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73" r:id="rId3"/>
    <p:sldId id="262" r:id="rId4"/>
    <p:sldId id="271" r:id="rId5"/>
    <p:sldId id="261" r:id="rId6"/>
    <p:sldId id="266" r:id="rId7"/>
    <p:sldId id="268" r:id="rId8"/>
    <p:sldId id="267" r:id="rId9"/>
    <p:sldId id="274" r:id="rId1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114" d="100"/>
          <a:sy n="114" d="100"/>
        </p:scale>
        <p:origin x="474" y="10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7" name="Picture 6" descr="Droplets-HD-Title-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ctrTitle"/>
          </p:nvPr>
        </p:nvSpPr>
        <p:spPr>
          <a:xfrm>
            <a:off x="1751012" y="1300785"/>
            <a:ext cx="8689976" cy="2509213"/>
          </a:xfrm>
        </p:spPr>
        <p:txBody>
          <a:bodyPr anchor="b">
            <a:normAutofit/>
          </a:bodyPr>
          <a:lstStyle>
            <a:lvl1pPr algn="ctr">
              <a:defRPr sz="4800"/>
            </a:lvl1pPr>
          </a:lstStyle>
          <a:p>
            <a:r>
              <a:rPr lang="en-US"/>
              <a:t>Click to edit Master title style</a:t>
            </a:r>
            <a:endParaRPr lang="en-US" dirty="0"/>
          </a:p>
        </p:txBody>
      </p:sp>
      <p:sp>
        <p:nvSpPr>
          <p:cNvPr id="3" name="Subtitle 2"/>
          <p:cNvSpPr>
            <a:spLocks noGrp="1"/>
          </p:cNvSpPr>
          <p:nvPr>
            <p:ph type="subTitle" idx="1"/>
          </p:nvPr>
        </p:nvSpPr>
        <p:spPr>
          <a:xfrm>
            <a:off x="1751012" y="3886200"/>
            <a:ext cx="8689976" cy="1371599"/>
          </a:xfrm>
        </p:spPr>
        <p:txBody>
          <a:bodyPr>
            <a:normAutofit/>
          </a:bodyPr>
          <a:lstStyle>
            <a:lvl1pPr marL="0" indent="0" algn="ctr">
              <a:buNone/>
              <a:defRPr sz="2200">
                <a:solidFill>
                  <a:schemeClr val="bg1">
                    <a:lumMod val="5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10/11/2023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3" name="Picture 2"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12" name="Content Placeholder 2"/>
          <p:cNvSpPr>
            <a:spLocks noGrp="1"/>
          </p:cNvSpPr>
          <p:nvPr>
            <p:ph sz="quarter" idx="13"/>
          </p:nvPr>
        </p:nvSpPr>
        <p:spPr>
          <a:xfrm>
            <a:off x="913774" y="2367092"/>
            <a:ext cx="10363826" cy="342410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10/11/2023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9" name="Picture 8"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828563"/>
            <a:ext cx="10351752" cy="2736819"/>
          </a:xfrm>
        </p:spPr>
        <p:txBody>
          <a:bodyPr anchor="b">
            <a:normAutofit/>
          </a:bodyPr>
          <a:lstStyle>
            <a:lvl1pPr>
              <a:defRPr sz="4000"/>
            </a:lvl1pPr>
          </a:lstStyle>
          <a:p>
            <a:r>
              <a:rPr lang="en-US"/>
              <a:t>Click to edit Master title style</a:t>
            </a:r>
            <a:endParaRPr lang="en-US" dirty="0"/>
          </a:p>
        </p:txBody>
      </p:sp>
      <p:sp>
        <p:nvSpPr>
          <p:cNvPr id="3" name="Text Placeholder 2"/>
          <p:cNvSpPr>
            <a:spLocks noGrp="1"/>
          </p:cNvSpPr>
          <p:nvPr>
            <p:ph type="body" idx="1"/>
          </p:nvPr>
        </p:nvSpPr>
        <p:spPr>
          <a:xfrm>
            <a:off x="913774" y="3657457"/>
            <a:ext cx="10351752" cy="1368183"/>
          </a:xfrm>
        </p:spPr>
        <p:txBody>
          <a:bodyPr>
            <a:normAutofit/>
          </a:bodyPr>
          <a:lstStyle>
            <a:lvl1pPr marL="0" indent="0" algn="ctr">
              <a:buNone/>
              <a:defRPr sz="2000">
                <a:solidFill>
                  <a:schemeClr val="bg1">
                    <a:lumMod val="5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8A87A34-81AB-432B-8DAE-1953F412C126}" type="datetimeFigureOut">
              <a:rPr lang="en-US" dirty="0"/>
              <a:t>10/11/2023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4" name="Title 1"/>
          <p:cNvSpPr>
            <a:spLocks noGrp="1"/>
          </p:cNvSpPr>
          <p:nvPr>
            <p:ph type="title"/>
          </p:nvPr>
        </p:nvSpPr>
        <p:spPr>
          <a:xfrm>
            <a:off x="913775" y="618517"/>
            <a:ext cx="10364451" cy="1596177"/>
          </a:xfrm>
        </p:spPr>
        <p:txBody>
          <a:bodyPr/>
          <a:lstStyle/>
          <a:p>
            <a:r>
              <a:rPr lang="en-US"/>
              <a:t>Click to edit Master title style</a:t>
            </a:r>
            <a:endParaRPr lang="en-US" dirty="0"/>
          </a:p>
        </p:txBody>
      </p:sp>
      <p:sp>
        <p:nvSpPr>
          <p:cNvPr id="12" name="Content Placeholder 2"/>
          <p:cNvSpPr>
            <a:spLocks noGrp="1"/>
          </p:cNvSpPr>
          <p:nvPr>
            <p:ph sz="quarter" idx="13"/>
          </p:nvPr>
        </p:nvSpPr>
        <p:spPr>
          <a:xfrm>
            <a:off x="913774" y="2367092"/>
            <a:ext cx="5106026" cy="342410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3" name="Content Placeholder 3"/>
          <p:cNvSpPr>
            <a:spLocks noGrp="1"/>
          </p:cNvSpPr>
          <p:nvPr>
            <p:ph sz="quarter" idx="14"/>
          </p:nvPr>
        </p:nvSpPr>
        <p:spPr>
          <a:xfrm>
            <a:off x="6172200" y="2367092"/>
            <a:ext cx="5105400" cy="342410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8A87A34-81AB-432B-8DAE-1953F412C126}" type="datetimeFigureOut">
              <a:rPr lang="en-US" dirty="0"/>
              <a:t>10/11/2023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pic>
        <p:nvPicPr>
          <p:cNvPr id="15" name="Picture 14"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4" name="Title 1"/>
          <p:cNvSpPr>
            <a:spLocks noGrp="1"/>
          </p:cNvSpPr>
          <p:nvPr>
            <p:ph type="title"/>
          </p:nvPr>
        </p:nvSpPr>
        <p:spPr>
          <a:xfrm>
            <a:off x="913775" y="618517"/>
            <a:ext cx="10364451" cy="1596177"/>
          </a:xfrm>
        </p:spPr>
        <p:txBody>
          <a:bodyPr/>
          <a:lstStyle/>
          <a:p>
            <a:r>
              <a:rPr lang="en-US"/>
              <a:t>Click to edit Master title style</a:t>
            </a:r>
            <a:endParaRPr lang="en-US" dirty="0"/>
          </a:p>
        </p:txBody>
      </p:sp>
      <p:sp>
        <p:nvSpPr>
          <p:cNvPr id="3" name="Text Placeholder 2"/>
          <p:cNvSpPr>
            <a:spLocks noGrp="1"/>
          </p:cNvSpPr>
          <p:nvPr>
            <p:ph type="body" idx="1"/>
          </p:nvPr>
        </p:nvSpPr>
        <p:spPr>
          <a:xfrm>
            <a:off x="1146328" y="2371018"/>
            <a:ext cx="4873474" cy="679994"/>
          </a:xfrm>
        </p:spPr>
        <p:txBody>
          <a:bodyPr anchor="b">
            <a:noAutofit/>
          </a:bodyPr>
          <a:lstStyle>
            <a:lvl1pPr marL="0" indent="0">
              <a:lnSpc>
                <a:spcPct val="85000"/>
              </a:lnSpc>
              <a:buNone/>
              <a:defRPr sz="26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2" name="Content Placeholder 3"/>
          <p:cNvSpPr>
            <a:spLocks noGrp="1"/>
          </p:cNvSpPr>
          <p:nvPr>
            <p:ph sz="quarter" idx="13"/>
          </p:nvPr>
        </p:nvSpPr>
        <p:spPr>
          <a:xfrm>
            <a:off x="913774" y="3051012"/>
            <a:ext cx="5106027" cy="274018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396423" y="2371018"/>
            <a:ext cx="4881804" cy="679994"/>
          </a:xfrm>
        </p:spPr>
        <p:txBody>
          <a:bodyPr anchor="b">
            <a:noAutofit/>
          </a:bodyPr>
          <a:lstStyle>
            <a:lvl1pPr marL="0" indent="0">
              <a:lnSpc>
                <a:spcPct val="85000"/>
              </a:lnSpc>
              <a:buNone/>
              <a:defRPr sz="26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3" name="Content Placeholder 5"/>
          <p:cNvSpPr>
            <a:spLocks noGrp="1"/>
          </p:cNvSpPr>
          <p:nvPr>
            <p:ph sz="quarter" idx="14"/>
          </p:nvPr>
        </p:nvSpPr>
        <p:spPr>
          <a:xfrm>
            <a:off x="6172200" y="3051012"/>
            <a:ext cx="5105401" cy="274018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48A87A34-81AB-432B-8DAE-1953F412C126}" type="datetimeFigureOut">
              <a:rPr lang="en-US" dirty="0"/>
              <a:t>10/11/2023</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48A87A34-81AB-432B-8DAE-1953F412C126}" type="datetimeFigureOut">
              <a:rPr lang="en-US" dirty="0"/>
              <a:t>10/11/2023</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7" name="Picture 6"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Date Placeholder 1"/>
          <p:cNvSpPr>
            <a:spLocks noGrp="1"/>
          </p:cNvSpPr>
          <p:nvPr>
            <p:ph type="dt" sz="half" idx="10"/>
          </p:nvPr>
        </p:nvSpPr>
        <p:spPr/>
        <p:txBody>
          <a:bodyPr/>
          <a:lstStyle/>
          <a:p>
            <a:fld id="{48A87A34-81AB-432B-8DAE-1953F412C126}" type="datetimeFigureOut">
              <a:rPr lang="en-US" dirty="0"/>
              <a:t>10/11/2023</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pic>
        <p:nvPicPr>
          <p:cNvPr id="11" name="Picture 10"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5" y="609600"/>
            <a:ext cx="3935688" cy="2023252"/>
          </a:xfrm>
        </p:spPr>
        <p:txBody>
          <a:bodyPr anchor="b"/>
          <a:lstStyle>
            <a:lvl1pPr algn="ctr">
              <a:defRPr sz="3200"/>
            </a:lvl1pPr>
          </a:lstStyle>
          <a:p>
            <a:r>
              <a:rPr lang="en-US"/>
              <a:t>Click to edit Master title style</a:t>
            </a:r>
            <a:endParaRPr lang="en-US" dirty="0"/>
          </a:p>
        </p:txBody>
      </p:sp>
      <p:sp>
        <p:nvSpPr>
          <p:cNvPr id="10" name="Content Placeholder 2"/>
          <p:cNvSpPr>
            <a:spLocks noGrp="1"/>
          </p:cNvSpPr>
          <p:nvPr>
            <p:ph sz="quarter" idx="13"/>
          </p:nvPr>
        </p:nvSpPr>
        <p:spPr>
          <a:xfrm>
            <a:off x="5078062" y="609600"/>
            <a:ext cx="6200163" cy="518159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913774" y="2632852"/>
            <a:ext cx="3935689" cy="3158348"/>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10/11/2023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609600"/>
            <a:ext cx="5934969" cy="2023254"/>
          </a:xfrm>
        </p:spPr>
        <p:txBody>
          <a:bodyPr anchor="b"/>
          <a:lstStyle>
            <a:lvl1pPr algn="ct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7424803" y="609601"/>
            <a:ext cx="3255358" cy="5181600"/>
          </a:xfrm>
          <a:prstGeom prst="roundRect">
            <a:avLst>
              <a:gd name="adj" fmla="val 4943"/>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913794" y="2632852"/>
            <a:ext cx="5934949" cy="3158347"/>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10/11/2023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94" y="4289374"/>
            <a:ext cx="10364432" cy="81161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84744" y="698261"/>
            <a:ext cx="9822532" cy="3214136"/>
          </a:xfrm>
          <a:prstGeom prst="roundRect">
            <a:avLst>
              <a:gd name="adj" fmla="val 4944"/>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913774" y="5108728"/>
            <a:ext cx="10364452" cy="682472"/>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10/11/2023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609599"/>
            <a:ext cx="10364452" cy="3427245"/>
          </a:xfrm>
        </p:spPr>
        <p:txBody>
          <a:bodyPr anchor="ctr"/>
          <a:lstStyle>
            <a:lvl1pPr algn="ct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913775" y="4204821"/>
            <a:ext cx="10364452" cy="1586380"/>
          </a:xfrm>
        </p:spPr>
        <p:txBody>
          <a:bodyPr anchor="ct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10/11/2023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pic>
        <p:nvPicPr>
          <p:cNvPr id="11" name="Picture 10"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1446212" y="609600"/>
            <a:ext cx="9302752" cy="2992904"/>
          </a:xfrm>
        </p:spPr>
        <p:txBody>
          <a:bodyPr anchor="ctr"/>
          <a:lstStyle>
            <a:lvl1pPr>
              <a:defRPr sz="3200"/>
            </a:lvl1pPr>
          </a:lstStyle>
          <a:p>
            <a:r>
              <a:rPr lang="en-US"/>
              <a:t>Click to edit Master title style</a:t>
            </a:r>
            <a:endParaRPr lang="en-US" dirty="0"/>
          </a:p>
        </p:txBody>
      </p:sp>
      <p:sp>
        <p:nvSpPr>
          <p:cNvPr id="12" name="Text Placeholder 3"/>
          <p:cNvSpPr>
            <a:spLocks noGrp="1"/>
          </p:cNvSpPr>
          <p:nvPr>
            <p:ph type="body" sz="half" idx="13"/>
          </p:nvPr>
        </p:nvSpPr>
        <p:spPr>
          <a:xfrm>
            <a:off x="1720644" y="3610032"/>
            <a:ext cx="8752299" cy="59478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4" name="Text Placeholder 3"/>
          <p:cNvSpPr>
            <a:spLocks noGrp="1"/>
          </p:cNvSpPr>
          <p:nvPr>
            <p:ph type="body" sz="half" idx="2"/>
          </p:nvPr>
        </p:nvSpPr>
        <p:spPr>
          <a:xfrm>
            <a:off x="913774" y="4372796"/>
            <a:ext cx="10364452" cy="1421053"/>
          </a:xfrm>
        </p:spPr>
        <p:txBody>
          <a:bodyPr anchor="ctr">
            <a:normAutofit/>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10/11/2023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
        <p:nvSpPr>
          <p:cNvPr id="13" name="TextBox 12"/>
          <p:cNvSpPr txBox="1"/>
          <p:nvPr/>
        </p:nvSpPr>
        <p:spPr>
          <a:xfrm>
            <a:off x="1001488" y="754166"/>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4" name="TextBox 13"/>
          <p:cNvSpPr txBox="1"/>
          <p:nvPr/>
        </p:nvSpPr>
        <p:spPr>
          <a:xfrm>
            <a:off x="10557558" y="2993578"/>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5" y="2138721"/>
            <a:ext cx="10364452" cy="2511835"/>
          </a:xfrm>
        </p:spPr>
        <p:txBody>
          <a:bodyPr anchor="b"/>
          <a:lstStyle>
            <a:lvl1pPr algn="ct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913775" y="4662335"/>
            <a:ext cx="10364452" cy="1140644"/>
          </a:xfrm>
        </p:spPr>
        <p:txBody>
          <a:bodyPr anchor="t"/>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10/11/2023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pic>
        <p:nvPicPr>
          <p:cNvPr id="13" name="Picture 12"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5" name="Title 1"/>
          <p:cNvSpPr>
            <a:spLocks noGrp="1"/>
          </p:cNvSpPr>
          <p:nvPr>
            <p:ph type="title"/>
          </p:nvPr>
        </p:nvSpPr>
        <p:spPr>
          <a:xfrm>
            <a:off x="913774" y="609600"/>
            <a:ext cx="10364452" cy="1605094"/>
          </a:xfrm>
        </p:spPr>
        <p:txBody>
          <a:bodyPr/>
          <a:lstStyle/>
          <a:p>
            <a:r>
              <a:rPr lang="en-US"/>
              <a:t>Click to edit Master title style</a:t>
            </a:r>
            <a:endParaRPr lang="en-US" dirty="0"/>
          </a:p>
        </p:txBody>
      </p:sp>
      <p:sp>
        <p:nvSpPr>
          <p:cNvPr id="7" name="Text Placeholder 2"/>
          <p:cNvSpPr>
            <a:spLocks noGrp="1"/>
          </p:cNvSpPr>
          <p:nvPr>
            <p:ph type="body" idx="1"/>
          </p:nvPr>
        </p:nvSpPr>
        <p:spPr>
          <a:xfrm>
            <a:off x="913774" y="2367093"/>
            <a:ext cx="3298976"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8" name="Text Placeholder 3"/>
          <p:cNvSpPr>
            <a:spLocks noGrp="1"/>
          </p:cNvSpPr>
          <p:nvPr>
            <p:ph type="body" sz="half" idx="15"/>
          </p:nvPr>
        </p:nvSpPr>
        <p:spPr>
          <a:xfrm>
            <a:off x="913774" y="2943355"/>
            <a:ext cx="3298976"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9" name="Text Placeholder 4"/>
          <p:cNvSpPr>
            <a:spLocks noGrp="1"/>
          </p:cNvSpPr>
          <p:nvPr>
            <p:ph type="body" sz="quarter" idx="3"/>
          </p:nvPr>
        </p:nvSpPr>
        <p:spPr>
          <a:xfrm>
            <a:off x="4452389" y="2367093"/>
            <a:ext cx="3291521"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0" name="Text Placeholder 3"/>
          <p:cNvSpPr>
            <a:spLocks noGrp="1"/>
          </p:cNvSpPr>
          <p:nvPr>
            <p:ph type="body" sz="half" idx="16"/>
          </p:nvPr>
        </p:nvSpPr>
        <p:spPr>
          <a:xfrm>
            <a:off x="4441348" y="2943355"/>
            <a:ext cx="3303351"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1" name="Text Placeholder 4"/>
          <p:cNvSpPr>
            <a:spLocks noGrp="1"/>
          </p:cNvSpPr>
          <p:nvPr>
            <p:ph type="body" sz="quarter" idx="13"/>
          </p:nvPr>
        </p:nvSpPr>
        <p:spPr>
          <a:xfrm>
            <a:off x="7973298" y="2367093"/>
            <a:ext cx="3304928"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2" name="Text Placeholder 3"/>
          <p:cNvSpPr>
            <a:spLocks noGrp="1"/>
          </p:cNvSpPr>
          <p:nvPr>
            <p:ph type="body" sz="half" idx="17"/>
          </p:nvPr>
        </p:nvSpPr>
        <p:spPr>
          <a:xfrm>
            <a:off x="7973298" y="2943355"/>
            <a:ext cx="3304928"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48A87A34-81AB-432B-8DAE-1953F412C126}" type="datetimeFigureOut">
              <a:rPr lang="en-US" dirty="0"/>
              <a:t>10/11/2023</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pic>
        <p:nvPicPr>
          <p:cNvPr id="16" name="Picture 15"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0" name="Title 1"/>
          <p:cNvSpPr>
            <a:spLocks noGrp="1"/>
          </p:cNvSpPr>
          <p:nvPr>
            <p:ph type="title"/>
          </p:nvPr>
        </p:nvSpPr>
        <p:spPr>
          <a:xfrm>
            <a:off x="913774" y="610772"/>
            <a:ext cx="10364452" cy="1603922"/>
          </a:xfrm>
        </p:spPr>
        <p:txBody>
          <a:bodyPr/>
          <a:lstStyle/>
          <a:p>
            <a:r>
              <a:rPr lang="en-US"/>
              <a:t>Click to edit Master title style</a:t>
            </a:r>
            <a:endParaRPr lang="en-US" dirty="0"/>
          </a:p>
        </p:txBody>
      </p:sp>
      <p:sp>
        <p:nvSpPr>
          <p:cNvPr id="19" name="Text Placeholder 2"/>
          <p:cNvSpPr>
            <a:spLocks noGrp="1"/>
          </p:cNvSpPr>
          <p:nvPr>
            <p:ph type="body" idx="1"/>
          </p:nvPr>
        </p:nvSpPr>
        <p:spPr>
          <a:xfrm>
            <a:off x="913774" y="4204820"/>
            <a:ext cx="3296409"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Picture Placeholder 2"/>
          <p:cNvSpPr>
            <a:spLocks noGrp="1" noChangeAspect="1"/>
          </p:cNvSpPr>
          <p:nvPr>
            <p:ph type="pic" idx="15"/>
          </p:nvPr>
        </p:nvSpPr>
        <p:spPr>
          <a:xfrm>
            <a:off x="913774" y="2367093"/>
            <a:ext cx="3296409" cy="1524000"/>
          </a:xfrm>
          <a:prstGeom prst="roundRect">
            <a:avLst>
              <a:gd name="adj" fmla="val 9363"/>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1" name="Text Placeholder 3"/>
          <p:cNvSpPr>
            <a:spLocks noGrp="1"/>
          </p:cNvSpPr>
          <p:nvPr>
            <p:ph type="body" sz="half" idx="18"/>
          </p:nvPr>
        </p:nvSpPr>
        <p:spPr>
          <a:xfrm>
            <a:off x="913774" y="4781082"/>
            <a:ext cx="3296409" cy="101011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2" name="Text Placeholder 4"/>
          <p:cNvSpPr>
            <a:spLocks noGrp="1"/>
          </p:cNvSpPr>
          <p:nvPr>
            <p:ph type="body" sz="quarter" idx="3"/>
          </p:nvPr>
        </p:nvSpPr>
        <p:spPr>
          <a:xfrm>
            <a:off x="4442759" y="4204820"/>
            <a:ext cx="3301828"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3" name="Picture Placeholder 2"/>
          <p:cNvSpPr>
            <a:spLocks noGrp="1" noChangeAspect="1"/>
          </p:cNvSpPr>
          <p:nvPr>
            <p:ph type="pic" idx="21"/>
          </p:nvPr>
        </p:nvSpPr>
        <p:spPr>
          <a:xfrm>
            <a:off x="4441348" y="2367093"/>
            <a:ext cx="3303352" cy="1524000"/>
          </a:xfrm>
          <a:prstGeom prst="roundRect">
            <a:avLst>
              <a:gd name="adj" fmla="val 8841"/>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19"/>
          </p:nvPr>
        </p:nvSpPr>
        <p:spPr>
          <a:xfrm>
            <a:off x="4441348" y="4781080"/>
            <a:ext cx="3303352" cy="1010119"/>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5" name="Text Placeholder 4"/>
          <p:cNvSpPr>
            <a:spLocks noGrp="1"/>
          </p:cNvSpPr>
          <p:nvPr>
            <p:ph type="body" sz="quarter" idx="13"/>
          </p:nvPr>
        </p:nvSpPr>
        <p:spPr>
          <a:xfrm>
            <a:off x="7973298" y="4204820"/>
            <a:ext cx="3300681"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6" name="Picture Placeholder 2"/>
          <p:cNvSpPr>
            <a:spLocks noGrp="1" noChangeAspect="1"/>
          </p:cNvSpPr>
          <p:nvPr>
            <p:ph type="pic" idx="22"/>
          </p:nvPr>
        </p:nvSpPr>
        <p:spPr>
          <a:xfrm>
            <a:off x="7973298" y="2367093"/>
            <a:ext cx="3304928" cy="1524000"/>
          </a:xfrm>
          <a:prstGeom prst="roundRect">
            <a:avLst>
              <a:gd name="adj" fmla="val 8841"/>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7" name="Text Placeholder 3"/>
          <p:cNvSpPr>
            <a:spLocks noGrp="1"/>
          </p:cNvSpPr>
          <p:nvPr>
            <p:ph type="body" sz="half" idx="20"/>
          </p:nvPr>
        </p:nvSpPr>
        <p:spPr>
          <a:xfrm>
            <a:off x="7973173" y="4781078"/>
            <a:ext cx="3305053" cy="1010121"/>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48A87A34-81AB-432B-8DAE-1953F412C126}" type="datetimeFigureOut">
              <a:rPr lang="en-US" dirty="0"/>
              <a:t>10/11/2023</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11" name="Vertical Text Placeholder 2"/>
          <p:cNvSpPr>
            <a:spLocks noGrp="1"/>
          </p:cNvSpPr>
          <p:nvPr>
            <p:ph type="body" orient="vert" sz="quarter" idx="13"/>
          </p:nvPr>
        </p:nvSpPr>
        <p:spPr>
          <a:xfrm>
            <a:off x="913775" y="2367093"/>
            <a:ext cx="10364452" cy="342410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10/11/2023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pic>
        <p:nvPicPr>
          <p:cNvPr id="9" name="Picture 8"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Vertical Title 1"/>
          <p:cNvSpPr>
            <a:spLocks noGrp="1"/>
          </p:cNvSpPr>
          <p:nvPr>
            <p:ph type="title" orient="vert"/>
          </p:nvPr>
        </p:nvSpPr>
        <p:spPr>
          <a:xfrm>
            <a:off x="8724900" y="609601"/>
            <a:ext cx="2553326" cy="5181599"/>
          </a:xfrm>
        </p:spPr>
        <p:txBody>
          <a:bodyPr vert="eaVert"/>
          <a:lstStyle>
            <a:lvl1pPr algn="l">
              <a:defRPr/>
            </a:lvl1pPr>
          </a:lstStyle>
          <a:p>
            <a:r>
              <a:rPr lang="en-US"/>
              <a:t>Click to edit Master title style</a:t>
            </a:r>
            <a:endParaRPr lang="en-US" dirty="0"/>
          </a:p>
        </p:txBody>
      </p:sp>
      <p:sp>
        <p:nvSpPr>
          <p:cNvPr id="8" name="Vertical Text Placeholder 2"/>
          <p:cNvSpPr>
            <a:spLocks noGrp="1"/>
          </p:cNvSpPr>
          <p:nvPr>
            <p:ph type="body" orient="vert" sz="quarter" idx="13"/>
          </p:nvPr>
        </p:nvSpPr>
        <p:spPr>
          <a:xfrm>
            <a:off x="913775" y="609601"/>
            <a:ext cx="7658724" cy="5181599"/>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10/11/2023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1"/>
      </p:bgRef>
    </p:bg>
    <p:spTree>
      <p:nvGrpSpPr>
        <p:cNvPr id="1" name=""/>
        <p:cNvGrpSpPr/>
        <p:nvPr/>
      </p:nvGrpSpPr>
      <p:grpSpPr>
        <a:xfrm>
          <a:off x="0" y="0"/>
          <a:ext cx="0" cy="0"/>
          <a:chOff x="0" y="0"/>
          <a:chExt cx="0" cy="0"/>
        </a:xfrm>
      </p:grpSpPr>
      <p:pic>
        <p:nvPicPr>
          <p:cNvPr id="1026" name="Picture 2" descr="\\DROBO-FS\QuickDrops\JB\PPTX NG\Droplets\LightingOverlay.png"/>
          <p:cNvPicPr>
            <a:picLocks noChangeAspect="1" noChangeArrowheads="1"/>
          </p:cNvPicPr>
          <p:nvPr/>
        </p:nvPicPr>
        <p:blipFill>
          <a:blip r:embed="rId19">
            <a:alphaModFix/>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a14="http://schemas.microsoft.com/office/drawing/2010/main">
                <a:solidFill>
                  <a:srgbClr val="FFFFFF"/>
                </a:solidFill>
              </a14:hiddenFill>
            </a:ext>
          </a:extLst>
        </p:spPr>
      </p:pic>
      <p:sp>
        <p:nvSpPr>
          <p:cNvPr id="2" name="Title Placeholder 1"/>
          <p:cNvSpPr>
            <a:spLocks noGrp="1"/>
          </p:cNvSpPr>
          <p:nvPr>
            <p:ph type="title"/>
          </p:nvPr>
        </p:nvSpPr>
        <p:spPr>
          <a:xfrm>
            <a:off x="913775" y="618517"/>
            <a:ext cx="10364451" cy="1596177"/>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913775" y="2367093"/>
            <a:ext cx="10364452" cy="3424107"/>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678737" y="5883275"/>
            <a:ext cx="2743200" cy="365125"/>
          </a:xfrm>
          <a:prstGeom prst="rect">
            <a:avLst/>
          </a:prstGeom>
        </p:spPr>
        <p:txBody>
          <a:bodyPr vert="horz" lIns="91440" tIns="45720" rIns="91440" bIns="45720" rtlCol="0" anchor="ctr"/>
          <a:lstStyle>
            <a:lvl1pPr algn="r">
              <a:defRPr sz="1000">
                <a:solidFill>
                  <a:schemeClr val="tx1"/>
                </a:solidFill>
              </a:defRPr>
            </a:lvl1pPr>
          </a:lstStyle>
          <a:p>
            <a:fld id="{48A87A34-81AB-432B-8DAE-1953F412C126}" type="datetimeFigureOut">
              <a:rPr lang="en-US" dirty="0"/>
              <a:pPr/>
              <a:t>10/11/2023</a:t>
            </a:fld>
            <a:endParaRPr lang="en-US" dirty="0"/>
          </a:p>
        </p:txBody>
      </p:sp>
      <p:sp>
        <p:nvSpPr>
          <p:cNvPr id="5" name="Footer Placeholder 4"/>
          <p:cNvSpPr>
            <a:spLocks noGrp="1"/>
          </p:cNvSpPr>
          <p:nvPr>
            <p:ph type="ftr" sz="quarter" idx="3"/>
          </p:nvPr>
        </p:nvSpPr>
        <p:spPr>
          <a:xfrm>
            <a:off x="913774" y="5883275"/>
            <a:ext cx="6672887" cy="365125"/>
          </a:xfrm>
          <a:prstGeom prst="rect">
            <a:avLst/>
          </a:prstGeom>
        </p:spPr>
        <p:txBody>
          <a:bodyPr vert="horz" lIns="91440" tIns="45720" rIns="91440" bIns="45720" rtlCol="0" anchor="ctr"/>
          <a:lstStyle>
            <a:lvl1pPr algn="l">
              <a:defRPr sz="1000">
                <a:solidFill>
                  <a:schemeClr val="tx1"/>
                </a:solidFill>
              </a:defRPr>
            </a:lvl1pPr>
          </a:lstStyle>
          <a:p>
            <a:endParaRPr lang="en-US" dirty="0"/>
          </a:p>
        </p:txBody>
      </p:sp>
      <p:sp>
        <p:nvSpPr>
          <p:cNvPr id="6" name="Slide Number Placeholder 5"/>
          <p:cNvSpPr>
            <a:spLocks noGrp="1"/>
          </p:cNvSpPr>
          <p:nvPr>
            <p:ph type="sldNum" sz="quarter" idx="4"/>
          </p:nvPr>
        </p:nvSpPr>
        <p:spPr>
          <a:xfrm>
            <a:off x="10514011" y="5883275"/>
            <a:ext cx="764215" cy="365125"/>
          </a:xfrm>
          <a:prstGeom prst="rect">
            <a:avLst/>
          </a:prstGeom>
        </p:spPr>
        <p:txBody>
          <a:bodyPr vert="horz" lIns="91440" tIns="45720" rIns="91440" bIns="45720" rtlCol="0" anchor="ctr"/>
          <a:lstStyle>
            <a:lvl1pPr algn="r">
              <a:defRPr sz="1000">
                <a:solidFill>
                  <a:schemeClr val="tx1"/>
                </a:solidFill>
              </a:defRPr>
            </a:lvl1pPr>
          </a:lstStyle>
          <a:p>
            <a:fld id="{6D22F896-40B5-4ADD-8801-0D06FADFA095}"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60" r:id="rId10"/>
    <p:sldLayoutId id="2147483661" r:id="rId11"/>
    <p:sldLayoutId id="2147483666" r:id="rId12"/>
    <p:sldLayoutId id="2147483663" r:id="rId13"/>
    <p:sldLayoutId id="2147483667" r:id="rId14"/>
    <p:sldLayoutId id="2147483668" r:id="rId15"/>
    <p:sldLayoutId id="2147483658" r:id="rId16"/>
    <p:sldLayoutId id="2147483659" r:id="rId17"/>
  </p:sldLayoutIdLst>
  <p:txStyles>
    <p:titleStyle>
      <a:lvl1pPr algn="ctr" defTabSz="914400" rtl="0" eaLnBrk="1" latinLnBrk="0" hangingPunct="1">
        <a:lnSpc>
          <a:spcPct val="90000"/>
        </a:lnSpc>
        <a:spcBef>
          <a:spcPct val="0"/>
        </a:spcBef>
        <a:buNone/>
        <a:defRPr sz="3600" kern="1200" cap="all" baseline="0">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tx1"/>
        </a:buClr>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tx1"/>
        </a:buClr>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tx1"/>
        </a:buClr>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hyperlink" Target="https://www.sciencedaily.com/releases/2012/04/120419132556.htm" TargetMode="Externa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hyperlink" Target="https://hbr.org/2023/02/what-is-psychological-safety"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98D1D4-40F4-4FAF-984D-881E70061080}"/>
              </a:ext>
            </a:extLst>
          </p:cNvPr>
          <p:cNvSpPr>
            <a:spLocks noGrp="1"/>
          </p:cNvSpPr>
          <p:nvPr>
            <p:ph type="ctrTitle"/>
          </p:nvPr>
        </p:nvSpPr>
        <p:spPr>
          <a:xfrm>
            <a:off x="1751012" y="1300785"/>
            <a:ext cx="8689976" cy="1238229"/>
          </a:xfrm>
        </p:spPr>
        <p:txBody>
          <a:bodyPr/>
          <a:lstStyle/>
          <a:p>
            <a:r>
              <a:rPr lang="en-GB" dirty="0"/>
              <a:t>Teams and teamwork</a:t>
            </a:r>
          </a:p>
        </p:txBody>
      </p:sp>
      <p:sp>
        <p:nvSpPr>
          <p:cNvPr id="3" name="Subtitle 2">
            <a:extLst>
              <a:ext uri="{FF2B5EF4-FFF2-40B4-BE49-F238E27FC236}">
                <a16:creationId xmlns:a16="http://schemas.microsoft.com/office/drawing/2014/main" id="{28DA782A-FAD4-4A04-9D1B-769229B71177}"/>
              </a:ext>
            </a:extLst>
          </p:cNvPr>
          <p:cNvSpPr>
            <a:spLocks noGrp="1"/>
          </p:cNvSpPr>
          <p:nvPr>
            <p:ph type="subTitle" idx="1"/>
          </p:nvPr>
        </p:nvSpPr>
        <p:spPr>
          <a:xfrm>
            <a:off x="1751012" y="2965142"/>
            <a:ext cx="8689976" cy="3382392"/>
          </a:xfrm>
        </p:spPr>
        <p:txBody>
          <a:bodyPr>
            <a:normAutofit/>
          </a:bodyPr>
          <a:lstStyle/>
          <a:p>
            <a:r>
              <a:rPr lang="en-GB" sz="2800" b="1" i="1" dirty="0"/>
              <a:t>‘The best and most cost-effective outcomes for patients and clients are achieved when professionals work together, learn together, engage in the clinical audit of outcomes together and generate innovation to ensure progress in practice and service’ (DH, 1993).</a:t>
            </a:r>
          </a:p>
        </p:txBody>
      </p:sp>
    </p:spTree>
    <p:extLst>
      <p:ext uri="{BB962C8B-B14F-4D97-AF65-F5344CB8AC3E}">
        <p14:creationId xmlns:p14="http://schemas.microsoft.com/office/powerpoint/2010/main" val="172236226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0F714B3-6174-4B70-162B-7C93E98F5DAA}"/>
              </a:ext>
            </a:extLst>
          </p:cNvPr>
          <p:cNvSpPr>
            <a:spLocks noGrp="1"/>
          </p:cNvSpPr>
          <p:nvPr>
            <p:ph sz="quarter" idx="13"/>
          </p:nvPr>
        </p:nvSpPr>
        <p:spPr>
          <a:xfrm>
            <a:off x="913774" y="1090570"/>
            <a:ext cx="10363826" cy="4700630"/>
          </a:xfrm>
        </p:spPr>
        <p:txBody>
          <a:bodyPr>
            <a:normAutofit fontScale="92500" lnSpcReduction="20000"/>
          </a:bodyPr>
          <a:lstStyle/>
          <a:p>
            <a:r>
              <a:rPr lang="en-GB" sz="3200" b="0" i="0" dirty="0">
                <a:solidFill>
                  <a:srgbClr val="000000"/>
                </a:solidFill>
                <a:effectLst/>
                <a:latin typeface="FSBrabo"/>
              </a:rPr>
              <a:t>‘Modern healthcare is characterized by the growing embrace of multidisciplinary, team-based approaches. This transformation is happening for a good reason. Because the degree of complexity across our health systems may exceed the effective operational capacity of a single provider, increasing reliance on healthcare teams, processes, and workflows is becoming a necessity’</a:t>
            </a:r>
          </a:p>
          <a:p>
            <a:endParaRPr lang="en-GB" dirty="0">
              <a:solidFill>
                <a:srgbClr val="000000"/>
              </a:solidFill>
              <a:latin typeface="FSBrabo"/>
            </a:endParaRPr>
          </a:p>
          <a:p>
            <a:r>
              <a:rPr lang="en-GB" dirty="0">
                <a:solidFill>
                  <a:srgbClr val="000000"/>
                </a:solidFill>
                <a:latin typeface="FSBrabo"/>
              </a:rPr>
              <a:t>(Taylor 2021)</a:t>
            </a:r>
            <a:endParaRPr lang="en-GB" dirty="0"/>
          </a:p>
        </p:txBody>
      </p:sp>
    </p:spTree>
    <p:extLst>
      <p:ext uri="{BB962C8B-B14F-4D97-AF65-F5344CB8AC3E}">
        <p14:creationId xmlns:p14="http://schemas.microsoft.com/office/powerpoint/2010/main" val="74132977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324BCB-29A2-45F8-BE90-27B8F48963E8}"/>
              </a:ext>
            </a:extLst>
          </p:cNvPr>
          <p:cNvSpPr>
            <a:spLocks noGrp="1"/>
          </p:cNvSpPr>
          <p:nvPr>
            <p:ph type="title"/>
          </p:nvPr>
        </p:nvSpPr>
        <p:spPr>
          <a:xfrm>
            <a:off x="913775" y="618518"/>
            <a:ext cx="10364451" cy="1085996"/>
          </a:xfrm>
        </p:spPr>
        <p:txBody>
          <a:bodyPr/>
          <a:lstStyle/>
          <a:p>
            <a:r>
              <a:rPr lang="en-GB" sz="3600" i="1" dirty="0"/>
              <a:t>1 - Multi-disciplinary teams</a:t>
            </a:r>
            <a:endParaRPr lang="en-GB" dirty="0"/>
          </a:p>
        </p:txBody>
      </p:sp>
      <p:sp>
        <p:nvSpPr>
          <p:cNvPr id="3" name="Content Placeholder 2">
            <a:extLst>
              <a:ext uri="{FF2B5EF4-FFF2-40B4-BE49-F238E27FC236}">
                <a16:creationId xmlns:a16="http://schemas.microsoft.com/office/drawing/2014/main" id="{E9235F59-E6F9-47DB-804A-11808B8BBB68}"/>
              </a:ext>
            </a:extLst>
          </p:cNvPr>
          <p:cNvSpPr>
            <a:spLocks noGrp="1"/>
          </p:cNvSpPr>
          <p:nvPr>
            <p:ph sz="quarter" idx="13"/>
          </p:nvPr>
        </p:nvSpPr>
        <p:spPr>
          <a:xfrm>
            <a:off x="913774" y="1704514"/>
            <a:ext cx="10363826" cy="4086685"/>
          </a:xfrm>
        </p:spPr>
        <p:txBody>
          <a:bodyPr>
            <a:normAutofit/>
          </a:bodyPr>
          <a:lstStyle/>
          <a:p>
            <a:pPr marL="228600" marR="0" lvl="0" indent="-228600" algn="l" defTabSz="914400" rtl="0" eaLnBrk="1" fontAlgn="auto" latinLnBrk="0" hangingPunct="1">
              <a:lnSpc>
                <a:spcPct val="120000"/>
              </a:lnSpc>
              <a:spcBef>
                <a:spcPts val="1000"/>
              </a:spcBef>
              <a:spcAft>
                <a:spcPts val="0"/>
              </a:spcAft>
              <a:buClr>
                <a:prstClr val="black"/>
              </a:buClr>
              <a:buSzTx/>
              <a:buFont typeface="Arial" panose="020B0604020202020204" pitchFamily="34" charset="0"/>
              <a:buChar char="•"/>
              <a:tabLst/>
              <a:defRPr/>
            </a:pPr>
            <a:r>
              <a:rPr kumimoji="0" lang="en-GB" sz="1400" b="0" i="0" u="none" strike="noStrike" kern="1200" cap="all"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Multi-disciplinary teams involve a number of specialists coming together to discuss a case,  For example a cancer case might involve some or all of the following:</a:t>
            </a:r>
          </a:p>
          <a:p>
            <a:pPr marL="228600" marR="0" lvl="0" indent="-228600" algn="l" defTabSz="914400" rtl="0" eaLnBrk="1" fontAlgn="base" latinLnBrk="0" hangingPunct="1">
              <a:lnSpc>
                <a:spcPct val="120000"/>
              </a:lnSpc>
              <a:spcBef>
                <a:spcPts val="1000"/>
              </a:spcBef>
              <a:spcAft>
                <a:spcPts val="0"/>
              </a:spcAft>
              <a:buClr>
                <a:prstClr val="black"/>
              </a:buClr>
              <a:buSzTx/>
              <a:buFont typeface="Wingdings" panose="05000000000000000000" pitchFamily="2" charset="2"/>
              <a:buChar char="Ø"/>
              <a:tabLst/>
              <a:defRPr/>
            </a:pPr>
            <a:r>
              <a:rPr kumimoji="0" lang="en-GB" sz="1400" b="0" i="0" u="none" strike="noStrike" kern="1200" cap="all" spc="0" normalizeH="0" baseline="0" noProof="0" dirty="0">
                <a:ln>
                  <a:noFill/>
                </a:ln>
                <a:solidFill>
                  <a:srgbClr val="454545"/>
                </a:solidFill>
                <a:effectLst/>
                <a:uLnTx/>
                <a:uFillTx/>
                <a:latin typeface="inherit"/>
                <a:ea typeface="+mn-ea"/>
                <a:cs typeface="+mn-cs"/>
              </a:rPr>
              <a:t>Surgeon – a doctor who specialises in a specific cancer type and does operations.</a:t>
            </a:r>
          </a:p>
          <a:p>
            <a:pPr marL="228600" marR="0" lvl="0" indent="-228600" algn="l" defTabSz="914400" rtl="0" eaLnBrk="1" fontAlgn="base" latinLnBrk="0" hangingPunct="1">
              <a:lnSpc>
                <a:spcPct val="120000"/>
              </a:lnSpc>
              <a:spcBef>
                <a:spcPts val="1000"/>
              </a:spcBef>
              <a:spcAft>
                <a:spcPts val="0"/>
              </a:spcAft>
              <a:buClr>
                <a:prstClr val="black"/>
              </a:buClr>
              <a:buSzTx/>
              <a:buFont typeface="Wingdings" panose="05000000000000000000" pitchFamily="2" charset="2"/>
              <a:buChar char="Ø"/>
              <a:tabLst/>
              <a:defRPr/>
            </a:pPr>
            <a:r>
              <a:rPr kumimoji="0" lang="en-GB" sz="1400" b="0" i="0" u="none" strike="noStrike" kern="1200" cap="all" spc="0" normalizeH="0" baseline="0" noProof="0" dirty="0">
                <a:ln>
                  <a:noFill/>
                </a:ln>
                <a:solidFill>
                  <a:srgbClr val="454545"/>
                </a:solidFill>
                <a:effectLst/>
                <a:uLnTx/>
                <a:uFillTx/>
                <a:latin typeface="inherit"/>
                <a:ea typeface="+mn-ea"/>
                <a:cs typeface="+mn-cs"/>
              </a:rPr>
              <a:t>Medical oncologist – a doctor who specialises in treating cancer with chemotherapy and other cancer drugs.</a:t>
            </a:r>
          </a:p>
          <a:p>
            <a:pPr marL="228600" marR="0" lvl="0" indent="-228600" algn="l" defTabSz="914400" rtl="0" eaLnBrk="1" fontAlgn="base" latinLnBrk="0" hangingPunct="1">
              <a:lnSpc>
                <a:spcPct val="120000"/>
              </a:lnSpc>
              <a:spcBef>
                <a:spcPts val="1000"/>
              </a:spcBef>
              <a:spcAft>
                <a:spcPts val="0"/>
              </a:spcAft>
              <a:buClr>
                <a:prstClr val="black"/>
              </a:buClr>
              <a:buSzTx/>
              <a:buFont typeface="Wingdings" panose="05000000000000000000" pitchFamily="2" charset="2"/>
              <a:buChar char="Ø"/>
              <a:tabLst/>
              <a:defRPr/>
            </a:pPr>
            <a:r>
              <a:rPr kumimoji="0" lang="en-GB" sz="1400" b="0" i="0" u="none" strike="noStrike" kern="1200" cap="all" spc="0" normalizeH="0" baseline="0" noProof="0" dirty="0">
                <a:ln>
                  <a:noFill/>
                </a:ln>
                <a:solidFill>
                  <a:srgbClr val="454545"/>
                </a:solidFill>
                <a:effectLst/>
                <a:uLnTx/>
                <a:uFillTx/>
                <a:latin typeface="inherit"/>
                <a:ea typeface="+mn-ea"/>
                <a:cs typeface="+mn-cs"/>
              </a:rPr>
              <a:t>Clinical oncologist – a doctor who specialises in treating cancer with radiotherapy, chemotherapy and other cancer drugs.</a:t>
            </a:r>
          </a:p>
          <a:p>
            <a:pPr marL="228600" marR="0" lvl="0" indent="-228600" algn="l" defTabSz="914400" rtl="0" eaLnBrk="1" fontAlgn="base" latinLnBrk="0" hangingPunct="1">
              <a:lnSpc>
                <a:spcPct val="120000"/>
              </a:lnSpc>
              <a:spcBef>
                <a:spcPts val="1000"/>
              </a:spcBef>
              <a:spcAft>
                <a:spcPts val="0"/>
              </a:spcAft>
              <a:buClr>
                <a:prstClr val="black"/>
              </a:buClr>
              <a:buSzTx/>
              <a:buFont typeface="Wingdings" panose="05000000000000000000" pitchFamily="2" charset="2"/>
              <a:buChar char="Ø"/>
              <a:tabLst/>
              <a:defRPr/>
            </a:pPr>
            <a:r>
              <a:rPr kumimoji="0" lang="en-GB" sz="1400" b="0" i="0" u="none" strike="noStrike" kern="1200" cap="all" spc="0" normalizeH="0" baseline="0" noProof="0" dirty="0">
                <a:ln>
                  <a:noFill/>
                </a:ln>
                <a:solidFill>
                  <a:srgbClr val="454545"/>
                </a:solidFill>
                <a:effectLst/>
                <a:uLnTx/>
                <a:uFillTx/>
                <a:latin typeface="inherit"/>
                <a:ea typeface="+mn-ea"/>
                <a:cs typeface="+mn-cs"/>
              </a:rPr>
              <a:t>Haematologist – a doctor who specialises in diagnosing and treating blood disorders, including some cancers.</a:t>
            </a:r>
          </a:p>
          <a:p>
            <a:pPr marL="228600" marR="0" lvl="0" indent="-228600" algn="l" defTabSz="914400" rtl="0" eaLnBrk="1" fontAlgn="base" latinLnBrk="0" hangingPunct="1">
              <a:lnSpc>
                <a:spcPct val="120000"/>
              </a:lnSpc>
              <a:spcBef>
                <a:spcPts val="1000"/>
              </a:spcBef>
              <a:spcAft>
                <a:spcPts val="0"/>
              </a:spcAft>
              <a:buClr>
                <a:prstClr val="black"/>
              </a:buClr>
              <a:buSzTx/>
              <a:buFont typeface="Wingdings" panose="05000000000000000000" pitchFamily="2" charset="2"/>
              <a:buChar char="Ø"/>
              <a:tabLst/>
              <a:defRPr/>
            </a:pPr>
            <a:r>
              <a:rPr kumimoji="0" lang="en-GB" sz="1400" b="0" i="0" u="none" strike="noStrike" kern="1200" cap="all" spc="0" normalizeH="0" baseline="0" noProof="0" dirty="0">
                <a:ln>
                  <a:noFill/>
                </a:ln>
                <a:solidFill>
                  <a:srgbClr val="454545"/>
                </a:solidFill>
                <a:effectLst/>
                <a:uLnTx/>
                <a:uFillTx/>
                <a:latin typeface="inherit"/>
                <a:ea typeface="+mn-ea"/>
                <a:cs typeface="+mn-cs"/>
              </a:rPr>
              <a:t>Pathologist – a doctor who studies cells and body tissues.</a:t>
            </a:r>
          </a:p>
          <a:p>
            <a:pPr marL="228600" marR="0" lvl="0" indent="-228600" algn="l" defTabSz="914400" rtl="0" eaLnBrk="1" fontAlgn="base" latinLnBrk="0" hangingPunct="1">
              <a:lnSpc>
                <a:spcPct val="120000"/>
              </a:lnSpc>
              <a:spcBef>
                <a:spcPts val="1000"/>
              </a:spcBef>
              <a:spcAft>
                <a:spcPts val="0"/>
              </a:spcAft>
              <a:buClr>
                <a:prstClr val="black"/>
              </a:buClr>
              <a:buSzTx/>
              <a:buFont typeface="Wingdings" panose="05000000000000000000" pitchFamily="2" charset="2"/>
              <a:buChar char="Ø"/>
              <a:tabLst/>
              <a:defRPr/>
            </a:pPr>
            <a:r>
              <a:rPr kumimoji="0" lang="en-GB" sz="1400" b="0" i="0" u="none" strike="noStrike" kern="1200" cap="all" spc="0" normalizeH="0" baseline="0" noProof="0" dirty="0">
                <a:ln>
                  <a:noFill/>
                </a:ln>
                <a:solidFill>
                  <a:srgbClr val="454545"/>
                </a:solidFill>
                <a:effectLst/>
                <a:uLnTx/>
                <a:uFillTx/>
                <a:latin typeface="inherit"/>
                <a:ea typeface="+mn-ea"/>
                <a:cs typeface="+mn-cs"/>
              </a:rPr>
              <a:t>Clinical nurse specialist – an expert nurse who specialises in a particular area of health, such as cancer or a specific cancer type.</a:t>
            </a:r>
          </a:p>
          <a:p>
            <a:pPr marL="228600" marR="0" lvl="0" indent="-228600" algn="l" defTabSz="914400" rtl="0" eaLnBrk="1" fontAlgn="base" latinLnBrk="0" hangingPunct="1">
              <a:lnSpc>
                <a:spcPct val="120000"/>
              </a:lnSpc>
              <a:spcBef>
                <a:spcPts val="1000"/>
              </a:spcBef>
              <a:spcAft>
                <a:spcPts val="0"/>
              </a:spcAft>
              <a:buClr>
                <a:prstClr val="black"/>
              </a:buClr>
              <a:buSzTx/>
              <a:buFont typeface="Wingdings" panose="05000000000000000000" pitchFamily="2" charset="2"/>
              <a:buChar char="Ø"/>
              <a:tabLst/>
              <a:defRPr/>
            </a:pPr>
            <a:r>
              <a:rPr kumimoji="0" lang="en-GB" sz="1400" b="0" i="0" u="none" strike="noStrike" kern="1200" cap="all" spc="0" normalizeH="0" baseline="0" noProof="0" dirty="0">
                <a:ln>
                  <a:noFill/>
                </a:ln>
                <a:solidFill>
                  <a:srgbClr val="454545"/>
                </a:solidFill>
                <a:effectLst/>
                <a:uLnTx/>
                <a:uFillTx/>
                <a:latin typeface="inherit"/>
                <a:ea typeface="+mn-ea"/>
                <a:cs typeface="+mn-cs"/>
              </a:rPr>
              <a:t>Radiologist – a specialist in x-rays and scans.</a:t>
            </a:r>
          </a:p>
          <a:p>
            <a:endParaRPr lang="en-GB" dirty="0"/>
          </a:p>
        </p:txBody>
      </p:sp>
    </p:spTree>
    <p:extLst>
      <p:ext uri="{BB962C8B-B14F-4D97-AF65-F5344CB8AC3E}">
        <p14:creationId xmlns:p14="http://schemas.microsoft.com/office/powerpoint/2010/main" val="133973590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2CAA29-940E-4404-A9A9-F62B7F677D1B}"/>
              </a:ext>
            </a:extLst>
          </p:cNvPr>
          <p:cNvSpPr>
            <a:spLocks noGrp="1"/>
          </p:cNvSpPr>
          <p:nvPr>
            <p:ph type="title"/>
          </p:nvPr>
        </p:nvSpPr>
        <p:spPr/>
        <p:txBody>
          <a:bodyPr/>
          <a:lstStyle/>
          <a:p>
            <a:r>
              <a:rPr lang="en-GB" b="0" i="0" dirty="0">
                <a:solidFill>
                  <a:srgbClr val="000000"/>
                </a:solidFill>
                <a:effectLst/>
                <a:latin typeface="arial" panose="020B0604020202020204" pitchFamily="34" charset="0"/>
              </a:rPr>
              <a:t>Multidisciplinary team functioning and decision making within forensic mental health</a:t>
            </a:r>
          </a:p>
        </p:txBody>
      </p:sp>
      <p:sp>
        <p:nvSpPr>
          <p:cNvPr id="3" name="Content Placeholder 2">
            <a:extLst>
              <a:ext uri="{FF2B5EF4-FFF2-40B4-BE49-F238E27FC236}">
                <a16:creationId xmlns:a16="http://schemas.microsoft.com/office/drawing/2014/main" id="{EE7AC544-5A78-4623-9CC0-88A1658EDC27}"/>
              </a:ext>
            </a:extLst>
          </p:cNvPr>
          <p:cNvSpPr>
            <a:spLocks noGrp="1"/>
          </p:cNvSpPr>
          <p:nvPr>
            <p:ph sz="quarter" idx="13"/>
          </p:nvPr>
        </p:nvSpPr>
        <p:spPr>
          <a:xfrm>
            <a:off x="913774" y="2367092"/>
            <a:ext cx="10363826" cy="3589825"/>
          </a:xfrm>
        </p:spPr>
        <p:txBody>
          <a:bodyPr>
            <a:noAutofit/>
          </a:bodyPr>
          <a:lstStyle/>
          <a:p>
            <a:r>
              <a:rPr lang="en-GB" sz="2400" b="0" i="0" dirty="0">
                <a:solidFill>
                  <a:srgbClr val="000000"/>
                </a:solidFill>
                <a:effectLst/>
                <a:latin typeface="Times New Roman" panose="02020603050405020304" pitchFamily="18" charset="0"/>
              </a:rPr>
              <a:t>‘Decisions taken within MDT meetings are unequally shaped by the professional and personal values and assumptions of those involved, as well as by the power dynamics linked to the knowledge and responsibility of each member of the team. Service users’ involvement is marginalised. This is linked to a longstanding tradition of psychiatric paternalism in mental health care’. (https://www.ncbi.nlm.nih.gov/pmc/articles/PMC6201820/)</a:t>
            </a:r>
            <a:endParaRPr lang="en-GB" sz="2400" dirty="0"/>
          </a:p>
        </p:txBody>
      </p:sp>
    </p:spTree>
    <p:extLst>
      <p:ext uri="{BB962C8B-B14F-4D97-AF65-F5344CB8AC3E}">
        <p14:creationId xmlns:p14="http://schemas.microsoft.com/office/powerpoint/2010/main" val="255273223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51E3FB2-1A70-4AD8-B07B-68AB3AA22B60}"/>
              </a:ext>
            </a:extLst>
          </p:cNvPr>
          <p:cNvSpPr>
            <a:spLocks noGrp="1"/>
          </p:cNvSpPr>
          <p:nvPr>
            <p:ph sz="quarter" idx="13"/>
          </p:nvPr>
        </p:nvSpPr>
        <p:spPr>
          <a:xfrm>
            <a:off x="913774" y="266330"/>
            <a:ext cx="10363826" cy="5524869"/>
          </a:xfrm>
        </p:spPr>
        <p:txBody>
          <a:bodyPr>
            <a:normAutofit/>
          </a:bodyPr>
          <a:lstStyle/>
          <a:p>
            <a:r>
              <a:rPr lang="en-GB" dirty="0"/>
              <a:t>Only 66% of doctors agreed that ‘a team can be highly effective irrespective of personalities’ compared to between 83-90% of other professional groups. Over half of doctors (54%) and two thirds of MDT coordinators (62%) agreed that ‘no amount of training or learning experiences can improve team-working if there are interpersonal problems’.</a:t>
            </a:r>
          </a:p>
          <a:p>
            <a:pPr marL="0" indent="0">
              <a:buNone/>
            </a:pPr>
            <a:endParaRPr lang="en-GB" dirty="0"/>
          </a:p>
          <a:p>
            <a:r>
              <a:rPr lang="en-GB" dirty="0"/>
              <a:t>Most team members agreed that ‘good leadership is a pre-requisite for effective teamwork within the MDT environment’ (98%), and the majority (81%) agreed that ‘the same individual should chair the meeting on a regular basis’. However, there was disagreement about who could/should be the leader. The majority of MDT coordinators (74%) and doctors (68%) agreed that ‘the MDT chair/lead should be a doctor’, compared to only 35% of nurses and 27% of AHPs. </a:t>
            </a:r>
          </a:p>
          <a:p>
            <a:pPr marL="0" indent="0">
              <a:buNone/>
            </a:pPr>
            <a:r>
              <a:rPr lang="en-GB" dirty="0"/>
              <a:t>(Taberna et al 2020)</a:t>
            </a:r>
          </a:p>
        </p:txBody>
      </p:sp>
    </p:spTree>
    <p:extLst>
      <p:ext uri="{BB962C8B-B14F-4D97-AF65-F5344CB8AC3E}">
        <p14:creationId xmlns:p14="http://schemas.microsoft.com/office/powerpoint/2010/main" val="182338525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D73153-F0A4-4013-8249-497980005E21}"/>
              </a:ext>
            </a:extLst>
          </p:cNvPr>
          <p:cNvSpPr>
            <a:spLocks noGrp="1"/>
          </p:cNvSpPr>
          <p:nvPr>
            <p:ph type="title"/>
          </p:nvPr>
        </p:nvSpPr>
        <p:spPr/>
        <p:txBody>
          <a:bodyPr/>
          <a:lstStyle/>
          <a:p>
            <a:r>
              <a:rPr lang="en-GB" dirty="0"/>
              <a:t>are we designed to work in teams?</a:t>
            </a:r>
          </a:p>
        </p:txBody>
      </p:sp>
      <p:sp>
        <p:nvSpPr>
          <p:cNvPr id="3" name="Content Placeholder 2">
            <a:extLst>
              <a:ext uri="{FF2B5EF4-FFF2-40B4-BE49-F238E27FC236}">
                <a16:creationId xmlns:a16="http://schemas.microsoft.com/office/drawing/2014/main" id="{70F026A7-A055-4084-BC24-E34DD94E39B4}"/>
              </a:ext>
            </a:extLst>
          </p:cNvPr>
          <p:cNvSpPr>
            <a:spLocks noGrp="1"/>
          </p:cNvSpPr>
          <p:nvPr>
            <p:ph sz="quarter" idx="13"/>
          </p:nvPr>
        </p:nvSpPr>
        <p:spPr/>
        <p:txBody>
          <a:bodyPr>
            <a:normAutofit lnSpcReduction="10000"/>
          </a:bodyPr>
          <a:lstStyle/>
          <a:p>
            <a:r>
              <a:rPr lang="en-GB" b="0" i="0" dirty="0">
                <a:solidFill>
                  <a:srgbClr val="333333"/>
                </a:solidFill>
                <a:effectLst/>
                <a:latin typeface="Helvetica Neue"/>
              </a:rPr>
              <a:t>"The strongest selection for larger, more intelligent brains, occurred when the social groups were first beginning to start cooperating, which then kicked off an evolutionary arms race of one individual trying to outsmart the other by investing in a larger brain. Our digital organisms typically start to evolve more complex 'brains' when their societies first begin to develop cooperation." explained Dr Andrew Jackson.</a:t>
            </a:r>
          </a:p>
          <a:p>
            <a:pPr marL="0" indent="0">
              <a:buNone/>
            </a:pPr>
            <a:r>
              <a:rPr lang="en-GB" dirty="0">
                <a:solidFill>
                  <a:srgbClr val="333333"/>
                </a:solidFill>
                <a:latin typeface="Helvetica Neue"/>
              </a:rPr>
              <a:t>(</a:t>
            </a:r>
            <a:r>
              <a:rPr lang="en-GB" dirty="0">
                <a:solidFill>
                  <a:srgbClr val="333333"/>
                </a:solidFill>
                <a:latin typeface="Helvetica Neue"/>
                <a:hlinkClick r:id="rId2"/>
              </a:rPr>
              <a:t>https://www.sciencedaily.com/releases/2012/04/120419132556.htm</a:t>
            </a:r>
            <a:r>
              <a:rPr lang="en-GB" dirty="0">
                <a:solidFill>
                  <a:srgbClr val="333333"/>
                </a:solidFill>
                <a:latin typeface="Helvetica Neue"/>
              </a:rPr>
              <a:t>, accessed 13/10/20)</a:t>
            </a:r>
            <a:endParaRPr lang="en-GB" dirty="0"/>
          </a:p>
        </p:txBody>
      </p:sp>
    </p:spTree>
    <p:extLst>
      <p:ext uri="{BB962C8B-B14F-4D97-AF65-F5344CB8AC3E}">
        <p14:creationId xmlns:p14="http://schemas.microsoft.com/office/powerpoint/2010/main" val="287642971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75BDEB-3A61-408B-B670-8132919B4325}"/>
              </a:ext>
            </a:extLst>
          </p:cNvPr>
          <p:cNvSpPr>
            <a:spLocks noGrp="1"/>
          </p:cNvSpPr>
          <p:nvPr>
            <p:ph type="title"/>
          </p:nvPr>
        </p:nvSpPr>
        <p:spPr/>
        <p:txBody>
          <a:bodyPr/>
          <a:lstStyle/>
          <a:p>
            <a:r>
              <a:rPr lang="en-GB" dirty="0"/>
              <a:t>However we also are programmed to see each other as a threat.</a:t>
            </a:r>
          </a:p>
        </p:txBody>
      </p:sp>
      <p:sp>
        <p:nvSpPr>
          <p:cNvPr id="3" name="Content Placeholder 2">
            <a:extLst>
              <a:ext uri="{FF2B5EF4-FFF2-40B4-BE49-F238E27FC236}">
                <a16:creationId xmlns:a16="http://schemas.microsoft.com/office/drawing/2014/main" id="{9D76879E-C850-4873-B953-1EE72DC02A42}"/>
              </a:ext>
            </a:extLst>
          </p:cNvPr>
          <p:cNvSpPr>
            <a:spLocks noGrp="1"/>
          </p:cNvSpPr>
          <p:nvPr>
            <p:ph sz="quarter" idx="13"/>
          </p:nvPr>
        </p:nvSpPr>
        <p:spPr/>
        <p:txBody>
          <a:bodyPr>
            <a:normAutofit fontScale="92500" lnSpcReduction="10000"/>
          </a:bodyPr>
          <a:lstStyle/>
          <a:p>
            <a:r>
              <a:rPr lang="en-GB" dirty="0"/>
              <a:t>Current example being </a:t>
            </a:r>
            <a:r>
              <a:rPr lang="en-GB" dirty="0" err="1"/>
              <a:t>blm</a:t>
            </a:r>
            <a:r>
              <a:rPr lang="en-GB" dirty="0"/>
              <a:t>, read this article on prejudice - </a:t>
            </a:r>
            <a:r>
              <a:rPr lang="en-GB" i="1" dirty="0">
                <a:solidFill>
                  <a:schemeClr val="accent1"/>
                </a:solidFill>
              </a:rPr>
              <a:t>https://ideas.ted.com/prejudiced-thoughts-run-through-all-our-minds-the-key-is-what-we-do-with-them/?utm_content=2020-9-14&amp;utm_campaign=social&amp;utm_source=facebook.com&amp;utm_medium=referral&amp;fbclid=IwAR26T6logUY31dFWbVmpwyGHQbp_LQ66jgekjosbjNwEHQoIjx4YT1Pjxrg</a:t>
            </a:r>
          </a:p>
          <a:p>
            <a:r>
              <a:rPr lang="en-GB" dirty="0"/>
              <a:t>Teams can be political and fractious.</a:t>
            </a:r>
          </a:p>
          <a:p>
            <a:r>
              <a:rPr lang="en-GB" dirty="0"/>
              <a:t>The reality can often be very different to the rhetoric. </a:t>
            </a:r>
          </a:p>
          <a:p>
            <a:r>
              <a:rPr lang="en-GB" dirty="0"/>
              <a:t>Effectively managing a team requires an understanding of the basic phycological make up of </a:t>
            </a:r>
            <a:r>
              <a:rPr lang="en-GB" dirty="0" err="1"/>
              <a:t>homosapiens</a:t>
            </a:r>
            <a:endParaRPr lang="en-GB" dirty="0"/>
          </a:p>
        </p:txBody>
      </p:sp>
    </p:spTree>
    <p:extLst>
      <p:ext uri="{BB962C8B-B14F-4D97-AF65-F5344CB8AC3E}">
        <p14:creationId xmlns:p14="http://schemas.microsoft.com/office/powerpoint/2010/main" val="127979128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6EB28D-351F-420E-BF2E-CB64D62E5B6E}"/>
              </a:ext>
            </a:extLst>
          </p:cNvPr>
          <p:cNvSpPr>
            <a:spLocks noGrp="1"/>
          </p:cNvSpPr>
          <p:nvPr>
            <p:ph type="title"/>
          </p:nvPr>
        </p:nvSpPr>
        <p:spPr/>
        <p:txBody>
          <a:bodyPr/>
          <a:lstStyle/>
          <a:p>
            <a:r>
              <a:rPr lang="en-GB" b="1" i="0" dirty="0">
                <a:solidFill>
                  <a:srgbClr val="282828"/>
                </a:solidFill>
                <a:effectLst/>
                <a:latin typeface="Lava Std"/>
              </a:rPr>
              <a:t>Psychological Safety in teams</a:t>
            </a:r>
            <a:endParaRPr lang="en-GB" dirty="0"/>
          </a:p>
        </p:txBody>
      </p:sp>
      <p:sp>
        <p:nvSpPr>
          <p:cNvPr id="3" name="Content Placeholder 2">
            <a:extLst>
              <a:ext uri="{FF2B5EF4-FFF2-40B4-BE49-F238E27FC236}">
                <a16:creationId xmlns:a16="http://schemas.microsoft.com/office/drawing/2014/main" id="{8A99DB66-057B-487C-9EED-D6521C9FF461}"/>
              </a:ext>
            </a:extLst>
          </p:cNvPr>
          <p:cNvSpPr>
            <a:spLocks noGrp="1"/>
          </p:cNvSpPr>
          <p:nvPr>
            <p:ph sz="quarter" idx="13"/>
          </p:nvPr>
        </p:nvSpPr>
        <p:spPr/>
        <p:txBody>
          <a:bodyPr>
            <a:normAutofit fontScale="92500" lnSpcReduction="20000"/>
          </a:bodyPr>
          <a:lstStyle/>
          <a:p>
            <a:r>
              <a:rPr lang="en-GB" dirty="0">
                <a:solidFill>
                  <a:srgbClr val="181818"/>
                </a:solidFill>
                <a:latin typeface="Merriweather"/>
              </a:rPr>
              <a:t>There are many tangible factors that are crucial to team success, however you have to have a foundation of safety within a team first.</a:t>
            </a:r>
            <a:endParaRPr lang="en-GB" b="0" i="0" dirty="0">
              <a:solidFill>
                <a:srgbClr val="181818"/>
              </a:solidFill>
              <a:effectLst/>
              <a:latin typeface="Merriweather"/>
            </a:endParaRPr>
          </a:p>
          <a:p>
            <a:r>
              <a:rPr lang="en-GB" b="0" i="0" dirty="0">
                <a:solidFill>
                  <a:srgbClr val="181818"/>
                </a:solidFill>
                <a:effectLst/>
                <a:latin typeface="Merriweather"/>
              </a:rPr>
              <a:t>“There’s no team without trust,” says Paul </a:t>
            </a:r>
            <a:r>
              <a:rPr lang="en-GB" b="0" i="0" dirty="0" err="1">
                <a:solidFill>
                  <a:srgbClr val="181818"/>
                </a:solidFill>
                <a:effectLst/>
                <a:latin typeface="Merriweather"/>
              </a:rPr>
              <a:t>Santagata</a:t>
            </a:r>
            <a:r>
              <a:rPr lang="en-GB" b="0" i="0" dirty="0">
                <a:solidFill>
                  <a:srgbClr val="181818"/>
                </a:solidFill>
                <a:effectLst/>
                <a:latin typeface="Merriweather"/>
              </a:rPr>
              <a:t>, Head of Industry at Google. He knows the results of the tech giant’s massive two-year study on team performance, which revealed that the highest-performing teams have one thing in common: psychological safety, the belief that you won’t be punished when you make a mistake.” (Harvard business review 2017)</a:t>
            </a:r>
          </a:p>
          <a:p>
            <a:r>
              <a:rPr lang="en-GB" dirty="0">
                <a:solidFill>
                  <a:srgbClr val="181818"/>
                </a:solidFill>
                <a:latin typeface="Merriweather"/>
              </a:rPr>
              <a:t>As well allowing people to feel safe this also will allow for greater creativity</a:t>
            </a:r>
            <a:endParaRPr lang="en-GB" b="0" i="0" dirty="0">
              <a:solidFill>
                <a:srgbClr val="181818"/>
              </a:solidFill>
              <a:effectLst/>
              <a:latin typeface="Merriweather"/>
            </a:endParaRPr>
          </a:p>
          <a:p>
            <a:endParaRPr lang="en-GB" dirty="0"/>
          </a:p>
        </p:txBody>
      </p:sp>
    </p:spTree>
    <p:extLst>
      <p:ext uri="{BB962C8B-B14F-4D97-AF65-F5344CB8AC3E}">
        <p14:creationId xmlns:p14="http://schemas.microsoft.com/office/powerpoint/2010/main" val="11647384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445333FF-9F4A-CBC1-22DB-72526E774D21}"/>
              </a:ext>
            </a:extLst>
          </p:cNvPr>
          <p:cNvSpPr>
            <a:spLocks noGrp="1"/>
          </p:cNvSpPr>
          <p:nvPr>
            <p:ph sz="quarter" idx="13"/>
          </p:nvPr>
        </p:nvSpPr>
        <p:spPr>
          <a:xfrm>
            <a:off x="913774" y="1342240"/>
            <a:ext cx="10363826" cy="4448960"/>
          </a:xfrm>
        </p:spPr>
        <p:txBody>
          <a:bodyPr/>
          <a:lstStyle/>
          <a:p>
            <a:pPr marL="0" indent="0">
              <a:buNone/>
            </a:pPr>
            <a:r>
              <a:rPr lang="en-GB" b="0" i="0" dirty="0">
                <a:solidFill>
                  <a:srgbClr val="282828"/>
                </a:solidFill>
                <a:effectLst/>
                <a:latin typeface="Tiempos Text"/>
              </a:rPr>
              <a:t>‘Team psychological safety is a shared belief held by members of a team that it’s OK to take risks, to express their ideas and concerns, to speak up with questions, and to admit mistakes — all without fear of negative consequences. As Edmondson puts it, “it’s felt permission for </a:t>
            </a:r>
            <a:r>
              <a:rPr lang="en-GB" b="0" i="0" dirty="0" err="1">
                <a:solidFill>
                  <a:srgbClr val="282828"/>
                </a:solidFill>
                <a:effectLst/>
                <a:latin typeface="Tiempos Text"/>
              </a:rPr>
              <a:t>candor</a:t>
            </a:r>
            <a:r>
              <a:rPr lang="en-GB" b="0" i="0" dirty="0">
                <a:solidFill>
                  <a:srgbClr val="282828"/>
                </a:solidFill>
                <a:effectLst/>
                <a:latin typeface="Tiempos Text"/>
              </a:rPr>
              <a:t>.”</a:t>
            </a:r>
          </a:p>
          <a:p>
            <a:pPr marL="0" indent="0">
              <a:buNone/>
            </a:pPr>
            <a:r>
              <a:rPr lang="en-GB" dirty="0">
                <a:solidFill>
                  <a:srgbClr val="282828"/>
                </a:solidFill>
                <a:latin typeface="Tiempos Text"/>
              </a:rPr>
              <a:t>(Gallo 2023, </a:t>
            </a:r>
            <a:r>
              <a:rPr lang="en-GB" dirty="0">
                <a:solidFill>
                  <a:srgbClr val="282828"/>
                </a:solidFill>
                <a:latin typeface="Tiempos Text"/>
                <a:hlinkClick r:id="rId2"/>
              </a:rPr>
              <a:t>https://hbr.org/2023/02/what-is-psychological-safety</a:t>
            </a:r>
            <a:r>
              <a:rPr lang="en-GB" dirty="0">
                <a:solidFill>
                  <a:srgbClr val="282828"/>
                </a:solidFill>
                <a:latin typeface="Tiempos Text"/>
              </a:rPr>
              <a:t>) </a:t>
            </a:r>
            <a:endParaRPr lang="en-GB" dirty="0"/>
          </a:p>
        </p:txBody>
      </p:sp>
    </p:spTree>
    <p:extLst>
      <p:ext uri="{BB962C8B-B14F-4D97-AF65-F5344CB8AC3E}">
        <p14:creationId xmlns:p14="http://schemas.microsoft.com/office/powerpoint/2010/main" val="2142744547"/>
      </p:ext>
    </p:extLst>
  </p:cSld>
  <p:clrMapOvr>
    <a:masterClrMapping/>
  </p:clrMapOvr>
</p:sld>
</file>

<file path=ppt/theme/theme1.xml><?xml version="1.0" encoding="utf-8"?>
<a:theme xmlns:a="http://schemas.openxmlformats.org/drawingml/2006/main" name="Droplet">
  <a:themeElements>
    <a:clrScheme name="Droplet">
      <a:dk1>
        <a:sysClr val="windowText" lastClr="000000"/>
      </a:dk1>
      <a:lt1>
        <a:sysClr val="window" lastClr="FFFFFF"/>
      </a:lt1>
      <a:dk2>
        <a:srgbClr val="355071"/>
      </a:dk2>
      <a:lt2>
        <a:srgbClr val="AABED7"/>
      </a:lt2>
      <a:accent1>
        <a:srgbClr val="2FA3EE"/>
      </a:accent1>
      <a:accent2>
        <a:srgbClr val="4BCAAD"/>
      </a:accent2>
      <a:accent3>
        <a:srgbClr val="86C157"/>
      </a:accent3>
      <a:accent4>
        <a:srgbClr val="D99C3F"/>
      </a:accent4>
      <a:accent5>
        <a:srgbClr val="CE6633"/>
      </a:accent5>
      <a:accent6>
        <a:srgbClr val="A35DD1"/>
      </a:accent6>
      <a:hlink>
        <a:srgbClr val="56BCFE"/>
      </a:hlink>
      <a:folHlink>
        <a:srgbClr val="97C5E3"/>
      </a:folHlink>
    </a:clrScheme>
    <a:fontScheme name="Droplet">
      <a:majorFont>
        <a:latin typeface="Tw Cen MT" panose="020B0602020104020603"/>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w Cen MT" panose="020B06020201040206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Droplet">
      <a:fillStyleLst>
        <a:solidFill>
          <a:schemeClr val="phClr"/>
        </a:solidFill>
        <a:solidFill>
          <a:schemeClr val="phClr">
            <a:tint val="69000"/>
            <a:satMod val="105000"/>
            <a:lumMod val="110000"/>
          </a:schemeClr>
        </a:solidFill>
        <a:gradFill rotWithShape="1">
          <a:gsLst>
            <a:gs pos="0">
              <a:schemeClr val="phClr">
                <a:tint val="94000"/>
                <a:satMod val="100000"/>
                <a:lumMod val="108000"/>
              </a:schemeClr>
            </a:gs>
            <a:gs pos="50000">
              <a:schemeClr val="phClr">
                <a:tint val="98000"/>
                <a:shade val="100000"/>
                <a:satMod val="100000"/>
                <a:lumMod val="100000"/>
              </a:schemeClr>
            </a:gs>
            <a:gs pos="100000">
              <a:schemeClr val="phClr">
                <a:shade val="72000"/>
                <a:satMod val="120000"/>
                <a:lumMod val="100000"/>
              </a:schemeClr>
            </a:gs>
          </a:gsLst>
          <a:lin ang="5400000" scaled="0"/>
        </a:gradFill>
      </a:fillStyleLst>
      <a:lnStyleLst>
        <a:ln w="9525" cap="flat" cmpd="sng" algn="ctr">
          <a:solidFill>
            <a:schemeClr val="phClr">
              <a:shade val="60000"/>
            </a:scheme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outerShdw blurRad="50800" dist="25400" dir="5400000" rotWithShape="0">
              <a:srgbClr val="000000">
                <a:alpha val="28000"/>
              </a:srgbClr>
            </a:outerShdw>
          </a:effectLst>
        </a:effectStyle>
        <a:effectStyle>
          <a:effectLst>
            <a:outerShdw blurRad="63500" dist="25400" dir="5400000" algn="ctr" rotWithShape="0">
              <a:srgbClr val="000000">
                <a:alpha val="69000"/>
              </a:srgbClr>
            </a:outerShdw>
          </a:effectLst>
          <a:scene3d>
            <a:camera prst="orthographicFront">
              <a:rot lat="0" lon="0" rev="0"/>
            </a:camera>
            <a:lightRig rig="balanced" dir="t">
              <a:rot lat="0" lon="0" rev="1200000"/>
            </a:lightRig>
          </a:scene3d>
          <a:sp3d prstMaterial="plastic">
            <a:bevelT w="25400" h="25400"/>
          </a:sp3d>
        </a:effectStyle>
      </a:effectStyleLst>
      <a:bgFillStyleLst>
        <a:solidFill>
          <a:schemeClr val="phClr"/>
        </a:solidFill>
        <a:gradFill rotWithShape="1">
          <a:gsLst>
            <a:gs pos="0">
              <a:schemeClr val="phClr">
                <a:tint val="90000"/>
                <a:lumMod val="110000"/>
              </a:schemeClr>
            </a:gs>
            <a:gs pos="100000">
              <a:schemeClr val="phClr">
                <a:shade val="64000"/>
                <a:lumMod val="88000"/>
              </a:schemeClr>
            </a:gs>
          </a:gsLst>
          <a:lin ang="5400000" scaled="0"/>
        </a:gradFill>
        <a:gradFill rotWithShape="1">
          <a:gsLst>
            <a:gs pos="0">
              <a:schemeClr val="phClr">
                <a:tint val="84000"/>
                <a:shade val="100000"/>
                <a:hueMod val="130000"/>
                <a:satMod val="150000"/>
                <a:lumMod val="112000"/>
              </a:schemeClr>
            </a:gs>
            <a:gs pos="100000">
              <a:schemeClr val="phClr">
                <a:shade val="92000"/>
                <a:satMod val="140000"/>
                <a:lumMod val="110000"/>
              </a:schemeClr>
            </a:gs>
          </a:gsLst>
          <a:lin ang="5400000" scaled="0"/>
        </a:gradFill>
      </a:bgFillStyleLst>
    </a:fmtScheme>
  </a:themeElements>
  <a:objectDefaults/>
  <a:extraClrSchemeLst/>
  <a:extLst>
    <a:ext uri="{05A4C25C-085E-4340-85A3-A5531E510DB2}">
      <thm15:themeFamily xmlns:thm15="http://schemas.microsoft.com/office/thememl/2012/main" name="Droplet" id="{8984A317-299A-4E50-B45D-BFC9EDE2337A}" vid="{A633B6A3-9E7F-4C10-9C98-2517A3134361}"/>
    </a:ext>
  </a:extLst>
</a:theme>
</file>

<file path=docProps/app.xml><?xml version="1.0" encoding="utf-8"?>
<Properties xmlns="http://schemas.openxmlformats.org/officeDocument/2006/extended-properties" xmlns:vt="http://schemas.openxmlformats.org/officeDocument/2006/docPropsVTypes">
  <Template>TM04033925[[fn=Droplet]]</Template>
  <TotalTime>541</TotalTime>
  <Words>890</Words>
  <Application>Microsoft Office PowerPoint</Application>
  <PresentationFormat>Widescreen</PresentationFormat>
  <Paragraphs>34</Paragraphs>
  <Slides>9</Slides>
  <Notes>0</Notes>
  <HiddenSlides>0</HiddenSlides>
  <MMClips>0</MMClips>
  <ScaleCrop>false</ScaleCrop>
  <HeadingPairs>
    <vt:vector size="6" baseType="variant">
      <vt:variant>
        <vt:lpstr>Fonts Used</vt:lpstr>
      </vt:variant>
      <vt:variant>
        <vt:i4>11</vt:i4>
      </vt:variant>
      <vt:variant>
        <vt:lpstr>Theme</vt:lpstr>
      </vt:variant>
      <vt:variant>
        <vt:i4>1</vt:i4>
      </vt:variant>
      <vt:variant>
        <vt:lpstr>Slide Titles</vt:lpstr>
      </vt:variant>
      <vt:variant>
        <vt:i4>9</vt:i4>
      </vt:variant>
    </vt:vector>
  </HeadingPairs>
  <TitlesOfParts>
    <vt:vector size="21" baseType="lpstr">
      <vt:lpstr>FSBrabo</vt:lpstr>
      <vt:lpstr>Helvetica Neue</vt:lpstr>
      <vt:lpstr>inherit</vt:lpstr>
      <vt:lpstr>Lava Std</vt:lpstr>
      <vt:lpstr>Tiempos Text</vt:lpstr>
      <vt:lpstr>Arial</vt:lpstr>
      <vt:lpstr>Arial</vt:lpstr>
      <vt:lpstr>Merriweather</vt:lpstr>
      <vt:lpstr>Times New Roman</vt:lpstr>
      <vt:lpstr>Tw Cen MT</vt:lpstr>
      <vt:lpstr>Wingdings</vt:lpstr>
      <vt:lpstr>Droplet</vt:lpstr>
      <vt:lpstr>Teams and teamwork</vt:lpstr>
      <vt:lpstr>PowerPoint Presentation</vt:lpstr>
      <vt:lpstr>1 - Multi-disciplinary teams</vt:lpstr>
      <vt:lpstr>Multidisciplinary team functioning and decision making within forensic mental health</vt:lpstr>
      <vt:lpstr>PowerPoint Presentation</vt:lpstr>
      <vt:lpstr>are we designed to work in teams?</vt:lpstr>
      <vt:lpstr>However we also are programmed to see each other as a threat.</vt:lpstr>
      <vt:lpstr>Psychological Safety in teams</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Teams and teamwork</dc:title>
  <dc:creator>Neil Hapgood</dc:creator>
  <cp:lastModifiedBy>Neil</cp:lastModifiedBy>
  <cp:revision>12</cp:revision>
  <dcterms:created xsi:type="dcterms:W3CDTF">2020-10-14T18:04:58Z</dcterms:created>
  <dcterms:modified xsi:type="dcterms:W3CDTF">2023-10-11T10:58:06Z</dcterms:modified>
</cp:coreProperties>
</file>