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p:scale>
          <a:sx n="66" d="100"/>
          <a:sy n="66" d="100"/>
        </p:scale>
        <p:origin x="90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243A1EA-E3DA-413D-A83C-4D5DE1193874}" type="datetimeFigureOut">
              <a:rPr lang="en-GB" smtClean="0"/>
              <a:t>17/06/2019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747388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43A1EA-E3DA-413D-A83C-4D5DE119387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487199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13928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43A1EA-E3DA-413D-A83C-4D5DE1193874}"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676023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43A1EA-E3DA-413D-A83C-4D5DE1193874}" type="datetimeFigureOut">
              <a:rPr lang="en-GB" smtClean="0"/>
              <a:t>17/06/2019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853163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43A1EA-E3DA-413D-A83C-4D5DE1193874}" type="datetimeFigureOut">
              <a:rPr lang="en-GB" smtClean="0"/>
              <a:t>17/06/2019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699881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43A1EA-E3DA-413D-A83C-4D5DE1193874}" type="datetimeFigureOut">
              <a:rPr lang="en-GB" smtClean="0"/>
              <a:t>17/06/2019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442400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82998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569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43A1EA-E3DA-413D-A83C-4D5DE1193874}" type="datetimeFigureOut">
              <a:rPr lang="en-GB" smtClean="0"/>
              <a:t>17/06/2019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188461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084467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39720319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43A1EA-E3DA-413D-A83C-4D5DE119387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451033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243A1EA-E3DA-413D-A83C-4D5DE1193874}" type="datetimeFigureOut">
              <a:rPr lang="en-GB" smtClean="0"/>
              <a:t>17/06/2019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896023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243A1EA-E3DA-413D-A83C-4D5DE1193874}" type="datetimeFigureOut">
              <a:rPr lang="en-GB" smtClean="0"/>
              <a:t>17/06/2019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40637585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243A1EA-E3DA-413D-A83C-4D5DE119387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1001534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243A1EA-E3DA-413D-A83C-4D5DE1193874}" type="datetimeFigureOut">
              <a:rPr lang="en-GB" smtClean="0"/>
              <a:t>17/06/2019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626F6E2-C096-4ABA-B85A-C4A2EF75AD2F}" type="slidenum">
              <a:rPr lang="en-GB" smtClean="0"/>
              <a:t>‹#›</a:t>
            </a:fld>
            <a:endParaRPr lang="en-GB"/>
          </a:p>
        </p:txBody>
      </p:sp>
    </p:spTree>
    <p:extLst>
      <p:ext uri="{BB962C8B-B14F-4D97-AF65-F5344CB8AC3E}">
        <p14:creationId xmlns:p14="http://schemas.microsoft.com/office/powerpoint/2010/main" val="241256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243A1EA-E3DA-413D-A83C-4D5DE1193874}" type="datetimeFigureOut">
              <a:rPr lang="en-GB" smtClean="0"/>
              <a:t>17/06/2019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626F6E2-C096-4ABA-B85A-C4A2EF75AD2F}" type="slidenum">
              <a:rPr lang="en-GB" smtClean="0"/>
              <a:t>‹#›</a:t>
            </a:fld>
            <a:endParaRPr lang="en-GB"/>
          </a:p>
        </p:txBody>
      </p:sp>
    </p:spTree>
    <p:extLst>
      <p:ext uri="{BB962C8B-B14F-4D97-AF65-F5344CB8AC3E}">
        <p14:creationId xmlns:p14="http://schemas.microsoft.com/office/powerpoint/2010/main" val="27474013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A9C5-F9CB-4A4C-971A-1D1497296086}"/>
              </a:ext>
            </a:extLst>
          </p:cNvPr>
          <p:cNvSpPr>
            <a:spLocks noGrp="1"/>
          </p:cNvSpPr>
          <p:nvPr>
            <p:ph type="ctrTitle"/>
          </p:nvPr>
        </p:nvSpPr>
        <p:spPr>
          <a:xfrm>
            <a:off x="1524000" y="278295"/>
            <a:ext cx="9144000" cy="1152939"/>
          </a:xfrm>
        </p:spPr>
        <p:txBody>
          <a:bodyPr>
            <a:normAutofit/>
          </a:bodyPr>
          <a:lstStyle/>
          <a:p>
            <a:r>
              <a:rPr lang="en-GB" sz="3200" b="1" i="1" dirty="0">
                <a:latin typeface="Times New Roman" panose="02020603050405020304" pitchFamily="18" charset="0"/>
                <a:cs typeface="Times New Roman" panose="02020603050405020304" pitchFamily="18" charset="0"/>
              </a:rPr>
              <a:t>MARKETING</a:t>
            </a:r>
            <a:r>
              <a:rPr lang="en-GB" sz="3200" b="1" dirty="0">
                <a:latin typeface="Arial" panose="020B0604020202020204" pitchFamily="34" charset="0"/>
                <a:cs typeface="Arial" panose="020B0604020202020204" pitchFamily="34" charset="0"/>
              </a:rPr>
              <a:t> </a:t>
            </a:r>
            <a:r>
              <a:rPr lang="en-GB" sz="3200" b="1" dirty="0">
                <a:latin typeface="Times New Roman" panose="02020603050405020304" pitchFamily="18" charset="0"/>
                <a:cs typeface="Times New Roman" panose="02020603050405020304" pitchFamily="18" charset="0"/>
              </a:rPr>
              <a:t>ENVIROMENTAL</a:t>
            </a:r>
            <a:r>
              <a:rPr lang="en-GB" sz="3200" b="1" dirty="0">
                <a:latin typeface="Arial" panose="020B0604020202020204" pitchFamily="34" charset="0"/>
                <a:cs typeface="Arial" panose="020B0604020202020204" pitchFamily="34" charset="0"/>
              </a:rPr>
              <a:t> </a:t>
            </a:r>
            <a:r>
              <a:rPr lang="en-GB" sz="3200" b="1" i="1" dirty="0">
                <a:latin typeface="Times New Roman" panose="02020603050405020304" pitchFamily="18" charset="0"/>
                <a:cs typeface="Times New Roman" panose="02020603050405020304" pitchFamily="18" charset="0"/>
              </a:rPr>
              <a:t>AUDIT</a:t>
            </a:r>
          </a:p>
        </p:txBody>
      </p:sp>
      <p:sp>
        <p:nvSpPr>
          <p:cNvPr id="3" name="Subtitle 2">
            <a:extLst>
              <a:ext uri="{FF2B5EF4-FFF2-40B4-BE49-F238E27FC236}">
                <a16:creationId xmlns:a16="http://schemas.microsoft.com/office/drawing/2014/main" id="{04C10D86-065F-492D-B25E-F3BAB3EA4F48}"/>
              </a:ext>
            </a:extLst>
          </p:cNvPr>
          <p:cNvSpPr>
            <a:spLocks noGrp="1"/>
          </p:cNvSpPr>
          <p:nvPr>
            <p:ph type="subTitle" idx="1"/>
          </p:nvPr>
        </p:nvSpPr>
        <p:spPr>
          <a:xfrm>
            <a:off x="516835" y="1590261"/>
            <a:ext cx="11012556" cy="3525079"/>
          </a:xfrm>
        </p:spPr>
        <p:txBody>
          <a:bodyPr>
            <a:normAutofit fontScale="77500" lnSpcReduction="20000"/>
          </a:bodyPr>
          <a:lstStyle/>
          <a:p>
            <a:endParaRPr lang="en-GB" sz="2800" dirty="0">
              <a:latin typeface="Times New Roman" panose="02020603050405020304" pitchFamily="18" charset="0"/>
              <a:cs typeface="Times New Roman" panose="02020603050405020304" pitchFamily="18" charset="0"/>
            </a:endParaRPr>
          </a:p>
          <a:p>
            <a:pPr algn="l"/>
            <a:r>
              <a:rPr lang="en-GB" sz="2800" dirty="0">
                <a:latin typeface="Times New Roman" panose="02020603050405020304" pitchFamily="18" charset="0"/>
                <a:cs typeface="Times New Roman" panose="02020603050405020304" pitchFamily="18" charset="0"/>
              </a:rPr>
              <a:t>Title: </a:t>
            </a:r>
            <a:r>
              <a:rPr lang="en-GB" sz="2800" dirty="0" err="1">
                <a:latin typeface="Times New Roman" panose="02020603050405020304" pitchFamily="18" charset="0"/>
                <a:cs typeface="Times New Roman" panose="02020603050405020304" pitchFamily="18" charset="0"/>
              </a:rPr>
              <a:t>Therme</a:t>
            </a:r>
            <a:r>
              <a:rPr lang="en-GB" sz="2800" dirty="0">
                <a:latin typeface="Times New Roman" panose="02020603050405020304" pitchFamily="18" charset="0"/>
                <a:cs typeface="Times New Roman" panose="02020603050405020304" pitchFamily="18" charset="0"/>
              </a:rPr>
              <a:t> Bucharest</a:t>
            </a:r>
          </a:p>
          <a:p>
            <a:pPr algn="l"/>
            <a:r>
              <a:rPr lang="en-GB" sz="2800" dirty="0">
                <a:latin typeface="Times New Roman" panose="02020603050405020304" pitchFamily="18" charset="0"/>
                <a:cs typeface="Times New Roman" panose="02020603050405020304" pitchFamily="18" charset="0"/>
              </a:rPr>
              <a:t>Dorina Ionela Mirea -1815458</a:t>
            </a:r>
          </a:p>
          <a:p>
            <a:pPr algn="l"/>
            <a:r>
              <a:rPr lang="en-GB" sz="2800" dirty="0">
                <a:latin typeface="Times New Roman" panose="02020603050405020304" pitchFamily="18" charset="0"/>
                <a:cs typeface="Times New Roman" panose="02020603050405020304" pitchFamily="18" charset="0"/>
              </a:rPr>
              <a:t>Livia Nicoleta </a:t>
            </a:r>
            <a:r>
              <a:rPr lang="en-GB" sz="2800" dirty="0" err="1">
                <a:latin typeface="Times New Roman" panose="02020603050405020304" pitchFamily="18" charset="0"/>
                <a:cs typeface="Times New Roman" panose="02020603050405020304" pitchFamily="18" charset="0"/>
              </a:rPr>
              <a:t>Cocirlau</a:t>
            </a:r>
            <a:r>
              <a:rPr lang="en-GB" sz="2800" dirty="0">
                <a:latin typeface="Times New Roman" panose="02020603050405020304" pitchFamily="18" charset="0"/>
                <a:cs typeface="Times New Roman" panose="02020603050405020304" pitchFamily="18" charset="0"/>
              </a:rPr>
              <a:t> -1815460</a:t>
            </a:r>
          </a:p>
          <a:p>
            <a:pPr algn="l"/>
            <a:r>
              <a:rPr lang="en-GB" sz="2800" dirty="0">
                <a:latin typeface="Times New Roman" panose="02020603050405020304" pitchFamily="18" charset="0"/>
                <a:cs typeface="Times New Roman" panose="02020603050405020304" pitchFamily="18" charset="0"/>
              </a:rPr>
              <a:t>Alina Maria Dan-1816302</a:t>
            </a:r>
          </a:p>
          <a:p>
            <a:pPr algn="l"/>
            <a:r>
              <a:rPr lang="en-GB" sz="2800" dirty="0" err="1">
                <a:latin typeface="Times New Roman" panose="02020603050405020304" pitchFamily="18" charset="0"/>
                <a:cs typeface="Times New Roman" panose="02020603050405020304" pitchFamily="18" charset="0"/>
              </a:rPr>
              <a:t>Ciprian</a:t>
            </a:r>
            <a:r>
              <a:rPr lang="en-GB" sz="2800" dirty="0">
                <a:latin typeface="Times New Roman" panose="02020603050405020304" pitchFamily="18" charset="0"/>
                <a:cs typeface="Times New Roman" panose="02020603050405020304" pitchFamily="18" charset="0"/>
              </a:rPr>
              <a:t> Negrila-1818399</a:t>
            </a:r>
          </a:p>
          <a:p>
            <a:pPr algn="l"/>
            <a:r>
              <a:rPr lang="en-GB" sz="2800" dirty="0">
                <a:latin typeface="Times New Roman" panose="02020603050405020304" pitchFamily="18" charset="0"/>
                <a:cs typeface="Times New Roman" panose="02020603050405020304" pitchFamily="18" charset="0"/>
              </a:rPr>
              <a:t>Lecturer Name: </a:t>
            </a:r>
            <a:r>
              <a:rPr lang="en-GB" sz="2800" dirty="0" err="1">
                <a:latin typeface="Times New Roman" panose="02020603050405020304" pitchFamily="18" charset="0"/>
                <a:cs typeface="Times New Roman" panose="02020603050405020304" pitchFamily="18" charset="0"/>
              </a:rPr>
              <a:t>Oluwaseun</a:t>
            </a:r>
            <a:r>
              <a:rPr lang="en-GB" sz="2800"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Adegbite</a:t>
            </a:r>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 </a:t>
            </a:r>
            <a:r>
              <a:rPr lang="en-GB" dirty="0"/>
              <a:t>                                                                                                                                                                           </a:t>
            </a:r>
          </a:p>
          <a:p>
            <a:r>
              <a:rPr lang="en-GB" dirty="0"/>
              <a:t> </a:t>
            </a:r>
          </a:p>
          <a:p>
            <a:endParaRPr lang="en-GB" dirty="0"/>
          </a:p>
        </p:txBody>
      </p:sp>
    </p:spTree>
    <p:extLst>
      <p:ext uri="{BB962C8B-B14F-4D97-AF65-F5344CB8AC3E}">
        <p14:creationId xmlns:p14="http://schemas.microsoft.com/office/powerpoint/2010/main" val="61242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6AF07ED-FDE6-4497-8EF5-A6B131375400}"/>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rgbClr val="EBEBEB"/>
                </a:solidFill>
              </a:rPr>
              <a:t>  </a:t>
            </a:r>
            <a:r>
              <a:rPr lang="en-GB" sz="3300">
                <a:solidFill>
                  <a:srgbClr val="EBEBEB"/>
                </a:solidFill>
                <a:latin typeface="Times New Roman" panose="02020603050405020304" pitchFamily="18" charset="0"/>
                <a:cs typeface="Times New Roman" panose="02020603050405020304" pitchFamily="18" charset="0"/>
              </a:rPr>
              <a:t>EXECUTIVE SUMMARY</a:t>
            </a:r>
            <a:endParaRPr lang="en-GB" sz="3300">
              <a:solidFill>
                <a:srgbClr val="EBEBEB"/>
              </a:solidFill>
            </a:endParaRPr>
          </a:p>
        </p:txBody>
      </p:sp>
      <p:pic>
        <p:nvPicPr>
          <p:cNvPr id="4" name="Picture 3">
            <a:extLst>
              <a:ext uri="{FF2B5EF4-FFF2-40B4-BE49-F238E27FC236}">
                <a16:creationId xmlns:a16="http://schemas.microsoft.com/office/drawing/2014/main" id="{9E0B94A6-A09F-45D2-9284-333ADC1F95C3}"/>
              </a:ext>
            </a:extLst>
          </p:cNvPr>
          <p:cNvPicPr>
            <a:picLocks noChangeAspect="1"/>
          </p:cNvPicPr>
          <p:nvPr/>
        </p:nvPicPr>
        <p:blipFill>
          <a:blip r:embed="rId2"/>
          <a:stretch>
            <a:fillRect/>
          </a:stretch>
        </p:blipFill>
        <p:spPr>
          <a:xfrm>
            <a:off x="5194607" y="1072122"/>
            <a:ext cx="6391533" cy="4713756"/>
          </a:xfrm>
          <a:prstGeom prst="rect">
            <a:avLst/>
          </a:prstGeom>
        </p:spPr>
      </p:pic>
      <p:sp>
        <p:nvSpPr>
          <p:cNvPr id="15" name="Rectangle 1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66741A2-726D-4306-A65E-BA6F77F58A74}"/>
              </a:ext>
            </a:extLst>
          </p:cNvPr>
          <p:cNvSpPr>
            <a:spLocks noGrp="1"/>
          </p:cNvSpPr>
          <p:nvPr>
            <p:ph idx="1"/>
          </p:nvPr>
        </p:nvSpPr>
        <p:spPr>
          <a:xfrm>
            <a:off x="1154955" y="2120900"/>
            <a:ext cx="3133726" cy="3898900"/>
          </a:xfrm>
        </p:spPr>
        <p:txBody>
          <a:bodyPr>
            <a:normAutofit/>
          </a:bodyPr>
          <a:lstStyle/>
          <a:p>
            <a:pPr>
              <a:lnSpc>
                <a:spcPct val="90000"/>
              </a:lnSpc>
            </a:pPr>
            <a:r>
              <a:rPr lang="en-GB" dirty="0">
                <a:solidFill>
                  <a:srgbClr val="FFFFFF"/>
                </a:solidFill>
                <a:latin typeface="Times New Roman" panose="02020603050405020304" pitchFamily="18" charset="0"/>
                <a:cs typeface="Times New Roman" panose="02020603050405020304" pitchFamily="18" charset="0"/>
              </a:rPr>
              <a:t> </a:t>
            </a:r>
            <a:r>
              <a:rPr lang="en-GB" dirty="0">
                <a:solidFill>
                  <a:srgbClr val="FFFFFF"/>
                </a:solidFill>
                <a:latin typeface="Times New Roman" panose="02020603050405020304" pitchFamily="18" charset="0"/>
                <a:ea typeface="STCaiyun" panose="020B0503020204020204" pitchFamily="2" charset="-122"/>
                <a:cs typeface="Times New Roman" panose="02020603050405020304" pitchFamily="18" charset="0"/>
              </a:rPr>
              <a:t>A company’s marketing environment consists of the actors and forces outside marketing that affect marketing management’s ability to build and maintain successful relationships with target customers.</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As company’s marketing environment changes, company must evolve and change as well or risk being left behind</a:t>
            </a:r>
            <a:r>
              <a:rPr lang="en-GB" dirty="0">
                <a:solidFill>
                  <a:srgbClr val="FFFFFF"/>
                </a:solidFill>
              </a:rPr>
              <a:t>.</a:t>
            </a:r>
          </a:p>
          <a:p>
            <a:pPr marL="0" indent="0">
              <a:lnSpc>
                <a:spcPct val="90000"/>
              </a:lnSpc>
              <a:buNone/>
            </a:pPr>
            <a:r>
              <a:rPr lang="en-GB" dirty="0">
                <a:solidFill>
                  <a:srgbClr val="FFFFFF"/>
                </a:solidFill>
                <a:latin typeface="Times New Roman" panose="02020603050405020304" pitchFamily="18" charset="0"/>
                <a:ea typeface="STCaiyun" panose="020B0503020204020204" pitchFamily="2" charset="-122"/>
                <a:cs typeface="Times New Roman" panose="02020603050405020304" pitchFamily="18" charset="0"/>
              </a:rPr>
              <a:t> </a:t>
            </a:r>
          </a:p>
        </p:txBody>
      </p:sp>
      <p:sp>
        <p:nvSpPr>
          <p:cNvPr id="2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68653490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extLst/>
          </a:blip>
          <a:stretch/>
        </a:blipFill>
        <a:effectLst/>
      </p:bgPr>
    </p:bg>
    <p:spTree>
      <p:nvGrpSpPr>
        <p:cNvPr id="1" name=""/>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24" name="Freeform: Shape 123">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2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CB539F8D-7C4D-4FD8-A4BF-7681EB07E2FA}"/>
              </a:ext>
            </a:extLst>
          </p:cNvPr>
          <p:cNvSpPr>
            <a:spLocks noGrp="1"/>
          </p:cNvSpPr>
          <p:nvPr>
            <p:ph type="title"/>
          </p:nvPr>
        </p:nvSpPr>
        <p:spPr>
          <a:xfrm>
            <a:off x="639098" y="629265"/>
            <a:ext cx="6072776" cy="1622322"/>
          </a:xfrm>
        </p:spPr>
        <p:txBody>
          <a:bodyPr>
            <a:normAutofit/>
          </a:bodyPr>
          <a:lstStyle/>
          <a:p>
            <a:r>
              <a:rPr lang="en-GB">
                <a:solidFill>
                  <a:schemeClr val="tx1"/>
                </a:solidFill>
              </a:rPr>
              <a:t>         </a:t>
            </a:r>
            <a:r>
              <a:rPr lang="en-GB">
                <a:solidFill>
                  <a:schemeClr val="tx1"/>
                </a:solidFill>
                <a:latin typeface="Times New Roman" panose="02020603050405020304" pitchFamily="18" charset="0"/>
                <a:cs typeface="Times New Roman" panose="02020603050405020304" pitchFamily="18" charset="0"/>
              </a:rPr>
              <a:t>BUSINESS/COMPANY OVERVIEW</a:t>
            </a:r>
            <a:endParaRPr lang="en-GB">
              <a:solidFill>
                <a:schemeClr val="tx1"/>
              </a:solidFill>
            </a:endParaRPr>
          </a:p>
        </p:txBody>
      </p:sp>
      <p:pic>
        <p:nvPicPr>
          <p:cNvPr id="13" name="Picture 12">
            <a:extLst>
              <a:ext uri="{FF2B5EF4-FFF2-40B4-BE49-F238E27FC236}">
                <a16:creationId xmlns:a16="http://schemas.microsoft.com/office/drawing/2014/main" id="{6A369797-48A4-4A8D-AEA8-FCF96CF91662}"/>
              </a:ext>
            </a:extLst>
          </p:cNvPr>
          <p:cNvPicPr>
            <a:picLocks noChangeAspect="1"/>
          </p:cNvPicPr>
          <p:nvPr/>
        </p:nvPicPr>
        <p:blipFill rotWithShape="1">
          <a:blip r:embed="rId3">
            <a:extLst>
              <a:ext uri="{28A0092B-C50C-407E-A947-70E740481C1C}">
                <a14:useLocalDpi xmlns:a14="http://schemas.microsoft.com/office/drawing/2010/main" val="0"/>
              </a:ext>
            </a:extLst>
          </a:blip>
          <a:srcRect l="16650" r="34049"/>
          <a:stretch/>
        </p:blipFill>
        <p:spPr>
          <a:xfrm>
            <a:off x="7418226" y="645106"/>
            <a:ext cx="4125317" cy="5585369"/>
          </a:xfrm>
          <a:prstGeom prst="rect">
            <a:avLst/>
          </a:prstGeom>
        </p:spPr>
      </p:pic>
      <p:sp>
        <p:nvSpPr>
          <p:cNvPr id="137" name="Rectangle 12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8" name="Oval 13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9" name="Oval 13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CE3BC0F-F6D6-4AF2-A609-80DE677413D0}"/>
              </a:ext>
            </a:extLst>
          </p:cNvPr>
          <p:cNvSpPr>
            <a:spLocks noGrp="1"/>
          </p:cNvSpPr>
          <p:nvPr>
            <p:ph idx="1"/>
          </p:nvPr>
        </p:nvSpPr>
        <p:spPr>
          <a:xfrm>
            <a:off x="639098" y="2418735"/>
            <a:ext cx="6072776" cy="3811740"/>
          </a:xfrm>
        </p:spPr>
        <p:txBody>
          <a:bodyPr anchor="ctr">
            <a:normAutofit/>
          </a:bodyPr>
          <a:lstStyle/>
          <a:p>
            <a:pPr marL="0" indent="0">
              <a:lnSpc>
                <a:spcPct val="90000"/>
              </a:lnSpc>
              <a:buNone/>
            </a:pPr>
            <a:r>
              <a:rPr lang="en-GB" sz="1500">
                <a:solidFill>
                  <a:schemeClr val="tx1"/>
                </a:solidFill>
                <a:latin typeface="Times New Roman" panose="02020603050405020304" pitchFamily="18" charset="0"/>
                <a:cs typeface="Times New Roman" panose="02020603050405020304" pitchFamily="18" charset="0"/>
              </a:rPr>
              <a:t>     THERME BUCHAREST</a:t>
            </a:r>
          </a:p>
          <a:p>
            <a:pPr marL="0" indent="0">
              <a:lnSpc>
                <a:spcPct val="90000"/>
              </a:lnSpc>
              <a:buNone/>
            </a:pPr>
            <a:r>
              <a:rPr lang="en-GB" sz="1500">
                <a:solidFill>
                  <a:schemeClr val="tx1"/>
                </a:solidFill>
                <a:latin typeface="Times New Roman" panose="02020603050405020304" pitchFamily="18" charset="0"/>
                <a:cs typeface="Times New Roman" panose="02020603050405020304" pitchFamily="18" charset="0"/>
              </a:rPr>
              <a:t>Situated in the northern area of the capital, just 10 minutes from the city, Therme Bucharest stretches over 250,000 square meters is a wellness and aquapark concept for a modern state-of-the-art lifestyle, allow you to disconnect yourself from the everyday agitation.</a:t>
            </a:r>
            <a:br>
              <a:rPr lang="en-GB" sz="1500">
                <a:solidFill>
                  <a:schemeClr val="tx1"/>
                </a:solidFill>
                <a:latin typeface="Times New Roman" panose="02020603050405020304" pitchFamily="18" charset="0"/>
                <a:cs typeface="Times New Roman" panose="02020603050405020304" pitchFamily="18" charset="0"/>
              </a:rPr>
            </a:br>
            <a:r>
              <a:rPr lang="en-GB" sz="1500">
                <a:solidFill>
                  <a:schemeClr val="tx1"/>
                </a:solidFill>
                <a:latin typeface="Times New Roman" panose="02020603050405020304" pitchFamily="18" charset="0"/>
                <a:cs typeface="Times New Roman" panose="02020603050405020304" pitchFamily="18" charset="0"/>
              </a:rPr>
              <a:t>The entertainment and relaxation facilities are completely new in Romania, making Therme Bucharest an ideal destination for the whole family. It is the perfect place to experience the well-being culture at the highest level.</a:t>
            </a:r>
            <a:br>
              <a:rPr lang="en-GB" sz="1500">
                <a:solidFill>
                  <a:schemeClr val="tx1"/>
                </a:solidFill>
                <a:latin typeface="Times New Roman" panose="02020603050405020304" pitchFamily="18" charset="0"/>
                <a:cs typeface="Times New Roman" panose="02020603050405020304" pitchFamily="18" charset="0"/>
              </a:rPr>
            </a:br>
            <a:r>
              <a:rPr lang="en-GB" sz="1500">
                <a:solidFill>
                  <a:schemeClr val="tx1"/>
                </a:solidFill>
                <a:latin typeface="Times New Roman" panose="02020603050405020304" pitchFamily="18" charset="0"/>
                <a:cs typeface="Times New Roman" panose="02020603050405020304" pitchFamily="18" charset="0"/>
              </a:rPr>
              <a:t>Considered the largest wellness, relaxation and entertainment center in Europe, Therme Bucharest is a true oasis of exotic plants, waves and thermal water slides that you can enjoy even if outside are less than 25 degrees.</a:t>
            </a:r>
          </a:p>
          <a:p>
            <a:pPr marL="0" indent="0">
              <a:lnSpc>
                <a:spcPct val="90000"/>
              </a:lnSpc>
              <a:buNone/>
            </a:pPr>
            <a:r>
              <a:rPr lang="en-GB" sz="1500">
                <a:solidFill>
                  <a:schemeClr val="tx1"/>
                </a:solidFill>
                <a:latin typeface="Times New Roman" panose="02020603050405020304" pitchFamily="18" charset="0"/>
                <a:cs typeface="Times New Roman" panose="02020603050405020304" pitchFamily="18" charset="0"/>
              </a:rPr>
              <a:t>It's a </a:t>
            </a:r>
            <a:r>
              <a:rPr lang="en-GB" sz="1500" i="1">
                <a:solidFill>
                  <a:schemeClr val="tx1"/>
                </a:solidFill>
                <a:latin typeface="Times New Roman" panose="02020603050405020304" pitchFamily="18" charset="0"/>
                <a:cs typeface="Times New Roman" panose="02020603050405020304" pitchFamily="18" charset="0"/>
              </a:rPr>
              <a:t>place of relaxation </a:t>
            </a:r>
            <a:r>
              <a:rPr lang="en-GB" sz="1500">
                <a:solidFill>
                  <a:schemeClr val="tx1"/>
                </a:solidFill>
                <a:latin typeface="Times New Roman" panose="02020603050405020304" pitchFamily="18" charset="0"/>
                <a:cs typeface="Times New Roman" panose="02020603050405020304" pitchFamily="18" charset="0"/>
              </a:rPr>
              <a:t>where you forget all the problems.</a:t>
            </a:r>
          </a:p>
          <a:p>
            <a:pPr marL="0" indent="0">
              <a:lnSpc>
                <a:spcPct val="90000"/>
              </a:lnSpc>
              <a:buNone/>
            </a:pPr>
            <a:endParaRPr lang="en-GB" sz="150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51120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4D76-3C34-48F8-9A25-266CD85E7F7B}"/>
              </a:ext>
            </a:extLst>
          </p:cNvPr>
          <p:cNvSpPr>
            <a:spLocks noGrp="1"/>
          </p:cNvSpPr>
          <p:nvPr>
            <p:ph type="title"/>
          </p:nvPr>
        </p:nvSpPr>
        <p:spPr>
          <a:xfrm>
            <a:off x="1561514" y="973668"/>
            <a:ext cx="8354853" cy="706964"/>
          </a:xfrm>
        </p:spPr>
        <p:txBody>
          <a:bodyPr/>
          <a:lstStyle/>
          <a:p>
            <a:r>
              <a:rPr lang="en-GB"/>
              <a:t>   </a:t>
            </a:r>
            <a:r>
              <a:rPr lang="en-GB">
                <a:latin typeface="Times New Roman" panose="02020603050405020304" pitchFamily="18" charset="0"/>
                <a:cs typeface="Times New Roman" panose="02020603050405020304" pitchFamily="18" charset="0"/>
              </a:rPr>
              <a:t>     PRODUCTS AND SERVICES </a:t>
            </a:r>
            <a:endParaRPr lang="en-GB" dirty="0"/>
          </a:p>
        </p:txBody>
      </p:sp>
      <p:sp>
        <p:nvSpPr>
          <p:cNvPr id="3" name="Content Placeholder 2">
            <a:extLst>
              <a:ext uri="{FF2B5EF4-FFF2-40B4-BE49-F238E27FC236}">
                <a16:creationId xmlns:a16="http://schemas.microsoft.com/office/drawing/2014/main" id="{932F7DF5-894C-43AC-88E7-B2E47F8B8A16}"/>
              </a:ext>
            </a:extLst>
          </p:cNvPr>
          <p:cNvSpPr>
            <a:spLocks noGrp="1"/>
          </p:cNvSpPr>
          <p:nvPr>
            <p:ph idx="1"/>
          </p:nvPr>
        </p:nvSpPr>
        <p:spPr>
          <a:xfrm>
            <a:off x="154744" y="2321169"/>
            <a:ext cx="11718387" cy="4536831"/>
          </a:xfrm>
        </p:spPr>
        <p:txBody>
          <a:bodyPr>
            <a:normAutofit fontScale="92500"/>
          </a:bodyPr>
          <a:lstStyle/>
          <a:p>
            <a:r>
              <a:rPr lang="en-GB" sz="2400" dirty="0">
                <a:latin typeface="Times New Roman" panose="02020603050405020304" pitchFamily="18" charset="0"/>
                <a:cs typeface="Times New Roman" panose="02020603050405020304" pitchFamily="18" charset="0"/>
              </a:rPr>
              <a:t>The whole complex offers many services, such as aquapark, restaurants, pool bar, saunas, yoga, massage,  </a:t>
            </a:r>
            <a:r>
              <a:rPr lang="en-GB" sz="2400" dirty="0" err="1">
                <a:latin typeface="Times New Roman" panose="02020603050405020304" pitchFamily="18" charset="0"/>
                <a:cs typeface="Times New Roman" panose="02020603050405020304" pitchFamily="18" charset="0"/>
              </a:rPr>
              <a:t>pilates,live</a:t>
            </a:r>
            <a:r>
              <a:rPr lang="en-GB" sz="2400" dirty="0">
                <a:latin typeface="Times New Roman" panose="02020603050405020304" pitchFamily="18" charset="0"/>
                <a:cs typeface="Times New Roman" panose="02020603050405020304" pitchFamily="18" charset="0"/>
              </a:rPr>
              <a:t> concert, hydro massage beds, aqua gym, aqua fun, DJ set and pool party, thermo therapies . </a:t>
            </a:r>
          </a:p>
          <a:p>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 Bucharest is divided into three essential areas : </a:t>
            </a:r>
            <a:r>
              <a:rPr lang="en-GB" sz="2400" dirty="0">
                <a:solidFill>
                  <a:srgbClr val="FF0000"/>
                </a:solidFill>
                <a:latin typeface="Times New Roman" panose="02020603050405020304" pitchFamily="18" charset="0"/>
                <a:cs typeface="Times New Roman" panose="02020603050405020304" pitchFamily="18" charset="0"/>
              </a:rPr>
              <a:t>Galaxy, The Palm, Elysium.</a:t>
            </a:r>
            <a:endParaRPr lang="en-GB" sz="2400" dirty="0">
              <a:latin typeface="Times New Roman" panose="02020603050405020304" pitchFamily="18" charset="0"/>
              <a:cs typeface="Times New Roman" panose="02020603050405020304" pitchFamily="18" charset="0"/>
            </a:endParaRPr>
          </a:p>
          <a:p>
            <a:r>
              <a:rPr lang="en-GB" sz="2400" dirty="0">
                <a:solidFill>
                  <a:srgbClr val="FF0000"/>
                </a:solidFill>
                <a:latin typeface="Times New Roman" panose="02020603050405020304" pitchFamily="18" charset="0"/>
                <a:cs typeface="Times New Roman" panose="02020603050405020304" pitchFamily="18" charset="0"/>
              </a:rPr>
              <a:t>The Galaxy </a:t>
            </a:r>
            <a:r>
              <a:rPr lang="en-GB" sz="2400" dirty="0">
                <a:solidFill>
                  <a:schemeClr val="tx1"/>
                </a:solidFill>
                <a:latin typeface="Times New Roman" panose="02020603050405020304" pitchFamily="18" charset="0"/>
                <a:cs typeface="Times New Roman" panose="02020603050405020304" pitchFamily="18" charset="0"/>
              </a:rPr>
              <a:t>is ideal for families with children, but also adults you can find water slides, an indoor swimming pool with artificial waves, outdoor pool with pool bar, sandy </a:t>
            </a:r>
            <a:r>
              <a:rPr lang="en-GB" sz="2400" dirty="0" err="1">
                <a:solidFill>
                  <a:schemeClr val="tx1"/>
                </a:solidFill>
                <a:latin typeface="Times New Roman" panose="02020603050405020304" pitchFamily="18" charset="0"/>
                <a:cs typeface="Times New Roman" panose="02020603050405020304" pitchFamily="18" charset="0"/>
              </a:rPr>
              <a:t>beach,and</a:t>
            </a:r>
            <a:r>
              <a:rPr lang="en-GB" sz="2400" dirty="0">
                <a:solidFill>
                  <a:schemeClr val="tx1"/>
                </a:solidFill>
                <a:latin typeface="Times New Roman" panose="02020603050405020304" pitchFamily="18" charset="0"/>
                <a:cs typeface="Times New Roman" panose="02020603050405020304" pitchFamily="18" charset="0"/>
              </a:rPr>
              <a:t> palm trees.</a:t>
            </a:r>
          </a:p>
          <a:p>
            <a:r>
              <a:rPr lang="en-GB" sz="2400" dirty="0">
                <a:solidFill>
                  <a:schemeClr val="tx1"/>
                </a:solidFill>
                <a:latin typeface="Times New Roman" panose="02020603050405020304" pitchFamily="18" charset="0"/>
                <a:cs typeface="Times New Roman" panose="02020603050405020304" pitchFamily="18" charset="0"/>
              </a:rPr>
              <a:t> </a:t>
            </a:r>
            <a:r>
              <a:rPr lang="en-GB" sz="2400" dirty="0">
                <a:solidFill>
                  <a:srgbClr val="FF0000"/>
                </a:solidFill>
                <a:latin typeface="Times New Roman" panose="02020603050405020304" pitchFamily="18" charset="0"/>
                <a:cs typeface="Times New Roman" panose="02020603050405020304" pitchFamily="18" charset="0"/>
              </a:rPr>
              <a:t>The Palm </a:t>
            </a:r>
            <a:r>
              <a:rPr lang="en-GB" sz="2400" dirty="0">
                <a:solidFill>
                  <a:schemeClr val="tx1"/>
                </a:solidFill>
                <a:latin typeface="Times New Roman" panose="02020603050405020304" pitchFamily="18" charset="0"/>
                <a:cs typeface="Times New Roman" panose="02020603050405020304" pitchFamily="18" charset="0"/>
              </a:rPr>
              <a:t>is dedicated to relaxing in indoor and outdoor pools, with </a:t>
            </a:r>
            <a:r>
              <a:rPr lang="en-GB" sz="2400" dirty="0" err="1">
                <a:solidFill>
                  <a:schemeClr val="tx1"/>
                </a:solidFill>
                <a:latin typeface="Times New Roman" panose="02020603050405020304" pitchFamily="18" charset="0"/>
                <a:cs typeface="Times New Roman" panose="02020603050405020304" pitchFamily="18" charset="0"/>
              </a:rPr>
              <a:t>terraces,beautiful</a:t>
            </a:r>
            <a:r>
              <a:rPr lang="en-GB" sz="2400" dirty="0">
                <a:solidFill>
                  <a:schemeClr val="tx1"/>
                </a:solidFill>
                <a:latin typeface="Times New Roman" panose="02020603050405020304" pitchFamily="18" charset="0"/>
                <a:cs typeface="Times New Roman" panose="02020603050405020304" pitchFamily="18" charset="0"/>
              </a:rPr>
              <a:t> sandy beach, jacuzzi, mineral pools, pool bar tropical vegetation, hydromassage </a:t>
            </a:r>
            <a:r>
              <a:rPr lang="en-GB" sz="2400" dirty="0" err="1">
                <a:solidFill>
                  <a:schemeClr val="tx1"/>
                </a:solidFill>
                <a:latin typeface="Times New Roman" panose="02020603050405020304" pitchFamily="18" charset="0"/>
                <a:cs typeface="Times New Roman" panose="02020603050405020304" pitchFamily="18" charset="0"/>
              </a:rPr>
              <a:t>beds,sunbeds</a:t>
            </a:r>
            <a:r>
              <a:rPr lang="en-GB" sz="2400" dirty="0">
                <a:solidFill>
                  <a:schemeClr val="tx1"/>
                </a:solidFill>
                <a:latin typeface="Times New Roman" panose="02020603050405020304" pitchFamily="18" charset="0"/>
                <a:cs typeface="Times New Roman" panose="02020603050405020304" pitchFamily="18" charset="0"/>
              </a:rPr>
              <a:t>, hammocks and restaurants with healthy and appetizing menus.</a:t>
            </a:r>
          </a:p>
          <a:p>
            <a:r>
              <a:rPr lang="en-GB" sz="2400" dirty="0">
                <a:solidFill>
                  <a:srgbClr val="FF0000"/>
                </a:solidFill>
                <a:latin typeface="Times New Roman" panose="02020603050405020304" pitchFamily="18" charset="0"/>
                <a:cs typeface="Times New Roman" panose="02020603050405020304" pitchFamily="18" charset="0"/>
              </a:rPr>
              <a:t>Elysium </a:t>
            </a:r>
            <a:r>
              <a:rPr lang="en-GB" sz="2400" dirty="0">
                <a:solidFill>
                  <a:schemeClr val="tx1"/>
                </a:solidFill>
                <a:latin typeface="Times New Roman" panose="02020603050405020304" pitchFamily="18" charset="0"/>
                <a:cs typeface="Times New Roman" panose="02020603050405020304" pitchFamily="18" charset="0"/>
              </a:rPr>
              <a:t>wellness area with themed saunas, panoramic indoor pool with pool bar, a la carte restaurant, generous </a:t>
            </a:r>
            <a:r>
              <a:rPr lang="en-GB" sz="2400" dirty="0" err="1">
                <a:solidFill>
                  <a:schemeClr val="tx1"/>
                </a:solidFill>
                <a:latin typeface="Times New Roman" panose="02020603050405020304" pitchFamily="18" charset="0"/>
                <a:cs typeface="Times New Roman" panose="02020603050405020304" pitchFamily="18" charset="0"/>
              </a:rPr>
              <a:t>terrace,and</a:t>
            </a:r>
            <a:r>
              <a:rPr lang="en-GB" sz="2400" dirty="0">
                <a:solidFill>
                  <a:schemeClr val="tx1"/>
                </a:solidFill>
                <a:latin typeface="Times New Roman" panose="02020603050405020304" pitchFamily="18" charset="0"/>
                <a:cs typeface="Times New Roman" panose="02020603050405020304" pitchFamily="18" charset="0"/>
              </a:rPr>
              <a:t> outdoor relaxation areas.</a:t>
            </a:r>
            <a:endParaRPr lang="en-GB" sz="2400"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7645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01E4E-9877-479C-B1CA-94C23802361C}"/>
              </a:ext>
            </a:extLst>
          </p:cNvPr>
          <p:cNvSpPr>
            <a:spLocks noGrp="1"/>
          </p:cNvSpPr>
          <p:nvPr>
            <p:ph type="title"/>
          </p:nvPr>
        </p:nvSpPr>
        <p:spPr/>
        <p:txBody>
          <a:bodyPr/>
          <a:lstStyle/>
          <a:p>
            <a:r>
              <a:rPr lang="en-GB" dirty="0"/>
              <a:t>              </a:t>
            </a:r>
            <a:r>
              <a:rPr lang="en-GB" dirty="0">
                <a:latin typeface="Times New Roman" panose="02020603050405020304" pitchFamily="18" charset="0"/>
                <a:cs typeface="Times New Roman" panose="02020603050405020304" pitchFamily="18" charset="0"/>
              </a:rPr>
              <a:t>TARGET MARKET </a:t>
            </a:r>
            <a:endParaRPr lang="en-GB" dirty="0"/>
          </a:p>
        </p:txBody>
      </p:sp>
      <p:sp>
        <p:nvSpPr>
          <p:cNvPr id="3" name="Content Placeholder 2">
            <a:extLst>
              <a:ext uri="{FF2B5EF4-FFF2-40B4-BE49-F238E27FC236}">
                <a16:creationId xmlns:a16="http://schemas.microsoft.com/office/drawing/2014/main" id="{F64BF763-AB7A-4E20-BAEC-D891A1127FE3}"/>
              </a:ext>
            </a:extLst>
          </p:cNvPr>
          <p:cNvSpPr>
            <a:spLocks noGrp="1"/>
          </p:cNvSpPr>
          <p:nvPr>
            <p:ph idx="1"/>
          </p:nvPr>
        </p:nvSpPr>
        <p:spPr>
          <a:xfrm>
            <a:off x="440788" y="2138289"/>
            <a:ext cx="11310424" cy="4557932"/>
          </a:xfrm>
        </p:spPr>
        <p:txBody>
          <a:bodyPr>
            <a:noAutofit/>
          </a:bodyPr>
          <a:lstStyle/>
          <a:p>
            <a:pPr marL="0" indent="0">
              <a:buNone/>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Located 10 minutes from the capital, </a:t>
            </a:r>
            <a:r>
              <a:rPr lang="en-GB" sz="2400" i="1" dirty="0" err="1">
                <a:solidFill>
                  <a:srgbClr val="C00000"/>
                </a:solidFill>
                <a:latin typeface="Times New Roman" panose="02020603050405020304" pitchFamily="18" charset="0"/>
                <a:cs typeface="Times New Roman" panose="02020603050405020304" pitchFamily="18" charset="0"/>
              </a:rPr>
              <a:t>Therme</a:t>
            </a:r>
            <a:r>
              <a:rPr lang="en-GB" sz="2400" i="1" dirty="0">
                <a:solidFill>
                  <a:srgbClr val="C00000"/>
                </a:solidFill>
                <a:latin typeface="Times New Roman" panose="02020603050405020304" pitchFamily="18" charset="0"/>
                <a:cs typeface="Times New Roman" panose="02020603050405020304" pitchFamily="18" charset="0"/>
              </a:rPr>
              <a:t> Bucharest </a:t>
            </a:r>
            <a:r>
              <a:rPr lang="en-GB" sz="2400" dirty="0">
                <a:latin typeface="Times New Roman" panose="02020603050405020304" pitchFamily="18" charset="0"/>
                <a:cs typeface="Times New Roman" panose="02020603050405020304" pitchFamily="18" charset="0"/>
              </a:rPr>
              <a:t>is straightforward to find, with the wealth of Romania offering one more point.</a:t>
            </a:r>
            <a:br>
              <a:rPr lang="en-GB" sz="2400" dirty="0">
                <a:latin typeface="Times New Roman" panose="02020603050405020304" pitchFamily="18" charset="0"/>
                <a:cs typeface="Times New Roman" panose="02020603050405020304" pitchFamily="18" charset="0"/>
              </a:rPr>
            </a:b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 Bucharest </a:t>
            </a:r>
            <a:r>
              <a:rPr lang="en-GB" sz="2400" i="1" dirty="0">
                <a:solidFill>
                  <a:srgbClr val="C00000"/>
                </a:solidFill>
                <a:latin typeface="Times New Roman" panose="02020603050405020304" pitchFamily="18" charset="0"/>
                <a:cs typeface="Times New Roman" panose="02020603050405020304" pitchFamily="18" charset="0"/>
              </a:rPr>
              <a:t>does not have a specific target </a:t>
            </a:r>
            <a:r>
              <a:rPr lang="en-GB" sz="2400" dirty="0">
                <a:latin typeface="Times New Roman" panose="02020603050405020304" pitchFamily="18" charset="0"/>
                <a:cs typeface="Times New Roman" panose="02020603050405020304" pitchFamily="18" charset="0"/>
              </a:rPr>
              <a:t>being accessible for all types of clients, starting from children to older adults.</a:t>
            </a:r>
          </a:p>
          <a:p>
            <a:pPr>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 </a:t>
            </a:r>
            <a:r>
              <a:rPr lang="en-GB" sz="2400" dirty="0" err="1">
                <a:latin typeface="Times New Roman" panose="02020603050405020304" pitchFamily="18" charset="0"/>
                <a:cs typeface="Times New Roman" panose="02020603050405020304" pitchFamily="18" charset="0"/>
              </a:rPr>
              <a:t>center</a:t>
            </a:r>
            <a:r>
              <a:rPr lang="en-GB" sz="2400" dirty="0">
                <a:latin typeface="Times New Roman" panose="02020603050405020304" pitchFamily="18" charset="0"/>
                <a:cs typeface="Times New Roman" panose="02020603050405020304" pitchFamily="18" charset="0"/>
              </a:rPr>
              <a:t> was thought to be a place of relaxation and fun for all categories of audience. Those who cross the threshold are  families with children, students, young professionals, and entrepreneurs who value the relaxation and disconnection in their limited spare time</a:t>
            </a:r>
            <a:r>
              <a:rPr lang="en-GB" sz="2400" dirty="0"/>
              <a:t>.</a:t>
            </a:r>
          </a:p>
          <a:p>
            <a:pPr>
              <a:buFont typeface="Wingdings" panose="05000000000000000000" pitchFamily="2" charset="2"/>
              <a:buChar char="v"/>
            </a:pPr>
            <a:r>
              <a:rPr lang="en-GB" sz="2400" dirty="0">
                <a:latin typeface="Times New Roman" panose="02020603050405020304" pitchFamily="18" charset="0"/>
                <a:cs typeface="Times New Roman" panose="02020603050405020304" pitchFamily="18" charset="0"/>
              </a:rPr>
              <a:t>The price is perfect being accessible to all people from the poor to the rich</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C185-8047-4AFA-885E-4C6B23B33A9F}"/>
              </a:ext>
            </a:extLst>
          </p:cNvPr>
          <p:cNvSpPr>
            <a:spLocks noGrp="1"/>
          </p:cNvSpPr>
          <p:nvPr>
            <p:ph type="title"/>
          </p:nvPr>
        </p:nvSpPr>
        <p:spPr/>
        <p:txBody>
          <a:bodyPr/>
          <a:lstStyle/>
          <a:p>
            <a:r>
              <a:rPr lang="en-GB" dirty="0"/>
              <a:t>              </a:t>
            </a:r>
            <a:r>
              <a:rPr lang="en-GB" dirty="0">
                <a:latin typeface="Times New Roman" panose="02020603050405020304" pitchFamily="18" charset="0"/>
                <a:cs typeface="Times New Roman" panose="02020603050405020304" pitchFamily="18" charset="0"/>
              </a:rPr>
              <a:t>MARKET SEGMENT </a:t>
            </a:r>
            <a:endParaRPr lang="en-GB" dirty="0"/>
          </a:p>
        </p:txBody>
      </p:sp>
      <p:sp>
        <p:nvSpPr>
          <p:cNvPr id="3" name="Content Placeholder 2">
            <a:extLst>
              <a:ext uri="{FF2B5EF4-FFF2-40B4-BE49-F238E27FC236}">
                <a16:creationId xmlns:a16="http://schemas.microsoft.com/office/drawing/2014/main" id="{0350A9FF-9FE1-428C-A828-9512BDEFEFC4}"/>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Customers using the services are from children to older people:</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   </a:t>
            </a:r>
            <a:r>
              <a:rPr lang="en-GB" sz="2400" dirty="0">
                <a:solidFill>
                  <a:srgbClr val="FF0000"/>
                </a:solidFill>
                <a:latin typeface="Times New Roman" panose="02020603050405020304" pitchFamily="18" charset="0"/>
                <a:cs typeface="Times New Roman" panose="02020603050405020304" pitchFamily="18" charset="0"/>
              </a:rPr>
              <a:t>Children</a:t>
            </a:r>
            <a:r>
              <a:rPr lang="en-GB" sz="2400" dirty="0">
                <a:latin typeface="Times New Roman" panose="02020603050405020304" pitchFamily="18" charset="0"/>
                <a:cs typeface="Times New Roman" panose="02020603050405020304" pitchFamily="18" charset="0"/>
              </a:rPr>
              <a:t> can enjoy indoor and outdoor swimming pools, water slides, healthy food, especially ice cream, enjoying the play without the parents suppressing them because there are lifeguards.</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    </a:t>
            </a:r>
            <a:r>
              <a:rPr lang="en-GB" sz="2400" dirty="0">
                <a:solidFill>
                  <a:srgbClr val="FF0000"/>
                </a:solidFill>
                <a:latin typeface="Times New Roman" panose="02020603050405020304" pitchFamily="18" charset="0"/>
                <a:cs typeface="Times New Roman" panose="02020603050405020304" pitchFamily="18" charset="0"/>
              </a:rPr>
              <a:t>Youth</a:t>
            </a:r>
            <a:r>
              <a:rPr lang="en-GB" sz="2400" dirty="0">
                <a:latin typeface="Times New Roman" panose="02020603050405020304" pitchFamily="18" charset="0"/>
                <a:cs typeface="Times New Roman" panose="02020603050405020304" pitchFamily="18" charset="0"/>
              </a:rPr>
              <a:t> can also be entertained throughout the complex, with discounts if they are students.</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    </a:t>
            </a:r>
            <a:r>
              <a:rPr lang="en-GB" sz="2400" dirty="0">
                <a:solidFill>
                  <a:srgbClr val="FF0000"/>
                </a:solidFill>
                <a:latin typeface="Times New Roman" panose="02020603050405020304" pitchFamily="18" charset="0"/>
                <a:cs typeface="Times New Roman" panose="02020603050405020304" pitchFamily="18" charset="0"/>
              </a:rPr>
              <a:t>Parents</a:t>
            </a:r>
            <a:r>
              <a:rPr lang="en-GB" sz="2400" dirty="0">
                <a:latin typeface="Times New Roman" panose="02020603050405020304" pitchFamily="18" charset="0"/>
                <a:cs typeface="Times New Roman" panose="02020603050405020304" pitchFamily="18" charset="0"/>
              </a:rPr>
              <a:t> can relax knowing that their children are safe by using all the services offered by </a:t>
            </a:r>
            <a:r>
              <a:rPr lang="en-GB" sz="2400" dirty="0" err="1">
                <a:latin typeface="Times New Roman" panose="02020603050405020304" pitchFamily="18" charset="0"/>
                <a:cs typeface="Times New Roman" panose="02020603050405020304" pitchFamily="18" charset="0"/>
              </a:rPr>
              <a:t>Therme</a:t>
            </a:r>
            <a:r>
              <a:rPr lang="en-GB" sz="2400" dirty="0">
                <a:latin typeface="Times New Roman" panose="02020603050405020304" pitchFamily="18" charset="0"/>
                <a:cs typeface="Times New Roman" panose="02020603050405020304" pitchFamily="18" charset="0"/>
              </a:rPr>
              <a:t>.</a:t>
            </a:r>
            <a:br>
              <a:rPr lang="en-GB" sz="2400" dirty="0">
                <a:latin typeface="Times New Roman" panose="02020603050405020304" pitchFamily="18" charset="0"/>
                <a:cs typeface="Times New Roman" panose="02020603050405020304" pitchFamily="18" charset="0"/>
              </a:rPr>
            </a:br>
            <a:r>
              <a:rPr lang="en-GB" sz="2400" dirty="0">
                <a:solidFill>
                  <a:srgbClr val="FF0000"/>
                </a:solidFill>
                <a:latin typeface="Times New Roman" panose="02020603050405020304" pitchFamily="18" charset="0"/>
                <a:cs typeface="Times New Roman" panose="02020603050405020304" pitchFamily="18" charset="0"/>
              </a:rPr>
              <a:t>    Elderly </a:t>
            </a:r>
            <a:r>
              <a:rPr lang="en-GB" sz="2400" dirty="0">
                <a:latin typeface="Times New Roman" panose="02020603050405020304" pitchFamily="18" charset="0"/>
                <a:cs typeface="Times New Roman" panose="02020603050405020304" pitchFamily="18" charset="0"/>
              </a:rPr>
              <a:t>people can relax using massage, jacuzzi, sunbeds, food.</a:t>
            </a:r>
          </a:p>
        </p:txBody>
      </p:sp>
    </p:spTree>
    <p:extLst>
      <p:ext uri="{BB962C8B-B14F-4D97-AF65-F5344CB8AC3E}">
        <p14:creationId xmlns:p14="http://schemas.microsoft.com/office/powerpoint/2010/main" val="1759908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4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65" name="Freeform: Shape 5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6"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2806A15-8C1B-44FC-8419-B131D68AF7B4}"/>
              </a:ext>
            </a:extLst>
          </p:cNvPr>
          <p:cNvSpPr>
            <a:spLocks noGrp="1"/>
          </p:cNvSpPr>
          <p:nvPr>
            <p:ph type="title"/>
          </p:nvPr>
        </p:nvSpPr>
        <p:spPr>
          <a:xfrm>
            <a:off x="1154955" y="973668"/>
            <a:ext cx="2942210" cy="1020232"/>
          </a:xfrm>
        </p:spPr>
        <p:txBody>
          <a:bodyPr>
            <a:normAutofit/>
          </a:bodyPr>
          <a:lstStyle/>
          <a:p>
            <a:pPr>
              <a:lnSpc>
                <a:spcPct val="90000"/>
              </a:lnSpc>
            </a:pPr>
            <a:r>
              <a:rPr lang="en-GB" sz="2000" dirty="0">
                <a:solidFill>
                  <a:schemeClr val="tx1"/>
                </a:solidFill>
              </a:rPr>
              <a:t> </a:t>
            </a:r>
            <a:r>
              <a:rPr lang="en-GB" sz="2000" dirty="0">
                <a:solidFill>
                  <a:schemeClr val="tx1"/>
                </a:solidFill>
                <a:latin typeface="Times New Roman" panose="02020603050405020304" pitchFamily="18" charset="0"/>
                <a:cs typeface="Times New Roman" panose="02020603050405020304" pitchFamily="18" charset="0"/>
              </a:rPr>
              <a:t>MICRO AND MACRO ENVIRONMENT</a:t>
            </a:r>
            <a:endParaRPr lang="en-GB" sz="2000" dirty="0">
              <a:solidFill>
                <a:schemeClr val="tx1"/>
              </a:solidFill>
            </a:endParaRPr>
          </a:p>
        </p:txBody>
      </p:sp>
      <p:pic>
        <p:nvPicPr>
          <p:cNvPr id="13" name="Picture 12">
            <a:extLst>
              <a:ext uri="{FF2B5EF4-FFF2-40B4-BE49-F238E27FC236}">
                <a16:creationId xmlns:a16="http://schemas.microsoft.com/office/drawing/2014/main" id="{8FF93751-2BB6-4CD8-BDD6-5C45122D8305}"/>
              </a:ext>
            </a:extLst>
          </p:cNvPr>
          <p:cNvPicPr>
            <a:picLocks noChangeAspect="1"/>
          </p:cNvPicPr>
          <p:nvPr/>
        </p:nvPicPr>
        <p:blipFill rotWithShape="1">
          <a:blip r:embed="rId2">
            <a:extLst>
              <a:ext uri="{28A0092B-C50C-407E-A947-70E740481C1C}">
                <a14:useLocalDpi xmlns:a14="http://schemas.microsoft.com/office/drawing/2010/main" val="0"/>
              </a:ext>
            </a:extLst>
          </a:blip>
          <a:srcRect l="17458" r="1287" b="1"/>
          <a:stretch/>
        </p:blipFill>
        <p:spPr>
          <a:xfrm>
            <a:off x="5194607" y="803751"/>
            <a:ext cx="6391533" cy="5250498"/>
          </a:xfrm>
          <a:prstGeom prst="rect">
            <a:avLst/>
          </a:prstGeom>
        </p:spPr>
      </p:pic>
      <p:sp>
        <p:nvSpPr>
          <p:cNvPr id="67" name="Rectangle 5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8" name="Oval 5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9" name="Oval 5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8F8F88C-E8B5-4A7D-B6D2-6470FBAA6A1C}"/>
              </a:ext>
            </a:extLst>
          </p:cNvPr>
          <p:cNvSpPr>
            <a:spLocks noGrp="1"/>
          </p:cNvSpPr>
          <p:nvPr>
            <p:ph idx="1"/>
          </p:nvPr>
        </p:nvSpPr>
        <p:spPr>
          <a:xfrm>
            <a:off x="1154955" y="2120900"/>
            <a:ext cx="3133726" cy="3898900"/>
          </a:xfrm>
        </p:spPr>
        <p:txBody>
          <a:bodyPr>
            <a:normAutofit/>
          </a:bodyPr>
          <a:lstStyle/>
          <a:p>
            <a:r>
              <a:rPr lang="en-GB" sz="2000" dirty="0">
                <a:solidFill>
                  <a:schemeClr val="tx1"/>
                </a:solidFill>
                <a:latin typeface="Times New Roman" panose="02020603050405020304" pitchFamily="18" charset="0"/>
                <a:cs typeface="Times New Roman" panose="02020603050405020304" pitchFamily="18" charset="0"/>
              </a:rPr>
              <a:t>Customers - grow up in daylight. </a:t>
            </a:r>
          </a:p>
          <a:p>
            <a:r>
              <a:rPr lang="en-GB" sz="2000" dirty="0" err="1">
                <a:solidFill>
                  <a:schemeClr val="tx1"/>
                </a:solidFill>
                <a:latin typeface="Times New Roman" panose="02020603050405020304" pitchFamily="18" charset="0"/>
                <a:cs typeface="Times New Roman" panose="02020603050405020304" pitchFamily="18" charset="0"/>
              </a:rPr>
              <a:t>Employes</a:t>
            </a:r>
            <a:r>
              <a:rPr lang="en-GB" sz="2000" dirty="0">
                <a:solidFill>
                  <a:schemeClr val="tx1"/>
                </a:solidFill>
                <a:latin typeface="Times New Roman" panose="02020603050405020304" pitchFamily="18" charset="0"/>
                <a:cs typeface="Times New Roman" panose="02020603050405020304" pitchFamily="18" charset="0"/>
              </a:rPr>
              <a:t> at the opening were 200, and now they are the 500t.</a:t>
            </a:r>
          </a:p>
          <a:p>
            <a:r>
              <a:rPr lang="en-GB" sz="2000" dirty="0">
                <a:solidFill>
                  <a:schemeClr val="tx1"/>
                </a:solidFill>
                <a:latin typeface="Times New Roman" panose="02020603050405020304" pitchFamily="18" charset="0"/>
                <a:cs typeface="Times New Roman" panose="02020603050405020304" pitchFamily="18" charset="0"/>
              </a:rPr>
              <a:t>Competitors - being the only wellness and entertainment complex in Romania have no competitors, offering everything in one place.</a:t>
            </a:r>
          </a:p>
          <a:p>
            <a:endParaRPr lang="en-GB" dirty="0">
              <a:solidFill>
                <a:schemeClr val="tx1"/>
              </a:solidFill>
            </a:endParaRPr>
          </a:p>
        </p:txBody>
      </p:sp>
      <p:sp>
        <p:nvSpPr>
          <p:cNvPr id="70"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312440316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C342F33B-CB78-4C03-9B94-0F8214CF76B7}"/>
              </a:ext>
            </a:extLst>
          </p:cNvPr>
          <p:cNvSpPr>
            <a:spLocks noGrp="1"/>
          </p:cNvSpPr>
          <p:nvPr>
            <p:ph type="title"/>
          </p:nvPr>
        </p:nvSpPr>
        <p:spPr>
          <a:xfrm>
            <a:off x="1154954" y="973668"/>
            <a:ext cx="8761413" cy="706964"/>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           SWOT ANALYS</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4">
            <a:extLst>
              <a:ext uri="{FF2B5EF4-FFF2-40B4-BE49-F238E27FC236}">
                <a16:creationId xmlns:a16="http://schemas.microsoft.com/office/drawing/2014/main" id="{074E470B-F4EF-46EB-956F-8225ABBA41E1}"/>
              </a:ext>
            </a:extLst>
          </p:cNvPr>
          <p:cNvGraphicFramePr>
            <a:graphicFrameLocks noGrp="1"/>
          </p:cNvGraphicFramePr>
          <p:nvPr>
            <p:ph idx="1"/>
            <p:extLst>
              <p:ext uri="{D42A27DB-BD31-4B8C-83A1-F6EECF244321}">
                <p14:modId xmlns:p14="http://schemas.microsoft.com/office/powerpoint/2010/main" val="343138566"/>
              </p:ext>
            </p:extLst>
          </p:nvPr>
        </p:nvGraphicFramePr>
        <p:xfrm>
          <a:off x="856344" y="1886857"/>
          <a:ext cx="10522859" cy="4550231"/>
        </p:xfrm>
        <a:graphic>
          <a:graphicData uri="http://schemas.openxmlformats.org/drawingml/2006/table">
            <a:tbl>
              <a:tblPr firstRow="1" bandRow="1">
                <a:tableStyleId>{5C22544A-7EE6-4342-B048-85BDC9FD1C3A}</a:tableStyleId>
              </a:tblPr>
              <a:tblGrid>
                <a:gridCol w="3718307">
                  <a:extLst>
                    <a:ext uri="{9D8B030D-6E8A-4147-A177-3AD203B41FA5}">
                      <a16:colId xmlns:a16="http://schemas.microsoft.com/office/drawing/2014/main" val="1903888563"/>
                    </a:ext>
                  </a:extLst>
                </a:gridCol>
                <a:gridCol w="2306080">
                  <a:extLst>
                    <a:ext uri="{9D8B030D-6E8A-4147-A177-3AD203B41FA5}">
                      <a16:colId xmlns:a16="http://schemas.microsoft.com/office/drawing/2014/main" val="428569854"/>
                    </a:ext>
                  </a:extLst>
                </a:gridCol>
                <a:gridCol w="2249236">
                  <a:extLst>
                    <a:ext uri="{9D8B030D-6E8A-4147-A177-3AD203B41FA5}">
                      <a16:colId xmlns:a16="http://schemas.microsoft.com/office/drawing/2014/main" val="1162367796"/>
                    </a:ext>
                  </a:extLst>
                </a:gridCol>
                <a:gridCol w="2249236">
                  <a:extLst>
                    <a:ext uri="{9D8B030D-6E8A-4147-A177-3AD203B41FA5}">
                      <a16:colId xmlns:a16="http://schemas.microsoft.com/office/drawing/2014/main" val="203751136"/>
                    </a:ext>
                  </a:extLst>
                </a:gridCol>
              </a:tblGrid>
              <a:tr h="412716">
                <a:tc>
                  <a:txBody>
                    <a:bodyPr/>
                    <a:lstStyle/>
                    <a:p>
                      <a:r>
                        <a:rPr lang="en-GB" sz="2000" dirty="0">
                          <a:latin typeface="Times New Roman" panose="02020603050405020304" pitchFamily="18" charset="0"/>
                          <a:cs typeface="Times New Roman" panose="02020603050405020304" pitchFamily="18" charset="0"/>
                        </a:rPr>
                        <a:t>STRENGTHS</a:t>
                      </a:r>
                    </a:p>
                  </a:txBody>
                  <a:tcPr marL="66699" marR="66699" marT="33349" marB="33349"/>
                </a:tc>
                <a:tc>
                  <a:txBody>
                    <a:bodyPr/>
                    <a:lstStyle/>
                    <a:p>
                      <a:r>
                        <a:rPr lang="en-GB" sz="2000" dirty="0">
                          <a:latin typeface="Times New Roman" panose="02020603050405020304" pitchFamily="18" charset="0"/>
                          <a:cs typeface="Times New Roman" panose="02020603050405020304" pitchFamily="18" charset="0"/>
                        </a:rPr>
                        <a:t>WEAKNESSES</a:t>
                      </a:r>
                    </a:p>
                  </a:txBody>
                  <a:tcPr marL="66699" marR="66699" marT="33349" marB="33349"/>
                </a:tc>
                <a:tc>
                  <a:txBody>
                    <a:bodyPr/>
                    <a:lstStyle/>
                    <a:p>
                      <a:r>
                        <a:rPr lang="en-GB" sz="2000" dirty="0">
                          <a:latin typeface="Times New Roman" panose="02020603050405020304" pitchFamily="18" charset="0"/>
                          <a:cs typeface="Times New Roman" panose="02020603050405020304" pitchFamily="18" charset="0"/>
                        </a:rPr>
                        <a:t>OPPORTUNITIES</a:t>
                      </a:r>
                    </a:p>
                  </a:txBody>
                  <a:tcPr marL="66699" marR="66699" marT="33349" marB="33349"/>
                </a:tc>
                <a:tc>
                  <a:txBody>
                    <a:bodyPr/>
                    <a:lstStyle/>
                    <a:p>
                      <a:r>
                        <a:rPr lang="en-GB" sz="2000" dirty="0">
                          <a:latin typeface="Times New Roman" panose="02020603050405020304" pitchFamily="18" charset="0"/>
                          <a:cs typeface="Times New Roman" panose="02020603050405020304" pitchFamily="18" charset="0"/>
                        </a:rPr>
                        <a:t>THREATS</a:t>
                      </a:r>
                    </a:p>
                  </a:txBody>
                  <a:tcPr marL="66699" marR="66699" marT="33349" marB="33349"/>
                </a:tc>
                <a:extLst>
                  <a:ext uri="{0D108BD9-81ED-4DB2-BD59-A6C34878D82A}">
                    <a16:rowId xmlns:a16="http://schemas.microsoft.com/office/drawing/2014/main" val="1877193910"/>
                  </a:ext>
                </a:extLst>
              </a:tr>
              <a:tr h="4137515">
                <a:tc>
                  <a:txBody>
                    <a:bodyPr/>
                    <a:lstStyle/>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The largest thermal water park in Europe</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The most spectacular slides system in Europe</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Modern technology</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Modern design</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The largest botanical garden in Romania over 800.000 plants</a:t>
                      </a:r>
                    </a:p>
                    <a:p>
                      <a:pPr marL="0" indent="0">
                        <a:buFont typeface="+mj-lt"/>
                        <a:buNone/>
                      </a:pPr>
                      <a:endParaRPr lang="en-GB" sz="1800" dirty="0">
                        <a:latin typeface="Times New Roman" panose="02020603050405020304" pitchFamily="18" charset="0"/>
                        <a:cs typeface="Times New Roman" panose="02020603050405020304" pitchFamily="18" charset="0"/>
                      </a:endParaRPr>
                    </a:p>
                    <a:p>
                      <a:endParaRPr lang="en-GB" sz="1300" dirty="0"/>
                    </a:p>
                    <a:p>
                      <a:endParaRPr lang="en-GB" sz="1300" dirty="0"/>
                    </a:p>
                    <a:p>
                      <a:endParaRPr lang="en-GB" sz="1300" dirty="0"/>
                    </a:p>
                    <a:p>
                      <a:endParaRPr lang="en-GB" sz="1300" dirty="0"/>
                    </a:p>
                    <a:p>
                      <a:endParaRPr lang="en-GB" sz="1300" dirty="0"/>
                    </a:p>
                    <a:p>
                      <a:endParaRPr lang="en-GB" sz="1300" dirty="0"/>
                    </a:p>
                  </a:txBody>
                  <a:tcPr marL="66699" marR="66699" marT="33349" marB="33349"/>
                </a:tc>
                <a:tc>
                  <a:txBody>
                    <a:bodyPr/>
                    <a:lstStyle/>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Expect to much at the entrance</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Busy all the time </a:t>
                      </a:r>
                    </a:p>
                  </a:txBody>
                  <a:tcPr marL="66699" marR="66699" marT="33349" marB="33349"/>
                </a:tc>
                <a:tc>
                  <a:txBody>
                    <a:bodyPr/>
                    <a:lstStyle/>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Charges are affordable </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Free transport</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Open daily</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Accessible to all</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WI FI free</a:t>
                      </a:r>
                    </a:p>
                  </a:txBody>
                  <a:tcPr marL="66699" marR="66699" marT="33349" marB="33349"/>
                </a:tc>
                <a:tc>
                  <a:txBody>
                    <a:bodyPr/>
                    <a:lstStyle/>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Beach</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 Saunas</a:t>
                      </a:r>
                    </a:p>
                    <a:p>
                      <a:pPr marL="342900" indent="-342900">
                        <a:buFont typeface="+mj-lt"/>
                        <a:buAutoNum type="arabicPeriod"/>
                      </a:pPr>
                      <a:r>
                        <a:rPr lang="en-GB" sz="1800" dirty="0">
                          <a:latin typeface="Times New Roman" panose="02020603050405020304" pitchFamily="18" charset="0"/>
                          <a:cs typeface="Times New Roman" panose="02020603050405020304" pitchFamily="18" charset="0"/>
                        </a:rPr>
                        <a:t>Aquapark</a:t>
                      </a:r>
                    </a:p>
                  </a:txBody>
                  <a:tcPr marL="66699" marR="66699" marT="33349" marB="33349"/>
                </a:tc>
                <a:extLst>
                  <a:ext uri="{0D108BD9-81ED-4DB2-BD59-A6C34878D82A}">
                    <a16:rowId xmlns:a16="http://schemas.microsoft.com/office/drawing/2014/main" val="1622236802"/>
                  </a:ext>
                </a:extLst>
              </a:tr>
            </a:tbl>
          </a:graphicData>
        </a:graphic>
      </p:graphicFrame>
    </p:spTree>
    <p:extLst>
      <p:ext uri="{BB962C8B-B14F-4D97-AF65-F5344CB8AC3E}">
        <p14:creationId xmlns:p14="http://schemas.microsoft.com/office/powerpoint/2010/main" val="6424594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865FE-18DE-40D3-B452-B166C485EB15}"/>
              </a:ext>
            </a:extLst>
          </p:cNvPr>
          <p:cNvSpPr>
            <a:spLocks noGrp="1"/>
          </p:cNvSpPr>
          <p:nvPr>
            <p:ph type="title"/>
          </p:nvPr>
        </p:nvSpPr>
        <p:spPr>
          <a:xfrm>
            <a:off x="1154954" y="973668"/>
            <a:ext cx="8761413" cy="706964"/>
          </a:xfrm>
        </p:spPr>
        <p:txBody>
          <a:bodyPr>
            <a:normAutofit/>
          </a:bodyPr>
          <a:lstStyle/>
          <a:p>
            <a:r>
              <a:rPr lang="en-GB">
                <a:solidFill>
                  <a:srgbClr val="EBEBEB"/>
                </a:solidFill>
                <a:latin typeface="Times New Roman" panose="02020603050405020304" pitchFamily="18" charset="0"/>
                <a:cs typeface="Times New Roman" panose="02020603050405020304" pitchFamily="18" charset="0"/>
              </a:rPr>
              <a:t>                PESTLE ANALYS </a:t>
            </a:r>
          </a:p>
        </p:txBody>
      </p:sp>
      <p:graphicFrame>
        <p:nvGraphicFramePr>
          <p:cNvPr id="4" name="Content Placeholder 3">
            <a:extLst>
              <a:ext uri="{FF2B5EF4-FFF2-40B4-BE49-F238E27FC236}">
                <a16:creationId xmlns:a16="http://schemas.microsoft.com/office/drawing/2014/main" id="{EF4E4F23-4C99-4562-8FE7-02CBD29DBA4A}"/>
              </a:ext>
            </a:extLst>
          </p:cNvPr>
          <p:cNvGraphicFramePr>
            <a:graphicFrameLocks noGrp="1"/>
          </p:cNvGraphicFramePr>
          <p:nvPr>
            <p:ph idx="1"/>
            <p:extLst>
              <p:ext uri="{D42A27DB-BD31-4B8C-83A1-F6EECF244321}">
                <p14:modId xmlns:p14="http://schemas.microsoft.com/office/powerpoint/2010/main" val="1864036541"/>
              </p:ext>
            </p:extLst>
          </p:nvPr>
        </p:nvGraphicFramePr>
        <p:xfrm>
          <a:off x="304799" y="2351315"/>
          <a:ext cx="11306629" cy="3949686"/>
        </p:xfrm>
        <a:graphic>
          <a:graphicData uri="http://schemas.openxmlformats.org/drawingml/2006/table">
            <a:tbl>
              <a:tblPr firstRow="1" bandRow="1">
                <a:tableStyleId>{5C22544A-7EE6-4342-B048-85BDC9FD1C3A}</a:tableStyleId>
              </a:tblPr>
              <a:tblGrid>
                <a:gridCol w="2207461">
                  <a:extLst>
                    <a:ext uri="{9D8B030D-6E8A-4147-A177-3AD203B41FA5}">
                      <a16:colId xmlns:a16="http://schemas.microsoft.com/office/drawing/2014/main" val="523132964"/>
                    </a:ext>
                  </a:extLst>
                </a:gridCol>
                <a:gridCol w="1857659">
                  <a:extLst>
                    <a:ext uri="{9D8B030D-6E8A-4147-A177-3AD203B41FA5}">
                      <a16:colId xmlns:a16="http://schemas.microsoft.com/office/drawing/2014/main" val="812749534"/>
                    </a:ext>
                  </a:extLst>
                </a:gridCol>
                <a:gridCol w="1584474">
                  <a:extLst>
                    <a:ext uri="{9D8B030D-6E8A-4147-A177-3AD203B41FA5}">
                      <a16:colId xmlns:a16="http://schemas.microsoft.com/office/drawing/2014/main" val="590442036"/>
                    </a:ext>
                  </a:extLst>
                </a:gridCol>
                <a:gridCol w="2309465">
                  <a:extLst>
                    <a:ext uri="{9D8B030D-6E8A-4147-A177-3AD203B41FA5}">
                      <a16:colId xmlns:a16="http://schemas.microsoft.com/office/drawing/2014/main" val="2842830884"/>
                    </a:ext>
                  </a:extLst>
                </a:gridCol>
                <a:gridCol w="869991">
                  <a:extLst>
                    <a:ext uri="{9D8B030D-6E8A-4147-A177-3AD203B41FA5}">
                      <a16:colId xmlns:a16="http://schemas.microsoft.com/office/drawing/2014/main" val="2558367766"/>
                    </a:ext>
                  </a:extLst>
                </a:gridCol>
                <a:gridCol w="2477579">
                  <a:extLst>
                    <a:ext uri="{9D8B030D-6E8A-4147-A177-3AD203B41FA5}">
                      <a16:colId xmlns:a16="http://schemas.microsoft.com/office/drawing/2014/main" val="2579726098"/>
                    </a:ext>
                  </a:extLst>
                </a:gridCol>
              </a:tblGrid>
              <a:tr h="395574">
                <a:tc>
                  <a:txBody>
                    <a:bodyPr/>
                    <a:lstStyle/>
                    <a:p>
                      <a:r>
                        <a:rPr lang="en-GB" sz="1300">
                          <a:latin typeface="Times New Roman" panose="02020603050405020304" pitchFamily="18" charset="0"/>
                          <a:cs typeface="Times New Roman" panose="02020603050405020304" pitchFamily="18" charset="0"/>
                        </a:rPr>
                        <a:t>POLITICAL</a:t>
                      </a:r>
                    </a:p>
                  </a:txBody>
                  <a:tcPr marL="64151" marR="64151" marT="32076" marB="32076"/>
                </a:tc>
                <a:tc>
                  <a:txBody>
                    <a:bodyPr/>
                    <a:lstStyle/>
                    <a:p>
                      <a:r>
                        <a:rPr lang="en-GB" sz="1300">
                          <a:latin typeface="Times New Roman" panose="02020603050405020304" pitchFamily="18" charset="0"/>
                          <a:cs typeface="Times New Roman" panose="02020603050405020304" pitchFamily="18" charset="0"/>
                        </a:rPr>
                        <a:t>ECONOMICAL</a:t>
                      </a:r>
                    </a:p>
                  </a:txBody>
                  <a:tcPr marL="64151" marR="64151" marT="32076" marB="32076"/>
                </a:tc>
                <a:tc>
                  <a:txBody>
                    <a:bodyPr/>
                    <a:lstStyle/>
                    <a:p>
                      <a:r>
                        <a:rPr lang="en-GB" sz="1300">
                          <a:latin typeface="Times New Roman" panose="02020603050405020304" pitchFamily="18" charset="0"/>
                          <a:cs typeface="Times New Roman" panose="02020603050405020304" pitchFamily="18" charset="0"/>
                        </a:rPr>
                        <a:t>SOCIAL</a:t>
                      </a:r>
                    </a:p>
                  </a:txBody>
                  <a:tcPr marL="64151" marR="64151" marT="32076" marB="32076"/>
                </a:tc>
                <a:tc>
                  <a:txBody>
                    <a:bodyPr/>
                    <a:lstStyle/>
                    <a:p>
                      <a:r>
                        <a:rPr lang="en-GB" sz="1300">
                          <a:latin typeface="+mj-lt"/>
                          <a:cs typeface="Times New Roman" panose="02020603050405020304" pitchFamily="18" charset="0"/>
                        </a:rPr>
                        <a:t>TECHNOLOGICAL</a:t>
                      </a:r>
                    </a:p>
                  </a:txBody>
                  <a:tcPr marL="64151" marR="64151" marT="32076" marB="32076"/>
                </a:tc>
                <a:tc>
                  <a:txBody>
                    <a:bodyPr/>
                    <a:lstStyle/>
                    <a:p>
                      <a:r>
                        <a:rPr lang="en-GB" sz="1300">
                          <a:latin typeface="+mj-lt"/>
                        </a:rPr>
                        <a:t>LEGAL</a:t>
                      </a:r>
                    </a:p>
                  </a:txBody>
                  <a:tcPr marL="64151" marR="64151" marT="32076" marB="32076"/>
                </a:tc>
                <a:tc>
                  <a:txBody>
                    <a:bodyPr/>
                    <a:lstStyle/>
                    <a:p>
                      <a:r>
                        <a:rPr lang="en-GB" sz="1300"/>
                        <a:t>ENVIRONMENTAL</a:t>
                      </a:r>
                    </a:p>
                  </a:txBody>
                  <a:tcPr marL="64151" marR="64151" marT="32076" marB="32076"/>
                </a:tc>
                <a:extLst>
                  <a:ext uri="{0D108BD9-81ED-4DB2-BD59-A6C34878D82A}">
                    <a16:rowId xmlns:a16="http://schemas.microsoft.com/office/drawing/2014/main" val="1032351443"/>
                  </a:ext>
                </a:extLst>
              </a:tr>
              <a:tr h="342168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latin typeface="Times New Roman" panose="02020603050405020304" pitchFamily="18" charset="0"/>
                          <a:cs typeface="Times New Roman" panose="02020603050405020304" pitchFamily="18" charset="0"/>
                        </a:rPr>
                        <a:t>13</a:t>
                      </a:r>
                      <a:r>
                        <a:rPr lang="en-GB" sz="1800" dirty="0">
                          <a:latin typeface="Times New Roman" panose="02020603050405020304" pitchFamily="18" charset="0"/>
                          <a:cs typeface="Times New Roman" panose="02020603050405020304" pitchFamily="18" charset="0"/>
                        </a:rPr>
                        <a:t>% comes from the state budget, creating at least 200 jobs and generating contributions to regional development by paying direct taxes and taxes to the state budget and local budgets of about 104 million euros by 2020.</a:t>
                      </a:r>
                    </a:p>
                    <a:p>
                      <a:endParaRPr lang="en-GB" sz="1300" dirty="0"/>
                    </a:p>
                  </a:txBody>
                  <a:tcPr marL="64151" marR="64151" marT="32076" marB="3207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latin typeface="Times New Roman" panose="02020603050405020304" pitchFamily="18" charset="0"/>
                          <a:cs typeface="Times New Roman" panose="02020603050405020304" pitchFamily="18" charset="0"/>
                        </a:rPr>
                        <a:t>The company applied for state aid and recently received the financing agreement granted under the state aid scheme to stimulate investments with a significant impact on the economy.</a:t>
                      </a:r>
                    </a:p>
                    <a:p>
                      <a:endParaRPr lang="en-GB" sz="1300" dirty="0"/>
                    </a:p>
                  </a:txBody>
                  <a:tcPr marL="64151" marR="64151" marT="32076" marB="32076"/>
                </a:tc>
                <a:tc>
                  <a:txBody>
                    <a:bodyPr/>
                    <a:lstStyle/>
                    <a:p>
                      <a:r>
                        <a:rPr lang="en-GB" sz="1800" dirty="0">
                          <a:latin typeface="Times New Roman" panose="02020603050405020304" pitchFamily="18" charset="0"/>
                          <a:cs typeface="Times New Roman" panose="02020603050405020304" pitchFamily="18" charset="0"/>
                        </a:rPr>
                        <a:t>The </a:t>
                      </a:r>
                      <a:r>
                        <a:rPr lang="en-GB" sz="1800" dirty="0" err="1">
                          <a:latin typeface="Times New Roman" panose="02020603050405020304" pitchFamily="18" charset="0"/>
                          <a:cs typeface="Times New Roman" panose="02020603050405020304" pitchFamily="18" charset="0"/>
                        </a:rPr>
                        <a:t>Therme</a:t>
                      </a:r>
                      <a:r>
                        <a:rPr lang="en-GB" sz="1800" dirty="0">
                          <a:latin typeface="Times New Roman" panose="02020603050405020304" pitchFamily="18" charset="0"/>
                          <a:cs typeface="Times New Roman" panose="02020603050405020304" pitchFamily="18" charset="0"/>
                        </a:rPr>
                        <a:t> project, which started in 2013, required an initial investment of about 50 million euros and received      state aid of about 6.6 million euros.</a:t>
                      </a:r>
                    </a:p>
                  </a:txBody>
                  <a:tcPr marL="64151" marR="64151" marT="32076" marB="3207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latin typeface="Times New Roman" panose="02020603050405020304" pitchFamily="18" charset="0"/>
                          <a:cs typeface="Times New Roman" panose="02020603050405020304" pitchFamily="18" charset="0"/>
                        </a:rPr>
                        <a:t>The </a:t>
                      </a:r>
                      <a:r>
                        <a:rPr lang="en-GB" sz="1800" dirty="0" err="1">
                          <a:latin typeface="Times New Roman" panose="02020603050405020304" pitchFamily="18" charset="0"/>
                          <a:cs typeface="Times New Roman" panose="02020603050405020304" pitchFamily="18" charset="0"/>
                        </a:rPr>
                        <a:t>Therme</a:t>
                      </a:r>
                      <a:r>
                        <a:rPr lang="en-GB" sz="1800" dirty="0">
                          <a:latin typeface="Times New Roman" panose="02020603050405020304" pitchFamily="18" charset="0"/>
                          <a:cs typeface="Times New Roman" panose="02020603050405020304" pitchFamily="18" charset="0"/>
                        </a:rPr>
                        <a:t> Bucharest shareholder obtained the highest level of LEED Platinum certification for the geothermal wellness project, being the essential recognition given to a company for advanced </a:t>
                      </a:r>
                      <a:r>
                        <a:rPr lang="en-GB" sz="1800" dirty="0" err="1">
                          <a:latin typeface="Times New Roman" panose="02020603050405020304" pitchFamily="18" charset="0"/>
                          <a:cs typeface="Times New Roman" panose="02020603050405020304" pitchFamily="18" charset="0"/>
                        </a:rPr>
                        <a:t>ecodesign</a:t>
                      </a:r>
                      <a:r>
                        <a:rPr lang="en-GB" sz="1800" dirty="0">
                          <a:latin typeface="Times New Roman" panose="02020603050405020304" pitchFamily="18" charset="0"/>
                          <a:cs typeface="Times New Roman" panose="02020603050405020304" pitchFamily="18" charset="0"/>
                        </a:rPr>
                        <a:t> strategies and practices.</a:t>
                      </a:r>
                    </a:p>
                    <a:p>
                      <a:endParaRPr lang="en-GB" sz="1300" dirty="0"/>
                    </a:p>
                  </a:txBody>
                  <a:tcPr marL="64151" marR="64151" marT="32076" marB="32076"/>
                </a:tc>
                <a:tc>
                  <a:txBody>
                    <a:bodyPr/>
                    <a:lstStyle/>
                    <a:p>
                      <a:endParaRPr lang="en-GB" sz="1300"/>
                    </a:p>
                  </a:txBody>
                  <a:tcPr marL="64151" marR="64151" marT="32076" marB="32076"/>
                </a:tc>
                <a:tc>
                  <a:txBody>
                    <a:bodyPr/>
                    <a:lstStyle/>
                    <a:p>
                      <a:r>
                        <a:rPr lang="en-GB" sz="1800" dirty="0">
                          <a:latin typeface="Times New Roman" panose="02020603050405020304" pitchFamily="18" charset="0"/>
                          <a:cs typeface="Times New Roman" panose="02020603050405020304" pitchFamily="18" charset="0"/>
                        </a:rPr>
                        <a:t>They use time schedule LEED,USCBC,SGS,ISCIR for better Environmental</a:t>
                      </a:r>
                      <a:r>
                        <a:rPr lang="en-GB" sz="1300" dirty="0"/>
                        <a:t>.</a:t>
                      </a:r>
                    </a:p>
                  </a:txBody>
                  <a:tcPr marL="64151" marR="64151" marT="32076" marB="32076"/>
                </a:tc>
                <a:extLst>
                  <a:ext uri="{0D108BD9-81ED-4DB2-BD59-A6C34878D82A}">
                    <a16:rowId xmlns:a16="http://schemas.microsoft.com/office/drawing/2014/main" val="1410607179"/>
                  </a:ext>
                </a:extLst>
              </a:tr>
            </a:tbl>
          </a:graphicData>
        </a:graphic>
      </p:graphicFrame>
    </p:spTree>
    <p:extLst>
      <p:ext uri="{BB962C8B-B14F-4D97-AF65-F5344CB8AC3E}">
        <p14:creationId xmlns:p14="http://schemas.microsoft.com/office/powerpoint/2010/main" val="2425111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0" name="Freeform: Shape 19">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2"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E2B743DD-4A3A-41D0-A244-DCEA85718DA7}"/>
              </a:ext>
            </a:extLst>
          </p:cNvPr>
          <p:cNvSpPr>
            <a:spLocks noGrp="1"/>
          </p:cNvSpPr>
          <p:nvPr>
            <p:ph type="title"/>
          </p:nvPr>
        </p:nvSpPr>
        <p:spPr>
          <a:xfrm>
            <a:off x="1154955" y="973668"/>
            <a:ext cx="2942210" cy="1020232"/>
          </a:xfrm>
        </p:spPr>
        <p:txBody>
          <a:bodyPr>
            <a:normAutofit/>
          </a:bodyPr>
          <a:lstStyle/>
          <a:p>
            <a:pPr>
              <a:lnSpc>
                <a:spcPct val="90000"/>
              </a:lnSpc>
            </a:pPr>
            <a:r>
              <a:rPr lang="en-GB" sz="2000">
                <a:solidFill>
                  <a:schemeClr val="tx1"/>
                </a:solidFill>
                <a:latin typeface="Times New Roman" panose="02020603050405020304" pitchFamily="18" charset="0"/>
                <a:cs typeface="Times New Roman" panose="02020603050405020304" pitchFamily="18" charset="0"/>
              </a:rPr>
              <a:t>MARKETING COMMUNICATION MIX</a:t>
            </a:r>
          </a:p>
        </p:txBody>
      </p:sp>
      <p:pic>
        <p:nvPicPr>
          <p:cNvPr id="13" name="Picture 12">
            <a:extLst>
              <a:ext uri="{FF2B5EF4-FFF2-40B4-BE49-F238E27FC236}">
                <a16:creationId xmlns:a16="http://schemas.microsoft.com/office/drawing/2014/main" id="{29CE2E10-B92A-4BC0-9E7E-724AF229BAD0}"/>
              </a:ext>
            </a:extLst>
          </p:cNvPr>
          <p:cNvPicPr>
            <a:picLocks noChangeAspect="1"/>
          </p:cNvPicPr>
          <p:nvPr/>
        </p:nvPicPr>
        <p:blipFill rotWithShape="1">
          <a:blip r:embed="rId2">
            <a:extLst>
              <a:ext uri="{28A0092B-C50C-407E-A947-70E740481C1C}">
                <a14:useLocalDpi xmlns:a14="http://schemas.microsoft.com/office/drawing/2010/main" val="0"/>
              </a:ext>
            </a:extLst>
          </a:blip>
          <a:srcRect l="14470" r="4275" b="1"/>
          <a:stretch/>
        </p:blipFill>
        <p:spPr>
          <a:xfrm>
            <a:off x="5194607" y="803751"/>
            <a:ext cx="6391533" cy="5250498"/>
          </a:xfrm>
          <a:prstGeom prst="rect">
            <a:avLst/>
          </a:prstGeom>
        </p:spPr>
      </p:pic>
      <p:sp>
        <p:nvSpPr>
          <p:cNvPr id="24" name="Rectangle 23">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4E40F38-EB0E-4E4F-8D9A-CF73F9A02849}"/>
              </a:ext>
            </a:extLst>
          </p:cNvPr>
          <p:cNvSpPr>
            <a:spLocks noGrp="1"/>
          </p:cNvSpPr>
          <p:nvPr>
            <p:ph idx="1"/>
          </p:nvPr>
        </p:nvSpPr>
        <p:spPr>
          <a:xfrm>
            <a:off x="1154955" y="2120900"/>
            <a:ext cx="3133726" cy="3898900"/>
          </a:xfrm>
        </p:spPr>
        <p:txBody>
          <a:bodyPr>
            <a:normAutofit fontScale="92500" lnSpcReduction="10000"/>
          </a:bodyPr>
          <a:lstStyle/>
          <a:p>
            <a:r>
              <a:rPr lang="en-GB" sz="2400" dirty="0" err="1">
                <a:solidFill>
                  <a:schemeClr val="tx1"/>
                </a:solidFill>
                <a:latin typeface="Times New Roman" panose="02020603050405020304" pitchFamily="18" charset="0"/>
                <a:cs typeface="Times New Roman" panose="02020603050405020304" pitchFamily="18" charset="0"/>
              </a:rPr>
              <a:t>Therme</a:t>
            </a:r>
            <a:r>
              <a:rPr lang="en-GB" sz="2400" dirty="0">
                <a:solidFill>
                  <a:schemeClr val="tx1"/>
                </a:solidFill>
                <a:latin typeface="Times New Roman" panose="02020603050405020304" pitchFamily="18" charset="0"/>
                <a:cs typeface="Times New Roman" panose="02020603050405020304" pitchFamily="18" charset="0"/>
              </a:rPr>
              <a:t> Bucharest has an online page where customers can see all the services offered by them before visiting the complex, from comfort to prices.</a:t>
            </a:r>
          </a:p>
          <a:p>
            <a:r>
              <a:rPr lang="en-GB" sz="2400" dirty="0">
                <a:solidFill>
                  <a:schemeClr val="tx1"/>
                </a:solidFill>
                <a:latin typeface="Times New Roman" panose="02020603050405020304" pitchFamily="18" charset="0"/>
                <a:cs typeface="Times New Roman" panose="02020603050405020304" pitchFamily="18" charset="0"/>
              </a:rPr>
              <a:t> They advertise through all social networks, radio, advertising posters, TV, and good reviews.</a:t>
            </a:r>
          </a:p>
          <a:p>
            <a:endParaRPr lang="en-GB" dirty="0">
              <a:solidFill>
                <a:schemeClr val="tx1"/>
              </a:solidFill>
            </a:endParaRPr>
          </a:p>
          <a:p>
            <a:endParaRPr lang="en-GB" dirty="0">
              <a:solidFill>
                <a:schemeClr val="tx1"/>
              </a:solidFill>
            </a:endParaRPr>
          </a:p>
        </p:txBody>
      </p:sp>
      <p:sp>
        <p:nvSpPr>
          <p:cNvPr id="30"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384788207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5" name="Picture 4">
            <a:extLst>
              <a:ext uri="{FF2B5EF4-FFF2-40B4-BE49-F238E27FC236}">
                <a16:creationId xmlns:a16="http://schemas.microsoft.com/office/drawing/2014/main" id="{29997862-869C-462B-8103-610CDA06EBDB}"/>
              </a:ext>
            </a:extLst>
          </p:cNvPr>
          <p:cNvPicPr>
            <a:picLocks noChangeAspect="1"/>
          </p:cNvPicPr>
          <p:nvPr/>
        </p:nvPicPr>
        <p:blipFill rotWithShape="1">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t="6560" r="-1" b="-1"/>
          <a:stretch/>
        </p:blipFill>
        <p:spPr>
          <a:xfrm>
            <a:off x="474133" y="474134"/>
            <a:ext cx="11243734" cy="5909733"/>
          </a:xfrm>
          <a:prstGeom prst="rect">
            <a:avLst/>
          </a:prstGeom>
        </p:spPr>
      </p:pic>
      <p:sp>
        <p:nvSpPr>
          <p:cNvPr id="2" name="Title 1">
            <a:extLst>
              <a:ext uri="{FF2B5EF4-FFF2-40B4-BE49-F238E27FC236}">
                <a16:creationId xmlns:a16="http://schemas.microsoft.com/office/drawing/2014/main" id="{AFFB9425-8854-4864-8688-32A3FA8C8F8B}"/>
              </a:ext>
            </a:extLst>
          </p:cNvPr>
          <p:cNvSpPr>
            <a:spLocks noGrp="1"/>
          </p:cNvSpPr>
          <p:nvPr>
            <p:ph type="title"/>
          </p:nvPr>
        </p:nvSpPr>
        <p:spPr>
          <a:xfrm>
            <a:off x="1154954" y="973668"/>
            <a:ext cx="8761413" cy="706964"/>
          </a:xfrm>
        </p:spPr>
        <p:txBody>
          <a:bodyPr>
            <a:noAutofit/>
          </a:bodyPr>
          <a:lstStyle/>
          <a:p>
            <a:pPr>
              <a:lnSpc>
                <a:spcPct val="90000"/>
              </a:lnSpc>
            </a:pPr>
            <a:r>
              <a:rPr lang="en-GB" sz="2800" dirty="0">
                <a:solidFill>
                  <a:srgbClr val="FFFFFF"/>
                </a:solidFill>
                <a:latin typeface="Times New Roman" panose="02020603050405020304" pitchFamily="18" charset="0"/>
                <a:cs typeface="Times New Roman" panose="02020603050405020304" pitchFamily="18" charset="0"/>
              </a:rPr>
              <a:t>BUSINESS STRATEGY TO ACHIEVE </a:t>
            </a:r>
            <a:br>
              <a:rPr lang="en-GB" sz="2800" dirty="0">
                <a:solidFill>
                  <a:srgbClr val="FFFFFF"/>
                </a:solidFill>
                <a:latin typeface="Times New Roman" panose="02020603050405020304" pitchFamily="18" charset="0"/>
                <a:cs typeface="Times New Roman" panose="02020603050405020304" pitchFamily="18" charset="0"/>
              </a:rPr>
            </a:br>
            <a:r>
              <a:rPr lang="en-GB" sz="2800" dirty="0">
                <a:solidFill>
                  <a:srgbClr val="FFFFFF"/>
                </a:solidFill>
                <a:latin typeface="Times New Roman" panose="02020603050405020304" pitchFamily="18" charset="0"/>
                <a:cs typeface="Times New Roman" panose="02020603050405020304" pitchFamily="18" charset="0"/>
              </a:rPr>
              <a:t>   MARKETING COMMUNICATION MIX</a:t>
            </a:r>
          </a:p>
        </p:txBody>
      </p:sp>
      <p:sp>
        <p:nvSpPr>
          <p:cNvPr id="26" name="Rectangle 13">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4D12E4E-A97A-42FB-9F34-FDDF41F37277}"/>
              </a:ext>
            </a:extLst>
          </p:cNvPr>
          <p:cNvSpPr>
            <a:spLocks noGrp="1"/>
          </p:cNvSpPr>
          <p:nvPr>
            <p:ph idx="1"/>
          </p:nvPr>
        </p:nvSpPr>
        <p:spPr>
          <a:xfrm>
            <a:off x="1154954" y="1820333"/>
            <a:ext cx="8825659" cy="4199467"/>
          </a:xfrm>
        </p:spPr>
        <p:txBody>
          <a:bodyPr anchor="ctr">
            <a:normAutofit/>
          </a:bodyPr>
          <a:lstStyle/>
          <a:p>
            <a:r>
              <a:rPr lang="en-GB" sz="2400" dirty="0" err="1">
                <a:solidFill>
                  <a:srgbClr val="FFFFFF"/>
                </a:solidFill>
                <a:latin typeface="Times New Roman" panose="02020603050405020304" pitchFamily="18" charset="0"/>
                <a:cs typeface="Times New Roman" panose="02020603050405020304" pitchFamily="18" charset="0"/>
              </a:rPr>
              <a:t>Therme</a:t>
            </a:r>
            <a:r>
              <a:rPr lang="en-GB" sz="2400" dirty="0">
                <a:solidFill>
                  <a:srgbClr val="FFFFFF"/>
                </a:solidFill>
                <a:latin typeface="Times New Roman" panose="02020603050405020304" pitchFamily="18" charset="0"/>
                <a:cs typeface="Times New Roman" panose="02020603050405020304" pitchFamily="18" charset="0"/>
              </a:rPr>
              <a:t>, the largest urban beach in Europe will turn. </a:t>
            </a:r>
          </a:p>
          <a:p>
            <a:r>
              <a:rPr lang="en-GB" sz="2400" dirty="0" err="1">
                <a:solidFill>
                  <a:srgbClr val="FFFFFF"/>
                </a:solidFill>
                <a:latin typeface="Times New Roman" panose="02020603050405020304" pitchFamily="18" charset="0"/>
                <a:cs typeface="Times New Roman" panose="02020603050405020304" pitchFamily="18" charset="0"/>
              </a:rPr>
              <a:t>Therme</a:t>
            </a:r>
            <a:r>
              <a:rPr lang="en-GB" sz="2400" dirty="0">
                <a:solidFill>
                  <a:srgbClr val="FFFFFF"/>
                </a:solidFill>
                <a:latin typeface="Times New Roman" panose="02020603050405020304" pitchFamily="18" charset="0"/>
                <a:cs typeface="Times New Roman" panose="02020603050405020304" pitchFamily="18" charset="0"/>
              </a:rPr>
              <a:t> Nord Bucharest, the company that manages </a:t>
            </a:r>
            <a:r>
              <a:rPr lang="en-GB" sz="2400" dirty="0" err="1">
                <a:solidFill>
                  <a:srgbClr val="FFFFFF"/>
                </a:solidFill>
                <a:latin typeface="Times New Roman" panose="02020603050405020304" pitchFamily="18" charset="0"/>
                <a:cs typeface="Times New Roman" panose="02020603050405020304" pitchFamily="18" charset="0"/>
              </a:rPr>
              <a:t>Therme</a:t>
            </a:r>
            <a:r>
              <a:rPr lang="en-GB" sz="2400" dirty="0">
                <a:solidFill>
                  <a:srgbClr val="FFFFFF"/>
                </a:solidFill>
                <a:latin typeface="Times New Roman" panose="02020603050405020304" pitchFamily="18" charset="0"/>
                <a:cs typeface="Times New Roman" panose="02020603050405020304" pitchFamily="18" charset="0"/>
              </a:rPr>
              <a:t> wellness and relaxation complex, will receive a state aid of 7 million euros for an investment project of 34 million euros. With these investments, the company is investing more than 100 million euros in Romania, receiving State aid for job creation and development.</a:t>
            </a:r>
          </a:p>
          <a:p>
            <a:endParaRPr lang="en-GB" dirty="0">
              <a:solidFill>
                <a:srgbClr val="FFFFFF"/>
              </a:solidFill>
            </a:endParaRPr>
          </a:p>
        </p:txBody>
      </p:sp>
    </p:spTree>
    <p:extLst>
      <p:ext uri="{BB962C8B-B14F-4D97-AF65-F5344CB8AC3E}">
        <p14:creationId xmlns:p14="http://schemas.microsoft.com/office/powerpoint/2010/main" val="18252666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5">
            <a:extLst>
              <a:ext uri="{FF2B5EF4-FFF2-40B4-BE49-F238E27FC236}">
                <a16:creationId xmlns:a16="http://schemas.microsoft.com/office/drawing/2014/main" id="{052F6DBF-1805-4FD9-AFA3-C8642175F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5" name="Picture 4">
            <a:extLst>
              <a:ext uri="{FF2B5EF4-FFF2-40B4-BE49-F238E27FC236}">
                <a16:creationId xmlns:a16="http://schemas.microsoft.com/office/drawing/2014/main" id="{5E8AAE68-71A4-47CA-A3D0-60700EA73CEA}"/>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r="-1" b="30010"/>
          <a:stretch/>
        </p:blipFill>
        <p:spPr>
          <a:xfrm>
            <a:off x="372532" y="468124"/>
            <a:ext cx="11243735" cy="5921751"/>
          </a:xfrm>
          <a:prstGeom prst="rect">
            <a:avLst/>
          </a:prstGeom>
        </p:spPr>
      </p:pic>
      <p:sp>
        <p:nvSpPr>
          <p:cNvPr id="28" name="Rectangle 11">
            <a:extLst>
              <a:ext uri="{FF2B5EF4-FFF2-40B4-BE49-F238E27FC236}">
                <a16:creationId xmlns:a16="http://schemas.microsoft.com/office/drawing/2014/main" id="{CC79B2C4-EF9C-492F-BC64-5300A7A2F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Rectangle 13">
            <a:extLst>
              <a:ext uri="{FF2B5EF4-FFF2-40B4-BE49-F238E27FC236}">
                <a16:creationId xmlns:a16="http://schemas.microsoft.com/office/drawing/2014/main" id="{0599BEDA-CEC9-4E6C-B05D-1353D0F16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43000" y="1295400"/>
            <a:ext cx="9982200" cy="4267200"/>
          </a:xfrm>
          <a:prstGeom prst="rect">
            <a:avLst/>
          </a:prstGeom>
          <a:solidFill>
            <a:srgbClr val="000001">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6996C-6119-4E5E-A75F-B6B1836A4538}"/>
              </a:ext>
            </a:extLst>
          </p:cNvPr>
          <p:cNvSpPr>
            <a:spLocks noGrp="1"/>
          </p:cNvSpPr>
          <p:nvPr>
            <p:ph type="title"/>
          </p:nvPr>
        </p:nvSpPr>
        <p:spPr>
          <a:xfrm>
            <a:off x="1295400" y="1447801"/>
            <a:ext cx="8620967" cy="855132"/>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                    CONCLUSION </a:t>
            </a:r>
          </a:p>
        </p:txBody>
      </p:sp>
      <p:sp>
        <p:nvSpPr>
          <p:cNvPr id="3" name="Content Placeholder 2">
            <a:extLst>
              <a:ext uri="{FF2B5EF4-FFF2-40B4-BE49-F238E27FC236}">
                <a16:creationId xmlns:a16="http://schemas.microsoft.com/office/drawing/2014/main" id="{7F146470-E59C-48B2-8695-30575F744023}"/>
              </a:ext>
            </a:extLst>
          </p:cNvPr>
          <p:cNvSpPr>
            <a:spLocks noGrp="1"/>
          </p:cNvSpPr>
          <p:nvPr>
            <p:ph idx="1"/>
          </p:nvPr>
        </p:nvSpPr>
        <p:spPr>
          <a:xfrm>
            <a:off x="1661368" y="2165841"/>
            <a:ext cx="8254999" cy="2971800"/>
          </a:xfrm>
        </p:spPr>
        <p:txBody>
          <a:bodyPr anchor="t">
            <a:noAutofit/>
          </a:bodyPr>
          <a:lstStyle/>
          <a:p>
            <a:r>
              <a:rPr lang="en-GB" sz="2400" dirty="0">
                <a:solidFill>
                  <a:srgbClr val="FFFFFF"/>
                </a:solidFill>
                <a:latin typeface="Times New Roman" panose="02020603050405020304" pitchFamily="18" charset="0"/>
                <a:cs typeface="Times New Roman" panose="02020603050405020304" pitchFamily="18" charset="0"/>
              </a:rPr>
              <a:t> </a:t>
            </a:r>
            <a:r>
              <a:rPr lang="en-GB" sz="2400" dirty="0" err="1">
                <a:solidFill>
                  <a:srgbClr val="FFFFFF"/>
                </a:solidFill>
                <a:latin typeface="Times New Roman" panose="02020603050405020304" pitchFamily="18" charset="0"/>
                <a:cs typeface="Times New Roman" panose="02020603050405020304" pitchFamily="18" charset="0"/>
              </a:rPr>
              <a:t>Therme</a:t>
            </a:r>
            <a:r>
              <a:rPr lang="en-GB" sz="2400" dirty="0">
                <a:solidFill>
                  <a:srgbClr val="FFFFFF"/>
                </a:solidFill>
                <a:latin typeface="Times New Roman" panose="02020603050405020304" pitchFamily="18" charset="0"/>
                <a:cs typeface="Times New Roman" panose="02020603050405020304" pitchFamily="18" charset="0"/>
              </a:rPr>
              <a:t> Bucharest is an excellent place to relax and enjoy.</a:t>
            </a:r>
          </a:p>
          <a:p>
            <a:r>
              <a:rPr lang="en-GB" sz="2400" dirty="0">
                <a:solidFill>
                  <a:srgbClr val="FFFFFF"/>
                </a:solidFill>
                <a:latin typeface="Times New Roman" panose="02020603050405020304" pitchFamily="18" charset="0"/>
                <a:cs typeface="Times New Roman" panose="02020603050405020304" pitchFamily="18" charset="0"/>
              </a:rPr>
              <a:t> I had the opportunity to see all the technology used for the convenience and safety of our clients. The complex is FANTASTIC in all its aspects. Romania has become more famous due to its complexity, being visited by many tourists.</a:t>
            </a:r>
          </a:p>
          <a:p>
            <a:r>
              <a:rPr lang="en-GB" sz="2400" dirty="0">
                <a:solidFill>
                  <a:srgbClr val="FFFFFF"/>
                </a:solidFill>
                <a:latin typeface="Times New Roman" panose="02020603050405020304" pitchFamily="18" charset="0"/>
                <a:cs typeface="Times New Roman" panose="02020603050405020304" pitchFamily="18" charset="0"/>
              </a:rPr>
              <a:t>In conclusion, it is the largest spa and wellness </a:t>
            </a:r>
            <a:r>
              <a:rPr lang="en-GB" sz="2400" dirty="0" err="1">
                <a:solidFill>
                  <a:srgbClr val="FFFFFF"/>
                </a:solidFill>
                <a:latin typeface="Times New Roman" panose="02020603050405020304" pitchFamily="18" charset="0"/>
                <a:cs typeface="Times New Roman" panose="02020603050405020304" pitchFamily="18" charset="0"/>
              </a:rPr>
              <a:t>center</a:t>
            </a:r>
            <a:r>
              <a:rPr lang="en-GB" sz="2400" dirty="0">
                <a:solidFill>
                  <a:srgbClr val="FFFFFF"/>
                </a:solidFill>
                <a:latin typeface="Times New Roman" panose="02020603050405020304" pitchFamily="18" charset="0"/>
                <a:cs typeface="Times New Roman" panose="02020603050405020304" pitchFamily="18" charset="0"/>
              </a:rPr>
              <a:t> with thermal water in Europe.</a:t>
            </a:r>
          </a:p>
          <a:p>
            <a:r>
              <a:rPr lang="en-GB" sz="2400" dirty="0">
                <a:solidFill>
                  <a:srgbClr val="FFFFFF"/>
                </a:solidFill>
                <a:latin typeface="Times New Roman" panose="02020603050405020304" pitchFamily="18" charset="0"/>
                <a:cs typeface="Times New Roman" panose="02020603050405020304" pitchFamily="18" charset="0"/>
              </a:rPr>
              <a:t> I highly recommend this place. You will not regret it.</a:t>
            </a:r>
          </a:p>
        </p:txBody>
      </p:sp>
    </p:spTree>
    <p:extLst>
      <p:ext uri="{BB962C8B-B14F-4D97-AF65-F5344CB8AC3E}">
        <p14:creationId xmlns:p14="http://schemas.microsoft.com/office/powerpoint/2010/main" val="38780022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62D28-419A-4C92-9553-3B53CD4CEE4B}"/>
              </a:ext>
            </a:extLst>
          </p:cNvPr>
          <p:cNvSpPr>
            <a:spLocks noGrp="1"/>
          </p:cNvSpPr>
          <p:nvPr>
            <p:ph type="title"/>
          </p:nvPr>
        </p:nvSpPr>
        <p:spPr>
          <a:xfrm>
            <a:off x="3474720" y="917396"/>
            <a:ext cx="6441647" cy="706964"/>
          </a:xfrm>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C9E7AFD-9082-4DA6-955E-63185EB18E1B}"/>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 THERME BUCHAREST</a:t>
            </a:r>
          </a:p>
          <a:p>
            <a:r>
              <a:rPr lang="en-GB" sz="2400" dirty="0">
                <a:latin typeface="Times New Roman" panose="02020603050405020304" pitchFamily="18" charset="0"/>
                <a:cs typeface="Times New Roman" panose="02020603050405020304" pitchFamily="18" charset="0"/>
              </a:rPr>
              <a:t> PETRENU.ro (</a:t>
            </a:r>
            <a:r>
              <a:rPr lang="en-GB" sz="2400">
                <a:latin typeface="Times New Roman" panose="02020603050405020304" pitchFamily="18" charset="0"/>
                <a:cs typeface="Times New Roman" panose="02020603050405020304" pitchFamily="18" charset="0"/>
              </a:rPr>
              <a:t>13 January 2016)</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REPUBLICA Mihaela White (18 January 2016)</a:t>
            </a:r>
          </a:p>
          <a:p>
            <a:r>
              <a:rPr lang="en-GB" sz="2400" dirty="0">
                <a:latin typeface="Times New Roman" panose="02020603050405020304" pitchFamily="18" charset="0"/>
                <a:cs typeface="Times New Roman" panose="02020603050405020304" pitchFamily="18" charset="0"/>
              </a:rPr>
              <a:t>NWRADU  (13 January 2016)</a:t>
            </a:r>
          </a:p>
          <a:p>
            <a:r>
              <a:rPr lang="en-GB" sz="2400" dirty="0">
                <a:latin typeface="Times New Roman" panose="02020603050405020304" pitchFamily="18" charset="0"/>
                <a:cs typeface="Times New Roman" panose="02020603050405020304" pitchFamily="18" charset="0"/>
              </a:rPr>
              <a:t>HOTEL GURU (03 February 2016)</a:t>
            </a:r>
          </a:p>
          <a:p>
            <a:r>
              <a:rPr lang="en-GB" sz="2400" dirty="0">
                <a:latin typeface="Times New Roman" panose="02020603050405020304" pitchFamily="18" charset="0"/>
                <a:cs typeface="Times New Roman" panose="02020603050405020304" pitchFamily="18" charset="0"/>
              </a:rPr>
              <a:t>MEDIAFAX  LIFE INEDIT (25 December 2018)</a:t>
            </a:r>
          </a:p>
        </p:txBody>
      </p:sp>
    </p:spTree>
    <p:extLst>
      <p:ext uri="{BB962C8B-B14F-4D97-AF65-F5344CB8AC3E}">
        <p14:creationId xmlns:p14="http://schemas.microsoft.com/office/powerpoint/2010/main" val="25089811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18</TotalTime>
  <Words>869</Words>
  <Application>Microsoft Office PowerPoint</Application>
  <PresentationFormat>Widescreen</PresentationFormat>
  <Paragraphs>90</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Century Gothic</vt:lpstr>
      <vt:lpstr>Times New Roman</vt:lpstr>
      <vt:lpstr>Wingdings</vt:lpstr>
      <vt:lpstr>Wingdings 3</vt:lpstr>
      <vt:lpstr>Ion Boardroom</vt:lpstr>
      <vt:lpstr>MARKETING ENVIROMENTAL AUDIT</vt:lpstr>
      <vt:lpstr>  EXECUTIVE SUMMARY</vt:lpstr>
      <vt:lpstr>         BUSINESS/COMPANY OVERVIEW</vt:lpstr>
      <vt:lpstr>        PRODUCTS AND SERVICES </vt:lpstr>
      <vt:lpstr>              TARGET MARKET </vt:lpstr>
      <vt:lpstr>              MARKET SEGMENT </vt:lpstr>
      <vt:lpstr> MICRO AND MACRO ENVIRONMENT</vt:lpstr>
      <vt:lpstr>           SWOT ANALYS</vt:lpstr>
      <vt:lpstr>                PESTLE ANALYS </vt:lpstr>
      <vt:lpstr>MARKETING COMMUNICATION MIX</vt:lpstr>
      <vt:lpstr>BUSINESS STRATEGY TO ACHIEVE     MARKETING COMMUNICATION MIX</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ENVIROMENTAL AUDIT</dc:title>
  <dc:creator>Dorina Mirea</dc:creator>
  <cp:lastModifiedBy>Dorina Mirea</cp:lastModifiedBy>
  <cp:revision>3</cp:revision>
  <dcterms:created xsi:type="dcterms:W3CDTF">2019-06-17T22:44:52Z</dcterms:created>
  <dcterms:modified xsi:type="dcterms:W3CDTF">2019-06-17T23:03:40Z</dcterms:modified>
</cp:coreProperties>
</file>