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sldIdLst>
    <p:sldId id="285" r:id="rId3"/>
    <p:sldId id="257" r:id="rId4"/>
    <p:sldId id="258" r:id="rId5"/>
    <p:sldId id="276" r:id="rId6"/>
    <p:sldId id="259" r:id="rId7"/>
    <p:sldId id="264" r:id="rId8"/>
    <p:sldId id="302" r:id="rId9"/>
    <p:sldId id="265" r:id="rId10"/>
    <p:sldId id="266" r:id="rId11"/>
    <p:sldId id="291" r:id="rId12"/>
    <p:sldId id="267" r:id="rId13"/>
    <p:sldId id="294" r:id="rId14"/>
    <p:sldId id="295" r:id="rId15"/>
    <p:sldId id="288" r:id="rId16"/>
    <p:sldId id="279" r:id="rId17"/>
    <p:sldId id="290" r:id="rId18"/>
    <p:sldId id="303" r:id="rId19"/>
    <p:sldId id="270" r:id="rId20"/>
    <p:sldId id="277" r:id="rId21"/>
    <p:sldId id="306" r:id="rId22"/>
    <p:sldId id="298" r:id="rId23"/>
    <p:sldId id="305" r:id="rId24"/>
    <p:sldId id="300" r:id="rId25"/>
    <p:sldId id="301" r:id="rId26"/>
    <p:sldId id="297" r:id="rId27"/>
  </p:sldIdLst>
  <p:sldSz cx="12192000" cy="6858000"/>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132" autoAdjust="0"/>
    <p:restoredTop sz="94660"/>
  </p:normalViewPr>
  <p:slideViewPr>
    <p:cSldViewPr snapToGrid="0">
      <p:cViewPr varScale="1">
        <p:scale>
          <a:sx n="115" d="100"/>
          <a:sy n="115" d="100"/>
        </p:scale>
        <p:origin x="88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32B87-2B7F-4545-A0F0-6382916A43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C6F3EE9-E04C-4F3A-A2D8-D3F0CE8A2EB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4AC212-A941-4F86-AEAC-D275A9262B72}"/>
              </a:ext>
            </a:extLst>
          </p:cNvPr>
          <p:cNvSpPr>
            <a:spLocks noGrp="1"/>
          </p:cNvSpPr>
          <p:nvPr>
            <p:ph type="dt" sz="half" idx="10"/>
          </p:nvPr>
        </p:nvSpPr>
        <p:spPr/>
        <p:txBody>
          <a:bodyPr/>
          <a:lstStyle/>
          <a:p>
            <a:fld id="{CE8514FE-32FA-486C-BF66-D086E70815FC}" type="datetimeFigureOut">
              <a:rPr lang="en-GB" smtClean="0"/>
              <a:t>20/04/2018</a:t>
            </a:fld>
            <a:endParaRPr lang="en-GB"/>
          </a:p>
        </p:txBody>
      </p:sp>
      <p:sp>
        <p:nvSpPr>
          <p:cNvPr id="5" name="Footer Placeholder 4">
            <a:extLst>
              <a:ext uri="{FF2B5EF4-FFF2-40B4-BE49-F238E27FC236}">
                <a16:creationId xmlns:a16="http://schemas.microsoft.com/office/drawing/2014/main" id="{B6B48811-3002-4A9C-B396-5B32670F32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E9AD40-B3FC-42B2-AD77-2862801061B8}"/>
              </a:ext>
            </a:extLst>
          </p:cNvPr>
          <p:cNvSpPr>
            <a:spLocks noGrp="1"/>
          </p:cNvSpPr>
          <p:nvPr>
            <p:ph type="sldNum" sz="quarter" idx="12"/>
          </p:nvPr>
        </p:nvSpPr>
        <p:spPr/>
        <p:txBody>
          <a:bodyPr/>
          <a:lstStyle/>
          <a:p>
            <a:fld id="{177AA6FB-A4DF-4233-8107-5255E65C6180}" type="slidenum">
              <a:rPr lang="en-GB" smtClean="0"/>
              <a:t>‹#›</a:t>
            </a:fld>
            <a:endParaRPr lang="en-GB"/>
          </a:p>
        </p:txBody>
      </p:sp>
    </p:spTree>
    <p:extLst>
      <p:ext uri="{BB962C8B-B14F-4D97-AF65-F5344CB8AC3E}">
        <p14:creationId xmlns:p14="http://schemas.microsoft.com/office/powerpoint/2010/main" val="4180439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AF511-C113-4F82-95E9-81E653D702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94992B-6659-4678-8E75-FB91EC72B93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134EE9-79CA-444F-8005-D253BA9C5BAB}"/>
              </a:ext>
            </a:extLst>
          </p:cNvPr>
          <p:cNvSpPr>
            <a:spLocks noGrp="1"/>
          </p:cNvSpPr>
          <p:nvPr>
            <p:ph type="dt" sz="half" idx="10"/>
          </p:nvPr>
        </p:nvSpPr>
        <p:spPr/>
        <p:txBody>
          <a:bodyPr/>
          <a:lstStyle/>
          <a:p>
            <a:fld id="{CE8514FE-32FA-486C-BF66-D086E70815FC}" type="datetimeFigureOut">
              <a:rPr lang="en-GB" smtClean="0"/>
              <a:t>20/04/2018</a:t>
            </a:fld>
            <a:endParaRPr lang="en-GB"/>
          </a:p>
        </p:txBody>
      </p:sp>
      <p:sp>
        <p:nvSpPr>
          <p:cNvPr id="5" name="Footer Placeholder 4">
            <a:extLst>
              <a:ext uri="{FF2B5EF4-FFF2-40B4-BE49-F238E27FC236}">
                <a16:creationId xmlns:a16="http://schemas.microsoft.com/office/drawing/2014/main" id="{09DA43CD-7929-4D54-A80D-F3ECD114BF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6CE8-33A1-4199-BE4A-3985D7ECBD93}"/>
              </a:ext>
            </a:extLst>
          </p:cNvPr>
          <p:cNvSpPr>
            <a:spLocks noGrp="1"/>
          </p:cNvSpPr>
          <p:nvPr>
            <p:ph type="sldNum" sz="quarter" idx="12"/>
          </p:nvPr>
        </p:nvSpPr>
        <p:spPr/>
        <p:txBody>
          <a:bodyPr/>
          <a:lstStyle/>
          <a:p>
            <a:fld id="{177AA6FB-A4DF-4233-8107-5255E65C6180}" type="slidenum">
              <a:rPr lang="en-GB" smtClean="0"/>
              <a:t>‹#›</a:t>
            </a:fld>
            <a:endParaRPr lang="en-GB"/>
          </a:p>
        </p:txBody>
      </p:sp>
    </p:spTree>
    <p:extLst>
      <p:ext uri="{BB962C8B-B14F-4D97-AF65-F5344CB8AC3E}">
        <p14:creationId xmlns:p14="http://schemas.microsoft.com/office/powerpoint/2010/main" val="1828102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791D9-5F75-4786-94EA-80FD00EA8E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F4D93B-A963-49C0-A95C-58BD848472B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4304A35-7931-4EEB-87CA-AF623BDA06EB}"/>
              </a:ext>
            </a:extLst>
          </p:cNvPr>
          <p:cNvSpPr>
            <a:spLocks noGrp="1"/>
          </p:cNvSpPr>
          <p:nvPr>
            <p:ph type="dt" sz="half" idx="10"/>
          </p:nvPr>
        </p:nvSpPr>
        <p:spPr/>
        <p:txBody>
          <a:bodyPr/>
          <a:lstStyle/>
          <a:p>
            <a:fld id="{CE8514FE-32FA-486C-BF66-D086E70815FC}" type="datetimeFigureOut">
              <a:rPr lang="en-GB" smtClean="0"/>
              <a:t>20/04/2018</a:t>
            </a:fld>
            <a:endParaRPr lang="en-GB"/>
          </a:p>
        </p:txBody>
      </p:sp>
      <p:sp>
        <p:nvSpPr>
          <p:cNvPr id="5" name="Footer Placeholder 4">
            <a:extLst>
              <a:ext uri="{FF2B5EF4-FFF2-40B4-BE49-F238E27FC236}">
                <a16:creationId xmlns:a16="http://schemas.microsoft.com/office/drawing/2014/main" id="{23B7934C-68F3-42A7-94A2-AF8613F723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45BAC7-2D8E-4D4A-A56D-50F134306B7A}"/>
              </a:ext>
            </a:extLst>
          </p:cNvPr>
          <p:cNvSpPr>
            <a:spLocks noGrp="1"/>
          </p:cNvSpPr>
          <p:nvPr>
            <p:ph type="sldNum" sz="quarter" idx="12"/>
          </p:nvPr>
        </p:nvSpPr>
        <p:spPr/>
        <p:txBody>
          <a:bodyPr/>
          <a:lstStyle/>
          <a:p>
            <a:fld id="{177AA6FB-A4DF-4233-8107-5255E65C6180}" type="slidenum">
              <a:rPr lang="en-GB" smtClean="0"/>
              <a:t>‹#›</a:t>
            </a:fld>
            <a:endParaRPr lang="en-GB"/>
          </a:p>
        </p:txBody>
      </p:sp>
    </p:spTree>
    <p:extLst>
      <p:ext uri="{BB962C8B-B14F-4D97-AF65-F5344CB8AC3E}">
        <p14:creationId xmlns:p14="http://schemas.microsoft.com/office/powerpoint/2010/main" val="18099123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E498C-4B3D-4E23-A7DC-84135CA6EC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8810F4-A476-4938-BD39-2DACE566D85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4B02BA-6B43-4F9F-B207-BE850049CB0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55F6A51-1A51-42A0-883B-A2E40215F01D}"/>
              </a:ext>
            </a:extLst>
          </p:cNvPr>
          <p:cNvSpPr>
            <a:spLocks noGrp="1"/>
          </p:cNvSpPr>
          <p:nvPr>
            <p:ph type="dt" sz="half" idx="10"/>
          </p:nvPr>
        </p:nvSpPr>
        <p:spPr/>
        <p:txBody>
          <a:bodyPr/>
          <a:lstStyle/>
          <a:p>
            <a:fld id="{CE8514FE-32FA-486C-BF66-D086E70815FC}" type="datetimeFigureOut">
              <a:rPr lang="en-GB" smtClean="0"/>
              <a:t>20/04/2018</a:t>
            </a:fld>
            <a:endParaRPr lang="en-GB"/>
          </a:p>
        </p:txBody>
      </p:sp>
      <p:sp>
        <p:nvSpPr>
          <p:cNvPr id="6" name="Footer Placeholder 5">
            <a:extLst>
              <a:ext uri="{FF2B5EF4-FFF2-40B4-BE49-F238E27FC236}">
                <a16:creationId xmlns:a16="http://schemas.microsoft.com/office/drawing/2014/main" id="{9486C02A-B902-40E3-8062-E2A5D2246A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1815D9-151A-4B38-91AB-15C76D6BF0DF}"/>
              </a:ext>
            </a:extLst>
          </p:cNvPr>
          <p:cNvSpPr>
            <a:spLocks noGrp="1"/>
          </p:cNvSpPr>
          <p:nvPr>
            <p:ph type="sldNum" sz="quarter" idx="12"/>
          </p:nvPr>
        </p:nvSpPr>
        <p:spPr/>
        <p:txBody>
          <a:bodyPr/>
          <a:lstStyle/>
          <a:p>
            <a:fld id="{177AA6FB-A4DF-4233-8107-5255E65C6180}" type="slidenum">
              <a:rPr lang="en-GB" smtClean="0"/>
              <a:t>‹#›</a:t>
            </a:fld>
            <a:endParaRPr lang="en-GB"/>
          </a:p>
        </p:txBody>
      </p:sp>
    </p:spTree>
    <p:extLst>
      <p:ext uri="{BB962C8B-B14F-4D97-AF65-F5344CB8AC3E}">
        <p14:creationId xmlns:p14="http://schemas.microsoft.com/office/powerpoint/2010/main" val="2983509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2FDD2-DB34-4EFA-B48B-D72218B5AD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A2C4282-5362-4FFF-BF3F-6D8BD4878F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7E25D23-B232-4239-A321-42C80BB834E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CFE3DC3-BA35-44C1-9263-020B9B3158B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A1C91F6-CB14-404E-88D4-CBE45721673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0E9A97D-26B7-4968-9F77-B3474F636BBE}"/>
              </a:ext>
            </a:extLst>
          </p:cNvPr>
          <p:cNvSpPr>
            <a:spLocks noGrp="1"/>
          </p:cNvSpPr>
          <p:nvPr>
            <p:ph type="dt" sz="half" idx="10"/>
          </p:nvPr>
        </p:nvSpPr>
        <p:spPr/>
        <p:txBody>
          <a:bodyPr/>
          <a:lstStyle/>
          <a:p>
            <a:fld id="{CE8514FE-32FA-486C-BF66-D086E70815FC}" type="datetimeFigureOut">
              <a:rPr lang="en-GB" smtClean="0"/>
              <a:t>20/04/2018</a:t>
            </a:fld>
            <a:endParaRPr lang="en-GB"/>
          </a:p>
        </p:txBody>
      </p:sp>
      <p:sp>
        <p:nvSpPr>
          <p:cNvPr id="8" name="Footer Placeholder 7">
            <a:extLst>
              <a:ext uri="{FF2B5EF4-FFF2-40B4-BE49-F238E27FC236}">
                <a16:creationId xmlns:a16="http://schemas.microsoft.com/office/drawing/2014/main" id="{5A3CA0D7-E5F3-4E2B-A2D2-ED27B93665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8B7C16-1B76-4C66-A8A4-BC38120C3E79}"/>
              </a:ext>
            </a:extLst>
          </p:cNvPr>
          <p:cNvSpPr>
            <a:spLocks noGrp="1"/>
          </p:cNvSpPr>
          <p:nvPr>
            <p:ph type="sldNum" sz="quarter" idx="12"/>
          </p:nvPr>
        </p:nvSpPr>
        <p:spPr/>
        <p:txBody>
          <a:bodyPr/>
          <a:lstStyle/>
          <a:p>
            <a:fld id="{177AA6FB-A4DF-4233-8107-5255E65C6180}" type="slidenum">
              <a:rPr lang="en-GB" smtClean="0"/>
              <a:t>‹#›</a:t>
            </a:fld>
            <a:endParaRPr lang="en-GB"/>
          </a:p>
        </p:txBody>
      </p:sp>
    </p:spTree>
    <p:extLst>
      <p:ext uri="{BB962C8B-B14F-4D97-AF65-F5344CB8AC3E}">
        <p14:creationId xmlns:p14="http://schemas.microsoft.com/office/powerpoint/2010/main" val="2693331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E7649-3794-4552-9825-5900313502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C1962F-5CA5-45C7-A9BD-783984EF9290}"/>
              </a:ext>
            </a:extLst>
          </p:cNvPr>
          <p:cNvSpPr>
            <a:spLocks noGrp="1"/>
          </p:cNvSpPr>
          <p:nvPr>
            <p:ph type="dt" sz="half" idx="10"/>
          </p:nvPr>
        </p:nvSpPr>
        <p:spPr/>
        <p:txBody>
          <a:bodyPr/>
          <a:lstStyle/>
          <a:p>
            <a:fld id="{CE8514FE-32FA-486C-BF66-D086E70815FC}" type="datetimeFigureOut">
              <a:rPr lang="en-GB" smtClean="0"/>
              <a:t>20/04/2018</a:t>
            </a:fld>
            <a:endParaRPr lang="en-GB"/>
          </a:p>
        </p:txBody>
      </p:sp>
      <p:sp>
        <p:nvSpPr>
          <p:cNvPr id="4" name="Footer Placeholder 3">
            <a:extLst>
              <a:ext uri="{FF2B5EF4-FFF2-40B4-BE49-F238E27FC236}">
                <a16:creationId xmlns:a16="http://schemas.microsoft.com/office/drawing/2014/main" id="{8E9A11A3-ED6E-4E22-9E9C-03BB62CF4A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015883-DC1F-4721-A4EB-3AACD8C449AC}"/>
              </a:ext>
            </a:extLst>
          </p:cNvPr>
          <p:cNvSpPr>
            <a:spLocks noGrp="1"/>
          </p:cNvSpPr>
          <p:nvPr>
            <p:ph type="sldNum" sz="quarter" idx="12"/>
          </p:nvPr>
        </p:nvSpPr>
        <p:spPr/>
        <p:txBody>
          <a:bodyPr/>
          <a:lstStyle/>
          <a:p>
            <a:fld id="{177AA6FB-A4DF-4233-8107-5255E65C6180}" type="slidenum">
              <a:rPr lang="en-GB" smtClean="0"/>
              <a:t>‹#›</a:t>
            </a:fld>
            <a:endParaRPr lang="en-GB"/>
          </a:p>
        </p:txBody>
      </p:sp>
    </p:spTree>
    <p:extLst>
      <p:ext uri="{BB962C8B-B14F-4D97-AF65-F5344CB8AC3E}">
        <p14:creationId xmlns:p14="http://schemas.microsoft.com/office/powerpoint/2010/main" val="6557926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DDAA06-BE1D-40C9-9AA6-23E3442E6C66}"/>
              </a:ext>
            </a:extLst>
          </p:cNvPr>
          <p:cNvSpPr>
            <a:spLocks noGrp="1"/>
          </p:cNvSpPr>
          <p:nvPr>
            <p:ph type="dt" sz="half" idx="10"/>
          </p:nvPr>
        </p:nvSpPr>
        <p:spPr/>
        <p:txBody>
          <a:bodyPr/>
          <a:lstStyle/>
          <a:p>
            <a:fld id="{CE8514FE-32FA-486C-BF66-D086E70815FC}" type="datetimeFigureOut">
              <a:rPr lang="en-GB" smtClean="0"/>
              <a:t>20/04/2018</a:t>
            </a:fld>
            <a:endParaRPr lang="en-GB"/>
          </a:p>
        </p:txBody>
      </p:sp>
      <p:sp>
        <p:nvSpPr>
          <p:cNvPr id="3" name="Footer Placeholder 2">
            <a:extLst>
              <a:ext uri="{FF2B5EF4-FFF2-40B4-BE49-F238E27FC236}">
                <a16:creationId xmlns:a16="http://schemas.microsoft.com/office/drawing/2014/main" id="{BA310E66-F7FD-4B6E-B69F-0C10651913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109EFC-359A-417F-AB47-B74F633A9B59}"/>
              </a:ext>
            </a:extLst>
          </p:cNvPr>
          <p:cNvSpPr>
            <a:spLocks noGrp="1"/>
          </p:cNvSpPr>
          <p:nvPr>
            <p:ph type="sldNum" sz="quarter" idx="12"/>
          </p:nvPr>
        </p:nvSpPr>
        <p:spPr/>
        <p:txBody>
          <a:bodyPr/>
          <a:lstStyle/>
          <a:p>
            <a:fld id="{177AA6FB-A4DF-4233-8107-5255E65C6180}" type="slidenum">
              <a:rPr lang="en-GB" smtClean="0"/>
              <a:t>‹#›</a:t>
            </a:fld>
            <a:endParaRPr lang="en-GB"/>
          </a:p>
        </p:txBody>
      </p:sp>
    </p:spTree>
    <p:extLst>
      <p:ext uri="{BB962C8B-B14F-4D97-AF65-F5344CB8AC3E}">
        <p14:creationId xmlns:p14="http://schemas.microsoft.com/office/powerpoint/2010/main" val="2955259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EE9DF-14DC-48A1-A46C-52C8DD6C5E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44D9E80-4BD4-4F3A-9CB2-00FF25855A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D95FADB-3DD0-4735-AA4C-AE8FC023B3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1D95F7E-6F31-4B9C-9AF7-56D9665FEE49}"/>
              </a:ext>
            </a:extLst>
          </p:cNvPr>
          <p:cNvSpPr>
            <a:spLocks noGrp="1"/>
          </p:cNvSpPr>
          <p:nvPr>
            <p:ph type="dt" sz="half" idx="10"/>
          </p:nvPr>
        </p:nvSpPr>
        <p:spPr/>
        <p:txBody>
          <a:bodyPr/>
          <a:lstStyle/>
          <a:p>
            <a:fld id="{CE8514FE-32FA-486C-BF66-D086E70815FC}" type="datetimeFigureOut">
              <a:rPr lang="en-GB" smtClean="0"/>
              <a:t>20/04/2018</a:t>
            </a:fld>
            <a:endParaRPr lang="en-GB"/>
          </a:p>
        </p:txBody>
      </p:sp>
      <p:sp>
        <p:nvSpPr>
          <p:cNvPr id="6" name="Footer Placeholder 5">
            <a:extLst>
              <a:ext uri="{FF2B5EF4-FFF2-40B4-BE49-F238E27FC236}">
                <a16:creationId xmlns:a16="http://schemas.microsoft.com/office/drawing/2014/main" id="{AF545EA6-2CA7-4DF2-8C55-91F35A6E80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68E66C-1E89-4608-B57E-0E26153407A3}"/>
              </a:ext>
            </a:extLst>
          </p:cNvPr>
          <p:cNvSpPr>
            <a:spLocks noGrp="1"/>
          </p:cNvSpPr>
          <p:nvPr>
            <p:ph type="sldNum" sz="quarter" idx="12"/>
          </p:nvPr>
        </p:nvSpPr>
        <p:spPr/>
        <p:txBody>
          <a:bodyPr/>
          <a:lstStyle/>
          <a:p>
            <a:fld id="{177AA6FB-A4DF-4233-8107-5255E65C6180}" type="slidenum">
              <a:rPr lang="en-GB" smtClean="0"/>
              <a:t>‹#›</a:t>
            </a:fld>
            <a:endParaRPr lang="en-GB"/>
          </a:p>
        </p:txBody>
      </p:sp>
    </p:spTree>
    <p:extLst>
      <p:ext uri="{BB962C8B-B14F-4D97-AF65-F5344CB8AC3E}">
        <p14:creationId xmlns:p14="http://schemas.microsoft.com/office/powerpoint/2010/main" val="23059735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9FD68-CC35-4132-AF8B-A82EE4C337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DF82EC-F52F-4B49-9B33-AD86E3F7A0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2C71B0-63A8-4C3F-B321-A4F054E0B1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65F906-172E-46A9-AC38-29E539A63540}"/>
              </a:ext>
            </a:extLst>
          </p:cNvPr>
          <p:cNvSpPr>
            <a:spLocks noGrp="1"/>
          </p:cNvSpPr>
          <p:nvPr>
            <p:ph type="dt" sz="half" idx="10"/>
          </p:nvPr>
        </p:nvSpPr>
        <p:spPr/>
        <p:txBody>
          <a:bodyPr/>
          <a:lstStyle/>
          <a:p>
            <a:fld id="{CE8514FE-32FA-486C-BF66-D086E70815FC}" type="datetimeFigureOut">
              <a:rPr lang="en-GB" smtClean="0"/>
              <a:t>20/04/2018</a:t>
            </a:fld>
            <a:endParaRPr lang="en-GB"/>
          </a:p>
        </p:txBody>
      </p:sp>
      <p:sp>
        <p:nvSpPr>
          <p:cNvPr id="6" name="Footer Placeholder 5">
            <a:extLst>
              <a:ext uri="{FF2B5EF4-FFF2-40B4-BE49-F238E27FC236}">
                <a16:creationId xmlns:a16="http://schemas.microsoft.com/office/drawing/2014/main" id="{0E72EE17-F204-49DB-9D58-4F6F0DD44F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6738D6-363A-4D57-A203-CEF831F897BD}"/>
              </a:ext>
            </a:extLst>
          </p:cNvPr>
          <p:cNvSpPr>
            <a:spLocks noGrp="1"/>
          </p:cNvSpPr>
          <p:nvPr>
            <p:ph type="sldNum" sz="quarter" idx="12"/>
          </p:nvPr>
        </p:nvSpPr>
        <p:spPr/>
        <p:txBody>
          <a:bodyPr/>
          <a:lstStyle/>
          <a:p>
            <a:fld id="{177AA6FB-A4DF-4233-8107-5255E65C6180}" type="slidenum">
              <a:rPr lang="en-GB" smtClean="0"/>
              <a:t>‹#›</a:t>
            </a:fld>
            <a:endParaRPr lang="en-GB"/>
          </a:p>
        </p:txBody>
      </p:sp>
    </p:spTree>
    <p:extLst>
      <p:ext uri="{BB962C8B-B14F-4D97-AF65-F5344CB8AC3E}">
        <p14:creationId xmlns:p14="http://schemas.microsoft.com/office/powerpoint/2010/main" val="24215026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AFF91-14FB-4992-BF01-3E37A72AB5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65AC9D-936F-4FE7-B5C2-D66C09B0530F}"/>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012B46-BB41-468E-8FC8-2BFF53B583DC}"/>
              </a:ext>
            </a:extLst>
          </p:cNvPr>
          <p:cNvSpPr>
            <a:spLocks noGrp="1"/>
          </p:cNvSpPr>
          <p:nvPr>
            <p:ph type="dt" sz="half" idx="10"/>
          </p:nvPr>
        </p:nvSpPr>
        <p:spPr/>
        <p:txBody>
          <a:bodyPr/>
          <a:lstStyle/>
          <a:p>
            <a:fld id="{CE8514FE-32FA-486C-BF66-D086E70815FC}" type="datetimeFigureOut">
              <a:rPr lang="en-GB" smtClean="0"/>
              <a:t>20/04/2018</a:t>
            </a:fld>
            <a:endParaRPr lang="en-GB"/>
          </a:p>
        </p:txBody>
      </p:sp>
      <p:sp>
        <p:nvSpPr>
          <p:cNvPr id="5" name="Footer Placeholder 4">
            <a:extLst>
              <a:ext uri="{FF2B5EF4-FFF2-40B4-BE49-F238E27FC236}">
                <a16:creationId xmlns:a16="http://schemas.microsoft.com/office/drawing/2014/main" id="{D7887531-7FB7-4FA6-BCBE-FC4A661297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2022F1-58BE-4185-B065-5D58944F4954}"/>
              </a:ext>
            </a:extLst>
          </p:cNvPr>
          <p:cNvSpPr>
            <a:spLocks noGrp="1"/>
          </p:cNvSpPr>
          <p:nvPr>
            <p:ph type="sldNum" sz="quarter" idx="12"/>
          </p:nvPr>
        </p:nvSpPr>
        <p:spPr/>
        <p:txBody>
          <a:bodyPr/>
          <a:lstStyle/>
          <a:p>
            <a:fld id="{177AA6FB-A4DF-4233-8107-5255E65C6180}" type="slidenum">
              <a:rPr lang="en-GB" smtClean="0"/>
              <a:t>‹#›</a:t>
            </a:fld>
            <a:endParaRPr lang="en-GB"/>
          </a:p>
        </p:txBody>
      </p:sp>
    </p:spTree>
    <p:extLst>
      <p:ext uri="{BB962C8B-B14F-4D97-AF65-F5344CB8AC3E}">
        <p14:creationId xmlns:p14="http://schemas.microsoft.com/office/powerpoint/2010/main" val="1065253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70A5A2-48A8-4CE7-B248-6636EB86AF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0CDB5F-1DC3-46FB-91EB-4A7D911B5A2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C02915-E05D-40F5-A824-E4C2D70E8FDD}"/>
              </a:ext>
            </a:extLst>
          </p:cNvPr>
          <p:cNvSpPr>
            <a:spLocks noGrp="1"/>
          </p:cNvSpPr>
          <p:nvPr>
            <p:ph type="dt" sz="half" idx="10"/>
          </p:nvPr>
        </p:nvSpPr>
        <p:spPr/>
        <p:txBody>
          <a:bodyPr/>
          <a:lstStyle/>
          <a:p>
            <a:fld id="{CE8514FE-32FA-486C-BF66-D086E70815FC}" type="datetimeFigureOut">
              <a:rPr lang="en-GB" smtClean="0"/>
              <a:t>20/04/2018</a:t>
            </a:fld>
            <a:endParaRPr lang="en-GB"/>
          </a:p>
        </p:txBody>
      </p:sp>
      <p:sp>
        <p:nvSpPr>
          <p:cNvPr id="5" name="Footer Placeholder 4">
            <a:extLst>
              <a:ext uri="{FF2B5EF4-FFF2-40B4-BE49-F238E27FC236}">
                <a16:creationId xmlns:a16="http://schemas.microsoft.com/office/drawing/2014/main" id="{465D1FD3-F855-4D27-9003-0F57593276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D90645-1A95-4C2A-845D-B1A191AFE9AB}"/>
              </a:ext>
            </a:extLst>
          </p:cNvPr>
          <p:cNvSpPr>
            <a:spLocks noGrp="1"/>
          </p:cNvSpPr>
          <p:nvPr>
            <p:ph type="sldNum" sz="quarter" idx="12"/>
          </p:nvPr>
        </p:nvSpPr>
        <p:spPr/>
        <p:txBody>
          <a:bodyPr/>
          <a:lstStyle/>
          <a:p>
            <a:fld id="{177AA6FB-A4DF-4233-8107-5255E65C6180}" type="slidenum">
              <a:rPr lang="en-GB" smtClean="0"/>
              <a:t>‹#›</a:t>
            </a:fld>
            <a:endParaRPr lang="en-GB"/>
          </a:p>
        </p:txBody>
      </p:sp>
    </p:spTree>
    <p:extLst>
      <p:ext uri="{BB962C8B-B14F-4D97-AF65-F5344CB8AC3E}">
        <p14:creationId xmlns:p14="http://schemas.microsoft.com/office/powerpoint/2010/main" val="9256717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53722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97441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976313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4/20/2018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1877401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90170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562943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3798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251893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790197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138915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731109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270724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9410271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147210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1876622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303674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C4FA1F-CD23-4BFE-97C1-664AF08CC1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D897D1-83C5-4309-A4B0-3479292200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111D22-C41E-43C8-87A2-8DF9103ACC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8514FE-32FA-486C-BF66-D086E70815FC}" type="datetimeFigureOut">
              <a:rPr lang="en-GB" smtClean="0"/>
              <a:t>20/04/2018</a:t>
            </a:fld>
            <a:endParaRPr lang="en-GB"/>
          </a:p>
        </p:txBody>
      </p:sp>
      <p:sp>
        <p:nvSpPr>
          <p:cNvPr id="5" name="Footer Placeholder 4">
            <a:extLst>
              <a:ext uri="{FF2B5EF4-FFF2-40B4-BE49-F238E27FC236}">
                <a16:creationId xmlns:a16="http://schemas.microsoft.com/office/drawing/2014/main" id="{D8D88F7D-FD97-44FA-A116-ECD7A56BE3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908DEDB-6852-4AD0-A555-BEDCF405F0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7AA6FB-A4DF-4233-8107-5255E65C6180}" type="slidenum">
              <a:rPr lang="en-GB" smtClean="0"/>
              <a:t>‹#›</a:t>
            </a:fld>
            <a:endParaRPr lang="en-GB"/>
          </a:p>
        </p:txBody>
      </p:sp>
    </p:spTree>
    <p:extLst>
      <p:ext uri="{BB962C8B-B14F-4D97-AF65-F5344CB8AC3E}">
        <p14:creationId xmlns:p14="http://schemas.microsoft.com/office/powerpoint/2010/main" val="6093275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4/20/2018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761154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ocetinasker@gmail.com" TargetMode="External"/><Relationship Id="rId2" Type="http://schemas.openxmlformats.org/officeDocument/2006/relationships/hyperlink" Target="mailto:callistusc@gmail.com" TargetMode="External"/><Relationship Id="rId1" Type="http://schemas.openxmlformats.org/officeDocument/2006/relationships/slideLayout" Target="../slideLayouts/slideLayout12.xml"/><Relationship Id="rId5" Type="http://schemas.openxmlformats.org/officeDocument/2006/relationships/image" Target="../media/image1.png"/><Relationship Id="rId4" Type="http://schemas.openxmlformats.org/officeDocument/2006/relationships/hyperlink" Target="mailto:Waseemshahzad77@yahoo.com"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1D4FF-6A19-495C-8727-1384D62A94D4}"/>
              </a:ext>
            </a:extLst>
          </p:cNvPr>
          <p:cNvSpPr>
            <a:spLocks noGrp="1"/>
          </p:cNvSpPr>
          <p:nvPr>
            <p:ph type="ctrTitle"/>
          </p:nvPr>
        </p:nvSpPr>
        <p:spPr>
          <a:xfrm>
            <a:off x="773725" y="440576"/>
            <a:ext cx="8918916" cy="4173628"/>
          </a:xfrm>
        </p:spPr>
        <p:txBody>
          <a:bodyPr/>
          <a:lstStyle/>
          <a:p>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dirty="0"/>
              <a:t/>
            </a:r>
            <a:br>
              <a:rPr lang="en-GB" dirty="0"/>
            </a:br>
            <a:r>
              <a:rPr lang="en-GB" sz="2400" dirty="0">
                <a:solidFill>
                  <a:srgbClr val="90C226"/>
                </a:solidFill>
              </a:rPr>
              <a:t> </a:t>
            </a:r>
            <a:r>
              <a:rPr lang="en-GB" dirty="0">
                <a:solidFill>
                  <a:srgbClr val="90C226"/>
                </a:solidFill>
              </a:rPr>
              <a:t/>
            </a:r>
            <a:br>
              <a:rPr lang="en-GB" dirty="0">
                <a:solidFill>
                  <a:srgbClr val="90C226"/>
                </a:solidFill>
              </a:rPr>
            </a:br>
            <a:r>
              <a:rPr lang="en-GB" sz="2000" dirty="0"/>
              <a:t>Assignment Title: </a:t>
            </a:r>
            <a:r>
              <a:rPr lang="en-GB" sz="2000" dirty="0">
                <a:solidFill>
                  <a:schemeClr val="tx1"/>
                </a:solidFill>
              </a:rPr>
              <a:t>Marketing Management</a:t>
            </a:r>
            <a:r>
              <a:rPr lang="en-GB" sz="2000" dirty="0"/>
              <a:t/>
            </a:r>
            <a:br>
              <a:rPr lang="en-GB" sz="2000" dirty="0"/>
            </a:br>
            <a:r>
              <a:rPr lang="en-GB" sz="2000" dirty="0"/>
              <a:t>Module Code: </a:t>
            </a:r>
            <a:r>
              <a:rPr lang="en-GB" sz="2000" dirty="0">
                <a:solidFill>
                  <a:schemeClr val="tx1"/>
                </a:solidFill>
              </a:rPr>
              <a:t>SBMA 7138 </a:t>
            </a:r>
            <a:r>
              <a:rPr lang="en-GB" sz="2000" dirty="0"/>
              <a:t/>
            </a:r>
            <a:br>
              <a:rPr lang="en-GB" sz="2000" dirty="0"/>
            </a:br>
            <a:r>
              <a:rPr lang="en-GB" sz="2000" dirty="0"/>
              <a:t> Assessment: </a:t>
            </a:r>
            <a:r>
              <a:rPr lang="en-GB" sz="2000" dirty="0">
                <a:solidFill>
                  <a:schemeClr val="tx1"/>
                </a:solidFill>
              </a:rPr>
              <a:t>Group Presentation</a:t>
            </a:r>
            <a:r>
              <a:rPr lang="en-GB" sz="2000" dirty="0"/>
              <a:t/>
            </a:r>
            <a:br>
              <a:rPr lang="en-GB" sz="2000" dirty="0"/>
            </a:br>
            <a:r>
              <a:rPr lang="en-GB" sz="2000" dirty="0"/>
              <a:t>Lecturers</a:t>
            </a:r>
            <a:r>
              <a:rPr lang="en-GB" sz="2000" dirty="0" smtClean="0"/>
              <a:t>: </a:t>
            </a:r>
            <a:r>
              <a:rPr lang="en-GB" sz="1400" b="1" dirty="0" smtClean="0">
                <a:solidFill>
                  <a:srgbClr val="222222"/>
                </a:solidFill>
                <a:latin typeface="Arial" panose="020B0604020202020204" pitchFamily="34" charset="0"/>
                <a:ea typeface="Times New Roman" panose="02020603050405020304" pitchFamily="18" charset="0"/>
              </a:rPr>
              <a:t>Richard Small and Tushara </a:t>
            </a:r>
            <a:r>
              <a:rPr lang="en-GB" sz="1400" b="1" dirty="0">
                <a:solidFill>
                  <a:srgbClr val="222222"/>
                </a:solidFill>
                <a:latin typeface="Arial" panose="020B0604020202020204" pitchFamily="34" charset="0"/>
                <a:ea typeface="Times New Roman" panose="02020603050405020304" pitchFamily="18" charset="0"/>
              </a:rPr>
              <a:t>Balendran </a:t>
            </a:r>
            <a:r>
              <a:rPr lang="en-GB" sz="1400" dirty="0">
                <a:solidFill>
                  <a:srgbClr val="90C226"/>
                </a:solidFill>
              </a:rPr>
              <a:t/>
            </a:r>
            <a:br>
              <a:rPr lang="en-GB" sz="1400" dirty="0">
                <a:solidFill>
                  <a:srgbClr val="90C226"/>
                </a:solidFill>
              </a:rPr>
            </a:br>
            <a:r>
              <a:rPr lang="en-GB" dirty="0"/>
              <a:t/>
            </a:r>
            <a:br>
              <a:rPr lang="en-GB" dirty="0"/>
            </a:br>
            <a:r>
              <a:rPr lang="en-GB" dirty="0"/>
              <a:t/>
            </a:r>
            <a:br>
              <a:rPr lang="en-GB" dirty="0"/>
            </a:br>
            <a:endParaRPr lang="en-GB" sz="2400" dirty="0"/>
          </a:p>
        </p:txBody>
      </p:sp>
      <p:sp>
        <p:nvSpPr>
          <p:cNvPr id="3" name="Subtitle 2">
            <a:extLst>
              <a:ext uri="{FF2B5EF4-FFF2-40B4-BE49-F238E27FC236}">
                <a16:creationId xmlns:a16="http://schemas.microsoft.com/office/drawing/2014/main" id="{EB2CD48D-4CBB-4F39-9248-506167C51956}"/>
              </a:ext>
            </a:extLst>
          </p:cNvPr>
          <p:cNvSpPr>
            <a:spLocks noGrp="1"/>
          </p:cNvSpPr>
          <p:nvPr>
            <p:ph type="subTitle" idx="1"/>
          </p:nvPr>
        </p:nvSpPr>
        <p:spPr>
          <a:xfrm>
            <a:off x="1507067" y="4110087"/>
            <a:ext cx="8185574" cy="1809946"/>
          </a:xfrm>
        </p:spPr>
        <p:txBody>
          <a:bodyPr>
            <a:normAutofit fontScale="25000" lnSpcReduction="20000"/>
          </a:bodyPr>
          <a:lstStyle/>
          <a:p>
            <a:pPr lvl="0">
              <a:lnSpc>
                <a:spcPct val="120000"/>
              </a:lnSpc>
              <a:buClr>
                <a:srgbClr val="90C226"/>
              </a:buClr>
            </a:pPr>
            <a:r>
              <a:rPr lang="en-GB" sz="4800" dirty="0">
                <a:solidFill>
                  <a:prstClr val="black"/>
                </a:solidFill>
              </a:rPr>
              <a:t>Elizabeth Ademiluyi-</a:t>
            </a:r>
            <a:r>
              <a:rPr lang="en-GB" sz="4800" dirty="0">
                <a:solidFill>
                  <a:srgbClr val="222222"/>
                </a:solidFill>
                <a:latin typeface="Arial" panose="020B0604020202020204" pitchFamily="34" charset="0"/>
                <a:ea typeface="Times New Roman" panose="02020603050405020304" pitchFamily="18" charset="0"/>
              </a:rPr>
              <a:t>1710949</a:t>
            </a:r>
            <a:endParaRPr lang="en-GB" sz="4800" dirty="0">
              <a:solidFill>
                <a:prstClr val="black"/>
              </a:solidFill>
            </a:endParaRPr>
          </a:p>
          <a:p>
            <a:pPr lvl="0">
              <a:lnSpc>
                <a:spcPct val="120000"/>
              </a:lnSpc>
              <a:buClr>
                <a:srgbClr val="90C226"/>
              </a:buClr>
            </a:pPr>
            <a:r>
              <a:rPr lang="en-GB" sz="4800" dirty="0">
                <a:solidFill>
                  <a:prstClr val="black"/>
                </a:solidFill>
              </a:rPr>
              <a:t>Chibueze C. Duru-1709607</a:t>
            </a:r>
          </a:p>
          <a:p>
            <a:pPr lvl="0">
              <a:lnSpc>
                <a:spcPct val="120000"/>
              </a:lnSpc>
              <a:buClr>
                <a:srgbClr val="90C226"/>
              </a:buClr>
            </a:pPr>
            <a:r>
              <a:rPr lang="en-GB" sz="4800" dirty="0">
                <a:solidFill>
                  <a:srgbClr val="000000"/>
                </a:solidFill>
                <a:latin typeface="Arial" panose="020B0604020202020204" pitchFamily="34" charset="0"/>
              </a:rPr>
              <a:t>Onder Cetinasker-</a:t>
            </a:r>
            <a:r>
              <a:rPr lang="en-GB" sz="4800" dirty="0">
                <a:solidFill>
                  <a:srgbClr val="000000"/>
                </a:solidFill>
                <a:latin typeface="Arial" panose="020B0604020202020204" pitchFamily="34" charset="0"/>
                <a:ea typeface="Times New Roman" panose="02020603050405020304" pitchFamily="18" charset="0"/>
              </a:rPr>
              <a:t>1505145</a:t>
            </a:r>
            <a:endParaRPr lang="en-GB" sz="4800" dirty="0">
              <a:solidFill>
                <a:srgbClr val="90C226"/>
              </a:solidFill>
            </a:endParaRPr>
          </a:p>
          <a:p>
            <a:pPr>
              <a:lnSpc>
                <a:spcPct val="120000"/>
              </a:lnSpc>
            </a:pPr>
            <a:r>
              <a:rPr lang="en-GB" sz="4800" dirty="0">
                <a:solidFill>
                  <a:srgbClr val="000000"/>
                </a:solidFill>
                <a:latin typeface="Arial" panose="020B0604020202020204" pitchFamily="34" charset="0"/>
              </a:rPr>
              <a:t>Waseem Shahzad</a:t>
            </a:r>
            <a:r>
              <a:rPr lang="en-GB" sz="4800" dirty="0">
                <a:solidFill>
                  <a:srgbClr val="000000"/>
                </a:solidFill>
                <a:latin typeface="Arial" panose="020B0604020202020204" pitchFamily="34" charset="0"/>
                <a:ea typeface="Times New Roman" panose="02020603050405020304" pitchFamily="18" charset="0"/>
              </a:rPr>
              <a:t>-1303668</a:t>
            </a:r>
            <a:r>
              <a:rPr lang="en-GB" sz="4800" dirty="0"/>
              <a:t> </a:t>
            </a:r>
            <a:endParaRPr lang="en-GB" sz="4800" dirty="0" smtClean="0">
              <a:solidFill>
                <a:srgbClr val="90C226"/>
              </a:solidFill>
              <a:ea typeface="+mj-ea"/>
              <a:cs typeface="+mj-cs"/>
            </a:endParaRPr>
          </a:p>
          <a:p>
            <a:pPr>
              <a:lnSpc>
                <a:spcPct val="120000"/>
              </a:lnSpc>
            </a:pPr>
            <a:r>
              <a:rPr lang="en-GB" sz="4800" dirty="0" smtClean="0">
                <a:solidFill>
                  <a:srgbClr val="000000"/>
                </a:solidFill>
                <a:latin typeface="Arial" panose="020B0604020202020204" pitchFamily="34" charset="0"/>
              </a:rPr>
              <a:t>Keval Parekh</a:t>
            </a:r>
            <a:r>
              <a:rPr lang="en-GB" sz="4800" dirty="0" smtClean="0">
                <a:solidFill>
                  <a:srgbClr val="000000"/>
                </a:solidFill>
                <a:latin typeface="Arial" panose="020B0604020202020204" pitchFamily="34" charset="0"/>
                <a:ea typeface="Times New Roman" panose="02020603050405020304" pitchFamily="18" charset="0"/>
              </a:rPr>
              <a:t>-1709678</a:t>
            </a:r>
          </a:p>
          <a:p>
            <a:pPr>
              <a:lnSpc>
                <a:spcPct val="120000"/>
              </a:lnSpc>
            </a:pPr>
            <a:endParaRPr lang="en-GB" sz="4800" dirty="0" smtClean="0">
              <a:solidFill>
                <a:srgbClr val="000000"/>
              </a:solidFill>
              <a:latin typeface="Arial" panose="020B0604020202020204" pitchFamily="34" charset="0"/>
              <a:ea typeface="Times New Roman" panose="02020603050405020304" pitchFamily="18" charset="0"/>
            </a:endParaRPr>
          </a:p>
          <a:p>
            <a:pPr>
              <a:lnSpc>
                <a:spcPct val="120000"/>
              </a:lnSpc>
            </a:pPr>
            <a:r>
              <a:rPr lang="en-GB" dirty="0">
                <a:solidFill>
                  <a:srgbClr val="000000"/>
                </a:solidFill>
                <a:latin typeface="Arial" panose="020B0604020202020204" pitchFamily="34" charset="0"/>
                <a:ea typeface="+mj-ea"/>
                <a:cs typeface="+mj-cs"/>
              </a:rPr>
              <a:t/>
            </a:r>
            <a:br>
              <a:rPr lang="en-GB" dirty="0">
                <a:solidFill>
                  <a:srgbClr val="000000"/>
                </a:solidFill>
                <a:latin typeface="Arial" panose="020B0604020202020204" pitchFamily="34" charset="0"/>
                <a:ea typeface="+mj-ea"/>
                <a:cs typeface="+mj-cs"/>
              </a:rPr>
            </a:br>
            <a:endParaRPr lang="en-GB" dirty="0"/>
          </a:p>
          <a:p>
            <a:endParaRPr lang="en-GB" dirty="0"/>
          </a:p>
        </p:txBody>
      </p:sp>
      <p:graphicFrame>
        <p:nvGraphicFramePr>
          <p:cNvPr id="4" name="Table 3">
            <a:extLst>
              <a:ext uri="{FF2B5EF4-FFF2-40B4-BE49-F238E27FC236}">
                <a16:creationId xmlns:a16="http://schemas.microsoft.com/office/drawing/2014/main" id="{502A8B85-F39B-41DE-9B5E-75858FBA0A34}"/>
              </a:ext>
            </a:extLst>
          </p:cNvPr>
          <p:cNvGraphicFramePr>
            <a:graphicFrameLocks noGrp="1"/>
          </p:cNvGraphicFramePr>
          <p:nvPr/>
        </p:nvGraphicFramePr>
        <p:xfrm>
          <a:off x="1030226" y="10577712"/>
          <a:ext cx="5764469" cy="20848320"/>
        </p:xfrm>
        <a:graphic>
          <a:graphicData uri="http://schemas.openxmlformats.org/drawingml/2006/table">
            <a:tbl>
              <a:tblPr/>
              <a:tblGrid>
                <a:gridCol w="1521037">
                  <a:extLst>
                    <a:ext uri="{9D8B030D-6E8A-4147-A177-3AD203B41FA5}">
                      <a16:colId xmlns:a16="http://schemas.microsoft.com/office/drawing/2014/main" val="2364736850"/>
                    </a:ext>
                  </a:extLst>
                </a:gridCol>
                <a:gridCol w="208280">
                  <a:extLst>
                    <a:ext uri="{9D8B030D-6E8A-4147-A177-3AD203B41FA5}">
                      <a16:colId xmlns:a16="http://schemas.microsoft.com/office/drawing/2014/main" val="3331633530"/>
                    </a:ext>
                  </a:extLst>
                </a:gridCol>
                <a:gridCol w="4035152">
                  <a:extLst>
                    <a:ext uri="{9D8B030D-6E8A-4147-A177-3AD203B41FA5}">
                      <a16:colId xmlns:a16="http://schemas.microsoft.com/office/drawing/2014/main" val="3072276806"/>
                    </a:ext>
                  </a:extLst>
                </a:gridCol>
              </a:tblGrid>
              <a:tr h="393318">
                <a:tc>
                  <a:txBody>
                    <a:bodyPr/>
                    <a:lstStyle/>
                    <a:p>
                      <a:pPr>
                        <a:spcAft>
                          <a:spcPts val="0"/>
                        </a:spcAft>
                      </a:pPr>
                      <a:r>
                        <a:rPr lang="en-GB" sz="1400" dirty="0">
                          <a:effectLst/>
                          <a:latin typeface="Arial" panose="020B0604020202020204" pitchFamily="34" charset="0"/>
                        </a:rPr>
                        <a:t>Elizabeth Ademiluyi </a:t>
                      </a:r>
                      <a:endParaRPr lang="en-GB" dirty="0">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en-GB" sz="1400">
                          <a:solidFill>
                            <a:srgbClr val="222222"/>
                          </a:solidFill>
                          <a:effectLst/>
                          <a:latin typeface="Arial" panose="020B0604020202020204" pitchFamily="34" charset="0"/>
                        </a:rPr>
                        <a:t>ademiluyielizabeth@yahoo.co.uk</a:t>
                      </a:r>
                      <a:endParaRPr lang="en-GB">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en-GB" sz="1400" dirty="0">
                          <a:effectLst/>
                          <a:latin typeface="Arial" panose="020B0604020202020204" pitchFamily="34" charset="0"/>
                        </a:rPr>
                        <a:t> 17</a:t>
                      </a:r>
                      <a:endParaRPr lang="en-GB" dirty="0">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63588112"/>
                  </a:ext>
                </a:extLst>
              </a:tr>
              <a:tr h="423223">
                <a:tc>
                  <a:txBody>
                    <a:bodyPr/>
                    <a:lstStyle/>
                    <a:p>
                      <a:pPr>
                        <a:spcAft>
                          <a:spcPts val="0"/>
                        </a:spcAft>
                      </a:pPr>
                      <a:r>
                        <a:rPr lang="en-GB" sz="1400">
                          <a:effectLst/>
                          <a:latin typeface="Arial" panose="020B0604020202020204" pitchFamily="34" charset="0"/>
                        </a:rPr>
                        <a:t>Chibueze Duru</a:t>
                      </a:r>
                      <a:endParaRPr lang="en-GB">
                        <a:effectLst/>
                        <a:latin typeface="arial" panose="020B0604020202020204" pitchFamily="34" charset="0"/>
                      </a:endParaRPr>
                    </a:p>
                    <a:p>
                      <a:pPr>
                        <a:spcAft>
                          <a:spcPts val="0"/>
                        </a:spcAft>
                      </a:pPr>
                      <a:r>
                        <a:rPr lang="en-GB" sz="1400">
                          <a:effectLst/>
                          <a:latin typeface="Arial" panose="020B0604020202020204" pitchFamily="34" charset="0"/>
                        </a:rPr>
                        <a:t> </a:t>
                      </a:r>
                      <a:endParaRPr lang="en-GB">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en-GB" sz="1400">
                          <a:solidFill>
                            <a:srgbClr val="1155CC"/>
                          </a:solidFill>
                          <a:effectLst/>
                          <a:latin typeface="Arial" panose="020B0604020202020204" pitchFamily="34" charset="0"/>
                          <a:hlinkClick r:id="rId2"/>
                        </a:rPr>
                        <a:t>callistusc@gmail.com</a:t>
                      </a:r>
                      <a:endParaRPr lang="en-GB">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en-GB" sz="1400">
                          <a:effectLst/>
                          <a:latin typeface="Arial" panose="020B0604020202020204" pitchFamily="34" charset="0"/>
                        </a:rPr>
                        <a:t>  1709607</a:t>
                      </a:r>
                      <a:endParaRPr lang="en-GB">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592310825"/>
                  </a:ext>
                </a:extLst>
              </a:tr>
              <a:tr h="423223">
                <a:tc>
                  <a:txBody>
                    <a:bodyPr/>
                    <a:lstStyle/>
                    <a:p>
                      <a:pPr>
                        <a:spcAft>
                          <a:spcPts val="0"/>
                        </a:spcAft>
                      </a:pPr>
                      <a:r>
                        <a:rPr lang="en-GB" sz="1400" dirty="0">
                          <a:effectLst/>
                          <a:latin typeface="Arial" panose="020B0604020202020204" pitchFamily="34" charset="0"/>
                        </a:rPr>
                        <a:t>Onder Cetinasker</a:t>
                      </a:r>
                      <a:endParaRPr lang="en-GB" dirty="0">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en-GB" sz="1400">
                          <a:solidFill>
                            <a:srgbClr val="1155CC"/>
                          </a:solidFill>
                          <a:effectLst/>
                          <a:latin typeface="Arial" panose="020B0604020202020204" pitchFamily="34" charset="0"/>
                          <a:hlinkClick r:id="rId3"/>
                        </a:rPr>
                        <a:t>ocetinasker@gmail.com</a:t>
                      </a:r>
                      <a:endParaRPr lang="en-GB">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en-GB" sz="1400">
                          <a:effectLst/>
                          <a:latin typeface="Arial" panose="020B0604020202020204" pitchFamily="34" charset="0"/>
                        </a:rPr>
                        <a:t>  1505145</a:t>
                      </a:r>
                      <a:endParaRPr lang="en-GB">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458237007"/>
                  </a:ext>
                </a:extLst>
              </a:tr>
              <a:tr h="423223">
                <a:tc>
                  <a:txBody>
                    <a:bodyPr/>
                    <a:lstStyle/>
                    <a:p>
                      <a:pPr>
                        <a:spcAft>
                          <a:spcPts val="0"/>
                        </a:spcAft>
                      </a:pPr>
                      <a:r>
                        <a:rPr lang="en-GB" sz="1400" dirty="0">
                          <a:effectLst/>
                          <a:latin typeface="Arial" panose="020B0604020202020204" pitchFamily="34" charset="0"/>
                        </a:rPr>
                        <a:t>Waseem </a:t>
                      </a:r>
                      <a:r>
                        <a:rPr lang="en-GB" sz="1400" dirty="0" err="1">
                          <a:effectLst/>
                          <a:latin typeface="Arial" panose="020B0604020202020204" pitchFamily="34" charset="0"/>
                        </a:rPr>
                        <a:t>Shahzad</a:t>
                      </a:r>
                      <a:endParaRPr lang="en-GB" dirty="0">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en-GB" sz="1400">
                          <a:solidFill>
                            <a:srgbClr val="1155CC"/>
                          </a:solidFill>
                          <a:effectLst/>
                          <a:latin typeface="Arial" panose="020B0604020202020204" pitchFamily="34" charset="0"/>
                          <a:hlinkClick r:id="rId4"/>
                        </a:rPr>
                        <a:t>Waseemshahzad77@yahoo.com</a:t>
                      </a:r>
                      <a:endParaRPr lang="en-GB">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spcAft>
                          <a:spcPts val="0"/>
                        </a:spcAft>
                      </a:pPr>
                      <a:r>
                        <a:rPr lang="en-GB" sz="1400">
                          <a:effectLst/>
                          <a:latin typeface="Arial" panose="020B0604020202020204" pitchFamily="34" charset="0"/>
                        </a:rPr>
                        <a:t>  1303668</a:t>
                      </a:r>
                      <a:endParaRPr lang="en-GB">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827665106"/>
                  </a:ext>
                </a:extLst>
              </a:tr>
              <a:tr h="362762">
                <a:tc>
                  <a:txBody>
                    <a:bodyPr/>
                    <a:lstStyle/>
                    <a:p>
                      <a:pPr>
                        <a:spcAft>
                          <a:spcPts val="0"/>
                        </a:spcAft>
                      </a:pPr>
                      <a:r>
                        <a:rPr lang="en-GB" sz="1400" dirty="0">
                          <a:effectLst/>
                          <a:latin typeface="Arial" panose="020B0604020202020204" pitchFamily="34" charset="0"/>
                        </a:rPr>
                        <a:t>Keval Parekh</a:t>
                      </a:r>
                      <a:endParaRPr lang="en-GB" dirty="0">
                        <a:effectLst/>
                        <a:latin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endParaRPr lang="en-GB"/>
                    </a:p>
                  </a:txBody>
                  <a:tcPr>
                    <a:lnL w="12700" cap="flat" cmpd="sng" algn="ctr">
                      <a:solidFill>
                        <a:srgbClr val="000000"/>
                      </a:solidFill>
                      <a:prstDash val="solid"/>
                      <a:round/>
                      <a:headEnd type="none" w="med" len="med"/>
                      <a:tailEnd type="none" w="med" len="med"/>
                    </a:lnL>
                    <a:lnT w="12700" cap="flat" cmpd="sng" algn="ctr">
                      <a:solidFill>
                        <a:srgbClr val="000000"/>
                      </a:solidFill>
                      <a:prstDash val="solid"/>
                      <a:round/>
                      <a:headEnd type="none" w="med" len="med"/>
                      <a:tailEnd type="none" w="med" len="med"/>
                    </a:lnT>
                  </a:tcPr>
                </a:tc>
                <a:tc>
                  <a:txBody>
                    <a:bodyPr/>
                    <a:lstStyle/>
                    <a:p>
                      <a:endParaRPr lang="en-GB" dirty="0"/>
                    </a:p>
                  </a:txBody>
                  <a:tcPr>
                    <a:lnT w="12700" cap="flat" cmpd="sng" algn="ctr">
                      <a:solidFill>
                        <a:srgbClr val="000000"/>
                      </a:solidFill>
                      <a:prstDash val="solid"/>
                      <a:round/>
                      <a:headEnd type="none" w="med" len="med"/>
                      <a:tailEnd type="none" w="med" len="med"/>
                    </a:lnT>
                  </a:tcPr>
                </a:tc>
                <a:extLst>
                  <a:ext uri="{0D108BD9-81ED-4DB2-BD59-A6C34878D82A}">
                    <a16:rowId xmlns:a16="http://schemas.microsoft.com/office/drawing/2014/main" val="3096743689"/>
                  </a:ext>
                </a:extLst>
              </a:tr>
            </a:tbl>
          </a:graphicData>
        </a:graphic>
      </p:graphicFrame>
      <p:pic>
        <p:nvPicPr>
          <p:cNvPr id="6" name="Picture 5">
            <a:extLst>
              <a:ext uri="{FF2B5EF4-FFF2-40B4-BE49-F238E27FC236}">
                <a16:creationId xmlns:a16="http://schemas.microsoft.com/office/drawing/2014/main" id="{8895E95E-A31F-4A93-A17A-09BFE878B68F}"/>
              </a:ext>
            </a:extLst>
          </p:cNvPr>
          <p:cNvPicPr/>
          <p:nvPr/>
        </p:nvPicPr>
        <p:blipFill rotWithShape="1">
          <a:blip r:embed="rId5"/>
          <a:srcRect l="13461" t="41084" r="25549" b="43843"/>
          <a:stretch/>
        </p:blipFill>
        <p:spPr bwMode="auto">
          <a:xfrm>
            <a:off x="160257" y="3186112"/>
            <a:ext cx="4326902" cy="142809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199510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80FDF-4645-43C3-B4A9-CB787C3108B4}"/>
              </a:ext>
            </a:extLst>
          </p:cNvPr>
          <p:cNvSpPr>
            <a:spLocks noGrp="1"/>
          </p:cNvSpPr>
          <p:nvPr>
            <p:ph type="title"/>
          </p:nvPr>
        </p:nvSpPr>
        <p:spPr/>
        <p:txBody>
          <a:bodyPr>
            <a:normAutofit fontScale="90000"/>
          </a:bodyPr>
          <a:lstStyle/>
          <a:p>
            <a:pPr>
              <a:lnSpc>
                <a:spcPct val="106000"/>
              </a:lnSpc>
              <a:spcAft>
                <a:spcPts val="800"/>
              </a:spcAft>
            </a:pPr>
            <a:r>
              <a:rPr lang="en-GB" b="1" dirty="0">
                <a:latin typeface="Calibri" panose="020F0502020204030204" pitchFamily="34" charset="0"/>
                <a:ea typeface="Calibri" panose="020F0502020204030204" pitchFamily="34" charset="0"/>
                <a:cs typeface="Arial" panose="020B0604020202020204" pitchFamily="34" charset="0"/>
              </a:rPr>
              <a:t>Company Background.</a:t>
            </a:r>
            <a:r>
              <a:rPr lang="en-GB" sz="4000" dirty="0">
                <a:effectLst/>
                <a:latin typeface="Calibri" panose="020F0502020204030204" pitchFamily="34" charset="0"/>
                <a:ea typeface="Calibri" panose="020F0502020204030204" pitchFamily="34" charset="0"/>
                <a:cs typeface="Arial" panose="020B0604020202020204" pitchFamily="34" charset="0"/>
              </a:rPr>
              <a:t/>
            </a:r>
            <a:br>
              <a:rPr lang="en-GB" sz="4000"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71D77272-753B-4E05-9CB3-DC1F07AB947A}"/>
              </a:ext>
            </a:extLst>
          </p:cNvPr>
          <p:cNvSpPr>
            <a:spLocks noGrp="1"/>
          </p:cNvSpPr>
          <p:nvPr>
            <p:ph idx="1"/>
          </p:nvPr>
        </p:nvSpPr>
        <p:spPr>
          <a:xfrm>
            <a:off x="838200" y="1225941"/>
            <a:ext cx="9766110" cy="4975960"/>
          </a:xfrm>
        </p:spPr>
        <p:txBody>
          <a:bodyPr>
            <a:normAutofit fontScale="25000" lnSpcReduction="20000"/>
          </a:bodyPr>
          <a:lstStyle/>
          <a:p>
            <a:pPr marL="0" indent="0">
              <a:buNone/>
            </a:pPr>
            <a:r>
              <a:rPr lang="en-GB" dirty="0"/>
              <a:t> </a:t>
            </a:r>
          </a:p>
          <a:p>
            <a:pPr marL="0" indent="0" algn="just">
              <a:lnSpc>
                <a:spcPct val="170000"/>
              </a:lnSpc>
              <a:buNone/>
            </a:pPr>
            <a:r>
              <a:rPr lang="en-GB" sz="9600" dirty="0"/>
              <a:t>Zara was founded in 1975 by Amancio Ortega and Rosalie Mera in Spain. Zara is a clothing manufacturer and retailer owned by the Spanish fashion group Inditex with 2,200 stores in 96 countries as well as online portals (zara.com, 2018) Its parent company has the biggest fashion group in the world. Zara is renowned for developing new products and getting it to stores within two weeks unlike other retailers six months timing. Zara employed 171,000 worldwide with an annual growth of 1.7%, and their brand value on May 2017 was: $11.3 Billion (Forbes, 2018).</a:t>
            </a:r>
          </a:p>
          <a:p>
            <a:pPr marL="0" indent="0" algn="just">
              <a:buNone/>
            </a:pPr>
            <a:endParaRPr lang="en-GB" dirty="0"/>
          </a:p>
          <a:p>
            <a:pPr marL="0" indent="0">
              <a:buNone/>
            </a:pPr>
            <a:r>
              <a:rPr lang="en-GB" dirty="0"/>
              <a:t>  </a:t>
            </a:r>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2765559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1CC00-82EC-48A9-996F-8392E6DE03C1}"/>
              </a:ext>
            </a:extLst>
          </p:cNvPr>
          <p:cNvSpPr>
            <a:spLocks noGrp="1"/>
          </p:cNvSpPr>
          <p:nvPr>
            <p:ph type="title"/>
          </p:nvPr>
        </p:nvSpPr>
        <p:spPr/>
        <p:txBody>
          <a:bodyPr/>
          <a:lstStyle/>
          <a:p>
            <a:r>
              <a:rPr lang="en-GB" b="1" dirty="0"/>
              <a:t>VISION AND MISSION STATEMENTS</a:t>
            </a:r>
          </a:p>
        </p:txBody>
      </p:sp>
      <p:sp>
        <p:nvSpPr>
          <p:cNvPr id="3" name="Content Placeholder 2">
            <a:extLst>
              <a:ext uri="{FF2B5EF4-FFF2-40B4-BE49-F238E27FC236}">
                <a16:creationId xmlns:a16="http://schemas.microsoft.com/office/drawing/2014/main" id="{BFFA31A8-49C2-43CE-99F4-960778506A34}"/>
              </a:ext>
            </a:extLst>
          </p:cNvPr>
          <p:cNvSpPr>
            <a:spLocks noGrp="1"/>
          </p:cNvSpPr>
          <p:nvPr>
            <p:ph idx="1"/>
          </p:nvPr>
        </p:nvSpPr>
        <p:spPr/>
        <p:txBody>
          <a:bodyPr>
            <a:normAutofit fontScale="92500" lnSpcReduction="20000"/>
          </a:bodyPr>
          <a:lstStyle/>
          <a:p>
            <a:pPr marL="0" indent="0" algn="just">
              <a:lnSpc>
                <a:spcPct val="106000"/>
              </a:lnSpc>
              <a:spcAft>
                <a:spcPts val="800"/>
              </a:spcAft>
              <a:buNone/>
            </a:pPr>
            <a:r>
              <a:rPr lang="en-GB" dirty="0">
                <a:latin typeface="Calibri" panose="020F0502020204030204" pitchFamily="34" charset="0"/>
                <a:ea typeface="Calibri" panose="020F0502020204030204" pitchFamily="34" charset="0"/>
                <a:cs typeface="Arial" panose="020B0604020202020204" pitchFamily="34" charset="0"/>
              </a:rPr>
              <a:t>  </a:t>
            </a:r>
            <a:r>
              <a:rPr lang="en-GB" b="1" dirty="0">
                <a:latin typeface="Calibri" panose="020F0502020204030204" pitchFamily="34" charset="0"/>
                <a:ea typeface="Calibri" panose="020F0502020204030204" pitchFamily="34" charset="0"/>
                <a:cs typeface="Arial" panose="020B0604020202020204" pitchFamily="34" charset="0"/>
              </a:rPr>
              <a:t>Vision</a:t>
            </a:r>
            <a:endParaRPr lang="en-GB" sz="2400" b="1"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7000"/>
              </a:lnSpc>
              <a:spcAft>
                <a:spcPts val="0"/>
              </a:spcAft>
            </a:pPr>
            <a:r>
              <a:rPr lang="en-GB" dirty="0">
                <a:latin typeface="Calibri" panose="020F0502020204030204" pitchFamily="34" charset="0"/>
                <a:ea typeface="Calibri" panose="020F0502020204030204" pitchFamily="34" charset="0"/>
                <a:cs typeface="Arial" panose="020B0604020202020204" pitchFamily="34" charset="0"/>
              </a:rPr>
              <a:t>The company‘s vision as stated on the website: “Zara is committed to satisfying the desires of our customers. As a result, we pledge to continuously innovate our business to improve your experience. We promise to provide new designs made from quality materials that are affordable”. (zara.com, 2018) </a:t>
            </a:r>
            <a:r>
              <a:rPr lang="en-GB" sz="24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 </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6000"/>
              </a:lnSpc>
              <a:spcAft>
                <a:spcPts val="800"/>
              </a:spcAft>
              <a:buNone/>
            </a:pPr>
            <a:r>
              <a:rPr lang="en-GB" sz="2400" b="1" dirty="0">
                <a:effectLst/>
                <a:latin typeface="Calibri" panose="020F0502020204030204" pitchFamily="34" charset="0"/>
                <a:ea typeface="Calibri" panose="020F0502020204030204" pitchFamily="34" charset="0"/>
                <a:cs typeface="Arial" panose="020B0604020202020204" pitchFamily="34" charset="0"/>
              </a:rPr>
              <a:t>Mission</a:t>
            </a:r>
          </a:p>
          <a:p>
            <a:pPr algn="just">
              <a:lnSpc>
                <a:spcPct val="106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Zara states that its mission is that: “Through our business model, we aim to contribute to the sustainable development of society and that of the environment with which we interact”. (zara.com, 2018)</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9323399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429F1-74CD-42C0-9D91-04AD1EAB28A8}"/>
              </a:ext>
            </a:extLst>
          </p:cNvPr>
          <p:cNvSpPr>
            <a:spLocks noGrp="1"/>
          </p:cNvSpPr>
          <p:nvPr>
            <p:ph type="title"/>
          </p:nvPr>
        </p:nvSpPr>
        <p:spPr>
          <a:xfrm>
            <a:off x="838200" y="365126"/>
            <a:ext cx="10515600" cy="760290"/>
          </a:xfrm>
        </p:spPr>
        <p:txBody>
          <a:bodyPr/>
          <a:lstStyle/>
          <a:p>
            <a:r>
              <a:rPr lang="en-GB" sz="2800" b="1" dirty="0">
                <a:solidFill>
                  <a:srgbClr val="3B3835"/>
                </a:solidFill>
                <a:latin typeface="Helvetica Neue"/>
                <a:ea typeface="+mn-ea"/>
                <a:cs typeface="+mn-cs"/>
              </a:rPr>
              <a:t>Zara’s Strategic Marketing Objectives</a:t>
            </a:r>
            <a:endParaRPr lang="en-GB" b="1" dirty="0"/>
          </a:p>
        </p:txBody>
      </p:sp>
      <p:sp>
        <p:nvSpPr>
          <p:cNvPr id="3" name="Content Placeholder 2">
            <a:extLst>
              <a:ext uri="{FF2B5EF4-FFF2-40B4-BE49-F238E27FC236}">
                <a16:creationId xmlns:a16="http://schemas.microsoft.com/office/drawing/2014/main" id="{1C618F93-4233-49A1-B80B-1FBE1ACF44F5}"/>
              </a:ext>
            </a:extLst>
          </p:cNvPr>
          <p:cNvSpPr>
            <a:spLocks noGrp="1"/>
          </p:cNvSpPr>
          <p:nvPr>
            <p:ph idx="1"/>
          </p:nvPr>
        </p:nvSpPr>
        <p:spPr>
          <a:xfrm>
            <a:off x="838200" y="1695796"/>
            <a:ext cx="10515600" cy="4481167"/>
          </a:xfrm>
        </p:spPr>
        <p:txBody>
          <a:bodyPr>
            <a:normAutofit fontScale="92500" lnSpcReduction="20000"/>
          </a:bodyPr>
          <a:lstStyle/>
          <a:p>
            <a:pPr marL="0" indent="0" algn="just">
              <a:buNone/>
            </a:pPr>
            <a:endParaRPr lang="en-GB" b="0" i="0" dirty="0">
              <a:solidFill>
                <a:srgbClr val="3B3835"/>
              </a:solidFill>
              <a:effectLst/>
              <a:latin typeface="Helvetica Neue"/>
            </a:endParaRPr>
          </a:p>
          <a:p>
            <a:pPr marL="0" indent="0" algn="just">
              <a:buNone/>
            </a:pPr>
            <a:r>
              <a:rPr lang="en-GB" b="0" i="0" dirty="0">
                <a:solidFill>
                  <a:srgbClr val="3B3835"/>
                </a:solidFill>
                <a:effectLst/>
                <a:latin typeface="Helvetica Neue"/>
              </a:rPr>
              <a:t>Overall marketing objectives : Increase company equity by:</a:t>
            </a:r>
          </a:p>
          <a:p>
            <a:pPr marL="0" indent="0" algn="just">
              <a:buNone/>
            </a:pPr>
            <a:endParaRPr lang="en-GB" b="0" i="0" dirty="0">
              <a:solidFill>
                <a:srgbClr val="3B3835"/>
              </a:solidFill>
              <a:effectLst/>
              <a:latin typeface="Helvetica Neue"/>
            </a:endParaRPr>
          </a:p>
          <a:p>
            <a:pPr marL="0" indent="0" algn="just">
              <a:buNone/>
            </a:pPr>
            <a:r>
              <a:rPr lang="en-GB" b="0" i="0" dirty="0">
                <a:solidFill>
                  <a:srgbClr val="3B3835"/>
                </a:solidFill>
                <a:effectLst/>
                <a:latin typeface="Helvetica Neue"/>
              </a:rPr>
              <a:t>1. Increase </a:t>
            </a:r>
            <a:r>
              <a:rPr lang="en-GB" b="0" i="0" dirty="0" smtClean="0">
                <a:solidFill>
                  <a:srgbClr val="3B3835"/>
                </a:solidFill>
                <a:effectLst/>
                <a:latin typeface="Helvetica Neue"/>
              </a:rPr>
              <a:t>customer </a:t>
            </a:r>
            <a:r>
              <a:rPr lang="en-GB" b="0" i="0" dirty="0">
                <a:solidFill>
                  <a:srgbClr val="3B3835"/>
                </a:solidFill>
                <a:effectLst/>
                <a:latin typeface="Helvetica Neue"/>
              </a:rPr>
              <a:t>satisfaction</a:t>
            </a:r>
          </a:p>
          <a:p>
            <a:pPr marL="0" indent="0" algn="just">
              <a:buNone/>
            </a:pPr>
            <a:r>
              <a:rPr lang="en-GB" b="0" i="0" dirty="0">
                <a:solidFill>
                  <a:srgbClr val="3B3835"/>
                </a:solidFill>
                <a:effectLst/>
                <a:latin typeface="Helvetica Neue"/>
              </a:rPr>
              <a:t>2. Increase purchase </a:t>
            </a:r>
            <a:r>
              <a:rPr lang="en-GB" b="0" i="0" dirty="0" smtClean="0">
                <a:solidFill>
                  <a:srgbClr val="3B3835"/>
                </a:solidFill>
                <a:effectLst/>
                <a:latin typeface="Helvetica Neue"/>
              </a:rPr>
              <a:t>frequency. </a:t>
            </a:r>
            <a:endParaRPr lang="en-GB" b="0" i="0" dirty="0">
              <a:solidFill>
                <a:srgbClr val="3B3835"/>
              </a:solidFill>
              <a:effectLst/>
              <a:latin typeface="Helvetica Neue"/>
            </a:endParaRPr>
          </a:p>
          <a:p>
            <a:pPr marL="0" indent="0" algn="just">
              <a:buNone/>
            </a:pPr>
            <a:r>
              <a:rPr lang="en-GB" b="0" i="0" dirty="0">
                <a:solidFill>
                  <a:srgbClr val="3B3835"/>
                </a:solidFill>
                <a:effectLst/>
                <a:latin typeface="Helvetica Neue"/>
              </a:rPr>
              <a:t>3. </a:t>
            </a:r>
            <a:r>
              <a:rPr lang="en-GB" b="0" i="0" dirty="0" smtClean="0">
                <a:solidFill>
                  <a:srgbClr val="3B3835"/>
                </a:solidFill>
                <a:effectLst/>
                <a:latin typeface="Helvetica Neue"/>
              </a:rPr>
              <a:t>Continuous growth.</a:t>
            </a:r>
            <a:endParaRPr lang="en-GB" b="0" i="0" dirty="0">
              <a:solidFill>
                <a:srgbClr val="3B3835"/>
              </a:solidFill>
              <a:effectLst/>
              <a:latin typeface="Helvetica Neue"/>
            </a:endParaRPr>
          </a:p>
          <a:p>
            <a:pPr marL="0" indent="0" algn="just">
              <a:buNone/>
            </a:pPr>
            <a:r>
              <a:rPr lang="en-GB" b="0" i="0" dirty="0">
                <a:solidFill>
                  <a:srgbClr val="3B3835"/>
                </a:solidFill>
                <a:effectLst/>
                <a:latin typeface="Helvetica Neue"/>
              </a:rPr>
              <a:t>4. Increase brand </a:t>
            </a:r>
            <a:r>
              <a:rPr lang="en-GB" b="0" i="0" dirty="0" smtClean="0">
                <a:solidFill>
                  <a:srgbClr val="3B3835"/>
                </a:solidFill>
                <a:effectLst/>
                <a:latin typeface="Helvetica Neue"/>
              </a:rPr>
              <a:t>awareness.</a:t>
            </a:r>
            <a:endParaRPr lang="en-GB" b="0" i="0" dirty="0">
              <a:solidFill>
                <a:srgbClr val="3B3835"/>
              </a:solidFill>
              <a:effectLst/>
              <a:latin typeface="Helvetica Neue"/>
            </a:endParaRPr>
          </a:p>
          <a:p>
            <a:pPr marL="0" indent="0" algn="just">
              <a:buNone/>
            </a:pPr>
            <a:r>
              <a:rPr lang="en-GB" dirty="0">
                <a:solidFill>
                  <a:srgbClr val="3B3835"/>
                </a:solidFill>
                <a:latin typeface="Helvetica Neue"/>
              </a:rPr>
              <a:t>5. Produce less waste and </a:t>
            </a:r>
            <a:r>
              <a:rPr lang="en-GB" dirty="0" smtClean="0">
                <a:solidFill>
                  <a:srgbClr val="3B3835"/>
                </a:solidFill>
                <a:latin typeface="Helvetica Neue"/>
              </a:rPr>
              <a:t>recycle more.</a:t>
            </a:r>
          </a:p>
          <a:p>
            <a:pPr marL="0" indent="0" algn="r">
              <a:buNone/>
            </a:pPr>
            <a:r>
              <a:rPr lang="en-GB" dirty="0"/>
              <a:t>(www.Zara.com, 2018).</a:t>
            </a:r>
          </a:p>
          <a:p>
            <a:pPr marL="0" indent="0" algn="r">
              <a:buNone/>
            </a:pPr>
            <a:endParaRPr lang="en-GB" b="0" i="0" dirty="0">
              <a:solidFill>
                <a:srgbClr val="3B3835"/>
              </a:solidFill>
              <a:effectLst/>
              <a:latin typeface="Helvetica Neue"/>
            </a:endParaRPr>
          </a:p>
          <a:p>
            <a:pPr marL="0" indent="0" algn="r">
              <a:buNone/>
            </a:pPr>
            <a:r>
              <a:rPr lang="en-GB" b="0" i="0" dirty="0">
                <a:solidFill>
                  <a:srgbClr val="3B3835"/>
                </a:solidFill>
                <a:effectLst/>
                <a:latin typeface="Helvetica Neue"/>
              </a:rPr>
              <a:t> </a:t>
            </a:r>
            <a:endParaRPr lang="en-GB" dirty="0"/>
          </a:p>
        </p:txBody>
      </p:sp>
    </p:spTree>
    <p:extLst>
      <p:ext uri="{BB962C8B-B14F-4D97-AF65-F5344CB8AC3E}">
        <p14:creationId xmlns:p14="http://schemas.microsoft.com/office/powerpoint/2010/main" val="2738877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61FAA-0D17-4F99-B40F-78B61581CA5D}"/>
              </a:ext>
            </a:extLst>
          </p:cNvPr>
          <p:cNvSpPr>
            <a:spLocks noGrp="1"/>
          </p:cNvSpPr>
          <p:nvPr>
            <p:ph type="title"/>
          </p:nvPr>
        </p:nvSpPr>
        <p:spPr>
          <a:xfrm>
            <a:off x="854826" y="365125"/>
            <a:ext cx="10515600" cy="1325563"/>
          </a:xfrm>
        </p:spPr>
        <p:txBody>
          <a:bodyPr/>
          <a:lstStyle/>
          <a:p>
            <a:pPr marL="228600" lvl="0" indent="-228600">
              <a:spcBef>
                <a:spcPts val="1000"/>
              </a:spcBef>
            </a:pPr>
            <a:r>
              <a:rPr lang="en-GB" sz="3200" b="1" dirty="0">
                <a:solidFill>
                  <a:prstClr val="black"/>
                </a:solidFill>
                <a:latin typeface="Calibri" panose="020F0502020204030204"/>
                <a:ea typeface="+mn-ea"/>
                <a:cs typeface="+mn-cs"/>
              </a:rPr>
              <a:t>Values Proposition:</a:t>
            </a:r>
            <a:r>
              <a:rPr lang="en-GB" sz="2800" dirty="0">
                <a:solidFill>
                  <a:prstClr val="black"/>
                </a:solidFill>
                <a:latin typeface="Calibri" panose="020F0502020204030204"/>
                <a:ea typeface="+mn-ea"/>
                <a:cs typeface="+mn-cs"/>
              </a:rPr>
              <a:t/>
            </a:r>
            <a:br>
              <a:rPr lang="en-GB" sz="2800" dirty="0">
                <a:solidFill>
                  <a:prstClr val="black"/>
                </a:solidFill>
                <a:latin typeface="Calibri" panose="020F0502020204030204"/>
                <a:ea typeface="+mn-ea"/>
                <a:cs typeface="+mn-cs"/>
              </a:rPr>
            </a:br>
            <a:endParaRPr lang="en-GB" dirty="0"/>
          </a:p>
        </p:txBody>
      </p:sp>
      <p:sp>
        <p:nvSpPr>
          <p:cNvPr id="3" name="Content Placeholder 2">
            <a:extLst>
              <a:ext uri="{FF2B5EF4-FFF2-40B4-BE49-F238E27FC236}">
                <a16:creationId xmlns:a16="http://schemas.microsoft.com/office/drawing/2014/main" id="{4ED4F104-FC39-4992-80D5-680C5DA603CF}"/>
              </a:ext>
            </a:extLst>
          </p:cNvPr>
          <p:cNvSpPr>
            <a:spLocks noGrp="1"/>
          </p:cNvSpPr>
          <p:nvPr>
            <p:ph idx="1"/>
          </p:nvPr>
        </p:nvSpPr>
        <p:spPr>
          <a:xfrm>
            <a:off x="1007013" y="1690688"/>
            <a:ext cx="10515600" cy="4351338"/>
          </a:xfrm>
        </p:spPr>
        <p:txBody>
          <a:bodyPr>
            <a:normAutofit/>
          </a:bodyPr>
          <a:lstStyle/>
          <a:p>
            <a:pPr lvl="0"/>
            <a:r>
              <a:rPr lang="en-GB" dirty="0" smtClean="0"/>
              <a:t>Trendy, inexpensive </a:t>
            </a:r>
            <a:r>
              <a:rPr lang="en-GB" dirty="0"/>
              <a:t>clothes </a:t>
            </a:r>
          </a:p>
          <a:p>
            <a:pPr lvl="0"/>
            <a:r>
              <a:rPr lang="en-GB" dirty="0" smtClean="0"/>
              <a:t>Great </a:t>
            </a:r>
            <a:r>
              <a:rPr lang="en-GB" dirty="0"/>
              <a:t>choice of styles </a:t>
            </a:r>
          </a:p>
          <a:p>
            <a:pPr lvl="0"/>
            <a:r>
              <a:rPr lang="en-GB" dirty="0" smtClean="0"/>
              <a:t>Product Scarcity </a:t>
            </a:r>
            <a:endParaRPr lang="en-GB" dirty="0"/>
          </a:p>
          <a:p>
            <a:pPr lvl="0"/>
            <a:r>
              <a:rPr lang="en-GB" dirty="0" smtClean="0"/>
              <a:t>Stores in Prime </a:t>
            </a:r>
            <a:r>
              <a:rPr lang="en-GB" dirty="0"/>
              <a:t>locations </a:t>
            </a:r>
          </a:p>
          <a:p>
            <a:pPr lvl="0"/>
            <a:r>
              <a:rPr lang="en-GB" dirty="0"/>
              <a:t>Attractive prices </a:t>
            </a:r>
          </a:p>
          <a:p>
            <a:pPr lvl="0"/>
            <a:r>
              <a:rPr lang="en-GB" dirty="0" smtClean="0"/>
              <a:t>Current design </a:t>
            </a:r>
            <a:endParaRPr lang="en-GB" dirty="0"/>
          </a:p>
          <a:p>
            <a:pPr lvl="0"/>
            <a:r>
              <a:rPr lang="en-GB" dirty="0" smtClean="0"/>
              <a:t>Fast Fashion</a:t>
            </a:r>
            <a:endParaRPr lang="en-GB" dirty="0"/>
          </a:p>
          <a:p>
            <a:pPr marL="0" lvl="0" indent="0">
              <a:buNone/>
            </a:pPr>
            <a:r>
              <a:rPr lang="en-GB" dirty="0"/>
              <a:t>(Zara.com, 2018)</a:t>
            </a:r>
          </a:p>
          <a:p>
            <a:pPr marL="0" indent="0">
              <a:buNone/>
            </a:pPr>
            <a:endParaRPr lang="en-GB" dirty="0"/>
          </a:p>
        </p:txBody>
      </p:sp>
    </p:spTree>
    <p:extLst>
      <p:ext uri="{BB962C8B-B14F-4D97-AF65-F5344CB8AC3E}">
        <p14:creationId xmlns:p14="http://schemas.microsoft.com/office/powerpoint/2010/main" val="7815261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BBCE3-BB10-4929-91B3-488263889FB6}"/>
              </a:ext>
            </a:extLst>
          </p:cNvPr>
          <p:cNvSpPr>
            <a:spLocks noGrp="1"/>
          </p:cNvSpPr>
          <p:nvPr>
            <p:ph type="title"/>
          </p:nvPr>
        </p:nvSpPr>
        <p:spPr>
          <a:xfrm>
            <a:off x="838200" y="492369"/>
            <a:ext cx="10515600" cy="1069145"/>
          </a:xfrm>
        </p:spPr>
        <p:txBody>
          <a:bodyPr>
            <a:normAutofit fontScale="90000"/>
          </a:bodyPr>
          <a:lstStyle/>
          <a:p>
            <a:r>
              <a:rPr lang="en-GB" dirty="0"/>
              <a:t/>
            </a:r>
            <a:br>
              <a:rPr lang="en-GB" dirty="0"/>
            </a:br>
            <a:r>
              <a:rPr lang="en-GB" dirty="0"/>
              <a:t/>
            </a:r>
            <a:br>
              <a:rPr lang="en-GB" dirty="0"/>
            </a:br>
            <a:r>
              <a:rPr lang="en-GB" dirty="0"/>
              <a:t/>
            </a:r>
            <a:br>
              <a:rPr lang="en-GB" dirty="0"/>
            </a:br>
            <a:r>
              <a:rPr lang="en-GB" dirty="0"/>
              <a:t/>
            </a:r>
            <a:br>
              <a:rPr lang="en-GB" dirty="0"/>
            </a:br>
            <a:endParaRPr lang="en-GB" dirty="0"/>
          </a:p>
        </p:txBody>
      </p:sp>
      <p:sp>
        <p:nvSpPr>
          <p:cNvPr id="3" name="Content Placeholder 2">
            <a:extLst>
              <a:ext uri="{FF2B5EF4-FFF2-40B4-BE49-F238E27FC236}">
                <a16:creationId xmlns:a16="http://schemas.microsoft.com/office/drawing/2014/main" id="{7194AE38-B0F7-41AE-8B6F-F6654FA5A788}"/>
              </a:ext>
            </a:extLst>
          </p:cNvPr>
          <p:cNvSpPr>
            <a:spLocks noGrp="1"/>
          </p:cNvSpPr>
          <p:nvPr>
            <p:ph idx="1"/>
          </p:nvPr>
        </p:nvSpPr>
        <p:spPr>
          <a:xfrm>
            <a:off x="331763" y="980902"/>
            <a:ext cx="10395377" cy="5757522"/>
          </a:xfrm>
        </p:spPr>
        <p:txBody>
          <a:bodyPr>
            <a:noAutofit/>
          </a:bodyPr>
          <a:lstStyle/>
          <a:p>
            <a:pPr marL="0" indent="0">
              <a:lnSpc>
                <a:spcPct val="100000"/>
              </a:lnSpc>
              <a:buNone/>
            </a:pPr>
            <a:r>
              <a:rPr lang="en-GB" b="1" dirty="0">
                <a:solidFill>
                  <a:prstClr val="black"/>
                </a:solidFill>
                <a:latin typeface="Calibri Light" panose="020F0302020204030204"/>
                <a:ea typeface="+mj-ea"/>
                <a:cs typeface="+mj-cs"/>
              </a:rPr>
              <a:t>USP: </a:t>
            </a:r>
          </a:p>
          <a:p>
            <a:pPr marL="0" indent="0">
              <a:lnSpc>
                <a:spcPct val="100000"/>
              </a:lnSpc>
              <a:buNone/>
            </a:pPr>
            <a:r>
              <a:rPr lang="en-GB" b="1" dirty="0">
                <a:solidFill>
                  <a:prstClr val="black"/>
                </a:solidFill>
                <a:latin typeface="Calibri Light" panose="020F0302020204030204"/>
                <a:ea typeface="+mj-ea"/>
                <a:cs typeface="+mj-cs"/>
              </a:rPr>
              <a:t>Zara offers chic quality wears at affordable prices.</a:t>
            </a:r>
          </a:p>
          <a:p>
            <a:pPr marL="0" indent="0">
              <a:lnSpc>
                <a:spcPct val="100000"/>
              </a:lnSpc>
              <a:buNone/>
            </a:pPr>
            <a:r>
              <a:rPr lang="en-GB" b="1" dirty="0" smtClean="0"/>
              <a:t>Z</a:t>
            </a:r>
            <a:r>
              <a:rPr lang="en-GB" sz="2400" b="1" dirty="0" smtClean="0"/>
              <a:t>ARA </a:t>
            </a:r>
            <a:r>
              <a:rPr lang="en-GB" sz="2400" b="1" dirty="0"/>
              <a:t>STP:</a:t>
            </a:r>
          </a:p>
          <a:p>
            <a:pPr marL="0" indent="0">
              <a:lnSpc>
                <a:spcPct val="100000"/>
              </a:lnSpc>
              <a:buNone/>
            </a:pPr>
            <a:r>
              <a:rPr lang="en-GB" sz="3200" b="1" dirty="0"/>
              <a:t>Segment: </a:t>
            </a:r>
            <a:r>
              <a:rPr lang="en-GB" sz="3200" dirty="0"/>
              <a:t>Trendy</a:t>
            </a:r>
            <a:r>
              <a:rPr lang="en-GB" sz="3200" b="1" dirty="0"/>
              <a:t> </a:t>
            </a:r>
            <a:r>
              <a:rPr lang="en-GB" sz="3200" dirty="0"/>
              <a:t>Clothes for fashion conscious people with a combination attitude of work and play</a:t>
            </a:r>
          </a:p>
          <a:p>
            <a:pPr marL="0" indent="0">
              <a:lnSpc>
                <a:spcPct val="100000"/>
              </a:lnSpc>
              <a:buNone/>
            </a:pPr>
            <a:r>
              <a:rPr lang="en-GB" sz="3200" b="1" dirty="0"/>
              <a:t>Target Group: </a:t>
            </a:r>
            <a:r>
              <a:rPr lang="en-GB" sz="3200" dirty="0"/>
              <a:t>Medium to high earning people that love to  look glamorous always.</a:t>
            </a:r>
          </a:p>
          <a:p>
            <a:pPr marL="0" indent="0">
              <a:lnSpc>
                <a:spcPct val="100000"/>
              </a:lnSpc>
              <a:buNone/>
            </a:pPr>
            <a:r>
              <a:rPr lang="en-GB" sz="3200" b="1" dirty="0"/>
              <a:t>Positioning: </a:t>
            </a:r>
            <a:r>
              <a:rPr lang="en-GB" sz="3200" dirty="0"/>
              <a:t>Zara offers trendy designers clothes.  </a:t>
            </a:r>
            <a:endParaRPr lang="en-GB" sz="3200" dirty="0" smtClean="0"/>
          </a:p>
          <a:p>
            <a:pPr marL="0" indent="0" algn="r">
              <a:lnSpc>
                <a:spcPct val="100000"/>
              </a:lnSpc>
              <a:buNone/>
            </a:pPr>
            <a:r>
              <a:rPr lang="en-GB" sz="3200" dirty="0"/>
              <a:t>(www.Zara.com, 2018).</a:t>
            </a:r>
          </a:p>
          <a:p>
            <a:pPr marL="0" indent="0" algn="r">
              <a:lnSpc>
                <a:spcPct val="100000"/>
              </a:lnSpc>
              <a:buNone/>
            </a:pPr>
            <a:endParaRPr lang="en-GB" sz="3200" dirty="0"/>
          </a:p>
        </p:txBody>
      </p:sp>
    </p:spTree>
    <p:extLst>
      <p:ext uri="{BB962C8B-B14F-4D97-AF65-F5344CB8AC3E}">
        <p14:creationId xmlns:p14="http://schemas.microsoft.com/office/powerpoint/2010/main" val="41118668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9FBE7-3124-41DD-AD7D-79A404AA5590}"/>
              </a:ext>
            </a:extLst>
          </p:cNvPr>
          <p:cNvSpPr>
            <a:spLocks noGrp="1"/>
          </p:cNvSpPr>
          <p:nvPr>
            <p:ph type="title"/>
          </p:nvPr>
        </p:nvSpPr>
        <p:spPr>
          <a:xfrm>
            <a:off x="838200" y="365126"/>
            <a:ext cx="10515600" cy="849900"/>
          </a:xfrm>
        </p:spPr>
        <p:txBody>
          <a:bodyPr/>
          <a:lstStyle/>
          <a:p>
            <a:r>
              <a:rPr lang="en-GB" b="1" dirty="0"/>
              <a:t>Zara’s Core Competences </a:t>
            </a:r>
          </a:p>
        </p:txBody>
      </p:sp>
      <p:sp>
        <p:nvSpPr>
          <p:cNvPr id="3" name="Content Placeholder 2">
            <a:extLst>
              <a:ext uri="{FF2B5EF4-FFF2-40B4-BE49-F238E27FC236}">
                <a16:creationId xmlns:a16="http://schemas.microsoft.com/office/drawing/2014/main" id="{B23375F3-60F9-4EA1-A53B-1B5F62FA325C}"/>
              </a:ext>
            </a:extLst>
          </p:cNvPr>
          <p:cNvSpPr>
            <a:spLocks noGrp="1"/>
          </p:cNvSpPr>
          <p:nvPr>
            <p:ph idx="1"/>
          </p:nvPr>
        </p:nvSpPr>
        <p:spPr>
          <a:xfrm>
            <a:off x="838200" y="1402915"/>
            <a:ext cx="10515600" cy="4774048"/>
          </a:xfrm>
        </p:spPr>
        <p:txBody>
          <a:bodyPr>
            <a:normAutofit/>
          </a:bodyPr>
          <a:lstStyle/>
          <a:p>
            <a:r>
              <a:rPr lang="en-GB" dirty="0"/>
              <a:t>Capabilities that is unique, valuable and not easily copied.</a:t>
            </a:r>
          </a:p>
          <a:p>
            <a:r>
              <a:rPr lang="en-GB" dirty="0"/>
              <a:t>New Product Development</a:t>
            </a:r>
          </a:p>
          <a:p>
            <a:r>
              <a:rPr lang="en-GB" dirty="0"/>
              <a:t>Customer </a:t>
            </a:r>
            <a:r>
              <a:rPr lang="en-GB" dirty="0" smtClean="0"/>
              <a:t>feedback</a:t>
            </a:r>
            <a:endParaRPr lang="en-GB" dirty="0"/>
          </a:p>
          <a:p>
            <a:r>
              <a:rPr lang="en-GB" dirty="0"/>
              <a:t>Information Management</a:t>
            </a:r>
          </a:p>
          <a:p>
            <a:r>
              <a:rPr lang="en-GB" dirty="0" smtClean="0"/>
              <a:t>Rapid response and Strong </a:t>
            </a:r>
            <a:r>
              <a:rPr lang="en-GB" dirty="0"/>
              <a:t>Logistical operations</a:t>
            </a:r>
          </a:p>
          <a:p>
            <a:r>
              <a:rPr lang="en-GB" dirty="0" smtClean="0"/>
              <a:t>Rapid development of designs </a:t>
            </a:r>
          </a:p>
          <a:p>
            <a:r>
              <a:rPr lang="en-GB" dirty="0" smtClean="0"/>
              <a:t>Inventory </a:t>
            </a:r>
            <a:r>
              <a:rPr lang="en-GB" dirty="0"/>
              <a:t>Control</a:t>
            </a:r>
          </a:p>
          <a:p>
            <a:r>
              <a:rPr lang="en-GB" dirty="0"/>
              <a:t>Marketing</a:t>
            </a:r>
          </a:p>
          <a:p>
            <a:pPr marL="0" indent="0">
              <a:buNone/>
            </a:pPr>
            <a:r>
              <a:rPr lang="en-GB" dirty="0"/>
              <a:t>(</a:t>
            </a:r>
            <a:r>
              <a:rPr lang="en-GB" dirty="0" smtClean="0"/>
              <a:t>www.Zara.com, </a:t>
            </a:r>
            <a:r>
              <a:rPr lang="en-GB" dirty="0"/>
              <a:t>2018).</a:t>
            </a:r>
          </a:p>
          <a:p>
            <a:pPr marL="0" indent="0">
              <a:buNone/>
            </a:pPr>
            <a:endParaRPr lang="en-GB" dirty="0"/>
          </a:p>
        </p:txBody>
      </p:sp>
    </p:spTree>
    <p:extLst>
      <p:ext uri="{BB962C8B-B14F-4D97-AF65-F5344CB8AC3E}">
        <p14:creationId xmlns:p14="http://schemas.microsoft.com/office/powerpoint/2010/main" val="322119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9BA2A3-EB2D-4001-8DD5-1AF947D43DA2}"/>
              </a:ext>
            </a:extLst>
          </p:cNvPr>
          <p:cNvSpPr>
            <a:spLocks noGrp="1"/>
          </p:cNvSpPr>
          <p:nvPr>
            <p:ph type="title"/>
          </p:nvPr>
        </p:nvSpPr>
        <p:spPr>
          <a:xfrm>
            <a:off x="838200" y="374553"/>
            <a:ext cx="10515600" cy="311279"/>
          </a:xfrm>
        </p:spPr>
        <p:txBody>
          <a:bodyPr>
            <a:normAutofit fontScale="90000"/>
          </a:bodyPr>
          <a:lstStyle/>
          <a:p>
            <a:r>
              <a:rPr lang="en-GB" b="1" dirty="0"/>
              <a:t>PESTLE Analysis </a:t>
            </a:r>
          </a:p>
        </p:txBody>
      </p:sp>
      <p:sp>
        <p:nvSpPr>
          <p:cNvPr id="3" name="Content Placeholder 2">
            <a:extLst>
              <a:ext uri="{FF2B5EF4-FFF2-40B4-BE49-F238E27FC236}">
                <a16:creationId xmlns:a16="http://schemas.microsoft.com/office/drawing/2014/main" id="{16B643B2-A316-4538-8370-DF6E3C0EB99E}"/>
              </a:ext>
            </a:extLst>
          </p:cNvPr>
          <p:cNvSpPr>
            <a:spLocks noGrp="1"/>
          </p:cNvSpPr>
          <p:nvPr>
            <p:ph idx="1"/>
          </p:nvPr>
        </p:nvSpPr>
        <p:spPr>
          <a:xfrm>
            <a:off x="498835" y="1044050"/>
            <a:ext cx="10685745" cy="6501009"/>
          </a:xfrm>
        </p:spPr>
        <p:txBody>
          <a:bodyPr>
            <a:noAutofit/>
          </a:bodyPr>
          <a:lstStyle/>
          <a:p>
            <a:pPr marL="0" indent="0" algn="just">
              <a:buNone/>
            </a:pPr>
            <a:r>
              <a:rPr lang="en-GB" sz="2200" b="1" dirty="0" smtClean="0"/>
              <a:t>Political </a:t>
            </a:r>
            <a:r>
              <a:rPr lang="en-GB" sz="2200" b="1" dirty="0"/>
              <a:t>factors: </a:t>
            </a:r>
            <a:r>
              <a:rPr lang="en-GB" sz="2200" dirty="0"/>
              <a:t>Zara studies the entire system of a country before expanding and investing in the country</a:t>
            </a:r>
            <a:r>
              <a:rPr lang="en-GB" sz="2200" dirty="0" smtClean="0"/>
              <a:t>.</a:t>
            </a:r>
          </a:p>
          <a:p>
            <a:pPr marL="0" indent="0" algn="just">
              <a:buNone/>
            </a:pPr>
            <a:r>
              <a:rPr lang="en-GB" sz="2200" i="1" dirty="0" smtClean="0"/>
              <a:t>Political </a:t>
            </a:r>
            <a:r>
              <a:rPr lang="en-GB" sz="2200" i="1" dirty="0"/>
              <a:t>Disadvantages: </a:t>
            </a:r>
            <a:r>
              <a:rPr lang="en-GB" sz="2200" dirty="0"/>
              <a:t>Nations and Government differ in the way they relate to </a:t>
            </a:r>
            <a:r>
              <a:rPr lang="en-GB" sz="2200" dirty="0" smtClean="0"/>
              <a:t>businesses. National </a:t>
            </a:r>
            <a:r>
              <a:rPr lang="en-GB" sz="2200" dirty="0"/>
              <a:t>or Local Laws can make entry </a:t>
            </a:r>
            <a:r>
              <a:rPr lang="en-GB" sz="2200" dirty="0" smtClean="0"/>
              <a:t>difficult. Political </a:t>
            </a:r>
            <a:r>
              <a:rPr lang="en-GB" sz="2200" dirty="0"/>
              <a:t>disruption in most cases can affect the economy; disrupt the supply chain and also the market.</a:t>
            </a:r>
          </a:p>
          <a:p>
            <a:pPr marL="0" indent="0" algn="just">
              <a:buNone/>
            </a:pPr>
            <a:r>
              <a:rPr lang="en-GB" sz="2200" b="1" dirty="0"/>
              <a:t>Economic factors: </a:t>
            </a:r>
            <a:r>
              <a:rPr lang="en-GB" sz="2200" dirty="0"/>
              <a:t>Prices of Zara’s products differ in various countries due to custom duties, level of tariffs and economic fluctuations, but Zara continually draws its revenue in a successful way. </a:t>
            </a:r>
          </a:p>
          <a:p>
            <a:pPr marL="0" indent="0" algn="just">
              <a:buNone/>
            </a:pPr>
            <a:r>
              <a:rPr lang="en-GB" sz="2200" i="1" dirty="0"/>
              <a:t>Economic Advantage: </a:t>
            </a:r>
            <a:r>
              <a:rPr lang="en-GB" sz="2200" dirty="0"/>
              <a:t>The economic state of any nation has a major effect on businesses. Zara’s strategy is affordable pricing, so economic declines and cost cutting brings customers to Zara’s affordable prices.</a:t>
            </a:r>
          </a:p>
          <a:p>
            <a:pPr marL="0" indent="0" algn="just">
              <a:buNone/>
            </a:pPr>
            <a:r>
              <a:rPr lang="en-GB" sz="2200" b="1" dirty="0"/>
              <a:t>Social factors: </a:t>
            </a:r>
            <a:r>
              <a:rPr lang="en-GB" sz="2200" dirty="0"/>
              <a:t>Zara creates its products with the understanding of factors such as: geographical position, race and origin of the country population. </a:t>
            </a:r>
          </a:p>
          <a:p>
            <a:pPr marL="0" indent="0" algn="just">
              <a:buNone/>
            </a:pPr>
            <a:r>
              <a:rPr lang="en-GB" sz="2200" i="1" dirty="0"/>
              <a:t>Social Advantage: </a:t>
            </a:r>
            <a:r>
              <a:rPr lang="en-GB" sz="2200" dirty="0"/>
              <a:t>Zara researches new markets and cultures and they make products that rhyme with the local culture.</a:t>
            </a:r>
          </a:p>
          <a:p>
            <a:pPr marL="0" indent="0" algn="just">
              <a:buNone/>
            </a:pPr>
            <a:endParaRPr lang="en-GB" sz="2400" dirty="0"/>
          </a:p>
        </p:txBody>
      </p:sp>
    </p:spTree>
    <p:extLst>
      <p:ext uri="{BB962C8B-B14F-4D97-AF65-F5344CB8AC3E}">
        <p14:creationId xmlns:p14="http://schemas.microsoft.com/office/powerpoint/2010/main" val="1590196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3BAD8-F7F2-42A6-9FE6-9DF8B0ABBC47}"/>
              </a:ext>
            </a:extLst>
          </p:cNvPr>
          <p:cNvSpPr>
            <a:spLocks noGrp="1"/>
          </p:cNvSpPr>
          <p:nvPr>
            <p:ph type="title"/>
          </p:nvPr>
        </p:nvSpPr>
        <p:spPr>
          <a:xfrm>
            <a:off x="838200" y="0"/>
            <a:ext cx="10515600" cy="300625"/>
          </a:xfrm>
        </p:spPr>
        <p:txBody>
          <a:bodyPr>
            <a:noAutofit/>
          </a:bodyPr>
          <a:lstStyle/>
          <a:p>
            <a:r>
              <a:rPr lang="en-GB" sz="1600" b="1" dirty="0"/>
              <a:t>PESTLE Analysis Contd.</a:t>
            </a:r>
          </a:p>
        </p:txBody>
      </p:sp>
      <p:sp>
        <p:nvSpPr>
          <p:cNvPr id="3" name="Content Placeholder 2">
            <a:extLst>
              <a:ext uri="{FF2B5EF4-FFF2-40B4-BE49-F238E27FC236}">
                <a16:creationId xmlns:a16="http://schemas.microsoft.com/office/drawing/2014/main" id="{851A8025-5C98-42F4-8E76-37AE8A40E406}"/>
              </a:ext>
            </a:extLst>
          </p:cNvPr>
          <p:cNvSpPr>
            <a:spLocks noGrp="1"/>
          </p:cNvSpPr>
          <p:nvPr>
            <p:ph idx="1"/>
          </p:nvPr>
        </p:nvSpPr>
        <p:spPr>
          <a:xfrm>
            <a:off x="-1" y="300625"/>
            <a:ext cx="11519556" cy="6557375"/>
          </a:xfrm>
        </p:spPr>
        <p:txBody>
          <a:bodyPr>
            <a:normAutofit fontScale="92500"/>
          </a:bodyPr>
          <a:lstStyle/>
          <a:p>
            <a:pPr marL="0" indent="0" algn="just">
              <a:buNone/>
            </a:pPr>
            <a:r>
              <a:rPr lang="en-GB" sz="2400" b="1" dirty="0"/>
              <a:t> </a:t>
            </a:r>
            <a:endParaRPr lang="en-GB" sz="2400" dirty="0"/>
          </a:p>
          <a:p>
            <a:pPr marL="0" indent="0" algn="just">
              <a:buNone/>
            </a:pPr>
            <a:r>
              <a:rPr lang="en-GB" sz="2400" b="1" dirty="0"/>
              <a:t>Technological factors: </a:t>
            </a:r>
            <a:r>
              <a:rPr lang="en-GB" sz="2400" dirty="0"/>
              <a:t>Zara tactfully uses information technology to support its business in numerous ways. For example: apps, iPod, online trading and the electronic tracking of products. </a:t>
            </a:r>
          </a:p>
          <a:p>
            <a:pPr marL="0" indent="0" algn="just">
              <a:buNone/>
            </a:pPr>
            <a:r>
              <a:rPr lang="en-GB" sz="2400" i="1" dirty="0"/>
              <a:t>Technological Advantage: </a:t>
            </a:r>
            <a:r>
              <a:rPr lang="en-GB" sz="2400" dirty="0"/>
              <a:t>Zara’s partnership with Toyota for the application of Just In Time (JIT) and lean facilities across its manufacturing operations has enabled Zara to improve their customers experience, enable employees to track inventories from other stores/Zara’s website and better coordinate its supply chain and logistics activities. Zara also implemented the RFID system for tracking value chain inventories and has greatly improved Zara’s inventory management process.</a:t>
            </a:r>
          </a:p>
          <a:p>
            <a:pPr marL="0" indent="0" algn="just">
              <a:buNone/>
            </a:pPr>
            <a:r>
              <a:rPr lang="en-GB" sz="2400" b="1" dirty="0"/>
              <a:t>Legal factors: </a:t>
            </a:r>
            <a:r>
              <a:rPr lang="en-GB" sz="2400" dirty="0"/>
              <a:t>Zara value and protect its brand equity from copyrights and other legal challenges. They develop a bond with customers through their brand name and trademarks. </a:t>
            </a:r>
          </a:p>
          <a:p>
            <a:pPr marL="0" indent="0" algn="just">
              <a:buNone/>
            </a:pPr>
            <a:r>
              <a:rPr lang="en-GB" sz="2400" i="1" dirty="0"/>
              <a:t>Legal Disadvantage</a:t>
            </a:r>
            <a:r>
              <a:rPr lang="en-GB" sz="2400" dirty="0"/>
              <a:t>: Zara adheres and complies with the laws of the markets where it operates.</a:t>
            </a:r>
          </a:p>
          <a:p>
            <a:pPr marL="0" indent="0" algn="just">
              <a:buNone/>
            </a:pPr>
            <a:r>
              <a:rPr lang="en-GB" sz="2400" b="1" dirty="0"/>
              <a:t>Environmental Factors</a:t>
            </a:r>
            <a:r>
              <a:rPr lang="en-GB" sz="2400" dirty="0"/>
              <a:t>: Transporting Zara’s fast fashion textiles across the globe and the energy consumption create environmental concerns for Zara’s sustainability promise.   </a:t>
            </a:r>
          </a:p>
          <a:p>
            <a:pPr marL="0" indent="0" algn="just">
              <a:buNone/>
            </a:pPr>
            <a:r>
              <a:rPr lang="en-GB" sz="2400" i="1" dirty="0"/>
              <a:t>Environmental Advantage: </a:t>
            </a:r>
            <a:r>
              <a:rPr lang="en-GB" sz="2400" dirty="0"/>
              <a:t>Zara has invested in sustainability and pledged that their stores will be 100% eco efficient by 2020. Zara’s stores will be equipped with energy efficient and better recycling features, eliminate all hazardous waste from its supply chain system and invest in sustainable wears by making cloths from organic materials.  </a:t>
            </a:r>
          </a:p>
          <a:p>
            <a:pPr marL="0" indent="0" algn="just">
              <a:buNone/>
            </a:pPr>
            <a:r>
              <a:rPr lang="en-GB" sz="2400" dirty="0"/>
              <a:t>(</a:t>
            </a:r>
            <a:r>
              <a:rPr lang="en-GB" sz="2400" dirty="0" smtClean="0"/>
              <a:t>www.Zara.com, </a:t>
            </a:r>
            <a:r>
              <a:rPr lang="en-GB" sz="2400" dirty="0"/>
              <a:t>2018).</a:t>
            </a:r>
          </a:p>
          <a:p>
            <a:pPr marL="0" indent="0" algn="just">
              <a:buNone/>
            </a:pPr>
            <a:endParaRPr lang="en-GB" sz="2400" dirty="0"/>
          </a:p>
          <a:p>
            <a:pPr marL="0" indent="0" algn="just">
              <a:buNone/>
            </a:pPr>
            <a:endParaRPr lang="en-GB" sz="2400" dirty="0"/>
          </a:p>
        </p:txBody>
      </p:sp>
    </p:spTree>
    <p:extLst>
      <p:ext uri="{BB962C8B-B14F-4D97-AF65-F5344CB8AC3E}">
        <p14:creationId xmlns:p14="http://schemas.microsoft.com/office/powerpoint/2010/main" val="36423042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12D74-596E-4362-8063-25BC16F8B4E3}"/>
              </a:ext>
            </a:extLst>
          </p:cNvPr>
          <p:cNvSpPr>
            <a:spLocks noGrp="1"/>
          </p:cNvSpPr>
          <p:nvPr>
            <p:ph type="title"/>
          </p:nvPr>
        </p:nvSpPr>
        <p:spPr/>
        <p:txBody>
          <a:bodyPr/>
          <a:lstStyle/>
          <a:p>
            <a:r>
              <a:rPr lang="en-GB" b="1" dirty="0"/>
              <a:t>Critical Analysis of </a:t>
            </a:r>
            <a:r>
              <a:rPr lang="en-GB" b="1" dirty="0" smtClean="0"/>
              <a:t>PESTLE</a:t>
            </a:r>
            <a:endParaRPr lang="en-GB" b="1" dirty="0"/>
          </a:p>
        </p:txBody>
      </p:sp>
      <p:sp>
        <p:nvSpPr>
          <p:cNvPr id="3" name="Content Placeholder 2">
            <a:extLst>
              <a:ext uri="{FF2B5EF4-FFF2-40B4-BE49-F238E27FC236}">
                <a16:creationId xmlns:a16="http://schemas.microsoft.com/office/drawing/2014/main" id="{77B077F4-D014-4070-B264-4D0CA82585B7}"/>
              </a:ext>
            </a:extLst>
          </p:cNvPr>
          <p:cNvSpPr>
            <a:spLocks noGrp="1"/>
          </p:cNvSpPr>
          <p:nvPr>
            <p:ph idx="1"/>
          </p:nvPr>
        </p:nvSpPr>
        <p:spPr/>
        <p:txBody>
          <a:bodyPr>
            <a:normAutofit/>
          </a:bodyPr>
          <a:lstStyle/>
          <a:p>
            <a:pPr marL="0" indent="0">
              <a:buNone/>
            </a:pPr>
            <a:r>
              <a:rPr lang="en-GB" sz="3600" dirty="0"/>
              <a:t>Although, environmental scanning enables companies in formulation of policies and strategies but they are in constant evolution. Also, access to external data is difficult and expensive and not always correct. Bad assessment or weak analysis might result in losses for the companies.</a:t>
            </a:r>
          </a:p>
        </p:txBody>
      </p:sp>
    </p:spTree>
    <p:extLst>
      <p:ext uri="{BB962C8B-B14F-4D97-AF65-F5344CB8AC3E}">
        <p14:creationId xmlns:p14="http://schemas.microsoft.com/office/powerpoint/2010/main" val="26300250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D5B29-04BF-4C51-95D5-7D582CF59EF7}"/>
              </a:ext>
            </a:extLst>
          </p:cNvPr>
          <p:cNvSpPr>
            <a:spLocks noGrp="1"/>
          </p:cNvSpPr>
          <p:nvPr>
            <p:ph type="title"/>
          </p:nvPr>
        </p:nvSpPr>
        <p:spPr>
          <a:xfrm>
            <a:off x="838200" y="365125"/>
            <a:ext cx="10515600" cy="549275"/>
          </a:xfrm>
        </p:spPr>
        <p:txBody>
          <a:bodyPr>
            <a:normAutofit fontScale="90000"/>
          </a:bodyPr>
          <a:lstStyle/>
          <a:p>
            <a:r>
              <a:rPr lang="en-GB" b="1" dirty="0"/>
              <a:t>PORTER FIVE FORCES OF ZARA</a:t>
            </a:r>
          </a:p>
        </p:txBody>
      </p:sp>
      <p:pic>
        <p:nvPicPr>
          <p:cNvPr id="4" name="Content Placeholder 3" descr="Threat of New Entrants&#10;â The market is considered as an attractive one to invest and&#10;despite the fact that Zara, H&amp;M and B...">
            <a:extLst>
              <a:ext uri="{FF2B5EF4-FFF2-40B4-BE49-F238E27FC236}">
                <a16:creationId xmlns:a16="http://schemas.microsoft.com/office/drawing/2014/main" id="{F72D8760-47E0-42BC-A95C-5738F0EB5B35}"/>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09684" y="931026"/>
            <a:ext cx="13524932" cy="6288258"/>
          </a:xfrm>
          <a:prstGeom prst="rect">
            <a:avLst/>
          </a:prstGeom>
          <a:noFill/>
          <a:ln>
            <a:noFill/>
          </a:ln>
        </p:spPr>
      </p:pic>
    </p:spTree>
    <p:extLst>
      <p:ext uri="{BB962C8B-B14F-4D97-AF65-F5344CB8AC3E}">
        <p14:creationId xmlns:p14="http://schemas.microsoft.com/office/powerpoint/2010/main" val="41516073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C1736-5FCB-427B-AA0F-C451BEE2DB73}"/>
              </a:ext>
            </a:extLst>
          </p:cNvPr>
          <p:cNvSpPr>
            <a:spLocks noGrp="1"/>
          </p:cNvSpPr>
          <p:nvPr>
            <p:ph type="title"/>
          </p:nvPr>
        </p:nvSpPr>
        <p:spPr/>
        <p:txBody>
          <a:bodyPr/>
          <a:lstStyle/>
          <a:p>
            <a:r>
              <a:rPr lang="en-GB" b="1" dirty="0"/>
              <a:t>Limitations of Porters Five Forces</a:t>
            </a:r>
          </a:p>
        </p:txBody>
      </p:sp>
      <p:sp>
        <p:nvSpPr>
          <p:cNvPr id="3" name="Content Placeholder 2">
            <a:extLst>
              <a:ext uri="{FF2B5EF4-FFF2-40B4-BE49-F238E27FC236}">
                <a16:creationId xmlns:a16="http://schemas.microsoft.com/office/drawing/2014/main" id="{37F6CEE0-A9A2-41FC-9D64-1D7613E7D0B6}"/>
              </a:ext>
            </a:extLst>
          </p:cNvPr>
          <p:cNvSpPr>
            <a:spLocks noGrp="1"/>
          </p:cNvSpPr>
          <p:nvPr>
            <p:ph idx="1"/>
          </p:nvPr>
        </p:nvSpPr>
        <p:spPr>
          <a:xfrm>
            <a:off x="647007" y="1690688"/>
            <a:ext cx="9138313" cy="4351338"/>
          </a:xfrm>
        </p:spPr>
        <p:txBody>
          <a:bodyPr numCol="1">
            <a:normAutofit/>
          </a:bodyPr>
          <a:lstStyle/>
          <a:p>
            <a:pPr marL="0" indent="0" algn="just">
              <a:buNone/>
            </a:pPr>
            <a:endParaRPr lang="en-GB" dirty="0"/>
          </a:p>
          <a:p>
            <a:pPr marL="0" indent="0" algn="just">
              <a:buNone/>
            </a:pPr>
            <a:r>
              <a:rPr lang="en-GB" dirty="0" smtClean="0"/>
              <a:t>Although, Porter’s </a:t>
            </a:r>
            <a:r>
              <a:rPr lang="en-GB" dirty="0"/>
              <a:t>Five </a:t>
            </a:r>
            <a:r>
              <a:rPr lang="en-GB" dirty="0" smtClean="0"/>
              <a:t>Forces provides</a:t>
            </a:r>
            <a:r>
              <a:rPr lang="en-GB" dirty="0"/>
              <a:t> insights on </a:t>
            </a:r>
            <a:r>
              <a:rPr lang="en-GB" dirty="0" smtClean="0"/>
              <a:t>profitability, </a:t>
            </a:r>
            <a:r>
              <a:rPr lang="en-GB" dirty="0"/>
              <a:t>attractiveness </a:t>
            </a:r>
            <a:r>
              <a:rPr lang="en-GB" dirty="0" smtClean="0"/>
              <a:t>and the competitiveness of an industry but it does not consider variable factors like, inflation, change of price and other environmental factors. Its main disadvantage is that when any of these factors change, it needs to be redone at extra expense.</a:t>
            </a:r>
            <a:endParaRPr lang="en-GB" dirty="0" smtClean="0"/>
          </a:p>
        </p:txBody>
      </p:sp>
    </p:spTree>
    <p:extLst>
      <p:ext uri="{BB962C8B-B14F-4D97-AF65-F5344CB8AC3E}">
        <p14:creationId xmlns:p14="http://schemas.microsoft.com/office/powerpoint/2010/main" val="7706581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940E-D727-4920-9AA4-E220C0D43499}"/>
              </a:ext>
            </a:extLst>
          </p:cNvPr>
          <p:cNvSpPr>
            <a:spLocks noGrp="1"/>
          </p:cNvSpPr>
          <p:nvPr>
            <p:ph type="title"/>
          </p:nvPr>
        </p:nvSpPr>
        <p:spPr/>
        <p:txBody>
          <a:bodyPr>
            <a:normAutofit/>
          </a:bodyPr>
          <a:lstStyle/>
          <a:p>
            <a:r>
              <a:rPr lang="en-GB" b="1" dirty="0">
                <a:solidFill>
                  <a:prstClr val="black"/>
                </a:solidFill>
                <a:latin typeface="Calibri" panose="020F0502020204030204" pitchFamily="34" charset="0"/>
                <a:ea typeface="Calibri" panose="020F0502020204030204" pitchFamily="34" charset="0"/>
                <a:cs typeface="Arial" panose="020B0604020202020204" pitchFamily="34" charset="0"/>
              </a:rPr>
              <a:t>Zara’s Customer Touchpoints</a:t>
            </a:r>
            <a:r>
              <a:rPr lang="en-GB" dirty="0">
                <a:solidFill>
                  <a:prstClr val="black"/>
                </a:solidFill>
                <a:latin typeface="Calibri" panose="020F0502020204030204" pitchFamily="34" charset="0"/>
                <a:ea typeface="Calibri" panose="020F0502020204030204" pitchFamily="34" charset="0"/>
                <a:cs typeface="Arial" panose="020B0604020202020204" pitchFamily="34" charset="0"/>
              </a:rPr>
              <a:t> </a:t>
            </a:r>
            <a:br>
              <a:rPr lang="en-GB" dirty="0">
                <a:solidFill>
                  <a:prstClr val="black"/>
                </a:solidFill>
                <a:latin typeface="Calibri" panose="020F0502020204030204" pitchFamily="34" charset="0"/>
                <a:ea typeface="Calibri" panose="020F0502020204030204" pitchFamily="34" charset="0"/>
                <a:cs typeface="Arial" panose="020B0604020202020204" pitchFamily="34" charset="0"/>
              </a:rPr>
            </a:br>
            <a:r>
              <a:rPr lang="en-GB" sz="3100" dirty="0">
                <a:solidFill>
                  <a:prstClr val="black"/>
                </a:solidFill>
                <a:latin typeface="Calibri" panose="020F0502020204030204" pitchFamily="34" charset="0"/>
                <a:ea typeface="Calibri" panose="020F0502020204030204" pitchFamily="34" charset="0"/>
                <a:cs typeface="Arial" panose="020B0604020202020204" pitchFamily="34" charset="0"/>
              </a:rPr>
              <a:t>The most important touchpoint of Zara is the store</a:t>
            </a:r>
            <a:endParaRPr lang="en-GB" sz="3100" dirty="0"/>
          </a:p>
        </p:txBody>
      </p:sp>
      <p:pic>
        <p:nvPicPr>
          <p:cNvPr id="4" name="Content Placeholder 3">
            <a:extLst>
              <a:ext uri="{FF2B5EF4-FFF2-40B4-BE49-F238E27FC236}">
                <a16:creationId xmlns:a16="http://schemas.microsoft.com/office/drawing/2014/main" id="{6A32503C-17F0-493C-9E05-E08F8D67C1F7}"/>
              </a:ext>
            </a:extLst>
          </p:cNvPr>
          <p:cNvPicPr>
            <a:picLocks noGrp="1"/>
          </p:cNvPicPr>
          <p:nvPr>
            <p:ph idx="1"/>
          </p:nvPr>
        </p:nvPicPr>
        <p:blipFill rotWithShape="1">
          <a:blip r:embed="rId2"/>
          <a:srcRect l="19809" t="35100" r="36185" b="32778"/>
          <a:stretch/>
        </p:blipFill>
        <p:spPr bwMode="auto">
          <a:xfrm>
            <a:off x="838200" y="4822981"/>
            <a:ext cx="5365212" cy="2035019"/>
          </a:xfrm>
          <a:prstGeom prst="rect">
            <a:avLst/>
          </a:prstGeom>
          <a:ln>
            <a:noFill/>
          </a:ln>
          <a:extLst>
            <a:ext uri="{53640926-AAD7-44D8-BBD7-CCE9431645EC}">
              <a14:shadowObscured xmlns:a14="http://schemas.microsoft.com/office/drawing/2010/main"/>
            </a:ext>
          </a:extLst>
        </p:spPr>
      </p:pic>
      <p:sp>
        <p:nvSpPr>
          <p:cNvPr id="5" name="Rectangle 4">
            <a:extLst>
              <a:ext uri="{FF2B5EF4-FFF2-40B4-BE49-F238E27FC236}">
                <a16:creationId xmlns:a16="http://schemas.microsoft.com/office/drawing/2014/main" id="{3798DEB0-0419-4DCA-8C6F-04A8BA6749F9}"/>
              </a:ext>
            </a:extLst>
          </p:cNvPr>
          <p:cNvSpPr/>
          <p:nvPr/>
        </p:nvSpPr>
        <p:spPr>
          <a:xfrm>
            <a:off x="4237981" y="2251754"/>
            <a:ext cx="7191233" cy="2068195"/>
          </a:xfrm>
          <a:prstGeom prst="rect">
            <a:avLst/>
          </a:prstGeom>
        </p:spPr>
        <p:txBody>
          <a:bodyPr wrap="square">
            <a:spAutoFit/>
          </a:bodyPr>
          <a:lstStyle/>
          <a:p>
            <a:pPr algn="just">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Zara stores are designed with the motive of generating in customers positive emotions, comfortable feelings and buying impulse. So that interacting with the customers, store staff can collect feedback directly from the </a:t>
            </a:r>
            <a:r>
              <a:rPr lang="en-GB" sz="2400" b="1" dirty="0" smtClean="0">
                <a:latin typeface="Calibri" panose="020F0502020204030204" pitchFamily="34" charset="0"/>
                <a:ea typeface="Calibri" panose="020F0502020204030204" pitchFamily="34" charset="0"/>
                <a:cs typeface="Times New Roman" panose="02020603050405020304" pitchFamily="18" charset="0"/>
              </a:rPr>
              <a:t>customer (www.zara.com, 2018).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421856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1621C-79D0-41DD-A605-9D21E07A3626}"/>
              </a:ext>
            </a:extLst>
          </p:cNvPr>
          <p:cNvSpPr>
            <a:spLocks noGrp="1"/>
          </p:cNvSpPr>
          <p:nvPr>
            <p:ph type="title"/>
          </p:nvPr>
        </p:nvSpPr>
        <p:spPr>
          <a:xfrm>
            <a:off x="183107" y="365125"/>
            <a:ext cx="3242481" cy="1095185"/>
          </a:xfrm>
        </p:spPr>
        <p:txBody>
          <a:bodyPr>
            <a:normAutofit fontScale="90000"/>
          </a:bodyPr>
          <a:lstStyle/>
          <a:p>
            <a:r>
              <a:rPr lang="en-GB" sz="2800" b="1" dirty="0"/>
              <a:t>Customer Touchpoint of N</a:t>
            </a:r>
            <a:r>
              <a:rPr lang="en-GB" sz="2500" b="1" dirty="0">
                <a:solidFill>
                  <a:prstClr val="black"/>
                </a:solidFill>
              </a:rPr>
              <a:t>ew Zara </a:t>
            </a:r>
            <a:r>
              <a:rPr lang="en-GB" sz="2800" b="1" dirty="0"/>
              <a:t>Party Wear</a:t>
            </a:r>
          </a:p>
        </p:txBody>
      </p:sp>
      <p:pic>
        <p:nvPicPr>
          <p:cNvPr id="4" name="Content Placeholder 3">
            <a:extLst>
              <a:ext uri="{FF2B5EF4-FFF2-40B4-BE49-F238E27FC236}">
                <a16:creationId xmlns:a16="http://schemas.microsoft.com/office/drawing/2014/main" id="{150BED4D-2FB3-4443-90AA-1D7940FD2673}"/>
              </a:ext>
            </a:extLst>
          </p:cNvPr>
          <p:cNvPicPr>
            <a:picLocks noGrp="1" noChangeAspect="1"/>
          </p:cNvPicPr>
          <p:nvPr>
            <p:ph idx="1"/>
          </p:nvPr>
        </p:nvPicPr>
        <p:blipFill rotWithShape="1">
          <a:blip r:embed="rId2"/>
          <a:srcRect l="28894" t="29556" r="30920" b="10139"/>
          <a:stretch/>
        </p:blipFill>
        <p:spPr>
          <a:xfrm>
            <a:off x="4305536" y="461046"/>
            <a:ext cx="7022107" cy="6108473"/>
          </a:xfrm>
          <a:prstGeom prst="rect">
            <a:avLst/>
          </a:prstGeom>
        </p:spPr>
      </p:pic>
    </p:spTree>
    <p:extLst>
      <p:ext uri="{BB962C8B-B14F-4D97-AF65-F5344CB8AC3E}">
        <p14:creationId xmlns:p14="http://schemas.microsoft.com/office/powerpoint/2010/main" val="42628103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82925-20E9-4599-BAB7-D0A064A625C6}"/>
              </a:ext>
            </a:extLst>
          </p:cNvPr>
          <p:cNvSpPr>
            <a:spLocks noGrp="1"/>
          </p:cNvSpPr>
          <p:nvPr>
            <p:ph type="title"/>
          </p:nvPr>
        </p:nvSpPr>
        <p:spPr>
          <a:xfrm>
            <a:off x="838200" y="365126"/>
            <a:ext cx="10515600" cy="689952"/>
          </a:xfrm>
        </p:spPr>
        <p:txBody>
          <a:bodyPr/>
          <a:lstStyle/>
          <a:p>
            <a:r>
              <a:rPr lang="en-GB" sz="2800" b="1" dirty="0">
                <a:solidFill>
                  <a:srgbClr val="3B3835"/>
                </a:solidFill>
                <a:latin typeface="Helvetica Neue"/>
                <a:ea typeface="+mn-ea"/>
                <a:cs typeface="+mn-cs"/>
              </a:rPr>
              <a:t>SWOT analysis </a:t>
            </a:r>
            <a:endParaRPr lang="en-GB" b="1" dirty="0"/>
          </a:p>
        </p:txBody>
      </p:sp>
      <p:sp>
        <p:nvSpPr>
          <p:cNvPr id="3" name="Content Placeholder 2">
            <a:extLst>
              <a:ext uri="{FF2B5EF4-FFF2-40B4-BE49-F238E27FC236}">
                <a16:creationId xmlns:a16="http://schemas.microsoft.com/office/drawing/2014/main" id="{2E1F10A3-B408-46C0-A7AD-7716A7275BC2}"/>
              </a:ext>
            </a:extLst>
          </p:cNvPr>
          <p:cNvSpPr>
            <a:spLocks noGrp="1"/>
          </p:cNvSpPr>
          <p:nvPr>
            <p:ph idx="1"/>
          </p:nvPr>
        </p:nvSpPr>
        <p:spPr>
          <a:xfrm>
            <a:off x="838201" y="1055078"/>
            <a:ext cx="9037320" cy="5697414"/>
          </a:xfrm>
        </p:spPr>
        <p:txBody>
          <a:bodyPr>
            <a:normAutofit fontScale="47500" lnSpcReduction="20000"/>
          </a:bodyPr>
          <a:lstStyle/>
          <a:p>
            <a:pPr marL="0" indent="0">
              <a:lnSpc>
                <a:spcPct val="120000"/>
              </a:lnSpc>
              <a:buNone/>
            </a:pPr>
            <a:r>
              <a:rPr lang="en-GB" b="0" i="0" dirty="0">
                <a:solidFill>
                  <a:srgbClr val="3B3835"/>
                </a:solidFill>
                <a:effectLst/>
                <a:latin typeface="Helvetica Neue"/>
              </a:rPr>
              <a:t>•</a:t>
            </a:r>
            <a:r>
              <a:rPr lang="en-GB" sz="3500" b="1" i="0" dirty="0">
                <a:solidFill>
                  <a:srgbClr val="3B3835"/>
                </a:solidFill>
                <a:effectLst/>
                <a:latin typeface="Helvetica Neue"/>
              </a:rPr>
              <a:t>Strengths: </a:t>
            </a:r>
          </a:p>
          <a:p>
            <a:pPr marL="0" lvl="0" indent="0">
              <a:lnSpc>
                <a:spcPct val="120000"/>
              </a:lnSpc>
              <a:buNone/>
            </a:pPr>
            <a:r>
              <a:rPr lang="en-GB" sz="3500" dirty="0" smtClean="0">
                <a:solidFill>
                  <a:srgbClr val="3B3835"/>
                </a:solidFill>
                <a:latin typeface="Helvetica Neue"/>
              </a:rPr>
              <a:t>-V</a:t>
            </a:r>
            <a:r>
              <a:rPr lang="en-GB" sz="3500" b="0" i="0" dirty="0" smtClean="0">
                <a:solidFill>
                  <a:srgbClr val="3B3835"/>
                </a:solidFill>
                <a:effectLst/>
                <a:latin typeface="Helvetica Neue"/>
              </a:rPr>
              <a:t>ery </a:t>
            </a:r>
            <a:r>
              <a:rPr lang="en-GB" sz="3500" b="0" i="0" dirty="0">
                <a:solidFill>
                  <a:srgbClr val="3B3835"/>
                </a:solidFill>
                <a:effectLst/>
                <a:latin typeface="Helvetica Neue"/>
              </a:rPr>
              <a:t>strong brand name </a:t>
            </a:r>
            <a:endParaRPr lang="en-GB" sz="3500" b="0" i="0" dirty="0" smtClean="0">
              <a:solidFill>
                <a:srgbClr val="3B3835"/>
              </a:solidFill>
              <a:effectLst/>
              <a:latin typeface="Helvetica Neue"/>
            </a:endParaRPr>
          </a:p>
          <a:p>
            <a:pPr marL="0" lvl="0" indent="0">
              <a:lnSpc>
                <a:spcPct val="120000"/>
              </a:lnSpc>
              <a:buNone/>
            </a:pPr>
            <a:r>
              <a:rPr lang="en-GB" sz="3500" b="0" i="0" dirty="0" smtClean="0">
                <a:solidFill>
                  <a:srgbClr val="3B3835"/>
                </a:solidFill>
                <a:effectLst/>
                <a:latin typeface="Helvetica Neue"/>
              </a:rPr>
              <a:t>-</a:t>
            </a:r>
            <a:r>
              <a:rPr lang="en-GB" sz="3500" dirty="0">
                <a:solidFill>
                  <a:srgbClr val="3B3835"/>
                </a:solidFill>
                <a:latin typeface="Helvetica Neue"/>
              </a:rPr>
              <a:t>C</a:t>
            </a:r>
            <a:r>
              <a:rPr lang="en-GB" sz="3500" b="0" i="0" dirty="0" smtClean="0">
                <a:solidFill>
                  <a:srgbClr val="3B3835"/>
                </a:solidFill>
                <a:effectLst/>
                <a:latin typeface="Helvetica Neue"/>
              </a:rPr>
              <a:t>ost </a:t>
            </a:r>
            <a:r>
              <a:rPr lang="en-GB" sz="3500" b="0" i="0" dirty="0">
                <a:solidFill>
                  <a:srgbClr val="3B3835"/>
                </a:solidFill>
                <a:effectLst/>
                <a:latin typeface="Helvetica Neue"/>
              </a:rPr>
              <a:t>leadership </a:t>
            </a:r>
            <a:endParaRPr lang="en-GB" sz="3500" b="0" i="0" dirty="0" smtClean="0">
              <a:solidFill>
                <a:srgbClr val="3B3835"/>
              </a:solidFill>
              <a:effectLst/>
              <a:latin typeface="Helvetica Neue"/>
            </a:endParaRPr>
          </a:p>
          <a:p>
            <a:pPr marL="0" lvl="0" indent="0">
              <a:lnSpc>
                <a:spcPct val="120000"/>
              </a:lnSpc>
              <a:buNone/>
            </a:pPr>
            <a:r>
              <a:rPr lang="en-GB" sz="3500" dirty="0">
                <a:solidFill>
                  <a:srgbClr val="3B3835"/>
                </a:solidFill>
                <a:latin typeface="Helvetica Neue"/>
              </a:rPr>
              <a:t>-</a:t>
            </a:r>
            <a:r>
              <a:rPr lang="en-GB" sz="3500" b="0" i="0" dirty="0" smtClean="0">
                <a:solidFill>
                  <a:srgbClr val="3B3835"/>
                </a:solidFill>
                <a:effectLst/>
                <a:latin typeface="Helvetica Neue"/>
              </a:rPr>
              <a:t> </a:t>
            </a:r>
            <a:r>
              <a:rPr lang="en-GB" sz="3500" dirty="0">
                <a:solidFill>
                  <a:srgbClr val="3B3835"/>
                </a:solidFill>
                <a:latin typeface="Helvetica Neue"/>
              </a:rPr>
              <a:t>S</a:t>
            </a:r>
            <a:r>
              <a:rPr lang="en-GB" sz="3500" b="0" i="0" dirty="0" smtClean="0">
                <a:solidFill>
                  <a:srgbClr val="3B3835"/>
                </a:solidFill>
                <a:effectLst/>
                <a:latin typeface="Helvetica Neue"/>
              </a:rPr>
              <a:t>trong </a:t>
            </a:r>
            <a:r>
              <a:rPr lang="en-GB" sz="3500" b="0" i="0" dirty="0">
                <a:solidFill>
                  <a:srgbClr val="3B3835"/>
                </a:solidFill>
                <a:effectLst/>
                <a:latin typeface="Helvetica Neue"/>
              </a:rPr>
              <a:t>supply chain management </a:t>
            </a:r>
          </a:p>
          <a:p>
            <a:pPr marL="0" indent="0">
              <a:lnSpc>
                <a:spcPct val="120000"/>
              </a:lnSpc>
              <a:buNone/>
            </a:pPr>
            <a:r>
              <a:rPr lang="en-GB" sz="3500" b="0" i="0" dirty="0" smtClean="0">
                <a:solidFill>
                  <a:srgbClr val="3B3835"/>
                </a:solidFill>
                <a:effectLst/>
                <a:latin typeface="Helvetica Neue"/>
              </a:rPr>
              <a:t>-Differentiation </a:t>
            </a:r>
            <a:r>
              <a:rPr lang="en-GB" sz="3500" b="0" i="0" dirty="0">
                <a:solidFill>
                  <a:srgbClr val="3B3835"/>
                </a:solidFill>
                <a:effectLst/>
                <a:latin typeface="Helvetica Neue"/>
              </a:rPr>
              <a:t>strategy</a:t>
            </a:r>
          </a:p>
          <a:p>
            <a:pPr marL="0" indent="0">
              <a:lnSpc>
                <a:spcPct val="120000"/>
              </a:lnSpc>
              <a:buNone/>
            </a:pPr>
            <a:r>
              <a:rPr lang="en-GB" sz="3500" b="1" i="0" dirty="0" smtClean="0">
                <a:solidFill>
                  <a:srgbClr val="3B3835"/>
                </a:solidFill>
                <a:effectLst/>
                <a:latin typeface="Helvetica Neue"/>
              </a:rPr>
              <a:t>Weakness</a:t>
            </a:r>
            <a:r>
              <a:rPr lang="en-GB" sz="3500" b="1" i="0" dirty="0">
                <a:solidFill>
                  <a:srgbClr val="3B3835"/>
                </a:solidFill>
                <a:effectLst/>
                <a:latin typeface="Helvetica Neue"/>
              </a:rPr>
              <a:t>: </a:t>
            </a:r>
          </a:p>
          <a:p>
            <a:pPr marL="0" indent="0">
              <a:lnSpc>
                <a:spcPct val="120000"/>
              </a:lnSpc>
              <a:buNone/>
            </a:pPr>
            <a:r>
              <a:rPr lang="en-GB" sz="3500" b="0" i="0" dirty="0">
                <a:solidFill>
                  <a:srgbClr val="3B3835"/>
                </a:solidFill>
                <a:effectLst/>
                <a:latin typeface="Helvetica Neue"/>
              </a:rPr>
              <a:t>-Centralized distribution </a:t>
            </a:r>
            <a:r>
              <a:rPr lang="en-GB" sz="3500" b="0" i="0" dirty="0" smtClean="0">
                <a:solidFill>
                  <a:srgbClr val="3B3835"/>
                </a:solidFill>
                <a:effectLst/>
                <a:latin typeface="Helvetica Neue"/>
              </a:rPr>
              <a:t>system</a:t>
            </a:r>
            <a:r>
              <a:rPr lang="en-GB" sz="3500" dirty="0">
                <a:solidFill>
                  <a:srgbClr val="3B3835"/>
                </a:solidFill>
                <a:latin typeface="Helvetica Neue"/>
              </a:rPr>
              <a:t>.</a:t>
            </a:r>
            <a:endParaRPr lang="en-GB" sz="3500" b="0" i="0" dirty="0">
              <a:solidFill>
                <a:srgbClr val="3B3835"/>
              </a:solidFill>
              <a:effectLst/>
              <a:latin typeface="Helvetica Neue"/>
            </a:endParaRPr>
          </a:p>
          <a:p>
            <a:pPr marL="0" indent="0">
              <a:lnSpc>
                <a:spcPct val="120000"/>
              </a:lnSpc>
              <a:buNone/>
            </a:pPr>
            <a:r>
              <a:rPr lang="en-GB" sz="3500" dirty="0">
                <a:solidFill>
                  <a:srgbClr val="3B3835"/>
                </a:solidFill>
                <a:latin typeface="Helvetica Neue"/>
              </a:rPr>
              <a:t>-</a:t>
            </a:r>
            <a:r>
              <a:rPr lang="en-GB" sz="3500" b="0" i="0" dirty="0">
                <a:solidFill>
                  <a:srgbClr val="3B3835"/>
                </a:solidFill>
                <a:effectLst/>
                <a:latin typeface="Helvetica Neue"/>
              </a:rPr>
              <a:t>Limited investment on </a:t>
            </a:r>
            <a:r>
              <a:rPr lang="en-GB" sz="3500" b="0" i="0" dirty="0" smtClean="0">
                <a:solidFill>
                  <a:srgbClr val="3B3835"/>
                </a:solidFill>
                <a:effectLst/>
                <a:latin typeface="Helvetica Neue"/>
              </a:rPr>
              <a:t>advertising.</a:t>
            </a:r>
          </a:p>
          <a:p>
            <a:pPr marL="0" indent="0">
              <a:lnSpc>
                <a:spcPct val="120000"/>
              </a:lnSpc>
              <a:buNone/>
            </a:pPr>
            <a:r>
              <a:rPr lang="en-GB" sz="3500" b="0" i="0" dirty="0" smtClean="0">
                <a:solidFill>
                  <a:srgbClr val="3B3835"/>
                </a:solidFill>
                <a:effectLst/>
                <a:latin typeface="Helvetica Neue"/>
              </a:rPr>
              <a:t>•</a:t>
            </a:r>
            <a:r>
              <a:rPr lang="en-GB" sz="3500" b="1" i="0" dirty="0">
                <a:solidFill>
                  <a:srgbClr val="3B3835"/>
                </a:solidFill>
                <a:effectLst/>
                <a:latin typeface="Helvetica Neue"/>
              </a:rPr>
              <a:t>Opportunity: </a:t>
            </a:r>
          </a:p>
          <a:p>
            <a:pPr marL="0" indent="0">
              <a:lnSpc>
                <a:spcPct val="120000"/>
              </a:lnSpc>
              <a:buNone/>
            </a:pPr>
            <a:r>
              <a:rPr lang="en-GB" sz="3500" b="0" i="0" dirty="0" smtClean="0">
                <a:solidFill>
                  <a:srgbClr val="3B3835"/>
                </a:solidFill>
                <a:effectLst/>
                <a:latin typeface="Helvetica Neue"/>
              </a:rPr>
              <a:t>-More </a:t>
            </a:r>
            <a:r>
              <a:rPr lang="en-GB" sz="3500" b="0" i="0" dirty="0">
                <a:solidFill>
                  <a:srgbClr val="3B3835"/>
                </a:solidFill>
                <a:effectLst/>
                <a:latin typeface="Helvetica Neue"/>
              </a:rPr>
              <a:t>advertising to </a:t>
            </a:r>
            <a:r>
              <a:rPr lang="en-GB" sz="3500" dirty="0" smtClean="0">
                <a:solidFill>
                  <a:srgbClr val="3B3835"/>
                </a:solidFill>
                <a:latin typeface="Helvetica Neue"/>
              </a:rPr>
              <a:t>penetrate globally.</a:t>
            </a:r>
            <a:endParaRPr lang="en-GB" sz="3500" dirty="0">
              <a:solidFill>
                <a:srgbClr val="3B3835"/>
              </a:solidFill>
              <a:latin typeface="Helvetica Neue"/>
            </a:endParaRPr>
          </a:p>
          <a:p>
            <a:pPr marL="0" indent="0">
              <a:lnSpc>
                <a:spcPct val="120000"/>
              </a:lnSpc>
              <a:buNone/>
            </a:pPr>
            <a:r>
              <a:rPr lang="en-GB" sz="3500" b="0" i="0" dirty="0" smtClean="0">
                <a:solidFill>
                  <a:srgbClr val="3B3835"/>
                </a:solidFill>
                <a:effectLst/>
                <a:latin typeface="Helvetica Neue"/>
              </a:rPr>
              <a:t>-More distribution centres. </a:t>
            </a:r>
            <a:endParaRPr lang="en-GB" sz="3500" b="0" i="0" dirty="0">
              <a:solidFill>
                <a:srgbClr val="3B3835"/>
              </a:solidFill>
              <a:effectLst/>
              <a:latin typeface="Helvetica Neue"/>
            </a:endParaRPr>
          </a:p>
          <a:p>
            <a:pPr marL="0" indent="0">
              <a:lnSpc>
                <a:spcPct val="120000"/>
              </a:lnSpc>
              <a:buNone/>
            </a:pPr>
            <a:r>
              <a:rPr lang="en-GB" sz="3500" b="0" i="0" dirty="0">
                <a:solidFill>
                  <a:srgbClr val="3B3835"/>
                </a:solidFill>
                <a:effectLst/>
                <a:latin typeface="Helvetica Neue"/>
              </a:rPr>
              <a:t>• </a:t>
            </a:r>
            <a:r>
              <a:rPr lang="en-GB" sz="3500" b="1" i="0" dirty="0">
                <a:solidFill>
                  <a:srgbClr val="3B3835"/>
                </a:solidFill>
                <a:effectLst/>
                <a:latin typeface="Helvetica Neue"/>
              </a:rPr>
              <a:t>Threats:</a:t>
            </a:r>
          </a:p>
          <a:p>
            <a:pPr marL="0" indent="0">
              <a:lnSpc>
                <a:spcPct val="120000"/>
              </a:lnSpc>
              <a:buNone/>
            </a:pPr>
            <a:r>
              <a:rPr lang="en-GB" sz="3500" b="0" i="0" dirty="0" smtClean="0">
                <a:solidFill>
                  <a:srgbClr val="3B3835"/>
                </a:solidFill>
                <a:effectLst/>
                <a:latin typeface="Helvetica Neue"/>
              </a:rPr>
              <a:t>Strong competitors Globally</a:t>
            </a:r>
            <a:endParaRPr lang="en-GB" sz="3500" b="0" i="0" dirty="0">
              <a:solidFill>
                <a:srgbClr val="3B3835"/>
              </a:solidFill>
              <a:effectLst/>
              <a:latin typeface="Helvetica Neue"/>
            </a:endParaRPr>
          </a:p>
          <a:p>
            <a:pPr marL="0" indent="0">
              <a:buNone/>
            </a:pPr>
            <a:r>
              <a:rPr lang="en-GB" sz="3300" b="0" i="0" dirty="0">
                <a:solidFill>
                  <a:srgbClr val="3B3835"/>
                </a:solidFill>
                <a:effectLst/>
                <a:latin typeface="Helvetica Neue"/>
              </a:rPr>
              <a:t> </a:t>
            </a:r>
          </a:p>
          <a:p>
            <a:pPr marL="0" indent="0">
              <a:buNone/>
            </a:pPr>
            <a:endParaRPr lang="en-GB" sz="3300" dirty="0"/>
          </a:p>
        </p:txBody>
      </p:sp>
    </p:spTree>
    <p:extLst>
      <p:ext uri="{BB962C8B-B14F-4D97-AF65-F5344CB8AC3E}">
        <p14:creationId xmlns:p14="http://schemas.microsoft.com/office/powerpoint/2010/main" val="417589195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B0E91-1502-49F4-9A69-96820F47617C}"/>
              </a:ext>
            </a:extLst>
          </p:cNvPr>
          <p:cNvSpPr>
            <a:spLocks noGrp="1"/>
          </p:cNvSpPr>
          <p:nvPr>
            <p:ph type="title"/>
          </p:nvPr>
        </p:nvSpPr>
        <p:spPr/>
        <p:txBody>
          <a:bodyPr/>
          <a:lstStyle/>
          <a:p>
            <a:r>
              <a:rPr lang="en-GB" dirty="0"/>
              <a:t>SWOT Critical Analysis</a:t>
            </a:r>
            <a:endParaRPr lang="en-GB" dirty="0"/>
          </a:p>
        </p:txBody>
      </p:sp>
      <p:sp>
        <p:nvSpPr>
          <p:cNvPr id="3" name="Content Placeholder 2">
            <a:extLst>
              <a:ext uri="{FF2B5EF4-FFF2-40B4-BE49-F238E27FC236}">
                <a16:creationId xmlns:a16="http://schemas.microsoft.com/office/drawing/2014/main" id="{7BDC5754-7277-4CE1-911D-184BFC317307}"/>
              </a:ext>
            </a:extLst>
          </p:cNvPr>
          <p:cNvSpPr>
            <a:spLocks noGrp="1"/>
          </p:cNvSpPr>
          <p:nvPr>
            <p:ph idx="1"/>
          </p:nvPr>
        </p:nvSpPr>
        <p:spPr/>
        <p:txBody>
          <a:bodyPr/>
          <a:lstStyle/>
          <a:p>
            <a:pPr marL="0" indent="0" algn="just">
              <a:buNone/>
            </a:pPr>
            <a:endParaRPr lang="en-GB" dirty="0" smtClean="0"/>
          </a:p>
          <a:p>
            <a:pPr marL="0" indent="0" algn="just">
              <a:buNone/>
            </a:pPr>
            <a:r>
              <a:rPr lang="en-GB" dirty="0" smtClean="0"/>
              <a:t>SWOT </a:t>
            </a:r>
            <a:r>
              <a:rPr lang="en-GB" dirty="0"/>
              <a:t>Analysis is an important tool for strategic planning </a:t>
            </a:r>
            <a:r>
              <a:rPr lang="en-GB" dirty="0" smtClean="0"/>
              <a:t>based on </a:t>
            </a:r>
            <a:r>
              <a:rPr lang="en-GB" dirty="0" smtClean="0">
                <a:latin typeface="Calibri" panose="020F0502020204030204" pitchFamily="34" charset="0"/>
                <a:ea typeface="Calibri" panose="020F0502020204030204" pitchFamily="34" charset="0"/>
                <a:cs typeface="Times New Roman" panose="02020603050405020304" pitchFamily="18" charset="0"/>
              </a:rPr>
              <a:t> static environmental factors</a:t>
            </a:r>
            <a:r>
              <a:rPr lang="en-GB" dirty="0" smtClean="0"/>
              <a:t>. </a:t>
            </a:r>
            <a:r>
              <a:rPr lang="en-GB" dirty="0" smtClean="0"/>
              <a:t>U</a:t>
            </a:r>
            <a:r>
              <a:rPr lang="en-GB" dirty="0" smtClean="0"/>
              <a:t>nfortunately, uncontrollable changes such </a:t>
            </a:r>
            <a:r>
              <a:rPr lang="en-GB" dirty="0"/>
              <a:t>as, price increase, government legislations or economic factors </a:t>
            </a:r>
            <a:r>
              <a:rPr lang="en-GB" dirty="0" smtClean="0"/>
              <a:t>affects </a:t>
            </a:r>
            <a:r>
              <a:rPr lang="en-GB" dirty="0"/>
              <a:t>its validity. </a:t>
            </a:r>
            <a:r>
              <a:rPr lang="en-GB" dirty="0" smtClean="0"/>
              <a:t>SWOT is </a:t>
            </a:r>
            <a:r>
              <a:rPr lang="en-GB" dirty="0"/>
              <a:t>expensive </a:t>
            </a:r>
            <a:r>
              <a:rPr lang="en-GB" dirty="0" smtClean="0"/>
              <a:t>to do.  </a:t>
            </a:r>
            <a:endParaRPr lang="en-GB" dirty="0"/>
          </a:p>
        </p:txBody>
      </p:sp>
    </p:spTree>
    <p:extLst>
      <p:ext uri="{BB962C8B-B14F-4D97-AF65-F5344CB8AC3E}">
        <p14:creationId xmlns:p14="http://schemas.microsoft.com/office/powerpoint/2010/main" val="30986277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26AD7-700E-4587-8975-180FE3EBEDD5}"/>
              </a:ext>
            </a:extLst>
          </p:cNvPr>
          <p:cNvSpPr>
            <a:spLocks noGrp="1"/>
          </p:cNvSpPr>
          <p:nvPr>
            <p:ph type="title"/>
          </p:nvPr>
        </p:nvSpPr>
        <p:spPr/>
        <p:txBody>
          <a:bodyPr/>
          <a:lstStyle/>
          <a:p>
            <a:r>
              <a:rPr lang="en-GB" b="1" dirty="0"/>
              <a:t>Competitive Advantages</a:t>
            </a:r>
            <a:r>
              <a:rPr lang="en-GB" dirty="0"/>
              <a:t/>
            </a:r>
            <a:br>
              <a:rPr lang="en-GB" dirty="0"/>
            </a:br>
            <a:endParaRPr lang="en-GB" dirty="0"/>
          </a:p>
        </p:txBody>
      </p:sp>
      <p:sp>
        <p:nvSpPr>
          <p:cNvPr id="3" name="Content Placeholder 2">
            <a:extLst>
              <a:ext uri="{FF2B5EF4-FFF2-40B4-BE49-F238E27FC236}">
                <a16:creationId xmlns:a16="http://schemas.microsoft.com/office/drawing/2014/main" id="{A112503E-7556-452D-A65A-2F868CA0E722}"/>
              </a:ext>
            </a:extLst>
          </p:cNvPr>
          <p:cNvSpPr>
            <a:spLocks noGrp="1"/>
          </p:cNvSpPr>
          <p:nvPr>
            <p:ph idx="1"/>
          </p:nvPr>
        </p:nvSpPr>
        <p:spPr/>
        <p:txBody>
          <a:bodyPr>
            <a:normAutofit fontScale="92500" lnSpcReduction="10000"/>
          </a:bodyPr>
          <a:lstStyle/>
          <a:p>
            <a:pPr marL="342900" lvl="0" indent="-342900" algn="just">
              <a:spcAft>
                <a:spcPts val="0"/>
              </a:spcAft>
              <a:buFont typeface="Wingdings" panose="05000000000000000000" pitchFamily="2" charset="2"/>
              <a:buChar char=""/>
            </a:pPr>
            <a:r>
              <a:rPr lang="en-GB" dirty="0">
                <a:latin typeface="Arial" panose="020B0604020202020204" pitchFamily="34" charset="0"/>
                <a:ea typeface="Times New Roman" panose="02020603050405020304" pitchFamily="18" charset="0"/>
              </a:rPr>
              <a:t>Quick response to customers’ demands</a:t>
            </a:r>
            <a:endParaRPr lang="en-GB" dirty="0">
              <a:latin typeface="Times New Roman" panose="02020603050405020304" pitchFamily="18" charset="0"/>
              <a:ea typeface="Times New Roman" panose="02020603050405020304" pitchFamily="18" charset="0"/>
            </a:endParaRPr>
          </a:p>
          <a:p>
            <a:pPr marL="342900" lvl="0" indent="-342900" algn="just">
              <a:spcAft>
                <a:spcPts val="0"/>
              </a:spcAft>
              <a:buFont typeface="Wingdings" panose="05000000000000000000" pitchFamily="2" charset="2"/>
              <a:buChar char=""/>
            </a:pPr>
            <a:r>
              <a:rPr lang="en-GB" dirty="0">
                <a:latin typeface="Arial" panose="020B0604020202020204" pitchFamily="34" charset="0"/>
                <a:ea typeface="Times New Roman" panose="02020603050405020304" pitchFamily="18" charset="0"/>
              </a:rPr>
              <a:t>Reduction of </a:t>
            </a:r>
            <a:r>
              <a:rPr lang="en-GB" dirty="0">
                <a:solidFill>
                  <a:srgbClr val="000000"/>
                </a:solidFill>
                <a:latin typeface="Arial" panose="020B0604020202020204" pitchFamily="34" charset="0"/>
                <a:ea typeface="Times New Roman" panose="02020603050405020304" pitchFamily="18" charset="0"/>
              </a:rPr>
              <a:t>manufacturing and transportation costs to benefit consumer through economy of scale.</a:t>
            </a:r>
            <a:endParaRPr lang="en-GB" dirty="0">
              <a:latin typeface="Times New Roman" panose="02020603050405020304" pitchFamily="18" charset="0"/>
              <a:ea typeface="Times New Roman" panose="02020603050405020304" pitchFamily="18" charset="0"/>
            </a:endParaRPr>
          </a:p>
          <a:p>
            <a:pPr marL="342900" lvl="0" indent="-342900" algn="just">
              <a:spcAft>
                <a:spcPts val="0"/>
              </a:spcAft>
              <a:buFont typeface="Wingdings" panose="05000000000000000000" pitchFamily="2" charset="2"/>
              <a:buChar char=""/>
            </a:pPr>
            <a:r>
              <a:rPr lang="en-GB" dirty="0">
                <a:solidFill>
                  <a:srgbClr val="000000"/>
                </a:solidFill>
                <a:latin typeface="Arial" panose="020B0604020202020204" pitchFamily="34" charset="0"/>
                <a:ea typeface="Times New Roman" panose="02020603050405020304" pitchFamily="18" charset="0"/>
              </a:rPr>
              <a:t>Zara determines the quantity delivered to stores, creates artificial scarcity, creates more demand and reduce inventory to almost zero.</a:t>
            </a:r>
            <a:endParaRPr lang="en-GB" dirty="0">
              <a:latin typeface="Times New Roman" panose="02020603050405020304" pitchFamily="18" charset="0"/>
              <a:ea typeface="Times New Roman" panose="02020603050405020304" pitchFamily="18" charset="0"/>
            </a:endParaRPr>
          </a:p>
          <a:p>
            <a:pPr marL="342900" lvl="0" indent="-342900" algn="just">
              <a:spcAft>
                <a:spcPts val="0"/>
              </a:spcAft>
              <a:buFont typeface="Wingdings" panose="05000000000000000000" pitchFamily="2" charset="2"/>
              <a:buChar char=""/>
            </a:pPr>
            <a:r>
              <a:rPr lang="en-GB" dirty="0">
                <a:latin typeface="Arial" panose="020B0604020202020204" pitchFamily="34" charset="0"/>
                <a:ea typeface="Times New Roman" panose="02020603050405020304" pitchFamily="18" charset="0"/>
              </a:rPr>
              <a:t>Ability to reduce </a:t>
            </a:r>
            <a:r>
              <a:rPr lang="en-GB" dirty="0">
                <a:solidFill>
                  <a:srgbClr val="000000"/>
                </a:solidFill>
                <a:latin typeface="Arial" panose="020B0604020202020204" pitchFamily="34" charset="0"/>
                <a:ea typeface="Times New Roman" panose="02020603050405020304" pitchFamily="18" charset="0"/>
              </a:rPr>
              <a:t>product lead time from concept to store in just 15 days</a:t>
            </a:r>
            <a:endParaRPr lang="en-GB" dirty="0">
              <a:latin typeface="Times New Roman" panose="02020603050405020304" pitchFamily="18" charset="0"/>
              <a:ea typeface="Times New Roman" panose="02020603050405020304" pitchFamily="18" charset="0"/>
            </a:endParaRPr>
          </a:p>
          <a:p>
            <a:pPr marL="342900" lvl="0" indent="-342900" algn="just">
              <a:spcAft>
                <a:spcPts val="0"/>
              </a:spcAft>
              <a:buFont typeface="Wingdings" panose="05000000000000000000" pitchFamily="2" charset="2"/>
              <a:buChar char=""/>
            </a:pPr>
            <a:r>
              <a:rPr lang="en-GB" dirty="0">
                <a:solidFill>
                  <a:srgbClr val="000000"/>
                </a:solidFill>
                <a:latin typeface="Arial" panose="020B0604020202020204" pitchFamily="34" charset="0"/>
                <a:ea typeface="Times New Roman" panose="02020603050405020304" pitchFamily="18" charset="0"/>
              </a:rPr>
              <a:t>Responsiveness Inventory Management Distribution Network</a:t>
            </a:r>
            <a:endParaRPr lang="en-GB" dirty="0">
              <a:latin typeface="Times New Roman" panose="02020603050405020304" pitchFamily="18" charset="0"/>
              <a:ea typeface="Times New Roman" panose="02020603050405020304" pitchFamily="18" charset="0"/>
            </a:endParaRPr>
          </a:p>
          <a:p>
            <a:pPr marL="0" indent="0" algn="just">
              <a:spcAft>
                <a:spcPts val="0"/>
              </a:spcAft>
              <a:buNone/>
            </a:pPr>
            <a:r>
              <a:rPr lang="en-GB" dirty="0">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marL="0" indent="0" algn="just">
              <a:spcAft>
                <a:spcPts val="0"/>
              </a:spcAft>
              <a:buNone/>
            </a:pPr>
            <a:r>
              <a:rPr lang="en-GB" dirty="0">
                <a:latin typeface="Arial" panose="020B0604020202020204" pitchFamily="34" charset="0"/>
                <a:ea typeface="Times New Roman" panose="02020603050405020304" pitchFamily="18" charset="0"/>
              </a:rPr>
              <a:t>(</a:t>
            </a:r>
            <a:r>
              <a:rPr lang="en-GB" dirty="0" smtClean="0">
                <a:latin typeface="Arial" panose="020B0604020202020204" pitchFamily="34" charset="0"/>
                <a:ea typeface="Times New Roman" panose="02020603050405020304" pitchFamily="18" charset="0"/>
              </a:rPr>
              <a:t>www.Zara.com, </a:t>
            </a:r>
            <a:r>
              <a:rPr lang="en-GB" dirty="0">
                <a:latin typeface="Arial" panose="020B0604020202020204" pitchFamily="34" charset="0"/>
                <a:ea typeface="Times New Roman" panose="02020603050405020304" pitchFamily="18" charset="0"/>
              </a:rPr>
              <a:t>2018).</a:t>
            </a:r>
            <a:endParaRPr lang="en-GB" dirty="0">
              <a:latin typeface="Times New Roman" panose="02020603050405020304" pitchFamily="18" charset="0"/>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731820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A2C64-A8D0-4BCB-A768-CB8EDC9BA9B3}"/>
              </a:ext>
            </a:extLst>
          </p:cNvPr>
          <p:cNvSpPr>
            <a:spLocks noGrp="1"/>
          </p:cNvSpPr>
          <p:nvPr>
            <p:ph type="title"/>
          </p:nvPr>
        </p:nvSpPr>
        <p:spPr/>
        <p:txBody>
          <a:bodyPr/>
          <a:lstStyle/>
          <a:p>
            <a:r>
              <a:rPr lang="en-GB" dirty="0"/>
              <a:t>Business Strategies</a:t>
            </a:r>
          </a:p>
        </p:txBody>
      </p:sp>
      <p:sp>
        <p:nvSpPr>
          <p:cNvPr id="3" name="Content Placeholder 2">
            <a:extLst>
              <a:ext uri="{FF2B5EF4-FFF2-40B4-BE49-F238E27FC236}">
                <a16:creationId xmlns:a16="http://schemas.microsoft.com/office/drawing/2014/main" id="{148A031B-4A34-4959-BAB6-6B90BB9A3AC0}"/>
              </a:ext>
            </a:extLst>
          </p:cNvPr>
          <p:cNvSpPr>
            <a:spLocks noGrp="1"/>
          </p:cNvSpPr>
          <p:nvPr>
            <p:ph idx="1"/>
          </p:nvPr>
        </p:nvSpPr>
        <p:spPr>
          <a:xfrm>
            <a:off x="838200" y="1529543"/>
            <a:ext cx="10515600" cy="4281054"/>
          </a:xfrm>
        </p:spPr>
        <p:txBody>
          <a:bodyPr>
            <a:normAutofit fontScale="70000" lnSpcReduction="20000"/>
          </a:bodyPr>
          <a:lstStyle/>
          <a:p>
            <a:pPr algn="just">
              <a:lnSpc>
                <a:spcPct val="106000"/>
              </a:lnSpc>
              <a:spcAft>
                <a:spcPts val="800"/>
              </a:spcAft>
            </a:pPr>
            <a:r>
              <a:rPr lang="en-GB" sz="3000" dirty="0" smtClean="0">
                <a:solidFill>
                  <a:prstClr val="black"/>
                </a:solidFill>
                <a:latin typeface="Calibri" panose="020F0502020204030204" pitchFamily="34" charset="0"/>
                <a:ea typeface="Calibri" panose="020F0502020204030204" pitchFamily="34" charset="0"/>
                <a:cs typeface="Arial" panose="020B0604020202020204" pitchFamily="34" charset="0"/>
              </a:rPr>
              <a:t>Cost </a:t>
            </a:r>
            <a:r>
              <a:rPr lang="en-GB" sz="3000" dirty="0">
                <a:solidFill>
                  <a:prstClr val="black"/>
                </a:solidFill>
                <a:latin typeface="Calibri" panose="020F0502020204030204" pitchFamily="34" charset="0"/>
                <a:ea typeface="Calibri" panose="020F0502020204030204" pitchFamily="34" charset="0"/>
                <a:cs typeface="Arial" panose="020B0604020202020204" pitchFamily="34" charset="0"/>
              </a:rPr>
              <a:t>Leadership </a:t>
            </a:r>
          </a:p>
          <a:p>
            <a:pPr algn="just">
              <a:lnSpc>
                <a:spcPct val="106000"/>
              </a:lnSpc>
              <a:spcAft>
                <a:spcPts val="800"/>
              </a:spcAft>
            </a:pPr>
            <a:r>
              <a:rPr lang="en-GB" sz="3200" dirty="0" smtClean="0">
                <a:effectLst/>
                <a:latin typeface="Calibri" panose="020F0502020204030204" pitchFamily="34" charset="0"/>
                <a:ea typeface="Calibri" panose="020F0502020204030204" pitchFamily="34" charset="0"/>
                <a:cs typeface="Arial" panose="020B0604020202020204" pitchFamily="34" charset="0"/>
              </a:rPr>
              <a:t>Differentiation</a:t>
            </a:r>
          </a:p>
          <a:p>
            <a:pPr algn="just">
              <a:lnSpc>
                <a:spcPct val="106000"/>
              </a:lnSpc>
              <a:spcAft>
                <a:spcPts val="800"/>
              </a:spcAft>
            </a:pPr>
            <a:r>
              <a:rPr lang="en-GB" sz="3100" dirty="0">
                <a:solidFill>
                  <a:prstClr val="black"/>
                </a:solidFill>
                <a:latin typeface="Calibri" panose="020F0502020204030204" pitchFamily="34" charset="0"/>
                <a:ea typeface="Calibri" panose="020F0502020204030204" pitchFamily="34" charset="0"/>
                <a:cs typeface="Arial" panose="020B0604020202020204" pitchFamily="34" charset="0"/>
              </a:rPr>
              <a:t>Supply </a:t>
            </a:r>
            <a:r>
              <a:rPr lang="en-GB" sz="3100" dirty="0" smtClean="0">
                <a:solidFill>
                  <a:prstClr val="black"/>
                </a:solidFill>
                <a:latin typeface="Calibri" panose="020F0502020204030204" pitchFamily="34" charset="0"/>
                <a:ea typeface="Calibri" panose="020F0502020204030204" pitchFamily="34" charset="0"/>
                <a:cs typeface="Arial" panose="020B0604020202020204" pitchFamily="34" charset="0"/>
              </a:rPr>
              <a:t>Chain</a:t>
            </a:r>
            <a:endParaRPr lang="en-GB" sz="3200" dirty="0" smtClean="0">
              <a:effectLst/>
              <a:latin typeface="Calibri" panose="020F0502020204030204" pitchFamily="34" charset="0"/>
              <a:ea typeface="Calibri" panose="020F0502020204030204" pitchFamily="34" charset="0"/>
              <a:cs typeface="Arial" panose="020B0604020202020204" pitchFamily="34" charset="0"/>
            </a:endParaRPr>
          </a:p>
          <a:p>
            <a:pPr algn="just">
              <a:lnSpc>
                <a:spcPct val="106000"/>
              </a:lnSpc>
              <a:spcAft>
                <a:spcPts val="800"/>
              </a:spcAft>
            </a:pPr>
            <a:r>
              <a:rPr lang="en-GB" sz="3200" dirty="0">
                <a:solidFill>
                  <a:prstClr val="black"/>
                </a:solidFill>
                <a:latin typeface="Calibri" panose="020F0502020204030204" pitchFamily="34" charset="0"/>
                <a:ea typeface="Calibri" panose="020F0502020204030204" pitchFamily="34" charset="0"/>
                <a:cs typeface="Arial" panose="020B0604020202020204" pitchFamily="34" charset="0"/>
              </a:rPr>
              <a:t>Vertical </a:t>
            </a:r>
            <a:r>
              <a:rPr lang="en-GB" sz="3200" dirty="0" smtClean="0">
                <a:solidFill>
                  <a:prstClr val="black"/>
                </a:solidFill>
                <a:latin typeface="Calibri" panose="020F0502020204030204" pitchFamily="34" charset="0"/>
                <a:ea typeface="Calibri" panose="020F0502020204030204" pitchFamily="34" charset="0"/>
                <a:cs typeface="Arial" panose="020B0604020202020204" pitchFamily="34" charset="0"/>
              </a:rPr>
              <a:t>Integration</a:t>
            </a:r>
          </a:p>
          <a:p>
            <a:pPr algn="just">
              <a:lnSpc>
                <a:spcPct val="106000"/>
              </a:lnSpc>
              <a:spcAft>
                <a:spcPts val="800"/>
              </a:spcAft>
            </a:pPr>
            <a:r>
              <a:rPr lang="en-GB" sz="3200" dirty="0" smtClean="0">
                <a:effectLst/>
                <a:latin typeface="Calibri" panose="020F0502020204030204" pitchFamily="34" charset="0"/>
                <a:ea typeface="Calibri" panose="020F0502020204030204" pitchFamily="34" charset="0"/>
                <a:cs typeface="Arial" panose="020B0604020202020204" pitchFamily="34" charset="0"/>
              </a:rPr>
              <a:t>More </a:t>
            </a:r>
            <a:r>
              <a:rPr lang="en-GB" sz="3200" dirty="0">
                <a:effectLst/>
                <a:latin typeface="Calibri" panose="020F0502020204030204" pitchFamily="34" charset="0"/>
                <a:ea typeface="Calibri" panose="020F0502020204030204" pitchFamily="34" charset="0"/>
                <a:cs typeface="Arial" panose="020B0604020202020204" pitchFamily="34" charset="0"/>
              </a:rPr>
              <a:t>styles and less </a:t>
            </a:r>
            <a:r>
              <a:rPr lang="en-GB" sz="3200" dirty="0" smtClean="0">
                <a:effectLst/>
                <a:latin typeface="Calibri" panose="020F0502020204030204" pitchFamily="34" charset="0"/>
                <a:ea typeface="Calibri" panose="020F0502020204030204" pitchFamily="34" charset="0"/>
                <a:cs typeface="Arial" panose="020B0604020202020204" pitchFamily="34" charset="0"/>
              </a:rPr>
              <a:t>quantities</a:t>
            </a:r>
          </a:p>
          <a:p>
            <a:pPr algn="just">
              <a:lnSpc>
                <a:spcPct val="106000"/>
              </a:lnSpc>
              <a:spcAft>
                <a:spcPts val="800"/>
              </a:spcAft>
            </a:pPr>
            <a:r>
              <a:rPr lang="en-GB" sz="3200" dirty="0" smtClean="0">
                <a:effectLst/>
                <a:latin typeface="Calibri" panose="020F0502020204030204" pitchFamily="34" charset="0"/>
                <a:ea typeface="Calibri" panose="020F0502020204030204" pitchFamily="34" charset="0"/>
                <a:cs typeface="Arial" panose="020B0604020202020204" pitchFamily="34" charset="0"/>
              </a:rPr>
              <a:t>Low inventory cost </a:t>
            </a:r>
            <a:endParaRPr lang="en-GB" sz="32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06000"/>
              </a:lnSpc>
              <a:spcAft>
                <a:spcPts val="800"/>
              </a:spcAft>
            </a:pPr>
            <a:r>
              <a:rPr lang="en-GB" sz="3200" dirty="0" smtClean="0">
                <a:latin typeface="Calibri" panose="020F0502020204030204" pitchFamily="34" charset="0"/>
                <a:ea typeface="Calibri" panose="020F0502020204030204" pitchFamily="34" charset="0"/>
                <a:cs typeface="Arial" panose="020B0604020202020204" pitchFamily="34" charset="0"/>
              </a:rPr>
              <a:t>Making </a:t>
            </a:r>
            <a:r>
              <a:rPr lang="en-GB" sz="3200" dirty="0">
                <a:effectLst/>
                <a:latin typeface="Calibri" panose="020F0502020204030204" pitchFamily="34" charset="0"/>
                <a:ea typeface="Calibri" panose="020F0502020204030204" pitchFamily="34" charset="0"/>
                <a:cs typeface="Arial" panose="020B0604020202020204" pitchFamily="34" charset="0"/>
              </a:rPr>
              <a:t>latest designs with cheap materials</a:t>
            </a:r>
          </a:p>
          <a:p>
            <a:pPr marL="0" indent="0" algn="r">
              <a:lnSpc>
                <a:spcPct val="106000"/>
              </a:lnSpc>
              <a:spcAft>
                <a:spcPts val="800"/>
              </a:spcAft>
              <a:buNone/>
            </a:pPr>
            <a:r>
              <a:rPr lang="en-GB" sz="3200" dirty="0" smtClean="0">
                <a:latin typeface="Calibri" panose="020F0502020204030204" pitchFamily="34" charset="0"/>
                <a:ea typeface="Calibri" panose="020F0502020204030204" pitchFamily="34" charset="0"/>
                <a:cs typeface="Arial" panose="020B0604020202020204" pitchFamily="34" charset="0"/>
              </a:rPr>
              <a:t>      </a:t>
            </a:r>
            <a:r>
              <a:rPr lang="en-GB" sz="3200" dirty="0"/>
              <a:t>(www.Zara.com, 2018).</a:t>
            </a:r>
          </a:p>
          <a:p>
            <a:pPr marL="0" indent="0" algn="r">
              <a:lnSpc>
                <a:spcPct val="106000"/>
              </a:lnSpc>
              <a:spcAft>
                <a:spcPts val="800"/>
              </a:spcAft>
              <a:buNone/>
            </a:pPr>
            <a:endParaRPr lang="en-GB" sz="3200" dirty="0" smtClean="0">
              <a:latin typeface="Calibri" panose="020F0502020204030204" pitchFamily="34" charset="0"/>
              <a:ea typeface="Calibri" panose="020F0502020204030204" pitchFamily="34" charset="0"/>
              <a:cs typeface="Arial" panose="020B0604020202020204" pitchFamily="34" charset="0"/>
            </a:endParaRPr>
          </a:p>
          <a:p>
            <a:pPr algn="just">
              <a:lnSpc>
                <a:spcPct val="106000"/>
              </a:lnSpc>
              <a:spcAft>
                <a:spcPts val="800"/>
              </a:spcAft>
            </a:pP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lvl="0" indent="0" algn="just">
              <a:lnSpc>
                <a:spcPct val="106000"/>
              </a:lnSpc>
              <a:spcAft>
                <a:spcPts val="800"/>
              </a:spcAft>
              <a:buNone/>
            </a:pPr>
            <a:endParaRPr lang="en-GB" sz="2400" dirty="0">
              <a:effectLst/>
              <a:latin typeface="Symbol" panose="05050102010706020507" pitchFamily="18" charset="2"/>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73409113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35533-B581-437F-AFDE-45099BD57233}"/>
              </a:ext>
            </a:extLst>
          </p:cNvPr>
          <p:cNvSpPr>
            <a:spLocks noGrp="1"/>
          </p:cNvSpPr>
          <p:nvPr>
            <p:ph type="title"/>
          </p:nvPr>
        </p:nvSpPr>
        <p:spPr>
          <a:xfrm>
            <a:off x="838200" y="365125"/>
            <a:ext cx="10515600" cy="563343"/>
          </a:xfrm>
        </p:spPr>
        <p:txBody>
          <a:bodyPr>
            <a:normAutofit/>
          </a:bodyPr>
          <a:lstStyle/>
          <a:p>
            <a:r>
              <a:rPr lang="en-GB" sz="2800" b="1" dirty="0">
                <a:solidFill>
                  <a:srgbClr val="3B3835"/>
                </a:solidFill>
                <a:latin typeface="Helvetica Neue"/>
                <a:ea typeface="+mn-ea"/>
                <a:cs typeface="+mn-cs"/>
              </a:rPr>
              <a:t>Zara’s Strategic Advantage  </a:t>
            </a:r>
            <a:endParaRPr lang="en-GB" sz="2800" b="1" dirty="0"/>
          </a:p>
        </p:txBody>
      </p:sp>
      <p:sp>
        <p:nvSpPr>
          <p:cNvPr id="3" name="Content Placeholder 2">
            <a:extLst>
              <a:ext uri="{FF2B5EF4-FFF2-40B4-BE49-F238E27FC236}">
                <a16:creationId xmlns:a16="http://schemas.microsoft.com/office/drawing/2014/main" id="{E9A57630-8F47-45E2-8041-D84A49E13D1A}"/>
              </a:ext>
            </a:extLst>
          </p:cNvPr>
          <p:cNvSpPr>
            <a:spLocks noGrp="1"/>
          </p:cNvSpPr>
          <p:nvPr>
            <p:ph idx="1"/>
          </p:nvPr>
        </p:nvSpPr>
        <p:spPr>
          <a:xfrm>
            <a:off x="838200" y="1122219"/>
            <a:ext cx="10515600" cy="5517732"/>
          </a:xfrm>
        </p:spPr>
        <p:txBody>
          <a:bodyPr>
            <a:noAutofit/>
          </a:bodyPr>
          <a:lstStyle/>
          <a:p>
            <a:pPr algn="just">
              <a:lnSpc>
                <a:spcPct val="150000"/>
              </a:lnSpc>
            </a:pPr>
            <a:r>
              <a:rPr lang="en-GB" sz="2400" b="0" i="0" dirty="0">
                <a:solidFill>
                  <a:srgbClr val="3B3835"/>
                </a:solidFill>
                <a:effectLst/>
                <a:latin typeface="Helvetica Neue"/>
              </a:rPr>
              <a:t>Zara value chain is vertically integrated from design to the store</a:t>
            </a:r>
            <a:r>
              <a:rPr lang="en-GB" sz="2400" b="0" i="0" dirty="0" smtClean="0">
                <a:solidFill>
                  <a:srgbClr val="3B3835"/>
                </a:solidFill>
                <a:effectLst/>
                <a:latin typeface="Helvetica Neue"/>
              </a:rPr>
              <a:t>.</a:t>
            </a:r>
          </a:p>
          <a:p>
            <a:pPr algn="just">
              <a:lnSpc>
                <a:spcPct val="150000"/>
              </a:lnSpc>
            </a:pPr>
            <a:r>
              <a:rPr lang="en-GB" sz="2400" dirty="0" smtClean="0">
                <a:solidFill>
                  <a:srgbClr val="3B3835"/>
                </a:solidFill>
                <a:latin typeface="Helvetica Neue"/>
              </a:rPr>
              <a:t>Limited quantity of designs allows the creation of scarcity which leads to repeat</a:t>
            </a:r>
            <a:r>
              <a:rPr lang="en-GB" sz="2400" dirty="0">
                <a:solidFill>
                  <a:srgbClr val="3B3835"/>
                </a:solidFill>
                <a:latin typeface="Helvetica Neue"/>
              </a:rPr>
              <a:t> loyal </a:t>
            </a:r>
            <a:r>
              <a:rPr lang="en-GB" sz="2400" dirty="0" smtClean="0">
                <a:solidFill>
                  <a:srgbClr val="3B3835"/>
                </a:solidFill>
                <a:latin typeface="Helvetica Neue"/>
              </a:rPr>
              <a:t>customers check </a:t>
            </a:r>
            <a:r>
              <a:rPr lang="en-GB" sz="2400" dirty="0">
                <a:solidFill>
                  <a:srgbClr val="3B3835"/>
                </a:solidFill>
                <a:latin typeface="Helvetica Neue"/>
              </a:rPr>
              <a:t>for new fashion trends in all their touchpoints. </a:t>
            </a:r>
          </a:p>
          <a:p>
            <a:pPr algn="just">
              <a:lnSpc>
                <a:spcPct val="150000"/>
              </a:lnSpc>
            </a:pPr>
            <a:r>
              <a:rPr lang="en-GB" sz="2400" dirty="0" smtClean="0">
                <a:solidFill>
                  <a:srgbClr val="3B3835"/>
                </a:solidFill>
                <a:latin typeface="Helvetica Neue"/>
              </a:rPr>
              <a:t> </a:t>
            </a:r>
            <a:r>
              <a:rPr lang="en-GB" sz="2400" b="0" i="0" dirty="0" smtClean="0">
                <a:solidFill>
                  <a:srgbClr val="3B3835"/>
                </a:solidFill>
                <a:effectLst/>
                <a:latin typeface="Helvetica Neue"/>
              </a:rPr>
              <a:t>About </a:t>
            </a:r>
            <a:r>
              <a:rPr lang="en-GB" sz="2400" b="0" i="0" dirty="0">
                <a:solidFill>
                  <a:srgbClr val="3B3835"/>
                </a:solidFill>
                <a:effectLst/>
                <a:latin typeface="Helvetica Neue"/>
              </a:rPr>
              <a:t>60% of their products are </a:t>
            </a:r>
            <a:r>
              <a:rPr lang="en-GB" sz="2400" b="0" i="0" dirty="0" smtClean="0">
                <a:solidFill>
                  <a:srgbClr val="3B3835"/>
                </a:solidFill>
                <a:effectLst/>
                <a:latin typeface="Helvetica Neue"/>
              </a:rPr>
              <a:t>produced in-house. </a:t>
            </a:r>
          </a:p>
          <a:p>
            <a:pPr algn="just">
              <a:lnSpc>
                <a:spcPct val="150000"/>
              </a:lnSpc>
            </a:pPr>
            <a:r>
              <a:rPr lang="en-GB" sz="2400" b="0" i="0" dirty="0" smtClean="0">
                <a:solidFill>
                  <a:srgbClr val="3B3835"/>
                </a:solidFill>
                <a:effectLst/>
                <a:latin typeface="Helvetica Neue"/>
              </a:rPr>
              <a:t>Zara’s </a:t>
            </a:r>
            <a:r>
              <a:rPr lang="en-GB" sz="2400" b="0" i="0" dirty="0">
                <a:solidFill>
                  <a:srgbClr val="3B3835"/>
                </a:solidFill>
                <a:effectLst/>
                <a:latin typeface="Helvetica Neue"/>
              </a:rPr>
              <a:t>in-house production </a:t>
            </a:r>
            <a:r>
              <a:rPr lang="en-GB" sz="2400" b="0" i="0" dirty="0" smtClean="0">
                <a:solidFill>
                  <a:srgbClr val="3B3835"/>
                </a:solidFill>
                <a:effectLst/>
                <a:latin typeface="Helvetica Neue"/>
              </a:rPr>
              <a:t>leads to rapid turnover. </a:t>
            </a:r>
          </a:p>
          <a:p>
            <a:pPr algn="just">
              <a:lnSpc>
                <a:spcPct val="150000"/>
              </a:lnSpc>
            </a:pPr>
            <a:r>
              <a:rPr lang="en-GB" sz="2400" b="0" i="0" dirty="0" smtClean="0">
                <a:solidFill>
                  <a:srgbClr val="3B3835"/>
                </a:solidFill>
                <a:effectLst/>
                <a:latin typeface="Helvetica Neue"/>
              </a:rPr>
              <a:t>Zara’s </a:t>
            </a:r>
            <a:r>
              <a:rPr lang="en-GB" sz="2400" b="0" i="0" dirty="0">
                <a:solidFill>
                  <a:srgbClr val="3B3835"/>
                </a:solidFill>
                <a:effectLst/>
                <a:latin typeface="Helvetica Neue"/>
              </a:rPr>
              <a:t>scarcity allows company to sell more </a:t>
            </a:r>
            <a:r>
              <a:rPr lang="en-GB" sz="2400" b="0" i="0" dirty="0" smtClean="0">
                <a:solidFill>
                  <a:srgbClr val="3B3835"/>
                </a:solidFill>
                <a:effectLst/>
                <a:latin typeface="Helvetica Neue"/>
              </a:rPr>
              <a:t>items </a:t>
            </a:r>
            <a:r>
              <a:rPr lang="en-GB" sz="2400" b="0" i="0" dirty="0">
                <a:solidFill>
                  <a:srgbClr val="3B3835"/>
                </a:solidFill>
                <a:effectLst/>
                <a:latin typeface="Helvetica Neue"/>
              </a:rPr>
              <a:t>at full price. </a:t>
            </a:r>
            <a:endParaRPr lang="en-GB" sz="2400" b="0" i="0" dirty="0" smtClean="0">
              <a:solidFill>
                <a:srgbClr val="3B3835"/>
              </a:solidFill>
              <a:effectLst/>
              <a:latin typeface="Helvetica Neue"/>
            </a:endParaRPr>
          </a:p>
          <a:p>
            <a:pPr marL="0" lvl="0" indent="0" algn="r">
              <a:lnSpc>
                <a:spcPct val="120000"/>
              </a:lnSpc>
              <a:buNone/>
            </a:pPr>
            <a:r>
              <a:rPr lang="en-GB" sz="2000" dirty="0">
                <a:solidFill>
                  <a:prstClr val="black"/>
                </a:solidFill>
              </a:rPr>
              <a:t>(www.Zara.com, 2018).</a:t>
            </a:r>
          </a:p>
          <a:p>
            <a:pPr marL="0" indent="0" algn="r">
              <a:lnSpc>
                <a:spcPct val="150000"/>
              </a:lnSpc>
              <a:buNone/>
            </a:pPr>
            <a:endParaRPr lang="en-GB" sz="2400" dirty="0"/>
          </a:p>
        </p:txBody>
      </p:sp>
    </p:spTree>
    <p:extLst>
      <p:ext uri="{BB962C8B-B14F-4D97-AF65-F5344CB8AC3E}">
        <p14:creationId xmlns:p14="http://schemas.microsoft.com/office/powerpoint/2010/main" val="168359769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CA13B-539E-4D58-91E7-C2EAB3C0C998}"/>
              </a:ext>
            </a:extLst>
          </p:cNvPr>
          <p:cNvSpPr>
            <a:spLocks noGrp="1"/>
          </p:cNvSpPr>
          <p:nvPr>
            <p:ph type="title"/>
          </p:nvPr>
        </p:nvSpPr>
        <p:spPr/>
        <p:txBody>
          <a:bodyPr/>
          <a:lstStyle/>
          <a:p>
            <a:r>
              <a:rPr lang="en-GB" dirty="0"/>
              <a:t>Critical Analyses</a:t>
            </a:r>
            <a:br>
              <a:rPr lang="en-GB" dirty="0"/>
            </a:br>
            <a:endParaRPr lang="en-GB" dirty="0"/>
          </a:p>
        </p:txBody>
      </p:sp>
      <p:sp>
        <p:nvSpPr>
          <p:cNvPr id="3" name="Content Placeholder 2">
            <a:extLst>
              <a:ext uri="{FF2B5EF4-FFF2-40B4-BE49-F238E27FC236}">
                <a16:creationId xmlns:a16="http://schemas.microsoft.com/office/drawing/2014/main" id="{C0C16E0F-8366-42B4-B7C8-547554E3C151}"/>
              </a:ext>
            </a:extLst>
          </p:cNvPr>
          <p:cNvSpPr>
            <a:spLocks noGrp="1"/>
          </p:cNvSpPr>
          <p:nvPr>
            <p:ph idx="1"/>
          </p:nvPr>
        </p:nvSpPr>
        <p:spPr>
          <a:xfrm>
            <a:off x="838200" y="1139868"/>
            <a:ext cx="9307882" cy="5037095"/>
          </a:xfrm>
        </p:spPr>
        <p:txBody>
          <a:bodyPr>
            <a:normAutofit fontScale="92500" lnSpcReduction="10000"/>
          </a:bodyPr>
          <a:lstStyle/>
          <a:p>
            <a:pPr marL="0" indent="0">
              <a:buNone/>
            </a:pPr>
            <a:endParaRPr lang="en-GB" dirty="0"/>
          </a:p>
          <a:p>
            <a:pPr marL="0" indent="0">
              <a:buNone/>
            </a:pPr>
            <a:endParaRPr lang="en-GB" dirty="0"/>
          </a:p>
          <a:p>
            <a:pPr algn="just"/>
            <a:r>
              <a:rPr lang="en-GB" sz="2600" dirty="0">
                <a:latin typeface="Arial" panose="020B0604020202020204" pitchFamily="34" charset="0"/>
                <a:cs typeface="Arial" panose="020B0604020202020204" pitchFamily="34" charset="0"/>
              </a:rPr>
              <a:t>People may assume that Zara has the potential to be the biggest clothing retailer in the world; however, they need to be more aggressive in their marketing strategies </a:t>
            </a:r>
            <a:r>
              <a:rPr lang="en-GB" sz="2600" dirty="0" smtClean="0">
                <a:latin typeface="Arial" panose="020B0604020202020204" pitchFamily="34" charset="0"/>
                <a:cs typeface="Arial" panose="020B0604020202020204" pitchFamily="34" charset="0"/>
              </a:rPr>
              <a:t>to </a:t>
            </a:r>
            <a:r>
              <a:rPr lang="en-GB" sz="2600" dirty="0">
                <a:latin typeface="Arial" panose="020B0604020202020204" pitchFamily="34" charset="0"/>
                <a:cs typeface="Arial" panose="020B0604020202020204" pitchFamily="34" charset="0"/>
              </a:rPr>
              <a:t>maintain and sustain their competitive advantage.</a:t>
            </a:r>
          </a:p>
          <a:p>
            <a:pPr marL="0" indent="0" algn="just">
              <a:buNone/>
            </a:pPr>
            <a:endParaRPr lang="en-GB" sz="2600" dirty="0">
              <a:latin typeface="Arial" panose="020B0604020202020204" pitchFamily="34" charset="0"/>
              <a:cs typeface="Arial" panose="020B0604020202020204" pitchFamily="34" charset="0"/>
            </a:endParaRPr>
          </a:p>
          <a:p>
            <a:pPr algn="just"/>
            <a:r>
              <a:rPr lang="en-GB" sz="2600" dirty="0" smtClean="0">
                <a:latin typeface="Arial" panose="020B0604020202020204" pitchFamily="34" charset="0"/>
                <a:cs typeface="Arial" panose="020B0604020202020204" pitchFamily="34" charset="0"/>
              </a:rPr>
              <a:t>N</a:t>
            </a:r>
            <a:r>
              <a:rPr lang="en-GB" sz="2600" dirty="0" smtClean="0">
                <a:latin typeface="Arial" panose="020B0604020202020204" pitchFamily="34" charset="0"/>
                <a:cs typeface="Arial" panose="020B0604020202020204" pitchFamily="34" charset="0"/>
              </a:rPr>
              <a:t>eed </a:t>
            </a:r>
            <a:r>
              <a:rPr lang="en-GB" sz="2600" dirty="0">
                <a:latin typeface="Arial" panose="020B0604020202020204" pitchFamily="34" charset="0"/>
                <a:cs typeface="Arial" panose="020B0604020202020204" pitchFamily="34" charset="0"/>
              </a:rPr>
              <a:t>to expand their distribution channels </a:t>
            </a:r>
            <a:r>
              <a:rPr lang="en-GB" sz="2600" dirty="0" smtClean="0">
                <a:latin typeface="Arial" panose="020B0604020202020204" pitchFamily="34" charset="0"/>
                <a:cs typeface="Arial" panose="020B0604020202020204" pitchFamily="34" charset="0"/>
              </a:rPr>
              <a:t> for more </a:t>
            </a:r>
            <a:r>
              <a:rPr lang="en-GB" sz="2600" dirty="0">
                <a:latin typeface="Arial" panose="020B0604020202020204" pitchFamily="34" charset="0"/>
                <a:cs typeface="Arial" panose="020B0604020202020204" pitchFamily="34" charset="0"/>
              </a:rPr>
              <a:t>brand awareness and exposure.  </a:t>
            </a:r>
          </a:p>
          <a:p>
            <a:pPr algn="just"/>
            <a:endParaRPr lang="en-GB" sz="2600" dirty="0">
              <a:latin typeface="Arial" panose="020B0604020202020204" pitchFamily="34" charset="0"/>
              <a:cs typeface="Arial" panose="020B0604020202020204" pitchFamily="34" charset="0"/>
            </a:endParaRPr>
          </a:p>
          <a:p>
            <a:pPr algn="just"/>
            <a:r>
              <a:rPr lang="en-GB" sz="2600" dirty="0">
                <a:latin typeface="Arial" panose="020B0604020202020204" pitchFamily="34" charset="0"/>
                <a:cs typeface="Arial" panose="020B0604020202020204" pitchFamily="34" charset="0"/>
              </a:rPr>
              <a:t>Zara’s Business Strategy is very successful in all its business endeavours; however, they need to continue the good work </a:t>
            </a:r>
            <a:r>
              <a:rPr lang="en-GB" sz="2600" dirty="0" smtClean="0">
                <a:latin typeface="Arial" panose="020B0604020202020204" pitchFamily="34" charset="0"/>
                <a:cs typeface="Arial" panose="020B0604020202020204" pitchFamily="34" charset="0"/>
              </a:rPr>
              <a:t>to </a:t>
            </a:r>
            <a:r>
              <a:rPr lang="en-GB" sz="2600" dirty="0">
                <a:latin typeface="Arial" panose="020B0604020202020204" pitchFamily="34" charset="0"/>
                <a:cs typeface="Arial" panose="020B0604020202020204" pitchFamily="34" charset="0"/>
              </a:rPr>
              <a:t>remain relevant, and enjoy sustained competitive advantage.</a:t>
            </a:r>
          </a:p>
          <a:p>
            <a:pPr algn="just"/>
            <a:endParaRPr lang="en-GB" sz="2600"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78681718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55141-F47E-405B-B38F-24E9EA72E12D}"/>
              </a:ext>
            </a:extLst>
          </p:cNvPr>
          <p:cNvSpPr>
            <a:spLocks noGrp="1"/>
          </p:cNvSpPr>
          <p:nvPr>
            <p:ph type="title"/>
          </p:nvPr>
        </p:nvSpPr>
        <p:spPr/>
        <p:txBody>
          <a:bodyPr/>
          <a:lstStyle/>
          <a:p>
            <a:pPr lvl="0">
              <a:spcBef>
                <a:spcPts val="1000"/>
              </a:spcBef>
            </a:pPr>
            <a:r>
              <a:rPr lang="en-GB" sz="2800" b="1" dirty="0">
                <a:solidFill>
                  <a:prstClr val="black"/>
                </a:solidFill>
                <a:latin typeface="Arial" panose="020B0604020202020204" pitchFamily="34" charset="0"/>
                <a:ea typeface="Times New Roman" panose="02020603050405020304" pitchFamily="18" charset="0"/>
                <a:cs typeface="+mn-cs"/>
              </a:rPr>
              <a:t>Conclusion</a:t>
            </a:r>
            <a:r>
              <a:rPr lang="en-GB" sz="2400" dirty="0">
                <a:solidFill>
                  <a:prstClr val="black"/>
                </a:solidFill>
                <a:latin typeface="Times New Roman" panose="02020603050405020304" pitchFamily="18" charset="0"/>
                <a:ea typeface="Times New Roman" panose="02020603050405020304" pitchFamily="18" charset="0"/>
                <a:cs typeface="+mn-cs"/>
              </a:rPr>
              <a:t/>
            </a:r>
            <a:br>
              <a:rPr lang="en-GB" sz="2400" dirty="0">
                <a:solidFill>
                  <a:prstClr val="black"/>
                </a:solidFill>
                <a:latin typeface="Times New Roman" panose="02020603050405020304" pitchFamily="18" charset="0"/>
                <a:ea typeface="Times New Roman" panose="02020603050405020304" pitchFamily="18" charset="0"/>
                <a:cs typeface="+mn-cs"/>
              </a:rPr>
            </a:br>
            <a:endParaRPr lang="en-GB" dirty="0"/>
          </a:p>
        </p:txBody>
      </p:sp>
      <p:sp>
        <p:nvSpPr>
          <p:cNvPr id="3" name="Content Placeholder 2">
            <a:extLst>
              <a:ext uri="{FF2B5EF4-FFF2-40B4-BE49-F238E27FC236}">
                <a16:creationId xmlns:a16="http://schemas.microsoft.com/office/drawing/2014/main" id="{00BF5F89-3D16-4DAB-8A61-90CA5D9B4588}"/>
              </a:ext>
            </a:extLst>
          </p:cNvPr>
          <p:cNvSpPr>
            <a:spLocks noGrp="1"/>
          </p:cNvSpPr>
          <p:nvPr>
            <p:ph idx="1"/>
          </p:nvPr>
        </p:nvSpPr>
        <p:spPr/>
        <p:txBody>
          <a:bodyPr>
            <a:normAutofit/>
          </a:bodyPr>
          <a:lstStyle/>
          <a:p>
            <a:pPr marL="0" indent="0" algn="just">
              <a:spcAft>
                <a:spcPts val="0"/>
              </a:spcAft>
              <a:buNone/>
            </a:pPr>
            <a:endParaRPr lang="en-GB" dirty="0" smtClean="0">
              <a:latin typeface="Arial" panose="020B0604020202020204" pitchFamily="34" charset="0"/>
              <a:ea typeface="Times New Roman" panose="02020603050405020304" pitchFamily="18" charset="0"/>
            </a:endParaRPr>
          </a:p>
          <a:p>
            <a:pPr marL="0" indent="0" algn="just">
              <a:spcAft>
                <a:spcPts val="0"/>
              </a:spcAft>
              <a:buNone/>
            </a:pPr>
            <a:r>
              <a:rPr lang="en-GB" dirty="0" smtClean="0">
                <a:latin typeface="Arial" panose="020B0604020202020204" pitchFamily="34" charset="0"/>
                <a:ea typeface="Times New Roman" panose="02020603050405020304" pitchFamily="18" charset="0"/>
              </a:rPr>
              <a:t>Zara’s success is accredited to their</a:t>
            </a:r>
            <a:r>
              <a:rPr lang="en-GB" dirty="0">
                <a:latin typeface="Arial" panose="020B0604020202020204" pitchFamily="34" charset="0"/>
                <a:ea typeface="Times New Roman" panose="02020603050405020304" pitchFamily="18" charset="0"/>
              </a:rPr>
              <a:t> excellent supply chain management.</a:t>
            </a:r>
            <a:r>
              <a:rPr lang="en-GB" dirty="0" smtClean="0">
                <a:latin typeface="Arial" panose="020B0604020202020204" pitchFamily="34" charset="0"/>
                <a:ea typeface="Times New Roman" panose="02020603050405020304" pitchFamily="18" charset="0"/>
              </a:rPr>
              <a:t> Zara ascertains that</a:t>
            </a:r>
            <a:r>
              <a:rPr lang="en-GB" dirty="0">
                <a:latin typeface="Arial" panose="020B0604020202020204" pitchFamily="34" charset="0"/>
                <a:ea typeface="Times New Roman" panose="02020603050405020304" pitchFamily="18" charset="0"/>
              </a:rPr>
              <a:t> </a:t>
            </a:r>
            <a:r>
              <a:rPr lang="en-GB" dirty="0" smtClean="0">
                <a:latin typeface="Arial" panose="020B0604020202020204" pitchFamily="34" charset="0"/>
                <a:ea typeface="Times New Roman" panose="02020603050405020304" pitchFamily="18" charset="0"/>
              </a:rPr>
              <a:t>elements of its supply </a:t>
            </a:r>
            <a:r>
              <a:rPr lang="en-GB" dirty="0">
                <a:latin typeface="Arial" panose="020B0604020202020204" pitchFamily="34" charset="0"/>
                <a:ea typeface="Times New Roman" panose="02020603050405020304" pitchFamily="18" charset="0"/>
              </a:rPr>
              <a:t>chain network adds </a:t>
            </a:r>
            <a:r>
              <a:rPr lang="en-GB" dirty="0" smtClean="0">
                <a:latin typeface="Arial" panose="020B0604020202020204" pitchFamily="34" charset="0"/>
                <a:ea typeface="Times New Roman" panose="02020603050405020304" pitchFamily="18" charset="0"/>
              </a:rPr>
              <a:t>value to their entire operations and remove elements that does not. Zara is a good example of how a company can obtain a competitive advantage by effectively managing their supply chain.   </a:t>
            </a:r>
            <a:r>
              <a:rPr lang="en-GB" b="1" dirty="0" smtClean="0">
                <a:latin typeface="Arial" panose="020B0604020202020204" pitchFamily="34" charset="0"/>
                <a:ea typeface="Times New Roman" panose="02020603050405020304" pitchFamily="18" charset="0"/>
              </a:rPr>
              <a:t> </a:t>
            </a:r>
            <a:r>
              <a:rPr lang="en-GB" b="1" dirty="0">
                <a:latin typeface="Arial" panose="020B0604020202020204" pitchFamily="34" charset="0"/>
                <a:ea typeface="Times New Roman" panose="02020603050405020304" pitchFamily="18" charset="0"/>
              </a:rPr>
              <a:t> </a:t>
            </a:r>
            <a:endParaRPr lang="en-GB" sz="24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86419812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22F70-9C06-47BB-82AD-B3846BCC3678}"/>
              </a:ext>
            </a:extLst>
          </p:cNvPr>
          <p:cNvSpPr>
            <a:spLocks noGrp="1"/>
          </p:cNvSpPr>
          <p:nvPr>
            <p:ph type="title"/>
          </p:nvPr>
        </p:nvSpPr>
        <p:spPr/>
        <p:txBody>
          <a:bodyPr/>
          <a:lstStyle/>
          <a:p>
            <a:r>
              <a:rPr lang="en-GB" b="1" dirty="0"/>
              <a:t>Recommendations</a:t>
            </a:r>
            <a:r>
              <a:rPr lang="en-GB" dirty="0"/>
              <a:t/>
            </a:r>
            <a:br>
              <a:rPr lang="en-GB" dirty="0"/>
            </a:br>
            <a:endParaRPr lang="en-GB" dirty="0"/>
          </a:p>
        </p:txBody>
      </p:sp>
      <p:sp>
        <p:nvSpPr>
          <p:cNvPr id="3" name="Content Placeholder 2">
            <a:extLst>
              <a:ext uri="{FF2B5EF4-FFF2-40B4-BE49-F238E27FC236}">
                <a16:creationId xmlns:a16="http://schemas.microsoft.com/office/drawing/2014/main" id="{7120EC58-5C79-474B-9B05-5C0659A72C3B}"/>
              </a:ext>
            </a:extLst>
          </p:cNvPr>
          <p:cNvSpPr>
            <a:spLocks noGrp="1"/>
          </p:cNvSpPr>
          <p:nvPr>
            <p:ph idx="1"/>
          </p:nvPr>
        </p:nvSpPr>
        <p:spPr/>
        <p:txBody>
          <a:bodyPr/>
          <a:lstStyle/>
          <a:p>
            <a:pPr marL="0" indent="0">
              <a:buNone/>
            </a:pPr>
            <a:endParaRPr lang="en-GB" dirty="0"/>
          </a:p>
          <a:p>
            <a:pPr algn="just"/>
            <a:r>
              <a:rPr lang="en-GB" dirty="0" smtClean="0"/>
              <a:t>More Investments in </a:t>
            </a:r>
            <a:r>
              <a:rPr lang="en-GB" dirty="0"/>
              <a:t>US market </a:t>
            </a:r>
            <a:r>
              <a:rPr lang="en-GB" dirty="0" smtClean="0"/>
              <a:t>and Emerging </a:t>
            </a:r>
            <a:r>
              <a:rPr lang="en-GB" dirty="0" smtClean="0"/>
              <a:t>Countries. </a:t>
            </a:r>
            <a:endParaRPr lang="en-GB" dirty="0"/>
          </a:p>
          <a:p>
            <a:pPr algn="just"/>
            <a:endParaRPr lang="en-GB" dirty="0"/>
          </a:p>
          <a:p>
            <a:pPr algn="just"/>
            <a:r>
              <a:rPr lang="en-GB" dirty="0" smtClean="0"/>
              <a:t>Increase their </a:t>
            </a:r>
            <a:r>
              <a:rPr lang="en-GB" dirty="0"/>
              <a:t>online </a:t>
            </a:r>
            <a:r>
              <a:rPr lang="en-GB" dirty="0" smtClean="0"/>
              <a:t>presence.</a:t>
            </a:r>
          </a:p>
          <a:p>
            <a:pPr marL="0" indent="0" algn="just">
              <a:buNone/>
            </a:pPr>
            <a:endParaRPr lang="en-GB" dirty="0" smtClean="0"/>
          </a:p>
          <a:p>
            <a:pPr algn="just"/>
            <a:r>
              <a:rPr lang="en-GB" dirty="0" smtClean="0"/>
              <a:t>More stores to increase domestic revenue.  </a:t>
            </a:r>
            <a:endParaRPr lang="en-GB" dirty="0"/>
          </a:p>
          <a:p>
            <a:endParaRPr lang="en-GB" dirty="0"/>
          </a:p>
          <a:p>
            <a:pPr marL="0" indent="0">
              <a:buNone/>
            </a:pPr>
            <a:endParaRPr lang="en-GB" dirty="0"/>
          </a:p>
        </p:txBody>
      </p:sp>
    </p:spTree>
    <p:extLst>
      <p:ext uri="{BB962C8B-B14F-4D97-AF65-F5344CB8AC3E}">
        <p14:creationId xmlns:p14="http://schemas.microsoft.com/office/powerpoint/2010/main" val="4255999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2FF4E-ECEA-46B8-AD17-C33A7250ED63}"/>
              </a:ext>
            </a:extLst>
          </p:cNvPr>
          <p:cNvSpPr>
            <a:spLocks noGrp="1"/>
          </p:cNvSpPr>
          <p:nvPr>
            <p:ph type="title"/>
          </p:nvPr>
        </p:nvSpPr>
        <p:spPr>
          <a:xfrm>
            <a:off x="846512" y="996892"/>
            <a:ext cx="10515600" cy="1214293"/>
          </a:xfrm>
        </p:spPr>
        <p:txBody>
          <a:bodyPr>
            <a:normAutofit fontScale="90000"/>
          </a:bodyPr>
          <a:lstStyle/>
          <a:p>
            <a:pPr>
              <a:spcAft>
                <a:spcPts val="0"/>
              </a:spcAft>
            </a:pPr>
            <a:r>
              <a:rPr lang="en-GB" sz="3100" dirty="0" smtClean="0">
                <a:solidFill>
                  <a:srgbClr val="365F91"/>
                </a:solidFill>
                <a:latin typeface="Arial" panose="020B0604020202020204" pitchFamily="34" charset="0"/>
                <a:ea typeface="Times New Roman" panose="02020603050405020304" pitchFamily="18" charset="0"/>
                <a:cs typeface="Times New Roman" panose="02020603050405020304" pitchFamily="18" charset="0"/>
              </a:rPr>
              <a:t>Ansoff Matrix</a:t>
            </a:r>
            <a:r>
              <a:rPr lang="en-GB" sz="3100" dirty="0" smtClean="0">
                <a:latin typeface="Arial" panose="020B0604020202020204" pitchFamily="34" charset="0"/>
                <a:ea typeface="Times New Roman" panose="02020603050405020304" pitchFamily="18" charset="0"/>
              </a:rPr>
              <a:t> </a:t>
            </a:r>
            <a:r>
              <a:rPr lang="en-GB" sz="3100" dirty="0">
                <a:latin typeface="Arial" panose="020B0604020202020204" pitchFamily="34" charset="0"/>
                <a:ea typeface="Times New Roman" panose="02020603050405020304" pitchFamily="18" charset="0"/>
              </a:rPr>
              <a:t>will be used to describe Zara’s success driven by Diversification, Product development, Market Penetration and Market Development strategies.</a:t>
            </a:r>
            <a:r>
              <a:rPr lang="en-GB" dirty="0">
                <a:latin typeface="Times New Roman" panose="02020603050405020304" pitchFamily="18" charset="0"/>
                <a:ea typeface="Times New Roman" panose="02020603050405020304" pitchFamily="18" charset="0"/>
              </a:rPr>
              <a:t/>
            </a:r>
            <a:br>
              <a:rPr lang="en-GB" dirty="0">
                <a:latin typeface="Times New Roman" panose="02020603050405020304" pitchFamily="18" charset="0"/>
                <a:ea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0881DFD5-76F6-4ED4-A769-84A28D0012D9}"/>
              </a:ext>
            </a:extLst>
          </p:cNvPr>
          <p:cNvPicPr>
            <a:picLocks noGrp="1" noChangeAspect="1"/>
          </p:cNvPicPr>
          <p:nvPr>
            <p:ph idx="1"/>
          </p:nvPr>
        </p:nvPicPr>
        <p:blipFill>
          <a:blip r:embed="rId2"/>
          <a:stretch>
            <a:fillRect/>
          </a:stretch>
        </p:blipFill>
        <p:spPr>
          <a:xfrm>
            <a:off x="1970117" y="2211185"/>
            <a:ext cx="7032567" cy="3782291"/>
          </a:xfrm>
          <a:prstGeom prst="rect">
            <a:avLst/>
          </a:prstGeom>
        </p:spPr>
      </p:pic>
      <p:pic>
        <p:nvPicPr>
          <p:cNvPr id="7" name="Picture 6"/>
          <p:cNvPicPr>
            <a:picLocks noChangeAspect="1"/>
          </p:cNvPicPr>
          <p:nvPr/>
        </p:nvPicPr>
        <p:blipFill>
          <a:blip r:embed="rId3"/>
          <a:stretch>
            <a:fillRect/>
          </a:stretch>
        </p:blipFill>
        <p:spPr>
          <a:xfrm>
            <a:off x="1330036" y="6284422"/>
            <a:ext cx="7730837" cy="249382"/>
          </a:xfrm>
          <a:prstGeom prst="rect">
            <a:avLst/>
          </a:prstGeom>
        </p:spPr>
      </p:pic>
    </p:spTree>
    <p:extLst>
      <p:ext uri="{BB962C8B-B14F-4D97-AF65-F5344CB8AC3E}">
        <p14:creationId xmlns:p14="http://schemas.microsoft.com/office/powerpoint/2010/main" val="425532229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4E6D6-5493-44E1-A375-5E62021BA047}"/>
              </a:ext>
            </a:extLst>
          </p:cNvPr>
          <p:cNvSpPr>
            <a:spLocks noGrp="1"/>
          </p:cNvSpPr>
          <p:nvPr>
            <p:ph type="title"/>
          </p:nvPr>
        </p:nvSpPr>
        <p:spPr>
          <a:xfrm>
            <a:off x="838200" y="1"/>
            <a:ext cx="10515600" cy="551144"/>
          </a:xfrm>
        </p:spPr>
        <p:txBody>
          <a:bodyPr>
            <a:normAutofit/>
          </a:bodyPr>
          <a:lstStyle/>
          <a:p>
            <a:r>
              <a:rPr lang="en-GB" sz="3100" dirty="0">
                <a:solidFill>
                  <a:srgbClr val="365F91"/>
                </a:solidFill>
                <a:latin typeface="Arial" panose="020B0604020202020204" pitchFamily="34" charset="0"/>
                <a:ea typeface="Times New Roman" panose="02020603050405020304" pitchFamily="18" charset="0"/>
                <a:cs typeface="Times New Roman" panose="02020603050405020304" pitchFamily="18" charset="0"/>
              </a:rPr>
              <a:t>Ansoff Matrix contd.</a:t>
            </a:r>
            <a:endParaRPr lang="en-GB" dirty="0"/>
          </a:p>
        </p:txBody>
      </p:sp>
      <p:sp>
        <p:nvSpPr>
          <p:cNvPr id="3" name="Content Placeholder 2">
            <a:extLst>
              <a:ext uri="{FF2B5EF4-FFF2-40B4-BE49-F238E27FC236}">
                <a16:creationId xmlns:a16="http://schemas.microsoft.com/office/drawing/2014/main" id="{00E9B4EC-07D2-40A5-9674-8E6B21B3A434}"/>
              </a:ext>
            </a:extLst>
          </p:cNvPr>
          <p:cNvSpPr>
            <a:spLocks noGrp="1"/>
          </p:cNvSpPr>
          <p:nvPr>
            <p:ph idx="1"/>
          </p:nvPr>
        </p:nvSpPr>
        <p:spPr>
          <a:xfrm>
            <a:off x="838200" y="551145"/>
            <a:ext cx="8944627" cy="6200383"/>
          </a:xfrm>
        </p:spPr>
        <p:txBody>
          <a:bodyPr>
            <a:normAutofit fontScale="25000" lnSpcReduction="20000"/>
          </a:bodyPr>
          <a:lstStyle/>
          <a:p>
            <a:pPr marL="0" indent="0" algn="just">
              <a:lnSpc>
                <a:spcPct val="120000"/>
              </a:lnSpc>
              <a:buNone/>
            </a:pPr>
            <a:r>
              <a:rPr lang="en-GB" sz="8000" b="1" dirty="0" smtClean="0"/>
              <a:t>Based on our recommendations, we suggest the following strategies: </a:t>
            </a:r>
            <a:endParaRPr lang="en-GB" sz="8000" b="1" dirty="0"/>
          </a:p>
          <a:p>
            <a:pPr marL="0" indent="0" algn="just">
              <a:lnSpc>
                <a:spcPct val="120000"/>
              </a:lnSpc>
              <a:buNone/>
            </a:pPr>
            <a:endParaRPr lang="en-GB" sz="8000" b="1" dirty="0" smtClean="0"/>
          </a:p>
          <a:p>
            <a:pPr marL="0" indent="0" algn="just">
              <a:lnSpc>
                <a:spcPct val="120000"/>
              </a:lnSpc>
              <a:buNone/>
            </a:pPr>
            <a:r>
              <a:rPr lang="en-GB" sz="8000" b="1" dirty="0" smtClean="0"/>
              <a:t>Market </a:t>
            </a:r>
            <a:r>
              <a:rPr lang="en-GB" sz="8000" b="1" dirty="0"/>
              <a:t>Development: </a:t>
            </a:r>
            <a:r>
              <a:rPr lang="en-GB" sz="8000" dirty="0"/>
              <a:t>Zara develop market globally by entering new segments and new territories and this has helped them to extend their business to many countries respectively.  Zara provides their services for new request in new markets (market push). They also make use of the internet to target new customer segments and </a:t>
            </a:r>
            <a:r>
              <a:rPr lang="en-GB" sz="8000" dirty="0" smtClean="0"/>
              <a:t>geographic </a:t>
            </a:r>
            <a:r>
              <a:rPr lang="en-GB" sz="8000" dirty="0"/>
              <a:t>market(www.Zara.com, 2018).</a:t>
            </a:r>
          </a:p>
          <a:p>
            <a:pPr marL="0" indent="0" algn="just">
              <a:lnSpc>
                <a:spcPct val="120000"/>
              </a:lnSpc>
              <a:buNone/>
            </a:pPr>
            <a:r>
              <a:rPr lang="en-GB" sz="8000" dirty="0" smtClean="0"/>
              <a:t> </a:t>
            </a:r>
            <a:endParaRPr lang="en-GB" sz="8000" dirty="0"/>
          </a:p>
          <a:p>
            <a:pPr marL="0" indent="0" algn="just">
              <a:lnSpc>
                <a:spcPct val="120000"/>
              </a:lnSpc>
              <a:buNone/>
            </a:pPr>
            <a:endParaRPr lang="en-GB" sz="8000" b="1" dirty="0" smtClean="0"/>
          </a:p>
          <a:p>
            <a:pPr marL="0" indent="0" algn="just">
              <a:lnSpc>
                <a:spcPct val="120000"/>
              </a:lnSpc>
              <a:buNone/>
            </a:pPr>
            <a:r>
              <a:rPr lang="en-GB" sz="8000" b="1" dirty="0" smtClean="0"/>
              <a:t>Market </a:t>
            </a:r>
            <a:r>
              <a:rPr lang="en-GB" sz="8000" b="1" dirty="0"/>
              <a:t>Penetration</a:t>
            </a:r>
            <a:r>
              <a:rPr lang="en-GB" sz="8000" dirty="0"/>
              <a:t>: Zara use intensive growth strategy to increase their sales.  They use the internet to compete more effectively in their stores and online, thereby increase their market share. Zara encourage their customers to keep coming back for more as they continually add value to existing products, services, brand </a:t>
            </a:r>
            <a:r>
              <a:rPr lang="en-GB" sz="8000" dirty="0" smtClean="0"/>
              <a:t>as well as improve </a:t>
            </a:r>
            <a:r>
              <a:rPr lang="en-GB" sz="8000" dirty="0"/>
              <a:t>customer loyalty, value and profitability (</a:t>
            </a:r>
            <a:r>
              <a:rPr lang="en-GB" sz="8000" dirty="0" smtClean="0"/>
              <a:t>www.Zara.com, </a:t>
            </a:r>
            <a:r>
              <a:rPr lang="en-GB" sz="8000" dirty="0"/>
              <a:t>2018).</a:t>
            </a:r>
          </a:p>
          <a:p>
            <a:pPr marL="0" indent="0">
              <a:buNone/>
            </a:pPr>
            <a:endParaRPr lang="en-GB" dirty="0"/>
          </a:p>
        </p:txBody>
      </p:sp>
    </p:spTree>
    <p:extLst>
      <p:ext uri="{BB962C8B-B14F-4D97-AF65-F5344CB8AC3E}">
        <p14:creationId xmlns:p14="http://schemas.microsoft.com/office/powerpoint/2010/main" val="732956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D56AD-D459-48BA-9ED9-D555E8A5878E}"/>
              </a:ext>
            </a:extLst>
          </p:cNvPr>
          <p:cNvSpPr>
            <a:spLocks noGrp="1"/>
          </p:cNvSpPr>
          <p:nvPr>
            <p:ph type="title"/>
          </p:nvPr>
        </p:nvSpPr>
        <p:spPr>
          <a:xfrm>
            <a:off x="838200" y="365124"/>
            <a:ext cx="10515600" cy="417300"/>
          </a:xfrm>
        </p:spPr>
        <p:txBody>
          <a:bodyPr>
            <a:normAutofit fontScale="90000"/>
          </a:bodyPr>
          <a:lstStyle/>
          <a:p>
            <a:r>
              <a:rPr lang="en-GB" dirty="0" smtClean="0"/>
              <a:t>References</a:t>
            </a:r>
            <a:endParaRPr lang="en-GB" dirty="0"/>
          </a:p>
        </p:txBody>
      </p:sp>
      <p:sp>
        <p:nvSpPr>
          <p:cNvPr id="3" name="Content Placeholder 2">
            <a:extLst>
              <a:ext uri="{FF2B5EF4-FFF2-40B4-BE49-F238E27FC236}">
                <a16:creationId xmlns:a16="http://schemas.microsoft.com/office/drawing/2014/main" id="{7F8BD29C-899F-4346-B383-B32732E29B49}"/>
              </a:ext>
            </a:extLst>
          </p:cNvPr>
          <p:cNvSpPr>
            <a:spLocks noGrp="1"/>
          </p:cNvSpPr>
          <p:nvPr>
            <p:ph idx="1"/>
          </p:nvPr>
        </p:nvSpPr>
        <p:spPr>
          <a:xfrm>
            <a:off x="838200" y="942680"/>
            <a:ext cx="10515600" cy="5234282"/>
          </a:xfrm>
        </p:spPr>
        <p:txBody>
          <a:bodyPr>
            <a:normAutofit fontScale="92500"/>
          </a:bodyPr>
          <a:lstStyle/>
          <a:p>
            <a:pPr marL="0" indent="0">
              <a:buNone/>
            </a:pPr>
            <a:endParaRPr lang="en-GB" sz="2100" dirty="0"/>
          </a:p>
          <a:p>
            <a:pPr marL="0" indent="0">
              <a:buNone/>
            </a:pPr>
            <a:r>
              <a:rPr lang="en-GB" sz="2100" dirty="0"/>
              <a:t>IBIS World, (2017) Clothing Retailing - UK Market Research Report (Online: 11/04/2018) https://www.ibisworld.co.uk/industry-trends/market-research-reports/wholesale-retail-trade/except-of-motor-vehicles-motorcycles/clothing-retailing.html</a:t>
            </a:r>
          </a:p>
          <a:p>
            <a:pPr marL="0" indent="0">
              <a:buNone/>
            </a:pPr>
            <a:r>
              <a:rPr lang="en-GB" sz="2100" dirty="0" smtClean="0"/>
              <a:t>Fast </a:t>
            </a:r>
            <a:r>
              <a:rPr lang="en-GB" sz="2100" dirty="0"/>
              <a:t>Fashion Trend. (2018). Fast Fashion Trend. [online] Available at: https://fastfashiontrend.wordpress.com/ [Accessed 18 Apr. 2018].</a:t>
            </a:r>
            <a:endParaRPr lang="en-GB" sz="2100" dirty="0" smtClean="0"/>
          </a:p>
          <a:p>
            <a:pPr marL="0" indent="0">
              <a:buNone/>
            </a:pPr>
            <a:r>
              <a:rPr lang="en-GB" sz="2100" dirty="0" smtClean="0"/>
              <a:t>Forbes</a:t>
            </a:r>
            <a:r>
              <a:rPr lang="en-GB" sz="2100" dirty="0"/>
              <a:t>, (2018) Zara on Forbes Lists #51 World's Most Valuable (Online:  11/04/2018</a:t>
            </a:r>
            <a:r>
              <a:rPr lang="en-GB" sz="2100" dirty="0" smtClean="0"/>
              <a:t>)</a:t>
            </a:r>
          </a:p>
          <a:p>
            <a:pPr marL="0" lvl="0" indent="0">
              <a:buNone/>
            </a:pPr>
            <a:r>
              <a:rPr lang="en-GB" sz="2200" dirty="0" smtClean="0">
                <a:solidFill>
                  <a:prstClr val="black"/>
                </a:solidFill>
              </a:rPr>
              <a:t> </a:t>
            </a:r>
            <a:r>
              <a:rPr lang="en-GB" sz="2100" dirty="0" smtClean="0"/>
              <a:t>Johnson</a:t>
            </a:r>
            <a:r>
              <a:rPr lang="en-GB" sz="2100" dirty="0"/>
              <a:t>, G., Scholes, G. &amp; Whittington, R. (2011) Exploring corporate strategy: text and cases, 9th Ed. Pearson Education.</a:t>
            </a:r>
          </a:p>
          <a:p>
            <a:pPr marL="0" indent="0">
              <a:buNone/>
            </a:pPr>
            <a:r>
              <a:rPr lang="en-GB" sz="2100" dirty="0"/>
              <a:t>Maria, (2016). EXPLAINING THE ANSOFF MATRIX. Available at:  http://www.professionalacademy.com/blogs-and-advice/marketing-theories---</a:t>
            </a:r>
            <a:r>
              <a:rPr lang="en-GB" sz="2100" dirty="0" smtClean="0"/>
              <a:t>explaining-the-ansoff-matrix-</a:t>
            </a:r>
          </a:p>
          <a:p>
            <a:pPr marL="0" indent="0">
              <a:buNone/>
            </a:pPr>
            <a:r>
              <a:rPr lang="en-GB" sz="2100" dirty="0"/>
              <a:t>Managementstudyguide.com. (2018). Management Study Guide - Free Training Guide for Students and Entrepreneurs.. [online] Available at: http://managementstudyguide.com/ [Accessed 18 Apr. 2018</a:t>
            </a:r>
            <a:r>
              <a:rPr lang="en-GB" sz="2100" dirty="0" smtClean="0"/>
              <a:t>].</a:t>
            </a:r>
          </a:p>
          <a:p>
            <a:pPr marL="0" lvl="0" indent="0">
              <a:buNone/>
            </a:pPr>
            <a:r>
              <a:rPr lang="en-GB" sz="2100" dirty="0" smtClean="0"/>
              <a:t> </a:t>
            </a:r>
            <a:r>
              <a:rPr lang="en-GB" sz="2100" dirty="0">
                <a:solidFill>
                  <a:prstClr val="black"/>
                </a:solidFill>
              </a:rPr>
              <a:t>Zara.com. (2018). ZARA Official Website. [online] Available at: https://www.zara.com/ [Accessed 18 Apr. 2018].</a:t>
            </a:r>
          </a:p>
          <a:p>
            <a:pPr marL="0" indent="0">
              <a:buNone/>
            </a:pPr>
            <a:endParaRPr lang="en-GB" sz="2100" dirty="0"/>
          </a:p>
          <a:p>
            <a:pPr marL="0" indent="0">
              <a:buNone/>
            </a:pPr>
            <a:endParaRPr lang="en-GB" dirty="0"/>
          </a:p>
        </p:txBody>
      </p:sp>
    </p:spTree>
    <p:extLst>
      <p:ext uri="{BB962C8B-B14F-4D97-AF65-F5344CB8AC3E}">
        <p14:creationId xmlns:p14="http://schemas.microsoft.com/office/powerpoint/2010/main" val="348485202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4027</TotalTime>
  <Words>1779</Words>
  <Application>Microsoft Office PowerPoint</Application>
  <PresentationFormat>Widescreen</PresentationFormat>
  <Paragraphs>177</Paragraphs>
  <Slides>25</Slides>
  <Notes>0</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25</vt:i4>
      </vt:variant>
    </vt:vector>
  </HeadingPairs>
  <TitlesOfParts>
    <vt:vector size="37" baseType="lpstr">
      <vt:lpstr>Arial</vt:lpstr>
      <vt:lpstr>Arial</vt:lpstr>
      <vt:lpstr>Calibri</vt:lpstr>
      <vt:lpstr>Calibri Light</vt:lpstr>
      <vt:lpstr>Helvetica Neue</vt:lpstr>
      <vt:lpstr>Symbol</vt:lpstr>
      <vt:lpstr>Times New Roman</vt:lpstr>
      <vt:lpstr>Trebuchet MS</vt:lpstr>
      <vt:lpstr>Wingdings</vt:lpstr>
      <vt:lpstr>Wingdings 3</vt:lpstr>
      <vt:lpstr>Office Theme</vt:lpstr>
      <vt:lpstr>Facet</vt:lpstr>
      <vt:lpstr>           Assignment Title: Marketing Management Module Code: SBMA 7138   Assessment: Group Presentation Lecturers: Richard Small and Tushara Balendran    </vt:lpstr>
      <vt:lpstr>Company Background. </vt:lpstr>
      <vt:lpstr>VISION AND MISSION STATEMENTS</vt:lpstr>
      <vt:lpstr>Zara’s Strategic Marketing Objectives</vt:lpstr>
      <vt:lpstr>Values Proposition: </vt:lpstr>
      <vt:lpstr>    </vt:lpstr>
      <vt:lpstr>Zara’s Core Competences </vt:lpstr>
      <vt:lpstr>PESTLE Analysis </vt:lpstr>
      <vt:lpstr>PESTLE Analysis Contd.</vt:lpstr>
      <vt:lpstr>Critical Analysis of PESTLE</vt:lpstr>
      <vt:lpstr>PORTER FIVE FORCES OF ZARA</vt:lpstr>
      <vt:lpstr>Limitations of Porters Five Forces</vt:lpstr>
      <vt:lpstr>Zara’s Customer Touchpoints  The most important touchpoint of Zara is the store</vt:lpstr>
      <vt:lpstr>Customer Touchpoint of New Zara Party Wear</vt:lpstr>
      <vt:lpstr>SWOT analysis </vt:lpstr>
      <vt:lpstr>SWOT Critical Analysis</vt:lpstr>
      <vt:lpstr>Competitive Advantages </vt:lpstr>
      <vt:lpstr>Business Strategies</vt:lpstr>
      <vt:lpstr>Zara’s Strategic Advantage  </vt:lpstr>
      <vt:lpstr>Critical Analyses </vt:lpstr>
      <vt:lpstr>Conclusion </vt:lpstr>
      <vt:lpstr>Recommendations </vt:lpstr>
      <vt:lpstr>Ansoff Matrix will be used to describe Zara’s success driven by Diversification, Product development, Market Penetration and Market Development strategies. </vt:lpstr>
      <vt:lpstr>Ansoff Matrix contd.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ZARA</dc:title>
  <dc:creator>Chibueze Duru</dc:creator>
  <cp:lastModifiedBy>Elizabeth Ademiluyi (1710949)</cp:lastModifiedBy>
  <cp:revision>113</cp:revision>
  <cp:lastPrinted>2018-04-20T07:39:44Z</cp:lastPrinted>
  <dcterms:created xsi:type="dcterms:W3CDTF">2018-04-04T13:52:01Z</dcterms:created>
  <dcterms:modified xsi:type="dcterms:W3CDTF">2018-04-20T13:31:07Z</dcterms:modified>
</cp:coreProperties>
</file>