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278" r:id="rId3"/>
    <p:sldId id="279" r:id="rId4"/>
    <p:sldId id="455" r:id="rId5"/>
    <p:sldId id="309" r:id="rId6"/>
    <p:sldId id="312" r:id="rId7"/>
    <p:sldId id="313" r:id="rId8"/>
    <p:sldId id="434" r:id="rId9"/>
    <p:sldId id="332" r:id="rId10"/>
    <p:sldId id="333" r:id="rId11"/>
    <p:sldId id="280" r:id="rId12"/>
    <p:sldId id="286" r:id="rId13"/>
    <p:sldId id="287" r:id="rId14"/>
    <p:sldId id="295" r:id="rId15"/>
    <p:sldId id="311" r:id="rId16"/>
    <p:sldId id="281" r:id="rId17"/>
    <p:sldId id="307" r:id="rId18"/>
    <p:sldId id="308" r:id="rId19"/>
    <p:sldId id="290" r:id="rId20"/>
    <p:sldId id="291" r:id="rId21"/>
    <p:sldId id="292" r:id="rId22"/>
    <p:sldId id="283" r:id="rId23"/>
    <p:sldId id="304" r:id="rId24"/>
    <p:sldId id="289" r:id="rId25"/>
    <p:sldId id="296" r:id="rId26"/>
    <p:sldId id="306" r:id="rId27"/>
    <p:sldId id="282"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564" autoAdjust="0"/>
    <p:restoredTop sz="95794" autoAdjust="0"/>
  </p:normalViewPr>
  <p:slideViewPr>
    <p:cSldViewPr>
      <p:cViewPr varScale="1">
        <p:scale>
          <a:sx n="110" d="100"/>
          <a:sy n="110" d="100"/>
        </p:scale>
        <p:origin x="592"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9436F4-D779-C748-960F-137149B86A6F}" type="doc">
      <dgm:prSet loTypeId="urn:microsoft.com/office/officeart/2005/8/layout/process1" loCatId="" qsTypeId="urn:microsoft.com/office/officeart/2005/8/quickstyle/simple1" qsCatId="simple" csTypeId="urn:microsoft.com/office/officeart/2005/8/colors/accent0_3" csCatId="mainScheme" phldr="1"/>
      <dgm:spPr/>
    </dgm:pt>
    <dgm:pt modelId="{782FE2FB-C5A4-5148-9281-79C2C0D32741}">
      <dgm:prSet phldrT="[Text]" custT="1"/>
      <dgm:spPr/>
      <dgm:t>
        <a:bodyPr/>
        <a:lstStyle/>
        <a:p>
          <a:r>
            <a:rPr lang="en-GB" sz="2800" dirty="0"/>
            <a:t>Input</a:t>
          </a:r>
          <a:r>
            <a:rPr lang="en-GB" sz="3000" dirty="0"/>
            <a:t> </a:t>
          </a:r>
        </a:p>
      </dgm:t>
    </dgm:pt>
    <dgm:pt modelId="{8A3569E7-79E0-BB41-B7BC-2022456DAD2C}" type="parTrans" cxnId="{359FB560-130E-3147-9692-21E443C65948}">
      <dgm:prSet/>
      <dgm:spPr/>
      <dgm:t>
        <a:bodyPr/>
        <a:lstStyle/>
        <a:p>
          <a:endParaRPr lang="en-GB"/>
        </a:p>
      </dgm:t>
    </dgm:pt>
    <dgm:pt modelId="{19398FBB-8513-8143-8A40-5D735856E574}" type="sibTrans" cxnId="{359FB560-130E-3147-9692-21E443C65948}">
      <dgm:prSet/>
      <dgm:spPr/>
      <dgm:t>
        <a:bodyPr/>
        <a:lstStyle/>
        <a:p>
          <a:endParaRPr lang="en-GB"/>
        </a:p>
      </dgm:t>
    </dgm:pt>
    <dgm:pt modelId="{757113A7-9771-6346-8D29-D08017D405B1}">
      <dgm:prSet phldrT="[Text]" custT="1"/>
      <dgm:spPr/>
      <dgm:t>
        <a:bodyPr/>
        <a:lstStyle/>
        <a:p>
          <a:r>
            <a:rPr lang="en-GB" sz="2800" dirty="0"/>
            <a:t>Process</a:t>
          </a:r>
        </a:p>
      </dgm:t>
    </dgm:pt>
    <dgm:pt modelId="{7FEE6850-A9BD-034B-8177-7D7488D18888}" type="parTrans" cxnId="{8E3C89A8-613D-174F-8D47-EDD108D207AE}">
      <dgm:prSet/>
      <dgm:spPr/>
      <dgm:t>
        <a:bodyPr/>
        <a:lstStyle/>
        <a:p>
          <a:endParaRPr lang="en-GB"/>
        </a:p>
      </dgm:t>
    </dgm:pt>
    <dgm:pt modelId="{E92DEF8F-B1DB-1F40-A608-AEB461840D02}" type="sibTrans" cxnId="{8E3C89A8-613D-174F-8D47-EDD108D207AE}">
      <dgm:prSet/>
      <dgm:spPr/>
      <dgm:t>
        <a:bodyPr/>
        <a:lstStyle/>
        <a:p>
          <a:endParaRPr lang="en-GB"/>
        </a:p>
      </dgm:t>
    </dgm:pt>
    <dgm:pt modelId="{439B2F90-0DD1-4B42-9612-CB9985CC579D}">
      <dgm:prSet phldrT="[Text]" custT="1"/>
      <dgm:spPr/>
      <dgm:t>
        <a:bodyPr/>
        <a:lstStyle/>
        <a:p>
          <a:r>
            <a:rPr lang="en-GB" sz="2800" dirty="0"/>
            <a:t>Output</a:t>
          </a:r>
          <a:endParaRPr lang="en-GB" sz="3100" dirty="0"/>
        </a:p>
      </dgm:t>
    </dgm:pt>
    <dgm:pt modelId="{7DE1D04B-3850-6A46-9797-2ACF30D76825}" type="parTrans" cxnId="{468912C3-1691-F84F-B33D-DA45EF9E45F5}">
      <dgm:prSet/>
      <dgm:spPr/>
      <dgm:t>
        <a:bodyPr/>
        <a:lstStyle/>
        <a:p>
          <a:endParaRPr lang="en-GB"/>
        </a:p>
      </dgm:t>
    </dgm:pt>
    <dgm:pt modelId="{DC0B7AFA-35B8-2940-B706-0A52E1A4701B}" type="sibTrans" cxnId="{468912C3-1691-F84F-B33D-DA45EF9E45F5}">
      <dgm:prSet/>
      <dgm:spPr/>
      <dgm:t>
        <a:bodyPr/>
        <a:lstStyle/>
        <a:p>
          <a:endParaRPr lang="en-GB"/>
        </a:p>
      </dgm:t>
    </dgm:pt>
    <dgm:pt modelId="{DBFE3822-5BC1-4347-A674-0157CDAE8292}" type="pres">
      <dgm:prSet presAssocID="{9D9436F4-D779-C748-960F-137149B86A6F}" presName="Name0" presStyleCnt="0">
        <dgm:presLayoutVars>
          <dgm:dir/>
          <dgm:resizeHandles val="exact"/>
        </dgm:presLayoutVars>
      </dgm:prSet>
      <dgm:spPr/>
    </dgm:pt>
    <dgm:pt modelId="{233678FB-6379-234E-B7CE-75EC3094E6C0}" type="pres">
      <dgm:prSet presAssocID="{782FE2FB-C5A4-5148-9281-79C2C0D32741}" presName="node" presStyleLbl="node1" presStyleIdx="0" presStyleCnt="3">
        <dgm:presLayoutVars>
          <dgm:bulletEnabled val="1"/>
        </dgm:presLayoutVars>
      </dgm:prSet>
      <dgm:spPr/>
    </dgm:pt>
    <dgm:pt modelId="{6B1C6530-A5F4-F84C-ABFE-1B9CA9EBC250}" type="pres">
      <dgm:prSet presAssocID="{19398FBB-8513-8143-8A40-5D735856E574}" presName="sibTrans" presStyleLbl="sibTrans2D1" presStyleIdx="0" presStyleCnt="2"/>
      <dgm:spPr/>
    </dgm:pt>
    <dgm:pt modelId="{29B6BAD6-CF72-8842-927E-366F2F102528}" type="pres">
      <dgm:prSet presAssocID="{19398FBB-8513-8143-8A40-5D735856E574}" presName="connectorText" presStyleLbl="sibTrans2D1" presStyleIdx="0" presStyleCnt="2"/>
      <dgm:spPr/>
    </dgm:pt>
    <dgm:pt modelId="{F57924C8-36F2-5E43-9100-8CFE8CB064D8}" type="pres">
      <dgm:prSet presAssocID="{757113A7-9771-6346-8D29-D08017D405B1}" presName="node" presStyleLbl="node1" presStyleIdx="1" presStyleCnt="3">
        <dgm:presLayoutVars>
          <dgm:bulletEnabled val="1"/>
        </dgm:presLayoutVars>
      </dgm:prSet>
      <dgm:spPr/>
    </dgm:pt>
    <dgm:pt modelId="{DE282130-3875-3D48-8C5E-D6DC408FC776}" type="pres">
      <dgm:prSet presAssocID="{E92DEF8F-B1DB-1F40-A608-AEB461840D02}" presName="sibTrans" presStyleLbl="sibTrans2D1" presStyleIdx="1" presStyleCnt="2"/>
      <dgm:spPr/>
    </dgm:pt>
    <dgm:pt modelId="{07FA92E8-D478-7C49-B994-0FDC1ECD0076}" type="pres">
      <dgm:prSet presAssocID="{E92DEF8F-B1DB-1F40-A608-AEB461840D02}" presName="connectorText" presStyleLbl="sibTrans2D1" presStyleIdx="1" presStyleCnt="2"/>
      <dgm:spPr/>
    </dgm:pt>
    <dgm:pt modelId="{576076F8-C5FA-064E-8601-AFCCF51AFE46}" type="pres">
      <dgm:prSet presAssocID="{439B2F90-0DD1-4B42-9612-CB9985CC579D}" presName="node" presStyleLbl="node1" presStyleIdx="2" presStyleCnt="3">
        <dgm:presLayoutVars>
          <dgm:bulletEnabled val="1"/>
        </dgm:presLayoutVars>
      </dgm:prSet>
      <dgm:spPr/>
    </dgm:pt>
  </dgm:ptLst>
  <dgm:cxnLst>
    <dgm:cxn modelId="{D6FF9129-DEE1-4544-A541-2211A5591849}" type="presOf" srcId="{757113A7-9771-6346-8D29-D08017D405B1}" destId="{F57924C8-36F2-5E43-9100-8CFE8CB064D8}" srcOrd="0" destOrd="0" presId="urn:microsoft.com/office/officeart/2005/8/layout/process1"/>
    <dgm:cxn modelId="{922D4B2A-F3DB-D746-91E0-8CA2E12AF9F8}" type="presOf" srcId="{782FE2FB-C5A4-5148-9281-79C2C0D32741}" destId="{233678FB-6379-234E-B7CE-75EC3094E6C0}" srcOrd="0" destOrd="0" presId="urn:microsoft.com/office/officeart/2005/8/layout/process1"/>
    <dgm:cxn modelId="{3E7AEB30-7572-984F-BB66-7013579B25D5}" type="presOf" srcId="{439B2F90-0DD1-4B42-9612-CB9985CC579D}" destId="{576076F8-C5FA-064E-8601-AFCCF51AFE46}" srcOrd="0" destOrd="0" presId="urn:microsoft.com/office/officeart/2005/8/layout/process1"/>
    <dgm:cxn modelId="{37493552-3050-C443-AB45-F90A9AB98119}" type="presOf" srcId="{19398FBB-8513-8143-8A40-5D735856E574}" destId="{29B6BAD6-CF72-8842-927E-366F2F102528}" srcOrd="1" destOrd="0" presId="urn:microsoft.com/office/officeart/2005/8/layout/process1"/>
    <dgm:cxn modelId="{359FB560-130E-3147-9692-21E443C65948}" srcId="{9D9436F4-D779-C748-960F-137149B86A6F}" destId="{782FE2FB-C5A4-5148-9281-79C2C0D32741}" srcOrd="0" destOrd="0" parTransId="{8A3569E7-79E0-BB41-B7BC-2022456DAD2C}" sibTransId="{19398FBB-8513-8143-8A40-5D735856E574}"/>
    <dgm:cxn modelId="{8E3C89A8-613D-174F-8D47-EDD108D207AE}" srcId="{9D9436F4-D779-C748-960F-137149B86A6F}" destId="{757113A7-9771-6346-8D29-D08017D405B1}" srcOrd="1" destOrd="0" parTransId="{7FEE6850-A9BD-034B-8177-7D7488D18888}" sibTransId="{E92DEF8F-B1DB-1F40-A608-AEB461840D02}"/>
    <dgm:cxn modelId="{31720BB3-50DE-3D40-8DED-6C13480CA06E}" type="presOf" srcId="{19398FBB-8513-8143-8A40-5D735856E574}" destId="{6B1C6530-A5F4-F84C-ABFE-1B9CA9EBC250}" srcOrd="0" destOrd="0" presId="urn:microsoft.com/office/officeart/2005/8/layout/process1"/>
    <dgm:cxn modelId="{19461DC1-DC98-4847-9F44-E2660628427F}" type="presOf" srcId="{E92DEF8F-B1DB-1F40-A608-AEB461840D02}" destId="{DE282130-3875-3D48-8C5E-D6DC408FC776}" srcOrd="0" destOrd="0" presId="urn:microsoft.com/office/officeart/2005/8/layout/process1"/>
    <dgm:cxn modelId="{468912C3-1691-F84F-B33D-DA45EF9E45F5}" srcId="{9D9436F4-D779-C748-960F-137149B86A6F}" destId="{439B2F90-0DD1-4B42-9612-CB9985CC579D}" srcOrd="2" destOrd="0" parTransId="{7DE1D04B-3850-6A46-9797-2ACF30D76825}" sibTransId="{DC0B7AFA-35B8-2940-B706-0A52E1A4701B}"/>
    <dgm:cxn modelId="{138842F3-E5FC-6A48-A868-86E4EBD82677}" type="presOf" srcId="{E92DEF8F-B1DB-1F40-A608-AEB461840D02}" destId="{07FA92E8-D478-7C49-B994-0FDC1ECD0076}" srcOrd="1" destOrd="0" presId="urn:microsoft.com/office/officeart/2005/8/layout/process1"/>
    <dgm:cxn modelId="{5E7B54F3-EA65-2049-B39B-EB3B79B6E168}" type="presOf" srcId="{9D9436F4-D779-C748-960F-137149B86A6F}" destId="{DBFE3822-5BC1-4347-A674-0157CDAE8292}" srcOrd="0" destOrd="0" presId="urn:microsoft.com/office/officeart/2005/8/layout/process1"/>
    <dgm:cxn modelId="{A2C25C9E-B4CC-0741-8CAE-C622C2530E1B}" type="presParOf" srcId="{DBFE3822-5BC1-4347-A674-0157CDAE8292}" destId="{233678FB-6379-234E-B7CE-75EC3094E6C0}" srcOrd="0" destOrd="0" presId="urn:microsoft.com/office/officeart/2005/8/layout/process1"/>
    <dgm:cxn modelId="{E13972AD-9750-844C-A48B-39FF2F728BB1}" type="presParOf" srcId="{DBFE3822-5BC1-4347-A674-0157CDAE8292}" destId="{6B1C6530-A5F4-F84C-ABFE-1B9CA9EBC250}" srcOrd="1" destOrd="0" presId="urn:microsoft.com/office/officeart/2005/8/layout/process1"/>
    <dgm:cxn modelId="{6B59EE62-55DB-8D48-8679-38A84B253709}" type="presParOf" srcId="{6B1C6530-A5F4-F84C-ABFE-1B9CA9EBC250}" destId="{29B6BAD6-CF72-8842-927E-366F2F102528}" srcOrd="0" destOrd="0" presId="urn:microsoft.com/office/officeart/2005/8/layout/process1"/>
    <dgm:cxn modelId="{AF705E7F-68FD-574A-A873-A595E012F0D9}" type="presParOf" srcId="{DBFE3822-5BC1-4347-A674-0157CDAE8292}" destId="{F57924C8-36F2-5E43-9100-8CFE8CB064D8}" srcOrd="2" destOrd="0" presId="urn:microsoft.com/office/officeart/2005/8/layout/process1"/>
    <dgm:cxn modelId="{E7E868BD-80CE-A94F-9697-889BAA83B5A2}" type="presParOf" srcId="{DBFE3822-5BC1-4347-A674-0157CDAE8292}" destId="{DE282130-3875-3D48-8C5E-D6DC408FC776}" srcOrd="3" destOrd="0" presId="urn:microsoft.com/office/officeart/2005/8/layout/process1"/>
    <dgm:cxn modelId="{53993982-AE62-7242-BE7A-1D377EC9EE34}" type="presParOf" srcId="{DE282130-3875-3D48-8C5E-D6DC408FC776}" destId="{07FA92E8-D478-7C49-B994-0FDC1ECD0076}" srcOrd="0" destOrd="0" presId="urn:microsoft.com/office/officeart/2005/8/layout/process1"/>
    <dgm:cxn modelId="{62783F1E-A56A-684A-A2B7-634E0ED0B28D}" type="presParOf" srcId="{DBFE3822-5BC1-4347-A674-0157CDAE8292}" destId="{576076F8-C5FA-064E-8601-AFCCF51AFE46}"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678FB-6379-234E-B7CE-75EC3094E6C0}">
      <dsp:nvSpPr>
        <dsp:cNvPr id="0" name=""/>
        <dsp:cNvSpPr/>
      </dsp:nvSpPr>
      <dsp:spPr>
        <a:xfrm>
          <a:off x="5210" y="80745"/>
          <a:ext cx="1557341" cy="93440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Input</a:t>
          </a:r>
          <a:r>
            <a:rPr lang="en-GB" sz="3000" kern="1200" dirty="0"/>
            <a:t> </a:t>
          </a:r>
        </a:p>
      </dsp:txBody>
      <dsp:txXfrm>
        <a:off x="32578" y="108113"/>
        <a:ext cx="1502605" cy="879669"/>
      </dsp:txXfrm>
    </dsp:sp>
    <dsp:sp modelId="{6B1C6530-A5F4-F84C-ABFE-1B9CA9EBC250}">
      <dsp:nvSpPr>
        <dsp:cNvPr id="0" name=""/>
        <dsp:cNvSpPr/>
      </dsp:nvSpPr>
      <dsp:spPr>
        <a:xfrm>
          <a:off x="1718286" y="354837"/>
          <a:ext cx="330156" cy="38622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1718286" y="432081"/>
        <a:ext cx="231109" cy="231732"/>
      </dsp:txXfrm>
    </dsp:sp>
    <dsp:sp modelId="{F57924C8-36F2-5E43-9100-8CFE8CB064D8}">
      <dsp:nvSpPr>
        <dsp:cNvPr id="0" name=""/>
        <dsp:cNvSpPr/>
      </dsp:nvSpPr>
      <dsp:spPr>
        <a:xfrm>
          <a:off x="2185489" y="80745"/>
          <a:ext cx="1557341" cy="93440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Process</a:t>
          </a:r>
        </a:p>
      </dsp:txBody>
      <dsp:txXfrm>
        <a:off x="2212857" y="108113"/>
        <a:ext cx="1502605" cy="879669"/>
      </dsp:txXfrm>
    </dsp:sp>
    <dsp:sp modelId="{DE282130-3875-3D48-8C5E-D6DC408FC776}">
      <dsp:nvSpPr>
        <dsp:cNvPr id="0" name=""/>
        <dsp:cNvSpPr/>
      </dsp:nvSpPr>
      <dsp:spPr>
        <a:xfrm>
          <a:off x="3898565" y="354837"/>
          <a:ext cx="330156" cy="38622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898565" y="432081"/>
        <a:ext cx="231109" cy="231732"/>
      </dsp:txXfrm>
    </dsp:sp>
    <dsp:sp modelId="{576076F8-C5FA-064E-8601-AFCCF51AFE46}">
      <dsp:nvSpPr>
        <dsp:cNvPr id="0" name=""/>
        <dsp:cNvSpPr/>
      </dsp:nvSpPr>
      <dsp:spPr>
        <a:xfrm>
          <a:off x="4365767" y="80745"/>
          <a:ext cx="1557341" cy="934405"/>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Output</a:t>
          </a:r>
          <a:endParaRPr lang="en-GB" sz="3100" kern="1200" dirty="0"/>
        </a:p>
      </dsp:txBody>
      <dsp:txXfrm>
        <a:off x="4393135" y="108113"/>
        <a:ext cx="1502605" cy="87966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effective closure, the teacher will review and summarise a lesson, consolidate key information, create a link to new ideas and build anticipation for the next lesson. During a good closure, the students will be given an opportunity to express any concerns, ask questions and clarify their own understandings</a:t>
            </a:r>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a:p>
        </p:txBody>
      </p:sp>
    </p:spTree>
    <p:extLst>
      <p:ext uri="{BB962C8B-B14F-4D97-AF65-F5344CB8AC3E}">
        <p14:creationId xmlns:p14="http://schemas.microsoft.com/office/powerpoint/2010/main" val="1894065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14</a:t>
            </a:fld>
            <a:endParaRPr lang="en-GB" altLang="en-US"/>
          </a:p>
        </p:txBody>
      </p:sp>
    </p:spTree>
    <p:extLst>
      <p:ext uri="{BB962C8B-B14F-4D97-AF65-F5344CB8AC3E}">
        <p14:creationId xmlns:p14="http://schemas.microsoft.com/office/powerpoint/2010/main" val="92878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17</a:t>
            </a:fld>
            <a:endParaRPr lang="en-GB" altLang="en-US"/>
          </a:p>
        </p:txBody>
      </p:sp>
    </p:spTree>
    <p:extLst>
      <p:ext uri="{BB962C8B-B14F-4D97-AF65-F5344CB8AC3E}">
        <p14:creationId xmlns:p14="http://schemas.microsoft.com/office/powerpoint/2010/main" val="416411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business environment, which encompasses the multitude of external factors influencing an organization's operations, strategies, and success, is intimately intertwined with the phenomenon of globalization (explained in the next slide).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25</a:t>
            </a:fld>
            <a:endParaRPr lang="en-GB" altLang="en-US"/>
          </a:p>
        </p:txBody>
      </p:sp>
    </p:spTree>
    <p:extLst>
      <p:ext uri="{BB962C8B-B14F-4D97-AF65-F5344CB8AC3E}">
        <p14:creationId xmlns:p14="http://schemas.microsoft.com/office/powerpoint/2010/main" val="3879131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activity should take from 30 – 45 min. Each group should present their work.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26</a:t>
            </a:fld>
            <a:endParaRPr lang="en-GB" altLang="en-US"/>
          </a:p>
        </p:txBody>
      </p:sp>
    </p:spTree>
    <p:extLst>
      <p:ext uri="{BB962C8B-B14F-4D97-AF65-F5344CB8AC3E}">
        <p14:creationId xmlns:p14="http://schemas.microsoft.com/office/powerpoint/2010/main" val="535815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6.xml"/><Relationship Id="rId4" Type="http://schemas.openxmlformats.org/officeDocument/2006/relationships/image" Target="../media/image5.tif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Introduction to Business</a:t>
            </a:r>
            <a:br>
              <a:rPr lang="en-GB" altLang="en-US" b="1" dirty="0"/>
            </a:br>
            <a:r>
              <a:rPr lang="en-GB" altLang="en-US" b="1" dirty="0"/>
              <a:t>LCBB4014</a:t>
            </a:r>
            <a:br>
              <a:rPr lang="en-GB" altLang="en-US" dirty="0"/>
            </a:br>
            <a:br>
              <a:rPr lang="en-GB" altLang="en-US" dirty="0"/>
            </a:br>
            <a:br>
              <a:rPr lang="en-GB" altLang="en-US" sz="3600" dirty="0"/>
            </a:br>
            <a:r>
              <a:rPr lang="en-GB" altLang="en-US" sz="3600" dirty="0"/>
              <a:t>						</a:t>
            </a:r>
            <a:r>
              <a:rPr lang="en-GB" altLang="en-US" sz="2400" b="1" dirty="0"/>
              <a:t>Week 1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000" dirty="0"/>
              <a:t>Welcome message</a:t>
            </a:r>
          </a:p>
          <a:p>
            <a:r>
              <a:rPr lang="en-US" sz="2000" dirty="0"/>
              <a:t>Module description </a:t>
            </a:r>
          </a:p>
          <a:p>
            <a:r>
              <a:rPr lang="en-US" sz="2000" dirty="0"/>
              <a:t>Learning objectives</a:t>
            </a:r>
          </a:p>
          <a:p>
            <a:r>
              <a:rPr lang="en-US" sz="2000" dirty="0"/>
              <a:t>Assessment brief</a:t>
            </a:r>
          </a:p>
          <a:p>
            <a:r>
              <a:rPr lang="en-US" sz="2000" dirty="0"/>
              <a:t>Understanding business fundamentals</a:t>
            </a:r>
          </a:p>
          <a:p>
            <a:pPr lvl="1">
              <a:buFont typeface="Wingdings" pitchFamily="2" charset="2"/>
              <a:buChar char="Ø"/>
            </a:pPr>
            <a:r>
              <a:rPr lang="en-US" sz="1800" dirty="0"/>
              <a:t>Definition of business </a:t>
            </a:r>
          </a:p>
          <a:p>
            <a:pPr lvl="1">
              <a:buFont typeface="Wingdings" pitchFamily="2" charset="2"/>
              <a:buChar char="Ø"/>
            </a:pPr>
            <a:r>
              <a:rPr lang="en-US" sz="1800" dirty="0"/>
              <a:t>Business </a:t>
            </a:r>
            <a:r>
              <a:rPr lang="en-US" sz="1800"/>
              <a:t>sector </a:t>
            </a:r>
            <a:endParaRPr lang="en-US" sz="1800" dirty="0"/>
          </a:p>
          <a:p>
            <a:pPr lvl="1">
              <a:buFont typeface="Wingdings" pitchFamily="2" charset="2"/>
              <a:buChar char="Ø"/>
            </a:pPr>
            <a:r>
              <a:rPr lang="en-US" sz="1800" dirty="0"/>
              <a:t>Business industry</a:t>
            </a:r>
          </a:p>
          <a:p>
            <a:pPr lvl="1">
              <a:buFont typeface="Wingdings" pitchFamily="2" charset="2"/>
              <a:buChar char="Ø"/>
            </a:pPr>
            <a:r>
              <a:rPr lang="en-US" sz="1800" dirty="0"/>
              <a:t>Scope of business</a:t>
            </a:r>
          </a:p>
          <a:p>
            <a:pPr lvl="2">
              <a:buFont typeface="Courier New" panose="02070309020205020404" pitchFamily="49" charset="0"/>
              <a:buChar char="o"/>
            </a:pPr>
            <a:r>
              <a:rPr lang="en-US" sz="1600" dirty="0"/>
              <a:t>Strategic decisions</a:t>
            </a:r>
          </a:p>
          <a:p>
            <a:pPr lvl="2">
              <a:buFont typeface="Courier New" panose="02070309020205020404" pitchFamily="49" charset="0"/>
              <a:buChar char="o"/>
            </a:pPr>
            <a:r>
              <a:rPr lang="en-US" sz="1600" dirty="0"/>
              <a:t>Organizational aspects</a:t>
            </a:r>
          </a:p>
          <a:p>
            <a:pPr lvl="2">
              <a:buFont typeface="Courier New" panose="02070309020205020404" pitchFamily="49" charset="0"/>
              <a:buChar char="o"/>
            </a:pPr>
            <a:r>
              <a:rPr lang="en-US" sz="1600" dirty="0"/>
              <a:t>Environmental considerations</a:t>
            </a:r>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Welcome message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a:xfrm>
            <a:off x="1475656" y="1600201"/>
            <a:ext cx="6264696" cy="3917032"/>
          </a:xfrm>
        </p:spPr>
        <p:txBody>
          <a:bodyPr/>
          <a:lstStyle/>
          <a:p>
            <a:pPr marL="0" indent="0" algn="just">
              <a:buNone/>
            </a:pPr>
            <a:r>
              <a:rPr lang="en-GB" sz="2400" dirty="0"/>
              <a:t>Welcome to UWTSD! We are thrilled to have you join our vibrant and diverse community of learners. As you embark on this exciting journey of education and personal growth, we want you to know that you are an integral part of our family.</a:t>
            </a:r>
          </a:p>
          <a:p>
            <a:endParaRPr lang="en-GB" sz="2400" dirty="0"/>
          </a:p>
          <a:p>
            <a:endParaRPr lang="en-US" dirty="0"/>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418654"/>
            <a:ext cx="8229600" cy="634082"/>
          </a:xfrm>
        </p:spPr>
        <p:txBody>
          <a:bodyPr>
            <a:noAutofit/>
          </a:bodyPr>
          <a:lstStyle/>
          <a:p>
            <a:r>
              <a:rPr lang="en-GB" sz="3600" b="1" dirty="0"/>
              <a:t>Structure of weekly sessions</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395536" y="1484784"/>
            <a:ext cx="8496944" cy="4536504"/>
          </a:xfrm>
        </p:spPr>
        <p:txBody>
          <a:bodyPr>
            <a:normAutofit/>
          </a:bodyPr>
          <a:lstStyle/>
          <a:p>
            <a:pPr>
              <a:buClr>
                <a:schemeClr val="tx1"/>
              </a:buClr>
            </a:pPr>
            <a:r>
              <a:rPr lang="en-GB" sz="2600" dirty="0"/>
              <a:t>Each module is taught in a double consecutive sessions on a same day (</a:t>
            </a:r>
            <a:r>
              <a:rPr lang="en-GB" sz="2600" b="1" dirty="0"/>
              <a:t>9:00 to 11:00</a:t>
            </a:r>
            <a:r>
              <a:rPr lang="en-GB" sz="2600" dirty="0"/>
              <a:t> and </a:t>
            </a:r>
            <a:r>
              <a:rPr lang="en-GB" sz="2600" b="1" dirty="0"/>
              <a:t>11.15 to 13:15</a:t>
            </a:r>
            <a:r>
              <a:rPr lang="en-GB" sz="2600" dirty="0"/>
              <a:t> or </a:t>
            </a:r>
            <a:r>
              <a:rPr lang="en-GB" sz="2600" b="1" dirty="0"/>
              <a:t>13:45 15:45</a:t>
            </a:r>
            <a:r>
              <a:rPr lang="en-GB" sz="2600" dirty="0"/>
              <a:t> and </a:t>
            </a:r>
            <a:r>
              <a:rPr lang="en-GB" sz="2600" b="1" dirty="0"/>
              <a:t>16:00 to 18:00</a:t>
            </a:r>
            <a:r>
              <a:rPr lang="en-GB" sz="2600" dirty="0"/>
              <a:t>)</a:t>
            </a:r>
          </a:p>
          <a:p>
            <a:pPr>
              <a:buClr>
                <a:schemeClr val="tx1"/>
              </a:buClr>
            </a:pPr>
            <a:r>
              <a:rPr lang="en-GB" sz="2600" dirty="0"/>
              <a:t>Each session lasts 2 hours</a:t>
            </a:r>
          </a:p>
          <a:p>
            <a:pPr>
              <a:buClr>
                <a:schemeClr val="tx1"/>
              </a:buClr>
            </a:pPr>
            <a:r>
              <a:rPr lang="en-GB" sz="2600" dirty="0"/>
              <a:t>There would be a 15 mins break between both sessions.</a:t>
            </a:r>
          </a:p>
          <a:p>
            <a:pPr>
              <a:buClr>
                <a:schemeClr val="tx1"/>
              </a:buClr>
            </a:pPr>
            <a:r>
              <a:rPr lang="en-GB" sz="2600" dirty="0"/>
              <a:t>Attendance will be taken at every session</a:t>
            </a:r>
          </a:p>
          <a:p>
            <a:pPr marL="0" indent="0">
              <a:buClr>
                <a:srgbClr val="007DC3"/>
              </a:buClr>
              <a:buNone/>
            </a:pPr>
            <a:endParaRPr lang="en-GB" sz="28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28266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p:txBody>
          <a:bodyPr/>
          <a:lstStyle/>
          <a:p>
            <a:r>
              <a:rPr lang="en-US" sz="3600" b="1" dirty="0"/>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idx="1"/>
          </p:nvPr>
        </p:nvSpPr>
        <p:spPr/>
        <p:txBody>
          <a:bodyPr/>
          <a:lstStyle/>
          <a:p>
            <a:pPr>
              <a:defRPr/>
            </a:pPr>
            <a:r>
              <a:rPr lang="en-GB" sz="2400" dirty="0"/>
              <a:t>Students are required to attend all term classes.</a:t>
            </a:r>
          </a:p>
          <a:p>
            <a:pPr>
              <a:defRPr/>
            </a:pPr>
            <a:r>
              <a:rPr lang="en-GB" sz="2400" dirty="0"/>
              <a:t>Students will be marked LATE if </a:t>
            </a:r>
            <a:r>
              <a:rPr lang="en-GB" sz="2400" b="1" dirty="0"/>
              <a:t>arriving</a:t>
            </a:r>
            <a:r>
              <a:rPr lang="en-GB" sz="2400" dirty="0"/>
              <a:t> between 10 to 40 minutes after the beginning of their class. OR if</a:t>
            </a:r>
            <a:r>
              <a:rPr lang="en-GB" sz="2400" b="1" dirty="0"/>
              <a:t> leaving </a:t>
            </a:r>
            <a:r>
              <a:rPr lang="en-GB" sz="2400" dirty="0"/>
              <a:t>a class between 10 to 40 minutes before the end.</a:t>
            </a:r>
          </a:p>
          <a:p>
            <a:pPr>
              <a:defRPr/>
            </a:pPr>
            <a:r>
              <a:rPr lang="en-GB" sz="2400" dirty="0"/>
              <a:t>Two late marks will be treated as an ABSENT mark.</a:t>
            </a:r>
          </a:p>
          <a:p>
            <a:endParaRPr lang="en-US" dirty="0"/>
          </a:p>
        </p:txBody>
      </p:sp>
      <p:sp>
        <p:nvSpPr>
          <p:cNvPr id="4" name="Date Placeholder 3">
            <a:extLst>
              <a:ext uri="{FF2B5EF4-FFF2-40B4-BE49-F238E27FC236}">
                <a16:creationId xmlns:a16="http://schemas.microsoft.com/office/drawing/2014/main" id="{385CEB22-A9E2-9FFD-59AC-CCEFBD8405D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04267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EDFD3A71-B2C7-F540-8768-182EF2A9D5DC}"/>
              </a:ext>
            </a:extLst>
          </p:cNvPr>
          <p:cNvSpPr>
            <a:spLocks noGrp="1"/>
          </p:cNvSpPr>
          <p:nvPr>
            <p:ph type="title"/>
          </p:nvPr>
        </p:nvSpPr>
        <p:spPr/>
        <p:txBody>
          <a:bodyPr/>
          <a:lstStyle/>
          <a:p>
            <a:pPr eaLnBrk="1" hangingPunct="1"/>
            <a:r>
              <a:rPr lang="en-GB" altLang="en-US" sz="3600" b="1" dirty="0"/>
              <a:t>Example: Class starts at 9.00am</a:t>
            </a:r>
            <a:br>
              <a:rPr lang="en-GB" altLang="en-US" b="1" dirty="0"/>
            </a:br>
            <a:endParaRPr lang="en-GB" altLang="en-US" b="1" dirty="0"/>
          </a:p>
        </p:txBody>
      </p:sp>
      <p:sp>
        <p:nvSpPr>
          <p:cNvPr id="3" name="Content Placeholder 2">
            <a:extLst>
              <a:ext uri="{FF2B5EF4-FFF2-40B4-BE49-F238E27FC236}">
                <a16:creationId xmlns:a16="http://schemas.microsoft.com/office/drawing/2014/main" id="{D6D9B477-02E8-AB45-A9D3-EA1B856AF2F7}"/>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defRPr/>
            </a:pPr>
            <a:r>
              <a:rPr lang="en-GB" altLang="en-US" sz="2400" dirty="0"/>
              <a:t>Student arrives at 9.05 - full attendance</a:t>
            </a:r>
          </a:p>
          <a:p>
            <a:pPr marL="0" indent="0" eaLnBrk="1" hangingPunct="1">
              <a:buFont typeface="Arial" panose="020B0604020202020204" pitchFamily="34" charset="0"/>
              <a:buNone/>
              <a:defRPr/>
            </a:pPr>
            <a:r>
              <a:rPr lang="en-GB" altLang="en-US" sz="2400" dirty="0"/>
              <a:t>Student arrives at 9.20 – marked as late</a:t>
            </a:r>
          </a:p>
          <a:p>
            <a:pPr marL="0" indent="0" eaLnBrk="1" hangingPunct="1">
              <a:buFont typeface="Arial" panose="020B0604020202020204" pitchFamily="34" charset="0"/>
              <a:buNone/>
              <a:defRPr/>
            </a:pPr>
            <a:r>
              <a:rPr lang="en-GB" altLang="en-US" sz="2400" dirty="0"/>
              <a:t>Student arrives at 9.45 – marked as absent </a:t>
            </a:r>
          </a:p>
          <a:p>
            <a:pPr marL="0" indent="0" eaLnBrk="1" hangingPunct="1">
              <a:buFont typeface="Arial" panose="020B0604020202020204" pitchFamily="34" charset="0"/>
              <a:buNone/>
              <a:defRPr/>
            </a:pPr>
            <a:r>
              <a:rPr lang="en-GB" altLang="en-US" sz="2400" dirty="0"/>
              <a:t>NOTE:</a:t>
            </a:r>
          </a:p>
          <a:p>
            <a:pPr marL="0" indent="0" eaLnBrk="1" hangingPunct="1">
              <a:buFont typeface="Arial" panose="020B0604020202020204" pitchFamily="34" charset="0"/>
              <a:buNone/>
              <a:defRPr/>
            </a:pPr>
            <a:r>
              <a:rPr lang="en-GB" altLang="en-US" sz="2400" dirty="0"/>
              <a:t>Same rules if you leave early</a:t>
            </a:r>
          </a:p>
          <a:p>
            <a:pPr eaLnBrk="1" hangingPunct="1">
              <a:defRPr/>
            </a:pPr>
            <a:endParaRPr lang="en-GB" dirty="0"/>
          </a:p>
        </p:txBody>
      </p:sp>
      <p:sp>
        <p:nvSpPr>
          <p:cNvPr id="5" name="Date Placeholder 4">
            <a:extLst>
              <a:ext uri="{FF2B5EF4-FFF2-40B4-BE49-F238E27FC236}">
                <a16:creationId xmlns:a16="http://schemas.microsoft.com/office/drawing/2014/main" id="{292E13C1-8E9D-E64D-A547-17E32BB1E065}"/>
              </a:ext>
            </a:extLst>
          </p:cNvPr>
          <p:cNvSpPr>
            <a:spLocks noGrp="1"/>
          </p:cNvSpPr>
          <p:nvPr>
            <p:ph type="dt" sz="quarter" idx="10"/>
          </p:nvPr>
        </p:nvSpPr>
        <p:spPr/>
        <p:txBody>
          <a:bodyPr/>
          <a:lstStyle/>
          <a:p>
            <a:pPr>
              <a:defRPr/>
            </a:pPr>
            <a:fld id="{00BA5387-BDC0-481B-86B8-25A2F1852DE2}" type="datetime1">
              <a:rPr lang="en-GB" altLang="en-US"/>
              <a:pPr>
                <a:defRPr/>
              </a:pPr>
              <a:t>27/09/2024</a:t>
            </a:fld>
            <a:endParaRPr lang="en-GB" altLang="en-US"/>
          </a:p>
        </p:txBody>
      </p:sp>
      <p:sp>
        <p:nvSpPr>
          <p:cNvPr id="18436" name="Slide Number Placeholder 5">
            <a:extLst>
              <a:ext uri="{FF2B5EF4-FFF2-40B4-BE49-F238E27FC236}">
                <a16:creationId xmlns:a16="http://schemas.microsoft.com/office/drawing/2014/main" id="{6A699047-9C14-41DE-CC04-2EBEF17EB6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5CEFA-4685-3A42-95C4-48C0324B14BE}" type="slidenum">
              <a:rPr lang="en-GB" altLang="en-US" sz="120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C9CAE0DA-D875-C4D2-9A00-44A7A03677CF}"/>
              </a:ext>
            </a:extLst>
          </p:cNvPr>
          <p:cNvSpPr>
            <a:spLocks noGrp="1"/>
          </p:cNvSpPr>
          <p:nvPr>
            <p:ph type="title"/>
          </p:nvPr>
        </p:nvSpPr>
        <p:spPr/>
        <p:txBody>
          <a:bodyPr/>
          <a:lstStyle/>
          <a:p>
            <a:pPr eaLnBrk="1" hangingPunct="1"/>
            <a:r>
              <a:rPr lang="en-GB" altLang="en-US" sz="3600" b="1" dirty="0"/>
              <a:t>Important</a:t>
            </a:r>
          </a:p>
        </p:txBody>
      </p:sp>
      <p:sp>
        <p:nvSpPr>
          <p:cNvPr id="19458" name="Content Placeholder 2">
            <a:extLst>
              <a:ext uri="{FF2B5EF4-FFF2-40B4-BE49-F238E27FC236}">
                <a16:creationId xmlns:a16="http://schemas.microsoft.com/office/drawing/2014/main" id="{DB47850C-3642-3647-08CF-588A0BC5A513}"/>
              </a:ext>
            </a:extLst>
          </p:cNvPr>
          <p:cNvSpPr>
            <a:spLocks noGrp="1"/>
          </p:cNvSpPr>
          <p:nvPr>
            <p:ph idx="1"/>
          </p:nvPr>
        </p:nvSpPr>
        <p:spPr>
          <a:xfrm>
            <a:off x="441325" y="1341438"/>
            <a:ext cx="8229600" cy="3916362"/>
          </a:xfrm>
        </p:spPr>
        <p:txBody>
          <a:bodyPr/>
          <a:lstStyle/>
          <a:p>
            <a:pPr eaLnBrk="1" hangingPunct="1"/>
            <a:r>
              <a:rPr lang="en-GB" altLang="en-US" sz="2400" dirty="0"/>
              <a:t>You</a:t>
            </a:r>
            <a:r>
              <a:rPr lang="en-GB" altLang="en-US" dirty="0"/>
              <a:t> </a:t>
            </a:r>
            <a:r>
              <a:rPr lang="en-GB" altLang="en-US" sz="2400" dirty="0"/>
              <a:t>MUST stay connected for the entire session</a:t>
            </a:r>
          </a:p>
          <a:p>
            <a:pPr eaLnBrk="1" hangingPunct="1"/>
            <a:r>
              <a:rPr lang="en-GB" altLang="en-US" sz="2400" dirty="0"/>
              <a:t>Prepare in advance – look at Moodle before the class starts</a:t>
            </a:r>
          </a:p>
          <a:p>
            <a:pPr eaLnBrk="1" hangingPunct="1"/>
            <a:r>
              <a:rPr lang="en-GB" altLang="en-US" sz="2400" dirty="0"/>
              <a:t>Make notes during the session</a:t>
            </a:r>
          </a:p>
          <a:p>
            <a:pPr eaLnBrk="1" hangingPunct="1"/>
            <a:r>
              <a:rPr lang="en-GB" altLang="en-US" sz="2400" dirty="0"/>
              <a:t>Correspondence – name, student number, module – make sure you check your TSD email frequently</a:t>
            </a:r>
          </a:p>
          <a:p>
            <a:pPr eaLnBrk="1" hangingPunct="1"/>
            <a:endParaRPr lang="en-GB" altLang="en-US" dirty="0"/>
          </a:p>
        </p:txBody>
      </p:sp>
      <p:sp>
        <p:nvSpPr>
          <p:cNvPr id="5" name="Date Placeholder 4">
            <a:extLst>
              <a:ext uri="{FF2B5EF4-FFF2-40B4-BE49-F238E27FC236}">
                <a16:creationId xmlns:a16="http://schemas.microsoft.com/office/drawing/2014/main" id="{B751D327-2BDA-984D-8CFD-5B5AD8676EE7}"/>
              </a:ext>
            </a:extLst>
          </p:cNvPr>
          <p:cNvSpPr>
            <a:spLocks noGrp="1"/>
          </p:cNvSpPr>
          <p:nvPr>
            <p:ph type="dt" sz="quarter" idx="10"/>
          </p:nvPr>
        </p:nvSpPr>
        <p:spPr/>
        <p:txBody>
          <a:bodyPr/>
          <a:lstStyle/>
          <a:p>
            <a:pPr>
              <a:defRPr/>
            </a:pPr>
            <a:fld id="{F3D86518-6479-48A0-A9D3-08C8076AEFA7}" type="datetime1">
              <a:rPr lang="en-GB" altLang="en-US"/>
              <a:pPr>
                <a:defRPr/>
              </a:pPr>
              <a:t>27/09/2024</a:t>
            </a:fld>
            <a:endParaRPr lang="en-GB" altLang="en-US"/>
          </a:p>
        </p:txBody>
      </p:sp>
      <p:sp>
        <p:nvSpPr>
          <p:cNvPr id="19460" name="Slide Number Placeholder 5">
            <a:extLst>
              <a:ext uri="{FF2B5EF4-FFF2-40B4-BE49-F238E27FC236}">
                <a16:creationId xmlns:a16="http://schemas.microsoft.com/office/drawing/2014/main" id="{D4C72E8E-0F46-3BD9-142E-E971FC0EDB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0D0D00-08ED-9745-AA13-96EEFA5EE389}" type="slidenum">
              <a:rPr lang="en-GB" altLang="en-US" sz="120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323390"/>
            <a:ext cx="8229600" cy="634082"/>
          </a:xfrm>
        </p:spPr>
        <p:txBody>
          <a:bodyPr>
            <a:noAutofit/>
          </a:bodyPr>
          <a:lstStyle/>
          <a:p>
            <a:r>
              <a:rPr lang="en-GB" sz="3600" b="1" dirty="0"/>
              <a:t>In the classroom</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535226" y="1484784"/>
            <a:ext cx="7925206" cy="3600400"/>
          </a:xfrm>
        </p:spPr>
        <p:txBody>
          <a:bodyPr>
            <a:normAutofit/>
          </a:bodyPr>
          <a:lstStyle/>
          <a:p>
            <a:pPr>
              <a:buClr>
                <a:schemeClr val="tx1"/>
              </a:buClr>
            </a:pPr>
            <a:r>
              <a:rPr lang="en-GB" sz="2400" dirty="0">
                <a:latin typeface="Arial" panose="020B0604020202020204" pitchFamily="34" charset="0"/>
                <a:cs typeface="Arial" panose="020B0604020202020204" pitchFamily="34" charset="0"/>
              </a:rPr>
              <a:t>Respect fellow students.</a:t>
            </a:r>
          </a:p>
          <a:p>
            <a:pPr>
              <a:buClr>
                <a:schemeClr val="tx1"/>
              </a:buClr>
            </a:pPr>
            <a:r>
              <a:rPr lang="en-GB" sz="2400" dirty="0">
                <a:latin typeface="Arial" panose="020B0604020202020204" pitchFamily="34" charset="0"/>
                <a:cs typeface="Arial" panose="020B0604020202020204" pitchFamily="34" charset="0"/>
              </a:rPr>
              <a:t>Please keep your mobile phone in silent mode.</a:t>
            </a:r>
          </a:p>
          <a:p>
            <a:pPr>
              <a:buClr>
                <a:schemeClr val="tx1"/>
              </a:buClr>
            </a:pPr>
            <a:r>
              <a:rPr lang="en-GB" sz="2400" dirty="0">
                <a:latin typeface="Arial" panose="020B0604020202020204" pitchFamily="34" charset="0"/>
                <a:cs typeface="Arial" panose="020B0604020202020204" pitchFamily="34" charset="0"/>
              </a:rPr>
              <a:t>Participate in class discussion.</a:t>
            </a:r>
          </a:p>
          <a:p>
            <a:pPr>
              <a:buClr>
                <a:schemeClr val="tx1"/>
              </a:buClr>
            </a:pPr>
            <a:r>
              <a:rPr lang="en-GB" sz="2400" u="sng" dirty="0">
                <a:latin typeface="Arial" panose="020B0604020202020204" pitchFamily="34" charset="0"/>
                <a:cs typeface="Arial" panose="020B0604020202020204" pitchFamily="34" charset="0"/>
              </a:rPr>
              <a:t>ASK</a:t>
            </a:r>
            <a:r>
              <a:rPr lang="en-GB" sz="2400" dirty="0">
                <a:latin typeface="Arial" panose="020B0604020202020204" pitchFamily="34" charset="0"/>
                <a:cs typeface="Arial" panose="020B0604020202020204" pitchFamily="34" charset="0"/>
              </a:rPr>
              <a:t>!!! This is the </a:t>
            </a:r>
            <a:r>
              <a:rPr lang="en-GB" sz="2400" u="sng" dirty="0">
                <a:latin typeface="Arial" panose="020B0604020202020204" pitchFamily="34" charset="0"/>
                <a:cs typeface="Arial" panose="020B0604020202020204" pitchFamily="34" charset="0"/>
              </a:rPr>
              <a:t>ONLY</a:t>
            </a:r>
            <a:r>
              <a:rPr lang="en-GB" sz="2400" dirty="0">
                <a:latin typeface="Arial" panose="020B0604020202020204" pitchFamily="34" charset="0"/>
                <a:cs typeface="Arial" panose="020B0604020202020204" pitchFamily="34" charset="0"/>
              </a:rPr>
              <a:t> way to learn.</a:t>
            </a:r>
          </a:p>
          <a:p>
            <a:pPr>
              <a:buClr>
                <a:schemeClr val="tx1"/>
              </a:buClr>
            </a:pPr>
            <a:r>
              <a:rPr lang="en-GB" sz="2400" dirty="0">
                <a:latin typeface="Arial" panose="020B0604020202020204" pitchFamily="34" charset="0"/>
                <a:cs typeface="Arial" panose="020B0604020202020204" pitchFamily="34" charset="0"/>
              </a:rPr>
              <a:t>Do not leave things last minute…assessments</a:t>
            </a:r>
          </a:p>
          <a:p>
            <a:pPr>
              <a:buClr>
                <a:schemeClr val="tx1"/>
              </a:buClr>
            </a:pPr>
            <a:r>
              <a:rPr lang="en-GB" sz="2400" dirty="0">
                <a:latin typeface="Arial" panose="020B0604020202020204" pitchFamily="34" charset="0"/>
                <a:cs typeface="Arial" panose="020B0604020202020204" pitchFamily="34" charset="0"/>
              </a:rPr>
              <a:t>Always here to help, provide feedback etc.</a:t>
            </a:r>
          </a:p>
          <a:p>
            <a:pPr>
              <a:buClr>
                <a:schemeClr val="tx1"/>
              </a:buClr>
            </a:pPr>
            <a:r>
              <a:rPr lang="en-GB" sz="2400" dirty="0">
                <a:latin typeface="Arial" panose="020B0604020202020204" pitchFamily="34" charset="0"/>
                <a:cs typeface="Arial" panose="020B0604020202020204" pitchFamily="34" charset="0"/>
              </a:rPr>
              <a:t>Bring your laptops to class!!!!</a:t>
            </a:r>
          </a:p>
          <a:p>
            <a:pPr marL="0" indent="0">
              <a:buClr>
                <a:srgbClr val="0070C0"/>
              </a:buClr>
              <a:buNone/>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272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1026">
            <a:extLst>
              <a:ext uri="{FF2B5EF4-FFF2-40B4-BE49-F238E27FC236}">
                <a16:creationId xmlns:a16="http://schemas.microsoft.com/office/drawing/2014/main" id="{40308CCC-1E25-2F7E-FFD0-FDEEEEEE47B2}"/>
              </a:ext>
            </a:extLst>
          </p:cNvPr>
          <p:cNvSpPr>
            <a:spLocks noGrp="1"/>
          </p:cNvSpPr>
          <p:nvPr>
            <p:ph type="title"/>
          </p:nvPr>
        </p:nvSpPr>
        <p:spPr/>
        <p:txBody>
          <a:bodyPr/>
          <a:lstStyle/>
          <a:p>
            <a:r>
              <a:rPr lang="en-GB" altLang="en-US" sz="3600" b="1" dirty="0"/>
              <a:t>Teaching</a:t>
            </a:r>
            <a:r>
              <a:rPr lang="en-GB" altLang="en-US" b="1" dirty="0"/>
              <a:t> </a:t>
            </a:r>
            <a:r>
              <a:rPr lang="en-GB" altLang="en-US" sz="3600" b="1" dirty="0"/>
              <a:t>and</a:t>
            </a:r>
            <a:r>
              <a:rPr lang="en-GB" altLang="en-US" b="1" dirty="0"/>
              <a:t> </a:t>
            </a:r>
            <a:r>
              <a:rPr lang="en-GB" altLang="en-US" sz="3600" b="1" dirty="0"/>
              <a:t>Learning</a:t>
            </a:r>
          </a:p>
        </p:txBody>
      </p:sp>
      <p:sp>
        <p:nvSpPr>
          <p:cNvPr id="17410" name="Rectangle 1027">
            <a:extLst>
              <a:ext uri="{FF2B5EF4-FFF2-40B4-BE49-F238E27FC236}">
                <a16:creationId xmlns:a16="http://schemas.microsoft.com/office/drawing/2014/main" id="{2F8BC44B-0C60-9D3C-3E2C-9E61D6490870}"/>
              </a:ext>
            </a:extLst>
          </p:cNvPr>
          <p:cNvSpPr>
            <a:spLocks noGrp="1"/>
          </p:cNvSpPr>
          <p:nvPr>
            <p:ph idx="4294967295"/>
          </p:nvPr>
        </p:nvSpPr>
        <p:spPr>
          <a:xfrm>
            <a:off x="457200" y="1417638"/>
            <a:ext cx="8229600" cy="3916362"/>
          </a:xfrm>
        </p:spPr>
        <p:txBody>
          <a:bodyPr/>
          <a:lstStyle/>
          <a:p>
            <a:pPr>
              <a:buFont typeface="Wingdings 3" pitchFamily="2" charset="2"/>
              <a:buNone/>
            </a:pPr>
            <a:r>
              <a:rPr lang="en-GB" altLang="en-US" sz="2400" b="1" dirty="0"/>
              <a:t>Mixture of:</a:t>
            </a:r>
          </a:p>
          <a:p>
            <a:pPr lvl="1"/>
            <a:r>
              <a:rPr lang="en-GB" altLang="en-US" sz="2400" dirty="0"/>
              <a:t>Lectures</a:t>
            </a:r>
          </a:p>
          <a:p>
            <a:pPr lvl="1"/>
            <a:r>
              <a:rPr lang="en-GB" altLang="en-US" sz="2400" dirty="0"/>
              <a:t>Seminars</a:t>
            </a:r>
          </a:p>
          <a:p>
            <a:pPr lvl="1"/>
            <a:r>
              <a:rPr lang="en-GB" altLang="en-US" sz="2400" dirty="0"/>
              <a:t>Discussions </a:t>
            </a:r>
          </a:p>
          <a:p>
            <a:pPr lvl="1"/>
            <a:r>
              <a:rPr lang="en-GB" altLang="en-US" sz="2400" dirty="0"/>
              <a:t>Group work</a:t>
            </a:r>
          </a:p>
          <a:p>
            <a:pPr lvl="1"/>
            <a:r>
              <a:rPr lang="en-GB" altLang="en-US" sz="2400" dirty="0"/>
              <a:t>Pair work</a:t>
            </a:r>
          </a:p>
          <a:p>
            <a:pPr lvl="1"/>
            <a:r>
              <a:rPr lang="en-GB" altLang="en-US" sz="2400" dirty="0"/>
              <a:t>Case studies</a:t>
            </a:r>
          </a:p>
        </p:txBody>
      </p:sp>
      <p:pic>
        <p:nvPicPr>
          <p:cNvPr id="20483" name="Picture 2">
            <a:extLst>
              <a:ext uri="{FF2B5EF4-FFF2-40B4-BE49-F238E27FC236}">
                <a16:creationId xmlns:a16="http://schemas.microsoft.com/office/drawing/2014/main" id="{4117F5DE-5B47-4E94-8E44-E601C1CCE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1657350"/>
            <a:ext cx="1368425"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3">
            <a:extLst>
              <a:ext uri="{FF2B5EF4-FFF2-40B4-BE49-F238E27FC236}">
                <a16:creationId xmlns:a16="http://schemas.microsoft.com/office/drawing/2014/main" id="{68272E80-D34C-62F4-50F2-F645397ED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1920875"/>
            <a:ext cx="18796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a:extLst>
              <a:ext uri="{FF2B5EF4-FFF2-40B4-BE49-F238E27FC236}">
                <a16:creationId xmlns:a16="http://schemas.microsoft.com/office/drawing/2014/main" id="{46382267-1E36-B299-62E0-8E26B8A8E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525" y="3490913"/>
            <a:ext cx="16510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additive="base">
                                        <p:cTn id="15"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0">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additive="base">
                                        <p:cTn id="19" dur="500" fill="hold"/>
                                        <p:tgtEl>
                                          <p:spTgt spid="17410">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anim calcmode="lin" valueType="num">
                                      <p:cBhvr additive="base">
                                        <p:cTn id="23"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0">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7410">
                                            <p:txEl>
                                              <p:pRg st="5" end="5"/>
                                            </p:txEl>
                                          </p:spTgt>
                                        </p:tgtEl>
                                        <p:attrNameLst>
                                          <p:attrName>style.visibility</p:attrName>
                                        </p:attrNameLst>
                                      </p:cBhvr>
                                      <p:to>
                                        <p:strVal val="visible"/>
                                      </p:to>
                                    </p:set>
                                    <p:anim calcmode="lin" valueType="num">
                                      <p:cBhvr additive="base">
                                        <p:cTn id="27" dur="500" fill="hold"/>
                                        <p:tgtEl>
                                          <p:spTgt spid="17410">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7410">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7410">
                                            <p:txEl>
                                              <p:pRg st="6" end="6"/>
                                            </p:txEl>
                                          </p:spTgt>
                                        </p:tgtEl>
                                        <p:attrNameLst>
                                          <p:attrName>style.visibility</p:attrName>
                                        </p:attrNameLst>
                                      </p:cBhvr>
                                      <p:to>
                                        <p:strVal val="visible"/>
                                      </p:to>
                                    </p:set>
                                    <p:anim calcmode="lin" valueType="num">
                                      <p:cBhvr additive="base">
                                        <p:cTn id="31" dur="500" fill="hold"/>
                                        <p:tgtEl>
                                          <p:spTgt spid="17410">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AF0C26D-3D8A-3A22-501B-DDCA107CA299}"/>
              </a:ext>
            </a:extLst>
          </p:cNvPr>
          <p:cNvSpPr>
            <a:spLocks noGrp="1"/>
          </p:cNvSpPr>
          <p:nvPr>
            <p:ph type="title"/>
          </p:nvPr>
        </p:nvSpPr>
        <p:spPr/>
        <p:txBody>
          <a:bodyPr/>
          <a:lstStyle/>
          <a:p>
            <a:pPr eaLnBrk="1" hangingPunct="1"/>
            <a:r>
              <a:rPr lang="en-GB" altLang="en-US" sz="3600" b="1" dirty="0"/>
              <a:t>Resources</a:t>
            </a:r>
          </a:p>
        </p:txBody>
      </p:sp>
      <p:sp>
        <p:nvSpPr>
          <p:cNvPr id="35843" name="Rectangle 3">
            <a:extLst>
              <a:ext uri="{FF2B5EF4-FFF2-40B4-BE49-F238E27FC236}">
                <a16:creationId xmlns:a16="http://schemas.microsoft.com/office/drawing/2014/main" id="{DBAD96B3-29B0-B249-B9E5-39687FB864CE}"/>
              </a:ext>
            </a:extLst>
          </p:cNvPr>
          <p:cNvSpPr>
            <a:spLocks noGrp="1"/>
          </p:cNvSpPr>
          <p:nvPr>
            <p:ph type="body" idx="4294967295"/>
          </p:nvPr>
        </p:nvSpPr>
        <p:spPr>
          <a:xfrm>
            <a:off x="755650" y="1600200"/>
            <a:ext cx="7473950" cy="3916363"/>
          </a:xfrm>
        </p:spPr>
        <p:txBody>
          <a:bodyPr/>
          <a:lstStyle/>
          <a:p>
            <a:pPr eaLnBrk="1" hangingPunct="1">
              <a:defRPr/>
            </a:pPr>
            <a:endParaRPr lang="en-GB" altLang="en-US" sz="2300" dirty="0"/>
          </a:p>
          <a:p>
            <a:pPr eaLnBrk="1" hangingPunct="1">
              <a:defRPr/>
            </a:pPr>
            <a:r>
              <a:rPr lang="en-GB" altLang="en-US" sz="2400" dirty="0"/>
              <a:t>All resources and teaching materials  available to you on Moodle</a:t>
            </a:r>
          </a:p>
          <a:p>
            <a:pPr marL="0" indent="0" eaLnBrk="1" hangingPunct="1">
              <a:buFont typeface="Arial" panose="020B0604020202020204" pitchFamily="34" charset="0"/>
              <a:buNone/>
              <a:defRPr/>
            </a:pPr>
            <a:endParaRPr lang="en-GB" altLang="en-US" sz="2400" dirty="0"/>
          </a:p>
          <a:p>
            <a:pPr eaLnBrk="1" hangingPunct="1">
              <a:defRPr/>
            </a:pPr>
            <a:r>
              <a:rPr lang="en-GB" altLang="en-US" sz="2400" dirty="0"/>
              <a:t>Important – </a:t>
            </a:r>
            <a:r>
              <a:rPr lang="en-GB" altLang="en-US" sz="2400" b="1" dirty="0"/>
              <a:t>Prepare</a:t>
            </a:r>
            <a:r>
              <a:rPr lang="en-GB" altLang="en-US" sz="2400" dirty="0"/>
              <a:t> - Check the Lesson schedule before coming to class</a:t>
            </a:r>
          </a:p>
          <a:p>
            <a:pPr marL="0" indent="0" eaLnBrk="1" hangingPunct="1">
              <a:buFont typeface="Arial" panose="020B0604020202020204" pitchFamily="34" charset="0"/>
              <a:buNone/>
              <a:defRPr/>
            </a:pPr>
            <a:endParaRPr lang="en-GB" altLang="en-US" dirty="0"/>
          </a:p>
        </p:txBody>
      </p:sp>
      <p:sp>
        <p:nvSpPr>
          <p:cNvPr id="2" name="Date Placeholder 1">
            <a:extLst>
              <a:ext uri="{FF2B5EF4-FFF2-40B4-BE49-F238E27FC236}">
                <a16:creationId xmlns:a16="http://schemas.microsoft.com/office/drawing/2014/main" id="{1D8618BA-60DD-0641-941D-70EEA2602A2A}"/>
              </a:ext>
            </a:extLst>
          </p:cNvPr>
          <p:cNvSpPr>
            <a:spLocks noGrp="1"/>
          </p:cNvSpPr>
          <p:nvPr>
            <p:ph type="dt" sz="quarter" idx="10"/>
          </p:nvPr>
        </p:nvSpPr>
        <p:spPr/>
        <p:txBody>
          <a:bodyPr/>
          <a:lstStyle/>
          <a:p>
            <a:pPr>
              <a:defRPr/>
            </a:pPr>
            <a:fld id="{8101D040-07EB-4244-BDC1-1D0A8A056BF4}" type="datetime1">
              <a:rPr lang="en-GB" altLang="en-US"/>
              <a:pPr>
                <a:defRPr/>
              </a:pPr>
              <a:t>27/09/2024</a:t>
            </a:fld>
            <a:endParaRPr lang="en-GB" altLang="en-US"/>
          </a:p>
        </p:txBody>
      </p:sp>
      <p:sp>
        <p:nvSpPr>
          <p:cNvPr id="21508" name="Slide Number Placeholder 2">
            <a:extLst>
              <a:ext uri="{FF2B5EF4-FFF2-40B4-BE49-F238E27FC236}">
                <a16:creationId xmlns:a16="http://schemas.microsoft.com/office/drawing/2014/main" id="{8E03D86D-13AF-57F1-904D-09F2898D8D4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1697EE-F3B8-EA44-B2BC-1B315DA03A12}" type="slidenum">
              <a:rPr lang="en-GB" altLang="en-US" sz="120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anim calcmode="lin" valueType="num">
                                      <p:cBhvr additive="base">
                                        <p:cTn id="7"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anim calcmode="lin" valueType="num">
                                      <p:cBhvr additive="base">
                                        <p:cTn id="13"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D492-776F-C021-8607-E29F8A8B38DA}"/>
              </a:ext>
            </a:extLst>
          </p:cNvPr>
          <p:cNvSpPr>
            <a:spLocks noGrp="1"/>
          </p:cNvSpPr>
          <p:nvPr>
            <p:ph type="title"/>
          </p:nvPr>
        </p:nvSpPr>
        <p:spPr/>
        <p:txBody>
          <a:bodyPr/>
          <a:lstStyle/>
          <a:p>
            <a:r>
              <a:rPr lang="en-US" sz="3600" b="1" dirty="0"/>
              <a:t>Module description</a:t>
            </a:r>
          </a:p>
        </p:txBody>
      </p:sp>
      <p:sp>
        <p:nvSpPr>
          <p:cNvPr id="3" name="Content Placeholder 2">
            <a:extLst>
              <a:ext uri="{FF2B5EF4-FFF2-40B4-BE49-F238E27FC236}">
                <a16:creationId xmlns:a16="http://schemas.microsoft.com/office/drawing/2014/main" id="{5F207CE1-33F7-F975-6678-9CA0A86CE07A}"/>
              </a:ext>
            </a:extLst>
          </p:cNvPr>
          <p:cNvSpPr>
            <a:spLocks noGrp="1"/>
          </p:cNvSpPr>
          <p:nvPr>
            <p:ph idx="1"/>
          </p:nvPr>
        </p:nvSpPr>
        <p:spPr/>
        <p:txBody>
          <a:bodyPr/>
          <a:lstStyle/>
          <a:p>
            <a:r>
              <a:rPr lang="en-US" sz="2400" dirty="0"/>
              <a:t>The aim of this module is to provide an introduction to the various theories and concepts that underpin modern business practices. </a:t>
            </a:r>
          </a:p>
          <a:p>
            <a:r>
              <a:rPr lang="en-US" sz="2400" dirty="0"/>
              <a:t>Through this module, students will gain a comprehensive understanding of the fundamental principles that drive contemporary businesses. </a:t>
            </a:r>
          </a:p>
        </p:txBody>
      </p:sp>
      <p:sp>
        <p:nvSpPr>
          <p:cNvPr id="4" name="Date Placeholder 3">
            <a:extLst>
              <a:ext uri="{FF2B5EF4-FFF2-40B4-BE49-F238E27FC236}">
                <a16:creationId xmlns:a16="http://schemas.microsoft.com/office/drawing/2014/main" id="{D493F79B-714B-33EC-E4F4-20821CF1F0C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FDDF01E-AE16-572C-B21B-128CEFE54B9F}"/>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71501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D955-A4D6-B032-F297-CA8ADE686C54}"/>
              </a:ext>
            </a:extLst>
          </p:cNvPr>
          <p:cNvSpPr>
            <a:spLocks noGrp="1"/>
          </p:cNvSpPr>
          <p:nvPr>
            <p:ph type="title"/>
          </p:nvPr>
        </p:nvSpPr>
        <p:spPr/>
        <p:txBody>
          <a:bodyPr/>
          <a:lstStyle/>
          <a:p>
            <a:r>
              <a:rPr lang="en-US" sz="3600" b="1" dirty="0"/>
              <a:t>Learning</a:t>
            </a:r>
            <a:r>
              <a:rPr lang="en-US" b="1" dirty="0"/>
              <a:t> </a:t>
            </a:r>
            <a:r>
              <a:rPr lang="en-US" sz="3600" b="1" dirty="0"/>
              <a:t>objectives</a:t>
            </a:r>
          </a:p>
        </p:txBody>
      </p:sp>
      <p:sp>
        <p:nvSpPr>
          <p:cNvPr id="3" name="Content Placeholder 2">
            <a:extLst>
              <a:ext uri="{FF2B5EF4-FFF2-40B4-BE49-F238E27FC236}">
                <a16:creationId xmlns:a16="http://schemas.microsoft.com/office/drawing/2014/main" id="{E79B2720-6661-92B0-4BFF-7FA8EDF84887}"/>
              </a:ext>
            </a:extLst>
          </p:cNvPr>
          <p:cNvSpPr>
            <a:spLocks noGrp="1"/>
          </p:cNvSpPr>
          <p:nvPr>
            <p:ph idx="1"/>
          </p:nvPr>
        </p:nvSpPr>
        <p:spPr/>
        <p:txBody>
          <a:bodyPr/>
          <a:lstStyle/>
          <a:p>
            <a:r>
              <a:rPr lang="en-US" sz="2400" dirty="0"/>
              <a:t>Understanding the meaning of contemporary business and the different forms of organizations in the private, public, and voluntary sector.</a:t>
            </a:r>
          </a:p>
          <a:p>
            <a:r>
              <a:rPr lang="en-US" sz="2400" dirty="0"/>
              <a:t>Understanding the business context and organizational cultures for a successful business.</a:t>
            </a:r>
          </a:p>
          <a:p>
            <a:r>
              <a:rPr lang="en-US" sz="2400" dirty="0"/>
              <a:t>Exploring the key business functions such as accounting &amp; finance, marketing, human resource management to help run and grow a business</a:t>
            </a:r>
          </a:p>
          <a:p>
            <a:r>
              <a:rPr lang="en-US" sz="2400" dirty="0"/>
              <a:t>Identifying how the business is integrated with its business environment.</a:t>
            </a:r>
          </a:p>
        </p:txBody>
      </p:sp>
      <p:sp>
        <p:nvSpPr>
          <p:cNvPr id="4" name="Date Placeholder 3">
            <a:extLst>
              <a:ext uri="{FF2B5EF4-FFF2-40B4-BE49-F238E27FC236}">
                <a16:creationId xmlns:a16="http://schemas.microsoft.com/office/drawing/2014/main" id="{75DACF13-FB73-2F13-E7C7-B574E1D6EA1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4247195-60D7-41E1-54DE-1084996782C0}"/>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1370735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D9D6-F990-669C-4F28-26A4629D444D}"/>
              </a:ext>
            </a:extLst>
          </p:cNvPr>
          <p:cNvSpPr>
            <a:spLocks noGrp="1"/>
          </p:cNvSpPr>
          <p:nvPr>
            <p:ph type="title"/>
          </p:nvPr>
        </p:nvSpPr>
        <p:spPr/>
        <p:txBody>
          <a:bodyPr/>
          <a:lstStyle/>
          <a:p>
            <a:r>
              <a:rPr lang="en-US" sz="3600" b="1" dirty="0"/>
              <a:t>Study time allocation</a:t>
            </a:r>
          </a:p>
        </p:txBody>
      </p:sp>
      <p:sp>
        <p:nvSpPr>
          <p:cNvPr id="3" name="Content Placeholder 2">
            <a:extLst>
              <a:ext uri="{FF2B5EF4-FFF2-40B4-BE49-F238E27FC236}">
                <a16:creationId xmlns:a16="http://schemas.microsoft.com/office/drawing/2014/main" id="{79BDA680-41FB-F1B9-C99A-B60246B5C23D}"/>
              </a:ext>
            </a:extLst>
          </p:cNvPr>
          <p:cNvSpPr>
            <a:spLocks noGrp="1"/>
          </p:cNvSpPr>
          <p:nvPr>
            <p:ph idx="1"/>
          </p:nvPr>
        </p:nvSpPr>
        <p:spPr/>
        <p:txBody>
          <a:bodyPr/>
          <a:lstStyle/>
          <a:p>
            <a:pPr marL="0" indent="0">
              <a:buNone/>
            </a:pPr>
            <a:r>
              <a:rPr lang="en-US" sz="2400" dirty="0"/>
              <a:t>The study time for this module:</a:t>
            </a:r>
          </a:p>
          <a:p>
            <a:endParaRPr lang="en-US" sz="2400" dirty="0"/>
          </a:p>
        </p:txBody>
      </p:sp>
      <p:sp>
        <p:nvSpPr>
          <p:cNvPr id="4" name="Date Placeholder 3">
            <a:extLst>
              <a:ext uri="{FF2B5EF4-FFF2-40B4-BE49-F238E27FC236}">
                <a16:creationId xmlns:a16="http://schemas.microsoft.com/office/drawing/2014/main" id="{DE27C8E2-E402-3AFA-365A-2F08E000020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8D56923C-EFF3-C929-3B8B-099D393C4B9D}"/>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graphicFrame>
        <p:nvGraphicFramePr>
          <p:cNvPr id="6" name="Table 6">
            <a:extLst>
              <a:ext uri="{FF2B5EF4-FFF2-40B4-BE49-F238E27FC236}">
                <a16:creationId xmlns:a16="http://schemas.microsoft.com/office/drawing/2014/main" id="{E3E67227-3342-079A-FC29-FA1D0631E0BD}"/>
              </a:ext>
            </a:extLst>
          </p:cNvPr>
          <p:cNvGraphicFramePr>
            <a:graphicFrameLocks noGrp="1"/>
          </p:cNvGraphicFramePr>
          <p:nvPr>
            <p:extLst>
              <p:ext uri="{D42A27DB-BD31-4B8C-83A1-F6EECF244321}">
                <p14:modId xmlns:p14="http://schemas.microsoft.com/office/powerpoint/2010/main" val="3821904013"/>
              </p:ext>
            </p:extLst>
          </p:nvPr>
        </p:nvGraphicFramePr>
        <p:xfrm>
          <a:off x="611560" y="2425030"/>
          <a:ext cx="7920880" cy="2084088"/>
        </p:xfrm>
        <a:graphic>
          <a:graphicData uri="http://schemas.openxmlformats.org/drawingml/2006/table">
            <a:tbl>
              <a:tblPr firstRow="1" bandRow="1">
                <a:tableStyleId>{3B4B98B0-60AC-42C2-AFA5-B58CD77FA1E5}</a:tableStyleId>
              </a:tblPr>
              <a:tblGrid>
                <a:gridCol w="4071666">
                  <a:extLst>
                    <a:ext uri="{9D8B030D-6E8A-4147-A177-3AD203B41FA5}">
                      <a16:colId xmlns:a16="http://schemas.microsoft.com/office/drawing/2014/main" val="3995375041"/>
                    </a:ext>
                  </a:extLst>
                </a:gridCol>
                <a:gridCol w="1871282">
                  <a:extLst>
                    <a:ext uri="{9D8B030D-6E8A-4147-A177-3AD203B41FA5}">
                      <a16:colId xmlns:a16="http://schemas.microsoft.com/office/drawing/2014/main" val="3345179681"/>
                    </a:ext>
                  </a:extLst>
                </a:gridCol>
                <a:gridCol w="1977932">
                  <a:extLst>
                    <a:ext uri="{9D8B030D-6E8A-4147-A177-3AD203B41FA5}">
                      <a16:colId xmlns:a16="http://schemas.microsoft.com/office/drawing/2014/main" val="3260010141"/>
                    </a:ext>
                  </a:extLst>
                </a:gridCol>
              </a:tblGrid>
              <a:tr h="521022">
                <a:tc>
                  <a:txBody>
                    <a:bodyPr/>
                    <a:lstStyle/>
                    <a:p>
                      <a:r>
                        <a:rPr lang="en-US" dirty="0"/>
                        <a:t>Activity type</a:t>
                      </a:r>
                    </a:p>
                  </a:txBody>
                  <a:tcPr/>
                </a:tc>
                <a:tc>
                  <a:txBody>
                    <a:bodyPr/>
                    <a:lstStyle/>
                    <a:p>
                      <a:r>
                        <a:rPr lang="en-US" dirty="0"/>
                        <a:t>Hours</a:t>
                      </a:r>
                    </a:p>
                  </a:txBody>
                  <a:tcPr/>
                </a:tc>
                <a:tc>
                  <a:txBody>
                    <a:bodyPr/>
                    <a:lstStyle/>
                    <a:p>
                      <a:r>
                        <a:rPr lang="en-US" dirty="0"/>
                        <a:t>Percentage</a:t>
                      </a:r>
                    </a:p>
                  </a:txBody>
                  <a:tcPr/>
                </a:tc>
                <a:extLst>
                  <a:ext uri="{0D108BD9-81ED-4DB2-BD59-A6C34878D82A}">
                    <a16:rowId xmlns:a16="http://schemas.microsoft.com/office/drawing/2014/main" val="4195646964"/>
                  </a:ext>
                </a:extLst>
              </a:tr>
              <a:tr h="521022">
                <a:tc>
                  <a:txBody>
                    <a:bodyPr/>
                    <a:lstStyle/>
                    <a:p>
                      <a:r>
                        <a:rPr lang="en-US" dirty="0"/>
                        <a:t>Scheduled learning</a:t>
                      </a:r>
                    </a:p>
                  </a:txBody>
                  <a:tcPr/>
                </a:tc>
                <a:tc>
                  <a:txBody>
                    <a:bodyPr/>
                    <a:lstStyle/>
                    <a:p>
                      <a:r>
                        <a:rPr lang="en-US" dirty="0"/>
                        <a:t>50</a:t>
                      </a:r>
                    </a:p>
                  </a:txBody>
                  <a:tcPr/>
                </a:tc>
                <a:tc>
                  <a:txBody>
                    <a:bodyPr/>
                    <a:lstStyle/>
                    <a:p>
                      <a:r>
                        <a:rPr lang="en-US" dirty="0"/>
                        <a:t>25%</a:t>
                      </a:r>
                    </a:p>
                  </a:txBody>
                  <a:tcPr/>
                </a:tc>
                <a:extLst>
                  <a:ext uri="{0D108BD9-81ED-4DB2-BD59-A6C34878D82A}">
                    <a16:rowId xmlns:a16="http://schemas.microsoft.com/office/drawing/2014/main" val="4123159518"/>
                  </a:ext>
                </a:extLst>
              </a:tr>
              <a:tr h="521022">
                <a:tc>
                  <a:txBody>
                    <a:bodyPr/>
                    <a:lstStyle/>
                    <a:p>
                      <a:r>
                        <a:rPr lang="en-US" dirty="0"/>
                        <a:t>Independent learning</a:t>
                      </a:r>
                    </a:p>
                  </a:txBody>
                  <a:tcPr/>
                </a:tc>
                <a:tc>
                  <a:txBody>
                    <a:bodyPr/>
                    <a:lstStyle/>
                    <a:p>
                      <a:r>
                        <a:rPr lang="en-US" dirty="0"/>
                        <a:t>150</a:t>
                      </a:r>
                    </a:p>
                  </a:txBody>
                  <a:tcPr/>
                </a:tc>
                <a:tc>
                  <a:txBody>
                    <a:bodyPr/>
                    <a:lstStyle/>
                    <a:p>
                      <a:r>
                        <a:rPr lang="en-US" dirty="0"/>
                        <a:t>75%</a:t>
                      </a:r>
                    </a:p>
                  </a:txBody>
                  <a:tcPr/>
                </a:tc>
                <a:extLst>
                  <a:ext uri="{0D108BD9-81ED-4DB2-BD59-A6C34878D82A}">
                    <a16:rowId xmlns:a16="http://schemas.microsoft.com/office/drawing/2014/main" val="1253789287"/>
                  </a:ext>
                </a:extLst>
              </a:tr>
              <a:tr h="521022">
                <a:tc>
                  <a:txBody>
                    <a:bodyPr/>
                    <a:lstStyle/>
                    <a:p>
                      <a:r>
                        <a:rPr lang="en-US" b="1" dirty="0"/>
                        <a:t>Total</a:t>
                      </a:r>
                    </a:p>
                  </a:txBody>
                  <a:tcPr/>
                </a:tc>
                <a:tc>
                  <a:txBody>
                    <a:bodyPr/>
                    <a:lstStyle/>
                    <a:p>
                      <a:r>
                        <a:rPr lang="en-US" b="1" dirty="0"/>
                        <a:t>200</a:t>
                      </a:r>
                    </a:p>
                  </a:txBody>
                  <a:tcPr/>
                </a:tc>
                <a:tc>
                  <a:txBody>
                    <a:bodyPr/>
                    <a:lstStyle/>
                    <a:p>
                      <a:r>
                        <a:rPr lang="en-US" b="1" dirty="0"/>
                        <a:t>100%</a:t>
                      </a:r>
                    </a:p>
                  </a:txBody>
                  <a:tcPr/>
                </a:tc>
                <a:extLst>
                  <a:ext uri="{0D108BD9-81ED-4DB2-BD59-A6C34878D82A}">
                    <a16:rowId xmlns:a16="http://schemas.microsoft.com/office/drawing/2014/main" val="2965012392"/>
                  </a:ext>
                </a:extLst>
              </a:tr>
            </a:tbl>
          </a:graphicData>
        </a:graphic>
      </p:graphicFrame>
    </p:spTree>
    <p:extLst>
      <p:ext uri="{BB962C8B-B14F-4D97-AF65-F5344CB8AC3E}">
        <p14:creationId xmlns:p14="http://schemas.microsoft.com/office/powerpoint/2010/main" val="2868492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988E-AE4D-CAC1-1F78-F85A87E6684D}"/>
              </a:ext>
            </a:extLst>
          </p:cNvPr>
          <p:cNvSpPr>
            <a:spLocks noGrp="1"/>
          </p:cNvSpPr>
          <p:nvPr>
            <p:ph type="title"/>
          </p:nvPr>
        </p:nvSpPr>
        <p:spPr/>
        <p:txBody>
          <a:bodyPr/>
          <a:lstStyle/>
          <a:p>
            <a:r>
              <a:rPr lang="en-US" sz="3600" b="1" dirty="0"/>
              <a:t>Assessments brief</a:t>
            </a:r>
          </a:p>
        </p:txBody>
      </p:sp>
      <p:sp>
        <p:nvSpPr>
          <p:cNvPr id="3" name="Text Placeholder 2">
            <a:extLst>
              <a:ext uri="{FF2B5EF4-FFF2-40B4-BE49-F238E27FC236}">
                <a16:creationId xmlns:a16="http://schemas.microsoft.com/office/drawing/2014/main" id="{02E0B693-9044-2D79-3EBF-DCCF0FC21442}"/>
              </a:ext>
            </a:extLst>
          </p:cNvPr>
          <p:cNvSpPr>
            <a:spLocks noGrp="1"/>
          </p:cNvSpPr>
          <p:nvPr>
            <p:ph type="body" idx="1"/>
          </p:nvPr>
        </p:nvSpPr>
        <p:spPr/>
        <p:txBody>
          <a:bodyPr/>
          <a:lstStyle/>
          <a:p>
            <a:r>
              <a:rPr lang="en-US" dirty="0"/>
              <a:t>Assessment 1 (30%)</a:t>
            </a:r>
          </a:p>
        </p:txBody>
      </p:sp>
      <p:sp>
        <p:nvSpPr>
          <p:cNvPr id="4" name="Content Placeholder 3">
            <a:extLst>
              <a:ext uri="{FF2B5EF4-FFF2-40B4-BE49-F238E27FC236}">
                <a16:creationId xmlns:a16="http://schemas.microsoft.com/office/drawing/2014/main" id="{0561235D-9ACB-C7BC-E04C-002D88378CB9}"/>
              </a:ext>
            </a:extLst>
          </p:cNvPr>
          <p:cNvSpPr>
            <a:spLocks noGrp="1"/>
          </p:cNvSpPr>
          <p:nvPr>
            <p:ph sz="half" idx="2"/>
          </p:nvPr>
        </p:nvSpPr>
        <p:spPr>
          <a:xfrm>
            <a:off x="457200" y="2174875"/>
            <a:ext cx="4040188" cy="1830189"/>
          </a:xfrm>
        </p:spPr>
        <p:txBody>
          <a:bodyPr/>
          <a:lstStyle/>
          <a:p>
            <a:r>
              <a:rPr lang="en-US" dirty="0"/>
              <a:t>Essay 1000 words</a:t>
            </a:r>
          </a:p>
          <a:p>
            <a:endParaRPr lang="en-US" dirty="0"/>
          </a:p>
        </p:txBody>
      </p:sp>
      <p:sp>
        <p:nvSpPr>
          <p:cNvPr id="5" name="Text Placeholder 4">
            <a:extLst>
              <a:ext uri="{FF2B5EF4-FFF2-40B4-BE49-F238E27FC236}">
                <a16:creationId xmlns:a16="http://schemas.microsoft.com/office/drawing/2014/main" id="{23ADAFA1-1E5F-8A65-9001-8F431C83E5D9}"/>
              </a:ext>
            </a:extLst>
          </p:cNvPr>
          <p:cNvSpPr>
            <a:spLocks noGrp="1"/>
          </p:cNvSpPr>
          <p:nvPr>
            <p:ph type="body" sz="quarter" idx="3"/>
          </p:nvPr>
        </p:nvSpPr>
        <p:spPr/>
        <p:txBody>
          <a:bodyPr/>
          <a:lstStyle/>
          <a:p>
            <a:r>
              <a:rPr lang="en-US" dirty="0"/>
              <a:t>Assessment 2 (70%)</a:t>
            </a:r>
          </a:p>
        </p:txBody>
      </p:sp>
      <p:sp>
        <p:nvSpPr>
          <p:cNvPr id="6" name="Content Placeholder 5">
            <a:extLst>
              <a:ext uri="{FF2B5EF4-FFF2-40B4-BE49-F238E27FC236}">
                <a16:creationId xmlns:a16="http://schemas.microsoft.com/office/drawing/2014/main" id="{5BD76ADF-1763-95A8-E8EE-EC5BA5895CE0}"/>
              </a:ext>
            </a:extLst>
          </p:cNvPr>
          <p:cNvSpPr>
            <a:spLocks noGrp="1"/>
          </p:cNvSpPr>
          <p:nvPr>
            <p:ph sz="quarter" idx="4"/>
          </p:nvPr>
        </p:nvSpPr>
        <p:spPr>
          <a:xfrm>
            <a:off x="4645025" y="2174875"/>
            <a:ext cx="4041775" cy="1686173"/>
          </a:xfrm>
        </p:spPr>
        <p:txBody>
          <a:bodyPr/>
          <a:lstStyle/>
          <a:p>
            <a:r>
              <a:rPr lang="en-US" dirty="0"/>
              <a:t>Group presentation</a:t>
            </a:r>
          </a:p>
          <a:p>
            <a:endParaRPr lang="en-US" dirty="0"/>
          </a:p>
        </p:txBody>
      </p:sp>
      <p:sp>
        <p:nvSpPr>
          <p:cNvPr id="7" name="Date Placeholder 6">
            <a:extLst>
              <a:ext uri="{FF2B5EF4-FFF2-40B4-BE49-F238E27FC236}">
                <a16:creationId xmlns:a16="http://schemas.microsoft.com/office/drawing/2014/main" id="{3E781254-AF59-1119-5CE6-34738C8975E8}"/>
              </a:ext>
            </a:extLst>
          </p:cNvPr>
          <p:cNvSpPr>
            <a:spLocks noGrp="1"/>
          </p:cNvSpPr>
          <p:nvPr>
            <p:ph type="dt" sz="half" idx="10"/>
          </p:nvPr>
        </p:nvSpPr>
        <p:spPr/>
        <p:txBody>
          <a:bodyPr/>
          <a:lstStyle/>
          <a:p>
            <a:pPr>
              <a:defRPr/>
            </a:pPr>
            <a:fld id="{58294B62-8E1A-194F-B9B9-BE470DCBB83C}" type="datetime1">
              <a:rPr lang="en-GB" altLang="en-US" smtClean="0"/>
              <a:pPr>
                <a:defRPr/>
              </a:pPr>
              <a:t>27/09/2024</a:t>
            </a:fld>
            <a:endParaRPr lang="en-GB" altLang="en-US"/>
          </a:p>
        </p:txBody>
      </p:sp>
      <p:sp>
        <p:nvSpPr>
          <p:cNvPr id="8" name="Slide Number Placeholder 7">
            <a:extLst>
              <a:ext uri="{FF2B5EF4-FFF2-40B4-BE49-F238E27FC236}">
                <a16:creationId xmlns:a16="http://schemas.microsoft.com/office/drawing/2014/main" id="{6E893071-1919-8447-C280-F0FC42D31974}"/>
              </a:ext>
            </a:extLst>
          </p:cNvPr>
          <p:cNvSpPr>
            <a:spLocks noGrp="1"/>
          </p:cNvSpPr>
          <p:nvPr>
            <p:ph type="sldNum" sz="quarter" idx="11"/>
          </p:nvPr>
        </p:nvSpPr>
        <p:spPr/>
        <p:txBody>
          <a:bodyPr/>
          <a:lstStyle/>
          <a:p>
            <a:pPr>
              <a:defRPr/>
            </a:pPr>
            <a:fld id="{3B73E9B7-706A-2843-BF19-C2EE2C86D41E}" type="slidenum">
              <a:rPr lang="en-GB" altLang="en-US" smtClean="0"/>
              <a:pPr>
                <a:defRPr/>
              </a:pPr>
              <a:t>14</a:t>
            </a:fld>
            <a:endParaRPr lang="en-GB" altLang="en-US"/>
          </a:p>
        </p:txBody>
      </p:sp>
      <p:sp>
        <p:nvSpPr>
          <p:cNvPr id="10" name="TextBox 9">
            <a:extLst>
              <a:ext uri="{FF2B5EF4-FFF2-40B4-BE49-F238E27FC236}">
                <a16:creationId xmlns:a16="http://schemas.microsoft.com/office/drawing/2014/main" id="{43B9B516-9270-C76F-6D1E-4F41E1EFA5D8}"/>
              </a:ext>
            </a:extLst>
          </p:cNvPr>
          <p:cNvSpPr txBox="1"/>
          <p:nvPr/>
        </p:nvSpPr>
        <p:spPr>
          <a:xfrm>
            <a:off x="375979" y="3859306"/>
            <a:ext cx="8392041" cy="369332"/>
          </a:xfrm>
          <a:prstGeom prst="rect">
            <a:avLst/>
          </a:prstGeom>
          <a:noFill/>
        </p:spPr>
        <p:txBody>
          <a:bodyPr wrap="none" rtlCol="0">
            <a:spAutoFit/>
          </a:bodyPr>
          <a:lstStyle/>
          <a:p>
            <a:r>
              <a:rPr lang="en-GB" dirty="0"/>
              <a:t>More details on your assessment will be provided and discussed from next week.</a:t>
            </a:r>
          </a:p>
        </p:txBody>
      </p:sp>
    </p:spTree>
    <p:extLst>
      <p:ext uri="{BB962C8B-B14F-4D97-AF65-F5344CB8AC3E}">
        <p14:creationId xmlns:p14="http://schemas.microsoft.com/office/powerpoint/2010/main" val="38115303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5BF3E-F220-974E-202C-8E59ACC0D54C}"/>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dirty="0"/>
              <a:t>Let’s start by testing your knowledge</a:t>
            </a:r>
          </a:p>
        </p:txBody>
      </p:sp>
      <p:sp>
        <p:nvSpPr>
          <p:cNvPr id="3" name="Content Placeholder 2">
            <a:extLst>
              <a:ext uri="{FF2B5EF4-FFF2-40B4-BE49-F238E27FC236}">
                <a16:creationId xmlns:a16="http://schemas.microsoft.com/office/drawing/2014/main" id="{D9579294-501B-5AF5-4260-EAB4EAD68F75}"/>
              </a:ext>
            </a:extLst>
          </p:cNvPr>
          <p:cNvSpPr>
            <a:spLocks noGrp="1"/>
          </p:cNvSpPr>
          <p:nvPr>
            <p:ph sz="half" idx="1"/>
          </p:nvPr>
        </p:nvSpPr>
        <p:spPr>
          <a:xfrm>
            <a:off x="457200" y="1417638"/>
            <a:ext cx="8507288" cy="1828799"/>
          </a:xfrm>
        </p:spPr>
        <p:txBody>
          <a:bodyPr wrap="square" anchor="t">
            <a:normAutofit/>
          </a:bodyPr>
          <a:lstStyle/>
          <a:p>
            <a:pPr marL="0" indent="0">
              <a:buNone/>
            </a:pPr>
            <a:endParaRPr lang="en-US" dirty="0"/>
          </a:p>
          <a:p>
            <a:pPr marL="0" indent="0">
              <a:buNone/>
            </a:pPr>
            <a:endParaRPr lang="en-US" dirty="0"/>
          </a:p>
          <a:p>
            <a:pPr marL="0" indent="0" algn="ctr">
              <a:buNone/>
            </a:pPr>
            <a:r>
              <a:rPr lang="en-US" dirty="0"/>
              <a:t>What does the term </a:t>
            </a:r>
            <a:r>
              <a:rPr lang="en-US" b="1" dirty="0"/>
              <a:t>business</a:t>
            </a:r>
            <a:r>
              <a:rPr lang="en-US" dirty="0"/>
              <a:t> mean for you?</a:t>
            </a:r>
          </a:p>
        </p:txBody>
      </p:sp>
      <p:pic>
        <p:nvPicPr>
          <p:cNvPr id="1028" name="Picture 4" descr="Simple Ways to Fund Small Business - PressPayNg Blog">
            <a:extLst>
              <a:ext uri="{FF2B5EF4-FFF2-40B4-BE49-F238E27FC236}">
                <a16:creationId xmlns:a16="http://schemas.microsoft.com/office/drawing/2014/main" id="{1CF7E74A-2BCF-AB78-7445-5C10DC1B3B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27784" y="3398904"/>
            <a:ext cx="4038600" cy="2271712"/>
          </a:xfrm>
          <a:prstGeom prst="rect">
            <a:avLst/>
          </a:prstGeom>
          <a:solidFill>
            <a:srgbClr val="FFFFFF"/>
          </a:solidFill>
        </p:spPr>
      </p:pic>
      <p:sp>
        <p:nvSpPr>
          <p:cNvPr id="4" name="Date Placeholder 3">
            <a:extLst>
              <a:ext uri="{FF2B5EF4-FFF2-40B4-BE49-F238E27FC236}">
                <a16:creationId xmlns:a16="http://schemas.microsoft.com/office/drawing/2014/main" id="{A4B5C5A0-790A-A866-ECBB-45637ED259B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3386D797-D8D3-F9CD-CCA5-52FEC994DD8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9948787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6994A-838B-8B2A-FC4E-58F5FE137277}"/>
              </a:ext>
            </a:extLst>
          </p:cNvPr>
          <p:cNvSpPr>
            <a:spLocks noGrp="1"/>
          </p:cNvSpPr>
          <p:nvPr>
            <p:ph type="title"/>
          </p:nvPr>
        </p:nvSpPr>
        <p:spPr/>
        <p:txBody>
          <a:bodyPr/>
          <a:lstStyle/>
          <a:p>
            <a:r>
              <a:rPr lang="en-US" sz="3600" b="1" dirty="0"/>
              <a:t>Definition of business</a:t>
            </a:r>
          </a:p>
        </p:txBody>
      </p:sp>
      <p:sp>
        <p:nvSpPr>
          <p:cNvPr id="3" name="Content Placeholder 2">
            <a:extLst>
              <a:ext uri="{FF2B5EF4-FFF2-40B4-BE49-F238E27FC236}">
                <a16:creationId xmlns:a16="http://schemas.microsoft.com/office/drawing/2014/main" id="{14C8BD3B-EDFE-4BB6-FD5A-E012C1FF62FC}"/>
              </a:ext>
            </a:extLst>
          </p:cNvPr>
          <p:cNvSpPr>
            <a:spLocks noGrp="1"/>
          </p:cNvSpPr>
          <p:nvPr>
            <p:ph idx="1"/>
          </p:nvPr>
        </p:nvSpPr>
        <p:spPr/>
        <p:txBody>
          <a:bodyPr/>
          <a:lstStyle/>
          <a:p>
            <a:r>
              <a:rPr lang="en-US" sz="2400" dirty="0"/>
              <a:t>A business refers to the </a:t>
            </a:r>
            <a:r>
              <a:rPr lang="en-US" sz="2400" dirty="0" err="1"/>
              <a:t>organised</a:t>
            </a:r>
            <a:r>
              <a:rPr lang="en-US" sz="2400" dirty="0"/>
              <a:t> work of individuals aimed to produce and provide goods and services to meet the needs of people in society (Needle and Burns, 2019).</a:t>
            </a:r>
          </a:p>
          <a:p>
            <a:r>
              <a:rPr lang="en-GB" sz="2400" dirty="0"/>
              <a:t>Business encompasses multiple </a:t>
            </a:r>
            <a:r>
              <a:rPr lang="en-GB" sz="2400" b="1" dirty="0"/>
              <a:t>activities</a:t>
            </a:r>
            <a:r>
              <a:rPr lang="en-GB" sz="2400" dirty="0"/>
              <a:t>, </a:t>
            </a:r>
            <a:r>
              <a:rPr lang="en-GB" sz="2400" b="1" dirty="0"/>
              <a:t>functions</a:t>
            </a:r>
            <a:r>
              <a:rPr lang="en-GB" sz="2400" dirty="0"/>
              <a:t>, and </a:t>
            </a:r>
            <a:r>
              <a:rPr lang="en-GB" sz="2400" b="1" dirty="0"/>
              <a:t>operations</a:t>
            </a:r>
            <a:r>
              <a:rPr lang="en-GB" sz="2400" dirty="0"/>
              <a:t> that are involved in the creation, production, distribution, and consumption of goods and services in order to generate value and achieve certain objectives. </a:t>
            </a:r>
          </a:p>
          <a:p>
            <a:pPr marL="0" indent="0">
              <a:buNone/>
            </a:pPr>
            <a:endParaRPr lang="en-US" sz="2400" dirty="0"/>
          </a:p>
        </p:txBody>
      </p:sp>
      <p:sp>
        <p:nvSpPr>
          <p:cNvPr id="4" name="Date Placeholder 3">
            <a:extLst>
              <a:ext uri="{FF2B5EF4-FFF2-40B4-BE49-F238E27FC236}">
                <a16:creationId xmlns:a16="http://schemas.microsoft.com/office/drawing/2014/main" id="{B7C21D0E-5978-4CA9-045E-48804751B90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5F2B5BF-D135-E468-3F23-594999D3D209}"/>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4051243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97622-F234-4A6E-0921-8F4022A6EBC0}"/>
              </a:ext>
            </a:extLst>
          </p:cNvPr>
          <p:cNvSpPr>
            <a:spLocks noGrp="1"/>
          </p:cNvSpPr>
          <p:nvPr>
            <p:ph type="title"/>
          </p:nvPr>
        </p:nvSpPr>
        <p:spPr/>
        <p:txBody>
          <a:bodyPr/>
          <a:lstStyle/>
          <a:p>
            <a:r>
              <a:rPr lang="en-US" sz="3600" b="1" dirty="0"/>
              <a:t>Business sector</a:t>
            </a:r>
          </a:p>
        </p:txBody>
      </p:sp>
      <p:sp>
        <p:nvSpPr>
          <p:cNvPr id="3" name="Content Placeholder 2">
            <a:extLst>
              <a:ext uri="{FF2B5EF4-FFF2-40B4-BE49-F238E27FC236}">
                <a16:creationId xmlns:a16="http://schemas.microsoft.com/office/drawing/2014/main" id="{4A2A0C9B-8F25-B424-6BA1-F50BECC502DB}"/>
              </a:ext>
            </a:extLst>
          </p:cNvPr>
          <p:cNvSpPr>
            <a:spLocks noGrp="1"/>
          </p:cNvSpPr>
          <p:nvPr>
            <p:ph idx="1"/>
          </p:nvPr>
        </p:nvSpPr>
        <p:spPr/>
        <p:txBody>
          <a:bodyPr/>
          <a:lstStyle/>
          <a:p>
            <a:r>
              <a:rPr lang="en-GB" sz="2400" dirty="0"/>
              <a:t>The business sector refers to a broad category that encompasses all the businesses and economic activities within a specific area of the economy. </a:t>
            </a:r>
          </a:p>
          <a:p>
            <a:r>
              <a:rPr lang="en-GB" sz="2400" dirty="0"/>
              <a:t>It is a way of categorising businesses based on the type of goods or services they produce.</a:t>
            </a:r>
          </a:p>
          <a:p>
            <a:r>
              <a:rPr lang="en-GB" sz="2400" dirty="0"/>
              <a:t>For example: </a:t>
            </a:r>
            <a:r>
              <a:rPr lang="en-GB" sz="2400" b="1" dirty="0"/>
              <a:t>manufacturing sector, education sector, healthcare sector.</a:t>
            </a:r>
            <a:endParaRPr lang="en-US" sz="2400" b="1" dirty="0"/>
          </a:p>
        </p:txBody>
      </p:sp>
      <p:sp>
        <p:nvSpPr>
          <p:cNvPr id="4" name="Date Placeholder 3">
            <a:extLst>
              <a:ext uri="{FF2B5EF4-FFF2-40B4-BE49-F238E27FC236}">
                <a16:creationId xmlns:a16="http://schemas.microsoft.com/office/drawing/2014/main" id="{2F87AC4A-963A-9A94-4EC8-59B8E319D73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66889C2-B976-FF82-0BA3-9C37574C70A2}"/>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029486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A8361-5311-197D-F95E-9D82CEFE76FB}"/>
              </a:ext>
            </a:extLst>
          </p:cNvPr>
          <p:cNvSpPr>
            <a:spLocks noGrp="1"/>
          </p:cNvSpPr>
          <p:nvPr>
            <p:ph type="title"/>
          </p:nvPr>
        </p:nvSpPr>
        <p:spPr/>
        <p:txBody>
          <a:bodyPr/>
          <a:lstStyle/>
          <a:p>
            <a:r>
              <a:rPr lang="en-US" sz="3600" b="1" dirty="0"/>
              <a:t>Business industry</a:t>
            </a:r>
          </a:p>
        </p:txBody>
      </p:sp>
      <p:sp>
        <p:nvSpPr>
          <p:cNvPr id="3" name="Content Placeholder 2">
            <a:extLst>
              <a:ext uri="{FF2B5EF4-FFF2-40B4-BE49-F238E27FC236}">
                <a16:creationId xmlns:a16="http://schemas.microsoft.com/office/drawing/2014/main" id="{9DAB3E65-BFE4-83AB-0DB6-7AA95E5AB939}"/>
              </a:ext>
            </a:extLst>
          </p:cNvPr>
          <p:cNvSpPr>
            <a:spLocks noGrp="1"/>
          </p:cNvSpPr>
          <p:nvPr>
            <p:ph idx="1"/>
          </p:nvPr>
        </p:nvSpPr>
        <p:spPr/>
        <p:txBody>
          <a:bodyPr/>
          <a:lstStyle/>
          <a:p>
            <a:r>
              <a:rPr lang="en-GB" sz="2400" dirty="0"/>
              <a:t>A business industry refers to a more specific category within a business sector. </a:t>
            </a:r>
          </a:p>
          <a:p>
            <a:r>
              <a:rPr lang="en-GB" sz="2400" dirty="0"/>
              <a:t>It's a narrower classification that groups together businesses that produce similar or related goods and services. </a:t>
            </a:r>
          </a:p>
          <a:p>
            <a:r>
              <a:rPr lang="en-GB" sz="2400" dirty="0"/>
              <a:t>For example: </a:t>
            </a:r>
            <a:r>
              <a:rPr lang="en-GB" sz="2400" b="1" dirty="0"/>
              <a:t>fashion industry, automotive industry, food packaging industry</a:t>
            </a:r>
            <a:endParaRPr lang="en-US" sz="2400" b="1" dirty="0"/>
          </a:p>
        </p:txBody>
      </p:sp>
      <p:sp>
        <p:nvSpPr>
          <p:cNvPr id="4" name="Date Placeholder 3">
            <a:extLst>
              <a:ext uri="{FF2B5EF4-FFF2-40B4-BE49-F238E27FC236}">
                <a16:creationId xmlns:a16="http://schemas.microsoft.com/office/drawing/2014/main" id="{340156F6-6024-756F-9BEE-93253491042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2E437F0-E335-8195-CB7F-3295DF751820}"/>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17077995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92405-DF04-5855-1EFE-B35062552418}"/>
              </a:ext>
            </a:extLst>
          </p:cNvPr>
          <p:cNvSpPr>
            <a:spLocks noGrp="1"/>
          </p:cNvSpPr>
          <p:nvPr>
            <p:ph type="title"/>
          </p:nvPr>
        </p:nvSpPr>
        <p:spPr/>
        <p:txBody>
          <a:bodyPr/>
          <a:lstStyle/>
          <a:p>
            <a:r>
              <a:rPr lang="en-US" sz="3600" b="1" dirty="0"/>
              <a:t>Scope of business</a:t>
            </a:r>
          </a:p>
        </p:txBody>
      </p:sp>
      <p:sp>
        <p:nvSpPr>
          <p:cNvPr id="3" name="Content Placeholder 2">
            <a:extLst>
              <a:ext uri="{FF2B5EF4-FFF2-40B4-BE49-F238E27FC236}">
                <a16:creationId xmlns:a16="http://schemas.microsoft.com/office/drawing/2014/main" id="{91AECD61-0213-8815-2D7C-C743A60E61AE}"/>
              </a:ext>
            </a:extLst>
          </p:cNvPr>
          <p:cNvSpPr>
            <a:spLocks noGrp="1"/>
          </p:cNvSpPr>
          <p:nvPr>
            <p:ph idx="1"/>
          </p:nvPr>
        </p:nvSpPr>
        <p:spPr/>
        <p:txBody>
          <a:bodyPr/>
          <a:lstStyle/>
          <a:p>
            <a:pPr marL="0" indent="0">
              <a:buNone/>
            </a:pPr>
            <a:r>
              <a:rPr lang="en-GB" sz="2400" dirty="0"/>
              <a:t>Businesses in different sectors and industries are built upon three essential contexts:</a:t>
            </a:r>
          </a:p>
          <a:p>
            <a:pPr lvl="1"/>
            <a:r>
              <a:rPr lang="en-GB" sz="2000" dirty="0"/>
              <a:t>Strategic decisions</a:t>
            </a:r>
          </a:p>
          <a:p>
            <a:pPr lvl="1"/>
            <a:r>
              <a:rPr lang="en-GB" sz="2000" dirty="0"/>
              <a:t>Organisational aspects</a:t>
            </a:r>
          </a:p>
          <a:p>
            <a:pPr lvl="1"/>
            <a:r>
              <a:rPr lang="en-GB" sz="2000" dirty="0"/>
              <a:t>Environmental considerations</a:t>
            </a:r>
          </a:p>
        </p:txBody>
      </p:sp>
      <p:sp>
        <p:nvSpPr>
          <p:cNvPr id="4" name="Date Placeholder 3">
            <a:extLst>
              <a:ext uri="{FF2B5EF4-FFF2-40B4-BE49-F238E27FC236}">
                <a16:creationId xmlns:a16="http://schemas.microsoft.com/office/drawing/2014/main" id="{0B595A2F-6B9D-0F77-9700-ADF2987E7EA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207BE69-7E71-BD74-7632-F2FBA1A60746}"/>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4734003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CCF68-C5DD-E36A-AADC-D6909F21D919}"/>
              </a:ext>
            </a:extLst>
          </p:cNvPr>
          <p:cNvSpPr>
            <a:spLocks noGrp="1"/>
          </p:cNvSpPr>
          <p:nvPr>
            <p:ph type="title"/>
          </p:nvPr>
        </p:nvSpPr>
        <p:spPr/>
        <p:txBody>
          <a:bodyPr/>
          <a:lstStyle/>
          <a:p>
            <a:r>
              <a:rPr lang="en-US" sz="3600" b="1" dirty="0"/>
              <a:t>Strategic decisions</a:t>
            </a:r>
          </a:p>
        </p:txBody>
      </p:sp>
      <p:sp>
        <p:nvSpPr>
          <p:cNvPr id="3" name="Content Placeholder 2">
            <a:extLst>
              <a:ext uri="{FF2B5EF4-FFF2-40B4-BE49-F238E27FC236}">
                <a16:creationId xmlns:a16="http://schemas.microsoft.com/office/drawing/2014/main" id="{46237709-F41A-834E-87FF-4A5B735AFEA1}"/>
              </a:ext>
            </a:extLst>
          </p:cNvPr>
          <p:cNvSpPr>
            <a:spLocks noGrp="1"/>
          </p:cNvSpPr>
          <p:nvPr>
            <p:ph idx="1"/>
          </p:nvPr>
        </p:nvSpPr>
        <p:spPr/>
        <p:txBody>
          <a:bodyPr/>
          <a:lstStyle/>
          <a:p>
            <a:r>
              <a:rPr lang="en-US" sz="2400" dirty="0"/>
              <a:t>Strategic decisions are a set of strategies made by top management and determine the direction of the business activities.</a:t>
            </a:r>
          </a:p>
          <a:p>
            <a:r>
              <a:rPr lang="en-US" sz="2400" dirty="0"/>
              <a:t>Strategic decisions will influence decisions such as:</a:t>
            </a:r>
          </a:p>
          <a:p>
            <a:pPr lvl="1"/>
            <a:r>
              <a:rPr lang="en-US" sz="2000" dirty="0"/>
              <a:t>Range of product and services </a:t>
            </a:r>
          </a:p>
          <a:p>
            <a:pPr lvl="1"/>
            <a:r>
              <a:rPr lang="en-US" sz="2000" dirty="0"/>
              <a:t>Time spent on advertisement </a:t>
            </a:r>
          </a:p>
          <a:p>
            <a:pPr lvl="1"/>
            <a:r>
              <a:rPr lang="en-US" sz="2000" dirty="0"/>
              <a:t>When and who to employ </a:t>
            </a:r>
          </a:p>
          <a:p>
            <a:pPr lvl="1"/>
            <a:r>
              <a:rPr lang="en-US" sz="2000" dirty="0"/>
              <a:t>Structure and size of the organization </a:t>
            </a:r>
          </a:p>
          <a:p>
            <a:pPr lvl="1"/>
            <a:endParaRPr lang="en-US" sz="2000" dirty="0"/>
          </a:p>
          <a:p>
            <a:endParaRPr lang="en-US" sz="2400" dirty="0"/>
          </a:p>
        </p:txBody>
      </p:sp>
      <p:sp>
        <p:nvSpPr>
          <p:cNvPr id="4" name="Date Placeholder 3">
            <a:extLst>
              <a:ext uri="{FF2B5EF4-FFF2-40B4-BE49-F238E27FC236}">
                <a16:creationId xmlns:a16="http://schemas.microsoft.com/office/drawing/2014/main" id="{A07FF52E-3E8E-1458-F9A5-7F4213F033D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4CE3DF23-C9E3-8111-55F0-06077C0CB54B}"/>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224619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F95BD-7A01-42D4-FEF0-504F1F2F0382}"/>
              </a:ext>
            </a:extLst>
          </p:cNvPr>
          <p:cNvSpPr>
            <a:spLocks noGrp="1"/>
          </p:cNvSpPr>
          <p:nvPr>
            <p:ph type="title"/>
          </p:nvPr>
        </p:nvSpPr>
        <p:spPr/>
        <p:txBody>
          <a:bodyPr/>
          <a:lstStyle/>
          <a:p>
            <a:r>
              <a:rPr lang="en-US" sz="3600" b="1" dirty="0"/>
              <a:t>Strategy</a:t>
            </a:r>
          </a:p>
        </p:txBody>
      </p:sp>
      <p:sp>
        <p:nvSpPr>
          <p:cNvPr id="3" name="Content Placeholder 2">
            <a:extLst>
              <a:ext uri="{FF2B5EF4-FFF2-40B4-BE49-F238E27FC236}">
                <a16:creationId xmlns:a16="http://schemas.microsoft.com/office/drawing/2014/main" id="{B75F6FC1-79D5-1912-7B76-AA79B8A48616}"/>
              </a:ext>
            </a:extLst>
          </p:cNvPr>
          <p:cNvSpPr>
            <a:spLocks noGrp="1"/>
          </p:cNvSpPr>
          <p:nvPr>
            <p:ph idx="1"/>
          </p:nvPr>
        </p:nvSpPr>
        <p:spPr/>
        <p:txBody>
          <a:bodyPr/>
          <a:lstStyle/>
          <a:p>
            <a:pPr marL="0" indent="0">
              <a:buNone/>
            </a:pPr>
            <a:r>
              <a:rPr lang="en-US" sz="2400" dirty="0"/>
              <a:t>A strategy is defined a set of objectives and methods designed to attain and achieve the </a:t>
            </a:r>
            <a:r>
              <a:rPr lang="en-US" sz="2400" dirty="0" err="1"/>
              <a:t>organisation</a:t>
            </a:r>
            <a:r>
              <a:rPr lang="en-US" sz="2400" dirty="0"/>
              <a:t> goals and objectives (Needle and Burns, 2019).</a:t>
            </a:r>
          </a:p>
        </p:txBody>
      </p:sp>
      <p:sp>
        <p:nvSpPr>
          <p:cNvPr id="4" name="Date Placeholder 3">
            <a:extLst>
              <a:ext uri="{FF2B5EF4-FFF2-40B4-BE49-F238E27FC236}">
                <a16:creationId xmlns:a16="http://schemas.microsoft.com/office/drawing/2014/main" id="{D7388908-2EB6-BEB6-832A-CF9D439200CA}"/>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778BC34-C5C4-D703-8C60-F04DFAFB5C6B}"/>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pic>
        <p:nvPicPr>
          <p:cNvPr id="2050" name="Picture 2" descr="5 Business Growth Strategies for your Company to Increase Profit">
            <a:extLst>
              <a:ext uri="{FF2B5EF4-FFF2-40B4-BE49-F238E27FC236}">
                <a16:creationId xmlns:a16="http://schemas.microsoft.com/office/drawing/2014/main" id="{C5513B23-15B8-97E6-BFEC-A11437B81E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3" y="2840879"/>
            <a:ext cx="3312367" cy="2708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9560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2C497-7F56-16C9-9E12-079AEDF05E2F}"/>
              </a:ext>
            </a:extLst>
          </p:cNvPr>
          <p:cNvSpPr>
            <a:spLocks noGrp="1"/>
          </p:cNvSpPr>
          <p:nvPr>
            <p:ph type="title"/>
          </p:nvPr>
        </p:nvSpPr>
        <p:spPr/>
        <p:txBody>
          <a:bodyPr/>
          <a:lstStyle/>
          <a:p>
            <a:r>
              <a:rPr lang="en-US" sz="3600" b="1" dirty="0" err="1"/>
              <a:t>Organisational</a:t>
            </a:r>
            <a:r>
              <a:rPr lang="en-US" sz="3600" b="1" dirty="0"/>
              <a:t> aspects</a:t>
            </a:r>
          </a:p>
        </p:txBody>
      </p:sp>
      <p:sp>
        <p:nvSpPr>
          <p:cNvPr id="3" name="Content Placeholder 2">
            <a:extLst>
              <a:ext uri="{FF2B5EF4-FFF2-40B4-BE49-F238E27FC236}">
                <a16:creationId xmlns:a16="http://schemas.microsoft.com/office/drawing/2014/main" id="{2744ABB1-FB9D-B30C-6446-40B4D943CA1A}"/>
              </a:ext>
            </a:extLst>
          </p:cNvPr>
          <p:cNvSpPr>
            <a:spLocks noGrp="1"/>
          </p:cNvSpPr>
          <p:nvPr>
            <p:ph idx="1"/>
          </p:nvPr>
        </p:nvSpPr>
        <p:spPr/>
        <p:txBody>
          <a:bodyPr/>
          <a:lstStyle/>
          <a:p>
            <a:pPr marL="0" indent="0">
              <a:buNone/>
            </a:pPr>
            <a:r>
              <a:rPr lang="en-US" sz="2400" dirty="0"/>
              <a:t>An </a:t>
            </a:r>
            <a:r>
              <a:rPr lang="en-US" sz="2400" dirty="0" err="1"/>
              <a:t>organisation</a:t>
            </a:r>
            <a:r>
              <a:rPr lang="en-US" sz="2400" dirty="0"/>
              <a:t> is defined as the way in which people are grouped and the way in which they operate to carry out the activities of the business (David and Jane, 2019).</a:t>
            </a:r>
          </a:p>
          <a:p>
            <a:pPr marL="0" indent="0">
              <a:buNone/>
            </a:pPr>
            <a:endParaRPr lang="en-US" sz="2400" dirty="0"/>
          </a:p>
          <a:p>
            <a:pPr marL="0" indent="0">
              <a:buNone/>
            </a:pPr>
            <a:endParaRPr lang="en-US" dirty="0"/>
          </a:p>
        </p:txBody>
      </p:sp>
      <p:sp>
        <p:nvSpPr>
          <p:cNvPr id="4" name="Date Placeholder 3">
            <a:extLst>
              <a:ext uri="{FF2B5EF4-FFF2-40B4-BE49-F238E27FC236}">
                <a16:creationId xmlns:a16="http://schemas.microsoft.com/office/drawing/2014/main" id="{3C0881A9-DD4C-FE02-3CD0-6D741384847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2EEE26D2-4F3F-B9ED-0BF9-93CA2222515B}"/>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1340722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16CD6-1C19-36E5-1B05-E24706755EAE}"/>
              </a:ext>
            </a:extLst>
          </p:cNvPr>
          <p:cNvSpPr>
            <a:spLocks noGrp="1"/>
          </p:cNvSpPr>
          <p:nvPr>
            <p:ph type="title"/>
          </p:nvPr>
        </p:nvSpPr>
        <p:spPr/>
        <p:txBody>
          <a:bodyPr/>
          <a:lstStyle/>
          <a:p>
            <a:r>
              <a:rPr lang="en-US" sz="3600" b="1" dirty="0" err="1"/>
              <a:t>Organisational</a:t>
            </a:r>
            <a:r>
              <a:rPr lang="en-US" sz="3600" b="1" dirty="0"/>
              <a:t> aspects</a:t>
            </a:r>
          </a:p>
        </p:txBody>
      </p:sp>
      <p:sp>
        <p:nvSpPr>
          <p:cNvPr id="3" name="Content Placeholder 2">
            <a:extLst>
              <a:ext uri="{FF2B5EF4-FFF2-40B4-BE49-F238E27FC236}">
                <a16:creationId xmlns:a16="http://schemas.microsoft.com/office/drawing/2014/main" id="{420BCF1F-B71A-1CBE-D457-7087322A4317}"/>
              </a:ext>
            </a:extLst>
          </p:cNvPr>
          <p:cNvSpPr>
            <a:spLocks noGrp="1"/>
          </p:cNvSpPr>
          <p:nvPr>
            <p:ph idx="1"/>
          </p:nvPr>
        </p:nvSpPr>
        <p:spPr/>
        <p:txBody>
          <a:bodyPr/>
          <a:lstStyle/>
          <a:p>
            <a:pPr marL="0" indent="0">
              <a:buNone/>
            </a:pPr>
            <a:r>
              <a:rPr lang="en-US" sz="2400" dirty="0"/>
              <a:t>The </a:t>
            </a:r>
            <a:r>
              <a:rPr lang="en-US" sz="2400" dirty="0" err="1"/>
              <a:t>organisation</a:t>
            </a:r>
            <a:r>
              <a:rPr lang="en-US" sz="2400" dirty="0"/>
              <a:t> people and activities follow a system approach which identifies the activities of the business and ensures the </a:t>
            </a:r>
            <a:r>
              <a:rPr lang="en-US" sz="2400" dirty="0" err="1"/>
              <a:t>organisation</a:t>
            </a:r>
            <a:r>
              <a:rPr lang="en-US" sz="2400" dirty="0"/>
              <a:t> will achieve its goals and objectives – </a:t>
            </a:r>
            <a:r>
              <a:rPr lang="en-US" sz="2400" dirty="0">
                <a:highlight>
                  <a:srgbClr val="FFFF00"/>
                </a:highlight>
              </a:rPr>
              <a:t>This will be further explained in session 2.</a:t>
            </a:r>
          </a:p>
          <a:p>
            <a:pPr marL="0" indent="0">
              <a:buNone/>
            </a:pPr>
            <a:endParaRPr lang="en-US" sz="2800" dirty="0">
              <a:highlight>
                <a:srgbClr val="FFFF00"/>
              </a:highlight>
            </a:endParaRPr>
          </a:p>
          <a:p>
            <a:endParaRPr lang="en-US" dirty="0"/>
          </a:p>
        </p:txBody>
      </p:sp>
      <p:sp>
        <p:nvSpPr>
          <p:cNvPr id="4" name="Date Placeholder 3">
            <a:extLst>
              <a:ext uri="{FF2B5EF4-FFF2-40B4-BE49-F238E27FC236}">
                <a16:creationId xmlns:a16="http://schemas.microsoft.com/office/drawing/2014/main" id="{CAE93A3E-50CD-B046-7F3D-30788C87431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244B91B9-46DD-3306-3946-D08E3498E329}"/>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graphicFrame>
        <p:nvGraphicFramePr>
          <p:cNvPr id="6" name="Diagram 5">
            <a:extLst>
              <a:ext uri="{FF2B5EF4-FFF2-40B4-BE49-F238E27FC236}">
                <a16:creationId xmlns:a16="http://schemas.microsoft.com/office/drawing/2014/main" id="{DCE19E96-D906-369E-4AC5-9D4FD893DDBC}"/>
              </a:ext>
            </a:extLst>
          </p:cNvPr>
          <p:cNvGraphicFramePr/>
          <p:nvPr>
            <p:extLst>
              <p:ext uri="{D42A27DB-BD31-4B8C-83A1-F6EECF244321}">
                <p14:modId xmlns:p14="http://schemas.microsoft.com/office/powerpoint/2010/main" val="2219821409"/>
              </p:ext>
            </p:extLst>
          </p:nvPr>
        </p:nvGraphicFramePr>
        <p:xfrm>
          <a:off x="1607840" y="3861048"/>
          <a:ext cx="5928320" cy="1095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37641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0643-4302-5936-305D-EC777AD8BB00}"/>
              </a:ext>
            </a:extLst>
          </p:cNvPr>
          <p:cNvSpPr>
            <a:spLocks noGrp="1"/>
          </p:cNvSpPr>
          <p:nvPr>
            <p:ph type="title"/>
          </p:nvPr>
        </p:nvSpPr>
        <p:spPr/>
        <p:txBody>
          <a:bodyPr/>
          <a:lstStyle/>
          <a:p>
            <a:r>
              <a:rPr lang="en-US" sz="3600" b="1" dirty="0"/>
              <a:t>Environmental considerations </a:t>
            </a:r>
            <a:r>
              <a:rPr lang="en-US" sz="2000" dirty="0"/>
              <a:t>(1 of 2)</a:t>
            </a:r>
          </a:p>
        </p:txBody>
      </p:sp>
      <p:sp>
        <p:nvSpPr>
          <p:cNvPr id="3" name="Content Placeholder 2">
            <a:extLst>
              <a:ext uri="{FF2B5EF4-FFF2-40B4-BE49-F238E27FC236}">
                <a16:creationId xmlns:a16="http://schemas.microsoft.com/office/drawing/2014/main" id="{3A4015C9-DA61-21CD-DAED-80F902E434B7}"/>
              </a:ext>
            </a:extLst>
          </p:cNvPr>
          <p:cNvSpPr>
            <a:spLocks noGrp="1"/>
          </p:cNvSpPr>
          <p:nvPr>
            <p:ph idx="1"/>
          </p:nvPr>
        </p:nvSpPr>
        <p:spPr/>
        <p:txBody>
          <a:bodyPr/>
          <a:lstStyle/>
          <a:p>
            <a:r>
              <a:rPr lang="en-US" sz="2400" dirty="0" err="1"/>
              <a:t>Organisations</a:t>
            </a:r>
            <a:r>
              <a:rPr lang="en-US" sz="2400" dirty="0"/>
              <a:t> are affected by the environment within which they operate. This is because these </a:t>
            </a:r>
            <a:r>
              <a:rPr lang="en-US" sz="2400" dirty="0" err="1"/>
              <a:t>organisations</a:t>
            </a:r>
            <a:r>
              <a:rPr lang="en-US" sz="2400" dirty="0"/>
              <a:t> operate within a dynamic external environment that consists of economic, social, technological, political, legal, and competitive factors. </a:t>
            </a:r>
          </a:p>
          <a:p>
            <a:r>
              <a:rPr lang="en-US" sz="2400" dirty="0"/>
              <a:t>These factors are often beyond the control of the </a:t>
            </a:r>
            <a:r>
              <a:rPr lang="en-US" sz="2400" dirty="0" err="1"/>
              <a:t>organisation</a:t>
            </a:r>
            <a:r>
              <a:rPr lang="en-US" sz="2400" dirty="0"/>
              <a:t> and can influence their strategies, decisions, and outcomes.</a:t>
            </a:r>
          </a:p>
          <a:p>
            <a:endParaRPr lang="en-US" sz="2400" dirty="0"/>
          </a:p>
        </p:txBody>
      </p:sp>
      <p:sp>
        <p:nvSpPr>
          <p:cNvPr id="4" name="Date Placeholder 3">
            <a:extLst>
              <a:ext uri="{FF2B5EF4-FFF2-40B4-BE49-F238E27FC236}">
                <a16:creationId xmlns:a16="http://schemas.microsoft.com/office/drawing/2014/main" id="{4C53EE4D-177A-8782-4F45-0A03DCD92F7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2F83E485-AD76-7E39-C7CB-9FB29C152C9A}"/>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15832683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CFABB-A65B-AD55-A547-89E4CF74EDE6}"/>
              </a:ext>
            </a:extLst>
          </p:cNvPr>
          <p:cNvSpPr>
            <a:spLocks noGrp="1"/>
          </p:cNvSpPr>
          <p:nvPr>
            <p:ph type="title"/>
          </p:nvPr>
        </p:nvSpPr>
        <p:spPr/>
        <p:txBody>
          <a:bodyPr/>
          <a:lstStyle/>
          <a:p>
            <a:r>
              <a:rPr lang="en-US" sz="3600" b="1" dirty="0"/>
              <a:t>Environment considerations </a:t>
            </a:r>
            <a:r>
              <a:rPr lang="en-US" sz="2000" dirty="0"/>
              <a:t>(2 of 2)</a:t>
            </a:r>
          </a:p>
        </p:txBody>
      </p:sp>
      <p:sp>
        <p:nvSpPr>
          <p:cNvPr id="3" name="Content Placeholder 2">
            <a:extLst>
              <a:ext uri="{FF2B5EF4-FFF2-40B4-BE49-F238E27FC236}">
                <a16:creationId xmlns:a16="http://schemas.microsoft.com/office/drawing/2014/main" id="{FCE80F3B-9BAF-DF65-28D1-C5E3B3A40012}"/>
              </a:ext>
            </a:extLst>
          </p:cNvPr>
          <p:cNvSpPr>
            <a:spLocks noGrp="1"/>
          </p:cNvSpPr>
          <p:nvPr>
            <p:ph idx="1"/>
          </p:nvPr>
        </p:nvSpPr>
        <p:spPr/>
        <p:txBody>
          <a:bodyPr/>
          <a:lstStyle/>
          <a:p>
            <a:r>
              <a:rPr lang="en-US" sz="2400" dirty="0"/>
              <a:t>The activities of the </a:t>
            </a:r>
            <a:r>
              <a:rPr lang="en-US" sz="2400" dirty="0" err="1"/>
              <a:t>organisations</a:t>
            </a:r>
            <a:r>
              <a:rPr lang="en-US" sz="2400" dirty="0"/>
              <a:t> also change the same environment.</a:t>
            </a:r>
          </a:p>
          <a:p>
            <a:r>
              <a:rPr lang="en-US" sz="2400" dirty="0"/>
              <a:t>The dynamic interaction between </a:t>
            </a:r>
            <a:r>
              <a:rPr lang="en-US" sz="2400" dirty="0" err="1"/>
              <a:t>organisations</a:t>
            </a:r>
            <a:r>
              <a:rPr lang="en-US" sz="2400" dirty="0"/>
              <a:t> and their environment leads to a reciprocal relationship, where </a:t>
            </a:r>
            <a:r>
              <a:rPr lang="en-US" sz="2400" dirty="0" err="1"/>
              <a:t>organisations</a:t>
            </a:r>
            <a:r>
              <a:rPr lang="en-US" sz="2400" dirty="0"/>
              <a:t> both respond to and influence the conditions surrounding them. </a:t>
            </a:r>
          </a:p>
          <a:p>
            <a:r>
              <a:rPr lang="en-US" sz="2400" dirty="0"/>
              <a:t>For example, </a:t>
            </a:r>
            <a:r>
              <a:rPr lang="en-US" sz="2400" dirty="0" err="1"/>
              <a:t>organisation</a:t>
            </a:r>
            <a:r>
              <a:rPr lang="en-US" sz="2400" dirty="0"/>
              <a:t> can change the environment by driving the economy up or down. Another example is the advancements of technology and innovation that is changing the way people and </a:t>
            </a:r>
            <a:r>
              <a:rPr lang="en-US" sz="2400" dirty="0" err="1"/>
              <a:t>organisation</a:t>
            </a:r>
            <a:r>
              <a:rPr lang="en-US" sz="2400" dirty="0"/>
              <a:t> do things.</a:t>
            </a:r>
          </a:p>
          <a:p>
            <a:endParaRPr lang="en-US" dirty="0"/>
          </a:p>
        </p:txBody>
      </p:sp>
      <p:sp>
        <p:nvSpPr>
          <p:cNvPr id="4" name="Date Placeholder 3">
            <a:extLst>
              <a:ext uri="{FF2B5EF4-FFF2-40B4-BE49-F238E27FC236}">
                <a16:creationId xmlns:a16="http://schemas.microsoft.com/office/drawing/2014/main" id="{A8BE69F5-692A-E2F2-572F-A1A82A18988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973E1F2-B657-4CA3-9B34-C48039ADBE40}"/>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13432044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364CB-6084-D92A-C34A-5DB57C9F0B02}"/>
              </a:ext>
            </a:extLst>
          </p:cNvPr>
          <p:cNvSpPr>
            <a:spLocks noGrp="1"/>
          </p:cNvSpPr>
          <p:nvPr>
            <p:ph type="title"/>
          </p:nvPr>
        </p:nvSpPr>
        <p:spPr>
          <a:xfrm>
            <a:off x="457200" y="-27384"/>
            <a:ext cx="8229600" cy="1143000"/>
          </a:xfrm>
        </p:spPr>
        <p:txBody>
          <a:bodyPr/>
          <a:lstStyle/>
          <a:p>
            <a:r>
              <a:rPr lang="en-US" sz="3600" b="1" dirty="0"/>
              <a:t>Activity </a:t>
            </a:r>
          </a:p>
        </p:txBody>
      </p:sp>
      <p:sp>
        <p:nvSpPr>
          <p:cNvPr id="3" name="Content Placeholder 2">
            <a:extLst>
              <a:ext uri="{FF2B5EF4-FFF2-40B4-BE49-F238E27FC236}">
                <a16:creationId xmlns:a16="http://schemas.microsoft.com/office/drawing/2014/main" id="{310A6B1E-186E-8D90-98D4-128AE7587B32}"/>
              </a:ext>
            </a:extLst>
          </p:cNvPr>
          <p:cNvSpPr>
            <a:spLocks noGrp="1"/>
          </p:cNvSpPr>
          <p:nvPr>
            <p:ph idx="1"/>
          </p:nvPr>
        </p:nvSpPr>
        <p:spPr>
          <a:xfrm>
            <a:off x="457200" y="1052736"/>
            <a:ext cx="8229600" cy="3917032"/>
          </a:xfrm>
        </p:spPr>
        <p:txBody>
          <a:bodyPr/>
          <a:lstStyle/>
          <a:p>
            <a:pPr marL="0" indent="0">
              <a:buNone/>
            </a:pPr>
            <a:r>
              <a:rPr lang="en-GB" sz="2400" dirty="0"/>
              <a:t>Form </a:t>
            </a:r>
            <a:r>
              <a:rPr lang="en-GB" sz="2400" b="1" dirty="0"/>
              <a:t>groups of 4-5 </a:t>
            </a:r>
            <a:r>
              <a:rPr lang="en-GB" sz="2400" dirty="0"/>
              <a:t>and complete the following activity. Find a business of your choice, identify the sector and industry of the business, the activities and product/service of the company.</a:t>
            </a:r>
          </a:p>
          <a:p>
            <a:r>
              <a:rPr lang="en-GB" sz="2400" b="1" dirty="0"/>
              <a:t>Business: </a:t>
            </a:r>
            <a:r>
              <a:rPr lang="en-GB" sz="2400" dirty="0"/>
              <a:t>choose a business, and identify the industry and sector</a:t>
            </a:r>
          </a:p>
          <a:p>
            <a:r>
              <a:rPr lang="en-GB" sz="2400" b="1" dirty="0"/>
              <a:t>Activities</a:t>
            </a:r>
            <a:r>
              <a:rPr lang="en-GB" sz="2400" dirty="0"/>
              <a:t>: Describe the core activities the business engages in.</a:t>
            </a:r>
          </a:p>
          <a:p>
            <a:r>
              <a:rPr lang="en-GB" sz="2400" b="1" dirty="0"/>
              <a:t>Product/Service Need: </a:t>
            </a:r>
            <a:r>
              <a:rPr lang="en-GB" sz="2400" dirty="0"/>
              <a:t>Explain the reason or motivation behind the founding of the business, specifically addressing the product or service need that the business aimed to fulfil.</a:t>
            </a:r>
          </a:p>
        </p:txBody>
      </p:sp>
      <p:sp>
        <p:nvSpPr>
          <p:cNvPr id="4" name="Date Placeholder 3">
            <a:extLst>
              <a:ext uri="{FF2B5EF4-FFF2-40B4-BE49-F238E27FC236}">
                <a16:creationId xmlns:a16="http://schemas.microsoft.com/office/drawing/2014/main" id="{E9807248-35FA-E2EE-C2CC-10A39397356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8804546-B25B-1DA2-882C-179C9B595074}"/>
              </a:ext>
            </a:extLst>
          </p:cNvPr>
          <p:cNvSpPr>
            <a:spLocks noGrp="1"/>
          </p:cNvSpPr>
          <p:nvPr>
            <p:ph type="sldNum" sz="quarter" idx="12"/>
          </p:nvPr>
        </p:nvSpPr>
        <p:spPr/>
        <p:txBody>
          <a:bodyPr/>
          <a:lstStyle/>
          <a:p>
            <a:pPr>
              <a:defRPr/>
            </a:pPr>
            <a:fld id="{E420D319-DD93-554E-8F0D-BBCEB2ABB842}" type="slidenum">
              <a:rPr lang="en-GB" altLang="en-US" smtClean="0"/>
              <a:pPr>
                <a:defRPr/>
              </a:pPr>
              <a:t>26</a:t>
            </a:fld>
            <a:endParaRPr lang="en-GB" altLang="en-US"/>
          </a:p>
        </p:txBody>
      </p:sp>
    </p:spTree>
    <p:extLst>
      <p:ext uri="{BB962C8B-B14F-4D97-AF65-F5344CB8AC3E}">
        <p14:creationId xmlns:p14="http://schemas.microsoft.com/office/powerpoint/2010/main" val="8366360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55EF4-BCE9-D06A-0326-1A5DBECA3A1F}"/>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4E6D239D-3052-AF02-BF7D-A9EE7D835C82}"/>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p>
        </p:txBody>
      </p:sp>
      <p:sp>
        <p:nvSpPr>
          <p:cNvPr id="4" name="Date Placeholder 3">
            <a:extLst>
              <a:ext uri="{FF2B5EF4-FFF2-40B4-BE49-F238E27FC236}">
                <a16:creationId xmlns:a16="http://schemas.microsoft.com/office/drawing/2014/main" id="{ECF25486-D593-E80F-4A94-21478F1F82B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2181F4E-EA3A-5B93-BD9B-3403702D1647}"/>
              </a:ext>
            </a:extLst>
          </p:cNvPr>
          <p:cNvSpPr>
            <a:spLocks noGrp="1"/>
          </p:cNvSpPr>
          <p:nvPr>
            <p:ph type="sldNum" sz="quarter" idx="12"/>
          </p:nvPr>
        </p:nvSpPr>
        <p:spPr/>
        <p:txBody>
          <a:bodyPr/>
          <a:lstStyle/>
          <a:p>
            <a:pPr>
              <a:defRPr/>
            </a:pPr>
            <a:fld id="{E420D319-DD93-554E-8F0D-BBCEB2ABB842}" type="slidenum">
              <a:rPr lang="en-GB" altLang="en-US" smtClean="0"/>
              <a:pPr>
                <a:defRPr/>
              </a:pPr>
              <a:t>27</a:t>
            </a:fld>
            <a:endParaRPr lang="en-GB" altLang="en-US"/>
          </a:p>
        </p:txBody>
      </p:sp>
    </p:spTree>
    <p:extLst>
      <p:ext uri="{BB962C8B-B14F-4D97-AF65-F5344CB8AC3E}">
        <p14:creationId xmlns:p14="http://schemas.microsoft.com/office/powerpoint/2010/main" val="5041072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3509</TotalTime>
  <Words>1391</Words>
  <Application>Microsoft Macintosh PowerPoint</Application>
  <PresentationFormat>On-screen Show (4:3)</PresentationFormat>
  <Paragraphs>194</Paragraphs>
  <Slides>27</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Courier New</vt:lpstr>
      <vt:lpstr>Myriad Pro</vt:lpstr>
      <vt:lpstr>Söhne</vt:lpstr>
      <vt:lpstr>Verdana</vt:lpstr>
      <vt:lpstr>Wingdings</vt:lpstr>
      <vt:lpstr>Wingdings 3</vt:lpstr>
      <vt:lpstr>20140311PresentationUWTSDTemplate</vt:lpstr>
      <vt:lpstr>Introduction to Business LCBB4014         Week 1 – Session 1 </vt:lpstr>
      <vt:lpstr>Objectives of the session</vt:lpstr>
      <vt:lpstr>Welcome message</vt:lpstr>
      <vt:lpstr>Structure of weekly sessions</vt:lpstr>
      <vt:lpstr>Attendance</vt:lpstr>
      <vt:lpstr>Example: Class starts at 9.00am </vt:lpstr>
      <vt:lpstr>Important</vt:lpstr>
      <vt:lpstr>In the classroom</vt:lpstr>
      <vt:lpstr>Teaching and Learning</vt:lpstr>
      <vt:lpstr>Resources</vt:lpstr>
      <vt:lpstr>Module description</vt:lpstr>
      <vt:lpstr>Learning objectives</vt:lpstr>
      <vt:lpstr>Study time allocation</vt:lpstr>
      <vt:lpstr>Assessments brief</vt:lpstr>
      <vt:lpstr>Let’s start by testing your knowledge</vt:lpstr>
      <vt:lpstr>Definition of business</vt:lpstr>
      <vt:lpstr>Business sector</vt:lpstr>
      <vt:lpstr>Business industry</vt:lpstr>
      <vt:lpstr>Scope of business</vt:lpstr>
      <vt:lpstr>Strategic decisions</vt:lpstr>
      <vt:lpstr>Strategy</vt:lpstr>
      <vt:lpstr>Organisational aspects</vt:lpstr>
      <vt:lpstr>Organisational aspects</vt:lpstr>
      <vt:lpstr>Environmental considerations (1 of 2)</vt:lpstr>
      <vt:lpstr>Environment considerations (2 of 2)</vt:lpstr>
      <vt:lpstr>Activity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128</cp:revision>
  <cp:lastPrinted>2018-07-02T15:32:24Z</cp:lastPrinted>
  <dcterms:created xsi:type="dcterms:W3CDTF">2002-10-07T19:43:58Z</dcterms:created>
  <dcterms:modified xsi:type="dcterms:W3CDTF">2024-09-27T10:01:46Z</dcterms:modified>
</cp:coreProperties>
</file>