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4"/>
    <p:sldMasterId id="2147483751" r:id="rId5"/>
  </p:sldMasterIdLst>
  <p:notesMasterIdLst>
    <p:notesMasterId r:id="rId33"/>
  </p:notesMasterIdLst>
  <p:sldIdLst>
    <p:sldId id="256" r:id="rId6"/>
    <p:sldId id="257" r:id="rId7"/>
    <p:sldId id="258" r:id="rId8"/>
    <p:sldId id="259" r:id="rId9"/>
    <p:sldId id="261" r:id="rId10"/>
    <p:sldId id="262" r:id="rId11"/>
    <p:sldId id="260"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9" r:id="rId27"/>
    <p:sldId id="278" r:id="rId28"/>
    <p:sldId id="277" r:id="rId29"/>
    <p:sldId id="281" r:id="rId30"/>
    <p:sldId id="283" r:id="rId31"/>
    <p:sldId id="28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75C39A-22CC-6CB3-8066-B0215CF2A610}" v="685" dt="2025-11-18T15:51:35.184"/>
    <p1510:client id="{5904898B-54D0-513B-2715-86316E391957}" v="7" dt="2025-11-18T10:12:07.928"/>
    <p1510:client id="{90F0FFC0-111D-1543-BA28-0D5FF5CD457C}" v="73" dt="2025-11-18T15:53:39.212"/>
    <p1510:client id="{A3224AF1-D2FF-94AF-E5E3-E4A340263ACD}" v="443" dt="2025-11-18T15:49:46.929"/>
    <p1510:client id="{B191C9D1-17C4-85C4-DB5C-E1F78C173AA2}" v="1198" dt="2025-11-18T15:42:30.601"/>
    <p1510:client id="{BD38C12F-3E23-FE4E-87F1-E664788B30F3}" v="381" dt="2025-11-18T15:44:23.043"/>
    <p1510:client id="{E3C6B930-78D0-4CED-55F7-B0716C33FE23}" v="86" dt="2025-11-18T19:13:5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e Roylance-Smith (2400897)" userId="S::2400897@student.uwtsd.ac.uk::2a5d258f-9bd4-44ee-82b4-31bf76de0ae2" providerId="AD" clId="Web-{B191C9D1-17C4-85C4-DB5C-E1F78C173AA2}"/>
    <pc:docChg chg="addSld modSld">
      <pc:chgData name="Georgie Roylance-Smith (2400897)" userId="S::2400897@student.uwtsd.ac.uk::2a5d258f-9bd4-44ee-82b4-31bf76de0ae2" providerId="AD" clId="Web-{B191C9D1-17C4-85C4-DB5C-E1F78C173AA2}" dt="2025-11-18T15:42:30.601" v="1204" actId="20577"/>
      <pc:docMkLst>
        <pc:docMk/>
      </pc:docMkLst>
      <pc:sldChg chg="modSp new">
        <pc:chgData name="Georgie Roylance-Smith (2400897)" userId="S::2400897@student.uwtsd.ac.uk::2a5d258f-9bd4-44ee-82b4-31bf76de0ae2" providerId="AD" clId="Web-{B191C9D1-17C4-85C4-DB5C-E1F78C173AA2}" dt="2025-11-18T15:42:30.601" v="1204" actId="20577"/>
        <pc:sldMkLst>
          <pc:docMk/>
          <pc:sldMk cId="2212125825" sldId="279"/>
        </pc:sldMkLst>
        <pc:spChg chg="mod">
          <ac:chgData name="Georgie Roylance-Smith (2400897)" userId="S::2400897@student.uwtsd.ac.uk::2a5d258f-9bd4-44ee-82b4-31bf76de0ae2" providerId="AD" clId="Web-{B191C9D1-17C4-85C4-DB5C-E1F78C173AA2}" dt="2025-11-18T15:31:23.962" v="526" actId="20577"/>
          <ac:spMkLst>
            <pc:docMk/>
            <pc:sldMk cId="2212125825" sldId="279"/>
            <ac:spMk id="2" creationId="{46263293-C506-B38F-5B5A-CE2BDFDAF506}"/>
          </ac:spMkLst>
        </pc:spChg>
        <pc:spChg chg="mod">
          <ac:chgData name="Georgie Roylance-Smith (2400897)" userId="S::2400897@student.uwtsd.ac.uk::2a5d258f-9bd4-44ee-82b4-31bf76de0ae2" providerId="AD" clId="Web-{B191C9D1-17C4-85C4-DB5C-E1F78C173AA2}" dt="2025-11-18T15:42:23.131" v="1199" actId="20577"/>
          <ac:spMkLst>
            <pc:docMk/>
            <pc:sldMk cId="2212125825" sldId="279"/>
            <ac:spMk id="3" creationId="{8FE3AC9E-D0A6-979D-C441-EE38151C876F}"/>
          </ac:spMkLst>
        </pc:spChg>
        <pc:spChg chg="mod">
          <ac:chgData name="Georgie Roylance-Smith (2400897)" userId="S::2400897@student.uwtsd.ac.uk::2a5d258f-9bd4-44ee-82b4-31bf76de0ae2" providerId="AD" clId="Web-{B191C9D1-17C4-85C4-DB5C-E1F78C173AA2}" dt="2025-11-18T15:42:30.601" v="1204" actId="20577"/>
          <ac:spMkLst>
            <pc:docMk/>
            <pc:sldMk cId="2212125825" sldId="279"/>
            <ac:spMk id="4" creationId="{F3B9C22B-974D-96B0-680D-9C1D352F9480}"/>
          </ac:spMkLst>
        </pc:spChg>
      </pc:sldChg>
    </pc:docChg>
  </pc:docChgLst>
  <pc:docChgLst>
    <pc:chgData name="Denise Jones (2405845)" userId="S::2405845@student.uwtsd.ac.uk::1ad8683d-fc51-4748-8dd6-5ffd0fb57eec" providerId="AD" clId="Web-{A3224AF1-D2FF-94AF-E5E3-E4A340263ACD}"/>
    <pc:docChg chg="addSld modSld">
      <pc:chgData name="Denise Jones (2405845)" userId="S::2405845@student.uwtsd.ac.uk::1ad8683d-fc51-4748-8dd6-5ffd0fb57eec" providerId="AD" clId="Web-{A3224AF1-D2FF-94AF-E5E3-E4A340263ACD}" dt="2025-11-18T15:49:45.195" v="439" actId="20577"/>
      <pc:docMkLst>
        <pc:docMk/>
      </pc:docMkLst>
      <pc:sldChg chg="modSp new">
        <pc:chgData name="Denise Jones (2405845)" userId="S::2405845@student.uwtsd.ac.uk::1ad8683d-fc51-4748-8dd6-5ffd0fb57eec" providerId="AD" clId="Web-{A3224AF1-D2FF-94AF-E5E3-E4A340263ACD}" dt="2025-11-18T15:49:45.195" v="439" actId="20577"/>
        <pc:sldMkLst>
          <pc:docMk/>
          <pc:sldMk cId="2943646431" sldId="278"/>
        </pc:sldMkLst>
        <pc:spChg chg="mod">
          <ac:chgData name="Denise Jones (2405845)" userId="S::2405845@student.uwtsd.ac.uk::1ad8683d-fc51-4748-8dd6-5ffd0fb57eec" providerId="AD" clId="Web-{A3224AF1-D2FF-94AF-E5E3-E4A340263ACD}" dt="2025-11-18T15:21:28.498" v="16" actId="20577"/>
          <ac:spMkLst>
            <pc:docMk/>
            <pc:sldMk cId="2943646431" sldId="278"/>
            <ac:spMk id="2" creationId="{C9028BA4-3341-28A5-C42B-A3C3DA94832C}"/>
          </ac:spMkLst>
        </pc:spChg>
        <pc:spChg chg="mod">
          <ac:chgData name="Denise Jones (2405845)" userId="S::2405845@student.uwtsd.ac.uk::1ad8683d-fc51-4748-8dd6-5ffd0fb57eec" providerId="AD" clId="Web-{A3224AF1-D2FF-94AF-E5E3-E4A340263ACD}" dt="2025-11-18T15:49:45.195" v="439" actId="20577"/>
          <ac:spMkLst>
            <pc:docMk/>
            <pc:sldMk cId="2943646431" sldId="278"/>
            <ac:spMk id="3" creationId="{4EC4294C-848F-7C52-1DD5-EDFAD9882B72}"/>
          </ac:spMkLst>
        </pc:spChg>
        <pc:spChg chg="mod">
          <ac:chgData name="Denise Jones (2405845)" userId="S::2405845@student.uwtsd.ac.uk::1ad8683d-fc51-4748-8dd6-5ffd0fb57eec" providerId="AD" clId="Web-{A3224AF1-D2FF-94AF-E5E3-E4A340263ACD}" dt="2025-11-18T15:36:41.410" v="432" actId="20577"/>
          <ac:spMkLst>
            <pc:docMk/>
            <pc:sldMk cId="2943646431" sldId="278"/>
            <ac:spMk id="4" creationId="{5CDF4101-0CF9-61E0-0016-19D8EE285AA8}"/>
          </ac:spMkLst>
        </pc:spChg>
      </pc:sldChg>
    </pc:docChg>
  </pc:docChgLst>
  <pc:docChgLst>
    <pc:chgData name="Michelle Hill (IMH)" userId="S::m.hill@uwtsd.ac.uk::2302599a-7bf0-448d-825b-0fa642ab8832" providerId="AD" clId="Web-{5904898B-54D0-513B-2715-86316E391957}"/>
    <pc:docChg chg="modSld">
      <pc:chgData name="Michelle Hill (IMH)" userId="S::m.hill@uwtsd.ac.uk::2302599a-7bf0-448d-825b-0fa642ab8832" providerId="AD" clId="Web-{5904898B-54D0-513B-2715-86316E391957}" dt="2025-11-18T10:12:07.928" v="5" actId="20577"/>
      <pc:docMkLst>
        <pc:docMk/>
      </pc:docMkLst>
      <pc:sldChg chg="modSp">
        <pc:chgData name="Michelle Hill (IMH)" userId="S::m.hill@uwtsd.ac.uk::2302599a-7bf0-448d-825b-0fa642ab8832" providerId="AD" clId="Web-{5904898B-54D0-513B-2715-86316E391957}" dt="2025-11-18T10:12:07.928" v="5" actId="20577"/>
        <pc:sldMkLst>
          <pc:docMk/>
          <pc:sldMk cId="2039851896" sldId="274"/>
        </pc:sldMkLst>
        <pc:spChg chg="mod">
          <ac:chgData name="Michelle Hill (IMH)" userId="S::m.hill@uwtsd.ac.uk::2302599a-7bf0-448d-825b-0fa642ab8832" providerId="AD" clId="Web-{5904898B-54D0-513B-2715-86316E391957}" dt="2025-11-18T10:12:07.928" v="5" actId="20577"/>
          <ac:spMkLst>
            <pc:docMk/>
            <pc:sldMk cId="2039851896" sldId="274"/>
            <ac:spMk id="3" creationId="{78D0E9D4-DEA5-90E4-61E0-EB8409E16F7A}"/>
          </ac:spMkLst>
        </pc:spChg>
      </pc:sldChg>
    </pc:docChg>
  </pc:docChgLst>
  <pc:docChgLst>
    <pc:chgData name="Serena Storton (2405566)" userId="30a5d2d7-a9d9-4e96-90b6-45ce392613b4" providerId="ADAL" clId="{BD38C12F-3E23-FE4E-87F1-E664788B30F3}"/>
    <pc:docChg chg="custSel addSld delSld modSld sldOrd">
      <pc:chgData name="Serena Storton (2405566)" userId="30a5d2d7-a9d9-4e96-90b6-45ce392613b4" providerId="ADAL" clId="{BD38C12F-3E23-FE4E-87F1-E664788B30F3}" dt="2025-11-18T15:44:23.043" v="383" actId="20577"/>
      <pc:docMkLst>
        <pc:docMk/>
      </pc:docMkLst>
      <pc:sldChg chg="modSp new del ord">
        <pc:chgData name="Serena Storton (2405566)" userId="30a5d2d7-a9d9-4e96-90b6-45ce392613b4" providerId="ADAL" clId="{BD38C12F-3E23-FE4E-87F1-E664788B30F3}" dt="2025-11-18T15:43:51.658" v="364" actId="2696"/>
        <pc:sldMkLst>
          <pc:docMk/>
          <pc:sldMk cId="3617992435" sldId="280"/>
        </pc:sldMkLst>
        <pc:spChg chg="mod">
          <ac:chgData name="Serena Storton (2405566)" userId="30a5d2d7-a9d9-4e96-90b6-45ce392613b4" providerId="ADAL" clId="{BD38C12F-3E23-FE4E-87F1-E664788B30F3}" dt="2025-11-18T15:23:46.454" v="35" actId="20577"/>
          <ac:spMkLst>
            <pc:docMk/>
            <pc:sldMk cId="3617992435" sldId="280"/>
            <ac:spMk id="2" creationId="{F87182F0-CC8C-BF98-A67F-14BD4B11335F}"/>
          </ac:spMkLst>
        </pc:spChg>
        <pc:spChg chg="mod">
          <ac:chgData name="Serena Storton (2405566)" userId="30a5d2d7-a9d9-4e96-90b6-45ce392613b4" providerId="ADAL" clId="{BD38C12F-3E23-FE4E-87F1-E664788B30F3}" dt="2025-11-18T15:42:44.321" v="361" actId="1576"/>
          <ac:spMkLst>
            <pc:docMk/>
            <pc:sldMk cId="3617992435" sldId="280"/>
            <ac:spMk id="3" creationId="{B7B32BC9-9039-5C88-709D-56F8B9D42110}"/>
          </ac:spMkLst>
        </pc:spChg>
      </pc:sldChg>
      <pc:sldChg chg="new">
        <pc:chgData name="Serena Storton (2405566)" userId="30a5d2d7-a9d9-4e96-90b6-45ce392613b4" providerId="ADAL" clId="{BD38C12F-3E23-FE4E-87F1-E664788B30F3}" dt="2025-11-18T15:42:52.565" v="362" actId="680"/>
        <pc:sldMkLst>
          <pc:docMk/>
          <pc:sldMk cId="2736754777" sldId="281"/>
        </pc:sldMkLst>
      </pc:sldChg>
      <pc:sldChg chg="modSp new">
        <pc:chgData name="Serena Storton (2405566)" userId="30a5d2d7-a9d9-4e96-90b6-45ce392613b4" providerId="ADAL" clId="{BD38C12F-3E23-FE4E-87F1-E664788B30F3}" dt="2025-11-18T15:44:23.043" v="383" actId="20577"/>
        <pc:sldMkLst>
          <pc:docMk/>
          <pc:sldMk cId="1374496397" sldId="282"/>
        </pc:sldMkLst>
        <pc:spChg chg="mod">
          <ac:chgData name="Serena Storton (2405566)" userId="30a5d2d7-a9d9-4e96-90b6-45ce392613b4" providerId="ADAL" clId="{BD38C12F-3E23-FE4E-87F1-E664788B30F3}" dt="2025-11-18T15:44:23.043" v="383" actId="20577"/>
          <ac:spMkLst>
            <pc:docMk/>
            <pc:sldMk cId="1374496397" sldId="282"/>
            <ac:spMk id="2" creationId="{9D8B7932-C629-DE4A-31EF-CFE1D0AE8517}"/>
          </ac:spMkLst>
        </pc:spChg>
      </pc:sldChg>
      <pc:sldChg chg="del">
        <pc:chgData name="Serena Storton (2405566)" userId="30a5d2d7-a9d9-4e96-90b6-45ce392613b4" providerId="ADAL" clId="{BD38C12F-3E23-FE4E-87F1-E664788B30F3}" dt="2025-11-18T15:43:51.658" v="364" actId="2696"/>
        <pc:sldMkLst>
          <pc:docMk/>
          <pc:sldMk cId="2736754777" sldId="282"/>
        </pc:sldMkLst>
      </pc:sldChg>
    </pc:docChg>
  </pc:docChgLst>
  <pc:docChgLst>
    <pc:chgData name="William Bryce (2416710)" userId="S::2416710@student.uwtsd.ac.uk::a4757284-7e44-496c-af15-59179774f6d2" providerId="AD" clId="Web-{2F75C39A-22CC-6CB3-8066-B0215CF2A610}"/>
    <pc:docChg chg="addSld modSld">
      <pc:chgData name="William Bryce (2416710)" userId="S::2416710@student.uwtsd.ac.uk::a4757284-7e44-496c-af15-59179774f6d2" providerId="AD" clId="Web-{2F75C39A-22CC-6CB3-8066-B0215CF2A610}" dt="2025-11-18T15:51:34.372" v="690" actId="20577"/>
      <pc:docMkLst>
        <pc:docMk/>
      </pc:docMkLst>
      <pc:sldChg chg="delSp modSp new">
        <pc:chgData name="William Bryce (2416710)" userId="S::2416710@student.uwtsd.ac.uk::a4757284-7e44-496c-af15-59179774f6d2" providerId="AD" clId="Web-{2F75C39A-22CC-6CB3-8066-B0215CF2A610}" dt="2025-11-18T15:51:34.372" v="690" actId="20577"/>
        <pc:sldMkLst>
          <pc:docMk/>
          <pc:sldMk cId="3128980775" sldId="277"/>
        </pc:sldMkLst>
        <pc:spChg chg="mod">
          <ac:chgData name="William Bryce (2416710)" userId="S::2416710@student.uwtsd.ac.uk::a4757284-7e44-496c-af15-59179774f6d2" providerId="AD" clId="Web-{2F75C39A-22CC-6CB3-8066-B0215CF2A610}" dt="2025-11-18T15:21:21.476" v="17" actId="20577"/>
          <ac:spMkLst>
            <pc:docMk/>
            <pc:sldMk cId="3128980775" sldId="277"/>
            <ac:spMk id="2" creationId="{35AC811D-125C-422F-6CE7-B3C52B11C178}"/>
          </ac:spMkLst>
        </pc:spChg>
        <pc:spChg chg="mod">
          <ac:chgData name="William Bryce (2416710)" userId="S::2416710@student.uwtsd.ac.uk::a4757284-7e44-496c-af15-59179774f6d2" providerId="AD" clId="Web-{2F75C39A-22CC-6CB3-8066-B0215CF2A610}" dt="2025-11-18T15:51:34.372" v="690" actId="20577"/>
          <ac:spMkLst>
            <pc:docMk/>
            <pc:sldMk cId="3128980775" sldId="277"/>
            <ac:spMk id="3" creationId="{7E78AFC2-9D17-5BC3-62B4-FEA40EAE28F0}"/>
          </ac:spMkLst>
        </pc:spChg>
        <pc:spChg chg="del">
          <ac:chgData name="William Bryce (2416710)" userId="S::2416710@student.uwtsd.ac.uk::a4757284-7e44-496c-af15-59179774f6d2" providerId="AD" clId="Web-{2F75C39A-22CC-6CB3-8066-B0215CF2A610}" dt="2025-11-18T15:21:24.211" v="18"/>
          <ac:spMkLst>
            <pc:docMk/>
            <pc:sldMk cId="3128980775" sldId="277"/>
            <ac:spMk id="4" creationId="{53779F43-A470-6AC3-D74B-31CDDCC70A8D}"/>
          </ac:spMkLst>
        </pc:spChg>
      </pc:sldChg>
    </pc:docChg>
  </pc:docChgLst>
  <pc:docChgLst>
    <pc:chgData name="Nikola Kujawska (2300652)" userId="S::2300652@student.uwtsd.ac.uk::3c664b7f-e519-4286-8187-62eed86f8d3c" providerId="AD" clId="Web-{E3C6B930-78D0-4CED-55F7-B0716C33FE23}"/>
    <pc:docChg chg="modSld">
      <pc:chgData name="Nikola Kujawska (2300652)" userId="S::2300652@student.uwtsd.ac.uk::3c664b7f-e519-4286-8187-62eed86f8d3c" providerId="AD" clId="Web-{E3C6B930-78D0-4CED-55F7-B0716C33FE23}" dt="2025-11-18T19:13:51.264" v="79" actId="1076"/>
      <pc:docMkLst>
        <pc:docMk/>
      </pc:docMkLst>
      <pc:sldChg chg="addSp modSp">
        <pc:chgData name="Nikola Kujawska (2300652)" userId="S::2300652@student.uwtsd.ac.uk::3c664b7f-e519-4286-8187-62eed86f8d3c" providerId="AD" clId="Web-{E3C6B930-78D0-4CED-55F7-B0716C33FE23}" dt="2025-11-18T19:13:51.264" v="79" actId="1076"/>
        <pc:sldMkLst>
          <pc:docMk/>
          <pc:sldMk cId="1374496397" sldId="283"/>
        </pc:sldMkLst>
        <pc:spChg chg="mod">
          <ac:chgData name="Nikola Kujawska (2300652)" userId="S::2300652@student.uwtsd.ac.uk::3c664b7f-e519-4286-8187-62eed86f8d3c" providerId="AD" clId="Web-{E3C6B930-78D0-4CED-55F7-B0716C33FE23}" dt="2025-11-18T18:59:05.362" v="15" actId="20577"/>
          <ac:spMkLst>
            <pc:docMk/>
            <pc:sldMk cId="1374496397" sldId="283"/>
            <ac:spMk id="2" creationId="{9D8B7932-C629-DE4A-31EF-CFE1D0AE8517}"/>
          </ac:spMkLst>
        </pc:spChg>
        <pc:spChg chg="mod">
          <ac:chgData name="Nikola Kujawska (2300652)" userId="S::2300652@student.uwtsd.ac.uk::3c664b7f-e519-4286-8187-62eed86f8d3c" providerId="AD" clId="Web-{E3C6B930-78D0-4CED-55F7-B0716C33FE23}" dt="2025-11-18T19:13:27.655" v="69" actId="20577"/>
          <ac:spMkLst>
            <pc:docMk/>
            <pc:sldMk cId="1374496397" sldId="283"/>
            <ac:spMk id="3" creationId="{990F6190-F0EE-CA09-C749-3DB69A292A1F}"/>
          </ac:spMkLst>
        </pc:spChg>
        <pc:spChg chg="mod">
          <ac:chgData name="Nikola Kujawska (2300652)" userId="S::2300652@student.uwtsd.ac.uk::3c664b7f-e519-4286-8187-62eed86f8d3c" providerId="AD" clId="Web-{E3C6B930-78D0-4CED-55F7-B0716C33FE23}" dt="2025-11-18T19:13:14.092" v="66" actId="1076"/>
          <ac:spMkLst>
            <pc:docMk/>
            <pc:sldMk cId="1374496397" sldId="283"/>
            <ac:spMk id="4" creationId="{2BF4921D-700E-DF8D-8080-88B1457991F3}"/>
          </ac:spMkLst>
        </pc:spChg>
        <pc:spChg chg="add mod">
          <ac:chgData name="Nikola Kujawska (2300652)" userId="S::2300652@student.uwtsd.ac.uk::3c664b7f-e519-4286-8187-62eed86f8d3c" providerId="AD" clId="Web-{E3C6B930-78D0-4CED-55F7-B0716C33FE23}" dt="2025-11-18T19:13:51.264" v="79" actId="1076"/>
          <ac:spMkLst>
            <pc:docMk/>
            <pc:sldMk cId="1374496397" sldId="283"/>
            <ac:spMk id="5" creationId="{601594DC-B69C-5512-6AC4-5D9F51F4460F}"/>
          </ac:spMkLst>
        </pc:spChg>
      </pc:sldChg>
    </pc:docChg>
  </pc:docChgLst>
  <pc:docChgLst>
    <pc:chgData name="Shannon Evans (2301489)" userId="1bed352f-37c1-4480-8a14-2ff21966271a" providerId="ADAL" clId="{CAAC0E7A-94FD-4071-AAC5-E7C6F73949A6}"/>
    <pc:docChg chg="custSel addSld modSld">
      <pc:chgData name="Shannon Evans (2301489)" userId="1bed352f-37c1-4480-8a14-2ff21966271a" providerId="ADAL" clId="{CAAC0E7A-94FD-4071-AAC5-E7C6F73949A6}" dt="2025-11-18T15:53:39.212" v="73" actId="20577"/>
      <pc:docMkLst>
        <pc:docMk/>
      </pc:docMkLst>
      <pc:sldChg chg="addSp delSp modSp new mod">
        <pc:chgData name="Shannon Evans (2301489)" userId="1bed352f-37c1-4480-8a14-2ff21966271a" providerId="ADAL" clId="{CAAC0E7A-94FD-4071-AAC5-E7C6F73949A6}" dt="2025-11-18T15:53:39.212" v="73" actId="20577"/>
        <pc:sldMkLst>
          <pc:docMk/>
          <pc:sldMk cId="3268999583" sldId="281"/>
        </pc:sldMkLst>
        <pc:spChg chg="del">
          <ac:chgData name="Shannon Evans (2301489)" userId="1bed352f-37c1-4480-8a14-2ff21966271a" providerId="ADAL" clId="{CAAC0E7A-94FD-4071-AAC5-E7C6F73949A6}" dt="2025-11-18T15:42:57.050" v="1" actId="478"/>
          <ac:spMkLst>
            <pc:docMk/>
            <pc:sldMk cId="3268999583" sldId="281"/>
            <ac:spMk id="2" creationId="{29EB17F9-98D1-3F18-F651-4BEDEC1BAB97}"/>
          </ac:spMkLst>
        </pc:spChg>
        <pc:spChg chg="del">
          <ac:chgData name="Shannon Evans (2301489)" userId="1bed352f-37c1-4480-8a14-2ff21966271a" providerId="ADAL" clId="{CAAC0E7A-94FD-4071-AAC5-E7C6F73949A6}" dt="2025-11-18T15:42:57.863" v="2" actId="478"/>
          <ac:spMkLst>
            <pc:docMk/>
            <pc:sldMk cId="3268999583" sldId="281"/>
            <ac:spMk id="3" creationId="{B6457FD5-B240-32A9-6AB6-232C2A46DF39}"/>
          </ac:spMkLst>
        </pc:spChg>
        <pc:spChg chg="del">
          <ac:chgData name="Shannon Evans (2301489)" userId="1bed352f-37c1-4480-8a14-2ff21966271a" providerId="ADAL" clId="{CAAC0E7A-94FD-4071-AAC5-E7C6F73949A6}" dt="2025-11-18T15:42:58.520" v="3" actId="478"/>
          <ac:spMkLst>
            <pc:docMk/>
            <pc:sldMk cId="3268999583" sldId="281"/>
            <ac:spMk id="4" creationId="{AFAE3077-CB08-CDAC-B5D0-339499227E45}"/>
          </ac:spMkLst>
        </pc:spChg>
        <pc:spChg chg="add mod">
          <ac:chgData name="Shannon Evans (2301489)" userId="1bed352f-37c1-4480-8a14-2ff21966271a" providerId="ADAL" clId="{CAAC0E7A-94FD-4071-AAC5-E7C6F73949A6}" dt="2025-11-18T15:53:39.212" v="73" actId="20577"/>
          <ac:spMkLst>
            <pc:docMk/>
            <pc:sldMk cId="3268999583" sldId="281"/>
            <ac:spMk id="6" creationId="{2E867A2B-3438-1170-A4C8-187B36DB37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3E3E7C-AD99-4910-98A3-73DC3F4E4E10}"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2C0392-1D68-4ECB-AED3-98800A350959}" type="slidenum">
              <a:rPr lang="en-GB" smtClean="0"/>
              <a:t>‹#›</a:t>
            </a:fld>
            <a:endParaRPr lang="en-GB"/>
          </a:p>
        </p:txBody>
      </p:sp>
    </p:spTree>
    <p:extLst>
      <p:ext uri="{BB962C8B-B14F-4D97-AF65-F5344CB8AC3E}">
        <p14:creationId xmlns:p14="http://schemas.microsoft.com/office/powerpoint/2010/main" val="409725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72C0392-1D68-4ECB-AED3-98800A350959}" type="slidenum">
              <a:rPr lang="en-GB" smtClean="0"/>
              <a:t>5</a:t>
            </a:fld>
            <a:endParaRPr lang="en-GB"/>
          </a:p>
        </p:txBody>
      </p:sp>
    </p:spTree>
    <p:extLst>
      <p:ext uri="{BB962C8B-B14F-4D97-AF65-F5344CB8AC3E}">
        <p14:creationId xmlns:p14="http://schemas.microsoft.com/office/powerpoint/2010/main" val="3252482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72C0392-1D68-4ECB-AED3-98800A350959}" type="slidenum">
              <a:rPr lang="en-GB" smtClean="0"/>
              <a:t>8</a:t>
            </a:fld>
            <a:endParaRPr lang="en-GB"/>
          </a:p>
        </p:txBody>
      </p:sp>
    </p:spTree>
    <p:extLst>
      <p:ext uri="{BB962C8B-B14F-4D97-AF65-F5344CB8AC3E}">
        <p14:creationId xmlns:p14="http://schemas.microsoft.com/office/powerpoint/2010/main" val="1310321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257-2191-16F2-6572-B7BD208B03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905AA8-18F3-5B8D-AD6E-2E26AFDCFF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11EA70-48E4-6D63-DAA7-57641A1FEAB4}"/>
              </a:ext>
            </a:extLst>
          </p:cNvPr>
          <p:cNvSpPr>
            <a:spLocks noGrp="1"/>
          </p:cNvSpPr>
          <p:nvPr>
            <p:ph type="dt" sz="half" idx="10"/>
          </p:nvPr>
        </p:nvSpPr>
        <p:spPr/>
        <p:txBody>
          <a:bodyPr/>
          <a:lstStyle/>
          <a:p>
            <a:fld id="{79C5A860-F335-4252-AA00-24FB67ED2982}" type="datetime1">
              <a:rPr lang="en-US" smtClean="0"/>
              <a:t>11/18/2025</a:t>
            </a:fld>
            <a:endParaRPr lang="en-US"/>
          </a:p>
        </p:txBody>
      </p:sp>
      <p:sp>
        <p:nvSpPr>
          <p:cNvPr id="5" name="Footer Placeholder 4">
            <a:extLst>
              <a:ext uri="{FF2B5EF4-FFF2-40B4-BE49-F238E27FC236}">
                <a16:creationId xmlns:a16="http://schemas.microsoft.com/office/drawing/2014/main" id="{9D6FFA98-D434-22A2-42A8-C49DFB340C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DA2888-1909-6169-0388-9219F0BE1C41}"/>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0485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AEACB-D3B4-4BB5-E5FF-335D59DD3A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D67937-065C-1160-4842-0A0AAED398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EF8CEF-8CA6-14A3-4B2A-0D644FBFFBC4}"/>
              </a:ext>
            </a:extLst>
          </p:cNvPr>
          <p:cNvSpPr>
            <a:spLocks noGrp="1"/>
          </p:cNvSpPr>
          <p:nvPr>
            <p:ph type="dt" sz="half" idx="10"/>
          </p:nvPr>
        </p:nvSpPr>
        <p:spPr/>
        <p:txBody>
          <a:bodyPr/>
          <a:lstStyle/>
          <a:p>
            <a:fld id="{D04BC802-30E3-4658-9CCA-F873646FEC67}" type="datetime1">
              <a:rPr lang="en-US" smtClean="0"/>
              <a:t>11/18/2025</a:t>
            </a:fld>
            <a:endParaRPr lang="en-US"/>
          </a:p>
        </p:txBody>
      </p:sp>
      <p:sp>
        <p:nvSpPr>
          <p:cNvPr id="5" name="Footer Placeholder 4">
            <a:extLst>
              <a:ext uri="{FF2B5EF4-FFF2-40B4-BE49-F238E27FC236}">
                <a16:creationId xmlns:a16="http://schemas.microsoft.com/office/drawing/2014/main" id="{3784DEE0-B335-DFC0-3CD2-4C6AC61599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C43ACF-009D-7735-F7F7-9B7C89D75365}"/>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71946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BEFD-CB67-2C09-D545-7A7896A9B6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AEB464-EF79-7683-FACC-EE23D254F6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154A1B-4671-E5F4-DDDE-49F4BF66BA4C}"/>
              </a:ext>
            </a:extLst>
          </p:cNvPr>
          <p:cNvSpPr>
            <a:spLocks noGrp="1"/>
          </p:cNvSpPr>
          <p:nvPr>
            <p:ph type="dt" sz="half" idx="10"/>
          </p:nvPr>
        </p:nvSpPr>
        <p:spPr/>
        <p:txBody>
          <a:bodyPr/>
          <a:lstStyle/>
          <a:p>
            <a:fld id="{0AB227A3-19CE-4153-81CE-64EB7AB094B3}" type="datetime1">
              <a:rPr lang="en-US" smtClean="0"/>
              <a:t>11/18/2025</a:t>
            </a:fld>
            <a:endParaRPr lang="en-US"/>
          </a:p>
        </p:txBody>
      </p:sp>
      <p:sp>
        <p:nvSpPr>
          <p:cNvPr id="5" name="Footer Placeholder 4">
            <a:extLst>
              <a:ext uri="{FF2B5EF4-FFF2-40B4-BE49-F238E27FC236}">
                <a16:creationId xmlns:a16="http://schemas.microsoft.com/office/drawing/2014/main" id="{4816BCFD-A586-751F-5941-4775B874DC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2F77C2-23A6-1379-B044-F5B6E80DFDC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70397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873A-A4D3-3F4B-DE6B-AD8C2F9B98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3F8238-BEED-9FB1-D5F0-C9EAB13498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8B3D20-C3BC-869D-5A01-FFE6994ED8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300C5E-2C13-9036-2AB5-536B2EB74093}"/>
              </a:ext>
            </a:extLst>
          </p:cNvPr>
          <p:cNvSpPr>
            <a:spLocks noGrp="1"/>
          </p:cNvSpPr>
          <p:nvPr>
            <p:ph type="dt" sz="half" idx="10"/>
          </p:nvPr>
        </p:nvSpPr>
        <p:spPr/>
        <p:txBody>
          <a:bodyPr/>
          <a:lstStyle/>
          <a:p>
            <a:fld id="{B819A100-10F6-477E-8847-29D479EF1C92}" type="datetime1">
              <a:rPr lang="en-US" smtClean="0"/>
              <a:t>11/18/2025</a:t>
            </a:fld>
            <a:endParaRPr lang="en-US"/>
          </a:p>
        </p:txBody>
      </p:sp>
      <p:sp>
        <p:nvSpPr>
          <p:cNvPr id="6" name="Footer Placeholder 5">
            <a:extLst>
              <a:ext uri="{FF2B5EF4-FFF2-40B4-BE49-F238E27FC236}">
                <a16:creationId xmlns:a16="http://schemas.microsoft.com/office/drawing/2014/main" id="{58779694-8395-72FC-B824-4C794A8C7B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754370-5126-417C-6056-F7EC0272907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61635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A079-CDBD-D5E4-2399-D568953EA9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D60A91-EB50-72DC-C02B-AC985BFA3F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AD1CC3-9BB1-82B4-717F-4CB7B6C23B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7A7A73-D4C1-D78C-DBAC-CDB2914DA1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A8616E-32BB-CB19-DD8F-467AB35427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D565EA-AE67-B279-BFBA-7FD418045A12}"/>
              </a:ext>
            </a:extLst>
          </p:cNvPr>
          <p:cNvSpPr>
            <a:spLocks noGrp="1"/>
          </p:cNvSpPr>
          <p:nvPr>
            <p:ph type="dt" sz="half" idx="10"/>
          </p:nvPr>
        </p:nvSpPr>
        <p:spPr/>
        <p:txBody>
          <a:bodyPr/>
          <a:lstStyle/>
          <a:p>
            <a:fld id="{5DF128AB-198A-495F-8475-FDB360C9873F}" type="datetime1">
              <a:rPr lang="en-US" smtClean="0"/>
              <a:t>11/18/2025</a:t>
            </a:fld>
            <a:endParaRPr lang="en-US"/>
          </a:p>
        </p:txBody>
      </p:sp>
      <p:sp>
        <p:nvSpPr>
          <p:cNvPr id="8" name="Footer Placeholder 7">
            <a:extLst>
              <a:ext uri="{FF2B5EF4-FFF2-40B4-BE49-F238E27FC236}">
                <a16:creationId xmlns:a16="http://schemas.microsoft.com/office/drawing/2014/main" id="{E23206B3-F598-84BE-BE9F-EDE6866335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01A3B5-EA9F-08DA-8D66-987E8CC1C30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02745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35FB8-3AA0-684D-1400-AB4647BB8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DB3406-A7A2-465C-3654-89DD8A299BF2}"/>
              </a:ext>
            </a:extLst>
          </p:cNvPr>
          <p:cNvSpPr>
            <a:spLocks noGrp="1"/>
          </p:cNvSpPr>
          <p:nvPr>
            <p:ph type="dt" sz="half" idx="10"/>
          </p:nvPr>
        </p:nvSpPr>
        <p:spPr/>
        <p:txBody>
          <a:bodyPr/>
          <a:lstStyle/>
          <a:p>
            <a:fld id="{021A235E-F8FD-479F-9FC7-18BE84110877}" type="datetime1">
              <a:rPr lang="en-US" smtClean="0"/>
              <a:t>11/18/2025</a:t>
            </a:fld>
            <a:endParaRPr lang="en-US"/>
          </a:p>
        </p:txBody>
      </p:sp>
      <p:sp>
        <p:nvSpPr>
          <p:cNvPr id="4" name="Footer Placeholder 3">
            <a:extLst>
              <a:ext uri="{FF2B5EF4-FFF2-40B4-BE49-F238E27FC236}">
                <a16:creationId xmlns:a16="http://schemas.microsoft.com/office/drawing/2014/main" id="{23DCB868-7CC0-026E-BE04-60D444A5DF9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F17CF3-FE05-FB42-EF6C-C94FDD6B7D1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72554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687F8-B822-D506-2265-BAE002EA3AC0}"/>
              </a:ext>
            </a:extLst>
          </p:cNvPr>
          <p:cNvSpPr>
            <a:spLocks noGrp="1"/>
          </p:cNvSpPr>
          <p:nvPr>
            <p:ph type="dt" sz="half" idx="10"/>
          </p:nvPr>
        </p:nvSpPr>
        <p:spPr/>
        <p:txBody>
          <a:bodyPr/>
          <a:lstStyle/>
          <a:p>
            <a:fld id="{E890F09B-68DA-462E-9DB4-4C9ADAB8CBCC}" type="datetime1">
              <a:rPr lang="en-US" smtClean="0"/>
              <a:t>11/18/2025</a:t>
            </a:fld>
            <a:endParaRPr lang="en-US"/>
          </a:p>
        </p:txBody>
      </p:sp>
      <p:sp>
        <p:nvSpPr>
          <p:cNvPr id="3" name="Footer Placeholder 2">
            <a:extLst>
              <a:ext uri="{FF2B5EF4-FFF2-40B4-BE49-F238E27FC236}">
                <a16:creationId xmlns:a16="http://schemas.microsoft.com/office/drawing/2014/main" id="{8CB32C43-6ECD-EBA9-1039-36B84889A2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6A422F-9ECD-47A4-6BA4-75DC7CC0B6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32126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CAE1-4CDD-87CB-AA6D-9866B0E5C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25857A-1694-BE3C-5340-A55EA1162C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FCCC79-134E-37C5-AAEE-E9DB43661C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51CFE9-F483-70D8-6B26-E1ED195665DF}"/>
              </a:ext>
            </a:extLst>
          </p:cNvPr>
          <p:cNvSpPr>
            <a:spLocks noGrp="1"/>
          </p:cNvSpPr>
          <p:nvPr>
            <p:ph type="dt" sz="half" idx="10"/>
          </p:nvPr>
        </p:nvSpPr>
        <p:spPr/>
        <p:txBody>
          <a:bodyPr/>
          <a:lstStyle/>
          <a:p>
            <a:fld id="{17AC4E36-FABE-47EB-AA7F-C19A93824617}" type="datetime1">
              <a:rPr lang="en-US" smtClean="0"/>
              <a:t>11/18/2025</a:t>
            </a:fld>
            <a:endParaRPr lang="en-US"/>
          </a:p>
        </p:txBody>
      </p:sp>
      <p:sp>
        <p:nvSpPr>
          <p:cNvPr id="6" name="Footer Placeholder 5">
            <a:extLst>
              <a:ext uri="{FF2B5EF4-FFF2-40B4-BE49-F238E27FC236}">
                <a16:creationId xmlns:a16="http://schemas.microsoft.com/office/drawing/2014/main" id="{E0CEDF6C-2D46-37B3-9855-C97EDEB5C6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4E5D16-3173-A79B-C1B2-74288B2B646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4037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3F26-8D37-93FE-A21C-901155FB8F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43695A-9D9F-4A99-643B-1CEA5323F8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488238-1EB4-046E-63BD-1FD213CCBC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3DEE9E-C45D-9980-AC58-CD4ABC62F7D8}"/>
              </a:ext>
            </a:extLst>
          </p:cNvPr>
          <p:cNvSpPr>
            <a:spLocks noGrp="1"/>
          </p:cNvSpPr>
          <p:nvPr>
            <p:ph type="dt" sz="half" idx="10"/>
          </p:nvPr>
        </p:nvSpPr>
        <p:spPr/>
        <p:txBody>
          <a:bodyPr/>
          <a:lstStyle/>
          <a:p>
            <a:fld id="{F199CE6B-5DE6-4A2D-B72E-5E8969F9F56F}" type="datetime1">
              <a:rPr lang="en-US" smtClean="0"/>
              <a:t>11/18/2025</a:t>
            </a:fld>
            <a:endParaRPr lang="en-US"/>
          </a:p>
        </p:txBody>
      </p:sp>
      <p:sp>
        <p:nvSpPr>
          <p:cNvPr id="6" name="Footer Placeholder 5">
            <a:extLst>
              <a:ext uri="{FF2B5EF4-FFF2-40B4-BE49-F238E27FC236}">
                <a16:creationId xmlns:a16="http://schemas.microsoft.com/office/drawing/2014/main" id="{6842A2A2-BA28-BC42-8374-DD997B1DCA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1EC9C2-8CB4-6FD1-9853-C377D2C4F0B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17167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21BAC-40A1-4C28-1F06-69952FDF2C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FFB43A-DBD8-C19B-0E13-A253B900C5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49C65-511F-093C-FCE6-3A30089A6061}"/>
              </a:ext>
            </a:extLst>
          </p:cNvPr>
          <p:cNvSpPr>
            <a:spLocks noGrp="1"/>
          </p:cNvSpPr>
          <p:nvPr>
            <p:ph type="dt" sz="half" idx="10"/>
          </p:nvPr>
        </p:nvSpPr>
        <p:spPr/>
        <p:txBody>
          <a:bodyPr/>
          <a:lstStyle/>
          <a:p>
            <a:fld id="{46AB1048-0047-48CA-88BA-D69B470942CF}" type="datetime1">
              <a:rPr lang="en-US" smtClean="0"/>
              <a:t>11/18/2025</a:t>
            </a:fld>
            <a:endParaRPr lang="en-US"/>
          </a:p>
        </p:txBody>
      </p:sp>
      <p:sp>
        <p:nvSpPr>
          <p:cNvPr id="5" name="Footer Placeholder 4">
            <a:extLst>
              <a:ext uri="{FF2B5EF4-FFF2-40B4-BE49-F238E27FC236}">
                <a16:creationId xmlns:a16="http://schemas.microsoft.com/office/drawing/2014/main" id="{51B5871E-233F-E446-5E16-0FE0CBE0FF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1FC406-29E3-19D8-A206-C99DD0C60715}"/>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68355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D135E-7BA5-A2C3-CA97-827F414119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C7255E-81B5-0D2D-10BA-3CA066A258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48F8D-A187-4D47-4B81-F52FD612E64F}"/>
              </a:ext>
            </a:extLst>
          </p:cNvPr>
          <p:cNvSpPr>
            <a:spLocks noGrp="1"/>
          </p:cNvSpPr>
          <p:nvPr>
            <p:ph type="dt" sz="half" idx="10"/>
          </p:nvPr>
        </p:nvSpPr>
        <p:spPr/>
        <p:txBody>
          <a:bodyPr/>
          <a:lstStyle/>
          <a:p>
            <a:fld id="{5BD83879-648C-49A9-81A2-0EF5946532D0}" type="datetime1">
              <a:rPr lang="en-US" smtClean="0"/>
              <a:t>11/18/2025</a:t>
            </a:fld>
            <a:endParaRPr lang="en-US"/>
          </a:p>
        </p:txBody>
      </p:sp>
      <p:sp>
        <p:nvSpPr>
          <p:cNvPr id="5" name="Footer Placeholder 4">
            <a:extLst>
              <a:ext uri="{FF2B5EF4-FFF2-40B4-BE49-F238E27FC236}">
                <a16:creationId xmlns:a16="http://schemas.microsoft.com/office/drawing/2014/main" id="{9402B9E7-BC38-C2B2-A428-092CB1B2E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D8F398-E600-C5DB-3486-C9AA3290425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6069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3A7E-9EE2-C39A-276A-894CEF24F8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1CA29F-C99F-C31A-D299-A32688C31A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2DCFA7-0313-A07F-9B8A-EF69B65F4A4C}"/>
              </a:ext>
            </a:extLst>
          </p:cNvPr>
          <p:cNvSpPr>
            <a:spLocks noGrp="1"/>
          </p:cNvSpPr>
          <p:nvPr>
            <p:ph type="dt" sz="half" idx="10"/>
          </p:nvPr>
        </p:nvSpPr>
        <p:spPr/>
        <p:txBody>
          <a:bodyPr/>
          <a:lstStyle/>
          <a:p>
            <a:fld id="{6444479B-705B-4489-957E-7E8A228BDFA0}" type="datetime1">
              <a:rPr lang="en-US" smtClean="0"/>
              <a:t>11/18/2025</a:t>
            </a:fld>
            <a:endParaRPr lang="en-US"/>
          </a:p>
        </p:txBody>
      </p:sp>
      <p:sp>
        <p:nvSpPr>
          <p:cNvPr id="5" name="Footer Placeholder 4">
            <a:extLst>
              <a:ext uri="{FF2B5EF4-FFF2-40B4-BE49-F238E27FC236}">
                <a16:creationId xmlns:a16="http://schemas.microsoft.com/office/drawing/2014/main" id="{79AA100C-CCA3-BDCD-0E0B-61990EFE9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71674F-736B-5FF0-F949-998305D1A30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51698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B8D6-BBF3-80A2-D5C9-825742E4A4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74177B-C860-0EE2-90CF-B27B458E17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F32D20-EAAD-AD3C-CFBB-1B070B8F7685}"/>
              </a:ext>
            </a:extLst>
          </p:cNvPr>
          <p:cNvSpPr>
            <a:spLocks noGrp="1"/>
          </p:cNvSpPr>
          <p:nvPr>
            <p:ph type="dt" sz="half" idx="10"/>
          </p:nvPr>
        </p:nvSpPr>
        <p:spPr/>
        <p:txBody>
          <a:bodyPr/>
          <a:lstStyle/>
          <a:p>
            <a:fld id="{9F89F774-3FA6-43B8-9241-99959C8FD463}" type="datetime1">
              <a:rPr lang="en-US" smtClean="0"/>
              <a:t>11/18/2025</a:t>
            </a:fld>
            <a:endParaRPr lang="en-US"/>
          </a:p>
        </p:txBody>
      </p:sp>
      <p:sp>
        <p:nvSpPr>
          <p:cNvPr id="5" name="Footer Placeholder 4">
            <a:extLst>
              <a:ext uri="{FF2B5EF4-FFF2-40B4-BE49-F238E27FC236}">
                <a16:creationId xmlns:a16="http://schemas.microsoft.com/office/drawing/2014/main" id="{9CE21FD6-AD7E-AF04-DB0D-B1C43B2C44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271057-6928-DFFB-1D07-62B59BD50F9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094079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C285-7B52-CF4A-F4ED-20E0188400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2EC61E-FEBC-E9E4-E19E-B65A92F6B2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847A23-F781-ACC1-5D4D-43E5A2E112A4}"/>
              </a:ext>
            </a:extLst>
          </p:cNvPr>
          <p:cNvSpPr>
            <a:spLocks noGrp="1"/>
          </p:cNvSpPr>
          <p:nvPr>
            <p:ph type="dt" sz="half" idx="10"/>
          </p:nvPr>
        </p:nvSpPr>
        <p:spPr/>
        <p:txBody>
          <a:bodyPr/>
          <a:lstStyle/>
          <a:p>
            <a:fld id="{F9504452-5DCC-4FE2-A5C9-8A5EF6714D65}" type="datetime1">
              <a:rPr lang="en-US" smtClean="0"/>
              <a:t>11/18/2025</a:t>
            </a:fld>
            <a:endParaRPr lang="en-US"/>
          </a:p>
        </p:txBody>
      </p:sp>
      <p:sp>
        <p:nvSpPr>
          <p:cNvPr id="5" name="Footer Placeholder 4">
            <a:extLst>
              <a:ext uri="{FF2B5EF4-FFF2-40B4-BE49-F238E27FC236}">
                <a16:creationId xmlns:a16="http://schemas.microsoft.com/office/drawing/2014/main" id="{789A7825-28D1-B1E1-7B30-1D03FA4CED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1C709C-4C30-DF0C-FAC8-4E3805EC71E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80277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0ED47-DF29-3241-CD63-4210B74FCE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FD19BF-9FE0-B206-4980-97251E2CDC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5AFD87-A645-DF4D-306B-492C2F5E02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33C015-15BA-7C88-37DB-7251B362A4D0}"/>
              </a:ext>
            </a:extLst>
          </p:cNvPr>
          <p:cNvSpPr>
            <a:spLocks noGrp="1"/>
          </p:cNvSpPr>
          <p:nvPr>
            <p:ph type="dt" sz="half" idx="10"/>
          </p:nvPr>
        </p:nvSpPr>
        <p:spPr/>
        <p:txBody>
          <a:bodyPr/>
          <a:lstStyle/>
          <a:p>
            <a:fld id="{E579ABC2-0180-4F3A-A895-A85BC724D472}" type="datetime1">
              <a:rPr lang="en-US" smtClean="0"/>
              <a:t>11/18/2025</a:t>
            </a:fld>
            <a:endParaRPr lang="en-US"/>
          </a:p>
        </p:txBody>
      </p:sp>
      <p:sp>
        <p:nvSpPr>
          <p:cNvPr id="6" name="Footer Placeholder 5">
            <a:extLst>
              <a:ext uri="{FF2B5EF4-FFF2-40B4-BE49-F238E27FC236}">
                <a16:creationId xmlns:a16="http://schemas.microsoft.com/office/drawing/2014/main" id="{5DC7175C-4FD7-D18A-A4F1-551814005A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2541C-5288-8C30-52EC-AC057B065C5F}"/>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5044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F389E-CA33-3091-7471-6F4495EB63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2FDF9F-8ED7-073A-61B4-D897339216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8BF665-A544-89A6-4C25-95BA0C8DB5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0A34CA-7225-B029-DE9F-0A6552F9C5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4637E7-18D9-4478-2E8E-212AA8F95D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EB4DA5-3848-E949-CC73-FF2A4FEA1E0A}"/>
              </a:ext>
            </a:extLst>
          </p:cNvPr>
          <p:cNvSpPr>
            <a:spLocks noGrp="1"/>
          </p:cNvSpPr>
          <p:nvPr>
            <p:ph type="dt" sz="half" idx="10"/>
          </p:nvPr>
        </p:nvSpPr>
        <p:spPr/>
        <p:txBody>
          <a:bodyPr/>
          <a:lstStyle/>
          <a:p>
            <a:fld id="{6AEEA9BA-4E8F-439E-BEA4-91FBA01E3F5F}" type="datetime1">
              <a:rPr lang="en-US" smtClean="0"/>
              <a:t>11/18/2025</a:t>
            </a:fld>
            <a:endParaRPr lang="en-US"/>
          </a:p>
        </p:txBody>
      </p:sp>
      <p:sp>
        <p:nvSpPr>
          <p:cNvPr id="8" name="Footer Placeholder 7">
            <a:extLst>
              <a:ext uri="{FF2B5EF4-FFF2-40B4-BE49-F238E27FC236}">
                <a16:creationId xmlns:a16="http://schemas.microsoft.com/office/drawing/2014/main" id="{5D781586-FA79-C4CE-E077-91B017D402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F5849C-C9C6-F83B-8C62-6BF7AB42797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62170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FDE2-6417-5CD6-7AC7-4E17224439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1E15C4-11A4-0F9B-0025-B05EB9CB272E}"/>
              </a:ext>
            </a:extLst>
          </p:cNvPr>
          <p:cNvSpPr>
            <a:spLocks noGrp="1"/>
          </p:cNvSpPr>
          <p:nvPr>
            <p:ph type="dt" sz="half" idx="10"/>
          </p:nvPr>
        </p:nvSpPr>
        <p:spPr/>
        <p:txBody>
          <a:bodyPr/>
          <a:lstStyle/>
          <a:p>
            <a:fld id="{BE15BF18-0007-481C-AA29-413124BC3EE7}" type="datetime1">
              <a:rPr lang="en-US" smtClean="0"/>
              <a:t>11/18/2025</a:t>
            </a:fld>
            <a:endParaRPr lang="en-US"/>
          </a:p>
        </p:txBody>
      </p:sp>
      <p:sp>
        <p:nvSpPr>
          <p:cNvPr id="4" name="Footer Placeholder 3">
            <a:extLst>
              <a:ext uri="{FF2B5EF4-FFF2-40B4-BE49-F238E27FC236}">
                <a16:creationId xmlns:a16="http://schemas.microsoft.com/office/drawing/2014/main" id="{CBFB7D81-927B-CC53-4D1C-68914C4E48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6B639A-83AD-9717-F768-9B17A5A55DC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16813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8BF45-7BAE-4CF4-C21B-6DE38ACECFF3}"/>
              </a:ext>
            </a:extLst>
          </p:cNvPr>
          <p:cNvSpPr>
            <a:spLocks noGrp="1"/>
          </p:cNvSpPr>
          <p:nvPr>
            <p:ph type="dt" sz="half" idx="10"/>
          </p:nvPr>
        </p:nvSpPr>
        <p:spPr/>
        <p:txBody>
          <a:bodyPr/>
          <a:lstStyle/>
          <a:p>
            <a:fld id="{09BE9870-3748-43AD-B547-02A075CB4A1D}" type="datetime1">
              <a:rPr lang="en-US" smtClean="0"/>
              <a:t>11/18/2025</a:t>
            </a:fld>
            <a:endParaRPr lang="en-US"/>
          </a:p>
        </p:txBody>
      </p:sp>
      <p:sp>
        <p:nvSpPr>
          <p:cNvPr id="3" name="Footer Placeholder 2">
            <a:extLst>
              <a:ext uri="{FF2B5EF4-FFF2-40B4-BE49-F238E27FC236}">
                <a16:creationId xmlns:a16="http://schemas.microsoft.com/office/drawing/2014/main" id="{7129354F-DA1E-B0E1-1AEC-DB8F15EB6D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1B2839-09B8-1E92-3669-C32D8B0B2C6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89296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D60B-C03B-94D8-EEF4-A0EE59F518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241566-C360-490A-028F-107A93DED0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410FF0-32FF-2297-313C-E65FF6F34F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A42033-8CEF-F8EC-889A-CDC33487F167}"/>
              </a:ext>
            </a:extLst>
          </p:cNvPr>
          <p:cNvSpPr>
            <a:spLocks noGrp="1"/>
          </p:cNvSpPr>
          <p:nvPr>
            <p:ph type="dt" sz="half" idx="10"/>
          </p:nvPr>
        </p:nvSpPr>
        <p:spPr/>
        <p:txBody>
          <a:bodyPr/>
          <a:lstStyle/>
          <a:p>
            <a:fld id="{558E7897-33C5-4F1A-9307-D068E37F3DC7}" type="datetime1">
              <a:rPr lang="en-US" smtClean="0"/>
              <a:t>11/18/2025</a:t>
            </a:fld>
            <a:endParaRPr lang="en-US"/>
          </a:p>
        </p:txBody>
      </p:sp>
      <p:sp>
        <p:nvSpPr>
          <p:cNvPr id="6" name="Footer Placeholder 5">
            <a:extLst>
              <a:ext uri="{FF2B5EF4-FFF2-40B4-BE49-F238E27FC236}">
                <a16:creationId xmlns:a16="http://schemas.microsoft.com/office/drawing/2014/main" id="{51AC127C-48E9-0CDE-04AA-43DA387701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CE2312-8F59-56DB-2B65-6B4F9A3052C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03844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8759-0C36-452D-E45C-C63B92E06C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11CAA3-D254-BF1A-FE55-EC6CB2F4CF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7263C3-5149-9896-9808-2D19C6BE3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C30CCD-3BCD-A02C-11D2-FC60F3966443}"/>
              </a:ext>
            </a:extLst>
          </p:cNvPr>
          <p:cNvSpPr>
            <a:spLocks noGrp="1"/>
          </p:cNvSpPr>
          <p:nvPr>
            <p:ph type="dt" sz="half" idx="10"/>
          </p:nvPr>
        </p:nvSpPr>
        <p:spPr/>
        <p:txBody>
          <a:bodyPr/>
          <a:lstStyle/>
          <a:p>
            <a:fld id="{82E171BA-CC09-47C8-A6DF-F5C5CB59CEEC}" type="datetime1">
              <a:rPr lang="en-US" smtClean="0"/>
              <a:t>11/18/2025</a:t>
            </a:fld>
            <a:endParaRPr lang="en-US"/>
          </a:p>
        </p:txBody>
      </p:sp>
      <p:sp>
        <p:nvSpPr>
          <p:cNvPr id="6" name="Footer Placeholder 5">
            <a:extLst>
              <a:ext uri="{FF2B5EF4-FFF2-40B4-BE49-F238E27FC236}">
                <a16:creationId xmlns:a16="http://schemas.microsoft.com/office/drawing/2014/main" id="{16F87DBE-2920-4928-FB73-FA8741904D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A52BA9-7366-9F18-5AD8-B5F4C74AB1E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531374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BF9F-479F-63FD-DAE0-47E8466E12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ACA129-6018-81D1-04B1-537F0C6A46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3B5AC-9CF1-B170-CF4D-61B149AE5310}"/>
              </a:ext>
            </a:extLst>
          </p:cNvPr>
          <p:cNvSpPr>
            <a:spLocks noGrp="1"/>
          </p:cNvSpPr>
          <p:nvPr>
            <p:ph type="dt" sz="half" idx="10"/>
          </p:nvPr>
        </p:nvSpPr>
        <p:spPr/>
        <p:txBody>
          <a:bodyPr/>
          <a:lstStyle/>
          <a:p>
            <a:fld id="{C07B66AD-7C08-490A-ADA4-B47E10FB2407}" type="datetime1">
              <a:rPr lang="en-US" smtClean="0"/>
              <a:t>11/18/2025</a:t>
            </a:fld>
            <a:endParaRPr lang="en-US"/>
          </a:p>
        </p:txBody>
      </p:sp>
      <p:sp>
        <p:nvSpPr>
          <p:cNvPr id="5" name="Footer Placeholder 4">
            <a:extLst>
              <a:ext uri="{FF2B5EF4-FFF2-40B4-BE49-F238E27FC236}">
                <a16:creationId xmlns:a16="http://schemas.microsoft.com/office/drawing/2014/main" id="{FA8C91C1-A273-A50F-99DE-3114E447A5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B31F69-0E6A-2AC0-600F-F5FDB3D0DD6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025981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3E093-954C-FB25-1D59-549FFAC9F2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173D57-2086-A3BB-8CB4-07944CA2C8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13A64-C225-57EB-67AD-B94AF5787A3C}"/>
              </a:ext>
            </a:extLst>
          </p:cNvPr>
          <p:cNvSpPr>
            <a:spLocks noGrp="1"/>
          </p:cNvSpPr>
          <p:nvPr>
            <p:ph type="dt" sz="half" idx="10"/>
          </p:nvPr>
        </p:nvSpPr>
        <p:spPr/>
        <p:txBody>
          <a:bodyPr/>
          <a:lstStyle/>
          <a:p>
            <a:fld id="{05B95027-4255-49E7-9841-CD21BCC99996}" type="datetime1">
              <a:rPr lang="en-US" smtClean="0"/>
              <a:t>11/18/2025</a:t>
            </a:fld>
            <a:endParaRPr lang="en-US"/>
          </a:p>
        </p:txBody>
      </p:sp>
      <p:sp>
        <p:nvSpPr>
          <p:cNvPr id="5" name="Footer Placeholder 4">
            <a:extLst>
              <a:ext uri="{FF2B5EF4-FFF2-40B4-BE49-F238E27FC236}">
                <a16:creationId xmlns:a16="http://schemas.microsoft.com/office/drawing/2014/main" id="{BDCBDD5B-AEC9-F193-9944-DAE454B98B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ECF5C4-E9B9-5E99-9B84-685B1239F48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27966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C4ACE7-3B41-62B2-22C3-2A75488A43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C3BD86-9C57-12B0-247E-B10203CC88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A6E6C7-27A1-5DE9-0AF1-7AA25956B6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81A142-DA77-4A5F-AD1F-14E6C18F0F5F}" type="datetime1">
              <a:rPr lang="en-US" smtClean="0"/>
              <a:t>11/18/2025</a:t>
            </a:fld>
            <a:endParaRPr lang="en-US"/>
          </a:p>
        </p:txBody>
      </p:sp>
      <p:sp>
        <p:nvSpPr>
          <p:cNvPr id="5" name="Footer Placeholder 4">
            <a:extLst>
              <a:ext uri="{FF2B5EF4-FFF2-40B4-BE49-F238E27FC236}">
                <a16:creationId xmlns:a16="http://schemas.microsoft.com/office/drawing/2014/main" id="{8B90362E-E2DE-3C30-DEC6-B2E3662E80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26053B-D220-3914-025D-F69107BE6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1352611434"/>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78DC0B-520C-E46D-C074-C43A26C86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C5239E-22F9-12B6-0B15-3E2AE51B30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039B0-16B3-079A-7987-9F131976F9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11/18/2025</a:t>
            </a:fld>
            <a:endParaRPr lang="en-US"/>
          </a:p>
        </p:txBody>
      </p:sp>
      <p:sp>
        <p:nvSpPr>
          <p:cNvPr id="5" name="Footer Placeholder 4">
            <a:extLst>
              <a:ext uri="{FF2B5EF4-FFF2-40B4-BE49-F238E27FC236}">
                <a16:creationId xmlns:a16="http://schemas.microsoft.com/office/drawing/2014/main" id="{B799C0A4-6774-DE8D-946E-1456F894F5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15B4C27-9F6E-5456-4481-34EEF0DE33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269735428"/>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andfonline.com/doi/full/10.1080/10439463.2025.2560902#abstrac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library.college.police.uk/docs/ACPO/safe-use-of-the-Internet-Feb-2013.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police-foundation.org.uk/wp-content/uploads/2017/08/Social_media_briefing_FINAL.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ww.sussex.police.uk/police-forces/sussex-police/areas/au/about-us/governance-and-processes/drones-unmanned-aerial-vehicles/" TargetMode="External"/><Relationship Id="rId2" Type="http://schemas.openxmlformats.org/officeDocument/2006/relationships/hyperlink" Target="https://www.npcc.police.uk/our-work/work-of-npcc-committees/operations-coordination-committee/police-use-of-drones/" TargetMode="External"/><Relationship Id="rId1" Type="http://schemas.openxmlformats.org/officeDocument/2006/relationships/slideLayout" Target="../slideLayouts/slideLayout15.xml"/><Relationship Id="rId6" Type="http://schemas.openxmlformats.org/officeDocument/2006/relationships/hyperlink" Target="https://research.reading.ac.uk/research-blog/2023/10/18/policing-with-drones-and-policing-drone-misuse/#:~:text=Lastly%2C%20officers%20raised%20technical%20limitations,to%20a%20crime%20in%20progress." TargetMode="External"/><Relationship Id="rId5" Type="http://schemas.openxmlformats.org/officeDocument/2006/relationships/hyperlink" Target="https://www.caa.co.uk/drones/reporting-concerns-about-safety-privacy-and-illegal-flying/concerns-about-privacy-and-illegal-use-of-drones/#:~:text=People%20are%20allowed%20to%20fly,Drone%20and%20Model%20Aircraft%20Code." TargetMode="External"/><Relationship Id="rId4" Type="http://schemas.openxmlformats.org/officeDocument/2006/relationships/hyperlink" Target="https://www.devon-cornwall.police.uk/police-forces/devon-cornwall-police/areas/about-us/local-support-and-guidance/drone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safenow.org/benefits-of-security-cameras/" TargetMode="External"/><Relationship Id="rId2" Type="http://schemas.openxmlformats.org/officeDocument/2006/relationships/hyperlink" Target="https://link.springer.com/article/10.1007/s10610-017-9341-6" TargetMode="External"/><Relationship Id="rId1" Type="http://schemas.openxmlformats.org/officeDocument/2006/relationships/slideLayout" Target="../slideLayouts/slideLayout15.xml"/><Relationship Id="rId5" Type="http://schemas.openxmlformats.org/officeDocument/2006/relationships/hyperlink" Target="https://www.ojp.gov/library/publications/cctv-surveillance-crime-prevention-40-year-systematic-review-meta-analysis" TargetMode="External"/><Relationship Id="rId4" Type="http://schemas.openxmlformats.org/officeDocument/2006/relationships/hyperlink" Target="https://prospluscons.com/pros-and-cons-of-cctv/"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amnesty.org.uk/files/2025-02/Automated%20Racism%20Report%20-%20Amnesty%20International%20UK%20-%202025.pdf" TargetMode="External"/><Relationship Id="rId3" Type="http://schemas.openxmlformats.org/officeDocument/2006/relationships/hyperlink" Target="https://www.techuk.org/resource/the-future-of-digital-forensics-how-technology-is-transforming-investigations.html" TargetMode="External"/><Relationship Id="rId7" Type="http://schemas.openxmlformats.org/officeDocument/2006/relationships/hyperlink" Target="https://www.liverpool.ac.uk/media/livacuk/law-and-social-justice/6news/Tackling%2CDigitally%2CEnabled%2CCoercive%2CControl%2CN8%2CReport.pdf" TargetMode="External"/><Relationship Id="rId2" Type="http://schemas.openxmlformats.org/officeDocument/2006/relationships/hyperlink" Target="https://www.caci.co.uk/insights/how-digital-forensics-can-scale-up-its-mission-critical-role-to-improve-modern-policing/" TargetMode="External"/><Relationship Id="rId1" Type="http://schemas.openxmlformats.org/officeDocument/2006/relationships/slideLayout" Target="../slideLayouts/slideLayout15.xml"/><Relationship Id="rId6" Type="http://schemas.openxmlformats.org/officeDocument/2006/relationships/hyperlink" Target="https://magazine.science.police.uk/issue-2/project-odyssey-how-digital-forensics-is-transforming-policing/" TargetMode="External"/><Relationship Id="rId5" Type="http://schemas.openxmlformats.org/officeDocument/2006/relationships/hyperlink" Target="https://www.osce.org/files/f/documents/e/3/554901.pdf" TargetMode="External"/><Relationship Id="rId4" Type="http://schemas.openxmlformats.org/officeDocument/2006/relationships/hyperlink" Target="https://www.enar-eu.org/wp-content/uploads/data-driven-profiling-web-final.pdf" TargetMode="External"/><Relationship Id="rId9" Type="http://schemas.openxmlformats.org/officeDocument/2006/relationships/hyperlink" Target="https://hmicfrs.justiceinspectorates.gov.uk/publication-html/how-well-the-police-and-other-agencies-use-digital-forensics-in-their-investigation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90511D-B740-05B4-8BCF-6CF7F38AB7B5}"/>
              </a:ext>
            </a:extLst>
          </p:cNvPr>
          <p:cNvPicPr>
            <a:picLocks noChangeAspect="1"/>
          </p:cNvPicPr>
          <p:nvPr/>
        </p:nvPicPr>
        <p:blipFill>
          <a:blip r:embed="rId2"/>
          <a:srcRect t="11346"/>
          <a:stretch>
            <a:fillRect/>
          </a:stretch>
        </p:blipFill>
        <p:spPr>
          <a:xfrm>
            <a:off x="2522358" y="10"/>
            <a:ext cx="9669642" cy="6857990"/>
          </a:xfrm>
          <a:prstGeom prst="rect">
            <a:avLst/>
          </a:prstGeom>
        </p:spPr>
      </p:pic>
      <p:sp>
        <p:nvSpPr>
          <p:cNvPr id="27" name="Rectangle 26">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48E80-606A-7476-E5FB-5D15E51E6D71}"/>
              </a:ext>
            </a:extLst>
          </p:cNvPr>
          <p:cNvSpPr>
            <a:spLocks noGrp="1"/>
          </p:cNvSpPr>
          <p:nvPr>
            <p:ph type="ctrTitle"/>
          </p:nvPr>
        </p:nvSpPr>
        <p:spPr>
          <a:xfrm>
            <a:off x="952228" y="743447"/>
            <a:ext cx="3973385" cy="3692028"/>
          </a:xfrm>
          <a:noFill/>
        </p:spPr>
        <p:txBody>
          <a:bodyPr>
            <a:normAutofit/>
          </a:bodyPr>
          <a:lstStyle/>
          <a:p>
            <a:pPr algn="l"/>
            <a:r>
              <a:rPr lang="en-GB" sz="5200"/>
              <a:t>Police, Policing and Society</a:t>
            </a:r>
          </a:p>
        </p:txBody>
      </p:sp>
      <p:sp>
        <p:nvSpPr>
          <p:cNvPr id="3" name="Subtitle 2">
            <a:extLst>
              <a:ext uri="{FF2B5EF4-FFF2-40B4-BE49-F238E27FC236}">
                <a16:creationId xmlns:a16="http://schemas.microsoft.com/office/drawing/2014/main" id="{71717758-BB7B-7A4C-17A9-F499D6C57093}"/>
              </a:ext>
            </a:extLst>
          </p:cNvPr>
          <p:cNvSpPr>
            <a:spLocks noGrp="1"/>
          </p:cNvSpPr>
          <p:nvPr>
            <p:ph type="subTitle" idx="1"/>
          </p:nvPr>
        </p:nvSpPr>
        <p:spPr>
          <a:xfrm>
            <a:off x="952229" y="4629234"/>
            <a:ext cx="3973386" cy="1485319"/>
          </a:xfrm>
          <a:noFill/>
        </p:spPr>
        <p:txBody>
          <a:bodyPr>
            <a:normAutofit/>
          </a:bodyPr>
          <a:lstStyle/>
          <a:p>
            <a:pPr algn="l"/>
            <a:r>
              <a:rPr lang="en-GB"/>
              <a:t>Technology – week 2</a:t>
            </a:r>
          </a:p>
        </p:txBody>
      </p:sp>
    </p:spTree>
    <p:extLst>
      <p:ext uri="{BB962C8B-B14F-4D97-AF65-F5344CB8AC3E}">
        <p14:creationId xmlns:p14="http://schemas.microsoft.com/office/powerpoint/2010/main" val="3468099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B999A3E-684A-D5BA-0237-766ECD1B10E4}"/>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kern="1200">
                <a:solidFill>
                  <a:srgbClr val="FFFFFF"/>
                </a:solidFill>
                <a:latin typeface="+mj-lt"/>
                <a:ea typeface="+mj-ea"/>
                <a:cs typeface="+mj-cs"/>
              </a:rPr>
              <a:t>Today’s session</a:t>
            </a:r>
          </a:p>
        </p:txBody>
      </p:sp>
      <p:sp>
        <p:nvSpPr>
          <p:cNvPr id="3" name="Content Placeholder 2">
            <a:extLst>
              <a:ext uri="{FF2B5EF4-FFF2-40B4-BE49-F238E27FC236}">
                <a16:creationId xmlns:a16="http://schemas.microsoft.com/office/drawing/2014/main" id="{3CD056DE-EC3F-3653-333B-6AF953248C82}"/>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a:solidFill>
                  <a:srgbClr val="FFFFFF"/>
                </a:solidFill>
                <a:latin typeface="+mn-lt"/>
                <a:ea typeface="+mn-ea"/>
                <a:cs typeface="+mn-cs"/>
              </a:rPr>
              <a:t>Explore contemporary uses of technology in policing</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142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B1132E-7A9F-E0D5-02A0-32439144E6AC}"/>
              </a:ext>
            </a:extLst>
          </p:cNvPr>
          <p:cNvSpPr>
            <a:spLocks noGrp="1"/>
          </p:cNvSpPr>
          <p:nvPr>
            <p:ph type="title"/>
          </p:nvPr>
        </p:nvSpPr>
        <p:spPr>
          <a:xfrm>
            <a:off x="1188069" y="381935"/>
            <a:ext cx="4008583" cy="5974414"/>
          </a:xfrm>
        </p:spPr>
        <p:txBody>
          <a:bodyPr anchor="ctr">
            <a:normAutofit/>
          </a:bodyPr>
          <a:lstStyle/>
          <a:p>
            <a:r>
              <a:rPr lang="en-GB" sz="6200">
                <a:solidFill>
                  <a:srgbClr val="FFFFFF"/>
                </a:solidFill>
              </a:rPr>
              <a:t>Automatic Number Plate Recognition (ANPR)</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19F4BC6-97B0-A483-4E0C-8007A32EC7B9}"/>
              </a:ext>
            </a:extLst>
          </p:cNvPr>
          <p:cNvSpPr>
            <a:spLocks noGrp="1"/>
          </p:cNvSpPr>
          <p:nvPr>
            <p:ph idx="1"/>
          </p:nvPr>
        </p:nvSpPr>
        <p:spPr>
          <a:xfrm>
            <a:off x="6297233" y="518400"/>
            <a:ext cx="5395094" cy="5837949"/>
          </a:xfrm>
        </p:spPr>
        <p:txBody>
          <a:bodyPr anchor="ctr">
            <a:normAutofit/>
          </a:bodyPr>
          <a:lstStyle/>
          <a:p>
            <a:r>
              <a:rPr lang="en-GB" sz="2400">
                <a:solidFill>
                  <a:schemeClr val="tx1">
                    <a:alpha val="80000"/>
                  </a:schemeClr>
                </a:solidFill>
              </a:rPr>
              <a:t>It is a technology that uses cameras to read and record number plates on vehicles </a:t>
            </a:r>
          </a:p>
          <a:p>
            <a:r>
              <a:rPr lang="en-GB" sz="2400">
                <a:solidFill>
                  <a:schemeClr val="tx1">
                    <a:alpha val="80000"/>
                  </a:schemeClr>
                </a:solidFill>
              </a:rPr>
              <a:t>High resolution cameras are positioned to capture images of vehicles as they pass</a:t>
            </a:r>
          </a:p>
          <a:p>
            <a:r>
              <a:rPr lang="en-GB" sz="2400">
                <a:solidFill>
                  <a:schemeClr val="tx1">
                    <a:alpha val="80000"/>
                  </a:schemeClr>
                </a:solidFill>
              </a:rPr>
              <a:t>Optical Character Recognition (OCR) software processes these images to ‘read’ the number plate- it is technology that changes print to a digital image file</a:t>
            </a:r>
          </a:p>
          <a:p>
            <a:r>
              <a:rPr lang="en-GB" sz="2400">
                <a:solidFill>
                  <a:schemeClr val="tx1">
                    <a:alpha val="80000"/>
                  </a:schemeClr>
                </a:solidFill>
              </a:rPr>
              <a:t>It can collect and analyse large quantities of data in real time </a:t>
            </a:r>
          </a:p>
          <a:p>
            <a:r>
              <a:rPr lang="en-GB" sz="2400">
                <a:solidFill>
                  <a:schemeClr val="tx1">
                    <a:alpha val="80000"/>
                  </a:schemeClr>
                </a:solidFill>
              </a:rPr>
              <a:t>Typically used by both police and private companies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639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3F228-EC56-331B-864C-67A61003994C}"/>
              </a:ext>
            </a:extLst>
          </p:cNvPr>
          <p:cNvSpPr>
            <a:spLocks noGrp="1"/>
          </p:cNvSpPr>
          <p:nvPr>
            <p:ph type="title"/>
          </p:nvPr>
        </p:nvSpPr>
        <p:spPr>
          <a:xfrm>
            <a:off x="838201" y="365126"/>
            <a:ext cx="5251316" cy="1208842"/>
          </a:xfrm>
        </p:spPr>
        <p:txBody>
          <a:bodyPr>
            <a:normAutofit/>
          </a:bodyPr>
          <a:lstStyle/>
          <a:p>
            <a:r>
              <a:rPr lang="en-GB"/>
              <a:t>ANPR and The Police </a:t>
            </a:r>
          </a:p>
        </p:txBody>
      </p:sp>
      <p:sp>
        <p:nvSpPr>
          <p:cNvPr id="3" name="Content Placeholder 2">
            <a:extLst>
              <a:ext uri="{FF2B5EF4-FFF2-40B4-BE49-F238E27FC236}">
                <a16:creationId xmlns:a16="http://schemas.microsoft.com/office/drawing/2014/main" id="{B6E91C3F-2CF5-3765-08F5-93D3CD321E83}"/>
              </a:ext>
            </a:extLst>
          </p:cNvPr>
          <p:cNvSpPr>
            <a:spLocks noGrp="1"/>
          </p:cNvSpPr>
          <p:nvPr>
            <p:ph idx="1"/>
          </p:nvPr>
        </p:nvSpPr>
        <p:spPr>
          <a:xfrm>
            <a:off x="206506" y="1469036"/>
            <a:ext cx="6133334" cy="5388954"/>
          </a:xfrm>
        </p:spPr>
        <p:txBody>
          <a:bodyPr>
            <a:noAutofit/>
          </a:bodyPr>
          <a:lstStyle/>
          <a:p>
            <a:r>
              <a:rPr lang="en-GB" sz="2400"/>
              <a:t>Cameras can be fixed or mobile (within police vehicles)</a:t>
            </a:r>
          </a:p>
          <a:p>
            <a:r>
              <a:rPr lang="en-GB" sz="2400"/>
              <a:t>Once the camera has the image it runs the plate through various databases </a:t>
            </a:r>
          </a:p>
          <a:p>
            <a:pPr>
              <a:buFontTx/>
              <a:buChar char="-"/>
            </a:pPr>
            <a:r>
              <a:rPr lang="en-GB" sz="2400"/>
              <a:t>Is it stolen</a:t>
            </a:r>
          </a:p>
          <a:p>
            <a:pPr>
              <a:buFontTx/>
              <a:buChar char="-"/>
            </a:pPr>
            <a:r>
              <a:rPr lang="en-GB" sz="2400"/>
              <a:t>Uninsured </a:t>
            </a:r>
          </a:p>
          <a:p>
            <a:pPr>
              <a:buFontTx/>
              <a:buChar char="-"/>
            </a:pPr>
            <a:r>
              <a:rPr lang="en-GB" sz="2400"/>
              <a:t>Linked with criminal activity</a:t>
            </a:r>
          </a:p>
          <a:p>
            <a:r>
              <a:rPr lang="en-GB" sz="2400"/>
              <a:t>If it links, ‘of interest’ record an alert is sent to the police</a:t>
            </a:r>
          </a:p>
          <a:p>
            <a:r>
              <a:rPr lang="en-GB" sz="2400"/>
              <a:t>The police are then able to intercept the vehicle and speak with the occupants, gather information and take action if necessary</a:t>
            </a:r>
          </a:p>
        </p:txBody>
      </p:sp>
      <p:pic>
        <p:nvPicPr>
          <p:cNvPr id="5" name="Picture 4">
            <a:extLst>
              <a:ext uri="{FF2B5EF4-FFF2-40B4-BE49-F238E27FC236}">
                <a16:creationId xmlns:a16="http://schemas.microsoft.com/office/drawing/2014/main" id="{C3F8A5A4-19E5-8678-9B5B-B200FED2D642}"/>
              </a:ext>
            </a:extLst>
          </p:cNvPr>
          <p:cNvPicPr>
            <a:picLocks noChangeAspect="1"/>
          </p:cNvPicPr>
          <p:nvPr/>
        </p:nvPicPr>
        <p:blipFill>
          <a:blip r:embed="rId2"/>
          <a:srcRect l="31587" r="1950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05341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olice ANPR">
            <a:extLst>
              <a:ext uri="{FF2B5EF4-FFF2-40B4-BE49-F238E27FC236}">
                <a16:creationId xmlns:a16="http://schemas.microsoft.com/office/drawing/2014/main" id="{351BD9B9-5480-B812-5E6D-3DF0C62E4A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248" r="13612" b="-1"/>
          <a:stretch>
            <a:fillRect/>
          </a:stretch>
        </p:blipFill>
        <p:spPr bwMode="auto">
          <a:xfrm>
            <a:off x="5440680" y="10"/>
            <a:ext cx="6751320"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EF23FF-707F-45D8-5456-847F04A05A9B}"/>
              </a:ext>
            </a:extLst>
          </p:cNvPr>
          <p:cNvSpPr>
            <a:spLocks noGrp="1"/>
          </p:cNvSpPr>
          <p:nvPr>
            <p:ph type="title"/>
          </p:nvPr>
        </p:nvSpPr>
        <p:spPr>
          <a:xfrm>
            <a:off x="374904" y="856488"/>
            <a:ext cx="4992624" cy="1243584"/>
          </a:xfrm>
        </p:spPr>
        <p:txBody>
          <a:bodyPr anchor="ctr">
            <a:normAutofit/>
          </a:bodyPr>
          <a:lstStyle/>
          <a:p>
            <a:r>
              <a:rPr lang="en-GB" sz="3400"/>
              <a:t>Case study 1</a:t>
            </a:r>
          </a:p>
        </p:txBody>
      </p:sp>
      <p:sp>
        <p:nvSpPr>
          <p:cNvPr id="1039" name="Rectangle 1038">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1" name="Rectangle 1040">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F78043D-0B40-3791-F41F-6FF5D73D433E}"/>
              </a:ext>
            </a:extLst>
          </p:cNvPr>
          <p:cNvSpPr>
            <a:spLocks noGrp="1"/>
          </p:cNvSpPr>
          <p:nvPr>
            <p:ph idx="1"/>
          </p:nvPr>
        </p:nvSpPr>
        <p:spPr>
          <a:xfrm>
            <a:off x="246890" y="2308888"/>
            <a:ext cx="5913119" cy="4335041"/>
          </a:xfrm>
        </p:spPr>
        <p:txBody>
          <a:bodyPr anchor="t">
            <a:noAutofit/>
          </a:bodyPr>
          <a:lstStyle/>
          <a:p>
            <a:r>
              <a:rPr lang="en-GB" sz="1800"/>
              <a:t>On 22</a:t>
            </a:r>
            <a:r>
              <a:rPr lang="en-GB" sz="1800" baseline="30000"/>
              <a:t>nd</a:t>
            </a:r>
            <a:r>
              <a:rPr lang="en-GB" sz="1800"/>
              <a:t> of July 2025 the Met worked alongside Kent, Essex and British Transport Police</a:t>
            </a:r>
          </a:p>
          <a:p>
            <a:r>
              <a:rPr lang="en-GB" sz="1800"/>
              <a:t>Apprehend violent criminals using the road and rail network to transport drugs </a:t>
            </a:r>
          </a:p>
          <a:p>
            <a:r>
              <a:rPr lang="en-GB" sz="1800"/>
              <a:t>Using ANPR cameras at fixed sites around the Dartford Crossing</a:t>
            </a:r>
          </a:p>
          <a:p>
            <a:r>
              <a:rPr lang="en-GB" sz="1800"/>
              <a:t>32 arrests </a:t>
            </a:r>
          </a:p>
          <a:p>
            <a:r>
              <a:rPr lang="en-GB" sz="1800"/>
              <a:t>7 offensive weapons </a:t>
            </a:r>
          </a:p>
          <a:p>
            <a:r>
              <a:rPr lang="en-GB" sz="1800"/>
              <a:t>£40,000 seized </a:t>
            </a:r>
          </a:p>
          <a:p>
            <a:r>
              <a:rPr lang="en-GB" sz="1800"/>
              <a:t>3 stolen vehicles recovered </a:t>
            </a:r>
          </a:p>
          <a:p>
            <a:r>
              <a:rPr lang="en-GB" sz="1800"/>
              <a:t>11 vehicles seized for motoring offenses</a:t>
            </a:r>
          </a:p>
          <a:p>
            <a:r>
              <a:rPr lang="en-GB" sz="1800"/>
              <a:t>More than kg. of Class A drugs </a:t>
            </a:r>
          </a:p>
          <a:p>
            <a:r>
              <a:rPr lang="en-GB" sz="1800"/>
              <a:t>Imitation firearms </a:t>
            </a:r>
          </a:p>
          <a:p>
            <a:endParaRPr lang="en-GB" sz="1800"/>
          </a:p>
          <a:p>
            <a:endParaRPr lang="en-GB" sz="1800"/>
          </a:p>
          <a:p>
            <a:endParaRPr lang="en-GB" sz="1800"/>
          </a:p>
        </p:txBody>
      </p:sp>
    </p:spTree>
    <p:extLst>
      <p:ext uri="{BB962C8B-B14F-4D97-AF65-F5344CB8AC3E}">
        <p14:creationId xmlns:p14="http://schemas.microsoft.com/office/powerpoint/2010/main" val="140388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67988ED2-75CB-045C-4CDE-DC3E1331FC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772" r="-1" b="27855"/>
          <a:stretch>
            <a:fillRect/>
          </a:stretch>
        </p:blipFill>
        <p:spPr bwMode="auto">
          <a:xfrm>
            <a:off x="5367528" y="10"/>
            <a:ext cx="6824472"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57" name="Freeform: Shape 205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A67141-EEC8-B46D-7A51-F21E80A48588}"/>
              </a:ext>
            </a:extLst>
          </p:cNvPr>
          <p:cNvSpPr>
            <a:spLocks noGrp="1"/>
          </p:cNvSpPr>
          <p:nvPr>
            <p:ph type="title"/>
          </p:nvPr>
        </p:nvSpPr>
        <p:spPr>
          <a:xfrm>
            <a:off x="374904" y="856488"/>
            <a:ext cx="4992624" cy="1243584"/>
          </a:xfrm>
        </p:spPr>
        <p:txBody>
          <a:bodyPr anchor="ctr">
            <a:normAutofit/>
          </a:bodyPr>
          <a:lstStyle/>
          <a:p>
            <a:r>
              <a:rPr lang="en-GB" sz="3400"/>
              <a:t>Case study 2</a:t>
            </a:r>
          </a:p>
        </p:txBody>
      </p:sp>
      <p:sp>
        <p:nvSpPr>
          <p:cNvPr id="2061" name="Rectangle 2060">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D4A6319-D3E0-A765-08A4-C581D61788F4}"/>
              </a:ext>
            </a:extLst>
          </p:cNvPr>
          <p:cNvSpPr>
            <a:spLocks noGrp="1"/>
          </p:cNvSpPr>
          <p:nvPr>
            <p:ph idx="1"/>
          </p:nvPr>
        </p:nvSpPr>
        <p:spPr>
          <a:xfrm>
            <a:off x="128016" y="2522949"/>
            <a:ext cx="5312664" cy="3402363"/>
          </a:xfrm>
        </p:spPr>
        <p:txBody>
          <a:bodyPr anchor="t">
            <a:normAutofit/>
          </a:bodyPr>
          <a:lstStyle/>
          <a:p>
            <a:r>
              <a:rPr lang="en-GB" sz="2000"/>
              <a:t>2 nights in January 2024 The City of London Police carried out ANPR operation</a:t>
            </a:r>
          </a:p>
          <a:p>
            <a:r>
              <a:rPr lang="en-GB" sz="2000"/>
              <a:t>5 arrests – 4 for possession with intent to supply, 1 for drink driving</a:t>
            </a:r>
          </a:p>
          <a:p>
            <a:r>
              <a:rPr lang="en-GB" sz="2000"/>
              <a:t>13 traffic tickets</a:t>
            </a:r>
          </a:p>
          <a:p>
            <a:r>
              <a:rPr lang="en-GB" sz="2000"/>
              <a:t>8 vehicles seized  </a:t>
            </a:r>
          </a:p>
        </p:txBody>
      </p:sp>
    </p:spTree>
    <p:extLst>
      <p:ext uri="{BB962C8B-B14F-4D97-AF65-F5344CB8AC3E}">
        <p14:creationId xmlns:p14="http://schemas.microsoft.com/office/powerpoint/2010/main" val="4101313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EFD49-5F5A-746F-60DD-20F3C5A09AFF}"/>
              </a:ext>
            </a:extLst>
          </p:cNvPr>
          <p:cNvSpPr>
            <a:spLocks noGrp="1"/>
          </p:cNvSpPr>
          <p:nvPr>
            <p:ph type="title"/>
          </p:nvPr>
        </p:nvSpPr>
        <p:spPr>
          <a:xfrm>
            <a:off x="427791" y="586855"/>
            <a:ext cx="4628705" cy="3387497"/>
          </a:xfrm>
        </p:spPr>
        <p:txBody>
          <a:bodyPr anchor="b">
            <a:normAutofit/>
          </a:bodyPr>
          <a:lstStyle/>
          <a:p>
            <a:pPr algn="r"/>
            <a:r>
              <a:rPr lang="en-GB" sz="6000">
                <a:solidFill>
                  <a:srgbClr val="FFFFFF"/>
                </a:solidFill>
              </a:rPr>
              <a:t>Pros of ANPR</a:t>
            </a:r>
          </a:p>
        </p:txBody>
      </p:sp>
      <p:sp>
        <p:nvSpPr>
          <p:cNvPr id="3" name="Content Placeholder 2">
            <a:extLst>
              <a:ext uri="{FF2B5EF4-FFF2-40B4-BE49-F238E27FC236}">
                <a16:creationId xmlns:a16="http://schemas.microsoft.com/office/drawing/2014/main" id="{30AC12C7-DE72-8F16-2B5A-4603B9B5795C}"/>
              </a:ext>
            </a:extLst>
          </p:cNvPr>
          <p:cNvSpPr>
            <a:spLocks noGrp="1"/>
          </p:cNvSpPr>
          <p:nvPr>
            <p:ph idx="1"/>
          </p:nvPr>
        </p:nvSpPr>
        <p:spPr>
          <a:xfrm>
            <a:off x="5753158" y="737537"/>
            <a:ext cx="6265888" cy="6250899"/>
          </a:xfrm>
        </p:spPr>
        <p:txBody>
          <a:bodyPr anchor="ctr">
            <a:normAutofit/>
          </a:bodyPr>
          <a:lstStyle/>
          <a:p>
            <a:r>
              <a:rPr lang="en-GB" sz="2400"/>
              <a:t>Due to its ‘instant’ nature it can help locate persons, vehicles or intercept criminal actions</a:t>
            </a:r>
          </a:p>
          <a:p>
            <a:r>
              <a:rPr lang="en-GB" sz="2400"/>
              <a:t>Aid with the investigation of major crimes and terrorism </a:t>
            </a:r>
          </a:p>
          <a:p>
            <a:pPr>
              <a:buFontTx/>
              <a:buChar char="-"/>
            </a:pPr>
            <a:r>
              <a:rPr lang="en-GB" sz="2400"/>
              <a:t>tracking of vehicles e.g. county lines, human trafficking </a:t>
            </a:r>
          </a:p>
          <a:p>
            <a:r>
              <a:rPr lang="en-GB" sz="2400"/>
              <a:t>Can aid in providing alibis for suspected people</a:t>
            </a:r>
          </a:p>
          <a:p>
            <a:r>
              <a:rPr lang="en-GB" sz="2400"/>
              <a:t>Aid with finding missing persons</a:t>
            </a:r>
          </a:p>
          <a:p>
            <a:r>
              <a:rPr lang="en-GB" sz="2400"/>
              <a:t>Denying criminals the use of the roads </a:t>
            </a:r>
          </a:p>
          <a:p>
            <a:r>
              <a:rPr lang="en-GB" sz="2400"/>
              <a:t>Minimise human error</a:t>
            </a:r>
          </a:p>
          <a:p>
            <a:r>
              <a:rPr lang="en-GB" sz="2400"/>
              <a:t>Supports proactive policing </a:t>
            </a:r>
          </a:p>
          <a:p>
            <a:r>
              <a:rPr lang="en-GB" sz="2400"/>
              <a:t>Cost effective</a:t>
            </a:r>
          </a:p>
          <a:p>
            <a:endParaRPr lang="en-GB" sz="2400"/>
          </a:p>
          <a:p>
            <a:pPr marL="0" indent="0">
              <a:buNone/>
            </a:pPr>
            <a:endParaRPr lang="en-GB" sz="2400"/>
          </a:p>
        </p:txBody>
      </p:sp>
    </p:spTree>
    <p:extLst>
      <p:ext uri="{BB962C8B-B14F-4D97-AF65-F5344CB8AC3E}">
        <p14:creationId xmlns:p14="http://schemas.microsoft.com/office/powerpoint/2010/main" val="2105999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4AA60-C86A-7EDA-AD81-2F4564484629}"/>
              </a:ext>
            </a:extLst>
          </p:cNvPr>
          <p:cNvSpPr>
            <a:spLocks noGrp="1"/>
          </p:cNvSpPr>
          <p:nvPr>
            <p:ph type="title"/>
          </p:nvPr>
        </p:nvSpPr>
        <p:spPr>
          <a:xfrm>
            <a:off x="427026" y="586855"/>
            <a:ext cx="4629470" cy="3387497"/>
          </a:xfrm>
        </p:spPr>
        <p:txBody>
          <a:bodyPr anchor="b">
            <a:normAutofit/>
          </a:bodyPr>
          <a:lstStyle/>
          <a:p>
            <a:pPr algn="r"/>
            <a:r>
              <a:rPr lang="en-GB" sz="6000">
                <a:solidFill>
                  <a:srgbClr val="FFFFFF"/>
                </a:solidFill>
              </a:rPr>
              <a:t>Cons of ANPR</a:t>
            </a:r>
          </a:p>
        </p:txBody>
      </p:sp>
      <p:sp>
        <p:nvSpPr>
          <p:cNvPr id="3" name="Content Placeholder 2">
            <a:extLst>
              <a:ext uri="{FF2B5EF4-FFF2-40B4-BE49-F238E27FC236}">
                <a16:creationId xmlns:a16="http://schemas.microsoft.com/office/drawing/2014/main" id="{58A2E86D-FE0E-5EEB-DEDE-8EBE4242F4EF}"/>
              </a:ext>
            </a:extLst>
          </p:cNvPr>
          <p:cNvSpPr>
            <a:spLocks noGrp="1"/>
          </p:cNvSpPr>
          <p:nvPr>
            <p:ph idx="1"/>
          </p:nvPr>
        </p:nvSpPr>
        <p:spPr>
          <a:xfrm>
            <a:off x="5588347" y="194872"/>
            <a:ext cx="6602887" cy="6663128"/>
          </a:xfrm>
        </p:spPr>
        <p:txBody>
          <a:bodyPr anchor="ctr">
            <a:normAutofit/>
          </a:bodyPr>
          <a:lstStyle/>
          <a:p>
            <a:r>
              <a:rPr lang="en-GB" sz="2400"/>
              <a:t>Privacy concerns </a:t>
            </a:r>
          </a:p>
          <a:p>
            <a:pPr>
              <a:buFontTx/>
              <a:buChar char="-"/>
            </a:pPr>
            <a:r>
              <a:rPr lang="en-GB" sz="2400"/>
              <a:t>Concerns over how long data is held for and if it is justified - intrusion</a:t>
            </a:r>
          </a:p>
          <a:p>
            <a:pPr>
              <a:buFontTx/>
              <a:buChar char="-"/>
            </a:pPr>
            <a:r>
              <a:rPr lang="en-GB" sz="2400"/>
              <a:t>Storing of data in an indiscriminate manner, regardless  of suspicion </a:t>
            </a:r>
          </a:p>
          <a:p>
            <a:r>
              <a:rPr lang="en-GB" sz="2400"/>
              <a:t>Mass surveillance</a:t>
            </a:r>
          </a:p>
          <a:p>
            <a:pPr>
              <a:buFontTx/>
              <a:buChar char="-"/>
            </a:pPr>
            <a:r>
              <a:rPr lang="en-GB" sz="2400"/>
              <a:t>Cause for concern with civil liberties, innocent people surveyed</a:t>
            </a:r>
          </a:p>
          <a:p>
            <a:r>
              <a:rPr lang="en-GB" sz="2400"/>
              <a:t>Potential for Abuse and Profiling</a:t>
            </a:r>
          </a:p>
          <a:p>
            <a:pPr>
              <a:buFontTx/>
              <a:buChar char="-"/>
            </a:pPr>
            <a:r>
              <a:rPr lang="en-GB" sz="2400"/>
              <a:t>Risk  of data being used unethically for discriminatory or social profiling </a:t>
            </a:r>
          </a:p>
          <a:p>
            <a:r>
              <a:rPr lang="en-GB" sz="2400"/>
              <a:t> Data Security</a:t>
            </a:r>
          </a:p>
          <a:p>
            <a:pPr>
              <a:buFontTx/>
              <a:buChar char="-"/>
            </a:pPr>
            <a:r>
              <a:rPr lang="en-GB" sz="2400"/>
              <a:t>The Cameras capture sensitive data, risk of data being accessed</a:t>
            </a:r>
          </a:p>
          <a:p>
            <a:pPr marL="0" indent="0">
              <a:buNone/>
            </a:pPr>
            <a:endParaRPr lang="en-GB" sz="2400"/>
          </a:p>
        </p:txBody>
      </p:sp>
    </p:spTree>
    <p:extLst>
      <p:ext uri="{BB962C8B-B14F-4D97-AF65-F5344CB8AC3E}">
        <p14:creationId xmlns:p14="http://schemas.microsoft.com/office/powerpoint/2010/main" val="2849162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58857-4A79-738E-5486-52FCF3172055}"/>
              </a:ext>
            </a:extLst>
          </p:cNvPr>
          <p:cNvSpPr>
            <a:spLocks noGrp="1"/>
          </p:cNvSpPr>
          <p:nvPr>
            <p:ph type="title"/>
          </p:nvPr>
        </p:nvSpPr>
        <p:spPr>
          <a:xfrm>
            <a:off x="572493" y="238539"/>
            <a:ext cx="11018520" cy="1434415"/>
          </a:xfrm>
        </p:spPr>
        <p:txBody>
          <a:bodyPr anchor="b">
            <a:normAutofit/>
          </a:bodyPr>
          <a:lstStyle/>
          <a:p>
            <a:r>
              <a:rPr lang="en-GB" sz="5400"/>
              <a:t>Body Worn Cameras (BWV)</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0F8DD0-1B90-9DE3-C422-26845540DA28}"/>
              </a:ext>
            </a:extLst>
          </p:cNvPr>
          <p:cNvSpPr>
            <a:spLocks noGrp="1"/>
          </p:cNvSpPr>
          <p:nvPr>
            <p:ph idx="1"/>
          </p:nvPr>
        </p:nvSpPr>
        <p:spPr>
          <a:xfrm>
            <a:off x="134910" y="1708422"/>
            <a:ext cx="7970825" cy="4892750"/>
          </a:xfrm>
        </p:spPr>
        <p:txBody>
          <a:bodyPr anchor="t">
            <a:noAutofit/>
          </a:bodyPr>
          <a:lstStyle/>
          <a:p>
            <a:r>
              <a:rPr lang="en-GB" sz="2400"/>
              <a:t>Introduced in 2005 with growth of their use increasing by 2010</a:t>
            </a:r>
          </a:p>
          <a:p>
            <a:r>
              <a:rPr lang="en-GB" sz="2400"/>
              <a:t>Small cameras worn by police officers </a:t>
            </a:r>
          </a:p>
          <a:p>
            <a:r>
              <a:rPr lang="en-GB" sz="2400"/>
              <a:t>Record audio and video during interactions with the public</a:t>
            </a:r>
          </a:p>
          <a:p>
            <a:r>
              <a:rPr lang="en-GB" sz="2400"/>
              <a:t>Now an established practice and a primary method for gathering evidence in forces across England and Wales </a:t>
            </a:r>
          </a:p>
          <a:p>
            <a:r>
              <a:rPr lang="en-GB" sz="2400"/>
              <a:t>BWV is in a state of permanent recording – prerecord</a:t>
            </a:r>
          </a:p>
          <a:p>
            <a:r>
              <a:rPr lang="en-GB" sz="2400"/>
              <a:t>Prerecord is deleted every 30 seconds unless activated by the officer</a:t>
            </a:r>
          </a:p>
          <a:p>
            <a:r>
              <a:rPr lang="en-GB" sz="2400"/>
              <a:t>Aims to improve policing transparency, protect officers against malicious complaints and improve quality of evidence</a:t>
            </a:r>
          </a:p>
        </p:txBody>
      </p:sp>
      <p:pic>
        <p:nvPicPr>
          <p:cNvPr id="3074" name="Picture 2" descr="Police budget deal dashes bodycam hopes">
            <a:extLst>
              <a:ext uri="{FF2B5EF4-FFF2-40B4-BE49-F238E27FC236}">
                <a16:creationId xmlns:a16="http://schemas.microsoft.com/office/drawing/2014/main" id="{E8A67051-080E-E93B-3C7A-0FFAC39CAD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386" r="13633" b="1"/>
          <a:stretch>
            <a:fillRect/>
          </a:stretch>
        </p:blipFill>
        <p:spPr bwMode="auto">
          <a:xfrm>
            <a:off x="8105736" y="2363799"/>
            <a:ext cx="3750828" cy="3898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85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38800-A331-37FC-CBC6-47CBCA545815}"/>
              </a:ext>
            </a:extLst>
          </p:cNvPr>
          <p:cNvSpPr>
            <a:spLocks noGrp="1"/>
          </p:cNvSpPr>
          <p:nvPr>
            <p:ph type="title"/>
          </p:nvPr>
        </p:nvSpPr>
        <p:spPr>
          <a:xfrm>
            <a:off x="572493" y="238539"/>
            <a:ext cx="11018520" cy="1434415"/>
          </a:xfrm>
        </p:spPr>
        <p:txBody>
          <a:bodyPr anchor="b">
            <a:normAutofit/>
          </a:bodyPr>
          <a:lstStyle/>
          <a:p>
            <a:r>
              <a:rPr lang="en-GB" sz="5400"/>
              <a:t>Case study 1</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E7DFCF-6883-78A4-48EA-1BB3B934D359}"/>
              </a:ext>
            </a:extLst>
          </p:cNvPr>
          <p:cNvSpPr>
            <a:spLocks noGrp="1"/>
          </p:cNvSpPr>
          <p:nvPr>
            <p:ph idx="1"/>
          </p:nvPr>
        </p:nvSpPr>
        <p:spPr>
          <a:xfrm>
            <a:off x="149902" y="1911493"/>
            <a:ext cx="7525755" cy="4946507"/>
          </a:xfrm>
        </p:spPr>
        <p:txBody>
          <a:bodyPr anchor="t">
            <a:normAutofit/>
          </a:bodyPr>
          <a:lstStyle/>
          <a:p>
            <a:r>
              <a:rPr lang="en-GB" sz="2000"/>
              <a:t>To Catch a Copper (2024)</a:t>
            </a:r>
          </a:p>
          <a:p>
            <a:r>
              <a:rPr lang="en-GB" sz="2000"/>
              <a:t>BWV captured 2 officers mistreat a vulnerable woman who was attempting to hurt themselves by jumping off a bridge in Bristol</a:t>
            </a:r>
          </a:p>
          <a:p>
            <a:r>
              <a:rPr lang="en-GB" sz="2000"/>
              <a:t>The footage recorded the officers </a:t>
            </a:r>
          </a:p>
          <a:p>
            <a:pPr>
              <a:buFontTx/>
              <a:buChar char="-"/>
            </a:pPr>
            <a:r>
              <a:rPr lang="en-GB" sz="2000"/>
              <a:t>Use Pava </a:t>
            </a:r>
          </a:p>
          <a:p>
            <a:pPr>
              <a:buFontTx/>
              <a:buChar char="-"/>
            </a:pPr>
            <a:r>
              <a:rPr lang="en-GB" sz="2000"/>
              <a:t>Applied a spit hood and bite guard</a:t>
            </a:r>
          </a:p>
          <a:p>
            <a:pPr>
              <a:buFontTx/>
              <a:buChar char="-"/>
            </a:pPr>
            <a:r>
              <a:rPr lang="en-GB" sz="2000"/>
              <a:t>Grabbing her throat and hair</a:t>
            </a:r>
          </a:p>
          <a:p>
            <a:pPr>
              <a:buFontTx/>
              <a:buChar char="-"/>
            </a:pPr>
            <a:r>
              <a:rPr lang="en-GB" sz="2000"/>
              <a:t>Allowing her to fall to the ground when existing the vehicle</a:t>
            </a:r>
          </a:p>
          <a:p>
            <a:pPr>
              <a:buFontTx/>
              <a:buChar char="-"/>
            </a:pPr>
            <a:r>
              <a:rPr lang="en-GB" sz="2000"/>
              <a:t>At the station she was inappropriately strip searched and pinned down </a:t>
            </a:r>
          </a:p>
          <a:p>
            <a:r>
              <a:rPr lang="en-GB" sz="2000"/>
              <a:t>The two officers resigned before being removed for gross misconduct </a:t>
            </a:r>
          </a:p>
          <a:p>
            <a:pPr>
              <a:buFontTx/>
              <a:buChar char="-"/>
            </a:pPr>
            <a:endParaRPr lang="en-GB" sz="2000"/>
          </a:p>
        </p:txBody>
      </p:sp>
      <p:pic>
        <p:nvPicPr>
          <p:cNvPr id="4098" name="Picture 2" descr="Two Bristol police officers dismissed for 'unnecessary force' on woman -  BBC News">
            <a:extLst>
              <a:ext uri="{FF2B5EF4-FFF2-40B4-BE49-F238E27FC236}">
                <a16:creationId xmlns:a16="http://schemas.microsoft.com/office/drawing/2014/main" id="{51D9B611-B976-4C4C-63D4-E00EABBA90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5885"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19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482E1-08FC-C07E-BD67-8F154FB63188}"/>
              </a:ext>
            </a:extLst>
          </p:cNvPr>
          <p:cNvSpPr>
            <a:spLocks noGrp="1"/>
          </p:cNvSpPr>
          <p:nvPr>
            <p:ph type="title"/>
          </p:nvPr>
        </p:nvSpPr>
        <p:spPr>
          <a:xfrm>
            <a:off x="572493" y="238539"/>
            <a:ext cx="11018520" cy="1434415"/>
          </a:xfrm>
        </p:spPr>
        <p:txBody>
          <a:bodyPr anchor="b">
            <a:normAutofit/>
          </a:bodyPr>
          <a:lstStyle/>
          <a:p>
            <a:r>
              <a:rPr lang="en-GB" sz="5000"/>
              <a:t>Case Study 2 – BBC Investigation (2023)</a:t>
            </a:r>
          </a:p>
        </p:txBody>
      </p:sp>
      <p:sp>
        <p:nvSpPr>
          <p:cNvPr id="51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04A7BC-87EF-1243-1C1E-1469FC4BA350}"/>
              </a:ext>
            </a:extLst>
          </p:cNvPr>
          <p:cNvSpPr>
            <a:spLocks noGrp="1"/>
          </p:cNvSpPr>
          <p:nvPr>
            <p:ph idx="1"/>
          </p:nvPr>
        </p:nvSpPr>
        <p:spPr>
          <a:xfrm>
            <a:off x="239843" y="2071316"/>
            <a:ext cx="7046202" cy="4529856"/>
          </a:xfrm>
        </p:spPr>
        <p:txBody>
          <a:bodyPr anchor="t">
            <a:normAutofit fontScale="92500"/>
          </a:bodyPr>
          <a:lstStyle/>
          <a:p>
            <a:r>
              <a:rPr lang="en-GB" sz="2200"/>
              <a:t>A 2-year BBC investigation uncovered more than 150 reports of camera misuse by forces in England and Wales</a:t>
            </a:r>
          </a:p>
          <a:p>
            <a:r>
              <a:rPr lang="en-GB" sz="2200"/>
              <a:t>Cases in 7 forces, footage was shared with colleagues or friends in person, on social media or WhatsApp</a:t>
            </a:r>
          </a:p>
          <a:p>
            <a:r>
              <a:rPr lang="en-GB" sz="2200"/>
              <a:t>Footage being lost or deleted- one case included a video of a vulnerable person alleging she had been raped by an inspector </a:t>
            </a:r>
          </a:p>
          <a:p>
            <a:r>
              <a:rPr lang="en-GB" sz="2200"/>
              <a:t>In 1 case a brother and sister faced a 2-year legal battle- accused of assaulting an officer and Louisa accused of threatening or abusive to another </a:t>
            </a:r>
          </a:p>
          <a:p>
            <a:r>
              <a:rPr lang="en-GB" sz="2200"/>
              <a:t>Police failed to hand over footage that showed force being used against them by police- they fought for the footage to prove their innocence over the charges and wrongful use of force. </a:t>
            </a:r>
          </a:p>
        </p:txBody>
      </p:sp>
      <p:pic>
        <p:nvPicPr>
          <p:cNvPr id="5122" name="Picture 2" descr="Body camera and mobile phone footage show Louisa being restrained by police officers">
            <a:extLst>
              <a:ext uri="{FF2B5EF4-FFF2-40B4-BE49-F238E27FC236}">
                <a16:creationId xmlns:a16="http://schemas.microsoft.com/office/drawing/2014/main" id="{F7C2ABFF-AB75-095D-8BF1-BD4D84170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883" r="37002" b="2"/>
          <a:stretch>
            <a:fillRect/>
          </a:stretch>
        </p:blipFill>
        <p:spPr bwMode="auto">
          <a:xfrm>
            <a:off x="7675657" y="2093976"/>
            <a:ext cx="4121601" cy="4507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094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E1EFE-5000-ED19-09CB-8DEEEB1328BB}"/>
              </a:ext>
            </a:extLst>
          </p:cNvPr>
          <p:cNvSpPr>
            <a:spLocks noGrp="1"/>
          </p:cNvSpPr>
          <p:nvPr>
            <p:ph type="title"/>
          </p:nvPr>
        </p:nvSpPr>
        <p:spPr>
          <a:xfrm>
            <a:off x="841248" y="548640"/>
            <a:ext cx="3600860" cy="5431536"/>
          </a:xfrm>
        </p:spPr>
        <p:txBody>
          <a:bodyPr>
            <a:normAutofit/>
          </a:bodyPr>
          <a:lstStyle/>
          <a:p>
            <a:r>
              <a:rPr lang="en-GB" sz="5400"/>
              <a:t>Pros of BWV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8D1FE8-9923-8603-C182-5A494C38E8D4}"/>
              </a:ext>
            </a:extLst>
          </p:cNvPr>
          <p:cNvSpPr>
            <a:spLocks noGrp="1"/>
          </p:cNvSpPr>
          <p:nvPr>
            <p:ph idx="1"/>
          </p:nvPr>
        </p:nvSpPr>
        <p:spPr>
          <a:xfrm>
            <a:off x="5126418" y="552091"/>
            <a:ext cx="6224335" cy="5431536"/>
          </a:xfrm>
        </p:spPr>
        <p:txBody>
          <a:bodyPr anchor="ctr">
            <a:normAutofit/>
          </a:bodyPr>
          <a:lstStyle/>
          <a:p>
            <a:r>
              <a:rPr lang="en-GB" sz="2400"/>
              <a:t>Increased efficiency with evidence gathering </a:t>
            </a:r>
          </a:p>
          <a:p>
            <a:pPr>
              <a:buFontTx/>
              <a:buChar char="-"/>
            </a:pPr>
            <a:r>
              <a:rPr lang="en-GB" sz="2400"/>
              <a:t>Domestic abuse cases where first account information is often vital in cases</a:t>
            </a:r>
          </a:p>
          <a:p>
            <a:r>
              <a:rPr lang="en-GB" sz="2400"/>
              <a:t>Increased transparency- increased public relations</a:t>
            </a:r>
          </a:p>
          <a:p>
            <a:r>
              <a:rPr lang="en-GB" sz="2400"/>
              <a:t>Reduced complaints and use of force</a:t>
            </a:r>
          </a:p>
          <a:p>
            <a:r>
              <a:rPr lang="en-GB" sz="2400"/>
              <a:t>Officer behaviour </a:t>
            </a:r>
          </a:p>
          <a:p>
            <a:r>
              <a:rPr lang="en-GB" sz="2400"/>
              <a:t>Independent witness</a:t>
            </a:r>
          </a:p>
          <a:p>
            <a:endParaRPr lang="en-GB" sz="2400"/>
          </a:p>
        </p:txBody>
      </p:sp>
    </p:spTree>
    <p:extLst>
      <p:ext uri="{BB962C8B-B14F-4D97-AF65-F5344CB8AC3E}">
        <p14:creationId xmlns:p14="http://schemas.microsoft.com/office/powerpoint/2010/main" val="96764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E9B17-BF0C-A341-72E1-3D60425790F2}"/>
              </a:ext>
            </a:extLst>
          </p:cNvPr>
          <p:cNvSpPr>
            <a:spLocks noGrp="1"/>
          </p:cNvSpPr>
          <p:nvPr>
            <p:ph type="title"/>
          </p:nvPr>
        </p:nvSpPr>
        <p:spPr>
          <a:xfrm>
            <a:off x="841248" y="548640"/>
            <a:ext cx="3600860" cy="5431536"/>
          </a:xfrm>
        </p:spPr>
        <p:txBody>
          <a:bodyPr>
            <a:normAutofit/>
          </a:bodyPr>
          <a:lstStyle/>
          <a:p>
            <a:r>
              <a:rPr lang="en-GB" sz="5400"/>
              <a:t>Cons of BWV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2727C-08F2-2C6E-5F75-617A301E2E7E}"/>
              </a:ext>
            </a:extLst>
          </p:cNvPr>
          <p:cNvSpPr>
            <a:spLocks noGrp="1"/>
          </p:cNvSpPr>
          <p:nvPr>
            <p:ph idx="1"/>
          </p:nvPr>
        </p:nvSpPr>
        <p:spPr>
          <a:xfrm>
            <a:off x="5126418" y="209862"/>
            <a:ext cx="6955654" cy="6648137"/>
          </a:xfrm>
        </p:spPr>
        <p:txBody>
          <a:bodyPr anchor="ctr">
            <a:normAutofit/>
          </a:bodyPr>
          <a:lstStyle/>
          <a:p>
            <a:r>
              <a:rPr lang="en-GB" sz="2400"/>
              <a:t>Open for misuse/abuse</a:t>
            </a:r>
          </a:p>
          <a:p>
            <a:pPr>
              <a:buFontTx/>
              <a:buChar char="-"/>
            </a:pPr>
            <a:r>
              <a:rPr lang="en-GB" sz="2400"/>
              <a:t>Issues on when cameras should be switched on/off</a:t>
            </a:r>
          </a:p>
          <a:p>
            <a:pPr>
              <a:buFontTx/>
              <a:buChar char="-"/>
            </a:pPr>
            <a:r>
              <a:rPr lang="en-GB" sz="2400"/>
              <a:t>Accusations of selective recording (missing evidence or only certain elements)</a:t>
            </a:r>
          </a:p>
          <a:p>
            <a:pPr>
              <a:buFontTx/>
              <a:buChar char="-"/>
            </a:pPr>
            <a:r>
              <a:rPr lang="en-GB" sz="2400"/>
              <a:t>Sharing/misuse of footage </a:t>
            </a:r>
          </a:p>
          <a:p>
            <a:r>
              <a:rPr lang="en-GB" sz="2400"/>
              <a:t>Data breaches – Privacy concerns </a:t>
            </a:r>
          </a:p>
          <a:p>
            <a:pPr>
              <a:buFontTx/>
              <a:buChar char="-"/>
            </a:pPr>
            <a:r>
              <a:rPr lang="en-GB" sz="2400"/>
              <a:t>Intrusive </a:t>
            </a:r>
          </a:p>
          <a:p>
            <a:pPr>
              <a:buFontTx/>
              <a:buChar char="-"/>
            </a:pPr>
            <a:r>
              <a:rPr lang="en-GB" sz="2400"/>
              <a:t>Infringing of people’s right to privacy and vulnerable individuals </a:t>
            </a:r>
          </a:p>
          <a:p>
            <a:pPr>
              <a:buFontTx/>
              <a:buChar char="-"/>
            </a:pPr>
            <a:r>
              <a:rPr lang="en-GB" sz="2400"/>
              <a:t>Ethical questions about recording children</a:t>
            </a:r>
          </a:p>
          <a:p>
            <a:r>
              <a:rPr lang="en-GB" sz="2400"/>
              <a:t>Some research shows assaults on officers has risen for those wearing the cameras </a:t>
            </a:r>
          </a:p>
          <a:p>
            <a:r>
              <a:rPr lang="en-GB" sz="2400"/>
              <a:t>Cause friction in relationships with the public</a:t>
            </a:r>
          </a:p>
          <a:p>
            <a:pPr>
              <a:buFontTx/>
              <a:buChar char="-"/>
            </a:pPr>
            <a:endParaRPr lang="en-GB" sz="2400"/>
          </a:p>
        </p:txBody>
      </p:sp>
    </p:spTree>
    <p:extLst>
      <p:ext uri="{BB962C8B-B14F-4D97-AF65-F5344CB8AC3E}">
        <p14:creationId xmlns:p14="http://schemas.microsoft.com/office/powerpoint/2010/main" val="5726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538E9-9855-F05C-4349-47CB19885565}"/>
              </a:ext>
            </a:extLst>
          </p:cNvPr>
          <p:cNvSpPr>
            <a:spLocks noGrp="1"/>
          </p:cNvSpPr>
          <p:nvPr>
            <p:ph type="title"/>
          </p:nvPr>
        </p:nvSpPr>
        <p:spPr>
          <a:xfrm>
            <a:off x="838200" y="365125"/>
            <a:ext cx="10515600" cy="1325563"/>
          </a:xfrm>
        </p:spPr>
        <p:txBody>
          <a:bodyPr>
            <a:normAutofit/>
          </a:bodyPr>
          <a:lstStyle/>
          <a:p>
            <a:r>
              <a:rPr lang="en-GB" sz="5400"/>
              <a:t>Social media and the police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F2ED7D-081B-2592-98DD-CF1949CC301A}"/>
              </a:ext>
            </a:extLst>
          </p:cNvPr>
          <p:cNvSpPr>
            <a:spLocks noGrp="1"/>
          </p:cNvSpPr>
          <p:nvPr>
            <p:ph idx="1"/>
          </p:nvPr>
        </p:nvSpPr>
        <p:spPr>
          <a:xfrm>
            <a:off x="499871" y="1929384"/>
            <a:ext cx="11327367" cy="4681278"/>
          </a:xfrm>
        </p:spPr>
        <p:txBody>
          <a:bodyPr>
            <a:normAutofit/>
          </a:bodyPr>
          <a:lstStyle/>
          <a:p>
            <a:r>
              <a:rPr lang="en-GB" sz="2400"/>
              <a:t>Officers began experimenting with using social media around 2008</a:t>
            </a:r>
          </a:p>
          <a:p>
            <a:r>
              <a:rPr lang="en-GB" sz="2400"/>
              <a:t>Often used by individual officers informally </a:t>
            </a:r>
          </a:p>
          <a:p>
            <a:r>
              <a:rPr lang="en-GB" sz="2400"/>
              <a:t>Eventual varying levels of official support </a:t>
            </a:r>
          </a:p>
          <a:p>
            <a:r>
              <a:rPr lang="en-GB" sz="2400"/>
              <a:t>The </a:t>
            </a:r>
            <a:r>
              <a:rPr lang="en-GB" sz="2400">
                <a:hlinkClick r:id="rId2"/>
              </a:rPr>
              <a:t>2011</a:t>
            </a:r>
            <a:r>
              <a:rPr lang="en-GB" sz="2400"/>
              <a:t> riots sparked the turning point for police use of social media </a:t>
            </a:r>
          </a:p>
          <a:p>
            <a:r>
              <a:rPr lang="en-GB" sz="2400"/>
              <a:t>Senior politicians at the time suggested that social media platforms fuelled the riots, that misinformation was being circulated online, and that the police either failed to respond to this or were too slow to react to what was happening online </a:t>
            </a:r>
          </a:p>
          <a:p>
            <a:r>
              <a:rPr lang="en-GB" sz="2400"/>
              <a:t>The 2011 riots also signified the first time that the police communicated with social media users about a large-scale ongoing incident in the UK. Social media was used by forces during this period to manage information/inform the public and curtail rumours </a:t>
            </a:r>
          </a:p>
          <a:p>
            <a:endParaRPr lang="en-GB" sz="2400"/>
          </a:p>
        </p:txBody>
      </p:sp>
    </p:spTree>
    <p:extLst>
      <p:ext uri="{BB962C8B-B14F-4D97-AF65-F5344CB8AC3E}">
        <p14:creationId xmlns:p14="http://schemas.microsoft.com/office/powerpoint/2010/main" val="141460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FD636-03DA-8BCC-268F-8ECFB288BE96}"/>
              </a:ext>
            </a:extLst>
          </p:cNvPr>
          <p:cNvSpPr>
            <a:spLocks noGrp="1"/>
          </p:cNvSpPr>
          <p:nvPr>
            <p:ph type="title"/>
          </p:nvPr>
        </p:nvSpPr>
        <p:spPr>
          <a:xfrm>
            <a:off x="838200" y="365125"/>
            <a:ext cx="10515600" cy="1325563"/>
          </a:xfrm>
        </p:spPr>
        <p:txBody>
          <a:bodyPr>
            <a:normAutofit/>
          </a:bodyPr>
          <a:lstStyle/>
          <a:p>
            <a:r>
              <a:rPr lang="en-GB" sz="5400"/>
              <a:t>Cont….</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A6DB15-477E-0D7C-C9AC-B54D04D1D425}"/>
              </a:ext>
            </a:extLst>
          </p:cNvPr>
          <p:cNvSpPr>
            <a:spLocks noGrp="1"/>
          </p:cNvSpPr>
          <p:nvPr>
            <p:ph idx="1"/>
          </p:nvPr>
        </p:nvSpPr>
        <p:spPr>
          <a:xfrm>
            <a:off x="329784" y="2221842"/>
            <a:ext cx="11527436" cy="4271032"/>
          </a:xfrm>
        </p:spPr>
        <p:txBody>
          <a:bodyPr>
            <a:normAutofit/>
          </a:bodyPr>
          <a:lstStyle/>
          <a:p>
            <a:r>
              <a:rPr lang="en-GB" sz="2400"/>
              <a:t>During this period, the number of followers to police accounts such as Twitter, increased significantly </a:t>
            </a:r>
          </a:p>
          <a:p>
            <a:r>
              <a:rPr lang="en-GB" sz="2400"/>
              <a:t>The police used social media to gather information from users, and shared photos of suspects across the police social media accounts to get users to come forward and name them</a:t>
            </a:r>
          </a:p>
          <a:p>
            <a:r>
              <a:rPr lang="en-GB" sz="2400"/>
              <a:t>Also using the interactions as a means to gather information and intelligence on further gatherings that were being planned and prevent them</a:t>
            </a:r>
          </a:p>
          <a:p>
            <a:r>
              <a:rPr lang="en-GB" sz="2400"/>
              <a:t>Due to the increasing benefits of social media, the Association of Chief Police Officers now the NPCC, drafted </a:t>
            </a:r>
            <a:r>
              <a:rPr lang="en-GB" sz="2400">
                <a:hlinkClick r:id="rId2"/>
              </a:rPr>
              <a:t>guidance on social </a:t>
            </a:r>
            <a:r>
              <a:rPr lang="en-GB" sz="2400"/>
              <a:t>media use </a:t>
            </a:r>
          </a:p>
          <a:p>
            <a:endParaRPr lang="en-GB" sz="2400"/>
          </a:p>
        </p:txBody>
      </p:sp>
    </p:spTree>
    <p:extLst>
      <p:ext uri="{BB962C8B-B14F-4D97-AF65-F5344CB8AC3E}">
        <p14:creationId xmlns:p14="http://schemas.microsoft.com/office/powerpoint/2010/main" val="412260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EC9715-3C92-FB42-E0B0-53C70843EC1E}"/>
              </a:ext>
            </a:extLst>
          </p:cNvPr>
          <p:cNvSpPr>
            <a:spLocks noGrp="1"/>
          </p:cNvSpPr>
          <p:nvPr>
            <p:ph type="title"/>
          </p:nvPr>
        </p:nvSpPr>
        <p:spPr>
          <a:xfrm>
            <a:off x="621792" y="1161288"/>
            <a:ext cx="3602736" cy="4526280"/>
          </a:xfrm>
        </p:spPr>
        <p:txBody>
          <a:bodyPr>
            <a:normAutofit/>
          </a:bodyPr>
          <a:lstStyle/>
          <a:p>
            <a:r>
              <a:rPr lang="en-GB" sz="4000"/>
              <a:t>Today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EF56864-627A-4EF8-5A05-198C5F6B57B2}"/>
              </a:ext>
            </a:extLst>
          </p:cNvPr>
          <p:cNvSpPr>
            <a:spLocks noGrp="1"/>
          </p:cNvSpPr>
          <p:nvPr>
            <p:ph idx="1"/>
          </p:nvPr>
        </p:nvSpPr>
        <p:spPr>
          <a:xfrm>
            <a:off x="4718304" y="224852"/>
            <a:ext cx="7303807" cy="6505732"/>
          </a:xfrm>
        </p:spPr>
        <p:txBody>
          <a:bodyPr anchor="ctr">
            <a:noAutofit/>
          </a:bodyPr>
          <a:lstStyle/>
          <a:p>
            <a:r>
              <a:rPr lang="en-GB"/>
              <a:t>Each force in England and Wales has at least 1 official social media page (</a:t>
            </a:r>
            <a:r>
              <a:rPr lang="en-GB">
                <a:hlinkClick r:id="rId2"/>
              </a:rPr>
              <a:t>Formerly Twitter</a:t>
            </a:r>
            <a:r>
              <a:rPr lang="en-GB"/>
              <a:t>)</a:t>
            </a:r>
          </a:p>
          <a:p>
            <a:pPr marL="0" indent="0">
              <a:buNone/>
            </a:pPr>
            <a:r>
              <a:rPr lang="en-GB"/>
              <a:t>Its main uses </a:t>
            </a:r>
          </a:p>
          <a:p>
            <a:r>
              <a:rPr lang="en-GB"/>
              <a:t>1. Providing information – enabling specifically-targeted information to be shared quickly, easily and cheaply. </a:t>
            </a:r>
          </a:p>
          <a:p>
            <a:r>
              <a:rPr lang="en-GB"/>
              <a:t>2. Engagement – providing the police with a way of connecting and building relationships with local communities and members of the public. </a:t>
            </a:r>
          </a:p>
          <a:p>
            <a:r>
              <a:rPr lang="en-GB"/>
              <a:t>3. Intelligence and investigation – allowing the police to listen to what their communities are saying and to build evidence for investigations by monitoring social media content.</a:t>
            </a:r>
          </a:p>
        </p:txBody>
      </p:sp>
    </p:spTree>
    <p:extLst>
      <p:ext uri="{BB962C8B-B14F-4D97-AF65-F5344CB8AC3E}">
        <p14:creationId xmlns:p14="http://schemas.microsoft.com/office/powerpoint/2010/main" val="407811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69177-0068-FC8B-26A8-F47B158D1A2E}"/>
              </a:ext>
            </a:extLst>
          </p:cNvPr>
          <p:cNvSpPr>
            <a:spLocks noGrp="1"/>
          </p:cNvSpPr>
          <p:nvPr>
            <p:ph type="title"/>
          </p:nvPr>
        </p:nvSpPr>
        <p:spPr>
          <a:xfrm>
            <a:off x="630935" y="639520"/>
            <a:ext cx="5194677" cy="1719072"/>
          </a:xfrm>
        </p:spPr>
        <p:txBody>
          <a:bodyPr anchor="b">
            <a:normAutofit/>
          </a:bodyPr>
          <a:lstStyle/>
          <a:p>
            <a:r>
              <a:rPr lang="en-GB" sz="5400"/>
              <a:t>Case study- 2015 </a:t>
            </a:r>
          </a:p>
        </p:txBody>
      </p:sp>
      <p:sp>
        <p:nvSpPr>
          <p:cNvPr id="615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6622A63-0DD2-A235-7AAC-D101C9F288AB}"/>
              </a:ext>
            </a:extLst>
          </p:cNvPr>
          <p:cNvSpPr>
            <a:spLocks noGrp="1"/>
          </p:cNvSpPr>
          <p:nvPr>
            <p:ph idx="1"/>
          </p:nvPr>
        </p:nvSpPr>
        <p:spPr>
          <a:xfrm>
            <a:off x="147485" y="2807208"/>
            <a:ext cx="7202750" cy="3781780"/>
          </a:xfrm>
        </p:spPr>
        <p:txBody>
          <a:bodyPr anchor="t">
            <a:noAutofit/>
          </a:bodyPr>
          <a:lstStyle/>
          <a:p>
            <a:r>
              <a:rPr lang="en-GB"/>
              <a:t>Merseyside police came under scrutiny after taking part in ‘rape joke’ via twitter</a:t>
            </a:r>
          </a:p>
          <a:p>
            <a:r>
              <a:rPr lang="en-GB"/>
              <a:t>another Twitter user contacted the police account and wrote: "I'd like to report an incident that's been going on for ages. Chelsea get raped every week, can you help?“</a:t>
            </a:r>
          </a:p>
          <a:p>
            <a:r>
              <a:rPr lang="en-GB"/>
              <a:t>It responded: "Afraid not, it's not a criminal offence to lose week in, week out."</a:t>
            </a:r>
          </a:p>
        </p:txBody>
      </p:sp>
      <p:pic>
        <p:nvPicPr>
          <p:cNvPr id="6148" name="Picture 4" descr="Merseyside Police tweet">
            <a:extLst>
              <a:ext uri="{FF2B5EF4-FFF2-40B4-BE49-F238E27FC236}">
                <a16:creationId xmlns:a16="http://schemas.microsoft.com/office/drawing/2014/main" id="{654E0485-4CB0-BE9B-575E-981BCDA254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6" r="23582"/>
          <a:stretch>
            <a:fillRect/>
          </a:stretch>
        </p:blipFill>
        <p:spPr bwMode="auto">
          <a:xfrm>
            <a:off x="7573607" y="2125897"/>
            <a:ext cx="4395020" cy="4228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695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B7C0F-B3E2-AC6D-7219-1DBE3B60A886}"/>
              </a:ext>
            </a:extLst>
          </p:cNvPr>
          <p:cNvSpPr>
            <a:spLocks noGrp="1"/>
          </p:cNvSpPr>
          <p:nvPr>
            <p:ph type="title"/>
          </p:nvPr>
        </p:nvSpPr>
        <p:spPr>
          <a:xfrm>
            <a:off x="761800" y="297305"/>
            <a:ext cx="5334197" cy="1090322"/>
          </a:xfrm>
        </p:spPr>
        <p:txBody>
          <a:bodyPr anchor="ctr">
            <a:normAutofit/>
          </a:bodyPr>
          <a:lstStyle/>
          <a:p>
            <a:r>
              <a:rPr lang="en-GB" sz="4000"/>
              <a:t>Pros of social media use </a:t>
            </a:r>
          </a:p>
        </p:txBody>
      </p:sp>
      <p:sp>
        <p:nvSpPr>
          <p:cNvPr id="3" name="Content Placeholder 2">
            <a:extLst>
              <a:ext uri="{FF2B5EF4-FFF2-40B4-BE49-F238E27FC236}">
                <a16:creationId xmlns:a16="http://schemas.microsoft.com/office/drawing/2014/main" id="{32EE68DE-B2BA-8D65-97FE-0EECC1F1B870}"/>
              </a:ext>
            </a:extLst>
          </p:cNvPr>
          <p:cNvSpPr>
            <a:spLocks noGrp="1"/>
          </p:cNvSpPr>
          <p:nvPr>
            <p:ph idx="1"/>
          </p:nvPr>
        </p:nvSpPr>
        <p:spPr>
          <a:xfrm>
            <a:off x="213508" y="2470244"/>
            <a:ext cx="6430780" cy="3769835"/>
          </a:xfrm>
        </p:spPr>
        <p:txBody>
          <a:bodyPr anchor="ctr">
            <a:noAutofit/>
          </a:bodyPr>
          <a:lstStyle/>
          <a:p>
            <a:r>
              <a:rPr lang="en-GB"/>
              <a:t>Ability to communicate with the public instantly</a:t>
            </a:r>
          </a:p>
          <a:p>
            <a:r>
              <a:rPr lang="en-GB"/>
              <a:t>Establish lines of communication with the public and build relations</a:t>
            </a:r>
          </a:p>
          <a:p>
            <a:r>
              <a:rPr lang="en-GB"/>
              <a:t>Allow for an amount of transparency </a:t>
            </a:r>
          </a:p>
          <a:p>
            <a:r>
              <a:rPr lang="en-GB"/>
              <a:t>Disinformation control </a:t>
            </a:r>
          </a:p>
          <a:p>
            <a:r>
              <a:rPr lang="en-GB"/>
              <a:t>Allows for intelligence building</a:t>
            </a:r>
          </a:p>
          <a:p>
            <a:r>
              <a:rPr lang="en-GB"/>
              <a:t>Crime prevention awareness </a:t>
            </a:r>
          </a:p>
          <a:p>
            <a:r>
              <a:rPr lang="en-GB"/>
              <a:t>Provide a platform for the public to report crimes </a:t>
            </a:r>
          </a:p>
          <a:p>
            <a:endParaRPr lang="en-GB"/>
          </a:p>
        </p:txBody>
      </p:sp>
      <p:pic>
        <p:nvPicPr>
          <p:cNvPr id="5" name="Picture 4">
            <a:extLst>
              <a:ext uri="{FF2B5EF4-FFF2-40B4-BE49-F238E27FC236}">
                <a16:creationId xmlns:a16="http://schemas.microsoft.com/office/drawing/2014/main" id="{A6D2B938-6AF5-9230-BDB1-77264A23C91C}"/>
              </a:ext>
            </a:extLst>
          </p:cNvPr>
          <p:cNvPicPr>
            <a:picLocks noChangeAspect="1"/>
          </p:cNvPicPr>
          <p:nvPr/>
        </p:nvPicPr>
        <p:blipFill>
          <a:blip r:embed="rId2"/>
          <a:srcRect l="28401" r="17043"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18106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0EF0C-0D87-49EB-8BE0-0168A91C37B6}"/>
              </a:ext>
            </a:extLst>
          </p:cNvPr>
          <p:cNvSpPr>
            <a:spLocks noGrp="1"/>
          </p:cNvSpPr>
          <p:nvPr>
            <p:ph type="title"/>
          </p:nvPr>
        </p:nvSpPr>
        <p:spPr>
          <a:xfrm>
            <a:off x="761800" y="144081"/>
            <a:ext cx="5334197" cy="1264994"/>
          </a:xfrm>
        </p:spPr>
        <p:txBody>
          <a:bodyPr anchor="ctr">
            <a:normAutofit/>
          </a:bodyPr>
          <a:lstStyle/>
          <a:p>
            <a:r>
              <a:rPr lang="en-GB" sz="4000"/>
              <a:t>Cons of Social media </a:t>
            </a:r>
          </a:p>
        </p:txBody>
      </p:sp>
      <p:sp>
        <p:nvSpPr>
          <p:cNvPr id="3" name="Content Placeholder 2">
            <a:extLst>
              <a:ext uri="{FF2B5EF4-FFF2-40B4-BE49-F238E27FC236}">
                <a16:creationId xmlns:a16="http://schemas.microsoft.com/office/drawing/2014/main" id="{78D0E9D4-DEA5-90E4-61E0-EB8409E16F7A}"/>
              </a:ext>
            </a:extLst>
          </p:cNvPr>
          <p:cNvSpPr>
            <a:spLocks noGrp="1"/>
          </p:cNvSpPr>
          <p:nvPr>
            <p:ph idx="1"/>
          </p:nvPr>
        </p:nvSpPr>
        <p:spPr>
          <a:xfrm>
            <a:off x="344774" y="1553156"/>
            <a:ext cx="6265888" cy="5160763"/>
          </a:xfrm>
        </p:spPr>
        <p:txBody>
          <a:bodyPr anchor="ctr">
            <a:normAutofit/>
          </a:bodyPr>
          <a:lstStyle/>
          <a:p>
            <a:r>
              <a:rPr lang="en-GB"/>
              <a:t>Open to abuse </a:t>
            </a:r>
          </a:p>
          <a:p>
            <a:r>
              <a:rPr lang="en-GB"/>
              <a:t>Damage to reputation - mistrust</a:t>
            </a:r>
          </a:p>
          <a:p>
            <a:r>
              <a:rPr lang="en-GB"/>
              <a:t>Can infringe on the public’s right to privacy (Mispa cases)</a:t>
            </a:r>
          </a:p>
          <a:p>
            <a:r>
              <a:rPr lang="en-GB"/>
              <a:t>Can lead to vigilante behaviour (posting of CCTV)</a:t>
            </a:r>
          </a:p>
          <a:p>
            <a:r>
              <a:rPr lang="en-GB"/>
              <a:t>Potential for Data breaches</a:t>
            </a:r>
          </a:p>
          <a:p>
            <a:endParaRPr lang="en-GB"/>
          </a:p>
        </p:txBody>
      </p:sp>
      <p:pic>
        <p:nvPicPr>
          <p:cNvPr id="5" name="Picture 4" descr="Illuminated server room panel">
            <a:extLst>
              <a:ext uri="{FF2B5EF4-FFF2-40B4-BE49-F238E27FC236}">
                <a16:creationId xmlns:a16="http://schemas.microsoft.com/office/drawing/2014/main" id="{99CFFD64-93E4-320F-6FFD-54644B7E86D1}"/>
              </a:ext>
            </a:extLst>
          </p:cNvPr>
          <p:cNvPicPr>
            <a:picLocks noChangeAspect="1"/>
          </p:cNvPicPr>
          <p:nvPr/>
        </p:nvPicPr>
        <p:blipFill>
          <a:blip r:embed="rId2"/>
          <a:srcRect l="20716" r="2744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3985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D0402-4A58-781E-CA34-49B8E035C322}"/>
              </a:ext>
            </a:extLst>
          </p:cNvPr>
          <p:cNvSpPr>
            <a:spLocks noGrp="1"/>
          </p:cNvSpPr>
          <p:nvPr>
            <p:ph type="title"/>
          </p:nvPr>
        </p:nvSpPr>
        <p:spPr>
          <a:xfrm>
            <a:off x="1285240" y="1050595"/>
            <a:ext cx="8074815" cy="1618489"/>
          </a:xfrm>
        </p:spPr>
        <p:txBody>
          <a:bodyPr anchor="ctr">
            <a:normAutofit/>
          </a:bodyPr>
          <a:lstStyle/>
          <a:p>
            <a:r>
              <a:rPr lang="en-GB" sz="7200"/>
              <a:t>Task</a:t>
            </a:r>
          </a:p>
        </p:txBody>
      </p:sp>
      <p:sp>
        <p:nvSpPr>
          <p:cNvPr id="3" name="Content Placeholder 2">
            <a:extLst>
              <a:ext uri="{FF2B5EF4-FFF2-40B4-BE49-F238E27FC236}">
                <a16:creationId xmlns:a16="http://schemas.microsoft.com/office/drawing/2014/main" id="{8D0EA0CE-E540-FA77-6B51-ACCF74317734}"/>
              </a:ext>
            </a:extLst>
          </p:cNvPr>
          <p:cNvSpPr>
            <a:spLocks noGrp="1"/>
          </p:cNvSpPr>
          <p:nvPr>
            <p:ph idx="1"/>
          </p:nvPr>
        </p:nvSpPr>
        <p:spPr>
          <a:xfrm>
            <a:off x="1285240" y="2969469"/>
            <a:ext cx="8074815" cy="2800395"/>
          </a:xfrm>
        </p:spPr>
        <p:txBody>
          <a:bodyPr anchor="t">
            <a:normAutofit/>
          </a:bodyPr>
          <a:lstStyle/>
          <a:p>
            <a:r>
              <a:rPr lang="en-GB" sz="2400"/>
              <a:t>Chose an option from the list on the next page and create a page that discusses its use/purpose and the pros and cons of its use in contemporary policing </a:t>
            </a:r>
          </a:p>
          <a:p>
            <a:r>
              <a:rPr lang="en-GB" sz="2400"/>
              <a:t>Consider Human Rights</a:t>
            </a:r>
          </a:p>
          <a:p>
            <a:r>
              <a:rPr lang="en-GB" sz="2400"/>
              <a:t>Gender, race and class</a:t>
            </a:r>
          </a:p>
        </p:txBody>
      </p:sp>
    </p:spTree>
    <p:extLst>
      <p:ext uri="{BB962C8B-B14F-4D97-AF65-F5344CB8AC3E}">
        <p14:creationId xmlns:p14="http://schemas.microsoft.com/office/powerpoint/2010/main" val="4250650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14B1ED-78A8-9562-751A-716C1E25DD10}"/>
              </a:ext>
            </a:extLst>
          </p:cNvPr>
          <p:cNvSpPr>
            <a:spLocks noGrp="1"/>
          </p:cNvSpPr>
          <p:nvPr>
            <p:ph type="title"/>
          </p:nvPr>
        </p:nvSpPr>
        <p:spPr>
          <a:xfrm>
            <a:off x="838200" y="668377"/>
            <a:ext cx="10515600" cy="1325563"/>
          </a:xfrm>
        </p:spPr>
        <p:txBody>
          <a:bodyPr>
            <a:normAutofit/>
          </a:bodyPr>
          <a:lstStyle/>
          <a:p>
            <a:r>
              <a:rPr lang="en-GB"/>
              <a:t>Examples of technology used in policing </a:t>
            </a:r>
          </a:p>
        </p:txBody>
      </p:sp>
      <p:sp>
        <p:nvSpPr>
          <p:cNvPr id="3" name="Content Placeholder 2">
            <a:extLst>
              <a:ext uri="{FF2B5EF4-FFF2-40B4-BE49-F238E27FC236}">
                <a16:creationId xmlns:a16="http://schemas.microsoft.com/office/drawing/2014/main" id="{EA6D5C89-2592-598B-B7CC-2C071A4018CC}"/>
              </a:ext>
            </a:extLst>
          </p:cNvPr>
          <p:cNvSpPr>
            <a:spLocks noGrp="1"/>
          </p:cNvSpPr>
          <p:nvPr>
            <p:ph sz="half" idx="1"/>
          </p:nvPr>
        </p:nvSpPr>
        <p:spPr>
          <a:xfrm>
            <a:off x="838200" y="2177456"/>
            <a:ext cx="5097780" cy="3795748"/>
          </a:xfrm>
        </p:spPr>
        <p:txBody>
          <a:bodyPr>
            <a:normAutofit/>
          </a:bodyPr>
          <a:lstStyle/>
          <a:p>
            <a:r>
              <a:rPr lang="en-GB"/>
              <a:t>CCTV</a:t>
            </a:r>
          </a:p>
          <a:p>
            <a:r>
              <a:rPr lang="en-GB"/>
              <a:t>Drones</a:t>
            </a:r>
          </a:p>
          <a:p>
            <a:r>
              <a:rPr lang="en-GB"/>
              <a:t>Mobile devices</a:t>
            </a:r>
          </a:p>
          <a:p>
            <a:r>
              <a:rPr lang="en-GB"/>
              <a:t>Computers</a:t>
            </a:r>
          </a:p>
          <a:p>
            <a:r>
              <a:rPr lang="en-GB"/>
              <a:t>Servers/systems</a:t>
            </a:r>
          </a:p>
        </p:txBody>
      </p:sp>
      <p:sp>
        <p:nvSpPr>
          <p:cNvPr id="4" name="Content Placeholder 3">
            <a:extLst>
              <a:ext uri="{FF2B5EF4-FFF2-40B4-BE49-F238E27FC236}">
                <a16:creationId xmlns:a16="http://schemas.microsoft.com/office/drawing/2014/main" id="{6073CC9A-E622-0977-5AF1-2FB5D9AEE861}"/>
              </a:ext>
            </a:extLst>
          </p:cNvPr>
          <p:cNvSpPr>
            <a:spLocks noGrp="1"/>
          </p:cNvSpPr>
          <p:nvPr>
            <p:ph sz="half" idx="2"/>
          </p:nvPr>
        </p:nvSpPr>
        <p:spPr>
          <a:xfrm>
            <a:off x="6256020" y="2177456"/>
            <a:ext cx="5097780" cy="3795748"/>
          </a:xfrm>
        </p:spPr>
        <p:txBody>
          <a:bodyPr>
            <a:normAutofit/>
          </a:bodyPr>
          <a:lstStyle/>
          <a:p>
            <a:r>
              <a:rPr lang="en-GB"/>
              <a:t>Artificial Intelligence </a:t>
            </a:r>
          </a:p>
          <a:p>
            <a:r>
              <a:rPr lang="en-GB"/>
              <a:t>Identification and forensics</a:t>
            </a:r>
          </a:p>
          <a:p>
            <a:r>
              <a:rPr lang="en-GB"/>
              <a:t>Dash cameras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a:ln>
                  <a:noFill/>
                </a:ln>
                <a:effectLst/>
                <a:uLnTx/>
                <a:uFillTx/>
                <a:latin typeface="Aptos" panose="02110004020202020204"/>
              </a:rPr>
              <a:t>Robotics (bomb disposal)</a:t>
            </a:r>
            <a:endParaRPr lang="en-GB">
              <a:latin typeface="Aptos" panose="0211000402020202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a:latin typeface="Aptos" panose="02110004020202020204"/>
              </a:rPr>
              <a:t>Data Analytics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a:ln>
                  <a:noFill/>
                </a:ln>
                <a:effectLst/>
                <a:uLnTx/>
                <a:uFillTx/>
                <a:latin typeface="Aptos" panose="02110004020202020204"/>
              </a:rPr>
              <a:t>Digital forensics</a:t>
            </a:r>
          </a:p>
          <a:p>
            <a:endParaRPr lang="en-GB" sz="2400"/>
          </a:p>
        </p:txBody>
      </p:sp>
    </p:spTree>
    <p:extLst>
      <p:ext uri="{BB962C8B-B14F-4D97-AF65-F5344CB8AC3E}">
        <p14:creationId xmlns:p14="http://schemas.microsoft.com/office/powerpoint/2010/main" val="39497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3293-C506-B38F-5B5A-CE2BDFDAF506}"/>
              </a:ext>
            </a:extLst>
          </p:cNvPr>
          <p:cNvSpPr>
            <a:spLocks noGrp="1"/>
          </p:cNvSpPr>
          <p:nvPr>
            <p:ph type="title"/>
          </p:nvPr>
        </p:nvSpPr>
        <p:spPr/>
        <p:txBody>
          <a:bodyPr>
            <a:normAutofit fontScale="90000"/>
          </a:bodyPr>
          <a:lstStyle/>
          <a:p>
            <a:r>
              <a:rPr lang="en-GB">
                <a:hlinkClick r:id="rId2"/>
              </a:rPr>
              <a:t>Drones</a:t>
            </a:r>
            <a:r>
              <a:rPr lang="en-GB"/>
              <a:t>: </a:t>
            </a:r>
            <a:br>
              <a:rPr lang="en-GB"/>
            </a:br>
            <a:r>
              <a:rPr lang="en-GB" sz="2400"/>
              <a:t>Around 400 drones are used in the UK from 2023 statistics</a:t>
            </a:r>
            <a:br>
              <a:rPr lang="en-GB" sz="2400"/>
            </a:br>
            <a:r>
              <a:rPr lang="en-GB" sz="2400"/>
              <a:t>They are a vital part of technology used, and the Metropolitan police use them frequently</a:t>
            </a:r>
          </a:p>
        </p:txBody>
      </p:sp>
      <p:sp>
        <p:nvSpPr>
          <p:cNvPr id="3" name="Content Placeholder 2">
            <a:extLst>
              <a:ext uri="{FF2B5EF4-FFF2-40B4-BE49-F238E27FC236}">
                <a16:creationId xmlns:a16="http://schemas.microsoft.com/office/drawing/2014/main" id="{8FE3AC9E-D0A6-979D-C441-EE38151C876F}"/>
              </a:ext>
            </a:extLst>
          </p:cNvPr>
          <p:cNvSpPr>
            <a:spLocks noGrp="1"/>
          </p:cNvSpPr>
          <p:nvPr>
            <p:ph sz="half" idx="1"/>
          </p:nvPr>
        </p:nvSpPr>
        <p:spPr/>
        <p:txBody>
          <a:bodyPr vert="horz" lIns="91440" tIns="45720" rIns="91440" bIns="45720" rtlCol="0" anchor="t">
            <a:normAutofit fontScale="55000" lnSpcReduction="20000"/>
          </a:bodyPr>
          <a:lstStyle/>
          <a:p>
            <a:pPr marL="0" indent="0">
              <a:buNone/>
            </a:pPr>
            <a:r>
              <a:rPr lang="en-GB" sz="4400"/>
              <a:t>Pros: </a:t>
            </a:r>
            <a:endParaRPr lang="en-US" sz="4400"/>
          </a:p>
          <a:p>
            <a:r>
              <a:rPr lang="en-GB" sz="3300"/>
              <a:t>They can be a massive help in locating missing people, investigations as well as road collisions or incidents.  </a:t>
            </a:r>
          </a:p>
          <a:p>
            <a:r>
              <a:rPr lang="en-GB" sz="3300">
                <a:hlinkClick r:id="rId3"/>
              </a:rPr>
              <a:t>Time effective</a:t>
            </a:r>
            <a:r>
              <a:rPr lang="en-GB" sz="3300"/>
              <a:t>, gaining information quickly as well as having resources given quickly too.</a:t>
            </a:r>
          </a:p>
          <a:p>
            <a:r>
              <a:rPr lang="en-GB" sz="3300"/>
              <a:t>Can help </a:t>
            </a:r>
            <a:r>
              <a:rPr lang="en-GB" sz="3300">
                <a:hlinkClick r:id="rId4"/>
              </a:rPr>
              <a:t>provide quality evidence</a:t>
            </a:r>
            <a:r>
              <a:rPr lang="en-GB" sz="3300"/>
              <a:t> and information. </a:t>
            </a:r>
          </a:p>
          <a:p>
            <a:r>
              <a:rPr lang="en-GB" sz="3300"/>
              <a:t>Can be safer than people entering uncertain situations. </a:t>
            </a:r>
          </a:p>
          <a:p>
            <a:r>
              <a:rPr lang="en-GB" sz="3300"/>
              <a:t>Drone </a:t>
            </a:r>
            <a:r>
              <a:rPr lang="en-GB" sz="3300">
                <a:hlinkClick r:id="rId4"/>
              </a:rPr>
              <a:t>pilots</a:t>
            </a:r>
            <a:r>
              <a:rPr lang="en-GB" sz="3300"/>
              <a:t> are trained professionally as well as upkept training throughout their career. </a:t>
            </a:r>
          </a:p>
          <a:p>
            <a:endParaRPr lang="en-GB" sz="2600"/>
          </a:p>
        </p:txBody>
      </p:sp>
      <p:sp>
        <p:nvSpPr>
          <p:cNvPr id="4" name="Content Placeholder 3">
            <a:extLst>
              <a:ext uri="{FF2B5EF4-FFF2-40B4-BE49-F238E27FC236}">
                <a16:creationId xmlns:a16="http://schemas.microsoft.com/office/drawing/2014/main" id="{F3B9C22B-974D-96B0-680D-9C1D352F9480}"/>
              </a:ext>
            </a:extLst>
          </p:cNvPr>
          <p:cNvSpPr>
            <a:spLocks noGrp="1"/>
          </p:cNvSpPr>
          <p:nvPr>
            <p:ph sz="half" idx="2"/>
          </p:nvPr>
        </p:nvSpPr>
        <p:spPr/>
        <p:txBody>
          <a:bodyPr vert="horz" lIns="91440" tIns="45720" rIns="91440" bIns="45720" rtlCol="0" anchor="t">
            <a:normAutofit fontScale="55000" lnSpcReduction="20000"/>
          </a:bodyPr>
          <a:lstStyle/>
          <a:p>
            <a:pPr marL="0" indent="0">
              <a:buNone/>
            </a:pPr>
            <a:r>
              <a:rPr lang="en-GB" sz="4400"/>
              <a:t>Cons:</a:t>
            </a:r>
            <a:endParaRPr lang="en-US" sz="4400"/>
          </a:p>
          <a:p>
            <a:r>
              <a:rPr lang="en-GB" sz="3200"/>
              <a:t>Expensive, costing between </a:t>
            </a:r>
            <a:r>
              <a:rPr lang="en-GB" sz="3200">
                <a:hlinkClick r:id="rId3"/>
              </a:rPr>
              <a:t>£1000-£30,000</a:t>
            </a:r>
            <a:r>
              <a:rPr lang="en-GB" sz="3200"/>
              <a:t> each, as well as cost repairs. </a:t>
            </a:r>
          </a:p>
          <a:p>
            <a:r>
              <a:rPr lang="en-GB" sz="3200"/>
              <a:t>Drones are battery powered, so cannot always be the most reliable in long time situations. </a:t>
            </a:r>
          </a:p>
          <a:p>
            <a:r>
              <a:rPr lang="en-GB" sz="3200"/>
              <a:t>They can also be weather dependent, so again not the most reliable form of technology. </a:t>
            </a:r>
          </a:p>
          <a:p>
            <a:r>
              <a:rPr lang="en-GB" sz="3200">
                <a:hlinkClick r:id="rId5"/>
              </a:rPr>
              <a:t>Privacy</a:t>
            </a:r>
            <a:r>
              <a:rPr lang="en-GB" sz="3200"/>
              <a:t> is a massive issue for the public as privately owned property has the right for their home or land not to be recorded, but for the use of the Police, it might be. </a:t>
            </a:r>
          </a:p>
          <a:p>
            <a:r>
              <a:rPr lang="en-GB" sz="3200"/>
              <a:t>Goes against human rights, right to a private life. </a:t>
            </a:r>
          </a:p>
          <a:p>
            <a:r>
              <a:rPr lang="en-GB" sz="3200"/>
              <a:t>There are also situations where drones have been </a:t>
            </a:r>
            <a:r>
              <a:rPr lang="en-GB" sz="3200">
                <a:hlinkClick r:id="rId6"/>
              </a:rPr>
              <a:t>misused</a:t>
            </a:r>
            <a:r>
              <a:rPr lang="en-GB" sz="3200"/>
              <a:t>, for example interrupting emergency responses. </a:t>
            </a:r>
          </a:p>
          <a:p>
            <a:endParaRPr lang="en-GB"/>
          </a:p>
          <a:p>
            <a:endParaRPr lang="en-GB"/>
          </a:p>
        </p:txBody>
      </p:sp>
    </p:spTree>
    <p:extLst>
      <p:ext uri="{BB962C8B-B14F-4D97-AF65-F5344CB8AC3E}">
        <p14:creationId xmlns:p14="http://schemas.microsoft.com/office/powerpoint/2010/main" val="2212125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28BA4-3341-28A5-C42B-A3C3DA94832C}"/>
              </a:ext>
            </a:extLst>
          </p:cNvPr>
          <p:cNvSpPr>
            <a:spLocks noGrp="1"/>
          </p:cNvSpPr>
          <p:nvPr>
            <p:ph type="title"/>
          </p:nvPr>
        </p:nvSpPr>
        <p:spPr/>
        <p:txBody>
          <a:bodyPr/>
          <a:lstStyle/>
          <a:p>
            <a:r>
              <a:rPr lang="en-US"/>
              <a:t>CCTV </a:t>
            </a:r>
          </a:p>
        </p:txBody>
      </p:sp>
      <p:sp>
        <p:nvSpPr>
          <p:cNvPr id="3" name="Content Placeholder 2">
            <a:extLst>
              <a:ext uri="{FF2B5EF4-FFF2-40B4-BE49-F238E27FC236}">
                <a16:creationId xmlns:a16="http://schemas.microsoft.com/office/drawing/2014/main" id="{4EC4294C-848F-7C52-1DD5-EDFAD9882B72}"/>
              </a:ext>
            </a:extLst>
          </p:cNvPr>
          <p:cNvSpPr>
            <a:spLocks noGrp="1"/>
          </p:cNvSpPr>
          <p:nvPr>
            <p:ph sz="half" idx="1"/>
          </p:nvPr>
        </p:nvSpPr>
        <p:spPr/>
        <p:txBody>
          <a:bodyPr vert="horz" lIns="91440" tIns="45720" rIns="91440" bIns="45720" rtlCol="0" anchor="t">
            <a:normAutofit fontScale="92500" lnSpcReduction="20000"/>
          </a:bodyPr>
          <a:lstStyle/>
          <a:p>
            <a:pPr marL="514350" indent="-514350">
              <a:buAutoNum type="arabicPeriod"/>
            </a:pPr>
            <a:r>
              <a:rPr lang="en-US"/>
              <a:t>Pros </a:t>
            </a:r>
          </a:p>
          <a:p>
            <a:pPr marL="0" indent="0">
              <a:buNone/>
            </a:pPr>
            <a:r>
              <a:rPr lang="en-US"/>
              <a:t>Crime deterrent</a:t>
            </a:r>
          </a:p>
          <a:p>
            <a:pPr marL="0" indent="0">
              <a:buNone/>
            </a:pPr>
            <a:r>
              <a:rPr lang="en-US"/>
              <a:t>Useful in evidence for </a:t>
            </a:r>
            <a:r>
              <a:rPr lang="en-US">
                <a:hlinkClick r:id="rId2"/>
              </a:rPr>
              <a:t>over 45% of cases and strengthens investigations and prosecution</a:t>
            </a:r>
            <a:r>
              <a:rPr lang="en-US"/>
              <a:t>s</a:t>
            </a:r>
          </a:p>
          <a:p>
            <a:pPr marL="0" indent="0">
              <a:buNone/>
            </a:pPr>
            <a:r>
              <a:rPr lang="en-US"/>
              <a:t>Public reassurance and safety perception </a:t>
            </a:r>
          </a:p>
          <a:p>
            <a:pPr marL="0" indent="0">
              <a:buNone/>
            </a:pPr>
            <a:r>
              <a:rPr lang="en-US"/>
              <a:t>Shows accountability </a:t>
            </a:r>
          </a:p>
          <a:p>
            <a:pPr marL="0" indent="0">
              <a:buNone/>
            </a:pPr>
            <a:r>
              <a:rPr lang="en-US"/>
              <a:t>Better </a:t>
            </a:r>
            <a:r>
              <a:rPr lang="en-US">
                <a:hlinkClick r:id="rId3"/>
              </a:rPr>
              <a:t>policy implementation</a:t>
            </a:r>
            <a:r>
              <a:rPr lang="en-US"/>
              <a:t> by being aware of what needs to change which might go undetected if not for CCTV</a:t>
            </a:r>
          </a:p>
          <a:p>
            <a:pPr marL="0" indent="0">
              <a:buNone/>
            </a:pPr>
            <a:endParaRPr lang="en-US"/>
          </a:p>
        </p:txBody>
      </p:sp>
      <p:sp>
        <p:nvSpPr>
          <p:cNvPr id="4" name="Content Placeholder 3">
            <a:extLst>
              <a:ext uri="{FF2B5EF4-FFF2-40B4-BE49-F238E27FC236}">
                <a16:creationId xmlns:a16="http://schemas.microsoft.com/office/drawing/2014/main" id="{5CDF4101-0CF9-61E0-0016-19D8EE285AA8}"/>
              </a:ext>
            </a:extLst>
          </p:cNvPr>
          <p:cNvSpPr>
            <a:spLocks noGrp="1"/>
          </p:cNvSpPr>
          <p:nvPr>
            <p:ph sz="half" idx="2"/>
          </p:nvPr>
        </p:nvSpPr>
        <p:spPr/>
        <p:txBody>
          <a:bodyPr vert="horz" lIns="91440" tIns="45720" rIns="91440" bIns="45720" rtlCol="0" anchor="t">
            <a:normAutofit fontScale="92500" lnSpcReduction="20000"/>
          </a:bodyPr>
          <a:lstStyle/>
          <a:p>
            <a:pPr marL="0" indent="0">
              <a:buNone/>
            </a:pPr>
            <a:r>
              <a:rPr lang="en-US"/>
              <a:t>2. Cons </a:t>
            </a:r>
          </a:p>
          <a:p>
            <a:pPr marL="0" indent="0">
              <a:buNone/>
            </a:pPr>
            <a:r>
              <a:rPr lang="en-US"/>
              <a:t>High Cost</a:t>
            </a:r>
          </a:p>
          <a:p>
            <a:pPr marL="0" indent="0">
              <a:buNone/>
            </a:pPr>
            <a:r>
              <a:rPr lang="en-US">
                <a:hlinkClick r:id="rId4"/>
              </a:rPr>
              <a:t>Vulnerable to hacking</a:t>
            </a:r>
          </a:p>
          <a:p>
            <a:pPr marL="0" indent="0">
              <a:buNone/>
            </a:pPr>
            <a:r>
              <a:rPr lang="en-US"/>
              <a:t>Effectiveness </a:t>
            </a:r>
            <a:r>
              <a:rPr lang="en-US">
                <a:hlinkClick r:id="rId2"/>
              </a:rPr>
              <a:t>depends on camera coverage and image quality</a:t>
            </a:r>
          </a:p>
          <a:p>
            <a:pPr marL="0" indent="0">
              <a:buNone/>
            </a:pPr>
            <a:r>
              <a:rPr lang="en-US">
                <a:hlinkClick r:id="rId5"/>
              </a:rPr>
              <a:t>Less effective in public transport and city centers: also raises concerns of privacy</a:t>
            </a:r>
          </a:p>
          <a:p>
            <a:pPr marL="0" indent="0">
              <a:buNone/>
            </a:pPr>
            <a:endParaRPr lang="en-US"/>
          </a:p>
        </p:txBody>
      </p:sp>
    </p:spTree>
    <p:extLst>
      <p:ext uri="{BB962C8B-B14F-4D97-AF65-F5344CB8AC3E}">
        <p14:creationId xmlns:p14="http://schemas.microsoft.com/office/powerpoint/2010/main" val="2943646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C811D-125C-422F-6CE7-B3C52B11C178}"/>
              </a:ext>
            </a:extLst>
          </p:cNvPr>
          <p:cNvSpPr>
            <a:spLocks noGrp="1"/>
          </p:cNvSpPr>
          <p:nvPr>
            <p:ph type="title"/>
          </p:nvPr>
        </p:nvSpPr>
        <p:spPr/>
        <p:txBody>
          <a:bodyPr/>
          <a:lstStyle/>
          <a:p>
            <a:r>
              <a:rPr lang="en-GB"/>
              <a:t>Digital Forensics</a:t>
            </a:r>
          </a:p>
        </p:txBody>
      </p:sp>
      <p:sp>
        <p:nvSpPr>
          <p:cNvPr id="3" name="Content Placeholder 2">
            <a:extLst>
              <a:ext uri="{FF2B5EF4-FFF2-40B4-BE49-F238E27FC236}">
                <a16:creationId xmlns:a16="http://schemas.microsoft.com/office/drawing/2014/main" id="{7E78AFC2-9D17-5BC3-62B4-FEA40EAE28F0}"/>
              </a:ext>
            </a:extLst>
          </p:cNvPr>
          <p:cNvSpPr>
            <a:spLocks noGrp="1"/>
          </p:cNvSpPr>
          <p:nvPr>
            <p:ph sz="half" idx="1"/>
          </p:nvPr>
        </p:nvSpPr>
        <p:spPr>
          <a:xfrm>
            <a:off x="838200" y="1753739"/>
            <a:ext cx="10831901" cy="4221941"/>
          </a:xfrm>
        </p:spPr>
        <p:txBody>
          <a:bodyPr vert="horz" lIns="91440" tIns="45720" rIns="91440" bIns="45720" rtlCol="0" anchor="t">
            <a:normAutofit fontScale="47500" lnSpcReduction="20000"/>
          </a:bodyPr>
          <a:lstStyle/>
          <a:p>
            <a:r>
              <a:rPr lang="en-GB"/>
              <a:t>Digital forensics involves recovering evidence of criminal behaviour through, deleted messages, metadata, and device location. (</a:t>
            </a:r>
            <a:r>
              <a:rPr lang="en-GB">
                <a:hlinkClick r:id="rId2"/>
              </a:rPr>
              <a:t>Link</a:t>
            </a:r>
            <a:r>
              <a:rPr lang="en-GB"/>
              <a:t>).</a:t>
            </a:r>
          </a:p>
          <a:p>
            <a:r>
              <a:rPr lang="en-GB"/>
              <a:t>Helps establish a timeline of events through device logs, social media footprint and phone data. (</a:t>
            </a:r>
            <a:r>
              <a:rPr lang="en-GB">
                <a:hlinkClick r:id="rId2"/>
              </a:rPr>
              <a:t>link</a:t>
            </a:r>
            <a:r>
              <a:rPr lang="en-GB"/>
              <a:t>).</a:t>
            </a:r>
          </a:p>
          <a:p>
            <a:pPr marL="0" indent="0">
              <a:buNone/>
            </a:pPr>
            <a:r>
              <a:rPr lang="en-GB"/>
              <a:t>Pros:</a:t>
            </a:r>
          </a:p>
          <a:p>
            <a:r>
              <a:rPr lang="en-GB"/>
              <a:t>Enhances investigation capabilities through increasing the speed at which information can be accessed, also improves evidence quality. (</a:t>
            </a:r>
            <a:r>
              <a:rPr lang="en-GB">
                <a:hlinkClick r:id="rId3"/>
              </a:rPr>
              <a:t>link</a:t>
            </a:r>
            <a:r>
              <a:rPr lang="en-GB"/>
              <a:t>).</a:t>
            </a:r>
          </a:p>
          <a:p>
            <a:r>
              <a:rPr lang="en-GB"/>
              <a:t>Potential for data driven policing, more information gathered from digital forensics allows for better targeted policing. </a:t>
            </a:r>
          </a:p>
          <a:p>
            <a:endParaRPr lang="en-GB"/>
          </a:p>
          <a:p>
            <a:pPr marL="0" indent="0">
              <a:buNone/>
            </a:pPr>
            <a:r>
              <a:rPr lang="en-GB"/>
              <a:t>Cons:</a:t>
            </a:r>
          </a:p>
          <a:p>
            <a:r>
              <a:rPr lang="en-GB"/>
              <a:t>Possibilities for discrimination.(</a:t>
            </a:r>
            <a:r>
              <a:rPr lang="en-GB">
                <a:hlinkClick r:id="rId4"/>
              </a:rPr>
              <a:t>link</a:t>
            </a:r>
            <a:r>
              <a:rPr lang="en-GB"/>
              <a:t>).</a:t>
            </a:r>
          </a:p>
          <a:p>
            <a:r>
              <a:rPr lang="en-GB"/>
              <a:t>Invasion of privacy. (</a:t>
            </a:r>
            <a:r>
              <a:rPr lang="en-GB">
                <a:hlinkClick r:id="rId5"/>
              </a:rPr>
              <a:t>link</a:t>
            </a:r>
            <a:r>
              <a:rPr lang="en-GB"/>
              <a:t>).</a:t>
            </a:r>
          </a:p>
          <a:p>
            <a:endParaRPr lang="en-GB"/>
          </a:p>
          <a:p>
            <a:pPr marL="0" indent="0">
              <a:buNone/>
            </a:pPr>
            <a:r>
              <a:rPr lang="en-GB"/>
              <a:t>Case Studies:</a:t>
            </a:r>
          </a:p>
          <a:p>
            <a:r>
              <a:rPr lang="en-GB"/>
              <a:t>Project Odyssey. (</a:t>
            </a:r>
            <a:r>
              <a:rPr lang="en-GB">
                <a:hlinkClick r:id="rId6"/>
              </a:rPr>
              <a:t>link</a:t>
            </a:r>
            <a:r>
              <a:rPr lang="en-GB"/>
              <a:t>).</a:t>
            </a:r>
          </a:p>
          <a:p>
            <a:r>
              <a:rPr lang="en-GB"/>
              <a:t>TDECC report. (</a:t>
            </a:r>
            <a:r>
              <a:rPr lang="en-GB">
                <a:hlinkClick r:id="rId7"/>
              </a:rPr>
              <a:t>link</a:t>
            </a:r>
            <a:r>
              <a:rPr lang="en-GB"/>
              <a:t>)</a:t>
            </a:r>
          </a:p>
          <a:p>
            <a:r>
              <a:rPr lang="en-GB"/>
              <a:t>Automated Racism. (</a:t>
            </a:r>
            <a:r>
              <a:rPr lang="en-GB">
                <a:hlinkClick r:id="rId8"/>
              </a:rPr>
              <a:t>link</a:t>
            </a:r>
            <a:r>
              <a:rPr lang="en-GB"/>
              <a:t>).</a:t>
            </a:r>
          </a:p>
          <a:p>
            <a:r>
              <a:rPr lang="en-GB"/>
              <a:t>HMICFRS report. (</a:t>
            </a:r>
            <a:r>
              <a:rPr lang="en-GB">
                <a:hlinkClick r:id="rId9"/>
              </a:rPr>
              <a:t>link</a:t>
            </a:r>
            <a:r>
              <a:rPr lang="en-GB"/>
              <a:t>).</a:t>
            </a:r>
          </a:p>
          <a:p>
            <a:pPr marL="0" indent="0">
              <a:buNone/>
            </a:pPr>
            <a:endParaRPr lang="en-GB"/>
          </a:p>
          <a:p>
            <a:pPr marL="0" indent="0">
              <a:buNone/>
            </a:pPr>
            <a:endParaRPr lang="en-GB"/>
          </a:p>
          <a:p>
            <a:endParaRPr lang="en-GB"/>
          </a:p>
          <a:p>
            <a:endParaRPr lang="en-GB"/>
          </a:p>
        </p:txBody>
      </p:sp>
    </p:spTree>
    <p:extLst>
      <p:ext uri="{BB962C8B-B14F-4D97-AF65-F5344CB8AC3E}">
        <p14:creationId xmlns:p14="http://schemas.microsoft.com/office/powerpoint/2010/main" val="3128980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E867A2B-3438-1170-A4C8-187B36DB37A3}"/>
              </a:ext>
            </a:extLst>
          </p:cNvPr>
          <p:cNvSpPr txBox="1"/>
          <p:nvPr/>
        </p:nvSpPr>
        <p:spPr>
          <a:xfrm>
            <a:off x="103140" y="193132"/>
            <a:ext cx="12088860" cy="7017306"/>
          </a:xfrm>
          <a:prstGeom prst="rect">
            <a:avLst/>
          </a:prstGeom>
          <a:noFill/>
        </p:spPr>
        <p:txBody>
          <a:bodyPr wrap="square">
            <a:spAutoFit/>
          </a:bodyPr>
          <a:lstStyle/>
          <a:p>
            <a:r>
              <a:rPr lang="en-GB" b="0" i="0">
                <a:solidFill>
                  <a:srgbClr val="000000"/>
                </a:solidFill>
                <a:effectLst/>
                <a:latin typeface="Helvetica" pitchFamily="2" charset="0"/>
              </a:rPr>
              <a:t>Dash cams: </a:t>
            </a:r>
            <a:endParaRPr lang="en-GB">
              <a:solidFill>
                <a:srgbClr val="000000"/>
              </a:solidFill>
              <a:effectLst/>
              <a:latin typeface="Helvetica" pitchFamily="2" charset="0"/>
            </a:endParaRPr>
          </a:p>
          <a:p>
            <a:r>
              <a:rPr lang="en-GB" b="0" i="0">
                <a:solidFill>
                  <a:srgbClr val="000000"/>
                </a:solidFill>
                <a:effectLst/>
                <a:latin typeface="Helvetica" pitchFamily="2" charset="0"/>
              </a:rPr>
              <a:t>Used to record interactions with the public, gather evidence for criminal investigation and enhance transparency. </a:t>
            </a:r>
          </a:p>
          <a:p>
            <a:r>
              <a:rPr lang="en-GB" b="0" i="0">
                <a:solidFill>
                  <a:srgbClr val="000000"/>
                </a:solidFill>
                <a:effectLst/>
                <a:latin typeface="Helvetica" pitchFamily="2" charset="0"/>
              </a:rPr>
              <a:t>— they can automatically check if a vehicle is stolen, untaxed or uninsured  by sending this digital information through police databases and flagging the information back to the police.</a:t>
            </a:r>
            <a:endParaRPr lang="en-GB">
              <a:solidFill>
                <a:srgbClr val="000000"/>
              </a:solidFill>
              <a:effectLst/>
              <a:latin typeface="Helvetica" pitchFamily="2" charset="0"/>
            </a:endParaRPr>
          </a:p>
          <a:p>
            <a:r>
              <a:rPr lang="en-GB" b="0" i="0">
                <a:solidFill>
                  <a:srgbClr val="000000"/>
                </a:solidFill>
                <a:effectLst/>
                <a:latin typeface="Helvetica" pitchFamily="2" charset="0"/>
              </a:rPr>
              <a:t>Some of the dash-cams are always recording, some turn on when the emergency lights are turned on or when activated by the police. This is to help conserve the storage space and make sure only relevant footage is captured.</a:t>
            </a:r>
            <a:endParaRPr lang="en-GB">
              <a:solidFill>
                <a:srgbClr val="000000"/>
              </a:solidFill>
              <a:effectLst/>
              <a:latin typeface="Helvetica" pitchFamily="2" charset="0"/>
            </a:endParaRPr>
          </a:p>
          <a:p>
            <a:br>
              <a:rPr lang="en-GB">
                <a:solidFill>
                  <a:srgbClr val="000000"/>
                </a:solidFill>
                <a:effectLst/>
                <a:latin typeface="Helvetica" pitchFamily="2" charset="0"/>
              </a:rPr>
            </a:br>
            <a:endParaRPr lang="en-GB">
              <a:solidFill>
                <a:srgbClr val="000000"/>
              </a:solidFill>
              <a:effectLst/>
              <a:latin typeface="Helvetica" pitchFamily="2" charset="0"/>
            </a:endParaRPr>
          </a:p>
          <a:p>
            <a:r>
              <a:rPr lang="en-GB" b="0" i="0">
                <a:solidFill>
                  <a:srgbClr val="000000"/>
                </a:solidFill>
                <a:effectLst/>
                <a:latin typeface="Helvetica" pitchFamily="2" charset="0"/>
              </a:rPr>
              <a:t>Pros:</a:t>
            </a:r>
            <a:endParaRPr lang="en-GB">
              <a:solidFill>
                <a:srgbClr val="000000"/>
              </a:solidFill>
              <a:effectLst/>
              <a:latin typeface="Helvetica" pitchFamily="2" charset="0"/>
            </a:endParaRPr>
          </a:p>
          <a:p>
            <a:r>
              <a:rPr lang="en-GB" b="0" i="0">
                <a:solidFill>
                  <a:srgbClr val="000000"/>
                </a:solidFill>
                <a:effectLst/>
                <a:latin typeface="Helvetica" pitchFamily="2" charset="0"/>
              </a:rPr>
              <a:t>Used in court as evidence</a:t>
            </a:r>
            <a:endParaRPr lang="en-GB">
              <a:solidFill>
                <a:srgbClr val="000000"/>
              </a:solidFill>
              <a:effectLst/>
              <a:latin typeface="Helvetica" pitchFamily="2" charset="0"/>
            </a:endParaRPr>
          </a:p>
          <a:p>
            <a:r>
              <a:rPr lang="en-GB" b="0" i="0">
                <a:solidFill>
                  <a:srgbClr val="000000"/>
                </a:solidFill>
                <a:effectLst/>
                <a:latin typeface="Helvetica" pitchFamily="2" charset="0"/>
              </a:rPr>
              <a:t>Can recover stolen vehicles</a:t>
            </a:r>
            <a:endParaRPr lang="en-GB">
              <a:solidFill>
                <a:srgbClr val="000000"/>
              </a:solidFill>
              <a:effectLst/>
              <a:latin typeface="Helvetica" pitchFamily="2" charset="0"/>
            </a:endParaRPr>
          </a:p>
          <a:p>
            <a:r>
              <a:rPr lang="en-GB" b="0" i="0">
                <a:solidFill>
                  <a:srgbClr val="000000"/>
                </a:solidFill>
                <a:effectLst/>
                <a:latin typeface="Helvetica" pitchFamily="2" charset="0"/>
              </a:rPr>
              <a:t>Much faster than traditional policing</a:t>
            </a:r>
            <a:endParaRPr lang="en-GB">
              <a:solidFill>
                <a:srgbClr val="000000"/>
              </a:solidFill>
              <a:effectLst/>
              <a:latin typeface="Helvetica" pitchFamily="2" charset="0"/>
            </a:endParaRPr>
          </a:p>
          <a:p>
            <a:r>
              <a:rPr lang="en-GB" b="0" i="0">
                <a:solidFill>
                  <a:srgbClr val="000000"/>
                </a:solidFill>
                <a:effectLst/>
                <a:latin typeface="Helvetica" pitchFamily="2" charset="0"/>
              </a:rPr>
              <a:t>affordable and reliable for the work that they are able to do</a:t>
            </a:r>
            <a:endParaRPr lang="en-GB">
              <a:solidFill>
                <a:srgbClr val="000000"/>
              </a:solidFill>
              <a:effectLst/>
              <a:latin typeface="Helvetica" pitchFamily="2" charset="0"/>
            </a:endParaRPr>
          </a:p>
          <a:p>
            <a:br>
              <a:rPr lang="en-GB">
                <a:solidFill>
                  <a:srgbClr val="000000"/>
                </a:solidFill>
                <a:effectLst/>
                <a:latin typeface="Helvetica" pitchFamily="2" charset="0"/>
              </a:rPr>
            </a:br>
            <a:endParaRPr lang="en-GB">
              <a:solidFill>
                <a:srgbClr val="000000"/>
              </a:solidFill>
              <a:effectLst/>
              <a:latin typeface="Helvetica" pitchFamily="2" charset="0"/>
            </a:endParaRPr>
          </a:p>
          <a:p>
            <a:r>
              <a:rPr lang="en-GB" b="0" i="0">
                <a:solidFill>
                  <a:srgbClr val="000000"/>
                </a:solidFill>
                <a:effectLst/>
                <a:latin typeface="Helvetica" pitchFamily="2" charset="0"/>
              </a:rPr>
              <a:t>Cons</a:t>
            </a:r>
            <a:endParaRPr lang="en-GB">
              <a:solidFill>
                <a:srgbClr val="000000"/>
              </a:solidFill>
              <a:effectLst/>
              <a:latin typeface="Helvetica" pitchFamily="2" charset="0"/>
            </a:endParaRPr>
          </a:p>
          <a:p>
            <a:r>
              <a:rPr lang="en-GB" b="0" i="0">
                <a:solidFill>
                  <a:srgbClr val="000000"/>
                </a:solidFill>
                <a:effectLst/>
                <a:latin typeface="Helvetica" pitchFamily="2" charset="0"/>
              </a:rPr>
              <a:t>They are affordable — but can cost upwards of 2000 pound for setup.</a:t>
            </a:r>
            <a:endParaRPr lang="en-GB">
              <a:solidFill>
                <a:srgbClr val="000000"/>
              </a:solidFill>
              <a:effectLst/>
              <a:latin typeface="Helvetica" pitchFamily="2" charset="0"/>
            </a:endParaRPr>
          </a:p>
          <a:p>
            <a:r>
              <a:rPr lang="en-GB" b="0" i="0">
                <a:solidFill>
                  <a:srgbClr val="000000"/>
                </a:solidFill>
                <a:effectLst/>
                <a:latin typeface="Helvetica" pitchFamily="2" charset="0"/>
              </a:rPr>
              <a:t>Privacy issues, of those camera’s being on to record the innocent</a:t>
            </a:r>
            <a:endParaRPr lang="en-GB">
              <a:solidFill>
                <a:srgbClr val="000000"/>
              </a:solidFill>
              <a:effectLst/>
              <a:latin typeface="Helvetica" pitchFamily="2" charset="0"/>
            </a:endParaRPr>
          </a:p>
          <a:p>
            <a:r>
              <a:rPr lang="en-GB" b="0" i="0">
                <a:solidFill>
                  <a:srgbClr val="000000"/>
                </a:solidFill>
                <a:effectLst/>
                <a:latin typeface="Helvetica" pitchFamily="2" charset="0"/>
              </a:rPr>
              <a:t>Cost due to technological malfunctions</a:t>
            </a:r>
            <a:endParaRPr lang="en-GB">
              <a:solidFill>
                <a:srgbClr val="000000"/>
              </a:solidFill>
              <a:effectLst/>
              <a:latin typeface="Helvetica" pitchFamily="2" charset="0"/>
            </a:endParaRPr>
          </a:p>
          <a:p>
            <a:r>
              <a:rPr lang="en-GB" b="0" i="0">
                <a:solidFill>
                  <a:srgbClr val="000000"/>
                </a:solidFill>
                <a:effectLst/>
                <a:latin typeface="Helvetica" pitchFamily="2" charset="0"/>
              </a:rPr>
              <a:t>Potential for bias — officers can control the cams, and in turn can switch them off or on when they feel necessary.</a:t>
            </a:r>
            <a:endParaRPr lang="en-GB">
              <a:solidFill>
                <a:srgbClr val="000000"/>
              </a:solidFill>
              <a:effectLst/>
              <a:latin typeface="Helvetica" pitchFamily="2" charset="0"/>
            </a:endParaRPr>
          </a:p>
          <a:p>
            <a:br>
              <a:rPr lang="en-GB">
                <a:solidFill>
                  <a:srgbClr val="000000"/>
                </a:solidFill>
                <a:effectLst/>
                <a:latin typeface="Helvetica" pitchFamily="2" charset="0"/>
              </a:rPr>
            </a:br>
            <a:endParaRPr lang="en-GB">
              <a:solidFill>
                <a:srgbClr val="000000"/>
              </a:solidFill>
              <a:effectLst/>
              <a:latin typeface="Helvetica" pitchFamily="2" charset="0"/>
            </a:endParaRPr>
          </a:p>
          <a:p>
            <a:br>
              <a:rPr lang="en-GB">
                <a:solidFill>
                  <a:srgbClr val="000000"/>
                </a:solidFill>
                <a:effectLst/>
                <a:latin typeface="Helvetica" pitchFamily="2" charset="0"/>
              </a:rPr>
            </a:br>
            <a:endParaRPr lang="en-GB">
              <a:solidFill>
                <a:srgbClr val="000000"/>
              </a:solidFill>
              <a:effectLst/>
              <a:latin typeface="Helvetica" pitchFamily="2" charset="0"/>
            </a:endParaRPr>
          </a:p>
          <a:p>
            <a:pPr algn="ctr">
              <a:buNone/>
            </a:pPr>
            <a:endParaRPr lang="en-GB">
              <a:solidFill>
                <a:srgbClr val="000000"/>
              </a:solidFill>
              <a:effectLst/>
              <a:latin typeface="Helvetica" pitchFamily="2" charset="0"/>
            </a:endParaRPr>
          </a:p>
        </p:txBody>
      </p:sp>
    </p:spTree>
    <p:extLst>
      <p:ext uri="{BB962C8B-B14F-4D97-AF65-F5344CB8AC3E}">
        <p14:creationId xmlns:p14="http://schemas.microsoft.com/office/powerpoint/2010/main" val="32689995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B7932-C629-DE4A-31EF-CFE1D0AE8517}"/>
              </a:ext>
            </a:extLst>
          </p:cNvPr>
          <p:cNvSpPr>
            <a:spLocks noGrp="1"/>
          </p:cNvSpPr>
          <p:nvPr>
            <p:ph type="title"/>
          </p:nvPr>
        </p:nvSpPr>
        <p:spPr/>
        <p:txBody>
          <a:bodyPr/>
          <a:lstStyle/>
          <a:p>
            <a:r>
              <a:rPr lang="en-US"/>
              <a:t>Mobile devices</a:t>
            </a:r>
          </a:p>
        </p:txBody>
      </p:sp>
      <p:sp>
        <p:nvSpPr>
          <p:cNvPr id="3" name="Content Placeholder 2">
            <a:extLst>
              <a:ext uri="{FF2B5EF4-FFF2-40B4-BE49-F238E27FC236}">
                <a16:creationId xmlns:a16="http://schemas.microsoft.com/office/drawing/2014/main" id="{990F6190-F0EE-CA09-C749-3DB69A292A1F}"/>
              </a:ext>
            </a:extLst>
          </p:cNvPr>
          <p:cNvSpPr>
            <a:spLocks noGrp="1"/>
          </p:cNvSpPr>
          <p:nvPr>
            <p:ph sz="half" idx="1"/>
          </p:nvPr>
        </p:nvSpPr>
        <p:spPr>
          <a:xfrm>
            <a:off x="838200" y="1460283"/>
            <a:ext cx="10515600" cy="1585174"/>
          </a:xfrm>
        </p:spPr>
        <p:txBody>
          <a:bodyPr vert="horz" lIns="91440" tIns="45720" rIns="91440" bIns="45720" rtlCol="0" anchor="t">
            <a:noAutofit/>
          </a:bodyPr>
          <a:lstStyle/>
          <a:p>
            <a:pPr marL="0" indent="0">
              <a:buNone/>
            </a:pPr>
            <a:r>
              <a:rPr lang="en-US" sz="1600"/>
              <a:t>Police in England and Wales use smartphones that run secure police apps and have features like e-notebooks, electronic witness statements, and access to online apps. They also use specialized mobile devices for tasks like taking electronic witness statements and missing person forms. Additionally, some forces are deploying advanced technologies such as mobile-based facial recognition apps and are equipped with systems like automatic number plate recognition (ANPR) and live facial recognition (LFR). </a:t>
            </a:r>
            <a:endParaRPr lang="en-US"/>
          </a:p>
        </p:txBody>
      </p:sp>
      <p:sp>
        <p:nvSpPr>
          <p:cNvPr id="4" name="Content Placeholder 3">
            <a:extLst>
              <a:ext uri="{FF2B5EF4-FFF2-40B4-BE49-F238E27FC236}">
                <a16:creationId xmlns:a16="http://schemas.microsoft.com/office/drawing/2014/main" id="{2BF4921D-700E-DF8D-8080-88B1457991F3}"/>
              </a:ext>
            </a:extLst>
          </p:cNvPr>
          <p:cNvSpPr>
            <a:spLocks noGrp="1"/>
          </p:cNvSpPr>
          <p:nvPr>
            <p:ph sz="half" idx="2"/>
          </p:nvPr>
        </p:nvSpPr>
        <p:spPr>
          <a:xfrm>
            <a:off x="692064" y="2639815"/>
            <a:ext cx="5954036" cy="4215639"/>
          </a:xfrm>
        </p:spPr>
        <p:txBody>
          <a:bodyPr vert="horz" lIns="91440" tIns="45720" rIns="91440" bIns="45720" rtlCol="0" anchor="t">
            <a:normAutofit fontScale="47500" lnSpcReduction="20000"/>
          </a:bodyPr>
          <a:lstStyle/>
          <a:p>
            <a:pPr marL="0" indent="0">
              <a:lnSpc>
                <a:spcPct val="120000"/>
              </a:lnSpc>
              <a:spcBef>
                <a:spcPts val="0"/>
              </a:spcBef>
              <a:buNone/>
            </a:pPr>
            <a:r>
              <a:rPr lang="en-US" b="1"/>
              <a:t>Pros</a:t>
            </a:r>
          </a:p>
          <a:p>
            <a:pPr>
              <a:lnSpc>
                <a:spcPct val="120000"/>
              </a:lnSpc>
              <a:spcBef>
                <a:spcPts val="0"/>
              </a:spcBef>
            </a:pPr>
            <a:r>
              <a:rPr lang="en-US"/>
              <a:t>Faster, more efficient policing - Officers can complete reports, witness statements, and missing person forms on the spot, reducing paperwork and time spent back at the station, E-notebooks and digital forms streamline workflows and reduce duplication.</a:t>
            </a:r>
          </a:p>
          <a:p>
            <a:pPr>
              <a:lnSpc>
                <a:spcPct val="120000"/>
              </a:lnSpc>
              <a:spcBef>
                <a:spcPts val="0"/>
              </a:spcBef>
            </a:pPr>
            <a:r>
              <a:rPr lang="en-US"/>
              <a:t>Improved accuracy and record-keeping - Digital entries reduce handwriting issues, lost notebooks, and transcription errors, Data is stored securely and can be automatically backed up.</a:t>
            </a:r>
          </a:p>
          <a:p>
            <a:pPr>
              <a:lnSpc>
                <a:spcPct val="120000"/>
              </a:lnSpc>
              <a:spcBef>
                <a:spcPts val="0"/>
              </a:spcBef>
            </a:pPr>
            <a:r>
              <a:rPr lang="en-US"/>
              <a:t>Better access to information - Officers can access crime databases, intelligence reports, ANPR systems, and internal apps from the field, Real-time data improves decision-making and response effectiveness.</a:t>
            </a:r>
          </a:p>
          <a:p>
            <a:pPr>
              <a:lnSpc>
                <a:spcPct val="120000"/>
              </a:lnSpc>
              <a:spcBef>
                <a:spcPts val="0"/>
              </a:spcBef>
            </a:pPr>
            <a:r>
              <a:rPr lang="en-US"/>
              <a:t>Enhanced evidence collection - Smartphones make it easier to collect photos, videos, and signed digital statements, Time-stamped electronic evidence is often more reliable and traceable.</a:t>
            </a:r>
          </a:p>
          <a:p>
            <a:pPr>
              <a:lnSpc>
                <a:spcPct val="120000"/>
              </a:lnSpc>
              <a:spcBef>
                <a:spcPts val="0"/>
              </a:spcBef>
            </a:pPr>
            <a:r>
              <a:rPr lang="en-US"/>
              <a:t>Increased officer safety - Quick access to risk markers, suspect histories, and location tools (e.g., mapping, tracking) helps officers stay alert to threats.</a:t>
            </a:r>
          </a:p>
          <a:p>
            <a:pPr>
              <a:lnSpc>
                <a:spcPct val="120000"/>
              </a:lnSpc>
              <a:spcBef>
                <a:spcPts val="0"/>
              </a:spcBef>
            </a:pPr>
            <a:r>
              <a:rPr lang="en-US"/>
              <a:t>Faster identification with technologies like facial recognition - Mobile facial recognition and ANPR help identify suspects or locate missing persons quickly, reduces time spent transporting individuals to custody purely for ID checks.</a:t>
            </a:r>
          </a:p>
          <a:p>
            <a:pPr marL="0" indent="0">
              <a:buNone/>
            </a:pPr>
            <a:endParaRPr lang="en-US"/>
          </a:p>
        </p:txBody>
      </p:sp>
      <p:sp>
        <p:nvSpPr>
          <p:cNvPr id="5" name="TextBox 4">
            <a:extLst>
              <a:ext uri="{FF2B5EF4-FFF2-40B4-BE49-F238E27FC236}">
                <a16:creationId xmlns:a16="http://schemas.microsoft.com/office/drawing/2014/main" id="{601594DC-B69C-5512-6AC4-5D9F51F4460F}"/>
              </a:ext>
            </a:extLst>
          </p:cNvPr>
          <p:cNvSpPr txBox="1"/>
          <p:nvPr/>
        </p:nvSpPr>
        <p:spPr>
          <a:xfrm>
            <a:off x="6650434" y="2636981"/>
            <a:ext cx="5025330"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Cons </a:t>
            </a:r>
          </a:p>
          <a:p>
            <a:pPr marL="171450" indent="-171450">
              <a:buFont typeface="Arial"/>
              <a:buChar char="•"/>
            </a:pPr>
            <a:r>
              <a:rPr lang="en-GB" sz="1400"/>
              <a:t>Privacy and civil liberties concerns - Mobile facial recognition and LFR are controversial due to risks of: Misidentification, Disproportionate targeting of minority communities, public trust can decline if usage isn’t transparent.</a:t>
            </a:r>
          </a:p>
          <a:p>
            <a:pPr marL="171450" indent="-171450">
              <a:buFont typeface="Arial"/>
              <a:buChar char="•"/>
            </a:pPr>
            <a:r>
              <a:rPr lang="en-GB" sz="1400"/>
              <a:t>Security risks - Although devices are secure, any mobile technology carries risks of:  Data breaches, Unauthorized access, Loss or theft of the device, Cyberattacks targeting police networks become more possible.</a:t>
            </a:r>
          </a:p>
          <a:p>
            <a:pPr marL="171450" indent="-171450">
              <a:buFont typeface="Arial"/>
              <a:buChar char="•"/>
            </a:pPr>
            <a:r>
              <a:rPr lang="en-GB" sz="1400"/>
              <a:t>Reliability issues - Apps, servers, or networks can fail, especially in rural or low-signal areas. </a:t>
            </a:r>
          </a:p>
          <a:p>
            <a:pPr marL="171450" indent="-171450">
              <a:buFont typeface="Arial"/>
              <a:buChar char="•"/>
            </a:pPr>
            <a:r>
              <a:rPr lang="en-GB" sz="1400"/>
              <a:t>Training and adoption challenges - Officers require continuous training to use evolving systems properly, ineffective training can lead to improper use or missed capabilities.</a:t>
            </a:r>
          </a:p>
          <a:p>
            <a:pPr marL="171450" indent="-171450">
              <a:buFont typeface="Arial"/>
              <a:buChar char="•"/>
            </a:pPr>
            <a:r>
              <a:rPr lang="en-GB" sz="1400"/>
              <a:t>Increased costs - Upfront investment in devices, security software, training, and maintenance is high, Facial-recognition systems and ANPR infrastructure are particularly expensive.</a:t>
            </a:r>
          </a:p>
          <a:p>
            <a:pPr marL="285750" indent="-285750">
              <a:buFont typeface="Arial"/>
              <a:buChar char="•"/>
            </a:pPr>
            <a:endParaRPr lang="en-GB"/>
          </a:p>
        </p:txBody>
      </p:sp>
    </p:spTree>
    <p:extLst>
      <p:ext uri="{BB962C8B-B14F-4D97-AF65-F5344CB8AC3E}">
        <p14:creationId xmlns:p14="http://schemas.microsoft.com/office/powerpoint/2010/main" val="1374496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B7932-C629-DE4A-31EF-CFE1D0AE8517}"/>
              </a:ext>
            </a:extLst>
          </p:cNvPr>
          <p:cNvSpPr>
            <a:spLocks noGrp="1"/>
          </p:cNvSpPr>
          <p:nvPr>
            <p:ph type="title"/>
          </p:nvPr>
        </p:nvSpPr>
        <p:spPr/>
        <p:txBody>
          <a:bodyPr/>
          <a:lstStyle/>
          <a:p>
            <a:r>
              <a:rPr lang="en-GB"/>
              <a:t>Computers/ systems </a:t>
            </a:r>
            <a:endParaRPr lang="en-US"/>
          </a:p>
        </p:txBody>
      </p:sp>
      <p:sp>
        <p:nvSpPr>
          <p:cNvPr id="3" name="Content Placeholder 2">
            <a:extLst>
              <a:ext uri="{FF2B5EF4-FFF2-40B4-BE49-F238E27FC236}">
                <a16:creationId xmlns:a16="http://schemas.microsoft.com/office/drawing/2014/main" id="{990F6190-F0EE-CA09-C749-3DB69A292A1F}"/>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2BF4921D-700E-DF8D-8080-88B1457991F3}"/>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3744963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9468FE0E-1E45-4C6D-9AFC-58DAC780B598}">
  <ds:schemaRefs>
    <ds:schemaRef ds:uri="http://schemas.microsoft.com/sharepoint/v3/contenttype/forms"/>
  </ds:schemaRefs>
</ds:datastoreItem>
</file>

<file path=customXml/itemProps2.xml><?xml version="1.0" encoding="utf-8"?>
<ds:datastoreItem xmlns:ds="http://schemas.openxmlformats.org/officeDocument/2006/customXml" ds:itemID="{7B2045BB-54B5-4B35-9D4A-5817A6A8BE50}">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D06CED33-D328-4F60-B2E7-B4ADB6C65DFD}">
  <ds:schemaRefs>
    <ds:schemaRef ds:uri="0e7fbce4-8ae7-4085-8b0a-9efa4c7cae6d"/>
    <ds:schemaRef ds:uri="http://schemas.microsoft.com/office/2006/metadata/properties"/>
    <ds:schemaRef ds:uri="http://schemas.microsoft.com/office/infopath/2007/PartnerControls"/>
    <ds:schemaRef ds:uri="http://www.w3.org/2000/xmlns/"/>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27</Slides>
  <Notes>2</Notes>
  <HiddenSlides>0</HiddenSlide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1_Office Theme</vt:lpstr>
      <vt:lpstr>Police, Policing and Society</vt:lpstr>
      <vt:lpstr>Today’s session</vt:lpstr>
      <vt:lpstr>Automatic Number Plate Recognition (ANPR)</vt:lpstr>
      <vt:lpstr>ANPR and The Police </vt:lpstr>
      <vt:lpstr>Case study 1</vt:lpstr>
      <vt:lpstr>Case study 2</vt:lpstr>
      <vt:lpstr>Pros of ANPR</vt:lpstr>
      <vt:lpstr>Cons of ANPR</vt:lpstr>
      <vt:lpstr>Body Worn Cameras (BWV)</vt:lpstr>
      <vt:lpstr>Case study 1</vt:lpstr>
      <vt:lpstr>Case Study 2 – BBC Investigation (2023)</vt:lpstr>
      <vt:lpstr>Pros of BWV </vt:lpstr>
      <vt:lpstr>Cons of BWV </vt:lpstr>
      <vt:lpstr>Social media and the police </vt:lpstr>
      <vt:lpstr>Cont….</vt:lpstr>
      <vt:lpstr>Today </vt:lpstr>
      <vt:lpstr>Case study- 2015 </vt:lpstr>
      <vt:lpstr>Pros of social media use </vt:lpstr>
      <vt:lpstr>Cons of Social media </vt:lpstr>
      <vt:lpstr>Task</vt:lpstr>
      <vt:lpstr>Examples of technology used in policing </vt:lpstr>
      <vt:lpstr>Drones:  Around 400 drones are used in the UK from 2023 statistics They are a vital part of technology used, and the Metropolitan police use them frequently</vt:lpstr>
      <vt:lpstr>CCTV </vt:lpstr>
      <vt:lpstr>Digital Forensics</vt:lpstr>
      <vt:lpstr>PowerPoint Presentation</vt:lpstr>
      <vt:lpstr>Mobile devices</vt:lpstr>
      <vt:lpstr>Computers/ systems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Policing and Society</dc:title>
  <dc:creator>Michelle Hill (IMH)</dc:creator>
  <cp:revision>1</cp:revision>
  <dcterms:created xsi:type="dcterms:W3CDTF">2025-11-16T11:59:26Z</dcterms:created>
  <dcterms:modified xsi:type="dcterms:W3CDTF">2025-11-18T19:14:08Z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