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s-E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2C16"/>
    <a:srgbClr val="0C788E"/>
    <a:srgbClr val="006666"/>
    <a:srgbClr val="0099CC"/>
    <a:srgbClr val="660066"/>
    <a:srgbClr val="660033"/>
    <a:srgbClr val="333333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118597-1C66-2B8D-D8CD-2660BA9FB1C2}" v="102" dt="2023-05-06T13:06:24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35" autoAdjust="0"/>
    <p:restoredTop sz="94652" autoAdjust="0"/>
  </p:normalViewPr>
  <p:slideViewPr>
    <p:cSldViewPr>
      <p:cViewPr varScale="1">
        <p:scale>
          <a:sx n="64" d="100"/>
          <a:sy n="64" d="100"/>
        </p:scale>
        <p:origin x="152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Sushich (1921374)" userId="S::1921374@student.uwtsd.ac.uk::229780ab-5576-479d-b9e5-52b1e81aa656" providerId="AD" clId="Web-{4D118597-1C66-2B8D-D8CD-2660BA9FB1C2}"/>
    <pc:docChg chg="modSld">
      <pc:chgData name="Natasha Sushich (1921374)" userId="S::1921374@student.uwtsd.ac.uk::229780ab-5576-479d-b9e5-52b1e81aa656" providerId="AD" clId="Web-{4D118597-1C66-2B8D-D8CD-2660BA9FB1C2}" dt="2023-05-06T13:06:24.955" v="95" actId="14100"/>
      <pc:docMkLst>
        <pc:docMk/>
      </pc:docMkLst>
      <pc:sldChg chg="modSp">
        <pc:chgData name="Natasha Sushich (1921374)" userId="S::1921374@student.uwtsd.ac.uk::229780ab-5576-479d-b9e5-52b1e81aa656" providerId="AD" clId="Web-{4D118597-1C66-2B8D-D8CD-2660BA9FB1C2}" dt="2023-05-06T13:06:24.955" v="95" actId="14100"/>
        <pc:sldMkLst>
          <pc:docMk/>
          <pc:sldMk cId="0" sldId="257"/>
        </pc:sldMkLst>
        <pc:spChg chg="mod">
          <ac:chgData name="Natasha Sushich (1921374)" userId="S::1921374@student.uwtsd.ac.uk::229780ab-5576-479d-b9e5-52b1e81aa656" providerId="AD" clId="Web-{4D118597-1C66-2B8D-D8CD-2660BA9FB1C2}" dt="2023-05-06T13:06:24.955" v="95" actId="14100"/>
          <ac:spMkLst>
            <pc:docMk/>
            <pc:sldMk cId="0" sldId="257"/>
            <ac:spMk id="157699" creationId="{1C82AED3-2DFE-3EC6-9FC8-FDB21B7B6746}"/>
          </ac:spMkLst>
        </pc:spChg>
      </pc:sldChg>
      <pc:sldChg chg="modSp">
        <pc:chgData name="Natasha Sushich (1921374)" userId="S::1921374@student.uwtsd.ac.uk::229780ab-5576-479d-b9e5-52b1e81aa656" providerId="AD" clId="Web-{4D118597-1C66-2B8D-D8CD-2660BA9FB1C2}" dt="2023-05-06T13:02:38.328" v="79" actId="20577"/>
        <pc:sldMkLst>
          <pc:docMk/>
          <pc:sldMk cId="0" sldId="258"/>
        </pc:sldMkLst>
        <pc:spChg chg="mod">
          <ac:chgData name="Natasha Sushich (1921374)" userId="S::1921374@student.uwtsd.ac.uk::229780ab-5576-479d-b9e5-52b1e81aa656" providerId="AD" clId="Web-{4D118597-1C66-2B8D-D8CD-2660BA9FB1C2}" dt="2023-05-06T13:02:38.328" v="79" actId="20577"/>
          <ac:spMkLst>
            <pc:docMk/>
            <pc:sldMk cId="0" sldId="258"/>
            <ac:spMk id="157699" creationId="{D8FA8F02-70C9-AB1E-B538-9B5B7552EFA5}"/>
          </ac:spMkLst>
        </pc:spChg>
        <pc:picChg chg="mod">
          <ac:chgData name="Natasha Sushich (1921374)" userId="S::1921374@student.uwtsd.ac.uk::229780ab-5576-479d-b9e5-52b1e81aa656" providerId="AD" clId="Web-{4D118597-1C66-2B8D-D8CD-2660BA9FB1C2}" dt="2023-05-06T12:52:41.426" v="10" actId="14100"/>
          <ac:picMkLst>
            <pc:docMk/>
            <pc:sldMk cId="0" sldId="258"/>
            <ac:picMk id="4101" creationId="{9D34CA48-5077-ED15-EB10-DBD2DD593558}"/>
          </ac:picMkLst>
        </pc:picChg>
      </pc:sldChg>
      <pc:sldChg chg="modSp">
        <pc:chgData name="Natasha Sushich (1921374)" userId="S::1921374@student.uwtsd.ac.uk::229780ab-5576-479d-b9e5-52b1e81aa656" providerId="AD" clId="Web-{4D118597-1C66-2B8D-D8CD-2660BA9FB1C2}" dt="2023-05-06T13:02:10.420" v="74" actId="20577"/>
        <pc:sldMkLst>
          <pc:docMk/>
          <pc:sldMk cId="0" sldId="259"/>
        </pc:sldMkLst>
        <pc:spChg chg="mod">
          <ac:chgData name="Natasha Sushich (1921374)" userId="S::1921374@student.uwtsd.ac.uk::229780ab-5576-479d-b9e5-52b1e81aa656" providerId="AD" clId="Web-{4D118597-1C66-2B8D-D8CD-2660BA9FB1C2}" dt="2023-05-06T13:00:53.243" v="64" actId="20577"/>
          <ac:spMkLst>
            <pc:docMk/>
            <pc:sldMk cId="0" sldId="259"/>
            <ac:spMk id="2" creationId="{B53991E0-4A8F-7EBD-1E36-664D05F5065C}"/>
          </ac:spMkLst>
        </pc:spChg>
        <pc:spChg chg="mod">
          <ac:chgData name="Natasha Sushich (1921374)" userId="S::1921374@student.uwtsd.ac.uk::229780ab-5576-479d-b9e5-52b1e81aa656" providerId="AD" clId="Web-{4D118597-1C66-2B8D-D8CD-2660BA9FB1C2}" dt="2023-05-06T13:02:10.420" v="74" actId="20577"/>
          <ac:spMkLst>
            <pc:docMk/>
            <pc:sldMk cId="0" sldId="259"/>
            <ac:spMk id="157699" creationId="{C8270EA6-95A1-EAF8-566F-283839674EF3}"/>
          </ac:spMkLst>
        </pc:spChg>
        <pc:picChg chg="mod">
          <ac:chgData name="Natasha Sushich (1921374)" userId="S::1921374@student.uwtsd.ac.uk::229780ab-5576-479d-b9e5-52b1e81aa656" providerId="AD" clId="Web-{4D118597-1C66-2B8D-D8CD-2660BA9FB1C2}" dt="2023-05-06T13:01:38.199" v="67" actId="14100"/>
          <ac:picMkLst>
            <pc:docMk/>
            <pc:sldMk cId="0" sldId="259"/>
            <ac:picMk id="5125" creationId="{4196F22D-3362-BB06-72C7-3DC6533F355A}"/>
          </ac:picMkLst>
        </pc:picChg>
      </pc:sldChg>
      <pc:sldChg chg="modSp">
        <pc:chgData name="Natasha Sushich (1921374)" userId="S::1921374@student.uwtsd.ac.uk::229780ab-5576-479d-b9e5-52b1e81aa656" providerId="AD" clId="Web-{4D118597-1C66-2B8D-D8CD-2660BA9FB1C2}" dt="2023-05-06T12:59:36.018" v="58" actId="20577"/>
        <pc:sldMkLst>
          <pc:docMk/>
          <pc:sldMk cId="0" sldId="260"/>
        </pc:sldMkLst>
        <pc:spChg chg="mod">
          <ac:chgData name="Natasha Sushich (1921374)" userId="S::1921374@student.uwtsd.ac.uk::229780ab-5576-479d-b9e5-52b1e81aa656" providerId="AD" clId="Web-{4D118597-1C66-2B8D-D8CD-2660BA9FB1C2}" dt="2023-05-06T12:59:36.018" v="58" actId="20577"/>
          <ac:spMkLst>
            <pc:docMk/>
            <pc:sldMk cId="0" sldId="260"/>
            <ac:spMk id="2" creationId="{F3BE6C9F-4ACF-DDE3-7F29-B38899642E75}"/>
          </ac:spMkLst>
        </pc:spChg>
        <pc:spChg chg="mod">
          <ac:chgData name="Natasha Sushich (1921374)" userId="S::1921374@student.uwtsd.ac.uk::229780ab-5576-479d-b9e5-52b1e81aa656" providerId="AD" clId="Web-{4D118597-1C66-2B8D-D8CD-2660BA9FB1C2}" dt="2023-05-06T12:59:19.283" v="55" actId="20577"/>
          <ac:spMkLst>
            <pc:docMk/>
            <pc:sldMk cId="0" sldId="260"/>
            <ac:spMk id="157699" creationId="{527C325C-E87B-8BFB-8CE7-C7535525BAF1}"/>
          </ac:spMkLst>
        </pc:spChg>
        <pc:picChg chg="mod">
          <ac:chgData name="Natasha Sushich (1921374)" userId="S::1921374@student.uwtsd.ac.uk::229780ab-5576-479d-b9e5-52b1e81aa656" providerId="AD" clId="Web-{4D118597-1C66-2B8D-D8CD-2660BA9FB1C2}" dt="2023-05-06T12:54:30.355" v="32" actId="14100"/>
          <ac:picMkLst>
            <pc:docMk/>
            <pc:sldMk cId="0" sldId="260"/>
            <ac:picMk id="6149" creationId="{E211FA16-7BB1-3700-1C07-AEAA61F74DE7}"/>
          </ac:picMkLst>
        </pc:picChg>
      </pc:sldChg>
      <pc:sldChg chg="modSp">
        <pc:chgData name="Natasha Sushich (1921374)" userId="S::1921374@student.uwtsd.ac.uk::229780ab-5576-479d-b9e5-52b1e81aa656" providerId="AD" clId="Web-{4D118597-1C66-2B8D-D8CD-2660BA9FB1C2}" dt="2023-05-06T13:03:44.005" v="81" actId="20577"/>
        <pc:sldMkLst>
          <pc:docMk/>
          <pc:sldMk cId="0" sldId="261"/>
        </pc:sldMkLst>
        <pc:spChg chg="mod">
          <ac:chgData name="Natasha Sushich (1921374)" userId="S::1921374@student.uwtsd.ac.uk::229780ab-5576-479d-b9e5-52b1e81aa656" providerId="AD" clId="Web-{4D118597-1C66-2B8D-D8CD-2660BA9FB1C2}" dt="2023-05-06T13:03:44.005" v="81" actId="20577"/>
          <ac:spMkLst>
            <pc:docMk/>
            <pc:sldMk cId="0" sldId="261"/>
            <ac:spMk id="157699" creationId="{3DEA9FF2-DE62-DCDF-053A-3CC5AE599FC2}"/>
          </ac:spMkLst>
        </pc:spChg>
        <pc:picChg chg="mod">
          <ac:chgData name="Natasha Sushich (1921374)" userId="S::1921374@student.uwtsd.ac.uk::229780ab-5576-479d-b9e5-52b1e81aa656" providerId="AD" clId="Web-{4D118597-1C66-2B8D-D8CD-2660BA9FB1C2}" dt="2023-05-06T12:57:02.054" v="45" actId="14100"/>
          <ac:picMkLst>
            <pc:docMk/>
            <pc:sldMk cId="0" sldId="261"/>
            <ac:picMk id="7173" creationId="{9FB235B6-CB4F-9644-4AA5-C100F802F310}"/>
          </ac:picMkLst>
        </pc:picChg>
      </pc:sldChg>
      <pc:sldChg chg="modSp">
        <pc:chgData name="Natasha Sushich (1921374)" userId="S::1921374@student.uwtsd.ac.uk::229780ab-5576-479d-b9e5-52b1e81aa656" providerId="AD" clId="Web-{4D118597-1C66-2B8D-D8CD-2660BA9FB1C2}" dt="2023-05-06T12:58:11.887" v="50" actId="20577"/>
        <pc:sldMkLst>
          <pc:docMk/>
          <pc:sldMk cId="0" sldId="262"/>
        </pc:sldMkLst>
        <pc:spChg chg="mod">
          <ac:chgData name="Natasha Sushich (1921374)" userId="S::1921374@student.uwtsd.ac.uk::229780ab-5576-479d-b9e5-52b1e81aa656" providerId="AD" clId="Web-{4D118597-1C66-2B8D-D8CD-2660BA9FB1C2}" dt="2023-05-06T12:58:11.887" v="50" actId="20577"/>
          <ac:spMkLst>
            <pc:docMk/>
            <pc:sldMk cId="0" sldId="262"/>
            <ac:spMk id="2" creationId="{021687E2-B2B7-5FB8-FF23-10F312013D61}"/>
          </ac:spMkLst>
        </pc:spChg>
        <pc:spChg chg="mod">
          <ac:chgData name="Natasha Sushich (1921374)" userId="S::1921374@student.uwtsd.ac.uk::229780ab-5576-479d-b9e5-52b1e81aa656" providerId="AD" clId="Web-{4D118597-1C66-2B8D-D8CD-2660BA9FB1C2}" dt="2023-05-06T12:58:02.199" v="47" actId="20577"/>
          <ac:spMkLst>
            <pc:docMk/>
            <pc:sldMk cId="0" sldId="262"/>
            <ac:spMk id="157699" creationId="{88521A69-0263-0AFB-4F22-54BF1012FDF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02F047D-4AB5-5594-1ABF-F2E2F449D2D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2F0D1F6-4598-3144-D348-A5A0B772CC2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3A77844-6731-C789-D361-60B507DD276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051AC-D54F-4B16-9BC1-942918FD61F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161556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9D80235-642E-FE10-C5AC-C1249E14D49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82943A2-F29A-193D-76A5-910C4492ED9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56D90D0-EA6F-E16A-20A2-8045E7CE7B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6BAED4-44BF-4786-B1FE-A8CF12A943C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103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D35CEBA-190B-CA8B-1FC3-D4E1322E57E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3EC6AE9-9B43-9E8B-E51C-B476F9AC8BD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B2396AC-4336-C98A-2C0A-BEA3B134E1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EFFEBE-1569-462F-97A4-4D23F5B47190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09031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286E71-39C1-66D6-7F0E-27EAB7F7820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5C66C7-A8CE-21DB-D1D6-E9E570A8D57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6716932-41FF-9EEB-354B-A82B7F7CC80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70177E-98CE-42A8-AA05-472F738CEE99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56044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1883982-9F5D-65EF-1CA4-96DC0009E8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E1DC4AB4-BEF5-E3D6-2400-1D0E3C9EB8B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47ADD32-847E-8384-6DBE-F369EC0ACE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49D3FC-3B7E-40C7-B5A8-5A4139201C74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302125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D95D616-5A9F-DC40-8A35-7D6AC8822B2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545BD3B2-819C-D438-D044-2020B30001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3244006-2E00-30DF-136B-7CFA1FE5E72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B8552D-2EA4-4196-90E7-C24645EA1999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64527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BCF2D02-4925-085F-5748-0A2E3392DCF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C296846-A4D2-B4E9-15F3-457B9710E8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05CA1421-2258-843B-51C8-99959EA43B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AC53AB-CF86-4F97-B753-A76D302C5010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89115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4683D5-82FE-55BB-E868-65373E6F843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B64A0CF-02A5-1BE6-9A5A-A94AD066329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DCF062A-74B1-68F1-B563-D8035FD604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276AD-FFA5-4861-9C35-70809852A233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5627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4D1840-CAFE-EC00-4D55-0C4AFE35E80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86FDC2-166B-FAA9-0050-D5189224AAE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DEDA9BC-CBA9-FDF7-43FA-DC53A93715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B2245F-5DA0-4F21-A45E-DA8A153F5E81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31584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7384E11-2D2C-ED74-805F-C5F9D9BE594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6FE8625-A93F-2AB5-03ED-0957AA028B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668343A-4807-2CFB-D01B-21E5D4C66F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84D874-7ED8-4513-8570-6E1B2656ACE4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87921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A02D3CD-99A2-ED3D-6D0A-B3CB5EC66B2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CC8D152-6E9B-7D10-0799-8DC2424D24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CCA7CE8-95CE-1F52-6DB1-0982694E44E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8CC69D-86B1-4888-A5A7-2D6F654A7DD6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3906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7802986B-F935-032F-105F-DCA1EB6237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F873D85C-7C65-47ED-AAE3-B25E467D9F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C59AE668-8B5C-9855-F4A6-34364C94231A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7430041F-82D6-41C7-A82F-F50B7682CB8E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F9077393-98BD-47B8-B357-7E206A1EC8D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E0B16091-E290-429C-BE98-24A0CC7B72C2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50">
            <a:extLst>
              <a:ext uri="{FF2B5EF4-FFF2-40B4-BE49-F238E27FC236}">
                <a16:creationId xmlns:a16="http://schemas.microsoft.com/office/drawing/2014/main" id="{3D46A707-A26B-B35E-752A-A85B68741E0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563938" y="333375"/>
            <a:ext cx="5688012" cy="6524625"/>
          </a:xfrm>
        </p:spPr>
        <p:txBody>
          <a:bodyPr anchor="ctr"/>
          <a:lstStyle/>
          <a:p>
            <a:pPr eaLnBrk="1" hangingPunct="1"/>
            <a:r>
              <a:rPr lang="es-UY" altLang="en-US" sz="3600" b="1">
                <a:solidFill>
                  <a:srgbClr val="333333"/>
                </a:solidFill>
              </a:rPr>
              <a:t> </a:t>
            </a:r>
            <a:r>
              <a:rPr lang="en-GB" altLang="en-US" sz="3200"/>
              <a:t>Academic and Employability Skills BMSW4001</a:t>
            </a:r>
            <a:br>
              <a:rPr lang="en-GB" altLang="en-US" sz="3200"/>
            </a:br>
            <a:br>
              <a:rPr lang="en-GB" altLang="en-US" sz="3200"/>
            </a:br>
            <a: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  <a:t>Aros Auto Accident Repair Ltd</a:t>
            </a: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  <a:t>Natasha Sushich </a:t>
            </a: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  <a:t>                        </a:t>
            </a: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  <a:t>ID Number : 1921374</a:t>
            </a: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  <a:t>Lecturer: Timothy Hopkins</a:t>
            </a:r>
            <a:br>
              <a:rPr lang="en-GB" altLang="en-US" sz="2000" b="1">
                <a:solidFill>
                  <a:srgbClr val="262626"/>
                </a:solidFill>
                <a:latin typeface="Century Gothic" panose="020B0502020202020204" pitchFamily="34" charset="0"/>
              </a:rPr>
            </a:br>
            <a:endParaRPr lang="es-ES" altLang="en-US" sz="3600" b="1">
              <a:solidFill>
                <a:srgbClr val="333333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159C1717-8ABE-1879-9A91-ED11F0AB31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29600" cy="868363"/>
          </a:xfrm>
        </p:spPr>
        <p:txBody>
          <a:bodyPr/>
          <a:lstStyle/>
          <a:p>
            <a:pPr eaLnBrk="1" hangingPunct="1"/>
            <a:r>
              <a:rPr lang="en-US" altLang="en-US" sz="2400" b="1">
                <a:latin typeface="Arial "/>
              </a:rPr>
              <a:t>Introduction</a:t>
            </a:r>
            <a:br>
              <a:rPr lang="en-US" altLang="en-US" sz="2000">
                <a:latin typeface="Arial "/>
              </a:rPr>
            </a:br>
            <a:r>
              <a:rPr lang="en-GB" altLang="en-US" sz="2000">
                <a:latin typeface="Arial "/>
              </a:rPr>
              <a:t>Different choices from buying, leasing, and selling of cars, sports cars, sports parts vehicles, and motorbikes to service any kind of automobile. Introduction of Aros Auto Accident Repair Ltd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1C82AED3-2DFE-3EC6-9FC8-FDB21B7B67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7450" y="1902124"/>
            <a:ext cx="7499350" cy="375722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000" dirty="0">
                <a:latin typeface="Arial "/>
              </a:rPr>
              <a:t>Car Body Repair in London Established in 2017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000" dirty="0">
                <a:latin typeface="Arial "/>
              </a:rPr>
              <a:t>Small but Most Experienced Workshop in London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000" dirty="0">
                <a:latin typeface="Arial "/>
              </a:rPr>
              <a:t>Technical Knowledge and Wealth of Experience 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r>
              <a:rPr lang="en-US" altLang="en-US" sz="2000" dirty="0">
                <a:latin typeface="Arial "/>
              </a:rPr>
              <a:t>High Quality of Service and Finishing Level and Maintenance of the Cars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pic>
        <p:nvPicPr>
          <p:cNvPr id="3076" name="Picture 3">
            <a:extLst>
              <a:ext uri="{FF2B5EF4-FFF2-40B4-BE49-F238E27FC236}">
                <a16:creationId xmlns:a16="http://schemas.microsoft.com/office/drawing/2014/main" id="{3482972D-9A82-2E57-EF63-526021EE2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3" y="5732463"/>
            <a:ext cx="5667375" cy="1673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0F0D0682-5ED6-1D00-2AFC-2D5E1B9346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863" y="549275"/>
            <a:ext cx="8229600" cy="868363"/>
          </a:xfrm>
        </p:spPr>
        <p:txBody>
          <a:bodyPr/>
          <a:lstStyle/>
          <a:p>
            <a:pPr eaLnBrk="1" hangingPunct="1"/>
            <a:r>
              <a:rPr lang="en-US" altLang="en-US" sz="2400" b="1"/>
              <a:t>Skills and Qualifications</a:t>
            </a:r>
            <a:br>
              <a:rPr lang="en-US" altLang="en-US" sz="2000">
                <a:latin typeface="Arial "/>
              </a:rPr>
            </a:br>
            <a:r>
              <a:rPr lang="en-GB" altLang="en-US" sz="2000">
                <a:latin typeface="Arial "/>
              </a:rPr>
              <a:t>Having a successful car dealership business needs a set of skills. I will explain some of the most necessary skills and qualifications needed to develop the dealership venture blooming.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D8FA8F02-70C9-AB1E-B538-9B5B7552EF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426324"/>
            <a:ext cx="4572000" cy="4741563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</a:t>
            </a:r>
            <a:r>
              <a:rPr lang="en-US" altLang="en-US" sz="2000" b="1" dirty="0">
                <a:latin typeface="Arial "/>
              </a:rPr>
              <a:t>Skills</a:t>
            </a:r>
            <a:r>
              <a:rPr lang="en-US" altLang="en-US" sz="2000" dirty="0">
                <a:latin typeface="Arial "/>
              </a:rPr>
              <a:t>: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Customer Skills                               </a:t>
            </a:r>
          </a:p>
          <a:p>
            <a:pPr marL="0" indent="0" eaLnBrk="1" hangingPunct="1">
              <a:buNone/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Attention to detail and a good eye for Maintenance 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 Have a good working  hand</a:t>
            </a:r>
            <a:br>
              <a:rPr lang="en-GB" sz="1200" dirty="0"/>
            </a:br>
            <a:endParaRPr lang="en-US" altLang="en-US" sz="200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AAA6A6EE-6407-23E4-488B-5E8B9CBD2E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692150"/>
            <a:ext cx="4787900" cy="41052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                        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</a:t>
            </a:r>
            <a:r>
              <a:rPr lang="en-US" altLang="en-US" sz="2000" b="1" dirty="0">
                <a:latin typeface="Arial "/>
              </a:rPr>
              <a:t>Qualifications</a:t>
            </a:r>
            <a:r>
              <a:rPr lang="en-US" altLang="en-US" sz="2000" dirty="0">
                <a:latin typeface="Arial "/>
              </a:rPr>
              <a:t>: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Level 3 Diploma in MET Technician </a:t>
            </a:r>
          </a:p>
          <a:p>
            <a:pPr eaLnBrk="1" hangingPunct="1"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GCES ( Maths and English) or equivalent</a:t>
            </a:r>
          </a:p>
          <a:p>
            <a:pPr eaLnBrk="1" hangingPunct="1">
              <a:defRPr/>
            </a:pPr>
            <a:endParaRPr lang="en-GB" altLang="en-US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altLang="en-US" sz="2000" dirty="0">
                <a:latin typeface="Arial "/>
              </a:rPr>
              <a:t>Minimum 1 year of work experience in the car business</a:t>
            </a: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altLang="en-US" sz="2000" dirty="0">
                <a:latin typeface="Arial "/>
              </a:rPr>
              <a:t>Administrative Qualification</a:t>
            </a: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endParaRPr lang="en-GB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</a:t>
            </a: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pic>
        <p:nvPicPr>
          <p:cNvPr id="4101" name="Picture 2">
            <a:extLst>
              <a:ext uri="{FF2B5EF4-FFF2-40B4-BE49-F238E27FC236}">
                <a16:creationId xmlns:a16="http://schemas.microsoft.com/office/drawing/2014/main" id="{9D34CA48-5077-ED15-EB10-DBD2DD5935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5760738"/>
            <a:ext cx="3168650" cy="109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9DC8AB29-CFC1-4F1A-2F22-A540610276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863" y="0"/>
            <a:ext cx="8229600" cy="1268413"/>
          </a:xfrm>
        </p:spPr>
        <p:txBody>
          <a:bodyPr/>
          <a:lstStyle/>
          <a:p>
            <a:pPr eaLnBrk="1" hangingPunct="1"/>
            <a:r>
              <a:rPr lang="en-GB" altLang="en-US" sz="2400" b="1">
                <a:solidFill>
                  <a:srgbClr val="000000"/>
                </a:solidFill>
                <a:latin typeface="Arial "/>
              </a:rPr>
              <a:t>SWOT</a:t>
            </a:r>
            <a:r>
              <a:rPr lang="en-GB" altLang="en-US" sz="2400">
                <a:solidFill>
                  <a:srgbClr val="000000"/>
                </a:solidFill>
                <a:latin typeface="Arial "/>
              </a:rPr>
              <a:t> </a:t>
            </a:r>
            <a:r>
              <a:rPr lang="en-GB" altLang="en-US" sz="2400" b="1">
                <a:solidFill>
                  <a:srgbClr val="000000"/>
                </a:solidFill>
                <a:latin typeface="Arial "/>
              </a:rPr>
              <a:t>Analysis</a:t>
            </a:r>
            <a:br>
              <a:rPr lang="en-GB" altLang="en-US" sz="2000">
                <a:solidFill>
                  <a:srgbClr val="000000"/>
                </a:solidFill>
                <a:latin typeface="Arial "/>
              </a:rPr>
            </a:br>
            <a:r>
              <a:rPr lang="en-GB" altLang="en-US" sz="2000">
                <a:solidFill>
                  <a:srgbClr val="000000"/>
                </a:solidFill>
                <a:latin typeface="Arial "/>
              </a:rPr>
              <a:t>This SWOT Analysis will help me to discover the skills which will make me a better businesswoman.</a:t>
            </a:r>
            <a:br>
              <a:rPr lang="en-GB" altLang="en-US" sz="2000">
                <a:solidFill>
                  <a:srgbClr val="000000"/>
                </a:solidFill>
                <a:latin typeface="Arial "/>
              </a:rPr>
            </a:br>
            <a:endParaRPr lang="en-US" altLang="en-US" sz="2000">
              <a:latin typeface="Arial "/>
            </a:endParaRP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C8270EA6-95A1-EAF8-566F-283839674E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08050"/>
            <a:ext cx="4572000" cy="4249738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</a:t>
            </a:r>
            <a:r>
              <a:rPr lang="en-US" altLang="en-US" sz="2000" b="1" dirty="0">
                <a:latin typeface="Arial "/>
              </a:rPr>
              <a:t>Strengths:</a:t>
            </a:r>
            <a:r>
              <a:rPr lang="en-US" altLang="en-US" sz="2000" dirty="0">
                <a:latin typeface="Arial "/>
              </a:rPr>
              <a:t>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Good team leader in the company and maintained an organized team</a:t>
            </a: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Good listener and a good eye for the details</a:t>
            </a: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High Demand from Customers</a:t>
            </a:r>
            <a:br>
              <a:rPr lang="en-GB" sz="1200" dirty="0"/>
            </a:b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B53991E0-4A8F-7EBD-1E36-664D05F506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476250"/>
            <a:ext cx="4787900" cy="4392613"/>
          </a:xfrm>
          <a:prstGeom prst="rect">
            <a:avLst/>
          </a:prstGeom>
          <a:noFill/>
          <a:ln>
            <a:noFill/>
          </a:ln>
          <a:effectLst/>
        </p:spPr>
        <p:txBody>
          <a:bodyPr lIns="91440" tIns="45720" rIns="91440" bIns="45720" anchor="t"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                        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</a:t>
            </a:r>
            <a:r>
              <a:rPr lang="en-US" altLang="en-US" sz="2000" b="1" dirty="0">
                <a:latin typeface="Arial "/>
              </a:rPr>
              <a:t>Weaknesses: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Another auto competitors </a:t>
            </a:r>
            <a:endParaRPr lang="en-GB" altLang="en-US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altLang="en-US" sz="2000" dirty="0">
                <a:latin typeface="Arial "/>
              </a:rPr>
              <a:t>High cost of spares and raw </a:t>
            </a:r>
          </a:p>
          <a:p>
            <a:pPr marL="0" indent="0" eaLnBrk="1" hangingPunct="1">
              <a:buNone/>
              <a:defRPr/>
            </a:pPr>
            <a:r>
              <a:rPr lang="en-GB" altLang="en-US" sz="2000" dirty="0">
                <a:latin typeface="Arial "/>
              </a:rPr>
              <a:t>     materials</a:t>
            </a:r>
          </a:p>
          <a:p>
            <a:pPr eaLnBrk="1" hangingPunct="1">
              <a:defRPr/>
            </a:pPr>
            <a:r>
              <a:rPr lang="en-GB" altLang="en-US" sz="2000" dirty="0">
                <a:latin typeface="Arial "/>
              </a:rPr>
              <a:t>Lack of experience in some 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altLang="en-US" sz="2000" dirty="0">
                <a:latin typeface="Arial "/>
              </a:rPr>
              <a:t>     area in the auto industry</a:t>
            </a: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pic>
        <p:nvPicPr>
          <p:cNvPr id="5125" name="Picture 2">
            <a:extLst>
              <a:ext uri="{FF2B5EF4-FFF2-40B4-BE49-F238E27FC236}">
                <a16:creationId xmlns:a16="http://schemas.microsoft.com/office/drawing/2014/main" id="{4196F22D-3362-BB06-72C7-3DC6533F35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30957"/>
            <a:ext cx="7524750" cy="1426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7E3C86ED-29CF-B0D5-C2B8-3986067DEB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863" y="-74613"/>
            <a:ext cx="8229600" cy="547688"/>
          </a:xfrm>
        </p:spPr>
        <p:txBody>
          <a:bodyPr/>
          <a:lstStyle/>
          <a:p>
            <a:pPr eaLnBrk="1" hangingPunct="1"/>
            <a:r>
              <a:rPr lang="en-US" altLang="en-US" sz="2400" b="1">
                <a:latin typeface="Arial "/>
              </a:rPr>
              <a:t>SWOT</a:t>
            </a:r>
            <a:r>
              <a:rPr lang="en-US" altLang="en-US" sz="2400">
                <a:latin typeface="Arial "/>
              </a:rPr>
              <a:t> </a:t>
            </a:r>
            <a:r>
              <a:rPr lang="en-US" altLang="en-US" sz="2400" b="1">
                <a:latin typeface="Arial "/>
              </a:rPr>
              <a:t>Analysis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527C325C-E87B-8BFB-8CE7-C7535525BA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765175"/>
            <a:ext cx="4572000" cy="403225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None/>
              <a:defRPr/>
            </a:pPr>
            <a:r>
              <a:rPr lang="en-US" altLang="en-US" sz="2000" dirty="0">
                <a:latin typeface="Arial "/>
              </a:rPr>
              <a:t>             </a:t>
            </a:r>
            <a:r>
              <a:rPr lang="en-US" altLang="en-US" sz="2000" b="1" dirty="0">
                <a:latin typeface="Arial "/>
              </a:rPr>
              <a:t>Opportunities:</a:t>
            </a:r>
            <a:r>
              <a:rPr lang="en-US" altLang="en-US" sz="2000" dirty="0">
                <a:latin typeface="Arial "/>
              </a:rPr>
              <a:t>                                                                        </a:t>
            </a:r>
          </a:p>
          <a:p>
            <a:pPr marL="0" indent="0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Using new automotive technologies </a:t>
            </a: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Collaboration with the car insurance companies</a:t>
            </a: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 Competitor prices hikes and    inventory shortages </a:t>
            </a:r>
          </a:p>
          <a:p>
            <a:pPr marL="0" indent="0" eaLnBrk="1" hangingPunct="1">
              <a:buNone/>
              <a:defRPr/>
            </a:pPr>
            <a:br>
              <a:rPr lang="en-GB" sz="1200" dirty="0"/>
            </a:b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F3BE6C9F-4ACF-DDE3-7F29-B38899642E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333375"/>
            <a:ext cx="4787900" cy="4464050"/>
          </a:xfrm>
          <a:prstGeom prst="rect">
            <a:avLst/>
          </a:prstGeom>
          <a:noFill/>
          <a:ln>
            <a:noFill/>
          </a:ln>
          <a:effectLst/>
        </p:spPr>
        <p:txBody>
          <a:bodyPr lIns="91440" tIns="45720" rIns="91440" bIns="45720" anchor="t"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                        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</a:t>
            </a:r>
            <a:r>
              <a:rPr lang="en-US" altLang="en-US" sz="2000" b="1" dirty="0">
                <a:latin typeface="Arial "/>
              </a:rPr>
              <a:t>Threats: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More attractive loyalty programs and discounts for the customers</a:t>
            </a: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Better employee pay with more benefits </a:t>
            </a:r>
            <a:endParaRPr lang="en-GB" altLang="en-US" sz="2000" dirty="0">
              <a:solidFill>
                <a:srgbClr val="202124"/>
              </a:solidFill>
              <a:latin typeface="Arial"/>
            </a:endParaRPr>
          </a:p>
          <a:p>
            <a:pPr eaLnBrk="1" hangingPunct="1">
              <a:defRPr/>
            </a:pPr>
            <a:r>
              <a:rPr lang="en-GB" altLang="en-US" sz="2000" dirty="0">
                <a:latin typeface="Arial "/>
              </a:rPr>
              <a:t>Economic downturn</a:t>
            </a: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pic>
        <p:nvPicPr>
          <p:cNvPr id="6149" name="Picture 2">
            <a:extLst>
              <a:ext uri="{FF2B5EF4-FFF2-40B4-BE49-F238E27FC236}">
                <a16:creationId xmlns:a16="http://schemas.microsoft.com/office/drawing/2014/main" id="{E211FA16-7BB1-3700-1C07-AEAA61F74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71830"/>
            <a:ext cx="7596188" cy="1486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370D061-9EA5-EFCB-E4A4-E6F7A2F819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863" y="549275"/>
            <a:ext cx="8229600" cy="868363"/>
          </a:xfrm>
        </p:spPr>
        <p:txBody>
          <a:bodyPr/>
          <a:lstStyle/>
          <a:p>
            <a:pPr eaLnBrk="1" hangingPunct="1"/>
            <a:r>
              <a:rPr lang="en-US" altLang="en-US" sz="2400" b="1"/>
              <a:t>Personal Development Plan PDP</a:t>
            </a:r>
            <a:br>
              <a:rPr lang="en-US" altLang="en-US" sz="2000">
                <a:latin typeface="Arial "/>
              </a:rPr>
            </a:br>
            <a:r>
              <a:rPr lang="en-GB" altLang="en-US" sz="2000">
                <a:latin typeface="Arial "/>
              </a:rPr>
              <a:t>During my studies in the class about (PDP) I understand what I need if I want to improve my skills and achieve my goals. 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3DEA9FF2-DE62-DCDF-053A-3CC5AE599FC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125538"/>
            <a:ext cx="4572000" cy="5732462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</a:t>
            </a:r>
            <a:r>
              <a:rPr lang="en-US" altLang="en-US" sz="2000" b="1" dirty="0">
                <a:latin typeface="Arial "/>
              </a:rPr>
              <a:t>Objectives:</a:t>
            </a:r>
            <a:r>
              <a:rPr lang="en-US" altLang="en-US" sz="2000" dirty="0">
                <a:latin typeface="Arial "/>
              </a:rPr>
              <a:t>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To be able to make organized plans for the business and find experienced employees</a:t>
            </a:r>
          </a:p>
          <a:p>
            <a:pPr eaLnBrk="1" hangingPunct="1"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To be able to make workforce plans</a:t>
            </a:r>
          </a:p>
          <a:p>
            <a:pPr eaLnBrk="1" hangingPunct="1"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To improve problem-solving capabilities</a:t>
            </a:r>
          </a:p>
          <a:p>
            <a:pPr eaLnBrk="1" hangingPunct="1">
              <a:defRPr/>
            </a:pPr>
            <a:endParaRPr lang="en-GB" altLang="en-US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B465810F-80FC-2E97-925C-D8CBE1C0C0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765175"/>
            <a:ext cx="4787900" cy="60928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                        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b="1" dirty="0">
                <a:latin typeface="Arial "/>
              </a:rPr>
              <a:t>              </a:t>
            </a:r>
            <a:r>
              <a:rPr lang="en-GB" altLang="en-US" sz="2000" b="1" dirty="0">
                <a:latin typeface="Arial "/>
              </a:rPr>
              <a:t>Skills to develop</a:t>
            </a:r>
            <a:r>
              <a:rPr lang="en-US" altLang="en-US" sz="2000" b="1" dirty="0">
                <a:latin typeface="Arial "/>
              </a:rPr>
              <a:t>: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Planning   and organization skills</a:t>
            </a: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Critical thinking and decision-making skills</a:t>
            </a:r>
          </a:p>
          <a:p>
            <a:pPr eaLnBrk="1" hangingPunct="1">
              <a:defRPr/>
            </a:pPr>
            <a:endParaRPr lang="en-GB" altLang="en-US" sz="2000" dirty="0">
              <a:solidFill>
                <a:srgbClr val="202124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altLang="en-US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altLang="en-US" sz="2000" dirty="0">
                <a:latin typeface="Arial "/>
              </a:rPr>
              <a:t>Problem Solving Skill</a:t>
            </a:r>
          </a:p>
          <a:p>
            <a:pPr marL="0" indent="0" eaLnBrk="1" hangingPunct="1">
              <a:buFontTx/>
              <a:buNone/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pic>
        <p:nvPicPr>
          <p:cNvPr id="7173" name="Picture 2">
            <a:extLst>
              <a:ext uri="{FF2B5EF4-FFF2-40B4-BE49-F238E27FC236}">
                <a16:creationId xmlns:a16="http://schemas.microsoft.com/office/drawing/2014/main" id="{9FB235B6-CB4F-9644-4AA5-C100F802F3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888" y="5876206"/>
            <a:ext cx="2419350" cy="980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42ACBEFF-8ADF-70E2-D2B8-FD1C7B0512F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3863" y="0"/>
            <a:ext cx="8229600" cy="908050"/>
          </a:xfrm>
        </p:spPr>
        <p:txBody>
          <a:bodyPr/>
          <a:lstStyle/>
          <a:p>
            <a:pPr eaLnBrk="1" hangingPunct="1"/>
            <a:r>
              <a:rPr lang="en-US" altLang="en-US" sz="2400" b="1">
                <a:solidFill>
                  <a:srgbClr val="000000"/>
                </a:solidFill>
              </a:rPr>
              <a:t>Personal Development Plan PDP</a:t>
            </a:r>
            <a:endParaRPr lang="en-US" altLang="en-US"/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88521A69-0263-0AFB-4F22-54BF1012FD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908050"/>
            <a:ext cx="4572000" cy="594995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algn="ctr" eaLnBrk="1" hangingPunct="1">
              <a:buFontTx/>
              <a:buNone/>
              <a:defRPr/>
            </a:pPr>
            <a:r>
              <a:rPr lang="en-US" altLang="en-US" sz="2000" b="1" dirty="0">
                <a:latin typeface="Arial "/>
              </a:rPr>
              <a:t>               </a:t>
            </a:r>
            <a:r>
              <a:rPr lang="en-GB" altLang="en-US" sz="2000" b="1" dirty="0">
                <a:latin typeface="Arial "/>
              </a:rPr>
              <a:t>Resources that I needed   to develop</a:t>
            </a:r>
            <a:r>
              <a:rPr lang="en-US" altLang="en-US" sz="2000" b="1" dirty="0">
                <a:latin typeface="Arial "/>
              </a:rPr>
              <a:t>: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Attend other workshops and develop planning and controlling strategies                               </a:t>
            </a:r>
          </a:p>
          <a:p>
            <a:pPr eaLnBrk="1" hangingPunct="1"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marL="0" indent="0" eaLnBrk="1" hangingPunct="1">
              <a:buNone/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Accepting suggestions from other professionals will help me to learn about problem-solving strategies.</a:t>
            </a: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021687E2-B2B7-5FB8-FF23-10F312013D6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00563" y="476250"/>
            <a:ext cx="4787900" cy="6381750"/>
          </a:xfrm>
          <a:prstGeom prst="rect">
            <a:avLst/>
          </a:prstGeom>
          <a:noFill/>
          <a:ln>
            <a:noFill/>
          </a:ln>
          <a:effectLst/>
        </p:spPr>
        <p:txBody>
          <a:bodyPr lIns="91440" tIns="45720" rIns="91440" bIns="45720" anchor="t"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                                                                                                </a:t>
            </a:r>
          </a:p>
          <a:p>
            <a:pPr marL="0" indent="0" eaLnBrk="1" hangingPunct="1">
              <a:buFontTx/>
              <a:buNone/>
              <a:defRPr/>
            </a:pPr>
            <a:r>
              <a:rPr lang="en-US" altLang="en-US" sz="2000" dirty="0">
                <a:latin typeface="Arial "/>
              </a:rPr>
              <a:t>                    </a:t>
            </a:r>
            <a:r>
              <a:rPr lang="en-US" altLang="en-US" sz="2000" b="1" dirty="0">
                <a:latin typeface="Arial "/>
              </a:rPr>
              <a:t>Time Span:</a:t>
            </a:r>
          </a:p>
          <a:p>
            <a:pPr marL="0" indent="0" eaLnBrk="1" hangingPunct="1">
              <a:buFontTx/>
              <a:buNone/>
              <a:defRPr/>
            </a:pPr>
            <a:endParaRPr lang="en-US" altLang="en-US" sz="2000" b="1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A2A2A"/>
                </a:solidFill>
              </a:rPr>
              <a:t>In 6 Months</a:t>
            </a:r>
          </a:p>
          <a:p>
            <a:pPr eaLnBrk="1" hangingPunct="1"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marL="0" indent="0" eaLnBrk="1" hangingPunct="1">
              <a:buNone/>
              <a:defRPr/>
            </a:pPr>
            <a:endParaRPr lang="en-GB" sz="2000" dirty="0">
              <a:solidFill>
                <a:srgbClr val="2A2A2A"/>
              </a:solidFill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r>
              <a:rPr lang="en-GB" sz="2000" dirty="0">
                <a:solidFill>
                  <a:srgbClr val="202124"/>
                </a:solidFill>
              </a:rPr>
              <a:t> Between 1 Year to 2 Years</a:t>
            </a: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altLang="en-US" sz="2000" dirty="0">
              <a:solidFill>
                <a:srgbClr val="202124"/>
              </a:solidFill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GB" altLang="en-US" sz="2000" dirty="0">
              <a:latin typeface="Arial "/>
            </a:endParaRPr>
          </a:p>
          <a:p>
            <a:pPr eaLnBrk="1" hangingPunct="1"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91C201B-1B38-B116-8575-55EF9B674D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29600" cy="868363"/>
          </a:xfrm>
        </p:spPr>
        <p:txBody>
          <a:bodyPr/>
          <a:lstStyle/>
          <a:p>
            <a:pPr eaLnBrk="1" hangingPunct="1"/>
            <a:r>
              <a:rPr lang="en-US" altLang="en-US" sz="2400" b="1">
                <a:latin typeface="Arial "/>
              </a:rPr>
              <a:t>Conclusion</a:t>
            </a:r>
            <a:br>
              <a:rPr lang="en-US" altLang="en-US" sz="2000">
                <a:latin typeface="Arial "/>
              </a:rPr>
            </a:br>
            <a:endParaRPr lang="en-US" altLang="en-US"/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EA4B6D20-4B5F-815B-46A1-4D0C7FBBA1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7450" y="981075"/>
            <a:ext cx="7499350" cy="316865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sz="2000" dirty="0">
                <a:latin typeface="Arial "/>
              </a:rPr>
              <a:t>In my conclusion, the Automotive business field is not at all easy. Is important to have specific employability skills and strong experience if you want to be successful. Generally, I learned from this lecture, that the SWOT Analysis and Personal Development Plan (PDP) gave me an opportunity to extend my desired career in the Automotive Industry as a director of a car dealership, and it is a big opportunity for me to gain and learn more employability skills. This will help me to become a specialist in my future career.</a:t>
            </a:r>
            <a:endParaRPr lang="en-US" altLang="en-US" sz="2000" dirty="0">
              <a:latin typeface="Arial "/>
            </a:endParaRPr>
          </a:p>
          <a:p>
            <a:pPr marL="0" indent="0" eaLnBrk="1" hangingPunct="1">
              <a:buFontTx/>
              <a:buNone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  <a:p>
            <a:pPr eaLnBrk="1" hangingPunct="1">
              <a:buFont typeface="Wingdings" panose="05000000000000000000" pitchFamily="2" charset="2"/>
              <a:buChar char="Ø"/>
              <a:defRPr/>
            </a:pPr>
            <a:endParaRPr lang="en-US" altLang="en-US" sz="2000" dirty="0">
              <a:latin typeface="Arial "/>
            </a:endParaRPr>
          </a:p>
        </p:txBody>
      </p:sp>
      <p:pic>
        <p:nvPicPr>
          <p:cNvPr id="9220" name="Picture 1">
            <a:extLst>
              <a:ext uri="{FF2B5EF4-FFF2-40B4-BE49-F238E27FC236}">
                <a16:creationId xmlns:a16="http://schemas.microsoft.com/office/drawing/2014/main" id="{C3D263FA-5E5B-2F54-CCCE-AFB18A500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4130675"/>
            <a:ext cx="68580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DB4F299D-FA36-5E80-3850-E4BD6E01D1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49275"/>
            <a:ext cx="8229600" cy="868363"/>
          </a:xfrm>
        </p:spPr>
        <p:txBody>
          <a:bodyPr/>
          <a:lstStyle/>
          <a:p>
            <a:pPr eaLnBrk="1" hangingPunct="1"/>
            <a:r>
              <a:rPr lang="en-US" altLang="en-US" sz="2400" b="1">
                <a:latin typeface="Arial "/>
              </a:rPr>
              <a:t>References</a:t>
            </a:r>
            <a:br>
              <a:rPr lang="en-US" altLang="en-US" sz="2000">
                <a:latin typeface="Arial "/>
              </a:rPr>
            </a:br>
            <a:endParaRPr lang="en-US" altLang="en-US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E6F22C7-CE2C-1A09-1DAF-979E0A6A74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187450" y="1052513"/>
            <a:ext cx="7499350" cy="338455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en-US" altLang="en-US" sz="2000">
                <a:latin typeface="Arial "/>
              </a:rPr>
              <a:t>1. </a:t>
            </a:r>
            <a:r>
              <a:rPr lang="en-GB" altLang="en-US" sz="2000">
                <a:latin typeface="Arial "/>
              </a:rPr>
              <a:t>Driving Events (2023) Car Logistics and Communications, Available at: https://www.drivingevents.com (Accessed: 2023).</a:t>
            </a:r>
          </a:p>
          <a:p>
            <a:pPr marL="0" indent="0" eaLnBrk="1" hangingPunct="1">
              <a:buFontTx/>
              <a:buNone/>
            </a:pPr>
            <a:endParaRPr lang="en-GB" altLang="en-US" sz="2000">
              <a:latin typeface="Arial "/>
            </a:endParaRPr>
          </a:p>
          <a:p>
            <a:pPr marL="0" indent="0" eaLnBrk="1" hangingPunct="1">
              <a:buFontTx/>
              <a:buNone/>
            </a:pPr>
            <a:r>
              <a:rPr lang="en-GB" altLang="en-US" sz="2000">
                <a:latin typeface="Arial "/>
              </a:rPr>
              <a:t>2. Driving Events (December 2018) Case Study - Preparation of Business Plan for an Automotive Manufacturer, Available at: https://www.researchgate.net/ (Accessed: 2023).</a:t>
            </a:r>
          </a:p>
          <a:p>
            <a:pPr marL="0" indent="0" eaLnBrk="1" hangingPunct="1">
              <a:buFontTx/>
              <a:buNone/>
            </a:pPr>
            <a:endParaRPr lang="en-GB" altLang="en-US" sz="2000">
              <a:latin typeface="Arial "/>
            </a:endParaRPr>
          </a:p>
          <a:p>
            <a:pPr marL="0" indent="0" eaLnBrk="1" hangingPunct="1">
              <a:buFontTx/>
              <a:buNone/>
            </a:pPr>
            <a:r>
              <a:rPr lang="en-GB" altLang="en-US" sz="2000">
                <a:latin typeface="Arial "/>
              </a:rPr>
              <a:t>3. Engineering and Technology (2023) How to get into Automotive Body Repair, Available at: https://www.worldskillsuk.org/ (Accessed: 2023).</a:t>
            </a:r>
          </a:p>
          <a:p>
            <a:pPr marL="0" indent="0" eaLnBrk="1" hangingPunct="1">
              <a:buFontTx/>
              <a:buNone/>
            </a:pPr>
            <a:endParaRPr lang="en-GB" altLang="en-US" sz="2000">
              <a:latin typeface="Arial "/>
            </a:endParaRPr>
          </a:p>
          <a:p>
            <a:pPr marL="0" indent="0" eaLnBrk="1" hangingPunct="1">
              <a:buFontTx/>
              <a:buNone/>
            </a:pPr>
            <a:endParaRPr lang="en-US" altLang="en-US" sz="2000">
              <a:latin typeface="Arial "/>
            </a:endParaRPr>
          </a:p>
        </p:txBody>
      </p:sp>
      <p:pic>
        <p:nvPicPr>
          <p:cNvPr id="10244" name="Picture 2">
            <a:extLst>
              <a:ext uri="{FF2B5EF4-FFF2-40B4-BE49-F238E27FC236}">
                <a16:creationId xmlns:a16="http://schemas.microsoft.com/office/drawing/2014/main" id="{9E0A327B-D343-E179-37B4-BD5479198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25" y="4437063"/>
            <a:ext cx="696436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Words>753</Words>
  <Application>Microsoft Office PowerPoint</Application>
  <PresentationFormat>On-screen Show (4:3)</PresentationFormat>
  <Paragraphs>163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Diseño predeterminado</vt:lpstr>
      <vt:lpstr> Academic and Employability Skills BMSW4001  Aros Auto Accident Repair Ltd   Natasha Sushich                           ID Number : 1921374  Lecturer: Timothy Hopkins </vt:lpstr>
      <vt:lpstr>Introduction Different choices from buying, leasing, and selling of cars, sports cars, sports parts vehicles, and motorbikes to service any kind of automobile. Introduction of Aros Auto Accident Repair Ltd </vt:lpstr>
      <vt:lpstr>Skills and Qualifications Having a successful car dealership business needs a set of skills. I will explain some of the most necessary skills and qualifications needed to develop the dealership venture blooming. </vt:lpstr>
      <vt:lpstr>SWOT Analysis This SWOT Analysis will help me to discover the skills which will make me a better businesswoman. </vt:lpstr>
      <vt:lpstr>SWOT Analysis</vt:lpstr>
      <vt:lpstr>Personal Development Plan PDP During my studies in the class about (PDP) I understand what I need if I want to improve my skills and achieve my goals.  </vt:lpstr>
      <vt:lpstr>Personal Development Plan PDP</vt:lpstr>
      <vt:lpstr>Conclusion </vt:lpstr>
      <vt:lpstr>References 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s_natasha79@yahoo.com</cp:lastModifiedBy>
  <cp:revision>807</cp:revision>
  <dcterms:created xsi:type="dcterms:W3CDTF">2010-05-23T14:28:12Z</dcterms:created>
  <dcterms:modified xsi:type="dcterms:W3CDTF">2023-05-06T13:06:29Z</dcterms:modified>
</cp:coreProperties>
</file>