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8" r:id="rId3"/>
    <p:sldId id="257" r:id="rId4"/>
    <p:sldId id="265" r:id="rId5"/>
    <p:sldId id="260" r:id="rId6"/>
    <p:sldId id="266" r:id="rId7"/>
    <p:sldId id="262" r:id="rId8"/>
    <p:sldId id="263" r:id="rId9"/>
    <p:sldId id="264" r:id="rId10"/>
    <p:sldId id="267" r:id="rId11"/>
    <p:sldId id="269" r:id="rId12"/>
    <p:sldId id="270" r:id="rId13"/>
    <p:sldId id="271" r:id="rId14"/>
    <p:sldId id="272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986BBF-D620-480C-97ED-48DADA924A4D}" v="1" dt="2023-11-19T14:21:29.9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08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49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621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897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895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500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792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942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183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421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609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8057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8BF67-9ABE-38EC-59C4-73A2230B1C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22993" y="-3165"/>
            <a:ext cx="5636107" cy="361390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B2430-0BFE-B84F-5165-68CBAC5C4E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6964" y="4672739"/>
            <a:ext cx="5652136" cy="102149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600" b="1" kern="100" spc="75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Name: Elena Georgiana Butescu 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600" b="1" kern="100" spc="75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 2132844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600" b="1" kern="100" spc="75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LCBB5001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600" b="1" kern="100" spc="75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Entrepreneurship 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600" b="1" kern="100" spc="75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 name: Vasilios </a:t>
            </a:r>
            <a:r>
              <a:rPr lang="en-GB" sz="600" b="1" kern="100" spc="75" dirty="0" err="1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Tavlaridis</a:t>
            </a:r>
            <a:r>
              <a:rPr lang="en-GB" sz="600" b="1" kern="100" spc="75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Essa Bah</a:t>
            </a:r>
          </a:p>
          <a:p>
            <a:pPr>
              <a:lnSpc>
                <a:spcPct val="100000"/>
              </a:lnSpc>
            </a:pPr>
            <a:endParaRPr lang="en-GB" sz="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handshake between two people&#10;&#10;Description automatically generated">
            <a:extLst>
              <a:ext uri="{FF2B5EF4-FFF2-40B4-BE49-F238E27FC236}">
                <a16:creationId xmlns:a16="http://schemas.microsoft.com/office/drawing/2014/main" id="{D73810CD-A128-9BC9-38FD-3E43DB0AB6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2897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1224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D77B7-BC1F-4E8F-4C56-44755F1CD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750445"/>
            <a:ext cx="3517568" cy="641983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6" name="Content Placeholder 5" descr="A group of paper with different clothing designs&#10;&#10;Description automatically generated with medium confidence">
            <a:extLst>
              <a:ext uri="{FF2B5EF4-FFF2-40B4-BE49-F238E27FC236}">
                <a16:creationId xmlns:a16="http://schemas.microsoft.com/office/drawing/2014/main" id="{C6F43F95-B8B5-3882-B3A0-776CD72C46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440" y="0"/>
            <a:ext cx="7528560" cy="68580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12627A-BD48-EFED-5793-2E21FAC009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1819275"/>
            <a:ext cx="3517568" cy="4288280"/>
          </a:xfrm>
        </p:spPr>
        <p:txBody>
          <a:bodyPr/>
          <a:lstStyle/>
          <a:p>
            <a:r>
              <a:rPr lang="en-GB" dirty="0"/>
              <a:t>I'd like to introduce you to </a:t>
            </a:r>
            <a:r>
              <a:rPr lang="en-GB" dirty="0" err="1"/>
              <a:t>Ojoj</a:t>
            </a:r>
            <a:r>
              <a:rPr lang="en-GB" dirty="0"/>
              <a:t>, a creative and dynamic clothing business that uses social media to provide a distinctive and interesting purchasing experience. As the business owner of this project, I'm excited to offer my thoughts and vision. </a:t>
            </a:r>
          </a:p>
        </p:txBody>
      </p:sp>
    </p:spTree>
    <p:extLst>
      <p:ext uri="{BB962C8B-B14F-4D97-AF65-F5344CB8AC3E}">
        <p14:creationId xmlns:p14="http://schemas.microsoft.com/office/powerpoint/2010/main" val="1604835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DF586-2FDF-621F-EB41-E49043261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idea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58C7E-43A3-1906-23F7-502A20B65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Ojoj</a:t>
            </a:r>
            <a:r>
              <a:rPr lang="en-GB" dirty="0"/>
              <a:t> is a trendy apparel company that appeals to the age that is social media aware and tech aware. My main concept is to use social media as a central location for shopping, inspiration, and fashion discovery.</a:t>
            </a:r>
          </a:p>
          <a:p>
            <a:r>
              <a:rPr lang="en-GB" dirty="0"/>
              <a:t> It is my sincere belief that modern consumers seek out more than just apparel—they seek out a way of life, a community, and a sense of acceptance. I'm making sure my company offers everything in a single bundle. </a:t>
            </a:r>
          </a:p>
        </p:txBody>
      </p:sp>
    </p:spTree>
    <p:extLst>
      <p:ext uri="{BB962C8B-B14F-4D97-AF65-F5344CB8AC3E}">
        <p14:creationId xmlns:p14="http://schemas.microsoft.com/office/powerpoint/2010/main" val="3602017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E2A2B-8FD6-D3F0-0D06-A1048D00C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4"/>
            <a:ext cx="3517567" cy="594742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Products and services 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08CDE6-B7E5-F48E-1ACC-0B2FC7972D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1485900"/>
            <a:ext cx="3517567" cy="5294757"/>
          </a:xfrm>
        </p:spPr>
        <p:txBody>
          <a:bodyPr>
            <a:normAutofit fontScale="85000" lnSpcReduction="10000"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  <a:latin typeface="+mj-lt"/>
              </a:rPr>
              <a:t> Fashion Forward Clothing:</a:t>
            </a:r>
            <a:r>
              <a:rPr lang="en-GB" b="0" i="0" dirty="0">
                <a:effectLst/>
                <a:latin typeface="+mj-lt"/>
              </a:rPr>
              <a:t> </a:t>
            </a:r>
            <a:r>
              <a:rPr lang="en-GB" b="0" i="0" dirty="0" err="1">
                <a:effectLst/>
                <a:latin typeface="+mj-lt"/>
              </a:rPr>
              <a:t>Ojoj</a:t>
            </a:r>
            <a:r>
              <a:rPr lang="en-GB" b="0" i="0" dirty="0">
                <a:effectLst/>
                <a:latin typeface="+mj-lt"/>
              </a:rPr>
              <a:t> offers trendy apparel catering to diverse tastes.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  <a:latin typeface="+mj-lt"/>
              </a:rPr>
              <a:t> Social Media Integration:</a:t>
            </a:r>
            <a:r>
              <a:rPr lang="en-GB" b="0" i="0" dirty="0">
                <a:effectLst/>
                <a:latin typeface="+mj-lt"/>
              </a:rPr>
              <a:t> Seamlessly connect on Pinterest, Instagram, and TikTok using dedicated hashtags to build a vibrant community.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  <a:latin typeface="+mj-lt"/>
              </a:rPr>
              <a:t> Virtual Fitting Rooms:</a:t>
            </a:r>
            <a:r>
              <a:rPr lang="en-GB" b="0" i="0" dirty="0">
                <a:effectLst/>
                <a:latin typeface="+mj-lt"/>
              </a:rPr>
              <a:t> Reduce online shopping uncertainty with </a:t>
            </a:r>
            <a:r>
              <a:rPr lang="en-GB" b="0" i="0" dirty="0" err="1">
                <a:effectLst/>
                <a:latin typeface="+mj-lt"/>
              </a:rPr>
              <a:t>Ojoi's</a:t>
            </a:r>
            <a:r>
              <a:rPr lang="en-GB" b="0" i="0" dirty="0">
                <a:effectLst/>
                <a:latin typeface="+mj-lt"/>
              </a:rPr>
              <a:t> augmented reality virtual fitting rooms.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  <a:latin typeface="+mj-lt"/>
              </a:rPr>
              <a:t> Influencer Partnerships:</a:t>
            </a:r>
            <a:r>
              <a:rPr lang="en-GB" b="0" i="0" dirty="0">
                <a:effectLst/>
                <a:latin typeface="+mj-lt"/>
              </a:rPr>
              <a:t> Expand your reach and align with values through collaborations with fashion influencers and micro-celebrities.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effectLst/>
                <a:latin typeface="+mj-lt"/>
              </a:rPr>
              <a:t> Community Engagement:</a:t>
            </a:r>
            <a:r>
              <a:rPr lang="en-GB" b="0" i="0" dirty="0">
                <a:effectLst/>
                <a:latin typeface="+mj-lt"/>
              </a:rPr>
              <a:t> Foster a strong consumer base through online styling, virtual events, and customer feedback.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8" name="Picture 7" descr="A stack of folded clothes&#10;&#10;Description automatically generated">
            <a:extLst>
              <a:ext uri="{FF2B5EF4-FFF2-40B4-BE49-F238E27FC236}">
                <a16:creationId xmlns:a16="http://schemas.microsoft.com/office/drawing/2014/main" id="{437F2C38-9610-832D-8B28-BB17CB3AE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3280" y="0"/>
            <a:ext cx="75387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481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D5BEF-0A34-8059-080E-600AD6E05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04055-5A6D-2CA9-317E-CFCC51C8B7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business type for </a:t>
            </a:r>
            <a:r>
              <a:rPr lang="en-GB" dirty="0" err="1"/>
              <a:t>Ojoj</a:t>
            </a:r>
            <a:r>
              <a:rPr lang="en-GB" dirty="0"/>
              <a:t> is Limited Liability Company, few of the reasons why this is the appropriate legal format for a startup company are:</a:t>
            </a:r>
          </a:p>
          <a:p>
            <a:pPr marL="0" indent="0">
              <a:buNone/>
            </a:pPr>
            <a:r>
              <a:rPr lang="en-GB" b="1" dirty="0"/>
              <a:t>  Liability: </a:t>
            </a:r>
            <a:r>
              <a:rPr lang="en-GB" dirty="0"/>
              <a:t>Protects owners' private assets from obligations incurred by the company.</a:t>
            </a:r>
          </a:p>
          <a:p>
            <a:r>
              <a:rPr lang="en-GB" b="1" dirty="0"/>
              <a:t>Flexibility: </a:t>
            </a:r>
            <a:r>
              <a:rPr lang="en-GB" dirty="0"/>
              <a:t>Provides an option for the management structure, considering different degrees of owner participation.</a:t>
            </a:r>
          </a:p>
          <a:p>
            <a:r>
              <a:rPr lang="en-GB" b="1" dirty="0"/>
              <a:t>Profits </a:t>
            </a:r>
            <a:r>
              <a:rPr lang="en-GB" dirty="0"/>
              <a:t>are passed through to individual owners under a simplified tax system known as "pass-through taxation.</a:t>
            </a:r>
          </a:p>
          <a:p>
            <a:r>
              <a:rPr lang="en-GB" b="1" dirty="0"/>
              <a:t>Forming Easy: </a:t>
            </a:r>
            <a:r>
              <a:rPr lang="en-GB" dirty="0"/>
              <a:t>Requires less complicated setup and continuous administration.</a:t>
            </a:r>
          </a:p>
          <a:p>
            <a:r>
              <a:rPr lang="en-GB" b="1" dirty="0"/>
              <a:t>Credibility and Perpetuity: </a:t>
            </a:r>
            <a:r>
              <a:rPr lang="en-GB" dirty="0"/>
              <a:t>Promotes the legitimacy of businesses and makes it possible for them to endure forever.</a:t>
            </a:r>
          </a:p>
          <a:p>
            <a:r>
              <a:rPr lang="en-GB" b="1" dirty="0"/>
              <a:t>Transferability: </a:t>
            </a:r>
            <a:r>
              <a:rPr lang="en-GB" dirty="0"/>
              <a:t>Makes ownership transfers simpler and encourages possible investor participation.</a:t>
            </a:r>
          </a:p>
        </p:txBody>
      </p:sp>
    </p:spTree>
    <p:extLst>
      <p:ext uri="{BB962C8B-B14F-4D97-AF65-F5344CB8AC3E}">
        <p14:creationId xmlns:p14="http://schemas.microsoft.com/office/powerpoint/2010/main" val="2902882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large screen on a screen in a conference room&#10;&#10;Description automatically generated">
            <a:extLst>
              <a:ext uri="{FF2B5EF4-FFF2-40B4-BE49-F238E27FC236}">
                <a16:creationId xmlns:a16="http://schemas.microsoft.com/office/drawing/2014/main" id="{A4E11888-A1CD-B403-0837-B3262263047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017" b="284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F128B8A-8FDA-CE5E-C72D-0E9B0B239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333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effectLst/>
              </a:rPr>
              <a:t>Management of the company.</a:t>
            </a:r>
            <a:br>
              <a:rPr lang="en-US" sz="8000" dirty="0">
                <a:effectLst/>
              </a:rPr>
            </a:br>
            <a:endParaRPr lang="en-US" sz="80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!!footer rectangle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102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F8CDD-EA6A-1D4A-C819-13C4AD228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8" cy="394717"/>
          </a:xfrm>
        </p:spPr>
        <p:txBody>
          <a:bodyPr>
            <a:normAutofit fontScale="90000"/>
          </a:bodyPr>
          <a:lstStyle/>
          <a:p>
            <a:r>
              <a:rPr lang="en-GB" dirty="0"/>
              <a:t>Owner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63831-3F92-852B-5FF3-A57ECC05F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4950" y="409575"/>
            <a:ext cx="6072378" cy="5697981"/>
          </a:xfrm>
        </p:spPr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As the entrepreneur of the company, my role is crucial in its development. I will provide the strategic vision and oversee the overall operations of it. Few of my duties include: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Setting the business strategy;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Making key decisions;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Making sure the brands principles are followed;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Managing the social;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Costumer services. 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DAEAF8-58F4-C65C-0E67-6DCDC6CE22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1685926"/>
            <a:ext cx="3517567" cy="442163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Picture 5" descr="A person standing in front of a desk&#10;&#10;Description automatically generated">
            <a:extLst>
              <a:ext uri="{FF2B5EF4-FFF2-40B4-BE49-F238E27FC236}">
                <a16:creationId xmlns:a16="http://schemas.microsoft.com/office/drawing/2014/main" id="{0331FD3E-64E3-4594-BCD2-66503F2F6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81" y="1685926"/>
            <a:ext cx="3589533" cy="4495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476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04CBE-27C3-0AAE-A20C-D8EC112DC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566167"/>
          </a:xfrm>
        </p:spPr>
        <p:txBody>
          <a:bodyPr>
            <a:normAutofit fontScale="90000"/>
          </a:bodyPr>
          <a:lstStyle/>
          <a:p>
            <a:r>
              <a:rPr lang="en-GB" dirty="0"/>
              <a:t>Employees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24E8C-4223-CAEF-8988-25A459242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b="0" i="0" dirty="0">
                <a:effectLst/>
                <a:latin typeface="Arial Nova Light" panose="020B0304020202020204" pitchFamily="34" charset="0"/>
              </a:rPr>
              <a:t>As the entrepreneur at OJOJ, I've built a dedicated team for our modest startup:</a:t>
            </a:r>
            <a:endParaRPr lang="en-GB" dirty="0">
              <a:latin typeface="Arial Nova Light" panose="020B0304020202020204" pitchFamily="34" charset="0"/>
            </a:endParaRPr>
          </a:p>
          <a:p>
            <a:r>
              <a:rPr lang="en-GB" b="1" dirty="0"/>
              <a:t>1. Social Media Manager: </a:t>
            </a:r>
            <a:r>
              <a:rPr lang="en-GB" dirty="0"/>
              <a:t>Oversees content production, interaction, and growth on Instagram and TikTok. oversees influencer relationships, sponsored promotions, and posts.</a:t>
            </a:r>
          </a:p>
          <a:p>
            <a:r>
              <a:rPr lang="en-GB" b="1" dirty="0"/>
              <a:t>2. E-commerce Manager: </a:t>
            </a:r>
            <a:r>
              <a:rPr lang="en-GB" dirty="0"/>
              <a:t>Manages consumer orders and questions, making sure the online store is easy to use. keeps the website up to date and optimised for smooth transactions.</a:t>
            </a:r>
          </a:p>
          <a:p>
            <a:r>
              <a:rPr lang="en-GB" b="1" i="0" dirty="0">
                <a:effectLst/>
                <a:latin typeface="Avenir Next LT Pro" panose="020B0504020202020204" pitchFamily="34" charset="0"/>
              </a:rPr>
              <a:t>3. Marketing Specialist:</a:t>
            </a:r>
            <a:r>
              <a:rPr lang="en-GB" b="0" i="0" dirty="0">
                <a:effectLst/>
                <a:latin typeface="Avenir Next LT Pro" panose="020B0504020202020204" pitchFamily="34" charset="0"/>
              </a:rPr>
              <a:t> Designs and executes social media-driven marketing strategies. Oversees campaigns, competitions, and influencer collaborations to enhance brand visibility.</a:t>
            </a:r>
            <a:endParaRPr lang="en-GB" dirty="0">
              <a:latin typeface="Avenir Next LT Pro" panose="020B05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68DC80-E3A3-DA42-DA2F-8BAA71A81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1714500"/>
            <a:ext cx="3517567" cy="439305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Picture 5" descr="A group of people working on a project&#10;&#10;Description automatically generated">
            <a:extLst>
              <a:ext uri="{FF2B5EF4-FFF2-40B4-BE49-F238E27FC236}">
                <a16:creationId xmlns:a16="http://schemas.microsoft.com/office/drawing/2014/main" id="{3E08AA81-434E-6723-E238-6B4D0CE63D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1714500"/>
            <a:ext cx="3517567" cy="450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722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BB869-4AB7-AC0E-5B08-5358D2AF9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705" y="647700"/>
            <a:ext cx="3757085" cy="115658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effectLst/>
                <a:latin typeface="Avenir Next LT Pro" panose="020B0504020202020204" pitchFamily="34" charset="0"/>
                <a:ea typeface="Calibri" panose="020F0502020204030204" pitchFamily="34" charset="0"/>
              </a:rPr>
              <a:t> Outside Professional Services and Experts:</a:t>
            </a:r>
            <a:endParaRPr lang="en-GB" sz="3200" dirty="0">
              <a:latin typeface="Avenir Next LT Pro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F0C5A-089A-263C-AB28-2E01D2596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8984" y="981075"/>
            <a:ext cx="5928344" cy="5126481"/>
          </a:xfrm>
        </p:spPr>
        <p:txBody>
          <a:bodyPr/>
          <a:lstStyle/>
          <a:p>
            <a:r>
              <a:rPr lang="en-GB" dirty="0"/>
              <a:t> In addition to our own workforce, outside experts are vital to improving OJOJ's operations:</a:t>
            </a:r>
          </a:p>
          <a:p>
            <a:r>
              <a:rPr lang="en-GB" b="1" dirty="0"/>
              <a:t>1. Legal Counsel: </a:t>
            </a:r>
            <a:r>
              <a:rPr lang="en-GB" dirty="0"/>
              <a:t>Specialists in intellectual property and e-commerce law make ensuring that trademarks and online business regulations are followed.</a:t>
            </a:r>
          </a:p>
          <a:p>
            <a:r>
              <a:rPr lang="en-GB" b="1" dirty="0"/>
              <a:t>2. Influencer Partners: </a:t>
            </a:r>
            <a:r>
              <a:rPr lang="en-GB" dirty="0"/>
              <a:t>Working together with lifestyle and fashion influencers bolsters our efforts to promote our brand.</a:t>
            </a:r>
          </a:p>
          <a:p>
            <a:r>
              <a:rPr lang="en-GB" dirty="0"/>
              <a:t> Together with our internal staff, these outside experts enhance OJOJ's success with their specialised knowledge.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9CD0F8-0F26-6305-F73D-9DAFE5BBB99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 descr="A group of men sitting at a table looking at a computer&#10;&#10;Description automatically generated">
            <a:extLst>
              <a:ext uri="{FF2B5EF4-FFF2-40B4-BE49-F238E27FC236}">
                <a16:creationId xmlns:a16="http://schemas.microsoft.com/office/drawing/2014/main" id="{D92F29EB-09BE-D31A-D979-45574B231A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5" y="2009775"/>
            <a:ext cx="3517568" cy="420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359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working on a project&#10;&#10;Description automatically generated">
            <a:extLst>
              <a:ext uri="{FF2B5EF4-FFF2-40B4-BE49-F238E27FC236}">
                <a16:creationId xmlns:a16="http://schemas.microsoft.com/office/drawing/2014/main" id="{A735EC62-CD54-CF77-7E61-E6CCDDE7A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71" b="18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CD5661-88F5-5362-2186-C1F7A283F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SWOT Analysis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!!footer rectangle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003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BC85A-2BC7-E52B-1A5D-51E7A9B45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275497"/>
          </a:xfrm>
        </p:spPr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7EEA5-7BB7-6555-F4EE-D205C2E1C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1. Unusual Shopping Experience: </a:t>
            </a:r>
            <a:r>
              <a:rPr lang="en-GB" dirty="0" err="1"/>
              <a:t>Ojoj</a:t>
            </a:r>
            <a:r>
              <a:rPr lang="en-GB" dirty="0"/>
              <a:t> offers a unique shopping experience on Instagram and TikTok, standing out with a creative approach.</a:t>
            </a:r>
          </a:p>
          <a:p>
            <a:r>
              <a:rPr lang="en-GB" b="1" dirty="0"/>
              <a:t>2. Strong Social Media Presence: </a:t>
            </a:r>
            <a:r>
              <a:rPr lang="en-GB" dirty="0" err="1"/>
              <a:t>Ojoj</a:t>
            </a:r>
            <a:r>
              <a:rPr lang="en-GB" dirty="0"/>
              <a:t> has developed a substantial and excitedly awaiting community of fashion fans thanks to its lively presence on Instagram and TikTok.</a:t>
            </a:r>
          </a:p>
          <a:p>
            <a:r>
              <a:rPr lang="en-GB" b="1" dirty="0"/>
              <a:t>3. Influencer Partnerships: </a:t>
            </a:r>
            <a:r>
              <a:rPr lang="en-GB" dirty="0"/>
              <a:t>By utilising the sway of fashion influencers on Instagram and TikTok, </a:t>
            </a:r>
            <a:r>
              <a:rPr lang="en-GB" dirty="0" err="1"/>
              <a:t>Ojoj</a:t>
            </a:r>
            <a:r>
              <a:rPr lang="en-GB" dirty="0"/>
              <a:t> reaches a wider audience of interested users.</a:t>
            </a:r>
          </a:p>
          <a:p>
            <a:r>
              <a:rPr lang="en-GB" b="1" dirty="0"/>
              <a:t>4. Trend-focused Products: </a:t>
            </a:r>
            <a:r>
              <a:rPr lang="en-GB" dirty="0"/>
              <a:t>OJOJ's clothing choices reflect current fashions, which appeals to our target audience and helps our products stand out on social media.</a:t>
            </a:r>
          </a:p>
        </p:txBody>
      </p:sp>
    </p:spTree>
    <p:extLst>
      <p:ext uri="{BB962C8B-B14F-4D97-AF65-F5344CB8AC3E}">
        <p14:creationId xmlns:p14="http://schemas.microsoft.com/office/powerpoint/2010/main" val="134369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7C710-DABB-C08E-2657-92FD1245B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237397"/>
          </a:xfrm>
        </p:spPr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9462D-95A9-A7A8-7591-B263EB281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1. Initial Dependency on Outside professionals: </a:t>
            </a:r>
            <a:r>
              <a:rPr lang="en-GB" dirty="0"/>
              <a:t>To handle tasks like site development, legal counsel, and digital marketing, we initially depend on outside professionals. This presents a dependency element.</a:t>
            </a:r>
          </a:p>
          <a:p>
            <a:r>
              <a:rPr lang="en-GB" b="1" dirty="0"/>
              <a:t>2. Industry Changes Quickly: </a:t>
            </a:r>
            <a:r>
              <a:rPr lang="en-GB" dirty="0"/>
              <a:t>The fashion industry is a dynamic and intensely competitive sector. Staying up to date with advancements and client tastes constantly requires flexibility and adaptability.</a:t>
            </a:r>
          </a:p>
          <a:p>
            <a:r>
              <a:rPr lang="en-GB" b="1" dirty="0"/>
              <a:t>3. Risk of Image Theft: </a:t>
            </a:r>
            <a:r>
              <a:rPr lang="en-GB" dirty="0"/>
              <a:t>Due to the social media focus of our brand, there is a potential that content and photographs will be taken, which could damage the reputation of our company.</a:t>
            </a:r>
          </a:p>
        </p:txBody>
      </p:sp>
    </p:spTree>
    <p:extLst>
      <p:ext uri="{BB962C8B-B14F-4D97-AF65-F5344CB8AC3E}">
        <p14:creationId xmlns:p14="http://schemas.microsoft.com/office/powerpoint/2010/main" val="1738620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2652A-7F2F-B8E8-3CDF-E212DBEA3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389797"/>
          </a:xfrm>
        </p:spPr>
        <p:txBody>
          <a:bodyPr/>
          <a:lstStyle/>
          <a:p>
            <a:br>
              <a:rPr lang="en-GB" dirty="0"/>
            </a:br>
            <a:r>
              <a:rPr lang="en-GB" dirty="0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F653A-6A76-654D-3CD4-1C171E120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1. Online Retail Growth: </a:t>
            </a:r>
            <a:r>
              <a:rPr lang="en-GB" b="0" i="0" dirty="0">
                <a:effectLst/>
              </a:rPr>
              <a:t>OJOJ stands to benefit from the expanding online retail market driven by the influence of social media on e-commerce sales.</a:t>
            </a:r>
          </a:p>
          <a:p>
            <a:pPr marL="0" indent="0" algn="l">
              <a:buNone/>
            </a:pPr>
            <a:r>
              <a:rPr lang="en-GB" b="1" dirty="0"/>
              <a:t>2. </a:t>
            </a:r>
            <a:r>
              <a:rPr lang="en-GB" b="1" i="0" dirty="0">
                <a:effectLst/>
              </a:rPr>
              <a:t> Influencer Marketing:</a:t>
            </a:r>
            <a:r>
              <a:rPr lang="en-GB" b="0" i="0" dirty="0">
                <a:effectLst/>
              </a:rPr>
              <a:t> Embracing the popularity of influencer marketing, OJOJ leverages collaborations to enhance visibility and reputation.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995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16056-45ED-C6BD-E632-26260B062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07FE1-C222-A6FA-C28B-7ADE1C3DE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1. Growth in Online Retail: </a:t>
            </a:r>
            <a:r>
              <a:rPr lang="en-GB" dirty="0"/>
              <a:t>OJOJ is poised to gain from the growing online retail sector, which is being propelled by social media's impact on e-commerce sales.</a:t>
            </a:r>
          </a:p>
          <a:p>
            <a:r>
              <a:rPr lang="en-GB" b="1" dirty="0"/>
              <a:t>2. Influencer Marketing: </a:t>
            </a:r>
            <a:r>
              <a:rPr lang="en-GB" dirty="0"/>
              <a:t>OJOJ uses partnerships to increase exposure and reputation by capitalising on the growing trend of influencer marketing.</a:t>
            </a:r>
          </a:p>
        </p:txBody>
      </p:sp>
    </p:spTree>
    <p:extLst>
      <p:ext uri="{BB962C8B-B14F-4D97-AF65-F5344CB8AC3E}">
        <p14:creationId xmlns:p14="http://schemas.microsoft.com/office/powerpoint/2010/main" val="801774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FCF71-5EF8-A28E-485F-F014F200E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Cash flow forecast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D6C9045-C091-50A2-DB37-E9B16692B4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6052" y="2108200"/>
            <a:ext cx="9600222" cy="3760788"/>
          </a:xfrm>
        </p:spPr>
      </p:pic>
    </p:spTree>
    <p:extLst>
      <p:ext uri="{BB962C8B-B14F-4D97-AF65-F5344CB8AC3E}">
        <p14:creationId xmlns:p14="http://schemas.microsoft.com/office/powerpoint/2010/main" val="2996155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notebook and pen on a desk&#10;&#10;Description automatically generated">
            <a:extLst>
              <a:ext uri="{FF2B5EF4-FFF2-40B4-BE49-F238E27FC236}">
                <a16:creationId xmlns:a16="http://schemas.microsoft.com/office/drawing/2014/main" id="{80D107B5-426C-4638-FD47-E770278D52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33" b="393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955E61-6BFB-4ED8-7253-14ACE6F3A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References </a:t>
            </a: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A3036-A7CA-6479-CD50-1EF981C88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>
            <a:normAutofit/>
          </a:bodyPr>
          <a:lstStyle/>
          <a:p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Caplan, D. (2003) </a:t>
            </a:r>
            <a:r>
              <a:rPr lang="en-GB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to start a business for free: The ultimate guide to building something profitable from nothing</a:t>
            </a: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Los Angeles: Silver Lake Pub. </a:t>
            </a:r>
          </a:p>
          <a:p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Hayes, A. (no date) </a:t>
            </a:r>
            <a:r>
              <a:rPr lang="en-GB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Business plan: What it is, what’s included, and how to write one</a:t>
            </a: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Investopedia</a:t>
            </a: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https://www.investopedia.com/terms/b/business-plan.asp (Accessed: 05 November 2023). </a:t>
            </a:r>
          </a:p>
          <a:p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Momin, A. (2022) </a:t>
            </a:r>
            <a:r>
              <a:rPr lang="en-GB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SWOT analysis of the fashion industry</a:t>
            </a: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PESTLE Analysis</a:t>
            </a: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https://pestleanalysis.com/fashion-industry-swot-analysis/ (Accessed: 05 November 2023). </a:t>
            </a:r>
          </a:p>
          <a:p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017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LightSeedLeftStep">
      <a:dk1>
        <a:srgbClr val="000000"/>
      </a:dk1>
      <a:lt1>
        <a:srgbClr val="FFFFFF"/>
      </a:lt1>
      <a:dk2>
        <a:srgbClr val="41243E"/>
      </a:dk2>
      <a:lt2>
        <a:srgbClr val="E2E6E8"/>
      </a:lt2>
      <a:accent1>
        <a:srgbClr val="C39983"/>
      </a:accent1>
      <a:accent2>
        <a:srgbClr val="BF7A7F"/>
      </a:accent2>
      <a:accent3>
        <a:srgbClr val="CB92AE"/>
      </a:accent3>
      <a:accent4>
        <a:srgbClr val="BF7AB9"/>
      </a:accent4>
      <a:accent5>
        <a:srgbClr val="B892CB"/>
      </a:accent5>
      <a:accent6>
        <a:srgbClr val="8B7ABF"/>
      </a:accent6>
      <a:hlink>
        <a:srgbClr val="5B879D"/>
      </a:hlink>
      <a:folHlink>
        <a:srgbClr val="7F7F7F"/>
      </a:folHlink>
    </a:clrScheme>
    <a:fontScheme name="Retrospect">
      <a:majorFont>
        <a:latin typeface="Avenir Next LT Pro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venir Next LT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2461</TotalTime>
  <Words>1079</Words>
  <Application>Microsoft Office PowerPoint</Application>
  <PresentationFormat>Widescreen</PresentationFormat>
  <Paragraphs>67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 Black</vt:lpstr>
      <vt:lpstr>Arial Nova Light</vt:lpstr>
      <vt:lpstr>Avenir Next LT Pro</vt:lpstr>
      <vt:lpstr>Avenir Next LT Pro Light</vt:lpstr>
      <vt:lpstr>Calibri</vt:lpstr>
      <vt:lpstr>Times New Roman</vt:lpstr>
      <vt:lpstr>RetrospectVTI</vt:lpstr>
      <vt:lpstr>Business plan</vt:lpstr>
      <vt:lpstr>Introduction</vt:lpstr>
      <vt:lpstr>Business idea </vt:lpstr>
      <vt:lpstr>Products and services </vt:lpstr>
      <vt:lpstr>Legal format </vt:lpstr>
      <vt:lpstr>Management of the company. </vt:lpstr>
      <vt:lpstr>Owner </vt:lpstr>
      <vt:lpstr>Employees </vt:lpstr>
      <vt:lpstr> Outside Professional Services and Experts:</vt:lpstr>
      <vt:lpstr>SWOT Analysis</vt:lpstr>
      <vt:lpstr>Strengths</vt:lpstr>
      <vt:lpstr>Weaknesses </vt:lpstr>
      <vt:lpstr> Opportunities </vt:lpstr>
      <vt:lpstr>Threats </vt:lpstr>
      <vt:lpstr>Cash flow forecast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Elena Butescu</dc:creator>
  <cp:lastModifiedBy>Elena Butescu</cp:lastModifiedBy>
  <cp:revision>2</cp:revision>
  <dcterms:created xsi:type="dcterms:W3CDTF">2023-11-17T19:18:56Z</dcterms:created>
  <dcterms:modified xsi:type="dcterms:W3CDTF">2023-11-19T14:28:54Z</dcterms:modified>
</cp:coreProperties>
</file>