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5" r:id="rId3"/>
    <p:sldId id="266" r:id="rId4"/>
    <p:sldId id="257" r:id="rId5"/>
    <p:sldId id="258" r:id="rId6"/>
    <p:sldId id="267" r:id="rId7"/>
    <p:sldId id="268" r:id="rId8"/>
    <p:sldId id="269" r:id="rId9"/>
    <p:sldId id="261" r:id="rId10"/>
    <p:sldId id="262" r:id="rId11"/>
    <p:sldId id="264" r:id="rId12"/>
    <p:sldId id="270" r:id="rId13"/>
    <p:sldId id="271"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2" d="100"/>
          <a:sy n="62" d="100"/>
        </p:scale>
        <p:origin x="840"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F9010-1FCE-48B3-9D51-6628392AE6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033E07-1530-4764-A629-4DF99BC2B791}">
      <dgm:prSet/>
      <dgm:spPr/>
      <dgm:t>
        <a:bodyPr/>
        <a:lstStyle/>
        <a:p>
          <a:pPr>
            <a:lnSpc>
              <a:spcPct val="100000"/>
            </a:lnSpc>
          </a:pPr>
          <a:r>
            <a:rPr lang="en-US" dirty="0"/>
            <a:t>1. Shannon and Weaver's Model – based on five </a:t>
          </a:r>
          <a:r>
            <a:rPr lang="en-US" dirty="0">
              <a:latin typeface="Trebuchet MS" panose="020B0603020202020204"/>
            </a:rPr>
            <a:t>elements</a:t>
          </a:r>
          <a:r>
            <a:rPr lang="en-US" dirty="0"/>
            <a:t> + the sixth element, the noise:</a:t>
          </a:r>
        </a:p>
      </dgm:t>
    </dgm:pt>
    <dgm:pt modelId="{FF783161-F0B7-4E7E-9054-57A04D594F1D}" type="parTrans" cxnId="{CB9403D9-DA18-4A62-82DC-D5CCEF2E023C}">
      <dgm:prSet/>
      <dgm:spPr/>
      <dgm:t>
        <a:bodyPr/>
        <a:lstStyle/>
        <a:p>
          <a:endParaRPr lang="en-US"/>
        </a:p>
      </dgm:t>
    </dgm:pt>
    <dgm:pt modelId="{1A66E6A8-A056-4336-878F-F8C1F5208309}" type="sibTrans" cxnId="{CB9403D9-DA18-4A62-82DC-D5CCEF2E023C}">
      <dgm:prSet/>
      <dgm:spPr/>
      <dgm:t>
        <a:bodyPr/>
        <a:lstStyle/>
        <a:p>
          <a:endParaRPr lang="en-US"/>
        </a:p>
      </dgm:t>
    </dgm:pt>
    <dgm:pt modelId="{2768F17A-4854-4066-96C1-DBABFFFA34CD}">
      <dgm:prSet/>
      <dgm:spPr/>
      <dgm:t>
        <a:bodyPr/>
        <a:lstStyle/>
        <a:p>
          <a:pPr rtl="0">
            <a:lnSpc>
              <a:spcPct val="100000"/>
            </a:lnSpc>
          </a:pPr>
          <a:r>
            <a:rPr lang="en-US" dirty="0">
              <a:latin typeface="Trebuchet MS" panose="020B0603020202020204"/>
            </a:rPr>
            <a:t>       </a:t>
          </a:r>
          <a:r>
            <a:rPr lang="en-US" dirty="0"/>
            <a:t>INFORMATION – MESSAGE -  CHANNEL </a:t>
          </a:r>
          <a:r>
            <a:rPr lang="en-US" dirty="0">
              <a:latin typeface="Trebuchet MS" panose="020B0603020202020204"/>
            </a:rPr>
            <a:t>(NOISE) –</a:t>
          </a:r>
          <a:r>
            <a:rPr lang="en-US" dirty="0"/>
            <a:t> RECEIVER - DESTINATION</a:t>
          </a:r>
        </a:p>
      </dgm:t>
    </dgm:pt>
    <dgm:pt modelId="{11F6CE1E-8FC3-4F7E-A1C1-AA54B4E5386B}" type="parTrans" cxnId="{0FB4EA5B-4029-4E05-9F1D-1DDD691F4F78}">
      <dgm:prSet/>
      <dgm:spPr/>
      <dgm:t>
        <a:bodyPr/>
        <a:lstStyle/>
        <a:p>
          <a:endParaRPr lang="en-US"/>
        </a:p>
      </dgm:t>
    </dgm:pt>
    <dgm:pt modelId="{26ABA783-17CA-439E-B674-1C6E62B6B13D}" type="sibTrans" cxnId="{0FB4EA5B-4029-4E05-9F1D-1DDD691F4F78}">
      <dgm:prSet/>
      <dgm:spPr/>
      <dgm:t>
        <a:bodyPr/>
        <a:lstStyle/>
        <a:p>
          <a:endParaRPr lang="en-US"/>
        </a:p>
      </dgm:t>
    </dgm:pt>
    <dgm:pt modelId="{B63688FA-4A7D-4C19-9CBB-F1C54227A809}">
      <dgm:prSet/>
      <dgm:spPr/>
      <dgm:t>
        <a:bodyPr/>
        <a:lstStyle/>
        <a:p>
          <a:pPr rtl="0">
            <a:lnSpc>
              <a:spcPct val="100000"/>
            </a:lnSpc>
          </a:pPr>
          <a:r>
            <a:rPr lang="en-US" dirty="0"/>
            <a:t>2.</a:t>
          </a:r>
          <a:r>
            <a:rPr lang="en-US" dirty="0">
              <a:latin typeface="Trebuchet MS" panose="020B0603020202020204"/>
            </a:rPr>
            <a:t> </a:t>
          </a:r>
          <a:r>
            <a:rPr lang="en-US" dirty="0"/>
            <a:t>Berlo's Model</a:t>
          </a:r>
          <a:r>
            <a:rPr lang="en-US" dirty="0">
              <a:latin typeface="Trebuchet MS" panose="020B0603020202020204"/>
            </a:rPr>
            <a:t> (S.M.C.R.)</a:t>
          </a:r>
          <a:r>
            <a:rPr lang="en-US" dirty="0"/>
            <a:t> based on 4 elements and every element can be influenced by different factors</a:t>
          </a:r>
          <a:r>
            <a:rPr lang="en-US" dirty="0">
              <a:latin typeface="Trebuchet MS" panose="020B0603020202020204"/>
            </a:rPr>
            <a:t> like attitude, communication skills, culture, etc.</a:t>
          </a:r>
          <a:endParaRPr lang="en-US" dirty="0"/>
        </a:p>
      </dgm:t>
    </dgm:pt>
    <dgm:pt modelId="{A9FB8FF5-2E14-44DC-A4AF-A10D22EF9E03}" type="parTrans" cxnId="{F79C3F8E-D018-47D0-914F-18FCDBFE95B0}">
      <dgm:prSet/>
      <dgm:spPr/>
      <dgm:t>
        <a:bodyPr/>
        <a:lstStyle/>
        <a:p>
          <a:endParaRPr lang="en-US"/>
        </a:p>
      </dgm:t>
    </dgm:pt>
    <dgm:pt modelId="{E087CA7C-4415-4B86-A360-29032166C8CE}" type="sibTrans" cxnId="{F79C3F8E-D018-47D0-914F-18FCDBFE95B0}">
      <dgm:prSet/>
      <dgm:spPr/>
      <dgm:t>
        <a:bodyPr/>
        <a:lstStyle/>
        <a:p>
          <a:endParaRPr lang="en-US"/>
        </a:p>
      </dgm:t>
    </dgm:pt>
    <dgm:pt modelId="{34EA0B91-4412-476C-877F-8DAE8D445413}">
      <dgm:prSet/>
      <dgm:spPr/>
      <dgm:t>
        <a:bodyPr/>
        <a:lstStyle/>
        <a:p>
          <a:pPr>
            <a:lnSpc>
              <a:spcPct val="100000"/>
            </a:lnSpc>
          </a:pPr>
          <a:r>
            <a:rPr lang="en-US" dirty="0">
              <a:latin typeface="Trebuchet MS" panose="020B0603020202020204"/>
            </a:rPr>
            <a:t>       </a:t>
          </a:r>
          <a:r>
            <a:rPr lang="en-US" dirty="0"/>
            <a:t>SOURCE – MESSAGE- CHANNEL – RECEIVER</a:t>
          </a:r>
        </a:p>
      </dgm:t>
    </dgm:pt>
    <dgm:pt modelId="{6B0EAE72-D39B-4B91-BCC5-17C95B399103}" type="parTrans" cxnId="{A4D6F99B-61A1-4B29-BA63-E07F14E94CB1}">
      <dgm:prSet/>
      <dgm:spPr/>
      <dgm:t>
        <a:bodyPr/>
        <a:lstStyle/>
        <a:p>
          <a:endParaRPr lang="en-US"/>
        </a:p>
      </dgm:t>
    </dgm:pt>
    <dgm:pt modelId="{40620281-1B2D-4624-9BA4-8EDB292F6356}" type="sibTrans" cxnId="{A4D6F99B-61A1-4B29-BA63-E07F14E94CB1}">
      <dgm:prSet/>
      <dgm:spPr/>
      <dgm:t>
        <a:bodyPr/>
        <a:lstStyle/>
        <a:p>
          <a:endParaRPr lang="en-US"/>
        </a:p>
      </dgm:t>
    </dgm:pt>
    <dgm:pt modelId="{8A4F00F2-6147-4ED8-816D-9EA1E5B1614E}">
      <dgm:prSet/>
      <dgm:spPr/>
      <dgm:t>
        <a:bodyPr/>
        <a:lstStyle/>
        <a:p>
          <a:pPr rtl="0">
            <a:lnSpc>
              <a:spcPct val="100000"/>
            </a:lnSpc>
          </a:pPr>
          <a:r>
            <a:rPr lang="en-US" dirty="0"/>
            <a:t>3.</a:t>
          </a:r>
          <a:r>
            <a:rPr lang="en-US" dirty="0">
              <a:latin typeface="Trebuchet MS" panose="020B0603020202020204"/>
            </a:rPr>
            <a:t> </a:t>
          </a:r>
          <a:r>
            <a:rPr lang="en-US" dirty="0"/>
            <a:t>Scharmm's Model or the Interactive Model is based on 2 persons :</a:t>
          </a:r>
          <a:r>
            <a:rPr lang="en-US" dirty="0">
              <a:latin typeface="Trebuchet MS" panose="020B0603020202020204"/>
            </a:rPr>
            <a:t> </a:t>
          </a:r>
          <a:r>
            <a:rPr lang="en-US" dirty="0"/>
            <a:t>ENCODER </a:t>
          </a:r>
          <a:r>
            <a:rPr lang="en-US" dirty="0">
              <a:latin typeface="Trebuchet MS" panose="020B0603020202020204"/>
            </a:rPr>
            <a:t>– </a:t>
          </a:r>
          <a:r>
            <a:rPr lang="en-US" dirty="0"/>
            <a:t>DECODER</a:t>
          </a:r>
          <a:r>
            <a:rPr lang="en-US" dirty="0">
              <a:latin typeface="Trebuchet MS" panose="020B0603020202020204"/>
            </a:rPr>
            <a:t>. It is a 2 way-circular process.</a:t>
          </a:r>
        </a:p>
      </dgm:t>
    </dgm:pt>
    <dgm:pt modelId="{E1BF1448-9AC3-4654-9376-DC8FBDE7FBD9}" type="parTrans" cxnId="{06EC7FA2-EE82-48F6-8825-9200C8A69148}">
      <dgm:prSet/>
      <dgm:spPr/>
      <dgm:t>
        <a:bodyPr/>
        <a:lstStyle/>
        <a:p>
          <a:endParaRPr lang="en-US"/>
        </a:p>
      </dgm:t>
    </dgm:pt>
    <dgm:pt modelId="{3FD75174-20C2-400C-A4C3-DEB0161D53B6}" type="sibTrans" cxnId="{06EC7FA2-EE82-48F6-8825-9200C8A69148}">
      <dgm:prSet/>
      <dgm:spPr/>
      <dgm:t>
        <a:bodyPr/>
        <a:lstStyle/>
        <a:p>
          <a:endParaRPr lang="en-US"/>
        </a:p>
      </dgm:t>
    </dgm:pt>
    <dgm:pt modelId="{310BF064-8AFA-465A-8B49-B2695E9F4B90}" type="pres">
      <dgm:prSet presAssocID="{777F9010-1FCE-48B3-9D51-6628392AE6E9}" presName="root" presStyleCnt="0">
        <dgm:presLayoutVars>
          <dgm:dir/>
          <dgm:resizeHandles val="exact"/>
        </dgm:presLayoutVars>
      </dgm:prSet>
      <dgm:spPr/>
    </dgm:pt>
    <dgm:pt modelId="{443BA8FC-6691-4E0F-BCDE-8FC4E8FA126B}" type="pres">
      <dgm:prSet presAssocID="{01033E07-1530-4764-A629-4DF99BC2B791}" presName="compNode" presStyleCnt="0"/>
      <dgm:spPr/>
    </dgm:pt>
    <dgm:pt modelId="{4D7D827D-ADBA-4272-B912-3A55891E9093}" type="pres">
      <dgm:prSet presAssocID="{01033E07-1530-4764-A629-4DF99BC2B791}" presName="bgRect" presStyleLbl="bgShp" presStyleIdx="0" presStyleCnt="5"/>
      <dgm:spPr/>
    </dgm:pt>
    <dgm:pt modelId="{53141112-FF6F-4667-98D6-B876D88FF34A}" type="pres">
      <dgm:prSet presAssocID="{01033E07-1530-4764-A629-4DF99BC2B7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38F01BB7-6D52-4E45-9239-EAD35806CE49}" type="pres">
      <dgm:prSet presAssocID="{01033E07-1530-4764-A629-4DF99BC2B791}" presName="spaceRect" presStyleCnt="0"/>
      <dgm:spPr/>
    </dgm:pt>
    <dgm:pt modelId="{2F1FE149-A080-4B56-8281-77AF6DEFCD24}" type="pres">
      <dgm:prSet presAssocID="{01033E07-1530-4764-A629-4DF99BC2B791}" presName="parTx" presStyleLbl="revTx" presStyleIdx="0" presStyleCnt="5">
        <dgm:presLayoutVars>
          <dgm:chMax val="0"/>
          <dgm:chPref val="0"/>
        </dgm:presLayoutVars>
      </dgm:prSet>
      <dgm:spPr/>
    </dgm:pt>
    <dgm:pt modelId="{41AB38D5-987A-4C19-8E09-78060FE846CF}" type="pres">
      <dgm:prSet presAssocID="{1A66E6A8-A056-4336-878F-F8C1F5208309}" presName="sibTrans" presStyleCnt="0"/>
      <dgm:spPr/>
    </dgm:pt>
    <dgm:pt modelId="{655F4922-B54D-480A-B5DA-C4426FA5C9AA}" type="pres">
      <dgm:prSet presAssocID="{2768F17A-4854-4066-96C1-DBABFFFA34CD}" presName="compNode" presStyleCnt="0"/>
      <dgm:spPr/>
    </dgm:pt>
    <dgm:pt modelId="{C9D433FC-8C4B-44A6-AF6F-7E6973CCEEAE}" type="pres">
      <dgm:prSet presAssocID="{2768F17A-4854-4066-96C1-DBABFFFA34CD}" presName="bgRect" presStyleLbl="bgShp" presStyleIdx="1" presStyleCnt="5"/>
      <dgm:spPr/>
    </dgm:pt>
    <dgm:pt modelId="{3693090A-DC6B-4D79-AFA8-278B230122FF}" type="pres">
      <dgm:prSet presAssocID="{2768F17A-4854-4066-96C1-DBABFFFA34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thernet"/>
        </a:ext>
      </dgm:extLst>
    </dgm:pt>
    <dgm:pt modelId="{B7882094-E3F9-4F49-B2C8-431AF411FBB2}" type="pres">
      <dgm:prSet presAssocID="{2768F17A-4854-4066-96C1-DBABFFFA34CD}" presName="spaceRect" presStyleCnt="0"/>
      <dgm:spPr/>
    </dgm:pt>
    <dgm:pt modelId="{12542564-97A7-4210-9B6E-3B77DEA202F8}" type="pres">
      <dgm:prSet presAssocID="{2768F17A-4854-4066-96C1-DBABFFFA34CD}" presName="parTx" presStyleLbl="revTx" presStyleIdx="1" presStyleCnt="5">
        <dgm:presLayoutVars>
          <dgm:chMax val="0"/>
          <dgm:chPref val="0"/>
        </dgm:presLayoutVars>
      </dgm:prSet>
      <dgm:spPr/>
    </dgm:pt>
    <dgm:pt modelId="{D36A4529-35FB-4EEA-9CF2-E0657F80F938}" type="pres">
      <dgm:prSet presAssocID="{26ABA783-17CA-439E-B674-1C6E62B6B13D}" presName="sibTrans" presStyleCnt="0"/>
      <dgm:spPr/>
    </dgm:pt>
    <dgm:pt modelId="{116C5E9F-0326-4FE0-82ED-3178ACD99703}" type="pres">
      <dgm:prSet presAssocID="{B63688FA-4A7D-4C19-9CBB-F1C54227A809}" presName="compNode" presStyleCnt="0"/>
      <dgm:spPr/>
    </dgm:pt>
    <dgm:pt modelId="{B7176DD4-62AE-4072-9B2B-2A764BB5CF7D}" type="pres">
      <dgm:prSet presAssocID="{B63688FA-4A7D-4C19-9CBB-F1C54227A809}" presName="bgRect" presStyleLbl="bgShp" presStyleIdx="2" presStyleCnt="5"/>
      <dgm:spPr/>
    </dgm:pt>
    <dgm:pt modelId="{0BA41793-8E12-4EF6-9696-D196DC9699FB}" type="pres">
      <dgm:prSet presAssocID="{B63688FA-4A7D-4C19-9CBB-F1C54227A8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D240A8FD-1912-4F16-B6FE-BD54D8EF58A1}" type="pres">
      <dgm:prSet presAssocID="{B63688FA-4A7D-4C19-9CBB-F1C54227A809}" presName="spaceRect" presStyleCnt="0"/>
      <dgm:spPr/>
    </dgm:pt>
    <dgm:pt modelId="{37798F60-7A6A-4129-8201-63EE403D509A}" type="pres">
      <dgm:prSet presAssocID="{B63688FA-4A7D-4C19-9CBB-F1C54227A809}" presName="parTx" presStyleLbl="revTx" presStyleIdx="2" presStyleCnt="5">
        <dgm:presLayoutVars>
          <dgm:chMax val="0"/>
          <dgm:chPref val="0"/>
        </dgm:presLayoutVars>
      </dgm:prSet>
      <dgm:spPr/>
    </dgm:pt>
    <dgm:pt modelId="{70480947-E704-445A-813D-80C30C2920D9}" type="pres">
      <dgm:prSet presAssocID="{E087CA7C-4415-4B86-A360-29032166C8CE}" presName="sibTrans" presStyleCnt="0"/>
      <dgm:spPr/>
    </dgm:pt>
    <dgm:pt modelId="{3C243FAB-7F7D-4FFE-A43A-B0F193FE2CBE}" type="pres">
      <dgm:prSet presAssocID="{34EA0B91-4412-476C-877F-8DAE8D445413}" presName="compNode" presStyleCnt="0"/>
      <dgm:spPr/>
    </dgm:pt>
    <dgm:pt modelId="{7DAB1CF4-B30B-4979-A297-B45913614633}" type="pres">
      <dgm:prSet presAssocID="{34EA0B91-4412-476C-877F-8DAE8D445413}" presName="bgRect" presStyleLbl="bgShp" presStyleIdx="3" presStyleCnt="5"/>
      <dgm:spPr/>
    </dgm:pt>
    <dgm:pt modelId="{7DD61398-8F7E-4029-9315-D7B605D22EC6}" type="pres">
      <dgm:prSet presAssocID="{34EA0B91-4412-476C-877F-8DAE8D445413}" presName="iconRect" presStyleLbl="node1" presStyleIdx="3"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Ethernet"/>
        </a:ext>
      </dgm:extLst>
    </dgm:pt>
    <dgm:pt modelId="{A38686DC-39A5-4786-851C-EE3E7ED96B5B}" type="pres">
      <dgm:prSet presAssocID="{34EA0B91-4412-476C-877F-8DAE8D445413}" presName="spaceRect" presStyleCnt="0"/>
      <dgm:spPr/>
    </dgm:pt>
    <dgm:pt modelId="{197C0B2B-A1A3-49FD-B5DE-2DD6028C1A39}" type="pres">
      <dgm:prSet presAssocID="{34EA0B91-4412-476C-877F-8DAE8D445413}" presName="parTx" presStyleLbl="revTx" presStyleIdx="3" presStyleCnt="5">
        <dgm:presLayoutVars>
          <dgm:chMax val="0"/>
          <dgm:chPref val="0"/>
        </dgm:presLayoutVars>
      </dgm:prSet>
      <dgm:spPr/>
    </dgm:pt>
    <dgm:pt modelId="{3C543849-3D57-43D1-9F3A-A6C11F4DD680}" type="pres">
      <dgm:prSet presAssocID="{40620281-1B2D-4624-9BA4-8EDB292F6356}" presName="sibTrans" presStyleCnt="0"/>
      <dgm:spPr/>
    </dgm:pt>
    <dgm:pt modelId="{6B9B900A-320A-47CD-AA81-C0760CEF15A0}" type="pres">
      <dgm:prSet presAssocID="{8A4F00F2-6147-4ED8-816D-9EA1E5B1614E}" presName="compNode" presStyleCnt="0"/>
      <dgm:spPr/>
    </dgm:pt>
    <dgm:pt modelId="{4D4F8FD5-B9A9-4FD9-B6F8-DA2317DFC1D5}" type="pres">
      <dgm:prSet presAssocID="{8A4F00F2-6147-4ED8-816D-9EA1E5B1614E}" presName="bgRect" presStyleLbl="bgShp" presStyleIdx="4" presStyleCnt="5"/>
      <dgm:spPr/>
    </dgm:pt>
    <dgm:pt modelId="{AAD35FF5-EF75-4205-B07C-6E8D8DF0E7A6}" type="pres">
      <dgm:prSet presAssocID="{8A4F00F2-6147-4ED8-816D-9EA1E5B1614E}" presName="iconRect" presStyleLbl="node1" presStyleIdx="4"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Processor"/>
        </a:ext>
      </dgm:extLst>
    </dgm:pt>
    <dgm:pt modelId="{3E4D62D1-DF92-42E5-B635-F62DAB05FC68}" type="pres">
      <dgm:prSet presAssocID="{8A4F00F2-6147-4ED8-816D-9EA1E5B1614E}" presName="spaceRect" presStyleCnt="0"/>
      <dgm:spPr/>
    </dgm:pt>
    <dgm:pt modelId="{34473E1C-8016-4019-9D51-380D1155FF24}" type="pres">
      <dgm:prSet presAssocID="{8A4F00F2-6147-4ED8-816D-9EA1E5B1614E}" presName="parTx" presStyleLbl="revTx" presStyleIdx="4" presStyleCnt="5">
        <dgm:presLayoutVars>
          <dgm:chMax val="0"/>
          <dgm:chPref val="0"/>
        </dgm:presLayoutVars>
      </dgm:prSet>
      <dgm:spPr/>
    </dgm:pt>
  </dgm:ptLst>
  <dgm:cxnLst>
    <dgm:cxn modelId="{30FDBA3D-9B00-48FE-BDE7-4939BFFEF37E}" type="presOf" srcId="{B63688FA-4A7D-4C19-9CBB-F1C54227A809}" destId="{37798F60-7A6A-4129-8201-63EE403D509A}" srcOrd="0" destOrd="0" presId="urn:microsoft.com/office/officeart/2018/2/layout/IconVerticalSolidList"/>
    <dgm:cxn modelId="{0FB4EA5B-4029-4E05-9F1D-1DDD691F4F78}" srcId="{777F9010-1FCE-48B3-9D51-6628392AE6E9}" destId="{2768F17A-4854-4066-96C1-DBABFFFA34CD}" srcOrd="1" destOrd="0" parTransId="{11F6CE1E-8FC3-4F7E-A1C1-AA54B4E5386B}" sibTransId="{26ABA783-17CA-439E-B674-1C6E62B6B13D}"/>
    <dgm:cxn modelId="{F468AF62-0CBC-461E-B597-4D101FD779C7}" type="presOf" srcId="{777F9010-1FCE-48B3-9D51-6628392AE6E9}" destId="{310BF064-8AFA-465A-8B49-B2695E9F4B90}" srcOrd="0" destOrd="0" presId="urn:microsoft.com/office/officeart/2018/2/layout/IconVerticalSolidList"/>
    <dgm:cxn modelId="{03C12087-27B6-4D7B-A39B-04CFFDDE387C}" type="presOf" srcId="{2768F17A-4854-4066-96C1-DBABFFFA34CD}" destId="{12542564-97A7-4210-9B6E-3B77DEA202F8}" srcOrd="0" destOrd="0" presId="urn:microsoft.com/office/officeart/2018/2/layout/IconVerticalSolidList"/>
    <dgm:cxn modelId="{F79C3F8E-D018-47D0-914F-18FCDBFE95B0}" srcId="{777F9010-1FCE-48B3-9D51-6628392AE6E9}" destId="{B63688FA-4A7D-4C19-9CBB-F1C54227A809}" srcOrd="2" destOrd="0" parTransId="{A9FB8FF5-2E14-44DC-A4AF-A10D22EF9E03}" sibTransId="{E087CA7C-4415-4B86-A360-29032166C8CE}"/>
    <dgm:cxn modelId="{A4D6F99B-61A1-4B29-BA63-E07F14E94CB1}" srcId="{777F9010-1FCE-48B3-9D51-6628392AE6E9}" destId="{34EA0B91-4412-476C-877F-8DAE8D445413}" srcOrd="3" destOrd="0" parTransId="{6B0EAE72-D39B-4B91-BCC5-17C95B399103}" sibTransId="{40620281-1B2D-4624-9BA4-8EDB292F6356}"/>
    <dgm:cxn modelId="{06EC7FA2-EE82-48F6-8825-9200C8A69148}" srcId="{777F9010-1FCE-48B3-9D51-6628392AE6E9}" destId="{8A4F00F2-6147-4ED8-816D-9EA1E5B1614E}" srcOrd="4" destOrd="0" parTransId="{E1BF1448-9AC3-4654-9376-DC8FBDE7FBD9}" sibTransId="{3FD75174-20C2-400C-A4C3-DEB0161D53B6}"/>
    <dgm:cxn modelId="{7EA237D8-7140-46C4-A2C9-D61140687BFC}" type="presOf" srcId="{34EA0B91-4412-476C-877F-8DAE8D445413}" destId="{197C0B2B-A1A3-49FD-B5DE-2DD6028C1A39}" srcOrd="0" destOrd="0" presId="urn:microsoft.com/office/officeart/2018/2/layout/IconVerticalSolidList"/>
    <dgm:cxn modelId="{CB9403D9-DA18-4A62-82DC-D5CCEF2E023C}" srcId="{777F9010-1FCE-48B3-9D51-6628392AE6E9}" destId="{01033E07-1530-4764-A629-4DF99BC2B791}" srcOrd="0" destOrd="0" parTransId="{FF783161-F0B7-4E7E-9054-57A04D594F1D}" sibTransId="{1A66E6A8-A056-4336-878F-F8C1F5208309}"/>
    <dgm:cxn modelId="{C8A3EAEE-E58A-4A0D-BBD3-6970E9704A3D}" type="presOf" srcId="{8A4F00F2-6147-4ED8-816D-9EA1E5B1614E}" destId="{34473E1C-8016-4019-9D51-380D1155FF24}" srcOrd="0" destOrd="0" presId="urn:microsoft.com/office/officeart/2018/2/layout/IconVerticalSolidList"/>
    <dgm:cxn modelId="{45B009FF-E6D4-4B57-ADFA-24C99AC2AF10}" type="presOf" srcId="{01033E07-1530-4764-A629-4DF99BC2B791}" destId="{2F1FE149-A080-4B56-8281-77AF6DEFCD24}" srcOrd="0" destOrd="0" presId="urn:microsoft.com/office/officeart/2018/2/layout/IconVerticalSolidList"/>
    <dgm:cxn modelId="{35E29D28-E6E6-4288-A5B2-2C4BC3DC5CDC}" type="presParOf" srcId="{310BF064-8AFA-465A-8B49-B2695E9F4B90}" destId="{443BA8FC-6691-4E0F-BCDE-8FC4E8FA126B}" srcOrd="0" destOrd="0" presId="urn:microsoft.com/office/officeart/2018/2/layout/IconVerticalSolidList"/>
    <dgm:cxn modelId="{97D414EE-A507-449C-A8D0-854AFFE0BEF4}" type="presParOf" srcId="{443BA8FC-6691-4E0F-BCDE-8FC4E8FA126B}" destId="{4D7D827D-ADBA-4272-B912-3A55891E9093}" srcOrd="0" destOrd="0" presId="urn:microsoft.com/office/officeart/2018/2/layout/IconVerticalSolidList"/>
    <dgm:cxn modelId="{8B7BC5E5-C18E-42C2-8E5B-F0891804A46F}" type="presParOf" srcId="{443BA8FC-6691-4E0F-BCDE-8FC4E8FA126B}" destId="{53141112-FF6F-4667-98D6-B876D88FF34A}" srcOrd="1" destOrd="0" presId="urn:microsoft.com/office/officeart/2018/2/layout/IconVerticalSolidList"/>
    <dgm:cxn modelId="{056A2D75-65CC-4097-94A4-DED13EE0C5A5}" type="presParOf" srcId="{443BA8FC-6691-4E0F-BCDE-8FC4E8FA126B}" destId="{38F01BB7-6D52-4E45-9239-EAD35806CE49}" srcOrd="2" destOrd="0" presId="urn:microsoft.com/office/officeart/2018/2/layout/IconVerticalSolidList"/>
    <dgm:cxn modelId="{8CCD58F1-C93D-4A80-A30C-1B94C4431E67}" type="presParOf" srcId="{443BA8FC-6691-4E0F-BCDE-8FC4E8FA126B}" destId="{2F1FE149-A080-4B56-8281-77AF6DEFCD24}" srcOrd="3" destOrd="0" presId="urn:microsoft.com/office/officeart/2018/2/layout/IconVerticalSolidList"/>
    <dgm:cxn modelId="{45256C2E-930D-4B11-8436-DA4C209AFA6B}" type="presParOf" srcId="{310BF064-8AFA-465A-8B49-B2695E9F4B90}" destId="{41AB38D5-987A-4C19-8E09-78060FE846CF}" srcOrd="1" destOrd="0" presId="urn:microsoft.com/office/officeart/2018/2/layout/IconVerticalSolidList"/>
    <dgm:cxn modelId="{9DC31547-E9B8-4D9D-A081-F455348BA267}" type="presParOf" srcId="{310BF064-8AFA-465A-8B49-B2695E9F4B90}" destId="{655F4922-B54D-480A-B5DA-C4426FA5C9AA}" srcOrd="2" destOrd="0" presId="urn:microsoft.com/office/officeart/2018/2/layout/IconVerticalSolidList"/>
    <dgm:cxn modelId="{562620F4-1312-4345-8081-0AAAE58AEEF9}" type="presParOf" srcId="{655F4922-B54D-480A-B5DA-C4426FA5C9AA}" destId="{C9D433FC-8C4B-44A6-AF6F-7E6973CCEEAE}" srcOrd="0" destOrd="0" presId="urn:microsoft.com/office/officeart/2018/2/layout/IconVerticalSolidList"/>
    <dgm:cxn modelId="{6B22DB95-C05E-4FAD-92EB-69705852FC20}" type="presParOf" srcId="{655F4922-B54D-480A-B5DA-C4426FA5C9AA}" destId="{3693090A-DC6B-4D79-AFA8-278B230122FF}" srcOrd="1" destOrd="0" presId="urn:microsoft.com/office/officeart/2018/2/layout/IconVerticalSolidList"/>
    <dgm:cxn modelId="{CCBD3003-AD56-4365-A861-2716D4963A6D}" type="presParOf" srcId="{655F4922-B54D-480A-B5DA-C4426FA5C9AA}" destId="{B7882094-E3F9-4F49-B2C8-431AF411FBB2}" srcOrd="2" destOrd="0" presId="urn:microsoft.com/office/officeart/2018/2/layout/IconVerticalSolidList"/>
    <dgm:cxn modelId="{7E587E48-5CAA-4B85-9CB6-75BDEC66B4FE}" type="presParOf" srcId="{655F4922-B54D-480A-B5DA-C4426FA5C9AA}" destId="{12542564-97A7-4210-9B6E-3B77DEA202F8}" srcOrd="3" destOrd="0" presId="urn:microsoft.com/office/officeart/2018/2/layout/IconVerticalSolidList"/>
    <dgm:cxn modelId="{ACAEF90F-F0E9-49DE-BBBC-18FC138B5CD7}" type="presParOf" srcId="{310BF064-8AFA-465A-8B49-B2695E9F4B90}" destId="{D36A4529-35FB-4EEA-9CF2-E0657F80F938}" srcOrd="3" destOrd="0" presId="urn:microsoft.com/office/officeart/2018/2/layout/IconVerticalSolidList"/>
    <dgm:cxn modelId="{F87C56E3-C451-4245-BDEB-60E05FCA3868}" type="presParOf" srcId="{310BF064-8AFA-465A-8B49-B2695E9F4B90}" destId="{116C5E9F-0326-4FE0-82ED-3178ACD99703}" srcOrd="4" destOrd="0" presId="urn:microsoft.com/office/officeart/2018/2/layout/IconVerticalSolidList"/>
    <dgm:cxn modelId="{95B794ED-85F5-4DBD-9657-35E8BCB8599F}" type="presParOf" srcId="{116C5E9F-0326-4FE0-82ED-3178ACD99703}" destId="{B7176DD4-62AE-4072-9B2B-2A764BB5CF7D}" srcOrd="0" destOrd="0" presId="urn:microsoft.com/office/officeart/2018/2/layout/IconVerticalSolidList"/>
    <dgm:cxn modelId="{33F48905-FD50-49E4-A519-44411F3E196E}" type="presParOf" srcId="{116C5E9F-0326-4FE0-82ED-3178ACD99703}" destId="{0BA41793-8E12-4EF6-9696-D196DC9699FB}" srcOrd="1" destOrd="0" presId="urn:microsoft.com/office/officeart/2018/2/layout/IconVerticalSolidList"/>
    <dgm:cxn modelId="{AD3B80BE-8A2E-4B12-B142-704591B93611}" type="presParOf" srcId="{116C5E9F-0326-4FE0-82ED-3178ACD99703}" destId="{D240A8FD-1912-4F16-B6FE-BD54D8EF58A1}" srcOrd="2" destOrd="0" presId="urn:microsoft.com/office/officeart/2018/2/layout/IconVerticalSolidList"/>
    <dgm:cxn modelId="{E504DF0E-6239-4D10-8B3D-6BEE80806493}" type="presParOf" srcId="{116C5E9F-0326-4FE0-82ED-3178ACD99703}" destId="{37798F60-7A6A-4129-8201-63EE403D509A}" srcOrd="3" destOrd="0" presId="urn:microsoft.com/office/officeart/2018/2/layout/IconVerticalSolidList"/>
    <dgm:cxn modelId="{5EE8A3D8-F6C7-4CEC-B94B-AF5D4445A745}" type="presParOf" srcId="{310BF064-8AFA-465A-8B49-B2695E9F4B90}" destId="{70480947-E704-445A-813D-80C30C2920D9}" srcOrd="5" destOrd="0" presId="urn:microsoft.com/office/officeart/2018/2/layout/IconVerticalSolidList"/>
    <dgm:cxn modelId="{7EE34D30-9A11-49FE-B4D6-F2676E0FBFC3}" type="presParOf" srcId="{310BF064-8AFA-465A-8B49-B2695E9F4B90}" destId="{3C243FAB-7F7D-4FFE-A43A-B0F193FE2CBE}" srcOrd="6" destOrd="0" presId="urn:microsoft.com/office/officeart/2018/2/layout/IconVerticalSolidList"/>
    <dgm:cxn modelId="{B1F09EA1-C033-4ECC-9351-872CAD77B561}" type="presParOf" srcId="{3C243FAB-7F7D-4FFE-A43A-B0F193FE2CBE}" destId="{7DAB1CF4-B30B-4979-A297-B45913614633}" srcOrd="0" destOrd="0" presId="urn:microsoft.com/office/officeart/2018/2/layout/IconVerticalSolidList"/>
    <dgm:cxn modelId="{DA91186F-9106-42B2-93C6-58652D64E729}" type="presParOf" srcId="{3C243FAB-7F7D-4FFE-A43A-B0F193FE2CBE}" destId="{7DD61398-8F7E-4029-9315-D7B605D22EC6}" srcOrd="1" destOrd="0" presId="urn:microsoft.com/office/officeart/2018/2/layout/IconVerticalSolidList"/>
    <dgm:cxn modelId="{4D67B3FF-C1C9-4B12-B218-ECBFFF4FD944}" type="presParOf" srcId="{3C243FAB-7F7D-4FFE-A43A-B0F193FE2CBE}" destId="{A38686DC-39A5-4786-851C-EE3E7ED96B5B}" srcOrd="2" destOrd="0" presId="urn:microsoft.com/office/officeart/2018/2/layout/IconVerticalSolidList"/>
    <dgm:cxn modelId="{DF4A2EDA-19B1-4E3F-A6B8-ABE6B921E387}" type="presParOf" srcId="{3C243FAB-7F7D-4FFE-A43A-B0F193FE2CBE}" destId="{197C0B2B-A1A3-49FD-B5DE-2DD6028C1A39}" srcOrd="3" destOrd="0" presId="urn:microsoft.com/office/officeart/2018/2/layout/IconVerticalSolidList"/>
    <dgm:cxn modelId="{AD9DAFF0-61C5-4B33-BA86-3810C489B961}" type="presParOf" srcId="{310BF064-8AFA-465A-8B49-B2695E9F4B90}" destId="{3C543849-3D57-43D1-9F3A-A6C11F4DD680}" srcOrd="7" destOrd="0" presId="urn:microsoft.com/office/officeart/2018/2/layout/IconVerticalSolidList"/>
    <dgm:cxn modelId="{DCD896DF-6936-4C17-8DCE-15BFEA61F09B}" type="presParOf" srcId="{310BF064-8AFA-465A-8B49-B2695E9F4B90}" destId="{6B9B900A-320A-47CD-AA81-C0760CEF15A0}" srcOrd="8" destOrd="0" presId="urn:microsoft.com/office/officeart/2018/2/layout/IconVerticalSolidList"/>
    <dgm:cxn modelId="{F40D03A1-6DDB-459E-842E-A21F347211EF}" type="presParOf" srcId="{6B9B900A-320A-47CD-AA81-C0760CEF15A0}" destId="{4D4F8FD5-B9A9-4FD9-B6F8-DA2317DFC1D5}" srcOrd="0" destOrd="0" presId="urn:microsoft.com/office/officeart/2018/2/layout/IconVerticalSolidList"/>
    <dgm:cxn modelId="{7C67B2C0-04F0-48DB-8A2A-5B6C56D6CF60}" type="presParOf" srcId="{6B9B900A-320A-47CD-AA81-C0760CEF15A0}" destId="{AAD35FF5-EF75-4205-B07C-6E8D8DF0E7A6}" srcOrd="1" destOrd="0" presId="urn:microsoft.com/office/officeart/2018/2/layout/IconVerticalSolidList"/>
    <dgm:cxn modelId="{7C0EC64A-D355-4E98-835B-4448DB2A7716}" type="presParOf" srcId="{6B9B900A-320A-47CD-AA81-C0760CEF15A0}" destId="{3E4D62D1-DF92-42E5-B635-F62DAB05FC68}" srcOrd="2" destOrd="0" presId="urn:microsoft.com/office/officeart/2018/2/layout/IconVerticalSolidList"/>
    <dgm:cxn modelId="{A4AC7FA6-0D3F-4E24-B5C6-056A35419780}" type="presParOf" srcId="{6B9B900A-320A-47CD-AA81-C0760CEF15A0}" destId="{34473E1C-8016-4019-9D51-380D1155FF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2C3D84-74B9-40B4-BD0B-B0EDB8F96E9B}" type="doc">
      <dgm:prSet loTypeId="urn:microsoft.com/office/officeart/2008/layout/AlternatingHexagons" loCatId="list" qsTypeId="urn:microsoft.com/office/officeart/2005/8/quickstyle/simple5" qsCatId="simple" csTypeId="urn:microsoft.com/office/officeart/2005/8/colors/colorful1" csCatId="colorful" phldr="1"/>
      <dgm:spPr/>
      <dgm:t>
        <a:bodyPr/>
        <a:lstStyle/>
        <a:p>
          <a:endParaRPr lang="en-US"/>
        </a:p>
      </dgm:t>
    </dgm:pt>
    <dgm:pt modelId="{48DDBA00-87AC-4167-A71D-C3F7B40EFBEB}">
      <dgm:prSet phldrT="[Text]"/>
      <dgm:spPr/>
      <dgm:t>
        <a:bodyPr/>
        <a:lstStyle/>
        <a:p>
          <a:r>
            <a:rPr lang="en-GB" dirty="0"/>
            <a:t>Active Listening</a:t>
          </a:r>
        </a:p>
      </dgm:t>
    </dgm:pt>
    <dgm:pt modelId="{B56A2809-AC2A-4895-8646-B18BE232309A}" type="parTrans" cxnId="{628436C0-DD2B-4A3D-A129-EECF00CE933A}">
      <dgm:prSet/>
      <dgm:spPr/>
      <dgm:t>
        <a:bodyPr/>
        <a:lstStyle/>
        <a:p>
          <a:endParaRPr lang="en-GB"/>
        </a:p>
      </dgm:t>
    </dgm:pt>
    <dgm:pt modelId="{25117C4C-64FE-4A8B-ADAD-8CA949AF0CD8}" type="sibTrans" cxnId="{628436C0-DD2B-4A3D-A129-EECF00CE933A}">
      <dgm:prSet phldrT="1"/>
      <dgm:spPr/>
      <dgm:t>
        <a:bodyPr/>
        <a:lstStyle/>
        <a:p>
          <a:r>
            <a:t>01</a:t>
          </a:r>
        </a:p>
      </dgm:t>
    </dgm:pt>
    <dgm:pt modelId="{EFA6798E-9E92-45E9-9096-4A1B75558200}">
      <dgm:prSet phldrT="[Text]"/>
      <dgm:spPr/>
      <dgm:t>
        <a:bodyPr/>
        <a:lstStyle/>
        <a:p>
          <a:r>
            <a:rPr lang="en-GB" dirty="0"/>
            <a:t>Assessing body language </a:t>
          </a:r>
        </a:p>
      </dgm:t>
    </dgm:pt>
    <dgm:pt modelId="{9488B838-4CD9-454A-BB39-294D840AC787}" type="parTrans" cxnId="{F5DB7AE4-B9F6-4DB4-804D-7A05679A1859}">
      <dgm:prSet/>
      <dgm:spPr/>
      <dgm:t>
        <a:bodyPr/>
        <a:lstStyle/>
        <a:p>
          <a:endParaRPr lang="en-GB"/>
        </a:p>
      </dgm:t>
    </dgm:pt>
    <dgm:pt modelId="{D6E72859-F713-48A7-8411-0AB47C61D832}" type="sibTrans" cxnId="{F5DB7AE4-B9F6-4DB4-804D-7A05679A1859}">
      <dgm:prSet phldrT="2"/>
      <dgm:spPr/>
      <dgm:t>
        <a:bodyPr/>
        <a:lstStyle/>
        <a:p>
          <a:r>
            <a:rPr lang="en-GB" dirty="0"/>
            <a:t>Responding appropriately </a:t>
          </a:r>
          <a:endParaRPr dirty="0"/>
        </a:p>
      </dgm:t>
    </dgm:pt>
    <dgm:pt modelId="{28031BCC-0DDE-453C-8A6C-B629538C9E74}">
      <dgm:prSet phldrT="[Text]"/>
      <dgm:spPr/>
      <dgm:t>
        <a:bodyPr/>
        <a:lstStyle/>
        <a:p>
          <a:r>
            <a:rPr lang="en-GB" dirty="0"/>
            <a:t>Non-judgmental attitude </a:t>
          </a:r>
        </a:p>
      </dgm:t>
    </dgm:pt>
    <dgm:pt modelId="{7D050C81-7DEE-4E50-A5EF-9DF25DB5F351}" type="parTrans" cxnId="{1270C23C-AF02-4EA7-A13C-0E30043BA110}">
      <dgm:prSet/>
      <dgm:spPr/>
      <dgm:t>
        <a:bodyPr/>
        <a:lstStyle/>
        <a:p>
          <a:endParaRPr lang="en-GB"/>
        </a:p>
      </dgm:t>
    </dgm:pt>
    <dgm:pt modelId="{B8E7CCA1-E4EF-4E17-8E68-E5FA48BBE893}" type="sibTrans" cxnId="{1270C23C-AF02-4EA7-A13C-0E30043BA110}">
      <dgm:prSet/>
      <dgm:spPr/>
      <dgm:t>
        <a:bodyPr/>
        <a:lstStyle/>
        <a:p>
          <a:r>
            <a:rPr lang="en-GB" dirty="0"/>
            <a:t>Increase trust</a:t>
          </a:r>
        </a:p>
      </dgm:t>
    </dgm:pt>
    <dgm:pt modelId="{F9ADD7FB-CB15-4181-B48F-2907A9F6BCD5}" type="pres">
      <dgm:prSet presAssocID="{FA2C3D84-74B9-40B4-BD0B-B0EDB8F96E9B}" presName="Name0" presStyleCnt="0">
        <dgm:presLayoutVars>
          <dgm:chMax/>
          <dgm:chPref/>
          <dgm:dir/>
          <dgm:animLvl val="lvl"/>
        </dgm:presLayoutVars>
      </dgm:prSet>
      <dgm:spPr/>
    </dgm:pt>
    <dgm:pt modelId="{273D716A-334E-423B-974C-6827563F1677}" type="pres">
      <dgm:prSet presAssocID="{48DDBA00-87AC-4167-A71D-C3F7B40EFBEB}" presName="composite" presStyleCnt="0"/>
      <dgm:spPr/>
    </dgm:pt>
    <dgm:pt modelId="{FCD3C430-113B-4CC4-944C-AA53DF690A2C}" type="pres">
      <dgm:prSet presAssocID="{48DDBA00-87AC-4167-A71D-C3F7B40EFBEB}" presName="Parent1" presStyleLbl="node1" presStyleIdx="0" presStyleCnt="6">
        <dgm:presLayoutVars>
          <dgm:chMax val="1"/>
          <dgm:chPref val="1"/>
          <dgm:bulletEnabled val="1"/>
        </dgm:presLayoutVars>
      </dgm:prSet>
      <dgm:spPr/>
    </dgm:pt>
    <dgm:pt modelId="{DAD18855-2843-4FFA-A51C-EF2083971369}" type="pres">
      <dgm:prSet presAssocID="{48DDBA00-87AC-4167-A71D-C3F7B40EFBEB}" presName="Childtext1" presStyleLbl="revTx" presStyleIdx="0" presStyleCnt="3">
        <dgm:presLayoutVars>
          <dgm:chMax val="0"/>
          <dgm:chPref val="0"/>
          <dgm:bulletEnabled val="1"/>
        </dgm:presLayoutVars>
      </dgm:prSet>
      <dgm:spPr/>
    </dgm:pt>
    <dgm:pt modelId="{29BD11A0-25F5-4603-9135-429149E9CDA9}" type="pres">
      <dgm:prSet presAssocID="{48DDBA00-87AC-4167-A71D-C3F7B40EFBEB}" presName="BalanceSpacing" presStyleCnt="0"/>
      <dgm:spPr/>
    </dgm:pt>
    <dgm:pt modelId="{7B218BF8-908C-49B8-B367-E213790D2A2B}" type="pres">
      <dgm:prSet presAssocID="{48DDBA00-87AC-4167-A71D-C3F7B40EFBEB}" presName="BalanceSpacing1" presStyleCnt="0"/>
      <dgm:spPr/>
    </dgm:pt>
    <dgm:pt modelId="{8F1B3F3F-E36A-4CA6-97C7-88F6F98769C0}" type="pres">
      <dgm:prSet presAssocID="{25117C4C-64FE-4A8B-ADAD-8CA949AF0CD8}" presName="Accent1Text" presStyleLbl="node1" presStyleIdx="1" presStyleCnt="6"/>
      <dgm:spPr/>
    </dgm:pt>
    <dgm:pt modelId="{477A2935-9152-4CC6-AC94-FECE7673C783}" type="pres">
      <dgm:prSet presAssocID="{25117C4C-64FE-4A8B-ADAD-8CA949AF0CD8}" presName="spaceBetweenRectangles" presStyleCnt="0"/>
      <dgm:spPr/>
    </dgm:pt>
    <dgm:pt modelId="{02056C55-118C-4761-A2EA-97AFAA63D87A}" type="pres">
      <dgm:prSet presAssocID="{EFA6798E-9E92-45E9-9096-4A1B75558200}" presName="composite" presStyleCnt="0"/>
      <dgm:spPr/>
    </dgm:pt>
    <dgm:pt modelId="{A34C4838-72BA-453B-B27B-A515BA535400}" type="pres">
      <dgm:prSet presAssocID="{EFA6798E-9E92-45E9-9096-4A1B75558200}" presName="Parent1" presStyleLbl="node1" presStyleIdx="2" presStyleCnt="6">
        <dgm:presLayoutVars>
          <dgm:chMax val="1"/>
          <dgm:chPref val="1"/>
          <dgm:bulletEnabled val="1"/>
        </dgm:presLayoutVars>
      </dgm:prSet>
      <dgm:spPr/>
    </dgm:pt>
    <dgm:pt modelId="{B467DB1E-CEAD-459A-9250-A9C07513D58B}" type="pres">
      <dgm:prSet presAssocID="{EFA6798E-9E92-45E9-9096-4A1B75558200}" presName="Childtext1" presStyleLbl="revTx" presStyleIdx="1" presStyleCnt="3">
        <dgm:presLayoutVars>
          <dgm:chMax val="0"/>
          <dgm:chPref val="0"/>
          <dgm:bulletEnabled val="1"/>
        </dgm:presLayoutVars>
      </dgm:prSet>
      <dgm:spPr/>
    </dgm:pt>
    <dgm:pt modelId="{F6CD1545-92CA-4140-93D3-FFD4F0E94DEA}" type="pres">
      <dgm:prSet presAssocID="{EFA6798E-9E92-45E9-9096-4A1B75558200}" presName="BalanceSpacing" presStyleCnt="0"/>
      <dgm:spPr/>
    </dgm:pt>
    <dgm:pt modelId="{7DE5EB94-712E-43B3-9EF6-409D87E26969}" type="pres">
      <dgm:prSet presAssocID="{EFA6798E-9E92-45E9-9096-4A1B75558200}" presName="BalanceSpacing1" presStyleCnt="0"/>
      <dgm:spPr/>
    </dgm:pt>
    <dgm:pt modelId="{669D5C96-C067-4115-A0B1-623A0DB408A5}" type="pres">
      <dgm:prSet presAssocID="{D6E72859-F713-48A7-8411-0AB47C61D832}" presName="Accent1Text" presStyleLbl="node1" presStyleIdx="3" presStyleCnt="6"/>
      <dgm:spPr/>
    </dgm:pt>
    <dgm:pt modelId="{FCBC3CBF-542D-4A83-827C-80C1D7281E4F}" type="pres">
      <dgm:prSet presAssocID="{D6E72859-F713-48A7-8411-0AB47C61D832}" presName="spaceBetweenRectangles" presStyleCnt="0"/>
      <dgm:spPr/>
    </dgm:pt>
    <dgm:pt modelId="{87FD54AE-78B2-4078-A329-8ED4A7814A77}" type="pres">
      <dgm:prSet presAssocID="{28031BCC-0DDE-453C-8A6C-B629538C9E74}" presName="composite" presStyleCnt="0"/>
      <dgm:spPr/>
    </dgm:pt>
    <dgm:pt modelId="{DA355EEE-02D3-4C7F-800C-58C65A2E7D11}" type="pres">
      <dgm:prSet presAssocID="{28031BCC-0DDE-453C-8A6C-B629538C9E74}" presName="Parent1" presStyleLbl="node1" presStyleIdx="4" presStyleCnt="6">
        <dgm:presLayoutVars>
          <dgm:chMax val="1"/>
          <dgm:chPref val="1"/>
          <dgm:bulletEnabled val="1"/>
        </dgm:presLayoutVars>
      </dgm:prSet>
      <dgm:spPr/>
    </dgm:pt>
    <dgm:pt modelId="{68734D36-DB5A-483A-BDDF-2C31FFC7F04F}" type="pres">
      <dgm:prSet presAssocID="{28031BCC-0DDE-453C-8A6C-B629538C9E74}" presName="Childtext1" presStyleLbl="revTx" presStyleIdx="2" presStyleCnt="3">
        <dgm:presLayoutVars>
          <dgm:chMax val="0"/>
          <dgm:chPref val="0"/>
          <dgm:bulletEnabled val="1"/>
        </dgm:presLayoutVars>
      </dgm:prSet>
      <dgm:spPr/>
    </dgm:pt>
    <dgm:pt modelId="{394FC2AE-DD8F-445A-A0EF-9C316E4C928B}" type="pres">
      <dgm:prSet presAssocID="{28031BCC-0DDE-453C-8A6C-B629538C9E74}" presName="BalanceSpacing" presStyleCnt="0"/>
      <dgm:spPr/>
    </dgm:pt>
    <dgm:pt modelId="{9ABA52CC-B7E7-461F-ABF2-7FA5F1E6DA9B}" type="pres">
      <dgm:prSet presAssocID="{28031BCC-0DDE-453C-8A6C-B629538C9E74}" presName="BalanceSpacing1" presStyleCnt="0"/>
      <dgm:spPr/>
    </dgm:pt>
    <dgm:pt modelId="{A1FA85D0-D4D3-4490-8589-AF209FFCEECC}" type="pres">
      <dgm:prSet presAssocID="{B8E7CCA1-E4EF-4E17-8E68-E5FA48BBE893}" presName="Accent1Text" presStyleLbl="node1" presStyleIdx="5" presStyleCnt="6"/>
      <dgm:spPr/>
    </dgm:pt>
  </dgm:ptLst>
  <dgm:cxnLst>
    <dgm:cxn modelId="{F1D3003B-69C6-4C72-87CA-2B6E8C2BB3BE}" type="presOf" srcId="{EFA6798E-9E92-45E9-9096-4A1B75558200}" destId="{A34C4838-72BA-453B-B27B-A515BA535400}" srcOrd="0" destOrd="0" presId="urn:microsoft.com/office/officeart/2008/layout/AlternatingHexagons"/>
    <dgm:cxn modelId="{1270C23C-AF02-4EA7-A13C-0E30043BA110}" srcId="{FA2C3D84-74B9-40B4-BD0B-B0EDB8F96E9B}" destId="{28031BCC-0DDE-453C-8A6C-B629538C9E74}" srcOrd="2" destOrd="0" parTransId="{7D050C81-7DEE-4E50-A5EF-9DF25DB5F351}" sibTransId="{B8E7CCA1-E4EF-4E17-8E68-E5FA48BBE893}"/>
    <dgm:cxn modelId="{0D94D872-76B9-4FF1-9208-7E90D31FDBE7}" type="presOf" srcId="{25117C4C-64FE-4A8B-ADAD-8CA949AF0CD8}" destId="{8F1B3F3F-E36A-4CA6-97C7-88F6F98769C0}" srcOrd="0" destOrd="0" presId="urn:microsoft.com/office/officeart/2008/layout/AlternatingHexagons"/>
    <dgm:cxn modelId="{F33C1C7D-3EFC-4419-B1F0-FA521F021213}" type="presOf" srcId="{B8E7CCA1-E4EF-4E17-8E68-E5FA48BBE893}" destId="{A1FA85D0-D4D3-4490-8589-AF209FFCEECC}" srcOrd="0" destOrd="0" presId="urn:microsoft.com/office/officeart/2008/layout/AlternatingHexagons"/>
    <dgm:cxn modelId="{37C47DBF-99E6-43DB-BC66-6AAC6BB83097}" type="presOf" srcId="{FA2C3D84-74B9-40B4-BD0B-B0EDB8F96E9B}" destId="{F9ADD7FB-CB15-4181-B48F-2907A9F6BCD5}" srcOrd="0" destOrd="0" presId="urn:microsoft.com/office/officeart/2008/layout/AlternatingHexagons"/>
    <dgm:cxn modelId="{628436C0-DD2B-4A3D-A129-EECF00CE933A}" srcId="{FA2C3D84-74B9-40B4-BD0B-B0EDB8F96E9B}" destId="{48DDBA00-87AC-4167-A71D-C3F7B40EFBEB}" srcOrd="0" destOrd="0" parTransId="{B56A2809-AC2A-4895-8646-B18BE232309A}" sibTransId="{25117C4C-64FE-4A8B-ADAD-8CA949AF0CD8}"/>
    <dgm:cxn modelId="{492346C8-796B-4EDC-B1D1-0C0C003CF3AF}" type="presOf" srcId="{28031BCC-0DDE-453C-8A6C-B629538C9E74}" destId="{DA355EEE-02D3-4C7F-800C-58C65A2E7D11}" srcOrd="0" destOrd="0" presId="urn:microsoft.com/office/officeart/2008/layout/AlternatingHexagons"/>
    <dgm:cxn modelId="{F5DB7AE4-B9F6-4DB4-804D-7A05679A1859}" srcId="{FA2C3D84-74B9-40B4-BD0B-B0EDB8F96E9B}" destId="{EFA6798E-9E92-45E9-9096-4A1B75558200}" srcOrd="1" destOrd="0" parTransId="{9488B838-4CD9-454A-BB39-294D840AC787}" sibTransId="{D6E72859-F713-48A7-8411-0AB47C61D832}"/>
    <dgm:cxn modelId="{62B343E9-F0C3-43BD-84A4-11BA48FDFD9D}" type="presOf" srcId="{D6E72859-F713-48A7-8411-0AB47C61D832}" destId="{669D5C96-C067-4115-A0B1-623A0DB408A5}" srcOrd="0" destOrd="0" presId="urn:microsoft.com/office/officeart/2008/layout/AlternatingHexagons"/>
    <dgm:cxn modelId="{69A41CFA-4604-47C8-8691-C89D8823EA05}" type="presOf" srcId="{48DDBA00-87AC-4167-A71D-C3F7B40EFBEB}" destId="{FCD3C430-113B-4CC4-944C-AA53DF690A2C}" srcOrd="0" destOrd="0" presId="urn:microsoft.com/office/officeart/2008/layout/AlternatingHexagons"/>
    <dgm:cxn modelId="{1EEE73CA-2FFF-45F5-90D8-81838BBD127C}" type="presParOf" srcId="{F9ADD7FB-CB15-4181-B48F-2907A9F6BCD5}" destId="{273D716A-334E-423B-974C-6827563F1677}" srcOrd="0" destOrd="0" presId="urn:microsoft.com/office/officeart/2008/layout/AlternatingHexagons"/>
    <dgm:cxn modelId="{08DAB415-6B3F-483A-9887-7AD963D28D28}" type="presParOf" srcId="{273D716A-334E-423B-974C-6827563F1677}" destId="{FCD3C430-113B-4CC4-944C-AA53DF690A2C}" srcOrd="0" destOrd="0" presId="urn:microsoft.com/office/officeart/2008/layout/AlternatingHexagons"/>
    <dgm:cxn modelId="{EA4B9AC0-8E21-4EE0-9703-66C5FC7DFFC8}" type="presParOf" srcId="{273D716A-334E-423B-974C-6827563F1677}" destId="{DAD18855-2843-4FFA-A51C-EF2083971369}" srcOrd="1" destOrd="0" presId="urn:microsoft.com/office/officeart/2008/layout/AlternatingHexagons"/>
    <dgm:cxn modelId="{95787A28-EA20-4CDC-919A-2DF620EAB2C4}" type="presParOf" srcId="{273D716A-334E-423B-974C-6827563F1677}" destId="{29BD11A0-25F5-4603-9135-429149E9CDA9}" srcOrd="2" destOrd="0" presId="urn:microsoft.com/office/officeart/2008/layout/AlternatingHexagons"/>
    <dgm:cxn modelId="{4957B0FD-60EA-41EA-8C35-5268B194C4E9}" type="presParOf" srcId="{273D716A-334E-423B-974C-6827563F1677}" destId="{7B218BF8-908C-49B8-B367-E213790D2A2B}" srcOrd="3" destOrd="0" presId="urn:microsoft.com/office/officeart/2008/layout/AlternatingHexagons"/>
    <dgm:cxn modelId="{FAC587FD-FB0F-4308-BE4B-1E109B11F341}" type="presParOf" srcId="{273D716A-334E-423B-974C-6827563F1677}" destId="{8F1B3F3F-E36A-4CA6-97C7-88F6F98769C0}" srcOrd="4" destOrd="0" presId="urn:microsoft.com/office/officeart/2008/layout/AlternatingHexagons"/>
    <dgm:cxn modelId="{A6305C14-78AA-4B6D-93B1-FDF281CE524B}" type="presParOf" srcId="{F9ADD7FB-CB15-4181-B48F-2907A9F6BCD5}" destId="{477A2935-9152-4CC6-AC94-FECE7673C783}" srcOrd="1" destOrd="0" presId="urn:microsoft.com/office/officeart/2008/layout/AlternatingHexagons"/>
    <dgm:cxn modelId="{D358FE31-7D1A-40B3-B876-96F06CCD7644}" type="presParOf" srcId="{F9ADD7FB-CB15-4181-B48F-2907A9F6BCD5}" destId="{02056C55-118C-4761-A2EA-97AFAA63D87A}" srcOrd="2" destOrd="0" presId="urn:microsoft.com/office/officeart/2008/layout/AlternatingHexagons"/>
    <dgm:cxn modelId="{A5EF0142-A394-46E6-AEC4-5E71349958AB}" type="presParOf" srcId="{02056C55-118C-4761-A2EA-97AFAA63D87A}" destId="{A34C4838-72BA-453B-B27B-A515BA535400}" srcOrd="0" destOrd="0" presId="urn:microsoft.com/office/officeart/2008/layout/AlternatingHexagons"/>
    <dgm:cxn modelId="{B0384F7E-47FB-49ED-B211-B07BB0CD4353}" type="presParOf" srcId="{02056C55-118C-4761-A2EA-97AFAA63D87A}" destId="{B467DB1E-CEAD-459A-9250-A9C07513D58B}" srcOrd="1" destOrd="0" presId="urn:microsoft.com/office/officeart/2008/layout/AlternatingHexagons"/>
    <dgm:cxn modelId="{CC2BFDE3-041B-46B4-A17D-149318771E55}" type="presParOf" srcId="{02056C55-118C-4761-A2EA-97AFAA63D87A}" destId="{F6CD1545-92CA-4140-93D3-FFD4F0E94DEA}" srcOrd="2" destOrd="0" presId="urn:microsoft.com/office/officeart/2008/layout/AlternatingHexagons"/>
    <dgm:cxn modelId="{22E623E1-64C1-4DDA-AC7C-FD93111CEB49}" type="presParOf" srcId="{02056C55-118C-4761-A2EA-97AFAA63D87A}" destId="{7DE5EB94-712E-43B3-9EF6-409D87E26969}" srcOrd="3" destOrd="0" presId="urn:microsoft.com/office/officeart/2008/layout/AlternatingHexagons"/>
    <dgm:cxn modelId="{45E3CEFA-7DBC-4B11-8206-FD6EF93A0E93}" type="presParOf" srcId="{02056C55-118C-4761-A2EA-97AFAA63D87A}" destId="{669D5C96-C067-4115-A0B1-623A0DB408A5}" srcOrd="4" destOrd="0" presId="urn:microsoft.com/office/officeart/2008/layout/AlternatingHexagons"/>
    <dgm:cxn modelId="{0FBC82C8-CE23-4EAB-9E92-64938D0016CF}" type="presParOf" srcId="{F9ADD7FB-CB15-4181-B48F-2907A9F6BCD5}" destId="{FCBC3CBF-542D-4A83-827C-80C1D7281E4F}" srcOrd="3" destOrd="0" presId="urn:microsoft.com/office/officeart/2008/layout/AlternatingHexagons"/>
    <dgm:cxn modelId="{ACA107BD-FD04-4B0E-8DFD-5AC4D3F39259}" type="presParOf" srcId="{F9ADD7FB-CB15-4181-B48F-2907A9F6BCD5}" destId="{87FD54AE-78B2-4078-A329-8ED4A7814A77}" srcOrd="4" destOrd="0" presId="urn:microsoft.com/office/officeart/2008/layout/AlternatingHexagons"/>
    <dgm:cxn modelId="{0603D6B8-A052-4C11-8AA3-725E74A27B69}" type="presParOf" srcId="{87FD54AE-78B2-4078-A329-8ED4A7814A77}" destId="{DA355EEE-02D3-4C7F-800C-58C65A2E7D11}" srcOrd="0" destOrd="0" presId="urn:microsoft.com/office/officeart/2008/layout/AlternatingHexagons"/>
    <dgm:cxn modelId="{FCE971AA-6D3D-41D6-8603-D95C07073A67}" type="presParOf" srcId="{87FD54AE-78B2-4078-A329-8ED4A7814A77}" destId="{68734D36-DB5A-483A-BDDF-2C31FFC7F04F}" srcOrd="1" destOrd="0" presId="urn:microsoft.com/office/officeart/2008/layout/AlternatingHexagons"/>
    <dgm:cxn modelId="{6D3ED0E7-6EC3-42B0-90EA-FDB32992C9E7}" type="presParOf" srcId="{87FD54AE-78B2-4078-A329-8ED4A7814A77}" destId="{394FC2AE-DD8F-445A-A0EF-9C316E4C928B}" srcOrd="2" destOrd="0" presId="urn:microsoft.com/office/officeart/2008/layout/AlternatingHexagons"/>
    <dgm:cxn modelId="{7BEB04B8-4EBC-4F4D-B0FD-46DC056FCB76}" type="presParOf" srcId="{87FD54AE-78B2-4078-A329-8ED4A7814A77}" destId="{9ABA52CC-B7E7-461F-ABF2-7FA5F1E6DA9B}" srcOrd="3" destOrd="0" presId="urn:microsoft.com/office/officeart/2008/layout/AlternatingHexagons"/>
    <dgm:cxn modelId="{DD70FA83-8E60-4C62-A04D-94C72680272D}" type="presParOf" srcId="{87FD54AE-78B2-4078-A329-8ED4A7814A77}" destId="{A1FA85D0-D4D3-4490-8589-AF209FFCEECC}"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D827D-ADBA-4272-B912-3A55891E9093}">
      <dsp:nvSpPr>
        <dsp:cNvPr id="0" name=""/>
        <dsp:cNvSpPr/>
      </dsp:nvSpPr>
      <dsp:spPr>
        <a:xfrm>
          <a:off x="0" y="3426"/>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41112-FF6F-4667-98D6-B876D88FF34A}">
      <dsp:nvSpPr>
        <dsp:cNvPr id="0" name=""/>
        <dsp:cNvSpPr/>
      </dsp:nvSpPr>
      <dsp:spPr>
        <a:xfrm>
          <a:off x="220810" y="167665"/>
          <a:ext cx="401472" cy="401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1FE149-A080-4B56-8281-77AF6DEFCD24}">
      <dsp:nvSpPr>
        <dsp:cNvPr id="0" name=""/>
        <dsp:cNvSpPr/>
      </dsp:nvSpPr>
      <dsp:spPr>
        <a:xfrm>
          <a:off x="843093" y="3426"/>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a:lnSpc>
              <a:spcPct val="100000"/>
            </a:lnSpc>
            <a:spcBef>
              <a:spcPct val="0"/>
            </a:spcBef>
            <a:spcAft>
              <a:spcPct val="35000"/>
            </a:spcAft>
            <a:buNone/>
          </a:pPr>
          <a:r>
            <a:rPr lang="en-US" sz="1900" kern="1200" dirty="0"/>
            <a:t>1. Shannon and Weaver's Model – based on five </a:t>
          </a:r>
          <a:r>
            <a:rPr lang="en-US" sz="1900" kern="1200" dirty="0">
              <a:latin typeface="Trebuchet MS" panose="020B0603020202020204"/>
            </a:rPr>
            <a:t>elements</a:t>
          </a:r>
          <a:r>
            <a:rPr lang="en-US" sz="1900" kern="1200" dirty="0"/>
            <a:t> + the sixth element, the noise:</a:t>
          </a:r>
        </a:p>
      </dsp:txBody>
      <dsp:txXfrm>
        <a:off x="843093" y="3426"/>
        <a:ext cx="9208792" cy="729950"/>
      </dsp:txXfrm>
    </dsp:sp>
    <dsp:sp modelId="{C9D433FC-8C4B-44A6-AF6F-7E6973CCEEAE}">
      <dsp:nvSpPr>
        <dsp:cNvPr id="0" name=""/>
        <dsp:cNvSpPr/>
      </dsp:nvSpPr>
      <dsp:spPr>
        <a:xfrm>
          <a:off x="0" y="915865"/>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3090A-DC6B-4D79-AFA8-278B230122FF}">
      <dsp:nvSpPr>
        <dsp:cNvPr id="0" name=""/>
        <dsp:cNvSpPr/>
      </dsp:nvSpPr>
      <dsp:spPr>
        <a:xfrm>
          <a:off x="220810" y="1080104"/>
          <a:ext cx="401472" cy="401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542564-97A7-4210-9B6E-3B77DEA202F8}">
      <dsp:nvSpPr>
        <dsp:cNvPr id="0" name=""/>
        <dsp:cNvSpPr/>
      </dsp:nvSpPr>
      <dsp:spPr>
        <a:xfrm>
          <a:off x="843093" y="915865"/>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latin typeface="Trebuchet MS" panose="020B0603020202020204"/>
            </a:rPr>
            <a:t>       </a:t>
          </a:r>
          <a:r>
            <a:rPr lang="en-US" sz="1900" kern="1200" dirty="0"/>
            <a:t>INFORMATION – MESSAGE -  CHANNEL </a:t>
          </a:r>
          <a:r>
            <a:rPr lang="en-US" sz="1900" kern="1200" dirty="0">
              <a:latin typeface="Trebuchet MS" panose="020B0603020202020204"/>
            </a:rPr>
            <a:t>(NOISE) –</a:t>
          </a:r>
          <a:r>
            <a:rPr lang="en-US" sz="1900" kern="1200" dirty="0"/>
            <a:t> RECEIVER - DESTINATION</a:t>
          </a:r>
        </a:p>
      </dsp:txBody>
      <dsp:txXfrm>
        <a:off x="843093" y="915865"/>
        <a:ext cx="9208792" cy="729950"/>
      </dsp:txXfrm>
    </dsp:sp>
    <dsp:sp modelId="{B7176DD4-62AE-4072-9B2B-2A764BB5CF7D}">
      <dsp:nvSpPr>
        <dsp:cNvPr id="0" name=""/>
        <dsp:cNvSpPr/>
      </dsp:nvSpPr>
      <dsp:spPr>
        <a:xfrm>
          <a:off x="0" y="1828303"/>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41793-8E12-4EF6-9696-D196DC9699FB}">
      <dsp:nvSpPr>
        <dsp:cNvPr id="0" name=""/>
        <dsp:cNvSpPr/>
      </dsp:nvSpPr>
      <dsp:spPr>
        <a:xfrm>
          <a:off x="220810" y="1992542"/>
          <a:ext cx="401472" cy="401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798F60-7A6A-4129-8201-63EE403D509A}">
      <dsp:nvSpPr>
        <dsp:cNvPr id="0" name=""/>
        <dsp:cNvSpPr/>
      </dsp:nvSpPr>
      <dsp:spPr>
        <a:xfrm>
          <a:off x="843093" y="1828303"/>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t>2.</a:t>
          </a:r>
          <a:r>
            <a:rPr lang="en-US" sz="1900" kern="1200" dirty="0">
              <a:latin typeface="Trebuchet MS" panose="020B0603020202020204"/>
            </a:rPr>
            <a:t> </a:t>
          </a:r>
          <a:r>
            <a:rPr lang="en-US" sz="1900" kern="1200" dirty="0"/>
            <a:t>Berlo's Model</a:t>
          </a:r>
          <a:r>
            <a:rPr lang="en-US" sz="1900" kern="1200" dirty="0">
              <a:latin typeface="Trebuchet MS" panose="020B0603020202020204"/>
            </a:rPr>
            <a:t> (S.M.C.R.)</a:t>
          </a:r>
          <a:r>
            <a:rPr lang="en-US" sz="1900" kern="1200" dirty="0"/>
            <a:t> based on 4 elements and every element can be influenced by different factors</a:t>
          </a:r>
          <a:r>
            <a:rPr lang="en-US" sz="1900" kern="1200" dirty="0">
              <a:latin typeface="Trebuchet MS" panose="020B0603020202020204"/>
            </a:rPr>
            <a:t> like attitude, communication skills, culture, etc.</a:t>
          </a:r>
          <a:endParaRPr lang="en-US" sz="1900" kern="1200" dirty="0"/>
        </a:p>
      </dsp:txBody>
      <dsp:txXfrm>
        <a:off x="843093" y="1828303"/>
        <a:ext cx="9208792" cy="729950"/>
      </dsp:txXfrm>
    </dsp:sp>
    <dsp:sp modelId="{7DAB1CF4-B30B-4979-A297-B45913614633}">
      <dsp:nvSpPr>
        <dsp:cNvPr id="0" name=""/>
        <dsp:cNvSpPr/>
      </dsp:nvSpPr>
      <dsp:spPr>
        <a:xfrm>
          <a:off x="0" y="2740742"/>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D61398-8F7E-4029-9315-D7B605D22EC6}">
      <dsp:nvSpPr>
        <dsp:cNvPr id="0" name=""/>
        <dsp:cNvSpPr/>
      </dsp:nvSpPr>
      <dsp:spPr>
        <a:xfrm>
          <a:off x="220810" y="2904980"/>
          <a:ext cx="401472" cy="401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7C0B2B-A1A3-49FD-B5DE-2DD6028C1A39}">
      <dsp:nvSpPr>
        <dsp:cNvPr id="0" name=""/>
        <dsp:cNvSpPr/>
      </dsp:nvSpPr>
      <dsp:spPr>
        <a:xfrm>
          <a:off x="843093" y="2740742"/>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a:lnSpc>
              <a:spcPct val="100000"/>
            </a:lnSpc>
            <a:spcBef>
              <a:spcPct val="0"/>
            </a:spcBef>
            <a:spcAft>
              <a:spcPct val="35000"/>
            </a:spcAft>
            <a:buNone/>
          </a:pPr>
          <a:r>
            <a:rPr lang="en-US" sz="1900" kern="1200" dirty="0">
              <a:latin typeface="Trebuchet MS" panose="020B0603020202020204"/>
            </a:rPr>
            <a:t>       </a:t>
          </a:r>
          <a:r>
            <a:rPr lang="en-US" sz="1900" kern="1200" dirty="0"/>
            <a:t>SOURCE – MESSAGE- CHANNEL – RECEIVER</a:t>
          </a:r>
        </a:p>
      </dsp:txBody>
      <dsp:txXfrm>
        <a:off x="843093" y="2740742"/>
        <a:ext cx="9208792" cy="729950"/>
      </dsp:txXfrm>
    </dsp:sp>
    <dsp:sp modelId="{4D4F8FD5-B9A9-4FD9-B6F8-DA2317DFC1D5}">
      <dsp:nvSpPr>
        <dsp:cNvPr id="0" name=""/>
        <dsp:cNvSpPr/>
      </dsp:nvSpPr>
      <dsp:spPr>
        <a:xfrm>
          <a:off x="0" y="3653180"/>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35FF5-EF75-4205-B07C-6E8D8DF0E7A6}">
      <dsp:nvSpPr>
        <dsp:cNvPr id="0" name=""/>
        <dsp:cNvSpPr/>
      </dsp:nvSpPr>
      <dsp:spPr>
        <a:xfrm>
          <a:off x="220810" y="3817419"/>
          <a:ext cx="401472" cy="401472"/>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473E1C-8016-4019-9D51-380D1155FF24}">
      <dsp:nvSpPr>
        <dsp:cNvPr id="0" name=""/>
        <dsp:cNvSpPr/>
      </dsp:nvSpPr>
      <dsp:spPr>
        <a:xfrm>
          <a:off x="843093" y="3653180"/>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t>3.</a:t>
          </a:r>
          <a:r>
            <a:rPr lang="en-US" sz="1900" kern="1200" dirty="0">
              <a:latin typeface="Trebuchet MS" panose="020B0603020202020204"/>
            </a:rPr>
            <a:t> </a:t>
          </a:r>
          <a:r>
            <a:rPr lang="en-US" sz="1900" kern="1200" dirty="0"/>
            <a:t>Scharmm's Model or the Interactive Model is based on 2 persons :</a:t>
          </a:r>
          <a:r>
            <a:rPr lang="en-US" sz="1900" kern="1200" dirty="0">
              <a:latin typeface="Trebuchet MS" panose="020B0603020202020204"/>
            </a:rPr>
            <a:t> </a:t>
          </a:r>
          <a:r>
            <a:rPr lang="en-US" sz="1900" kern="1200" dirty="0"/>
            <a:t>ENCODER </a:t>
          </a:r>
          <a:r>
            <a:rPr lang="en-US" sz="1900" kern="1200" dirty="0">
              <a:latin typeface="Trebuchet MS" panose="020B0603020202020204"/>
            </a:rPr>
            <a:t>– </a:t>
          </a:r>
          <a:r>
            <a:rPr lang="en-US" sz="1900" kern="1200" dirty="0"/>
            <a:t>DECODER</a:t>
          </a:r>
          <a:r>
            <a:rPr lang="en-US" sz="1900" kern="1200" dirty="0">
              <a:latin typeface="Trebuchet MS" panose="020B0603020202020204"/>
            </a:rPr>
            <a:t>. It is a 2 way-circular process.</a:t>
          </a:r>
        </a:p>
      </dsp:txBody>
      <dsp:txXfrm>
        <a:off x="843093" y="3653180"/>
        <a:ext cx="9208792" cy="729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3C430-113B-4CC4-944C-AA53DF690A2C}">
      <dsp:nvSpPr>
        <dsp:cNvPr id="0" name=""/>
        <dsp:cNvSpPr/>
      </dsp:nvSpPr>
      <dsp:spPr>
        <a:xfrm rot="5400000">
          <a:off x="1847320" y="804507"/>
          <a:ext cx="1213267" cy="1055542"/>
        </a:xfrm>
        <a:prstGeom prst="hexagon">
          <a:avLst>
            <a:gd name="adj" fmla="val 2500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Active Listening</a:t>
          </a:r>
        </a:p>
      </dsp:txBody>
      <dsp:txXfrm rot="-5400000">
        <a:off x="2090671" y="914712"/>
        <a:ext cx="726564" cy="835133"/>
      </dsp:txXfrm>
    </dsp:sp>
    <dsp:sp modelId="{DAD18855-2843-4FFA-A51C-EF2083971369}">
      <dsp:nvSpPr>
        <dsp:cNvPr id="0" name=""/>
        <dsp:cNvSpPr/>
      </dsp:nvSpPr>
      <dsp:spPr>
        <a:xfrm>
          <a:off x="3013755" y="968298"/>
          <a:ext cx="1354006" cy="727960"/>
        </a:xfrm>
        <a:prstGeom prst="rect">
          <a:avLst/>
        </a:prstGeom>
        <a:noFill/>
        <a:ln>
          <a:noFill/>
        </a:ln>
        <a:effectLst/>
      </dsp:spPr>
      <dsp:style>
        <a:lnRef idx="0">
          <a:scrgbClr r="0" g="0" b="0"/>
        </a:lnRef>
        <a:fillRef idx="0">
          <a:scrgbClr r="0" g="0" b="0"/>
        </a:fillRef>
        <a:effectRef idx="0">
          <a:scrgbClr r="0" g="0" b="0"/>
        </a:effectRef>
        <a:fontRef idx="minor"/>
      </dsp:style>
    </dsp:sp>
    <dsp:sp modelId="{8F1B3F3F-E36A-4CA6-97C7-88F6F98769C0}">
      <dsp:nvSpPr>
        <dsp:cNvPr id="0" name=""/>
        <dsp:cNvSpPr/>
      </dsp:nvSpPr>
      <dsp:spPr>
        <a:xfrm rot="5400000">
          <a:off x="707334" y="804507"/>
          <a:ext cx="1213267" cy="1055542"/>
        </a:xfrm>
        <a:prstGeom prst="hexagon">
          <a:avLst>
            <a:gd name="adj" fmla="val 2500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sz="3600" kern="1200"/>
            <a:t>01</a:t>
          </a:r>
        </a:p>
      </dsp:txBody>
      <dsp:txXfrm rot="-5400000">
        <a:off x="950685" y="914712"/>
        <a:ext cx="726564" cy="835133"/>
      </dsp:txXfrm>
    </dsp:sp>
    <dsp:sp modelId="{A34C4838-72BA-453B-B27B-A515BA535400}">
      <dsp:nvSpPr>
        <dsp:cNvPr id="0" name=""/>
        <dsp:cNvSpPr/>
      </dsp:nvSpPr>
      <dsp:spPr>
        <a:xfrm rot="5400000">
          <a:off x="1275143" y="1834328"/>
          <a:ext cx="1213267" cy="1055542"/>
        </a:xfrm>
        <a:prstGeom prst="hexagon">
          <a:avLst>
            <a:gd name="adj" fmla="val 25000"/>
            <a:gd name="vf" fmla="val 11547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Assessing body language </a:t>
          </a:r>
        </a:p>
      </dsp:txBody>
      <dsp:txXfrm rot="-5400000">
        <a:off x="1518494" y="1944533"/>
        <a:ext cx="726564" cy="835133"/>
      </dsp:txXfrm>
    </dsp:sp>
    <dsp:sp modelId="{B467DB1E-CEAD-459A-9250-A9C07513D58B}">
      <dsp:nvSpPr>
        <dsp:cNvPr id="0" name=""/>
        <dsp:cNvSpPr/>
      </dsp:nvSpPr>
      <dsp:spPr>
        <a:xfrm>
          <a:off x="0" y="1998119"/>
          <a:ext cx="1310328" cy="727960"/>
        </a:xfrm>
        <a:prstGeom prst="rect">
          <a:avLst/>
        </a:prstGeom>
        <a:noFill/>
        <a:ln>
          <a:noFill/>
        </a:ln>
        <a:effectLst/>
      </dsp:spPr>
      <dsp:style>
        <a:lnRef idx="0">
          <a:scrgbClr r="0" g="0" b="0"/>
        </a:lnRef>
        <a:fillRef idx="0">
          <a:scrgbClr r="0" g="0" b="0"/>
        </a:fillRef>
        <a:effectRef idx="0">
          <a:scrgbClr r="0" g="0" b="0"/>
        </a:effectRef>
        <a:fontRef idx="minor"/>
      </dsp:style>
    </dsp:sp>
    <dsp:sp modelId="{669D5C96-C067-4115-A0B1-623A0DB408A5}">
      <dsp:nvSpPr>
        <dsp:cNvPr id="0" name=""/>
        <dsp:cNvSpPr/>
      </dsp:nvSpPr>
      <dsp:spPr>
        <a:xfrm rot="5400000">
          <a:off x="2415129" y="1834328"/>
          <a:ext cx="1213267" cy="1055542"/>
        </a:xfrm>
        <a:prstGeom prst="hexagon">
          <a:avLst>
            <a:gd name="adj" fmla="val 25000"/>
            <a:gd name="vf" fmla="val 11547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dirty="0"/>
            <a:t>Responding appropriately </a:t>
          </a:r>
          <a:endParaRPr sz="900" kern="1200" dirty="0"/>
        </a:p>
      </dsp:txBody>
      <dsp:txXfrm rot="-5400000">
        <a:off x="2658480" y="1944533"/>
        <a:ext cx="726564" cy="835133"/>
      </dsp:txXfrm>
    </dsp:sp>
    <dsp:sp modelId="{DA355EEE-02D3-4C7F-800C-58C65A2E7D11}">
      <dsp:nvSpPr>
        <dsp:cNvPr id="0" name=""/>
        <dsp:cNvSpPr/>
      </dsp:nvSpPr>
      <dsp:spPr>
        <a:xfrm rot="5400000">
          <a:off x="1847320" y="2864149"/>
          <a:ext cx="1213267" cy="1055542"/>
        </a:xfrm>
        <a:prstGeom prst="hexagon">
          <a:avLst>
            <a:gd name="adj" fmla="val 25000"/>
            <a:gd name="vf" fmla="val 11547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Non-judgmental attitude </a:t>
          </a:r>
        </a:p>
      </dsp:txBody>
      <dsp:txXfrm rot="-5400000">
        <a:off x="2090671" y="2974354"/>
        <a:ext cx="726564" cy="835133"/>
      </dsp:txXfrm>
    </dsp:sp>
    <dsp:sp modelId="{68734D36-DB5A-483A-BDDF-2C31FFC7F04F}">
      <dsp:nvSpPr>
        <dsp:cNvPr id="0" name=""/>
        <dsp:cNvSpPr/>
      </dsp:nvSpPr>
      <dsp:spPr>
        <a:xfrm>
          <a:off x="3013755" y="3027940"/>
          <a:ext cx="1354006" cy="727960"/>
        </a:xfrm>
        <a:prstGeom prst="rect">
          <a:avLst/>
        </a:prstGeom>
        <a:noFill/>
        <a:ln>
          <a:noFill/>
        </a:ln>
        <a:effectLst/>
      </dsp:spPr>
      <dsp:style>
        <a:lnRef idx="0">
          <a:scrgbClr r="0" g="0" b="0"/>
        </a:lnRef>
        <a:fillRef idx="0">
          <a:scrgbClr r="0" g="0" b="0"/>
        </a:fillRef>
        <a:effectRef idx="0">
          <a:scrgbClr r="0" g="0" b="0"/>
        </a:effectRef>
        <a:fontRef idx="minor"/>
      </dsp:style>
    </dsp:sp>
    <dsp:sp modelId="{A1FA85D0-D4D3-4490-8589-AF209FFCEECC}">
      <dsp:nvSpPr>
        <dsp:cNvPr id="0" name=""/>
        <dsp:cNvSpPr/>
      </dsp:nvSpPr>
      <dsp:spPr>
        <a:xfrm rot="5400000">
          <a:off x="707334" y="2864149"/>
          <a:ext cx="1213267" cy="1055542"/>
        </a:xfrm>
        <a:prstGeom prst="hexagon">
          <a:avLst>
            <a:gd name="adj" fmla="val 2500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GB" sz="1500" kern="1200" dirty="0"/>
            <a:t>Increase trust</a:t>
          </a:r>
        </a:p>
      </dsp:txBody>
      <dsp:txXfrm rot="-5400000">
        <a:off x="950685" y="2974354"/>
        <a:ext cx="726564" cy="8351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030415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04572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964636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25382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72E7BC-E0A4-42D0-B55E-05ABF9D8AE30}" type="datetimeFigureOut">
              <a:rPr lang="en-GB" smtClean="0"/>
              <a:t>18/11/2021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2416002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72E7BC-E0A4-42D0-B55E-05ABF9D8AE30}" type="datetimeFigureOut">
              <a:rPr lang="en-GB" smtClean="0"/>
              <a:t>18/11/2021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71451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72E7BC-E0A4-42D0-B55E-05ABF9D8AE30}" type="datetimeFigureOut">
              <a:rPr lang="en-GB" smtClean="0"/>
              <a:t>18/11/2021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570511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4228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831604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217697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39421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127358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1391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583806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250888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41275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72E7BC-E0A4-42D0-B55E-05ABF9D8AE30}" type="datetimeFigureOut">
              <a:rPr lang="en-GB" smtClean="0"/>
              <a:t>18/11/2021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F87703A-F4D2-4226-9BDB-964CCE91B01A}" type="slidenum">
              <a:rPr lang="en-GB" smtClean="0"/>
              <a:t>‹#›</a:t>
            </a:fld>
            <a:endParaRPr lang="en-GB"/>
          </a:p>
        </p:txBody>
      </p:sp>
    </p:spTree>
    <p:extLst>
      <p:ext uri="{BB962C8B-B14F-4D97-AF65-F5344CB8AC3E}">
        <p14:creationId xmlns:p14="http://schemas.microsoft.com/office/powerpoint/2010/main" val="269398123"/>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ikist.com/free-photo-omejg" TargetMode="External"/><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pxhere.com/en/photo/1449047" TargetMode="External"/><Relationship Id="rId5" Type="http://schemas.openxmlformats.org/officeDocument/2006/relationships/image" Target="../media/image3.jpeg"/><Relationship Id="rId4" Type="http://schemas.openxmlformats.org/officeDocument/2006/relationships/hyperlink" Target="https://pixabay.com/en/post-box-package-cardboard-letter-976115/"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blogs.salford.ac.uk/business-school/eu-referendum-issues-to-consider-before-the-vot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versity.org/wiki/Social_psychology_(psychology)/Tutorials/Communication"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regimen-sanitatis.com/2012/09/sobre-el-futuro-del-nh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5" Type="http://schemas.openxmlformats.org/officeDocument/2006/relationships/hyperlink" Target="https://commons.wikimedia.org/wiki/File:Doctor_with_Nurse_Cartoon.svg" TargetMode="Externa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k-sagepub-com.ezproxy.uwtsd.ac.uk/books/key-concepts-in-marketing/n46.xml" TargetMode="External"/><Relationship Id="rId2" Type="http://schemas.openxmlformats.org/officeDocument/2006/relationships/hyperlink" Target="https://www.bmj.com/content/bmj/374/bmj.n1732.full.pdf"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287119903_Channel_expansion_theory_A_dynamic_view_of_media_and_information_richness_perceptions" TargetMode="External"/><Relationship Id="rId4" Type="http://schemas.openxmlformats.org/officeDocument/2006/relationships/hyperlink" Target="https://www.perlego.com/book/810620/management-an-introduction-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perlego.com/book/1578913/communication-theory-pdf?utm_source=google&amp;utm_medium=cpc&amp;gclid=CjwKCAiA1uKMBhAGEiwAxzvX98ctRMdIVq_91Xdaa7fGmpgp3AkeXlto_qdrfQO1nzcDPeCVs9OJgRoCQ2AQAvD_BwE" TargetMode="External"/><Relationship Id="rId2" Type="http://schemas.openxmlformats.org/officeDocument/2006/relationships/hyperlink" Target="https://www.semanticscholar.org/paper/Working-in-Teams%3A-Moving-From-High-Potential-to-Griffith-Dunham/81ba7619b68b7d4d1b598e9f18a17805aec7c752" TargetMode="External"/><Relationship Id="rId1" Type="http://schemas.openxmlformats.org/officeDocument/2006/relationships/slideLayout" Target="../slideLayouts/slideLayout2.xml"/><Relationship Id="rId5" Type="http://schemas.openxmlformats.org/officeDocument/2006/relationships/hyperlink" Target="https://www.england.nhs.uk/about/" TargetMode="External"/><Relationship Id="rId4" Type="http://schemas.openxmlformats.org/officeDocument/2006/relationships/hyperlink" Target="https://www.semanticscholar.org/paper/The-influence-of-perceived-media-richness-of-on-Lipowski-Bondos/48c2d25c4a4d19066976c0922046e60a46df1e4b"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812F-002D-4169-97D8-A93751432A34}"/>
              </a:ext>
            </a:extLst>
          </p:cNvPr>
          <p:cNvSpPr>
            <a:spLocks noGrp="1"/>
          </p:cNvSpPr>
          <p:nvPr>
            <p:ph type="ctrTitle"/>
          </p:nvPr>
        </p:nvSpPr>
        <p:spPr>
          <a:xfrm>
            <a:off x="1617233" y="4539573"/>
            <a:ext cx="8957534" cy="1182838"/>
          </a:xfrm>
        </p:spPr>
        <p:txBody>
          <a:bodyPr>
            <a:noAutofit/>
          </a:bodyPr>
          <a:lstStyle/>
          <a:p>
            <a:pPr algn="ctr"/>
            <a:r>
              <a:rPr lang="en-IN" sz="1200" b="1" dirty="0">
                <a:solidFill>
                  <a:schemeClr val="tx1"/>
                </a:solidFill>
                <a:latin typeface="Arial" panose="020B0604020202020204" pitchFamily="34" charset="0"/>
                <a:cs typeface="Arial" panose="020B0604020202020204" pitchFamily="34" charset="0"/>
              </a:rPr>
              <a:t>Student ID: 2024754</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2026278</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2029234</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Student name: Adriana-Camelia Grigore</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Andrea-</a:t>
            </a:r>
            <a:r>
              <a:rPr lang="en-IN" sz="1200" b="1" dirty="0" err="1">
                <a:solidFill>
                  <a:schemeClr val="tx1"/>
                </a:solidFill>
                <a:latin typeface="Arial" panose="020B0604020202020204" pitchFamily="34" charset="0"/>
                <a:cs typeface="Arial" panose="020B0604020202020204" pitchFamily="34" charset="0"/>
              </a:rPr>
              <a:t>Eniko</a:t>
            </a:r>
            <a:r>
              <a:rPr lang="en-IN" sz="1200" b="1" dirty="0">
                <a:solidFill>
                  <a:schemeClr val="tx1"/>
                </a:solidFill>
                <a:latin typeface="Arial" panose="020B0604020202020204" pitchFamily="34" charset="0"/>
                <a:cs typeface="Arial" panose="020B0604020202020204" pitchFamily="34" charset="0"/>
              </a:rPr>
              <a:t> Lazar</a:t>
            </a:r>
            <a:br>
              <a:rPr lang="en-IN" sz="1200" b="1" dirty="0">
                <a:solidFill>
                  <a:schemeClr val="tx1"/>
                </a:solidFill>
                <a:latin typeface="Arial" panose="020B0604020202020204" pitchFamily="34" charset="0"/>
                <a:cs typeface="Arial" panose="020B0604020202020204" pitchFamily="34" charset="0"/>
              </a:rPr>
            </a:br>
            <a:r>
              <a:rPr lang="en-IN" sz="1200" b="1" dirty="0" err="1">
                <a:solidFill>
                  <a:schemeClr val="tx1"/>
                </a:solidFill>
                <a:latin typeface="Arial" panose="020B0604020202020204" pitchFamily="34" charset="0"/>
                <a:cs typeface="Arial" panose="020B0604020202020204" pitchFamily="34" charset="0"/>
              </a:rPr>
              <a:t>Oana</a:t>
            </a:r>
            <a:r>
              <a:rPr lang="en-IN" sz="1200" b="1" dirty="0">
                <a:solidFill>
                  <a:schemeClr val="tx1"/>
                </a:solidFill>
                <a:latin typeface="Arial" panose="020B0604020202020204" pitchFamily="34" charset="0"/>
                <a:cs typeface="Arial" panose="020B0604020202020204" pitchFamily="34" charset="0"/>
              </a:rPr>
              <a:t> Elena </a:t>
            </a:r>
            <a:r>
              <a:rPr lang="en-IN" sz="1200" b="1" dirty="0" err="1">
                <a:solidFill>
                  <a:schemeClr val="tx1"/>
                </a:solidFill>
                <a:latin typeface="Arial" panose="020B0604020202020204" pitchFamily="34" charset="0"/>
                <a:cs typeface="Arial" panose="020B0604020202020204" pitchFamily="34" charset="0"/>
              </a:rPr>
              <a:t>Golici</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lecturer: Dale Clark</a:t>
            </a:r>
            <a:br>
              <a:rPr lang="en-IN" sz="1200" b="1" dirty="0"/>
            </a:br>
            <a:endParaRPr lang="en-GB" sz="1200" b="1" dirty="0"/>
          </a:p>
        </p:txBody>
      </p:sp>
      <p:sp>
        <p:nvSpPr>
          <p:cNvPr id="3" name="Subtitle 2">
            <a:extLst>
              <a:ext uri="{FF2B5EF4-FFF2-40B4-BE49-F238E27FC236}">
                <a16:creationId xmlns:a16="http://schemas.microsoft.com/office/drawing/2014/main" id="{AD8B18E7-6BD9-4E53-A68D-E03681C6001E}"/>
              </a:ext>
            </a:extLst>
          </p:cNvPr>
          <p:cNvSpPr>
            <a:spLocks noGrp="1"/>
          </p:cNvSpPr>
          <p:nvPr>
            <p:ph type="subTitle" idx="1"/>
          </p:nvPr>
        </p:nvSpPr>
        <p:spPr>
          <a:xfrm>
            <a:off x="1911275" y="5722411"/>
            <a:ext cx="8369450" cy="480330"/>
          </a:xfrm>
        </p:spPr>
        <p:txBody>
          <a:bodyPr>
            <a:normAutofit/>
          </a:bodyPr>
          <a:lstStyle/>
          <a:p>
            <a:pPr algn="ctr">
              <a:lnSpc>
                <a:spcPct val="110000"/>
              </a:lnSpc>
            </a:pPr>
            <a:r>
              <a:rPr lang="en-US" sz="1700" b="1" dirty="0">
                <a:solidFill>
                  <a:schemeClr val="tx1"/>
                </a:solidFill>
                <a:effectLst/>
                <a:latin typeface="Arial" panose="020B0604020202020204" pitchFamily="34" charset="0"/>
                <a:ea typeface="Arial" panose="020B0604020202020204" pitchFamily="34" charset="0"/>
              </a:rPr>
              <a:t>Strategies for Effective Communication in a Business Setting</a:t>
            </a:r>
            <a:endParaRPr lang="en-GB" sz="1700" dirty="0">
              <a:solidFill>
                <a:schemeClr val="tx1"/>
              </a:solidFill>
            </a:endParaRPr>
          </a:p>
        </p:txBody>
      </p:sp>
      <p:pic>
        <p:nvPicPr>
          <p:cNvPr id="9" name="Picture 8" descr="Shape&#10;&#10;Description automatically generated">
            <a:extLst>
              <a:ext uri="{FF2B5EF4-FFF2-40B4-BE49-F238E27FC236}">
                <a16:creationId xmlns:a16="http://schemas.microsoft.com/office/drawing/2014/main" id="{391FBA0A-F18E-4A17-BD3F-A28192255FE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08" r="4684" b="4"/>
          <a:stretch/>
        </p:blipFill>
        <p:spPr>
          <a:xfrm>
            <a:off x="987014" y="951493"/>
            <a:ext cx="3310219" cy="2975493"/>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64BE3995-E4A0-4F58-85BC-3A8F3769EC3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423" r="5828" b="4"/>
          <a:stretch/>
        </p:blipFill>
        <p:spPr>
          <a:xfrm>
            <a:off x="4449025" y="951493"/>
            <a:ext cx="3319744" cy="2975493"/>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EEB06449-465E-4412-A428-DEDC6530D00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4141" r="22504" b="3"/>
          <a:stretch/>
        </p:blipFill>
        <p:spPr>
          <a:xfrm>
            <a:off x="7920560" y="951493"/>
            <a:ext cx="3319744" cy="2975493"/>
          </a:xfrm>
          <a:prstGeom prst="rect">
            <a:avLst/>
          </a:prstGeom>
        </p:spPr>
      </p:pic>
    </p:spTree>
    <p:extLst>
      <p:ext uri="{BB962C8B-B14F-4D97-AF65-F5344CB8AC3E}">
        <p14:creationId xmlns:p14="http://schemas.microsoft.com/office/powerpoint/2010/main" val="493572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4421" y="796374"/>
            <a:ext cx="10583158" cy="880027"/>
          </a:xfrm>
        </p:spPr>
        <p:txBody>
          <a:bodyPr vert="horz" lIns="91440" tIns="45720" rIns="91440" bIns="45720" rtlCol="0" anchor="ctr">
            <a:normAutofit/>
          </a:bodyPr>
          <a:lstStyle/>
          <a:p>
            <a:r>
              <a:rPr lang="en-US" sz="4400" dirty="0">
                <a:solidFill>
                  <a:schemeClr val="tx1"/>
                </a:solidFill>
              </a:rPr>
              <a:t>INTRODUCTION</a:t>
            </a:r>
          </a:p>
        </p:txBody>
      </p:sp>
      <p:sp>
        <p:nvSpPr>
          <p:cNvPr id="3" name="Subtitle 2"/>
          <p:cNvSpPr>
            <a:spLocks noGrp="1"/>
          </p:cNvSpPr>
          <p:nvPr>
            <p:ph type="subTitle" idx="1"/>
          </p:nvPr>
        </p:nvSpPr>
        <p:spPr>
          <a:xfrm>
            <a:off x="1295401" y="1486841"/>
            <a:ext cx="9601196" cy="5045519"/>
          </a:xfrm>
        </p:spPr>
        <p:txBody>
          <a:bodyPr vert="horz" lIns="91440" tIns="45720" rIns="91440" bIns="45720" rtlCol="0" anchor="t">
            <a:noAutofit/>
          </a:bodyPr>
          <a:lstStyle/>
          <a:p>
            <a:pPr indent="-182880" algn="l">
              <a:lnSpc>
                <a:spcPct val="90000"/>
              </a:lnSpc>
              <a:buFont typeface="Arial"/>
              <a:buChar char="•"/>
            </a:pPr>
            <a:r>
              <a:rPr lang="en-US" sz="2400" b="1" dirty="0">
                <a:solidFill>
                  <a:schemeClr val="tx1">
                    <a:lumMod val="85000"/>
                    <a:lumOff val="15000"/>
                  </a:schemeClr>
                </a:solidFill>
                <a:latin typeface="Calibri Light"/>
                <a:cs typeface="Calibri Light"/>
              </a:rPr>
              <a:t>In this study will be outlined the effective communication as follows:</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We have discussed the 3 models of communication</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Shannon and Weaver's Model (1949)</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Berlo's Model (1954)</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Schramm's Model (1960)</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Schramm's Model will be applied as an appropriate model of communication for our organization, NHS. </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Explained and detailed the channel of communication related to our study case.</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It has identified the barriers of effective communication.</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The impact of effective communication in NHS.</a:t>
            </a:r>
          </a:p>
          <a:p>
            <a:pPr marL="342900" indent="-182880" algn="l">
              <a:lnSpc>
                <a:spcPct val="90000"/>
              </a:lnSpc>
              <a:buFont typeface="Arial"/>
              <a:buChar char="•"/>
            </a:pPr>
            <a:endParaRPr lang="en-US" sz="2400" b="1" dirty="0">
              <a:solidFill>
                <a:schemeClr val="tx1">
                  <a:lumMod val="85000"/>
                  <a:lumOff val="15000"/>
                </a:schemeClr>
              </a:solidFill>
              <a:latin typeface="Calibri Light"/>
              <a:cs typeface="Calibri Light"/>
            </a:endParaRPr>
          </a:p>
          <a:p>
            <a:pPr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6625B-10CC-4F75-B388-26CACE44F929}"/>
              </a:ext>
            </a:extLst>
          </p:cNvPr>
          <p:cNvSpPr>
            <a:spLocks noGrp="1"/>
          </p:cNvSpPr>
          <p:nvPr>
            <p:ph type="title"/>
          </p:nvPr>
        </p:nvSpPr>
        <p:spPr>
          <a:xfrm>
            <a:off x="706967" y="600233"/>
            <a:ext cx="5135568" cy="5540580"/>
          </a:xfrm>
        </p:spPr>
        <p:txBody>
          <a:bodyPr vert="horz" lIns="91440" tIns="45720" rIns="91440" bIns="45720" rtlCol="0" anchor="b">
            <a:normAutofit/>
          </a:bodyPr>
          <a:lstStyle/>
          <a:p>
            <a:r>
              <a:rPr lang="en-US" sz="2400" dirty="0">
                <a:solidFill>
                  <a:schemeClr val="tx1"/>
                </a:solidFill>
              </a:rPr>
              <a:t>- It is a public sector organization.</a:t>
            </a:r>
            <a:br>
              <a:rPr lang="en-US" sz="2400" dirty="0">
                <a:solidFill>
                  <a:schemeClr val="tx1"/>
                </a:solidFill>
              </a:rPr>
            </a:br>
            <a:r>
              <a:rPr lang="en-US" sz="2400" dirty="0">
                <a:solidFill>
                  <a:schemeClr val="tx1"/>
                </a:solidFill>
              </a:rPr>
              <a:t>- It provides Healthcare to all British citizens, free at the point of use.</a:t>
            </a:r>
            <a:br>
              <a:rPr lang="en-US" sz="2400" dirty="0"/>
            </a:br>
            <a:r>
              <a:rPr lang="en-US" sz="2400" dirty="0">
                <a:solidFill>
                  <a:schemeClr val="tx1"/>
                </a:solidFill>
              </a:rPr>
              <a:t>- </a:t>
            </a:r>
            <a:r>
              <a:rPr lang="en-US" sz="2400" kern="1200" dirty="0">
                <a:solidFill>
                  <a:schemeClr val="tx1"/>
                </a:solidFill>
                <a:latin typeface="+mj-lt"/>
                <a:ea typeface="+mj-ea"/>
                <a:cs typeface="+mj-cs"/>
              </a:rPr>
              <a:t>It was founded on 5th July </a:t>
            </a:r>
            <a:r>
              <a:rPr lang="en-US" sz="2400" dirty="0">
                <a:solidFill>
                  <a:schemeClr val="tx1"/>
                </a:solidFill>
              </a:rPr>
              <a:t>1948</a:t>
            </a:r>
            <a:br>
              <a:rPr lang="en-US" sz="2400" kern="1200" dirty="0">
                <a:solidFill>
                  <a:schemeClr val="tx1"/>
                </a:solidFill>
              </a:rPr>
            </a:br>
            <a:r>
              <a:rPr lang="en-US" sz="2400" dirty="0">
                <a:solidFill>
                  <a:schemeClr val="tx1"/>
                </a:solidFill>
              </a:rPr>
              <a:t>- </a:t>
            </a:r>
            <a:r>
              <a:rPr lang="en-US" sz="2400" kern="1200" dirty="0">
                <a:solidFill>
                  <a:schemeClr val="tx1"/>
                </a:solidFill>
                <a:latin typeface="+mj-lt"/>
                <a:ea typeface="+mj-ea"/>
                <a:cs typeface="+mj-cs"/>
              </a:rPr>
              <a:t>It brought hospitals, doctors, nurses, and dentists together under one service.</a:t>
            </a:r>
            <a:br>
              <a:rPr lang="en-US" sz="2400" kern="1200" dirty="0">
                <a:solidFill>
                  <a:schemeClr val="tx1"/>
                </a:solidFill>
              </a:rPr>
            </a:br>
            <a:br>
              <a:rPr lang="en-US" sz="2400" dirty="0">
                <a:solidFill>
                  <a:schemeClr val="tx1"/>
                </a:solidFill>
              </a:rPr>
            </a:br>
            <a:r>
              <a:rPr lang="en-US" sz="2400" dirty="0">
                <a:solidFill>
                  <a:schemeClr val="tx1"/>
                </a:solidFill>
              </a:rPr>
              <a:t> Source: (</a:t>
            </a:r>
            <a:r>
              <a:rPr lang="en-US" sz="2400" dirty="0">
                <a:solidFill>
                  <a:schemeClr val="tx1"/>
                </a:solidFill>
                <a:ea typeface="+mj-lt"/>
                <a:cs typeface="+mj-lt"/>
              </a:rPr>
              <a:t>https://www.bbc.co.uk/news/health-44560590</a:t>
            </a:r>
            <a:r>
              <a:rPr lang="en-US" sz="2400" dirty="0">
                <a:solidFill>
                  <a:schemeClr val="tx1"/>
                </a:solidFill>
              </a:rPr>
              <a:t>).</a:t>
            </a:r>
            <a:br>
              <a:rPr lang="en-US" sz="2400" kern="1200" dirty="0"/>
            </a:br>
            <a:endParaRPr lang="en-US" sz="1800" kern="1200" dirty="0">
              <a:solidFill>
                <a:schemeClr val="accent1"/>
              </a:solidFill>
              <a:latin typeface="+mj-lt"/>
            </a:endParaRPr>
          </a:p>
        </p:txBody>
      </p:sp>
      <p:pic>
        <p:nvPicPr>
          <p:cNvPr id="9" name="Picture 10" descr="Logo&#10;&#10;Description automatically generated">
            <a:extLst>
              <a:ext uri="{FF2B5EF4-FFF2-40B4-BE49-F238E27FC236}">
                <a16:creationId xmlns:a16="http://schemas.microsoft.com/office/drawing/2014/main" id="{C73BC692-A354-43C5-9CDF-811C92AB0F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8" y="2908227"/>
            <a:ext cx="3280613" cy="1312245"/>
          </a:xfrm>
          <a:prstGeom prst="rect">
            <a:avLst/>
          </a:prstGeom>
        </p:spPr>
      </p:pic>
      <p:sp>
        <p:nvSpPr>
          <p:cNvPr id="11" name="TextBox 10">
            <a:extLst>
              <a:ext uri="{FF2B5EF4-FFF2-40B4-BE49-F238E27FC236}">
                <a16:creationId xmlns:a16="http://schemas.microsoft.com/office/drawing/2014/main" id="{3470ECB2-7C6B-4551-9F3E-82C57550BC48}"/>
              </a:ext>
            </a:extLst>
          </p:cNvPr>
          <p:cNvSpPr txBox="1"/>
          <p:nvPr/>
        </p:nvSpPr>
        <p:spPr>
          <a:xfrm>
            <a:off x="6693877" y="2419106"/>
            <a:ext cx="2743200" cy="317500"/>
          </a:xfrm>
          <a:prstGeom prst="rect">
            <a:avLst/>
          </a:prstGeom>
        </p:spPr>
        <p:txBody>
          <a:bodyPr lIns="91440" tIns="45720" rIns="91440" bIns="45720" anchor="t">
            <a:normAutofit fontScale="92500" lnSpcReduction="20000"/>
          </a:bodyPr>
          <a:lstStyle/>
          <a:p>
            <a:endParaRPr lang="en-US" dirty="0"/>
          </a:p>
        </p:txBody>
      </p:sp>
      <p:sp>
        <p:nvSpPr>
          <p:cNvPr id="3" name="TextBox 2">
            <a:extLst>
              <a:ext uri="{FF2B5EF4-FFF2-40B4-BE49-F238E27FC236}">
                <a16:creationId xmlns:a16="http://schemas.microsoft.com/office/drawing/2014/main" id="{EFA70A92-6281-40DE-998C-A94E0C331FB2}"/>
              </a:ext>
            </a:extLst>
          </p:cNvPr>
          <p:cNvSpPr txBox="1"/>
          <p:nvPr/>
        </p:nvSpPr>
        <p:spPr>
          <a:xfrm>
            <a:off x="203886" y="247135"/>
            <a:ext cx="9233191" cy="584775"/>
          </a:xfrm>
          <a:prstGeom prst="rect">
            <a:avLst/>
          </a:prstGeom>
          <a:noFill/>
        </p:spPr>
        <p:txBody>
          <a:bodyPr wrap="square" rtlCol="0">
            <a:spAutoFit/>
          </a:bodyPr>
          <a:lstStyle/>
          <a:p>
            <a:r>
              <a:rPr lang="en-GB" sz="3200" b="1" dirty="0"/>
              <a:t>Business Overview </a:t>
            </a:r>
          </a:p>
        </p:txBody>
      </p:sp>
    </p:spTree>
    <p:extLst>
      <p:ext uri="{BB962C8B-B14F-4D97-AF65-F5344CB8AC3E}">
        <p14:creationId xmlns:p14="http://schemas.microsoft.com/office/powerpoint/2010/main" val="3859036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BE5F-B0B8-45B3-842F-8FCC4A0AD80B}"/>
              </a:ext>
            </a:extLst>
          </p:cNvPr>
          <p:cNvSpPr>
            <a:spLocks noGrp="1"/>
          </p:cNvSpPr>
          <p:nvPr>
            <p:ph type="title"/>
          </p:nvPr>
        </p:nvSpPr>
        <p:spPr>
          <a:xfrm>
            <a:off x="1286933" y="609600"/>
            <a:ext cx="10197494" cy="1099457"/>
          </a:xfrm>
        </p:spPr>
        <p:txBody>
          <a:bodyPr vert="horz" lIns="91440" tIns="45720" rIns="91440" bIns="45720" rtlCol="0">
            <a:normAutofit/>
          </a:bodyPr>
          <a:lstStyle/>
          <a:p>
            <a:r>
              <a:rPr lang="en-US"/>
              <a:t>The Models of Communication</a:t>
            </a:r>
          </a:p>
        </p:txBody>
      </p:sp>
      <p:sp>
        <p:nvSpPr>
          <p:cNvPr id="1251" name="TextBox 1250">
            <a:extLst>
              <a:ext uri="{FF2B5EF4-FFF2-40B4-BE49-F238E27FC236}">
                <a16:creationId xmlns:a16="http://schemas.microsoft.com/office/drawing/2014/main" id="{6D7CB0FF-152B-4A80-BA84-5DEF7309387E}"/>
              </a:ext>
            </a:extLst>
          </p:cNvPr>
          <p:cNvSpPr txBox="1"/>
          <p:nvPr/>
        </p:nvSpPr>
        <p:spPr>
          <a:xfrm>
            <a:off x="4724400" y="4333875"/>
            <a:ext cx="2743200" cy="317500"/>
          </a:xfrm>
          <a:prstGeom prst="rect">
            <a:avLst/>
          </a:prstGeom>
        </p:spPr>
        <p:txBody>
          <a:bodyPr lIns="91440" tIns="45720" rIns="91440" bIns="45720" anchor="t">
            <a:normAutofit fontScale="92500" lnSpcReduction="20000"/>
          </a:bodyPr>
          <a:lstStyle/>
          <a:p>
            <a:endParaRPr lang="en-US" dirty="0"/>
          </a:p>
        </p:txBody>
      </p:sp>
      <p:sp>
        <p:nvSpPr>
          <p:cNvPr id="1322" name="TextBox 1321">
            <a:extLst>
              <a:ext uri="{FF2B5EF4-FFF2-40B4-BE49-F238E27FC236}">
                <a16:creationId xmlns:a16="http://schemas.microsoft.com/office/drawing/2014/main" id="{4F1908E5-3042-4B39-B56C-C4CB9825044E}"/>
              </a:ext>
            </a:extLst>
          </p:cNvPr>
          <p:cNvSpPr txBox="1"/>
          <p:nvPr/>
        </p:nvSpPr>
        <p:spPr>
          <a:xfrm>
            <a:off x="6482862" y="3236790"/>
            <a:ext cx="2743200" cy="317500"/>
          </a:xfrm>
          <a:prstGeom prst="rect">
            <a:avLst/>
          </a:prstGeom>
        </p:spPr>
        <p:txBody>
          <a:bodyPr lIns="91440" tIns="45720" rIns="91440" bIns="45720" anchor="t">
            <a:normAutofit fontScale="92500" lnSpcReduction="20000"/>
          </a:bodyPr>
          <a:lstStyle/>
          <a:p>
            <a:endParaRPr lang="en-US" dirty="0"/>
          </a:p>
        </p:txBody>
      </p:sp>
      <p:sp>
        <p:nvSpPr>
          <p:cNvPr id="1325" name="TextBox 1324">
            <a:extLst>
              <a:ext uri="{FF2B5EF4-FFF2-40B4-BE49-F238E27FC236}">
                <a16:creationId xmlns:a16="http://schemas.microsoft.com/office/drawing/2014/main" id="{D4878AB0-E635-4A17-8D5B-72800D65280A}"/>
              </a:ext>
            </a:extLst>
          </p:cNvPr>
          <p:cNvSpPr txBox="1"/>
          <p:nvPr/>
        </p:nvSpPr>
        <p:spPr>
          <a:xfrm>
            <a:off x="4724400" y="4056063"/>
            <a:ext cx="2743200" cy="317500"/>
          </a:xfrm>
          <a:prstGeom prst="rect">
            <a:avLst/>
          </a:prstGeom>
        </p:spPr>
        <p:txBody>
          <a:bodyPr lIns="91440" tIns="45720" rIns="91440" bIns="45720" anchor="t">
            <a:normAutofit fontScale="92500" lnSpcReduction="20000"/>
          </a:bodyPr>
          <a:lstStyle/>
          <a:p>
            <a:endParaRPr lang="en-US" dirty="0"/>
          </a:p>
        </p:txBody>
      </p:sp>
      <p:graphicFrame>
        <p:nvGraphicFramePr>
          <p:cNvPr id="57" name="Content Placeholder 1280">
            <a:extLst>
              <a:ext uri="{FF2B5EF4-FFF2-40B4-BE49-F238E27FC236}">
                <a16:creationId xmlns:a16="http://schemas.microsoft.com/office/drawing/2014/main" id="{9E898D04-467F-41F5-92CA-3189D1F3AA59}"/>
              </a:ext>
            </a:extLst>
          </p:cNvPr>
          <p:cNvGraphicFramePr>
            <a:graphicFrameLocks/>
          </p:cNvGraphicFramePr>
          <p:nvPr/>
        </p:nvGraphicFramePr>
        <p:xfrm>
          <a:off x="1439333" y="2100943"/>
          <a:ext cx="10051886" cy="4386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691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5467B-FF5B-41AD-A6F3-49C4BF7F6854}"/>
              </a:ext>
            </a:extLst>
          </p:cNvPr>
          <p:cNvSpPr>
            <a:spLocks noGrp="1"/>
          </p:cNvSpPr>
          <p:nvPr>
            <p:ph type="title"/>
          </p:nvPr>
        </p:nvSpPr>
        <p:spPr>
          <a:xfrm>
            <a:off x="630936" y="-5249"/>
            <a:ext cx="5679830" cy="1566672"/>
          </a:xfrm>
        </p:spPr>
        <p:txBody>
          <a:bodyPr anchor="b">
            <a:normAutofit/>
          </a:bodyPr>
          <a:lstStyle/>
          <a:p>
            <a:r>
              <a:rPr lang="en-US" sz="3800">
                <a:cs typeface="Calibri Light"/>
              </a:rPr>
              <a:t>The Schramm's Model in NHS</a:t>
            </a:r>
            <a:endParaRPr lang="en-US" sz="3800"/>
          </a:p>
        </p:txBody>
      </p:sp>
      <p:sp>
        <p:nvSpPr>
          <p:cNvPr id="3" name="Content Placeholder 2">
            <a:extLst>
              <a:ext uri="{FF2B5EF4-FFF2-40B4-BE49-F238E27FC236}">
                <a16:creationId xmlns:a16="http://schemas.microsoft.com/office/drawing/2014/main" id="{B4DF9B46-10DB-4C77-8006-56CB7DC61286}"/>
              </a:ext>
            </a:extLst>
          </p:cNvPr>
          <p:cNvSpPr>
            <a:spLocks noGrp="1"/>
          </p:cNvSpPr>
          <p:nvPr>
            <p:ph idx="1"/>
          </p:nvPr>
        </p:nvSpPr>
        <p:spPr>
          <a:xfrm>
            <a:off x="85813" y="1117134"/>
            <a:ext cx="4994030" cy="5645908"/>
          </a:xfrm>
        </p:spPr>
        <p:txBody>
          <a:bodyPr vert="horz" lIns="91440" tIns="45720" rIns="91440" bIns="45720" rtlCol="0" anchor="t">
            <a:noAutofit/>
          </a:bodyPr>
          <a:lstStyle/>
          <a:p>
            <a:pPr marL="0" indent="0">
              <a:buNone/>
            </a:pPr>
            <a:endParaRPr lang="en-US" sz="2000" b="1">
              <a:latin typeface="Trebuchet MS" panose="020B0603020202020204"/>
              <a:cs typeface="Calibri"/>
            </a:endParaRPr>
          </a:p>
          <a:p>
            <a:pPr marL="344170" indent="-344170"/>
            <a:r>
              <a:rPr lang="en-US" b="1" dirty="0">
                <a:latin typeface="Calibr light"/>
                <a:ea typeface="+mn-lt"/>
                <a:cs typeface="+mn-lt"/>
              </a:rPr>
              <a:t>It offers a clear view of the communication process (Blythe, 2009).</a:t>
            </a:r>
            <a:endParaRPr lang="en-US" b="1" dirty="0">
              <a:latin typeface="Calibr light"/>
              <a:cs typeface="Calibri"/>
            </a:endParaRPr>
          </a:p>
          <a:p>
            <a:pPr marL="344170" indent="-344170"/>
            <a:r>
              <a:rPr lang="en-US" b="1" dirty="0">
                <a:latin typeface="Calibr light"/>
                <a:ea typeface="+mn-lt"/>
                <a:cs typeface="+mn-lt"/>
              </a:rPr>
              <a:t>Follow the importance of interaction between NHS staff (sender) and the patients (receiver), (Lin and Lin, 2020, p.871).</a:t>
            </a:r>
          </a:p>
          <a:p>
            <a:pPr marL="344170" indent="-344170"/>
            <a:r>
              <a:rPr lang="en-US" sz="2000" b="1" dirty="0">
                <a:latin typeface="Calibr light"/>
                <a:cs typeface="Calibri"/>
              </a:rPr>
              <a:t>NHS (encoder) send the information assumed that the patients interpret the message.</a:t>
            </a:r>
            <a:endParaRPr lang="en-US" sz="2000" b="1">
              <a:latin typeface="Calibr light"/>
              <a:cs typeface="Calibri"/>
            </a:endParaRPr>
          </a:p>
          <a:p>
            <a:pPr marL="344170" indent="-344170"/>
            <a:r>
              <a:rPr lang="en-US" sz="2000" b="1" dirty="0">
                <a:latin typeface="Calibr light"/>
                <a:cs typeface="Calibri"/>
              </a:rPr>
              <a:t>Patients (decoder) give feedback to the sender.</a:t>
            </a:r>
            <a:endParaRPr lang="en-US" sz="2000" b="1">
              <a:latin typeface="Calibr light"/>
              <a:cs typeface="Calibri"/>
            </a:endParaRPr>
          </a:p>
          <a:p>
            <a:pPr marL="344170" indent="-344170"/>
            <a:r>
              <a:rPr lang="en-US" sz="2000" b="1" dirty="0">
                <a:latin typeface="Calibr light"/>
                <a:cs typeface="Calibri"/>
              </a:rPr>
              <a:t> The communication is complete when the decoder send the feedback.</a:t>
            </a:r>
            <a:endParaRPr lang="en-US" sz="2000" b="1" dirty="0">
              <a:latin typeface="Calibr light"/>
              <a:ea typeface="+mn-lt"/>
              <a:cs typeface="+mn-lt"/>
            </a:endParaRPr>
          </a:p>
          <a:p>
            <a:pPr marL="344170" indent="-344170"/>
            <a:endParaRPr lang="en-US">
              <a:cs typeface="Calibri"/>
            </a:endParaRPr>
          </a:p>
          <a:p>
            <a:pPr marL="914400" lvl="2" indent="0">
              <a:buNone/>
            </a:pPr>
            <a:endParaRPr lang="en-US" sz="2400">
              <a:cs typeface="Calibri"/>
            </a:endParaRPr>
          </a:p>
          <a:p>
            <a:pPr marL="914400" lvl="2" indent="0">
              <a:buNone/>
            </a:pPr>
            <a:endParaRPr lang="en-US" sz="2400">
              <a:cs typeface="Calibri"/>
            </a:endParaRPr>
          </a:p>
        </p:txBody>
      </p:sp>
      <p:sp>
        <p:nvSpPr>
          <p:cNvPr id="37" name="Flowchart: Connector 36">
            <a:extLst>
              <a:ext uri="{FF2B5EF4-FFF2-40B4-BE49-F238E27FC236}">
                <a16:creationId xmlns:a16="http://schemas.microsoft.com/office/drawing/2014/main" id="{60128CDA-D019-4B51-9EF8-F08B36434168}"/>
              </a:ext>
            </a:extLst>
          </p:cNvPr>
          <p:cNvSpPr/>
          <p:nvPr/>
        </p:nvSpPr>
        <p:spPr>
          <a:xfrm>
            <a:off x="5072428" y="2698506"/>
            <a:ext cx="1887415" cy="1570892"/>
          </a:xfrm>
          <a:prstGeom prst="flowChartConnector">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cs typeface="Calibri"/>
              </a:rPr>
              <a:t>NHS</a:t>
            </a:r>
            <a:endParaRPr lang="en-US">
              <a:cs typeface="Arial" panose="020B0604020202020204"/>
            </a:endParaRPr>
          </a:p>
          <a:p>
            <a:pPr algn="ctr"/>
            <a:r>
              <a:rPr lang="en-US">
                <a:cs typeface="Calibri"/>
              </a:rPr>
              <a:t>(sender)</a:t>
            </a:r>
            <a:endParaRPr lang="en-US">
              <a:cs typeface="Arial"/>
            </a:endParaRPr>
          </a:p>
        </p:txBody>
      </p:sp>
      <p:sp>
        <p:nvSpPr>
          <p:cNvPr id="40" name="Flowchart: Connector 39">
            <a:extLst>
              <a:ext uri="{FF2B5EF4-FFF2-40B4-BE49-F238E27FC236}">
                <a16:creationId xmlns:a16="http://schemas.microsoft.com/office/drawing/2014/main" id="{D8A51969-4F85-43C5-AFFF-9297075842BD}"/>
              </a:ext>
            </a:extLst>
          </p:cNvPr>
          <p:cNvSpPr/>
          <p:nvPr/>
        </p:nvSpPr>
        <p:spPr>
          <a:xfrm>
            <a:off x="9412167" y="2700704"/>
            <a:ext cx="1887414" cy="1430215"/>
          </a:xfrm>
          <a:prstGeom prst="flowChartConnector">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dirty="0">
                <a:cs typeface="Calibri"/>
              </a:rPr>
              <a:t>Patients (receiver)</a:t>
            </a:r>
          </a:p>
        </p:txBody>
      </p:sp>
      <p:sp>
        <p:nvSpPr>
          <p:cNvPr id="46" name="TextBox 45">
            <a:extLst>
              <a:ext uri="{FF2B5EF4-FFF2-40B4-BE49-F238E27FC236}">
                <a16:creationId xmlns:a16="http://schemas.microsoft.com/office/drawing/2014/main" id="{A6A90488-9003-493C-8DA6-5DAF9BF0869E}"/>
              </a:ext>
            </a:extLst>
          </p:cNvPr>
          <p:cNvSpPr txBox="1"/>
          <p:nvPr/>
        </p:nvSpPr>
        <p:spPr>
          <a:xfrm>
            <a:off x="7136423" y="4205654"/>
            <a:ext cx="22742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Message</a:t>
            </a:r>
          </a:p>
        </p:txBody>
      </p:sp>
      <p:sp>
        <p:nvSpPr>
          <p:cNvPr id="48" name="Arrow: Curved Down 47">
            <a:extLst>
              <a:ext uri="{FF2B5EF4-FFF2-40B4-BE49-F238E27FC236}">
                <a16:creationId xmlns:a16="http://schemas.microsoft.com/office/drawing/2014/main" id="{D37BC4EB-3973-4035-B545-F911949D4A6B}"/>
              </a:ext>
            </a:extLst>
          </p:cNvPr>
          <p:cNvSpPr/>
          <p:nvPr/>
        </p:nvSpPr>
        <p:spPr>
          <a:xfrm>
            <a:off x="6380345" y="1716552"/>
            <a:ext cx="3997567" cy="1078522"/>
          </a:xfrm>
          <a:prstGeom prst="curvedDownArrow">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solidFill>
                <a:cs typeface="Calibri"/>
              </a:rPr>
              <a:t>Message</a:t>
            </a:r>
          </a:p>
          <a:p>
            <a:pPr algn="ctr"/>
            <a:endParaRPr lang="en-US" sz="1600">
              <a:solidFill>
                <a:schemeClr val="tx1"/>
              </a:solidFill>
              <a:cs typeface="Calibri"/>
            </a:endParaRPr>
          </a:p>
        </p:txBody>
      </p:sp>
      <p:sp>
        <p:nvSpPr>
          <p:cNvPr id="51" name="Arrow: Curved Left 50">
            <a:extLst>
              <a:ext uri="{FF2B5EF4-FFF2-40B4-BE49-F238E27FC236}">
                <a16:creationId xmlns:a16="http://schemas.microsoft.com/office/drawing/2014/main" id="{3966D768-5E5C-491E-B057-DBC95FAE5C7B}"/>
              </a:ext>
            </a:extLst>
          </p:cNvPr>
          <p:cNvSpPr/>
          <p:nvPr/>
        </p:nvSpPr>
        <p:spPr>
          <a:xfrm rot="5400000">
            <a:off x="7584685" y="2682446"/>
            <a:ext cx="1078522" cy="3716215"/>
          </a:xfrm>
          <a:prstGeom prst="curvedLeftArrow">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endParaRPr lang="en-US" dirty="0">
              <a:solidFill>
                <a:schemeClr val="tx1"/>
              </a:solidFill>
              <a:cs typeface="Calibri"/>
            </a:endParaRPr>
          </a:p>
        </p:txBody>
      </p:sp>
      <p:pic>
        <p:nvPicPr>
          <p:cNvPr id="8" name="Picture 7" descr="Graphical user interface, application&#10;&#10;Description automatically generated">
            <a:extLst>
              <a:ext uri="{FF2B5EF4-FFF2-40B4-BE49-F238E27FC236}">
                <a16:creationId xmlns:a16="http://schemas.microsoft.com/office/drawing/2014/main" id="{A8A175FC-D130-47E2-BC1D-E4B64E58A1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59600" y="475234"/>
            <a:ext cx="2743200" cy="1056132"/>
          </a:xfrm>
          <a:prstGeom prst="rect">
            <a:avLst/>
          </a:prstGeom>
        </p:spPr>
      </p:pic>
      <p:sp>
        <p:nvSpPr>
          <p:cNvPr id="10" name="TextBox 9">
            <a:extLst>
              <a:ext uri="{FF2B5EF4-FFF2-40B4-BE49-F238E27FC236}">
                <a16:creationId xmlns:a16="http://schemas.microsoft.com/office/drawing/2014/main" id="{802E18EC-DE91-4F21-82C6-A0662A1498A2}"/>
              </a:ext>
            </a:extLst>
          </p:cNvPr>
          <p:cNvSpPr txBox="1"/>
          <p:nvPr/>
        </p:nvSpPr>
        <p:spPr>
          <a:xfrm>
            <a:off x="6959600" y="1531938"/>
            <a:ext cx="2743200"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320404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4815" y="798703"/>
            <a:ext cx="5221185" cy="3072015"/>
          </a:xfrm>
        </p:spPr>
        <p:txBody>
          <a:bodyPr anchor="b">
            <a:normAutofit/>
          </a:bodyPr>
          <a:lstStyle/>
          <a:p>
            <a:r>
              <a:rPr lang="en-GB" sz="4700" dirty="0">
                <a:solidFill>
                  <a:schemeClr val="tx1"/>
                </a:solidFill>
                <a:cs typeface="Calibri Light"/>
              </a:rPr>
              <a:t>Communication channels </a:t>
            </a:r>
            <a:endParaRPr lang="en-GB" sz="4700" dirty="0">
              <a:solidFill>
                <a:schemeClr val="tx1"/>
              </a:solidFill>
            </a:endParaRPr>
          </a:p>
        </p:txBody>
      </p:sp>
      <p:sp>
        <p:nvSpPr>
          <p:cNvPr id="3" name="Subtitle 2"/>
          <p:cNvSpPr>
            <a:spLocks noGrp="1"/>
          </p:cNvSpPr>
          <p:nvPr>
            <p:ph type="subTitle" idx="1"/>
          </p:nvPr>
        </p:nvSpPr>
        <p:spPr>
          <a:xfrm>
            <a:off x="870148" y="3962792"/>
            <a:ext cx="5221185" cy="2102108"/>
          </a:xfrm>
        </p:spPr>
        <p:txBody>
          <a:bodyPr vert="horz" lIns="91440" tIns="45720" rIns="91440" bIns="45720" rtlCol="0" anchor="t">
            <a:normAutofit fontScale="92500" lnSpcReduction="20000"/>
          </a:bodyPr>
          <a:lstStyle/>
          <a:p>
            <a:pPr algn="ctr"/>
            <a:r>
              <a:rPr lang="en-GB" dirty="0">
                <a:latin typeface="Arial"/>
                <a:ea typeface="+mn-lt"/>
                <a:cs typeface="+mn-lt"/>
              </a:rPr>
              <a:t>A strategy or process for talking to other people.</a:t>
            </a:r>
            <a:endParaRPr lang="en-GB" dirty="0">
              <a:latin typeface="Arial"/>
              <a:cs typeface="Calibri"/>
            </a:endParaRPr>
          </a:p>
          <a:p>
            <a:pPr algn="ctr"/>
            <a:r>
              <a:rPr lang="en-GB" dirty="0">
                <a:latin typeface="Arial"/>
                <a:cs typeface="Calibri"/>
              </a:rPr>
              <a:t>Channels of communication:</a:t>
            </a:r>
          </a:p>
          <a:p>
            <a:pPr algn="ctr"/>
            <a:r>
              <a:rPr lang="en-GB" dirty="0">
                <a:latin typeface="Arial"/>
                <a:cs typeface="Calibri"/>
              </a:rPr>
              <a:t>- face-to-face </a:t>
            </a:r>
            <a:endParaRPr lang="en-GB" dirty="0">
              <a:latin typeface="Century Gothic"/>
              <a:cs typeface="Calibri"/>
            </a:endParaRPr>
          </a:p>
          <a:p>
            <a:pPr algn="ctr"/>
            <a:r>
              <a:rPr lang="en-GB" dirty="0">
                <a:latin typeface="Arial"/>
                <a:cs typeface="Calibri"/>
              </a:rPr>
              <a:t>mobile</a:t>
            </a:r>
            <a:endParaRPr lang="en-GB" dirty="0">
              <a:latin typeface="Century Gothic"/>
              <a:cs typeface="Calibri"/>
            </a:endParaRPr>
          </a:p>
          <a:p>
            <a:pPr algn="ctr"/>
            <a:r>
              <a:rPr lang="en-GB" dirty="0">
                <a:latin typeface="Arial"/>
                <a:cs typeface="Calibri"/>
              </a:rPr>
              <a:t> electronic</a:t>
            </a:r>
            <a:endParaRPr lang="en-GB" dirty="0">
              <a:latin typeface="Century Gothic"/>
              <a:cs typeface="Calibri"/>
            </a:endParaRPr>
          </a:p>
          <a:p>
            <a:pPr algn="ctr"/>
            <a:r>
              <a:rPr lang="en-GB" dirty="0">
                <a:latin typeface="Arial"/>
                <a:cs typeface="Calibri"/>
              </a:rPr>
              <a:t>  written</a:t>
            </a:r>
            <a:endParaRPr lang="en-GB" dirty="0">
              <a:cs typeface="Calibri"/>
            </a:endParaRPr>
          </a:p>
          <a:p>
            <a:endParaRPr lang="en-GB" dirty="0">
              <a:latin typeface="Arial"/>
              <a:cs typeface="Calibri"/>
            </a:endParaRPr>
          </a:p>
          <a:p>
            <a:endParaRPr lang="en-GB" dirty="0">
              <a:cs typeface="Calibri"/>
            </a:endParaRPr>
          </a:p>
        </p:txBody>
      </p:sp>
      <p:pic>
        <p:nvPicPr>
          <p:cNvPr id="4" name="Picture 4" descr="Diagram&#10;&#10;Description automatically generated">
            <a:extLst>
              <a:ext uri="{FF2B5EF4-FFF2-40B4-BE49-F238E27FC236}">
                <a16:creationId xmlns:a16="http://schemas.microsoft.com/office/drawing/2014/main" id="{747E7994-DFB2-4088-80E7-427E04B0EA00}"/>
              </a:ext>
            </a:extLst>
          </p:cNvPr>
          <p:cNvPicPr>
            <a:picLocks noChangeAspect="1"/>
          </p:cNvPicPr>
          <p:nvPr/>
        </p:nvPicPr>
        <p:blipFill rotWithShape="1">
          <a:blip r:embed="rId2"/>
          <a:srcRect t="1464" r="-1" b="1463"/>
          <a:stretch/>
        </p:blipFill>
        <p:spPr>
          <a:xfrm>
            <a:off x="6607069" y="1106918"/>
            <a:ext cx="4939504" cy="3907824"/>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Tree>
    <p:extLst>
      <p:ext uri="{BB962C8B-B14F-4D97-AF65-F5344CB8AC3E}">
        <p14:creationId xmlns:p14="http://schemas.microsoft.com/office/powerpoint/2010/main" val="379020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par>
                                <p:cTn id="33" presetID="10" presetClass="entr" presetSubtype="0" fill="hold" grpId="0" nodeType="withEffect">
                                  <p:stCondLst>
                                    <p:cond delay="1000"/>
                                  </p:stCondLst>
                                  <p:iterate>
                                    <p:tmPct val="10000"/>
                                  </p:iterate>
                                  <p:childTnLst>
                                    <p:set>
                                      <p:cBhvr>
                                        <p:cTn id="34" dur="1" fill="hold">
                                          <p:stCondLst>
                                            <p:cond delay="0"/>
                                          </p:stCondLst>
                                        </p:cTn>
                                        <p:tgtEl>
                                          <p:spTgt spid="2"/>
                                        </p:tgtEl>
                                        <p:attrNameLst>
                                          <p:attrName>style.visibility</p:attrName>
                                        </p:attrNameLst>
                                      </p:cBhvr>
                                      <p:to>
                                        <p:strVal val="visible"/>
                                      </p:to>
                                    </p:set>
                                    <p:animEffect transition="in" filter="fade">
                                      <p:cBhvr>
                                        <p:cTn id="3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F56AB-E4F4-4D30-9F5F-BE402AA34BC6}"/>
              </a:ext>
            </a:extLst>
          </p:cNvPr>
          <p:cNvSpPr>
            <a:spLocks noGrp="1"/>
          </p:cNvSpPr>
          <p:nvPr>
            <p:ph type="title"/>
          </p:nvPr>
        </p:nvSpPr>
        <p:spPr>
          <a:xfrm>
            <a:off x="677334" y="609600"/>
            <a:ext cx="8596668" cy="1320800"/>
          </a:xfrm>
        </p:spPr>
        <p:txBody>
          <a:bodyPr anchor="t">
            <a:normAutofit/>
          </a:bodyPr>
          <a:lstStyle/>
          <a:p>
            <a:r>
              <a:rPr lang="en-GB"/>
              <a:t>Channel theories – Richness Channel/Media Richness</a:t>
            </a:r>
          </a:p>
        </p:txBody>
      </p:sp>
      <p:sp>
        <p:nvSpPr>
          <p:cNvPr id="8" name="Content Placeholder 7">
            <a:extLst>
              <a:ext uri="{FF2B5EF4-FFF2-40B4-BE49-F238E27FC236}">
                <a16:creationId xmlns:a16="http://schemas.microsoft.com/office/drawing/2014/main" id="{22686D0D-95A1-4817-8386-85972DAB677C}"/>
              </a:ext>
            </a:extLst>
          </p:cNvPr>
          <p:cNvSpPr>
            <a:spLocks noGrp="1"/>
          </p:cNvSpPr>
          <p:nvPr>
            <p:ph idx="1"/>
          </p:nvPr>
        </p:nvSpPr>
        <p:spPr>
          <a:xfrm>
            <a:off x="677334" y="2160589"/>
            <a:ext cx="3957349" cy="3880773"/>
          </a:xfrm>
        </p:spPr>
        <p:txBody>
          <a:bodyPr vert="horz" lIns="91440" tIns="45720" rIns="91440" bIns="45720" rtlCol="0">
            <a:normAutofit fontScale="92500" lnSpcReduction="10000"/>
          </a:bodyPr>
          <a:lstStyle/>
          <a:p>
            <a:pPr>
              <a:lnSpc>
                <a:spcPct val="90000"/>
              </a:lnSpc>
            </a:pPr>
            <a:r>
              <a:rPr lang="en-US" sz="1600" dirty="0">
                <a:latin typeface="Arial"/>
                <a:ea typeface="+mn-lt"/>
                <a:cs typeface="+mn-lt"/>
              </a:rPr>
              <a:t>Richness channel=capacity to transferring information</a:t>
            </a:r>
          </a:p>
          <a:p>
            <a:pPr>
              <a:lnSpc>
                <a:spcPct val="90000"/>
              </a:lnSpc>
            </a:pPr>
            <a:r>
              <a:rPr lang="en-US" sz="1600" dirty="0">
                <a:latin typeface="Arial"/>
                <a:ea typeface="+mn-lt"/>
                <a:cs typeface="+mn-lt"/>
              </a:rPr>
              <a:t>Channel richness: -manage several messages at the same time</a:t>
            </a:r>
            <a:endParaRPr lang="en-US" sz="1600" dirty="0">
              <a:latin typeface="Arial"/>
              <a:cs typeface="Arial"/>
            </a:endParaRPr>
          </a:p>
          <a:p>
            <a:pPr>
              <a:lnSpc>
                <a:spcPct val="90000"/>
              </a:lnSpc>
            </a:pPr>
            <a:r>
              <a:rPr lang="en-US" sz="1600" dirty="0">
                <a:latin typeface="Arial"/>
                <a:ea typeface="+mn-lt"/>
                <a:cs typeface="+mn-lt"/>
              </a:rPr>
              <a:t>                  - allow for immediate feedback or two-way feedback</a:t>
            </a:r>
            <a:endParaRPr lang="en-US" sz="1600" dirty="0">
              <a:latin typeface="Arial"/>
              <a:cs typeface="Arial"/>
            </a:endParaRPr>
          </a:p>
          <a:p>
            <a:pPr>
              <a:lnSpc>
                <a:spcPct val="90000"/>
              </a:lnSpc>
            </a:pPr>
            <a:r>
              <a:rPr lang="en-US" sz="1600" dirty="0">
                <a:latin typeface="Arial"/>
                <a:ea typeface="+mn-lt"/>
                <a:cs typeface="+mn-lt"/>
              </a:rPr>
              <a:t>                  -set a personal voice for the communication</a:t>
            </a:r>
            <a:endParaRPr lang="en-US" sz="1600" dirty="0">
              <a:latin typeface="Arial"/>
              <a:cs typeface="Arial"/>
            </a:endParaRPr>
          </a:p>
          <a:p>
            <a:pPr>
              <a:lnSpc>
                <a:spcPct val="90000"/>
              </a:lnSpc>
            </a:pPr>
            <a:r>
              <a:rPr lang="en-US" sz="1600" dirty="0">
                <a:latin typeface="Arial"/>
                <a:ea typeface="+mn-lt"/>
                <a:cs typeface="+mn-lt"/>
              </a:rPr>
              <a:t>Some users believe that mail=richer medium (e.g., Rice &amp; Love, 1987).</a:t>
            </a:r>
            <a:endParaRPr lang="en-US" sz="1600" dirty="0">
              <a:latin typeface="Century Gothic"/>
              <a:ea typeface="+mn-lt"/>
              <a:cs typeface="Arial"/>
            </a:endParaRPr>
          </a:p>
          <a:p>
            <a:pPr>
              <a:lnSpc>
                <a:spcPct val="90000"/>
              </a:lnSpc>
            </a:pPr>
            <a:r>
              <a:rPr lang="en-US" sz="1600" dirty="0">
                <a:latin typeface="Arial"/>
                <a:ea typeface="+mn-lt"/>
                <a:cs typeface="+mn-lt"/>
              </a:rPr>
              <a:t>Other studies indicated e-mail=less populated</a:t>
            </a:r>
            <a:endParaRPr lang="en-US" sz="1600" dirty="0">
              <a:latin typeface="Century Gothic"/>
              <a:cs typeface="Arial"/>
            </a:endParaRPr>
          </a:p>
          <a:p>
            <a:pPr>
              <a:lnSpc>
                <a:spcPct val="90000"/>
              </a:lnSpc>
            </a:pPr>
            <a:r>
              <a:rPr lang="en-US" sz="1600" dirty="0">
                <a:latin typeface="Arial"/>
                <a:cs typeface="Arial"/>
              </a:rPr>
              <a:t>Richness Channel:</a:t>
            </a:r>
          </a:p>
          <a:p>
            <a:pPr>
              <a:lnSpc>
                <a:spcPct val="90000"/>
              </a:lnSpc>
            </a:pPr>
            <a:r>
              <a:rPr lang="en-US" sz="1600" dirty="0">
                <a:latin typeface="Arial"/>
                <a:cs typeface="Arial"/>
              </a:rPr>
              <a:t>-low richness: - routine message</a:t>
            </a:r>
          </a:p>
          <a:p>
            <a:pPr>
              <a:lnSpc>
                <a:spcPct val="90000"/>
              </a:lnSpc>
            </a:pPr>
            <a:r>
              <a:rPr lang="en-US" sz="1600" dirty="0">
                <a:latin typeface="Arial"/>
                <a:cs typeface="Arial"/>
              </a:rPr>
              <a:t>-high richness: - non routine message</a:t>
            </a:r>
            <a:r>
              <a:rPr lang="en-US" sz="1600" dirty="0"/>
              <a:t> </a:t>
            </a:r>
            <a:r>
              <a:rPr lang="en-US" sz="1300" dirty="0"/>
              <a:t> </a:t>
            </a:r>
          </a:p>
        </p:txBody>
      </p:sp>
      <p:pic>
        <p:nvPicPr>
          <p:cNvPr id="4" name="Picture 4" descr="Diagram&#10;&#10;Description automatically generated">
            <a:extLst>
              <a:ext uri="{FF2B5EF4-FFF2-40B4-BE49-F238E27FC236}">
                <a16:creationId xmlns:a16="http://schemas.microsoft.com/office/drawing/2014/main" id="{8093FF5C-AFC2-450D-9F8F-8A7C9AD4EFF9}"/>
              </a:ext>
            </a:extLst>
          </p:cNvPr>
          <p:cNvPicPr>
            <a:picLocks noChangeAspect="1"/>
          </p:cNvPicPr>
          <p:nvPr/>
        </p:nvPicPr>
        <p:blipFill rotWithShape="1">
          <a:blip r:embed="rId2"/>
          <a:srcRect l="2332" r="2146" b="3"/>
          <a:stretch/>
        </p:blipFill>
        <p:spPr>
          <a:xfrm>
            <a:off x="4857451" y="2159331"/>
            <a:ext cx="4415050" cy="3882362"/>
          </a:xfrm>
          <a:prstGeom prst="rect">
            <a:avLst/>
          </a:prstGeom>
        </p:spPr>
      </p:pic>
      <p:sp>
        <p:nvSpPr>
          <p:cNvPr id="3" name="TextBox 2">
            <a:extLst>
              <a:ext uri="{FF2B5EF4-FFF2-40B4-BE49-F238E27FC236}">
                <a16:creationId xmlns:a16="http://schemas.microsoft.com/office/drawing/2014/main" id="{998A9391-CEFD-403B-9F0E-AF20A2C0B724}"/>
              </a:ext>
            </a:extLst>
          </p:cNvPr>
          <p:cNvSpPr txBox="1"/>
          <p:nvPr/>
        </p:nvSpPr>
        <p:spPr>
          <a:xfrm>
            <a:off x="4634683" y="6054282"/>
            <a:ext cx="4415050"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dirty="0">
                <a:solidFill>
                  <a:srgbClr val="FFFFFF"/>
                </a:solidFill>
              </a:rPr>
              <a:t>Adapted from Boddy, 2017)</a:t>
            </a:r>
          </a:p>
        </p:txBody>
      </p:sp>
    </p:spTree>
    <p:extLst>
      <p:ext uri="{BB962C8B-B14F-4D97-AF65-F5344CB8AC3E}">
        <p14:creationId xmlns:p14="http://schemas.microsoft.com/office/powerpoint/2010/main" val="27622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2120-69FA-41CC-8397-180E6140861A}"/>
              </a:ext>
            </a:extLst>
          </p:cNvPr>
          <p:cNvSpPr>
            <a:spLocks noGrp="1"/>
          </p:cNvSpPr>
          <p:nvPr>
            <p:ph type="title"/>
          </p:nvPr>
        </p:nvSpPr>
        <p:spPr/>
        <p:txBody>
          <a:bodyPr/>
          <a:lstStyle/>
          <a:p>
            <a:r>
              <a:rPr lang="en-GB" dirty="0">
                <a:solidFill>
                  <a:schemeClr val="tx1"/>
                </a:solidFill>
              </a:rPr>
              <a:t>Improving the communication channel</a:t>
            </a:r>
          </a:p>
        </p:txBody>
      </p:sp>
      <p:sp>
        <p:nvSpPr>
          <p:cNvPr id="3" name="Content Placeholder 2">
            <a:extLst>
              <a:ext uri="{FF2B5EF4-FFF2-40B4-BE49-F238E27FC236}">
                <a16:creationId xmlns:a16="http://schemas.microsoft.com/office/drawing/2014/main" id="{AB4F2142-257E-435D-9A96-1A1BC2361447}"/>
              </a:ext>
            </a:extLst>
          </p:cNvPr>
          <p:cNvSpPr>
            <a:spLocks noGrp="1"/>
          </p:cNvSpPr>
          <p:nvPr>
            <p:ph idx="1"/>
          </p:nvPr>
        </p:nvSpPr>
        <p:spPr/>
        <p:txBody>
          <a:bodyPr vert="horz" lIns="91440" tIns="45720" rIns="91440" bIns="45720" rtlCol="0" anchor="t">
            <a:normAutofit/>
          </a:bodyPr>
          <a:lstStyle/>
          <a:p>
            <a:r>
              <a:rPr lang="en-GB" sz="1600" dirty="0">
                <a:latin typeface="Arial"/>
                <a:ea typeface="+mn-lt"/>
                <a:cs typeface="Arial"/>
              </a:rPr>
              <a:t>Clinicians in the UK` NHS= trying to increase the digital communication.</a:t>
            </a:r>
            <a:endParaRPr lang="en-GB" dirty="0">
              <a:latin typeface="Century Gothic"/>
              <a:ea typeface="+mn-lt"/>
              <a:cs typeface="+mn-lt"/>
            </a:endParaRPr>
          </a:p>
          <a:p>
            <a:r>
              <a:rPr lang="en-GB" sz="1600" dirty="0">
                <a:latin typeface="Arial"/>
                <a:ea typeface="+mn-lt"/>
                <a:cs typeface="+mn-lt"/>
              </a:rPr>
              <a:t>According to </a:t>
            </a:r>
            <a:r>
              <a:rPr lang="en-GB" sz="1600" dirty="0" err="1">
                <a:latin typeface="Arial"/>
                <a:ea typeface="+mn-lt"/>
                <a:cs typeface="+mn-lt"/>
              </a:rPr>
              <a:t>Maity</a:t>
            </a:r>
            <a:r>
              <a:rPr lang="en-GB" sz="1600" dirty="0">
                <a:latin typeface="Arial"/>
                <a:ea typeface="+mn-lt"/>
                <a:cs typeface="+mn-lt"/>
              </a:rPr>
              <a:t> and </a:t>
            </a:r>
            <a:r>
              <a:rPr lang="en-GB" sz="1600" dirty="0" err="1">
                <a:latin typeface="Arial"/>
                <a:ea typeface="+mn-lt"/>
                <a:cs typeface="+mn-lt"/>
              </a:rPr>
              <a:t>Dass</a:t>
            </a:r>
            <a:r>
              <a:rPr lang="en-GB" sz="1600" dirty="0">
                <a:latin typeface="Arial"/>
                <a:ea typeface="+mn-lt"/>
                <a:cs typeface="+mn-lt"/>
              </a:rPr>
              <a:t> (2014), consumers= search for information before purchasing a product/service.</a:t>
            </a:r>
            <a:endParaRPr lang="en-GB" dirty="0"/>
          </a:p>
          <a:p>
            <a:r>
              <a:rPr lang="en-GB" sz="1600" dirty="0">
                <a:latin typeface="Arial"/>
                <a:ea typeface="+mn-lt"/>
                <a:cs typeface="+mn-lt"/>
              </a:rPr>
              <a:t>The quality of information= decisions of online buyers (</a:t>
            </a:r>
            <a:r>
              <a:rPr lang="en-GB" sz="1600" dirty="0" err="1">
                <a:latin typeface="Arial"/>
                <a:ea typeface="+mn-lt"/>
                <a:cs typeface="+mn-lt"/>
              </a:rPr>
              <a:t>Kirmani</a:t>
            </a:r>
            <a:r>
              <a:rPr lang="en-GB" sz="1600" dirty="0">
                <a:latin typeface="Arial"/>
                <a:ea typeface="+mn-lt"/>
                <a:cs typeface="+mn-lt"/>
              </a:rPr>
              <a:t> and Rao, 2000).</a:t>
            </a:r>
            <a:endParaRPr lang="en-GB" sz="1600" dirty="0">
              <a:latin typeface="Arial"/>
              <a:cs typeface="Arial"/>
            </a:endParaRPr>
          </a:p>
        </p:txBody>
      </p:sp>
    </p:spTree>
    <p:extLst>
      <p:ext uri="{BB962C8B-B14F-4D97-AF65-F5344CB8AC3E}">
        <p14:creationId xmlns:p14="http://schemas.microsoft.com/office/powerpoint/2010/main" val="2913200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6" name="Picture 15" descr="Diagram&#10;&#10;Description automatically generated">
            <a:extLst>
              <a:ext uri="{FF2B5EF4-FFF2-40B4-BE49-F238E27FC236}">
                <a16:creationId xmlns:a16="http://schemas.microsoft.com/office/drawing/2014/main" id="{5C9F520F-7728-44EA-AA0F-F395ABB6B790}"/>
              </a:ext>
            </a:extLst>
          </p:cNvPr>
          <p:cNvPicPr>
            <a:picLocks noChangeAspect="1"/>
          </p:cNvPicPr>
          <p:nvPr/>
        </p:nvPicPr>
        <p:blipFill rotWithShape="1">
          <a:blip r:embed="rId2">
            <a:extLst>
              <a:ext uri="{28A0092B-C50C-407E-A947-70E740481C1C}">
                <a14:useLocalDpi xmlns:a14="http://schemas.microsoft.com/office/drawing/2010/main" val="0"/>
              </a:ext>
            </a:extLst>
          </a:blip>
          <a:srcRect t="2352" b="3087"/>
          <a:stretch/>
        </p:blipFill>
        <p:spPr>
          <a:xfrm>
            <a:off x="4636008" y="10"/>
            <a:ext cx="7552815" cy="6856310"/>
          </a:xfrm>
          <a:prstGeom prst="rect">
            <a:avLst/>
          </a:prstGeom>
          <a:ln>
            <a:noFill/>
          </a:ln>
          <a:effectLst/>
        </p:spPr>
      </p:pic>
      <p:sp>
        <p:nvSpPr>
          <p:cNvPr id="2" name="Title 1">
            <a:extLst>
              <a:ext uri="{FF2B5EF4-FFF2-40B4-BE49-F238E27FC236}">
                <a16:creationId xmlns:a16="http://schemas.microsoft.com/office/drawing/2014/main" id="{6639C877-DE5C-402F-A295-4F1AA0ACA0F7}"/>
              </a:ext>
            </a:extLst>
          </p:cNvPr>
          <p:cNvSpPr>
            <a:spLocks noGrp="1"/>
          </p:cNvSpPr>
          <p:nvPr>
            <p:ph type="title"/>
          </p:nvPr>
        </p:nvSpPr>
        <p:spPr>
          <a:xfrm>
            <a:off x="680322" y="753228"/>
            <a:ext cx="3679028" cy="1080938"/>
          </a:xfrm>
        </p:spPr>
        <p:txBody>
          <a:bodyPr>
            <a:normAutofit/>
          </a:bodyPr>
          <a:lstStyle/>
          <a:p>
            <a:r>
              <a:rPr lang="en-GB" sz="2500" dirty="0"/>
              <a:t>Barriers of an effective communication</a:t>
            </a:r>
          </a:p>
        </p:txBody>
      </p:sp>
      <p:graphicFrame>
        <p:nvGraphicFramePr>
          <p:cNvPr id="4" name="Content Placeholder 3">
            <a:extLst>
              <a:ext uri="{FF2B5EF4-FFF2-40B4-BE49-F238E27FC236}">
                <a16:creationId xmlns:a16="http://schemas.microsoft.com/office/drawing/2014/main" id="{CAF4A055-A441-402B-9B8C-BAF96F0B732F}"/>
              </a:ext>
            </a:extLst>
          </p:cNvPr>
          <p:cNvGraphicFramePr>
            <a:graphicFrameLocks noGrp="1"/>
          </p:cNvGraphicFramePr>
          <p:nvPr>
            <p:ph idx="1"/>
            <p:extLst>
              <p:ext uri="{D42A27DB-BD31-4B8C-83A1-F6EECF244321}">
                <p14:modId xmlns:p14="http://schemas.microsoft.com/office/powerpoint/2010/main" val="996759695"/>
              </p:ext>
            </p:extLst>
          </p:nvPr>
        </p:nvGraphicFramePr>
        <p:xfrm>
          <a:off x="191881" y="1773775"/>
          <a:ext cx="4367762" cy="4724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126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418A5-8AB0-4D37-BEF4-385680B76476}"/>
              </a:ext>
            </a:extLst>
          </p:cNvPr>
          <p:cNvSpPr>
            <a:spLocks noGrp="1"/>
          </p:cNvSpPr>
          <p:nvPr>
            <p:ph type="title"/>
          </p:nvPr>
        </p:nvSpPr>
        <p:spPr/>
        <p:txBody>
          <a:bodyPr/>
          <a:lstStyle/>
          <a:p>
            <a:endParaRPr lang="en-GB" dirty="0"/>
          </a:p>
        </p:txBody>
      </p:sp>
      <p:graphicFrame>
        <p:nvGraphicFramePr>
          <p:cNvPr id="7" name="Table 7">
            <a:extLst>
              <a:ext uri="{FF2B5EF4-FFF2-40B4-BE49-F238E27FC236}">
                <a16:creationId xmlns:a16="http://schemas.microsoft.com/office/drawing/2014/main" id="{BF4349C7-ED48-4F6C-9250-3822C087CC6B}"/>
              </a:ext>
            </a:extLst>
          </p:cNvPr>
          <p:cNvGraphicFramePr>
            <a:graphicFrameLocks noGrp="1"/>
          </p:cNvGraphicFramePr>
          <p:nvPr>
            <p:ph idx="1"/>
            <p:extLst>
              <p:ext uri="{D42A27DB-BD31-4B8C-83A1-F6EECF244321}">
                <p14:modId xmlns:p14="http://schemas.microsoft.com/office/powerpoint/2010/main" val="240988565"/>
              </p:ext>
            </p:extLst>
          </p:nvPr>
        </p:nvGraphicFramePr>
        <p:xfrm>
          <a:off x="86797" y="598630"/>
          <a:ext cx="9613900" cy="5026112"/>
        </p:xfrm>
        <a:graphic>
          <a:graphicData uri="http://schemas.openxmlformats.org/drawingml/2006/table">
            <a:tbl>
              <a:tblPr firstRow="1" bandRow="1">
                <a:tableStyleId>{5202B0CA-FC54-4496-8BCA-5EF66A818D29}</a:tableStyleId>
              </a:tblPr>
              <a:tblGrid>
                <a:gridCol w="9613900">
                  <a:extLst>
                    <a:ext uri="{9D8B030D-6E8A-4147-A177-3AD203B41FA5}">
                      <a16:colId xmlns:a16="http://schemas.microsoft.com/office/drawing/2014/main" val="1042580270"/>
                    </a:ext>
                  </a:extLst>
                </a:gridCol>
              </a:tblGrid>
              <a:tr h="716074">
                <a:tc>
                  <a:txBody>
                    <a:bodyPr/>
                    <a:lstStyle/>
                    <a:p>
                      <a:r>
                        <a:rPr lang="en-GB" dirty="0"/>
                        <a:t>                                             STAKEHOLDERS IDENTIFIED </a:t>
                      </a:r>
                    </a:p>
                  </a:txBody>
                  <a:tcPr/>
                </a:tc>
                <a:extLst>
                  <a:ext uri="{0D108BD9-81ED-4DB2-BD59-A6C34878D82A}">
                    <a16:rowId xmlns:a16="http://schemas.microsoft.com/office/drawing/2014/main" val="3871550524"/>
                  </a:ext>
                </a:extLst>
              </a:tr>
              <a:tr h="447315">
                <a:tc>
                  <a:txBody>
                    <a:bodyPr/>
                    <a:lstStyle/>
                    <a:p>
                      <a:r>
                        <a:rPr lang="en-GB" b="1" dirty="0"/>
                        <a:t>Commissioners</a:t>
                      </a:r>
                      <a:r>
                        <a:rPr lang="en-GB" dirty="0"/>
                        <a:t> -  </a:t>
                      </a:r>
                      <a:r>
                        <a:rPr lang="en-GB" i="1" dirty="0"/>
                        <a:t>Those who pay the organisation to do things</a:t>
                      </a:r>
                    </a:p>
                  </a:txBody>
                  <a:tcPr/>
                </a:tc>
                <a:extLst>
                  <a:ext uri="{0D108BD9-81ED-4DB2-BD59-A6C34878D82A}">
                    <a16:rowId xmlns:a16="http://schemas.microsoft.com/office/drawing/2014/main" val="3179310079"/>
                  </a:ext>
                </a:extLst>
              </a:tr>
              <a:tr h="538753">
                <a:tc>
                  <a:txBody>
                    <a:bodyPr/>
                    <a:lstStyle/>
                    <a:p>
                      <a:r>
                        <a:rPr lang="en-GB" b="1" dirty="0"/>
                        <a:t>Customers</a:t>
                      </a:r>
                      <a:r>
                        <a:rPr lang="en-GB" dirty="0"/>
                        <a:t> - </a:t>
                      </a:r>
                      <a:r>
                        <a:rPr lang="en-GB" i="1" dirty="0"/>
                        <a:t>Those who acquire and use the organisation’s products</a:t>
                      </a:r>
                    </a:p>
                  </a:txBody>
                  <a:tcPr/>
                </a:tc>
                <a:extLst>
                  <a:ext uri="{0D108BD9-81ED-4DB2-BD59-A6C34878D82A}">
                    <a16:rowId xmlns:a16="http://schemas.microsoft.com/office/drawing/2014/main" val="1135173067"/>
                  </a:ext>
                </a:extLst>
              </a:tr>
              <a:tr h="447315">
                <a:tc>
                  <a:txBody>
                    <a:bodyPr/>
                    <a:lstStyle/>
                    <a:p>
                      <a:r>
                        <a:rPr lang="en-GB" b="1" dirty="0"/>
                        <a:t>Collaborators</a:t>
                      </a:r>
                      <a:r>
                        <a:rPr lang="en-GB" dirty="0"/>
                        <a:t> - </a:t>
                      </a:r>
                      <a:r>
                        <a:rPr lang="en-GB" i="1" dirty="0"/>
                        <a:t>Those with whom the organisation works to develop and deliver products</a:t>
                      </a:r>
                    </a:p>
                  </a:txBody>
                  <a:tcPr/>
                </a:tc>
                <a:extLst>
                  <a:ext uri="{0D108BD9-81ED-4DB2-BD59-A6C34878D82A}">
                    <a16:rowId xmlns:a16="http://schemas.microsoft.com/office/drawing/2014/main" val="1949243802"/>
                  </a:ext>
                </a:extLst>
              </a:tr>
              <a:tr h="447315">
                <a:tc>
                  <a:txBody>
                    <a:bodyPr/>
                    <a:lstStyle/>
                    <a:p>
                      <a:r>
                        <a:rPr lang="en-GB" b="1" dirty="0"/>
                        <a:t>Contributors</a:t>
                      </a:r>
                      <a:r>
                        <a:rPr lang="en-GB" dirty="0"/>
                        <a:t> </a:t>
                      </a:r>
                      <a:r>
                        <a:rPr lang="en-GB" i="1" dirty="0"/>
                        <a:t>- Those from whom the organisation acquires content for products</a:t>
                      </a:r>
                    </a:p>
                  </a:txBody>
                  <a:tcPr/>
                </a:tc>
                <a:extLst>
                  <a:ext uri="{0D108BD9-81ED-4DB2-BD59-A6C34878D82A}">
                    <a16:rowId xmlns:a16="http://schemas.microsoft.com/office/drawing/2014/main" val="3185797951"/>
                  </a:ext>
                </a:extLst>
              </a:tr>
              <a:tr h="447315">
                <a:tc>
                  <a:txBody>
                    <a:bodyPr/>
                    <a:lstStyle/>
                    <a:p>
                      <a:r>
                        <a:rPr lang="en-GB" b="1" dirty="0"/>
                        <a:t>Channels</a:t>
                      </a:r>
                      <a:r>
                        <a:rPr lang="en-GB" dirty="0"/>
                        <a:t> -  </a:t>
                      </a:r>
                      <a:r>
                        <a:rPr lang="en-GB" i="1" dirty="0"/>
                        <a:t>Those who provide the organisation with a route to a market or customer</a:t>
                      </a:r>
                    </a:p>
                  </a:txBody>
                  <a:tcPr/>
                </a:tc>
                <a:extLst>
                  <a:ext uri="{0D108BD9-81ED-4DB2-BD59-A6C34878D82A}">
                    <a16:rowId xmlns:a16="http://schemas.microsoft.com/office/drawing/2014/main" val="2854145982"/>
                  </a:ext>
                </a:extLst>
              </a:tr>
              <a:tr h="447315">
                <a:tc>
                  <a:txBody>
                    <a:bodyPr/>
                    <a:lstStyle/>
                    <a:p>
                      <a:r>
                        <a:rPr lang="en-GB" b="1" dirty="0"/>
                        <a:t>Commentators</a:t>
                      </a:r>
                      <a:r>
                        <a:rPr lang="en-GB" dirty="0"/>
                        <a:t> - </a:t>
                      </a:r>
                      <a:r>
                        <a:rPr lang="en-GB" i="1" dirty="0"/>
                        <a:t>Those whose opinions of the organisation are heard by customers and others</a:t>
                      </a:r>
                    </a:p>
                  </a:txBody>
                  <a:tcPr/>
                </a:tc>
                <a:extLst>
                  <a:ext uri="{0D108BD9-81ED-4DB2-BD59-A6C34878D82A}">
                    <a16:rowId xmlns:a16="http://schemas.microsoft.com/office/drawing/2014/main" val="1516133003"/>
                  </a:ext>
                </a:extLst>
              </a:tr>
              <a:tr h="447315">
                <a:tc>
                  <a:txBody>
                    <a:bodyPr/>
                    <a:lstStyle/>
                    <a:p>
                      <a:r>
                        <a:rPr lang="en-GB" b="1" dirty="0"/>
                        <a:t>Consumers</a:t>
                      </a:r>
                      <a:r>
                        <a:rPr lang="en-GB" dirty="0"/>
                        <a:t> - </a:t>
                      </a:r>
                      <a:r>
                        <a:rPr lang="en-GB" i="1" dirty="0"/>
                        <a:t>Those who are served by our customers: patients, families, users</a:t>
                      </a:r>
                    </a:p>
                  </a:txBody>
                  <a:tcPr/>
                </a:tc>
                <a:extLst>
                  <a:ext uri="{0D108BD9-81ED-4DB2-BD59-A6C34878D82A}">
                    <a16:rowId xmlns:a16="http://schemas.microsoft.com/office/drawing/2014/main" val="1156791459"/>
                  </a:ext>
                </a:extLst>
              </a:tr>
              <a:tr h="447315">
                <a:tc>
                  <a:txBody>
                    <a:bodyPr/>
                    <a:lstStyle/>
                    <a:p>
                      <a:r>
                        <a:rPr lang="en-GB" b="1" dirty="0"/>
                        <a:t>Champions</a:t>
                      </a:r>
                      <a:r>
                        <a:rPr lang="en-GB" dirty="0"/>
                        <a:t> - </a:t>
                      </a:r>
                      <a:r>
                        <a:rPr lang="en-GB" i="1" dirty="0"/>
                        <a:t>Those who believe in and will actively promote the project</a:t>
                      </a:r>
                    </a:p>
                  </a:txBody>
                  <a:tcPr/>
                </a:tc>
                <a:extLst>
                  <a:ext uri="{0D108BD9-81ED-4DB2-BD59-A6C34878D82A}">
                    <a16:rowId xmlns:a16="http://schemas.microsoft.com/office/drawing/2014/main" val="2056889444"/>
                  </a:ext>
                </a:extLst>
              </a:tr>
              <a:tr h="447315">
                <a:tc>
                  <a:txBody>
                    <a:bodyPr/>
                    <a:lstStyle/>
                    <a:p>
                      <a:r>
                        <a:rPr lang="en-GB" b="1" dirty="0"/>
                        <a:t>Competitors</a:t>
                      </a:r>
                      <a:r>
                        <a:rPr lang="en-GB" dirty="0"/>
                        <a:t> - </a:t>
                      </a:r>
                      <a:r>
                        <a:rPr lang="en-GB" i="1" dirty="0"/>
                        <a:t>Those working in the same area who offer similar or alternative services</a:t>
                      </a:r>
                      <a:r>
                        <a:rPr lang="en-GB" dirty="0"/>
                        <a:t>.</a:t>
                      </a:r>
                    </a:p>
                  </a:txBody>
                  <a:tcPr/>
                </a:tc>
                <a:extLst>
                  <a:ext uri="{0D108BD9-81ED-4DB2-BD59-A6C34878D82A}">
                    <a16:rowId xmlns:a16="http://schemas.microsoft.com/office/drawing/2014/main" val="1256749477"/>
                  </a:ext>
                </a:extLst>
              </a:tr>
            </a:tbl>
          </a:graphicData>
        </a:graphic>
      </p:graphicFrame>
      <p:pic>
        <p:nvPicPr>
          <p:cNvPr id="9" name="Picture 8" descr="A picture containing text, clipart&#10;&#10;Description automatically generated">
            <a:extLst>
              <a:ext uri="{FF2B5EF4-FFF2-40B4-BE49-F238E27FC236}">
                <a16:creationId xmlns:a16="http://schemas.microsoft.com/office/drawing/2014/main" id="{A1E6397D-7FC4-400C-BEF0-76F5A2DC83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00970" y="598630"/>
            <a:ext cx="2391030" cy="1390134"/>
          </a:xfrm>
          <a:prstGeom prst="rect">
            <a:avLst/>
          </a:prstGeom>
        </p:spPr>
      </p:pic>
      <p:pic>
        <p:nvPicPr>
          <p:cNvPr id="12" name="Picture 11" descr="A picture containing text, toy&#10;&#10;Description automatically generated">
            <a:extLst>
              <a:ext uri="{FF2B5EF4-FFF2-40B4-BE49-F238E27FC236}">
                <a16:creationId xmlns:a16="http://schemas.microsoft.com/office/drawing/2014/main" id="{9FF36DDE-B9B5-4B6F-9C1A-1AC6D56D304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82039" y="3917230"/>
            <a:ext cx="4777948" cy="2687596"/>
          </a:xfrm>
          <a:prstGeom prst="rect">
            <a:avLst/>
          </a:prstGeom>
        </p:spPr>
      </p:pic>
    </p:spTree>
    <p:extLst>
      <p:ext uri="{BB962C8B-B14F-4D97-AF65-F5344CB8AC3E}">
        <p14:creationId xmlns:p14="http://schemas.microsoft.com/office/powerpoint/2010/main" val="362768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EB0F-BD68-4C7A-809F-18214AFCA987}"/>
              </a:ext>
            </a:extLst>
          </p:cNvPr>
          <p:cNvSpPr>
            <a:spLocks noGrp="1"/>
          </p:cNvSpPr>
          <p:nvPr>
            <p:ph type="title"/>
          </p:nvPr>
        </p:nvSpPr>
        <p:spPr>
          <a:xfrm>
            <a:off x="680321" y="4714194"/>
            <a:ext cx="8129353" cy="1311176"/>
          </a:xfrm>
        </p:spPr>
        <p:txBody>
          <a:bodyPr anchor="b">
            <a:normAutofit fontScale="90000"/>
          </a:bodyPr>
          <a:lstStyle/>
          <a:p>
            <a:pPr algn="r"/>
            <a:r>
              <a:rPr lang="en-GB" sz="4400" dirty="0">
                <a:solidFill>
                  <a:schemeClr val="tx1"/>
                </a:solidFill>
              </a:rPr>
              <a:t>Effective Communication Impact </a:t>
            </a:r>
          </a:p>
        </p:txBody>
      </p:sp>
      <p:sp>
        <p:nvSpPr>
          <p:cNvPr id="3" name="Content Placeholder 2">
            <a:extLst>
              <a:ext uri="{FF2B5EF4-FFF2-40B4-BE49-F238E27FC236}">
                <a16:creationId xmlns:a16="http://schemas.microsoft.com/office/drawing/2014/main" id="{E66A0C64-FEE3-46D8-B2CB-E864DB20CE04}"/>
              </a:ext>
            </a:extLst>
          </p:cNvPr>
          <p:cNvSpPr>
            <a:spLocks noGrp="1"/>
          </p:cNvSpPr>
          <p:nvPr>
            <p:ph idx="1"/>
          </p:nvPr>
        </p:nvSpPr>
        <p:spPr>
          <a:xfrm>
            <a:off x="2015067" y="382044"/>
            <a:ext cx="8324618" cy="3557525"/>
          </a:xfrm>
        </p:spPr>
        <p:txBody>
          <a:bodyPr anchor="b">
            <a:normAutofit fontScale="92500"/>
          </a:bodyPr>
          <a:lstStyle/>
          <a:p>
            <a:pPr marL="0" indent="0">
              <a:buNone/>
            </a:pPr>
            <a:r>
              <a:rPr lang="en-GB" sz="1600" i="1" dirty="0">
                <a:latin typeface="Arial" panose="020B0604020202020204" pitchFamily="34" charset="0"/>
                <a:cs typeface="Arial" panose="020B0604020202020204" pitchFamily="34" charset="0"/>
              </a:rPr>
              <a:t>‘’T</a:t>
            </a:r>
            <a:r>
              <a:rPr lang="en-GB" sz="1600" b="0" i="1" dirty="0">
                <a:effectLst/>
                <a:latin typeface="Arial" panose="020B0604020202020204" pitchFamily="34" charset="0"/>
                <a:cs typeface="Arial" panose="020B0604020202020204" pitchFamily="34" charset="0"/>
              </a:rPr>
              <a:t>he systems theory is more relatable to communication. It recognizes the role that communication plays in helping efficient functioning between the various components of the organizations. In systems theory, the whole determines the character and functions of parts’’ </a:t>
            </a:r>
          </a:p>
          <a:p>
            <a:pPr marL="0" indent="0">
              <a:buNone/>
            </a:pPr>
            <a:r>
              <a:rPr lang="en-GB" sz="1600" i="1" dirty="0">
                <a:latin typeface="Arial" panose="020B0604020202020204" pitchFamily="34" charset="0"/>
                <a:cs typeface="Arial" panose="020B0604020202020204" pitchFamily="34" charset="0"/>
              </a:rPr>
              <a:t>                                                                                                                            (Booth, 1986)</a:t>
            </a:r>
          </a:p>
          <a:p>
            <a:pPr marL="0" indent="0">
              <a:buNone/>
            </a:pPr>
            <a:endParaRPr lang="en-GB" sz="1400" i="1" dirty="0">
              <a:latin typeface="Arial" panose="020B0604020202020204" pitchFamily="34" charset="0"/>
              <a:cs typeface="Arial" panose="020B0604020202020204" pitchFamily="34" charset="0"/>
            </a:endParaRPr>
          </a:p>
          <a:p>
            <a:pPr marL="0" indent="0">
              <a:buNone/>
            </a:pPr>
            <a:endParaRPr lang="en-GB" i="1"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Prevent Injuries and Death </a:t>
            </a:r>
          </a:p>
          <a:p>
            <a:r>
              <a:rPr lang="en-GB" i="1" dirty="0">
                <a:latin typeface="Arial" panose="020B0604020202020204" pitchFamily="34" charset="0"/>
                <a:cs typeface="Arial" panose="020B0604020202020204" pitchFamily="34" charset="0"/>
              </a:rPr>
              <a:t>Increase Trust </a:t>
            </a:r>
          </a:p>
          <a:p>
            <a:r>
              <a:rPr lang="en-GB" i="1" dirty="0">
                <a:latin typeface="Arial" panose="020B0604020202020204" pitchFamily="34" charset="0"/>
                <a:cs typeface="Arial" panose="020B0604020202020204" pitchFamily="34" charset="0"/>
              </a:rPr>
              <a:t>Strengthen Relationships </a:t>
            </a:r>
          </a:p>
          <a:p>
            <a:r>
              <a:rPr lang="en-GB" i="1" dirty="0">
                <a:latin typeface="Arial" panose="020B0604020202020204" pitchFamily="34" charset="0"/>
                <a:cs typeface="Arial" panose="020B0604020202020204" pitchFamily="34" charset="0"/>
              </a:rPr>
              <a:t>Organizational performance </a:t>
            </a:r>
          </a:p>
        </p:txBody>
      </p:sp>
    </p:spTree>
    <p:extLst>
      <p:ext uri="{BB962C8B-B14F-4D97-AF65-F5344CB8AC3E}">
        <p14:creationId xmlns:p14="http://schemas.microsoft.com/office/powerpoint/2010/main" val="411010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6743-DF34-425B-AC0A-2E4A4F7EFDD0}"/>
              </a:ext>
            </a:extLst>
          </p:cNvPr>
          <p:cNvSpPr>
            <a:spLocks noGrp="1"/>
          </p:cNvSpPr>
          <p:nvPr>
            <p:ph type="title"/>
          </p:nvPr>
        </p:nvSpPr>
        <p:spPr>
          <a:xfrm>
            <a:off x="677334" y="140677"/>
            <a:ext cx="8596668" cy="664308"/>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B33C32D3-1ACC-4CA6-9585-EFD118331066}"/>
              </a:ext>
            </a:extLst>
          </p:cNvPr>
          <p:cNvSpPr>
            <a:spLocks noGrp="1"/>
          </p:cNvSpPr>
          <p:nvPr>
            <p:ph idx="1"/>
          </p:nvPr>
        </p:nvSpPr>
        <p:spPr>
          <a:xfrm>
            <a:off x="677334" y="339811"/>
            <a:ext cx="8800298" cy="6361951"/>
          </a:xfrm>
        </p:spPr>
        <p:txBody>
          <a:bodyPr vert="horz" lIns="91440" tIns="45720" rIns="91440" bIns="45720" rtlCol="0" anchor="t">
            <a:normAutofit lnSpcReduction="10000"/>
          </a:bodyPr>
          <a:lstStyle/>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Armstrong, S. (2021) </a:t>
            </a:r>
            <a:r>
              <a:rPr lang="en-US" i="1" dirty="0">
                <a:latin typeface="Arial" panose="020B0604020202020204" pitchFamily="34" charset="0"/>
                <a:ea typeface="+mn-lt"/>
                <a:cs typeface="Arial" panose="020B0604020202020204" pitchFamily="34" charset="0"/>
              </a:rPr>
              <a:t>Universal access to the digital NHS—but only if you have a smartphone</a:t>
            </a:r>
            <a:r>
              <a:rPr lang="en-US" dirty="0">
                <a:latin typeface="Arial" panose="020B0604020202020204" pitchFamily="34" charset="0"/>
                <a:ea typeface="+mn-lt"/>
                <a:cs typeface="Arial" panose="020B0604020202020204" pitchFamily="34" charset="0"/>
              </a:rPr>
              <a:t>, London: BMJ Publishing Group LTD Available at: </a:t>
            </a:r>
            <a:r>
              <a:rPr lang="en-US" dirty="0">
                <a:latin typeface="Arial" panose="020B0604020202020204" pitchFamily="34" charset="0"/>
                <a:ea typeface="+mn-lt"/>
                <a:cs typeface="Arial" panose="020B0604020202020204" pitchFamily="34" charset="0"/>
                <a:hlinkClick r:id="rId2"/>
              </a:rPr>
              <a:t>https://www.bmj.com/content/bmj/374/bmj.n1732.full.pdf</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Blythe, J., (2009) </a:t>
            </a:r>
            <a:r>
              <a:rPr lang="en-US" i="1" dirty="0">
                <a:latin typeface="Arial" panose="020B0604020202020204" pitchFamily="34" charset="0"/>
                <a:ea typeface="+mn-lt"/>
                <a:cs typeface="Arial" panose="020B0604020202020204" pitchFamily="34" charset="0"/>
              </a:rPr>
              <a:t>The Schramm Model of Communication. Key Concepts in Marketing</a:t>
            </a:r>
            <a:r>
              <a:rPr lang="en-US" dirty="0">
                <a:latin typeface="Arial" panose="020B0604020202020204" pitchFamily="34" charset="0"/>
                <a:ea typeface="+mn-lt"/>
                <a:cs typeface="Arial" panose="020B0604020202020204" pitchFamily="34" charset="0"/>
              </a:rPr>
              <a:t>, London. Available at: </a:t>
            </a:r>
            <a:r>
              <a:rPr lang="en-US" dirty="0">
                <a:latin typeface="Arial" panose="020B0604020202020204" pitchFamily="34" charset="0"/>
                <a:ea typeface="+mn-lt"/>
                <a:cs typeface="Arial" panose="020B0604020202020204" pitchFamily="34" charset="0"/>
                <a:hlinkClick r:id="rId3"/>
              </a:rPr>
              <a:t>https://sk-sagepub-com.ezproxy.uwtsd.ac.uk/books/key-concepts-in-marketing/n46.xml</a:t>
            </a:r>
            <a:r>
              <a:rPr lang="en-US" dirty="0">
                <a:latin typeface="Arial" panose="020B0604020202020204" pitchFamily="34" charset="0"/>
                <a:ea typeface="+mn-lt"/>
                <a:cs typeface="Arial" panose="020B0604020202020204" pitchFamily="34" charset="0"/>
              </a:rPr>
              <a:t> (Accessed: 15.11.2021)</a:t>
            </a:r>
          </a:p>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Boddy, D. (2016)</a:t>
            </a:r>
            <a:r>
              <a:rPr lang="en-US" i="1" dirty="0">
                <a:latin typeface="Arial" panose="020B0604020202020204" pitchFamily="34" charset="0"/>
                <a:ea typeface="+mn-lt"/>
                <a:cs typeface="Arial" panose="020B0604020202020204" pitchFamily="34" charset="0"/>
              </a:rPr>
              <a:t> Management: An Introduction</a:t>
            </a:r>
            <a:r>
              <a:rPr lang="en-US" dirty="0">
                <a:latin typeface="Arial" panose="020B0604020202020204" pitchFamily="34" charset="0"/>
                <a:ea typeface="+mn-lt"/>
                <a:cs typeface="Arial" panose="020B0604020202020204" pitchFamily="34" charset="0"/>
              </a:rPr>
              <a:t>, Pearson Education Limited, Harlow, United Kingdom. Available at: </a:t>
            </a:r>
            <a:r>
              <a:rPr lang="en-US" dirty="0">
                <a:latin typeface="Arial" panose="020B0604020202020204" pitchFamily="34" charset="0"/>
                <a:ea typeface="+mn-lt"/>
                <a:cs typeface="Arial" panose="020B0604020202020204" pitchFamily="34" charset="0"/>
                <a:hlinkClick r:id="rId4"/>
              </a:rPr>
              <a:t>https://www.perlego.com/book/810620/management-an-introduction-pdf</a:t>
            </a:r>
            <a:r>
              <a:rPr lang="en-US" dirty="0">
                <a:latin typeface="Arial" panose="020B0604020202020204" pitchFamily="34" charset="0"/>
                <a:ea typeface="+mn-lt"/>
                <a:cs typeface="Arial" panose="020B0604020202020204" pitchFamily="34" charset="0"/>
              </a:rPr>
              <a:t> </a:t>
            </a:r>
            <a:r>
              <a:rPr lang="en-US" dirty="0">
                <a:latin typeface="Arial" panose="020B0604020202020204" pitchFamily="34" charset="0"/>
                <a:ea typeface="+mn-lt"/>
                <a:cs typeface="Arial" panose="020B0604020202020204" pitchFamily="34" charset="0"/>
                <a:hlinkClick r:id="rId2"/>
              </a:rPr>
              <a:t>pdf</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344170" indent="-344170">
              <a:buAutoNum type="arabicPeriod"/>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Carlos, J.R. (1995)</a:t>
            </a:r>
            <a:r>
              <a:rPr lang="en-US" i="1" dirty="0">
                <a:latin typeface="Arial" panose="020B0604020202020204" pitchFamily="34" charset="0"/>
                <a:ea typeface="+mn-lt"/>
                <a:cs typeface="Arial" panose="020B0604020202020204" pitchFamily="34" charset="0"/>
              </a:rPr>
              <a:t> Channel expansion theory: A dynamic view of media and information richness perceptions</a:t>
            </a:r>
            <a:r>
              <a:rPr lang="en-US" dirty="0">
                <a:latin typeface="Arial" panose="020B0604020202020204" pitchFamily="34" charset="0"/>
                <a:ea typeface="+mn-lt"/>
                <a:cs typeface="Arial" panose="020B0604020202020204" pitchFamily="34" charset="0"/>
              </a:rPr>
              <a:t> (Doctoral dissertation, The Florida State University)  Available at: </a:t>
            </a:r>
            <a:r>
              <a:rPr lang="en-US" dirty="0">
                <a:latin typeface="Arial" panose="020B0604020202020204" pitchFamily="34" charset="0"/>
                <a:ea typeface="+mn-lt"/>
                <a:cs typeface="Arial" panose="020B0604020202020204" pitchFamily="34" charset="0"/>
                <a:hlinkClick r:id="rId5"/>
              </a:rPr>
              <a:t>https://www.researchgate.net/publication/287119903_Channel_expansion_theory_A_dynamic_view_of_media_and_information_richness_perceptions</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0" indent="0">
              <a:buNone/>
            </a:pPr>
            <a:endParaRPr lang="en-US" dirty="0">
              <a:ea typeface="+mn-lt"/>
              <a:cs typeface="+mn-lt"/>
            </a:endParaRPr>
          </a:p>
          <a:p>
            <a:pPr marL="344170" indent="-344170">
              <a:buAutoNum type="arabicPeriod"/>
            </a:pPr>
            <a:endParaRPr lang="en-US" dirty="0">
              <a:cs typeface="Arial" panose="020B0604020202020204"/>
            </a:endParaRPr>
          </a:p>
          <a:p>
            <a:pPr marL="344170" indent="-344170">
              <a:buAutoNum type="arabicPeriod"/>
            </a:pPr>
            <a:endParaRPr lang="en-US" dirty="0">
              <a:cs typeface="Arial" panose="020B0604020202020204"/>
            </a:endParaRPr>
          </a:p>
          <a:p>
            <a:pPr marL="0" indent="0">
              <a:buNone/>
            </a:pPr>
            <a:endParaRPr lang="en-US" dirty="0">
              <a:cs typeface="Arial" panose="020B0604020202020204"/>
            </a:endParaRPr>
          </a:p>
        </p:txBody>
      </p:sp>
    </p:spTree>
    <p:extLst>
      <p:ext uri="{BB962C8B-B14F-4D97-AF65-F5344CB8AC3E}">
        <p14:creationId xmlns:p14="http://schemas.microsoft.com/office/powerpoint/2010/main" val="418931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FA4788-E34C-457E-BE5D-A9F4993551EF}"/>
              </a:ext>
            </a:extLst>
          </p:cNvPr>
          <p:cNvSpPr>
            <a:spLocks noGrp="1"/>
          </p:cNvSpPr>
          <p:nvPr>
            <p:ph idx="1"/>
          </p:nvPr>
        </p:nvSpPr>
        <p:spPr>
          <a:xfrm>
            <a:off x="500449" y="407773"/>
            <a:ext cx="8829159" cy="5633590"/>
          </a:xfrm>
        </p:spPr>
        <p:txBody>
          <a:bodyPr>
            <a:normAutofit fontScale="70000" lnSpcReduction="20000"/>
          </a:bodyPr>
          <a:lstStyle/>
          <a:p>
            <a:pPr marL="0" indent="0">
              <a:buNone/>
            </a:pPr>
            <a:r>
              <a:rPr lang="en-US" sz="2300" dirty="0">
                <a:latin typeface="Arial" panose="020B0604020202020204" pitchFamily="34" charset="0"/>
                <a:ea typeface="+mn-lt"/>
                <a:cs typeface="Arial" panose="020B0604020202020204" pitchFamily="34" charset="0"/>
              </a:rPr>
              <a:t>Griffith, B. and Dunham, E. (2015) </a:t>
            </a:r>
            <a:r>
              <a:rPr lang="en-US" sz="2300" i="1" dirty="0">
                <a:latin typeface="Arial" panose="020B0604020202020204" pitchFamily="34" charset="0"/>
                <a:ea typeface="+mn-lt"/>
                <a:cs typeface="Arial" panose="020B0604020202020204" pitchFamily="34" charset="0"/>
              </a:rPr>
              <a:t>Working in Teams: moving from high potential to high performance,</a:t>
            </a:r>
            <a:r>
              <a:rPr lang="en-US" sz="2300" dirty="0">
                <a:latin typeface="Arial" panose="020B0604020202020204" pitchFamily="34" charset="0"/>
                <a:ea typeface="+mn-lt"/>
                <a:cs typeface="Arial" panose="020B0604020202020204" pitchFamily="34" charset="0"/>
              </a:rPr>
              <a:t> Los Angeles, SAGE Publications. Available at:  </a:t>
            </a:r>
            <a:r>
              <a:rPr lang="en-US" sz="2300" dirty="0">
                <a:latin typeface="Arial" panose="020B0604020202020204" pitchFamily="34" charset="0"/>
                <a:ea typeface="+mn-lt"/>
                <a:cs typeface="Arial" panose="020B0604020202020204" pitchFamily="34" charset="0"/>
                <a:hlinkClick r:id="rId2"/>
              </a:rPr>
              <a:t>https://www.semanticscholar.org/paper/Working-in-Teams%3A-Moving-From-High-Potential-to-Griffith-Dunham/81ba7619b68b7d4d1b598e9f18a17805aec7c752</a:t>
            </a:r>
            <a:r>
              <a:rPr lang="en-US" sz="2300" dirty="0">
                <a:latin typeface="Arial" panose="020B0604020202020204" pitchFamily="34" charset="0"/>
                <a:ea typeface="+mn-lt"/>
                <a:cs typeface="Arial" panose="020B0604020202020204" pitchFamily="34" charset="0"/>
              </a:rPr>
              <a:t> (Accessed: 17.11.2021)</a:t>
            </a:r>
            <a:endParaRPr lang="en-US" sz="2300" i="1" dirty="0">
              <a:latin typeface="Arial" panose="020B0604020202020204" pitchFamily="34" charset="0"/>
              <a:ea typeface="+mn-lt"/>
              <a:cs typeface="Arial" panose="020B0604020202020204" pitchFamily="34" charset="0"/>
            </a:endParaRPr>
          </a:p>
          <a:p>
            <a:pPr marL="0" indent="0">
              <a:buNone/>
            </a:pPr>
            <a:endParaRPr lang="en-US" sz="2300" dirty="0">
              <a:latin typeface="Arial" panose="020B0604020202020204" pitchFamily="34" charset="0"/>
              <a:ea typeface="+mn-lt"/>
              <a:cs typeface="Arial" panose="020B0604020202020204" pitchFamily="34" charset="0"/>
            </a:endParaRPr>
          </a:p>
          <a:p>
            <a:pPr marL="0" indent="0">
              <a:buNone/>
            </a:pPr>
            <a:r>
              <a:rPr lang="en-US" sz="2300" dirty="0">
                <a:latin typeface="Arial" panose="020B0604020202020204" pitchFamily="34" charset="0"/>
                <a:ea typeface="+mn-lt"/>
                <a:cs typeface="Arial" panose="020B0604020202020204" pitchFamily="34" charset="0"/>
              </a:rPr>
              <a:t>Lin X. and Lin C. (2020) Communication Theories Applied in </a:t>
            </a:r>
            <a:r>
              <a:rPr lang="en-US" sz="2300" dirty="0" err="1">
                <a:latin typeface="Arial" panose="020B0604020202020204" pitchFamily="34" charset="0"/>
                <a:ea typeface="+mn-lt"/>
                <a:cs typeface="Arial" panose="020B0604020202020204" pitchFamily="34" charset="0"/>
              </a:rPr>
              <a:t>Mentimeter</a:t>
            </a:r>
            <a:r>
              <a:rPr lang="en-US" sz="2300" dirty="0">
                <a:latin typeface="Arial" panose="020B0604020202020204" pitchFamily="34" charset="0"/>
                <a:ea typeface="+mn-lt"/>
                <a:cs typeface="Arial" panose="020B0604020202020204" pitchFamily="34" charset="0"/>
              </a:rPr>
              <a:t> to Improve Educational Communication and Teaching Effectiveness, </a:t>
            </a:r>
            <a:r>
              <a:rPr lang="en-US" sz="2300" i="1" dirty="0">
                <a:latin typeface="Arial" panose="020B0604020202020204" pitchFamily="34" charset="0"/>
                <a:ea typeface="+mn-lt"/>
                <a:cs typeface="Arial" panose="020B0604020202020204" pitchFamily="34" charset="0"/>
              </a:rPr>
              <a:t>4th International Conference on Culture, Education and Economic Development of Modern Society</a:t>
            </a:r>
            <a:r>
              <a:rPr lang="en-US" sz="2300" dirty="0">
                <a:latin typeface="Arial" panose="020B0604020202020204" pitchFamily="34" charset="0"/>
                <a:ea typeface="+mn-lt"/>
                <a:cs typeface="Arial" panose="020B0604020202020204" pitchFamily="34" charset="0"/>
              </a:rPr>
              <a:t> (ICCESE 2020), pp.870-871, Beijing Language and Culture University. Available at:   </a:t>
            </a:r>
            <a:r>
              <a:rPr lang="en-US" sz="2300" dirty="0">
                <a:latin typeface="Arial" panose="020B0604020202020204" pitchFamily="34" charset="0"/>
                <a:ea typeface="+mn-lt"/>
                <a:cs typeface="Arial" panose="020B0604020202020204" pitchFamily="34" charset="0"/>
                <a:hlinkClick r:id="rId3"/>
              </a:rPr>
              <a:t>https://www.perlego.com/book/1578913/communication-theory-pdf?utm_source=google&amp;utm_medium=cpc&amp;gclid=CjwKCAiA1uKMBhAGEiwAxzvX98ctRMdIVq_91Xdaa7fGmpgp3AkeXlto_qdrfQO1nzcDPeCVs9OJgRoCQ2AQAvD_BwE</a:t>
            </a:r>
            <a:r>
              <a:rPr lang="en-US" sz="2300" dirty="0">
                <a:latin typeface="Arial" panose="020B0604020202020204" pitchFamily="34" charset="0"/>
                <a:ea typeface="+mn-lt"/>
                <a:cs typeface="Arial" panose="020B0604020202020204" pitchFamily="34" charset="0"/>
              </a:rPr>
              <a:t> (Accessed: 17.11.2021)</a:t>
            </a:r>
            <a:endParaRPr lang="en-US" sz="2300" i="1" dirty="0">
              <a:latin typeface="Arial" panose="020B0604020202020204" pitchFamily="34" charset="0"/>
              <a:ea typeface="+mn-lt"/>
              <a:cs typeface="Arial" panose="020B0604020202020204" pitchFamily="34" charset="0"/>
            </a:endParaRPr>
          </a:p>
          <a:p>
            <a:pPr marL="0" indent="0">
              <a:buNone/>
            </a:pPr>
            <a:r>
              <a:rPr lang="en-US" sz="2300" dirty="0">
                <a:latin typeface="Arial" panose="020B0604020202020204" pitchFamily="34" charset="0"/>
                <a:ea typeface="+mn-lt"/>
                <a:cs typeface="Arial" panose="020B0604020202020204" pitchFamily="34" charset="0"/>
              </a:rPr>
              <a:t> </a:t>
            </a:r>
          </a:p>
          <a:p>
            <a:pPr marL="0" indent="0">
              <a:buNone/>
            </a:pPr>
            <a:r>
              <a:rPr lang="en-US" sz="2300" dirty="0" err="1">
                <a:latin typeface="Arial" panose="020B0604020202020204" pitchFamily="34" charset="0"/>
                <a:cs typeface="Arial" panose="020B0604020202020204" pitchFamily="34" charset="0"/>
              </a:rPr>
              <a:t>Lipowski</a:t>
            </a:r>
            <a:r>
              <a:rPr lang="en-US" sz="2300" dirty="0">
                <a:latin typeface="Arial" panose="020B0604020202020204" pitchFamily="34" charset="0"/>
                <a:cs typeface="Arial" panose="020B0604020202020204" pitchFamily="34" charset="0"/>
              </a:rPr>
              <a:t>, M. and </a:t>
            </a:r>
            <a:r>
              <a:rPr lang="en-US" sz="2300" dirty="0" err="1">
                <a:latin typeface="Arial" panose="020B0604020202020204" pitchFamily="34" charset="0"/>
                <a:cs typeface="Arial" panose="020B0604020202020204" pitchFamily="34" charset="0"/>
              </a:rPr>
              <a:t>Bondos</a:t>
            </a:r>
            <a:r>
              <a:rPr lang="en-US" sz="2300" dirty="0">
                <a:latin typeface="Arial" panose="020B0604020202020204" pitchFamily="34" charset="0"/>
                <a:cs typeface="Arial" panose="020B0604020202020204" pitchFamily="34" charset="0"/>
              </a:rPr>
              <a:t>, I. (2018) The influence of perceptive media richness of marketing channels on online channel usage: Intergenerational differences. </a:t>
            </a:r>
            <a:r>
              <a:rPr lang="en-US" sz="2300" i="1" dirty="0">
                <a:latin typeface="Arial" panose="020B0604020202020204" pitchFamily="34" charset="0"/>
                <a:cs typeface="Arial" panose="020B0604020202020204" pitchFamily="34" charset="0"/>
              </a:rPr>
              <a:t>Baltic Journal of Management</a:t>
            </a:r>
            <a:r>
              <a:rPr lang="en-US" sz="2300" dirty="0">
                <a:latin typeface="Arial" panose="020B0604020202020204" pitchFamily="34" charset="0"/>
                <a:cs typeface="Arial" panose="020B0604020202020204" pitchFamily="34" charset="0"/>
              </a:rPr>
              <a:t> 13(2), pp. 169-190.</a:t>
            </a:r>
            <a:r>
              <a:rPr lang="en-US" sz="2300" dirty="0">
                <a:latin typeface="Arial" panose="020B0604020202020204" pitchFamily="34" charset="0"/>
                <a:ea typeface="+mn-lt"/>
                <a:cs typeface="Arial" panose="020B0604020202020204" pitchFamily="34" charset="0"/>
              </a:rPr>
              <a:t> Available at:</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hlinkClick r:id="rId4"/>
              </a:rPr>
              <a:t>https://www.semanticscholar.org/paper/The-influence-of-perceived-media-richness-of-on-Lipowski-Bondos/48c2d25c4a4d19066976c0922046e60a46df1e4b</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ea typeface="+mn-lt"/>
                <a:cs typeface="Arial" panose="020B0604020202020204" pitchFamily="34" charset="0"/>
              </a:rPr>
              <a:t>(Accessed: 17.11.2021)</a:t>
            </a:r>
            <a:endParaRPr lang="en-US" sz="2300" i="1" dirty="0">
              <a:latin typeface="Arial" panose="020B0604020202020204" pitchFamily="34" charset="0"/>
              <a:ea typeface="+mn-lt"/>
              <a:cs typeface="Arial" panose="020B0604020202020204" pitchFamily="34" charset="0"/>
            </a:endParaRPr>
          </a:p>
          <a:p>
            <a:pPr marL="0" indent="0">
              <a:buNone/>
            </a:pPr>
            <a:endParaRPr lang="en-US" sz="2300" dirty="0">
              <a:latin typeface="Arial" panose="020B0604020202020204" pitchFamily="34" charset="0"/>
              <a:cs typeface="Arial" panose="020B0604020202020204" pitchFamily="34" charset="0"/>
            </a:endParaRPr>
          </a:p>
          <a:p>
            <a:pPr marL="0" indent="0">
              <a:buNone/>
            </a:pPr>
            <a:r>
              <a:rPr lang="en-US" sz="2300" dirty="0">
                <a:latin typeface="Arial" panose="020B0604020202020204" pitchFamily="34" charset="0"/>
                <a:cs typeface="Arial" panose="020B0604020202020204" pitchFamily="34" charset="0"/>
              </a:rPr>
              <a:t>National Health Service, About us. Available at: </a:t>
            </a:r>
            <a:r>
              <a:rPr lang="en-US" sz="2300" dirty="0">
                <a:latin typeface="Arial" panose="020B0604020202020204" pitchFamily="34" charset="0"/>
                <a:cs typeface="Arial" panose="020B0604020202020204" pitchFamily="34" charset="0"/>
                <a:hlinkClick r:id="rId5"/>
              </a:rPr>
              <a:t>https://www.england.nhs.uk/about/</a:t>
            </a:r>
            <a:r>
              <a:rPr lang="en-US" sz="2300" dirty="0">
                <a:latin typeface="Arial" panose="020B0604020202020204" pitchFamily="34" charset="0"/>
                <a:cs typeface="Arial" panose="020B0604020202020204" pitchFamily="34" charset="0"/>
              </a:rPr>
              <a:t>  </a:t>
            </a:r>
            <a:r>
              <a:rPr lang="en-US" sz="2300" dirty="0">
                <a:solidFill>
                  <a:schemeClr val="tx1"/>
                </a:solidFill>
                <a:latin typeface="Arial" panose="020B0604020202020204" pitchFamily="34" charset="0"/>
                <a:cs typeface="Arial" panose="020B0604020202020204" pitchFamily="34" charset="0"/>
              </a:rPr>
              <a:t>(Accessed on: 18.11.2021)</a:t>
            </a:r>
          </a:p>
          <a:p>
            <a:endParaRPr lang="en-GB" dirty="0"/>
          </a:p>
        </p:txBody>
      </p:sp>
    </p:spTree>
    <p:extLst>
      <p:ext uri="{BB962C8B-B14F-4D97-AF65-F5344CB8AC3E}">
        <p14:creationId xmlns:p14="http://schemas.microsoft.com/office/powerpoint/2010/main" val="1622616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IN" sz="1800" b="0" dirty="0">
                          <a:solidFill>
                            <a:schemeClr val="tx1"/>
                          </a:solidFill>
                          <a:latin typeface="Arial" panose="020B0604020202020204" pitchFamily="34" charset="0"/>
                          <a:cs typeface="Arial" panose="020B0604020202020204" pitchFamily="34" charset="0"/>
                        </a:rPr>
                        <a:t>Andrea-</a:t>
                      </a:r>
                      <a:r>
                        <a:rPr lang="en-IN" sz="1800" b="0" dirty="0" err="1">
                          <a:solidFill>
                            <a:schemeClr val="tx1"/>
                          </a:solidFill>
                          <a:latin typeface="Arial" panose="020B0604020202020204" pitchFamily="34" charset="0"/>
                          <a:cs typeface="Arial" panose="020B0604020202020204" pitchFamily="34" charset="0"/>
                        </a:rPr>
                        <a:t>Eniko</a:t>
                      </a:r>
                      <a:r>
                        <a:rPr lang="en-IN" sz="1800" b="0" dirty="0">
                          <a:solidFill>
                            <a:schemeClr val="tx1"/>
                          </a:solidFill>
                          <a:latin typeface="Arial" panose="020B0604020202020204" pitchFamily="34" charset="0"/>
                          <a:cs typeface="Arial" panose="020B0604020202020204" pitchFamily="34" charset="0"/>
                        </a:rPr>
                        <a:t> Lazar</a:t>
                      </a:r>
                      <a:br>
                        <a:rPr lang="en-IN" sz="1800" b="0" dirty="0">
                          <a:solidFill>
                            <a:schemeClr val="tx1"/>
                          </a:solidFill>
                          <a:latin typeface="Arial" panose="020B0604020202020204" pitchFamily="34" charset="0"/>
                          <a:cs typeface="Arial" panose="020B0604020202020204" pitchFamily="34" charset="0"/>
                        </a:rPr>
                      </a:br>
                      <a:r>
                        <a:rPr lang="en-IN" sz="1800" b="0" dirty="0" err="1">
                          <a:solidFill>
                            <a:schemeClr val="tx1"/>
                          </a:solidFill>
                          <a:latin typeface="Arial" panose="020B0604020202020204" pitchFamily="34" charset="0"/>
                          <a:cs typeface="Arial" panose="020B0604020202020204" pitchFamily="34" charset="0"/>
                        </a:rPr>
                        <a:t>Oana</a:t>
                      </a:r>
                      <a:r>
                        <a:rPr lang="en-IN" sz="1800" b="0" dirty="0">
                          <a:solidFill>
                            <a:schemeClr val="tx1"/>
                          </a:solidFill>
                          <a:latin typeface="Arial" panose="020B0604020202020204" pitchFamily="34" charset="0"/>
                          <a:cs typeface="Arial" panose="020B0604020202020204" pitchFamily="34" charset="0"/>
                        </a:rPr>
                        <a:t> Elena </a:t>
                      </a:r>
                      <a:r>
                        <a:rPr lang="en-IN" sz="1800" b="0" dirty="0" err="1">
                          <a:solidFill>
                            <a:schemeClr val="tx1"/>
                          </a:solidFill>
                          <a:latin typeface="Arial" panose="020B0604020202020204" pitchFamily="34" charset="0"/>
                          <a:cs typeface="Arial" panose="020B0604020202020204" pitchFamily="34" charset="0"/>
                        </a:rPr>
                        <a:t>Golici</a:t>
                      </a:r>
                      <a:br>
                        <a:rPr lang="en-IN" sz="1800" b="0" dirty="0">
                          <a:solidFill>
                            <a:schemeClr val="tx1"/>
                          </a:solidFill>
                          <a:latin typeface="Arial" panose="020B0604020202020204" pitchFamily="34" charset="0"/>
                          <a:cs typeface="Arial" panose="020B0604020202020204" pitchFamily="34" charset="0"/>
                        </a:rPr>
                      </a:br>
                      <a:r>
                        <a:rPr lang="en-IN" sz="1800" b="0" dirty="0">
                          <a:solidFill>
                            <a:schemeClr val="tx1"/>
                          </a:solidFill>
                          <a:latin typeface="Arial" panose="020B0604020202020204" pitchFamily="34" charset="0"/>
                          <a:cs typeface="Arial" panose="020B0604020202020204" pitchFamily="34" charset="0"/>
                        </a:rPr>
                        <a:t>Adriana-Camelia Grigore</a:t>
                      </a:r>
                      <a:br>
                        <a:rPr lang="en-IN" sz="1800" b="1" dirty="0"/>
                      </a:b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Work done on time</a:t>
                      </a:r>
                    </a:p>
                    <a:p>
                      <a:r>
                        <a:rPr lang="en-GB" dirty="0"/>
                        <a:t>Focus on task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Not having to much face to face work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Having an face to face meeting for a better understanding, good communication and exchanging knowledge.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02706A3-4542-4951-A388-86B55CD0E41C}"/>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b="1" kern="1200">
                <a:solidFill>
                  <a:schemeClr val="accent1"/>
                </a:solidFill>
                <a:latin typeface="+mj-lt"/>
                <a:ea typeface="+mj-ea"/>
                <a:cs typeface="+mj-cs"/>
              </a:rPr>
              <a:t>Thank you for your time!</a:t>
            </a:r>
          </a:p>
        </p:txBody>
      </p:sp>
      <p:pic>
        <p:nvPicPr>
          <p:cNvPr id="6" name="Graphic 5" descr="Handshake">
            <a:extLst>
              <a:ext uri="{FF2B5EF4-FFF2-40B4-BE49-F238E27FC236}">
                <a16:creationId xmlns:a16="http://schemas.microsoft.com/office/drawing/2014/main" id="{BDDFBA03-6C23-4EDD-A2B4-38476D61A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16855705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2417</TotalTime>
  <Words>1323</Words>
  <Application>Microsoft Office PowerPoint</Application>
  <PresentationFormat>Widescreen</PresentationFormat>
  <Paragraphs>116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 light</vt:lpstr>
      <vt:lpstr>Calibri Light</vt:lpstr>
      <vt:lpstr>Century Gothic</vt:lpstr>
      <vt:lpstr>Trebuchet MS</vt:lpstr>
      <vt:lpstr>Wingdings 3</vt:lpstr>
      <vt:lpstr>Facet</vt:lpstr>
      <vt:lpstr>Student ID: 2024754 2026278 2029234 Student name: Adriana-Camelia Grigore Andrea-Eniko Lazar Oana Elena Golici lecturer: Dale Clark </vt:lpstr>
      <vt:lpstr>INTRODUCTION</vt:lpstr>
      <vt:lpstr>- It is a public sector organization. - It provides Healthcare to all British citizens, free at the point of use. - It was founded on 5th July 1948 - It brought hospitals, doctors, nurses, and dentists together under one service.   Source: (https://www.bbc.co.uk/news/health-44560590). </vt:lpstr>
      <vt:lpstr>The Models of Communication</vt:lpstr>
      <vt:lpstr>The Schramm's Model in NHS</vt:lpstr>
      <vt:lpstr>Communication channels </vt:lpstr>
      <vt:lpstr>Channel theories – Richness Channel/Media Richness</vt:lpstr>
      <vt:lpstr>Improving the communication channel</vt:lpstr>
      <vt:lpstr>Barriers of an effective communication</vt:lpstr>
      <vt:lpstr>PowerPoint Presentation</vt:lpstr>
      <vt:lpstr>Effective Communication Impact </vt:lpstr>
      <vt:lpstr>References</vt:lpstr>
      <vt:lpstr>PowerPoint Presentation</vt:lpstr>
      <vt:lpstr>PowerPoint Presentation</vt:lpstr>
      <vt:lpstr>Thank you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 2024754 2026278 2029234 Student name: Adriana-Camelia Grigore Andrea-Eniko Lazar Oana Elena Golici lecturer: Dale Clark </dc:title>
  <dc:creator>Camelia Grigore (2024754)</dc:creator>
  <cp:lastModifiedBy>Camelia Grigore (2024754)</cp:lastModifiedBy>
  <cp:revision>14</cp:revision>
  <dcterms:created xsi:type="dcterms:W3CDTF">2021-11-18T20:14:16Z</dcterms:created>
  <dcterms:modified xsi:type="dcterms:W3CDTF">2021-11-20T12:31:33Z</dcterms:modified>
</cp:coreProperties>
</file>