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71" r:id="rId2"/>
    <p:sldId id="256" r:id="rId3"/>
    <p:sldId id="257" r:id="rId4"/>
    <p:sldId id="263" r:id="rId5"/>
    <p:sldId id="265" r:id="rId6"/>
    <p:sldId id="258" r:id="rId7"/>
    <p:sldId id="259" r:id="rId8"/>
    <p:sldId id="260" r:id="rId9"/>
    <p:sldId id="261" r:id="rId10"/>
    <p:sldId id="266" r:id="rId11"/>
    <p:sldId id="262" r:id="rId12"/>
    <p:sldId id="270" r:id="rId13"/>
    <p:sldId id="267" r:id="rId14"/>
    <p:sldId id="269" r:id="rId15"/>
    <p:sldId id="264"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03" autoAdjust="0"/>
    <p:restoredTop sz="94660"/>
  </p:normalViewPr>
  <p:slideViewPr>
    <p:cSldViewPr snapToGrid="0">
      <p:cViewPr varScale="1">
        <p:scale>
          <a:sx n="72" d="100"/>
          <a:sy n="72" d="100"/>
        </p:scale>
        <p:origin x="714"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AA2425-6263-450C-9589-9BBACBCC9318}"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CF77C525-09DD-482B-A2A0-FB3743A0A6EA}">
      <dgm:prSet/>
      <dgm:spPr/>
      <dgm:t>
        <a:bodyPr/>
        <a:lstStyle/>
        <a:p>
          <a:r>
            <a:rPr lang="en-GB" dirty="0"/>
            <a:t>The job that I am applying for is special education needs teaching assistant on a permanent full-time basis through a company called Vision for Education.</a:t>
          </a:r>
          <a:endParaRPr lang="en-US" dirty="0"/>
        </a:p>
      </dgm:t>
    </dgm:pt>
    <dgm:pt modelId="{7F2D2F50-DA5C-4E60-948A-C51C98B113F3}" type="parTrans" cxnId="{E573B1F5-B1EF-45F3-A2F1-EC642B7C46E9}">
      <dgm:prSet/>
      <dgm:spPr/>
      <dgm:t>
        <a:bodyPr/>
        <a:lstStyle/>
        <a:p>
          <a:endParaRPr lang="en-US"/>
        </a:p>
      </dgm:t>
    </dgm:pt>
    <dgm:pt modelId="{6A0A859E-F628-4D94-9B24-DCFD8B2BBE12}" type="sibTrans" cxnId="{E573B1F5-B1EF-45F3-A2F1-EC642B7C46E9}">
      <dgm:prSet/>
      <dgm:spPr/>
      <dgm:t>
        <a:bodyPr/>
        <a:lstStyle/>
        <a:p>
          <a:endParaRPr lang="en-US"/>
        </a:p>
      </dgm:t>
    </dgm:pt>
    <dgm:pt modelId="{DB536766-3419-4671-B648-2EB823FB01FD}">
      <dgm:prSet/>
      <dgm:spPr/>
      <dgm:t>
        <a:bodyPr/>
        <a:lstStyle/>
        <a:p>
          <a:r>
            <a:rPr lang="en-GB" dirty="0"/>
            <a:t>This job is to help children with special educational needs which is there to provide children with SEN, a supportive and stimulating environment where they can learn and grow. </a:t>
          </a:r>
          <a:endParaRPr lang="en-US" dirty="0"/>
        </a:p>
      </dgm:t>
    </dgm:pt>
    <dgm:pt modelId="{6F815092-7968-4F61-AD9E-4ACD6AE471EE}" type="parTrans" cxnId="{66EC32E1-246F-4D9D-99BA-3292C2B8A306}">
      <dgm:prSet/>
      <dgm:spPr/>
      <dgm:t>
        <a:bodyPr/>
        <a:lstStyle/>
        <a:p>
          <a:endParaRPr lang="en-US"/>
        </a:p>
      </dgm:t>
    </dgm:pt>
    <dgm:pt modelId="{808086D8-EEEA-4FE4-A660-D0EA49766524}" type="sibTrans" cxnId="{66EC32E1-246F-4D9D-99BA-3292C2B8A306}">
      <dgm:prSet/>
      <dgm:spPr/>
      <dgm:t>
        <a:bodyPr/>
        <a:lstStyle/>
        <a:p>
          <a:endParaRPr lang="en-US"/>
        </a:p>
      </dgm:t>
    </dgm:pt>
    <dgm:pt modelId="{5EFE943D-48B9-4464-827E-A42D06D5F44F}" type="pres">
      <dgm:prSet presAssocID="{5FAA2425-6263-450C-9589-9BBACBCC9318}" presName="hierChild1" presStyleCnt="0">
        <dgm:presLayoutVars>
          <dgm:chPref val="1"/>
          <dgm:dir/>
          <dgm:animOne val="branch"/>
          <dgm:animLvl val="lvl"/>
          <dgm:resizeHandles/>
        </dgm:presLayoutVars>
      </dgm:prSet>
      <dgm:spPr/>
    </dgm:pt>
    <dgm:pt modelId="{E8646EC9-FFAA-41AF-89CE-99DC6A8BCE18}" type="pres">
      <dgm:prSet presAssocID="{CF77C525-09DD-482B-A2A0-FB3743A0A6EA}" presName="hierRoot1" presStyleCnt="0"/>
      <dgm:spPr/>
    </dgm:pt>
    <dgm:pt modelId="{BF08D76B-C171-449C-9635-167918A214C9}" type="pres">
      <dgm:prSet presAssocID="{CF77C525-09DD-482B-A2A0-FB3743A0A6EA}" presName="composite" presStyleCnt="0"/>
      <dgm:spPr/>
    </dgm:pt>
    <dgm:pt modelId="{DBE1ABC8-BE4D-49FC-ABEA-E43020A80546}" type="pres">
      <dgm:prSet presAssocID="{CF77C525-09DD-482B-A2A0-FB3743A0A6EA}" presName="background" presStyleLbl="node0" presStyleIdx="0" presStyleCnt="2"/>
      <dgm:spPr/>
    </dgm:pt>
    <dgm:pt modelId="{EB12CCDF-8728-4AC3-8C7C-8CDF958324CD}" type="pres">
      <dgm:prSet presAssocID="{CF77C525-09DD-482B-A2A0-FB3743A0A6EA}" presName="text" presStyleLbl="fgAcc0" presStyleIdx="0" presStyleCnt="2">
        <dgm:presLayoutVars>
          <dgm:chPref val="3"/>
        </dgm:presLayoutVars>
      </dgm:prSet>
      <dgm:spPr/>
    </dgm:pt>
    <dgm:pt modelId="{30CF2BEA-C162-4CC8-9B68-5EAC11AA04F7}" type="pres">
      <dgm:prSet presAssocID="{CF77C525-09DD-482B-A2A0-FB3743A0A6EA}" presName="hierChild2" presStyleCnt="0"/>
      <dgm:spPr/>
    </dgm:pt>
    <dgm:pt modelId="{EEB9794A-45C5-41C5-9A75-1CE9A063F7CC}" type="pres">
      <dgm:prSet presAssocID="{DB536766-3419-4671-B648-2EB823FB01FD}" presName="hierRoot1" presStyleCnt="0"/>
      <dgm:spPr/>
    </dgm:pt>
    <dgm:pt modelId="{317B98DE-4842-4FD0-B569-3BE2C35A2291}" type="pres">
      <dgm:prSet presAssocID="{DB536766-3419-4671-B648-2EB823FB01FD}" presName="composite" presStyleCnt="0"/>
      <dgm:spPr/>
    </dgm:pt>
    <dgm:pt modelId="{E6C6ABDD-D69D-404B-9CF2-610EAE7737B6}" type="pres">
      <dgm:prSet presAssocID="{DB536766-3419-4671-B648-2EB823FB01FD}" presName="background" presStyleLbl="node0" presStyleIdx="1" presStyleCnt="2"/>
      <dgm:spPr/>
    </dgm:pt>
    <dgm:pt modelId="{7CEE99F2-43C8-410D-86B4-ADD1AA1FE7B5}" type="pres">
      <dgm:prSet presAssocID="{DB536766-3419-4671-B648-2EB823FB01FD}" presName="text" presStyleLbl="fgAcc0" presStyleIdx="1" presStyleCnt="2">
        <dgm:presLayoutVars>
          <dgm:chPref val="3"/>
        </dgm:presLayoutVars>
      </dgm:prSet>
      <dgm:spPr/>
    </dgm:pt>
    <dgm:pt modelId="{1419AF07-889D-4426-A152-F986F1C58E20}" type="pres">
      <dgm:prSet presAssocID="{DB536766-3419-4671-B648-2EB823FB01FD}" presName="hierChild2" presStyleCnt="0"/>
      <dgm:spPr/>
    </dgm:pt>
  </dgm:ptLst>
  <dgm:cxnLst>
    <dgm:cxn modelId="{74F7FD30-3976-4354-B35D-23EB1297335A}" type="presOf" srcId="{CF77C525-09DD-482B-A2A0-FB3743A0A6EA}" destId="{EB12CCDF-8728-4AC3-8C7C-8CDF958324CD}" srcOrd="0" destOrd="0" presId="urn:microsoft.com/office/officeart/2005/8/layout/hierarchy1"/>
    <dgm:cxn modelId="{92AC46B2-8210-4026-B5D3-A89871F70F45}" type="presOf" srcId="{DB536766-3419-4671-B648-2EB823FB01FD}" destId="{7CEE99F2-43C8-410D-86B4-ADD1AA1FE7B5}" srcOrd="0" destOrd="0" presId="urn:microsoft.com/office/officeart/2005/8/layout/hierarchy1"/>
    <dgm:cxn modelId="{66EC32E1-246F-4D9D-99BA-3292C2B8A306}" srcId="{5FAA2425-6263-450C-9589-9BBACBCC9318}" destId="{DB536766-3419-4671-B648-2EB823FB01FD}" srcOrd="1" destOrd="0" parTransId="{6F815092-7968-4F61-AD9E-4ACD6AE471EE}" sibTransId="{808086D8-EEEA-4FE4-A660-D0EA49766524}"/>
    <dgm:cxn modelId="{721790F5-83FF-43C9-9F57-129734A261CC}" type="presOf" srcId="{5FAA2425-6263-450C-9589-9BBACBCC9318}" destId="{5EFE943D-48B9-4464-827E-A42D06D5F44F}" srcOrd="0" destOrd="0" presId="urn:microsoft.com/office/officeart/2005/8/layout/hierarchy1"/>
    <dgm:cxn modelId="{E573B1F5-B1EF-45F3-A2F1-EC642B7C46E9}" srcId="{5FAA2425-6263-450C-9589-9BBACBCC9318}" destId="{CF77C525-09DD-482B-A2A0-FB3743A0A6EA}" srcOrd="0" destOrd="0" parTransId="{7F2D2F50-DA5C-4E60-948A-C51C98B113F3}" sibTransId="{6A0A859E-F628-4D94-9B24-DCFD8B2BBE12}"/>
    <dgm:cxn modelId="{96741838-FC17-4FD7-B9CD-010087EB3800}" type="presParOf" srcId="{5EFE943D-48B9-4464-827E-A42D06D5F44F}" destId="{E8646EC9-FFAA-41AF-89CE-99DC6A8BCE18}" srcOrd="0" destOrd="0" presId="urn:microsoft.com/office/officeart/2005/8/layout/hierarchy1"/>
    <dgm:cxn modelId="{4414A2F4-C4A5-420C-A690-8943ABB0AB0B}" type="presParOf" srcId="{E8646EC9-FFAA-41AF-89CE-99DC6A8BCE18}" destId="{BF08D76B-C171-449C-9635-167918A214C9}" srcOrd="0" destOrd="0" presId="urn:microsoft.com/office/officeart/2005/8/layout/hierarchy1"/>
    <dgm:cxn modelId="{5CC959DB-1A53-4808-BC4F-65CD145EFC09}" type="presParOf" srcId="{BF08D76B-C171-449C-9635-167918A214C9}" destId="{DBE1ABC8-BE4D-49FC-ABEA-E43020A80546}" srcOrd="0" destOrd="0" presId="urn:microsoft.com/office/officeart/2005/8/layout/hierarchy1"/>
    <dgm:cxn modelId="{AB821A6F-E3CD-46F2-9D4E-8A0A3F5D71E0}" type="presParOf" srcId="{BF08D76B-C171-449C-9635-167918A214C9}" destId="{EB12CCDF-8728-4AC3-8C7C-8CDF958324CD}" srcOrd="1" destOrd="0" presId="urn:microsoft.com/office/officeart/2005/8/layout/hierarchy1"/>
    <dgm:cxn modelId="{70D1A7EC-0F3E-4588-AFED-081AD3A0CF0B}" type="presParOf" srcId="{E8646EC9-FFAA-41AF-89CE-99DC6A8BCE18}" destId="{30CF2BEA-C162-4CC8-9B68-5EAC11AA04F7}" srcOrd="1" destOrd="0" presId="urn:microsoft.com/office/officeart/2005/8/layout/hierarchy1"/>
    <dgm:cxn modelId="{40996BDD-2B71-40EA-B4BB-D6CBB440FEBB}" type="presParOf" srcId="{5EFE943D-48B9-4464-827E-A42D06D5F44F}" destId="{EEB9794A-45C5-41C5-9A75-1CE9A063F7CC}" srcOrd="1" destOrd="0" presId="urn:microsoft.com/office/officeart/2005/8/layout/hierarchy1"/>
    <dgm:cxn modelId="{819E3019-1F0A-4182-88AF-84E9A799F5C0}" type="presParOf" srcId="{EEB9794A-45C5-41C5-9A75-1CE9A063F7CC}" destId="{317B98DE-4842-4FD0-B569-3BE2C35A2291}" srcOrd="0" destOrd="0" presId="urn:microsoft.com/office/officeart/2005/8/layout/hierarchy1"/>
    <dgm:cxn modelId="{B212ECF4-1BD1-4E5F-9535-E3E0755E5D6F}" type="presParOf" srcId="{317B98DE-4842-4FD0-B569-3BE2C35A2291}" destId="{E6C6ABDD-D69D-404B-9CF2-610EAE7737B6}" srcOrd="0" destOrd="0" presId="urn:microsoft.com/office/officeart/2005/8/layout/hierarchy1"/>
    <dgm:cxn modelId="{50ED747D-5ABD-4610-8D95-91497456F294}" type="presParOf" srcId="{317B98DE-4842-4FD0-B569-3BE2C35A2291}" destId="{7CEE99F2-43C8-410D-86B4-ADD1AA1FE7B5}" srcOrd="1" destOrd="0" presId="urn:microsoft.com/office/officeart/2005/8/layout/hierarchy1"/>
    <dgm:cxn modelId="{DEF8853E-E156-4834-A1E9-463682F8B0E0}" type="presParOf" srcId="{EEB9794A-45C5-41C5-9A75-1CE9A063F7CC}" destId="{1419AF07-889D-4426-A152-F986F1C58E2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1ABC8-BE4D-49FC-ABEA-E43020A80546}">
      <dsp:nvSpPr>
        <dsp:cNvPr id="0" name=""/>
        <dsp:cNvSpPr/>
      </dsp:nvSpPr>
      <dsp:spPr>
        <a:xfrm>
          <a:off x="1320" y="48355"/>
          <a:ext cx="4636182" cy="2943975"/>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EB12CCDF-8728-4AC3-8C7C-8CDF958324CD}">
      <dsp:nvSpPr>
        <dsp:cNvPr id="0" name=""/>
        <dsp:cNvSpPr/>
      </dsp:nvSpPr>
      <dsp:spPr>
        <a:xfrm>
          <a:off x="516452" y="537730"/>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job that I am applying for is special education needs teaching assistant on a permanent full-time basis through a company called Vision for Education.</a:t>
          </a:r>
          <a:endParaRPr lang="en-US" sz="2500" kern="1200" dirty="0"/>
        </a:p>
      </dsp:txBody>
      <dsp:txXfrm>
        <a:off x="602678" y="623956"/>
        <a:ext cx="4463730" cy="2771523"/>
      </dsp:txXfrm>
    </dsp:sp>
    <dsp:sp modelId="{E6C6ABDD-D69D-404B-9CF2-610EAE7737B6}">
      <dsp:nvSpPr>
        <dsp:cNvPr id="0" name=""/>
        <dsp:cNvSpPr/>
      </dsp:nvSpPr>
      <dsp:spPr>
        <a:xfrm>
          <a:off x="5667765" y="48355"/>
          <a:ext cx="4636182" cy="2943975"/>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CEE99F2-43C8-410D-86B4-ADD1AA1FE7B5}">
      <dsp:nvSpPr>
        <dsp:cNvPr id="0" name=""/>
        <dsp:cNvSpPr/>
      </dsp:nvSpPr>
      <dsp:spPr>
        <a:xfrm>
          <a:off x="6182897" y="537730"/>
          <a:ext cx="4636182" cy="2943975"/>
        </a:xfrm>
        <a:prstGeom prst="roundRect">
          <a:avLst>
            <a:gd name="adj" fmla="val 10000"/>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This job is to help children with special educational needs which is there to provide children with SEN, a supportive and stimulating environment where they can learn and grow. </a:t>
          </a:r>
          <a:endParaRPr lang="en-US" sz="2500" kern="1200" dirty="0"/>
        </a:p>
      </dsp:txBody>
      <dsp:txXfrm>
        <a:off x="6269123" y="623956"/>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561966F-9EE2-421C-B987-2A39BC12EEE2}" type="datetimeFigureOut">
              <a:rPr lang="en-GB" smtClean="0"/>
              <a:t>15/10/2019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567844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61966F-9EE2-421C-B987-2A39BC12EEE2}"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508276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561966F-9EE2-421C-B987-2A39BC12EEE2}" type="datetimeFigureOut">
              <a:rPr lang="en-GB" smtClean="0"/>
              <a:t>15/10/2019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55484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803626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61966F-9EE2-421C-B987-2A39BC12EEE2}"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3676157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61966F-9EE2-421C-B987-2A39BC12EEE2}"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3701957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61966F-9EE2-421C-B987-2A39BC12EEE2}" type="datetimeFigureOut">
              <a:rPr lang="en-GB" smtClean="0"/>
              <a:t>15/10/2019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34452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4222542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4289624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2048525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3960491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209F9DD-7D67-445E-9183-9AA8406975A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32524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561966F-9EE2-421C-B987-2A39BC12EEE2}" type="datetimeFigureOut">
              <a:rPr lang="en-GB" smtClean="0"/>
              <a:t>15/10/2019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754115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61966F-9EE2-421C-B987-2A39BC12EEE2}"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565748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561966F-9EE2-421C-B987-2A39BC12EEE2}"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2668730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61966F-9EE2-421C-B987-2A39BC12EEE2}"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3306091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561966F-9EE2-421C-B987-2A39BC12EEE2}" type="datetimeFigureOut">
              <a:rPr lang="en-GB" smtClean="0"/>
              <a:t>15/10/2019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209F9DD-7D67-445E-9183-9AA8406975A7}" type="slidenum">
              <a:rPr lang="en-GB" smtClean="0"/>
              <a:t>‹#›</a:t>
            </a:fld>
            <a:endParaRPr lang="en-GB"/>
          </a:p>
        </p:txBody>
      </p:sp>
    </p:spTree>
    <p:extLst>
      <p:ext uri="{BB962C8B-B14F-4D97-AF65-F5344CB8AC3E}">
        <p14:creationId xmlns:p14="http://schemas.microsoft.com/office/powerpoint/2010/main" val="1861450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61966F-9EE2-421C-B987-2A39BC12EEE2}" type="datetimeFigureOut">
              <a:rPr lang="en-GB" smtClean="0"/>
              <a:t>15/10/2019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09F9DD-7D67-445E-9183-9AA8406975A7}" type="slidenum">
              <a:rPr lang="en-GB" smtClean="0"/>
              <a:t>‹#›</a:t>
            </a:fld>
            <a:endParaRPr lang="en-GB"/>
          </a:p>
        </p:txBody>
      </p:sp>
    </p:spTree>
    <p:extLst>
      <p:ext uri="{BB962C8B-B14F-4D97-AF65-F5344CB8AC3E}">
        <p14:creationId xmlns:p14="http://schemas.microsoft.com/office/powerpoint/2010/main" val="131448200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anonjohnson.co.uk/healthy-school/sen-local-offer" TargetMode="External"/><Relationship Id="rId2" Type="http://schemas.openxmlformats.org/officeDocument/2006/relationships/hyperlink" Target="https://www.cassioburyinfants.herts.sch.uk/lets-learn-makato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tafocus.co.uk/sen-reading-wri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0943D-5449-4ADA-82F7-234C714428EF}"/>
              </a:ext>
            </a:extLst>
          </p:cNvPr>
          <p:cNvSpPr>
            <a:spLocks noGrp="1"/>
          </p:cNvSpPr>
          <p:nvPr>
            <p:ph type="title"/>
          </p:nvPr>
        </p:nvSpPr>
        <p:spPr>
          <a:xfrm>
            <a:off x="1240937" y="764373"/>
            <a:ext cx="10265263" cy="3281154"/>
          </a:xfrm>
        </p:spPr>
        <p:txBody>
          <a:bodyPr>
            <a:normAutofit/>
          </a:bodyPr>
          <a:lstStyle/>
          <a:p>
            <a:r>
              <a:rPr lang="en-GB" sz="4800" b="1" dirty="0"/>
              <a:t>Presentation on skills for life: employability and future pathways</a:t>
            </a:r>
            <a:br>
              <a:rPr lang="en-GB" sz="2800" b="1" dirty="0"/>
            </a:br>
            <a:endParaRPr lang="en-GB" sz="2800" dirty="0"/>
          </a:p>
        </p:txBody>
      </p:sp>
      <p:sp>
        <p:nvSpPr>
          <p:cNvPr id="3" name="Content Placeholder 2">
            <a:extLst>
              <a:ext uri="{FF2B5EF4-FFF2-40B4-BE49-F238E27FC236}">
                <a16:creationId xmlns:a16="http://schemas.microsoft.com/office/drawing/2014/main" id="{6142B87A-F7E2-4D5C-8807-D58FF442D8CB}"/>
              </a:ext>
            </a:extLst>
          </p:cNvPr>
          <p:cNvSpPr>
            <a:spLocks noGrp="1"/>
          </p:cNvSpPr>
          <p:nvPr>
            <p:ph idx="1"/>
          </p:nvPr>
        </p:nvSpPr>
        <p:spPr>
          <a:xfrm>
            <a:off x="304800" y="4211782"/>
            <a:ext cx="6189133" cy="2006903"/>
          </a:xfrm>
        </p:spPr>
        <p:txBody>
          <a:bodyPr>
            <a:normAutofit/>
          </a:bodyPr>
          <a:lstStyle/>
          <a:p>
            <a:pPr marL="0" indent="0">
              <a:buNone/>
            </a:pPr>
            <a:r>
              <a:rPr lang="en-GB" b="1" dirty="0"/>
              <a:t>By Samantha Briggs</a:t>
            </a:r>
          </a:p>
          <a:p>
            <a:pPr marL="0" indent="0">
              <a:buNone/>
            </a:pPr>
            <a:r>
              <a:rPr lang="en-GB" b="1" dirty="0"/>
              <a:t>Student number – 1705124</a:t>
            </a:r>
          </a:p>
        </p:txBody>
      </p:sp>
      <p:pic>
        <p:nvPicPr>
          <p:cNvPr id="7" name="Graphic 6" descr="Books">
            <a:extLst>
              <a:ext uri="{FF2B5EF4-FFF2-40B4-BE49-F238E27FC236}">
                <a16:creationId xmlns:a16="http://schemas.microsoft.com/office/drawing/2014/main" id="{49768DF6-E3B4-4DB9-8D12-394385BF0F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43155" y="3447074"/>
            <a:ext cx="3410926" cy="3410926"/>
          </a:xfrm>
          <a:prstGeom prst="rect">
            <a:avLst/>
          </a:prstGeom>
        </p:spPr>
      </p:pic>
    </p:spTree>
    <p:extLst>
      <p:ext uri="{BB962C8B-B14F-4D97-AF65-F5344CB8AC3E}">
        <p14:creationId xmlns:p14="http://schemas.microsoft.com/office/powerpoint/2010/main" val="2987932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1B8C-F9F8-48B9-908A-D7F4F11C3C2D}"/>
              </a:ext>
            </a:extLst>
          </p:cNvPr>
          <p:cNvSpPr>
            <a:spLocks noGrp="1"/>
          </p:cNvSpPr>
          <p:nvPr>
            <p:ph type="ctrTitle"/>
          </p:nvPr>
        </p:nvSpPr>
        <p:spPr>
          <a:xfrm>
            <a:off x="1524000" y="2245809"/>
            <a:ext cx="9144000" cy="2273824"/>
          </a:xfrm>
        </p:spPr>
        <p:txBody>
          <a:bodyPr>
            <a:normAutofit/>
          </a:bodyPr>
          <a:lstStyle/>
          <a:p>
            <a:pPr algn="l"/>
            <a:br>
              <a:rPr lang="en-GB" sz="1600" dirty="0">
                <a:latin typeface="Arial" panose="020B0604020202020204" pitchFamily="34" charset="0"/>
                <a:cs typeface="Arial" panose="020B0604020202020204" pitchFamily="34" charset="0"/>
              </a:rPr>
            </a:br>
            <a:r>
              <a:rPr lang="en-GB" sz="1600" dirty="0">
                <a:latin typeface="+mn-lt"/>
                <a:cs typeface="Arial" panose="020B0604020202020204" pitchFamily="34" charset="0"/>
              </a:rPr>
              <a:t>My name is Samantha Briggs, I am in my third year at university studying early years practitioner and my passion and aim in life is to work with young children within a school: in particular, to help children with special needs to give them the confidence to grow and experience life and knowledge the same as every other child around them. Macintyre (2010) agrees with this and states emphasis on the importance of children with special needs feeling as confident as possible and becoming as independent as possible with a little help from their practitioners. </a:t>
            </a:r>
          </a:p>
        </p:txBody>
      </p:sp>
      <p:sp>
        <p:nvSpPr>
          <p:cNvPr id="3" name="Subtitle 2">
            <a:extLst>
              <a:ext uri="{FF2B5EF4-FFF2-40B4-BE49-F238E27FC236}">
                <a16:creationId xmlns:a16="http://schemas.microsoft.com/office/drawing/2014/main" id="{E87EBF5D-438D-4661-AA39-8F0ED347EA89}"/>
              </a:ext>
            </a:extLst>
          </p:cNvPr>
          <p:cNvSpPr>
            <a:spLocks noGrp="1"/>
          </p:cNvSpPr>
          <p:nvPr>
            <p:ph type="subTitle" idx="1"/>
          </p:nvPr>
        </p:nvSpPr>
        <p:spPr>
          <a:xfrm rot="10800000" flipV="1">
            <a:off x="1577721" y="2409478"/>
            <a:ext cx="9144000" cy="586939"/>
          </a:xfrm>
        </p:spPr>
        <p:txBody>
          <a:bodyPr>
            <a:normAutofit/>
          </a:bodyPr>
          <a:lstStyle/>
          <a:p>
            <a:pPr algn="l"/>
            <a:r>
              <a:rPr lang="en-GB" sz="2000" dirty="0">
                <a:cs typeface="Arial" panose="020B0604020202020204" pitchFamily="34" charset="0"/>
              </a:rPr>
              <a:t>Good Morning,</a:t>
            </a:r>
          </a:p>
        </p:txBody>
      </p:sp>
      <p:sp>
        <p:nvSpPr>
          <p:cNvPr id="4" name="TextBox 3">
            <a:extLst>
              <a:ext uri="{FF2B5EF4-FFF2-40B4-BE49-F238E27FC236}">
                <a16:creationId xmlns:a16="http://schemas.microsoft.com/office/drawing/2014/main" id="{92F39B5D-A144-4C61-AD73-57136498BBD0}"/>
              </a:ext>
            </a:extLst>
          </p:cNvPr>
          <p:cNvSpPr txBox="1"/>
          <p:nvPr/>
        </p:nvSpPr>
        <p:spPr>
          <a:xfrm>
            <a:off x="2199861" y="840536"/>
            <a:ext cx="8818597" cy="1323439"/>
          </a:xfrm>
          <a:prstGeom prst="rect">
            <a:avLst/>
          </a:prstGeom>
          <a:noFill/>
        </p:spPr>
        <p:txBody>
          <a:bodyPr wrap="square" rtlCol="0">
            <a:spAutoFit/>
          </a:bodyPr>
          <a:lstStyle/>
          <a:p>
            <a:pPr algn="ctr"/>
            <a:r>
              <a:rPr lang="en-GB" sz="4000" b="1" i="1" u="sng" dirty="0"/>
              <a:t>Skills and understanding within a career opportunity </a:t>
            </a:r>
          </a:p>
        </p:txBody>
      </p:sp>
    </p:spTree>
    <p:extLst>
      <p:ext uri="{BB962C8B-B14F-4D97-AF65-F5344CB8AC3E}">
        <p14:creationId xmlns:p14="http://schemas.microsoft.com/office/powerpoint/2010/main" val="1500397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FF1F9-BC66-470A-A3A2-75F2957C6640}"/>
              </a:ext>
            </a:extLst>
          </p:cNvPr>
          <p:cNvSpPr>
            <a:spLocks noGrp="1"/>
          </p:cNvSpPr>
          <p:nvPr>
            <p:ph type="title"/>
          </p:nvPr>
        </p:nvSpPr>
        <p:spPr/>
        <p:txBody>
          <a:bodyPr>
            <a:normAutofit fontScale="90000"/>
          </a:bodyPr>
          <a:lstStyle/>
          <a:p>
            <a:pPr algn="ctr"/>
            <a:r>
              <a:rPr lang="en-GB" b="1" u="sng" dirty="0"/>
              <a:t>Special Educational Needs Teaching Assistant</a:t>
            </a:r>
            <a:br>
              <a:rPr lang="en-GB" dirty="0"/>
            </a:br>
            <a:endParaRPr lang="en-GB" dirty="0"/>
          </a:p>
        </p:txBody>
      </p:sp>
      <p:pic>
        <p:nvPicPr>
          <p:cNvPr id="5" name="Content Placeholder 4" descr="A picture containing rainbow, device&#10;&#10;Description automatically generated">
            <a:extLst>
              <a:ext uri="{FF2B5EF4-FFF2-40B4-BE49-F238E27FC236}">
                <a16:creationId xmlns:a16="http://schemas.microsoft.com/office/drawing/2014/main" id="{CEAE7086-85AE-460E-A56F-B33546F4A8B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3360" y="1974654"/>
            <a:ext cx="4442000" cy="4442000"/>
          </a:xfrm>
        </p:spPr>
      </p:pic>
      <p:sp>
        <p:nvSpPr>
          <p:cNvPr id="6" name="TextBox 5">
            <a:extLst>
              <a:ext uri="{FF2B5EF4-FFF2-40B4-BE49-F238E27FC236}">
                <a16:creationId xmlns:a16="http://schemas.microsoft.com/office/drawing/2014/main" id="{26F2B305-FFE7-4CE2-8E06-1879C263944E}"/>
              </a:ext>
            </a:extLst>
          </p:cNvPr>
          <p:cNvSpPr txBox="1"/>
          <p:nvPr/>
        </p:nvSpPr>
        <p:spPr>
          <a:xfrm>
            <a:off x="7863840" y="6231988"/>
            <a:ext cx="4093698"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6317FEA3-3960-432E-911B-F623115133EC}"/>
              </a:ext>
            </a:extLst>
          </p:cNvPr>
          <p:cNvSpPr txBox="1"/>
          <p:nvPr/>
        </p:nvSpPr>
        <p:spPr>
          <a:xfrm>
            <a:off x="7474226" y="6427113"/>
            <a:ext cx="1709530"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(Teaching Assistant Focus no date)</a:t>
            </a:r>
          </a:p>
        </p:txBody>
      </p:sp>
    </p:spTree>
    <p:extLst>
      <p:ext uri="{BB962C8B-B14F-4D97-AF65-F5344CB8AC3E}">
        <p14:creationId xmlns:p14="http://schemas.microsoft.com/office/powerpoint/2010/main" val="2448131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4C79D-5BA1-4897-B490-045EBEED0A37}"/>
              </a:ext>
            </a:extLst>
          </p:cNvPr>
          <p:cNvSpPr>
            <a:spLocks noGrp="1"/>
          </p:cNvSpPr>
          <p:nvPr>
            <p:ph type="title"/>
          </p:nvPr>
        </p:nvSpPr>
        <p:spPr>
          <a:xfrm>
            <a:off x="2895600" y="764373"/>
            <a:ext cx="8610600" cy="1293028"/>
          </a:xfrm>
        </p:spPr>
        <p:txBody>
          <a:bodyPr>
            <a:normAutofit/>
          </a:bodyPr>
          <a:lstStyle/>
          <a:p>
            <a:r>
              <a:rPr lang="en-GB"/>
              <a:t>Introduction to the job</a:t>
            </a:r>
          </a:p>
        </p:txBody>
      </p:sp>
      <p:graphicFrame>
        <p:nvGraphicFramePr>
          <p:cNvPr id="5" name="Content Placeholder 2">
            <a:extLst>
              <a:ext uri="{FF2B5EF4-FFF2-40B4-BE49-F238E27FC236}">
                <a16:creationId xmlns:a16="http://schemas.microsoft.com/office/drawing/2014/main" id="{BB7F8BA1-3590-485F-B6E3-EC72374F9F4F}"/>
              </a:ext>
            </a:extLst>
          </p:cNvPr>
          <p:cNvGraphicFramePr>
            <a:graphicFrameLocks noGrp="1"/>
          </p:cNvGraphicFramePr>
          <p:nvPr>
            <p:ph idx="1"/>
            <p:extLst>
              <p:ext uri="{D42A27DB-BD31-4B8C-83A1-F6EECF244321}">
                <p14:modId xmlns:p14="http://schemas.microsoft.com/office/powerpoint/2010/main" val="399848551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134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0622-2B0A-47F9-B6F7-6BA52C3D93A3}"/>
              </a:ext>
            </a:extLst>
          </p:cNvPr>
          <p:cNvSpPr>
            <a:spLocks noGrp="1"/>
          </p:cNvSpPr>
          <p:nvPr>
            <p:ph type="title"/>
          </p:nvPr>
        </p:nvSpPr>
        <p:spPr/>
        <p:txBody>
          <a:bodyPr/>
          <a:lstStyle/>
          <a:p>
            <a:r>
              <a:rPr lang="en-GB" dirty="0"/>
              <a:t>Job role</a:t>
            </a:r>
          </a:p>
        </p:txBody>
      </p:sp>
      <p:sp>
        <p:nvSpPr>
          <p:cNvPr id="3" name="Content Placeholder 2">
            <a:extLst>
              <a:ext uri="{FF2B5EF4-FFF2-40B4-BE49-F238E27FC236}">
                <a16:creationId xmlns:a16="http://schemas.microsoft.com/office/drawing/2014/main" id="{CA57E0A2-752E-43A9-AC58-D8660E5EFCA2}"/>
              </a:ext>
            </a:extLst>
          </p:cNvPr>
          <p:cNvSpPr>
            <a:spLocks noGrp="1"/>
          </p:cNvSpPr>
          <p:nvPr>
            <p:ph idx="1"/>
          </p:nvPr>
        </p:nvSpPr>
        <p:spPr/>
        <p:txBody>
          <a:bodyPr/>
          <a:lstStyle/>
          <a:p>
            <a:r>
              <a:rPr lang="en-GB" dirty="0">
                <a:latin typeface="+mj-lt"/>
                <a:cs typeface="Arial" panose="020B0604020202020204" pitchFamily="34" charset="0"/>
              </a:rPr>
              <a:t>The job role states that if I were to be successful within the position, I should be confident enough in feeding and changing the children. Due to my university course, I have been able to work with SEN children and have had many experiences in these particular jobs and I do feel very confident in doing what is asked of me.</a:t>
            </a:r>
          </a:p>
          <a:p>
            <a:r>
              <a:rPr lang="en-GB" dirty="0">
                <a:latin typeface="+mj-lt"/>
                <a:cs typeface="Arial" panose="020B0604020202020204" pitchFamily="34" charset="0"/>
              </a:rPr>
              <a:t>Also, within the job role I would be required to work as part of a team and also be able to work confidently on my own as a potential one to one with a child. As my personal statement shows and my CV shows, I have many vast experiences of working both on my own and as part of team so I have no issues of pursuing either role.</a:t>
            </a:r>
          </a:p>
        </p:txBody>
      </p:sp>
    </p:spTree>
    <p:extLst>
      <p:ext uri="{BB962C8B-B14F-4D97-AF65-F5344CB8AC3E}">
        <p14:creationId xmlns:p14="http://schemas.microsoft.com/office/powerpoint/2010/main" val="3278017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9F46-8F1E-44F5-B2CA-28F1C1B2E705}"/>
              </a:ext>
            </a:extLst>
          </p:cNvPr>
          <p:cNvSpPr>
            <a:spLocks noGrp="1"/>
          </p:cNvSpPr>
          <p:nvPr>
            <p:ph type="title"/>
          </p:nvPr>
        </p:nvSpPr>
        <p:spPr>
          <a:xfrm>
            <a:off x="640079" y="2053641"/>
            <a:ext cx="3669161" cy="2760098"/>
          </a:xfrm>
        </p:spPr>
        <p:txBody>
          <a:bodyPr>
            <a:normAutofit/>
          </a:bodyPr>
          <a:lstStyle/>
          <a:p>
            <a:pPr algn="ctr"/>
            <a:r>
              <a:rPr lang="en-GB" b="1" u="sng" dirty="0"/>
              <a:t>Why I have applied for the role</a:t>
            </a:r>
            <a:r>
              <a:rPr lang="en-GB" b="1" u="sng" dirty="0">
                <a:solidFill>
                  <a:srgbClr val="FFFFFF"/>
                </a:solidFill>
              </a:rPr>
              <a:t> </a:t>
            </a:r>
            <a:r>
              <a:rPr lang="en-GB" dirty="0">
                <a:solidFill>
                  <a:srgbClr val="FFFFFF"/>
                </a:solidFill>
              </a:rPr>
              <a:t> </a:t>
            </a:r>
          </a:p>
        </p:txBody>
      </p:sp>
      <p:sp>
        <p:nvSpPr>
          <p:cNvPr id="3" name="Content Placeholder 2">
            <a:extLst>
              <a:ext uri="{FF2B5EF4-FFF2-40B4-BE49-F238E27FC236}">
                <a16:creationId xmlns:a16="http://schemas.microsoft.com/office/drawing/2014/main" id="{218024E3-40C4-4CA3-BFA3-A3B17E65AF18}"/>
              </a:ext>
            </a:extLst>
          </p:cNvPr>
          <p:cNvSpPr>
            <a:spLocks noGrp="1"/>
          </p:cNvSpPr>
          <p:nvPr>
            <p:ph idx="1"/>
          </p:nvPr>
        </p:nvSpPr>
        <p:spPr>
          <a:xfrm>
            <a:off x="6090574" y="801866"/>
            <a:ext cx="5306084" cy="5230634"/>
          </a:xfrm>
        </p:spPr>
        <p:txBody>
          <a:bodyPr anchor="ctr">
            <a:normAutofit lnSpcReduction="10000"/>
          </a:bodyPr>
          <a:lstStyle/>
          <a:p>
            <a:r>
              <a:rPr lang="en-GB" sz="2400" dirty="0">
                <a:solidFill>
                  <a:srgbClr val="000000"/>
                </a:solidFill>
              </a:rPr>
              <a:t>I have applied for this role due to my passion for teaching and my  understanding of children with special needs. Although I know I need more training and experience, this course has helped me become more knowledgeable to the fact that I enjoy learning about children that require that extra bit of help and special need. I do believe I am the perfect candidate for the role for providing this help and I am confident to strive these children into the correct direction.</a:t>
            </a:r>
          </a:p>
        </p:txBody>
      </p:sp>
    </p:spTree>
    <p:extLst>
      <p:ext uri="{BB962C8B-B14F-4D97-AF65-F5344CB8AC3E}">
        <p14:creationId xmlns:p14="http://schemas.microsoft.com/office/powerpoint/2010/main" val="1091739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02D3-4713-473F-BFB5-A805F0E8DCC2}"/>
              </a:ext>
            </a:extLst>
          </p:cNvPr>
          <p:cNvSpPr>
            <a:spLocks noGrp="1"/>
          </p:cNvSpPr>
          <p:nvPr>
            <p:ph type="title"/>
          </p:nvPr>
        </p:nvSpPr>
        <p:spPr>
          <a:xfrm>
            <a:off x="542170" y="1260627"/>
            <a:ext cx="3521830" cy="4953741"/>
          </a:xfrm>
        </p:spPr>
        <p:txBody>
          <a:bodyPr anchor="t">
            <a:normAutofit/>
          </a:bodyPr>
          <a:lstStyle/>
          <a:p>
            <a:br>
              <a:rPr lang="en-GB" sz="3400" dirty="0"/>
            </a:br>
            <a:r>
              <a:rPr lang="en-GB" sz="3400" dirty="0"/>
              <a:t>Specifications</a:t>
            </a:r>
          </a:p>
        </p:txBody>
      </p:sp>
      <p:sp>
        <p:nvSpPr>
          <p:cNvPr id="3" name="Content Placeholder 2">
            <a:extLst>
              <a:ext uri="{FF2B5EF4-FFF2-40B4-BE49-F238E27FC236}">
                <a16:creationId xmlns:a16="http://schemas.microsoft.com/office/drawing/2014/main" id="{3DCEB561-1A22-4888-8819-553EC1707D1A}"/>
              </a:ext>
            </a:extLst>
          </p:cNvPr>
          <p:cNvSpPr>
            <a:spLocks noGrp="1"/>
          </p:cNvSpPr>
          <p:nvPr>
            <p:ph idx="1"/>
          </p:nvPr>
        </p:nvSpPr>
        <p:spPr>
          <a:xfrm>
            <a:off x="4501610" y="1260628"/>
            <a:ext cx="7004590" cy="2890619"/>
          </a:xfrm>
        </p:spPr>
        <p:txBody>
          <a:bodyPr>
            <a:normAutofit lnSpcReduction="10000"/>
          </a:bodyPr>
          <a:lstStyle/>
          <a:p>
            <a:r>
              <a:rPr lang="en-GB" dirty="0"/>
              <a:t>The job role specifies that the use of Makaton or alternative sign language would be highly recommended, although it is not essential as it can be taught whilst on the job. Unfortunately, at this present time I do not possess these current skills, however I am currently looking into gaining the qualifications and I have found a local place that holds Makaton lessons. I am in the process of enquiring on prices and spaces which will further my CV and my job role chances.</a:t>
            </a:r>
          </a:p>
        </p:txBody>
      </p:sp>
      <p:pic>
        <p:nvPicPr>
          <p:cNvPr id="5" name="Picture 4" descr="A picture containing drawing&#10;&#10;Description automatically generated">
            <a:extLst>
              <a:ext uri="{FF2B5EF4-FFF2-40B4-BE49-F238E27FC236}">
                <a16:creationId xmlns:a16="http://schemas.microsoft.com/office/drawing/2014/main" id="{61F45995-DB9C-4CC9-9C8F-60356B642C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1610" y="4292724"/>
            <a:ext cx="6736233" cy="1768260"/>
          </a:xfrm>
          <a:prstGeom prst="rect">
            <a:avLst/>
          </a:prstGeom>
        </p:spPr>
      </p:pic>
      <p:sp>
        <p:nvSpPr>
          <p:cNvPr id="4" name="TextBox 3">
            <a:extLst>
              <a:ext uri="{FF2B5EF4-FFF2-40B4-BE49-F238E27FC236}">
                <a16:creationId xmlns:a16="http://schemas.microsoft.com/office/drawing/2014/main" id="{9AE81474-4C74-4336-9736-4AB055CCBF59}"/>
              </a:ext>
            </a:extLst>
          </p:cNvPr>
          <p:cNvSpPr txBox="1"/>
          <p:nvPr/>
        </p:nvSpPr>
        <p:spPr>
          <a:xfrm>
            <a:off x="9899374" y="6202461"/>
            <a:ext cx="2001078" cy="430887"/>
          </a:xfrm>
          <a:prstGeom prst="rect">
            <a:avLst/>
          </a:prstGeom>
          <a:noFill/>
        </p:spPr>
        <p:txBody>
          <a:bodyPr wrap="square" rtlCol="0">
            <a:spAutoFit/>
          </a:bodyPr>
          <a:lstStyle/>
          <a:p>
            <a:r>
              <a:rPr lang="en-GB" sz="1100" dirty="0"/>
              <a:t>(</a:t>
            </a:r>
            <a:r>
              <a:rPr lang="en-GB" sz="1100" dirty="0" err="1"/>
              <a:t>Cassiobury</a:t>
            </a:r>
            <a:r>
              <a:rPr lang="en-GB" sz="1100" dirty="0"/>
              <a:t> Infant and Nursery School no date)</a:t>
            </a:r>
          </a:p>
        </p:txBody>
      </p:sp>
    </p:spTree>
    <p:extLst>
      <p:ext uri="{BB962C8B-B14F-4D97-AF65-F5344CB8AC3E}">
        <p14:creationId xmlns:p14="http://schemas.microsoft.com/office/powerpoint/2010/main" val="3584850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EA81A-77B9-4DBB-A545-D6ADB0BA7E74}"/>
              </a:ext>
            </a:extLst>
          </p:cNvPr>
          <p:cNvSpPr>
            <a:spLocks noGrp="1"/>
          </p:cNvSpPr>
          <p:nvPr>
            <p:ph type="title"/>
          </p:nvPr>
        </p:nvSpPr>
        <p:spPr>
          <a:xfrm>
            <a:off x="795341" y="2300073"/>
            <a:ext cx="2299551" cy="1920235"/>
          </a:xfrm>
        </p:spPr>
        <p:txBody>
          <a:bodyPr>
            <a:normAutofit/>
          </a:bodyPr>
          <a:lstStyle/>
          <a:p>
            <a:endParaRPr lang="en-GB" dirty="0">
              <a:solidFill>
                <a:srgbClr val="FFFFFF"/>
              </a:solidFill>
            </a:endParaRPr>
          </a:p>
        </p:txBody>
      </p:sp>
      <p:sp>
        <p:nvSpPr>
          <p:cNvPr id="3" name="Content Placeholder 2">
            <a:extLst>
              <a:ext uri="{FF2B5EF4-FFF2-40B4-BE49-F238E27FC236}">
                <a16:creationId xmlns:a16="http://schemas.microsoft.com/office/drawing/2014/main" id="{FA98CD24-B0E9-44C5-ACC5-7E6C4CC192E2}"/>
              </a:ext>
            </a:extLst>
          </p:cNvPr>
          <p:cNvSpPr>
            <a:spLocks noGrp="1"/>
          </p:cNvSpPr>
          <p:nvPr>
            <p:ph idx="1"/>
          </p:nvPr>
        </p:nvSpPr>
        <p:spPr>
          <a:xfrm>
            <a:off x="4309240" y="1311964"/>
            <a:ext cx="7087418" cy="4720535"/>
          </a:xfrm>
        </p:spPr>
        <p:txBody>
          <a:bodyPr anchor="ctr">
            <a:normAutofit fontScale="92500" lnSpcReduction="20000"/>
          </a:bodyPr>
          <a:lstStyle/>
          <a:p>
            <a:r>
              <a:rPr lang="en-GB" sz="2400" dirty="0">
                <a:solidFill>
                  <a:srgbClr val="000000"/>
                </a:solidFill>
              </a:rPr>
              <a:t>Another specification that the job requires is experience with young children and children within the SEN category. I am very fortunate that due to this university course I was able to attend my placement at a special needs department of a school and worked very closely with some of their pupils so have some experience there. I also have my own personal experience with children, as I am a mother of two, so I am a passionate carer and will always put the child's needs above my own. This is also backed up by Schon (2017) where he states that a child's knowledge should be put above everything else no matter how small the matter may be. Schlager and Fusco (2003) also state that the development of a child is the most important thing there is and the relationship between a child and their practitioner should be treasured.</a:t>
            </a:r>
          </a:p>
        </p:txBody>
      </p:sp>
      <p:pic>
        <p:nvPicPr>
          <p:cNvPr id="5" name="Picture 4" descr="A drawing of a cartoon character&#10;&#10;Description automatically generated">
            <a:extLst>
              <a:ext uri="{FF2B5EF4-FFF2-40B4-BE49-F238E27FC236}">
                <a16:creationId xmlns:a16="http://schemas.microsoft.com/office/drawing/2014/main" id="{C0F5DFAF-D57D-4578-95BD-F521755B0C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986" y="2300073"/>
            <a:ext cx="4277675" cy="2257854"/>
          </a:xfrm>
          <a:prstGeom prst="rect">
            <a:avLst/>
          </a:prstGeom>
        </p:spPr>
      </p:pic>
      <p:sp>
        <p:nvSpPr>
          <p:cNvPr id="6" name="TextBox 5">
            <a:extLst>
              <a:ext uri="{FF2B5EF4-FFF2-40B4-BE49-F238E27FC236}">
                <a16:creationId xmlns:a16="http://schemas.microsoft.com/office/drawing/2014/main" id="{899953F1-955C-4E72-AD98-D51104B083B0}"/>
              </a:ext>
            </a:extLst>
          </p:cNvPr>
          <p:cNvSpPr txBox="1"/>
          <p:nvPr/>
        </p:nvSpPr>
        <p:spPr>
          <a:xfrm>
            <a:off x="3094892" y="4684542"/>
            <a:ext cx="1406769"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(Canon Johnson no date)</a:t>
            </a:r>
          </a:p>
        </p:txBody>
      </p:sp>
    </p:spTree>
    <p:extLst>
      <p:ext uri="{BB962C8B-B14F-4D97-AF65-F5344CB8AC3E}">
        <p14:creationId xmlns:p14="http://schemas.microsoft.com/office/powerpoint/2010/main" val="2489488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2" name="Rectangle 2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4" name="Picture 23">
            <a:extLst>
              <a:ext uri="{FF2B5EF4-FFF2-40B4-BE49-F238E27FC236}">
                <a16:creationId xmlns:a16="http://schemas.microsoft.com/office/drawing/2014/main" id="{7A771FBF-1693-4446-977C-DBF8387D19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0792"/>
          <a:stretch/>
        </p:blipFill>
        <p:spPr>
          <a:xfrm rot="10800000" flipH="1" flipV="1">
            <a:off x="0" y="4102768"/>
            <a:ext cx="4642202" cy="2755232"/>
          </a:xfrm>
          <a:prstGeom prst="rect">
            <a:avLst/>
          </a:prstGeom>
        </p:spPr>
      </p:pic>
      <p:sp>
        <p:nvSpPr>
          <p:cNvPr id="2" name="Title 1">
            <a:extLst>
              <a:ext uri="{FF2B5EF4-FFF2-40B4-BE49-F238E27FC236}">
                <a16:creationId xmlns:a16="http://schemas.microsoft.com/office/drawing/2014/main" id="{4C5046FC-66CD-4E00-AF3D-4197EB7C4997}"/>
              </a:ext>
            </a:extLst>
          </p:cNvPr>
          <p:cNvSpPr>
            <a:spLocks noGrp="1"/>
          </p:cNvSpPr>
          <p:nvPr>
            <p:ph type="title"/>
          </p:nvPr>
        </p:nvSpPr>
        <p:spPr>
          <a:xfrm>
            <a:off x="665922" y="987287"/>
            <a:ext cx="3548269" cy="4697896"/>
          </a:xfrm>
        </p:spPr>
        <p:txBody>
          <a:bodyPr>
            <a:normAutofit/>
          </a:bodyPr>
          <a:lstStyle/>
          <a:p>
            <a:r>
              <a:rPr lang="en-GB" sz="3600"/>
              <a:t>Safe guarding </a:t>
            </a:r>
          </a:p>
        </p:txBody>
      </p:sp>
      <p:sp>
        <p:nvSpPr>
          <p:cNvPr id="3" name="Content Placeholder 2">
            <a:extLst>
              <a:ext uri="{FF2B5EF4-FFF2-40B4-BE49-F238E27FC236}">
                <a16:creationId xmlns:a16="http://schemas.microsoft.com/office/drawing/2014/main" id="{E71518C3-6830-4323-A010-88E7304EAF06}"/>
              </a:ext>
            </a:extLst>
          </p:cNvPr>
          <p:cNvSpPr>
            <a:spLocks noGrp="1"/>
          </p:cNvSpPr>
          <p:nvPr>
            <p:ph idx="1"/>
          </p:nvPr>
        </p:nvSpPr>
        <p:spPr>
          <a:xfrm>
            <a:off x="5057825" y="987287"/>
            <a:ext cx="5755949" cy="4697895"/>
          </a:xfrm>
        </p:spPr>
        <p:txBody>
          <a:bodyPr anchor="ctr">
            <a:normAutofit/>
          </a:bodyPr>
          <a:lstStyle/>
          <a:p>
            <a:r>
              <a:rPr lang="en-GB" sz="1700" dirty="0"/>
              <a:t>Throughout my time at university I have learnt a lot on safeguarding and when it comes to applying for any job which involves children they, are going to expect some safeguarding knowledge or experience.</a:t>
            </a:r>
          </a:p>
          <a:p>
            <a:r>
              <a:rPr lang="en-GB" sz="1700" dirty="0"/>
              <a:t>Safeguarding is a complex process and according to Children Society (2019) it can be defined as protecting children or anyone under the age of 18 from any significant abuse or harm. This is also backed up by NSPCC (2019) where they go into more detail by stating that abuse can be caused in many different ways from physically, sexually, mentally, emotionally or even neglect. Sometimes with SEN children it is slightly more challenging to determine the difference, as some children may suffer from speech impairment or may not like to be touched. However, that can be built up through trust and consistency between the child and yourself as their practitioner.</a:t>
            </a:r>
          </a:p>
        </p:txBody>
      </p:sp>
    </p:spTree>
    <p:extLst>
      <p:ext uri="{BB962C8B-B14F-4D97-AF65-F5344CB8AC3E}">
        <p14:creationId xmlns:p14="http://schemas.microsoft.com/office/powerpoint/2010/main" val="1032315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09642-81D6-4ACF-B74F-C99646D6D3FE}"/>
              </a:ext>
            </a:extLst>
          </p:cNvPr>
          <p:cNvSpPr>
            <a:spLocks noGrp="1"/>
          </p:cNvSpPr>
          <p:nvPr>
            <p:ph type="title"/>
          </p:nvPr>
        </p:nvSpPr>
        <p:spPr>
          <a:xfrm>
            <a:off x="4090507" y="764372"/>
            <a:ext cx="7434070" cy="1432289"/>
          </a:xfrm>
        </p:spPr>
        <p:txBody>
          <a:bodyPr>
            <a:normAutofit/>
          </a:bodyPr>
          <a:lstStyle/>
          <a:p>
            <a:r>
              <a:rPr lang="en-GB" dirty="0"/>
              <a:t>Safeguarding</a:t>
            </a:r>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E6AAA93-EC5F-4241-A5A3-7E599ABC0C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50"/>
          <a:stretch/>
        </p:blipFill>
        <p:spPr>
          <a:xfrm rot="16200000">
            <a:off x="-1264032" y="2187574"/>
            <a:ext cx="6857999" cy="2482850"/>
          </a:xfrm>
          <a:prstGeom prst="rect">
            <a:avLst/>
          </a:prstGeom>
        </p:spPr>
      </p:pic>
      <p:sp>
        <p:nvSpPr>
          <p:cNvPr id="3" name="Content Placeholder 2">
            <a:extLst>
              <a:ext uri="{FF2B5EF4-FFF2-40B4-BE49-F238E27FC236}">
                <a16:creationId xmlns:a16="http://schemas.microsoft.com/office/drawing/2014/main" id="{113E31CD-37FE-4C33-A453-684C76C50B29}"/>
              </a:ext>
            </a:extLst>
          </p:cNvPr>
          <p:cNvSpPr>
            <a:spLocks noGrp="1"/>
          </p:cNvSpPr>
          <p:nvPr>
            <p:ph idx="1"/>
          </p:nvPr>
        </p:nvSpPr>
        <p:spPr>
          <a:xfrm>
            <a:off x="4090507" y="2628900"/>
            <a:ext cx="7454077" cy="3589785"/>
          </a:xfrm>
        </p:spPr>
        <p:txBody>
          <a:bodyPr>
            <a:normAutofit/>
          </a:bodyPr>
          <a:lstStyle/>
          <a:p>
            <a:r>
              <a:rPr lang="en-GB" sz="2000" dirty="0"/>
              <a:t>With SEN children it is particularly important to keep up to date records on the child and you would also have regular contact with other outside sources such as,  speech therapists, alternative therapists, social services, counsellors and health visitors according to Every Child Matter’s (2019). This all ties in with multi-disciplinary practice where all records need to be constantly updated on each induvial child and every child needs to be monitored and looked after within a safeguarded matter.</a:t>
            </a:r>
          </a:p>
        </p:txBody>
      </p:sp>
    </p:spTree>
    <p:extLst>
      <p:ext uri="{BB962C8B-B14F-4D97-AF65-F5344CB8AC3E}">
        <p14:creationId xmlns:p14="http://schemas.microsoft.com/office/powerpoint/2010/main" val="974646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98712CD-F8AF-4733-B883-AE5CE0C6EEEE}"/>
              </a:ext>
            </a:extLst>
          </p:cNvPr>
          <p:cNvSpPr>
            <a:spLocks noGrp="1"/>
          </p:cNvSpPr>
          <p:nvPr>
            <p:ph type="title"/>
          </p:nvPr>
        </p:nvSpPr>
        <p:spPr>
          <a:xfrm>
            <a:off x="683609" y="764372"/>
            <a:ext cx="3173688" cy="5216013"/>
          </a:xfrm>
        </p:spPr>
        <p:txBody>
          <a:bodyPr>
            <a:normAutofit/>
          </a:bodyPr>
          <a:lstStyle/>
          <a:p>
            <a:r>
              <a:rPr lang="en-GB" sz="3700"/>
              <a:t>Past experiences</a:t>
            </a:r>
          </a:p>
        </p:txBody>
      </p:sp>
      <p:cxnSp>
        <p:nvCxnSpPr>
          <p:cNvPr id="19" name="Straight Connector 18">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1F8BCA-8975-4C9A-818C-920A09EE4AC2}"/>
              </a:ext>
            </a:extLst>
          </p:cNvPr>
          <p:cNvSpPr>
            <a:spLocks noGrp="1"/>
          </p:cNvSpPr>
          <p:nvPr>
            <p:ph idx="1"/>
          </p:nvPr>
        </p:nvSpPr>
        <p:spPr>
          <a:xfrm>
            <a:off x="4370138" y="764372"/>
            <a:ext cx="7086600" cy="5216013"/>
          </a:xfrm>
        </p:spPr>
        <p:txBody>
          <a:bodyPr anchor="ctr">
            <a:normAutofit/>
          </a:bodyPr>
          <a:lstStyle/>
          <a:p>
            <a:r>
              <a:rPr lang="en-GB" sz="1900" dirty="0"/>
              <a:t>Before I started at university my past job role experiences were mainly bar and waitressing, however, I knew that was not my passion in life. I attended college at the age of 17 studying health and social care, which gave me an insight into childcare and from there that gave me the passion that I needed to know that I wanted to work with young children. However, life does not always work that way and it is only now later on in life that I have gone back to university. This opportunity has really made me realise what I intend to do and this module in particular has given me more experience and knowledge about going on and applying for a job role after my life at university, which is to become a teacher working with children with special needs. I intend on completing more qualifications to help me get a better job after university, for example, a sign language course however, this module and course has given me the knowledge and experience required to drive me to a fulfilling career path.</a:t>
            </a:r>
          </a:p>
          <a:p>
            <a:pPr marL="0" indent="0">
              <a:buNone/>
            </a:pPr>
            <a:endParaRPr lang="en-GB" sz="1900" dirty="0"/>
          </a:p>
        </p:txBody>
      </p:sp>
    </p:spTree>
    <p:extLst>
      <p:ext uri="{BB962C8B-B14F-4D97-AF65-F5344CB8AC3E}">
        <p14:creationId xmlns:p14="http://schemas.microsoft.com/office/powerpoint/2010/main" val="1063121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D2B32-E040-4B69-8219-215D209B6690}"/>
              </a:ext>
            </a:extLst>
          </p:cNvPr>
          <p:cNvSpPr>
            <a:spLocks noGrp="1"/>
          </p:cNvSpPr>
          <p:nvPr>
            <p:ph type="title"/>
          </p:nvPr>
        </p:nvSpPr>
        <p:spPr/>
        <p:txBody>
          <a:bodyPr/>
          <a:lstStyle/>
          <a:p>
            <a:r>
              <a:rPr lang="en-GB" dirty="0"/>
              <a:t>My Skills and Knowledge</a:t>
            </a:r>
          </a:p>
        </p:txBody>
      </p:sp>
      <p:sp>
        <p:nvSpPr>
          <p:cNvPr id="3" name="Content Placeholder 2">
            <a:extLst>
              <a:ext uri="{FF2B5EF4-FFF2-40B4-BE49-F238E27FC236}">
                <a16:creationId xmlns:a16="http://schemas.microsoft.com/office/drawing/2014/main" id="{2C20BE90-585F-4885-9B91-D032BD15FC4B}"/>
              </a:ext>
            </a:extLst>
          </p:cNvPr>
          <p:cNvSpPr>
            <a:spLocks noGrp="1"/>
          </p:cNvSpPr>
          <p:nvPr>
            <p:ph idx="1"/>
          </p:nvPr>
        </p:nvSpPr>
        <p:spPr/>
        <p:txBody>
          <a:bodyPr/>
          <a:lstStyle/>
          <a:p>
            <a:r>
              <a:rPr lang="en-GB" dirty="0"/>
              <a:t>Throughout this module it has made me realise that I possess many skills and knowledge that the Donaldson Report - Successful futures, as cited in, Welsh government (2018) require from an SEN practitioner. For example, they require their teachers to be more up to date on digital literacy and health and wellbeing of a child. Fortunately due to this university course and this particular module I am more experienced in both fields. Donaldson and SEN (2015), also believe that special education schools will undertake a pedagogical approach into learning to try and maintain the same amount of learning as other students in a mainstream school. However, they are expected to work at a much slower pace. It is my job as a practitioner to help these students to maintain this level of standard as requested. </a:t>
            </a:r>
          </a:p>
        </p:txBody>
      </p:sp>
    </p:spTree>
    <p:extLst>
      <p:ext uri="{BB962C8B-B14F-4D97-AF65-F5344CB8AC3E}">
        <p14:creationId xmlns:p14="http://schemas.microsoft.com/office/powerpoint/2010/main" val="542821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38CC-99CC-4AF2-B9A6-2C5C71B349B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F8B784-15C2-4334-8545-83B65F79C824}"/>
              </a:ext>
            </a:extLst>
          </p:cNvPr>
          <p:cNvSpPr>
            <a:spLocks noGrp="1"/>
          </p:cNvSpPr>
          <p:nvPr>
            <p:ph idx="1"/>
          </p:nvPr>
        </p:nvSpPr>
        <p:spPr/>
        <p:txBody>
          <a:bodyPr/>
          <a:lstStyle/>
          <a:p>
            <a:r>
              <a:rPr lang="en-GB" dirty="0"/>
              <a:t>To conclude, I believe that this module has given me an overall understanding of what is to come in the future and a clearer insight into the skills and knowledge that I posses to apply for the correct job and what skills I am yet to obtain. Cottrell (2005) believes that every task should be broken down into a stepping stone which makes it much easier to obtain. That is how I believe I have succeed so far and intend </a:t>
            </a:r>
            <a:r>
              <a:rPr lang="en-GB"/>
              <a:t>to carry </a:t>
            </a:r>
            <a:r>
              <a:rPr lang="en-GB" dirty="0"/>
              <a:t>on in this way throughout this module and this university course.</a:t>
            </a:r>
          </a:p>
          <a:p>
            <a:pPr marL="0" indent="0" algn="ctr">
              <a:buNone/>
            </a:pPr>
            <a:endParaRPr lang="en-GB" dirty="0"/>
          </a:p>
          <a:p>
            <a:pPr marL="0" indent="0" algn="ctr">
              <a:buNone/>
            </a:pPr>
            <a:r>
              <a:rPr lang="en-GB" dirty="0"/>
              <a:t>Thank you very much any questions?</a:t>
            </a:r>
          </a:p>
        </p:txBody>
      </p:sp>
    </p:spTree>
    <p:extLst>
      <p:ext uri="{BB962C8B-B14F-4D97-AF65-F5344CB8AC3E}">
        <p14:creationId xmlns:p14="http://schemas.microsoft.com/office/powerpoint/2010/main" val="3365622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7A771FBF-1693-4446-977C-DBF8387D19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0792"/>
          <a:stretch/>
        </p:blipFill>
        <p:spPr>
          <a:xfrm rot="10800000" flipH="1" flipV="1">
            <a:off x="0" y="4102768"/>
            <a:ext cx="4642202" cy="2755232"/>
          </a:xfrm>
          <a:prstGeom prst="rect">
            <a:avLst/>
          </a:prstGeom>
        </p:spPr>
      </p:pic>
      <p:sp>
        <p:nvSpPr>
          <p:cNvPr id="2" name="Title 1">
            <a:extLst>
              <a:ext uri="{FF2B5EF4-FFF2-40B4-BE49-F238E27FC236}">
                <a16:creationId xmlns:a16="http://schemas.microsoft.com/office/drawing/2014/main" id="{8A3EAC98-B62D-42DF-ADC4-7FC0D5E10D72}"/>
              </a:ext>
            </a:extLst>
          </p:cNvPr>
          <p:cNvSpPr>
            <a:spLocks noGrp="1"/>
          </p:cNvSpPr>
          <p:nvPr>
            <p:ph type="title"/>
          </p:nvPr>
        </p:nvSpPr>
        <p:spPr>
          <a:xfrm>
            <a:off x="665922" y="987287"/>
            <a:ext cx="3548269" cy="4697896"/>
          </a:xfrm>
        </p:spPr>
        <p:txBody>
          <a:bodyPr>
            <a:normAutofit/>
          </a:bodyPr>
          <a:lstStyle/>
          <a:p>
            <a:r>
              <a:rPr lang="en-GB" sz="3600"/>
              <a:t>Job applied for</a:t>
            </a:r>
          </a:p>
        </p:txBody>
      </p:sp>
      <p:sp>
        <p:nvSpPr>
          <p:cNvPr id="3" name="Content Placeholder 2">
            <a:extLst>
              <a:ext uri="{FF2B5EF4-FFF2-40B4-BE49-F238E27FC236}">
                <a16:creationId xmlns:a16="http://schemas.microsoft.com/office/drawing/2014/main" id="{0B293C63-FF50-4608-BDCD-8673AC6721F6}"/>
              </a:ext>
            </a:extLst>
          </p:cNvPr>
          <p:cNvSpPr>
            <a:spLocks noGrp="1"/>
          </p:cNvSpPr>
          <p:nvPr>
            <p:ph idx="1"/>
          </p:nvPr>
        </p:nvSpPr>
        <p:spPr>
          <a:xfrm>
            <a:off x="4880113" y="1"/>
            <a:ext cx="7311887" cy="6654018"/>
          </a:xfrm>
        </p:spPr>
        <p:txBody>
          <a:bodyPr anchor="ctr">
            <a:normAutofit lnSpcReduction="10000"/>
          </a:bodyPr>
          <a:lstStyle/>
          <a:p>
            <a:pPr marL="0" indent="0">
              <a:buNone/>
            </a:pPr>
            <a:r>
              <a:rPr lang="en-GB" sz="1050" b="1" dirty="0"/>
              <a:t>Special Educational Needs Teaching Assistant</a:t>
            </a:r>
            <a:endParaRPr lang="en-GB" sz="1050" dirty="0"/>
          </a:p>
          <a:p>
            <a:pPr marL="0" indent="0">
              <a:buNone/>
            </a:pPr>
            <a:r>
              <a:rPr lang="en-GB" sz="1050" dirty="0"/>
              <a:t>Vision for Education - Stockport</a:t>
            </a:r>
          </a:p>
          <a:p>
            <a:pPr marL="0" indent="0">
              <a:buNone/>
            </a:pPr>
            <a:r>
              <a:rPr lang="en-GB" sz="1050" b="1" u="sng" dirty="0"/>
              <a:t>Apply with Indeed</a:t>
            </a:r>
            <a:endParaRPr lang="en-GB" sz="1050" dirty="0"/>
          </a:p>
          <a:p>
            <a:pPr marL="0" indent="0">
              <a:buNone/>
            </a:pPr>
            <a:r>
              <a:rPr lang="en-GB" sz="1050" dirty="0"/>
              <a:t>Stockport</a:t>
            </a:r>
          </a:p>
          <a:p>
            <a:pPr marL="0" indent="0">
              <a:buNone/>
            </a:pPr>
            <a:r>
              <a:rPr lang="en-GB" sz="1050" dirty="0"/>
              <a:t>Full-time, Part-time, Permanent</a:t>
            </a:r>
          </a:p>
          <a:p>
            <a:pPr marL="0" indent="0">
              <a:buNone/>
            </a:pPr>
            <a:r>
              <a:rPr lang="en-GB" sz="1050" dirty="0"/>
              <a:t>£9.20 - £10.70 an hour</a:t>
            </a:r>
          </a:p>
          <a:p>
            <a:pPr marL="0" indent="0">
              <a:buNone/>
            </a:pPr>
            <a:r>
              <a:rPr lang="en-GB" sz="1050" dirty="0"/>
              <a:t>A special needs school in Manchester have a full-time requirement for a small class with high SEND needs. This is a warm, welcoming, aspirational school providing a supportive and stimulating environment tailored to unique young people with special educational needs and disabilities. The role is due to commence asap and will become a permanent position for the right person.</a:t>
            </a:r>
          </a:p>
          <a:p>
            <a:pPr marL="0" indent="0">
              <a:buNone/>
            </a:pPr>
            <a:r>
              <a:rPr lang="en-GB" sz="1050" dirty="0"/>
              <a:t>The school</a:t>
            </a:r>
          </a:p>
          <a:p>
            <a:pPr marL="0" indent="0">
              <a:buNone/>
            </a:pPr>
            <a:r>
              <a:rPr lang="en-GB" sz="1050" dirty="0"/>
              <a:t>Learning approaches are sensory, vocational and in some instances, more formal, according to the individual student’s learning pathway and preferences. The school focuses on all areas of learning and development – social, emotional, physical, communication and language and cognitive.</a:t>
            </a:r>
          </a:p>
          <a:p>
            <a:pPr marL="0" indent="0">
              <a:buNone/>
            </a:pPr>
            <a:r>
              <a:rPr lang="en-GB" sz="1050" dirty="0"/>
              <a:t>The Role</a:t>
            </a:r>
          </a:p>
          <a:p>
            <a:pPr marL="0" indent="0">
              <a:buNone/>
            </a:pPr>
            <a:r>
              <a:rPr lang="en-GB" sz="1050" dirty="0"/>
              <a:t>Essential personal attributes include a calm, caring, positive manner, efficiency in working practices and the ability to be a consistent and effective member of the staff team.</a:t>
            </a:r>
          </a:p>
          <a:p>
            <a:pPr marL="0" indent="0">
              <a:buNone/>
            </a:pPr>
            <a:r>
              <a:rPr lang="en-GB" sz="1050" dirty="0"/>
              <a:t>This role will involve working with children and young people requiring high levels of adult support with learning as well as in some instances, with all aspects of personal care (such as assistance with feeding, changing, and toileting as part of some young people’s care plan).</a:t>
            </a:r>
          </a:p>
          <a:p>
            <a:pPr marL="0" indent="0">
              <a:buNone/>
            </a:pPr>
            <a:r>
              <a:rPr lang="en-GB" sz="1050" dirty="0"/>
              <a:t>Requirements</a:t>
            </a:r>
          </a:p>
          <a:p>
            <a:pPr marL="0" lvl="0" indent="0">
              <a:buNone/>
            </a:pPr>
            <a:r>
              <a:rPr lang="en-GB" sz="1050" dirty="0"/>
              <a:t>We are looking for staff who are supportive but encourage independence wherever possible.</a:t>
            </a:r>
          </a:p>
          <a:p>
            <a:pPr marL="0" lvl="0" indent="0">
              <a:buNone/>
            </a:pPr>
            <a:r>
              <a:rPr lang="en-GB" sz="1050" dirty="0"/>
              <a:t>Communication skills including the use of AAC such as Makaton and PECS will be highly advantageous, the ability to work as part of an efficient and well-run team</a:t>
            </a:r>
          </a:p>
          <a:p>
            <a:pPr marL="0" lvl="0" indent="0">
              <a:buNone/>
            </a:pPr>
            <a:r>
              <a:rPr lang="en-GB" sz="1050" dirty="0"/>
              <a:t>Hoist training / Manual Handling Training and previous experience of this is also highly advantageous, however training or a refresher course can be provided free of charge for candidates who can offer other relevant skills.</a:t>
            </a:r>
          </a:p>
          <a:p>
            <a:pPr marL="0" lvl="0" indent="0">
              <a:buNone/>
            </a:pPr>
            <a:r>
              <a:rPr lang="en-GB" sz="1050" dirty="0"/>
              <a:t>Staff will ideally have worked with children or young people with special educational needs within a school, residential, day, activity or respite setting.</a:t>
            </a:r>
          </a:p>
          <a:p>
            <a:pPr marL="0" indent="0">
              <a:buNone/>
            </a:pPr>
            <a:r>
              <a:rPr lang="en-GB" sz="1050" dirty="0"/>
              <a:t>Vision for Education is committed to safeguarding children and young people. We take our responsibilities extremely seriously. All staff we register will undertake thorough interviewing and referencing checks and hold, or be prepared to undergo, an Enhanced DBS check that must be registered on the Update Service.</a:t>
            </a:r>
          </a:p>
          <a:p>
            <a:pPr marL="0" indent="0">
              <a:buNone/>
            </a:pPr>
            <a:endParaRPr lang="en-GB" sz="600" dirty="0"/>
          </a:p>
        </p:txBody>
      </p:sp>
    </p:spTree>
    <p:extLst>
      <p:ext uri="{BB962C8B-B14F-4D97-AF65-F5344CB8AC3E}">
        <p14:creationId xmlns:p14="http://schemas.microsoft.com/office/powerpoint/2010/main" val="1041840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AD6D-961B-4CC9-A4C6-008365CC28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93BE072-0B1F-4F90-A880-84DED346D842}"/>
              </a:ext>
            </a:extLst>
          </p:cNvPr>
          <p:cNvSpPr>
            <a:spLocks noGrp="1"/>
          </p:cNvSpPr>
          <p:nvPr>
            <p:ph idx="1"/>
          </p:nvPr>
        </p:nvSpPr>
        <p:spPr>
          <a:xfrm>
            <a:off x="543339" y="2057402"/>
            <a:ext cx="10962861" cy="4436164"/>
          </a:xfrm>
        </p:spPr>
        <p:txBody>
          <a:bodyPr>
            <a:normAutofit fontScale="55000" lnSpcReduction="20000"/>
          </a:bodyPr>
          <a:lstStyle/>
          <a:p>
            <a:pPr marL="0" indent="0">
              <a:buNone/>
            </a:pPr>
            <a:r>
              <a:rPr lang="en-GB" dirty="0">
                <a:solidFill>
                  <a:srgbClr val="000000"/>
                </a:solidFill>
                <a:latin typeface="Arial" panose="020B0604020202020204" pitchFamily="34" charset="0"/>
                <a:cs typeface="Arial" panose="020B0604020202020204" pitchFamily="34" charset="0"/>
              </a:rPr>
              <a:t>Assets.publishing.service.gov.uk. (2019) </a:t>
            </a:r>
            <a:r>
              <a:rPr lang="en-GB" i="1" dirty="0">
                <a:solidFill>
                  <a:srgbClr val="000000"/>
                </a:solidFill>
                <a:latin typeface="Arial" panose="020B0604020202020204" pitchFamily="34" charset="0"/>
                <a:cs typeface="Arial" panose="020B0604020202020204" pitchFamily="34" charset="0"/>
              </a:rPr>
              <a:t>Every child matters</a:t>
            </a:r>
            <a:r>
              <a:rPr lang="en-GB" dirty="0">
                <a:solidFill>
                  <a:srgbClr val="000000"/>
                </a:solidFill>
                <a:latin typeface="Arial" panose="020B0604020202020204" pitchFamily="34" charset="0"/>
                <a:cs typeface="Arial" panose="020B0604020202020204" pitchFamily="34" charset="0"/>
              </a:rPr>
              <a:t>. Available at: https://assets.publishing.service.gov.uk/government/uploads/system/uploads/attachment_data/file/272064/5860.pdf [Accessed on:15/10/ 2019].</a:t>
            </a:r>
            <a:endParaRPr lang="en-GB" dirty="0">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Cassiobury</a:t>
            </a:r>
            <a:r>
              <a:rPr lang="en-GB" dirty="0">
                <a:latin typeface="Arial" panose="020B0604020202020204" pitchFamily="34" charset="0"/>
                <a:cs typeface="Arial" panose="020B0604020202020204" pitchFamily="34" charset="0"/>
              </a:rPr>
              <a:t> Infant and Nursery School. (no date) </a:t>
            </a:r>
            <a:r>
              <a:rPr lang="en-GB" i="1" dirty="0">
                <a:latin typeface="Arial" panose="020B0604020202020204" pitchFamily="34" charset="0"/>
                <a:cs typeface="Arial" panose="020B0604020202020204" pitchFamily="34" charset="0"/>
              </a:rPr>
              <a:t>Let's Learn Makaton.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https://www.cassioburyinfants.herts.sch.uk/lets-learn-makaton/</a:t>
            </a:r>
            <a:r>
              <a:rPr lang="en-GB" dirty="0">
                <a:latin typeface="Arial" panose="020B0604020202020204" pitchFamily="34" charset="0"/>
                <a:cs typeface="Arial" panose="020B0604020202020204" pitchFamily="34" charset="0"/>
              </a:rPr>
              <a:t> [Accessed on 14/10/2010].</a:t>
            </a:r>
          </a:p>
          <a:p>
            <a:pPr marL="0" indent="0">
              <a:buNone/>
            </a:pPr>
            <a:r>
              <a:rPr lang="en-GB" sz="2400" dirty="0">
                <a:latin typeface="Arial" panose="020B0604020202020204" pitchFamily="34" charset="0"/>
                <a:cs typeface="Arial" panose="020B0604020202020204" pitchFamily="34" charset="0"/>
              </a:rPr>
              <a:t>Cottrell, C. (2005) </a:t>
            </a:r>
            <a:r>
              <a:rPr lang="en-GB" sz="2400" i="1" dirty="0">
                <a:latin typeface="Arial" panose="020B0604020202020204" pitchFamily="34" charset="0"/>
                <a:cs typeface="Arial" panose="020B0604020202020204" pitchFamily="34" charset="0"/>
              </a:rPr>
              <a:t>Critical thinking skills: Developing effective  analysis  and argument. </a:t>
            </a:r>
          </a:p>
          <a:p>
            <a:pPr marL="0" indent="0">
              <a:buNone/>
            </a:pPr>
            <a:r>
              <a:rPr lang="en-GB" sz="24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Schlager, M. and Fusco, J. (2003) ‘</a:t>
            </a:r>
            <a:r>
              <a:rPr lang="en-GB" i="1" dirty="0">
                <a:latin typeface="Arial" panose="020B0604020202020204" pitchFamily="34" charset="0"/>
                <a:cs typeface="Arial" panose="020B0604020202020204" pitchFamily="34" charset="0"/>
              </a:rPr>
              <a:t>Teacher Professional Development’, Technology, and Communities of Practice: Are We Putting the Cart Before the Horse?, The Information Society</a:t>
            </a:r>
            <a:r>
              <a:rPr lang="en-GB" dirty="0">
                <a:latin typeface="Arial" panose="020B0604020202020204" pitchFamily="34" charset="0"/>
                <a:cs typeface="Arial" panose="020B0604020202020204" pitchFamily="34" charset="0"/>
              </a:rPr>
              <a:t>, 19(3), pp. 203-220, </a:t>
            </a:r>
          </a:p>
          <a:p>
            <a:pPr marL="0" indent="0">
              <a:buNone/>
            </a:pPr>
            <a:endParaRPr lang="en-GB" dirty="0">
              <a:latin typeface="Arial" panose="020B0604020202020204" pitchFamily="34" charset="0"/>
              <a:cs typeface="Arial" panose="020B0604020202020204" pitchFamily="34" charset="0"/>
            </a:endParaRPr>
          </a:p>
          <a:p>
            <a:pPr marL="0" indent="0">
              <a:spcAft>
                <a:spcPts val="800"/>
              </a:spcAft>
              <a:buNone/>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Gov.Wales, (2019)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Successful Futures Looking at the Curriculum and Assessment Arrangements in Wales </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Available at: https://gov.wales/sites/default/files/publications/2018-03/succesful-futures-a-summary-of-professor-graham-donaldsons-report.pdf [Accessed on: 15/10/2019].</a:t>
            </a:r>
            <a:endParaRPr lang="en-GB"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Indeed.co.uk. (2019) Special Needs School Jobs - October 2019 | Indeed.co.uk. Available at: https://www.indeed.co.uk/jobs?q=Special%20Needs%20School&amp;start=10&amp;vjk=d522d20226b67cfc [Accessed on:15/10/ 2019].</a:t>
            </a:r>
            <a:endParaRPr lang="en-GB" dirty="0">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Johnson, C. (no date) </a:t>
            </a:r>
            <a:r>
              <a:rPr lang="en-GB" i="1" dirty="0">
                <a:solidFill>
                  <a:srgbClr val="000000"/>
                </a:solidFill>
                <a:latin typeface="Arial" panose="020B0604020202020204" pitchFamily="34" charset="0"/>
                <a:cs typeface="Arial" panose="020B0604020202020204" pitchFamily="34" charset="0"/>
              </a:rPr>
              <a:t>C of E primary school</a:t>
            </a:r>
            <a:r>
              <a:rPr lang="en-GB" dirty="0">
                <a:solidFill>
                  <a:srgbClr val="000000"/>
                </a:solidFill>
                <a:latin typeface="Arial" panose="020B0604020202020204" pitchFamily="34" charset="0"/>
                <a:cs typeface="Arial" panose="020B0604020202020204" pitchFamily="34" charset="0"/>
              </a:rPr>
              <a:t>. Available at: </a:t>
            </a:r>
            <a:r>
              <a:rPr lang="en-GB"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https://www.canonjohnson.co.uk/healthy-school/sen-local-offer</a:t>
            </a:r>
            <a:r>
              <a:rPr lang="en-GB" dirty="0">
                <a:solidFill>
                  <a:srgbClr val="000000"/>
                </a:solidFill>
                <a:latin typeface="Arial" panose="020B0604020202020204" pitchFamily="34" charset="0"/>
                <a:cs typeface="Arial" panose="020B0604020202020204" pitchFamily="34" charset="0"/>
              </a:rPr>
              <a:t> [accessed on: 14/10/2019]</a:t>
            </a:r>
            <a:endParaRPr lang="en-GB" dirty="0">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0" indent="0">
              <a:buNone/>
            </a:pPr>
            <a:r>
              <a:rPr lang="en-GB" dirty="0">
                <a:solidFill>
                  <a:srgbClr val="000000"/>
                </a:solidFill>
                <a:latin typeface="Arial" panose="020B0604020202020204" pitchFamily="34" charset="0"/>
                <a:cs typeface="Arial" panose="020B0604020202020204" pitchFamily="34" charset="0"/>
              </a:rPr>
              <a:t>Macintyre &amp; McIntyre. (2010</a:t>
            </a:r>
            <a:r>
              <a:rPr lang="en-GB" i="1" dirty="0">
                <a:solidFill>
                  <a:srgbClr val="000000"/>
                </a:solidFill>
                <a:latin typeface="Arial" panose="020B0604020202020204" pitchFamily="34" charset="0"/>
                <a:cs typeface="Arial" panose="020B0604020202020204" pitchFamily="34" charset="0"/>
              </a:rPr>
              <a:t>) ‘Play for children with special needs: supporting children with learning differences’</a:t>
            </a:r>
            <a:r>
              <a:rPr lang="en-GB" dirty="0">
                <a:solidFill>
                  <a:srgbClr val="000000"/>
                </a:solidFill>
                <a:latin typeface="Arial" panose="020B0604020202020204" pitchFamily="34" charset="0"/>
                <a:cs typeface="Arial" panose="020B0604020202020204" pitchFamily="34" charset="0"/>
              </a:rPr>
              <a:t>. 3-9 2nd ed. London; New York: Routledge.</a:t>
            </a:r>
            <a:endParaRPr lang="en-GB"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22751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2E36-70BF-442B-8554-539BDFB113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101422-0D87-487E-9928-BE9D959DC51B}"/>
              </a:ext>
            </a:extLst>
          </p:cNvPr>
          <p:cNvSpPr>
            <a:spLocks noGrp="1"/>
          </p:cNvSpPr>
          <p:nvPr>
            <p:ph idx="1"/>
          </p:nvPr>
        </p:nvSpPr>
        <p:spPr>
          <a:xfrm>
            <a:off x="685800" y="2069502"/>
            <a:ext cx="10820400" cy="4024125"/>
          </a:xfrm>
        </p:spPr>
        <p:txBody>
          <a:bodyPr>
            <a:normAutofit/>
          </a:bodyPr>
          <a:lstStyle/>
          <a:p>
            <a:pPr marL="0" indent="0">
              <a:buNone/>
            </a:pPr>
            <a:r>
              <a:rPr lang="en-GB" sz="1200" dirty="0">
                <a:latin typeface="Arial" panose="020B0604020202020204" pitchFamily="34" charset="0"/>
                <a:cs typeface="Arial" panose="020B0604020202020204" pitchFamily="34" charset="0"/>
              </a:rPr>
              <a:t>NSPCC Learning. (2019) </a:t>
            </a:r>
            <a:r>
              <a:rPr lang="en-GB" sz="1200" i="1" dirty="0">
                <a:latin typeface="Arial" panose="020B0604020202020204" pitchFamily="34" charset="0"/>
                <a:cs typeface="Arial" panose="020B0604020202020204" pitchFamily="34" charset="0"/>
              </a:rPr>
              <a:t>Multi-agency and interdisciplinary working | NSPCC Learning</a:t>
            </a:r>
            <a:r>
              <a:rPr lang="en-GB" sz="1200" dirty="0">
                <a:latin typeface="Arial" panose="020B0604020202020204" pitchFamily="34" charset="0"/>
                <a:cs typeface="Arial" panose="020B0604020202020204" pitchFamily="34" charset="0"/>
              </a:rPr>
              <a:t>.  Available at: https://learning.nspcc.org.uk/child-protection-system/multi-agency-working-child-protection/ [Accessed on:14/10/2019].</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NSPCC Learning. (2019) </a:t>
            </a:r>
            <a:r>
              <a:rPr lang="en-GB" sz="1200" i="1" dirty="0">
                <a:latin typeface="Arial" panose="020B0604020202020204" pitchFamily="34" charset="0"/>
                <a:cs typeface="Arial" panose="020B0604020202020204" pitchFamily="34" charset="0"/>
              </a:rPr>
              <a:t>Safeguarding children and child protection | NSPCC Learning</a:t>
            </a:r>
            <a:r>
              <a:rPr lang="en-GB" sz="1200" dirty="0">
                <a:latin typeface="Arial" panose="020B0604020202020204" pitchFamily="34" charset="0"/>
                <a:cs typeface="Arial" panose="020B0604020202020204" pitchFamily="34" charset="0"/>
              </a:rPr>
              <a:t>. Available at: https://learning.nspcc.org.uk/safeguarding-child-protection/ [Accessed on: 14/10/2019].</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Schon, D.A. (1991) </a:t>
            </a:r>
            <a:r>
              <a:rPr lang="en-GB" sz="1200" i="1" dirty="0">
                <a:latin typeface="Arial" panose="020B0604020202020204" pitchFamily="34" charset="0"/>
                <a:cs typeface="Arial" panose="020B0604020202020204" pitchFamily="34" charset="0"/>
              </a:rPr>
              <a:t>The reflective practitioner: how professionals think in action</a:t>
            </a:r>
            <a:r>
              <a:rPr lang="en-GB" sz="1200" dirty="0">
                <a:latin typeface="Arial" panose="020B0604020202020204" pitchFamily="34" charset="0"/>
                <a:cs typeface="Arial" panose="020B0604020202020204" pitchFamily="34" charset="0"/>
              </a:rPr>
              <a:t>. Aldershot, England: Ashgate.</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Teaching Assistant Focus. (no date) </a:t>
            </a:r>
            <a:r>
              <a:rPr lang="en-GB" sz="1200" i="1" dirty="0">
                <a:latin typeface="Arial" panose="020B0604020202020204" pitchFamily="34" charset="0"/>
                <a:cs typeface="Arial" panose="020B0604020202020204" pitchFamily="34" charset="0"/>
              </a:rPr>
              <a:t>SEN – Reading and writing</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http://www.tafocus.co.uk/sen-reading-writing/</a:t>
            </a:r>
            <a:r>
              <a:rPr lang="en-GB" sz="1200" dirty="0">
                <a:latin typeface="Arial" panose="020B0604020202020204" pitchFamily="34" charset="0"/>
                <a:cs typeface="Arial" panose="020B0604020202020204" pitchFamily="34" charset="0"/>
              </a:rPr>
              <a:t> [Accessed on:14/10/ 2019]</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The Children's Society. (2019</a:t>
            </a:r>
            <a:r>
              <a:rPr lang="en-GB" sz="1200" i="1" dirty="0">
                <a:latin typeface="Arial" panose="020B0604020202020204" pitchFamily="34" charset="0"/>
                <a:cs typeface="Arial" panose="020B0604020202020204" pitchFamily="34" charset="0"/>
              </a:rPr>
              <a:t>) Child protection and safeguarding</a:t>
            </a:r>
            <a:r>
              <a:rPr lang="en-GB" sz="1200" dirty="0">
                <a:latin typeface="Arial" panose="020B0604020202020204" pitchFamily="34" charset="0"/>
                <a:cs typeface="Arial" panose="020B0604020202020204" pitchFamily="34" charset="0"/>
              </a:rPr>
              <a:t>. Available at: https://www.childrenssociety.org.uk/what-you-can-do/resources/child-protection-and-safeguarding?gclid=EAIaIQobChMIwOjH2bCv4QIVmpntCh2aXgjKEAAYASAAEgL5WfD_BwE [Accessed on:14/10/2019].</a:t>
            </a:r>
          </a:p>
          <a:p>
            <a:pPr marL="0" indent="0">
              <a:buNone/>
            </a:pPr>
            <a:r>
              <a:rPr lang="en-GB" sz="1200" dirty="0">
                <a:latin typeface="Arial" panose="020B0604020202020204" pitchFamily="34" charset="0"/>
                <a:cs typeface="Arial" panose="020B0604020202020204" pitchFamily="34" charset="0"/>
              </a:rPr>
              <a:t> </a:t>
            </a:r>
          </a:p>
          <a:p>
            <a:pPr marL="0" indent="0">
              <a:spcAft>
                <a:spcPts val="800"/>
              </a:spcAft>
              <a:buNone/>
            </a:pPr>
            <a:r>
              <a:rPr lang="en-GB" sz="1200" dirty="0">
                <a:latin typeface="Arial" panose="020B0604020202020204" pitchFamily="34" charset="0"/>
                <a:ea typeface="Times New Roman" panose="02020603050405020304" pitchFamily="18" charset="0"/>
                <a:cs typeface="Arial" panose="020B0604020202020204" pitchFamily="34" charset="0"/>
              </a:rPr>
              <a:t>Useful People. (2019) Donaldson and SEN/ALN. Available at: https://usefulpeople.wordpress.com/2015/07/02/donaldson-and-senaln/ [Accessed on: 15/10/2019]. </a:t>
            </a: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5461605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otalTime>50</TotalTime>
  <Words>1784</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Century Gothic</vt:lpstr>
      <vt:lpstr>Vapor Trail</vt:lpstr>
      <vt:lpstr>Presentation on skills for life: employability and future pathways </vt:lpstr>
      <vt:lpstr> My name is Samantha Briggs, I am in my third year at university studying early years practitioner and my passion and aim in life is to work with young children within a school: in particular, to help children with special needs to give them the confidence to grow and experience life and knowledge the same as every other child around them. Macintyre (2010) agrees with this and states emphasis on the importance of children with special needs feeling as confident as possible and becoming as independent as possible with a little help from their practitioners. </vt:lpstr>
      <vt:lpstr>Special Educational Needs Teaching Assistant </vt:lpstr>
      <vt:lpstr>Introduction to the job</vt:lpstr>
      <vt:lpstr>Job role</vt:lpstr>
      <vt:lpstr>Why I have applied for the role  </vt:lpstr>
      <vt:lpstr> Specifications</vt:lpstr>
      <vt:lpstr>PowerPoint Presentation</vt:lpstr>
      <vt:lpstr>Safe guarding </vt:lpstr>
      <vt:lpstr>Safeguarding</vt:lpstr>
      <vt:lpstr>Past experiences</vt:lpstr>
      <vt:lpstr>My Skills and Knowledge</vt:lpstr>
      <vt:lpstr>conclusion</vt:lpstr>
      <vt:lpstr>Job applied for</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skills for life: employability and future pathways</dc:title>
  <dc:creator>Samantha Briggs</dc:creator>
  <cp:lastModifiedBy>Samantha Briggs</cp:lastModifiedBy>
  <cp:revision>15</cp:revision>
  <dcterms:created xsi:type="dcterms:W3CDTF">2019-10-15T13:08:23Z</dcterms:created>
  <dcterms:modified xsi:type="dcterms:W3CDTF">2019-10-15T16:46:30Z</dcterms:modified>
</cp:coreProperties>
</file>