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56" r:id="rId2"/>
    <p:sldId id="258" r:id="rId3"/>
    <p:sldId id="262" r:id="rId4"/>
    <p:sldId id="263" r:id="rId5"/>
    <p:sldId id="265" r:id="rId6"/>
    <p:sldId id="266" r:id="rId7"/>
    <p:sldId id="267" r:id="rId8"/>
    <p:sldId id="268"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65" autoAdjust="0"/>
    <p:restoredTop sz="94660"/>
  </p:normalViewPr>
  <p:slideViewPr>
    <p:cSldViewPr snapToGrid="0">
      <p:cViewPr varScale="1">
        <p:scale>
          <a:sx n="54" d="100"/>
          <a:sy n="54" d="100"/>
        </p:scale>
        <p:origin x="6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B9EFDD-4A1B-4B8F-A8EB-58F71E43364B}"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BDD15D85-E16D-4F39-8235-C5B23C736E0B}">
      <dgm:prSet phldrT="[Text]"/>
      <dgm:spPr/>
      <dgm:t>
        <a:bodyPr/>
        <a:lstStyle/>
        <a:p>
          <a:r>
            <a:rPr lang="en-GB" dirty="0"/>
            <a:t>Microsoft Office 365</a:t>
          </a:r>
        </a:p>
      </dgm:t>
    </dgm:pt>
    <dgm:pt modelId="{45B5283B-1251-4F48-836E-4D4940FDAF94}" type="parTrans" cxnId="{E9BFFABF-6755-47AD-829F-8314C5F9FAF3}">
      <dgm:prSet/>
      <dgm:spPr/>
      <dgm:t>
        <a:bodyPr/>
        <a:lstStyle/>
        <a:p>
          <a:endParaRPr lang="en-GB"/>
        </a:p>
      </dgm:t>
    </dgm:pt>
    <dgm:pt modelId="{C53A75E6-C07E-4840-A368-BEB2C1ABC7B0}" type="sibTrans" cxnId="{E9BFFABF-6755-47AD-829F-8314C5F9FAF3}">
      <dgm:prSet/>
      <dgm:spPr/>
      <dgm:t>
        <a:bodyPr/>
        <a:lstStyle/>
        <a:p>
          <a:endParaRPr lang="en-GB"/>
        </a:p>
      </dgm:t>
    </dgm:pt>
    <dgm:pt modelId="{677A7DBE-1E19-4909-BE2D-D5F8DECFCEE2}">
      <dgm:prSet phldrT="[Text]"/>
      <dgm:spPr/>
      <dgm:t>
        <a:bodyPr/>
        <a:lstStyle/>
        <a:p>
          <a:r>
            <a:rPr lang="en-GB" dirty="0"/>
            <a:t>Teams</a:t>
          </a:r>
        </a:p>
      </dgm:t>
    </dgm:pt>
    <dgm:pt modelId="{18BAD229-E8A1-4A7A-B271-B97E4C1D9378}" type="parTrans" cxnId="{38720AAA-8C2A-423B-8C29-087A9F0C548D}">
      <dgm:prSet/>
      <dgm:spPr/>
      <dgm:t>
        <a:bodyPr/>
        <a:lstStyle/>
        <a:p>
          <a:endParaRPr lang="en-GB"/>
        </a:p>
      </dgm:t>
    </dgm:pt>
    <dgm:pt modelId="{03DF87B4-4BB3-4627-BD43-C5BD4A915C75}" type="sibTrans" cxnId="{38720AAA-8C2A-423B-8C29-087A9F0C548D}">
      <dgm:prSet/>
      <dgm:spPr/>
      <dgm:t>
        <a:bodyPr/>
        <a:lstStyle/>
        <a:p>
          <a:endParaRPr lang="en-GB"/>
        </a:p>
      </dgm:t>
    </dgm:pt>
    <dgm:pt modelId="{E4D9C4D1-4B5F-4190-916B-691994F41395}">
      <dgm:prSet phldrT="[Text]"/>
      <dgm:spPr/>
      <dgm:t>
        <a:bodyPr/>
        <a:lstStyle/>
        <a:p>
          <a:r>
            <a:rPr lang="en-GB" dirty="0"/>
            <a:t>Outlook</a:t>
          </a:r>
        </a:p>
      </dgm:t>
    </dgm:pt>
    <dgm:pt modelId="{CF7A8055-1A08-45BA-A68D-E949705467AA}" type="parTrans" cxnId="{13FD765A-F780-4E43-89A4-0DF2DBD87AA0}">
      <dgm:prSet/>
      <dgm:spPr/>
      <dgm:t>
        <a:bodyPr/>
        <a:lstStyle/>
        <a:p>
          <a:endParaRPr lang="en-GB"/>
        </a:p>
      </dgm:t>
    </dgm:pt>
    <dgm:pt modelId="{8693DE2F-0FAD-4C65-8040-3854FE3E2EA7}" type="sibTrans" cxnId="{13FD765A-F780-4E43-89A4-0DF2DBD87AA0}">
      <dgm:prSet/>
      <dgm:spPr/>
      <dgm:t>
        <a:bodyPr/>
        <a:lstStyle/>
        <a:p>
          <a:endParaRPr lang="en-GB"/>
        </a:p>
      </dgm:t>
    </dgm:pt>
    <dgm:pt modelId="{2D7D5159-7591-4101-959E-7C32D6689E15}">
      <dgm:prSet phldrT="[Text]"/>
      <dgm:spPr/>
      <dgm:t>
        <a:bodyPr/>
        <a:lstStyle/>
        <a:p>
          <a:r>
            <a:rPr lang="en-GB" dirty="0"/>
            <a:t>OneDrive</a:t>
          </a:r>
        </a:p>
      </dgm:t>
    </dgm:pt>
    <dgm:pt modelId="{C1EC45B2-1372-446E-B6C3-44FD5AE9F412}" type="parTrans" cxnId="{86142B5B-36CA-4BFC-BB7D-EA459851DF0F}">
      <dgm:prSet/>
      <dgm:spPr/>
      <dgm:t>
        <a:bodyPr/>
        <a:lstStyle/>
        <a:p>
          <a:endParaRPr lang="en-GB"/>
        </a:p>
      </dgm:t>
    </dgm:pt>
    <dgm:pt modelId="{2EDE82AB-685A-4827-AC6C-1B4D42F9037D}" type="sibTrans" cxnId="{86142B5B-36CA-4BFC-BB7D-EA459851DF0F}">
      <dgm:prSet/>
      <dgm:spPr/>
      <dgm:t>
        <a:bodyPr/>
        <a:lstStyle/>
        <a:p>
          <a:endParaRPr lang="en-GB"/>
        </a:p>
      </dgm:t>
    </dgm:pt>
    <dgm:pt modelId="{64D5ABC4-BDF4-496F-BE09-BB42330D414B}" type="pres">
      <dgm:prSet presAssocID="{EEB9EFDD-4A1B-4B8F-A8EB-58F71E43364B}" presName="composite" presStyleCnt="0">
        <dgm:presLayoutVars>
          <dgm:chMax val="1"/>
          <dgm:dir/>
          <dgm:resizeHandles val="exact"/>
        </dgm:presLayoutVars>
      </dgm:prSet>
      <dgm:spPr/>
    </dgm:pt>
    <dgm:pt modelId="{6BFEBB25-8F22-459F-BB39-93F86C94A960}" type="pres">
      <dgm:prSet presAssocID="{EEB9EFDD-4A1B-4B8F-A8EB-58F71E43364B}" presName="radial" presStyleCnt="0">
        <dgm:presLayoutVars>
          <dgm:animLvl val="ctr"/>
        </dgm:presLayoutVars>
      </dgm:prSet>
      <dgm:spPr/>
    </dgm:pt>
    <dgm:pt modelId="{E1817D8C-7FF0-43C6-9660-7979227EA41D}" type="pres">
      <dgm:prSet presAssocID="{BDD15D85-E16D-4F39-8235-C5B23C736E0B}" presName="centerShape" presStyleLbl="vennNode1" presStyleIdx="0" presStyleCnt="4"/>
      <dgm:spPr/>
    </dgm:pt>
    <dgm:pt modelId="{35325732-AC1E-4227-9AEC-4CB2DC62012C}" type="pres">
      <dgm:prSet presAssocID="{677A7DBE-1E19-4909-BE2D-D5F8DECFCEE2}" presName="node" presStyleLbl="vennNode1" presStyleIdx="1" presStyleCnt="4" custRadScaleRad="85748" custRadScaleInc="2149">
        <dgm:presLayoutVars>
          <dgm:bulletEnabled val="1"/>
        </dgm:presLayoutVars>
      </dgm:prSet>
      <dgm:spPr/>
    </dgm:pt>
    <dgm:pt modelId="{761C13F8-8F88-4A4D-944F-BFC831D90ED5}" type="pres">
      <dgm:prSet presAssocID="{E4D9C4D1-4B5F-4190-916B-691994F41395}" presName="node" presStyleLbl="vennNode1" presStyleIdx="2" presStyleCnt="4" custRadScaleRad="95583" custRadScaleInc="-8144">
        <dgm:presLayoutVars>
          <dgm:bulletEnabled val="1"/>
        </dgm:presLayoutVars>
      </dgm:prSet>
      <dgm:spPr/>
    </dgm:pt>
    <dgm:pt modelId="{BC2073AC-B723-42BA-A95F-B2C9314AEB4F}" type="pres">
      <dgm:prSet presAssocID="{2D7D5159-7591-4101-959E-7C32D6689E15}" presName="node" presStyleLbl="vennNode1" presStyleIdx="3" presStyleCnt="4" custRadScaleRad="88253" custRadScaleInc="5784">
        <dgm:presLayoutVars>
          <dgm:bulletEnabled val="1"/>
        </dgm:presLayoutVars>
      </dgm:prSet>
      <dgm:spPr/>
    </dgm:pt>
  </dgm:ptLst>
  <dgm:cxnLst>
    <dgm:cxn modelId="{86142B5B-36CA-4BFC-BB7D-EA459851DF0F}" srcId="{BDD15D85-E16D-4F39-8235-C5B23C736E0B}" destId="{2D7D5159-7591-4101-959E-7C32D6689E15}" srcOrd="2" destOrd="0" parTransId="{C1EC45B2-1372-446E-B6C3-44FD5AE9F412}" sibTransId="{2EDE82AB-685A-4827-AC6C-1B4D42F9037D}"/>
    <dgm:cxn modelId="{13FD765A-F780-4E43-89A4-0DF2DBD87AA0}" srcId="{BDD15D85-E16D-4F39-8235-C5B23C736E0B}" destId="{E4D9C4D1-4B5F-4190-916B-691994F41395}" srcOrd="1" destOrd="0" parTransId="{CF7A8055-1A08-45BA-A68D-E949705467AA}" sibTransId="{8693DE2F-0FAD-4C65-8040-3854FE3E2EA7}"/>
    <dgm:cxn modelId="{CCEAB094-5762-413C-BBC2-07C67CC4A96D}" type="presOf" srcId="{E4D9C4D1-4B5F-4190-916B-691994F41395}" destId="{761C13F8-8F88-4A4D-944F-BFC831D90ED5}" srcOrd="0" destOrd="0" presId="urn:microsoft.com/office/officeart/2005/8/layout/radial3"/>
    <dgm:cxn modelId="{38720AAA-8C2A-423B-8C29-087A9F0C548D}" srcId="{BDD15D85-E16D-4F39-8235-C5B23C736E0B}" destId="{677A7DBE-1E19-4909-BE2D-D5F8DECFCEE2}" srcOrd="0" destOrd="0" parTransId="{18BAD229-E8A1-4A7A-B271-B97E4C1D9378}" sibTransId="{03DF87B4-4BB3-4627-BD43-C5BD4A915C75}"/>
    <dgm:cxn modelId="{F89BC6B9-32DC-4B1B-9075-9BBBF99F71F3}" type="presOf" srcId="{BDD15D85-E16D-4F39-8235-C5B23C736E0B}" destId="{E1817D8C-7FF0-43C6-9660-7979227EA41D}" srcOrd="0" destOrd="0" presId="urn:microsoft.com/office/officeart/2005/8/layout/radial3"/>
    <dgm:cxn modelId="{E9BFFABF-6755-47AD-829F-8314C5F9FAF3}" srcId="{EEB9EFDD-4A1B-4B8F-A8EB-58F71E43364B}" destId="{BDD15D85-E16D-4F39-8235-C5B23C736E0B}" srcOrd="0" destOrd="0" parTransId="{45B5283B-1251-4F48-836E-4D4940FDAF94}" sibTransId="{C53A75E6-C07E-4840-A368-BEB2C1ABC7B0}"/>
    <dgm:cxn modelId="{FA9206C2-7149-4EA2-B9B2-84CB3B545CD3}" type="presOf" srcId="{2D7D5159-7591-4101-959E-7C32D6689E15}" destId="{BC2073AC-B723-42BA-A95F-B2C9314AEB4F}" srcOrd="0" destOrd="0" presId="urn:microsoft.com/office/officeart/2005/8/layout/radial3"/>
    <dgm:cxn modelId="{4687A8D9-20B8-47A4-AFBA-6570423341E8}" type="presOf" srcId="{677A7DBE-1E19-4909-BE2D-D5F8DECFCEE2}" destId="{35325732-AC1E-4227-9AEC-4CB2DC62012C}" srcOrd="0" destOrd="0" presId="urn:microsoft.com/office/officeart/2005/8/layout/radial3"/>
    <dgm:cxn modelId="{54E764DC-D026-492B-BA74-4342E6F6E458}" type="presOf" srcId="{EEB9EFDD-4A1B-4B8F-A8EB-58F71E43364B}" destId="{64D5ABC4-BDF4-496F-BE09-BB42330D414B}" srcOrd="0" destOrd="0" presId="urn:microsoft.com/office/officeart/2005/8/layout/radial3"/>
    <dgm:cxn modelId="{2943A1D7-C07C-47F4-BFC1-21BC53FB0D5B}" type="presParOf" srcId="{64D5ABC4-BDF4-496F-BE09-BB42330D414B}" destId="{6BFEBB25-8F22-459F-BB39-93F86C94A960}" srcOrd="0" destOrd="0" presId="urn:microsoft.com/office/officeart/2005/8/layout/radial3"/>
    <dgm:cxn modelId="{2586199B-1ACD-401E-A165-711EA5E1D95A}" type="presParOf" srcId="{6BFEBB25-8F22-459F-BB39-93F86C94A960}" destId="{E1817D8C-7FF0-43C6-9660-7979227EA41D}" srcOrd="0" destOrd="0" presId="urn:microsoft.com/office/officeart/2005/8/layout/radial3"/>
    <dgm:cxn modelId="{D186DC18-4FE0-4034-99BB-2D3553A13FBD}" type="presParOf" srcId="{6BFEBB25-8F22-459F-BB39-93F86C94A960}" destId="{35325732-AC1E-4227-9AEC-4CB2DC62012C}" srcOrd="1" destOrd="0" presId="urn:microsoft.com/office/officeart/2005/8/layout/radial3"/>
    <dgm:cxn modelId="{BB9F23F6-BC25-4967-8752-A79FCDC0B861}" type="presParOf" srcId="{6BFEBB25-8F22-459F-BB39-93F86C94A960}" destId="{761C13F8-8F88-4A4D-944F-BFC831D90ED5}" srcOrd="2" destOrd="0" presId="urn:microsoft.com/office/officeart/2005/8/layout/radial3"/>
    <dgm:cxn modelId="{1F8B5622-18F2-42C3-A494-CFA1550D511F}" type="presParOf" srcId="{6BFEBB25-8F22-459F-BB39-93F86C94A960}" destId="{BC2073AC-B723-42BA-A95F-B2C9314AEB4F}" srcOrd="3"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17D8C-7FF0-43C6-9660-7979227EA41D}">
      <dsp:nvSpPr>
        <dsp:cNvPr id="0" name=""/>
        <dsp:cNvSpPr/>
      </dsp:nvSpPr>
      <dsp:spPr>
        <a:xfrm>
          <a:off x="1263516" y="1009517"/>
          <a:ext cx="2117991" cy="2117991"/>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Microsoft Office 365</a:t>
          </a:r>
        </a:p>
      </dsp:txBody>
      <dsp:txXfrm>
        <a:off x="1573689" y="1319690"/>
        <a:ext cx="1497645" cy="1497645"/>
      </dsp:txXfrm>
    </dsp:sp>
    <dsp:sp modelId="{35325732-AC1E-4227-9AEC-4CB2DC62012C}">
      <dsp:nvSpPr>
        <dsp:cNvPr id="0" name=""/>
        <dsp:cNvSpPr/>
      </dsp:nvSpPr>
      <dsp:spPr>
        <a:xfrm>
          <a:off x="1846177" y="358645"/>
          <a:ext cx="1058995" cy="105899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Teams</a:t>
          </a:r>
        </a:p>
      </dsp:txBody>
      <dsp:txXfrm>
        <a:off x="2001263" y="513731"/>
        <a:ext cx="748823" cy="748823"/>
      </dsp:txXfrm>
    </dsp:sp>
    <dsp:sp modelId="{761C13F8-8F88-4A4D-944F-BFC831D90ED5}">
      <dsp:nvSpPr>
        <dsp:cNvPr id="0" name=""/>
        <dsp:cNvSpPr/>
      </dsp:nvSpPr>
      <dsp:spPr>
        <a:xfrm>
          <a:off x="3028875" y="1994389"/>
          <a:ext cx="1058995" cy="105899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Outlook</a:t>
          </a:r>
        </a:p>
      </dsp:txBody>
      <dsp:txXfrm>
        <a:off x="3183961" y="2149475"/>
        <a:ext cx="748823" cy="748823"/>
      </dsp:txXfrm>
    </dsp:sp>
    <dsp:sp modelId="{BC2073AC-B723-42BA-A95F-B2C9314AEB4F}">
      <dsp:nvSpPr>
        <dsp:cNvPr id="0" name=""/>
        <dsp:cNvSpPr/>
      </dsp:nvSpPr>
      <dsp:spPr>
        <a:xfrm>
          <a:off x="674095" y="2015333"/>
          <a:ext cx="1058995" cy="1058995"/>
        </a:xfrm>
        <a:prstGeom prst="ellipse">
          <a:avLst/>
        </a:prstGeom>
        <a:solidFill>
          <a:schemeClr val="accent1">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OneDrive</a:t>
          </a:r>
        </a:p>
      </dsp:txBody>
      <dsp:txXfrm>
        <a:off x="829181" y="2170419"/>
        <a:ext cx="748823" cy="748823"/>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D937E7-D303-4C5B-B6F9-A94D41424737}" type="datetimeFigureOut">
              <a:rPr lang="en-GB" smtClean="0"/>
              <a:t>26/06/2022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FA9FCC1-79D2-4037-908F-EAB41D1F0DB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4108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937E7-D303-4C5B-B6F9-A94D41424737}"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A9FCC1-79D2-4037-908F-EAB41D1F0DB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70118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D937E7-D303-4C5B-B6F9-A94D41424737}"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A9FCC1-79D2-4037-908F-EAB41D1F0DB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5124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937E7-D303-4C5B-B6F9-A94D41424737}" type="datetimeFigureOut">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A9FCC1-79D2-4037-908F-EAB41D1F0DB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8489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937E7-D303-4C5B-B6F9-A94D41424737}" type="datetimeFigureOut">
              <a:rPr lang="en-GB" smtClean="0"/>
              <a:t>26/06/2022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A9FCC1-79D2-4037-908F-EAB41D1F0DB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6777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937E7-D303-4C5B-B6F9-A94D41424737}" type="datetimeFigureOut">
              <a:rPr lang="en-GB" smtClean="0"/>
              <a:t>26/06/2022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A9FCC1-79D2-4037-908F-EAB41D1F0DB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7891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937E7-D303-4C5B-B6F9-A94D41424737}" type="datetimeFigureOut">
              <a:rPr lang="en-GB" smtClean="0"/>
              <a:t>26/06/2022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A9FCC1-79D2-4037-908F-EAB41D1F0DBB}" type="slidenum">
              <a:rPr lang="en-GB" smtClean="0"/>
              <a:t>‹#›</a:t>
            </a:fld>
            <a:endParaRPr lang="en-GB"/>
          </a:p>
        </p:txBody>
      </p:sp>
    </p:spTree>
    <p:extLst>
      <p:ext uri="{BB962C8B-B14F-4D97-AF65-F5344CB8AC3E}">
        <p14:creationId xmlns:p14="http://schemas.microsoft.com/office/powerpoint/2010/main" val="2876315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D937E7-D303-4C5B-B6F9-A94D41424737}" type="datetimeFigureOut">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A9FCC1-79D2-4037-908F-EAB41D1F0DB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6818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2D937E7-D303-4C5B-B6F9-A94D41424737}" type="datetimeFigureOut">
              <a:rPr lang="en-GB" smtClean="0"/>
              <a:t>26/06/2022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FA9FCC1-79D2-4037-908F-EAB41D1F0DB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563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937E7-D303-4C5B-B6F9-A94D41424737}"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A9FCC1-79D2-4037-908F-EAB41D1F0DB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74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937E7-D303-4C5B-B6F9-A94D41424737}"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A9FCC1-79D2-4037-908F-EAB41D1F0DB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8205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2D937E7-D303-4C5B-B6F9-A94D41424737}" type="datetimeFigureOut">
              <a:rPr lang="en-GB" smtClean="0"/>
              <a:t>26/06/2022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FA9FCC1-79D2-4037-908F-EAB41D1F0DB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917369"/>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3070-A830-518A-A375-08B6420556B4}"/>
              </a:ext>
            </a:extLst>
          </p:cNvPr>
          <p:cNvSpPr>
            <a:spLocks noGrp="1"/>
          </p:cNvSpPr>
          <p:nvPr>
            <p:ph type="ctrTitle"/>
          </p:nvPr>
        </p:nvSpPr>
        <p:spPr>
          <a:xfrm>
            <a:off x="2161309" y="142505"/>
            <a:ext cx="8835319" cy="3206992"/>
          </a:xfrm>
        </p:spPr>
        <p:txBody>
          <a:bodyPr>
            <a:normAutofit fontScale="90000"/>
          </a:bodyPr>
          <a:lstStyle/>
          <a:p>
            <a:r>
              <a:rPr lang="en-US" dirty="0">
                <a:latin typeface="Arial" panose="020B0604020202020204" pitchFamily="34" charset="0"/>
                <a:cs typeface="Arial" panose="020B0604020202020204" pitchFamily="34" charset="0"/>
              </a:rPr>
              <a:t>How do students use technology to collaborate at UWTSD? </a:t>
            </a:r>
            <a:endParaRPr lang="en-GB" dirty="0"/>
          </a:p>
        </p:txBody>
      </p:sp>
      <p:sp>
        <p:nvSpPr>
          <p:cNvPr id="3" name="Subtitle 2">
            <a:extLst>
              <a:ext uri="{FF2B5EF4-FFF2-40B4-BE49-F238E27FC236}">
                <a16:creationId xmlns:a16="http://schemas.microsoft.com/office/drawing/2014/main" id="{BA9A72AF-1E65-51C9-A412-17C22668AC41}"/>
              </a:ext>
            </a:extLst>
          </p:cNvPr>
          <p:cNvSpPr>
            <a:spLocks noGrp="1"/>
          </p:cNvSpPr>
          <p:nvPr>
            <p:ph type="subTitle" idx="1"/>
          </p:nvPr>
        </p:nvSpPr>
        <p:spPr>
          <a:xfrm>
            <a:off x="2457632" y="3865340"/>
            <a:ext cx="9144000" cy="1655762"/>
          </a:xfrm>
        </p:spPr>
        <p:txBody>
          <a:bodyPr>
            <a:normAutofit fontScale="92500" lnSpcReduction="10000"/>
          </a:bodyPr>
          <a:lstStyle/>
          <a:p>
            <a:pPr algn="l"/>
            <a:r>
              <a:rPr lang="en-GB" dirty="0">
                <a:latin typeface="Arial" panose="020B0604020202020204" pitchFamily="34" charset="0"/>
                <a:cs typeface="Arial" panose="020B0604020202020204" pitchFamily="34" charset="0"/>
              </a:rPr>
              <a:t>Presented by: Diosnel Cordero Romero</a:t>
            </a:r>
            <a:r>
              <a:rPr lang="en-GB" b="0" i="0" dirty="0">
                <a:solidFill>
                  <a:srgbClr val="333333"/>
                </a:solidFill>
                <a:effectLst/>
                <a:latin typeface="Arial" panose="020B0604020202020204" pitchFamily="34" charset="0"/>
                <a:cs typeface="Arial" panose="020B0604020202020204" pitchFamily="34" charset="0"/>
              </a:rPr>
              <a:t>(2131587</a:t>
            </a:r>
            <a:r>
              <a:rPr lang="en-GB" dirty="0">
                <a:solidFill>
                  <a:srgbClr val="333333"/>
                </a:solidFill>
                <a:latin typeface="Arial" panose="020B0604020202020204" pitchFamily="34" charset="0"/>
                <a:cs typeface="Arial" panose="020B0604020202020204" pitchFamily="34" charset="0"/>
              </a:rPr>
              <a:t>) and </a:t>
            </a:r>
            <a:r>
              <a:rPr lang="en-GB" dirty="0">
                <a:latin typeface="Arial" panose="020B0604020202020204" pitchFamily="34" charset="0"/>
                <a:cs typeface="Arial" panose="020B0604020202020204" pitchFamily="34" charset="0"/>
              </a:rPr>
              <a:t>NIMRA MALIK (2123954)</a:t>
            </a:r>
          </a:p>
          <a:p>
            <a:pPr algn="l"/>
            <a:r>
              <a:rPr lang="en-GB" dirty="0">
                <a:latin typeface="Arial" panose="020B0604020202020204" pitchFamily="34" charset="0"/>
                <a:cs typeface="Arial" panose="020B0604020202020204" pitchFamily="34" charset="0"/>
              </a:rPr>
              <a:t>Lecturer: Nick  Worthington</a:t>
            </a:r>
          </a:p>
          <a:p>
            <a:pPr algn="l"/>
            <a:r>
              <a:rPr lang="en-GB" dirty="0">
                <a:latin typeface="Arial" panose="020B0604020202020204" pitchFamily="34" charset="0"/>
                <a:cs typeface="Arial" panose="020B0604020202020204" pitchFamily="34" charset="0"/>
              </a:rPr>
              <a:t>Module code and title: BMSW4003_BIRM </a:t>
            </a:r>
            <a:r>
              <a:rPr lang="en-US" dirty="0">
                <a:latin typeface="Arial" panose="020B0604020202020204" pitchFamily="34" charset="0"/>
                <a:cs typeface="Arial" panose="020B0604020202020204" pitchFamily="34" charset="0"/>
              </a:rPr>
              <a:t>Digital Skills and Research Methods</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87956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ED024-AD8D-A9EB-88BC-6FE220D2C540}"/>
              </a:ext>
            </a:extLst>
          </p:cNvPr>
          <p:cNvSpPr>
            <a:spLocks noGrp="1"/>
          </p:cNvSpPr>
          <p:nvPr>
            <p:ph type="title"/>
          </p:nvPr>
        </p:nvSpPr>
        <p:spPr>
          <a:xfrm>
            <a:off x="1294362" y="1125018"/>
            <a:ext cx="9603275" cy="1049235"/>
          </a:xfrm>
        </p:spPr>
        <p:txBody>
          <a:bodyPr/>
          <a:lstStyle/>
          <a:p>
            <a:r>
              <a:rPr lang="en-GB" dirty="0">
                <a:latin typeface="Arial" panose="020B0604020202020204" pitchFamily="34" charset="0"/>
                <a:cs typeface="Arial" panose="020B0604020202020204" pitchFamily="34" charset="0"/>
              </a:rPr>
              <a:t>Summary</a:t>
            </a:r>
          </a:p>
        </p:txBody>
      </p:sp>
      <p:sp>
        <p:nvSpPr>
          <p:cNvPr id="3" name="Rectangle: Rounded Corners 2">
            <a:extLst>
              <a:ext uri="{FF2B5EF4-FFF2-40B4-BE49-F238E27FC236}">
                <a16:creationId xmlns:a16="http://schemas.microsoft.com/office/drawing/2014/main" id="{D7D243E7-6148-4285-7723-7A2487239C74}"/>
              </a:ext>
            </a:extLst>
          </p:cNvPr>
          <p:cNvSpPr/>
          <p:nvPr/>
        </p:nvSpPr>
        <p:spPr>
          <a:xfrm>
            <a:off x="1448015" y="2149760"/>
            <a:ext cx="6056671" cy="294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1. Introduction</a:t>
            </a:r>
          </a:p>
        </p:txBody>
      </p:sp>
      <p:sp>
        <p:nvSpPr>
          <p:cNvPr id="4" name="Rectangle: Rounded Corners 3">
            <a:extLst>
              <a:ext uri="{FF2B5EF4-FFF2-40B4-BE49-F238E27FC236}">
                <a16:creationId xmlns:a16="http://schemas.microsoft.com/office/drawing/2014/main" id="{13CB7BCD-52E6-F424-3028-4747A3AA02FE}"/>
              </a:ext>
            </a:extLst>
          </p:cNvPr>
          <p:cNvSpPr/>
          <p:nvPr/>
        </p:nvSpPr>
        <p:spPr>
          <a:xfrm>
            <a:off x="1448015" y="2627619"/>
            <a:ext cx="6056671" cy="5170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2. Digital tool most used at UWTSD for student collaboration</a:t>
            </a:r>
          </a:p>
        </p:txBody>
      </p:sp>
      <p:sp>
        <p:nvSpPr>
          <p:cNvPr id="5" name="Rectangle: Rounded Corners 4">
            <a:extLst>
              <a:ext uri="{FF2B5EF4-FFF2-40B4-BE49-F238E27FC236}">
                <a16:creationId xmlns:a16="http://schemas.microsoft.com/office/drawing/2014/main" id="{F27201C0-3434-61DC-2AF8-8350AED83A3D}"/>
              </a:ext>
            </a:extLst>
          </p:cNvPr>
          <p:cNvSpPr/>
          <p:nvPr/>
        </p:nvSpPr>
        <p:spPr>
          <a:xfrm>
            <a:off x="1448013" y="4357912"/>
            <a:ext cx="6056671" cy="294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5. </a:t>
            </a:r>
            <a:r>
              <a:rPr lang="en-GB" dirty="0" err="1">
                <a:latin typeface="Arial" panose="020B0604020202020204" pitchFamily="34" charset="0"/>
                <a:cs typeface="Arial" panose="020B0604020202020204" pitchFamily="34" charset="0"/>
              </a:rPr>
              <a:t>Hypothisis</a:t>
            </a:r>
            <a:endParaRPr lang="en-GB"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9063ADDD-9B1C-6C3C-D5DF-AC6EB00491ED}"/>
              </a:ext>
            </a:extLst>
          </p:cNvPr>
          <p:cNvSpPr/>
          <p:nvPr/>
        </p:nvSpPr>
        <p:spPr>
          <a:xfrm>
            <a:off x="1448014" y="3327578"/>
            <a:ext cx="6056671" cy="294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3. Proposed method </a:t>
            </a:r>
          </a:p>
        </p:txBody>
      </p:sp>
      <p:sp>
        <p:nvSpPr>
          <p:cNvPr id="7" name="Rectangle: Rounded Corners 6">
            <a:extLst>
              <a:ext uri="{FF2B5EF4-FFF2-40B4-BE49-F238E27FC236}">
                <a16:creationId xmlns:a16="http://schemas.microsoft.com/office/drawing/2014/main" id="{34628AE9-E1BA-CA78-0C29-245A74B7B598}"/>
              </a:ext>
            </a:extLst>
          </p:cNvPr>
          <p:cNvSpPr/>
          <p:nvPr/>
        </p:nvSpPr>
        <p:spPr>
          <a:xfrm>
            <a:off x="1448013" y="4866900"/>
            <a:ext cx="6056671" cy="294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6. Reference list</a:t>
            </a:r>
          </a:p>
        </p:txBody>
      </p:sp>
      <p:sp>
        <p:nvSpPr>
          <p:cNvPr id="8" name="Rectangle: Rounded Corners 7">
            <a:extLst>
              <a:ext uri="{FF2B5EF4-FFF2-40B4-BE49-F238E27FC236}">
                <a16:creationId xmlns:a16="http://schemas.microsoft.com/office/drawing/2014/main" id="{96A2ACB2-C225-BA5C-B192-258FB08ADA2B}"/>
              </a:ext>
            </a:extLst>
          </p:cNvPr>
          <p:cNvSpPr/>
          <p:nvPr/>
        </p:nvSpPr>
        <p:spPr>
          <a:xfrm>
            <a:off x="1448014" y="3848924"/>
            <a:ext cx="6056671" cy="294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latin typeface="Arial" panose="020B0604020202020204" pitchFamily="34" charset="0"/>
                <a:cs typeface="Arial" panose="020B0604020202020204" pitchFamily="34" charset="0"/>
              </a:rPr>
              <a:t>4. Ethical considerations</a:t>
            </a:r>
          </a:p>
        </p:txBody>
      </p:sp>
    </p:spTree>
    <p:extLst>
      <p:ext uri="{BB962C8B-B14F-4D97-AF65-F5344CB8AC3E}">
        <p14:creationId xmlns:p14="http://schemas.microsoft.com/office/powerpoint/2010/main" val="3621683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D709E-3124-666B-3555-DE51A38B9BF3}"/>
              </a:ext>
            </a:extLst>
          </p:cNvPr>
          <p:cNvSpPr>
            <a:spLocks noGrp="1"/>
          </p:cNvSpPr>
          <p:nvPr>
            <p:ph type="title"/>
          </p:nvPr>
        </p:nvSpPr>
        <p:spPr>
          <a:xfrm>
            <a:off x="1453288" y="460505"/>
            <a:ext cx="9605635" cy="1059305"/>
          </a:xfrm>
        </p:spPr>
        <p:txBody>
          <a:bodyPr>
            <a:normAutofit fontScale="90000"/>
          </a:bodyPr>
          <a:lstStyle/>
          <a:p>
            <a:r>
              <a:rPr lang="en-GB" dirty="0">
                <a:latin typeface="Arial" panose="020B0604020202020204" pitchFamily="34" charset="0"/>
                <a:cs typeface="Arial" panose="020B0604020202020204" pitchFamily="34" charset="0"/>
              </a:rPr>
              <a:t>1. Introduction</a:t>
            </a:r>
            <a:br>
              <a:rPr lang="en-GB" dirty="0">
                <a:latin typeface="Arial" panose="020B060402020202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During these days the communication and collaboration are extremely important</a:t>
            </a:r>
            <a:br>
              <a:rPr lang="en-GB" sz="3200" dirty="0">
                <a:effectLst/>
                <a:latin typeface="Arial" panose="020B0604020202020204" pitchFamily="34" charset="0"/>
                <a:ea typeface="Calibri" panose="020F050202020403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C5F5FB-D5CB-03E1-05DB-D273A989B3AD}"/>
              </a:ext>
            </a:extLst>
          </p:cNvPr>
          <p:cNvSpPr>
            <a:spLocks noGrp="1"/>
          </p:cNvSpPr>
          <p:nvPr>
            <p:ph sz="half" idx="1"/>
          </p:nvPr>
        </p:nvSpPr>
        <p:spPr>
          <a:xfrm>
            <a:off x="1450848" y="2017343"/>
            <a:ext cx="4645152" cy="3448595"/>
          </a:xfrm>
        </p:spPr>
        <p:txBody>
          <a:bodyPr>
            <a:normAutofit/>
          </a:bodyPr>
          <a:lstStyle/>
          <a:p>
            <a:pPr marL="0" indent="0">
              <a:buNone/>
            </a:pPr>
            <a:r>
              <a:rPr lang="en-GB" sz="2000" dirty="0">
                <a:effectLst/>
                <a:latin typeface="Arial" panose="020B0604020202020204" pitchFamily="34" charset="0"/>
                <a:ea typeface="Calibri" panose="020F0502020204030204" pitchFamily="34" charset="0"/>
                <a:cs typeface="Arial" panose="020B0604020202020204" pitchFamily="34" charset="0"/>
              </a:rPr>
              <a:t>At UWTSD students use:</a:t>
            </a:r>
          </a:p>
          <a:p>
            <a:r>
              <a:rPr lang="en-GB" sz="2000" dirty="0">
                <a:effectLst/>
                <a:latin typeface="Arial" panose="020B0604020202020204" pitchFamily="34" charset="0"/>
                <a:ea typeface="Calibri" panose="020F0502020204030204" pitchFamily="34" charset="0"/>
                <a:cs typeface="Arial" panose="020B0604020202020204" pitchFamily="34" charset="0"/>
              </a:rPr>
              <a:t> live sessions</a:t>
            </a:r>
          </a:p>
          <a:p>
            <a:r>
              <a:rPr lang="en-GB" sz="2000" dirty="0">
                <a:effectLst/>
                <a:latin typeface="Arial" panose="020B0604020202020204" pitchFamily="34" charset="0"/>
                <a:ea typeface="Calibri" panose="020F0502020204030204" pitchFamily="34" charset="0"/>
                <a:cs typeface="Arial" panose="020B0604020202020204" pitchFamily="34" charset="0"/>
              </a:rPr>
              <a:t> pre-recorded sessions</a:t>
            </a:r>
          </a:p>
          <a:p>
            <a:r>
              <a:rPr lang="en-GB" sz="2000" dirty="0">
                <a:effectLst/>
                <a:latin typeface="Arial" panose="020B0604020202020204" pitchFamily="34" charset="0"/>
                <a:ea typeface="Calibri" panose="020F0502020204030204" pitchFamily="34" charset="0"/>
                <a:cs typeface="Arial" panose="020B0604020202020204" pitchFamily="34" charset="0"/>
              </a:rPr>
              <a:t> online activities</a:t>
            </a:r>
          </a:p>
          <a:p>
            <a:r>
              <a:rPr lang="en-GB" sz="2000" dirty="0">
                <a:effectLst/>
                <a:latin typeface="Arial" panose="020B0604020202020204" pitchFamily="34" charset="0"/>
                <a:ea typeface="Calibri" panose="020F0502020204030204" pitchFamily="34" charset="0"/>
                <a:cs typeface="Arial" panose="020B0604020202020204" pitchFamily="34" charset="0"/>
              </a:rPr>
              <a:t> group discussions</a:t>
            </a:r>
          </a:p>
          <a:p>
            <a:r>
              <a:rPr lang="en-GB" sz="2000" dirty="0">
                <a:effectLst/>
                <a:latin typeface="Arial" panose="020B0604020202020204" pitchFamily="34" charset="0"/>
                <a:ea typeface="Calibri" panose="020F0502020204030204" pitchFamily="34" charset="0"/>
                <a:cs typeface="Arial" panose="020B0604020202020204" pitchFamily="34" charset="0"/>
              </a:rPr>
              <a:t> interactive tutorials.</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CBFACFE-922C-9A1C-E293-88AA64017691}"/>
              </a:ext>
            </a:extLst>
          </p:cNvPr>
          <p:cNvSpPr>
            <a:spLocks noGrp="1"/>
          </p:cNvSpPr>
          <p:nvPr>
            <p:ph sz="half" idx="2"/>
          </p:nvPr>
        </p:nvSpPr>
        <p:spPr/>
        <p:txBody>
          <a:bodyPr>
            <a:normAutofit/>
          </a:bodyPr>
          <a:lstStyle/>
          <a:p>
            <a:pPr marL="0" indent="0">
              <a:buNone/>
            </a:pPr>
            <a:r>
              <a:rPr lang="en-GB" sz="2000" dirty="0">
                <a:effectLst/>
                <a:latin typeface="Arial" panose="020B0604020202020204" pitchFamily="34" charset="0"/>
                <a:ea typeface="Calibri" panose="020F0502020204030204" pitchFamily="34" charset="0"/>
                <a:cs typeface="Arial" panose="020B0604020202020204" pitchFamily="34" charset="0"/>
              </a:rPr>
              <a:t>Digital tools:</a:t>
            </a:r>
          </a:p>
          <a:p>
            <a:r>
              <a:rPr lang="en-GB" sz="2000" dirty="0">
                <a:effectLst/>
                <a:latin typeface="Arial" panose="020B0604020202020204" pitchFamily="34" charset="0"/>
                <a:ea typeface="Calibri" panose="020F0502020204030204" pitchFamily="34" charset="0"/>
                <a:cs typeface="Arial" panose="020B0604020202020204" pitchFamily="34" charset="0"/>
              </a:rPr>
              <a:t>Moodle</a:t>
            </a:r>
          </a:p>
          <a:p>
            <a:r>
              <a:rPr lang="en-GB" sz="2000" dirty="0">
                <a:effectLst/>
                <a:latin typeface="Arial" panose="020B0604020202020204" pitchFamily="34" charset="0"/>
                <a:ea typeface="Calibri" panose="020F0502020204030204" pitchFamily="34" charset="0"/>
                <a:cs typeface="Arial" panose="020B0604020202020204" pitchFamily="34" charset="0"/>
              </a:rPr>
              <a:t>Teams</a:t>
            </a:r>
          </a:p>
          <a:p>
            <a:r>
              <a:rPr lang="en-GB" sz="2000" dirty="0">
                <a:effectLst/>
                <a:latin typeface="Arial" panose="020B0604020202020204" pitchFamily="34" charset="0"/>
                <a:ea typeface="Calibri" panose="020F0502020204030204" pitchFamily="34" charset="0"/>
                <a:cs typeface="Arial" panose="020B0604020202020204" pitchFamily="34" charset="0"/>
              </a:rPr>
              <a:t>Outlook</a:t>
            </a:r>
          </a:p>
          <a:p>
            <a:r>
              <a:rPr lang="en-GB" sz="2000" dirty="0">
                <a:effectLst/>
                <a:latin typeface="Arial" panose="020B0604020202020204" pitchFamily="34" charset="0"/>
                <a:ea typeface="Calibri" panose="020F0502020204030204" pitchFamily="34" charset="0"/>
                <a:cs typeface="Arial" panose="020B0604020202020204" pitchFamily="34" charset="0"/>
              </a:rPr>
              <a:t>OneDrive</a:t>
            </a:r>
            <a:endParaRPr lang="en-GB" dirty="0">
              <a:latin typeface="Arial" panose="020B0604020202020204" pitchFamily="34" charset="0"/>
              <a:ea typeface="Calibri" panose="020F050202020403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Office365</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6B702AF-6A75-578A-EC82-277E1A3DC395}"/>
              </a:ext>
            </a:extLst>
          </p:cNvPr>
          <p:cNvSpPr txBox="1"/>
          <p:nvPr/>
        </p:nvSpPr>
        <p:spPr>
          <a:xfrm>
            <a:off x="0" y="5683779"/>
            <a:ext cx="319997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UWSTD, Digital Learning</a:t>
            </a:r>
          </a:p>
        </p:txBody>
      </p:sp>
      <p:sp>
        <p:nvSpPr>
          <p:cNvPr id="7" name="TextBox 6">
            <a:extLst>
              <a:ext uri="{FF2B5EF4-FFF2-40B4-BE49-F238E27FC236}">
                <a16:creationId xmlns:a16="http://schemas.microsoft.com/office/drawing/2014/main" id="{44EEBDE6-BD52-9CC4-AC35-02B4AA7E01F9}"/>
              </a:ext>
            </a:extLst>
          </p:cNvPr>
          <p:cNvSpPr txBox="1"/>
          <p:nvPr/>
        </p:nvSpPr>
        <p:spPr>
          <a:xfrm>
            <a:off x="9145552" y="5683779"/>
            <a:ext cx="3360717" cy="369332"/>
          </a:xfrm>
          <a:prstGeom prst="rect">
            <a:avLst/>
          </a:prstGeom>
          <a:noFill/>
        </p:spPr>
        <p:txBody>
          <a:bodyPr wrap="square" rtlCol="0">
            <a:spAutoFit/>
          </a:bodyPr>
          <a:lstStyle/>
          <a:p>
            <a:r>
              <a:rPr lang="en-GB" dirty="0"/>
              <a:t>Presented by: Diosnel Cordero</a:t>
            </a:r>
          </a:p>
        </p:txBody>
      </p:sp>
    </p:spTree>
    <p:extLst>
      <p:ext uri="{BB962C8B-B14F-4D97-AF65-F5344CB8AC3E}">
        <p14:creationId xmlns:p14="http://schemas.microsoft.com/office/powerpoint/2010/main" val="3593373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 calcmode="lin" valueType="num">
                                      <p:cBhvr additive="base">
                                        <p:cTn id="3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 calcmode="lin" valueType="num">
                                      <p:cBhvr additive="base">
                                        <p:cTn id="3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 calcmode="lin" valueType="num">
                                      <p:cBhvr additive="base">
                                        <p:cTn id="4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 calcmode="lin" valueType="num">
                                      <p:cBhvr additive="base">
                                        <p:cTn id="4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4">
                                            <p:txEl>
                                              <p:pRg st="5" end="5"/>
                                            </p:txEl>
                                          </p:spTgt>
                                        </p:tgtEl>
                                        <p:attrNameLst>
                                          <p:attrName>style.visibility</p:attrName>
                                        </p:attrNameLst>
                                      </p:cBhvr>
                                      <p:to>
                                        <p:strVal val="visible"/>
                                      </p:to>
                                    </p:set>
                                    <p:anim calcmode="lin" valueType="num">
                                      <p:cBhvr additive="base">
                                        <p:cTn id="5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AF9B-6B7E-01A8-D6D1-858E2F268416}"/>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2. Digital tool most used at UWTSD for student collaboration</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D2F2624-1500-A4EA-B1FB-9FDEA66C623E}"/>
              </a:ext>
            </a:extLst>
          </p:cNvPr>
          <p:cNvSpPr>
            <a:spLocks noGrp="1"/>
          </p:cNvSpPr>
          <p:nvPr>
            <p:ph sz="half" idx="2"/>
          </p:nvPr>
        </p:nvSpPr>
        <p:spPr/>
        <p:txBody>
          <a:bodyPr>
            <a:normAutofit fontScale="62500" lnSpcReduction="20000"/>
          </a:bodyPr>
          <a:lstStyle/>
          <a:p>
            <a:r>
              <a:rPr lang="en-US" b="1" dirty="0">
                <a:latin typeface="Arial" panose="020B0604020202020204" pitchFamily="34" charset="0"/>
                <a:cs typeface="Arial" panose="020B0604020202020204" pitchFamily="34" charset="0"/>
              </a:rPr>
              <a:t>Microsoft Office is being used by 100% of students at UWTSD as it includes majority digital tools used for collaboration.</a:t>
            </a:r>
            <a:endParaRPr lang="en-US" b="1" i="0" dirty="0">
              <a:effectLst/>
              <a:latin typeface="Arial" panose="020B0604020202020204" pitchFamily="34" charset="0"/>
              <a:cs typeface="Arial" panose="020B0604020202020204" pitchFamily="34" charset="0"/>
            </a:endParaRPr>
          </a:p>
          <a:p>
            <a:r>
              <a:rPr lang="en-US" b="1" i="0" dirty="0">
                <a:effectLst/>
                <a:latin typeface="Arial" panose="020B0604020202020204" pitchFamily="34" charset="0"/>
                <a:cs typeface="Arial" panose="020B0604020202020204" pitchFamily="34" charset="0"/>
              </a:rPr>
              <a:t>Microsoft and UWTSD have a shared goal agreement </a:t>
            </a:r>
            <a:r>
              <a:rPr lang="en-US" b="1" dirty="0">
                <a:latin typeface="Arial" panose="020B0604020202020204" pitchFamily="34" charset="0"/>
                <a:cs typeface="Arial" panose="020B0604020202020204" pitchFamily="34" charset="0"/>
              </a:rPr>
              <a:t>to ensure </a:t>
            </a:r>
            <a:r>
              <a:rPr lang="en-US" b="1" i="0" dirty="0">
                <a:effectLst/>
                <a:latin typeface="Arial" panose="020B0604020202020204" pitchFamily="34" charset="0"/>
                <a:cs typeface="Arial" panose="020B0604020202020204" pitchFamily="34" charset="0"/>
              </a:rPr>
              <a:t>that students are equipped with the latest digital skills.</a:t>
            </a:r>
          </a:p>
          <a:p>
            <a:r>
              <a:rPr lang="en-US" b="1" dirty="0">
                <a:latin typeface="Arial" panose="020B0604020202020204" pitchFamily="34" charset="0"/>
                <a:cs typeface="Arial" panose="020B0604020202020204" pitchFamily="34" charset="0"/>
              </a:rPr>
              <a:t>UWTSD</a:t>
            </a:r>
            <a:r>
              <a:rPr lang="en-US" b="1" i="0" dirty="0">
                <a:effectLst/>
                <a:latin typeface="Arial" panose="020B0604020202020204" pitchFamily="34" charset="0"/>
                <a:cs typeface="Arial" panose="020B0604020202020204" pitchFamily="34" charset="0"/>
              </a:rPr>
              <a:t> is the first in Wales and one of three in the UK to sign a Shared Goal Agreement with Microsoft to enable UWTSD to utilize Microsoft’s world-leading tools and resources to transform the University’s technology. </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The use of Microsoft Office 365</a:t>
            </a:r>
            <a:r>
              <a:rPr lang="en-US" b="1" i="0" dirty="0">
                <a:effectLst/>
                <a:latin typeface="Arial" panose="020B0604020202020204" pitchFamily="34" charset="0"/>
                <a:cs typeface="Arial" panose="020B0604020202020204" pitchFamily="34" charset="0"/>
              </a:rPr>
              <a:t> allows students to build collaboration skills, communication, creativity and critical thinking.</a:t>
            </a:r>
          </a:p>
        </p:txBody>
      </p:sp>
      <p:graphicFrame>
        <p:nvGraphicFramePr>
          <p:cNvPr id="13" name="Content Placeholder 12">
            <a:extLst>
              <a:ext uri="{FF2B5EF4-FFF2-40B4-BE49-F238E27FC236}">
                <a16:creationId xmlns:a16="http://schemas.microsoft.com/office/drawing/2014/main" id="{7964AAFE-EACB-3548-3C0C-961BBAE8271C}"/>
              </a:ext>
            </a:extLst>
          </p:cNvPr>
          <p:cNvGraphicFramePr>
            <a:graphicFrameLocks noGrp="1"/>
          </p:cNvGraphicFramePr>
          <p:nvPr>
            <p:ph sz="half" idx="1"/>
            <p:extLst>
              <p:ext uri="{D42A27DB-BD31-4B8C-83A1-F6EECF244321}">
                <p14:modId xmlns:p14="http://schemas.microsoft.com/office/powerpoint/2010/main" val="2254114156"/>
              </p:ext>
            </p:extLst>
          </p:nvPr>
        </p:nvGraphicFramePr>
        <p:xfrm>
          <a:off x="1447800" y="2011363"/>
          <a:ext cx="4645025" cy="3448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8B4C22FB-25F2-3C0F-B052-A4534D7B28E8}"/>
              </a:ext>
            </a:extLst>
          </p:cNvPr>
          <p:cNvSpPr txBox="1"/>
          <p:nvPr/>
        </p:nvSpPr>
        <p:spPr>
          <a:xfrm>
            <a:off x="-8091" y="5683779"/>
            <a:ext cx="6100916" cy="36933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Davies R(</a:t>
            </a:r>
            <a:r>
              <a:rPr lang="en-US" b="0" i="0" dirty="0">
                <a:effectLst/>
                <a:latin typeface="Arial" panose="020B0604020202020204" pitchFamily="34" charset="0"/>
                <a:cs typeface="Arial" panose="020B0604020202020204" pitchFamily="34" charset="0"/>
              </a:rPr>
              <a:t>,2020)UWTSD</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CB43284-24F7-38ED-71BE-39A23416A976}"/>
              </a:ext>
            </a:extLst>
          </p:cNvPr>
          <p:cNvSpPr txBox="1"/>
          <p:nvPr/>
        </p:nvSpPr>
        <p:spPr>
          <a:xfrm>
            <a:off x="9035494" y="5683779"/>
            <a:ext cx="6100916" cy="369332"/>
          </a:xfrm>
          <a:prstGeom prst="rect">
            <a:avLst/>
          </a:prstGeom>
          <a:noFill/>
        </p:spPr>
        <p:txBody>
          <a:bodyPr wrap="square">
            <a:spAutoFit/>
          </a:bodyPr>
          <a:lstStyle/>
          <a:p>
            <a:r>
              <a:rPr lang="en-GB" dirty="0"/>
              <a:t>Presented by: Diosnel Cordero</a:t>
            </a:r>
          </a:p>
        </p:txBody>
      </p:sp>
    </p:spTree>
    <p:extLst>
      <p:ext uri="{BB962C8B-B14F-4D97-AF65-F5344CB8AC3E}">
        <p14:creationId xmlns:p14="http://schemas.microsoft.com/office/powerpoint/2010/main" val="324700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 calcmode="lin" valueType="num">
                                      <p:cBhvr additive="base">
                                        <p:cTn id="3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1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C1CA7-F47E-26D7-BDE8-DA1CBD112F6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3. PROPOSED METHOD</a:t>
            </a:r>
          </a:p>
        </p:txBody>
      </p:sp>
      <p:sp>
        <p:nvSpPr>
          <p:cNvPr id="4" name="Content Placeholder 3">
            <a:extLst>
              <a:ext uri="{FF2B5EF4-FFF2-40B4-BE49-F238E27FC236}">
                <a16:creationId xmlns:a16="http://schemas.microsoft.com/office/drawing/2014/main" id="{A0EECCB4-B1FD-004D-1FBC-88FC1778EB3E}"/>
              </a:ext>
            </a:extLst>
          </p:cNvPr>
          <p:cNvSpPr>
            <a:spLocks noGrp="1"/>
          </p:cNvSpPr>
          <p:nvPr>
            <p:ph sz="half" idx="2"/>
          </p:nvPr>
        </p:nvSpPr>
        <p:spPr>
          <a:xfrm>
            <a:off x="1451092" y="2290476"/>
            <a:ext cx="9624759" cy="3441520"/>
          </a:xfrm>
        </p:spPr>
        <p:txBody>
          <a:bodyPr/>
          <a:lstStyle/>
          <a:p>
            <a:r>
              <a:rPr lang="en-GB" dirty="0">
                <a:latin typeface="Arial" panose="020B0604020202020204" pitchFamily="34" charset="0"/>
                <a:cs typeface="Arial" panose="020B0604020202020204" pitchFamily="34" charset="0"/>
              </a:rPr>
              <a:t>My proposed method is doing a survey to find out from students themselves which digital tool they use most.</a:t>
            </a:r>
          </a:p>
          <a:p>
            <a:r>
              <a:rPr lang="en-GB" dirty="0">
                <a:latin typeface="Arial" panose="020B0604020202020204" pitchFamily="34" charset="0"/>
                <a:cs typeface="Arial" panose="020B0604020202020204" pitchFamily="34" charset="0"/>
              </a:rPr>
              <a:t>The study is quantitative as I plan to show graphics or charts to support statistics.</a:t>
            </a:r>
          </a:p>
          <a:p>
            <a:r>
              <a:rPr lang="en-GB" dirty="0">
                <a:latin typeface="Arial" panose="020B0604020202020204" pitchFamily="34" charset="0"/>
                <a:cs typeface="Arial" panose="020B0604020202020204" pitchFamily="34" charset="0"/>
              </a:rPr>
              <a:t>My strategy is to use Microsoft Forms quiz to collect info and data from UWTSD students.</a:t>
            </a:r>
          </a:p>
          <a:p>
            <a:r>
              <a:rPr lang="en-GB" dirty="0">
                <a:latin typeface="Arial" panose="020B0604020202020204" pitchFamily="34" charset="0"/>
                <a:cs typeface="Arial" panose="020B0604020202020204" pitchFamily="34" charset="0"/>
              </a:rPr>
              <a:t>I expect the study will take between 2-3 weeks to be completed.</a:t>
            </a:r>
          </a:p>
        </p:txBody>
      </p:sp>
      <p:sp>
        <p:nvSpPr>
          <p:cNvPr id="5" name="TextBox 4">
            <a:extLst>
              <a:ext uri="{FF2B5EF4-FFF2-40B4-BE49-F238E27FC236}">
                <a16:creationId xmlns:a16="http://schemas.microsoft.com/office/drawing/2014/main" id="{F4A83D1A-8542-CA52-2DDD-A493C9CC830D}"/>
              </a:ext>
            </a:extLst>
          </p:cNvPr>
          <p:cNvSpPr txBox="1"/>
          <p:nvPr/>
        </p:nvSpPr>
        <p:spPr>
          <a:xfrm>
            <a:off x="8953996" y="5731996"/>
            <a:ext cx="3491344" cy="369332"/>
          </a:xfrm>
          <a:prstGeom prst="rect">
            <a:avLst/>
          </a:prstGeom>
          <a:noFill/>
        </p:spPr>
        <p:txBody>
          <a:bodyPr wrap="square">
            <a:spAutoFit/>
          </a:bodyPr>
          <a:lstStyle/>
          <a:p>
            <a:r>
              <a:rPr lang="en-GB" dirty="0"/>
              <a:t>Presented by: Diosnel Cordero</a:t>
            </a:r>
          </a:p>
        </p:txBody>
      </p:sp>
    </p:spTree>
    <p:extLst>
      <p:ext uri="{BB962C8B-B14F-4D97-AF65-F5344CB8AC3E}">
        <p14:creationId xmlns:p14="http://schemas.microsoft.com/office/powerpoint/2010/main" val="425254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99B88-0A83-99AA-2462-EC4E78686DDE}"/>
              </a:ext>
            </a:extLst>
          </p:cNvPr>
          <p:cNvSpPr>
            <a:spLocks noGrp="1"/>
          </p:cNvSpPr>
          <p:nvPr>
            <p:ph type="title"/>
          </p:nvPr>
        </p:nvSpPr>
        <p:spPr>
          <a:xfrm>
            <a:off x="1449217" y="804890"/>
            <a:ext cx="9605635" cy="442019"/>
          </a:xfrm>
        </p:spPr>
        <p:txBody>
          <a:bodyPr>
            <a:normAutofit fontScale="90000"/>
          </a:bodyPr>
          <a:lstStyle/>
          <a:p>
            <a:r>
              <a:rPr lang="en-GB" dirty="0">
                <a:latin typeface="Arial" panose="020B0604020202020204" pitchFamily="34" charset="0"/>
                <a:cs typeface="Arial" panose="020B0604020202020204" pitchFamily="34" charset="0"/>
              </a:rPr>
              <a:t>4. Ethical considerations</a:t>
            </a:r>
          </a:p>
        </p:txBody>
      </p:sp>
      <p:sp>
        <p:nvSpPr>
          <p:cNvPr id="4" name="Content Placeholder 3">
            <a:extLst>
              <a:ext uri="{FF2B5EF4-FFF2-40B4-BE49-F238E27FC236}">
                <a16:creationId xmlns:a16="http://schemas.microsoft.com/office/drawing/2014/main" id="{43524ED9-210A-BEE4-A9BE-E21AE02019D5}"/>
              </a:ext>
            </a:extLst>
          </p:cNvPr>
          <p:cNvSpPr>
            <a:spLocks noGrp="1"/>
          </p:cNvSpPr>
          <p:nvPr>
            <p:ph sz="half" idx="2"/>
          </p:nvPr>
        </p:nvSpPr>
        <p:spPr>
          <a:xfrm>
            <a:off x="1449217" y="2100470"/>
            <a:ext cx="9609706" cy="3441520"/>
          </a:xfrm>
        </p:spPr>
        <p:txBody>
          <a:bodyPr>
            <a:normAutofit lnSpcReduction="10000"/>
          </a:bodyPr>
          <a:lstStyle/>
          <a:p>
            <a:r>
              <a:rPr lang="en-US" dirty="0">
                <a:latin typeface="Arial" panose="020B0604020202020204" pitchFamily="34" charset="0"/>
                <a:cs typeface="Arial" panose="020B0604020202020204" pitchFamily="34" charset="0"/>
              </a:rPr>
              <a:t>Ethical considerations in research are a set of principles that guide your research designs and practices. These principles include voluntary participation, informed consent, anonymity, confidentiality, potential for harm, and results communication.</a:t>
            </a:r>
          </a:p>
          <a:p>
            <a:r>
              <a:rPr lang="en-US" dirty="0">
                <a:latin typeface="Arial" panose="020B0604020202020204" pitchFamily="34" charset="0"/>
                <a:cs typeface="Arial" panose="020B0604020202020204" pitchFamily="34" charset="0"/>
              </a:rPr>
              <a:t>Several funders now require evidence that projects have been subjected to independent ethical review. This requires a clear and consistent system for independent ethical review of research projects in any discipline. In order to assure continuity of other research funding and meet the requirements for consistence and independence, a university-wide ethical review process was established</a:t>
            </a:r>
            <a:endParaRPr lang="en-GB"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8B092358-DE5D-D117-96B1-7BB7E447FD2E}"/>
              </a:ext>
            </a:extLst>
          </p:cNvPr>
          <p:cNvSpPr txBox="1">
            <a:spLocks/>
          </p:cNvSpPr>
          <p:nvPr/>
        </p:nvSpPr>
        <p:spPr>
          <a:xfrm>
            <a:off x="1449217" y="1316010"/>
            <a:ext cx="9605635" cy="442019"/>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2000" dirty="0">
                <a:latin typeface="Arial" panose="020B0604020202020204" pitchFamily="34" charset="0"/>
                <a:cs typeface="Arial" panose="020B0604020202020204" pitchFamily="34" charset="0"/>
              </a:rPr>
              <a:t>4.1 Ethical considerations – introduction </a:t>
            </a:r>
          </a:p>
        </p:txBody>
      </p:sp>
    </p:spTree>
    <p:extLst>
      <p:ext uri="{BB962C8B-B14F-4D97-AF65-F5344CB8AC3E}">
        <p14:creationId xmlns:p14="http://schemas.microsoft.com/office/powerpoint/2010/main" val="604957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99B88-0A83-99AA-2462-EC4E78686DDE}"/>
              </a:ext>
            </a:extLst>
          </p:cNvPr>
          <p:cNvSpPr>
            <a:spLocks noGrp="1"/>
          </p:cNvSpPr>
          <p:nvPr>
            <p:ph type="title"/>
          </p:nvPr>
        </p:nvSpPr>
        <p:spPr>
          <a:xfrm>
            <a:off x="1449217" y="804890"/>
            <a:ext cx="9605635" cy="442019"/>
          </a:xfrm>
        </p:spPr>
        <p:txBody>
          <a:bodyPr>
            <a:normAutofit fontScale="90000"/>
          </a:bodyPr>
          <a:lstStyle/>
          <a:p>
            <a:r>
              <a:rPr lang="en-GB" dirty="0">
                <a:latin typeface="Arial" panose="020B0604020202020204" pitchFamily="34" charset="0"/>
                <a:cs typeface="Arial" panose="020B0604020202020204" pitchFamily="34" charset="0"/>
              </a:rPr>
              <a:t>4. Ethical considerations</a:t>
            </a:r>
          </a:p>
        </p:txBody>
      </p:sp>
      <p:sp>
        <p:nvSpPr>
          <p:cNvPr id="5" name="Title 1">
            <a:extLst>
              <a:ext uri="{FF2B5EF4-FFF2-40B4-BE49-F238E27FC236}">
                <a16:creationId xmlns:a16="http://schemas.microsoft.com/office/drawing/2014/main" id="{8B092358-DE5D-D117-96B1-7BB7E447FD2E}"/>
              </a:ext>
            </a:extLst>
          </p:cNvPr>
          <p:cNvSpPr txBox="1">
            <a:spLocks/>
          </p:cNvSpPr>
          <p:nvPr/>
        </p:nvSpPr>
        <p:spPr>
          <a:xfrm>
            <a:off x="1449217" y="1316010"/>
            <a:ext cx="9605635" cy="442019"/>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sz="2000" dirty="0">
                <a:latin typeface="Arial" panose="020B0604020202020204" pitchFamily="34" charset="0"/>
                <a:cs typeface="Arial" panose="020B0604020202020204" pitchFamily="34" charset="0"/>
              </a:rPr>
              <a:t>4.2 Ethical considerations – principles </a:t>
            </a:r>
          </a:p>
        </p:txBody>
      </p:sp>
      <p:sp>
        <p:nvSpPr>
          <p:cNvPr id="10" name="Content Placeholder 9">
            <a:extLst>
              <a:ext uri="{FF2B5EF4-FFF2-40B4-BE49-F238E27FC236}">
                <a16:creationId xmlns:a16="http://schemas.microsoft.com/office/drawing/2014/main" id="{BA3DD70E-D6EF-3416-940C-8BD5DD561F6C}"/>
              </a:ext>
            </a:extLst>
          </p:cNvPr>
          <p:cNvSpPr>
            <a:spLocks noGrp="1"/>
          </p:cNvSpPr>
          <p:nvPr>
            <p:ph sz="half" idx="2"/>
          </p:nvPr>
        </p:nvSpPr>
        <p:spPr>
          <a:xfrm>
            <a:off x="6131626" y="2809108"/>
            <a:ext cx="3906554" cy="2162771"/>
          </a:xfrm>
        </p:spPr>
        <p:txBody>
          <a:bodyPr/>
          <a:lstStyle/>
          <a:p>
            <a:r>
              <a:rPr lang="en-US" dirty="0">
                <a:latin typeface="Arial" panose="020B0604020202020204" pitchFamily="34" charset="0"/>
                <a:cs typeface="Arial" panose="020B0604020202020204" pitchFamily="34" charset="0"/>
              </a:rPr>
              <a:t>The University takes responsibility for the ethical review procedures</a:t>
            </a:r>
            <a:endParaRPr lang="en-GB" dirty="0">
              <a:latin typeface="Arial" panose="020B0604020202020204" pitchFamily="34" charset="0"/>
              <a:cs typeface="Arial" panose="020B0604020202020204" pitchFamily="34" charset="0"/>
            </a:endParaRPr>
          </a:p>
        </p:txBody>
      </p:sp>
      <p:sp>
        <p:nvSpPr>
          <p:cNvPr id="11" name="Content Placeholder 9">
            <a:extLst>
              <a:ext uri="{FF2B5EF4-FFF2-40B4-BE49-F238E27FC236}">
                <a16:creationId xmlns:a16="http://schemas.microsoft.com/office/drawing/2014/main" id="{580D3666-2A74-1C46-FE37-E1EDA06F66F1}"/>
              </a:ext>
            </a:extLst>
          </p:cNvPr>
          <p:cNvSpPr txBox="1">
            <a:spLocks/>
          </p:cNvSpPr>
          <p:nvPr/>
        </p:nvSpPr>
        <p:spPr>
          <a:xfrm>
            <a:off x="1601617" y="2809109"/>
            <a:ext cx="3906554" cy="2162771"/>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latin typeface="Arial" panose="020B0604020202020204" pitchFamily="34" charset="0"/>
                <a:cs typeface="Arial" panose="020B0604020202020204" pitchFamily="34" charset="0"/>
              </a:rPr>
              <a:t>The principal investigator or supervisor (for PGR student projects) takes full responsibility for the ethical conduct of the research. </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43DA414D-9C77-AAF9-EB58-3BBBDC6BA02C}"/>
              </a:ext>
            </a:extLst>
          </p:cNvPr>
          <p:cNvSpPr txBox="1"/>
          <p:nvPr/>
        </p:nvSpPr>
        <p:spPr>
          <a:xfrm>
            <a:off x="1449217" y="2070662"/>
            <a:ext cx="449438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two principles:</a:t>
            </a:r>
          </a:p>
        </p:txBody>
      </p:sp>
    </p:spTree>
    <p:extLst>
      <p:ext uri="{BB962C8B-B14F-4D97-AF65-F5344CB8AC3E}">
        <p14:creationId xmlns:p14="http://schemas.microsoft.com/office/powerpoint/2010/main" val="2736836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2BA9E-9912-AFFC-F200-F3F38D5906B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5. Hypothesis</a:t>
            </a:r>
          </a:p>
        </p:txBody>
      </p:sp>
      <p:sp>
        <p:nvSpPr>
          <p:cNvPr id="3" name="Content Placeholder 2">
            <a:extLst>
              <a:ext uri="{FF2B5EF4-FFF2-40B4-BE49-F238E27FC236}">
                <a16:creationId xmlns:a16="http://schemas.microsoft.com/office/drawing/2014/main" id="{E0E537F3-73AA-38D6-1DBB-34C2A3FB8D60}"/>
              </a:ext>
            </a:extLst>
          </p:cNvPr>
          <p:cNvSpPr>
            <a:spLocks noGrp="1"/>
          </p:cNvSpPr>
          <p:nvPr>
            <p:ph sz="half" idx="1"/>
          </p:nvPr>
        </p:nvSpPr>
        <p:spPr>
          <a:xfrm>
            <a:off x="1447330" y="2010878"/>
            <a:ext cx="9605635" cy="3448595"/>
          </a:xfrm>
        </p:spPr>
        <p:txBody>
          <a:bodyPr>
            <a:normAutofit fontScale="55000" lnSpcReduction="20000"/>
          </a:bodyPr>
          <a:lstStyle/>
          <a:p>
            <a:r>
              <a:rPr lang="en-US" b="1" dirty="0">
                <a:latin typeface="Arial" panose="020B0604020202020204" pitchFamily="34" charset="0"/>
                <a:cs typeface="Arial" panose="020B0604020202020204" pitchFamily="34" charset="0"/>
              </a:rPr>
              <a:t>A hypothesis states your predictions about what your research will find. It is a tentative answer to your research question that has not yet been tested. For some research projects, you might have to write several hypotheses that address different aspects of your research question.</a:t>
            </a:r>
          </a:p>
          <a:p>
            <a:pPr marL="0" indent="0">
              <a:buNone/>
            </a:pPr>
            <a:r>
              <a:rPr lang="en-US" b="1" dirty="0">
                <a:latin typeface="Arial" panose="020B0604020202020204" pitchFamily="34" charset="0"/>
                <a:cs typeface="Arial" panose="020B0604020202020204" pitchFamily="34" charset="0"/>
              </a:rPr>
              <a:t>SIMPLE HYPOTHESIS</a:t>
            </a:r>
          </a:p>
          <a:p>
            <a:r>
              <a:rPr lang="en-US" b="1" dirty="0">
                <a:latin typeface="Arial" panose="020B0604020202020204" pitchFamily="34" charset="0"/>
                <a:cs typeface="Arial" panose="020B0604020202020204" pitchFamily="34" charset="0"/>
              </a:rPr>
              <a:t>Simple hypothesis are ones which give probabilities to potential observations. The contrast here is with complex hypotheses, also known as models, which are sets of simple hypotheses such that knowing that some member of the set is true (but not which) is insufficient to specify probabilities of data points</a:t>
            </a:r>
          </a:p>
          <a:p>
            <a:pPr marL="0" indent="0">
              <a:buNone/>
            </a:pPr>
            <a:r>
              <a:rPr lang="en-US" b="1" dirty="0">
                <a:latin typeface="Arial" panose="020B0604020202020204" pitchFamily="34" charset="0"/>
                <a:cs typeface="Arial" panose="020B0604020202020204" pitchFamily="34" charset="0"/>
              </a:rPr>
              <a:t>COMPLEX HYPOTHESIS</a:t>
            </a:r>
          </a:p>
          <a:p>
            <a:r>
              <a:rPr lang="en-US" b="1" dirty="0">
                <a:latin typeface="Arial" panose="020B0604020202020204" pitchFamily="34" charset="0"/>
                <a:cs typeface="Arial" panose="020B0604020202020204" pitchFamily="34" charset="0"/>
              </a:rPr>
              <a:t>A complex hypothesis predicts the relationship between two or more independent and dependent variables. Directional Hypothesis. A directional hypothesis specifies the expected direction to be followed to determine the relationship between variables.</a:t>
            </a: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WORKING OR RESEARCH HYPOTHESIS</a:t>
            </a:r>
          </a:p>
          <a:p>
            <a:r>
              <a:rPr lang="en-US" b="1" dirty="0">
                <a:latin typeface="Arial" panose="020B0604020202020204" pitchFamily="34" charset="0"/>
                <a:cs typeface="Arial" panose="020B0604020202020204" pitchFamily="34" charset="0"/>
              </a:rPr>
              <a:t>A working hypothesis is a hypothesis that is provisionally accepted as a basis for further ongoing research in the hope that a tenable theory will be produced, even if the hypothesis ultimately fails.</a:t>
            </a:r>
            <a:endParaRPr lang="en-GB" b="1"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3985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E30A-232B-DC05-B12A-A915610A5A2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4" name="Content Placeholder 3">
            <a:extLst>
              <a:ext uri="{FF2B5EF4-FFF2-40B4-BE49-F238E27FC236}">
                <a16:creationId xmlns:a16="http://schemas.microsoft.com/office/drawing/2014/main" id="{E3908320-8880-2D40-A82A-0EC641CC11BF}"/>
              </a:ext>
            </a:extLst>
          </p:cNvPr>
          <p:cNvSpPr>
            <a:spLocks noGrp="1"/>
          </p:cNvSpPr>
          <p:nvPr>
            <p:ph sz="half" idx="2"/>
          </p:nvPr>
        </p:nvSpPr>
        <p:spPr>
          <a:xfrm>
            <a:off x="1366684" y="2017343"/>
            <a:ext cx="9688168" cy="3441520"/>
          </a:xfrm>
        </p:spPr>
        <p:txBody>
          <a:bodyPr>
            <a:normAutofit fontScale="77500" lnSpcReduction="20000"/>
          </a:bodyPr>
          <a:lstStyle/>
          <a:p>
            <a:r>
              <a:rPr lang="en-GB" dirty="0">
                <a:latin typeface="Arial" panose="020B0604020202020204" pitchFamily="34" charset="0"/>
                <a:cs typeface="Arial" panose="020B0604020202020204" pitchFamily="34" charset="0"/>
              </a:rPr>
              <a:t>UWTSD, Digital Learning, UK available at URL: https://digitallearning.uwtsd.ac.uk/digital-learning.html</a:t>
            </a:r>
          </a:p>
          <a:p>
            <a:r>
              <a:rPr lang="en-GB" dirty="0">
                <a:latin typeface="Arial" panose="020B0604020202020204" pitchFamily="34" charset="0"/>
                <a:cs typeface="Arial" panose="020B0604020202020204" pitchFamily="34" charset="0"/>
              </a:rPr>
              <a:t>Davies R(2020)</a:t>
            </a:r>
            <a:r>
              <a:rPr lang="en-US" dirty="0">
                <a:latin typeface="Arial" panose="020B0604020202020204" pitchFamily="34" charset="0"/>
                <a:cs typeface="Arial" panose="020B0604020202020204" pitchFamily="34" charset="0"/>
              </a:rPr>
              <a:t> Microsoft and UWTSD share vision for digital transformation in higher education, UK  available at URL:  </a:t>
            </a:r>
            <a:r>
              <a:rPr lang="en-GB" dirty="0">
                <a:latin typeface="Arial" panose="020B0604020202020204" pitchFamily="34" charset="0"/>
                <a:cs typeface="Arial" panose="020B0604020202020204" pitchFamily="34" charset="0"/>
              </a:rPr>
              <a:t>https://www.uwtsd.ac.uk/news/press-releases/press-2020/microsoft-and-uwtsd-share-vision-for-digital-transformation-in-higher-education.html</a:t>
            </a:r>
          </a:p>
          <a:p>
            <a:r>
              <a:rPr lang="en-GB" dirty="0">
                <a:latin typeface="Arial" panose="020B0604020202020204" pitchFamily="34" charset="0"/>
                <a:cs typeface="Arial" panose="020B0604020202020204" pitchFamily="34" charset="0"/>
              </a:rPr>
              <a:t>◦ University Ethical Review of Research (birmingham.ac.uk)</a:t>
            </a:r>
          </a:p>
          <a:p>
            <a:pPr marL="0" indent="0">
              <a:buNone/>
            </a:pPr>
            <a:r>
              <a:rPr lang="en-GB" dirty="0">
                <a:latin typeface="Arial" panose="020B0604020202020204" pitchFamily="34" charset="0"/>
                <a:cs typeface="Arial" panose="020B0604020202020204" pitchFamily="34" charset="0"/>
              </a:rPr>
              <a:t> ◦ Keeping to a research timeline | British Geriatrics Society (bgs.org.uk)</a:t>
            </a:r>
          </a:p>
          <a:p>
            <a:pPr marL="0" indent="0">
              <a:buNone/>
            </a:pPr>
            <a:r>
              <a:rPr lang="en-GB" dirty="0">
                <a:latin typeface="Arial" panose="020B0604020202020204" pitchFamily="34" charset="0"/>
                <a:cs typeface="Arial" panose="020B0604020202020204" pitchFamily="34" charset="0"/>
              </a:rPr>
              <a:t> ◦ Planning a Research Project (uwa.edu.au) </a:t>
            </a:r>
          </a:p>
          <a:p>
            <a:pPr marL="0" indent="0">
              <a:buNone/>
            </a:pPr>
            <a:r>
              <a:rPr lang="en-GB" dirty="0">
                <a:latin typeface="Arial" panose="020B0604020202020204" pitchFamily="34" charset="0"/>
                <a:cs typeface="Arial" panose="020B0604020202020204" pitchFamily="34" charset="0"/>
              </a:rPr>
              <a:t> ◦Working hypothesis – Wikipedia</a:t>
            </a:r>
          </a:p>
          <a:p>
            <a:pPr marL="0" indent="0">
              <a:buNone/>
            </a:pPr>
            <a:r>
              <a:rPr lang="en-GB" dirty="0">
                <a:latin typeface="Arial" panose="020B0604020202020204" pitchFamily="34" charset="0"/>
                <a:cs typeface="Arial" panose="020B0604020202020204" pitchFamily="34" charset="0"/>
              </a:rPr>
              <a:t> ◦ Types of Research Hypotheses - Excelsior College OWL ◦ Simple Hypothesis - an overview | ScienceDirect Topics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33542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1421</TotalTime>
  <Words>799</Words>
  <Application>Microsoft Office PowerPoint</Application>
  <PresentationFormat>Widescreen</PresentationFormat>
  <Paragraphs>68</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MT</vt:lpstr>
      <vt:lpstr>Gallery</vt:lpstr>
      <vt:lpstr>How do students use technology to collaborate at UWTSD? </vt:lpstr>
      <vt:lpstr>Summary</vt:lpstr>
      <vt:lpstr>1. Introduction During these days the communication and collaboration are extremely important </vt:lpstr>
      <vt:lpstr>2. Digital tool most used at UWTSD for student collaboration  </vt:lpstr>
      <vt:lpstr>3. PROPOSED METHOD</vt:lpstr>
      <vt:lpstr>4. Ethical considerations</vt:lpstr>
      <vt:lpstr>4. Ethical considerations</vt:lpstr>
      <vt:lpstr>5. 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 </dc:title>
  <dc:creator>Diosnel Cordero Romero</dc:creator>
  <cp:lastModifiedBy>Diosnel Cordero Romero</cp:lastModifiedBy>
  <cp:revision>12</cp:revision>
  <dcterms:created xsi:type="dcterms:W3CDTF">2022-06-25T12:31:10Z</dcterms:created>
  <dcterms:modified xsi:type="dcterms:W3CDTF">2022-06-26T12:23:02Z</dcterms:modified>
</cp:coreProperties>
</file>