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55"/>
  </p:notesMasterIdLst>
  <p:handoutMasterIdLst>
    <p:handoutMasterId r:id="rId56"/>
  </p:handoutMasterIdLst>
  <p:sldIdLst>
    <p:sldId id="311" r:id="rId5"/>
    <p:sldId id="257" r:id="rId6"/>
    <p:sldId id="1439" r:id="rId7"/>
    <p:sldId id="451" r:id="rId8"/>
    <p:sldId id="563" r:id="rId9"/>
    <p:sldId id="633" r:id="rId10"/>
    <p:sldId id="653" r:id="rId11"/>
    <p:sldId id="313" r:id="rId12"/>
    <p:sldId id="564" r:id="rId13"/>
    <p:sldId id="565" r:id="rId14"/>
    <p:sldId id="566" r:id="rId15"/>
    <p:sldId id="567" r:id="rId16"/>
    <p:sldId id="568" r:id="rId17"/>
    <p:sldId id="647" r:id="rId18"/>
    <p:sldId id="569" r:id="rId19"/>
    <p:sldId id="646" r:id="rId20"/>
    <p:sldId id="570" r:id="rId21"/>
    <p:sldId id="284" r:id="rId22"/>
    <p:sldId id="535" r:id="rId23"/>
    <p:sldId id="536" r:id="rId24"/>
    <p:sldId id="312" r:id="rId25"/>
    <p:sldId id="648" r:id="rId26"/>
    <p:sldId id="649" r:id="rId27"/>
    <p:sldId id="650" r:id="rId28"/>
    <p:sldId id="651" r:id="rId29"/>
    <p:sldId id="652" r:id="rId30"/>
    <p:sldId id="636" r:id="rId31"/>
    <p:sldId id="656" r:id="rId32"/>
    <p:sldId id="657" r:id="rId33"/>
    <p:sldId id="658" r:id="rId34"/>
    <p:sldId id="1432" r:id="rId35"/>
    <p:sldId id="1396" r:id="rId36"/>
    <p:sldId id="1408" r:id="rId37"/>
    <p:sldId id="1409" r:id="rId38"/>
    <p:sldId id="1440" r:id="rId39"/>
    <p:sldId id="1441" r:id="rId40"/>
    <p:sldId id="1410" r:id="rId41"/>
    <p:sldId id="1442" r:id="rId42"/>
    <p:sldId id="1411" r:id="rId43"/>
    <p:sldId id="1433" r:id="rId44"/>
    <p:sldId id="1436" r:id="rId45"/>
    <p:sldId id="1435" r:id="rId46"/>
    <p:sldId id="1438" r:id="rId47"/>
    <p:sldId id="1434" r:id="rId48"/>
    <p:sldId id="660" r:id="rId49"/>
    <p:sldId id="635" r:id="rId50"/>
    <p:sldId id="654" r:id="rId51"/>
    <p:sldId id="332" r:id="rId52"/>
    <p:sldId id="350" r:id="rId53"/>
    <p:sldId id="655" r:id="rId5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B70E2C8-E444-4F53-BD74-10E679BD6FE3}" v="2" dt="2023-03-15T12:50:08.02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6101" autoAdjust="0"/>
  </p:normalViewPr>
  <p:slideViewPr>
    <p:cSldViewPr snapToGrid="0">
      <p:cViewPr varScale="1">
        <p:scale>
          <a:sx n="106" d="100"/>
          <a:sy n="106" d="100"/>
        </p:scale>
        <p:origin x="792" y="114"/>
      </p:cViewPr>
      <p:guideLst>
        <p:guide orient="horz" pos="2160"/>
        <p:guide pos="2880"/>
      </p:guideLst>
    </p:cSldViewPr>
  </p:slideViewPr>
  <p:notesTextViewPr>
    <p:cViewPr>
      <p:scale>
        <a:sx n="1" d="1"/>
        <a:sy n="1" d="1"/>
      </p:scale>
      <p:origin x="0" y="0"/>
    </p:cViewPr>
  </p:notesTextViewPr>
  <p:notesViewPr>
    <p:cSldViewPr snapToGrid="0">
      <p:cViewPr>
        <p:scale>
          <a:sx n="1" d="2"/>
          <a:sy n="1" d="2"/>
        </p:scale>
        <p:origin x="0" y="0"/>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notesMaster" Target="notesMasters/notesMaster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viewProps" Target="viewProps.xml"/><Relationship Id="rId5" Type="http://schemas.openxmlformats.org/officeDocument/2006/relationships/slide" Target="slides/slide1.xml"/><Relationship Id="rId61" Type="http://schemas.microsoft.com/office/2016/11/relationships/changesInfo" Target="changesInfos/changesInfo1.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handoutMaster" Target="handoutMasters/handoutMaster1.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theme" Target="theme/theme1.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presProps" Target="presProps.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ishat Bakre" userId="839b68a6-4a2b-45ef-9a5a-14f954bfea5f" providerId="ADAL" clId="{9B70E2C8-E444-4F53-BD74-10E679BD6FE3}"/>
    <pc:docChg chg="undo redo custSel addSld delSld modSld sldOrd">
      <pc:chgData name="Aishat Bakre" userId="839b68a6-4a2b-45ef-9a5a-14f954bfea5f" providerId="ADAL" clId="{9B70E2C8-E444-4F53-BD74-10E679BD6FE3}" dt="2023-03-15T13:03:00.607" v="340" actId="20577"/>
      <pc:docMkLst>
        <pc:docMk/>
      </pc:docMkLst>
      <pc:sldChg chg="modSp mod">
        <pc:chgData name="Aishat Bakre" userId="839b68a6-4a2b-45ef-9a5a-14f954bfea5f" providerId="ADAL" clId="{9B70E2C8-E444-4F53-BD74-10E679BD6FE3}" dt="2023-03-15T10:26:19.618" v="114" actId="20577"/>
        <pc:sldMkLst>
          <pc:docMk/>
          <pc:sldMk cId="3200707205" sldId="284"/>
        </pc:sldMkLst>
        <pc:spChg chg="mod">
          <ac:chgData name="Aishat Bakre" userId="839b68a6-4a2b-45ef-9a5a-14f954bfea5f" providerId="ADAL" clId="{9B70E2C8-E444-4F53-BD74-10E679BD6FE3}" dt="2023-03-15T10:26:19.618" v="114" actId="20577"/>
          <ac:spMkLst>
            <pc:docMk/>
            <pc:sldMk cId="3200707205" sldId="284"/>
            <ac:spMk id="6" creationId="{92D31D13-E2AD-4C3B-B185-F3ABBC3F8735}"/>
          </ac:spMkLst>
        </pc:spChg>
      </pc:sldChg>
      <pc:sldChg chg="modSp mod">
        <pc:chgData name="Aishat Bakre" userId="839b68a6-4a2b-45ef-9a5a-14f954bfea5f" providerId="ADAL" clId="{9B70E2C8-E444-4F53-BD74-10E679BD6FE3}" dt="2023-03-06T13:51:57.860" v="2" actId="1076"/>
        <pc:sldMkLst>
          <pc:docMk/>
          <pc:sldMk cId="3897178038" sldId="311"/>
        </pc:sldMkLst>
        <pc:spChg chg="mod">
          <ac:chgData name="Aishat Bakre" userId="839b68a6-4a2b-45ef-9a5a-14f954bfea5f" providerId="ADAL" clId="{9B70E2C8-E444-4F53-BD74-10E679BD6FE3}" dt="2023-03-06T13:51:57.860" v="2" actId="1076"/>
          <ac:spMkLst>
            <pc:docMk/>
            <pc:sldMk cId="3897178038" sldId="311"/>
            <ac:spMk id="5" creationId="{24B9FDD9-BA73-4C83-8F71-387D11063E2C}"/>
          </ac:spMkLst>
        </pc:spChg>
      </pc:sldChg>
      <pc:sldChg chg="ord">
        <pc:chgData name="Aishat Bakre" userId="839b68a6-4a2b-45ef-9a5a-14f954bfea5f" providerId="ADAL" clId="{9B70E2C8-E444-4F53-BD74-10E679BD6FE3}" dt="2023-03-15T13:00:30.768" v="330"/>
        <pc:sldMkLst>
          <pc:docMk/>
          <pc:sldMk cId="1871422022" sldId="332"/>
        </pc:sldMkLst>
      </pc:sldChg>
      <pc:sldChg chg="ord">
        <pc:chgData name="Aishat Bakre" userId="839b68a6-4a2b-45ef-9a5a-14f954bfea5f" providerId="ADAL" clId="{9B70E2C8-E444-4F53-BD74-10E679BD6FE3}" dt="2023-03-15T13:00:43.963" v="332"/>
        <pc:sldMkLst>
          <pc:docMk/>
          <pc:sldMk cId="140862196" sldId="350"/>
        </pc:sldMkLst>
      </pc:sldChg>
      <pc:sldChg chg="modSp mod">
        <pc:chgData name="Aishat Bakre" userId="839b68a6-4a2b-45ef-9a5a-14f954bfea5f" providerId="ADAL" clId="{9B70E2C8-E444-4F53-BD74-10E679BD6FE3}" dt="2023-03-06T14:00:27.431" v="67" actId="20577"/>
        <pc:sldMkLst>
          <pc:docMk/>
          <pc:sldMk cId="3162171107" sldId="536"/>
        </pc:sldMkLst>
        <pc:spChg chg="mod">
          <ac:chgData name="Aishat Bakre" userId="839b68a6-4a2b-45ef-9a5a-14f954bfea5f" providerId="ADAL" clId="{9B70E2C8-E444-4F53-BD74-10E679BD6FE3}" dt="2023-03-06T14:00:27.431" v="67" actId="20577"/>
          <ac:spMkLst>
            <pc:docMk/>
            <pc:sldMk cId="3162171107" sldId="536"/>
            <ac:spMk id="3" creationId="{5C1CDD2D-0A49-5DF2-E7E7-48BA08BEEBDC}"/>
          </ac:spMkLst>
        </pc:spChg>
      </pc:sldChg>
      <pc:sldChg chg="modSp mod">
        <pc:chgData name="Aishat Bakre" userId="839b68a6-4a2b-45ef-9a5a-14f954bfea5f" providerId="ADAL" clId="{9B70E2C8-E444-4F53-BD74-10E679BD6FE3}" dt="2023-03-08T09:31:16.957" v="112" actId="113"/>
        <pc:sldMkLst>
          <pc:docMk/>
          <pc:sldMk cId="2404478536" sldId="565"/>
        </pc:sldMkLst>
        <pc:spChg chg="mod">
          <ac:chgData name="Aishat Bakre" userId="839b68a6-4a2b-45ef-9a5a-14f954bfea5f" providerId="ADAL" clId="{9B70E2C8-E444-4F53-BD74-10E679BD6FE3}" dt="2023-03-08T09:31:16.957" v="112" actId="113"/>
          <ac:spMkLst>
            <pc:docMk/>
            <pc:sldMk cId="2404478536" sldId="565"/>
            <ac:spMk id="3" creationId="{E4F8354F-4715-EC5A-3DFB-73FFB31F8F6B}"/>
          </ac:spMkLst>
        </pc:spChg>
      </pc:sldChg>
      <pc:sldChg chg="modSp mod">
        <pc:chgData name="Aishat Bakre" userId="839b68a6-4a2b-45ef-9a5a-14f954bfea5f" providerId="ADAL" clId="{9B70E2C8-E444-4F53-BD74-10E679BD6FE3}" dt="2023-03-06T13:54:05.470" v="8" actId="12"/>
        <pc:sldMkLst>
          <pc:docMk/>
          <pc:sldMk cId="1163958695" sldId="566"/>
        </pc:sldMkLst>
        <pc:spChg chg="mod">
          <ac:chgData name="Aishat Bakre" userId="839b68a6-4a2b-45ef-9a5a-14f954bfea5f" providerId="ADAL" clId="{9B70E2C8-E444-4F53-BD74-10E679BD6FE3}" dt="2023-03-06T13:54:05.470" v="8" actId="12"/>
          <ac:spMkLst>
            <pc:docMk/>
            <pc:sldMk cId="1163958695" sldId="566"/>
            <ac:spMk id="3" creationId="{447EF8D5-2509-42E1-3AF6-B2A1FEF18581}"/>
          </ac:spMkLst>
        </pc:spChg>
      </pc:sldChg>
      <pc:sldChg chg="modSp mod">
        <pc:chgData name="Aishat Bakre" userId="839b68a6-4a2b-45ef-9a5a-14f954bfea5f" providerId="ADAL" clId="{9B70E2C8-E444-4F53-BD74-10E679BD6FE3}" dt="2023-03-08T09:32:57.524" v="113" actId="113"/>
        <pc:sldMkLst>
          <pc:docMk/>
          <pc:sldMk cId="2585704287" sldId="568"/>
        </pc:sldMkLst>
        <pc:spChg chg="mod">
          <ac:chgData name="Aishat Bakre" userId="839b68a6-4a2b-45ef-9a5a-14f954bfea5f" providerId="ADAL" clId="{9B70E2C8-E444-4F53-BD74-10E679BD6FE3}" dt="2023-03-08T09:32:57.524" v="113" actId="113"/>
          <ac:spMkLst>
            <pc:docMk/>
            <pc:sldMk cId="2585704287" sldId="568"/>
            <ac:spMk id="3" creationId="{4293DC82-3561-B69F-8D53-DC721D492E9A}"/>
          </ac:spMkLst>
        </pc:spChg>
      </pc:sldChg>
      <pc:sldChg chg="modSp mod">
        <pc:chgData name="Aishat Bakre" userId="839b68a6-4a2b-45ef-9a5a-14f954bfea5f" providerId="ADAL" clId="{9B70E2C8-E444-4F53-BD74-10E679BD6FE3}" dt="2023-03-06T13:56:02.187" v="31" actId="20577"/>
        <pc:sldMkLst>
          <pc:docMk/>
          <pc:sldMk cId="87907120" sldId="569"/>
        </pc:sldMkLst>
        <pc:spChg chg="mod">
          <ac:chgData name="Aishat Bakre" userId="839b68a6-4a2b-45ef-9a5a-14f954bfea5f" providerId="ADAL" clId="{9B70E2C8-E444-4F53-BD74-10E679BD6FE3}" dt="2023-03-06T13:56:02.187" v="31" actId="20577"/>
          <ac:spMkLst>
            <pc:docMk/>
            <pc:sldMk cId="87907120" sldId="569"/>
            <ac:spMk id="3" creationId="{7C4141C0-0BD1-1A68-25B2-A2E149DD0305}"/>
          </ac:spMkLst>
        </pc:spChg>
      </pc:sldChg>
      <pc:sldChg chg="modSp mod">
        <pc:chgData name="Aishat Bakre" userId="839b68a6-4a2b-45ef-9a5a-14f954bfea5f" providerId="ADAL" clId="{9B70E2C8-E444-4F53-BD74-10E679BD6FE3}" dt="2023-03-06T13:53:04.896" v="5" actId="113"/>
        <pc:sldMkLst>
          <pc:docMk/>
          <pc:sldMk cId="588468229" sldId="633"/>
        </pc:sldMkLst>
        <pc:spChg chg="mod">
          <ac:chgData name="Aishat Bakre" userId="839b68a6-4a2b-45ef-9a5a-14f954bfea5f" providerId="ADAL" clId="{9B70E2C8-E444-4F53-BD74-10E679BD6FE3}" dt="2023-03-06T13:53:04.896" v="5" actId="113"/>
          <ac:spMkLst>
            <pc:docMk/>
            <pc:sldMk cId="588468229" sldId="633"/>
            <ac:spMk id="3" creationId="{7944D532-5BD1-0F44-5A00-888BAD92702F}"/>
          </ac:spMkLst>
        </pc:spChg>
      </pc:sldChg>
      <pc:sldChg chg="ord">
        <pc:chgData name="Aishat Bakre" userId="839b68a6-4a2b-45ef-9a5a-14f954bfea5f" providerId="ADAL" clId="{9B70E2C8-E444-4F53-BD74-10E679BD6FE3}" dt="2023-03-15T13:00:00.633" v="324"/>
        <pc:sldMkLst>
          <pc:docMk/>
          <pc:sldMk cId="3702683225" sldId="635"/>
        </pc:sldMkLst>
      </pc:sldChg>
      <pc:sldChg chg="modSp mod">
        <pc:chgData name="Aishat Bakre" userId="839b68a6-4a2b-45ef-9a5a-14f954bfea5f" providerId="ADAL" clId="{9B70E2C8-E444-4F53-BD74-10E679BD6FE3}" dt="2023-03-06T13:58:28.010" v="39" actId="20577"/>
        <pc:sldMkLst>
          <pc:docMk/>
          <pc:sldMk cId="2468113234" sldId="646"/>
        </pc:sldMkLst>
        <pc:spChg chg="mod">
          <ac:chgData name="Aishat Bakre" userId="839b68a6-4a2b-45ef-9a5a-14f954bfea5f" providerId="ADAL" clId="{9B70E2C8-E444-4F53-BD74-10E679BD6FE3}" dt="2023-03-06T13:58:28.010" v="39" actId="20577"/>
          <ac:spMkLst>
            <pc:docMk/>
            <pc:sldMk cId="2468113234" sldId="646"/>
            <ac:spMk id="3" creationId="{69EA519F-ABDD-7BE3-9F82-C569AADE6A07}"/>
          </ac:spMkLst>
        </pc:spChg>
      </pc:sldChg>
      <pc:sldChg chg="modSp mod">
        <pc:chgData name="Aishat Bakre" userId="839b68a6-4a2b-45ef-9a5a-14f954bfea5f" providerId="ADAL" clId="{9B70E2C8-E444-4F53-BD74-10E679BD6FE3}" dt="2023-03-06T13:55:42.641" v="26" actId="20577"/>
        <pc:sldMkLst>
          <pc:docMk/>
          <pc:sldMk cId="1271505569" sldId="647"/>
        </pc:sldMkLst>
        <pc:spChg chg="mod">
          <ac:chgData name="Aishat Bakre" userId="839b68a6-4a2b-45ef-9a5a-14f954bfea5f" providerId="ADAL" clId="{9B70E2C8-E444-4F53-BD74-10E679BD6FE3}" dt="2023-03-06T13:55:42.641" v="26" actId="20577"/>
          <ac:spMkLst>
            <pc:docMk/>
            <pc:sldMk cId="1271505569" sldId="647"/>
            <ac:spMk id="3" creationId="{69EA519F-ABDD-7BE3-9F82-C569AADE6A07}"/>
          </ac:spMkLst>
        </pc:spChg>
      </pc:sldChg>
      <pc:sldChg chg="ord">
        <pc:chgData name="Aishat Bakre" userId="839b68a6-4a2b-45ef-9a5a-14f954bfea5f" providerId="ADAL" clId="{9B70E2C8-E444-4F53-BD74-10E679BD6FE3}" dt="2023-03-15T13:00:15.647" v="326"/>
        <pc:sldMkLst>
          <pc:docMk/>
          <pc:sldMk cId="4162225434" sldId="654"/>
        </pc:sldMkLst>
      </pc:sldChg>
      <pc:sldChg chg="ord">
        <pc:chgData name="Aishat Bakre" userId="839b68a6-4a2b-45ef-9a5a-14f954bfea5f" providerId="ADAL" clId="{9B70E2C8-E444-4F53-BD74-10E679BD6FE3}" dt="2023-03-15T13:01:49.408" v="334"/>
        <pc:sldMkLst>
          <pc:docMk/>
          <pc:sldMk cId="1557697126" sldId="655"/>
        </pc:sldMkLst>
      </pc:sldChg>
      <pc:sldChg chg="modSp mod">
        <pc:chgData name="Aishat Bakre" userId="839b68a6-4a2b-45ef-9a5a-14f954bfea5f" providerId="ADAL" clId="{9B70E2C8-E444-4F53-BD74-10E679BD6FE3}" dt="2023-03-06T16:28:41.896" v="90" actId="20577"/>
        <pc:sldMkLst>
          <pc:docMk/>
          <pc:sldMk cId="3185679344" sldId="658"/>
        </pc:sldMkLst>
        <pc:spChg chg="mod">
          <ac:chgData name="Aishat Bakre" userId="839b68a6-4a2b-45ef-9a5a-14f954bfea5f" providerId="ADAL" clId="{9B70E2C8-E444-4F53-BD74-10E679BD6FE3}" dt="2023-03-06T16:28:41.896" v="90" actId="20577"/>
          <ac:spMkLst>
            <pc:docMk/>
            <pc:sldMk cId="3185679344" sldId="658"/>
            <ac:spMk id="3" creationId="{80E662DB-47FD-F0E3-081F-75EC6F61BC1B}"/>
          </ac:spMkLst>
        </pc:spChg>
      </pc:sldChg>
      <pc:sldChg chg="del">
        <pc:chgData name="Aishat Bakre" userId="839b68a6-4a2b-45ef-9a5a-14f954bfea5f" providerId="ADAL" clId="{9B70E2C8-E444-4F53-BD74-10E679BD6FE3}" dt="2023-03-06T16:37:13.307" v="104" actId="2696"/>
        <pc:sldMkLst>
          <pc:docMk/>
          <pc:sldMk cId="1493686621" sldId="659"/>
        </pc:sldMkLst>
      </pc:sldChg>
      <pc:sldChg chg="modNotesTx">
        <pc:chgData name="Aishat Bakre" userId="839b68a6-4a2b-45ef-9a5a-14f954bfea5f" providerId="ADAL" clId="{9B70E2C8-E444-4F53-BD74-10E679BD6FE3}" dt="2023-03-15T12:31:09.511" v="118"/>
        <pc:sldMkLst>
          <pc:docMk/>
          <pc:sldMk cId="495611740" sldId="1408"/>
        </pc:sldMkLst>
      </pc:sldChg>
      <pc:sldChg chg="modSp mod">
        <pc:chgData name="Aishat Bakre" userId="839b68a6-4a2b-45ef-9a5a-14f954bfea5f" providerId="ADAL" clId="{9B70E2C8-E444-4F53-BD74-10E679BD6FE3}" dt="2023-03-15T12:36:48.340" v="161" actId="20577"/>
        <pc:sldMkLst>
          <pc:docMk/>
          <pc:sldMk cId="2867803762" sldId="1409"/>
        </pc:sldMkLst>
        <pc:spChg chg="mod">
          <ac:chgData name="Aishat Bakre" userId="839b68a6-4a2b-45ef-9a5a-14f954bfea5f" providerId="ADAL" clId="{9B70E2C8-E444-4F53-BD74-10E679BD6FE3}" dt="2023-03-15T12:36:48.340" v="161" actId="20577"/>
          <ac:spMkLst>
            <pc:docMk/>
            <pc:sldMk cId="2867803762" sldId="1409"/>
            <ac:spMk id="3" creationId="{A9798C6F-4255-3897-789A-203FA5D0F5B7}"/>
          </ac:spMkLst>
        </pc:spChg>
      </pc:sldChg>
      <pc:sldChg chg="modSp mod modNotesTx">
        <pc:chgData name="Aishat Bakre" userId="839b68a6-4a2b-45ef-9a5a-14f954bfea5f" providerId="ADAL" clId="{9B70E2C8-E444-4F53-BD74-10E679BD6FE3}" dt="2023-03-15T13:03:00.607" v="340" actId="20577"/>
        <pc:sldMkLst>
          <pc:docMk/>
          <pc:sldMk cId="3373259452" sldId="1410"/>
        </pc:sldMkLst>
        <pc:spChg chg="mod">
          <ac:chgData name="Aishat Bakre" userId="839b68a6-4a2b-45ef-9a5a-14f954bfea5f" providerId="ADAL" clId="{9B70E2C8-E444-4F53-BD74-10E679BD6FE3}" dt="2023-03-15T13:03:00.607" v="340" actId="20577"/>
          <ac:spMkLst>
            <pc:docMk/>
            <pc:sldMk cId="3373259452" sldId="1410"/>
            <ac:spMk id="3" creationId="{5A511866-AC77-0D96-D036-5A88B1811E69}"/>
          </ac:spMkLst>
        </pc:spChg>
      </pc:sldChg>
      <pc:sldChg chg="modSp mod">
        <pc:chgData name="Aishat Bakre" userId="839b68a6-4a2b-45ef-9a5a-14f954bfea5f" providerId="ADAL" clId="{9B70E2C8-E444-4F53-BD74-10E679BD6FE3}" dt="2023-03-15T12:23:50.862" v="117" actId="20577"/>
        <pc:sldMkLst>
          <pc:docMk/>
          <pc:sldMk cId="2288162105" sldId="1432"/>
        </pc:sldMkLst>
        <pc:spChg chg="mod">
          <ac:chgData name="Aishat Bakre" userId="839b68a6-4a2b-45ef-9a5a-14f954bfea5f" providerId="ADAL" clId="{9B70E2C8-E444-4F53-BD74-10E679BD6FE3}" dt="2023-03-15T12:23:50.862" v="117" actId="20577"/>
          <ac:spMkLst>
            <pc:docMk/>
            <pc:sldMk cId="2288162105" sldId="1432"/>
            <ac:spMk id="3" creationId="{AACBAC2B-0E96-5B44-434E-F9E8604A25E7}"/>
          </ac:spMkLst>
        </pc:spChg>
      </pc:sldChg>
      <pc:sldChg chg="modSp mod">
        <pc:chgData name="Aishat Bakre" userId="839b68a6-4a2b-45ef-9a5a-14f954bfea5f" providerId="ADAL" clId="{9B70E2C8-E444-4F53-BD74-10E679BD6FE3}" dt="2023-03-15T12:59:04.614" v="320" actId="20577"/>
        <pc:sldMkLst>
          <pc:docMk/>
          <pc:sldMk cId="3152223923" sldId="1435"/>
        </pc:sldMkLst>
        <pc:spChg chg="mod">
          <ac:chgData name="Aishat Bakre" userId="839b68a6-4a2b-45ef-9a5a-14f954bfea5f" providerId="ADAL" clId="{9B70E2C8-E444-4F53-BD74-10E679BD6FE3}" dt="2023-03-15T12:59:04.614" v="320" actId="20577"/>
          <ac:spMkLst>
            <pc:docMk/>
            <pc:sldMk cId="3152223923" sldId="1435"/>
            <ac:spMk id="3" creationId="{A9798C6F-4255-3897-789A-203FA5D0F5B7}"/>
          </ac:spMkLst>
        </pc:spChg>
      </pc:sldChg>
      <pc:sldChg chg="modNotesTx">
        <pc:chgData name="Aishat Bakre" userId="839b68a6-4a2b-45ef-9a5a-14f954bfea5f" providerId="ADAL" clId="{9B70E2C8-E444-4F53-BD74-10E679BD6FE3}" dt="2023-03-15T12:58:50.544" v="318"/>
        <pc:sldMkLst>
          <pc:docMk/>
          <pc:sldMk cId="1160413001" sldId="1436"/>
        </pc:sldMkLst>
      </pc:sldChg>
      <pc:sldChg chg="modSp new del mod">
        <pc:chgData name="Aishat Bakre" userId="839b68a6-4a2b-45ef-9a5a-14f954bfea5f" providerId="ADAL" clId="{9B70E2C8-E444-4F53-BD74-10E679BD6FE3}" dt="2023-03-06T16:31:43.933" v="99" actId="2696"/>
        <pc:sldMkLst>
          <pc:docMk/>
          <pc:sldMk cId="917114399" sldId="1440"/>
        </pc:sldMkLst>
        <pc:spChg chg="mod">
          <ac:chgData name="Aishat Bakre" userId="839b68a6-4a2b-45ef-9a5a-14f954bfea5f" providerId="ADAL" clId="{9B70E2C8-E444-4F53-BD74-10E679BD6FE3}" dt="2023-03-06T16:30:38.220" v="97"/>
          <ac:spMkLst>
            <pc:docMk/>
            <pc:sldMk cId="917114399" sldId="1440"/>
            <ac:spMk id="2" creationId="{DBBAE040-69D0-4734-8431-12755C53C567}"/>
          </ac:spMkLst>
        </pc:spChg>
        <pc:spChg chg="mod">
          <ac:chgData name="Aishat Bakre" userId="839b68a6-4a2b-45ef-9a5a-14f954bfea5f" providerId="ADAL" clId="{9B70E2C8-E444-4F53-BD74-10E679BD6FE3}" dt="2023-03-06T16:30:52.485" v="98" actId="113"/>
          <ac:spMkLst>
            <pc:docMk/>
            <pc:sldMk cId="917114399" sldId="1440"/>
            <ac:spMk id="3" creationId="{697F829D-8B85-B372-5F8C-911E161212EF}"/>
          </ac:spMkLst>
        </pc:spChg>
      </pc:sldChg>
      <pc:sldChg chg="modSp new mod">
        <pc:chgData name="Aishat Bakre" userId="839b68a6-4a2b-45ef-9a5a-14f954bfea5f" providerId="ADAL" clId="{9B70E2C8-E444-4F53-BD74-10E679BD6FE3}" dt="2023-03-06T16:34:15.058" v="103"/>
        <pc:sldMkLst>
          <pc:docMk/>
          <pc:sldMk cId="761161248" sldId="1441"/>
        </pc:sldMkLst>
        <pc:spChg chg="mod">
          <ac:chgData name="Aishat Bakre" userId="839b68a6-4a2b-45ef-9a5a-14f954bfea5f" providerId="ADAL" clId="{9B70E2C8-E444-4F53-BD74-10E679BD6FE3}" dt="2023-03-06T16:34:15.058" v="103"/>
          <ac:spMkLst>
            <pc:docMk/>
            <pc:sldMk cId="761161248" sldId="1441"/>
            <ac:spMk id="2" creationId="{948552EF-C9E5-D15A-16D2-41C02DC15534}"/>
          </ac:spMkLst>
        </pc:spChg>
        <pc:spChg chg="mod">
          <ac:chgData name="Aishat Bakre" userId="839b68a6-4a2b-45ef-9a5a-14f954bfea5f" providerId="ADAL" clId="{9B70E2C8-E444-4F53-BD74-10E679BD6FE3}" dt="2023-03-06T16:34:00.828" v="102" actId="27636"/>
          <ac:spMkLst>
            <pc:docMk/>
            <pc:sldMk cId="761161248" sldId="1441"/>
            <ac:spMk id="3" creationId="{9A353E26-F603-D058-90A6-4DBBA4B32858}"/>
          </ac:spMkLst>
        </pc:spChg>
      </pc:sldChg>
      <pc:sldChg chg="modSp new mod">
        <pc:chgData name="Aishat Bakre" userId="839b68a6-4a2b-45ef-9a5a-14f954bfea5f" providerId="ADAL" clId="{9B70E2C8-E444-4F53-BD74-10E679BD6FE3}" dt="2023-03-15T12:57:49.432" v="315" actId="20577"/>
        <pc:sldMkLst>
          <pc:docMk/>
          <pc:sldMk cId="3844365991" sldId="1442"/>
        </pc:sldMkLst>
        <pc:spChg chg="mod">
          <ac:chgData name="Aishat Bakre" userId="839b68a6-4a2b-45ef-9a5a-14f954bfea5f" providerId="ADAL" clId="{9B70E2C8-E444-4F53-BD74-10E679BD6FE3}" dt="2023-03-15T12:52:04.913" v="179" actId="113"/>
          <ac:spMkLst>
            <pc:docMk/>
            <pc:sldMk cId="3844365991" sldId="1442"/>
            <ac:spMk id="2" creationId="{CF01D823-97A9-ACDD-CB44-4AF360C70F57}"/>
          </ac:spMkLst>
        </pc:spChg>
        <pc:spChg chg="mod">
          <ac:chgData name="Aishat Bakre" userId="839b68a6-4a2b-45ef-9a5a-14f954bfea5f" providerId="ADAL" clId="{9B70E2C8-E444-4F53-BD74-10E679BD6FE3}" dt="2023-03-15T12:57:49.432" v="315" actId="20577"/>
          <ac:spMkLst>
            <pc:docMk/>
            <pc:sldMk cId="3844365991" sldId="1442"/>
            <ac:spMk id="3" creationId="{8811E2DB-65BD-84D9-7FE2-4D5A3CCAC5FE}"/>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15/03/2023</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D40210-9A76-4288-B9FD-2E6EF58FA949}" type="datetimeFigureOut">
              <a:rPr lang="en-GB" smtClean="0"/>
              <a:t>15/03/2023</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EA8173-6EA7-483C-A1E0-CFB4950086E9}" type="slidenum">
              <a:rPr lang="en-GB" smtClean="0"/>
              <a:t>‹#›</a:t>
            </a:fld>
            <a:endParaRPr lang="en-GB"/>
          </a:p>
        </p:txBody>
      </p:sp>
    </p:spTree>
    <p:extLst>
      <p:ext uri="{BB962C8B-B14F-4D97-AF65-F5344CB8AC3E}">
        <p14:creationId xmlns:p14="http://schemas.microsoft.com/office/powerpoint/2010/main" val="21609818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link.springer.com/article/10.1007/s10198-021-01358-1" TargetMode="External"/><Relationship Id="rId2" Type="http://schemas.openxmlformats.org/officeDocument/2006/relationships/slide" Target="../slides/slide32.xml"/><Relationship Id="rId1" Type="http://schemas.openxmlformats.org/officeDocument/2006/relationships/notesMaster" Target="../notesMasters/notesMaster1.xml"/><Relationship Id="rId4" Type="http://schemas.openxmlformats.org/officeDocument/2006/relationships/hyperlink" Target="https://www.nature.com/articles/0803662" TargetMode="Externa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onlinelibrary.wiley.com/doi/full/10.1002/osp4.474" TargetMode="External"/><Relationship Id="rId2" Type="http://schemas.openxmlformats.org/officeDocument/2006/relationships/slide" Target="../slides/slide37.xml"/><Relationship Id="rId1" Type="http://schemas.openxmlformats.org/officeDocument/2006/relationships/notesMaster" Target="../notesMasters/notesMaster1.xml"/><Relationship Id="rId4" Type="http://schemas.openxmlformats.org/officeDocument/2006/relationships/hyperlink" Target="https://www.nature.com/articles/0803662" TargetMode="Externa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nature.com/articles/0803662" TargetMode="External"/><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nesta.org.uk/blog/the-economics-of-obesity/?gclid=Cj0KCQjw2cWgBhDYARIsALggUhplRTU1f2YXbJCll480vqtoPPnt4D158VIIGIAxKldSPVI5ufxIEDIaAkh6EALw_wcB" TargetMode="External"/><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28719557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The economic burden of obesity in Italy: a cost-of-illness study | SpringerLink</a:t>
            </a:r>
            <a:endParaRPr lang="en-GB"/>
          </a:p>
          <a:p>
            <a:r>
              <a:rPr lang="en-GB">
                <a:hlinkClick r:id="rId4"/>
              </a:rPr>
              <a:t>Overweight, obesity and high blood pressure in an ethnically diverse sample of adolescents in Britain: the Medical Research Council DASH study | International Journal of Obesity (nature.com)</a:t>
            </a:r>
            <a:endParaRPr lang="en-GB"/>
          </a:p>
        </p:txBody>
      </p:sp>
      <p:sp>
        <p:nvSpPr>
          <p:cNvPr id="4" name="Slide Number Placeholder 3"/>
          <p:cNvSpPr>
            <a:spLocks noGrp="1"/>
          </p:cNvSpPr>
          <p:nvPr>
            <p:ph type="sldNum" sz="quarter" idx="5"/>
          </p:nvPr>
        </p:nvSpPr>
        <p:spPr/>
        <p:txBody>
          <a:bodyPr/>
          <a:lstStyle/>
          <a:p>
            <a:fld id="{17EA8173-6EA7-483C-A1E0-CFB4950086E9}" type="slidenum">
              <a:rPr lang="en-GB" smtClean="0"/>
              <a:t>32</a:t>
            </a:fld>
            <a:endParaRPr lang="en-GB"/>
          </a:p>
        </p:txBody>
      </p:sp>
    </p:spTree>
    <p:extLst>
      <p:ext uri="{BB962C8B-B14F-4D97-AF65-F5344CB8AC3E}">
        <p14:creationId xmlns:p14="http://schemas.microsoft.com/office/powerpoint/2010/main" val="17469039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https://www.nesta.org.uk/blog/the-economics-of-obesity/?gclid=Cj0KCQjw2cWgBhDYARIsALggUhplRTU1f2YXbJCll480vqtoPPnt4D15</a:t>
            </a:r>
          </a:p>
        </p:txBody>
      </p:sp>
      <p:sp>
        <p:nvSpPr>
          <p:cNvPr id="4" name="Slide Number Placeholder 3"/>
          <p:cNvSpPr>
            <a:spLocks noGrp="1"/>
          </p:cNvSpPr>
          <p:nvPr>
            <p:ph type="sldNum" sz="quarter" idx="5"/>
          </p:nvPr>
        </p:nvSpPr>
        <p:spPr/>
        <p:txBody>
          <a:bodyPr/>
          <a:lstStyle/>
          <a:p>
            <a:fld id="{17EA8173-6EA7-483C-A1E0-CFB4950086E9}" type="slidenum">
              <a:rPr lang="en-GB" smtClean="0"/>
              <a:t>33</a:t>
            </a:fld>
            <a:endParaRPr lang="en-GB"/>
          </a:p>
        </p:txBody>
      </p:sp>
    </p:spTree>
    <p:extLst>
      <p:ext uri="{BB962C8B-B14F-4D97-AF65-F5344CB8AC3E}">
        <p14:creationId xmlns:p14="http://schemas.microsoft.com/office/powerpoint/2010/main" val="10805843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impact of obesity among adult in England</a:t>
            </a:r>
          </a:p>
          <a:p>
            <a:r>
              <a:rPr lang="en-GB" dirty="0"/>
              <a:t>how can obesity be managed in the </a:t>
            </a:r>
            <a:r>
              <a:rPr lang="en-GB" dirty="0" err="1"/>
              <a:t>uk</a:t>
            </a:r>
            <a:r>
              <a:rPr lang="en-GB"/>
              <a:t> </a:t>
            </a:r>
          </a:p>
        </p:txBody>
      </p:sp>
      <p:sp>
        <p:nvSpPr>
          <p:cNvPr id="4" name="Slide Number Placeholder 3"/>
          <p:cNvSpPr>
            <a:spLocks noGrp="1"/>
          </p:cNvSpPr>
          <p:nvPr>
            <p:ph type="sldNum" sz="quarter" idx="5"/>
          </p:nvPr>
        </p:nvSpPr>
        <p:spPr/>
        <p:txBody>
          <a:bodyPr/>
          <a:lstStyle/>
          <a:p>
            <a:fld id="{17EA8173-6EA7-483C-A1E0-CFB4950086E9}" type="slidenum">
              <a:rPr lang="en-GB" smtClean="0"/>
              <a:t>34</a:t>
            </a:fld>
            <a:endParaRPr lang="en-GB"/>
          </a:p>
        </p:txBody>
      </p:sp>
    </p:spTree>
    <p:extLst>
      <p:ext uri="{BB962C8B-B14F-4D97-AF65-F5344CB8AC3E}">
        <p14:creationId xmlns:p14="http://schemas.microsoft.com/office/powerpoint/2010/main" val="118776209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3"/>
              </a:rPr>
              <a:t>Body mass index and risk of obesity‐related conditions in a cohort of 2.9 million people: Evidence from a UK primary care database - </a:t>
            </a:r>
            <a:r>
              <a:rPr lang="en-GB" dirty="0" err="1">
                <a:hlinkClick r:id="rId3"/>
              </a:rPr>
              <a:t>Haase</a:t>
            </a:r>
            <a:r>
              <a:rPr lang="en-GB" dirty="0">
                <a:hlinkClick r:id="rId3"/>
              </a:rPr>
              <a:t> - 2021 - Obesity Science &amp; Practice - Wiley Online </a:t>
            </a:r>
            <a:r>
              <a:rPr lang="en-GB" dirty="0" err="1">
                <a:hlinkClick r:id="rId3"/>
              </a:rPr>
              <a:t>Library</a:t>
            </a:r>
            <a:r>
              <a:rPr lang="en-GB" dirty="0" err="1">
                <a:hlinkClick r:id="rId4"/>
              </a:rPr>
              <a:t>Overweight</a:t>
            </a:r>
            <a:r>
              <a:rPr lang="en-GB" dirty="0">
                <a:hlinkClick r:id="rId4"/>
              </a:rPr>
              <a:t>, obesity and high blood pressure in an ethnically diverse sample of adolescents in Britain: the Medical Research Council DASH study | International Journal of Obesity (nature.com)</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Use measures such as incidence, prevalence, mortality, morbidity and life expectancy data</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37</a:t>
            </a:fld>
            <a:endParaRPr lang="en-GB"/>
          </a:p>
        </p:txBody>
      </p:sp>
    </p:spTree>
    <p:extLst>
      <p:ext uri="{BB962C8B-B14F-4D97-AF65-F5344CB8AC3E}">
        <p14:creationId xmlns:p14="http://schemas.microsoft.com/office/powerpoint/2010/main" val="77791518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Overweight, obesity and high blood pressure in an ethnically diverse sample of adolescents in Britain: the Medical Research Council DASH study | International Journal of Obesity (nature.com)</a:t>
            </a:r>
            <a:r>
              <a:rPr lang="en-GB"/>
              <a:t>   </a:t>
            </a:r>
          </a:p>
          <a:p>
            <a:r>
              <a:rPr lang="en-GB"/>
              <a:t>The rising prevalence of obesity: part A: impact on public health</a:t>
            </a:r>
          </a:p>
        </p:txBody>
      </p:sp>
      <p:sp>
        <p:nvSpPr>
          <p:cNvPr id="4" name="Slide Number Placeholder 3"/>
          <p:cNvSpPr>
            <a:spLocks noGrp="1"/>
          </p:cNvSpPr>
          <p:nvPr>
            <p:ph type="sldNum" sz="quarter" idx="5"/>
          </p:nvPr>
        </p:nvSpPr>
        <p:spPr/>
        <p:txBody>
          <a:bodyPr/>
          <a:lstStyle/>
          <a:p>
            <a:fld id="{17EA8173-6EA7-483C-A1E0-CFB4950086E9}" type="slidenum">
              <a:rPr lang="en-GB" smtClean="0"/>
              <a:t>39</a:t>
            </a:fld>
            <a:endParaRPr lang="en-GB"/>
          </a:p>
        </p:txBody>
      </p:sp>
    </p:spTree>
    <p:extLst>
      <p:ext uri="{BB962C8B-B14F-4D97-AF65-F5344CB8AC3E}">
        <p14:creationId xmlns:p14="http://schemas.microsoft.com/office/powerpoint/2010/main" val="198681179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impact of obesity among adult in England</a:t>
            </a:r>
          </a:p>
        </p:txBody>
      </p:sp>
      <p:sp>
        <p:nvSpPr>
          <p:cNvPr id="4" name="Slide Number Placeholder 3"/>
          <p:cNvSpPr>
            <a:spLocks noGrp="1"/>
          </p:cNvSpPr>
          <p:nvPr>
            <p:ph type="sldNum" sz="quarter" idx="5"/>
          </p:nvPr>
        </p:nvSpPr>
        <p:spPr/>
        <p:txBody>
          <a:bodyPr/>
          <a:lstStyle/>
          <a:p>
            <a:fld id="{17EA8173-6EA7-483C-A1E0-CFB4950086E9}" type="slidenum">
              <a:rPr lang="en-GB" smtClean="0"/>
              <a:t>40</a:t>
            </a:fld>
            <a:endParaRPr lang="en-GB"/>
          </a:p>
        </p:txBody>
      </p:sp>
    </p:spTree>
    <p:extLst>
      <p:ext uri="{BB962C8B-B14F-4D97-AF65-F5344CB8AC3E}">
        <p14:creationId xmlns:p14="http://schemas.microsoft.com/office/powerpoint/2010/main" val="338204803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 can obesity be managed in the </a:t>
            </a:r>
            <a:r>
              <a:rPr lang="en-GB" dirty="0" err="1"/>
              <a:t>uk</a:t>
            </a:r>
            <a:r>
              <a:rPr lang="en-GB" dirty="0"/>
              <a:t> </a:t>
            </a:r>
          </a:p>
          <a:p>
            <a:r>
              <a:rPr lang="en-GB" dirty="0"/>
              <a:t>how can obese be managed in </a:t>
            </a:r>
            <a:r>
              <a:rPr lang="en-GB" dirty="0" err="1"/>
              <a:t>uk</a:t>
            </a:r>
            <a:endParaRPr lang="en-GB" dirty="0"/>
          </a:p>
          <a:p>
            <a:endParaRPr lang="en-GB" dirty="0"/>
          </a:p>
          <a:p>
            <a:r>
              <a:rPr lang="en-GB" dirty="0">
                <a:hlinkClick r:id="rId3"/>
              </a:rPr>
              <a:t>The economics of obesity | Nesta</a:t>
            </a:r>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41</a:t>
            </a:fld>
            <a:endParaRPr lang="en-GB"/>
          </a:p>
        </p:txBody>
      </p:sp>
    </p:spTree>
    <p:extLst>
      <p:ext uri="{BB962C8B-B14F-4D97-AF65-F5344CB8AC3E}">
        <p14:creationId xmlns:p14="http://schemas.microsoft.com/office/powerpoint/2010/main" val="228922572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impact of obesity among adult in England</a:t>
            </a:r>
          </a:p>
        </p:txBody>
      </p:sp>
      <p:sp>
        <p:nvSpPr>
          <p:cNvPr id="4" name="Slide Number Placeholder 3"/>
          <p:cNvSpPr>
            <a:spLocks noGrp="1"/>
          </p:cNvSpPr>
          <p:nvPr>
            <p:ph type="sldNum" sz="quarter" idx="5"/>
          </p:nvPr>
        </p:nvSpPr>
        <p:spPr/>
        <p:txBody>
          <a:bodyPr/>
          <a:lstStyle/>
          <a:p>
            <a:fld id="{17EA8173-6EA7-483C-A1E0-CFB4950086E9}" type="slidenum">
              <a:rPr lang="en-GB" smtClean="0"/>
              <a:t>42</a:t>
            </a:fld>
            <a:endParaRPr lang="en-GB"/>
          </a:p>
        </p:txBody>
      </p:sp>
    </p:spTree>
    <p:extLst>
      <p:ext uri="{BB962C8B-B14F-4D97-AF65-F5344CB8AC3E}">
        <p14:creationId xmlns:p14="http://schemas.microsoft.com/office/powerpoint/2010/main" val="416964472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impact of obesity among adult in England</a:t>
            </a:r>
          </a:p>
        </p:txBody>
      </p:sp>
      <p:sp>
        <p:nvSpPr>
          <p:cNvPr id="4" name="Slide Number Placeholder 3"/>
          <p:cNvSpPr>
            <a:spLocks noGrp="1"/>
          </p:cNvSpPr>
          <p:nvPr>
            <p:ph type="sldNum" sz="quarter" idx="5"/>
          </p:nvPr>
        </p:nvSpPr>
        <p:spPr/>
        <p:txBody>
          <a:bodyPr/>
          <a:lstStyle/>
          <a:p>
            <a:fld id="{17EA8173-6EA7-483C-A1E0-CFB4950086E9}" type="slidenum">
              <a:rPr lang="en-GB" smtClean="0"/>
              <a:t>44</a:t>
            </a:fld>
            <a:endParaRPr lang="en-GB"/>
          </a:p>
        </p:txBody>
      </p:sp>
    </p:spTree>
    <p:extLst>
      <p:ext uri="{BB962C8B-B14F-4D97-AF65-F5344CB8AC3E}">
        <p14:creationId xmlns:p14="http://schemas.microsoft.com/office/powerpoint/2010/main" val="305389019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r>
              <a:rPr lang="en-GB" b="1"/>
              <a:t>Show the students were the reference document is located on the Moodle site. </a:t>
            </a:r>
          </a:p>
        </p:txBody>
      </p:sp>
      <p:sp>
        <p:nvSpPr>
          <p:cNvPr id="4" name="Slide Number Placeholder 3"/>
          <p:cNvSpPr>
            <a:spLocks noGrp="1"/>
          </p:cNvSpPr>
          <p:nvPr>
            <p:ph type="sldNum" sz="quarter" idx="5"/>
          </p:nvPr>
        </p:nvSpPr>
        <p:spPr/>
        <p:txBody>
          <a:bodyPr/>
          <a:lstStyle/>
          <a:p>
            <a:fld id="{6936E1E2-17D2-5E4C-B96D-EEDAC0EF77DB}" type="slidenum">
              <a:rPr lang="en-US" smtClean="0"/>
              <a:t>48</a:t>
            </a:fld>
            <a:endParaRPr lang="en-US"/>
          </a:p>
        </p:txBody>
      </p:sp>
    </p:spTree>
    <p:extLst>
      <p:ext uri="{BB962C8B-B14F-4D97-AF65-F5344CB8AC3E}">
        <p14:creationId xmlns:p14="http://schemas.microsoft.com/office/powerpoint/2010/main" val="69826337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marR="0" lvl="0" indent="-228600" algn="l" defTabSz="457200" rtl="0" eaLnBrk="1" fontAlgn="auto" latinLnBrk="0" hangingPunct="1">
              <a:lnSpc>
                <a:spcPct val="100000"/>
              </a:lnSpc>
              <a:spcBef>
                <a:spcPts val="0"/>
              </a:spcBef>
              <a:spcAft>
                <a:spcPts val="0"/>
              </a:spcAft>
              <a:buClrTx/>
              <a:buSzTx/>
              <a:buFont typeface="+mj-lt"/>
              <a:buAutoNum type="arabicPeriod"/>
              <a:tabLst/>
              <a:defRPr/>
            </a:pPr>
            <a:r>
              <a:rPr lang="en-GB" b="1"/>
              <a:t>Show the students the whole of the assignment brief as they need to be aware of the assessment criteria. </a:t>
            </a:r>
          </a:p>
          <a:p>
            <a:pPr marL="228600" marR="0" lvl="0" indent="-228600" algn="l" defTabSz="457200" rtl="0" eaLnBrk="1" fontAlgn="auto" latinLnBrk="0" hangingPunct="1">
              <a:lnSpc>
                <a:spcPct val="100000"/>
              </a:lnSpc>
              <a:spcBef>
                <a:spcPts val="0"/>
              </a:spcBef>
              <a:spcAft>
                <a:spcPts val="0"/>
              </a:spcAft>
              <a:buClrTx/>
              <a:buSzTx/>
              <a:buFont typeface="+mj-lt"/>
              <a:buAutoNum type="arabicPeriod"/>
              <a:tabLst/>
              <a:defRPr/>
            </a:pPr>
            <a:endParaRPr lang="en-GB" b="1"/>
          </a:p>
          <a:p>
            <a:pPr marL="228600" indent="-228600">
              <a:buFont typeface="+mj-lt"/>
              <a:buAutoNum type="arabicPeriod"/>
            </a:pPr>
            <a:r>
              <a:rPr lang="en-GB" b="1"/>
              <a:t>Reinforce the assessment criteria</a:t>
            </a:r>
          </a:p>
          <a:p>
            <a:pPr marL="228600" indent="-228600">
              <a:buFont typeface="+mj-lt"/>
              <a:buAutoNum type="arabicPeriod"/>
            </a:pPr>
            <a:r>
              <a:rPr lang="en-GB" b="1"/>
              <a:t>Remind students that they must have 8 creditable reference sources and to use the additional resources found on the Moodle site. </a:t>
            </a:r>
          </a:p>
          <a:p>
            <a:pPr marL="228600" indent="-228600">
              <a:buFont typeface="+mj-lt"/>
              <a:buAutoNum type="arabicPeriod"/>
            </a:pPr>
            <a:endParaRPr lang="en-GB" b="1"/>
          </a:p>
          <a:p>
            <a:pPr marL="228600" indent="-228600">
              <a:buFont typeface="+mj-lt"/>
              <a:buAutoNum type="arabicPeriod"/>
            </a:pPr>
            <a:endParaRPr lang="en-GB" b="1"/>
          </a:p>
        </p:txBody>
      </p:sp>
      <p:sp>
        <p:nvSpPr>
          <p:cNvPr id="4" name="Slide Number Placeholder 3"/>
          <p:cNvSpPr>
            <a:spLocks noGrp="1"/>
          </p:cNvSpPr>
          <p:nvPr>
            <p:ph type="sldNum" sz="quarter" idx="5"/>
          </p:nvPr>
        </p:nvSpPr>
        <p:spPr/>
        <p:txBody>
          <a:bodyPr/>
          <a:lstStyle/>
          <a:p>
            <a:fld id="{6936E1E2-17D2-5E4C-B96D-EEDAC0EF77DB}" type="slidenum">
              <a:rPr lang="en-US" smtClean="0"/>
              <a:t>49</a:t>
            </a:fld>
            <a:endParaRPr lang="en-US"/>
          </a:p>
        </p:txBody>
      </p:sp>
    </p:spTree>
    <p:extLst>
      <p:ext uri="{BB962C8B-B14F-4D97-AF65-F5344CB8AC3E}">
        <p14:creationId xmlns:p14="http://schemas.microsoft.com/office/powerpoint/2010/main" val="22098467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15/03/2023</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15/03/2023</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15/03/2023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15/03/2023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15/03/2023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15/03/2023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15/03/2023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15/03/2023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15/03/2023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15/03/2023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15/03/2023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Tab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0A25D2-E983-2441-BDA9-BEC2F997F531}"/>
              </a:ext>
            </a:extLst>
          </p:cNvPr>
          <p:cNvSpPr>
            <a:spLocks noGrp="1"/>
          </p:cNvSpPr>
          <p:nvPr>
            <p:ph type="title"/>
          </p:nvPr>
        </p:nvSpPr>
        <p:spPr/>
        <p:txBody>
          <a:bodyPr/>
          <a:lstStyle/>
          <a:p>
            <a:r>
              <a:rPr lang="en-GB"/>
              <a:t>Click to edit Master title style</a:t>
            </a:r>
            <a:endParaRPr lang="en-US"/>
          </a:p>
        </p:txBody>
      </p:sp>
      <p:sp>
        <p:nvSpPr>
          <p:cNvPr id="4" name="Table Placeholder 3">
            <a:extLst>
              <a:ext uri="{FF2B5EF4-FFF2-40B4-BE49-F238E27FC236}">
                <a16:creationId xmlns:a16="http://schemas.microsoft.com/office/drawing/2014/main" id="{97CB7C96-47A2-0640-B89C-2F40F5E06439}"/>
              </a:ext>
            </a:extLst>
          </p:cNvPr>
          <p:cNvSpPr>
            <a:spLocks noGrp="1"/>
          </p:cNvSpPr>
          <p:nvPr>
            <p:ph type="tbl" sz="quarter" idx="10"/>
          </p:nvPr>
        </p:nvSpPr>
        <p:spPr>
          <a:xfrm>
            <a:off x="628650" y="1922463"/>
            <a:ext cx="7886700" cy="4273550"/>
          </a:xfrm>
        </p:spPr>
        <p:txBody>
          <a:bodyPr/>
          <a:lstStyle>
            <a:lvl1pPr>
              <a:defRPr/>
            </a:lvl1pPr>
          </a:lstStyle>
          <a:p>
            <a:endParaRPr lang="en-US"/>
          </a:p>
        </p:txBody>
      </p:sp>
    </p:spTree>
    <p:extLst>
      <p:ext uri="{BB962C8B-B14F-4D97-AF65-F5344CB8AC3E}">
        <p14:creationId xmlns:p14="http://schemas.microsoft.com/office/powerpoint/2010/main" val="22206602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15/03/2023</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digital.nhs.uk/" TargetMode="External"/><Relationship Id="rId2" Type="http://schemas.openxmlformats.org/officeDocument/2006/relationships/hyperlink" Target="https://fingertips.phe.org.uk/" TargetMode="External"/><Relationship Id="rId1" Type="http://schemas.openxmlformats.org/officeDocument/2006/relationships/slideLayout" Target="../slideLayouts/slideLayout2.xml"/><Relationship Id="rId4" Type="http://schemas.openxmlformats.org/officeDocument/2006/relationships/hyperlink" Target="https://www.ons.gov.uk/" TargetMode="External"/></Relationships>
</file>

<file path=ppt/slides/_rels/slide23.xml.rels><?xml version="1.0" encoding="UTF-8" standalone="yes"?>
<Relationships xmlns="http://schemas.openxmlformats.org/package/2006/relationships"><Relationship Id="rId3" Type="http://schemas.openxmlformats.org/officeDocument/2006/relationships/hyperlink" Target="https://www.bihr.org.uk/the-right-to-freedom-of-thought-conscience-and-religion" TargetMode="External"/><Relationship Id="rId2" Type="http://schemas.openxmlformats.org/officeDocument/2006/relationships/hyperlink" Target="https://raceequalityfoundation.org.uk/"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www.rnib.org.uk/" TargetMode="External"/><Relationship Id="rId2" Type="http://schemas.openxmlformats.org/officeDocument/2006/relationships/hyperlink" Target="https://www.scope.org.uk/" TargetMode="External"/><Relationship Id="rId1" Type="http://schemas.openxmlformats.org/officeDocument/2006/relationships/slideLayout" Target="../slideLayouts/slideLayout2.xml"/><Relationship Id="rId4" Type="http://schemas.openxmlformats.org/officeDocument/2006/relationships/hyperlink" Target="https://www.disabilityrightsuk.org/" TargetMode="External"/></Relationships>
</file>

<file path=ppt/slides/_rels/slide25.xml.rels><?xml version="1.0" encoding="UTF-8" standalone="yes"?>
<Relationships xmlns="http://schemas.openxmlformats.org/package/2006/relationships"><Relationship Id="rId3" Type="http://schemas.openxmlformats.org/officeDocument/2006/relationships/hyperlink" Target="https://www.stonewall.org.uk/system/files/lgbt_in_britain_health.pdf" TargetMode="External"/><Relationship Id="rId2" Type="http://schemas.openxmlformats.org/officeDocument/2006/relationships/hyperlink" Target="https://stem4.org.uk/gender-sexuality-mental-health/" TargetMode="External"/><Relationship Id="rId1" Type="http://schemas.openxmlformats.org/officeDocument/2006/relationships/slideLayout" Target="../slideLayouts/slideLayout2.xml"/><Relationship Id="rId5" Type="http://schemas.openxmlformats.org/officeDocument/2006/relationships/hyperlink" Target="https://www.menshealthforum.org.uk/more-about-us" TargetMode="External"/><Relationship Id="rId4" Type="http://schemas.openxmlformats.org/officeDocument/2006/relationships/hyperlink" Target="https://www.womenandhealth.org.uk/" TargetMode="External"/></Relationships>
</file>

<file path=ppt/slides/_rels/slide26.xml.rels><?xml version="1.0" encoding="UTF-8" standalone="yes"?>
<Relationships xmlns="http://schemas.openxmlformats.org/package/2006/relationships"><Relationship Id="rId3" Type="http://schemas.openxmlformats.org/officeDocument/2006/relationships/hyperlink" Target="https://www.mind.org.uk/news-campaigns/campaigns/" TargetMode="External"/><Relationship Id="rId2" Type="http://schemas.openxmlformats.org/officeDocument/2006/relationships/hyperlink" Target="https://www.mentalhealth.org.uk/our-work/campaigns" TargetMode="External"/><Relationship Id="rId1" Type="http://schemas.openxmlformats.org/officeDocument/2006/relationships/slideLayout" Target="../slideLayouts/slideLayout2.xml"/><Relationship Id="rId6" Type="http://schemas.openxmlformats.org/officeDocument/2006/relationships/hyperlink" Target="https://www.alzheimers.org.uk/" TargetMode="External"/><Relationship Id="rId5" Type="http://schemas.openxmlformats.org/officeDocument/2006/relationships/hyperlink" Target="https://ageing-better.org.uk/" TargetMode="External"/><Relationship Id="rId4" Type="http://schemas.openxmlformats.org/officeDocument/2006/relationships/hyperlink" Target="https://www.ageuk.org.uk/" TargetMode="Externa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hyperlink" Target="http://content.digital.nhs.uk/catalogue/PUB20562/obes-phys-acti-diet-eng-2016-rep.pdf" TargetMode="Externa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hyperlink" Target="https://www.ncbi.nlm.nih.gov/pmc/articles/PMC4386197/"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hyperlink" Target="https://www.ncbi.nlm.nih.gov/books/NBK62231/pdf/Bookshelf_NBK62231.pdf" TargetMode="Externa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hyperlink" Target="https://onlinelibrary.wiley.com/doi/full/10.1002/osp4.474" TargetMode="External"/><Relationship Id="rId2" Type="http://schemas.openxmlformats.org/officeDocument/2006/relationships/hyperlink" Target="https://www.nature.com/articles/0803662" TargetMode="Externa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hyperlink" Target="https://www.nature.com/articles/0803662"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hyperlink" Target="https://www.nhsinform.scot/illnesses-and-conditions/nutritional/obesity" TargetMode="External"/><Relationship Id="rId4" Type="http://schemas.openxmlformats.org/officeDocument/2006/relationships/hyperlink" Target="https://www.ncbi.nlm.nih.gov/pmc/articles/PMC5673154/pdf/ij9-2-e17.pdf" TargetMode="Externa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hyperlink" Target="https://www.gov.uk/government/publications/childhood-obesity-a-plan-for-action/childhood-obesity-a-plan-for-action"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hyperlink" Target="https://www.kingsfund.org.uk/sites/default/files/2021-07/Tackling%20obesity.pdf" TargetMode="Externa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55576" y="1615225"/>
            <a:ext cx="7992888" cy="1584176"/>
          </a:xfrm>
        </p:spPr>
        <p:txBody>
          <a:bodyPr>
            <a:noAutofit/>
          </a:bodyPr>
          <a:lstStyle/>
          <a:p>
            <a:br>
              <a:rPr lang="en-GB" sz="3600" b="1" i="1">
                <a:solidFill>
                  <a:schemeClr val="bg1"/>
                </a:solidFill>
              </a:rPr>
            </a:br>
            <a:br>
              <a:rPr lang="en-GB" sz="3600" b="1" i="1">
                <a:solidFill>
                  <a:schemeClr val="bg1"/>
                </a:solidFill>
              </a:rPr>
            </a:br>
            <a:r>
              <a:rPr lang="en-GB" sz="3600" b="1">
                <a:solidFill>
                  <a:schemeClr val="bg1"/>
                </a:solidFill>
              </a:rPr>
              <a:t>Social Epidemiology and Public Health Development</a:t>
            </a:r>
            <a:br>
              <a:rPr lang="en-GB" sz="3600" b="1" i="1">
                <a:solidFill>
                  <a:schemeClr val="bg1"/>
                </a:solidFill>
              </a:rPr>
            </a:br>
            <a:br>
              <a:rPr lang="en-GB" sz="3600" b="1" i="1">
                <a:solidFill>
                  <a:schemeClr val="bg1"/>
                </a:solidFill>
              </a:rPr>
            </a:br>
            <a:r>
              <a:rPr lang="en-GB" sz="3600" b="1" i="1">
                <a:solidFill>
                  <a:schemeClr val="bg1"/>
                </a:solidFill>
              </a:rPr>
              <a:t>Foundations of Social Epidemiology </a:t>
            </a:r>
            <a:br>
              <a:rPr lang="en-GB" sz="3600" b="1" i="1">
                <a:solidFill>
                  <a:schemeClr val="bg1"/>
                </a:solidFill>
              </a:rPr>
            </a:br>
            <a:br>
              <a:rPr lang="en-GB" sz="3600" b="1" i="1">
                <a:solidFill>
                  <a:schemeClr val="bg1"/>
                </a:solidFill>
              </a:rPr>
            </a:br>
            <a:br>
              <a:rPr lang="en-GB" sz="3600" b="1">
                <a:solidFill>
                  <a:schemeClr val="bg1"/>
                </a:solidFill>
              </a:rPr>
            </a:br>
            <a:endParaRPr lang="en-GB" sz="3600" b="1">
              <a:solidFill>
                <a:schemeClr val="bg1"/>
              </a:solidFill>
            </a:endParaRPr>
          </a:p>
        </p:txBody>
      </p:sp>
      <p:sp>
        <p:nvSpPr>
          <p:cNvPr id="3" name="Title 1">
            <a:extLst>
              <a:ext uri="{FF2B5EF4-FFF2-40B4-BE49-F238E27FC236}">
                <a16:creationId xmlns:a16="http://schemas.microsoft.com/office/drawing/2014/main" id="{77A4DBEA-D6A2-4952-8612-2F1B35E2CE46}"/>
              </a:ext>
            </a:extLst>
          </p:cNvPr>
          <p:cNvSpPr txBox="1">
            <a:spLocks/>
          </p:cNvSpPr>
          <p:nvPr/>
        </p:nvSpPr>
        <p:spPr>
          <a:xfrm>
            <a:off x="251520" y="5445224"/>
            <a:ext cx="7992888" cy="648072"/>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endParaRPr lang="en-GB" sz="2000" b="1">
              <a:solidFill>
                <a:schemeClr val="bg1"/>
              </a:solidFill>
            </a:endParaRPr>
          </a:p>
        </p:txBody>
      </p:sp>
      <p:sp>
        <p:nvSpPr>
          <p:cNvPr id="4" name="Rectangle 3">
            <a:extLst>
              <a:ext uri="{FF2B5EF4-FFF2-40B4-BE49-F238E27FC236}">
                <a16:creationId xmlns:a16="http://schemas.microsoft.com/office/drawing/2014/main" id="{BFEAD78E-5FF4-472C-BE85-C162D2E53C5D}"/>
              </a:ext>
            </a:extLst>
          </p:cNvPr>
          <p:cNvSpPr/>
          <p:nvPr/>
        </p:nvSpPr>
        <p:spPr>
          <a:xfrm>
            <a:off x="1475656" y="3737537"/>
            <a:ext cx="6480720" cy="1077218"/>
          </a:xfrm>
          <a:prstGeom prst="rect">
            <a:avLst/>
          </a:prstGeom>
        </p:spPr>
        <p:txBody>
          <a:bodyPr wrap="square">
            <a:spAutoFit/>
          </a:bodyPr>
          <a:lstStyle/>
          <a:p>
            <a:pPr algn="ctr"/>
            <a:r>
              <a:rPr lang="en-GB" sz="3200" b="1" i="1">
                <a:solidFill>
                  <a:schemeClr val="bg1"/>
                </a:solidFill>
              </a:rPr>
              <a:t>Assessment component 2</a:t>
            </a:r>
          </a:p>
          <a:p>
            <a:pPr algn="ctr"/>
            <a:r>
              <a:rPr lang="en-GB" sz="3200" b="1" i="1">
                <a:solidFill>
                  <a:schemeClr val="bg1"/>
                </a:solidFill>
              </a:rPr>
              <a:t>Analytical report</a:t>
            </a:r>
          </a:p>
        </p:txBody>
      </p:sp>
      <p:sp>
        <p:nvSpPr>
          <p:cNvPr id="5" name="Rectangle 4">
            <a:extLst>
              <a:ext uri="{FF2B5EF4-FFF2-40B4-BE49-F238E27FC236}">
                <a16:creationId xmlns:a16="http://schemas.microsoft.com/office/drawing/2014/main" id="{24B9FDD9-BA73-4C83-8F71-387D11063E2C}"/>
              </a:ext>
            </a:extLst>
          </p:cNvPr>
          <p:cNvSpPr/>
          <p:nvPr/>
        </p:nvSpPr>
        <p:spPr>
          <a:xfrm>
            <a:off x="3694646" y="4922004"/>
            <a:ext cx="2042739" cy="523220"/>
          </a:xfrm>
          <a:prstGeom prst="rect">
            <a:avLst/>
          </a:prstGeom>
        </p:spPr>
        <p:txBody>
          <a:bodyPr wrap="none">
            <a:spAutoFit/>
          </a:bodyPr>
          <a:lstStyle/>
          <a:p>
            <a:r>
              <a:rPr lang="en-GB" sz="2800" b="1" dirty="0">
                <a:solidFill>
                  <a:schemeClr val="bg1"/>
                </a:solidFill>
              </a:rPr>
              <a:t>Semester 1</a:t>
            </a:r>
            <a:endParaRPr lang="en-GB" sz="2800" dirty="0"/>
          </a:p>
        </p:txBody>
      </p:sp>
      <p:sp>
        <p:nvSpPr>
          <p:cNvPr id="6" name="TextBox 5">
            <a:extLst>
              <a:ext uri="{FF2B5EF4-FFF2-40B4-BE49-F238E27FC236}">
                <a16:creationId xmlns:a16="http://schemas.microsoft.com/office/drawing/2014/main" id="{D9A7C35A-F647-48FB-A0DB-059055374871}"/>
              </a:ext>
            </a:extLst>
          </p:cNvPr>
          <p:cNvSpPr txBox="1"/>
          <p:nvPr/>
        </p:nvSpPr>
        <p:spPr>
          <a:xfrm>
            <a:off x="107504" y="5508521"/>
            <a:ext cx="2664296" cy="461665"/>
          </a:xfrm>
          <a:prstGeom prst="rect">
            <a:avLst/>
          </a:prstGeom>
          <a:noFill/>
        </p:spPr>
        <p:txBody>
          <a:bodyPr wrap="square">
            <a:spAutoFit/>
          </a:bodyPr>
          <a:lstStyle/>
          <a:p>
            <a:pPr marL="0" marR="0" lvl="0" indent="0" algn="ctr"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2400" b="1" i="0" u="none" strike="noStrike" kern="1200" cap="none" spc="0" normalizeH="0" baseline="0" noProof="0">
                <a:ln>
                  <a:noFill/>
                </a:ln>
                <a:solidFill>
                  <a:prstClr val="white"/>
                </a:solidFill>
                <a:effectLst/>
                <a:uLnTx/>
                <a:uFillTx/>
                <a:latin typeface="Myriad Pro"/>
                <a:ea typeface="+mn-ea"/>
                <a:cs typeface="Arial" panose="020B0604020202020204" pitchFamily="34" charset="0"/>
              </a:rPr>
              <a:t>Dr Aishat Bakre</a:t>
            </a:r>
            <a:endParaRPr kumimoji="0" lang="en-GB" sz="2400" b="0" i="0" u="none" strike="noStrike" kern="1200" cap="none" spc="0" normalizeH="0" baseline="0" noProof="0">
              <a:ln>
                <a:noFill/>
              </a:ln>
              <a:solidFill>
                <a:prstClr val="black">
                  <a:tint val="75000"/>
                </a:prstClr>
              </a:solidFill>
              <a:effectLst/>
              <a:uLnTx/>
              <a:uFillTx/>
              <a:latin typeface="Myriad Pro"/>
              <a:ea typeface="+mn-ea"/>
              <a:cs typeface="Arial" panose="020B0604020202020204" pitchFamily="34" charset="0"/>
            </a:endParaRPr>
          </a:p>
        </p:txBody>
      </p:sp>
    </p:spTree>
    <p:extLst>
      <p:ext uri="{BB962C8B-B14F-4D97-AF65-F5344CB8AC3E}">
        <p14:creationId xmlns:p14="http://schemas.microsoft.com/office/powerpoint/2010/main" val="38971780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7284CC-33D5-13DA-B2ED-25F00A71DB84}"/>
              </a:ext>
            </a:extLst>
          </p:cNvPr>
          <p:cNvSpPr>
            <a:spLocks noGrp="1"/>
          </p:cNvSpPr>
          <p:nvPr>
            <p:ph type="title"/>
          </p:nvPr>
        </p:nvSpPr>
        <p:spPr/>
        <p:txBody>
          <a:bodyPr>
            <a:normAutofit/>
          </a:bodyPr>
          <a:lstStyle/>
          <a:p>
            <a:r>
              <a:rPr lang="en-GB" b="1" dirty="0"/>
              <a:t>Learning outcomes</a:t>
            </a:r>
          </a:p>
        </p:txBody>
      </p:sp>
      <p:sp>
        <p:nvSpPr>
          <p:cNvPr id="3" name="Content Placeholder 2">
            <a:extLst>
              <a:ext uri="{FF2B5EF4-FFF2-40B4-BE49-F238E27FC236}">
                <a16:creationId xmlns:a16="http://schemas.microsoft.com/office/drawing/2014/main" id="{9AD6F64A-255D-C778-4B76-31A5018CDC03}"/>
              </a:ext>
            </a:extLst>
          </p:cNvPr>
          <p:cNvSpPr>
            <a:spLocks noGrp="1"/>
          </p:cNvSpPr>
          <p:nvPr>
            <p:ph idx="1"/>
          </p:nvPr>
        </p:nvSpPr>
        <p:spPr/>
        <p:txBody>
          <a:bodyPr>
            <a:normAutofit/>
          </a:bodyPr>
          <a:lstStyle/>
          <a:p>
            <a:pPr marL="0" indent="0">
              <a:buNone/>
            </a:pPr>
            <a:r>
              <a:rPr lang="en-GB" sz="1600" dirty="0">
                <a:latin typeface="Arial" panose="020B0604020202020204" pitchFamily="34" charset="0"/>
                <a:cs typeface="Arial" panose="020B0604020202020204" pitchFamily="34" charset="0"/>
              </a:rPr>
              <a:t>On successful completion of this module, you should be able to: </a:t>
            </a:r>
          </a:p>
          <a:p>
            <a:pPr marL="0" indent="0">
              <a:buNone/>
            </a:pPr>
            <a:endParaRPr lang="en-GB" sz="1600" dirty="0">
              <a:latin typeface="Arial" panose="020B0604020202020204" pitchFamily="34" charset="0"/>
              <a:cs typeface="Arial" panose="020B0604020202020204" pitchFamily="34" charset="0"/>
            </a:endParaRPr>
          </a:p>
          <a:p>
            <a:pPr lvl="0">
              <a:buFont typeface="Wingdings" panose="05000000000000000000" pitchFamily="2" charset="2"/>
              <a:buChar char="§"/>
            </a:pPr>
            <a:r>
              <a:rPr lang="en-GB" sz="1600" dirty="0">
                <a:latin typeface="Arial" panose="020B0604020202020204" pitchFamily="34" charset="0"/>
                <a:cs typeface="Arial" panose="020B0604020202020204" pitchFamily="34" charset="0"/>
              </a:rPr>
              <a:t>Demonstrate a thorough understanding and knowledge of the various approaches to social epidemiology interventions and ways for monitoring epidemiological information of a population during the life course.</a:t>
            </a:r>
          </a:p>
          <a:p>
            <a:pPr lvl="0">
              <a:buFont typeface="Wingdings" panose="05000000000000000000" pitchFamily="2" charset="2"/>
              <a:buChar char="§"/>
            </a:pPr>
            <a:r>
              <a:rPr lang="en-GB" sz="1600" dirty="0">
                <a:latin typeface="Arial" panose="020B0604020202020204" pitchFamily="34" charset="0"/>
                <a:cs typeface="Arial" panose="020B0604020202020204" pitchFamily="34" charset="0"/>
              </a:rPr>
              <a:t>Apply knowledge on the link between social environment and health for the development of needs assessments, considering the social determinants of health and impact of social factors on individual and public health. </a:t>
            </a:r>
          </a:p>
          <a:p>
            <a:pPr lvl="0">
              <a:buFont typeface="Wingdings" panose="05000000000000000000" pitchFamily="2" charset="2"/>
              <a:buChar char="§"/>
            </a:pPr>
            <a:r>
              <a:rPr lang="en-GB" sz="1600" dirty="0">
                <a:latin typeface="Arial" panose="020B0604020202020204" pitchFamily="34" charset="0"/>
                <a:cs typeface="Arial" panose="020B0604020202020204" pitchFamily="34" charset="0"/>
              </a:rPr>
              <a:t>Communicate analysis and evaluation of outcomes of epidemiological studies and how these outcomes relate to social and cultural contexts, public health interventions and policies.</a:t>
            </a:r>
          </a:p>
          <a:p>
            <a:pPr lvl="0">
              <a:buFont typeface="Wingdings" panose="05000000000000000000" pitchFamily="2" charset="2"/>
              <a:buChar char="§"/>
            </a:pPr>
            <a:r>
              <a:rPr lang="en-GB" sz="1600" dirty="0">
                <a:latin typeface="Arial" panose="020B0604020202020204" pitchFamily="34" charset="0"/>
                <a:cs typeface="Arial" panose="020B0604020202020204" pitchFamily="34" charset="0"/>
              </a:rPr>
              <a:t>Demonstrate knowledge and understanding of the various forms of health inequalities in the UK and globally, and critically compare and evaluate public health policies and interventions. </a:t>
            </a:r>
          </a:p>
        </p:txBody>
      </p:sp>
    </p:spTree>
    <p:extLst>
      <p:ext uri="{BB962C8B-B14F-4D97-AF65-F5344CB8AC3E}">
        <p14:creationId xmlns:p14="http://schemas.microsoft.com/office/powerpoint/2010/main" val="3127962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C0C89-A654-9474-8EB9-AF58EB41BB1C}"/>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Module Summary</a:t>
            </a:r>
            <a:endParaRPr lang="en-GB" b="1" dirty="0"/>
          </a:p>
        </p:txBody>
      </p:sp>
      <p:sp>
        <p:nvSpPr>
          <p:cNvPr id="3" name="Content Placeholder 2">
            <a:extLst>
              <a:ext uri="{FF2B5EF4-FFF2-40B4-BE49-F238E27FC236}">
                <a16:creationId xmlns:a16="http://schemas.microsoft.com/office/drawing/2014/main" id="{4B04E91D-47BD-D9CB-4F50-623E3026B562}"/>
              </a:ext>
            </a:extLst>
          </p:cNvPr>
          <p:cNvSpPr>
            <a:spLocks noGrp="1"/>
          </p:cNvSpPr>
          <p:nvPr>
            <p:ph idx="1"/>
          </p:nvPr>
        </p:nvSpPr>
        <p:spPr/>
        <p:txBody>
          <a:bodyPr>
            <a:normAutofit fontScale="92500" lnSpcReduction="10000"/>
          </a:bodyPr>
          <a:lstStyle/>
          <a:p>
            <a:pPr>
              <a:buFont typeface="Wingdings" panose="05000000000000000000" pitchFamily="2" charset="2"/>
              <a:buChar char="§"/>
            </a:pPr>
            <a:r>
              <a:rPr lang="en-GB" sz="2800" dirty="0">
                <a:latin typeface="Arial" panose="020B0604020202020204" pitchFamily="34" charset="0"/>
                <a:cs typeface="Arial" panose="020B0604020202020204" pitchFamily="34" charset="0"/>
              </a:rPr>
              <a:t>The module aims overall to introduce students to the various approaches to interventions and ways for monitoring public health information related to health inequalities, social determinants of health, socio-economic and demographic characteristics of a population.</a:t>
            </a:r>
          </a:p>
          <a:p>
            <a:pPr>
              <a:buFont typeface="Wingdings" panose="05000000000000000000" pitchFamily="2" charset="2"/>
              <a:buChar char="§"/>
            </a:pPr>
            <a:r>
              <a:rPr lang="en-GB" sz="2800" dirty="0">
                <a:latin typeface="Arial" panose="020B0604020202020204" pitchFamily="34" charset="0"/>
                <a:cs typeface="Arial" panose="020B0604020202020204" pitchFamily="34" charset="0"/>
              </a:rPr>
              <a:t>To familiarise students with the core concepts of social epidemiology and public health development and to acquire the skills necessary to describe and interpret epidemiological information.</a:t>
            </a:r>
          </a:p>
          <a:p>
            <a:pPr marL="0" indent="0">
              <a:buNone/>
            </a:pPr>
            <a:endParaRPr lang="en-GB" sz="2800" dirty="0"/>
          </a:p>
        </p:txBody>
      </p:sp>
    </p:spTree>
    <p:extLst>
      <p:ext uri="{BB962C8B-B14F-4D97-AF65-F5344CB8AC3E}">
        <p14:creationId xmlns:p14="http://schemas.microsoft.com/office/powerpoint/2010/main" val="21361835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C0C89-A654-9474-8EB9-AF58EB41BB1C}"/>
              </a:ext>
            </a:extLst>
          </p:cNvPr>
          <p:cNvSpPr>
            <a:spLocks noGrp="1"/>
          </p:cNvSpPr>
          <p:nvPr>
            <p:ph type="title"/>
          </p:nvPr>
        </p:nvSpPr>
        <p:spPr/>
        <p:txBody>
          <a:bodyPr/>
          <a:lstStyle/>
          <a:p>
            <a:r>
              <a:rPr lang="en-GB" b="1">
                <a:latin typeface="Arial" panose="020B0604020202020204" pitchFamily="34" charset="0"/>
                <a:cs typeface="Arial" panose="020B0604020202020204" pitchFamily="34" charset="0"/>
              </a:rPr>
              <a:t>Aims of the Session</a:t>
            </a:r>
          </a:p>
        </p:txBody>
      </p:sp>
      <p:sp>
        <p:nvSpPr>
          <p:cNvPr id="3" name="Content Placeholder 2">
            <a:extLst>
              <a:ext uri="{FF2B5EF4-FFF2-40B4-BE49-F238E27FC236}">
                <a16:creationId xmlns:a16="http://schemas.microsoft.com/office/drawing/2014/main" id="{4B04E91D-47BD-D9CB-4F50-623E3026B562}"/>
              </a:ext>
            </a:extLst>
          </p:cNvPr>
          <p:cNvSpPr>
            <a:spLocks noGrp="1"/>
          </p:cNvSpPr>
          <p:nvPr>
            <p:ph idx="1"/>
          </p:nvPr>
        </p:nvSpPr>
        <p:spPr/>
        <p:txBody>
          <a:bodyPr>
            <a:normAutofit/>
          </a:bodyPr>
          <a:lstStyle/>
          <a:p>
            <a:pPr marL="0" indent="0">
              <a:buNone/>
            </a:pPr>
            <a:r>
              <a:rPr lang="en-GB" sz="2400">
                <a:latin typeface="Arial" panose="020B0604020202020204" pitchFamily="34" charset="0"/>
                <a:cs typeface="Arial" panose="020B0604020202020204" pitchFamily="34" charset="0"/>
              </a:rPr>
              <a:t>To understand</a:t>
            </a:r>
          </a:p>
          <a:p>
            <a:pPr marL="342900" indent="-342900">
              <a:buFont typeface="Wingdings" panose="05000000000000000000" pitchFamily="2" charset="2"/>
              <a:buChar char="§"/>
            </a:pPr>
            <a:r>
              <a:rPr lang="en-GB" sz="2400">
                <a:latin typeface="Arial" panose="020B0604020202020204" pitchFamily="34" charset="0"/>
                <a:cs typeface="Arial" panose="020B0604020202020204" pitchFamily="34" charset="0"/>
              </a:rPr>
              <a:t>What is expected in the assessment?</a:t>
            </a:r>
          </a:p>
        </p:txBody>
      </p:sp>
    </p:spTree>
    <p:extLst>
      <p:ext uri="{BB962C8B-B14F-4D97-AF65-F5344CB8AC3E}">
        <p14:creationId xmlns:p14="http://schemas.microsoft.com/office/powerpoint/2010/main" val="14602647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2885A1-ACE4-43AE-A426-741D3EE62839}"/>
              </a:ext>
            </a:extLst>
          </p:cNvPr>
          <p:cNvSpPr>
            <a:spLocks noGrp="1"/>
          </p:cNvSpPr>
          <p:nvPr>
            <p:ph type="title"/>
          </p:nvPr>
        </p:nvSpPr>
        <p:spPr>
          <a:xfrm>
            <a:off x="1119876" y="1214754"/>
            <a:ext cx="6904248" cy="2383035"/>
          </a:xfrm>
        </p:spPr>
        <p:txBody>
          <a:bodyPr anchor="b">
            <a:normAutofit/>
          </a:bodyPr>
          <a:lstStyle/>
          <a:p>
            <a:pPr algn="ctr"/>
            <a:r>
              <a:rPr lang="en-GB" b="1" i="1">
                <a:solidFill>
                  <a:schemeClr val="tx1"/>
                </a:solidFill>
              </a:rPr>
              <a:t>What does the assessment entails?</a:t>
            </a:r>
          </a:p>
        </p:txBody>
      </p:sp>
      <p:pic>
        <p:nvPicPr>
          <p:cNvPr id="9" name="Picture 8" descr="A picture containing vector graphics&#10;&#10;Description automatically generated">
            <a:extLst>
              <a:ext uri="{FF2B5EF4-FFF2-40B4-BE49-F238E27FC236}">
                <a16:creationId xmlns:a16="http://schemas.microsoft.com/office/drawing/2014/main" id="{37C711EA-9372-4697-B331-856902736E3D}"/>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682835" y="3669559"/>
            <a:ext cx="1461166" cy="1683411"/>
          </a:xfrm>
          <a:prstGeom prst="rect">
            <a:avLst/>
          </a:prstGeom>
        </p:spPr>
      </p:pic>
    </p:spTree>
    <p:extLst>
      <p:ext uri="{BB962C8B-B14F-4D97-AF65-F5344CB8AC3E}">
        <p14:creationId xmlns:p14="http://schemas.microsoft.com/office/powerpoint/2010/main" val="13059368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8FCB2F-BE92-987F-18E1-A693D3F9934C}"/>
              </a:ext>
            </a:extLst>
          </p:cNvPr>
          <p:cNvSpPr>
            <a:spLocks noGrp="1"/>
          </p:cNvSpPr>
          <p:nvPr>
            <p:ph type="title"/>
          </p:nvPr>
        </p:nvSpPr>
        <p:spPr/>
        <p:txBody>
          <a:bodyPr/>
          <a:lstStyle/>
          <a:p>
            <a:r>
              <a:rPr lang="en-GB" b="1"/>
              <a:t>Analytical Report </a:t>
            </a:r>
          </a:p>
        </p:txBody>
      </p:sp>
      <p:sp>
        <p:nvSpPr>
          <p:cNvPr id="3" name="Content Placeholder 2">
            <a:extLst>
              <a:ext uri="{FF2B5EF4-FFF2-40B4-BE49-F238E27FC236}">
                <a16:creationId xmlns:a16="http://schemas.microsoft.com/office/drawing/2014/main" id="{7944D532-5BD1-0F44-5A00-888BAD92702F}"/>
              </a:ext>
            </a:extLst>
          </p:cNvPr>
          <p:cNvSpPr>
            <a:spLocks noGrp="1"/>
          </p:cNvSpPr>
          <p:nvPr>
            <p:ph idx="1"/>
          </p:nvPr>
        </p:nvSpPr>
        <p:spPr/>
        <p:txBody>
          <a:bodyPr>
            <a:normAutofit lnSpcReduction="10000"/>
          </a:bodyPr>
          <a:lstStyle/>
          <a:p>
            <a:r>
              <a:rPr lang="en-GB" dirty="0"/>
              <a:t>Word count: </a:t>
            </a:r>
            <a:r>
              <a:rPr lang="en-GB" b="1" dirty="0"/>
              <a:t>2,500</a:t>
            </a:r>
            <a:r>
              <a:rPr lang="en-GB" dirty="0"/>
              <a:t> words (+/- 10%)</a:t>
            </a:r>
          </a:p>
          <a:p>
            <a:pPr algn="ctr"/>
            <a:r>
              <a:rPr lang="en-GB" b="1" dirty="0"/>
              <a:t>Task 1-1000 words</a:t>
            </a:r>
          </a:p>
          <a:p>
            <a:pPr algn="ctr"/>
            <a:r>
              <a:rPr lang="en-GB" b="1" dirty="0"/>
              <a:t>Task 2-1500 words</a:t>
            </a:r>
          </a:p>
          <a:p>
            <a:r>
              <a:rPr lang="en-GB" dirty="0"/>
              <a:t>Submission deadline </a:t>
            </a:r>
          </a:p>
          <a:p>
            <a:pPr marL="0" indent="0" algn="ctr">
              <a:buNone/>
            </a:pPr>
            <a:endParaRPr lang="en-GB" dirty="0"/>
          </a:p>
          <a:p>
            <a:pPr algn="ctr"/>
            <a:r>
              <a:rPr lang="en-GB" dirty="0"/>
              <a:t>Submit </a:t>
            </a:r>
            <a:r>
              <a:rPr lang="en-GB" b="1" dirty="0"/>
              <a:t>Analytical Report </a:t>
            </a:r>
            <a:r>
              <a:rPr lang="en-GB" dirty="0"/>
              <a:t>to Turnitin- </a:t>
            </a:r>
            <a:r>
              <a:rPr lang="en-GB" b="1" dirty="0"/>
              <a:t>Friday March 31st 3pm</a:t>
            </a:r>
          </a:p>
        </p:txBody>
      </p:sp>
    </p:spTree>
    <p:extLst>
      <p:ext uri="{BB962C8B-B14F-4D97-AF65-F5344CB8AC3E}">
        <p14:creationId xmlns:p14="http://schemas.microsoft.com/office/powerpoint/2010/main" val="5884682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CA3236-00BA-2C46-0808-78F08E602223}"/>
              </a:ext>
            </a:extLst>
          </p:cNvPr>
          <p:cNvSpPr>
            <a:spLocks noGrp="1"/>
          </p:cNvSpPr>
          <p:nvPr>
            <p:ph type="title"/>
          </p:nvPr>
        </p:nvSpPr>
        <p:spPr/>
        <p:txBody>
          <a:bodyPr>
            <a:normAutofit/>
          </a:bodyPr>
          <a:lstStyle/>
          <a:p>
            <a:r>
              <a:rPr lang="en-GB" sz="4400" b="1">
                <a:solidFill>
                  <a:srgbClr val="000000"/>
                </a:solidFill>
                <a:effectLst/>
                <a:latin typeface="Arial" panose="020B0604020202020204" pitchFamily="34" charset="0"/>
                <a:ea typeface="Times New Roman" panose="02020603050405020304" pitchFamily="18" charset="0"/>
              </a:rPr>
              <a:t>Submission method</a:t>
            </a:r>
            <a:endParaRPr lang="en-GB"/>
          </a:p>
        </p:txBody>
      </p:sp>
      <p:graphicFrame>
        <p:nvGraphicFramePr>
          <p:cNvPr id="4" name="Content Placeholder 3">
            <a:extLst>
              <a:ext uri="{FF2B5EF4-FFF2-40B4-BE49-F238E27FC236}">
                <a16:creationId xmlns:a16="http://schemas.microsoft.com/office/drawing/2014/main" id="{AB7B750D-64DA-16C4-A2DB-3D8814494F87}"/>
              </a:ext>
            </a:extLst>
          </p:cNvPr>
          <p:cNvGraphicFramePr>
            <a:graphicFrameLocks noGrp="1"/>
          </p:cNvGraphicFramePr>
          <p:nvPr>
            <p:ph idx="1"/>
            <p:extLst>
              <p:ext uri="{D42A27DB-BD31-4B8C-83A1-F6EECF244321}">
                <p14:modId xmlns:p14="http://schemas.microsoft.com/office/powerpoint/2010/main" val="1291701184"/>
              </p:ext>
            </p:extLst>
          </p:nvPr>
        </p:nvGraphicFramePr>
        <p:xfrm>
          <a:off x="457200" y="1417638"/>
          <a:ext cx="8229600" cy="4251960"/>
        </p:xfrm>
        <a:graphic>
          <a:graphicData uri="http://schemas.openxmlformats.org/drawingml/2006/table">
            <a:tbl>
              <a:tblPr/>
              <a:tblGrid>
                <a:gridCol w="162560">
                  <a:extLst>
                    <a:ext uri="{9D8B030D-6E8A-4147-A177-3AD203B41FA5}">
                      <a16:colId xmlns:a16="http://schemas.microsoft.com/office/drawing/2014/main" val="3490888024"/>
                    </a:ext>
                  </a:extLst>
                </a:gridCol>
                <a:gridCol w="8067040">
                  <a:extLst>
                    <a:ext uri="{9D8B030D-6E8A-4147-A177-3AD203B41FA5}">
                      <a16:colId xmlns:a16="http://schemas.microsoft.com/office/drawing/2014/main" val="1518293437"/>
                    </a:ext>
                  </a:extLst>
                </a:gridCol>
              </a:tblGrid>
              <a:tr h="4067175">
                <a:tc>
                  <a:txBody>
                    <a:bodyPr/>
                    <a:lstStyle/>
                    <a:p>
                      <a:pPr algn="just">
                        <a:spcBef>
                          <a:spcPts val="600"/>
                        </a:spcBef>
                        <a:spcAft>
                          <a:spcPts val="600"/>
                        </a:spcAft>
                      </a:pPr>
                      <a:endParaRPr lang="en-GB" sz="24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pattFill prst="pct20">
                      <a:fgClr>
                        <a:srgbClr val="FFFFFF"/>
                      </a:fgClr>
                      <a:bgClr>
                        <a:srgbClr val="D9D9D9"/>
                      </a:bgClr>
                    </a:pattFill>
                  </a:tcPr>
                </a:tc>
                <a:tc>
                  <a:txBody>
                    <a:bodyPr/>
                    <a:lstStyle/>
                    <a:p>
                      <a:r>
                        <a:rPr lang="en-GB" sz="2400">
                          <a:effectLst/>
                          <a:latin typeface="+mn-lt"/>
                          <a:ea typeface="Times New Roman" panose="02020603050405020304" pitchFamily="18" charset="0"/>
                        </a:rPr>
                        <a:t>All written assessments, where practical and possible, must be submitted via Turnitin unless otherwise instructed by the Lecturer. (Please DO NOT put the assessment specification into Turnitin or it will match many similarities with other students’ submissions.)</a:t>
                      </a:r>
                    </a:p>
                    <a:p>
                      <a:pPr algn="just">
                        <a:spcBef>
                          <a:spcPts val="600"/>
                        </a:spcBef>
                        <a:spcAft>
                          <a:spcPts val="600"/>
                        </a:spcAft>
                      </a:pPr>
                      <a:r>
                        <a:rPr lang="en-GB" sz="2400" b="1">
                          <a:effectLst/>
                          <a:latin typeface="+mn-lt"/>
                          <a:ea typeface="Times New Roman" panose="02020603050405020304" pitchFamily="18" charset="0"/>
                        </a:rPr>
                        <a:t>Alternative submission method (if applicable): </a:t>
                      </a:r>
                      <a:endParaRPr lang="en-GB" sz="2400">
                        <a:effectLst/>
                        <a:latin typeface="+mn-lt"/>
                        <a:ea typeface="Times New Roman" panose="02020603050405020304" pitchFamily="18" charset="0"/>
                      </a:endParaRPr>
                    </a:p>
                    <a:p>
                      <a:pPr algn="just">
                        <a:spcBef>
                          <a:spcPts val="600"/>
                        </a:spcBef>
                        <a:spcAft>
                          <a:spcPts val="600"/>
                        </a:spcAft>
                      </a:pPr>
                      <a:r>
                        <a:rPr lang="en-GB" sz="2400" b="1">
                          <a:effectLst/>
                          <a:latin typeface="+mn-lt"/>
                          <a:ea typeface="Times New Roman" panose="02020603050405020304" pitchFamily="18" charset="0"/>
                        </a:rPr>
                        <a:t>Late submission of the assessment will result in a late penalty mark.  </a:t>
                      </a:r>
                      <a:r>
                        <a:rPr lang="en-GB" sz="2400">
                          <a:effectLst/>
                          <a:latin typeface="+mn-lt"/>
                          <a:ea typeface="Times New Roman" panose="02020603050405020304" pitchFamily="18" charset="0"/>
                        </a:rPr>
                        <a:t>Penalties for late submission: Up to one week late, maximum mark of </a:t>
                      </a:r>
                      <a:r>
                        <a:rPr lang="en-GB" sz="2400" b="1">
                          <a:effectLst/>
                          <a:latin typeface="+mn-lt"/>
                          <a:ea typeface="Times New Roman" panose="02020603050405020304" pitchFamily="18" charset="0"/>
                        </a:rPr>
                        <a:t>50%.  </a:t>
                      </a:r>
                      <a:r>
                        <a:rPr lang="en-GB" sz="2400">
                          <a:effectLst/>
                          <a:latin typeface="+mn-lt"/>
                          <a:ea typeface="Times New Roman" panose="02020603050405020304" pitchFamily="18" charset="0"/>
                        </a:rPr>
                        <a:t>Over one week late, </a:t>
                      </a:r>
                      <a:r>
                        <a:rPr lang="en-GB" sz="2400" b="1">
                          <a:effectLst/>
                          <a:latin typeface="+mn-lt"/>
                          <a:ea typeface="Times New Roman" panose="02020603050405020304" pitchFamily="18" charset="0"/>
                        </a:rPr>
                        <a:t>0%.  </a:t>
                      </a:r>
                      <a:r>
                        <a:rPr lang="en-GB" sz="2400">
                          <a:effectLst/>
                          <a:latin typeface="+mn-lt"/>
                          <a:ea typeface="Times New Roman" panose="02020603050405020304" pitchFamily="18" charset="0"/>
                        </a:rPr>
                        <a:t>Only the Extenuating Circumstances Panel may approve a change to submission dates.</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373823760"/>
                  </a:ext>
                </a:extLst>
              </a:tr>
            </a:tbl>
          </a:graphicData>
        </a:graphic>
      </p:graphicFrame>
    </p:spTree>
    <p:extLst>
      <p:ext uri="{BB962C8B-B14F-4D97-AF65-F5344CB8AC3E}">
        <p14:creationId xmlns:p14="http://schemas.microsoft.com/office/powerpoint/2010/main" val="11869006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74C91-88D4-D342-5446-95000404D182}"/>
              </a:ext>
            </a:extLst>
          </p:cNvPr>
          <p:cNvSpPr>
            <a:spLocks noGrp="1"/>
          </p:cNvSpPr>
          <p:nvPr>
            <p:ph type="title"/>
          </p:nvPr>
        </p:nvSpPr>
        <p:spPr/>
        <p:txBody>
          <a:bodyPr/>
          <a:lstStyle/>
          <a:p>
            <a:r>
              <a:rPr lang="en-GB" b="1"/>
              <a:t>First Task</a:t>
            </a:r>
          </a:p>
        </p:txBody>
      </p:sp>
      <p:sp>
        <p:nvSpPr>
          <p:cNvPr id="3" name="Content Placeholder 2">
            <a:extLst>
              <a:ext uri="{FF2B5EF4-FFF2-40B4-BE49-F238E27FC236}">
                <a16:creationId xmlns:a16="http://schemas.microsoft.com/office/drawing/2014/main" id="{C647529A-3D31-70ED-96A4-BF0F5D618E32}"/>
              </a:ext>
            </a:extLst>
          </p:cNvPr>
          <p:cNvSpPr>
            <a:spLocks noGrp="1"/>
          </p:cNvSpPr>
          <p:nvPr>
            <p:ph idx="1"/>
          </p:nvPr>
        </p:nvSpPr>
        <p:spPr/>
        <p:txBody>
          <a:bodyPr>
            <a:normAutofit lnSpcReduction="10000"/>
          </a:bodyPr>
          <a:lstStyle/>
          <a:p>
            <a:r>
              <a:rPr lang="en-GB" sz="2400" b="1">
                <a:effectLst/>
                <a:ea typeface="Times New Roman" panose="02020603050405020304" pitchFamily="18" charset="0"/>
              </a:rPr>
              <a:t>Assessment Part 1</a:t>
            </a:r>
            <a:r>
              <a:rPr lang="en-GB" sz="2400" b="1">
                <a:ea typeface="Times New Roman" panose="02020603050405020304" pitchFamily="18" charset="0"/>
              </a:rPr>
              <a:t>:</a:t>
            </a:r>
            <a:r>
              <a:rPr lang="en-GB" sz="2400">
                <a:effectLst/>
                <a:ea typeface="Times New Roman" panose="02020603050405020304" pitchFamily="18" charset="0"/>
              </a:rPr>
              <a:t> </a:t>
            </a:r>
            <a:r>
              <a:rPr lang="en-GB" sz="2400" b="1">
                <a:effectLst/>
                <a:ea typeface="Times New Roman" panose="02020603050405020304" pitchFamily="18" charset="0"/>
              </a:rPr>
              <a:t>Report (1000 words)</a:t>
            </a:r>
          </a:p>
          <a:p>
            <a:pPr marL="0" indent="0">
              <a:buNone/>
            </a:pPr>
            <a:r>
              <a:rPr lang="en-GB" sz="2400">
                <a:effectLst/>
                <a:ea typeface="Times New Roman" panose="02020603050405020304" pitchFamily="18" charset="0"/>
              </a:rPr>
              <a:t> </a:t>
            </a:r>
          </a:p>
          <a:p>
            <a:pPr marL="114300" indent="0">
              <a:buNone/>
            </a:pPr>
            <a:r>
              <a:rPr lang="en-GB" sz="2400">
                <a:effectLst/>
                <a:ea typeface="Times New Roman" panose="02020603050405020304" pitchFamily="18" charset="0"/>
              </a:rPr>
              <a:t>Choose from </a:t>
            </a:r>
            <a:r>
              <a:rPr lang="en-GB" sz="2400" b="1">
                <a:effectLst/>
                <a:ea typeface="Times New Roman" panose="02020603050405020304" pitchFamily="18" charset="0"/>
              </a:rPr>
              <a:t>one</a:t>
            </a:r>
            <a:r>
              <a:rPr lang="en-GB" sz="2400">
                <a:effectLst/>
                <a:ea typeface="Times New Roman" panose="02020603050405020304" pitchFamily="18" charset="0"/>
              </a:rPr>
              <a:t> of the following topics: </a:t>
            </a:r>
          </a:p>
          <a:p>
            <a:pPr marL="114300" indent="0">
              <a:buNone/>
            </a:pPr>
            <a:r>
              <a:rPr lang="en-GB" sz="2400">
                <a:effectLst/>
                <a:ea typeface="Times New Roman" panose="02020603050405020304" pitchFamily="18" charset="0"/>
              </a:rPr>
              <a:t> </a:t>
            </a:r>
          </a:p>
          <a:p>
            <a:pPr marL="742950" lvl="1" indent="-285750">
              <a:buFont typeface="Courier New" panose="02070309020205020404" pitchFamily="49" charset="0"/>
              <a:buChar char="o"/>
            </a:pPr>
            <a:r>
              <a:rPr lang="en-GB" sz="2400" b="1">
                <a:effectLst/>
                <a:ea typeface="Times New Roman" panose="02020603050405020304" pitchFamily="18" charset="0"/>
              </a:rPr>
              <a:t>Disability and health inequalities</a:t>
            </a:r>
            <a:endParaRPr lang="en-GB" sz="2400">
              <a:effectLst/>
              <a:ea typeface="Times New Roman" panose="02020603050405020304" pitchFamily="18" charset="0"/>
            </a:endParaRPr>
          </a:p>
          <a:p>
            <a:pPr marL="742950" lvl="1" indent="-285750">
              <a:buFont typeface="Courier New" panose="02070309020205020404" pitchFamily="49" charset="0"/>
              <a:buChar char="o"/>
            </a:pPr>
            <a:r>
              <a:rPr lang="en-GB" sz="2400" b="1">
                <a:effectLst/>
                <a:ea typeface="Times New Roman" panose="02020603050405020304" pitchFamily="18" charset="0"/>
              </a:rPr>
              <a:t>Ethnicity and health inequalities, </a:t>
            </a:r>
            <a:endParaRPr lang="en-GB" sz="2400">
              <a:effectLst/>
              <a:ea typeface="Times New Roman" panose="02020603050405020304" pitchFamily="18" charset="0"/>
            </a:endParaRPr>
          </a:p>
          <a:p>
            <a:pPr marL="742950" lvl="1" indent="-285750">
              <a:buFont typeface="Courier New" panose="02070309020205020404" pitchFamily="49" charset="0"/>
              <a:buChar char="o"/>
            </a:pPr>
            <a:r>
              <a:rPr lang="en-GB" sz="2400" b="1">
                <a:effectLst/>
                <a:ea typeface="Times New Roman" panose="02020603050405020304" pitchFamily="18" charset="0"/>
              </a:rPr>
              <a:t>Gender and health inequalities,</a:t>
            </a:r>
            <a:endParaRPr lang="en-GB" sz="2400">
              <a:effectLst/>
              <a:ea typeface="Times New Roman" panose="02020603050405020304" pitchFamily="18" charset="0"/>
            </a:endParaRPr>
          </a:p>
          <a:p>
            <a:pPr marL="742950" lvl="1" indent="-285750">
              <a:buFont typeface="Courier New" panose="02070309020205020404" pitchFamily="49" charset="0"/>
              <a:buChar char="o"/>
            </a:pPr>
            <a:r>
              <a:rPr lang="en-GB" sz="2400" b="1">
                <a:effectLst/>
                <a:ea typeface="Times New Roman" panose="02020603050405020304" pitchFamily="18" charset="0"/>
              </a:rPr>
              <a:t>Age and health inequalities</a:t>
            </a:r>
            <a:endParaRPr lang="en-GB" sz="2400">
              <a:effectLst/>
              <a:ea typeface="Times New Roman" panose="02020603050405020304" pitchFamily="18" charset="0"/>
            </a:endParaRPr>
          </a:p>
          <a:p>
            <a:pPr marL="0" indent="0">
              <a:buNone/>
            </a:pPr>
            <a:r>
              <a:rPr lang="en-GB" sz="2400">
                <a:effectLst/>
                <a:ea typeface="Times New Roman" panose="02020603050405020304" pitchFamily="18" charset="0"/>
              </a:rPr>
              <a:t> </a:t>
            </a:r>
          </a:p>
          <a:p>
            <a:endParaRPr lang="en-GB"/>
          </a:p>
        </p:txBody>
      </p:sp>
    </p:spTree>
    <p:extLst>
      <p:ext uri="{BB962C8B-B14F-4D97-AF65-F5344CB8AC3E}">
        <p14:creationId xmlns:p14="http://schemas.microsoft.com/office/powerpoint/2010/main" val="8581501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9CD6B4-9666-6795-AD44-9ADC51F20480}"/>
              </a:ext>
            </a:extLst>
          </p:cNvPr>
          <p:cNvSpPr>
            <a:spLocks noGrp="1"/>
          </p:cNvSpPr>
          <p:nvPr>
            <p:ph type="title"/>
          </p:nvPr>
        </p:nvSpPr>
        <p:spPr/>
        <p:txBody>
          <a:bodyPr/>
          <a:lstStyle/>
          <a:p>
            <a:r>
              <a:rPr lang="en-GB" b="1"/>
              <a:t>First Task</a:t>
            </a:r>
          </a:p>
        </p:txBody>
      </p:sp>
      <p:sp>
        <p:nvSpPr>
          <p:cNvPr id="3" name="Content Placeholder 2">
            <a:extLst>
              <a:ext uri="{FF2B5EF4-FFF2-40B4-BE49-F238E27FC236}">
                <a16:creationId xmlns:a16="http://schemas.microsoft.com/office/drawing/2014/main" id="{8A75D365-1E94-0A1E-7F56-B4AD4D3CD001}"/>
              </a:ext>
            </a:extLst>
          </p:cNvPr>
          <p:cNvSpPr>
            <a:spLocks noGrp="1"/>
          </p:cNvSpPr>
          <p:nvPr>
            <p:ph idx="1"/>
          </p:nvPr>
        </p:nvSpPr>
        <p:spPr/>
        <p:txBody>
          <a:bodyPr>
            <a:normAutofit/>
          </a:bodyPr>
          <a:lstStyle/>
          <a:p>
            <a:pPr fontAlgn="base"/>
            <a:r>
              <a:rPr lang="en-GB">
                <a:latin typeface="Arial" panose="020B0604020202020204" pitchFamily="34" charset="0"/>
                <a:ea typeface="Times New Roman" panose="02020603050405020304" pitchFamily="18" charset="0"/>
              </a:rPr>
              <a:t>W</a:t>
            </a:r>
            <a:r>
              <a:rPr lang="en-GB" sz="3200">
                <a:effectLst/>
                <a:latin typeface="Arial" panose="020B0604020202020204" pitchFamily="34" charset="0"/>
                <a:ea typeface="Times New Roman" panose="02020603050405020304" pitchFamily="18" charset="0"/>
              </a:rPr>
              <a:t>rite a report using the  below heading as a guide  </a:t>
            </a:r>
            <a:endParaRPr lang="en-GB" sz="2400">
              <a:effectLst/>
              <a:latin typeface="Times New Roman" panose="02020603050405020304" pitchFamily="18" charset="0"/>
              <a:ea typeface="Times New Roman" panose="02020603050405020304" pitchFamily="18" charset="0"/>
            </a:endParaRPr>
          </a:p>
          <a:p>
            <a:pPr fontAlgn="base"/>
            <a:r>
              <a:rPr lang="en-GB" sz="3200" b="1">
                <a:effectLst/>
                <a:latin typeface="Arial" panose="020B0604020202020204" pitchFamily="34" charset="0"/>
                <a:ea typeface="Times New Roman" panose="02020603050405020304" pitchFamily="18" charset="0"/>
              </a:rPr>
              <a:t>Title:</a:t>
            </a:r>
            <a:r>
              <a:rPr lang="en-GB" sz="3200">
                <a:effectLst/>
                <a:latin typeface="Arial" panose="020B0604020202020204" pitchFamily="34" charset="0"/>
                <a:ea typeface="Times New Roman" panose="02020603050405020304" pitchFamily="18" charset="0"/>
              </a:rPr>
              <a:t> include the words inequality in your title </a:t>
            </a:r>
            <a:endParaRPr lang="en-GB" sz="2400">
              <a:effectLst/>
              <a:latin typeface="Times New Roman" panose="02020603050405020304" pitchFamily="18" charset="0"/>
              <a:ea typeface="Times New Roman" panose="02020603050405020304" pitchFamily="18" charset="0"/>
            </a:endParaRPr>
          </a:p>
          <a:p>
            <a:pPr fontAlgn="base"/>
            <a:r>
              <a:rPr lang="en-GB" sz="3200" b="1">
                <a:effectLst/>
                <a:latin typeface="Arial" panose="020B0604020202020204" pitchFamily="34" charset="0"/>
                <a:ea typeface="Times New Roman" panose="02020603050405020304" pitchFamily="18" charset="0"/>
              </a:rPr>
              <a:t>Introduction: (150 words)</a:t>
            </a:r>
            <a:endParaRPr lang="en-GB" sz="2400">
              <a:effectLst/>
              <a:latin typeface="Times New Roman" panose="02020603050405020304" pitchFamily="18" charset="0"/>
              <a:ea typeface="Times New Roman" panose="02020603050405020304" pitchFamily="18" charset="0"/>
            </a:endParaRPr>
          </a:p>
          <a:p>
            <a:pPr fontAlgn="base"/>
            <a:r>
              <a:rPr lang="en-GB" sz="3200" i="1">
                <a:effectLst/>
                <a:latin typeface="Arial" panose="020B0604020202020204" pitchFamily="34" charset="0"/>
                <a:ea typeface="Times New Roman" panose="02020603050405020304" pitchFamily="18" charset="0"/>
              </a:rPr>
              <a:t>Define your group and explain why they might be at risk of health inequalities</a:t>
            </a:r>
            <a:endParaRPr lang="en-GB" sz="2400">
              <a:effectLst/>
              <a:latin typeface="Times New Roman" panose="02020603050405020304" pitchFamily="18" charset="0"/>
              <a:ea typeface="Times New Roman" panose="02020603050405020304" pitchFamily="18" charset="0"/>
            </a:endParaRPr>
          </a:p>
          <a:p>
            <a:endParaRPr lang="en-GB"/>
          </a:p>
        </p:txBody>
      </p:sp>
    </p:spTree>
    <p:extLst>
      <p:ext uri="{BB962C8B-B14F-4D97-AF65-F5344CB8AC3E}">
        <p14:creationId xmlns:p14="http://schemas.microsoft.com/office/powerpoint/2010/main" val="17547334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D62288-8DA2-5B28-404D-45E6CEF9E2E7}"/>
              </a:ext>
            </a:extLst>
          </p:cNvPr>
          <p:cNvSpPr>
            <a:spLocks noGrp="1"/>
          </p:cNvSpPr>
          <p:nvPr>
            <p:ph type="title"/>
          </p:nvPr>
        </p:nvSpPr>
        <p:spPr/>
        <p:txBody>
          <a:bodyPr/>
          <a:lstStyle/>
          <a:p>
            <a:r>
              <a:rPr lang="en-GB" b="1"/>
              <a:t>Main Body</a:t>
            </a:r>
          </a:p>
        </p:txBody>
      </p:sp>
      <p:sp>
        <p:nvSpPr>
          <p:cNvPr id="3" name="Content Placeholder 2">
            <a:extLst>
              <a:ext uri="{FF2B5EF4-FFF2-40B4-BE49-F238E27FC236}">
                <a16:creationId xmlns:a16="http://schemas.microsoft.com/office/drawing/2014/main" id="{E4F8354F-4715-EC5A-3DFB-73FFB31F8F6B}"/>
              </a:ext>
            </a:extLst>
          </p:cNvPr>
          <p:cNvSpPr>
            <a:spLocks noGrp="1"/>
          </p:cNvSpPr>
          <p:nvPr>
            <p:ph idx="1"/>
          </p:nvPr>
        </p:nvSpPr>
        <p:spPr>
          <a:xfrm>
            <a:off x="470517" y="1470484"/>
            <a:ext cx="8229600" cy="3917032"/>
          </a:xfrm>
        </p:spPr>
        <p:txBody>
          <a:bodyPr>
            <a:normAutofit lnSpcReduction="10000"/>
          </a:bodyPr>
          <a:lstStyle/>
          <a:p>
            <a:pPr marL="0" indent="0" fontAlgn="base">
              <a:buNone/>
            </a:pPr>
            <a:r>
              <a:rPr lang="en-GB" sz="3200" b="1" dirty="0">
                <a:effectLst/>
                <a:latin typeface="Arial" panose="020B0604020202020204" pitchFamily="34" charset="0"/>
                <a:ea typeface="Times New Roman" panose="02020603050405020304" pitchFamily="18" charset="0"/>
              </a:rPr>
              <a:t>Contextual background and underlying factor (235 words)</a:t>
            </a:r>
          </a:p>
          <a:p>
            <a:pPr marL="0" indent="0" fontAlgn="base">
              <a:buNone/>
            </a:pPr>
            <a:endParaRPr lang="en-GB" sz="2400" dirty="0">
              <a:effectLst/>
              <a:latin typeface="Times New Roman" panose="02020603050405020304" pitchFamily="18" charset="0"/>
              <a:ea typeface="Times New Roman" panose="02020603050405020304" pitchFamily="18" charset="0"/>
            </a:endParaRPr>
          </a:p>
          <a:p>
            <a:pPr fontAlgn="base"/>
            <a:r>
              <a:rPr lang="en-GB" sz="2800" i="1" dirty="0">
                <a:effectLst/>
                <a:latin typeface="Arial" panose="020B0604020202020204" pitchFamily="34" charset="0"/>
                <a:ea typeface="Times New Roman" panose="02020603050405020304" pitchFamily="18" charset="0"/>
                <a:cs typeface="Arial" panose="020B0604020202020204" pitchFamily="34" charset="0"/>
              </a:rPr>
              <a:t>Make a heading for the </a:t>
            </a:r>
            <a:r>
              <a:rPr lang="en-GB" sz="2800" b="1" i="1" dirty="0">
                <a:effectLst/>
                <a:latin typeface="Arial" panose="020B0604020202020204" pitchFamily="34" charset="0"/>
                <a:ea typeface="Times New Roman" panose="02020603050405020304" pitchFamily="18" charset="0"/>
                <a:cs typeface="Arial" panose="020B0604020202020204" pitchFamily="34" charset="0"/>
              </a:rPr>
              <a:t>four to six most important health inequality issues</a:t>
            </a:r>
            <a:r>
              <a:rPr lang="en-GB" sz="2800" i="1" dirty="0">
                <a:effectLst/>
                <a:latin typeface="Arial" panose="020B0604020202020204" pitchFamily="34" charset="0"/>
                <a:ea typeface="Times New Roman" panose="02020603050405020304" pitchFamily="18" charset="0"/>
                <a:cs typeface="Arial" panose="020B0604020202020204" pitchFamily="34" charset="0"/>
              </a:rPr>
              <a:t> faced by your chosen group and write under the headings.</a:t>
            </a:r>
          </a:p>
          <a:p>
            <a:pPr fontAlgn="base"/>
            <a:r>
              <a:rPr lang="en-GB" sz="2800" b="1" dirty="0">
                <a:effectLst/>
                <a:latin typeface="Arial" panose="020B0604020202020204" pitchFamily="34" charset="0"/>
                <a:ea typeface="Times New Roman" panose="02020603050405020304" pitchFamily="18" charset="0"/>
                <a:cs typeface="Arial" panose="020B0604020202020204" pitchFamily="34" charset="0"/>
              </a:rPr>
              <a:t>3 disease/illness rates </a:t>
            </a:r>
            <a:r>
              <a:rPr lang="en-GB" sz="2800" dirty="0">
                <a:effectLst/>
                <a:latin typeface="Arial" panose="020B0604020202020204" pitchFamily="34" charset="0"/>
                <a:ea typeface="Times New Roman" panose="02020603050405020304" pitchFamily="18" charset="0"/>
                <a:cs typeface="Arial" panose="020B0604020202020204" pitchFamily="34" charset="0"/>
              </a:rPr>
              <a:t>and</a:t>
            </a:r>
            <a:r>
              <a:rPr lang="en-GB" sz="2800" b="1" dirty="0">
                <a:effectLst/>
                <a:latin typeface="Arial" panose="020B0604020202020204" pitchFamily="34" charset="0"/>
                <a:ea typeface="Times New Roman" panose="02020603050405020304" pitchFamily="18" charset="0"/>
                <a:cs typeface="Arial" panose="020B0604020202020204" pitchFamily="34" charset="0"/>
              </a:rPr>
              <a:t> 3 social issues  </a:t>
            </a:r>
            <a:r>
              <a:rPr lang="en-GB" sz="2800" dirty="0">
                <a:effectLst/>
                <a:latin typeface="Arial" panose="020B0604020202020204" pitchFamily="34" charset="0"/>
                <a:ea typeface="Times New Roman" panose="02020603050405020304" pitchFamily="18" charset="0"/>
                <a:cs typeface="Arial" panose="020B0604020202020204" pitchFamily="34" charset="0"/>
              </a:rPr>
              <a:t>that your chosen group face </a:t>
            </a:r>
          </a:p>
          <a:p>
            <a:pPr fontAlgn="base"/>
            <a:endParaRPr lang="en-GB" sz="24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24044785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F396BC-6D97-0AB9-6BBC-35734699078D}"/>
              </a:ext>
            </a:extLst>
          </p:cNvPr>
          <p:cNvSpPr>
            <a:spLocks noGrp="1"/>
          </p:cNvSpPr>
          <p:nvPr>
            <p:ph type="title"/>
          </p:nvPr>
        </p:nvSpPr>
        <p:spPr/>
        <p:txBody>
          <a:bodyPr/>
          <a:lstStyle/>
          <a:p>
            <a:r>
              <a:rPr lang="en-GB" b="1"/>
              <a:t>Main Body: </a:t>
            </a:r>
            <a:r>
              <a:rPr lang="en-GB" sz="4400" b="1">
                <a:effectLst/>
                <a:latin typeface="Arial" panose="020B0604020202020204" pitchFamily="34" charset="0"/>
                <a:ea typeface="Times New Roman" panose="02020603050405020304" pitchFamily="18" charset="0"/>
              </a:rPr>
              <a:t>Section 1</a:t>
            </a:r>
            <a:endParaRPr lang="en-GB"/>
          </a:p>
        </p:txBody>
      </p:sp>
      <p:sp>
        <p:nvSpPr>
          <p:cNvPr id="3" name="Content Placeholder 2">
            <a:extLst>
              <a:ext uri="{FF2B5EF4-FFF2-40B4-BE49-F238E27FC236}">
                <a16:creationId xmlns:a16="http://schemas.microsoft.com/office/drawing/2014/main" id="{447EF8D5-2509-42E1-3AF6-B2A1FEF18581}"/>
              </a:ext>
            </a:extLst>
          </p:cNvPr>
          <p:cNvSpPr>
            <a:spLocks noGrp="1"/>
          </p:cNvSpPr>
          <p:nvPr>
            <p:ph idx="1"/>
          </p:nvPr>
        </p:nvSpPr>
        <p:spPr/>
        <p:txBody>
          <a:bodyPr>
            <a:normAutofit fontScale="92500" lnSpcReduction="20000"/>
          </a:bodyPr>
          <a:lstStyle/>
          <a:p>
            <a:pPr marL="0" indent="0" fontAlgn="base">
              <a:buNone/>
            </a:pPr>
            <a:r>
              <a:rPr lang="en-GB" sz="3200" b="1" dirty="0">
                <a:effectLst/>
                <a:latin typeface="Arial" panose="020B0604020202020204" pitchFamily="34" charset="0"/>
                <a:ea typeface="Times New Roman" panose="02020603050405020304" pitchFamily="18" charset="0"/>
              </a:rPr>
              <a:t>For example:</a:t>
            </a:r>
            <a:r>
              <a:rPr lang="en-GB" sz="3200" i="1" dirty="0">
                <a:effectLst/>
                <a:latin typeface="Arial" panose="020B0604020202020204" pitchFamily="34" charset="0"/>
                <a:ea typeface="Times New Roman" panose="02020603050405020304" pitchFamily="18" charset="0"/>
              </a:rPr>
              <a:t> </a:t>
            </a:r>
          </a:p>
          <a:p>
            <a:pPr fontAlgn="base"/>
            <a:r>
              <a:rPr lang="en-GB" sz="3200" i="1" dirty="0">
                <a:effectLst/>
                <a:latin typeface="Arial" panose="020B0604020202020204" pitchFamily="34" charset="0"/>
                <a:ea typeface="Times New Roman" panose="02020603050405020304" pitchFamily="18" charset="0"/>
              </a:rPr>
              <a:t>Higher rates of Mental Illness, </a:t>
            </a:r>
            <a:endParaRPr lang="en-GB" sz="2400" dirty="0">
              <a:effectLst/>
              <a:latin typeface="Times New Roman" panose="02020603050405020304" pitchFamily="18" charset="0"/>
              <a:ea typeface="Times New Roman" panose="02020603050405020304" pitchFamily="18" charset="0"/>
            </a:endParaRPr>
          </a:p>
          <a:p>
            <a:pPr fontAlgn="base"/>
            <a:r>
              <a:rPr lang="en-GB" sz="3200" i="1" dirty="0">
                <a:effectLst/>
                <a:latin typeface="Arial" panose="020B0604020202020204" pitchFamily="34" charset="0"/>
                <a:ea typeface="Times New Roman" panose="02020603050405020304" pitchFamily="18" charset="0"/>
              </a:rPr>
              <a:t>Low rates of access to Health Care, Mortality rates</a:t>
            </a:r>
            <a:endParaRPr lang="en-GB" sz="2400" dirty="0">
              <a:effectLst/>
              <a:latin typeface="Times New Roman" panose="02020603050405020304" pitchFamily="18" charset="0"/>
              <a:ea typeface="Times New Roman" panose="02020603050405020304" pitchFamily="18" charset="0"/>
            </a:endParaRPr>
          </a:p>
          <a:p>
            <a:pPr fontAlgn="base"/>
            <a:r>
              <a:rPr lang="en-GB" sz="3200" i="1" dirty="0">
                <a:effectLst/>
                <a:latin typeface="Arial" panose="020B0604020202020204" pitchFamily="34" charset="0"/>
                <a:ea typeface="Times New Roman" panose="02020603050405020304" pitchFamily="18" charset="0"/>
              </a:rPr>
              <a:t>Disease and illness rates higher in this group such as lifestyle diseases for example cardiovascular disease and mental illness,</a:t>
            </a:r>
            <a:endParaRPr lang="en-GB" sz="2400" dirty="0">
              <a:effectLst/>
              <a:latin typeface="Times New Roman" panose="02020603050405020304" pitchFamily="18" charset="0"/>
              <a:ea typeface="Times New Roman" panose="02020603050405020304" pitchFamily="18" charset="0"/>
            </a:endParaRPr>
          </a:p>
          <a:p>
            <a:pPr fontAlgn="base"/>
            <a:r>
              <a:rPr lang="en-GB" sz="3200" i="1" dirty="0">
                <a:effectLst/>
                <a:latin typeface="Arial" panose="020B0604020202020204" pitchFamily="34" charset="0"/>
                <a:ea typeface="Times New Roman" panose="02020603050405020304" pitchFamily="18" charset="0"/>
              </a:rPr>
              <a:t>Social issues such as employment and poverty.</a:t>
            </a:r>
            <a:endParaRPr lang="en-GB" sz="24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116395869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69C402-7C2B-6464-B153-A83A2E32D89C}"/>
              </a:ext>
            </a:extLst>
          </p:cNvPr>
          <p:cNvSpPr>
            <a:spLocks noGrp="1"/>
          </p:cNvSpPr>
          <p:nvPr>
            <p:ph type="title"/>
          </p:nvPr>
        </p:nvSpPr>
        <p:spPr/>
        <p:txBody>
          <a:bodyPr/>
          <a:lstStyle/>
          <a:p>
            <a:r>
              <a:rPr lang="en-GB" b="1"/>
              <a:t>Main Body: </a:t>
            </a:r>
            <a:r>
              <a:rPr lang="en-GB" sz="4400" b="1">
                <a:effectLst/>
                <a:latin typeface="Arial" panose="020B0604020202020204" pitchFamily="34" charset="0"/>
                <a:ea typeface="Times New Roman" panose="02020603050405020304" pitchFamily="18" charset="0"/>
              </a:rPr>
              <a:t>Section 1</a:t>
            </a:r>
            <a:endParaRPr lang="en-GB"/>
          </a:p>
        </p:txBody>
      </p:sp>
      <p:sp>
        <p:nvSpPr>
          <p:cNvPr id="3" name="Content Placeholder 2">
            <a:extLst>
              <a:ext uri="{FF2B5EF4-FFF2-40B4-BE49-F238E27FC236}">
                <a16:creationId xmlns:a16="http://schemas.microsoft.com/office/drawing/2014/main" id="{DC09A59A-595D-CA72-ADDF-B21AB782FB00}"/>
              </a:ext>
            </a:extLst>
          </p:cNvPr>
          <p:cNvSpPr>
            <a:spLocks noGrp="1"/>
          </p:cNvSpPr>
          <p:nvPr>
            <p:ph idx="1"/>
          </p:nvPr>
        </p:nvSpPr>
        <p:spPr/>
        <p:txBody>
          <a:bodyPr>
            <a:normAutofit lnSpcReduction="10000"/>
          </a:bodyPr>
          <a:lstStyle/>
          <a:p>
            <a:pPr fontAlgn="base"/>
            <a:r>
              <a:rPr lang="en-GB" sz="3200" b="1" i="1">
                <a:effectLst/>
                <a:latin typeface="Arial" panose="020B0604020202020204" pitchFamily="34" charset="0"/>
                <a:ea typeface="Times New Roman" panose="02020603050405020304" pitchFamily="18" charset="0"/>
                <a:cs typeface="Arial" panose="020B0604020202020204" pitchFamily="34" charset="0"/>
              </a:rPr>
              <a:t>Explain the statistics you have found under each heading</a:t>
            </a:r>
            <a:endParaRPr lang="en-GB" sz="2400">
              <a:effectLst/>
              <a:latin typeface="Arial" panose="020B0604020202020204" pitchFamily="34" charset="0"/>
              <a:ea typeface="Times New Roman" panose="02020603050405020304" pitchFamily="18" charset="0"/>
              <a:cs typeface="Arial" panose="020B0604020202020204" pitchFamily="34" charset="0"/>
            </a:endParaRPr>
          </a:p>
          <a:p>
            <a:pPr marL="0" indent="0" fontAlgn="base">
              <a:buNone/>
            </a:pPr>
            <a:endParaRPr lang="en-GB" sz="2400">
              <a:effectLst/>
              <a:latin typeface="Arial" panose="020B0604020202020204" pitchFamily="34" charset="0"/>
              <a:ea typeface="Times New Roman" panose="02020603050405020304" pitchFamily="18" charset="0"/>
              <a:cs typeface="Arial" panose="020B0604020202020204" pitchFamily="34" charset="0"/>
            </a:endParaRPr>
          </a:p>
          <a:p>
            <a:pPr fontAlgn="base"/>
            <a:r>
              <a:rPr lang="en-GB" sz="3200" i="1">
                <a:effectLst/>
                <a:latin typeface="Arial" panose="020B0604020202020204" pitchFamily="34" charset="0"/>
                <a:ea typeface="Times New Roman" panose="02020603050405020304" pitchFamily="18" charset="0"/>
                <a:cs typeface="Arial" panose="020B0604020202020204" pitchFamily="34" charset="0"/>
              </a:rPr>
              <a:t>Under each subheading explain why the group could be at risk of this issue and solutions to overcome the challenges</a:t>
            </a:r>
            <a:endParaRPr lang="en-GB" sz="2400">
              <a:effectLst/>
              <a:latin typeface="Arial" panose="020B0604020202020204" pitchFamily="34" charset="0"/>
              <a:ea typeface="Times New Roman" panose="02020603050405020304" pitchFamily="18" charset="0"/>
              <a:cs typeface="Arial" panose="020B0604020202020204" pitchFamily="34" charset="0"/>
            </a:endParaRPr>
          </a:p>
          <a:p>
            <a:pPr marL="0" indent="0" fontAlgn="base">
              <a:buNone/>
            </a:pPr>
            <a:r>
              <a:rPr lang="en-GB" sz="3200" b="1">
                <a:effectLst/>
                <a:latin typeface="Arial" panose="020B0604020202020204" pitchFamily="34" charset="0"/>
                <a:ea typeface="Times New Roman" panose="02020603050405020304" pitchFamily="18" charset="0"/>
                <a:cs typeface="Arial" panose="020B0604020202020204" pitchFamily="34" charset="0"/>
              </a:rPr>
              <a:t>Make use of credible website for your statistics </a:t>
            </a:r>
            <a:endParaRPr lang="en-GB" sz="2400" b="1">
              <a:effectLst/>
              <a:latin typeface="Arial" panose="020B0604020202020204" pitchFamily="34" charset="0"/>
              <a:ea typeface="Times New Roman" panose="02020603050405020304" pitchFamily="18" charset="0"/>
              <a:cs typeface="Arial" panose="020B0604020202020204" pitchFamily="34" charset="0"/>
            </a:endParaRPr>
          </a:p>
          <a:p>
            <a:endParaRPr lang="en-GB"/>
          </a:p>
        </p:txBody>
      </p:sp>
    </p:spTree>
    <p:extLst>
      <p:ext uri="{BB962C8B-B14F-4D97-AF65-F5344CB8AC3E}">
        <p14:creationId xmlns:p14="http://schemas.microsoft.com/office/powerpoint/2010/main" val="263237659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3BC0DA-1A2B-28D6-E3A5-BCFF30E01F81}"/>
              </a:ext>
            </a:extLst>
          </p:cNvPr>
          <p:cNvSpPr>
            <a:spLocks noGrp="1"/>
          </p:cNvSpPr>
          <p:nvPr>
            <p:ph type="title"/>
          </p:nvPr>
        </p:nvSpPr>
        <p:spPr/>
        <p:txBody>
          <a:bodyPr/>
          <a:lstStyle/>
          <a:p>
            <a:r>
              <a:rPr lang="en-GB" b="1"/>
              <a:t>Main Body: </a:t>
            </a:r>
            <a:r>
              <a:rPr lang="en-GB" sz="4400" b="1">
                <a:effectLst/>
                <a:latin typeface="Arial" panose="020B0604020202020204" pitchFamily="34" charset="0"/>
                <a:ea typeface="Times New Roman" panose="02020603050405020304" pitchFamily="18" charset="0"/>
              </a:rPr>
              <a:t>Section 2</a:t>
            </a:r>
            <a:endParaRPr lang="en-GB"/>
          </a:p>
        </p:txBody>
      </p:sp>
      <p:sp>
        <p:nvSpPr>
          <p:cNvPr id="3" name="Content Placeholder 2">
            <a:extLst>
              <a:ext uri="{FF2B5EF4-FFF2-40B4-BE49-F238E27FC236}">
                <a16:creationId xmlns:a16="http://schemas.microsoft.com/office/drawing/2014/main" id="{4293DC82-3561-B69F-8D53-DC721D492E9A}"/>
              </a:ext>
            </a:extLst>
          </p:cNvPr>
          <p:cNvSpPr>
            <a:spLocks noGrp="1"/>
          </p:cNvSpPr>
          <p:nvPr>
            <p:ph idx="1"/>
          </p:nvPr>
        </p:nvSpPr>
        <p:spPr/>
        <p:txBody>
          <a:bodyPr>
            <a:normAutofit fontScale="77500" lnSpcReduction="20000"/>
          </a:bodyPr>
          <a:lstStyle/>
          <a:p>
            <a:pPr marL="0" indent="0" fontAlgn="base">
              <a:buNone/>
            </a:pPr>
            <a:r>
              <a:rPr lang="en-GB" sz="3200" b="1" dirty="0">
                <a:effectLst/>
                <a:latin typeface="Arial" panose="020B0604020202020204" pitchFamily="34" charset="0"/>
                <a:ea typeface="Times New Roman" panose="02020603050405020304" pitchFamily="18" charset="0"/>
              </a:rPr>
              <a:t>National Response to reduce health inequalities in your chosen group (235 words)</a:t>
            </a:r>
          </a:p>
          <a:p>
            <a:pPr marL="0" indent="0" fontAlgn="base">
              <a:buNone/>
            </a:pPr>
            <a:endParaRPr lang="en-GB" sz="3200" b="1" dirty="0">
              <a:effectLst/>
              <a:latin typeface="Arial" panose="020B0604020202020204" pitchFamily="34" charset="0"/>
              <a:ea typeface="Times New Roman" panose="02020603050405020304" pitchFamily="18" charset="0"/>
            </a:endParaRPr>
          </a:p>
          <a:p>
            <a:pPr fontAlgn="base">
              <a:buFont typeface="Wingdings" panose="05000000000000000000" pitchFamily="2" charset="2"/>
              <a:buChar char="§"/>
            </a:pPr>
            <a:r>
              <a:rPr lang="en-GB" sz="3200" i="1" dirty="0">
                <a:effectLst/>
                <a:latin typeface="Arial" panose="020B0604020202020204" pitchFamily="34" charset="0"/>
                <a:ea typeface="Times New Roman" panose="02020603050405020304" pitchFamily="18" charset="0"/>
              </a:rPr>
              <a:t>Under this heading discuss </a:t>
            </a:r>
            <a:r>
              <a:rPr lang="en-GB" sz="3200" b="1" i="1" dirty="0">
                <a:effectLst/>
                <a:latin typeface="Arial" panose="020B0604020202020204" pitchFamily="34" charset="0"/>
                <a:ea typeface="Times New Roman" panose="02020603050405020304" pitchFamily="18" charset="0"/>
              </a:rPr>
              <a:t>at least</a:t>
            </a:r>
            <a:r>
              <a:rPr lang="en-GB" sz="3200" i="1" dirty="0">
                <a:effectLst/>
                <a:latin typeface="Arial" panose="020B0604020202020204" pitchFamily="34" charset="0"/>
                <a:ea typeface="Times New Roman" panose="02020603050405020304" pitchFamily="18" charset="0"/>
              </a:rPr>
              <a:t> </a:t>
            </a:r>
            <a:r>
              <a:rPr lang="en-GB" sz="3200" b="1" i="1" dirty="0">
                <a:effectLst/>
                <a:latin typeface="Arial" panose="020B0604020202020204" pitchFamily="34" charset="0"/>
                <a:ea typeface="Times New Roman" panose="02020603050405020304" pitchFamily="18" charset="0"/>
              </a:rPr>
              <a:t>two examples</a:t>
            </a:r>
            <a:r>
              <a:rPr lang="en-GB" sz="3200" i="1" dirty="0">
                <a:effectLst/>
                <a:latin typeface="Arial" panose="020B0604020202020204" pitchFamily="34" charset="0"/>
                <a:ea typeface="Times New Roman" panose="02020603050405020304" pitchFamily="18" charset="0"/>
              </a:rPr>
              <a:t> of what has been done to address the </a:t>
            </a:r>
            <a:r>
              <a:rPr lang="en-GB" sz="3200" b="1" i="1" dirty="0">
                <a:effectLst/>
                <a:latin typeface="Arial" panose="020B0604020202020204" pitchFamily="34" charset="0"/>
                <a:ea typeface="Times New Roman" panose="02020603050405020304" pitchFamily="18" charset="0"/>
              </a:rPr>
              <a:t>inequalities and social injustice</a:t>
            </a:r>
            <a:r>
              <a:rPr lang="en-GB" sz="3200" i="1" dirty="0">
                <a:effectLst/>
                <a:latin typeface="Arial" panose="020B0604020202020204" pitchFamily="34" charset="0"/>
                <a:ea typeface="Times New Roman" panose="02020603050405020304" pitchFamily="18" charset="0"/>
              </a:rPr>
              <a:t> of the people in your chosen topic. </a:t>
            </a:r>
          </a:p>
          <a:p>
            <a:pPr fontAlgn="base">
              <a:buFont typeface="Wingdings" panose="05000000000000000000" pitchFamily="2" charset="2"/>
              <a:buChar char="§"/>
            </a:pPr>
            <a:r>
              <a:rPr lang="en-GB" sz="3200" i="1" dirty="0">
                <a:effectLst/>
                <a:latin typeface="Arial" panose="020B0604020202020204" pitchFamily="34" charset="0"/>
                <a:ea typeface="Times New Roman" panose="02020603050405020304" pitchFamily="18" charset="0"/>
              </a:rPr>
              <a:t>This could be </a:t>
            </a:r>
            <a:r>
              <a:rPr lang="en-GB" sz="3200" b="1" i="1" dirty="0">
                <a:effectLst/>
                <a:latin typeface="Arial" panose="020B0604020202020204" pitchFamily="34" charset="0"/>
                <a:ea typeface="Times New Roman" panose="02020603050405020304" pitchFamily="18" charset="0"/>
              </a:rPr>
              <a:t>new policy, benefits, public campaign</a:t>
            </a:r>
            <a:r>
              <a:rPr lang="en-GB" sz="3200" i="1" dirty="0">
                <a:effectLst/>
                <a:latin typeface="Arial" panose="020B0604020202020204" pitchFamily="34" charset="0"/>
                <a:ea typeface="Times New Roman" panose="02020603050405020304" pitchFamily="18" charset="0"/>
              </a:rPr>
              <a:t> to raise awareness, support group.</a:t>
            </a:r>
          </a:p>
          <a:p>
            <a:pPr fontAlgn="base">
              <a:buFont typeface="Wingdings" panose="05000000000000000000" pitchFamily="2" charset="2"/>
              <a:buChar char="§"/>
            </a:pPr>
            <a:r>
              <a:rPr lang="en-GB" sz="3200" i="1" dirty="0">
                <a:effectLst/>
                <a:latin typeface="Arial" panose="020B0604020202020204" pitchFamily="34" charset="0"/>
                <a:ea typeface="Times New Roman" panose="02020603050405020304" pitchFamily="18" charset="0"/>
              </a:rPr>
              <a:t>Include 2 legislations /policies relevant to your chosen group</a:t>
            </a:r>
            <a:br>
              <a:rPr lang="en-GB" sz="3200" i="1" dirty="0">
                <a:effectLst/>
                <a:latin typeface="Arial" panose="020B0604020202020204" pitchFamily="34" charset="0"/>
                <a:ea typeface="Times New Roman" panose="02020603050405020304" pitchFamily="18" charset="0"/>
              </a:rPr>
            </a:br>
            <a:endParaRPr lang="en-GB" sz="24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258570428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309CA3-6E5F-B04A-A196-9DEF6E033FD8}"/>
              </a:ext>
            </a:extLst>
          </p:cNvPr>
          <p:cNvSpPr>
            <a:spLocks noGrp="1"/>
          </p:cNvSpPr>
          <p:nvPr>
            <p:ph type="title"/>
          </p:nvPr>
        </p:nvSpPr>
        <p:spPr/>
        <p:txBody>
          <a:bodyPr/>
          <a:lstStyle/>
          <a:p>
            <a:r>
              <a:rPr lang="en-GB" b="1"/>
              <a:t>Activity</a:t>
            </a:r>
          </a:p>
        </p:txBody>
      </p:sp>
      <p:sp>
        <p:nvSpPr>
          <p:cNvPr id="3" name="Content Placeholder 2">
            <a:extLst>
              <a:ext uri="{FF2B5EF4-FFF2-40B4-BE49-F238E27FC236}">
                <a16:creationId xmlns:a16="http://schemas.microsoft.com/office/drawing/2014/main" id="{69EA519F-ABDD-7BE3-9F82-C569AADE6A07}"/>
              </a:ext>
            </a:extLst>
          </p:cNvPr>
          <p:cNvSpPr>
            <a:spLocks noGrp="1"/>
          </p:cNvSpPr>
          <p:nvPr>
            <p:ph idx="1"/>
          </p:nvPr>
        </p:nvSpPr>
        <p:spPr/>
        <p:txBody>
          <a:bodyPr>
            <a:normAutofit/>
          </a:bodyPr>
          <a:lstStyle/>
          <a:p>
            <a:r>
              <a:rPr lang="en-GB" dirty="0"/>
              <a:t>Working in groups research what </a:t>
            </a:r>
            <a:r>
              <a:rPr lang="en-GB" sz="3200" i="1" dirty="0">
                <a:effectLst/>
                <a:latin typeface="Arial" panose="020B0604020202020204" pitchFamily="34" charset="0"/>
                <a:ea typeface="Times New Roman" panose="02020603050405020304" pitchFamily="18" charset="0"/>
              </a:rPr>
              <a:t>has been done nationally to address the health i</a:t>
            </a:r>
            <a:r>
              <a:rPr lang="en-GB" sz="3200" b="1" i="1" dirty="0">
                <a:effectLst/>
                <a:latin typeface="Arial" panose="020B0604020202020204" pitchFamily="34" charset="0"/>
                <a:ea typeface="Times New Roman" panose="02020603050405020304" pitchFamily="18" charset="0"/>
              </a:rPr>
              <a:t>nequalities and social injustice</a:t>
            </a:r>
            <a:r>
              <a:rPr lang="en-GB" sz="3200" i="1" dirty="0">
                <a:effectLst/>
                <a:latin typeface="Arial" panose="020B0604020202020204" pitchFamily="34" charset="0"/>
                <a:ea typeface="Times New Roman" panose="02020603050405020304" pitchFamily="18" charset="0"/>
              </a:rPr>
              <a:t> among </a:t>
            </a:r>
            <a:r>
              <a:rPr lang="en-GB" dirty="0"/>
              <a:t>disability, ethnic minority group and elderly</a:t>
            </a:r>
          </a:p>
          <a:p>
            <a:endParaRPr lang="en-GB" dirty="0"/>
          </a:p>
          <a:p>
            <a:pPr marL="0" indent="0" algn="ctr">
              <a:buNone/>
            </a:pPr>
            <a:r>
              <a:rPr lang="en-GB" b="1" dirty="0"/>
              <a:t>Feedback your findings to the whole class</a:t>
            </a:r>
          </a:p>
          <a:p>
            <a:endParaRPr lang="en-GB" dirty="0"/>
          </a:p>
          <a:p>
            <a:endParaRPr lang="en-GB" dirty="0"/>
          </a:p>
        </p:txBody>
      </p:sp>
    </p:spTree>
    <p:extLst>
      <p:ext uri="{BB962C8B-B14F-4D97-AF65-F5344CB8AC3E}">
        <p14:creationId xmlns:p14="http://schemas.microsoft.com/office/powerpoint/2010/main" val="127150556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FE001-A85E-B2A4-3BEA-DA5B7B028D87}"/>
              </a:ext>
            </a:extLst>
          </p:cNvPr>
          <p:cNvSpPr>
            <a:spLocks noGrp="1"/>
          </p:cNvSpPr>
          <p:nvPr>
            <p:ph type="title"/>
          </p:nvPr>
        </p:nvSpPr>
        <p:spPr/>
        <p:txBody>
          <a:bodyPr/>
          <a:lstStyle/>
          <a:p>
            <a:r>
              <a:rPr lang="en-GB" b="1"/>
              <a:t>Main Body: </a:t>
            </a:r>
            <a:r>
              <a:rPr lang="en-GB" sz="4400" b="1">
                <a:effectLst/>
                <a:latin typeface="Arial" panose="020B0604020202020204" pitchFamily="34" charset="0"/>
                <a:ea typeface="Times New Roman" panose="02020603050405020304" pitchFamily="18" charset="0"/>
              </a:rPr>
              <a:t>Section 3</a:t>
            </a:r>
            <a:endParaRPr lang="en-GB"/>
          </a:p>
        </p:txBody>
      </p:sp>
      <p:sp>
        <p:nvSpPr>
          <p:cNvPr id="3" name="Content Placeholder 2">
            <a:extLst>
              <a:ext uri="{FF2B5EF4-FFF2-40B4-BE49-F238E27FC236}">
                <a16:creationId xmlns:a16="http://schemas.microsoft.com/office/drawing/2014/main" id="{7C4141C0-0BD1-1A68-25B2-A2E149DD0305}"/>
              </a:ext>
            </a:extLst>
          </p:cNvPr>
          <p:cNvSpPr>
            <a:spLocks noGrp="1"/>
          </p:cNvSpPr>
          <p:nvPr>
            <p:ph idx="1"/>
          </p:nvPr>
        </p:nvSpPr>
        <p:spPr/>
        <p:txBody>
          <a:bodyPr>
            <a:normAutofit fontScale="77500" lnSpcReduction="20000"/>
          </a:bodyPr>
          <a:lstStyle/>
          <a:p>
            <a:pPr marL="0" indent="0">
              <a:buNone/>
            </a:pPr>
            <a:r>
              <a:rPr lang="en-GB" sz="3200" b="1" dirty="0">
                <a:effectLst/>
                <a:latin typeface="Arial" panose="020B0604020202020204" pitchFamily="34" charset="0"/>
                <a:ea typeface="Times New Roman" panose="02020603050405020304" pitchFamily="18" charset="0"/>
              </a:rPr>
              <a:t>Organisations that support the chosen group (230 words)</a:t>
            </a:r>
          </a:p>
          <a:p>
            <a:pPr marL="0" indent="0">
              <a:buNone/>
            </a:pPr>
            <a:endParaRPr lang="en-GB" sz="3200" b="1" dirty="0">
              <a:effectLst/>
              <a:latin typeface="Arial" panose="020B0604020202020204" pitchFamily="34" charset="0"/>
              <a:ea typeface="Times New Roman" panose="02020603050405020304" pitchFamily="18" charset="0"/>
            </a:endParaRPr>
          </a:p>
          <a:p>
            <a:r>
              <a:rPr lang="en-GB" sz="3200" i="1" dirty="0">
                <a:effectLst/>
                <a:latin typeface="Arial" panose="020B0604020202020204" pitchFamily="34" charset="0"/>
                <a:ea typeface="Times New Roman" panose="02020603050405020304" pitchFamily="18" charset="0"/>
              </a:rPr>
              <a:t>Under this heading write about </a:t>
            </a:r>
            <a:r>
              <a:rPr lang="en-GB" sz="3200" b="1" i="1" dirty="0">
                <a:effectLst/>
                <a:latin typeface="Arial" panose="020B0604020202020204" pitchFamily="34" charset="0"/>
                <a:ea typeface="Times New Roman" panose="02020603050405020304" pitchFamily="18" charset="0"/>
              </a:rPr>
              <a:t>two</a:t>
            </a:r>
            <a:r>
              <a:rPr lang="en-GB" sz="3200" i="1" dirty="0">
                <a:effectLst/>
                <a:latin typeface="Arial" panose="020B0604020202020204" pitchFamily="34" charset="0"/>
                <a:ea typeface="Times New Roman" panose="02020603050405020304" pitchFamily="18" charset="0"/>
              </a:rPr>
              <a:t> </a:t>
            </a:r>
            <a:r>
              <a:rPr lang="en-GB" sz="3200" b="1" i="1" dirty="0">
                <a:effectLst/>
                <a:latin typeface="Arial" panose="020B0604020202020204" pitchFamily="34" charset="0"/>
                <a:ea typeface="Times New Roman" panose="02020603050405020304" pitchFamily="18" charset="0"/>
              </a:rPr>
              <a:t>charity</a:t>
            </a:r>
            <a:r>
              <a:rPr lang="en-GB" sz="3200" i="1" dirty="0">
                <a:effectLst/>
                <a:latin typeface="Arial" panose="020B0604020202020204" pitchFamily="34" charset="0"/>
                <a:ea typeface="Times New Roman" panose="02020603050405020304" pitchFamily="18" charset="0"/>
              </a:rPr>
              <a:t> which supports the health issue you have chosen. Talk about how the charity helps your chosen people.</a:t>
            </a:r>
          </a:p>
          <a:p>
            <a:r>
              <a:rPr lang="en-GB" sz="3200" i="1" dirty="0">
                <a:effectLst/>
                <a:latin typeface="Arial" panose="020B0604020202020204" pitchFamily="34" charset="0"/>
                <a:ea typeface="Times New Roman" panose="02020603050405020304" pitchFamily="18" charset="0"/>
              </a:rPr>
              <a:t>State the goals (e.g. what does it set out to achieve for your chosen group.</a:t>
            </a:r>
            <a:br>
              <a:rPr lang="en-GB" sz="3200" i="1" dirty="0">
                <a:effectLst/>
                <a:latin typeface="Arial" panose="020B0604020202020204" pitchFamily="34" charset="0"/>
                <a:ea typeface="Times New Roman" panose="02020603050405020304" pitchFamily="18" charset="0"/>
              </a:rPr>
            </a:br>
            <a:r>
              <a:rPr lang="en-GB" sz="3200" i="1" dirty="0">
                <a:effectLst/>
                <a:latin typeface="Arial" panose="020B0604020202020204" pitchFamily="34" charset="0"/>
                <a:ea typeface="Times New Roman" panose="02020603050405020304" pitchFamily="18" charset="0"/>
              </a:rPr>
              <a:t>For example, it might conduct research which you should outline here</a:t>
            </a:r>
            <a:br>
              <a:rPr lang="en-GB" sz="3200" i="1" dirty="0">
                <a:effectLst/>
                <a:latin typeface="Arial" panose="020B0604020202020204" pitchFamily="34" charset="0"/>
                <a:ea typeface="Times New Roman" panose="02020603050405020304" pitchFamily="18" charset="0"/>
              </a:rPr>
            </a:br>
            <a:r>
              <a:rPr lang="en-GB" sz="3200" b="1" dirty="0">
                <a:effectLst/>
                <a:latin typeface="Calibri" panose="020F0502020204030204" pitchFamily="34" charset="0"/>
                <a:ea typeface="Times New Roman" panose="02020603050405020304" pitchFamily="18" charset="0"/>
                <a:cs typeface="Calibri" panose="020F0502020204030204" pitchFamily="34" charset="0"/>
              </a:rPr>
              <a:t>Identify two charities that support your group</a:t>
            </a:r>
            <a:endParaRPr lang="en-GB" sz="3200" b="1" dirty="0">
              <a:effectLst/>
              <a:latin typeface="Calibri" panose="020F0502020204030204" pitchFamily="34" charset="0"/>
              <a:ea typeface="Calibri" panose="020F050202020403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8790712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309CA3-6E5F-B04A-A196-9DEF6E033FD8}"/>
              </a:ext>
            </a:extLst>
          </p:cNvPr>
          <p:cNvSpPr>
            <a:spLocks noGrp="1"/>
          </p:cNvSpPr>
          <p:nvPr>
            <p:ph type="title"/>
          </p:nvPr>
        </p:nvSpPr>
        <p:spPr/>
        <p:txBody>
          <a:bodyPr/>
          <a:lstStyle/>
          <a:p>
            <a:r>
              <a:rPr lang="en-GB" b="1"/>
              <a:t>Activity</a:t>
            </a:r>
          </a:p>
        </p:txBody>
      </p:sp>
      <p:sp>
        <p:nvSpPr>
          <p:cNvPr id="3" name="Content Placeholder 2">
            <a:extLst>
              <a:ext uri="{FF2B5EF4-FFF2-40B4-BE49-F238E27FC236}">
                <a16:creationId xmlns:a16="http://schemas.microsoft.com/office/drawing/2014/main" id="{69EA519F-ABDD-7BE3-9F82-C569AADE6A07}"/>
              </a:ext>
            </a:extLst>
          </p:cNvPr>
          <p:cNvSpPr>
            <a:spLocks noGrp="1"/>
          </p:cNvSpPr>
          <p:nvPr>
            <p:ph idx="1"/>
          </p:nvPr>
        </p:nvSpPr>
        <p:spPr/>
        <p:txBody>
          <a:bodyPr/>
          <a:lstStyle/>
          <a:p>
            <a:r>
              <a:rPr lang="en-GB" dirty="0"/>
              <a:t>Working in groups research charity organisations which supports the disability, ethnic minority groups and elderly</a:t>
            </a:r>
          </a:p>
          <a:p>
            <a:endParaRPr lang="en-GB" dirty="0"/>
          </a:p>
          <a:p>
            <a:pPr marL="0" indent="0" algn="ctr">
              <a:buNone/>
            </a:pPr>
            <a:r>
              <a:rPr lang="en-GB" b="1" dirty="0"/>
              <a:t>Feedback your findings to the whole class</a:t>
            </a:r>
          </a:p>
          <a:p>
            <a:endParaRPr lang="en-GB" dirty="0"/>
          </a:p>
          <a:p>
            <a:endParaRPr lang="en-GB" dirty="0"/>
          </a:p>
        </p:txBody>
      </p:sp>
    </p:spTree>
    <p:extLst>
      <p:ext uri="{BB962C8B-B14F-4D97-AF65-F5344CB8AC3E}">
        <p14:creationId xmlns:p14="http://schemas.microsoft.com/office/powerpoint/2010/main" val="246811323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8FC27E-1A93-CEF8-AAC8-C6B21C777EC3}"/>
              </a:ext>
            </a:extLst>
          </p:cNvPr>
          <p:cNvSpPr>
            <a:spLocks noGrp="1"/>
          </p:cNvSpPr>
          <p:nvPr>
            <p:ph type="title"/>
          </p:nvPr>
        </p:nvSpPr>
        <p:spPr/>
        <p:txBody>
          <a:bodyPr/>
          <a:lstStyle/>
          <a:p>
            <a:r>
              <a:rPr lang="en-GB" sz="4400" b="1">
                <a:effectLst/>
                <a:latin typeface="Arial" panose="020B0604020202020204" pitchFamily="34" charset="0"/>
                <a:ea typeface="Times New Roman" panose="02020603050405020304" pitchFamily="18" charset="0"/>
              </a:rPr>
              <a:t>Conclusion</a:t>
            </a:r>
            <a:endParaRPr lang="en-GB"/>
          </a:p>
        </p:txBody>
      </p:sp>
      <p:sp>
        <p:nvSpPr>
          <p:cNvPr id="3" name="Content Placeholder 2">
            <a:extLst>
              <a:ext uri="{FF2B5EF4-FFF2-40B4-BE49-F238E27FC236}">
                <a16:creationId xmlns:a16="http://schemas.microsoft.com/office/drawing/2014/main" id="{F6BB99B4-F617-60F3-7066-31CC60A7EC82}"/>
              </a:ext>
            </a:extLst>
          </p:cNvPr>
          <p:cNvSpPr>
            <a:spLocks noGrp="1"/>
          </p:cNvSpPr>
          <p:nvPr>
            <p:ph idx="1"/>
          </p:nvPr>
        </p:nvSpPr>
        <p:spPr/>
        <p:txBody>
          <a:bodyPr/>
          <a:lstStyle/>
          <a:p>
            <a:pPr marL="0" indent="0" fontAlgn="base">
              <a:buNone/>
            </a:pPr>
            <a:r>
              <a:rPr lang="en-GB" sz="3200" b="1">
                <a:effectLst/>
                <a:latin typeface="Arial" panose="020B0604020202020204" pitchFamily="34" charset="0"/>
                <a:ea typeface="Times New Roman" panose="02020603050405020304" pitchFamily="18" charset="0"/>
              </a:rPr>
              <a:t>Conclusion:(150 words)</a:t>
            </a:r>
          </a:p>
          <a:p>
            <a:pPr marL="0" indent="0" fontAlgn="base">
              <a:buNone/>
            </a:pPr>
            <a:endParaRPr lang="en-GB" sz="2400">
              <a:effectLst/>
              <a:latin typeface="Times New Roman" panose="02020603050405020304" pitchFamily="18" charset="0"/>
              <a:ea typeface="Times New Roman" panose="02020603050405020304" pitchFamily="18" charset="0"/>
            </a:endParaRPr>
          </a:p>
          <a:p>
            <a:r>
              <a:rPr lang="en-GB" sz="3200" i="1">
                <a:effectLst/>
                <a:latin typeface="Arial" panose="020B0604020202020204" pitchFamily="34" charset="0"/>
                <a:ea typeface="Times New Roman" panose="02020603050405020304" pitchFamily="18" charset="0"/>
              </a:rPr>
              <a:t>Make a summary of your most important points</a:t>
            </a:r>
            <a:endParaRPr lang="en-GB" sz="2400">
              <a:effectLst/>
              <a:latin typeface="Times New Roman" panose="02020603050405020304" pitchFamily="18" charset="0"/>
              <a:ea typeface="Times New Roman" panose="02020603050405020304" pitchFamily="18" charset="0"/>
            </a:endParaRPr>
          </a:p>
          <a:p>
            <a:r>
              <a:rPr lang="en-GB" sz="3200">
                <a:effectLst/>
                <a:latin typeface="Arial" panose="020B0604020202020204" pitchFamily="34" charset="0"/>
                <a:ea typeface="Times New Roman" panose="02020603050405020304" pitchFamily="18" charset="0"/>
              </a:rPr>
              <a:t>Provide recommendation </a:t>
            </a:r>
            <a:endParaRPr lang="en-GB" sz="2400">
              <a:effectLst/>
              <a:latin typeface="Times New Roman" panose="02020603050405020304" pitchFamily="18" charset="0"/>
              <a:ea typeface="Times New Roman" panose="02020603050405020304" pitchFamily="18" charset="0"/>
            </a:endParaRPr>
          </a:p>
          <a:p>
            <a:endParaRPr lang="en-GB"/>
          </a:p>
        </p:txBody>
      </p:sp>
    </p:spTree>
    <p:extLst>
      <p:ext uri="{BB962C8B-B14F-4D97-AF65-F5344CB8AC3E}">
        <p14:creationId xmlns:p14="http://schemas.microsoft.com/office/powerpoint/2010/main" val="372338675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EF55B4F-5B97-4F6D-909E-659DAF66E98A}"/>
              </a:ext>
            </a:extLst>
          </p:cNvPr>
          <p:cNvSpPr txBox="1"/>
          <p:nvPr/>
        </p:nvSpPr>
        <p:spPr>
          <a:xfrm>
            <a:off x="1193301" y="404664"/>
            <a:ext cx="6537370" cy="646331"/>
          </a:xfrm>
          <a:prstGeom prst="rect">
            <a:avLst/>
          </a:prstGeom>
          <a:noFill/>
        </p:spPr>
        <p:txBody>
          <a:bodyPr wrap="square" rtlCol="0">
            <a:spAutoFit/>
          </a:bodyPr>
          <a:lstStyle/>
          <a:p>
            <a:pPr algn="ctr"/>
            <a:r>
              <a:rPr lang="en-GB" sz="3600" b="1"/>
              <a:t>Activity</a:t>
            </a:r>
            <a:r>
              <a:rPr lang="en-GB" sz="3000" b="1"/>
              <a:t>  </a:t>
            </a:r>
          </a:p>
        </p:txBody>
      </p:sp>
      <p:sp>
        <p:nvSpPr>
          <p:cNvPr id="6" name="TextBox 5">
            <a:extLst>
              <a:ext uri="{FF2B5EF4-FFF2-40B4-BE49-F238E27FC236}">
                <a16:creationId xmlns:a16="http://schemas.microsoft.com/office/drawing/2014/main" id="{92D31D13-E2AD-4C3B-B185-F3ABBC3F8735}"/>
              </a:ext>
            </a:extLst>
          </p:cNvPr>
          <p:cNvSpPr txBox="1"/>
          <p:nvPr/>
        </p:nvSpPr>
        <p:spPr>
          <a:xfrm>
            <a:off x="307181" y="1556792"/>
            <a:ext cx="8529638" cy="3569247"/>
          </a:xfrm>
          <a:prstGeom prst="rect">
            <a:avLst/>
          </a:prstGeom>
          <a:noFill/>
        </p:spPr>
        <p:txBody>
          <a:bodyPr wrap="square" rtlCol="0">
            <a:spAutoFit/>
          </a:bodyPr>
          <a:lstStyle/>
          <a:p>
            <a:pPr marL="457200" indent="-457200" defTabSz="685800">
              <a:lnSpc>
                <a:spcPct val="110000"/>
              </a:lnSpc>
              <a:spcBef>
                <a:spcPts val="675"/>
              </a:spcBef>
              <a:buClr>
                <a:prstClr val="black">
                  <a:lumMod val="85000"/>
                  <a:lumOff val="15000"/>
                </a:prstClr>
              </a:buClr>
              <a:buFont typeface="Wingdings" panose="05000000000000000000" pitchFamily="2" charset="2"/>
              <a:buChar char="§"/>
              <a:defRPr/>
            </a:pPr>
            <a:r>
              <a:rPr lang="en-GB" sz="3200" dirty="0">
                <a:solidFill>
                  <a:prstClr val="black"/>
                </a:solidFill>
                <a:cs typeface="Arial" panose="020B0604020202020204" pitchFamily="34" charset="0"/>
              </a:rPr>
              <a:t>Do some research to find out legislations that support disability, ethnic minority groups and elderly in UK</a:t>
            </a:r>
          </a:p>
          <a:p>
            <a:pPr marL="457200" indent="-457200" defTabSz="685800">
              <a:lnSpc>
                <a:spcPct val="110000"/>
              </a:lnSpc>
              <a:spcBef>
                <a:spcPts val="675"/>
              </a:spcBef>
              <a:buClr>
                <a:prstClr val="black">
                  <a:lumMod val="85000"/>
                  <a:lumOff val="15000"/>
                </a:prstClr>
              </a:buClr>
              <a:buFont typeface="Wingdings" panose="05000000000000000000" pitchFamily="2" charset="2"/>
              <a:buChar char="§"/>
              <a:defRPr/>
            </a:pPr>
            <a:endParaRPr lang="en-GB" sz="3200" dirty="0">
              <a:solidFill>
                <a:prstClr val="black"/>
              </a:solidFill>
              <a:cs typeface="Arial" panose="020B0604020202020204" pitchFamily="34" charset="0"/>
            </a:endParaRPr>
          </a:p>
          <a:p>
            <a:pPr defTabSz="685800">
              <a:lnSpc>
                <a:spcPct val="110000"/>
              </a:lnSpc>
              <a:spcBef>
                <a:spcPts val="675"/>
              </a:spcBef>
              <a:buClr>
                <a:prstClr val="black">
                  <a:lumMod val="85000"/>
                  <a:lumOff val="15000"/>
                </a:prstClr>
              </a:buClr>
              <a:defRPr/>
            </a:pPr>
            <a:endParaRPr lang="en-GB" sz="3200" dirty="0">
              <a:solidFill>
                <a:prstClr val="black"/>
              </a:solidFill>
              <a:cs typeface="Arial" panose="020B0604020202020204" pitchFamily="34" charset="0"/>
            </a:endParaRPr>
          </a:p>
          <a:p>
            <a:pPr algn="ctr" defTabSz="685800">
              <a:lnSpc>
                <a:spcPct val="110000"/>
              </a:lnSpc>
              <a:spcBef>
                <a:spcPts val="675"/>
              </a:spcBef>
              <a:buClr>
                <a:prstClr val="black">
                  <a:lumMod val="85000"/>
                  <a:lumOff val="15000"/>
                </a:prstClr>
              </a:buClr>
              <a:defRPr/>
            </a:pPr>
            <a:r>
              <a:rPr lang="en-GB" sz="3200" b="1" dirty="0">
                <a:solidFill>
                  <a:prstClr val="black"/>
                </a:solidFill>
                <a:cs typeface="Arial" panose="020B0604020202020204" pitchFamily="34" charset="0"/>
              </a:rPr>
              <a:t>Feedback your findings to the class</a:t>
            </a:r>
          </a:p>
        </p:txBody>
      </p:sp>
    </p:spTree>
    <p:extLst>
      <p:ext uri="{BB962C8B-B14F-4D97-AF65-F5344CB8AC3E}">
        <p14:creationId xmlns:p14="http://schemas.microsoft.com/office/powerpoint/2010/main" val="320070720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EA96F3-D77E-F6FB-60A3-F3EFCF1135C3}"/>
              </a:ext>
            </a:extLst>
          </p:cNvPr>
          <p:cNvSpPr>
            <a:spLocks noGrp="1"/>
          </p:cNvSpPr>
          <p:nvPr>
            <p:ph type="title"/>
          </p:nvPr>
        </p:nvSpPr>
        <p:spPr/>
        <p:txBody>
          <a:bodyPr/>
          <a:lstStyle/>
          <a:p>
            <a:r>
              <a:rPr lang="en-GB" b="1"/>
              <a:t>Solution</a:t>
            </a:r>
          </a:p>
        </p:txBody>
      </p:sp>
      <p:sp>
        <p:nvSpPr>
          <p:cNvPr id="3" name="Content Placeholder 2">
            <a:extLst>
              <a:ext uri="{FF2B5EF4-FFF2-40B4-BE49-F238E27FC236}">
                <a16:creationId xmlns:a16="http://schemas.microsoft.com/office/drawing/2014/main" id="{E2256A63-39DD-AE68-B533-BABB27EE4B7C}"/>
              </a:ext>
            </a:extLst>
          </p:cNvPr>
          <p:cNvSpPr>
            <a:spLocks noGrp="1"/>
          </p:cNvSpPr>
          <p:nvPr>
            <p:ph idx="1"/>
          </p:nvPr>
        </p:nvSpPr>
        <p:spPr/>
        <p:txBody>
          <a:bodyPr>
            <a:normAutofit fontScale="77500" lnSpcReduction="20000"/>
          </a:bodyPr>
          <a:lstStyle/>
          <a:p>
            <a:r>
              <a:rPr lang="en-GB"/>
              <a:t>The Equality Act 2010 legally protects the residents and staff from discrimination in the workplace and in wider society. It brings together all previous acts relating to equality and discrimination. </a:t>
            </a:r>
          </a:p>
          <a:p>
            <a:r>
              <a:rPr lang="en-GB"/>
              <a:t>The Human Rights Act 1998 is a UK law passed in 1998. It means that you can defend your rights in the UK courts and public organisations including the Government, the Police and local councils must treat everyone equally, fair, dignity and respect.</a:t>
            </a:r>
          </a:p>
          <a:p>
            <a:r>
              <a:rPr lang="en-GB"/>
              <a:t>It is applicable to individuals living with disability.</a:t>
            </a:r>
          </a:p>
          <a:p>
            <a:r>
              <a:rPr lang="en-GB"/>
              <a:t> Human rights do not stop with disability. </a:t>
            </a:r>
          </a:p>
        </p:txBody>
      </p:sp>
    </p:spTree>
    <p:extLst>
      <p:ext uri="{BB962C8B-B14F-4D97-AF65-F5344CB8AC3E}">
        <p14:creationId xmlns:p14="http://schemas.microsoft.com/office/powerpoint/2010/main" val="22361382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3FFA42-0064-C2CD-5A56-3ABFDA8A2369}"/>
              </a:ext>
            </a:extLst>
          </p:cNvPr>
          <p:cNvSpPr>
            <a:spLocks noGrp="1"/>
          </p:cNvSpPr>
          <p:nvPr>
            <p:ph type="title"/>
          </p:nvPr>
        </p:nvSpPr>
        <p:spPr/>
        <p:txBody>
          <a:bodyPr/>
          <a:lstStyle/>
          <a:p>
            <a:r>
              <a:rPr lang="en-GB" b="1"/>
              <a:t>Solution</a:t>
            </a:r>
          </a:p>
        </p:txBody>
      </p:sp>
      <p:sp>
        <p:nvSpPr>
          <p:cNvPr id="3" name="Content Placeholder 2">
            <a:extLst>
              <a:ext uri="{FF2B5EF4-FFF2-40B4-BE49-F238E27FC236}">
                <a16:creationId xmlns:a16="http://schemas.microsoft.com/office/drawing/2014/main" id="{5C1CDD2D-0A49-5DF2-E7E7-48BA08BEEBDC}"/>
              </a:ext>
            </a:extLst>
          </p:cNvPr>
          <p:cNvSpPr>
            <a:spLocks noGrp="1"/>
          </p:cNvSpPr>
          <p:nvPr>
            <p:ph idx="1"/>
          </p:nvPr>
        </p:nvSpPr>
        <p:spPr/>
        <p:txBody>
          <a:bodyPr>
            <a:normAutofit/>
          </a:bodyPr>
          <a:lstStyle/>
          <a:p>
            <a:r>
              <a:rPr lang="en-GB" dirty="0"/>
              <a:t>Other legislations and laws that help protect the group include the following; </a:t>
            </a:r>
          </a:p>
          <a:p>
            <a:r>
              <a:rPr lang="en-GB" dirty="0"/>
              <a:t>The Disability Discrimination Act 1995 and 2005;</a:t>
            </a:r>
          </a:p>
          <a:p>
            <a:r>
              <a:rPr lang="en-GB" dirty="0"/>
              <a:t>The Race Relations (Amendment) Act 1976 and 2000;</a:t>
            </a:r>
          </a:p>
          <a:p>
            <a:r>
              <a:rPr lang="en-GB" dirty="0"/>
              <a:t>The Mental Capacity Act 2005; </a:t>
            </a:r>
          </a:p>
        </p:txBody>
      </p:sp>
    </p:spTree>
    <p:extLst>
      <p:ext uri="{BB962C8B-B14F-4D97-AF65-F5344CB8AC3E}">
        <p14:creationId xmlns:p14="http://schemas.microsoft.com/office/powerpoint/2010/main" val="316217110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1BF2F5-7656-E20A-4140-5841FF3DD710}"/>
              </a:ext>
            </a:extLst>
          </p:cNvPr>
          <p:cNvSpPr>
            <a:spLocks noGrp="1"/>
          </p:cNvSpPr>
          <p:nvPr>
            <p:ph type="title"/>
          </p:nvPr>
        </p:nvSpPr>
        <p:spPr/>
        <p:txBody>
          <a:bodyPr/>
          <a:lstStyle/>
          <a:p>
            <a:r>
              <a:rPr lang="en-GB" b="1"/>
              <a:t>Overview: Task 1</a:t>
            </a:r>
          </a:p>
        </p:txBody>
      </p:sp>
      <p:sp>
        <p:nvSpPr>
          <p:cNvPr id="3" name="Content Placeholder 2">
            <a:extLst>
              <a:ext uri="{FF2B5EF4-FFF2-40B4-BE49-F238E27FC236}">
                <a16:creationId xmlns:a16="http://schemas.microsoft.com/office/drawing/2014/main" id="{E9A60AF0-0C8E-E653-4351-66F545EF7687}"/>
              </a:ext>
            </a:extLst>
          </p:cNvPr>
          <p:cNvSpPr>
            <a:spLocks noGrp="1"/>
          </p:cNvSpPr>
          <p:nvPr>
            <p:ph idx="1"/>
          </p:nvPr>
        </p:nvSpPr>
        <p:spPr/>
        <p:txBody>
          <a:bodyPr>
            <a:normAutofit fontScale="85000" lnSpcReduction="10000"/>
          </a:bodyPr>
          <a:lstStyle/>
          <a:p>
            <a:pPr fontAlgn="base">
              <a:lnSpc>
                <a:spcPct val="107000"/>
              </a:lnSpc>
              <a:spcAft>
                <a:spcPts val="800"/>
              </a:spcAft>
            </a:pPr>
            <a:r>
              <a:rPr lang="en-GB" sz="2400">
                <a:effectLst/>
                <a:latin typeface="Arial" panose="020B0604020202020204" pitchFamily="34" charset="0"/>
                <a:ea typeface="Times New Roman" panose="02020603050405020304" pitchFamily="18" charset="0"/>
                <a:cs typeface="Arial" panose="020B0604020202020204" pitchFamily="34" charset="0"/>
              </a:rPr>
              <a:t>Include </a:t>
            </a:r>
            <a:r>
              <a:rPr lang="en-GB" sz="2400" b="1" u="sng">
                <a:effectLst/>
                <a:latin typeface="Arial" panose="020B0604020202020204" pitchFamily="34" charset="0"/>
                <a:ea typeface="Times New Roman" panose="02020603050405020304" pitchFamily="18" charset="0"/>
                <a:cs typeface="Arial" panose="020B0604020202020204" pitchFamily="34" charset="0"/>
              </a:rPr>
              <a:t>disease rates</a:t>
            </a:r>
            <a:r>
              <a:rPr lang="en-GB" sz="2400">
                <a:effectLst/>
                <a:latin typeface="Arial" panose="020B0604020202020204" pitchFamily="34" charset="0"/>
                <a:ea typeface="Times New Roman" panose="02020603050405020304" pitchFamily="18" charset="0"/>
                <a:cs typeface="Arial" panose="020B0604020202020204" pitchFamily="34" charset="0"/>
              </a:rPr>
              <a:t> and </a:t>
            </a:r>
            <a:r>
              <a:rPr lang="en-GB" sz="2400" b="1" u="sng">
                <a:effectLst/>
                <a:latin typeface="Arial" panose="020B0604020202020204" pitchFamily="34" charset="0"/>
                <a:ea typeface="Times New Roman" panose="02020603050405020304" pitchFamily="18" charset="0"/>
                <a:cs typeface="Arial" panose="020B0604020202020204" pitchFamily="34" charset="0"/>
              </a:rPr>
              <a:t>social issues</a:t>
            </a:r>
            <a:r>
              <a:rPr lang="en-GB" sz="2400">
                <a:effectLst/>
                <a:latin typeface="Arial" panose="020B0604020202020204" pitchFamily="34" charset="0"/>
                <a:ea typeface="Times New Roman" panose="02020603050405020304" pitchFamily="18" charset="0"/>
                <a:cs typeface="Arial" panose="020B0604020202020204" pitchFamily="34" charset="0"/>
              </a:rPr>
              <a:t> your chosen group face </a:t>
            </a:r>
          </a:p>
          <a:p>
            <a:pPr fontAlgn="base">
              <a:lnSpc>
                <a:spcPct val="107000"/>
              </a:lnSpc>
              <a:spcAft>
                <a:spcPts val="800"/>
              </a:spcAft>
            </a:pPr>
            <a:r>
              <a:rPr lang="en-GB" sz="2400">
                <a:effectLst/>
                <a:latin typeface="Arial" panose="020B0604020202020204" pitchFamily="34" charset="0"/>
                <a:ea typeface="Times New Roman" panose="02020603050405020304" pitchFamily="18" charset="0"/>
                <a:cs typeface="Arial" panose="020B0604020202020204" pitchFamily="34" charset="0"/>
              </a:rPr>
              <a:t>Explain </a:t>
            </a:r>
            <a:r>
              <a:rPr lang="en-GB" sz="2400" b="1" u="sng">
                <a:effectLst/>
                <a:latin typeface="Arial" panose="020B0604020202020204" pitchFamily="34" charset="0"/>
                <a:ea typeface="Times New Roman" panose="02020603050405020304" pitchFamily="18" charset="0"/>
                <a:cs typeface="Arial" panose="020B0604020202020204" pitchFamily="34" charset="0"/>
              </a:rPr>
              <a:t>why </a:t>
            </a:r>
            <a:r>
              <a:rPr lang="en-GB" sz="2400">
                <a:effectLst/>
                <a:latin typeface="Arial" panose="020B0604020202020204" pitchFamily="34" charset="0"/>
                <a:ea typeface="Times New Roman" panose="02020603050405020304" pitchFamily="18" charset="0"/>
                <a:cs typeface="Arial" panose="020B0604020202020204" pitchFamily="34" charset="0"/>
              </a:rPr>
              <a:t>these health inequalities exist (use statistics to show disparities/inequalities in health) </a:t>
            </a:r>
          </a:p>
          <a:p>
            <a:pPr fontAlgn="base">
              <a:lnSpc>
                <a:spcPct val="107000"/>
              </a:lnSpc>
              <a:spcAft>
                <a:spcPts val="800"/>
              </a:spcAft>
            </a:pPr>
            <a:endParaRPr lang="en-GB" sz="2400" b="1" u="sng">
              <a:effectLst/>
              <a:latin typeface="Arial" panose="020B0604020202020204" pitchFamily="34" charset="0"/>
              <a:ea typeface="Times New Roman" panose="02020603050405020304" pitchFamily="18" charset="0"/>
              <a:cs typeface="Arial" panose="020B0604020202020204" pitchFamily="34" charset="0"/>
            </a:endParaRPr>
          </a:p>
          <a:p>
            <a:pPr fontAlgn="base">
              <a:lnSpc>
                <a:spcPct val="107000"/>
              </a:lnSpc>
              <a:spcAft>
                <a:spcPts val="800"/>
              </a:spcAft>
            </a:pPr>
            <a:r>
              <a:rPr lang="en-GB" sz="2400" b="1" u="sng">
                <a:effectLst/>
                <a:latin typeface="Arial" panose="020B0604020202020204" pitchFamily="34" charset="0"/>
                <a:ea typeface="Times New Roman" panose="02020603050405020304" pitchFamily="18" charset="0"/>
                <a:cs typeface="Arial" panose="020B0604020202020204" pitchFamily="34" charset="0"/>
              </a:rPr>
              <a:t>identify solutions</a:t>
            </a:r>
            <a:r>
              <a:rPr lang="en-GB" sz="2400">
                <a:effectLst/>
                <a:latin typeface="Arial" panose="020B0604020202020204" pitchFamily="34" charset="0"/>
                <a:ea typeface="Times New Roman" panose="02020603050405020304" pitchFamily="18" charset="0"/>
                <a:cs typeface="Arial" panose="020B0604020202020204" pitchFamily="34" charset="0"/>
              </a:rPr>
              <a:t>.</a:t>
            </a:r>
            <a:endParaRPr lang="en-GB" sz="2400">
              <a:effectLst/>
              <a:latin typeface="Arial" panose="020B0604020202020204" pitchFamily="34" charset="0"/>
              <a:ea typeface="Calibri" panose="020F0502020204030204" pitchFamily="34" charset="0"/>
              <a:cs typeface="Arial" panose="020B0604020202020204" pitchFamily="34" charset="0"/>
            </a:endParaRPr>
          </a:p>
          <a:p>
            <a:pPr fontAlgn="base">
              <a:lnSpc>
                <a:spcPct val="107000"/>
              </a:lnSpc>
              <a:spcAft>
                <a:spcPts val="800"/>
              </a:spcAft>
            </a:pPr>
            <a:endParaRPr lang="en-GB" sz="2400">
              <a:effectLst/>
              <a:latin typeface="Arial" panose="020B0604020202020204" pitchFamily="34" charset="0"/>
              <a:ea typeface="Calibri" panose="020F0502020204030204" pitchFamily="34" charset="0"/>
              <a:cs typeface="Arial" panose="020B0604020202020204" pitchFamily="34" charset="0"/>
            </a:endParaRPr>
          </a:p>
          <a:p>
            <a:pPr fontAlgn="base">
              <a:lnSpc>
                <a:spcPct val="107000"/>
              </a:lnSpc>
              <a:spcAft>
                <a:spcPts val="800"/>
              </a:spcAft>
            </a:pPr>
            <a:r>
              <a:rPr lang="en-GB" sz="2400">
                <a:effectLst/>
                <a:latin typeface="Arial" panose="020B0604020202020204" pitchFamily="34" charset="0"/>
                <a:ea typeface="Times New Roman" panose="02020603050405020304" pitchFamily="18" charset="0"/>
                <a:cs typeface="Arial" panose="020B0604020202020204" pitchFamily="34" charset="0"/>
              </a:rPr>
              <a:t>Use lots of examples and clearly written sections in your report to explain your understanding of your chosen organisations wider role in raising awareness of inequalities or social injustice  the UK.</a:t>
            </a:r>
            <a:endParaRPr lang="en-GB" sz="2400">
              <a:effectLst/>
              <a:latin typeface="Arial" panose="020B0604020202020204" pitchFamily="34" charset="0"/>
              <a:ea typeface="Calibri" panose="020F0502020204030204" pitchFamily="34" charset="0"/>
              <a:cs typeface="Arial" panose="020B0604020202020204" pitchFamily="34" charset="0"/>
            </a:endParaRPr>
          </a:p>
          <a:p>
            <a:endParaRPr lang="en-GB"/>
          </a:p>
        </p:txBody>
      </p:sp>
    </p:spTree>
    <p:extLst>
      <p:ext uri="{BB962C8B-B14F-4D97-AF65-F5344CB8AC3E}">
        <p14:creationId xmlns:p14="http://schemas.microsoft.com/office/powerpoint/2010/main" val="43306262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51D956-5B3D-0939-75AB-839DB74956F6}"/>
              </a:ext>
            </a:extLst>
          </p:cNvPr>
          <p:cNvSpPr>
            <a:spLocks noGrp="1"/>
          </p:cNvSpPr>
          <p:nvPr>
            <p:ph type="title"/>
          </p:nvPr>
        </p:nvSpPr>
        <p:spPr/>
        <p:txBody>
          <a:bodyPr/>
          <a:lstStyle/>
          <a:p>
            <a:r>
              <a:rPr lang="en-GB" b="1"/>
              <a:t>Resources</a:t>
            </a:r>
          </a:p>
        </p:txBody>
      </p:sp>
      <p:sp>
        <p:nvSpPr>
          <p:cNvPr id="3" name="Content Placeholder 2">
            <a:extLst>
              <a:ext uri="{FF2B5EF4-FFF2-40B4-BE49-F238E27FC236}">
                <a16:creationId xmlns:a16="http://schemas.microsoft.com/office/drawing/2014/main" id="{27E1FF0C-8061-3C87-53F8-69A9A62EE5A9}"/>
              </a:ext>
            </a:extLst>
          </p:cNvPr>
          <p:cNvSpPr>
            <a:spLocks noGrp="1"/>
          </p:cNvSpPr>
          <p:nvPr>
            <p:ph idx="1"/>
          </p:nvPr>
        </p:nvSpPr>
        <p:spPr/>
        <p:txBody>
          <a:bodyPr>
            <a:normAutofit/>
          </a:bodyPr>
          <a:lstStyle/>
          <a:p>
            <a:pPr fontAlgn="base">
              <a:lnSpc>
                <a:spcPct val="107000"/>
              </a:lnSpc>
              <a:spcAft>
                <a:spcPts val="800"/>
              </a:spcAft>
            </a:pPr>
            <a:r>
              <a:rPr lang="en-GB" sz="3200">
                <a:effectLst/>
                <a:ea typeface="Times New Roman" panose="02020603050405020304" pitchFamily="18" charset="0"/>
                <a:cs typeface="Calibri" panose="020F0502020204030204" pitchFamily="34" charset="0"/>
              </a:rPr>
              <a:t>UK based statistical information website  on disease rates and social issues your chosen group face.</a:t>
            </a:r>
            <a:endParaRPr lang="en-GB" sz="2800">
              <a:effectLst/>
              <a:ea typeface="Calibri" panose="020F0502020204030204" pitchFamily="34" charset="0"/>
              <a:cs typeface="Arial" panose="020B0604020202020204" pitchFamily="34" charset="0"/>
            </a:endParaRPr>
          </a:p>
          <a:p>
            <a:pPr fontAlgn="base">
              <a:lnSpc>
                <a:spcPct val="107000"/>
              </a:lnSpc>
              <a:spcAft>
                <a:spcPts val="800"/>
              </a:spcAft>
            </a:pPr>
            <a:r>
              <a:rPr lang="en-GB" sz="2800" u="sng">
                <a:solidFill>
                  <a:srgbClr val="0000FF"/>
                </a:solidFill>
                <a:effectLst/>
                <a:ea typeface="Calibri" panose="020F0502020204030204" pitchFamily="34" charset="0"/>
                <a:cs typeface="Arial" panose="020B0604020202020204" pitchFamily="34" charset="0"/>
                <a:hlinkClick r:id="rId2"/>
              </a:rPr>
              <a:t>Public health profiles - OHID (phe.org.uk)</a:t>
            </a:r>
            <a:endParaRPr lang="en-GB" sz="2800">
              <a:effectLst/>
              <a:ea typeface="Calibri" panose="020F0502020204030204" pitchFamily="34" charset="0"/>
              <a:cs typeface="Arial" panose="020B0604020202020204" pitchFamily="34" charset="0"/>
            </a:endParaRPr>
          </a:p>
          <a:p>
            <a:pPr fontAlgn="base">
              <a:lnSpc>
                <a:spcPct val="107000"/>
              </a:lnSpc>
              <a:spcAft>
                <a:spcPts val="800"/>
              </a:spcAft>
            </a:pPr>
            <a:r>
              <a:rPr lang="en-GB" sz="2800" u="sng">
                <a:solidFill>
                  <a:srgbClr val="0563C1"/>
                </a:solidFill>
                <a:effectLst/>
                <a:ea typeface="Calibri" panose="020F0502020204030204" pitchFamily="34" charset="0"/>
                <a:cs typeface="Arial" panose="020B0604020202020204" pitchFamily="34" charset="0"/>
                <a:hlinkClick r:id="rId3"/>
              </a:rPr>
              <a:t>Home - NHS Digital</a:t>
            </a:r>
            <a:endParaRPr lang="en-GB" sz="2800">
              <a:effectLst/>
              <a:ea typeface="Calibri" panose="020F0502020204030204" pitchFamily="34" charset="0"/>
              <a:cs typeface="Arial" panose="020B0604020202020204" pitchFamily="34" charset="0"/>
            </a:endParaRPr>
          </a:p>
          <a:p>
            <a:pPr fontAlgn="base">
              <a:lnSpc>
                <a:spcPct val="107000"/>
              </a:lnSpc>
              <a:spcAft>
                <a:spcPts val="800"/>
              </a:spcAft>
            </a:pPr>
            <a:r>
              <a:rPr lang="en-GB" sz="2800" u="sng">
                <a:solidFill>
                  <a:srgbClr val="0563C1"/>
                </a:solidFill>
                <a:effectLst/>
                <a:ea typeface="Calibri" panose="020F0502020204030204" pitchFamily="34" charset="0"/>
                <a:cs typeface="Arial" panose="020B0604020202020204" pitchFamily="34" charset="0"/>
                <a:hlinkClick r:id="rId4"/>
              </a:rPr>
              <a:t>Home - Office for National Statistics (ons.gov.uk)</a:t>
            </a:r>
            <a:endParaRPr lang="en-GB" sz="2800">
              <a:effectLst/>
              <a:ea typeface="Calibri" panose="020F0502020204030204" pitchFamily="34" charset="0"/>
              <a:cs typeface="Arial" panose="020B0604020202020204" pitchFamily="34" charset="0"/>
            </a:endParaRPr>
          </a:p>
          <a:p>
            <a:endParaRPr lang="en-GB"/>
          </a:p>
        </p:txBody>
      </p:sp>
    </p:spTree>
    <p:extLst>
      <p:ext uri="{BB962C8B-B14F-4D97-AF65-F5344CB8AC3E}">
        <p14:creationId xmlns:p14="http://schemas.microsoft.com/office/powerpoint/2010/main" val="174918340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5DC212-BEF0-A157-6711-6F64D18E9E0F}"/>
              </a:ext>
            </a:extLst>
          </p:cNvPr>
          <p:cNvSpPr>
            <a:spLocks noGrp="1"/>
          </p:cNvSpPr>
          <p:nvPr>
            <p:ph type="title"/>
          </p:nvPr>
        </p:nvSpPr>
        <p:spPr/>
        <p:txBody>
          <a:bodyPr>
            <a:normAutofit fontScale="90000"/>
          </a:bodyPr>
          <a:lstStyle/>
          <a:p>
            <a:r>
              <a:rPr lang="en-GB" sz="4400" b="1">
                <a:effectLst/>
                <a:latin typeface="Arial" panose="020B0604020202020204" pitchFamily="34" charset="0"/>
                <a:ea typeface="Times New Roman" panose="02020603050405020304" pitchFamily="18" charset="0"/>
                <a:cs typeface="Arial" panose="020B0604020202020204" pitchFamily="34" charset="0"/>
              </a:rPr>
              <a:t>Some example of organisations you could use in your report </a:t>
            </a:r>
            <a:endParaRPr lang="en-GB" b="1">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A3E1F143-EF52-048A-8F64-CB222E2DACF3}"/>
              </a:ext>
            </a:extLst>
          </p:cNvPr>
          <p:cNvSpPr>
            <a:spLocks noGrp="1"/>
          </p:cNvSpPr>
          <p:nvPr>
            <p:ph idx="1"/>
          </p:nvPr>
        </p:nvSpPr>
        <p:spPr/>
        <p:txBody>
          <a:bodyPr>
            <a:normAutofit/>
          </a:bodyPr>
          <a:lstStyle/>
          <a:p>
            <a:pPr marL="0" indent="0" fontAlgn="base">
              <a:lnSpc>
                <a:spcPct val="107000"/>
              </a:lnSpc>
              <a:spcAft>
                <a:spcPts val="800"/>
              </a:spcAft>
              <a:buNone/>
            </a:pPr>
            <a:r>
              <a:rPr lang="en-GB" sz="1800" b="1">
                <a:effectLst/>
                <a:latin typeface="Arial" panose="020B0604020202020204" pitchFamily="34" charset="0"/>
                <a:ea typeface="Times New Roman" panose="02020603050405020304" pitchFamily="18" charset="0"/>
                <a:cs typeface="Arial" panose="020B0604020202020204" pitchFamily="34" charset="0"/>
              </a:rPr>
              <a:t>Remember to Include information on the organisation goals and achievements </a:t>
            </a:r>
          </a:p>
          <a:p>
            <a:pPr fontAlgn="base">
              <a:lnSpc>
                <a:spcPct val="107000"/>
              </a:lnSpc>
              <a:spcAft>
                <a:spcPts val="800"/>
              </a:spcAft>
            </a:pPr>
            <a:endParaRPr lang="en-GB" sz="1800" b="1">
              <a:effectLst/>
              <a:latin typeface="Arial" panose="020B0604020202020204" pitchFamily="34" charset="0"/>
              <a:ea typeface="Calibri" panose="020F0502020204030204" pitchFamily="34" charset="0"/>
              <a:cs typeface="Arial" panose="020B0604020202020204" pitchFamily="34" charset="0"/>
            </a:endParaRPr>
          </a:p>
          <a:p>
            <a:pPr fontAlgn="base">
              <a:lnSpc>
                <a:spcPct val="107000"/>
              </a:lnSpc>
              <a:spcAft>
                <a:spcPts val="800"/>
              </a:spcAft>
            </a:pPr>
            <a:r>
              <a:rPr lang="en-GB" sz="2800">
                <a:effectLst/>
                <a:latin typeface="Arial" panose="020B0604020202020204" pitchFamily="34" charset="0"/>
                <a:ea typeface="Times New Roman" panose="02020603050405020304" pitchFamily="18" charset="0"/>
                <a:cs typeface="Arial" panose="020B0604020202020204" pitchFamily="34" charset="0"/>
              </a:rPr>
              <a:t>Race - </a:t>
            </a:r>
            <a:r>
              <a:rPr lang="en-GB" sz="2800" u="sng">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2"/>
              </a:rPr>
              <a:t>https://raceequalityfoundation.org.uk/</a:t>
            </a:r>
            <a:endParaRPr lang="en-GB" sz="2800">
              <a:effectLst/>
              <a:latin typeface="Arial" panose="020B0604020202020204" pitchFamily="34" charset="0"/>
              <a:ea typeface="Calibri" panose="020F0502020204030204" pitchFamily="34" charset="0"/>
              <a:cs typeface="Arial" panose="020B0604020202020204" pitchFamily="34" charset="0"/>
            </a:endParaRPr>
          </a:p>
          <a:p>
            <a:pPr fontAlgn="base">
              <a:lnSpc>
                <a:spcPct val="107000"/>
              </a:lnSpc>
              <a:spcAft>
                <a:spcPts val="800"/>
              </a:spcAft>
            </a:pPr>
            <a:r>
              <a:rPr lang="en-GB" sz="2800">
                <a:effectLst/>
                <a:latin typeface="Arial" panose="020B0604020202020204" pitchFamily="34" charset="0"/>
                <a:ea typeface="Times New Roman" panose="02020603050405020304" pitchFamily="18" charset="0"/>
                <a:cs typeface="Arial" panose="020B0604020202020204" pitchFamily="34" charset="0"/>
              </a:rPr>
              <a:t>Religion - </a:t>
            </a:r>
            <a:r>
              <a:rPr lang="en-GB" sz="2800" u="sng">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3"/>
              </a:rPr>
              <a:t>https://www.bihr.org.uk/the-right-to-freedom-of-thought-conscience-and-religion</a:t>
            </a:r>
            <a:endParaRPr lang="en-GB" sz="2800">
              <a:effectLst/>
              <a:latin typeface="Arial" panose="020B0604020202020204" pitchFamily="34" charset="0"/>
              <a:ea typeface="Calibri" panose="020F0502020204030204" pitchFamily="34" charset="0"/>
              <a:cs typeface="Arial" panose="020B0604020202020204" pitchFamily="34" charset="0"/>
            </a:endParaRPr>
          </a:p>
          <a:p>
            <a:endParaRPr lang="en-GB"/>
          </a:p>
        </p:txBody>
      </p:sp>
    </p:spTree>
    <p:extLst>
      <p:ext uri="{BB962C8B-B14F-4D97-AF65-F5344CB8AC3E}">
        <p14:creationId xmlns:p14="http://schemas.microsoft.com/office/powerpoint/2010/main" val="414668043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267D74-7675-F4DF-4934-07B1B72168AA}"/>
              </a:ext>
            </a:extLst>
          </p:cNvPr>
          <p:cNvSpPr>
            <a:spLocks noGrp="1"/>
          </p:cNvSpPr>
          <p:nvPr>
            <p:ph type="title"/>
          </p:nvPr>
        </p:nvSpPr>
        <p:spPr/>
        <p:txBody>
          <a:bodyPr>
            <a:normAutofit fontScale="90000"/>
          </a:bodyPr>
          <a:lstStyle/>
          <a:p>
            <a:r>
              <a:rPr lang="en-GB" sz="4400" b="1">
                <a:effectLst/>
                <a:latin typeface="Arial" panose="020B0604020202020204" pitchFamily="34" charset="0"/>
                <a:ea typeface="Times New Roman" panose="02020603050405020304" pitchFamily="18" charset="0"/>
                <a:cs typeface="Arial" panose="020B0604020202020204" pitchFamily="34" charset="0"/>
              </a:rPr>
              <a:t>Some example of organisations</a:t>
            </a:r>
            <a:endParaRPr lang="en-GB"/>
          </a:p>
        </p:txBody>
      </p:sp>
      <p:sp>
        <p:nvSpPr>
          <p:cNvPr id="3" name="Content Placeholder 2">
            <a:extLst>
              <a:ext uri="{FF2B5EF4-FFF2-40B4-BE49-F238E27FC236}">
                <a16:creationId xmlns:a16="http://schemas.microsoft.com/office/drawing/2014/main" id="{9B4618B1-A4B9-CA9B-0D02-8A4CA0A41940}"/>
              </a:ext>
            </a:extLst>
          </p:cNvPr>
          <p:cNvSpPr>
            <a:spLocks noGrp="1"/>
          </p:cNvSpPr>
          <p:nvPr>
            <p:ph idx="1"/>
          </p:nvPr>
        </p:nvSpPr>
        <p:spPr>
          <a:xfrm>
            <a:off x="457200" y="1910920"/>
            <a:ext cx="8229600" cy="3917032"/>
          </a:xfrm>
        </p:spPr>
        <p:txBody>
          <a:bodyPr/>
          <a:lstStyle/>
          <a:p>
            <a:pPr fontAlgn="base">
              <a:lnSpc>
                <a:spcPct val="107000"/>
              </a:lnSpc>
              <a:spcAft>
                <a:spcPts val="800"/>
              </a:spcAft>
            </a:pPr>
            <a:r>
              <a:rPr lang="en-GB" sz="3200">
                <a:effectLst/>
                <a:ea typeface="Times New Roman" panose="02020603050405020304" pitchFamily="18" charset="0"/>
                <a:cs typeface="Calibri" panose="020F0502020204030204" pitchFamily="34" charset="0"/>
              </a:rPr>
              <a:t>Disability </a:t>
            </a:r>
            <a:r>
              <a:rPr lang="en-GB">
                <a:ea typeface="Times New Roman" panose="02020603050405020304" pitchFamily="18" charset="0"/>
                <a:cs typeface="Calibri" panose="020F0502020204030204" pitchFamily="34" charset="0"/>
              </a:rPr>
              <a:t>–</a:t>
            </a:r>
            <a:endParaRPr lang="en-GB" sz="3200">
              <a:effectLst/>
              <a:ea typeface="Calibri" panose="020F0502020204030204" pitchFamily="34" charset="0"/>
              <a:cs typeface="Calibri" panose="020F0502020204030204" pitchFamily="34" charset="0"/>
            </a:endParaRPr>
          </a:p>
          <a:p>
            <a:pPr fontAlgn="base">
              <a:lnSpc>
                <a:spcPct val="107000"/>
              </a:lnSpc>
              <a:spcAft>
                <a:spcPts val="800"/>
              </a:spcAft>
            </a:pPr>
            <a:r>
              <a:rPr lang="en-GB" sz="3200" u="sng">
                <a:solidFill>
                  <a:srgbClr val="0563C1"/>
                </a:solidFill>
                <a:effectLst/>
                <a:ea typeface="Times New Roman" panose="02020603050405020304" pitchFamily="18" charset="0"/>
                <a:cs typeface="Calibri" panose="020F0502020204030204" pitchFamily="34" charset="0"/>
                <a:hlinkClick r:id="rId2"/>
              </a:rPr>
              <a:t>https://www.scope.org.uk/</a:t>
            </a:r>
            <a:endParaRPr lang="en-GB" sz="3200">
              <a:effectLst/>
              <a:ea typeface="Calibri" panose="020F0502020204030204" pitchFamily="34" charset="0"/>
              <a:cs typeface="Arial" panose="020B0604020202020204" pitchFamily="34" charset="0"/>
            </a:endParaRPr>
          </a:p>
          <a:p>
            <a:pPr fontAlgn="base">
              <a:lnSpc>
                <a:spcPct val="107000"/>
              </a:lnSpc>
              <a:spcAft>
                <a:spcPts val="800"/>
              </a:spcAft>
            </a:pPr>
            <a:r>
              <a:rPr lang="en-GB" sz="3200" u="sng">
                <a:solidFill>
                  <a:srgbClr val="0563C1"/>
                </a:solidFill>
                <a:effectLst/>
                <a:ea typeface="Times New Roman" panose="02020603050405020304" pitchFamily="18" charset="0"/>
                <a:cs typeface="Calibri" panose="020F0502020204030204" pitchFamily="34" charset="0"/>
                <a:hlinkClick r:id="rId3"/>
              </a:rPr>
              <a:t>https://www.rnib.org.uk/</a:t>
            </a:r>
            <a:endParaRPr lang="en-GB" sz="3200">
              <a:effectLst/>
              <a:ea typeface="Calibri" panose="020F0502020204030204" pitchFamily="34" charset="0"/>
              <a:cs typeface="Arial" panose="020B0604020202020204" pitchFamily="34" charset="0"/>
            </a:endParaRPr>
          </a:p>
          <a:p>
            <a:pPr fontAlgn="base">
              <a:lnSpc>
                <a:spcPct val="107000"/>
              </a:lnSpc>
              <a:spcAft>
                <a:spcPts val="800"/>
              </a:spcAft>
            </a:pPr>
            <a:r>
              <a:rPr lang="en-GB" sz="3200" u="sng">
                <a:solidFill>
                  <a:srgbClr val="0563C1"/>
                </a:solidFill>
                <a:effectLst/>
                <a:ea typeface="Times New Roman" panose="02020603050405020304" pitchFamily="18" charset="0"/>
                <a:cs typeface="Calibri" panose="020F0502020204030204" pitchFamily="34" charset="0"/>
                <a:hlinkClick r:id="rId4"/>
              </a:rPr>
              <a:t>https://www.disabilityrightsuk.org/</a:t>
            </a:r>
            <a:endParaRPr lang="en-GB" sz="3200">
              <a:effectLst/>
              <a:ea typeface="Calibri" panose="020F0502020204030204" pitchFamily="34" charset="0"/>
              <a:cs typeface="Arial" panose="020B0604020202020204" pitchFamily="34" charset="0"/>
            </a:endParaRPr>
          </a:p>
          <a:p>
            <a:endParaRPr lang="en-GB"/>
          </a:p>
        </p:txBody>
      </p:sp>
    </p:spTree>
    <p:extLst>
      <p:ext uri="{BB962C8B-B14F-4D97-AF65-F5344CB8AC3E}">
        <p14:creationId xmlns:p14="http://schemas.microsoft.com/office/powerpoint/2010/main" val="150229346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5DD96A-5341-8B00-A88D-5C9CD1DC2D9B}"/>
              </a:ext>
            </a:extLst>
          </p:cNvPr>
          <p:cNvSpPr>
            <a:spLocks noGrp="1"/>
          </p:cNvSpPr>
          <p:nvPr>
            <p:ph type="title"/>
          </p:nvPr>
        </p:nvSpPr>
        <p:spPr/>
        <p:txBody>
          <a:bodyPr>
            <a:normAutofit fontScale="90000"/>
          </a:bodyPr>
          <a:lstStyle/>
          <a:p>
            <a:r>
              <a:rPr lang="en-GB" sz="4400" b="1">
                <a:effectLst/>
                <a:latin typeface="Arial" panose="020B0604020202020204" pitchFamily="34" charset="0"/>
                <a:ea typeface="Times New Roman" panose="02020603050405020304" pitchFamily="18" charset="0"/>
                <a:cs typeface="Arial" panose="020B0604020202020204" pitchFamily="34" charset="0"/>
              </a:rPr>
              <a:t>Some example of organisations</a:t>
            </a:r>
            <a:endParaRPr lang="en-GB"/>
          </a:p>
        </p:txBody>
      </p:sp>
      <p:sp>
        <p:nvSpPr>
          <p:cNvPr id="3" name="Content Placeholder 2">
            <a:extLst>
              <a:ext uri="{FF2B5EF4-FFF2-40B4-BE49-F238E27FC236}">
                <a16:creationId xmlns:a16="http://schemas.microsoft.com/office/drawing/2014/main" id="{B06F780F-9E1E-6367-033B-9EB8406E0E97}"/>
              </a:ext>
            </a:extLst>
          </p:cNvPr>
          <p:cNvSpPr>
            <a:spLocks noGrp="1"/>
          </p:cNvSpPr>
          <p:nvPr>
            <p:ph idx="1"/>
          </p:nvPr>
        </p:nvSpPr>
        <p:spPr/>
        <p:txBody>
          <a:bodyPr>
            <a:normAutofit fontScale="92500" lnSpcReduction="10000"/>
          </a:bodyPr>
          <a:lstStyle/>
          <a:p>
            <a:pPr fontAlgn="base">
              <a:lnSpc>
                <a:spcPct val="107000"/>
              </a:lnSpc>
              <a:spcAft>
                <a:spcPts val="800"/>
              </a:spcAft>
            </a:pPr>
            <a:r>
              <a:rPr lang="en-GB" sz="3200">
                <a:effectLst/>
                <a:latin typeface="Calibri" panose="020F0502020204030204" pitchFamily="34" charset="0"/>
                <a:ea typeface="Times New Roman" panose="02020603050405020304" pitchFamily="18" charset="0"/>
                <a:cs typeface="Calibri" panose="020F0502020204030204" pitchFamily="34" charset="0"/>
              </a:rPr>
              <a:t>Sex and Gender - </a:t>
            </a:r>
            <a:r>
              <a:rPr lang="en-GB" sz="3200" u="sng">
                <a:solidFill>
                  <a:srgbClr val="0563C1"/>
                </a:solidFill>
                <a:effectLst/>
                <a:latin typeface="Calibri" panose="020F0502020204030204" pitchFamily="34" charset="0"/>
                <a:ea typeface="Times New Roman" panose="02020603050405020304" pitchFamily="18" charset="0"/>
                <a:cs typeface="Calibri" panose="020F0502020204030204" pitchFamily="34" charset="0"/>
                <a:hlinkClick r:id="rId2"/>
              </a:rPr>
              <a:t>https://stem4.org.uk/gender-sexuality-mental-health/</a:t>
            </a:r>
            <a:br>
              <a:rPr lang="en-GB" sz="3200">
                <a:effectLst/>
                <a:latin typeface="Calibri" panose="020F0502020204030204" pitchFamily="34" charset="0"/>
                <a:ea typeface="Times New Roman" panose="02020603050405020304" pitchFamily="18" charset="0"/>
                <a:cs typeface="Calibri" panose="020F0502020204030204" pitchFamily="34" charset="0"/>
              </a:rPr>
            </a:br>
            <a:r>
              <a:rPr lang="en-GB" sz="3200" u="sng">
                <a:solidFill>
                  <a:srgbClr val="0563C1"/>
                </a:solidFill>
                <a:effectLst/>
                <a:latin typeface="Calibri" panose="020F0502020204030204" pitchFamily="34" charset="0"/>
                <a:ea typeface="Times New Roman" panose="02020603050405020304" pitchFamily="18" charset="0"/>
                <a:cs typeface="Calibri" panose="020F0502020204030204" pitchFamily="34" charset="0"/>
                <a:hlinkClick r:id="rId3"/>
              </a:rPr>
              <a:t>https://www.stonewall.org.uk/system/files/lgbt_in_britain_health.pdf</a:t>
            </a:r>
            <a:endParaRPr lang="en-GB" sz="3200">
              <a:effectLst/>
              <a:latin typeface="Calibri" panose="020F0502020204030204" pitchFamily="34" charset="0"/>
              <a:ea typeface="Calibri" panose="020F0502020204030204" pitchFamily="34" charset="0"/>
              <a:cs typeface="Arial" panose="020B0604020202020204" pitchFamily="34" charset="0"/>
            </a:endParaRPr>
          </a:p>
          <a:p>
            <a:pPr fontAlgn="base">
              <a:lnSpc>
                <a:spcPct val="107000"/>
              </a:lnSpc>
              <a:spcAft>
                <a:spcPts val="800"/>
              </a:spcAft>
            </a:pPr>
            <a:r>
              <a:rPr lang="en-GB" sz="3200" u="sng">
                <a:solidFill>
                  <a:srgbClr val="0563C1"/>
                </a:solidFill>
                <a:effectLst/>
                <a:latin typeface="Calibri" panose="020F0502020204030204" pitchFamily="34" charset="0"/>
                <a:ea typeface="Times New Roman" panose="02020603050405020304" pitchFamily="18" charset="0"/>
                <a:cs typeface="Calibri" panose="020F0502020204030204" pitchFamily="34" charset="0"/>
                <a:hlinkClick r:id="rId4"/>
              </a:rPr>
              <a:t>https://www.womenandhealth.org.uk/</a:t>
            </a:r>
            <a:endParaRPr lang="en-GB" sz="3200">
              <a:effectLst/>
              <a:latin typeface="Calibri" panose="020F0502020204030204" pitchFamily="34" charset="0"/>
              <a:ea typeface="Calibri" panose="020F0502020204030204" pitchFamily="34" charset="0"/>
              <a:cs typeface="Arial" panose="020B0604020202020204" pitchFamily="34" charset="0"/>
            </a:endParaRPr>
          </a:p>
          <a:p>
            <a:pPr fontAlgn="base">
              <a:lnSpc>
                <a:spcPct val="107000"/>
              </a:lnSpc>
              <a:spcAft>
                <a:spcPts val="800"/>
              </a:spcAft>
            </a:pPr>
            <a:r>
              <a:rPr lang="en-GB" sz="3200" u="sng">
                <a:solidFill>
                  <a:srgbClr val="0563C1"/>
                </a:solidFill>
                <a:effectLst/>
                <a:latin typeface="Calibri" panose="020F0502020204030204" pitchFamily="34" charset="0"/>
                <a:ea typeface="Times New Roman" panose="02020603050405020304" pitchFamily="18" charset="0"/>
                <a:cs typeface="Calibri" panose="020F0502020204030204" pitchFamily="34" charset="0"/>
                <a:hlinkClick r:id="rId5"/>
              </a:rPr>
              <a:t>https://www.menshealthforum.org.uk/more-about-us</a:t>
            </a:r>
            <a:endParaRPr lang="en-GB" sz="3200">
              <a:effectLst/>
              <a:latin typeface="Calibri" panose="020F0502020204030204" pitchFamily="34" charset="0"/>
              <a:ea typeface="Calibri" panose="020F0502020204030204" pitchFamily="34" charset="0"/>
              <a:cs typeface="Arial" panose="020B0604020202020204" pitchFamily="34" charset="0"/>
            </a:endParaRPr>
          </a:p>
          <a:p>
            <a:endParaRPr lang="en-GB"/>
          </a:p>
        </p:txBody>
      </p:sp>
    </p:spTree>
    <p:extLst>
      <p:ext uri="{BB962C8B-B14F-4D97-AF65-F5344CB8AC3E}">
        <p14:creationId xmlns:p14="http://schemas.microsoft.com/office/powerpoint/2010/main" val="90141022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11544F-5498-D9F1-D88C-1C8292AD1395}"/>
              </a:ext>
            </a:extLst>
          </p:cNvPr>
          <p:cNvSpPr>
            <a:spLocks noGrp="1"/>
          </p:cNvSpPr>
          <p:nvPr>
            <p:ph type="title"/>
          </p:nvPr>
        </p:nvSpPr>
        <p:spPr/>
        <p:txBody>
          <a:bodyPr>
            <a:normAutofit/>
          </a:bodyPr>
          <a:lstStyle/>
          <a:p>
            <a:r>
              <a:rPr kumimoji="0" lang="en-GB" sz="4000" b="1" i="0" u="none" strike="noStrike" kern="1200" cap="none" spc="0" normalizeH="0" baseline="0" noProof="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Some example of organisations</a:t>
            </a:r>
            <a:endParaRPr lang="en-GB"/>
          </a:p>
        </p:txBody>
      </p:sp>
      <p:sp>
        <p:nvSpPr>
          <p:cNvPr id="3" name="Content Placeholder 2">
            <a:extLst>
              <a:ext uri="{FF2B5EF4-FFF2-40B4-BE49-F238E27FC236}">
                <a16:creationId xmlns:a16="http://schemas.microsoft.com/office/drawing/2014/main" id="{8C0AEC71-5578-3217-9FBD-0F090DBA5B2A}"/>
              </a:ext>
            </a:extLst>
          </p:cNvPr>
          <p:cNvSpPr>
            <a:spLocks noGrp="1"/>
          </p:cNvSpPr>
          <p:nvPr>
            <p:ph idx="1"/>
          </p:nvPr>
        </p:nvSpPr>
        <p:spPr/>
        <p:txBody>
          <a:bodyPr>
            <a:normAutofit lnSpcReduction="10000"/>
          </a:bodyPr>
          <a:lstStyle/>
          <a:p>
            <a:pPr fontAlgn="base">
              <a:lnSpc>
                <a:spcPct val="107000"/>
              </a:lnSpc>
              <a:spcAft>
                <a:spcPts val="800"/>
              </a:spcAft>
            </a:pPr>
            <a:r>
              <a:rPr lang="en-GB" sz="3200" u="sng">
                <a:solidFill>
                  <a:srgbClr val="0563C1"/>
                </a:solidFill>
                <a:effectLst/>
                <a:latin typeface="Calibri" panose="020F0502020204030204" pitchFamily="34" charset="0"/>
                <a:ea typeface="Times New Roman" panose="02020603050405020304" pitchFamily="18" charset="0"/>
                <a:cs typeface="Calibri" panose="020F0502020204030204" pitchFamily="34" charset="0"/>
                <a:hlinkClick r:id="rId2"/>
              </a:rPr>
              <a:t>Campaigns | Mental Health Foundation</a:t>
            </a:r>
            <a:r>
              <a:rPr lang="en-GB" sz="3200">
                <a:effectLst/>
                <a:latin typeface="Calibri" panose="020F0502020204030204" pitchFamily="34" charset="0"/>
                <a:ea typeface="Times New Roman" panose="02020603050405020304" pitchFamily="18" charset="0"/>
                <a:cs typeface="Calibri" panose="020F0502020204030204" pitchFamily="34" charset="0"/>
              </a:rPr>
              <a:t> </a:t>
            </a:r>
            <a:endParaRPr lang="en-GB" sz="2800">
              <a:effectLst/>
              <a:latin typeface="Calibri" panose="020F0502020204030204" pitchFamily="34" charset="0"/>
              <a:ea typeface="Calibri" panose="020F0502020204030204" pitchFamily="34" charset="0"/>
              <a:cs typeface="Arial" panose="020B0604020202020204" pitchFamily="34" charset="0"/>
            </a:endParaRPr>
          </a:p>
          <a:p>
            <a:pPr fontAlgn="base">
              <a:lnSpc>
                <a:spcPct val="107000"/>
              </a:lnSpc>
              <a:spcAft>
                <a:spcPts val="800"/>
              </a:spcAft>
            </a:pPr>
            <a:r>
              <a:rPr lang="en-US" sz="3200" u="sng">
                <a:solidFill>
                  <a:srgbClr val="0563C1"/>
                </a:solidFill>
                <a:effectLst/>
                <a:latin typeface="Calibri" panose="020F0502020204030204" pitchFamily="34" charset="0"/>
                <a:ea typeface="Times New Roman" panose="02020603050405020304" pitchFamily="18" charset="0"/>
                <a:cs typeface="Calibri" panose="020F0502020204030204" pitchFamily="34" charset="0"/>
                <a:hlinkClick r:id="rId3"/>
              </a:rPr>
              <a:t>Campaigns | Mind, the mental health charity - help for mental health problems</a:t>
            </a:r>
            <a:endParaRPr lang="en-GB" sz="2800">
              <a:effectLst/>
              <a:latin typeface="Calibri" panose="020F0502020204030204" pitchFamily="34" charset="0"/>
              <a:ea typeface="Calibri" panose="020F0502020204030204" pitchFamily="34" charset="0"/>
              <a:cs typeface="Arial" panose="020B0604020202020204" pitchFamily="34" charset="0"/>
            </a:endParaRPr>
          </a:p>
          <a:p>
            <a:pPr fontAlgn="base">
              <a:lnSpc>
                <a:spcPct val="107000"/>
              </a:lnSpc>
              <a:spcAft>
                <a:spcPts val="800"/>
              </a:spcAft>
            </a:pPr>
            <a:r>
              <a:rPr lang="en-GB" sz="3200">
                <a:effectLst/>
                <a:latin typeface="Calibri" panose="020F0502020204030204" pitchFamily="34" charset="0"/>
                <a:ea typeface="Times New Roman" panose="02020603050405020304" pitchFamily="18" charset="0"/>
                <a:cs typeface="Calibri" panose="020F0502020204030204" pitchFamily="34" charset="0"/>
              </a:rPr>
              <a:t>Elderly -</a:t>
            </a:r>
            <a:r>
              <a:rPr lang="en-GB" sz="3200">
                <a:effectLst/>
                <a:latin typeface="Calibri" panose="020F0502020204030204" pitchFamily="34" charset="0"/>
                <a:ea typeface="Calibri" panose="020F0502020204030204" pitchFamily="34" charset="0"/>
                <a:cs typeface="Calibri" panose="020F0502020204030204" pitchFamily="34" charset="0"/>
              </a:rPr>
              <a:t> </a:t>
            </a:r>
            <a:r>
              <a:rPr lang="en-GB" sz="3200" u="sng">
                <a:solidFill>
                  <a:srgbClr val="0563C1"/>
                </a:solidFill>
                <a:effectLst/>
                <a:latin typeface="Calibri" panose="020F0502020204030204" pitchFamily="34" charset="0"/>
                <a:ea typeface="Times New Roman" panose="02020603050405020304" pitchFamily="18" charset="0"/>
                <a:cs typeface="Calibri" panose="020F0502020204030204" pitchFamily="34" charset="0"/>
                <a:hlinkClick r:id="rId4"/>
              </a:rPr>
              <a:t>https://www.ageuk.org.uk/</a:t>
            </a:r>
            <a:br>
              <a:rPr lang="en-GB" sz="3200">
                <a:effectLst/>
                <a:latin typeface="Calibri" panose="020F0502020204030204" pitchFamily="34" charset="0"/>
                <a:ea typeface="Times New Roman" panose="02020603050405020304" pitchFamily="18" charset="0"/>
                <a:cs typeface="Calibri" panose="020F0502020204030204" pitchFamily="34" charset="0"/>
              </a:rPr>
            </a:br>
            <a:r>
              <a:rPr lang="en-GB" sz="3200" u="sng">
                <a:solidFill>
                  <a:srgbClr val="0563C1"/>
                </a:solidFill>
                <a:effectLst/>
                <a:latin typeface="Calibri" panose="020F0502020204030204" pitchFamily="34" charset="0"/>
                <a:ea typeface="Times New Roman" panose="02020603050405020304" pitchFamily="18" charset="0"/>
                <a:cs typeface="Calibri" panose="020F0502020204030204" pitchFamily="34" charset="0"/>
                <a:hlinkClick r:id="rId5"/>
              </a:rPr>
              <a:t>https://ageing-better.org.uk/</a:t>
            </a:r>
            <a:endParaRPr lang="en-GB" sz="2800">
              <a:effectLst/>
              <a:latin typeface="Calibri" panose="020F0502020204030204" pitchFamily="34" charset="0"/>
              <a:ea typeface="Calibri" panose="020F0502020204030204" pitchFamily="34" charset="0"/>
              <a:cs typeface="Arial" panose="020B0604020202020204" pitchFamily="34" charset="0"/>
            </a:endParaRPr>
          </a:p>
          <a:p>
            <a:pPr fontAlgn="base">
              <a:lnSpc>
                <a:spcPct val="107000"/>
              </a:lnSpc>
              <a:spcAft>
                <a:spcPts val="800"/>
              </a:spcAft>
            </a:pPr>
            <a:r>
              <a:rPr lang="en-GB" sz="3200" u="sng">
                <a:solidFill>
                  <a:srgbClr val="0563C1"/>
                </a:solidFill>
                <a:effectLst/>
                <a:latin typeface="Calibri" panose="020F0502020204030204" pitchFamily="34" charset="0"/>
                <a:ea typeface="Times New Roman" panose="02020603050405020304" pitchFamily="18" charset="0"/>
                <a:cs typeface="Calibri" panose="020F0502020204030204" pitchFamily="34" charset="0"/>
                <a:hlinkClick r:id="rId6"/>
              </a:rPr>
              <a:t>https://www.alzheimers.org.uk/</a:t>
            </a:r>
            <a:endParaRPr lang="en-GB" sz="2800">
              <a:effectLst/>
              <a:latin typeface="Calibri" panose="020F0502020204030204" pitchFamily="34" charset="0"/>
              <a:ea typeface="Calibri" panose="020F0502020204030204" pitchFamily="34" charset="0"/>
              <a:cs typeface="Arial" panose="020B0604020202020204" pitchFamily="34" charset="0"/>
            </a:endParaRPr>
          </a:p>
          <a:p>
            <a:endParaRPr lang="en-GB"/>
          </a:p>
        </p:txBody>
      </p:sp>
    </p:spTree>
    <p:extLst>
      <p:ext uri="{BB962C8B-B14F-4D97-AF65-F5344CB8AC3E}">
        <p14:creationId xmlns:p14="http://schemas.microsoft.com/office/powerpoint/2010/main" val="324905099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0C0653-BEC2-0ECD-DBA9-43F7680F603C}"/>
              </a:ext>
            </a:extLst>
          </p:cNvPr>
          <p:cNvSpPr>
            <a:spLocks noGrp="1"/>
          </p:cNvSpPr>
          <p:nvPr>
            <p:ph type="title"/>
          </p:nvPr>
        </p:nvSpPr>
        <p:spPr/>
        <p:txBody>
          <a:bodyPr/>
          <a:lstStyle/>
          <a:p>
            <a:r>
              <a:rPr lang="en-GB" b="1"/>
              <a:t>Second Task</a:t>
            </a:r>
            <a:endParaRPr lang="en-GB"/>
          </a:p>
        </p:txBody>
      </p:sp>
      <p:sp>
        <p:nvSpPr>
          <p:cNvPr id="3" name="Content Placeholder 2">
            <a:extLst>
              <a:ext uri="{FF2B5EF4-FFF2-40B4-BE49-F238E27FC236}">
                <a16:creationId xmlns:a16="http://schemas.microsoft.com/office/drawing/2014/main" id="{D42FDAEF-D539-CA9B-037B-1A1A540E85FD}"/>
              </a:ext>
            </a:extLst>
          </p:cNvPr>
          <p:cNvSpPr>
            <a:spLocks noGrp="1"/>
          </p:cNvSpPr>
          <p:nvPr>
            <p:ph idx="1"/>
          </p:nvPr>
        </p:nvSpPr>
        <p:spPr/>
        <p:txBody>
          <a:bodyPr>
            <a:normAutofit fontScale="70000" lnSpcReduction="20000"/>
          </a:bodyPr>
          <a:lstStyle/>
          <a:p>
            <a:r>
              <a:rPr lang="en-GB"/>
              <a:t>You have been appointed as a Regional Epidemiologist and your manager has asked you to deal with a major public health problem. </a:t>
            </a:r>
          </a:p>
          <a:p>
            <a:r>
              <a:rPr lang="en-GB"/>
              <a:t>Describe the epidemiological processes underpinning the </a:t>
            </a:r>
            <a:r>
              <a:rPr lang="en-GB" b="1"/>
              <a:t>identification, assessment, and management </a:t>
            </a:r>
            <a:r>
              <a:rPr lang="en-GB"/>
              <a:t>of a major public health problem of your choice. </a:t>
            </a:r>
          </a:p>
          <a:p>
            <a:r>
              <a:rPr lang="en-GB"/>
              <a:t>It is expected that you would have selected one disease (</a:t>
            </a:r>
            <a:r>
              <a:rPr lang="en-GB" b="1"/>
              <a:t>communicable or non-communicable</a:t>
            </a:r>
            <a:r>
              <a:rPr lang="en-GB"/>
              <a:t>) or specific health problem and read sufficiently to enable you to devise a paper that covers the full breadth of the epidemiological issues around determining </a:t>
            </a:r>
            <a:r>
              <a:rPr lang="en-GB" b="1"/>
              <a:t>who it affects, how it affects them, and how the problem</a:t>
            </a:r>
            <a:r>
              <a:rPr lang="en-GB"/>
              <a:t> can be addressed. </a:t>
            </a:r>
          </a:p>
        </p:txBody>
      </p:sp>
    </p:spTree>
    <p:extLst>
      <p:ext uri="{BB962C8B-B14F-4D97-AF65-F5344CB8AC3E}">
        <p14:creationId xmlns:p14="http://schemas.microsoft.com/office/powerpoint/2010/main" val="136133249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5451DC-9F0B-3F00-D6F2-A12073F52110}"/>
              </a:ext>
            </a:extLst>
          </p:cNvPr>
          <p:cNvSpPr>
            <a:spLocks noGrp="1"/>
          </p:cNvSpPr>
          <p:nvPr>
            <p:ph type="title"/>
          </p:nvPr>
        </p:nvSpPr>
        <p:spPr/>
        <p:txBody>
          <a:bodyPr/>
          <a:lstStyle/>
          <a:p>
            <a:r>
              <a:rPr lang="en-GB" b="1"/>
              <a:t>Second Task</a:t>
            </a:r>
            <a:endParaRPr lang="en-GB"/>
          </a:p>
        </p:txBody>
      </p:sp>
      <p:sp>
        <p:nvSpPr>
          <p:cNvPr id="3" name="Content Placeholder 2">
            <a:extLst>
              <a:ext uri="{FF2B5EF4-FFF2-40B4-BE49-F238E27FC236}">
                <a16:creationId xmlns:a16="http://schemas.microsoft.com/office/drawing/2014/main" id="{7B0F53D2-30A6-C0E2-5A95-5DAC37DB1535}"/>
              </a:ext>
            </a:extLst>
          </p:cNvPr>
          <p:cNvSpPr>
            <a:spLocks noGrp="1"/>
          </p:cNvSpPr>
          <p:nvPr>
            <p:ph idx="1"/>
          </p:nvPr>
        </p:nvSpPr>
        <p:spPr/>
        <p:txBody>
          <a:bodyPr>
            <a:normAutofit fontScale="85000" lnSpcReduction="20000"/>
          </a:bodyPr>
          <a:lstStyle/>
          <a:p>
            <a:r>
              <a:rPr lang="en-GB" sz="3200">
                <a:effectLst/>
                <a:ea typeface="Times New Roman" panose="02020603050405020304" pitchFamily="18" charset="0"/>
              </a:rPr>
              <a:t>Whilst you may draw on reasonable resources to help you with your task, ensure that the problem itself is specific enough to be of a manageable scale. </a:t>
            </a:r>
          </a:p>
          <a:p>
            <a:r>
              <a:rPr lang="en-GB" sz="3200">
                <a:effectLst/>
                <a:ea typeface="Times New Roman" panose="02020603050405020304" pitchFamily="18" charset="0"/>
              </a:rPr>
              <a:t>As a guideline it should be affecting a group of individuals whose numbers lies in the hundreds rather than the tens or thousands, all of whom you must be concerned with. </a:t>
            </a:r>
          </a:p>
          <a:p>
            <a:r>
              <a:rPr lang="en-GB" sz="3200">
                <a:effectLst/>
                <a:ea typeface="Times New Roman" panose="02020603050405020304" pitchFamily="18" charset="0"/>
              </a:rPr>
              <a:t>You can adjust the size of your target population which contains the “affected” group accordingly. </a:t>
            </a:r>
            <a:endParaRPr lang="en-GB"/>
          </a:p>
        </p:txBody>
      </p:sp>
    </p:spTree>
    <p:extLst>
      <p:ext uri="{BB962C8B-B14F-4D97-AF65-F5344CB8AC3E}">
        <p14:creationId xmlns:p14="http://schemas.microsoft.com/office/powerpoint/2010/main" val="191654439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D87E66-2376-B44E-753D-32F2AF08238B}"/>
              </a:ext>
            </a:extLst>
          </p:cNvPr>
          <p:cNvSpPr>
            <a:spLocks noGrp="1"/>
          </p:cNvSpPr>
          <p:nvPr>
            <p:ph type="title"/>
          </p:nvPr>
        </p:nvSpPr>
        <p:spPr/>
        <p:txBody>
          <a:bodyPr/>
          <a:lstStyle/>
          <a:p>
            <a:r>
              <a:rPr lang="en-GB" b="1"/>
              <a:t>Second Task</a:t>
            </a:r>
            <a:endParaRPr lang="en-GB"/>
          </a:p>
        </p:txBody>
      </p:sp>
      <p:sp>
        <p:nvSpPr>
          <p:cNvPr id="3" name="Content Placeholder 2">
            <a:extLst>
              <a:ext uri="{FF2B5EF4-FFF2-40B4-BE49-F238E27FC236}">
                <a16:creationId xmlns:a16="http://schemas.microsoft.com/office/drawing/2014/main" id="{0683103F-1DFE-824F-F49E-589FD4CDE09F}"/>
              </a:ext>
            </a:extLst>
          </p:cNvPr>
          <p:cNvSpPr>
            <a:spLocks noGrp="1"/>
          </p:cNvSpPr>
          <p:nvPr>
            <p:ph idx="1"/>
          </p:nvPr>
        </p:nvSpPr>
        <p:spPr/>
        <p:txBody>
          <a:bodyPr>
            <a:normAutofit fontScale="92500"/>
          </a:bodyPr>
          <a:lstStyle/>
          <a:p>
            <a:r>
              <a:rPr lang="en-GB" dirty="0"/>
              <a:t>The paper needs to be written as an informed </a:t>
            </a:r>
            <a:r>
              <a:rPr lang="en-GB" b="1" dirty="0"/>
              <a:t>analytical report </a:t>
            </a:r>
            <a:r>
              <a:rPr lang="en-GB" dirty="0"/>
              <a:t>from the perspective of explaining the </a:t>
            </a:r>
            <a:r>
              <a:rPr lang="en-GB" b="1" dirty="0"/>
              <a:t>methods, issues, and                                                                                                                                                                                                     solutions. </a:t>
            </a:r>
          </a:p>
          <a:p>
            <a:r>
              <a:rPr lang="en-GB" dirty="0"/>
              <a:t>It should contain an account of how any particular assumptions, weaknesses or limitations impinge on usefulness of the epidemiological process.</a:t>
            </a:r>
          </a:p>
        </p:txBody>
      </p:sp>
    </p:spTree>
    <p:extLst>
      <p:ext uri="{BB962C8B-B14F-4D97-AF65-F5344CB8AC3E}">
        <p14:creationId xmlns:p14="http://schemas.microsoft.com/office/powerpoint/2010/main" val="251386649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22F07F-2B5C-FDD2-C642-0661764AF78C}"/>
              </a:ext>
            </a:extLst>
          </p:cNvPr>
          <p:cNvSpPr>
            <a:spLocks noGrp="1"/>
          </p:cNvSpPr>
          <p:nvPr>
            <p:ph type="title"/>
          </p:nvPr>
        </p:nvSpPr>
        <p:spPr/>
        <p:txBody>
          <a:bodyPr/>
          <a:lstStyle/>
          <a:p>
            <a:r>
              <a:rPr lang="en-GB" b="1" dirty="0"/>
              <a:t>Second Task</a:t>
            </a:r>
            <a:endParaRPr lang="en-GB" dirty="0"/>
          </a:p>
        </p:txBody>
      </p:sp>
      <p:sp>
        <p:nvSpPr>
          <p:cNvPr id="3" name="Content Placeholder 2">
            <a:extLst>
              <a:ext uri="{FF2B5EF4-FFF2-40B4-BE49-F238E27FC236}">
                <a16:creationId xmlns:a16="http://schemas.microsoft.com/office/drawing/2014/main" id="{80E662DB-47FD-F0E3-081F-75EC6F61BC1B}"/>
              </a:ext>
            </a:extLst>
          </p:cNvPr>
          <p:cNvSpPr>
            <a:spLocks noGrp="1"/>
          </p:cNvSpPr>
          <p:nvPr>
            <p:ph idx="1"/>
          </p:nvPr>
        </p:nvSpPr>
        <p:spPr>
          <a:xfrm>
            <a:off x="457200" y="1417638"/>
            <a:ext cx="8229600" cy="4297362"/>
          </a:xfrm>
        </p:spPr>
        <p:txBody>
          <a:bodyPr>
            <a:normAutofit fontScale="92500" lnSpcReduction="20000"/>
          </a:bodyPr>
          <a:lstStyle/>
          <a:p>
            <a:pPr marL="114300" indent="0">
              <a:buNone/>
            </a:pPr>
            <a:r>
              <a:rPr lang="en-GB" sz="3200" dirty="0">
                <a:effectLst/>
                <a:ea typeface="Times New Roman" panose="02020603050405020304" pitchFamily="18" charset="0"/>
              </a:rPr>
              <a:t>Please note that marks will be awarded for consideration of </a:t>
            </a:r>
            <a:r>
              <a:rPr lang="en-GB" sz="3200" b="1" dirty="0">
                <a:effectLst/>
                <a:ea typeface="Times New Roman" panose="02020603050405020304" pitchFamily="18" charset="0"/>
              </a:rPr>
              <a:t>ALL </a:t>
            </a:r>
            <a:r>
              <a:rPr lang="en-GB" sz="3200" dirty="0">
                <a:effectLst/>
                <a:ea typeface="Times New Roman" panose="02020603050405020304" pitchFamily="18" charset="0"/>
              </a:rPr>
              <a:t>the following topic areas: </a:t>
            </a:r>
          </a:p>
          <a:p>
            <a:pPr marL="114300" indent="0">
              <a:buNone/>
            </a:pPr>
            <a:endParaRPr lang="en-GB" sz="2400" dirty="0">
              <a:ea typeface="Times New Roman" panose="02020603050405020304" pitchFamily="18" charset="0"/>
            </a:endParaRPr>
          </a:p>
          <a:p>
            <a:pPr marL="114300" indent="0">
              <a:buNone/>
            </a:pPr>
            <a:r>
              <a:rPr lang="en-GB" sz="3200" b="1" dirty="0">
                <a:effectLst/>
                <a:ea typeface="Times New Roman" panose="02020603050405020304" pitchFamily="18" charset="0"/>
              </a:rPr>
              <a:t> Introduction (200 words)</a:t>
            </a:r>
            <a:endParaRPr lang="en-GB" sz="2400" b="1" dirty="0">
              <a:effectLst/>
              <a:ea typeface="Times New Roman" panose="02020603050405020304" pitchFamily="18" charset="0"/>
            </a:endParaRPr>
          </a:p>
          <a:p>
            <a:pPr marL="342900" lvl="0" indent="-342900">
              <a:buFont typeface="Symbol" panose="05050102010706020507" pitchFamily="18" charset="2"/>
              <a:buChar char=""/>
            </a:pPr>
            <a:r>
              <a:rPr lang="en-GB" sz="3200" b="1" dirty="0">
                <a:effectLst/>
                <a:ea typeface="Times New Roman" panose="02020603050405020304" pitchFamily="18" charset="0"/>
              </a:rPr>
              <a:t>Definition of the health problem </a:t>
            </a:r>
            <a:r>
              <a:rPr lang="en-GB" sz="3200" dirty="0">
                <a:effectLst/>
                <a:ea typeface="Times New Roman" panose="02020603050405020304" pitchFamily="18" charset="0"/>
              </a:rPr>
              <a:t>and its reported social, cultural and health </a:t>
            </a:r>
            <a:r>
              <a:rPr lang="en-GB" sz="3200" b="1" dirty="0">
                <a:effectLst/>
                <a:ea typeface="Times New Roman" panose="02020603050405020304" pitchFamily="18" charset="0"/>
              </a:rPr>
              <a:t>consequence</a:t>
            </a:r>
            <a:r>
              <a:rPr lang="en-GB" sz="3200" dirty="0">
                <a:effectLst/>
                <a:ea typeface="Times New Roman" panose="02020603050405020304" pitchFamily="18" charset="0"/>
              </a:rPr>
              <a:t>. </a:t>
            </a:r>
            <a:endParaRPr lang="en-GB" sz="2400" dirty="0">
              <a:effectLst/>
              <a:ea typeface="Times New Roman" panose="02020603050405020304" pitchFamily="18" charset="0"/>
            </a:endParaRPr>
          </a:p>
          <a:p>
            <a:pPr marL="342900" lvl="0" indent="-342900">
              <a:buFont typeface="Symbol" panose="05050102010706020507" pitchFamily="18" charset="2"/>
              <a:buChar char=""/>
            </a:pPr>
            <a:r>
              <a:rPr lang="en-GB" sz="3200" dirty="0">
                <a:effectLst/>
                <a:ea typeface="Times New Roman" panose="02020603050405020304" pitchFamily="18" charset="0"/>
              </a:rPr>
              <a:t>Levels of the </a:t>
            </a:r>
            <a:r>
              <a:rPr lang="en-GB" sz="3200" b="1" dirty="0">
                <a:effectLst/>
                <a:ea typeface="Times New Roman" panose="02020603050405020304" pitchFamily="18" charset="0"/>
              </a:rPr>
              <a:t>incidence</a:t>
            </a:r>
            <a:r>
              <a:rPr lang="en-GB" b="1" dirty="0">
                <a:ea typeface="Times New Roman" panose="02020603050405020304" pitchFamily="18" charset="0"/>
              </a:rPr>
              <a:t>/prevalence </a:t>
            </a:r>
            <a:r>
              <a:rPr lang="en-GB" sz="3200" dirty="0">
                <a:effectLst/>
                <a:ea typeface="Times New Roman" panose="02020603050405020304" pitchFamily="18" charset="0"/>
              </a:rPr>
              <a:t>that demonstrate the severity of the health issue (Both worldwide and UK statistics).</a:t>
            </a:r>
            <a:endParaRPr lang="en-GB" sz="2400" dirty="0">
              <a:effectLst/>
              <a:ea typeface="Times New Roman" panose="02020603050405020304" pitchFamily="18" charset="0"/>
            </a:endParaRPr>
          </a:p>
          <a:p>
            <a:endParaRPr lang="en-GB" dirty="0"/>
          </a:p>
        </p:txBody>
      </p:sp>
    </p:spTree>
    <p:extLst>
      <p:ext uri="{BB962C8B-B14F-4D97-AF65-F5344CB8AC3E}">
        <p14:creationId xmlns:p14="http://schemas.microsoft.com/office/powerpoint/2010/main" val="318567934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08C95B-2B9D-9317-CF07-3406B42BFBB2}"/>
              </a:ext>
            </a:extLst>
          </p:cNvPr>
          <p:cNvSpPr>
            <a:spLocks noGrp="1"/>
          </p:cNvSpPr>
          <p:nvPr>
            <p:ph type="title"/>
          </p:nvPr>
        </p:nvSpPr>
        <p:spPr/>
        <p:txBody>
          <a:bodyPr/>
          <a:lstStyle/>
          <a:p>
            <a:r>
              <a:rPr lang="en-GB" b="1"/>
              <a:t>Activity</a:t>
            </a:r>
          </a:p>
        </p:txBody>
      </p:sp>
      <p:sp>
        <p:nvSpPr>
          <p:cNvPr id="3" name="Content Placeholder 2">
            <a:extLst>
              <a:ext uri="{FF2B5EF4-FFF2-40B4-BE49-F238E27FC236}">
                <a16:creationId xmlns:a16="http://schemas.microsoft.com/office/drawing/2014/main" id="{AACBAC2B-0E96-5B44-434E-F9E8604A25E7}"/>
              </a:ext>
            </a:extLst>
          </p:cNvPr>
          <p:cNvSpPr>
            <a:spLocks noGrp="1"/>
          </p:cNvSpPr>
          <p:nvPr>
            <p:ph idx="1"/>
          </p:nvPr>
        </p:nvSpPr>
        <p:spPr/>
        <p:txBody>
          <a:bodyPr>
            <a:normAutofit/>
          </a:bodyPr>
          <a:lstStyle/>
          <a:p>
            <a:r>
              <a:rPr lang="en-GB" sz="2800" dirty="0"/>
              <a:t>Working in groups explore the 2014/2015 report below on obesity statistics in UK</a:t>
            </a:r>
          </a:p>
          <a:p>
            <a:endParaRPr lang="en-GB" sz="2800" dirty="0"/>
          </a:p>
          <a:p>
            <a:pPr marL="365125" marR="0" lvl="0" indent="-255588" algn="l" defTabSz="914400" rtl="0" eaLnBrk="0" fontAlgn="base" latinLnBrk="0" hangingPunct="0">
              <a:lnSpc>
                <a:spcPct val="100000"/>
              </a:lnSpc>
              <a:spcBef>
                <a:spcPts val="400"/>
              </a:spcBef>
              <a:spcAft>
                <a:spcPct val="0"/>
              </a:spcAft>
              <a:buClr>
                <a:srgbClr val="2DA2BF"/>
              </a:buClr>
              <a:buSzPct val="68000"/>
              <a:buFont typeface="Wingdings 3" panose="05040102010807070707" pitchFamily="18" charset="2"/>
              <a:buChar char=""/>
              <a:tabLst/>
              <a:defRPr/>
            </a:pPr>
            <a:r>
              <a:rPr kumimoji="0" lang="en-GB" altLang="en-US" sz="2800" b="0" i="0" u="none" strike="noStrike" kern="1200" cap="none" spc="0" normalizeH="0" baseline="0" noProof="0" dirty="0">
                <a:ln>
                  <a:noFill/>
                </a:ln>
                <a:solidFill>
                  <a:prstClr val="black"/>
                </a:solidFill>
                <a:effectLst/>
                <a:uLnTx/>
                <a:uFillTx/>
                <a:ea typeface="+mn-ea"/>
                <a:cs typeface="+mn-cs"/>
                <a:hlinkClick r:id="rId2"/>
              </a:rPr>
              <a:t>http://content.digital.nhs.uk/catalogue/PUB20562/obes-phys-acti-diet-eng-2016-rep.pdf</a:t>
            </a:r>
            <a:endParaRPr kumimoji="0" lang="en-GB" altLang="en-US" sz="2800" b="0" i="0" u="none" strike="noStrike" kern="1200" cap="none" spc="0" normalizeH="0" baseline="0" noProof="0" dirty="0">
              <a:ln>
                <a:noFill/>
              </a:ln>
              <a:solidFill>
                <a:prstClr val="black"/>
              </a:solidFill>
              <a:effectLst/>
              <a:uLnTx/>
              <a:uFillTx/>
              <a:ea typeface="+mn-ea"/>
              <a:cs typeface="+mn-cs"/>
            </a:endParaRPr>
          </a:p>
          <a:p>
            <a:pPr marL="0" indent="0">
              <a:buNone/>
            </a:pPr>
            <a:endParaRPr lang="en-GB" sz="2800" dirty="0"/>
          </a:p>
          <a:p>
            <a:pPr marL="0" indent="0" algn="ctr">
              <a:buNone/>
            </a:pPr>
            <a:r>
              <a:rPr lang="en-GB" sz="2800" b="1" dirty="0"/>
              <a:t>Feedback your findings to the whole class</a:t>
            </a:r>
          </a:p>
          <a:p>
            <a:pPr marL="0" indent="0" algn="ctr">
              <a:buNone/>
            </a:pPr>
            <a:r>
              <a:rPr lang="en-GB" sz="2800" b="1" dirty="0"/>
              <a:t>10mins</a:t>
            </a:r>
          </a:p>
        </p:txBody>
      </p:sp>
    </p:spTree>
    <p:extLst>
      <p:ext uri="{BB962C8B-B14F-4D97-AF65-F5344CB8AC3E}">
        <p14:creationId xmlns:p14="http://schemas.microsoft.com/office/powerpoint/2010/main" val="228816210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A386A3-ECE4-6553-F83E-614DBFB2E2CD}"/>
              </a:ext>
            </a:extLst>
          </p:cNvPr>
          <p:cNvSpPr>
            <a:spLocks noGrp="1"/>
          </p:cNvSpPr>
          <p:nvPr>
            <p:ph type="title"/>
          </p:nvPr>
        </p:nvSpPr>
        <p:spPr/>
        <p:txBody>
          <a:bodyPr/>
          <a:lstStyle/>
          <a:p>
            <a:r>
              <a:rPr lang="en-GB" b="1"/>
              <a:t>Activity</a:t>
            </a:r>
          </a:p>
        </p:txBody>
      </p:sp>
      <p:sp>
        <p:nvSpPr>
          <p:cNvPr id="3" name="Content Placeholder 2">
            <a:extLst>
              <a:ext uri="{FF2B5EF4-FFF2-40B4-BE49-F238E27FC236}">
                <a16:creationId xmlns:a16="http://schemas.microsoft.com/office/drawing/2014/main" id="{3EBE8C94-122F-7473-220A-68B43AFD89B6}"/>
              </a:ext>
            </a:extLst>
          </p:cNvPr>
          <p:cNvSpPr>
            <a:spLocks noGrp="1"/>
          </p:cNvSpPr>
          <p:nvPr>
            <p:ph idx="1"/>
          </p:nvPr>
        </p:nvSpPr>
        <p:spPr/>
        <p:txBody>
          <a:bodyPr>
            <a:normAutofit fontScale="92500" lnSpcReduction="10000"/>
          </a:bodyPr>
          <a:lstStyle/>
          <a:p>
            <a:r>
              <a:rPr lang="en-GB" dirty="0"/>
              <a:t>Working in groups research the </a:t>
            </a:r>
            <a:r>
              <a:rPr lang="en-GB" sz="3200" dirty="0">
                <a:effectLst/>
                <a:ea typeface="Times New Roman" panose="02020603050405020304" pitchFamily="18" charset="0"/>
              </a:rPr>
              <a:t>social, cultural and health </a:t>
            </a:r>
            <a:r>
              <a:rPr lang="en-GB" b="1" dirty="0"/>
              <a:t>consequences</a:t>
            </a:r>
            <a:r>
              <a:rPr lang="en-GB" dirty="0"/>
              <a:t> of obesity in UK</a:t>
            </a:r>
          </a:p>
          <a:p>
            <a:r>
              <a:rPr lang="en-GB" dirty="0"/>
              <a:t>Adult</a:t>
            </a:r>
          </a:p>
          <a:p>
            <a:r>
              <a:rPr lang="en-GB" dirty="0"/>
              <a:t>Children</a:t>
            </a:r>
          </a:p>
          <a:p>
            <a:r>
              <a:rPr lang="en-GB" dirty="0"/>
              <a:t>Adolescent</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2800" b="1"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dirty="0">
                <a:ln>
                  <a:noFill/>
                </a:ln>
                <a:solidFill>
                  <a:prstClr val="black"/>
                </a:solidFill>
                <a:effectLst/>
                <a:uLnTx/>
                <a:uFillTx/>
                <a:latin typeface="Myriad Pro"/>
                <a:ea typeface="+mn-ea"/>
                <a:cs typeface="+mn-cs"/>
              </a:rPr>
              <a:t>Feedback your findings to the whole class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black"/>
                </a:solidFill>
                <a:effectLst/>
                <a:uLnTx/>
                <a:uFillTx/>
                <a:latin typeface="Myriad Pro"/>
                <a:ea typeface="+mn-ea"/>
                <a:cs typeface="+mn-cs"/>
              </a:rPr>
              <a:t>    </a:t>
            </a:r>
            <a:r>
              <a:rPr kumimoji="0" lang="en-GB" sz="2800" b="1" i="0" u="none" strike="noStrike" kern="1200" cap="none" spc="0" normalizeH="0" baseline="0" noProof="0" dirty="0">
                <a:ln>
                  <a:noFill/>
                </a:ln>
                <a:solidFill>
                  <a:prstClr val="black"/>
                </a:solidFill>
                <a:effectLst/>
                <a:uLnTx/>
                <a:uFillTx/>
                <a:latin typeface="Myriad Pro"/>
                <a:ea typeface="+mn-ea"/>
                <a:cs typeface="+mn-cs"/>
              </a:rPr>
              <a:t>10mins</a:t>
            </a:r>
            <a:endParaRPr lang="en-GB" sz="2800" dirty="0"/>
          </a:p>
          <a:p>
            <a:endParaRPr lang="en-GB" dirty="0"/>
          </a:p>
        </p:txBody>
      </p:sp>
    </p:spTree>
    <p:extLst>
      <p:ext uri="{BB962C8B-B14F-4D97-AF65-F5344CB8AC3E}">
        <p14:creationId xmlns:p14="http://schemas.microsoft.com/office/powerpoint/2010/main" val="90369620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2D1C89-49AE-7C52-D127-AED2865617E2}"/>
              </a:ext>
            </a:extLst>
          </p:cNvPr>
          <p:cNvSpPr>
            <a:spLocks noGrp="1"/>
          </p:cNvSpPr>
          <p:nvPr>
            <p:ph type="title"/>
          </p:nvPr>
        </p:nvSpPr>
        <p:spPr/>
        <p:txBody>
          <a:bodyPr/>
          <a:lstStyle/>
          <a:p>
            <a:r>
              <a:rPr lang="en-GB" b="1"/>
              <a:t>Solution</a:t>
            </a:r>
          </a:p>
        </p:txBody>
      </p:sp>
      <p:sp>
        <p:nvSpPr>
          <p:cNvPr id="3" name="Content Placeholder 2">
            <a:extLst>
              <a:ext uri="{FF2B5EF4-FFF2-40B4-BE49-F238E27FC236}">
                <a16:creationId xmlns:a16="http://schemas.microsoft.com/office/drawing/2014/main" id="{BDDE90F2-0B6C-A03C-1C8C-B2923BF4C6C8}"/>
              </a:ext>
            </a:extLst>
          </p:cNvPr>
          <p:cNvSpPr>
            <a:spLocks noGrp="1"/>
          </p:cNvSpPr>
          <p:nvPr>
            <p:ph idx="1"/>
          </p:nvPr>
        </p:nvSpPr>
        <p:spPr/>
        <p:txBody>
          <a:bodyPr>
            <a:normAutofit fontScale="85000" lnSpcReduction="20000"/>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2600" b="0" i="0" u="none" strike="noStrike" kern="1200" cap="none" spc="0" normalizeH="0" baseline="0" noProof="0">
                <a:ln>
                  <a:noFill/>
                </a:ln>
                <a:solidFill>
                  <a:prstClr val="black"/>
                </a:solidFill>
                <a:effectLst/>
                <a:uLnTx/>
                <a:uFillTx/>
                <a:ea typeface="+mn-ea"/>
                <a:cs typeface="+mn-cs"/>
              </a:rPr>
              <a:t>Working in groups explore the below link</a:t>
            </a:r>
          </a:p>
          <a:p>
            <a:pPr marL="0" indent="0">
              <a:buNone/>
            </a:pPr>
            <a:endParaRPr lang="en-GB" sz="2600">
              <a:hlinkClick r:id="" action="ppaction://noaction"/>
            </a:endParaRPr>
          </a:p>
          <a:p>
            <a:r>
              <a:rPr lang="en-GB" sz="2600">
                <a:hlinkClick r:id="rId3"/>
              </a:rPr>
              <a:t>https://www.ncbi.nlm.nih.gov/pmc/articles/PMC4386197/</a:t>
            </a:r>
            <a:endParaRPr lang="en-GB" sz="2600"/>
          </a:p>
          <a:p>
            <a:endParaRPr lang="en-GB" sz="2600"/>
          </a:p>
          <a:p>
            <a:pPr marL="0" indent="0">
              <a:buNone/>
            </a:pPr>
            <a:endParaRPr lang="en-GB" sz="2600"/>
          </a:p>
          <a:p>
            <a:r>
              <a:rPr lang="en-GB" sz="2600">
                <a:hlinkClick r:id="rId4"/>
              </a:rPr>
              <a:t>https://www.ncbi.nlm.nih.gov/books/NBK62231/pdf/Bookshelf_NBK62231.pdf</a:t>
            </a:r>
            <a:endParaRPr lang="en-GB" sz="2600"/>
          </a:p>
          <a:p>
            <a:pPr marL="0" indent="0">
              <a:buNone/>
            </a:pPr>
            <a:endParaRPr lang="en-GB" sz="2600"/>
          </a:p>
          <a:p>
            <a:endParaRPr lang="en-GB" sz="2600"/>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a:ln>
                  <a:noFill/>
                </a:ln>
                <a:solidFill>
                  <a:prstClr val="black"/>
                </a:solidFill>
                <a:effectLst/>
                <a:uLnTx/>
                <a:uFillTx/>
                <a:latin typeface="Myriad Pro"/>
                <a:ea typeface="+mn-ea"/>
                <a:cs typeface="+mn-cs"/>
              </a:rPr>
              <a:t>Feedback your findings to the whole class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a:ln>
                  <a:noFill/>
                </a:ln>
                <a:solidFill>
                  <a:prstClr val="black"/>
                </a:solidFill>
                <a:effectLst/>
                <a:uLnTx/>
                <a:uFillTx/>
                <a:latin typeface="Myriad Pro"/>
                <a:ea typeface="+mn-ea"/>
                <a:cs typeface="+mn-cs"/>
              </a:rPr>
              <a:t>    </a:t>
            </a:r>
            <a:r>
              <a:rPr kumimoji="0" lang="en-GB" sz="3200" b="1" i="0" u="none" strike="noStrike" kern="1200" cap="none" spc="0" normalizeH="0" baseline="0" noProof="0">
                <a:ln>
                  <a:noFill/>
                </a:ln>
                <a:solidFill>
                  <a:prstClr val="black"/>
                </a:solidFill>
                <a:effectLst/>
                <a:uLnTx/>
                <a:uFillTx/>
                <a:latin typeface="Myriad Pro"/>
                <a:ea typeface="+mn-ea"/>
                <a:cs typeface="+mn-cs"/>
              </a:rPr>
              <a:t>10mins</a:t>
            </a:r>
            <a:endParaRPr lang="en-GB" sz="3200"/>
          </a:p>
          <a:p>
            <a:endParaRPr lang="en-GB"/>
          </a:p>
        </p:txBody>
      </p:sp>
    </p:spTree>
    <p:extLst>
      <p:ext uri="{BB962C8B-B14F-4D97-AF65-F5344CB8AC3E}">
        <p14:creationId xmlns:p14="http://schemas.microsoft.com/office/powerpoint/2010/main" val="49561174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CFE6D3-462B-EBFB-5174-7341C72EE833}"/>
              </a:ext>
            </a:extLst>
          </p:cNvPr>
          <p:cNvSpPr>
            <a:spLocks noGrp="1"/>
          </p:cNvSpPr>
          <p:nvPr>
            <p:ph type="title"/>
          </p:nvPr>
        </p:nvSpPr>
        <p:spPr/>
        <p:txBody>
          <a:bodyPr>
            <a:normAutofit/>
          </a:bodyPr>
          <a:lstStyle/>
          <a:p>
            <a:r>
              <a:rPr lang="en-GB" sz="3600" b="1"/>
              <a:t>Activity</a:t>
            </a:r>
          </a:p>
        </p:txBody>
      </p:sp>
      <p:sp>
        <p:nvSpPr>
          <p:cNvPr id="3" name="Content Placeholder 2">
            <a:extLst>
              <a:ext uri="{FF2B5EF4-FFF2-40B4-BE49-F238E27FC236}">
                <a16:creationId xmlns:a16="http://schemas.microsoft.com/office/drawing/2014/main" id="{A9798C6F-4255-3897-789A-203FA5D0F5B7}"/>
              </a:ext>
            </a:extLst>
          </p:cNvPr>
          <p:cNvSpPr>
            <a:spLocks noGrp="1"/>
          </p:cNvSpPr>
          <p:nvPr>
            <p:ph idx="1"/>
          </p:nvPr>
        </p:nvSpPr>
        <p:spPr/>
        <p:txBody>
          <a:bodyPr/>
          <a:lstStyle/>
          <a:p>
            <a:r>
              <a:rPr lang="en-GB" sz="2800" dirty="0"/>
              <a:t>Working in groups make use of any epidemiological study designs (cross-sectional, case-control, cohort and RCT designs) and search for existing research article to identify your target population of obesity in UK.</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2800" b="1" i="0" u="none" strike="noStrike" kern="1200" cap="none" spc="0" normalizeH="0" baseline="0" noProof="0" dirty="0">
              <a:ln>
                <a:noFill/>
              </a:ln>
              <a:solidFill>
                <a:prstClr val="black"/>
              </a:solidFill>
              <a:effectLst/>
              <a:uLnTx/>
              <a:uFillTx/>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dirty="0">
                <a:ln>
                  <a:noFill/>
                </a:ln>
                <a:solidFill>
                  <a:prstClr val="black"/>
                </a:solidFill>
                <a:effectLst/>
                <a:uLnTx/>
                <a:uFillTx/>
                <a:ea typeface="+mn-ea"/>
                <a:cs typeface="+mn-cs"/>
              </a:rPr>
              <a:t>Feedback your findings to the whole class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black"/>
                </a:solidFill>
                <a:effectLst/>
                <a:uLnTx/>
                <a:uFillTx/>
                <a:ea typeface="+mn-ea"/>
                <a:cs typeface="+mn-cs"/>
              </a:rPr>
              <a:t>    </a:t>
            </a:r>
            <a:r>
              <a:rPr kumimoji="0" lang="en-GB" sz="2800" b="1" i="0" u="none" strike="noStrike" kern="1200" cap="none" spc="0" normalizeH="0" baseline="0" noProof="0" dirty="0">
                <a:ln>
                  <a:noFill/>
                </a:ln>
                <a:solidFill>
                  <a:prstClr val="black"/>
                </a:solidFill>
                <a:effectLst/>
                <a:uLnTx/>
                <a:uFillTx/>
                <a:ea typeface="+mn-ea"/>
                <a:cs typeface="+mn-cs"/>
              </a:rPr>
              <a:t>10mins</a:t>
            </a:r>
            <a:endParaRPr kumimoji="0" lang="en-GB" sz="2800" b="0" i="0" u="none" strike="noStrike" kern="1200" cap="none" spc="0" normalizeH="0" baseline="0" noProof="0" dirty="0">
              <a:ln>
                <a:noFill/>
              </a:ln>
              <a:solidFill>
                <a:prstClr val="black"/>
              </a:solidFill>
              <a:effectLst/>
              <a:uLnTx/>
              <a:uFillTx/>
              <a:ea typeface="+mn-ea"/>
              <a:cs typeface="+mn-cs"/>
            </a:endParaRPr>
          </a:p>
          <a:p>
            <a:endParaRPr lang="en-GB" dirty="0"/>
          </a:p>
        </p:txBody>
      </p:sp>
    </p:spTree>
    <p:extLst>
      <p:ext uri="{BB962C8B-B14F-4D97-AF65-F5344CB8AC3E}">
        <p14:creationId xmlns:p14="http://schemas.microsoft.com/office/powerpoint/2010/main" val="286780376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BAE040-69D0-4734-8431-12755C53C567}"/>
              </a:ext>
            </a:extLst>
          </p:cNvPr>
          <p:cNvSpPr>
            <a:spLocks noGrp="1"/>
          </p:cNvSpPr>
          <p:nvPr>
            <p:ph type="title"/>
          </p:nvPr>
        </p:nvSpPr>
        <p:spPr/>
        <p:txBody>
          <a:bodyPr/>
          <a:lstStyle/>
          <a:p>
            <a:r>
              <a:rPr lang="en-GB" b="1" dirty="0"/>
              <a:t>Second Task</a:t>
            </a:r>
            <a:endParaRPr lang="en-GB" dirty="0"/>
          </a:p>
        </p:txBody>
      </p:sp>
      <p:sp>
        <p:nvSpPr>
          <p:cNvPr id="3" name="Content Placeholder 2">
            <a:extLst>
              <a:ext uri="{FF2B5EF4-FFF2-40B4-BE49-F238E27FC236}">
                <a16:creationId xmlns:a16="http://schemas.microsoft.com/office/drawing/2014/main" id="{697F829D-8B85-B372-5F8C-911E161212EF}"/>
              </a:ext>
            </a:extLst>
          </p:cNvPr>
          <p:cNvSpPr>
            <a:spLocks noGrp="1"/>
          </p:cNvSpPr>
          <p:nvPr>
            <p:ph idx="1"/>
          </p:nvPr>
        </p:nvSpPr>
        <p:spPr/>
        <p:txBody>
          <a:bodyPr>
            <a:normAutofit fontScale="77500" lnSpcReduction="20000"/>
          </a:bodyPr>
          <a:lstStyle/>
          <a:p>
            <a:pPr marL="0" indent="0">
              <a:buNone/>
            </a:pPr>
            <a:r>
              <a:rPr lang="en-GB" b="1" dirty="0"/>
              <a:t>Main Body (1300 words)</a:t>
            </a:r>
          </a:p>
          <a:p>
            <a:pPr marL="0" indent="0">
              <a:buNone/>
            </a:pPr>
            <a:endParaRPr lang="en-GB" b="1" dirty="0"/>
          </a:p>
          <a:p>
            <a:pPr marL="342900" lvl="0" indent="-342900" rtl="0">
              <a:buFont typeface="Symbol" panose="05050102010706020507" pitchFamily="18" charset="2"/>
              <a:buChar char=""/>
            </a:pPr>
            <a:r>
              <a:rPr lang="en-GB" sz="3200" dirty="0">
                <a:effectLst/>
                <a:latin typeface="Arial" panose="020B0604020202020204" pitchFamily="34" charset="0"/>
                <a:ea typeface="Times New Roman" panose="02020603050405020304" pitchFamily="18" charset="0"/>
              </a:rPr>
              <a:t>Public health measures that has been designed in the specific defined population to </a:t>
            </a:r>
            <a:r>
              <a:rPr lang="en-GB" sz="3200" b="1" dirty="0">
                <a:effectLst/>
                <a:latin typeface="Arial" panose="020B0604020202020204" pitchFamily="34" charset="0"/>
                <a:ea typeface="Times New Roman" panose="02020603050405020304" pitchFamily="18" charset="0"/>
              </a:rPr>
              <a:t>contain, manage, treat, and reduce/control</a:t>
            </a:r>
            <a:r>
              <a:rPr lang="en-GB" sz="3200" dirty="0">
                <a:effectLst/>
                <a:latin typeface="Arial" panose="020B0604020202020204" pitchFamily="34" charset="0"/>
                <a:ea typeface="Times New Roman" panose="02020603050405020304" pitchFamily="18" charset="0"/>
              </a:rPr>
              <a:t> the impact of the health problem on the target population </a:t>
            </a:r>
            <a:r>
              <a:rPr lang="en-GB" sz="3200" b="1" dirty="0">
                <a:effectLst/>
                <a:latin typeface="Arial" panose="020B0604020202020204" pitchFamily="34" charset="0"/>
                <a:ea typeface="Times New Roman" panose="02020603050405020304" pitchFamily="18" charset="0"/>
              </a:rPr>
              <a:t>(300 words).</a:t>
            </a:r>
            <a:endParaRPr lang="en-GB" sz="24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3200" dirty="0">
                <a:effectLst/>
                <a:latin typeface="Arial" panose="020B0604020202020204" pitchFamily="34" charset="0"/>
                <a:ea typeface="Times New Roman" panose="02020603050405020304" pitchFamily="18" charset="0"/>
              </a:rPr>
              <a:t>The key </a:t>
            </a:r>
            <a:r>
              <a:rPr lang="en-GB" sz="3200" b="1" dirty="0">
                <a:effectLst/>
                <a:latin typeface="Arial" panose="020B0604020202020204" pitchFamily="34" charset="0"/>
                <a:ea typeface="Times New Roman" panose="02020603050405020304" pitchFamily="18" charset="0"/>
              </a:rPr>
              <a:t>determinants/risk factors </a:t>
            </a:r>
            <a:r>
              <a:rPr lang="en-GB" sz="3200" dirty="0">
                <a:effectLst/>
                <a:latin typeface="Arial" panose="020B0604020202020204" pitchFamily="34" charset="0"/>
                <a:ea typeface="Times New Roman" panose="02020603050405020304" pitchFamily="18" charset="0"/>
              </a:rPr>
              <a:t>of the chosen disease/health issue </a:t>
            </a:r>
            <a:r>
              <a:rPr lang="en-GB" sz="3200" b="1" dirty="0">
                <a:effectLst/>
                <a:latin typeface="Arial" panose="020B0604020202020204" pitchFamily="34" charset="0"/>
                <a:ea typeface="Times New Roman" panose="02020603050405020304" pitchFamily="18" charset="0"/>
              </a:rPr>
              <a:t>(300 words).</a:t>
            </a:r>
            <a:endParaRPr lang="en-GB" sz="2400" dirty="0">
              <a:effectLst/>
              <a:latin typeface="Times New Roman" panose="02020603050405020304" pitchFamily="18" charset="0"/>
              <a:ea typeface="Times New Roman" panose="02020603050405020304" pitchFamily="18" charset="0"/>
            </a:endParaRPr>
          </a:p>
          <a:p>
            <a:r>
              <a:rPr lang="en-GB" sz="3200" dirty="0">
                <a:effectLst/>
                <a:latin typeface="Arial" panose="020B0604020202020204" pitchFamily="34" charset="0"/>
                <a:ea typeface="Times New Roman" panose="02020603050405020304" pitchFamily="18" charset="0"/>
              </a:rPr>
              <a:t>Using epidemiological studies, identify those affected or/are at risk in a specific, defined population </a:t>
            </a:r>
            <a:r>
              <a:rPr lang="en-GB" sz="3200" b="1" dirty="0">
                <a:effectLst/>
                <a:latin typeface="Arial" panose="020B0604020202020204" pitchFamily="34" charset="0"/>
                <a:ea typeface="Times New Roman" panose="02020603050405020304" pitchFamily="18" charset="0"/>
              </a:rPr>
              <a:t>(200 words).</a:t>
            </a:r>
            <a:r>
              <a:rPr lang="en-GB" sz="3200" dirty="0">
                <a:effectLst/>
                <a:latin typeface="Arial" panose="020B0604020202020204" pitchFamily="34" charset="0"/>
                <a:ea typeface="Times New Roman" panose="02020603050405020304" pitchFamily="18" charset="0"/>
              </a:rPr>
              <a:t> </a:t>
            </a:r>
            <a:endParaRPr lang="en-GB" b="1" dirty="0"/>
          </a:p>
        </p:txBody>
      </p:sp>
    </p:spTree>
    <p:extLst>
      <p:ext uri="{BB962C8B-B14F-4D97-AF65-F5344CB8AC3E}">
        <p14:creationId xmlns:p14="http://schemas.microsoft.com/office/powerpoint/2010/main" val="117366176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8552EF-C9E5-D15A-16D2-41C02DC15534}"/>
              </a:ext>
            </a:extLst>
          </p:cNvPr>
          <p:cNvSpPr>
            <a:spLocks noGrp="1"/>
          </p:cNvSpPr>
          <p:nvPr>
            <p:ph type="title"/>
          </p:nvPr>
        </p:nvSpPr>
        <p:spPr/>
        <p:txBody>
          <a:bodyPr/>
          <a:lstStyle/>
          <a:p>
            <a:r>
              <a:rPr lang="en-GB" b="1" dirty="0"/>
              <a:t>Second Task</a:t>
            </a:r>
            <a:endParaRPr lang="en-GB" dirty="0"/>
          </a:p>
        </p:txBody>
      </p:sp>
      <p:sp>
        <p:nvSpPr>
          <p:cNvPr id="3" name="Content Placeholder 2">
            <a:extLst>
              <a:ext uri="{FF2B5EF4-FFF2-40B4-BE49-F238E27FC236}">
                <a16:creationId xmlns:a16="http://schemas.microsoft.com/office/drawing/2014/main" id="{9A353E26-F603-D058-90A6-4DBBA4B32858}"/>
              </a:ext>
            </a:extLst>
          </p:cNvPr>
          <p:cNvSpPr>
            <a:spLocks noGrp="1"/>
          </p:cNvSpPr>
          <p:nvPr>
            <p:ph idx="1"/>
          </p:nvPr>
        </p:nvSpPr>
        <p:spPr/>
        <p:txBody>
          <a:bodyPr>
            <a:normAutofit fontScale="85000" lnSpcReduction="20000"/>
          </a:bodyPr>
          <a:lstStyle/>
          <a:p>
            <a:pPr marL="342900" lvl="0" indent="-342900" rtl="0">
              <a:buFont typeface="Symbol" panose="05050102010706020507" pitchFamily="18" charset="2"/>
              <a:buChar char=""/>
            </a:pPr>
            <a:r>
              <a:rPr lang="en-GB" sz="3200" dirty="0">
                <a:effectLst/>
                <a:latin typeface="Arial" panose="020B0604020202020204" pitchFamily="34" charset="0"/>
                <a:ea typeface="Times New Roman" panose="02020603050405020304" pitchFamily="18" charset="0"/>
              </a:rPr>
              <a:t>Use epidemiological studies to determine the </a:t>
            </a:r>
            <a:r>
              <a:rPr lang="en-GB" sz="3200" b="1" dirty="0">
                <a:effectLst/>
                <a:latin typeface="Arial" panose="020B0604020202020204" pitchFamily="34" charset="0"/>
                <a:ea typeface="Times New Roman" panose="02020603050405020304" pitchFamily="18" charset="0"/>
              </a:rPr>
              <a:t>public health impact/short and long term consequences</a:t>
            </a:r>
            <a:r>
              <a:rPr lang="en-GB" sz="3200" dirty="0">
                <a:effectLst/>
                <a:latin typeface="Arial" panose="020B0604020202020204" pitchFamily="34" charset="0"/>
                <a:ea typeface="Times New Roman" panose="02020603050405020304" pitchFamily="18" charset="0"/>
              </a:rPr>
              <a:t>/effect of the disease on the specified population </a:t>
            </a:r>
            <a:r>
              <a:rPr lang="en-GB" sz="3200" b="1" dirty="0">
                <a:effectLst/>
                <a:latin typeface="Arial" panose="020B0604020202020204" pitchFamily="34" charset="0"/>
                <a:ea typeface="Times New Roman" panose="02020603050405020304" pitchFamily="18" charset="0"/>
              </a:rPr>
              <a:t>(200 words).</a:t>
            </a:r>
            <a:endParaRPr lang="en-GB" sz="24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3200" dirty="0">
                <a:effectLst/>
                <a:latin typeface="Arial" panose="020B0604020202020204" pitchFamily="34" charset="0"/>
                <a:ea typeface="Times New Roman" panose="02020603050405020304" pitchFamily="18" charset="0"/>
              </a:rPr>
              <a:t>Propose an </a:t>
            </a:r>
            <a:r>
              <a:rPr lang="en-GB" sz="3200" b="1" dirty="0">
                <a:effectLst/>
                <a:latin typeface="Arial" panose="020B0604020202020204" pitchFamily="34" charset="0"/>
                <a:ea typeface="Times New Roman" panose="02020603050405020304" pitchFamily="18" charset="0"/>
              </a:rPr>
              <a:t>health intervention</a:t>
            </a:r>
            <a:r>
              <a:rPr lang="en-GB" sz="3200" dirty="0">
                <a:effectLst/>
                <a:latin typeface="Arial" panose="020B0604020202020204" pitchFamily="34" charset="0"/>
                <a:ea typeface="Times New Roman" panose="02020603050405020304" pitchFamily="18" charset="0"/>
              </a:rPr>
              <a:t> programme and </a:t>
            </a:r>
            <a:r>
              <a:rPr lang="en-GB" sz="3200" b="1" dirty="0">
                <a:effectLst/>
                <a:latin typeface="Arial" panose="020B0604020202020204" pitchFamily="34" charset="0"/>
                <a:ea typeface="Times New Roman" panose="02020603050405020304" pitchFamily="18" charset="0"/>
              </a:rPr>
              <a:t>evaluate</a:t>
            </a:r>
            <a:r>
              <a:rPr lang="en-GB" sz="3200" dirty="0">
                <a:effectLst/>
                <a:latin typeface="Arial" panose="020B0604020202020204" pitchFamily="34" charset="0"/>
                <a:ea typeface="Times New Roman" panose="02020603050405020304" pitchFamily="18" charset="0"/>
              </a:rPr>
              <a:t> the impact(s) of any proposed intervention(s) </a:t>
            </a:r>
            <a:r>
              <a:rPr lang="en-GB" sz="3200" b="1" dirty="0">
                <a:effectLst/>
                <a:latin typeface="Arial" panose="020B0604020202020204" pitchFamily="34" charset="0"/>
                <a:ea typeface="Times New Roman" panose="02020603050405020304" pitchFamily="18" charset="0"/>
              </a:rPr>
              <a:t>(200 words).</a:t>
            </a:r>
            <a:endParaRPr lang="en-GB" sz="24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3200" dirty="0">
                <a:effectLst/>
                <a:latin typeface="Arial" panose="020B0604020202020204" pitchFamily="34" charset="0"/>
                <a:ea typeface="Times New Roman" panose="02020603050405020304" pitchFamily="18" charset="0"/>
              </a:rPr>
              <a:t>Show an understanding of the strengths, and weaknesses of your epidemiological approach </a:t>
            </a:r>
            <a:r>
              <a:rPr lang="en-GB" sz="3200" b="1" dirty="0">
                <a:effectLst/>
                <a:latin typeface="Arial" panose="020B0604020202020204" pitchFamily="34" charset="0"/>
                <a:ea typeface="Times New Roman" panose="02020603050405020304" pitchFamily="18" charset="0"/>
              </a:rPr>
              <a:t>(100 words).</a:t>
            </a:r>
            <a:endParaRPr lang="en-GB" sz="24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76116124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D929E6-D9E4-29F0-E01F-B3229E4B89B3}"/>
              </a:ext>
            </a:extLst>
          </p:cNvPr>
          <p:cNvSpPr>
            <a:spLocks noGrp="1"/>
          </p:cNvSpPr>
          <p:nvPr>
            <p:ph type="title"/>
          </p:nvPr>
        </p:nvSpPr>
        <p:spPr/>
        <p:txBody>
          <a:bodyPr/>
          <a:lstStyle/>
          <a:p>
            <a:r>
              <a:rPr lang="en-GB" b="1"/>
              <a:t>Activity</a:t>
            </a:r>
          </a:p>
        </p:txBody>
      </p:sp>
      <p:sp>
        <p:nvSpPr>
          <p:cNvPr id="3" name="Content Placeholder 2">
            <a:extLst>
              <a:ext uri="{FF2B5EF4-FFF2-40B4-BE49-F238E27FC236}">
                <a16:creationId xmlns:a16="http://schemas.microsoft.com/office/drawing/2014/main" id="{5A511866-AC77-0D96-D036-5A88B1811E69}"/>
              </a:ext>
            </a:extLst>
          </p:cNvPr>
          <p:cNvSpPr>
            <a:spLocks noGrp="1"/>
          </p:cNvSpPr>
          <p:nvPr>
            <p:ph idx="1"/>
          </p:nvPr>
        </p:nvSpPr>
        <p:spPr/>
        <p:txBody>
          <a:bodyPr>
            <a:normAutofit/>
          </a:bodyPr>
          <a:lstStyle/>
          <a:p>
            <a:r>
              <a:rPr lang="en-GB" sz="2800" dirty="0"/>
              <a:t>Working in groups look for any epidemiological studies to determine the impact of the health condition/disease (obesity) on the </a:t>
            </a:r>
            <a:r>
              <a:rPr lang="en-GB" sz="2800"/>
              <a:t>target population in UK.</a:t>
            </a:r>
            <a:endParaRPr lang="en-GB" sz="2800" dirty="0"/>
          </a:p>
          <a:p>
            <a:endParaRPr lang="en-GB" sz="2800" dirty="0"/>
          </a:p>
          <a:p>
            <a:endParaRPr lang="en-GB" sz="2800" dirty="0"/>
          </a:p>
          <a:p>
            <a:pPr marL="0" indent="0">
              <a:buNone/>
            </a:pPr>
            <a:endParaRPr lang="en-GB" sz="2800" dirty="0"/>
          </a:p>
          <a:p>
            <a:pPr marL="0" indent="0" algn="ctr">
              <a:buNone/>
            </a:pPr>
            <a:r>
              <a:rPr lang="en-GB" sz="2800" b="1" dirty="0"/>
              <a:t>Feedback your findings to the whole class</a:t>
            </a:r>
          </a:p>
        </p:txBody>
      </p:sp>
    </p:spTree>
    <p:extLst>
      <p:ext uri="{BB962C8B-B14F-4D97-AF65-F5344CB8AC3E}">
        <p14:creationId xmlns:p14="http://schemas.microsoft.com/office/powerpoint/2010/main" val="337325945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01D823-97A9-ACDD-CB44-4AF360C70F57}"/>
              </a:ext>
            </a:extLst>
          </p:cNvPr>
          <p:cNvSpPr>
            <a:spLocks noGrp="1"/>
          </p:cNvSpPr>
          <p:nvPr>
            <p:ph type="title"/>
          </p:nvPr>
        </p:nvSpPr>
        <p:spPr/>
        <p:txBody>
          <a:bodyPr/>
          <a:lstStyle/>
          <a:p>
            <a:r>
              <a:rPr lang="en-GB" b="1" dirty="0"/>
              <a:t>Solution</a:t>
            </a:r>
          </a:p>
        </p:txBody>
      </p:sp>
      <p:sp>
        <p:nvSpPr>
          <p:cNvPr id="3" name="Content Placeholder 2">
            <a:extLst>
              <a:ext uri="{FF2B5EF4-FFF2-40B4-BE49-F238E27FC236}">
                <a16:creationId xmlns:a16="http://schemas.microsoft.com/office/drawing/2014/main" id="{8811E2DB-65BD-84D9-7FE2-4D5A3CCAC5FE}"/>
              </a:ext>
            </a:extLst>
          </p:cNvPr>
          <p:cNvSpPr>
            <a:spLocks noGrp="1"/>
          </p:cNvSpPr>
          <p:nvPr>
            <p:ph idx="1"/>
          </p:nvPr>
        </p:nvSpPr>
        <p:spPr/>
        <p:txBody>
          <a:bodyPr/>
          <a:lstStyle/>
          <a:p>
            <a:r>
              <a:rPr lang="en-GB" dirty="0">
                <a:hlinkClick r:id="rId2"/>
              </a:rPr>
              <a:t>Examples</a:t>
            </a:r>
          </a:p>
          <a:p>
            <a:r>
              <a:rPr lang="en-GB" dirty="0">
                <a:hlinkClick r:id="rId2"/>
              </a:rPr>
              <a:t>https://www.nature.com/articles/0803662</a:t>
            </a:r>
            <a:endParaRPr lang="en-GB" dirty="0"/>
          </a:p>
          <a:p>
            <a:endParaRPr lang="en-GB" dirty="0"/>
          </a:p>
          <a:p>
            <a:r>
              <a:rPr lang="en-GB" dirty="0">
                <a:hlinkClick r:id="rId3"/>
              </a:rPr>
              <a:t>https://onlinelibrary.wiley.com/doi/full/10.1002/osp4.474</a:t>
            </a:r>
            <a:endParaRPr lang="en-GB" dirty="0"/>
          </a:p>
          <a:p>
            <a:endParaRPr lang="en-GB" dirty="0"/>
          </a:p>
        </p:txBody>
      </p:sp>
    </p:spTree>
    <p:extLst>
      <p:ext uri="{BB962C8B-B14F-4D97-AF65-F5344CB8AC3E}">
        <p14:creationId xmlns:p14="http://schemas.microsoft.com/office/powerpoint/2010/main" val="384436599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05949B-C8FF-E2C9-DAE6-A558D44A2505}"/>
              </a:ext>
            </a:extLst>
          </p:cNvPr>
          <p:cNvSpPr>
            <a:spLocks noGrp="1"/>
          </p:cNvSpPr>
          <p:nvPr>
            <p:ph type="title"/>
          </p:nvPr>
        </p:nvSpPr>
        <p:spPr/>
        <p:txBody>
          <a:bodyPr/>
          <a:lstStyle/>
          <a:p>
            <a:r>
              <a:rPr lang="en-GB" b="1"/>
              <a:t>Solution</a:t>
            </a:r>
          </a:p>
        </p:txBody>
      </p:sp>
      <p:sp>
        <p:nvSpPr>
          <p:cNvPr id="3" name="Content Placeholder 2">
            <a:extLst>
              <a:ext uri="{FF2B5EF4-FFF2-40B4-BE49-F238E27FC236}">
                <a16:creationId xmlns:a16="http://schemas.microsoft.com/office/drawing/2014/main" id="{6B2D478A-ABD7-AF52-9557-47F3EB2585DF}"/>
              </a:ext>
            </a:extLst>
          </p:cNvPr>
          <p:cNvSpPr>
            <a:spLocks noGrp="1"/>
          </p:cNvSpPr>
          <p:nvPr>
            <p:ph idx="1"/>
          </p:nvPr>
        </p:nvSpPr>
        <p:spPr/>
        <p:txBody>
          <a:bodyPr/>
          <a:lstStyle/>
          <a:p>
            <a:r>
              <a:rPr lang="en-GB" dirty="0">
                <a:hlinkClick r:id="rId3"/>
              </a:rPr>
              <a:t>https://www.nature.com/articles/0803662</a:t>
            </a:r>
            <a:endParaRPr lang="en-GB" dirty="0"/>
          </a:p>
          <a:p>
            <a:endParaRPr lang="en-GB" dirty="0"/>
          </a:p>
          <a:p>
            <a:r>
              <a:rPr lang="en-GB" dirty="0">
                <a:hlinkClick r:id="rId4"/>
              </a:rPr>
              <a:t>https://www.ncbi.nlm.nih.gov/pmc/articles/PMC5673154/pdf/ij9-2-e17.pdf</a:t>
            </a:r>
            <a:endParaRPr lang="en-GB" dirty="0"/>
          </a:p>
          <a:p>
            <a:endParaRPr lang="en-GB" dirty="0"/>
          </a:p>
          <a:p>
            <a:r>
              <a:rPr lang="en-GB" dirty="0">
                <a:hlinkClick r:id="rId5"/>
              </a:rPr>
              <a:t>https://www.nhsinform.scot/illnesses-and-conditions/nutritional/obesity</a:t>
            </a:r>
            <a:endParaRPr lang="en-GB" dirty="0"/>
          </a:p>
          <a:p>
            <a:endParaRPr lang="en-GB" dirty="0"/>
          </a:p>
        </p:txBody>
      </p:sp>
    </p:spTree>
    <p:extLst>
      <p:ext uri="{BB962C8B-B14F-4D97-AF65-F5344CB8AC3E}">
        <p14:creationId xmlns:p14="http://schemas.microsoft.com/office/powerpoint/2010/main" val="254233324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CFE6D3-462B-EBFB-5174-7341C72EE833}"/>
              </a:ext>
            </a:extLst>
          </p:cNvPr>
          <p:cNvSpPr>
            <a:spLocks noGrp="1"/>
          </p:cNvSpPr>
          <p:nvPr>
            <p:ph type="title"/>
          </p:nvPr>
        </p:nvSpPr>
        <p:spPr/>
        <p:txBody>
          <a:bodyPr>
            <a:normAutofit/>
          </a:bodyPr>
          <a:lstStyle/>
          <a:p>
            <a:r>
              <a:rPr lang="en-GB" sz="3600" b="1"/>
              <a:t>Activity</a:t>
            </a:r>
          </a:p>
        </p:txBody>
      </p:sp>
      <p:sp>
        <p:nvSpPr>
          <p:cNvPr id="3" name="Content Placeholder 2">
            <a:extLst>
              <a:ext uri="{FF2B5EF4-FFF2-40B4-BE49-F238E27FC236}">
                <a16:creationId xmlns:a16="http://schemas.microsoft.com/office/drawing/2014/main" id="{A9798C6F-4255-3897-789A-203FA5D0F5B7}"/>
              </a:ext>
            </a:extLst>
          </p:cNvPr>
          <p:cNvSpPr>
            <a:spLocks noGrp="1"/>
          </p:cNvSpPr>
          <p:nvPr>
            <p:ph idx="1"/>
          </p:nvPr>
        </p:nvSpPr>
        <p:spPr/>
        <p:txBody>
          <a:bodyPr/>
          <a:lstStyle/>
          <a:p>
            <a:r>
              <a:rPr lang="en-GB" sz="2800"/>
              <a:t>Working in groups research how obesity can be</a:t>
            </a:r>
            <a:r>
              <a:rPr lang="en-GB" sz="2800" b="1">
                <a:effectLst/>
                <a:latin typeface="Arial" panose="020B0604020202020204" pitchFamily="34" charset="0"/>
                <a:ea typeface="Times New Roman" panose="02020603050405020304" pitchFamily="18" charset="0"/>
              </a:rPr>
              <a:t> contained, managed, treated, and reduced/controlled among the target population</a:t>
            </a:r>
          </a:p>
          <a:p>
            <a:endParaRPr lang="en-GB" sz="2800" b="1">
              <a:latin typeface="Arial" panose="020B0604020202020204" pitchFamily="34" charset="0"/>
            </a:endParaRPr>
          </a:p>
          <a:p>
            <a:pPr marL="0" indent="0">
              <a:buNone/>
            </a:pPr>
            <a:endParaRPr kumimoji="0" lang="en-GB" sz="2800" b="1" i="0" u="none" strike="noStrike" kern="1200" cap="none" spc="0" normalizeH="0" baseline="0" noProof="0">
              <a:ln>
                <a:noFill/>
              </a:ln>
              <a:solidFill>
                <a:prstClr val="black"/>
              </a:solidFill>
              <a:effectLst/>
              <a:uLnTx/>
              <a:uFillTx/>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a:ln>
                  <a:noFill/>
                </a:ln>
                <a:solidFill>
                  <a:prstClr val="black"/>
                </a:solidFill>
                <a:effectLst/>
                <a:uLnTx/>
                <a:uFillTx/>
                <a:ea typeface="+mn-ea"/>
                <a:cs typeface="+mn-cs"/>
              </a:rPr>
              <a:t>Feedback your findings to the whole class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a:ln>
                  <a:noFill/>
                </a:ln>
                <a:solidFill>
                  <a:prstClr val="black"/>
                </a:solidFill>
                <a:effectLst/>
                <a:uLnTx/>
                <a:uFillTx/>
                <a:ea typeface="+mn-ea"/>
                <a:cs typeface="+mn-cs"/>
              </a:rPr>
              <a:t>    </a:t>
            </a:r>
            <a:r>
              <a:rPr kumimoji="0" lang="en-GB" sz="2800" b="1" i="0" u="none" strike="noStrike" kern="1200" cap="none" spc="0" normalizeH="0" baseline="0" noProof="0">
                <a:ln>
                  <a:noFill/>
                </a:ln>
                <a:solidFill>
                  <a:prstClr val="black"/>
                </a:solidFill>
                <a:effectLst/>
                <a:uLnTx/>
                <a:uFillTx/>
                <a:ea typeface="+mn-ea"/>
                <a:cs typeface="+mn-cs"/>
              </a:rPr>
              <a:t>10mins</a:t>
            </a:r>
            <a:endParaRPr kumimoji="0" lang="en-GB" sz="2800" b="0" i="0" u="none" strike="noStrike" kern="1200" cap="none" spc="0" normalizeH="0" baseline="0" noProof="0">
              <a:ln>
                <a:noFill/>
              </a:ln>
              <a:solidFill>
                <a:prstClr val="black"/>
              </a:solidFill>
              <a:effectLst/>
              <a:uLnTx/>
              <a:uFillTx/>
              <a:ea typeface="+mn-ea"/>
              <a:cs typeface="+mn-cs"/>
            </a:endParaRPr>
          </a:p>
          <a:p>
            <a:endParaRPr lang="en-GB"/>
          </a:p>
        </p:txBody>
      </p:sp>
    </p:spTree>
    <p:extLst>
      <p:ext uri="{BB962C8B-B14F-4D97-AF65-F5344CB8AC3E}">
        <p14:creationId xmlns:p14="http://schemas.microsoft.com/office/powerpoint/2010/main" val="229792877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36AC64-9B30-7910-4044-44E224B5E3E1}"/>
              </a:ext>
            </a:extLst>
          </p:cNvPr>
          <p:cNvSpPr>
            <a:spLocks noGrp="1"/>
          </p:cNvSpPr>
          <p:nvPr>
            <p:ph type="title"/>
          </p:nvPr>
        </p:nvSpPr>
        <p:spPr/>
        <p:txBody>
          <a:bodyPr/>
          <a:lstStyle/>
          <a:p>
            <a:r>
              <a:rPr lang="en-GB" b="1" dirty="0"/>
              <a:t>Solution</a:t>
            </a:r>
          </a:p>
        </p:txBody>
      </p:sp>
      <p:sp>
        <p:nvSpPr>
          <p:cNvPr id="3" name="Content Placeholder 2">
            <a:extLst>
              <a:ext uri="{FF2B5EF4-FFF2-40B4-BE49-F238E27FC236}">
                <a16:creationId xmlns:a16="http://schemas.microsoft.com/office/drawing/2014/main" id="{4B517645-B7A0-9BE5-EBFA-40C3A0D780E3}"/>
              </a:ext>
            </a:extLst>
          </p:cNvPr>
          <p:cNvSpPr>
            <a:spLocks noGrp="1"/>
          </p:cNvSpPr>
          <p:nvPr>
            <p:ph idx="1"/>
          </p:nvPr>
        </p:nvSpPr>
        <p:spPr/>
        <p:txBody>
          <a:bodyPr/>
          <a:lstStyle/>
          <a:p>
            <a:r>
              <a:rPr lang="en-GB" dirty="0">
                <a:hlinkClick r:id="rId3"/>
              </a:rPr>
              <a:t>https://www.gov.uk/government/publications/childhood-obesity-a-plan-for-action/childhood-obesity-a-plan-for-action</a:t>
            </a:r>
            <a:endParaRPr lang="en-GB" dirty="0"/>
          </a:p>
          <a:p>
            <a:endParaRPr lang="en-GB" dirty="0"/>
          </a:p>
          <a:p>
            <a:r>
              <a:rPr lang="en-GB" dirty="0">
                <a:hlinkClick r:id="rId4"/>
              </a:rPr>
              <a:t>https://www.kingsfund.org.uk/sites/default/files/2021-07/Tackling%20obesity.pdf</a:t>
            </a:r>
            <a:endParaRPr lang="en-GB" dirty="0"/>
          </a:p>
          <a:p>
            <a:endParaRPr lang="en-GB" dirty="0"/>
          </a:p>
          <a:p>
            <a:endParaRPr lang="en-GB" dirty="0"/>
          </a:p>
        </p:txBody>
      </p:sp>
    </p:spTree>
    <p:extLst>
      <p:ext uri="{BB962C8B-B14F-4D97-AF65-F5344CB8AC3E}">
        <p14:creationId xmlns:p14="http://schemas.microsoft.com/office/powerpoint/2010/main" val="116041300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CFE6D3-462B-EBFB-5174-7341C72EE833}"/>
              </a:ext>
            </a:extLst>
          </p:cNvPr>
          <p:cNvSpPr>
            <a:spLocks noGrp="1"/>
          </p:cNvSpPr>
          <p:nvPr>
            <p:ph type="title"/>
          </p:nvPr>
        </p:nvSpPr>
        <p:spPr/>
        <p:txBody>
          <a:bodyPr>
            <a:normAutofit/>
          </a:bodyPr>
          <a:lstStyle/>
          <a:p>
            <a:r>
              <a:rPr lang="en-GB" sz="3600" b="1"/>
              <a:t>Activity</a:t>
            </a:r>
          </a:p>
        </p:txBody>
      </p:sp>
      <p:sp>
        <p:nvSpPr>
          <p:cNvPr id="3" name="Content Placeholder 2">
            <a:extLst>
              <a:ext uri="{FF2B5EF4-FFF2-40B4-BE49-F238E27FC236}">
                <a16:creationId xmlns:a16="http://schemas.microsoft.com/office/drawing/2014/main" id="{A9798C6F-4255-3897-789A-203FA5D0F5B7}"/>
              </a:ext>
            </a:extLst>
          </p:cNvPr>
          <p:cNvSpPr>
            <a:spLocks noGrp="1"/>
          </p:cNvSpPr>
          <p:nvPr>
            <p:ph idx="1"/>
          </p:nvPr>
        </p:nvSpPr>
        <p:spPr/>
        <p:txBody>
          <a:bodyPr>
            <a:normAutofit/>
          </a:bodyPr>
          <a:lstStyle/>
          <a:p>
            <a:r>
              <a:rPr lang="en-GB" sz="2800" dirty="0"/>
              <a:t>Working in groups research the different obesity intervention programme that is in existence</a:t>
            </a:r>
          </a:p>
          <a:p>
            <a:endParaRPr lang="en-GB" sz="2800" b="1" dirty="0">
              <a:solidFill>
                <a:prstClr val="black"/>
              </a:solidFill>
              <a:effectLst/>
              <a:latin typeface="Arial" panose="020B0604020202020204" pitchFamily="34" charset="0"/>
              <a:ea typeface="+mn-ea"/>
            </a:endParaRPr>
          </a:p>
          <a:p>
            <a:endParaRPr kumimoji="0" lang="en-GB" sz="2800" b="1" i="0" u="none" strike="noStrike" kern="1200" cap="none" spc="0" normalizeH="0" baseline="0" noProof="0" dirty="0">
              <a:ln>
                <a:noFill/>
              </a:ln>
              <a:solidFill>
                <a:prstClr val="black"/>
              </a:solidFill>
              <a:effectLst/>
              <a:uLnTx/>
              <a:uFillTx/>
              <a:ea typeface="+mn-ea"/>
              <a:cs typeface="+mn-cs"/>
            </a:endParaRPr>
          </a:p>
          <a:p>
            <a:endParaRPr lang="en-GB" sz="2800" b="1" dirty="0">
              <a:solidFill>
                <a:prstClr val="black"/>
              </a:solidFill>
            </a:endParaRPr>
          </a:p>
          <a:p>
            <a:endParaRPr kumimoji="0" lang="en-GB" sz="2800" b="1" i="0" u="none" strike="noStrike" kern="1200" cap="none" spc="0" normalizeH="0" baseline="0" noProof="0" dirty="0">
              <a:ln>
                <a:noFill/>
              </a:ln>
              <a:solidFill>
                <a:prstClr val="black"/>
              </a:solidFill>
              <a:effectLst/>
              <a:uLnTx/>
              <a:uFillTx/>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dirty="0">
                <a:ln>
                  <a:noFill/>
                </a:ln>
                <a:solidFill>
                  <a:prstClr val="black"/>
                </a:solidFill>
                <a:effectLst/>
                <a:uLnTx/>
                <a:uFillTx/>
                <a:ea typeface="+mn-ea"/>
                <a:cs typeface="+mn-cs"/>
              </a:rPr>
              <a:t>Feedback your findings to the whole class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black"/>
                </a:solidFill>
                <a:effectLst/>
                <a:uLnTx/>
                <a:uFillTx/>
                <a:ea typeface="+mn-ea"/>
                <a:cs typeface="+mn-cs"/>
              </a:rPr>
              <a:t>    </a:t>
            </a:r>
            <a:r>
              <a:rPr kumimoji="0" lang="en-GB" sz="2800" b="1" i="0" u="none" strike="noStrike" kern="1200" cap="none" spc="0" normalizeH="0" baseline="0" noProof="0" dirty="0">
                <a:ln>
                  <a:noFill/>
                </a:ln>
                <a:solidFill>
                  <a:prstClr val="black"/>
                </a:solidFill>
                <a:effectLst/>
                <a:uLnTx/>
                <a:uFillTx/>
                <a:ea typeface="+mn-ea"/>
                <a:cs typeface="+mn-cs"/>
              </a:rPr>
              <a:t>10mins</a:t>
            </a:r>
            <a:endParaRPr kumimoji="0" lang="en-GB" sz="2800" b="0" i="0" u="none" strike="noStrike" kern="1200" cap="none" spc="0" normalizeH="0" baseline="0" noProof="0" dirty="0">
              <a:ln>
                <a:noFill/>
              </a:ln>
              <a:solidFill>
                <a:prstClr val="black"/>
              </a:solidFill>
              <a:effectLst/>
              <a:uLnTx/>
              <a:uFillTx/>
              <a:ea typeface="+mn-ea"/>
              <a:cs typeface="+mn-cs"/>
            </a:endParaRPr>
          </a:p>
          <a:p>
            <a:endParaRPr lang="en-GB" dirty="0"/>
          </a:p>
        </p:txBody>
      </p:sp>
    </p:spTree>
    <p:extLst>
      <p:ext uri="{BB962C8B-B14F-4D97-AF65-F5344CB8AC3E}">
        <p14:creationId xmlns:p14="http://schemas.microsoft.com/office/powerpoint/2010/main" val="315222392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7046E0-09C2-47F5-54CC-E6AF1503BA01}"/>
              </a:ext>
            </a:extLst>
          </p:cNvPr>
          <p:cNvSpPr>
            <a:spLocks noGrp="1"/>
          </p:cNvSpPr>
          <p:nvPr>
            <p:ph type="title"/>
          </p:nvPr>
        </p:nvSpPr>
        <p:spPr/>
        <p:txBody>
          <a:bodyPr/>
          <a:lstStyle/>
          <a:p>
            <a:r>
              <a:rPr lang="en-GB" b="1" dirty="0"/>
              <a:t>Examples of Intervention</a:t>
            </a:r>
          </a:p>
        </p:txBody>
      </p:sp>
      <p:pic>
        <p:nvPicPr>
          <p:cNvPr id="2050" name="Picture 2">
            <a:extLst>
              <a:ext uri="{FF2B5EF4-FFF2-40B4-BE49-F238E27FC236}">
                <a16:creationId xmlns:a16="http://schemas.microsoft.com/office/drawing/2014/main" id="{0F013ABB-5374-950F-AF94-D37BDB28E5B7}"/>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952501" y="1304926"/>
            <a:ext cx="7305674" cy="43243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096058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CFE6D3-462B-EBFB-5174-7341C72EE833}"/>
              </a:ext>
            </a:extLst>
          </p:cNvPr>
          <p:cNvSpPr>
            <a:spLocks noGrp="1"/>
          </p:cNvSpPr>
          <p:nvPr>
            <p:ph type="title"/>
          </p:nvPr>
        </p:nvSpPr>
        <p:spPr/>
        <p:txBody>
          <a:bodyPr>
            <a:normAutofit/>
          </a:bodyPr>
          <a:lstStyle/>
          <a:p>
            <a:r>
              <a:rPr lang="en-GB" sz="3600" b="1"/>
              <a:t>Activity</a:t>
            </a:r>
          </a:p>
        </p:txBody>
      </p:sp>
      <p:sp>
        <p:nvSpPr>
          <p:cNvPr id="3" name="Content Placeholder 2">
            <a:extLst>
              <a:ext uri="{FF2B5EF4-FFF2-40B4-BE49-F238E27FC236}">
                <a16:creationId xmlns:a16="http://schemas.microsoft.com/office/drawing/2014/main" id="{A9798C6F-4255-3897-789A-203FA5D0F5B7}"/>
              </a:ext>
            </a:extLst>
          </p:cNvPr>
          <p:cNvSpPr>
            <a:spLocks noGrp="1"/>
          </p:cNvSpPr>
          <p:nvPr>
            <p:ph idx="1"/>
          </p:nvPr>
        </p:nvSpPr>
        <p:spPr/>
        <p:txBody>
          <a:bodyPr>
            <a:normAutofit fontScale="85000" lnSpcReduction="20000"/>
          </a:bodyPr>
          <a:lstStyle/>
          <a:p>
            <a:r>
              <a:rPr lang="en-GB" sz="2800"/>
              <a:t>Working in groups research how the impact of the proposed obesity intervention programme can be</a:t>
            </a:r>
            <a:r>
              <a:rPr lang="en-GB" sz="2800" b="1">
                <a:effectLst/>
                <a:latin typeface="Arial" panose="020B0604020202020204" pitchFamily="34" charset="0"/>
                <a:ea typeface="Times New Roman" panose="02020603050405020304" pitchFamily="18" charset="0"/>
              </a:rPr>
              <a:t> evaluated</a:t>
            </a:r>
          </a:p>
          <a:p>
            <a:endParaRPr kumimoji="0" lang="en-GB" sz="2800" b="1" i="0" u="none" strike="noStrike" kern="1200" cap="none" spc="0" normalizeH="0" baseline="0" noProof="0">
              <a:ln>
                <a:noFill/>
              </a:ln>
              <a:solidFill>
                <a:prstClr val="black"/>
              </a:solidFill>
              <a:uLnTx/>
              <a:uFillTx/>
              <a:latin typeface="Arial" panose="020B0604020202020204" pitchFamily="34" charset="0"/>
              <a:cs typeface="+mn-cs"/>
            </a:endParaRPr>
          </a:p>
          <a:p>
            <a:r>
              <a:rPr lang="en-GB" sz="2800"/>
              <a:t>You need to justify the </a:t>
            </a:r>
            <a:r>
              <a:rPr lang="en-GB" sz="2800" b="1"/>
              <a:t>appropriateness, potential acceptability and effectiveness</a:t>
            </a:r>
            <a:r>
              <a:rPr lang="en-GB" sz="2800"/>
              <a:t> of the intervention,</a:t>
            </a:r>
          </a:p>
          <a:p>
            <a:endParaRPr lang="en-GB" sz="2800" b="1">
              <a:solidFill>
                <a:prstClr val="black"/>
              </a:solidFill>
              <a:effectLst/>
              <a:latin typeface="Arial" panose="020B0604020202020204" pitchFamily="34" charset="0"/>
              <a:ea typeface="+mn-ea"/>
            </a:endParaRPr>
          </a:p>
          <a:p>
            <a:endParaRPr lang="en-GB" sz="2800" b="1">
              <a:solidFill>
                <a:prstClr val="black"/>
              </a:solidFill>
              <a:effectLst/>
              <a:latin typeface="Arial" panose="020B0604020202020204" pitchFamily="34" charset="0"/>
              <a:ea typeface="+mn-ea"/>
            </a:endParaRPr>
          </a:p>
          <a:p>
            <a:endParaRPr kumimoji="0" lang="en-GB" sz="2800" b="1" i="0" u="none" strike="noStrike" kern="1200" cap="none" spc="0" normalizeH="0" baseline="0" noProof="0">
              <a:ln>
                <a:noFill/>
              </a:ln>
              <a:solidFill>
                <a:prstClr val="black"/>
              </a:solidFill>
              <a:effectLst/>
              <a:uLnTx/>
              <a:uFillTx/>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a:ln>
                  <a:noFill/>
                </a:ln>
                <a:solidFill>
                  <a:prstClr val="black"/>
                </a:solidFill>
                <a:effectLst/>
                <a:uLnTx/>
                <a:uFillTx/>
                <a:ea typeface="+mn-ea"/>
                <a:cs typeface="+mn-cs"/>
              </a:rPr>
              <a:t>Feedback your findings to the whole class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a:ln>
                  <a:noFill/>
                </a:ln>
                <a:solidFill>
                  <a:prstClr val="black"/>
                </a:solidFill>
                <a:effectLst/>
                <a:uLnTx/>
                <a:uFillTx/>
                <a:ea typeface="+mn-ea"/>
                <a:cs typeface="+mn-cs"/>
              </a:rPr>
              <a:t>    </a:t>
            </a:r>
            <a:r>
              <a:rPr kumimoji="0" lang="en-GB" sz="2800" b="1" i="0" u="none" strike="noStrike" kern="1200" cap="none" spc="0" normalizeH="0" baseline="0" noProof="0">
                <a:ln>
                  <a:noFill/>
                </a:ln>
                <a:solidFill>
                  <a:prstClr val="black"/>
                </a:solidFill>
                <a:effectLst/>
                <a:uLnTx/>
                <a:uFillTx/>
                <a:ea typeface="+mn-ea"/>
                <a:cs typeface="+mn-cs"/>
              </a:rPr>
              <a:t>10mins</a:t>
            </a:r>
            <a:endParaRPr kumimoji="0" lang="en-GB" sz="2800" b="0" i="0" u="none" strike="noStrike" kern="1200" cap="none" spc="0" normalizeH="0" baseline="0" noProof="0">
              <a:ln>
                <a:noFill/>
              </a:ln>
              <a:solidFill>
                <a:prstClr val="black"/>
              </a:solidFill>
              <a:effectLst/>
              <a:uLnTx/>
              <a:uFillTx/>
              <a:ea typeface="+mn-ea"/>
              <a:cs typeface="+mn-cs"/>
            </a:endParaRPr>
          </a:p>
          <a:p>
            <a:endParaRPr lang="en-GB"/>
          </a:p>
        </p:txBody>
      </p:sp>
    </p:spTree>
    <p:extLst>
      <p:ext uri="{BB962C8B-B14F-4D97-AF65-F5344CB8AC3E}">
        <p14:creationId xmlns:p14="http://schemas.microsoft.com/office/powerpoint/2010/main" val="60217489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422E36-986D-4A8C-9936-9CC2DCC2E39C}"/>
              </a:ext>
            </a:extLst>
          </p:cNvPr>
          <p:cNvSpPr>
            <a:spLocks noGrp="1"/>
          </p:cNvSpPr>
          <p:nvPr>
            <p:ph type="title"/>
          </p:nvPr>
        </p:nvSpPr>
        <p:spPr/>
        <p:txBody>
          <a:bodyPr/>
          <a:lstStyle/>
          <a:p>
            <a:r>
              <a:rPr lang="en-GB" b="1"/>
              <a:t>Second Task</a:t>
            </a:r>
            <a:endParaRPr lang="en-GB"/>
          </a:p>
        </p:txBody>
      </p:sp>
      <p:sp>
        <p:nvSpPr>
          <p:cNvPr id="3" name="Content Placeholder 2">
            <a:extLst>
              <a:ext uri="{FF2B5EF4-FFF2-40B4-BE49-F238E27FC236}">
                <a16:creationId xmlns:a16="http://schemas.microsoft.com/office/drawing/2014/main" id="{E86BEAFE-2E95-54C6-D6DA-989D8CA41B2F}"/>
              </a:ext>
            </a:extLst>
          </p:cNvPr>
          <p:cNvSpPr>
            <a:spLocks noGrp="1"/>
          </p:cNvSpPr>
          <p:nvPr>
            <p:ph idx="1"/>
          </p:nvPr>
        </p:nvSpPr>
        <p:spPr/>
        <p:txBody>
          <a:bodyPr/>
          <a:lstStyle/>
          <a:p>
            <a:pPr marL="457200"/>
            <a:r>
              <a:rPr lang="en-GB" sz="3200">
                <a:effectLst/>
                <a:latin typeface="Arial" panose="020B0604020202020204" pitchFamily="34" charset="0"/>
                <a:ea typeface="Times New Roman" panose="02020603050405020304" pitchFamily="18" charset="0"/>
              </a:rPr>
              <a:t>Please cover these areas by answering the points in separate paragraphs. </a:t>
            </a:r>
            <a:endParaRPr lang="en-GB" sz="2400">
              <a:effectLst/>
              <a:latin typeface="Times New Roman" panose="02020603050405020304" pitchFamily="18" charset="0"/>
              <a:ea typeface="Times New Roman" panose="02020603050405020304" pitchFamily="18" charset="0"/>
            </a:endParaRPr>
          </a:p>
          <a:p>
            <a:pPr marL="114300" indent="0">
              <a:buNone/>
            </a:pPr>
            <a:r>
              <a:rPr lang="en-GB" sz="3200">
                <a:effectLst/>
                <a:latin typeface="Arial" panose="020B0604020202020204" pitchFamily="34" charset="0"/>
                <a:ea typeface="Times New Roman" panose="02020603050405020304" pitchFamily="18" charset="0"/>
              </a:rPr>
              <a:t> </a:t>
            </a:r>
            <a:endParaRPr lang="en-GB" sz="2400">
              <a:effectLst/>
              <a:latin typeface="Times New Roman" panose="02020603050405020304" pitchFamily="18" charset="0"/>
              <a:ea typeface="Times New Roman" panose="02020603050405020304" pitchFamily="18" charset="0"/>
            </a:endParaRPr>
          </a:p>
          <a:p>
            <a:pPr marL="457200"/>
            <a:r>
              <a:rPr lang="en-GB" sz="3200">
                <a:effectLst/>
                <a:latin typeface="Arial" panose="020B0604020202020204" pitchFamily="34" charset="0"/>
                <a:ea typeface="Times New Roman" panose="02020603050405020304" pitchFamily="18" charset="0"/>
              </a:rPr>
              <a:t>Please reference specific documents to support your claims and provide a reference list at the end of your work.</a:t>
            </a:r>
            <a:endParaRPr lang="en-GB" sz="2400">
              <a:effectLst/>
              <a:latin typeface="Times New Roman" panose="02020603050405020304" pitchFamily="18" charset="0"/>
              <a:ea typeface="Times New Roman" panose="02020603050405020304" pitchFamily="18" charset="0"/>
            </a:endParaRPr>
          </a:p>
          <a:p>
            <a:pPr marL="114300" indent="0">
              <a:buNone/>
            </a:pPr>
            <a:r>
              <a:rPr lang="en-GB" sz="3200">
                <a:effectLst/>
                <a:latin typeface="Arial" panose="020B0604020202020204" pitchFamily="34" charset="0"/>
                <a:ea typeface="Times New Roman" panose="02020603050405020304" pitchFamily="18" charset="0"/>
              </a:rPr>
              <a:t> </a:t>
            </a:r>
            <a:endParaRPr lang="en-GB" sz="2400">
              <a:effectLst/>
              <a:latin typeface="Times New Roman" panose="02020603050405020304" pitchFamily="18" charset="0"/>
              <a:ea typeface="Times New Roman" panose="02020603050405020304" pitchFamily="18" charset="0"/>
            </a:endParaRPr>
          </a:p>
          <a:p>
            <a:endParaRPr lang="en-GB"/>
          </a:p>
        </p:txBody>
      </p:sp>
    </p:spTree>
    <p:extLst>
      <p:ext uri="{BB962C8B-B14F-4D97-AF65-F5344CB8AC3E}">
        <p14:creationId xmlns:p14="http://schemas.microsoft.com/office/powerpoint/2010/main" val="375401519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641D8A-0A90-F3DD-5C9F-4CE3D8E369D0}"/>
              </a:ext>
            </a:extLst>
          </p:cNvPr>
          <p:cNvSpPr>
            <a:spLocks noGrp="1"/>
          </p:cNvSpPr>
          <p:nvPr>
            <p:ph type="title"/>
          </p:nvPr>
        </p:nvSpPr>
        <p:spPr/>
        <p:txBody>
          <a:bodyPr>
            <a:normAutofit/>
          </a:bodyPr>
          <a:lstStyle/>
          <a:p>
            <a:r>
              <a:rPr lang="en-GB" sz="4400" b="1">
                <a:solidFill>
                  <a:srgbClr val="000000"/>
                </a:solidFill>
                <a:effectLst/>
                <a:ea typeface="Times New Roman" panose="02020603050405020304" pitchFamily="18" charset="0"/>
              </a:rPr>
              <a:t>General Submission Guidance </a:t>
            </a:r>
            <a:endParaRPr lang="en-GB"/>
          </a:p>
        </p:txBody>
      </p:sp>
      <p:sp>
        <p:nvSpPr>
          <p:cNvPr id="4" name="Text Box 2">
            <a:extLst>
              <a:ext uri="{FF2B5EF4-FFF2-40B4-BE49-F238E27FC236}">
                <a16:creationId xmlns:a16="http://schemas.microsoft.com/office/drawing/2014/main" id="{B0A4A8B7-5ED1-9B82-CA02-B9D4DB9C79C4}"/>
              </a:ext>
            </a:extLst>
          </p:cNvPr>
          <p:cNvSpPr txBox="1">
            <a:spLocks noGrp="1" noChangeArrowheads="1"/>
          </p:cNvSpPr>
          <p:nvPr>
            <p:ph idx="1"/>
          </p:nvPr>
        </p:nvSpPr>
        <p:spPr bwMode="auto">
          <a:xfrm>
            <a:off x="457200" y="1556792"/>
            <a:ext cx="8229600" cy="3917032"/>
          </a:xfrm>
          <a:prstGeom prst="rect">
            <a:avLst/>
          </a:prstGeom>
          <a:solidFill>
            <a:sysClr val="window" lastClr="FFFFFF"/>
          </a:solidFill>
          <a:ln w="25400" cap="flat" cmpd="sng" algn="ctr">
            <a:solidFill>
              <a:srgbClr val="C0504D"/>
            </a:solidFill>
            <a:prstDash val="solid"/>
            <a:headEnd/>
            <a:tailEnd/>
          </a:ln>
          <a:effectLst/>
        </p:spPr>
        <p:txBody>
          <a:bodyPr rot="0" vert="horz" wrap="square" lIns="91440" tIns="45720" rIns="91440" bIns="45720" anchor="t" anchorCtr="0">
            <a:noAutofit/>
          </a:bodyPr>
          <a:lstStyle/>
          <a:p>
            <a:pPr>
              <a:spcBef>
                <a:spcPts val="500"/>
              </a:spcBef>
              <a:spcAft>
                <a:spcPts val="250"/>
              </a:spcAft>
            </a:pPr>
            <a:r>
              <a:rPr lang="en-GB" sz="2400">
                <a:solidFill>
                  <a:srgbClr val="000000"/>
                </a:solidFill>
                <a:effectLst/>
                <a:ea typeface="Times New Roman" panose="02020603050405020304" pitchFamily="18" charset="0"/>
              </a:rPr>
              <a:t>All your presentation must include </a:t>
            </a:r>
            <a:r>
              <a:rPr lang="en-GB" sz="2400" b="1">
                <a:solidFill>
                  <a:srgbClr val="000000"/>
                </a:solidFill>
                <a:effectLst/>
                <a:ea typeface="Times New Roman" panose="02020603050405020304" pitchFamily="18" charset="0"/>
              </a:rPr>
              <a:t>a title page </a:t>
            </a:r>
            <a:r>
              <a:rPr lang="en-GB" sz="2400">
                <a:solidFill>
                  <a:srgbClr val="000000"/>
                </a:solidFill>
                <a:effectLst/>
                <a:ea typeface="Times New Roman" panose="02020603050405020304" pitchFamily="18" charset="0"/>
              </a:rPr>
              <a:t>that clearly states</a:t>
            </a:r>
            <a:r>
              <a:rPr lang="en-GB" sz="2400" b="1">
                <a:solidFill>
                  <a:srgbClr val="000000"/>
                </a:solidFill>
                <a:effectLst/>
                <a:ea typeface="Times New Roman" panose="02020603050405020304" pitchFamily="18" charset="0"/>
              </a:rPr>
              <a:t> your names, your student numbers, the module code and title, your lecturer’s name, and your assignment title</a:t>
            </a:r>
            <a:r>
              <a:rPr lang="en-GB" sz="2400">
                <a:solidFill>
                  <a:srgbClr val="000000"/>
                </a:solidFill>
                <a:effectLst/>
                <a:ea typeface="Times New Roman" panose="02020603050405020304" pitchFamily="18" charset="0"/>
              </a:rPr>
              <a:t>. </a:t>
            </a:r>
          </a:p>
          <a:p>
            <a:pPr>
              <a:spcBef>
                <a:spcPts val="500"/>
              </a:spcBef>
              <a:spcAft>
                <a:spcPts val="250"/>
              </a:spcAft>
            </a:pPr>
            <a:r>
              <a:rPr lang="en-GB" sz="2400">
                <a:solidFill>
                  <a:srgbClr val="000000"/>
                </a:solidFill>
                <a:effectLst/>
                <a:ea typeface="Times New Roman" panose="02020603050405020304" pitchFamily="18" charset="0"/>
              </a:rPr>
              <a:t>All your submissions should be typed in </a:t>
            </a:r>
            <a:r>
              <a:rPr lang="en-GB" sz="2400" b="1" i="1">
                <a:solidFill>
                  <a:srgbClr val="000000"/>
                </a:solidFill>
                <a:effectLst/>
                <a:ea typeface="Times New Roman" panose="02020603050405020304" pitchFamily="18" charset="0"/>
              </a:rPr>
              <a:t>Arial</a:t>
            </a:r>
            <a:r>
              <a:rPr lang="en-GB" sz="2400">
                <a:solidFill>
                  <a:srgbClr val="000000"/>
                </a:solidFill>
                <a:effectLst/>
                <a:ea typeface="Times New Roman" panose="02020603050405020304" pitchFamily="18" charset="0"/>
              </a:rPr>
              <a:t> font size 11, using 1.5 line spacing.</a:t>
            </a:r>
          </a:p>
          <a:p>
            <a:pPr>
              <a:spcBef>
                <a:spcPts val="500"/>
              </a:spcBef>
              <a:spcAft>
                <a:spcPts val="500"/>
              </a:spcAft>
            </a:pPr>
            <a:r>
              <a:rPr lang="en-GB" sz="2400">
                <a:solidFill>
                  <a:srgbClr val="000000"/>
                </a:solidFill>
                <a:effectLst/>
                <a:ea typeface="Times New Roman" panose="02020603050405020304" pitchFamily="18" charset="0"/>
              </a:rPr>
              <a:t>All presentation  must have a </a:t>
            </a:r>
            <a:r>
              <a:rPr lang="en-GB" sz="2400" b="1" i="1">
                <a:solidFill>
                  <a:srgbClr val="000000"/>
                </a:solidFill>
                <a:effectLst/>
                <a:ea typeface="Times New Roman" panose="02020603050405020304" pitchFamily="18" charset="0"/>
              </a:rPr>
              <a:t>reference list</a:t>
            </a:r>
            <a:r>
              <a:rPr lang="en-GB" sz="2400">
                <a:solidFill>
                  <a:srgbClr val="000000"/>
                </a:solidFill>
                <a:effectLst/>
                <a:ea typeface="Times New Roman" panose="02020603050405020304" pitchFamily="18" charset="0"/>
              </a:rPr>
              <a:t> and citations should be used throughout your work/slides using Harvard referencing. </a:t>
            </a:r>
          </a:p>
          <a:p>
            <a:pPr>
              <a:spcBef>
                <a:spcPts val="500"/>
              </a:spcBef>
              <a:spcAft>
                <a:spcPts val="500"/>
              </a:spcAft>
            </a:pPr>
            <a:r>
              <a:rPr lang="en-GB" sz="2400">
                <a:effectLst/>
                <a:ea typeface="Times New Roman" panose="02020603050405020304" pitchFamily="18" charset="0"/>
              </a:rPr>
              <a:t> </a:t>
            </a:r>
          </a:p>
        </p:txBody>
      </p:sp>
    </p:spTree>
    <p:extLst>
      <p:ext uri="{BB962C8B-B14F-4D97-AF65-F5344CB8AC3E}">
        <p14:creationId xmlns:p14="http://schemas.microsoft.com/office/powerpoint/2010/main" val="370268322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801C9D-1219-49F8-025A-2E17CBFB5A24}"/>
              </a:ext>
            </a:extLst>
          </p:cNvPr>
          <p:cNvSpPr>
            <a:spLocks noGrp="1"/>
          </p:cNvSpPr>
          <p:nvPr>
            <p:ph type="title"/>
          </p:nvPr>
        </p:nvSpPr>
        <p:spPr/>
        <p:txBody>
          <a:bodyPr>
            <a:normAutofit fontScale="90000"/>
          </a:bodyPr>
          <a:lstStyle/>
          <a:p>
            <a:r>
              <a:rPr lang="en-GB" sz="4400" b="1">
                <a:solidFill>
                  <a:srgbClr val="000000"/>
                </a:solidFill>
                <a:effectLst/>
                <a:latin typeface="Arial" panose="020B0604020202020204" pitchFamily="34" charset="0"/>
                <a:ea typeface="Times New Roman" panose="02020603050405020304" pitchFamily="18" charset="0"/>
              </a:rPr>
              <a:t>Academic honesty / referencing</a:t>
            </a:r>
            <a:endParaRPr lang="en-GB"/>
          </a:p>
        </p:txBody>
      </p:sp>
      <p:graphicFrame>
        <p:nvGraphicFramePr>
          <p:cNvPr id="4" name="Content Placeholder 3">
            <a:extLst>
              <a:ext uri="{FF2B5EF4-FFF2-40B4-BE49-F238E27FC236}">
                <a16:creationId xmlns:a16="http://schemas.microsoft.com/office/drawing/2014/main" id="{9D8EAA5D-5C29-29CE-B9DE-F1386D34CD64}"/>
              </a:ext>
            </a:extLst>
          </p:cNvPr>
          <p:cNvGraphicFramePr>
            <a:graphicFrameLocks noGrp="1"/>
          </p:cNvGraphicFramePr>
          <p:nvPr>
            <p:ph idx="1"/>
            <p:extLst>
              <p:ext uri="{D42A27DB-BD31-4B8C-83A1-F6EECF244321}">
                <p14:modId xmlns:p14="http://schemas.microsoft.com/office/powerpoint/2010/main" val="4127330070"/>
              </p:ext>
            </p:extLst>
          </p:nvPr>
        </p:nvGraphicFramePr>
        <p:xfrm>
          <a:off x="638175" y="1562100"/>
          <a:ext cx="7791450" cy="3886200"/>
        </p:xfrm>
        <a:graphic>
          <a:graphicData uri="http://schemas.openxmlformats.org/drawingml/2006/table">
            <a:tbl>
              <a:tblPr/>
              <a:tblGrid>
                <a:gridCol w="201171">
                  <a:extLst>
                    <a:ext uri="{9D8B030D-6E8A-4147-A177-3AD203B41FA5}">
                      <a16:colId xmlns:a16="http://schemas.microsoft.com/office/drawing/2014/main" val="2765253807"/>
                    </a:ext>
                  </a:extLst>
                </a:gridCol>
                <a:gridCol w="7590279">
                  <a:extLst>
                    <a:ext uri="{9D8B030D-6E8A-4147-A177-3AD203B41FA5}">
                      <a16:colId xmlns:a16="http://schemas.microsoft.com/office/drawing/2014/main" val="1604805393"/>
                    </a:ext>
                  </a:extLst>
                </a:gridCol>
              </a:tblGrid>
              <a:tr h="3886200">
                <a:tc>
                  <a:txBody>
                    <a:bodyPr/>
                    <a:lstStyle/>
                    <a:p>
                      <a:pPr>
                        <a:spcBef>
                          <a:spcPts val="600"/>
                        </a:spcBef>
                        <a:spcAft>
                          <a:spcPts val="600"/>
                        </a:spcAft>
                      </a:pPr>
                      <a:endParaRPr lang="en-GB" sz="10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pattFill prst="pct20">
                      <a:fgClr>
                        <a:srgbClr val="FFFFFF"/>
                      </a:fgClr>
                      <a:bgClr>
                        <a:srgbClr val="D9D9D9"/>
                      </a:bgClr>
                    </a:pattFill>
                  </a:tcPr>
                </a:tc>
                <a:tc>
                  <a:txBody>
                    <a:bodyPr/>
                    <a:lstStyle/>
                    <a:p>
                      <a:pPr marL="457200" indent="-457200" algn="just">
                        <a:spcBef>
                          <a:spcPts val="600"/>
                        </a:spcBef>
                        <a:spcAft>
                          <a:spcPts val="600"/>
                        </a:spcAft>
                        <a:buFont typeface="Wingdings" panose="05000000000000000000" pitchFamily="2" charset="2"/>
                        <a:buChar char="§"/>
                      </a:pPr>
                      <a:r>
                        <a:rPr lang="en-GB" sz="2800">
                          <a:effectLst/>
                          <a:latin typeface="Arial" panose="020B0604020202020204" pitchFamily="34" charset="0"/>
                          <a:ea typeface="Times New Roman" panose="02020603050405020304" pitchFamily="18" charset="0"/>
                        </a:rPr>
                        <a:t>Academic honesty is required. </a:t>
                      </a:r>
                    </a:p>
                    <a:p>
                      <a:pPr marL="457200" indent="-457200" algn="just">
                        <a:spcBef>
                          <a:spcPts val="600"/>
                        </a:spcBef>
                        <a:spcAft>
                          <a:spcPts val="600"/>
                        </a:spcAft>
                        <a:buFont typeface="Wingdings" panose="05000000000000000000" pitchFamily="2" charset="2"/>
                        <a:buChar char="§"/>
                      </a:pPr>
                      <a:r>
                        <a:rPr lang="en-GB" sz="2800">
                          <a:effectLst/>
                          <a:latin typeface="Arial" panose="020B0604020202020204" pitchFamily="34" charset="0"/>
                          <a:ea typeface="Times New Roman" panose="02020603050405020304" pitchFamily="18" charset="0"/>
                        </a:rPr>
                        <a:t>In the main body of your submission you must give credit to authors on whose research and ideas your work is based. </a:t>
                      </a:r>
                    </a:p>
                    <a:p>
                      <a:pPr marL="457200" indent="-457200" algn="just">
                        <a:spcBef>
                          <a:spcPts val="600"/>
                        </a:spcBef>
                        <a:spcAft>
                          <a:spcPts val="600"/>
                        </a:spcAft>
                        <a:buFont typeface="Wingdings" panose="05000000000000000000" pitchFamily="2" charset="2"/>
                        <a:buChar char="§"/>
                      </a:pPr>
                      <a:r>
                        <a:rPr lang="en-GB" sz="2800">
                          <a:effectLst/>
                          <a:latin typeface="Arial" panose="020B0604020202020204" pitchFamily="34" charset="0"/>
                          <a:ea typeface="Times New Roman" panose="02020603050405020304" pitchFamily="18" charset="0"/>
                        </a:rPr>
                        <a:t>Append to your submission a reference list that indicates the books, articles, etc. that you have used, cited or quoted in order to complete this assessment.  </a:t>
                      </a:r>
                      <a:endParaRPr lang="en-GB" sz="28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581973288"/>
                  </a:ext>
                </a:extLst>
              </a:tr>
            </a:tbl>
          </a:graphicData>
        </a:graphic>
      </p:graphicFrame>
    </p:spTree>
    <p:extLst>
      <p:ext uri="{BB962C8B-B14F-4D97-AF65-F5344CB8AC3E}">
        <p14:creationId xmlns:p14="http://schemas.microsoft.com/office/powerpoint/2010/main" val="4162225434"/>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A5EF2E-FB42-45E9-AA2B-F09A12B3D7CC}"/>
              </a:ext>
            </a:extLst>
          </p:cNvPr>
          <p:cNvSpPr>
            <a:spLocks noGrp="1"/>
          </p:cNvSpPr>
          <p:nvPr>
            <p:ph type="title"/>
          </p:nvPr>
        </p:nvSpPr>
        <p:spPr>
          <a:xfrm>
            <a:off x="457200" y="274638"/>
            <a:ext cx="8229600" cy="1143000"/>
          </a:xfrm>
        </p:spPr>
        <p:txBody>
          <a:bodyPr anchor="ctr">
            <a:normAutofit/>
          </a:bodyPr>
          <a:lstStyle/>
          <a:p>
            <a:pPr>
              <a:lnSpc>
                <a:spcPct val="90000"/>
              </a:lnSpc>
            </a:pPr>
            <a:r>
              <a:rPr lang="en-GB" sz="3700" b="1"/>
              <a:t>REFERENCING REQUIREMENTS</a:t>
            </a:r>
            <a:br>
              <a:rPr lang="en-GB" sz="3700"/>
            </a:br>
            <a:endParaRPr lang="en-GB" sz="3700"/>
          </a:p>
        </p:txBody>
      </p:sp>
      <p:sp>
        <p:nvSpPr>
          <p:cNvPr id="3" name="Content Placeholder 2">
            <a:extLst>
              <a:ext uri="{FF2B5EF4-FFF2-40B4-BE49-F238E27FC236}">
                <a16:creationId xmlns:a16="http://schemas.microsoft.com/office/drawing/2014/main" id="{F74019DB-E4C6-46EE-B5B8-A9AE54167C4B}"/>
              </a:ext>
            </a:extLst>
          </p:cNvPr>
          <p:cNvSpPr>
            <a:spLocks noGrp="1"/>
          </p:cNvSpPr>
          <p:nvPr>
            <p:ph sz="half" idx="1"/>
          </p:nvPr>
        </p:nvSpPr>
        <p:spPr>
          <a:xfrm>
            <a:off x="251520" y="1600201"/>
            <a:ext cx="3384376" cy="2764903"/>
          </a:xfrm>
        </p:spPr>
        <p:txBody>
          <a:bodyPr>
            <a:normAutofit/>
          </a:bodyPr>
          <a:lstStyle/>
          <a:p>
            <a:r>
              <a:rPr lang="en-GB" b="1"/>
              <a:t>Ensure that you follow the UWTSD Harvard referencing requirements. </a:t>
            </a:r>
          </a:p>
          <a:p>
            <a:endParaRPr lang="en-GB" b="1"/>
          </a:p>
          <a:p>
            <a:endParaRPr lang="en-GB"/>
          </a:p>
        </p:txBody>
      </p:sp>
      <p:pic>
        <p:nvPicPr>
          <p:cNvPr id="4" name="Picture 3">
            <a:extLst>
              <a:ext uri="{FF2B5EF4-FFF2-40B4-BE49-F238E27FC236}">
                <a16:creationId xmlns:a16="http://schemas.microsoft.com/office/drawing/2014/main" id="{2F87429C-C4A4-4681-8C63-4B60225B9E0B}"/>
              </a:ext>
            </a:extLst>
          </p:cNvPr>
          <p:cNvPicPr/>
          <p:nvPr/>
        </p:nvPicPr>
        <p:blipFill rotWithShape="1">
          <a:blip r:embed="rId3"/>
          <a:srcRect l="29150" t="14672" r="30461" b="9782"/>
          <a:stretch/>
        </p:blipFill>
        <p:spPr bwMode="auto">
          <a:xfrm>
            <a:off x="3845169" y="908720"/>
            <a:ext cx="5119319" cy="4680521"/>
          </a:xfrm>
          <a:prstGeom prst="rect">
            <a:avLst/>
          </a:prstGeom>
          <a:noFill/>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871422022"/>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6204D7-B79D-459C-9D5D-1CEAE3DB0DB1}"/>
              </a:ext>
            </a:extLst>
          </p:cNvPr>
          <p:cNvSpPr>
            <a:spLocks noGrp="1"/>
          </p:cNvSpPr>
          <p:nvPr>
            <p:ph type="title"/>
          </p:nvPr>
        </p:nvSpPr>
        <p:spPr>
          <a:xfrm>
            <a:off x="457200" y="188640"/>
            <a:ext cx="8229600" cy="648072"/>
          </a:xfrm>
        </p:spPr>
        <p:txBody>
          <a:bodyPr>
            <a:normAutofit/>
          </a:bodyPr>
          <a:lstStyle/>
          <a:p>
            <a:r>
              <a:rPr lang="en-GB" sz="2800" b="1">
                <a:latin typeface="Arial" panose="020B0604020202020204" pitchFamily="34" charset="0"/>
                <a:cs typeface="Arial" panose="020B0604020202020204" pitchFamily="34" charset="0"/>
              </a:rPr>
              <a:t>ASSESSMENT CRITERIA PORTFOLIO  </a:t>
            </a:r>
          </a:p>
        </p:txBody>
      </p:sp>
      <p:graphicFrame>
        <p:nvGraphicFramePr>
          <p:cNvPr id="7" name="Content Placeholder 3">
            <a:extLst>
              <a:ext uri="{FF2B5EF4-FFF2-40B4-BE49-F238E27FC236}">
                <a16:creationId xmlns:a16="http://schemas.microsoft.com/office/drawing/2014/main" id="{B5A71545-2336-4B31-8467-6548E6F09083}"/>
              </a:ext>
            </a:extLst>
          </p:cNvPr>
          <p:cNvGraphicFramePr>
            <a:graphicFrameLocks noGrp="1"/>
          </p:cNvGraphicFramePr>
          <p:nvPr>
            <p:ph idx="1"/>
          </p:nvPr>
        </p:nvGraphicFramePr>
        <p:xfrm>
          <a:off x="323528" y="1010745"/>
          <a:ext cx="8568952" cy="4599491"/>
        </p:xfrm>
        <a:graphic>
          <a:graphicData uri="http://schemas.openxmlformats.org/drawingml/2006/table">
            <a:tbl>
              <a:tblPr firstRow="1" firstCol="1" bandRow="1">
                <a:tableStyleId>{5C22544A-7EE6-4342-B048-85BDC9FD1C3A}</a:tableStyleId>
              </a:tblPr>
              <a:tblGrid>
                <a:gridCol w="8568952">
                  <a:extLst>
                    <a:ext uri="{9D8B030D-6E8A-4147-A177-3AD203B41FA5}">
                      <a16:colId xmlns:a16="http://schemas.microsoft.com/office/drawing/2014/main" val="2769099101"/>
                    </a:ext>
                  </a:extLst>
                </a:gridCol>
              </a:tblGrid>
              <a:tr h="665582">
                <a:tc>
                  <a:txBody>
                    <a:bodyPr/>
                    <a:lstStyle/>
                    <a:p>
                      <a:pPr algn="ctr">
                        <a:lnSpc>
                          <a:spcPct val="200000"/>
                        </a:lnSpc>
                      </a:pPr>
                      <a:r>
                        <a:rPr lang="en-GB" sz="2800">
                          <a:effectLst/>
                        </a:rPr>
                        <a:t>Generic Assessment Criteria </a:t>
                      </a:r>
                    </a:p>
                  </a:txBody>
                  <a:tcPr marL="33078" marR="33078" marT="0" marB="0" anchor="ctr"/>
                </a:tc>
                <a:extLst>
                  <a:ext uri="{0D108BD9-81ED-4DB2-BD59-A6C34878D82A}">
                    <a16:rowId xmlns:a16="http://schemas.microsoft.com/office/drawing/2014/main" val="1535725094"/>
                  </a:ext>
                </a:extLst>
              </a:tr>
              <a:tr h="570742">
                <a:tc>
                  <a:txBody>
                    <a:bodyPr/>
                    <a:lstStyle/>
                    <a:p>
                      <a:pPr algn="l">
                        <a:lnSpc>
                          <a:spcPct val="200000"/>
                        </a:lnSpc>
                      </a:pPr>
                      <a:r>
                        <a:rPr lang="en-GB" sz="2400">
                          <a:effectLst/>
                        </a:rPr>
                        <a:t>1. Engagement with Literature Skills 20%</a:t>
                      </a:r>
                      <a:endParaRPr lang="en-GB" sz="2400">
                        <a:effectLst/>
                        <a:latin typeface="Arial" panose="020B0604020202020204" pitchFamily="34" charset="0"/>
                        <a:cs typeface="Times New Roman" panose="02020603050405020304" pitchFamily="18" charset="0"/>
                      </a:endParaRPr>
                    </a:p>
                  </a:txBody>
                  <a:tcPr marL="33078" marR="33078" marT="0" marB="0"/>
                </a:tc>
                <a:extLst>
                  <a:ext uri="{0D108BD9-81ED-4DB2-BD59-A6C34878D82A}">
                    <a16:rowId xmlns:a16="http://schemas.microsoft.com/office/drawing/2014/main" val="1481131900"/>
                  </a:ext>
                </a:extLst>
              </a:tr>
              <a:tr h="570742">
                <a:tc>
                  <a:txBody>
                    <a:bodyPr/>
                    <a:lstStyle/>
                    <a:p>
                      <a:pPr algn="l">
                        <a:lnSpc>
                          <a:spcPct val="200000"/>
                        </a:lnSpc>
                      </a:pPr>
                      <a:r>
                        <a:rPr lang="en-GB" sz="2400">
                          <a:effectLst/>
                        </a:rPr>
                        <a:t>2. Knowledge and Understanding Skills  20%  </a:t>
                      </a:r>
                      <a:endParaRPr lang="en-GB" sz="2400">
                        <a:effectLst/>
                        <a:latin typeface="Arial" panose="020B0604020202020204" pitchFamily="34" charset="0"/>
                        <a:cs typeface="Times New Roman" panose="02020603050405020304" pitchFamily="18" charset="0"/>
                      </a:endParaRPr>
                    </a:p>
                  </a:txBody>
                  <a:tcPr marL="33078" marR="33078" marT="0" marB="0"/>
                </a:tc>
                <a:extLst>
                  <a:ext uri="{0D108BD9-81ED-4DB2-BD59-A6C34878D82A}">
                    <a16:rowId xmlns:a16="http://schemas.microsoft.com/office/drawing/2014/main" val="1638662627"/>
                  </a:ext>
                </a:extLst>
              </a:tr>
              <a:tr h="570742">
                <a:tc>
                  <a:txBody>
                    <a:bodyPr/>
                    <a:lstStyle/>
                    <a:p>
                      <a:pPr algn="l">
                        <a:lnSpc>
                          <a:spcPct val="200000"/>
                        </a:lnSpc>
                      </a:pPr>
                      <a:r>
                        <a:rPr lang="en-GB" sz="2400">
                          <a:effectLst/>
                        </a:rPr>
                        <a:t>3. Cognitive and Intellectual Skills 20% </a:t>
                      </a:r>
                      <a:endParaRPr lang="en-GB" sz="2400">
                        <a:effectLst/>
                        <a:latin typeface="Arial" panose="020B0604020202020204" pitchFamily="34" charset="0"/>
                        <a:cs typeface="Times New Roman" panose="02020603050405020304" pitchFamily="18" charset="0"/>
                      </a:endParaRPr>
                    </a:p>
                  </a:txBody>
                  <a:tcPr marL="33078" marR="33078" marT="0" marB="0"/>
                </a:tc>
                <a:extLst>
                  <a:ext uri="{0D108BD9-81ED-4DB2-BD59-A6C34878D82A}">
                    <a16:rowId xmlns:a16="http://schemas.microsoft.com/office/drawing/2014/main" val="3543404243"/>
                  </a:ext>
                </a:extLst>
              </a:tr>
              <a:tr h="570742">
                <a:tc>
                  <a:txBody>
                    <a:bodyPr/>
                    <a:lstStyle/>
                    <a:p>
                      <a:pPr algn="l">
                        <a:lnSpc>
                          <a:spcPct val="200000"/>
                        </a:lnSpc>
                      </a:pPr>
                      <a:r>
                        <a:rPr lang="en-GB" sz="2400">
                          <a:effectLst/>
                        </a:rPr>
                        <a:t>4. Practical Application Skills 20%</a:t>
                      </a:r>
                      <a:endParaRPr lang="en-GB" sz="2400">
                        <a:effectLst/>
                        <a:latin typeface="Arial" panose="020B0604020202020204" pitchFamily="34" charset="0"/>
                        <a:cs typeface="Times New Roman" panose="02020603050405020304" pitchFamily="18" charset="0"/>
                      </a:endParaRPr>
                    </a:p>
                  </a:txBody>
                  <a:tcPr marL="33078" marR="33078" marT="0" marB="0"/>
                </a:tc>
                <a:extLst>
                  <a:ext uri="{0D108BD9-81ED-4DB2-BD59-A6C34878D82A}">
                    <a16:rowId xmlns:a16="http://schemas.microsoft.com/office/drawing/2014/main" val="2018698415"/>
                  </a:ext>
                </a:extLst>
              </a:tr>
              <a:tr h="1407217">
                <a:tc>
                  <a:txBody>
                    <a:bodyPr/>
                    <a:lstStyle/>
                    <a:p>
                      <a:pPr algn="l">
                        <a:lnSpc>
                          <a:spcPct val="200000"/>
                        </a:lnSpc>
                      </a:pPr>
                      <a:r>
                        <a:rPr lang="en-GB" sz="2400">
                          <a:effectLst/>
                        </a:rPr>
                        <a:t>5. Transferable Skills for Life and Professional Practice 20% </a:t>
                      </a:r>
                    </a:p>
                    <a:p>
                      <a:pPr algn="l">
                        <a:lnSpc>
                          <a:spcPct val="200000"/>
                        </a:lnSpc>
                      </a:pPr>
                      <a:endParaRPr lang="en-GB" sz="2400">
                        <a:effectLst/>
                        <a:latin typeface="Arial" panose="020B0604020202020204" pitchFamily="34" charset="0"/>
                        <a:cs typeface="Times New Roman" panose="02020603050405020304" pitchFamily="18" charset="0"/>
                      </a:endParaRPr>
                    </a:p>
                  </a:txBody>
                  <a:tcPr marL="33078" marR="33078" marT="0" marB="0"/>
                </a:tc>
                <a:extLst>
                  <a:ext uri="{0D108BD9-81ED-4DB2-BD59-A6C34878D82A}">
                    <a16:rowId xmlns:a16="http://schemas.microsoft.com/office/drawing/2014/main" val="71163966"/>
                  </a:ext>
                </a:extLst>
              </a:tr>
            </a:tbl>
          </a:graphicData>
        </a:graphic>
      </p:graphicFrame>
    </p:spTree>
    <p:extLst>
      <p:ext uri="{BB962C8B-B14F-4D97-AF65-F5344CB8AC3E}">
        <p14:creationId xmlns:p14="http://schemas.microsoft.com/office/powerpoint/2010/main" val="140862196"/>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3FCD6C-881A-231A-D4B0-17AF6C420F7D}"/>
              </a:ext>
            </a:extLst>
          </p:cNvPr>
          <p:cNvSpPr>
            <a:spLocks noGrp="1"/>
          </p:cNvSpPr>
          <p:nvPr>
            <p:ph type="title"/>
          </p:nvPr>
        </p:nvSpPr>
        <p:spPr/>
        <p:txBody>
          <a:bodyPr/>
          <a:lstStyle/>
          <a:p>
            <a:r>
              <a:rPr lang="en-GB" b="1"/>
              <a:t>Reminder</a:t>
            </a:r>
          </a:p>
        </p:txBody>
      </p:sp>
      <p:sp>
        <p:nvSpPr>
          <p:cNvPr id="3" name="Content Placeholder 2">
            <a:extLst>
              <a:ext uri="{FF2B5EF4-FFF2-40B4-BE49-F238E27FC236}">
                <a16:creationId xmlns:a16="http://schemas.microsoft.com/office/drawing/2014/main" id="{AE344717-952D-4C8F-71D8-EE568C3B1A1C}"/>
              </a:ext>
            </a:extLst>
          </p:cNvPr>
          <p:cNvSpPr>
            <a:spLocks noGrp="1"/>
          </p:cNvSpPr>
          <p:nvPr>
            <p:ph idx="1"/>
          </p:nvPr>
        </p:nvSpPr>
        <p:spPr/>
        <p:txBody>
          <a:bodyPr>
            <a:normAutofit fontScale="92500" lnSpcReduction="10000"/>
          </a:bodyPr>
          <a:lstStyle/>
          <a:p>
            <a:r>
              <a:rPr lang="en-GB" b="0" i="0">
                <a:solidFill>
                  <a:srgbClr val="283041"/>
                </a:solidFill>
                <a:effectLst/>
              </a:rPr>
              <a:t>Remember just one citation cannot suffice for a whole paragraph with more than one sentences.</a:t>
            </a:r>
          </a:p>
          <a:p>
            <a:pPr algn="l"/>
            <a:r>
              <a:rPr lang="en-GB" b="0" i="0">
                <a:solidFill>
                  <a:srgbClr val="283041"/>
                </a:solidFill>
                <a:effectLst/>
              </a:rPr>
              <a:t>Avoid contraction in academic writing. Always write in full. e.g. "You will" instead of "You'll".</a:t>
            </a:r>
            <a:br>
              <a:rPr lang="en-GB" b="0" i="0">
                <a:solidFill>
                  <a:srgbClr val="283041"/>
                </a:solidFill>
                <a:effectLst/>
              </a:rPr>
            </a:br>
            <a:endParaRPr lang="en-GB" b="0" i="0">
              <a:solidFill>
                <a:srgbClr val="283041"/>
              </a:solidFill>
              <a:effectLst/>
            </a:endParaRPr>
          </a:p>
          <a:p>
            <a:pPr algn="l"/>
            <a:r>
              <a:rPr lang="en-GB" b="0" i="0">
                <a:solidFill>
                  <a:srgbClr val="283041"/>
                </a:solidFill>
                <a:effectLst/>
              </a:rPr>
              <a:t>Always proofread your work to avoid a typographical/grammatical errors</a:t>
            </a:r>
          </a:p>
          <a:p>
            <a:endParaRPr lang="en-GB">
              <a:solidFill>
                <a:srgbClr val="283041"/>
              </a:solidFill>
            </a:endParaRPr>
          </a:p>
          <a:p>
            <a:endParaRPr lang="en-GB"/>
          </a:p>
        </p:txBody>
      </p:sp>
    </p:spTree>
    <p:extLst>
      <p:ext uri="{BB962C8B-B14F-4D97-AF65-F5344CB8AC3E}">
        <p14:creationId xmlns:p14="http://schemas.microsoft.com/office/powerpoint/2010/main" val="155769712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341C78B1F6210C4E9A58F73BA6479D21" ma:contentTypeVersion="2" ma:contentTypeDescription="Create a new document." ma:contentTypeScope="" ma:versionID="52f795333ace41bef08649b18825776b">
  <xsd:schema xmlns:xsd="http://www.w3.org/2001/XMLSchema" xmlns:xs="http://www.w3.org/2001/XMLSchema" xmlns:p="http://schemas.microsoft.com/office/2006/metadata/properties" xmlns:ns3="f856874f-9946-48cd-ac29-4cb76853c4c1" targetNamespace="http://schemas.microsoft.com/office/2006/metadata/properties" ma:root="true" ma:fieldsID="7a6da204620c827d4f9b8b623575ef93" ns3:_="">
    <xsd:import namespace="f856874f-9946-48cd-ac29-4cb76853c4c1"/>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856874f-9946-48cd-ac29-4cb76853c4c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03D7929B-5B4C-4CAE-8D27-458BB31CA3A8}">
  <ds:schemaRefs>
    <ds:schemaRef ds:uri="f856874f-9946-48cd-ac29-4cb76853c4c1"/>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65FC5585-51CA-4C4C-9028-AEC8FAD67B8B}">
  <ds:schemaRefs>
    <ds:schemaRef ds:uri="f856874f-9946-48cd-ac29-4cb76853c4c1"/>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0</TotalTime>
  <Words>2774</Words>
  <Application>Microsoft Office PowerPoint</Application>
  <PresentationFormat>On-screen Show (4:3)</PresentationFormat>
  <Paragraphs>296</Paragraphs>
  <Slides>50</Slides>
  <Notes>12</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50</vt:i4>
      </vt:variant>
    </vt:vector>
  </HeadingPairs>
  <TitlesOfParts>
    <vt:vector size="59" baseType="lpstr">
      <vt:lpstr>Myriad Pro</vt:lpstr>
      <vt:lpstr>Arial</vt:lpstr>
      <vt:lpstr>Calibri</vt:lpstr>
      <vt:lpstr>Courier New</vt:lpstr>
      <vt:lpstr>Symbol</vt:lpstr>
      <vt:lpstr>Times New Roman</vt:lpstr>
      <vt:lpstr>Wingdings</vt:lpstr>
      <vt:lpstr>Wingdings 3</vt:lpstr>
      <vt:lpstr>20140311PresentationUWTSDTemplate</vt:lpstr>
      <vt:lpstr>  Social Epidemiology and Public Health Development  Foundations of Social Epidemiology    </vt:lpstr>
      <vt:lpstr>Learning outcomes</vt:lpstr>
      <vt:lpstr>Module Summary</vt:lpstr>
      <vt:lpstr>Aims of the Session</vt:lpstr>
      <vt:lpstr>What does the assessment entails?</vt:lpstr>
      <vt:lpstr>Analytical Report </vt:lpstr>
      <vt:lpstr>Submission method</vt:lpstr>
      <vt:lpstr>First Task</vt:lpstr>
      <vt:lpstr>First Task</vt:lpstr>
      <vt:lpstr>Main Body</vt:lpstr>
      <vt:lpstr>Main Body: Section 1</vt:lpstr>
      <vt:lpstr>Main Body: Section 1</vt:lpstr>
      <vt:lpstr>Main Body: Section 2</vt:lpstr>
      <vt:lpstr>Activity</vt:lpstr>
      <vt:lpstr>Main Body: Section 3</vt:lpstr>
      <vt:lpstr>Activity</vt:lpstr>
      <vt:lpstr>Conclusion</vt:lpstr>
      <vt:lpstr>PowerPoint Presentation</vt:lpstr>
      <vt:lpstr>Solution</vt:lpstr>
      <vt:lpstr>Solution</vt:lpstr>
      <vt:lpstr>Overview: Task 1</vt:lpstr>
      <vt:lpstr>Resources</vt:lpstr>
      <vt:lpstr>Some example of organisations you could use in your report </vt:lpstr>
      <vt:lpstr>Some example of organisations</vt:lpstr>
      <vt:lpstr>Some example of organisations</vt:lpstr>
      <vt:lpstr>Some example of organisations</vt:lpstr>
      <vt:lpstr>Second Task</vt:lpstr>
      <vt:lpstr>Second Task</vt:lpstr>
      <vt:lpstr>Second Task</vt:lpstr>
      <vt:lpstr>Second Task</vt:lpstr>
      <vt:lpstr>Activity</vt:lpstr>
      <vt:lpstr>Activity</vt:lpstr>
      <vt:lpstr>Solution</vt:lpstr>
      <vt:lpstr>Activity</vt:lpstr>
      <vt:lpstr>Second Task</vt:lpstr>
      <vt:lpstr>Second Task</vt:lpstr>
      <vt:lpstr>Activity</vt:lpstr>
      <vt:lpstr>Solution</vt:lpstr>
      <vt:lpstr>Solution</vt:lpstr>
      <vt:lpstr>Activity</vt:lpstr>
      <vt:lpstr>Solution</vt:lpstr>
      <vt:lpstr>Activity</vt:lpstr>
      <vt:lpstr>Examples of Intervention</vt:lpstr>
      <vt:lpstr>Activity</vt:lpstr>
      <vt:lpstr>Second Task</vt:lpstr>
      <vt:lpstr>General Submission Guidance </vt:lpstr>
      <vt:lpstr>Academic honesty / referencing</vt:lpstr>
      <vt:lpstr>REFERENCING REQUIREMENTS </vt:lpstr>
      <vt:lpstr>ASSESSMENT CRITERIA PORTFOLIO  </vt:lpstr>
      <vt:lpstr>Reminder</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Aishat Bakre</cp:lastModifiedBy>
  <cp:revision>3</cp:revision>
  <dcterms:created xsi:type="dcterms:W3CDTF">2015-04-14T15:21:28Z</dcterms:created>
  <dcterms:modified xsi:type="dcterms:W3CDTF">2023-03-15T13:03:10Z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0x010100341C78B1F6210C4E9A58F73BA6479D21</vt:lpwstr>
  </property>
</Properties>
</file>