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sldIdLst>
    <p:sldId id="2679" r:id="rId5"/>
    <p:sldId id="2689" r:id="rId6"/>
    <p:sldId id="2690" r:id="rId7"/>
    <p:sldId id="2691" r:id="rId8"/>
    <p:sldId id="2692" r:id="rId9"/>
    <p:sldId id="2693" r:id="rId10"/>
    <p:sldId id="2694" r:id="rId11"/>
    <p:sldId id="2664" r:id="rId12"/>
    <p:sldId id="2680" r:id="rId13"/>
    <p:sldId id="2674" r:id="rId14"/>
    <p:sldId id="2684" r:id="rId15"/>
    <p:sldId id="2675" r:id="rId16"/>
    <p:sldId id="2668" r:id="rId17"/>
    <p:sldId id="2673" r:id="rId18"/>
    <p:sldId id="2682" r:id="rId19"/>
    <p:sldId id="2683" r:id="rId20"/>
    <p:sldId id="2681" r:id="rId21"/>
    <p:sldId id="2678" r:id="rId22"/>
    <p:sldId id="2676" r:id="rId23"/>
    <p:sldId id="2686" r:id="rId24"/>
    <p:sldId id="268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BF1E9"/>
    <a:srgbClr val="C5E0B4"/>
    <a:srgbClr val="8EC142"/>
    <a:srgbClr val="E9EBF5"/>
    <a:srgbClr val="CFD5E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292CDE-BD96-4184-B20B-6A91BC3D4369}" v="10" dt="2023-02-07T15:34:28.1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EC48A2-42F5-4B00-930D-DABDB047FC9E}" type="datetimeFigureOut">
              <a:rPr lang="en-GB" smtClean="0"/>
              <a:t>11/10/2023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761FBF-F556-4B48-ACE5-A0265088FA05}" type="slidenum">
              <a:rPr lang="en-GB" smtClean="0"/>
              <a:t>‹#›</a:t>
            </a:fld>
            <a:endParaRPr lang="en-GB"/>
          </a:p>
        </p:txBody>
      </p:sp>
    </p:spTree>
    <p:extLst>
      <p:ext uri="{BB962C8B-B14F-4D97-AF65-F5344CB8AC3E}">
        <p14:creationId xmlns:p14="http://schemas.microsoft.com/office/powerpoint/2010/main" val="17812183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2B06205-2E82-412D-AA48-6E8E9BB0EAE6}" type="slidenum">
              <a:rPr lang="en-GB" smtClean="0"/>
              <a:t>1</a:t>
            </a:fld>
            <a:endParaRPr lang="en-GB"/>
          </a:p>
        </p:txBody>
      </p:sp>
    </p:spTree>
    <p:extLst>
      <p:ext uri="{BB962C8B-B14F-4D97-AF65-F5344CB8AC3E}">
        <p14:creationId xmlns:p14="http://schemas.microsoft.com/office/powerpoint/2010/main" val="14645645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2B06205-2E82-412D-AA48-6E8E9BB0EAE6}" type="slidenum">
              <a:rPr lang="en-GB" smtClean="0"/>
              <a:t>2</a:t>
            </a:fld>
            <a:endParaRPr lang="en-GB"/>
          </a:p>
        </p:txBody>
      </p:sp>
    </p:spTree>
    <p:extLst>
      <p:ext uri="{BB962C8B-B14F-4D97-AF65-F5344CB8AC3E}">
        <p14:creationId xmlns:p14="http://schemas.microsoft.com/office/powerpoint/2010/main" val="31649844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2B06205-2E82-412D-AA48-6E8E9BB0EAE6}" type="slidenum">
              <a:rPr lang="en-GB" smtClean="0"/>
              <a:t>3</a:t>
            </a:fld>
            <a:endParaRPr lang="en-GB"/>
          </a:p>
        </p:txBody>
      </p:sp>
    </p:spTree>
    <p:extLst>
      <p:ext uri="{BB962C8B-B14F-4D97-AF65-F5344CB8AC3E}">
        <p14:creationId xmlns:p14="http://schemas.microsoft.com/office/powerpoint/2010/main" val="21700468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2B06205-2E82-412D-AA48-6E8E9BB0EAE6}" type="slidenum">
              <a:rPr lang="en-GB" smtClean="0"/>
              <a:t>4</a:t>
            </a:fld>
            <a:endParaRPr lang="en-GB"/>
          </a:p>
        </p:txBody>
      </p:sp>
    </p:spTree>
    <p:extLst>
      <p:ext uri="{BB962C8B-B14F-4D97-AF65-F5344CB8AC3E}">
        <p14:creationId xmlns:p14="http://schemas.microsoft.com/office/powerpoint/2010/main" val="23438927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2B06205-2E82-412D-AA48-6E8E9BB0EAE6}" type="slidenum">
              <a:rPr lang="en-GB" smtClean="0"/>
              <a:t>5</a:t>
            </a:fld>
            <a:endParaRPr lang="en-GB"/>
          </a:p>
        </p:txBody>
      </p:sp>
    </p:spTree>
    <p:extLst>
      <p:ext uri="{BB962C8B-B14F-4D97-AF65-F5344CB8AC3E}">
        <p14:creationId xmlns:p14="http://schemas.microsoft.com/office/powerpoint/2010/main" val="32022277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2B06205-2E82-412D-AA48-6E8E9BB0EAE6}" type="slidenum">
              <a:rPr lang="en-GB" smtClean="0"/>
              <a:t>6</a:t>
            </a:fld>
            <a:endParaRPr lang="en-GB"/>
          </a:p>
        </p:txBody>
      </p:sp>
    </p:spTree>
    <p:extLst>
      <p:ext uri="{BB962C8B-B14F-4D97-AF65-F5344CB8AC3E}">
        <p14:creationId xmlns:p14="http://schemas.microsoft.com/office/powerpoint/2010/main" val="20723763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2B06205-2E82-412D-AA48-6E8E9BB0EAE6}" type="slidenum">
              <a:rPr lang="en-GB" smtClean="0"/>
              <a:t>7</a:t>
            </a:fld>
            <a:endParaRPr lang="en-GB"/>
          </a:p>
        </p:txBody>
      </p:sp>
    </p:spTree>
    <p:extLst>
      <p:ext uri="{BB962C8B-B14F-4D97-AF65-F5344CB8AC3E}">
        <p14:creationId xmlns:p14="http://schemas.microsoft.com/office/powerpoint/2010/main" val="21502693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2B06205-2E82-412D-AA48-6E8E9BB0EAE6}" type="slidenum">
              <a:rPr lang="en-GB" smtClean="0"/>
              <a:t>8</a:t>
            </a:fld>
            <a:endParaRPr lang="en-GB"/>
          </a:p>
        </p:txBody>
      </p:sp>
    </p:spTree>
    <p:extLst>
      <p:ext uri="{BB962C8B-B14F-4D97-AF65-F5344CB8AC3E}">
        <p14:creationId xmlns:p14="http://schemas.microsoft.com/office/powerpoint/2010/main" val="9236996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2B06205-2E82-412D-AA48-6E8E9BB0EAE6}" type="slidenum">
              <a:rPr lang="en-GB" smtClean="0"/>
              <a:t>9</a:t>
            </a:fld>
            <a:endParaRPr lang="en-GB"/>
          </a:p>
        </p:txBody>
      </p:sp>
    </p:spTree>
    <p:extLst>
      <p:ext uri="{BB962C8B-B14F-4D97-AF65-F5344CB8AC3E}">
        <p14:creationId xmlns:p14="http://schemas.microsoft.com/office/powerpoint/2010/main" val="20957926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2B06205-2E82-412D-AA48-6E8E9BB0EAE6}" type="slidenum">
              <a:rPr lang="en-GB" smtClean="0"/>
              <a:t>10</a:t>
            </a:fld>
            <a:endParaRPr lang="en-GB"/>
          </a:p>
        </p:txBody>
      </p:sp>
    </p:spTree>
    <p:extLst>
      <p:ext uri="{BB962C8B-B14F-4D97-AF65-F5344CB8AC3E}">
        <p14:creationId xmlns:p14="http://schemas.microsoft.com/office/powerpoint/2010/main" val="34530166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2B06205-2E82-412D-AA48-6E8E9BB0EAE6}" type="slidenum">
              <a:rPr lang="en-GB" smtClean="0"/>
              <a:t>11</a:t>
            </a:fld>
            <a:endParaRPr lang="en-GB"/>
          </a:p>
        </p:txBody>
      </p:sp>
    </p:spTree>
    <p:extLst>
      <p:ext uri="{BB962C8B-B14F-4D97-AF65-F5344CB8AC3E}">
        <p14:creationId xmlns:p14="http://schemas.microsoft.com/office/powerpoint/2010/main" val="30420499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2B06205-2E82-412D-AA48-6E8E9BB0EAE6}" type="slidenum">
              <a:rPr lang="en-GB" smtClean="0"/>
              <a:t>12</a:t>
            </a:fld>
            <a:endParaRPr lang="en-GB"/>
          </a:p>
        </p:txBody>
      </p:sp>
    </p:spTree>
    <p:extLst>
      <p:ext uri="{BB962C8B-B14F-4D97-AF65-F5344CB8AC3E}">
        <p14:creationId xmlns:p14="http://schemas.microsoft.com/office/powerpoint/2010/main" val="21714900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2B06205-2E82-412D-AA48-6E8E9BB0EAE6}" type="slidenum">
              <a:rPr lang="en-GB" smtClean="0"/>
              <a:t>13</a:t>
            </a:fld>
            <a:endParaRPr lang="en-GB"/>
          </a:p>
        </p:txBody>
      </p:sp>
    </p:spTree>
    <p:extLst>
      <p:ext uri="{BB962C8B-B14F-4D97-AF65-F5344CB8AC3E}">
        <p14:creationId xmlns:p14="http://schemas.microsoft.com/office/powerpoint/2010/main" val="31956108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2B06205-2E82-412D-AA48-6E8E9BB0EAE6}" type="slidenum">
              <a:rPr lang="en-GB" smtClean="0"/>
              <a:t>14</a:t>
            </a:fld>
            <a:endParaRPr lang="en-GB"/>
          </a:p>
        </p:txBody>
      </p:sp>
    </p:spTree>
    <p:extLst>
      <p:ext uri="{BB962C8B-B14F-4D97-AF65-F5344CB8AC3E}">
        <p14:creationId xmlns:p14="http://schemas.microsoft.com/office/powerpoint/2010/main" val="38509299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2B06205-2E82-412D-AA48-6E8E9BB0EAE6}" type="slidenum">
              <a:rPr lang="en-GB" smtClean="0"/>
              <a:t>15</a:t>
            </a:fld>
            <a:endParaRPr lang="en-GB"/>
          </a:p>
        </p:txBody>
      </p:sp>
    </p:spTree>
    <p:extLst>
      <p:ext uri="{BB962C8B-B14F-4D97-AF65-F5344CB8AC3E}">
        <p14:creationId xmlns:p14="http://schemas.microsoft.com/office/powerpoint/2010/main" val="26006223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2B06205-2E82-412D-AA48-6E8E9BB0EAE6}" type="slidenum">
              <a:rPr lang="en-GB" smtClean="0"/>
              <a:t>16</a:t>
            </a:fld>
            <a:endParaRPr lang="en-GB"/>
          </a:p>
        </p:txBody>
      </p:sp>
    </p:spTree>
    <p:extLst>
      <p:ext uri="{BB962C8B-B14F-4D97-AF65-F5344CB8AC3E}">
        <p14:creationId xmlns:p14="http://schemas.microsoft.com/office/powerpoint/2010/main" val="34949711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2B06205-2E82-412D-AA48-6E8E9BB0EAE6}" type="slidenum">
              <a:rPr lang="en-GB" smtClean="0"/>
              <a:t>17</a:t>
            </a:fld>
            <a:endParaRPr lang="en-GB"/>
          </a:p>
        </p:txBody>
      </p:sp>
    </p:spTree>
    <p:extLst>
      <p:ext uri="{BB962C8B-B14F-4D97-AF65-F5344CB8AC3E}">
        <p14:creationId xmlns:p14="http://schemas.microsoft.com/office/powerpoint/2010/main" val="35271273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2B06205-2E82-412D-AA48-6E8E9BB0EAE6}" type="slidenum">
              <a:rPr lang="en-GB" smtClean="0"/>
              <a:t>18</a:t>
            </a:fld>
            <a:endParaRPr lang="en-GB"/>
          </a:p>
        </p:txBody>
      </p:sp>
    </p:spTree>
    <p:extLst>
      <p:ext uri="{BB962C8B-B14F-4D97-AF65-F5344CB8AC3E}">
        <p14:creationId xmlns:p14="http://schemas.microsoft.com/office/powerpoint/2010/main" val="35584691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2B06205-2E82-412D-AA48-6E8E9BB0EAE6}" type="slidenum">
              <a:rPr lang="en-GB" smtClean="0"/>
              <a:t>19</a:t>
            </a:fld>
            <a:endParaRPr lang="en-GB"/>
          </a:p>
        </p:txBody>
      </p:sp>
    </p:spTree>
    <p:extLst>
      <p:ext uri="{BB962C8B-B14F-4D97-AF65-F5344CB8AC3E}">
        <p14:creationId xmlns:p14="http://schemas.microsoft.com/office/powerpoint/2010/main" val="20589150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2B06205-2E82-412D-AA48-6E8E9BB0EAE6}" type="slidenum">
              <a:rPr lang="en-GB" smtClean="0"/>
              <a:t>20</a:t>
            </a:fld>
            <a:endParaRPr lang="en-GB"/>
          </a:p>
        </p:txBody>
      </p:sp>
    </p:spTree>
    <p:extLst>
      <p:ext uri="{BB962C8B-B14F-4D97-AF65-F5344CB8AC3E}">
        <p14:creationId xmlns:p14="http://schemas.microsoft.com/office/powerpoint/2010/main" val="7182699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2B06205-2E82-412D-AA48-6E8E9BB0EAE6}" type="slidenum">
              <a:rPr lang="en-GB" smtClean="0"/>
              <a:t>21</a:t>
            </a:fld>
            <a:endParaRPr lang="en-GB"/>
          </a:p>
        </p:txBody>
      </p:sp>
    </p:spTree>
    <p:extLst>
      <p:ext uri="{BB962C8B-B14F-4D97-AF65-F5344CB8AC3E}">
        <p14:creationId xmlns:p14="http://schemas.microsoft.com/office/powerpoint/2010/main" val="8979168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761BD-62B1-07DE-F2AB-A956BB53C1A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F8A7EE5-3638-92BE-20F7-3AE0C8310C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A0A652-4791-1B57-B9E5-05B77F35BE1B}"/>
              </a:ext>
            </a:extLst>
          </p:cNvPr>
          <p:cNvSpPr>
            <a:spLocks noGrp="1"/>
          </p:cNvSpPr>
          <p:nvPr>
            <p:ph type="dt" sz="half" idx="10"/>
          </p:nvPr>
        </p:nvSpPr>
        <p:spPr/>
        <p:txBody>
          <a:bodyPr/>
          <a:lstStyle/>
          <a:p>
            <a:fld id="{07CEDFB1-E97F-4E24-A102-501423BE40A9}" type="datetimeFigureOut">
              <a:rPr lang="en-GB" smtClean="0"/>
              <a:t>11/10/2023</a:t>
            </a:fld>
            <a:endParaRPr lang="en-GB"/>
          </a:p>
        </p:txBody>
      </p:sp>
      <p:sp>
        <p:nvSpPr>
          <p:cNvPr id="5" name="Footer Placeholder 4">
            <a:extLst>
              <a:ext uri="{FF2B5EF4-FFF2-40B4-BE49-F238E27FC236}">
                <a16:creationId xmlns:a16="http://schemas.microsoft.com/office/drawing/2014/main" id="{7DC5F3D0-EDE9-B1A1-7A3C-FD93B6BC77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4D9F15-F9F8-9CF1-9DFD-291AF824CEA7}"/>
              </a:ext>
            </a:extLst>
          </p:cNvPr>
          <p:cNvSpPr>
            <a:spLocks noGrp="1"/>
          </p:cNvSpPr>
          <p:nvPr>
            <p:ph type="sldNum" sz="quarter" idx="12"/>
          </p:nvPr>
        </p:nvSpPr>
        <p:spPr/>
        <p:txBody>
          <a:bodyPr/>
          <a:lstStyle/>
          <a:p>
            <a:fld id="{7ABBBFFF-534B-42EE-8209-D1EEA58327A6}" type="slidenum">
              <a:rPr lang="en-GB" smtClean="0"/>
              <a:t>‹#›</a:t>
            </a:fld>
            <a:endParaRPr lang="en-GB"/>
          </a:p>
        </p:txBody>
      </p:sp>
    </p:spTree>
    <p:extLst>
      <p:ext uri="{BB962C8B-B14F-4D97-AF65-F5344CB8AC3E}">
        <p14:creationId xmlns:p14="http://schemas.microsoft.com/office/powerpoint/2010/main" val="2343175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A46F8-2E87-D933-2065-F6D16F54FC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BE351F-7A5D-807E-2AB2-C607ADDD804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61E16-E61F-B18D-B4E1-B28DE635D8AB}"/>
              </a:ext>
            </a:extLst>
          </p:cNvPr>
          <p:cNvSpPr>
            <a:spLocks noGrp="1"/>
          </p:cNvSpPr>
          <p:nvPr>
            <p:ph type="dt" sz="half" idx="10"/>
          </p:nvPr>
        </p:nvSpPr>
        <p:spPr/>
        <p:txBody>
          <a:bodyPr/>
          <a:lstStyle/>
          <a:p>
            <a:fld id="{07CEDFB1-E97F-4E24-A102-501423BE40A9}" type="datetimeFigureOut">
              <a:rPr lang="en-GB" smtClean="0"/>
              <a:t>11/10/2023</a:t>
            </a:fld>
            <a:endParaRPr lang="en-GB"/>
          </a:p>
        </p:txBody>
      </p:sp>
      <p:sp>
        <p:nvSpPr>
          <p:cNvPr id="5" name="Footer Placeholder 4">
            <a:extLst>
              <a:ext uri="{FF2B5EF4-FFF2-40B4-BE49-F238E27FC236}">
                <a16:creationId xmlns:a16="http://schemas.microsoft.com/office/drawing/2014/main" id="{72FE5633-05D5-4D69-4F60-B3033CF711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ABCF12-935B-28FD-8C7F-D9989B0A229F}"/>
              </a:ext>
            </a:extLst>
          </p:cNvPr>
          <p:cNvSpPr>
            <a:spLocks noGrp="1"/>
          </p:cNvSpPr>
          <p:nvPr>
            <p:ph type="sldNum" sz="quarter" idx="12"/>
          </p:nvPr>
        </p:nvSpPr>
        <p:spPr/>
        <p:txBody>
          <a:bodyPr/>
          <a:lstStyle/>
          <a:p>
            <a:fld id="{7ABBBFFF-534B-42EE-8209-D1EEA58327A6}" type="slidenum">
              <a:rPr lang="en-GB" smtClean="0"/>
              <a:t>‹#›</a:t>
            </a:fld>
            <a:endParaRPr lang="en-GB"/>
          </a:p>
        </p:txBody>
      </p:sp>
    </p:spTree>
    <p:extLst>
      <p:ext uri="{BB962C8B-B14F-4D97-AF65-F5344CB8AC3E}">
        <p14:creationId xmlns:p14="http://schemas.microsoft.com/office/powerpoint/2010/main" val="7781917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D3C52-7D70-E2FB-B828-52E3464D706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3F89ADF-F7B7-74C0-FA8C-4803E80C6F1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CA2730-3CD7-B608-04E5-1F719F41A10F}"/>
              </a:ext>
            </a:extLst>
          </p:cNvPr>
          <p:cNvSpPr>
            <a:spLocks noGrp="1"/>
          </p:cNvSpPr>
          <p:nvPr>
            <p:ph type="dt" sz="half" idx="10"/>
          </p:nvPr>
        </p:nvSpPr>
        <p:spPr/>
        <p:txBody>
          <a:bodyPr/>
          <a:lstStyle/>
          <a:p>
            <a:fld id="{07CEDFB1-E97F-4E24-A102-501423BE40A9}" type="datetimeFigureOut">
              <a:rPr lang="en-GB" smtClean="0"/>
              <a:t>11/10/2023</a:t>
            </a:fld>
            <a:endParaRPr lang="en-GB"/>
          </a:p>
        </p:txBody>
      </p:sp>
      <p:sp>
        <p:nvSpPr>
          <p:cNvPr id="5" name="Footer Placeholder 4">
            <a:extLst>
              <a:ext uri="{FF2B5EF4-FFF2-40B4-BE49-F238E27FC236}">
                <a16:creationId xmlns:a16="http://schemas.microsoft.com/office/drawing/2014/main" id="{86345D66-B775-D6A1-3AC3-9BCBC8EB57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7002FA-045E-790F-AAB6-5DCCD9EB874C}"/>
              </a:ext>
            </a:extLst>
          </p:cNvPr>
          <p:cNvSpPr>
            <a:spLocks noGrp="1"/>
          </p:cNvSpPr>
          <p:nvPr>
            <p:ph type="sldNum" sz="quarter" idx="12"/>
          </p:nvPr>
        </p:nvSpPr>
        <p:spPr/>
        <p:txBody>
          <a:bodyPr/>
          <a:lstStyle/>
          <a:p>
            <a:fld id="{7ABBBFFF-534B-42EE-8209-D1EEA58327A6}" type="slidenum">
              <a:rPr lang="en-GB" smtClean="0"/>
              <a:t>‹#›</a:t>
            </a:fld>
            <a:endParaRPr lang="en-GB"/>
          </a:p>
        </p:txBody>
      </p:sp>
    </p:spTree>
    <p:extLst>
      <p:ext uri="{BB962C8B-B14F-4D97-AF65-F5344CB8AC3E}">
        <p14:creationId xmlns:p14="http://schemas.microsoft.com/office/powerpoint/2010/main" val="36524813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FF1B8-841B-BDA0-7833-048EE3569E8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8BD9C3-6319-BC20-E2D3-D99603ABC95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3AD425F-B3C1-3E80-3F3D-61EE94CF40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FCC7AE3-D03A-56D0-4087-12243A7ACAB9}"/>
              </a:ext>
            </a:extLst>
          </p:cNvPr>
          <p:cNvSpPr>
            <a:spLocks noGrp="1"/>
          </p:cNvSpPr>
          <p:nvPr>
            <p:ph type="dt" sz="half" idx="10"/>
          </p:nvPr>
        </p:nvSpPr>
        <p:spPr/>
        <p:txBody>
          <a:bodyPr/>
          <a:lstStyle/>
          <a:p>
            <a:fld id="{07CEDFB1-E97F-4E24-A102-501423BE40A9}" type="datetimeFigureOut">
              <a:rPr lang="en-GB" smtClean="0"/>
              <a:t>11/10/2023</a:t>
            </a:fld>
            <a:endParaRPr lang="en-GB"/>
          </a:p>
        </p:txBody>
      </p:sp>
      <p:sp>
        <p:nvSpPr>
          <p:cNvPr id="6" name="Footer Placeholder 5">
            <a:extLst>
              <a:ext uri="{FF2B5EF4-FFF2-40B4-BE49-F238E27FC236}">
                <a16:creationId xmlns:a16="http://schemas.microsoft.com/office/drawing/2014/main" id="{47463AA0-4C6C-2254-C034-FE291F3CB3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64B036-DA11-B013-0940-680A64FF649F}"/>
              </a:ext>
            </a:extLst>
          </p:cNvPr>
          <p:cNvSpPr>
            <a:spLocks noGrp="1"/>
          </p:cNvSpPr>
          <p:nvPr>
            <p:ph type="sldNum" sz="quarter" idx="12"/>
          </p:nvPr>
        </p:nvSpPr>
        <p:spPr/>
        <p:txBody>
          <a:bodyPr/>
          <a:lstStyle/>
          <a:p>
            <a:fld id="{7ABBBFFF-534B-42EE-8209-D1EEA58327A6}" type="slidenum">
              <a:rPr lang="en-GB" smtClean="0"/>
              <a:t>‹#›</a:t>
            </a:fld>
            <a:endParaRPr lang="en-GB"/>
          </a:p>
        </p:txBody>
      </p:sp>
    </p:spTree>
    <p:extLst>
      <p:ext uri="{BB962C8B-B14F-4D97-AF65-F5344CB8AC3E}">
        <p14:creationId xmlns:p14="http://schemas.microsoft.com/office/powerpoint/2010/main" val="3084617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C6896-3A85-9771-4893-0D6070DAD8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717D13-059B-22BC-CB6A-2D69E00E60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ECFE87B-FF59-6DFA-C8BD-DB3E9324237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1FD73A5-E64A-F987-E535-D8261E0F99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2675BD4-A8B0-7F1B-9661-280B476E922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E11D10F-ADF7-4054-A1FC-532E8F03BF3D}"/>
              </a:ext>
            </a:extLst>
          </p:cNvPr>
          <p:cNvSpPr>
            <a:spLocks noGrp="1"/>
          </p:cNvSpPr>
          <p:nvPr>
            <p:ph type="dt" sz="half" idx="10"/>
          </p:nvPr>
        </p:nvSpPr>
        <p:spPr/>
        <p:txBody>
          <a:bodyPr/>
          <a:lstStyle/>
          <a:p>
            <a:fld id="{07CEDFB1-E97F-4E24-A102-501423BE40A9}" type="datetimeFigureOut">
              <a:rPr lang="en-GB" smtClean="0"/>
              <a:t>11/10/2023</a:t>
            </a:fld>
            <a:endParaRPr lang="en-GB"/>
          </a:p>
        </p:txBody>
      </p:sp>
      <p:sp>
        <p:nvSpPr>
          <p:cNvPr id="8" name="Footer Placeholder 7">
            <a:extLst>
              <a:ext uri="{FF2B5EF4-FFF2-40B4-BE49-F238E27FC236}">
                <a16:creationId xmlns:a16="http://schemas.microsoft.com/office/drawing/2014/main" id="{5CE6F325-FF5B-81C1-481C-EF1F9D0DAE6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5E0315C-715B-2DD1-6CA8-4BFFE738C991}"/>
              </a:ext>
            </a:extLst>
          </p:cNvPr>
          <p:cNvSpPr>
            <a:spLocks noGrp="1"/>
          </p:cNvSpPr>
          <p:nvPr>
            <p:ph type="sldNum" sz="quarter" idx="12"/>
          </p:nvPr>
        </p:nvSpPr>
        <p:spPr/>
        <p:txBody>
          <a:bodyPr/>
          <a:lstStyle/>
          <a:p>
            <a:fld id="{7ABBBFFF-534B-42EE-8209-D1EEA58327A6}" type="slidenum">
              <a:rPr lang="en-GB" smtClean="0"/>
              <a:t>‹#›</a:t>
            </a:fld>
            <a:endParaRPr lang="en-GB"/>
          </a:p>
        </p:txBody>
      </p:sp>
    </p:spTree>
    <p:extLst>
      <p:ext uri="{BB962C8B-B14F-4D97-AF65-F5344CB8AC3E}">
        <p14:creationId xmlns:p14="http://schemas.microsoft.com/office/powerpoint/2010/main" val="36074736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32695-B346-8C97-C672-B941915096D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F38EA77-B549-0651-3E78-5516C3F57181}"/>
              </a:ext>
            </a:extLst>
          </p:cNvPr>
          <p:cNvSpPr>
            <a:spLocks noGrp="1"/>
          </p:cNvSpPr>
          <p:nvPr>
            <p:ph type="dt" sz="half" idx="10"/>
          </p:nvPr>
        </p:nvSpPr>
        <p:spPr/>
        <p:txBody>
          <a:bodyPr/>
          <a:lstStyle/>
          <a:p>
            <a:fld id="{07CEDFB1-E97F-4E24-A102-501423BE40A9}" type="datetimeFigureOut">
              <a:rPr lang="en-GB" smtClean="0"/>
              <a:t>11/10/2023</a:t>
            </a:fld>
            <a:endParaRPr lang="en-GB"/>
          </a:p>
        </p:txBody>
      </p:sp>
      <p:sp>
        <p:nvSpPr>
          <p:cNvPr id="4" name="Footer Placeholder 3">
            <a:extLst>
              <a:ext uri="{FF2B5EF4-FFF2-40B4-BE49-F238E27FC236}">
                <a16:creationId xmlns:a16="http://schemas.microsoft.com/office/drawing/2014/main" id="{3FDC46C2-C78C-58F0-87AF-36E84C38F9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CD5730-96EC-C6E6-9566-3E38E0F7F88D}"/>
              </a:ext>
            </a:extLst>
          </p:cNvPr>
          <p:cNvSpPr>
            <a:spLocks noGrp="1"/>
          </p:cNvSpPr>
          <p:nvPr>
            <p:ph type="sldNum" sz="quarter" idx="12"/>
          </p:nvPr>
        </p:nvSpPr>
        <p:spPr/>
        <p:txBody>
          <a:bodyPr/>
          <a:lstStyle/>
          <a:p>
            <a:fld id="{7ABBBFFF-534B-42EE-8209-D1EEA58327A6}" type="slidenum">
              <a:rPr lang="en-GB" smtClean="0"/>
              <a:t>‹#›</a:t>
            </a:fld>
            <a:endParaRPr lang="en-GB"/>
          </a:p>
        </p:txBody>
      </p:sp>
    </p:spTree>
    <p:extLst>
      <p:ext uri="{BB962C8B-B14F-4D97-AF65-F5344CB8AC3E}">
        <p14:creationId xmlns:p14="http://schemas.microsoft.com/office/powerpoint/2010/main" val="16179955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5ADD48-9ABE-EEF4-DC6F-6306107B24F8}"/>
              </a:ext>
            </a:extLst>
          </p:cNvPr>
          <p:cNvSpPr>
            <a:spLocks noGrp="1"/>
          </p:cNvSpPr>
          <p:nvPr>
            <p:ph type="dt" sz="half" idx="10"/>
          </p:nvPr>
        </p:nvSpPr>
        <p:spPr/>
        <p:txBody>
          <a:bodyPr/>
          <a:lstStyle/>
          <a:p>
            <a:fld id="{07CEDFB1-E97F-4E24-A102-501423BE40A9}" type="datetimeFigureOut">
              <a:rPr lang="en-GB" smtClean="0"/>
              <a:t>11/10/2023</a:t>
            </a:fld>
            <a:endParaRPr lang="en-GB"/>
          </a:p>
        </p:txBody>
      </p:sp>
      <p:sp>
        <p:nvSpPr>
          <p:cNvPr id="3" name="Footer Placeholder 2">
            <a:extLst>
              <a:ext uri="{FF2B5EF4-FFF2-40B4-BE49-F238E27FC236}">
                <a16:creationId xmlns:a16="http://schemas.microsoft.com/office/drawing/2014/main" id="{0C2DF681-9634-0689-6717-D8C37B5A2AB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A153A6-504F-CB45-D518-3AA2E0D48A82}"/>
              </a:ext>
            </a:extLst>
          </p:cNvPr>
          <p:cNvSpPr>
            <a:spLocks noGrp="1"/>
          </p:cNvSpPr>
          <p:nvPr>
            <p:ph type="sldNum" sz="quarter" idx="12"/>
          </p:nvPr>
        </p:nvSpPr>
        <p:spPr/>
        <p:txBody>
          <a:bodyPr/>
          <a:lstStyle/>
          <a:p>
            <a:fld id="{7ABBBFFF-534B-42EE-8209-D1EEA58327A6}" type="slidenum">
              <a:rPr lang="en-GB" smtClean="0"/>
              <a:t>‹#›</a:t>
            </a:fld>
            <a:endParaRPr lang="en-GB"/>
          </a:p>
        </p:txBody>
      </p:sp>
    </p:spTree>
    <p:extLst>
      <p:ext uri="{BB962C8B-B14F-4D97-AF65-F5344CB8AC3E}">
        <p14:creationId xmlns:p14="http://schemas.microsoft.com/office/powerpoint/2010/main" val="36161933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B0903-1F16-D5CF-7AA3-470585AF15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B496F81-534C-93EA-A75E-0CD936AEF8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F1DB5C5-A7F8-77E0-1508-9B162D725A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F236AC-FA05-7D90-94C9-05190C0FBCE4}"/>
              </a:ext>
            </a:extLst>
          </p:cNvPr>
          <p:cNvSpPr>
            <a:spLocks noGrp="1"/>
          </p:cNvSpPr>
          <p:nvPr>
            <p:ph type="dt" sz="half" idx="10"/>
          </p:nvPr>
        </p:nvSpPr>
        <p:spPr/>
        <p:txBody>
          <a:bodyPr/>
          <a:lstStyle/>
          <a:p>
            <a:fld id="{07CEDFB1-E97F-4E24-A102-501423BE40A9}" type="datetimeFigureOut">
              <a:rPr lang="en-GB" smtClean="0"/>
              <a:t>11/10/2023</a:t>
            </a:fld>
            <a:endParaRPr lang="en-GB"/>
          </a:p>
        </p:txBody>
      </p:sp>
      <p:sp>
        <p:nvSpPr>
          <p:cNvPr id="6" name="Footer Placeholder 5">
            <a:extLst>
              <a:ext uri="{FF2B5EF4-FFF2-40B4-BE49-F238E27FC236}">
                <a16:creationId xmlns:a16="http://schemas.microsoft.com/office/drawing/2014/main" id="{5F75306D-8F08-4D3F-7781-0FD61C3DC4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9EEAAD-DFF0-319A-E9D2-364FB06CBE87}"/>
              </a:ext>
            </a:extLst>
          </p:cNvPr>
          <p:cNvSpPr>
            <a:spLocks noGrp="1"/>
          </p:cNvSpPr>
          <p:nvPr>
            <p:ph type="sldNum" sz="quarter" idx="12"/>
          </p:nvPr>
        </p:nvSpPr>
        <p:spPr/>
        <p:txBody>
          <a:bodyPr/>
          <a:lstStyle/>
          <a:p>
            <a:fld id="{7ABBBFFF-534B-42EE-8209-D1EEA58327A6}" type="slidenum">
              <a:rPr lang="en-GB" smtClean="0"/>
              <a:t>‹#›</a:t>
            </a:fld>
            <a:endParaRPr lang="en-GB"/>
          </a:p>
        </p:txBody>
      </p:sp>
    </p:spTree>
    <p:extLst>
      <p:ext uri="{BB962C8B-B14F-4D97-AF65-F5344CB8AC3E}">
        <p14:creationId xmlns:p14="http://schemas.microsoft.com/office/powerpoint/2010/main" val="14629195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62ED5-59AF-D7A9-7E4C-4F4073AA5D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342B524-53FC-563A-6ACF-DE7E886C4C7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14AE413-20EA-9448-A0A0-1759EA95C6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FF7C7C-EE0C-774F-E208-BBF6ED32CAD5}"/>
              </a:ext>
            </a:extLst>
          </p:cNvPr>
          <p:cNvSpPr>
            <a:spLocks noGrp="1"/>
          </p:cNvSpPr>
          <p:nvPr>
            <p:ph type="dt" sz="half" idx="10"/>
          </p:nvPr>
        </p:nvSpPr>
        <p:spPr/>
        <p:txBody>
          <a:bodyPr/>
          <a:lstStyle/>
          <a:p>
            <a:fld id="{07CEDFB1-E97F-4E24-A102-501423BE40A9}" type="datetimeFigureOut">
              <a:rPr lang="en-GB" smtClean="0"/>
              <a:t>11/10/2023</a:t>
            </a:fld>
            <a:endParaRPr lang="en-GB"/>
          </a:p>
        </p:txBody>
      </p:sp>
      <p:sp>
        <p:nvSpPr>
          <p:cNvPr id="6" name="Footer Placeholder 5">
            <a:extLst>
              <a:ext uri="{FF2B5EF4-FFF2-40B4-BE49-F238E27FC236}">
                <a16:creationId xmlns:a16="http://schemas.microsoft.com/office/drawing/2014/main" id="{88828F01-A84C-450D-2547-5A6FB01A9F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85C6F2-3E79-FC7B-DD46-232BC6203207}"/>
              </a:ext>
            </a:extLst>
          </p:cNvPr>
          <p:cNvSpPr>
            <a:spLocks noGrp="1"/>
          </p:cNvSpPr>
          <p:nvPr>
            <p:ph type="sldNum" sz="quarter" idx="12"/>
          </p:nvPr>
        </p:nvSpPr>
        <p:spPr/>
        <p:txBody>
          <a:bodyPr/>
          <a:lstStyle/>
          <a:p>
            <a:fld id="{7ABBBFFF-534B-42EE-8209-D1EEA58327A6}" type="slidenum">
              <a:rPr lang="en-GB" smtClean="0"/>
              <a:t>‹#›</a:t>
            </a:fld>
            <a:endParaRPr lang="en-GB"/>
          </a:p>
        </p:txBody>
      </p:sp>
    </p:spTree>
    <p:extLst>
      <p:ext uri="{BB962C8B-B14F-4D97-AF65-F5344CB8AC3E}">
        <p14:creationId xmlns:p14="http://schemas.microsoft.com/office/powerpoint/2010/main" val="1512344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88953-4EBC-7297-D25D-E7FEC8BA096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D7FFA2-FE1E-5A09-1A5A-1B268249A7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D79FC0-58E7-C647-A420-E35E88228398}"/>
              </a:ext>
            </a:extLst>
          </p:cNvPr>
          <p:cNvSpPr>
            <a:spLocks noGrp="1"/>
          </p:cNvSpPr>
          <p:nvPr>
            <p:ph type="dt" sz="half" idx="10"/>
          </p:nvPr>
        </p:nvSpPr>
        <p:spPr/>
        <p:txBody>
          <a:bodyPr/>
          <a:lstStyle/>
          <a:p>
            <a:fld id="{07CEDFB1-E97F-4E24-A102-501423BE40A9}" type="datetimeFigureOut">
              <a:rPr lang="en-GB" smtClean="0"/>
              <a:t>11/10/2023</a:t>
            </a:fld>
            <a:endParaRPr lang="en-GB"/>
          </a:p>
        </p:txBody>
      </p:sp>
      <p:sp>
        <p:nvSpPr>
          <p:cNvPr id="5" name="Footer Placeholder 4">
            <a:extLst>
              <a:ext uri="{FF2B5EF4-FFF2-40B4-BE49-F238E27FC236}">
                <a16:creationId xmlns:a16="http://schemas.microsoft.com/office/drawing/2014/main" id="{65974FDB-F361-E24C-D433-9B925448F1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B8ECF2-79CA-2B52-24C0-A98CC77F67A2}"/>
              </a:ext>
            </a:extLst>
          </p:cNvPr>
          <p:cNvSpPr>
            <a:spLocks noGrp="1"/>
          </p:cNvSpPr>
          <p:nvPr>
            <p:ph type="sldNum" sz="quarter" idx="12"/>
          </p:nvPr>
        </p:nvSpPr>
        <p:spPr/>
        <p:txBody>
          <a:bodyPr/>
          <a:lstStyle/>
          <a:p>
            <a:fld id="{7ABBBFFF-534B-42EE-8209-D1EEA58327A6}" type="slidenum">
              <a:rPr lang="en-GB" smtClean="0"/>
              <a:t>‹#›</a:t>
            </a:fld>
            <a:endParaRPr lang="en-GB"/>
          </a:p>
        </p:txBody>
      </p:sp>
    </p:spTree>
    <p:extLst>
      <p:ext uri="{BB962C8B-B14F-4D97-AF65-F5344CB8AC3E}">
        <p14:creationId xmlns:p14="http://schemas.microsoft.com/office/powerpoint/2010/main" val="8207106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4E6299-6E85-6416-3551-EE6F7A258A8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37571A-D1DD-1A8D-33CD-E70E3ED27B1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9963D7-2E87-2FD3-8B17-11D01DA25D40}"/>
              </a:ext>
            </a:extLst>
          </p:cNvPr>
          <p:cNvSpPr>
            <a:spLocks noGrp="1"/>
          </p:cNvSpPr>
          <p:nvPr>
            <p:ph type="dt" sz="half" idx="10"/>
          </p:nvPr>
        </p:nvSpPr>
        <p:spPr/>
        <p:txBody>
          <a:bodyPr/>
          <a:lstStyle/>
          <a:p>
            <a:fld id="{07CEDFB1-E97F-4E24-A102-501423BE40A9}" type="datetimeFigureOut">
              <a:rPr lang="en-GB" smtClean="0"/>
              <a:t>11/10/2023</a:t>
            </a:fld>
            <a:endParaRPr lang="en-GB"/>
          </a:p>
        </p:txBody>
      </p:sp>
      <p:sp>
        <p:nvSpPr>
          <p:cNvPr id="5" name="Footer Placeholder 4">
            <a:extLst>
              <a:ext uri="{FF2B5EF4-FFF2-40B4-BE49-F238E27FC236}">
                <a16:creationId xmlns:a16="http://schemas.microsoft.com/office/drawing/2014/main" id="{4184AB9F-2479-1C67-71FA-4F336E11CD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C653B2-B0FA-1F82-919B-C537670B1ECB}"/>
              </a:ext>
            </a:extLst>
          </p:cNvPr>
          <p:cNvSpPr>
            <a:spLocks noGrp="1"/>
          </p:cNvSpPr>
          <p:nvPr>
            <p:ph type="sldNum" sz="quarter" idx="12"/>
          </p:nvPr>
        </p:nvSpPr>
        <p:spPr/>
        <p:txBody>
          <a:bodyPr/>
          <a:lstStyle/>
          <a:p>
            <a:fld id="{7ABBBFFF-534B-42EE-8209-D1EEA58327A6}" type="slidenum">
              <a:rPr lang="en-GB" smtClean="0"/>
              <a:t>‹#›</a:t>
            </a:fld>
            <a:endParaRPr lang="en-GB"/>
          </a:p>
        </p:txBody>
      </p:sp>
    </p:spTree>
    <p:extLst>
      <p:ext uri="{BB962C8B-B14F-4D97-AF65-F5344CB8AC3E}">
        <p14:creationId xmlns:p14="http://schemas.microsoft.com/office/powerpoint/2010/main" val="14289625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EF2FD4-BC69-881F-40D7-938131EE4AB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030B87F-27EE-8F81-BE97-3371341589F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852425-E4D8-6646-1066-69DBC1DFC5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CEDFB1-E97F-4E24-A102-501423BE40A9}" type="datetimeFigureOut">
              <a:rPr lang="en-GB" smtClean="0"/>
              <a:t>11/10/2023</a:t>
            </a:fld>
            <a:endParaRPr lang="en-GB"/>
          </a:p>
        </p:txBody>
      </p:sp>
      <p:sp>
        <p:nvSpPr>
          <p:cNvPr id="5" name="Footer Placeholder 4">
            <a:extLst>
              <a:ext uri="{FF2B5EF4-FFF2-40B4-BE49-F238E27FC236}">
                <a16:creationId xmlns:a16="http://schemas.microsoft.com/office/drawing/2014/main" id="{775E783E-D62E-5015-7AAC-02B7FA0D71B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847CB85-B1BA-B1BB-FB02-223F231576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BBBFFF-534B-42EE-8209-D1EEA58327A6}" type="slidenum">
              <a:rPr lang="en-GB" smtClean="0"/>
              <a:t>‹#›</a:t>
            </a:fld>
            <a:endParaRPr lang="en-GB"/>
          </a:p>
        </p:txBody>
      </p:sp>
    </p:spTree>
    <p:extLst>
      <p:ext uri="{BB962C8B-B14F-4D97-AF65-F5344CB8AC3E}">
        <p14:creationId xmlns:p14="http://schemas.microsoft.com/office/powerpoint/2010/main" val="11032184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6BB1A2A5-C085-B34C-850D-703DD10654CF}"/>
              </a:ext>
            </a:extLst>
          </p:cNvPr>
          <p:cNvGraphicFramePr>
            <a:graphicFrameLocks noGrp="1"/>
          </p:cNvGraphicFramePr>
          <p:nvPr>
            <p:ph idx="1"/>
            <p:extLst>
              <p:ext uri="{D42A27DB-BD31-4B8C-83A1-F6EECF244321}">
                <p14:modId xmlns:p14="http://schemas.microsoft.com/office/powerpoint/2010/main" val="2639684273"/>
              </p:ext>
            </p:extLst>
          </p:nvPr>
        </p:nvGraphicFramePr>
        <p:xfrm>
          <a:off x="1" y="0"/>
          <a:ext cx="12191999" cy="6858000"/>
        </p:xfrm>
        <a:graphic>
          <a:graphicData uri="http://schemas.openxmlformats.org/drawingml/2006/table">
            <a:tbl>
              <a:tblPr firstRow="1" bandRow="1">
                <a:tableStyleId>{5C22544A-7EE6-4342-B048-85BDC9FD1C3A}</a:tableStyleId>
              </a:tblPr>
              <a:tblGrid>
                <a:gridCol w="981074">
                  <a:extLst>
                    <a:ext uri="{9D8B030D-6E8A-4147-A177-3AD203B41FA5}">
                      <a16:colId xmlns:a16="http://schemas.microsoft.com/office/drawing/2014/main" val="2844052496"/>
                    </a:ext>
                  </a:extLst>
                </a:gridCol>
                <a:gridCol w="2057960">
                  <a:extLst>
                    <a:ext uri="{9D8B030D-6E8A-4147-A177-3AD203B41FA5}">
                      <a16:colId xmlns:a16="http://schemas.microsoft.com/office/drawing/2014/main" val="1783919398"/>
                    </a:ext>
                  </a:extLst>
                </a:gridCol>
                <a:gridCol w="1837766">
                  <a:extLst>
                    <a:ext uri="{9D8B030D-6E8A-4147-A177-3AD203B41FA5}">
                      <a16:colId xmlns:a16="http://schemas.microsoft.com/office/drawing/2014/main" val="379330648"/>
                    </a:ext>
                  </a:extLst>
                </a:gridCol>
                <a:gridCol w="394446">
                  <a:extLst>
                    <a:ext uri="{9D8B030D-6E8A-4147-A177-3AD203B41FA5}">
                      <a16:colId xmlns:a16="http://schemas.microsoft.com/office/drawing/2014/main" val="2117361135"/>
                    </a:ext>
                  </a:extLst>
                </a:gridCol>
                <a:gridCol w="2402541">
                  <a:extLst>
                    <a:ext uri="{9D8B030D-6E8A-4147-A177-3AD203B41FA5}">
                      <a16:colId xmlns:a16="http://schemas.microsoft.com/office/drawing/2014/main" val="2600062179"/>
                    </a:ext>
                  </a:extLst>
                </a:gridCol>
                <a:gridCol w="2277036">
                  <a:extLst>
                    <a:ext uri="{9D8B030D-6E8A-4147-A177-3AD203B41FA5}">
                      <a16:colId xmlns:a16="http://schemas.microsoft.com/office/drawing/2014/main" val="3005880290"/>
                    </a:ext>
                  </a:extLst>
                </a:gridCol>
                <a:gridCol w="2241176">
                  <a:extLst>
                    <a:ext uri="{9D8B030D-6E8A-4147-A177-3AD203B41FA5}">
                      <a16:colId xmlns:a16="http://schemas.microsoft.com/office/drawing/2014/main" val="2228165275"/>
                    </a:ext>
                  </a:extLst>
                </a:gridCol>
              </a:tblGrid>
              <a:tr h="484226">
                <a:tc gridSpan="3">
                  <a:txBody>
                    <a:bodyPr/>
                    <a:lstStyle/>
                    <a:p>
                      <a:pPr algn="ctr"/>
                      <a:r>
                        <a:rPr lang="en-US" sz="2400"/>
                        <a:t>What Matters:  WM2</a:t>
                      </a:r>
                      <a:endParaRPr lang="en-US" sz="2400">
                        <a:solidFill>
                          <a:schemeClr val="tx1"/>
                        </a:solidFill>
                      </a:endParaRPr>
                    </a:p>
                  </a:txBody>
                  <a:tcPr>
                    <a:solidFill>
                      <a:srgbClr val="8EC142"/>
                    </a:solidFill>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cs typeface="Arial" panose="020B0604020202020204" pitchFamily="34" charset="0"/>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gridSpan="4">
                  <a:txBody>
                    <a:bodyPr/>
                    <a:lstStyle/>
                    <a:p>
                      <a:pPr algn="ctr"/>
                      <a:r>
                        <a:rPr lang="en-US" sz="2400">
                          <a:solidFill>
                            <a:schemeClr val="tx1"/>
                          </a:solidFill>
                        </a:rPr>
                        <a:t>Design context and innovation</a:t>
                      </a:r>
                    </a:p>
                  </a:txBody>
                  <a:tcPr>
                    <a:solidFill>
                      <a:srgbClr val="8EC142"/>
                    </a:solidFill>
                  </a:tcPr>
                </a:tc>
                <a:tc hMerge="1">
                  <a:txBody>
                    <a:bodyPr/>
                    <a:lstStyle/>
                    <a:p>
                      <a:pPr lvl="0"/>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extLst>
                  <a:ext uri="{0D108BD9-81ED-4DB2-BD59-A6C34878D82A}">
                    <a16:rowId xmlns:a16="http://schemas.microsoft.com/office/drawing/2014/main" val="3120450716"/>
                  </a:ext>
                </a:extLst>
              </a:tr>
              <a:tr h="1470871">
                <a:tc>
                  <a:txBody>
                    <a:bodyPr/>
                    <a:lstStyle/>
                    <a:p>
                      <a:endParaRPr lang="en-US" sz="1000"/>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dk1"/>
                          </a:solidFill>
                          <a:latin typeface="+mn-lt"/>
                          <a:ea typeface="+mn-ea"/>
                          <a:cs typeface="+mn-cs"/>
                        </a:rPr>
                        <a:t>PS1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design while I make and communicate about what I am making.</a:t>
                      </a:r>
                    </a:p>
                  </a:txBody>
                  <a:tcPr>
                    <a:solidFill>
                      <a:srgbClr val="C5E0B4"/>
                    </a:solidFill>
                  </a:tcPr>
                </a:tc>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dk1"/>
                          </a:solidFill>
                          <a:latin typeface="+mn-lt"/>
                          <a:ea typeface="+mn-ea"/>
                          <a:cs typeface="+mn-cs"/>
                        </a:rPr>
                        <a:t>PS2 </a:t>
                      </a:r>
                      <a:endParaRPr lang="en-GB" sz="900" b="1" kern="1200">
                        <a:solidFill>
                          <a:schemeClr val="dk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produce designs to communicate my ideas in response to contexts.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dk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dk1"/>
                        </a:solidFill>
                        <a:latin typeface="+mn-lt"/>
                        <a:ea typeface="+mn-ea"/>
                        <a:cs typeface="+mn-cs"/>
                      </a:endParaRPr>
                    </a:p>
                  </a:txBody>
                  <a:tcPr>
                    <a:solidFill>
                      <a:srgbClr val="C5E0B4"/>
                    </a:solidFill>
                  </a:tcPr>
                </a:tc>
                <a:tc hMerge="1">
                  <a:txBody>
                    <a:bodyPr/>
                    <a:lstStyle/>
                    <a:p>
                      <a:endParaRPr lang="en-GB"/>
                    </a:p>
                  </a:txBody>
                  <a:tcPr/>
                </a:tc>
                <a:tc>
                  <a:txBody>
                    <a:bodyPr/>
                    <a:lstStyle/>
                    <a:p>
                      <a:pPr lvl="0"/>
                      <a:r>
                        <a:rPr lang="en-US" sz="900" b="1" kern="1200">
                          <a:solidFill>
                            <a:schemeClr val="dk1"/>
                          </a:solidFill>
                          <a:latin typeface="+mn-lt"/>
                          <a:ea typeface="+mn-ea"/>
                          <a:cs typeface="+mn-cs"/>
                        </a:rPr>
                        <a:t>PS3 </a:t>
                      </a:r>
                    </a:p>
                    <a:p>
                      <a:pPr lvl="0"/>
                      <a:r>
                        <a:rPr lang="en-GB" sz="900" b="1" kern="1200">
                          <a:solidFill>
                            <a:schemeClr val="dk1"/>
                          </a:solidFill>
                          <a:latin typeface="+mn-lt"/>
                          <a:ea typeface="+mn-ea"/>
                          <a:cs typeface="+mn-cs"/>
                        </a:rPr>
                        <a:t>I can draw inspiration to design from historical, cultural and other sources.</a:t>
                      </a:r>
                    </a:p>
                    <a:p>
                      <a:pPr lvl="0"/>
                      <a:endParaRPr lang="en-GB" sz="900" b="1" kern="1200">
                        <a:solidFill>
                          <a:schemeClr val="dk1"/>
                        </a:solidFill>
                        <a:latin typeface="+mn-lt"/>
                        <a:ea typeface="+mn-ea"/>
                        <a:cs typeface="+mn-cs"/>
                      </a:endParaRPr>
                    </a:p>
                    <a:p>
                      <a:pPr lvl="0"/>
                      <a:r>
                        <a:rPr lang="en-GB" sz="900" b="1" kern="1200">
                          <a:solidFill>
                            <a:schemeClr val="dk1"/>
                          </a:solidFill>
                          <a:latin typeface="+mn-lt"/>
                          <a:ea typeface="+mn-ea"/>
                          <a:cs typeface="+mn-cs"/>
                        </a:rPr>
                        <a:t>I can creatively respond to the needs and wants of the user, based on the context and on the information collected.</a:t>
                      </a:r>
                    </a:p>
                  </a:txBody>
                  <a:tcPr>
                    <a:solidFill>
                      <a:srgbClr val="C5E0B4"/>
                    </a:solidFill>
                  </a:tcPr>
                </a:tc>
                <a:tc>
                  <a:txBody>
                    <a:bodyPr/>
                    <a:lstStyle/>
                    <a:p>
                      <a:pPr marL="0" lvl="0" indent="0" algn="l" defTabSz="800100">
                        <a:lnSpc>
                          <a:spcPct val="90000"/>
                        </a:lnSpc>
                        <a:spcBef>
                          <a:spcPct val="0"/>
                        </a:spcBef>
                        <a:spcAft>
                          <a:spcPct val="15000"/>
                        </a:spcAft>
                        <a:buFont typeface="Arial" panose="020B0604020202020204" pitchFamily="34" charset="0"/>
                        <a:buNone/>
                      </a:pPr>
                      <a:r>
                        <a:rPr lang="en-US" sz="900" b="1" kern="1200">
                          <a:solidFill>
                            <a:schemeClr val="dk1"/>
                          </a:solidFill>
                          <a:latin typeface="+mn-lt"/>
                          <a:ea typeface="+mn-ea"/>
                          <a:cs typeface="+mn-cs"/>
                        </a:rPr>
                        <a:t>PS4 </a:t>
                      </a: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dk1"/>
                          </a:solidFill>
                          <a:latin typeface="+mn-lt"/>
                          <a:ea typeface="+mn-ea"/>
                          <a:cs typeface="+mn-cs"/>
                        </a:rPr>
                        <a:t>I can investigate and draw inspiration from historical, cultural and other sources to design creative solutions.</a:t>
                      </a:r>
                    </a:p>
                    <a:p>
                      <a:pPr marL="0" lvl="0" indent="0" algn="l" defTabSz="800100">
                        <a:lnSpc>
                          <a:spcPct val="90000"/>
                        </a:lnSpc>
                        <a:spcBef>
                          <a:spcPct val="0"/>
                        </a:spcBef>
                        <a:spcAft>
                          <a:spcPct val="15000"/>
                        </a:spcAft>
                        <a:buFont typeface="Arial" panose="020B0604020202020204" pitchFamily="34" charset="0"/>
                        <a:buNone/>
                      </a:pPr>
                      <a:endParaRPr lang="en-GB" sz="900" b="1" kern="1200">
                        <a:solidFill>
                          <a:schemeClr val="dk1"/>
                        </a:solidFill>
                        <a:latin typeface="+mn-lt"/>
                        <a:ea typeface="+mn-ea"/>
                        <a:cs typeface="+mn-cs"/>
                      </a:endParaRP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dk1"/>
                          </a:solidFill>
                          <a:latin typeface="+mn-lt"/>
                          <a:ea typeface="+mn-ea"/>
                          <a:cs typeface="+mn-cs"/>
                        </a:rPr>
                        <a:t>I can recognise and act on user needs and wants in increasingly challenging contexts.</a:t>
                      </a:r>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dk1"/>
                          </a:solidFill>
                          <a:latin typeface="+mn-lt"/>
                          <a:ea typeface="+mn-ea"/>
                          <a:cs typeface="+mn-cs"/>
                        </a:rPr>
                        <a:t>PS5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investigate, analyse and draw inspiration from historical, cultural and other sources to design new proposals that add value.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dk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tackle challenging problems, independently and collaboratively, to address wider design requirements in increasingly unfamiliar contexts.</a:t>
                      </a:r>
                    </a:p>
                  </a:txBody>
                  <a:tcPr>
                    <a:solidFill>
                      <a:srgbClr val="C5E0B4"/>
                    </a:solidFill>
                  </a:tcPr>
                </a:tc>
                <a:extLst>
                  <a:ext uri="{0D108BD9-81ED-4DB2-BD59-A6C34878D82A}">
                    <a16:rowId xmlns:a16="http://schemas.microsoft.com/office/drawing/2014/main" val="915786871"/>
                  </a:ext>
                </a:extLst>
              </a:tr>
              <a:tr h="3278816">
                <a:tc>
                  <a:txBody>
                    <a:bodyPr/>
                    <a:lstStyle/>
                    <a:p>
                      <a:pPr algn="l"/>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KNOWLEDGE </a:t>
                      </a:r>
                      <a:br>
                        <a:rPr lang="en-US" sz="1000" b="1">
                          <a:solidFill>
                            <a:srgbClr val="002060"/>
                          </a:solidFill>
                        </a:rPr>
                      </a:br>
                      <a:br>
                        <a:rPr lang="en-US" sz="1000" b="1">
                          <a:solidFill>
                            <a:srgbClr val="002060"/>
                          </a:solidFill>
                        </a:rPr>
                      </a:br>
                      <a:r>
                        <a:rPr lang="en-US" sz="1000" b="1">
                          <a:solidFill>
                            <a:srgbClr val="002060"/>
                          </a:solidFill>
                        </a:rPr>
                        <a:t>and </a:t>
                      </a: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SKILLS</a:t>
                      </a:r>
                    </a:p>
                  </a:txBody>
                  <a:tcPr>
                    <a:solidFill>
                      <a:srgbClr val="EBF1E9"/>
                    </a:solidFill>
                  </a:tcPr>
                </a:tc>
                <a:tc>
                  <a:txBody>
                    <a:bodyPr/>
                    <a:lstStyle/>
                    <a:p>
                      <a:pPr algn="l"/>
                      <a:r>
                        <a:rPr lang="en-US" sz="800">
                          <a:solidFill>
                            <a:srgbClr val="FF0000"/>
                          </a:solidFill>
                        </a:rPr>
                        <a:t>THIS IS ALL ABOUT RECOGNISING, COPYING AND EXTENDING</a:t>
                      </a:r>
                    </a:p>
                    <a:p>
                      <a:pPr marL="0" indent="0" algn="l" defTabSz="914400" rtl="0" eaLnBrk="1" latinLnBrk="0" hangingPunct="1">
                        <a:buFont typeface="Arial" panose="020B0604020202020204" pitchFamily="34" charset="0"/>
                        <a:buNone/>
                      </a:pPr>
                      <a:endParaRPr lang="en-GB" sz="800" b="0"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0"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0"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0"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0"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0"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0"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0"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0"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0"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0"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0"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0" kern="1200">
                        <a:solidFill>
                          <a:srgbClr val="002060"/>
                        </a:solidFill>
                        <a:latin typeface="+mn-lt"/>
                        <a:ea typeface="+mn-ea"/>
                        <a:cs typeface="+mn-cs"/>
                      </a:endParaRPr>
                    </a:p>
                    <a:p>
                      <a:pPr marL="171450" indent="-171450" algn="l" defTabSz="914400" rtl="0" eaLnBrk="1" latinLnBrk="0" hangingPunct="1">
                        <a:buFont typeface="Arial" panose="020B0604020202020204" pitchFamily="34" charset="0"/>
                        <a:buChar char="•"/>
                      </a:pPr>
                      <a:endParaRPr lang="en-GB" sz="800" b="0"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kern="1200">
                          <a:solidFill>
                            <a:srgbClr val="002060"/>
                          </a:solidFill>
                          <a:latin typeface="+mn-lt"/>
                          <a:ea typeface="+mn-ea"/>
                          <a:cs typeface="+mn-cs"/>
                        </a:rPr>
                        <a:t>Skills </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Be able to explain simply what an object is an what it does, based on its form.</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Say whether their products are for themselves or other users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b="0" kern="1200">
                          <a:solidFill>
                            <a:srgbClr val="002060"/>
                          </a:solidFill>
                          <a:latin typeface="+mn-lt"/>
                          <a:ea typeface="+mn-ea"/>
                          <a:cs typeface="+mn-cs"/>
                        </a:rPr>
                        <a:t>Be able to explain simply what is being created.</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State simply how their object works</a:t>
                      </a:r>
                    </a:p>
                    <a:p>
                      <a:pPr marL="171450" indent="-171450" algn="l" defTabSz="914400" rtl="0" eaLnBrk="1" latinLnBrk="0" hangingPunct="1">
                        <a:buFont typeface="Arial" panose="020B0604020202020204" pitchFamily="34" charset="0"/>
                        <a:buChar char="•"/>
                      </a:pPr>
                      <a:endParaRPr lang="en-GB" sz="800" b="0" kern="1200">
                        <a:solidFill>
                          <a:srgbClr val="002060"/>
                        </a:solidFill>
                        <a:latin typeface="+mn-lt"/>
                        <a:ea typeface="+mn-ea"/>
                        <a:cs typeface="+mn-cs"/>
                      </a:endParaRPr>
                    </a:p>
                  </a:txBody>
                  <a:tcPr>
                    <a:solidFill>
                      <a:srgbClr val="EBF1E9"/>
                    </a:solidFill>
                  </a:tcPr>
                </a:tc>
                <a:tc gridSpan="2">
                  <a:txBody>
                    <a:bodyPr/>
                    <a:lstStyle/>
                    <a:p>
                      <a:r>
                        <a:rPr lang="en-US" sz="800">
                          <a:solidFill>
                            <a:srgbClr val="FF0000"/>
                          </a:solidFill>
                        </a:rPr>
                        <a:t>THIS IS ALL ABOUT BEGINNING TO CREATE AND EXPLAIN</a:t>
                      </a:r>
                    </a:p>
                    <a:p>
                      <a:pPr marL="0" indent="0">
                        <a:buFont typeface="Arial" panose="020B0604020202020204" pitchFamily="34" charset="0"/>
                        <a:buNone/>
                      </a:pPr>
                      <a:endParaRPr lang="en-GB" sz="800" b="1" kern="1200">
                        <a:solidFill>
                          <a:srgbClr val="002060"/>
                        </a:solidFill>
                        <a:latin typeface="+mn-lt"/>
                        <a:ea typeface="+mn-ea"/>
                        <a:cs typeface="+mn-cs"/>
                      </a:endParaRPr>
                    </a:p>
                    <a:p>
                      <a:pPr marL="171450" indent="-171450">
                        <a:buFont typeface="Arial" panose="020B0604020202020204" pitchFamily="34" charset="0"/>
                        <a:buChar char="•"/>
                      </a:pPr>
                      <a:r>
                        <a:rPr lang="en-GB" sz="800" kern="1200">
                          <a:solidFill>
                            <a:srgbClr val="002060"/>
                          </a:solidFill>
                          <a:latin typeface="+mn-lt"/>
                          <a:ea typeface="+mn-ea"/>
                          <a:cs typeface="+mn-cs"/>
                        </a:rPr>
                        <a:t>Know that objects are designed in a range of contexts (e.g., imaginary, story-based, home, school, gardens, playgrounds)</a:t>
                      </a:r>
                    </a:p>
                    <a:p>
                      <a:pPr marL="171450" indent="-171450">
                        <a:buFont typeface="Arial" panose="020B0604020202020204" pitchFamily="34" charset="0"/>
                        <a:buChar char="•"/>
                      </a:pPr>
                      <a:r>
                        <a:rPr lang="en-GB" sz="800" kern="1200">
                          <a:solidFill>
                            <a:srgbClr val="002060"/>
                          </a:solidFill>
                          <a:latin typeface="+mn-lt"/>
                          <a:ea typeface="+mn-ea"/>
                          <a:cs typeface="+mn-cs"/>
                        </a:rPr>
                        <a:t>Know how to use a basic design criteria to design an object.</a:t>
                      </a:r>
                    </a:p>
                    <a:p>
                      <a:pPr marL="171450" indent="-171450">
                        <a:buFont typeface="Arial" panose="020B0604020202020204" pitchFamily="34" charset="0"/>
                        <a:buChar char="•"/>
                      </a:pPr>
                      <a:endParaRPr lang="en-GB" sz="800"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kern="1200">
                          <a:solidFill>
                            <a:srgbClr val="002060"/>
                          </a:solidFill>
                          <a:latin typeface="+mn-lt"/>
                          <a:ea typeface="+mn-ea"/>
                          <a:cs typeface="+mn-cs"/>
                        </a:rPr>
                        <a:t>Skills </a:t>
                      </a:r>
                    </a:p>
                    <a:p>
                      <a:pPr marL="171450" indent="-171450">
                        <a:buFont typeface="Arial" panose="020B0604020202020204" pitchFamily="34" charset="0"/>
                        <a:buChar char="•"/>
                      </a:pPr>
                      <a:r>
                        <a:rPr lang="en-GB" sz="800" b="0" kern="1200">
                          <a:solidFill>
                            <a:srgbClr val="002060"/>
                          </a:solidFill>
                          <a:latin typeface="+mn-lt"/>
                          <a:ea typeface="+mn-ea"/>
                          <a:cs typeface="+mn-cs"/>
                        </a:rPr>
                        <a:t>Be able to respond to a given style or previous design to “design one like this”</a:t>
                      </a:r>
                    </a:p>
                    <a:p>
                      <a:pPr marL="171450" indent="-171450">
                        <a:buFont typeface="Arial" panose="020B0604020202020204" pitchFamily="34" charset="0"/>
                        <a:buChar char="•"/>
                      </a:pPr>
                      <a:r>
                        <a:rPr lang="en-GB" sz="800" b="0" kern="1200">
                          <a:solidFill>
                            <a:srgbClr val="002060"/>
                          </a:solidFill>
                          <a:latin typeface="+mn-lt"/>
                          <a:ea typeface="+mn-ea"/>
                          <a:cs typeface="+mn-cs"/>
                        </a:rPr>
                        <a:t>Describe what their products are for</a:t>
                      </a:r>
                    </a:p>
                    <a:p>
                      <a:pPr marL="171450" indent="-171450">
                        <a:buFont typeface="Arial" panose="020B0604020202020204" pitchFamily="34" charset="0"/>
                        <a:buChar char="•"/>
                      </a:pPr>
                      <a:r>
                        <a:rPr lang="en-GB" sz="800" b="0" kern="1200">
                          <a:solidFill>
                            <a:srgbClr val="002060"/>
                          </a:solidFill>
                          <a:latin typeface="+mn-lt"/>
                          <a:ea typeface="+mn-ea"/>
                          <a:cs typeface="+mn-cs"/>
                        </a:rPr>
                        <a:t>Be able to explain how their design fits into the given context.</a:t>
                      </a:r>
                    </a:p>
                    <a:p>
                      <a:pPr marL="171450" indent="-171450">
                        <a:buFont typeface="Arial" panose="020B0604020202020204" pitchFamily="34" charset="0"/>
                        <a:buChar char="•"/>
                      </a:pPr>
                      <a:r>
                        <a:rPr lang="en-GB" sz="800" b="0" kern="1200">
                          <a:solidFill>
                            <a:srgbClr val="002060"/>
                          </a:solidFill>
                          <a:latin typeface="+mn-lt"/>
                          <a:ea typeface="+mn-ea"/>
                          <a:cs typeface="+mn-cs"/>
                        </a:rPr>
                        <a:t>Describe how their object / product will work.</a:t>
                      </a:r>
                    </a:p>
                    <a:p>
                      <a:pPr marL="171450" indent="-171450">
                        <a:buFont typeface="Arial" panose="020B0604020202020204" pitchFamily="34" charset="0"/>
                        <a:buChar char="•"/>
                      </a:pPr>
                      <a:endParaRPr lang="en-US" sz="800" kern="1200">
                        <a:solidFill>
                          <a:srgbClr val="002060"/>
                        </a:solidFill>
                        <a:latin typeface="+mn-lt"/>
                        <a:ea typeface="+mn-ea"/>
                        <a:cs typeface="+mn-cs"/>
                      </a:endParaRPr>
                    </a:p>
                  </a:txBody>
                  <a:tcPr>
                    <a:solidFill>
                      <a:srgbClr val="EBF1E9"/>
                    </a:solidFill>
                  </a:tcPr>
                </a:tc>
                <a:tc hMerge="1">
                  <a:txBody>
                    <a:bodyPr/>
                    <a:lstStyle/>
                    <a:p>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AND EXPLANATION</a:t>
                      </a:r>
                      <a:endParaRPr lang="en-US" sz="800">
                        <a:solidFill>
                          <a:srgbClr val="002060"/>
                        </a:solidFill>
                      </a:endParaRPr>
                    </a:p>
                    <a:p>
                      <a:endParaRPr lang="en-US" sz="800">
                        <a:solidFill>
                          <a:srgbClr val="002060"/>
                        </a:solidFill>
                      </a:endParaRPr>
                    </a:p>
                    <a:p>
                      <a:endParaRPr lang="en-US" sz="800">
                        <a:solidFill>
                          <a:srgbClr val="002060"/>
                        </a:solidFill>
                      </a:endParaRPr>
                    </a:p>
                    <a:p>
                      <a:pPr marL="171450" indent="-171450">
                        <a:buFont typeface="Arial" panose="020B0604020202020204" pitchFamily="34" charset="0"/>
                        <a:buChar char="•"/>
                      </a:pPr>
                      <a:r>
                        <a:rPr lang="en-US" sz="800">
                          <a:solidFill>
                            <a:srgbClr val="002060"/>
                          </a:solidFill>
                        </a:rPr>
                        <a:t>Know that objects are designed to meet a specific purpose, within a specific context.</a:t>
                      </a:r>
                    </a:p>
                    <a:p>
                      <a:pPr marL="171450" indent="-171450">
                        <a:buFont typeface="Arial" panose="020B0604020202020204" pitchFamily="34" charset="0"/>
                        <a:buChar char="•"/>
                      </a:pPr>
                      <a:r>
                        <a:rPr lang="en-US" sz="800">
                          <a:solidFill>
                            <a:srgbClr val="002060"/>
                          </a:solidFill>
                        </a:rPr>
                        <a:t>Know with confidence objects for a range of contexts (e.g., </a:t>
                      </a:r>
                      <a:r>
                        <a:rPr lang="en-GB" sz="800">
                          <a:solidFill>
                            <a:srgbClr val="002060"/>
                          </a:solidFill>
                        </a:rPr>
                        <a:t>home, school, leisure, culture)</a:t>
                      </a:r>
                    </a:p>
                    <a:p>
                      <a:pPr marL="171450" indent="-171450">
                        <a:buFont typeface="Arial" panose="020B0604020202020204" pitchFamily="34" charset="0"/>
                        <a:buChar char="•"/>
                      </a:pPr>
                      <a:r>
                        <a:rPr lang="en-US" sz="800">
                          <a:solidFill>
                            <a:srgbClr val="002060"/>
                          </a:solidFill>
                        </a:rPr>
                        <a:t>Know how to interpret a more complex design </a:t>
                      </a:r>
                    </a:p>
                    <a:p>
                      <a:pPr marL="171450" indent="-171450">
                        <a:buFont typeface="Arial" panose="020B0604020202020204" pitchFamily="34" charset="0"/>
                        <a:buChar char="•"/>
                      </a:pPr>
                      <a:r>
                        <a:rPr lang="en-US" sz="800">
                          <a:solidFill>
                            <a:srgbClr val="002060"/>
                          </a:solidFill>
                        </a:rPr>
                        <a:t>Know some basic strategies for assessing user requirements (e.g., questionnaire, research etc.)</a:t>
                      </a:r>
                    </a:p>
                    <a:p>
                      <a:pPr marL="171450" indent="-171450">
                        <a:buFont typeface="Arial" panose="020B0604020202020204" pitchFamily="34" charset="0"/>
                        <a:buChar char="•"/>
                      </a:pPr>
                      <a:r>
                        <a:rPr lang="en-GB" sz="800">
                          <a:solidFill>
                            <a:srgbClr val="002060"/>
                          </a:solidFill>
                        </a:rPr>
                        <a:t>Know that materials have both functional properties and aesthetic qualities</a:t>
                      </a:r>
                      <a:endParaRPr lang="en-GB" sz="800"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kern="1200">
                          <a:solidFill>
                            <a:srgbClr val="002060"/>
                          </a:solidFill>
                          <a:latin typeface="+mn-lt"/>
                          <a:ea typeface="+mn-ea"/>
                          <a:cs typeface="+mn-cs"/>
                        </a:rPr>
                        <a:t>Skills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Be able to describe how their design fits into a specific context.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Begin to appreciate that prior designs can be used for inspiration.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Be able to suggest improvements to a given or suggested product based on its intended use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Respond to existing user needs and begin to develop a design brief / specification.</a:t>
                      </a:r>
                    </a:p>
                    <a:p>
                      <a:pPr marL="0" indent="0">
                        <a:buFont typeface="Arial" panose="020B0604020202020204" pitchFamily="34" charset="0"/>
                        <a:buNone/>
                      </a:pPr>
                      <a:endParaRPr lang="en-GB" sz="800" b="1" kern="1200">
                        <a:solidFill>
                          <a:srgbClr val="002060"/>
                        </a:solidFill>
                        <a:latin typeface="+mn-lt"/>
                        <a:ea typeface="+mn-ea"/>
                        <a:cs typeface="+mn-cs"/>
                      </a:endParaRP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EXPLANATION and LINKING</a:t>
                      </a:r>
                      <a:endParaRPr lang="en-US" sz="800">
                        <a:solidFill>
                          <a:srgbClr val="002060"/>
                        </a:solidFill>
                      </a:endParaRPr>
                    </a:p>
                    <a:p>
                      <a:endParaRPr lang="en-US" sz="800">
                        <a:solidFill>
                          <a:srgbClr val="002060"/>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an increasing range of high-quality sources for design inspiration (e.g., web searches, print literature).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Design with confidence in a wide range of contexts such as enterprise, industry and the wider environment.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an increasingly range of existing design “styles” and designers (e.g., Art Deco, Charles Rennie Mackintosh, named artists etc)</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Develop an increasingly sophisticated range of tools for identifying user needs (e.g., mood boards, user needs statement, interviews)</a:t>
                      </a:r>
                    </a:p>
                    <a:p>
                      <a:pPr marL="0" marR="0" lvl="0" indent="0" algn="l" rtl="0" eaLnBrk="1" fontAlgn="auto" latinLnBrk="0" hangingPunct="1">
                        <a:lnSpc>
                          <a:spcPct val="100000"/>
                        </a:lnSpc>
                        <a:spcBef>
                          <a:spcPts val="0"/>
                        </a:spcBef>
                        <a:spcAft>
                          <a:spcPts val="0"/>
                        </a:spcAft>
                        <a:buClrTx/>
                        <a:buSzTx/>
                        <a:buFont typeface="Arial" panose="020B0604020202020204" pitchFamily="34" charset="0"/>
                        <a:buNone/>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kern="1200">
                          <a:solidFill>
                            <a:srgbClr val="002060"/>
                          </a:solidFill>
                          <a:latin typeface="+mn-lt"/>
                          <a:ea typeface="+mn-ea"/>
                          <a:cs typeface="+mn-cs"/>
                        </a:rPr>
                        <a:t>Skills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Use a wide range of prior designs and contexts to inform the creation of a design brief.</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Be able to suggest improvements to a given or suggested product based on its intended use in a given style.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Respond to detailed user requirements and solicit feedback to existing design briefs.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EXPLANATION  and LINKING</a:t>
                      </a: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b="0" kern="1200">
                          <a:solidFill>
                            <a:srgbClr val="002060"/>
                          </a:solidFill>
                          <a:latin typeface="+mn-lt"/>
                          <a:ea typeface="+mn-ea"/>
                          <a:cs typeface="+mn-cs"/>
                        </a:rPr>
                        <a:t>Know a wide range of design styles (e.g.,  Frank Lloyd Wright , iPhone?)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Design with confidence in a wide range of unfamiliar contexts.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b="0" kern="1200">
                          <a:solidFill>
                            <a:srgbClr val="002060"/>
                          </a:solidFill>
                          <a:latin typeface="+mn-lt"/>
                          <a:ea typeface="+mn-ea"/>
                          <a:cs typeface="+mn-cs"/>
                        </a:rPr>
                        <a:t>Know how to transform user needs and wants into a high quality, accurate and detailed design brief.</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kern="1200">
                          <a:solidFill>
                            <a:srgbClr val="002060"/>
                          </a:solidFill>
                          <a:latin typeface="+mn-lt"/>
                          <a:ea typeface="+mn-ea"/>
                          <a:cs typeface="+mn-cs"/>
                        </a:rPr>
                        <a:t>Skills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Use a wide range of contexts to inform the creation of a design brief.</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Be able to justify improvements to a given or suggested product based on its intended use in a given style.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Design techniques to establish detailed user requirements and solicit feedback to inform creation of a design brief.</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txBody>
                  <a:tcPr>
                    <a:solidFill>
                      <a:srgbClr val="EBF1E9"/>
                    </a:solidFill>
                  </a:tcPr>
                </a:tc>
                <a:extLst>
                  <a:ext uri="{0D108BD9-81ED-4DB2-BD59-A6C34878D82A}">
                    <a16:rowId xmlns:a16="http://schemas.microsoft.com/office/drawing/2014/main" val="1235794680"/>
                  </a:ext>
                </a:extLst>
              </a:tr>
              <a:tr h="551577">
                <a:tc>
                  <a:txBody>
                    <a:bodyPr/>
                    <a:lstStyle/>
                    <a:p>
                      <a:r>
                        <a:rPr lang="en-US" sz="1000" b="1">
                          <a:solidFill>
                            <a:srgbClr val="002060"/>
                          </a:solidFill>
                        </a:rPr>
                        <a:t>EXPERIENCES</a:t>
                      </a:r>
                    </a:p>
                    <a:p>
                      <a:pPr algn="l"/>
                      <a:r>
                        <a:rPr lang="en-US" sz="1000">
                          <a:solidFill>
                            <a:srgbClr val="002060"/>
                          </a:solidFill>
                        </a:rPr>
                        <a:t>(</a:t>
                      </a:r>
                      <a:r>
                        <a:rPr lang="en-US" sz="1000" b="1">
                          <a:solidFill>
                            <a:srgbClr val="002060"/>
                          </a:solidFill>
                        </a:rPr>
                        <a:t>Enriching</a:t>
                      </a:r>
                      <a:r>
                        <a:rPr lang="en-US" sz="1000">
                          <a:solidFill>
                            <a:srgbClr val="002060"/>
                          </a:solidFill>
                        </a:rPr>
                        <a:t> not curricular)</a:t>
                      </a:r>
                    </a:p>
                  </a:txBody>
                  <a:tcPr>
                    <a:solidFill>
                      <a:srgbClr val="C5E0B4"/>
                    </a:solidFill>
                  </a:tcPr>
                </a:tc>
                <a:tc gridSpan="6">
                  <a:txBody>
                    <a:bodyPr/>
                    <a:lstStyle/>
                    <a:p>
                      <a:pPr marL="171450" indent="-171450">
                        <a:buFont typeface="Arial" panose="020B0604020202020204" pitchFamily="34" charset="0"/>
                        <a:buChar char="•"/>
                      </a:pPr>
                      <a:r>
                        <a:rPr lang="en-GB" sz="800">
                          <a:solidFill>
                            <a:srgbClr val="002060"/>
                          </a:solidFill>
                        </a:rPr>
                        <a:t>Visit an art gallery or museum to gain design experience</a:t>
                      </a:r>
                    </a:p>
                    <a:p>
                      <a:pPr marL="171450" indent="-171450">
                        <a:buFont typeface="Arial" panose="020B0604020202020204" pitchFamily="34" charset="0"/>
                        <a:buChar char="•"/>
                      </a:pPr>
                      <a:r>
                        <a:rPr lang="en-GB" sz="800">
                          <a:solidFill>
                            <a:srgbClr val="002060"/>
                          </a:solidFill>
                        </a:rPr>
                        <a:t>Work with outside agencies to explore design contexts (e.g., community outreach groups, local artists and designers)</a:t>
                      </a:r>
                    </a:p>
                    <a:p>
                      <a:pPr marL="171450" indent="-171450">
                        <a:buFont typeface="Arial" panose="020B0604020202020204" pitchFamily="34" charset="0"/>
                        <a:buChar char="•"/>
                      </a:pPr>
                      <a:r>
                        <a:rPr lang="en-GB" sz="800">
                          <a:solidFill>
                            <a:srgbClr val="002060"/>
                          </a:solidFill>
                        </a:rPr>
                        <a:t>Visit a retail park and explore the design used in different contexts (clothing, white goods, furniture, IT / electrical)</a:t>
                      </a:r>
                    </a:p>
                  </a:txBody>
                  <a:tcPr>
                    <a:solidFill>
                      <a:srgbClr val="C5E0B4"/>
                    </a:solidFill>
                  </a:tcPr>
                </a:tc>
                <a:tc hMerge="1">
                  <a:txBody>
                    <a:bodyPr/>
                    <a:lstStyle/>
                    <a:p>
                      <a:pPr marL="171450" indent="-171450">
                        <a:buFont typeface="Arial" panose="020B0604020202020204" pitchFamily="34" charset="0"/>
                        <a:buChar char="•"/>
                      </a:pPr>
                      <a:endParaRPr lang="en-GB" sz="800" kern="1200">
                        <a:solidFill>
                          <a:srgbClr val="002060"/>
                        </a:solidFill>
                        <a:latin typeface="+mn-lt"/>
                        <a:ea typeface="+mn-ea"/>
                        <a:cs typeface="+mn-cs"/>
                      </a:endParaRPr>
                    </a:p>
                  </a:txBody>
                  <a:tcPr/>
                </a:tc>
                <a:tc hMerge="1">
                  <a:txBody>
                    <a:bodyPr/>
                    <a:lstStyle/>
                    <a:p>
                      <a:endParaRPr lang="en-GB"/>
                    </a:p>
                  </a:txBody>
                  <a:tcPr/>
                </a:tc>
                <a:tc hMerge="1">
                  <a:txBody>
                    <a:bodyPr/>
                    <a:lstStyle/>
                    <a:p>
                      <a:pPr marL="171450" indent="-171450">
                        <a:buFont typeface="Arial" panose="020B0604020202020204" pitchFamily="34" charset="0"/>
                        <a:buChar char="•"/>
                      </a:pPr>
                      <a:endParaRPr lang="en-GB" sz="800" kern="1200">
                        <a:solidFill>
                          <a:srgbClr val="FF0000"/>
                        </a:solidFill>
                        <a:latin typeface="+mn-lt"/>
                        <a:ea typeface="+mn-ea"/>
                        <a:cs typeface="+mn-cs"/>
                      </a:endParaRPr>
                    </a:p>
                  </a:txBody>
                  <a:tcPr/>
                </a:tc>
                <a:tc hMerge="1">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a:solidFill>
                          <a:srgbClr val="FF0000"/>
                        </a:solidFill>
                      </a:endParaRPr>
                    </a:p>
                  </a:txBody>
                  <a:tcPr/>
                </a:tc>
                <a:tc hMerge="1">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a:solidFill>
                          <a:srgbClr val="002060"/>
                        </a:solidFill>
                      </a:endParaRPr>
                    </a:p>
                  </a:txBody>
                  <a:tcPr/>
                </a:tc>
                <a:extLst>
                  <a:ext uri="{0D108BD9-81ED-4DB2-BD59-A6C34878D82A}">
                    <a16:rowId xmlns:a16="http://schemas.microsoft.com/office/drawing/2014/main" val="749163210"/>
                  </a:ext>
                </a:extLst>
              </a:tr>
              <a:tr h="1072510">
                <a:tc>
                  <a:txBody>
                    <a:bodyPr/>
                    <a:lstStyle/>
                    <a:p>
                      <a:r>
                        <a:rPr lang="en-US" sz="1000" b="1">
                          <a:solidFill>
                            <a:srgbClr val="002060"/>
                          </a:solidFill>
                        </a:rPr>
                        <a:t>VOCABULARY</a:t>
                      </a:r>
                    </a:p>
                  </a:txBody>
                  <a:tcPr>
                    <a:solidFill>
                      <a:srgbClr val="EBF1E9"/>
                    </a:solidFill>
                  </a:tcPr>
                </a:tc>
                <a:tc>
                  <a:txBody>
                    <a:bodyPr/>
                    <a:lstStyle/>
                    <a:p>
                      <a:pPr algn="l" fontAlgn="t"/>
                      <a:r>
                        <a:rPr lang="en-GB" sz="800" kern="1200">
                          <a:solidFill>
                            <a:srgbClr val="002060"/>
                          </a:solidFill>
                          <a:latin typeface="+mn-lt"/>
                          <a:ea typeface="+mn-ea"/>
                          <a:cs typeface="+mn-cs"/>
                        </a:rPr>
                        <a:t>Safe, cut, hold, shape, mix, spread, pour, hard, soft, fluffy, smooth. </a:t>
                      </a:r>
                    </a:p>
                    <a:p>
                      <a:pPr algn="l" fontAlgn="t"/>
                      <a:endParaRPr lang="en-GB" sz="800" kern="1200">
                        <a:solidFill>
                          <a:srgbClr val="002060"/>
                        </a:solidFill>
                        <a:latin typeface="+mn-lt"/>
                        <a:ea typeface="+mn-ea"/>
                        <a:cs typeface="+mn-cs"/>
                      </a:endParaRPr>
                    </a:p>
                    <a:p>
                      <a:pPr algn="l" fontAlgn="t"/>
                      <a:r>
                        <a:rPr lang="en-GB" sz="800" kern="1200">
                          <a:solidFill>
                            <a:srgbClr val="002060"/>
                          </a:solidFill>
                          <a:latin typeface="+mn-lt"/>
                          <a:ea typeface="+mn-ea"/>
                          <a:cs typeface="+mn-cs"/>
                        </a:rPr>
                        <a:t>Name tools and materials precisely for example, scissors.</a:t>
                      </a:r>
                    </a:p>
                    <a:p>
                      <a:pPr algn="l" fontAlgn="t"/>
                      <a:endParaRPr lang="en-GB" sz="800" kern="1200">
                        <a:solidFill>
                          <a:srgbClr val="002060"/>
                        </a:solidFill>
                        <a:latin typeface="+mn-lt"/>
                        <a:ea typeface="+mn-ea"/>
                        <a:cs typeface="+mn-cs"/>
                      </a:endParaRPr>
                    </a:p>
                    <a:p>
                      <a:pPr algn="l" fontAlgn="t"/>
                      <a:endParaRPr lang="en-GB" sz="800" kern="1200">
                        <a:solidFill>
                          <a:srgbClr val="002060"/>
                        </a:solidFill>
                        <a:latin typeface="+mn-lt"/>
                        <a:ea typeface="+mn-ea"/>
                        <a:cs typeface="+mn-cs"/>
                      </a:endParaRPr>
                    </a:p>
                    <a:p>
                      <a:pPr algn="l" fontAlgn="t"/>
                      <a:r>
                        <a:rPr lang="en-GB" sz="800" kern="1200">
                          <a:solidFill>
                            <a:srgbClr val="002060"/>
                          </a:solidFill>
                          <a:latin typeface="+mn-lt"/>
                          <a:ea typeface="+mn-ea"/>
                          <a:cs typeface="+mn-cs"/>
                        </a:rPr>
                        <a:t>Design</a:t>
                      </a:r>
                    </a:p>
                  </a:txBody>
                  <a:tcPr marL="9525" marR="9525" marT="9525" marB="0">
                    <a:solidFill>
                      <a:srgbClr val="EBF1E9"/>
                    </a:solidFill>
                  </a:tcPr>
                </a:tc>
                <a:tc gridSpan="2">
                  <a:txBody>
                    <a:bodyPr/>
                    <a:lstStyle/>
                    <a:p>
                      <a:r>
                        <a:rPr lang="en-GB" sz="800">
                          <a:solidFill>
                            <a:srgbClr val="002060"/>
                          </a:solidFill>
                        </a:rPr>
                        <a:t>measure, whisk, beat, roll, weigh</a:t>
                      </a:r>
                    </a:p>
                    <a:p>
                      <a:endParaRPr lang="en-GB" sz="800">
                        <a:solidFill>
                          <a:srgbClr val="002060"/>
                        </a:solidFill>
                      </a:endParaRPr>
                    </a:p>
                    <a:p>
                      <a:r>
                        <a:rPr lang="en-GB" sz="800">
                          <a:solidFill>
                            <a:srgbClr val="002060"/>
                          </a:solidFill>
                        </a:rPr>
                        <a:t>Porous, non-porous, flexible, rigid, conductive, properties, materials, purpose, function, metal, glass, wood, natural, man-made</a:t>
                      </a:r>
                    </a:p>
                    <a:p>
                      <a:endParaRPr lang="en-GB" sz="800" noProof="0">
                        <a:solidFill>
                          <a:srgbClr val="002060"/>
                        </a:solidFill>
                      </a:endParaRPr>
                    </a:p>
                    <a:p>
                      <a:endParaRPr lang="en-GB" sz="800" noProof="0">
                        <a:solidFill>
                          <a:srgbClr val="002060"/>
                        </a:solidFill>
                      </a:endParaRPr>
                    </a:p>
                    <a:p>
                      <a:r>
                        <a:rPr lang="en-GB" sz="800" noProof="0">
                          <a:solidFill>
                            <a:srgbClr val="002060"/>
                          </a:solidFill>
                        </a:rPr>
                        <a:t>Design Brief</a:t>
                      </a:r>
                    </a:p>
                  </a:txBody>
                  <a:tcPr>
                    <a:solidFill>
                      <a:srgbClr val="EBF1E9"/>
                    </a:solidFill>
                  </a:tcPr>
                </a:tc>
                <a:tc hMerge="1">
                  <a:txBody>
                    <a:bodyPr/>
                    <a:lstStyle/>
                    <a:p>
                      <a:endParaRPr lang="en-GB"/>
                    </a:p>
                  </a:txBody>
                  <a:tcPr/>
                </a:tc>
                <a:tc>
                  <a:txBody>
                    <a:bodyPr/>
                    <a:lstStyle/>
                    <a:p>
                      <a:r>
                        <a:rPr lang="en-GB" sz="800">
                          <a:solidFill>
                            <a:srgbClr val="002060"/>
                          </a:solidFill>
                        </a:rPr>
                        <a:t>Continue to develop vocabulary associated with increasingly sophisticated D&amp;T skills. Name tools and materials correctly for example, Phillips head, flat head. </a:t>
                      </a:r>
                    </a:p>
                    <a:p>
                      <a:endParaRPr lang="en-GB" sz="800">
                        <a:solidFill>
                          <a:srgbClr val="002060"/>
                        </a:solidFill>
                      </a:endParaRPr>
                    </a:p>
                    <a:p>
                      <a:r>
                        <a:rPr lang="en-GB" sz="800">
                          <a:solidFill>
                            <a:srgbClr val="002060"/>
                          </a:solidFill>
                        </a:rPr>
                        <a:t>Naming parts of tools where appropriate e.g., 3D printer nozzle / printer bed, eye of the needle, handle, blade etc. </a:t>
                      </a:r>
                    </a:p>
                  </a:txBody>
                  <a:tcPr>
                    <a:solidFill>
                      <a:srgbClr val="EBF1E9"/>
                    </a:solidFill>
                  </a:tcPr>
                </a:tc>
                <a:tc>
                  <a:txBody>
                    <a:bodyPr/>
                    <a:lstStyle/>
                    <a:p>
                      <a:r>
                        <a:rPr lang="en-GB" sz="800">
                          <a:solidFill>
                            <a:srgbClr val="002060"/>
                          </a:solidFill>
                        </a:rPr>
                        <a:t>Continue to develop vocabulary associated with D&amp;T</a:t>
                      </a:r>
                    </a:p>
                    <a:p>
                      <a:endParaRPr lang="en-GB" sz="800">
                        <a:solidFill>
                          <a:srgbClr val="002060"/>
                        </a:solidFill>
                      </a:endParaRPr>
                    </a:p>
                    <a:p>
                      <a:r>
                        <a:rPr lang="en-GB" sz="800">
                          <a:solidFill>
                            <a:srgbClr val="002060"/>
                          </a:solidFill>
                        </a:rPr>
                        <a:t>Production, manufacture, crude oil, deforestation, functionality, product, function, effective, recycle, reuse</a:t>
                      </a:r>
                    </a:p>
                    <a:p>
                      <a:endParaRPr lang="en-GB" sz="800">
                        <a:solidFill>
                          <a:srgbClr val="002060"/>
                        </a:solidFill>
                      </a:endParaRPr>
                    </a:p>
                    <a:p>
                      <a:r>
                        <a:rPr lang="en-GB" sz="800">
                          <a:solidFill>
                            <a:srgbClr val="002060"/>
                          </a:solidFill>
                        </a:rPr>
                        <a:t>Art Deco and other “styles” / “periods”</a:t>
                      </a:r>
                      <a:endParaRPr lang="en-US" sz="800">
                        <a:solidFill>
                          <a:srgbClr val="002060"/>
                        </a:solidFill>
                      </a:endParaRP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800">
                        <a:solidFill>
                          <a:srgbClr val="002060"/>
                        </a:solidFill>
                      </a:endParaRPr>
                    </a:p>
                  </a:txBody>
                  <a:tcPr>
                    <a:solidFill>
                      <a:srgbClr val="EBF1E9"/>
                    </a:solidFill>
                  </a:tcPr>
                </a:tc>
                <a:extLst>
                  <a:ext uri="{0D108BD9-81ED-4DB2-BD59-A6C34878D82A}">
                    <a16:rowId xmlns:a16="http://schemas.microsoft.com/office/drawing/2014/main" val="1788112394"/>
                  </a:ext>
                </a:extLst>
              </a:tr>
            </a:tbl>
          </a:graphicData>
        </a:graphic>
      </p:graphicFrame>
    </p:spTree>
    <p:extLst>
      <p:ext uri="{BB962C8B-B14F-4D97-AF65-F5344CB8AC3E}">
        <p14:creationId xmlns:p14="http://schemas.microsoft.com/office/powerpoint/2010/main" val="439603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6BB1A2A5-C085-B34C-850D-703DD10654CF}"/>
              </a:ext>
            </a:extLst>
          </p:cNvPr>
          <p:cNvGraphicFramePr>
            <a:graphicFrameLocks noGrp="1"/>
          </p:cNvGraphicFramePr>
          <p:nvPr>
            <p:ph idx="1"/>
            <p:extLst>
              <p:ext uri="{D42A27DB-BD31-4B8C-83A1-F6EECF244321}">
                <p14:modId xmlns:p14="http://schemas.microsoft.com/office/powerpoint/2010/main" val="1533135169"/>
              </p:ext>
            </p:extLst>
          </p:nvPr>
        </p:nvGraphicFramePr>
        <p:xfrm>
          <a:off x="1" y="0"/>
          <a:ext cx="12191999" cy="6857999"/>
        </p:xfrm>
        <a:graphic>
          <a:graphicData uri="http://schemas.openxmlformats.org/drawingml/2006/table">
            <a:tbl>
              <a:tblPr firstRow="1" bandRow="1">
                <a:tableStyleId>{5C22544A-7EE6-4342-B048-85BDC9FD1C3A}</a:tableStyleId>
              </a:tblPr>
              <a:tblGrid>
                <a:gridCol w="981074">
                  <a:extLst>
                    <a:ext uri="{9D8B030D-6E8A-4147-A177-3AD203B41FA5}">
                      <a16:colId xmlns:a16="http://schemas.microsoft.com/office/drawing/2014/main" val="2844052496"/>
                    </a:ext>
                  </a:extLst>
                </a:gridCol>
                <a:gridCol w="2057960">
                  <a:extLst>
                    <a:ext uri="{9D8B030D-6E8A-4147-A177-3AD203B41FA5}">
                      <a16:colId xmlns:a16="http://schemas.microsoft.com/office/drawing/2014/main" val="1783919398"/>
                    </a:ext>
                  </a:extLst>
                </a:gridCol>
                <a:gridCol w="1837766">
                  <a:extLst>
                    <a:ext uri="{9D8B030D-6E8A-4147-A177-3AD203B41FA5}">
                      <a16:colId xmlns:a16="http://schemas.microsoft.com/office/drawing/2014/main" val="379330648"/>
                    </a:ext>
                  </a:extLst>
                </a:gridCol>
                <a:gridCol w="394446">
                  <a:extLst>
                    <a:ext uri="{9D8B030D-6E8A-4147-A177-3AD203B41FA5}">
                      <a16:colId xmlns:a16="http://schemas.microsoft.com/office/drawing/2014/main" val="2117361135"/>
                    </a:ext>
                  </a:extLst>
                </a:gridCol>
                <a:gridCol w="2402541">
                  <a:extLst>
                    <a:ext uri="{9D8B030D-6E8A-4147-A177-3AD203B41FA5}">
                      <a16:colId xmlns:a16="http://schemas.microsoft.com/office/drawing/2014/main" val="2600062179"/>
                    </a:ext>
                  </a:extLst>
                </a:gridCol>
                <a:gridCol w="2277036">
                  <a:extLst>
                    <a:ext uri="{9D8B030D-6E8A-4147-A177-3AD203B41FA5}">
                      <a16:colId xmlns:a16="http://schemas.microsoft.com/office/drawing/2014/main" val="3005880290"/>
                    </a:ext>
                  </a:extLst>
                </a:gridCol>
                <a:gridCol w="2241176">
                  <a:extLst>
                    <a:ext uri="{9D8B030D-6E8A-4147-A177-3AD203B41FA5}">
                      <a16:colId xmlns:a16="http://schemas.microsoft.com/office/drawing/2014/main" val="2228165275"/>
                    </a:ext>
                  </a:extLst>
                </a:gridCol>
              </a:tblGrid>
              <a:tr h="458218">
                <a:tc gridSpan="3">
                  <a:txBody>
                    <a:bodyPr/>
                    <a:lstStyle/>
                    <a:p>
                      <a:pPr algn="ctr"/>
                      <a:r>
                        <a:rPr lang="en-US" sz="2400"/>
                        <a:t>What Matters:  WM2</a:t>
                      </a:r>
                      <a:endParaRPr lang="en-US" sz="2400">
                        <a:solidFill>
                          <a:schemeClr val="tx1"/>
                        </a:solidFill>
                      </a:endParaRPr>
                    </a:p>
                  </a:txBody>
                  <a:tcPr>
                    <a:solidFill>
                      <a:srgbClr val="8EC142"/>
                    </a:solidFill>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cs typeface="Arial" panose="020B0604020202020204" pitchFamily="34" charset="0"/>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gridSpan="4">
                  <a:txBody>
                    <a:bodyPr/>
                    <a:lstStyle/>
                    <a:p>
                      <a:pPr algn="ctr"/>
                      <a:r>
                        <a:rPr lang="en-US" sz="2400">
                          <a:solidFill>
                            <a:schemeClr val="tx1"/>
                          </a:solidFill>
                        </a:rPr>
                        <a:t>Design decision making</a:t>
                      </a:r>
                    </a:p>
                  </a:txBody>
                  <a:tcPr>
                    <a:solidFill>
                      <a:srgbClr val="8EC142"/>
                    </a:solidFill>
                  </a:tcPr>
                </a:tc>
                <a:tc hMerge="1">
                  <a:txBody>
                    <a:bodyPr/>
                    <a:lstStyle/>
                    <a:p>
                      <a:pPr lvl="0"/>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extLst>
                  <a:ext uri="{0D108BD9-81ED-4DB2-BD59-A6C34878D82A}">
                    <a16:rowId xmlns:a16="http://schemas.microsoft.com/office/drawing/2014/main" val="3120450716"/>
                  </a:ext>
                </a:extLst>
              </a:tr>
              <a:tr h="2703488">
                <a:tc>
                  <a:txBody>
                    <a:bodyPr/>
                    <a:lstStyle/>
                    <a:p>
                      <a:endParaRPr lang="en-US" sz="1000"/>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dk1"/>
                          </a:solidFill>
                          <a:latin typeface="+mn-lt"/>
                          <a:ea typeface="+mn-ea"/>
                          <a:cs typeface="+mn-cs"/>
                        </a:rPr>
                        <a:t>PS1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design while I make and communicate about what I am making.</a:t>
                      </a:r>
                    </a:p>
                  </a:txBody>
                  <a:tcPr>
                    <a:solidFill>
                      <a:srgbClr val="C5E0B4"/>
                    </a:solidFill>
                  </a:tcPr>
                </a:tc>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dk1"/>
                          </a:solidFill>
                          <a:latin typeface="+mn-lt"/>
                          <a:ea typeface="+mn-ea"/>
                          <a:cs typeface="+mn-cs"/>
                        </a:rPr>
                        <a:t>PS2 </a:t>
                      </a:r>
                      <a:endParaRPr lang="en-GB" sz="900" b="1" kern="1200">
                        <a:solidFill>
                          <a:schemeClr val="dk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produce designs to communicate my ideas in response to particular contexts.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dk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make design decisions, using my knowledge of materials and existing products, and suggest design improvements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dk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dk1"/>
                        </a:solidFill>
                        <a:latin typeface="+mn-lt"/>
                        <a:ea typeface="+mn-ea"/>
                        <a:cs typeface="+mn-cs"/>
                      </a:endParaRPr>
                    </a:p>
                  </a:txBody>
                  <a:tcPr>
                    <a:solidFill>
                      <a:srgbClr val="C5E0B4"/>
                    </a:solidFill>
                  </a:tcPr>
                </a:tc>
                <a:tc hMerge="1">
                  <a:txBody>
                    <a:bodyPr/>
                    <a:lstStyle/>
                    <a:p>
                      <a:endParaRPr lang="en-GB"/>
                    </a:p>
                  </a:txBody>
                  <a:tcPr/>
                </a:tc>
                <a:tc>
                  <a:txBody>
                    <a:bodyPr/>
                    <a:lstStyle/>
                    <a:p>
                      <a:pPr lvl="0"/>
                      <a:r>
                        <a:rPr lang="en-US" sz="900" b="1" kern="1200">
                          <a:solidFill>
                            <a:schemeClr val="dk1"/>
                          </a:solidFill>
                          <a:latin typeface="+mn-lt"/>
                          <a:ea typeface="+mn-ea"/>
                          <a:cs typeface="+mn-cs"/>
                        </a:rPr>
                        <a:t>PS3 </a:t>
                      </a:r>
                    </a:p>
                    <a:p>
                      <a:pPr lvl="0"/>
                      <a:r>
                        <a:rPr lang="en-GB" sz="900" b="1" kern="1200">
                          <a:solidFill>
                            <a:schemeClr val="dk1"/>
                          </a:solidFill>
                          <a:latin typeface="+mn-lt"/>
                          <a:ea typeface="+mn-ea"/>
                          <a:cs typeface="+mn-cs"/>
                        </a:rPr>
                        <a:t>I can identify and consider factors when developing design proposals.</a:t>
                      </a:r>
                    </a:p>
                    <a:p>
                      <a:pPr lvl="0"/>
                      <a:endParaRPr lang="en-GB" sz="900" b="1" kern="1200">
                        <a:solidFill>
                          <a:schemeClr val="dk1"/>
                        </a:solidFill>
                        <a:latin typeface="+mn-lt"/>
                        <a:ea typeface="+mn-ea"/>
                        <a:cs typeface="+mn-cs"/>
                      </a:endParaRPr>
                    </a:p>
                    <a:p>
                      <a:pPr lvl="0"/>
                      <a:r>
                        <a:rPr lang="en-GB" sz="900" b="1" kern="1200">
                          <a:solidFill>
                            <a:schemeClr val="dk1"/>
                          </a:solidFill>
                          <a:latin typeface="+mn-lt"/>
                          <a:ea typeface="+mn-ea"/>
                          <a:cs typeface="+mn-cs"/>
                        </a:rPr>
                        <a:t>I can use design thinking to test and refine my design decisions without fear of failure.</a:t>
                      </a:r>
                    </a:p>
                    <a:p>
                      <a:pPr lvl="0"/>
                      <a:endParaRPr lang="en-GB" sz="900" b="1" kern="1200">
                        <a:solidFill>
                          <a:schemeClr val="dk1"/>
                        </a:solidFill>
                        <a:latin typeface="+mn-lt"/>
                        <a:ea typeface="+mn-ea"/>
                        <a:cs typeface="+mn-cs"/>
                      </a:endParaRPr>
                    </a:p>
                    <a:p>
                      <a:pPr lvl="0"/>
                      <a:r>
                        <a:rPr lang="en-GB" sz="900" b="1" kern="1200">
                          <a:solidFill>
                            <a:schemeClr val="dk1"/>
                          </a:solidFill>
                          <a:latin typeface="+mn-lt"/>
                          <a:ea typeface="+mn-ea"/>
                          <a:cs typeface="+mn-cs"/>
                        </a:rPr>
                        <a:t>I can apply my knowledge and skills when making design decisions in order to produce specific outcomes.</a:t>
                      </a:r>
                    </a:p>
                    <a:p>
                      <a:pPr lvl="0"/>
                      <a:endParaRPr lang="en-GB" sz="900" b="1" kern="1200">
                        <a:solidFill>
                          <a:schemeClr val="dk1"/>
                        </a:solidFill>
                        <a:latin typeface="+mn-lt"/>
                        <a:ea typeface="+mn-ea"/>
                        <a:cs typeface="+mn-cs"/>
                      </a:endParaRPr>
                    </a:p>
                    <a:p>
                      <a:pPr lvl="0"/>
                      <a:r>
                        <a:rPr lang="en-GB" sz="900" b="1" kern="1200">
                          <a:solidFill>
                            <a:schemeClr val="dk1"/>
                          </a:solidFill>
                          <a:latin typeface="+mn-lt"/>
                          <a:ea typeface="+mn-ea"/>
                          <a:cs typeface="+mn-cs"/>
                        </a:rPr>
                        <a:t>I can consider how my design proposals will solve problems and how this may affect the environment.</a:t>
                      </a:r>
                    </a:p>
                  </a:txBody>
                  <a:tcPr>
                    <a:solidFill>
                      <a:srgbClr val="C5E0B4"/>
                    </a:solidFill>
                  </a:tcPr>
                </a:tc>
                <a:tc>
                  <a:txBody>
                    <a:bodyPr/>
                    <a:lstStyle/>
                    <a:p>
                      <a:pPr marL="0" lvl="0" indent="0" algn="l" defTabSz="800100">
                        <a:lnSpc>
                          <a:spcPct val="90000"/>
                        </a:lnSpc>
                        <a:spcBef>
                          <a:spcPct val="0"/>
                        </a:spcBef>
                        <a:spcAft>
                          <a:spcPct val="15000"/>
                        </a:spcAft>
                        <a:buFont typeface="Arial" panose="020B0604020202020204" pitchFamily="34" charset="0"/>
                        <a:buNone/>
                      </a:pPr>
                      <a:r>
                        <a:rPr lang="en-US" sz="900" b="1" kern="1200">
                          <a:solidFill>
                            <a:schemeClr val="dk1"/>
                          </a:solidFill>
                          <a:latin typeface="+mn-lt"/>
                          <a:ea typeface="+mn-ea"/>
                          <a:cs typeface="+mn-cs"/>
                        </a:rPr>
                        <a:t>PS4 </a:t>
                      </a: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dk1"/>
                          </a:solidFill>
                          <a:latin typeface="+mn-lt"/>
                          <a:ea typeface="+mn-ea"/>
                          <a:cs typeface="+mn-cs"/>
                        </a:rPr>
                        <a:t>I can identify and prioritise factors which inform my design proposals.</a:t>
                      </a:r>
                    </a:p>
                    <a:p>
                      <a:pPr marL="0" lvl="0" indent="0" algn="l" defTabSz="800100">
                        <a:lnSpc>
                          <a:spcPct val="90000"/>
                        </a:lnSpc>
                        <a:spcBef>
                          <a:spcPct val="0"/>
                        </a:spcBef>
                        <a:spcAft>
                          <a:spcPct val="15000"/>
                        </a:spcAft>
                        <a:buFont typeface="Arial" panose="020B0604020202020204" pitchFamily="34" charset="0"/>
                        <a:buNone/>
                      </a:pPr>
                      <a:endParaRPr lang="en-GB" sz="900" b="1" kern="1200">
                        <a:solidFill>
                          <a:schemeClr val="dk1"/>
                        </a:solidFill>
                        <a:latin typeface="+mn-lt"/>
                        <a:ea typeface="+mn-ea"/>
                        <a:cs typeface="+mn-cs"/>
                      </a:endParaRP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dk1"/>
                          </a:solidFill>
                          <a:latin typeface="+mn-lt"/>
                          <a:ea typeface="+mn-ea"/>
                          <a:cs typeface="+mn-cs"/>
                        </a:rPr>
                        <a:t>I can develop my design thinking to test and refine my design decisions by responding to success and failure.</a:t>
                      </a:r>
                    </a:p>
                    <a:p>
                      <a:pPr marL="0" lvl="0" indent="0" algn="l" defTabSz="800100">
                        <a:lnSpc>
                          <a:spcPct val="90000"/>
                        </a:lnSpc>
                        <a:spcBef>
                          <a:spcPct val="0"/>
                        </a:spcBef>
                        <a:spcAft>
                          <a:spcPct val="15000"/>
                        </a:spcAft>
                        <a:buFont typeface="Arial" panose="020B0604020202020204" pitchFamily="34" charset="0"/>
                        <a:buNone/>
                      </a:pPr>
                      <a:endParaRPr lang="en-GB" sz="900" b="1" kern="1200">
                        <a:solidFill>
                          <a:schemeClr val="dk1"/>
                        </a:solidFill>
                        <a:latin typeface="+mn-lt"/>
                        <a:ea typeface="+mn-ea"/>
                        <a:cs typeface="+mn-cs"/>
                      </a:endParaRP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dk1"/>
                          </a:solidFill>
                          <a:latin typeface="+mn-lt"/>
                          <a:ea typeface="+mn-ea"/>
                          <a:cs typeface="+mn-cs"/>
                        </a:rPr>
                        <a:t>I can develop my knowledge and skills to support and refine my design decisions in order to produce purposeful outcomes.</a:t>
                      </a:r>
                    </a:p>
                    <a:p>
                      <a:pPr marL="0" lvl="0" indent="0" algn="l" defTabSz="800100">
                        <a:lnSpc>
                          <a:spcPct val="90000"/>
                        </a:lnSpc>
                        <a:spcBef>
                          <a:spcPct val="0"/>
                        </a:spcBef>
                        <a:spcAft>
                          <a:spcPct val="15000"/>
                        </a:spcAft>
                        <a:buFont typeface="Arial" panose="020B0604020202020204" pitchFamily="34" charset="0"/>
                        <a:buNone/>
                      </a:pPr>
                      <a:endParaRPr lang="en-GB" sz="900" b="1" kern="1200">
                        <a:solidFill>
                          <a:schemeClr val="dk1"/>
                        </a:solidFill>
                        <a:latin typeface="+mn-lt"/>
                        <a:ea typeface="+mn-ea"/>
                        <a:cs typeface="+mn-cs"/>
                      </a:endParaRP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dk1"/>
                          </a:solidFill>
                          <a:latin typeface="+mn-lt"/>
                          <a:ea typeface="+mn-ea"/>
                          <a:cs typeface="+mn-cs"/>
                        </a:rPr>
                        <a:t>I can adopt an iterative process to improve my design proposals, while minimising their negative impact on the environment and society.</a:t>
                      </a:r>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dk1"/>
                          </a:solidFill>
                          <a:latin typeface="+mn-lt"/>
                          <a:ea typeface="+mn-ea"/>
                          <a:cs typeface="+mn-cs"/>
                        </a:rPr>
                        <a:t>PS5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prioritise and justify multiple design factors to improve the effectiveness of my design decisions.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dk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fluently use design thinking, including my successes and failures, to test and refine my design decisions.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dk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identify when I need to seek out new knowledge and skills to support and refine my design decisions in order to produce purposeful outcomes.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dk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use an iterative process naturally which considers both potential intended and unintended consequences of my designs, in order to adapt and justify proposals.</a:t>
                      </a:r>
                      <a:endParaRPr lang="en-US" sz="900" b="1" kern="1200">
                        <a:solidFill>
                          <a:schemeClr val="dk1"/>
                        </a:solidFill>
                        <a:latin typeface="+mn-lt"/>
                        <a:ea typeface="+mn-ea"/>
                        <a:cs typeface="+mn-cs"/>
                      </a:endParaRPr>
                    </a:p>
                  </a:txBody>
                  <a:tcPr>
                    <a:solidFill>
                      <a:srgbClr val="C5E0B4"/>
                    </a:solidFill>
                  </a:tcPr>
                </a:tc>
                <a:extLst>
                  <a:ext uri="{0D108BD9-81ED-4DB2-BD59-A6C34878D82A}">
                    <a16:rowId xmlns:a16="http://schemas.microsoft.com/office/drawing/2014/main" val="915786871"/>
                  </a:ext>
                </a:extLst>
              </a:tr>
              <a:tr h="2046708">
                <a:tc>
                  <a:txBody>
                    <a:bodyPr/>
                    <a:lstStyle/>
                    <a:p>
                      <a:pPr algn="l"/>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KNOWLEDGE </a:t>
                      </a:r>
                      <a:br>
                        <a:rPr lang="en-US" sz="1000" b="1">
                          <a:solidFill>
                            <a:srgbClr val="002060"/>
                          </a:solidFill>
                        </a:rPr>
                      </a:br>
                      <a:br>
                        <a:rPr lang="en-US" sz="1000" b="1">
                          <a:solidFill>
                            <a:srgbClr val="002060"/>
                          </a:solidFill>
                        </a:rPr>
                      </a:br>
                      <a:r>
                        <a:rPr lang="en-US" sz="1000" b="1">
                          <a:solidFill>
                            <a:srgbClr val="002060"/>
                          </a:solidFill>
                        </a:rPr>
                        <a:t>and </a:t>
                      </a: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SKILLS</a:t>
                      </a:r>
                    </a:p>
                  </a:txBody>
                  <a:tcPr>
                    <a:solidFill>
                      <a:srgbClr val="EBF1E9"/>
                    </a:solidFill>
                  </a:tcPr>
                </a:tc>
                <a:tc>
                  <a:txBody>
                    <a:bodyPr/>
                    <a:lstStyle/>
                    <a:p>
                      <a:pPr algn="l"/>
                      <a:r>
                        <a:rPr lang="en-US" sz="800">
                          <a:solidFill>
                            <a:srgbClr val="FF0000"/>
                          </a:solidFill>
                        </a:rPr>
                        <a:t>THIS IS ALL ABOUT RECOGNISING, COPYING AND EXTENDING</a:t>
                      </a:r>
                    </a:p>
                    <a:p>
                      <a:pPr marL="0" indent="0" algn="l" defTabSz="914400" rtl="0" eaLnBrk="1" latinLnBrk="0" hangingPunct="1">
                        <a:buFont typeface="Arial" panose="020B0604020202020204" pitchFamily="34" charset="0"/>
                        <a:buNone/>
                      </a:pPr>
                      <a:endParaRPr lang="en-GB" sz="800"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0"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kern="1200">
                          <a:solidFill>
                            <a:srgbClr val="002060"/>
                          </a:solidFill>
                          <a:latin typeface="+mn-lt"/>
                          <a:ea typeface="+mn-ea"/>
                          <a:cs typeface="+mn-cs"/>
                        </a:rPr>
                        <a:t>Skills </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Be able to generate design ideas based on their own experiences.</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Use knowledge of existing products to inform their ideas</a:t>
                      </a:r>
                    </a:p>
                    <a:p>
                      <a:pPr marL="0" indent="0" algn="l" defTabSz="914400" rtl="0" eaLnBrk="1" latinLnBrk="0" hangingPunct="1">
                        <a:buFont typeface="Arial" panose="020B0604020202020204" pitchFamily="34" charset="0"/>
                        <a:buNone/>
                      </a:pPr>
                      <a:endParaRPr lang="en-GB" sz="800" b="0" kern="1200">
                        <a:solidFill>
                          <a:srgbClr val="002060"/>
                        </a:solidFill>
                        <a:latin typeface="+mn-lt"/>
                        <a:ea typeface="+mn-ea"/>
                        <a:cs typeface="+mn-cs"/>
                      </a:endParaRPr>
                    </a:p>
                    <a:p>
                      <a:pPr marL="171450" indent="-171450" algn="l" defTabSz="914400" rtl="0" eaLnBrk="1" latinLnBrk="0" hangingPunct="1">
                        <a:buFont typeface="Arial" panose="020B0604020202020204" pitchFamily="34" charset="0"/>
                        <a:buChar char="•"/>
                      </a:pPr>
                      <a:endParaRPr lang="en-GB" sz="800" b="0" kern="1200">
                        <a:solidFill>
                          <a:srgbClr val="002060"/>
                        </a:solidFill>
                        <a:latin typeface="+mn-lt"/>
                        <a:ea typeface="+mn-ea"/>
                        <a:cs typeface="+mn-cs"/>
                      </a:endParaRPr>
                    </a:p>
                  </a:txBody>
                  <a:tcPr>
                    <a:solidFill>
                      <a:srgbClr val="EBF1E9"/>
                    </a:solidFill>
                  </a:tcPr>
                </a:tc>
                <a:tc gridSpan="2">
                  <a:txBody>
                    <a:bodyPr/>
                    <a:lstStyle/>
                    <a:p>
                      <a:r>
                        <a:rPr lang="en-US" sz="800">
                          <a:solidFill>
                            <a:srgbClr val="FF0000"/>
                          </a:solidFill>
                        </a:rPr>
                        <a:t>THIS IS ALL ABOUT BEGINNING TO CREATE AND EXPLAIN</a:t>
                      </a: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kern="1200">
                          <a:solidFill>
                            <a:srgbClr val="002060"/>
                          </a:solidFill>
                          <a:latin typeface="+mn-lt"/>
                          <a:ea typeface="+mn-ea"/>
                          <a:cs typeface="+mn-cs"/>
                        </a:rPr>
                        <a:t>Skills </a:t>
                      </a:r>
                    </a:p>
                    <a:p>
                      <a:pPr marL="171450" indent="-171450">
                        <a:buFont typeface="Arial" panose="020B0604020202020204" pitchFamily="34" charset="0"/>
                        <a:buChar char="•"/>
                      </a:pPr>
                      <a:r>
                        <a:rPr lang="en-GB" sz="800" b="0" kern="1200">
                          <a:solidFill>
                            <a:srgbClr val="002060"/>
                          </a:solidFill>
                          <a:latin typeface="+mn-lt"/>
                          <a:ea typeface="+mn-ea"/>
                          <a:cs typeface="+mn-cs"/>
                        </a:rPr>
                        <a:t>Be able to share and clarify their ideas through collaboration and discussion.</a:t>
                      </a:r>
                    </a:p>
                    <a:p>
                      <a:pPr marL="171450" indent="-171450">
                        <a:buFont typeface="Arial" panose="020B0604020202020204" pitchFamily="34" charset="0"/>
                        <a:buChar char="•"/>
                      </a:pPr>
                      <a:r>
                        <a:rPr lang="en-GB" sz="800" b="0" kern="1200">
                          <a:solidFill>
                            <a:srgbClr val="002060"/>
                          </a:solidFill>
                          <a:latin typeface="+mn-lt"/>
                          <a:ea typeface="+mn-ea"/>
                          <a:cs typeface="+mn-cs"/>
                        </a:rPr>
                        <a:t>To explore “how realistic” a design idea is.</a:t>
                      </a:r>
                    </a:p>
                    <a:p>
                      <a:pPr marL="171450" indent="-171450">
                        <a:buFont typeface="Arial" panose="020B0604020202020204" pitchFamily="34" charset="0"/>
                        <a:buChar char="•"/>
                      </a:pPr>
                      <a:r>
                        <a:rPr lang="en-GB" sz="800" b="0" kern="1200">
                          <a:solidFill>
                            <a:srgbClr val="002060"/>
                          </a:solidFill>
                          <a:latin typeface="+mn-lt"/>
                          <a:ea typeface="+mn-ea"/>
                          <a:cs typeface="+mn-cs"/>
                        </a:rPr>
                        <a:t>To begin to consider the cost, availability and environmental impact when making design decisions.</a:t>
                      </a:r>
                    </a:p>
                    <a:p>
                      <a:pPr marL="171450" indent="-171450">
                        <a:buFont typeface="Arial" panose="020B0604020202020204" pitchFamily="34" charset="0"/>
                        <a:buChar char="•"/>
                      </a:pPr>
                      <a:r>
                        <a:rPr lang="en-GB" sz="800" b="0" kern="1200">
                          <a:solidFill>
                            <a:srgbClr val="002060"/>
                          </a:solidFill>
                          <a:latin typeface="+mn-lt"/>
                          <a:ea typeface="+mn-ea"/>
                          <a:cs typeface="+mn-cs"/>
                        </a:rPr>
                        <a:t>Use simple sketches to help make decisions.</a:t>
                      </a:r>
                    </a:p>
                    <a:p>
                      <a:pPr marL="171450" indent="-171450">
                        <a:buFont typeface="Arial" panose="020B0604020202020204" pitchFamily="34" charset="0"/>
                        <a:buChar char="•"/>
                      </a:pPr>
                      <a:r>
                        <a:rPr lang="en-GB" sz="800" b="0" kern="1200">
                          <a:solidFill>
                            <a:srgbClr val="002060"/>
                          </a:solidFill>
                          <a:latin typeface="+mn-lt"/>
                          <a:ea typeface="+mn-ea"/>
                          <a:cs typeface="+mn-cs"/>
                        </a:rPr>
                        <a:t>Begin to use ICT to support their decisions.</a:t>
                      </a:r>
                    </a:p>
                    <a:p>
                      <a:pPr marL="171450" indent="-171450">
                        <a:buFont typeface="Arial" panose="020B0604020202020204" pitchFamily="34" charset="0"/>
                        <a:buChar char="•"/>
                      </a:pPr>
                      <a:r>
                        <a:rPr lang="en-GB" sz="800" b="0" kern="1200">
                          <a:solidFill>
                            <a:srgbClr val="002060"/>
                          </a:solidFill>
                          <a:latin typeface="+mn-lt"/>
                          <a:ea typeface="+mn-ea"/>
                          <a:cs typeface="+mn-cs"/>
                        </a:rPr>
                        <a:t>To begin to respond to the feedback of others.</a:t>
                      </a:r>
                      <a:endParaRPr lang="en-US" sz="800" kern="1200">
                        <a:solidFill>
                          <a:srgbClr val="002060"/>
                        </a:solidFill>
                        <a:latin typeface="+mn-lt"/>
                        <a:ea typeface="+mn-ea"/>
                        <a:cs typeface="+mn-cs"/>
                      </a:endParaRPr>
                    </a:p>
                  </a:txBody>
                  <a:tcPr>
                    <a:solidFill>
                      <a:srgbClr val="EBF1E9"/>
                    </a:solidFill>
                  </a:tcPr>
                </a:tc>
                <a:tc hMerge="1">
                  <a:txBody>
                    <a:bodyPr/>
                    <a:lstStyle/>
                    <a:p>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AND EXPLANATION</a:t>
                      </a:r>
                      <a:endParaRPr lang="en-US" sz="800">
                        <a:solidFill>
                          <a:srgbClr val="002060"/>
                        </a:solidFill>
                      </a:endParaRPr>
                    </a:p>
                    <a:p>
                      <a:endParaRPr lang="en-US" sz="800">
                        <a:solidFill>
                          <a:srgbClr val="002060"/>
                        </a:solidFill>
                      </a:endParaRPr>
                    </a:p>
                    <a:p>
                      <a:pPr marL="0" indent="0">
                        <a:buFont typeface="Arial" panose="020B0604020202020204" pitchFamily="34" charset="0"/>
                        <a:buNone/>
                      </a:pPr>
                      <a:endParaRPr lang="en-GB" sz="800"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kern="1200">
                          <a:solidFill>
                            <a:srgbClr val="002060"/>
                          </a:solidFill>
                          <a:latin typeface="+mn-lt"/>
                          <a:ea typeface="+mn-ea"/>
                          <a:cs typeface="+mn-cs"/>
                        </a:rPr>
                        <a:t>Skills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Begin to use techniques such as modelling and low fidelity prototypes in decision making  (e.g., cardboard, foamboard)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To construct detailed sketches of their designs.</a:t>
                      </a:r>
                    </a:p>
                    <a:p>
                      <a:pPr marL="171450" indent="-171450">
                        <a:buFont typeface="Arial" panose="020B0604020202020204" pitchFamily="34" charset="0"/>
                        <a:buChar char="•"/>
                      </a:pPr>
                      <a:r>
                        <a:rPr lang="en-GB" sz="800" b="0" kern="1200">
                          <a:solidFill>
                            <a:srgbClr val="002060"/>
                          </a:solidFill>
                          <a:latin typeface="+mn-lt"/>
                          <a:ea typeface="+mn-ea"/>
                          <a:cs typeface="+mn-cs"/>
                        </a:rPr>
                        <a:t>To justify the cost, time to build, availability of resources and environmental impact when making design decisions.</a:t>
                      </a:r>
                    </a:p>
                    <a:p>
                      <a:pPr marL="171450" indent="-171450">
                        <a:buFont typeface="Arial" panose="020B0604020202020204" pitchFamily="34" charset="0"/>
                        <a:buChar char="•"/>
                      </a:pPr>
                      <a:r>
                        <a:rPr lang="en-GB" sz="800" b="0" kern="1200">
                          <a:solidFill>
                            <a:srgbClr val="002060"/>
                          </a:solidFill>
                          <a:latin typeface="+mn-lt"/>
                          <a:ea typeface="+mn-ea"/>
                          <a:cs typeface="+mn-cs"/>
                        </a:rPr>
                        <a:t>To suggest improvements their design and that of others</a:t>
                      </a:r>
                    </a:p>
                    <a:p>
                      <a:pPr marL="171450" indent="-171450">
                        <a:buFont typeface="Arial" panose="020B0604020202020204" pitchFamily="34" charset="0"/>
                        <a:buChar char="•"/>
                      </a:pPr>
                      <a:r>
                        <a:rPr lang="en-GB" sz="800" b="0" kern="1200">
                          <a:solidFill>
                            <a:srgbClr val="002060"/>
                          </a:solidFill>
                          <a:latin typeface="+mn-lt"/>
                          <a:ea typeface="+mn-ea"/>
                          <a:cs typeface="+mn-cs"/>
                        </a:rPr>
                        <a:t>To respond to the feedback of others</a:t>
                      </a:r>
                      <a:endParaRPr lang="en-GB" sz="800" b="1" kern="1200">
                        <a:solidFill>
                          <a:srgbClr val="002060"/>
                        </a:solidFill>
                        <a:latin typeface="+mn-lt"/>
                        <a:ea typeface="+mn-ea"/>
                        <a:cs typeface="+mn-cs"/>
                      </a:endParaRP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EXPLANATION and LINKING</a:t>
                      </a:r>
                      <a:endParaRPr lang="en-US" sz="800">
                        <a:solidFill>
                          <a:srgbClr val="002060"/>
                        </a:solidFill>
                      </a:endParaRPr>
                    </a:p>
                    <a:p>
                      <a:pPr marL="0" indent="0">
                        <a:buFont typeface="Arial" panose="020B0604020202020204" pitchFamily="34" charset="0"/>
                        <a:buNone/>
                      </a:pPr>
                      <a:endParaRPr lang="en-GB" sz="800">
                        <a:solidFill>
                          <a:srgbClr val="002060"/>
                        </a:solidFill>
                      </a:endParaRPr>
                    </a:p>
                    <a:p>
                      <a:pPr marL="171450" indent="-171450" defTabSz="914400">
                        <a:buFont typeface="Arial" panose="020B0604020202020204" pitchFamily="34" charset="0"/>
                        <a:buChar char="•"/>
                        <a:tabLst/>
                        <a:defRPr/>
                      </a:pPr>
                      <a:endParaRPr lang="en-GB" sz="800">
                        <a:solidFill>
                          <a:srgbClr val="002060"/>
                        </a:solidFill>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kern="1200">
                          <a:solidFill>
                            <a:srgbClr val="002060"/>
                          </a:solidFill>
                          <a:latin typeface="+mn-lt"/>
                          <a:ea typeface="+mn-ea"/>
                          <a:cs typeface="+mn-cs"/>
                        </a:rPr>
                        <a:t>Skills </a:t>
                      </a:r>
                    </a:p>
                    <a:p>
                      <a:pPr marL="171450" indent="-171450">
                        <a:buFont typeface="Arial" panose="020B0604020202020204" pitchFamily="34" charset="0"/>
                        <a:buChar char="•"/>
                      </a:pPr>
                      <a:r>
                        <a:rPr lang="en-GB" sz="800" kern="1200">
                          <a:solidFill>
                            <a:srgbClr val="002060"/>
                          </a:solidFill>
                          <a:latin typeface="+mn-lt"/>
                          <a:ea typeface="+mn-ea"/>
                          <a:cs typeface="+mn-cs"/>
                        </a:rPr>
                        <a:t>Develop the use of modelling and low fidelity prototypes in decision making (e.g., more high-fidelity modelling)</a:t>
                      </a:r>
                    </a:p>
                    <a:p>
                      <a:pPr marL="171450" indent="-171450">
                        <a:buFont typeface="Arial" panose="020B0604020202020204" pitchFamily="34" charset="0"/>
                        <a:buChar char="•"/>
                      </a:pPr>
                      <a:r>
                        <a:rPr lang="en-GB" sz="800" kern="1200">
                          <a:solidFill>
                            <a:srgbClr val="002060"/>
                          </a:solidFill>
                          <a:latin typeface="+mn-lt"/>
                          <a:ea typeface="+mn-ea"/>
                          <a:cs typeface="+mn-cs"/>
                        </a:rPr>
                        <a:t>To construct detailed sketches and cut-aways to inform my decision making.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b="0" kern="1200">
                          <a:solidFill>
                            <a:srgbClr val="002060"/>
                          </a:solidFill>
                          <a:latin typeface="+mn-lt"/>
                          <a:ea typeface="+mn-ea"/>
                          <a:cs typeface="+mn-cs"/>
                        </a:rPr>
                        <a:t>To explain improvements their design and that of others.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b="0" kern="1200">
                          <a:solidFill>
                            <a:srgbClr val="002060"/>
                          </a:solidFill>
                          <a:latin typeface="+mn-lt"/>
                          <a:ea typeface="+mn-ea"/>
                          <a:cs typeface="+mn-cs"/>
                        </a:rPr>
                        <a:t>To modify their design based on the feedback of others.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800" b="0" kern="1200">
                        <a:solidFill>
                          <a:srgbClr val="002060"/>
                        </a:solidFill>
                        <a:latin typeface="+mn-lt"/>
                        <a:ea typeface="+mn-ea"/>
                        <a:cs typeface="+mn-cs"/>
                      </a:endParaRPr>
                    </a:p>
                    <a:p>
                      <a:pPr marL="171450" indent="-171450">
                        <a:buFont typeface="Arial" panose="020B0604020202020204" pitchFamily="34" charset="0"/>
                        <a:buChar char="•"/>
                      </a:pPr>
                      <a:endParaRPr lang="en-GB" sz="800" kern="1200">
                        <a:solidFill>
                          <a:srgbClr val="002060"/>
                        </a:solidFill>
                        <a:latin typeface="+mn-lt"/>
                        <a:ea typeface="+mn-ea"/>
                        <a:cs typeface="+mn-cs"/>
                      </a:endParaRP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EXPLANATION  and LINKING</a:t>
                      </a: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kern="1200">
                          <a:solidFill>
                            <a:srgbClr val="002060"/>
                          </a:solidFill>
                          <a:latin typeface="+mn-lt"/>
                          <a:ea typeface="+mn-ea"/>
                          <a:cs typeface="+mn-cs"/>
                        </a:rPr>
                        <a:t>Skills </a:t>
                      </a:r>
                    </a:p>
                    <a:p>
                      <a:pPr marL="171450" indent="-171450">
                        <a:buFont typeface="Arial" panose="020B0604020202020204" pitchFamily="34" charset="0"/>
                        <a:buChar char="•"/>
                      </a:pPr>
                      <a:r>
                        <a:rPr lang="en-GB" sz="800" kern="1200">
                          <a:solidFill>
                            <a:srgbClr val="002060"/>
                          </a:solidFill>
                          <a:latin typeface="+mn-lt"/>
                          <a:ea typeface="+mn-ea"/>
                          <a:cs typeface="+mn-cs"/>
                        </a:rPr>
                        <a:t>Develop the use of accurate, scale modelling and low fidelity prototypes in decision making .</a:t>
                      </a:r>
                    </a:p>
                    <a:p>
                      <a:pPr marL="171450" indent="-171450">
                        <a:buFont typeface="Arial" panose="020B0604020202020204" pitchFamily="34" charset="0"/>
                        <a:buChar char="•"/>
                      </a:pPr>
                      <a:r>
                        <a:rPr lang="en-GB" sz="800" b="0" kern="1200">
                          <a:solidFill>
                            <a:srgbClr val="002060"/>
                          </a:solidFill>
                          <a:latin typeface="+mn-lt"/>
                          <a:ea typeface="+mn-ea"/>
                          <a:cs typeface="+mn-cs"/>
                        </a:rPr>
                        <a:t>To explain improvements in their design and that of others.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0"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txBody>
                  <a:tcPr>
                    <a:solidFill>
                      <a:srgbClr val="EBF1E9"/>
                    </a:solidFill>
                  </a:tcPr>
                </a:tc>
                <a:extLst>
                  <a:ext uri="{0D108BD9-81ED-4DB2-BD59-A6C34878D82A}">
                    <a16:rowId xmlns:a16="http://schemas.microsoft.com/office/drawing/2014/main" val="1235794680"/>
                  </a:ext>
                </a:extLst>
              </a:tr>
              <a:tr h="702601">
                <a:tc>
                  <a:txBody>
                    <a:bodyPr/>
                    <a:lstStyle/>
                    <a:p>
                      <a:r>
                        <a:rPr lang="en-US" sz="1000" b="1">
                          <a:solidFill>
                            <a:srgbClr val="002060"/>
                          </a:solidFill>
                        </a:rPr>
                        <a:t>EXPERIENCES</a:t>
                      </a:r>
                    </a:p>
                    <a:p>
                      <a:pPr algn="l"/>
                      <a:r>
                        <a:rPr lang="en-US" sz="1000">
                          <a:solidFill>
                            <a:srgbClr val="002060"/>
                          </a:solidFill>
                        </a:rPr>
                        <a:t>(</a:t>
                      </a:r>
                      <a:r>
                        <a:rPr lang="en-US" sz="1000" b="1">
                          <a:solidFill>
                            <a:srgbClr val="002060"/>
                          </a:solidFill>
                        </a:rPr>
                        <a:t>Enriching</a:t>
                      </a:r>
                      <a:r>
                        <a:rPr lang="en-US" sz="1000">
                          <a:solidFill>
                            <a:srgbClr val="002060"/>
                          </a:solidFill>
                        </a:rPr>
                        <a:t> not curricular)</a:t>
                      </a:r>
                    </a:p>
                  </a:txBody>
                  <a:tcPr>
                    <a:solidFill>
                      <a:srgbClr val="C5E0B4"/>
                    </a:solidFill>
                  </a:tcPr>
                </a:tc>
                <a:tc>
                  <a:txBody>
                    <a:bodyPr/>
                    <a:lstStyle/>
                    <a:p>
                      <a:pPr marL="171450" indent="-171450">
                        <a:buFont typeface="Arial" panose="020B0604020202020204" pitchFamily="34" charset="0"/>
                        <a:buChar char="•"/>
                      </a:pPr>
                      <a:r>
                        <a:rPr lang="en-GB" sz="800">
                          <a:solidFill>
                            <a:srgbClr val="002060"/>
                          </a:solidFill>
                        </a:rPr>
                        <a:t>Observe what happens to different materials in different environments, e.g., when cardboard vs plastic gets wet.</a:t>
                      </a:r>
                    </a:p>
                    <a:p>
                      <a:pPr marL="0" indent="0">
                        <a:buFont typeface="Arial" panose="020B0604020202020204" pitchFamily="34" charset="0"/>
                        <a:buNone/>
                      </a:pPr>
                      <a:endParaRPr lang="en-GB" sz="800">
                        <a:solidFill>
                          <a:srgbClr val="002060"/>
                        </a:solidFill>
                      </a:endParaRPr>
                    </a:p>
                  </a:txBody>
                  <a:tcPr>
                    <a:solidFill>
                      <a:srgbClr val="C5E0B4"/>
                    </a:solidFill>
                  </a:tcPr>
                </a:tc>
                <a:tc gridSpan="2">
                  <a:txBody>
                    <a:bodyPr/>
                    <a:lstStyle/>
                    <a:p>
                      <a:pPr marL="171450" indent="-171450">
                        <a:buFont typeface="Arial" panose="020B0604020202020204" pitchFamily="34" charset="0"/>
                        <a:buChar char="•"/>
                      </a:pPr>
                      <a:r>
                        <a:rPr lang="en-GB" sz="800" kern="1200">
                          <a:solidFill>
                            <a:srgbClr val="002060"/>
                          </a:solidFill>
                          <a:latin typeface="+mn-lt"/>
                          <a:ea typeface="+mn-ea"/>
                          <a:cs typeface="+mn-cs"/>
                        </a:rPr>
                        <a:t>Make and sell a product e.g., for Summer fayre / fundraising / bake sale</a:t>
                      </a:r>
                    </a:p>
                    <a:p>
                      <a:pPr marL="171450" indent="-171450">
                        <a:buFont typeface="Arial" panose="020B0604020202020204" pitchFamily="34" charset="0"/>
                        <a:buChar char="•"/>
                      </a:pPr>
                      <a:r>
                        <a:rPr lang="en-GB" sz="800" kern="1200">
                          <a:solidFill>
                            <a:srgbClr val="002060"/>
                          </a:solidFill>
                          <a:latin typeface="+mn-lt"/>
                          <a:ea typeface="+mn-ea"/>
                          <a:cs typeface="+mn-cs"/>
                        </a:rPr>
                        <a:t>Bakery visit</a:t>
                      </a:r>
                    </a:p>
                  </a:txBody>
                  <a:tcPr>
                    <a:solidFill>
                      <a:srgbClr val="C5E0B4"/>
                    </a:solidFill>
                  </a:tcPr>
                </a:tc>
                <a:tc hMerge="1">
                  <a:txBody>
                    <a:bodyPr/>
                    <a:lstStyle/>
                    <a:p>
                      <a:endParaRPr lang="en-GB"/>
                    </a:p>
                  </a:txBody>
                  <a:tcPr/>
                </a:tc>
                <a:tc>
                  <a:txBody>
                    <a:bodyPr/>
                    <a:lstStyle/>
                    <a:p>
                      <a:pPr marL="0" indent="0">
                        <a:buFont typeface="Arial" panose="020B0604020202020204" pitchFamily="34" charset="0"/>
                        <a:buNone/>
                      </a:pPr>
                      <a:endParaRPr lang="en-GB" sz="800" kern="1200">
                        <a:solidFill>
                          <a:srgbClr val="FF0000"/>
                        </a:solidFill>
                        <a:latin typeface="+mn-lt"/>
                        <a:ea typeface="+mn-ea"/>
                        <a:cs typeface="+mn-cs"/>
                      </a:endParaRPr>
                    </a:p>
                  </a:txBody>
                  <a:tcPr>
                    <a:solidFill>
                      <a:srgbClr val="C5E0B4"/>
                    </a:solid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Work experience, real life application for example, local context might be Port Talbot Steel Works.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800">
                        <a:solidFill>
                          <a:srgbClr val="002060"/>
                        </a:solidFill>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800">
                        <a:solidFill>
                          <a:srgbClr val="FF0000"/>
                        </a:solidFill>
                      </a:endParaRPr>
                    </a:p>
                  </a:txBody>
                  <a:tcPr>
                    <a:solidFill>
                      <a:srgbClr val="C5E0B4"/>
                    </a:solid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Industry Visit - Manufacture - materials used in innovative ways/why have these materials been used? For example, factory.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800">
                        <a:solidFill>
                          <a:srgbClr val="002060"/>
                        </a:solidFill>
                      </a:endParaRPr>
                    </a:p>
                  </a:txBody>
                  <a:tcPr>
                    <a:solidFill>
                      <a:srgbClr val="C5E0B4"/>
                    </a:solidFill>
                  </a:tcPr>
                </a:tc>
                <a:extLst>
                  <a:ext uri="{0D108BD9-81ED-4DB2-BD59-A6C34878D82A}">
                    <a16:rowId xmlns:a16="http://schemas.microsoft.com/office/drawing/2014/main" val="749163210"/>
                  </a:ext>
                </a:extLst>
              </a:tr>
              <a:tr h="946984">
                <a:tc>
                  <a:txBody>
                    <a:bodyPr/>
                    <a:lstStyle/>
                    <a:p>
                      <a:r>
                        <a:rPr lang="en-US" sz="1000" b="1">
                          <a:solidFill>
                            <a:srgbClr val="002060"/>
                          </a:solidFill>
                        </a:rPr>
                        <a:t>VOCABULARY</a:t>
                      </a:r>
                    </a:p>
                  </a:txBody>
                  <a:tcPr>
                    <a:solidFill>
                      <a:srgbClr val="EBF1E9"/>
                    </a:solidFill>
                  </a:tcPr>
                </a:tc>
                <a:tc>
                  <a:txBody>
                    <a:bodyPr/>
                    <a:lstStyle/>
                    <a:p>
                      <a:pPr algn="l" fontAlgn="t"/>
                      <a:r>
                        <a:rPr lang="en-GB" sz="800" kern="1200">
                          <a:solidFill>
                            <a:srgbClr val="002060"/>
                          </a:solidFill>
                          <a:latin typeface="+mn-lt"/>
                          <a:ea typeface="+mn-ea"/>
                          <a:cs typeface="+mn-cs"/>
                        </a:rPr>
                        <a:t>Safe, cut, hold, shape, mix, spread, pour, hard, soft, fluffy, smooth. </a:t>
                      </a:r>
                    </a:p>
                    <a:p>
                      <a:pPr algn="l" fontAlgn="t"/>
                      <a:endParaRPr lang="en-GB" sz="800" kern="1200">
                        <a:solidFill>
                          <a:srgbClr val="002060"/>
                        </a:solidFill>
                        <a:latin typeface="+mn-lt"/>
                        <a:ea typeface="+mn-ea"/>
                        <a:cs typeface="+mn-cs"/>
                      </a:endParaRPr>
                    </a:p>
                    <a:p>
                      <a:pPr algn="l" fontAlgn="t"/>
                      <a:r>
                        <a:rPr lang="en-GB" sz="800" kern="1200">
                          <a:solidFill>
                            <a:srgbClr val="002060"/>
                          </a:solidFill>
                          <a:latin typeface="+mn-lt"/>
                          <a:ea typeface="+mn-ea"/>
                          <a:cs typeface="+mn-cs"/>
                        </a:rPr>
                        <a:t>Name tools and materials precisely for example, scissors.</a:t>
                      </a:r>
                    </a:p>
                    <a:p>
                      <a:pPr algn="l" fontAlgn="t"/>
                      <a:endParaRPr lang="en-GB" sz="800" kern="1200">
                        <a:solidFill>
                          <a:srgbClr val="002060"/>
                        </a:solidFill>
                        <a:latin typeface="+mn-lt"/>
                        <a:ea typeface="+mn-ea"/>
                        <a:cs typeface="+mn-cs"/>
                      </a:endParaRPr>
                    </a:p>
                    <a:p>
                      <a:pPr algn="l" fontAlgn="t"/>
                      <a:r>
                        <a:rPr lang="en-GB" sz="800" kern="1200">
                          <a:solidFill>
                            <a:srgbClr val="002060"/>
                          </a:solidFill>
                          <a:latin typeface="+mn-lt"/>
                          <a:ea typeface="+mn-ea"/>
                          <a:cs typeface="+mn-cs"/>
                        </a:rPr>
                        <a:t>Design</a:t>
                      </a:r>
                    </a:p>
                  </a:txBody>
                  <a:tcPr marL="9525" marR="9525" marT="9525" marB="0">
                    <a:solidFill>
                      <a:srgbClr val="EBF1E9"/>
                    </a:solidFill>
                  </a:tcPr>
                </a:tc>
                <a:tc gridSpan="2">
                  <a:txBody>
                    <a:bodyPr/>
                    <a:lstStyle/>
                    <a:p>
                      <a:r>
                        <a:rPr lang="en-GB" sz="800">
                          <a:solidFill>
                            <a:srgbClr val="002060"/>
                          </a:solidFill>
                        </a:rPr>
                        <a:t>measure, whisk, beat, roll, weigh</a:t>
                      </a:r>
                    </a:p>
                    <a:p>
                      <a:endParaRPr lang="en-GB" sz="800">
                        <a:solidFill>
                          <a:srgbClr val="002060"/>
                        </a:solidFill>
                      </a:endParaRPr>
                    </a:p>
                    <a:p>
                      <a:r>
                        <a:rPr lang="en-GB" sz="800">
                          <a:solidFill>
                            <a:srgbClr val="002060"/>
                          </a:solidFill>
                        </a:rPr>
                        <a:t>Porous, non-porous, flexible, rigid, conductive, properties, materials, purpose, function, metal, glass, wood, natural, man-made</a:t>
                      </a:r>
                    </a:p>
                    <a:p>
                      <a:endParaRPr lang="en-GB" sz="800" noProof="0">
                        <a:solidFill>
                          <a:srgbClr val="002060"/>
                        </a:solidFill>
                      </a:endParaRPr>
                    </a:p>
                    <a:p>
                      <a:r>
                        <a:rPr lang="en-GB" sz="800" noProof="0">
                          <a:solidFill>
                            <a:srgbClr val="002060"/>
                          </a:solidFill>
                        </a:rPr>
                        <a:t>Design Brief, realistic</a:t>
                      </a:r>
                    </a:p>
                  </a:txBody>
                  <a:tcPr>
                    <a:solidFill>
                      <a:srgbClr val="EBF1E9"/>
                    </a:solidFill>
                  </a:tcPr>
                </a:tc>
                <a:tc hMerge="1">
                  <a:txBody>
                    <a:bodyPr/>
                    <a:lstStyle/>
                    <a:p>
                      <a:endParaRPr lang="en-GB"/>
                    </a:p>
                  </a:txBody>
                  <a:tcPr/>
                </a:tc>
                <a:tc>
                  <a:txBody>
                    <a:bodyPr/>
                    <a:lstStyle/>
                    <a:p>
                      <a:r>
                        <a:rPr lang="en-GB" sz="800">
                          <a:solidFill>
                            <a:srgbClr val="002060"/>
                          </a:solidFill>
                        </a:rPr>
                        <a:t>Continue to develop vocabulary associated with increasingly sophisticated D&amp;T skills. Name tools and materials correctly for example, Phillips head, flat head. </a:t>
                      </a:r>
                    </a:p>
                    <a:p>
                      <a:endParaRPr lang="en-GB" sz="800">
                        <a:solidFill>
                          <a:srgbClr val="002060"/>
                        </a:solidFill>
                      </a:endParaRPr>
                    </a:p>
                    <a:p>
                      <a:r>
                        <a:rPr lang="en-GB" sz="800">
                          <a:solidFill>
                            <a:srgbClr val="002060"/>
                          </a:solidFill>
                        </a:rPr>
                        <a:t>Design proposal, foamboard, low fidelity</a:t>
                      </a:r>
                    </a:p>
                  </a:txBody>
                  <a:tcPr>
                    <a:solidFill>
                      <a:srgbClr val="EBF1E9"/>
                    </a:solidFill>
                  </a:tcPr>
                </a:tc>
                <a:tc>
                  <a:txBody>
                    <a:bodyPr/>
                    <a:lstStyle/>
                    <a:p>
                      <a:r>
                        <a:rPr lang="en-GB" sz="800">
                          <a:solidFill>
                            <a:srgbClr val="002060"/>
                          </a:solidFill>
                        </a:rPr>
                        <a:t>Continue to develop vocabulary associated with D&amp;T</a:t>
                      </a:r>
                    </a:p>
                    <a:p>
                      <a:endParaRPr lang="en-GB" sz="800">
                        <a:solidFill>
                          <a:srgbClr val="002060"/>
                        </a:solidFill>
                      </a:endParaRPr>
                    </a:p>
                    <a:p>
                      <a:endParaRPr lang="en-GB" sz="800">
                        <a:solidFill>
                          <a:srgbClr val="002060"/>
                        </a:solidFill>
                      </a:endParaRPr>
                    </a:p>
                    <a:p>
                      <a:endParaRPr lang="en-GB" sz="800">
                        <a:solidFill>
                          <a:srgbClr val="002060"/>
                        </a:solidFill>
                      </a:endParaRPr>
                    </a:p>
                    <a:p>
                      <a:r>
                        <a:rPr lang="en-GB" sz="800">
                          <a:solidFill>
                            <a:srgbClr val="002060"/>
                          </a:solidFill>
                        </a:rPr>
                        <a:t>High fidelity, cut-away</a:t>
                      </a:r>
                    </a:p>
                    <a:p>
                      <a:endParaRPr lang="en-GB" sz="800">
                        <a:solidFill>
                          <a:srgbClr val="002060"/>
                        </a:solidFill>
                      </a:endParaRP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800">
                        <a:solidFill>
                          <a:srgbClr val="002060"/>
                        </a:solidFill>
                      </a:endParaRPr>
                    </a:p>
                  </a:txBody>
                  <a:tcPr>
                    <a:solidFill>
                      <a:srgbClr val="EBF1E9"/>
                    </a:solidFill>
                  </a:tcPr>
                </a:tc>
                <a:extLst>
                  <a:ext uri="{0D108BD9-81ED-4DB2-BD59-A6C34878D82A}">
                    <a16:rowId xmlns:a16="http://schemas.microsoft.com/office/drawing/2014/main" val="1788112394"/>
                  </a:ext>
                </a:extLst>
              </a:tr>
            </a:tbl>
          </a:graphicData>
        </a:graphic>
      </p:graphicFrame>
    </p:spTree>
    <p:extLst>
      <p:ext uri="{BB962C8B-B14F-4D97-AF65-F5344CB8AC3E}">
        <p14:creationId xmlns:p14="http://schemas.microsoft.com/office/powerpoint/2010/main" val="40119643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6BB1A2A5-C085-B34C-850D-703DD10654CF}"/>
              </a:ext>
            </a:extLst>
          </p:cNvPr>
          <p:cNvGraphicFramePr>
            <a:graphicFrameLocks noGrp="1"/>
          </p:cNvGraphicFramePr>
          <p:nvPr>
            <p:ph idx="1"/>
            <p:extLst>
              <p:ext uri="{D42A27DB-BD31-4B8C-83A1-F6EECF244321}">
                <p14:modId xmlns:p14="http://schemas.microsoft.com/office/powerpoint/2010/main" val="3113093729"/>
              </p:ext>
            </p:extLst>
          </p:nvPr>
        </p:nvGraphicFramePr>
        <p:xfrm>
          <a:off x="1" y="0"/>
          <a:ext cx="12191999" cy="6858000"/>
        </p:xfrm>
        <a:graphic>
          <a:graphicData uri="http://schemas.openxmlformats.org/drawingml/2006/table">
            <a:tbl>
              <a:tblPr firstRow="1" bandRow="1">
                <a:tableStyleId>{5C22544A-7EE6-4342-B048-85BDC9FD1C3A}</a:tableStyleId>
              </a:tblPr>
              <a:tblGrid>
                <a:gridCol w="981074">
                  <a:extLst>
                    <a:ext uri="{9D8B030D-6E8A-4147-A177-3AD203B41FA5}">
                      <a16:colId xmlns:a16="http://schemas.microsoft.com/office/drawing/2014/main" val="2844052496"/>
                    </a:ext>
                  </a:extLst>
                </a:gridCol>
                <a:gridCol w="2057960">
                  <a:extLst>
                    <a:ext uri="{9D8B030D-6E8A-4147-A177-3AD203B41FA5}">
                      <a16:colId xmlns:a16="http://schemas.microsoft.com/office/drawing/2014/main" val="1783919398"/>
                    </a:ext>
                  </a:extLst>
                </a:gridCol>
                <a:gridCol w="1837766">
                  <a:extLst>
                    <a:ext uri="{9D8B030D-6E8A-4147-A177-3AD203B41FA5}">
                      <a16:colId xmlns:a16="http://schemas.microsoft.com/office/drawing/2014/main" val="379330648"/>
                    </a:ext>
                  </a:extLst>
                </a:gridCol>
                <a:gridCol w="394446">
                  <a:extLst>
                    <a:ext uri="{9D8B030D-6E8A-4147-A177-3AD203B41FA5}">
                      <a16:colId xmlns:a16="http://schemas.microsoft.com/office/drawing/2014/main" val="2117361135"/>
                    </a:ext>
                  </a:extLst>
                </a:gridCol>
                <a:gridCol w="2402541">
                  <a:extLst>
                    <a:ext uri="{9D8B030D-6E8A-4147-A177-3AD203B41FA5}">
                      <a16:colId xmlns:a16="http://schemas.microsoft.com/office/drawing/2014/main" val="2600062179"/>
                    </a:ext>
                  </a:extLst>
                </a:gridCol>
                <a:gridCol w="2277036">
                  <a:extLst>
                    <a:ext uri="{9D8B030D-6E8A-4147-A177-3AD203B41FA5}">
                      <a16:colId xmlns:a16="http://schemas.microsoft.com/office/drawing/2014/main" val="3005880290"/>
                    </a:ext>
                  </a:extLst>
                </a:gridCol>
                <a:gridCol w="2241176">
                  <a:extLst>
                    <a:ext uri="{9D8B030D-6E8A-4147-A177-3AD203B41FA5}">
                      <a16:colId xmlns:a16="http://schemas.microsoft.com/office/drawing/2014/main" val="2228165275"/>
                    </a:ext>
                  </a:extLst>
                </a:gridCol>
              </a:tblGrid>
              <a:tr h="507772">
                <a:tc gridSpan="3">
                  <a:txBody>
                    <a:bodyPr/>
                    <a:lstStyle/>
                    <a:p>
                      <a:pPr algn="ctr"/>
                      <a:r>
                        <a:rPr lang="en-US" sz="2400"/>
                        <a:t>What Matters:  WM2</a:t>
                      </a:r>
                      <a:endParaRPr lang="en-US" sz="2400">
                        <a:solidFill>
                          <a:schemeClr val="tx1"/>
                        </a:solidFill>
                      </a:endParaRPr>
                    </a:p>
                  </a:txBody>
                  <a:tcPr>
                    <a:solidFill>
                      <a:srgbClr val="8EC142"/>
                    </a:solidFill>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cs typeface="Arial" panose="020B0604020202020204" pitchFamily="34" charset="0"/>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gridSpan="4">
                  <a:txBody>
                    <a:bodyPr/>
                    <a:lstStyle/>
                    <a:p>
                      <a:pPr algn="ctr"/>
                      <a:r>
                        <a:rPr lang="en-US" sz="2400">
                          <a:solidFill>
                            <a:schemeClr val="tx1"/>
                          </a:solidFill>
                        </a:rPr>
                        <a:t>Design communication</a:t>
                      </a:r>
                    </a:p>
                  </a:txBody>
                  <a:tcPr>
                    <a:solidFill>
                      <a:srgbClr val="8EC142"/>
                    </a:solidFill>
                  </a:tcPr>
                </a:tc>
                <a:tc hMerge="1">
                  <a:txBody>
                    <a:bodyPr/>
                    <a:lstStyle/>
                    <a:p>
                      <a:pPr lvl="0"/>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extLst>
                  <a:ext uri="{0D108BD9-81ED-4DB2-BD59-A6C34878D82A}">
                    <a16:rowId xmlns:a16="http://schemas.microsoft.com/office/drawing/2014/main" val="3120450716"/>
                  </a:ext>
                </a:extLst>
              </a:tr>
              <a:tr h="1397351">
                <a:tc>
                  <a:txBody>
                    <a:bodyPr/>
                    <a:lstStyle/>
                    <a:p>
                      <a:endParaRPr lang="en-US" sz="1000"/>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dk1"/>
                          </a:solidFill>
                          <a:latin typeface="+mn-lt"/>
                          <a:ea typeface="+mn-ea"/>
                          <a:cs typeface="+mn-cs"/>
                        </a:rPr>
                        <a:t>PS1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design while I make and communicate about what I am making.</a:t>
                      </a:r>
                    </a:p>
                  </a:txBody>
                  <a:tcPr>
                    <a:solidFill>
                      <a:srgbClr val="C5E0B4"/>
                    </a:solidFill>
                  </a:tcPr>
                </a:tc>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dk1"/>
                          </a:solidFill>
                          <a:latin typeface="+mn-lt"/>
                          <a:ea typeface="+mn-ea"/>
                          <a:cs typeface="+mn-cs"/>
                        </a:rPr>
                        <a:t>PS2 </a:t>
                      </a:r>
                      <a:endParaRPr lang="en-GB" sz="900" b="1" kern="1200">
                        <a:solidFill>
                          <a:schemeClr val="dk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produce designs to communicate my ideas in response to particular contexts.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dk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make design decisions, using my knowledge of materials and existing products, and suggest design improvements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dk1"/>
                        </a:solidFill>
                        <a:latin typeface="+mn-lt"/>
                        <a:ea typeface="+mn-ea"/>
                        <a:cs typeface="+mn-cs"/>
                      </a:endParaRPr>
                    </a:p>
                  </a:txBody>
                  <a:tcPr>
                    <a:solidFill>
                      <a:srgbClr val="C5E0B4"/>
                    </a:solidFill>
                  </a:tcPr>
                </a:tc>
                <a:tc hMerge="1">
                  <a:txBody>
                    <a:bodyPr/>
                    <a:lstStyle/>
                    <a:p>
                      <a:endParaRPr lang="en-GB"/>
                    </a:p>
                  </a:txBody>
                  <a:tcPr/>
                </a:tc>
                <a:tc>
                  <a:txBody>
                    <a:bodyPr/>
                    <a:lstStyle/>
                    <a:p>
                      <a:pPr lvl="0"/>
                      <a:r>
                        <a:rPr lang="en-US" sz="900" b="1" kern="1200">
                          <a:solidFill>
                            <a:schemeClr val="dk1"/>
                          </a:solidFill>
                          <a:latin typeface="+mn-lt"/>
                          <a:ea typeface="+mn-ea"/>
                          <a:cs typeface="+mn-cs"/>
                        </a:rPr>
                        <a:t>PS3 </a:t>
                      </a:r>
                    </a:p>
                    <a:p>
                      <a:pPr lvl="0"/>
                      <a:r>
                        <a:rPr lang="en-GB" sz="900" b="1" kern="1200">
                          <a:solidFill>
                            <a:schemeClr val="dk1"/>
                          </a:solidFill>
                          <a:latin typeface="+mn-lt"/>
                          <a:ea typeface="+mn-ea"/>
                          <a:cs typeface="+mn-cs"/>
                        </a:rPr>
                        <a:t>I can use design communication methods to develop and present ideas and respond to feedback.</a:t>
                      </a:r>
                    </a:p>
                  </a:txBody>
                  <a:tcPr>
                    <a:solidFill>
                      <a:srgbClr val="C5E0B4"/>
                    </a:solidFill>
                  </a:tcPr>
                </a:tc>
                <a:tc>
                  <a:txBody>
                    <a:bodyPr/>
                    <a:lstStyle/>
                    <a:p>
                      <a:pPr marL="0" lvl="0" indent="0" algn="l" defTabSz="800100">
                        <a:lnSpc>
                          <a:spcPct val="90000"/>
                        </a:lnSpc>
                        <a:spcBef>
                          <a:spcPct val="0"/>
                        </a:spcBef>
                        <a:spcAft>
                          <a:spcPct val="15000"/>
                        </a:spcAft>
                        <a:buFont typeface="Arial" panose="020B0604020202020204" pitchFamily="34" charset="0"/>
                        <a:buNone/>
                      </a:pPr>
                      <a:r>
                        <a:rPr lang="en-US" sz="900" b="1" kern="1200">
                          <a:solidFill>
                            <a:schemeClr val="dk1"/>
                          </a:solidFill>
                          <a:latin typeface="+mn-lt"/>
                          <a:ea typeface="+mn-ea"/>
                          <a:cs typeface="+mn-cs"/>
                        </a:rPr>
                        <a:t>PS4 </a:t>
                      </a: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dk1"/>
                          </a:solidFill>
                          <a:latin typeface="+mn-lt"/>
                          <a:ea typeface="+mn-ea"/>
                          <a:cs typeface="+mn-cs"/>
                        </a:rPr>
                        <a:t>I can use a variety of design communication methods and techniques to develop and present ideas clearly and can respond constructively to feedback.</a:t>
                      </a:r>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dk1"/>
                          </a:solidFill>
                          <a:latin typeface="+mn-lt"/>
                          <a:ea typeface="+mn-ea"/>
                          <a:cs typeface="+mn-cs"/>
                        </a:rPr>
                        <a:t>PS5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independently select and apply appropriate communication methods to develop and present my ideas fluently.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dk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engage with feedback from different audiences and respond constructively to it. </a:t>
                      </a:r>
                      <a:endParaRPr lang="en-US" sz="900" b="1" kern="1200">
                        <a:solidFill>
                          <a:schemeClr val="dk1"/>
                        </a:solidFill>
                        <a:latin typeface="+mn-lt"/>
                        <a:ea typeface="+mn-ea"/>
                        <a:cs typeface="+mn-cs"/>
                      </a:endParaRPr>
                    </a:p>
                  </a:txBody>
                  <a:tcPr>
                    <a:solidFill>
                      <a:srgbClr val="C5E0B4"/>
                    </a:solidFill>
                  </a:tcPr>
                </a:tc>
                <a:extLst>
                  <a:ext uri="{0D108BD9-81ED-4DB2-BD59-A6C34878D82A}">
                    <a16:rowId xmlns:a16="http://schemas.microsoft.com/office/drawing/2014/main" val="915786871"/>
                  </a:ext>
                </a:extLst>
              </a:tr>
              <a:tr h="2923194">
                <a:tc>
                  <a:txBody>
                    <a:bodyPr/>
                    <a:lstStyle/>
                    <a:p>
                      <a:pPr algn="l"/>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KNOWLEDGE </a:t>
                      </a:r>
                      <a:br>
                        <a:rPr lang="en-US" sz="1000" b="1">
                          <a:solidFill>
                            <a:srgbClr val="002060"/>
                          </a:solidFill>
                        </a:rPr>
                      </a:br>
                      <a:br>
                        <a:rPr lang="en-US" sz="1000" b="1">
                          <a:solidFill>
                            <a:srgbClr val="002060"/>
                          </a:solidFill>
                        </a:rPr>
                      </a:br>
                      <a:r>
                        <a:rPr lang="en-US" sz="1000" b="1">
                          <a:solidFill>
                            <a:srgbClr val="002060"/>
                          </a:solidFill>
                        </a:rPr>
                        <a:t>and </a:t>
                      </a: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SKILLS</a:t>
                      </a:r>
                    </a:p>
                  </a:txBody>
                  <a:tcPr>
                    <a:solidFill>
                      <a:srgbClr val="EBF1E9"/>
                    </a:solidFill>
                  </a:tcPr>
                </a:tc>
                <a:tc>
                  <a:txBody>
                    <a:bodyPr/>
                    <a:lstStyle/>
                    <a:p>
                      <a:pPr algn="l"/>
                      <a:r>
                        <a:rPr lang="en-US" sz="800">
                          <a:solidFill>
                            <a:srgbClr val="FF0000"/>
                          </a:solidFill>
                        </a:rPr>
                        <a:t>THIS IS ALL ABOUT </a:t>
                      </a:r>
                      <a:r>
                        <a:rPr lang="en-US" sz="800" err="1">
                          <a:solidFill>
                            <a:srgbClr val="FF0000"/>
                          </a:solidFill>
                        </a:rPr>
                        <a:t>RECOGNISING</a:t>
                      </a:r>
                      <a:r>
                        <a:rPr lang="en-US" sz="800">
                          <a:solidFill>
                            <a:srgbClr val="FF0000"/>
                          </a:solidFill>
                        </a:rPr>
                        <a:t>, COPYING AND EXTENDING</a:t>
                      </a:r>
                    </a:p>
                    <a:p>
                      <a:pPr marL="0" indent="0" algn="l" defTabSz="914400" rtl="0" eaLnBrk="1" latinLnBrk="0" hangingPunct="1">
                        <a:buFont typeface="Arial" panose="020B0604020202020204" pitchFamily="34" charset="0"/>
                        <a:buNone/>
                      </a:pPr>
                      <a:endParaRPr lang="en-GB" sz="800"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0"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0"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0"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0" kern="1200">
                        <a:solidFill>
                          <a:srgbClr val="002060"/>
                        </a:solidFill>
                        <a:latin typeface="+mn-lt"/>
                        <a:ea typeface="+mn-ea"/>
                        <a:cs typeface="+mn-cs"/>
                      </a:endParaRPr>
                    </a:p>
                    <a:p>
                      <a:pPr marL="171450" indent="-171450" algn="l" defTabSz="914400" rtl="0" eaLnBrk="1" latinLnBrk="0" hangingPunct="1">
                        <a:buFont typeface="Arial" panose="020B0604020202020204" pitchFamily="34" charset="0"/>
                        <a:buChar char="•"/>
                      </a:pPr>
                      <a:endParaRPr lang="en-GB" sz="800" b="0"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kern="1200">
                          <a:solidFill>
                            <a:srgbClr val="002060"/>
                          </a:solidFill>
                          <a:latin typeface="+mn-lt"/>
                          <a:ea typeface="+mn-ea"/>
                          <a:cs typeface="+mn-cs"/>
                        </a:rPr>
                        <a:t>Skills </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To be able to talk about their design and why they are making it.</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Be able to suggest “what to do next” when completing a task</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Suggest ideas to improve a given product (e.g., “how would we make this better?”)</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To explore what they like about the designs of others and existing products.</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Be able to draw a simple sketch and say what it is</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To make simple judgements about the suitability of their design</a:t>
                      </a:r>
                    </a:p>
                  </a:txBody>
                  <a:tcPr>
                    <a:solidFill>
                      <a:srgbClr val="EBF1E9"/>
                    </a:solidFill>
                  </a:tcPr>
                </a:tc>
                <a:tc gridSpan="2">
                  <a:txBody>
                    <a:bodyPr/>
                    <a:lstStyle/>
                    <a:p>
                      <a:r>
                        <a:rPr lang="en-US" sz="800">
                          <a:solidFill>
                            <a:srgbClr val="FF0000"/>
                          </a:solidFill>
                        </a:rPr>
                        <a:t>THIS IS ALL ABOUT BEGINNING TO CREATE AND EXPLAIN</a:t>
                      </a:r>
                    </a:p>
                    <a:p>
                      <a:pPr marL="0" indent="0">
                        <a:buFont typeface="Arial" panose="020B0604020202020204" pitchFamily="34" charset="0"/>
                        <a:buNone/>
                      </a:pPr>
                      <a:endParaRPr lang="en-GB" sz="800" b="1" kern="1200">
                        <a:solidFill>
                          <a:srgbClr val="002060"/>
                        </a:solidFill>
                        <a:latin typeface="+mn-lt"/>
                        <a:ea typeface="+mn-ea"/>
                        <a:cs typeface="+mn-cs"/>
                      </a:endParaRPr>
                    </a:p>
                    <a:p>
                      <a:pPr marL="171450" indent="-171450">
                        <a:buFont typeface="Arial" panose="020B0604020202020204" pitchFamily="34" charset="0"/>
                        <a:buChar char="•"/>
                      </a:pPr>
                      <a:r>
                        <a:rPr lang="en-GB" sz="800" b="0" kern="1200">
                          <a:solidFill>
                            <a:srgbClr val="002060"/>
                          </a:solidFill>
                          <a:latin typeface="+mn-lt"/>
                          <a:ea typeface="+mn-ea"/>
                          <a:cs typeface="+mn-cs"/>
                        </a:rPr>
                        <a:t>Know how to use simple mediums (</a:t>
                      </a:r>
                      <a:r>
                        <a:rPr lang="en-GB" sz="800" b="0" kern="1200" err="1">
                          <a:solidFill>
                            <a:srgbClr val="002060"/>
                          </a:solidFill>
                          <a:latin typeface="+mn-lt"/>
                          <a:ea typeface="+mn-ea"/>
                          <a:cs typeface="+mn-cs"/>
                        </a:rPr>
                        <a:t>e.g.,pencil</a:t>
                      </a:r>
                      <a:r>
                        <a:rPr lang="en-GB" sz="800" b="0" kern="1200">
                          <a:solidFill>
                            <a:srgbClr val="002060"/>
                          </a:solidFill>
                          <a:latin typeface="+mn-lt"/>
                          <a:ea typeface="+mn-ea"/>
                          <a:cs typeface="+mn-cs"/>
                        </a:rPr>
                        <a:t> drawing) to explain a design prior to manufacture.</a:t>
                      </a: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kern="1200">
                          <a:solidFill>
                            <a:srgbClr val="002060"/>
                          </a:solidFill>
                          <a:latin typeface="+mn-lt"/>
                          <a:ea typeface="+mn-ea"/>
                          <a:cs typeface="+mn-cs"/>
                        </a:rPr>
                        <a:t>Skills </a:t>
                      </a:r>
                    </a:p>
                    <a:p>
                      <a:pPr marL="171450" indent="-171450">
                        <a:buFont typeface="Arial" panose="020B0604020202020204" pitchFamily="34" charset="0"/>
                        <a:buChar char="•"/>
                      </a:pPr>
                      <a:r>
                        <a:rPr lang="en-GB" sz="800" b="0" kern="1200">
                          <a:solidFill>
                            <a:srgbClr val="002060"/>
                          </a:solidFill>
                          <a:latin typeface="+mn-lt"/>
                          <a:ea typeface="+mn-ea"/>
                          <a:cs typeface="+mn-cs"/>
                        </a:rPr>
                        <a:t>Be able to share and clarify their ideas through collaboration and discussion.</a:t>
                      </a:r>
                    </a:p>
                    <a:p>
                      <a:pPr marL="171450" indent="-171450">
                        <a:buFont typeface="Arial" panose="020B0604020202020204" pitchFamily="34" charset="0"/>
                        <a:buChar char="•"/>
                      </a:pPr>
                      <a:r>
                        <a:rPr lang="en-GB" sz="800" b="0" kern="1200">
                          <a:solidFill>
                            <a:srgbClr val="002060"/>
                          </a:solidFill>
                          <a:latin typeface="+mn-lt"/>
                          <a:ea typeface="+mn-ea"/>
                          <a:cs typeface="+mn-cs"/>
                        </a:rPr>
                        <a:t>To explain their design both verbally and increasing inly in writing.</a:t>
                      </a:r>
                    </a:p>
                    <a:p>
                      <a:pPr marL="171450" indent="-171450">
                        <a:buFont typeface="Arial" panose="020B0604020202020204" pitchFamily="34" charset="0"/>
                        <a:buChar char="•"/>
                      </a:pPr>
                      <a:r>
                        <a:rPr lang="en-GB" sz="800" b="0" kern="1200">
                          <a:solidFill>
                            <a:srgbClr val="002060"/>
                          </a:solidFill>
                          <a:latin typeface="+mn-lt"/>
                          <a:ea typeface="+mn-ea"/>
                          <a:cs typeface="+mn-cs"/>
                        </a:rPr>
                        <a:t>To be able to describe how to complete a given design by suggesting next steps.</a:t>
                      </a:r>
                    </a:p>
                    <a:p>
                      <a:pPr marL="171450" indent="-171450">
                        <a:buFont typeface="Arial" panose="020B0604020202020204" pitchFamily="34" charset="0"/>
                        <a:buChar char="•"/>
                      </a:pPr>
                      <a:r>
                        <a:rPr lang="en-GB" sz="800" b="0" kern="1200">
                          <a:solidFill>
                            <a:srgbClr val="002060"/>
                          </a:solidFill>
                          <a:latin typeface="+mn-lt"/>
                          <a:ea typeface="+mn-ea"/>
                          <a:cs typeface="+mn-cs"/>
                        </a:rPr>
                        <a:t>To suggest improvements to their own design and that of others.</a:t>
                      </a:r>
                    </a:p>
                    <a:p>
                      <a:pPr marL="171450" indent="-171450">
                        <a:buFont typeface="Arial" panose="020B0604020202020204" pitchFamily="34" charset="0"/>
                        <a:buChar char="•"/>
                      </a:pPr>
                      <a:r>
                        <a:rPr lang="en-GB" sz="800" b="0" kern="1200">
                          <a:solidFill>
                            <a:srgbClr val="002060"/>
                          </a:solidFill>
                          <a:latin typeface="+mn-lt"/>
                          <a:ea typeface="+mn-ea"/>
                          <a:cs typeface="+mn-cs"/>
                        </a:rPr>
                        <a:t>To describe what they like (and don’t like) about their design and that of others.</a:t>
                      </a:r>
                    </a:p>
                    <a:p>
                      <a:pPr marL="171450" indent="-171450">
                        <a:buFont typeface="Arial" panose="020B0604020202020204" pitchFamily="34" charset="0"/>
                        <a:buChar char="•"/>
                      </a:pPr>
                      <a:r>
                        <a:rPr lang="en-GB" sz="800" b="0" kern="1200">
                          <a:solidFill>
                            <a:srgbClr val="002060"/>
                          </a:solidFill>
                          <a:latin typeface="+mn-lt"/>
                          <a:ea typeface="+mn-ea"/>
                          <a:cs typeface="+mn-cs"/>
                        </a:rPr>
                        <a:t>To create accurate sketches to explain their design.</a:t>
                      </a:r>
                    </a:p>
                  </a:txBody>
                  <a:tcPr>
                    <a:solidFill>
                      <a:srgbClr val="EBF1E9"/>
                    </a:solidFill>
                  </a:tcPr>
                </a:tc>
                <a:tc hMerge="1">
                  <a:txBody>
                    <a:bodyPr/>
                    <a:lstStyle/>
                    <a:p>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AND EXPLANATION</a:t>
                      </a:r>
                      <a:endParaRPr lang="en-US" sz="800">
                        <a:solidFill>
                          <a:srgbClr val="002060"/>
                        </a:solidFill>
                      </a:endParaRPr>
                    </a:p>
                    <a:p>
                      <a:endParaRPr lang="en-US" sz="800">
                        <a:solidFill>
                          <a:srgbClr val="002060"/>
                        </a:solidFill>
                      </a:endParaRPr>
                    </a:p>
                    <a:p>
                      <a:endParaRPr lang="en-US" sz="800">
                        <a:solidFill>
                          <a:srgbClr val="002060"/>
                        </a:solidFill>
                      </a:endParaRPr>
                    </a:p>
                    <a:p>
                      <a:pPr marL="171450" indent="-171450">
                        <a:buFont typeface="Arial" panose="020B0604020202020204" pitchFamily="34" charset="0"/>
                        <a:buChar char="•"/>
                      </a:pPr>
                      <a:r>
                        <a:rPr lang="en-GB" sz="800" kern="1200">
                          <a:solidFill>
                            <a:srgbClr val="002060"/>
                          </a:solidFill>
                          <a:latin typeface="+mn-lt"/>
                          <a:ea typeface="+mn-ea"/>
                          <a:cs typeface="+mn-cs"/>
                        </a:rPr>
                        <a:t>Know why we recycle and reuse certain materials</a:t>
                      </a:r>
                    </a:p>
                    <a:p>
                      <a:pPr marL="171450" indent="-171450">
                        <a:buFont typeface="Arial" panose="020B0604020202020204" pitchFamily="34" charset="0"/>
                        <a:buChar char="•"/>
                      </a:pPr>
                      <a:endParaRPr lang="en-GB" sz="800" kern="1200">
                        <a:solidFill>
                          <a:srgbClr val="002060"/>
                        </a:solidFill>
                        <a:latin typeface="+mn-lt"/>
                        <a:ea typeface="+mn-ea"/>
                        <a:cs typeface="+mn-cs"/>
                      </a:endParaRPr>
                    </a:p>
                    <a:p>
                      <a:pPr marL="171450" indent="-171450">
                        <a:buFont typeface="Arial" panose="020B0604020202020204" pitchFamily="34" charset="0"/>
                        <a:buChar char="•"/>
                      </a:pPr>
                      <a:endParaRPr lang="en-GB" sz="800" kern="1200">
                        <a:solidFill>
                          <a:srgbClr val="002060"/>
                        </a:solidFill>
                        <a:latin typeface="+mn-lt"/>
                        <a:ea typeface="+mn-ea"/>
                        <a:cs typeface="+mn-cs"/>
                      </a:endParaRPr>
                    </a:p>
                    <a:p>
                      <a:pPr marL="171450" indent="-171450">
                        <a:buFont typeface="Arial" panose="020B0604020202020204" pitchFamily="34" charset="0"/>
                        <a:buChar char="•"/>
                      </a:pPr>
                      <a:endParaRPr lang="en-GB" sz="800"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kern="1200">
                          <a:solidFill>
                            <a:srgbClr val="002060"/>
                          </a:solidFill>
                          <a:latin typeface="+mn-lt"/>
                          <a:ea typeface="+mn-ea"/>
                          <a:cs typeface="+mn-cs"/>
                        </a:rPr>
                        <a:t>Skills </a:t>
                      </a:r>
                    </a:p>
                    <a:p>
                      <a:pPr marL="171450" indent="-171450">
                        <a:buFont typeface="Arial" panose="020B0604020202020204" pitchFamily="34" charset="0"/>
                        <a:buChar char="•"/>
                      </a:pPr>
                      <a:r>
                        <a:rPr lang="en-GB" sz="800" kern="1200">
                          <a:solidFill>
                            <a:srgbClr val="002060"/>
                          </a:solidFill>
                          <a:latin typeface="+mn-lt"/>
                          <a:ea typeface="+mn-ea"/>
                          <a:cs typeface="+mn-cs"/>
                        </a:rPr>
                        <a:t>Be able to use ICT to support communicating ideas (</a:t>
                      </a:r>
                      <a:r>
                        <a:rPr lang="en-GB" sz="800" kern="1200" err="1">
                          <a:solidFill>
                            <a:srgbClr val="002060"/>
                          </a:solidFill>
                          <a:latin typeface="+mn-lt"/>
                          <a:ea typeface="+mn-ea"/>
                          <a:cs typeface="+mn-cs"/>
                        </a:rPr>
                        <a:t>e.g.,CAD</a:t>
                      </a:r>
                      <a:r>
                        <a:rPr lang="en-GB" sz="800" kern="1200">
                          <a:solidFill>
                            <a:srgbClr val="002060"/>
                          </a:solidFill>
                          <a:latin typeface="+mn-lt"/>
                          <a:ea typeface="+mn-ea"/>
                          <a:cs typeface="+mn-cs"/>
                        </a:rPr>
                        <a:t>, Paint)</a:t>
                      </a:r>
                    </a:p>
                    <a:p>
                      <a:pPr marL="171450" indent="-171450">
                        <a:buFont typeface="Arial" panose="020B0604020202020204" pitchFamily="34" charset="0"/>
                        <a:buChar char="•"/>
                      </a:pPr>
                      <a:r>
                        <a:rPr lang="en-GB" sz="800" kern="1200">
                          <a:solidFill>
                            <a:srgbClr val="002060"/>
                          </a:solidFill>
                          <a:latin typeface="+mn-lt"/>
                          <a:ea typeface="+mn-ea"/>
                          <a:cs typeface="+mn-cs"/>
                        </a:rPr>
                        <a:t>Be able to explain their design in writing</a:t>
                      </a:r>
                    </a:p>
                    <a:p>
                      <a:pPr marL="171450" indent="-171450">
                        <a:buFont typeface="Arial" panose="020B0604020202020204" pitchFamily="34" charset="0"/>
                        <a:buChar char="•"/>
                      </a:pPr>
                      <a:r>
                        <a:rPr lang="en-GB" sz="800" kern="1200">
                          <a:solidFill>
                            <a:srgbClr val="002060"/>
                          </a:solidFill>
                          <a:latin typeface="+mn-lt"/>
                          <a:ea typeface="+mn-ea"/>
                          <a:cs typeface="+mn-cs"/>
                        </a:rPr>
                        <a:t>To seek feedback on their design</a:t>
                      </a:r>
                    </a:p>
                    <a:p>
                      <a:pPr marL="171450" indent="-171450">
                        <a:buFont typeface="Arial" panose="020B0604020202020204" pitchFamily="34" charset="0"/>
                        <a:buChar char="•"/>
                      </a:pPr>
                      <a:r>
                        <a:rPr lang="en-GB" sz="800" kern="1200">
                          <a:solidFill>
                            <a:srgbClr val="002060"/>
                          </a:solidFill>
                          <a:latin typeface="+mn-lt"/>
                          <a:ea typeface="+mn-ea"/>
                          <a:cs typeface="+mn-cs"/>
                        </a:rPr>
                        <a:t>To justify improvements to their design and that of others.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b="0" kern="1200">
                          <a:solidFill>
                            <a:srgbClr val="002060"/>
                          </a:solidFill>
                          <a:latin typeface="+mn-lt"/>
                          <a:ea typeface="+mn-ea"/>
                          <a:cs typeface="+mn-cs"/>
                        </a:rPr>
                        <a:t>To create precise and accurate sketches to explain their design.</a:t>
                      </a:r>
                    </a:p>
                    <a:p>
                      <a:pPr marL="171450" indent="-171450">
                        <a:buFont typeface="Arial" panose="020B0604020202020204" pitchFamily="34" charset="0"/>
                        <a:buChar char="•"/>
                      </a:pPr>
                      <a:endParaRPr lang="en-GB" sz="800" kern="1200">
                        <a:solidFill>
                          <a:srgbClr val="002060"/>
                        </a:solidFill>
                        <a:latin typeface="+mn-lt"/>
                        <a:ea typeface="+mn-ea"/>
                        <a:cs typeface="+mn-cs"/>
                      </a:endParaRPr>
                    </a:p>
                    <a:p>
                      <a:pPr marL="171450" indent="-171450">
                        <a:buFont typeface="Arial" panose="020B0604020202020204" pitchFamily="34" charset="0"/>
                        <a:buChar char="•"/>
                      </a:pPr>
                      <a:endParaRPr lang="en-GB" sz="800"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EXPLANATION and LINKING</a:t>
                      </a: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GB" sz="800">
                        <a:solidFill>
                          <a:srgbClr val="002060"/>
                        </a:solidFill>
                      </a:endParaRPr>
                    </a:p>
                    <a:p>
                      <a:pPr marL="171450" indent="-171450">
                        <a:buFont typeface="Arial" panose="020B0604020202020204" pitchFamily="34" charset="0"/>
                        <a:buChar char="•"/>
                      </a:pPr>
                      <a:endParaRPr lang="en-GB" sz="800">
                        <a:solidFill>
                          <a:srgbClr val="002060"/>
                        </a:solidFill>
                      </a:endParaRPr>
                    </a:p>
                    <a:p>
                      <a:pPr marL="171450" indent="-171450" defTabSz="914400">
                        <a:buFont typeface="Arial" panose="020B0604020202020204" pitchFamily="34" charset="0"/>
                        <a:buChar char="•"/>
                        <a:tabLst/>
                        <a:defRPr/>
                      </a:pPr>
                      <a:endParaRPr lang="en-GB" sz="800">
                        <a:solidFill>
                          <a:srgbClr val="002060"/>
                        </a:solidFill>
                      </a:endParaRPr>
                    </a:p>
                    <a:p>
                      <a:pPr marL="0" marR="0" lvl="0" indent="0" algn="l" rtl="0" eaLnBrk="1" fontAlgn="auto" latinLnBrk="0" hangingPunct="1">
                        <a:lnSpc>
                          <a:spcPct val="100000"/>
                        </a:lnSpc>
                        <a:spcBef>
                          <a:spcPts val="0"/>
                        </a:spcBef>
                        <a:spcAft>
                          <a:spcPts val="0"/>
                        </a:spcAft>
                        <a:buClrTx/>
                        <a:buSzTx/>
                        <a:buFont typeface="Arial" panose="020B0604020202020204" pitchFamily="34" charset="0"/>
                        <a:buNone/>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kern="1200">
                          <a:solidFill>
                            <a:srgbClr val="002060"/>
                          </a:solidFill>
                          <a:latin typeface="+mn-lt"/>
                          <a:ea typeface="+mn-ea"/>
                          <a:cs typeface="+mn-cs"/>
                        </a:rPr>
                        <a:t>Skills </a:t>
                      </a:r>
                    </a:p>
                    <a:p>
                      <a:pPr marL="171450" indent="-171450">
                        <a:buFont typeface="Arial" panose="020B0604020202020204" pitchFamily="34" charset="0"/>
                        <a:buChar char="•"/>
                      </a:pPr>
                      <a:r>
                        <a:rPr lang="en-GB" sz="800" kern="1200">
                          <a:solidFill>
                            <a:srgbClr val="002060"/>
                          </a:solidFill>
                          <a:latin typeface="+mn-lt"/>
                          <a:ea typeface="+mn-ea"/>
                          <a:cs typeface="+mn-cs"/>
                        </a:rPr>
                        <a:t>To present their design ideas to a group of peers (e.g., PowerPoint presentation, mood boards).</a:t>
                      </a:r>
                    </a:p>
                    <a:p>
                      <a:pPr marL="171450" indent="-171450">
                        <a:buFont typeface="Arial" panose="020B0604020202020204" pitchFamily="34" charset="0"/>
                        <a:buChar char="•"/>
                      </a:pPr>
                      <a:r>
                        <a:rPr lang="en-GB" sz="800" kern="1200">
                          <a:solidFill>
                            <a:srgbClr val="002060"/>
                          </a:solidFill>
                          <a:latin typeface="+mn-lt"/>
                          <a:ea typeface="+mn-ea"/>
                          <a:cs typeface="+mn-cs"/>
                        </a:rPr>
                        <a:t>To begin to use feedback to modify their design.</a:t>
                      </a:r>
                    </a:p>
                    <a:p>
                      <a:pPr marL="171450" indent="-171450">
                        <a:buFont typeface="Arial" panose="020B0604020202020204" pitchFamily="34" charset="0"/>
                        <a:buChar char="•"/>
                      </a:pPr>
                      <a:r>
                        <a:rPr lang="en-GB" sz="800" kern="1200">
                          <a:solidFill>
                            <a:srgbClr val="002060"/>
                          </a:solidFill>
                          <a:latin typeface="+mn-lt"/>
                          <a:ea typeface="+mn-ea"/>
                          <a:cs typeface="+mn-cs"/>
                        </a:rPr>
                        <a:t>To create increasingly high precision and accuracy sketches and line drawings of their design.</a:t>
                      </a: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EXPLANATION  and LINKING</a:t>
                      </a: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kern="1200">
                          <a:solidFill>
                            <a:srgbClr val="002060"/>
                          </a:solidFill>
                          <a:latin typeface="+mn-lt"/>
                          <a:ea typeface="+mn-ea"/>
                          <a:cs typeface="+mn-cs"/>
                        </a:rPr>
                        <a:t>Skills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b="0" kern="1200">
                          <a:solidFill>
                            <a:srgbClr val="002060"/>
                          </a:solidFill>
                          <a:latin typeface="+mn-lt"/>
                          <a:ea typeface="+mn-ea"/>
                          <a:cs typeface="+mn-cs"/>
                        </a:rPr>
                        <a:t>To present their design to a wide range of audiences, both familiar and unfamiliar using a range of techniques.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To create high precision and accuracy sketches and line drawings of their design.</a:t>
                      </a:r>
                      <a:endParaRPr lang="en-GB" sz="800" b="0" kern="1200">
                        <a:solidFill>
                          <a:srgbClr val="002060"/>
                        </a:solidFill>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b="0" kern="1200">
                          <a:solidFill>
                            <a:srgbClr val="002060"/>
                          </a:solidFill>
                          <a:latin typeface="+mn-lt"/>
                          <a:ea typeface="+mn-ea"/>
                          <a:cs typeface="+mn-cs"/>
                        </a:rPr>
                        <a:t>To incorporate feedback into their designs to improve their product.</a:t>
                      </a:r>
                    </a:p>
                  </a:txBody>
                  <a:tcPr>
                    <a:solidFill>
                      <a:srgbClr val="EBF1E9"/>
                    </a:solidFill>
                  </a:tcPr>
                </a:tc>
                <a:extLst>
                  <a:ext uri="{0D108BD9-81ED-4DB2-BD59-A6C34878D82A}">
                    <a16:rowId xmlns:a16="http://schemas.microsoft.com/office/drawing/2014/main" val="1235794680"/>
                  </a:ext>
                </a:extLst>
              </a:tr>
              <a:tr h="953337">
                <a:tc>
                  <a:txBody>
                    <a:bodyPr/>
                    <a:lstStyle/>
                    <a:p>
                      <a:r>
                        <a:rPr lang="en-US" sz="1000" b="1">
                          <a:solidFill>
                            <a:srgbClr val="002060"/>
                          </a:solidFill>
                        </a:rPr>
                        <a:t>EXPERIENCES</a:t>
                      </a:r>
                    </a:p>
                    <a:p>
                      <a:pPr algn="l"/>
                      <a:r>
                        <a:rPr lang="en-US" sz="1000">
                          <a:solidFill>
                            <a:srgbClr val="002060"/>
                          </a:solidFill>
                        </a:rPr>
                        <a:t>(</a:t>
                      </a:r>
                      <a:r>
                        <a:rPr lang="en-US" sz="1000" b="1">
                          <a:solidFill>
                            <a:srgbClr val="002060"/>
                          </a:solidFill>
                        </a:rPr>
                        <a:t>Enriching</a:t>
                      </a:r>
                      <a:r>
                        <a:rPr lang="en-US" sz="1000">
                          <a:solidFill>
                            <a:srgbClr val="002060"/>
                          </a:solidFill>
                        </a:rPr>
                        <a:t> not curricular)</a:t>
                      </a:r>
                    </a:p>
                  </a:txBody>
                  <a:tcPr>
                    <a:solidFill>
                      <a:srgbClr val="C5E0B4"/>
                    </a:solidFill>
                  </a:tcPr>
                </a:tc>
                <a:tc gridSpan="4">
                  <a:txBody>
                    <a:bodyPr/>
                    <a:lstStyle/>
                    <a:p>
                      <a:pPr marL="0" indent="0">
                        <a:buFont typeface="Arial" panose="020B0604020202020204" pitchFamily="34" charset="0"/>
                        <a:buNone/>
                      </a:pPr>
                      <a:r>
                        <a:rPr lang="en-GB" sz="800">
                          <a:solidFill>
                            <a:srgbClr val="002060"/>
                          </a:solidFill>
                        </a:rPr>
                        <a:t>* Work with a local designer to explore how to effectively communicate design ideas (e.g., textile design proposals)</a:t>
                      </a:r>
                    </a:p>
                  </a:txBody>
                  <a:tcPr>
                    <a:solidFill>
                      <a:srgbClr val="C5E0B4"/>
                    </a:solidFill>
                  </a:tcPr>
                </a:tc>
                <a:tc hMerge="1">
                  <a:txBody>
                    <a:bodyPr/>
                    <a:lstStyle/>
                    <a:p>
                      <a:pPr marL="171450" indent="-171450">
                        <a:buFont typeface="Arial" panose="020B0604020202020204" pitchFamily="34" charset="0"/>
                        <a:buChar char="•"/>
                      </a:pPr>
                      <a:endParaRPr lang="en-GB" sz="800" kern="1200">
                        <a:solidFill>
                          <a:srgbClr val="002060"/>
                        </a:solidFill>
                        <a:latin typeface="+mn-lt"/>
                        <a:ea typeface="+mn-ea"/>
                        <a:cs typeface="+mn-cs"/>
                      </a:endParaRPr>
                    </a:p>
                  </a:txBody>
                  <a:tcPr/>
                </a:tc>
                <a:tc hMerge="1">
                  <a:txBody>
                    <a:bodyPr/>
                    <a:lstStyle/>
                    <a:p>
                      <a:endParaRPr lang="en-GB"/>
                    </a:p>
                  </a:txBody>
                  <a:tcPr/>
                </a:tc>
                <a:tc hMerge="1">
                  <a:txBody>
                    <a:bodyPr/>
                    <a:lstStyle/>
                    <a:p>
                      <a:pPr marL="171450" indent="-171450">
                        <a:buFont typeface="Arial" panose="020B0604020202020204" pitchFamily="34" charset="0"/>
                        <a:buChar char="•"/>
                      </a:pPr>
                      <a:endParaRPr lang="en-GB" sz="800" kern="1200">
                        <a:solidFill>
                          <a:srgbClr val="FF0000"/>
                        </a:solidFill>
                        <a:latin typeface="+mn-lt"/>
                        <a:ea typeface="+mn-ea"/>
                        <a:cs typeface="+mn-cs"/>
                      </a:endParaRPr>
                    </a:p>
                  </a:txBody>
                  <a:tcPr/>
                </a:tc>
                <a:tc gridSpan="2">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rgbClr val="002060"/>
                          </a:solidFill>
                          <a:latin typeface="+mn-lt"/>
                          <a:ea typeface="+mn-ea"/>
                          <a:cs typeface="+mn-cs"/>
                        </a:rPr>
                        <a:t>Organize a “showcase” of designs to obtain feedback on design proposals (e.g., Dragons Den, Fashion Show, Gallery exhibition)</a:t>
                      </a:r>
                    </a:p>
                  </a:txBody>
                  <a:tcPr>
                    <a:solidFill>
                      <a:srgbClr val="C5E0B4"/>
                    </a:solidFill>
                  </a:tcPr>
                </a:tc>
                <a:tc hMerge="1">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a:solidFill>
                          <a:srgbClr val="002060"/>
                        </a:solidFill>
                      </a:endParaRPr>
                    </a:p>
                  </a:txBody>
                  <a:tcPr/>
                </a:tc>
                <a:extLst>
                  <a:ext uri="{0D108BD9-81ED-4DB2-BD59-A6C34878D82A}">
                    <a16:rowId xmlns:a16="http://schemas.microsoft.com/office/drawing/2014/main" val="749163210"/>
                  </a:ext>
                </a:extLst>
              </a:tr>
              <a:tr h="1076346">
                <a:tc>
                  <a:txBody>
                    <a:bodyPr/>
                    <a:lstStyle/>
                    <a:p>
                      <a:r>
                        <a:rPr lang="en-US" sz="1000" b="1">
                          <a:solidFill>
                            <a:srgbClr val="002060"/>
                          </a:solidFill>
                        </a:rPr>
                        <a:t>VOCABULARY</a:t>
                      </a:r>
                    </a:p>
                  </a:txBody>
                  <a:tcPr>
                    <a:solidFill>
                      <a:srgbClr val="EBF1E9"/>
                    </a:solidFill>
                  </a:tcPr>
                </a:tc>
                <a:tc>
                  <a:txBody>
                    <a:bodyPr/>
                    <a:lstStyle/>
                    <a:p>
                      <a:pPr algn="l" fontAlgn="t"/>
                      <a:r>
                        <a:rPr lang="en-GB" sz="800" kern="1200">
                          <a:solidFill>
                            <a:srgbClr val="002060"/>
                          </a:solidFill>
                          <a:latin typeface="+mn-lt"/>
                          <a:ea typeface="+mn-ea"/>
                          <a:cs typeface="+mn-cs"/>
                        </a:rPr>
                        <a:t>Safe, cut, hold, shape, mix, spread, pour, hard, soft, fluffy, smooth. </a:t>
                      </a:r>
                    </a:p>
                    <a:p>
                      <a:pPr algn="l" fontAlgn="t"/>
                      <a:endParaRPr lang="en-GB" sz="800" kern="1200">
                        <a:solidFill>
                          <a:srgbClr val="002060"/>
                        </a:solidFill>
                        <a:latin typeface="+mn-lt"/>
                        <a:ea typeface="+mn-ea"/>
                        <a:cs typeface="+mn-cs"/>
                      </a:endParaRPr>
                    </a:p>
                    <a:p>
                      <a:pPr algn="l" fontAlgn="t"/>
                      <a:r>
                        <a:rPr lang="en-GB" sz="800" kern="1200">
                          <a:solidFill>
                            <a:srgbClr val="002060"/>
                          </a:solidFill>
                          <a:latin typeface="+mn-lt"/>
                          <a:ea typeface="+mn-ea"/>
                          <a:cs typeface="+mn-cs"/>
                        </a:rPr>
                        <a:t>Name tools and materials precisely for example, scissors.</a:t>
                      </a:r>
                    </a:p>
                    <a:p>
                      <a:pPr algn="l" fontAlgn="t"/>
                      <a:endParaRPr lang="en-GB" sz="800" kern="1200">
                        <a:solidFill>
                          <a:srgbClr val="002060"/>
                        </a:solidFill>
                        <a:latin typeface="+mn-lt"/>
                        <a:ea typeface="+mn-ea"/>
                        <a:cs typeface="+mn-cs"/>
                      </a:endParaRPr>
                    </a:p>
                    <a:p>
                      <a:pPr algn="l" fontAlgn="t"/>
                      <a:r>
                        <a:rPr lang="en-GB" sz="800" kern="1200">
                          <a:solidFill>
                            <a:srgbClr val="002060"/>
                          </a:solidFill>
                          <a:latin typeface="+mn-lt"/>
                          <a:ea typeface="+mn-ea"/>
                          <a:cs typeface="+mn-cs"/>
                        </a:rPr>
                        <a:t>Design</a:t>
                      </a:r>
                    </a:p>
                  </a:txBody>
                  <a:tcPr marL="9525" marR="9525" marT="9525" marB="0">
                    <a:solidFill>
                      <a:srgbClr val="EBF1E9"/>
                    </a:solidFill>
                  </a:tcPr>
                </a:tc>
                <a:tc gridSpan="2">
                  <a:txBody>
                    <a:bodyPr/>
                    <a:lstStyle/>
                    <a:p>
                      <a:r>
                        <a:rPr lang="en-GB" sz="800">
                          <a:solidFill>
                            <a:srgbClr val="002060"/>
                          </a:solidFill>
                        </a:rPr>
                        <a:t>measure, whisk, beat, roll, weigh</a:t>
                      </a:r>
                    </a:p>
                    <a:p>
                      <a:endParaRPr lang="en-GB" sz="800">
                        <a:solidFill>
                          <a:srgbClr val="002060"/>
                        </a:solidFill>
                      </a:endParaRPr>
                    </a:p>
                    <a:p>
                      <a:r>
                        <a:rPr lang="en-GB" sz="800">
                          <a:solidFill>
                            <a:srgbClr val="002060"/>
                          </a:solidFill>
                        </a:rPr>
                        <a:t>Porous, non-porous, flexible, rigid, conductive, properties, materials, purpose, function, metal, glass, wood, natural, man-made</a:t>
                      </a:r>
                    </a:p>
                    <a:p>
                      <a:endParaRPr lang="en-GB" sz="800" noProof="0">
                        <a:solidFill>
                          <a:srgbClr val="002060"/>
                        </a:solidFill>
                      </a:endParaRPr>
                    </a:p>
                    <a:p>
                      <a:r>
                        <a:rPr lang="en-GB" sz="800" noProof="0">
                          <a:solidFill>
                            <a:srgbClr val="002060"/>
                          </a:solidFill>
                        </a:rPr>
                        <a:t>Design Brief, realistic</a:t>
                      </a:r>
                    </a:p>
                  </a:txBody>
                  <a:tcPr>
                    <a:solidFill>
                      <a:srgbClr val="EBF1E9"/>
                    </a:solidFill>
                  </a:tcPr>
                </a:tc>
                <a:tc hMerge="1">
                  <a:txBody>
                    <a:bodyPr/>
                    <a:lstStyle/>
                    <a:p>
                      <a:endParaRPr lang="en-GB"/>
                    </a:p>
                  </a:txBody>
                  <a:tcPr/>
                </a:tc>
                <a:tc>
                  <a:txBody>
                    <a:bodyPr/>
                    <a:lstStyle/>
                    <a:p>
                      <a:r>
                        <a:rPr lang="en-GB" sz="800">
                          <a:solidFill>
                            <a:srgbClr val="002060"/>
                          </a:solidFill>
                        </a:rPr>
                        <a:t>Continue to develop vocabulary associated with increasingly sophisticated D&amp;T skills. Name tools and materials correctly for example, Phillips head, flat head. </a:t>
                      </a:r>
                    </a:p>
                    <a:p>
                      <a:endParaRPr lang="en-GB" sz="800">
                        <a:solidFill>
                          <a:srgbClr val="002060"/>
                        </a:solidFill>
                      </a:endParaRPr>
                    </a:p>
                    <a:p>
                      <a:r>
                        <a:rPr lang="en-GB" sz="800">
                          <a:solidFill>
                            <a:srgbClr val="002060"/>
                          </a:solidFill>
                        </a:rPr>
                        <a:t>Design proposal, foamboard, low fidelity, CAD</a:t>
                      </a:r>
                    </a:p>
                  </a:txBody>
                  <a:tcPr>
                    <a:solidFill>
                      <a:srgbClr val="EBF1E9"/>
                    </a:solidFill>
                  </a:tcPr>
                </a:tc>
                <a:tc>
                  <a:txBody>
                    <a:bodyPr/>
                    <a:lstStyle/>
                    <a:p>
                      <a:r>
                        <a:rPr lang="en-GB" sz="800">
                          <a:solidFill>
                            <a:srgbClr val="002060"/>
                          </a:solidFill>
                        </a:rPr>
                        <a:t>Continue to develop vocabulary associated with D&amp;T</a:t>
                      </a:r>
                    </a:p>
                    <a:p>
                      <a:endParaRPr lang="en-GB" sz="800">
                        <a:solidFill>
                          <a:srgbClr val="002060"/>
                        </a:solidFill>
                      </a:endParaRPr>
                    </a:p>
                    <a:p>
                      <a:endParaRPr lang="en-GB" sz="800">
                        <a:solidFill>
                          <a:srgbClr val="002060"/>
                        </a:solidFill>
                      </a:endParaRPr>
                    </a:p>
                    <a:p>
                      <a:endParaRPr lang="en-GB" sz="800">
                        <a:solidFill>
                          <a:srgbClr val="002060"/>
                        </a:solidFill>
                      </a:endParaRPr>
                    </a:p>
                    <a:p>
                      <a:r>
                        <a:rPr lang="en-GB" sz="800">
                          <a:solidFill>
                            <a:srgbClr val="002060"/>
                          </a:solidFill>
                        </a:rPr>
                        <a:t>High fidelity, cut-away</a:t>
                      </a: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800">
                        <a:solidFill>
                          <a:srgbClr val="002060"/>
                        </a:solidFill>
                      </a:endParaRPr>
                    </a:p>
                  </a:txBody>
                  <a:tcPr>
                    <a:solidFill>
                      <a:srgbClr val="EBF1E9"/>
                    </a:solidFill>
                  </a:tcPr>
                </a:tc>
                <a:extLst>
                  <a:ext uri="{0D108BD9-81ED-4DB2-BD59-A6C34878D82A}">
                    <a16:rowId xmlns:a16="http://schemas.microsoft.com/office/drawing/2014/main" val="1788112394"/>
                  </a:ext>
                </a:extLst>
              </a:tr>
            </a:tbl>
          </a:graphicData>
        </a:graphic>
      </p:graphicFrame>
    </p:spTree>
    <p:extLst>
      <p:ext uri="{BB962C8B-B14F-4D97-AF65-F5344CB8AC3E}">
        <p14:creationId xmlns:p14="http://schemas.microsoft.com/office/powerpoint/2010/main" val="397348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6BB1A2A5-C085-B34C-850D-703DD10654CF}"/>
              </a:ext>
            </a:extLst>
          </p:cNvPr>
          <p:cNvGraphicFramePr>
            <a:graphicFrameLocks noGrp="1"/>
          </p:cNvGraphicFramePr>
          <p:nvPr>
            <p:ph idx="1"/>
            <p:extLst>
              <p:ext uri="{D42A27DB-BD31-4B8C-83A1-F6EECF244321}">
                <p14:modId xmlns:p14="http://schemas.microsoft.com/office/powerpoint/2010/main" val="1052458484"/>
              </p:ext>
            </p:extLst>
          </p:nvPr>
        </p:nvGraphicFramePr>
        <p:xfrm>
          <a:off x="1" y="0"/>
          <a:ext cx="12191999" cy="6857999"/>
        </p:xfrm>
        <a:graphic>
          <a:graphicData uri="http://schemas.openxmlformats.org/drawingml/2006/table">
            <a:tbl>
              <a:tblPr firstRow="1" bandRow="1">
                <a:tableStyleId>{5C22544A-7EE6-4342-B048-85BDC9FD1C3A}</a:tableStyleId>
              </a:tblPr>
              <a:tblGrid>
                <a:gridCol w="981074">
                  <a:extLst>
                    <a:ext uri="{9D8B030D-6E8A-4147-A177-3AD203B41FA5}">
                      <a16:colId xmlns:a16="http://schemas.microsoft.com/office/drawing/2014/main" val="2844052496"/>
                    </a:ext>
                  </a:extLst>
                </a:gridCol>
                <a:gridCol w="2057960">
                  <a:extLst>
                    <a:ext uri="{9D8B030D-6E8A-4147-A177-3AD203B41FA5}">
                      <a16:colId xmlns:a16="http://schemas.microsoft.com/office/drawing/2014/main" val="1783919398"/>
                    </a:ext>
                  </a:extLst>
                </a:gridCol>
                <a:gridCol w="1837766">
                  <a:extLst>
                    <a:ext uri="{9D8B030D-6E8A-4147-A177-3AD203B41FA5}">
                      <a16:colId xmlns:a16="http://schemas.microsoft.com/office/drawing/2014/main" val="379330648"/>
                    </a:ext>
                  </a:extLst>
                </a:gridCol>
                <a:gridCol w="394446">
                  <a:extLst>
                    <a:ext uri="{9D8B030D-6E8A-4147-A177-3AD203B41FA5}">
                      <a16:colId xmlns:a16="http://schemas.microsoft.com/office/drawing/2014/main" val="2117361135"/>
                    </a:ext>
                  </a:extLst>
                </a:gridCol>
                <a:gridCol w="2402541">
                  <a:extLst>
                    <a:ext uri="{9D8B030D-6E8A-4147-A177-3AD203B41FA5}">
                      <a16:colId xmlns:a16="http://schemas.microsoft.com/office/drawing/2014/main" val="2600062179"/>
                    </a:ext>
                  </a:extLst>
                </a:gridCol>
                <a:gridCol w="2277036">
                  <a:extLst>
                    <a:ext uri="{9D8B030D-6E8A-4147-A177-3AD203B41FA5}">
                      <a16:colId xmlns:a16="http://schemas.microsoft.com/office/drawing/2014/main" val="3005880290"/>
                    </a:ext>
                  </a:extLst>
                </a:gridCol>
                <a:gridCol w="2241176">
                  <a:extLst>
                    <a:ext uri="{9D8B030D-6E8A-4147-A177-3AD203B41FA5}">
                      <a16:colId xmlns:a16="http://schemas.microsoft.com/office/drawing/2014/main" val="2228165275"/>
                    </a:ext>
                  </a:extLst>
                </a:gridCol>
              </a:tblGrid>
              <a:tr h="501280">
                <a:tc gridSpan="3">
                  <a:txBody>
                    <a:bodyPr/>
                    <a:lstStyle/>
                    <a:p>
                      <a:pPr algn="ctr"/>
                      <a:r>
                        <a:rPr lang="en-US" sz="2400"/>
                        <a:t>What Matters:  WM2</a:t>
                      </a:r>
                      <a:endParaRPr lang="en-US" sz="2400">
                        <a:solidFill>
                          <a:schemeClr val="tx1"/>
                        </a:solidFill>
                      </a:endParaRPr>
                    </a:p>
                  </a:txBody>
                  <a:tcPr>
                    <a:solidFill>
                      <a:srgbClr val="8EC142"/>
                    </a:solidFill>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cs typeface="Arial" panose="020B0604020202020204" pitchFamily="34" charset="0"/>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gridSpan="4">
                  <a:txBody>
                    <a:bodyPr/>
                    <a:lstStyle/>
                    <a:p>
                      <a:pPr algn="ctr"/>
                      <a:r>
                        <a:rPr lang="en-US" sz="2400">
                          <a:solidFill>
                            <a:schemeClr val="tx1"/>
                          </a:solidFill>
                        </a:rPr>
                        <a:t>Components</a:t>
                      </a:r>
                    </a:p>
                  </a:txBody>
                  <a:tcPr>
                    <a:solidFill>
                      <a:srgbClr val="8EC142"/>
                    </a:solidFill>
                  </a:tcPr>
                </a:tc>
                <a:tc hMerge="1">
                  <a:txBody>
                    <a:bodyPr/>
                    <a:lstStyle/>
                    <a:p>
                      <a:pPr lvl="0"/>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extLst>
                  <a:ext uri="{0D108BD9-81ED-4DB2-BD59-A6C34878D82A}">
                    <a16:rowId xmlns:a16="http://schemas.microsoft.com/office/drawing/2014/main" val="3120450716"/>
                  </a:ext>
                </a:extLst>
              </a:tr>
              <a:tr h="1217331">
                <a:tc>
                  <a:txBody>
                    <a:bodyPr/>
                    <a:lstStyle/>
                    <a:p>
                      <a:endParaRPr lang="en-US" sz="1000"/>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dk1"/>
                          </a:solidFill>
                          <a:latin typeface="+mn-lt"/>
                          <a:ea typeface="+mn-ea"/>
                          <a:cs typeface="+mn-cs"/>
                        </a:rPr>
                        <a:t>PS1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design while I make and communicate about what I am making.</a:t>
                      </a:r>
                    </a:p>
                  </a:txBody>
                  <a:tcPr>
                    <a:solidFill>
                      <a:srgbClr val="C5E0B4"/>
                    </a:solidFill>
                  </a:tcPr>
                </a:tc>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dk1"/>
                          </a:solidFill>
                          <a:latin typeface="+mn-lt"/>
                          <a:ea typeface="+mn-ea"/>
                          <a:cs typeface="+mn-cs"/>
                        </a:rPr>
                        <a:t>PS2 </a:t>
                      </a:r>
                      <a:endParaRPr lang="en-GB" sz="900" b="1" kern="1200">
                        <a:solidFill>
                          <a:schemeClr val="dk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explore how different component parts work together.</a:t>
                      </a:r>
                    </a:p>
                  </a:txBody>
                  <a:tcPr>
                    <a:solidFill>
                      <a:srgbClr val="C5E0B4"/>
                    </a:solidFill>
                  </a:tcPr>
                </a:tc>
                <a:tc hMerge="1">
                  <a:txBody>
                    <a:bodyPr/>
                    <a:lstStyle/>
                    <a:p>
                      <a:endParaRPr lang="en-GB"/>
                    </a:p>
                  </a:txBody>
                  <a:tcPr/>
                </a:tc>
                <a:tc>
                  <a:txBody>
                    <a:bodyPr/>
                    <a:lstStyle/>
                    <a:p>
                      <a:pPr lvl="0"/>
                      <a:r>
                        <a:rPr lang="en-US" sz="900" b="1" kern="1200">
                          <a:solidFill>
                            <a:schemeClr val="dk1"/>
                          </a:solidFill>
                          <a:latin typeface="+mn-lt"/>
                          <a:ea typeface="+mn-ea"/>
                          <a:cs typeface="+mn-cs"/>
                        </a:rPr>
                        <a:t>PS3 </a:t>
                      </a:r>
                    </a:p>
                    <a:p>
                      <a:pPr lvl="0"/>
                      <a:r>
                        <a:rPr lang="en-GB" sz="900" b="1" kern="1200">
                          <a:solidFill>
                            <a:schemeClr val="dk1"/>
                          </a:solidFill>
                          <a:latin typeface="+mn-lt"/>
                          <a:ea typeface="+mn-ea"/>
                          <a:cs typeface="+mn-cs"/>
                        </a:rPr>
                        <a:t>I can combine component parts, materials and processes to achieve functionality and improve the effectiveness of my outcomes.</a:t>
                      </a:r>
                    </a:p>
                  </a:txBody>
                  <a:tcPr>
                    <a:solidFill>
                      <a:srgbClr val="C5E0B4"/>
                    </a:solidFill>
                  </a:tcPr>
                </a:tc>
                <a:tc>
                  <a:txBody>
                    <a:bodyPr/>
                    <a:lstStyle/>
                    <a:p>
                      <a:pPr marL="0" lvl="0" indent="0" algn="l" defTabSz="800100">
                        <a:lnSpc>
                          <a:spcPct val="90000"/>
                        </a:lnSpc>
                        <a:spcBef>
                          <a:spcPct val="0"/>
                        </a:spcBef>
                        <a:spcAft>
                          <a:spcPct val="15000"/>
                        </a:spcAft>
                        <a:buFont typeface="Arial" panose="020B0604020202020204" pitchFamily="34" charset="0"/>
                        <a:buNone/>
                      </a:pPr>
                      <a:r>
                        <a:rPr lang="en-US" sz="900" b="1" kern="1200">
                          <a:solidFill>
                            <a:schemeClr val="dk1"/>
                          </a:solidFill>
                          <a:latin typeface="+mn-lt"/>
                          <a:ea typeface="+mn-ea"/>
                          <a:cs typeface="+mn-cs"/>
                        </a:rPr>
                        <a:t>PS4 </a:t>
                      </a: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dk1"/>
                          </a:solidFill>
                          <a:latin typeface="+mn-lt"/>
                          <a:ea typeface="+mn-ea"/>
                          <a:cs typeface="+mn-cs"/>
                        </a:rPr>
                        <a:t>I can investigate, evaluate, select and combine component parts, materials or processes to improve the functionality and effectiveness of my outcomes.</a:t>
                      </a:r>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dk1"/>
                          </a:solidFill>
                          <a:latin typeface="+mn-lt"/>
                          <a:ea typeface="+mn-ea"/>
                          <a:cs typeface="+mn-cs"/>
                        </a:rPr>
                        <a:t>PS5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independently select, justify and combine component parts, materials and processes to improve functionality and can evaluate their impact on the effectiveness of my outcomes.</a:t>
                      </a:r>
                      <a:endParaRPr lang="en-US" sz="900" b="1" kern="1200">
                        <a:solidFill>
                          <a:schemeClr val="dk1"/>
                        </a:solidFill>
                        <a:latin typeface="+mn-lt"/>
                        <a:ea typeface="+mn-ea"/>
                        <a:cs typeface="+mn-cs"/>
                      </a:endParaRPr>
                    </a:p>
                  </a:txBody>
                  <a:tcPr>
                    <a:solidFill>
                      <a:srgbClr val="C5E0B4"/>
                    </a:solidFill>
                  </a:tcPr>
                </a:tc>
                <a:extLst>
                  <a:ext uri="{0D108BD9-81ED-4DB2-BD59-A6C34878D82A}">
                    <a16:rowId xmlns:a16="http://schemas.microsoft.com/office/drawing/2014/main" val="915786871"/>
                  </a:ext>
                </a:extLst>
              </a:tr>
              <a:tr h="3083633">
                <a:tc>
                  <a:txBody>
                    <a:bodyPr/>
                    <a:lstStyle/>
                    <a:p>
                      <a:pPr algn="l"/>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KNOWLEDGE </a:t>
                      </a:r>
                      <a:br>
                        <a:rPr lang="en-US" sz="1000" b="1">
                          <a:solidFill>
                            <a:srgbClr val="002060"/>
                          </a:solidFill>
                        </a:rPr>
                      </a:br>
                      <a:br>
                        <a:rPr lang="en-US" sz="1000" b="1">
                          <a:solidFill>
                            <a:srgbClr val="002060"/>
                          </a:solidFill>
                        </a:rPr>
                      </a:br>
                      <a:r>
                        <a:rPr lang="en-US" sz="1000" b="1">
                          <a:solidFill>
                            <a:srgbClr val="002060"/>
                          </a:solidFill>
                        </a:rPr>
                        <a:t>and </a:t>
                      </a: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SKILLS</a:t>
                      </a:r>
                    </a:p>
                  </a:txBody>
                  <a:tcPr>
                    <a:solidFill>
                      <a:srgbClr val="EBF1E9"/>
                    </a:solidFill>
                  </a:tcPr>
                </a:tc>
                <a:tc>
                  <a:txBody>
                    <a:bodyPr/>
                    <a:lstStyle/>
                    <a:p>
                      <a:pPr algn="l"/>
                      <a:r>
                        <a:rPr lang="en-US" sz="800">
                          <a:solidFill>
                            <a:srgbClr val="FF0000"/>
                          </a:solidFill>
                        </a:rPr>
                        <a:t>THIS IS ALL ABOUT RECOGNISING, COPYING AND EXTENDING</a:t>
                      </a:r>
                    </a:p>
                    <a:p>
                      <a:pPr marL="0" indent="0" algn="l" defTabSz="914400" rtl="0" eaLnBrk="1" latinLnBrk="0" hangingPunct="1">
                        <a:buFont typeface="Arial" panose="020B0604020202020204" pitchFamily="34" charset="0"/>
                        <a:buNone/>
                      </a:pPr>
                      <a:endParaRPr lang="en-GB" sz="800" kern="1200">
                        <a:solidFill>
                          <a:srgbClr val="002060"/>
                        </a:solidFill>
                        <a:latin typeface="+mn-lt"/>
                        <a:ea typeface="+mn-ea"/>
                        <a:cs typeface="+mn-cs"/>
                      </a:endParaRP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Know that many objects are made from smaller parts.</a:t>
                      </a:r>
                    </a:p>
                    <a:p>
                      <a:pPr marL="171450" indent="-171450" algn="l" defTabSz="914400" rtl="0" eaLnBrk="1" latinLnBrk="0" hangingPunct="1">
                        <a:buFont typeface="Arial" panose="020B0604020202020204" pitchFamily="34" charset="0"/>
                        <a:buChar char="•"/>
                      </a:pPr>
                      <a:endParaRPr lang="en-GB" sz="800" b="0" kern="1200">
                        <a:solidFill>
                          <a:srgbClr val="002060"/>
                        </a:solidFill>
                        <a:latin typeface="+mn-lt"/>
                        <a:ea typeface="+mn-ea"/>
                        <a:cs typeface="+mn-cs"/>
                      </a:endParaRPr>
                    </a:p>
                    <a:p>
                      <a:pPr marL="171450" indent="-171450" algn="l" defTabSz="914400" rtl="0" eaLnBrk="1" latinLnBrk="0" hangingPunct="1">
                        <a:buFont typeface="Arial" panose="020B0604020202020204" pitchFamily="34" charset="0"/>
                        <a:buChar char="•"/>
                      </a:pPr>
                      <a:endParaRPr lang="en-GB" sz="800" b="0" kern="1200">
                        <a:solidFill>
                          <a:srgbClr val="002060"/>
                        </a:solidFill>
                        <a:latin typeface="+mn-lt"/>
                        <a:ea typeface="+mn-ea"/>
                        <a:cs typeface="+mn-cs"/>
                      </a:endParaRPr>
                    </a:p>
                    <a:p>
                      <a:pPr marL="171450" indent="-171450" algn="l" defTabSz="914400" rtl="0" eaLnBrk="1" latinLnBrk="0" hangingPunct="1">
                        <a:buFont typeface="Arial" panose="020B0604020202020204" pitchFamily="34" charset="0"/>
                        <a:buChar char="•"/>
                      </a:pPr>
                      <a:endParaRPr lang="en-GB" sz="800" b="0" kern="1200">
                        <a:solidFill>
                          <a:srgbClr val="002060"/>
                        </a:solidFill>
                        <a:latin typeface="+mn-lt"/>
                        <a:ea typeface="+mn-ea"/>
                        <a:cs typeface="+mn-cs"/>
                      </a:endParaRPr>
                    </a:p>
                    <a:p>
                      <a:pPr marL="171450" indent="-171450" algn="l" defTabSz="914400" rtl="0" eaLnBrk="1" latinLnBrk="0" hangingPunct="1">
                        <a:buFont typeface="Arial" panose="020B0604020202020204" pitchFamily="34" charset="0"/>
                        <a:buChar char="•"/>
                      </a:pPr>
                      <a:endParaRPr lang="en-GB" sz="800" b="0"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kern="1200">
                          <a:solidFill>
                            <a:srgbClr val="002060"/>
                          </a:solidFill>
                          <a:latin typeface="+mn-lt"/>
                          <a:ea typeface="+mn-ea"/>
                          <a:cs typeface="+mn-cs"/>
                        </a:rPr>
                        <a:t>Skills </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Be able to create a simple object from a given design using a range of components (e.g., wooden blocks, Lego bricks)</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Be able to use to measure and mark out</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Describe and sort a range materials according to their properties e.g., hard soft fluffy smooth, flexible, rigid etc. </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Begin to discuss why materials are used for certain types of products e.g., why is a bug hotel made from wood. </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Be able to follow simple procedures for safety and hygiene.</a:t>
                      </a:r>
                    </a:p>
                    <a:p>
                      <a:pPr marL="0" indent="0" algn="l" defTabSz="914400" rtl="0" eaLnBrk="1" latinLnBrk="0" hangingPunct="1">
                        <a:buFont typeface="Arial" panose="020B0604020202020204" pitchFamily="34" charset="0"/>
                        <a:buNone/>
                      </a:pPr>
                      <a:endParaRPr lang="en-GB" sz="800" b="0" kern="1200">
                        <a:solidFill>
                          <a:srgbClr val="002060"/>
                        </a:solidFill>
                        <a:latin typeface="+mn-lt"/>
                        <a:ea typeface="+mn-ea"/>
                        <a:cs typeface="+mn-cs"/>
                      </a:endParaRPr>
                    </a:p>
                  </a:txBody>
                  <a:tcPr>
                    <a:solidFill>
                      <a:srgbClr val="EBF1E9"/>
                    </a:solidFill>
                  </a:tcPr>
                </a:tc>
                <a:tc gridSpan="2">
                  <a:txBody>
                    <a:bodyPr/>
                    <a:lstStyle/>
                    <a:p>
                      <a:r>
                        <a:rPr lang="en-US" sz="800">
                          <a:solidFill>
                            <a:srgbClr val="FF0000"/>
                          </a:solidFill>
                        </a:rPr>
                        <a:t>THIS IS ALL ABOUT BEGINNING TO CREATE AND EXPLAIN</a:t>
                      </a:r>
                    </a:p>
                    <a:p>
                      <a:pPr marL="0" indent="0">
                        <a:buFont typeface="Arial" panose="020B0604020202020204" pitchFamily="34" charset="0"/>
                        <a:buNone/>
                      </a:pPr>
                      <a:endParaRPr lang="en-GB" sz="800" b="1" kern="1200">
                        <a:solidFill>
                          <a:srgbClr val="002060"/>
                        </a:solidFill>
                        <a:latin typeface="+mn-lt"/>
                        <a:ea typeface="+mn-ea"/>
                        <a:cs typeface="+mn-cs"/>
                      </a:endParaRPr>
                    </a:p>
                    <a:p>
                      <a:pPr marL="171450" indent="-171450">
                        <a:buFont typeface="Arial" panose="020B0604020202020204" pitchFamily="34" charset="0"/>
                        <a:buChar char="•"/>
                      </a:pPr>
                      <a:r>
                        <a:rPr lang="en-GB" sz="800" b="0" kern="1200">
                          <a:solidFill>
                            <a:srgbClr val="002060"/>
                          </a:solidFill>
                          <a:latin typeface="+mn-lt"/>
                          <a:ea typeface="+mn-ea"/>
                          <a:cs typeface="+mn-cs"/>
                        </a:rPr>
                        <a:t>Know name and function of simple component parts (e.g., gears, wheels, tyres, wires, cables etc)</a:t>
                      </a:r>
                    </a:p>
                    <a:p>
                      <a:pPr marL="0" indent="0">
                        <a:buFont typeface="Arial" panose="020B0604020202020204" pitchFamily="34" charset="0"/>
                        <a:buNone/>
                      </a:pPr>
                      <a:endParaRPr lang="en-GB" sz="800" b="0"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kern="1200">
                          <a:solidFill>
                            <a:srgbClr val="002060"/>
                          </a:solidFill>
                          <a:latin typeface="+mn-lt"/>
                          <a:ea typeface="+mn-ea"/>
                          <a:cs typeface="+mn-cs"/>
                        </a:rPr>
                        <a:t>Skills </a:t>
                      </a:r>
                    </a:p>
                    <a:p>
                      <a:pPr marL="171450" indent="-171450">
                        <a:buFont typeface="Arial" panose="020B0604020202020204" pitchFamily="34" charset="0"/>
                        <a:buChar char="•"/>
                      </a:pPr>
                      <a:r>
                        <a:rPr lang="en-GB" sz="800" b="0" kern="1200">
                          <a:solidFill>
                            <a:srgbClr val="002060"/>
                          </a:solidFill>
                          <a:latin typeface="+mn-lt"/>
                          <a:ea typeface="+mn-ea"/>
                          <a:cs typeface="+mn-cs"/>
                        </a:rPr>
                        <a:t>Deconstruct simple objects and to state the purpose of individual components (e.g., wheels, tyres, wires, etc)</a:t>
                      </a:r>
                    </a:p>
                    <a:p>
                      <a:pPr marL="171450" indent="-171450">
                        <a:buFont typeface="Arial" panose="020B0604020202020204" pitchFamily="34" charset="0"/>
                        <a:buChar char="•"/>
                      </a:pPr>
                      <a:r>
                        <a:rPr lang="en-GB" sz="800" b="0" kern="1200">
                          <a:solidFill>
                            <a:srgbClr val="002060"/>
                          </a:solidFill>
                          <a:latin typeface="+mn-lt"/>
                          <a:ea typeface="+mn-ea"/>
                          <a:cs typeface="+mn-cs"/>
                        </a:rPr>
                        <a:t>Deconstruct and reconstruct simple objects using a range of materials  (e.g., component kits, Lego)</a:t>
                      </a:r>
                    </a:p>
                    <a:p>
                      <a:pPr marL="171450" indent="-171450">
                        <a:buFont typeface="Arial" panose="020B0604020202020204" pitchFamily="34" charset="0"/>
                        <a:buChar char="•"/>
                      </a:pPr>
                      <a:r>
                        <a:rPr lang="en-GB" sz="800" b="0" kern="1200">
                          <a:solidFill>
                            <a:srgbClr val="002060"/>
                          </a:solidFill>
                          <a:latin typeface="+mn-lt"/>
                          <a:ea typeface="+mn-ea"/>
                          <a:cs typeface="+mn-cs"/>
                        </a:rPr>
                        <a:t>Be able to measure and mark out with accuracy and precision.</a:t>
                      </a:r>
                    </a:p>
                    <a:p>
                      <a:pPr marL="171450" indent="-171450">
                        <a:buFont typeface="Arial" panose="020B0604020202020204" pitchFamily="34" charset="0"/>
                        <a:buChar char="•"/>
                      </a:pPr>
                      <a:r>
                        <a:rPr lang="en-GB" sz="800" b="0" kern="1200">
                          <a:solidFill>
                            <a:srgbClr val="002060"/>
                          </a:solidFill>
                          <a:latin typeface="+mn-lt"/>
                          <a:ea typeface="+mn-ea"/>
                          <a:cs typeface="+mn-cs"/>
                        </a:rPr>
                        <a:t>To assemble, join and combine materials with increasing accuracy.</a:t>
                      </a:r>
                    </a:p>
                    <a:p>
                      <a:pPr marL="0" indent="0">
                        <a:buFont typeface="Arial" panose="020B0604020202020204" pitchFamily="34" charset="0"/>
                        <a:buNone/>
                      </a:pPr>
                      <a:endParaRPr lang="en-US" sz="800" kern="1200">
                        <a:solidFill>
                          <a:srgbClr val="002060"/>
                        </a:solidFill>
                        <a:latin typeface="+mn-lt"/>
                        <a:ea typeface="+mn-ea"/>
                        <a:cs typeface="+mn-cs"/>
                      </a:endParaRPr>
                    </a:p>
                  </a:txBody>
                  <a:tcPr>
                    <a:solidFill>
                      <a:srgbClr val="EBF1E9"/>
                    </a:solidFill>
                  </a:tcPr>
                </a:tc>
                <a:tc hMerge="1">
                  <a:txBody>
                    <a:bodyPr/>
                    <a:lstStyle/>
                    <a:p>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AND EXPLANATION</a:t>
                      </a:r>
                      <a:endParaRPr lang="en-US" sz="800">
                        <a:solidFill>
                          <a:srgbClr val="002060"/>
                        </a:solidFill>
                      </a:endParaRPr>
                    </a:p>
                    <a:p>
                      <a:endParaRPr lang="en-US" sz="800">
                        <a:solidFill>
                          <a:srgbClr val="002060"/>
                        </a:solidFill>
                      </a:endParaRPr>
                    </a:p>
                    <a:p>
                      <a:endParaRPr lang="en-US" sz="800">
                        <a:solidFill>
                          <a:srgbClr val="002060"/>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b="0" kern="1200">
                          <a:solidFill>
                            <a:srgbClr val="002060"/>
                          </a:solidFill>
                          <a:latin typeface="+mn-lt"/>
                          <a:ea typeface="+mn-ea"/>
                          <a:cs typeface="+mn-cs"/>
                        </a:rPr>
                        <a:t>Know name and function of a wider range of components and sub assemblies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kern="1200">
                          <a:solidFill>
                            <a:srgbClr val="002060"/>
                          </a:solidFill>
                          <a:latin typeface="+mn-lt"/>
                          <a:ea typeface="+mn-ea"/>
                          <a:cs typeface="+mn-cs"/>
                        </a:rPr>
                        <a:t>Skills </a:t>
                      </a:r>
                    </a:p>
                    <a:p>
                      <a:pPr marL="171450" indent="-171450">
                        <a:buFont typeface="Arial" panose="020B0604020202020204" pitchFamily="34" charset="0"/>
                        <a:buChar char="•"/>
                      </a:pPr>
                      <a:r>
                        <a:rPr lang="en-GB" sz="800" kern="1200">
                          <a:solidFill>
                            <a:srgbClr val="002060"/>
                          </a:solidFill>
                          <a:latin typeface="+mn-lt"/>
                          <a:ea typeface="+mn-ea"/>
                          <a:cs typeface="+mn-cs"/>
                        </a:rPr>
                        <a:t>To follow simple instructions to assemble an object from a printed design (e.g., technical Lego)</a:t>
                      </a:r>
                    </a:p>
                    <a:p>
                      <a:pPr marL="171450" indent="-171450">
                        <a:buFont typeface="Arial" panose="020B0604020202020204" pitchFamily="34" charset="0"/>
                        <a:buChar char="•"/>
                      </a:pPr>
                      <a:r>
                        <a:rPr lang="en-GB" sz="800" kern="1200">
                          <a:solidFill>
                            <a:srgbClr val="002060"/>
                          </a:solidFill>
                          <a:latin typeface="+mn-lt"/>
                          <a:ea typeface="+mn-ea"/>
                          <a:cs typeface="+mn-cs"/>
                        </a:rPr>
                        <a:t>To suggest basic improvements to a given design to enhance an object.</a:t>
                      </a:r>
                    </a:p>
                    <a:p>
                      <a:pPr marL="171450" indent="-171450">
                        <a:buFont typeface="Arial" panose="020B0604020202020204" pitchFamily="34" charset="0"/>
                        <a:buChar char="•"/>
                      </a:pPr>
                      <a:r>
                        <a:rPr lang="en-GB" sz="800" kern="1200">
                          <a:solidFill>
                            <a:srgbClr val="002060"/>
                          </a:solidFill>
                          <a:latin typeface="+mn-lt"/>
                          <a:ea typeface="+mn-ea"/>
                          <a:cs typeface="+mn-cs"/>
                        </a:rPr>
                        <a:t>To measure and mark out with accuracy and precision.</a:t>
                      </a:r>
                    </a:p>
                    <a:p>
                      <a:pPr marL="171450" indent="-171450">
                        <a:buFont typeface="Arial" panose="020B0604020202020204" pitchFamily="34" charset="0"/>
                        <a:buChar char="•"/>
                      </a:pPr>
                      <a:r>
                        <a:rPr lang="en-GB" sz="800" kern="1200">
                          <a:solidFill>
                            <a:srgbClr val="002060"/>
                          </a:solidFill>
                          <a:latin typeface="+mn-lt"/>
                          <a:ea typeface="+mn-ea"/>
                          <a:cs typeface="+mn-cs"/>
                        </a:rPr>
                        <a:t>Effectively combine and select materials based on their properties for a particular use or function and improve effectiveness.</a:t>
                      </a:r>
                    </a:p>
                    <a:p>
                      <a:pPr marL="0" indent="0">
                        <a:buFont typeface="Arial" panose="020B0604020202020204" pitchFamily="34" charset="0"/>
                        <a:buNone/>
                      </a:pPr>
                      <a:endParaRPr lang="en-GB" sz="800"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EXPLANATION and LINKING</a:t>
                      </a:r>
                      <a:endParaRPr lang="en-US" sz="800">
                        <a:solidFill>
                          <a:srgbClr val="002060"/>
                        </a:solidFill>
                      </a:endParaRPr>
                    </a:p>
                    <a:p>
                      <a:endParaRPr lang="en-US" sz="800">
                        <a:solidFill>
                          <a:srgbClr val="002060"/>
                        </a:solidFill>
                      </a:endParaRPr>
                    </a:p>
                    <a:p>
                      <a:pPr marL="171450" indent="-171450">
                        <a:buFont typeface="Arial" panose="020B0604020202020204" pitchFamily="34" charset="0"/>
                        <a:buChar char="•"/>
                      </a:pPr>
                      <a:endParaRPr lang="en-GB" sz="800">
                        <a:solidFill>
                          <a:srgbClr val="002060"/>
                        </a:solidFill>
                      </a:endParaRPr>
                    </a:p>
                    <a:p>
                      <a:pPr marL="171450" indent="-171450">
                        <a:buFont typeface="Arial" panose="020B0604020202020204" pitchFamily="34" charset="0"/>
                        <a:buChar char="•"/>
                      </a:pPr>
                      <a:endParaRPr lang="en-GB" sz="800">
                        <a:solidFill>
                          <a:srgbClr val="002060"/>
                        </a:solidFill>
                      </a:endParaRPr>
                    </a:p>
                    <a:p>
                      <a:pPr marL="171450" indent="-171450" defTabSz="914400">
                        <a:buFont typeface="Arial" panose="020B0604020202020204" pitchFamily="34" charset="0"/>
                        <a:buChar char="•"/>
                        <a:tabLst/>
                        <a:defRPr/>
                      </a:pPr>
                      <a:endParaRPr lang="en-GB" sz="800">
                        <a:solidFill>
                          <a:srgbClr val="002060"/>
                        </a:solidFill>
                      </a:endParaRPr>
                    </a:p>
                    <a:p>
                      <a:pPr marL="0" marR="0" lvl="0" indent="0" algn="l" rtl="0" eaLnBrk="1" fontAlgn="auto" latinLnBrk="0" hangingPunct="1">
                        <a:lnSpc>
                          <a:spcPct val="100000"/>
                        </a:lnSpc>
                        <a:spcBef>
                          <a:spcPts val="0"/>
                        </a:spcBef>
                        <a:spcAft>
                          <a:spcPts val="0"/>
                        </a:spcAft>
                        <a:buClrTx/>
                        <a:buSzTx/>
                        <a:buFont typeface="Arial" panose="020B0604020202020204" pitchFamily="34" charset="0"/>
                        <a:buNone/>
                      </a:pPr>
                      <a:endParaRPr lang="en-GB" sz="800" b="1" kern="1200">
                        <a:solidFill>
                          <a:srgbClr val="002060"/>
                        </a:solidFill>
                        <a:latin typeface="+mn-lt"/>
                        <a:ea typeface="+mn-ea"/>
                        <a:cs typeface="+mn-cs"/>
                      </a:endParaRPr>
                    </a:p>
                    <a:p>
                      <a:pPr marL="0" marR="0" lvl="0" indent="0" algn="l" rtl="0" eaLnBrk="1" fontAlgn="auto" latinLnBrk="0" hangingPunct="1">
                        <a:lnSpc>
                          <a:spcPct val="100000"/>
                        </a:lnSpc>
                        <a:spcBef>
                          <a:spcPts val="0"/>
                        </a:spcBef>
                        <a:spcAft>
                          <a:spcPts val="0"/>
                        </a:spcAft>
                        <a:buClrTx/>
                        <a:buSzTx/>
                        <a:buFont typeface="Arial" panose="020B0604020202020204" pitchFamily="34" charset="0"/>
                        <a:buNone/>
                      </a:pPr>
                      <a:endParaRPr lang="en-GB" sz="800" b="1" kern="1200">
                        <a:solidFill>
                          <a:srgbClr val="002060"/>
                        </a:solidFill>
                        <a:latin typeface="+mn-lt"/>
                        <a:ea typeface="+mn-ea"/>
                        <a:cs typeface="+mn-cs"/>
                      </a:endParaRPr>
                    </a:p>
                    <a:p>
                      <a:pPr marL="0" marR="0" lvl="0" indent="0" algn="l" rtl="0" eaLnBrk="1" fontAlgn="auto" latinLnBrk="0" hangingPunct="1">
                        <a:lnSpc>
                          <a:spcPct val="100000"/>
                        </a:lnSpc>
                        <a:spcBef>
                          <a:spcPts val="0"/>
                        </a:spcBef>
                        <a:spcAft>
                          <a:spcPts val="0"/>
                        </a:spcAft>
                        <a:buClrTx/>
                        <a:buSzTx/>
                        <a:buFont typeface="Arial" panose="020B0604020202020204" pitchFamily="34" charset="0"/>
                        <a:buNone/>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kern="1200">
                          <a:solidFill>
                            <a:srgbClr val="002060"/>
                          </a:solidFill>
                          <a:latin typeface="+mn-lt"/>
                          <a:ea typeface="+mn-ea"/>
                          <a:cs typeface="+mn-cs"/>
                        </a:rPr>
                        <a:t>Skills </a:t>
                      </a:r>
                    </a:p>
                    <a:p>
                      <a:pPr marL="171450" indent="-171450">
                        <a:buFont typeface="Arial" panose="020B0604020202020204" pitchFamily="34" charset="0"/>
                        <a:buChar char="•"/>
                      </a:pPr>
                      <a:r>
                        <a:rPr lang="en-GB" sz="800" kern="1200">
                          <a:solidFill>
                            <a:srgbClr val="002060"/>
                          </a:solidFill>
                          <a:latin typeface="+mn-lt"/>
                          <a:ea typeface="+mn-ea"/>
                          <a:cs typeface="+mn-cs"/>
                        </a:rPr>
                        <a:t>To follow increasingly complex, multi step instructions to assemble an object from a printed design</a:t>
                      </a:r>
                    </a:p>
                    <a:p>
                      <a:pPr marL="171450" indent="-171450">
                        <a:buFont typeface="Arial" panose="020B0604020202020204" pitchFamily="34" charset="0"/>
                        <a:buChar char="•"/>
                      </a:pPr>
                      <a:r>
                        <a:rPr lang="en-GB" sz="800" kern="1200">
                          <a:solidFill>
                            <a:srgbClr val="002060"/>
                          </a:solidFill>
                          <a:latin typeface="+mn-lt"/>
                          <a:ea typeface="+mn-ea"/>
                          <a:cs typeface="+mn-cs"/>
                        </a:rPr>
                        <a:t>To select components appropriate to the design (e.g., where the components are not specified)</a:t>
                      </a:r>
                    </a:p>
                    <a:p>
                      <a:pPr marL="171450" indent="-171450">
                        <a:buFont typeface="Arial" panose="020B0604020202020204" pitchFamily="34" charset="0"/>
                        <a:buChar char="•"/>
                      </a:pPr>
                      <a:r>
                        <a:rPr lang="en-GB" sz="800" kern="1200">
                          <a:solidFill>
                            <a:srgbClr val="002060"/>
                          </a:solidFill>
                          <a:latin typeface="+mn-lt"/>
                          <a:ea typeface="+mn-ea"/>
                          <a:cs typeface="+mn-cs"/>
                        </a:rPr>
                        <a:t>To suggest improvements to a given design to enhance an object.</a:t>
                      </a:r>
                    </a:p>
                    <a:p>
                      <a:pPr marL="171450" indent="-171450">
                        <a:buFont typeface="Arial" panose="020B0604020202020204" pitchFamily="34" charset="0"/>
                        <a:buChar char="•"/>
                      </a:pPr>
                      <a:r>
                        <a:rPr lang="en-GB" sz="800" kern="1200">
                          <a:solidFill>
                            <a:srgbClr val="002060"/>
                          </a:solidFill>
                          <a:latin typeface="+mn-lt"/>
                          <a:ea typeface="+mn-ea"/>
                          <a:cs typeface="+mn-cs"/>
                        </a:rPr>
                        <a:t>To measure, mark out and cut with accuracy and precision.</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EXPLANATION  and LINKING</a:t>
                      </a: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kern="1200">
                          <a:solidFill>
                            <a:srgbClr val="002060"/>
                          </a:solidFill>
                          <a:latin typeface="+mn-lt"/>
                          <a:ea typeface="+mn-ea"/>
                          <a:cs typeface="+mn-cs"/>
                        </a:rPr>
                        <a:t>Skills </a:t>
                      </a:r>
                    </a:p>
                    <a:p>
                      <a:pPr marL="171450" indent="-171450">
                        <a:buFont typeface="Arial" panose="020B0604020202020204" pitchFamily="34" charset="0"/>
                        <a:buChar char="•"/>
                      </a:pPr>
                      <a:r>
                        <a:rPr lang="en-GB" sz="800" kern="1200">
                          <a:solidFill>
                            <a:srgbClr val="002060"/>
                          </a:solidFill>
                          <a:latin typeface="+mn-lt"/>
                          <a:ea typeface="+mn-ea"/>
                          <a:cs typeface="+mn-cs"/>
                        </a:rPr>
                        <a:t>To design and follow multi step instructions to assemble an object from a range of components.</a:t>
                      </a:r>
                    </a:p>
                    <a:p>
                      <a:pPr marL="171450" indent="-171450">
                        <a:buFont typeface="Arial" panose="020B0604020202020204" pitchFamily="34" charset="0"/>
                        <a:buChar char="•"/>
                      </a:pPr>
                      <a:r>
                        <a:rPr lang="en-GB" sz="800" kern="1200">
                          <a:solidFill>
                            <a:srgbClr val="002060"/>
                          </a:solidFill>
                          <a:latin typeface="+mn-lt"/>
                          <a:ea typeface="+mn-ea"/>
                          <a:cs typeface="+mn-cs"/>
                        </a:rPr>
                        <a:t>To justify the use of components appropriate to the design (e.g., where the components are not specified)</a:t>
                      </a:r>
                    </a:p>
                    <a:p>
                      <a:pPr marL="171450" indent="-171450">
                        <a:buFont typeface="Arial" panose="020B0604020202020204" pitchFamily="34" charset="0"/>
                        <a:buChar char="•"/>
                      </a:pPr>
                      <a:r>
                        <a:rPr lang="en-GB" sz="800" kern="1200">
                          <a:solidFill>
                            <a:srgbClr val="002060"/>
                          </a:solidFill>
                          <a:latin typeface="+mn-lt"/>
                          <a:ea typeface="+mn-ea"/>
                          <a:cs typeface="+mn-cs"/>
                        </a:rPr>
                        <a:t>To implement improvements to a given design to enhance an object.</a:t>
                      </a:r>
                    </a:p>
                    <a:p>
                      <a:pPr marL="171450" indent="-171450">
                        <a:buFont typeface="Arial" panose="020B0604020202020204" pitchFamily="34" charset="0"/>
                        <a:buChar char="•"/>
                      </a:pPr>
                      <a:r>
                        <a:rPr lang="en-GB" sz="800" kern="1200">
                          <a:solidFill>
                            <a:srgbClr val="002060"/>
                          </a:solidFill>
                          <a:latin typeface="+mn-lt"/>
                          <a:ea typeface="+mn-ea"/>
                          <a:cs typeface="+mn-cs"/>
                        </a:rPr>
                        <a:t>To measure, mark out, cut and assemble with accuracy and precision.</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txBody>
                  <a:tcPr>
                    <a:solidFill>
                      <a:srgbClr val="EBF1E9"/>
                    </a:solidFill>
                  </a:tcPr>
                </a:tc>
                <a:extLst>
                  <a:ext uri="{0D108BD9-81ED-4DB2-BD59-A6C34878D82A}">
                    <a16:rowId xmlns:a16="http://schemas.microsoft.com/office/drawing/2014/main" val="1235794680"/>
                  </a:ext>
                </a:extLst>
              </a:tr>
              <a:tr h="965582">
                <a:tc>
                  <a:txBody>
                    <a:bodyPr/>
                    <a:lstStyle/>
                    <a:p>
                      <a:r>
                        <a:rPr lang="en-US" sz="1000" b="1">
                          <a:solidFill>
                            <a:srgbClr val="002060"/>
                          </a:solidFill>
                        </a:rPr>
                        <a:t>EXPERIENCES</a:t>
                      </a:r>
                    </a:p>
                    <a:p>
                      <a:pPr algn="l"/>
                      <a:r>
                        <a:rPr lang="en-US" sz="1000">
                          <a:solidFill>
                            <a:srgbClr val="002060"/>
                          </a:solidFill>
                        </a:rPr>
                        <a:t>(</a:t>
                      </a:r>
                      <a:r>
                        <a:rPr lang="en-US" sz="1000" b="1">
                          <a:solidFill>
                            <a:srgbClr val="002060"/>
                          </a:solidFill>
                        </a:rPr>
                        <a:t>Enriching</a:t>
                      </a:r>
                      <a:r>
                        <a:rPr lang="en-US" sz="1000">
                          <a:solidFill>
                            <a:srgbClr val="002060"/>
                          </a:solidFill>
                        </a:rPr>
                        <a:t> not curricular)</a:t>
                      </a:r>
                    </a:p>
                  </a:txBody>
                  <a:tcPr>
                    <a:solidFill>
                      <a:srgbClr val="C5E0B4"/>
                    </a:solidFill>
                  </a:tcPr>
                </a:tc>
                <a:tc>
                  <a:txBody>
                    <a:bodyPr/>
                    <a:lstStyle/>
                    <a:p>
                      <a:pPr marL="0" indent="0">
                        <a:buFont typeface="Arial" panose="020B0604020202020204" pitchFamily="34" charset="0"/>
                        <a:buNone/>
                      </a:pPr>
                      <a:r>
                        <a:rPr lang="en-GB" sz="800">
                          <a:solidFill>
                            <a:srgbClr val="002060"/>
                          </a:solidFill>
                        </a:rPr>
                        <a:t>Teddy Bears Picnic </a:t>
                      </a:r>
                    </a:p>
                    <a:p>
                      <a:pPr marL="0" indent="0">
                        <a:buFont typeface="Arial" panose="020B0604020202020204" pitchFamily="34" charset="0"/>
                        <a:buNone/>
                      </a:pPr>
                      <a:endParaRPr lang="en-GB" sz="800">
                        <a:solidFill>
                          <a:srgbClr val="002060"/>
                        </a:solidFill>
                      </a:endParaRPr>
                    </a:p>
                    <a:p>
                      <a:pPr marL="0" indent="0">
                        <a:buFont typeface="Arial" panose="020B0604020202020204" pitchFamily="34" charset="0"/>
                        <a:buNone/>
                      </a:pPr>
                      <a:r>
                        <a:rPr lang="en-GB" sz="800">
                          <a:solidFill>
                            <a:srgbClr val="002060"/>
                          </a:solidFill>
                        </a:rPr>
                        <a:t>Observe what happens to different materials in different environments, e.g., when cardboard vs plastic gets wet.</a:t>
                      </a:r>
                    </a:p>
                  </a:txBody>
                  <a:tcPr>
                    <a:solidFill>
                      <a:srgbClr val="C5E0B4"/>
                    </a:solidFill>
                  </a:tcPr>
                </a:tc>
                <a:tc gridSpan="2">
                  <a:txBody>
                    <a:bodyPr/>
                    <a:lstStyle/>
                    <a:p>
                      <a:pPr marL="171450" indent="-171450">
                        <a:buFont typeface="Arial" panose="020B0604020202020204" pitchFamily="34" charset="0"/>
                        <a:buChar char="•"/>
                      </a:pPr>
                      <a:r>
                        <a:rPr lang="en-GB" sz="800" kern="1200">
                          <a:solidFill>
                            <a:srgbClr val="002060"/>
                          </a:solidFill>
                          <a:latin typeface="+mn-lt"/>
                          <a:ea typeface="+mn-ea"/>
                          <a:cs typeface="+mn-cs"/>
                        </a:rPr>
                        <a:t>Make and sell a product e.g., for Summer fayre / fundraising / bake sale</a:t>
                      </a:r>
                    </a:p>
                    <a:p>
                      <a:pPr marL="171450" indent="-171450">
                        <a:buFont typeface="Arial" panose="020B0604020202020204" pitchFamily="34" charset="0"/>
                        <a:buChar char="•"/>
                      </a:pPr>
                      <a:r>
                        <a:rPr lang="en-GB" sz="800" kern="1200">
                          <a:solidFill>
                            <a:srgbClr val="002060"/>
                          </a:solidFill>
                          <a:latin typeface="+mn-lt"/>
                          <a:ea typeface="+mn-ea"/>
                          <a:cs typeface="+mn-cs"/>
                        </a:rPr>
                        <a:t>Bakery visit</a:t>
                      </a:r>
                    </a:p>
                  </a:txBody>
                  <a:tcPr>
                    <a:solidFill>
                      <a:srgbClr val="C5E0B4"/>
                    </a:solidFill>
                  </a:tcPr>
                </a:tc>
                <a:tc hMerge="1">
                  <a:txBody>
                    <a:bodyPr/>
                    <a:lstStyle/>
                    <a:p>
                      <a:endParaRPr lang="en-GB"/>
                    </a:p>
                  </a:txBody>
                  <a:tcPr/>
                </a:tc>
                <a:tc>
                  <a:txBody>
                    <a:bodyPr/>
                    <a:lstStyle/>
                    <a:p>
                      <a:pPr marL="171450" indent="-171450">
                        <a:buFont typeface="Arial" panose="020B0604020202020204" pitchFamily="34" charset="0"/>
                        <a:buChar char="•"/>
                      </a:pPr>
                      <a:r>
                        <a:rPr lang="en-GB" sz="800" kern="1200">
                          <a:solidFill>
                            <a:srgbClr val="002060"/>
                          </a:solidFill>
                          <a:latin typeface="+mn-lt"/>
                          <a:ea typeface="+mn-ea"/>
                          <a:cs typeface="+mn-cs"/>
                        </a:rPr>
                        <a:t>Use tools safely to create a product for an Enterprise event.</a:t>
                      </a:r>
                    </a:p>
                    <a:p>
                      <a:pPr marL="171450" indent="-171450">
                        <a:buFont typeface="Arial" panose="020B0604020202020204" pitchFamily="34" charset="0"/>
                        <a:buChar char="•"/>
                      </a:pPr>
                      <a:r>
                        <a:rPr lang="en-GB" sz="800" kern="1200">
                          <a:solidFill>
                            <a:srgbClr val="002060"/>
                          </a:solidFill>
                          <a:latin typeface="+mn-lt"/>
                          <a:ea typeface="+mn-ea"/>
                          <a:cs typeface="+mn-cs"/>
                        </a:rPr>
                        <a:t>Visit to a local industry (e.g.,  car dealership / service centre)</a:t>
                      </a:r>
                    </a:p>
                  </a:txBody>
                  <a:tcPr>
                    <a:solidFill>
                      <a:srgbClr val="C5E0B4"/>
                    </a:solid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Use of a 3D printer  [link to enterprise project]</a:t>
                      </a:r>
                      <a:endParaRPr lang="en-US" sz="800" kern="1200">
                        <a:solidFill>
                          <a:srgbClr val="002060"/>
                        </a:solidFill>
                        <a:latin typeface="+mn-lt"/>
                        <a:ea typeface="+mn-ea"/>
                        <a:cs typeface="+mn-cs"/>
                      </a:endParaRPr>
                    </a:p>
                  </a:txBody>
                  <a:tcPr>
                    <a:solidFill>
                      <a:srgbClr val="C5E0B4"/>
                    </a:solid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Industry Visit - Manufacture - materials used in innovative ways/why have these materials been used? For example, factory.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800">
                        <a:solidFill>
                          <a:srgbClr val="002060"/>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Work experience, real life application for example, local context might be Port Talbot Steel Works.</a:t>
                      </a:r>
                      <a:endParaRPr lang="en-US" sz="800">
                        <a:solidFill>
                          <a:srgbClr val="002060"/>
                        </a:solidFill>
                      </a:endParaRPr>
                    </a:p>
                  </a:txBody>
                  <a:tcPr>
                    <a:solidFill>
                      <a:srgbClr val="C5E0B4"/>
                    </a:solidFill>
                  </a:tcPr>
                </a:tc>
                <a:extLst>
                  <a:ext uri="{0D108BD9-81ED-4DB2-BD59-A6C34878D82A}">
                    <a16:rowId xmlns:a16="http://schemas.microsoft.com/office/drawing/2014/main" val="749163210"/>
                  </a:ext>
                </a:extLst>
              </a:tr>
              <a:tr h="1090173">
                <a:tc>
                  <a:txBody>
                    <a:bodyPr/>
                    <a:lstStyle/>
                    <a:p>
                      <a:r>
                        <a:rPr lang="en-US" sz="1000" b="1">
                          <a:solidFill>
                            <a:srgbClr val="002060"/>
                          </a:solidFill>
                        </a:rPr>
                        <a:t>VOCABULARY</a:t>
                      </a:r>
                    </a:p>
                  </a:txBody>
                  <a:tcPr>
                    <a:solidFill>
                      <a:srgbClr val="EBF1E9"/>
                    </a:solidFill>
                  </a:tcPr>
                </a:tc>
                <a:tc>
                  <a:txBody>
                    <a:bodyPr/>
                    <a:lstStyle/>
                    <a:p>
                      <a:pPr algn="l" fontAlgn="t"/>
                      <a:r>
                        <a:rPr lang="en-GB" sz="800" kern="1200">
                          <a:solidFill>
                            <a:srgbClr val="002060"/>
                          </a:solidFill>
                          <a:latin typeface="+mn-lt"/>
                          <a:ea typeface="+mn-ea"/>
                          <a:cs typeface="+mn-cs"/>
                        </a:rPr>
                        <a:t>Safe, cut, hold, shape, mix, spread, pour, hard, soft, fluffy, smooth. </a:t>
                      </a:r>
                    </a:p>
                    <a:p>
                      <a:pPr algn="l" fontAlgn="t"/>
                      <a:endParaRPr lang="en-GB" sz="800" kern="1200">
                        <a:solidFill>
                          <a:srgbClr val="002060"/>
                        </a:solidFill>
                        <a:latin typeface="+mn-lt"/>
                        <a:ea typeface="+mn-ea"/>
                        <a:cs typeface="+mn-cs"/>
                      </a:endParaRPr>
                    </a:p>
                    <a:p>
                      <a:pPr algn="l" fontAlgn="t"/>
                      <a:r>
                        <a:rPr lang="en-GB" sz="800" kern="1200">
                          <a:solidFill>
                            <a:srgbClr val="002060"/>
                          </a:solidFill>
                          <a:latin typeface="+mn-lt"/>
                          <a:ea typeface="+mn-ea"/>
                          <a:cs typeface="+mn-cs"/>
                        </a:rPr>
                        <a:t>Name tools and materials precisely for example, scissors.</a:t>
                      </a:r>
                    </a:p>
                    <a:p>
                      <a:pPr algn="l" fontAlgn="t"/>
                      <a:endParaRPr lang="en-GB" sz="800" kern="1200">
                        <a:solidFill>
                          <a:srgbClr val="002060"/>
                        </a:solidFill>
                        <a:latin typeface="+mn-lt"/>
                        <a:ea typeface="+mn-ea"/>
                        <a:cs typeface="+mn-cs"/>
                      </a:endParaRPr>
                    </a:p>
                    <a:p>
                      <a:pPr algn="l" fontAlgn="t"/>
                      <a:endParaRPr lang="en-GB" sz="800" kern="1200">
                        <a:solidFill>
                          <a:srgbClr val="002060"/>
                        </a:solidFill>
                        <a:latin typeface="+mn-lt"/>
                        <a:ea typeface="+mn-ea"/>
                        <a:cs typeface="+mn-cs"/>
                      </a:endParaRPr>
                    </a:p>
                    <a:p>
                      <a:pPr algn="l" fontAlgn="t"/>
                      <a:r>
                        <a:rPr lang="en-GB" sz="800" kern="1200">
                          <a:solidFill>
                            <a:srgbClr val="002060"/>
                          </a:solidFill>
                          <a:latin typeface="+mn-lt"/>
                          <a:ea typeface="+mn-ea"/>
                          <a:cs typeface="+mn-cs"/>
                        </a:rPr>
                        <a:t>Construct, parts, make, build</a:t>
                      </a:r>
                    </a:p>
                  </a:txBody>
                  <a:tcPr marL="9525" marR="9525" marT="9525" marB="0">
                    <a:solidFill>
                      <a:srgbClr val="EBF1E9"/>
                    </a:solidFill>
                  </a:tcPr>
                </a:tc>
                <a:tc gridSpan="2">
                  <a:txBody>
                    <a:bodyPr/>
                    <a:lstStyle/>
                    <a:p>
                      <a:r>
                        <a:rPr lang="en-GB" sz="800">
                          <a:solidFill>
                            <a:srgbClr val="002060"/>
                          </a:solidFill>
                        </a:rPr>
                        <a:t>Deconstruct, components, assemble</a:t>
                      </a:r>
                    </a:p>
                    <a:p>
                      <a:endParaRPr lang="en-GB" sz="800">
                        <a:solidFill>
                          <a:srgbClr val="002060"/>
                        </a:solidFill>
                      </a:endParaRPr>
                    </a:p>
                    <a:p>
                      <a:r>
                        <a:rPr lang="en-GB" sz="800">
                          <a:solidFill>
                            <a:srgbClr val="002060"/>
                          </a:solidFill>
                        </a:rPr>
                        <a:t>Porous, non-porous, flexible, rigid, conductive, properties, materials, purpose, function, metal, glass, wood, natural, man-made</a:t>
                      </a:r>
                    </a:p>
                    <a:p>
                      <a:endParaRPr lang="en-GB" sz="800" noProof="0">
                        <a:solidFill>
                          <a:srgbClr val="002060"/>
                        </a:solidFill>
                      </a:endParaRPr>
                    </a:p>
                    <a:p>
                      <a:endParaRPr lang="en-GB" sz="800" noProof="0">
                        <a:solidFill>
                          <a:srgbClr val="002060"/>
                        </a:solidFill>
                      </a:endParaRPr>
                    </a:p>
                    <a:p>
                      <a:r>
                        <a:rPr lang="en-GB" sz="800" noProof="0">
                          <a:solidFill>
                            <a:srgbClr val="002060"/>
                          </a:solidFill>
                        </a:rPr>
                        <a:t>Design Brief</a:t>
                      </a:r>
                    </a:p>
                  </a:txBody>
                  <a:tcPr>
                    <a:solidFill>
                      <a:srgbClr val="EBF1E9"/>
                    </a:solidFill>
                  </a:tcPr>
                </a:tc>
                <a:tc hMerge="1">
                  <a:txBody>
                    <a:bodyPr/>
                    <a:lstStyle/>
                    <a:p>
                      <a:endParaRPr lang="en-GB"/>
                    </a:p>
                  </a:txBody>
                  <a:tcPr/>
                </a:tc>
                <a:tc>
                  <a:txBody>
                    <a:bodyPr/>
                    <a:lstStyle/>
                    <a:p>
                      <a:r>
                        <a:rPr lang="en-GB" sz="800">
                          <a:solidFill>
                            <a:srgbClr val="002060"/>
                          </a:solidFill>
                        </a:rPr>
                        <a:t>Continue to develop vocabulary associated with increasingly sophisticated D&amp;T skills. Name tools and materials correctly for example, Phillips head, flat head. </a:t>
                      </a:r>
                    </a:p>
                    <a:p>
                      <a:endParaRPr lang="en-GB" sz="800">
                        <a:solidFill>
                          <a:srgbClr val="002060"/>
                        </a:solidFill>
                      </a:endParaRPr>
                    </a:p>
                    <a:p>
                      <a:r>
                        <a:rPr lang="en-GB" sz="800">
                          <a:solidFill>
                            <a:srgbClr val="002060"/>
                          </a:solidFill>
                        </a:rPr>
                        <a:t>Naming parts of tools where appropriate e.g., 3D printer nozzle / printer bed, eye of the needle, handle, blade etc. </a:t>
                      </a:r>
                    </a:p>
                  </a:txBody>
                  <a:tcPr>
                    <a:solidFill>
                      <a:srgbClr val="EBF1E9"/>
                    </a:solidFill>
                  </a:tcPr>
                </a:tc>
                <a:tc>
                  <a:txBody>
                    <a:bodyPr/>
                    <a:lstStyle/>
                    <a:p>
                      <a:r>
                        <a:rPr lang="en-GB" sz="800">
                          <a:solidFill>
                            <a:srgbClr val="002060"/>
                          </a:solidFill>
                        </a:rPr>
                        <a:t>Continue to develop vocabulary associated with D&amp;T</a:t>
                      </a:r>
                    </a:p>
                    <a:p>
                      <a:endParaRPr lang="en-GB" sz="800">
                        <a:solidFill>
                          <a:srgbClr val="002060"/>
                        </a:solidFill>
                      </a:endParaRPr>
                    </a:p>
                    <a:p>
                      <a:r>
                        <a:rPr lang="en-GB" sz="800">
                          <a:solidFill>
                            <a:srgbClr val="002060"/>
                          </a:solidFill>
                        </a:rPr>
                        <a:t>Production, manufacture, crude oil, deforestation, functionality, product, function, effective, recycle, reuse</a:t>
                      </a:r>
                    </a:p>
                    <a:p>
                      <a:endParaRPr lang="en-GB" sz="800">
                        <a:solidFill>
                          <a:srgbClr val="002060"/>
                        </a:solidFill>
                      </a:endParaRPr>
                    </a:p>
                    <a:p>
                      <a:r>
                        <a:rPr lang="en-GB" sz="800">
                          <a:solidFill>
                            <a:srgbClr val="002060"/>
                          </a:solidFill>
                        </a:rPr>
                        <a:t>Art Deco and other “styles” / “periods”</a:t>
                      </a:r>
                      <a:endParaRPr lang="en-US" sz="800">
                        <a:solidFill>
                          <a:srgbClr val="002060"/>
                        </a:solidFill>
                      </a:endParaRP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800">
                        <a:solidFill>
                          <a:srgbClr val="002060"/>
                        </a:solidFill>
                      </a:endParaRPr>
                    </a:p>
                  </a:txBody>
                  <a:tcPr>
                    <a:solidFill>
                      <a:srgbClr val="EBF1E9"/>
                    </a:solidFill>
                  </a:tcPr>
                </a:tc>
                <a:extLst>
                  <a:ext uri="{0D108BD9-81ED-4DB2-BD59-A6C34878D82A}">
                    <a16:rowId xmlns:a16="http://schemas.microsoft.com/office/drawing/2014/main" val="1788112394"/>
                  </a:ext>
                </a:extLst>
              </a:tr>
            </a:tbl>
          </a:graphicData>
        </a:graphic>
      </p:graphicFrame>
    </p:spTree>
    <p:extLst>
      <p:ext uri="{BB962C8B-B14F-4D97-AF65-F5344CB8AC3E}">
        <p14:creationId xmlns:p14="http://schemas.microsoft.com/office/powerpoint/2010/main" val="1140981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6BB1A2A5-C085-B34C-850D-703DD10654CF}"/>
              </a:ext>
            </a:extLst>
          </p:cNvPr>
          <p:cNvGraphicFramePr>
            <a:graphicFrameLocks noGrp="1"/>
          </p:cNvGraphicFramePr>
          <p:nvPr>
            <p:ph idx="1"/>
            <p:extLst>
              <p:ext uri="{D42A27DB-BD31-4B8C-83A1-F6EECF244321}">
                <p14:modId xmlns:p14="http://schemas.microsoft.com/office/powerpoint/2010/main" val="2754073931"/>
              </p:ext>
            </p:extLst>
          </p:nvPr>
        </p:nvGraphicFramePr>
        <p:xfrm>
          <a:off x="1" y="-10274"/>
          <a:ext cx="12191999" cy="7018669"/>
        </p:xfrm>
        <a:graphic>
          <a:graphicData uri="http://schemas.openxmlformats.org/drawingml/2006/table">
            <a:tbl>
              <a:tblPr firstRow="1" bandRow="1">
                <a:tableStyleId>{5C22544A-7EE6-4342-B048-85BDC9FD1C3A}</a:tableStyleId>
              </a:tblPr>
              <a:tblGrid>
                <a:gridCol w="981074">
                  <a:extLst>
                    <a:ext uri="{9D8B030D-6E8A-4147-A177-3AD203B41FA5}">
                      <a16:colId xmlns:a16="http://schemas.microsoft.com/office/drawing/2014/main" val="2844052496"/>
                    </a:ext>
                  </a:extLst>
                </a:gridCol>
                <a:gridCol w="2057960">
                  <a:extLst>
                    <a:ext uri="{9D8B030D-6E8A-4147-A177-3AD203B41FA5}">
                      <a16:colId xmlns:a16="http://schemas.microsoft.com/office/drawing/2014/main" val="1783919398"/>
                    </a:ext>
                  </a:extLst>
                </a:gridCol>
                <a:gridCol w="1837766">
                  <a:extLst>
                    <a:ext uri="{9D8B030D-6E8A-4147-A177-3AD203B41FA5}">
                      <a16:colId xmlns:a16="http://schemas.microsoft.com/office/drawing/2014/main" val="379330648"/>
                    </a:ext>
                  </a:extLst>
                </a:gridCol>
                <a:gridCol w="394446">
                  <a:extLst>
                    <a:ext uri="{9D8B030D-6E8A-4147-A177-3AD203B41FA5}">
                      <a16:colId xmlns:a16="http://schemas.microsoft.com/office/drawing/2014/main" val="2117361135"/>
                    </a:ext>
                  </a:extLst>
                </a:gridCol>
                <a:gridCol w="2402541">
                  <a:extLst>
                    <a:ext uri="{9D8B030D-6E8A-4147-A177-3AD203B41FA5}">
                      <a16:colId xmlns:a16="http://schemas.microsoft.com/office/drawing/2014/main" val="2600062179"/>
                    </a:ext>
                  </a:extLst>
                </a:gridCol>
                <a:gridCol w="2277036">
                  <a:extLst>
                    <a:ext uri="{9D8B030D-6E8A-4147-A177-3AD203B41FA5}">
                      <a16:colId xmlns:a16="http://schemas.microsoft.com/office/drawing/2014/main" val="3005880290"/>
                    </a:ext>
                  </a:extLst>
                </a:gridCol>
                <a:gridCol w="2241176">
                  <a:extLst>
                    <a:ext uri="{9D8B030D-6E8A-4147-A177-3AD203B41FA5}">
                      <a16:colId xmlns:a16="http://schemas.microsoft.com/office/drawing/2014/main" val="2228165275"/>
                    </a:ext>
                  </a:extLst>
                </a:gridCol>
              </a:tblGrid>
              <a:tr h="513543">
                <a:tc gridSpan="3">
                  <a:txBody>
                    <a:bodyPr/>
                    <a:lstStyle/>
                    <a:p>
                      <a:pPr algn="ctr"/>
                      <a:r>
                        <a:rPr lang="en-US" sz="2400"/>
                        <a:t>What Matters:  WM2</a:t>
                      </a:r>
                      <a:endParaRPr lang="en-US" sz="2400">
                        <a:solidFill>
                          <a:schemeClr val="tx1"/>
                        </a:solidFill>
                      </a:endParaRPr>
                    </a:p>
                  </a:txBody>
                  <a:tcPr>
                    <a:solidFill>
                      <a:srgbClr val="8EC142"/>
                    </a:solidFill>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cs typeface="Arial" panose="020B0604020202020204" pitchFamily="34" charset="0"/>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gridSpan="4">
                  <a:txBody>
                    <a:bodyPr/>
                    <a:lstStyle/>
                    <a:p>
                      <a:pPr algn="ctr"/>
                      <a:r>
                        <a:rPr lang="en-US" sz="2400">
                          <a:solidFill>
                            <a:schemeClr val="tx1"/>
                          </a:solidFill>
                        </a:rPr>
                        <a:t>Safe use of tools</a:t>
                      </a:r>
                    </a:p>
                  </a:txBody>
                  <a:tcPr>
                    <a:solidFill>
                      <a:srgbClr val="8EC142"/>
                    </a:solidFill>
                  </a:tcPr>
                </a:tc>
                <a:tc hMerge="1">
                  <a:txBody>
                    <a:bodyPr/>
                    <a:lstStyle/>
                    <a:p>
                      <a:pPr lvl="0"/>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extLst>
                  <a:ext uri="{0D108BD9-81ED-4DB2-BD59-A6C34878D82A}">
                    <a16:rowId xmlns:a16="http://schemas.microsoft.com/office/drawing/2014/main" val="3120450716"/>
                  </a:ext>
                </a:extLst>
              </a:tr>
              <a:tr h="1349385">
                <a:tc>
                  <a:txBody>
                    <a:bodyPr/>
                    <a:lstStyle/>
                    <a:p>
                      <a:endParaRPr lang="en-US" sz="1000"/>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dk1"/>
                          </a:solidFill>
                          <a:latin typeface="+mn-lt"/>
                          <a:ea typeface="+mn-ea"/>
                          <a:cs typeface="+mn-cs"/>
                        </a:rPr>
                        <a:t>PS1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safely use simple tools, materials and equipment to construct and deconstruct.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dk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explore the properties of materials and choose different materials for a particular use.</a:t>
                      </a:r>
                    </a:p>
                  </a:txBody>
                  <a:tcPr>
                    <a:solidFill>
                      <a:srgbClr val="C5E0B4"/>
                    </a:solidFill>
                  </a:tcPr>
                </a:tc>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dk1"/>
                          </a:solidFill>
                          <a:latin typeface="+mn-lt"/>
                          <a:ea typeface="+mn-ea"/>
                          <a:cs typeface="+mn-cs"/>
                        </a:rPr>
                        <a:t>PS2 </a:t>
                      </a:r>
                      <a:endParaRPr lang="en-GB" sz="900" b="1" kern="1200">
                        <a:solidFill>
                          <a:schemeClr val="dk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safely use a range of tools, materials and equipment to construct for a variety of reasons.</a:t>
                      </a:r>
                    </a:p>
                  </a:txBody>
                  <a:tcPr>
                    <a:solidFill>
                      <a:srgbClr val="C5E0B4"/>
                    </a:solidFill>
                  </a:tcPr>
                </a:tc>
                <a:tc hMerge="1">
                  <a:txBody>
                    <a:bodyPr/>
                    <a:lstStyle/>
                    <a:p>
                      <a:endParaRPr lang="en-GB"/>
                    </a:p>
                  </a:txBody>
                  <a:tcPr/>
                </a:tc>
                <a:tc>
                  <a:txBody>
                    <a:bodyPr/>
                    <a:lstStyle/>
                    <a:p>
                      <a:pPr lvl="0"/>
                      <a:r>
                        <a:rPr lang="en-US" sz="900" b="1" kern="1200">
                          <a:solidFill>
                            <a:schemeClr val="dk1"/>
                          </a:solidFill>
                          <a:latin typeface="+mn-lt"/>
                          <a:ea typeface="+mn-ea"/>
                          <a:cs typeface="+mn-cs"/>
                        </a:rPr>
                        <a:t>PS3 </a:t>
                      </a:r>
                    </a:p>
                    <a:p>
                      <a:pPr lvl="0"/>
                      <a:r>
                        <a:rPr lang="en-GB" sz="900" b="1" kern="1200">
                          <a:solidFill>
                            <a:schemeClr val="dk1"/>
                          </a:solidFill>
                          <a:latin typeface="+mn-lt"/>
                          <a:ea typeface="+mn-ea"/>
                          <a:cs typeface="+mn-cs"/>
                        </a:rPr>
                        <a:t>I can select and safely use appropriate tools, materials and equipment to construct purposeful outcomes.</a:t>
                      </a:r>
                    </a:p>
                  </a:txBody>
                  <a:tcPr>
                    <a:solidFill>
                      <a:srgbClr val="C5E0B4"/>
                    </a:solidFill>
                  </a:tcPr>
                </a:tc>
                <a:tc>
                  <a:txBody>
                    <a:bodyPr/>
                    <a:lstStyle/>
                    <a:p>
                      <a:pPr marL="0" lvl="0" indent="0" algn="l" defTabSz="800100">
                        <a:lnSpc>
                          <a:spcPct val="90000"/>
                        </a:lnSpc>
                        <a:spcBef>
                          <a:spcPct val="0"/>
                        </a:spcBef>
                        <a:spcAft>
                          <a:spcPct val="15000"/>
                        </a:spcAft>
                        <a:buFont typeface="Arial" panose="020B0604020202020204" pitchFamily="34" charset="0"/>
                        <a:buNone/>
                      </a:pPr>
                      <a:r>
                        <a:rPr lang="en-US" sz="900" b="1" kern="1200">
                          <a:solidFill>
                            <a:schemeClr val="dk1"/>
                          </a:solidFill>
                          <a:latin typeface="+mn-lt"/>
                          <a:ea typeface="+mn-ea"/>
                          <a:cs typeface="+mn-cs"/>
                        </a:rPr>
                        <a:t>PS4 </a:t>
                      </a: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dk1"/>
                          </a:solidFill>
                          <a:latin typeface="+mn-lt"/>
                          <a:ea typeface="+mn-ea"/>
                          <a:cs typeface="+mn-cs"/>
                        </a:rPr>
                        <a:t>I can select and safely use specialist tools and techniques in order to develop and construct my outcomes.</a:t>
                      </a:r>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dk1"/>
                          </a:solidFill>
                          <a:latin typeface="+mn-lt"/>
                          <a:ea typeface="+mn-ea"/>
                          <a:cs typeface="+mn-cs"/>
                        </a:rPr>
                        <a:t>PS5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independently select specialist equipment and use it with precision in order to perform complex tasks safely and effectively.</a:t>
                      </a:r>
                      <a:endParaRPr lang="en-US" sz="900" b="1" kern="1200">
                        <a:solidFill>
                          <a:schemeClr val="dk1"/>
                        </a:solidFill>
                        <a:latin typeface="+mn-lt"/>
                        <a:ea typeface="+mn-ea"/>
                        <a:cs typeface="+mn-cs"/>
                      </a:endParaRPr>
                    </a:p>
                  </a:txBody>
                  <a:tcPr>
                    <a:solidFill>
                      <a:srgbClr val="C5E0B4"/>
                    </a:solidFill>
                  </a:tcPr>
                </a:tc>
                <a:extLst>
                  <a:ext uri="{0D108BD9-81ED-4DB2-BD59-A6C34878D82A}">
                    <a16:rowId xmlns:a16="http://schemas.microsoft.com/office/drawing/2014/main" val="915786871"/>
                  </a:ext>
                </a:extLst>
              </a:tr>
              <a:tr h="3144061">
                <a:tc>
                  <a:txBody>
                    <a:bodyPr/>
                    <a:lstStyle/>
                    <a:p>
                      <a:pPr algn="l"/>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KNOWLEDGE </a:t>
                      </a:r>
                      <a:br>
                        <a:rPr lang="en-US" sz="1000" b="1">
                          <a:solidFill>
                            <a:srgbClr val="002060"/>
                          </a:solidFill>
                        </a:rPr>
                      </a:br>
                      <a:br>
                        <a:rPr lang="en-US" sz="1000" b="1">
                          <a:solidFill>
                            <a:srgbClr val="002060"/>
                          </a:solidFill>
                        </a:rPr>
                      </a:br>
                      <a:r>
                        <a:rPr lang="en-US" sz="1000" b="1">
                          <a:solidFill>
                            <a:srgbClr val="002060"/>
                          </a:solidFill>
                        </a:rPr>
                        <a:t>and </a:t>
                      </a: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SKILLS</a:t>
                      </a:r>
                    </a:p>
                  </a:txBody>
                  <a:tcPr>
                    <a:solidFill>
                      <a:srgbClr val="EBF1E9"/>
                    </a:solidFill>
                  </a:tcPr>
                </a:tc>
                <a:tc>
                  <a:txBody>
                    <a:bodyPr/>
                    <a:lstStyle/>
                    <a:p>
                      <a:pPr algn="l"/>
                      <a:r>
                        <a:rPr lang="en-US" sz="800">
                          <a:solidFill>
                            <a:srgbClr val="FF0000"/>
                          </a:solidFill>
                        </a:rPr>
                        <a:t>THIS IS ALL ABOUT RECOGNISING, COPYING AND EXTENDING</a:t>
                      </a:r>
                    </a:p>
                    <a:p>
                      <a:pPr marL="0" indent="0" algn="l" defTabSz="914400" rtl="0" eaLnBrk="1" latinLnBrk="0" hangingPunct="1">
                        <a:buFont typeface="Arial" panose="020B0604020202020204" pitchFamily="34" charset="0"/>
                        <a:buNone/>
                      </a:pPr>
                      <a:endParaRPr lang="en-GB" sz="800" kern="1200">
                        <a:solidFill>
                          <a:srgbClr val="002060"/>
                        </a:solidFill>
                        <a:latin typeface="+mn-lt"/>
                        <a:ea typeface="+mn-ea"/>
                        <a:cs typeface="+mn-cs"/>
                      </a:endParaRPr>
                    </a:p>
                    <a:p>
                      <a:pPr marL="171450" indent="-171450" algn="l" defTabSz="914400" rtl="0" eaLnBrk="1" latinLnBrk="0" hangingPunct="1">
                        <a:buFont typeface="Arial" panose="020B0604020202020204" pitchFamily="34" charset="0"/>
                        <a:buChar char="•"/>
                      </a:pPr>
                      <a:endParaRPr lang="en-GB" sz="800" b="0" kern="1200">
                        <a:solidFill>
                          <a:srgbClr val="002060"/>
                        </a:solidFill>
                        <a:latin typeface="+mn-lt"/>
                        <a:ea typeface="+mn-ea"/>
                        <a:cs typeface="+mn-cs"/>
                      </a:endParaRPr>
                    </a:p>
                    <a:p>
                      <a:pPr marL="171450" indent="-171450" algn="l" defTabSz="914400" rtl="0" eaLnBrk="1" latinLnBrk="0" hangingPunct="1">
                        <a:buFont typeface="Arial" panose="020B0604020202020204" pitchFamily="34" charset="0"/>
                        <a:buChar char="•"/>
                      </a:pPr>
                      <a:endParaRPr lang="en-GB" sz="800" b="0"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kern="1200">
                          <a:solidFill>
                            <a:srgbClr val="002060"/>
                          </a:solidFill>
                          <a:latin typeface="+mn-lt"/>
                          <a:ea typeface="+mn-ea"/>
                          <a:cs typeface="+mn-cs"/>
                        </a:rPr>
                        <a:t>Skills </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Be able to hold objects. e.g., scissors, glue, pencils, playdough, Lego, Duplo, knife, spoon, fork.</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Safely use simple tools, materials and equipment to construct and deconstruct (e.g., paper, card, fabric, wood and food)</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Be able to use to measure and mark out</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Describe and sort a range materials according to their properties e.g., hard soft fluffy smooth, flexible, rigid etc. </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Begin to discuss why materials are used for certain types of products e.g., why is a bug hotel made from wood. </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Be able to follow simple procedures for safety and hygiene.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Handle raw food safely and demonstrate understanding basic food hygiene.</a:t>
                      </a:r>
                    </a:p>
                    <a:p>
                      <a:pPr marL="0" indent="0" algn="l" defTabSz="914400" rtl="0" eaLnBrk="1" latinLnBrk="0" hangingPunct="1">
                        <a:buFont typeface="Arial" panose="020B0604020202020204" pitchFamily="34" charset="0"/>
                        <a:buNone/>
                      </a:pPr>
                      <a:endParaRPr lang="en-GB" sz="800" b="0" kern="1200">
                        <a:solidFill>
                          <a:srgbClr val="002060"/>
                        </a:solidFill>
                        <a:latin typeface="+mn-lt"/>
                        <a:ea typeface="+mn-ea"/>
                        <a:cs typeface="+mn-cs"/>
                      </a:endParaRPr>
                    </a:p>
                  </a:txBody>
                  <a:tcPr>
                    <a:solidFill>
                      <a:srgbClr val="EBF1E9"/>
                    </a:solidFill>
                  </a:tcPr>
                </a:tc>
                <a:tc gridSpan="2">
                  <a:txBody>
                    <a:bodyPr/>
                    <a:lstStyle/>
                    <a:p>
                      <a:r>
                        <a:rPr lang="en-US" sz="800">
                          <a:solidFill>
                            <a:srgbClr val="FF0000"/>
                          </a:solidFill>
                        </a:rPr>
                        <a:t>THIS IS ALL ABOUT BEGINNING TO CREATE AND EXPLAIN</a:t>
                      </a: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kern="1200">
                          <a:solidFill>
                            <a:srgbClr val="002060"/>
                          </a:solidFill>
                          <a:latin typeface="+mn-lt"/>
                          <a:ea typeface="+mn-ea"/>
                          <a:cs typeface="+mn-cs"/>
                        </a:rPr>
                        <a:t>Skills </a:t>
                      </a:r>
                    </a:p>
                    <a:p>
                      <a:pPr marL="171450" indent="-171450">
                        <a:buFont typeface="Arial" panose="020B0604020202020204" pitchFamily="34" charset="0"/>
                        <a:buChar char="•"/>
                      </a:pPr>
                      <a:r>
                        <a:rPr lang="en-GB" sz="800" b="0" kern="1200">
                          <a:solidFill>
                            <a:srgbClr val="002060"/>
                          </a:solidFill>
                          <a:latin typeface="+mn-lt"/>
                          <a:ea typeface="+mn-ea"/>
                          <a:cs typeface="+mn-cs"/>
                        </a:rPr>
                        <a:t>To be able to safely and hygienically follow given procedures to use a range of tools.</a:t>
                      </a:r>
                    </a:p>
                    <a:p>
                      <a:pPr marL="171450" indent="-171450">
                        <a:buFont typeface="Arial" panose="020B0604020202020204" pitchFamily="34" charset="0"/>
                        <a:buChar char="•"/>
                      </a:pPr>
                      <a:r>
                        <a:rPr lang="en-GB" sz="800" b="0" kern="1200">
                          <a:solidFill>
                            <a:srgbClr val="002060"/>
                          </a:solidFill>
                          <a:latin typeface="+mn-lt"/>
                          <a:ea typeface="+mn-ea"/>
                          <a:cs typeface="+mn-cs"/>
                        </a:rPr>
                        <a:t>To continue to develop gross and fine motor control to safely and effectively use simple tools and materials for a range of purposes. e.g., scissors, ruler, hammer, whisk, rolling pin.</a:t>
                      </a:r>
                    </a:p>
                    <a:p>
                      <a:pPr marL="171450" indent="-171450">
                        <a:buFont typeface="Arial" panose="020B0604020202020204" pitchFamily="34" charset="0"/>
                        <a:buChar char="•"/>
                      </a:pPr>
                      <a:r>
                        <a:rPr lang="en-GB" sz="800" b="0" kern="1200">
                          <a:solidFill>
                            <a:srgbClr val="002060"/>
                          </a:solidFill>
                          <a:latin typeface="+mn-lt"/>
                          <a:ea typeface="+mn-ea"/>
                          <a:cs typeface="+mn-cs"/>
                        </a:rPr>
                        <a:t>Be able to measure and mark out with accuracy and precision.</a:t>
                      </a:r>
                    </a:p>
                    <a:p>
                      <a:pPr marL="171450" indent="-171450">
                        <a:buFont typeface="Arial" panose="020B0604020202020204" pitchFamily="34" charset="0"/>
                        <a:buChar char="•"/>
                      </a:pPr>
                      <a:r>
                        <a:rPr lang="en-GB" sz="800" b="0" kern="1200">
                          <a:solidFill>
                            <a:srgbClr val="002060"/>
                          </a:solidFill>
                          <a:latin typeface="+mn-lt"/>
                          <a:ea typeface="+mn-ea"/>
                          <a:cs typeface="+mn-cs"/>
                        </a:rPr>
                        <a:t>To assemble, join and combine materials with increasing accuracy.</a:t>
                      </a:r>
                    </a:p>
                    <a:p>
                      <a:pPr marL="171450" indent="-171450">
                        <a:buFont typeface="Arial" panose="020B0604020202020204" pitchFamily="34" charset="0"/>
                        <a:buChar char="•"/>
                      </a:pPr>
                      <a:r>
                        <a:rPr lang="en-GB" sz="800" b="0" kern="1200">
                          <a:solidFill>
                            <a:srgbClr val="002060"/>
                          </a:solidFill>
                          <a:latin typeface="+mn-lt"/>
                          <a:ea typeface="+mn-ea"/>
                          <a:cs typeface="+mn-cs"/>
                        </a:rPr>
                        <a:t>Explore, describe and sort properties of materials by type  e.g., wood, plastic, metal, glass and property e.g., porous, non-porous, conductive etc and explain what these mean.</a:t>
                      </a:r>
                    </a:p>
                    <a:p>
                      <a:pPr marL="171450" indent="-171450">
                        <a:buFont typeface="Arial" panose="020B0604020202020204" pitchFamily="34" charset="0"/>
                        <a:buChar char="•"/>
                      </a:pPr>
                      <a:r>
                        <a:rPr lang="en-GB" sz="800" b="0" kern="1200">
                          <a:solidFill>
                            <a:srgbClr val="002060"/>
                          </a:solidFill>
                          <a:latin typeface="+mn-lt"/>
                          <a:ea typeface="+mn-ea"/>
                          <a:cs typeface="+mn-cs"/>
                        </a:rPr>
                        <a:t>Explore how different component parts fit together (IDEAS: Investigate, Disassemble, Evaluate Activities)</a:t>
                      </a:r>
                      <a:endParaRPr lang="en-US" sz="800" kern="1200">
                        <a:solidFill>
                          <a:srgbClr val="002060"/>
                        </a:solidFill>
                        <a:latin typeface="+mn-lt"/>
                        <a:ea typeface="+mn-ea"/>
                        <a:cs typeface="+mn-cs"/>
                      </a:endParaRPr>
                    </a:p>
                  </a:txBody>
                  <a:tcPr>
                    <a:solidFill>
                      <a:srgbClr val="EBF1E9"/>
                    </a:solidFill>
                  </a:tcPr>
                </a:tc>
                <a:tc hMerge="1">
                  <a:txBody>
                    <a:bodyPr/>
                    <a:lstStyle/>
                    <a:p>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AND EXPLANATION</a:t>
                      </a:r>
                      <a:endParaRPr lang="en-US" sz="800">
                        <a:solidFill>
                          <a:srgbClr val="002060"/>
                        </a:solidFill>
                      </a:endParaRPr>
                    </a:p>
                    <a:p>
                      <a:endParaRPr lang="en-US" sz="800">
                        <a:solidFill>
                          <a:srgbClr val="002060"/>
                        </a:solidFill>
                      </a:endParaRPr>
                    </a:p>
                    <a:p>
                      <a:endParaRPr lang="en-US" sz="800">
                        <a:solidFill>
                          <a:srgbClr val="002060"/>
                        </a:solidFill>
                      </a:endParaRPr>
                    </a:p>
                    <a:p>
                      <a:pPr marL="0" indent="0">
                        <a:buFont typeface="Arial" panose="020B0604020202020204" pitchFamily="34" charset="0"/>
                        <a:buNone/>
                      </a:pPr>
                      <a:endParaRPr lang="en-GB" sz="800" kern="1200">
                        <a:solidFill>
                          <a:srgbClr val="002060"/>
                        </a:solidFill>
                        <a:latin typeface="+mn-lt"/>
                        <a:ea typeface="+mn-ea"/>
                        <a:cs typeface="+mn-cs"/>
                      </a:endParaRPr>
                    </a:p>
                    <a:p>
                      <a:pPr marL="0" indent="0">
                        <a:buFont typeface="Arial" panose="020B0604020202020204" pitchFamily="34" charset="0"/>
                        <a:buNone/>
                      </a:pPr>
                      <a:endParaRPr lang="en-GB" sz="800"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kern="1200">
                          <a:solidFill>
                            <a:srgbClr val="002060"/>
                          </a:solidFill>
                          <a:latin typeface="+mn-lt"/>
                          <a:ea typeface="+mn-ea"/>
                          <a:cs typeface="+mn-cs"/>
                        </a:rPr>
                        <a:t>Skills </a:t>
                      </a:r>
                    </a:p>
                    <a:p>
                      <a:pPr marL="171450" indent="-171450">
                        <a:buFont typeface="Arial" panose="020B0604020202020204" pitchFamily="34" charset="0"/>
                        <a:buChar char="•"/>
                      </a:pPr>
                      <a:r>
                        <a:rPr lang="en-GB" sz="800" kern="1200">
                          <a:solidFill>
                            <a:srgbClr val="002060"/>
                          </a:solidFill>
                          <a:latin typeface="+mn-lt"/>
                          <a:ea typeface="+mn-ea"/>
                          <a:cs typeface="+mn-cs"/>
                        </a:rPr>
                        <a:t>To safely and hygienically follow and suggest procedures for a range of tools and materials.</a:t>
                      </a:r>
                    </a:p>
                    <a:p>
                      <a:pPr marL="171450" indent="-171450">
                        <a:buFont typeface="Arial" panose="020B0604020202020204" pitchFamily="34" charset="0"/>
                        <a:buChar char="•"/>
                      </a:pPr>
                      <a:r>
                        <a:rPr lang="en-GB" sz="800" kern="1200">
                          <a:solidFill>
                            <a:srgbClr val="002060"/>
                          </a:solidFill>
                          <a:latin typeface="+mn-lt"/>
                          <a:ea typeface="+mn-ea"/>
                          <a:cs typeface="+mn-cs"/>
                        </a:rPr>
                        <a:t>To apply a range of finishing techniques</a:t>
                      </a:r>
                    </a:p>
                    <a:p>
                      <a:pPr marL="171450" indent="-171450">
                        <a:buFont typeface="Arial" panose="020B0604020202020204" pitchFamily="34" charset="0"/>
                        <a:buChar char="•"/>
                      </a:pPr>
                      <a:r>
                        <a:rPr lang="en-GB" sz="800" kern="1200">
                          <a:solidFill>
                            <a:srgbClr val="002060"/>
                          </a:solidFill>
                          <a:latin typeface="+mn-lt"/>
                          <a:ea typeface="+mn-ea"/>
                          <a:cs typeface="+mn-cs"/>
                        </a:rPr>
                        <a:t>Demonstrate some awareness of safety concerns around certain tools. </a:t>
                      </a:r>
                    </a:p>
                    <a:p>
                      <a:pPr marL="171450" indent="-171450">
                        <a:buFont typeface="Arial" panose="020B0604020202020204" pitchFamily="34" charset="0"/>
                        <a:buChar char="•"/>
                      </a:pPr>
                      <a:r>
                        <a:rPr lang="en-GB" sz="800" kern="1200">
                          <a:solidFill>
                            <a:srgbClr val="002060"/>
                          </a:solidFill>
                          <a:latin typeface="+mn-lt"/>
                          <a:ea typeface="+mn-ea"/>
                          <a:cs typeface="+mn-cs"/>
                        </a:rPr>
                        <a:t>Use a wide range of tools with some precision e.g., scissors, ruler, hammer, saw, needles, screwdriver, spatula, whisk, rolling pin.</a:t>
                      </a:r>
                    </a:p>
                    <a:p>
                      <a:pPr marL="171450" indent="-171450">
                        <a:buFont typeface="Arial" panose="020B0604020202020204" pitchFamily="34" charset="0"/>
                        <a:buChar char="•"/>
                      </a:pPr>
                      <a:r>
                        <a:rPr lang="en-GB" sz="800" kern="1200">
                          <a:solidFill>
                            <a:srgbClr val="002060"/>
                          </a:solidFill>
                          <a:latin typeface="+mn-lt"/>
                          <a:ea typeface="+mn-ea"/>
                          <a:cs typeface="+mn-cs"/>
                        </a:rPr>
                        <a:t>Understand and explain the properties, production uses and impacts (e.g., crude oil/plastic/deforestation) of a range of materials on the environment.</a:t>
                      </a:r>
                    </a:p>
                    <a:p>
                      <a:pPr marL="171450" indent="-171450">
                        <a:buFont typeface="Arial" panose="020B0604020202020204" pitchFamily="34" charset="0"/>
                        <a:buChar char="•"/>
                      </a:pPr>
                      <a:r>
                        <a:rPr lang="en-GB" sz="800" kern="1200">
                          <a:solidFill>
                            <a:srgbClr val="002060"/>
                          </a:solidFill>
                          <a:latin typeface="+mn-lt"/>
                          <a:ea typeface="+mn-ea"/>
                          <a:cs typeface="+mn-cs"/>
                        </a:rPr>
                        <a:t>To effectively combine and select materials based on their properties for a particular use or function and improve effectiveness.</a:t>
                      </a:r>
                    </a:p>
                    <a:p>
                      <a:pPr marL="171450" indent="-171450">
                        <a:buFont typeface="Arial" panose="020B0604020202020204" pitchFamily="34" charset="0"/>
                        <a:buChar char="•"/>
                      </a:pPr>
                      <a:r>
                        <a:rPr lang="en-GB" sz="800" kern="1200">
                          <a:solidFill>
                            <a:srgbClr val="002060"/>
                          </a:solidFill>
                          <a:latin typeface="+mn-lt"/>
                          <a:ea typeface="+mn-ea"/>
                          <a:cs typeface="+mn-cs"/>
                        </a:rPr>
                        <a:t>Begin to understand whether materials are recyclable / reusable </a:t>
                      </a:r>
                    </a:p>
                    <a:p>
                      <a:pPr marL="0" indent="0">
                        <a:buFont typeface="Arial" panose="020B0604020202020204" pitchFamily="34" charset="0"/>
                        <a:buNone/>
                      </a:pPr>
                      <a:endParaRPr lang="en-GB" sz="800" b="1" kern="1200">
                        <a:solidFill>
                          <a:srgbClr val="002060"/>
                        </a:solidFill>
                        <a:latin typeface="+mn-lt"/>
                        <a:ea typeface="+mn-ea"/>
                        <a:cs typeface="+mn-cs"/>
                      </a:endParaRP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EXPLANATION and LINKING</a:t>
                      </a:r>
                      <a:endParaRPr lang="en-US" sz="800">
                        <a:solidFill>
                          <a:srgbClr val="002060"/>
                        </a:solidFill>
                      </a:endParaRPr>
                    </a:p>
                    <a:p>
                      <a:pPr marL="0" indent="0">
                        <a:buFont typeface="Arial" panose="020B0604020202020204" pitchFamily="34" charset="0"/>
                        <a:buNone/>
                      </a:pPr>
                      <a:endParaRPr lang="en-GB" sz="800">
                        <a:solidFill>
                          <a:srgbClr val="002060"/>
                        </a:solidFill>
                      </a:endParaRPr>
                    </a:p>
                    <a:p>
                      <a:pPr marL="171450" indent="-171450" defTabSz="914400">
                        <a:buFont typeface="Arial" panose="020B0604020202020204" pitchFamily="34" charset="0"/>
                        <a:buChar char="•"/>
                        <a:tabLst/>
                        <a:defRPr/>
                      </a:pPr>
                      <a:endParaRPr lang="en-GB" sz="800">
                        <a:solidFill>
                          <a:srgbClr val="002060"/>
                        </a:solidFill>
                      </a:endParaRPr>
                    </a:p>
                    <a:p>
                      <a:pPr marL="0" marR="0" lvl="0" indent="0" algn="l" rtl="0" eaLnBrk="1" fontAlgn="auto" latinLnBrk="0" hangingPunct="1">
                        <a:lnSpc>
                          <a:spcPct val="100000"/>
                        </a:lnSpc>
                        <a:spcBef>
                          <a:spcPts val="0"/>
                        </a:spcBef>
                        <a:spcAft>
                          <a:spcPts val="0"/>
                        </a:spcAft>
                        <a:buClrTx/>
                        <a:buSzTx/>
                        <a:buFont typeface="Arial" panose="020B0604020202020204" pitchFamily="34" charset="0"/>
                        <a:buNone/>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kern="1200">
                          <a:solidFill>
                            <a:srgbClr val="002060"/>
                          </a:solidFill>
                          <a:latin typeface="+mn-lt"/>
                          <a:ea typeface="+mn-ea"/>
                          <a:cs typeface="+mn-cs"/>
                        </a:rPr>
                        <a:t>Skills </a:t>
                      </a:r>
                    </a:p>
                    <a:p>
                      <a:pPr marL="171450" indent="-171450">
                        <a:buFont typeface="Arial" panose="020B0604020202020204" pitchFamily="34" charset="0"/>
                        <a:buChar char="•"/>
                      </a:pPr>
                      <a:r>
                        <a:rPr lang="en-GB" sz="800">
                          <a:solidFill>
                            <a:srgbClr val="002060"/>
                          </a:solidFill>
                        </a:rPr>
                        <a:t>Demonstrate the ability to select the appropriate tool for purpose, use it safely and accurately. [To cover all the suitable equipment/machinery used in the Design and Technology department, e .g. Saw, screwdrivers, hammers, chisels, needles, knives, whisks, sewing machines.]</a:t>
                      </a:r>
                    </a:p>
                    <a:p>
                      <a:pPr marL="171450" indent="-171450">
                        <a:buFont typeface="Arial" panose="020B0604020202020204" pitchFamily="34" charset="0"/>
                        <a:buChar char="•"/>
                      </a:pPr>
                      <a:r>
                        <a:rPr lang="en-GB" sz="800">
                          <a:solidFill>
                            <a:srgbClr val="002060"/>
                          </a:solidFill>
                        </a:rPr>
                        <a:t>Investigate, compare, test, evaluate, select and combine a wide range of component parts , materials or processes to improve functionality and effectiveness of outcomes. </a:t>
                      </a:r>
                    </a:p>
                    <a:p>
                      <a:pPr marL="171450" indent="-171450">
                        <a:buFont typeface="Arial" panose="020B0604020202020204" pitchFamily="34" charset="0"/>
                        <a:buChar char="•"/>
                      </a:pPr>
                      <a:r>
                        <a:rPr lang="en-GB" sz="800">
                          <a:solidFill>
                            <a:srgbClr val="002060"/>
                          </a:solidFill>
                        </a:rPr>
                        <a:t>Use my making skills and knowledge of materials to produce high-quality and purposeful outcomes or prototypes.</a:t>
                      </a:r>
                      <a:endParaRPr lang="en-GB" sz="800" kern="1200">
                        <a:solidFill>
                          <a:srgbClr val="002060"/>
                        </a:solidFill>
                        <a:latin typeface="+mn-lt"/>
                        <a:ea typeface="+mn-ea"/>
                        <a:cs typeface="+mn-cs"/>
                      </a:endParaRP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EXPLANATION  and LINKING</a:t>
                      </a: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kern="1200">
                          <a:solidFill>
                            <a:srgbClr val="002060"/>
                          </a:solidFill>
                          <a:latin typeface="+mn-lt"/>
                          <a:ea typeface="+mn-ea"/>
                          <a:cs typeface="+mn-cs"/>
                        </a:rPr>
                        <a:t>Skills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Demonstrate an understanding of a wide range of tools and techniques and apply them to the design brief.</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Demonstrate a knowledge of some of the properties of a wide range of materials, including their source, and apply this knowledge to demonstrate an understanding of their use, function and aesthetics.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Use my making skills and knowledge of materials to produce high-quality and effective outcomes</a:t>
                      </a:r>
                      <a:endParaRPr lang="en-US" sz="800">
                        <a:solidFill>
                          <a:srgbClr val="002060"/>
                        </a:solidFill>
                      </a:endParaRPr>
                    </a:p>
                  </a:txBody>
                  <a:tcPr>
                    <a:solidFill>
                      <a:srgbClr val="EBF1E9"/>
                    </a:solidFill>
                  </a:tcPr>
                </a:tc>
                <a:extLst>
                  <a:ext uri="{0D108BD9-81ED-4DB2-BD59-A6C34878D82A}">
                    <a16:rowId xmlns:a16="http://schemas.microsoft.com/office/drawing/2014/main" val="1235794680"/>
                  </a:ext>
                </a:extLst>
              </a:tr>
              <a:tr h="378367">
                <a:tc>
                  <a:txBody>
                    <a:bodyPr/>
                    <a:lstStyle/>
                    <a:p>
                      <a:r>
                        <a:rPr lang="en-US" sz="1000" b="1">
                          <a:solidFill>
                            <a:srgbClr val="002060"/>
                          </a:solidFill>
                        </a:rPr>
                        <a:t>EXPERIENCES</a:t>
                      </a:r>
                    </a:p>
                    <a:p>
                      <a:pPr algn="l"/>
                      <a:r>
                        <a:rPr lang="en-US" sz="1000">
                          <a:solidFill>
                            <a:srgbClr val="002060"/>
                          </a:solidFill>
                        </a:rPr>
                        <a:t>(</a:t>
                      </a:r>
                      <a:r>
                        <a:rPr lang="en-US" sz="1000" b="1">
                          <a:solidFill>
                            <a:srgbClr val="002060"/>
                          </a:solidFill>
                        </a:rPr>
                        <a:t>Enriching</a:t>
                      </a:r>
                      <a:r>
                        <a:rPr lang="en-US" sz="1000">
                          <a:solidFill>
                            <a:srgbClr val="002060"/>
                          </a:solidFill>
                        </a:rPr>
                        <a:t> not curricular)</a:t>
                      </a:r>
                    </a:p>
                  </a:txBody>
                  <a:tcPr>
                    <a:solidFill>
                      <a:srgbClr val="C5E0B4"/>
                    </a:solidFill>
                  </a:tcPr>
                </a:tc>
                <a:tc>
                  <a:txBody>
                    <a:bodyPr/>
                    <a:lstStyle/>
                    <a:p>
                      <a:pPr marL="0" indent="0">
                        <a:buFont typeface="Arial" panose="020B0604020202020204" pitchFamily="34" charset="0"/>
                        <a:buNone/>
                      </a:pPr>
                      <a:r>
                        <a:rPr lang="en-GB" sz="800">
                          <a:solidFill>
                            <a:srgbClr val="002060"/>
                          </a:solidFill>
                        </a:rPr>
                        <a:t>Teddy Bears Picnic </a:t>
                      </a:r>
                    </a:p>
                    <a:p>
                      <a:pPr marL="0" indent="0">
                        <a:buFont typeface="Arial" panose="020B0604020202020204" pitchFamily="34" charset="0"/>
                        <a:buNone/>
                      </a:pPr>
                      <a:endParaRPr lang="en-GB" sz="800">
                        <a:solidFill>
                          <a:srgbClr val="002060"/>
                        </a:solidFill>
                      </a:endParaRPr>
                    </a:p>
                    <a:p>
                      <a:pPr marL="0" indent="0">
                        <a:buFont typeface="Arial" panose="020B0604020202020204" pitchFamily="34" charset="0"/>
                        <a:buNone/>
                      </a:pPr>
                      <a:r>
                        <a:rPr lang="en-GB" sz="800">
                          <a:solidFill>
                            <a:srgbClr val="002060"/>
                          </a:solidFill>
                        </a:rPr>
                        <a:t>Observe what happens to different materials in different environments, e.g., when cardboard vs plastic gets wet.</a:t>
                      </a:r>
                    </a:p>
                  </a:txBody>
                  <a:tcPr>
                    <a:solidFill>
                      <a:srgbClr val="C5E0B4"/>
                    </a:solidFill>
                  </a:tcPr>
                </a:tc>
                <a:tc gridSpan="2">
                  <a:txBody>
                    <a:bodyPr/>
                    <a:lstStyle/>
                    <a:p>
                      <a:pPr marL="171450" indent="-171450">
                        <a:buFont typeface="Arial" panose="020B0604020202020204" pitchFamily="34" charset="0"/>
                        <a:buChar char="•"/>
                      </a:pPr>
                      <a:r>
                        <a:rPr lang="en-GB" sz="800" kern="1200">
                          <a:solidFill>
                            <a:srgbClr val="002060"/>
                          </a:solidFill>
                          <a:latin typeface="+mn-lt"/>
                          <a:ea typeface="+mn-ea"/>
                          <a:cs typeface="+mn-cs"/>
                        </a:rPr>
                        <a:t>Make and sell a product e.g., for Summer fayre / fundraising / bake sale</a:t>
                      </a:r>
                    </a:p>
                    <a:p>
                      <a:pPr marL="171450" indent="-171450">
                        <a:buFont typeface="Arial" panose="020B0604020202020204" pitchFamily="34" charset="0"/>
                        <a:buChar char="•"/>
                      </a:pPr>
                      <a:r>
                        <a:rPr lang="en-GB" sz="800" kern="1200">
                          <a:solidFill>
                            <a:srgbClr val="002060"/>
                          </a:solidFill>
                          <a:latin typeface="+mn-lt"/>
                          <a:ea typeface="+mn-ea"/>
                          <a:cs typeface="+mn-cs"/>
                        </a:rPr>
                        <a:t>Bakery visit</a:t>
                      </a:r>
                    </a:p>
                  </a:txBody>
                  <a:tcPr>
                    <a:solidFill>
                      <a:srgbClr val="C5E0B4"/>
                    </a:solidFill>
                  </a:tcPr>
                </a:tc>
                <a:tc hMerge="1">
                  <a:txBody>
                    <a:bodyPr/>
                    <a:lstStyle/>
                    <a:p>
                      <a:endParaRPr lang="en-GB"/>
                    </a:p>
                  </a:txBody>
                  <a:tcPr/>
                </a:tc>
                <a:tc>
                  <a:txBody>
                    <a:bodyPr/>
                    <a:lstStyle/>
                    <a:p>
                      <a:pPr marL="171450" indent="-171450">
                        <a:buFont typeface="Arial" panose="020B0604020202020204" pitchFamily="34" charset="0"/>
                        <a:buChar char="•"/>
                      </a:pPr>
                      <a:r>
                        <a:rPr lang="en-GB" sz="800" kern="1200">
                          <a:solidFill>
                            <a:srgbClr val="002060"/>
                          </a:solidFill>
                          <a:latin typeface="+mn-lt"/>
                          <a:ea typeface="+mn-ea"/>
                          <a:cs typeface="+mn-cs"/>
                        </a:rPr>
                        <a:t>Use tools safely to create a product for an Enterprise event.</a:t>
                      </a:r>
                    </a:p>
                    <a:p>
                      <a:pPr marL="171450" indent="-171450">
                        <a:buFont typeface="Arial" panose="020B0604020202020204" pitchFamily="34" charset="0"/>
                        <a:buChar char="•"/>
                      </a:pPr>
                      <a:r>
                        <a:rPr lang="en-GB" sz="800" kern="1200">
                          <a:solidFill>
                            <a:srgbClr val="002060"/>
                          </a:solidFill>
                          <a:latin typeface="+mn-lt"/>
                          <a:ea typeface="+mn-ea"/>
                          <a:cs typeface="+mn-cs"/>
                        </a:rPr>
                        <a:t>Visit to a local industry (e.g.,  car dealership / service centre)</a:t>
                      </a:r>
                    </a:p>
                  </a:txBody>
                  <a:tcPr>
                    <a:solidFill>
                      <a:srgbClr val="C5E0B4"/>
                    </a:solid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Use of a 3D printer  [link to enterprise project]</a:t>
                      </a:r>
                      <a:endParaRPr lang="en-US" sz="800" kern="1200">
                        <a:solidFill>
                          <a:srgbClr val="002060"/>
                        </a:solidFill>
                        <a:latin typeface="+mn-lt"/>
                        <a:ea typeface="+mn-ea"/>
                        <a:cs typeface="+mn-cs"/>
                      </a:endParaRPr>
                    </a:p>
                  </a:txBody>
                  <a:tcPr>
                    <a:solidFill>
                      <a:srgbClr val="C5E0B4"/>
                    </a:solid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Industry Visit - Manufacture - materials used in innovative ways/why have these materials been used? For example, factory.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800">
                        <a:solidFill>
                          <a:srgbClr val="002060"/>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Work experience, real life application for example, local context might be Port Talbot Steel Works.</a:t>
                      </a:r>
                      <a:endParaRPr lang="en-US" sz="800">
                        <a:solidFill>
                          <a:srgbClr val="002060"/>
                        </a:solidFill>
                      </a:endParaRPr>
                    </a:p>
                  </a:txBody>
                  <a:tcPr>
                    <a:solidFill>
                      <a:srgbClr val="C5E0B4"/>
                    </a:solidFill>
                  </a:tcPr>
                </a:tc>
                <a:extLst>
                  <a:ext uri="{0D108BD9-81ED-4DB2-BD59-A6C34878D82A}">
                    <a16:rowId xmlns:a16="http://schemas.microsoft.com/office/drawing/2014/main" val="749163210"/>
                  </a:ext>
                </a:extLst>
              </a:tr>
              <a:tr h="575385">
                <a:tc>
                  <a:txBody>
                    <a:bodyPr/>
                    <a:lstStyle/>
                    <a:p>
                      <a:r>
                        <a:rPr lang="en-US" sz="1000" b="1">
                          <a:solidFill>
                            <a:srgbClr val="002060"/>
                          </a:solidFill>
                        </a:rPr>
                        <a:t>VOCABULARY</a:t>
                      </a:r>
                    </a:p>
                  </a:txBody>
                  <a:tcPr>
                    <a:solidFill>
                      <a:srgbClr val="EBF1E9"/>
                    </a:solidFill>
                  </a:tcPr>
                </a:tc>
                <a:tc>
                  <a:txBody>
                    <a:bodyPr/>
                    <a:lstStyle/>
                    <a:p>
                      <a:pPr algn="l" fontAlgn="t"/>
                      <a:r>
                        <a:rPr lang="en-GB" sz="800" kern="1200">
                          <a:solidFill>
                            <a:srgbClr val="002060"/>
                          </a:solidFill>
                          <a:latin typeface="+mn-lt"/>
                          <a:ea typeface="+mn-ea"/>
                          <a:cs typeface="+mn-cs"/>
                        </a:rPr>
                        <a:t>safe, cut, hold, shape, mix, spread, pour, hard soft fluffy smooth. </a:t>
                      </a:r>
                    </a:p>
                    <a:p>
                      <a:pPr algn="l" fontAlgn="t"/>
                      <a:r>
                        <a:rPr lang="en-GB" sz="800" kern="1200">
                          <a:solidFill>
                            <a:srgbClr val="002060"/>
                          </a:solidFill>
                          <a:latin typeface="+mn-lt"/>
                          <a:ea typeface="+mn-ea"/>
                          <a:cs typeface="+mn-cs"/>
                        </a:rPr>
                        <a:t>Name tools and materials precisely for example, scissors</a:t>
                      </a:r>
                    </a:p>
                  </a:txBody>
                  <a:tcPr marL="9525" marR="9525" marT="9525" marB="0">
                    <a:solidFill>
                      <a:srgbClr val="EBF1E9"/>
                    </a:solidFill>
                  </a:tcPr>
                </a:tc>
                <a:tc gridSpan="2">
                  <a:txBody>
                    <a:bodyPr/>
                    <a:lstStyle/>
                    <a:p>
                      <a:r>
                        <a:rPr lang="en-GB" sz="800">
                          <a:solidFill>
                            <a:srgbClr val="002060"/>
                          </a:solidFill>
                        </a:rPr>
                        <a:t>measure, whisk, beat, roll, weigh</a:t>
                      </a:r>
                    </a:p>
                    <a:p>
                      <a:endParaRPr lang="en-GB" sz="800">
                        <a:solidFill>
                          <a:srgbClr val="002060"/>
                        </a:solidFill>
                      </a:endParaRPr>
                    </a:p>
                    <a:p>
                      <a:r>
                        <a:rPr lang="en-GB" sz="800">
                          <a:solidFill>
                            <a:srgbClr val="002060"/>
                          </a:solidFill>
                        </a:rPr>
                        <a:t>Name tools and materials correctly for example hammer/clamp.</a:t>
                      </a:r>
                    </a:p>
                    <a:p>
                      <a:endParaRPr lang="en-GB" sz="800">
                        <a:solidFill>
                          <a:srgbClr val="002060"/>
                        </a:solidFill>
                      </a:endParaRPr>
                    </a:p>
                    <a:p>
                      <a:r>
                        <a:rPr lang="en-GB" sz="800">
                          <a:solidFill>
                            <a:srgbClr val="002060"/>
                          </a:solidFill>
                        </a:rPr>
                        <a:t>Porous, non-porous, flexible, rigid, conductive, properties, materials, purpose, function, metal, glass, wood, natural, man-made</a:t>
                      </a:r>
                      <a:endParaRPr lang="en-GB" sz="800" noProof="0">
                        <a:solidFill>
                          <a:srgbClr val="002060"/>
                        </a:solidFill>
                      </a:endParaRPr>
                    </a:p>
                  </a:txBody>
                  <a:tcPr>
                    <a:solidFill>
                      <a:srgbClr val="EBF1E9"/>
                    </a:solidFill>
                  </a:tcPr>
                </a:tc>
                <a:tc hMerge="1">
                  <a:txBody>
                    <a:bodyPr/>
                    <a:lstStyle/>
                    <a:p>
                      <a:endParaRPr lang="en-GB"/>
                    </a:p>
                  </a:txBody>
                  <a:tcPr/>
                </a:tc>
                <a:tc>
                  <a:txBody>
                    <a:bodyPr/>
                    <a:lstStyle/>
                    <a:p>
                      <a:r>
                        <a:rPr lang="en-GB" sz="800">
                          <a:solidFill>
                            <a:srgbClr val="002060"/>
                          </a:solidFill>
                        </a:rPr>
                        <a:t>Continue to develop vocabulary associated with increasingly sophisticated tools used. Name tools and materials correctly for example, Phillips head, flat head.  Naming parts of tools where appropriate e.g., 3D printer nozzle / printer bed, eye of the needle, handle, blade etc. </a:t>
                      </a:r>
                    </a:p>
                  </a:txBody>
                  <a:tcPr>
                    <a:solidFill>
                      <a:srgbClr val="EBF1E9"/>
                    </a:solidFill>
                  </a:tcPr>
                </a:tc>
                <a:tc>
                  <a:txBody>
                    <a:bodyPr/>
                    <a:lstStyle/>
                    <a:p>
                      <a:r>
                        <a:rPr lang="en-GB" sz="800">
                          <a:solidFill>
                            <a:srgbClr val="002060"/>
                          </a:solidFill>
                        </a:rPr>
                        <a:t>continue to develop vocabulary associated with increasingly sophisticated tools used</a:t>
                      </a:r>
                    </a:p>
                    <a:p>
                      <a:endParaRPr lang="en-GB" sz="800">
                        <a:solidFill>
                          <a:srgbClr val="002060"/>
                        </a:solidFill>
                      </a:endParaRPr>
                    </a:p>
                    <a:p>
                      <a:r>
                        <a:rPr lang="en-GB" sz="800">
                          <a:solidFill>
                            <a:srgbClr val="002060"/>
                          </a:solidFill>
                        </a:rPr>
                        <a:t>Production, manufacture, crude oil, deforestation, functionality, product, function, effective, recycle, reuse</a:t>
                      </a:r>
                      <a:endParaRPr lang="en-US" sz="800">
                        <a:solidFill>
                          <a:srgbClr val="002060"/>
                        </a:solidFill>
                      </a:endParaRP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800">
                          <a:solidFill>
                            <a:srgbClr val="002060"/>
                          </a:solidFill>
                        </a:rPr>
                        <a:t>continue to develop vocabulary associated with increasingly sophisticated tools used, production, manufacture, crude oil, deforestation, functionality, product, function, effective, recycle, reuse</a:t>
                      </a:r>
                      <a:endParaRPr lang="en-US" sz="800">
                        <a:solidFill>
                          <a:srgbClr val="002060"/>
                        </a:solidFill>
                      </a:endParaRPr>
                    </a:p>
                  </a:txBody>
                  <a:tcPr>
                    <a:solidFill>
                      <a:srgbClr val="EBF1E9"/>
                    </a:solidFill>
                  </a:tcPr>
                </a:tc>
                <a:extLst>
                  <a:ext uri="{0D108BD9-81ED-4DB2-BD59-A6C34878D82A}">
                    <a16:rowId xmlns:a16="http://schemas.microsoft.com/office/drawing/2014/main" val="1788112394"/>
                  </a:ext>
                </a:extLst>
              </a:tr>
            </a:tbl>
          </a:graphicData>
        </a:graphic>
      </p:graphicFrame>
    </p:spTree>
    <p:extLst>
      <p:ext uri="{BB962C8B-B14F-4D97-AF65-F5344CB8AC3E}">
        <p14:creationId xmlns:p14="http://schemas.microsoft.com/office/powerpoint/2010/main" val="29674257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6BB1A2A5-C085-B34C-850D-703DD10654CF}"/>
              </a:ext>
            </a:extLst>
          </p:cNvPr>
          <p:cNvGraphicFramePr>
            <a:graphicFrameLocks noGrp="1"/>
          </p:cNvGraphicFramePr>
          <p:nvPr>
            <p:ph idx="1"/>
            <p:extLst>
              <p:ext uri="{D42A27DB-BD31-4B8C-83A1-F6EECF244321}">
                <p14:modId xmlns:p14="http://schemas.microsoft.com/office/powerpoint/2010/main" val="1021942704"/>
              </p:ext>
            </p:extLst>
          </p:nvPr>
        </p:nvGraphicFramePr>
        <p:xfrm>
          <a:off x="1" y="0"/>
          <a:ext cx="12191999" cy="7360240"/>
        </p:xfrm>
        <a:graphic>
          <a:graphicData uri="http://schemas.openxmlformats.org/drawingml/2006/table">
            <a:tbl>
              <a:tblPr firstRow="1" bandRow="1">
                <a:tableStyleId>{5C22544A-7EE6-4342-B048-85BDC9FD1C3A}</a:tableStyleId>
              </a:tblPr>
              <a:tblGrid>
                <a:gridCol w="981074">
                  <a:extLst>
                    <a:ext uri="{9D8B030D-6E8A-4147-A177-3AD203B41FA5}">
                      <a16:colId xmlns:a16="http://schemas.microsoft.com/office/drawing/2014/main" val="2844052496"/>
                    </a:ext>
                  </a:extLst>
                </a:gridCol>
                <a:gridCol w="2057960">
                  <a:extLst>
                    <a:ext uri="{9D8B030D-6E8A-4147-A177-3AD203B41FA5}">
                      <a16:colId xmlns:a16="http://schemas.microsoft.com/office/drawing/2014/main" val="1783919398"/>
                    </a:ext>
                  </a:extLst>
                </a:gridCol>
                <a:gridCol w="1837766">
                  <a:extLst>
                    <a:ext uri="{9D8B030D-6E8A-4147-A177-3AD203B41FA5}">
                      <a16:colId xmlns:a16="http://schemas.microsoft.com/office/drawing/2014/main" val="379330648"/>
                    </a:ext>
                  </a:extLst>
                </a:gridCol>
                <a:gridCol w="394446">
                  <a:extLst>
                    <a:ext uri="{9D8B030D-6E8A-4147-A177-3AD203B41FA5}">
                      <a16:colId xmlns:a16="http://schemas.microsoft.com/office/drawing/2014/main" val="2117361135"/>
                    </a:ext>
                  </a:extLst>
                </a:gridCol>
                <a:gridCol w="2402541">
                  <a:extLst>
                    <a:ext uri="{9D8B030D-6E8A-4147-A177-3AD203B41FA5}">
                      <a16:colId xmlns:a16="http://schemas.microsoft.com/office/drawing/2014/main" val="2600062179"/>
                    </a:ext>
                  </a:extLst>
                </a:gridCol>
                <a:gridCol w="2277036">
                  <a:extLst>
                    <a:ext uri="{9D8B030D-6E8A-4147-A177-3AD203B41FA5}">
                      <a16:colId xmlns:a16="http://schemas.microsoft.com/office/drawing/2014/main" val="3005880290"/>
                    </a:ext>
                  </a:extLst>
                </a:gridCol>
                <a:gridCol w="2241176">
                  <a:extLst>
                    <a:ext uri="{9D8B030D-6E8A-4147-A177-3AD203B41FA5}">
                      <a16:colId xmlns:a16="http://schemas.microsoft.com/office/drawing/2014/main" val="2228165275"/>
                    </a:ext>
                  </a:extLst>
                </a:gridCol>
              </a:tblGrid>
              <a:tr h="459241">
                <a:tc gridSpan="3">
                  <a:txBody>
                    <a:bodyPr/>
                    <a:lstStyle/>
                    <a:p>
                      <a:pPr algn="ctr"/>
                      <a:r>
                        <a:rPr lang="en-US" sz="2400"/>
                        <a:t>What Matters:  WM2</a:t>
                      </a:r>
                      <a:endParaRPr lang="en-US" sz="2400">
                        <a:solidFill>
                          <a:schemeClr val="tx1"/>
                        </a:solidFill>
                      </a:endParaRPr>
                    </a:p>
                  </a:txBody>
                  <a:tcPr>
                    <a:solidFill>
                      <a:srgbClr val="8EC142"/>
                    </a:solidFill>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cs typeface="Arial" panose="020B0604020202020204" pitchFamily="34" charset="0"/>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gridSpan="4">
                  <a:txBody>
                    <a:bodyPr/>
                    <a:lstStyle/>
                    <a:p>
                      <a:pPr algn="ctr"/>
                      <a:r>
                        <a:rPr lang="en-US" sz="2400">
                          <a:solidFill>
                            <a:schemeClr val="tx1"/>
                          </a:solidFill>
                        </a:rPr>
                        <a:t>Prototyping and making</a:t>
                      </a:r>
                    </a:p>
                  </a:txBody>
                  <a:tcPr>
                    <a:solidFill>
                      <a:srgbClr val="8EC142"/>
                    </a:solidFill>
                  </a:tcPr>
                </a:tc>
                <a:tc hMerge="1">
                  <a:txBody>
                    <a:bodyPr/>
                    <a:lstStyle/>
                    <a:p>
                      <a:pPr lvl="0"/>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extLst>
                  <a:ext uri="{0D108BD9-81ED-4DB2-BD59-A6C34878D82A}">
                    <a16:rowId xmlns:a16="http://schemas.microsoft.com/office/drawing/2014/main" val="3120450716"/>
                  </a:ext>
                </a:extLst>
              </a:tr>
              <a:tr h="1745116">
                <a:tc>
                  <a:txBody>
                    <a:bodyPr/>
                    <a:lstStyle/>
                    <a:p>
                      <a:endParaRPr lang="en-US" sz="1000"/>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dk1"/>
                          </a:solidFill>
                          <a:latin typeface="+mn-lt"/>
                          <a:ea typeface="+mn-ea"/>
                          <a:cs typeface="+mn-cs"/>
                        </a:rPr>
                        <a:t>PS1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safely use simple tools, materials and equipment to construct and deconstruct.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dk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explore the properties of materials and choose different materials for a particular use.</a:t>
                      </a:r>
                    </a:p>
                  </a:txBody>
                  <a:tcPr>
                    <a:solidFill>
                      <a:srgbClr val="C5E0B4"/>
                    </a:solidFill>
                  </a:tcPr>
                </a:tc>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dk1"/>
                          </a:solidFill>
                          <a:latin typeface="+mn-lt"/>
                          <a:ea typeface="+mn-ea"/>
                          <a:cs typeface="+mn-cs"/>
                        </a:rPr>
                        <a:t>PS2 </a:t>
                      </a:r>
                      <a:endParaRPr lang="en-GB" sz="900" b="1" kern="1200">
                        <a:solidFill>
                          <a:schemeClr val="dk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have experienced using basic prototyping techniques to improve outcomes.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dk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safely use a range of tools, materials and equipment to construct for a variety of reasons.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dk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identify things in the environment which may be harmful and can act to reduce the risks to myself and others.</a:t>
                      </a:r>
                    </a:p>
                  </a:txBody>
                  <a:tcPr>
                    <a:solidFill>
                      <a:srgbClr val="C5E0B4"/>
                    </a:solidFill>
                  </a:tcPr>
                </a:tc>
                <a:tc hMerge="1">
                  <a:txBody>
                    <a:bodyPr/>
                    <a:lstStyle/>
                    <a:p>
                      <a:endParaRPr lang="en-GB"/>
                    </a:p>
                  </a:txBody>
                  <a:tcPr/>
                </a:tc>
                <a:tc>
                  <a:txBody>
                    <a:bodyPr/>
                    <a:lstStyle/>
                    <a:p>
                      <a:pPr lvl="0"/>
                      <a:r>
                        <a:rPr lang="en-US" sz="900" b="1" kern="1200">
                          <a:solidFill>
                            <a:schemeClr val="dk1"/>
                          </a:solidFill>
                          <a:latin typeface="+mn-lt"/>
                          <a:ea typeface="+mn-ea"/>
                          <a:cs typeface="+mn-cs"/>
                        </a:rPr>
                        <a:t>PS3 </a:t>
                      </a:r>
                    </a:p>
                    <a:p>
                      <a:pPr lvl="0"/>
                      <a:r>
                        <a:rPr lang="en-GB" sz="900" b="1" kern="1200">
                          <a:solidFill>
                            <a:schemeClr val="dk1"/>
                          </a:solidFill>
                          <a:latin typeface="+mn-lt"/>
                          <a:ea typeface="+mn-ea"/>
                          <a:cs typeface="+mn-cs"/>
                        </a:rPr>
                        <a:t>I can use prototyping as a link between my designing and making.</a:t>
                      </a:r>
                    </a:p>
                    <a:p>
                      <a:pPr lvl="0"/>
                      <a:endParaRPr lang="en-GB" sz="900" b="1" kern="1200">
                        <a:solidFill>
                          <a:schemeClr val="dk1"/>
                        </a:solidFill>
                        <a:latin typeface="+mn-lt"/>
                        <a:ea typeface="+mn-ea"/>
                        <a:cs typeface="+mn-cs"/>
                      </a:endParaRPr>
                    </a:p>
                    <a:p>
                      <a:pPr lvl="0"/>
                      <a:r>
                        <a:rPr lang="en-GB" sz="900" b="1" kern="1200">
                          <a:solidFill>
                            <a:schemeClr val="dk1"/>
                          </a:solidFill>
                          <a:latin typeface="+mn-lt"/>
                          <a:ea typeface="+mn-ea"/>
                          <a:cs typeface="+mn-cs"/>
                        </a:rPr>
                        <a:t>I can take into account the impact my making may have on the environment.</a:t>
                      </a:r>
                    </a:p>
                  </a:txBody>
                  <a:tcPr>
                    <a:solidFill>
                      <a:srgbClr val="C5E0B4"/>
                    </a:solidFill>
                  </a:tcPr>
                </a:tc>
                <a:tc>
                  <a:txBody>
                    <a:bodyPr/>
                    <a:lstStyle/>
                    <a:p>
                      <a:pPr marL="0" lvl="0" indent="0" algn="l" defTabSz="800100">
                        <a:lnSpc>
                          <a:spcPct val="90000"/>
                        </a:lnSpc>
                        <a:spcBef>
                          <a:spcPct val="0"/>
                        </a:spcBef>
                        <a:spcAft>
                          <a:spcPct val="15000"/>
                        </a:spcAft>
                        <a:buFont typeface="Arial" panose="020B0604020202020204" pitchFamily="34" charset="0"/>
                        <a:buNone/>
                      </a:pPr>
                      <a:r>
                        <a:rPr lang="en-US" sz="900" b="1" kern="1200">
                          <a:solidFill>
                            <a:schemeClr val="dk1"/>
                          </a:solidFill>
                          <a:latin typeface="+mn-lt"/>
                          <a:ea typeface="+mn-ea"/>
                          <a:cs typeface="+mn-cs"/>
                        </a:rPr>
                        <a:t>PS4 </a:t>
                      </a: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dk1"/>
                          </a:solidFill>
                          <a:latin typeface="+mn-lt"/>
                          <a:ea typeface="+mn-ea"/>
                          <a:cs typeface="+mn-cs"/>
                        </a:rPr>
                        <a:t>I can use prototyping techniques to test ideas and support my making.</a:t>
                      </a:r>
                    </a:p>
                    <a:p>
                      <a:pPr marL="0" lvl="0" indent="0" algn="l" defTabSz="800100">
                        <a:lnSpc>
                          <a:spcPct val="90000"/>
                        </a:lnSpc>
                        <a:spcBef>
                          <a:spcPct val="0"/>
                        </a:spcBef>
                        <a:spcAft>
                          <a:spcPct val="15000"/>
                        </a:spcAft>
                        <a:buFont typeface="Arial" panose="020B0604020202020204" pitchFamily="34" charset="0"/>
                        <a:buNone/>
                      </a:pPr>
                      <a:endParaRPr lang="en-GB" sz="900" b="1" kern="1200">
                        <a:solidFill>
                          <a:schemeClr val="dk1"/>
                        </a:solidFill>
                        <a:latin typeface="+mn-lt"/>
                        <a:ea typeface="+mn-ea"/>
                        <a:cs typeface="+mn-cs"/>
                      </a:endParaRP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dk1"/>
                          </a:solidFill>
                          <a:latin typeface="+mn-lt"/>
                          <a:ea typeface="+mn-ea"/>
                          <a:cs typeface="+mn-cs"/>
                        </a:rPr>
                        <a:t>I can use my making skills and knowledge of materials to produce high-quality and purposeful outcomes.</a:t>
                      </a:r>
                    </a:p>
                    <a:p>
                      <a:pPr marL="0" lvl="0" indent="0" algn="l" defTabSz="800100">
                        <a:lnSpc>
                          <a:spcPct val="90000"/>
                        </a:lnSpc>
                        <a:spcBef>
                          <a:spcPct val="0"/>
                        </a:spcBef>
                        <a:spcAft>
                          <a:spcPct val="15000"/>
                        </a:spcAft>
                        <a:buFont typeface="Arial" panose="020B0604020202020204" pitchFamily="34" charset="0"/>
                        <a:buNone/>
                      </a:pPr>
                      <a:endParaRPr lang="en-GB" sz="900" b="1" kern="1200">
                        <a:solidFill>
                          <a:schemeClr val="dk1"/>
                        </a:solidFill>
                        <a:latin typeface="+mn-lt"/>
                        <a:ea typeface="+mn-ea"/>
                        <a:cs typeface="+mn-cs"/>
                      </a:endParaRP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dk1"/>
                          </a:solidFill>
                          <a:latin typeface="+mn-lt"/>
                          <a:ea typeface="+mn-ea"/>
                          <a:cs typeface="+mn-cs"/>
                        </a:rPr>
                        <a:t>I can evaluate and apply responsible habits of working which consider environmental and societal impacts.</a:t>
                      </a:r>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dk1"/>
                          </a:solidFill>
                          <a:latin typeface="+mn-lt"/>
                          <a:ea typeface="+mn-ea"/>
                          <a:cs typeface="+mn-cs"/>
                        </a:rPr>
                        <a:t>PS5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independently select and apply low-fidelity and high-fidelity prototyping to test ideas, materials and structures.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dk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use my making skills and knowledge of materials to produce high-quality and effective outcomes.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dk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apply and justify responsible habits of working which take into account impacts on the environment and society.</a:t>
                      </a:r>
                      <a:endParaRPr lang="en-US" sz="900" b="1" kern="1200">
                        <a:solidFill>
                          <a:schemeClr val="dk1"/>
                        </a:solidFill>
                        <a:latin typeface="+mn-lt"/>
                        <a:ea typeface="+mn-ea"/>
                        <a:cs typeface="+mn-cs"/>
                      </a:endParaRPr>
                    </a:p>
                  </a:txBody>
                  <a:tcPr>
                    <a:solidFill>
                      <a:srgbClr val="C5E0B4"/>
                    </a:solidFill>
                  </a:tcPr>
                </a:tc>
                <a:extLst>
                  <a:ext uri="{0D108BD9-81ED-4DB2-BD59-A6C34878D82A}">
                    <a16:rowId xmlns:a16="http://schemas.microsoft.com/office/drawing/2014/main" val="915786871"/>
                  </a:ext>
                </a:extLst>
              </a:tr>
              <a:tr h="3030991">
                <a:tc>
                  <a:txBody>
                    <a:bodyPr/>
                    <a:lstStyle/>
                    <a:p>
                      <a:pPr algn="l"/>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KNOWLEDGE </a:t>
                      </a:r>
                      <a:br>
                        <a:rPr lang="en-US" sz="1000" b="1">
                          <a:solidFill>
                            <a:srgbClr val="002060"/>
                          </a:solidFill>
                        </a:rPr>
                      </a:br>
                      <a:br>
                        <a:rPr lang="en-US" sz="1000" b="1">
                          <a:solidFill>
                            <a:srgbClr val="002060"/>
                          </a:solidFill>
                        </a:rPr>
                      </a:br>
                      <a:r>
                        <a:rPr lang="en-US" sz="1000" b="1">
                          <a:solidFill>
                            <a:srgbClr val="002060"/>
                          </a:solidFill>
                        </a:rPr>
                        <a:t>and </a:t>
                      </a: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SKILLS</a:t>
                      </a:r>
                    </a:p>
                  </a:txBody>
                  <a:tcPr>
                    <a:solidFill>
                      <a:srgbClr val="EBF1E9"/>
                    </a:solidFill>
                  </a:tcPr>
                </a:tc>
                <a:tc>
                  <a:txBody>
                    <a:bodyPr/>
                    <a:lstStyle/>
                    <a:p>
                      <a:pPr algn="l"/>
                      <a:r>
                        <a:rPr lang="en-US" sz="800">
                          <a:solidFill>
                            <a:srgbClr val="FF0000"/>
                          </a:solidFill>
                        </a:rPr>
                        <a:t>THIS IS ALL ABOUT RECOGNISING, COPYING AND EXTENDING</a:t>
                      </a:r>
                    </a:p>
                    <a:p>
                      <a:pPr marL="0" indent="0" algn="l" defTabSz="914400" rtl="0" eaLnBrk="1" latinLnBrk="0" hangingPunct="1">
                        <a:buFont typeface="Arial" panose="020B0604020202020204" pitchFamily="34" charset="0"/>
                        <a:buNone/>
                      </a:pPr>
                      <a:endParaRPr lang="en-GB" sz="800" kern="1200">
                        <a:solidFill>
                          <a:srgbClr val="002060"/>
                        </a:solidFill>
                        <a:latin typeface="+mn-lt"/>
                        <a:ea typeface="+mn-ea"/>
                        <a:cs typeface="+mn-cs"/>
                      </a:endParaRPr>
                    </a:p>
                    <a:p>
                      <a:pPr marL="171450" indent="-171450" algn="l" defTabSz="914400" rtl="0" eaLnBrk="1" latinLnBrk="0" hangingPunct="1">
                        <a:buFont typeface="Arial" panose="020B0604020202020204" pitchFamily="34" charset="0"/>
                        <a:buChar char="•"/>
                      </a:pPr>
                      <a:endParaRPr lang="en-GB" sz="800" b="0"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0" kern="1200">
                        <a:solidFill>
                          <a:srgbClr val="002060"/>
                        </a:solidFill>
                        <a:latin typeface="+mn-lt"/>
                        <a:ea typeface="+mn-ea"/>
                        <a:cs typeface="+mn-cs"/>
                      </a:endParaRPr>
                    </a:p>
                    <a:p>
                      <a:pPr marL="171450" indent="-171450" algn="l" defTabSz="914400" rtl="0" eaLnBrk="1" latinLnBrk="0" hangingPunct="1">
                        <a:buFont typeface="Arial" panose="020B0604020202020204" pitchFamily="34" charset="0"/>
                        <a:buChar char="•"/>
                      </a:pPr>
                      <a:endParaRPr lang="en-GB" sz="800" b="0" kern="1200">
                        <a:solidFill>
                          <a:srgbClr val="002060"/>
                        </a:solidFill>
                        <a:latin typeface="+mn-lt"/>
                        <a:ea typeface="+mn-ea"/>
                        <a:cs typeface="+mn-cs"/>
                      </a:endParaRPr>
                    </a:p>
                    <a:p>
                      <a:pPr marL="171450" indent="-171450" algn="l" defTabSz="914400" rtl="0" eaLnBrk="1" latinLnBrk="0" hangingPunct="1">
                        <a:buFont typeface="Arial" panose="020B0604020202020204" pitchFamily="34" charset="0"/>
                        <a:buChar char="•"/>
                      </a:pPr>
                      <a:endParaRPr lang="en-GB" sz="800" b="0"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kern="1200">
                          <a:solidFill>
                            <a:srgbClr val="002060"/>
                          </a:solidFill>
                          <a:latin typeface="+mn-lt"/>
                          <a:ea typeface="+mn-ea"/>
                          <a:cs typeface="+mn-cs"/>
                        </a:rPr>
                        <a:t>Skills </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Be able to hold objects. e.g., scissors, glue, pencils, playdough, Lego, Duplo, knife, spoon, fork.</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Safely use simple tools, materials and equipment to construct and deconstruct (e.g., paper, card, fabric, wood and food)</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Be able to use to measure and mark out</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Describe and sort a range materials according to their properties e.g., hard soft fluffy smooth, flexible, rigid etc. </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Begin to discuss why materials are used for certain types of products e.g., why is a bug hotel made from wood. </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Be able to follow simple procedures for safety and hygiene.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800" b="0" kern="1200">
                        <a:solidFill>
                          <a:srgbClr val="002060"/>
                        </a:solidFill>
                        <a:latin typeface="+mn-lt"/>
                        <a:ea typeface="+mn-ea"/>
                        <a:cs typeface="+mn-cs"/>
                      </a:endParaRPr>
                    </a:p>
                  </a:txBody>
                  <a:tcPr>
                    <a:solidFill>
                      <a:srgbClr val="EBF1E9"/>
                    </a:solidFill>
                  </a:tcPr>
                </a:tc>
                <a:tc gridSpan="2">
                  <a:txBody>
                    <a:bodyPr/>
                    <a:lstStyle/>
                    <a:p>
                      <a:r>
                        <a:rPr lang="en-US" sz="800">
                          <a:solidFill>
                            <a:srgbClr val="FF0000"/>
                          </a:solidFill>
                        </a:rPr>
                        <a:t>THIS IS ALL ABOUT BEGINNING TO CREATE AND EXPLAIN</a:t>
                      </a:r>
                    </a:p>
                    <a:p>
                      <a:pPr marL="0" indent="0">
                        <a:buFont typeface="Arial" panose="020B0604020202020204" pitchFamily="34" charset="0"/>
                        <a:buNone/>
                      </a:pPr>
                      <a:endParaRPr lang="en-GB" sz="800" b="1" kern="1200">
                        <a:solidFill>
                          <a:srgbClr val="002060"/>
                        </a:solidFill>
                        <a:latin typeface="+mn-lt"/>
                        <a:ea typeface="+mn-ea"/>
                        <a:cs typeface="+mn-cs"/>
                      </a:endParaRPr>
                    </a:p>
                    <a:p>
                      <a:pPr marL="171450" indent="-171450">
                        <a:buFont typeface="Arial" panose="020B0604020202020204" pitchFamily="34" charset="0"/>
                        <a:buChar char="•"/>
                      </a:pPr>
                      <a:r>
                        <a:rPr lang="en-GB" sz="800" b="0" kern="1200">
                          <a:solidFill>
                            <a:srgbClr val="002060"/>
                          </a:solidFill>
                          <a:latin typeface="+mn-lt"/>
                          <a:ea typeface="+mn-ea"/>
                          <a:cs typeface="+mn-cs"/>
                        </a:rPr>
                        <a:t>Know that different materials have different properties that affect their use.</a:t>
                      </a:r>
                    </a:p>
                    <a:p>
                      <a:pPr marL="171450" indent="-171450">
                        <a:buFont typeface="Arial" panose="020B0604020202020204" pitchFamily="34" charset="0"/>
                        <a:buChar char="•"/>
                      </a:pPr>
                      <a:r>
                        <a:rPr lang="en-GB" sz="800" b="0" kern="1200">
                          <a:solidFill>
                            <a:srgbClr val="002060"/>
                          </a:solidFill>
                          <a:latin typeface="+mn-lt"/>
                          <a:ea typeface="+mn-ea"/>
                          <a:cs typeface="+mn-cs"/>
                        </a:rPr>
                        <a:t>Know the source of some common materials (</a:t>
                      </a:r>
                      <a:r>
                        <a:rPr lang="en-GB" sz="800" b="0" kern="1200" err="1">
                          <a:solidFill>
                            <a:srgbClr val="002060"/>
                          </a:solidFill>
                          <a:latin typeface="+mn-lt"/>
                          <a:ea typeface="+mn-ea"/>
                          <a:cs typeface="+mn-cs"/>
                        </a:rPr>
                        <a:t>eg</a:t>
                      </a:r>
                      <a:r>
                        <a:rPr lang="en-GB" sz="800" b="0" kern="1200">
                          <a:solidFill>
                            <a:srgbClr val="002060"/>
                          </a:solidFill>
                          <a:latin typeface="+mn-lt"/>
                          <a:ea typeface="+mn-ea"/>
                          <a:cs typeface="+mn-cs"/>
                        </a:rPr>
                        <a:t> plastics from crude oil, metals from the ground (ores))</a:t>
                      </a:r>
                    </a:p>
                    <a:p>
                      <a:pPr marL="171450" indent="-171450">
                        <a:buFont typeface="Arial" panose="020B0604020202020204" pitchFamily="34" charset="0"/>
                        <a:buChar char="•"/>
                      </a:pPr>
                      <a:r>
                        <a:rPr lang="en-GB" sz="800" b="0" kern="1200">
                          <a:solidFill>
                            <a:srgbClr val="002060"/>
                          </a:solidFill>
                          <a:latin typeface="+mn-lt"/>
                          <a:ea typeface="+mn-ea"/>
                          <a:cs typeface="+mn-cs"/>
                        </a:rPr>
                        <a:t>Know that it is possible to recycle certain materials.</a:t>
                      </a: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kern="1200">
                          <a:solidFill>
                            <a:srgbClr val="002060"/>
                          </a:solidFill>
                          <a:latin typeface="+mn-lt"/>
                          <a:ea typeface="+mn-ea"/>
                          <a:cs typeface="+mn-cs"/>
                        </a:rPr>
                        <a:t>Skills </a:t>
                      </a:r>
                    </a:p>
                    <a:p>
                      <a:pPr marL="171450" indent="-171450">
                        <a:buFont typeface="Arial" panose="020B0604020202020204" pitchFamily="34" charset="0"/>
                        <a:buChar char="•"/>
                      </a:pPr>
                      <a:r>
                        <a:rPr lang="en-GB" sz="800" b="0" kern="1200">
                          <a:solidFill>
                            <a:srgbClr val="002060"/>
                          </a:solidFill>
                          <a:latin typeface="+mn-lt"/>
                          <a:ea typeface="+mn-ea"/>
                          <a:cs typeface="+mn-cs"/>
                        </a:rPr>
                        <a:t>Be able to design &amp; make low fidelity prototypes using simple materials (e.g., paper, cardboard, foam board)</a:t>
                      </a:r>
                    </a:p>
                    <a:p>
                      <a:pPr marL="171450" indent="-171450">
                        <a:buFont typeface="Arial" panose="020B0604020202020204" pitchFamily="34" charset="0"/>
                        <a:buChar char="•"/>
                      </a:pPr>
                      <a:r>
                        <a:rPr lang="en-GB" sz="800" b="0" kern="1200">
                          <a:solidFill>
                            <a:srgbClr val="002060"/>
                          </a:solidFill>
                          <a:latin typeface="+mn-lt"/>
                          <a:ea typeface="+mn-ea"/>
                          <a:cs typeface="+mn-cs"/>
                        </a:rPr>
                        <a:t>Be able to measure and mark out with accuracy and precision.</a:t>
                      </a:r>
                    </a:p>
                    <a:p>
                      <a:pPr marL="171450" indent="-171450">
                        <a:buFont typeface="Arial" panose="020B0604020202020204" pitchFamily="34" charset="0"/>
                        <a:buChar char="•"/>
                      </a:pPr>
                      <a:r>
                        <a:rPr lang="en-GB" sz="800" b="0" kern="1200">
                          <a:solidFill>
                            <a:srgbClr val="002060"/>
                          </a:solidFill>
                          <a:latin typeface="+mn-lt"/>
                          <a:ea typeface="+mn-ea"/>
                          <a:cs typeface="+mn-cs"/>
                        </a:rPr>
                        <a:t>To assemble, join and combine materials with increasing accuracy.</a:t>
                      </a:r>
                    </a:p>
                    <a:p>
                      <a:pPr marL="171450" indent="-171450">
                        <a:buFont typeface="Arial" panose="020B0604020202020204" pitchFamily="34" charset="0"/>
                        <a:buChar char="•"/>
                      </a:pPr>
                      <a:r>
                        <a:rPr lang="en-GB" sz="800" b="0" kern="1200">
                          <a:solidFill>
                            <a:srgbClr val="002060"/>
                          </a:solidFill>
                          <a:latin typeface="+mn-lt"/>
                          <a:ea typeface="+mn-ea"/>
                          <a:cs typeface="+mn-cs"/>
                        </a:rPr>
                        <a:t>Explore, describe and sort properties of materials by type  e.g., wood, plastic, metal, glass and property e.g., porous, non-porous, conductive etc and explain what these mean.</a:t>
                      </a:r>
                    </a:p>
                  </a:txBody>
                  <a:tcPr>
                    <a:solidFill>
                      <a:srgbClr val="EBF1E9"/>
                    </a:solidFill>
                  </a:tcPr>
                </a:tc>
                <a:tc hMerge="1">
                  <a:txBody>
                    <a:bodyPr/>
                    <a:lstStyle/>
                    <a:p>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AND EXPLANATION</a:t>
                      </a:r>
                      <a:endParaRPr lang="en-US" sz="800">
                        <a:solidFill>
                          <a:srgbClr val="002060"/>
                        </a:solidFill>
                      </a:endParaRPr>
                    </a:p>
                    <a:p>
                      <a:endParaRPr lang="en-US" sz="800">
                        <a:solidFill>
                          <a:srgbClr val="002060"/>
                        </a:solidFill>
                      </a:endParaRPr>
                    </a:p>
                    <a:p>
                      <a:endParaRPr lang="en-US" sz="800">
                        <a:solidFill>
                          <a:srgbClr val="002060"/>
                        </a:solidFill>
                      </a:endParaRPr>
                    </a:p>
                    <a:p>
                      <a:pPr marL="171450" indent="-171450">
                        <a:buFont typeface="Arial" panose="020B0604020202020204" pitchFamily="34" charset="0"/>
                        <a:buChar char="•"/>
                      </a:pPr>
                      <a:r>
                        <a:rPr lang="en-GB" sz="800" kern="1200">
                          <a:solidFill>
                            <a:srgbClr val="002060"/>
                          </a:solidFill>
                          <a:latin typeface="+mn-lt"/>
                          <a:ea typeface="+mn-ea"/>
                          <a:cs typeface="+mn-cs"/>
                        </a:rPr>
                        <a:t>Know why we recycle and reuse certain materials</a:t>
                      </a:r>
                    </a:p>
                    <a:p>
                      <a:pPr marL="171450" indent="-171450">
                        <a:buFont typeface="Arial" panose="020B0604020202020204" pitchFamily="34" charset="0"/>
                        <a:buChar char="•"/>
                      </a:pPr>
                      <a:endParaRPr lang="en-GB" sz="800" kern="1200">
                        <a:solidFill>
                          <a:srgbClr val="002060"/>
                        </a:solidFill>
                        <a:latin typeface="+mn-lt"/>
                        <a:ea typeface="+mn-ea"/>
                        <a:cs typeface="+mn-cs"/>
                      </a:endParaRPr>
                    </a:p>
                    <a:p>
                      <a:pPr marL="171450" indent="-171450">
                        <a:buFont typeface="Arial" panose="020B0604020202020204" pitchFamily="34" charset="0"/>
                        <a:buChar char="•"/>
                      </a:pPr>
                      <a:endParaRPr lang="en-GB" sz="800" kern="1200">
                        <a:solidFill>
                          <a:srgbClr val="002060"/>
                        </a:solidFill>
                        <a:latin typeface="+mn-lt"/>
                        <a:ea typeface="+mn-ea"/>
                        <a:cs typeface="+mn-cs"/>
                      </a:endParaRPr>
                    </a:p>
                    <a:p>
                      <a:pPr marL="171450" indent="-171450">
                        <a:buFont typeface="Arial" panose="020B0604020202020204" pitchFamily="34" charset="0"/>
                        <a:buChar char="•"/>
                      </a:pPr>
                      <a:endParaRPr lang="en-GB" sz="800" kern="1200">
                        <a:solidFill>
                          <a:srgbClr val="002060"/>
                        </a:solidFill>
                        <a:latin typeface="+mn-lt"/>
                        <a:ea typeface="+mn-ea"/>
                        <a:cs typeface="+mn-cs"/>
                      </a:endParaRPr>
                    </a:p>
                    <a:p>
                      <a:pPr marL="171450" indent="-171450">
                        <a:buFont typeface="Arial" panose="020B0604020202020204" pitchFamily="34" charset="0"/>
                        <a:buChar char="•"/>
                      </a:pPr>
                      <a:endParaRPr lang="en-GB" sz="800" kern="1200">
                        <a:solidFill>
                          <a:srgbClr val="002060"/>
                        </a:solidFill>
                        <a:latin typeface="+mn-lt"/>
                        <a:ea typeface="+mn-ea"/>
                        <a:cs typeface="+mn-cs"/>
                      </a:endParaRPr>
                    </a:p>
                    <a:p>
                      <a:pPr marL="171450" indent="-171450">
                        <a:buFont typeface="Arial" panose="020B0604020202020204" pitchFamily="34" charset="0"/>
                        <a:buChar char="•"/>
                      </a:pPr>
                      <a:endParaRPr lang="en-GB" sz="800" kern="1200">
                        <a:solidFill>
                          <a:srgbClr val="002060"/>
                        </a:solidFill>
                        <a:latin typeface="+mn-lt"/>
                        <a:ea typeface="+mn-ea"/>
                        <a:cs typeface="+mn-cs"/>
                      </a:endParaRPr>
                    </a:p>
                    <a:p>
                      <a:pPr marL="0" indent="0">
                        <a:buFont typeface="Arial" panose="020B0604020202020204" pitchFamily="34" charset="0"/>
                        <a:buNone/>
                      </a:pPr>
                      <a:endParaRPr lang="en-GB" sz="800" kern="1200">
                        <a:solidFill>
                          <a:srgbClr val="002060"/>
                        </a:solidFill>
                        <a:latin typeface="+mn-lt"/>
                        <a:ea typeface="+mn-ea"/>
                        <a:cs typeface="+mn-cs"/>
                      </a:endParaRPr>
                    </a:p>
                    <a:p>
                      <a:pPr marL="171450" indent="-171450">
                        <a:buFont typeface="Arial" panose="020B0604020202020204" pitchFamily="34" charset="0"/>
                        <a:buChar char="•"/>
                      </a:pPr>
                      <a:endParaRPr lang="en-GB" sz="800"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kern="1200">
                          <a:solidFill>
                            <a:srgbClr val="002060"/>
                          </a:solidFill>
                          <a:latin typeface="+mn-lt"/>
                          <a:ea typeface="+mn-ea"/>
                          <a:cs typeface="+mn-cs"/>
                        </a:rPr>
                        <a:t>Skills </a:t>
                      </a:r>
                    </a:p>
                    <a:p>
                      <a:pPr marL="171450" indent="-171450">
                        <a:buFont typeface="Arial" panose="020B0604020202020204" pitchFamily="34" charset="0"/>
                        <a:buChar char="•"/>
                      </a:pPr>
                      <a:r>
                        <a:rPr lang="en-GB" sz="800" kern="1200">
                          <a:solidFill>
                            <a:srgbClr val="002060"/>
                          </a:solidFill>
                          <a:latin typeface="+mn-lt"/>
                          <a:ea typeface="+mn-ea"/>
                          <a:cs typeface="+mn-cs"/>
                        </a:rPr>
                        <a:t>I can understand and explain the properties, production uses and impacts of the materials I use (e.g., crude oil/plastic/deforestation) of a range of materials on the environment.</a:t>
                      </a:r>
                    </a:p>
                    <a:p>
                      <a:pPr marL="171450" indent="-171450">
                        <a:buFont typeface="Arial" panose="020B0604020202020204" pitchFamily="34" charset="0"/>
                        <a:buChar char="•"/>
                      </a:pPr>
                      <a:r>
                        <a:rPr lang="en-GB" sz="800" kern="1200">
                          <a:solidFill>
                            <a:srgbClr val="002060"/>
                          </a:solidFill>
                          <a:latin typeface="+mn-lt"/>
                          <a:ea typeface="+mn-ea"/>
                          <a:cs typeface="+mn-cs"/>
                        </a:rPr>
                        <a:t>To measure and mark out with accuracy and precision.</a:t>
                      </a:r>
                    </a:p>
                    <a:p>
                      <a:pPr marL="171450" indent="-171450">
                        <a:buFont typeface="Arial" panose="020B0604020202020204" pitchFamily="34" charset="0"/>
                        <a:buChar char="•"/>
                      </a:pPr>
                      <a:r>
                        <a:rPr lang="en-GB" sz="800" kern="1200">
                          <a:solidFill>
                            <a:srgbClr val="002060"/>
                          </a:solidFill>
                          <a:latin typeface="+mn-lt"/>
                          <a:ea typeface="+mn-ea"/>
                          <a:cs typeface="+mn-cs"/>
                        </a:rPr>
                        <a:t>I can effectively combine and select materials based on their properties for a particular use or function and improve effectiveness.</a:t>
                      </a:r>
                    </a:p>
                    <a:p>
                      <a:pPr marL="171450" indent="-171450">
                        <a:buFont typeface="Arial" panose="020B0604020202020204" pitchFamily="34" charset="0"/>
                        <a:buChar char="•"/>
                      </a:pPr>
                      <a:r>
                        <a:rPr lang="en-GB" sz="800" kern="1200">
                          <a:solidFill>
                            <a:srgbClr val="002060"/>
                          </a:solidFill>
                          <a:latin typeface="+mn-lt"/>
                          <a:ea typeface="+mn-ea"/>
                          <a:cs typeface="+mn-cs"/>
                        </a:rPr>
                        <a:t>I can design &amp; make low fidelity prototypes with increased accuracy and precision.</a:t>
                      </a:r>
                    </a:p>
                    <a:p>
                      <a:pPr marL="171450" indent="-171450">
                        <a:buFont typeface="Arial" panose="020B0604020202020204" pitchFamily="34" charset="0"/>
                        <a:buChar char="•"/>
                      </a:pPr>
                      <a:r>
                        <a:rPr lang="en-GB" sz="800" kern="1200">
                          <a:solidFill>
                            <a:srgbClr val="002060"/>
                          </a:solidFill>
                          <a:latin typeface="+mn-lt"/>
                          <a:ea typeface="+mn-ea"/>
                          <a:cs typeface="+mn-cs"/>
                        </a:rPr>
                        <a:t>I can apply a given finish to my design </a:t>
                      </a:r>
                    </a:p>
                    <a:p>
                      <a:pPr marL="0" indent="0">
                        <a:buFont typeface="Arial" panose="020B0604020202020204" pitchFamily="34" charset="0"/>
                        <a:buNone/>
                      </a:pPr>
                      <a:endParaRPr lang="en-GB" sz="800" b="1" kern="1200">
                        <a:solidFill>
                          <a:srgbClr val="002060"/>
                        </a:solidFill>
                        <a:latin typeface="+mn-lt"/>
                        <a:ea typeface="+mn-ea"/>
                        <a:cs typeface="+mn-cs"/>
                      </a:endParaRP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EXPLANATION and LINKING</a:t>
                      </a:r>
                      <a:endParaRPr lang="en-US" sz="800">
                        <a:solidFill>
                          <a:srgbClr val="002060"/>
                        </a:solidFill>
                      </a:endParaRPr>
                    </a:p>
                    <a:p>
                      <a:endParaRPr lang="en-US" sz="800">
                        <a:solidFill>
                          <a:srgbClr val="002060"/>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Know that different materials have a different impact on the environment (e.g., carbon footprint, sustainable forestry, recycling symbols)</a:t>
                      </a:r>
                    </a:p>
                    <a:p>
                      <a:pPr marL="171450" indent="-171450">
                        <a:buFont typeface="Arial" panose="020B0604020202020204" pitchFamily="34" charset="0"/>
                        <a:buChar char="•"/>
                      </a:pPr>
                      <a:endParaRPr lang="en-GB" sz="800">
                        <a:solidFill>
                          <a:srgbClr val="002060"/>
                        </a:solidFill>
                      </a:endParaRPr>
                    </a:p>
                    <a:p>
                      <a:pPr marL="171450" indent="-171450">
                        <a:buFont typeface="Arial" panose="020B0604020202020204" pitchFamily="34" charset="0"/>
                        <a:buChar char="•"/>
                      </a:pPr>
                      <a:endParaRPr lang="en-GB" sz="800">
                        <a:solidFill>
                          <a:srgbClr val="002060"/>
                        </a:solidFill>
                      </a:endParaRPr>
                    </a:p>
                    <a:p>
                      <a:pPr marL="171450" indent="-171450" defTabSz="914400">
                        <a:buFont typeface="Arial" panose="020B0604020202020204" pitchFamily="34" charset="0"/>
                        <a:buChar char="•"/>
                        <a:tabLst/>
                        <a:defRPr/>
                      </a:pPr>
                      <a:endParaRPr lang="en-GB" sz="800">
                        <a:solidFill>
                          <a:srgbClr val="002060"/>
                        </a:solidFill>
                      </a:endParaRPr>
                    </a:p>
                    <a:p>
                      <a:pPr marL="0" marR="0" lvl="0" indent="0" algn="l" rtl="0" eaLnBrk="1" fontAlgn="auto" latinLnBrk="0" hangingPunct="1">
                        <a:lnSpc>
                          <a:spcPct val="100000"/>
                        </a:lnSpc>
                        <a:spcBef>
                          <a:spcPts val="0"/>
                        </a:spcBef>
                        <a:spcAft>
                          <a:spcPts val="0"/>
                        </a:spcAft>
                        <a:buClrTx/>
                        <a:buSzTx/>
                        <a:buFont typeface="Arial" panose="020B0604020202020204" pitchFamily="34" charset="0"/>
                        <a:buNone/>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kern="1200">
                          <a:solidFill>
                            <a:srgbClr val="002060"/>
                          </a:solidFill>
                          <a:latin typeface="+mn-lt"/>
                          <a:ea typeface="+mn-ea"/>
                          <a:cs typeface="+mn-cs"/>
                        </a:rPr>
                        <a:t>Skills </a:t>
                      </a:r>
                    </a:p>
                    <a:p>
                      <a:pPr marL="171450" indent="-171450">
                        <a:buFont typeface="Arial" panose="020B0604020202020204" pitchFamily="34" charset="0"/>
                        <a:buChar char="•"/>
                      </a:pPr>
                      <a:r>
                        <a:rPr lang="en-GB" sz="800">
                          <a:solidFill>
                            <a:srgbClr val="002060"/>
                          </a:solidFill>
                        </a:rPr>
                        <a:t>Use my making skills and knowledge of materials to produce high-quality and purposeful outcomes or prototypes.</a:t>
                      </a:r>
                    </a:p>
                    <a:p>
                      <a:pPr marL="171450" indent="-171450">
                        <a:buFont typeface="Arial" panose="020B0604020202020204" pitchFamily="34" charset="0"/>
                        <a:buChar char="•"/>
                      </a:pPr>
                      <a:r>
                        <a:rPr lang="en-GB" sz="800" kern="1200">
                          <a:solidFill>
                            <a:srgbClr val="002060"/>
                          </a:solidFill>
                          <a:latin typeface="+mn-lt"/>
                          <a:ea typeface="+mn-ea"/>
                          <a:cs typeface="+mn-cs"/>
                        </a:rPr>
                        <a:t>I can create low/high fidelity prototypes with increasing precision.</a:t>
                      </a:r>
                    </a:p>
                    <a:p>
                      <a:pPr marL="171450" indent="-171450">
                        <a:buFont typeface="Arial" panose="020B0604020202020204" pitchFamily="34" charset="0"/>
                        <a:buChar char="•"/>
                      </a:pPr>
                      <a:r>
                        <a:rPr lang="en-GB" sz="800" kern="1200">
                          <a:solidFill>
                            <a:srgbClr val="002060"/>
                          </a:solidFill>
                          <a:latin typeface="+mn-lt"/>
                          <a:ea typeface="+mn-ea"/>
                          <a:cs typeface="+mn-cs"/>
                        </a:rPr>
                        <a:t>I can use a range of materials and tools to construct with increasing accuracy.</a:t>
                      </a:r>
                    </a:p>
                    <a:p>
                      <a:pPr marL="171450" indent="-171450">
                        <a:buFont typeface="Arial" panose="020B0604020202020204" pitchFamily="34" charset="0"/>
                        <a:buChar char="•"/>
                      </a:pPr>
                      <a:r>
                        <a:rPr lang="en-GB" sz="800" kern="1200">
                          <a:solidFill>
                            <a:srgbClr val="002060"/>
                          </a:solidFill>
                          <a:latin typeface="+mn-lt"/>
                          <a:ea typeface="+mn-ea"/>
                          <a:cs typeface="+mn-cs"/>
                        </a:rPr>
                        <a:t>I can select from a range of finishing techniques to enhance the durability and aesthetics of my design.</a:t>
                      </a: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b="0">
                          <a:solidFill>
                            <a:srgbClr val="FF0000"/>
                          </a:solidFill>
                        </a:rPr>
                        <a:t>THIS IS ALL ABOUT EXPLANATION  and LINKING</a:t>
                      </a:r>
                      <a:endParaRPr lang="en-US" sz="800" b="0">
                        <a:solidFill>
                          <a:srgbClr val="002060"/>
                        </a:solidFill>
                      </a:endParaRPr>
                    </a:p>
                    <a:p>
                      <a:pPr marL="0" indent="0">
                        <a:buFont typeface="Arial" panose="020B0604020202020204" pitchFamily="34" charset="0"/>
                        <a:buNone/>
                      </a:pPr>
                      <a:endParaRPr lang="en-US" sz="800" b="0">
                        <a:solidFill>
                          <a:srgbClr val="002060"/>
                        </a:solidFill>
                      </a:endParaRPr>
                    </a:p>
                    <a:p>
                      <a:pPr marL="0" indent="0">
                        <a:buFont typeface="Arial" panose="020B0604020202020204" pitchFamily="34" charset="0"/>
                        <a:buNone/>
                      </a:pPr>
                      <a:endParaRPr lang="en-US" sz="800" b="0">
                        <a:solidFill>
                          <a:srgbClr val="002060"/>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b="0" kern="1200">
                          <a:solidFill>
                            <a:srgbClr val="002060"/>
                          </a:solidFill>
                          <a:latin typeface="+mn-lt"/>
                          <a:ea typeface="+mn-ea"/>
                          <a:cs typeface="+mn-cs"/>
                        </a:rPr>
                        <a:t>Know how to assess the environmental impact of the materials used (e.g., carbon footprint, sustainable forestry, recycling symbols).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0"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0"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0"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0"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kern="1200">
                          <a:solidFill>
                            <a:srgbClr val="002060"/>
                          </a:solidFill>
                          <a:latin typeface="+mn-lt"/>
                          <a:ea typeface="+mn-ea"/>
                          <a:cs typeface="+mn-cs"/>
                        </a:rPr>
                        <a:t>Skills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b="0" kern="1200">
                          <a:solidFill>
                            <a:srgbClr val="002060"/>
                          </a:solidFill>
                          <a:latin typeface="+mn-lt"/>
                          <a:ea typeface="+mn-ea"/>
                          <a:cs typeface="+mn-cs"/>
                        </a:rPr>
                        <a:t>I can select and justify the most appropriate low or high-fidelity prototype.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b="0" kern="1200">
                          <a:solidFill>
                            <a:srgbClr val="002060"/>
                          </a:solidFill>
                          <a:latin typeface="+mn-lt"/>
                          <a:ea typeface="+mn-ea"/>
                          <a:cs typeface="+mn-cs"/>
                        </a:rPr>
                        <a:t>I can create low/high fidelity prototypes with precision and accuracy.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b="0" kern="1200">
                          <a:solidFill>
                            <a:srgbClr val="002060"/>
                          </a:solidFill>
                          <a:latin typeface="+mn-lt"/>
                          <a:ea typeface="+mn-ea"/>
                          <a:cs typeface="+mn-cs"/>
                        </a:rPr>
                        <a:t>I can use low/high fidelity prototypes to justify my design.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b="0" kern="1200">
                          <a:solidFill>
                            <a:srgbClr val="002060"/>
                          </a:solidFill>
                          <a:latin typeface="+mn-lt"/>
                          <a:ea typeface="+mn-ea"/>
                          <a:cs typeface="+mn-cs"/>
                        </a:rPr>
                        <a:t>I can use a wide range of appropriate tools and materials to construct with accuracy and precision.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b="0" kern="1200">
                          <a:solidFill>
                            <a:srgbClr val="002060"/>
                          </a:solidFill>
                          <a:latin typeface="+mn-lt"/>
                          <a:ea typeface="+mn-ea"/>
                          <a:cs typeface="+mn-cs"/>
                        </a:rPr>
                        <a:t>I can apply a range of finishing techniques to enhance the durability and aesthetics of my design</a:t>
                      </a:r>
                    </a:p>
                  </a:txBody>
                  <a:tcPr>
                    <a:solidFill>
                      <a:srgbClr val="EBF1E9"/>
                    </a:solidFill>
                  </a:tcPr>
                </a:tc>
                <a:extLst>
                  <a:ext uri="{0D108BD9-81ED-4DB2-BD59-A6C34878D82A}">
                    <a16:rowId xmlns:a16="http://schemas.microsoft.com/office/drawing/2014/main" val="1235794680"/>
                  </a:ext>
                </a:extLst>
              </a:tr>
              <a:tr h="551089">
                <a:tc>
                  <a:txBody>
                    <a:bodyPr/>
                    <a:lstStyle/>
                    <a:p>
                      <a:r>
                        <a:rPr lang="en-US" sz="1000" b="1">
                          <a:solidFill>
                            <a:srgbClr val="002060"/>
                          </a:solidFill>
                        </a:rPr>
                        <a:t>EXPERIENCES</a:t>
                      </a:r>
                    </a:p>
                    <a:p>
                      <a:pPr algn="l"/>
                      <a:r>
                        <a:rPr lang="en-US" sz="1000">
                          <a:solidFill>
                            <a:srgbClr val="002060"/>
                          </a:solidFill>
                        </a:rPr>
                        <a:t>(</a:t>
                      </a:r>
                      <a:r>
                        <a:rPr lang="en-US" sz="1000" b="1">
                          <a:solidFill>
                            <a:srgbClr val="002060"/>
                          </a:solidFill>
                        </a:rPr>
                        <a:t>Enriching</a:t>
                      </a:r>
                      <a:r>
                        <a:rPr lang="en-US" sz="1000">
                          <a:solidFill>
                            <a:srgbClr val="002060"/>
                          </a:solidFill>
                        </a:rPr>
                        <a:t> not curricular)</a:t>
                      </a:r>
                    </a:p>
                  </a:txBody>
                  <a:tcPr>
                    <a:solidFill>
                      <a:srgbClr val="C5E0B4"/>
                    </a:solidFill>
                  </a:tcPr>
                </a:tc>
                <a:tc>
                  <a:txBody>
                    <a:bodyPr/>
                    <a:lstStyle/>
                    <a:p>
                      <a:pPr marL="0" indent="0">
                        <a:buFont typeface="Arial" panose="020B0604020202020204" pitchFamily="34" charset="0"/>
                        <a:buNone/>
                      </a:pPr>
                      <a:r>
                        <a:rPr lang="en-GB" sz="800">
                          <a:solidFill>
                            <a:srgbClr val="002060"/>
                          </a:solidFill>
                        </a:rPr>
                        <a:t>Observe what happens to different materials in different environments, e.g., when cardboard vs plastic gets wet.</a:t>
                      </a:r>
                    </a:p>
                  </a:txBody>
                  <a:tcPr>
                    <a:solidFill>
                      <a:srgbClr val="C5E0B4"/>
                    </a:solidFill>
                  </a:tcPr>
                </a:tc>
                <a:tc gridSpan="2">
                  <a:txBody>
                    <a:bodyPr/>
                    <a:lstStyle/>
                    <a:p>
                      <a:pPr marL="171450" indent="-171450">
                        <a:buFont typeface="Arial" panose="020B0604020202020204" pitchFamily="34" charset="0"/>
                        <a:buChar char="•"/>
                      </a:pPr>
                      <a:r>
                        <a:rPr lang="en-GB" sz="800" kern="1200">
                          <a:solidFill>
                            <a:srgbClr val="002060"/>
                          </a:solidFill>
                          <a:latin typeface="+mn-lt"/>
                          <a:ea typeface="+mn-ea"/>
                          <a:cs typeface="+mn-cs"/>
                        </a:rPr>
                        <a:t>Make and sell a product e.g., for Summer fayre / fundraising / bake sale</a:t>
                      </a:r>
                    </a:p>
                    <a:p>
                      <a:pPr marL="171450" indent="-171450">
                        <a:buFont typeface="Arial" panose="020B0604020202020204" pitchFamily="34" charset="0"/>
                        <a:buChar char="•"/>
                      </a:pPr>
                      <a:r>
                        <a:rPr lang="en-GB" sz="800" kern="1200">
                          <a:solidFill>
                            <a:srgbClr val="002060"/>
                          </a:solidFill>
                          <a:latin typeface="+mn-lt"/>
                          <a:ea typeface="+mn-ea"/>
                          <a:cs typeface="+mn-cs"/>
                        </a:rPr>
                        <a:t>Bakery visit</a:t>
                      </a:r>
                    </a:p>
                  </a:txBody>
                  <a:tcPr>
                    <a:solidFill>
                      <a:srgbClr val="C5E0B4"/>
                    </a:solidFill>
                  </a:tcPr>
                </a:tc>
                <a:tc hMerge="1">
                  <a:txBody>
                    <a:bodyPr/>
                    <a:lstStyle/>
                    <a:p>
                      <a:endParaRPr lang="en-GB"/>
                    </a:p>
                  </a:txBody>
                  <a:tcPr/>
                </a:tc>
                <a:tc>
                  <a:txBody>
                    <a:bodyPr/>
                    <a:lstStyle/>
                    <a:p>
                      <a:pPr marL="171450" indent="-171450">
                        <a:buFont typeface="Arial" panose="020B0604020202020204" pitchFamily="34" charset="0"/>
                        <a:buChar char="•"/>
                      </a:pPr>
                      <a:r>
                        <a:rPr lang="en-GB" sz="800" kern="1200">
                          <a:solidFill>
                            <a:srgbClr val="002060"/>
                          </a:solidFill>
                          <a:latin typeface="+mn-lt"/>
                          <a:ea typeface="+mn-ea"/>
                          <a:cs typeface="+mn-cs"/>
                        </a:rPr>
                        <a:t>Use tools safely to create a product for an Enterprise event.</a:t>
                      </a:r>
                    </a:p>
                    <a:p>
                      <a:pPr marL="171450" indent="-171450">
                        <a:buFont typeface="Arial" panose="020B0604020202020204" pitchFamily="34" charset="0"/>
                        <a:buChar char="•"/>
                      </a:pPr>
                      <a:r>
                        <a:rPr lang="en-GB" sz="800" kern="1200">
                          <a:solidFill>
                            <a:srgbClr val="002060"/>
                          </a:solidFill>
                          <a:latin typeface="+mn-lt"/>
                          <a:ea typeface="+mn-ea"/>
                          <a:cs typeface="+mn-cs"/>
                        </a:rPr>
                        <a:t>Visit to a local industry (e.g.,  car dealership / service centre)</a:t>
                      </a:r>
                    </a:p>
                  </a:txBody>
                  <a:tcPr>
                    <a:solidFill>
                      <a:srgbClr val="C5E0B4"/>
                    </a:solid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Use of a 3D printer  [link to enterprise project]</a:t>
                      </a:r>
                      <a:endParaRPr lang="en-US" sz="800" kern="1200">
                        <a:solidFill>
                          <a:srgbClr val="002060"/>
                        </a:solidFill>
                        <a:latin typeface="+mn-lt"/>
                        <a:ea typeface="+mn-ea"/>
                        <a:cs typeface="+mn-cs"/>
                      </a:endParaRPr>
                    </a:p>
                  </a:txBody>
                  <a:tcPr>
                    <a:solidFill>
                      <a:srgbClr val="C5E0B4"/>
                    </a:solid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Industry Visit - Manufacture - materials used in innovative ways/why have these materials been used? For example, factory.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800">
                        <a:solidFill>
                          <a:srgbClr val="002060"/>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Work experience, real life application for example, local context might be Port Talbot Steel Works.</a:t>
                      </a:r>
                      <a:endParaRPr lang="en-US" sz="800">
                        <a:solidFill>
                          <a:srgbClr val="002060"/>
                        </a:solidFill>
                      </a:endParaRPr>
                    </a:p>
                  </a:txBody>
                  <a:tcPr>
                    <a:solidFill>
                      <a:srgbClr val="C5E0B4"/>
                    </a:solidFill>
                  </a:tcPr>
                </a:tc>
                <a:extLst>
                  <a:ext uri="{0D108BD9-81ED-4DB2-BD59-A6C34878D82A}">
                    <a16:rowId xmlns:a16="http://schemas.microsoft.com/office/drawing/2014/main" val="749163210"/>
                  </a:ext>
                </a:extLst>
              </a:tr>
              <a:tr h="1071563">
                <a:tc>
                  <a:txBody>
                    <a:bodyPr/>
                    <a:lstStyle/>
                    <a:p>
                      <a:r>
                        <a:rPr lang="en-US" sz="1000" b="1">
                          <a:solidFill>
                            <a:srgbClr val="002060"/>
                          </a:solidFill>
                        </a:rPr>
                        <a:t>VOCABULARY</a:t>
                      </a:r>
                    </a:p>
                  </a:txBody>
                  <a:tcPr>
                    <a:solidFill>
                      <a:srgbClr val="EBF1E9"/>
                    </a:solidFill>
                  </a:tcPr>
                </a:tc>
                <a:tc>
                  <a:txBody>
                    <a:bodyPr/>
                    <a:lstStyle/>
                    <a:p>
                      <a:pPr algn="l" fontAlgn="t"/>
                      <a:r>
                        <a:rPr lang="en-GB" sz="800" kern="1200">
                          <a:solidFill>
                            <a:srgbClr val="002060"/>
                          </a:solidFill>
                          <a:latin typeface="+mn-lt"/>
                          <a:ea typeface="+mn-ea"/>
                          <a:cs typeface="+mn-cs"/>
                        </a:rPr>
                        <a:t>Safe, cut, hold, shape, mix, spread, pour, hard, soft, fluffy, smooth. </a:t>
                      </a:r>
                    </a:p>
                    <a:p>
                      <a:pPr algn="l" fontAlgn="t"/>
                      <a:endParaRPr lang="en-GB" sz="800" kern="1200">
                        <a:solidFill>
                          <a:srgbClr val="002060"/>
                        </a:solidFill>
                        <a:latin typeface="+mn-lt"/>
                        <a:ea typeface="+mn-ea"/>
                        <a:cs typeface="+mn-cs"/>
                      </a:endParaRPr>
                    </a:p>
                    <a:p>
                      <a:pPr algn="l" fontAlgn="t"/>
                      <a:r>
                        <a:rPr lang="en-GB" sz="800" kern="1200">
                          <a:solidFill>
                            <a:srgbClr val="002060"/>
                          </a:solidFill>
                          <a:latin typeface="+mn-lt"/>
                          <a:ea typeface="+mn-ea"/>
                          <a:cs typeface="+mn-cs"/>
                        </a:rPr>
                        <a:t>Name tools and materials precisely for example, scissors.</a:t>
                      </a:r>
                    </a:p>
                    <a:p>
                      <a:pPr algn="l" fontAlgn="t"/>
                      <a:endParaRPr lang="en-GB" sz="800" kern="1200">
                        <a:solidFill>
                          <a:srgbClr val="002060"/>
                        </a:solidFill>
                        <a:latin typeface="+mn-lt"/>
                        <a:ea typeface="+mn-ea"/>
                        <a:cs typeface="+mn-cs"/>
                      </a:endParaRPr>
                    </a:p>
                    <a:p>
                      <a:pPr algn="l" fontAlgn="t"/>
                      <a:r>
                        <a:rPr lang="en-GB" sz="800" kern="1200">
                          <a:solidFill>
                            <a:srgbClr val="002060"/>
                          </a:solidFill>
                          <a:latin typeface="+mn-lt"/>
                          <a:ea typeface="+mn-ea"/>
                          <a:cs typeface="+mn-cs"/>
                        </a:rPr>
                        <a:t>Design</a:t>
                      </a:r>
                    </a:p>
                  </a:txBody>
                  <a:tcPr marL="9525" marR="9525" marT="9525" marB="0">
                    <a:solidFill>
                      <a:srgbClr val="EBF1E9"/>
                    </a:solidFill>
                  </a:tcPr>
                </a:tc>
                <a:tc gridSpan="2">
                  <a:txBody>
                    <a:bodyPr/>
                    <a:lstStyle/>
                    <a:p>
                      <a:r>
                        <a:rPr lang="en-GB" sz="800">
                          <a:solidFill>
                            <a:srgbClr val="002060"/>
                          </a:solidFill>
                        </a:rPr>
                        <a:t>measure, whisk, beat, roll, weigh</a:t>
                      </a:r>
                    </a:p>
                    <a:p>
                      <a:endParaRPr lang="en-GB" sz="800">
                        <a:solidFill>
                          <a:srgbClr val="002060"/>
                        </a:solidFill>
                      </a:endParaRPr>
                    </a:p>
                    <a:p>
                      <a:r>
                        <a:rPr lang="en-GB" sz="800">
                          <a:solidFill>
                            <a:srgbClr val="002060"/>
                          </a:solidFill>
                        </a:rPr>
                        <a:t>Porous, non-porous, flexible, rigid, conductive, properties, materials, purpose, function, metal, glass, wood, natural, man-made</a:t>
                      </a:r>
                    </a:p>
                    <a:p>
                      <a:endParaRPr lang="en-GB" sz="800" noProof="0">
                        <a:solidFill>
                          <a:srgbClr val="002060"/>
                        </a:solidFill>
                      </a:endParaRPr>
                    </a:p>
                    <a:p>
                      <a:r>
                        <a:rPr lang="en-GB" sz="800" noProof="0">
                          <a:solidFill>
                            <a:srgbClr val="002060"/>
                          </a:solidFill>
                        </a:rPr>
                        <a:t>Design Brief, realistic, prototype</a:t>
                      </a:r>
                    </a:p>
                  </a:txBody>
                  <a:tcPr>
                    <a:solidFill>
                      <a:srgbClr val="EBF1E9"/>
                    </a:solidFill>
                  </a:tcPr>
                </a:tc>
                <a:tc hMerge="1">
                  <a:txBody>
                    <a:bodyPr/>
                    <a:lstStyle/>
                    <a:p>
                      <a:endParaRPr lang="en-GB"/>
                    </a:p>
                  </a:txBody>
                  <a:tcPr/>
                </a:tc>
                <a:tc>
                  <a:txBody>
                    <a:bodyPr/>
                    <a:lstStyle/>
                    <a:p>
                      <a:r>
                        <a:rPr lang="en-GB" sz="800">
                          <a:solidFill>
                            <a:srgbClr val="002060"/>
                          </a:solidFill>
                        </a:rPr>
                        <a:t>Continue to develop vocabulary associated with increasingly sophisticated D&amp;T skills. Name tools and materials correctly for example, Phillips head, flat head. </a:t>
                      </a:r>
                    </a:p>
                    <a:p>
                      <a:endParaRPr lang="en-GB" sz="800">
                        <a:solidFill>
                          <a:srgbClr val="002060"/>
                        </a:solidFill>
                      </a:endParaRPr>
                    </a:p>
                    <a:p>
                      <a:r>
                        <a:rPr lang="en-GB" sz="800">
                          <a:solidFill>
                            <a:srgbClr val="002060"/>
                          </a:solidFill>
                        </a:rPr>
                        <a:t>Design proposal, foamboard, low fidelity, CAD</a:t>
                      </a:r>
                    </a:p>
                  </a:txBody>
                  <a:tcPr>
                    <a:solidFill>
                      <a:srgbClr val="EBF1E9"/>
                    </a:solidFill>
                  </a:tcPr>
                </a:tc>
                <a:tc>
                  <a:txBody>
                    <a:bodyPr/>
                    <a:lstStyle/>
                    <a:p>
                      <a:r>
                        <a:rPr lang="en-GB" sz="800">
                          <a:solidFill>
                            <a:srgbClr val="002060"/>
                          </a:solidFill>
                        </a:rPr>
                        <a:t>Continue to develop vocabulary associated with D&amp;T</a:t>
                      </a:r>
                    </a:p>
                    <a:p>
                      <a:endParaRPr lang="en-GB" sz="800">
                        <a:solidFill>
                          <a:srgbClr val="002060"/>
                        </a:solidFill>
                      </a:endParaRPr>
                    </a:p>
                    <a:p>
                      <a:endParaRPr lang="en-GB" sz="800">
                        <a:solidFill>
                          <a:srgbClr val="002060"/>
                        </a:solidFill>
                      </a:endParaRPr>
                    </a:p>
                    <a:p>
                      <a:endParaRPr lang="en-GB" sz="800">
                        <a:solidFill>
                          <a:srgbClr val="002060"/>
                        </a:solidFill>
                      </a:endParaRPr>
                    </a:p>
                    <a:p>
                      <a:r>
                        <a:rPr lang="en-GB" sz="800">
                          <a:solidFill>
                            <a:srgbClr val="002060"/>
                          </a:solidFill>
                        </a:rPr>
                        <a:t>High fidelity, cut-away</a:t>
                      </a: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800">
                        <a:solidFill>
                          <a:srgbClr val="002060"/>
                        </a:solidFill>
                      </a:endParaRPr>
                    </a:p>
                  </a:txBody>
                  <a:tcPr>
                    <a:solidFill>
                      <a:srgbClr val="EBF1E9"/>
                    </a:solidFill>
                  </a:tcPr>
                </a:tc>
                <a:extLst>
                  <a:ext uri="{0D108BD9-81ED-4DB2-BD59-A6C34878D82A}">
                    <a16:rowId xmlns:a16="http://schemas.microsoft.com/office/drawing/2014/main" val="1788112394"/>
                  </a:ext>
                </a:extLst>
              </a:tr>
            </a:tbl>
          </a:graphicData>
        </a:graphic>
      </p:graphicFrame>
    </p:spTree>
    <p:extLst>
      <p:ext uri="{BB962C8B-B14F-4D97-AF65-F5344CB8AC3E}">
        <p14:creationId xmlns:p14="http://schemas.microsoft.com/office/powerpoint/2010/main" val="2799489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6BB1A2A5-C085-B34C-850D-703DD10654CF}"/>
              </a:ext>
            </a:extLst>
          </p:cNvPr>
          <p:cNvGraphicFramePr>
            <a:graphicFrameLocks noGrp="1"/>
          </p:cNvGraphicFramePr>
          <p:nvPr>
            <p:ph idx="1"/>
            <p:extLst>
              <p:ext uri="{D42A27DB-BD31-4B8C-83A1-F6EECF244321}">
                <p14:modId xmlns:p14="http://schemas.microsoft.com/office/powerpoint/2010/main" val="1023893400"/>
              </p:ext>
            </p:extLst>
          </p:nvPr>
        </p:nvGraphicFramePr>
        <p:xfrm>
          <a:off x="1" y="0"/>
          <a:ext cx="12191999" cy="6818243"/>
        </p:xfrm>
        <a:graphic>
          <a:graphicData uri="http://schemas.openxmlformats.org/drawingml/2006/table">
            <a:tbl>
              <a:tblPr firstRow="1" bandRow="1">
                <a:tableStyleId>{5C22544A-7EE6-4342-B048-85BDC9FD1C3A}</a:tableStyleId>
              </a:tblPr>
              <a:tblGrid>
                <a:gridCol w="981074">
                  <a:extLst>
                    <a:ext uri="{9D8B030D-6E8A-4147-A177-3AD203B41FA5}">
                      <a16:colId xmlns:a16="http://schemas.microsoft.com/office/drawing/2014/main" val="2844052496"/>
                    </a:ext>
                  </a:extLst>
                </a:gridCol>
                <a:gridCol w="1838325">
                  <a:extLst>
                    <a:ext uri="{9D8B030D-6E8A-4147-A177-3AD203B41FA5}">
                      <a16:colId xmlns:a16="http://schemas.microsoft.com/office/drawing/2014/main" val="1783919398"/>
                    </a:ext>
                  </a:extLst>
                </a:gridCol>
                <a:gridCol w="2057401">
                  <a:extLst>
                    <a:ext uri="{9D8B030D-6E8A-4147-A177-3AD203B41FA5}">
                      <a16:colId xmlns:a16="http://schemas.microsoft.com/office/drawing/2014/main" val="379330648"/>
                    </a:ext>
                  </a:extLst>
                </a:gridCol>
                <a:gridCol w="2238374">
                  <a:extLst>
                    <a:ext uri="{9D8B030D-6E8A-4147-A177-3AD203B41FA5}">
                      <a16:colId xmlns:a16="http://schemas.microsoft.com/office/drawing/2014/main" val="2117361135"/>
                    </a:ext>
                  </a:extLst>
                </a:gridCol>
                <a:gridCol w="2581275">
                  <a:extLst>
                    <a:ext uri="{9D8B030D-6E8A-4147-A177-3AD203B41FA5}">
                      <a16:colId xmlns:a16="http://schemas.microsoft.com/office/drawing/2014/main" val="3005880290"/>
                    </a:ext>
                  </a:extLst>
                </a:gridCol>
                <a:gridCol w="2495550">
                  <a:extLst>
                    <a:ext uri="{9D8B030D-6E8A-4147-A177-3AD203B41FA5}">
                      <a16:colId xmlns:a16="http://schemas.microsoft.com/office/drawing/2014/main" val="2228165275"/>
                    </a:ext>
                  </a:extLst>
                </a:gridCol>
              </a:tblGrid>
              <a:tr h="503269">
                <a:tc gridSpan="3">
                  <a:txBody>
                    <a:bodyPr/>
                    <a:lstStyle/>
                    <a:p>
                      <a:pPr algn="ctr"/>
                      <a:r>
                        <a:rPr lang="en-US" sz="2400"/>
                        <a:t>World Around Us WM3</a:t>
                      </a:r>
                      <a:endParaRPr lang="en-US" sz="2400">
                        <a:solidFill>
                          <a:schemeClr val="tx1"/>
                        </a:solidFill>
                      </a:endParaRPr>
                    </a:p>
                  </a:txBody>
                  <a:tcPr>
                    <a:solidFill>
                      <a:srgbClr val="8EC142"/>
                    </a:solidFill>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cs typeface="Arial" panose="020B0604020202020204" pitchFamily="34" charset="0"/>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gridSpan="3">
                  <a:txBody>
                    <a:bodyPr/>
                    <a:lstStyle/>
                    <a:p>
                      <a:pPr algn="ctr"/>
                      <a:r>
                        <a:rPr lang="en-US" sz="2400">
                          <a:solidFill>
                            <a:schemeClr val="tx1"/>
                          </a:solidFill>
                        </a:rPr>
                        <a:t>Living Things</a:t>
                      </a:r>
                    </a:p>
                  </a:txBody>
                  <a:tcPr>
                    <a:solidFill>
                      <a:srgbClr val="8EC142"/>
                    </a:solidFill>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extLst>
                  <a:ext uri="{0D108BD9-81ED-4DB2-BD59-A6C34878D82A}">
                    <a16:rowId xmlns:a16="http://schemas.microsoft.com/office/drawing/2014/main" val="3120450716"/>
                  </a:ext>
                </a:extLst>
              </a:tr>
              <a:tr h="1526584">
                <a:tc>
                  <a:txBody>
                    <a:bodyPr/>
                    <a:lstStyle/>
                    <a:p>
                      <a:endParaRPr lang="en-US" sz="1000"/>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tx1"/>
                          </a:solidFill>
                          <a:latin typeface="+mn-lt"/>
                          <a:ea typeface="+mn-ea"/>
                          <a:cs typeface="+mn-cs"/>
                        </a:rPr>
                        <a:t>PS1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tx1"/>
                          </a:solidFill>
                          <a:latin typeface="+mn-lt"/>
                          <a:ea typeface="+mn-ea"/>
                          <a:cs typeface="+mn-cs"/>
                        </a:rPr>
                        <a:t>I can identify, follow and begin to create sequences and patterns in everyday activities.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tx1"/>
                          </a:solidFill>
                          <a:latin typeface="+mn-lt"/>
                          <a:ea typeface="+mn-ea"/>
                          <a:cs typeface="+mn-cs"/>
                        </a:rPr>
                        <a:t>I can recognise that plants and animals are living things which grow.</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tx1"/>
                        </a:solidFill>
                        <a:latin typeface="+mn-lt"/>
                        <a:ea typeface="+mn-ea"/>
                        <a:cs typeface="+mn-cs"/>
                      </a:endParaRPr>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tx1"/>
                          </a:solidFill>
                          <a:latin typeface="+mn-lt"/>
                          <a:ea typeface="+mn-ea"/>
                          <a:cs typeface="+mn-cs"/>
                        </a:rPr>
                        <a:t>PS2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900" b="1"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tx1"/>
                          </a:solidFill>
                          <a:latin typeface="+mn-lt"/>
                          <a:ea typeface="+mn-ea"/>
                          <a:cs typeface="+mn-cs"/>
                        </a:rPr>
                        <a:t>I can recognise that what I do, and the things I use, can have an impact on my environment and on living things.</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sz="900" b="1" kern="1200">
                          <a:solidFill>
                            <a:srgbClr val="000000"/>
                          </a:solidFill>
                          <a:latin typeface="+mn-lt"/>
                          <a:ea typeface="+mn-ea"/>
                          <a:cs typeface="+mn-cs"/>
                        </a:rPr>
                      </a:br>
                      <a:r>
                        <a:rPr lang="en-GB" sz="900" b="1" kern="1200">
                          <a:solidFill>
                            <a:schemeClr val="tx1"/>
                          </a:solidFill>
                          <a:latin typeface="+mn-lt"/>
                          <a:ea typeface="+mn-ea"/>
                          <a:cs typeface="+mn-cs"/>
                        </a:rPr>
                        <a:t>I can explore relationships between living things, their habitats and their life cycles.</a:t>
                      </a:r>
                    </a:p>
                  </a:txBody>
                  <a:tcPr>
                    <a:solidFill>
                      <a:srgbClr val="C5E0B4"/>
                    </a:solidFill>
                  </a:tcPr>
                </a:tc>
                <a:tc>
                  <a:txBody>
                    <a:bodyPr/>
                    <a:lstStyle/>
                    <a:p>
                      <a:pPr lvl="0"/>
                      <a:r>
                        <a:rPr lang="en-US" sz="900" b="1" kern="1200">
                          <a:solidFill>
                            <a:schemeClr val="tx1"/>
                          </a:solidFill>
                          <a:latin typeface="+mn-lt"/>
                          <a:ea typeface="+mn-ea"/>
                          <a:cs typeface="+mn-cs"/>
                        </a:rPr>
                        <a:t>PS3</a:t>
                      </a:r>
                    </a:p>
                    <a:p>
                      <a:pPr lvl="0"/>
                      <a:endParaRPr lang="en-US" sz="900" b="1" kern="1200">
                        <a:solidFill>
                          <a:schemeClr val="tx1"/>
                        </a:solidFill>
                        <a:latin typeface="+mn-lt"/>
                        <a:ea typeface="+mn-ea"/>
                        <a:cs typeface="+mn-cs"/>
                      </a:endParaRPr>
                    </a:p>
                    <a:p>
                      <a:pPr lvl="0"/>
                      <a:r>
                        <a:rPr lang="en-GB" sz="900" b="1" kern="1200">
                          <a:solidFill>
                            <a:schemeClr val="tx1"/>
                          </a:solidFill>
                          <a:latin typeface="+mn-lt"/>
                          <a:ea typeface="+mn-ea"/>
                          <a:cs typeface="+mn-cs"/>
                        </a:rPr>
                        <a:t>I can describe the features of organisms and recognise how they allow them to live, grow and reproduce for survival in their environment.</a:t>
                      </a:r>
                    </a:p>
                    <a:p>
                      <a:pPr lvl="0"/>
                      <a:endParaRPr lang="en-GB" sz="900" b="1" kern="1200">
                        <a:solidFill>
                          <a:schemeClr val="tx1"/>
                        </a:solidFill>
                        <a:latin typeface="+mn-lt"/>
                        <a:ea typeface="+mn-ea"/>
                        <a:cs typeface="+mn-cs"/>
                      </a:endParaRPr>
                    </a:p>
                    <a:p>
                      <a:pPr lvl="0"/>
                      <a:r>
                        <a:rPr lang="en-GB" sz="900" b="1" kern="1200">
                          <a:solidFill>
                            <a:schemeClr val="tx1"/>
                          </a:solidFill>
                          <a:latin typeface="+mn-lt"/>
                          <a:ea typeface="+mn-ea"/>
                          <a:cs typeface="+mn-cs"/>
                        </a:rPr>
                        <a:t>I can explain the role of different organs and systems that enable plants and animals to live and grow. </a:t>
                      </a:r>
                    </a:p>
                  </a:txBody>
                  <a:tcPr>
                    <a:solidFill>
                      <a:srgbClr val="C5E0B4"/>
                    </a:solidFill>
                  </a:tcPr>
                </a:tc>
                <a:tc>
                  <a:txBody>
                    <a:bodyPr/>
                    <a:lstStyle/>
                    <a:p>
                      <a:pPr marL="0" lvl="0" indent="0" algn="l" defTabSz="800100">
                        <a:lnSpc>
                          <a:spcPct val="90000"/>
                        </a:lnSpc>
                        <a:spcBef>
                          <a:spcPct val="0"/>
                        </a:spcBef>
                        <a:spcAft>
                          <a:spcPct val="15000"/>
                        </a:spcAft>
                        <a:buFont typeface="Arial" panose="020B0604020202020204" pitchFamily="34" charset="0"/>
                        <a:buNone/>
                      </a:pPr>
                      <a:r>
                        <a:rPr lang="en-US" sz="900" b="1" kern="1200">
                          <a:solidFill>
                            <a:schemeClr val="tx1"/>
                          </a:solidFill>
                          <a:latin typeface="+mn-lt"/>
                          <a:ea typeface="+mn-ea"/>
                          <a:cs typeface="+mn-cs"/>
                        </a:rPr>
                        <a:t>PS4</a:t>
                      </a:r>
                    </a:p>
                    <a:p>
                      <a:pPr marL="0" lvl="0" indent="0" algn="l" defTabSz="800100">
                        <a:lnSpc>
                          <a:spcPct val="90000"/>
                        </a:lnSpc>
                        <a:spcBef>
                          <a:spcPct val="0"/>
                        </a:spcBef>
                        <a:spcAft>
                          <a:spcPct val="15000"/>
                        </a:spcAft>
                        <a:buFont typeface="Arial" panose="020B0604020202020204" pitchFamily="34" charset="0"/>
                        <a:buNone/>
                      </a:pPr>
                      <a:endParaRPr lang="en-GB" sz="900" b="1" kern="1200">
                        <a:solidFill>
                          <a:schemeClr val="tx1"/>
                        </a:solidFill>
                        <a:latin typeface="+mn-lt"/>
                        <a:ea typeface="+mn-ea"/>
                        <a:cs typeface="+mn-cs"/>
                      </a:endParaRP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tx1"/>
                          </a:solidFill>
                          <a:latin typeface="+mn-lt"/>
                          <a:ea typeface="+mn-ea"/>
                          <a:cs typeface="+mn-cs"/>
                        </a:rPr>
                        <a:t>I can describe the levels of cellular organisation and how cells perform biological processes that ensure the development and survival of organisms.</a:t>
                      </a:r>
                    </a:p>
                  </a:txBody>
                  <a:tcPr>
                    <a:solidFill>
                      <a:srgbClr val="C5E0B4"/>
                    </a:solidFill>
                  </a:tcPr>
                </a:tc>
                <a:tc>
                  <a:txBody>
                    <a:bodyPr/>
                    <a:lstStyle/>
                    <a:p>
                      <a:pPr marL="0" marR="0" lvl="0" indent="0" algn="l" rtl="0" eaLnBrk="1" fontAlgn="auto" latinLnBrk="0" hangingPunct="1">
                        <a:lnSpc>
                          <a:spcPct val="100000"/>
                        </a:lnSpc>
                        <a:spcBef>
                          <a:spcPts val="0"/>
                        </a:spcBef>
                        <a:spcAft>
                          <a:spcPts val="0"/>
                        </a:spcAft>
                        <a:buClrTx/>
                        <a:buSzTx/>
                        <a:buFontTx/>
                        <a:buNone/>
                      </a:pPr>
                      <a:r>
                        <a:rPr lang="en-US" sz="900" b="1" kern="1200">
                          <a:solidFill>
                            <a:schemeClr val="tx1"/>
                          </a:solidFill>
                          <a:latin typeface="+mn-lt"/>
                          <a:ea typeface="+mn-ea"/>
                          <a:cs typeface="+mn-cs"/>
                        </a:rPr>
                        <a:t>PS5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900" b="1"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tx1"/>
                          </a:solidFill>
                          <a:latin typeface="+mn-lt"/>
                          <a:ea typeface="+mn-ea"/>
                          <a:cs typeface="+mn-cs"/>
                        </a:rPr>
                        <a:t>I can explain how biological processes and control mechanisms enable organisms to function, develop, reproduce and survive.</a:t>
                      </a:r>
                    </a:p>
                  </a:txBody>
                  <a:tcPr>
                    <a:solidFill>
                      <a:srgbClr val="C5E0B4"/>
                    </a:solidFill>
                  </a:tcPr>
                </a:tc>
                <a:extLst>
                  <a:ext uri="{0D108BD9-81ED-4DB2-BD59-A6C34878D82A}">
                    <a16:rowId xmlns:a16="http://schemas.microsoft.com/office/drawing/2014/main" val="915786871"/>
                  </a:ext>
                </a:extLst>
              </a:tr>
              <a:tr h="3304958">
                <a:tc>
                  <a:txBody>
                    <a:bodyPr/>
                    <a:lstStyle/>
                    <a:p>
                      <a:pPr algn="l"/>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KNOWLEDGE </a:t>
                      </a:r>
                      <a:br>
                        <a:rPr lang="en-US" sz="1000" b="1">
                          <a:solidFill>
                            <a:srgbClr val="002060"/>
                          </a:solidFill>
                        </a:rPr>
                      </a:br>
                      <a:br>
                        <a:rPr lang="en-US" sz="1000" b="1">
                          <a:solidFill>
                            <a:srgbClr val="002060"/>
                          </a:solidFill>
                        </a:rPr>
                      </a:br>
                      <a:r>
                        <a:rPr lang="en-US" sz="1000" b="1">
                          <a:solidFill>
                            <a:srgbClr val="002060"/>
                          </a:solidFill>
                        </a:rPr>
                        <a:t>and </a:t>
                      </a: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SKILLS</a:t>
                      </a:r>
                    </a:p>
                  </a:txBody>
                  <a:tcPr>
                    <a:solidFill>
                      <a:srgbClr val="EBF1E9"/>
                    </a:solidFill>
                  </a:tcPr>
                </a:tc>
                <a:tc>
                  <a:txBody>
                    <a:bodyPr/>
                    <a:lstStyle/>
                    <a:p>
                      <a:pPr algn="l"/>
                      <a:r>
                        <a:rPr lang="en-US" sz="800">
                          <a:solidFill>
                            <a:srgbClr val="FF0000"/>
                          </a:solidFill>
                        </a:rPr>
                        <a:t>THIS IS ALL ABOUT RECOGNISING, COPYING AND EXTENDING</a:t>
                      </a:r>
                    </a:p>
                    <a:p>
                      <a:pPr algn="ctr"/>
                      <a:endParaRPr lang="en-US" sz="800">
                        <a:solidFill>
                          <a:srgbClr val="FF0000"/>
                        </a:solidFill>
                      </a:endParaRPr>
                    </a:p>
                    <a:p>
                      <a:pPr marL="171450" indent="-171450" algn="l" defTabSz="914400" rtl="0" eaLnBrk="1" latinLnBrk="0" hangingPunct="1">
                        <a:buFont typeface="Arial" panose="020B0604020202020204" pitchFamily="34" charset="0"/>
                        <a:buChar char="•"/>
                      </a:pPr>
                      <a:r>
                        <a:rPr lang="en-GB" sz="800" kern="1200">
                          <a:solidFill>
                            <a:srgbClr val="002060"/>
                          </a:solidFill>
                          <a:latin typeface="+mn-lt"/>
                          <a:ea typeface="+mn-ea"/>
                          <a:cs typeface="+mn-cs"/>
                        </a:rPr>
                        <a:t>Know that everything is either a living or non-living and some of the differences between them.</a:t>
                      </a:r>
                    </a:p>
                    <a:p>
                      <a:pPr marL="171450" indent="-171450" algn="l" defTabSz="914400" rtl="0" eaLnBrk="1" latinLnBrk="0" hangingPunct="1">
                        <a:buFont typeface="Arial" panose="020B0604020202020204" pitchFamily="34" charset="0"/>
                        <a:buChar char="•"/>
                      </a:pPr>
                      <a:r>
                        <a:rPr lang="en-GB" sz="800" kern="1200">
                          <a:solidFill>
                            <a:srgbClr val="002060"/>
                          </a:solidFill>
                          <a:latin typeface="+mn-lt"/>
                          <a:ea typeface="+mn-ea"/>
                          <a:cs typeface="+mn-cs"/>
                        </a:rPr>
                        <a:t>Know the difference between things that were never alive and things that were once living.</a:t>
                      </a:r>
                    </a:p>
                    <a:p>
                      <a:pPr marL="171450" indent="-171450" algn="l" defTabSz="914400" rtl="0" eaLnBrk="1" latinLnBrk="0" hangingPunct="1">
                        <a:buFont typeface="Arial" panose="020B0604020202020204" pitchFamily="34" charset="0"/>
                        <a:buChar char="•"/>
                      </a:pPr>
                      <a:r>
                        <a:rPr lang="en-GB" sz="800" kern="1200">
                          <a:solidFill>
                            <a:srgbClr val="002060"/>
                          </a:solidFill>
                          <a:latin typeface="+mn-lt"/>
                          <a:ea typeface="+mn-ea"/>
                          <a:cs typeface="+mn-cs"/>
                        </a:rPr>
                        <a:t>Know that living things grow (e.g., animals from “babies”, plants from “seeds”)</a:t>
                      </a:r>
                    </a:p>
                    <a:p>
                      <a:pPr marL="171450" indent="-171450" algn="l" defTabSz="914400" rtl="0" eaLnBrk="1" latinLnBrk="0" hangingPunct="1">
                        <a:buFont typeface="Arial" panose="020B0604020202020204" pitchFamily="34" charset="0"/>
                        <a:buChar char="•"/>
                      </a:pPr>
                      <a:r>
                        <a:rPr lang="en-GB" sz="800" kern="1200">
                          <a:solidFill>
                            <a:srgbClr val="002060"/>
                          </a:solidFill>
                          <a:latin typeface="+mn-lt"/>
                          <a:ea typeface="+mn-ea"/>
                          <a:cs typeface="+mn-cs"/>
                        </a:rPr>
                        <a:t>Know that living things can be grouped together  by common features (e.g., plants / animals, trees / flowers etc)</a:t>
                      </a:r>
                    </a:p>
                    <a:p>
                      <a:pPr marL="0" indent="0" algn="l" defTabSz="914400" rtl="0" eaLnBrk="1" latinLnBrk="0" hangingPunct="1">
                        <a:buFont typeface="Arial" panose="020B0604020202020204" pitchFamily="34" charset="0"/>
                        <a:buNone/>
                      </a:pPr>
                      <a:endParaRPr lang="en-GB" sz="800"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r>
                        <a:rPr lang="en-GB" sz="800" b="1" kern="1200">
                          <a:solidFill>
                            <a:srgbClr val="002060"/>
                          </a:solidFill>
                          <a:latin typeface="+mn-lt"/>
                          <a:ea typeface="+mn-ea"/>
                          <a:cs typeface="+mn-cs"/>
                        </a:rPr>
                        <a:t>Skills </a:t>
                      </a: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171450" indent="-171450">
                        <a:buFont typeface="Arial" panose="020B0604020202020204" pitchFamily="34" charset="0"/>
                        <a:buChar char="•"/>
                      </a:pPr>
                      <a:r>
                        <a:rPr lang="en-US" sz="800">
                          <a:solidFill>
                            <a:srgbClr val="002060"/>
                          </a:solidFill>
                        </a:rPr>
                        <a:t>Be able to sort images / objects into given categories (living, non-living, plant, animal)</a:t>
                      </a:r>
                    </a:p>
                    <a:p>
                      <a:pPr marL="171450" indent="-171450">
                        <a:buFont typeface="Arial" panose="020B0604020202020204" pitchFamily="34" charset="0"/>
                        <a:buChar char="•"/>
                      </a:pPr>
                      <a:r>
                        <a:rPr lang="en-US" sz="800">
                          <a:solidFill>
                            <a:srgbClr val="002060"/>
                          </a:solidFill>
                        </a:rPr>
                        <a:t>Be able to link “babies” to adult version of common animals</a:t>
                      </a:r>
                    </a:p>
                    <a:p>
                      <a:pPr marL="171450" indent="-171450">
                        <a:buFont typeface="Arial" panose="020B0604020202020204" pitchFamily="34" charset="0"/>
                        <a:buChar char="•"/>
                      </a:pPr>
                      <a:endParaRPr lang="en-US" sz="800">
                        <a:solidFill>
                          <a:srgbClr val="002060"/>
                        </a:solidFill>
                      </a:endParaRPr>
                    </a:p>
                  </a:txBody>
                  <a:tcPr>
                    <a:solidFill>
                      <a:srgbClr val="EBF1E9"/>
                    </a:solidFill>
                  </a:tcPr>
                </a:tc>
                <a:tc>
                  <a:txBody>
                    <a:bodyPr/>
                    <a:lstStyle/>
                    <a:p>
                      <a:r>
                        <a:rPr lang="en-US" sz="800">
                          <a:solidFill>
                            <a:srgbClr val="FF0000"/>
                          </a:solidFill>
                        </a:rPr>
                        <a:t>THIS IS ALL ABOUT BEGINNING TO CREATE AND EXPLAIN</a:t>
                      </a:r>
                    </a:p>
                    <a:p>
                      <a:endParaRPr lang="en-US" sz="800">
                        <a:solidFill>
                          <a:srgbClr val="FF0000"/>
                        </a:solidFill>
                      </a:endParaRPr>
                    </a:p>
                    <a:p>
                      <a:pPr marL="171450" indent="-171450">
                        <a:buFont typeface="Arial" panose="020B0604020202020204" pitchFamily="34" charset="0"/>
                        <a:buChar char="•"/>
                      </a:pPr>
                      <a:r>
                        <a:rPr lang="en-GB" sz="800" kern="1200">
                          <a:solidFill>
                            <a:srgbClr val="002060"/>
                          </a:solidFill>
                          <a:latin typeface="+mn-lt"/>
                          <a:ea typeface="+mn-ea"/>
                          <a:cs typeface="+mn-cs"/>
                        </a:rPr>
                        <a:t>Know the characteristics of living things (MRS GREN)</a:t>
                      </a:r>
                    </a:p>
                    <a:p>
                      <a:pPr marL="171450" indent="-171450">
                        <a:buFont typeface="Arial" panose="020B0604020202020204" pitchFamily="34" charset="0"/>
                        <a:buChar char="•"/>
                      </a:pPr>
                      <a:r>
                        <a:rPr lang="en-GB" sz="800" kern="1200">
                          <a:solidFill>
                            <a:srgbClr val="002060"/>
                          </a:solidFill>
                          <a:latin typeface="+mn-lt"/>
                          <a:ea typeface="+mn-ea"/>
                          <a:cs typeface="+mn-cs"/>
                        </a:rPr>
                        <a:t>Know that animals can be grouped according similar features (</a:t>
                      </a:r>
                      <a:r>
                        <a:rPr lang="en-GB" sz="800" kern="1200" err="1">
                          <a:solidFill>
                            <a:srgbClr val="002060"/>
                          </a:solidFill>
                          <a:latin typeface="+mn-lt"/>
                          <a:ea typeface="+mn-ea"/>
                          <a:cs typeface="+mn-cs"/>
                        </a:rPr>
                        <a:t>eg</a:t>
                      </a:r>
                      <a:r>
                        <a:rPr lang="en-GB" sz="800" kern="1200">
                          <a:solidFill>
                            <a:srgbClr val="002060"/>
                          </a:solidFill>
                          <a:latin typeface="+mn-lt"/>
                          <a:ea typeface="+mn-ea"/>
                          <a:cs typeface="+mn-cs"/>
                        </a:rPr>
                        <a:t> vertebrates / invertebrates)</a:t>
                      </a:r>
                    </a:p>
                    <a:p>
                      <a:pPr marL="171450" indent="-171450">
                        <a:buFont typeface="Arial" panose="020B0604020202020204" pitchFamily="34" charset="0"/>
                        <a:buChar char="•"/>
                      </a:pPr>
                      <a:r>
                        <a:rPr lang="en-GB" sz="800" kern="1200">
                          <a:solidFill>
                            <a:srgbClr val="002060"/>
                          </a:solidFill>
                          <a:latin typeface="+mn-lt"/>
                          <a:ea typeface="+mn-ea"/>
                          <a:cs typeface="+mn-cs"/>
                        </a:rPr>
                        <a:t>Know that all living things have a lifecycle, including the production of offspring (reproduction)</a:t>
                      </a:r>
                    </a:p>
                    <a:p>
                      <a:pPr marL="171450" indent="-171450">
                        <a:buFont typeface="Arial" panose="020B0604020202020204" pitchFamily="34" charset="0"/>
                        <a:buChar char="•"/>
                      </a:pPr>
                      <a:endParaRPr lang="en-GB" sz="800" b="1" kern="1200">
                        <a:solidFill>
                          <a:srgbClr val="002060"/>
                        </a:solidFill>
                        <a:latin typeface="+mn-lt"/>
                        <a:ea typeface="+mn-ea"/>
                        <a:cs typeface="+mn-cs"/>
                      </a:endParaRPr>
                    </a:p>
                    <a:p>
                      <a:pPr marL="171450" indent="-171450">
                        <a:buFont typeface="Arial" panose="020B0604020202020204" pitchFamily="34" charset="0"/>
                        <a:buChar char="•"/>
                      </a:pPr>
                      <a:endParaRPr lang="en-GB" sz="800" b="1" kern="1200">
                        <a:solidFill>
                          <a:srgbClr val="002060"/>
                        </a:solidFill>
                        <a:latin typeface="+mn-lt"/>
                        <a:ea typeface="+mn-ea"/>
                        <a:cs typeface="+mn-cs"/>
                      </a:endParaRPr>
                    </a:p>
                    <a:p>
                      <a:pPr marL="171450" indent="-171450">
                        <a:buFont typeface="Arial" panose="020B0604020202020204" pitchFamily="34" charset="0"/>
                        <a:buChar char="•"/>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r>
                        <a:rPr lang="en-GB" sz="800" b="1" kern="1200">
                          <a:solidFill>
                            <a:srgbClr val="002060"/>
                          </a:solidFill>
                          <a:latin typeface="+mn-lt"/>
                          <a:ea typeface="+mn-ea"/>
                          <a:cs typeface="+mn-cs"/>
                        </a:rPr>
                        <a:t>Skills</a:t>
                      </a:r>
                    </a:p>
                    <a:p>
                      <a:pPr marL="0" indent="0">
                        <a:buFont typeface="Arial" panose="020B0604020202020204" pitchFamily="34" charset="0"/>
                        <a:buNone/>
                      </a:pPr>
                      <a:endParaRPr lang="en-GB" sz="800" kern="1200">
                        <a:solidFill>
                          <a:srgbClr val="002060"/>
                        </a:solidFill>
                        <a:latin typeface="+mn-lt"/>
                        <a:ea typeface="+mn-ea"/>
                        <a:cs typeface="+mn-cs"/>
                      </a:endParaRPr>
                    </a:p>
                    <a:p>
                      <a:pPr marL="171450" indent="-171450">
                        <a:buFont typeface="Arial" panose="020B0604020202020204" pitchFamily="34" charset="0"/>
                        <a:buChar char="•"/>
                      </a:pPr>
                      <a:r>
                        <a:rPr lang="en-GB" sz="800" kern="1200">
                          <a:solidFill>
                            <a:srgbClr val="002060"/>
                          </a:solidFill>
                          <a:latin typeface="+mn-lt"/>
                          <a:ea typeface="+mn-ea"/>
                          <a:cs typeface="+mn-cs"/>
                        </a:rPr>
                        <a:t>To use MRS GREN to explain the difference between things that are alive and not alive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To be able to classify plants and animals using a binominal key (</a:t>
                      </a:r>
                      <a:r>
                        <a:rPr lang="en-GB" sz="800" kern="1200" err="1">
                          <a:solidFill>
                            <a:srgbClr val="002060"/>
                          </a:solidFill>
                          <a:latin typeface="+mn-lt"/>
                          <a:ea typeface="+mn-ea"/>
                          <a:cs typeface="+mn-cs"/>
                        </a:rPr>
                        <a:t>eg</a:t>
                      </a:r>
                      <a:r>
                        <a:rPr lang="en-GB" sz="800" kern="1200">
                          <a:solidFill>
                            <a:srgbClr val="002060"/>
                          </a:solidFill>
                          <a:latin typeface="+mn-lt"/>
                          <a:ea typeface="+mn-ea"/>
                          <a:cs typeface="+mn-cs"/>
                        </a:rPr>
                        <a:t> types of tree, invertebrates / vertebrates)</a:t>
                      </a:r>
                    </a:p>
                    <a:p>
                      <a:pPr marL="0" indent="0">
                        <a:buFont typeface="Arial" panose="020B0604020202020204" pitchFamily="34" charset="0"/>
                        <a:buNone/>
                      </a:pPr>
                      <a:endParaRPr lang="en-US" sz="800" kern="1200">
                        <a:solidFill>
                          <a:srgbClr val="002060"/>
                        </a:solidFill>
                        <a:latin typeface="+mn-lt"/>
                        <a:ea typeface="+mn-ea"/>
                        <a:cs typeface="+mn-cs"/>
                      </a:endParaRP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AND EXPLANATION</a:t>
                      </a:r>
                      <a:endParaRPr lang="en-US" sz="800">
                        <a:solidFill>
                          <a:srgbClr val="002060"/>
                        </a:solidFill>
                      </a:endParaRPr>
                    </a:p>
                    <a:p>
                      <a:endParaRPr lang="en-US" sz="800">
                        <a:solidFill>
                          <a:srgbClr val="002060"/>
                        </a:solidFill>
                      </a:endParaRPr>
                    </a:p>
                    <a:p>
                      <a:pPr marL="0" indent="0">
                        <a:buFont typeface="Arial" panose="020B0604020202020204" pitchFamily="34" charset="0"/>
                        <a:buNone/>
                      </a:pPr>
                      <a:endParaRPr lang="en-GB" sz="800">
                        <a:solidFill>
                          <a:srgbClr val="002060"/>
                        </a:solidFill>
                      </a:endParaRPr>
                    </a:p>
                    <a:p>
                      <a:pPr marL="171450" indent="-171450">
                        <a:buFont typeface="Arial" panose="020B0604020202020204" pitchFamily="34" charset="0"/>
                        <a:buChar char="•"/>
                      </a:pPr>
                      <a:r>
                        <a:rPr lang="en-GB" sz="800">
                          <a:solidFill>
                            <a:srgbClr val="002060"/>
                          </a:solidFill>
                        </a:rPr>
                        <a:t>Know the basic structure of plants and animals including their internal / external organs (</a:t>
                      </a:r>
                      <a:r>
                        <a:rPr lang="en-GB" sz="800" err="1">
                          <a:solidFill>
                            <a:srgbClr val="002060"/>
                          </a:solidFill>
                        </a:rPr>
                        <a:t>eg</a:t>
                      </a:r>
                      <a:r>
                        <a:rPr lang="en-GB" sz="800">
                          <a:solidFill>
                            <a:srgbClr val="002060"/>
                          </a:solidFill>
                        </a:rPr>
                        <a:t> parts of a flowering plant, tree, human skeleton)</a:t>
                      </a:r>
                    </a:p>
                    <a:p>
                      <a:pPr marL="171450" indent="-171450">
                        <a:buFont typeface="Arial" panose="020B0604020202020204" pitchFamily="34" charset="0"/>
                        <a:buChar char="•"/>
                      </a:pPr>
                      <a:r>
                        <a:rPr lang="en-GB" sz="800">
                          <a:solidFill>
                            <a:srgbClr val="002060"/>
                          </a:solidFill>
                        </a:rPr>
                        <a:t>Know the location and function of common plant and animal organs and systems (</a:t>
                      </a:r>
                      <a:r>
                        <a:rPr lang="en-GB" sz="800" err="1">
                          <a:solidFill>
                            <a:srgbClr val="002060"/>
                          </a:solidFill>
                        </a:rPr>
                        <a:t>eg</a:t>
                      </a:r>
                      <a:r>
                        <a:rPr lang="en-GB" sz="800">
                          <a:solidFill>
                            <a:srgbClr val="002060"/>
                          </a:solidFill>
                        </a:rPr>
                        <a:t>, roots, stem, leaves, flowers, seeds, skeleton, named bones, teeth, named organs and named systems – </a:t>
                      </a:r>
                      <a:r>
                        <a:rPr lang="en-GB" sz="800" err="1">
                          <a:solidFill>
                            <a:srgbClr val="002060"/>
                          </a:solidFill>
                        </a:rPr>
                        <a:t>eg</a:t>
                      </a:r>
                      <a:r>
                        <a:rPr lang="en-GB" sz="800">
                          <a:solidFill>
                            <a:srgbClr val="002060"/>
                          </a:solidFill>
                        </a:rPr>
                        <a:t> circulatory and respiratory system)</a:t>
                      </a:r>
                    </a:p>
                    <a:p>
                      <a:pPr marL="171450" indent="-171450">
                        <a:buFont typeface="Arial" panose="020B0604020202020204" pitchFamily="34" charset="0"/>
                        <a:buChar char="•"/>
                      </a:pPr>
                      <a:r>
                        <a:rPr lang="en-GB" sz="800">
                          <a:solidFill>
                            <a:srgbClr val="002060"/>
                          </a:solidFill>
                        </a:rPr>
                        <a:t>Know the role hormones play in growth and development.</a:t>
                      </a:r>
                    </a:p>
                    <a:p>
                      <a:pPr marL="171450" indent="-171450">
                        <a:buFont typeface="Arial" panose="020B0604020202020204" pitchFamily="34" charset="0"/>
                        <a:buChar char="•"/>
                      </a:pPr>
                      <a:r>
                        <a:rPr lang="en-GB" sz="800">
                          <a:solidFill>
                            <a:srgbClr val="002060"/>
                          </a:solidFill>
                        </a:rPr>
                        <a:t>Know the structure and function of leaves</a:t>
                      </a:r>
                    </a:p>
                    <a:p>
                      <a:pPr marL="171450" indent="-171450">
                        <a:buFont typeface="Arial" panose="020B0604020202020204" pitchFamily="34" charset="0"/>
                        <a:buChar char="•"/>
                      </a:pPr>
                      <a:r>
                        <a:rPr lang="en-GB" sz="800">
                          <a:solidFill>
                            <a:srgbClr val="002060"/>
                          </a:solidFill>
                        </a:rPr>
                        <a:t>Know that animals can be further classified by common features (</a:t>
                      </a:r>
                      <a:r>
                        <a:rPr lang="en-GB" sz="800" err="1">
                          <a:solidFill>
                            <a:srgbClr val="002060"/>
                          </a:solidFill>
                        </a:rPr>
                        <a:t>eg</a:t>
                      </a:r>
                      <a:r>
                        <a:rPr lang="en-GB" sz="800">
                          <a:solidFill>
                            <a:srgbClr val="002060"/>
                          </a:solidFill>
                        </a:rPr>
                        <a:t> fish, bird, reptile, amphibian, mammal)</a:t>
                      </a:r>
                    </a:p>
                    <a:p>
                      <a:pPr marL="0" indent="0">
                        <a:buFont typeface="Arial" panose="020B0604020202020204" pitchFamily="34" charset="0"/>
                        <a:buNone/>
                      </a:pPr>
                      <a:endParaRPr lang="en-GB" sz="800" kern="1200">
                        <a:solidFill>
                          <a:srgbClr val="002060"/>
                        </a:solidFill>
                        <a:latin typeface="+mn-lt"/>
                        <a:ea typeface="+mn-ea"/>
                        <a:cs typeface="+mn-cs"/>
                      </a:endParaRPr>
                    </a:p>
                    <a:p>
                      <a:pPr marL="0" indent="0">
                        <a:buFont typeface="Arial" panose="020B0604020202020204" pitchFamily="34" charset="0"/>
                        <a:buNone/>
                      </a:pPr>
                      <a:r>
                        <a:rPr lang="en-GB" sz="800" b="1" kern="1200">
                          <a:solidFill>
                            <a:srgbClr val="002060"/>
                          </a:solidFill>
                          <a:latin typeface="+mn-lt"/>
                          <a:ea typeface="+mn-ea"/>
                          <a:cs typeface="+mn-cs"/>
                        </a:rPr>
                        <a:t>Skills</a:t>
                      </a:r>
                    </a:p>
                    <a:p>
                      <a:pPr marL="171450" indent="-171450">
                        <a:buFont typeface="Arial" panose="020B0604020202020204" pitchFamily="34" charset="0"/>
                        <a:buChar char="•"/>
                      </a:pPr>
                      <a:endParaRPr lang="en-GB" sz="800" kern="1200">
                        <a:solidFill>
                          <a:srgbClr val="002060"/>
                        </a:solidFill>
                        <a:latin typeface="+mn-lt"/>
                        <a:ea typeface="+mn-ea"/>
                        <a:cs typeface="+mn-cs"/>
                      </a:endParaRPr>
                    </a:p>
                    <a:p>
                      <a:pPr marL="171450" indent="-171450">
                        <a:buFont typeface="Arial" panose="020B0604020202020204" pitchFamily="34" charset="0"/>
                        <a:buChar char="•"/>
                      </a:pPr>
                      <a:r>
                        <a:rPr lang="en-GB" sz="800" kern="1200">
                          <a:solidFill>
                            <a:srgbClr val="002060"/>
                          </a:solidFill>
                          <a:latin typeface="+mn-lt"/>
                          <a:ea typeface="+mn-ea"/>
                          <a:cs typeface="+mn-cs"/>
                        </a:rPr>
                        <a:t>To be able to identify and state the function of common structures in common organisms (</a:t>
                      </a:r>
                      <a:r>
                        <a:rPr lang="en-GB" sz="800" kern="1200" err="1">
                          <a:solidFill>
                            <a:srgbClr val="002060"/>
                          </a:solidFill>
                          <a:latin typeface="+mn-lt"/>
                          <a:ea typeface="+mn-ea"/>
                          <a:cs typeface="+mn-cs"/>
                        </a:rPr>
                        <a:t>eg</a:t>
                      </a:r>
                      <a:r>
                        <a:rPr lang="en-GB" sz="800" kern="1200">
                          <a:solidFill>
                            <a:srgbClr val="002060"/>
                          </a:solidFill>
                          <a:latin typeface="+mn-lt"/>
                          <a:ea typeface="+mn-ea"/>
                          <a:cs typeface="+mn-cs"/>
                        </a:rPr>
                        <a:t> a human body, a flowering plant, invertebrates)</a:t>
                      </a:r>
                    </a:p>
                    <a:p>
                      <a:pPr marL="171450" indent="-171450">
                        <a:buFont typeface="Arial" panose="020B0604020202020204" pitchFamily="34" charset="0"/>
                        <a:buChar char="•"/>
                      </a:pPr>
                      <a:r>
                        <a:rPr lang="en-GB" sz="800" kern="1200">
                          <a:solidFill>
                            <a:srgbClr val="002060"/>
                          </a:solidFill>
                          <a:latin typeface="+mn-lt"/>
                          <a:ea typeface="+mn-ea"/>
                          <a:cs typeface="+mn-cs"/>
                        </a:rPr>
                        <a:t>To construct and use a classification key to group plants and animals.</a:t>
                      </a: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EXPLANATION and LINKING</a:t>
                      </a: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171450" indent="-171450">
                        <a:buFont typeface="Arial" panose="020B0604020202020204" pitchFamily="34" charset="0"/>
                        <a:buChar char="•"/>
                      </a:pPr>
                      <a:r>
                        <a:rPr lang="en-US" sz="800" b="0">
                          <a:solidFill>
                            <a:srgbClr val="002060"/>
                          </a:solidFill>
                        </a:rPr>
                        <a:t>Know that living things are comprised of biological cells.</a:t>
                      </a:r>
                    </a:p>
                    <a:p>
                      <a:pPr marL="171450" indent="-171450">
                        <a:buFont typeface="Arial" panose="020B0604020202020204" pitchFamily="34" charset="0"/>
                        <a:buChar char="•"/>
                      </a:pPr>
                      <a:r>
                        <a:rPr lang="en-US" sz="800" b="0">
                          <a:solidFill>
                            <a:srgbClr val="002060"/>
                          </a:solidFill>
                        </a:rPr>
                        <a:t>Know the cellular difference between plants and animals, including the roles of </a:t>
                      </a:r>
                      <a:r>
                        <a:rPr lang="en-US" sz="800" b="0" err="1">
                          <a:solidFill>
                            <a:srgbClr val="002060"/>
                          </a:solidFill>
                        </a:rPr>
                        <a:t>specialised</a:t>
                      </a:r>
                      <a:r>
                        <a:rPr lang="en-US" sz="800" b="0">
                          <a:solidFill>
                            <a:srgbClr val="002060"/>
                          </a:solidFill>
                        </a:rPr>
                        <a:t> cells (</a:t>
                      </a:r>
                      <a:r>
                        <a:rPr lang="en-US" sz="800" b="0" err="1">
                          <a:solidFill>
                            <a:srgbClr val="002060"/>
                          </a:solidFill>
                        </a:rPr>
                        <a:t>eg</a:t>
                      </a:r>
                      <a:r>
                        <a:rPr lang="en-US" sz="800" b="0">
                          <a:solidFill>
                            <a:srgbClr val="002060"/>
                          </a:solidFill>
                        </a:rPr>
                        <a:t> root hairs, palisade cells, xylem / phloem cells)</a:t>
                      </a:r>
                    </a:p>
                    <a:p>
                      <a:pPr marL="171450" indent="-171450">
                        <a:buFont typeface="Arial" panose="020B0604020202020204" pitchFamily="34" charset="0"/>
                        <a:buChar char="•"/>
                      </a:pPr>
                      <a:r>
                        <a:rPr lang="en-US" sz="800" b="0">
                          <a:solidFill>
                            <a:srgbClr val="002060"/>
                          </a:solidFill>
                        </a:rPr>
                        <a:t>Know the location and function of internal cellular components (</a:t>
                      </a:r>
                      <a:r>
                        <a:rPr lang="en-US" sz="800" b="0" err="1">
                          <a:solidFill>
                            <a:srgbClr val="002060"/>
                          </a:solidFill>
                        </a:rPr>
                        <a:t>eg</a:t>
                      </a:r>
                      <a:r>
                        <a:rPr lang="en-US" sz="800" b="0">
                          <a:solidFill>
                            <a:srgbClr val="002060"/>
                          </a:solidFill>
                        </a:rPr>
                        <a:t> nucleus, cell wall, cell membrane, cytoplasm, chloroplasts, mitochondria)</a:t>
                      </a:r>
                    </a:p>
                    <a:p>
                      <a:pPr marL="171450" indent="-171450">
                        <a:buFont typeface="Arial" panose="020B0604020202020204" pitchFamily="34" charset="0"/>
                        <a:buChar char="•"/>
                      </a:pPr>
                      <a:r>
                        <a:rPr lang="en-US" sz="800" b="0">
                          <a:solidFill>
                            <a:srgbClr val="002060"/>
                          </a:solidFill>
                        </a:rPr>
                        <a:t>Know how the structure of a leaf cell allows plants to build their nutrition through a process called photosynthesis. (including  diffusion &amp; osmosis, limiting factors)</a:t>
                      </a:r>
                    </a:p>
                    <a:p>
                      <a:pPr marL="171450" indent="-171450">
                        <a:buFont typeface="Arial" panose="020B0604020202020204" pitchFamily="34" charset="0"/>
                        <a:buChar char="•"/>
                      </a:pPr>
                      <a:r>
                        <a:rPr lang="en-US" sz="800" b="0">
                          <a:solidFill>
                            <a:srgbClr val="002060"/>
                          </a:solidFill>
                        </a:rPr>
                        <a:t>Know that respiration is a cellular chemical reaction through which energy is released.</a:t>
                      </a: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r>
                        <a:rPr lang="en-US" sz="800" b="1">
                          <a:solidFill>
                            <a:srgbClr val="002060"/>
                          </a:solidFill>
                        </a:rPr>
                        <a:t>Skills</a:t>
                      </a:r>
                    </a:p>
                    <a:p>
                      <a:pPr marL="0" indent="0">
                        <a:buFont typeface="Arial" panose="020B0604020202020204" pitchFamily="34" charset="0"/>
                        <a:buNone/>
                      </a:pPr>
                      <a:endParaRPr lang="en-US" sz="800" b="1">
                        <a:solidFill>
                          <a:srgbClr val="002060"/>
                        </a:solidFill>
                      </a:endParaRPr>
                    </a:p>
                    <a:p>
                      <a:pPr marL="171450" indent="-171450">
                        <a:buFont typeface="Arial" panose="020B0604020202020204" pitchFamily="34" charset="0"/>
                        <a:buChar char="•"/>
                      </a:pPr>
                      <a:r>
                        <a:rPr lang="en-US" sz="800" b="0">
                          <a:solidFill>
                            <a:srgbClr val="002060"/>
                          </a:solidFill>
                        </a:rPr>
                        <a:t>To identify specialist cells and to link their form to their function.</a:t>
                      </a:r>
                    </a:p>
                    <a:p>
                      <a:pPr marL="171450" indent="-171450">
                        <a:buFont typeface="Arial" panose="020B0604020202020204" pitchFamily="34" charset="0"/>
                        <a:buChar char="•"/>
                      </a:pPr>
                      <a:r>
                        <a:rPr lang="en-US" sz="800" b="0">
                          <a:solidFill>
                            <a:srgbClr val="002060"/>
                          </a:solidFill>
                        </a:rPr>
                        <a:t>To be able to compare and contrast the form and function of plant and animal cells, including examples which may fall into indeterminate classifications (</a:t>
                      </a:r>
                      <a:r>
                        <a:rPr lang="en-US" sz="800" b="0" err="1">
                          <a:solidFill>
                            <a:srgbClr val="002060"/>
                          </a:solidFill>
                        </a:rPr>
                        <a:t>eg</a:t>
                      </a:r>
                      <a:r>
                        <a:rPr lang="en-US" sz="800" b="0">
                          <a:solidFill>
                            <a:srgbClr val="002060"/>
                          </a:solidFill>
                        </a:rPr>
                        <a:t> Euglena)</a:t>
                      </a:r>
                    </a:p>
                    <a:p>
                      <a:pPr marL="171450" indent="-171450">
                        <a:buFont typeface="Arial" panose="020B0604020202020204" pitchFamily="34" charset="0"/>
                        <a:buChar char="•"/>
                      </a:pPr>
                      <a:r>
                        <a:rPr lang="en-US" sz="800" b="0">
                          <a:solidFill>
                            <a:srgbClr val="002060"/>
                          </a:solidFill>
                        </a:rPr>
                        <a:t>Construct both a word and chemical symbol equation for cellular respiration.</a:t>
                      </a:r>
                    </a:p>
                    <a:p>
                      <a:pPr marL="171450" indent="-171450">
                        <a:buFont typeface="Arial" panose="020B0604020202020204" pitchFamily="34" charset="0"/>
                        <a:buChar char="•"/>
                      </a:pPr>
                      <a:r>
                        <a:rPr lang="en-US" sz="800" b="0">
                          <a:solidFill>
                            <a:srgbClr val="002060"/>
                          </a:solidFill>
                        </a:rPr>
                        <a:t>To use a light microscope</a:t>
                      </a:r>
                      <a:endParaRPr lang="en-US" sz="800" b="1">
                        <a:solidFill>
                          <a:srgbClr val="002060"/>
                        </a:solidFill>
                      </a:endParaRP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EXPLANATION  and LINKING</a:t>
                      </a:r>
                      <a:endParaRPr lang="en-US" sz="800">
                        <a:solidFill>
                          <a:srgbClr val="002060"/>
                        </a:solidFill>
                      </a:endParaRPr>
                    </a:p>
                    <a:p>
                      <a:endParaRPr lang="en-US" sz="800">
                        <a:solidFill>
                          <a:srgbClr val="002060"/>
                        </a:solidFill>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800">
                        <a:solidFill>
                          <a:srgbClr val="002060"/>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solidFill>
                            <a:srgbClr val="002060"/>
                          </a:solidFill>
                        </a:rPr>
                        <a:t>Understand the role of enzymes in biological processes</a:t>
                      </a:r>
                    </a:p>
                    <a:p>
                      <a:pPr marL="171450" indent="-171450">
                        <a:buFont typeface="Arial" panose="020B0604020202020204" pitchFamily="34" charset="0"/>
                        <a:buChar char="•"/>
                      </a:pPr>
                      <a:r>
                        <a:rPr lang="en-US" sz="800">
                          <a:solidFill>
                            <a:srgbClr val="002060"/>
                          </a:solidFill>
                        </a:rPr>
                        <a:t>Understand how a body maintains the ideal internal conditions (</a:t>
                      </a:r>
                      <a:r>
                        <a:rPr lang="en-US" sz="800" err="1">
                          <a:solidFill>
                            <a:srgbClr val="002060"/>
                          </a:solidFill>
                        </a:rPr>
                        <a:t>eg</a:t>
                      </a:r>
                      <a:r>
                        <a:rPr lang="en-US" sz="800">
                          <a:solidFill>
                            <a:srgbClr val="002060"/>
                          </a:solidFill>
                        </a:rPr>
                        <a:t> homeostasis, the function of the kidney, excretion)</a:t>
                      </a:r>
                    </a:p>
                    <a:p>
                      <a:pPr marL="171450" indent="-171450">
                        <a:buFont typeface="Arial" panose="020B0604020202020204" pitchFamily="34" charset="0"/>
                        <a:buChar char="•"/>
                      </a:pPr>
                      <a:r>
                        <a:rPr lang="en-US" sz="800">
                          <a:solidFill>
                            <a:srgbClr val="002060"/>
                          </a:solidFill>
                        </a:rPr>
                        <a:t>Understand the role and structure of the nervous system</a:t>
                      </a:r>
                    </a:p>
                    <a:p>
                      <a:pPr marL="171450" indent="-171450">
                        <a:buFont typeface="Arial" panose="020B0604020202020204" pitchFamily="34" charset="0"/>
                        <a:buChar char="•"/>
                      </a:pPr>
                      <a:r>
                        <a:rPr lang="en-US" sz="800">
                          <a:solidFill>
                            <a:srgbClr val="002060"/>
                          </a:solidFill>
                        </a:rPr>
                        <a:t>Know how plants and animals respond to external stimuli (</a:t>
                      </a:r>
                      <a:r>
                        <a:rPr lang="en-US" sz="800" err="1">
                          <a:solidFill>
                            <a:srgbClr val="002060"/>
                          </a:solidFill>
                        </a:rPr>
                        <a:t>eg</a:t>
                      </a:r>
                      <a:r>
                        <a:rPr lang="en-US" sz="800">
                          <a:solidFill>
                            <a:srgbClr val="002060"/>
                          </a:solidFill>
                        </a:rPr>
                        <a:t> phototropism, gravitropism, accommodation in the eye)</a:t>
                      </a:r>
                    </a:p>
                    <a:p>
                      <a:pPr marL="171450" indent="-171450">
                        <a:buFont typeface="Arial" panose="020B0604020202020204" pitchFamily="34" charset="0"/>
                        <a:buChar char="•"/>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b="0">
                        <a:solidFill>
                          <a:srgbClr val="002060"/>
                        </a:solidFill>
                      </a:endParaRPr>
                    </a:p>
                    <a:p>
                      <a:pPr marL="0" indent="0">
                        <a:buFont typeface="Arial" panose="020B0604020202020204" pitchFamily="34" charset="0"/>
                        <a:buNone/>
                      </a:pPr>
                      <a:endParaRPr lang="en-US" sz="800" b="0">
                        <a:solidFill>
                          <a:srgbClr val="002060"/>
                        </a:solidFill>
                      </a:endParaRPr>
                    </a:p>
                    <a:p>
                      <a:pPr marL="0" indent="0">
                        <a:buFont typeface="Arial" panose="020B0604020202020204" pitchFamily="34" charset="0"/>
                        <a:buNone/>
                      </a:pPr>
                      <a:r>
                        <a:rPr lang="en-US" sz="800" b="1">
                          <a:solidFill>
                            <a:srgbClr val="002060"/>
                          </a:solidFill>
                        </a:rPr>
                        <a:t>Skills</a:t>
                      </a:r>
                    </a:p>
                    <a:p>
                      <a:pPr marL="0" indent="0">
                        <a:buFont typeface="Arial" panose="020B0604020202020204" pitchFamily="34" charset="0"/>
                        <a:buNone/>
                      </a:pPr>
                      <a:endParaRPr lang="en-US" sz="800">
                        <a:solidFill>
                          <a:srgbClr val="002060"/>
                        </a:solidFill>
                      </a:endParaRPr>
                    </a:p>
                    <a:p>
                      <a:pPr marL="171450" indent="-171450">
                        <a:buFont typeface="Arial" panose="020B0604020202020204" pitchFamily="34" charset="0"/>
                        <a:buChar char="•"/>
                      </a:pPr>
                      <a:r>
                        <a:rPr lang="en-US" sz="800">
                          <a:solidFill>
                            <a:srgbClr val="002060"/>
                          </a:solidFill>
                        </a:rPr>
                        <a:t>To investigate the optimal conditions for enzymes (</a:t>
                      </a:r>
                      <a:r>
                        <a:rPr lang="en-US" sz="800" err="1">
                          <a:solidFill>
                            <a:srgbClr val="002060"/>
                          </a:solidFill>
                        </a:rPr>
                        <a:t>eg</a:t>
                      </a:r>
                      <a:r>
                        <a:rPr lang="en-US" sz="800">
                          <a:solidFill>
                            <a:srgbClr val="002060"/>
                          </a:solidFill>
                        </a:rPr>
                        <a:t> temperature, concentration, pH)</a:t>
                      </a:r>
                    </a:p>
                    <a:p>
                      <a:pPr marL="171450" indent="-171450">
                        <a:buFont typeface="Arial" panose="020B0604020202020204" pitchFamily="34" charset="0"/>
                        <a:buChar char="•"/>
                      </a:pPr>
                      <a:r>
                        <a:rPr lang="en-US" sz="800">
                          <a:solidFill>
                            <a:srgbClr val="002060"/>
                          </a:solidFill>
                        </a:rPr>
                        <a:t>To investigate plant tropisms (</a:t>
                      </a:r>
                      <a:r>
                        <a:rPr lang="en-US" sz="800" err="1">
                          <a:solidFill>
                            <a:srgbClr val="002060"/>
                          </a:solidFill>
                        </a:rPr>
                        <a:t>eg</a:t>
                      </a:r>
                      <a:r>
                        <a:rPr lang="en-US" sz="800">
                          <a:solidFill>
                            <a:srgbClr val="002060"/>
                          </a:solidFill>
                        </a:rPr>
                        <a:t> root gravitropism and phototropism)</a:t>
                      </a: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txBody>
                  <a:tcPr>
                    <a:solidFill>
                      <a:srgbClr val="EBF1E9"/>
                    </a:solidFill>
                  </a:tcPr>
                </a:tc>
                <a:extLst>
                  <a:ext uri="{0D108BD9-81ED-4DB2-BD59-A6C34878D82A}">
                    <a16:rowId xmlns:a16="http://schemas.microsoft.com/office/drawing/2014/main" val="1235794680"/>
                  </a:ext>
                </a:extLst>
              </a:tr>
              <a:tr h="704070">
                <a:tc>
                  <a:txBody>
                    <a:bodyPr/>
                    <a:lstStyle/>
                    <a:p>
                      <a:r>
                        <a:rPr lang="en-US" sz="1000" b="1">
                          <a:solidFill>
                            <a:srgbClr val="002060"/>
                          </a:solidFill>
                        </a:rPr>
                        <a:t>EXPERIENCES</a:t>
                      </a:r>
                    </a:p>
                    <a:p>
                      <a:pPr algn="l"/>
                      <a:r>
                        <a:rPr lang="en-US" sz="1000">
                          <a:solidFill>
                            <a:srgbClr val="002060"/>
                          </a:solidFill>
                        </a:rPr>
                        <a:t>(</a:t>
                      </a:r>
                      <a:r>
                        <a:rPr lang="en-US" sz="1000" b="1">
                          <a:solidFill>
                            <a:srgbClr val="002060"/>
                          </a:solidFill>
                        </a:rPr>
                        <a:t>Enriching</a:t>
                      </a:r>
                      <a:r>
                        <a:rPr lang="en-US" sz="1000">
                          <a:solidFill>
                            <a:srgbClr val="002060"/>
                          </a:solidFill>
                        </a:rPr>
                        <a:t> not curricular)</a:t>
                      </a:r>
                    </a:p>
                  </a:txBody>
                  <a:tcPr>
                    <a:solidFill>
                      <a:srgbClr val="C5E0B4"/>
                    </a:solidFill>
                  </a:tcPr>
                </a:tc>
                <a:tc>
                  <a:txBody>
                    <a:bodyPr/>
                    <a:lstStyle/>
                    <a:p>
                      <a:pPr marL="171450" indent="-171450">
                        <a:buFont typeface="Arial" panose="020B0604020202020204" pitchFamily="34" charset="0"/>
                        <a:buChar char="•"/>
                      </a:pPr>
                      <a:r>
                        <a:rPr lang="en-GB" sz="800">
                          <a:solidFill>
                            <a:srgbClr val="002060"/>
                          </a:solidFill>
                        </a:rPr>
                        <a:t>Experience safe and gentle handling of plants and animals </a:t>
                      </a:r>
                    </a:p>
                    <a:p>
                      <a:pPr marL="171450" indent="-171450">
                        <a:buFont typeface="Arial" panose="020B0604020202020204" pitchFamily="34" charset="0"/>
                        <a:buChar char="•"/>
                      </a:pPr>
                      <a:r>
                        <a:rPr lang="en-GB" sz="800">
                          <a:solidFill>
                            <a:srgbClr val="002060"/>
                          </a:solidFill>
                        </a:rPr>
                        <a:t>Bark rubbing</a:t>
                      </a:r>
                    </a:p>
                    <a:p>
                      <a:pPr marL="171450" indent="-171450">
                        <a:buFont typeface="Arial" panose="020B0604020202020204" pitchFamily="34" charset="0"/>
                        <a:buChar char="•"/>
                      </a:pPr>
                      <a:r>
                        <a:rPr lang="en-GB" sz="800">
                          <a:solidFill>
                            <a:srgbClr val="002060"/>
                          </a:solidFill>
                        </a:rPr>
                        <a:t>Growing seeds and looking after plants</a:t>
                      </a:r>
                    </a:p>
                  </a:txBody>
                  <a:tcPr>
                    <a:solidFill>
                      <a:srgbClr val="C5E0B4"/>
                    </a:solidFill>
                  </a:tcPr>
                </a:tc>
                <a:tc>
                  <a:txBody>
                    <a:bodyPr/>
                    <a:lstStyle/>
                    <a:p>
                      <a:pPr marL="171450" indent="-171450">
                        <a:buFont typeface="Arial" panose="020B0604020202020204" pitchFamily="34" charset="0"/>
                        <a:buChar char="•"/>
                      </a:pPr>
                      <a:r>
                        <a:rPr lang="en-GB" sz="800" kern="1200">
                          <a:solidFill>
                            <a:srgbClr val="002060"/>
                          </a:solidFill>
                          <a:latin typeface="+mn-lt"/>
                          <a:ea typeface="+mn-ea"/>
                          <a:cs typeface="+mn-cs"/>
                        </a:rPr>
                        <a:t>Environmental survey (</a:t>
                      </a:r>
                      <a:r>
                        <a:rPr lang="en-GB" sz="800" kern="1200" err="1">
                          <a:solidFill>
                            <a:srgbClr val="002060"/>
                          </a:solidFill>
                          <a:latin typeface="+mn-lt"/>
                          <a:ea typeface="+mn-ea"/>
                          <a:cs typeface="+mn-cs"/>
                        </a:rPr>
                        <a:t>eg</a:t>
                      </a:r>
                      <a:r>
                        <a:rPr lang="en-GB" sz="800" kern="1200">
                          <a:solidFill>
                            <a:srgbClr val="002060"/>
                          </a:solidFill>
                          <a:latin typeface="+mn-lt"/>
                          <a:ea typeface="+mn-ea"/>
                          <a:cs typeface="+mn-cs"/>
                        </a:rPr>
                        <a:t> pond dipping)</a:t>
                      </a:r>
                    </a:p>
                    <a:p>
                      <a:pPr marL="171450" indent="-171450">
                        <a:buFont typeface="Arial" panose="020B0604020202020204" pitchFamily="34" charset="0"/>
                        <a:buChar char="•"/>
                      </a:pPr>
                      <a:r>
                        <a:rPr lang="en-GB" sz="800" kern="1200">
                          <a:solidFill>
                            <a:srgbClr val="002060"/>
                          </a:solidFill>
                          <a:latin typeface="+mn-lt"/>
                          <a:ea typeface="+mn-ea"/>
                          <a:cs typeface="+mn-cs"/>
                        </a:rPr>
                        <a:t>Observe a lifecycle (hatch butterflies, frog spawn, fish, stick insects)</a:t>
                      </a:r>
                    </a:p>
                    <a:p>
                      <a:pPr marL="171450" indent="-171450">
                        <a:buFont typeface="Arial" panose="020B0604020202020204" pitchFamily="34" charset="0"/>
                        <a:buChar char="•"/>
                      </a:pPr>
                      <a:r>
                        <a:rPr lang="en-GB" sz="800" kern="1200">
                          <a:solidFill>
                            <a:srgbClr val="002060"/>
                          </a:solidFill>
                          <a:latin typeface="+mn-lt"/>
                          <a:ea typeface="+mn-ea"/>
                          <a:cs typeface="+mn-cs"/>
                        </a:rPr>
                        <a:t>Visit a hands on conservation experience (</a:t>
                      </a:r>
                      <a:r>
                        <a:rPr lang="en-GB" sz="800" kern="1200" err="1">
                          <a:solidFill>
                            <a:srgbClr val="002060"/>
                          </a:solidFill>
                          <a:latin typeface="+mn-lt"/>
                          <a:ea typeface="+mn-ea"/>
                          <a:cs typeface="+mn-cs"/>
                        </a:rPr>
                        <a:t>eg</a:t>
                      </a:r>
                      <a:r>
                        <a:rPr lang="en-GB" sz="800" kern="1200">
                          <a:solidFill>
                            <a:srgbClr val="002060"/>
                          </a:solidFill>
                          <a:latin typeface="+mn-lt"/>
                          <a:ea typeface="+mn-ea"/>
                          <a:cs typeface="+mn-cs"/>
                        </a:rPr>
                        <a:t> petting zoo, Eden)</a:t>
                      </a:r>
                    </a:p>
                  </a:txBody>
                  <a:tcPr>
                    <a:solidFill>
                      <a:srgbClr val="C5E0B4"/>
                    </a:solidFill>
                  </a:tcPr>
                </a:tc>
                <a:tc>
                  <a:txBody>
                    <a:bodyPr/>
                    <a:lstStyle/>
                    <a:p>
                      <a:pPr marL="171450" indent="-171450">
                        <a:buFont typeface="Arial" panose="020B0604020202020204" pitchFamily="34" charset="0"/>
                        <a:buChar char="•"/>
                      </a:pPr>
                      <a:r>
                        <a:rPr lang="en-GB" sz="800" kern="1200">
                          <a:solidFill>
                            <a:srgbClr val="002060"/>
                          </a:solidFill>
                          <a:latin typeface="+mn-lt"/>
                          <a:ea typeface="+mn-ea"/>
                          <a:cs typeface="+mn-cs"/>
                        </a:rPr>
                        <a:t>Visit a local farm to observe plants growing under different conditions (</a:t>
                      </a:r>
                      <a:r>
                        <a:rPr lang="en-GB" sz="800" kern="1200" err="1">
                          <a:solidFill>
                            <a:srgbClr val="002060"/>
                          </a:solidFill>
                          <a:latin typeface="+mn-lt"/>
                          <a:ea typeface="+mn-ea"/>
                          <a:cs typeface="+mn-cs"/>
                        </a:rPr>
                        <a:t>eg</a:t>
                      </a:r>
                      <a:r>
                        <a:rPr lang="en-GB" sz="800" kern="1200">
                          <a:solidFill>
                            <a:srgbClr val="002060"/>
                          </a:solidFill>
                          <a:latin typeface="+mn-lt"/>
                          <a:ea typeface="+mn-ea"/>
                          <a:cs typeface="+mn-cs"/>
                        </a:rPr>
                        <a:t> in a green house)</a:t>
                      </a:r>
                    </a:p>
                    <a:p>
                      <a:pPr marL="0" indent="0">
                        <a:buFont typeface="Arial" panose="020B0604020202020204" pitchFamily="34" charset="0"/>
                        <a:buNone/>
                      </a:pPr>
                      <a:endParaRPr lang="en-GB" sz="800" kern="1200">
                        <a:solidFill>
                          <a:srgbClr val="002060"/>
                        </a:solidFill>
                        <a:latin typeface="+mn-lt"/>
                        <a:ea typeface="+mn-ea"/>
                        <a:cs typeface="+mn-cs"/>
                      </a:endParaRPr>
                    </a:p>
                  </a:txBody>
                  <a:tcPr>
                    <a:solidFill>
                      <a:srgbClr val="C5E0B4"/>
                    </a:solidFill>
                  </a:tcPr>
                </a:tc>
                <a:tc>
                  <a:txBody>
                    <a:bodyPr/>
                    <a:lstStyle/>
                    <a:p>
                      <a:pPr marL="171450" indent="-171450">
                        <a:buFont typeface="Arial" panose="020B0604020202020204" pitchFamily="34" charset="0"/>
                        <a:buChar char="•"/>
                      </a:pPr>
                      <a:r>
                        <a:rPr lang="en-US" sz="800" kern="1200">
                          <a:solidFill>
                            <a:srgbClr val="002060"/>
                          </a:solidFill>
                          <a:latin typeface="+mn-lt"/>
                          <a:ea typeface="+mn-ea"/>
                          <a:cs typeface="+mn-cs"/>
                        </a:rPr>
                        <a:t>Visit a university biology laboratory </a:t>
                      </a:r>
                    </a:p>
                    <a:p>
                      <a:pPr marL="0" indent="0">
                        <a:buFont typeface="Arial" panose="020B0604020202020204" pitchFamily="34" charset="0"/>
                        <a:buNone/>
                      </a:pPr>
                      <a:endParaRPr lang="en-US" sz="800" kern="1200">
                        <a:solidFill>
                          <a:srgbClr val="002060"/>
                        </a:solidFill>
                        <a:latin typeface="+mn-lt"/>
                        <a:ea typeface="+mn-ea"/>
                        <a:cs typeface="+mn-cs"/>
                      </a:endParaRPr>
                    </a:p>
                  </a:txBody>
                  <a:tcPr>
                    <a:solidFill>
                      <a:srgbClr val="C5E0B4"/>
                    </a:solidFill>
                  </a:tcPr>
                </a:tc>
                <a:tc>
                  <a:txBody>
                    <a:bodyPr/>
                    <a:lstStyle/>
                    <a:p>
                      <a:pPr marL="171450" marR="0" lvl="0" indent="-171450" algn="l" rtl="0" eaLnBrk="1" fontAlgn="auto" latinLnBrk="0" hangingPunct="1">
                        <a:lnSpc>
                          <a:spcPct val="100000"/>
                        </a:lnSpc>
                        <a:spcBef>
                          <a:spcPts val="0"/>
                        </a:spcBef>
                        <a:spcAft>
                          <a:spcPts val="0"/>
                        </a:spcAft>
                        <a:buClrTx/>
                        <a:buSzTx/>
                        <a:buFont typeface="Arial" panose="020B0604020202020204" pitchFamily="34" charset="0"/>
                        <a:buChar char="•"/>
                      </a:pPr>
                      <a:r>
                        <a:rPr lang="en-US" sz="800" kern="1200">
                          <a:solidFill>
                            <a:srgbClr val="002060"/>
                          </a:solidFill>
                          <a:latin typeface="+mn-lt"/>
                          <a:ea typeface="+mn-ea"/>
                          <a:cs typeface="+mn-cs"/>
                        </a:rPr>
                        <a:t>Engage with a local biotech business (</a:t>
                      </a:r>
                      <a:r>
                        <a:rPr lang="en-US" sz="800" kern="1200" err="1">
                          <a:solidFill>
                            <a:srgbClr val="002060"/>
                          </a:solidFill>
                          <a:latin typeface="+mn-lt"/>
                          <a:ea typeface="+mn-ea"/>
                          <a:cs typeface="+mn-cs"/>
                        </a:rPr>
                        <a:t>eg</a:t>
                      </a:r>
                      <a:r>
                        <a:rPr lang="en-US" sz="800" kern="1200">
                          <a:solidFill>
                            <a:srgbClr val="002060"/>
                          </a:solidFill>
                          <a:latin typeface="+mn-lt"/>
                          <a:ea typeface="+mn-ea"/>
                          <a:cs typeface="+mn-cs"/>
                        </a:rPr>
                        <a:t> use of enzymes, designer molecules) </a:t>
                      </a:r>
                    </a:p>
                  </a:txBody>
                  <a:tcPr>
                    <a:solidFill>
                      <a:srgbClr val="C5E0B4"/>
                    </a:solidFill>
                  </a:tcPr>
                </a:tc>
                <a:extLst>
                  <a:ext uri="{0D108BD9-81ED-4DB2-BD59-A6C34878D82A}">
                    <a16:rowId xmlns:a16="http://schemas.microsoft.com/office/drawing/2014/main" val="749163210"/>
                  </a:ext>
                </a:extLst>
              </a:tr>
              <a:tr h="575385">
                <a:tc>
                  <a:txBody>
                    <a:bodyPr/>
                    <a:lstStyle/>
                    <a:p>
                      <a:r>
                        <a:rPr lang="en-US" sz="1000" b="1">
                          <a:solidFill>
                            <a:srgbClr val="002060"/>
                          </a:solidFill>
                        </a:rPr>
                        <a:t>VOCABULARY</a:t>
                      </a:r>
                    </a:p>
                  </a:txBody>
                  <a:tcPr>
                    <a:solidFill>
                      <a:srgbClr val="EBF1E9"/>
                    </a:solidFill>
                  </a:tcPr>
                </a:tc>
                <a:tc>
                  <a:txBody>
                    <a:bodyPr/>
                    <a:lstStyle/>
                    <a:p>
                      <a:r>
                        <a:rPr lang="en-US" sz="800">
                          <a:solidFill>
                            <a:srgbClr val="002060"/>
                          </a:solidFill>
                        </a:rPr>
                        <a:t>Living, alive, non-living, dead, plant, animal, baby, offspring, young, common animals and the offspring (</a:t>
                      </a:r>
                      <a:r>
                        <a:rPr lang="en-US" sz="800" err="1">
                          <a:solidFill>
                            <a:srgbClr val="002060"/>
                          </a:solidFill>
                        </a:rPr>
                        <a:t>eg</a:t>
                      </a:r>
                      <a:r>
                        <a:rPr lang="en-US" sz="800">
                          <a:solidFill>
                            <a:srgbClr val="002060"/>
                          </a:solidFill>
                        </a:rPr>
                        <a:t> Cow / calf, sheep / lamb)</a:t>
                      </a:r>
                    </a:p>
                  </a:txBody>
                  <a:tcPr>
                    <a:solidFill>
                      <a:srgbClr val="EBF1E9"/>
                    </a:solidFill>
                  </a:tcPr>
                </a:tc>
                <a:tc>
                  <a:txBody>
                    <a:bodyPr/>
                    <a:lstStyle/>
                    <a:p>
                      <a:r>
                        <a:rPr lang="en-US" sz="800">
                          <a:solidFill>
                            <a:srgbClr val="002060"/>
                          </a:solidFill>
                        </a:rPr>
                        <a:t>movement, respiration, growth, excretion (removal of waste), sensitivity, nutrition, metamorphosis, lifecycle, pupa, chrysalis, </a:t>
                      </a:r>
                    </a:p>
                  </a:txBody>
                  <a:tcPr>
                    <a:solidFill>
                      <a:srgbClr val="EBF1E9"/>
                    </a:solidFill>
                  </a:tcPr>
                </a:tc>
                <a:tc>
                  <a:txBody>
                    <a:bodyPr/>
                    <a:lstStyle/>
                    <a:p>
                      <a:r>
                        <a:rPr lang="en-GB" sz="800">
                          <a:solidFill>
                            <a:srgbClr val="002060"/>
                          </a:solidFill>
                        </a:rPr>
                        <a:t>Component parts of plants and human body, classification, kingdom, kingdom, phylum, class</a:t>
                      </a:r>
                    </a:p>
                  </a:txBody>
                  <a:tcPr>
                    <a:solidFill>
                      <a:srgbClr val="EBF1E9"/>
                    </a:solidFill>
                  </a:tcPr>
                </a:tc>
                <a:tc>
                  <a:txBody>
                    <a:bodyPr/>
                    <a:lstStyle/>
                    <a:p>
                      <a:r>
                        <a:rPr lang="en-US" sz="800">
                          <a:solidFill>
                            <a:srgbClr val="002060"/>
                          </a:solidFill>
                        </a:rPr>
                        <a:t>Cells, component parts of cells (including plant and animal), diffusion, osmosis, respiration, component parts of a light microscope</a:t>
                      </a: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002060"/>
                          </a:solidFill>
                        </a:rPr>
                        <a:t>Common enzyme names, homeostasis, component parts of kidney,  common tropisms (phototropism &amp; gravitropism) </a:t>
                      </a:r>
                    </a:p>
                  </a:txBody>
                  <a:tcPr>
                    <a:solidFill>
                      <a:srgbClr val="EBF1E9"/>
                    </a:solidFill>
                  </a:tcPr>
                </a:tc>
                <a:extLst>
                  <a:ext uri="{0D108BD9-81ED-4DB2-BD59-A6C34878D82A}">
                    <a16:rowId xmlns:a16="http://schemas.microsoft.com/office/drawing/2014/main" val="1788112394"/>
                  </a:ext>
                </a:extLst>
              </a:tr>
            </a:tbl>
          </a:graphicData>
        </a:graphic>
      </p:graphicFrame>
    </p:spTree>
    <p:extLst>
      <p:ext uri="{BB962C8B-B14F-4D97-AF65-F5344CB8AC3E}">
        <p14:creationId xmlns:p14="http://schemas.microsoft.com/office/powerpoint/2010/main" val="5189190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6BB1A2A5-C085-B34C-850D-703DD10654CF}"/>
              </a:ext>
            </a:extLst>
          </p:cNvPr>
          <p:cNvGraphicFramePr>
            <a:graphicFrameLocks noGrp="1"/>
          </p:cNvGraphicFramePr>
          <p:nvPr>
            <p:ph idx="1"/>
            <p:extLst>
              <p:ext uri="{D42A27DB-BD31-4B8C-83A1-F6EECF244321}">
                <p14:modId xmlns:p14="http://schemas.microsoft.com/office/powerpoint/2010/main" val="3661542168"/>
              </p:ext>
            </p:extLst>
          </p:nvPr>
        </p:nvGraphicFramePr>
        <p:xfrm>
          <a:off x="1" y="0"/>
          <a:ext cx="12191999" cy="6943923"/>
        </p:xfrm>
        <a:graphic>
          <a:graphicData uri="http://schemas.openxmlformats.org/drawingml/2006/table">
            <a:tbl>
              <a:tblPr firstRow="1" bandRow="1">
                <a:tableStyleId>{5C22544A-7EE6-4342-B048-85BDC9FD1C3A}</a:tableStyleId>
              </a:tblPr>
              <a:tblGrid>
                <a:gridCol w="981074">
                  <a:extLst>
                    <a:ext uri="{9D8B030D-6E8A-4147-A177-3AD203B41FA5}">
                      <a16:colId xmlns:a16="http://schemas.microsoft.com/office/drawing/2014/main" val="2844052496"/>
                    </a:ext>
                  </a:extLst>
                </a:gridCol>
                <a:gridCol w="2057960">
                  <a:extLst>
                    <a:ext uri="{9D8B030D-6E8A-4147-A177-3AD203B41FA5}">
                      <a16:colId xmlns:a16="http://schemas.microsoft.com/office/drawing/2014/main" val="1783919398"/>
                    </a:ext>
                  </a:extLst>
                </a:gridCol>
                <a:gridCol w="1837766">
                  <a:extLst>
                    <a:ext uri="{9D8B030D-6E8A-4147-A177-3AD203B41FA5}">
                      <a16:colId xmlns:a16="http://schemas.microsoft.com/office/drawing/2014/main" val="379330648"/>
                    </a:ext>
                  </a:extLst>
                </a:gridCol>
                <a:gridCol w="394446">
                  <a:extLst>
                    <a:ext uri="{9D8B030D-6E8A-4147-A177-3AD203B41FA5}">
                      <a16:colId xmlns:a16="http://schemas.microsoft.com/office/drawing/2014/main" val="2117361135"/>
                    </a:ext>
                  </a:extLst>
                </a:gridCol>
                <a:gridCol w="2402541">
                  <a:extLst>
                    <a:ext uri="{9D8B030D-6E8A-4147-A177-3AD203B41FA5}">
                      <a16:colId xmlns:a16="http://schemas.microsoft.com/office/drawing/2014/main" val="2600062179"/>
                    </a:ext>
                  </a:extLst>
                </a:gridCol>
                <a:gridCol w="2277036">
                  <a:extLst>
                    <a:ext uri="{9D8B030D-6E8A-4147-A177-3AD203B41FA5}">
                      <a16:colId xmlns:a16="http://schemas.microsoft.com/office/drawing/2014/main" val="3005880290"/>
                    </a:ext>
                  </a:extLst>
                </a:gridCol>
                <a:gridCol w="2241176">
                  <a:extLst>
                    <a:ext uri="{9D8B030D-6E8A-4147-A177-3AD203B41FA5}">
                      <a16:colId xmlns:a16="http://schemas.microsoft.com/office/drawing/2014/main" val="2228165275"/>
                    </a:ext>
                  </a:extLst>
                </a:gridCol>
              </a:tblGrid>
              <a:tr h="503269">
                <a:tc gridSpan="3">
                  <a:txBody>
                    <a:bodyPr/>
                    <a:lstStyle/>
                    <a:p>
                      <a:pPr algn="ctr"/>
                      <a:r>
                        <a:rPr lang="en-US" sz="2400"/>
                        <a:t>What Matters:  WM3</a:t>
                      </a:r>
                      <a:endParaRPr lang="en-US" sz="2400">
                        <a:solidFill>
                          <a:schemeClr val="tx1"/>
                        </a:solidFill>
                      </a:endParaRPr>
                    </a:p>
                  </a:txBody>
                  <a:tcPr>
                    <a:solidFill>
                      <a:srgbClr val="8EC142"/>
                    </a:solidFill>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cs typeface="Arial" panose="020B0604020202020204" pitchFamily="34" charset="0"/>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gridSpan="4">
                  <a:txBody>
                    <a:bodyPr/>
                    <a:lstStyle/>
                    <a:p>
                      <a:pPr algn="ctr"/>
                      <a:r>
                        <a:rPr lang="en-US" sz="2400">
                          <a:solidFill>
                            <a:schemeClr val="tx1"/>
                          </a:solidFill>
                        </a:rPr>
                        <a:t>Ecosystems</a:t>
                      </a:r>
                    </a:p>
                  </a:txBody>
                  <a:tcPr>
                    <a:solidFill>
                      <a:srgbClr val="8EC142"/>
                    </a:solidFill>
                  </a:tcPr>
                </a:tc>
                <a:tc hMerge="1">
                  <a:txBody>
                    <a:bodyPr/>
                    <a:lstStyle/>
                    <a:p>
                      <a:pPr lvl="0"/>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extLst>
                  <a:ext uri="{0D108BD9-81ED-4DB2-BD59-A6C34878D82A}">
                    <a16:rowId xmlns:a16="http://schemas.microsoft.com/office/drawing/2014/main" val="3120450716"/>
                  </a:ext>
                </a:extLst>
              </a:tr>
              <a:tr h="1526584">
                <a:tc>
                  <a:txBody>
                    <a:bodyPr/>
                    <a:lstStyle/>
                    <a:p>
                      <a:endParaRPr lang="en-US" sz="1000"/>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a:solidFill>
                            <a:schemeClr val="tx1"/>
                          </a:solidFill>
                        </a:rPr>
                        <a:t>PS1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tx1"/>
                          </a:solidFill>
                          <a:latin typeface="+mn-lt"/>
                          <a:ea typeface="+mn-ea"/>
                          <a:cs typeface="+mn-cs"/>
                        </a:rPr>
                        <a:t>I can identify, follow and begin to create sequences and patterns in everyday activities.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tx1"/>
                          </a:solidFill>
                          <a:latin typeface="+mn-lt"/>
                          <a:ea typeface="+mn-ea"/>
                          <a:cs typeface="+mn-cs"/>
                        </a:rPr>
                        <a:t>I can recognise that plants and animals are living things which grow.</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a:solidFill>
                          <a:schemeClr val="tx1"/>
                        </a:solidFill>
                        <a:latin typeface="+mn-lt"/>
                        <a:cs typeface="Arial" panose="020B0604020202020204" pitchFamily="34" charset="0"/>
                      </a:endParaRPr>
                    </a:p>
                  </a:txBody>
                  <a:tcPr>
                    <a:solidFill>
                      <a:srgbClr val="C5E0B4"/>
                    </a:solidFill>
                  </a:tcPr>
                </a:tc>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a:solidFill>
                            <a:schemeClr val="tx1"/>
                          </a:solidFill>
                        </a:rPr>
                        <a:t>PS2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900" b="1"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tx1"/>
                          </a:solidFill>
                          <a:latin typeface="+mn-lt"/>
                          <a:ea typeface="+mn-ea"/>
                          <a:cs typeface="+mn-cs"/>
                        </a:rPr>
                        <a:t>I can recognise that what I do, and the things I use, can have an impact on my environment and on living things.</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sz="900" b="1" kern="1200">
                          <a:solidFill>
                            <a:srgbClr val="000000"/>
                          </a:solidFill>
                          <a:latin typeface="+mn-lt"/>
                          <a:ea typeface="+mn-ea"/>
                          <a:cs typeface="+mn-cs"/>
                        </a:rPr>
                      </a:br>
                      <a:r>
                        <a:rPr lang="en-GB" sz="900" b="1" kern="1200">
                          <a:solidFill>
                            <a:schemeClr val="tx1"/>
                          </a:solidFill>
                          <a:latin typeface="+mn-lt"/>
                          <a:ea typeface="+mn-ea"/>
                          <a:cs typeface="+mn-cs"/>
                        </a:rPr>
                        <a:t>I can explore relationships between living things, their habitats and their life cycles.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tx1"/>
                          </a:solidFill>
                          <a:latin typeface="+mn-lt"/>
                          <a:ea typeface="+mn-ea"/>
                          <a:cs typeface="+mn-cs"/>
                        </a:rPr>
                        <a:t>I can use my knowledge and understanding to predict effects as part of my scientific explorations</a:t>
                      </a:r>
                      <a:endParaRPr lang="en-GB" sz="900" b="1">
                        <a:solidFill>
                          <a:schemeClr val="tx1"/>
                        </a:solidFill>
                        <a:latin typeface="+mn-lt"/>
                      </a:endParaRPr>
                    </a:p>
                  </a:txBody>
                  <a:tcPr>
                    <a:solidFill>
                      <a:srgbClr val="C5E0B4"/>
                    </a:solidFill>
                  </a:tcPr>
                </a:tc>
                <a:tc hMerge="1">
                  <a:txBody>
                    <a:bodyPr/>
                    <a:lstStyle/>
                    <a:p>
                      <a:endParaRPr lang="en-GB"/>
                    </a:p>
                  </a:txBody>
                  <a:tcPr/>
                </a:tc>
                <a:tc>
                  <a:txBody>
                    <a:bodyPr/>
                    <a:lstStyle/>
                    <a:p>
                      <a:pPr lvl="0"/>
                      <a:r>
                        <a:rPr lang="en-US" sz="900" b="1">
                          <a:solidFill>
                            <a:schemeClr val="tx1"/>
                          </a:solidFill>
                        </a:rPr>
                        <a:t>PS3</a:t>
                      </a:r>
                    </a:p>
                    <a:p>
                      <a:pPr lvl="0"/>
                      <a:endParaRPr lang="en-US" sz="900" b="1" kern="1200">
                        <a:solidFill>
                          <a:schemeClr val="tx1"/>
                        </a:solidFill>
                        <a:latin typeface="+mn-lt"/>
                        <a:ea typeface="+mn-ea"/>
                        <a:cs typeface="+mn-cs"/>
                      </a:endParaRPr>
                    </a:p>
                    <a:p>
                      <a:pPr lvl="0"/>
                      <a:r>
                        <a:rPr lang="en-GB" sz="900" b="1" kern="1200">
                          <a:solidFill>
                            <a:schemeClr val="tx1"/>
                          </a:solidFill>
                          <a:latin typeface="+mn-lt"/>
                          <a:ea typeface="+mn-ea"/>
                          <a:cs typeface="+mn-cs"/>
                        </a:rPr>
                        <a:t>I can describe how living things compete for specific resources and depend on each other for survival.</a:t>
                      </a:r>
                      <a:br>
                        <a:rPr lang="en-GB" sz="900" b="1" kern="1200">
                          <a:solidFill>
                            <a:srgbClr val="000000"/>
                          </a:solidFill>
                          <a:latin typeface="+mn-lt"/>
                          <a:ea typeface="+mn-ea"/>
                          <a:cs typeface="+mn-cs"/>
                        </a:rPr>
                      </a:br>
                      <a:endParaRPr lang="en-GB" sz="900" b="1" kern="1200">
                        <a:solidFill>
                          <a:srgbClr val="000000"/>
                        </a:solidFill>
                        <a:latin typeface="+mn-lt"/>
                        <a:ea typeface="+mn-ea"/>
                        <a:cs typeface="+mn-cs"/>
                      </a:endParaRPr>
                    </a:p>
                    <a:p>
                      <a:pPr lvl="0"/>
                      <a:r>
                        <a:rPr lang="en-GB" sz="900" b="1">
                          <a:solidFill>
                            <a:schemeClr val="tx1"/>
                          </a:solidFill>
                        </a:rPr>
                        <a:t>I can describe the features of organisms and recognise how they allow them to live, grow and reproduce for survival in their environment.</a:t>
                      </a:r>
                    </a:p>
                  </a:txBody>
                  <a:tcPr>
                    <a:solidFill>
                      <a:srgbClr val="C5E0B4"/>
                    </a:solidFill>
                  </a:tcPr>
                </a:tc>
                <a:tc>
                  <a:txBody>
                    <a:bodyPr/>
                    <a:lstStyle/>
                    <a:p>
                      <a:pPr marL="0" lvl="0" indent="0" algn="l" defTabSz="800100">
                        <a:lnSpc>
                          <a:spcPct val="90000"/>
                        </a:lnSpc>
                        <a:spcBef>
                          <a:spcPct val="0"/>
                        </a:spcBef>
                        <a:spcAft>
                          <a:spcPct val="15000"/>
                        </a:spcAft>
                        <a:buFont typeface="Arial" panose="020B0604020202020204" pitchFamily="34" charset="0"/>
                        <a:buNone/>
                      </a:pPr>
                      <a:r>
                        <a:rPr lang="en-US" sz="900" b="1">
                          <a:solidFill>
                            <a:schemeClr val="tx1"/>
                          </a:solidFill>
                        </a:rPr>
                        <a:t>PS4</a:t>
                      </a:r>
                    </a:p>
                    <a:p>
                      <a:pPr marL="0" lvl="0" indent="0" algn="l" defTabSz="800100">
                        <a:lnSpc>
                          <a:spcPct val="90000"/>
                        </a:lnSpc>
                        <a:spcBef>
                          <a:spcPct val="0"/>
                        </a:spcBef>
                        <a:spcAft>
                          <a:spcPct val="15000"/>
                        </a:spcAft>
                        <a:buFont typeface="Arial" panose="020B0604020202020204" pitchFamily="34" charset="0"/>
                        <a:buNone/>
                      </a:pPr>
                      <a:endParaRPr lang="en-US" sz="900" b="1" kern="1200">
                        <a:solidFill>
                          <a:schemeClr val="tx1"/>
                        </a:solidFill>
                        <a:latin typeface="+mn-lt"/>
                        <a:ea typeface="+mn-ea"/>
                        <a:cs typeface="+mn-cs"/>
                      </a:endParaRP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tx1"/>
                          </a:solidFill>
                          <a:latin typeface="+mn-lt"/>
                          <a:ea typeface="+mn-ea"/>
                          <a:cs typeface="+mn-cs"/>
                        </a:rPr>
                        <a:t>I can describe the interdependence of organisms in ecosystems and explain how this affects their chances of survival.</a:t>
                      </a:r>
                    </a:p>
                    <a:p>
                      <a:pPr marL="0" lvl="0" indent="0" algn="l" defTabSz="800100">
                        <a:lnSpc>
                          <a:spcPct val="90000"/>
                        </a:lnSpc>
                        <a:spcBef>
                          <a:spcPct val="0"/>
                        </a:spcBef>
                        <a:spcAft>
                          <a:spcPct val="15000"/>
                        </a:spcAft>
                        <a:buFont typeface="Arial" panose="020B0604020202020204" pitchFamily="34" charset="0"/>
                        <a:buNone/>
                      </a:pPr>
                      <a:endParaRPr lang="en-GB" sz="900" b="1" kern="1200">
                        <a:solidFill>
                          <a:schemeClr val="tx1"/>
                        </a:solidFill>
                        <a:latin typeface="+mn-lt"/>
                        <a:ea typeface="+mn-ea"/>
                        <a:cs typeface="+mn-cs"/>
                      </a:endParaRP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tx1"/>
                          </a:solidFill>
                          <a:latin typeface="+mn-lt"/>
                          <a:ea typeface="+mn-ea"/>
                          <a:cs typeface="+mn-cs"/>
                        </a:rPr>
                        <a:t>I can explain how reproduction, mutations and the environment can lead to variation and adaptations within organisms which can affect their chances of survival.</a:t>
                      </a:r>
                    </a:p>
                  </a:txBody>
                  <a:tcPr>
                    <a:solidFill>
                      <a:srgbClr val="C5E0B4"/>
                    </a:solidFill>
                  </a:tcPr>
                </a:tc>
                <a:tc>
                  <a:txBody>
                    <a:bodyPr/>
                    <a:lstStyle/>
                    <a:p>
                      <a:pPr marL="0" marR="0" lvl="0" indent="0" algn="l" rtl="0" eaLnBrk="1" fontAlgn="auto" latinLnBrk="0" hangingPunct="1">
                        <a:lnSpc>
                          <a:spcPct val="100000"/>
                        </a:lnSpc>
                        <a:spcBef>
                          <a:spcPts val="0"/>
                        </a:spcBef>
                        <a:spcAft>
                          <a:spcPts val="0"/>
                        </a:spcAft>
                        <a:buClrTx/>
                        <a:buSzTx/>
                        <a:buFontTx/>
                        <a:buNone/>
                      </a:pPr>
                      <a:r>
                        <a:rPr lang="en-US" sz="900" b="1">
                          <a:solidFill>
                            <a:schemeClr val="tx1"/>
                          </a:solidFill>
                        </a:rPr>
                        <a:t>PS5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900" b="1">
                        <a:solidFill>
                          <a:schemeClr val="tx1"/>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a:solidFill>
                            <a:schemeClr val="tx1"/>
                          </a:solidFill>
                          <a:latin typeface="+mn-lt"/>
                        </a:rPr>
                        <a:t>I can explain how variation of organisms within a changing environment leads to natural selection which drives evolution.</a:t>
                      </a:r>
                    </a:p>
                  </a:txBody>
                  <a:tcPr>
                    <a:solidFill>
                      <a:srgbClr val="C5E0B4"/>
                    </a:solidFill>
                  </a:tcPr>
                </a:tc>
                <a:extLst>
                  <a:ext uri="{0D108BD9-81ED-4DB2-BD59-A6C34878D82A}">
                    <a16:rowId xmlns:a16="http://schemas.microsoft.com/office/drawing/2014/main" val="915786871"/>
                  </a:ext>
                </a:extLst>
              </a:tr>
              <a:tr h="3144061">
                <a:tc>
                  <a:txBody>
                    <a:bodyPr/>
                    <a:lstStyle/>
                    <a:p>
                      <a:pPr algn="l"/>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KNOWLEDGE </a:t>
                      </a:r>
                      <a:br>
                        <a:rPr lang="en-US" sz="1000" b="1">
                          <a:solidFill>
                            <a:srgbClr val="002060"/>
                          </a:solidFill>
                        </a:rPr>
                      </a:br>
                      <a:br>
                        <a:rPr lang="en-US" sz="1000" b="1">
                          <a:solidFill>
                            <a:srgbClr val="002060"/>
                          </a:solidFill>
                        </a:rPr>
                      </a:br>
                      <a:r>
                        <a:rPr lang="en-US" sz="1000" b="1">
                          <a:solidFill>
                            <a:srgbClr val="002060"/>
                          </a:solidFill>
                        </a:rPr>
                        <a:t>and </a:t>
                      </a: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SKILLS</a:t>
                      </a:r>
                    </a:p>
                  </a:txBody>
                  <a:tcPr>
                    <a:solidFill>
                      <a:srgbClr val="EBF1E9"/>
                    </a:solidFill>
                  </a:tcPr>
                </a:tc>
                <a:tc>
                  <a:txBody>
                    <a:bodyPr/>
                    <a:lstStyle/>
                    <a:p>
                      <a:pPr algn="l"/>
                      <a:r>
                        <a:rPr lang="en-US" sz="800">
                          <a:solidFill>
                            <a:srgbClr val="FF0000"/>
                          </a:solidFill>
                        </a:rPr>
                        <a:t>THIS IS ALL ABOUT RECOGNISING, COPYING AND EXTENDING</a:t>
                      </a:r>
                    </a:p>
                    <a:p>
                      <a:pPr algn="ctr"/>
                      <a:endParaRPr lang="en-US" sz="800">
                        <a:solidFill>
                          <a:srgbClr val="FF0000"/>
                        </a:solidFill>
                      </a:endParaRPr>
                    </a:p>
                    <a:p>
                      <a:pPr marL="171450" indent="-171450" algn="l" defTabSz="914400" rtl="0" eaLnBrk="1" latinLnBrk="0" hangingPunct="1">
                        <a:buFont typeface="Arial" panose="020B0604020202020204" pitchFamily="34" charset="0"/>
                        <a:buChar char="•"/>
                      </a:pPr>
                      <a:r>
                        <a:rPr lang="en-GB" sz="800" kern="1200">
                          <a:solidFill>
                            <a:srgbClr val="002060"/>
                          </a:solidFill>
                          <a:latin typeface="+mn-lt"/>
                          <a:ea typeface="+mn-ea"/>
                          <a:cs typeface="+mn-cs"/>
                        </a:rPr>
                        <a:t>Know where some plants and animals live (</a:t>
                      </a:r>
                      <a:r>
                        <a:rPr lang="en-GB" sz="800" kern="1200" err="1">
                          <a:solidFill>
                            <a:srgbClr val="002060"/>
                          </a:solidFill>
                          <a:latin typeface="+mn-lt"/>
                          <a:ea typeface="+mn-ea"/>
                          <a:cs typeface="+mn-cs"/>
                        </a:rPr>
                        <a:t>eg</a:t>
                      </a:r>
                      <a:r>
                        <a:rPr lang="en-GB" sz="800" kern="1200">
                          <a:solidFill>
                            <a:srgbClr val="002060"/>
                          </a:solidFill>
                          <a:latin typeface="+mn-lt"/>
                          <a:ea typeface="+mn-ea"/>
                          <a:cs typeface="+mn-cs"/>
                        </a:rPr>
                        <a:t> forests, oceans, deserts, hot and cold places, cities, towns etc)</a:t>
                      </a:r>
                    </a:p>
                    <a:p>
                      <a:pPr marL="171450" indent="-171450" algn="l" defTabSz="914400" rtl="0" eaLnBrk="1" latinLnBrk="0" hangingPunct="1">
                        <a:buFont typeface="Arial" panose="020B0604020202020204" pitchFamily="34" charset="0"/>
                        <a:buChar char="•"/>
                      </a:pPr>
                      <a:r>
                        <a:rPr lang="en-GB" sz="800" kern="1200">
                          <a:solidFill>
                            <a:srgbClr val="002060"/>
                          </a:solidFill>
                          <a:latin typeface="+mn-lt"/>
                          <a:ea typeface="+mn-ea"/>
                          <a:cs typeface="+mn-cs"/>
                        </a:rPr>
                        <a:t>Know that different animals require different types of food (e.g., cows – grass, cats – “meat”)</a:t>
                      </a:r>
                    </a:p>
                    <a:p>
                      <a:pPr marL="171450" indent="-171450" algn="l" defTabSz="914400" rtl="0" eaLnBrk="1" latinLnBrk="0" hangingPunct="1">
                        <a:buFont typeface="Arial" panose="020B0604020202020204" pitchFamily="34" charset="0"/>
                        <a:buChar char="•"/>
                      </a:pPr>
                      <a:r>
                        <a:rPr lang="en-GB" sz="800" kern="1200">
                          <a:solidFill>
                            <a:srgbClr val="002060"/>
                          </a:solidFill>
                          <a:latin typeface="+mn-lt"/>
                          <a:ea typeface="+mn-ea"/>
                          <a:cs typeface="+mn-cs"/>
                        </a:rPr>
                        <a:t>Have an awareness of the locality in which they live / go to school</a:t>
                      </a:r>
                    </a:p>
                    <a:p>
                      <a:pPr marL="171450" indent="-171450" algn="l" defTabSz="914400" rtl="0" eaLnBrk="1" latinLnBrk="0" hangingPunct="1">
                        <a:buFont typeface="Arial" panose="020B0604020202020204" pitchFamily="34" charset="0"/>
                        <a:buChar char="•"/>
                      </a:pPr>
                      <a:r>
                        <a:rPr lang="en-GB" sz="800" kern="1200">
                          <a:solidFill>
                            <a:srgbClr val="002060"/>
                          </a:solidFill>
                          <a:latin typeface="+mn-lt"/>
                          <a:ea typeface="+mn-ea"/>
                          <a:cs typeface="+mn-cs"/>
                        </a:rPr>
                        <a:t>Have an awareness that different places have different “conditions” (e.g., heat, light, rain, snow, water etc)</a:t>
                      </a:r>
                    </a:p>
                    <a:p>
                      <a:pPr marL="0" indent="0" algn="l" defTabSz="914400" rtl="0" eaLnBrk="1" latinLnBrk="0" hangingPunct="1">
                        <a:buFont typeface="Arial" panose="020B0604020202020204" pitchFamily="34" charset="0"/>
                        <a:buNone/>
                      </a:pPr>
                      <a:endParaRPr lang="en-GB" sz="800"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rtl="0" eaLnBrk="1" latinLnBrk="0" hangingPunct="1">
                        <a:buFont typeface="Arial" panose="020B0604020202020204" pitchFamily="34" charset="0"/>
                        <a:buNone/>
                      </a:pPr>
                      <a:r>
                        <a:rPr lang="en-GB" sz="800" b="1" kern="1200">
                          <a:solidFill>
                            <a:srgbClr val="002060"/>
                          </a:solidFill>
                          <a:latin typeface="+mn-lt"/>
                          <a:ea typeface="+mn-ea"/>
                          <a:cs typeface="+mn-cs"/>
                        </a:rPr>
                        <a:t>Skills </a:t>
                      </a: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171450" indent="-171450">
                        <a:buFont typeface="Arial" panose="020B0604020202020204" pitchFamily="34" charset="0"/>
                        <a:buChar char="•"/>
                      </a:pPr>
                      <a:r>
                        <a:rPr lang="en-US" sz="800">
                          <a:solidFill>
                            <a:srgbClr val="002060"/>
                          </a:solidFill>
                        </a:rPr>
                        <a:t>Suggest ways in which they can look after their local environment (clean &amp; tidy)</a:t>
                      </a:r>
                      <a:br>
                        <a:rPr lang="en-US" sz="800">
                          <a:solidFill>
                            <a:srgbClr val="002060"/>
                          </a:solidFill>
                        </a:rPr>
                      </a:br>
                      <a:endParaRPr lang="en-US" sz="800">
                        <a:solidFill>
                          <a:srgbClr val="002060"/>
                        </a:solidFill>
                      </a:endParaRPr>
                    </a:p>
                  </a:txBody>
                  <a:tcPr>
                    <a:solidFill>
                      <a:srgbClr val="EBF1E9"/>
                    </a:solidFill>
                  </a:tcPr>
                </a:tc>
                <a:tc gridSpan="2">
                  <a:txBody>
                    <a:bodyPr/>
                    <a:lstStyle/>
                    <a:p>
                      <a:r>
                        <a:rPr lang="en-US" sz="800">
                          <a:solidFill>
                            <a:srgbClr val="FF0000"/>
                          </a:solidFill>
                        </a:rPr>
                        <a:t>THIS IS ALL ABOUT BEGINNING TO CREATE AND EXPLAIN</a:t>
                      </a:r>
                    </a:p>
                    <a:p>
                      <a:endParaRPr lang="en-US" sz="800">
                        <a:solidFill>
                          <a:srgbClr val="FF0000"/>
                        </a:solidFill>
                      </a:endParaRPr>
                    </a:p>
                    <a:p>
                      <a:pPr marL="171450" indent="-171450">
                        <a:buFont typeface="Arial" panose="020B0604020202020204" pitchFamily="34" charset="0"/>
                        <a:buChar char="•"/>
                      </a:pPr>
                      <a:r>
                        <a:rPr lang="en-GB" sz="800" kern="1200">
                          <a:solidFill>
                            <a:srgbClr val="002060"/>
                          </a:solidFill>
                          <a:latin typeface="+mn-lt"/>
                          <a:ea typeface="+mn-ea"/>
                          <a:cs typeface="+mn-cs"/>
                        </a:rPr>
                        <a:t>Understand plants and animals all require certain conditions in order to survive and thrive (food, water, temperature, sunlight)</a:t>
                      </a:r>
                    </a:p>
                    <a:p>
                      <a:pPr marL="171450" marR="0" lvl="0" indent="-171450" algn="l" rtl="0" eaLnBrk="1" fontAlgn="auto" latinLnBrk="0" hangingPunct="1">
                        <a:lnSpc>
                          <a:spcPct val="100000"/>
                        </a:lnSpc>
                        <a:spcBef>
                          <a:spcPts val="0"/>
                        </a:spcBef>
                        <a:spcAft>
                          <a:spcPts val="0"/>
                        </a:spcAft>
                        <a:buClrTx/>
                        <a:buSzTx/>
                        <a:buFont typeface="Arial" panose="020B0604020202020204" pitchFamily="34" charset="0"/>
                        <a:buChar char="•"/>
                      </a:pPr>
                      <a:r>
                        <a:rPr lang="en-GB" sz="800" kern="1200">
                          <a:solidFill>
                            <a:srgbClr val="002060"/>
                          </a:solidFill>
                          <a:latin typeface="+mn-lt"/>
                          <a:ea typeface="+mn-ea"/>
                          <a:cs typeface="+mn-cs"/>
                        </a:rPr>
                        <a:t>To understand that a community of animals, plants and microorganisms together with their habitat is called an ecosystem. </a:t>
                      </a:r>
                    </a:p>
                    <a:p>
                      <a:pPr marL="171450" indent="-171450">
                        <a:buFont typeface="Arial" panose="020B0604020202020204" pitchFamily="34" charset="0"/>
                        <a:buChar char="•"/>
                      </a:pPr>
                      <a:r>
                        <a:rPr lang="en-GB" sz="800" kern="1200">
                          <a:solidFill>
                            <a:srgbClr val="002060"/>
                          </a:solidFill>
                          <a:latin typeface="+mn-lt"/>
                          <a:ea typeface="+mn-ea"/>
                          <a:cs typeface="+mn-cs"/>
                        </a:rPr>
                        <a:t>How humans can have an impact on an ecosystem. (e.g., plastic in the ocean, deforestation, burning fossil fuels, urbanisation)</a:t>
                      </a:r>
                      <a:endParaRPr lang="en-GB" sz="800" b="1" kern="1200">
                        <a:solidFill>
                          <a:srgbClr val="002060"/>
                        </a:solidFill>
                        <a:latin typeface="+mn-lt"/>
                        <a:ea typeface="+mn-ea"/>
                        <a:cs typeface="+mn-cs"/>
                      </a:endParaRPr>
                    </a:p>
                    <a:p>
                      <a:pPr marL="171450" indent="-171450">
                        <a:buFont typeface="Arial" panose="020B0604020202020204" pitchFamily="34" charset="0"/>
                        <a:buChar char="•"/>
                      </a:pPr>
                      <a:endParaRPr lang="en-GB" sz="800" b="1" kern="1200">
                        <a:solidFill>
                          <a:srgbClr val="002060"/>
                        </a:solidFill>
                        <a:latin typeface="+mn-lt"/>
                        <a:ea typeface="+mn-ea"/>
                        <a:cs typeface="+mn-cs"/>
                      </a:endParaRPr>
                    </a:p>
                    <a:p>
                      <a:pPr marL="0" indent="0">
                        <a:buFont typeface="Arial" panose="020B0604020202020204" pitchFamily="34" charset="0"/>
                        <a:buNone/>
                      </a:pPr>
                      <a:r>
                        <a:rPr lang="en-GB" sz="800" b="1" kern="1200">
                          <a:solidFill>
                            <a:srgbClr val="002060"/>
                          </a:solidFill>
                          <a:latin typeface="+mn-lt"/>
                          <a:ea typeface="+mn-ea"/>
                          <a:cs typeface="+mn-cs"/>
                        </a:rPr>
                        <a:t>Skills</a:t>
                      </a:r>
                    </a:p>
                    <a:p>
                      <a:pPr marL="0" indent="0">
                        <a:buFont typeface="Arial" panose="020B0604020202020204" pitchFamily="34" charset="0"/>
                        <a:buNone/>
                      </a:pPr>
                      <a:endParaRPr lang="en-GB" sz="800" kern="1200">
                        <a:solidFill>
                          <a:srgbClr val="002060"/>
                        </a:solidFill>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To be able to interpret and construct a food chain for a given habitat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To be able to classify plants using a binominal key</a:t>
                      </a:r>
                    </a:p>
                    <a:p>
                      <a:pPr marL="171450" indent="-171450">
                        <a:buFont typeface="Arial" panose="020B0604020202020204" pitchFamily="34" charset="0"/>
                        <a:buChar char="•"/>
                      </a:pPr>
                      <a:r>
                        <a:rPr lang="en-GB" sz="800" kern="1200">
                          <a:solidFill>
                            <a:srgbClr val="002060"/>
                          </a:solidFill>
                          <a:latin typeface="+mn-lt"/>
                          <a:ea typeface="+mn-ea"/>
                          <a:cs typeface="+mn-cs"/>
                        </a:rPr>
                        <a:t>To state the impact human activity has on an environment (e.g., microplastic, deforestation, climate change)</a:t>
                      </a:r>
                    </a:p>
                    <a:p>
                      <a:pPr marL="0" indent="0">
                        <a:buFont typeface="Arial" panose="020B0604020202020204" pitchFamily="34" charset="0"/>
                        <a:buNone/>
                      </a:pPr>
                      <a:endParaRPr lang="en-US" sz="800" kern="1200">
                        <a:solidFill>
                          <a:srgbClr val="002060"/>
                        </a:solidFill>
                        <a:latin typeface="+mn-lt"/>
                        <a:ea typeface="+mn-ea"/>
                        <a:cs typeface="+mn-cs"/>
                      </a:endParaRPr>
                    </a:p>
                  </a:txBody>
                  <a:tcPr>
                    <a:solidFill>
                      <a:srgbClr val="EBF1E9"/>
                    </a:solidFill>
                  </a:tcPr>
                </a:tc>
                <a:tc hMerge="1">
                  <a:txBody>
                    <a:bodyPr/>
                    <a:lstStyle/>
                    <a:p>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AND EXPLANATION</a:t>
                      </a:r>
                      <a:endParaRPr lang="en-US" sz="800">
                        <a:solidFill>
                          <a:srgbClr val="002060"/>
                        </a:solidFill>
                      </a:endParaRPr>
                    </a:p>
                    <a:p>
                      <a:endParaRPr lang="en-US" sz="800">
                        <a:solidFill>
                          <a:srgbClr val="002060"/>
                        </a:solidFill>
                      </a:endParaRPr>
                    </a:p>
                    <a:p>
                      <a:endParaRPr lang="en-US" sz="800">
                        <a:solidFill>
                          <a:srgbClr val="002060"/>
                        </a:solidFill>
                      </a:endParaRPr>
                    </a:p>
                    <a:p>
                      <a:pPr marL="171450" indent="-171450">
                        <a:buFont typeface="Arial" panose="020B0604020202020204" pitchFamily="34" charset="0"/>
                        <a:buChar char="•"/>
                      </a:pPr>
                      <a:r>
                        <a:rPr lang="en-US" sz="800">
                          <a:solidFill>
                            <a:srgbClr val="002060"/>
                          </a:solidFill>
                        </a:rPr>
                        <a:t>K</a:t>
                      </a:r>
                      <a:r>
                        <a:rPr lang="en-GB" sz="800">
                          <a:solidFill>
                            <a:srgbClr val="002060"/>
                          </a:solidFill>
                        </a:rPr>
                        <a:t>now that ecosystems link across the world. </a:t>
                      </a:r>
                    </a:p>
                    <a:p>
                      <a:pPr marL="171450" indent="-171450">
                        <a:buFont typeface="Arial" panose="020B0604020202020204" pitchFamily="34" charset="0"/>
                        <a:buChar char="•"/>
                      </a:pPr>
                      <a:r>
                        <a:rPr lang="en-GB" sz="800">
                          <a:solidFill>
                            <a:srgbClr val="002060"/>
                          </a:solidFill>
                        </a:rPr>
                        <a:t>How living things survive and rely on each other </a:t>
                      </a:r>
                    </a:p>
                    <a:p>
                      <a:pPr marL="171450" indent="-171450">
                        <a:buFont typeface="Arial" panose="020B0604020202020204" pitchFamily="34" charset="0"/>
                        <a:buChar char="•"/>
                      </a:pPr>
                      <a:r>
                        <a:rPr lang="en-GB" sz="800">
                          <a:solidFill>
                            <a:srgbClr val="002060"/>
                          </a:solidFill>
                        </a:rPr>
                        <a:t>Know that individual food chains can link to form food webs</a:t>
                      </a:r>
                    </a:p>
                    <a:p>
                      <a:pPr marL="171450" indent="-171450">
                        <a:buFont typeface="Arial" panose="020B0604020202020204" pitchFamily="34" charset="0"/>
                        <a:buChar char="•"/>
                      </a:pPr>
                      <a:r>
                        <a:rPr lang="en-GB" sz="800">
                          <a:solidFill>
                            <a:srgbClr val="002060"/>
                          </a:solidFill>
                        </a:rPr>
                        <a:t>How animals and plants become suited to their environment (adaptations)</a:t>
                      </a:r>
                    </a:p>
                    <a:p>
                      <a:pPr marL="171450" indent="-171450">
                        <a:buFont typeface="Arial" panose="020B0604020202020204" pitchFamily="34" charset="0"/>
                        <a:buChar char="•"/>
                      </a:pPr>
                      <a:r>
                        <a:rPr lang="en-GB" sz="800">
                          <a:solidFill>
                            <a:srgbClr val="002060"/>
                          </a:solidFill>
                        </a:rPr>
                        <a:t>Know some of the ways in which humans can reduce their impact on the environment (</a:t>
                      </a:r>
                      <a:r>
                        <a:rPr lang="en-GB" sz="800" err="1">
                          <a:solidFill>
                            <a:srgbClr val="002060"/>
                          </a:solidFill>
                        </a:rPr>
                        <a:t>eg</a:t>
                      </a:r>
                      <a:r>
                        <a:rPr lang="en-GB" sz="800">
                          <a:solidFill>
                            <a:srgbClr val="002060"/>
                          </a:solidFill>
                        </a:rPr>
                        <a:t> recycling, reducing carbon footprints, using “green energy”.</a:t>
                      </a:r>
                      <a:endParaRPr lang="en-GB" sz="800"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r>
                        <a:rPr lang="en-GB" sz="800" b="1" kern="1200">
                          <a:solidFill>
                            <a:srgbClr val="002060"/>
                          </a:solidFill>
                          <a:latin typeface="+mn-lt"/>
                          <a:ea typeface="+mn-ea"/>
                          <a:cs typeface="+mn-cs"/>
                        </a:rPr>
                        <a:t>Skills</a:t>
                      </a:r>
                    </a:p>
                    <a:p>
                      <a:pPr marL="171450" indent="-171450">
                        <a:buFont typeface="Arial" panose="020B0604020202020204" pitchFamily="34" charset="0"/>
                        <a:buChar char="•"/>
                      </a:pPr>
                      <a:endParaRPr lang="en-GB" sz="800" kern="1200">
                        <a:solidFill>
                          <a:srgbClr val="002060"/>
                        </a:solidFill>
                        <a:latin typeface="+mn-lt"/>
                        <a:ea typeface="+mn-ea"/>
                        <a:cs typeface="+mn-cs"/>
                      </a:endParaRPr>
                    </a:p>
                    <a:p>
                      <a:pPr marL="171450" indent="-171450">
                        <a:buFont typeface="Arial" panose="020B0604020202020204" pitchFamily="34" charset="0"/>
                        <a:buChar char="•"/>
                      </a:pPr>
                      <a:r>
                        <a:rPr lang="en-GB" sz="800" kern="1200">
                          <a:solidFill>
                            <a:srgbClr val="002060"/>
                          </a:solidFill>
                          <a:latin typeface="+mn-lt"/>
                          <a:ea typeface="+mn-ea"/>
                          <a:cs typeface="+mn-cs"/>
                        </a:rPr>
                        <a:t>To interpret and construct food chains and food webs.</a:t>
                      </a:r>
                    </a:p>
                    <a:p>
                      <a:pPr marL="171450" indent="-171450">
                        <a:buFont typeface="Arial" panose="020B0604020202020204" pitchFamily="34" charset="0"/>
                        <a:buChar char="•"/>
                      </a:pPr>
                      <a:r>
                        <a:rPr lang="en-GB" sz="800" kern="1200">
                          <a:solidFill>
                            <a:srgbClr val="002060"/>
                          </a:solidFill>
                          <a:latin typeface="+mn-lt"/>
                          <a:ea typeface="+mn-ea"/>
                          <a:cs typeface="+mn-cs"/>
                        </a:rPr>
                        <a:t>Use food webs to explain how animals in a ecosystem depend on each other</a:t>
                      </a:r>
                    </a:p>
                    <a:p>
                      <a:pPr marL="171450" indent="-171450">
                        <a:buFont typeface="Arial" panose="020B0604020202020204" pitchFamily="34" charset="0"/>
                        <a:buChar char="•"/>
                      </a:pPr>
                      <a:r>
                        <a:rPr lang="en-GB" sz="800" kern="1200">
                          <a:solidFill>
                            <a:srgbClr val="002060"/>
                          </a:solidFill>
                          <a:latin typeface="+mn-lt"/>
                          <a:ea typeface="+mn-ea"/>
                          <a:cs typeface="+mn-cs"/>
                        </a:rPr>
                        <a:t>Link the features of a plant or animal to its habitat (</a:t>
                      </a:r>
                      <a:r>
                        <a:rPr lang="en-GB" sz="800" kern="1200" err="1">
                          <a:solidFill>
                            <a:srgbClr val="002060"/>
                          </a:solidFill>
                          <a:latin typeface="+mn-lt"/>
                          <a:ea typeface="+mn-ea"/>
                          <a:cs typeface="+mn-cs"/>
                        </a:rPr>
                        <a:t>eg</a:t>
                      </a:r>
                      <a:r>
                        <a:rPr lang="en-GB" sz="800" kern="1200">
                          <a:solidFill>
                            <a:srgbClr val="002060"/>
                          </a:solidFill>
                          <a:latin typeface="+mn-lt"/>
                          <a:ea typeface="+mn-ea"/>
                          <a:cs typeface="+mn-cs"/>
                        </a:rPr>
                        <a:t> adaptations)</a:t>
                      </a:r>
                    </a:p>
                    <a:p>
                      <a:pPr marL="171450" indent="-171450">
                        <a:buFont typeface="Arial" panose="020B0604020202020204" pitchFamily="34" charset="0"/>
                        <a:buChar char="•"/>
                      </a:pPr>
                      <a:r>
                        <a:rPr lang="en-GB" sz="800" kern="1200">
                          <a:solidFill>
                            <a:srgbClr val="002060"/>
                          </a:solidFill>
                          <a:latin typeface="+mn-lt"/>
                          <a:ea typeface="+mn-ea"/>
                          <a:cs typeface="+mn-cs"/>
                        </a:rPr>
                        <a:t>Engage in recycling in school/at home</a:t>
                      </a: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EXPLANATION and LINKING</a:t>
                      </a:r>
                      <a:endParaRPr lang="en-US" sz="800">
                        <a:solidFill>
                          <a:srgbClr val="002060"/>
                        </a:solidFill>
                      </a:endParaRPr>
                    </a:p>
                    <a:p>
                      <a:endParaRPr lang="en-US" sz="800">
                        <a:solidFill>
                          <a:srgbClr val="002060"/>
                        </a:solidFill>
                      </a:endParaRPr>
                    </a:p>
                    <a:p>
                      <a:pPr marL="171450" indent="-171450">
                        <a:buFont typeface="Arial" panose="020B0604020202020204" pitchFamily="34" charset="0"/>
                        <a:buChar char="•"/>
                      </a:pPr>
                      <a:r>
                        <a:rPr lang="en-US" sz="800">
                          <a:solidFill>
                            <a:srgbClr val="002060"/>
                          </a:solidFill>
                        </a:rPr>
                        <a:t>Know that food chains and food webs show the energy flow in an ecosystem</a:t>
                      </a:r>
                    </a:p>
                    <a:p>
                      <a:pPr marL="171450" indent="-171450">
                        <a:buFont typeface="Arial" panose="020B0604020202020204" pitchFamily="34" charset="0"/>
                        <a:buChar char="•"/>
                      </a:pPr>
                      <a:r>
                        <a:rPr lang="en-US" sz="800">
                          <a:solidFill>
                            <a:srgbClr val="002060"/>
                          </a:solidFill>
                        </a:rPr>
                        <a:t>Understand how plants and animal are adapted to remain healthy in their habitat.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solidFill>
                            <a:srgbClr val="002060"/>
                          </a:solidFill>
                        </a:rPr>
                        <a:t>Understand the relationship between predators and prey in an ecosystem</a:t>
                      </a:r>
                    </a:p>
                    <a:p>
                      <a:pPr marL="171450" indent="-171450">
                        <a:buFont typeface="Arial" panose="020B0604020202020204" pitchFamily="34" charset="0"/>
                        <a:buChar char="•"/>
                      </a:pPr>
                      <a:r>
                        <a:rPr lang="en-US" sz="800">
                          <a:solidFill>
                            <a:srgbClr val="002060"/>
                          </a:solidFill>
                        </a:rPr>
                        <a:t>Know a variety of ways in which the activities of humans can impact an ecosystem (e.g., deforestation, mining, intensive farming, genetic modification, burning fossil fuels)</a:t>
                      </a:r>
                    </a:p>
                    <a:p>
                      <a:pPr marL="0" indent="0">
                        <a:buFont typeface="Arial" panose="020B0604020202020204" pitchFamily="34" charset="0"/>
                        <a:buNone/>
                      </a:pPr>
                      <a:endParaRPr lang="en-US" sz="800">
                        <a:solidFill>
                          <a:srgbClr val="002060"/>
                        </a:solidFill>
                      </a:endParaRPr>
                    </a:p>
                    <a:p>
                      <a:pPr marL="171450" indent="-171450">
                        <a:buFont typeface="Arial" panose="020B0604020202020204" pitchFamily="34" charset="0"/>
                        <a:buChar char="•"/>
                      </a:pPr>
                      <a:endParaRPr lang="en-US" sz="800">
                        <a:solidFill>
                          <a:srgbClr val="002060"/>
                        </a:solidFill>
                      </a:endParaRPr>
                    </a:p>
                    <a:p>
                      <a:pPr marL="0" indent="0">
                        <a:buFont typeface="Arial" panose="020B0604020202020204" pitchFamily="34" charset="0"/>
                        <a:buNone/>
                      </a:pPr>
                      <a:r>
                        <a:rPr lang="en-US" sz="800" b="1">
                          <a:solidFill>
                            <a:srgbClr val="002060"/>
                          </a:solidFill>
                        </a:rPr>
                        <a:t>Skills</a:t>
                      </a:r>
                    </a:p>
                    <a:p>
                      <a:pPr marL="0" indent="0">
                        <a:buFont typeface="Arial" panose="020B0604020202020204" pitchFamily="34" charset="0"/>
                        <a:buNone/>
                      </a:pPr>
                      <a:endParaRPr lang="en-US" sz="800" b="1">
                        <a:solidFill>
                          <a:srgbClr val="002060"/>
                        </a:solidFill>
                      </a:endParaRPr>
                    </a:p>
                    <a:p>
                      <a:pPr marL="171450" indent="-171450">
                        <a:buFont typeface="Arial" panose="020B0604020202020204" pitchFamily="34" charset="0"/>
                        <a:buChar char="•"/>
                      </a:pPr>
                      <a:r>
                        <a:rPr lang="en-US" sz="800" b="0">
                          <a:solidFill>
                            <a:srgbClr val="002060"/>
                          </a:solidFill>
                        </a:rPr>
                        <a:t>Interpret and construct a pyramid of numbers / pyramid of biomass</a:t>
                      </a:r>
                    </a:p>
                    <a:p>
                      <a:pPr marL="171450" indent="-171450">
                        <a:buFont typeface="Arial" panose="020B0604020202020204" pitchFamily="34" charset="0"/>
                        <a:buChar char="•"/>
                      </a:pPr>
                      <a:r>
                        <a:rPr lang="en-US" sz="800" b="0">
                          <a:solidFill>
                            <a:srgbClr val="002060"/>
                          </a:solidFill>
                        </a:rPr>
                        <a:t>Explain the impact on an ecosystem when predatory / prey numbers change </a:t>
                      </a:r>
                    </a:p>
                    <a:p>
                      <a:pPr marL="171450" indent="-171450">
                        <a:buFont typeface="Arial" panose="020B0604020202020204" pitchFamily="34" charset="0"/>
                        <a:buChar char="•"/>
                      </a:pPr>
                      <a:r>
                        <a:rPr lang="en-US" sz="800" b="0">
                          <a:solidFill>
                            <a:srgbClr val="002060"/>
                          </a:solidFill>
                        </a:rPr>
                        <a:t>Explain how a given plant or animal is adapted to their habitat.</a:t>
                      </a:r>
                    </a:p>
                  </a:txBody>
                  <a:tcPr>
                    <a:solidFill>
                      <a:srgbClr val="EBF1E9"/>
                    </a:solidFill>
                  </a:tcPr>
                </a:tc>
                <a:tc>
                  <a:txBody>
                    <a:bodyPr/>
                    <a:lstStyle/>
                    <a:p>
                      <a:pPr marL="0" marR="0" lvl="0" indent="0" algn="l" rtl="0" eaLnBrk="1" fontAlgn="auto" latinLnBrk="0" hangingPunct="1">
                        <a:lnSpc>
                          <a:spcPct val="100000"/>
                        </a:lnSpc>
                        <a:spcBef>
                          <a:spcPts val="0"/>
                        </a:spcBef>
                        <a:spcAft>
                          <a:spcPts val="0"/>
                        </a:spcAft>
                        <a:buClrTx/>
                        <a:buSzTx/>
                        <a:buFontTx/>
                        <a:buNone/>
                      </a:pPr>
                      <a:r>
                        <a:rPr lang="en-US" sz="800">
                          <a:solidFill>
                            <a:srgbClr val="FF0000"/>
                          </a:solidFill>
                        </a:rPr>
                        <a:t>THIS IS ALL ABOUT EXPLANATION  and LINKING</a:t>
                      </a:r>
                      <a:endParaRPr lang="en-US" sz="800">
                        <a:solidFill>
                          <a:srgbClr val="002060"/>
                        </a:solidFill>
                      </a:endParaRPr>
                    </a:p>
                    <a:p>
                      <a:endParaRPr lang="en-US" sz="800">
                        <a:solidFill>
                          <a:srgbClr val="002060"/>
                        </a:solidFill>
                      </a:endParaRPr>
                    </a:p>
                    <a:p>
                      <a:endParaRPr lang="en-US" sz="800">
                        <a:solidFill>
                          <a:srgbClr val="002060"/>
                        </a:solidFill>
                      </a:endParaRPr>
                    </a:p>
                    <a:p>
                      <a:pPr marL="171450" indent="-171450">
                        <a:buFont typeface="Arial" panose="020B0604020202020204" pitchFamily="34" charset="0"/>
                        <a:buChar char="•"/>
                      </a:pPr>
                      <a:r>
                        <a:rPr lang="en-US" sz="800">
                          <a:solidFill>
                            <a:srgbClr val="002060"/>
                          </a:solidFill>
                        </a:rPr>
                        <a:t>Understand how biomass is transferred throughout an ecosystem</a:t>
                      </a:r>
                    </a:p>
                    <a:p>
                      <a:pPr marL="171450" indent="-171450">
                        <a:buFont typeface="Arial" panose="020B0604020202020204" pitchFamily="34" charset="0"/>
                        <a:buChar char="•"/>
                      </a:pPr>
                      <a:r>
                        <a:rPr lang="en-US" sz="800">
                          <a:solidFill>
                            <a:srgbClr val="002060"/>
                          </a:solidFill>
                        </a:rPr>
                        <a:t>Understand and use the term “trophic levels” to describe the components of a food chain / web</a:t>
                      </a:r>
                    </a:p>
                    <a:p>
                      <a:pPr marL="171450" indent="-171450">
                        <a:buFont typeface="Arial" panose="020B0604020202020204" pitchFamily="34" charset="0"/>
                        <a:buChar char="•"/>
                      </a:pPr>
                      <a:r>
                        <a:rPr lang="en-US" sz="800">
                          <a:solidFill>
                            <a:srgbClr val="002060"/>
                          </a:solidFill>
                        </a:rPr>
                        <a:t>Know that indicator and “alien” species can be used to assess the “health” of an ecosystem</a:t>
                      </a:r>
                    </a:p>
                    <a:p>
                      <a:pPr marL="171450" indent="-171450">
                        <a:buFont typeface="Arial" panose="020B0604020202020204" pitchFamily="34" charset="0"/>
                        <a:buChar char="•"/>
                      </a:pPr>
                      <a:r>
                        <a:rPr lang="en-US" sz="800">
                          <a:solidFill>
                            <a:srgbClr val="002060"/>
                          </a:solidFill>
                        </a:rPr>
                        <a:t>Know a variety of ways in which humans care for and manage an ecosystem (e.g., reintroduction of species, nature reserves)</a:t>
                      </a: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r>
                        <a:rPr lang="en-US" sz="800" b="1">
                          <a:solidFill>
                            <a:srgbClr val="002060"/>
                          </a:solidFill>
                        </a:rPr>
                        <a:t>Skills</a:t>
                      </a:r>
                    </a:p>
                    <a:p>
                      <a:pPr marL="0" indent="0">
                        <a:buFont typeface="Arial" panose="020B0604020202020204" pitchFamily="34" charset="0"/>
                        <a:buNone/>
                      </a:pPr>
                      <a:endParaRPr lang="en-US" sz="800">
                        <a:solidFill>
                          <a:srgbClr val="002060"/>
                        </a:solidFill>
                      </a:endParaRPr>
                    </a:p>
                    <a:p>
                      <a:pPr marL="171450" indent="-171450">
                        <a:buFont typeface="Arial" panose="020B0604020202020204" pitchFamily="34" charset="0"/>
                        <a:buChar char="•"/>
                      </a:pPr>
                      <a:r>
                        <a:rPr lang="en-US" sz="800">
                          <a:solidFill>
                            <a:srgbClr val="002060"/>
                          </a:solidFill>
                        </a:rPr>
                        <a:t>Use a quadrat to sample an ecosystem</a:t>
                      </a:r>
                    </a:p>
                    <a:p>
                      <a:pPr marL="171450" indent="-171450">
                        <a:buFont typeface="Arial" panose="020B0604020202020204" pitchFamily="34" charset="0"/>
                        <a:buChar char="•"/>
                      </a:pPr>
                      <a:r>
                        <a:rPr lang="en-US" sz="800">
                          <a:solidFill>
                            <a:srgbClr val="002060"/>
                          </a:solidFill>
                        </a:rPr>
                        <a:t>Calculate the energy efficiency in a given food chain</a:t>
                      </a:r>
                    </a:p>
                    <a:p>
                      <a:pPr marL="0" indent="0">
                        <a:buFont typeface="Arial" panose="020B0604020202020204" pitchFamily="34" charset="0"/>
                        <a:buNone/>
                      </a:pPr>
                      <a:endParaRPr lang="en-US" sz="800">
                        <a:solidFill>
                          <a:srgbClr val="002060"/>
                        </a:solidFill>
                      </a:endParaRPr>
                    </a:p>
                  </a:txBody>
                  <a:tcPr>
                    <a:solidFill>
                      <a:srgbClr val="EBF1E9"/>
                    </a:solidFill>
                  </a:tcPr>
                </a:tc>
                <a:extLst>
                  <a:ext uri="{0D108BD9-81ED-4DB2-BD59-A6C34878D82A}">
                    <a16:rowId xmlns:a16="http://schemas.microsoft.com/office/drawing/2014/main" val="1235794680"/>
                  </a:ext>
                </a:extLst>
              </a:tr>
              <a:tr h="983848">
                <a:tc>
                  <a:txBody>
                    <a:bodyPr/>
                    <a:lstStyle/>
                    <a:p>
                      <a:r>
                        <a:rPr lang="en-US" sz="1000" b="1">
                          <a:solidFill>
                            <a:srgbClr val="002060"/>
                          </a:solidFill>
                        </a:rPr>
                        <a:t>EXPERIENCES</a:t>
                      </a:r>
                    </a:p>
                    <a:p>
                      <a:pPr algn="l"/>
                      <a:r>
                        <a:rPr lang="en-US" sz="1000">
                          <a:solidFill>
                            <a:srgbClr val="002060"/>
                          </a:solidFill>
                        </a:rPr>
                        <a:t>(</a:t>
                      </a:r>
                      <a:r>
                        <a:rPr lang="en-US" sz="1000" b="1">
                          <a:solidFill>
                            <a:srgbClr val="002060"/>
                          </a:solidFill>
                        </a:rPr>
                        <a:t>Enriching</a:t>
                      </a:r>
                      <a:r>
                        <a:rPr lang="en-US" sz="1000">
                          <a:solidFill>
                            <a:srgbClr val="002060"/>
                          </a:solidFill>
                        </a:rPr>
                        <a:t> not curricular)</a:t>
                      </a:r>
                    </a:p>
                  </a:txBody>
                  <a:tcPr>
                    <a:solidFill>
                      <a:srgbClr val="C5E0B4"/>
                    </a:solidFill>
                  </a:tcPr>
                </a:tc>
                <a:tc>
                  <a:txBody>
                    <a:bodyPr/>
                    <a:lstStyle/>
                    <a:p>
                      <a:pPr marL="171450" indent="-171450">
                        <a:buFont typeface="Arial" panose="020B0604020202020204" pitchFamily="34" charset="0"/>
                        <a:buChar char="•"/>
                      </a:pPr>
                      <a:r>
                        <a:rPr lang="en-GB" sz="800">
                          <a:solidFill>
                            <a:srgbClr val="002060"/>
                          </a:solidFill>
                        </a:rPr>
                        <a:t>Experience safe and gentle handling of plants and animals </a:t>
                      </a:r>
                    </a:p>
                    <a:p>
                      <a:pPr marL="171450" indent="-171450">
                        <a:buFont typeface="Arial" panose="020B0604020202020204" pitchFamily="34" charset="0"/>
                        <a:buChar char="•"/>
                      </a:pPr>
                      <a:r>
                        <a:rPr lang="en-GB" sz="800">
                          <a:solidFill>
                            <a:srgbClr val="002060"/>
                          </a:solidFill>
                        </a:rPr>
                        <a:t>Visit to vets, farms , garden centre, local “nature walk”</a:t>
                      </a:r>
                    </a:p>
                    <a:p>
                      <a:pPr marL="171450" indent="-171450">
                        <a:buFont typeface="Arial" panose="020B0604020202020204" pitchFamily="34" charset="0"/>
                        <a:buChar char="•"/>
                      </a:pPr>
                      <a:r>
                        <a:rPr lang="en-GB" sz="800">
                          <a:solidFill>
                            <a:srgbClr val="002060"/>
                          </a:solidFill>
                        </a:rPr>
                        <a:t>Undertake a litter survey in school / home</a:t>
                      </a:r>
                    </a:p>
                  </a:txBody>
                  <a:tcPr>
                    <a:solidFill>
                      <a:srgbClr val="C5E0B4"/>
                    </a:solidFill>
                  </a:tcPr>
                </a:tc>
                <a:tc gridSpan="2">
                  <a:txBody>
                    <a:bodyPr/>
                    <a:lstStyle/>
                    <a:p>
                      <a:pPr marL="171450" indent="-171450">
                        <a:buFont typeface="Arial" panose="020B0604020202020204" pitchFamily="34" charset="0"/>
                        <a:buChar char="•"/>
                      </a:pPr>
                      <a:r>
                        <a:rPr lang="en-GB" sz="800" kern="1200">
                          <a:solidFill>
                            <a:srgbClr val="002060"/>
                          </a:solidFill>
                          <a:latin typeface="+mn-lt"/>
                          <a:ea typeface="+mn-ea"/>
                          <a:cs typeface="+mn-cs"/>
                        </a:rPr>
                        <a:t>Engage with “Forest Schools”</a:t>
                      </a:r>
                    </a:p>
                    <a:p>
                      <a:pPr marL="171450" indent="-171450">
                        <a:buFont typeface="Arial" panose="020B0604020202020204" pitchFamily="34" charset="0"/>
                        <a:buChar char="•"/>
                      </a:pPr>
                      <a:r>
                        <a:rPr lang="en-GB" sz="800" kern="1200">
                          <a:solidFill>
                            <a:srgbClr val="002060"/>
                          </a:solidFill>
                          <a:latin typeface="+mn-lt"/>
                          <a:ea typeface="+mn-ea"/>
                          <a:cs typeface="+mn-cs"/>
                        </a:rPr>
                        <a:t>Build an ecosystem- bee hotels and plants around the school/ planting trees/ composting/ ecosystems in bottles/ tanks.</a:t>
                      </a:r>
                    </a:p>
                    <a:p>
                      <a:pPr marL="171450" indent="-171450">
                        <a:buFont typeface="Arial" panose="020B0604020202020204" pitchFamily="34" charset="0"/>
                        <a:buChar char="•"/>
                      </a:pPr>
                      <a:r>
                        <a:rPr lang="en-GB" sz="800" kern="1200">
                          <a:solidFill>
                            <a:srgbClr val="002060"/>
                          </a:solidFill>
                          <a:latin typeface="+mn-lt"/>
                          <a:ea typeface="+mn-ea"/>
                          <a:cs typeface="+mn-cs"/>
                        </a:rPr>
                        <a:t>Outdoor learning - looking at habitats - pond dipping, beach study </a:t>
                      </a:r>
                    </a:p>
                  </a:txBody>
                  <a:tcPr>
                    <a:solidFill>
                      <a:srgbClr val="C5E0B4"/>
                    </a:solidFill>
                  </a:tcPr>
                </a:tc>
                <a:tc hMerge="1">
                  <a:txBody>
                    <a:bodyPr/>
                    <a:lstStyle/>
                    <a:p>
                      <a:endParaRPr lang="en-GB"/>
                    </a:p>
                  </a:txBody>
                  <a:tcPr/>
                </a:tc>
                <a:tc>
                  <a:txBody>
                    <a:bodyPr/>
                    <a:lstStyle/>
                    <a:p>
                      <a:pPr marL="171450" indent="-171450">
                        <a:buFont typeface="Arial" panose="020B0604020202020204" pitchFamily="34" charset="0"/>
                        <a:buChar char="•"/>
                      </a:pPr>
                      <a:r>
                        <a:rPr lang="en-GB" sz="800" kern="1200">
                          <a:solidFill>
                            <a:srgbClr val="002060"/>
                          </a:solidFill>
                          <a:latin typeface="+mn-lt"/>
                          <a:ea typeface="+mn-ea"/>
                          <a:cs typeface="+mn-cs"/>
                        </a:rPr>
                        <a:t>Visiting local places and observing impact on environment eg beach, woodland, local area</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Visits from recycling companies, waste etc</a:t>
                      </a:r>
                      <a:endParaRPr lang="en-US" sz="800" kern="1200">
                        <a:solidFill>
                          <a:srgbClr val="002060"/>
                        </a:solidFill>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Eco council - set up a campaign to raise awareness of protecting the local environment</a:t>
                      </a:r>
                    </a:p>
                    <a:p>
                      <a:pPr marL="0" indent="0">
                        <a:buFont typeface="Arial" panose="020B0604020202020204" pitchFamily="34" charset="0"/>
                        <a:buNone/>
                      </a:pPr>
                      <a:endParaRPr lang="en-GB" sz="800" kern="1200">
                        <a:solidFill>
                          <a:srgbClr val="002060"/>
                        </a:solidFill>
                        <a:latin typeface="+mn-lt"/>
                        <a:ea typeface="+mn-ea"/>
                        <a:cs typeface="+mn-cs"/>
                      </a:endParaRPr>
                    </a:p>
                  </a:txBody>
                  <a:tcPr>
                    <a:solidFill>
                      <a:srgbClr val="C5E0B4"/>
                    </a:solidFill>
                  </a:tcPr>
                </a:tc>
                <a:tc>
                  <a:txBody>
                    <a:bodyPr/>
                    <a:lstStyle/>
                    <a:p>
                      <a:pPr marL="171450" indent="-171450">
                        <a:buFont typeface="Arial" panose="020B0604020202020204" pitchFamily="34" charset="0"/>
                        <a:buChar char="•"/>
                      </a:pPr>
                      <a:r>
                        <a:rPr lang="en-US" sz="800">
                          <a:solidFill>
                            <a:srgbClr val="002060"/>
                          </a:solidFill>
                        </a:rPr>
                        <a:t>Visit a local farm to see “organic” and “intensive” farming in practice.</a:t>
                      </a:r>
                    </a:p>
                    <a:p>
                      <a:pPr marL="171450" indent="-171450">
                        <a:buFont typeface="Arial" panose="020B0604020202020204" pitchFamily="34" charset="0"/>
                        <a:buChar char="•"/>
                      </a:pPr>
                      <a:r>
                        <a:rPr lang="en-US" sz="800">
                          <a:solidFill>
                            <a:srgbClr val="002060"/>
                          </a:solidFill>
                        </a:rPr>
                        <a:t>Visit a local attraction (eg Big Pit) and undertake an environmental survey</a:t>
                      </a:r>
                    </a:p>
                  </a:txBody>
                  <a:tcPr>
                    <a:solidFill>
                      <a:srgbClr val="C5E0B4"/>
                    </a:solidFill>
                  </a:tcPr>
                </a:tc>
                <a:tc>
                  <a:txBody>
                    <a:bodyPr/>
                    <a:lstStyle/>
                    <a:p>
                      <a:pPr marL="171450" marR="0" lvl="0" indent="-171450" algn="l" rtl="0" eaLnBrk="1" fontAlgn="auto" latinLnBrk="0" hangingPunct="1">
                        <a:lnSpc>
                          <a:spcPct val="100000"/>
                        </a:lnSpc>
                        <a:spcBef>
                          <a:spcPts val="0"/>
                        </a:spcBef>
                        <a:spcAft>
                          <a:spcPts val="0"/>
                        </a:spcAft>
                        <a:buClrTx/>
                        <a:buSzTx/>
                        <a:buFont typeface="Arial" panose="020B0604020202020204" pitchFamily="34" charset="0"/>
                        <a:buChar char="•"/>
                      </a:pPr>
                      <a:r>
                        <a:rPr lang="en-US" sz="800">
                          <a:solidFill>
                            <a:srgbClr val="002060"/>
                          </a:solidFill>
                        </a:rPr>
                        <a:t>Visit the National Botanical </a:t>
                      </a:r>
                      <a:r>
                        <a:rPr lang="en-US" sz="800" err="1">
                          <a:solidFill>
                            <a:srgbClr val="002060"/>
                          </a:solidFill>
                        </a:rPr>
                        <a:t>Graden</a:t>
                      </a:r>
                      <a:r>
                        <a:rPr lang="en-US" sz="800">
                          <a:solidFill>
                            <a:srgbClr val="002060"/>
                          </a:solidFill>
                        </a:rPr>
                        <a:t> of Wales</a:t>
                      </a:r>
                    </a:p>
                  </a:txBody>
                  <a:tcPr>
                    <a:solidFill>
                      <a:srgbClr val="C5E0B4"/>
                    </a:solidFill>
                  </a:tcPr>
                </a:tc>
                <a:extLst>
                  <a:ext uri="{0D108BD9-81ED-4DB2-BD59-A6C34878D82A}">
                    <a16:rowId xmlns:a16="http://schemas.microsoft.com/office/drawing/2014/main" val="749163210"/>
                  </a:ext>
                </a:extLst>
              </a:tr>
              <a:tr h="575385">
                <a:tc>
                  <a:txBody>
                    <a:bodyPr/>
                    <a:lstStyle/>
                    <a:p>
                      <a:r>
                        <a:rPr lang="en-US" sz="1000" b="1">
                          <a:solidFill>
                            <a:srgbClr val="002060"/>
                          </a:solidFill>
                        </a:rPr>
                        <a:t>VOCABULARY</a:t>
                      </a:r>
                    </a:p>
                  </a:txBody>
                  <a:tcPr>
                    <a:solidFill>
                      <a:srgbClr val="EBF1E9"/>
                    </a:solidFill>
                  </a:tcPr>
                </a:tc>
                <a:tc>
                  <a:txBody>
                    <a:bodyPr/>
                    <a:lstStyle/>
                    <a:p>
                      <a:r>
                        <a:rPr lang="en-US" sz="800">
                          <a:solidFill>
                            <a:srgbClr val="002060"/>
                          </a:solidFill>
                        </a:rPr>
                        <a:t>plant, animal, home, food, shelter, names of common plants and animals, waste, recycling</a:t>
                      </a:r>
                    </a:p>
                  </a:txBody>
                  <a:tcPr>
                    <a:solidFill>
                      <a:srgbClr val="EBF1E9"/>
                    </a:solidFill>
                  </a:tcPr>
                </a:tc>
                <a:tc gridSpan="2">
                  <a:txBody>
                    <a:bodyPr/>
                    <a:lstStyle/>
                    <a:p>
                      <a:r>
                        <a:rPr lang="en-US" sz="800">
                          <a:solidFill>
                            <a:srgbClr val="002060"/>
                          </a:solidFill>
                        </a:rPr>
                        <a:t>Food chain, habitat, ecosystem</a:t>
                      </a:r>
                    </a:p>
                  </a:txBody>
                  <a:tcPr>
                    <a:solidFill>
                      <a:srgbClr val="EBF1E9"/>
                    </a:solidFill>
                  </a:tcPr>
                </a:tc>
                <a:tc hMerge="1">
                  <a:txBody>
                    <a:bodyPr/>
                    <a:lstStyle/>
                    <a:p>
                      <a:endParaRPr lang="en-GB"/>
                    </a:p>
                  </a:txBody>
                  <a:tcPr/>
                </a:tc>
                <a:tc>
                  <a:txBody>
                    <a:bodyPr/>
                    <a:lstStyle/>
                    <a:p>
                      <a:r>
                        <a:rPr lang="en-GB" sz="800">
                          <a:solidFill>
                            <a:srgbClr val="002060"/>
                          </a:solidFill>
                        </a:rPr>
                        <a:t>Primary producer, primary / secondary / tertiary consumer, herbivore,  carnivore, food chain, food web</a:t>
                      </a:r>
                      <a:endParaRPr lang="en-US" sz="800">
                        <a:solidFill>
                          <a:srgbClr val="002060"/>
                        </a:solidFill>
                      </a:endParaRPr>
                    </a:p>
                  </a:txBody>
                  <a:tcPr>
                    <a:solidFill>
                      <a:srgbClr val="EBF1E9"/>
                    </a:solidFill>
                  </a:tcPr>
                </a:tc>
                <a:tc>
                  <a:txBody>
                    <a:bodyPr/>
                    <a:lstStyle/>
                    <a:p>
                      <a:r>
                        <a:rPr lang="en-US" sz="800">
                          <a:solidFill>
                            <a:srgbClr val="002060"/>
                          </a:solidFill>
                        </a:rPr>
                        <a:t>Biomass, pyramid of numbers, pyramid of numbers, yields, pollution, eutrophication</a:t>
                      </a: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002060"/>
                          </a:solidFill>
                        </a:rPr>
                        <a:t>Extinction, quadrat, biodiversity</a:t>
                      </a:r>
                    </a:p>
                  </a:txBody>
                  <a:tcPr>
                    <a:solidFill>
                      <a:srgbClr val="EBF1E9"/>
                    </a:solidFill>
                  </a:tcPr>
                </a:tc>
                <a:extLst>
                  <a:ext uri="{0D108BD9-81ED-4DB2-BD59-A6C34878D82A}">
                    <a16:rowId xmlns:a16="http://schemas.microsoft.com/office/drawing/2014/main" val="1788112394"/>
                  </a:ext>
                </a:extLst>
              </a:tr>
            </a:tbl>
          </a:graphicData>
        </a:graphic>
      </p:graphicFrame>
    </p:spTree>
    <p:extLst>
      <p:ext uri="{BB962C8B-B14F-4D97-AF65-F5344CB8AC3E}">
        <p14:creationId xmlns:p14="http://schemas.microsoft.com/office/powerpoint/2010/main" val="2270096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6BB1A2A5-C085-B34C-850D-703DD10654CF}"/>
              </a:ext>
            </a:extLst>
          </p:cNvPr>
          <p:cNvGraphicFramePr>
            <a:graphicFrameLocks noGrp="1"/>
          </p:cNvGraphicFramePr>
          <p:nvPr>
            <p:ph idx="1"/>
            <p:extLst>
              <p:ext uri="{D42A27DB-BD31-4B8C-83A1-F6EECF244321}">
                <p14:modId xmlns:p14="http://schemas.microsoft.com/office/powerpoint/2010/main" val="2078156037"/>
              </p:ext>
            </p:extLst>
          </p:nvPr>
        </p:nvGraphicFramePr>
        <p:xfrm>
          <a:off x="1" y="0"/>
          <a:ext cx="12191999" cy="6857999"/>
        </p:xfrm>
        <a:graphic>
          <a:graphicData uri="http://schemas.openxmlformats.org/drawingml/2006/table">
            <a:tbl>
              <a:tblPr firstRow="1" bandRow="1">
                <a:tableStyleId>{5C22544A-7EE6-4342-B048-85BDC9FD1C3A}</a:tableStyleId>
              </a:tblPr>
              <a:tblGrid>
                <a:gridCol w="981074">
                  <a:extLst>
                    <a:ext uri="{9D8B030D-6E8A-4147-A177-3AD203B41FA5}">
                      <a16:colId xmlns:a16="http://schemas.microsoft.com/office/drawing/2014/main" val="2844052496"/>
                    </a:ext>
                  </a:extLst>
                </a:gridCol>
                <a:gridCol w="2057960">
                  <a:extLst>
                    <a:ext uri="{9D8B030D-6E8A-4147-A177-3AD203B41FA5}">
                      <a16:colId xmlns:a16="http://schemas.microsoft.com/office/drawing/2014/main" val="1783919398"/>
                    </a:ext>
                  </a:extLst>
                </a:gridCol>
                <a:gridCol w="1837766">
                  <a:extLst>
                    <a:ext uri="{9D8B030D-6E8A-4147-A177-3AD203B41FA5}">
                      <a16:colId xmlns:a16="http://schemas.microsoft.com/office/drawing/2014/main" val="379330648"/>
                    </a:ext>
                  </a:extLst>
                </a:gridCol>
                <a:gridCol w="394446">
                  <a:extLst>
                    <a:ext uri="{9D8B030D-6E8A-4147-A177-3AD203B41FA5}">
                      <a16:colId xmlns:a16="http://schemas.microsoft.com/office/drawing/2014/main" val="2117361135"/>
                    </a:ext>
                  </a:extLst>
                </a:gridCol>
                <a:gridCol w="2402541">
                  <a:extLst>
                    <a:ext uri="{9D8B030D-6E8A-4147-A177-3AD203B41FA5}">
                      <a16:colId xmlns:a16="http://schemas.microsoft.com/office/drawing/2014/main" val="2600062179"/>
                    </a:ext>
                  </a:extLst>
                </a:gridCol>
                <a:gridCol w="2277036">
                  <a:extLst>
                    <a:ext uri="{9D8B030D-6E8A-4147-A177-3AD203B41FA5}">
                      <a16:colId xmlns:a16="http://schemas.microsoft.com/office/drawing/2014/main" val="3005880290"/>
                    </a:ext>
                  </a:extLst>
                </a:gridCol>
                <a:gridCol w="2241176">
                  <a:extLst>
                    <a:ext uri="{9D8B030D-6E8A-4147-A177-3AD203B41FA5}">
                      <a16:colId xmlns:a16="http://schemas.microsoft.com/office/drawing/2014/main" val="2228165275"/>
                    </a:ext>
                  </a:extLst>
                </a:gridCol>
              </a:tblGrid>
              <a:tr h="459454">
                <a:tc gridSpan="3">
                  <a:txBody>
                    <a:bodyPr/>
                    <a:lstStyle/>
                    <a:p>
                      <a:pPr algn="ctr"/>
                      <a:r>
                        <a:rPr lang="en-US" sz="2400"/>
                        <a:t>What Matters:  WM3</a:t>
                      </a:r>
                      <a:endParaRPr lang="en-US" sz="2400">
                        <a:solidFill>
                          <a:schemeClr val="tx1"/>
                        </a:solidFill>
                      </a:endParaRPr>
                    </a:p>
                  </a:txBody>
                  <a:tcPr>
                    <a:solidFill>
                      <a:srgbClr val="8EC142"/>
                    </a:solidFill>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cs typeface="Arial" panose="020B0604020202020204" pitchFamily="34" charset="0"/>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gridSpan="4">
                  <a:txBody>
                    <a:bodyPr/>
                    <a:lstStyle/>
                    <a:p>
                      <a:pPr algn="ctr"/>
                      <a:r>
                        <a:rPr lang="en-US" sz="2400">
                          <a:solidFill>
                            <a:schemeClr val="tx1"/>
                          </a:solidFill>
                        </a:rPr>
                        <a:t>Health and Disease</a:t>
                      </a:r>
                    </a:p>
                  </a:txBody>
                  <a:tcPr>
                    <a:solidFill>
                      <a:srgbClr val="8EC142"/>
                    </a:solidFill>
                  </a:tcPr>
                </a:tc>
                <a:tc hMerge="1">
                  <a:txBody>
                    <a:bodyPr/>
                    <a:lstStyle/>
                    <a:p>
                      <a:pPr lvl="0"/>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extLst>
                  <a:ext uri="{0D108BD9-81ED-4DB2-BD59-A6C34878D82A}">
                    <a16:rowId xmlns:a16="http://schemas.microsoft.com/office/drawing/2014/main" val="3120450716"/>
                  </a:ext>
                </a:extLst>
              </a:tr>
              <a:tr h="1332415">
                <a:tc>
                  <a:txBody>
                    <a:bodyPr/>
                    <a:lstStyle/>
                    <a:p>
                      <a:endParaRPr lang="en-US" sz="1000"/>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a:solidFill>
                            <a:schemeClr val="tx1"/>
                          </a:solidFill>
                        </a:rPr>
                        <a:t>PS1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tx1"/>
                          </a:solidFill>
                          <a:latin typeface="+mn-lt"/>
                          <a:ea typeface="+mn-ea"/>
                          <a:cs typeface="+mn-cs"/>
                        </a:rPr>
                        <a:t>I can identify, follow and begin to create sequences and patterns in everyday activities.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a:solidFill>
                          <a:schemeClr val="tx1"/>
                        </a:solidFill>
                        <a:latin typeface="+mn-lt"/>
                        <a:cs typeface="Arial" panose="020B0604020202020204" pitchFamily="34" charset="0"/>
                      </a:endParaRPr>
                    </a:p>
                  </a:txBody>
                  <a:tcPr>
                    <a:solidFill>
                      <a:srgbClr val="C5E0B4"/>
                    </a:solidFill>
                  </a:tcPr>
                </a:tc>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a:solidFill>
                            <a:schemeClr val="tx1"/>
                          </a:solidFill>
                        </a:rPr>
                        <a:t>PS2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900" b="1"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tx1"/>
                          </a:solidFill>
                          <a:latin typeface="+mn-lt"/>
                          <a:ea typeface="+mn-ea"/>
                          <a:cs typeface="+mn-cs"/>
                        </a:rPr>
                        <a:t>I can recognise that what I do, and the things I use, can have an impact on my environment and on living things.</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sz="900" b="1" kern="1200">
                          <a:solidFill>
                            <a:srgbClr val="000000"/>
                          </a:solidFill>
                          <a:latin typeface="+mn-lt"/>
                          <a:ea typeface="+mn-ea"/>
                          <a:cs typeface="+mn-cs"/>
                        </a:rPr>
                      </a:br>
                      <a:endParaRPr lang="en-GB" sz="900" b="1">
                        <a:solidFill>
                          <a:schemeClr val="tx1"/>
                        </a:solidFill>
                        <a:latin typeface="+mn-lt"/>
                      </a:endParaRPr>
                    </a:p>
                  </a:txBody>
                  <a:tcPr>
                    <a:solidFill>
                      <a:srgbClr val="C5E0B4"/>
                    </a:solidFill>
                  </a:tcPr>
                </a:tc>
                <a:tc hMerge="1">
                  <a:txBody>
                    <a:bodyPr/>
                    <a:lstStyle/>
                    <a:p>
                      <a:endParaRPr lang="en-GB"/>
                    </a:p>
                  </a:txBody>
                  <a:tcPr/>
                </a:tc>
                <a:tc>
                  <a:txBody>
                    <a:bodyPr/>
                    <a:lstStyle/>
                    <a:p>
                      <a:pPr lvl="0"/>
                      <a:r>
                        <a:rPr lang="en-US" sz="900" b="1">
                          <a:solidFill>
                            <a:schemeClr val="tx1"/>
                          </a:solidFill>
                        </a:rPr>
                        <a:t>PS3</a:t>
                      </a:r>
                    </a:p>
                    <a:p>
                      <a:pPr lvl="0"/>
                      <a:endParaRPr lang="en-US" sz="900" b="1" kern="1200">
                        <a:solidFill>
                          <a:schemeClr val="tx1"/>
                        </a:solidFill>
                        <a:latin typeface="+mn-lt"/>
                        <a:ea typeface="+mn-ea"/>
                        <a:cs typeface="+mn-cs"/>
                      </a:endParaRPr>
                    </a:p>
                    <a:p>
                      <a:pPr lvl="0"/>
                      <a:r>
                        <a:rPr lang="en-GB" sz="900" b="1" kern="1200">
                          <a:solidFill>
                            <a:schemeClr val="tx1"/>
                          </a:solidFill>
                          <a:latin typeface="+mn-lt"/>
                          <a:ea typeface="+mn-ea"/>
                          <a:cs typeface="+mn-cs"/>
                        </a:rPr>
                        <a:t>I can identify the threats to the development and health of organisms and recognise some natural defences, preventions and treatments.</a:t>
                      </a:r>
                      <a:endParaRPr lang="en-GB" sz="900" b="1">
                        <a:solidFill>
                          <a:schemeClr val="tx1"/>
                        </a:solidFill>
                      </a:endParaRPr>
                    </a:p>
                  </a:txBody>
                  <a:tcPr>
                    <a:solidFill>
                      <a:srgbClr val="C5E0B4"/>
                    </a:solidFill>
                  </a:tcPr>
                </a:tc>
                <a:tc>
                  <a:txBody>
                    <a:bodyPr/>
                    <a:lstStyle/>
                    <a:p>
                      <a:pPr marL="0" lvl="0" indent="0" algn="l" defTabSz="800100">
                        <a:lnSpc>
                          <a:spcPct val="90000"/>
                        </a:lnSpc>
                        <a:spcBef>
                          <a:spcPct val="0"/>
                        </a:spcBef>
                        <a:spcAft>
                          <a:spcPct val="15000"/>
                        </a:spcAft>
                        <a:buFont typeface="Arial" panose="020B0604020202020204" pitchFamily="34" charset="0"/>
                        <a:buNone/>
                      </a:pPr>
                      <a:r>
                        <a:rPr lang="en-US" sz="900" b="1">
                          <a:solidFill>
                            <a:schemeClr val="tx1"/>
                          </a:solidFill>
                        </a:rPr>
                        <a:t>PS4</a:t>
                      </a:r>
                    </a:p>
                    <a:p>
                      <a:pPr marL="0" lvl="0" indent="0" algn="l" defTabSz="800100">
                        <a:lnSpc>
                          <a:spcPct val="90000"/>
                        </a:lnSpc>
                        <a:spcBef>
                          <a:spcPct val="0"/>
                        </a:spcBef>
                        <a:spcAft>
                          <a:spcPct val="15000"/>
                        </a:spcAft>
                        <a:buFont typeface="Arial" panose="020B0604020202020204" pitchFamily="34" charset="0"/>
                        <a:buNone/>
                      </a:pPr>
                      <a:endParaRPr lang="en-US" sz="900" b="1" kern="1200">
                        <a:solidFill>
                          <a:schemeClr val="tx1"/>
                        </a:solidFill>
                        <a:latin typeface="+mn-lt"/>
                        <a:ea typeface="+mn-ea"/>
                        <a:cs typeface="+mn-cs"/>
                      </a:endParaRP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tx1"/>
                          </a:solidFill>
                          <a:latin typeface="+mn-lt"/>
                          <a:ea typeface="+mn-ea"/>
                          <a:cs typeface="+mn-cs"/>
                        </a:rPr>
                        <a:t>I can explain the threats to the development and health of organisms and describe how the effects of these are reduced by natural defences, preventions and treatments.</a:t>
                      </a:r>
                    </a:p>
                  </a:txBody>
                  <a:tcPr>
                    <a:solidFill>
                      <a:srgbClr val="C5E0B4"/>
                    </a:solidFill>
                  </a:tcPr>
                </a:tc>
                <a:tc>
                  <a:txBody>
                    <a:bodyPr/>
                    <a:lstStyle/>
                    <a:p>
                      <a:pPr marL="0" marR="0" lvl="0" indent="0" algn="l" rtl="0" eaLnBrk="1" fontAlgn="auto" latinLnBrk="0" hangingPunct="1">
                        <a:lnSpc>
                          <a:spcPct val="100000"/>
                        </a:lnSpc>
                        <a:spcBef>
                          <a:spcPts val="0"/>
                        </a:spcBef>
                        <a:spcAft>
                          <a:spcPts val="0"/>
                        </a:spcAft>
                        <a:buClrTx/>
                        <a:buSzTx/>
                        <a:buFontTx/>
                        <a:buNone/>
                      </a:pPr>
                      <a:r>
                        <a:rPr lang="en-US" sz="900" b="1">
                          <a:solidFill>
                            <a:schemeClr val="tx1"/>
                          </a:solidFill>
                        </a:rPr>
                        <a:t>PS5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900" b="1">
                        <a:solidFill>
                          <a:schemeClr val="tx1"/>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a:solidFill>
                            <a:schemeClr val="tx1"/>
                          </a:solidFill>
                          <a:latin typeface="+mn-lt"/>
                        </a:rPr>
                        <a:t>I can evaluate the factors which affect the development and health of organisms.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a:solidFill>
                          <a:schemeClr val="tx1"/>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a:solidFill>
                            <a:schemeClr val="tx1"/>
                          </a:solidFill>
                          <a:latin typeface="+mn-lt"/>
                        </a:rPr>
                        <a:t>I can explain how prevention and treatment can support natural defence systems and enhance the health of organisms.</a:t>
                      </a:r>
                    </a:p>
                  </a:txBody>
                  <a:tcPr>
                    <a:solidFill>
                      <a:srgbClr val="C5E0B4"/>
                    </a:solidFill>
                  </a:tcPr>
                </a:tc>
                <a:extLst>
                  <a:ext uri="{0D108BD9-81ED-4DB2-BD59-A6C34878D82A}">
                    <a16:rowId xmlns:a16="http://schemas.microsoft.com/office/drawing/2014/main" val="915786871"/>
                  </a:ext>
                </a:extLst>
              </a:tr>
              <a:tr h="3644998">
                <a:tc>
                  <a:txBody>
                    <a:bodyPr/>
                    <a:lstStyle/>
                    <a:p>
                      <a:pPr algn="l"/>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KNOWLEDGE </a:t>
                      </a:r>
                      <a:br>
                        <a:rPr lang="en-US" sz="1000" b="1">
                          <a:solidFill>
                            <a:srgbClr val="002060"/>
                          </a:solidFill>
                        </a:rPr>
                      </a:br>
                      <a:br>
                        <a:rPr lang="en-US" sz="1000" b="1">
                          <a:solidFill>
                            <a:srgbClr val="002060"/>
                          </a:solidFill>
                        </a:rPr>
                      </a:br>
                      <a:r>
                        <a:rPr lang="en-US" sz="1000" b="1">
                          <a:solidFill>
                            <a:srgbClr val="002060"/>
                          </a:solidFill>
                        </a:rPr>
                        <a:t>and </a:t>
                      </a: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SKILLS</a:t>
                      </a:r>
                    </a:p>
                  </a:txBody>
                  <a:tcPr>
                    <a:solidFill>
                      <a:srgbClr val="EBF1E9"/>
                    </a:solidFill>
                  </a:tcPr>
                </a:tc>
                <a:tc>
                  <a:txBody>
                    <a:bodyPr/>
                    <a:lstStyle/>
                    <a:p>
                      <a:pPr algn="l"/>
                      <a:r>
                        <a:rPr lang="en-US" sz="800">
                          <a:solidFill>
                            <a:srgbClr val="FF0000"/>
                          </a:solidFill>
                        </a:rPr>
                        <a:t>THIS IS ALL ABOUT RECOGNISING, COPYING AND EXTENDING</a:t>
                      </a:r>
                    </a:p>
                    <a:p>
                      <a:pPr algn="ctr"/>
                      <a:endParaRPr lang="en-US" sz="800">
                        <a:solidFill>
                          <a:srgbClr val="FF0000"/>
                        </a:solidFill>
                      </a:endParaRPr>
                    </a:p>
                    <a:p>
                      <a:pPr marL="171450" indent="-171450" algn="l" defTabSz="914400" rtl="0" eaLnBrk="1" latinLnBrk="0" hangingPunct="1">
                        <a:buFont typeface="Arial" panose="020B0604020202020204" pitchFamily="34" charset="0"/>
                        <a:buChar char="•"/>
                      </a:pPr>
                      <a:r>
                        <a:rPr lang="en-GB" sz="800" kern="1200">
                          <a:solidFill>
                            <a:srgbClr val="002060"/>
                          </a:solidFill>
                          <a:latin typeface="+mn-lt"/>
                          <a:ea typeface="+mn-ea"/>
                          <a:cs typeface="+mn-cs"/>
                        </a:rPr>
                        <a:t>Know that some food is “healthy” and some is not.</a:t>
                      </a:r>
                    </a:p>
                    <a:p>
                      <a:pPr marL="171450" indent="-171450" algn="l" defTabSz="914400" rtl="0" eaLnBrk="1" latinLnBrk="0" hangingPunct="1">
                        <a:buFont typeface="Arial" panose="020B0604020202020204" pitchFamily="34" charset="0"/>
                        <a:buChar char="•"/>
                      </a:pPr>
                      <a:r>
                        <a:rPr lang="en-GB" sz="800" kern="1200">
                          <a:solidFill>
                            <a:srgbClr val="002060"/>
                          </a:solidFill>
                          <a:latin typeface="+mn-lt"/>
                          <a:ea typeface="+mn-ea"/>
                          <a:cs typeface="+mn-cs"/>
                        </a:rPr>
                        <a:t>Know that it is important to be clean </a:t>
                      </a:r>
                    </a:p>
                    <a:p>
                      <a:pPr marL="0" indent="0" algn="l" defTabSz="914400" rtl="0" eaLnBrk="1" latinLnBrk="0" hangingPunct="1">
                        <a:buFont typeface="Arial" panose="020B0604020202020204" pitchFamily="34" charset="0"/>
                        <a:buNone/>
                      </a:pPr>
                      <a:endParaRPr lang="en-GB" sz="800"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rtl="0" eaLnBrk="1" latinLnBrk="0" hangingPunct="1">
                        <a:buFont typeface="Arial" panose="020B0604020202020204" pitchFamily="34" charset="0"/>
                        <a:buNone/>
                      </a:pPr>
                      <a:r>
                        <a:rPr lang="en-GB" sz="800" b="1" kern="1200">
                          <a:solidFill>
                            <a:srgbClr val="002060"/>
                          </a:solidFill>
                          <a:latin typeface="+mn-lt"/>
                          <a:ea typeface="+mn-ea"/>
                          <a:cs typeface="+mn-cs"/>
                        </a:rPr>
                        <a:t>Skills </a:t>
                      </a: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171450" indent="-171450">
                        <a:buFont typeface="Arial" panose="020B0604020202020204" pitchFamily="34" charset="0"/>
                        <a:buChar char="•"/>
                      </a:pPr>
                      <a:r>
                        <a:rPr lang="en-US" sz="800">
                          <a:solidFill>
                            <a:srgbClr val="002060"/>
                          </a:solidFill>
                        </a:rPr>
                        <a:t>Be able to hand wash</a:t>
                      </a:r>
                    </a:p>
                    <a:p>
                      <a:pPr marL="171450" indent="-171450">
                        <a:buFont typeface="Arial" panose="020B0604020202020204" pitchFamily="34" charset="0"/>
                        <a:buChar char="•"/>
                      </a:pPr>
                      <a:r>
                        <a:rPr lang="en-US" sz="800">
                          <a:solidFill>
                            <a:srgbClr val="002060"/>
                          </a:solidFill>
                        </a:rPr>
                        <a:t>Be able to identify healthy food options.</a:t>
                      </a:r>
                      <a:br>
                        <a:rPr lang="en-US" sz="800">
                          <a:solidFill>
                            <a:srgbClr val="002060"/>
                          </a:solidFill>
                        </a:rPr>
                      </a:br>
                      <a:endParaRPr lang="en-US" sz="800">
                        <a:solidFill>
                          <a:srgbClr val="002060"/>
                        </a:solidFill>
                      </a:endParaRPr>
                    </a:p>
                  </a:txBody>
                  <a:tcPr>
                    <a:solidFill>
                      <a:srgbClr val="EBF1E9"/>
                    </a:solidFill>
                  </a:tcPr>
                </a:tc>
                <a:tc gridSpan="2">
                  <a:txBody>
                    <a:bodyPr/>
                    <a:lstStyle/>
                    <a:p>
                      <a:r>
                        <a:rPr lang="en-US" sz="800">
                          <a:solidFill>
                            <a:srgbClr val="FF0000"/>
                          </a:solidFill>
                        </a:rPr>
                        <a:t>THIS IS ALL ABOUT BEGINNING TO CREATE AND EXPLAIN</a:t>
                      </a:r>
                    </a:p>
                    <a:p>
                      <a:endParaRPr lang="en-US" sz="800">
                        <a:solidFill>
                          <a:srgbClr val="FF0000"/>
                        </a:solidFill>
                      </a:endParaRPr>
                    </a:p>
                    <a:p>
                      <a:pPr marL="171450" indent="-171450">
                        <a:buFont typeface="Arial" panose="020B0604020202020204" pitchFamily="34" charset="0"/>
                        <a:buChar char="•"/>
                      </a:pPr>
                      <a:r>
                        <a:rPr lang="en-GB" sz="800" kern="1200">
                          <a:solidFill>
                            <a:srgbClr val="002060"/>
                          </a:solidFill>
                          <a:latin typeface="+mn-lt"/>
                          <a:ea typeface="+mn-ea"/>
                          <a:cs typeface="+mn-cs"/>
                        </a:rPr>
                        <a:t>Know some of the effects of diet and nutrition on the health organisms (e.g., calorie intake, food groups)</a:t>
                      </a:r>
                    </a:p>
                    <a:p>
                      <a:pPr marL="171450" indent="-171450">
                        <a:buFont typeface="Arial" panose="020B0604020202020204" pitchFamily="34" charset="0"/>
                        <a:buChar char="•"/>
                      </a:pPr>
                      <a:r>
                        <a:rPr lang="en-GB" sz="800" kern="1200">
                          <a:solidFill>
                            <a:srgbClr val="002060"/>
                          </a:solidFill>
                          <a:latin typeface="+mn-lt"/>
                          <a:ea typeface="+mn-ea"/>
                          <a:cs typeface="+mn-cs"/>
                        </a:rPr>
                        <a:t>Know the term “balanced diet” and how it relates to human health. </a:t>
                      </a:r>
                    </a:p>
                    <a:p>
                      <a:pPr marL="171450" indent="-171450">
                        <a:buFont typeface="Arial" panose="020B0604020202020204" pitchFamily="34" charset="0"/>
                        <a:buChar char="•"/>
                      </a:pPr>
                      <a:r>
                        <a:rPr lang="en-GB" sz="800" b="0" kern="1200">
                          <a:solidFill>
                            <a:srgbClr val="002060"/>
                          </a:solidFill>
                          <a:latin typeface="+mn-lt"/>
                          <a:ea typeface="+mn-ea"/>
                          <a:cs typeface="+mn-cs"/>
                        </a:rPr>
                        <a:t>Know how hand washing relates to the spread of diseases.</a:t>
                      </a:r>
                    </a:p>
                    <a:p>
                      <a:pPr marL="171450" indent="-171450">
                        <a:buFont typeface="Arial" panose="020B0604020202020204" pitchFamily="34" charset="0"/>
                        <a:buChar char="•"/>
                      </a:pPr>
                      <a:r>
                        <a:rPr lang="en-GB" sz="800" b="0" kern="1200">
                          <a:solidFill>
                            <a:srgbClr val="002060"/>
                          </a:solidFill>
                          <a:latin typeface="+mn-lt"/>
                          <a:ea typeface="+mn-ea"/>
                          <a:cs typeface="+mn-cs"/>
                        </a:rPr>
                        <a:t>Know how teeth cleaning keeps teeth healthy</a:t>
                      </a:r>
                    </a:p>
                    <a:p>
                      <a:pPr marL="171450" indent="-171450">
                        <a:buFont typeface="Arial" panose="020B0604020202020204" pitchFamily="34" charset="0"/>
                        <a:buChar char="•"/>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r>
                        <a:rPr lang="en-GB" sz="800" b="1" kern="1200">
                          <a:solidFill>
                            <a:srgbClr val="002060"/>
                          </a:solidFill>
                          <a:latin typeface="+mn-lt"/>
                          <a:ea typeface="+mn-ea"/>
                          <a:cs typeface="+mn-cs"/>
                        </a:rPr>
                        <a:t>Skills</a:t>
                      </a:r>
                    </a:p>
                    <a:p>
                      <a:pPr marL="0" indent="0">
                        <a:buFont typeface="Arial" panose="020B0604020202020204" pitchFamily="34" charset="0"/>
                        <a:buNone/>
                      </a:pPr>
                      <a:endParaRPr lang="en-GB" sz="800" kern="1200">
                        <a:solidFill>
                          <a:srgbClr val="002060"/>
                        </a:solidFill>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To be able to construct a healthy meal from given choices.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Be able to hold a toothbrush and clean teeth</a:t>
                      </a:r>
                    </a:p>
                  </a:txBody>
                  <a:tcPr>
                    <a:solidFill>
                      <a:srgbClr val="EBF1E9"/>
                    </a:solidFill>
                  </a:tcPr>
                </a:tc>
                <a:tc hMerge="1">
                  <a:txBody>
                    <a:bodyPr/>
                    <a:lstStyle/>
                    <a:p>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AND EXPLANATION</a:t>
                      </a:r>
                      <a:endParaRPr lang="en-US" sz="800">
                        <a:solidFill>
                          <a:srgbClr val="002060"/>
                        </a:solidFill>
                      </a:endParaRPr>
                    </a:p>
                    <a:p>
                      <a:endParaRPr lang="en-US" sz="800">
                        <a:solidFill>
                          <a:srgbClr val="002060"/>
                        </a:solidFill>
                      </a:endParaRPr>
                    </a:p>
                    <a:p>
                      <a:endParaRPr lang="en-US" sz="800">
                        <a:solidFill>
                          <a:srgbClr val="002060"/>
                        </a:solidFill>
                      </a:endParaRPr>
                    </a:p>
                    <a:p>
                      <a:pPr marL="171450" indent="-171450">
                        <a:buFont typeface="Arial" panose="020B0604020202020204" pitchFamily="34" charset="0"/>
                        <a:buChar char="•"/>
                      </a:pPr>
                      <a:r>
                        <a:rPr lang="en-GB" sz="800" kern="1200">
                          <a:solidFill>
                            <a:srgbClr val="002060"/>
                          </a:solidFill>
                          <a:latin typeface="+mn-lt"/>
                          <a:ea typeface="+mn-ea"/>
                          <a:cs typeface="+mn-cs"/>
                        </a:rPr>
                        <a:t>Know how the individual food groups contribute to human health (e.g., fat, protein, carbohydrate, fibre, water).</a:t>
                      </a:r>
                    </a:p>
                    <a:p>
                      <a:pPr marL="171450" indent="-171450">
                        <a:buFont typeface="Arial" panose="020B0604020202020204" pitchFamily="34" charset="0"/>
                        <a:buChar char="•"/>
                      </a:pPr>
                      <a:r>
                        <a:rPr lang="en-GB" sz="800" kern="1200">
                          <a:solidFill>
                            <a:srgbClr val="002060"/>
                          </a:solidFill>
                          <a:latin typeface="+mn-lt"/>
                          <a:ea typeface="+mn-ea"/>
                          <a:cs typeface="+mn-cs"/>
                        </a:rPr>
                        <a:t>Know that some chemicals found in food have a positive effect on the body (e.g., vitamins)</a:t>
                      </a:r>
                    </a:p>
                    <a:p>
                      <a:pPr marL="171450" indent="-171450">
                        <a:buFont typeface="Arial" panose="020B0604020202020204" pitchFamily="34" charset="0"/>
                        <a:buChar char="•"/>
                      </a:pPr>
                      <a:r>
                        <a:rPr lang="en-GB" sz="800" kern="1200">
                          <a:solidFill>
                            <a:srgbClr val="002060"/>
                          </a:solidFill>
                          <a:latin typeface="+mn-lt"/>
                          <a:ea typeface="+mn-ea"/>
                          <a:cs typeface="+mn-cs"/>
                        </a:rPr>
                        <a:t>Know how some microorganisms can impact on the health of organisms (e.g., bacteria and viruses)</a:t>
                      </a:r>
                    </a:p>
                    <a:p>
                      <a:pPr marL="171450" indent="-171450">
                        <a:buFont typeface="Arial" panose="020B0604020202020204" pitchFamily="34" charset="0"/>
                        <a:buChar char="•"/>
                      </a:pPr>
                      <a:r>
                        <a:rPr lang="en-GB" sz="800" kern="1200">
                          <a:solidFill>
                            <a:srgbClr val="002060"/>
                          </a:solidFill>
                          <a:latin typeface="+mn-lt"/>
                          <a:ea typeface="+mn-ea"/>
                          <a:cs typeface="+mn-cs"/>
                        </a:rPr>
                        <a:t>Appreciate how diseases spread (e.g., pathogens, hygiene, body fluids)</a:t>
                      </a:r>
                    </a:p>
                    <a:p>
                      <a:pPr marL="171450" indent="-171450">
                        <a:buFont typeface="Arial" panose="020B0604020202020204" pitchFamily="34" charset="0"/>
                        <a:buChar char="•"/>
                      </a:pPr>
                      <a:r>
                        <a:rPr lang="en-GB" sz="800" kern="1200">
                          <a:solidFill>
                            <a:srgbClr val="002060"/>
                          </a:solidFill>
                          <a:latin typeface="+mn-lt"/>
                          <a:ea typeface="+mn-ea"/>
                          <a:cs typeface="+mn-cs"/>
                        </a:rPr>
                        <a:t>Know the basic principle of preventative measures such as vaccination.</a:t>
                      </a:r>
                    </a:p>
                    <a:p>
                      <a:pPr marL="171450" indent="-171450">
                        <a:buFont typeface="Arial" panose="020B0604020202020204" pitchFamily="34" charset="0"/>
                        <a:buChar char="•"/>
                      </a:pPr>
                      <a:endParaRPr lang="en-GB" sz="800" kern="1200">
                        <a:solidFill>
                          <a:srgbClr val="002060"/>
                        </a:solidFill>
                        <a:latin typeface="+mn-lt"/>
                        <a:ea typeface="+mn-ea"/>
                        <a:cs typeface="+mn-cs"/>
                      </a:endParaRPr>
                    </a:p>
                    <a:p>
                      <a:pPr marL="171450" indent="-171450">
                        <a:buFont typeface="Arial" panose="020B0604020202020204" pitchFamily="34" charset="0"/>
                        <a:buChar char="•"/>
                      </a:pPr>
                      <a:endParaRPr lang="en-GB" sz="800"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r>
                        <a:rPr lang="en-GB" sz="800" b="1" kern="1200">
                          <a:solidFill>
                            <a:srgbClr val="002060"/>
                          </a:solidFill>
                          <a:latin typeface="+mn-lt"/>
                          <a:ea typeface="+mn-ea"/>
                          <a:cs typeface="+mn-cs"/>
                        </a:rPr>
                        <a:t>Skills</a:t>
                      </a:r>
                    </a:p>
                    <a:p>
                      <a:pPr marL="171450" indent="-171450">
                        <a:buFont typeface="Arial" panose="020B0604020202020204" pitchFamily="34" charset="0"/>
                        <a:buChar char="•"/>
                      </a:pPr>
                      <a:endParaRPr lang="en-GB" sz="800" kern="1200">
                        <a:solidFill>
                          <a:srgbClr val="002060"/>
                        </a:solidFill>
                        <a:latin typeface="+mn-lt"/>
                        <a:ea typeface="+mn-ea"/>
                        <a:cs typeface="+mn-cs"/>
                      </a:endParaRPr>
                    </a:p>
                    <a:p>
                      <a:pPr marL="171450" indent="-171450">
                        <a:buFont typeface="Arial" panose="020B0604020202020204" pitchFamily="34" charset="0"/>
                        <a:buChar char="•"/>
                      </a:pPr>
                      <a:r>
                        <a:rPr lang="en-GB" sz="800" kern="1200">
                          <a:solidFill>
                            <a:srgbClr val="002060"/>
                          </a:solidFill>
                          <a:latin typeface="+mn-lt"/>
                          <a:ea typeface="+mn-ea"/>
                          <a:cs typeface="+mn-cs"/>
                        </a:rPr>
                        <a:t>Be able to construct a balanced, healthy diet for people with different lifestyles.</a:t>
                      </a:r>
                    </a:p>
                    <a:p>
                      <a:pPr marL="171450" indent="-171450">
                        <a:buFont typeface="Arial" panose="020B0604020202020204" pitchFamily="34" charset="0"/>
                        <a:buChar char="•"/>
                      </a:pPr>
                      <a:r>
                        <a:rPr lang="en-GB" sz="800" kern="1200">
                          <a:solidFill>
                            <a:srgbClr val="002060"/>
                          </a:solidFill>
                          <a:latin typeface="+mn-lt"/>
                          <a:ea typeface="+mn-ea"/>
                          <a:cs typeface="+mn-cs"/>
                        </a:rPr>
                        <a:t>Be able to evaluate calorie intake</a:t>
                      </a: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EXPLANATION and LINKING</a:t>
                      </a:r>
                      <a:endParaRPr lang="en-US" sz="800">
                        <a:solidFill>
                          <a:srgbClr val="002060"/>
                        </a:solidFill>
                      </a:endParaRPr>
                    </a:p>
                    <a:p>
                      <a:endParaRPr lang="en-US" sz="800">
                        <a:solidFill>
                          <a:srgbClr val="002060"/>
                        </a:solidFill>
                      </a:endParaRPr>
                    </a:p>
                    <a:p>
                      <a:pPr marL="171450" indent="-171450">
                        <a:buFont typeface="Arial" panose="020B0604020202020204" pitchFamily="34" charset="0"/>
                        <a:buChar char="•"/>
                      </a:pPr>
                      <a:r>
                        <a:rPr lang="en-US" sz="800">
                          <a:solidFill>
                            <a:srgbClr val="002060"/>
                          </a:solidFill>
                        </a:rPr>
                        <a:t>Know the effect of smoking / vaping on the lungs. </a:t>
                      </a:r>
                    </a:p>
                    <a:p>
                      <a:pPr marL="171450" indent="-171450">
                        <a:buFont typeface="Arial" panose="020B0604020202020204" pitchFamily="34" charset="0"/>
                        <a:buChar char="•"/>
                      </a:pPr>
                      <a:r>
                        <a:rPr lang="en-US" sz="800">
                          <a:solidFill>
                            <a:srgbClr val="002060"/>
                          </a:solidFill>
                        </a:rPr>
                        <a:t>Know how overconsumption of certain food groups can lead to disease (e.g., diabetes, heart disease, stroke and cancer)</a:t>
                      </a:r>
                    </a:p>
                    <a:p>
                      <a:pPr marL="171450" indent="-171450">
                        <a:buFont typeface="Arial" panose="020B0604020202020204" pitchFamily="34" charset="0"/>
                        <a:buChar char="•"/>
                      </a:pPr>
                      <a:r>
                        <a:rPr lang="en-US" sz="800">
                          <a:solidFill>
                            <a:srgbClr val="002060"/>
                          </a:solidFill>
                        </a:rPr>
                        <a:t>Know the role of named vitamins.</a:t>
                      </a:r>
                    </a:p>
                    <a:p>
                      <a:pPr marL="171450" indent="-171450">
                        <a:buFont typeface="Arial" panose="020B0604020202020204" pitchFamily="34" charset="0"/>
                        <a:buChar char="•"/>
                      </a:pPr>
                      <a:r>
                        <a:rPr lang="en-US" sz="800">
                          <a:solidFill>
                            <a:srgbClr val="002060"/>
                          </a:solidFill>
                        </a:rPr>
                        <a:t>Know how the human body regulates it internal conditions (homeostasis)</a:t>
                      </a:r>
                    </a:p>
                    <a:p>
                      <a:pPr marL="171450" indent="-171450">
                        <a:buFont typeface="Arial" panose="020B0604020202020204" pitchFamily="34" charset="0"/>
                        <a:buChar char="•"/>
                      </a:pPr>
                      <a:r>
                        <a:rPr lang="en-US" sz="800">
                          <a:solidFill>
                            <a:srgbClr val="002060"/>
                          </a:solidFill>
                        </a:rPr>
                        <a:t>Know the basic structure of microorganisms (e.g., bacteria, viruses, fungi)</a:t>
                      </a:r>
                    </a:p>
                    <a:p>
                      <a:pPr marL="171450" indent="-171450">
                        <a:buFont typeface="Arial" panose="020B0604020202020204" pitchFamily="34" charset="0"/>
                        <a:buChar char="•"/>
                      </a:pPr>
                      <a:r>
                        <a:rPr lang="en-US" sz="800">
                          <a:solidFill>
                            <a:srgbClr val="002060"/>
                          </a:solidFill>
                        </a:rPr>
                        <a:t>Understand how specific diseases are spread (e.g., HIV/AIDS, Malaria)</a:t>
                      </a:r>
                    </a:p>
                    <a:p>
                      <a:pPr marL="171450" indent="-171450">
                        <a:buFont typeface="Arial" panose="020B0604020202020204" pitchFamily="34" charset="0"/>
                        <a:buChar char="•"/>
                      </a:pPr>
                      <a:r>
                        <a:rPr lang="en-US" sz="800">
                          <a:solidFill>
                            <a:srgbClr val="002060"/>
                          </a:solidFill>
                        </a:rPr>
                        <a:t>Have a basic understanding of the immune system (e.g., white blood cells)</a:t>
                      </a: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171450" indent="-171450">
                        <a:buFont typeface="Arial" panose="020B0604020202020204" pitchFamily="34" charset="0"/>
                        <a:buChar char="•"/>
                      </a:pPr>
                      <a:endParaRPr lang="en-US" sz="800">
                        <a:solidFill>
                          <a:srgbClr val="002060"/>
                        </a:solidFill>
                      </a:endParaRPr>
                    </a:p>
                    <a:p>
                      <a:pPr marL="0" indent="0">
                        <a:buFont typeface="Arial" panose="020B0604020202020204" pitchFamily="34" charset="0"/>
                        <a:buNone/>
                      </a:pPr>
                      <a:r>
                        <a:rPr lang="en-US" sz="800" b="1">
                          <a:solidFill>
                            <a:srgbClr val="002060"/>
                          </a:solidFill>
                        </a:rPr>
                        <a:t>Skills</a:t>
                      </a:r>
                    </a:p>
                    <a:p>
                      <a:pPr marL="0" indent="0">
                        <a:buFont typeface="Arial" panose="020B0604020202020204" pitchFamily="34" charset="0"/>
                        <a:buNone/>
                      </a:pPr>
                      <a:endParaRPr lang="en-US" sz="800" b="1">
                        <a:solidFill>
                          <a:srgbClr val="002060"/>
                        </a:solidFill>
                      </a:endParaRPr>
                    </a:p>
                    <a:p>
                      <a:pPr marL="171450" indent="-171450">
                        <a:buFont typeface="Arial" panose="020B0604020202020204" pitchFamily="34" charset="0"/>
                        <a:buChar char="•"/>
                      </a:pPr>
                      <a:r>
                        <a:rPr lang="en-US" sz="800" b="0">
                          <a:solidFill>
                            <a:srgbClr val="002060"/>
                          </a:solidFill>
                        </a:rPr>
                        <a:t>Be able to interpret to symptoms of disease (e.g., lung function, blood pressure, blood glucose levels) </a:t>
                      </a:r>
                    </a:p>
                  </a:txBody>
                  <a:tcPr>
                    <a:solidFill>
                      <a:srgbClr val="EBF1E9"/>
                    </a:solidFill>
                  </a:tcPr>
                </a:tc>
                <a:tc>
                  <a:txBody>
                    <a:bodyPr/>
                    <a:lstStyle/>
                    <a:p>
                      <a:pPr marL="0" marR="0" lvl="0" indent="0" algn="l" rtl="0" eaLnBrk="1" fontAlgn="auto" latinLnBrk="0" hangingPunct="1">
                        <a:lnSpc>
                          <a:spcPct val="100000"/>
                        </a:lnSpc>
                        <a:spcBef>
                          <a:spcPts val="0"/>
                        </a:spcBef>
                        <a:spcAft>
                          <a:spcPts val="0"/>
                        </a:spcAft>
                        <a:buClrTx/>
                        <a:buSzTx/>
                        <a:buFontTx/>
                        <a:buNone/>
                      </a:pPr>
                      <a:r>
                        <a:rPr lang="en-US" sz="800">
                          <a:solidFill>
                            <a:srgbClr val="FF0000"/>
                          </a:solidFill>
                        </a:rPr>
                        <a:t>THIS IS ALL ABOUT EXPLANATION  and LINKING</a:t>
                      </a:r>
                      <a:endParaRPr lang="en-US" sz="800">
                        <a:solidFill>
                          <a:srgbClr val="002060"/>
                        </a:solidFill>
                      </a:endParaRPr>
                    </a:p>
                    <a:p>
                      <a:endParaRPr lang="en-US" sz="800">
                        <a:solidFill>
                          <a:srgbClr val="002060"/>
                        </a:solidFill>
                      </a:endParaRPr>
                    </a:p>
                    <a:p>
                      <a:endParaRPr lang="en-US" sz="800">
                        <a:solidFill>
                          <a:srgbClr val="002060"/>
                        </a:solidFill>
                      </a:endParaRPr>
                    </a:p>
                    <a:p>
                      <a:pPr marL="171450" indent="-171450">
                        <a:buFont typeface="Arial" panose="020B0604020202020204" pitchFamily="34" charset="0"/>
                        <a:buChar char="•"/>
                      </a:pPr>
                      <a:r>
                        <a:rPr lang="en-US" sz="800">
                          <a:solidFill>
                            <a:srgbClr val="002060"/>
                          </a:solidFill>
                        </a:rPr>
                        <a:t>Know the causes and symptoms of cardiovascular disease (e.g., Coronary heart disease, heart attacks, angina, stroke, high blood pressure)</a:t>
                      </a:r>
                    </a:p>
                    <a:p>
                      <a:pPr marL="171450" indent="-171450">
                        <a:buFont typeface="Arial" panose="020B0604020202020204" pitchFamily="34" charset="0"/>
                        <a:buChar char="•"/>
                      </a:pPr>
                      <a:r>
                        <a:rPr lang="en-US" sz="800">
                          <a:solidFill>
                            <a:srgbClr val="002060"/>
                          </a:solidFill>
                        </a:rPr>
                        <a:t>Know how to reduce the risks of CVD </a:t>
                      </a:r>
                    </a:p>
                    <a:p>
                      <a:pPr marL="171450" indent="-171450">
                        <a:buFont typeface="Arial" panose="020B0604020202020204" pitchFamily="34" charset="0"/>
                        <a:buChar char="•"/>
                      </a:pPr>
                      <a:r>
                        <a:rPr lang="en-US" sz="800">
                          <a:solidFill>
                            <a:srgbClr val="002060"/>
                          </a:solidFill>
                        </a:rPr>
                        <a:t>Know how genetics and mutation can lead to hereditary disease (e.g., sickle cell anemia, cystic fibrosis, Huntingdon’s)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solidFill>
                            <a:srgbClr val="002060"/>
                          </a:solidFill>
                        </a:rPr>
                        <a:t>Understand how specific diseases are spread (e.g., Chlamydia / STIs)</a:t>
                      </a:r>
                    </a:p>
                    <a:p>
                      <a:pPr marL="171450" indent="-171450">
                        <a:buFont typeface="Arial" panose="020B0604020202020204" pitchFamily="34" charset="0"/>
                        <a:buChar char="•"/>
                      </a:pPr>
                      <a:r>
                        <a:rPr lang="en-US" sz="800">
                          <a:solidFill>
                            <a:srgbClr val="002060"/>
                          </a:solidFill>
                        </a:rPr>
                        <a:t>Know how the immune system keeps the human body healthy (e.g., Phagocytes, lymphocytes, antigens, antibodies).</a:t>
                      </a:r>
                    </a:p>
                    <a:p>
                      <a:pPr marL="171450" indent="-171450">
                        <a:buFont typeface="Arial" panose="020B0604020202020204" pitchFamily="34" charset="0"/>
                        <a:buChar char="•"/>
                      </a:pPr>
                      <a:r>
                        <a:rPr lang="en-US" sz="800">
                          <a:solidFill>
                            <a:srgbClr val="002060"/>
                          </a:solidFill>
                        </a:rPr>
                        <a:t>Know how vaccines work to prevent disease.</a:t>
                      </a:r>
                    </a:p>
                    <a:p>
                      <a:pPr marL="171450" indent="-171450">
                        <a:buFont typeface="Arial" panose="020B0604020202020204" pitchFamily="34" charset="0"/>
                        <a:buChar char="•"/>
                      </a:pPr>
                      <a:r>
                        <a:rPr lang="en-US" sz="800">
                          <a:solidFill>
                            <a:srgbClr val="002060"/>
                          </a:solidFill>
                        </a:rPr>
                        <a:t>Know how some microorganisms are resistant to treatment (e.g., MRSA)</a:t>
                      </a:r>
                    </a:p>
                    <a:p>
                      <a:pPr marL="171450" indent="-171450">
                        <a:buFont typeface="Arial" panose="020B0604020202020204" pitchFamily="34" charset="0"/>
                        <a:buChar char="•"/>
                      </a:pPr>
                      <a:r>
                        <a:rPr lang="en-US" sz="800">
                          <a:solidFill>
                            <a:srgbClr val="002060"/>
                          </a:solidFill>
                        </a:rPr>
                        <a:t>Know about new treatments for disease (</a:t>
                      </a:r>
                      <a:r>
                        <a:rPr lang="en-US" sz="800" err="1">
                          <a:solidFill>
                            <a:srgbClr val="002060"/>
                          </a:solidFill>
                        </a:rPr>
                        <a:t>eg</a:t>
                      </a:r>
                      <a:r>
                        <a:rPr lang="en-US" sz="800">
                          <a:solidFill>
                            <a:srgbClr val="002060"/>
                          </a:solidFill>
                        </a:rPr>
                        <a:t> STEM cells, monoclonal antibodies)</a:t>
                      </a: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r>
                        <a:rPr lang="en-US" sz="800" b="1">
                          <a:solidFill>
                            <a:srgbClr val="002060"/>
                          </a:solidFill>
                        </a:rPr>
                        <a:t>Skills</a:t>
                      </a:r>
                    </a:p>
                    <a:p>
                      <a:pPr marL="0" indent="0">
                        <a:buFont typeface="Arial" panose="020B0604020202020204" pitchFamily="34" charset="0"/>
                        <a:buNone/>
                      </a:pPr>
                      <a:endParaRPr lang="en-US" sz="800">
                        <a:solidFill>
                          <a:srgbClr val="002060"/>
                        </a:solidFill>
                      </a:endParaRPr>
                    </a:p>
                    <a:p>
                      <a:pPr marL="171450" indent="-171450">
                        <a:buFont typeface="Arial" panose="020B0604020202020204" pitchFamily="34" charset="0"/>
                        <a:buChar char="•"/>
                      </a:pPr>
                      <a:r>
                        <a:rPr lang="en-US" sz="800">
                          <a:solidFill>
                            <a:srgbClr val="002060"/>
                          </a:solidFill>
                        </a:rPr>
                        <a:t>Be able to evaluate symptoms of CVD</a:t>
                      </a:r>
                    </a:p>
                    <a:p>
                      <a:pPr marL="171450" indent="-171450">
                        <a:buFont typeface="Arial" panose="020B0604020202020204" pitchFamily="34" charset="0"/>
                        <a:buChar char="•"/>
                      </a:pPr>
                      <a:r>
                        <a:rPr lang="en-US" sz="800">
                          <a:solidFill>
                            <a:srgbClr val="002060"/>
                          </a:solidFill>
                        </a:rPr>
                        <a:t>Be able to use a Punnett square to determine alleles</a:t>
                      </a:r>
                    </a:p>
                    <a:p>
                      <a:pPr marL="0" indent="0">
                        <a:buFont typeface="Arial" panose="020B0604020202020204" pitchFamily="34" charset="0"/>
                        <a:buNone/>
                      </a:pPr>
                      <a:endParaRPr lang="en-US" sz="800">
                        <a:solidFill>
                          <a:srgbClr val="002060"/>
                        </a:solidFill>
                      </a:endParaRPr>
                    </a:p>
                  </a:txBody>
                  <a:tcPr>
                    <a:solidFill>
                      <a:srgbClr val="EBF1E9"/>
                    </a:solidFill>
                  </a:tcPr>
                </a:tc>
                <a:extLst>
                  <a:ext uri="{0D108BD9-81ED-4DB2-BD59-A6C34878D82A}">
                    <a16:rowId xmlns:a16="http://schemas.microsoft.com/office/drawing/2014/main" val="1235794680"/>
                  </a:ext>
                </a:extLst>
              </a:tr>
              <a:tr h="839158">
                <a:tc>
                  <a:txBody>
                    <a:bodyPr/>
                    <a:lstStyle/>
                    <a:p>
                      <a:r>
                        <a:rPr lang="en-US" sz="1000" b="1">
                          <a:solidFill>
                            <a:srgbClr val="002060"/>
                          </a:solidFill>
                        </a:rPr>
                        <a:t>EXPERIENCES</a:t>
                      </a:r>
                    </a:p>
                    <a:p>
                      <a:pPr algn="l"/>
                      <a:r>
                        <a:rPr lang="en-US" sz="1000">
                          <a:solidFill>
                            <a:srgbClr val="002060"/>
                          </a:solidFill>
                        </a:rPr>
                        <a:t>(</a:t>
                      </a:r>
                      <a:r>
                        <a:rPr lang="en-US" sz="1000" b="1">
                          <a:solidFill>
                            <a:srgbClr val="002060"/>
                          </a:solidFill>
                        </a:rPr>
                        <a:t>Enriching</a:t>
                      </a:r>
                      <a:r>
                        <a:rPr lang="en-US" sz="1000">
                          <a:solidFill>
                            <a:srgbClr val="002060"/>
                          </a:solidFill>
                        </a:rPr>
                        <a:t> not curricular)</a:t>
                      </a:r>
                    </a:p>
                  </a:txBody>
                  <a:tcPr>
                    <a:solidFill>
                      <a:srgbClr val="C5E0B4"/>
                    </a:solidFill>
                  </a:tcPr>
                </a:tc>
                <a:tc>
                  <a:txBody>
                    <a:bodyPr/>
                    <a:lstStyle/>
                    <a:p>
                      <a:pPr marL="171450" indent="-171450">
                        <a:buFont typeface="Arial" panose="020B0604020202020204" pitchFamily="34" charset="0"/>
                        <a:buChar char="•"/>
                      </a:pPr>
                      <a:endParaRPr lang="en-GB" sz="800">
                        <a:solidFill>
                          <a:srgbClr val="002060"/>
                        </a:solidFill>
                      </a:endParaRPr>
                    </a:p>
                  </a:txBody>
                  <a:tcPr>
                    <a:solidFill>
                      <a:srgbClr val="C5E0B4"/>
                    </a:solidFill>
                  </a:tcPr>
                </a:tc>
                <a:tc gridSpan="2">
                  <a:txBody>
                    <a:bodyPr/>
                    <a:lstStyle/>
                    <a:p>
                      <a:pPr marL="171450" indent="-171450">
                        <a:buFont typeface="Arial" panose="020B0604020202020204" pitchFamily="34" charset="0"/>
                        <a:buChar char="•"/>
                      </a:pPr>
                      <a:r>
                        <a:rPr lang="en-GB" sz="800" kern="1200">
                          <a:solidFill>
                            <a:srgbClr val="002060"/>
                          </a:solidFill>
                          <a:latin typeface="+mn-lt"/>
                          <a:ea typeface="+mn-ea"/>
                          <a:cs typeface="+mn-cs"/>
                        </a:rPr>
                        <a:t>“Build a sandwich” – visit a local restaurant</a:t>
                      </a:r>
                    </a:p>
                    <a:p>
                      <a:pPr marL="171450" indent="-171450">
                        <a:buFont typeface="Arial" panose="020B0604020202020204" pitchFamily="34" charset="0"/>
                        <a:buChar char="•"/>
                      </a:pPr>
                      <a:r>
                        <a:rPr lang="en-GB" sz="800" kern="1200">
                          <a:solidFill>
                            <a:srgbClr val="002060"/>
                          </a:solidFill>
                          <a:latin typeface="+mn-lt"/>
                          <a:ea typeface="+mn-ea"/>
                          <a:cs typeface="+mn-cs"/>
                        </a:rPr>
                        <a:t>Use “disclosing” tablets to assess the effect of teeth cleaning.</a:t>
                      </a:r>
                    </a:p>
                  </a:txBody>
                  <a:tcPr>
                    <a:solidFill>
                      <a:srgbClr val="C5E0B4"/>
                    </a:solidFill>
                  </a:tcPr>
                </a:tc>
                <a:tc hMerge="1">
                  <a:txBody>
                    <a:bodyPr/>
                    <a:lstStyle/>
                    <a:p>
                      <a:endParaRPr lang="en-GB"/>
                    </a:p>
                  </a:txBody>
                  <a:tcPr/>
                </a:tc>
                <a:tc>
                  <a:txBody>
                    <a:bodyPr/>
                    <a:lstStyle/>
                    <a:p>
                      <a:pPr marL="171450" indent="-171450">
                        <a:buFont typeface="Arial" panose="020B0604020202020204" pitchFamily="34" charset="0"/>
                        <a:buChar char="•"/>
                      </a:pPr>
                      <a:r>
                        <a:rPr lang="en-GB" sz="800" kern="1200">
                          <a:solidFill>
                            <a:srgbClr val="002060"/>
                          </a:solidFill>
                          <a:latin typeface="+mn-lt"/>
                          <a:ea typeface="+mn-ea"/>
                          <a:cs typeface="+mn-cs"/>
                        </a:rPr>
                        <a:t>Watch fungus grow on bread</a:t>
                      </a:r>
                    </a:p>
                    <a:p>
                      <a:pPr marL="171450" indent="-171450">
                        <a:buFont typeface="Arial" panose="020B0604020202020204" pitchFamily="34" charset="0"/>
                        <a:buChar char="•"/>
                      </a:pPr>
                      <a:r>
                        <a:rPr lang="en-GB" sz="800" kern="1200">
                          <a:solidFill>
                            <a:srgbClr val="002060"/>
                          </a:solidFill>
                          <a:latin typeface="+mn-lt"/>
                          <a:ea typeface="+mn-ea"/>
                          <a:cs typeface="+mn-cs"/>
                        </a:rPr>
                        <a:t>Use a light microscope to investigate microorganisms</a:t>
                      </a:r>
                    </a:p>
                    <a:p>
                      <a:pPr marL="0" indent="0">
                        <a:buFont typeface="Arial" panose="020B0604020202020204" pitchFamily="34" charset="0"/>
                        <a:buNone/>
                      </a:pPr>
                      <a:endParaRPr lang="en-GB" sz="800" kern="1200">
                        <a:solidFill>
                          <a:srgbClr val="002060"/>
                        </a:solidFill>
                        <a:latin typeface="+mn-lt"/>
                        <a:ea typeface="+mn-ea"/>
                        <a:cs typeface="+mn-cs"/>
                      </a:endParaRPr>
                    </a:p>
                  </a:txBody>
                  <a:tcPr>
                    <a:solidFill>
                      <a:srgbClr val="C5E0B4"/>
                    </a:solidFill>
                  </a:tcPr>
                </a:tc>
                <a:tc gridSpan="2">
                  <a:txBody>
                    <a:bodyPr/>
                    <a:lstStyle/>
                    <a:p>
                      <a:pPr marL="171450" indent="-171450">
                        <a:buFont typeface="Arial" panose="020B0604020202020204" pitchFamily="34" charset="0"/>
                        <a:buChar char="•"/>
                      </a:pPr>
                      <a:r>
                        <a:rPr lang="en-US" sz="800">
                          <a:solidFill>
                            <a:srgbClr val="002060"/>
                          </a:solidFill>
                        </a:rPr>
                        <a:t>Arrange a visit from a health care professional (e.g., surgical team from a hospital, STI team)</a:t>
                      </a:r>
                    </a:p>
                  </a:txBody>
                  <a:tcPr>
                    <a:solidFill>
                      <a:srgbClr val="C5E0B4"/>
                    </a:solidFill>
                  </a:tcPr>
                </a:tc>
                <a:tc hMerge="1">
                  <a:txBody>
                    <a:bodyPr/>
                    <a:lstStyle/>
                    <a:p>
                      <a:pPr marL="171450" marR="0" lvl="0" indent="-171450" algn="l" rtl="0" eaLnBrk="1" fontAlgn="auto" latinLnBrk="0" hangingPunct="1">
                        <a:lnSpc>
                          <a:spcPct val="100000"/>
                        </a:lnSpc>
                        <a:spcBef>
                          <a:spcPts val="0"/>
                        </a:spcBef>
                        <a:spcAft>
                          <a:spcPts val="0"/>
                        </a:spcAft>
                        <a:buClrTx/>
                        <a:buSzTx/>
                        <a:buFont typeface="Arial" panose="020B0604020202020204" pitchFamily="34" charset="0"/>
                        <a:buChar char="•"/>
                      </a:pPr>
                      <a:endParaRPr lang="en-US" sz="800">
                        <a:solidFill>
                          <a:srgbClr val="002060"/>
                        </a:solidFill>
                      </a:endParaRPr>
                    </a:p>
                  </a:txBody>
                  <a:tcPr/>
                </a:tc>
                <a:extLst>
                  <a:ext uri="{0D108BD9-81ED-4DB2-BD59-A6C34878D82A}">
                    <a16:rowId xmlns:a16="http://schemas.microsoft.com/office/drawing/2014/main" val="749163210"/>
                  </a:ext>
                </a:extLst>
              </a:tr>
              <a:tr h="581974">
                <a:tc>
                  <a:txBody>
                    <a:bodyPr/>
                    <a:lstStyle/>
                    <a:p>
                      <a:r>
                        <a:rPr lang="en-US" sz="1000" b="1">
                          <a:solidFill>
                            <a:srgbClr val="002060"/>
                          </a:solidFill>
                        </a:rPr>
                        <a:t>VOCABULARY</a:t>
                      </a:r>
                    </a:p>
                  </a:txBody>
                  <a:tcPr>
                    <a:solidFill>
                      <a:srgbClr val="EBF1E9"/>
                    </a:solidFill>
                  </a:tcPr>
                </a:tc>
                <a:tc>
                  <a:txBody>
                    <a:bodyPr/>
                    <a:lstStyle/>
                    <a:p>
                      <a:r>
                        <a:rPr lang="en-US" sz="800">
                          <a:solidFill>
                            <a:srgbClr val="002060"/>
                          </a:solidFill>
                        </a:rPr>
                        <a:t>Dirt, soap, washing, warm , healthy, good,</a:t>
                      </a:r>
                    </a:p>
                  </a:txBody>
                  <a:tcPr>
                    <a:solidFill>
                      <a:srgbClr val="EBF1E9"/>
                    </a:solidFill>
                  </a:tcPr>
                </a:tc>
                <a:tc gridSpan="2">
                  <a:txBody>
                    <a:bodyPr/>
                    <a:lstStyle/>
                    <a:p>
                      <a:r>
                        <a:rPr lang="en-US" sz="800">
                          <a:solidFill>
                            <a:srgbClr val="002060"/>
                          </a:solidFill>
                        </a:rPr>
                        <a:t>Nutrition, disease</a:t>
                      </a:r>
                    </a:p>
                  </a:txBody>
                  <a:tcPr>
                    <a:solidFill>
                      <a:srgbClr val="EBF1E9"/>
                    </a:solidFill>
                  </a:tcPr>
                </a:tc>
                <a:tc hMerge="1">
                  <a:txBody>
                    <a:bodyPr/>
                    <a:lstStyle/>
                    <a:p>
                      <a:endParaRPr lang="en-GB"/>
                    </a:p>
                  </a:txBody>
                  <a:tcPr/>
                </a:tc>
                <a:tc>
                  <a:txBody>
                    <a:bodyPr/>
                    <a:lstStyle/>
                    <a:p>
                      <a:r>
                        <a:rPr lang="en-GB" sz="800">
                          <a:solidFill>
                            <a:srgbClr val="002060"/>
                          </a:solidFill>
                        </a:rPr>
                        <a:t>Protein, carbohydrate, fibre, water, vitamins, microorganisms, virus, bacteria</a:t>
                      </a:r>
                      <a:endParaRPr lang="en-US" sz="800">
                        <a:solidFill>
                          <a:srgbClr val="002060"/>
                        </a:solidFill>
                      </a:endParaRPr>
                    </a:p>
                  </a:txBody>
                  <a:tcPr>
                    <a:solidFill>
                      <a:srgbClr val="EBF1E9"/>
                    </a:solidFill>
                  </a:tcPr>
                </a:tc>
                <a:tc>
                  <a:txBody>
                    <a:bodyPr/>
                    <a:lstStyle/>
                    <a:p>
                      <a:r>
                        <a:rPr lang="en-US" sz="800">
                          <a:solidFill>
                            <a:srgbClr val="002060"/>
                          </a:solidFill>
                        </a:rPr>
                        <a:t>Smoking, alveoli, diabetes, homeostasis, </a:t>
                      </a:r>
                    </a:p>
                  </a:txBody>
                  <a:tcPr>
                    <a:solidFill>
                      <a:srgbClr val="EBF1E9"/>
                    </a:solidFill>
                  </a:tcPr>
                </a:tc>
                <a:tc>
                  <a:txBody>
                    <a:bodyPr/>
                    <a:lstStyle/>
                    <a:p>
                      <a:pPr marL="0" indent="0">
                        <a:buFont typeface="Arial" panose="020B0604020202020204" pitchFamily="34" charset="0"/>
                        <a:buNone/>
                      </a:pPr>
                      <a:r>
                        <a:rPr lang="en-US" sz="800">
                          <a:solidFill>
                            <a:srgbClr val="002060"/>
                          </a:solidFill>
                        </a:rPr>
                        <a:t>CVD, sickle cell anemia, cystic fibrosis, Huntingdon’s, Chlamydia, Phagocytes, Lymphocytes, antigens, antibodies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800">
                        <a:solidFill>
                          <a:srgbClr val="002060"/>
                        </a:solidFill>
                      </a:endParaRPr>
                    </a:p>
                  </a:txBody>
                  <a:tcPr>
                    <a:solidFill>
                      <a:srgbClr val="EBF1E9"/>
                    </a:solidFill>
                  </a:tcPr>
                </a:tc>
                <a:extLst>
                  <a:ext uri="{0D108BD9-81ED-4DB2-BD59-A6C34878D82A}">
                    <a16:rowId xmlns:a16="http://schemas.microsoft.com/office/drawing/2014/main" val="1788112394"/>
                  </a:ext>
                </a:extLst>
              </a:tr>
            </a:tbl>
          </a:graphicData>
        </a:graphic>
      </p:graphicFrame>
    </p:spTree>
    <p:extLst>
      <p:ext uri="{BB962C8B-B14F-4D97-AF65-F5344CB8AC3E}">
        <p14:creationId xmlns:p14="http://schemas.microsoft.com/office/powerpoint/2010/main" val="29199718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6BB1A2A5-C085-B34C-850D-703DD10654CF}"/>
              </a:ext>
            </a:extLst>
          </p:cNvPr>
          <p:cNvGraphicFramePr>
            <a:graphicFrameLocks noGrp="1"/>
          </p:cNvGraphicFramePr>
          <p:nvPr>
            <p:ph idx="1"/>
            <p:extLst>
              <p:ext uri="{D42A27DB-BD31-4B8C-83A1-F6EECF244321}">
                <p14:modId xmlns:p14="http://schemas.microsoft.com/office/powerpoint/2010/main" val="2376869904"/>
              </p:ext>
            </p:extLst>
          </p:nvPr>
        </p:nvGraphicFramePr>
        <p:xfrm>
          <a:off x="1" y="0"/>
          <a:ext cx="12191999" cy="6857999"/>
        </p:xfrm>
        <a:graphic>
          <a:graphicData uri="http://schemas.openxmlformats.org/drawingml/2006/table">
            <a:tbl>
              <a:tblPr firstRow="1" bandRow="1">
                <a:tableStyleId>{5C22544A-7EE6-4342-B048-85BDC9FD1C3A}</a:tableStyleId>
              </a:tblPr>
              <a:tblGrid>
                <a:gridCol w="981074">
                  <a:extLst>
                    <a:ext uri="{9D8B030D-6E8A-4147-A177-3AD203B41FA5}">
                      <a16:colId xmlns:a16="http://schemas.microsoft.com/office/drawing/2014/main" val="2844052496"/>
                    </a:ext>
                  </a:extLst>
                </a:gridCol>
                <a:gridCol w="2057960">
                  <a:extLst>
                    <a:ext uri="{9D8B030D-6E8A-4147-A177-3AD203B41FA5}">
                      <a16:colId xmlns:a16="http://schemas.microsoft.com/office/drawing/2014/main" val="1783919398"/>
                    </a:ext>
                  </a:extLst>
                </a:gridCol>
                <a:gridCol w="1837766">
                  <a:extLst>
                    <a:ext uri="{9D8B030D-6E8A-4147-A177-3AD203B41FA5}">
                      <a16:colId xmlns:a16="http://schemas.microsoft.com/office/drawing/2014/main" val="379330648"/>
                    </a:ext>
                  </a:extLst>
                </a:gridCol>
                <a:gridCol w="394446">
                  <a:extLst>
                    <a:ext uri="{9D8B030D-6E8A-4147-A177-3AD203B41FA5}">
                      <a16:colId xmlns:a16="http://schemas.microsoft.com/office/drawing/2014/main" val="2117361135"/>
                    </a:ext>
                  </a:extLst>
                </a:gridCol>
                <a:gridCol w="2402541">
                  <a:extLst>
                    <a:ext uri="{9D8B030D-6E8A-4147-A177-3AD203B41FA5}">
                      <a16:colId xmlns:a16="http://schemas.microsoft.com/office/drawing/2014/main" val="2600062179"/>
                    </a:ext>
                  </a:extLst>
                </a:gridCol>
                <a:gridCol w="2277036">
                  <a:extLst>
                    <a:ext uri="{9D8B030D-6E8A-4147-A177-3AD203B41FA5}">
                      <a16:colId xmlns:a16="http://schemas.microsoft.com/office/drawing/2014/main" val="3005880290"/>
                    </a:ext>
                  </a:extLst>
                </a:gridCol>
                <a:gridCol w="2241176">
                  <a:extLst>
                    <a:ext uri="{9D8B030D-6E8A-4147-A177-3AD203B41FA5}">
                      <a16:colId xmlns:a16="http://schemas.microsoft.com/office/drawing/2014/main" val="2228165275"/>
                    </a:ext>
                  </a:extLst>
                </a:gridCol>
              </a:tblGrid>
              <a:tr h="545384">
                <a:tc gridSpan="3">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a:t>What Matters:  WM4</a:t>
                      </a:r>
                      <a:endParaRPr lang="en-US" sz="2400">
                        <a:solidFill>
                          <a:schemeClr val="tx1"/>
                        </a:solidFill>
                      </a:endParaRPr>
                    </a:p>
                  </a:txBody>
                  <a:tcPr>
                    <a:solidFill>
                      <a:srgbClr val="8EC142"/>
                    </a:solidFill>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cs typeface="Arial" panose="020B0604020202020204" pitchFamily="34" charset="0"/>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gridSpan="4">
                  <a:txBody>
                    <a:bodyPr/>
                    <a:lstStyle/>
                    <a:p>
                      <a:pPr algn="ctr"/>
                      <a:r>
                        <a:rPr lang="en-US" sz="2400">
                          <a:solidFill>
                            <a:schemeClr val="tx1"/>
                          </a:solidFill>
                        </a:rPr>
                        <a:t>Properties of Materials</a:t>
                      </a:r>
                    </a:p>
                  </a:txBody>
                  <a:tcPr>
                    <a:solidFill>
                      <a:srgbClr val="8EC142"/>
                    </a:solidFill>
                  </a:tcPr>
                </a:tc>
                <a:tc hMerge="1">
                  <a:txBody>
                    <a:bodyPr/>
                    <a:lstStyle/>
                    <a:p>
                      <a:pPr lvl="0"/>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extLst>
                  <a:ext uri="{0D108BD9-81ED-4DB2-BD59-A6C34878D82A}">
                    <a16:rowId xmlns:a16="http://schemas.microsoft.com/office/drawing/2014/main" val="3120450716"/>
                  </a:ext>
                </a:extLst>
              </a:tr>
              <a:tr h="1654333">
                <a:tc>
                  <a:txBody>
                    <a:bodyPr/>
                    <a:lstStyle/>
                    <a:p>
                      <a:endParaRPr lang="en-US" sz="1000">
                        <a:solidFill>
                          <a:schemeClr val="tx1"/>
                        </a:solidFill>
                      </a:endParaRPr>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a:solidFill>
                            <a:schemeClr val="tx1"/>
                          </a:solidFill>
                        </a:rPr>
                        <a:t>PS1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tx1"/>
                          </a:solidFill>
                          <a:latin typeface="+mn-lt"/>
                          <a:ea typeface="+mn-ea"/>
                          <a:cs typeface="+mn-cs"/>
                        </a:rPr>
                        <a:t>I can identify, follow and begin to create sequences and patterns in everyday activities.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tx1"/>
                          </a:solidFill>
                          <a:latin typeface="+mn-lt"/>
                          <a:ea typeface="+mn-ea"/>
                          <a:cs typeface="+mn-cs"/>
                        </a:rPr>
                        <a:t>I can explore the properties of materials and choose different materials for a particular use</a:t>
                      </a:r>
                      <a:endParaRPr lang="en-GB" sz="900" b="1">
                        <a:solidFill>
                          <a:schemeClr val="tx1"/>
                        </a:solidFill>
                        <a:latin typeface="+mn-lt"/>
                        <a:cs typeface="Arial" panose="020B0604020202020204" pitchFamily="34" charset="0"/>
                      </a:endParaRPr>
                    </a:p>
                  </a:txBody>
                  <a:tcPr>
                    <a:solidFill>
                      <a:srgbClr val="C5E0B4"/>
                    </a:solidFill>
                  </a:tcPr>
                </a:tc>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a:solidFill>
                            <a:schemeClr val="tx1"/>
                          </a:solidFill>
                        </a:rPr>
                        <a:t>PS2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900" b="1"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tx1"/>
                          </a:solidFill>
                          <a:latin typeface="+mn-lt"/>
                          <a:ea typeface="+mn-ea"/>
                          <a:cs typeface="+mn-cs"/>
                        </a:rPr>
                        <a:t>I can explore and describe the properties of materials and justify their uses.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tx1"/>
                        </a:solidFill>
                        <a:latin typeface="+mn-lt"/>
                        <a:ea typeface="+mn-ea"/>
                        <a:cs typeface="+mn-cs"/>
                      </a:endParaRPr>
                    </a:p>
                  </a:txBody>
                  <a:tcPr>
                    <a:solidFill>
                      <a:srgbClr val="C5E0B4"/>
                    </a:solidFill>
                  </a:tcPr>
                </a:tc>
                <a:tc hMerge="1">
                  <a:txBody>
                    <a:bodyPr/>
                    <a:lstStyle/>
                    <a:p>
                      <a:endParaRPr lang="en-GB"/>
                    </a:p>
                  </a:txBody>
                  <a:tcPr/>
                </a:tc>
                <a:tc>
                  <a:txBody>
                    <a:bodyPr/>
                    <a:lstStyle/>
                    <a:p>
                      <a:pPr lvl="0"/>
                      <a:r>
                        <a:rPr lang="en-US" sz="900" b="1">
                          <a:solidFill>
                            <a:schemeClr val="tx1"/>
                          </a:solidFill>
                        </a:rPr>
                        <a:t>PS3</a:t>
                      </a:r>
                    </a:p>
                    <a:p>
                      <a:pPr lvl="0"/>
                      <a:endParaRPr lang="en-US" sz="900" b="1" kern="1200">
                        <a:solidFill>
                          <a:schemeClr val="tx1"/>
                        </a:solidFill>
                        <a:latin typeface="+mn-lt"/>
                        <a:ea typeface="+mn-ea"/>
                        <a:cs typeface="+mn-cs"/>
                      </a:endParaRPr>
                    </a:p>
                    <a:p>
                      <a:pPr lvl="0"/>
                      <a:r>
                        <a:rPr lang="en-GB" sz="900" b="1" kern="1200">
                          <a:solidFill>
                            <a:schemeClr val="tx1"/>
                          </a:solidFill>
                          <a:latin typeface="+mn-lt"/>
                          <a:ea typeface="+mn-ea"/>
                          <a:cs typeface="+mn-cs"/>
                        </a:rPr>
                        <a:t>I can recognise that changes in materials affect their properties and uses under different conditions</a:t>
                      </a:r>
                      <a:br>
                        <a:rPr lang="en-GB" sz="900" b="1" kern="1200">
                          <a:solidFill>
                            <a:schemeClr val="tx1"/>
                          </a:solidFill>
                          <a:latin typeface="+mn-lt"/>
                          <a:ea typeface="+mn-ea"/>
                          <a:cs typeface="+mn-cs"/>
                        </a:rPr>
                      </a:br>
                      <a:endParaRPr lang="en-GB" sz="900" b="1" kern="1200">
                        <a:solidFill>
                          <a:schemeClr val="tx1"/>
                        </a:solidFill>
                        <a:latin typeface="+mn-lt"/>
                        <a:ea typeface="+mn-ea"/>
                        <a:cs typeface="+mn-cs"/>
                      </a:endParaRPr>
                    </a:p>
                  </a:txBody>
                  <a:tcPr>
                    <a:solidFill>
                      <a:srgbClr val="C5E0B4"/>
                    </a:solidFill>
                  </a:tcPr>
                </a:tc>
                <a:tc>
                  <a:txBody>
                    <a:bodyPr/>
                    <a:lstStyle/>
                    <a:p>
                      <a:pPr marL="0" lvl="0" indent="0" algn="l" defTabSz="800100">
                        <a:lnSpc>
                          <a:spcPct val="90000"/>
                        </a:lnSpc>
                        <a:spcBef>
                          <a:spcPct val="0"/>
                        </a:spcBef>
                        <a:spcAft>
                          <a:spcPct val="15000"/>
                        </a:spcAft>
                        <a:buFont typeface="Arial" panose="020B0604020202020204" pitchFamily="34" charset="0"/>
                        <a:buNone/>
                      </a:pPr>
                      <a:r>
                        <a:rPr lang="en-US" sz="900" b="1" kern="1200">
                          <a:solidFill>
                            <a:schemeClr val="tx1"/>
                          </a:solidFill>
                          <a:latin typeface="+mn-lt"/>
                          <a:ea typeface="+mn-ea"/>
                          <a:cs typeface="+mn-cs"/>
                        </a:rPr>
                        <a:t>PS4 </a:t>
                      </a: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tx1"/>
                          </a:solidFill>
                          <a:latin typeface="+mn-lt"/>
                          <a:ea typeface="+mn-ea"/>
                          <a:cs typeface="+mn-cs"/>
                        </a:rPr>
                        <a:t>I can describe and explain the properties of different types of matter and relate these to how they are used.</a:t>
                      </a:r>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tx1"/>
                          </a:solidFill>
                          <a:latin typeface="+mn-lt"/>
                          <a:ea typeface="+mn-ea"/>
                          <a:cs typeface="+mn-cs"/>
                        </a:rPr>
                        <a:t>PS5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tx1"/>
                          </a:solidFill>
                          <a:latin typeface="+mn-lt"/>
                          <a:ea typeface="+mn-ea"/>
                          <a:cs typeface="+mn-cs"/>
                        </a:rPr>
                        <a:t>I can use my knowledge of the atomic nature of matter to explain the structure and properties of materials and apply this to their uses.</a:t>
                      </a:r>
                    </a:p>
                  </a:txBody>
                  <a:tcPr>
                    <a:solidFill>
                      <a:srgbClr val="C5E0B4"/>
                    </a:solidFill>
                  </a:tcPr>
                </a:tc>
                <a:extLst>
                  <a:ext uri="{0D108BD9-81ED-4DB2-BD59-A6C34878D82A}">
                    <a16:rowId xmlns:a16="http://schemas.microsoft.com/office/drawing/2014/main" val="915786871"/>
                  </a:ext>
                </a:extLst>
              </a:tr>
              <a:tr h="3407165">
                <a:tc>
                  <a:txBody>
                    <a:bodyPr/>
                    <a:lstStyle/>
                    <a:p>
                      <a:pPr algn="l"/>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KNOWLEDGE </a:t>
                      </a:r>
                      <a:br>
                        <a:rPr lang="en-US" sz="1000" b="1">
                          <a:solidFill>
                            <a:srgbClr val="002060"/>
                          </a:solidFill>
                        </a:rPr>
                      </a:br>
                      <a:br>
                        <a:rPr lang="en-US" sz="1000" b="1">
                          <a:solidFill>
                            <a:srgbClr val="002060"/>
                          </a:solidFill>
                        </a:rPr>
                      </a:br>
                      <a:r>
                        <a:rPr lang="en-US" sz="1000" b="1">
                          <a:solidFill>
                            <a:srgbClr val="002060"/>
                          </a:solidFill>
                        </a:rPr>
                        <a:t>and </a:t>
                      </a: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SKILLS</a:t>
                      </a:r>
                    </a:p>
                  </a:txBody>
                  <a:tcPr>
                    <a:solidFill>
                      <a:srgbClr val="EBF1E9"/>
                    </a:solidFill>
                  </a:tcPr>
                </a:tc>
                <a:tc>
                  <a:txBody>
                    <a:bodyPr/>
                    <a:lstStyle/>
                    <a:p>
                      <a:pPr algn="l"/>
                      <a:r>
                        <a:rPr lang="en-US" sz="800">
                          <a:solidFill>
                            <a:srgbClr val="FF0000"/>
                          </a:solidFill>
                        </a:rPr>
                        <a:t>THIS IS ALL ABOUT RECOGNISING, COPYING AND EXTENDING</a:t>
                      </a:r>
                    </a:p>
                    <a:p>
                      <a:pPr marL="0" indent="0" algn="l" defTabSz="914400" rtl="0" eaLnBrk="1" latinLnBrk="0" hangingPunct="1">
                        <a:buFont typeface="Arial" panose="020B0604020202020204" pitchFamily="34" charset="0"/>
                        <a:buNone/>
                      </a:pPr>
                      <a:endParaRPr lang="en-GB" sz="800" kern="1200">
                        <a:solidFill>
                          <a:srgbClr val="002060"/>
                        </a:solidFill>
                        <a:latin typeface="+mn-lt"/>
                        <a:ea typeface="+mn-ea"/>
                        <a:cs typeface="+mn-cs"/>
                      </a:endParaRP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Know that some objects have different properties (e.g., hard/soft, rounded/pointy, heavy/light etc)</a:t>
                      </a:r>
                    </a:p>
                    <a:p>
                      <a:pPr marL="0" indent="0" algn="l" defTabSz="914400" rtl="0" eaLnBrk="1" latinLnBrk="0" hangingPunct="1">
                        <a:buFont typeface="Arial" panose="020B0604020202020204" pitchFamily="34" charset="0"/>
                        <a:buNone/>
                      </a:pPr>
                      <a:endParaRPr lang="en-GB" sz="800" b="0"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r>
                        <a:rPr lang="en-GB" sz="800" b="1" kern="1200">
                          <a:solidFill>
                            <a:srgbClr val="002060"/>
                          </a:solidFill>
                          <a:latin typeface="+mn-lt"/>
                          <a:ea typeface="+mn-ea"/>
                          <a:cs typeface="+mn-cs"/>
                        </a:rPr>
                        <a:t>Skills </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Be able to sort objects by property (e.g., hard/soft, by colour, by size)</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Be able to select a material for a given task or by property (e.g., “Find me something that would keep me warm”</a:t>
                      </a:r>
                    </a:p>
                  </a:txBody>
                  <a:tcPr>
                    <a:solidFill>
                      <a:srgbClr val="EBF1E9"/>
                    </a:solidFill>
                  </a:tcPr>
                </a:tc>
                <a:tc gridSpan="2">
                  <a:txBody>
                    <a:bodyPr/>
                    <a:lstStyle/>
                    <a:p>
                      <a:r>
                        <a:rPr lang="en-US" sz="800">
                          <a:solidFill>
                            <a:srgbClr val="FF0000"/>
                          </a:solidFill>
                        </a:rPr>
                        <a:t>THIS IS ALL ABOUT BEGINNING TO CREATE AND EXPLAIN</a:t>
                      </a:r>
                    </a:p>
                    <a:p>
                      <a:endParaRPr lang="en-US" sz="800">
                        <a:solidFill>
                          <a:srgbClr val="FF0000"/>
                        </a:solidFill>
                      </a:endParaRPr>
                    </a:p>
                    <a:p>
                      <a:pPr marL="171450" indent="-171450">
                        <a:buFont typeface="Arial" panose="020B0604020202020204" pitchFamily="34" charset="0"/>
                        <a:buChar char="•"/>
                      </a:pPr>
                      <a:r>
                        <a:rPr lang="en-GB" sz="800" b="0" kern="1200">
                          <a:solidFill>
                            <a:srgbClr val="002060"/>
                          </a:solidFill>
                          <a:latin typeface="+mn-lt"/>
                          <a:ea typeface="+mn-ea"/>
                          <a:cs typeface="+mn-cs"/>
                        </a:rPr>
                        <a:t>Know that different materials have different properties and that these properties affect their use (e.g., strength, flexibility, thermal conduction, electrical conduction, solubility, opaque/transparent, density)</a:t>
                      </a:r>
                    </a:p>
                    <a:p>
                      <a:pPr marL="171450" indent="-171450">
                        <a:buFont typeface="Arial" panose="020B0604020202020204" pitchFamily="34" charset="0"/>
                        <a:buChar char="•"/>
                      </a:pPr>
                      <a:r>
                        <a:rPr lang="en-GB" sz="800" b="0" kern="1200">
                          <a:solidFill>
                            <a:srgbClr val="002060"/>
                          </a:solidFill>
                          <a:latin typeface="+mn-lt"/>
                          <a:ea typeface="+mn-ea"/>
                          <a:cs typeface="+mn-cs"/>
                        </a:rPr>
                        <a:t>Know that some materials conduct heat / electricity well and others do not.</a:t>
                      </a:r>
                    </a:p>
                    <a:p>
                      <a:pPr marL="171450" indent="-171450">
                        <a:buFont typeface="Arial" panose="020B0604020202020204" pitchFamily="34" charset="0"/>
                        <a:buChar char="•"/>
                      </a:pPr>
                      <a:r>
                        <a:rPr lang="en-GB" sz="800" b="0" kern="1200">
                          <a:solidFill>
                            <a:srgbClr val="002060"/>
                          </a:solidFill>
                          <a:latin typeface="+mn-lt"/>
                          <a:ea typeface="+mn-ea"/>
                          <a:cs typeface="+mn-cs"/>
                        </a:rPr>
                        <a:t>Know that water can exist as a liquid, solid and gas.</a:t>
                      </a:r>
                    </a:p>
                    <a:p>
                      <a:pPr marL="0" indent="0">
                        <a:buFont typeface="Arial" panose="020B0604020202020204" pitchFamily="34" charset="0"/>
                        <a:buNone/>
                      </a:pPr>
                      <a:endParaRPr lang="en-GB" sz="800" b="0" kern="1200">
                        <a:solidFill>
                          <a:srgbClr val="002060"/>
                        </a:solidFill>
                        <a:latin typeface="+mn-lt"/>
                        <a:ea typeface="+mn-ea"/>
                        <a:cs typeface="+mn-cs"/>
                      </a:endParaRPr>
                    </a:p>
                    <a:p>
                      <a:pPr marL="0" indent="0">
                        <a:buFont typeface="Arial" panose="020B0604020202020204" pitchFamily="34" charset="0"/>
                        <a:buNone/>
                      </a:pPr>
                      <a:endParaRPr lang="en-GB" sz="800" b="0" kern="1200">
                        <a:solidFill>
                          <a:srgbClr val="002060"/>
                        </a:solidFill>
                        <a:latin typeface="+mn-lt"/>
                        <a:ea typeface="+mn-ea"/>
                        <a:cs typeface="+mn-cs"/>
                      </a:endParaRPr>
                    </a:p>
                    <a:p>
                      <a:pPr marL="0" indent="0">
                        <a:buFont typeface="Arial" panose="020B0604020202020204" pitchFamily="34" charset="0"/>
                        <a:buNone/>
                      </a:pPr>
                      <a:endParaRPr lang="en-GB" sz="800" b="0" kern="1200">
                        <a:solidFill>
                          <a:srgbClr val="002060"/>
                        </a:solidFill>
                        <a:latin typeface="+mn-lt"/>
                        <a:ea typeface="+mn-ea"/>
                        <a:cs typeface="+mn-cs"/>
                      </a:endParaRPr>
                    </a:p>
                    <a:p>
                      <a:pPr marL="0" indent="0">
                        <a:buFont typeface="Arial" panose="020B0604020202020204" pitchFamily="34" charset="0"/>
                        <a:buNone/>
                      </a:pPr>
                      <a:endParaRPr lang="en-GB" sz="800" b="0" kern="1200">
                        <a:solidFill>
                          <a:srgbClr val="002060"/>
                        </a:solidFill>
                        <a:latin typeface="+mn-lt"/>
                        <a:ea typeface="+mn-ea"/>
                        <a:cs typeface="+mn-cs"/>
                      </a:endParaRPr>
                    </a:p>
                    <a:p>
                      <a:pPr marL="0" indent="0">
                        <a:buFont typeface="Arial" panose="020B0604020202020204" pitchFamily="34" charset="0"/>
                        <a:buNone/>
                      </a:pPr>
                      <a:endParaRPr lang="en-GB" sz="800" b="0"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r>
                        <a:rPr lang="en-GB" sz="800" b="1" kern="1200">
                          <a:solidFill>
                            <a:srgbClr val="002060"/>
                          </a:solidFill>
                          <a:latin typeface="+mn-lt"/>
                          <a:ea typeface="+mn-ea"/>
                          <a:cs typeface="+mn-cs"/>
                        </a:rPr>
                        <a:t>Skills</a:t>
                      </a:r>
                    </a:p>
                    <a:p>
                      <a:pPr marL="171450" indent="-171450">
                        <a:buFont typeface="Arial" panose="020B0604020202020204" pitchFamily="34" charset="0"/>
                        <a:buChar char="•"/>
                      </a:pPr>
                      <a:r>
                        <a:rPr lang="en-GB" sz="800" kern="1200">
                          <a:solidFill>
                            <a:srgbClr val="002060"/>
                          </a:solidFill>
                          <a:latin typeface="+mn-lt"/>
                          <a:ea typeface="+mn-ea"/>
                          <a:cs typeface="+mn-cs"/>
                        </a:rPr>
                        <a:t>Design and build an object for a specific purpose (e.g., a waterproof shelter) and justify the material properties.</a:t>
                      </a:r>
                      <a:endParaRPr lang="en-US" sz="800" kern="1200">
                        <a:solidFill>
                          <a:srgbClr val="002060"/>
                        </a:solidFill>
                        <a:latin typeface="+mn-lt"/>
                        <a:ea typeface="+mn-ea"/>
                        <a:cs typeface="+mn-cs"/>
                      </a:endParaRPr>
                    </a:p>
                    <a:p>
                      <a:pPr marL="0" indent="0">
                        <a:buFont typeface="Arial" panose="020B0604020202020204" pitchFamily="34" charset="0"/>
                        <a:buNone/>
                      </a:pPr>
                      <a:endParaRPr lang="en-GB" sz="800" kern="1200">
                        <a:solidFill>
                          <a:srgbClr val="002060"/>
                        </a:solidFill>
                        <a:latin typeface="+mn-lt"/>
                        <a:ea typeface="+mn-ea"/>
                        <a:cs typeface="+mn-cs"/>
                      </a:endParaRPr>
                    </a:p>
                  </a:txBody>
                  <a:tcPr>
                    <a:solidFill>
                      <a:srgbClr val="EBF1E9"/>
                    </a:solidFill>
                  </a:tcPr>
                </a:tc>
                <a:tc hMerge="1">
                  <a:txBody>
                    <a:bodyPr/>
                    <a:lstStyle/>
                    <a:p>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AND EXPLANATION</a:t>
                      </a:r>
                      <a:endParaRPr lang="en-US" sz="800">
                        <a:solidFill>
                          <a:srgbClr val="002060"/>
                        </a:solidFill>
                      </a:endParaRPr>
                    </a:p>
                    <a:p>
                      <a:endParaRPr lang="en-US" sz="800">
                        <a:solidFill>
                          <a:srgbClr val="002060"/>
                        </a:solidFill>
                      </a:endParaRPr>
                    </a:p>
                    <a:p>
                      <a:pPr marL="0" indent="0">
                        <a:buFont typeface="Arial" panose="020B0604020202020204" pitchFamily="34" charset="0"/>
                        <a:buNone/>
                      </a:pPr>
                      <a:endParaRPr lang="en-GB" sz="800">
                        <a:solidFill>
                          <a:srgbClr val="002060"/>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Understand that all matter is made from standard components (e.g., Atoms / Elements)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that the </a:t>
                      </a:r>
                      <a:r>
                        <a:rPr lang="en-US" sz="800">
                          <a:solidFill>
                            <a:srgbClr val="002060"/>
                          </a:solidFill>
                        </a:rPr>
                        <a:t>Periodic Table is used to classify elements and that elements can be classified (e.g., metal/nonmetal)</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solidFill>
                            <a:srgbClr val="002060"/>
                          </a:solidFill>
                        </a:rPr>
                        <a:t>Know how atomic arrangements lead to solid, liquid and gas – and how changes between these stares occur.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that solutions can be described as acidic, neutral &amp; alkali according to their </a:t>
                      </a:r>
                      <a:r>
                        <a:rPr lang="en-GB" sz="800" err="1">
                          <a:solidFill>
                            <a:srgbClr val="002060"/>
                          </a:solidFill>
                        </a:rPr>
                        <a:t>pH.</a:t>
                      </a:r>
                      <a:endParaRPr lang="en-GB" sz="800">
                        <a:solidFill>
                          <a:srgbClr val="002060"/>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Understand that by combining acid and alkali solutions it is possible to create a neutral solution( e.g., pH(7) )</a:t>
                      </a: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r>
                        <a:rPr lang="en-GB" sz="800" b="1" kern="1200">
                          <a:solidFill>
                            <a:srgbClr val="002060"/>
                          </a:solidFill>
                          <a:latin typeface="+mn-lt"/>
                          <a:ea typeface="+mn-ea"/>
                          <a:cs typeface="+mn-cs"/>
                        </a:rPr>
                        <a:t>Skills</a:t>
                      </a:r>
                    </a:p>
                    <a:p>
                      <a:pPr marL="171450" indent="-171450">
                        <a:buFont typeface="Arial" panose="020B0604020202020204" pitchFamily="34" charset="0"/>
                        <a:buChar char="•"/>
                      </a:pPr>
                      <a:r>
                        <a:rPr lang="en-GB" sz="800" b="0" kern="1200">
                          <a:solidFill>
                            <a:srgbClr val="002060"/>
                          </a:solidFill>
                          <a:latin typeface="+mn-lt"/>
                          <a:ea typeface="+mn-ea"/>
                          <a:cs typeface="+mn-cs"/>
                        </a:rPr>
                        <a:t>Be able to create a neural solution from acids and alkalis.</a:t>
                      </a:r>
                    </a:p>
                    <a:p>
                      <a:pPr marL="171450" indent="-171450">
                        <a:buFont typeface="Arial" panose="020B0604020202020204" pitchFamily="34" charset="0"/>
                        <a:buChar char="•"/>
                      </a:pPr>
                      <a:r>
                        <a:rPr lang="en-GB" sz="800" b="0" kern="1200">
                          <a:solidFill>
                            <a:srgbClr val="002060"/>
                          </a:solidFill>
                          <a:latin typeface="+mn-lt"/>
                          <a:ea typeface="+mn-ea"/>
                          <a:cs typeface="+mn-cs"/>
                        </a:rPr>
                        <a:t>Be able to explain the use of a metal based on its properties</a:t>
                      </a: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EXPLANATION and LINKING</a:t>
                      </a:r>
                      <a:endParaRPr lang="en-US" sz="800">
                        <a:solidFill>
                          <a:srgbClr val="002060"/>
                        </a:solidFill>
                      </a:endParaRPr>
                    </a:p>
                    <a:p>
                      <a:endParaRPr lang="en-US" sz="800">
                        <a:solidFill>
                          <a:srgbClr val="002060"/>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solidFill>
                            <a:srgbClr val="002060"/>
                          </a:solidFill>
                        </a:rPr>
                        <a:t>Understand how the Periodic Table classifies and groups elements.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Understand how the properties of metals affects their uses (e.g., density, electrical and thermal conductivity, strength)</a:t>
                      </a:r>
                      <a:endParaRPr lang="en-US" sz="800">
                        <a:solidFill>
                          <a:srgbClr val="002060"/>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that certain metals can be combined together to make alloys with different properties than the original metals.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some basic chemical reactions (e.g., Acid + Metal, Acid + Carbonate)</a:t>
                      </a:r>
                    </a:p>
                    <a:p>
                      <a:pPr marL="171450" indent="-171450">
                        <a:buFont typeface="Arial" panose="020B0604020202020204" pitchFamily="34" charset="0"/>
                        <a:buChar char="•"/>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r>
                        <a:rPr lang="en-US" sz="800" b="1">
                          <a:solidFill>
                            <a:srgbClr val="002060"/>
                          </a:solidFill>
                        </a:rPr>
                        <a:t>Skills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b="0" kern="1200">
                          <a:solidFill>
                            <a:srgbClr val="002060"/>
                          </a:solidFill>
                          <a:latin typeface="+mn-lt"/>
                          <a:ea typeface="+mn-ea"/>
                          <a:cs typeface="+mn-cs"/>
                        </a:rPr>
                        <a:t>Be able to create some products (e.g., Sodium Chloride, Magnesium Chloride)</a:t>
                      </a:r>
                    </a:p>
                    <a:p>
                      <a:pPr marL="171450" indent="-171450">
                        <a:buFont typeface="Arial" panose="020B0604020202020204" pitchFamily="34" charset="0"/>
                        <a:buChar char="•"/>
                      </a:pPr>
                      <a:endParaRPr lang="en-US" sz="800" b="0">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EXPLANATION  and LINKING</a:t>
                      </a:r>
                      <a:endParaRPr lang="en-US" sz="800">
                        <a:solidFill>
                          <a:srgbClr val="002060"/>
                        </a:solidFill>
                      </a:endParaRPr>
                    </a:p>
                    <a:p>
                      <a:endParaRPr lang="en-US" sz="800">
                        <a:solidFill>
                          <a:srgbClr val="002060"/>
                        </a:solidFill>
                      </a:endParaRPr>
                    </a:p>
                    <a:p>
                      <a:endParaRPr lang="en-US" sz="800">
                        <a:solidFill>
                          <a:srgbClr val="002060"/>
                        </a:solidFill>
                      </a:endParaRPr>
                    </a:p>
                    <a:p>
                      <a:pPr marL="171450" indent="-171450">
                        <a:buFont typeface="Arial" panose="020B0604020202020204" pitchFamily="34" charset="0"/>
                        <a:buChar char="•"/>
                      </a:pPr>
                      <a:r>
                        <a:rPr lang="en-US" sz="800">
                          <a:solidFill>
                            <a:srgbClr val="002060"/>
                          </a:solidFill>
                        </a:rPr>
                        <a:t>Know how electron arrangement leads to the electronic structure of Group I and VII</a:t>
                      </a:r>
                    </a:p>
                    <a:p>
                      <a:pPr marL="171450" indent="-171450">
                        <a:buFont typeface="Arial" panose="020B0604020202020204" pitchFamily="34" charset="0"/>
                        <a:buChar char="•"/>
                      </a:pPr>
                      <a:endParaRPr lang="en-US" sz="800">
                        <a:solidFill>
                          <a:srgbClr val="002060"/>
                        </a:solidFill>
                      </a:endParaRPr>
                    </a:p>
                    <a:p>
                      <a:pPr marL="171450" indent="-171450">
                        <a:buFont typeface="Arial" panose="020B0604020202020204" pitchFamily="34" charset="0"/>
                        <a:buChar char="•"/>
                      </a:pPr>
                      <a:r>
                        <a:rPr lang="en-US" sz="800">
                          <a:solidFill>
                            <a:srgbClr val="002060"/>
                          </a:solidFill>
                        </a:rPr>
                        <a:t>Know the location on the periodic table and basic physics &amp; chemical properties of transition metals</a:t>
                      </a: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r>
                        <a:rPr lang="en-US" sz="800" b="1">
                          <a:solidFill>
                            <a:srgbClr val="002060"/>
                          </a:solidFill>
                        </a:rPr>
                        <a:t>Skills</a:t>
                      </a:r>
                      <a:endParaRPr lang="en-US" sz="800">
                        <a:solidFill>
                          <a:srgbClr val="002060"/>
                        </a:solidFill>
                      </a:endParaRPr>
                    </a:p>
                    <a:p>
                      <a:pPr marL="171450" indent="-171450">
                        <a:buFont typeface="Arial" panose="020B0604020202020204" pitchFamily="34" charset="0"/>
                        <a:buChar char="•"/>
                      </a:pPr>
                      <a:r>
                        <a:rPr lang="en-US" sz="800">
                          <a:solidFill>
                            <a:srgbClr val="002060"/>
                          </a:solidFill>
                        </a:rPr>
                        <a:t>Be able to suggest properties of an element given its location in the Periodic table </a:t>
                      </a:r>
                    </a:p>
                  </a:txBody>
                  <a:tcPr>
                    <a:solidFill>
                      <a:srgbClr val="EBF1E9"/>
                    </a:solidFill>
                  </a:tcPr>
                </a:tc>
                <a:extLst>
                  <a:ext uri="{0D108BD9-81ED-4DB2-BD59-A6C34878D82A}">
                    <a16:rowId xmlns:a16="http://schemas.microsoft.com/office/drawing/2014/main" val="1235794680"/>
                  </a:ext>
                </a:extLst>
              </a:tr>
              <a:tr h="627582">
                <a:tc>
                  <a:txBody>
                    <a:bodyPr/>
                    <a:lstStyle/>
                    <a:p>
                      <a:r>
                        <a:rPr lang="en-US" sz="1000" b="1">
                          <a:solidFill>
                            <a:srgbClr val="002060"/>
                          </a:solidFill>
                        </a:rPr>
                        <a:t>EXPERIENCES</a:t>
                      </a:r>
                    </a:p>
                    <a:p>
                      <a:pPr algn="l"/>
                      <a:r>
                        <a:rPr lang="en-US" sz="1000">
                          <a:solidFill>
                            <a:srgbClr val="002060"/>
                          </a:solidFill>
                        </a:rPr>
                        <a:t>(</a:t>
                      </a:r>
                      <a:r>
                        <a:rPr lang="en-US" sz="1000" b="1">
                          <a:solidFill>
                            <a:srgbClr val="002060"/>
                          </a:solidFill>
                        </a:rPr>
                        <a:t>Enriching</a:t>
                      </a:r>
                      <a:r>
                        <a:rPr lang="en-US" sz="1000">
                          <a:solidFill>
                            <a:srgbClr val="002060"/>
                          </a:solidFill>
                        </a:rPr>
                        <a:t> not curricular)</a:t>
                      </a:r>
                    </a:p>
                  </a:txBody>
                  <a:tcPr>
                    <a:solidFill>
                      <a:srgbClr val="C5E0B4"/>
                    </a:solidFill>
                  </a:tcPr>
                </a:tc>
                <a:tc>
                  <a:txBody>
                    <a:bodyPr/>
                    <a:lstStyle/>
                    <a:p>
                      <a:pPr marL="171450" indent="-171450">
                        <a:buFont typeface="Arial" panose="020B0604020202020204" pitchFamily="34" charset="0"/>
                        <a:buChar char="•"/>
                      </a:pPr>
                      <a:r>
                        <a:rPr lang="en-GB" sz="800">
                          <a:solidFill>
                            <a:srgbClr val="002060"/>
                          </a:solidFill>
                        </a:rPr>
                        <a:t>Visit the beach to make sandcastles</a:t>
                      </a:r>
                    </a:p>
                    <a:p>
                      <a:pPr marL="0" indent="0">
                        <a:buFont typeface="Arial" panose="020B0604020202020204" pitchFamily="34" charset="0"/>
                        <a:buNone/>
                      </a:pPr>
                      <a:endParaRPr lang="en-GB" sz="800">
                        <a:solidFill>
                          <a:srgbClr val="002060"/>
                        </a:solidFill>
                      </a:endParaRPr>
                    </a:p>
                  </a:txBody>
                  <a:tcPr>
                    <a:solidFill>
                      <a:srgbClr val="C5E0B4"/>
                    </a:solidFill>
                  </a:tcPr>
                </a:tc>
                <a:tc gridSpan="2">
                  <a:txBody>
                    <a:bodyPr/>
                    <a:lstStyle/>
                    <a:p>
                      <a:pPr marL="171450" indent="-171450">
                        <a:buFont typeface="Arial" panose="020B0604020202020204" pitchFamily="34" charset="0"/>
                        <a:buChar char="•"/>
                      </a:pPr>
                      <a:r>
                        <a:rPr lang="en-GB" sz="800" kern="1200">
                          <a:solidFill>
                            <a:srgbClr val="002060"/>
                          </a:solidFill>
                          <a:latin typeface="+mn-lt"/>
                          <a:ea typeface="+mn-ea"/>
                          <a:cs typeface="+mn-cs"/>
                        </a:rPr>
                        <a:t>Build shelters</a:t>
                      </a:r>
                    </a:p>
                  </a:txBody>
                  <a:tcPr>
                    <a:solidFill>
                      <a:srgbClr val="C5E0B4"/>
                    </a:solidFill>
                  </a:tcPr>
                </a:tc>
                <a:tc hMerge="1">
                  <a:txBody>
                    <a:bodyPr/>
                    <a:lstStyle/>
                    <a:p>
                      <a:endParaRPr lang="en-GB"/>
                    </a:p>
                  </a:txBody>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Make “bottle rockets” or “volcanoes” from baking soda and vinegar</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kern="1200">
                        <a:solidFill>
                          <a:srgbClr val="002060"/>
                        </a:solidFill>
                        <a:latin typeface="+mn-lt"/>
                        <a:ea typeface="+mn-ea"/>
                        <a:cs typeface="+mn-cs"/>
                      </a:endParaRPr>
                    </a:p>
                    <a:p>
                      <a:pPr marL="0" indent="0">
                        <a:buFont typeface="Arial" panose="020B0604020202020204" pitchFamily="34" charset="0"/>
                        <a:buNone/>
                      </a:pPr>
                      <a:endParaRPr lang="en-GB" sz="800" kern="1200">
                        <a:solidFill>
                          <a:srgbClr val="002060"/>
                        </a:solidFill>
                        <a:latin typeface="+mn-lt"/>
                        <a:ea typeface="+mn-ea"/>
                        <a:cs typeface="+mn-cs"/>
                      </a:endParaRPr>
                    </a:p>
                  </a:txBody>
                  <a:tcPr>
                    <a:solidFill>
                      <a:srgbClr val="C5E0B4"/>
                    </a:solidFill>
                  </a:tcPr>
                </a:tc>
                <a:tc>
                  <a:txBody>
                    <a:bodyPr/>
                    <a:lstStyle/>
                    <a:p>
                      <a:pPr marL="171450" indent="-171450">
                        <a:buFont typeface="Arial" panose="020B0604020202020204" pitchFamily="34" charset="0"/>
                        <a:buChar char="•"/>
                      </a:pPr>
                      <a:endParaRPr lang="en-US" sz="800">
                        <a:solidFill>
                          <a:srgbClr val="002060"/>
                        </a:solidFill>
                      </a:endParaRPr>
                    </a:p>
                  </a:txBody>
                  <a:tcPr>
                    <a:solidFill>
                      <a:srgbClr val="C5E0B4"/>
                    </a:solid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solidFill>
                            <a:srgbClr val="002060"/>
                          </a:solidFill>
                        </a:rPr>
                        <a:t>Visit a local chemical-based industry / factory</a:t>
                      </a:r>
                    </a:p>
                  </a:txBody>
                  <a:tcPr>
                    <a:solidFill>
                      <a:srgbClr val="C5E0B4"/>
                    </a:solidFill>
                  </a:tcPr>
                </a:tc>
                <a:extLst>
                  <a:ext uri="{0D108BD9-81ED-4DB2-BD59-A6C34878D82A}">
                    <a16:rowId xmlns:a16="http://schemas.microsoft.com/office/drawing/2014/main" val="749163210"/>
                  </a:ext>
                </a:extLst>
              </a:tr>
              <a:tr h="623535">
                <a:tc>
                  <a:txBody>
                    <a:bodyPr/>
                    <a:lstStyle/>
                    <a:p>
                      <a:r>
                        <a:rPr lang="en-US" sz="1000" b="1">
                          <a:solidFill>
                            <a:srgbClr val="002060"/>
                          </a:solidFill>
                        </a:rPr>
                        <a:t>VOCABULARY</a:t>
                      </a:r>
                    </a:p>
                  </a:txBody>
                  <a:tcPr>
                    <a:solidFill>
                      <a:srgbClr val="EBF1E9"/>
                    </a:solidFill>
                  </a:tcPr>
                </a:tc>
                <a:tc>
                  <a:txBody>
                    <a:bodyPr/>
                    <a:lstStyle/>
                    <a:p>
                      <a:r>
                        <a:rPr lang="en-US" sz="800">
                          <a:solidFill>
                            <a:srgbClr val="002060"/>
                          </a:solidFill>
                        </a:rPr>
                        <a:t>Material properties (hard, soft, sharp, blunt, </a:t>
                      </a:r>
                      <a:r>
                        <a:rPr lang="en-US" sz="800" err="1">
                          <a:solidFill>
                            <a:srgbClr val="002060"/>
                          </a:solidFill>
                        </a:rPr>
                        <a:t>colours</a:t>
                      </a:r>
                      <a:r>
                        <a:rPr lang="en-US" sz="800">
                          <a:solidFill>
                            <a:srgbClr val="002060"/>
                          </a:solidFill>
                        </a:rPr>
                        <a:t>, strong, bendy)</a:t>
                      </a:r>
                    </a:p>
                  </a:txBody>
                  <a:tcPr>
                    <a:solidFill>
                      <a:srgbClr val="EBF1E9"/>
                    </a:solidFill>
                  </a:tcPr>
                </a:tc>
                <a:tc gridSpan="2">
                  <a:txBody>
                    <a:bodyPr/>
                    <a:lstStyle/>
                    <a:p>
                      <a:r>
                        <a:rPr lang="en-US" sz="800">
                          <a:solidFill>
                            <a:srgbClr val="002060"/>
                          </a:solidFill>
                        </a:rPr>
                        <a:t>Flexible, thermal conductivity, density, electrical conductivity, chemical reaction, opaque, transparent, chemical reaction, thermometer</a:t>
                      </a:r>
                    </a:p>
                  </a:txBody>
                  <a:tcPr>
                    <a:solidFill>
                      <a:srgbClr val="EBF1E9"/>
                    </a:solidFill>
                  </a:tcPr>
                </a:tc>
                <a:tc hMerge="1">
                  <a:txBody>
                    <a:bodyPr/>
                    <a:lstStyle/>
                    <a:p>
                      <a:endParaRPr lang="en-GB"/>
                    </a:p>
                  </a:txBody>
                  <a:tcPr/>
                </a:tc>
                <a:tc>
                  <a:txBody>
                    <a:bodyPr/>
                    <a:lstStyle/>
                    <a:p>
                      <a:r>
                        <a:rPr lang="en-US" sz="800">
                          <a:solidFill>
                            <a:srgbClr val="002060"/>
                          </a:solidFill>
                        </a:rPr>
                        <a:t>Atoms, elements, mixture, compound, molecule, Periodic Table, acid, alkali, neutral, pH, carbonate</a:t>
                      </a:r>
                    </a:p>
                  </a:txBody>
                  <a:tcPr>
                    <a:solidFill>
                      <a:srgbClr val="EBF1E9"/>
                    </a:solidFill>
                  </a:tcPr>
                </a:tc>
                <a:tc>
                  <a:txBody>
                    <a:bodyPr/>
                    <a:lstStyle/>
                    <a:p>
                      <a:r>
                        <a:rPr lang="en-US" sz="800">
                          <a:solidFill>
                            <a:srgbClr val="002060"/>
                          </a:solidFill>
                        </a:rPr>
                        <a:t>Electron, halogen, atomic number, atomic mass, moles, yield</a:t>
                      </a: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002060"/>
                          </a:solidFill>
                        </a:rPr>
                        <a:t>Ionic, covalent, endothermic, exothermic, transition metal, </a:t>
                      </a:r>
                    </a:p>
                  </a:txBody>
                  <a:tcPr>
                    <a:solidFill>
                      <a:srgbClr val="EBF1E9"/>
                    </a:solidFill>
                  </a:tcPr>
                </a:tc>
                <a:extLst>
                  <a:ext uri="{0D108BD9-81ED-4DB2-BD59-A6C34878D82A}">
                    <a16:rowId xmlns:a16="http://schemas.microsoft.com/office/drawing/2014/main" val="1788112394"/>
                  </a:ext>
                </a:extLst>
              </a:tr>
            </a:tbl>
          </a:graphicData>
        </a:graphic>
      </p:graphicFrame>
    </p:spTree>
    <p:extLst>
      <p:ext uri="{BB962C8B-B14F-4D97-AF65-F5344CB8AC3E}">
        <p14:creationId xmlns:p14="http://schemas.microsoft.com/office/powerpoint/2010/main" val="15470156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6BB1A2A5-C085-B34C-850D-703DD10654CF}"/>
              </a:ext>
            </a:extLst>
          </p:cNvPr>
          <p:cNvGraphicFramePr>
            <a:graphicFrameLocks noGrp="1"/>
          </p:cNvGraphicFramePr>
          <p:nvPr>
            <p:ph idx="1"/>
            <p:extLst>
              <p:ext uri="{D42A27DB-BD31-4B8C-83A1-F6EECF244321}">
                <p14:modId xmlns:p14="http://schemas.microsoft.com/office/powerpoint/2010/main" val="1266210406"/>
              </p:ext>
            </p:extLst>
          </p:nvPr>
        </p:nvGraphicFramePr>
        <p:xfrm>
          <a:off x="1" y="0"/>
          <a:ext cx="12191999" cy="7144174"/>
        </p:xfrm>
        <a:graphic>
          <a:graphicData uri="http://schemas.openxmlformats.org/drawingml/2006/table">
            <a:tbl>
              <a:tblPr firstRow="1" bandRow="1">
                <a:tableStyleId>{5C22544A-7EE6-4342-B048-85BDC9FD1C3A}</a:tableStyleId>
              </a:tblPr>
              <a:tblGrid>
                <a:gridCol w="981074">
                  <a:extLst>
                    <a:ext uri="{9D8B030D-6E8A-4147-A177-3AD203B41FA5}">
                      <a16:colId xmlns:a16="http://schemas.microsoft.com/office/drawing/2014/main" val="2844052496"/>
                    </a:ext>
                  </a:extLst>
                </a:gridCol>
                <a:gridCol w="2057960">
                  <a:extLst>
                    <a:ext uri="{9D8B030D-6E8A-4147-A177-3AD203B41FA5}">
                      <a16:colId xmlns:a16="http://schemas.microsoft.com/office/drawing/2014/main" val="1783919398"/>
                    </a:ext>
                  </a:extLst>
                </a:gridCol>
                <a:gridCol w="1837766">
                  <a:extLst>
                    <a:ext uri="{9D8B030D-6E8A-4147-A177-3AD203B41FA5}">
                      <a16:colId xmlns:a16="http://schemas.microsoft.com/office/drawing/2014/main" val="379330648"/>
                    </a:ext>
                  </a:extLst>
                </a:gridCol>
                <a:gridCol w="394446">
                  <a:extLst>
                    <a:ext uri="{9D8B030D-6E8A-4147-A177-3AD203B41FA5}">
                      <a16:colId xmlns:a16="http://schemas.microsoft.com/office/drawing/2014/main" val="2117361135"/>
                    </a:ext>
                  </a:extLst>
                </a:gridCol>
                <a:gridCol w="2402541">
                  <a:extLst>
                    <a:ext uri="{9D8B030D-6E8A-4147-A177-3AD203B41FA5}">
                      <a16:colId xmlns:a16="http://schemas.microsoft.com/office/drawing/2014/main" val="2600062179"/>
                    </a:ext>
                  </a:extLst>
                </a:gridCol>
                <a:gridCol w="2277036">
                  <a:extLst>
                    <a:ext uri="{9D8B030D-6E8A-4147-A177-3AD203B41FA5}">
                      <a16:colId xmlns:a16="http://schemas.microsoft.com/office/drawing/2014/main" val="3005880290"/>
                    </a:ext>
                  </a:extLst>
                </a:gridCol>
                <a:gridCol w="2241176">
                  <a:extLst>
                    <a:ext uri="{9D8B030D-6E8A-4147-A177-3AD203B41FA5}">
                      <a16:colId xmlns:a16="http://schemas.microsoft.com/office/drawing/2014/main" val="2228165275"/>
                    </a:ext>
                  </a:extLst>
                </a:gridCol>
              </a:tblGrid>
              <a:tr h="503269">
                <a:tc gridSpan="3">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a:t>What Matters:  WM4</a:t>
                      </a:r>
                      <a:endParaRPr lang="en-US" sz="2400">
                        <a:solidFill>
                          <a:schemeClr val="tx1"/>
                        </a:solidFill>
                      </a:endParaRPr>
                    </a:p>
                  </a:txBody>
                  <a:tcPr>
                    <a:solidFill>
                      <a:srgbClr val="8EC142"/>
                    </a:solidFill>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cs typeface="Arial" panose="020B0604020202020204" pitchFamily="34" charset="0"/>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gridSpan="4">
                  <a:txBody>
                    <a:bodyPr/>
                    <a:lstStyle/>
                    <a:p>
                      <a:pPr algn="ctr"/>
                      <a:r>
                        <a:rPr lang="en-US" sz="2400">
                          <a:solidFill>
                            <a:schemeClr val="tx1"/>
                          </a:solidFill>
                        </a:rPr>
                        <a:t>Chemical Reactions</a:t>
                      </a:r>
                    </a:p>
                  </a:txBody>
                  <a:tcPr>
                    <a:solidFill>
                      <a:srgbClr val="8EC142"/>
                    </a:solidFill>
                  </a:tcPr>
                </a:tc>
                <a:tc hMerge="1">
                  <a:txBody>
                    <a:bodyPr/>
                    <a:lstStyle/>
                    <a:p>
                      <a:pPr lvl="0"/>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extLst>
                  <a:ext uri="{0D108BD9-81ED-4DB2-BD59-A6C34878D82A}">
                    <a16:rowId xmlns:a16="http://schemas.microsoft.com/office/drawing/2014/main" val="3120450716"/>
                  </a:ext>
                </a:extLst>
              </a:tr>
              <a:tr h="1526584">
                <a:tc>
                  <a:txBody>
                    <a:bodyPr/>
                    <a:lstStyle/>
                    <a:p>
                      <a:endParaRPr lang="en-US" sz="1000">
                        <a:solidFill>
                          <a:schemeClr val="tx1"/>
                        </a:solidFill>
                      </a:endParaRPr>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a:solidFill>
                            <a:schemeClr val="tx1"/>
                          </a:solidFill>
                        </a:rPr>
                        <a:t>PS1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tx1"/>
                          </a:solidFill>
                          <a:latin typeface="+mn-lt"/>
                          <a:ea typeface="+mn-ea"/>
                          <a:cs typeface="+mn-cs"/>
                        </a:rPr>
                        <a:t>I can identify, follow and begin to create sequences and patterns in everyday activities.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tx1"/>
                          </a:solidFill>
                          <a:latin typeface="+mn-lt"/>
                          <a:ea typeface="+mn-ea"/>
                          <a:cs typeface="+mn-cs"/>
                        </a:rPr>
                        <a:t>I can explore the properties of materials and choose different materials for a particular use</a:t>
                      </a:r>
                      <a:endParaRPr lang="en-GB" sz="900" b="1">
                        <a:solidFill>
                          <a:schemeClr val="tx1"/>
                        </a:solidFill>
                        <a:latin typeface="+mn-lt"/>
                        <a:cs typeface="Arial" panose="020B0604020202020204" pitchFamily="34" charset="0"/>
                      </a:endParaRPr>
                    </a:p>
                  </a:txBody>
                  <a:tcPr>
                    <a:solidFill>
                      <a:srgbClr val="C5E0B4"/>
                    </a:solidFill>
                  </a:tcPr>
                </a:tc>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a:solidFill>
                            <a:schemeClr val="tx1"/>
                          </a:solidFill>
                        </a:rPr>
                        <a:t>PS2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900" b="1"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tx1"/>
                          </a:solidFill>
                          <a:latin typeface="+mn-lt"/>
                          <a:ea typeface="+mn-ea"/>
                          <a:cs typeface="+mn-cs"/>
                        </a:rPr>
                        <a:t>I can explore and describe the properties of materials and justify their uses.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tx1"/>
                          </a:solidFill>
                          <a:latin typeface="+mn-lt"/>
                          <a:ea typeface="+mn-ea"/>
                          <a:cs typeface="+mn-cs"/>
                        </a:rPr>
                        <a:t>I can observe and describe ways in which materials change when they are mixed together.</a:t>
                      </a:r>
                      <a:endParaRPr lang="en-US" sz="900" b="1" kern="1200">
                        <a:solidFill>
                          <a:schemeClr val="tx1"/>
                        </a:solidFill>
                        <a:latin typeface="+mn-lt"/>
                        <a:ea typeface="+mn-ea"/>
                        <a:cs typeface="+mn-cs"/>
                      </a:endParaRPr>
                    </a:p>
                  </a:txBody>
                  <a:tcPr>
                    <a:solidFill>
                      <a:srgbClr val="C5E0B4"/>
                    </a:solidFill>
                  </a:tcPr>
                </a:tc>
                <a:tc hMerge="1">
                  <a:txBody>
                    <a:bodyPr/>
                    <a:lstStyle/>
                    <a:p>
                      <a:endParaRPr lang="en-GB"/>
                    </a:p>
                  </a:txBody>
                  <a:tcPr/>
                </a:tc>
                <a:tc>
                  <a:txBody>
                    <a:bodyPr/>
                    <a:lstStyle/>
                    <a:p>
                      <a:pPr lvl="0"/>
                      <a:r>
                        <a:rPr lang="en-US" sz="900" b="1">
                          <a:solidFill>
                            <a:schemeClr val="tx1"/>
                          </a:solidFill>
                        </a:rPr>
                        <a:t>PS3</a:t>
                      </a:r>
                    </a:p>
                    <a:p>
                      <a:pPr lvl="0"/>
                      <a:endParaRPr lang="en-US" sz="900" b="1" kern="1200">
                        <a:solidFill>
                          <a:schemeClr val="tx1"/>
                        </a:solidFill>
                        <a:latin typeface="+mn-lt"/>
                        <a:ea typeface="+mn-ea"/>
                        <a:cs typeface="+mn-cs"/>
                      </a:endParaRPr>
                    </a:p>
                    <a:p>
                      <a:pPr lvl="0"/>
                      <a:r>
                        <a:rPr lang="en-GB" sz="900" b="1" kern="1200">
                          <a:solidFill>
                            <a:schemeClr val="tx1"/>
                          </a:solidFill>
                          <a:latin typeface="+mn-lt"/>
                          <a:ea typeface="+mn-ea"/>
                          <a:cs typeface="+mn-cs"/>
                        </a:rPr>
                        <a:t>I can recognise that changes in materials affect their properties and uses under different conditions</a:t>
                      </a:r>
                      <a:br>
                        <a:rPr lang="en-GB" sz="900" b="1" kern="1200">
                          <a:solidFill>
                            <a:schemeClr val="tx1"/>
                          </a:solidFill>
                          <a:latin typeface="+mn-lt"/>
                          <a:ea typeface="+mn-ea"/>
                          <a:cs typeface="+mn-cs"/>
                        </a:rPr>
                      </a:br>
                      <a:endParaRPr lang="en-GB" sz="900" b="1" kern="1200">
                        <a:solidFill>
                          <a:schemeClr val="tx1"/>
                        </a:solidFill>
                        <a:latin typeface="+mn-lt"/>
                        <a:ea typeface="+mn-ea"/>
                        <a:cs typeface="+mn-cs"/>
                      </a:endParaRPr>
                    </a:p>
                  </a:txBody>
                  <a:tcPr>
                    <a:solidFill>
                      <a:srgbClr val="C5E0B4"/>
                    </a:solidFill>
                  </a:tcPr>
                </a:tc>
                <a:tc>
                  <a:txBody>
                    <a:bodyPr/>
                    <a:lstStyle/>
                    <a:p>
                      <a:pPr marL="0" lvl="0" indent="0" algn="l" defTabSz="800100">
                        <a:lnSpc>
                          <a:spcPct val="90000"/>
                        </a:lnSpc>
                        <a:spcBef>
                          <a:spcPct val="0"/>
                        </a:spcBef>
                        <a:spcAft>
                          <a:spcPct val="15000"/>
                        </a:spcAft>
                        <a:buFont typeface="Arial" panose="020B0604020202020204" pitchFamily="34" charset="0"/>
                        <a:buNone/>
                      </a:pPr>
                      <a:r>
                        <a:rPr lang="en-US" sz="900" b="1">
                          <a:solidFill>
                            <a:schemeClr val="tx1"/>
                          </a:solidFill>
                        </a:rPr>
                        <a:t>PS4 </a:t>
                      </a:r>
                    </a:p>
                    <a:p>
                      <a:pPr marL="0" lvl="0" indent="0" algn="l" defTabSz="800100">
                        <a:lnSpc>
                          <a:spcPct val="90000"/>
                        </a:lnSpc>
                        <a:spcBef>
                          <a:spcPct val="0"/>
                        </a:spcBef>
                        <a:spcAft>
                          <a:spcPct val="15000"/>
                        </a:spcAft>
                        <a:buFont typeface="Arial" panose="020B0604020202020204" pitchFamily="34" charset="0"/>
                        <a:buNone/>
                      </a:pPr>
                      <a:br>
                        <a:rPr lang="en-US" sz="900" b="1" kern="1200">
                          <a:solidFill>
                            <a:schemeClr val="tx1"/>
                          </a:solidFill>
                          <a:latin typeface="+mn-lt"/>
                          <a:ea typeface="+mn-ea"/>
                          <a:cs typeface="+mn-cs"/>
                        </a:rPr>
                      </a:br>
                      <a:r>
                        <a:rPr lang="en-GB" sz="900" b="1" kern="1200">
                          <a:solidFill>
                            <a:schemeClr val="tx1"/>
                          </a:solidFill>
                          <a:latin typeface="+mn-lt"/>
                          <a:ea typeface="+mn-ea"/>
                          <a:cs typeface="+mn-cs"/>
                        </a:rPr>
                        <a:t>I can describe and explain the properties of different types of matter and relate these to how they are used.</a:t>
                      </a:r>
                    </a:p>
                    <a:p>
                      <a:pPr marL="0" lvl="0" indent="0" algn="l" defTabSz="800100">
                        <a:lnSpc>
                          <a:spcPct val="90000"/>
                        </a:lnSpc>
                        <a:spcBef>
                          <a:spcPct val="0"/>
                        </a:spcBef>
                        <a:spcAft>
                          <a:spcPct val="15000"/>
                        </a:spcAft>
                        <a:buFont typeface="Arial" panose="020B0604020202020204" pitchFamily="34" charset="0"/>
                        <a:buNone/>
                      </a:pPr>
                      <a:endParaRPr lang="en-GB" sz="900" b="1" kern="1200">
                        <a:solidFill>
                          <a:schemeClr val="tx1"/>
                        </a:solidFill>
                        <a:latin typeface="+mn-lt"/>
                        <a:ea typeface="+mn-ea"/>
                        <a:cs typeface="+mn-cs"/>
                      </a:endParaRP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tx1"/>
                          </a:solidFill>
                          <a:latin typeface="+mn-lt"/>
                          <a:ea typeface="+mn-ea"/>
                          <a:cs typeface="+mn-cs"/>
                        </a:rPr>
                        <a:t>I can use my knowledge of chemical reactions to explain what happens when conditions are changed.</a:t>
                      </a:r>
                    </a:p>
                    <a:p>
                      <a:pPr marL="0" lvl="0" indent="0" algn="l" defTabSz="800100">
                        <a:lnSpc>
                          <a:spcPct val="90000"/>
                        </a:lnSpc>
                        <a:spcBef>
                          <a:spcPct val="0"/>
                        </a:spcBef>
                        <a:spcAft>
                          <a:spcPct val="15000"/>
                        </a:spcAft>
                        <a:buFont typeface="Arial" panose="020B0604020202020204" pitchFamily="34" charset="0"/>
                        <a:buNone/>
                      </a:pPr>
                      <a:endParaRPr lang="en-GB" sz="900" b="1" kern="1200">
                        <a:solidFill>
                          <a:schemeClr val="tx1"/>
                        </a:solidFill>
                        <a:latin typeface="+mn-lt"/>
                        <a:ea typeface="+mn-ea"/>
                        <a:cs typeface="+mn-cs"/>
                      </a:endParaRP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tx1"/>
                          </a:solidFill>
                          <a:latin typeface="+mn-lt"/>
                          <a:ea typeface="+mn-ea"/>
                          <a:cs typeface="+mn-cs"/>
                        </a:rPr>
                        <a:t>I can use different methods to analyse materials in order to understand their composition.</a:t>
                      </a:r>
                      <a:endParaRPr lang="en-US" sz="900" b="1" kern="1200">
                        <a:solidFill>
                          <a:schemeClr val="tx1"/>
                        </a:solidFill>
                        <a:latin typeface="+mn-lt"/>
                        <a:ea typeface="+mn-ea"/>
                        <a:cs typeface="+mn-cs"/>
                      </a:endParaRPr>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a:solidFill>
                            <a:schemeClr val="tx1"/>
                          </a:solidFill>
                        </a:rPr>
                        <a:t>PS5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a:solidFill>
                            <a:schemeClr val="tx1"/>
                          </a:solidFill>
                          <a:latin typeface="+mn-lt"/>
                        </a:rPr>
                        <a:t>I can use my knowledge of the atomic nature of matter to explain the structure and properties of materials and apply this to their uses.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a:solidFill>
                          <a:schemeClr val="tx1"/>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a:solidFill>
                            <a:schemeClr val="tx1"/>
                          </a:solidFill>
                          <a:latin typeface="+mn-lt"/>
                        </a:rPr>
                        <a:t>I can explain how and why different types of chemical reactions occur and can describe them in atomic or molecular terms, as well as in quantitative terms.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a:solidFill>
                          <a:schemeClr val="tx1"/>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a:solidFill>
                            <a:schemeClr val="tx1"/>
                          </a:solidFill>
                          <a:latin typeface="+mn-lt"/>
                        </a:rPr>
                        <a:t>I can understand how the products and effects of reactions can be managed and controlled.</a:t>
                      </a:r>
                    </a:p>
                  </a:txBody>
                  <a:tcPr>
                    <a:solidFill>
                      <a:srgbClr val="C5E0B4"/>
                    </a:solidFill>
                  </a:tcPr>
                </a:tc>
                <a:extLst>
                  <a:ext uri="{0D108BD9-81ED-4DB2-BD59-A6C34878D82A}">
                    <a16:rowId xmlns:a16="http://schemas.microsoft.com/office/drawing/2014/main" val="915786871"/>
                  </a:ext>
                </a:extLst>
              </a:tr>
              <a:tr h="3144061">
                <a:tc>
                  <a:txBody>
                    <a:bodyPr/>
                    <a:lstStyle/>
                    <a:p>
                      <a:pPr algn="l"/>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KNOWLEDGE </a:t>
                      </a:r>
                      <a:br>
                        <a:rPr lang="en-US" sz="1000" b="1">
                          <a:solidFill>
                            <a:srgbClr val="002060"/>
                          </a:solidFill>
                        </a:rPr>
                      </a:br>
                      <a:br>
                        <a:rPr lang="en-US" sz="1000" b="1">
                          <a:solidFill>
                            <a:srgbClr val="002060"/>
                          </a:solidFill>
                        </a:rPr>
                      </a:br>
                      <a:r>
                        <a:rPr lang="en-US" sz="1000" b="1">
                          <a:solidFill>
                            <a:srgbClr val="002060"/>
                          </a:solidFill>
                        </a:rPr>
                        <a:t>and </a:t>
                      </a: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SKILLS</a:t>
                      </a:r>
                    </a:p>
                  </a:txBody>
                  <a:tcPr>
                    <a:solidFill>
                      <a:srgbClr val="EBF1E9"/>
                    </a:solidFill>
                  </a:tcPr>
                </a:tc>
                <a:tc>
                  <a:txBody>
                    <a:bodyPr/>
                    <a:lstStyle/>
                    <a:p>
                      <a:pPr algn="l"/>
                      <a:r>
                        <a:rPr lang="en-US" sz="800">
                          <a:solidFill>
                            <a:srgbClr val="FF0000"/>
                          </a:solidFill>
                        </a:rPr>
                        <a:t>THIS IS ALL ABOUT RECOGNISING, COPYING AND EXTENDING</a:t>
                      </a:r>
                    </a:p>
                    <a:p>
                      <a:pPr marL="0" indent="0" algn="l" defTabSz="914400" rtl="0" eaLnBrk="1" latinLnBrk="0" hangingPunct="1">
                        <a:buFont typeface="Arial" panose="020B0604020202020204" pitchFamily="34" charset="0"/>
                        <a:buNone/>
                      </a:pPr>
                      <a:endParaRPr lang="en-GB" sz="800" kern="1200">
                        <a:solidFill>
                          <a:srgbClr val="002060"/>
                        </a:solidFill>
                        <a:latin typeface="+mn-lt"/>
                        <a:ea typeface="+mn-ea"/>
                        <a:cs typeface="+mn-cs"/>
                      </a:endParaRP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Know that some objects have different properties (e.g., hard/soft, rounded/pointy, heavy/light etc)</a:t>
                      </a:r>
                    </a:p>
                    <a:p>
                      <a:pPr marL="171450" indent="-171450" algn="l" defTabSz="914400" rtl="0" eaLnBrk="1" latinLnBrk="0" hangingPunct="1">
                        <a:buFont typeface="Arial" panose="020B0604020202020204" pitchFamily="34" charset="0"/>
                        <a:buChar char="•"/>
                      </a:pPr>
                      <a:endParaRPr lang="en-GB" sz="800" b="0" kern="1200">
                        <a:solidFill>
                          <a:srgbClr val="002060"/>
                        </a:solidFill>
                        <a:latin typeface="+mn-lt"/>
                        <a:ea typeface="+mn-ea"/>
                        <a:cs typeface="+mn-cs"/>
                      </a:endParaRP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Know that household chemicals may be dangerous (e.g., bleach etc)</a:t>
                      </a: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r>
                        <a:rPr lang="en-GB" sz="800" b="1" kern="1200">
                          <a:solidFill>
                            <a:srgbClr val="002060"/>
                          </a:solidFill>
                          <a:latin typeface="+mn-lt"/>
                          <a:ea typeface="+mn-ea"/>
                          <a:cs typeface="+mn-cs"/>
                        </a:rPr>
                        <a:t>Skills </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Be able to sort objects into categories (</a:t>
                      </a:r>
                      <a:r>
                        <a:rPr lang="en-GB" sz="800" b="0" kern="1200" err="1">
                          <a:solidFill>
                            <a:srgbClr val="002060"/>
                          </a:solidFill>
                          <a:latin typeface="+mn-lt"/>
                          <a:ea typeface="+mn-ea"/>
                          <a:cs typeface="+mn-cs"/>
                        </a:rPr>
                        <a:t>eg</a:t>
                      </a:r>
                      <a:r>
                        <a:rPr lang="en-GB" sz="800" b="0" kern="1200">
                          <a:solidFill>
                            <a:srgbClr val="002060"/>
                          </a:solidFill>
                          <a:latin typeface="+mn-lt"/>
                          <a:ea typeface="+mn-ea"/>
                          <a:cs typeface="+mn-cs"/>
                        </a:rPr>
                        <a:t> safe for me, needs an adult etc)</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To safely use household chemicals (</a:t>
                      </a:r>
                      <a:r>
                        <a:rPr lang="en-GB" sz="800" b="0" kern="1200" err="1">
                          <a:solidFill>
                            <a:srgbClr val="002060"/>
                          </a:solidFill>
                          <a:latin typeface="+mn-lt"/>
                          <a:ea typeface="+mn-ea"/>
                          <a:cs typeface="+mn-cs"/>
                        </a:rPr>
                        <a:t>eg</a:t>
                      </a:r>
                      <a:r>
                        <a:rPr lang="en-GB" sz="800" b="0" kern="1200">
                          <a:solidFill>
                            <a:srgbClr val="002060"/>
                          </a:solidFill>
                          <a:latin typeface="+mn-lt"/>
                          <a:ea typeface="+mn-ea"/>
                          <a:cs typeface="+mn-cs"/>
                        </a:rPr>
                        <a:t> soap, toothpaste)</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Be able to sort objects by property (e.g., hard/soft, by colour, by size)</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Be able to select a material for a given task or by property (e.g., “Find me something that would keep me warm”</a:t>
                      </a:r>
                    </a:p>
                  </a:txBody>
                  <a:tcPr>
                    <a:solidFill>
                      <a:srgbClr val="EBF1E9"/>
                    </a:solidFill>
                  </a:tcPr>
                </a:tc>
                <a:tc gridSpan="2">
                  <a:txBody>
                    <a:bodyPr/>
                    <a:lstStyle/>
                    <a:p>
                      <a:r>
                        <a:rPr lang="en-US" sz="800">
                          <a:solidFill>
                            <a:srgbClr val="FF0000"/>
                          </a:solidFill>
                        </a:rPr>
                        <a:t>THIS IS ALL ABOUT BEGINNING TO CREATE AND EXPLAIN</a:t>
                      </a:r>
                    </a:p>
                    <a:p>
                      <a:endParaRPr lang="en-US" sz="800">
                        <a:solidFill>
                          <a:srgbClr val="FF0000"/>
                        </a:solidFill>
                      </a:endParaRPr>
                    </a:p>
                    <a:p>
                      <a:pPr marL="171450" indent="-171450">
                        <a:buFont typeface="Arial" panose="020B0604020202020204" pitchFamily="34" charset="0"/>
                        <a:buChar char="•"/>
                      </a:pPr>
                      <a:r>
                        <a:rPr lang="en-GB" sz="800" b="0" kern="1200">
                          <a:solidFill>
                            <a:srgbClr val="002060"/>
                          </a:solidFill>
                          <a:latin typeface="+mn-lt"/>
                          <a:ea typeface="+mn-ea"/>
                          <a:cs typeface="+mn-cs"/>
                        </a:rPr>
                        <a:t>Understand that materials can change when combined (eg making a cake, baking soda + vinegar).  </a:t>
                      </a:r>
                    </a:p>
                    <a:p>
                      <a:pPr marL="171450" indent="-171450">
                        <a:buFont typeface="Arial" panose="020B0604020202020204" pitchFamily="34" charset="0"/>
                        <a:buChar char="•"/>
                      </a:pPr>
                      <a:r>
                        <a:rPr lang="en-GB" sz="800" b="0" kern="1200">
                          <a:solidFill>
                            <a:srgbClr val="002060"/>
                          </a:solidFill>
                          <a:latin typeface="+mn-lt"/>
                          <a:ea typeface="+mn-ea"/>
                          <a:cs typeface="+mn-cs"/>
                        </a:rPr>
                        <a:t>Know the difference between permanent and reversible changes</a:t>
                      </a:r>
                    </a:p>
                    <a:p>
                      <a:pPr marL="171450" indent="-171450">
                        <a:buFont typeface="Arial" panose="020B0604020202020204" pitchFamily="34" charset="0"/>
                        <a:buChar char="•"/>
                      </a:pPr>
                      <a:r>
                        <a:rPr lang="en-GB" sz="800" b="0" kern="1200">
                          <a:solidFill>
                            <a:srgbClr val="002060"/>
                          </a:solidFill>
                          <a:latin typeface="+mn-lt"/>
                          <a:ea typeface="+mn-ea"/>
                          <a:cs typeface="+mn-cs"/>
                        </a:rPr>
                        <a:t>Know that we can call these permanent changes “chemical reactions”</a:t>
                      </a:r>
                    </a:p>
                    <a:p>
                      <a:pPr marL="171450" indent="-171450">
                        <a:buFont typeface="Arial" panose="020B0604020202020204" pitchFamily="34" charset="0"/>
                        <a:buChar char="•"/>
                      </a:pPr>
                      <a:r>
                        <a:rPr lang="en-GB" sz="800" b="0" kern="1200">
                          <a:solidFill>
                            <a:srgbClr val="002060"/>
                          </a:solidFill>
                          <a:latin typeface="+mn-lt"/>
                          <a:ea typeface="+mn-ea"/>
                          <a:cs typeface="+mn-cs"/>
                        </a:rPr>
                        <a:t>Know some signs that a chemical reaction is taking place (eg fizz/bubbling, change is temperature)</a:t>
                      </a:r>
                    </a:p>
                    <a:p>
                      <a:pPr marL="0" indent="0">
                        <a:buFont typeface="Arial" panose="020B0604020202020204" pitchFamily="34" charset="0"/>
                        <a:buNone/>
                      </a:pPr>
                      <a:endParaRPr lang="en-GB" sz="800" b="0" kern="1200">
                        <a:solidFill>
                          <a:srgbClr val="002060"/>
                        </a:solidFill>
                        <a:latin typeface="+mn-lt"/>
                        <a:ea typeface="+mn-ea"/>
                        <a:cs typeface="+mn-cs"/>
                      </a:endParaRPr>
                    </a:p>
                    <a:p>
                      <a:pPr marL="0" indent="0">
                        <a:buFont typeface="Arial" panose="020B0604020202020204" pitchFamily="34" charset="0"/>
                        <a:buNone/>
                      </a:pPr>
                      <a:endParaRPr lang="en-GB" sz="800" b="0" kern="1200">
                        <a:solidFill>
                          <a:srgbClr val="002060"/>
                        </a:solidFill>
                        <a:latin typeface="+mn-lt"/>
                        <a:ea typeface="+mn-ea"/>
                        <a:cs typeface="+mn-cs"/>
                      </a:endParaRPr>
                    </a:p>
                    <a:p>
                      <a:pPr marL="0" indent="0">
                        <a:buFont typeface="Arial" panose="020B0604020202020204" pitchFamily="34" charset="0"/>
                        <a:buNone/>
                      </a:pPr>
                      <a:endParaRPr lang="en-GB" sz="800" b="0" kern="1200">
                        <a:solidFill>
                          <a:srgbClr val="002060"/>
                        </a:solidFill>
                        <a:latin typeface="+mn-lt"/>
                        <a:ea typeface="+mn-ea"/>
                        <a:cs typeface="+mn-cs"/>
                      </a:endParaRPr>
                    </a:p>
                    <a:p>
                      <a:pPr marL="0" indent="0">
                        <a:buFont typeface="Arial" panose="020B0604020202020204" pitchFamily="34" charset="0"/>
                        <a:buNone/>
                      </a:pPr>
                      <a:endParaRPr lang="en-GB" sz="800" b="0"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r>
                        <a:rPr lang="en-GB" sz="800" b="1" kern="1200">
                          <a:solidFill>
                            <a:srgbClr val="002060"/>
                          </a:solidFill>
                          <a:latin typeface="+mn-lt"/>
                          <a:ea typeface="+mn-ea"/>
                          <a:cs typeface="+mn-cs"/>
                        </a:rPr>
                        <a:t>Skills</a:t>
                      </a:r>
                    </a:p>
                    <a:p>
                      <a:pPr marL="0" indent="0">
                        <a:buFont typeface="Arial" panose="020B0604020202020204" pitchFamily="34" charset="0"/>
                        <a:buNone/>
                      </a:pPr>
                      <a:endParaRPr lang="en-GB" sz="800" kern="1200">
                        <a:solidFill>
                          <a:srgbClr val="002060"/>
                        </a:solidFill>
                        <a:latin typeface="+mn-lt"/>
                        <a:ea typeface="+mn-ea"/>
                        <a:cs typeface="+mn-cs"/>
                      </a:endParaRPr>
                    </a:p>
                    <a:p>
                      <a:pPr marL="171450" indent="-171450">
                        <a:buFont typeface="Arial" panose="020B0604020202020204" pitchFamily="34" charset="0"/>
                        <a:buChar char="•"/>
                      </a:pPr>
                      <a:r>
                        <a:rPr lang="en-GB" sz="800" kern="1200">
                          <a:solidFill>
                            <a:srgbClr val="002060"/>
                          </a:solidFill>
                          <a:latin typeface="+mn-lt"/>
                          <a:ea typeface="+mn-ea"/>
                          <a:cs typeface="+mn-cs"/>
                        </a:rPr>
                        <a:t>Measure the temperature change during some common reactions (vinegar + baking soda, vinegar + steel wool)</a:t>
                      </a:r>
                    </a:p>
                    <a:p>
                      <a:pPr marL="0" indent="0">
                        <a:buFont typeface="Arial" panose="020B0604020202020204" pitchFamily="34" charset="0"/>
                        <a:buNone/>
                      </a:pPr>
                      <a:endParaRPr lang="en-US" sz="800" kern="1200">
                        <a:solidFill>
                          <a:srgbClr val="002060"/>
                        </a:solidFill>
                        <a:latin typeface="+mn-lt"/>
                        <a:ea typeface="+mn-ea"/>
                        <a:cs typeface="+mn-cs"/>
                      </a:endParaRPr>
                    </a:p>
                  </a:txBody>
                  <a:tcPr>
                    <a:solidFill>
                      <a:srgbClr val="EBF1E9"/>
                    </a:solidFill>
                  </a:tcPr>
                </a:tc>
                <a:tc hMerge="1">
                  <a:txBody>
                    <a:bodyPr/>
                    <a:lstStyle/>
                    <a:p>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AND EXPLANATION</a:t>
                      </a:r>
                      <a:endParaRPr lang="en-US" sz="800">
                        <a:solidFill>
                          <a:srgbClr val="002060"/>
                        </a:solidFill>
                      </a:endParaRPr>
                    </a:p>
                    <a:p>
                      <a:endParaRPr lang="en-US" sz="800">
                        <a:solidFill>
                          <a:srgbClr val="002060"/>
                        </a:solidFill>
                      </a:endParaRPr>
                    </a:p>
                    <a:p>
                      <a:pPr marL="0" indent="0">
                        <a:buFont typeface="Arial" panose="020B0604020202020204" pitchFamily="34" charset="0"/>
                        <a:buNone/>
                      </a:pPr>
                      <a:endParaRPr lang="en-GB" sz="800">
                        <a:solidFill>
                          <a:srgbClr val="002060"/>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that solutions can be described as acidic, neutral &amp; alkali according to their </a:t>
                      </a:r>
                      <a:r>
                        <a:rPr lang="en-GB" sz="800" err="1">
                          <a:solidFill>
                            <a:srgbClr val="002060"/>
                          </a:solidFill>
                        </a:rPr>
                        <a:t>pH.</a:t>
                      </a:r>
                      <a:endParaRPr lang="en-GB" sz="800">
                        <a:solidFill>
                          <a:srgbClr val="002060"/>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Understand that by combining acid and alkali solutions it is possible to create a neutral solution( </a:t>
                      </a:r>
                      <a:r>
                        <a:rPr lang="en-GB" sz="800" err="1">
                          <a:solidFill>
                            <a:srgbClr val="002060"/>
                          </a:solidFill>
                        </a:rPr>
                        <a:t>eg</a:t>
                      </a:r>
                      <a:r>
                        <a:rPr lang="en-GB" sz="800">
                          <a:solidFill>
                            <a:srgbClr val="002060"/>
                          </a:solidFill>
                        </a:rPr>
                        <a:t> pH(7)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some basic chemical reactions (</a:t>
                      </a:r>
                      <a:r>
                        <a:rPr lang="en-GB" sz="800" err="1">
                          <a:solidFill>
                            <a:srgbClr val="002060"/>
                          </a:solidFill>
                        </a:rPr>
                        <a:t>eg</a:t>
                      </a:r>
                      <a:r>
                        <a:rPr lang="en-GB" sz="800">
                          <a:solidFill>
                            <a:srgbClr val="002060"/>
                          </a:solidFill>
                        </a:rPr>
                        <a:t> Acid + Metal, Acid + Carbonate)</a:t>
                      </a: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r>
                        <a:rPr lang="en-GB" sz="800" b="1" kern="1200">
                          <a:solidFill>
                            <a:srgbClr val="002060"/>
                          </a:solidFill>
                          <a:latin typeface="+mn-lt"/>
                          <a:ea typeface="+mn-ea"/>
                          <a:cs typeface="+mn-cs"/>
                        </a:rPr>
                        <a:t>Skills</a:t>
                      </a:r>
                    </a:p>
                    <a:p>
                      <a:pPr marL="171450" indent="-171450">
                        <a:buFont typeface="Arial" panose="020B0604020202020204" pitchFamily="34" charset="0"/>
                        <a:buChar char="•"/>
                      </a:pPr>
                      <a:r>
                        <a:rPr lang="en-GB" sz="800" b="0" kern="1200">
                          <a:solidFill>
                            <a:srgbClr val="002060"/>
                          </a:solidFill>
                          <a:latin typeface="+mn-lt"/>
                          <a:ea typeface="+mn-ea"/>
                          <a:cs typeface="+mn-cs"/>
                        </a:rPr>
                        <a:t>Be able to create a neural solution from acids and alkalis.</a:t>
                      </a:r>
                    </a:p>
                    <a:p>
                      <a:pPr marL="171450" indent="-171450">
                        <a:buFont typeface="Arial" panose="020B0604020202020204" pitchFamily="34" charset="0"/>
                        <a:buChar char="•"/>
                      </a:pPr>
                      <a:r>
                        <a:rPr lang="en-GB" sz="800" b="0" kern="1200">
                          <a:solidFill>
                            <a:srgbClr val="002060"/>
                          </a:solidFill>
                          <a:latin typeface="+mn-lt"/>
                          <a:ea typeface="+mn-ea"/>
                          <a:cs typeface="+mn-cs"/>
                        </a:rPr>
                        <a:t>Be able to create some products (</a:t>
                      </a:r>
                      <a:r>
                        <a:rPr lang="en-GB" sz="800" b="0" kern="1200" err="1">
                          <a:solidFill>
                            <a:srgbClr val="002060"/>
                          </a:solidFill>
                          <a:latin typeface="+mn-lt"/>
                          <a:ea typeface="+mn-ea"/>
                          <a:cs typeface="+mn-cs"/>
                        </a:rPr>
                        <a:t>eg</a:t>
                      </a:r>
                      <a:r>
                        <a:rPr lang="en-GB" sz="800" b="0" kern="1200">
                          <a:solidFill>
                            <a:srgbClr val="002060"/>
                          </a:solidFill>
                          <a:latin typeface="+mn-lt"/>
                          <a:ea typeface="+mn-ea"/>
                          <a:cs typeface="+mn-cs"/>
                        </a:rPr>
                        <a:t> Sodium Chloride, Magnesium Chloride)</a:t>
                      </a: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EXPLANATION and LINKING</a:t>
                      </a: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solidFill>
                            <a:srgbClr val="002060"/>
                          </a:solidFill>
                        </a:rPr>
                        <a:t>Know a range of standard reactions, and how to use them to produce useful products  (</a:t>
                      </a:r>
                      <a:r>
                        <a:rPr lang="en-US" sz="800" err="1">
                          <a:solidFill>
                            <a:srgbClr val="002060"/>
                          </a:solidFill>
                        </a:rPr>
                        <a:t>eg</a:t>
                      </a:r>
                      <a:r>
                        <a:rPr lang="en-US" sz="800">
                          <a:solidFill>
                            <a:srgbClr val="002060"/>
                          </a:solidFill>
                        </a:rPr>
                        <a:t> Acid + Metal, Acid + Base, Acid + Carbonate)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solidFill>
                            <a:srgbClr val="002060"/>
                          </a:solidFill>
                        </a:rPr>
                        <a:t>Know that chemical reactions take place in predetermined ratios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solidFill>
                            <a:srgbClr val="002060"/>
                          </a:solidFill>
                        </a:rPr>
                        <a:t>Know the factors affecting the rate of a chemical reaction (</a:t>
                      </a:r>
                      <a:r>
                        <a:rPr lang="en-US" sz="800" err="1">
                          <a:solidFill>
                            <a:srgbClr val="002060"/>
                          </a:solidFill>
                        </a:rPr>
                        <a:t>eg</a:t>
                      </a:r>
                      <a:r>
                        <a:rPr lang="en-US" sz="800">
                          <a:solidFill>
                            <a:srgbClr val="002060"/>
                          </a:solidFill>
                        </a:rPr>
                        <a:t> temperature, concentration, pressure, particle size, use of a catalyst)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solidFill>
                            <a:srgbClr val="002060"/>
                          </a:solidFill>
                        </a:rPr>
                        <a:t>Know that the Mole has a mass in grams that is equal to the relative atomic mass.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solidFill>
                            <a:srgbClr val="002060"/>
                          </a:solidFill>
                        </a:rPr>
                        <a:t>Know the basic tests for chemical species (e.g., Carbon dioxide, hydrogen, oxygen)</a:t>
                      </a: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r>
                        <a:rPr lang="en-US" sz="800" b="1">
                          <a:solidFill>
                            <a:srgbClr val="002060"/>
                          </a:solidFill>
                        </a:rPr>
                        <a:t>Skills</a:t>
                      </a:r>
                    </a:p>
                    <a:p>
                      <a:pPr marL="171450" indent="-171450">
                        <a:buFont typeface="Arial" panose="020B0604020202020204" pitchFamily="34" charset="0"/>
                        <a:buChar char="•"/>
                      </a:pPr>
                      <a:r>
                        <a:rPr lang="en-US" sz="800" b="0">
                          <a:solidFill>
                            <a:srgbClr val="002060"/>
                          </a:solidFill>
                        </a:rPr>
                        <a:t>Be able to calculate the percentage composition of a given molecule</a:t>
                      </a:r>
                    </a:p>
                    <a:p>
                      <a:pPr marL="171450" indent="-171450">
                        <a:buFont typeface="Arial" panose="020B0604020202020204" pitchFamily="34" charset="0"/>
                        <a:buChar char="•"/>
                      </a:pPr>
                      <a:r>
                        <a:rPr lang="en-US" sz="800" b="0">
                          <a:solidFill>
                            <a:srgbClr val="002060"/>
                          </a:solidFill>
                        </a:rPr>
                        <a:t>Using mass of reactants and products, calculate the yield of a chemical reaction</a:t>
                      </a:r>
                    </a:p>
                    <a:p>
                      <a:pPr marL="171450" indent="-171450">
                        <a:buFont typeface="Arial" panose="020B0604020202020204" pitchFamily="34" charset="0"/>
                        <a:buChar char="•"/>
                      </a:pPr>
                      <a:r>
                        <a:rPr lang="en-US" sz="800" b="0">
                          <a:solidFill>
                            <a:srgbClr val="002060"/>
                          </a:solidFill>
                        </a:rPr>
                        <a:t>Be able to calculate formula mass</a:t>
                      </a:r>
                      <a:endParaRPr lang="en-US" sz="800">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EXPLANATION  and LINKING</a:t>
                      </a:r>
                      <a:endParaRPr lang="en-US" sz="800">
                        <a:solidFill>
                          <a:srgbClr val="002060"/>
                        </a:solidFill>
                      </a:endParaRPr>
                    </a:p>
                    <a:p>
                      <a:endParaRPr lang="en-US" sz="800">
                        <a:solidFill>
                          <a:srgbClr val="002060"/>
                        </a:solidFill>
                      </a:endParaRPr>
                    </a:p>
                    <a:p>
                      <a:endParaRPr lang="en-US" sz="800">
                        <a:solidFill>
                          <a:srgbClr val="002060"/>
                        </a:solidFill>
                      </a:endParaRPr>
                    </a:p>
                    <a:p>
                      <a:pPr marL="171450" indent="-171450">
                        <a:buFont typeface="Arial" panose="020B0604020202020204" pitchFamily="34" charset="0"/>
                        <a:buChar char="•"/>
                      </a:pPr>
                      <a:r>
                        <a:rPr lang="en-US" sz="800">
                          <a:solidFill>
                            <a:srgbClr val="002060"/>
                          </a:solidFill>
                        </a:rPr>
                        <a:t>Know about different types of chemical bonding (e.g., metal, ionic, covalent, giant)</a:t>
                      </a:r>
                    </a:p>
                    <a:p>
                      <a:pPr marL="171450" indent="-171450">
                        <a:buFont typeface="Arial" panose="020B0604020202020204" pitchFamily="34" charset="0"/>
                        <a:buChar char="•"/>
                      </a:pPr>
                      <a:r>
                        <a:rPr lang="en-US" sz="800">
                          <a:solidFill>
                            <a:srgbClr val="002060"/>
                          </a:solidFill>
                        </a:rPr>
                        <a:t>Know how bond making and breaking relies on energy (</a:t>
                      </a:r>
                      <a:r>
                        <a:rPr lang="en-US" sz="800" err="1">
                          <a:solidFill>
                            <a:srgbClr val="002060"/>
                          </a:solidFill>
                        </a:rPr>
                        <a:t>eg</a:t>
                      </a:r>
                      <a:r>
                        <a:rPr lang="en-US" sz="800">
                          <a:solidFill>
                            <a:srgbClr val="002060"/>
                          </a:solidFill>
                        </a:rPr>
                        <a:t> bond energies)</a:t>
                      </a:r>
                    </a:p>
                    <a:p>
                      <a:pPr marL="171450" indent="-171450">
                        <a:buFont typeface="Arial" panose="020B0604020202020204" pitchFamily="34" charset="0"/>
                        <a:buChar char="•"/>
                      </a:pPr>
                      <a:r>
                        <a:rPr lang="en-US" sz="800">
                          <a:solidFill>
                            <a:srgbClr val="002060"/>
                          </a:solidFill>
                        </a:rPr>
                        <a:t>Understand a range of chemical tests to identify cations and anions (</a:t>
                      </a:r>
                      <a:r>
                        <a:rPr lang="en-US" sz="800" err="1">
                          <a:solidFill>
                            <a:srgbClr val="002060"/>
                          </a:solidFill>
                        </a:rPr>
                        <a:t>eg</a:t>
                      </a:r>
                      <a:r>
                        <a:rPr lang="en-US" sz="800">
                          <a:solidFill>
                            <a:srgbClr val="002060"/>
                          </a:solidFill>
                        </a:rPr>
                        <a:t> carbonates, sulfates, nitrates, halide, flame tests, metal ions)</a:t>
                      </a:r>
                    </a:p>
                    <a:p>
                      <a:pPr marL="171450" indent="-171450">
                        <a:buFont typeface="Arial" panose="020B0604020202020204" pitchFamily="34" charset="0"/>
                        <a:buChar char="•"/>
                      </a:pPr>
                      <a:r>
                        <a:rPr lang="en-US" sz="800">
                          <a:solidFill>
                            <a:srgbClr val="002060"/>
                          </a:solidFill>
                        </a:rPr>
                        <a:t>Know the location on the periodic table and basic physics &amp; chemical properties of transition metals</a:t>
                      </a: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r>
                        <a:rPr lang="en-US" sz="800" b="1">
                          <a:solidFill>
                            <a:srgbClr val="002060"/>
                          </a:solidFill>
                        </a:rPr>
                        <a:t>Skills</a:t>
                      </a:r>
                    </a:p>
                    <a:p>
                      <a:pPr marL="0" indent="0">
                        <a:buFont typeface="Arial" panose="020B0604020202020204" pitchFamily="34" charset="0"/>
                        <a:buNone/>
                      </a:pPr>
                      <a:endParaRPr lang="en-US" sz="800">
                        <a:solidFill>
                          <a:srgbClr val="002060"/>
                        </a:solidFill>
                      </a:endParaRPr>
                    </a:p>
                    <a:p>
                      <a:pPr marL="171450" indent="-171450">
                        <a:buFont typeface="Arial" panose="020B0604020202020204" pitchFamily="34" charset="0"/>
                        <a:buChar char="•"/>
                      </a:pPr>
                      <a:r>
                        <a:rPr lang="en-US" sz="800">
                          <a:solidFill>
                            <a:srgbClr val="002060"/>
                          </a:solidFill>
                        </a:rPr>
                        <a:t>Use given data to form appropriately balanced chemical equations. </a:t>
                      </a:r>
                    </a:p>
                    <a:p>
                      <a:pPr marL="171450" indent="-171450">
                        <a:buFont typeface="Arial" panose="020B0604020202020204" pitchFamily="34" charset="0"/>
                        <a:buChar char="•"/>
                      </a:pPr>
                      <a:r>
                        <a:rPr lang="en-US" sz="800">
                          <a:solidFill>
                            <a:srgbClr val="002060"/>
                          </a:solidFill>
                        </a:rPr>
                        <a:t>Be able to explain the similarities and differences between different types of bonding</a:t>
                      </a:r>
                    </a:p>
                    <a:p>
                      <a:pPr marL="171450" indent="-171450">
                        <a:buFont typeface="Arial" panose="020B0604020202020204" pitchFamily="34" charset="0"/>
                        <a:buChar char="•"/>
                      </a:pPr>
                      <a:r>
                        <a:rPr lang="en-US" sz="800">
                          <a:solidFill>
                            <a:srgbClr val="002060"/>
                          </a:solidFill>
                        </a:rPr>
                        <a:t>Be able to identify an unknown chemical samples using standard techniques.</a:t>
                      </a:r>
                    </a:p>
                  </a:txBody>
                  <a:tcPr>
                    <a:solidFill>
                      <a:srgbClr val="EBF1E9"/>
                    </a:solidFill>
                  </a:tcPr>
                </a:tc>
                <a:extLst>
                  <a:ext uri="{0D108BD9-81ED-4DB2-BD59-A6C34878D82A}">
                    <a16:rowId xmlns:a16="http://schemas.microsoft.com/office/drawing/2014/main" val="1235794680"/>
                  </a:ext>
                </a:extLst>
              </a:tr>
              <a:tr h="388669">
                <a:tc>
                  <a:txBody>
                    <a:bodyPr/>
                    <a:lstStyle/>
                    <a:p>
                      <a:r>
                        <a:rPr lang="en-US" sz="1000" b="1">
                          <a:solidFill>
                            <a:srgbClr val="002060"/>
                          </a:solidFill>
                        </a:rPr>
                        <a:t>EXPERIENCES</a:t>
                      </a:r>
                    </a:p>
                    <a:p>
                      <a:pPr algn="l"/>
                      <a:r>
                        <a:rPr lang="en-US" sz="1000">
                          <a:solidFill>
                            <a:srgbClr val="002060"/>
                          </a:solidFill>
                        </a:rPr>
                        <a:t>(</a:t>
                      </a:r>
                      <a:r>
                        <a:rPr lang="en-US" sz="1000" b="1">
                          <a:solidFill>
                            <a:srgbClr val="002060"/>
                          </a:solidFill>
                        </a:rPr>
                        <a:t>Enriching</a:t>
                      </a:r>
                      <a:r>
                        <a:rPr lang="en-US" sz="1000">
                          <a:solidFill>
                            <a:srgbClr val="002060"/>
                          </a:solidFill>
                        </a:rPr>
                        <a:t> not curricular)</a:t>
                      </a:r>
                    </a:p>
                  </a:txBody>
                  <a:tcPr>
                    <a:solidFill>
                      <a:srgbClr val="C5E0B4"/>
                    </a:solidFill>
                  </a:tcPr>
                </a:tc>
                <a:tc>
                  <a:txBody>
                    <a:bodyPr/>
                    <a:lstStyle/>
                    <a:p>
                      <a:pPr marL="171450" indent="-171450">
                        <a:buFont typeface="Arial" panose="020B0604020202020204" pitchFamily="34" charset="0"/>
                        <a:buChar char="•"/>
                      </a:pPr>
                      <a:r>
                        <a:rPr lang="en-GB" sz="800">
                          <a:solidFill>
                            <a:srgbClr val="002060"/>
                          </a:solidFill>
                        </a:rPr>
                        <a:t>Visit the beech to make sandcastles</a:t>
                      </a:r>
                    </a:p>
                    <a:p>
                      <a:pPr marL="0" indent="0">
                        <a:buFont typeface="Arial" panose="020B0604020202020204" pitchFamily="34" charset="0"/>
                        <a:buNone/>
                      </a:pPr>
                      <a:endParaRPr lang="en-GB" sz="800">
                        <a:solidFill>
                          <a:srgbClr val="002060"/>
                        </a:solidFill>
                      </a:endParaRPr>
                    </a:p>
                  </a:txBody>
                  <a:tcPr>
                    <a:solidFill>
                      <a:srgbClr val="C5E0B4"/>
                    </a:solidFill>
                  </a:tcPr>
                </a:tc>
                <a:tc gridSpan="2">
                  <a:txBody>
                    <a:bodyPr/>
                    <a:lstStyle/>
                    <a:p>
                      <a:pPr marL="171450" indent="-171450">
                        <a:buFont typeface="Arial" panose="020B0604020202020204" pitchFamily="34" charset="0"/>
                        <a:buChar char="•"/>
                      </a:pPr>
                      <a:r>
                        <a:rPr lang="en-GB" sz="800" kern="1200">
                          <a:solidFill>
                            <a:srgbClr val="002060"/>
                          </a:solidFill>
                          <a:latin typeface="+mn-lt"/>
                          <a:ea typeface="+mn-ea"/>
                          <a:cs typeface="+mn-cs"/>
                        </a:rPr>
                        <a:t>Build shelters</a:t>
                      </a:r>
                    </a:p>
                    <a:p>
                      <a:pPr marL="171450" indent="-171450">
                        <a:buFont typeface="Arial" panose="020B0604020202020204" pitchFamily="34" charset="0"/>
                        <a:buChar char="•"/>
                      </a:pPr>
                      <a:r>
                        <a:rPr lang="en-GB" sz="800" kern="1200">
                          <a:solidFill>
                            <a:srgbClr val="002060"/>
                          </a:solidFill>
                          <a:latin typeface="+mn-lt"/>
                          <a:ea typeface="+mn-ea"/>
                          <a:cs typeface="+mn-cs"/>
                        </a:rPr>
                        <a:t>Make “bottle rockets” or “volcanoes” from baking soda and vinegar</a:t>
                      </a:r>
                    </a:p>
                  </a:txBody>
                  <a:tcPr>
                    <a:solidFill>
                      <a:srgbClr val="C5E0B4"/>
                    </a:solidFill>
                  </a:tcPr>
                </a:tc>
                <a:tc hMerge="1">
                  <a:txBody>
                    <a:bodyPr/>
                    <a:lstStyle/>
                    <a:p>
                      <a:endParaRPr lang="en-GB"/>
                    </a:p>
                  </a:txBody>
                  <a:tcPr/>
                </a:tc>
                <a:tc>
                  <a:txBody>
                    <a:bodyPr/>
                    <a:lstStyle/>
                    <a:p>
                      <a:pPr marL="0" indent="0">
                        <a:buFont typeface="Arial" panose="020B0604020202020204" pitchFamily="34" charset="0"/>
                        <a:buNone/>
                      </a:pPr>
                      <a:endParaRPr lang="en-GB" sz="800" kern="1200">
                        <a:solidFill>
                          <a:srgbClr val="002060"/>
                        </a:solidFill>
                        <a:latin typeface="+mn-lt"/>
                        <a:ea typeface="+mn-ea"/>
                        <a:cs typeface="+mn-cs"/>
                      </a:endParaRPr>
                    </a:p>
                  </a:txBody>
                  <a:tcPr>
                    <a:solidFill>
                      <a:srgbClr val="C5E0B4"/>
                    </a:solidFill>
                  </a:tcPr>
                </a:tc>
                <a:tc>
                  <a:txBody>
                    <a:bodyPr/>
                    <a:lstStyle/>
                    <a:p>
                      <a:pPr marL="171450" indent="-171450">
                        <a:buFont typeface="Arial" panose="020B0604020202020204" pitchFamily="34" charset="0"/>
                        <a:buChar char="•"/>
                      </a:pPr>
                      <a:endParaRPr lang="en-US" sz="800">
                        <a:solidFill>
                          <a:srgbClr val="002060"/>
                        </a:solidFill>
                      </a:endParaRPr>
                    </a:p>
                  </a:txBody>
                  <a:tcPr>
                    <a:solidFill>
                      <a:srgbClr val="C5E0B4"/>
                    </a:solid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solidFill>
                            <a:srgbClr val="002060"/>
                          </a:solidFill>
                        </a:rPr>
                        <a:t>Visit a local chemical based industry / factory</a:t>
                      </a:r>
                    </a:p>
                  </a:txBody>
                  <a:tcPr>
                    <a:solidFill>
                      <a:srgbClr val="C5E0B4"/>
                    </a:solidFill>
                  </a:tcPr>
                </a:tc>
                <a:extLst>
                  <a:ext uri="{0D108BD9-81ED-4DB2-BD59-A6C34878D82A}">
                    <a16:rowId xmlns:a16="http://schemas.microsoft.com/office/drawing/2014/main" val="749163210"/>
                  </a:ext>
                </a:extLst>
              </a:tr>
              <a:tr h="575385">
                <a:tc>
                  <a:txBody>
                    <a:bodyPr/>
                    <a:lstStyle/>
                    <a:p>
                      <a:r>
                        <a:rPr lang="en-US" sz="1000" b="1">
                          <a:solidFill>
                            <a:srgbClr val="002060"/>
                          </a:solidFill>
                        </a:rPr>
                        <a:t>VOCABULARY</a:t>
                      </a:r>
                    </a:p>
                  </a:txBody>
                  <a:tcPr>
                    <a:solidFill>
                      <a:srgbClr val="EBF1E9"/>
                    </a:solidFill>
                  </a:tcPr>
                </a:tc>
                <a:tc>
                  <a:txBody>
                    <a:bodyPr/>
                    <a:lstStyle/>
                    <a:p>
                      <a:r>
                        <a:rPr lang="en-US" sz="800">
                          <a:solidFill>
                            <a:srgbClr val="002060"/>
                          </a:solidFill>
                        </a:rPr>
                        <a:t>Material properties (hard, soft, sharp, blunt, </a:t>
                      </a:r>
                      <a:r>
                        <a:rPr lang="en-US" sz="800" err="1">
                          <a:solidFill>
                            <a:srgbClr val="002060"/>
                          </a:solidFill>
                        </a:rPr>
                        <a:t>colours</a:t>
                      </a:r>
                      <a:r>
                        <a:rPr lang="en-US" sz="800">
                          <a:solidFill>
                            <a:srgbClr val="002060"/>
                          </a:solidFill>
                        </a:rPr>
                        <a:t>, strong, bendy)</a:t>
                      </a:r>
                    </a:p>
                  </a:txBody>
                  <a:tcPr>
                    <a:solidFill>
                      <a:srgbClr val="EBF1E9"/>
                    </a:solidFill>
                  </a:tcPr>
                </a:tc>
                <a:tc gridSpan="2">
                  <a:txBody>
                    <a:bodyPr/>
                    <a:lstStyle/>
                    <a:p>
                      <a:r>
                        <a:rPr lang="en-US" sz="800">
                          <a:solidFill>
                            <a:srgbClr val="002060"/>
                          </a:solidFill>
                        </a:rPr>
                        <a:t>Flexible, thermal conductivity, density, electrical conductivity, chemical reaction, opaque, transparent, chemical reaction, thermometer</a:t>
                      </a:r>
                    </a:p>
                  </a:txBody>
                  <a:tcPr>
                    <a:solidFill>
                      <a:srgbClr val="EBF1E9"/>
                    </a:solidFill>
                  </a:tcPr>
                </a:tc>
                <a:tc hMerge="1">
                  <a:txBody>
                    <a:bodyPr/>
                    <a:lstStyle/>
                    <a:p>
                      <a:endParaRPr lang="en-GB"/>
                    </a:p>
                  </a:txBody>
                  <a:tcPr/>
                </a:tc>
                <a:tc>
                  <a:txBody>
                    <a:bodyPr/>
                    <a:lstStyle/>
                    <a:p>
                      <a:r>
                        <a:rPr lang="en-US" sz="800">
                          <a:solidFill>
                            <a:srgbClr val="002060"/>
                          </a:solidFill>
                        </a:rPr>
                        <a:t>Atoms, elements, mixture, compound, molecule, Periodic Table, acid, alkali, neutral, pH, carbonate</a:t>
                      </a:r>
                    </a:p>
                  </a:txBody>
                  <a:tcPr>
                    <a:solidFill>
                      <a:srgbClr val="EBF1E9"/>
                    </a:solidFill>
                  </a:tcPr>
                </a:tc>
                <a:tc>
                  <a:txBody>
                    <a:bodyPr/>
                    <a:lstStyle/>
                    <a:p>
                      <a:r>
                        <a:rPr lang="en-US" sz="800">
                          <a:solidFill>
                            <a:srgbClr val="002060"/>
                          </a:solidFill>
                        </a:rPr>
                        <a:t>Electron, halogen, atomic number, atomic mass, moles, yield</a:t>
                      </a: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002060"/>
                          </a:solidFill>
                        </a:rPr>
                        <a:t>Ionic, covalent, endothermic, exothermic, transition metal, </a:t>
                      </a:r>
                    </a:p>
                  </a:txBody>
                  <a:tcPr>
                    <a:solidFill>
                      <a:srgbClr val="EBF1E9"/>
                    </a:solidFill>
                  </a:tcPr>
                </a:tc>
                <a:extLst>
                  <a:ext uri="{0D108BD9-81ED-4DB2-BD59-A6C34878D82A}">
                    <a16:rowId xmlns:a16="http://schemas.microsoft.com/office/drawing/2014/main" val="1788112394"/>
                  </a:ext>
                </a:extLst>
              </a:tr>
            </a:tbl>
          </a:graphicData>
        </a:graphic>
      </p:graphicFrame>
    </p:spTree>
    <p:extLst>
      <p:ext uri="{BB962C8B-B14F-4D97-AF65-F5344CB8AC3E}">
        <p14:creationId xmlns:p14="http://schemas.microsoft.com/office/powerpoint/2010/main" val="16784702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6BB1A2A5-C085-B34C-850D-703DD10654CF}"/>
              </a:ext>
            </a:extLst>
          </p:cNvPr>
          <p:cNvGraphicFramePr>
            <a:graphicFrameLocks noGrp="1"/>
          </p:cNvGraphicFramePr>
          <p:nvPr>
            <p:ph idx="1"/>
            <p:extLst>
              <p:ext uri="{D42A27DB-BD31-4B8C-83A1-F6EECF244321}">
                <p14:modId xmlns:p14="http://schemas.microsoft.com/office/powerpoint/2010/main" val="650737058"/>
              </p:ext>
            </p:extLst>
          </p:nvPr>
        </p:nvGraphicFramePr>
        <p:xfrm>
          <a:off x="1" y="0"/>
          <a:ext cx="12191999" cy="7021242"/>
        </p:xfrm>
        <a:graphic>
          <a:graphicData uri="http://schemas.openxmlformats.org/drawingml/2006/table">
            <a:tbl>
              <a:tblPr firstRow="1" bandRow="1">
                <a:tableStyleId>{5C22544A-7EE6-4342-B048-85BDC9FD1C3A}</a:tableStyleId>
              </a:tblPr>
              <a:tblGrid>
                <a:gridCol w="981074">
                  <a:extLst>
                    <a:ext uri="{9D8B030D-6E8A-4147-A177-3AD203B41FA5}">
                      <a16:colId xmlns:a16="http://schemas.microsoft.com/office/drawing/2014/main" val="2844052496"/>
                    </a:ext>
                  </a:extLst>
                </a:gridCol>
                <a:gridCol w="2057960">
                  <a:extLst>
                    <a:ext uri="{9D8B030D-6E8A-4147-A177-3AD203B41FA5}">
                      <a16:colId xmlns:a16="http://schemas.microsoft.com/office/drawing/2014/main" val="1783919398"/>
                    </a:ext>
                  </a:extLst>
                </a:gridCol>
                <a:gridCol w="1837766">
                  <a:extLst>
                    <a:ext uri="{9D8B030D-6E8A-4147-A177-3AD203B41FA5}">
                      <a16:colId xmlns:a16="http://schemas.microsoft.com/office/drawing/2014/main" val="379330648"/>
                    </a:ext>
                  </a:extLst>
                </a:gridCol>
                <a:gridCol w="394446">
                  <a:extLst>
                    <a:ext uri="{9D8B030D-6E8A-4147-A177-3AD203B41FA5}">
                      <a16:colId xmlns:a16="http://schemas.microsoft.com/office/drawing/2014/main" val="2117361135"/>
                    </a:ext>
                  </a:extLst>
                </a:gridCol>
                <a:gridCol w="2402541">
                  <a:extLst>
                    <a:ext uri="{9D8B030D-6E8A-4147-A177-3AD203B41FA5}">
                      <a16:colId xmlns:a16="http://schemas.microsoft.com/office/drawing/2014/main" val="2600062179"/>
                    </a:ext>
                  </a:extLst>
                </a:gridCol>
                <a:gridCol w="2277036">
                  <a:extLst>
                    <a:ext uri="{9D8B030D-6E8A-4147-A177-3AD203B41FA5}">
                      <a16:colId xmlns:a16="http://schemas.microsoft.com/office/drawing/2014/main" val="3005880290"/>
                    </a:ext>
                  </a:extLst>
                </a:gridCol>
                <a:gridCol w="2241176">
                  <a:extLst>
                    <a:ext uri="{9D8B030D-6E8A-4147-A177-3AD203B41FA5}">
                      <a16:colId xmlns:a16="http://schemas.microsoft.com/office/drawing/2014/main" val="2228165275"/>
                    </a:ext>
                  </a:extLst>
                </a:gridCol>
              </a:tblGrid>
              <a:tr h="503269">
                <a:tc gridSpan="3">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a:t>What Matters:  WM4</a:t>
                      </a:r>
                      <a:endParaRPr lang="en-US" sz="2400">
                        <a:solidFill>
                          <a:schemeClr val="tx1"/>
                        </a:solidFill>
                      </a:endParaRPr>
                    </a:p>
                  </a:txBody>
                  <a:tcPr>
                    <a:solidFill>
                      <a:srgbClr val="8EC142"/>
                    </a:solidFill>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cs typeface="Arial" panose="020B0604020202020204" pitchFamily="34" charset="0"/>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gridSpan="4">
                  <a:txBody>
                    <a:bodyPr/>
                    <a:lstStyle/>
                    <a:p>
                      <a:pPr algn="ctr"/>
                      <a:r>
                        <a:rPr lang="en-US" sz="2400">
                          <a:solidFill>
                            <a:schemeClr val="tx1"/>
                          </a:solidFill>
                        </a:rPr>
                        <a:t>Extraction, refinement and analysis</a:t>
                      </a:r>
                    </a:p>
                  </a:txBody>
                  <a:tcPr>
                    <a:solidFill>
                      <a:srgbClr val="8EC142"/>
                    </a:solidFill>
                  </a:tcPr>
                </a:tc>
                <a:tc hMerge="1">
                  <a:txBody>
                    <a:bodyPr/>
                    <a:lstStyle/>
                    <a:p>
                      <a:pPr lvl="0"/>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extLst>
                  <a:ext uri="{0D108BD9-81ED-4DB2-BD59-A6C34878D82A}">
                    <a16:rowId xmlns:a16="http://schemas.microsoft.com/office/drawing/2014/main" val="3120450716"/>
                  </a:ext>
                </a:extLst>
              </a:tr>
              <a:tr h="1526584">
                <a:tc>
                  <a:txBody>
                    <a:bodyPr/>
                    <a:lstStyle/>
                    <a:p>
                      <a:endParaRPr lang="en-US" sz="1000"/>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a:solidFill>
                            <a:schemeClr val="tx1"/>
                          </a:solidFill>
                        </a:rPr>
                        <a:t>PS1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a:solidFill>
                          <a:schemeClr val="tx1"/>
                        </a:solidFill>
                      </a:endParaRPr>
                    </a:p>
                  </a:txBody>
                  <a:tcPr>
                    <a:solidFill>
                      <a:srgbClr val="C5E0B4"/>
                    </a:solidFill>
                  </a:tcPr>
                </a:tc>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a:solidFill>
                            <a:schemeClr val="tx1"/>
                          </a:solidFill>
                        </a:rPr>
                        <a:t>PS2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900" b="1"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tx1"/>
                          </a:solidFill>
                          <a:latin typeface="+mn-lt"/>
                          <a:ea typeface="+mn-ea"/>
                          <a:cs typeface="+mn-cs"/>
                        </a:rPr>
                        <a:t>I can explore and describe the properties of materials and justify their uses.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tx1"/>
                          </a:solidFill>
                          <a:latin typeface="+mn-lt"/>
                          <a:ea typeface="+mn-ea"/>
                          <a:cs typeface="+mn-cs"/>
                        </a:rPr>
                        <a:t>I can observe and describe ways in which materials change when they are mixed together.</a:t>
                      </a:r>
                      <a:endParaRPr lang="en-US" sz="900" b="1" kern="1200">
                        <a:solidFill>
                          <a:schemeClr val="tx1"/>
                        </a:solidFill>
                        <a:latin typeface="+mn-lt"/>
                        <a:ea typeface="+mn-ea"/>
                        <a:cs typeface="+mn-cs"/>
                      </a:endParaRPr>
                    </a:p>
                  </a:txBody>
                  <a:tcPr>
                    <a:solidFill>
                      <a:srgbClr val="C5E0B4"/>
                    </a:solidFill>
                  </a:tcPr>
                </a:tc>
                <a:tc hMerge="1">
                  <a:txBody>
                    <a:bodyPr/>
                    <a:lstStyle/>
                    <a:p>
                      <a:endParaRPr lang="en-GB"/>
                    </a:p>
                  </a:txBody>
                  <a:tcPr/>
                </a:tc>
                <a:tc>
                  <a:txBody>
                    <a:bodyPr/>
                    <a:lstStyle/>
                    <a:p>
                      <a:pPr lvl="0"/>
                      <a:r>
                        <a:rPr lang="en-US" sz="900" b="1">
                          <a:solidFill>
                            <a:schemeClr val="tx1"/>
                          </a:solidFill>
                        </a:rPr>
                        <a:t>PS3</a:t>
                      </a:r>
                    </a:p>
                    <a:p>
                      <a:pPr lvl="0"/>
                      <a:endParaRPr lang="en-US" sz="900" b="1" kern="1200">
                        <a:solidFill>
                          <a:schemeClr val="tx1"/>
                        </a:solidFill>
                        <a:latin typeface="+mn-lt"/>
                        <a:ea typeface="+mn-ea"/>
                        <a:cs typeface="+mn-cs"/>
                      </a:endParaRPr>
                    </a:p>
                    <a:p>
                      <a:pPr lvl="0"/>
                      <a:r>
                        <a:rPr lang="en-GB" sz="900" b="1" kern="1200">
                          <a:solidFill>
                            <a:schemeClr val="tx1"/>
                          </a:solidFill>
                          <a:latin typeface="+mn-lt"/>
                          <a:ea typeface="+mn-ea"/>
                          <a:cs typeface="+mn-cs"/>
                        </a:rPr>
                        <a:t>I can recognise that changes in materials affect their properties and uses under different conditions</a:t>
                      </a:r>
                    </a:p>
                    <a:p>
                      <a:pPr lvl="0"/>
                      <a:endParaRPr lang="en-GB" sz="900" b="1" kern="1200">
                        <a:solidFill>
                          <a:schemeClr val="tx1"/>
                        </a:solidFill>
                        <a:latin typeface="+mn-lt"/>
                        <a:ea typeface="+mn-ea"/>
                        <a:cs typeface="+mn-cs"/>
                      </a:endParaRPr>
                    </a:p>
                    <a:p>
                      <a:pPr lvl="0"/>
                      <a:r>
                        <a:rPr lang="en-GB" sz="900" b="1" kern="1200">
                          <a:solidFill>
                            <a:schemeClr val="tx1"/>
                          </a:solidFill>
                          <a:latin typeface="+mn-lt"/>
                          <a:ea typeface="+mn-ea"/>
                          <a:cs typeface="+mn-cs"/>
                        </a:rPr>
                        <a:t>I can recognise that our planet provides natural materials and can explain why they may have been processed to make them useful</a:t>
                      </a:r>
                      <a:br>
                        <a:rPr lang="en-GB" sz="900" b="1" kern="1200">
                          <a:solidFill>
                            <a:srgbClr val="000000"/>
                          </a:solidFill>
                          <a:latin typeface="+mn-lt"/>
                          <a:ea typeface="+mn-ea"/>
                          <a:cs typeface="+mn-cs"/>
                        </a:rPr>
                      </a:br>
                      <a:endParaRPr lang="en-GB" sz="900" b="1" kern="1200">
                        <a:solidFill>
                          <a:srgbClr val="000000"/>
                        </a:solidFill>
                        <a:latin typeface="+mn-lt"/>
                        <a:ea typeface="+mn-ea"/>
                        <a:cs typeface="+mn-cs"/>
                      </a:endParaRPr>
                    </a:p>
                  </a:txBody>
                  <a:tcPr>
                    <a:solidFill>
                      <a:srgbClr val="C5E0B4"/>
                    </a:solidFill>
                  </a:tcPr>
                </a:tc>
                <a:tc>
                  <a:txBody>
                    <a:bodyPr/>
                    <a:lstStyle/>
                    <a:p>
                      <a:pPr marL="0" lvl="0" indent="0" algn="l">
                        <a:lnSpc>
                          <a:spcPct val="90000"/>
                        </a:lnSpc>
                        <a:spcBef>
                          <a:spcPct val="0"/>
                        </a:spcBef>
                        <a:spcAft>
                          <a:spcPct val="15000"/>
                        </a:spcAft>
                        <a:buFont typeface="Arial" panose="020B0604020202020204" pitchFamily="34" charset="0"/>
                        <a:buNone/>
                      </a:pPr>
                      <a:r>
                        <a:rPr lang="en-US" sz="900" b="1">
                          <a:solidFill>
                            <a:schemeClr val="tx1"/>
                          </a:solidFill>
                        </a:rPr>
                        <a:t>PS4 </a:t>
                      </a:r>
                    </a:p>
                    <a:p>
                      <a:pPr marL="0" lvl="0" indent="0" algn="l" defTabSz="800100">
                        <a:lnSpc>
                          <a:spcPct val="90000"/>
                        </a:lnSpc>
                        <a:spcBef>
                          <a:spcPct val="0"/>
                        </a:spcBef>
                        <a:spcAft>
                          <a:spcPct val="15000"/>
                        </a:spcAft>
                        <a:buFont typeface="Arial" panose="020B0604020202020204" pitchFamily="34" charset="0"/>
                        <a:buNone/>
                      </a:pPr>
                      <a:br>
                        <a:rPr lang="en-US" sz="900" b="1" kern="1200">
                          <a:solidFill>
                            <a:srgbClr val="000000"/>
                          </a:solidFill>
                          <a:latin typeface="+mn-lt"/>
                          <a:ea typeface="+mn-ea"/>
                          <a:cs typeface="+mn-cs"/>
                        </a:rPr>
                      </a:br>
                      <a:r>
                        <a:rPr lang="en-GB" sz="900" b="1" kern="1200">
                          <a:solidFill>
                            <a:schemeClr val="tx1"/>
                          </a:solidFill>
                          <a:latin typeface="+mn-lt"/>
                          <a:ea typeface="+mn-ea"/>
                          <a:cs typeface="+mn-cs"/>
                        </a:rPr>
                        <a:t>I can describe and explain the properties of different types of matter and relate these to how they are used.</a:t>
                      </a:r>
                    </a:p>
                    <a:p>
                      <a:pPr marL="0" lvl="0" indent="0" algn="l" defTabSz="800100">
                        <a:lnSpc>
                          <a:spcPct val="90000"/>
                        </a:lnSpc>
                        <a:spcBef>
                          <a:spcPct val="0"/>
                        </a:spcBef>
                        <a:spcAft>
                          <a:spcPct val="15000"/>
                        </a:spcAft>
                        <a:buFont typeface="Arial" panose="020B0604020202020204" pitchFamily="34" charset="0"/>
                        <a:buNone/>
                      </a:pPr>
                      <a:endParaRPr lang="en-GB" sz="900" b="1" kern="1200">
                        <a:solidFill>
                          <a:schemeClr val="tx1"/>
                        </a:solidFill>
                        <a:latin typeface="+mn-lt"/>
                        <a:ea typeface="+mn-ea"/>
                        <a:cs typeface="+mn-cs"/>
                      </a:endParaRP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tx1"/>
                          </a:solidFill>
                          <a:latin typeface="+mn-lt"/>
                          <a:ea typeface="+mn-ea"/>
                          <a:cs typeface="+mn-cs"/>
                        </a:rPr>
                        <a:t>I can describe how various materials need different techniques in order to separate and refine them.</a:t>
                      </a:r>
                      <a:endParaRPr lang="en-US" sz="900" b="1" kern="1200">
                        <a:solidFill>
                          <a:schemeClr val="tx1"/>
                        </a:solidFill>
                        <a:latin typeface="+mn-lt"/>
                        <a:ea typeface="+mn-ea"/>
                        <a:cs typeface="+mn-cs"/>
                      </a:endParaRPr>
                    </a:p>
                  </a:txBody>
                  <a:tcPr>
                    <a:solidFill>
                      <a:srgbClr val="C5E0B4"/>
                    </a:solidFill>
                  </a:tcPr>
                </a:tc>
                <a:tc>
                  <a:txBody>
                    <a:bodyPr/>
                    <a:lstStyle/>
                    <a:p>
                      <a:pPr marL="0" marR="0" lvl="0" indent="0" algn="l" rtl="0" eaLnBrk="1" fontAlgn="auto" latinLnBrk="0" hangingPunct="1">
                        <a:lnSpc>
                          <a:spcPct val="100000"/>
                        </a:lnSpc>
                        <a:spcBef>
                          <a:spcPts val="0"/>
                        </a:spcBef>
                        <a:spcAft>
                          <a:spcPts val="0"/>
                        </a:spcAft>
                        <a:buClrTx/>
                        <a:buSzTx/>
                        <a:buFontTx/>
                        <a:buNone/>
                      </a:pPr>
                      <a:r>
                        <a:rPr lang="en-US" sz="900" b="1">
                          <a:solidFill>
                            <a:schemeClr val="tx1"/>
                          </a:solidFill>
                        </a:rPr>
                        <a:t>PS5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a:solidFill>
                            <a:schemeClr val="tx1"/>
                          </a:solidFill>
                          <a:latin typeface="+mn-lt"/>
                        </a:rPr>
                        <a:t>I can understand how the products and effects of reactions can be managed and controlled.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a:solidFill>
                          <a:schemeClr val="tx1"/>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a:solidFill>
                            <a:schemeClr val="tx1"/>
                          </a:solidFill>
                          <a:latin typeface="+mn-lt"/>
                        </a:rPr>
                        <a:t>I can use my knowledge and understanding of matter to explain how different techniques can be used to extract, refine and analyse materials for a variety of uses</a:t>
                      </a:r>
                    </a:p>
                  </a:txBody>
                  <a:tcPr>
                    <a:solidFill>
                      <a:srgbClr val="C5E0B4"/>
                    </a:solidFill>
                  </a:tcPr>
                </a:tc>
                <a:extLst>
                  <a:ext uri="{0D108BD9-81ED-4DB2-BD59-A6C34878D82A}">
                    <a16:rowId xmlns:a16="http://schemas.microsoft.com/office/drawing/2014/main" val="915786871"/>
                  </a:ext>
                </a:extLst>
              </a:tr>
              <a:tr h="3144061">
                <a:tc>
                  <a:txBody>
                    <a:bodyPr/>
                    <a:lstStyle/>
                    <a:p>
                      <a:pPr algn="l"/>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KNOWLEDGE </a:t>
                      </a:r>
                      <a:br>
                        <a:rPr lang="en-US" sz="1000" b="1">
                          <a:solidFill>
                            <a:srgbClr val="002060"/>
                          </a:solidFill>
                        </a:rPr>
                      </a:br>
                      <a:br>
                        <a:rPr lang="en-US" sz="1000" b="1">
                          <a:solidFill>
                            <a:srgbClr val="002060"/>
                          </a:solidFill>
                        </a:rPr>
                      </a:br>
                      <a:r>
                        <a:rPr lang="en-US" sz="1000" b="1">
                          <a:solidFill>
                            <a:srgbClr val="002060"/>
                          </a:solidFill>
                        </a:rPr>
                        <a:t>and </a:t>
                      </a: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SKILLS</a:t>
                      </a:r>
                    </a:p>
                  </a:txBody>
                  <a:tcPr>
                    <a:solidFill>
                      <a:srgbClr val="EBF1E9"/>
                    </a:solidFill>
                  </a:tcPr>
                </a:tc>
                <a:tc>
                  <a:txBody>
                    <a:bodyPr/>
                    <a:lstStyle/>
                    <a:p>
                      <a:pPr algn="l"/>
                      <a:r>
                        <a:rPr lang="en-US" sz="800">
                          <a:solidFill>
                            <a:srgbClr val="FF0000"/>
                          </a:solidFill>
                        </a:rPr>
                        <a:t>THIS IS ALL ABOUT RECOGNISING, COPYING AND EXTENDING</a:t>
                      </a:r>
                    </a:p>
                    <a:p>
                      <a:pPr marL="0" indent="0" algn="l" defTabSz="914400" rtl="0" eaLnBrk="1" latinLnBrk="0" hangingPunct="1">
                        <a:buFont typeface="Arial" panose="020B0604020202020204" pitchFamily="34" charset="0"/>
                        <a:buNone/>
                      </a:pPr>
                      <a:endParaRPr lang="en-GB" sz="800" kern="1200">
                        <a:solidFill>
                          <a:srgbClr val="002060"/>
                        </a:solidFill>
                        <a:latin typeface="+mn-lt"/>
                        <a:ea typeface="+mn-ea"/>
                        <a:cs typeface="+mn-cs"/>
                      </a:endParaRPr>
                    </a:p>
                  </a:txBody>
                  <a:tcPr>
                    <a:solidFill>
                      <a:srgbClr val="EBF1E9"/>
                    </a:solidFill>
                  </a:tcPr>
                </a:tc>
                <a:tc gridSpan="2">
                  <a:txBody>
                    <a:bodyPr/>
                    <a:lstStyle/>
                    <a:p>
                      <a:r>
                        <a:rPr lang="en-US" sz="800">
                          <a:solidFill>
                            <a:srgbClr val="FF0000"/>
                          </a:solidFill>
                        </a:rPr>
                        <a:t>THIS IS ALL ABOUT BEGINNING TO CREATE AND EXPLAIN</a:t>
                      </a:r>
                    </a:p>
                    <a:p>
                      <a:endParaRPr lang="en-US" sz="800">
                        <a:solidFill>
                          <a:srgbClr val="FF0000"/>
                        </a:solidFill>
                      </a:endParaRPr>
                    </a:p>
                    <a:p>
                      <a:pPr marL="171450" indent="-171450">
                        <a:buFont typeface="Arial" panose="020B0604020202020204" pitchFamily="34" charset="0"/>
                        <a:buChar char="•"/>
                      </a:pPr>
                      <a:r>
                        <a:rPr lang="en-GB" sz="800" b="0" kern="1200">
                          <a:solidFill>
                            <a:srgbClr val="002060"/>
                          </a:solidFill>
                          <a:latin typeface="+mn-lt"/>
                          <a:ea typeface="+mn-ea"/>
                          <a:cs typeface="+mn-cs"/>
                        </a:rPr>
                        <a:t>Understand how fossil fuels are produced in the Earth (e.g., Coal, oil and gas)</a:t>
                      </a:r>
                    </a:p>
                    <a:p>
                      <a:pPr marL="171450" indent="-171450">
                        <a:buFont typeface="Arial" panose="020B0604020202020204" pitchFamily="34" charset="0"/>
                        <a:buChar char="•"/>
                      </a:pPr>
                      <a:r>
                        <a:rPr lang="en-GB" sz="800" b="0" kern="1200">
                          <a:solidFill>
                            <a:srgbClr val="002060"/>
                          </a:solidFill>
                          <a:latin typeface="+mn-lt"/>
                          <a:ea typeface="+mn-ea"/>
                          <a:cs typeface="+mn-cs"/>
                        </a:rPr>
                        <a:t>Know that burning fossil fuels produces carbon dioxide which is a green house gas.</a:t>
                      </a:r>
                    </a:p>
                    <a:p>
                      <a:pPr marL="171450" indent="-171450">
                        <a:buFont typeface="Arial" panose="020B0604020202020204" pitchFamily="34" charset="0"/>
                        <a:buChar char="•"/>
                      </a:pPr>
                      <a:r>
                        <a:rPr lang="en-GB" sz="800" b="0" kern="1200">
                          <a:solidFill>
                            <a:srgbClr val="002060"/>
                          </a:solidFill>
                          <a:latin typeface="+mn-lt"/>
                          <a:ea typeface="+mn-ea"/>
                          <a:cs typeface="+mn-cs"/>
                        </a:rPr>
                        <a:t>Know that crude oil is used in industry (e.g., fuel production, plastic production)</a:t>
                      </a:r>
                    </a:p>
                    <a:p>
                      <a:pPr marL="171450" indent="-171450">
                        <a:buFont typeface="Arial" panose="020B0604020202020204" pitchFamily="34" charset="0"/>
                        <a:buChar char="•"/>
                      </a:pPr>
                      <a:r>
                        <a:rPr lang="en-GB" sz="800" b="0" kern="1200">
                          <a:solidFill>
                            <a:srgbClr val="002060"/>
                          </a:solidFill>
                          <a:latin typeface="+mn-lt"/>
                          <a:ea typeface="+mn-ea"/>
                          <a:cs typeface="+mn-cs"/>
                        </a:rPr>
                        <a:t>Know that “chemicals” have a range of uses (e.g., cleaning copper coins with vinegar, toothpaste, shoe polish)</a:t>
                      </a:r>
                    </a:p>
                    <a:p>
                      <a:pPr marL="0" indent="0">
                        <a:buFont typeface="Arial" panose="020B0604020202020204" pitchFamily="34" charset="0"/>
                        <a:buNone/>
                      </a:pPr>
                      <a:endParaRPr lang="en-GB" sz="800" b="0"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r>
                        <a:rPr lang="en-GB" sz="800" b="1" kern="1200">
                          <a:solidFill>
                            <a:srgbClr val="002060"/>
                          </a:solidFill>
                          <a:latin typeface="+mn-lt"/>
                          <a:ea typeface="+mn-ea"/>
                          <a:cs typeface="+mn-cs"/>
                        </a:rPr>
                        <a:t>Skills</a:t>
                      </a:r>
                    </a:p>
                    <a:p>
                      <a:pPr marL="171450" indent="-171450">
                        <a:buFont typeface="Arial" panose="020B0604020202020204" pitchFamily="34" charset="0"/>
                        <a:buChar char="•"/>
                      </a:pPr>
                      <a:r>
                        <a:rPr lang="en-GB" sz="800" kern="1200">
                          <a:solidFill>
                            <a:srgbClr val="002060"/>
                          </a:solidFill>
                          <a:latin typeface="+mn-lt"/>
                          <a:ea typeface="+mn-ea"/>
                          <a:cs typeface="+mn-cs"/>
                        </a:rPr>
                        <a:t>I can observe a simple chemical reaction (e.g., burning a candle) and describe what I see.</a:t>
                      </a:r>
                    </a:p>
                    <a:p>
                      <a:pPr marL="171450" indent="-171450">
                        <a:buFont typeface="Arial" panose="020B0604020202020204" pitchFamily="34" charset="0"/>
                        <a:buChar char="•"/>
                      </a:pPr>
                      <a:r>
                        <a:rPr lang="en-GB" sz="800" kern="1200">
                          <a:solidFill>
                            <a:srgbClr val="002060"/>
                          </a:solidFill>
                          <a:latin typeface="+mn-lt"/>
                          <a:ea typeface="+mn-ea"/>
                          <a:cs typeface="+mn-cs"/>
                        </a:rPr>
                        <a:t>I can investigate and justify the “best” chemical to clean a copper coin.</a:t>
                      </a:r>
                    </a:p>
                    <a:p>
                      <a:pPr marL="0" indent="0">
                        <a:buFont typeface="Arial" panose="020B0604020202020204" pitchFamily="34" charset="0"/>
                        <a:buNone/>
                      </a:pPr>
                      <a:endParaRPr lang="en-GB" sz="800" kern="1200">
                        <a:solidFill>
                          <a:srgbClr val="002060"/>
                        </a:solidFill>
                        <a:latin typeface="+mn-lt"/>
                        <a:ea typeface="+mn-ea"/>
                        <a:cs typeface="+mn-cs"/>
                      </a:endParaRPr>
                    </a:p>
                    <a:p>
                      <a:pPr marL="0" indent="0">
                        <a:buFont typeface="Arial" panose="020B0604020202020204" pitchFamily="34" charset="0"/>
                        <a:buNone/>
                      </a:pPr>
                      <a:endParaRPr lang="en-US" sz="800" kern="1200">
                        <a:solidFill>
                          <a:srgbClr val="002060"/>
                        </a:solidFill>
                        <a:latin typeface="+mn-lt"/>
                        <a:ea typeface="+mn-ea"/>
                        <a:cs typeface="+mn-cs"/>
                      </a:endParaRPr>
                    </a:p>
                  </a:txBody>
                  <a:tcPr>
                    <a:solidFill>
                      <a:srgbClr val="EBF1E9"/>
                    </a:solidFill>
                  </a:tcPr>
                </a:tc>
                <a:tc hMerge="1">
                  <a:txBody>
                    <a:bodyPr/>
                    <a:lstStyle/>
                    <a:p>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AND EXPLANATION</a:t>
                      </a:r>
                      <a:endParaRPr lang="en-US" sz="800">
                        <a:solidFill>
                          <a:srgbClr val="002060"/>
                        </a:solidFill>
                      </a:endParaRPr>
                    </a:p>
                    <a:p>
                      <a:endParaRPr lang="en-US" sz="800">
                        <a:solidFill>
                          <a:srgbClr val="002060"/>
                        </a:solidFill>
                      </a:endParaRPr>
                    </a:p>
                    <a:p>
                      <a:endParaRPr lang="en-US" sz="800">
                        <a:solidFill>
                          <a:srgbClr val="002060"/>
                        </a:solidFill>
                      </a:endParaRPr>
                    </a:p>
                    <a:p>
                      <a:pPr marL="171450" marR="0" lvl="0" indent="-171450" algn="l" rtl="0" eaLnBrk="1" fontAlgn="auto" latinLnBrk="0" hangingPunct="1">
                        <a:lnSpc>
                          <a:spcPct val="100000"/>
                        </a:lnSpc>
                        <a:spcBef>
                          <a:spcPts val="0"/>
                        </a:spcBef>
                        <a:spcAft>
                          <a:spcPts val="0"/>
                        </a:spcAft>
                        <a:buClrTx/>
                        <a:buSzTx/>
                        <a:buFont typeface="Arial" panose="020B0604020202020204" pitchFamily="34" charset="0"/>
                        <a:buChar char="•"/>
                      </a:pPr>
                      <a:r>
                        <a:rPr lang="en-GB" sz="800">
                          <a:solidFill>
                            <a:srgbClr val="002060"/>
                          </a:solidFill>
                        </a:rPr>
                        <a:t>Know that burning is a chemical reaction that needs oxygen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what three things are needed to start a fire (e.g., fire triangle)</a:t>
                      </a:r>
                    </a:p>
                    <a:p>
                      <a:pPr marL="171450" marR="0" lvl="0" indent="-171450" algn="l" rtl="0" eaLnBrk="1" fontAlgn="auto" latinLnBrk="0" hangingPunct="1">
                        <a:lnSpc>
                          <a:spcPct val="100000"/>
                        </a:lnSpc>
                        <a:spcBef>
                          <a:spcPts val="0"/>
                        </a:spcBef>
                        <a:spcAft>
                          <a:spcPts val="0"/>
                        </a:spcAft>
                        <a:buClrTx/>
                        <a:buSzTx/>
                        <a:buFont typeface="Arial" panose="020B0604020202020204" pitchFamily="34" charset="0"/>
                        <a:buChar char="•"/>
                      </a:pPr>
                      <a:r>
                        <a:rPr lang="en-GB" sz="800">
                          <a:solidFill>
                            <a:srgbClr val="002060"/>
                          </a:solidFill>
                        </a:rPr>
                        <a:t>Understand that burning releases energy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that rusting is a chemical reaction and what can be done to prevent it.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that human activities can negatively affect environments (e.g., fracking, burning fossil fuels, mining, textile industry etc)</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800">
                        <a:solidFill>
                          <a:srgbClr val="002060"/>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800">
                        <a:solidFill>
                          <a:srgbClr val="002060"/>
                        </a:solidFill>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r>
                        <a:rPr lang="en-GB" sz="800" b="1" kern="1200">
                          <a:solidFill>
                            <a:srgbClr val="002060"/>
                          </a:solidFill>
                          <a:latin typeface="+mn-lt"/>
                          <a:ea typeface="+mn-ea"/>
                          <a:cs typeface="+mn-cs"/>
                        </a:rPr>
                        <a:t>Skills</a:t>
                      </a:r>
                    </a:p>
                    <a:p>
                      <a:pPr marL="171450" indent="-171450">
                        <a:buFont typeface="Arial" panose="020B0604020202020204" pitchFamily="34" charset="0"/>
                        <a:buChar char="•"/>
                      </a:pPr>
                      <a:r>
                        <a:rPr lang="en-GB" sz="800" b="0" kern="1200">
                          <a:solidFill>
                            <a:srgbClr val="002060"/>
                          </a:solidFill>
                          <a:latin typeface="+mn-lt"/>
                          <a:ea typeface="+mn-ea"/>
                          <a:cs typeface="+mn-cs"/>
                        </a:rPr>
                        <a:t>To be able to investigate the energy in a fuel or food through combustion and heating water.</a:t>
                      </a:r>
                    </a:p>
                    <a:p>
                      <a:pPr marL="171450" indent="-171450">
                        <a:buFont typeface="Arial" panose="020B0604020202020204" pitchFamily="34" charset="0"/>
                        <a:buChar char="•"/>
                      </a:pPr>
                      <a:r>
                        <a:rPr lang="en-GB" sz="800" b="0" kern="1200">
                          <a:solidFill>
                            <a:srgbClr val="002060"/>
                          </a:solidFill>
                          <a:latin typeface="+mn-lt"/>
                          <a:ea typeface="+mn-ea"/>
                          <a:cs typeface="+mn-cs"/>
                        </a:rPr>
                        <a:t>Plan and undertake an experiment to determine how much “air” a burning candle needs</a:t>
                      </a:r>
                    </a:p>
                    <a:p>
                      <a:pPr marL="171450" indent="-171450">
                        <a:buFont typeface="Arial" panose="020B0604020202020204" pitchFamily="34" charset="0"/>
                        <a:buChar char="•"/>
                      </a:pPr>
                      <a:r>
                        <a:rPr lang="en-GB" sz="800" b="0" kern="1200">
                          <a:solidFill>
                            <a:srgbClr val="002060"/>
                          </a:solidFill>
                          <a:latin typeface="+mn-lt"/>
                          <a:ea typeface="+mn-ea"/>
                          <a:cs typeface="+mn-cs"/>
                        </a:rPr>
                        <a:t>To investigate the rusting of iron nails. </a:t>
                      </a:r>
                    </a:p>
                    <a:p>
                      <a:pPr marL="171450" indent="-171450">
                        <a:buFont typeface="Arial" panose="020B0604020202020204" pitchFamily="34" charset="0"/>
                        <a:buChar char="•"/>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EXPLANATION and LINKING</a:t>
                      </a: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171450" indent="-171450">
                        <a:buFont typeface="Arial" panose="020B0604020202020204" pitchFamily="34" charset="0"/>
                        <a:buChar char="•"/>
                      </a:pPr>
                      <a:r>
                        <a:rPr lang="en-US" sz="800">
                          <a:solidFill>
                            <a:srgbClr val="002060"/>
                          </a:solidFill>
                        </a:rPr>
                        <a:t>Know the properties of some chemicals are used as </a:t>
                      </a:r>
                      <a:r>
                        <a:rPr lang="en-GB" sz="800">
                          <a:solidFill>
                            <a:srgbClr val="002060"/>
                          </a:solidFill>
                        </a:rPr>
                        <a:t>fuels. (e.g., alkanes, alkenes, alcohols)</a:t>
                      </a:r>
                    </a:p>
                    <a:p>
                      <a:pPr marL="171450" indent="-171450">
                        <a:buFont typeface="Arial" panose="020B0604020202020204" pitchFamily="34" charset="0"/>
                        <a:buChar char="•"/>
                      </a:pPr>
                      <a:r>
                        <a:rPr lang="en-GB" sz="800">
                          <a:solidFill>
                            <a:srgbClr val="002060"/>
                          </a:solidFill>
                        </a:rPr>
                        <a:t>Know the general formula and structures of hydrocarbons (e.g., </a:t>
                      </a:r>
                      <a:r>
                        <a:rPr lang="en-US" sz="800">
                          <a:solidFill>
                            <a:srgbClr val="002060"/>
                          </a:solidFill>
                        </a:rPr>
                        <a:t>Alkanes / Alkenes) and alcohols (</a:t>
                      </a:r>
                      <a:r>
                        <a:rPr lang="en-US" sz="800" err="1">
                          <a:solidFill>
                            <a:srgbClr val="002060"/>
                          </a:solidFill>
                        </a:rPr>
                        <a:t>eg</a:t>
                      </a:r>
                      <a:r>
                        <a:rPr lang="en-US" sz="800">
                          <a:solidFill>
                            <a:srgbClr val="002060"/>
                          </a:solidFill>
                        </a:rPr>
                        <a:t> –OH)</a:t>
                      </a:r>
                    </a:p>
                    <a:p>
                      <a:pPr marL="171450" indent="-171450">
                        <a:buFont typeface="Arial" panose="020B0604020202020204" pitchFamily="34" charset="0"/>
                        <a:buChar char="•"/>
                      </a:pPr>
                      <a:r>
                        <a:rPr lang="en-US" sz="800">
                          <a:solidFill>
                            <a:srgbClr val="002060"/>
                          </a:solidFill>
                        </a:rPr>
                        <a:t>Understand some methods for the production of alcohols (e.g., fermentation, hydration of ethene)</a:t>
                      </a:r>
                    </a:p>
                    <a:p>
                      <a:pPr marL="171450" indent="-171450">
                        <a:buFont typeface="Arial" panose="020B0604020202020204" pitchFamily="34" charset="0"/>
                        <a:buChar char="•"/>
                      </a:pPr>
                      <a:r>
                        <a:rPr lang="en-US" sz="800">
                          <a:solidFill>
                            <a:srgbClr val="002060"/>
                          </a:solidFill>
                        </a:rPr>
                        <a:t>Know that biofuels are a carbon neutral alternative to fossil fuels.</a:t>
                      </a:r>
                    </a:p>
                    <a:p>
                      <a:pPr marL="171450" indent="-171450">
                        <a:buFont typeface="Arial" panose="020B0604020202020204" pitchFamily="34" charset="0"/>
                        <a:buChar char="•"/>
                      </a:pPr>
                      <a:r>
                        <a:rPr lang="en-US" sz="800">
                          <a:solidFill>
                            <a:srgbClr val="002060"/>
                          </a:solidFill>
                        </a:rPr>
                        <a:t>Understand how some metals can be separated from their ores (e.g., reactivity series, electrolysis) </a:t>
                      </a:r>
                    </a:p>
                    <a:p>
                      <a:pPr marL="171450" indent="-171450">
                        <a:buFont typeface="Arial" panose="020B0604020202020204" pitchFamily="34" charset="0"/>
                        <a:buChar char="•"/>
                      </a:pPr>
                      <a:r>
                        <a:rPr lang="en-US" sz="800">
                          <a:solidFill>
                            <a:srgbClr val="002060"/>
                          </a:solidFill>
                        </a:rPr>
                        <a:t>Know that products of chemical reactions can be soluble or insoluble and how to prepare them (e.g., Potassium nitrate from Potassium Iodide + lead nitrate) </a:t>
                      </a: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r>
                        <a:rPr lang="en-US" sz="800" b="1">
                          <a:solidFill>
                            <a:srgbClr val="002060"/>
                          </a:solidFill>
                        </a:rPr>
                        <a:t>Skills</a:t>
                      </a:r>
                    </a:p>
                    <a:p>
                      <a:pPr marL="171450" indent="-171450">
                        <a:buFont typeface="Arial" panose="020B0604020202020204" pitchFamily="34" charset="0"/>
                        <a:buChar char="•"/>
                      </a:pPr>
                      <a:r>
                        <a:rPr lang="en-US" sz="800" b="0">
                          <a:solidFill>
                            <a:srgbClr val="002060"/>
                          </a:solidFill>
                        </a:rPr>
                        <a:t>Know how to use titration to determine the volumes reacting in a neutralization reaction</a:t>
                      </a:r>
                    </a:p>
                    <a:p>
                      <a:pPr marL="171450" indent="-171450">
                        <a:buFont typeface="Arial" panose="020B0604020202020204" pitchFamily="34" charset="0"/>
                        <a:buChar char="•"/>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txBody>
                  <a:tcPr>
                    <a:solidFill>
                      <a:srgbClr val="EBF1E9"/>
                    </a:solidFill>
                  </a:tcPr>
                </a:tc>
                <a:tc>
                  <a:txBody>
                    <a:bodyPr/>
                    <a:lstStyle/>
                    <a:p>
                      <a:pPr marL="0" marR="0" lvl="0" indent="0" algn="l" rtl="0" eaLnBrk="1" fontAlgn="auto" latinLnBrk="0" hangingPunct="1">
                        <a:lnSpc>
                          <a:spcPct val="100000"/>
                        </a:lnSpc>
                        <a:spcBef>
                          <a:spcPts val="0"/>
                        </a:spcBef>
                        <a:spcAft>
                          <a:spcPts val="0"/>
                        </a:spcAft>
                        <a:buClrTx/>
                        <a:buSzTx/>
                        <a:buFontTx/>
                        <a:buNone/>
                      </a:pPr>
                      <a:r>
                        <a:rPr lang="en-US" sz="800">
                          <a:solidFill>
                            <a:srgbClr val="FF0000"/>
                          </a:solidFill>
                        </a:rPr>
                        <a:t>THIS IS ALL ABOUT EXPLANATION  and LINKING</a:t>
                      </a:r>
                      <a:endParaRPr lang="en-US" sz="800">
                        <a:solidFill>
                          <a:srgbClr val="002060"/>
                        </a:solidFill>
                      </a:endParaRPr>
                    </a:p>
                    <a:p>
                      <a:endParaRPr lang="en-US" sz="800">
                        <a:solidFill>
                          <a:srgbClr val="002060"/>
                        </a:solidFill>
                      </a:endParaRPr>
                    </a:p>
                    <a:p>
                      <a:endParaRPr lang="en-US" sz="800">
                        <a:solidFill>
                          <a:srgbClr val="002060"/>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Understand how ionic substances are decomposed into simpler substances when an electric current is passed through them (e.g., Electrolysis, extraction of metals)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that some chemical reactions proceed in both directions (e.g., reversible reactions).</a:t>
                      </a:r>
                    </a:p>
                    <a:p>
                      <a:pPr marL="171450" marR="0" lvl="0" indent="-171450" algn="l" rtl="0" eaLnBrk="1" fontAlgn="auto" latinLnBrk="0" hangingPunct="1">
                        <a:lnSpc>
                          <a:spcPct val="100000"/>
                        </a:lnSpc>
                        <a:spcBef>
                          <a:spcPts val="0"/>
                        </a:spcBef>
                        <a:spcAft>
                          <a:spcPts val="0"/>
                        </a:spcAft>
                        <a:buClrTx/>
                        <a:buSzTx/>
                        <a:buFont typeface="Arial" panose="020B0604020202020204" pitchFamily="34" charset="0"/>
                        <a:buChar char="•"/>
                      </a:pPr>
                      <a:r>
                        <a:rPr lang="en-US" sz="800">
                          <a:solidFill>
                            <a:srgbClr val="002060"/>
                          </a:solidFill>
                        </a:rPr>
                        <a:t>Know the details about some chemical reactions are commercially important  (e.g., fractional distillation of crude oil, cracking Polymerization, Haber process, Contact process)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solidFill>
                            <a:srgbClr val="002060"/>
                          </a:solidFill>
                        </a:rPr>
                        <a:t>Understand that the chemical industry is constantly innovating (e.g., Nanoscience and Smart Materials)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r>
                        <a:rPr lang="en-US" sz="800" b="1">
                          <a:solidFill>
                            <a:srgbClr val="002060"/>
                          </a:solidFill>
                        </a:rPr>
                        <a:t>Skills</a:t>
                      </a:r>
                    </a:p>
                    <a:p>
                      <a:pPr marL="171450" indent="-171450">
                        <a:buFont typeface="Arial" panose="020B0604020202020204" pitchFamily="34" charset="0"/>
                        <a:buChar char="•"/>
                      </a:pPr>
                      <a:r>
                        <a:rPr lang="en-US" sz="800">
                          <a:solidFill>
                            <a:srgbClr val="002060"/>
                          </a:solidFill>
                        </a:rPr>
                        <a:t>I can explain how reversible reactions affect the yield of chemical reactions</a:t>
                      </a:r>
                    </a:p>
                    <a:p>
                      <a:pPr marL="171450" indent="-171450">
                        <a:buFont typeface="Arial" panose="020B0604020202020204" pitchFamily="34" charset="0"/>
                        <a:buChar char="•"/>
                      </a:pPr>
                      <a:r>
                        <a:rPr lang="en-US" sz="800">
                          <a:solidFill>
                            <a:srgbClr val="002060"/>
                          </a:solidFill>
                        </a:rPr>
                        <a:t>I can explain how to use electrolysis to copper plate an iron nail</a:t>
                      </a:r>
                    </a:p>
                    <a:p>
                      <a:pPr marL="0" indent="0">
                        <a:buFont typeface="Arial" panose="020B0604020202020204" pitchFamily="34" charset="0"/>
                        <a:buNone/>
                      </a:pPr>
                      <a:endParaRPr lang="en-US" sz="800">
                        <a:solidFill>
                          <a:srgbClr val="002060"/>
                        </a:solidFill>
                      </a:endParaRPr>
                    </a:p>
                  </a:txBody>
                  <a:tcPr>
                    <a:solidFill>
                      <a:srgbClr val="EBF1E9"/>
                    </a:solidFill>
                  </a:tcPr>
                </a:tc>
                <a:extLst>
                  <a:ext uri="{0D108BD9-81ED-4DB2-BD59-A6C34878D82A}">
                    <a16:rowId xmlns:a16="http://schemas.microsoft.com/office/drawing/2014/main" val="1235794680"/>
                  </a:ext>
                </a:extLst>
              </a:tr>
              <a:tr h="715268">
                <a:tc>
                  <a:txBody>
                    <a:bodyPr/>
                    <a:lstStyle/>
                    <a:p>
                      <a:r>
                        <a:rPr lang="en-US" sz="1000" b="1">
                          <a:solidFill>
                            <a:srgbClr val="002060"/>
                          </a:solidFill>
                        </a:rPr>
                        <a:t>EXPERIENCES</a:t>
                      </a:r>
                    </a:p>
                    <a:p>
                      <a:pPr algn="l"/>
                      <a:r>
                        <a:rPr lang="en-US" sz="1000">
                          <a:solidFill>
                            <a:srgbClr val="002060"/>
                          </a:solidFill>
                        </a:rPr>
                        <a:t>(</a:t>
                      </a:r>
                      <a:r>
                        <a:rPr lang="en-US" sz="1000" b="1">
                          <a:solidFill>
                            <a:srgbClr val="002060"/>
                          </a:solidFill>
                        </a:rPr>
                        <a:t>Enriching</a:t>
                      </a:r>
                      <a:r>
                        <a:rPr lang="en-US" sz="1000">
                          <a:solidFill>
                            <a:srgbClr val="002060"/>
                          </a:solidFill>
                        </a:rPr>
                        <a:t> not curricular)</a:t>
                      </a:r>
                    </a:p>
                  </a:txBody>
                  <a:tcPr>
                    <a:solidFill>
                      <a:srgbClr val="C5E0B4"/>
                    </a:solidFill>
                  </a:tcPr>
                </a:tc>
                <a:tc>
                  <a:txBody>
                    <a:bodyPr/>
                    <a:lstStyle/>
                    <a:p>
                      <a:pPr marL="171450" indent="-171450">
                        <a:buFont typeface="Arial" panose="020B0604020202020204" pitchFamily="34" charset="0"/>
                        <a:buChar char="•"/>
                      </a:pPr>
                      <a:r>
                        <a:rPr lang="en-GB" sz="800">
                          <a:solidFill>
                            <a:srgbClr val="002060"/>
                          </a:solidFill>
                        </a:rPr>
                        <a:t>Visit Techniquest</a:t>
                      </a:r>
                    </a:p>
                  </a:txBody>
                  <a:tcPr>
                    <a:solidFill>
                      <a:srgbClr val="C5E0B4"/>
                    </a:solidFill>
                  </a:tcPr>
                </a:tc>
                <a:tc gridSpan="2">
                  <a:txBody>
                    <a:bodyPr/>
                    <a:lstStyle/>
                    <a:p>
                      <a:pPr marL="171450" indent="-171450">
                        <a:buFont typeface="Arial" panose="020B0604020202020204" pitchFamily="34" charset="0"/>
                        <a:buChar char="•"/>
                      </a:pPr>
                      <a:r>
                        <a:rPr lang="en-GB" sz="800" kern="1200">
                          <a:solidFill>
                            <a:srgbClr val="002060"/>
                          </a:solidFill>
                          <a:latin typeface="+mn-lt"/>
                          <a:ea typeface="+mn-ea"/>
                          <a:cs typeface="+mn-cs"/>
                        </a:rPr>
                        <a:t>Visit a local supermarket (cleaning product isle)</a:t>
                      </a:r>
                    </a:p>
                    <a:p>
                      <a:pPr marL="171450" indent="-171450">
                        <a:buFont typeface="Arial" panose="020B0604020202020204" pitchFamily="34" charset="0"/>
                        <a:buChar char="•"/>
                      </a:pPr>
                      <a:r>
                        <a:rPr lang="en-GB" sz="800" kern="1200">
                          <a:solidFill>
                            <a:srgbClr val="002060"/>
                          </a:solidFill>
                          <a:latin typeface="+mn-lt"/>
                          <a:ea typeface="+mn-ea"/>
                          <a:cs typeface="+mn-cs"/>
                        </a:rPr>
                        <a:t>Make plastic from potato starch</a:t>
                      </a:r>
                    </a:p>
                  </a:txBody>
                  <a:tcPr>
                    <a:solidFill>
                      <a:srgbClr val="C5E0B4"/>
                    </a:solidFill>
                  </a:tcPr>
                </a:tc>
                <a:tc hMerge="1">
                  <a:txBody>
                    <a:bodyPr/>
                    <a:lstStyle/>
                    <a:p>
                      <a:endParaRPr lang="en-GB"/>
                    </a:p>
                  </a:txBody>
                  <a:tcPr/>
                </a:tc>
                <a:tc>
                  <a:txBody>
                    <a:bodyPr/>
                    <a:lstStyle/>
                    <a:p>
                      <a:pPr marL="171450" indent="-171450">
                        <a:buFont typeface="Arial" panose="020B0604020202020204" pitchFamily="34" charset="0"/>
                        <a:buChar char="•"/>
                      </a:pPr>
                      <a:r>
                        <a:rPr lang="en-GB" sz="800" kern="1200">
                          <a:solidFill>
                            <a:srgbClr val="002060"/>
                          </a:solidFill>
                          <a:latin typeface="+mn-lt"/>
                          <a:ea typeface="+mn-ea"/>
                          <a:cs typeface="+mn-cs"/>
                        </a:rPr>
                        <a:t>Build a campfire</a:t>
                      </a:r>
                    </a:p>
                    <a:p>
                      <a:pPr marL="171450" indent="-171450">
                        <a:buFont typeface="Arial" panose="020B0604020202020204" pitchFamily="34" charset="0"/>
                        <a:buChar char="•"/>
                      </a:pPr>
                      <a:r>
                        <a:rPr lang="en-GB" sz="800" kern="1200">
                          <a:solidFill>
                            <a:srgbClr val="002060"/>
                          </a:solidFill>
                          <a:latin typeface="+mn-lt"/>
                          <a:ea typeface="+mn-ea"/>
                          <a:cs typeface="+mn-cs"/>
                        </a:rPr>
                        <a:t>Arrange a visit from the fire brigade and demonstration </a:t>
                      </a:r>
                    </a:p>
                  </a:txBody>
                  <a:tcPr>
                    <a:solidFill>
                      <a:srgbClr val="C5E0B4"/>
                    </a:solidFill>
                  </a:tcPr>
                </a:tc>
                <a:tc>
                  <a:txBody>
                    <a:bodyPr/>
                    <a:lstStyle/>
                    <a:p>
                      <a:pPr marL="171450" indent="-171450">
                        <a:buFont typeface="Arial" panose="020B0604020202020204" pitchFamily="34" charset="0"/>
                        <a:buChar char="•"/>
                      </a:pPr>
                      <a:r>
                        <a:rPr lang="en-US" sz="800">
                          <a:solidFill>
                            <a:srgbClr val="002060"/>
                          </a:solidFill>
                        </a:rPr>
                        <a:t>Go “gold” panning</a:t>
                      </a:r>
                    </a:p>
                  </a:txBody>
                  <a:tcPr>
                    <a:solidFill>
                      <a:srgbClr val="C5E0B4"/>
                    </a:solid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solidFill>
                            <a:srgbClr val="002060"/>
                          </a:solidFill>
                        </a:rPr>
                        <a:t>Visit an industrial chemical plant</a:t>
                      </a:r>
                    </a:p>
                  </a:txBody>
                  <a:tcPr>
                    <a:solidFill>
                      <a:srgbClr val="C5E0B4"/>
                    </a:solidFill>
                  </a:tcPr>
                </a:tc>
                <a:extLst>
                  <a:ext uri="{0D108BD9-81ED-4DB2-BD59-A6C34878D82A}">
                    <a16:rowId xmlns:a16="http://schemas.microsoft.com/office/drawing/2014/main" val="749163210"/>
                  </a:ext>
                </a:extLst>
              </a:tr>
              <a:tr h="575385">
                <a:tc>
                  <a:txBody>
                    <a:bodyPr/>
                    <a:lstStyle/>
                    <a:p>
                      <a:r>
                        <a:rPr lang="en-US" sz="1000" b="1">
                          <a:solidFill>
                            <a:srgbClr val="002060"/>
                          </a:solidFill>
                        </a:rPr>
                        <a:t>VOCABULARY</a:t>
                      </a:r>
                    </a:p>
                  </a:txBody>
                  <a:tcPr>
                    <a:solidFill>
                      <a:srgbClr val="EBF1E9"/>
                    </a:solidFill>
                  </a:tcPr>
                </a:tc>
                <a:tc>
                  <a:txBody>
                    <a:bodyPr/>
                    <a:lstStyle/>
                    <a:p>
                      <a:endParaRPr lang="en-US" sz="800">
                        <a:solidFill>
                          <a:srgbClr val="002060"/>
                        </a:solidFill>
                      </a:endParaRPr>
                    </a:p>
                  </a:txBody>
                  <a:tcPr>
                    <a:solidFill>
                      <a:srgbClr val="EBF1E9"/>
                    </a:solidFill>
                  </a:tcPr>
                </a:tc>
                <a:tc gridSpan="2">
                  <a:txBody>
                    <a:bodyPr/>
                    <a:lstStyle/>
                    <a:p>
                      <a:r>
                        <a:rPr lang="en-US" sz="800">
                          <a:solidFill>
                            <a:srgbClr val="002060"/>
                          </a:solidFill>
                        </a:rPr>
                        <a:t>Chemicals, fossil fuel, coal, oil, gas, burning, greenhouse gas, plastic, </a:t>
                      </a:r>
                    </a:p>
                  </a:txBody>
                  <a:tcPr>
                    <a:solidFill>
                      <a:srgbClr val="EBF1E9"/>
                    </a:solidFill>
                  </a:tcPr>
                </a:tc>
                <a:tc hMerge="1">
                  <a:txBody>
                    <a:bodyPr/>
                    <a:lstStyle/>
                    <a:p>
                      <a:endParaRPr lang="en-GB"/>
                    </a:p>
                  </a:txBody>
                  <a:tcPr/>
                </a:tc>
                <a:tc>
                  <a:txBody>
                    <a:bodyPr/>
                    <a:lstStyle/>
                    <a:p>
                      <a:r>
                        <a:rPr lang="en-US" sz="800">
                          <a:solidFill>
                            <a:srgbClr val="002060"/>
                          </a:solidFill>
                        </a:rPr>
                        <a:t>Fire triangle, combustion, oxygen, energy, fracking</a:t>
                      </a:r>
                    </a:p>
                  </a:txBody>
                  <a:tcPr>
                    <a:solidFill>
                      <a:srgbClr val="EBF1E9"/>
                    </a:solidFill>
                  </a:tcPr>
                </a:tc>
                <a:tc>
                  <a:txBody>
                    <a:bodyPr/>
                    <a:lstStyle/>
                    <a:p>
                      <a:r>
                        <a:rPr lang="en-US" sz="800">
                          <a:solidFill>
                            <a:srgbClr val="002060"/>
                          </a:solidFill>
                        </a:rPr>
                        <a:t>Alkanes, alkenes, alcohol, hydrocarbon, biofuel, reactivity series</a:t>
                      </a: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002060"/>
                          </a:solidFill>
                        </a:rPr>
                        <a:t>Decomposed, electrolysis, cracking</a:t>
                      </a:r>
                    </a:p>
                  </a:txBody>
                  <a:tcPr>
                    <a:solidFill>
                      <a:srgbClr val="EBF1E9"/>
                    </a:solidFill>
                  </a:tcPr>
                </a:tc>
                <a:extLst>
                  <a:ext uri="{0D108BD9-81ED-4DB2-BD59-A6C34878D82A}">
                    <a16:rowId xmlns:a16="http://schemas.microsoft.com/office/drawing/2014/main" val="1788112394"/>
                  </a:ext>
                </a:extLst>
              </a:tr>
            </a:tbl>
          </a:graphicData>
        </a:graphic>
      </p:graphicFrame>
    </p:spTree>
    <p:extLst>
      <p:ext uri="{BB962C8B-B14F-4D97-AF65-F5344CB8AC3E}">
        <p14:creationId xmlns:p14="http://schemas.microsoft.com/office/powerpoint/2010/main" val="33705819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6BB1A2A5-C085-B34C-850D-703DD10654CF}"/>
              </a:ext>
            </a:extLst>
          </p:cNvPr>
          <p:cNvGraphicFramePr>
            <a:graphicFrameLocks noGrp="1"/>
          </p:cNvGraphicFramePr>
          <p:nvPr>
            <p:ph idx="1"/>
            <p:extLst>
              <p:ext uri="{D42A27DB-BD31-4B8C-83A1-F6EECF244321}">
                <p14:modId xmlns:p14="http://schemas.microsoft.com/office/powerpoint/2010/main" val="4081295098"/>
              </p:ext>
            </p:extLst>
          </p:nvPr>
        </p:nvGraphicFramePr>
        <p:xfrm>
          <a:off x="1" y="0"/>
          <a:ext cx="12191999" cy="6933398"/>
        </p:xfrm>
        <a:graphic>
          <a:graphicData uri="http://schemas.openxmlformats.org/drawingml/2006/table">
            <a:tbl>
              <a:tblPr firstRow="1" bandRow="1">
                <a:tableStyleId>{5C22544A-7EE6-4342-B048-85BDC9FD1C3A}</a:tableStyleId>
              </a:tblPr>
              <a:tblGrid>
                <a:gridCol w="981074">
                  <a:extLst>
                    <a:ext uri="{9D8B030D-6E8A-4147-A177-3AD203B41FA5}">
                      <a16:colId xmlns:a16="http://schemas.microsoft.com/office/drawing/2014/main" val="2844052496"/>
                    </a:ext>
                  </a:extLst>
                </a:gridCol>
                <a:gridCol w="2057960">
                  <a:extLst>
                    <a:ext uri="{9D8B030D-6E8A-4147-A177-3AD203B41FA5}">
                      <a16:colId xmlns:a16="http://schemas.microsoft.com/office/drawing/2014/main" val="1783919398"/>
                    </a:ext>
                  </a:extLst>
                </a:gridCol>
                <a:gridCol w="1837766">
                  <a:extLst>
                    <a:ext uri="{9D8B030D-6E8A-4147-A177-3AD203B41FA5}">
                      <a16:colId xmlns:a16="http://schemas.microsoft.com/office/drawing/2014/main" val="379330648"/>
                    </a:ext>
                  </a:extLst>
                </a:gridCol>
                <a:gridCol w="394446">
                  <a:extLst>
                    <a:ext uri="{9D8B030D-6E8A-4147-A177-3AD203B41FA5}">
                      <a16:colId xmlns:a16="http://schemas.microsoft.com/office/drawing/2014/main" val="2117361135"/>
                    </a:ext>
                  </a:extLst>
                </a:gridCol>
                <a:gridCol w="2402541">
                  <a:extLst>
                    <a:ext uri="{9D8B030D-6E8A-4147-A177-3AD203B41FA5}">
                      <a16:colId xmlns:a16="http://schemas.microsoft.com/office/drawing/2014/main" val="2600062179"/>
                    </a:ext>
                  </a:extLst>
                </a:gridCol>
                <a:gridCol w="2277036">
                  <a:extLst>
                    <a:ext uri="{9D8B030D-6E8A-4147-A177-3AD203B41FA5}">
                      <a16:colId xmlns:a16="http://schemas.microsoft.com/office/drawing/2014/main" val="3005880290"/>
                    </a:ext>
                  </a:extLst>
                </a:gridCol>
                <a:gridCol w="2241176">
                  <a:extLst>
                    <a:ext uri="{9D8B030D-6E8A-4147-A177-3AD203B41FA5}">
                      <a16:colId xmlns:a16="http://schemas.microsoft.com/office/drawing/2014/main" val="2228165275"/>
                    </a:ext>
                  </a:extLst>
                </a:gridCol>
              </a:tblGrid>
              <a:tr h="503269">
                <a:tc gridSpan="3">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a:t>What Matters:  WM5</a:t>
                      </a:r>
                      <a:endParaRPr lang="en-US" sz="2400">
                        <a:solidFill>
                          <a:schemeClr val="tx1"/>
                        </a:solidFill>
                      </a:endParaRPr>
                    </a:p>
                  </a:txBody>
                  <a:tcPr>
                    <a:solidFill>
                      <a:srgbClr val="8EC142"/>
                    </a:solidFill>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cs typeface="Arial" panose="020B0604020202020204" pitchFamily="34" charset="0"/>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gridSpan="4">
                  <a:txBody>
                    <a:bodyPr/>
                    <a:lstStyle/>
                    <a:p>
                      <a:pPr algn="ctr"/>
                      <a:r>
                        <a:rPr lang="en-US" sz="2400">
                          <a:solidFill>
                            <a:schemeClr val="tx1"/>
                          </a:solidFill>
                        </a:rPr>
                        <a:t>Waves</a:t>
                      </a:r>
                    </a:p>
                  </a:txBody>
                  <a:tcPr>
                    <a:solidFill>
                      <a:srgbClr val="8EC142"/>
                    </a:solidFill>
                  </a:tcPr>
                </a:tc>
                <a:tc hMerge="1">
                  <a:txBody>
                    <a:bodyPr/>
                    <a:lstStyle/>
                    <a:p>
                      <a:pPr lvl="0"/>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extLst>
                  <a:ext uri="{0D108BD9-81ED-4DB2-BD59-A6C34878D82A}">
                    <a16:rowId xmlns:a16="http://schemas.microsoft.com/office/drawing/2014/main" val="3120450716"/>
                  </a:ext>
                </a:extLst>
              </a:tr>
              <a:tr h="1526584">
                <a:tc>
                  <a:txBody>
                    <a:bodyPr/>
                    <a:lstStyle/>
                    <a:p>
                      <a:endParaRPr lang="en-US" sz="1000"/>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a:solidFill>
                            <a:schemeClr val="tx1"/>
                          </a:solidFill>
                        </a:rPr>
                        <a:t>PS1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tx1"/>
                          </a:solidFill>
                          <a:latin typeface="+mn-lt"/>
                          <a:ea typeface="+mn-ea"/>
                          <a:cs typeface="+mn-cs"/>
                        </a:rPr>
                        <a:t>I can identify, follow and begin to create sequences and patterns in everyday activities</a:t>
                      </a:r>
                      <a:endParaRPr lang="en-GB" sz="900" b="1">
                        <a:solidFill>
                          <a:schemeClr val="tx1"/>
                        </a:solidFill>
                        <a:latin typeface="+mn-lt"/>
                        <a:cs typeface="Arial" panose="020B0604020202020204" pitchFamily="34" charset="0"/>
                      </a:endParaRPr>
                    </a:p>
                  </a:txBody>
                  <a:tcPr>
                    <a:solidFill>
                      <a:srgbClr val="C5E0B4"/>
                    </a:solidFill>
                  </a:tcPr>
                </a:tc>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a:solidFill>
                            <a:schemeClr val="tx1"/>
                          </a:solidFill>
                        </a:rPr>
                        <a:t>PS2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900" b="1"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tx1"/>
                          </a:solidFill>
                          <a:latin typeface="+mn-lt"/>
                          <a:ea typeface="+mn-ea"/>
                          <a:cs typeface="+mn-cs"/>
                        </a:rPr>
                        <a:t>I can explore and communicate the basic properties of light, sound, electricity and magnetism</a:t>
                      </a:r>
                      <a:endParaRPr lang="en-US" sz="900" b="1" kern="1200">
                        <a:solidFill>
                          <a:schemeClr val="tx1"/>
                        </a:solidFill>
                        <a:latin typeface="+mn-lt"/>
                        <a:ea typeface="+mn-ea"/>
                        <a:cs typeface="+mn-cs"/>
                      </a:endParaRPr>
                    </a:p>
                  </a:txBody>
                  <a:tcPr>
                    <a:solidFill>
                      <a:srgbClr val="C5E0B4"/>
                    </a:solidFill>
                  </a:tcPr>
                </a:tc>
                <a:tc hMerge="1">
                  <a:txBody>
                    <a:bodyPr/>
                    <a:lstStyle/>
                    <a:p>
                      <a:endParaRPr lang="en-GB"/>
                    </a:p>
                  </a:txBody>
                  <a:tcPr/>
                </a:tc>
                <a:tc>
                  <a:txBody>
                    <a:bodyPr/>
                    <a:lstStyle/>
                    <a:p>
                      <a:pPr lvl="0"/>
                      <a:r>
                        <a:rPr lang="en-US" sz="900" b="1">
                          <a:solidFill>
                            <a:schemeClr val="tx1"/>
                          </a:solidFill>
                        </a:rPr>
                        <a:t>PS3</a:t>
                      </a:r>
                    </a:p>
                    <a:p>
                      <a:pPr lvl="0"/>
                      <a:endParaRPr lang="en-US" sz="900" b="1" kern="1200">
                        <a:solidFill>
                          <a:schemeClr val="tx1"/>
                        </a:solidFill>
                        <a:latin typeface="+mn-lt"/>
                        <a:ea typeface="+mn-ea"/>
                        <a:cs typeface="+mn-cs"/>
                      </a:endParaRPr>
                    </a:p>
                    <a:p>
                      <a:pPr lvl="0"/>
                      <a:r>
                        <a:rPr lang="en-GB" sz="900" b="1" kern="1200">
                          <a:solidFill>
                            <a:schemeClr val="tx1"/>
                          </a:solidFill>
                          <a:latin typeface="+mn-lt"/>
                          <a:ea typeface="+mn-ea"/>
                          <a:cs typeface="+mn-cs"/>
                        </a:rPr>
                        <a:t>I can explain how the properties of sound and light will affect how they are experienced.</a:t>
                      </a:r>
                    </a:p>
                    <a:p>
                      <a:pPr lvl="0"/>
                      <a:endParaRPr lang="en-GB" sz="900" b="1" kern="1200">
                        <a:solidFill>
                          <a:schemeClr val="tx1"/>
                        </a:solidFill>
                        <a:latin typeface="+mn-lt"/>
                        <a:ea typeface="+mn-ea"/>
                        <a:cs typeface="+mn-cs"/>
                      </a:endParaRPr>
                    </a:p>
                    <a:p>
                      <a:pPr lvl="0"/>
                      <a:r>
                        <a:rPr lang="en-GB" sz="900" b="1">
                          <a:solidFill>
                            <a:schemeClr val="tx1"/>
                          </a:solidFill>
                        </a:rPr>
                        <a:t>By manipulating the properties of sound and light, I can produce a desired effect.</a:t>
                      </a:r>
                    </a:p>
                  </a:txBody>
                  <a:tcPr>
                    <a:solidFill>
                      <a:srgbClr val="C5E0B4"/>
                    </a:solidFill>
                  </a:tcPr>
                </a:tc>
                <a:tc>
                  <a:txBody>
                    <a:bodyPr/>
                    <a:lstStyle/>
                    <a:p>
                      <a:pPr marL="0" lvl="0" indent="0" algn="l" defTabSz="800100">
                        <a:lnSpc>
                          <a:spcPct val="90000"/>
                        </a:lnSpc>
                        <a:spcBef>
                          <a:spcPct val="0"/>
                        </a:spcBef>
                        <a:spcAft>
                          <a:spcPct val="15000"/>
                        </a:spcAft>
                        <a:buFont typeface="Arial" panose="020B0604020202020204" pitchFamily="34" charset="0"/>
                        <a:buNone/>
                      </a:pPr>
                      <a:r>
                        <a:rPr lang="en-US" sz="900" b="1">
                          <a:solidFill>
                            <a:schemeClr val="tx1"/>
                          </a:solidFill>
                        </a:rPr>
                        <a:t>PS4</a:t>
                      </a:r>
                    </a:p>
                    <a:p>
                      <a:pPr marL="0" lvl="0" indent="0" algn="l" defTabSz="800100">
                        <a:lnSpc>
                          <a:spcPct val="90000"/>
                        </a:lnSpc>
                        <a:spcBef>
                          <a:spcPct val="0"/>
                        </a:spcBef>
                        <a:spcAft>
                          <a:spcPct val="15000"/>
                        </a:spcAft>
                        <a:buFont typeface="Arial" panose="020B0604020202020204" pitchFamily="34" charset="0"/>
                        <a:buNone/>
                      </a:pPr>
                      <a:endParaRPr lang="en-US" sz="900" b="1" kern="1200">
                        <a:solidFill>
                          <a:schemeClr val="tx1"/>
                        </a:solidFill>
                        <a:latin typeface="+mn-lt"/>
                        <a:ea typeface="+mn-ea"/>
                        <a:cs typeface="+mn-cs"/>
                      </a:endParaRP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tx1"/>
                          </a:solidFill>
                          <a:latin typeface="+mn-lt"/>
                          <a:ea typeface="+mn-ea"/>
                          <a:cs typeface="+mn-cs"/>
                        </a:rPr>
                        <a:t>I can predict the behaviour of waves in different circumstances.</a:t>
                      </a:r>
                    </a:p>
                    <a:p>
                      <a:pPr marL="0" lvl="0" indent="0" algn="l" defTabSz="800100">
                        <a:lnSpc>
                          <a:spcPct val="90000"/>
                        </a:lnSpc>
                        <a:spcBef>
                          <a:spcPct val="0"/>
                        </a:spcBef>
                        <a:spcAft>
                          <a:spcPct val="15000"/>
                        </a:spcAft>
                        <a:buFont typeface="Arial" panose="020B0604020202020204" pitchFamily="34" charset="0"/>
                        <a:buNone/>
                      </a:pPr>
                      <a:endParaRPr lang="en-GB" sz="900" b="1" kern="1200">
                        <a:solidFill>
                          <a:schemeClr val="tx1"/>
                        </a:solidFill>
                        <a:latin typeface="+mn-lt"/>
                        <a:ea typeface="+mn-ea"/>
                        <a:cs typeface="+mn-cs"/>
                      </a:endParaRP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tx1"/>
                          </a:solidFill>
                          <a:latin typeface="+mn-lt"/>
                          <a:ea typeface="+mn-ea"/>
                          <a:cs typeface="+mn-cs"/>
                        </a:rPr>
                        <a:t>By applying simple rules, I can use waves in order to learn more about the world around me.</a:t>
                      </a:r>
                      <a:endParaRPr lang="en-US" sz="900" b="1" kern="1200">
                        <a:solidFill>
                          <a:schemeClr val="tx1"/>
                        </a:solidFill>
                        <a:latin typeface="+mn-lt"/>
                        <a:ea typeface="+mn-ea"/>
                        <a:cs typeface="+mn-cs"/>
                      </a:endParaRPr>
                    </a:p>
                  </a:txBody>
                  <a:tcPr>
                    <a:solidFill>
                      <a:srgbClr val="C5E0B4"/>
                    </a:solidFill>
                  </a:tcPr>
                </a:tc>
                <a:tc>
                  <a:txBody>
                    <a:bodyPr/>
                    <a:lstStyle/>
                    <a:p>
                      <a:pPr marL="0" marR="0" lvl="0" indent="0" algn="l" rtl="0" eaLnBrk="1" fontAlgn="auto" latinLnBrk="0" hangingPunct="1">
                        <a:lnSpc>
                          <a:spcPct val="100000"/>
                        </a:lnSpc>
                        <a:spcBef>
                          <a:spcPts val="0"/>
                        </a:spcBef>
                        <a:spcAft>
                          <a:spcPts val="0"/>
                        </a:spcAft>
                        <a:buClrTx/>
                        <a:buSzTx/>
                        <a:buFontTx/>
                        <a:buNone/>
                      </a:pPr>
                      <a:r>
                        <a:rPr lang="en-US" sz="900" b="1">
                          <a:solidFill>
                            <a:schemeClr val="tx1"/>
                          </a:solidFill>
                        </a:rPr>
                        <a:t>PS5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900" b="1">
                        <a:solidFill>
                          <a:schemeClr val="tx1"/>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a:solidFill>
                            <a:schemeClr val="tx1"/>
                          </a:solidFill>
                          <a:latin typeface="+mn-lt"/>
                        </a:rPr>
                        <a:t>I can explain how and why various categories of waves are used for different applications.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a:solidFill>
                          <a:schemeClr val="tx1"/>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a:solidFill>
                            <a:schemeClr val="tx1"/>
                          </a:solidFill>
                          <a:latin typeface="+mn-lt"/>
                        </a:rPr>
                        <a:t>I can apply understanding of waves to ask questions and solve problems.</a:t>
                      </a:r>
                    </a:p>
                  </a:txBody>
                  <a:tcPr>
                    <a:solidFill>
                      <a:srgbClr val="C5E0B4"/>
                    </a:solidFill>
                  </a:tcPr>
                </a:tc>
                <a:extLst>
                  <a:ext uri="{0D108BD9-81ED-4DB2-BD59-A6C34878D82A}">
                    <a16:rowId xmlns:a16="http://schemas.microsoft.com/office/drawing/2014/main" val="915786871"/>
                  </a:ext>
                </a:extLst>
              </a:tr>
              <a:tr h="3144061">
                <a:tc>
                  <a:txBody>
                    <a:bodyPr/>
                    <a:lstStyle/>
                    <a:p>
                      <a:pPr algn="l"/>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KNOWLEDGE </a:t>
                      </a:r>
                      <a:br>
                        <a:rPr lang="en-US" sz="1000" b="1">
                          <a:solidFill>
                            <a:srgbClr val="002060"/>
                          </a:solidFill>
                        </a:rPr>
                      </a:br>
                      <a:br>
                        <a:rPr lang="en-US" sz="1000" b="1">
                          <a:solidFill>
                            <a:srgbClr val="002060"/>
                          </a:solidFill>
                        </a:rPr>
                      </a:br>
                      <a:r>
                        <a:rPr lang="en-US" sz="1000" b="1">
                          <a:solidFill>
                            <a:srgbClr val="002060"/>
                          </a:solidFill>
                        </a:rPr>
                        <a:t>and </a:t>
                      </a: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SKILLS</a:t>
                      </a:r>
                    </a:p>
                  </a:txBody>
                  <a:tcPr>
                    <a:solidFill>
                      <a:srgbClr val="EBF1E9"/>
                    </a:solidFill>
                  </a:tcPr>
                </a:tc>
                <a:tc>
                  <a:txBody>
                    <a:bodyPr/>
                    <a:lstStyle/>
                    <a:p>
                      <a:pPr algn="l"/>
                      <a:r>
                        <a:rPr lang="en-US" sz="800">
                          <a:solidFill>
                            <a:srgbClr val="FF0000"/>
                          </a:solidFill>
                        </a:rPr>
                        <a:t>THIS IS ALL ABOUT RECOGNISING, COPYING AND EXTENDING</a:t>
                      </a:r>
                    </a:p>
                    <a:p>
                      <a:pPr marL="0" indent="0" algn="l" defTabSz="914400" rtl="0" eaLnBrk="1" latinLnBrk="0" hangingPunct="1">
                        <a:buFont typeface="Arial" panose="020B0604020202020204" pitchFamily="34" charset="0"/>
                        <a:buNone/>
                      </a:pPr>
                      <a:endParaRPr lang="en-GB" sz="800" b="0" kern="1200">
                        <a:solidFill>
                          <a:srgbClr val="002060"/>
                        </a:solidFill>
                        <a:latin typeface="+mn-lt"/>
                        <a:ea typeface="+mn-ea"/>
                        <a:cs typeface="+mn-cs"/>
                      </a:endParaRP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Know that some objects give out light (sources) (e.g., sun, electric lights, candles)</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Know that you can see through some object and not others.</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Know the difference between sound that is “quiet” and “loud”</a:t>
                      </a: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rtl="0" eaLnBrk="1" latinLnBrk="0" hangingPunct="1">
                        <a:buFont typeface="Arial" panose="020B0604020202020204" pitchFamily="34" charset="0"/>
                        <a:buNone/>
                      </a:pPr>
                      <a:r>
                        <a:rPr lang="en-GB" sz="800" b="1" kern="1200">
                          <a:solidFill>
                            <a:srgbClr val="002060"/>
                          </a:solidFill>
                          <a:latin typeface="+mn-lt"/>
                          <a:ea typeface="+mn-ea"/>
                          <a:cs typeface="+mn-cs"/>
                        </a:rPr>
                        <a:t>Skills </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Be able to associate sounds with the source (e.g., animal noises, industrial noises, musical instruments)</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Be able to sort objects into “gives out light” and “does not give out light”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b="0" kern="1200">
                          <a:solidFill>
                            <a:srgbClr val="002060"/>
                          </a:solidFill>
                          <a:latin typeface="+mn-lt"/>
                          <a:ea typeface="+mn-ea"/>
                          <a:cs typeface="+mn-cs"/>
                        </a:rPr>
                        <a:t>Be able to identify different colours by name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b="0" kern="1200">
                          <a:solidFill>
                            <a:srgbClr val="002060"/>
                          </a:solidFill>
                          <a:latin typeface="+mn-lt"/>
                          <a:ea typeface="+mn-ea"/>
                          <a:cs typeface="+mn-cs"/>
                        </a:rPr>
                        <a:t>Be able to generate “quiet” and “loud” noises (e.g., banging, shaking)</a:t>
                      </a:r>
                    </a:p>
                    <a:p>
                      <a:pPr marL="171450" indent="-171450" algn="l" defTabSz="914400" rtl="0" eaLnBrk="1" latinLnBrk="0" hangingPunct="1">
                        <a:buFont typeface="Arial" panose="020B0604020202020204" pitchFamily="34" charset="0"/>
                        <a:buChar char="•"/>
                      </a:pPr>
                      <a:endParaRPr lang="en-GB" sz="800" b="0"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0" kern="1200">
                        <a:solidFill>
                          <a:srgbClr val="002060"/>
                        </a:solidFill>
                        <a:latin typeface="+mn-lt"/>
                        <a:ea typeface="+mn-ea"/>
                        <a:cs typeface="+mn-cs"/>
                      </a:endParaRPr>
                    </a:p>
                  </a:txBody>
                  <a:tcPr>
                    <a:solidFill>
                      <a:srgbClr val="EBF1E9"/>
                    </a:solidFill>
                  </a:tcPr>
                </a:tc>
                <a:tc gridSpan="2">
                  <a:txBody>
                    <a:bodyPr/>
                    <a:lstStyle/>
                    <a:p>
                      <a:r>
                        <a:rPr lang="en-US" sz="800">
                          <a:solidFill>
                            <a:srgbClr val="FF0000"/>
                          </a:solidFill>
                        </a:rPr>
                        <a:t>THIS IS ALL ABOUT BEGINNING TO CREATE AND EXPLAIN</a:t>
                      </a:r>
                    </a:p>
                    <a:p>
                      <a:pPr marL="0" indent="0">
                        <a:buFont typeface="Arial" panose="020B0604020202020204" pitchFamily="34" charset="0"/>
                        <a:buNone/>
                      </a:pPr>
                      <a:endParaRPr lang="en-GB" sz="800" b="1" kern="1200">
                        <a:solidFill>
                          <a:srgbClr val="002060"/>
                        </a:solidFill>
                        <a:latin typeface="+mn-lt"/>
                        <a:ea typeface="+mn-ea"/>
                        <a:cs typeface="+mn-cs"/>
                      </a:endParaRPr>
                    </a:p>
                    <a:p>
                      <a:pPr marL="171450" indent="-171450">
                        <a:buFont typeface="Arial" panose="020B0604020202020204" pitchFamily="34" charset="0"/>
                        <a:buChar char="•"/>
                      </a:pPr>
                      <a:r>
                        <a:rPr lang="en-GB" sz="800" b="0" kern="1200">
                          <a:solidFill>
                            <a:srgbClr val="002060"/>
                          </a:solidFill>
                          <a:latin typeface="+mn-lt"/>
                          <a:ea typeface="+mn-ea"/>
                          <a:cs typeface="+mn-cs"/>
                        </a:rPr>
                        <a:t>Know that light travels in straight lines</a:t>
                      </a:r>
                    </a:p>
                    <a:p>
                      <a:pPr marL="171450" indent="-171450">
                        <a:buFont typeface="Arial" panose="020B0604020202020204" pitchFamily="34" charset="0"/>
                        <a:buChar char="•"/>
                      </a:pPr>
                      <a:r>
                        <a:rPr lang="en-GB" sz="800" b="0" kern="1200">
                          <a:solidFill>
                            <a:srgbClr val="002060"/>
                          </a:solidFill>
                          <a:latin typeface="+mn-lt"/>
                          <a:ea typeface="+mn-ea"/>
                          <a:cs typeface="+mn-cs"/>
                        </a:rPr>
                        <a:t>Understand how to form shadows </a:t>
                      </a:r>
                    </a:p>
                    <a:p>
                      <a:pPr marL="171450" indent="-171450">
                        <a:buFont typeface="Arial" panose="020B0604020202020204" pitchFamily="34" charset="0"/>
                        <a:buChar char="•"/>
                      </a:pPr>
                      <a:r>
                        <a:rPr lang="en-GB" sz="800" b="0" kern="1200">
                          <a:solidFill>
                            <a:srgbClr val="002060"/>
                          </a:solidFill>
                          <a:latin typeface="+mn-lt"/>
                          <a:ea typeface="+mn-ea"/>
                          <a:cs typeface="+mn-cs"/>
                        </a:rPr>
                        <a:t>Know that different materials block / transmit light and sound in different amounts.</a:t>
                      </a:r>
                    </a:p>
                    <a:p>
                      <a:pPr marL="171450" indent="-171450">
                        <a:buFont typeface="Arial" panose="020B0604020202020204" pitchFamily="34" charset="0"/>
                        <a:buChar char="•"/>
                      </a:pPr>
                      <a:r>
                        <a:rPr lang="en-GB" sz="800" b="0" kern="1200">
                          <a:solidFill>
                            <a:srgbClr val="002060"/>
                          </a:solidFill>
                          <a:latin typeface="+mn-lt"/>
                          <a:ea typeface="+mn-ea"/>
                          <a:cs typeface="+mn-cs"/>
                        </a:rPr>
                        <a:t>Understand how to manipulate sound (e.g., pluck strings more firmly)</a:t>
                      </a:r>
                    </a:p>
                    <a:p>
                      <a:pPr marL="171450" indent="-171450">
                        <a:buFont typeface="Arial" panose="020B0604020202020204" pitchFamily="34" charset="0"/>
                        <a:buChar char="•"/>
                      </a:pPr>
                      <a:r>
                        <a:rPr lang="en-GB" sz="800" b="0" kern="1200">
                          <a:solidFill>
                            <a:srgbClr val="002060"/>
                          </a:solidFill>
                          <a:latin typeface="+mn-lt"/>
                          <a:ea typeface="+mn-ea"/>
                          <a:cs typeface="+mn-cs"/>
                        </a:rPr>
                        <a:t>Know that light can be reflected (</a:t>
                      </a:r>
                      <a:r>
                        <a:rPr lang="en-GB" sz="800" b="0" kern="1200" err="1">
                          <a:solidFill>
                            <a:srgbClr val="002060"/>
                          </a:solidFill>
                          <a:latin typeface="+mn-lt"/>
                          <a:ea typeface="+mn-ea"/>
                          <a:cs typeface="+mn-cs"/>
                        </a:rPr>
                        <a:t>eg</a:t>
                      </a:r>
                      <a:r>
                        <a:rPr lang="en-GB" sz="800" b="0" kern="1200">
                          <a:solidFill>
                            <a:srgbClr val="002060"/>
                          </a:solidFill>
                          <a:latin typeface="+mn-lt"/>
                          <a:ea typeface="+mn-ea"/>
                          <a:cs typeface="+mn-cs"/>
                        </a:rPr>
                        <a:t> Moonlight)</a:t>
                      </a: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r>
                        <a:rPr lang="en-GB" sz="800" b="1" kern="1200">
                          <a:solidFill>
                            <a:srgbClr val="002060"/>
                          </a:solidFill>
                          <a:latin typeface="+mn-lt"/>
                          <a:ea typeface="+mn-ea"/>
                          <a:cs typeface="+mn-cs"/>
                        </a:rPr>
                        <a:t>Skills</a:t>
                      </a:r>
                    </a:p>
                    <a:p>
                      <a:pPr marL="0" indent="0">
                        <a:buFont typeface="Arial" panose="020B0604020202020204" pitchFamily="34" charset="0"/>
                        <a:buNone/>
                      </a:pPr>
                      <a:endParaRPr lang="en-GB" sz="800" kern="1200">
                        <a:solidFill>
                          <a:srgbClr val="002060"/>
                        </a:solidFill>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Investigate the light and sound properties of common materials (e.g., </a:t>
                      </a:r>
                      <a:r>
                        <a:rPr lang="en-GB" sz="800" b="0" kern="1200">
                          <a:solidFill>
                            <a:srgbClr val="002060"/>
                          </a:solidFill>
                          <a:latin typeface="+mn-lt"/>
                          <a:ea typeface="+mn-ea"/>
                          <a:cs typeface="+mn-cs"/>
                        </a:rPr>
                        <a:t>opaque, transparent, and translucent materials, materials that are “best” at insulating a noise source)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b="0" kern="1200">
                          <a:solidFill>
                            <a:srgbClr val="002060"/>
                          </a:solidFill>
                          <a:latin typeface="+mn-lt"/>
                          <a:ea typeface="+mn-ea"/>
                          <a:cs typeface="+mn-cs"/>
                        </a:rPr>
                        <a:t>Be able to produce sounds of different intensity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b="0" kern="1200">
                          <a:solidFill>
                            <a:srgbClr val="002060"/>
                          </a:solidFill>
                          <a:latin typeface="+mn-lt"/>
                          <a:ea typeface="+mn-ea"/>
                          <a:cs typeface="+mn-cs"/>
                        </a:rPr>
                        <a:t>Be able to build a device that uses reflection (e.g., periscope)</a:t>
                      </a:r>
                      <a:endParaRPr lang="en-GB" sz="800" kern="1200">
                        <a:solidFill>
                          <a:srgbClr val="002060"/>
                        </a:solidFill>
                        <a:latin typeface="+mn-lt"/>
                        <a:ea typeface="+mn-ea"/>
                        <a:cs typeface="+mn-cs"/>
                      </a:endParaRPr>
                    </a:p>
                    <a:p>
                      <a:pPr marL="0" indent="0">
                        <a:buFont typeface="Arial" panose="020B0604020202020204" pitchFamily="34" charset="0"/>
                        <a:buNone/>
                      </a:pPr>
                      <a:endParaRPr lang="en-GB" sz="800" kern="1200">
                        <a:solidFill>
                          <a:srgbClr val="002060"/>
                        </a:solidFill>
                        <a:latin typeface="+mn-lt"/>
                        <a:ea typeface="+mn-ea"/>
                        <a:cs typeface="+mn-cs"/>
                      </a:endParaRPr>
                    </a:p>
                    <a:p>
                      <a:pPr marL="0" indent="0">
                        <a:buFont typeface="Arial" panose="020B0604020202020204" pitchFamily="34" charset="0"/>
                        <a:buNone/>
                      </a:pPr>
                      <a:endParaRPr lang="en-US" sz="800" kern="1200">
                        <a:solidFill>
                          <a:srgbClr val="002060"/>
                        </a:solidFill>
                        <a:latin typeface="+mn-lt"/>
                        <a:ea typeface="+mn-ea"/>
                        <a:cs typeface="+mn-cs"/>
                      </a:endParaRPr>
                    </a:p>
                  </a:txBody>
                  <a:tcPr>
                    <a:solidFill>
                      <a:srgbClr val="EBF1E9"/>
                    </a:solidFill>
                  </a:tcPr>
                </a:tc>
                <a:tc hMerge="1">
                  <a:txBody>
                    <a:bodyPr/>
                    <a:lstStyle/>
                    <a:p>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AND EXPLANATION</a:t>
                      </a:r>
                      <a:endParaRPr lang="en-US" sz="800">
                        <a:solidFill>
                          <a:srgbClr val="002060"/>
                        </a:solidFill>
                      </a:endParaRPr>
                    </a:p>
                    <a:p>
                      <a:endParaRPr lang="en-US" sz="800">
                        <a:solidFill>
                          <a:srgbClr val="002060"/>
                        </a:solidFill>
                      </a:endParaRPr>
                    </a:p>
                    <a:p>
                      <a:endParaRPr lang="en-US" sz="800">
                        <a:solidFill>
                          <a:srgbClr val="002060"/>
                        </a:solidFill>
                      </a:endParaRPr>
                    </a:p>
                    <a:p>
                      <a:pPr marL="171450" indent="-171450">
                        <a:buFont typeface="Arial" panose="020B0604020202020204" pitchFamily="34" charset="0"/>
                        <a:buChar char="•"/>
                      </a:pPr>
                      <a:r>
                        <a:rPr lang="en-GB" sz="800" kern="1200">
                          <a:solidFill>
                            <a:srgbClr val="002060"/>
                          </a:solidFill>
                          <a:latin typeface="+mn-lt"/>
                          <a:ea typeface="+mn-ea"/>
                          <a:cs typeface="+mn-cs"/>
                        </a:rPr>
                        <a:t>Know that light and sound travel at different speeds</a:t>
                      </a:r>
                    </a:p>
                    <a:p>
                      <a:pPr marL="171450" indent="-171450">
                        <a:buFont typeface="Arial" panose="020B0604020202020204" pitchFamily="34" charset="0"/>
                        <a:buChar char="•"/>
                      </a:pPr>
                      <a:r>
                        <a:rPr lang="en-GB" sz="800" kern="1200">
                          <a:solidFill>
                            <a:srgbClr val="002060"/>
                          </a:solidFill>
                          <a:latin typeface="+mn-lt"/>
                          <a:ea typeface="+mn-ea"/>
                          <a:cs typeface="+mn-cs"/>
                        </a:rPr>
                        <a:t>Know that the pitch (frequency) of musical instruments can be changed by altering the properties of the instrument (e.g., length of string, length of column of air)</a:t>
                      </a:r>
                    </a:p>
                    <a:p>
                      <a:pPr marL="171450" indent="-171450">
                        <a:buFont typeface="Arial" panose="020B0604020202020204" pitchFamily="34" charset="0"/>
                        <a:buChar char="•"/>
                      </a:pPr>
                      <a:r>
                        <a:rPr lang="en-GB" sz="800" kern="1200">
                          <a:solidFill>
                            <a:srgbClr val="002060"/>
                          </a:solidFill>
                          <a:latin typeface="+mn-lt"/>
                          <a:ea typeface="+mn-ea"/>
                          <a:cs typeface="+mn-cs"/>
                        </a:rPr>
                        <a:t>Know how the volume of a sound and brightness of a light source changes as the observer distance increases</a:t>
                      </a:r>
                    </a:p>
                    <a:p>
                      <a:pPr marL="171450" indent="-171450">
                        <a:buFont typeface="Arial" panose="020B0604020202020204" pitchFamily="34" charset="0"/>
                        <a:buChar char="•"/>
                      </a:pPr>
                      <a:r>
                        <a:rPr lang="en-GB" sz="800" kern="1200">
                          <a:solidFill>
                            <a:srgbClr val="002060"/>
                          </a:solidFill>
                          <a:latin typeface="+mn-lt"/>
                          <a:ea typeface="+mn-ea"/>
                          <a:cs typeface="+mn-cs"/>
                        </a:rPr>
                        <a:t>Know that different animals can hear different frequency ranges (e.g., bats, dogs, dolphins)</a:t>
                      </a:r>
                    </a:p>
                    <a:p>
                      <a:pPr marL="0" indent="0">
                        <a:buFont typeface="Arial" panose="020B0604020202020204" pitchFamily="34" charset="0"/>
                        <a:buNone/>
                      </a:pPr>
                      <a:endParaRPr lang="en-GB" sz="800"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r>
                        <a:rPr lang="en-GB" sz="800" b="1" kern="1200">
                          <a:solidFill>
                            <a:srgbClr val="002060"/>
                          </a:solidFill>
                          <a:latin typeface="+mn-lt"/>
                          <a:ea typeface="+mn-ea"/>
                          <a:cs typeface="+mn-cs"/>
                        </a:rPr>
                        <a:t>Skills</a:t>
                      </a:r>
                    </a:p>
                    <a:p>
                      <a:pPr marL="0" indent="0">
                        <a:buFont typeface="Arial" panose="020B0604020202020204" pitchFamily="34" charset="0"/>
                        <a:buNone/>
                      </a:pPr>
                      <a:endParaRPr lang="en-GB" sz="800" b="1" kern="1200">
                        <a:solidFill>
                          <a:srgbClr val="002060"/>
                        </a:solidFill>
                        <a:latin typeface="+mn-lt"/>
                        <a:ea typeface="+mn-ea"/>
                        <a:cs typeface="+mn-cs"/>
                      </a:endParaRPr>
                    </a:p>
                    <a:p>
                      <a:pPr marL="171450" indent="-171450">
                        <a:buFont typeface="Arial" panose="020B0604020202020204" pitchFamily="34" charset="0"/>
                        <a:buChar char="•"/>
                      </a:pPr>
                      <a:r>
                        <a:rPr lang="en-GB" sz="800" b="0" kern="1200">
                          <a:solidFill>
                            <a:srgbClr val="002060"/>
                          </a:solidFill>
                          <a:latin typeface="+mn-lt"/>
                          <a:ea typeface="+mn-ea"/>
                          <a:cs typeface="+mn-cs"/>
                        </a:rPr>
                        <a:t>Be able explain how they know that light travels much faster than sound (e.g., thunder / lightening or first-hand investigation)</a:t>
                      </a:r>
                    </a:p>
                    <a:p>
                      <a:pPr marL="171450" indent="-171450" algn="l" rtl="0" eaLnBrk="1" latinLnBrk="0" hangingPunct="1">
                        <a:buFont typeface="Arial" panose="020B0604020202020204" pitchFamily="34" charset="0"/>
                        <a:buChar char="•"/>
                      </a:pPr>
                      <a:r>
                        <a:rPr lang="en-GB" sz="800" b="0" kern="1200">
                          <a:solidFill>
                            <a:srgbClr val="002060"/>
                          </a:solidFill>
                          <a:latin typeface="+mn-lt"/>
                          <a:ea typeface="+mn-ea"/>
                          <a:cs typeface="+mn-cs"/>
                        </a:rPr>
                        <a:t>Be able to investigate how the intensity of light (or sound)  changes as the distance to the observer increases (1/r</a:t>
                      </a:r>
                      <a:r>
                        <a:rPr lang="en-GB" sz="800" b="0" kern="1200" baseline="30000">
                          <a:solidFill>
                            <a:srgbClr val="002060"/>
                          </a:solidFill>
                          <a:latin typeface="+mn-lt"/>
                          <a:ea typeface="+mn-ea"/>
                          <a:cs typeface="+mn-cs"/>
                        </a:rPr>
                        <a:t>2 </a:t>
                      </a:r>
                      <a:r>
                        <a:rPr lang="en-GB" sz="800" b="0" kern="1200">
                          <a:solidFill>
                            <a:srgbClr val="002060"/>
                          </a:solidFill>
                          <a:latin typeface="+mn-lt"/>
                          <a:ea typeface="+mn-ea"/>
                          <a:cs typeface="+mn-cs"/>
                        </a:rPr>
                        <a:t>plot)</a:t>
                      </a:r>
                    </a:p>
                    <a:p>
                      <a:pPr marL="171450" indent="-171450">
                        <a:buFont typeface="Arial" panose="020B0604020202020204" pitchFamily="34" charset="0"/>
                        <a:buChar char="•"/>
                      </a:pPr>
                      <a:endParaRPr lang="en-GB" sz="800" b="0" kern="1200">
                        <a:solidFill>
                          <a:srgbClr val="002060"/>
                        </a:solidFill>
                        <a:latin typeface="+mn-lt"/>
                        <a:ea typeface="+mn-ea"/>
                        <a:cs typeface="+mn-cs"/>
                      </a:endParaRPr>
                    </a:p>
                    <a:p>
                      <a:pPr marL="0" indent="0">
                        <a:buFont typeface="Arial" panose="020B0604020202020204" pitchFamily="34" charset="0"/>
                        <a:buNone/>
                      </a:pPr>
                      <a:endParaRPr lang="en-GB" sz="800" b="0" kern="1200">
                        <a:solidFill>
                          <a:srgbClr val="002060"/>
                        </a:solidFill>
                        <a:latin typeface="+mn-lt"/>
                        <a:ea typeface="+mn-ea"/>
                        <a:cs typeface="+mn-cs"/>
                      </a:endParaRP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EXPLANATION and LINKING</a:t>
                      </a:r>
                      <a:endParaRPr lang="en-US" sz="800">
                        <a:solidFill>
                          <a:srgbClr val="002060"/>
                        </a:solidFill>
                      </a:endParaRPr>
                    </a:p>
                    <a:p>
                      <a:endParaRPr lang="en-US" sz="800">
                        <a:solidFill>
                          <a:srgbClr val="002060"/>
                        </a:solidFill>
                      </a:endParaRPr>
                    </a:p>
                    <a:p>
                      <a:pPr marL="171450" indent="-171450">
                        <a:buFont typeface="Arial" panose="020B0604020202020204" pitchFamily="34" charset="0"/>
                        <a:buChar char="•"/>
                      </a:pPr>
                      <a:r>
                        <a:rPr lang="en-US" sz="800">
                          <a:solidFill>
                            <a:srgbClr val="002060"/>
                          </a:solidFill>
                        </a:rPr>
                        <a:t>Know the two types of waves (e.g., longitudinal  &amp; transverse)</a:t>
                      </a:r>
                    </a:p>
                    <a:p>
                      <a:pPr marL="171450" indent="-171450">
                        <a:buFont typeface="Arial" panose="020B0604020202020204" pitchFamily="34" charset="0"/>
                        <a:buChar char="•"/>
                      </a:pPr>
                      <a:r>
                        <a:rPr lang="en-US" sz="800">
                          <a:solidFill>
                            <a:srgbClr val="002060"/>
                          </a:solidFill>
                        </a:rPr>
                        <a:t>Know how to describe waves  (e.g., amplitude, frequency, speed, period, wavelength)</a:t>
                      </a:r>
                    </a:p>
                    <a:p>
                      <a:pPr marL="171450" indent="-171450">
                        <a:buFont typeface="Arial" panose="020B0604020202020204" pitchFamily="34" charset="0"/>
                        <a:buChar char="•"/>
                      </a:pPr>
                      <a:r>
                        <a:rPr lang="en-US" sz="800">
                          <a:solidFill>
                            <a:srgbClr val="002060"/>
                          </a:solidFill>
                        </a:rPr>
                        <a:t>Understand how to use the wave equation </a:t>
                      </a:r>
                    </a:p>
                    <a:p>
                      <a:pPr marL="171450" indent="-171450">
                        <a:buFont typeface="Arial" panose="020B0604020202020204" pitchFamily="34" charset="0"/>
                        <a:buChar char="•"/>
                      </a:pPr>
                      <a:r>
                        <a:rPr lang="en-US" sz="800">
                          <a:solidFill>
                            <a:srgbClr val="002060"/>
                          </a:solidFill>
                        </a:rPr>
                        <a:t>Know how to explain reflection and refraction in  light  and water</a:t>
                      </a:r>
                    </a:p>
                    <a:p>
                      <a:pPr marL="0" indent="0">
                        <a:buFont typeface="Arial" panose="020B0604020202020204" pitchFamily="34" charset="0"/>
                        <a:buNone/>
                      </a:pPr>
                      <a:endParaRPr lang="en-US" sz="800">
                        <a:solidFill>
                          <a:srgbClr val="002060"/>
                        </a:solidFill>
                      </a:endParaRPr>
                    </a:p>
                    <a:p>
                      <a:pPr marL="171450" indent="-171450">
                        <a:buFont typeface="Arial" panose="020B0604020202020204" pitchFamily="34" charset="0"/>
                        <a:buChar char="•"/>
                      </a:pPr>
                      <a:endParaRPr lang="en-US" sz="800">
                        <a:solidFill>
                          <a:srgbClr val="002060"/>
                        </a:solidFill>
                      </a:endParaRPr>
                    </a:p>
                    <a:p>
                      <a:pPr marL="171450" indent="-171450">
                        <a:buFont typeface="Arial" panose="020B0604020202020204" pitchFamily="34" charset="0"/>
                        <a:buChar char="•"/>
                      </a:pPr>
                      <a:endParaRPr lang="en-US" sz="800">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r>
                        <a:rPr lang="en-US" sz="800" b="1">
                          <a:solidFill>
                            <a:srgbClr val="002060"/>
                          </a:solidFill>
                        </a:rPr>
                        <a:t>Skills</a:t>
                      </a:r>
                    </a:p>
                    <a:p>
                      <a:pPr marL="0" indent="0">
                        <a:buFont typeface="Arial" panose="020B0604020202020204" pitchFamily="34" charset="0"/>
                        <a:buNone/>
                      </a:pPr>
                      <a:endParaRPr lang="en-US" sz="800" b="1">
                        <a:solidFill>
                          <a:srgbClr val="002060"/>
                        </a:solidFill>
                      </a:endParaRPr>
                    </a:p>
                    <a:p>
                      <a:pPr marL="171450" indent="-171450">
                        <a:buFont typeface="Arial" panose="020B0604020202020204" pitchFamily="34" charset="0"/>
                        <a:buChar char="•"/>
                      </a:pPr>
                      <a:r>
                        <a:rPr lang="en-US" sz="800" b="0">
                          <a:solidFill>
                            <a:srgbClr val="002060"/>
                          </a:solidFill>
                        </a:rPr>
                        <a:t>Plot the path of light rays during reflection / refraction</a:t>
                      </a:r>
                    </a:p>
                    <a:p>
                      <a:pPr marL="171450" indent="-171450">
                        <a:buFont typeface="Arial" panose="020B0604020202020204" pitchFamily="34" charset="0"/>
                        <a:buChar char="•"/>
                      </a:pPr>
                      <a:r>
                        <a:rPr lang="en-US" sz="800" b="0">
                          <a:solidFill>
                            <a:srgbClr val="002060"/>
                          </a:solidFill>
                        </a:rPr>
                        <a:t>Be able to identify and label longitudinal and transverse waves.</a:t>
                      </a:r>
                    </a:p>
                    <a:p>
                      <a:pPr marL="171450" indent="-171450">
                        <a:buFont typeface="Arial" panose="020B0604020202020204" pitchFamily="34" charset="0"/>
                        <a:buChar char="•"/>
                      </a:pPr>
                      <a:r>
                        <a:rPr lang="en-US" sz="800" b="0">
                          <a:solidFill>
                            <a:srgbClr val="002060"/>
                          </a:solidFill>
                        </a:rPr>
                        <a:t>Be able to give examples of longitudinal and transverse waves.</a:t>
                      </a:r>
                    </a:p>
                    <a:p>
                      <a:pPr marL="171450" indent="-171450">
                        <a:buFont typeface="Arial" panose="020B0604020202020204" pitchFamily="34" charset="0"/>
                        <a:buChar char="•"/>
                      </a:pPr>
                      <a:endParaRPr lang="en-US" sz="800" b="1">
                        <a:solidFill>
                          <a:srgbClr val="002060"/>
                        </a:solidFill>
                      </a:endParaRPr>
                    </a:p>
                  </a:txBody>
                  <a:tcPr>
                    <a:solidFill>
                      <a:srgbClr val="EBF1E9"/>
                    </a:solidFill>
                  </a:tcPr>
                </a:tc>
                <a:tc>
                  <a:txBody>
                    <a:bodyPr/>
                    <a:lstStyle/>
                    <a:p>
                      <a:pPr marL="0" marR="0" lvl="0" indent="0" algn="l" rtl="0" eaLnBrk="1" fontAlgn="auto" latinLnBrk="0" hangingPunct="1">
                        <a:lnSpc>
                          <a:spcPct val="100000"/>
                        </a:lnSpc>
                        <a:spcBef>
                          <a:spcPts val="0"/>
                        </a:spcBef>
                        <a:spcAft>
                          <a:spcPts val="0"/>
                        </a:spcAft>
                        <a:buClrTx/>
                        <a:buSzTx/>
                        <a:buFontTx/>
                        <a:buNone/>
                      </a:pPr>
                      <a:r>
                        <a:rPr lang="en-US" sz="800">
                          <a:solidFill>
                            <a:srgbClr val="FF0000"/>
                          </a:solidFill>
                        </a:rPr>
                        <a:t>THIS IS ALL ABOUT EXPLANATION  and LINKING</a:t>
                      </a:r>
                      <a:endParaRPr lang="en-US" sz="800">
                        <a:solidFill>
                          <a:srgbClr val="002060"/>
                        </a:solidFill>
                      </a:endParaRPr>
                    </a:p>
                    <a:p>
                      <a:endParaRPr lang="en-US" sz="800">
                        <a:solidFill>
                          <a:srgbClr val="002060"/>
                        </a:solidFill>
                      </a:endParaRPr>
                    </a:p>
                    <a:p>
                      <a:endParaRPr lang="en-US" sz="800">
                        <a:solidFill>
                          <a:srgbClr val="002060"/>
                        </a:solidFill>
                      </a:endParaRPr>
                    </a:p>
                    <a:p>
                      <a:pPr marL="171450" indent="-171450">
                        <a:buFont typeface="Arial" panose="020B0604020202020204" pitchFamily="34" charset="0"/>
                        <a:buChar char="•"/>
                      </a:pPr>
                      <a:r>
                        <a:rPr lang="en-US" sz="800">
                          <a:solidFill>
                            <a:srgbClr val="002060"/>
                          </a:solidFill>
                        </a:rPr>
                        <a:t>Know how the EM Spectrum is constructed (e.g., by wavelength / frequency)</a:t>
                      </a:r>
                    </a:p>
                    <a:p>
                      <a:pPr marL="171450" indent="-171450">
                        <a:buFont typeface="Arial" panose="020B0604020202020204" pitchFamily="34" charset="0"/>
                        <a:buChar char="•"/>
                      </a:pPr>
                      <a:r>
                        <a:rPr lang="en-US" sz="800">
                          <a:solidFill>
                            <a:srgbClr val="002060"/>
                          </a:solidFill>
                        </a:rPr>
                        <a:t>Know that different </a:t>
                      </a:r>
                      <a:r>
                        <a:rPr lang="en-US" sz="800" err="1">
                          <a:solidFill>
                            <a:srgbClr val="002060"/>
                          </a:solidFill>
                        </a:rPr>
                        <a:t>colours</a:t>
                      </a:r>
                      <a:r>
                        <a:rPr lang="en-US" sz="800">
                          <a:solidFill>
                            <a:srgbClr val="002060"/>
                          </a:solidFill>
                        </a:rPr>
                        <a:t> of visible light have different frequencies</a:t>
                      </a:r>
                    </a:p>
                    <a:p>
                      <a:pPr marL="171450" indent="-171450">
                        <a:buFont typeface="Arial" panose="020B0604020202020204" pitchFamily="34" charset="0"/>
                        <a:buChar char="•"/>
                      </a:pPr>
                      <a:r>
                        <a:rPr lang="en-US" sz="800">
                          <a:solidFill>
                            <a:srgbClr val="002060"/>
                          </a:solidFill>
                        </a:rPr>
                        <a:t>Understand the uses and dangers of components of EM Spectrum</a:t>
                      </a:r>
                    </a:p>
                    <a:p>
                      <a:pPr marL="171450" indent="-171450">
                        <a:buFont typeface="Arial" panose="020B0604020202020204" pitchFamily="34" charset="0"/>
                        <a:buChar char="•"/>
                      </a:pPr>
                      <a:r>
                        <a:rPr lang="en-US" sz="800">
                          <a:solidFill>
                            <a:srgbClr val="002060"/>
                          </a:solidFill>
                        </a:rPr>
                        <a:t>Understand how total internal reflection is used in practical devices (</a:t>
                      </a:r>
                      <a:r>
                        <a:rPr lang="en-US" sz="800" err="1">
                          <a:solidFill>
                            <a:srgbClr val="002060"/>
                          </a:solidFill>
                        </a:rPr>
                        <a:t>eg</a:t>
                      </a:r>
                      <a:r>
                        <a:rPr lang="en-US" sz="800">
                          <a:solidFill>
                            <a:srgbClr val="002060"/>
                          </a:solidFill>
                        </a:rPr>
                        <a:t> endoscopes and optical fibers)</a:t>
                      </a:r>
                    </a:p>
                    <a:p>
                      <a:pPr marL="171450" indent="-171450">
                        <a:buFont typeface="Arial" panose="020B0604020202020204" pitchFamily="34" charset="0"/>
                        <a:buChar char="•"/>
                      </a:pPr>
                      <a:r>
                        <a:rPr lang="en-US" sz="800">
                          <a:solidFill>
                            <a:srgbClr val="002060"/>
                          </a:solidFill>
                        </a:rPr>
                        <a:t>Know how optical fibers function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solidFill>
                            <a:srgbClr val="002060"/>
                          </a:solidFill>
                        </a:rPr>
                        <a:t>Understand some of the used of Geostationary and Polar Satellites</a:t>
                      </a: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r>
                        <a:rPr lang="en-US" sz="800" b="1">
                          <a:solidFill>
                            <a:srgbClr val="002060"/>
                          </a:solidFill>
                        </a:rPr>
                        <a:t>Skills</a:t>
                      </a:r>
                    </a:p>
                    <a:p>
                      <a:pPr marL="0" indent="0">
                        <a:buFont typeface="Arial" panose="020B0604020202020204" pitchFamily="34" charset="0"/>
                        <a:buNone/>
                      </a:pPr>
                      <a:endParaRPr lang="en-US" sz="800">
                        <a:solidFill>
                          <a:srgbClr val="002060"/>
                        </a:solidFill>
                      </a:endParaRPr>
                    </a:p>
                    <a:p>
                      <a:pPr marL="171450" indent="-171450">
                        <a:buFont typeface="Arial" panose="020B0604020202020204" pitchFamily="34" charset="0"/>
                        <a:buChar char="•"/>
                      </a:pPr>
                      <a:r>
                        <a:rPr lang="en-US" sz="800">
                          <a:solidFill>
                            <a:srgbClr val="002060"/>
                          </a:solidFill>
                        </a:rPr>
                        <a:t>Use a ray box to calculate the critical angle in a glass or Perspex block.</a:t>
                      </a:r>
                    </a:p>
                    <a:p>
                      <a:pPr marL="171450" indent="-171450">
                        <a:buFont typeface="Arial" panose="020B0604020202020204" pitchFamily="34" charset="0"/>
                        <a:buChar char="•"/>
                      </a:pPr>
                      <a:r>
                        <a:rPr lang="en-US" sz="800">
                          <a:solidFill>
                            <a:srgbClr val="002060"/>
                          </a:solidFill>
                        </a:rPr>
                        <a:t>Be able to explain the uses and potential dangers of components of the EM spectrum</a:t>
                      </a:r>
                    </a:p>
                    <a:p>
                      <a:pPr marL="171450" indent="-171450">
                        <a:buFont typeface="Arial" panose="020B0604020202020204" pitchFamily="34" charset="0"/>
                        <a:buChar char="•"/>
                      </a:pPr>
                      <a:r>
                        <a:rPr lang="en-US" sz="800">
                          <a:solidFill>
                            <a:srgbClr val="002060"/>
                          </a:solidFill>
                        </a:rPr>
                        <a:t>Be able to identify the uses of polar and geostationary orbits for satellite communications.</a:t>
                      </a:r>
                    </a:p>
                    <a:p>
                      <a:pPr marL="171450" indent="-171450">
                        <a:buFont typeface="Arial" panose="020B0604020202020204" pitchFamily="34" charset="0"/>
                        <a:buChar char="•"/>
                      </a:pPr>
                      <a:endParaRPr lang="en-US" sz="800">
                        <a:solidFill>
                          <a:srgbClr val="002060"/>
                        </a:solidFill>
                      </a:endParaRPr>
                    </a:p>
                  </a:txBody>
                  <a:tcPr>
                    <a:solidFill>
                      <a:srgbClr val="EBF1E9"/>
                    </a:solidFill>
                  </a:tcPr>
                </a:tc>
                <a:extLst>
                  <a:ext uri="{0D108BD9-81ED-4DB2-BD59-A6C34878D82A}">
                    <a16:rowId xmlns:a16="http://schemas.microsoft.com/office/drawing/2014/main" val="1235794680"/>
                  </a:ext>
                </a:extLst>
              </a:tr>
              <a:tr h="417824">
                <a:tc>
                  <a:txBody>
                    <a:bodyPr/>
                    <a:lstStyle/>
                    <a:p>
                      <a:r>
                        <a:rPr lang="en-US" sz="1000" b="1">
                          <a:solidFill>
                            <a:srgbClr val="002060"/>
                          </a:solidFill>
                        </a:rPr>
                        <a:t>EXPERIENCES</a:t>
                      </a:r>
                    </a:p>
                    <a:p>
                      <a:pPr algn="l"/>
                      <a:r>
                        <a:rPr lang="en-US" sz="1000">
                          <a:solidFill>
                            <a:srgbClr val="002060"/>
                          </a:solidFill>
                        </a:rPr>
                        <a:t>(</a:t>
                      </a:r>
                      <a:r>
                        <a:rPr lang="en-US" sz="1000" b="1">
                          <a:solidFill>
                            <a:srgbClr val="002060"/>
                          </a:solidFill>
                        </a:rPr>
                        <a:t>Enriching</a:t>
                      </a:r>
                      <a:r>
                        <a:rPr lang="en-US" sz="1000">
                          <a:solidFill>
                            <a:srgbClr val="002060"/>
                          </a:solidFill>
                        </a:rPr>
                        <a:t> not curricular)</a:t>
                      </a:r>
                    </a:p>
                  </a:txBody>
                  <a:tcPr>
                    <a:solidFill>
                      <a:srgbClr val="C5E0B4"/>
                    </a:solidFill>
                  </a:tcPr>
                </a:tc>
                <a:tc>
                  <a:txBody>
                    <a:bodyPr/>
                    <a:lstStyle/>
                    <a:p>
                      <a:pPr marL="171450" indent="-171450">
                        <a:buFont typeface="Arial" panose="020B0604020202020204" pitchFamily="34" charset="0"/>
                        <a:buChar char="•"/>
                      </a:pPr>
                      <a:r>
                        <a:rPr lang="en-GB" sz="800">
                          <a:solidFill>
                            <a:srgbClr val="002060"/>
                          </a:solidFill>
                        </a:rPr>
                        <a:t>Use a variety of musical instruments and how they make sounds</a:t>
                      </a:r>
                    </a:p>
                  </a:txBody>
                  <a:tcPr>
                    <a:solidFill>
                      <a:srgbClr val="C5E0B4"/>
                    </a:solidFill>
                  </a:tcPr>
                </a:tc>
                <a:tc gridSpan="2">
                  <a:txBody>
                    <a:bodyPr/>
                    <a:lstStyle/>
                    <a:p>
                      <a:pPr marL="171450" indent="-171450">
                        <a:buFont typeface="Arial" panose="020B0604020202020204" pitchFamily="34" charset="0"/>
                        <a:buChar char="•"/>
                      </a:pPr>
                      <a:r>
                        <a:rPr lang="en-GB" sz="800" kern="1200">
                          <a:solidFill>
                            <a:srgbClr val="002060"/>
                          </a:solidFill>
                          <a:latin typeface="+mn-lt"/>
                          <a:ea typeface="+mn-ea"/>
                          <a:cs typeface="+mn-cs"/>
                        </a:rPr>
                        <a:t>Make a sundial and measure the time accurately</a:t>
                      </a:r>
                    </a:p>
                    <a:p>
                      <a:pPr marL="171450" indent="-171450">
                        <a:buFont typeface="Arial" panose="020B0604020202020204" pitchFamily="34" charset="0"/>
                        <a:buChar char="•"/>
                      </a:pPr>
                      <a:r>
                        <a:rPr lang="en-GB" sz="800" kern="1200">
                          <a:solidFill>
                            <a:srgbClr val="002060"/>
                          </a:solidFill>
                          <a:latin typeface="+mn-lt"/>
                          <a:ea typeface="+mn-ea"/>
                          <a:cs typeface="+mn-cs"/>
                        </a:rPr>
                        <a:t>Design a shadow puppet show</a:t>
                      </a:r>
                    </a:p>
                    <a:p>
                      <a:pPr marL="171450" indent="-171450">
                        <a:buFont typeface="Arial" panose="020B0604020202020204" pitchFamily="34" charset="0"/>
                        <a:buChar char="•"/>
                      </a:pPr>
                      <a:endParaRPr lang="en-GB" sz="800" kern="1200">
                        <a:solidFill>
                          <a:srgbClr val="002060"/>
                        </a:solidFill>
                        <a:latin typeface="+mn-lt"/>
                        <a:ea typeface="+mn-ea"/>
                        <a:cs typeface="+mn-cs"/>
                      </a:endParaRPr>
                    </a:p>
                  </a:txBody>
                  <a:tcPr>
                    <a:solidFill>
                      <a:srgbClr val="C5E0B4"/>
                    </a:solidFill>
                  </a:tcPr>
                </a:tc>
                <a:tc hMerge="1">
                  <a:txBody>
                    <a:bodyPr/>
                    <a:lstStyle/>
                    <a:p>
                      <a:endParaRPr lang="en-GB"/>
                    </a:p>
                  </a:txBody>
                  <a:tcPr/>
                </a:tc>
                <a:tc>
                  <a:txBody>
                    <a:bodyPr/>
                    <a:lstStyle/>
                    <a:p>
                      <a:pPr marL="171450" indent="-171450">
                        <a:buFont typeface="Arial" panose="020B0604020202020204" pitchFamily="34" charset="0"/>
                        <a:buChar char="•"/>
                      </a:pPr>
                      <a:r>
                        <a:rPr lang="en-GB" sz="800" kern="1200">
                          <a:solidFill>
                            <a:srgbClr val="002060"/>
                          </a:solidFill>
                          <a:latin typeface="+mn-lt"/>
                          <a:ea typeface="+mn-ea"/>
                          <a:cs typeface="+mn-cs"/>
                        </a:rPr>
                        <a:t>Visit an auditorium (experience use of sound on large scales)</a:t>
                      </a:r>
                    </a:p>
                    <a:p>
                      <a:pPr marL="171450" indent="-171450">
                        <a:buFont typeface="Arial" panose="020B0604020202020204" pitchFamily="34" charset="0"/>
                        <a:buChar char="•"/>
                      </a:pPr>
                      <a:endParaRPr lang="en-GB" sz="800" kern="1200">
                        <a:solidFill>
                          <a:srgbClr val="002060"/>
                        </a:solidFill>
                        <a:latin typeface="+mn-lt"/>
                        <a:ea typeface="+mn-ea"/>
                        <a:cs typeface="+mn-cs"/>
                      </a:endParaRPr>
                    </a:p>
                  </a:txBody>
                  <a:tcPr>
                    <a:solidFill>
                      <a:srgbClr val="C5E0B4"/>
                    </a:solidFill>
                  </a:tcPr>
                </a:tc>
                <a:tc>
                  <a:txBody>
                    <a:bodyPr/>
                    <a:lstStyle/>
                    <a:p>
                      <a:pPr marL="171450" indent="-171450">
                        <a:buFont typeface="Arial" panose="020B0604020202020204" pitchFamily="34" charset="0"/>
                        <a:buChar char="•"/>
                      </a:pPr>
                      <a:r>
                        <a:rPr lang="en-US" sz="800">
                          <a:solidFill>
                            <a:srgbClr val="002060"/>
                          </a:solidFill>
                        </a:rPr>
                        <a:t>Book a visit from Dark Sky Wales and the inflatable auditorium</a:t>
                      </a:r>
                    </a:p>
                  </a:txBody>
                  <a:tcPr>
                    <a:solidFill>
                      <a:srgbClr val="C5E0B4"/>
                    </a:solid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solidFill>
                            <a:srgbClr val="002060"/>
                          </a:solidFill>
                        </a:rPr>
                        <a:t>Use a remote telescope (e.g., </a:t>
                      </a:r>
                      <a:r>
                        <a:rPr lang="en-US" sz="800" err="1">
                          <a:solidFill>
                            <a:srgbClr val="002060"/>
                          </a:solidFill>
                        </a:rPr>
                        <a:t>Faulkes</a:t>
                      </a:r>
                      <a:r>
                        <a:rPr lang="en-US" sz="800">
                          <a:solidFill>
                            <a:srgbClr val="002060"/>
                          </a:solidFill>
                        </a:rPr>
                        <a:t>) to observe the Universe.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solidFill>
                            <a:srgbClr val="002060"/>
                          </a:solidFill>
                        </a:rPr>
                        <a:t>Locate and communicate with the ISS</a:t>
                      </a:r>
                    </a:p>
                  </a:txBody>
                  <a:tcPr>
                    <a:solidFill>
                      <a:srgbClr val="C5E0B4"/>
                    </a:solidFill>
                  </a:tcPr>
                </a:tc>
                <a:extLst>
                  <a:ext uri="{0D108BD9-81ED-4DB2-BD59-A6C34878D82A}">
                    <a16:rowId xmlns:a16="http://schemas.microsoft.com/office/drawing/2014/main" val="749163210"/>
                  </a:ext>
                </a:extLst>
              </a:tr>
              <a:tr h="575385">
                <a:tc>
                  <a:txBody>
                    <a:bodyPr/>
                    <a:lstStyle/>
                    <a:p>
                      <a:r>
                        <a:rPr lang="en-US" sz="1000" b="1">
                          <a:solidFill>
                            <a:srgbClr val="002060"/>
                          </a:solidFill>
                        </a:rPr>
                        <a:t>VOCABULARY</a:t>
                      </a:r>
                    </a:p>
                  </a:txBody>
                  <a:tcPr>
                    <a:solidFill>
                      <a:srgbClr val="EBF1E9"/>
                    </a:solidFill>
                  </a:tcPr>
                </a:tc>
                <a:tc>
                  <a:txBody>
                    <a:bodyPr/>
                    <a:lstStyle/>
                    <a:p>
                      <a:endParaRPr lang="en-US" sz="800">
                        <a:solidFill>
                          <a:srgbClr val="002060"/>
                        </a:solidFill>
                      </a:endParaRPr>
                    </a:p>
                  </a:txBody>
                  <a:tcPr>
                    <a:solidFill>
                      <a:srgbClr val="EBF1E9"/>
                    </a:solidFill>
                  </a:tcPr>
                </a:tc>
                <a:tc gridSpan="2">
                  <a:txBody>
                    <a:bodyPr/>
                    <a:lstStyle/>
                    <a:p>
                      <a:r>
                        <a:rPr lang="en-US" sz="800">
                          <a:solidFill>
                            <a:srgbClr val="002060"/>
                          </a:solidFill>
                        </a:rPr>
                        <a:t>Light source, emit, reflect, opaque, transparent, translucent, insulator</a:t>
                      </a:r>
                    </a:p>
                  </a:txBody>
                  <a:tcPr>
                    <a:solidFill>
                      <a:srgbClr val="EBF1E9"/>
                    </a:solidFill>
                  </a:tcPr>
                </a:tc>
                <a:tc hMerge="1">
                  <a:txBody>
                    <a:bodyPr/>
                    <a:lstStyle/>
                    <a:p>
                      <a:endParaRPr lang="en-GB"/>
                    </a:p>
                  </a:txBody>
                  <a:tcPr/>
                </a:tc>
                <a:tc>
                  <a:txBody>
                    <a:bodyPr/>
                    <a:lstStyle/>
                    <a:p>
                      <a:r>
                        <a:rPr lang="en-US" sz="800">
                          <a:solidFill>
                            <a:srgbClr val="002060"/>
                          </a:solidFill>
                        </a:rPr>
                        <a:t>Frequency, amplitude, wavelength, </a:t>
                      </a:r>
                    </a:p>
                  </a:txBody>
                  <a:tcPr>
                    <a:solidFill>
                      <a:srgbClr val="EBF1E9"/>
                    </a:solidFill>
                  </a:tcPr>
                </a:tc>
                <a:tc>
                  <a:txBody>
                    <a:bodyPr/>
                    <a:lstStyle/>
                    <a:p>
                      <a:r>
                        <a:rPr lang="en-US" sz="800">
                          <a:solidFill>
                            <a:srgbClr val="002060"/>
                          </a:solidFill>
                        </a:rPr>
                        <a:t>Angle of incidence, angle of reflection, Hertz,  longitudinal, transverse, amplitude</a:t>
                      </a: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002060"/>
                          </a:solidFill>
                        </a:rPr>
                        <a:t>Components of EM spectrum, giga Hertz, nano meter, radiation, endoscope, geostationary, polar, microwave</a:t>
                      </a:r>
                    </a:p>
                  </a:txBody>
                  <a:tcPr>
                    <a:solidFill>
                      <a:srgbClr val="EBF1E9"/>
                    </a:solidFill>
                  </a:tcPr>
                </a:tc>
                <a:extLst>
                  <a:ext uri="{0D108BD9-81ED-4DB2-BD59-A6C34878D82A}">
                    <a16:rowId xmlns:a16="http://schemas.microsoft.com/office/drawing/2014/main" val="1788112394"/>
                  </a:ext>
                </a:extLst>
              </a:tr>
            </a:tbl>
          </a:graphicData>
        </a:graphic>
      </p:graphicFrame>
    </p:spTree>
    <p:extLst>
      <p:ext uri="{BB962C8B-B14F-4D97-AF65-F5344CB8AC3E}">
        <p14:creationId xmlns:p14="http://schemas.microsoft.com/office/powerpoint/2010/main" val="12601344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6BB1A2A5-C085-B34C-850D-703DD10654CF}"/>
              </a:ext>
            </a:extLst>
          </p:cNvPr>
          <p:cNvGraphicFramePr>
            <a:graphicFrameLocks noGrp="1"/>
          </p:cNvGraphicFramePr>
          <p:nvPr>
            <p:ph idx="1"/>
            <p:extLst>
              <p:ext uri="{D42A27DB-BD31-4B8C-83A1-F6EECF244321}">
                <p14:modId xmlns:p14="http://schemas.microsoft.com/office/powerpoint/2010/main" val="3550854719"/>
              </p:ext>
            </p:extLst>
          </p:nvPr>
        </p:nvGraphicFramePr>
        <p:xfrm>
          <a:off x="1" y="0"/>
          <a:ext cx="12191999" cy="6858000"/>
        </p:xfrm>
        <a:graphic>
          <a:graphicData uri="http://schemas.openxmlformats.org/drawingml/2006/table">
            <a:tbl>
              <a:tblPr firstRow="1" bandRow="1">
                <a:tableStyleId>{5C22544A-7EE6-4342-B048-85BDC9FD1C3A}</a:tableStyleId>
              </a:tblPr>
              <a:tblGrid>
                <a:gridCol w="981074">
                  <a:extLst>
                    <a:ext uri="{9D8B030D-6E8A-4147-A177-3AD203B41FA5}">
                      <a16:colId xmlns:a16="http://schemas.microsoft.com/office/drawing/2014/main" val="2844052496"/>
                    </a:ext>
                  </a:extLst>
                </a:gridCol>
                <a:gridCol w="2057960">
                  <a:extLst>
                    <a:ext uri="{9D8B030D-6E8A-4147-A177-3AD203B41FA5}">
                      <a16:colId xmlns:a16="http://schemas.microsoft.com/office/drawing/2014/main" val="1783919398"/>
                    </a:ext>
                  </a:extLst>
                </a:gridCol>
                <a:gridCol w="1837766">
                  <a:extLst>
                    <a:ext uri="{9D8B030D-6E8A-4147-A177-3AD203B41FA5}">
                      <a16:colId xmlns:a16="http://schemas.microsoft.com/office/drawing/2014/main" val="379330648"/>
                    </a:ext>
                  </a:extLst>
                </a:gridCol>
                <a:gridCol w="394446">
                  <a:extLst>
                    <a:ext uri="{9D8B030D-6E8A-4147-A177-3AD203B41FA5}">
                      <a16:colId xmlns:a16="http://schemas.microsoft.com/office/drawing/2014/main" val="2117361135"/>
                    </a:ext>
                  </a:extLst>
                </a:gridCol>
                <a:gridCol w="2402541">
                  <a:extLst>
                    <a:ext uri="{9D8B030D-6E8A-4147-A177-3AD203B41FA5}">
                      <a16:colId xmlns:a16="http://schemas.microsoft.com/office/drawing/2014/main" val="2600062179"/>
                    </a:ext>
                  </a:extLst>
                </a:gridCol>
                <a:gridCol w="2277036">
                  <a:extLst>
                    <a:ext uri="{9D8B030D-6E8A-4147-A177-3AD203B41FA5}">
                      <a16:colId xmlns:a16="http://schemas.microsoft.com/office/drawing/2014/main" val="3005880290"/>
                    </a:ext>
                  </a:extLst>
                </a:gridCol>
                <a:gridCol w="2241176">
                  <a:extLst>
                    <a:ext uri="{9D8B030D-6E8A-4147-A177-3AD203B41FA5}">
                      <a16:colId xmlns:a16="http://schemas.microsoft.com/office/drawing/2014/main" val="2228165275"/>
                    </a:ext>
                  </a:extLst>
                </a:gridCol>
              </a:tblGrid>
              <a:tr h="534156">
                <a:tc gridSpan="3">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a:t>What Matters:  WM5</a:t>
                      </a:r>
                      <a:endParaRPr lang="en-US" sz="2400">
                        <a:solidFill>
                          <a:schemeClr val="tx1"/>
                        </a:solidFill>
                      </a:endParaRPr>
                    </a:p>
                  </a:txBody>
                  <a:tcPr>
                    <a:solidFill>
                      <a:srgbClr val="8EC142"/>
                    </a:solidFill>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cs typeface="Arial" panose="020B0604020202020204" pitchFamily="34" charset="0"/>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gridSpan="4">
                  <a:txBody>
                    <a:bodyPr/>
                    <a:lstStyle/>
                    <a:p>
                      <a:pPr algn="ctr"/>
                      <a:r>
                        <a:rPr lang="en-US" sz="2400">
                          <a:solidFill>
                            <a:schemeClr val="tx1"/>
                          </a:solidFill>
                        </a:rPr>
                        <a:t>Forces and Motion</a:t>
                      </a:r>
                    </a:p>
                  </a:txBody>
                  <a:tcPr>
                    <a:solidFill>
                      <a:srgbClr val="8EC142"/>
                    </a:solidFill>
                  </a:tcPr>
                </a:tc>
                <a:tc hMerge="1">
                  <a:txBody>
                    <a:bodyPr/>
                    <a:lstStyle/>
                    <a:p>
                      <a:pPr lvl="0"/>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extLst>
                  <a:ext uri="{0D108BD9-81ED-4DB2-BD59-A6C34878D82A}">
                    <a16:rowId xmlns:a16="http://schemas.microsoft.com/office/drawing/2014/main" val="3120450716"/>
                  </a:ext>
                </a:extLst>
              </a:tr>
              <a:tr h="1298237">
                <a:tc>
                  <a:txBody>
                    <a:bodyPr/>
                    <a:lstStyle/>
                    <a:p>
                      <a:endParaRPr lang="en-US" sz="1000">
                        <a:solidFill>
                          <a:schemeClr val="tx1"/>
                        </a:solidFill>
                      </a:endParaRPr>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a:solidFill>
                            <a:schemeClr val="tx1"/>
                          </a:solidFill>
                        </a:rPr>
                        <a:t>PS1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tx1"/>
                          </a:solidFill>
                          <a:latin typeface="+mn-lt"/>
                          <a:ea typeface="+mn-ea"/>
                          <a:cs typeface="+mn-cs"/>
                        </a:rPr>
                        <a:t>I can identify, follow and begin to create sequences and patterns in everyday activities</a:t>
                      </a:r>
                      <a:endParaRPr lang="en-GB" sz="900" b="1">
                        <a:solidFill>
                          <a:schemeClr val="tx1"/>
                        </a:solidFill>
                        <a:latin typeface="+mn-lt"/>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a:solidFill>
                          <a:schemeClr val="tx1"/>
                        </a:solidFill>
                        <a:latin typeface="+mn-lt"/>
                        <a:cs typeface="Arial" panose="020B0604020202020204" pitchFamily="34" charset="0"/>
                      </a:endParaRPr>
                    </a:p>
                  </a:txBody>
                  <a:tcPr>
                    <a:solidFill>
                      <a:srgbClr val="C5E0B4"/>
                    </a:solidFill>
                  </a:tcPr>
                </a:tc>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a:solidFill>
                            <a:schemeClr val="tx1"/>
                          </a:solidFill>
                        </a:rPr>
                        <a:t>PS2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900" b="1"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tx1"/>
                          </a:solidFill>
                          <a:latin typeface="+mn-lt"/>
                          <a:ea typeface="+mn-ea"/>
                          <a:cs typeface="+mn-cs"/>
                        </a:rPr>
                        <a:t>I can communicate the effect forces have on myself and on objects.</a:t>
                      </a:r>
                    </a:p>
                  </a:txBody>
                  <a:tcPr>
                    <a:solidFill>
                      <a:srgbClr val="C5E0B4"/>
                    </a:solidFill>
                  </a:tcPr>
                </a:tc>
                <a:tc hMerge="1">
                  <a:txBody>
                    <a:bodyPr/>
                    <a:lstStyle/>
                    <a:p>
                      <a:endParaRPr lang="en-GB"/>
                    </a:p>
                  </a:txBody>
                  <a:tcPr/>
                </a:tc>
                <a:tc>
                  <a:txBody>
                    <a:bodyPr/>
                    <a:lstStyle/>
                    <a:p>
                      <a:pPr lvl="0"/>
                      <a:r>
                        <a:rPr lang="en-US" sz="900" b="1">
                          <a:solidFill>
                            <a:schemeClr val="tx1"/>
                          </a:solidFill>
                        </a:rPr>
                        <a:t>PS3</a:t>
                      </a:r>
                    </a:p>
                    <a:p>
                      <a:pPr lvl="0"/>
                      <a:endParaRPr lang="en-US" sz="900" b="1" kern="1200">
                        <a:solidFill>
                          <a:schemeClr val="tx1"/>
                        </a:solidFill>
                        <a:latin typeface="+mn-lt"/>
                        <a:ea typeface="+mn-ea"/>
                        <a:cs typeface="+mn-cs"/>
                      </a:endParaRPr>
                    </a:p>
                    <a:p>
                      <a:pPr lvl="0"/>
                      <a:r>
                        <a:rPr lang="en-GB" sz="900" b="1" kern="1200">
                          <a:solidFill>
                            <a:schemeClr val="tx1"/>
                          </a:solidFill>
                          <a:latin typeface="+mn-lt"/>
                          <a:ea typeface="+mn-ea"/>
                          <a:cs typeface="+mn-cs"/>
                        </a:rPr>
                        <a:t>I can use a variety of simple models to describe the forces acting on an object.</a:t>
                      </a:r>
                    </a:p>
                    <a:p>
                      <a:pPr lvl="0"/>
                      <a:endParaRPr lang="en-GB" sz="900" b="1" kern="1200">
                        <a:solidFill>
                          <a:schemeClr val="tx1"/>
                        </a:solidFill>
                        <a:latin typeface="+mn-lt"/>
                        <a:ea typeface="+mn-ea"/>
                        <a:cs typeface="+mn-cs"/>
                      </a:endParaRPr>
                    </a:p>
                    <a:p>
                      <a:pPr lvl="0"/>
                      <a:r>
                        <a:rPr lang="en-GB" sz="900" b="1" kern="1200">
                          <a:solidFill>
                            <a:schemeClr val="tx1"/>
                          </a:solidFill>
                          <a:latin typeface="+mn-lt"/>
                          <a:ea typeface="+mn-ea"/>
                          <a:cs typeface="+mn-cs"/>
                        </a:rPr>
                        <a:t>I can explore how the motion of objects can be affected by applying specific forces.</a:t>
                      </a:r>
                    </a:p>
                    <a:p>
                      <a:pPr lvl="0"/>
                      <a:endParaRPr lang="en-GB" sz="900" b="1" kern="1200">
                        <a:solidFill>
                          <a:schemeClr val="tx1"/>
                        </a:solidFill>
                        <a:latin typeface="+mn-lt"/>
                        <a:ea typeface="+mn-ea"/>
                        <a:cs typeface="+mn-cs"/>
                      </a:endParaRPr>
                    </a:p>
                  </a:txBody>
                  <a:tcPr>
                    <a:solidFill>
                      <a:srgbClr val="C5E0B4"/>
                    </a:solidFill>
                  </a:tcPr>
                </a:tc>
                <a:tc>
                  <a:txBody>
                    <a:bodyPr/>
                    <a:lstStyle/>
                    <a:p>
                      <a:pPr marL="0" lvl="0" indent="0" algn="l" defTabSz="800100">
                        <a:lnSpc>
                          <a:spcPct val="90000"/>
                        </a:lnSpc>
                        <a:spcBef>
                          <a:spcPct val="0"/>
                        </a:spcBef>
                        <a:spcAft>
                          <a:spcPct val="15000"/>
                        </a:spcAft>
                        <a:buFont typeface="Arial" panose="020B0604020202020204" pitchFamily="34" charset="0"/>
                        <a:buNone/>
                      </a:pPr>
                      <a:r>
                        <a:rPr lang="en-US" sz="900" b="1">
                          <a:solidFill>
                            <a:schemeClr val="tx1"/>
                          </a:solidFill>
                        </a:rPr>
                        <a:t>PS4</a:t>
                      </a:r>
                    </a:p>
                    <a:p>
                      <a:pPr marL="0" lvl="0" indent="0" algn="l" defTabSz="800100">
                        <a:lnSpc>
                          <a:spcPct val="90000"/>
                        </a:lnSpc>
                        <a:spcBef>
                          <a:spcPct val="0"/>
                        </a:spcBef>
                        <a:spcAft>
                          <a:spcPct val="15000"/>
                        </a:spcAft>
                        <a:buFont typeface="Arial" panose="020B0604020202020204" pitchFamily="34" charset="0"/>
                        <a:buNone/>
                      </a:pPr>
                      <a:endParaRPr lang="en-US" sz="900" b="1" kern="1200">
                        <a:solidFill>
                          <a:schemeClr val="tx1"/>
                        </a:solidFill>
                        <a:latin typeface="+mn-lt"/>
                        <a:ea typeface="+mn-ea"/>
                        <a:cs typeface="+mn-cs"/>
                      </a:endParaRP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tx1"/>
                          </a:solidFill>
                          <a:latin typeface="+mn-lt"/>
                          <a:ea typeface="+mn-ea"/>
                          <a:cs typeface="+mn-cs"/>
                        </a:rPr>
                        <a:t>I can explain and calculate how multiple forces acting on an object will affect its motion.</a:t>
                      </a:r>
                    </a:p>
                    <a:p>
                      <a:pPr marL="0" lvl="0" indent="0" algn="l" defTabSz="800100">
                        <a:lnSpc>
                          <a:spcPct val="90000"/>
                        </a:lnSpc>
                        <a:spcBef>
                          <a:spcPct val="0"/>
                        </a:spcBef>
                        <a:spcAft>
                          <a:spcPct val="15000"/>
                        </a:spcAft>
                        <a:buFont typeface="Arial" panose="020B0604020202020204" pitchFamily="34" charset="0"/>
                        <a:buNone/>
                      </a:pPr>
                      <a:endParaRPr lang="en-GB" sz="900" b="1" kern="1200">
                        <a:solidFill>
                          <a:schemeClr val="tx1"/>
                        </a:solidFill>
                        <a:latin typeface="+mn-lt"/>
                        <a:ea typeface="+mn-ea"/>
                        <a:cs typeface="+mn-cs"/>
                      </a:endParaRPr>
                    </a:p>
                  </a:txBody>
                  <a:tcPr>
                    <a:solidFill>
                      <a:srgbClr val="C5E0B4"/>
                    </a:solidFill>
                  </a:tcPr>
                </a:tc>
                <a:tc>
                  <a:txBody>
                    <a:bodyPr/>
                    <a:lstStyle/>
                    <a:p>
                      <a:pPr marL="0" marR="0" lvl="0" indent="0" algn="l" rtl="0" eaLnBrk="1" fontAlgn="auto" latinLnBrk="0" hangingPunct="1">
                        <a:lnSpc>
                          <a:spcPct val="100000"/>
                        </a:lnSpc>
                        <a:spcBef>
                          <a:spcPts val="0"/>
                        </a:spcBef>
                        <a:spcAft>
                          <a:spcPts val="0"/>
                        </a:spcAft>
                        <a:buClrTx/>
                        <a:buSzTx/>
                        <a:buFontTx/>
                        <a:buNone/>
                      </a:pPr>
                      <a:r>
                        <a:rPr lang="en-US" sz="900" b="1">
                          <a:solidFill>
                            <a:schemeClr val="tx1"/>
                          </a:solidFill>
                        </a:rPr>
                        <a:t>PS5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900" b="1">
                        <a:solidFill>
                          <a:schemeClr val="tx1"/>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a:solidFill>
                            <a:schemeClr val="tx1"/>
                          </a:solidFill>
                          <a:latin typeface="+mn-lt"/>
                        </a:rPr>
                        <a:t>I can quantitively analyse the movement of objects and understand how applying forces to them can change their motion.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a:solidFill>
                          <a:schemeClr val="tx1"/>
                        </a:solidFill>
                        <a:latin typeface="+mn-lt"/>
                      </a:endParaRPr>
                    </a:p>
                  </a:txBody>
                  <a:tcPr>
                    <a:solidFill>
                      <a:srgbClr val="C5E0B4"/>
                    </a:solidFill>
                  </a:tcPr>
                </a:tc>
                <a:extLst>
                  <a:ext uri="{0D108BD9-81ED-4DB2-BD59-A6C34878D82A}">
                    <a16:rowId xmlns:a16="http://schemas.microsoft.com/office/drawing/2014/main" val="915786871"/>
                  </a:ext>
                </a:extLst>
              </a:tr>
              <a:tr h="3979133">
                <a:tc>
                  <a:txBody>
                    <a:bodyPr/>
                    <a:lstStyle/>
                    <a:p>
                      <a:pPr algn="l"/>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KNOWLEDGE </a:t>
                      </a:r>
                      <a:br>
                        <a:rPr lang="en-US" sz="1000" b="1">
                          <a:solidFill>
                            <a:srgbClr val="002060"/>
                          </a:solidFill>
                        </a:rPr>
                      </a:br>
                      <a:br>
                        <a:rPr lang="en-US" sz="1000" b="1">
                          <a:solidFill>
                            <a:srgbClr val="002060"/>
                          </a:solidFill>
                        </a:rPr>
                      </a:br>
                      <a:r>
                        <a:rPr lang="en-US" sz="1000" b="1">
                          <a:solidFill>
                            <a:srgbClr val="002060"/>
                          </a:solidFill>
                        </a:rPr>
                        <a:t>and </a:t>
                      </a: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SKILLS</a:t>
                      </a:r>
                    </a:p>
                  </a:txBody>
                  <a:tcPr>
                    <a:solidFill>
                      <a:srgbClr val="EBF1E9"/>
                    </a:solidFill>
                  </a:tcPr>
                </a:tc>
                <a:tc>
                  <a:txBody>
                    <a:bodyPr/>
                    <a:lstStyle/>
                    <a:p>
                      <a:pPr algn="l"/>
                      <a:r>
                        <a:rPr lang="en-US" sz="800">
                          <a:solidFill>
                            <a:srgbClr val="FF0000"/>
                          </a:solidFill>
                        </a:rPr>
                        <a:t>THIS IS ALL ABOUT RECOGNISING, COPYING AND EXTENDING</a:t>
                      </a:r>
                    </a:p>
                    <a:p>
                      <a:pPr marL="0" indent="0" algn="l" defTabSz="914400" rtl="0" eaLnBrk="1" latinLnBrk="0" hangingPunct="1">
                        <a:buFont typeface="Arial" panose="020B0604020202020204" pitchFamily="34" charset="0"/>
                        <a:buNone/>
                      </a:pPr>
                      <a:endParaRPr lang="en-GB" sz="800"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Know that some objects float and some sink</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Know the difference between a “push” and a “pull”</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Know some basic facts about the Earth (day, night, days of the week, months of the year, seasons)</a:t>
                      </a:r>
                    </a:p>
                    <a:p>
                      <a:pPr marL="171450" indent="-171450" algn="l" defTabSz="914400" rtl="0" eaLnBrk="1" latinLnBrk="0" hangingPunct="1">
                        <a:buFont typeface="Arial" panose="020B0604020202020204" pitchFamily="34" charset="0"/>
                        <a:buChar char="•"/>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rtl="0" eaLnBrk="1" latinLnBrk="0" hangingPunct="1">
                        <a:buFont typeface="Arial" panose="020B0604020202020204" pitchFamily="34" charset="0"/>
                        <a:buNone/>
                      </a:pPr>
                      <a:r>
                        <a:rPr lang="en-GB" sz="800" b="1" kern="1200">
                          <a:solidFill>
                            <a:srgbClr val="002060"/>
                          </a:solidFill>
                          <a:latin typeface="+mn-lt"/>
                          <a:ea typeface="+mn-ea"/>
                          <a:cs typeface="+mn-cs"/>
                        </a:rPr>
                        <a:t>Skills </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Use the words “push” and “pull” to describe play activities (e.g., “pushing a swing”, “pulling a rope”</a:t>
                      </a:r>
                    </a:p>
                    <a:p>
                      <a:pPr marL="0" indent="0" algn="l" defTabSz="914400" rtl="0" eaLnBrk="1" latinLnBrk="0" hangingPunct="1">
                        <a:buFont typeface="Arial" panose="020B0604020202020204" pitchFamily="34" charset="0"/>
                        <a:buNone/>
                      </a:pPr>
                      <a:endParaRPr lang="en-GB" sz="800" b="0" kern="1200">
                        <a:solidFill>
                          <a:srgbClr val="002060"/>
                        </a:solidFill>
                        <a:latin typeface="+mn-lt"/>
                        <a:ea typeface="+mn-ea"/>
                        <a:cs typeface="+mn-cs"/>
                      </a:endParaRP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Be able to sort objects into categories (e.g., hot/cold, fast/slow, summer/winter etc)</a:t>
                      </a:r>
                    </a:p>
                    <a:p>
                      <a:pPr marL="171450" indent="-171450" algn="l" defTabSz="914400" rtl="0" eaLnBrk="1" latinLnBrk="0" hangingPunct="1">
                        <a:buFont typeface="Arial" panose="020B0604020202020204" pitchFamily="34" charset="0"/>
                        <a:buChar char="•"/>
                      </a:pPr>
                      <a:endParaRPr lang="en-GB" sz="800" b="0" kern="1200">
                        <a:solidFill>
                          <a:srgbClr val="002060"/>
                        </a:solidFill>
                        <a:latin typeface="+mn-lt"/>
                        <a:ea typeface="+mn-ea"/>
                        <a:cs typeface="+mn-cs"/>
                      </a:endParaRPr>
                    </a:p>
                  </a:txBody>
                  <a:tcPr>
                    <a:solidFill>
                      <a:srgbClr val="EBF1E9"/>
                    </a:solidFill>
                  </a:tcPr>
                </a:tc>
                <a:tc gridSpan="2">
                  <a:txBody>
                    <a:bodyPr/>
                    <a:lstStyle/>
                    <a:p>
                      <a:r>
                        <a:rPr lang="en-US" sz="800">
                          <a:solidFill>
                            <a:srgbClr val="FF0000"/>
                          </a:solidFill>
                        </a:rPr>
                        <a:t>THIS IS ALL ABOUT BEGINNING TO CREATE AND EXPLAIN</a:t>
                      </a:r>
                    </a:p>
                    <a:p>
                      <a:endParaRPr lang="en-US" sz="800">
                        <a:solidFill>
                          <a:srgbClr val="FF0000"/>
                        </a:solidFill>
                      </a:endParaRPr>
                    </a:p>
                    <a:p>
                      <a:pPr marL="171450" indent="-171450">
                        <a:buFont typeface="Arial" panose="020B0604020202020204" pitchFamily="34" charset="0"/>
                        <a:buChar char="•"/>
                      </a:pPr>
                      <a:endParaRPr lang="en-GB" sz="800" b="1" kern="1200">
                        <a:solidFill>
                          <a:srgbClr val="002060"/>
                        </a:solidFill>
                        <a:latin typeface="+mn-lt"/>
                        <a:ea typeface="+mn-ea"/>
                        <a:cs typeface="+mn-cs"/>
                      </a:endParaRPr>
                    </a:p>
                    <a:p>
                      <a:pPr marL="171450" indent="-171450">
                        <a:buFont typeface="Arial" panose="020B0604020202020204" pitchFamily="34" charset="0"/>
                        <a:buChar char="•"/>
                      </a:pPr>
                      <a:r>
                        <a:rPr lang="en-GB" sz="800" b="0" kern="1200">
                          <a:solidFill>
                            <a:srgbClr val="002060"/>
                          </a:solidFill>
                          <a:latin typeface="+mn-lt"/>
                          <a:ea typeface="+mn-ea"/>
                          <a:cs typeface="+mn-cs"/>
                        </a:rPr>
                        <a:t>Know some basic properties of forces (e.g., push, pull) and the effect on objects (change speed, direction, shape)</a:t>
                      </a:r>
                    </a:p>
                    <a:p>
                      <a:pPr marL="171450" indent="-171450">
                        <a:buFont typeface="Arial" panose="020B0604020202020204" pitchFamily="34" charset="0"/>
                        <a:buChar char="•"/>
                      </a:pPr>
                      <a:r>
                        <a:rPr lang="en-GB" sz="800" b="0" kern="1200">
                          <a:solidFill>
                            <a:srgbClr val="002060"/>
                          </a:solidFill>
                          <a:latin typeface="+mn-lt"/>
                          <a:ea typeface="+mn-ea"/>
                          <a:cs typeface="+mn-cs"/>
                        </a:rPr>
                        <a:t>Understand that the shape of an object can affect the forces on it (e.g., streamlining, water resistance)</a:t>
                      </a:r>
                    </a:p>
                    <a:p>
                      <a:pPr marL="171450" marR="0" lvl="0" indent="-171450" algn="l" rtl="0" eaLnBrk="1" fontAlgn="auto" latinLnBrk="0" hangingPunct="1">
                        <a:lnSpc>
                          <a:spcPct val="100000"/>
                        </a:lnSpc>
                        <a:spcBef>
                          <a:spcPts val="0"/>
                        </a:spcBef>
                        <a:spcAft>
                          <a:spcPts val="0"/>
                        </a:spcAft>
                        <a:buClrTx/>
                        <a:buSzTx/>
                        <a:buFont typeface="Arial" panose="020B0604020202020204" pitchFamily="34" charset="0"/>
                        <a:buChar char="•"/>
                      </a:pPr>
                      <a:r>
                        <a:rPr lang="en-GB" sz="800">
                          <a:solidFill>
                            <a:srgbClr val="002060"/>
                          </a:solidFill>
                        </a:rPr>
                        <a:t>Know that gravity is a force and its effect on objects.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b="0" kern="1200">
                          <a:solidFill>
                            <a:srgbClr val="002060"/>
                          </a:solidFill>
                          <a:latin typeface="+mn-lt"/>
                          <a:ea typeface="+mn-ea"/>
                          <a:cs typeface="+mn-cs"/>
                        </a:rPr>
                        <a:t>Know the basic composition of Solar System (e.g., Sun, planets, moons etc) </a:t>
                      </a:r>
                    </a:p>
                    <a:p>
                      <a:pPr marL="171450" indent="-171450">
                        <a:buFont typeface="Arial" panose="020B0604020202020204" pitchFamily="34" charset="0"/>
                        <a:buChar char="•"/>
                      </a:pPr>
                      <a:r>
                        <a:rPr lang="en-GB" sz="800" b="0" kern="1200">
                          <a:solidFill>
                            <a:srgbClr val="002060"/>
                          </a:solidFill>
                          <a:latin typeface="+mn-lt"/>
                          <a:ea typeface="+mn-ea"/>
                          <a:cs typeface="+mn-cs"/>
                        </a:rPr>
                        <a:t>Understand how the Earth’s motion causes day/night, the seasons and the years.</a:t>
                      </a: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r>
                        <a:rPr lang="en-GB" sz="800" b="1" kern="1200">
                          <a:solidFill>
                            <a:srgbClr val="002060"/>
                          </a:solidFill>
                          <a:latin typeface="+mn-lt"/>
                          <a:ea typeface="+mn-ea"/>
                          <a:cs typeface="+mn-cs"/>
                        </a:rPr>
                        <a:t>Skills</a:t>
                      </a:r>
                    </a:p>
                    <a:p>
                      <a:pPr marL="171450" indent="-171450">
                        <a:buFont typeface="Arial" panose="020B0604020202020204" pitchFamily="34" charset="0"/>
                        <a:buChar char="•"/>
                      </a:pPr>
                      <a:r>
                        <a:rPr lang="en-GB" sz="800" kern="1200">
                          <a:solidFill>
                            <a:srgbClr val="002060"/>
                          </a:solidFill>
                          <a:latin typeface="+mn-lt"/>
                          <a:ea typeface="+mn-ea"/>
                          <a:cs typeface="+mn-cs"/>
                        </a:rPr>
                        <a:t>Be able to investigate why certain shaped objects float and others sink.</a:t>
                      </a:r>
                    </a:p>
                    <a:p>
                      <a:pPr marL="171450" indent="-171450">
                        <a:buFont typeface="Arial" panose="020B0604020202020204" pitchFamily="34" charset="0"/>
                        <a:buChar char="•"/>
                      </a:pPr>
                      <a:endParaRPr lang="en-GB" sz="800" kern="1200">
                        <a:solidFill>
                          <a:srgbClr val="002060"/>
                        </a:solidFill>
                        <a:latin typeface="+mn-lt"/>
                        <a:ea typeface="+mn-ea"/>
                        <a:cs typeface="+mn-cs"/>
                      </a:endParaRPr>
                    </a:p>
                    <a:p>
                      <a:pPr marL="0" indent="0">
                        <a:buFont typeface="Arial" panose="020B0604020202020204" pitchFamily="34" charset="0"/>
                        <a:buNone/>
                      </a:pPr>
                      <a:endParaRPr lang="en-US" sz="800" kern="1200">
                        <a:solidFill>
                          <a:srgbClr val="002060"/>
                        </a:solidFill>
                        <a:latin typeface="+mn-lt"/>
                        <a:ea typeface="+mn-ea"/>
                        <a:cs typeface="+mn-cs"/>
                      </a:endParaRPr>
                    </a:p>
                  </a:txBody>
                  <a:tcPr>
                    <a:solidFill>
                      <a:srgbClr val="EBF1E9"/>
                    </a:solidFill>
                  </a:tcPr>
                </a:tc>
                <a:tc hMerge="1">
                  <a:txBody>
                    <a:bodyPr/>
                    <a:lstStyle/>
                    <a:p>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AND EXPLANATION</a:t>
                      </a:r>
                      <a:endParaRPr lang="en-US" sz="800">
                        <a:solidFill>
                          <a:srgbClr val="002060"/>
                        </a:solidFill>
                      </a:endParaRPr>
                    </a:p>
                    <a:p>
                      <a:endParaRPr lang="en-US" sz="800">
                        <a:solidFill>
                          <a:srgbClr val="002060"/>
                        </a:solidFill>
                      </a:endParaRPr>
                    </a:p>
                    <a:p>
                      <a:endParaRPr lang="en-US" sz="800">
                        <a:solidFill>
                          <a:srgbClr val="002060"/>
                        </a:solidFill>
                      </a:endParaRPr>
                    </a:p>
                    <a:p>
                      <a:pPr marL="0" indent="0">
                        <a:buFont typeface="Arial" panose="020B0604020202020204" pitchFamily="34" charset="0"/>
                        <a:buNone/>
                      </a:pPr>
                      <a:endParaRPr lang="en-GB" sz="800">
                        <a:solidFill>
                          <a:srgbClr val="002060"/>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how to calculate resultant forces and the effect on an object (change in direction / speed, including streamlining)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that different planets in the solar system have different properties (e.g., length of day, year, gravity, temperature, atmosphere)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the basic structure of the Earth, including its atmosphere (e.g., core, mantel, crust)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Understand why liquid water is found on Earth (e.g., temperature range)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a:solidFill>
                          <a:srgbClr val="002060"/>
                        </a:solidFill>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a:solidFill>
                          <a:srgbClr val="002060"/>
                        </a:solidFill>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r>
                        <a:rPr lang="en-GB" sz="800" b="1" kern="1200">
                          <a:solidFill>
                            <a:srgbClr val="002060"/>
                          </a:solidFill>
                          <a:latin typeface="+mn-lt"/>
                          <a:ea typeface="+mn-ea"/>
                          <a:cs typeface="+mn-cs"/>
                        </a:rPr>
                        <a:t>Skills</a:t>
                      </a:r>
                    </a:p>
                    <a:p>
                      <a:pPr marL="171450" indent="-171450">
                        <a:buFont typeface="Arial" panose="020B0604020202020204" pitchFamily="34" charset="0"/>
                        <a:buChar char="•"/>
                      </a:pPr>
                      <a:r>
                        <a:rPr lang="en-GB" sz="800" b="0" kern="1200">
                          <a:solidFill>
                            <a:srgbClr val="002060"/>
                          </a:solidFill>
                          <a:latin typeface="+mn-lt"/>
                          <a:ea typeface="+mn-ea"/>
                          <a:cs typeface="+mn-cs"/>
                        </a:rPr>
                        <a:t>Be able to calculate the speed of an object in km/h and m/s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b="0">
                          <a:solidFill>
                            <a:srgbClr val="002060"/>
                          </a:solidFill>
                        </a:rPr>
                        <a:t>Be able to calculate resultant forces</a:t>
                      </a:r>
                    </a:p>
                    <a:p>
                      <a:pPr marL="0" indent="0">
                        <a:buFont typeface="Arial" panose="020B0604020202020204" pitchFamily="34" charset="0"/>
                        <a:buNone/>
                      </a:pPr>
                      <a:endParaRPr lang="en-GB" sz="800" b="0" kern="1200">
                        <a:solidFill>
                          <a:srgbClr val="002060"/>
                        </a:solidFill>
                        <a:latin typeface="+mn-lt"/>
                        <a:ea typeface="+mn-ea"/>
                        <a:cs typeface="+mn-cs"/>
                      </a:endParaRPr>
                    </a:p>
                    <a:p>
                      <a:pPr marL="0" indent="0">
                        <a:buFont typeface="Arial" panose="020B0604020202020204" pitchFamily="34" charset="0"/>
                        <a:buNone/>
                      </a:pPr>
                      <a:endParaRPr lang="en-GB" sz="800" b="0" kern="1200">
                        <a:solidFill>
                          <a:srgbClr val="002060"/>
                        </a:solidFill>
                        <a:latin typeface="+mn-lt"/>
                        <a:ea typeface="+mn-ea"/>
                        <a:cs typeface="+mn-cs"/>
                      </a:endParaRP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EXPLANATION and LINKING</a:t>
                      </a:r>
                      <a:endParaRPr lang="en-US" sz="800">
                        <a:solidFill>
                          <a:srgbClr val="002060"/>
                        </a:solidFill>
                      </a:endParaRPr>
                    </a:p>
                    <a:p>
                      <a:endParaRPr lang="en-US" sz="800">
                        <a:solidFill>
                          <a:srgbClr val="002060"/>
                        </a:solidFill>
                      </a:endParaRPr>
                    </a:p>
                    <a:p>
                      <a:pPr marL="171450" indent="-171450">
                        <a:buFont typeface="Arial" panose="020B0604020202020204" pitchFamily="34" charset="0"/>
                        <a:buChar char="•"/>
                      </a:pPr>
                      <a:endParaRPr lang="en-US" sz="800">
                        <a:solidFill>
                          <a:srgbClr val="002060"/>
                        </a:solidFill>
                      </a:endParaRPr>
                    </a:p>
                    <a:p>
                      <a:pPr marL="171450" indent="-171450">
                        <a:buFont typeface="Arial" panose="020B0604020202020204" pitchFamily="34" charset="0"/>
                        <a:buChar char="•"/>
                      </a:pPr>
                      <a:r>
                        <a:rPr lang="en-US" sz="800">
                          <a:solidFill>
                            <a:srgbClr val="002060"/>
                          </a:solidFill>
                        </a:rPr>
                        <a:t>Know how pressure is related to the force acting on and the area of an object</a:t>
                      </a:r>
                    </a:p>
                    <a:p>
                      <a:pPr marL="171450" indent="-171450">
                        <a:buFont typeface="Arial" panose="020B0604020202020204" pitchFamily="34" charset="0"/>
                        <a:buChar char="•"/>
                      </a:pPr>
                      <a:r>
                        <a:rPr lang="en-US" sz="800">
                          <a:solidFill>
                            <a:srgbClr val="002060"/>
                          </a:solidFill>
                        </a:rPr>
                        <a:t>Understand how the forces on a moving object relate to the medium it is travelling in (e.g., air / water resistance, streamlining)</a:t>
                      </a:r>
                    </a:p>
                    <a:p>
                      <a:pPr marL="171450" indent="-171450">
                        <a:buFont typeface="Arial" panose="020B0604020202020204" pitchFamily="34" charset="0"/>
                        <a:buChar char="•"/>
                      </a:pPr>
                      <a:r>
                        <a:rPr lang="en-US" sz="800">
                          <a:solidFill>
                            <a:srgbClr val="002060"/>
                          </a:solidFill>
                        </a:rPr>
                        <a:t>Know that Earths Sun is a star</a:t>
                      </a: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r>
                        <a:rPr lang="en-US" sz="800" b="1">
                          <a:solidFill>
                            <a:srgbClr val="002060"/>
                          </a:solidFill>
                        </a:rPr>
                        <a:t>Skills</a:t>
                      </a:r>
                    </a:p>
                    <a:p>
                      <a:pPr marL="171450" indent="-171450">
                        <a:buFont typeface="Arial" panose="020B0604020202020204" pitchFamily="34" charset="0"/>
                        <a:buChar char="•"/>
                      </a:pPr>
                      <a:r>
                        <a:rPr lang="en-US" sz="800" b="0">
                          <a:solidFill>
                            <a:srgbClr val="002060"/>
                          </a:solidFill>
                        </a:rPr>
                        <a:t>Be able to calculate pressure</a:t>
                      </a:r>
                    </a:p>
                    <a:p>
                      <a:pPr marL="171450" indent="-171450">
                        <a:buFont typeface="Arial" panose="020B0604020202020204" pitchFamily="34" charset="0"/>
                        <a:buChar char="•"/>
                      </a:pPr>
                      <a:r>
                        <a:rPr lang="en-US" sz="800" b="0">
                          <a:solidFill>
                            <a:srgbClr val="002060"/>
                          </a:solidFill>
                        </a:rPr>
                        <a:t>Be able to calculate resultant forces</a:t>
                      </a:r>
                    </a:p>
                    <a:p>
                      <a:pPr marL="0" indent="0">
                        <a:buFont typeface="Arial" panose="020B0604020202020204" pitchFamily="34" charset="0"/>
                        <a:buNone/>
                      </a:pPr>
                      <a:endParaRPr lang="en-US" sz="800" b="1">
                        <a:solidFill>
                          <a:srgbClr val="002060"/>
                        </a:solidFill>
                      </a:endParaRPr>
                    </a:p>
                  </a:txBody>
                  <a:tcPr>
                    <a:solidFill>
                      <a:srgbClr val="EBF1E9"/>
                    </a:solidFill>
                  </a:tcPr>
                </a:tc>
                <a:tc>
                  <a:txBody>
                    <a:bodyPr/>
                    <a:lstStyle/>
                    <a:p>
                      <a:pPr marL="0" marR="0" lvl="0" indent="0" algn="l" rtl="0" eaLnBrk="1" fontAlgn="auto" latinLnBrk="0" hangingPunct="1">
                        <a:lnSpc>
                          <a:spcPct val="100000"/>
                        </a:lnSpc>
                        <a:spcBef>
                          <a:spcPts val="0"/>
                        </a:spcBef>
                        <a:spcAft>
                          <a:spcPts val="0"/>
                        </a:spcAft>
                        <a:buClrTx/>
                        <a:buSzTx/>
                        <a:buFontTx/>
                        <a:buNone/>
                      </a:pPr>
                      <a:r>
                        <a:rPr lang="en-US" sz="800">
                          <a:solidFill>
                            <a:srgbClr val="FF0000"/>
                          </a:solidFill>
                        </a:rPr>
                        <a:t>THIS IS ALL ABOUT EXPLANATION  and LINKING</a:t>
                      </a:r>
                      <a:endParaRPr lang="en-US" sz="800">
                        <a:solidFill>
                          <a:srgbClr val="002060"/>
                        </a:solidFill>
                      </a:endParaRPr>
                    </a:p>
                    <a:p>
                      <a:endParaRPr lang="en-US" sz="800">
                        <a:solidFill>
                          <a:srgbClr val="002060"/>
                        </a:solidFill>
                      </a:endParaRPr>
                    </a:p>
                    <a:p>
                      <a:endParaRPr lang="en-US" sz="800">
                        <a:solidFill>
                          <a:srgbClr val="002060"/>
                        </a:solidFill>
                      </a:endParaRPr>
                    </a:p>
                    <a:p>
                      <a:endParaRPr lang="en-US" sz="800">
                        <a:solidFill>
                          <a:srgbClr val="002060"/>
                        </a:solidFill>
                      </a:endParaRPr>
                    </a:p>
                    <a:p>
                      <a:pPr marL="171450" indent="-171450">
                        <a:buFont typeface="Arial" panose="020B0604020202020204" pitchFamily="34" charset="0"/>
                        <a:buChar char="•"/>
                      </a:pPr>
                      <a:r>
                        <a:rPr lang="en-US" sz="800">
                          <a:solidFill>
                            <a:srgbClr val="002060"/>
                          </a:solidFill>
                        </a:rPr>
                        <a:t>Know how to relate the motion of an object to the forces acting on it (e.g., Newtons Laws)</a:t>
                      </a:r>
                    </a:p>
                    <a:p>
                      <a:pPr marL="171450" indent="-171450">
                        <a:buFont typeface="Arial" panose="020B0604020202020204" pitchFamily="34" charset="0"/>
                        <a:buChar char="•"/>
                      </a:pPr>
                      <a:r>
                        <a:rPr lang="en-US" sz="800">
                          <a:solidFill>
                            <a:srgbClr val="002060"/>
                          </a:solidFill>
                        </a:rPr>
                        <a:t>Understand how we can measure the scale of Universe (e.g., red shift, expansion, Hubble’s Law)</a:t>
                      </a:r>
                    </a:p>
                    <a:p>
                      <a:pPr marL="171450" indent="-171450">
                        <a:buFont typeface="Arial" panose="020B0604020202020204" pitchFamily="34" charset="0"/>
                        <a:buChar char="•"/>
                      </a:pPr>
                      <a:r>
                        <a:rPr lang="en-US" sz="800">
                          <a:solidFill>
                            <a:srgbClr val="002060"/>
                          </a:solidFill>
                        </a:rPr>
                        <a:t>Know that stars have a lifecycle and how to use a Hertzsprung-Russell</a:t>
                      </a:r>
                    </a:p>
                    <a:p>
                      <a:pPr marL="171450" indent="-171450">
                        <a:buFont typeface="Arial" panose="020B0604020202020204" pitchFamily="34" charset="0"/>
                        <a:buChar char="•"/>
                      </a:pPr>
                      <a:r>
                        <a:rPr lang="en-US" sz="800">
                          <a:solidFill>
                            <a:srgbClr val="002060"/>
                          </a:solidFill>
                        </a:rPr>
                        <a:t>Know what evidence exists for the Universe starting with “The Big Bang”</a:t>
                      </a:r>
                    </a:p>
                    <a:p>
                      <a:pPr marL="171450" indent="-171450">
                        <a:buFont typeface="Arial" panose="020B0604020202020204" pitchFamily="34" charset="0"/>
                        <a:buChar char="•"/>
                      </a:pPr>
                      <a:r>
                        <a:rPr lang="en-US" sz="800">
                          <a:solidFill>
                            <a:srgbClr val="002060"/>
                          </a:solidFill>
                        </a:rPr>
                        <a:t>Understand that the </a:t>
                      </a:r>
                      <a:r>
                        <a:rPr lang="en-US" sz="800" err="1">
                          <a:solidFill>
                            <a:srgbClr val="002060"/>
                          </a:solidFill>
                        </a:rPr>
                        <a:t>behaviour</a:t>
                      </a:r>
                      <a:r>
                        <a:rPr lang="en-US" sz="800">
                          <a:solidFill>
                            <a:srgbClr val="002060"/>
                          </a:solidFill>
                        </a:rPr>
                        <a:t> of gasses is related to the motion of their particles (e.g., kinetic theory)</a:t>
                      </a:r>
                    </a:p>
                    <a:p>
                      <a:pPr marL="171450" indent="-171450">
                        <a:buFont typeface="Arial" panose="020B0604020202020204" pitchFamily="34" charset="0"/>
                        <a:buChar char="•"/>
                      </a:pPr>
                      <a:r>
                        <a:rPr lang="en-US" sz="800">
                          <a:solidFill>
                            <a:srgbClr val="002060"/>
                          </a:solidFill>
                        </a:rPr>
                        <a:t>Know how you can model the </a:t>
                      </a:r>
                      <a:r>
                        <a:rPr lang="en-US" sz="800" err="1">
                          <a:solidFill>
                            <a:srgbClr val="002060"/>
                          </a:solidFill>
                        </a:rPr>
                        <a:t>behaviour</a:t>
                      </a:r>
                      <a:r>
                        <a:rPr lang="en-US" sz="800">
                          <a:solidFill>
                            <a:srgbClr val="002060"/>
                          </a:solidFill>
                        </a:rPr>
                        <a:t> of gasses at different temperatures ( e.g., gas laws and absolute zero)</a:t>
                      </a: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r>
                        <a:rPr lang="en-US" sz="800" b="1">
                          <a:solidFill>
                            <a:srgbClr val="002060"/>
                          </a:solidFill>
                        </a:rPr>
                        <a:t>Skills</a:t>
                      </a:r>
                    </a:p>
                    <a:p>
                      <a:pPr marL="171450" indent="-171450">
                        <a:buFont typeface="Arial" panose="020B0604020202020204" pitchFamily="34" charset="0"/>
                        <a:buChar char="•"/>
                      </a:pPr>
                      <a:r>
                        <a:rPr lang="en-US" sz="800">
                          <a:solidFill>
                            <a:srgbClr val="002060"/>
                          </a:solidFill>
                        </a:rPr>
                        <a:t>Be able to calculate the effect of unbalanced forces on an object (e.g., F=ma)</a:t>
                      </a:r>
                    </a:p>
                    <a:p>
                      <a:pPr marL="171450" indent="-171450">
                        <a:buFont typeface="Arial" panose="020B0604020202020204" pitchFamily="34" charset="0"/>
                        <a:buChar char="•"/>
                      </a:pPr>
                      <a:r>
                        <a:rPr lang="en-US" sz="800">
                          <a:solidFill>
                            <a:srgbClr val="002060"/>
                          </a:solidFill>
                        </a:rPr>
                        <a:t>Be able to interpret diagrams showing spectra of stars to determine red-shift</a:t>
                      </a:r>
                    </a:p>
                    <a:p>
                      <a:pPr marL="171450" indent="-171450">
                        <a:buFont typeface="Arial" panose="020B0604020202020204" pitchFamily="34" charset="0"/>
                        <a:buChar char="•"/>
                      </a:pPr>
                      <a:r>
                        <a:rPr lang="en-US" sz="800">
                          <a:solidFill>
                            <a:srgbClr val="002060"/>
                          </a:solidFill>
                        </a:rPr>
                        <a:t>Be able to explain the evidence for The Big Bang</a:t>
                      </a:r>
                    </a:p>
                    <a:p>
                      <a:pPr marL="0" indent="0">
                        <a:buFont typeface="Arial" panose="020B0604020202020204" pitchFamily="34" charset="0"/>
                        <a:buNone/>
                      </a:pPr>
                      <a:endParaRPr lang="en-US" sz="800">
                        <a:solidFill>
                          <a:srgbClr val="002060"/>
                        </a:solidFill>
                      </a:endParaRPr>
                    </a:p>
                  </a:txBody>
                  <a:tcPr>
                    <a:solidFill>
                      <a:srgbClr val="EBF1E9"/>
                    </a:solidFill>
                  </a:tcPr>
                </a:tc>
                <a:extLst>
                  <a:ext uri="{0D108BD9-81ED-4DB2-BD59-A6C34878D82A}">
                    <a16:rowId xmlns:a16="http://schemas.microsoft.com/office/drawing/2014/main" val="1235794680"/>
                  </a:ext>
                </a:extLst>
              </a:tr>
              <a:tr h="582312">
                <a:tc>
                  <a:txBody>
                    <a:bodyPr/>
                    <a:lstStyle/>
                    <a:p>
                      <a:r>
                        <a:rPr lang="en-US" sz="1000" b="1">
                          <a:solidFill>
                            <a:srgbClr val="002060"/>
                          </a:solidFill>
                        </a:rPr>
                        <a:t>EXPERIENCES</a:t>
                      </a:r>
                    </a:p>
                    <a:p>
                      <a:pPr algn="l"/>
                      <a:r>
                        <a:rPr lang="en-US" sz="1000">
                          <a:solidFill>
                            <a:srgbClr val="002060"/>
                          </a:solidFill>
                        </a:rPr>
                        <a:t>(</a:t>
                      </a:r>
                      <a:r>
                        <a:rPr lang="en-US" sz="1000" b="1">
                          <a:solidFill>
                            <a:srgbClr val="002060"/>
                          </a:solidFill>
                        </a:rPr>
                        <a:t>Enriching</a:t>
                      </a:r>
                      <a:r>
                        <a:rPr lang="en-US" sz="1000">
                          <a:solidFill>
                            <a:srgbClr val="002060"/>
                          </a:solidFill>
                        </a:rPr>
                        <a:t> not curricular)</a:t>
                      </a:r>
                    </a:p>
                  </a:txBody>
                  <a:tcPr>
                    <a:solidFill>
                      <a:srgbClr val="C5E0B4"/>
                    </a:solidFill>
                  </a:tcPr>
                </a:tc>
                <a:tc>
                  <a:txBody>
                    <a:bodyPr/>
                    <a:lstStyle/>
                    <a:p>
                      <a:pPr marL="171450" indent="-171450">
                        <a:buFont typeface="Arial" panose="020B0604020202020204" pitchFamily="34" charset="0"/>
                        <a:buChar char="•"/>
                      </a:pPr>
                      <a:r>
                        <a:rPr lang="en-GB" sz="800">
                          <a:solidFill>
                            <a:srgbClr val="002060"/>
                          </a:solidFill>
                        </a:rPr>
                        <a:t>Have experienced “pushing” and “pulling” with playground equipment.</a:t>
                      </a:r>
                    </a:p>
                  </a:txBody>
                  <a:tcPr>
                    <a:solidFill>
                      <a:srgbClr val="C5E0B4"/>
                    </a:solidFill>
                  </a:tcPr>
                </a:tc>
                <a:tc gridSpan="2">
                  <a:txBody>
                    <a:bodyPr/>
                    <a:lstStyle/>
                    <a:p>
                      <a:pPr marL="171450" indent="-171450">
                        <a:buFont typeface="Arial" panose="020B0604020202020204" pitchFamily="34" charset="0"/>
                        <a:buChar char="•"/>
                      </a:pPr>
                      <a:r>
                        <a:rPr lang="en-GB" sz="800" kern="1200">
                          <a:solidFill>
                            <a:srgbClr val="002060"/>
                          </a:solidFill>
                          <a:latin typeface="+mn-lt"/>
                          <a:ea typeface="+mn-ea"/>
                          <a:cs typeface="+mn-cs"/>
                        </a:rPr>
                        <a:t>Use inflatable equipment in a swimming pool.</a:t>
                      </a:r>
                    </a:p>
                  </a:txBody>
                  <a:tcPr>
                    <a:solidFill>
                      <a:srgbClr val="C5E0B4"/>
                    </a:solidFill>
                  </a:tcPr>
                </a:tc>
                <a:tc hMerge="1">
                  <a:txBody>
                    <a:bodyPr/>
                    <a:lstStyle/>
                    <a:p>
                      <a:endParaRPr lang="en-GB"/>
                    </a:p>
                  </a:txBody>
                  <a:tcPr/>
                </a:tc>
                <a:tc>
                  <a:txBody>
                    <a:bodyPr/>
                    <a:lstStyle/>
                    <a:p>
                      <a:pPr marL="171450" indent="-171450">
                        <a:buFont typeface="Arial" panose="020B0604020202020204" pitchFamily="34" charset="0"/>
                        <a:buChar char="•"/>
                      </a:pPr>
                      <a:r>
                        <a:rPr lang="en-GB" sz="800" kern="1200">
                          <a:solidFill>
                            <a:srgbClr val="002060"/>
                          </a:solidFill>
                          <a:latin typeface="+mn-lt"/>
                          <a:ea typeface="+mn-ea"/>
                          <a:cs typeface="+mn-cs"/>
                        </a:rPr>
                        <a:t>Ride a go-kart</a:t>
                      </a:r>
                    </a:p>
                    <a:p>
                      <a:pPr marL="0" indent="0">
                        <a:buFont typeface="Arial" panose="020B0604020202020204" pitchFamily="34" charset="0"/>
                        <a:buNone/>
                      </a:pPr>
                      <a:endParaRPr lang="en-GB" sz="800" kern="1200">
                        <a:solidFill>
                          <a:srgbClr val="002060"/>
                        </a:solidFill>
                        <a:latin typeface="+mn-lt"/>
                        <a:ea typeface="+mn-ea"/>
                        <a:cs typeface="+mn-cs"/>
                      </a:endParaRPr>
                    </a:p>
                  </a:txBody>
                  <a:tcPr>
                    <a:solidFill>
                      <a:srgbClr val="C5E0B4"/>
                    </a:solidFill>
                  </a:tcPr>
                </a:tc>
                <a:tc>
                  <a:txBody>
                    <a:bodyPr/>
                    <a:lstStyle/>
                    <a:p>
                      <a:pPr marL="171450" indent="-171450">
                        <a:buFont typeface="Arial" panose="020B0604020202020204" pitchFamily="34" charset="0"/>
                        <a:buChar char="•"/>
                      </a:pPr>
                      <a:r>
                        <a:rPr lang="en-US" sz="800">
                          <a:solidFill>
                            <a:srgbClr val="002060"/>
                          </a:solidFill>
                        </a:rPr>
                        <a:t>Visit the Science or Natural History Museum in London</a:t>
                      </a:r>
                    </a:p>
                  </a:txBody>
                  <a:tcPr>
                    <a:solidFill>
                      <a:srgbClr val="C5E0B4"/>
                    </a:solid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solidFill>
                            <a:srgbClr val="002060"/>
                          </a:solidFill>
                        </a:rPr>
                        <a:t>Visit a theme park</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a:solidFill>
                          <a:srgbClr val="002060"/>
                        </a:solidFill>
                      </a:endParaRPr>
                    </a:p>
                  </a:txBody>
                  <a:tcPr>
                    <a:solidFill>
                      <a:srgbClr val="C5E0B4"/>
                    </a:solidFill>
                  </a:tcPr>
                </a:tc>
                <a:extLst>
                  <a:ext uri="{0D108BD9-81ED-4DB2-BD59-A6C34878D82A}">
                    <a16:rowId xmlns:a16="http://schemas.microsoft.com/office/drawing/2014/main" val="749163210"/>
                  </a:ext>
                </a:extLst>
              </a:tr>
              <a:tr h="464162">
                <a:tc>
                  <a:txBody>
                    <a:bodyPr/>
                    <a:lstStyle/>
                    <a:p>
                      <a:r>
                        <a:rPr lang="en-US" sz="1000" b="1">
                          <a:solidFill>
                            <a:srgbClr val="002060"/>
                          </a:solidFill>
                        </a:rPr>
                        <a:t>VOCABULARY</a:t>
                      </a:r>
                    </a:p>
                  </a:txBody>
                  <a:tcPr>
                    <a:solidFill>
                      <a:srgbClr val="EBF1E9"/>
                    </a:solidFill>
                  </a:tcPr>
                </a:tc>
                <a:tc>
                  <a:txBody>
                    <a:bodyPr/>
                    <a:lstStyle/>
                    <a:p>
                      <a:r>
                        <a:rPr lang="en-US" sz="800">
                          <a:solidFill>
                            <a:srgbClr val="002060"/>
                          </a:solidFill>
                        </a:rPr>
                        <a:t>Push, pull, move, fast, slow</a:t>
                      </a:r>
                    </a:p>
                  </a:txBody>
                  <a:tcPr>
                    <a:solidFill>
                      <a:srgbClr val="EBF1E9"/>
                    </a:solidFill>
                  </a:tcPr>
                </a:tc>
                <a:tc gridSpan="2">
                  <a:txBody>
                    <a:bodyPr/>
                    <a:lstStyle/>
                    <a:p>
                      <a:r>
                        <a:rPr lang="en-US" sz="800">
                          <a:solidFill>
                            <a:srgbClr val="002060"/>
                          </a:solidFill>
                        </a:rPr>
                        <a:t>Earth, day, night, hot, cold, light ,dark, fast, slow, days of the week/months, force, streamlining, speed</a:t>
                      </a:r>
                    </a:p>
                  </a:txBody>
                  <a:tcPr>
                    <a:solidFill>
                      <a:srgbClr val="EBF1E9"/>
                    </a:solidFill>
                  </a:tcPr>
                </a:tc>
                <a:tc hMerge="1">
                  <a:txBody>
                    <a:bodyPr/>
                    <a:lstStyle/>
                    <a:p>
                      <a:endParaRPr lang="en-GB"/>
                    </a:p>
                  </a:txBody>
                  <a:tcPr/>
                </a:tc>
                <a:tc>
                  <a:txBody>
                    <a:bodyPr/>
                    <a:lstStyle/>
                    <a:p>
                      <a:r>
                        <a:rPr lang="en-US" sz="800">
                          <a:solidFill>
                            <a:srgbClr val="002060"/>
                          </a:solidFill>
                        </a:rPr>
                        <a:t>Resultant, names of planets, gravity, </a:t>
                      </a:r>
                    </a:p>
                  </a:txBody>
                  <a:tcPr>
                    <a:solidFill>
                      <a:srgbClr val="EBF1E9"/>
                    </a:solidFill>
                  </a:tcPr>
                </a:tc>
                <a:tc>
                  <a:txBody>
                    <a:bodyPr/>
                    <a:lstStyle/>
                    <a:p>
                      <a:r>
                        <a:rPr lang="en-US" sz="800">
                          <a:solidFill>
                            <a:srgbClr val="002060"/>
                          </a:solidFill>
                        </a:rPr>
                        <a:t>Pressure</a:t>
                      </a: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002060"/>
                          </a:solidFill>
                        </a:rPr>
                        <a:t>Red shift, Newton’s Laws</a:t>
                      </a:r>
                    </a:p>
                  </a:txBody>
                  <a:tcPr>
                    <a:solidFill>
                      <a:srgbClr val="EBF1E9"/>
                    </a:solidFill>
                  </a:tcPr>
                </a:tc>
                <a:extLst>
                  <a:ext uri="{0D108BD9-81ED-4DB2-BD59-A6C34878D82A}">
                    <a16:rowId xmlns:a16="http://schemas.microsoft.com/office/drawing/2014/main" val="1788112394"/>
                  </a:ext>
                </a:extLst>
              </a:tr>
            </a:tbl>
          </a:graphicData>
        </a:graphic>
      </p:graphicFrame>
    </p:spTree>
    <p:extLst>
      <p:ext uri="{BB962C8B-B14F-4D97-AF65-F5344CB8AC3E}">
        <p14:creationId xmlns:p14="http://schemas.microsoft.com/office/powerpoint/2010/main" val="594040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6BB1A2A5-C085-B34C-850D-703DD10654CF}"/>
              </a:ext>
            </a:extLst>
          </p:cNvPr>
          <p:cNvGraphicFramePr>
            <a:graphicFrameLocks noGrp="1"/>
          </p:cNvGraphicFramePr>
          <p:nvPr>
            <p:ph idx="1"/>
            <p:extLst>
              <p:ext uri="{D42A27DB-BD31-4B8C-83A1-F6EECF244321}">
                <p14:modId xmlns:p14="http://schemas.microsoft.com/office/powerpoint/2010/main" val="1143758702"/>
              </p:ext>
            </p:extLst>
          </p:nvPr>
        </p:nvGraphicFramePr>
        <p:xfrm>
          <a:off x="1" y="0"/>
          <a:ext cx="12191999" cy="6976594"/>
        </p:xfrm>
        <a:graphic>
          <a:graphicData uri="http://schemas.openxmlformats.org/drawingml/2006/table">
            <a:tbl>
              <a:tblPr firstRow="1" bandRow="1">
                <a:tableStyleId>{5C22544A-7EE6-4342-B048-85BDC9FD1C3A}</a:tableStyleId>
              </a:tblPr>
              <a:tblGrid>
                <a:gridCol w="981074">
                  <a:extLst>
                    <a:ext uri="{9D8B030D-6E8A-4147-A177-3AD203B41FA5}">
                      <a16:colId xmlns:a16="http://schemas.microsoft.com/office/drawing/2014/main" val="2844052496"/>
                    </a:ext>
                  </a:extLst>
                </a:gridCol>
                <a:gridCol w="2057960">
                  <a:extLst>
                    <a:ext uri="{9D8B030D-6E8A-4147-A177-3AD203B41FA5}">
                      <a16:colId xmlns:a16="http://schemas.microsoft.com/office/drawing/2014/main" val="1783919398"/>
                    </a:ext>
                  </a:extLst>
                </a:gridCol>
                <a:gridCol w="1837766">
                  <a:extLst>
                    <a:ext uri="{9D8B030D-6E8A-4147-A177-3AD203B41FA5}">
                      <a16:colId xmlns:a16="http://schemas.microsoft.com/office/drawing/2014/main" val="379330648"/>
                    </a:ext>
                  </a:extLst>
                </a:gridCol>
                <a:gridCol w="394446">
                  <a:extLst>
                    <a:ext uri="{9D8B030D-6E8A-4147-A177-3AD203B41FA5}">
                      <a16:colId xmlns:a16="http://schemas.microsoft.com/office/drawing/2014/main" val="2117361135"/>
                    </a:ext>
                  </a:extLst>
                </a:gridCol>
                <a:gridCol w="2402541">
                  <a:extLst>
                    <a:ext uri="{9D8B030D-6E8A-4147-A177-3AD203B41FA5}">
                      <a16:colId xmlns:a16="http://schemas.microsoft.com/office/drawing/2014/main" val="2600062179"/>
                    </a:ext>
                  </a:extLst>
                </a:gridCol>
                <a:gridCol w="2277036">
                  <a:extLst>
                    <a:ext uri="{9D8B030D-6E8A-4147-A177-3AD203B41FA5}">
                      <a16:colId xmlns:a16="http://schemas.microsoft.com/office/drawing/2014/main" val="3005880290"/>
                    </a:ext>
                  </a:extLst>
                </a:gridCol>
                <a:gridCol w="2241176">
                  <a:extLst>
                    <a:ext uri="{9D8B030D-6E8A-4147-A177-3AD203B41FA5}">
                      <a16:colId xmlns:a16="http://schemas.microsoft.com/office/drawing/2014/main" val="2228165275"/>
                    </a:ext>
                  </a:extLst>
                </a:gridCol>
              </a:tblGrid>
              <a:tr h="534095">
                <a:tc gridSpan="3">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a:t>What Matters:  WM5</a:t>
                      </a:r>
                      <a:endParaRPr lang="en-US" sz="2400">
                        <a:solidFill>
                          <a:schemeClr val="tx1"/>
                        </a:solidFill>
                      </a:endParaRPr>
                    </a:p>
                  </a:txBody>
                  <a:tcPr>
                    <a:solidFill>
                      <a:srgbClr val="8EC142"/>
                    </a:solidFill>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cs typeface="Arial" panose="020B0604020202020204" pitchFamily="34" charset="0"/>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gridSpan="4">
                  <a:txBody>
                    <a:bodyPr/>
                    <a:lstStyle/>
                    <a:p>
                      <a:pPr algn="ctr"/>
                      <a:r>
                        <a:rPr lang="en-US" sz="2400">
                          <a:solidFill>
                            <a:schemeClr val="tx1"/>
                          </a:solidFill>
                        </a:rPr>
                        <a:t>Energy</a:t>
                      </a:r>
                    </a:p>
                  </a:txBody>
                  <a:tcPr>
                    <a:solidFill>
                      <a:srgbClr val="8EC142"/>
                    </a:solidFill>
                  </a:tcPr>
                </a:tc>
                <a:tc hMerge="1">
                  <a:txBody>
                    <a:bodyPr/>
                    <a:lstStyle/>
                    <a:p>
                      <a:pPr lvl="0"/>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extLst>
                  <a:ext uri="{0D108BD9-81ED-4DB2-BD59-A6C34878D82A}">
                    <a16:rowId xmlns:a16="http://schemas.microsoft.com/office/drawing/2014/main" val="3120450716"/>
                  </a:ext>
                </a:extLst>
              </a:tr>
              <a:tr h="1417465">
                <a:tc>
                  <a:txBody>
                    <a:bodyPr/>
                    <a:lstStyle/>
                    <a:p>
                      <a:endParaRPr lang="en-US" sz="1000">
                        <a:solidFill>
                          <a:schemeClr val="tx1"/>
                        </a:solidFill>
                      </a:endParaRPr>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a:solidFill>
                            <a:schemeClr val="tx1"/>
                          </a:solidFill>
                        </a:rPr>
                        <a:t>PS1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tx1"/>
                          </a:solidFill>
                          <a:latin typeface="+mn-lt"/>
                          <a:ea typeface="+mn-ea"/>
                          <a:cs typeface="+mn-cs"/>
                        </a:rPr>
                        <a:t>I can identify, follow and begin to create sequences and patterns in everyday activities</a:t>
                      </a:r>
                      <a:endParaRPr lang="en-GB" sz="900" b="1">
                        <a:solidFill>
                          <a:schemeClr val="tx1"/>
                        </a:solidFill>
                        <a:latin typeface="+mn-lt"/>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a:solidFill>
                          <a:schemeClr val="tx1"/>
                        </a:solidFill>
                        <a:latin typeface="+mn-lt"/>
                        <a:cs typeface="Arial" panose="020B0604020202020204" pitchFamily="34" charset="0"/>
                      </a:endParaRPr>
                    </a:p>
                  </a:txBody>
                  <a:tcPr>
                    <a:solidFill>
                      <a:srgbClr val="C5E0B4"/>
                    </a:solidFill>
                  </a:tcPr>
                </a:tc>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a:solidFill>
                            <a:schemeClr val="tx1"/>
                          </a:solidFill>
                        </a:rPr>
                        <a:t>PS2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900" b="1"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tx1"/>
                          </a:solidFill>
                          <a:latin typeface="+mn-lt"/>
                          <a:ea typeface="+mn-ea"/>
                          <a:cs typeface="+mn-cs"/>
                        </a:rPr>
                        <a:t>I can investigate different forms of energy and how it can be transferred.</a:t>
                      </a:r>
                    </a:p>
                  </a:txBody>
                  <a:tcPr>
                    <a:solidFill>
                      <a:srgbClr val="C5E0B4"/>
                    </a:solidFill>
                  </a:tcPr>
                </a:tc>
                <a:tc hMerge="1">
                  <a:txBody>
                    <a:bodyPr/>
                    <a:lstStyle/>
                    <a:p>
                      <a:endParaRPr lang="en-GB"/>
                    </a:p>
                  </a:txBody>
                  <a:tcPr/>
                </a:tc>
                <a:tc>
                  <a:txBody>
                    <a:bodyPr/>
                    <a:lstStyle/>
                    <a:p>
                      <a:pPr lvl="0"/>
                      <a:r>
                        <a:rPr lang="en-US" sz="900" b="1">
                          <a:solidFill>
                            <a:schemeClr val="tx1"/>
                          </a:solidFill>
                        </a:rPr>
                        <a:t>PS3</a:t>
                      </a:r>
                    </a:p>
                    <a:p>
                      <a:pPr lvl="0"/>
                      <a:endParaRPr lang="en-US" sz="900" b="1" kern="1200">
                        <a:solidFill>
                          <a:schemeClr val="tx1"/>
                        </a:solidFill>
                        <a:latin typeface="+mn-lt"/>
                        <a:ea typeface="+mn-ea"/>
                        <a:cs typeface="+mn-cs"/>
                      </a:endParaRPr>
                    </a:p>
                    <a:p>
                      <a:pPr lvl="0"/>
                      <a:r>
                        <a:rPr lang="en-GB" sz="900" b="1" kern="1200">
                          <a:solidFill>
                            <a:schemeClr val="tx1"/>
                          </a:solidFill>
                          <a:latin typeface="+mn-lt"/>
                          <a:ea typeface="+mn-ea"/>
                          <a:cs typeface="+mn-cs"/>
                        </a:rPr>
                        <a:t>I can explain that energy can be transferred from one place to another and how this can be used to provide the energy we need in our modern lives.</a:t>
                      </a:r>
                    </a:p>
                  </a:txBody>
                  <a:tcPr>
                    <a:solidFill>
                      <a:srgbClr val="C5E0B4"/>
                    </a:solidFill>
                  </a:tcPr>
                </a:tc>
                <a:tc>
                  <a:txBody>
                    <a:bodyPr/>
                    <a:lstStyle/>
                    <a:p>
                      <a:pPr marL="0" lvl="0" indent="0" algn="l" defTabSz="800100">
                        <a:lnSpc>
                          <a:spcPct val="90000"/>
                        </a:lnSpc>
                        <a:spcBef>
                          <a:spcPct val="0"/>
                        </a:spcBef>
                        <a:spcAft>
                          <a:spcPct val="15000"/>
                        </a:spcAft>
                        <a:buFont typeface="Arial" panose="020B0604020202020204" pitchFamily="34" charset="0"/>
                        <a:buNone/>
                      </a:pPr>
                      <a:r>
                        <a:rPr lang="en-US" sz="900" b="1">
                          <a:solidFill>
                            <a:schemeClr val="tx1"/>
                          </a:solidFill>
                        </a:rPr>
                        <a:t>PS4</a:t>
                      </a:r>
                    </a:p>
                    <a:p>
                      <a:pPr marL="0" lvl="0" indent="0" algn="l" defTabSz="800100">
                        <a:lnSpc>
                          <a:spcPct val="90000"/>
                        </a:lnSpc>
                        <a:spcBef>
                          <a:spcPct val="0"/>
                        </a:spcBef>
                        <a:spcAft>
                          <a:spcPct val="15000"/>
                        </a:spcAft>
                        <a:buFont typeface="Arial" panose="020B0604020202020204" pitchFamily="34" charset="0"/>
                        <a:buNone/>
                      </a:pPr>
                      <a:endParaRPr lang="en-US" sz="900" b="1" kern="1200">
                        <a:solidFill>
                          <a:schemeClr val="tx1"/>
                        </a:solidFill>
                        <a:latin typeface="+mn-lt"/>
                        <a:ea typeface="+mn-ea"/>
                        <a:cs typeface="+mn-cs"/>
                      </a:endParaRP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tx1"/>
                          </a:solidFill>
                          <a:latin typeface="+mn-lt"/>
                          <a:ea typeface="+mn-ea"/>
                          <a:cs typeface="+mn-cs"/>
                        </a:rPr>
                        <a:t>I can understand conservation of energy and can explain that energy is used at differing rates, and that this affects the power and efficiency of a system.</a:t>
                      </a:r>
                    </a:p>
                    <a:p>
                      <a:pPr marL="0" lvl="0" indent="0" algn="l" defTabSz="800100">
                        <a:lnSpc>
                          <a:spcPct val="90000"/>
                        </a:lnSpc>
                        <a:spcBef>
                          <a:spcPct val="0"/>
                        </a:spcBef>
                        <a:spcAft>
                          <a:spcPct val="15000"/>
                        </a:spcAft>
                        <a:buFont typeface="Arial" panose="020B0604020202020204" pitchFamily="34" charset="0"/>
                        <a:buNone/>
                      </a:pPr>
                      <a:endParaRPr lang="en-GB" sz="900" b="1" kern="1200">
                        <a:solidFill>
                          <a:schemeClr val="tx1"/>
                        </a:solidFill>
                        <a:latin typeface="+mn-lt"/>
                        <a:ea typeface="+mn-ea"/>
                        <a:cs typeface="+mn-cs"/>
                      </a:endParaRP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tx1"/>
                          </a:solidFill>
                          <a:latin typeface="+mn-lt"/>
                          <a:ea typeface="+mn-ea"/>
                          <a:cs typeface="+mn-cs"/>
                        </a:rPr>
                        <a:t>I can apply my knowledge of energy and forces to new designs and can improve the efficiency of systems.</a:t>
                      </a:r>
                    </a:p>
                  </a:txBody>
                  <a:tcPr>
                    <a:solidFill>
                      <a:srgbClr val="C5E0B4"/>
                    </a:solidFill>
                  </a:tcPr>
                </a:tc>
                <a:tc>
                  <a:txBody>
                    <a:bodyPr/>
                    <a:lstStyle/>
                    <a:p>
                      <a:pPr marL="0" marR="0" lvl="0" indent="0" algn="l" rtl="0" eaLnBrk="1" fontAlgn="auto" latinLnBrk="0" hangingPunct="1">
                        <a:lnSpc>
                          <a:spcPct val="100000"/>
                        </a:lnSpc>
                        <a:spcBef>
                          <a:spcPts val="0"/>
                        </a:spcBef>
                        <a:spcAft>
                          <a:spcPts val="0"/>
                        </a:spcAft>
                        <a:buClrTx/>
                        <a:buSzTx/>
                        <a:buFontTx/>
                        <a:buNone/>
                      </a:pPr>
                      <a:r>
                        <a:rPr lang="en-US" sz="900" b="1">
                          <a:solidFill>
                            <a:schemeClr val="tx1"/>
                          </a:solidFill>
                        </a:rPr>
                        <a:t>PS5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900" b="1">
                        <a:solidFill>
                          <a:schemeClr val="tx1"/>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a:solidFill>
                            <a:schemeClr val="tx1"/>
                          </a:solidFill>
                          <a:latin typeface="+mn-lt"/>
                        </a:rPr>
                        <a:t>I can quantify the energy in systems and apply this to system design in order to improve efficiency.</a:t>
                      </a:r>
                    </a:p>
                  </a:txBody>
                  <a:tcPr>
                    <a:solidFill>
                      <a:srgbClr val="C5E0B4"/>
                    </a:solidFill>
                  </a:tcPr>
                </a:tc>
                <a:extLst>
                  <a:ext uri="{0D108BD9-81ED-4DB2-BD59-A6C34878D82A}">
                    <a16:rowId xmlns:a16="http://schemas.microsoft.com/office/drawing/2014/main" val="915786871"/>
                  </a:ext>
                </a:extLst>
              </a:tr>
              <a:tr h="3978679">
                <a:tc>
                  <a:txBody>
                    <a:bodyPr/>
                    <a:lstStyle/>
                    <a:p>
                      <a:pPr algn="l"/>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KNOWLEDGE </a:t>
                      </a:r>
                      <a:br>
                        <a:rPr lang="en-US" sz="1000" b="1">
                          <a:solidFill>
                            <a:srgbClr val="002060"/>
                          </a:solidFill>
                        </a:rPr>
                      </a:br>
                      <a:br>
                        <a:rPr lang="en-US" sz="1000" b="1">
                          <a:solidFill>
                            <a:srgbClr val="002060"/>
                          </a:solidFill>
                        </a:rPr>
                      </a:br>
                      <a:r>
                        <a:rPr lang="en-US" sz="1000" b="1">
                          <a:solidFill>
                            <a:srgbClr val="002060"/>
                          </a:solidFill>
                        </a:rPr>
                        <a:t>and </a:t>
                      </a: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SKILLS</a:t>
                      </a:r>
                    </a:p>
                  </a:txBody>
                  <a:tcPr>
                    <a:solidFill>
                      <a:srgbClr val="EBF1E9"/>
                    </a:solidFill>
                  </a:tcPr>
                </a:tc>
                <a:tc>
                  <a:txBody>
                    <a:bodyPr/>
                    <a:lstStyle/>
                    <a:p>
                      <a:pPr algn="l"/>
                      <a:r>
                        <a:rPr lang="en-US" sz="800">
                          <a:solidFill>
                            <a:srgbClr val="FF0000"/>
                          </a:solidFill>
                        </a:rPr>
                        <a:t>THIS IS ALL ABOUT RECOGNISING, COPYING AND EXTENDING</a:t>
                      </a:r>
                    </a:p>
                    <a:p>
                      <a:pPr marL="0" indent="0" algn="l" defTabSz="914400" rtl="0" eaLnBrk="1" latinLnBrk="0" hangingPunct="1">
                        <a:buFont typeface="Arial" panose="020B0604020202020204" pitchFamily="34" charset="0"/>
                        <a:buNone/>
                      </a:pPr>
                      <a:endParaRPr lang="en-GB" sz="800"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Know that some items are “hot” and some are “cold”</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Know how to be safe around “hot” items</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Know how the temperature changes in each season.</a:t>
                      </a:r>
                    </a:p>
                    <a:p>
                      <a:pPr marL="171450" indent="-171450" algn="l" defTabSz="914400" rtl="0" eaLnBrk="1" latinLnBrk="0" hangingPunct="1">
                        <a:buFont typeface="Arial" panose="020B0604020202020204" pitchFamily="34" charset="0"/>
                        <a:buChar char="•"/>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rtl="0" eaLnBrk="1" latinLnBrk="0" hangingPunct="1">
                        <a:buFont typeface="Arial" panose="020B0604020202020204" pitchFamily="34" charset="0"/>
                        <a:buNone/>
                      </a:pPr>
                      <a:r>
                        <a:rPr lang="en-GB" sz="800" b="1" kern="1200">
                          <a:solidFill>
                            <a:srgbClr val="002060"/>
                          </a:solidFill>
                          <a:latin typeface="+mn-lt"/>
                          <a:ea typeface="+mn-ea"/>
                          <a:cs typeface="+mn-cs"/>
                        </a:rPr>
                        <a:t>Skills </a:t>
                      </a:r>
                    </a:p>
                    <a:p>
                      <a:pPr marL="0" indent="0" algn="l" defTabSz="914400" rtl="0" eaLnBrk="1" latinLnBrk="0" hangingPunct="1">
                        <a:buFont typeface="Arial" panose="020B0604020202020204" pitchFamily="34" charset="0"/>
                        <a:buNone/>
                      </a:pPr>
                      <a:endParaRPr lang="en-GB" sz="800" b="0" kern="1200">
                        <a:solidFill>
                          <a:srgbClr val="002060"/>
                        </a:solidFill>
                        <a:latin typeface="+mn-lt"/>
                        <a:ea typeface="+mn-ea"/>
                        <a:cs typeface="+mn-cs"/>
                      </a:endParaRP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Be able to sort objects into categories (</a:t>
                      </a:r>
                      <a:r>
                        <a:rPr lang="en-GB" sz="800" b="0" kern="1200" err="1">
                          <a:solidFill>
                            <a:srgbClr val="002060"/>
                          </a:solidFill>
                          <a:latin typeface="+mn-lt"/>
                          <a:ea typeface="+mn-ea"/>
                          <a:cs typeface="+mn-cs"/>
                        </a:rPr>
                        <a:t>eg</a:t>
                      </a:r>
                      <a:r>
                        <a:rPr lang="en-GB" sz="800" b="0" kern="1200">
                          <a:solidFill>
                            <a:srgbClr val="002060"/>
                          </a:solidFill>
                          <a:latin typeface="+mn-lt"/>
                          <a:ea typeface="+mn-ea"/>
                          <a:cs typeface="+mn-cs"/>
                        </a:rPr>
                        <a:t> hot/cold, fast/slow, summer/winter etc)</a:t>
                      </a:r>
                    </a:p>
                    <a:p>
                      <a:pPr marL="171450" indent="-171450" algn="l" defTabSz="914400" rtl="0" eaLnBrk="1" latinLnBrk="0" hangingPunct="1">
                        <a:buFont typeface="Arial" panose="020B0604020202020204" pitchFamily="34" charset="0"/>
                        <a:buChar char="•"/>
                      </a:pPr>
                      <a:endParaRPr lang="en-GB" sz="800" b="0" kern="1200">
                        <a:solidFill>
                          <a:srgbClr val="002060"/>
                        </a:solidFill>
                        <a:latin typeface="+mn-lt"/>
                        <a:ea typeface="+mn-ea"/>
                        <a:cs typeface="+mn-cs"/>
                      </a:endParaRPr>
                    </a:p>
                  </a:txBody>
                  <a:tcPr>
                    <a:solidFill>
                      <a:srgbClr val="EBF1E9"/>
                    </a:solidFill>
                  </a:tcPr>
                </a:tc>
                <a:tc gridSpan="2">
                  <a:txBody>
                    <a:bodyPr/>
                    <a:lstStyle/>
                    <a:p>
                      <a:r>
                        <a:rPr lang="en-US" sz="800">
                          <a:solidFill>
                            <a:srgbClr val="FF0000"/>
                          </a:solidFill>
                        </a:rPr>
                        <a:t>THIS IS ALL ABOUT BEGINNING TO CREATE AND EXPLAIN</a:t>
                      </a:r>
                    </a:p>
                    <a:p>
                      <a:endParaRPr lang="en-US" sz="800">
                        <a:solidFill>
                          <a:srgbClr val="FF0000"/>
                        </a:solidFill>
                      </a:endParaRPr>
                    </a:p>
                    <a:p>
                      <a:pPr marL="171450" indent="-171450">
                        <a:buFont typeface="Arial" panose="020B0604020202020204" pitchFamily="34" charset="0"/>
                        <a:buChar char="•"/>
                      </a:pPr>
                      <a:endParaRPr lang="en-GB" sz="800" b="1" kern="1200">
                        <a:solidFill>
                          <a:srgbClr val="002060"/>
                        </a:solidFill>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that heat is a form of energy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the terms conduction, convection and radiation.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that the temperature / weather changes on a daily, monthly and seasonal basis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a:solidFill>
                          <a:srgbClr val="002060"/>
                        </a:solidFill>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r>
                        <a:rPr lang="en-GB" sz="800" b="1" kern="1200">
                          <a:solidFill>
                            <a:srgbClr val="002060"/>
                          </a:solidFill>
                          <a:latin typeface="+mn-lt"/>
                          <a:ea typeface="+mn-ea"/>
                          <a:cs typeface="+mn-cs"/>
                        </a:rPr>
                        <a:t>Skills</a:t>
                      </a:r>
                    </a:p>
                    <a:p>
                      <a:pPr marL="171450" indent="-171450">
                        <a:buFont typeface="Arial" panose="020B0604020202020204" pitchFamily="34" charset="0"/>
                        <a:buChar char="•"/>
                      </a:pPr>
                      <a:r>
                        <a:rPr lang="en-GB" sz="800" kern="1200">
                          <a:solidFill>
                            <a:srgbClr val="002060"/>
                          </a:solidFill>
                          <a:latin typeface="+mn-lt"/>
                          <a:ea typeface="+mn-ea"/>
                          <a:cs typeface="+mn-cs"/>
                        </a:rPr>
                        <a:t>Be able to measure temperature accurately with a thermometer (e.g., in a room, liquid or outside)</a:t>
                      </a:r>
                    </a:p>
                    <a:p>
                      <a:pPr marL="171450" indent="-171450">
                        <a:buFont typeface="Arial" panose="020B0604020202020204" pitchFamily="34" charset="0"/>
                        <a:buChar char="•"/>
                      </a:pPr>
                      <a:r>
                        <a:rPr lang="en-GB" sz="800" kern="1200">
                          <a:solidFill>
                            <a:srgbClr val="002060"/>
                          </a:solidFill>
                          <a:latin typeface="+mn-lt"/>
                          <a:ea typeface="+mn-ea"/>
                          <a:cs typeface="+mn-cs"/>
                        </a:rPr>
                        <a:t>Investigate methods for preventing heat loss</a:t>
                      </a:r>
                    </a:p>
                    <a:p>
                      <a:pPr marL="171450" indent="-171450">
                        <a:buFont typeface="Arial" panose="020B0604020202020204" pitchFamily="34" charset="0"/>
                        <a:buChar char="•"/>
                      </a:pPr>
                      <a:endParaRPr lang="en-GB" sz="800" kern="1200">
                        <a:solidFill>
                          <a:srgbClr val="002060"/>
                        </a:solidFill>
                        <a:latin typeface="+mn-lt"/>
                        <a:ea typeface="+mn-ea"/>
                        <a:cs typeface="+mn-cs"/>
                      </a:endParaRPr>
                    </a:p>
                    <a:p>
                      <a:pPr marL="0" indent="0">
                        <a:buFont typeface="Arial" panose="020B0604020202020204" pitchFamily="34" charset="0"/>
                        <a:buNone/>
                      </a:pPr>
                      <a:endParaRPr lang="en-US" sz="800" kern="1200">
                        <a:solidFill>
                          <a:srgbClr val="002060"/>
                        </a:solidFill>
                        <a:latin typeface="+mn-lt"/>
                        <a:ea typeface="+mn-ea"/>
                        <a:cs typeface="+mn-cs"/>
                      </a:endParaRPr>
                    </a:p>
                  </a:txBody>
                  <a:tcPr>
                    <a:solidFill>
                      <a:srgbClr val="EBF1E9"/>
                    </a:solidFill>
                  </a:tcPr>
                </a:tc>
                <a:tc hMerge="1">
                  <a:txBody>
                    <a:bodyPr/>
                    <a:lstStyle/>
                    <a:p>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AND EXPLANATION</a:t>
                      </a:r>
                      <a:endParaRPr lang="en-US" sz="800">
                        <a:solidFill>
                          <a:srgbClr val="002060"/>
                        </a:solidFill>
                      </a:endParaRPr>
                    </a:p>
                    <a:p>
                      <a:endParaRPr lang="en-US" sz="800">
                        <a:solidFill>
                          <a:srgbClr val="002060"/>
                        </a:solidFill>
                      </a:endParaRPr>
                    </a:p>
                    <a:p>
                      <a:endParaRPr lang="en-US" sz="800">
                        <a:solidFill>
                          <a:srgbClr val="002060"/>
                        </a:solidFill>
                      </a:endParaRPr>
                    </a:p>
                    <a:p>
                      <a:pPr marL="0" indent="0">
                        <a:buFont typeface="Arial" panose="020B0604020202020204" pitchFamily="34" charset="0"/>
                        <a:buNone/>
                      </a:pPr>
                      <a:endParaRPr lang="en-GB" sz="800">
                        <a:solidFill>
                          <a:srgbClr val="002060"/>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that energy comes in different forms (e.g., movement, chemical, electrical)</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how to construct energy transfer diagrams (Sankey)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that sound (movement of air) is a form of energy.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that the unit of energy is the Joule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that friction is a force that opposes motion.</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a:solidFill>
                          <a:srgbClr val="002060"/>
                        </a:solidFill>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r>
                        <a:rPr lang="en-GB" sz="800" b="1" kern="1200">
                          <a:solidFill>
                            <a:srgbClr val="002060"/>
                          </a:solidFill>
                          <a:latin typeface="+mn-lt"/>
                          <a:ea typeface="+mn-ea"/>
                          <a:cs typeface="+mn-cs"/>
                        </a:rPr>
                        <a:t>Skills</a:t>
                      </a:r>
                    </a:p>
                    <a:p>
                      <a:pPr marL="171450" indent="-171450">
                        <a:buFont typeface="Arial" panose="020B0604020202020204" pitchFamily="34" charset="0"/>
                        <a:buChar char="•"/>
                      </a:pPr>
                      <a:r>
                        <a:rPr lang="en-GB" sz="800" b="0" kern="1200">
                          <a:solidFill>
                            <a:srgbClr val="002060"/>
                          </a:solidFill>
                          <a:latin typeface="+mn-lt"/>
                          <a:ea typeface="+mn-ea"/>
                          <a:cs typeface="+mn-cs"/>
                        </a:rPr>
                        <a:t>Be able to measure the energy content in foodstuff (calorimetry)</a:t>
                      </a:r>
                    </a:p>
                    <a:p>
                      <a:pPr marL="171450" indent="-171450">
                        <a:buFont typeface="Arial" panose="020B0604020202020204" pitchFamily="34" charset="0"/>
                        <a:buChar char="•"/>
                      </a:pPr>
                      <a:endParaRPr lang="en-GB" sz="800" b="0" kern="1200">
                        <a:solidFill>
                          <a:srgbClr val="002060"/>
                        </a:solidFill>
                        <a:latin typeface="+mn-lt"/>
                        <a:ea typeface="+mn-ea"/>
                        <a:cs typeface="+mn-cs"/>
                      </a:endParaRPr>
                    </a:p>
                    <a:p>
                      <a:pPr marL="0" indent="0">
                        <a:buFont typeface="Arial" panose="020B0604020202020204" pitchFamily="34" charset="0"/>
                        <a:buNone/>
                      </a:pPr>
                      <a:endParaRPr lang="en-GB" sz="800" b="0" kern="1200">
                        <a:solidFill>
                          <a:srgbClr val="002060"/>
                        </a:solidFill>
                        <a:latin typeface="+mn-lt"/>
                        <a:ea typeface="+mn-ea"/>
                        <a:cs typeface="+mn-cs"/>
                      </a:endParaRP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EXPLANATION and LINKING</a:t>
                      </a:r>
                      <a:endParaRPr lang="en-US" sz="800">
                        <a:solidFill>
                          <a:srgbClr val="002060"/>
                        </a:solidFill>
                      </a:endParaRPr>
                    </a:p>
                    <a:p>
                      <a:endParaRPr lang="en-US" sz="800">
                        <a:solidFill>
                          <a:srgbClr val="002060"/>
                        </a:solidFill>
                      </a:endParaRPr>
                    </a:p>
                    <a:p>
                      <a:pPr marL="171450" indent="-171450">
                        <a:buFont typeface="Arial" panose="020B0604020202020204" pitchFamily="34" charset="0"/>
                        <a:buChar char="•"/>
                      </a:pPr>
                      <a:endParaRPr lang="en-US" sz="800">
                        <a:solidFill>
                          <a:srgbClr val="002060"/>
                        </a:solidFill>
                      </a:endParaRPr>
                    </a:p>
                    <a:p>
                      <a:pPr marL="171450" indent="-171450">
                        <a:buFont typeface="Arial" panose="020B0604020202020204" pitchFamily="34" charset="0"/>
                        <a:buChar char="•"/>
                      </a:pPr>
                      <a:r>
                        <a:rPr lang="en-US" sz="800">
                          <a:solidFill>
                            <a:srgbClr val="002060"/>
                          </a:solidFill>
                        </a:rPr>
                        <a:t>Know how to explain the physical processes behind conduction, convection and radiation.</a:t>
                      </a:r>
                    </a:p>
                    <a:p>
                      <a:pPr marL="171450" indent="-171450">
                        <a:buFont typeface="Arial" panose="020B0604020202020204" pitchFamily="34" charset="0"/>
                        <a:buChar char="•"/>
                      </a:pPr>
                      <a:r>
                        <a:rPr lang="en-US" sz="800">
                          <a:solidFill>
                            <a:srgbClr val="002060"/>
                          </a:solidFill>
                        </a:rPr>
                        <a:t>Know that energy can not be created or destroyed, just transferred (e.g., conservation)</a:t>
                      </a:r>
                    </a:p>
                    <a:p>
                      <a:pPr marL="171450" indent="-171450">
                        <a:buFont typeface="Arial" panose="020B0604020202020204" pitchFamily="34" charset="0"/>
                        <a:buChar char="•"/>
                      </a:pPr>
                      <a:r>
                        <a:rPr lang="en-US" sz="800">
                          <a:solidFill>
                            <a:srgbClr val="002060"/>
                          </a:solidFill>
                        </a:rPr>
                        <a:t>Know the common forms of generating electricity  (including nuclear)</a:t>
                      </a:r>
                    </a:p>
                    <a:p>
                      <a:pPr marL="171450" indent="-171450">
                        <a:buFont typeface="Arial" panose="020B0604020202020204" pitchFamily="34" charset="0"/>
                        <a:buChar char="•"/>
                      </a:pPr>
                      <a:r>
                        <a:rPr lang="en-US" sz="800">
                          <a:solidFill>
                            <a:srgbClr val="002060"/>
                          </a:solidFill>
                        </a:rPr>
                        <a:t>Know how systems are designed to be more efficient (e.g., National Grid, reducing friction in cars, energy efficient light bulbs)</a:t>
                      </a: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r>
                        <a:rPr lang="en-US" sz="800" b="1">
                          <a:solidFill>
                            <a:srgbClr val="002060"/>
                          </a:solidFill>
                        </a:rPr>
                        <a:t>Skills</a:t>
                      </a:r>
                    </a:p>
                    <a:p>
                      <a:pPr marL="171450" indent="-171450">
                        <a:buFont typeface="Arial" panose="020B0604020202020204" pitchFamily="34" charset="0"/>
                        <a:buChar char="•"/>
                      </a:pPr>
                      <a:r>
                        <a:rPr lang="en-US" sz="800" b="0">
                          <a:solidFill>
                            <a:srgbClr val="002060"/>
                          </a:solidFill>
                        </a:rPr>
                        <a:t>Be able to calculate pressure</a:t>
                      </a:r>
                    </a:p>
                    <a:p>
                      <a:pPr marL="171450" indent="-171450">
                        <a:buFont typeface="Arial" panose="020B0604020202020204" pitchFamily="34" charset="0"/>
                        <a:buChar char="•"/>
                      </a:pPr>
                      <a:r>
                        <a:rPr lang="en-US" sz="800" b="0">
                          <a:solidFill>
                            <a:srgbClr val="002060"/>
                          </a:solidFill>
                        </a:rPr>
                        <a:t>Be able to calculate resultant forces</a:t>
                      </a:r>
                    </a:p>
                    <a:p>
                      <a:pPr marL="0" indent="0">
                        <a:buFont typeface="Arial" panose="020B0604020202020204" pitchFamily="34" charset="0"/>
                        <a:buNone/>
                      </a:pPr>
                      <a:endParaRPr lang="en-US" sz="800" b="1">
                        <a:solidFill>
                          <a:srgbClr val="002060"/>
                        </a:solidFill>
                      </a:endParaRPr>
                    </a:p>
                  </a:txBody>
                  <a:tcPr>
                    <a:solidFill>
                      <a:srgbClr val="EBF1E9"/>
                    </a:solidFill>
                  </a:tcPr>
                </a:tc>
                <a:tc>
                  <a:txBody>
                    <a:bodyPr/>
                    <a:lstStyle/>
                    <a:p>
                      <a:pPr marL="0" marR="0" lvl="0" indent="0" algn="l" rtl="0" eaLnBrk="1" fontAlgn="auto" latinLnBrk="0" hangingPunct="1">
                        <a:lnSpc>
                          <a:spcPct val="100000"/>
                        </a:lnSpc>
                        <a:spcBef>
                          <a:spcPts val="0"/>
                        </a:spcBef>
                        <a:spcAft>
                          <a:spcPts val="0"/>
                        </a:spcAft>
                        <a:buClrTx/>
                        <a:buSzTx/>
                        <a:buFontTx/>
                        <a:buNone/>
                      </a:pPr>
                      <a:r>
                        <a:rPr lang="en-US" sz="800">
                          <a:solidFill>
                            <a:srgbClr val="FF0000"/>
                          </a:solidFill>
                        </a:rPr>
                        <a:t>THIS IS ALL ABOUT EXPLANATION  and LINKING</a:t>
                      </a:r>
                      <a:endParaRPr lang="en-US" sz="800">
                        <a:solidFill>
                          <a:srgbClr val="002060"/>
                        </a:solidFill>
                      </a:endParaRPr>
                    </a:p>
                    <a:p>
                      <a:endParaRPr lang="en-US" sz="800">
                        <a:solidFill>
                          <a:srgbClr val="002060"/>
                        </a:solidFill>
                      </a:endParaRPr>
                    </a:p>
                    <a:p>
                      <a:endParaRPr lang="en-US" sz="800">
                        <a:solidFill>
                          <a:srgbClr val="002060"/>
                        </a:solidFill>
                      </a:endParaRPr>
                    </a:p>
                    <a:p>
                      <a:endParaRPr lang="en-US" sz="800">
                        <a:solidFill>
                          <a:srgbClr val="002060"/>
                        </a:solidFill>
                      </a:endParaRPr>
                    </a:p>
                    <a:p>
                      <a:pPr marL="171450" indent="-171450">
                        <a:buFont typeface="Arial" panose="020B0604020202020204" pitchFamily="34" charset="0"/>
                        <a:buChar char="•"/>
                      </a:pPr>
                      <a:r>
                        <a:rPr lang="en-US" sz="800">
                          <a:solidFill>
                            <a:srgbClr val="002060"/>
                          </a:solidFill>
                        </a:rPr>
                        <a:t>Know how to calculate the energy / power in given situations (Kinetic energy, potential energy, electrical energy)</a:t>
                      </a:r>
                    </a:p>
                    <a:p>
                      <a:pPr marL="171450" indent="-171450">
                        <a:buFont typeface="Arial" panose="020B0604020202020204" pitchFamily="34" charset="0"/>
                        <a:buChar char="•"/>
                      </a:pPr>
                      <a:r>
                        <a:rPr lang="en-US" sz="800">
                          <a:solidFill>
                            <a:srgbClr val="002060"/>
                          </a:solidFill>
                        </a:rPr>
                        <a:t>Know how to calculate the cost of electrical energy</a:t>
                      </a:r>
                    </a:p>
                    <a:p>
                      <a:pPr marL="171450" indent="-171450">
                        <a:buFont typeface="Arial" panose="020B0604020202020204" pitchFamily="34" charset="0"/>
                        <a:buChar char="•"/>
                      </a:pPr>
                      <a:r>
                        <a:rPr lang="en-US" sz="800">
                          <a:solidFill>
                            <a:srgbClr val="002060"/>
                          </a:solidFill>
                        </a:rPr>
                        <a:t>Understand that the </a:t>
                      </a:r>
                      <a:r>
                        <a:rPr lang="en-US" sz="800" err="1">
                          <a:solidFill>
                            <a:srgbClr val="002060"/>
                          </a:solidFill>
                        </a:rPr>
                        <a:t>behaviour</a:t>
                      </a:r>
                      <a:r>
                        <a:rPr lang="en-US" sz="800">
                          <a:solidFill>
                            <a:srgbClr val="002060"/>
                          </a:solidFill>
                        </a:rPr>
                        <a:t> of gasses is related to the motion of their particles (e.g., kinetic theory)</a:t>
                      </a:r>
                    </a:p>
                    <a:p>
                      <a:pPr marL="171450" indent="-171450">
                        <a:buFont typeface="Arial" panose="020B0604020202020204" pitchFamily="34" charset="0"/>
                        <a:buChar char="•"/>
                      </a:pPr>
                      <a:r>
                        <a:rPr lang="en-US" sz="800">
                          <a:solidFill>
                            <a:srgbClr val="002060"/>
                          </a:solidFill>
                        </a:rPr>
                        <a:t>Know how you can model the </a:t>
                      </a:r>
                      <a:r>
                        <a:rPr lang="en-US" sz="800" err="1">
                          <a:solidFill>
                            <a:srgbClr val="002060"/>
                          </a:solidFill>
                        </a:rPr>
                        <a:t>behaviour</a:t>
                      </a:r>
                      <a:r>
                        <a:rPr lang="en-US" sz="800">
                          <a:solidFill>
                            <a:srgbClr val="002060"/>
                          </a:solidFill>
                        </a:rPr>
                        <a:t> of gasses at different temperatures ( e.g., gas laws and absolute zero)</a:t>
                      </a:r>
                    </a:p>
                    <a:p>
                      <a:pPr marL="171450" indent="-171450">
                        <a:buFont typeface="Arial" panose="020B0604020202020204" pitchFamily="34" charset="0"/>
                        <a:buChar char="•"/>
                      </a:pPr>
                      <a:endParaRPr lang="en-US" sz="800">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r>
                        <a:rPr lang="en-US" sz="800" b="1">
                          <a:solidFill>
                            <a:srgbClr val="002060"/>
                          </a:solidFill>
                        </a:rPr>
                        <a:t>Skills</a:t>
                      </a:r>
                    </a:p>
                    <a:p>
                      <a:pPr marL="171450" indent="-171450">
                        <a:buFont typeface="Arial" panose="020B0604020202020204" pitchFamily="34" charset="0"/>
                        <a:buChar char="•"/>
                      </a:pPr>
                      <a:r>
                        <a:rPr lang="en-US" sz="800">
                          <a:solidFill>
                            <a:srgbClr val="002060"/>
                          </a:solidFill>
                        </a:rPr>
                        <a:t>Be able to calculate the efficiency of an energy transfer process.</a:t>
                      </a:r>
                    </a:p>
                    <a:p>
                      <a:pPr marL="0" indent="0">
                        <a:buFont typeface="Arial" panose="020B0604020202020204" pitchFamily="34" charset="0"/>
                        <a:buNone/>
                      </a:pPr>
                      <a:endParaRPr lang="en-US" sz="800">
                        <a:solidFill>
                          <a:srgbClr val="002060"/>
                        </a:solidFill>
                      </a:endParaRPr>
                    </a:p>
                  </a:txBody>
                  <a:tcPr>
                    <a:solidFill>
                      <a:srgbClr val="EBF1E9"/>
                    </a:solidFill>
                  </a:tcPr>
                </a:tc>
                <a:extLst>
                  <a:ext uri="{0D108BD9-81ED-4DB2-BD59-A6C34878D82A}">
                    <a16:rowId xmlns:a16="http://schemas.microsoft.com/office/drawing/2014/main" val="1235794680"/>
                  </a:ext>
                </a:extLst>
              </a:tr>
              <a:tr h="582246">
                <a:tc>
                  <a:txBody>
                    <a:bodyPr/>
                    <a:lstStyle/>
                    <a:p>
                      <a:r>
                        <a:rPr lang="en-US" sz="1000" b="1">
                          <a:solidFill>
                            <a:srgbClr val="002060"/>
                          </a:solidFill>
                        </a:rPr>
                        <a:t>EXPERIENCES</a:t>
                      </a:r>
                    </a:p>
                    <a:p>
                      <a:pPr algn="l"/>
                      <a:r>
                        <a:rPr lang="en-US" sz="1000">
                          <a:solidFill>
                            <a:srgbClr val="002060"/>
                          </a:solidFill>
                        </a:rPr>
                        <a:t>(</a:t>
                      </a:r>
                      <a:r>
                        <a:rPr lang="en-US" sz="1000" b="1">
                          <a:solidFill>
                            <a:srgbClr val="002060"/>
                          </a:solidFill>
                        </a:rPr>
                        <a:t>Enriching</a:t>
                      </a:r>
                      <a:r>
                        <a:rPr lang="en-US" sz="1000">
                          <a:solidFill>
                            <a:srgbClr val="002060"/>
                          </a:solidFill>
                        </a:rPr>
                        <a:t> not curricular)</a:t>
                      </a:r>
                    </a:p>
                  </a:txBody>
                  <a:tcPr>
                    <a:solidFill>
                      <a:srgbClr val="C5E0B4"/>
                    </a:solidFill>
                  </a:tcPr>
                </a:tc>
                <a:tc>
                  <a:txBody>
                    <a:bodyPr/>
                    <a:lstStyle/>
                    <a:p>
                      <a:pPr marL="171450" indent="-171450">
                        <a:buFont typeface="Arial" panose="020B0604020202020204" pitchFamily="34" charset="0"/>
                        <a:buChar char="•"/>
                      </a:pPr>
                      <a:endParaRPr lang="en-GB" sz="800">
                        <a:solidFill>
                          <a:srgbClr val="002060"/>
                        </a:solidFill>
                      </a:endParaRPr>
                    </a:p>
                  </a:txBody>
                  <a:tcPr>
                    <a:solidFill>
                      <a:srgbClr val="C5E0B4"/>
                    </a:solidFill>
                  </a:tcPr>
                </a:tc>
                <a:tc gridSpan="2">
                  <a:txBody>
                    <a:bodyPr/>
                    <a:lstStyle/>
                    <a:p>
                      <a:pPr marL="171450" indent="-171450">
                        <a:buFont typeface="Arial" panose="020B0604020202020204" pitchFamily="34" charset="0"/>
                        <a:buChar char="•"/>
                      </a:pPr>
                      <a:r>
                        <a:rPr lang="en-GB" sz="800" kern="1200">
                          <a:solidFill>
                            <a:srgbClr val="002060"/>
                          </a:solidFill>
                          <a:latin typeface="+mn-lt"/>
                          <a:ea typeface="+mn-ea"/>
                          <a:cs typeface="+mn-cs"/>
                        </a:rPr>
                        <a:t>Boil a kettle and measure the temperature / heat loss</a:t>
                      </a:r>
                    </a:p>
                  </a:txBody>
                  <a:tcPr>
                    <a:solidFill>
                      <a:srgbClr val="C5E0B4"/>
                    </a:solidFill>
                  </a:tcPr>
                </a:tc>
                <a:tc hMerge="1">
                  <a:txBody>
                    <a:bodyPr/>
                    <a:lstStyle/>
                    <a:p>
                      <a:endParaRPr lang="en-GB"/>
                    </a:p>
                  </a:txBody>
                  <a:tcPr/>
                </a:tc>
                <a:tc>
                  <a:txBody>
                    <a:bodyPr/>
                    <a:lstStyle/>
                    <a:p>
                      <a:pPr marL="171450" indent="-171450">
                        <a:buFont typeface="Arial" panose="020B0604020202020204" pitchFamily="34" charset="0"/>
                        <a:buChar char="•"/>
                      </a:pPr>
                      <a:r>
                        <a:rPr lang="en-GB" sz="800" kern="1200">
                          <a:solidFill>
                            <a:srgbClr val="002060"/>
                          </a:solidFill>
                          <a:latin typeface="+mn-lt"/>
                          <a:ea typeface="+mn-ea"/>
                          <a:cs typeface="+mn-cs"/>
                        </a:rPr>
                        <a:t>Use a Bunsen burn to calculate / estimate the energy in common food items</a:t>
                      </a:r>
                    </a:p>
                    <a:p>
                      <a:pPr marL="0" indent="0">
                        <a:buFont typeface="Arial" panose="020B0604020202020204" pitchFamily="34" charset="0"/>
                        <a:buNone/>
                      </a:pPr>
                      <a:endParaRPr lang="en-GB" sz="800" kern="1200">
                        <a:solidFill>
                          <a:srgbClr val="002060"/>
                        </a:solidFill>
                        <a:latin typeface="+mn-lt"/>
                        <a:ea typeface="+mn-ea"/>
                        <a:cs typeface="+mn-cs"/>
                      </a:endParaRPr>
                    </a:p>
                  </a:txBody>
                  <a:tcPr>
                    <a:solidFill>
                      <a:srgbClr val="C5E0B4"/>
                    </a:solidFill>
                  </a:tcPr>
                </a:tc>
                <a:tc>
                  <a:txBody>
                    <a:bodyPr/>
                    <a:lstStyle/>
                    <a:p>
                      <a:pPr marL="171450" indent="-171450">
                        <a:buFont typeface="Arial" panose="020B0604020202020204" pitchFamily="34" charset="0"/>
                        <a:buChar char="•"/>
                      </a:pPr>
                      <a:endParaRPr lang="en-US" sz="800">
                        <a:solidFill>
                          <a:srgbClr val="002060"/>
                        </a:solidFill>
                      </a:endParaRPr>
                    </a:p>
                  </a:txBody>
                  <a:tcPr>
                    <a:solidFill>
                      <a:srgbClr val="C5E0B4"/>
                    </a:solid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solidFill>
                            <a:srgbClr val="002060"/>
                          </a:solidFill>
                        </a:rPr>
                        <a:t>Visit a theme park and calculate the energy in the rides</a:t>
                      </a:r>
                    </a:p>
                  </a:txBody>
                  <a:tcPr>
                    <a:solidFill>
                      <a:srgbClr val="C5E0B4"/>
                    </a:solidFill>
                  </a:tcPr>
                </a:tc>
                <a:extLst>
                  <a:ext uri="{0D108BD9-81ED-4DB2-BD59-A6C34878D82A}">
                    <a16:rowId xmlns:a16="http://schemas.microsoft.com/office/drawing/2014/main" val="749163210"/>
                  </a:ext>
                </a:extLst>
              </a:tr>
              <a:tr h="464109">
                <a:tc>
                  <a:txBody>
                    <a:bodyPr/>
                    <a:lstStyle/>
                    <a:p>
                      <a:r>
                        <a:rPr lang="en-US" sz="1000" b="1">
                          <a:solidFill>
                            <a:srgbClr val="002060"/>
                          </a:solidFill>
                        </a:rPr>
                        <a:t>VOCABULARY</a:t>
                      </a:r>
                    </a:p>
                  </a:txBody>
                  <a:tcPr>
                    <a:solidFill>
                      <a:srgbClr val="EBF1E9"/>
                    </a:solidFill>
                  </a:tcPr>
                </a:tc>
                <a:tc>
                  <a:txBody>
                    <a:bodyPr/>
                    <a:lstStyle/>
                    <a:p>
                      <a:r>
                        <a:rPr lang="en-US" sz="800">
                          <a:solidFill>
                            <a:srgbClr val="002060"/>
                          </a:solidFill>
                        </a:rPr>
                        <a:t>Hot, cold, warm</a:t>
                      </a:r>
                    </a:p>
                  </a:txBody>
                  <a:tcPr>
                    <a:solidFill>
                      <a:srgbClr val="EBF1E9"/>
                    </a:solidFill>
                  </a:tcPr>
                </a:tc>
                <a:tc gridSpan="2">
                  <a:txBody>
                    <a:bodyPr/>
                    <a:lstStyle/>
                    <a:p>
                      <a:r>
                        <a:rPr lang="en-US" sz="800">
                          <a:solidFill>
                            <a:srgbClr val="002060"/>
                          </a:solidFill>
                        </a:rPr>
                        <a:t>Thermometer, centigrade / Celsius, insulation</a:t>
                      </a:r>
                    </a:p>
                  </a:txBody>
                  <a:tcPr>
                    <a:solidFill>
                      <a:srgbClr val="EBF1E9"/>
                    </a:solidFill>
                  </a:tcPr>
                </a:tc>
                <a:tc hMerge="1">
                  <a:txBody>
                    <a:bodyPr/>
                    <a:lstStyle/>
                    <a:p>
                      <a:endParaRPr lang="en-GB"/>
                    </a:p>
                  </a:txBody>
                  <a:tcPr/>
                </a:tc>
                <a:tc>
                  <a:txBody>
                    <a:bodyPr/>
                    <a:lstStyle/>
                    <a:p>
                      <a:r>
                        <a:rPr lang="en-US" sz="800">
                          <a:solidFill>
                            <a:srgbClr val="002060"/>
                          </a:solidFill>
                        </a:rPr>
                        <a:t>Bunsen burner, chemical, pressure, Sankey, calorie, Joules</a:t>
                      </a:r>
                    </a:p>
                  </a:txBody>
                  <a:tcPr>
                    <a:solidFill>
                      <a:srgbClr val="EBF1E9"/>
                    </a:solidFill>
                  </a:tcPr>
                </a:tc>
                <a:tc>
                  <a:txBody>
                    <a:bodyPr/>
                    <a:lstStyle/>
                    <a:p>
                      <a:r>
                        <a:rPr lang="en-US" sz="800">
                          <a:solidFill>
                            <a:srgbClr val="002060"/>
                          </a:solidFill>
                        </a:rPr>
                        <a:t>Conduction, convection, radiation, friction</a:t>
                      </a: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800">
                        <a:solidFill>
                          <a:srgbClr val="002060"/>
                        </a:solidFill>
                      </a:endParaRPr>
                    </a:p>
                  </a:txBody>
                  <a:tcPr>
                    <a:solidFill>
                      <a:srgbClr val="EBF1E9"/>
                    </a:solidFill>
                  </a:tcPr>
                </a:tc>
                <a:extLst>
                  <a:ext uri="{0D108BD9-81ED-4DB2-BD59-A6C34878D82A}">
                    <a16:rowId xmlns:a16="http://schemas.microsoft.com/office/drawing/2014/main" val="1788112394"/>
                  </a:ext>
                </a:extLst>
              </a:tr>
            </a:tbl>
          </a:graphicData>
        </a:graphic>
      </p:graphicFrame>
    </p:spTree>
    <p:extLst>
      <p:ext uri="{BB962C8B-B14F-4D97-AF65-F5344CB8AC3E}">
        <p14:creationId xmlns:p14="http://schemas.microsoft.com/office/powerpoint/2010/main" val="6876697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6BB1A2A5-C085-B34C-850D-703DD10654CF}"/>
              </a:ext>
            </a:extLst>
          </p:cNvPr>
          <p:cNvGraphicFramePr>
            <a:graphicFrameLocks noGrp="1"/>
          </p:cNvGraphicFramePr>
          <p:nvPr>
            <p:ph idx="1"/>
            <p:extLst>
              <p:ext uri="{D42A27DB-BD31-4B8C-83A1-F6EECF244321}">
                <p14:modId xmlns:p14="http://schemas.microsoft.com/office/powerpoint/2010/main" val="3031256656"/>
              </p:ext>
            </p:extLst>
          </p:nvPr>
        </p:nvGraphicFramePr>
        <p:xfrm>
          <a:off x="1" y="0"/>
          <a:ext cx="12191999" cy="7020195"/>
        </p:xfrm>
        <a:graphic>
          <a:graphicData uri="http://schemas.openxmlformats.org/drawingml/2006/table">
            <a:tbl>
              <a:tblPr firstRow="1" bandRow="1">
                <a:tableStyleId>{5C22544A-7EE6-4342-B048-85BDC9FD1C3A}</a:tableStyleId>
              </a:tblPr>
              <a:tblGrid>
                <a:gridCol w="981074">
                  <a:extLst>
                    <a:ext uri="{9D8B030D-6E8A-4147-A177-3AD203B41FA5}">
                      <a16:colId xmlns:a16="http://schemas.microsoft.com/office/drawing/2014/main" val="2844052496"/>
                    </a:ext>
                  </a:extLst>
                </a:gridCol>
                <a:gridCol w="2057960">
                  <a:extLst>
                    <a:ext uri="{9D8B030D-6E8A-4147-A177-3AD203B41FA5}">
                      <a16:colId xmlns:a16="http://schemas.microsoft.com/office/drawing/2014/main" val="1783919398"/>
                    </a:ext>
                  </a:extLst>
                </a:gridCol>
                <a:gridCol w="1837766">
                  <a:extLst>
                    <a:ext uri="{9D8B030D-6E8A-4147-A177-3AD203B41FA5}">
                      <a16:colId xmlns:a16="http://schemas.microsoft.com/office/drawing/2014/main" val="379330648"/>
                    </a:ext>
                  </a:extLst>
                </a:gridCol>
                <a:gridCol w="394446">
                  <a:extLst>
                    <a:ext uri="{9D8B030D-6E8A-4147-A177-3AD203B41FA5}">
                      <a16:colId xmlns:a16="http://schemas.microsoft.com/office/drawing/2014/main" val="2117361135"/>
                    </a:ext>
                  </a:extLst>
                </a:gridCol>
                <a:gridCol w="2402541">
                  <a:extLst>
                    <a:ext uri="{9D8B030D-6E8A-4147-A177-3AD203B41FA5}">
                      <a16:colId xmlns:a16="http://schemas.microsoft.com/office/drawing/2014/main" val="2600062179"/>
                    </a:ext>
                  </a:extLst>
                </a:gridCol>
                <a:gridCol w="2277036">
                  <a:extLst>
                    <a:ext uri="{9D8B030D-6E8A-4147-A177-3AD203B41FA5}">
                      <a16:colId xmlns:a16="http://schemas.microsoft.com/office/drawing/2014/main" val="3005880290"/>
                    </a:ext>
                  </a:extLst>
                </a:gridCol>
                <a:gridCol w="2241176">
                  <a:extLst>
                    <a:ext uri="{9D8B030D-6E8A-4147-A177-3AD203B41FA5}">
                      <a16:colId xmlns:a16="http://schemas.microsoft.com/office/drawing/2014/main" val="2228165275"/>
                    </a:ext>
                  </a:extLst>
                </a:gridCol>
              </a:tblGrid>
              <a:tr h="534073">
                <a:tc gridSpan="3">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a:t>What Matters:  WM5</a:t>
                      </a:r>
                      <a:endParaRPr lang="en-US" sz="2400">
                        <a:solidFill>
                          <a:schemeClr val="tx1"/>
                        </a:solidFill>
                      </a:endParaRPr>
                    </a:p>
                  </a:txBody>
                  <a:tcPr>
                    <a:solidFill>
                      <a:srgbClr val="8EC142"/>
                    </a:solidFill>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cs typeface="Arial" panose="020B0604020202020204" pitchFamily="34" charset="0"/>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gridSpan="4">
                  <a:txBody>
                    <a:bodyPr/>
                    <a:lstStyle/>
                    <a:p>
                      <a:pPr algn="ctr"/>
                      <a:r>
                        <a:rPr lang="en-US" sz="2400">
                          <a:solidFill>
                            <a:schemeClr val="tx1"/>
                          </a:solidFill>
                        </a:rPr>
                        <a:t>Electricity</a:t>
                      </a:r>
                    </a:p>
                  </a:txBody>
                  <a:tcPr>
                    <a:solidFill>
                      <a:srgbClr val="8EC142"/>
                    </a:solidFill>
                  </a:tcPr>
                </a:tc>
                <a:tc hMerge="1">
                  <a:txBody>
                    <a:bodyPr/>
                    <a:lstStyle/>
                    <a:p>
                      <a:pPr lvl="0"/>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extLst>
                  <a:ext uri="{0D108BD9-81ED-4DB2-BD59-A6C34878D82A}">
                    <a16:rowId xmlns:a16="http://schemas.microsoft.com/office/drawing/2014/main" val="3120450716"/>
                  </a:ext>
                </a:extLst>
              </a:tr>
              <a:tr h="1298036">
                <a:tc>
                  <a:txBody>
                    <a:bodyPr/>
                    <a:lstStyle/>
                    <a:p>
                      <a:endParaRPr lang="en-US" sz="1000">
                        <a:solidFill>
                          <a:schemeClr val="tx1"/>
                        </a:solidFill>
                      </a:endParaRPr>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a:solidFill>
                            <a:schemeClr val="tx1"/>
                          </a:solidFill>
                        </a:rPr>
                        <a:t>PS1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tx1"/>
                          </a:solidFill>
                          <a:latin typeface="+mn-lt"/>
                          <a:ea typeface="+mn-ea"/>
                          <a:cs typeface="+mn-cs"/>
                        </a:rPr>
                        <a:t>I can identify, follow and begin to create sequences and patterns in everyday activities</a:t>
                      </a:r>
                      <a:endParaRPr lang="en-GB" sz="900" b="1">
                        <a:solidFill>
                          <a:schemeClr val="tx1"/>
                        </a:solidFill>
                        <a:latin typeface="+mn-lt"/>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a:solidFill>
                          <a:schemeClr val="tx1"/>
                        </a:solidFill>
                        <a:latin typeface="+mn-lt"/>
                        <a:cs typeface="Arial" panose="020B0604020202020204" pitchFamily="34" charset="0"/>
                      </a:endParaRPr>
                    </a:p>
                  </a:txBody>
                  <a:tcPr>
                    <a:solidFill>
                      <a:srgbClr val="C5E0B4"/>
                    </a:solidFill>
                  </a:tcPr>
                </a:tc>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a:solidFill>
                            <a:schemeClr val="tx1"/>
                          </a:solidFill>
                        </a:rPr>
                        <a:t>PS2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900" b="1"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tx1"/>
                          </a:solidFill>
                          <a:latin typeface="+mn-lt"/>
                          <a:ea typeface="+mn-ea"/>
                          <a:cs typeface="+mn-cs"/>
                        </a:rPr>
                        <a:t>I can explore and communicate the basic properties of light, sound, electricity and magnetism.</a:t>
                      </a:r>
                    </a:p>
                  </a:txBody>
                  <a:tcPr>
                    <a:solidFill>
                      <a:srgbClr val="C5E0B4"/>
                    </a:solidFill>
                  </a:tcPr>
                </a:tc>
                <a:tc hMerge="1">
                  <a:txBody>
                    <a:bodyPr/>
                    <a:lstStyle/>
                    <a:p>
                      <a:endParaRPr lang="en-GB"/>
                    </a:p>
                  </a:txBody>
                  <a:tcPr/>
                </a:tc>
                <a:tc>
                  <a:txBody>
                    <a:bodyPr/>
                    <a:lstStyle/>
                    <a:p>
                      <a:pPr lvl="0"/>
                      <a:r>
                        <a:rPr lang="en-US" sz="900" b="1">
                          <a:solidFill>
                            <a:schemeClr val="tx1"/>
                          </a:solidFill>
                        </a:rPr>
                        <a:t>PS3</a:t>
                      </a:r>
                    </a:p>
                    <a:p>
                      <a:pPr lvl="0"/>
                      <a:endParaRPr lang="en-US" sz="900" b="1" kern="1200">
                        <a:solidFill>
                          <a:schemeClr val="tx1"/>
                        </a:solidFill>
                        <a:latin typeface="+mn-lt"/>
                        <a:ea typeface="+mn-ea"/>
                        <a:cs typeface="+mn-cs"/>
                      </a:endParaRPr>
                    </a:p>
                    <a:p>
                      <a:pPr lvl="0"/>
                      <a:r>
                        <a:rPr lang="en-GB" sz="900" b="1" kern="1200">
                          <a:solidFill>
                            <a:schemeClr val="tx1"/>
                          </a:solidFill>
                          <a:latin typeface="+mn-lt"/>
                          <a:ea typeface="+mn-ea"/>
                          <a:cs typeface="+mn-cs"/>
                        </a:rPr>
                        <a:t>I can describe the factors that affect electrical circuits and this will enable me to change variables and predict what will happen.</a:t>
                      </a:r>
                    </a:p>
                  </a:txBody>
                  <a:tcPr>
                    <a:solidFill>
                      <a:srgbClr val="C5E0B4"/>
                    </a:solidFill>
                  </a:tcPr>
                </a:tc>
                <a:tc>
                  <a:txBody>
                    <a:bodyPr/>
                    <a:lstStyle/>
                    <a:p>
                      <a:pPr marL="0" lvl="0" indent="0" algn="l" defTabSz="800100">
                        <a:lnSpc>
                          <a:spcPct val="90000"/>
                        </a:lnSpc>
                        <a:spcBef>
                          <a:spcPct val="0"/>
                        </a:spcBef>
                        <a:spcAft>
                          <a:spcPct val="15000"/>
                        </a:spcAft>
                        <a:buFont typeface="Arial" panose="020B0604020202020204" pitchFamily="34" charset="0"/>
                        <a:buNone/>
                      </a:pPr>
                      <a:r>
                        <a:rPr lang="en-US" sz="900" b="1">
                          <a:solidFill>
                            <a:schemeClr val="tx1"/>
                          </a:solidFill>
                        </a:rPr>
                        <a:t>PS4</a:t>
                      </a:r>
                    </a:p>
                    <a:p>
                      <a:pPr marL="0" lvl="0" indent="0" algn="l" defTabSz="800100">
                        <a:lnSpc>
                          <a:spcPct val="90000"/>
                        </a:lnSpc>
                        <a:spcBef>
                          <a:spcPct val="0"/>
                        </a:spcBef>
                        <a:spcAft>
                          <a:spcPct val="15000"/>
                        </a:spcAft>
                        <a:buFont typeface="Arial" panose="020B0604020202020204" pitchFamily="34" charset="0"/>
                        <a:buNone/>
                      </a:pPr>
                      <a:endParaRPr lang="en-US" sz="900" b="1" kern="1200">
                        <a:solidFill>
                          <a:schemeClr val="tx1"/>
                        </a:solidFill>
                        <a:latin typeface="+mn-lt"/>
                        <a:ea typeface="+mn-ea"/>
                        <a:cs typeface="+mn-cs"/>
                      </a:endParaRP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tx1"/>
                          </a:solidFill>
                          <a:latin typeface="+mn-lt"/>
                          <a:ea typeface="+mn-ea"/>
                          <a:cs typeface="+mn-cs"/>
                        </a:rPr>
                        <a:t>I can explain the factors that affect current and describe the way in which it behaves in various circuits.</a:t>
                      </a:r>
                    </a:p>
                    <a:p>
                      <a:pPr marL="0" lvl="0" indent="0" algn="l" defTabSz="800100">
                        <a:lnSpc>
                          <a:spcPct val="90000"/>
                        </a:lnSpc>
                        <a:spcBef>
                          <a:spcPct val="0"/>
                        </a:spcBef>
                        <a:spcAft>
                          <a:spcPct val="15000"/>
                        </a:spcAft>
                        <a:buFont typeface="Arial" panose="020B0604020202020204" pitchFamily="34" charset="0"/>
                        <a:buNone/>
                      </a:pPr>
                      <a:endParaRPr lang="en-GB" sz="900" b="1" kern="1200">
                        <a:solidFill>
                          <a:schemeClr val="tx1"/>
                        </a:solidFill>
                        <a:latin typeface="+mn-lt"/>
                        <a:ea typeface="+mn-ea"/>
                        <a:cs typeface="+mn-cs"/>
                      </a:endParaRP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tx1"/>
                          </a:solidFill>
                          <a:latin typeface="+mn-lt"/>
                          <a:ea typeface="+mn-ea"/>
                          <a:cs typeface="+mn-cs"/>
                        </a:rPr>
                        <a:t>I can design and create circuits that will perform a desired function.</a:t>
                      </a:r>
                    </a:p>
                  </a:txBody>
                  <a:tcPr>
                    <a:solidFill>
                      <a:srgbClr val="C5E0B4"/>
                    </a:solidFill>
                  </a:tcPr>
                </a:tc>
                <a:tc>
                  <a:txBody>
                    <a:bodyPr/>
                    <a:lstStyle/>
                    <a:p>
                      <a:pPr marL="0" marR="0" lvl="0" indent="0" algn="l" rtl="0" eaLnBrk="1" fontAlgn="auto" latinLnBrk="0" hangingPunct="1">
                        <a:lnSpc>
                          <a:spcPct val="100000"/>
                        </a:lnSpc>
                        <a:spcBef>
                          <a:spcPts val="0"/>
                        </a:spcBef>
                        <a:spcAft>
                          <a:spcPts val="0"/>
                        </a:spcAft>
                        <a:buClrTx/>
                        <a:buSzTx/>
                        <a:buFontTx/>
                        <a:buNone/>
                      </a:pPr>
                      <a:r>
                        <a:rPr lang="en-US" sz="900" b="1">
                          <a:solidFill>
                            <a:schemeClr val="tx1"/>
                          </a:solidFill>
                        </a:rPr>
                        <a:t>PS5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900" b="1">
                        <a:solidFill>
                          <a:schemeClr val="tx1"/>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a:solidFill>
                            <a:schemeClr val="tx1"/>
                          </a:solidFill>
                          <a:latin typeface="+mn-lt"/>
                        </a:rPr>
                        <a:t>I can explain and quantitatively model the behaviour of circuits.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a:solidFill>
                          <a:schemeClr val="tx1"/>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a:solidFill>
                            <a:schemeClr val="tx1"/>
                          </a:solidFill>
                          <a:latin typeface="+mn-lt"/>
                        </a:rPr>
                        <a:t>I can independently design and build multiple-component circuits to solve problems.</a:t>
                      </a:r>
                    </a:p>
                  </a:txBody>
                  <a:tcPr>
                    <a:solidFill>
                      <a:srgbClr val="C5E0B4"/>
                    </a:solidFill>
                  </a:tcPr>
                </a:tc>
                <a:extLst>
                  <a:ext uri="{0D108BD9-81ED-4DB2-BD59-A6C34878D82A}">
                    <a16:rowId xmlns:a16="http://schemas.microsoft.com/office/drawing/2014/main" val="915786871"/>
                  </a:ext>
                </a:extLst>
              </a:tr>
              <a:tr h="4141774">
                <a:tc>
                  <a:txBody>
                    <a:bodyPr/>
                    <a:lstStyle/>
                    <a:p>
                      <a:pPr algn="l"/>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KNOWLEDGE </a:t>
                      </a:r>
                      <a:br>
                        <a:rPr lang="en-US" sz="1000" b="1">
                          <a:solidFill>
                            <a:srgbClr val="002060"/>
                          </a:solidFill>
                        </a:rPr>
                      </a:br>
                      <a:br>
                        <a:rPr lang="en-US" sz="1000" b="1">
                          <a:solidFill>
                            <a:srgbClr val="002060"/>
                          </a:solidFill>
                        </a:rPr>
                      </a:br>
                      <a:r>
                        <a:rPr lang="en-US" sz="1000" b="1">
                          <a:solidFill>
                            <a:srgbClr val="002060"/>
                          </a:solidFill>
                        </a:rPr>
                        <a:t>and </a:t>
                      </a: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SKILLS</a:t>
                      </a:r>
                    </a:p>
                  </a:txBody>
                  <a:tcPr>
                    <a:solidFill>
                      <a:srgbClr val="EBF1E9"/>
                    </a:solidFill>
                  </a:tcPr>
                </a:tc>
                <a:tc>
                  <a:txBody>
                    <a:bodyPr/>
                    <a:lstStyle/>
                    <a:p>
                      <a:pPr algn="l"/>
                      <a:r>
                        <a:rPr lang="en-US" sz="800">
                          <a:solidFill>
                            <a:srgbClr val="FF0000"/>
                          </a:solidFill>
                        </a:rPr>
                        <a:t>THIS IS ALL ABOUT RECOGNISING, COPYING AND EXTENDING</a:t>
                      </a:r>
                    </a:p>
                    <a:p>
                      <a:pPr marL="0" indent="0" algn="l" defTabSz="914400" rtl="0" eaLnBrk="1" latinLnBrk="0" hangingPunct="1">
                        <a:buFont typeface="Arial" panose="020B0604020202020204" pitchFamily="34" charset="0"/>
                        <a:buNone/>
                      </a:pPr>
                      <a:endParaRPr lang="en-GB" sz="800"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Know that some toys use electricity (e.g., batteries or mains).</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Know how to use electrical items safely with adult supervision</a:t>
                      </a:r>
                    </a:p>
                    <a:p>
                      <a:pPr marL="171450" indent="-171450" algn="l" defTabSz="914400" rtl="0" eaLnBrk="1" latinLnBrk="0" hangingPunct="1">
                        <a:buFont typeface="Arial" panose="020B0604020202020204" pitchFamily="34" charset="0"/>
                        <a:buChar char="•"/>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rtl="0" eaLnBrk="1" latinLnBrk="0" hangingPunct="1">
                        <a:buFont typeface="Arial" panose="020B0604020202020204" pitchFamily="34" charset="0"/>
                        <a:buNone/>
                      </a:pPr>
                      <a:r>
                        <a:rPr lang="en-GB" sz="800" b="1" kern="1200">
                          <a:solidFill>
                            <a:srgbClr val="002060"/>
                          </a:solidFill>
                          <a:latin typeface="+mn-lt"/>
                          <a:ea typeface="+mn-ea"/>
                          <a:cs typeface="+mn-cs"/>
                        </a:rPr>
                        <a:t>Skills </a:t>
                      </a:r>
                    </a:p>
                    <a:p>
                      <a:pPr marL="0" indent="0" algn="l" defTabSz="914400" rtl="0" eaLnBrk="1" latinLnBrk="0" hangingPunct="1">
                        <a:buFont typeface="Arial" panose="020B0604020202020204" pitchFamily="34" charset="0"/>
                        <a:buNone/>
                      </a:pPr>
                      <a:endParaRPr lang="en-GB" sz="800" b="0" kern="1200">
                        <a:solidFill>
                          <a:srgbClr val="002060"/>
                        </a:solidFill>
                        <a:latin typeface="+mn-lt"/>
                        <a:ea typeface="+mn-ea"/>
                        <a:cs typeface="+mn-cs"/>
                      </a:endParaRP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Be able to safely turn on/off battery powered items.</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Be able to identify items that “use” electrify</a:t>
                      </a:r>
                    </a:p>
                    <a:p>
                      <a:pPr marL="171450" indent="-171450" algn="l" defTabSz="914400" rtl="0" eaLnBrk="1" latinLnBrk="0" hangingPunct="1">
                        <a:buFont typeface="Arial" panose="020B0604020202020204" pitchFamily="34" charset="0"/>
                        <a:buChar char="•"/>
                      </a:pPr>
                      <a:endParaRPr lang="en-GB" sz="800" b="0" kern="1200">
                        <a:solidFill>
                          <a:srgbClr val="002060"/>
                        </a:solidFill>
                        <a:latin typeface="+mn-lt"/>
                        <a:ea typeface="+mn-ea"/>
                        <a:cs typeface="+mn-cs"/>
                      </a:endParaRPr>
                    </a:p>
                  </a:txBody>
                  <a:tcPr>
                    <a:solidFill>
                      <a:srgbClr val="EBF1E9"/>
                    </a:solidFill>
                  </a:tcPr>
                </a:tc>
                <a:tc gridSpan="2">
                  <a:txBody>
                    <a:bodyPr/>
                    <a:lstStyle/>
                    <a:p>
                      <a:r>
                        <a:rPr lang="en-US" sz="800">
                          <a:solidFill>
                            <a:srgbClr val="FF0000"/>
                          </a:solidFill>
                        </a:rPr>
                        <a:t>THIS IS ALL ABOUT BEGINNING TO CREATE AND EXPLAIN</a:t>
                      </a:r>
                    </a:p>
                    <a:p>
                      <a:endParaRPr lang="en-US" sz="800">
                        <a:solidFill>
                          <a:srgbClr val="FF0000"/>
                        </a:solidFill>
                      </a:endParaRPr>
                    </a:p>
                    <a:p>
                      <a:pPr marL="171450" indent="-171450">
                        <a:buFont typeface="Arial" panose="020B0604020202020204" pitchFamily="34" charset="0"/>
                        <a:buChar char="•"/>
                      </a:pPr>
                      <a:endParaRPr lang="en-GB" sz="800" b="1" kern="1200">
                        <a:solidFill>
                          <a:srgbClr val="002060"/>
                        </a:solidFill>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that electricity is a form of energy.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the basic functioning of an electric circuits (e.g., battery, complete circuit)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that some materials conduct electricity, whilst others do not.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that batteries do not store electricity but convert “chemical” energy to “electricity”</a:t>
                      </a: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r>
                        <a:rPr lang="en-GB" sz="800" b="1" kern="1200">
                          <a:solidFill>
                            <a:srgbClr val="002060"/>
                          </a:solidFill>
                          <a:latin typeface="+mn-lt"/>
                          <a:ea typeface="+mn-ea"/>
                          <a:cs typeface="+mn-cs"/>
                        </a:rPr>
                        <a:t>Skills</a:t>
                      </a:r>
                    </a:p>
                    <a:p>
                      <a:pPr marL="171450" indent="-171450">
                        <a:buFont typeface="Arial" panose="020B0604020202020204" pitchFamily="34" charset="0"/>
                        <a:buChar char="•"/>
                      </a:pPr>
                      <a:r>
                        <a:rPr lang="en-GB" sz="800" kern="1200">
                          <a:solidFill>
                            <a:srgbClr val="002060"/>
                          </a:solidFill>
                          <a:latin typeface="+mn-lt"/>
                          <a:ea typeface="+mn-ea"/>
                          <a:cs typeface="+mn-cs"/>
                        </a:rPr>
                        <a:t>Be able to construct complete circuits using simple components (battery/bulb/wires)</a:t>
                      </a:r>
                    </a:p>
                    <a:p>
                      <a:pPr marL="171450" indent="-171450">
                        <a:buFont typeface="Arial" panose="020B0604020202020204" pitchFamily="34" charset="0"/>
                        <a:buChar char="•"/>
                      </a:pPr>
                      <a:r>
                        <a:rPr lang="en-GB" sz="800" kern="1200">
                          <a:solidFill>
                            <a:srgbClr val="002060"/>
                          </a:solidFill>
                          <a:latin typeface="+mn-lt"/>
                          <a:ea typeface="+mn-ea"/>
                          <a:cs typeface="+mn-cs"/>
                        </a:rPr>
                        <a:t>Be able to investigate if a material is a conductor or insulator</a:t>
                      </a:r>
                    </a:p>
                    <a:p>
                      <a:pPr marL="171450" indent="-171450">
                        <a:buFont typeface="Arial" panose="020B0604020202020204" pitchFamily="34" charset="0"/>
                        <a:buChar char="•"/>
                      </a:pPr>
                      <a:r>
                        <a:rPr lang="en-GB" sz="800" kern="1200">
                          <a:solidFill>
                            <a:srgbClr val="002060"/>
                          </a:solidFill>
                          <a:latin typeface="+mn-lt"/>
                          <a:ea typeface="+mn-ea"/>
                          <a:cs typeface="+mn-cs"/>
                        </a:rPr>
                        <a:t>Be able to construct a simple fruit / potato battery</a:t>
                      </a:r>
                    </a:p>
                    <a:p>
                      <a:pPr marL="171450" indent="-171450">
                        <a:buFont typeface="Arial" panose="020B0604020202020204" pitchFamily="34" charset="0"/>
                        <a:buChar char="•"/>
                      </a:pPr>
                      <a:endParaRPr lang="en-GB" sz="800" kern="1200">
                        <a:solidFill>
                          <a:srgbClr val="002060"/>
                        </a:solidFill>
                        <a:latin typeface="+mn-lt"/>
                        <a:ea typeface="+mn-ea"/>
                        <a:cs typeface="+mn-cs"/>
                      </a:endParaRPr>
                    </a:p>
                    <a:p>
                      <a:pPr marL="0" indent="0">
                        <a:buFont typeface="Arial" panose="020B0604020202020204" pitchFamily="34" charset="0"/>
                        <a:buNone/>
                      </a:pPr>
                      <a:endParaRPr lang="en-US" sz="800" kern="1200">
                        <a:solidFill>
                          <a:srgbClr val="002060"/>
                        </a:solidFill>
                        <a:latin typeface="+mn-lt"/>
                        <a:ea typeface="+mn-ea"/>
                        <a:cs typeface="+mn-cs"/>
                      </a:endParaRPr>
                    </a:p>
                  </a:txBody>
                  <a:tcPr>
                    <a:solidFill>
                      <a:srgbClr val="EBF1E9"/>
                    </a:solidFill>
                  </a:tcPr>
                </a:tc>
                <a:tc hMerge="1">
                  <a:txBody>
                    <a:bodyPr/>
                    <a:lstStyle/>
                    <a:p>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AND EXPLANATION</a:t>
                      </a:r>
                      <a:endParaRPr lang="en-US" sz="800">
                        <a:solidFill>
                          <a:srgbClr val="002060"/>
                        </a:solidFill>
                      </a:endParaRPr>
                    </a:p>
                    <a:p>
                      <a:endParaRPr lang="en-US" sz="800">
                        <a:solidFill>
                          <a:srgbClr val="002060"/>
                        </a:solidFill>
                      </a:endParaRPr>
                    </a:p>
                    <a:p>
                      <a:endParaRPr lang="en-US" sz="800">
                        <a:solidFill>
                          <a:srgbClr val="002060"/>
                        </a:solidFill>
                      </a:endParaRPr>
                    </a:p>
                    <a:p>
                      <a:pPr marL="0" indent="0">
                        <a:buFont typeface="Arial" panose="020B0604020202020204" pitchFamily="34" charset="0"/>
                        <a:buNone/>
                      </a:pPr>
                      <a:endParaRPr lang="en-GB" sz="800">
                        <a:solidFill>
                          <a:srgbClr val="002060"/>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the difference between and battery and a cell.</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how to construct series and parallel circuits.(</a:t>
                      </a:r>
                      <a:r>
                        <a:rPr lang="en-GB" sz="800" err="1">
                          <a:solidFill>
                            <a:srgbClr val="002060"/>
                          </a:solidFill>
                        </a:rPr>
                        <a:t>Eg</a:t>
                      </a:r>
                      <a:r>
                        <a:rPr lang="en-GB" sz="800">
                          <a:solidFill>
                            <a:srgbClr val="002060"/>
                          </a:solidFill>
                        </a:rPr>
                        <a:t> bulbs / LEDs is series and parallel)</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how using different power sources impacts an electric circuit (e.g., different voltages, voltages in series and parallel)</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that electricity is a flow of “current”.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that voltage is measured in Volts (V) and current in Amps (A).</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that objects that oppose the flow of current are called “resistors” and resistance is measured in Ohms.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the circuit symbol for common components (e.g., battery, cell, bulb, wire, switch, voltmeter, ammeter)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the basic explanation of how electricity is generated e.g., power stations)</a:t>
                      </a: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r>
                        <a:rPr lang="en-GB" sz="800" b="1" kern="1200">
                          <a:solidFill>
                            <a:srgbClr val="002060"/>
                          </a:solidFill>
                          <a:latin typeface="+mn-lt"/>
                          <a:ea typeface="+mn-ea"/>
                          <a:cs typeface="+mn-cs"/>
                        </a:rPr>
                        <a:t>Skills</a:t>
                      </a:r>
                    </a:p>
                    <a:p>
                      <a:pPr marL="171450" indent="-171450">
                        <a:buFont typeface="Arial" panose="020B0604020202020204" pitchFamily="34" charset="0"/>
                        <a:buChar char="•"/>
                      </a:pPr>
                      <a:r>
                        <a:rPr lang="en-GB" sz="800" b="0" kern="1200">
                          <a:solidFill>
                            <a:srgbClr val="002060"/>
                          </a:solidFill>
                          <a:latin typeface="+mn-lt"/>
                          <a:ea typeface="+mn-ea"/>
                          <a:cs typeface="+mn-cs"/>
                        </a:rPr>
                        <a:t>Be able to construct series and parallel circuits</a:t>
                      </a:r>
                    </a:p>
                    <a:p>
                      <a:pPr marL="171450" indent="-171450">
                        <a:buFont typeface="Arial" panose="020B0604020202020204" pitchFamily="34" charset="0"/>
                        <a:buChar char="•"/>
                      </a:pPr>
                      <a:r>
                        <a:rPr lang="en-GB" sz="800" b="0" kern="1200">
                          <a:solidFill>
                            <a:srgbClr val="002060"/>
                          </a:solidFill>
                          <a:latin typeface="+mn-lt"/>
                          <a:ea typeface="+mn-ea"/>
                          <a:cs typeface="+mn-cs"/>
                        </a:rPr>
                        <a:t>Be able to draw simple series and parallel circuits using standard symbols.</a:t>
                      </a:r>
                    </a:p>
                    <a:p>
                      <a:pPr marL="171450" indent="-171450">
                        <a:buFont typeface="Arial" panose="020B0604020202020204" pitchFamily="34" charset="0"/>
                        <a:buChar char="•"/>
                      </a:pPr>
                      <a:r>
                        <a:rPr lang="en-GB" sz="800" b="0" kern="1200">
                          <a:solidFill>
                            <a:srgbClr val="002060"/>
                          </a:solidFill>
                          <a:latin typeface="+mn-lt"/>
                          <a:ea typeface="+mn-ea"/>
                          <a:cs typeface="+mn-cs"/>
                        </a:rPr>
                        <a:t>Be able to use simple meters (e.g. </a:t>
                      </a:r>
                      <a:r>
                        <a:rPr lang="en-GB" sz="800" b="0" kern="1200" err="1">
                          <a:solidFill>
                            <a:srgbClr val="002060"/>
                          </a:solidFill>
                          <a:latin typeface="+mn-lt"/>
                          <a:ea typeface="+mn-ea"/>
                          <a:cs typeface="+mn-cs"/>
                        </a:rPr>
                        <a:t>Multimeter</a:t>
                      </a:r>
                      <a:r>
                        <a:rPr lang="en-GB" sz="800" b="0" kern="1200">
                          <a:solidFill>
                            <a:srgbClr val="002060"/>
                          </a:solidFill>
                          <a:latin typeface="+mn-lt"/>
                          <a:ea typeface="+mn-ea"/>
                          <a:cs typeface="+mn-cs"/>
                        </a:rPr>
                        <a:t>) to measure the current and voltage in a circuit.</a:t>
                      </a:r>
                    </a:p>
                    <a:p>
                      <a:pPr marL="171450" indent="-171450">
                        <a:buFont typeface="Arial" panose="020B0604020202020204" pitchFamily="34" charset="0"/>
                        <a:buChar char="•"/>
                      </a:pPr>
                      <a:r>
                        <a:rPr lang="en-GB" sz="800" b="0" kern="1200">
                          <a:solidFill>
                            <a:srgbClr val="002060"/>
                          </a:solidFill>
                          <a:latin typeface="+mn-lt"/>
                          <a:ea typeface="+mn-ea"/>
                          <a:cs typeface="+mn-cs"/>
                        </a:rPr>
                        <a:t>Be able to predict what happens when circuits are changed (e.g., breaking the circuit, removing a component)</a:t>
                      </a:r>
                    </a:p>
                    <a:p>
                      <a:pPr marL="0" indent="0">
                        <a:buFont typeface="Arial" panose="020B0604020202020204" pitchFamily="34" charset="0"/>
                        <a:buNone/>
                      </a:pPr>
                      <a:endParaRPr lang="en-GB" sz="800" b="0" kern="1200">
                        <a:solidFill>
                          <a:srgbClr val="002060"/>
                        </a:solidFill>
                        <a:latin typeface="+mn-lt"/>
                        <a:ea typeface="+mn-ea"/>
                        <a:cs typeface="+mn-cs"/>
                      </a:endParaRP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EXPLANATION and LINKING</a:t>
                      </a:r>
                      <a:endParaRPr lang="en-US" sz="800">
                        <a:solidFill>
                          <a:srgbClr val="002060"/>
                        </a:solidFill>
                      </a:endParaRPr>
                    </a:p>
                    <a:p>
                      <a:endParaRPr lang="en-US" sz="800">
                        <a:solidFill>
                          <a:srgbClr val="002060"/>
                        </a:solidFill>
                      </a:endParaRPr>
                    </a:p>
                    <a:p>
                      <a:pPr marL="171450" indent="-171450">
                        <a:buFont typeface="Arial" panose="020B0604020202020204" pitchFamily="34" charset="0"/>
                        <a:buChar char="•"/>
                      </a:pPr>
                      <a:endParaRPr lang="en-US" sz="800">
                        <a:solidFill>
                          <a:srgbClr val="002060"/>
                        </a:solidFill>
                      </a:endParaRPr>
                    </a:p>
                    <a:p>
                      <a:pPr marL="171450" indent="-171450">
                        <a:buFont typeface="Arial" panose="020B0604020202020204" pitchFamily="34" charset="0"/>
                        <a:buChar char="•"/>
                      </a:pPr>
                      <a:r>
                        <a:rPr lang="en-US" sz="800">
                          <a:solidFill>
                            <a:srgbClr val="002060"/>
                          </a:solidFill>
                        </a:rPr>
                        <a:t>Know that electric current is the movement of negatively charged electrons.</a:t>
                      </a:r>
                    </a:p>
                    <a:p>
                      <a:pPr marL="171450" indent="-171450">
                        <a:buFont typeface="Arial" panose="020B0604020202020204" pitchFamily="34" charset="0"/>
                        <a:buChar char="•"/>
                      </a:pPr>
                      <a:r>
                        <a:rPr lang="en-US" sz="800">
                          <a:solidFill>
                            <a:srgbClr val="002060"/>
                          </a:solidFill>
                        </a:rPr>
                        <a:t>Know how to build circuits for specific functions (e.g., two-way light switch)</a:t>
                      </a:r>
                    </a:p>
                    <a:p>
                      <a:pPr marL="171450" indent="-171450">
                        <a:buFont typeface="Arial" panose="020B0604020202020204" pitchFamily="34" charset="0"/>
                        <a:buChar char="•"/>
                      </a:pPr>
                      <a:r>
                        <a:rPr lang="en-US" sz="800">
                          <a:solidFill>
                            <a:srgbClr val="002060"/>
                          </a:solidFill>
                        </a:rPr>
                        <a:t>Know the function and symbols of less common circuit components (e.g., LDR, LED, diode, thermistor, variable resistor)</a:t>
                      </a:r>
                    </a:p>
                    <a:p>
                      <a:pPr marL="171450" indent="-171450">
                        <a:buFont typeface="Arial" panose="020B0604020202020204" pitchFamily="34" charset="0"/>
                        <a:buChar char="•"/>
                      </a:pPr>
                      <a:r>
                        <a:rPr lang="en-US" sz="800">
                          <a:solidFill>
                            <a:srgbClr val="002060"/>
                          </a:solidFill>
                        </a:rPr>
                        <a:t>Know how to add resisters in series.</a:t>
                      </a:r>
                    </a:p>
                    <a:p>
                      <a:pPr marL="171450" indent="-171450">
                        <a:buFont typeface="Arial" panose="020B0604020202020204" pitchFamily="34" charset="0"/>
                        <a:buChar char="•"/>
                      </a:pPr>
                      <a:r>
                        <a:rPr lang="en-US" sz="800">
                          <a:solidFill>
                            <a:srgbClr val="002060"/>
                          </a:solidFill>
                        </a:rPr>
                        <a:t>Know how to build and control an electromagnet.</a:t>
                      </a:r>
                    </a:p>
                    <a:p>
                      <a:pPr marL="171450" indent="-171450">
                        <a:buFont typeface="Arial" panose="020B0604020202020204" pitchFamily="34" charset="0"/>
                        <a:buChar char="•"/>
                      </a:pPr>
                      <a:r>
                        <a:rPr lang="en-US" sz="800">
                          <a:solidFill>
                            <a:srgbClr val="002060"/>
                          </a:solidFill>
                        </a:rPr>
                        <a:t>Know the advantages / disadvantages of different forms of energy generation (e.g., fossil fuels, solar, wind, tidal, nuclear)</a:t>
                      </a:r>
                    </a:p>
                    <a:p>
                      <a:pPr marL="171450" indent="-171450">
                        <a:buFont typeface="Arial" panose="020B0604020202020204" pitchFamily="34" charset="0"/>
                        <a:buChar char="•"/>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r>
                        <a:rPr lang="en-US" sz="800" b="1">
                          <a:solidFill>
                            <a:srgbClr val="002060"/>
                          </a:solidFill>
                        </a:rPr>
                        <a:t>Skills</a:t>
                      </a:r>
                    </a:p>
                    <a:p>
                      <a:pPr marL="171450" indent="-171450">
                        <a:buFont typeface="Arial" panose="020B0604020202020204" pitchFamily="34" charset="0"/>
                        <a:buChar char="•"/>
                      </a:pPr>
                      <a:r>
                        <a:rPr lang="en-US" sz="800" b="0">
                          <a:solidFill>
                            <a:srgbClr val="002060"/>
                          </a:solidFill>
                        </a:rPr>
                        <a:t>Be able to identify an unknown component from a graph of its characteristics(e.g., LDR, thermistor, incandescent lamp, diode)</a:t>
                      </a:r>
                    </a:p>
                    <a:p>
                      <a:pPr marL="0" indent="0">
                        <a:buFont typeface="Arial" panose="020B0604020202020204" pitchFamily="34" charset="0"/>
                        <a:buNone/>
                      </a:pPr>
                      <a:endParaRPr lang="en-US" sz="800" b="1">
                        <a:solidFill>
                          <a:srgbClr val="002060"/>
                        </a:solidFill>
                      </a:endParaRPr>
                    </a:p>
                  </a:txBody>
                  <a:tcPr>
                    <a:solidFill>
                      <a:srgbClr val="EBF1E9"/>
                    </a:solidFill>
                  </a:tcPr>
                </a:tc>
                <a:tc>
                  <a:txBody>
                    <a:bodyPr/>
                    <a:lstStyle/>
                    <a:p>
                      <a:pPr marL="0" marR="0" lvl="0" indent="0" algn="l" rtl="0" eaLnBrk="1" fontAlgn="auto" latinLnBrk="0" hangingPunct="1">
                        <a:lnSpc>
                          <a:spcPct val="100000"/>
                        </a:lnSpc>
                        <a:spcBef>
                          <a:spcPts val="0"/>
                        </a:spcBef>
                        <a:spcAft>
                          <a:spcPts val="0"/>
                        </a:spcAft>
                        <a:buClrTx/>
                        <a:buSzTx/>
                        <a:buFontTx/>
                        <a:buNone/>
                      </a:pPr>
                      <a:r>
                        <a:rPr lang="en-US" sz="800">
                          <a:solidFill>
                            <a:srgbClr val="FF0000"/>
                          </a:solidFill>
                        </a:rPr>
                        <a:t>THIS IS ALL ABOUT EXPLANATION  and LINKING</a:t>
                      </a:r>
                      <a:endParaRPr lang="en-US" sz="800">
                        <a:solidFill>
                          <a:srgbClr val="002060"/>
                        </a:solidFill>
                      </a:endParaRPr>
                    </a:p>
                    <a:p>
                      <a:endParaRPr lang="en-US" sz="800">
                        <a:solidFill>
                          <a:srgbClr val="002060"/>
                        </a:solidFill>
                      </a:endParaRPr>
                    </a:p>
                    <a:p>
                      <a:endParaRPr lang="en-US" sz="800">
                        <a:solidFill>
                          <a:srgbClr val="002060"/>
                        </a:solidFill>
                      </a:endParaRPr>
                    </a:p>
                    <a:p>
                      <a:endParaRPr lang="en-US" sz="800">
                        <a:solidFill>
                          <a:srgbClr val="002060"/>
                        </a:solidFill>
                      </a:endParaRPr>
                    </a:p>
                    <a:p>
                      <a:pPr marL="171450" indent="-171450">
                        <a:buFont typeface="Arial" panose="020B0604020202020204" pitchFamily="34" charset="0"/>
                        <a:buChar char="•"/>
                      </a:pPr>
                      <a:r>
                        <a:rPr lang="en-US" sz="800">
                          <a:solidFill>
                            <a:srgbClr val="002060"/>
                          </a:solidFill>
                        </a:rPr>
                        <a:t>Know how to add resisters and voltage in series and parallel.</a:t>
                      </a:r>
                    </a:p>
                    <a:p>
                      <a:pPr marL="171450" indent="-171450">
                        <a:buFont typeface="Arial" panose="020B0604020202020204" pitchFamily="34" charset="0"/>
                        <a:buChar char="•"/>
                      </a:pPr>
                      <a:r>
                        <a:rPr lang="en-US" sz="800">
                          <a:solidFill>
                            <a:srgbClr val="002060"/>
                          </a:solidFill>
                        </a:rPr>
                        <a:t>Know how to manipulate Ohm’s law (V=IR)</a:t>
                      </a:r>
                    </a:p>
                    <a:p>
                      <a:pPr marL="171450" indent="-171450">
                        <a:buFont typeface="Arial" panose="020B0604020202020204" pitchFamily="34" charset="0"/>
                        <a:buChar char="•"/>
                      </a:pPr>
                      <a:r>
                        <a:rPr lang="en-US" sz="800">
                          <a:solidFill>
                            <a:srgbClr val="002060"/>
                          </a:solidFill>
                        </a:rPr>
                        <a:t>Know how to calculate Power(P) in an electric circuit.</a:t>
                      </a:r>
                    </a:p>
                    <a:p>
                      <a:pPr marL="171450" indent="-171450">
                        <a:buFont typeface="Arial" panose="020B0604020202020204" pitchFamily="34" charset="0"/>
                        <a:buChar char="•"/>
                      </a:pPr>
                      <a:r>
                        <a:rPr lang="en-US" sz="800">
                          <a:solidFill>
                            <a:srgbClr val="002060"/>
                          </a:solidFill>
                        </a:rPr>
                        <a:t>Know how / why electricity is distributed on the National Grid</a:t>
                      </a:r>
                    </a:p>
                    <a:p>
                      <a:pPr marL="171450" indent="-171450">
                        <a:buFont typeface="Arial" panose="020B0604020202020204" pitchFamily="34" charset="0"/>
                        <a:buChar char="•"/>
                      </a:pPr>
                      <a:endParaRPr lang="en-US" sz="800">
                        <a:solidFill>
                          <a:srgbClr val="002060"/>
                        </a:solidFill>
                      </a:endParaRPr>
                    </a:p>
                    <a:p>
                      <a:pPr marL="171450" indent="-171450">
                        <a:buFont typeface="Arial" panose="020B0604020202020204" pitchFamily="34" charset="0"/>
                        <a:buChar char="•"/>
                      </a:pPr>
                      <a:endParaRPr lang="en-US" sz="800">
                        <a:solidFill>
                          <a:srgbClr val="002060"/>
                        </a:solidFill>
                      </a:endParaRPr>
                    </a:p>
                    <a:p>
                      <a:pPr marL="171450" indent="-171450">
                        <a:buFont typeface="Arial" panose="020B0604020202020204" pitchFamily="34" charset="0"/>
                        <a:buChar char="•"/>
                      </a:pPr>
                      <a:endParaRPr lang="en-US" sz="800">
                        <a:solidFill>
                          <a:srgbClr val="002060"/>
                        </a:solidFill>
                      </a:endParaRPr>
                    </a:p>
                    <a:p>
                      <a:pPr marL="171450" indent="-171450">
                        <a:buFont typeface="Arial" panose="020B0604020202020204" pitchFamily="34" charset="0"/>
                        <a:buChar char="•"/>
                      </a:pPr>
                      <a:endParaRPr lang="en-US" sz="800">
                        <a:solidFill>
                          <a:srgbClr val="002060"/>
                        </a:solidFill>
                      </a:endParaRPr>
                    </a:p>
                    <a:p>
                      <a:pPr marL="171450" indent="-171450">
                        <a:buFont typeface="Arial" panose="020B0604020202020204" pitchFamily="34" charset="0"/>
                        <a:buChar char="•"/>
                      </a:pPr>
                      <a:endParaRPr lang="en-US" sz="800">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r>
                        <a:rPr lang="en-US" sz="800" b="1">
                          <a:solidFill>
                            <a:srgbClr val="002060"/>
                          </a:solidFill>
                        </a:rPr>
                        <a:t>Skills</a:t>
                      </a:r>
                    </a:p>
                    <a:p>
                      <a:pPr marL="171450" indent="-171450">
                        <a:buFont typeface="Arial" panose="020B0604020202020204" pitchFamily="34" charset="0"/>
                        <a:buChar char="•"/>
                      </a:pPr>
                      <a:r>
                        <a:rPr lang="en-US" sz="800">
                          <a:solidFill>
                            <a:srgbClr val="002060"/>
                          </a:solidFill>
                        </a:rPr>
                        <a:t>Be able to calculate resistance from a graph of V and I</a:t>
                      </a:r>
                    </a:p>
                    <a:p>
                      <a:pPr marL="171450" indent="-171450">
                        <a:buFont typeface="Arial" panose="020B0604020202020204" pitchFamily="34" charset="0"/>
                        <a:buChar char="•"/>
                      </a:pPr>
                      <a:r>
                        <a:rPr lang="en-US" sz="800">
                          <a:solidFill>
                            <a:srgbClr val="002060"/>
                          </a:solidFill>
                        </a:rPr>
                        <a:t>Be able to calculate the efficiency of an energy transfer process.</a:t>
                      </a:r>
                    </a:p>
                    <a:p>
                      <a:pPr marL="0" indent="0">
                        <a:buFont typeface="Arial" panose="020B0604020202020204" pitchFamily="34" charset="0"/>
                        <a:buNone/>
                      </a:pPr>
                      <a:endParaRPr lang="en-US" sz="800">
                        <a:solidFill>
                          <a:srgbClr val="002060"/>
                        </a:solidFill>
                      </a:endParaRPr>
                    </a:p>
                  </a:txBody>
                  <a:tcPr>
                    <a:solidFill>
                      <a:srgbClr val="EBF1E9"/>
                    </a:solidFill>
                  </a:tcPr>
                </a:tc>
                <a:extLst>
                  <a:ext uri="{0D108BD9-81ED-4DB2-BD59-A6C34878D82A}">
                    <a16:rowId xmlns:a16="http://schemas.microsoft.com/office/drawing/2014/main" val="1235794680"/>
                  </a:ext>
                </a:extLst>
              </a:tr>
              <a:tr h="582222">
                <a:tc>
                  <a:txBody>
                    <a:bodyPr/>
                    <a:lstStyle/>
                    <a:p>
                      <a:r>
                        <a:rPr lang="en-US" sz="1000" b="1">
                          <a:solidFill>
                            <a:srgbClr val="002060"/>
                          </a:solidFill>
                        </a:rPr>
                        <a:t>EXPERIENCES</a:t>
                      </a:r>
                    </a:p>
                    <a:p>
                      <a:pPr algn="l"/>
                      <a:r>
                        <a:rPr lang="en-US" sz="1000">
                          <a:solidFill>
                            <a:srgbClr val="002060"/>
                          </a:solidFill>
                        </a:rPr>
                        <a:t>(</a:t>
                      </a:r>
                      <a:r>
                        <a:rPr lang="en-US" sz="1000" b="1">
                          <a:solidFill>
                            <a:srgbClr val="002060"/>
                          </a:solidFill>
                        </a:rPr>
                        <a:t>Enriching</a:t>
                      </a:r>
                      <a:r>
                        <a:rPr lang="en-US" sz="1000">
                          <a:solidFill>
                            <a:srgbClr val="002060"/>
                          </a:solidFill>
                        </a:rPr>
                        <a:t> not curricular)</a:t>
                      </a:r>
                    </a:p>
                  </a:txBody>
                  <a:tcPr>
                    <a:solidFill>
                      <a:srgbClr val="C5E0B4"/>
                    </a:solidFill>
                  </a:tcPr>
                </a:tc>
                <a:tc>
                  <a:txBody>
                    <a:bodyPr/>
                    <a:lstStyle/>
                    <a:p>
                      <a:pPr marL="171450" indent="-171450">
                        <a:buFont typeface="Arial" panose="020B0604020202020204" pitchFamily="34" charset="0"/>
                        <a:buChar char="•"/>
                      </a:pPr>
                      <a:endParaRPr lang="en-GB" sz="800">
                        <a:solidFill>
                          <a:srgbClr val="002060"/>
                        </a:solidFill>
                      </a:endParaRPr>
                    </a:p>
                  </a:txBody>
                  <a:tcPr>
                    <a:solidFill>
                      <a:srgbClr val="C5E0B4"/>
                    </a:solidFill>
                  </a:tcPr>
                </a:tc>
                <a:tc gridSpan="2">
                  <a:txBody>
                    <a:bodyPr/>
                    <a:lstStyle/>
                    <a:p>
                      <a:pPr marL="171450" indent="-171450">
                        <a:buFont typeface="Arial" panose="020B0604020202020204" pitchFamily="34" charset="0"/>
                        <a:buChar char="•"/>
                      </a:pPr>
                      <a:r>
                        <a:rPr lang="en-GB" sz="800" kern="1200">
                          <a:solidFill>
                            <a:srgbClr val="002060"/>
                          </a:solidFill>
                          <a:latin typeface="+mn-lt"/>
                          <a:ea typeface="+mn-ea"/>
                          <a:cs typeface="+mn-cs"/>
                        </a:rPr>
                        <a:t>Undertake a “best battery” investigation</a:t>
                      </a:r>
                    </a:p>
                  </a:txBody>
                  <a:tcPr>
                    <a:solidFill>
                      <a:srgbClr val="C5E0B4"/>
                    </a:solidFill>
                  </a:tcPr>
                </a:tc>
                <a:tc hMerge="1">
                  <a:txBody>
                    <a:bodyPr/>
                    <a:lstStyle/>
                    <a:p>
                      <a:endParaRPr lang="en-GB"/>
                    </a:p>
                  </a:txBody>
                  <a:tcPr/>
                </a:tc>
                <a:tc gridSpan="3">
                  <a:txBody>
                    <a:bodyPr/>
                    <a:lstStyle/>
                    <a:p>
                      <a:pPr marL="171450" indent="-171450">
                        <a:buFont typeface="Arial" panose="020B0604020202020204" pitchFamily="34" charset="0"/>
                        <a:buChar char="•"/>
                      </a:pPr>
                      <a:r>
                        <a:rPr lang="en-GB" sz="800" kern="1200">
                          <a:solidFill>
                            <a:srgbClr val="002060"/>
                          </a:solidFill>
                          <a:latin typeface="+mn-lt"/>
                          <a:ea typeface="+mn-ea"/>
                          <a:cs typeface="+mn-cs"/>
                        </a:rPr>
                        <a:t>Visit a local power station</a:t>
                      </a:r>
                    </a:p>
                  </a:txBody>
                  <a:tcPr>
                    <a:solidFill>
                      <a:srgbClr val="C5E0B4"/>
                    </a:solidFill>
                  </a:tcPr>
                </a:tc>
                <a:tc hMerge="1">
                  <a:txBody>
                    <a:bodyPr/>
                    <a:lstStyle/>
                    <a:p>
                      <a:pPr marL="171450" indent="-171450">
                        <a:buFont typeface="Arial" panose="020B0604020202020204" pitchFamily="34" charset="0"/>
                        <a:buChar char="•"/>
                      </a:pPr>
                      <a:endParaRPr lang="en-US" sz="800">
                        <a:solidFill>
                          <a:srgbClr val="002060"/>
                        </a:solidFill>
                      </a:endParaRPr>
                    </a:p>
                  </a:txBody>
                  <a:tcPr/>
                </a:tc>
                <a:tc hMerge="1">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a:solidFill>
                          <a:srgbClr val="002060"/>
                        </a:solidFill>
                      </a:endParaRPr>
                    </a:p>
                  </a:txBody>
                  <a:tcPr/>
                </a:tc>
                <a:extLst>
                  <a:ext uri="{0D108BD9-81ED-4DB2-BD59-A6C34878D82A}">
                    <a16:rowId xmlns:a16="http://schemas.microsoft.com/office/drawing/2014/main" val="749163210"/>
                  </a:ext>
                </a:extLst>
              </a:tr>
              <a:tr h="464090">
                <a:tc>
                  <a:txBody>
                    <a:bodyPr/>
                    <a:lstStyle/>
                    <a:p>
                      <a:r>
                        <a:rPr lang="en-US" sz="1000" b="1">
                          <a:solidFill>
                            <a:srgbClr val="002060"/>
                          </a:solidFill>
                        </a:rPr>
                        <a:t>VOCABULARY</a:t>
                      </a:r>
                    </a:p>
                  </a:txBody>
                  <a:tcPr>
                    <a:solidFill>
                      <a:srgbClr val="EBF1E9"/>
                    </a:solidFill>
                  </a:tcPr>
                </a:tc>
                <a:tc>
                  <a:txBody>
                    <a:bodyPr/>
                    <a:lstStyle/>
                    <a:p>
                      <a:r>
                        <a:rPr lang="en-US" sz="800">
                          <a:solidFill>
                            <a:srgbClr val="002060"/>
                          </a:solidFill>
                        </a:rPr>
                        <a:t>Electricity, battery</a:t>
                      </a:r>
                    </a:p>
                  </a:txBody>
                  <a:tcPr>
                    <a:solidFill>
                      <a:srgbClr val="EBF1E9"/>
                    </a:solidFill>
                  </a:tcPr>
                </a:tc>
                <a:tc gridSpan="2">
                  <a:txBody>
                    <a:bodyPr/>
                    <a:lstStyle/>
                    <a:p>
                      <a:r>
                        <a:rPr lang="en-US" sz="800">
                          <a:solidFill>
                            <a:srgbClr val="002060"/>
                          </a:solidFill>
                        </a:rPr>
                        <a:t>Cell, energy, circuit, conduct, insulate, chemical,</a:t>
                      </a:r>
                    </a:p>
                  </a:txBody>
                  <a:tcPr>
                    <a:solidFill>
                      <a:srgbClr val="EBF1E9"/>
                    </a:solidFill>
                  </a:tcPr>
                </a:tc>
                <a:tc hMerge="1">
                  <a:txBody>
                    <a:bodyPr/>
                    <a:lstStyle/>
                    <a:p>
                      <a:endParaRPr lang="en-GB"/>
                    </a:p>
                  </a:txBody>
                  <a:tcPr/>
                </a:tc>
                <a:tc>
                  <a:txBody>
                    <a:bodyPr/>
                    <a:lstStyle/>
                    <a:p>
                      <a:r>
                        <a:rPr lang="en-US" sz="800">
                          <a:solidFill>
                            <a:srgbClr val="002060"/>
                          </a:solidFill>
                        </a:rPr>
                        <a:t>Series, parallel, LED, voltage, current, Volts, amps, resistor, Ohm, voltmeter, ammeter, multimeter</a:t>
                      </a:r>
                    </a:p>
                  </a:txBody>
                  <a:tcPr>
                    <a:solidFill>
                      <a:srgbClr val="EBF1E9"/>
                    </a:solidFill>
                  </a:tcPr>
                </a:tc>
                <a:tc>
                  <a:txBody>
                    <a:bodyPr/>
                    <a:lstStyle/>
                    <a:p>
                      <a:r>
                        <a:rPr lang="en-US" sz="800">
                          <a:solidFill>
                            <a:srgbClr val="002060"/>
                          </a:solidFill>
                        </a:rPr>
                        <a:t>Electron, LDR, thermistor, electromagnet</a:t>
                      </a: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002060"/>
                          </a:solidFill>
                        </a:rPr>
                        <a:t>National grid, efficiency, Sankey</a:t>
                      </a:r>
                    </a:p>
                  </a:txBody>
                  <a:tcPr>
                    <a:solidFill>
                      <a:srgbClr val="EBF1E9"/>
                    </a:solidFill>
                  </a:tcPr>
                </a:tc>
                <a:extLst>
                  <a:ext uri="{0D108BD9-81ED-4DB2-BD59-A6C34878D82A}">
                    <a16:rowId xmlns:a16="http://schemas.microsoft.com/office/drawing/2014/main" val="1788112394"/>
                  </a:ext>
                </a:extLst>
              </a:tr>
            </a:tbl>
          </a:graphicData>
        </a:graphic>
      </p:graphicFrame>
    </p:spTree>
    <p:extLst>
      <p:ext uri="{BB962C8B-B14F-4D97-AF65-F5344CB8AC3E}">
        <p14:creationId xmlns:p14="http://schemas.microsoft.com/office/powerpoint/2010/main" val="19916933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6BB1A2A5-C085-B34C-850D-703DD10654CF}"/>
              </a:ext>
            </a:extLst>
          </p:cNvPr>
          <p:cNvGraphicFramePr>
            <a:graphicFrameLocks noGrp="1"/>
          </p:cNvGraphicFramePr>
          <p:nvPr>
            <p:ph idx="1"/>
            <p:extLst>
              <p:ext uri="{D42A27DB-BD31-4B8C-83A1-F6EECF244321}">
                <p14:modId xmlns:p14="http://schemas.microsoft.com/office/powerpoint/2010/main" val="2071323904"/>
              </p:ext>
            </p:extLst>
          </p:nvPr>
        </p:nvGraphicFramePr>
        <p:xfrm>
          <a:off x="1" y="0"/>
          <a:ext cx="12191999" cy="6857999"/>
        </p:xfrm>
        <a:graphic>
          <a:graphicData uri="http://schemas.openxmlformats.org/drawingml/2006/table">
            <a:tbl>
              <a:tblPr firstRow="1" bandRow="1">
                <a:tableStyleId>{5C22544A-7EE6-4342-B048-85BDC9FD1C3A}</a:tableStyleId>
              </a:tblPr>
              <a:tblGrid>
                <a:gridCol w="981074">
                  <a:extLst>
                    <a:ext uri="{9D8B030D-6E8A-4147-A177-3AD203B41FA5}">
                      <a16:colId xmlns:a16="http://schemas.microsoft.com/office/drawing/2014/main" val="2844052496"/>
                    </a:ext>
                  </a:extLst>
                </a:gridCol>
                <a:gridCol w="2057960">
                  <a:extLst>
                    <a:ext uri="{9D8B030D-6E8A-4147-A177-3AD203B41FA5}">
                      <a16:colId xmlns:a16="http://schemas.microsoft.com/office/drawing/2014/main" val="1783919398"/>
                    </a:ext>
                  </a:extLst>
                </a:gridCol>
                <a:gridCol w="1837766">
                  <a:extLst>
                    <a:ext uri="{9D8B030D-6E8A-4147-A177-3AD203B41FA5}">
                      <a16:colId xmlns:a16="http://schemas.microsoft.com/office/drawing/2014/main" val="379330648"/>
                    </a:ext>
                  </a:extLst>
                </a:gridCol>
                <a:gridCol w="394446">
                  <a:extLst>
                    <a:ext uri="{9D8B030D-6E8A-4147-A177-3AD203B41FA5}">
                      <a16:colId xmlns:a16="http://schemas.microsoft.com/office/drawing/2014/main" val="2117361135"/>
                    </a:ext>
                  </a:extLst>
                </a:gridCol>
                <a:gridCol w="2402541">
                  <a:extLst>
                    <a:ext uri="{9D8B030D-6E8A-4147-A177-3AD203B41FA5}">
                      <a16:colId xmlns:a16="http://schemas.microsoft.com/office/drawing/2014/main" val="2600062179"/>
                    </a:ext>
                  </a:extLst>
                </a:gridCol>
                <a:gridCol w="2277036">
                  <a:extLst>
                    <a:ext uri="{9D8B030D-6E8A-4147-A177-3AD203B41FA5}">
                      <a16:colId xmlns:a16="http://schemas.microsoft.com/office/drawing/2014/main" val="3005880290"/>
                    </a:ext>
                  </a:extLst>
                </a:gridCol>
                <a:gridCol w="2241176">
                  <a:extLst>
                    <a:ext uri="{9D8B030D-6E8A-4147-A177-3AD203B41FA5}">
                      <a16:colId xmlns:a16="http://schemas.microsoft.com/office/drawing/2014/main" val="2228165275"/>
                    </a:ext>
                  </a:extLst>
                </a:gridCol>
              </a:tblGrid>
              <a:tr h="549837">
                <a:tc gridSpan="3">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a:t>What Matters:  WM6</a:t>
                      </a:r>
                      <a:endParaRPr lang="en-US" sz="2400">
                        <a:solidFill>
                          <a:schemeClr val="tx1"/>
                        </a:solidFill>
                      </a:endParaRPr>
                    </a:p>
                  </a:txBody>
                  <a:tcPr>
                    <a:solidFill>
                      <a:srgbClr val="8EC142"/>
                    </a:solidFill>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cs typeface="Arial" panose="020B0604020202020204" pitchFamily="34" charset="0"/>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gridSpan="4">
                  <a:txBody>
                    <a:bodyPr/>
                    <a:lstStyle/>
                    <a:p>
                      <a:pPr algn="ctr"/>
                      <a:r>
                        <a:rPr lang="en-US" sz="2400">
                          <a:solidFill>
                            <a:schemeClr val="tx1"/>
                          </a:solidFill>
                        </a:rPr>
                        <a:t>Magnetism</a:t>
                      </a:r>
                    </a:p>
                  </a:txBody>
                  <a:tcPr>
                    <a:solidFill>
                      <a:srgbClr val="8EC142"/>
                    </a:solidFill>
                  </a:tcPr>
                </a:tc>
                <a:tc hMerge="1">
                  <a:txBody>
                    <a:bodyPr/>
                    <a:lstStyle/>
                    <a:p>
                      <a:pPr lvl="0"/>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extLst>
                  <a:ext uri="{0D108BD9-81ED-4DB2-BD59-A6C34878D82A}">
                    <a16:rowId xmlns:a16="http://schemas.microsoft.com/office/drawing/2014/main" val="3120450716"/>
                  </a:ext>
                </a:extLst>
              </a:tr>
              <a:tr h="1667838">
                <a:tc>
                  <a:txBody>
                    <a:bodyPr/>
                    <a:lstStyle/>
                    <a:p>
                      <a:endParaRPr lang="en-US" sz="1000">
                        <a:solidFill>
                          <a:schemeClr val="tx1"/>
                        </a:solidFill>
                      </a:endParaRPr>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a:solidFill>
                            <a:schemeClr val="tx1"/>
                          </a:solidFill>
                        </a:rPr>
                        <a:t>PS1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tx1"/>
                          </a:solidFill>
                          <a:latin typeface="+mn-lt"/>
                          <a:ea typeface="+mn-ea"/>
                          <a:cs typeface="+mn-cs"/>
                        </a:rPr>
                        <a:t>I can identify, follow and begin to create sequences and patterns in everyday activities</a:t>
                      </a:r>
                      <a:endParaRPr lang="en-GB" sz="900" b="1">
                        <a:solidFill>
                          <a:schemeClr val="tx1"/>
                        </a:solidFill>
                        <a:latin typeface="+mn-lt"/>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a:solidFill>
                          <a:schemeClr val="tx1"/>
                        </a:solidFill>
                        <a:latin typeface="+mn-lt"/>
                        <a:cs typeface="Arial" panose="020B0604020202020204" pitchFamily="34" charset="0"/>
                      </a:endParaRPr>
                    </a:p>
                  </a:txBody>
                  <a:tcPr>
                    <a:solidFill>
                      <a:srgbClr val="C5E0B4"/>
                    </a:solidFill>
                  </a:tcPr>
                </a:tc>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a:solidFill>
                            <a:schemeClr val="tx1"/>
                          </a:solidFill>
                        </a:rPr>
                        <a:t>PS2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900" b="1"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tx1"/>
                          </a:solidFill>
                          <a:latin typeface="+mn-lt"/>
                          <a:ea typeface="+mn-ea"/>
                          <a:cs typeface="+mn-cs"/>
                        </a:rPr>
                        <a:t>I can explore and communicate the basic properties of light, sound, electricity and magnetism.</a:t>
                      </a:r>
                    </a:p>
                  </a:txBody>
                  <a:tcPr>
                    <a:solidFill>
                      <a:srgbClr val="C5E0B4"/>
                    </a:solidFill>
                  </a:tcPr>
                </a:tc>
                <a:tc hMerge="1">
                  <a:txBody>
                    <a:bodyPr/>
                    <a:lstStyle/>
                    <a:p>
                      <a:endParaRPr lang="en-GB"/>
                    </a:p>
                  </a:txBody>
                  <a:tcPr/>
                </a:tc>
                <a:tc>
                  <a:txBody>
                    <a:bodyPr/>
                    <a:lstStyle/>
                    <a:p>
                      <a:pPr lvl="0"/>
                      <a:r>
                        <a:rPr lang="en-US" sz="900" b="1">
                          <a:solidFill>
                            <a:schemeClr val="tx1"/>
                          </a:solidFill>
                        </a:rPr>
                        <a:t>PS3</a:t>
                      </a:r>
                    </a:p>
                    <a:p>
                      <a:pPr lvl="0"/>
                      <a:endParaRPr lang="en-US" sz="900" b="1" kern="1200">
                        <a:solidFill>
                          <a:schemeClr val="tx1"/>
                        </a:solidFill>
                        <a:latin typeface="+mn-lt"/>
                        <a:ea typeface="+mn-ea"/>
                        <a:cs typeface="+mn-cs"/>
                      </a:endParaRPr>
                    </a:p>
                    <a:p>
                      <a:pPr lvl="0"/>
                      <a:r>
                        <a:rPr lang="en-GB" sz="900" b="1" kern="1200">
                          <a:solidFill>
                            <a:schemeClr val="tx1"/>
                          </a:solidFill>
                          <a:latin typeface="+mn-lt"/>
                          <a:ea typeface="+mn-ea"/>
                          <a:cs typeface="+mn-cs"/>
                        </a:rPr>
                        <a:t>I can describe how magnetic fields behave and explore a range of practical uses for them.</a:t>
                      </a:r>
                      <a:endParaRPr lang="en-US" sz="900" b="1" kern="1200">
                        <a:solidFill>
                          <a:schemeClr val="tx1"/>
                        </a:solidFill>
                        <a:latin typeface="+mn-lt"/>
                        <a:ea typeface="+mn-ea"/>
                        <a:cs typeface="+mn-cs"/>
                      </a:endParaRPr>
                    </a:p>
                  </a:txBody>
                  <a:tcPr>
                    <a:solidFill>
                      <a:srgbClr val="C5E0B4"/>
                    </a:solidFill>
                  </a:tcPr>
                </a:tc>
                <a:tc>
                  <a:txBody>
                    <a:bodyPr/>
                    <a:lstStyle/>
                    <a:p>
                      <a:pPr marL="0" lvl="0" indent="0" algn="l" defTabSz="800100">
                        <a:lnSpc>
                          <a:spcPct val="90000"/>
                        </a:lnSpc>
                        <a:spcBef>
                          <a:spcPct val="0"/>
                        </a:spcBef>
                        <a:spcAft>
                          <a:spcPct val="15000"/>
                        </a:spcAft>
                        <a:buFont typeface="Arial" panose="020B0604020202020204" pitchFamily="34" charset="0"/>
                        <a:buNone/>
                      </a:pPr>
                      <a:r>
                        <a:rPr lang="en-US" sz="900" b="1">
                          <a:solidFill>
                            <a:schemeClr val="tx1"/>
                          </a:solidFill>
                        </a:rPr>
                        <a:t>PS4</a:t>
                      </a:r>
                    </a:p>
                    <a:p>
                      <a:pPr marL="0" lvl="0" indent="0" algn="l" defTabSz="800100">
                        <a:lnSpc>
                          <a:spcPct val="90000"/>
                        </a:lnSpc>
                        <a:spcBef>
                          <a:spcPct val="0"/>
                        </a:spcBef>
                        <a:spcAft>
                          <a:spcPct val="15000"/>
                        </a:spcAft>
                        <a:buFont typeface="Arial" panose="020B0604020202020204" pitchFamily="34" charset="0"/>
                        <a:buNone/>
                      </a:pPr>
                      <a:endParaRPr lang="en-US" sz="900" b="1" kern="1200">
                        <a:solidFill>
                          <a:schemeClr val="tx1"/>
                        </a:solidFill>
                        <a:latin typeface="+mn-lt"/>
                        <a:ea typeface="+mn-ea"/>
                        <a:cs typeface="+mn-cs"/>
                      </a:endParaRP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tx1"/>
                          </a:solidFill>
                          <a:latin typeface="+mn-lt"/>
                          <a:ea typeface="+mn-ea"/>
                          <a:cs typeface="+mn-cs"/>
                        </a:rPr>
                        <a:t>Through experiment, I can explore magnetic fields to investigate factors that affect their strength.</a:t>
                      </a:r>
                    </a:p>
                    <a:p>
                      <a:pPr marL="0" lvl="0" indent="0" algn="l" defTabSz="800100">
                        <a:lnSpc>
                          <a:spcPct val="90000"/>
                        </a:lnSpc>
                        <a:spcBef>
                          <a:spcPct val="0"/>
                        </a:spcBef>
                        <a:spcAft>
                          <a:spcPct val="15000"/>
                        </a:spcAft>
                        <a:buFont typeface="Arial" panose="020B0604020202020204" pitchFamily="34" charset="0"/>
                        <a:buNone/>
                      </a:pPr>
                      <a:endParaRPr lang="en-GB" sz="900" b="1" kern="1200">
                        <a:solidFill>
                          <a:schemeClr val="tx1"/>
                        </a:solidFill>
                        <a:latin typeface="+mn-lt"/>
                        <a:ea typeface="+mn-ea"/>
                        <a:cs typeface="+mn-cs"/>
                      </a:endParaRP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tx1"/>
                          </a:solidFill>
                          <a:latin typeface="+mn-lt"/>
                          <a:ea typeface="+mn-ea"/>
                          <a:cs typeface="+mn-cs"/>
                        </a:rPr>
                        <a:t>I can apply my understanding of the interaction of fields in order to explore uses of magnetism</a:t>
                      </a:r>
                      <a:endParaRPr lang="en-US" sz="900" b="1" kern="1200">
                        <a:solidFill>
                          <a:schemeClr val="tx1"/>
                        </a:solidFill>
                        <a:latin typeface="+mn-lt"/>
                        <a:ea typeface="+mn-ea"/>
                        <a:cs typeface="+mn-cs"/>
                      </a:endParaRPr>
                    </a:p>
                  </a:txBody>
                  <a:tcPr>
                    <a:solidFill>
                      <a:srgbClr val="C5E0B4"/>
                    </a:solidFill>
                  </a:tcPr>
                </a:tc>
                <a:tc>
                  <a:txBody>
                    <a:bodyPr/>
                    <a:lstStyle/>
                    <a:p>
                      <a:pPr marL="0" marR="0" lvl="0" indent="0" algn="l" rtl="0" eaLnBrk="1" fontAlgn="auto" latinLnBrk="0" hangingPunct="1">
                        <a:lnSpc>
                          <a:spcPct val="100000"/>
                        </a:lnSpc>
                        <a:spcBef>
                          <a:spcPts val="0"/>
                        </a:spcBef>
                        <a:spcAft>
                          <a:spcPts val="0"/>
                        </a:spcAft>
                        <a:buClrTx/>
                        <a:buSzTx/>
                        <a:buFontTx/>
                        <a:buNone/>
                      </a:pPr>
                      <a:r>
                        <a:rPr lang="en-US" sz="900" b="1">
                          <a:solidFill>
                            <a:schemeClr val="tx1"/>
                          </a:solidFill>
                        </a:rPr>
                        <a:t>PS5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900" b="1">
                        <a:solidFill>
                          <a:schemeClr val="tx1"/>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a:solidFill>
                            <a:schemeClr val="tx1"/>
                          </a:solidFill>
                          <a:latin typeface="+mn-lt"/>
                        </a:rPr>
                        <a:t>I can use models to enable deeper understanding of the links between force, current and magnetic fields.</a:t>
                      </a:r>
                    </a:p>
                  </a:txBody>
                  <a:tcPr>
                    <a:solidFill>
                      <a:srgbClr val="C5E0B4"/>
                    </a:solidFill>
                  </a:tcPr>
                </a:tc>
                <a:extLst>
                  <a:ext uri="{0D108BD9-81ED-4DB2-BD59-A6C34878D82A}">
                    <a16:rowId xmlns:a16="http://schemas.microsoft.com/office/drawing/2014/main" val="915786871"/>
                  </a:ext>
                </a:extLst>
              </a:tr>
              <a:tr h="3563132">
                <a:tc>
                  <a:txBody>
                    <a:bodyPr/>
                    <a:lstStyle/>
                    <a:p>
                      <a:pPr algn="l"/>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KNOWLEDGE </a:t>
                      </a:r>
                      <a:br>
                        <a:rPr lang="en-US" sz="1000" b="1">
                          <a:solidFill>
                            <a:srgbClr val="002060"/>
                          </a:solidFill>
                        </a:rPr>
                      </a:br>
                      <a:br>
                        <a:rPr lang="en-US" sz="1000" b="1">
                          <a:solidFill>
                            <a:srgbClr val="002060"/>
                          </a:solidFill>
                        </a:rPr>
                      </a:br>
                      <a:r>
                        <a:rPr lang="en-US" sz="1000" b="1">
                          <a:solidFill>
                            <a:srgbClr val="002060"/>
                          </a:solidFill>
                        </a:rPr>
                        <a:t>and </a:t>
                      </a: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SKILLS</a:t>
                      </a:r>
                    </a:p>
                  </a:txBody>
                  <a:tcPr>
                    <a:solidFill>
                      <a:srgbClr val="EBF1E9"/>
                    </a:solidFill>
                  </a:tcPr>
                </a:tc>
                <a:tc>
                  <a:txBody>
                    <a:bodyPr/>
                    <a:lstStyle/>
                    <a:p>
                      <a:pPr algn="l"/>
                      <a:r>
                        <a:rPr lang="en-US" sz="800">
                          <a:solidFill>
                            <a:srgbClr val="FF0000"/>
                          </a:solidFill>
                        </a:rPr>
                        <a:t>THIS IS ALL ABOUT RECOGNISING, COPYING AND EXTENDING</a:t>
                      </a:r>
                    </a:p>
                    <a:p>
                      <a:pPr marL="0" indent="0" algn="l" defTabSz="914400" rtl="0" eaLnBrk="1" latinLnBrk="0" hangingPunct="1">
                        <a:buFont typeface="Arial" panose="020B0604020202020204" pitchFamily="34" charset="0"/>
                        <a:buNone/>
                      </a:pPr>
                      <a:endParaRPr lang="en-GB" sz="800"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Know that some materials are magnetic</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Know that materials that are “magnetic” can attract other, but not all objects from a distance</a:t>
                      </a:r>
                    </a:p>
                    <a:p>
                      <a:pPr marL="171450" indent="-171450" algn="l" defTabSz="914400" rtl="0" eaLnBrk="1" latinLnBrk="0" hangingPunct="1">
                        <a:buFont typeface="Arial" panose="020B0604020202020204" pitchFamily="34" charset="0"/>
                        <a:buChar char="•"/>
                      </a:pPr>
                      <a:endParaRPr lang="en-GB" sz="800" b="0"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rtl="0" eaLnBrk="1" latinLnBrk="0" hangingPunct="1">
                        <a:buFont typeface="Arial" panose="020B0604020202020204" pitchFamily="34" charset="0"/>
                        <a:buNone/>
                      </a:pPr>
                      <a:r>
                        <a:rPr lang="en-GB" sz="800" b="1" kern="1200">
                          <a:solidFill>
                            <a:srgbClr val="002060"/>
                          </a:solidFill>
                          <a:latin typeface="+mn-lt"/>
                          <a:ea typeface="+mn-ea"/>
                          <a:cs typeface="+mn-cs"/>
                        </a:rPr>
                        <a:t>Skills </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Use a magnet to attract other objects (e.g., paper clips)</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Be able to investigate which items a magnet can attract (e.g., use a large horseshoe magnet to “test” things in the classroom”</a:t>
                      </a:r>
                    </a:p>
                    <a:p>
                      <a:pPr marL="171450" indent="-171450" algn="l" defTabSz="914400" rtl="0" eaLnBrk="1" latinLnBrk="0" hangingPunct="1">
                        <a:buFont typeface="Arial" panose="020B0604020202020204" pitchFamily="34" charset="0"/>
                        <a:buChar char="•"/>
                      </a:pPr>
                      <a:endParaRPr lang="en-GB" sz="800" b="0" kern="1200">
                        <a:solidFill>
                          <a:srgbClr val="002060"/>
                        </a:solidFill>
                        <a:latin typeface="+mn-lt"/>
                        <a:ea typeface="+mn-ea"/>
                        <a:cs typeface="+mn-cs"/>
                      </a:endParaRPr>
                    </a:p>
                  </a:txBody>
                  <a:tcPr>
                    <a:solidFill>
                      <a:srgbClr val="EBF1E9"/>
                    </a:solidFill>
                  </a:tcPr>
                </a:tc>
                <a:tc gridSpan="2">
                  <a:txBody>
                    <a:bodyPr/>
                    <a:lstStyle/>
                    <a:p>
                      <a:r>
                        <a:rPr lang="en-US" sz="800">
                          <a:solidFill>
                            <a:srgbClr val="FF0000"/>
                          </a:solidFill>
                        </a:rPr>
                        <a:t>THIS IS ALL ABOUT BEGINNING TO CREATE AND EXPLAIN</a:t>
                      </a:r>
                    </a:p>
                    <a:p>
                      <a:endParaRPr lang="en-US" sz="800">
                        <a:solidFill>
                          <a:srgbClr val="FF0000"/>
                        </a:solidFill>
                      </a:endParaRPr>
                    </a:p>
                    <a:p>
                      <a:pPr marL="171450" indent="-171450">
                        <a:buFont typeface="Arial" panose="020B0604020202020204" pitchFamily="34" charset="0"/>
                        <a:buChar char="•"/>
                      </a:pPr>
                      <a:endParaRPr lang="en-GB" sz="800" b="1" kern="1200">
                        <a:solidFill>
                          <a:srgbClr val="002060"/>
                        </a:solidFill>
                        <a:latin typeface="+mn-lt"/>
                        <a:ea typeface="+mn-ea"/>
                        <a:cs typeface="+mn-cs"/>
                      </a:endParaRPr>
                    </a:p>
                    <a:p>
                      <a:pPr marL="171450" indent="-171450">
                        <a:buFont typeface="Arial" panose="020B0604020202020204" pitchFamily="34" charset="0"/>
                        <a:buChar char="•"/>
                      </a:pPr>
                      <a:r>
                        <a:rPr lang="en-GB" sz="800" b="0" kern="1200">
                          <a:solidFill>
                            <a:srgbClr val="002060"/>
                          </a:solidFill>
                          <a:latin typeface="+mn-lt"/>
                          <a:ea typeface="+mn-ea"/>
                          <a:cs typeface="+mn-cs"/>
                        </a:rPr>
                        <a:t>Know that magnets have a “North-seeking” and “South-seeking” pole</a:t>
                      </a:r>
                    </a:p>
                    <a:p>
                      <a:pPr marL="171450" indent="-171450">
                        <a:buFont typeface="Arial" panose="020B0604020202020204" pitchFamily="34" charset="0"/>
                        <a:buChar char="•"/>
                      </a:pPr>
                      <a:r>
                        <a:rPr lang="en-GB" sz="800" b="0" kern="1200">
                          <a:solidFill>
                            <a:srgbClr val="002060"/>
                          </a:solidFill>
                          <a:latin typeface="+mn-lt"/>
                          <a:ea typeface="+mn-ea"/>
                          <a:cs typeface="+mn-cs"/>
                        </a:rPr>
                        <a:t>Know that opposite poles attract and like poles repel.(e.g., exert a force)</a:t>
                      </a:r>
                    </a:p>
                    <a:p>
                      <a:pPr marL="171450" indent="-171450">
                        <a:buFont typeface="Arial" panose="020B0604020202020204" pitchFamily="34" charset="0"/>
                        <a:buChar char="•"/>
                      </a:pPr>
                      <a:r>
                        <a:rPr lang="en-GB" sz="800" b="0" kern="1200">
                          <a:solidFill>
                            <a:srgbClr val="002060"/>
                          </a:solidFill>
                          <a:latin typeface="+mn-lt"/>
                          <a:ea typeface="+mn-ea"/>
                          <a:cs typeface="+mn-cs"/>
                        </a:rPr>
                        <a:t>Know some of the uses of permanent magnets (e.g., compass)</a:t>
                      </a:r>
                    </a:p>
                    <a:p>
                      <a:pPr marL="171450" indent="-171450">
                        <a:buFont typeface="Arial" panose="020B0604020202020204" pitchFamily="34" charset="0"/>
                        <a:buChar char="•"/>
                      </a:pPr>
                      <a:r>
                        <a:rPr lang="en-GB" sz="800" b="0" kern="1200">
                          <a:solidFill>
                            <a:srgbClr val="002060"/>
                          </a:solidFill>
                          <a:latin typeface="+mn-lt"/>
                          <a:ea typeface="+mn-ea"/>
                          <a:cs typeface="+mn-cs"/>
                        </a:rPr>
                        <a:t>Know that some object can be “magnetised” and others can not.</a:t>
                      </a: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r>
                        <a:rPr lang="en-GB" sz="800" b="1" kern="1200">
                          <a:solidFill>
                            <a:srgbClr val="002060"/>
                          </a:solidFill>
                          <a:latin typeface="+mn-lt"/>
                          <a:ea typeface="+mn-ea"/>
                          <a:cs typeface="+mn-cs"/>
                        </a:rPr>
                        <a:t>Skills</a:t>
                      </a:r>
                    </a:p>
                    <a:p>
                      <a:pPr marL="171450" indent="-171450">
                        <a:buFont typeface="Arial" panose="020B0604020202020204" pitchFamily="34" charset="0"/>
                        <a:buChar char="•"/>
                      </a:pPr>
                      <a:r>
                        <a:rPr lang="en-GB" sz="800" kern="1200">
                          <a:solidFill>
                            <a:srgbClr val="002060"/>
                          </a:solidFill>
                          <a:latin typeface="+mn-lt"/>
                          <a:ea typeface="+mn-ea"/>
                          <a:cs typeface="+mn-cs"/>
                        </a:rPr>
                        <a:t>Be able to make a temporary magnet by stroking a piece of iron with a magnet</a:t>
                      </a:r>
                    </a:p>
                    <a:p>
                      <a:pPr marL="171450" indent="-171450">
                        <a:buFont typeface="Arial" panose="020B0604020202020204" pitchFamily="34" charset="0"/>
                        <a:buChar char="•"/>
                      </a:pPr>
                      <a:endParaRPr lang="en-GB" sz="800" kern="1200">
                        <a:solidFill>
                          <a:srgbClr val="002060"/>
                        </a:solidFill>
                        <a:latin typeface="+mn-lt"/>
                        <a:ea typeface="+mn-ea"/>
                        <a:cs typeface="+mn-cs"/>
                      </a:endParaRPr>
                    </a:p>
                    <a:p>
                      <a:pPr marL="0" indent="0">
                        <a:buFont typeface="Arial" panose="020B0604020202020204" pitchFamily="34" charset="0"/>
                        <a:buNone/>
                      </a:pPr>
                      <a:endParaRPr lang="en-US" sz="800" kern="1200">
                        <a:solidFill>
                          <a:srgbClr val="002060"/>
                        </a:solidFill>
                        <a:latin typeface="+mn-lt"/>
                        <a:ea typeface="+mn-ea"/>
                        <a:cs typeface="+mn-cs"/>
                      </a:endParaRPr>
                    </a:p>
                  </a:txBody>
                  <a:tcPr>
                    <a:solidFill>
                      <a:srgbClr val="EBF1E9"/>
                    </a:solidFill>
                  </a:tcPr>
                </a:tc>
                <a:tc hMerge="1">
                  <a:txBody>
                    <a:bodyPr/>
                    <a:lstStyle/>
                    <a:p>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AND EXPLANATION</a:t>
                      </a:r>
                      <a:endParaRPr lang="en-US" sz="800">
                        <a:solidFill>
                          <a:srgbClr val="002060"/>
                        </a:solidFill>
                      </a:endParaRPr>
                    </a:p>
                    <a:p>
                      <a:endParaRPr lang="en-US" sz="800">
                        <a:solidFill>
                          <a:srgbClr val="002060"/>
                        </a:solidFill>
                      </a:endParaRPr>
                    </a:p>
                    <a:p>
                      <a:endParaRPr lang="en-US" sz="800">
                        <a:solidFill>
                          <a:srgbClr val="002060"/>
                        </a:solidFill>
                      </a:endParaRPr>
                    </a:p>
                    <a:p>
                      <a:pPr marL="0" indent="0">
                        <a:buFont typeface="Arial" panose="020B0604020202020204" pitchFamily="34" charset="0"/>
                        <a:buNone/>
                      </a:pPr>
                      <a:endParaRPr lang="en-GB" sz="800">
                        <a:solidFill>
                          <a:srgbClr val="002060"/>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that a “magnetic field” surrounds a magnet and extends into space.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that magnetic field lines point from North to South</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how these field lines can be used (e.g., a compass)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that is it is possible to make a magnet using electricity (e.g., an electromagnet)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800">
                        <a:solidFill>
                          <a:srgbClr val="002060"/>
                        </a:solidFill>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a:solidFill>
                          <a:srgbClr val="002060"/>
                        </a:solidFill>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a:solidFill>
                          <a:srgbClr val="002060"/>
                        </a:solidFill>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a:solidFill>
                          <a:srgbClr val="002060"/>
                        </a:solidFill>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a:solidFill>
                          <a:srgbClr val="002060"/>
                        </a:solidFill>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a:solidFill>
                          <a:srgbClr val="002060"/>
                        </a:solidFill>
                      </a:endParaRPr>
                    </a:p>
                    <a:p>
                      <a:pPr marL="0" indent="0">
                        <a:buFont typeface="Arial" panose="020B0604020202020204" pitchFamily="34" charset="0"/>
                        <a:buNone/>
                      </a:pPr>
                      <a:r>
                        <a:rPr lang="en-GB" sz="800" b="1" kern="1200">
                          <a:solidFill>
                            <a:srgbClr val="002060"/>
                          </a:solidFill>
                          <a:latin typeface="+mn-lt"/>
                          <a:ea typeface="+mn-ea"/>
                          <a:cs typeface="+mn-cs"/>
                        </a:rPr>
                        <a:t>Skills</a:t>
                      </a:r>
                    </a:p>
                    <a:p>
                      <a:pPr marL="171450" indent="-171450">
                        <a:buFont typeface="Arial" panose="020B0604020202020204" pitchFamily="34" charset="0"/>
                        <a:buChar char="•"/>
                      </a:pPr>
                      <a:r>
                        <a:rPr lang="en-GB" sz="800" b="0" kern="1200">
                          <a:solidFill>
                            <a:srgbClr val="002060"/>
                          </a:solidFill>
                          <a:latin typeface="+mn-lt"/>
                          <a:ea typeface="+mn-ea"/>
                          <a:cs typeface="+mn-cs"/>
                        </a:rPr>
                        <a:t>Be able to make a compass using a permanent magnet and a needle/blotting paper</a:t>
                      </a:r>
                    </a:p>
                    <a:p>
                      <a:pPr marL="171450" indent="-171450">
                        <a:buFont typeface="Arial" panose="020B0604020202020204" pitchFamily="34" charset="0"/>
                        <a:buChar char="•"/>
                      </a:pPr>
                      <a:r>
                        <a:rPr lang="en-GB" sz="800" b="0" kern="1200">
                          <a:solidFill>
                            <a:srgbClr val="002060"/>
                          </a:solidFill>
                          <a:latin typeface="+mn-lt"/>
                          <a:ea typeface="+mn-ea"/>
                          <a:cs typeface="+mn-cs"/>
                        </a:rPr>
                        <a:t>Be able to investigate magnetic field lines (e.g., using iron filings or plotting compasses)</a:t>
                      </a:r>
                    </a:p>
                    <a:p>
                      <a:pPr marL="171450" indent="-171450">
                        <a:buFont typeface="Arial" panose="020B0604020202020204" pitchFamily="34" charset="0"/>
                        <a:buChar char="•"/>
                      </a:pPr>
                      <a:r>
                        <a:rPr lang="en-GB" sz="800" b="0" kern="1200">
                          <a:solidFill>
                            <a:srgbClr val="002060"/>
                          </a:solidFill>
                          <a:latin typeface="+mn-lt"/>
                          <a:ea typeface="+mn-ea"/>
                          <a:cs typeface="+mn-cs"/>
                        </a:rPr>
                        <a:t>Be able to make an electromagnet using given components.</a:t>
                      </a:r>
                    </a:p>
                    <a:p>
                      <a:pPr marL="171450" indent="-171450">
                        <a:buFont typeface="Arial" panose="020B0604020202020204" pitchFamily="34" charset="0"/>
                        <a:buChar char="•"/>
                      </a:pPr>
                      <a:endParaRPr lang="en-GB" sz="800" b="0" kern="1200">
                        <a:solidFill>
                          <a:srgbClr val="002060"/>
                        </a:solidFill>
                        <a:latin typeface="+mn-lt"/>
                        <a:ea typeface="+mn-ea"/>
                        <a:cs typeface="+mn-cs"/>
                      </a:endParaRP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EXPLANATION and LINKING</a:t>
                      </a:r>
                      <a:endParaRPr lang="en-US" sz="800">
                        <a:solidFill>
                          <a:srgbClr val="002060"/>
                        </a:solidFill>
                      </a:endParaRPr>
                    </a:p>
                    <a:p>
                      <a:endParaRPr lang="en-US" sz="800">
                        <a:solidFill>
                          <a:srgbClr val="002060"/>
                        </a:solidFill>
                      </a:endParaRPr>
                    </a:p>
                    <a:p>
                      <a:pPr marL="171450" indent="-171450">
                        <a:buFont typeface="Arial" panose="020B0604020202020204" pitchFamily="34" charset="0"/>
                        <a:buChar char="•"/>
                      </a:pPr>
                      <a:endParaRPr lang="en-US" sz="800">
                        <a:solidFill>
                          <a:srgbClr val="002060"/>
                        </a:solidFill>
                      </a:endParaRPr>
                    </a:p>
                    <a:p>
                      <a:pPr marL="171450" indent="-171450">
                        <a:buFont typeface="Arial" panose="020B0604020202020204" pitchFamily="34" charset="0"/>
                        <a:buChar char="•"/>
                      </a:pPr>
                      <a:r>
                        <a:rPr lang="en-US" sz="800">
                          <a:solidFill>
                            <a:srgbClr val="002060"/>
                          </a:solidFill>
                        </a:rPr>
                        <a:t>Know how to control the strength of an electromagnet (e.g., number of turns, iron core, increase the current)</a:t>
                      </a:r>
                    </a:p>
                    <a:p>
                      <a:pPr marL="171450" indent="-171450">
                        <a:buFont typeface="Arial" panose="020B0604020202020204" pitchFamily="34" charset="0"/>
                        <a:buChar char="•"/>
                      </a:pPr>
                      <a:r>
                        <a:rPr lang="en-US" sz="800">
                          <a:solidFill>
                            <a:srgbClr val="002060"/>
                          </a:solidFill>
                        </a:rPr>
                        <a:t>Know that a wire carrying a current produces a magnetic field.</a:t>
                      </a:r>
                    </a:p>
                    <a:p>
                      <a:pPr marL="171450" indent="-171450">
                        <a:buFont typeface="Arial" panose="020B0604020202020204" pitchFamily="34" charset="0"/>
                        <a:buChar char="•"/>
                      </a:pPr>
                      <a:r>
                        <a:rPr lang="en-US" sz="800">
                          <a:solidFill>
                            <a:srgbClr val="002060"/>
                          </a:solidFill>
                        </a:rPr>
                        <a:t>Know some of the use of electromagnets (e.g., sorting recycling, lifting metal (ferrous) objects,  circuit breakers, loudspeakers, motors)</a:t>
                      </a: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r>
                        <a:rPr lang="en-US" sz="800" b="1">
                          <a:solidFill>
                            <a:srgbClr val="002060"/>
                          </a:solidFill>
                        </a:rPr>
                        <a:t>Skills</a:t>
                      </a:r>
                    </a:p>
                    <a:p>
                      <a:pPr marL="171450" indent="-171450">
                        <a:buFont typeface="Arial" panose="020B0604020202020204" pitchFamily="34" charset="0"/>
                        <a:buChar char="•"/>
                      </a:pPr>
                      <a:r>
                        <a:rPr lang="en-US" sz="800" b="0">
                          <a:solidFill>
                            <a:srgbClr val="002060"/>
                          </a:solidFill>
                        </a:rPr>
                        <a:t>Be able to investigate the properties of an electromagnet.</a:t>
                      </a:r>
                    </a:p>
                    <a:p>
                      <a:pPr marL="0" indent="0">
                        <a:buFont typeface="Arial" panose="020B0604020202020204" pitchFamily="34" charset="0"/>
                        <a:buNone/>
                      </a:pPr>
                      <a:endParaRPr lang="en-US" sz="800" b="1">
                        <a:solidFill>
                          <a:srgbClr val="002060"/>
                        </a:solidFill>
                      </a:endParaRPr>
                    </a:p>
                  </a:txBody>
                  <a:tcPr>
                    <a:solidFill>
                      <a:srgbClr val="EBF1E9"/>
                    </a:solidFill>
                  </a:tcPr>
                </a:tc>
                <a:tc>
                  <a:txBody>
                    <a:bodyPr/>
                    <a:lstStyle/>
                    <a:p>
                      <a:pPr marL="0" marR="0" lvl="0" indent="0" algn="l" rtl="0" eaLnBrk="1" fontAlgn="auto" latinLnBrk="0" hangingPunct="1">
                        <a:lnSpc>
                          <a:spcPct val="100000"/>
                        </a:lnSpc>
                        <a:spcBef>
                          <a:spcPts val="0"/>
                        </a:spcBef>
                        <a:spcAft>
                          <a:spcPts val="0"/>
                        </a:spcAft>
                        <a:buClrTx/>
                        <a:buSzTx/>
                        <a:buFontTx/>
                        <a:buNone/>
                      </a:pPr>
                      <a:r>
                        <a:rPr lang="en-US" sz="800">
                          <a:solidFill>
                            <a:srgbClr val="FF0000"/>
                          </a:solidFill>
                        </a:rPr>
                        <a:t>THIS IS ALL ABOUT EXPLANATION  and LINKING</a:t>
                      </a:r>
                      <a:endParaRPr lang="en-US" sz="800">
                        <a:solidFill>
                          <a:srgbClr val="002060"/>
                        </a:solidFill>
                      </a:endParaRPr>
                    </a:p>
                    <a:p>
                      <a:endParaRPr lang="en-US" sz="800">
                        <a:solidFill>
                          <a:srgbClr val="002060"/>
                        </a:solidFill>
                      </a:endParaRPr>
                    </a:p>
                    <a:p>
                      <a:endParaRPr lang="en-US" sz="800">
                        <a:solidFill>
                          <a:srgbClr val="002060"/>
                        </a:solidFill>
                      </a:endParaRPr>
                    </a:p>
                    <a:p>
                      <a:endParaRPr lang="en-US" sz="800">
                        <a:solidFill>
                          <a:srgbClr val="002060"/>
                        </a:solidFill>
                      </a:endParaRPr>
                    </a:p>
                    <a:p>
                      <a:pPr marL="171450" indent="-171450">
                        <a:buFont typeface="Arial" panose="020B0604020202020204" pitchFamily="34" charset="0"/>
                        <a:buChar char="•"/>
                      </a:pPr>
                      <a:r>
                        <a:rPr lang="en-US" sz="800">
                          <a:solidFill>
                            <a:srgbClr val="002060"/>
                          </a:solidFill>
                        </a:rPr>
                        <a:t>Know how electric motors work</a:t>
                      </a:r>
                    </a:p>
                    <a:p>
                      <a:pPr marL="171450" indent="-171450">
                        <a:buFont typeface="Arial" panose="020B0604020202020204" pitchFamily="34" charset="0"/>
                        <a:buChar char="•"/>
                      </a:pPr>
                      <a:r>
                        <a:rPr lang="en-US" sz="800">
                          <a:solidFill>
                            <a:srgbClr val="002060"/>
                          </a:solidFill>
                        </a:rPr>
                        <a:t>Know how electric generators work</a:t>
                      </a:r>
                    </a:p>
                    <a:p>
                      <a:pPr marL="171450" indent="-171450">
                        <a:buFont typeface="Arial" panose="020B0604020202020204" pitchFamily="34" charset="0"/>
                        <a:buChar char="•"/>
                      </a:pPr>
                      <a:r>
                        <a:rPr lang="en-US" sz="800">
                          <a:solidFill>
                            <a:srgbClr val="002060"/>
                          </a:solidFill>
                        </a:rPr>
                        <a:t>Know how transformers work and how to control the output.</a:t>
                      </a:r>
                    </a:p>
                    <a:p>
                      <a:pPr marL="171450" indent="-171450">
                        <a:buFont typeface="Arial" panose="020B0604020202020204" pitchFamily="34" charset="0"/>
                        <a:buChar char="•"/>
                      </a:pPr>
                      <a:r>
                        <a:rPr lang="en-US" sz="800">
                          <a:solidFill>
                            <a:srgbClr val="002060"/>
                          </a:solidFill>
                        </a:rPr>
                        <a:t>Know how to use the “transformer equation” V1/V2 = N1/N2 to explain how step-up and step-down transformers work</a:t>
                      </a:r>
                    </a:p>
                    <a:p>
                      <a:pPr marL="171450" indent="-171450">
                        <a:buFont typeface="Arial" panose="020B0604020202020204" pitchFamily="34" charset="0"/>
                        <a:buChar char="•"/>
                      </a:pPr>
                      <a:r>
                        <a:rPr lang="en-US" sz="800">
                          <a:solidFill>
                            <a:srgbClr val="002060"/>
                          </a:solidFill>
                        </a:rPr>
                        <a:t>Know how to use the term “magnetic induction” to explain how motors and transformers” work.</a:t>
                      </a: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r>
                        <a:rPr lang="en-US" sz="800" b="1">
                          <a:solidFill>
                            <a:srgbClr val="002060"/>
                          </a:solidFill>
                        </a:rPr>
                        <a:t>Skills</a:t>
                      </a:r>
                    </a:p>
                    <a:p>
                      <a:pPr marL="171450" indent="-171450">
                        <a:buFont typeface="Arial" panose="020B0604020202020204" pitchFamily="34" charset="0"/>
                        <a:buChar char="•"/>
                      </a:pPr>
                      <a:r>
                        <a:rPr lang="en-US" sz="800">
                          <a:solidFill>
                            <a:srgbClr val="002060"/>
                          </a:solidFill>
                        </a:rPr>
                        <a:t>Be able to calculate the output of step-up / step-down transformers.</a:t>
                      </a:r>
                    </a:p>
                    <a:p>
                      <a:pPr marL="0" indent="0">
                        <a:buFont typeface="Arial" panose="020B0604020202020204" pitchFamily="34" charset="0"/>
                        <a:buNone/>
                      </a:pPr>
                      <a:endParaRPr lang="en-US" sz="800">
                        <a:solidFill>
                          <a:srgbClr val="002060"/>
                        </a:solidFill>
                      </a:endParaRPr>
                    </a:p>
                  </a:txBody>
                  <a:tcPr>
                    <a:solidFill>
                      <a:srgbClr val="EBF1E9"/>
                    </a:solidFill>
                  </a:tcPr>
                </a:tc>
                <a:extLst>
                  <a:ext uri="{0D108BD9-81ED-4DB2-BD59-A6C34878D82A}">
                    <a16:rowId xmlns:a16="http://schemas.microsoft.com/office/drawing/2014/main" val="1235794680"/>
                  </a:ext>
                </a:extLst>
              </a:tr>
              <a:tr h="599405">
                <a:tc>
                  <a:txBody>
                    <a:bodyPr/>
                    <a:lstStyle/>
                    <a:p>
                      <a:r>
                        <a:rPr lang="en-US" sz="1000" b="1">
                          <a:solidFill>
                            <a:srgbClr val="002060"/>
                          </a:solidFill>
                        </a:rPr>
                        <a:t>EXPERIENCES</a:t>
                      </a:r>
                    </a:p>
                    <a:p>
                      <a:pPr algn="l"/>
                      <a:r>
                        <a:rPr lang="en-US" sz="1000">
                          <a:solidFill>
                            <a:srgbClr val="002060"/>
                          </a:solidFill>
                        </a:rPr>
                        <a:t>(</a:t>
                      </a:r>
                      <a:r>
                        <a:rPr lang="en-US" sz="1000" b="1">
                          <a:solidFill>
                            <a:srgbClr val="002060"/>
                          </a:solidFill>
                        </a:rPr>
                        <a:t>Enriching</a:t>
                      </a:r>
                      <a:r>
                        <a:rPr lang="en-US" sz="1000">
                          <a:solidFill>
                            <a:srgbClr val="002060"/>
                          </a:solidFill>
                        </a:rPr>
                        <a:t> not curricular)</a:t>
                      </a:r>
                    </a:p>
                  </a:txBody>
                  <a:tcPr>
                    <a:solidFill>
                      <a:srgbClr val="C5E0B4"/>
                    </a:solidFill>
                  </a:tcPr>
                </a:tc>
                <a:tc gridSpan="3">
                  <a:txBody>
                    <a:bodyPr/>
                    <a:lstStyle/>
                    <a:p>
                      <a:pPr marL="0" indent="0">
                        <a:buFont typeface="Arial" panose="020B0604020202020204" pitchFamily="34" charset="0"/>
                        <a:buNone/>
                      </a:pPr>
                      <a:r>
                        <a:rPr lang="en-GB" sz="800">
                          <a:solidFill>
                            <a:srgbClr val="002060"/>
                          </a:solidFill>
                        </a:rPr>
                        <a:t>* Design and build a game using magnets</a:t>
                      </a:r>
                    </a:p>
                  </a:txBody>
                  <a:tcPr>
                    <a:solidFill>
                      <a:srgbClr val="C5E0B4"/>
                    </a:solidFill>
                  </a:tcPr>
                </a:tc>
                <a:tc hMerge="1">
                  <a:txBody>
                    <a:bodyPr/>
                    <a:lstStyle/>
                    <a:p>
                      <a:pPr marL="171450" indent="-171450">
                        <a:buFont typeface="Arial" panose="020B0604020202020204" pitchFamily="34" charset="0"/>
                        <a:buChar char="•"/>
                      </a:pPr>
                      <a:endParaRPr lang="en-GB" sz="800" kern="1200">
                        <a:solidFill>
                          <a:srgbClr val="002060"/>
                        </a:solidFill>
                        <a:latin typeface="+mn-lt"/>
                        <a:ea typeface="+mn-ea"/>
                        <a:cs typeface="+mn-cs"/>
                      </a:endParaRPr>
                    </a:p>
                  </a:txBody>
                  <a:tcPr/>
                </a:tc>
                <a:tc hMerge="1">
                  <a:txBody>
                    <a:bodyPr/>
                    <a:lstStyle/>
                    <a:p>
                      <a:endParaRPr lang="en-GB"/>
                    </a:p>
                  </a:txBody>
                  <a:tcPr/>
                </a:tc>
                <a:tc gridSpan="3">
                  <a:txBody>
                    <a:bodyPr/>
                    <a:lstStyle/>
                    <a:p>
                      <a:pPr marL="171450" indent="-171450">
                        <a:buFont typeface="Arial" panose="020B0604020202020204" pitchFamily="34" charset="0"/>
                        <a:buChar char="•"/>
                      </a:pPr>
                      <a:r>
                        <a:rPr lang="en-GB" sz="800" kern="1200">
                          <a:solidFill>
                            <a:srgbClr val="002060"/>
                          </a:solidFill>
                          <a:latin typeface="+mn-lt"/>
                          <a:ea typeface="+mn-ea"/>
                          <a:cs typeface="+mn-cs"/>
                        </a:rPr>
                        <a:t>Visit a local recycling centre / car breaking yard </a:t>
                      </a:r>
                    </a:p>
                    <a:p>
                      <a:pPr marL="0" indent="0">
                        <a:buFont typeface="Arial" panose="020B0604020202020204" pitchFamily="34" charset="0"/>
                        <a:buNone/>
                      </a:pPr>
                      <a:endParaRPr lang="en-GB" sz="800" kern="1200">
                        <a:solidFill>
                          <a:srgbClr val="002060"/>
                        </a:solidFill>
                        <a:latin typeface="+mn-lt"/>
                        <a:ea typeface="+mn-ea"/>
                        <a:cs typeface="+mn-cs"/>
                      </a:endParaRPr>
                    </a:p>
                  </a:txBody>
                  <a:tcPr>
                    <a:solidFill>
                      <a:srgbClr val="C5E0B4"/>
                    </a:solidFill>
                  </a:tcPr>
                </a:tc>
                <a:tc hMerge="1">
                  <a:txBody>
                    <a:bodyPr/>
                    <a:lstStyle/>
                    <a:p>
                      <a:pPr marL="171450" indent="-171450">
                        <a:buFont typeface="Arial" panose="020B0604020202020204" pitchFamily="34" charset="0"/>
                        <a:buChar char="•"/>
                      </a:pPr>
                      <a:endParaRPr lang="en-US" sz="800">
                        <a:solidFill>
                          <a:srgbClr val="002060"/>
                        </a:solidFill>
                      </a:endParaRPr>
                    </a:p>
                  </a:txBody>
                  <a:tcPr/>
                </a:tc>
                <a:tc hMerge="1">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a:solidFill>
                          <a:srgbClr val="002060"/>
                        </a:solidFill>
                      </a:endParaRPr>
                    </a:p>
                  </a:txBody>
                  <a:tcPr/>
                </a:tc>
                <a:extLst>
                  <a:ext uri="{0D108BD9-81ED-4DB2-BD59-A6C34878D82A}">
                    <a16:rowId xmlns:a16="http://schemas.microsoft.com/office/drawing/2014/main" val="749163210"/>
                  </a:ext>
                </a:extLst>
              </a:tr>
              <a:tr h="477787">
                <a:tc>
                  <a:txBody>
                    <a:bodyPr/>
                    <a:lstStyle/>
                    <a:p>
                      <a:r>
                        <a:rPr lang="en-US" sz="1000" b="1">
                          <a:solidFill>
                            <a:srgbClr val="002060"/>
                          </a:solidFill>
                        </a:rPr>
                        <a:t>VOCABULARY</a:t>
                      </a:r>
                    </a:p>
                  </a:txBody>
                  <a:tcPr>
                    <a:solidFill>
                      <a:srgbClr val="EBF1E9"/>
                    </a:solidFill>
                  </a:tcPr>
                </a:tc>
                <a:tc>
                  <a:txBody>
                    <a:bodyPr/>
                    <a:lstStyle/>
                    <a:p>
                      <a:r>
                        <a:rPr lang="en-US" sz="800">
                          <a:solidFill>
                            <a:srgbClr val="002060"/>
                          </a:solidFill>
                        </a:rPr>
                        <a:t>Magnet, pull, attract, horseshoe</a:t>
                      </a:r>
                    </a:p>
                  </a:txBody>
                  <a:tcPr>
                    <a:solidFill>
                      <a:srgbClr val="EBF1E9"/>
                    </a:solidFill>
                  </a:tcPr>
                </a:tc>
                <a:tc gridSpan="2">
                  <a:txBody>
                    <a:bodyPr/>
                    <a:lstStyle/>
                    <a:p>
                      <a:r>
                        <a:rPr lang="en-US" sz="800">
                          <a:solidFill>
                            <a:srgbClr val="002060"/>
                          </a:solidFill>
                        </a:rPr>
                        <a:t>Permanent, temporary, north, south, seeking, poles, magnetized</a:t>
                      </a:r>
                    </a:p>
                  </a:txBody>
                  <a:tcPr>
                    <a:solidFill>
                      <a:srgbClr val="EBF1E9"/>
                    </a:solidFill>
                  </a:tcPr>
                </a:tc>
                <a:tc hMerge="1">
                  <a:txBody>
                    <a:bodyPr/>
                    <a:lstStyle/>
                    <a:p>
                      <a:endParaRPr lang="en-GB"/>
                    </a:p>
                  </a:txBody>
                  <a:tcPr/>
                </a:tc>
                <a:tc>
                  <a:txBody>
                    <a:bodyPr/>
                    <a:lstStyle/>
                    <a:p>
                      <a:r>
                        <a:rPr lang="en-US" sz="800">
                          <a:solidFill>
                            <a:srgbClr val="002060"/>
                          </a:solidFill>
                        </a:rPr>
                        <a:t>Magnetic field, electromagnet, plotting compass</a:t>
                      </a:r>
                    </a:p>
                  </a:txBody>
                  <a:tcPr>
                    <a:solidFill>
                      <a:srgbClr val="EBF1E9"/>
                    </a:solidFill>
                  </a:tcPr>
                </a:tc>
                <a:tc>
                  <a:txBody>
                    <a:bodyPr/>
                    <a:lstStyle/>
                    <a:p>
                      <a:r>
                        <a:rPr lang="en-US" sz="800">
                          <a:solidFill>
                            <a:srgbClr val="002060"/>
                          </a:solidFill>
                        </a:rPr>
                        <a:t>Ferrous</a:t>
                      </a: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002060"/>
                          </a:solidFill>
                        </a:rPr>
                        <a:t>transformer</a:t>
                      </a:r>
                    </a:p>
                  </a:txBody>
                  <a:tcPr>
                    <a:solidFill>
                      <a:srgbClr val="EBF1E9"/>
                    </a:solidFill>
                  </a:tcPr>
                </a:tc>
                <a:extLst>
                  <a:ext uri="{0D108BD9-81ED-4DB2-BD59-A6C34878D82A}">
                    <a16:rowId xmlns:a16="http://schemas.microsoft.com/office/drawing/2014/main" val="1788112394"/>
                  </a:ext>
                </a:extLst>
              </a:tr>
            </a:tbl>
          </a:graphicData>
        </a:graphic>
      </p:graphicFrame>
    </p:spTree>
    <p:extLst>
      <p:ext uri="{BB962C8B-B14F-4D97-AF65-F5344CB8AC3E}">
        <p14:creationId xmlns:p14="http://schemas.microsoft.com/office/powerpoint/2010/main" val="3635687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6BB1A2A5-C085-B34C-850D-703DD10654CF}"/>
              </a:ext>
            </a:extLst>
          </p:cNvPr>
          <p:cNvGraphicFramePr>
            <a:graphicFrameLocks noGrp="1"/>
          </p:cNvGraphicFramePr>
          <p:nvPr>
            <p:ph idx="1"/>
            <p:extLst>
              <p:ext uri="{D42A27DB-BD31-4B8C-83A1-F6EECF244321}">
                <p14:modId xmlns:p14="http://schemas.microsoft.com/office/powerpoint/2010/main" val="901602702"/>
              </p:ext>
            </p:extLst>
          </p:nvPr>
        </p:nvGraphicFramePr>
        <p:xfrm>
          <a:off x="1" y="0"/>
          <a:ext cx="12191999" cy="7494694"/>
        </p:xfrm>
        <a:graphic>
          <a:graphicData uri="http://schemas.openxmlformats.org/drawingml/2006/table">
            <a:tbl>
              <a:tblPr firstRow="1" bandRow="1">
                <a:tableStyleId>{5C22544A-7EE6-4342-B048-85BDC9FD1C3A}</a:tableStyleId>
              </a:tblPr>
              <a:tblGrid>
                <a:gridCol w="981074">
                  <a:extLst>
                    <a:ext uri="{9D8B030D-6E8A-4147-A177-3AD203B41FA5}">
                      <a16:colId xmlns:a16="http://schemas.microsoft.com/office/drawing/2014/main" val="2844052496"/>
                    </a:ext>
                  </a:extLst>
                </a:gridCol>
                <a:gridCol w="2057960">
                  <a:extLst>
                    <a:ext uri="{9D8B030D-6E8A-4147-A177-3AD203B41FA5}">
                      <a16:colId xmlns:a16="http://schemas.microsoft.com/office/drawing/2014/main" val="1783919398"/>
                    </a:ext>
                  </a:extLst>
                </a:gridCol>
                <a:gridCol w="1837766">
                  <a:extLst>
                    <a:ext uri="{9D8B030D-6E8A-4147-A177-3AD203B41FA5}">
                      <a16:colId xmlns:a16="http://schemas.microsoft.com/office/drawing/2014/main" val="379330648"/>
                    </a:ext>
                  </a:extLst>
                </a:gridCol>
                <a:gridCol w="394446">
                  <a:extLst>
                    <a:ext uri="{9D8B030D-6E8A-4147-A177-3AD203B41FA5}">
                      <a16:colId xmlns:a16="http://schemas.microsoft.com/office/drawing/2014/main" val="2117361135"/>
                    </a:ext>
                  </a:extLst>
                </a:gridCol>
                <a:gridCol w="2402541">
                  <a:extLst>
                    <a:ext uri="{9D8B030D-6E8A-4147-A177-3AD203B41FA5}">
                      <a16:colId xmlns:a16="http://schemas.microsoft.com/office/drawing/2014/main" val="2600062179"/>
                    </a:ext>
                  </a:extLst>
                </a:gridCol>
                <a:gridCol w="2277036">
                  <a:extLst>
                    <a:ext uri="{9D8B030D-6E8A-4147-A177-3AD203B41FA5}">
                      <a16:colId xmlns:a16="http://schemas.microsoft.com/office/drawing/2014/main" val="3005880290"/>
                    </a:ext>
                  </a:extLst>
                </a:gridCol>
                <a:gridCol w="2241176">
                  <a:extLst>
                    <a:ext uri="{9D8B030D-6E8A-4147-A177-3AD203B41FA5}">
                      <a16:colId xmlns:a16="http://schemas.microsoft.com/office/drawing/2014/main" val="2228165275"/>
                    </a:ext>
                  </a:extLst>
                </a:gridCol>
              </a:tblGrid>
              <a:tr h="503269">
                <a:tc gridSpan="3">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a:t>What Matters:  WM6</a:t>
                      </a:r>
                      <a:endParaRPr lang="en-US" sz="2400">
                        <a:solidFill>
                          <a:schemeClr val="tx1"/>
                        </a:solidFill>
                      </a:endParaRPr>
                    </a:p>
                  </a:txBody>
                  <a:tcPr>
                    <a:solidFill>
                      <a:srgbClr val="8EC142"/>
                    </a:solidFill>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cs typeface="Arial" panose="020B0604020202020204" pitchFamily="34" charset="0"/>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gridSpan="4">
                  <a:txBody>
                    <a:bodyPr/>
                    <a:lstStyle/>
                    <a:p>
                      <a:pPr algn="ctr"/>
                      <a:r>
                        <a:rPr lang="en-US" sz="2400">
                          <a:solidFill>
                            <a:schemeClr val="tx1"/>
                          </a:solidFill>
                        </a:rPr>
                        <a:t>Algorithms</a:t>
                      </a:r>
                    </a:p>
                  </a:txBody>
                  <a:tcPr>
                    <a:solidFill>
                      <a:srgbClr val="8EC142"/>
                    </a:solidFill>
                  </a:tcPr>
                </a:tc>
                <a:tc hMerge="1">
                  <a:txBody>
                    <a:bodyPr/>
                    <a:lstStyle/>
                    <a:p>
                      <a:pPr lvl="0"/>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extLst>
                  <a:ext uri="{0D108BD9-81ED-4DB2-BD59-A6C34878D82A}">
                    <a16:rowId xmlns:a16="http://schemas.microsoft.com/office/drawing/2014/main" val="3120450716"/>
                  </a:ext>
                </a:extLst>
              </a:tr>
              <a:tr h="1220756">
                <a:tc>
                  <a:txBody>
                    <a:bodyPr/>
                    <a:lstStyle/>
                    <a:p>
                      <a:endParaRPr lang="en-US" sz="1000"/>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dk1"/>
                          </a:solidFill>
                          <a:latin typeface="+mn-lt"/>
                          <a:ea typeface="+mn-ea"/>
                          <a:cs typeface="+mn-cs"/>
                        </a:rPr>
                        <a:t>PS1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am beginning to follow a sequence of instructions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dk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identify, follow and begin to create sequences and patterns in everyday activities.</a:t>
                      </a:r>
                    </a:p>
                  </a:txBody>
                  <a:tcPr>
                    <a:solidFill>
                      <a:srgbClr val="C5E0B4"/>
                    </a:solidFill>
                  </a:tcPr>
                </a:tc>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dk1"/>
                          </a:solidFill>
                          <a:latin typeface="+mn-lt"/>
                          <a:ea typeface="+mn-ea"/>
                          <a:cs typeface="+mn-cs"/>
                        </a:rPr>
                        <a:t>PS2 </a:t>
                      </a:r>
                      <a:endParaRPr lang="en-GB" sz="900" b="1" kern="1200">
                        <a:solidFill>
                          <a:schemeClr val="dk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create simple algorithms and am beginning to explain errors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900" b="1" kern="1200">
                        <a:solidFill>
                          <a:schemeClr val="dk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follow algorithms to determine their purpose and predict outcomes.</a:t>
                      </a:r>
                      <a:endParaRPr lang="en-US" sz="900" b="1" kern="1200">
                        <a:solidFill>
                          <a:schemeClr val="dk1"/>
                        </a:solidFill>
                        <a:latin typeface="+mn-lt"/>
                        <a:ea typeface="+mn-ea"/>
                        <a:cs typeface="+mn-cs"/>
                      </a:endParaRPr>
                    </a:p>
                  </a:txBody>
                  <a:tcPr>
                    <a:solidFill>
                      <a:srgbClr val="C5E0B4"/>
                    </a:solidFill>
                  </a:tcPr>
                </a:tc>
                <a:tc hMerge="1">
                  <a:txBody>
                    <a:bodyPr/>
                    <a:lstStyle/>
                    <a:p>
                      <a:endParaRPr lang="en-GB"/>
                    </a:p>
                  </a:txBody>
                  <a:tcPr/>
                </a:tc>
                <a:tc>
                  <a:txBody>
                    <a:bodyPr/>
                    <a:lstStyle/>
                    <a:p>
                      <a:pPr lvl="0"/>
                      <a:r>
                        <a:rPr lang="en-US" sz="900" b="1" kern="1200">
                          <a:solidFill>
                            <a:schemeClr val="dk1"/>
                          </a:solidFill>
                          <a:latin typeface="+mn-lt"/>
                          <a:ea typeface="+mn-ea"/>
                          <a:cs typeface="+mn-cs"/>
                        </a:rPr>
                        <a:t>PS3 </a:t>
                      </a:r>
                    </a:p>
                    <a:p>
                      <a:pPr lvl="0"/>
                      <a:r>
                        <a:rPr lang="en-GB" sz="900" b="1" kern="1200">
                          <a:solidFill>
                            <a:schemeClr val="dk1"/>
                          </a:solidFill>
                          <a:latin typeface="+mn-lt"/>
                          <a:ea typeface="+mn-ea"/>
                          <a:cs typeface="+mn-cs"/>
                        </a:rPr>
                        <a:t>I can use conditional statements to add control and decision-making to algorithms.</a:t>
                      </a:r>
                      <a:br>
                        <a:rPr lang="en-GB" sz="900" b="1" kern="1200">
                          <a:solidFill>
                            <a:schemeClr val="dk1"/>
                          </a:solidFill>
                          <a:latin typeface="+mn-lt"/>
                          <a:ea typeface="+mn-ea"/>
                          <a:cs typeface="+mn-cs"/>
                        </a:rPr>
                      </a:br>
                      <a:endParaRPr lang="en-GB" sz="900" b="1" kern="1200">
                        <a:solidFill>
                          <a:schemeClr val="dk1"/>
                        </a:solidFill>
                        <a:latin typeface="+mn-lt"/>
                        <a:ea typeface="+mn-ea"/>
                        <a:cs typeface="+mn-cs"/>
                      </a:endParaRPr>
                    </a:p>
                    <a:p>
                      <a:pPr lvl="0"/>
                      <a:r>
                        <a:rPr lang="en-GB" sz="900" b="1" kern="1200">
                          <a:solidFill>
                            <a:schemeClr val="dk1"/>
                          </a:solidFill>
                          <a:latin typeface="+mn-lt"/>
                          <a:ea typeface="+mn-ea"/>
                          <a:cs typeface="+mn-cs"/>
                        </a:rPr>
                        <a:t>I can identify repeating patterns and use loops to make my algorithms more concise</a:t>
                      </a:r>
                    </a:p>
                    <a:p>
                      <a:pPr lvl="0"/>
                      <a:endParaRPr lang="en-GB" sz="900" b="1" kern="1200">
                        <a:solidFill>
                          <a:schemeClr val="dk1"/>
                        </a:solidFill>
                        <a:latin typeface="+mn-lt"/>
                        <a:ea typeface="+mn-ea"/>
                        <a:cs typeface="+mn-cs"/>
                      </a:endParaRPr>
                    </a:p>
                    <a:p>
                      <a:pPr lvl="0"/>
                      <a:r>
                        <a:rPr lang="en-GB" sz="900" b="1" kern="1200">
                          <a:solidFill>
                            <a:schemeClr val="dk1"/>
                          </a:solidFill>
                          <a:latin typeface="+mn-lt"/>
                          <a:ea typeface="+mn-ea"/>
                          <a:cs typeface="+mn-cs"/>
                        </a:rPr>
                        <a:t>I can explain and debug algorithms.</a:t>
                      </a:r>
                    </a:p>
                  </a:txBody>
                  <a:tcPr>
                    <a:solidFill>
                      <a:srgbClr val="C5E0B4"/>
                    </a:solidFill>
                  </a:tcPr>
                </a:tc>
                <a:tc>
                  <a:txBody>
                    <a:bodyPr/>
                    <a:lstStyle/>
                    <a:p>
                      <a:pPr marL="0" lvl="0" indent="0" algn="l" defTabSz="800100">
                        <a:lnSpc>
                          <a:spcPct val="90000"/>
                        </a:lnSpc>
                        <a:spcBef>
                          <a:spcPct val="0"/>
                        </a:spcBef>
                        <a:spcAft>
                          <a:spcPct val="15000"/>
                        </a:spcAft>
                        <a:buFont typeface="Arial" panose="020B0604020202020204" pitchFamily="34" charset="0"/>
                        <a:buNone/>
                      </a:pPr>
                      <a:r>
                        <a:rPr lang="en-US" sz="900" b="1" kern="1200">
                          <a:solidFill>
                            <a:schemeClr val="dk1"/>
                          </a:solidFill>
                          <a:latin typeface="+mn-lt"/>
                          <a:ea typeface="+mn-ea"/>
                          <a:cs typeface="+mn-cs"/>
                        </a:rPr>
                        <a:t>PS4 </a:t>
                      </a: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dk1"/>
                          </a:solidFill>
                          <a:latin typeface="+mn-lt"/>
                          <a:ea typeface="+mn-ea"/>
                          <a:cs typeface="+mn-cs"/>
                        </a:rPr>
                        <a:t>I can decompose given problems and select appropriate constructs to express solutions in a variety of environments.</a:t>
                      </a:r>
                      <a:br>
                        <a:rPr lang="en-GB" sz="900" b="1" kern="1200">
                          <a:solidFill>
                            <a:schemeClr val="dk1"/>
                          </a:solidFill>
                          <a:latin typeface="+mn-lt"/>
                          <a:ea typeface="+mn-ea"/>
                          <a:cs typeface="+mn-cs"/>
                        </a:rPr>
                      </a:br>
                      <a:endParaRPr lang="en-GB" sz="900" b="1" kern="1200">
                        <a:solidFill>
                          <a:schemeClr val="dk1"/>
                        </a:solidFill>
                        <a:latin typeface="+mn-lt"/>
                        <a:ea typeface="+mn-ea"/>
                        <a:cs typeface="+mn-cs"/>
                      </a:endParaRP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dk1"/>
                          </a:solidFill>
                          <a:latin typeface="+mn-lt"/>
                          <a:ea typeface="+mn-ea"/>
                          <a:cs typeface="+mn-cs"/>
                        </a:rPr>
                        <a:t>I can select and use data structures that efficiently manage data in algorithms</a:t>
                      </a:r>
                    </a:p>
                    <a:p>
                      <a:pPr marL="0" lvl="0" indent="0" algn="l" defTabSz="800100">
                        <a:lnSpc>
                          <a:spcPct val="90000"/>
                        </a:lnSpc>
                        <a:spcBef>
                          <a:spcPct val="0"/>
                        </a:spcBef>
                        <a:spcAft>
                          <a:spcPct val="15000"/>
                        </a:spcAft>
                        <a:buFont typeface="Arial" panose="020B0604020202020204" pitchFamily="34" charset="0"/>
                        <a:buNone/>
                      </a:pPr>
                      <a:endParaRPr lang="en-GB" sz="900" b="1" kern="1200">
                        <a:solidFill>
                          <a:schemeClr val="dk1"/>
                        </a:solidFill>
                        <a:latin typeface="+mn-lt"/>
                        <a:ea typeface="+mn-ea"/>
                        <a:cs typeface="+mn-cs"/>
                      </a:endParaRP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dk1"/>
                          </a:solidFill>
                          <a:latin typeface="+mn-lt"/>
                          <a:ea typeface="+mn-ea"/>
                          <a:cs typeface="+mn-cs"/>
                        </a:rPr>
                        <a:t>I can plan and implement test strategies to identify errors in programs.</a:t>
                      </a:r>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dk1"/>
                          </a:solidFill>
                          <a:latin typeface="+mn-lt"/>
                          <a:ea typeface="+mn-ea"/>
                          <a:cs typeface="+mn-cs"/>
                        </a:rPr>
                        <a:t>PS5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identify, define and decompose problems, choose appropriate constructs and express solutions in a variety of environments.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dk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use file-handling techniques to manipulate data in algorithms.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dk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test, evaluate and improve a solution in software.</a:t>
                      </a:r>
                    </a:p>
                  </a:txBody>
                  <a:tcPr>
                    <a:solidFill>
                      <a:srgbClr val="C5E0B4"/>
                    </a:solidFill>
                  </a:tcPr>
                </a:tc>
                <a:extLst>
                  <a:ext uri="{0D108BD9-81ED-4DB2-BD59-A6C34878D82A}">
                    <a16:rowId xmlns:a16="http://schemas.microsoft.com/office/drawing/2014/main" val="915786871"/>
                  </a:ext>
                </a:extLst>
              </a:tr>
              <a:tr h="3144061">
                <a:tc>
                  <a:txBody>
                    <a:bodyPr/>
                    <a:lstStyle/>
                    <a:p>
                      <a:pPr algn="l"/>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KNOWLEDGE </a:t>
                      </a:r>
                      <a:br>
                        <a:rPr lang="en-US" sz="1000" b="1">
                          <a:solidFill>
                            <a:srgbClr val="002060"/>
                          </a:solidFill>
                        </a:rPr>
                      </a:br>
                      <a:br>
                        <a:rPr lang="en-US" sz="1000" b="1">
                          <a:solidFill>
                            <a:srgbClr val="002060"/>
                          </a:solidFill>
                        </a:rPr>
                      </a:br>
                      <a:r>
                        <a:rPr lang="en-US" sz="1000" b="1">
                          <a:solidFill>
                            <a:srgbClr val="002060"/>
                          </a:solidFill>
                        </a:rPr>
                        <a:t>and </a:t>
                      </a: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SKILLS</a:t>
                      </a:r>
                    </a:p>
                  </a:txBody>
                  <a:tcPr>
                    <a:solidFill>
                      <a:srgbClr val="EBF1E9"/>
                    </a:solidFill>
                  </a:tcPr>
                </a:tc>
                <a:tc>
                  <a:txBody>
                    <a:bodyPr/>
                    <a:lstStyle/>
                    <a:p>
                      <a:pPr algn="l"/>
                      <a:r>
                        <a:rPr lang="en-US" sz="800">
                          <a:solidFill>
                            <a:srgbClr val="FF0000"/>
                          </a:solidFill>
                        </a:rPr>
                        <a:t>THIS IS ALL ABOUT RECOGNISING, COPYING AND EXTENDING</a:t>
                      </a: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171450" indent="-171450" algn="l" defTabSz="914400" rtl="0" eaLnBrk="1" latinLnBrk="0" hangingPunct="1">
                        <a:buFont typeface="Arial" panose="020B0604020202020204" pitchFamily="34" charset="0"/>
                        <a:buChar char="•"/>
                      </a:pPr>
                      <a:r>
                        <a:rPr lang="en-US" sz="800" kern="1200">
                          <a:solidFill>
                            <a:srgbClr val="002060"/>
                          </a:solidFill>
                          <a:latin typeface="+mn-lt"/>
                          <a:ea typeface="+mn-ea"/>
                          <a:cs typeface="+mn-cs"/>
                        </a:rPr>
                        <a:t>Know how to follow simple, 2 step instructions given verbally.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rgbClr val="002060"/>
                          </a:solidFill>
                          <a:latin typeface="+mn-lt"/>
                          <a:ea typeface="+mn-ea"/>
                          <a:cs typeface="+mn-cs"/>
                        </a:rPr>
                        <a:t>Know how to “repeat” a given instruction</a:t>
                      </a:r>
                    </a:p>
                    <a:p>
                      <a:pPr marL="171450" indent="-171450" algn="l" defTabSz="914400" rtl="0" eaLnBrk="1" latinLnBrk="0" hangingPunct="1">
                        <a:buFont typeface="Arial" panose="020B0604020202020204" pitchFamily="34" charset="0"/>
                        <a:buChar char="•"/>
                      </a:pPr>
                      <a:r>
                        <a:rPr lang="en-US" sz="800" kern="1200">
                          <a:solidFill>
                            <a:srgbClr val="002060"/>
                          </a:solidFill>
                          <a:latin typeface="+mn-lt"/>
                          <a:ea typeface="+mn-ea"/>
                          <a:cs typeface="+mn-cs"/>
                        </a:rPr>
                        <a:t>Know that objects can be sorted according to a set of rules</a:t>
                      </a: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r>
                        <a:rPr lang="en-GB" sz="800" b="1" kern="1200">
                          <a:solidFill>
                            <a:srgbClr val="002060"/>
                          </a:solidFill>
                          <a:latin typeface="+mn-lt"/>
                          <a:ea typeface="+mn-ea"/>
                          <a:cs typeface="+mn-cs"/>
                        </a:rPr>
                        <a:t>Skills </a:t>
                      </a:r>
                    </a:p>
                    <a:p>
                      <a:pPr marL="171450" indent="-171450">
                        <a:buFont typeface="Arial" panose="020B0604020202020204" pitchFamily="34" charset="0"/>
                        <a:buChar char="•"/>
                      </a:pPr>
                      <a:r>
                        <a:rPr lang="en-US" sz="800">
                          <a:solidFill>
                            <a:srgbClr val="002060"/>
                          </a:solidFill>
                        </a:rPr>
                        <a:t>Be able to follow simple, two step instructions given verbally</a:t>
                      </a:r>
                    </a:p>
                    <a:p>
                      <a:pPr marL="171450" indent="-171450">
                        <a:buFont typeface="Arial" panose="020B0604020202020204" pitchFamily="34" charset="0"/>
                        <a:buChar char="•"/>
                      </a:pPr>
                      <a:r>
                        <a:rPr lang="en-US" sz="800">
                          <a:solidFill>
                            <a:srgbClr val="002060"/>
                          </a:solidFill>
                        </a:rPr>
                        <a:t>Be able to </a:t>
                      </a:r>
                      <a:r>
                        <a:rPr lang="en-GB" sz="800" noProof="0" err="1">
                          <a:solidFill>
                            <a:srgbClr val="002060"/>
                          </a:solidFill>
                        </a:rPr>
                        <a:t>recogise</a:t>
                      </a:r>
                      <a:r>
                        <a:rPr lang="en-US" sz="800">
                          <a:solidFill>
                            <a:srgbClr val="002060"/>
                          </a:solidFill>
                        </a:rPr>
                        <a:t> and follow, simple command instructions when written (STOP, DANGER)</a:t>
                      </a:r>
                    </a:p>
                    <a:p>
                      <a:pPr marL="171450" indent="-171450">
                        <a:buFont typeface="Arial" panose="020B0604020202020204" pitchFamily="34" charset="0"/>
                        <a:buChar char="•"/>
                      </a:pPr>
                      <a:r>
                        <a:rPr lang="en-US" sz="800">
                          <a:solidFill>
                            <a:srgbClr val="002060"/>
                          </a:solidFill>
                        </a:rPr>
                        <a:t>Beginning to construct simple verbal instructions e.g., “put the cup on the table”, “make a pattern of red, blue, red, green blocks”</a:t>
                      </a:r>
                    </a:p>
                    <a:p>
                      <a:pPr marL="171450" indent="-171450">
                        <a:buFont typeface="Arial" panose="020B0604020202020204" pitchFamily="34" charset="0"/>
                        <a:buChar char="•"/>
                      </a:pPr>
                      <a:r>
                        <a:rPr lang="en-US" sz="800">
                          <a:solidFill>
                            <a:srgbClr val="002060"/>
                          </a:solidFill>
                        </a:rPr>
                        <a:t>To be able to control a physical device (</a:t>
                      </a:r>
                      <a:r>
                        <a:rPr lang="en-US" sz="800" err="1">
                          <a:solidFill>
                            <a:srgbClr val="002060"/>
                          </a:solidFill>
                        </a:rPr>
                        <a:t>eg</a:t>
                      </a:r>
                      <a:r>
                        <a:rPr lang="en-US" sz="800">
                          <a:solidFill>
                            <a:srgbClr val="002060"/>
                          </a:solidFill>
                        </a:rPr>
                        <a:t> </a:t>
                      </a:r>
                      <a:r>
                        <a:rPr lang="en-US" sz="800" err="1">
                          <a:solidFill>
                            <a:srgbClr val="002060"/>
                          </a:solidFill>
                        </a:rPr>
                        <a:t>BeeBots</a:t>
                      </a:r>
                      <a:r>
                        <a:rPr lang="en-US" sz="800">
                          <a:solidFill>
                            <a:srgbClr val="002060"/>
                          </a:solidFill>
                        </a:rPr>
                        <a:t>)</a:t>
                      </a: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txBody>
                  <a:tcPr>
                    <a:solidFill>
                      <a:srgbClr val="EBF1E9"/>
                    </a:solidFill>
                  </a:tcPr>
                </a:tc>
                <a:tc gridSpan="2">
                  <a:txBody>
                    <a:bodyPr/>
                    <a:lstStyle/>
                    <a:p>
                      <a:r>
                        <a:rPr lang="en-US" sz="800">
                          <a:solidFill>
                            <a:srgbClr val="FF0000"/>
                          </a:solidFill>
                        </a:rPr>
                        <a:t>THIS IS ALL ABOUT BEGINNING TO CREATE AND EXPLAIN</a:t>
                      </a:r>
                    </a:p>
                    <a:p>
                      <a:endParaRPr lang="en-US" sz="800">
                        <a:solidFill>
                          <a:srgbClr val="FF0000"/>
                        </a:solidFill>
                      </a:endParaRPr>
                    </a:p>
                    <a:p>
                      <a:pPr marL="171450" indent="-171450">
                        <a:buFont typeface="Arial" panose="020B0604020202020204" pitchFamily="34" charset="0"/>
                        <a:buChar char="•"/>
                      </a:pPr>
                      <a:endParaRPr lang="en-GB" sz="800" b="1" kern="1200">
                        <a:solidFill>
                          <a:srgbClr val="002060"/>
                        </a:solidFill>
                        <a:latin typeface="+mn-lt"/>
                        <a:ea typeface="+mn-ea"/>
                        <a:cs typeface="+mn-cs"/>
                      </a:endParaRPr>
                    </a:p>
                    <a:p>
                      <a:pPr marL="171450" indent="-171450">
                        <a:buFont typeface="Arial" panose="020B0604020202020204" pitchFamily="34" charset="0"/>
                        <a:buChar char="•"/>
                      </a:pPr>
                      <a:r>
                        <a:rPr lang="en-US" sz="800" kern="1200">
                          <a:solidFill>
                            <a:srgbClr val="002060"/>
                          </a:solidFill>
                          <a:latin typeface="+mn-lt"/>
                          <a:ea typeface="+mn-ea"/>
                          <a:cs typeface="+mn-cs"/>
                        </a:rPr>
                        <a:t>Know the term “algorithm”</a:t>
                      </a:r>
                    </a:p>
                    <a:p>
                      <a:pPr marL="171450" indent="-171450">
                        <a:buFont typeface="Arial" panose="020B0604020202020204" pitchFamily="34" charset="0"/>
                        <a:buChar char="•"/>
                      </a:pPr>
                      <a:r>
                        <a:rPr lang="en-US" sz="800" kern="1200">
                          <a:solidFill>
                            <a:srgbClr val="002060"/>
                          </a:solidFill>
                          <a:latin typeface="+mn-lt"/>
                          <a:ea typeface="+mn-ea"/>
                          <a:cs typeface="+mn-cs"/>
                        </a:rPr>
                        <a:t>Beginning practical knowledge of block programming languages, e.g., "Scratch”</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rgbClr val="002060"/>
                          </a:solidFill>
                          <a:latin typeface="+mn-lt"/>
                          <a:ea typeface="+mn-ea"/>
                          <a:cs typeface="+mn-cs"/>
                        </a:rPr>
                        <a:t>Know how to implement basic arithmetic in Scratch</a:t>
                      </a:r>
                    </a:p>
                    <a:p>
                      <a:pPr marL="171450" indent="-171450">
                        <a:buFont typeface="Arial" panose="020B0604020202020204" pitchFamily="34" charset="0"/>
                        <a:buChar char="•"/>
                      </a:pPr>
                      <a:r>
                        <a:rPr lang="en-US" sz="800" kern="1200">
                          <a:solidFill>
                            <a:srgbClr val="002060"/>
                          </a:solidFill>
                          <a:latin typeface="+mn-lt"/>
                          <a:ea typeface="+mn-ea"/>
                          <a:cs typeface="+mn-cs"/>
                        </a:rPr>
                        <a:t>Know that Sprites in Scratch can have multiple costumes</a:t>
                      </a:r>
                    </a:p>
                    <a:p>
                      <a:pPr marL="171450" indent="-171450">
                        <a:buFont typeface="Arial" panose="020B0604020202020204" pitchFamily="34" charset="0"/>
                        <a:buChar char="•"/>
                      </a:pPr>
                      <a:r>
                        <a:rPr lang="en-US" sz="800" kern="1200">
                          <a:solidFill>
                            <a:srgbClr val="002060"/>
                          </a:solidFill>
                          <a:latin typeface="+mn-lt"/>
                          <a:ea typeface="+mn-ea"/>
                          <a:cs typeface="+mn-cs"/>
                        </a:rPr>
                        <a:t>Know that the user can control the </a:t>
                      </a:r>
                      <a:r>
                        <a:rPr lang="en-US" sz="800" kern="1200" err="1">
                          <a:solidFill>
                            <a:srgbClr val="002060"/>
                          </a:solidFill>
                          <a:latin typeface="+mn-lt"/>
                          <a:ea typeface="+mn-ea"/>
                          <a:cs typeface="+mn-cs"/>
                        </a:rPr>
                        <a:t>behaviour</a:t>
                      </a:r>
                      <a:r>
                        <a:rPr lang="en-US" sz="800" kern="1200">
                          <a:solidFill>
                            <a:srgbClr val="002060"/>
                          </a:solidFill>
                          <a:latin typeface="+mn-lt"/>
                          <a:ea typeface="+mn-ea"/>
                          <a:cs typeface="+mn-cs"/>
                        </a:rPr>
                        <a:t> of sprites (Scratch) to implement algorithms</a:t>
                      </a:r>
                    </a:p>
                    <a:p>
                      <a:pPr marL="171450" indent="-171450">
                        <a:buFont typeface="Arial" panose="020B0604020202020204" pitchFamily="34" charset="0"/>
                        <a:buChar char="•"/>
                      </a:pPr>
                      <a:r>
                        <a:rPr lang="en-US" sz="800" kern="1200">
                          <a:solidFill>
                            <a:srgbClr val="002060"/>
                          </a:solidFill>
                          <a:latin typeface="+mn-lt"/>
                          <a:ea typeface="+mn-ea"/>
                          <a:cs typeface="+mn-cs"/>
                        </a:rPr>
                        <a:t>Know how to ask the user for input in Scratch</a:t>
                      </a:r>
                    </a:p>
                    <a:p>
                      <a:pPr marL="171450" indent="-171450">
                        <a:buFont typeface="Arial" panose="020B0604020202020204" pitchFamily="34" charset="0"/>
                        <a:buChar char="•"/>
                      </a:pPr>
                      <a:r>
                        <a:rPr lang="en-US" sz="800" kern="1200">
                          <a:solidFill>
                            <a:srgbClr val="002060"/>
                          </a:solidFill>
                          <a:latin typeface="+mn-lt"/>
                          <a:ea typeface="+mn-ea"/>
                          <a:cs typeface="+mn-cs"/>
                        </a:rPr>
                        <a:t>Know how to check algorithms for basic errors.</a:t>
                      </a: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r>
                        <a:rPr lang="en-GB" sz="800" b="1" kern="1200">
                          <a:solidFill>
                            <a:srgbClr val="002060"/>
                          </a:solidFill>
                          <a:latin typeface="+mn-lt"/>
                          <a:ea typeface="+mn-ea"/>
                          <a:cs typeface="+mn-cs"/>
                        </a:rPr>
                        <a:t>Skills</a:t>
                      </a:r>
                    </a:p>
                    <a:p>
                      <a:pPr marL="0" indent="0">
                        <a:buFont typeface="Arial" panose="020B0604020202020204" pitchFamily="34" charset="0"/>
                        <a:buNone/>
                      </a:pPr>
                      <a:endParaRPr lang="en-GB" sz="800" kern="1200">
                        <a:solidFill>
                          <a:srgbClr val="002060"/>
                        </a:solidFill>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solidFill>
                            <a:srgbClr val="002060"/>
                          </a:solidFill>
                        </a:rPr>
                        <a:t>Be able to follow multiple step instructions (two)</a:t>
                      </a:r>
                      <a:endParaRPr lang="en-US" sz="800" kern="1200">
                        <a:solidFill>
                          <a:srgbClr val="002060"/>
                        </a:solidFill>
                        <a:latin typeface="+mn-lt"/>
                        <a:ea typeface="+mn-ea"/>
                        <a:cs typeface="+mn-cs"/>
                      </a:endParaRPr>
                    </a:p>
                    <a:p>
                      <a:pPr marL="171450" indent="-171450">
                        <a:buFont typeface="Arial" panose="020B0604020202020204" pitchFamily="34" charset="0"/>
                        <a:buChar char="•"/>
                      </a:pPr>
                      <a:r>
                        <a:rPr lang="en-US" sz="800" kern="1200">
                          <a:solidFill>
                            <a:srgbClr val="002060"/>
                          </a:solidFill>
                          <a:latin typeface="+mn-lt"/>
                          <a:ea typeface="+mn-ea"/>
                          <a:cs typeface="+mn-cs"/>
                        </a:rPr>
                        <a:t>Create simple written algorithms to compute an outcome, e.g., “to calculate the sum of a range of given numbers”, “to move the cat left or right”</a:t>
                      </a:r>
                      <a:br>
                        <a:rPr lang="en-US" sz="800" kern="1200">
                          <a:solidFill>
                            <a:srgbClr val="002060"/>
                          </a:solidFill>
                          <a:latin typeface="+mn-lt"/>
                          <a:ea typeface="+mn-ea"/>
                          <a:cs typeface="+mn-cs"/>
                        </a:rPr>
                      </a:br>
                      <a:endParaRPr lang="en-US" sz="800" kern="1200">
                        <a:solidFill>
                          <a:srgbClr val="002060"/>
                        </a:solidFill>
                        <a:latin typeface="+mn-lt"/>
                        <a:ea typeface="+mn-ea"/>
                        <a:cs typeface="+mn-cs"/>
                      </a:endParaRPr>
                    </a:p>
                    <a:p>
                      <a:pPr marL="171450" indent="-171450">
                        <a:buFont typeface="Arial" panose="020B0604020202020204" pitchFamily="34" charset="0"/>
                        <a:buChar char="•"/>
                      </a:pPr>
                      <a:r>
                        <a:rPr lang="en-US" sz="800" kern="1200">
                          <a:solidFill>
                            <a:srgbClr val="002060"/>
                          </a:solidFill>
                          <a:latin typeface="+mn-lt"/>
                          <a:ea typeface="+mn-ea"/>
                          <a:cs typeface="+mn-cs"/>
                        </a:rPr>
                        <a:t>Use Scratch to implement simple algorithms (e.g., “Be able to draw simple shapes such as squares, circles </a:t>
                      </a:r>
                      <a:r>
                        <a:rPr lang="en-US" sz="800" kern="1200" err="1">
                          <a:solidFill>
                            <a:srgbClr val="002060"/>
                          </a:solidFill>
                          <a:latin typeface="+mn-lt"/>
                          <a:ea typeface="+mn-ea"/>
                          <a:cs typeface="+mn-cs"/>
                        </a:rPr>
                        <a:t>etc</a:t>
                      </a:r>
                      <a:r>
                        <a:rPr lang="en-US" sz="800" kern="1200">
                          <a:solidFill>
                            <a:srgbClr val="002060"/>
                          </a:solidFill>
                          <a:latin typeface="+mn-lt"/>
                          <a:ea typeface="+mn-ea"/>
                          <a:cs typeface="+mn-cs"/>
                        </a:rPr>
                        <a:t>”, “Be able to control the player spite to play a simple game”</a:t>
                      </a:r>
                    </a:p>
                    <a:p>
                      <a:pPr marL="0" indent="0">
                        <a:buFont typeface="Arial" panose="020B0604020202020204" pitchFamily="34" charset="0"/>
                        <a:buNone/>
                      </a:pPr>
                      <a:endParaRPr lang="en-US" sz="800" kern="1200">
                        <a:solidFill>
                          <a:srgbClr val="002060"/>
                        </a:solidFill>
                        <a:latin typeface="+mn-lt"/>
                        <a:ea typeface="+mn-ea"/>
                        <a:cs typeface="+mn-cs"/>
                      </a:endParaRPr>
                    </a:p>
                  </a:txBody>
                  <a:tcPr>
                    <a:solidFill>
                      <a:srgbClr val="EBF1E9"/>
                    </a:solidFill>
                  </a:tcPr>
                </a:tc>
                <a:tc hMerge="1">
                  <a:txBody>
                    <a:bodyPr/>
                    <a:lstStyle/>
                    <a:p>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AND EXPLANATION</a:t>
                      </a:r>
                      <a:endParaRPr lang="en-US" sz="800">
                        <a:solidFill>
                          <a:srgbClr val="002060"/>
                        </a:solidFill>
                      </a:endParaRPr>
                    </a:p>
                    <a:p>
                      <a:endParaRPr lang="en-US" sz="800">
                        <a:solidFill>
                          <a:srgbClr val="002060"/>
                        </a:solidFill>
                      </a:endParaRPr>
                    </a:p>
                    <a:p>
                      <a:endParaRPr lang="en-US" sz="800">
                        <a:solidFill>
                          <a:srgbClr val="002060"/>
                        </a:solidFill>
                      </a:endParaRPr>
                    </a:p>
                    <a:p>
                      <a:pPr marL="171450" indent="-171450">
                        <a:buFont typeface="Arial" panose="020B0604020202020204" pitchFamily="34" charset="0"/>
                        <a:buChar char="•"/>
                      </a:pPr>
                      <a:endParaRPr lang="en-GB" sz="800">
                        <a:solidFill>
                          <a:srgbClr val="002060"/>
                        </a:solidFill>
                      </a:endParaRPr>
                    </a:p>
                    <a:p>
                      <a:pPr marL="171450" indent="-171450">
                        <a:buFont typeface="Arial" panose="020B0604020202020204" pitchFamily="34" charset="0"/>
                        <a:buChar char="•"/>
                      </a:pPr>
                      <a:r>
                        <a:rPr lang="en-US" sz="800">
                          <a:solidFill>
                            <a:srgbClr val="002060"/>
                          </a:solidFill>
                        </a:rPr>
                        <a:t>Know the term “abstraction”, “decomposition”, “conditional statements”, “iteration”</a:t>
                      </a:r>
                    </a:p>
                    <a:p>
                      <a:pPr marL="171450" indent="-171450">
                        <a:buFont typeface="Arial" panose="020B0604020202020204" pitchFamily="34" charset="0"/>
                        <a:buChar char="•"/>
                      </a:pPr>
                      <a:r>
                        <a:rPr lang="en-US" sz="800">
                          <a:solidFill>
                            <a:srgbClr val="002060"/>
                          </a:solidFill>
                        </a:rPr>
                        <a:t>Know the terms integer, string</a:t>
                      </a:r>
                    </a:p>
                    <a:p>
                      <a:pPr marL="171450" indent="-171450">
                        <a:buFont typeface="Arial" panose="020B0604020202020204" pitchFamily="34" charset="0"/>
                        <a:buChar char="•"/>
                      </a:pPr>
                      <a:r>
                        <a:rPr lang="en-US" sz="800" kern="1200">
                          <a:solidFill>
                            <a:srgbClr val="002060"/>
                          </a:solidFill>
                          <a:latin typeface="+mn-lt"/>
                          <a:ea typeface="+mn-ea"/>
                          <a:cs typeface="+mn-cs"/>
                        </a:rPr>
                        <a:t>Know how to use an “if/then/else” statements</a:t>
                      </a:r>
                    </a:p>
                    <a:p>
                      <a:pPr marL="171450" indent="-171450">
                        <a:buFont typeface="Arial" panose="020B0604020202020204" pitchFamily="34" charset="0"/>
                        <a:buChar char="•"/>
                      </a:pPr>
                      <a:r>
                        <a:rPr lang="en-US" sz="800" kern="1200">
                          <a:solidFill>
                            <a:srgbClr val="002060"/>
                          </a:solidFill>
                          <a:latin typeface="+mn-lt"/>
                          <a:ea typeface="+mn-ea"/>
                          <a:cs typeface="+mn-cs"/>
                        </a:rPr>
                        <a:t>Know how to use iteration (loops)</a:t>
                      </a:r>
                    </a:p>
                    <a:p>
                      <a:pPr marL="171450" indent="-171450">
                        <a:buFont typeface="Arial" panose="020B0604020202020204" pitchFamily="34" charset="0"/>
                        <a:buChar char="•"/>
                      </a:pPr>
                      <a:r>
                        <a:rPr lang="en-US" sz="800" kern="1200">
                          <a:solidFill>
                            <a:srgbClr val="002060"/>
                          </a:solidFill>
                          <a:latin typeface="+mn-lt"/>
                          <a:ea typeface="+mn-ea"/>
                          <a:cs typeface="+mn-cs"/>
                        </a:rPr>
                        <a:t>Know about languages other than Scratch (e.g., Python, JavaScript)</a:t>
                      </a:r>
                    </a:p>
                    <a:p>
                      <a:pPr marL="171450" indent="-171450">
                        <a:buFont typeface="Arial" panose="020B0604020202020204" pitchFamily="34" charset="0"/>
                        <a:buChar char="•"/>
                      </a:pPr>
                      <a:r>
                        <a:rPr lang="en-US" sz="800" kern="1200">
                          <a:solidFill>
                            <a:srgbClr val="002060"/>
                          </a:solidFill>
                          <a:latin typeface="+mn-lt"/>
                          <a:ea typeface="+mn-ea"/>
                          <a:cs typeface="+mn-cs"/>
                        </a:rPr>
                        <a:t>Know that you can extend the basic functionality of Scratch by making custom blocks</a:t>
                      </a:r>
                    </a:p>
                    <a:p>
                      <a:pPr marL="171450" indent="-171450">
                        <a:buFont typeface="Arial" panose="020B0604020202020204" pitchFamily="34" charset="0"/>
                        <a:buChar char="•"/>
                      </a:pPr>
                      <a:r>
                        <a:rPr lang="en-US" sz="800" kern="1200">
                          <a:solidFill>
                            <a:srgbClr val="002060"/>
                          </a:solidFill>
                          <a:latin typeface="+mn-lt"/>
                          <a:ea typeface="+mn-ea"/>
                          <a:cs typeface="+mn-cs"/>
                        </a:rPr>
                        <a:t>Know how to use more advanced arithmetic (BODMAS) in algorithms.</a:t>
                      </a:r>
                    </a:p>
                    <a:p>
                      <a:pPr marL="171450" indent="-171450">
                        <a:buFont typeface="Arial" panose="020B0604020202020204" pitchFamily="34" charset="0"/>
                        <a:buChar char="•"/>
                      </a:pPr>
                      <a:r>
                        <a:rPr lang="en-US" sz="800" kern="1200">
                          <a:solidFill>
                            <a:srgbClr val="002060"/>
                          </a:solidFill>
                          <a:latin typeface="+mn-lt"/>
                          <a:ea typeface="+mn-ea"/>
                          <a:cs typeface="+mn-cs"/>
                        </a:rPr>
                        <a:t>Know how to debug existing algorithms</a:t>
                      </a:r>
                      <a:endParaRPr lang="en-GB" sz="800"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r>
                        <a:rPr lang="en-GB" sz="800" b="1" kern="1200">
                          <a:solidFill>
                            <a:srgbClr val="002060"/>
                          </a:solidFill>
                          <a:latin typeface="+mn-lt"/>
                          <a:ea typeface="+mn-ea"/>
                          <a:cs typeface="+mn-cs"/>
                        </a:rPr>
                        <a:t>Skills</a:t>
                      </a:r>
                    </a:p>
                    <a:p>
                      <a:pPr marL="171450" indent="-171450">
                        <a:buFont typeface="Arial" panose="020B0604020202020204" pitchFamily="34" charset="0"/>
                        <a:buChar char="•"/>
                      </a:pPr>
                      <a:r>
                        <a:rPr lang="en-US" sz="800">
                          <a:solidFill>
                            <a:srgbClr val="002060"/>
                          </a:solidFill>
                        </a:rPr>
                        <a:t>Create more complex algorithms using conditional statements and iteration, e.g., “Design a simple number guessing game in Scratch”</a:t>
                      </a:r>
                    </a:p>
                    <a:p>
                      <a:pPr marL="171450" indent="-171450">
                        <a:buFont typeface="Arial" panose="020B0604020202020204" pitchFamily="34" charset="0"/>
                        <a:buChar char="•"/>
                      </a:pPr>
                      <a:r>
                        <a:rPr lang="en-US" sz="800">
                          <a:solidFill>
                            <a:srgbClr val="002060"/>
                          </a:solidFill>
                        </a:rPr>
                        <a:t>Be able to convert simple Scratch programs to symbolic code (e.g., Python)</a:t>
                      </a:r>
                    </a:p>
                    <a:p>
                      <a:pPr marL="171450" indent="-171450">
                        <a:buFont typeface="Arial" panose="020B0604020202020204" pitchFamily="34" charset="0"/>
                        <a:buChar char="•"/>
                      </a:pPr>
                      <a:r>
                        <a:rPr lang="en-US" sz="800">
                          <a:solidFill>
                            <a:srgbClr val="002060"/>
                          </a:solidFill>
                        </a:rPr>
                        <a:t>Rewrite a given verbose algorithm more concisely using conditional statements, iteration and custom blocks. For example, “Create geometric patterns such as a hexagon, using iteration”</a:t>
                      </a: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EXPLANATION and LINKING</a:t>
                      </a:r>
                      <a:endParaRPr lang="en-US" sz="800">
                        <a:solidFill>
                          <a:srgbClr val="002060"/>
                        </a:solidFill>
                      </a:endParaRPr>
                    </a:p>
                    <a:p>
                      <a:endParaRPr lang="en-US" sz="800">
                        <a:solidFill>
                          <a:srgbClr val="002060"/>
                        </a:solidFill>
                      </a:endParaRPr>
                    </a:p>
                    <a:p>
                      <a:pPr marL="171450" indent="-171450">
                        <a:buFont typeface="Arial" panose="020B0604020202020204" pitchFamily="34" charset="0"/>
                        <a:buChar char="•"/>
                      </a:pPr>
                      <a:endParaRPr lang="en-US" sz="800">
                        <a:solidFill>
                          <a:srgbClr val="002060"/>
                        </a:solidFill>
                      </a:endParaRPr>
                    </a:p>
                    <a:p>
                      <a:pPr marL="171450" indent="-171450">
                        <a:buFont typeface="Arial" panose="020B0604020202020204" pitchFamily="34" charset="0"/>
                        <a:buChar char="•"/>
                      </a:pPr>
                      <a:r>
                        <a:rPr lang="en-US" sz="800">
                          <a:solidFill>
                            <a:srgbClr val="002060"/>
                          </a:solidFill>
                        </a:rPr>
                        <a:t>Know more advanced data structures such as, lists, sets and arrays.</a:t>
                      </a:r>
                    </a:p>
                    <a:p>
                      <a:pPr marL="171450" indent="-171450">
                        <a:buFont typeface="Arial" panose="020B0604020202020204" pitchFamily="34" charset="0"/>
                        <a:buChar char="•"/>
                      </a:pPr>
                      <a:r>
                        <a:rPr lang="en-US" sz="800">
                          <a:solidFill>
                            <a:srgbClr val="002060"/>
                          </a:solidFill>
                        </a:rPr>
                        <a:t>Know how to add items to lists, sets and arrays.</a:t>
                      </a:r>
                    </a:p>
                    <a:p>
                      <a:pPr marL="171450" indent="-171450">
                        <a:buFont typeface="Arial" panose="020B0604020202020204" pitchFamily="34" charset="0"/>
                        <a:buChar char="•"/>
                      </a:pPr>
                      <a:r>
                        <a:rPr lang="en-US" sz="800">
                          <a:solidFill>
                            <a:srgbClr val="002060"/>
                          </a:solidFill>
                        </a:rPr>
                        <a:t>Know how to access items stored in complex data structures</a:t>
                      </a:r>
                    </a:p>
                    <a:p>
                      <a:pPr marL="171450" indent="-171450">
                        <a:buFont typeface="Arial" panose="020B0604020202020204" pitchFamily="34" charset="0"/>
                        <a:buChar char="•"/>
                      </a:pPr>
                      <a:r>
                        <a:rPr lang="en-US" sz="800">
                          <a:solidFill>
                            <a:srgbClr val="002060"/>
                          </a:solidFill>
                        </a:rPr>
                        <a:t>Know that symbolic languages (such as Python and JavaScript) can be extended with custom functions.</a:t>
                      </a:r>
                    </a:p>
                    <a:p>
                      <a:pPr marL="171450" indent="-171450">
                        <a:buFont typeface="Arial" panose="020B0604020202020204" pitchFamily="34" charset="0"/>
                        <a:buChar char="•"/>
                      </a:pPr>
                      <a:r>
                        <a:rPr lang="en-US" sz="800">
                          <a:solidFill>
                            <a:srgbClr val="002060"/>
                          </a:solidFill>
                        </a:rPr>
                        <a:t>Know how to use advanced arithmetic such as “mod(%), sqrt and raising to powers” in symbolic languages</a:t>
                      </a:r>
                    </a:p>
                    <a:p>
                      <a:pPr marL="171450" indent="-171450">
                        <a:buFont typeface="Arial" panose="020B0604020202020204" pitchFamily="34" charset="0"/>
                        <a:buChar char="•"/>
                      </a:pPr>
                      <a:r>
                        <a:rPr lang="en-US" sz="800">
                          <a:solidFill>
                            <a:srgbClr val="002060"/>
                          </a:solidFill>
                        </a:rPr>
                        <a:t>Know how to ask the user for input in symbolic languages</a:t>
                      </a: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r>
                        <a:rPr lang="en-US" sz="800" b="1">
                          <a:solidFill>
                            <a:srgbClr val="002060"/>
                          </a:solidFill>
                        </a:rPr>
                        <a:t>Skills</a:t>
                      </a:r>
                    </a:p>
                    <a:p>
                      <a:pPr marL="171450" indent="-171450">
                        <a:buFont typeface="Arial" panose="020B0604020202020204" pitchFamily="34" charset="0"/>
                        <a:buChar char="•"/>
                      </a:pPr>
                      <a:r>
                        <a:rPr lang="en-US" sz="800" kern="1200">
                          <a:solidFill>
                            <a:srgbClr val="002060"/>
                          </a:solidFill>
                          <a:latin typeface="+mn-lt"/>
                          <a:ea typeface="+mn-ea"/>
                          <a:cs typeface="+mn-cs"/>
                        </a:rPr>
                        <a:t>From a given requirement, decompose into several simple algorithms. For example, “Create a piece of code which asks a user for exam grades, computes an average and returns an overall grade – decomposes into “Ask for user input, calculate a grade average, convert into a grade”</a:t>
                      </a:r>
                    </a:p>
                    <a:p>
                      <a:pPr marL="171450" indent="-171450">
                        <a:buFont typeface="Arial" panose="020B0604020202020204" pitchFamily="34" charset="0"/>
                        <a:buChar char="•"/>
                      </a:pPr>
                      <a:r>
                        <a:rPr lang="en-US" sz="800" kern="1200">
                          <a:solidFill>
                            <a:srgbClr val="002060"/>
                          </a:solidFill>
                          <a:latin typeface="+mn-lt"/>
                          <a:ea typeface="+mn-ea"/>
                          <a:cs typeface="+mn-cs"/>
                        </a:rPr>
                        <a:t>Write a custom function. For example, “To sum up two numbers </a:t>
                      </a:r>
                      <a:r>
                        <a:rPr lang="en-US" sz="800" kern="1200" err="1">
                          <a:solidFill>
                            <a:srgbClr val="002060"/>
                          </a:solidFill>
                          <a:latin typeface="+mn-lt"/>
                          <a:ea typeface="+mn-ea"/>
                          <a:cs typeface="+mn-cs"/>
                        </a:rPr>
                        <a:t>SumUp</a:t>
                      </a:r>
                      <a:r>
                        <a:rPr lang="en-US" sz="800" kern="1200">
                          <a:solidFill>
                            <a:srgbClr val="002060"/>
                          </a:solidFill>
                          <a:latin typeface="+mn-lt"/>
                          <a:ea typeface="+mn-ea"/>
                          <a:cs typeface="+mn-cs"/>
                        </a:rPr>
                        <a:t>”</a:t>
                      </a:r>
                    </a:p>
                    <a:p>
                      <a:pPr marL="0" indent="0">
                        <a:buFont typeface="Arial" panose="020B0604020202020204" pitchFamily="34" charset="0"/>
                        <a:buNone/>
                      </a:pPr>
                      <a:endParaRPr lang="en-US" sz="800" b="1">
                        <a:solidFill>
                          <a:srgbClr val="002060"/>
                        </a:solidFill>
                      </a:endParaRP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EXPLANATION  and LINKING</a:t>
                      </a:r>
                      <a:endParaRPr lang="en-US" sz="800">
                        <a:solidFill>
                          <a:srgbClr val="002060"/>
                        </a:solidFill>
                      </a:endParaRPr>
                    </a:p>
                    <a:p>
                      <a:endParaRPr lang="en-US" sz="800">
                        <a:solidFill>
                          <a:srgbClr val="002060"/>
                        </a:solidFill>
                      </a:endParaRPr>
                    </a:p>
                    <a:p>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171450" indent="-171450">
                        <a:buFont typeface="Arial" panose="020B0604020202020204" pitchFamily="34" charset="0"/>
                        <a:buChar char="•"/>
                      </a:pPr>
                      <a:r>
                        <a:rPr lang="en-US" sz="800">
                          <a:solidFill>
                            <a:srgbClr val="002060"/>
                          </a:solidFill>
                        </a:rPr>
                        <a:t>Know that languages can be extended by using importing additional libraries</a:t>
                      </a:r>
                    </a:p>
                    <a:p>
                      <a:pPr marL="171450" indent="-171450">
                        <a:buFont typeface="Arial" panose="020B0604020202020204" pitchFamily="34" charset="0"/>
                        <a:buChar char="•"/>
                      </a:pPr>
                      <a:r>
                        <a:rPr lang="en-US" sz="800">
                          <a:solidFill>
                            <a:srgbClr val="002060"/>
                          </a:solidFill>
                        </a:rPr>
                        <a:t>Use additional libraries to manipulate and plot data (Matplotlib, NumPy in Python)</a:t>
                      </a:r>
                    </a:p>
                    <a:p>
                      <a:pPr marL="171450" indent="-171450">
                        <a:buFont typeface="Arial" panose="020B0604020202020204" pitchFamily="34" charset="0"/>
                        <a:buChar char="•"/>
                      </a:pPr>
                      <a:r>
                        <a:rPr lang="en-US" sz="800">
                          <a:solidFill>
                            <a:srgbClr val="002060"/>
                          </a:solidFill>
                        </a:rPr>
                        <a:t>Understand how data can be saved and accessed from files</a:t>
                      </a: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r>
                        <a:rPr lang="en-US" sz="800" b="1">
                          <a:solidFill>
                            <a:srgbClr val="002060"/>
                          </a:solidFill>
                        </a:rPr>
                        <a:t>Skills</a:t>
                      </a:r>
                    </a:p>
                    <a:p>
                      <a:pPr marL="0" indent="0">
                        <a:buFont typeface="Arial" panose="020B0604020202020204" pitchFamily="34" charset="0"/>
                        <a:buNone/>
                      </a:pPr>
                      <a:endParaRPr lang="en-US" sz="800">
                        <a:solidFill>
                          <a:srgbClr val="002060"/>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rgbClr val="002060"/>
                          </a:solidFill>
                          <a:latin typeface="+mn-lt"/>
                          <a:ea typeface="+mn-ea"/>
                          <a:cs typeface="+mn-cs"/>
                        </a:rPr>
                        <a:t>Write a complex custom function. For example, “To calculate a list of prime numbers from X to 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rgbClr val="002060"/>
                          </a:solidFill>
                          <a:latin typeface="+mn-lt"/>
                          <a:ea typeface="+mn-ea"/>
                          <a:cs typeface="+mn-cs"/>
                        </a:rPr>
                        <a:t>To be able to open data stored in a CSV file, process it and represent the data visually (</a:t>
                      </a:r>
                      <a:r>
                        <a:rPr lang="en-US" sz="800" kern="1200" err="1">
                          <a:solidFill>
                            <a:srgbClr val="002060"/>
                          </a:solidFill>
                          <a:latin typeface="+mn-lt"/>
                          <a:ea typeface="+mn-ea"/>
                          <a:cs typeface="+mn-cs"/>
                        </a:rPr>
                        <a:t>eg</a:t>
                      </a:r>
                      <a:r>
                        <a:rPr lang="en-US" sz="800" kern="1200">
                          <a:solidFill>
                            <a:srgbClr val="002060"/>
                          </a:solidFill>
                          <a:latin typeface="+mn-lt"/>
                          <a:ea typeface="+mn-ea"/>
                          <a:cs typeface="+mn-cs"/>
                        </a:rPr>
                        <a:t> using Matplotlib)</a:t>
                      </a:r>
                    </a:p>
                    <a:p>
                      <a:pPr marL="0" indent="0">
                        <a:buFont typeface="Arial" panose="020B0604020202020204" pitchFamily="34" charset="0"/>
                        <a:buNone/>
                      </a:pPr>
                      <a:endParaRPr lang="en-US" sz="800">
                        <a:solidFill>
                          <a:srgbClr val="002060"/>
                        </a:solidFill>
                      </a:endParaRPr>
                    </a:p>
                  </a:txBody>
                  <a:tcPr>
                    <a:solidFill>
                      <a:srgbClr val="EBF1E9"/>
                    </a:solidFill>
                  </a:tcPr>
                </a:tc>
                <a:extLst>
                  <a:ext uri="{0D108BD9-81ED-4DB2-BD59-A6C34878D82A}">
                    <a16:rowId xmlns:a16="http://schemas.microsoft.com/office/drawing/2014/main" val="1235794680"/>
                  </a:ext>
                </a:extLst>
              </a:tr>
              <a:tr h="342900">
                <a:tc>
                  <a:txBody>
                    <a:bodyPr/>
                    <a:lstStyle/>
                    <a:p>
                      <a:r>
                        <a:rPr lang="en-US" sz="1000" b="1">
                          <a:solidFill>
                            <a:srgbClr val="002060"/>
                          </a:solidFill>
                        </a:rPr>
                        <a:t>EXPERIENCES</a:t>
                      </a:r>
                    </a:p>
                    <a:p>
                      <a:pPr algn="l"/>
                      <a:r>
                        <a:rPr lang="en-US" sz="1000">
                          <a:solidFill>
                            <a:srgbClr val="002060"/>
                          </a:solidFill>
                        </a:rPr>
                        <a:t>(</a:t>
                      </a:r>
                      <a:r>
                        <a:rPr lang="en-US" sz="1000" b="1">
                          <a:solidFill>
                            <a:srgbClr val="002060"/>
                          </a:solidFill>
                        </a:rPr>
                        <a:t>Enriching</a:t>
                      </a:r>
                      <a:r>
                        <a:rPr lang="en-US" sz="1000">
                          <a:solidFill>
                            <a:srgbClr val="002060"/>
                          </a:solidFill>
                        </a:rPr>
                        <a:t> not curricular)</a:t>
                      </a:r>
                    </a:p>
                  </a:txBody>
                  <a:tcPr>
                    <a:solidFill>
                      <a:srgbClr val="C5E0B4"/>
                    </a:solidFill>
                  </a:tcPr>
                </a:tc>
                <a:tc>
                  <a:txBody>
                    <a:bodyPr/>
                    <a:lstStyle/>
                    <a:p>
                      <a:pPr marL="171450" indent="-171450">
                        <a:buFont typeface="Arial" panose="020B0604020202020204" pitchFamily="34" charset="0"/>
                        <a:buChar char="•"/>
                      </a:pPr>
                      <a:endParaRPr lang="en-GB" sz="800">
                        <a:solidFill>
                          <a:srgbClr val="002060"/>
                        </a:solidFill>
                      </a:endParaRPr>
                    </a:p>
                  </a:txBody>
                  <a:tcPr>
                    <a:solidFill>
                      <a:srgbClr val="C5E0B4"/>
                    </a:solidFill>
                  </a:tcPr>
                </a:tc>
                <a:tc gridSpan="2">
                  <a:txBody>
                    <a:bodyPr/>
                    <a:lstStyle/>
                    <a:p>
                      <a:pPr marL="171450" indent="-171450">
                        <a:buFont typeface="Arial" panose="020B0604020202020204" pitchFamily="34" charset="0"/>
                        <a:buChar char="•"/>
                      </a:pPr>
                      <a:r>
                        <a:rPr lang="en-US" sz="800">
                          <a:solidFill>
                            <a:srgbClr val="002060"/>
                          </a:solidFill>
                        </a:rPr>
                        <a:t>Engage with school curriculum breakdown event “</a:t>
                      </a:r>
                      <a:r>
                        <a:rPr lang="en-US" sz="800" err="1">
                          <a:solidFill>
                            <a:srgbClr val="002060"/>
                          </a:solidFill>
                        </a:rPr>
                        <a:t>GameJam</a:t>
                      </a:r>
                      <a:r>
                        <a:rPr lang="en-US" sz="800">
                          <a:solidFill>
                            <a:srgbClr val="002060"/>
                          </a:solidFill>
                        </a:rPr>
                        <a:t>”</a:t>
                      </a:r>
                    </a:p>
                  </a:txBody>
                  <a:tcPr>
                    <a:solidFill>
                      <a:srgbClr val="C5E0B4"/>
                    </a:solidFill>
                  </a:tcPr>
                </a:tc>
                <a:tc hMerge="1">
                  <a:txBody>
                    <a:bodyPr/>
                    <a:lstStyle/>
                    <a:p>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800">
                          <a:solidFill>
                            <a:srgbClr val="002060"/>
                          </a:solidFill>
                        </a:rPr>
                        <a:t>To engage with extra curricular “Creative Coding Project”</a:t>
                      </a:r>
                    </a:p>
                    <a:p>
                      <a:pPr marL="0" indent="0">
                        <a:buFont typeface="Arial" panose="020B0604020202020204" pitchFamily="34" charset="0"/>
                        <a:buNone/>
                      </a:pPr>
                      <a:endParaRPr lang="en-GB" sz="800" kern="1200">
                        <a:solidFill>
                          <a:srgbClr val="002060"/>
                        </a:solidFill>
                        <a:latin typeface="+mn-lt"/>
                        <a:ea typeface="+mn-ea"/>
                        <a:cs typeface="+mn-cs"/>
                      </a:endParaRPr>
                    </a:p>
                  </a:txBody>
                  <a:tcPr>
                    <a:solidFill>
                      <a:srgbClr val="C5E0B4"/>
                    </a:solid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solidFill>
                            <a:srgbClr val="002060"/>
                          </a:solidFill>
                        </a:rPr>
                        <a:t>To take part in an external coding competition</a:t>
                      </a:r>
                    </a:p>
                    <a:p>
                      <a:pPr marL="171450" indent="-171450">
                        <a:buFont typeface="Arial" panose="020B0604020202020204" pitchFamily="34" charset="0"/>
                        <a:buChar char="•"/>
                      </a:pPr>
                      <a:endParaRPr lang="en-US" sz="800">
                        <a:solidFill>
                          <a:srgbClr val="002060"/>
                        </a:solidFill>
                      </a:endParaRPr>
                    </a:p>
                  </a:txBody>
                  <a:tcPr>
                    <a:solidFill>
                      <a:srgbClr val="C5E0B4"/>
                    </a:solid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solidFill>
                            <a:srgbClr val="002060"/>
                          </a:solidFill>
                        </a:rPr>
                        <a:t>To visit an </a:t>
                      </a:r>
                      <a:r>
                        <a:rPr lang="en-GB" sz="800" noProof="0">
                          <a:solidFill>
                            <a:srgbClr val="002060"/>
                          </a:solidFill>
                        </a:rPr>
                        <a:t>organisation</a:t>
                      </a:r>
                      <a:r>
                        <a:rPr lang="en-US" sz="800">
                          <a:solidFill>
                            <a:srgbClr val="002060"/>
                          </a:solidFill>
                        </a:rPr>
                        <a:t> that uses computer science. For example, Universities, Local Companies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a:solidFill>
                          <a:srgbClr val="002060"/>
                        </a:solidFill>
                      </a:endParaRPr>
                    </a:p>
                  </a:txBody>
                  <a:tcPr>
                    <a:solidFill>
                      <a:srgbClr val="C5E0B4"/>
                    </a:solidFill>
                  </a:tcPr>
                </a:tc>
                <a:extLst>
                  <a:ext uri="{0D108BD9-81ED-4DB2-BD59-A6C34878D82A}">
                    <a16:rowId xmlns:a16="http://schemas.microsoft.com/office/drawing/2014/main" val="749163210"/>
                  </a:ext>
                </a:extLst>
              </a:tr>
              <a:tr h="575385">
                <a:tc>
                  <a:txBody>
                    <a:bodyPr/>
                    <a:lstStyle/>
                    <a:p>
                      <a:r>
                        <a:rPr lang="en-US" sz="1000" b="1">
                          <a:solidFill>
                            <a:srgbClr val="002060"/>
                          </a:solidFill>
                        </a:rPr>
                        <a:t>VOCABULARY</a:t>
                      </a:r>
                    </a:p>
                  </a:txBody>
                  <a:tcPr>
                    <a:solidFill>
                      <a:srgbClr val="EBF1E9"/>
                    </a:solidFill>
                  </a:tcPr>
                </a:tc>
                <a:tc>
                  <a:txBody>
                    <a:bodyPr/>
                    <a:lstStyle/>
                    <a:p>
                      <a:r>
                        <a:rPr lang="en-US" sz="800">
                          <a:solidFill>
                            <a:srgbClr val="002060"/>
                          </a:solidFill>
                        </a:rPr>
                        <a:t>List, instructions, command, step, repeat</a:t>
                      </a:r>
                    </a:p>
                    <a:p>
                      <a:endParaRPr lang="en-US" sz="800">
                        <a:solidFill>
                          <a:srgbClr val="002060"/>
                        </a:solidFill>
                      </a:endParaRPr>
                    </a:p>
                  </a:txBody>
                  <a:tcPr>
                    <a:solidFill>
                      <a:srgbClr val="EBF1E9"/>
                    </a:solidFill>
                  </a:tcPr>
                </a:tc>
                <a:tc gridSpan="2">
                  <a:txBody>
                    <a:bodyPr/>
                    <a:lstStyle/>
                    <a:p>
                      <a:r>
                        <a:rPr lang="en-US" sz="800">
                          <a:solidFill>
                            <a:srgbClr val="002060"/>
                          </a:solidFill>
                        </a:rPr>
                        <a:t>Algorithm, Scratch, computer language, control, compute, user, input</a:t>
                      </a:r>
                    </a:p>
                  </a:txBody>
                  <a:tcPr>
                    <a:solidFill>
                      <a:srgbClr val="EBF1E9"/>
                    </a:solidFill>
                  </a:tcPr>
                </a:tc>
                <a:tc hMerge="1">
                  <a:txBody>
                    <a:bodyPr/>
                    <a:lstStyle/>
                    <a:p>
                      <a:endParaRPr lang="en-GB"/>
                    </a:p>
                  </a:txBody>
                  <a:tcPr/>
                </a:tc>
                <a:tc>
                  <a:txBody>
                    <a:bodyPr/>
                    <a:lstStyle/>
                    <a:p>
                      <a:r>
                        <a:rPr lang="en-US" sz="800">
                          <a:solidFill>
                            <a:srgbClr val="002060"/>
                          </a:solidFill>
                        </a:rPr>
                        <a:t>Abstraction, decomposition, conditional statement, logic, iteration, loop, symbolic, Python, integer, string, </a:t>
                      </a: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002060"/>
                          </a:solidFill>
                        </a:rPr>
                        <a:t>List, set, tuple, array, mutable, immutable, modular arithmetic</a:t>
                      </a:r>
                    </a:p>
                    <a:p>
                      <a:endParaRPr lang="en-US" sz="800">
                        <a:solidFill>
                          <a:srgbClr val="002060"/>
                        </a:solidFill>
                      </a:endParaRP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002060"/>
                          </a:solidFill>
                        </a:rPr>
                        <a:t>Library functions</a:t>
                      </a:r>
                    </a:p>
                  </a:txBody>
                  <a:tcPr>
                    <a:solidFill>
                      <a:srgbClr val="EBF1E9"/>
                    </a:solidFill>
                  </a:tcPr>
                </a:tc>
                <a:extLst>
                  <a:ext uri="{0D108BD9-81ED-4DB2-BD59-A6C34878D82A}">
                    <a16:rowId xmlns:a16="http://schemas.microsoft.com/office/drawing/2014/main" val="1788112394"/>
                  </a:ext>
                </a:extLst>
              </a:tr>
            </a:tbl>
          </a:graphicData>
        </a:graphic>
      </p:graphicFrame>
    </p:spTree>
    <p:extLst>
      <p:ext uri="{BB962C8B-B14F-4D97-AF65-F5344CB8AC3E}">
        <p14:creationId xmlns:p14="http://schemas.microsoft.com/office/powerpoint/2010/main" val="25211921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6BB1A2A5-C085-B34C-850D-703DD10654CF}"/>
              </a:ext>
            </a:extLst>
          </p:cNvPr>
          <p:cNvGraphicFramePr>
            <a:graphicFrameLocks noGrp="1"/>
          </p:cNvGraphicFramePr>
          <p:nvPr>
            <p:ph idx="1"/>
            <p:extLst>
              <p:ext uri="{D42A27DB-BD31-4B8C-83A1-F6EECF244321}">
                <p14:modId xmlns:p14="http://schemas.microsoft.com/office/powerpoint/2010/main" val="1018994865"/>
              </p:ext>
            </p:extLst>
          </p:nvPr>
        </p:nvGraphicFramePr>
        <p:xfrm>
          <a:off x="1" y="0"/>
          <a:ext cx="12191999" cy="6858000"/>
        </p:xfrm>
        <a:graphic>
          <a:graphicData uri="http://schemas.openxmlformats.org/drawingml/2006/table">
            <a:tbl>
              <a:tblPr firstRow="1" bandRow="1">
                <a:tableStyleId>{5C22544A-7EE6-4342-B048-85BDC9FD1C3A}</a:tableStyleId>
              </a:tblPr>
              <a:tblGrid>
                <a:gridCol w="981074">
                  <a:extLst>
                    <a:ext uri="{9D8B030D-6E8A-4147-A177-3AD203B41FA5}">
                      <a16:colId xmlns:a16="http://schemas.microsoft.com/office/drawing/2014/main" val="2844052496"/>
                    </a:ext>
                  </a:extLst>
                </a:gridCol>
                <a:gridCol w="2057960">
                  <a:extLst>
                    <a:ext uri="{9D8B030D-6E8A-4147-A177-3AD203B41FA5}">
                      <a16:colId xmlns:a16="http://schemas.microsoft.com/office/drawing/2014/main" val="1783919398"/>
                    </a:ext>
                  </a:extLst>
                </a:gridCol>
                <a:gridCol w="1837766">
                  <a:extLst>
                    <a:ext uri="{9D8B030D-6E8A-4147-A177-3AD203B41FA5}">
                      <a16:colId xmlns:a16="http://schemas.microsoft.com/office/drawing/2014/main" val="379330648"/>
                    </a:ext>
                  </a:extLst>
                </a:gridCol>
                <a:gridCol w="394446">
                  <a:extLst>
                    <a:ext uri="{9D8B030D-6E8A-4147-A177-3AD203B41FA5}">
                      <a16:colId xmlns:a16="http://schemas.microsoft.com/office/drawing/2014/main" val="2117361135"/>
                    </a:ext>
                  </a:extLst>
                </a:gridCol>
                <a:gridCol w="2402541">
                  <a:extLst>
                    <a:ext uri="{9D8B030D-6E8A-4147-A177-3AD203B41FA5}">
                      <a16:colId xmlns:a16="http://schemas.microsoft.com/office/drawing/2014/main" val="2600062179"/>
                    </a:ext>
                  </a:extLst>
                </a:gridCol>
                <a:gridCol w="2277036">
                  <a:extLst>
                    <a:ext uri="{9D8B030D-6E8A-4147-A177-3AD203B41FA5}">
                      <a16:colId xmlns:a16="http://schemas.microsoft.com/office/drawing/2014/main" val="3005880290"/>
                    </a:ext>
                  </a:extLst>
                </a:gridCol>
                <a:gridCol w="2241176">
                  <a:extLst>
                    <a:ext uri="{9D8B030D-6E8A-4147-A177-3AD203B41FA5}">
                      <a16:colId xmlns:a16="http://schemas.microsoft.com/office/drawing/2014/main" val="2228165275"/>
                    </a:ext>
                  </a:extLst>
                </a:gridCol>
              </a:tblGrid>
              <a:tr h="563889">
                <a:tc gridSpan="3">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a:t>What Matters:  WM6</a:t>
                      </a:r>
                      <a:endParaRPr lang="en-US" sz="2400">
                        <a:solidFill>
                          <a:schemeClr val="tx1"/>
                        </a:solidFill>
                      </a:endParaRPr>
                    </a:p>
                  </a:txBody>
                  <a:tcPr>
                    <a:solidFill>
                      <a:srgbClr val="8EC142"/>
                    </a:solidFill>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cs typeface="Arial" panose="020B0604020202020204" pitchFamily="34" charset="0"/>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gridSpan="4">
                  <a:txBody>
                    <a:bodyPr/>
                    <a:lstStyle/>
                    <a:p>
                      <a:pPr algn="ctr"/>
                      <a:r>
                        <a:rPr lang="en-US" sz="2400">
                          <a:solidFill>
                            <a:schemeClr val="tx1"/>
                          </a:solidFill>
                        </a:rPr>
                        <a:t>Physical Computing</a:t>
                      </a:r>
                    </a:p>
                  </a:txBody>
                  <a:tcPr>
                    <a:solidFill>
                      <a:srgbClr val="8EC142"/>
                    </a:solidFill>
                  </a:tcPr>
                </a:tc>
                <a:tc hMerge="1">
                  <a:txBody>
                    <a:bodyPr/>
                    <a:lstStyle/>
                    <a:p>
                      <a:pPr lvl="0"/>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extLst>
                  <a:ext uri="{0D108BD9-81ED-4DB2-BD59-A6C34878D82A}">
                    <a16:rowId xmlns:a16="http://schemas.microsoft.com/office/drawing/2014/main" val="3120450716"/>
                  </a:ext>
                </a:extLst>
              </a:tr>
              <a:tr h="1511922">
                <a:tc>
                  <a:txBody>
                    <a:bodyPr/>
                    <a:lstStyle/>
                    <a:p>
                      <a:endParaRPr lang="en-US" sz="1000"/>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dk1"/>
                          </a:solidFill>
                          <a:latin typeface="+mn-lt"/>
                          <a:ea typeface="+mn-ea"/>
                          <a:cs typeface="+mn-cs"/>
                        </a:rPr>
                        <a:t>PS1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experiment with and identify uses of a range of computing technology in the world around me.</a:t>
                      </a:r>
                    </a:p>
                  </a:txBody>
                  <a:tcPr>
                    <a:solidFill>
                      <a:srgbClr val="C5E0B4"/>
                    </a:solidFill>
                  </a:tcPr>
                </a:tc>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dk1"/>
                          </a:solidFill>
                          <a:latin typeface="+mn-lt"/>
                          <a:ea typeface="+mn-ea"/>
                          <a:cs typeface="+mn-cs"/>
                        </a:rPr>
                        <a:t>PS2 </a:t>
                      </a:r>
                      <a:endParaRPr lang="en-GB" sz="900" b="1" kern="1200">
                        <a:solidFill>
                          <a:schemeClr val="dk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use computational thinking techniques, through unplugged or offline activities.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dk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follow instructions to build and control a physical device</a:t>
                      </a:r>
                    </a:p>
                  </a:txBody>
                  <a:tcPr>
                    <a:solidFill>
                      <a:srgbClr val="C5E0B4"/>
                    </a:solidFill>
                  </a:tcPr>
                </a:tc>
                <a:tc hMerge="1">
                  <a:txBody>
                    <a:bodyPr/>
                    <a:lstStyle/>
                    <a:p>
                      <a:endParaRPr lang="en-GB"/>
                    </a:p>
                  </a:txBody>
                  <a:tcPr/>
                </a:tc>
                <a:tc>
                  <a:txBody>
                    <a:bodyPr/>
                    <a:lstStyle/>
                    <a:p>
                      <a:pPr lvl="0"/>
                      <a:r>
                        <a:rPr lang="en-US" sz="900" b="1" kern="1200">
                          <a:solidFill>
                            <a:schemeClr val="dk1"/>
                          </a:solidFill>
                          <a:latin typeface="+mn-lt"/>
                          <a:ea typeface="+mn-ea"/>
                          <a:cs typeface="+mn-cs"/>
                        </a:rPr>
                        <a:t>PS3 </a:t>
                      </a:r>
                    </a:p>
                    <a:p>
                      <a:pPr lvl="0"/>
                      <a:r>
                        <a:rPr lang="en-GB" sz="900" b="1" kern="1200">
                          <a:solidFill>
                            <a:schemeClr val="dk1"/>
                          </a:solidFill>
                          <a:latin typeface="+mn-lt"/>
                          <a:ea typeface="+mn-ea"/>
                          <a:cs typeface="+mn-cs"/>
                        </a:rPr>
                        <a:t>I can identify positive and negative design elements that affect user interactions.</a:t>
                      </a:r>
                      <a:br>
                        <a:rPr lang="en-GB" sz="900" b="1" kern="1200">
                          <a:solidFill>
                            <a:schemeClr val="dk1"/>
                          </a:solidFill>
                          <a:latin typeface="+mn-lt"/>
                          <a:ea typeface="+mn-ea"/>
                          <a:cs typeface="+mn-cs"/>
                        </a:rPr>
                      </a:br>
                      <a:endParaRPr lang="en-GB" sz="900" b="1" kern="1200">
                        <a:solidFill>
                          <a:schemeClr val="dk1"/>
                        </a:solidFill>
                        <a:latin typeface="+mn-lt"/>
                        <a:ea typeface="+mn-ea"/>
                        <a:cs typeface="+mn-cs"/>
                      </a:endParaRPr>
                    </a:p>
                    <a:p>
                      <a:pPr lvl="0"/>
                      <a:r>
                        <a:rPr lang="en-GB" sz="900" b="1" kern="1200">
                          <a:solidFill>
                            <a:schemeClr val="dk1"/>
                          </a:solidFill>
                          <a:latin typeface="+mn-lt"/>
                          <a:ea typeface="+mn-ea"/>
                          <a:cs typeface="+mn-cs"/>
                        </a:rPr>
                        <a:t>I can use sensors and actuators in systems that gather and process data about the systems’ environment.</a:t>
                      </a:r>
                    </a:p>
                  </a:txBody>
                  <a:tcPr>
                    <a:solidFill>
                      <a:srgbClr val="C5E0B4"/>
                    </a:solidFill>
                  </a:tcPr>
                </a:tc>
                <a:tc>
                  <a:txBody>
                    <a:bodyPr/>
                    <a:lstStyle/>
                    <a:p>
                      <a:pPr marL="0" lvl="0" indent="0" algn="l" defTabSz="800100">
                        <a:lnSpc>
                          <a:spcPct val="90000"/>
                        </a:lnSpc>
                        <a:spcBef>
                          <a:spcPct val="0"/>
                        </a:spcBef>
                        <a:spcAft>
                          <a:spcPct val="15000"/>
                        </a:spcAft>
                        <a:buFont typeface="Arial" panose="020B0604020202020204" pitchFamily="34" charset="0"/>
                        <a:buNone/>
                      </a:pPr>
                      <a:r>
                        <a:rPr lang="en-US" sz="900" b="1" kern="1200">
                          <a:solidFill>
                            <a:schemeClr val="dk1"/>
                          </a:solidFill>
                          <a:latin typeface="+mn-lt"/>
                          <a:ea typeface="+mn-ea"/>
                          <a:cs typeface="+mn-cs"/>
                        </a:rPr>
                        <a:t>PS4 </a:t>
                      </a: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dk1"/>
                          </a:solidFill>
                          <a:latin typeface="+mn-lt"/>
                          <a:ea typeface="+mn-ea"/>
                          <a:cs typeface="+mn-cs"/>
                        </a:rPr>
                        <a:t>I can select and use multiple sensors and actuators that allow computer systems to interact with the world around them.</a:t>
                      </a:r>
                    </a:p>
                    <a:p>
                      <a:pPr marL="0" lvl="0" indent="0" algn="l" defTabSz="800100">
                        <a:lnSpc>
                          <a:spcPct val="90000"/>
                        </a:lnSpc>
                        <a:spcBef>
                          <a:spcPct val="0"/>
                        </a:spcBef>
                        <a:spcAft>
                          <a:spcPct val="15000"/>
                        </a:spcAft>
                        <a:buFont typeface="Arial" panose="020B0604020202020204" pitchFamily="34" charset="0"/>
                        <a:buNone/>
                      </a:pPr>
                      <a:br>
                        <a:rPr lang="en-GB" sz="900" b="1" kern="1200">
                          <a:solidFill>
                            <a:schemeClr val="dk1"/>
                          </a:solidFill>
                          <a:latin typeface="+mn-lt"/>
                          <a:ea typeface="+mn-ea"/>
                          <a:cs typeface="+mn-cs"/>
                        </a:rPr>
                      </a:br>
                      <a:endParaRPr lang="en-GB" sz="900" b="1" kern="1200">
                        <a:solidFill>
                          <a:schemeClr val="dk1"/>
                        </a:solidFill>
                        <a:latin typeface="+mn-lt"/>
                        <a:ea typeface="+mn-ea"/>
                        <a:cs typeface="+mn-cs"/>
                      </a:endParaRP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dk1"/>
                          </a:solidFill>
                          <a:latin typeface="+mn-lt"/>
                          <a:ea typeface="+mn-ea"/>
                          <a:cs typeface="+mn-cs"/>
                        </a:rPr>
                        <a:t>I can apply design principles in order to design a range of efficient user interactions.</a:t>
                      </a:r>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dk1"/>
                          </a:solidFill>
                          <a:latin typeface="+mn-lt"/>
                          <a:ea typeface="+mn-ea"/>
                          <a:cs typeface="+mn-cs"/>
                        </a:rPr>
                        <a:t>PS5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design and create physical systems that use appropriate components and logic to complete tasks and achieve goals.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dk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apply design principles in order to design a range of efficient user interactions and evaluate effectiveness through user studies.</a:t>
                      </a:r>
                    </a:p>
                  </a:txBody>
                  <a:tcPr>
                    <a:solidFill>
                      <a:srgbClr val="C5E0B4"/>
                    </a:solidFill>
                  </a:tcPr>
                </a:tc>
                <a:extLst>
                  <a:ext uri="{0D108BD9-81ED-4DB2-BD59-A6C34878D82A}">
                    <a16:rowId xmlns:a16="http://schemas.microsoft.com/office/drawing/2014/main" val="915786871"/>
                  </a:ext>
                </a:extLst>
              </a:tr>
              <a:tr h="3522772">
                <a:tc>
                  <a:txBody>
                    <a:bodyPr/>
                    <a:lstStyle/>
                    <a:p>
                      <a:pPr algn="l"/>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KNOWLEDGE </a:t>
                      </a:r>
                      <a:br>
                        <a:rPr lang="en-US" sz="1000" b="1">
                          <a:solidFill>
                            <a:srgbClr val="002060"/>
                          </a:solidFill>
                        </a:rPr>
                      </a:br>
                      <a:br>
                        <a:rPr lang="en-US" sz="1000" b="1">
                          <a:solidFill>
                            <a:srgbClr val="002060"/>
                          </a:solidFill>
                        </a:rPr>
                      </a:br>
                      <a:r>
                        <a:rPr lang="en-US" sz="1000" b="1">
                          <a:solidFill>
                            <a:srgbClr val="002060"/>
                          </a:solidFill>
                        </a:rPr>
                        <a:t>and </a:t>
                      </a: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SKILLS</a:t>
                      </a:r>
                    </a:p>
                  </a:txBody>
                  <a:tcPr>
                    <a:solidFill>
                      <a:srgbClr val="EBF1E9"/>
                    </a:solidFill>
                  </a:tcPr>
                </a:tc>
                <a:tc>
                  <a:txBody>
                    <a:bodyPr/>
                    <a:lstStyle/>
                    <a:p>
                      <a:pPr algn="l"/>
                      <a:r>
                        <a:rPr lang="en-US" sz="800">
                          <a:solidFill>
                            <a:srgbClr val="FF0000"/>
                          </a:solidFill>
                        </a:rPr>
                        <a:t>THIS IS ALL ABOUT RECOGNISING, COPYING AND EXTENDING</a:t>
                      </a:r>
                    </a:p>
                    <a:p>
                      <a:pPr marL="0" indent="0" algn="l" defTabSz="914400" rtl="0" eaLnBrk="1" latinLnBrk="0" hangingPunct="1">
                        <a:buFont typeface="Arial" panose="020B0604020202020204" pitchFamily="34" charset="0"/>
                        <a:buNone/>
                      </a:pPr>
                      <a:endParaRPr lang="en-GB" sz="800" kern="1200">
                        <a:solidFill>
                          <a:srgbClr val="002060"/>
                        </a:solidFill>
                        <a:latin typeface="+mn-lt"/>
                        <a:ea typeface="+mn-ea"/>
                        <a:cs typeface="+mn-cs"/>
                      </a:endParaRP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Know that computer hardware needs to be treated with care</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Know how to keep yourself safe online</a:t>
                      </a: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r>
                        <a:rPr lang="en-GB" sz="800" b="1" kern="1200">
                          <a:solidFill>
                            <a:srgbClr val="002060"/>
                          </a:solidFill>
                          <a:latin typeface="+mn-lt"/>
                          <a:ea typeface="+mn-ea"/>
                          <a:cs typeface="+mn-cs"/>
                        </a:rPr>
                        <a:t>Skills </a:t>
                      </a: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Identify computer and IT equipment by name.</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Experiment with and identify uses of a range of computing technology in the world around me. (e.g.,</a:t>
                      </a:r>
                      <a:r>
                        <a:rPr lang="en-GB" sz="800" b="0" kern="1200" err="1">
                          <a:solidFill>
                            <a:srgbClr val="002060"/>
                          </a:solidFill>
                          <a:latin typeface="+mn-lt"/>
                          <a:ea typeface="+mn-ea"/>
                          <a:cs typeface="+mn-cs"/>
                        </a:rPr>
                        <a:t>BeeBots</a:t>
                      </a:r>
                      <a:r>
                        <a:rPr lang="en-GB" sz="800" b="0" kern="1200">
                          <a:solidFill>
                            <a:srgbClr val="002060"/>
                          </a:solidFill>
                          <a:latin typeface="+mn-lt"/>
                          <a:ea typeface="+mn-ea"/>
                          <a:cs typeface="+mn-cs"/>
                        </a:rPr>
                        <a:t>)</a:t>
                      </a:r>
                    </a:p>
                  </a:txBody>
                  <a:tcPr>
                    <a:solidFill>
                      <a:srgbClr val="EBF1E9"/>
                    </a:solidFill>
                  </a:tcPr>
                </a:tc>
                <a:tc gridSpan="2">
                  <a:txBody>
                    <a:bodyPr/>
                    <a:lstStyle/>
                    <a:p>
                      <a:r>
                        <a:rPr lang="en-US" sz="800">
                          <a:solidFill>
                            <a:srgbClr val="FF0000"/>
                          </a:solidFill>
                        </a:rPr>
                        <a:t>THIS IS ALL ABOUT BEGINNING TO CREATE AND EXPLAIN</a:t>
                      </a:r>
                    </a:p>
                    <a:p>
                      <a:pPr marL="0" indent="0">
                        <a:buFont typeface="Arial" panose="020B0604020202020204" pitchFamily="34" charset="0"/>
                        <a:buNone/>
                      </a:pPr>
                      <a:endParaRPr lang="en-GB" sz="800" b="1" kern="1200">
                        <a:solidFill>
                          <a:srgbClr val="002060"/>
                        </a:solidFill>
                        <a:latin typeface="+mn-lt"/>
                        <a:ea typeface="+mn-ea"/>
                        <a:cs typeface="+mn-cs"/>
                      </a:endParaRPr>
                    </a:p>
                    <a:p>
                      <a:pPr marL="171450" indent="-171450">
                        <a:buFont typeface="Arial" panose="020B0604020202020204" pitchFamily="34" charset="0"/>
                        <a:buChar char="•"/>
                      </a:pPr>
                      <a:r>
                        <a:rPr lang="en-GB" sz="800" b="0" kern="1200">
                          <a:solidFill>
                            <a:srgbClr val="002060"/>
                          </a:solidFill>
                          <a:latin typeface="+mn-lt"/>
                          <a:ea typeface="+mn-ea"/>
                          <a:cs typeface="+mn-cs"/>
                        </a:rPr>
                        <a:t>Know the difference between hardware and software</a:t>
                      </a:r>
                    </a:p>
                    <a:p>
                      <a:pPr marL="171450" indent="-171450">
                        <a:buFont typeface="Arial" panose="020B0604020202020204" pitchFamily="34" charset="0"/>
                        <a:buChar char="•"/>
                      </a:pPr>
                      <a:r>
                        <a:rPr lang="en-GB" sz="800" b="0" kern="1200">
                          <a:solidFill>
                            <a:srgbClr val="002060"/>
                          </a:solidFill>
                          <a:latin typeface="+mn-lt"/>
                          <a:ea typeface="+mn-ea"/>
                          <a:cs typeface="+mn-cs"/>
                        </a:rPr>
                        <a:t>Know how to use block coding and unplugged activities to create simple algorithms</a:t>
                      </a:r>
                    </a:p>
                    <a:p>
                      <a:pPr marL="171450" indent="-171450">
                        <a:buFont typeface="Arial" panose="020B0604020202020204" pitchFamily="34" charset="0"/>
                        <a:buChar char="•"/>
                      </a:pPr>
                      <a:r>
                        <a:rPr lang="en-GB" sz="800" b="0" kern="1200">
                          <a:solidFill>
                            <a:srgbClr val="002060"/>
                          </a:solidFill>
                          <a:latin typeface="+mn-lt"/>
                          <a:ea typeface="+mn-ea"/>
                          <a:cs typeface="+mn-cs"/>
                        </a:rPr>
                        <a:t>Know how to control physical devices using block coding (eg BeeBots, </a:t>
                      </a:r>
                      <a:r>
                        <a:rPr lang="en-GB" sz="800" b="0" kern="1200" err="1">
                          <a:solidFill>
                            <a:srgbClr val="002060"/>
                          </a:solidFill>
                          <a:latin typeface="+mn-lt"/>
                          <a:ea typeface="+mn-ea"/>
                          <a:cs typeface="+mn-cs"/>
                        </a:rPr>
                        <a:t>Microbits</a:t>
                      </a:r>
                      <a:r>
                        <a:rPr lang="en-GB" sz="800" b="0" kern="1200">
                          <a:solidFill>
                            <a:srgbClr val="002060"/>
                          </a:solidFill>
                          <a:latin typeface="+mn-lt"/>
                          <a:ea typeface="+mn-ea"/>
                          <a:cs typeface="+mn-cs"/>
                        </a:rPr>
                        <a:t>)</a:t>
                      </a: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r>
                        <a:rPr lang="en-GB" sz="800" b="1" kern="1200">
                          <a:solidFill>
                            <a:srgbClr val="002060"/>
                          </a:solidFill>
                          <a:latin typeface="+mn-lt"/>
                          <a:ea typeface="+mn-ea"/>
                          <a:cs typeface="+mn-cs"/>
                        </a:rPr>
                        <a:t>Skills</a:t>
                      </a:r>
                    </a:p>
                    <a:p>
                      <a:pPr marL="0" indent="0">
                        <a:buFont typeface="Arial" panose="020B0604020202020204" pitchFamily="34" charset="0"/>
                        <a:buNone/>
                      </a:pPr>
                      <a:endParaRPr lang="en-GB" sz="800" kern="1200">
                        <a:solidFill>
                          <a:srgbClr val="002060"/>
                        </a:solidFill>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Code a simple algorithm using block coding (eg Scratch)</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Build a physical device to undertake a task (eg navigate a maze, measure temperature)</a:t>
                      </a:r>
                    </a:p>
                    <a:p>
                      <a:pPr marL="0" indent="0">
                        <a:buFont typeface="Arial" panose="020B0604020202020204" pitchFamily="34" charset="0"/>
                        <a:buNone/>
                      </a:pPr>
                      <a:endParaRPr lang="en-US" sz="800" kern="1200">
                        <a:solidFill>
                          <a:srgbClr val="002060"/>
                        </a:solidFill>
                        <a:latin typeface="+mn-lt"/>
                        <a:ea typeface="+mn-ea"/>
                        <a:cs typeface="+mn-cs"/>
                      </a:endParaRPr>
                    </a:p>
                  </a:txBody>
                  <a:tcPr>
                    <a:solidFill>
                      <a:srgbClr val="EBF1E9"/>
                    </a:solidFill>
                  </a:tcPr>
                </a:tc>
                <a:tc hMerge="1">
                  <a:txBody>
                    <a:bodyPr/>
                    <a:lstStyle/>
                    <a:p>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AND EXPLANATION</a:t>
                      </a:r>
                      <a:endParaRPr lang="en-US" sz="800">
                        <a:solidFill>
                          <a:srgbClr val="002060"/>
                        </a:solidFill>
                      </a:endParaRPr>
                    </a:p>
                    <a:p>
                      <a:endParaRPr lang="en-US" sz="800">
                        <a:solidFill>
                          <a:srgbClr val="002060"/>
                        </a:solidFill>
                      </a:endParaRPr>
                    </a:p>
                    <a:p>
                      <a:endParaRPr lang="en-US" sz="800">
                        <a:solidFill>
                          <a:srgbClr val="002060"/>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b="0" kern="1200">
                          <a:solidFill>
                            <a:srgbClr val="002060"/>
                          </a:solidFill>
                          <a:latin typeface="+mn-lt"/>
                          <a:ea typeface="+mn-ea"/>
                          <a:cs typeface="+mn-cs"/>
                        </a:rPr>
                        <a:t>Know how to build more complex devices for a purpose (e.g., using a </a:t>
                      </a:r>
                      <a:r>
                        <a:rPr lang="en-GB" sz="800" b="0" kern="1200" err="1">
                          <a:solidFill>
                            <a:srgbClr val="002060"/>
                          </a:solidFill>
                          <a:latin typeface="+mn-lt"/>
                          <a:ea typeface="+mn-ea"/>
                          <a:cs typeface="+mn-cs"/>
                        </a:rPr>
                        <a:t>Microbit</a:t>
                      </a:r>
                      <a:r>
                        <a:rPr lang="en-GB" sz="800" b="0" kern="1200">
                          <a:solidFill>
                            <a:srgbClr val="002060"/>
                          </a:solidFill>
                          <a:latin typeface="+mn-lt"/>
                          <a:ea typeface="+mn-ea"/>
                          <a:cs typeface="+mn-cs"/>
                        </a:rPr>
                        <a:t> to measure temperature, control a robotic arm to stack blocks)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b="0" kern="1200">
                          <a:solidFill>
                            <a:srgbClr val="002060"/>
                          </a:solidFill>
                          <a:latin typeface="+mn-lt"/>
                          <a:ea typeface="+mn-ea"/>
                          <a:cs typeface="+mn-cs"/>
                        </a:rPr>
                        <a:t>Begin to know that it is possible to control physical devices using symbolic coding (</a:t>
                      </a:r>
                      <a:r>
                        <a:rPr lang="en-GB" sz="800" b="0" kern="1200" err="1">
                          <a:solidFill>
                            <a:srgbClr val="002060"/>
                          </a:solidFill>
                          <a:latin typeface="+mn-lt"/>
                          <a:ea typeface="+mn-ea"/>
                          <a:cs typeface="+mn-cs"/>
                        </a:rPr>
                        <a:t>eg</a:t>
                      </a:r>
                      <a:r>
                        <a:rPr lang="en-GB" sz="800" b="0" kern="1200">
                          <a:solidFill>
                            <a:srgbClr val="002060"/>
                          </a:solidFill>
                          <a:latin typeface="+mn-lt"/>
                          <a:ea typeface="+mn-ea"/>
                          <a:cs typeface="+mn-cs"/>
                        </a:rPr>
                        <a:t> Python, JavaScript)</a:t>
                      </a:r>
                    </a:p>
                    <a:p>
                      <a:pPr marL="171450" indent="-171450">
                        <a:buFont typeface="Arial" panose="020B0604020202020204" pitchFamily="34" charset="0"/>
                        <a:buChar char="•"/>
                      </a:pPr>
                      <a:r>
                        <a:rPr lang="en-GB" sz="800" b="0" kern="1200">
                          <a:solidFill>
                            <a:srgbClr val="002060"/>
                          </a:solidFill>
                          <a:latin typeface="+mn-lt"/>
                          <a:ea typeface="+mn-ea"/>
                          <a:cs typeface="+mn-cs"/>
                        </a:rPr>
                        <a:t>Know that designing physical computing solution is a “design process” which starts with a clearly defined brief.</a:t>
                      </a:r>
                    </a:p>
                    <a:p>
                      <a:pPr marL="0" indent="0">
                        <a:buFont typeface="Arial" panose="020B0604020202020204" pitchFamily="34" charset="0"/>
                        <a:buNone/>
                      </a:pPr>
                      <a:endParaRPr lang="en-GB" sz="800" b="0" kern="1200">
                        <a:solidFill>
                          <a:srgbClr val="002060"/>
                        </a:solidFill>
                        <a:latin typeface="+mn-lt"/>
                        <a:ea typeface="+mn-ea"/>
                        <a:cs typeface="+mn-cs"/>
                      </a:endParaRPr>
                    </a:p>
                    <a:p>
                      <a:pPr marL="171450" indent="-171450">
                        <a:buFont typeface="Arial" panose="020B0604020202020204" pitchFamily="34" charset="0"/>
                        <a:buChar char="•"/>
                      </a:pPr>
                      <a:endParaRPr lang="en-GB" sz="800" kern="1200">
                        <a:solidFill>
                          <a:srgbClr val="002060"/>
                        </a:solidFill>
                        <a:latin typeface="+mn-lt"/>
                        <a:ea typeface="+mn-ea"/>
                        <a:cs typeface="+mn-cs"/>
                      </a:endParaRPr>
                    </a:p>
                    <a:p>
                      <a:pPr marL="0" indent="0">
                        <a:buFont typeface="Arial" panose="020B0604020202020204" pitchFamily="34" charset="0"/>
                        <a:buNone/>
                      </a:pPr>
                      <a:endParaRPr lang="en-GB" sz="800"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r>
                        <a:rPr lang="en-GB" sz="800" b="1" kern="1200">
                          <a:solidFill>
                            <a:srgbClr val="002060"/>
                          </a:solidFill>
                          <a:latin typeface="+mn-lt"/>
                          <a:ea typeface="+mn-ea"/>
                          <a:cs typeface="+mn-cs"/>
                        </a:rPr>
                        <a:t>Skills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Design, build and code a physical computing device that can interact with the physical world (</a:t>
                      </a:r>
                      <a:r>
                        <a:rPr lang="en-GB" sz="800" kern="1200" err="1">
                          <a:solidFill>
                            <a:srgbClr val="002060"/>
                          </a:solidFill>
                          <a:latin typeface="+mn-lt"/>
                          <a:ea typeface="+mn-ea"/>
                          <a:cs typeface="+mn-cs"/>
                        </a:rPr>
                        <a:t>eg</a:t>
                      </a:r>
                      <a:r>
                        <a:rPr lang="en-GB" sz="800" kern="1200">
                          <a:solidFill>
                            <a:srgbClr val="002060"/>
                          </a:solidFill>
                          <a:latin typeface="+mn-lt"/>
                          <a:ea typeface="+mn-ea"/>
                          <a:cs typeface="+mn-cs"/>
                        </a:rPr>
                        <a:t> react to changes in temperature)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800"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EXPLANATION and LINKING</a:t>
                      </a:r>
                      <a:endParaRPr lang="en-US" sz="800">
                        <a:solidFill>
                          <a:srgbClr val="002060"/>
                        </a:solidFill>
                      </a:endParaRPr>
                    </a:p>
                    <a:p>
                      <a:pPr marL="0" indent="0">
                        <a:buFont typeface="Arial" panose="020B0604020202020204" pitchFamily="34" charset="0"/>
                        <a:buNone/>
                      </a:pPr>
                      <a:endParaRPr lang="en-GB" sz="800">
                        <a:solidFill>
                          <a:srgbClr val="002060"/>
                        </a:solidFill>
                      </a:endParaRPr>
                    </a:p>
                    <a:p>
                      <a:pPr marL="171450" indent="-171450">
                        <a:buFont typeface="Arial" panose="020B0604020202020204" pitchFamily="34" charset="0"/>
                        <a:buChar char="•"/>
                      </a:pPr>
                      <a:r>
                        <a:rPr lang="en-GB" sz="800">
                          <a:solidFill>
                            <a:srgbClr val="002060"/>
                          </a:solidFill>
                        </a:rPr>
                        <a:t>Know how to build using multiple sensors and actuators in symbolic code (e.g., Python)</a:t>
                      </a:r>
                    </a:p>
                    <a:p>
                      <a:pPr marL="171450" indent="-171450">
                        <a:buFont typeface="Arial" panose="020B0604020202020204" pitchFamily="34" charset="0"/>
                        <a:buChar char="•"/>
                      </a:pPr>
                      <a:r>
                        <a:rPr lang="en-GB" sz="800">
                          <a:solidFill>
                            <a:srgbClr val="002060"/>
                          </a:solidFill>
                        </a:rPr>
                        <a:t>Understand how to assess the effectiveness of my design against the original brief.</a:t>
                      </a: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r>
                        <a:rPr lang="en-US" sz="800" b="1">
                          <a:solidFill>
                            <a:srgbClr val="002060"/>
                          </a:solidFill>
                        </a:rPr>
                        <a:t>Skills</a:t>
                      </a:r>
                    </a:p>
                    <a:p>
                      <a:pPr marL="0" indent="0">
                        <a:buFont typeface="Arial" panose="020B0604020202020204" pitchFamily="34" charset="0"/>
                        <a:buNone/>
                      </a:pPr>
                      <a:endParaRPr lang="en-US" sz="800" b="1">
                        <a:solidFill>
                          <a:srgbClr val="002060"/>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Design, build, code and evaluate a physical computing device that can interact with the physical world (</a:t>
                      </a:r>
                      <a:r>
                        <a:rPr lang="en-GB" sz="800" kern="1200" err="1">
                          <a:solidFill>
                            <a:srgbClr val="002060"/>
                          </a:solidFill>
                          <a:latin typeface="+mn-lt"/>
                          <a:ea typeface="+mn-ea"/>
                          <a:cs typeface="+mn-cs"/>
                        </a:rPr>
                        <a:t>eg</a:t>
                      </a:r>
                      <a:r>
                        <a:rPr lang="en-GB" sz="800" kern="1200">
                          <a:solidFill>
                            <a:srgbClr val="002060"/>
                          </a:solidFill>
                          <a:latin typeface="+mn-lt"/>
                          <a:ea typeface="+mn-ea"/>
                          <a:cs typeface="+mn-cs"/>
                        </a:rPr>
                        <a:t> react to changes in temperature, light etc)</a:t>
                      </a: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EXPLANATION  and LINKING</a:t>
                      </a: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a:solidFill>
                            <a:srgbClr val="002060"/>
                          </a:solidFill>
                        </a:rPr>
                        <a:t>Know how to design, build and evaluate using multiple sensors and actuators in symbolic code (</a:t>
                      </a:r>
                      <a:r>
                        <a:rPr lang="en-GB" sz="800" err="1">
                          <a:solidFill>
                            <a:srgbClr val="002060"/>
                          </a:solidFill>
                        </a:rPr>
                        <a:t>eg</a:t>
                      </a:r>
                      <a:r>
                        <a:rPr lang="en-GB" sz="800">
                          <a:solidFill>
                            <a:srgbClr val="002060"/>
                          </a:solidFill>
                        </a:rPr>
                        <a:t> Python, JavaScript)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r>
                        <a:rPr lang="en-US" sz="800" b="1">
                          <a:solidFill>
                            <a:srgbClr val="002060"/>
                          </a:solidFill>
                        </a:rPr>
                        <a:t>Skills</a:t>
                      </a:r>
                    </a:p>
                    <a:p>
                      <a:pPr marL="0" indent="0">
                        <a:buFont typeface="Arial" panose="020B0604020202020204" pitchFamily="34" charset="0"/>
                        <a:buNone/>
                      </a:pPr>
                      <a:endParaRPr lang="en-US" sz="800">
                        <a:solidFill>
                          <a:srgbClr val="002060"/>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Design, build, code and evaluate a physical computing device that can interact with the physical world (</a:t>
                      </a:r>
                      <a:r>
                        <a:rPr lang="en-GB" sz="800" kern="1200" err="1">
                          <a:solidFill>
                            <a:srgbClr val="002060"/>
                          </a:solidFill>
                          <a:latin typeface="+mn-lt"/>
                          <a:ea typeface="+mn-ea"/>
                          <a:cs typeface="+mn-cs"/>
                        </a:rPr>
                        <a:t>eg</a:t>
                      </a:r>
                      <a:r>
                        <a:rPr lang="en-GB" sz="800" kern="1200">
                          <a:solidFill>
                            <a:srgbClr val="002060"/>
                          </a:solidFill>
                          <a:latin typeface="+mn-lt"/>
                          <a:ea typeface="+mn-ea"/>
                          <a:cs typeface="+mn-cs"/>
                        </a:rPr>
                        <a:t> navigate a maze)</a:t>
                      </a:r>
                    </a:p>
                    <a:p>
                      <a:pPr marL="0" indent="0">
                        <a:buFont typeface="Arial" panose="020B0604020202020204" pitchFamily="34" charset="0"/>
                        <a:buNone/>
                      </a:pPr>
                      <a:endParaRPr lang="en-US" sz="800">
                        <a:solidFill>
                          <a:srgbClr val="002060"/>
                        </a:solidFill>
                      </a:endParaRPr>
                    </a:p>
                  </a:txBody>
                  <a:tcPr>
                    <a:solidFill>
                      <a:srgbClr val="EBF1E9"/>
                    </a:solidFill>
                  </a:tcPr>
                </a:tc>
                <a:extLst>
                  <a:ext uri="{0D108BD9-81ED-4DB2-BD59-A6C34878D82A}">
                    <a16:rowId xmlns:a16="http://schemas.microsoft.com/office/drawing/2014/main" val="1235794680"/>
                  </a:ext>
                </a:extLst>
              </a:tr>
              <a:tr h="614725">
                <a:tc>
                  <a:txBody>
                    <a:bodyPr/>
                    <a:lstStyle/>
                    <a:p>
                      <a:r>
                        <a:rPr lang="en-US" sz="1000" b="1">
                          <a:solidFill>
                            <a:srgbClr val="002060"/>
                          </a:solidFill>
                        </a:rPr>
                        <a:t>EXPERIENCES</a:t>
                      </a:r>
                    </a:p>
                    <a:p>
                      <a:pPr algn="l"/>
                      <a:r>
                        <a:rPr lang="en-US" sz="1000">
                          <a:solidFill>
                            <a:srgbClr val="002060"/>
                          </a:solidFill>
                        </a:rPr>
                        <a:t>(</a:t>
                      </a:r>
                      <a:r>
                        <a:rPr lang="en-US" sz="1000" b="1">
                          <a:solidFill>
                            <a:srgbClr val="002060"/>
                          </a:solidFill>
                        </a:rPr>
                        <a:t>Enriching</a:t>
                      </a:r>
                      <a:r>
                        <a:rPr lang="en-US" sz="1000">
                          <a:solidFill>
                            <a:srgbClr val="002060"/>
                          </a:solidFill>
                        </a:rPr>
                        <a:t> not curricular)</a:t>
                      </a:r>
                    </a:p>
                  </a:txBody>
                  <a:tcPr>
                    <a:solidFill>
                      <a:srgbClr val="C5E0B4"/>
                    </a:solidFill>
                  </a:tcPr>
                </a:tc>
                <a:tc>
                  <a:txBody>
                    <a:bodyPr/>
                    <a:lstStyle/>
                    <a:p>
                      <a:pPr marL="0" indent="0">
                        <a:buFont typeface="Arial" panose="020B0604020202020204" pitchFamily="34" charset="0"/>
                        <a:buNone/>
                      </a:pPr>
                      <a:endParaRPr lang="en-GB" sz="800">
                        <a:solidFill>
                          <a:srgbClr val="002060"/>
                        </a:solidFill>
                      </a:endParaRPr>
                    </a:p>
                  </a:txBody>
                  <a:tcPr>
                    <a:solidFill>
                      <a:srgbClr val="C5E0B4"/>
                    </a:solidFill>
                  </a:tcPr>
                </a:tc>
                <a:tc gridSpan="2">
                  <a:txBody>
                    <a:bodyPr/>
                    <a:lstStyle/>
                    <a:p>
                      <a:pPr marL="171450" indent="-171450">
                        <a:buFont typeface="Arial" panose="020B0604020202020204" pitchFamily="34" charset="0"/>
                        <a:buChar char="•"/>
                      </a:pPr>
                      <a:r>
                        <a:rPr lang="en-GB" sz="800" kern="1200">
                          <a:solidFill>
                            <a:srgbClr val="002060"/>
                          </a:solidFill>
                          <a:latin typeface="+mn-lt"/>
                          <a:ea typeface="+mn-ea"/>
                          <a:cs typeface="+mn-cs"/>
                        </a:rPr>
                        <a:t>Engage with a practical coding / robotics activity (eg Lego League)</a:t>
                      </a:r>
                    </a:p>
                  </a:txBody>
                  <a:tcPr>
                    <a:solidFill>
                      <a:srgbClr val="C5E0B4"/>
                    </a:solidFill>
                  </a:tcPr>
                </a:tc>
                <a:tc hMerge="1">
                  <a:txBody>
                    <a:bodyPr/>
                    <a:lstStyle/>
                    <a:p>
                      <a:endParaRPr lang="en-GB"/>
                    </a:p>
                  </a:txBody>
                  <a:tcPr/>
                </a:tc>
                <a:tc>
                  <a:txBody>
                    <a:bodyPr/>
                    <a:lstStyle/>
                    <a:p>
                      <a:pPr marL="171450" indent="-171450">
                        <a:buFont typeface="Arial" panose="020B0604020202020204" pitchFamily="34" charset="0"/>
                        <a:buChar char="•"/>
                      </a:pPr>
                      <a:r>
                        <a:rPr lang="en-GB" sz="800" kern="1200">
                          <a:solidFill>
                            <a:srgbClr val="002060"/>
                          </a:solidFill>
                          <a:latin typeface="+mn-lt"/>
                          <a:ea typeface="+mn-ea"/>
                          <a:cs typeface="+mn-cs"/>
                        </a:rPr>
                        <a:t>Arrange a “hack-a-thon” completion to solve local needs (eg distance a pizza can be delivered and still be warm)</a:t>
                      </a:r>
                    </a:p>
                  </a:txBody>
                  <a:tcPr>
                    <a:solidFill>
                      <a:srgbClr val="C5E0B4"/>
                    </a:solid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solidFill>
                            <a:srgbClr val="002060"/>
                          </a:solidFill>
                        </a:rPr>
                        <a:t>To take part in an external coding competition</a:t>
                      </a:r>
                    </a:p>
                  </a:txBody>
                  <a:tcPr>
                    <a:solidFill>
                      <a:srgbClr val="C5E0B4"/>
                    </a:solid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solidFill>
                            <a:srgbClr val="002060"/>
                          </a:solidFill>
                        </a:rPr>
                        <a:t>To visit an </a:t>
                      </a:r>
                      <a:r>
                        <a:rPr lang="en-GB" sz="800" noProof="0">
                          <a:solidFill>
                            <a:srgbClr val="002060"/>
                          </a:solidFill>
                        </a:rPr>
                        <a:t>organisation</a:t>
                      </a:r>
                      <a:r>
                        <a:rPr lang="en-US" sz="800">
                          <a:solidFill>
                            <a:srgbClr val="002060"/>
                          </a:solidFill>
                        </a:rPr>
                        <a:t> that uses computer science. For example, Universities, Local Companies</a:t>
                      </a:r>
                    </a:p>
                  </a:txBody>
                  <a:tcPr>
                    <a:solidFill>
                      <a:srgbClr val="C5E0B4"/>
                    </a:solidFill>
                  </a:tcPr>
                </a:tc>
                <a:extLst>
                  <a:ext uri="{0D108BD9-81ED-4DB2-BD59-A6C34878D82A}">
                    <a16:rowId xmlns:a16="http://schemas.microsoft.com/office/drawing/2014/main" val="749163210"/>
                  </a:ext>
                </a:extLst>
              </a:tr>
              <a:tr h="644692">
                <a:tc>
                  <a:txBody>
                    <a:bodyPr/>
                    <a:lstStyle/>
                    <a:p>
                      <a:r>
                        <a:rPr lang="en-US" sz="1000" b="1">
                          <a:solidFill>
                            <a:srgbClr val="002060"/>
                          </a:solidFill>
                        </a:rPr>
                        <a:t>VOCABULARY</a:t>
                      </a:r>
                    </a:p>
                  </a:txBody>
                  <a:tcPr>
                    <a:solidFill>
                      <a:srgbClr val="C5E0B4"/>
                    </a:solidFill>
                  </a:tcPr>
                </a:tc>
                <a:tc>
                  <a:txBody>
                    <a:bodyPr/>
                    <a:lstStyle/>
                    <a:p>
                      <a:pPr algn="l" fontAlgn="t"/>
                      <a:r>
                        <a:rPr lang="en-GB" sz="800" kern="1200">
                          <a:solidFill>
                            <a:srgbClr val="002060"/>
                          </a:solidFill>
                          <a:latin typeface="+mn-lt"/>
                          <a:ea typeface="+mn-ea"/>
                          <a:cs typeface="+mn-cs"/>
                        </a:rPr>
                        <a:t>computer, tablet, mouse, screen</a:t>
                      </a:r>
                    </a:p>
                  </a:txBody>
                  <a:tcPr marL="9525" marR="9525" marT="9525" marB="0">
                    <a:solidFill>
                      <a:srgbClr val="C5E0B4"/>
                    </a:solidFill>
                  </a:tcPr>
                </a:tc>
                <a:tc gridSpan="2">
                  <a:txBody>
                    <a:bodyPr/>
                    <a:lstStyle/>
                    <a:p>
                      <a:r>
                        <a:rPr lang="fr-FR" sz="800">
                          <a:solidFill>
                            <a:srgbClr val="002060"/>
                          </a:solidFill>
                        </a:rPr>
                        <a:t>code, </a:t>
                      </a:r>
                      <a:r>
                        <a:rPr lang="en-GB" sz="800" kern="1200">
                          <a:solidFill>
                            <a:srgbClr val="002060"/>
                          </a:solidFill>
                          <a:latin typeface="+mn-lt"/>
                          <a:ea typeface="+mn-ea"/>
                          <a:cs typeface="+mn-cs"/>
                        </a:rPr>
                        <a:t>algorithm</a:t>
                      </a:r>
                      <a:r>
                        <a:rPr lang="fr-FR" sz="800">
                          <a:solidFill>
                            <a:srgbClr val="002060"/>
                          </a:solidFill>
                        </a:rPr>
                        <a:t>, </a:t>
                      </a:r>
                      <a:r>
                        <a:rPr lang="en-GB" sz="800" noProof="0">
                          <a:solidFill>
                            <a:srgbClr val="002060"/>
                          </a:solidFill>
                        </a:rPr>
                        <a:t>decomposition</a:t>
                      </a:r>
                      <a:r>
                        <a:rPr lang="fr-FR" sz="800">
                          <a:solidFill>
                            <a:srgbClr val="002060"/>
                          </a:solidFill>
                        </a:rPr>
                        <a:t>, abstraction, </a:t>
                      </a:r>
                      <a:r>
                        <a:rPr lang="en-GB" sz="800" noProof="0">
                          <a:solidFill>
                            <a:srgbClr val="002060"/>
                          </a:solidFill>
                        </a:rPr>
                        <a:t>logic, loops, conditionals, bug</a:t>
                      </a:r>
                    </a:p>
                  </a:txBody>
                  <a:tcPr>
                    <a:solidFill>
                      <a:srgbClr val="C5E0B4"/>
                    </a:solidFill>
                  </a:tcPr>
                </a:tc>
                <a:tc hMerge="1">
                  <a:txBody>
                    <a:bodyPr/>
                    <a:lstStyle/>
                    <a:p>
                      <a:endParaRPr lang="en-GB"/>
                    </a:p>
                  </a:txBody>
                  <a:tcPr/>
                </a:tc>
                <a:tc>
                  <a:txBody>
                    <a:bodyPr/>
                    <a:lstStyle/>
                    <a:p>
                      <a:r>
                        <a:rPr lang="en-US" sz="800">
                          <a:solidFill>
                            <a:srgbClr val="002060"/>
                          </a:solidFill>
                        </a:rPr>
                        <a:t>variables, strings, integers, Boolean, network</a:t>
                      </a:r>
                    </a:p>
                  </a:txBody>
                  <a:tcPr>
                    <a:solidFill>
                      <a:srgbClr val="C5E0B4"/>
                    </a:solidFill>
                  </a:tcPr>
                </a:tc>
                <a:tc>
                  <a:txBody>
                    <a:bodyPr/>
                    <a:lstStyle/>
                    <a:p>
                      <a:r>
                        <a:rPr lang="en-US" sz="800">
                          <a:solidFill>
                            <a:srgbClr val="002060"/>
                          </a:solidFill>
                        </a:rPr>
                        <a:t>Ring, star, bus, client, server, topology</a:t>
                      </a:r>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002060"/>
                          </a:solidFill>
                        </a:rPr>
                        <a:t>sets, libraries, refactoring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800">
                        <a:solidFill>
                          <a:srgbClr val="002060"/>
                        </a:solidFill>
                      </a:endParaRPr>
                    </a:p>
                  </a:txBody>
                  <a:tcPr>
                    <a:solidFill>
                      <a:srgbClr val="C5E0B4"/>
                    </a:solidFill>
                  </a:tcPr>
                </a:tc>
                <a:extLst>
                  <a:ext uri="{0D108BD9-81ED-4DB2-BD59-A6C34878D82A}">
                    <a16:rowId xmlns:a16="http://schemas.microsoft.com/office/drawing/2014/main" val="1788112394"/>
                  </a:ext>
                </a:extLst>
              </a:tr>
            </a:tbl>
          </a:graphicData>
        </a:graphic>
      </p:graphicFrame>
    </p:spTree>
    <p:extLst>
      <p:ext uri="{BB962C8B-B14F-4D97-AF65-F5344CB8AC3E}">
        <p14:creationId xmlns:p14="http://schemas.microsoft.com/office/powerpoint/2010/main" val="834460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6BB1A2A5-C085-B34C-850D-703DD10654CF}"/>
              </a:ext>
            </a:extLst>
          </p:cNvPr>
          <p:cNvGraphicFramePr>
            <a:graphicFrameLocks noGrp="1"/>
          </p:cNvGraphicFramePr>
          <p:nvPr>
            <p:ph idx="1"/>
            <p:extLst>
              <p:ext uri="{D42A27DB-BD31-4B8C-83A1-F6EECF244321}">
                <p14:modId xmlns:p14="http://schemas.microsoft.com/office/powerpoint/2010/main" val="2268105479"/>
              </p:ext>
            </p:extLst>
          </p:nvPr>
        </p:nvGraphicFramePr>
        <p:xfrm>
          <a:off x="1" y="0"/>
          <a:ext cx="12191999" cy="7443497"/>
        </p:xfrm>
        <a:graphic>
          <a:graphicData uri="http://schemas.openxmlformats.org/drawingml/2006/table">
            <a:tbl>
              <a:tblPr firstRow="1" bandRow="1">
                <a:tableStyleId>{5C22544A-7EE6-4342-B048-85BDC9FD1C3A}</a:tableStyleId>
              </a:tblPr>
              <a:tblGrid>
                <a:gridCol w="981074">
                  <a:extLst>
                    <a:ext uri="{9D8B030D-6E8A-4147-A177-3AD203B41FA5}">
                      <a16:colId xmlns:a16="http://schemas.microsoft.com/office/drawing/2014/main" val="2844052496"/>
                    </a:ext>
                  </a:extLst>
                </a:gridCol>
                <a:gridCol w="2057960">
                  <a:extLst>
                    <a:ext uri="{9D8B030D-6E8A-4147-A177-3AD203B41FA5}">
                      <a16:colId xmlns:a16="http://schemas.microsoft.com/office/drawing/2014/main" val="1783919398"/>
                    </a:ext>
                  </a:extLst>
                </a:gridCol>
                <a:gridCol w="1837766">
                  <a:extLst>
                    <a:ext uri="{9D8B030D-6E8A-4147-A177-3AD203B41FA5}">
                      <a16:colId xmlns:a16="http://schemas.microsoft.com/office/drawing/2014/main" val="379330648"/>
                    </a:ext>
                  </a:extLst>
                </a:gridCol>
                <a:gridCol w="394446">
                  <a:extLst>
                    <a:ext uri="{9D8B030D-6E8A-4147-A177-3AD203B41FA5}">
                      <a16:colId xmlns:a16="http://schemas.microsoft.com/office/drawing/2014/main" val="2117361135"/>
                    </a:ext>
                  </a:extLst>
                </a:gridCol>
                <a:gridCol w="2402541">
                  <a:extLst>
                    <a:ext uri="{9D8B030D-6E8A-4147-A177-3AD203B41FA5}">
                      <a16:colId xmlns:a16="http://schemas.microsoft.com/office/drawing/2014/main" val="2600062179"/>
                    </a:ext>
                  </a:extLst>
                </a:gridCol>
                <a:gridCol w="2277036">
                  <a:extLst>
                    <a:ext uri="{9D8B030D-6E8A-4147-A177-3AD203B41FA5}">
                      <a16:colId xmlns:a16="http://schemas.microsoft.com/office/drawing/2014/main" val="3005880290"/>
                    </a:ext>
                  </a:extLst>
                </a:gridCol>
                <a:gridCol w="2241176">
                  <a:extLst>
                    <a:ext uri="{9D8B030D-6E8A-4147-A177-3AD203B41FA5}">
                      <a16:colId xmlns:a16="http://schemas.microsoft.com/office/drawing/2014/main" val="2228165275"/>
                    </a:ext>
                  </a:extLst>
                </a:gridCol>
              </a:tblGrid>
              <a:tr h="587400">
                <a:tc gridSpan="3">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a:t>What Matters:  WM6</a:t>
                      </a:r>
                      <a:endParaRPr lang="en-US" sz="2400">
                        <a:solidFill>
                          <a:schemeClr val="tx1"/>
                        </a:solidFill>
                      </a:endParaRPr>
                    </a:p>
                  </a:txBody>
                  <a:tcPr>
                    <a:solidFill>
                      <a:srgbClr val="8EC142"/>
                    </a:solidFill>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cs typeface="Arial" panose="020B0604020202020204" pitchFamily="34" charset="0"/>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gridSpan="4">
                  <a:txBody>
                    <a:bodyPr/>
                    <a:lstStyle/>
                    <a:p>
                      <a:pPr algn="ctr"/>
                      <a:r>
                        <a:rPr lang="en-US" sz="2400">
                          <a:solidFill>
                            <a:schemeClr val="tx1"/>
                          </a:solidFill>
                        </a:rPr>
                        <a:t>Systems and networks / cyber security</a:t>
                      </a:r>
                    </a:p>
                  </a:txBody>
                  <a:tcPr>
                    <a:solidFill>
                      <a:srgbClr val="8EC142"/>
                    </a:solidFill>
                  </a:tcPr>
                </a:tc>
                <a:tc hMerge="1">
                  <a:txBody>
                    <a:bodyPr/>
                    <a:lstStyle/>
                    <a:p>
                      <a:pPr lvl="0"/>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extLst>
                  <a:ext uri="{0D108BD9-81ED-4DB2-BD59-A6C34878D82A}">
                    <a16:rowId xmlns:a16="http://schemas.microsoft.com/office/drawing/2014/main" val="3120450716"/>
                  </a:ext>
                </a:extLst>
              </a:tr>
              <a:tr h="1289024">
                <a:tc>
                  <a:txBody>
                    <a:bodyPr/>
                    <a:lstStyle/>
                    <a:p>
                      <a:endParaRPr lang="en-US" sz="1000"/>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dk1"/>
                          </a:solidFill>
                          <a:latin typeface="+mn-lt"/>
                          <a:ea typeface="+mn-ea"/>
                          <a:cs typeface="+mn-cs"/>
                        </a:rPr>
                        <a:t>PS1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experiment with and identify uses of a range of computing technology in the world around me.</a:t>
                      </a:r>
                    </a:p>
                  </a:txBody>
                  <a:tcPr>
                    <a:solidFill>
                      <a:srgbClr val="C5E0B4"/>
                    </a:solidFill>
                  </a:tcPr>
                </a:tc>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dk1"/>
                          </a:solidFill>
                          <a:latin typeface="+mn-lt"/>
                          <a:ea typeface="+mn-ea"/>
                          <a:cs typeface="+mn-cs"/>
                        </a:rPr>
                        <a:t>PS2 </a:t>
                      </a:r>
                      <a:endParaRPr lang="en-GB" sz="900" b="1" kern="1200">
                        <a:solidFill>
                          <a:schemeClr val="dk1"/>
                        </a:solidFill>
                        <a:latin typeface="+mn-lt"/>
                        <a:ea typeface="+mn-ea"/>
                        <a:cs typeface="+mn-cs"/>
                      </a:endParaRPr>
                    </a:p>
                  </a:txBody>
                  <a:tcPr>
                    <a:solidFill>
                      <a:srgbClr val="C5E0B4"/>
                    </a:solidFill>
                  </a:tcPr>
                </a:tc>
                <a:tc hMerge="1">
                  <a:txBody>
                    <a:bodyPr/>
                    <a:lstStyle/>
                    <a:p>
                      <a:endParaRPr lang="en-GB"/>
                    </a:p>
                  </a:txBody>
                  <a:tcPr/>
                </a:tc>
                <a:tc>
                  <a:txBody>
                    <a:bodyPr/>
                    <a:lstStyle/>
                    <a:p>
                      <a:pPr lvl="0"/>
                      <a:r>
                        <a:rPr lang="en-US" sz="900" b="1" kern="1200">
                          <a:solidFill>
                            <a:schemeClr val="dk1"/>
                          </a:solidFill>
                          <a:latin typeface="+mn-lt"/>
                          <a:ea typeface="+mn-ea"/>
                          <a:cs typeface="+mn-cs"/>
                        </a:rPr>
                        <a:t>PS3 </a:t>
                      </a:r>
                    </a:p>
                    <a:p>
                      <a:pPr lvl="0"/>
                      <a:r>
                        <a:rPr lang="en-GB" sz="900" b="1" kern="1200">
                          <a:solidFill>
                            <a:schemeClr val="dk1"/>
                          </a:solidFill>
                          <a:latin typeface="+mn-lt"/>
                          <a:ea typeface="+mn-ea"/>
                          <a:cs typeface="+mn-cs"/>
                        </a:rPr>
                        <a:t>I can explain how digital devices can be interconnected locally and globally.</a:t>
                      </a:r>
                      <a:br>
                        <a:rPr lang="en-GB" sz="900" b="1" kern="1200">
                          <a:solidFill>
                            <a:schemeClr val="dk1"/>
                          </a:solidFill>
                          <a:latin typeface="+mn-lt"/>
                          <a:ea typeface="+mn-ea"/>
                          <a:cs typeface="+mn-cs"/>
                        </a:rPr>
                      </a:br>
                      <a:endParaRPr lang="en-GB" sz="900" b="1" kern="1200">
                        <a:solidFill>
                          <a:schemeClr val="dk1"/>
                        </a:solidFill>
                        <a:latin typeface="+mn-lt"/>
                        <a:ea typeface="+mn-ea"/>
                        <a:cs typeface="+mn-cs"/>
                      </a:endParaRPr>
                    </a:p>
                    <a:p>
                      <a:pPr lvl="0"/>
                      <a:r>
                        <a:rPr lang="en-GB" sz="900" b="1" kern="1200">
                          <a:solidFill>
                            <a:schemeClr val="dk1"/>
                          </a:solidFill>
                          <a:latin typeface="+mn-lt"/>
                          <a:ea typeface="+mn-ea"/>
                          <a:cs typeface="+mn-cs"/>
                        </a:rPr>
                        <a:t>I can explain the importance of securing the technology I use and protecting the integrity of my data.</a:t>
                      </a:r>
                    </a:p>
                    <a:p>
                      <a:pPr lvl="0"/>
                      <a:endParaRPr lang="en-GB" sz="900" b="1" kern="1200">
                        <a:solidFill>
                          <a:schemeClr val="dk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explain how my data is used by services, which can help me make more informed decisions when using technology.</a:t>
                      </a:r>
                    </a:p>
                    <a:p>
                      <a:pPr lvl="0"/>
                      <a:endParaRPr lang="en-GB" sz="900" b="1" kern="1200">
                        <a:solidFill>
                          <a:schemeClr val="dk1"/>
                        </a:solidFill>
                        <a:latin typeface="+mn-lt"/>
                        <a:ea typeface="+mn-ea"/>
                        <a:cs typeface="+mn-cs"/>
                      </a:endParaRPr>
                    </a:p>
                    <a:p>
                      <a:pPr lvl="0"/>
                      <a:endParaRPr lang="en-GB" sz="900" b="1" kern="1200">
                        <a:solidFill>
                          <a:schemeClr val="dk1"/>
                        </a:solidFill>
                        <a:latin typeface="+mn-lt"/>
                        <a:ea typeface="+mn-ea"/>
                        <a:cs typeface="+mn-cs"/>
                      </a:endParaRPr>
                    </a:p>
                  </a:txBody>
                  <a:tcPr>
                    <a:solidFill>
                      <a:srgbClr val="C5E0B4"/>
                    </a:solidFill>
                  </a:tcPr>
                </a:tc>
                <a:tc>
                  <a:txBody>
                    <a:bodyPr/>
                    <a:lstStyle/>
                    <a:p>
                      <a:pPr marL="0" lvl="0" indent="0" algn="l" defTabSz="800100">
                        <a:lnSpc>
                          <a:spcPct val="90000"/>
                        </a:lnSpc>
                        <a:spcBef>
                          <a:spcPct val="0"/>
                        </a:spcBef>
                        <a:spcAft>
                          <a:spcPct val="15000"/>
                        </a:spcAft>
                        <a:buFont typeface="Arial" panose="020B0604020202020204" pitchFamily="34" charset="0"/>
                        <a:buNone/>
                      </a:pPr>
                      <a:r>
                        <a:rPr lang="en-US" sz="900" b="1" kern="1200">
                          <a:solidFill>
                            <a:schemeClr val="dk1"/>
                          </a:solidFill>
                          <a:latin typeface="+mn-lt"/>
                          <a:ea typeface="+mn-ea"/>
                          <a:cs typeface="+mn-cs"/>
                        </a:rPr>
                        <a:t>PS4 </a:t>
                      </a: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dk1"/>
                          </a:solidFill>
                          <a:latin typeface="+mn-lt"/>
                          <a:ea typeface="+mn-ea"/>
                          <a:cs typeface="+mn-cs"/>
                        </a:rPr>
                        <a:t>I can explain how systems communicate, in order to design a network.</a:t>
                      </a:r>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dk1"/>
                          </a:solidFill>
                          <a:latin typeface="+mn-lt"/>
                          <a:ea typeface="+mn-ea"/>
                          <a:cs typeface="+mn-cs"/>
                        </a:rPr>
                        <a:t>PS5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build and test communication systems with the aim of safeguarding my own systems and data.</a:t>
                      </a:r>
                    </a:p>
                  </a:txBody>
                  <a:tcPr>
                    <a:solidFill>
                      <a:srgbClr val="C5E0B4"/>
                    </a:solidFill>
                  </a:tcPr>
                </a:tc>
                <a:extLst>
                  <a:ext uri="{0D108BD9-81ED-4DB2-BD59-A6C34878D82A}">
                    <a16:rowId xmlns:a16="http://schemas.microsoft.com/office/drawing/2014/main" val="915786871"/>
                  </a:ext>
                </a:extLst>
              </a:tr>
              <a:tr h="3669649">
                <a:tc>
                  <a:txBody>
                    <a:bodyPr/>
                    <a:lstStyle/>
                    <a:p>
                      <a:pPr algn="l"/>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KNOWLEDGE </a:t>
                      </a:r>
                      <a:br>
                        <a:rPr lang="en-US" sz="1000" b="1">
                          <a:solidFill>
                            <a:srgbClr val="002060"/>
                          </a:solidFill>
                        </a:rPr>
                      </a:br>
                      <a:br>
                        <a:rPr lang="en-US" sz="1000" b="1">
                          <a:solidFill>
                            <a:srgbClr val="002060"/>
                          </a:solidFill>
                        </a:rPr>
                      </a:br>
                      <a:r>
                        <a:rPr lang="en-US" sz="1000" b="1">
                          <a:solidFill>
                            <a:srgbClr val="002060"/>
                          </a:solidFill>
                        </a:rPr>
                        <a:t>and </a:t>
                      </a: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SKILLS</a:t>
                      </a:r>
                    </a:p>
                  </a:txBody>
                  <a:tcPr>
                    <a:solidFill>
                      <a:srgbClr val="EBF1E9"/>
                    </a:solidFill>
                  </a:tcPr>
                </a:tc>
                <a:tc>
                  <a:txBody>
                    <a:bodyPr/>
                    <a:lstStyle/>
                    <a:p>
                      <a:pPr algn="l"/>
                      <a:r>
                        <a:rPr lang="en-US" sz="800">
                          <a:solidFill>
                            <a:srgbClr val="FF0000"/>
                          </a:solidFill>
                        </a:rPr>
                        <a:t>THIS IS ALL ABOUT </a:t>
                      </a:r>
                      <a:r>
                        <a:rPr lang="en-US" sz="800" err="1">
                          <a:solidFill>
                            <a:srgbClr val="FF0000"/>
                          </a:solidFill>
                        </a:rPr>
                        <a:t>RECOGNISING</a:t>
                      </a:r>
                      <a:r>
                        <a:rPr lang="en-US" sz="800">
                          <a:solidFill>
                            <a:srgbClr val="FF0000"/>
                          </a:solidFill>
                        </a:rPr>
                        <a:t>, COPYING AND EXTENDING</a:t>
                      </a:r>
                    </a:p>
                    <a:p>
                      <a:pPr marL="0" indent="0" algn="l" defTabSz="914400" rtl="0" eaLnBrk="1" latinLnBrk="0" hangingPunct="1">
                        <a:buFont typeface="Arial" panose="020B0604020202020204" pitchFamily="34" charset="0"/>
                        <a:buNone/>
                      </a:pPr>
                      <a:endParaRPr lang="en-GB" sz="800"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kern="1200">
                          <a:solidFill>
                            <a:srgbClr val="002060"/>
                          </a:solidFill>
                          <a:latin typeface="+mn-lt"/>
                          <a:ea typeface="+mn-ea"/>
                          <a:cs typeface="+mn-cs"/>
                        </a:rPr>
                        <a:t>Very “DCF”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800" b="1" kern="1200">
                        <a:solidFill>
                          <a:srgbClr val="002060"/>
                        </a:solidFill>
                        <a:latin typeface="+mn-lt"/>
                        <a:ea typeface="+mn-ea"/>
                        <a:cs typeface="+mn-cs"/>
                      </a:endParaRP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Know that computer hardware needs to be treated with care</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Begin to know how to keep yourself safe online</a:t>
                      </a: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0" indent="0" algn="l" defTabSz="914400" rtl="0" eaLnBrk="1" latinLnBrk="0" hangingPunct="1">
                        <a:buFont typeface="Arial" panose="020B0604020202020204" pitchFamily="34" charset="0"/>
                        <a:buNone/>
                      </a:pPr>
                      <a:r>
                        <a:rPr lang="en-GB" sz="800" b="1" kern="1200">
                          <a:solidFill>
                            <a:srgbClr val="002060"/>
                          </a:solidFill>
                          <a:latin typeface="+mn-lt"/>
                          <a:ea typeface="+mn-ea"/>
                          <a:cs typeface="+mn-cs"/>
                        </a:rPr>
                        <a:t>Skills </a:t>
                      </a:r>
                    </a:p>
                    <a:p>
                      <a:pPr marL="0" indent="0" algn="l" defTabSz="914400" rtl="0" eaLnBrk="1" latinLnBrk="0" hangingPunct="1">
                        <a:buFont typeface="Arial" panose="020B0604020202020204" pitchFamily="34" charset="0"/>
                        <a:buNone/>
                      </a:pPr>
                      <a:endParaRPr lang="en-GB" sz="800" b="1" kern="1200">
                        <a:solidFill>
                          <a:srgbClr val="002060"/>
                        </a:solidFill>
                        <a:latin typeface="+mn-lt"/>
                        <a:ea typeface="+mn-ea"/>
                        <a:cs typeface="+mn-cs"/>
                      </a:endParaRP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Identify computer and IT equipment by name.</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Select the appropriate tool to undertake a given task (tablet, computer, camera, mouse, keyboard etc)</a:t>
                      </a:r>
                    </a:p>
                    <a:p>
                      <a:pPr marL="171450" indent="-171450" algn="l" defTabSz="914400" rtl="0" eaLnBrk="1" latinLnBrk="0" hangingPunct="1">
                        <a:buFont typeface="Arial" panose="020B0604020202020204" pitchFamily="34" charset="0"/>
                        <a:buChar char="•"/>
                      </a:pPr>
                      <a:r>
                        <a:rPr lang="en-GB" sz="800" b="0" kern="1200">
                          <a:solidFill>
                            <a:srgbClr val="002060"/>
                          </a:solidFill>
                          <a:latin typeface="+mn-lt"/>
                          <a:ea typeface="+mn-ea"/>
                          <a:cs typeface="+mn-cs"/>
                        </a:rPr>
                        <a:t>Experiment with and identify uses of a range of computing technology in the world around me.</a:t>
                      </a:r>
                    </a:p>
                  </a:txBody>
                  <a:tcPr>
                    <a:solidFill>
                      <a:srgbClr val="EBF1E9"/>
                    </a:solidFill>
                  </a:tcPr>
                </a:tc>
                <a:tc gridSpan="2">
                  <a:txBody>
                    <a:bodyPr/>
                    <a:lstStyle/>
                    <a:p>
                      <a:r>
                        <a:rPr lang="en-US" sz="800">
                          <a:solidFill>
                            <a:srgbClr val="FF0000"/>
                          </a:solidFill>
                        </a:rPr>
                        <a:t>THIS IS ALL ABOUT BEGINNING TO CREATE AND EXPLAIN</a:t>
                      </a: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r>
                        <a:rPr lang="en-GB" sz="800" b="1" kern="1200">
                          <a:solidFill>
                            <a:srgbClr val="002060"/>
                          </a:solidFill>
                          <a:latin typeface="+mn-lt"/>
                          <a:ea typeface="+mn-ea"/>
                          <a:cs typeface="+mn-cs"/>
                        </a:rPr>
                        <a:t>Very “DCF” </a:t>
                      </a:r>
                    </a:p>
                    <a:p>
                      <a:pPr marL="0" indent="0">
                        <a:buFont typeface="Arial" panose="020B0604020202020204" pitchFamily="34" charset="0"/>
                        <a:buNone/>
                      </a:pPr>
                      <a:endParaRPr lang="en-GB" sz="800" b="1" kern="1200">
                        <a:solidFill>
                          <a:srgbClr val="002060"/>
                        </a:solidFill>
                        <a:latin typeface="+mn-lt"/>
                        <a:ea typeface="+mn-ea"/>
                        <a:cs typeface="+mn-cs"/>
                      </a:endParaRPr>
                    </a:p>
                    <a:p>
                      <a:pPr marL="171450" indent="-171450">
                        <a:buFont typeface="Arial" panose="020B0604020202020204" pitchFamily="34" charset="0"/>
                        <a:buChar char="•"/>
                      </a:pPr>
                      <a:r>
                        <a:rPr lang="en-GB" sz="800" b="0" kern="1200">
                          <a:solidFill>
                            <a:srgbClr val="002060"/>
                          </a:solidFill>
                          <a:latin typeface="+mn-lt"/>
                          <a:ea typeface="+mn-ea"/>
                          <a:cs typeface="+mn-cs"/>
                        </a:rPr>
                        <a:t>Know the difference between hardware and software</a:t>
                      </a:r>
                    </a:p>
                    <a:p>
                      <a:pPr marL="171450" indent="-171450">
                        <a:buFont typeface="Arial" panose="020B0604020202020204" pitchFamily="34" charset="0"/>
                        <a:buChar char="•"/>
                      </a:pPr>
                      <a:r>
                        <a:rPr lang="en-GB" sz="800" b="0" kern="1200">
                          <a:solidFill>
                            <a:srgbClr val="002060"/>
                          </a:solidFill>
                          <a:latin typeface="+mn-lt"/>
                          <a:ea typeface="+mn-ea"/>
                          <a:cs typeface="+mn-cs"/>
                        </a:rPr>
                        <a:t>Know why it is important to keep user information safe and confidential</a:t>
                      </a: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r>
                        <a:rPr lang="en-GB" sz="800" b="1" kern="1200">
                          <a:solidFill>
                            <a:srgbClr val="002060"/>
                          </a:solidFill>
                          <a:latin typeface="+mn-lt"/>
                          <a:ea typeface="+mn-ea"/>
                          <a:cs typeface="+mn-cs"/>
                        </a:rPr>
                        <a:t>Skills</a:t>
                      </a:r>
                    </a:p>
                    <a:p>
                      <a:pPr marL="0" indent="0">
                        <a:buFont typeface="Arial" panose="020B0604020202020204" pitchFamily="34" charset="0"/>
                        <a:buNone/>
                      </a:pPr>
                      <a:endParaRPr lang="en-GB" sz="800" kern="1200">
                        <a:solidFill>
                          <a:srgbClr val="002060"/>
                        </a:solidFill>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Send an email safely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Know how to report instances of cyberbullying</a:t>
                      </a:r>
                    </a:p>
                    <a:p>
                      <a:pPr marL="0" indent="0">
                        <a:buFont typeface="Arial" panose="020B0604020202020204" pitchFamily="34" charset="0"/>
                        <a:buNone/>
                      </a:pPr>
                      <a:endParaRPr lang="en-US" sz="800" kern="1200">
                        <a:solidFill>
                          <a:srgbClr val="002060"/>
                        </a:solidFill>
                        <a:latin typeface="+mn-lt"/>
                        <a:ea typeface="+mn-ea"/>
                        <a:cs typeface="+mn-cs"/>
                      </a:endParaRPr>
                    </a:p>
                  </a:txBody>
                  <a:tcPr>
                    <a:solidFill>
                      <a:srgbClr val="EBF1E9"/>
                    </a:solidFill>
                  </a:tcPr>
                </a:tc>
                <a:tc hMerge="1">
                  <a:txBody>
                    <a:bodyPr/>
                    <a:lstStyle/>
                    <a:p>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AND EXPLANATION</a:t>
                      </a:r>
                      <a:endParaRPr lang="en-US" sz="800">
                        <a:solidFill>
                          <a:srgbClr val="002060"/>
                        </a:solidFill>
                      </a:endParaRPr>
                    </a:p>
                    <a:p>
                      <a:endParaRPr lang="en-US" sz="800">
                        <a:solidFill>
                          <a:srgbClr val="002060"/>
                        </a:solidFill>
                      </a:endParaRPr>
                    </a:p>
                    <a:p>
                      <a:endParaRPr lang="en-US" sz="800">
                        <a:solidFill>
                          <a:srgbClr val="00206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800" b="1" kern="1200">
                          <a:solidFill>
                            <a:srgbClr val="002060"/>
                          </a:solidFill>
                          <a:latin typeface="+mn-lt"/>
                          <a:ea typeface="+mn-ea"/>
                          <a:cs typeface="+mn-cs"/>
                        </a:rPr>
                        <a:t>Very “DCF” </a:t>
                      </a:r>
                    </a:p>
                    <a:p>
                      <a:endParaRPr lang="en-US" sz="800">
                        <a:solidFill>
                          <a:srgbClr val="002060"/>
                        </a:solidFill>
                      </a:endParaRPr>
                    </a:p>
                    <a:p>
                      <a:endParaRPr lang="en-US" sz="800">
                        <a:solidFill>
                          <a:srgbClr val="002060"/>
                        </a:solidFill>
                      </a:endParaRPr>
                    </a:p>
                    <a:p>
                      <a:pPr marL="171450" indent="-171450">
                        <a:buFont typeface="Arial" panose="020B0604020202020204" pitchFamily="34" charset="0"/>
                        <a:buChar char="•"/>
                      </a:pPr>
                      <a:r>
                        <a:rPr lang="en-GB" sz="800" kern="1200">
                          <a:solidFill>
                            <a:srgbClr val="002060"/>
                          </a:solidFill>
                          <a:latin typeface="+mn-lt"/>
                          <a:ea typeface="+mn-ea"/>
                          <a:cs typeface="+mn-cs"/>
                        </a:rPr>
                        <a:t>Know that computers can be connected in a network, both locally and globally.</a:t>
                      </a:r>
                    </a:p>
                    <a:p>
                      <a:pPr marL="171450" indent="-171450">
                        <a:buFont typeface="Arial" panose="020B0604020202020204" pitchFamily="34" charset="0"/>
                        <a:buChar char="•"/>
                      </a:pPr>
                      <a:r>
                        <a:rPr lang="en-GB" sz="800" kern="1200">
                          <a:solidFill>
                            <a:srgbClr val="002060"/>
                          </a:solidFill>
                          <a:latin typeface="+mn-lt"/>
                          <a:ea typeface="+mn-ea"/>
                          <a:cs typeface="+mn-cs"/>
                        </a:rPr>
                        <a:t>Begin to understand how computers are connected globally via the Internet.</a:t>
                      </a:r>
                    </a:p>
                    <a:p>
                      <a:pPr marL="171450" indent="-171450">
                        <a:buFont typeface="Arial" panose="020B0604020202020204" pitchFamily="34" charset="0"/>
                        <a:buChar char="•"/>
                      </a:pPr>
                      <a:r>
                        <a:rPr lang="en-GB" sz="800" kern="1200">
                          <a:solidFill>
                            <a:srgbClr val="002060"/>
                          </a:solidFill>
                          <a:latin typeface="+mn-lt"/>
                          <a:ea typeface="+mn-ea"/>
                          <a:cs typeface="+mn-cs"/>
                        </a:rPr>
                        <a:t>Know that computer’s can be networked physically and wirelessly (e.g., WiFi, Bluetooth and Ethernet)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b="0" kern="1200">
                          <a:solidFill>
                            <a:srgbClr val="002060"/>
                          </a:solidFill>
                          <a:latin typeface="+mn-lt"/>
                          <a:ea typeface="+mn-ea"/>
                          <a:cs typeface="+mn-cs"/>
                        </a:rPr>
                        <a:t>Know how to keep yourself safe online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b="0" kern="1200">
                          <a:solidFill>
                            <a:srgbClr val="002060"/>
                          </a:solidFill>
                          <a:latin typeface="+mn-lt"/>
                          <a:ea typeface="+mn-ea"/>
                          <a:cs typeface="+mn-cs"/>
                        </a:rPr>
                        <a:t>Know how to change and create secure passwords.</a:t>
                      </a: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r>
                        <a:rPr lang="en-GB" sz="800" b="1" kern="1200">
                          <a:solidFill>
                            <a:srgbClr val="002060"/>
                          </a:solidFill>
                          <a:latin typeface="+mn-lt"/>
                          <a:ea typeface="+mn-ea"/>
                          <a:cs typeface="+mn-cs"/>
                        </a:rPr>
                        <a:t>Skills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Design, build and code a physical computing device that can interact with the physical world (eg react to changes in temperature)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800"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EXPLANATION and LINKING</a:t>
                      </a:r>
                      <a:endParaRPr lang="en-US" sz="800">
                        <a:solidFill>
                          <a:srgbClr val="002060"/>
                        </a:solidFill>
                      </a:endParaRPr>
                    </a:p>
                    <a:p>
                      <a:endParaRPr lang="en-US" sz="800">
                        <a:solidFill>
                          <a:srgbClr val="002060"/>
                        </a:solidFill>
                      </a:endParaRPr>
                    </a:p>
                    <a:p>
                      <a:endParaRPr lang="en-US" sz="800">
                        <a:solidFill>
                          <a:srgbClr val="00206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800" b="1" kern="1200">
                          <a:solidFill>
                            <a:srgbClr val="002060"/>
                          </a:solidFill>
                          <a:latin typeface="+mn-lt"/>
                          <a:ea typeface="+mn-ea"/>
                          <a:cs typeface="+mn-cs"/>
                        </a:rPr>
                        <a:t>Very “DCF” </a:t>
                      </a:r>
                      <a:endParaRPr lang="en-US" sz="800">
                        <a:solidFill>
                          <a:srgbClr val="002060"/>
                        </a:solidFill>
                      </a:endParaRPr>
                    </a:p>
                    <a:p>
                      <a:endParaRPr lang="en-US" sz="800">
                        <a:solidFill>
                          <a:srgbClr val="002060"/>
                        </a:solidFill>
                      </a:endParaRPr>
                    </a:p>
                    <a:p>
                      <a:endParaRPr lang="en-US" sz="800">
                        <a:solidFill>
                          <a:srgbClr val="002060"/>
                        </a:solidFill>
                      </a:endParaRPr>
                    </a:p>
                    <a:p>
                      <a:endParaRPr lang="en-US" sz="800">
                        <a:solidFill>
                          <a:srgbClr val="002060"/>
                        </a:solidFill>
                      </a:endParaRPr>
                    </a:p>
                    <a:p>
                      <a:pPr marL="171450" indent="-171450">
                        <a:buFont typeface="Arial" panose="020B0604020202020204" pitchFamily="34" charset="0"/>
                        <a:buChar char="•"/>
                      </a:pPr>
                      <a:r>
                        <a:rPr lang="en-GB" sz="800">
                          <a:solidFill>
                            <a:srgbClr val="002060"/>
                          </a:solidFill>
                        </a:rPr>
                        <a:t>Understand how to network computers (</a:t>
                      </a:r>
                      <a:r>
                        <a:rPr lang="en-GB" sz="800" err="1">
                          <a:solidFill>
                            <a:srgbClr val="002060"/>
                          </a:solidFill>
                        </a:rPr>
                        <a:t>eg</a:t>
                      </a:r>
                      <a:r>
                        <a:rPr lang="en-GB" sz="800">
                          <a:solidFill>
                            <a:srgbClr val="002060"/>
                          </a:solidFill>
                        </a:rPr>
                        <a:t>, </a:t>
                      </a:r>
                      <a:r>
                        <a:rPr lang="en-US" sz="800">
                          <a:solidFill>
                            <a:srgbClr val="002060"/>
                          </a:solidFill>
                        </a:rPr>
                        <a:t>network topology, servers, clients, wired and wireless and network hardware)</a:t>
                      </a:r>
                    </a:p>
                    <a:p>
                      <a:pPr marL="171450" indent="-171450">
                        <a:buFont typeface="Arial" panose="020B0604020202020204" pitchFamily="34" charset="0"/>
                        <a:buChar char="•"/>
                      </a:pPr>
                      <a:r>
                        <a:rPr lang="en-US" sz="800">
                          <a:solidFill>
                            <a:srgbClr val="002060"/>
                          </a:solidFill>
                        </a:rPr>
                        <a:t>Know how to connect a computer to an existing network (e.g., </a:t>
                      </a:r>
                      <a:r>
                        <a:rPr lang="en-US" sz="800" err="1">
                          <a:solidFill>
                            <a:srgbClr val="002060"/>
                          </a:solidFill>
                        </a:rPr>
                        <a:t>WiFi</a:t>
                      </a:r>
                      <a:r>
                        <a:rPr lang="en-US" sz="800">
                          <a:solidFill>
                            <a:srgbClr val="002060"/>
                          </a:solidFill>
                        </a:rPr>
                        <a:t>, Ethernet)</a:t>
                      </a: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r>
                        <a:rPr lang="en-US" sz="800" b="1">
                          <a:solidFill>
                            <a:srgbClr val="002060"/>
                          </a:solidFill>
                        </a:rPr>
                        <a:t>Skills</a:t>
                      </a:r>
                    </a:p>
                    <a:p>
                      <a:pPr marL="0" indent="0">
                        <a:buFont typeface="Arial" panose="020B0604020202020204" pitchFamily="34" charset="0"/>
                        <a:buNone/>
                      </a:pPr>
                      <a:endParaRPr lang="en-US" sz="800" b="1">
                        <a:solidFill>
                          <a:srgbClr val="002060"/>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Design, build, code and evaluate a physical computing device that can interact with the physical world (</a:t>
                      </a:r>
                      <a:r>
                        <a:rPr lang="en-GB" sz="800" kern="1200" err="1">
                          <a:solidFill>
                            <a:srgbClr val="002060"/>
                          </a:solidFill>
                          <a:latin typeface="+mn-lt"/>
                          <a:ea typeface="+mn-ea"/>
                          <a:cs typeface="+mn-cs"/>
                        </a:rPr>
                        <a:t>eg</a:t>
                      </a:r>
                      <a:r>
                        <a:rPr lang="en-GB" sz="800" kern="1200">
                          <a:solidFill>
                            <a:srgbClr val="002060"/>
                          </a:solidFill>
                          <a:latin typeface="+mn-lt"/>
                          <a:ea typeface="+mn-ea"/>
                          <a:cs typeface="+mn-cs"/>
                        </a:rPr>
                        <a:t> react to changes in temperature, light etc)</a:t>
                      </a: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EXPLANATION  and LINKING</a:t>
                      </a: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solidFill>
                            <a:srgbClr val="002060"/>
                          </a:solidFill>
                        </a:rPr>
                        <a:t>Understand the network hardware needed to interconnect computers (</a:t>
                      </a:r>
                      <a:r>
                        <a:rPr lang="en-US" sz="800" err="1">
                          <a:solidFill>
                            <a:srgbClr val="002060"/>
                          </a:solidFill>
                        </a:rPr>
                        <a:t>eg</a:t>
                      </a:r>
                      <a:r>
                        <a:rPr lang="en-US" sz="800">
                          <a:solidFill>
                            <a:srgbClr val="002060"/>
                          </a:solidFill>
                        </a:rPr>
                        <a:t> network protocols, OSI Layer model, Routing, IP Addresses)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solidFill>
                            <a:srgbClr val="002060"/>
                          </a:solidFill>
                        </a:rPr>
                        <a:t>Know what “HTTPS” means</a:t>
                      </a: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r>
                        <a:rPr lang="en-US" sz="800" b="1">
                          <a:solidFill>
                            <a:srgbClr val="002060"/>
                          </a:solidFill>
                        </a:rPr>
                        <a:t>Skills</a:t>
                      </a:r>
                    </a:p>
                    <a:p>
                      <a:pPr marL="0" indent="0">
                        <a:buFont typeface="Arial" panose="020B0604020202020204" pitchFamily="34" charset="0"/>
                        <a:buNone/>
                      </a:pPr>
                      <a:endParaRPr lang="en-US" sz="800">
                        <a:solidFill>
                          <a:srgbClr val="002060"/>
                        </a:solidFill>
                      </a:endParaRPr>
                    </a:p>
                    <a:p>
                      <a:pPr marL="171450" indent="-171450">
                        <a:buFont typeface="Arial" panose="020B0604020202020204" pitchFamily="34" charset="0"/>
                        <a:buChar char="•"/>
                      </a:pPr>
                      <a:r>
                        <a:rPr lang="en-US" sz="800">
                          <a:solidFill>
                            <a:srgbClr val="002060"/>
                          </a:solidFill>
                        </a:rPr>
                        <a:t>Explain the differences and similarities between wireless and wired networking </a:t>
                      </a:r>
                    </a:p>
                    <a:p>
                      <a:pPr marL="0" indent="0">
                        <a:buFont typeface="Arial" panose="020B0604020202020204" pitchFamily="34" charset="0"/>
                        <a:buNone/>
                      </a:pPr>
                      <a:endParaRPr lang="en-US" sz="800">
                        <a:solidFill>
                          <a:srgbClr val="002060"/>
                        </a:solidFill>
                      </a:endParaRPr>
                    </a:p>
                  </a:txBody>
                  <a:tcPr>
                    <a:solidFill>
                      <a:srgbClr val="EBF1E9"/>
                    </a:solidFill>
                  </a:tcPr>
                </a:tc>
                <a:extLst>
                  <a:ext uri="{0D108BD9-81ED-4DB2-BD59-A6C34878D82A}">
                    <a16:rowId xmlns:a16="http://schemas.microsoft.com/office/drawing/2014/main" val="1235794680"/>
                  </a:ext>
                </a:extLst>
              </a:tr>
              <a:tr h="640356">
                <a:tc>
                  <a:txBody>
                    <a:bodyPr/>
                    <a:lstStyle/>
                    <a:p>
                      <a:r>
                        <a:rPr lang="en-US" sz="1000" b="1">
                          <a:solidFill>
                            <a:srgbClr val="002060"/>
                          </a:solidFill>
                        </a:rPr>
                        <a:t>EXPERIENCES</a:t>
                      </a:r>
                    </a:p>
                    <a:p>
                      <a:pPr algn="l"/>
                      <a:r>
                        <a:rPr lang="en-US" sz="1000">
                          <a:solidFill>
                            <a:srgbClr val="002060"/>
                          </a:solidFill>
                        </a:rPr>
                        <a:t>(</a:t>
                      </a:r>
                      <a:r>
                        <a:rPr lang="en-US" sz="1000" b="1">
                          <a:solidFill>
                            <a:srgbClr val="002060"/>
                          </a:solidFill>
                        </a:rPr>
                        <a:t>Enriching</a:t>
                      </a:r>
                      <a:r>
                        <a:rPr lang="en-US" sz="1000">
                          <a:solidFill>
                            <a:srgbClr val="002060"/>
                          </a:solidFill>
                        </a:rPr>
                        <a:t> not curricular)</a:t>
                      </a:r>
                    </a:p>
                  </a:txBody>
                  <a:tcPr>
                    <a:solidFill>
                      <a:srgbClr val="C5E0B4"/>
                    </a:solidFill>
                  </a:tcPr>
                </a:tc>
                <a:tc>
                  <a:txBody>
                    <a:bodyPr/>
                    <a:lstStyle/>
                    <a:p>
                      <a:pPr marL="0" indent="0">
                        <a:buFont typeface="Arial" panose="020B0604020202020204" pitchFamily="34" charset="0"/>
                        <a:buNone/>
                      </a:pPr>
                      <a:endParaRPr lang="en-GB" sz="800">
                        <a:solidFill>
                          <a:srgbClr val="002060"/>
                        </a:solidFill>
                      </a:endParaRPr>
                    </a:p>
                  </a:txBody>
                  <a:tcPr>
                    <a:solidFill>
                      <a:srgbClr val="C5E0B4"/>
                    </a:solidFill>
                  </a:tcPr>
                </a:tc>
                <a:tc gridSpan="2">
                  <a:txBody>
                    <a:bodyPr/>
                    <a:lstStyle/>
                    <a:p>
                      <a:pPr marL="171450" indent="-171450">
                        <a:buFont typeface="Arial" panose="020B0604020202020204" pitchFamily="34" charset="0"/>
                        <a:buChar char="•"/>
                      </a:pPr>
                      <a:r>
                        <a:rPr lang="en-GB" sz="800" kern="1200">
                          <a:solidFill>
                            <a:srgbClr val="002060"/>
                          </a:solidFill>
                          <a:latin typeface="+mn-lt"/>
                          <a:ea typeface="+mn-ea"/>
                          <a:cs typeface="+mn-cs"/>
                        </a:rPr>
                        <a:t>Engage with a practical coding / robotics activity (eg Lego League)</a:t>
                      </a:r>
                    </a:p>
                  </a:txBody>
                  <a:tcPr>
                    <a:solidFill>
                      <a:srgbClr val="C5E0B4"/>
                    </a:solidFill>
                  </a:tcPr>
                </a:tc>
                <a:tc hMerge="1">
                  <a:txBody>
                    <a:bodyPr/>
                    <a:lstStyle/>
                    <a:p>
                      <a:endParaRPr lang="en-GB"/>
                    </a:p>
                  </a:txBody>
                  <a:tcPr/>
                </a:tc>
                <a:tc>
                  <a:txBody>
                    <a:bodyPr/>
                    <a:lstStyle/>
                    <a:p>
                      <a:pPr marL="171450" indent="-171450">
                        <a:buFont typeface="Arial" panose="020B0604020202020204" pitchFamily="34" charset="0"/>
                        <a:buChar char="•"/>
                      </a:pPr>
                      <a:r>
                        <a:rPr lang="en-GB" sz="800" kern="1200">
                          <a:solidFill>
                            <a:srgbClr val="002060"/>
                          </a:solidFill>
                          <a:latin typeface="+mn-lt"/>
                          <a:ea typeface="+mn-ea"/>
                          <a:cs typeface="+mn-cs"/>
                        </a:rPr>
                        <a:t>Arrange a “hack-a-thon” completion to solve local needs (eg distance a pizza can be delivered and still be warm)</a:t>
                      </a:r>
                    </a:p>
                  </a:txBody>
                  <a:tcPr>
                    <a:solidFill>
                      <a:srgbClr val="C5E0B4"/>
                    </a:solid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solidFill>
                            <a:srgbClr val="002060"/>
                          </a:solidFill>
                        </a:rPr>
                        <a:t>To take part in an external coding competition</a:t>
                      </a:r>
                    </a:p>
                  </a:txBody>
                  <a:tcPr>
                    <a:solidFill>
                      <a:srgbClr val="C5E0B4"/>
                    </a:solid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solidFill>
                            <a:srgbClr val="002060"/>
                          </a:solidFill>
                        </a:rPr>
                        <a:t>To visit an </a:t>
                      </a:r>
                      <a:r>
                        <a:rPr lang="en-GB" sz="800" noProof="0">
                          <a:solidFill>
                            <a:srgbClr val="002060"/>
                          </a:solidFill>
                        </a:rPr>
                        <a:t>organisation</a:t>
                      </a:r>
                      <a:r>
                        <a:rPr lang="en-US" sz="800">
                          <a:solidFill>
                            <a:srgbClr val="002060"/>
                          </a:solidFill>
                        </a:rPr>
                        <a:t> that uses computer science. For example, Universities, Local Companies</a:t>
                      </a:r>
                    </a:p>
                  </a:txBody>
                  <a:tcPr>
                    <a:solidFill>
                      <a:srgbClr val="C5E0B4"/>
                    </a:solidFill>
                  </a:tcPr>
                </a:tc>
                <a:extLst>
                  <a:ext uri="{0D108BD9-81ED-4DB2-BD59-A6C34878D82A}">
                    <a16:rowId xmlns:a16="http://schemas.microsoft.com/office/drawing/2014/main" val="749163210"/>
                  </a:ext>
                </a:extLst>
              </a:tr>
              <a:tr h="671572">
                <a:tc>
                  <a:txBody>
                    <a:bodyPr/>
                    <a:lstStyle/>
                    <a:p>
                      <a:r>
                        <a:rPr lang="en-US" sz="1000" b="1">
                          <a:solidFill>
                            <a:srgbClr val="002060"/>
                          </a:solidFill>
                        </a:rPr>
                        <a:t>VOCABULARY</a:t>
                      </a:r>
                    </a:p>
                  </a:txBody>
                  <a:tcPr>
                    <a:solidFill>
                      <a:srgbClr val="C5E0B4"/>
                    </a:solidFill>
                  </a:tcPr>
                </a:tc>
                <a:tc>
                  <a:txBody>
                    <a:bodyPr/>
                    <a:lstStyle/>
                    <a:p>
                      <a:pPr algn="l" fontAlgn="t"/>
                      <a:r>
                        <a:rPr lang="en-GB" sz="800" kern="1200">
                          <a:solidFill>
                            <a:srgbClr val="002060"/>
                          </a:solidFill>
                          <a:latin typeface="+mn-lt"/>
                          <a:ea typeface="+mn-ea"/>
                          <a:cs typeface="+mn-cs"/>
                        </a:rPr>
                        <a:t>computer, tablet, mouse, screen</a:t>
                      </a:r>
                    </a:p>
                  </a:txBody>
                  <a:tcPr marL="9525" marR="9525" marT="9525" marB="0">
                    <a:solidFill>
                      <a:srgbClr val="C5E0B4"/>
                    </a:solidFill>
                  </a:tcPr>
                </a:tc>
                <a:tc gridSpan="2">
                  <a:txBody>
                    <a:bodyPr/>
                    <a:lstStyle/>
                    <a:p>
                      <a:r>
                        <a:rPr lang="fr-FR" sz="800">
                          <a:solidFill>
                            <a:srgbClr val="002060"/>
                          </a:solidFill>
                        </a:rPr>
                        <a:t>code, </a:t>
                      </a:r>
                      <a:r>
                        <a:rPr lang="en-GB" sz="800" kern="1200">
                          <a:solidFill>
                            <a:srgbClr val="002060"/>
                          </a:solidFill>
                          <a:latin typeface="+mn-lt"/>
                          <a:ea typeface="+mn-ea"/>
                          <a:cs typeface="+mn-cs"/>
                        </a:rPr>
                        <a:t>algorithm</a:t>
                      </a:r>
                      <a:r>
                        <a:rPr lang="fr-FR" sz="800">
                          <a:solidFill>
                            <a:srgbClr val="002060"/>
                          </a:solidFill>
                        </a:rPr>
                        <a:t>, </a:t>
                      </a:r>
                      <a:r>
                        <a:rPr lang="en-GB" sz="800" noProof="0">
                          <a:solidFill>
                            <a:srgbClr val="002060"/>
                          </a:solidFill>
                        </a:rPr>
                        <a:t>decomposition</a:t>
                      </a:r>
                      <a:r>
                        <a:rPr lang="fr-FR" sz="800">
                          <a:solidFill>
                            <a:srgbClr val="002060"/>
                          </a:solidFill>
                        </a:rPr>
                        <a:t>, abstraction, </a:t>
                      </a:r>
                      <a:r>
                        <a:rPr lang="en-GB" sz="800" noProof="0">
                          <a:solidFill>
                            <a:srgbClr val="002060"/>
                          </a:solidFill>
                        </a:rPr>
                        <a:t>logic, loops, conditionals, bug</a:t>
                      </a:r>
                    </a:p>
                  </a:txBody>
                  <a:tcPr>
                    <a:solidFill>
                      <a:srgbClr val="C5E0B4"/>
                    </a:solidFill>
                  </a:tcPr>
                </a:tc>
                <a:tc hMerge="1">
                  <a:txBody>
                    <a:bodyPr/>
                    <a:lstStyle/>
                    <a:p>
                      <a:endParaRPr lang="en-GB"/>
                    </a:p>
                  </a:txBody>
                  <a:tcPr/>
                </a:tc>
                <a:tc>
                  <a:txBody>
                    <a:bodyPr/>
                    <a:lstStyle/>
                    <a:p>
                      <a:r>
                        <a:rPr lang="en-US" sz="800">
                          <a:solidFill>
                            <a:srgbClr val="002060"/>
                          </a:solidFill>
                        </a:rPr>
                        <a:t>variables, strings, integers, Boolean, network</a:t>
                      </a:r>
                    </a:p>
                  </a:txBody>
                  <a:tcPr>
                    <a:solidFill>
                      <a:srgbClr val="C5E0B4"/>
                    </a:solidFill>
                  </a:tcPr>
                </a:tc>
                <a:tc>
                  <a:txBody>
                    <a:bodyPr/>
                    <a:lstStyle/>
                    <a:p>
                      <a:r>
                        <a:rPr lang="en-US" sz="800">
                          <a:solidFill>
                            <a:srgbClr val="002060"/>
                          </a:solidFill>
                        </a:rPr>
                        <a:t>Ring, star, bus, client, server, topology</a:t>
                      </a:r>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002060"/>
                          </a:solidFill>
                        </a:rPr>
                        <a:t>sets, libraries, refactoring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800">
                        <a:solidFill>
                          <a:srgbClr val="002060"/>
                        </a:solidFill>
                      </a:endParaRPr>
                    </a:p>
                  </a:txBody>
                  <a:tcPr>
                    <a:solidFill>
                      <a:srgbClr val="C5E0B4"/>
                    </a:solidFill>
                  </a:tcPr>
                </a:tc>
                <a:extLst>
                  <a:ext uri="{0D108BD9-81ED-4DB2-BD59-A6C34878D82A}">
                    <a16:rowId xmlns:a16="http://schemas.microsoft.com/office/drawing/2014/main" val="1788112394"/>
                  </a:ext>
                </a:extLst>
              </a:tr>
            </a:tbl>
          </a:graphicData>
        </a:graphic>
      </p:graphicFrame>
    </p:spTree>
    <p:extLst>
      <p:ext uri="{BB962C8B-B14F-4D97-AF65-F5344CB8AC3E}">
        <p14:creationId xmlns:p14="http://schemas.microsoft.com/office/powerpoint/2010/main" val="15275041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6BB1A2A5-C085-B34C-850D-703DD10654CF}"/>
              </a:ext>
            </a:extLst>
          </p:cNvPr>
          <p:cNvGraphicFramePr>
            <a:graphicFrameLocks noGrp="1"/>
          </p:cNvGraphicFramePr>
          <p:nvPr>
            <p:ph idx="1"/>
            <p:extLst>
              <p:ext uri="{D42A27DB-BD31-4B8C-83A1-F6EECF244321}">
                <p14:modId xmlns:p14="http://schemas.microsoft.com/office/powerpoint/2010/main" val="3566537880"/>
              </p:ext>
            </p:extLst>
          </p:nvPr>
        </p:nvGraphicFramePr>
        <p:xfrm>
          <a:off x="1" y="0"/>
          <a:ext cx="12191999" cy="6858000"/>
        </p:xfrm>
        <a:graphic>
          <a:graphicData uri="http://schemas.openxmlformats.org/drawingml/2006/table">
            <a:tbl>
              <a:tblPr firstRow="1" bandRow="1">
                <a:tableStyleId>{5C22544A-7EE6-4342-B048-85BDC9FD1C3A}</a:tableStyleId>
              </a:tblPr>
              <a:tblGrid>
                <a:gridCol w="981074">
                  <a:extLst>
                    <a:ext uri="{9D8B030D-6E8A-4147-A177-3AD203B41FA5}">
                      <a16:colId xmlns:a16="http://schemas.microsoft.com/office/drawing/2014/main" val="2844052496"/>
                    </a:ext>
                  </a:extLst>
                </a:gridCol>
                <a:gridCol w="2057960">
                  <a:extLst>
                    <a:ext uri="{9D8B030D-6E8A-4147-A177-3AD203B41FA5}">
                      <a16:colId xmlns:a16="http://schemas.microsoft.com/office/drawing/2014/main" val="1783919398"/>
                    </a:ext>
                  </a:extLst>
                </a:gridCol>
                <a:gridCol w="1837766">
                  <a:extLst>
                    <a:ext uri="{9D8B030D-6E8A-4147-A177-3AD203B41FA5}">
                      <a16:colId xmlns:a16="http://schemas.microsoft.com/office/drawing/2014/main" val="379330648"/>
                    </a:ext>
                  </a:extLst>
                </a:gridCol>
                <a:gridCol w="394446">
                  <a:extLst>
                    <a:ext uri="{9D8B030D-6E8A-4147-A177-3AD203B41FA5}">
                      <a16:colId xmlns:a16="http://schemas.microsoft.com/office/drawing/2014/main" val="2117361135"/>
                    </a:ext>
                  </a:extLst>
                </a:gridCol>
                <a:gridCol w="2402541">
                  <a:extLst>
                    <a:ext uri="{9D8B030D-6E8A-4147-A177-3AD203B41FA5}">
                      <a16:colId xmlns:a16="http://schemas.microsoft.com/office/drawing/2014/main" val="2600062179"/>
                    </a:ext>
                  </a:extLst>
                </a:gridCol>
                <a:gridCol w="2277036">
                  <a:extLst>
                    <a:ext uri="{9D8B030D-6E8A-4147-A177-3AD203B41FA5}">
                      <a16:colId xmlns:a16="http://schemas.microsoft.com/office/drawing/2014/main" val="3005880290"/>
                    </a:ext>
                  </a:extLst>
                </a:gridCol>
                <a:gridCol w="2241176">
                  <a:extLst>
                    <a:ext uri="{9D8B030D-6E8A-4147-A177-3AD203B41FA5}">
                      <a16:colId xmlns:a16="http://schemas.microsoft.com/office/drawing/2014/main" val="2228165275"/>
                    </a:ext>
                  </a:extLst>
                </a:gridCol>
              </a:tblGrid>
              <a:tr h="563889">
                <a:tc gridSpan="3">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a:t>What Matters:  WM6</a:t>
                      </a:r>
                      <a:endParaRPr lang="en-US" sz="2400">
                        <a:solidFill>
                          <a:schemeClr val="tx1"/>
                        </a:solidFill>
                      </a:endParaRPr>
                    </a:p>
                  </a:txBody>
                  <a:tcPr>
                    <a:solidFill>
                      <a:srgbClr val="8EC142"/>
                    </a:solidFill>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cs typeface="Arial" panose="020B0604020202020204" pitchFamily="34" charset="0"/>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gridSpan="4">
                  <a:txBody>
                    <a:bodyPr/>
                    <a:lstStyle/>
                    <a:p>
                      <a:pPr algn="ctr"/>
                      <a:r>
                        <a:rPr lang="en-US" sz="2400">
                          <a:solidFill>
                            <a:schemeClr val="tx1"/>
                          </a:solidFill>
                        </a:rPr>
                        <a:t>Data</a:t>
                      </a:r>
                    </a:p>
                  </a:txBody>
                  <a:tcPr>
                    <a:solidFill>
                      <a:srgbClr val="8EC142"/>
                    </a:solidFill>
                  </a:tcPr>
                </a:tc>
                <a:tc hMerge="1">
                  <a:txBody>
                    <a:bodyPr/>
                    <a:lstStyle/>
                    <a:p>
                      <a:pPr lvl="0"/>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a:solidFill>
                          <a:schemeClr val="bg1"/>
                        </a:solidFill>
                        <a:latin typeface="+mn-lt"/>
                      </a:endParaRPr>
                    </a:p>
                  </a:txBody>
                  <a:tcPr/>
                </a:tc>
                <a:extLst>
                  <a:ext uri="{0D108BD9-81ED-4DB2-BD59-A6C34878D82A}">
                    <a16:rowId xmlns:a16="http://schemas.microsoft.com/office/drawing/2014/main" val="3120450716"/>
                  </a:ext>
                </a:extLst>
              </a:tr>
              <a:tr h="1511922">
                <a:tc>
                  <a:txBody>
                    <a:bodyPr/>
                    <a:lstStyle/>
                    <a:p>
                      <a:endParaRPr lang="en-US" sz="1000"/>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dk1"/>
                          </a:solidFill>
                          <a:latin typeface="+mn-lt"/>
                          <a:ea typeface="+mn-ea"/>
                          <a:cs typeface="+mn-cs"/>
                        </a:rPr>
                        <a:t>PS1</a:t>
                      </a:r>
                    </a:p>
                  </a:txBody>
                  <a:tcPr>
                    <a:solidFill>
                      <a:srgbClr val="C5E0B4"/>
                    </a:solidFill>
                  </a:tcPr>
                </a:tc>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dk1"/>
                          </a:solidFill>
                          <a:latin typeface="+mn-lt"/>
                          <a:ea typeface="+mn-ea"/>
                          <a:cs typeface="+mn-cs"/>
                        </a:rPr>
                        <a:t>PS2 </a:t>
                      </a:r>
                      <a:endParaRPr lang="en-GB" sz="900" b="1" kern="1200">
                        <a:solidFill>
                          <a:schemeClr val="dk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am beginning to explain the importance of accurate and reliable data to ensure a desired outcome.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1" kern="1200">
                        <a:solidFill>
                          <a:schemeClr val="dk1"/>
                        </a:solidFill>
                        <a:latin typeface="+mn-lt"/>
                        <a:ea typeface="+mn-ea"/>
                        <a:cs typeface="+mn-cs"/>
                      </a:endParaRPr>
                    </a:p>
                  </a:txBody>
                  <a:tcPr>
                    <a:solidFill>
                      <a:srgbClr val="C5E0B4"/>
                    </a:solidFill>
                  </a:tcPr>
                </a:tc>
                <a:tc hMerge="1">
                  <a:txBody>
                    <a:bodyPr/>
                    <a:lstStyle/>
                    <a:p>
                      <a:endParaRPr lang="en-GB"/>
                    </a:p>
                  </a:txBody>
                  <a:tcPr/>
                </a:tc>
                <a:tc>
                  <a:txBody>
                    <a:bodyPr/>
                    <a:lstStyle/>
                    <a:p>
                      <a:pPr lvl="0"/>
                      <a:r>
                        <a:rPr lang="en-US" sz="900" b="1" kern="1200">
                          <a:solidFill>
                            <a:schemeClr val="dk1"/>
                          </a:solidFill>
                          <a:latin typeface="+mn-lt"/>
                          <a:ea typeface="+mn-ea"/>
                          <a:cs typeface="+mn-cs"/>
                        </a:rPr>
                        <a:t>PS3 </a:t>
                      </a:r>
                    </a:p>
                    <a:p>
                      <a:pPr lvl="0"/>
                      <a:r>
                        <a:rPr lang="en-GB" sz="900" b="1" kern="1200">
                          <a:solidFill>
                            <a:schemeClr val="dk1"/>
                          </a:solidFill>
                          <a:latin typeface="+mn-lt"/>
                          <a:ea typeface="+mn-ea"/>
                          <a:cs typeface="+mn-cs"/>
                        </a:rPr>
                        <a:t>I can explain how data is stored and processed.</a:t>
                      </a:r>
                    </a:p>
                    <a:p>
                      <a:pPr lvl="0"/>
                      <a:endParaRPr lang="en-GB" sz="900" b="1" kern="1200">
                        <a:solidFill>
                          <a:schemeClr val="dk1"/>
                        </a:solidFill>
                        <a:latin typeface="+mn-lt"/>
                        <a:ea typeface="+mn-ea"/>
                        <a:cs typeface="+mn-cs"/>
                      </a:endParaRPr>
                    </a:p>
                    <a:p>
                      <a:pPr lvl="0"/>
                      <a:r>
                        <a:rPr lang="en-GB" sz="900" b="1" kern="1200">
                          <a:solidFill>
                            <a:schemeClr val="dk1"/>
                          </a:solidFill>
                          <a:latin typeface="+mn-lt"/>
                          <a:ea typeface="+mn-ea"/>
                          <a:cs typeface="+mn-cs"/>
                        </a:rPr>
                        <a:t>I can effectively store and manipulate data to produce and give a visual form to useful information.</a:t>
                      </a:r>
                    </a:p>
                  </a:txBody>
                  <a:tcPr>
                    <a:solidFill>
                      <a:srgbClr val="C5E0B4"/>
                    </a:solidFill>
                  </a:tcPr>
                </a:tc>
                <a:tc>
                  <a:txBody>
                    <a:bodyPr/>
                    <a:lstStyle/>
                    <a:p>
                      <a:pPr marL="0" lvl="0" indent="0" algn="l" defTabSz="800100">
                        <a:lnSpc>
                          <a:spcPct val="90000"/>
                        </a:lnSpc>
                        <a:spcBef>
                          <a:spcPct val="0"/>
                        </a:spcBef>
                        <a:spcAft>
                          <a:spcPct val="15000"/>
                        </a:spcAft>
                        <a:buFont typeface="Arial" panose="020B0604020202020204" pitchFamily="34" charset="0"/>
                        <a:buNone/>
                      </a:pPr>
                      <a:r>
                        <a:rPr lang="en-US" sz="900" b="1" kern="1200">
                          <a:solidFill>
                            <a:schemeClr val="dk1"/>
                          </a:solidFill>
                          <a:latin typeface="+mn-lt"/>
                          <a:ea typeface="+mn-ea"/>
                          <a:cs typeface="+mn-cs"/>
                        </a:rPr>
                        <a:t>PS4 </a:t>
                      </a: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dk1"/>
                          </a:solidFill>
                          <a:latin typeface="+mn-lt"/>
                          <a:ea typeface="+mn-ea"/>
                          <a:cs typeface="+mn-cs"/>
                        </a:rPr>
                        <a:t>I can choose the most appropriate format for the storage and interrogation of data.</a:t>
                      </a:r>
                    </a:p>
                    <a:p>
                      <a:pPr marL="0" lvl="0" indent="0" algn="l" defTabSz="800100">
                        <a:lnSpc>
                          <a:spcPct val="90000"/>
                        </a:lnSpc>
                        <a:spcBef>
                          <a:spcPct val="0"/>
                        </a:spcBef>
                        <a:spcAft>
                          <a:spcPct val="15000"/>
                        </a:spcAft>
                        <a:buFont typeface="Arial" panose="020B0604020202020204" pitchFamily="34" charset="0"/>
                        <a:buNone/>
                      </a:pPr>
                      <a:endParaRPr lang="en-GB" sz="900" b="1" kern="1200">
                        <a:solidFill>
                          <a:schemeClr val="dk1"/>
                        </a:solidFill>
                        <a:latin typeface="+mn-lt"/>
                        <a:ea typeface="+mn-ea"/>
                        <a:cs typeface="+mn-cs"/>
                      </a:endParaRPr>
                    </a:p>
                    <a:p>
                      <a:pPr marL="0" lvl="0" indent="0" algn="l" defTabSz="800100">
                        <a:lnSpc>
                          <a:spcPct val="90000"/>
                        </a:lnSpc>
                        <a:spcBef>
                          <a:spcPct val="0"/>
                        </a:spcBef>
                        <a:spcAft>
                          <a:spcPct val="15000"/>
                        </a:spcAft>
                        <a:buFont typeface="Arial" panose="020B0604020202020204" pitchFamily="34" charset="0"/>
                        <a:buNone/>
                      </a:pPr>
                      <a:r>
                        <a:rPr lang="en-GB" sz="900" b="1" kern="1200">
                          <a:solidFill>
                            <a:schemeClr val="dk1"/>
                          </a:solidFill>
                          <a:latin typeface="+mn-lt"/>
                          <a:ea typeface="+mn-ea"/>
                          <a:cs typeface="+mn-cs"/>
                        </a:rPr>
                        <a:t>I can make use of mathematical and logical operators in different software tools to investigate a line of inquiry independently.</a:t>
                      </a:r>
                    </a:p>
                  </a:txBody>
                  <a:tcPr>
                    <a:solidFill>
                      <a:srgbClr val="C5E0B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kern="1200">
                          <a:solidFill>
                            <a:schemeClr val="dk1"/>
                          </a:solidFill>
                          <a:latin typeface="+mn-lt"/>
                          <a:ea typeface="+mn-ea"/>
                          <a:cs typeface="+mn-cs"/>
                        </a:rPr>
                        <a:t>PS5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a:solidFill>
                            <a:schemeClr val="dk1"/>
                          </a:solidFill>
                          <a:latin typeface="+mn-lt"/>
                          <a:ea typeface="+mn-ea"/>
                          <a:cs typeface="+mn-cs"/>
                        </a:rPr>
                        <a:t>I can apply computational techniques to interrogate data sets in order to produce useful insight.</a:t>
                      </a:r>
                    </a:p>
                  </a:txBody>
                  <a:tcPr>
                    <a:solidFill>
                      <a:srgbClr val="C5E0B4"/>
                    </a:solidFill>
                  </a:tcPr>
                </a:tc>
                <a:extLst>
                  <a:ext uri="{0D108BD9-81ED-4DB2-BD59-A6C34878D82A}">
                    <a16:rowId xmlns:a16="http://schemas.microsoft.com/office/drawing/2014/main" val="915786871"/>
                  </a:ext>
                </a:extLst>
              </a:tr>
              <a:tr h="3522772">
                <a:tc>
                  <a:txBody>
                    <a:bodyPr/>
                    <a:lstStyle/>
                    <a:p>
                      <a:pPr algn="l"/>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KNOWLEDGE </a:t>
                      </a:r>
                      <a:br>
                        <a:rPr lang="en-US" sz="1000" b="1">
                          <a:solidFill>
                            <a:srgbClr val="002060"/>
                          </a:solidFill>
                        </a:rPr>
                      </a:br>
                      <a:br>
                        <a:rPr lang="en-US" sz="1000" b="1">
                          <a:solidFill>
                            <a:srgbClr val="002060"/>
                          </a:solidFill>
                        </a:rPr>
                      </a:br>
                      <a:r>
                        <a:rPr lang="en-US" sz="1000" b="1">
                          <a:solidFill>
                            <a:srgbClr val="002060"/>
                          </a:solidFill>
                        </a:rPr>
                        <a:t>and </a:t>
                      </a:r>
                      <a:br>
                        <a:rPr lang="en-US" sz="1000" b="1">
                          <a:solidFill>
                            <a:srgbClr val="002060"/>
                          </a:solidFill>
                        </a:rPr>
                      </a:br>
                      <a:br>
                        <a:rPr lang="en-US" sz="1000" b="1">
                          <a:solidFill>
                            <a:srgbClr val="002060"/>
                          </a:solidFill>
                        </a:rPr>
                      </a:br>
                      <a:br>
                        <a:rPr lang="en-US" sz="1000" b="1">
                          <a:solidFill>
                            <a:srgbClr val="002060"/>
                          </a:solidFill>
                        </a:rPr>
                      </a:br>
                      <a:r>
                        <a:rPr lang="en-US" sz="1000" b="1">
                          <a:solidFill>
                            <a:srgbClr val="002060"/>
                          </a:solidFill>
                        </a:rPr>
                        <a:t>SKILLS</a:t>
                      </a:r>
                    </a:p>
                  </a:txBody>
                  <a:tcPr>
                    <a:solidFill>
                      <a:srgbClr val="EBF1E9"/>
                    </a:solidFill>
                  </a:tcPr>
                </a:tc>
                <a:tc>
                  <a:txBody>
                    <a:bodyPr/>
                    <a:lstStyle/>
                    <a:p>
                      <a:pPr algn="l"/>
                      <a:r>
                        <a:rPr lang="en-US" sz="800">
                          <a:solidFill>
                            <a:srgbClr val="FF0000"/>
                          </a:solidFill>
                        </a:rPr>
                        <a:t>THIS IS ALL ABOUT </a:t>
                      </a:r>
                      <a:r>
                        <a:rPr lang="en-US" sz="800" err="1">
                          <a:solidFill>
                            <a:srgbClr val="FF0000"/>
                          </a:solidFill>
                        </a:rPr>
                        <a:t>RECOGNISING</a:t>
                      </a:r>
                      <a:r>
                        <a:rPr lang="en-US" sz="800">
                          <a:solidFill>
                            <a:srgbClr val="FF0000"/>
                          </a:solidFill>
                        </a:rPr>
                        <a:t>, COPYING AND EXTENDING</a:t>
                      </a:r>
                    </a:p>
                    <a:p>
                      <a:pPr marL="0" indent="0" algn="l" defTabSz="914400" rtl="0" eaLnBrk="1" latinLnBrk="0" hangingPunct="1">
                        <a:buFont typeface="Arial" panose="020B0604020202020204" pitchFamily="34" charset="0"/>
                        <a:buNone/>
                      </a:pPr>
                      <a:endParaRPr lang="en-GB" sz="800" kern="1200">
                        <a:solidFill>
                          <a:srgbClr val="002060"/>
                        </a:solidFill>
                        <a:latin typeface="+mn-lt"/>
                        <a:ea typeface="+mn-ea"/>
                        <a:cs typeface="+mn-cs"/>
                      </a:endParaRPr>
                    </a:p>
                  </a:txBody>
                  <a:tcPr>
                    <a:solidFill>
                      <a:srgbClr val="EBF1E9"/>
                    </a:solidFill>
                  </a:tcPr>
                </a:tc>
                <a:tc gridSpan="2">
                  <a:txBody>
                    <a:bodyPr/>
                    <a:lstStyle/>
                    <a:p>
                      <a:r>
                        <a:rPr lang="en-US" sz="800">
                          <a:solidFill>
                            <a:srgbClr val="FF0000"/>
                          </a:solidFill>
                        </a:rPr>
                        <a:t>THIS IS ALL ABOUT BEGINNING TO CREATE AND EXPLAIN</a:t>
                      </a: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kern="1200">
                          <a:solidFill>
                            <a:srgbClr val="002060"/>
                          </a:solidFill>
                          <a:latin typeface="+mn-lt"/>
                          <a:ea typeface="+mn-ea"/>
                          <a:cs typeface="+mn-cs"/>
                        </a:rPr>
                        <a:t>Very “DCF” </a:t>
                      </a: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171450" indent="-171450">
                        <a:buFont typeface="Arial" panose="020B0604020202020204" pitchFamily="34" charset="0"/>
                        <a:buChar char="•"/>
                      </a:pPr>
                      <a:r>
                        <a:rPr lang="en-GB" sz="800" b="0" kern="1200">
                          <a:solidFill>
                            <a:srgbClr val="002060"/>
                          </a:solidFill>
                          <a:latin typeface="+mn-lt"/>
                          <a:ea typeface="+mn-ea"/>
                          <a:cs typeface="+mn-cs"/>
                        </a:rPr>
                        <a:t>Know how to use computation techniques to capture data (e.g., J2E, Excel)</a:t>
                      </a:r>
                    </a:p>
                    <a:p>
                      <a:pPr marL="171450" indent="-171450">
                        <a:buFont typeface="Arial" panose="020B0604020202020204" pitchFamily="34" charset="0"/>
                        <a:buChar char="•"/>
                      </a:pPr>
                      <a:r>
                        <a:rPr lang="en-GB" sz="800" b="0" kern="1200">
                          <a:solidFill>
                            <a:srgbClr val="002060"/>
                          </a:solidFill>
                          <a:latin typeface="+mn-lt"/>
                          <a:ea typeface="+mn-ea"/>
                          <a:cs typeface="+mn-cs"/>
                        </a:rPr>
                        <a:t>Know that computational techniques can store data in variables (e.g., Scratch)</a:t>
                      </a:r>
                    </a:p>
                    <a:p>
                      <a:pPr marL="171450" indent="-171450">
                        <a:buFont typeface="Arial" panose="020B0604020202020204" pitchFamily="34" charset="0"/>
                        <a:buChar char="•"/>
                      </a:pPr>
                      <a:r>
                        <a:rPr lang="en-GB" sz="800" b="0" kern="1200">
                          <a:solidFill>
                            <a:srgbClr val="002060"/>
                          </a:solidFill>
                          <a:latin typeface="+mn-lt"/>
                          <a:ea typeface="+mn-ea"/>
                          <a:cs typeface="+mn-cs"/>
                        </a:rPr>
                        <a:t>Know how to draw simple data visualisations using online tools (e.g., J2E)</a:t>
                      </a: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r>
                        <a:rPr lang="en-GB" sz="800" b="1" kern="1200">
                          <a:solidFill>
                            <a:srgbClr val="002060"/>
                          </a:solidFill>
                          <a:latin typeface="+mn-lt"/>
                          <a:ea typeface="+mn-ea"/>
                          <a:cs typeface="+mn-cs"/>
                        </a:rPr>
                        <a:t>Skills</a:t>
                      </a:r>
                    </a:p>
                    <a:p>
                      <a:pPr marL="0" indent="0">
                        <a:buFont typeface="Arial" panose="020B0604020202020204" pitchFamily="34" charset="0"/>
                        <a:buNone/>
                      </a:pPr>
                      <a:endParaRPr lang="en-GB" sz="800" kern="1200">
                        <a:solidFill>
                          <a:srgbClr val="002060"/>
                        </a:solidFill>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Be able to create a simple bar chart to represent data (e.g.,J2E or Excel)</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Be able to design and implement an algorithm to manipulate numbers (e.g., use Scratch to add two numbers)</a:t>
                      </a:r>
                    </a:p>
                    <a:p>
                      <a:pPr marL="0" indent="0">
                        <a:buFont typeface="Arial" panose="020B0604020202020204" pitchFamily="34" charset="0"/>
                        <a:buNone/>
                      </a:pPr>
                      <a:endParaRPr lang="en-US" sz="800" kern="1200">
                        <a:solidFill>
                          <a:srgbClr val="002060"/>
                        </a:solidFill>
                        <a:latin typeface="+mn-lt"/>
                        <a:ea typeface="+mn-ea"/>
                        <a:cs typeface="+mn-cs"/>
                      </a:endParaRPr>
                    </a:p>
                  </a:txBody>
                  <a:tcPr>
                    <a:solidFill>
                      <a:srgbClr val="EBF1E9"/>
                    </a:solidFill>
                  </a:tcPr>
                </a:tc>
                <a:tc hMerge="1">
                  <a:txBody>
                    <a:bodyPr/>
                    <a:lstStyle/>
                    <a:p>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AND EXPLANATION</a:t>
                      </a:r>
                      <a:endParaRPr lang="en-US" sz="800">
                        <a:solidFill>
                          <a:srgbClr val="002060"/>
                        </a:solidFill>
                      </a:endParaRPr>
                    </a:p>
                    <a:p>
                      <a:endParaRPr lang="en-US" sz="800">
                        <a:solidFill>
                          <a:srgbClr val="002060"/>
                        </a:solidFill>
                      </a:endParaRPr>
                    </a:p>
                    <a:p>
                      <a:endParaRPr lang="en-US" sz="800">
                        <a:solidFill>
                          <a:srgbClr val="002060"/>
                        </a:solidFill>
                      </a:endParaRPr>
                    </a:p>
                    <a:p>
                      <a:endParaRPr lang="en-US" sz="800">
                        <a:solidFill>
                          <a:srgbClr val="00206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800" b="1" kern="1200">
                          <a:solidFill>
                            <a:srgbClr val="002060"/>
                          </a:solidFill>
                          <a:latin typeface="+mn-lt"/>
                          <a:ea typeface="+mn-ea"/>
                          <a:cs typeface="+mn-cs"/>
                        </a:rPr>
                        <a:t>Very “DCF” </a:t>
                      </a:r>
                    </a:p>
                    <a:p>
                      <a:endParaRPr lang="en-US" sz="800">
                        <a:solidFill>
                          <a:srgbClr val="002060"/>
                        </a:solidFill>
                      </a:endParaRPr>
                    </a:p>
                    <a:p>
                      <a:endParaRPr lang="en-US" sz="800">
                        <a:solidFill>
                          <a:srgbClr val="002060"/>
                        </a:solidFill>
                      </a:endParaRPr>
                    </a:p>
                    <a:p>
                      <a:pPr marL="171450" indent="-171450">
                        <a:buFont typeface="Arial" panose="020B0604020202020204" pitchFamily="34" charset="0"/>
                        <a:buChar char="•"/>
                      </a:pPr>
                      <a:r>
                        <a:rPr lang="en-GB" sz="800" kern="1200">
                          <a:solidFill>
                            <a:srgbClr val="002060"/>
                          </a:solidFill>
                          <a:latin typeface="+mn-lt"/>
                          <a:ea typeface="+mn-ea"/>
                          <a:cs typeface="+mn-cs"/>
                        </a:rPr>
                        <a:t>Know how to use computational techniques to processes numerical and textual data (e.g., using Scratch to manipulate numbers and text)</a:t>
                      </a:r>
                    </a:p>
                    <a:p>
                      <a:pPr marL="171450" indent="-171450">
                        <a:buFont typeface="Arial" panose="020B0604020202020204" pitchFamily="34" charset="0"/>
                        <a:buChar char="•"/>
                      </a:pPr>
                      <a:r>
                        <a:rPr lang="en-GB" sz="800" b="0" kern="1200">
                          <a:solidFill>
                            <a:srgbClr val="002060"/>
                          </a:solidFill>
                          <a:latin typeface="+mn-lt"/>
                          <a:ea typeface="+mn-ea"/>
                          <a:cs typeface="+mn-cs"/>
                        </a:rPr>
                        <a:t>Know the term “database” and being to understand how data is stored.</a:t>
                      </a:r>
                    </a:p>
                    <a:p>
                      <a:pPr marL="171450" indent="-171450">
                        <a:buFont typeface="Arial" panose="020B0604020202020204" pitchFamily="34" charset="0"/>
                        <a:buChar char="•"/>
                      </a:pPr>
                      <a:endParaRPr lang="en-GB" sz="800" b="0" kern="1200">
                        <a:solidFill>
                          <a:srgbClr val="002060"/>
                        </a:solidFill>
                        <a:latin typeface="+mn-lt"/>
                        <a:ea typeface="+mn-ea"/>
                        <a:cs typeface="+mn-cs"/>
                      </a:endParaRPr>
                    </a:p>
                    <a:p>
                      <a:pPr marL="0" indent="0">
                        <a:buFont typeface="Arial" panose="020B0604020202020204" pitchFamily="34" charset="0"/>
                        <a:buNone/>
                      </a:pPr>
                      <a:endParaRPr lang="en-GB" sz="800"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r>
                        <a:rPr lang="en-GB" sz="800" b="1" kern="1200">
                          <a:solidFill>
                            <a:srgbClr val="002060"/>
                          </a:solidFill>
                          <a:latin typeface="+mn-lt"/>
                          <a:ea typeface="+mn-ea"/>
                          <a:cs typeface="+mn-cs"/>
                        </a:rPr>
                        <a:t>Skills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Use more sophisticated visualisations to represent  data (</a:t>
                      </a:r>
                      <a:r>
                        <a:rPr lang="en-GB" sz="800" kern="1200" err="1">
                          <a:solidFill>
                            <a:srgbClr val="002060"/>
                          </a:solidFill>
                          <a:latin typeface="+mn-lt"/>
                          <a:ea typeface="+mn-ea"/>
                          <a:cs typeface="+mn-cs"/>
                        </a:rPr>
                        <a:t>e.g.,XY</a:t>
                      </a:r>
                      <a:r>
                        <a:rPr lang="en-GB" sz="800" kern="1200">
                          <a:solidFill>
                            <a:srgbClr val="002060"/>
                          </a:solidFill>
                          <a:latin typeface="+mn-lt"/>
                          <a:ea typeface="+mn-ea"/>
                          <a:cs typeface="+mn-cs"/>
                        </a:rPr>
                        <a:t> Scatter graphs)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Be able to design and implement increasingly complex algorithms to manipulate data (e.g., use Scratch to ask for input from the user and respond)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800" kern="1200">
                          <a:solidFill>
                            <a:srgbClr val="002060"/>
                          </a:solidFill>
                          <a:latin typeface="+mn-lt"/>
                          <a:ea typeface="+mn-ea"/>
                          <a:cs typeface="+mn-cs"/>
                        </a:rPr>
                        <a:t>Be able to store and retrieve data in a simple database.</a:t>
                      </a:r>
                    </a:p>
                    <a:p>
                      <a:pPr marL="0" indent="0">
                        <a:buFont typeface="Arial" panose="020B0604020202020204" pitchFamily="34" charset="0"/>
                        <a:buNone/>
                      </a:pPr>
                      <a:endParaRPr lang="en-GB" sz="800" b="1" kern="1200">
                        <a:solidFill>
                          <a:srgbClr val="002060"/>
                        </a:solidFill>
                        <a:latin typeface="+mn-lt"/>
                        <a:ea typeface="+mn-ea"/>
                        <a:cs typeface="+mn-cs"/>
                      </a:endParaRPr>
                    </a:p>
                    <a:p>
                      <a:pPr marL="0" indent="0">
                        <a:buFont typeface="Arial" panose="020B0604020202020204" pitchFamily="34" charset="0"/>
                        <a:buNone/>
                      </a:pPr>
                      <a:endParaRPr lang="en-GB" sz="800" b="1" kern="1200">
                        <a:solidFill>
                          <a:srgbClr val="002060"/>
                        </a:solidFill>
                        <a:latin typeface="+mn-lt"/>
                        <a:ea typeface="+mn-ea"/>
                        <a:cs typeface="+mn-cs"/>
                      </a:endParaRP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CREATION, EXPLANATION and LINKING</a:t>
                      </a:r>
                      <a:endParaRPr lang="en-US" sz="800">
                        <a:solidFill>
                          <a:srgbClr val="002060"/>
                        </a:solidFill>
                      </a:endParaRPr>
                    </a:p>
                    <a:p>
                      <a:endParaRPr lang="en-US" sz="800">
                        <a:solidFill>
                          <a:srgbClr val="002060"/>
                        </a:solidFill>
                      </a:endParaRPr>
                    </a:p>
                    <a:p>
                      <a:pPr marL="171450" indent="-171450">
                        <a:buFont typeface="Arial" panose="020B0604020202020204" pitchFamily="34" charset="0"/>
                        <a:buChar char="•"/>
                      </a:pPr>
                      <a:r>
                        <a:rPr lang="en-GB" sz="800">
                          <a:solidFill>
                            <a:srgbClr val="002060"/>
                          </a:solidFill>
                        </a:rPr>
                        <a:t>Know that data can be stored as a file (e.g., XLS / CSV)</a:t>
                      </a:r>
                    </a:p>
                    <a:p>
                      <a:pPr marL="171450" indent="-171450">
                        <a:buFont typeface="Arial" panose="020B0604020202020204" pitchFamily="34" charset="0"/>
                        <a:buChar char="•"/>
                      </a:pPr>
                      <a:r>
                        <a:rPr lang="en-GB" sz="800">
                          <a:solidFill>
                            <a:srgbClr val="002060"/>
                          </a:solidFill>
                        </a:rPr>
                        <a:t>Know how to use conditional logic to select and process data (e.g., To create “IF” formula in Scratch, Python or Excel)</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solidFill>
                            <a:srgbClr val="002060"/>
                          </a:solidFill>
                        </a:rPr>
                        <a:t>Know how to use advanced arithmetic such as “mod(%), sqrt and raising to powers” in symbolic languages</a:t>
                      </a:r>
                    </a:p>
                    <a:p>
                      <a:pPr marL="171450" indent="-171450">
                        <a:buFont typeface="Arial" panose="020B0604020202020204" pitchFamily="34" charset="0"/>
                        <a:buChar char="•"/>
                      </a:pPr>
                      <a:endParaRPr lang="en-GB"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r>
                        <a:rPr lang="en-US" sz="800" b="1">
                          <a:solidFill>
                            <a:srgbClr val="002060"/>
                          </a:solidFill>
                        </a:rPr>
                        <a:t>Skills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rgbClr val="002060"/>
                          </a:solidFill>
                          <a:latin typeface="+mn-lt"/>
                          <a:ea typeface="+mn-ea"/>
                          <a:cs typeface="+mn-cs"/>
                        </a:rPr>
                        <a:t>Write a custom function (e.g., Write a function to sum up two numbers, </a:t>
                      </a:r>
                      <a:r>
                        <a:rPr lang="en-US" sz="800" kern="1200" err="1">
                          <a:solidFill>
                            <a:srgbClr val="002060"/>
                          </a:solidFill>
                          <a:latin typeface="+mn-lt"/>
                          <a:ea typeface="+mn-ea"/>
                          <a:cs typeface="+mn-cs"/>
                        </a:rPr>
                        <a:t>SumUp</a:t>
                      </a:r>
                      <a:r>
                        <a:rPr lang="en-US" sz="800" kern="1200">
                          <a:solidFill>
                            <a:srgbClr val="002060"/>
                          </a:solidFill>
                          <a:latin typeface="+mn-lt"/>
                          <a:ea typeface="+mn-ea"/>
                          <a:cs typeface="+mn-cs"/>
                        </a:rPr>
                        <a:t>(</a:t>
                      </a:r>
                      <a:r>
                        <a:rPr lang="en-US" sz="800" kern="1200" err="1">
                          <a:solidFill>
                            <a:srgbClr val="002060"/>
                          </a:solidFill>
                          <a:latin typeface="+mn-lt"/>
                          <a:ea typeface="+mn-ea"/>
                          <a:cs typeface="+mn-cs"/>
                        </a:rPr>
                        <a:t>x,y</a:t>
                      </a:r>
                      <a:r>
                        <a:rPr lang="en-US" sz="800" kern="1200">
                          <a:solidFill>
                            <a:srgbClr val="002060"/>
                          </a:solidFill>
                          <a:latin typeface="+mn-lt"/>
                          <a:ea typeface="+mn-ea"/>
                          <a:cs typeface="+mn-cs"/>
                        </a:rPr>
                        <a:t>), in Excel write a UDF, in Scratch, write a custom block and Python, define a function)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rgbClr val="002060"/>
                          </a:solidFill>
                          <a:latin typeface="+mn-lt"/>
                          <a:ea typeface="+mn-ea"/>
                          <a:cs typeface="+mn-cs"/>
                        </a:rPr>
                        <a:t>To design increasingly complex databases and queries to select data.</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rgbClr val="002060"/>
                          </a:solidFill>
                          <a:latin typeface="+mn-lt"/>
                          <a:ea typeface="+mn-ea"/>
                          <a:cs typeface="+mn-cs"/>
                        </a:rPr>
                        <a:t>Be able to create and use formulae in Excel (e.g., IF(), COUNT(), AVERAGE())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800" kern="1200">
                        <a:solidFill>
                          <a:srgbClr val="002060"/>
                        </a:solidFill>
                        <a:latin typeface="+mn-lt"/>
                        <a:ea typeface="+mn-ea"/>
                        <a:cs typeface="+mn-cs"/>
                      </a:endParaRPr>
                    </a:p>
                    <a:p>
                      <a:pPr marL="0" indent="0">
                        <a:buFont typeface="Arial" panose="020B0604020202020204" pitchFamily="34" charset="0"/>
                        <a:buNone/>
                      </a:pPr>
                      <a:endParaRPr lang="en-US" sz="800" b="1">
                        <a:solidFill>
                          <a:srgbClr val="002060"/>
                        </a:solidFill>
                      </a:endParaRP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FF0000"/>
                          </a:solidFill>
                        </a:rPr>
                        <a:t>THIS IS ALL ABOUT EXPLANATION  and LINKING</a:t>
                      </a: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a:solidFill>
                          <a:srgbClr val="002060"/>
                        </a:solidFill>
                      </a:endParaRPr>
                    </a:p>
                    <a:p>
                      <a:pPr marL="171450" indent="-171450">
                        <a:buFont typeface="Arial" panose="020B0604020202020204" pitchFamily="34" charset="0"/>
                        <a:buChar char="•"/>
                      </a:pPr>
                      <a:r>
                        <a:rPr lang="en-US" sz="800">
                          <a:solidFill>
                            <a:srgbClr val="002060"/>
                          </a:solidFill>
                        </a:rPr>
                        <a:t>Use additional libraries to manipulate and plot data (Matplotlib, NumPy in Python)</a:t>
                      </a:r>
                    </a:p>
                    <a:p>
                      <a:pPr marL="171450" indent="-171450">
                        <a:buFont typeface="Arial" panose="020B0604020202020204" pitchFamily="34" charset="0"/>
                        <a:buChar char="•"/>
                      </a:pPr>
                      <a:r>
                        <a:rPr lang="en-US" sz="800">
                          <a:solidFill>
                            <a:srgbClr val="002060"/>
                          </a:solidFill>
                        </a:rPr>
                        <a:t>Understand how data can be saved and accessed from files</a:t>
                      </a:r>
                    </a:p>
                    <a:p>
                      <a:pPr marL="171450" indent="-171450">
                        <a:buFont typeface="Arial" panose="020B0604020202020204" pitchFamily="34" charset="0"/>
                        <a:buChar char="•"/>
                      </a:pPr>
                      <a:r>
                        <a:rPr lang="en-US" sz="800">
                          <a:solidFill>
                            <a:srgbClr val="002060"/>
                          </a:solidFill>
                        </a:rPr>
                        <a:t>Know how to interrogate databases to return desired data (e.g., basic SQL)</a:t>
                      </a:r>
                    </a:p>
                    <a:p>
                      <a:pPr marL="0" indent="0">
                        <a:buFont typeface="Arial" panose="020B0604020202020204" pitchFamily="34" charset="0"/>
                        <a:buNone/>
                      </a:pPr>
                      <a:endParaRPr lang="en-US" sz="800">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endParaRPr lang="en-US" sz="800" b="1">
                        <a:solidFill>
                          <a:srgbClr val="002060"/>
                        </a:solidFill>
                      </a:endParaRPr>
                    </a:p>
                    <a:p>
                      <a:pPr marL="0" indent="0">
                        <a:buFont typeface="Arial" panose="020B0604020202020204" pitchFamily="34" charset="0"/>
                        <a:buNone/>
                      </a:pPr>
                      <a:r>
                        <a:rPr lang="en-US" sz="800" b="1">
                          <a:solidFill>
                            <a:srgbClr val="002060"/>
                          </a:solidFill>
                        </a:rPr>
                        <a:t>Skills</a:t>
                      </a:r>
                    </a:p>
                    <a:p>
                      <a:pPr marL="0" indent="0">
                        <a:buFont typeface="Arial" panose="020B0604020202020204" pitchFamily="34" charset="0"/>
                        <a:buNone/>
                      </a:pPr>
                      <a:endParaRPr lang="en-US" sz="800">
                        <a:solidFill>
                          <a:srgbClr val="002060"/>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rgbClr val="002060"/>
                          </a:solidFill>
                          <a:latin typeface="+mn-lt"/>
                          <a:ea typeface="+mn-ea"/>
                          <a:cs typeface="+mn-cs"/>
                        </a:rPr>
                        <a:t>Write a complex custom function. For example, “To calculate a list of prime numbers from X to 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kern="1200">
                          <a:solidFill>
                            <a:srgbClr val="002060"/>
                          </a:solidFill>
                          <a:latin typeface="+mn-lt"/>
                          <a:ea typeface="+mn-ea"/>
                          <a:cs typeface="+mn-cs"/>
                        </a:rPr>
                        <a:t>To be able to open data stored in a CSV file, process it and represent the data visually (</a:t>
                      </a:r>
                      <a:r>
                        <a:rPr lang="en-US" sz="800" kern="1200" err="1">
                          <a:solidFill>
                            <a:srgbClr val="002060"/>
                          </a:solidFill>
                          <a:latin typeface="+mn-lt"/>
                          <a:ea typeface="+mn-ea"/>
                          <a:cs typeface="+mn-cs"/>
                        </a:rPr>
                        <a:t>eg</a:t>
                      </a:r>
                      <a:r>
                        <a:rPr lang="en-US" sz="800" kern="1200">
                          <a:solidFill>
                            <a:srgbClr val="002060"/>
                          </a:solidFill>
                          <a:latin typeface="+mn-lt"/>
                          <a:ea typeface="+mn-ea"/>
                          <a:cs typeface="+mn-cs"/>
                        </a:rPr>
                        <a:t> using Matplotlib)</a:t>
                      </a:r>
                    </a:p>
                    <a:p>
                      <a:pPr marL="0" indent="0">
                        <a:buFont typeface="Arial" panose="020B0604020202020204" pitchFamily="34" charset="0"/>
                        <a:buNone/>
                      </a:pPr>
                      <a:endParaRPr lang="en-US" sz="800">
                        <a:solidFill>
                          <a:srgbClr val="002060"/>
                        </a:solidFill>
                      </a:endParaRPr>
                    </a:p>
                  </a:txBody>
                  <a:tcPr>
                    <a:solidFill>
                      <a:srgbClr val="EBF1E9"/>
                    </a:solidFill>
                  </a:tcPr>
                </a:tc>
                <a:extLst>
                  <a:ext uri="{0D108BD9-81ED-4DB2-BD59-A6C34878D82A}">
                    <a16:rowId xmlns:a16="http://schemas.microsoft.com/office/drawing/2014/main" val="1235794680"/>
                  </a:ext>
                </a:extLst>
              </a:tr>
              <a:tr h="614725">
                <a:tc>
                  <a:txBody>
                    <a:bodyPr/>
                    <a:lstStyle/>
                    <a:p>
                      <a:r>
                        <a:rPr lang="en-US" sz="1000" b="1">
                          <a:solidFill>
                            <a:srgbClr val="002060"/>
                          </a:solidFill>
                        </a:rPr>
                        <a:t>EXPERIENCES</a:t>
                      </a:r>
                    </a:p>
                    <a:p>
                      <a:pPr algn="l"/>
                      <a:r>
                        <a:rPr lang="en-US" sz="1000">
                          <a:solidFill>
                            <a:srgbClr val="002060"/>
                          </a:solidFill>
                        </a:rPr>
                        <a:t>(</a:t>
                      </a:r>
                      <a:r>
                        <a:rPr lang="en-US" sz="1000" b="1">
                          <a:solidFill>
                            <a:srgbClr val="002060"/>
                          </a:solidFill>
                        </a:rPr>
                        <a:t>Enriching</a:t>
                      </a:r>
                      <a:r>
                        <a:rPr lang="en-US" sz="1000">
                          <a:solidFill>
                            <a:srgbClr val="002060"/>
                          </a:solidFill>
                        </a:rPr>
                        <a:t> not curricular)</a:t>
                      </a:r>
                    </a:p>
                  </a:txBody>
                  <a:tcPr>
                    <a:solidFill>
                      <a:srgbClr val="C5E0B4"/>
                    </a:solidFill>
                  </a:tcPr>
                </a:tc>
                <a:tc>
                  <a:txBody>
                    <a:bodyPr/>
                    <a:lstStyle/>
                    <a:p>
                      <a:pPr marL="0" indent="0">
                        <a:buFont typeface="Arial" panose="020B0604020202020204" pitchFamily="34" charset="0"/>
                        <a:buNone/>
                      </a:pPr>
                      <a:endParaRPr lang="en-GB" sz="800">
                        <a:solidFill>
                          <a:srgbClr val="002060"/>
                        </a:solidFill>
                      </a:endParaRPr>
                    </a:p>
                  </a:txBody>
                  <a:tcPr>
                    <a:solidFill>
                      <a:srgbClr val="C5E0B4"/>
                    </a:solidFill>
                  </a:tcPr>
                </a:tc>
                <a:tc gridSpan="2">
                  <a:txBody>
                    <a:bodyPr/>
                    <a:lstStyle/>
                    <a:p>
                      <a:pPr marL="171450" indent="-171450">
                        <a:buFont typeface="Arial" panose="020B0604020202020204" pitchFamily="34" charset="0"/>
                        <a:buChar char="•"/>
                      </a:pPr>
                      <a:r>
                        <a:rPr lang="en-GB" sz="800" kern="1200">
                          <a:solidFill>
                            <a:srgbClr val="002060"/>
                          </a:solidFill>
                          <a:latin typeface="+mn-lt"/>
                          <a:ea typeface="+mn-ea"/>
                          <a:cs typeface="+mn-cs"/>
                        </a:rPr>
                        <a:t>Engage with a practical coding / robotics activity (eg Lego League)</a:t>
                      </a:r>
                    </a:p>
                  </a:txBody>
                  <a:tcPr>
                    <a:solidFill>
                      <a:srgbClr val="C5E0B4"/>
                    </a:solidFill>
                  </a:tcPr>
                </a:tc>
                <a:tc hMerge="1">
                  <a:txBody>
                    <a:bodyPr/>
                    <a:lstStyle/>
                    <a:p>
                      <a:endParaRPr lang="en-GB"/>
                    </a:p>
                  </a:txBody>
                  <a:tcPr/>
                </a:tc>
                <a:tc>
                  <a:txBody>
                    <a:bodyPr/>
                    <a:lstStyle/>
                    <a:p>
                      <a:pPr marL="171450" indent="-171450">
                        <a:buFont typeface="Arial" panose="020B0604020202020204" pitchFamily="34" charset="0"/>
                        <a:buChar char="•"/>
                      </a:pPr>
                      <a:r>
                        <a:rPr lang="en-GB" sz="800" kern="1200">
                          <a:solidFill>
                            <a:srgbClr val="002060"/>
                          </a:solidFill>
                          <a:latin typeface="+mn-lt"/>
                          <a:ea typeface="+mn-ea"/>
                          <a:cs typeface="+mn-cs"/>
                        </a:rPr>
                        <a:t>Arrange a “hack-a-thon” completion to solve local needs (eg distance a pizza can be delivered and still be warm)</a:t>
                      </a:r>
                    </a:p>
                  </a:txBody>
                  <a:tcPr>
                    <a:solidFill>
                      <a:srgbClr val="C5E0B4"/>
                    </a:solid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solidFill>
                            <a:srgbClr val="002060"/>
                          </a:solidFill>
                        </a:rPr>
                        <a:t>To take part in an external coding competition</a:t>
                      </a:r>
                    </a:p>
                  </a:txBody>
                  <a:tcPr>
                    <a:solidFill>
                      <a:srgbClr val="C5E0B4"/>
                    </a:solid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800">
                          <a:solidFill>
                            <a:srgbClr val="002060"/>
                          </a:solidFill>
                        </a:rPr>
                        <a:t>To visit an </a:t>
                      </a:r>
                      <a:r>
                        <a:rPr lang="en-GB" sz="800" noProof="0">
                          <a:solidFill>
                            <a:srgbClr val="002060"/>
                          </a:solidFill>
                        </a:rPr>
                        <a:t>organisation</a:t>
                      </a:r>
                      <a:r>
                        <a:rPr lang="en-US" sz="800">
                          <a:solidFill>
                            <a:srgbClr val="002060"/>
                          </a:solidFill>
                        </a:rPr>
                        <a:t> that uses computer science. For example, Universities, Local Companies</a:t>
                      </a:r>
                    </a:p>
                  </a:txBody>
                  <a:tcPr>
                    <a:solidFill>
                      <a:srgbClr val="C5E0B4"/>
                    </a:solidFill>
                  </a:tcPr>
                </a:tc>
                <a:extLst>
                  <a:ext uri="{0D108BD9-81ED-4DB2-BD59-A6C34878D82A}">
                    <a16:rowId xmlns:a16="http://schemas.microsoft.com/office/drawing/2014/main" val="749163210"/>
                  </a:ext>
                </a:extLst>
              </a:tr>
              <a:tr h="644692">
                <a:tc>
                  <a:txBody>
                    <a:bodyPr/>
                    <a:lstStyle/>
                    <a:p>
                      <a:r>
                        <a:rPr lang="en-US" sz="1000" b="1">
                          <a:solidFill>
                            <a:srgbClr val="002060"/>
                          </a:solidFill>
                        </a:rPr>
                        <a:t>VOCABULARY</a:t>
                      </a:r>
                    </a:p>
                  </a:txBody>
                  <a:tcPr>
                    <a:solidFill>
                      <a:srgbClr val="EBF1E9"/>
                    </a:solidFill>
                  </a:tcPr>
                </a:tc>
                <a:tc>
                  <a:txBody>
                    <a:bodyPr/>
                    <a:lstStyle/>
                    <a:p>
                      <a:pPr algn="l" fontAlgn="t"/>
                      <a:endParaRPr lang="en-GB" sz="800" kern="1200">
                        <a:solidFill>
                          <a:srgbClr val="002060"/>
                        </a:solidFill>
                        <a:latin typeface="+mn-lt"/>
                        <a:ea typeface="+mn-ea"/>
                        <a:cs typeface="+mn-cs"/>
                      </a:endParaRPr>
                    </a:p>
                  </a:txBody>
                  <a:tcPr marL="9525" marR="9525" marT="9525" marB="0">
                    <a:solidFill>
                      <a:srgbClr val="EBF1E9"/>
                    </a:solidFill>
                  </a:tcPr>
                </a:tc>
                <a:tc gridSpan="2">
                  <a:txBody>
                    <a:bodyPr/>
                    <a:lstStyle/>
                    <a:p>
                      <a:r>
                        <a:rPr lang="en-GB" sz="800" noProof="0">
                          <a:solidFill>
                            <a:srgbClr val="002060"/>
                          </a:solidFill>
                        </a:rPr>
                        <a:t>J2E, chart, data</a:t>
                      </a:r>
                    </a:p>
                  </a:txBody>
                  <a:tcPr>
                    <a:solidFill>
                      <a:srgbClr val="EBF1E9"/>
                    </a:solidFill>
                  </a:tcPr>
                </a:tc>
                <a:tc hMerge="1">
                  <a:txBody>
                    <a:bodyPr/>
                    <a:lstStyle/>
                    <a:p>
                      <a:endParaRPr lang="en-GB"/>
                    </a:p>
                  </a:txBody>
                  <a:tcPr/>
                </a:tc>
                <a:tc>
                  <a:txBody>
                    <a:bodyPr/>
                    <a:lstStyle/>
                    <a:p>
                      <a:r>
                        <a:rPr lang="en-US" sz="800">
                          <a:solidFill>
                            <a:srgbClr val="002060"/>
                          </a:solidFill>
                        </a:rPr>
                        <a:t>Database, scatter graph</a:t>
                      </a:r>
                    </a:p>
                  </a:txBody>
                  <a:tcPr>
                    <a:solidFill>
                      <a:srgbClr val="EBF1E9"/>
                    </a:solidFill>
                  </a:tcPr>
                </a:tc>
                <a:tc>
                  <a:txBody>
                    <a:bodyPr/>
                    <a:lstStyle/>
                    <a:p>
                      <a:r>
                        <a:rPr lang="en-US" sz="800">
                          <a:solidFill>
                            <a:srgbClr val="002060"/>
                          </a:solidFill>
                        </a:rPr>
                        <a:t>Conditional, mod%</a:t>
                      </a:r>
                    </a:p>
                  </a:txBody>
                  <a:tcPr>
                    <a:solidFill>
                      <a:srgbClr val="EBF1E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800">
                          <a:solidFill>
                            <a:srgbClr val="002060"/>
                          </a:solidFill>
                        </a:rPr>
                        <a:t>Library functions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800">
                        <a:solidFill>
                          <a:srgbClr val="002060"/>
                        </a:solidFill>
                      </a:endParaRPr>
                    </a:p>
                  </a:txBody>
                  <a:tcPr>
                    <a:solidFill>
                      <a:srgbClr val="EBF1E9"/>
                    </a:solidFill>
                  </a:tcPr>
                </a:tc>
                <a:extLst>
                  <a:ext uri="{0D108BD9-81ED-4DB2-BD59-A6C34878D82A}">
                    <a16:rowId xmlns:a16="http://schemas.microsoft.com/office/drawing/2014/main" val="1788112394"/>
                  </a:ext>
                </a:extLst>
              </a:tr>
            </a:tbl>
          </a:graphicData>
        </a:graphic>
      </p:graphicFrame>
    </p:spTree>
    <p:extLst>
      <p:ext uri="{BB962C8B-B14F-4D97-AF65-F5344CB8AC3E}">
        <p14:creationId xmlns:p14="http://schemas.microsoft.com/office/powerpoint/2010/main" val="10259998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B755DDEE23F5B4C84566CDDDAA4D91A" ma:contentTypeVersion="13" ma:contentTypeDescription="Create a new document." ma:contentTypeScope="" ma:versionID="19cd74707ee88042c6fa7583ad906d8f">
  <xsd:schema xmlns:xsd="http://www.w3.org/2001/XMLSchema" xmlns:xs="http://www.w3.org/2001/XMLSchema" xmlns:p="http://schemas.microsoft.com/office/2006/metadata/properties" xmlns:ns2="e2a09c1d-0019-41a1-a74c-d57ea89ec30b" xmlns:ns3="f0dfd61e-c1ea-4362-a262-86ee920fdfaf" targetNamespace="http://schemas.microsoft.com/office/2006/metadata/properties" ma:root="true" ma:fieldsID="ce3ff5571dca458fe9350b8fa7505c3a" ns2:_="" ns3:_="">
    <xsd:import namespace="e2a09c1d-0019-41a1-a74c-d57ea89ec30b"/>
    <xsd:import namespace="f0dfd61e-c1ea-4362-a262-86ee920fdfaf"/>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lcf76f155ced4ddcb4097134ff3c332f" minOccurs="0"/>
                <xsd:element ref="ns3:TaxCatchAll" minOccurs="0"/>
                <xsd:element ref="ns2:MediaServiceLocation" minOccurs="0"/>
                <xsd:element ref="ns2:MediaServiceOCR" minOccurs="0"/>
                <xsd:element ref="ns2:MediaServiceGenerationTime" minOccurs="0"/>
                <xsd:element ref="ns2:MediaServiceEventHashCode"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a09c1d-0019-41a1-a74c-d57ea89ec3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8eb062c-d763-48f9-a1b1-826b13cffd46" ma:termSetId="09814cd3-568e-fe90-9814-8d621ff8fb84" ma:anchorId="fba54fb3-c3e1-fe81-a776-ca4b69148c4d" ma:open="true" ma:isKeyword="false">
      <xsd:complexType>
        <xsd:sequence>
          <xsd:element ref="pc:Terms" minOccurs="0" maxOccurs="1"/>
        </xsd:sequence>
      </xsd:complex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0dfd61e-c1ea-4362-a262-86ee920fdfaf"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33888166-c208-4763-a9dc-c33d2a116cc1}" ma:internalName="TaxCatchAll" ma:showField="CatchAllData" ma:web="f0dfd61e-c1ea-4362-a262-86ee920fdfaf">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e2a09c1d-0019-41a1-a74c-d57ea89ec30b">
      <Terms xmlns="http://schemas.microsoft.com/office/infopath/2007/PartnerControls"/>
    </lcf76f155ced4ddcb4097134ff3c332f>
    <TaxCatchAll xmlns="f0dfd61e-c1ea-4362-a262-86ee920fdfaf" xsi:nil="true"/>
    <SharedWithUsers xmlns="f0dfd61e-c1ea-4362-a262-86ee920fdfaf">
      <UserInfo>
        <DisplayName>SharingLinks.9d36bc62-bdcd-4e2f-a2da-ccd35a62855c.OrganizationEdit.42d754d0-b0e6-4911-90a0-98efa669ad53</DisplayName>
        <AccountId>179</AccountId>
        <AccountType/>
      </UserInfo>
      <UserInfo>
        <DisplayName>Translation (CSC)</DisplayName>
        <AccountId>147</AccountId>
        <AccountType/>
      </UserInfo>
      <UserInfo>
        <DisplayName>Bethan Truby (CSC)</DisplayName>
        <AccountId>42</AccountId>
        <AccountType/>
      </UserInfo>
    </SharedWithUsers>
  </documentManagement>
</p:properties>
</file>

<file path=customXml/itemProps1.xml><?xml version="1.0" encoding="utf-8"?>
<ds:datastoreItem xmlns:ds="http://schemas.openxmlformats.org/officeDocument/2006/customXml" ds:itemID="{D1FC72B3-A2DC-43C9-BF0C-13F6D271EF10}">
  <ds:schemaRefs>
    <ds:schemaRef ds:uri="http://schemas.microsoft.com/sharepoint/v3/contenttype/forms"/>
  </ds:schemaRefs>
</ds:datastoreItem>
</file>

<file path=customXml/itemProps2.xml><?xml version="1.0" encoding="utf-8"?>
<ds:datastoreItem xmlns:ds="http://schemas.openxmlformats.org/officeDocument/2006/customXml" ds:itemID="{09BD368A-5896-42AD-8A79-02AF3A29858B}">
  <ds:schemaRefs>
    <ds:schemaRef ds:uri="e2a09c1d-0019-41a1-a74c-d57ea89ec30b"/>
    <ds:schemaRef ds:uri="f0dfd61e-c1ea-4362-a262-86ee920fdfa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21DCA452-D72D-4C5D-A582-0F72D11A3928}">
  <ds:schemaRefs>
    <ds:schemaRef ds:uri="e2a09c1d-0019-41a1-a74c-d57ea89ec30b"/>
    <ds:schemaRef ds:uri="f0dfd61e-c1ea-4362-a262-86ee920fdfa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17504</Words>
  <Application>Microsoft Office PowerPoint</Application>
  <PresentationFormat>Widescreen</PresentationFormat>
  <Paragraphs>2435</Paragraphs>
  <Slides>21</Slides>
  <Notes>21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Glen Gilchrist</dc:creator>
  <cp:lastModifiedBy>Helen Williams (IEH)</cp:lastModifiedBy>
  <cp:revision>2</cp:revision>
  <dcterms:created xsi:type="dcterms:W3CDTF">2022-05-08T14:34:13Z</dcterms:created>
  <dcterms:modified xsi:type="dcterms:W3CDTF">2023-10-11T18:15:55Z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0x0101003B755DDEE23F5B4C84566CDDDAA4D91A</vt:lpwstr>
  </property>
  <property fmtid="{D5CDD505-2E9C-101B-9397-08002B2CF9AE}" pid="3" name="MediaServiceImageTags">
    <vt:lpwstr/>
  </property>
</Properties>
</file>