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63" r:id="rId2"/>
  </p:sldIdLst>
  <p:sldSz cx="51206400" cy="38404800"/>
  <p:notesSz cx="6858000" cy="9144000"/>
  <p:embeddedFontLst>
    <p:embeddedFont>
      <p:font typeface="Calibri" panose="020F0502020204030204" pitchFamily="34" charset="0"/>
      <p:regular r:id="rId3"/>
      <p:bold r:id="rId4"/>
      <p:italic r:id="rId5"/>
      <p:boldItalic r:id="rId6"/>
    </p:embeddedFont>
    <p:embeddedFont>
      <p:font typeface="Montserrat" panose="00000500000000000000" pitchFamily="2" charset="0"/>
      <p:regular r:id="rId7"/>
      <p:bold r:id="rId8"/>
      <p:italic r:id="rId9"/>
      <p:boldItalic r:id="rId10"/>
    </p:embeddedFont>
    <p:embeddedFont>
      <p:font typeface="Montserrat SemiBold" panose="00000700000000000000" pitchFamily="2" charset="0"/>
      <p:bold r:id="rId11"/>
      <p:boldItalic r:id="rId12"/>
    </p:embeddedFont>
    <p:embeddedFont>
      <p:font typeface="Roboto" panose="02000000000000000000" pitchFamily="2" charset="0"/>
      <p:regular r:id="rId13"/>
      <p:bold r:id="rId14"/>
      <p:italic r:id="rId15"/>
      <p:boldItalic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90" userDrawn="1">
          <p15:clr>
            <a:srgbClr val="A4A3A4"/>
          </p15:clr>
        </p15:guide>
        <p15:guide id="2" pos="44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2BDCD"/>
    <a:srgbClr val="C3D7E4"/>
    <a:srgbClr val="E1EC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200" autoAdjust="0"/>
  </p:normalViewPr>
  <p:slideViewPr>
    <p:cSldViewPr>
      <p:cViewPr>
        <p:scale>
          <a:sx n="10" d="100"/>
          <a:sy n="10" d="100"/>
        </p:scale>
        <p:origin x="2016" y="778"/>
      </p:cViewPr>
      <p:guideLst>
        <p:guide orient="horz" pos="1890"/>
        <p:guide pos="44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font" Target="fonts/font11.fntdata"/><Relationship Id="rId18" Type="http://schemas.openxmlformats.org/officeDocument/2006/relationships/viewProps" Target="viewProp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font" Target="fonts/font10.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font" Target="fonts/font9.fntdata"/><Relationship Id="rId5" Type="http://schemas.openxmlformats.org/officeDocument/2006/relationships/font" Target="fonts/font3.fntdata"/><Relationship Id="rId15" Type="http://schemas.openxmlformats.org/officeDocument/2006/relationships/font" Target="fonts/font13.fntdata"/><Relationship Id="rId10" Type="http://schemas.openxmlformats.org/officeDocument/2006/relationships/font" Target="fonts/font8.fntdata"/><Relationship Id="rId19" Type="http://schemas.openxmlformats.org/officeDocument/2006/relationships/theme" Target="theme/theme1.xml"/><Relationship Id="rId4" Type="http://schemas.openxmlformats.org/officeDocument/2006/relationships/font" Target="fonts/font2.fntdata"/><Relationship Id="rId9" Type="http://schemas.openxmlformats.org/officeDocument/2006/relationships/font" Target="fonts/font7.fntdata"/><Relationship Id="rId14" Type="http://schemas.openxmlformats.org/officeDocument/2006/relationships/font" Target="fonts/font1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1864122"/>
            <a:ext cx="12090400" cy="1286272"/>
          </a:xfrm>
        </p:spPr>
        <p:txBody>
          <a:bodyPr/>
          <a:lstStyle/>
          <a:p>
            <a:r>
              <a:rPr lang="en-US"/>
              <a:t>Click to edit Master title style</a:t>
            </a:r>
          </a:p>
        </p:txBody>
      </p:sp>
      <p:sp>
        <p:nvSpPr>
          <p:cNvPr id="3" name="Subtitle 2"/>
          <p:cNvSpPr>
            <a:spLocks noGrp="1"/>
          </p:cNvSpPr>
          <p:nvPr>
            <p:ph type="subTitle" idx="1"/>
          </p:nvPr>
        </p:nvSpPr>
        <p:spPr>
          <a:xfrm>
            <a:off x="2133600" y="3400425"/>
            <a:ext cx="9956800" cy="1533525"/>
          </a:xfrm>
        </p:spPr>
        <p:txBody>
          <a:bodyPr/>
          <a:lstStyle>
            <a:lvl1pPr marL="0" indent="0" algn="ctr">
              <a:buNone/>
              <a:defRPr>
                <a:solidFill>
                  <a:schemeClr val="tx1">
                    <a:tint val="75000"/>
                  </a:schemeClr>
                </a:solidFill>
              </a:defRPr>
            </a:lvl1pPr>
            <a:lvl2pPr marL="400050" indent="0" algn="ctr">
              <a:buNone/>
              <a:defRPr>
                <a:solidFill>
                  <a:schemeClr val="tx1">
                    <a:tint val="75000"/>
                  </a:schemeClr>
                </a:solidFill>
              </a:defRPr>
            </a:lvl2pPr>
            <a:lvl3pPr marL="800100" indent="0" algn="ctr">
              <a:buNone/>
              <a:defRPr>
                <a:solidFill>
                  <a:schemeClr val="tx1">
                    <a:tint val="75000"/>
                  </a:schemeClr>
                </a:solidFill>
              </a:defRPr>
            </a:lvl3pPr>
            <a:lvl4pPr marL="1200150" indent="0" algn="ctr">
              <a:buNone/>
              <a:defRPr>
                <a:solidFill>
                  <a:schemeClr val="tx1">
                    <a:tint val="75000"/>
                  </a:schemeClr>
                </a:solidFill>
              </a:defRPr>
            </a:lvl4pPr>
            <a:lvl5pPr marL="1600200" indent="0" algn="ctr">
              <a:buNone/>
              <a:defRPr>
                <a:solidFill>
                  <a:schemeClr val="tx1">
                    <a:tint val="75000"/>
                  </a:schemeClr>
                </a:solidFill>
              </a:defRPr>
            </a:lvl5pPr>
            <a:lvl6pPr marL="2000250" indent="0" algn="ctr">
              <a:buNone/>
              <a:defRPr>
                <a:solidFill>
                  <a:schemeClr val="tx1">
                    <a:tint val="75000"/>
                  </a:schemeClr>
                </a:solidFill>
              </a:defRPr>
            </a:lvl6pPr>
            <a:lvl7pPr marL="2400300" indent="0" algn="ctr">
              <a:buNone/>
              <a:defRPr>
                <a:solidFill>
                  <a:schemeClr val="tx1">
                    <a:tint val="75000"/>
                  </a:schemeClr>
                </a:solidFill>
              </a:defRPr>
            </a:lvl7pPr>
            <a:lvl8pPr marL="2800350" indent="0" algn="ctr">
              <a:buNone/>
              <a:defRPr>
                <a:solidFill>
                  <a:schemeClr val="tx1">
                    <a:tint val="75000"/>
                  </a:schemeClr>
                </a:solidFill>
              </a:defRPr>
            </a:lvl8pPr>
            <a:lvl9pPr marL="32004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3598" y="3856038"/>
            <a:ext cx="12090400" cy="1191816"/>
          </a:xfrm>
        </p:spPr>
        <p:txBody>
          <a:bodyPr anchor="t"/>
          <a:lstStyle>
            <a:lvl1pPr algn="l">
              <a:defRPr sz="3500" b="1" cap="all"/>
            </a:lvl1pPr>
          </a:lstStyle>
          <a:p>
            <a:r>
              <a:rPr lang="en-US"/>
              <a:t>Click to edit Master title style</a:t>
            </a:r>
          </a:p>
        </p:txBody>
      </p:sp>
      <p:sp>
        <p:nvSpPr>
          <p:cNvPr id="3" name="Text Placeholder 2"/>
          <p:cNvSpPr>
            <a:spLocks noGrp="1"/>
          </p:cNvSpPr>
          <p:nvPr>
            <p:ph type="body" idx="1"/>
          </p:nvPr>
        </p:nvSpPr>
        <p:spPr>
          <a:xfrm>
            <a:off x="1123598" y="2543374"/>
            <a:ext cx="12090400" cy="1312664"/>
          </a:xfrm>
        </p:spPr>
        <p:txBody>
          <a:bodyPr anchor="b"/>
          <a:lstStyle>
            <a:lvl1pPr marL="0" indent="0">
              <a:buNone/>
              <a:defRPr sz="1750">
                <a:solidFill>
                  <a:schemeClr val="tx1">
                    <a:tint val="75000"/>
                  </a:schemeClr>
                </a:solidFill>
              </a:defRPr>
            </a:lvl1pPr>
            <a:lvl2pPr marL="400050" indent="0">
              <a:buNone/>
              <a:defRPr sz="1575">
                <a:solidFill>
                  <a:schemeClr val="tx1">
                    <a:tint val="75000"/>
                  </a:schemeClr>
                </a:solidFill>
              </a:defRPr>
            </a:lvl2pPr>
            <a:lvl3pPr marL="800100" indent="0">
              <a:buNone/>
              <a:defRPr sz="1400">
                <a:solidFill>
                  <a:schemeClr val="tx1">
                    <a:tint val="75000"/>
                  </a:schemeClr>
                </a:solidFill>
              </a:defRPr>
            </a:lvl3pPr>
            <a:lvl4pPr marL="1200150" indent="0">
              <a:buNone/>
              <a:defRPr sz="1225">
                <a:solidFill>
                  <a:schemeClr val="tx1">
                    <a:tint val="75000"/>
                  </a:schemeClr>
                </a:solidFill>
              </a:defRPr>
            </a:lvl4pPr>
            <a:lvl5pPr marL="1600200" indent="0">
              <a:buNone/>
              <a:defRPr sz="1225">
                <a:solidFill>
                  <a:schemeClr val="tx1">
                    <a:tint val="75000"/>
                  </a:schemeClr>
                </a:solidFill>
              </a:defRPr>
            </a:lvl5pPr>
            <a:lvl6pPr marL="2000250" indent="0">
              <a:buNone/>
              <a:defRPr sz="1225">
                <a:solidFill>
                  <a:schemeClr val="tx1">
                    <a:tint val="75000"/>
                  </a:schemeClr>
                </a:solidFill>
              </a:defRPr>
            </a:lvl6pPr>
            <a:lvl7pPr marL="2400300" indent="0">
              <a:buNone/>
              <a:defRPr sz="1225">
                <a:solidFill>
                  <a:schemeClr val="tx1">
                    <a:tint val="75000"/>
                  </a:schemeClr>
                </a:solidFill>
              </a:defRPr>
            </a:lvl7pPr>
            <a:lvl8pPr marL="2800350" indent="0">
              <a:buNone/>
              <a:defRPr sz="1225">
                <a:solidFill>
                  <a:schemeClr val="tx1">
                    <a:tint val="75000"/>
                  </a:schemeClr>
                </a:solidFill>
              </a:defRPr>
            </a:lvl8pPr>
            <a:lvl9pPr marL="3200400" indent="0">
              <a:buNone/>
              <a:defRPr sz="122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11200" y="1400175"/>
            <a:ext cx="6282267" cy="3960218"/>
          </a:xfrm>
        </p:spPr>
        <p:txBody>
          <a:bodyPr/>
          <a:lstStyle>
            <a:lvl1pPr>
              <a:defRPr sz="2450"/>
            </a:lvl1pPr>
            <a:lvl2pPr>
              <a:defRPr sz="2100"/>
            </a:lvl2pPr>
            <a:lvl3pPr>
              <a:defRPr sz="1750"/>
            </a:lvl3pPr>
            <a:lvl4pPr>
              <a:defRPr sz="1575"/>
            </a:lvl4pPr>
            <a:lvl5pPr>
              <a:defRPr sz="1575"/>
            </a:lvl5pPr>
            <a:lvl6pPr>
              <a:defRPr sz="1575"/>
            </a:lvl6pPr>
            <a:lvl7pPr>
              <a:defRPr sz="1575"/>
            </a:lvl7pPr>
            <a:lvl8pPr>
              <a:defRPr sz="1575"/>
            </a:lvl8pPr>
            <a:lvl9pPr>
              <a:defRPr sz="15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230533" y="1400175"/>
            <a:ext cx="6282267" cy="3960218"/>
          </a:xfrm>
        </p:spPr>
        <p:txBody>
          <a:bodyPr/>
          <a:lstStyle>
            <a:lvl1pPr>
              <a:defRPr sz="2450"/>
            </a:lvl1pPr>
            <a:lvl2pPr>
              <a:defRPr sz="2100"/>
            </a:lvl2pPr>
            <a:lvl3pPr>
              <a:defRPr sz="1750"/>
            </a:lvl3pPr>
            <a:lvl4pPr>
              <a:defRPr sz="1575"/>
            </a:lvl4pPr>
            <a:lvl5pPr>
              <a:defRPr sz="1575"/>
            </a:lvl5pPr>
            <a:lvl6pPr>
              <a:defRPr sz="1575"/>
            </a:lvl6pPr>
            <a:lvl7pPr>
              <a:defRPr sz="1575"/>
            </a:lvl7pPr>
            <a:lvl8pPr>
              <a:defRPr sz="1575"/>
            </a:lvl8pPr>
            <a:lvl9pPr>
              <a:defRPr sz="15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711200" y="1343224"/>
            <a:ext cx="6284737" cy="559792"/>
          </a:xfrm>
        </p:spPr>
        <p:txBody>
          <a:bodyPr anchor="b"/>
          <a:lstStyle>
            <a:lvl1pPr marL="0" indent="0">
              <a:buNone/>
              <a:defRPr sz="2100" b="1"/>
            </a:lvl1pPr>
            <a:lvl2pPr marL="400050" indent="0">
              <a:buNone/>
              <a:defRPr sz="1750" b="1"/>
            </a:lvl2pPr>
            <a:lvl3pPr marL="800100" indent="0">
              <a:buNone/>
              <a:defRPr sz="1575" b="1"/>
            </a:lvl3pPr>
            <a:lvl4pPr marL="1200150" indent="0">
              <a:buNone/>
              <a:defRPr sz="1400" b="1"/>
            </a:lvl4pPr>
            <a:lvl5pPr marL="1600200" indent="0">
              <a:buNone/>
              <a:defRPr sz="1400" b="1"/>
            </a:lvl5pPr>
            <a:lvl6pPr marL="2000250" indent="0">
              <a:buNone/>
              <a:defRPr sz="1400" b="1"/>
            </a:lvl6pPr>
            <a:lvl7pPr marL="2400300" indent="0">
              <a:buNone/>
              <a:defRPr sz="1400" b="1"/>
            </a:lvl7pPr>
            <a:lvl8pPr marL="2800350" indent="0">
              <a:buNone/>
              <a:defRPr sz="1400" b="1"/>
            </a:lvl8pPr>
            <a:lvl9pPr marL="3200400" indent="0">
              <a:buNone/>
              <a:defRPr sz="1400" b="1"/>
            </a:lvl9pPr>
          </a:lstStyle>
          <a:p>
            <a:pPr lvl="0"/>
            <a:r>
              <a:rPr lang="en-US"/>
              <a:t>Click to edit Master text styles</a:t>
            </a:r>
          </a:p>
        </p:txBody>
      </p:sp>
      <p:sp>
        <p:nvSpPr>
          <p:cNvPr id="4" name="Content Placeholder 3"/>
          <p:cNvSpPr>
            <a:spLocks noGrp="1"/>
          </p:cNvSpPr>
          <p:nvPr>
            <p:ph sz="half" idx="2"/>
          </p:nvPr>
        </p:nvSpPr>
        <p:spPr>
          <a:xfrm>
            <a:off x="711200" y="1903016"/>
            <a:ext cx="6284737" cy="3457377"/>
          </a:xfrm>
        </p:spPr>
        <p:txBody>
          <a:bodyPr/>
          <a:lstStyle>
            <a:lvl1pPr>
              <a:defRPr sz="2100"/>
            </a:lvl1pPr>
            <a:lvl2pPr>
              <a:defRPr sz="1750"/>
            </a:lvl2pPr>
            <a:lvl3pPr>
              <a:defRPr sz="1575"/>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225595" y="1343224"/>
            <a:ext cx="6287206" cy="559792"/>
          </a:xfrm>
        </p:spPr>
        <p:txBody>
          <a:bodyPr anchor="b"/>
          <a:lstStyle>
            <a:lvl1pPr marL="0" indent="0">
              <a:buNone/>
              <a:defRPr sz="2100" b="1"/>
            </a:lvl1pPr>
            <a:lvl2pPr marL="400050" indent="0">
              <a:buNone/>
              <a:defRPr sz="1750" b="1"/>
            </a:lvl2pPr>
            <a:lvl3pPr marL="800100" indent="0">
              <a:buNone/>
              <a:defRPr sz="1575" b="1"/>
            </a:lvl3pPr>
            <a:lvl4pPr marL="1200150" indent="0">
              <a:buNone/>
              <a:defRPr sz="1400" b="1"/>
            </a:lvl4pPr>
            <a:lvl5pPr marL="1600200" indent="0">
              <a:buNone/>
              <a:defRPr sz="1400" b="1"/>
            </a:lvl5pPr>
            <a:lvl6pPr marL="2000250" indent="0">
              <a:buNone/>
              <a:defRPr sz="1400" b="1"/>
            </a:lvl6pPr>
            <a:lvl7pPr marL="2400300" indent="0">
              <a:buNone/>
              <a:defRPr sz="1400" b="1"/>
            </a:lvl7pPr>
            <a:lvl8pPr marL="2800350" indent="0">
              <a:buNone/>
              <a:defRPr sz="1400" b="1"/>
            </a:lvl8pPr>
            <a:lvl9pPr marL="3200400" indent="0">
              <a:buNone/>
              <a:defRPr sz="1400" b="1"/>
            </a:lvl9pPr>
          </a:lstStyle>
          <a:p>
            <a:pPr lvl="0"/>
            <a:r>
              <a:rPr lang="en-US"/>
              <a:t>Click to edit Master text styles</a:t>
            </a:r>
          </a:p>
        </p:txBody>
      </p:sp>
      <p:sp>
        <p:nvSpPr>
          <p:cNvPr id="6" name="Content Placeholder 5"/>
          <p:cNvSpPr>
            <a:spLocks noGrp="1"/>
          </p:cNvSpPr>
          <p:nvPr>
            <p:ph sz="quarter" idx="4"/>
          </p:nvPr>
        </p:nvSpPr>
        <p:spPr>
          <a:xfrm>
            <a:off x="7225595" y="1903016"/>
            <a:ext cx="6287206" cy="3457377"/>
          </a:xfrm>
        </p:spPr>
        <p:txBody>
          <a:bodyPr/>
          <a:lstStyle>
            <a:lvl1pPr>
              <a:defRPr sz="2100"/>
            </a:lvl1pPr>
            <a:lvl2pPr>
              <a:defRPr sz="1750"/>
            </a:lvl2pPr>
            <a:lvl3pPr>
              <a:defRPr sz="1575"/>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1" y="238919"/>
            <a:ext cx="4679598" cy="1016794"/>
          </a:xfrm>
        </p:spPr>
        <p:txBody>
          <a:bodyPr anchor="b"/>
          <a:lstStyle>
            <a:lvl1pPr algn="l">
              <a:defRPr sz="1750" b="1"/>
            </a:lvl1pPr>
          </a:lstStyle>
          <a:p>
            <a:r>
              <a:rPr lang="en-US"/>
              <a:t>Click to edit Master title style</a:t>
            </a:r>
          </a:p>
        </p:txBody>
      </p:sp>
      <p:sp>
        <p:nvSpPr>
          <p:cNvPr id="3" name="Content Placeholder 2"/>
          <p:cNvSpPr>
            <a:spLocks noGrp="1"/>
          </p:cNvSpPr>
          <p:nvPr>
            <p:ph idx="1"/>
          </p:nvPr>
        </p:nvSpPr>
        <p:spPr>
          <a:xfrm>
            <a:off x="5561189" y="238919"/>
            <a:ext cx="7951611" cy="5121474"/>
          </a:xfrm>
        </p:spPr>
        <p:txBody>
          <a:bodyPr/>
          <a:lstStyle>
            <a:lvl1pPr>
              <a:defRPr sz="2800"/>
            </a:lvl1pPr>
            <a:lvl2pPr>
              <a:defRPr sz="2450"/>
            </a:lvl2pPr>
            <a:lvl3pPr>
              <a:defRPr sz="2100"/>
            </a:lvl3pPr>
            <a:lvl4pPr>
              <a:defRPr sz="1750"/>
            </a:lvl4pPr>
            <a:lvl5pPr>
              <a:defRPr sz="1750"/>
            </a:lvl5pPr>
            <a:lvl6pPr>
              <a:defRPr sz="1750"/>
            </a:lvl6pPr>
            <a:lvl7pPr>
              <a:defRPr sz="1750"/>
            </a:lvl7pPr>
            <a:lvl8pPr>
              <a:defRPr sz="1750"/>
            </a:lvl8pPr>
            <a:lvl9pPr>
              <a:defRPr sz="17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11201" y="1255713"/>
            <a:ext cx="4679598" cy="4104680"/>
          </a:xfrm>
        </p:spPr>
        <p:txBody>
          <a:bodyPr/>
          <a:lstStyle>
            <a:lvl1pPr marL="0" indent="0">
              <a:buNone/>
              <a:defRPr sz="1225"/>
            </a:lvl1pPr>
            <a:lvl2pPr marL="400050" indent="0">
              <a:buNone/>
              <a:defRPr sz="1050"/>
            </a:lvl2pPr>
            <a:lvl3pPr marL="800100" indent="0">
              <a:buNone/>
              <a:defRPr sz="875"/>
            </a:lvl3pPr>
            <a:lvl4pPr marL="1200150" indent="0">
              <a:buNone/>
              <a:defRPr sz="788"/>
            </a:lvl4pPr>
            <a:lvl5pPr marL="1600200" indent="0">
              <a:buNone/>
              <a:defRPr sz="788"/>
            </a:lvl5pPr>
            <a:lvl6pPr marL="2000250" indent="0">
              <a:buNone/>
              <a:defRPr sz="788"/>
            </a:lvl6pPr>
            <a:lvl7pPr marL="2400300" indent="0">
              <a:buNone/>
              <a:defRPr sz="788"/>
            </a:lvl7pPr>
            <a:lvl8pPr marL="2800350" indent="0">
              <a:buNone/>
              <a:defRPr sz="788"/>
            </a:lvl8pPr>
            <a:lvl9pPr marL="3200400" indent="0">
              <a:buNone/>
              <a:defRPr sz="788"/>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88004" y="4200525"/>
            <a:ext cx="8534400" cy="495896"/>
          </a:xfrm>
        </p:spPr>
        <p:txBody>
          <a:bodyPr anchor="b"/>
          <a:lstStyle>
            <a:lvl1pPr algn="l">
              <a:defRPr sz="1750" b="1"/>
            </a:lvl1pPr>
          </a:lstStyle>
          <a:p>
            <a:r>
              <a:rPr lang="en-US"/>
              <a:t>Click to edit Master title style</a:t>
            </a:r>
          </a:p>
        </p:txBody>
      </p:sp>
      <p:sp>
        <p:nvSpPr>
          <p:cNvPr id="3" name="Picture Placeholder 2"/>
          <p:cNvSpPr>
            <a:spLocks noGrp="1"/>
          </p:cNvSpPr>
          <p:nvPr>
            <p:ph type="pic" idx="1"/>
          </p:nvPr>
        </p:nvSpPr>
        <p:spPr>
          <a:xfrm>
            <a:off x="2788004" y="536178"/>
            <a:ext cx="8534400" cy="3600450"/>
          </a:xfrm>
        </p:spPr>
        <p:txBody>
          <a:bodyPr/>
          <a:lstStyle>
            <a:lvl1pPr marL="0" indent="0">
              <a:buNone/>
              <a:defRPr sz="2800"/>
            </a:lvl1pPr>
            <a:lvl2pPr marL="400050" indent="0">
              <a:buNone/>
              <a:defRPr sz="2450"/>
            </a:lvl2pPr>
            <a:lvl3pPr marL="800100" indent="0">
              <a:buNone/>
              <a:defRPr sz="2100"/>
            </a:lvl3pPr>
            <a:lvl4pPr marL="1200150" indent="0">
              <a:buNone/>
              <a:defRPr sz="1750"/>
            </a:lvl4pPr>
            <a:lvl5pPr marL="1600200" indent="0">
              <a:buNone/>
              <a:defRPr sz="1750"/>
            </a:lvl5pPr>
            <a:lvl6pPr marL="2000250" indent="0">
              <a:buNone/>
              <a:defRPr sz="1750"/>
            </a:lvl6pPr>
            <a:lvl7pPr marL="2400300" indent="0">
              <a:buNone/>
              <a:defRPr sz="1750"/>
            </a:lvl7pPr>
            <a:lvl8pPr marL="2800350" indent="0">
              <a:buNone/>
              <a:defRPr sz="1750"/>
            </a:lvl8pPr>
            <a:lvl9pPr marL="3200400" indent="0">
              <a:buNone/>
              <a:defRPr sz="1750"/>
            </a:lvl9pPr>
          </a:lstStyle>
          <a:p>
            <a:endParaRPr lang="en-US"/>
          </a:p>
        </p:txBody>
      </p:sp>
      <p:sp>
        <p:nvSpPr>
          <p:cNvPr id="4" name="Text Placeholder 3"/>
          <p:cNvSpPr>
            <a:spLocks noGrp="1"/>
          </p:cNvSpPr>
          <p:nvPr>
            <p:ph type="body" sz="half" idx="2"/>
          </p:nvPr>
        </p:nvSpPr>
        <p:spPr>
          <a:xfrm>
            <a:off x="2788004" y="4696421"/>
            <a:ext cx="8534400" cy="704254"/>
          </a:xfrm>
        </p:spPr>
        <p:txBody>
          <a:bodyPr/>
          <a:lstStyle>
            <a:lvl1pPr marL="0" indent="0">
              <a:buNone/>
              <a:defRPr sz="1225"/>
            </a:lvl1pPr>
            <a:lvl2pPr marL="400050" indent="0">
              <a:buNone/>
              <a:defRPr sz="1050"/>
            </a:lvl2pPr>
            <a:lvl3pPr marL="800100" indent="0">
              <a:buNone/>
              <a:defRPr sz="875"/>
            </a:lvl3pPr>
            <a:lvl4pPr marL="1200150" indent="0">
              <a:buNone/>
              <a:defRPr sz="788"/>
            </a:lvl4pPr>
            <a:lvl5pPr marL="1600200" indent="0">
              <a:buNone/>
              <a:defRPr sz="788"/>
            </a:lvl5pPr>
            <a:lvl6pPr marL="2000250" indent="0">
              <a:buNone/>
              <a:defRPr sz="788"/>
            </a:lvl6pPr>
            <a:lvl7pPr marL="2400300" indent="0">
              <a:buNone/>
              <a:defRPr sz="788"/>
            </a:lvl7pPr>
            <a:lvl8pPr marL="2800350" indent="0">
              <a:buNone/>
              <a:defRPr sz="788"/>
            </a:lvl8pPr>
            <a:lvl9pPr marL="3200400" indent="0">
              <a:buNone/>
              <a:defRPr sz="788"/>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12400" y="240309"/>
            <a:ext cx="3200400" cy="512008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11200" y="240309"/>
            <a:ext cx="9364133" cy="51200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11200" y="240308"/>
            <a:ext cx="12801600" cy="100012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711200" y="1400175"/>
            <a:ext cx="12801600" cy="39602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11200" y="5561807"/>
            <a:ext cx="3318933" cy="319484"/>
          </a:xfrm>
          <a:prstGeom prst="rect">
            <a:avLst/>
          </a:prstGeom>
        </p:spPr>
        <p:txBody>
          <a:bodyPr vert="horz" lIns="91440" tIns="45720" rIns="91440" bIns="45720" rtlCol="0" anchor="ctr"/>
          <a:lstStyle>
            <a:lvl1pPr algn="l">
              <a:defRPr sz="1050">
                <a:solidFill>
                  <a:schemeClr val="tx1">
                    <a:tint val="75000"/>
                  </a:schemeClr>
                </a:solidFill>
              </a:defRPr>
            </a:lvl1pPr>
          </a:lstStyle>
          <a:p>
            <a:fld id="{1D8BD707-D9CF-40AE-B4C6-C98DA3205C09}" type="datetimeFigureOut">
              <a:rPr lang="en-US" smtClean="0"/>
              <a:pPr/>
              <a:t>4/14/2023</a:t>
            </a:fld>
            <a:endParaRPr lang="en-US"/>
          </a:p>
        </p:txBody>
      </p:sp>
      <p:sp>
        <p:nvSpPr>
          <p:cNvPr id="5" name="Footer Placeholder 4"/>
          <p:cNvSpPr>
            <a:spLocks noGrp="1"/>
          </p:cNvSpPr>
          <p:nvPr>
            <p:ph type="ftr" sz="quarter" idx="3"/>
          </p:nvPr>
        </p:nvSpPr>
        <p:spPr>
          <a:xfrm>
            <a:off x="4859867" y="5561807"/>
            <a:ext cx="4504267" cy="319484"/>
          </a:xfrm>
          <a:prstGeom prst="rect">
            <a:avLst/>
          </a:prstGeom>
        </p:spPr>
        <p:txBody>
          <a:bodyPr vert="horz" lIns="91440" tIns="45720" rIns="91440" bIns="45720" rtlCol="0" anchor="ctr"/>
          <a:lstStyle>
            <a:lvl1pPr algn="ctr">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193867" y="5561807"/>
            <a:ext cx="3318933" cy="319484"/>
          </a:xfrm>
          <a:prstGeom prst="rect">
            <a:avLst/>
          </a:prstGeom>
        </p:spPr>
        <p:txBody>
          <a:bodyPr vert="horz" lIns="91440" tIns="45720" rIns="91440" bIns="45720" rtlCol="0" anchor="ctr"/>
          <a:lstStyle>
            <a:lvl1pPr algn="r">
              <a:defRPr sz="105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800100" rtl="0" eaLnBrk="1" latinLnBrk="0" hangingPunct="1">
        <a:spcBef>
          <a:spcPct val="0"/>
        </a:spcBef>
        <a:buNone/>
        <a:defRPr sz="3850" kern="1200">
          <a:solidFill>
            <a:schemeClr val="tx1"/>
          </a:solidFill>
          <a:latin typeface="+mj-lt"/>
          <a:ea typeface="+mj-ea"/>
          <a:cs typeface="+mj-cs"/>
        </a:defRPr>
      </a:lvl1pPr>
    </p:titleStyle>
    <p:bodyStyle>
      <a:lvl1pPr marL="300038" indent="-300038" algn="l" defTabSz="8001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650081" indent="-250031" algn="l" defTabSz="800100" rtl="0" eaLnBrk="1" latinLnBrk="0" hangingPunct="1">
        <a:spcBef>
          <a:spcPct val="20000"/>
        </a:spcBef>
        <a:buFont typeface="Arial" pitchFamily="34" charset="0"/>
        <a:buChar char="–"/>
        <a:defRPr sz="2450" kern="1200">
          <a:solidFill>
            <a:schemeClr val="tx1"/>
          </a:solidFill>
          <a:latin typeface="+mn-lt"/>
          <a:ea typeface="+mn-ea"/>
          <a:cs typeface="+mn-cs"/>
        </a:defRPr>
      </a:lvl2pPr>
      <a:lvl3pPr marL="1000125" indent="-200025" algn="l" defTabSz="800100" rtl="0" eaLnBrk="1" latinLnBrk="0" hangingPunct="1">
        <a:spcBef>
          <a:spcPct val="20000"/>
        </a:spcBef>
        <a:buFont typeface="Arial" pitchFamily="34" charset="0"/>
        <a:buChar char="•"/>
        <a:defRPr sz="2100" kern="1200">
          <a:solidFill>
            <a:schemeClr val="tx1"/>
          </a:solidFill>
          <a:latin typeface="+mn-lt"/>
          <a:ea typeface="+mn-ea"/>
          <a:cs typeface="+mn-cs"/>
        </a:defRPr>
      </a:lvl3pPr>
      <a:lvl4pPr marL="1400175" indent="-200025" algn="l" defTabSz="800100" rtl="0" eaLnBrk="1" latinLnBrk="0" hangingPunct="1">
        <a:spcBef>
          <a:spcPct val="20000"/>
        </a:spcBef>
        <a:buFont typeface="Arial" pitchFamily="34" charset="0"/>
        <a:buChar char="–"/>
        <a:defRPr sz="1750" kern="1200">
          <a:solidFill>
            <a:schemeClr val="tx1"/>
          </a:solidFill>
          <a:latin typeface="+mn-lt"/>
          <a:ea typeface="+mn-ea"/>
          <a:cs typeface="+mn-cs"/>
        </a:defRPr>
      </a:lvl4pPr>
      <a:lvl5pPr marL="1800225" indent="-200025" algn="l" defTabSz="800100" rtl="0" eaLnBrk="1" latinLnBrk="0" hangingPunct="1">
        <a:spcBef>
          <a:spcPct val="20000"/>
        </a:spcBef>
        <a:buFont typeface="Arial" pitchFamily="34" charset="0"/>
        <a:buChar char="»"/>
        <a:defRPr sz="1750" kern="1200">
          <a:solidFill>
            <a:schemeClr val="tx1"/>
          </a:solidFill>
          <a:latin typeface="+mn-lt"/>
          <a:ea typeface="+mn-ea"/>
          <a:cs typeface="+mn-cs"/>
        </a:defRPr>
      </a:lvl5pPr>
      <a:lvl6pPr marL="2200275" indent="-200025" algn="l" defTabSz="800100" rtl="0" eaLnBrk="1" latinLnBrk="0" hangingPunct="1">
        <a:spcBef>
          <a:spcPct val="20000"/>
        </a:spcBef>
        <a:buFont typeface="Arial" pitchFamily="34" charset="0"/>
        <a:buChar char="•"/>
        <a:defRPr sz="1750" kern="1200">
          <a:solidFill>
            <a:schemeClr val="tx1"/>
          </a:solidFill>
          <a:latin typeface="+mn-lt"/>
          <a:ea typeface="+mn-ea"/>
          <a:cs typeface="+mn-cs"/>
        </a:defRPr>
      </a:lvl6pPr>
      <a:lvl7pPr marL="2600325" indent="-200025" algn="l" defTabSz="800100" rtl="0" eaLnBrk="1" latinLnBrk="0" hangingPunct="1">
        <a:spcBef>
          <a:spcPct val="20000"/>
        </a:spcBef>
        <a:buFont typeface="Arial" pitchFamily="34" charset="0"/>
        <a:buChar char="•"/>
        <a:defRPr sz="1750" kern="1200">
          <a:solidFill>
            <a:schemeClr val="tx1"/>
          </a:solidFill>
          <a:latin typeface="+mn-lt"/>
          <a:ea typeface="+mn-ea"/>
          <a:cs typeface="+mn-cs"/>
        </a:defRPr>
      </a:lvl7pPr>
      <a:lvl8pPr marL="3000375" indent="-200025" algn="l" defTabSz="800100" rtl="0" eaLnBrk="1" latinLnBrk="0" hangingPunct="1">
        <a:spcBef>
          <a:spcPct val="20000"/>
        </a:spcBef>
        <a:buFont typeface="Arial" pitchFamily="34" charset="0"/>
        <a:buChar char="•"/>
        <a:defRPr sz="1750" kern="1200">
          <a:solidFill>
            <a:schemeClr val="tx1"/>
          </a:solidFill>
          <a:latin typeface="+mn-lt"/>
          <a:ea typeface="+mn-ea"/>
          <a:cs typeface="+mn-cs"/>
        </a:defRPr>
      </a:lvl8pPr>
      <a:lvl9pPr marL="3400425" indent="-200025" algn="l" defTabSz="800100" rtl="0" eaLnBrk="1" latinLnBrk="0" hangingPunct="1">
        <a:spcBef>
          <a:spcPct val="20000"/>
        </a:spcBef>
        <a:buFont typeface="Arial" pitchFamily="34" charset="0"/>
        <a:buChar char="•"/>
        <a:defRPr sz="1750" kern="1200">
          <a:solidFill>
            <a:schemeClr val="tx1"/>
          </a:solidFill>
          <a:latin typeface="+mn-lt"/>
          <a:ea typeface="+mn-ea"/>
          <a:cs typeface="+mn-cs"/>
        </a:defRPr>
      </a:lvl9pPr>
    </p:bodyStyle>
    <p:otherStyle>
      <a:defPPr>
        <a:defRPr lang="en-US"/>
      </a:defPPr>
      <a:lvl1pPr marL="0" algn="l" defTabSz="800100" rtl="0" eaLnBrk="1" latinLnBrk="0" hangingPunct="1">
        <a:defRPr sz="1575" kern="1200">
          <a:solidFill>
            <a:schemeClr val="tx1"/>
          </a:solidFill>
          <a:latin typeface="+mn-lt"/>
          <a:ea typeface="+mn-ea"/>
          <a:cs typeface="+mn-cs"/>
        </a:defRPr>
      </a:lvl1pPr>
      <a:lvl2pPr marL="400050" algn="l" defTabSz="800100" rtl="0" eaLnBrk="1" latinLnBrk="0" hangingPunct="1">
        <a:defRPr sz="1575" kern="1200">
          <a:solidFill>
            <a:schemeClr val="tx1"/>
          </a:solidFill>
          <a:latin typeface="+mn-lt"/>
          <a:ea typeface="+mn-ea"/>
          <a:cs typeface="+mn-cs"/>
        </a:defRPr>
      </a:lvl2pPr>
      <a:lvl3pPr marL="800100" algn="l" defTabSz="800100" rtl="0" eaLnBrk="1" latinLnBrk="0" hangingPunct="1">
        <a:defRPr sz="1575" kern="1200">
          <a:solidFill>
            <a:schemeClr val="tx1"/>
          </a:solidFill>
          <a:latin typeface="+mn-lt"/>
          <a:ea typeface="+mn-ea"/>
          <a:cs typeface="+mn-cs"/>
        </a:defRPr>
      </a:lvl3pPr>
      <a:lvl4pPr marL="1200150" algn="l" defTabSz="800100" rtl="0" eaLnBrk="1" latinLnBrk="0" hangingPunct="1">
        <a:defRPr sz="1575" kern="1200">
          <a:solidFill>
            <a:schemeClr val="tx1"/>
          </a:solidFill>
          <a:latin typeface="+mn-lt"/>
          <a:ea typeface="+mn-ea"/>
          <a:cs typeface="+mn-cs"/>
        </a:defRPr>
      </a:lvl4pPr>
      <a:lvl5pPr marL="1600200" algn="l" defTabSz="800100" rtl="0" eaLnBrk="1" latinLnBrk="0" hangingPunct="1">
        <a:defRPr sz="1575" kern="1200">
          <a:solidFill>
            <a:schemeClr val="tx1"/>
          </a:solidFill>
          <a:latin typeface="+mn-lt"/>
          <a:ea typeface="+mn-ea"/>
          <a:cs typeface="+mn-cs"/>
        </a:defRPr>
      </a:lvl5pPr>
      <a:lvl6pPr marL="2000250" algn="l" defTabSz="800100" rtl="0" eaLnBrk="1" latinLnBrk="0" hangingPunct="1">
        <a:defRPr sz="1575" kern="1200">
          <a:solidFill>
            <a:schemeClr val="tx1"/>
          </a:solidFill>
          <a:latin typeface="+mn-lt"/>
          <a:ea typeface="+mn-ea"/>
          <a:cs typeface="+mn-cs"/>
        </a:defRPr>
      </a:lvl6pPr>
      <a:lvl7pPr marL="2400300" algn="l" defTabSz="800100" rtl="0" eaLnBrk="1" latinLnBrk="0" hangingPunct="1">
        <a:defRPr sz="1575" kern="1200">
          <a:solidFill>
            <a:schemeClr val="tx1"/>
          </a:solidFill>
          <a:latin typeface="+mn-lt"/>
          <a:ea typeface="+mn-ea"/>
          <a:cs typeface="+mn-cs"/>
        </a:defRPr>
      </a:lvl7pPr>
      <a:lvl8pPr marL="2800350" algn="l" defTabSz="800100" rtl="0" eaLnBrk="1" latinLnBrk="0" hangingPunct="1">
        <a:defRPr sz="1575" kern="1200">
          <a:solidFill>
            <a:schemeClr val="tx1"/>
          </a:solidFill>
          <a:latin typeface="+mn-lt"/>
          <a:ea typeface="+mn-ea"/>
          <a:cs typeface="+mn-cs"/>
        </a:defRPr>
      </a:lvl8pPr>
      <a:lvl9pPr marL="3200400" algn="l" defTabSz="800100" rtl="0" eaLnBrk="1" latinLnBrk="0" hangingPunct="1">
        <a:defRPr sz="15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AutoShape 2">
            <a:extLst>
              <a:ext uri="{FF2B5EF4-FFF2-40B4-BE49-F238E27FC236}">
                <a16:creationId xmlns:a16="http://schemas.microsoft.com/office/drawing/2014/main" id="{C8A568A2-3630-29C2-9CEA-B4F8965C3D9C}"/>
              </a:ext>
            </a:extLst>
          </p:cNvPr>
          <p:cNvSpPr/>
          <p:nvPr/>
        </p:nvSpPr>
        <p:spPr>
          <a:xfrm flipV="1">
            <a:off x="0" y="5411274"/>
            <a:ext cx="18587629" cy="11645328"/>
          </a:xfrm>
          <a:prstGeom prst="rect">
            <a:avLst/>
          </a:prstGeom>
          <a:solidFill>
            <a:schemeClr val="accent4"/>
          </a:solidFill>
        </p:spPr>
        <p:txBody>
          <a:bodyPr/>
          <a:lstStyle/>
          <a:p>
            <a:endParaRPr lang="en-GB" dirty="0"/>
          </a:p>
        </p:txBody>
      </p:sp>
      <p:sp>
        <p:nvSpPr>
          <p:cNvPr id="71" name="AutoShape 2">
            <a:extLst>
              <a:ext uri="{FF2B5EF4-FFF2-40B4-BE49-F238E27FC236}">
                <a16:creationId xmlns:a16="http://schemas.microsoft.com/office/drawing/2014/main" id="{37228CD5-678A-C8AD-596D-8AE0E18E8101}"/>
              </a:ext>
            </a:extLst>
          </p:cNvPr>
          <p:cNvSpPr/>
          <p:nvPr/>
        </p:nvSpPr>
        <p:spPr>
          <a:xfrm flipV="1">
            <a:off x="26289000" y="23183114"/>
            <a:ext cx="24917399" cy="11346086"/>
          </a:xfrm>
          <a:prstGeom prst="rect">
            <a:avLst/>
          </a:prstGeom>
          <a:solidFill>
            <a:schemeClr val="accent4"/>
          </a:solidFill>
        </p:spPr>
        <p:txBody>
          <a:bodyPr/>
          <a:lstStyle/>
          <a:p>
            <a:endParaRPr lang="en-GB" dirty="0"/>
          </a:p>
        </p:txBody>
      </p:sp>
      <p:sp>
        <p:nvSpPr>
          <p:cNvPr id="2" name="AutoShape 2"/>
          <p:cNvSpPr/>
          <p:nvPr/>
        </p:nvSpPr>
        <p:spPr>
          <a:xfrm flipV="1">
            <a:off x="0" y="-655902"/>
            <a:ext cx="51444455" cy="6732687"/>
          </a:xfrm>
          <a:prstGeom prst="rect">
            <a:avLst/>
          </a:prstGeom>
          <a:solidFill>
            <a:srgbClr val="7030A0"/>
          </a:solidFill>
        </p:spPr>
        <p:txBody>
          <a:bodyPr/>
          <a:lstStyle/>
          <a:p>
            <a:endParaRPr lang="en-GB" dirty="0"/>
          </a:p>
        </p:txBody>
      </p:sp>
      <p:sp>
        <p:nvSpPr>
          <p:cNvPr id="5" name="AutoShape 5"/>
          <p:cNvSpPr/>
          <p:nvPr/>
        </p:nvSpPr>
        <p:spPr>
          <a:xfrm rot="-9030">
            <a:off x="771365" y="34573615"/>
            <a:ext cx="49663670" cy="307303"/>
          </a:xfrm>
          <a:prstGeom prst="line">
            <a:avLst/>
          </a:prstGeom>
          <a:ln w="38100" cap="flat">
            <a:solidFill>
              <a:srgbClr val="000000"/>
            </a:solidFill>
            <a:prstDash val="solid"/>
            <a:headEnd type="none" w="sm" len="sm"/>
            <a:tailEnd type="none" w="sm" len="sm"/>
          </a:ln>
        </p:spPr>
      </p:sp>
      <p:sp>
        <p:nvSpPr>
          <p:cNvPr id="7" name="AutoShape 7"/>
          <p:cNvSpPr/>
          <p:nvPr/>
        </p:nvSpPr>
        <p:spPr>
          <a:xfrm>
            <a:off x="4572425" y="7620000"/>
            <a:ext cx="12119501" cy="0"/>
          </a:xfrm>
          <a:prstGeom prst="line">
            <a:avLst/>
          </a:prstGeom>
          <a:ln w="38100" cap="flat">
            <a:solidFill>
              <a:srgbClr val="000000"/>
            </a:solidFill>
            <a:prstDash val="solid"/>
            <a:headEnd type="none" w="sm" len="sm"/>
            <a:tailEnd type="none" w="sm" len="sm"/>
          </a:ln>
        </p:spPr>
        <p:txBody>
          <a:bodyPr/>
          <a:lstStyle/>
          <a:p>
            <a:endParaRPr lang="en-GB" dirty="0"/>
          </a:p>
        </p:txBody>
      </p:sp>
      <p:sp>
        <p:nvSpPr>
          <p:cNvPr id="40" name="TextBox 40"/>
          <p:cNvSpPr txBox="1"/>
          <p:nvPr/>
        </p:nvSpPr>
        <p:spPr>
          <a:xfrm>
            <a:off x="722411" y="17417958"/>
            <a:ext cx="10116649" cy="1025922"/>
          </a:xfrm>
          <a:prstGeom prst="rect">
            <a:avLst/>
          </a:prstGeom>
        </p:spPr>
        <p:txBody>
          <a:bodyPr wrap="square" lIns="0" tIns="0" rIns="0" bIns="0" rtlCol="0" anchor="t">
            <a:spAutoFit/>
          </a:bodyPr>
          <a:lstStyle/>
          <a:p>
            <a:pPr>
              <a:lnSpc>
                <a:spcPts val="4024"/>
              </a:lnSpc>
              <a:spcBef>
                <a:spcPct val="0"/>
              </a:spcBef>
            </a:pPr>
            <a:r>
              <a:rPr lang="en-US" sz="3499" spc="-52" dirty="0">
                <a:solidFill>
                  <a:srgbClr val="000000"/>
                </a:solidFill>
                <a:latin typeface="Montserrat SemiBold" pitchFamily="2" charset="0"/>
              </a:rPr>
              <a:t>Methodologies </a:t>
            </a:r>
          </a:p>
          <a:p>
            <a:pPr>
              <a:lnSpc>
                <a:spcPts val="4024"/>
              </a:lnSpc>
              <a:spcBef>
                <a:spcPct val="0"/>
              </a:spcBef>
            </a:pPr>
            <a:r>
              <a:rPr lang="en-US" sz="3499" spc="-52" dirty="0">
                <a:solidFill>
                  <a:srgbClr val="000000"/>
                </a:solidFill>
                <a:latin typeface="Montserrat SemiBold" pitchFamily="2" charset="0"/>
              </a:rPr>
              <a:t>and Participants</a:t>
            </a:r>
          </a:p>
        </p:txBody>
      </p:sp>
      <p:sp>
        <p:nvSpPr>
          <p:cNvPr id="42" name="TextBox 42"/>
          <p:cNvSpPr txBox="1"/>
          <p:nvPr/>
        </p:nvSpPr>
        <p:spPr>
          <a:xfrm>
            <a:off x="771047" y="21247207"/>
            <a:ext cx="5350987" cy="512961"/>
          </a:xfrm>
          <a:prstGeom prst="rect">
            <a:avLst/>
          </a:prstGeom>
        </p:spPr>
        <p:txBody>
          <a:bodyPr wrap="square" lIns="0" tIns="0" rIns="0" bIns="0" rtlCol="0" anchor="t">
            <a:spAutoFit/>
          </a:bodyPr>
          <a:lstStyle/>
          <a:p>
            <a:pPr>
              <a:lnSpc>
                <a:spcPts val="4024"/>
              </a:lnSpc>
              <a:spcBef>
                <a:spcPct val="0"/>
              </a:spcBef>
            </a:pPr>
            <a:r>
              <a:rPr lang="en-US" sz="3499" spc="-52" dirty="0">
                <a:solidFill>
                  <a:srgbClr val="000000"/>
                </a:solidFill>
                <a:latin typeface="Montserrat SemiBold" pitchFamily="2" charset="0"/>
              </a:rPr>
              <a:t>Theoretical model</a:t>
            </a:r>
          </a:p>
        </p:txBody>
      </p:sp>
      <p:sp>
        <p:nvSpPr>
          <p:cNvPr id="44" name="TextBox 44"/>
          <p:cNvSpPr txBox="1"/>
          <p:nvPr/>
        </p:nvSpPr>
        <p:spPr>
          <a:xfrm>
            <a:off x="797160" y="35222553"/>
            <a:ext cx="3622439" cy="293735"/>
          </a:xfrm>
          <a:prstGeom prst="rect">
            <a:avLst/>
          </a:prstGeom>
        </p:spPr>
        <p:txBody>
          <a:bodyPr wrap="square" lIns="0" tIns="0" rIns="0" bIns="0" rtlCol="0" anchor="t">
            <a:spAutoFit/>
          </a:bodyPr>
          <a:lstStyle/>
          <a:p>
            <a:pPr>
              <a:lnSpc>
                <a:spcPts val="2013"/>
              </a:lnSpc>
              <a:spcBef>
                <a:spcPct val="0"/>
              </a:spcBef>
            </a:pPr>
            <a:r>
              <a:rPr lang="en-US" sz="3200" spc="-26" dirty="0">
                <a:solidFill>
                  <a:srgbClr val="000000"/>
                </a:solidFill>
                <a:latin typeface="Montserrat" panose="00000500000000000000" pitchFamily="2" charset="0"/>
                <a:ea typeface="Roboto" panose="02000000000000000000" pitchFamily="2" charset="0"/>
              </a:rPr>
              <a:t>References</a:t>
            </a:r>
          </a:p>
        </p:txBody>
      </p:sp>
      <p:sp>
        <p:nvSpPr>
          <p:cNvPr id="46" name="TextBox 46"/>
          <p:cNvSpPr txBox="1"/>
          <p:nvPr/>
        </p:nvSpPr>
        <p:spPr>
          <a:xfrm>
            <a:off x="861456" y="7330154"/>
            <a:ext cx="4031976" cy="536814"/>
          </a:xfrm>
          <a:prstGeom prst="rect">
            <a:avLst/>
          </a:prstGeom>
        </p:spPr>
        <p:txBody>
          <a:bodyPr wrap="square" lIns="0" tIns="0" rIns="0" bIns="0" rtlCol="0" anchor="t">
            <a:spAutoFit/>
          </a:bodyPr>
          <a:lstStyle/>
          <a:p>
            <a:pPr>
              <a:lnSpc>
                <a:spcPts val="4024"/>
              </a:lnSpc>
              <a:spcBef>
                <a:spcPct val="0"/>
              </a:spcBef>
            </a:pPr>
            <a:r>
              <a:rPr lang="en-US" sz="3600" spc="-52" dirty="0">
                <a:solidFill>
                  <a:schemeClr val="bg1"/>
                </a:solidFill>
                <a:latin typeface="Montserrat SemiBold" pitchFamily="2" charset="0"/>
              </a:rPr>
              <a:t>Background</a:t>
            </a:r>
            <a:r>
              <a:rPr lang="en-US" sz="4800" spc="-52" dirty="0">
                <a:solidFill>
                  <a:srgbClr val="000000"/>
                </a:solidFill>
                <a:latin typeface="Montserrat SemiBold" pitchFamily="2" charset="0"/>
              </a:rPr>
              <a:t> </a:t>
            </a:r>
          </a:p>
        </p:txBody>
      </p:sp>
      <p:sp>
        <p:nvSpPr>
          <p:cNvPr id="47" name="TextBox 47"/>
          <p:cNvSpPr txBox="1"/>
          <p:nvPr/>
        </p:nvSpPr>
        <p:spPr>
          <a:xfrm>
            <a:off x="2632451" y="8253905"/>
            <a:ext cx="14744850" cy="8986499"/>
          </a:xfrm>
          <a:prstGeom prst="rect">
            <a:avLst/>
          </a:prstGeom>
        </p:spPr>
        <p:txBody>
          <a:bodyPr wrap="square" lIns="0" tIns="0" rIns="0" bIns="0" rtlCol="0" anchor="t">
            <a:spAutoFit/>
          </a:bodyPr>
          <a:lstStyle/>
          <a:p>
            <a:pPr algn="just" rtl="0">
              <a:spcBef>
                <a:spcPts val="0"/>
              </a:spcBef>
              <a:spcAft>
                <a:spcPts val="1000"/>
              </a:spcAft>
            </a:pPr>
            <a:r>
              <a:rPr lang="en-GB" sz="2400" b="0" i="0" u="none" strike="noStrike" dirty="0">
                <a:solidFill>
                  <a:schemeClr val="bg1"/>
                </a:solidFill>
                <a:effectLst/>
                <a:latin typeface="Montserrat" panose="00000500000000000000" pitchFamily="2" charset="0"/>
              </a:rPr>
              <a:t>Statements from two of the UK's major dance schools establish the groundwork for this study . The Royal Academy of Dance (RAD) released a statement in August 2022 stating that 89% of adults questioned were unaware that there is no legal requirement for dance teachers to acquire a teaching certificate in order to run and/or teach a dance school or class (Bogdan &amp; Bikien,1992).</a:t>
            </a:r>
            <a:r>
              <a:rPr lang="en-GB" sz="2400" dirty="0">
                <a:solidFill>
                  <a:schemeClr val="bg1"/>
                </a:solidFill>
                <a:latin typeface="Montserrat" panose="00000500000000000000" pitchFamily="2" charset="0"/>
              </a:rPr>
              <a:t> </a:t>
            </a:r>
            <a:r>
              <a:rPr lang="en-GB" sz="2400" b="0" i="0" u="none" strike="noStrike" dirty="0">
                <a:solidFill>
                  <a:schemeClr val="bg1"/>
                </a:solidFill>
                <a:effectLst/>
                <a:latin typeface="Montserrat" panose="00000500000000000000" pitchFamily="2" charset="0"/>
              </a:rPr>
              <a:t>Berry, Teacher Training Manager of the Royal Ballet School, expressed concerns that traditional dance teachers 'teach the way they were taught' (Berry, 2021. Dance is the second most popular physical exercise after football (Arts Council UK, 2021). However, children are being exposed to dance through community dance schools run by a growing, unregulated business, which the RAD -</a:t>
            </a:r>
            <a:r>
              <a:rPr lang="en-GB" sz="2400" b="0" i="0" u="none" strike="noStrike" dirty="0">
                <a:solidFill>
                  <a:schemeClr val="bg1"/>
                </a:solidFill>
                <a:effectLst/>
                <a:latin typeface="Montserrat" panose="00000500000000000000" pitchFamily="2" charset="0"/>
                <a:cs typeface="Arial" panose="020B0604020202020204" pitchFamily="34" charset="0"/>
              </a:rPr>
              <a:t>Royal</a:t>
            </a:r>
            <a:r>
              <a:rPr lang="en-GB" sz="2400" b="0" i="0" u="none" strike="noStrike" dirty="0">
                <a:solidFill>
                  <a:schemeClr val="bg1"/>
                </a:solidFill>
                <a:effectLst/>
                <a:latin typeface="Montserrat" panose="00000500000000000000" pitchFamily="2" charset="0"/>
              </a:rPr>
              <a:t> Academy of Dance (2022) has identified as a </a:t>
            </a:r>
            <a:r>
              <a:rPr lang="en-GB" sz="2400" b="0" i="0" u="none" strike="noStrike" dirty="0">
                <a:solidFill>
                  <a:schemeClr val="bg1"/>
                </a:solidFill>
                <a:effectLst/>
                <a:latin typeface="Montserrat" panose="00000500000000000000" pitchFamily="2" charset="0"/>
                <a:ea typeface="Roboto" panose="02000000000000000000" pitchFamily="2" charset="0"/>
                <a:cs typeface="Roboto" panose="02000000000000000000" pitchFamily="2" charset="0"/>
              </a:rPr>
              <a:t>cause</a:t>
            </a:r>
            <a:r>
              <a:rPr lang="en-GB" sz="2400" b="0" i="0" u="none" strike="noStrike" dirty="0">
                <a:solidFill>
                  <a:schemeClr val="bg1"/>
                </a:solidFill>
                <a:effectLst/>
                <a:latin typeface="Montserrat" panose="00000500000000000000" pitchFamily="2" charset="0"/>
              </a:rPr>
              <a:t> for concern, highlighting the possibility that current dance provisions in independent studios may be doing more harm than good.</a:t>
            </a:r>
            <a:r>
              <a:rPr lang="en-GB" sz="2400" dirty="0">
                <a:solidFill>
                  <a:schemeClr val="bg1"/>
                </a:solidFill>
                <a:latin typeface="Montserrat" panose="00000500000000000000" pitchFamily="2" charset="0"/>
              </a:rPr>
              <a:t> </a:t>
            </a:r>
            <a:r>
              <a:rPr lang="en-GB" sz="2400" b="0" i="0" u="none" strike="noStrike" dirty="0">
                <a:solidFill>
                  <a:schemeClr val="bg1"/>
                </a:solidFill>
                <a:effectLst/>
                <a:latin typeface="Montserrat" panose="00000500000000000000" pitchFamily="2" charset="0"/>
              </a:rPr>
              <a:t>In the absence of a national regulated</a:t>
            </a:r>
            <a:r>
              <a:rPr lang="en-GB" sz="2400" i="0" u="none" strike="noStrike" dirty="0">
                <a:solidFill>
                  <a:schemeClr val="bg1"/>
                </a:solidFill>
                <a:effectLst/>
                <a:latin typeface="Montserrat" panose="00000500000000000000" pitchFamily="2" charset="0"/>
              </a:rPr>
              <a:t> </a:t>
            </a:r>
            <a:r>
              <a:rPr lang="en-GB" sz="2400" i="0" u="none" strike="noStrike" dirty="0">
                <a:solidFill>
                  <a:schemeClr val="bg1"/>
                </a:solidFill>
                <a:effectLst/>
                <a:latin typeface="Montserrat" panose="00000500000000000000" pitchFamily="2" charset="0"/>
                <a:cs typeface="Arial" panose="020B0604020202020204" pitchFamily="34" charset="0"/>
              </a:rPr>
              <a:t>body</a:t>
            </a:r>
            <a:r>
              <a:rPr lang="en-GB" sz="2400" i="0" u="none" strike="noStrike" dirty="0">
                <a:solidFill>
                  <a:schemeClr val="bg1"/>
                </a:solidFill>
                <a:effectLst/>
                <a:latin typeface="Montserrat" panose="00000500000000000000" pitchFamily="2" charset="0"/>
              </a:rPr>
              <a:t> </a:t>
            </a:r>
            <a:r>
              <a:rPr lang="en-GB" sz="2400" b="0" i="0" u="none" strike="noStrike" dirty="0">
                <a:solidFill>
                  <a:schemeClr val="bg1"/>
                </a:solidFill>
                <a:effectLst/>
                <a:latin typeface="Montserrat" panose="00000500000000000000" pitchFamily="2" charset="0"/>
              </a:rPr>
              <a:t>for dance teachers, this research allowed an opportunity to gain insights into the current dance provision and the possible CPD requirements of dance practitioners. It also offered insight into the current quality of dance tuition being delivered in the community and to study in the absence of the legal requirement to hold a teaching qualification, how do dance teachers perceive their prior training influences the way they </a:t>
            </a:r>
            <a:r>
              <a:rPr lang="en-GB" sz="2400" b="0" i="0" u="none" strike="noStrike" dirty="0">
                <a:solidFill>
                  <a:schemeClr val="bg1"/>
                </a:solidFill>
                <a:effectLst/>
                <a:latin typeface="Montserrat" panose="00000500000000000000" pitchFamily="2" charset="0"/>
                <a:ea typeface="Roboto" panose="02000000000000000000" pitchFamily="2" charset="0"/>
                <a:cs typeface="Roboto" panose="02000000000000000000" pitchFamily="2" charset="0"/>
              </a:rPr>
              <a:t>teach</a:t>
            </a:r>
            <a:r>
              <a:rPr lang="en-GB" sz="2400" b="0" i="0" u="none" strike="noStrike" dirty="0">
                <a:solidFill>
                  <a:schemeClr val="bg1"/>
                </a:solidFill>
                <a:effectLst/>
                <a:latin typeface="Montserrat" panose="00000500000000000000" pitchFamily="2" charset="0"/>
              </a:rPr>
              <a:t> their students?</a:t>
            </a:r>
            <a:r>
              <a:rPr lang="en-GB" sz="2400" b="0" i="1" u="none" strike="noStrike" dirty="0">
                <a:solidFill>
                  <a:schemeClr val="bg1"/>
                </a:solidFill>
                <a:effectLst/>
                <a:latin typeface="Montserrat" panose="00000500000000000000" pitchFamily="2" charset="0"/>
              </a:rPr>
              <a:t> </a:t>
            </a:r>
            <a:endParaRPr lang="en-GB" sz="2400" b="0" dirty="0">
              <a:solidFill>
                <a:schemeClr val="bg1"/>
              </a:solidFill>
              <a:effectLst/>
              <a:latin typeface="Montserrat" panose="00000500000000000000" pitchFamily="2" charset="0"/>
            </a:endParaRPr>
          </a:p>
          <a:p>
            <a:pPr algn="just" rtl="0">
              <a:spcBef>
                <a:spcPts val="0"/>
              </a:spcBef>
              <a:spcAft>
                <a:spcPts val="0"/>
              </a:spcAft>
            </a:pPr>
            <a:r>
              <a:rPr lang="en-GB" sz="2400" b="0" i="0" u="none" strike="noStrike" dirty="0">
                <a:solidFill>
                  <a:schemeClr val="bg1"/>
                </a:solidFill>
                <a:effectLst/>
                <a:latin typeface="Montserrat" panose="00000500000000000000" pitchFamily="2" charset="0"/>
              </a:rPr>
              <a:t>Due to the lack of a national regulating authority for dance teachers, this research provided a chance to acquire insights into existing dance provision and prospective CPD needs of dance practitioners. It also provided insight into the present quality of dance tuition being delivered in the community, as well as the opportunity to investigate how dance teachers think their past training effects the way they educate their students in the absence of a legal necessity to possess a teaching certificate.</a:t>
            </a:r>
            <a:endParaRPr lang="en-GB" sz="2400" b="0" dirty="0">
              <a:solidFill>
                <a:schemeClr val="bg1"/>
              </a:solidFill>
              <a:effectLst/>
              <a:latin typeface="Montserrat" panose="00000500000000000000" pitchFamily="2" charset="0"/>
            </a:endParaRPr>
          </a:p>
          <a:p>
            <a:br>
              <a:rPr lang="en-GB" sz="2400" dirty="0"/>
            </a:br>
            <a:endParaRPr lang="en-US" sz="2363" dirty="0">
              <a:solidFill>
                <a:srgbClr val="000000"/>
              </a:solidFill>
              <a:latin typeface="Roboto" panose="02000000000000000000" pitchFamily="2" charset="0"/>
              <a:ea typeface="Roboto" panose="02000000000000000000" pitchFamily="2" charset="0"/>
            </a:endParaRPr>
          </a:p>
        </p:txBody>
      </p:sp>
      <p:sp>
        <p:nvSpPr>
          <p:cNvPr id="51" name="TextBox 51"/>
          <p:cNvSpPr txBox="1"/>
          <p:nvPr/>
        </p:nvSpPr>
        <p:spPr>
          <a:xfrm>
            <a:off x="10524279" y="764833"/>
            <a:ext cx="30157842" cy="3642216"/>
          </a:xfrm>
          <a:prstGeom prst="rect">
            <a:avLst/>
          </a:prstGeom>
        </p:spPr>
        <p:txBody>
          <a:bodyPr wrap="square" lIns="0" tIns="0" rIns="0" bIns="0" rtlCol="0" anchor="t">
            <a:spAutoFit/>
          </a:bodyPr>
          <a:lstStyle/>
          <a:p>
            <a:pPr algn="ctr">
              <a:lnSpc>
                <a:spcPts val="15119"/>
              </a:lnSpc>
            </a:pPr>
            <a:r>
              <a:rPr lang="en-US" sz="8500" spc="-188" dirty="0">
                <a:solidFill>
                  <a:srgbClr val="FFFFFF"/>
                </a:solidFill>
                <a:latin typeface="Montserrat SemiBold" pitchFamily="2" charset="0"/>
              </a:rPr>
              <a:t>How dance teachers prior training influences the way they teach their students.</a:t>
            </a:r>
          </a:p>
        </p:txBody>
      </p:sp>
      <p:sp>
        <p:nvSpPr>
          <p:cNvPr id="59" name="TextBox 59"/>
          <p:cNvSpPr txBox="1"/>
          <p:nvPr/>
        </p:nvSpPr>
        <p:spPr>
          <a:xfrm>
            <a:off x="29718000" y="24039808"/>
            <a:ext cx="4031976" cy="512961"/>
          </a:xfrm>
          <a:prstGeom prst="rect">
            <a:avLst/>
          </a:prstGeom>
        </p:spPr>
        <p:txBody>
          <a:bodyPr wrap="square" lIns="0" tIns="0" rIns="0" bIns="0" rtlCol="0" anchor="t">
            <a:spAutoFit/>
          </a:bodyPr>
          <a:lstStyle/>
          <a:p>
            <a:pPr>
              <a:lnSpc>
                <a:spcPts val="4024"/>
              </a:lnSpc>
              <a:spcBef>
                <a:spcPct val="0"/>
              </a:spcBef>
            </a:pPr>
            <a:r>
              <a:rPr lang="en-US" sz="3600" b="1" spc="-52" dirty="0">
                <a:solidFill>
                  <a:schemeClr val="bg1"/>
                </a:solidFill>
                <a:latin typeface="Montserrat SemiBold" pitchFamily="2" charset="0"/>
              </a:rPr>
              <a:t>Conclusion</a:t>
            </a:r>
          </a:p>
        </p:txBody>
      </p:sp>
      <p:sp>
        <p:nvSpPr>
          <p:cNvPr id="60" name="TextBox 60"/>
          <p:cNvSpPr txBox="1"/>
          <p:nvPr/>
        </p:nvSpPr>
        <p:spPr>
          <a:xfrm>
            <a:off x="34730267" y="24039808"/>
            <a:ext cx="15954588" cy="9356408"/>
          </a:xfrm>
          <a:prstGeom prst="rect">
            <a:avLst/>
          </a:prstGeom>
        </p:spPr>
        <p:txBody>
          <a:bodyPr wrap="square" lIns="0" tIns="0" rIns="0" bIns="0" rtlCol="0" anchor="t">
            <a:spAutoFit/>
          </a:bodyPr>
          <a:lstStyle/>
          <a:p>
            <a:pPr marL="571500" indent="-571500" rtl="0" fontAlgn="base">
              <a:spcBef>
                <a:spcPts val="0"/>
              </a:spcBef>
              <a:spcAft>
                <a:spcPts val="0"/>
              </a:spcAft>
              <a:buFont typeface="Arial" panose="020B0604020202020204" pitchFamily="34" charset="0"/>
              <a:buChar char="•"/>
            </a:pPr>
            <a:r>
              <a:rPr lang="en-GB" sz="3200" b="1" i="0" u="none" strike="noStrike" dirty="0">
                <a:solidFill>
                  <a:schemeClr val="bg1"/>
                </a:solidFill>
                <a:effectLst/>
                <a:latin typeface="Montserrat" panose="00000500000000000000" pitchFamily="2" charset="0"/>
              </a:rPr>
              <a:t>Dance teachers 'teach as they were taught'. </a:t>
            </a:r>
            <a:r>
              <a:rPr lang="en-GB" sz="3200" b="0" i="0" u="none" strike="noStrike" dirty="0">
                <a:solidFill>
                  <a:schemeClr val="bg1"/>
                </a:solidFill>
                <a:effectLst/>
                <a:latin typeface="Montserrat" panose="00000500000000000000" pitchFamily="2" charset="0"/>
              </a:rPr>
              <a:t>To develop their own teaching standard, dance teachers seek inspiration from the dance teachers they regarded good throughout their training and from their surrounding dance teacher network.  </a:t>
            </a:r>
          </a:p>
          <a:p>
            <a:pPr marL="571500" indent="-571500" rtl="0" fontAlgn="base">
              <a:spcBef>
                <a:spcPts val="0"/>
              </a:spcBef>
              <a:spcAft>
                <a:spcPts val="0"/>
              </a:spcAft>
              <a:buFont typeface="Arial" panose="020B0604020202020204" pitchFamily="34" charset="0"/>
              <a:buChar char="•"/>
            </a:pPr>
            <a:endParaRPr lang="en-GB" sz="3200" b="1" i="0" u="none" strike="noStrike" dirty="0">
              <a:solidFill>
                <a:schemeClr val="bg1"/>
              </a:solidFill>
              <a:effectLst/>
              <a:latin typeface="Montserrat" panose="00000500000000000000" pitchFamily="2" charset="0"/>
            </a:endParaRPr>
          </a:p>
          <a:p>
            <a:pPr marL="571500" indent="-571500" rtl="0" fontAlgn="base">
              <a:spcBef>
                <a:spcPts val="0"/>
              </a:spcBef>
              <a:spcAft>
                <a:spcPts val="0"/>
              </a:spcAft>
              <a:buFont typeface="Arial" panose="020B0604020202020204" pitchFamily="34" charset="0"/>
              <a:buChar char="•"/>
            </a:pPr>
            <a:r>
              <a:rPr lang="en-GB" sz="3200" b="1" i="0" u="none" strike="noStrike" dirty="0">
                <a:solidFill>
                  <a:schemeClr val="bg1"/>
                </a:solidFill>
                <a:effectLst/>
                <a:latin typeface="Montserrat" panose="00000500000000000000" pitchFamily="2" charset="0"/>
              </a:rPr>
              <a:t>There is clearly a shortage of quality  CPD or conveniently accessible training for freelance dance teachers in Wales. </a:t>
            </a:r>
            <a:r>
              <a:rPr lang="en-GB" sz="3200" b="0" i="0" u="none" strike="noStrike" dirty="0">
                <a:solidFill>
                  <a:schemeClr val="bg1"/>
                </a:solidFill>
                <a:effectLst/>
                <a:latin typeface="Montserrat" panose="00000500000000000000" pitchFamily="2" charset="0"/>
              </a:rPr>
              <a:t>All dance teachers agreed that all dance teachers needed to be trained. However, most dance organisations educate dancers to teach their curriculum or a certain dance style. It is recommended that a generic teaching certificate be produced so that freelance dance teachers can complete it regardless of the style of dance they teach.</a:t>
            </a:r>
          </a:p>
          <a:p>
            <a:pPr marL="571500" indent="-571500" rtl="0" fontAlgn="base">
              <a:spcBef>
                <a:spcPts val="0"/>
              </a:spcBef>
              <a:spcAft>
                <a:spcPts val="0"/>
              </a:spcAft>
              <a:buFont typeface="Arial" panose="020B0604020202020204" pitchFamily="34" charset="0"/>
              <a:buChar char="•"/>
            </a:pPr>
            <a:endParaRPr lang="en-GB" sz="3200" b="1" i="0" u="none" strike="noStrike" dirty="0">
              <a:solidFill>
                <a:schemeClr val="bg1"/>
              </a:solidFill>
              <a:effectLst/>
              <a:latin typeface="Montserrat" panose="00000500000000000000" pitchFamily="2" charset="0"/>
            </a:endParaRPr>
          </a:p>
          <a:p>
            <a:pPr marL="571500" indent="-571500" rtl="0" fontAlgn="base">
              <a:spcBef>
                <a:spcPts val="0"/>
              </a:spcBef>
              <a:spcAft>
                <a:spcPts val="0"/>
              </a:spcAft>
              <a:buFont typeface="Arial" panose="020B0604020202020204" pitchFamily="34" charset="0"/>
              <a:buChar char="•"/>
            </a:pPr>
            <a:r>
              <a:rPr lang="en-GB" sz="3200" b="1" i="0" u="none" strike="noStrike" dirty="0">
                <a:solidFill>
                  <a:schemeClr val="bg1"/>
                </a:solidFill>
                <a:effectLst/>
                <a:latin typeface="Montserrat" panose="00000500000000000000" pitchFamily="2" charset="0"/>
              </a:rPr>
              <a:t>There is a need for one dancing body to establish a centre of regulation and assistance for all freelancing teachers.</a:t>
            </a:r>
          </a:p>
          <a:p>
            <a:pPr marL="571500" indent="-571500" rtl="0" fontAlgn="base">
              <a:spcBef>
                <a:spcPts val="0"/>
              </a:spcBef>
              <a:spcAft>
                <a:spcPts val="0"/>
              </a:spcAft>
              <a:buFont typeface="Arial" panose="020B0604020202020204" pitchFamily="34" charset="0"/>
              <a:buChar char="•"/>
            </a:pPr>
            <a:endParaRPr lang="en-GB" sz="3200" b="1" i="0" u="none" strike="noStrike" dirty="0">
              <a:solidFill>
                <a:schemeClr val="bg1"/>
              </a:solidFill>
              <a:effectLst/>
              <a:latin typeface="Montserrat" panose="00000500000000000000" pitchFamily="2" charset="0"/>
            </a:endParaRPr>
          </a:p>
          <a:p>
            <a:pPr marL="571500" indent="-571500" rtl="0" fontAlgn="base">
              <a:spcBef>
                <a:spcPts val="0"/>
              </a:spcBef>
              <a:spcAft>
                <a:spcPts val="0"/>
              </a:spcAft>
              <a:buFont typeface="Arial" panose="020B0604020202020204" pitchFamily="34" charset="0"/>
              <a:buChar char="•"/>
            </a:pPr>
            <a:r>
              <a:rPr lang="en-GB" sz="3200" b="1" i="0" u="none" strike="noStrike" dirty="0">
                <a:solidFill>
                  <a:schemeClr val="bg1"/>
                </a:solidFill>
                <a:effectLst/>
                <a:latin typeface="Montserrat" panose="00000500000000000000" pitchFamily="2" charset="0"/>
              </a:rPr>
              <a:t>More study is needed to determine the demand </a:t>
            </a:r>
            <a:r>
              <a:rPr lang="en-GB" sz="3200" b="0" i="0" u="none" strike="noStrike" dirty="0">
                <a:solidFill>
                  <a:schemeClr val="bg1"/>
                </a:solidFill>
                <a:effectLst/>
                <a:latin typeface="Montserrat" panose="00000500000000000000" pitchFamily="2" charset="0"/>
              </a:rPr>
              <a:t> non-performance, competitive </a:t>
            </a:r>
            <a:r>
              <a:rPr lang="en-GB" sz="3200" b="1" i="0" u="none" strike="noStrike" dirty="0">
                <a:solidFill>
                  <a:schemeClr val="bg1"/>
                </a:solidFill>
                <a:effectLst/>
                <a:latin typeface="Montserrat" panose="00000500000000000000" pitchFamily="2" charset="0"/>
              </a:rPr>
              <a:t>dance classes for children with a focus </a:t>
            </a:r>
            <a:r>
              <a:rPr lang="en-GB" sz="3200" b="0" i="0" u="none" strike="noStrike" dirty="0">
                <a:solidFill>
                  <a:schemeClr val="bg1"/>
                </a:solidFill>
                <a:effectLst/>
                <a:latin typeface="Montserrat" panose="00000500000000000000" pitchFamily="2" charset="0"/>
              </a:rPr>
              <a:t>on free, fun classes </a:t>
            </a:r>
            <a:r>
              <a:rPr lang="en-GB" sz="3200" b="1" i="0" u="none" strike="noStrike" dirty="0">
                <a:solidFill>
                  <a:schemeClr val="bg1"/>
                </a:solidFill>
                <a:effectLst/>
                <a:latin typeface="Montserrat" panose="00000500000000000000" pitchFamily="2" charset="0"/>
              </a:rPr>
              <a:t>to improve children’s fitness and mental health</a:t>
            </a:r>
            <a:r>
              <a:rPr lang="en-GB" sz="3200" b="0" i="0" u="none" strike="noStrike" dirty="0">
                <a:solidFill>
                  <a:schemeClr val="bg1"/>
                </a:solidFill>
                <a:effectLst/>
                <a:latin typeface="Montserrat" panose="00000500000000000000" pitchFamily="2" charset="0"/>
              </a:rPr>
              <a:t>.</a:t>
            </a:r>
          </a:p>
        </p:txBody>
      </p:sp>
      <p:sp>
        <p:nvSpPr>
          <p:cNvPr id="13" name="TextBox 12">
            <a:extLst>
              <a:ext uri="{FF2B5EF4-FFF2-40B4-BE49-F238E27FC236}">
                <a16:creationId xmlns:a16="http://schemas.microsoft.com/office/drawing/2014/main" id="{A22E25AA-29AD-ECD9-C937-59A4E507071C}"/>
              </a:ext>
            </a:extLst>
          </p:cNvPr>
          <p:cNvSpPr txBox="1"/>
          <p:nvPr/>
        </p:nvSpPr>
        <p:spPr>
          <a:xfrm>
            <a:off x="12801600" y="18834854"/>
            <a:ext cx="25603200" cy="369332"/>
          </a:xfrm>
          <a:prstGeom prst="rect">
            <a:avLst/>
          </a:prstGeom>
          <a:noFill/>
        </p:spPr>
        <p:txBody>
          <a:bodyPr wrap="square">
            <a:spAutoFit/>
          </a:bodyPr>
          <a:lstStyle/>
          <a:p>
            <a:endParaRPr lang="en-GB" dirty="0"/>
          </a:p>
        </p:txBody>
      </p:sp>
      <p:pic>
        <p:nvPicPr>
          <p:cNvPr id="61" name="Picture 60" descr="A picture containing sport, person, court, player&#10;&#10;Description automatically generated">
            <a:extLst>
              <a:ext uri="{FF2B5EF4-FFF2-40B4-BE49-F238E27FC236}">
                <a16:creationId xmlns:a16="http://schemas.microsoft.com/office/drawing/2014/main" id="{FCA50B80-80EB-A8B1-6CD4-3839362FAE07}"/>
              </a:ext>
            </a:extLst>
          </p:cNvPr>
          <p:cNvPicPr>
            <a:picLocks noChangeAspect="1"/>
          </p:cNvPicPr>
          <p:nvPr/>
        </p:nvPicPr>
        <p:blipFill rotWithShape="1">
          <a:blip r:embed="rId2">
            <a:extLst>
              <a:ext uri="{28A0092B-C50C-407E-A947-70E740481C1C}">
                <a14:useLocalDpi xmlns:a14="http://schemas.microsoft.com/office/drawing/2010/main" val="0"/>
              </a:ext>
            </a:extLst>
          </a:blip>
          <a:srcRect l="11975" t="29293" r="4980" b="-27379"/>
          <a:stretch/>
        </p:blipFill>
        <p:spPr>
          <a:xfrm>
            <a:off x="13365431" y="24609962"/>
            <a:ext cx="21157700" cy="18703708"/>
          </a:xfrm>
          <a:prstGeom prst="rect">
            <a:avLst/>
          </a:prstGeom>
        </p:spPr>
      </p:pic>
      <p:sp>
        <p:nvSpPr>
          <p:cNvPr id="64" name="TextBox 63">
            <a:extLst>
              <a:ext uri="{FF2B5EF4-FFF2-40B4-BE49-F238E27FC236}">
                <a16:creationId xmlns:a16="http://schemas.microsoft.com/office/drawing/2014/main" id="{7FDF77A2-401C-5AC6-9F42-E557A607C4B2}"/>
              </a:ext>
            </a:extLst>
          </p:cNvPr>
          <p:cNvSpPr txBox="1"/>
          <p:nvPr/>
        </p:nvSpPr>
        <p:spPr>
          <a:xfrm>
            <a:off x="2243659" y="18791370"/>
            <a:ext cx="15045949" cy="1938992"/>
          </a:xfrm>
          <a:prstGeom prst="rect">
            <a:avLst/>
          </a:prstGeom>
          <a:noFill/>
        </p:spPr>
        <p:txBody>
          <a:bodyPr wrap="square">
            <a:spAutoFit/>
          </a:bodyPr>
          <a:lstStyle/>
          <a:p>
            <a:pPr algn="just" rtl="0">
              <a:spcBef>
                <a:spcPts val="0"/>
              </a:spcBef>
              <a:spcAft>
                <a:spcPts val="0"/>
              </a:spcAft>
            </a:pPr>
            <a:r>
              <a:rPr lang="en-GB" sz="2400" b="0" i="0" u="none" strike="noStrike" dirty="0">
                <a:solidFill>
                  <a:srgbClr val="000000"/>
                </a:solidFill>
                <a:effectLst/>
                <a:latin typeface="Montserrat" panose="00000500000000000000" pitchFamily="2" charset="0"/>
              </a:rPr>
              <a:t>This qualitative study used semi-structured interviews to record the personal perspectives and experiences (Zhang, 2022) of three carefully chosen (Patton, 2015) community dance teachers in South Wales. Teachers were purposefully chosen to include both dancers with and without pedagogical training including self-employed and employed individuals who teach various dance styles.</a:t>
            </a:r>
            <a:endParaRPr lang="en-GB" sz="2400" b="0" dirty="0">
              <a:effectLst/>
              <a:latin typeface="Montserrat" panose="00000500000000000000" pitchFamily="2" charset="0"/>
            </a:endParaRPr>
          </a:p>
        </p:txBody>
      </p:sp>
      <p:sp>
        <p:nvSpPr>
          <p:cNvPr id="65" name="AutoShape 7">
            <a:extLst>
              <a:ext uri="{FF2B5EF4-FFF2-40B4-BE49-F238E27FC236}">
                <a16:creationId xmlns:a16="http://schemas.microsoft.com/office/drawing/2014/main" id="{5DE9EE5C-1840-3D0D-6566-1D01F894CF69}"/>
              </a:ext>
            </a:extLst>
          </p:cNvPr>
          <p:cNvSpPr/>
          <p:nvPr/>
        </p:nvSpPr>
        <p:spPr>
          <a:xfrm>
            <a:off x="5170107" y="17930919"/>
            <a:ext cx="12119501" cy="0"/>
          </a:xfrm>
          <a:prstGeom prst="line">
            <a:avLst/>
          </a:prstGeom>
          <a:ln w="38100" cap="flat">
            <a:solidFill>
              <a:srgbClr val="000000"/>
            </a:solidFill>
            <a:prstDash val="solid"/>
            <a:headEnd type="none" w="sm" len="sm"/>
            <a:tailEnd type="none" w="sm" len="sm"/>
          </a:ln>
        </p:spPr>
        <p:txBody>
          <a:bodyPr/>
          <a:lstStyle/>
          <a:p>
            <a:endParaRPr lang="en-GB" dirty="0"/>
          </a:p>
        </p:txBody>
      </p:sp>
      <p:sp>
        <p:nvSpPr>
          <p:cNvPr id="66" name="AutoShape 7">
            <a:extLst>
              <a:ext uri="{FF2B5EF4-FFF2-40B4-BE49-F238E27FC236}">
                <a16:creationId xmlns:a16="http://schemas.microsoft.com/office/drawing/2014/main" id="{2ADE4141-DA4A-C9FC-4237-BF573FBAD93A}"/>
              </a:ext>
            </a:extLst>
          </p:cNvPr>
          <p:cNvSpPr/>
          <p:nvPr/>
        </p:nvSpPr>
        <p:spPr>
          <a:xfrm>
            <a:off x="5803039" y="21503687"/>
            <a:ext cx="12119501" cy="0"/>
          </a:xfrm>
          <a:prstGeom prst="line">
            <a:avLst/>
          </a:prstGeom>
          <a:ln w="38100" cap="flat">
            <a:solidFill>
              <a:srgbClr val="000000"/>
            </a:solidFill>
            <a:prstDash val="solid"/>
            <a:headEnd type="none" w="sm" len="sm"/>
            <a:tailEnd type="none" w="sm" len="sm"/>
          </a:ln>
        </p:spPr>
        <p:txBody>
          <a:bodyPr/>
          <a:lstStyle/>
          <a:p>
            <a:endParaRPr lang="en-GB" dirty="0"/>
          </a:p>
        </p:txBody>
      </p:sp>
      <p:sp>
        <p:nvSpPr>
          <p:cNvPr id="68" name="TextBox 67">
            <a:extLst>
              <a:ext uri="{FF2B5EF4-FFF2-40B4-BE49-F238E27FC236}">
                <a16:creationId xmlns:a16="http://schemas.microsoft.com/office/drawing/2014/main" id="{B054B051-C4F3-B476-5C5B-2B58431ACB62}"/>
              </a:ext>
            </a:extLst>
          </p:cNvPr>
          <p:cNvSpPr txBox="1"/>
          <p:nvPr/>
        </p:nvSpPr>
        <p:spPr>
          <a:xfrm>
            <a:off x="2087211" y="22194203"/>
            <a:ext cx="15835329" cy="1200329"/>
          </a:xfrm>
          <a:prstGeom prst="rect">
            <a:avLst/>
          </a:prstGeom>
          <a:noFill/>
        </p:spPr>
        <p:txBody>
          <a:bodyPr wrap="square">
            <a:spAutoFit/>
          </a:bodyPr>
          <a:lstStyle/>
          <a:p>
            <a:pPr algn="just" rtl="0">
              <a:spcBef>
                <a:spcPts val="0"/>
              </a:spcBef>
              <a:spcAft>
                <a:spcPts val="1000"/>
              </a:spcAft>
            </a:pPr>
            <a:r>
              <a:rPr lang="en-GB" sz="2400" b="0" i="0" u="none" strike="noStrike" dirty="0">
                <a:solidFill>
                  <a:srgbClr val="000000"/>
                </a:solidFill>
                <a:effectLst/>
                <a:latin typeface="Montserrat" panose="00000500000000000000" pitchFamily="2" charset="0"/>
              </a:rPr>
              <a:t>Theoretical lens for this research was Lawson’s occupational socialisation model. This theoretical approach was utilised to understand why the dance teachers think about and teach the way they do (Lawson, 1983a, 1983b; Schempp &amp; Graber, 1992) based on there own occupational socialisation.</a:t>
            </a:r>
            <a:endParaRPr lang="en-GB" sz="2400" b="0" dirty="0">
              <a:effectLst/>
              <a:latin typeface="Montserrat" panose="00000500000000000000" pitchFamily="2" charset="0"/>
            </a:endParaRPr>
          </a:p>
        </p:txBody>
      </p:sp>
      <p:sp>
        <p:nvSpPr>
          <p:cNvPr id="70" name="TextBox 69">
            <a:extLst>
              <a:ext uri="{FF2B5EF4-FFF2-40B4-BE49-F238E27FC236}">
                <a16:creationId xmlns:a16="http://schemas.microsoft.com/office/drawing/2014/main" id="{D6A62D45-9566-4466-1E7D-CDE96B936269}"/>
              </a:ext>
            </a:extLst>
          </p:cNvPr>
          <p:cNvSpPr txBox="1"/>
          <p:nvPr/>
        </p:nvSpPr>
        <p:spPr>
          <a:xfrm>
            <a:off x="30632400" y="4751872"/>
            <a:ext cx="27121756" cy="1015663"/>
          </a:xfrm>
          <a:prstGeom prst="rect">
            <a:avLst/>
          </a:prstGeom>
          <a:noFill/>
        </p:spPr>
        <p:txBody>
          <a:bodyPr wrap="square">
            <a:spAutoFit/>
          </a:bodyPr>
          <a:lstStyle/>
          <a:p>
            <a:r>
              <a:rPr lang="en-US" sz="6000" spc="-188" dirty="0">
                <a:solidFill>
                  <a:srgbClr val="FFFFFF"/>
                </a:solidFill>
                <a:latin typeface="Montserrat SemiBold" pitchFamily="2" charset="0"/>
              </a:rPr>
              <a:t>Liane Davies</a:t>
            </a:r>
            <a:endParaRPr lang="en-GB" sz="6000" dirty="0"/>
          </a:p>
        </p:txBody>
      </p:sp>
      <p:pic>
        <p:nvPicPr>
          <p:cNvPr id="11" name="Picture 10" descr="Graphical user interface, text, application&#10;&#10;Description automatically generated">
            <a:extLst>
              <a:ext uri="{FF2B5EF4-FFF2-40B4-BE49-F238E27FC236}">
                <a16:creationId xmlns:a16="http://schemas.microsoft.com/office/drawing/2014/main" id="{5C322A6B-0B60-1205-28DF-DE16B6E539B6}"/>
              </a:ext>
            </a:extLst>
          </p:cNvPr>
          <p:cNvPicPr>
            <a:picLocks noChangeAspect="1"/>
          </p:cNvPicPr>
          <p:nvPr/>
        </p:nvPicPr>
        <p:blipFill rotWithShape="1">
          <a:blip r:embed="rId3">
            <a:extLst>
              <a:ext uri="{28A0092B-C50C-407E-A947-70E740481C1C}">
                <a14:useLocalDpi xmlns:a14="http://schemas.microsoft.com/office/drawing/2010/main" val="0"/>
              </a:ext>
            </a:extLst>
          </a:blip>
          <a:srcRect l="12431" t="2648" r="25541" b="26443"/>
          <a:stretch/>
        </p:blipFill>
        <p:spPr>
          <a:xfrm>
            <a:off x="19344097" y="8205841"/>
            <a:ext cx="24279457" cy="14480658"/>
          </a:xfrm>
          <a:prstGeom prst="rect">
            <a:avLst/>
          </a:prstGeom>
        </p:spPr>
      </p:pic>
      <p:pic>
        <p:nvPicPr>
          <p:cNvPr id="21" name="Picture 20" descr="A picture containing sport, dancer, gymnastics, arm&#10;&#10;Description automatically generated">
            <a:extLst>
              <a:ext uri="{FF2B5EF4-FFF2-40B4-BE49-F238E27FC236}">
                <a16:creationId xmlns:a16="http://schemas.microsoft.com/office/drawing/2014/main" id="{2E2DE7E9-638A-42C5-10CF-C32859F351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278366" y="-4694439"/>
            <a:ext cx="20153842" cy="23612650"/>
          </a:xfrm>
          <a:prstGeom prst="rect">
            <a:avLst/>
          </a:prstGeom>
        </p:spPr>
      </p:pic>
      <p:sp>
        <p:nvSpPr>
          <p:cNvPr id="14" name="TextBox 42">
            <a:extLst>
              <a:ext uri="{FF2B5EF4-FFF2-40B4-BE49-F238E27FC236}">
                <a16:creationId xmlns:a16="http://schemas.microsoft.com/office/drawing/2014/main" id="{76AA7067-891B-1326-CAA9-D644B045C6FE}"/>
              </a:ext>
            </a:extLst>
          </p:cNvPr>
          <p:cNvSpPr txBox="1"/>
          <p:nvPr/>
        </p:nvSpPr>
        <p:spPr>
          <a:xfrm>
            <a:off x="19241043" y="7522823"/>
            <a:ext cx="9406476" cy="512961"/>
          </a:xfrm>
          <a:prstGeom prst="rect">
            <a:avLst/>
          </a:prstGeom>
        </p:spPr>
        <p:txBody>
          <a:bodyPr wrap="square" lIns="0" tIns="0" rIns="0" bIns="0" rtlCol="0" anchor="t">
            <a:spAutoFit/>
          </a:bodyPr>
          <a:lstStyle/>
          <a:p>
            <a:pPr>
              <a:lnSpc>
                <a:spcPts val="4024"/>
              </a:lnSpc>
              <a:spcBef>
                <a:spcPct val="0"/>
              </a:spcBef>
            </a:pPr>
            <a:r>
              <a:rPr lang="en-US" sz="3499" spc="-52" dirty="0">
                <a:solidFill>
                  <a:srgbClr val="000000"/>
                </a:solidFill>
                <a:latin typeface="Montserrat SemiBold" pitchFamily="2" charset="0"/>
              </a:rPr>
              <a:t>Results- Thematic Analysis </a:t>
            </a:r>
          </a:p>
        </p:txBody>
      </p:sp>
      <p:sp>
        <p:nvSpPr>
          <p:cNvPr id="15" name="AutoShape 7">
            <a:extLst>
              <a:ext uri="{FF2B5EF4-FFF2-40B4-BE49-F238E27FC236}">
                <a16:creationId xmlns:a16="http://schemas.microsoft.com/office/drawing/2014/main" id="{3C9A03D4-98F7-09F6-5C80-8A561CAD8742}"/>
              </a:ext>
            </a:extLst>
          </p:cNvPr>
          <p:cNvSpPr/>
          <p:nvPr/>
        </p:nvSpPr>
        <p:spPr>
          <a:xfrm>
            <a:off x="26289000" y="7779303"/>
            <a:ext cx="12119501" cy="0"/>
          </a:xfrm>
          <a:prstGeom prst="line">
            <a:avLst/>
          </a:prstGeom>
          <a:ln w="38100" cap="flat">
            <a:solidFill>
              <a:srgbClr val="000000"/>
            </a:solidFill>
            <a:prstDash val="solid"/>
            <a:headEnd type="none" w="sm" len="sm"/>
            <a:tailEnd type="none" w="sm" len="sm"/>
          </a:ln>
        </p:spPr>
      </p:sp>
      <p:sp>
        <p:nvSpPr>
          <p:cNvPr id="18" name="TextBox 42">
            <a:extLst>
              <a:ext uri="{FF2B5EF4-FFF2-40B4-BE49-F238E27FC236}">
                <a16:creationId xmlns:a16="http://schemas.microsoft.com/office/drawing/2014/main" id="{F287BCAB-365E-EFD0-D08F-15FEBB82A64D}"/>
              </a:ext>
            </a:extLst>
          </p:cNvPr>
          <p:cNvSpPr txBox="1"/>
          <p:nvPr/>
        </p:nvSpPr>
        <p:spPr>
          <a:xfrm>
            <a:off x="43753484" y="17357485"/>
            <a:ext cx="11242439" cy="512961"/>
          </a:xfrm>
          <a:prstGeom prst="rect">
            <a:avLst/>
          </a:prstGeom>
        </p:spPr>
        <p:txBody>
          <a:bodyPr wrap="square" lIns="0" tIns="0" rIns="0" bIns="0" rtlCol="0" anchor="t">
            <a:spAutoFit/>
          </a:bodyPr>
          <a:lstStyle/>
          <a:p>
            <a:pPr>
              <a:lnSpc>
                <a:spcPts val="4024"/>
              </a:lnSpc>
              <a:spcBef>
                <a:spcPct val="0"/>
              </a:spcBef>
            </a:pPr>
            <a:r>
              <a:rPr lang="en-US" sz="3499" spc="-52" dirty="0">
                <a:solidFill>
                  <a:srgbClr val="000000"/>
                </a:solidFill>
                <a:latin typeface="Montserrat SemiBold" pitchFamily="2" charset="0"/>
              </a:rPr>
              <a:t>Thematic Analysis </a:t>
            </a:r>
          </a:p>
        </p:txBody>
      </p:sp>
      <p:sp>
        <p:nvSpPr>
          <p:cNvPr id="19" name="TextBox 18">
            <a:extLst>
              <a:ext uri="{FF2B5EF4-FFF2-40B4-BE49-F238E27FC236}">
                <a16:creationId xmlns:a16="http://schemas.microsoft.com/office/drawing/2014/main" id="{C84C8683-B763-6926-92B0-FC0B29EB593A}"/>
              </a:ext>
            </a:extLst>
          </p:cNvPr>
          <p:cNvSpPr txBox="1"/>
          <p:nvPr/>
        </p:nvSpPr>
        <p:spPr>
          <a:xfrm>
            <a:off x="43722440" y="18469658"/>
            <a:ext cx="6696552" cy="3416320"/>
          </a:xfrm>
          <a:prstGeom prst="rect">
            <a:avLst/>
          </a:prstGeom>
          <a:noFill/>
        </p:spPr>
        <p:txBody>
          <a:bodyPr wrap="square">
            <a:spAutoFit/>
          </a:bodyPr>
          <a:lstStyle/>
          <a:p>
            <a:pPr algn="just" rtl="0">
              <a:spcBef>
                <a:spcPts val="0"/>
              </a:spcBef>
              <a:spcAft>
                <a:spcPts val="1000"/>
              </a:spcAft>
            </a:pPr>
            <a:r>
              <a:rPr lang="en-GB" sz="2400" b="0" i="0" u="none" strike="noStrike" dirty="0">
                <a:solidFill>
                  <a:srgbClr val="000000"/>
                </a:solidFill>
                <a:effectLst/>
                <a:latin typeface="Montserrat" panose="00000500000000000000" pitchFamily="2" charset="0"/>
              </a:rPr>
              <a:t>The data from the interviews were analysed using a thematic analysis, which allowed for the identification of important themes (Clarke &amp; Braun, 2013) views were analysed using a thematic analysis, which allowed for the identification of important themes concerning the teachers, their training, and how it informed their teaching practice.</a:t>
            </a:r>
            <a:endParaRPr lang="en-GB" sz="2400" b="0" dirty="0">
              <a:effectLst/>
              <a:latin typeface="Montserrat" panose="00000500000000000000" pitchFamily="2" charset="0"/>
            </a:endParaRPr>
          </a:p>
        </p:txBody>
      </p:sp>
      <p:pic>
        <p:nvPicPr>
          <p:cNvPr id="24" name="Picture 23" descr="A picture containing diagram&#10;&#10;Description automatically generated">
            <a:extLst>
              <a:ext uri="{FF2B5EF4-FFF2-40B4-BE49-F238E27FC236}">
                <a16:creationId xmlns:a16="http://schemas.microsoft.com/office/drawing/2014/main" id="{A44F8AF6-353E-FB78-7F3C-1BC9CFA8068D}"/>
              </a:ext>
            </a:extLst>
          </p:cNvPr>
          <p:cNvPicPr>
            <a:picLocks noChangeAspect="1"/>
          </p:cNvPicPr>
          <p:nvPr/>
        </p:nvPicPr>
        <p:blipFill rotWithShape="1">
          <a:blip r:embed="rId5">
            <a:extLst>
              <a:ext uri="{28A0092B-C50C-407E-A947-70E740481C1C}">
                <a14:useLocalDpi xmlns:a14="http://schemas.microsoft.com/office/drawing/2010/main" val="0"/>
              </a:ext>
            </a:extLst>
          </a:blip>
          <a:srcRect l="5998" t="27705" r="39450" b="19384"/>
          <a:stretch/>
        </p:blipFill>
        <p:spPr>
          <a:xfrm>
            <a:off x="879852" y="23421936"/>
            <a:ext cx="12774772" cy="9292820"/>
          </a:xfrm>
          <a:prstGeom prst="rect">
            <a:avLst/>
          </a:prstGeom>
        </p:spPr>
      </p:pic>
      <p:sp>
        <p:nvSpPr>
          <p:cNvPr id="27" name="TextBox 42">
            <a:extLst>
              <a:ext uri="{FF2B5EF4-FFF2-40B4-BE49-F238E27FC236}">
                <a16:creationId xmlns:a16="http://schemas.microsoft.com/office/drawing/2014/main" id="{8347935F-9EF5-8799-5306-613361F490E9}"/>
              </a:ext>
            </a:extLst>
          </p:cNvPr>
          <p:cNvSpPr txBox="1"/>
          <p:nvPr/>
        </p:nvSpPr>
        <p:spPr>
          <a:xfrm>
            <a:off x="1126115" y="32604132"/>
            <a:ext cx="13783153" cy="473463"/>
          </a:xfrm>
          <a:prstGeom prst="rect">
            <a:avLst/>
          </a:prstGeom>
        </p:spPr>
        <p:txBody>
          <a:bodyPr wrap="square" lIns="0" tIns="0" rIns="0" bIns="0" rtlCol="0" anchor="t">
            <a:spAutoFit/>
          </a:bodyPr>
          <a:lstStyle/>
          <a:p>
            <a:pPr>
              <a:lnSpc>
                <a:spcPts val="4024"/>
              </a:lnSpc>
              <a:spcBef>
                <a:spcPct val="0"/>
              </a:spcBef>
            </a:pPr>
            <a:r>
              <a:rPr lang="en-US" sz="2800" spc="-52" dirty="0">
                <a:solidFill>
                  <a:srgbClr val="000000"/>
                </a:solidFill>
                <a:latin typeface="Montserrat SemiBold" pitchFamily="2" charset="0"/>
              </a:rPr>
              <a:t>Occupational </a:t>
            </a:r>
            <a:r>
              <a:rPr lang="en-US" sz="2800" spc="-52" dirty="0" err="1">
                <a:solidFill>
                  <a:srgbClr val="000000"/>
                </a:solidFill>
                <a:latin typeface="Montserrat SemiBold" pitchFamily="2" charset="0"/>
              </a:rPr>
              <a:t>Socialisation</a:t>
            </a:r>
            <a:r>
              <a:rPr lang="en-US" sz="2800" spc="-52" dirty="0">
                <a:solidFill>
                  <a:srgbClr val="000000"/>
                </a:solidFill>
                <a:latin typeface="Montserrat SemiBold" pitchFamily="2" charset="0"/>
              </a:rPr>
              <a:t> of a Community Dance Teacher</a:t>
            </a:r>
          </a:p>
        </p:txBody>
      </p:sp>
      <p:sp>
        <p:nvSpPr>
          <p:cNvPr id="29" name="TextBox 28">
            <a:extLst>
              <a:ext uri="{FF2B5EF4-FFF2-40B4-BE49-F238E27FC236}">
                <a16:creationId xmlns:a16="http://schemas.microsoft.com/office/drawing/2014/main" id="{0F483C6F-2380-4ACC-9543-F4CC4BCAF525}"/>
              </a:ext>
            </a:extLst>
          </p:cNvPr>
          <p:cNvSpPr txBox="1"/>
          <p:nvPr/>
        </p:nvSpPr>
        <p:spPr>
          <a:xfrm>
            <a:off x="1126115" y="33504132"/>
            <a:ext cx="28876752" cy="461665"/>
          </a:xfrm>
          <a:prstGeom prst="rect">
            <a:avLst/>
          </a:prstGeom>
          <a:noFill/>
        </p:spPr>
        <p:txBody>
          <a:bodyPr wrap="square">
            <a:spAutoFit/>
          </a:bodyPr>
          <a:lstStyle/>
          <a:p>
            <a:r>
              <a:rPr lang="en-GB" sz="2400" b="0" i="0" u="none" strike="noStrike" dirty="0">
                <a:solidFill>
                  <a:srgbClr val="000000"/>
                </a:solidFill>
                <a:effectLst/>
                <a:latin typeface="Montserrat" panose="00000500000000000000" pitchFamily="2" charset="0"/>
              </a:rPr>
              <a:t>Adaptation of Lawson (1983a) model. </a:t>
            </a:r>
            <a:endParaRPr lang="en-GB" sz="2400" dirty="0">
              <a:latin typeface="Montserrat" panose="00000500000000000000" pitchFamily="2" charset="0"/>
            </a:endParaRPr>
          </a:p>
        </p:txBody>
      </p:sp>
      <p:sp>
        <p:nvSpPr>
          <p:cNvPr id="30" name="TextBox 29">
            <a:extLst>
              <a:ext uri="{FF2B5EF4-FFF2-40B4-BE49-F238E27FC236}">
                <a16:creationId xmlns:a16="http://schemas.microsoft.com/office/drawing/2014/main" id="{5C912E0A-3C61-FA33-DF11-A26D773FBA28}"/>
              </a:ext>
            </a:extLst>
          </p:cNvPr>
          <p:cNvSpPr txBox="1"/>
          <p:nvPr/>
        </p:nvSpPr>
        <p:spPr>
          <a:xfrm>
            <a:off x="3472654" y="34925687"/>
            <a:ext cx="33831342" cy="5170646"/>
          </a:xfrm>
          <a:prstGeom prst="rect">
            <a:avLst/>
          </a:prstGeom>
          <a:noFill/>
        </p:spPr>
        <p:txBody>
          <a:bodyPr wrap="square">
            <a:spAutoFit/>
          </a:bodyPr>
          <a:lstStyle/>
          <a:p>
            <a:pPr rtl="0">
              <a:spcBef>
                <a:spcPts val="0"/>
              </a:spcBef>
              <a:spcAft>
                <a:spcPts val="0"/>
              </a:spcAft>
            </a:pPr>
            <a:r>
              <a:rPr lang="en-GB" sz="1800" b="0" i="0" u="none" strike="noStrike" dirty="0">
                <a:solidFill>
                  <a:srgbClr val="000000"/>
                </a:solidFill>
                <a:effectLst/>
                <a:latin typeface="Montserrat" panose="00000500000000000000" pitchFamily="2" charset="0"/>
              </a:rPr>
              <a:t>Arts Council UK (2021). </a:t>
            </a:r>
            <a:r>
              <a:rPr lang="en-GB" sz="1800" b="0" i="1" u="none" strike="noStrike" dirty="0">
                <a:solidFill>
                  <a:srgbClr val="000000"/>
                </a:solidFill>
                <a:effectLst/>
                <a:latin typeface="Montserrat" panose="00000500000000000000" pitchFamily="2" charset="0"/>
              </a:rPr>
              <a:t>Dance Education,  a guide for Governors and Trustees. Providing high-quality dance education in schools</a:t>
            </a:r>
            <a:r>
              <a:rPr lang="en-GB" sz="1800" b="0" i="0" u="none" strike="noStrike" dirty="0">
                <a:solidFill>
                  <a:srgbClr val="000000"/>
                </a:solidFill>
                <a:effectLst/>
                <a:latin typeface="Montserrat" panose="00000500000000000000" pitchFamily="2" charset="0"/>
              </a:rPr>
              <a:t>. Available at: https://www.artscouncil.org.uk/sites/default/files/download-file/Dance_Education_Governors_Trustees_0.pdf (Accessed: November 7, 2022).</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000000"/>
                </a:solidFill>
                <a:effectLst/>
                <a:latin typeface="Montserrat" panose="00000500000000000000" pitchFamily="2" charset="0"/>
              </a:rPr>
              <a:t>Berry, K. (2021). </a:t>
            </a:r>
            <a:r>
              <a:rPr lang="en-GB" sz="1800" b="0" i="1" u="none" strike="noStrike" dirty="0">
                <a:solidFill>
                  <a:srgbClr val="000000"/>
                </a:solidFill>
                <a:effectLst/>
                <a:latin typeface="Montserrat" panose="00000500000000000000" pitchFamily="2" charset="0"/>
              </a:rPr>
              <a:t>Out of step: The need for change in ballet teacher training</a:t>
            </a:r>
            <a:r>
              <a:rPr lang="en-GB" sz="1800" b="0" i="0" u="none" strike="noStrike" dirty="0">
                <a:solidFill>
                  <a:srgbClr val="000000"/>
                </a:solidFill>
                <a:effectLst/>
                <a:latin typeface="Montserrat" panose="00000500000000000000" pitchFamily="2" charset="0"/>
              </a:rPr>
              <a:t>, </a:t>
            </a:r>
            <a:r>
              <a:rPr lang="en-GB" sz="1800" b="0" i="1" u="none" strike="noStrike" dirty="0">
                <a:solidFill>
                  <a:srgbClr val="000000"/>
                </a:solidFill>
                <a:effectLst/>
                <a:latin typeface="Montserrat" panose="00000500000000000000" pitchFamily="2" charset="0"/>
              </a:rPr>
              <a:t>The Royal Ballet School </a:t>
            </a:r>
            <a:r>
              <a:rPr lang="en-GB" sz="1800" b="0" i="0" u="none" strike="noStrike" dirty="0">
                <a:solidFill>
                  <a:srgbClr val="000000"/>
                </a:solidFill>
                <a:effectLst/>
                <a:latin typeface="Montserrat" panose="00000500000000000000" pitchFamily="2" charset="0"/>
              </a:rPr>
              <a:t> Available at: https://www.royalballetschool.org.uk/2019/05/16/out-of-step-the-need-for-change-in-ballet-teacher-training/ (Accessed: November 7, 2022).</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000000"/>
                </a:solidFill>
                <a:effectLst/>
                <a:latin typeface="Montserrat" panose="00000500000000000000" pitchFamily="2" charset="0"/>
              </a:rPr>
              <a:t>Bogdan, R.C. and </a:t>
            </a:r>
            <a:r>
              <a:rPr lang="en-GB" sz="1800" b="0" i="0" u="none" strike="noStrike" dirty="0" err="1">
                <a:solidFill>
                  <a:srgbClr val="000000"/>
                </a:solidFill>
                <a:effectLst/>
                <a:latin typeface="Montserrat" panose="00000500000000000000" pitchFamily="2" charset="0"/>
              </a:rPr>
              <a:t>Bikien</a:t>
            </a:r>
            <a:r>
              <a:rPr lang="en-GB" sz="1800" b="0" i="0" u="none" strike="noStrike" dirty="0">
                <a:solidFill>
                  <a:srgbClr val="000000"/>
                </a:solidFill>
                <a:effectLst/>
                <a:latin typeface="Montserrat" panose="00000500000000000000" pitchFamily="2" charset="0"/>
              </a:rPr>
              <a:t>, S.K., (1992). Qualitative Research for Education: an Introduction to theory and methods Boston: </a:t>
            </a:r>
            <a:r>
              <a:rPr lang="en-GB" sz="1800" b="0" i="0" u="none" strike="noStrike" dirty="0" err="1">
                <a:solidFill>
                  <a:srgbClr val="000000"/>
                </a:solidFill>
                <a:effectLst/>
                <a:latin typeface="Montserrat" panose="00000500000000000000" pitchFamily="2" charset="0"/>
              </a:rPr>
              <a:t>Allyn</a:t>
            </a:r>
            <a:r>
              <a:rPr lang="en-GB" sz="1800" b="0" i="0" u="none" strike="noStrike" dirty="0">
                <a:solidFill>
                  <a:srgbClr val="000000"/>
                </a:solidFill>
                <a:effectLst/>
                <a:latin typeface="Montserrat" panose="00000500000000000000" pitchFamily="2" charset="0"/>
              </a:rPr>
              <a:t> dan Bacon</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000000"/>
                </a:solidFill>
                <a:effectLst/>
                <a:latin typeface="Montserrat" panose="00000500000000000000" pitchFamily="2" charset="0"/>
              </a:rPr>
              <a:t>Clarke, V. &amp; Braun, V. (2013). Teaching thematic analysis: Overcoming challenges and</a:t>
            </a:r>
            <a:r>
              <a:rPr lang="en-GB" sz="2400" dirty="0">
                <a:latin typeface="Montserrat" panose="00000500000000000000" pitchFamily="2" charset="0"/>
              </a:rPr>
              <a:t> </a:t>
            </a:r>
            <a:r>
              <a:rPr lang="en-GB" sz="1800" b="0" i="0" u="none" strike="noStrike" dirty="0">
                <a:solidFill>
                  <a:srgbClr val="000000"/>
                </a:solidFill>
                <a:effectLst/>
                <a:latin typeface="Montserrat" panose="00000500000000000000" pitchFamily="2" charset="0"/>
              </a:rPr>
              <a:t>developing strategies for effective learning. The Psychologist, 26(2), 120-123.</a:t>
            </a:r>
          </a:p>
          <a:p>
            <a:pPr rtl="0">
              <a:spcBef>
                <a:spcPts val="0"/>
              </a:spcBef>
              <a:spcAft>
                <a:spcPts val="0"/>
              </a:spcAft>
            </a:pPr>
            <a:r>
              <a:rPr lang="en-GB" sz="1800" b="0" i="0" u="none" strike="noStrike" dirty="0">
                <a:solidFill>
                  <a:srgbClr val="000000"/>
                </a:solidFill>
                <a:effectLst/>
                <a:latin typeface="Montserrat" panose="00000500000000000000" pitchFamily="2" charset="0"/>
              </a:rPr>
              <a:t>Patton, M. Q. (2015). Qualitative research &amp; evaluation methods: Integrating theory and</a:t>
            </a:r>
            <a:r>
              <a:rPr lang="en-GB" sz="2400" dirty="0">
                <a:latin typeface="Montserrat" panose="00000500000000000000" pitchFamily="2" charset="0"/>
              </a:rPr>
              <a:t> </a:t>
            </a:r>
            <a:r>
              <a:rPr lang="en-GB" sz="1800" b="0" i="0" u="none" strike="noStrike" dirty="0">
                <a:solidFill>
                  <a:srgbClr val="000000"/>
                </a:solidFill>
                <a:effectLst/>
                <a:latin typeface="Montserrat" panose="00000500000000000000" pitchFamily="2" charset="0"/>
              </a:rPr>
              <a:t>practice (4th ed.). Thousand Oaks, CA: SAGE Publications, Inc</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000000"/>
                </a:solidFill>
                <a:effectLst/>
                <a:latin typeface="Montserrat" panose="00000500000000000000" pitchFamily="2" charset="0"/>
              </a:rPr>
              <a:t>RAD -Royal Academy of Dance. (2022). Advises the public to check dance teachers' qualifications. Available </a:t>
            </a:r>
            <a:r>
              <a:rPr lang="en-GB" sz="1800" b="0" i="0" u="none" strike="noStrike" dirty="0" err="1">
                <a:solidFill>
                  <a:srgbClr val="000000"/>
                </a:solidFill>
                <a:effectLst/>
                <a:latin typeface="Montserrat" panose="00000500000000000000" pitchFamily="2" charset="0"/>
              </a:rPr>
              <a:t>at:https</a:t>
            </a:r>
            <a:r>
              <a:rPr lang="en-GB" sz="1800" b="0" i="0" u="none" strike="noStrike" dirty="0">
                <a:solidFill>
                  <a:srgbClr val="000000"/>
                </a:solidFill>
                <a:effectLst/>
                <a:latin typeface="Montserrat" panose="00000500000000000000" pitchFamily="2" charset="0"/>
              </a:rPr>
              <a:t>://media.royalacademyofdance.org/media/2022/08/25113418/PRESS-RELEASE-Royal-Academy-of-Dance-advises-public-to-check-dance-teachers-qualifications-after-publishing-revealing-new-research-.pdf (Accessed: March 3, 2023).</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000000"/>
                </a:solidFill>
                <a:effectLst/>
                <a:latin typeface="Montserrat" panose="00000500000000000000" pitchFamily="2" charset="0"/>
              </a:rPr>
              <a:t>Zhang, D (2022). Occupational socialization in pre-service physical education teachers</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000000"/>
                </a:solidFill>
                <a:effectLst/>
                <a:latin typeface="Montserrat" panose="00000500000000000000" pitchFamily="2" charset="0"/>
              </a:rPr>
              <a:t>Lawson, H.A. (1983a). Toward a model of teacher socialization in physical education: The subjective warrant, recruitment, and teacher education (part 1). Journal of Teaching in Physical Education, 2, 3–16. doi:10.1123/jtpe.2.3.3</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000000"/>
                </a:solidFill>
                <a:effectLst/>
                <a:latin typeface="Montserrat" panose="00000500000000000000" pitchFamily="2" charset="0"/>
              </a:rPr>
              <a:t>Lawson, H.A. (1983b). Toward a model of teacher socialization in physical education: Entry into schools, teachers’ role orientations, and longevity in teaching (part 2). Journal of Teaching in Physical Education, 3, 3–15. doi:10.1123/jtpe.3.1.3</a:t>
            </a:r>
            <a:endParaRPr lang="en-GB" sz="2400" b="0" dirty="0">
              <a:effectLst/>
              <a:latin typeface="Montserrat" panose="00000500000000000000" pitchFamily="2" charset="0"/>
            </a:endParaRPr>
          </a:p>
          <a:p>
            <a:pPr rtl="0">
              <a:spcBef>
                <a:spcPts val="0"/>
              </a:spcBef>
              <a:spcAft>
                <a:spcPts val="0"/>
              </a:spcAft>
            </a:pPr>
            <a:r>
              <a:rPr lang="en-GB" sz="1800" b="0" i="0" u="none" strike="noStrike" dirty="0">
                <a:solidFill>
                  <a:srgbClr val="333333"/>
                </a:solidFill>
                <a:effectLst/>
                <a:latin typeface="Montserrat" panose="00000500000000000000" pitchFamily="2" charset="0"/>
              </a:rPr>
              <a:t>Schempp, P.G., &amp; Graber, K. (1992). Teacher socialization from a dialectical perspective: Pretraining through induction. Journal of Teaching in Physical Education, 11, 329–348. doi:10.1123/jtpe.11.4.329 </a:t>
            </a:r>
            <a:endParaRPr lang="en-GB" sz="2400" b="0" dirty="0">
              <a:effectLst/>
              <a:latin typeface="Montserrat" panose="00000500000000000000" pitchFamily="2" charset="0"/>
            </a:endParaRPr>
          </a:p>
          <a:p>
            <a:br>
              <a:rPr lang="en-GB" sz="2400" dirty="0"/>
            </a:br>
            <a:br>
              <a:rPr lang="en-GB" sz="2400" dirty="0"/>
            </a:br>
            <a:endParaRPr lang="en-GB" sz="2400" b="0" dirty="0">
              <a:effectLst/>
            </a:endParaRPr>
          </a:p>
          <a:p>
            <a:br>
              <a:rPr lang="en-GB" sz="2400" dirty="0"/>
            </a:br>
            <a:endParaRPr lang="en-GB" sz="2400" b="0" dirty="0">
              <a:effectLst/>
              <a:latin typeface="Montserrat" panose="00000500000000000000" pitchFamily="2" charset="0"/>
            </a:endParaRPr>
          </a:p>
        </p:txBody>
      </p:sp>
      <p:pic>
        <p:nvPicPr>
          <p:cNvPr id="37" name="Picture 36" descr="Text&#10;&#10;Description automatically generated">
            <a:extLst>
              <a:ext uri="{FF2B5EF4-FFF2-40B4-BE49-F238E27FC236}">
                <a16:creationId xmlns:a16="http://schemas.microsoft.com/office/drawing/2014/main" id="{FC585C5D-73E3-943B-302F-661A0156B5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4204" y="786442"/>
            <a:ext cx="13065320" cy="5428547"/>
          </a:xfrm>
          <a:prstGeom prst="rect">
            <a:avLst/>
          </a:prstGeom>
        </p:spPr>
      </p:pic>
    </p:spTree>
    <p:extLst>
      <p:ext uri="{BB962C8B-B14F-4D97-AF65-F5344CB8AC3E}">
        <p14:creationId xmlns:p14="http://schemas.microsoft.com/office/powerpoint/2010/main" val="4291614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0</TotalTime>
  <Words>1134</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Montserrat SemiBold</vt:lpstr>
      <vt:lpstr>Roboto</vt:lpstr>
      <vt:lpstr>Calibri</vt:lpstr>
      <vt:lpstr>Montserrat</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poster II</dc:title>
  <cp:lastModifiedBy>Liane Davies</cp:lastModifiedBy>
  <cp:revision>5</cp:revision>
  <dcterms:created xsi:type="dcterms:W3CDTF">2006-08-16T00:00:00Z</dcterms:created>
  <dcterms:modified xsi:type="dcterms:W3CDTF">2023-04-16T22:36:52Z</dcterms:modified>
  <dc:identifier>DAFZhycJGco</dc:identifier>
</cp:coreProperties>
</file>