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6"/>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1565" autoAdjust="0"/>
  </p:normalViewPr>
  <p:slideViewPr>
    <p:cSldViewPr snapToGrid="0">
      <p:cViewPr varScale="1">
        <p:scale>
          <a:sx n="117" d="100"/>
          <a:sy n="117" d="100"/>
        </p:scale>
        <p:origin x="9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838EFE-3A29-45DD-9FC5-90E380AD13E5}"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FB5A3A-201F-451D-A18A-9F7AF009E7CF}" type="slidenum">
              <a:rPr lang="en-GB" smtClean="0"/>
              <a:t>‹#›</a:t>
            </a:fld>
            <a:endParaRPr lang="en-GB"/>
          </a:p>
        </p:txBody>
      </p:sp>
    </p:spTree>
    <p:extLst>
      <p:ext uri="{BB962C8B-B14F-4D97-AF65-F5344CB8AC3E}">
        <p14:creationId xmlns:p14="http://schemas.microsoft.com/office/powerpoint/2010/main" val="3869847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This presentation introduces a fictitious patient, Mr Daniel Carter, a 62-year-old male patient with stage II non-small-cell lung cancer. The aim is to show the knowledge of the respiratory system, the changes that lung cancer causes pathologically, and the patient care implications. The case study incorporates lifestyle, demographic and daily data gathering. It ends with an evidence-based care plan that is in line with NHS and NICE guidelines (</a:t>
            </a:r>
            <a:r>
              <a:rPr lang="en-GB" sz="2400" dirty="0"/>
              <a:t>NHS, 2023)</a:t>
            </a:r>
            <a:r>
              <a:rPr lang="en-GB" sz="2400" dirty="0">
                <a:latin typeface="Arial" panose="020B0604020202020204" pitchFamily="34" charset="0"/>
                <a:cs typeface="Arial" panose="020B0604020202020204" pitchFamily="34" charset="0"/>
              </a:rPr>
              <a:t>. The objective is to demonstrate how effective management of care can be facilitated using clinical knowledge, monitoring, communication, and ethical practice (Cancer Research UK, 2023).</a:t>
            </a:r>
          </a:p>
        </p:txBody>
      </p:sp>
      <p:sp>
        <p:nvSpPr>
          <p:cNvPr id="4" name="Slide Number Placeholder 3"/>
          <p:cNvSpPr>
            <a:spLocks noGrp="1"/>
          </p:cNvSpPr>
          <p:nvPr>
            <p:ph type="sldNum" sz="quarter" idx="5"/>
          </p:nvPr>
        </p:nvSpPr>
        <p:spPr/>
        <p:txBody>
          <a:bodyPr/>
          <a:lstStyle/>
          <a:p>
            <a:fld id="{59FB5A3A-201F-451D-A18A-9F7AF009E7CF}" type="slidenum">
              <a:rPr lang="en-GB" smtClean="0"/>
              <a:t>2</a:t>
            </a:fld>
            <a:endParaRPr lang="en-GB"/>
          </a:p>
        </p:txBody>
      </p:sp>
    </p:spTree>
    <p:extLst>
      <p:ext uri="{BB962C8B-B14F-4D97-AF65-F5344CB8AC3E}">
        <p14:creationId xmlns:p14="http://schemas.microsoft.com/office/powerpoint/2010/main" val="1872860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AE152-5C78-EF2E-92DE-C0A53BC3A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9D0C8B-1363-B379-97F7-26FC31B68D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AA1918-6C2F-B571-440F-FDE1A2907DC2}"/>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Cancer has remained one of the most important health problems in the UK. Lung cancer accounts for a significant percentage of the new diagnoses and deaths each year. Preventable risk factors are mostly smoking, but environmental and occupational exposures also play a role (</a:t>
            </a:r>
            <a:r>
              <a:rPr lang="en-GB" sz="2400" dirty="0"/>
              <a:t>Public Health England, 2022)</a:t>
            </a:r>
            <a:r>
              <a:rPr lang="en-GB" sz="2400" dirty="0">
                <a:latin typeface="Arial" panose="020B0604020202020204" pitchFamily="34" charset="0"/>
                <a:cs typeface="Arial" panose="020B0604020202020204" pitchFamily="34" charset="0"/>
              </a:rPr>
              <a:t>. Socioeconomic disadvantage is closely related to increased cancer incidence. Autonomous screening programs have contributed to early-stage diagnosis and a better survival outcome </a:t>
            </a:r>
            <a:r>
              <a:rPr lang="en-GB" sz="2400" dirty="0"/>
              <a:t>(Cancer Research UK, 2023)</a:t>
            </a:r>
            <a:r>
              <a:rPr lang="en-GB" sz="2400" dirty="0">
                <a:latin typeface="Arial" panose="020B0604020202020204" pitchFamily="34" charset="0"/>
                <a:cs typeface="Arial" panose="020B0604020202020204" pitchFamily="34" charset="0"/>
              </a:rPr>
              <a:t>. The identification of national cancer patterns aids in the proper planning and is a factor that stresses preventive measures and early intervention (</a:t>
            </a:r>
            <a:r>
              <a:rPr lang="en-GB" sz="2400" dirty="0"/>
              <a:t>ONS, 2023)</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3565B5FE-325B-945A-A2B5-5C4975A8FD4F}"/>
              </a:ext>
            </a:extLst>
          </p:cNvPr>
          <p:cNvSpPr>
            <a:spLocks noGrp="1"/>
          </p:cNvSpPr>
          <p:nvPr>
            <p:ph type="sldNum" sz="quarter" idx="5"/>
          </p:nvPr>
        </p:nvSpPr>
        <p:spPr/>
        <p:txBody>
          <a:bodyPr/>
          <a:lstStyle/>
          <a:p>
            <a:fld id="{59FB5A3A-201F-451D-A18A-9F7AF009E7CF}" type="slidenum">
              <a:rPr lang="en-GB" smtClean="0"/>
              <a:t>3</a:t>
            </a:fld>
            <a:endParaRPr lang="en-GB"/>
          </a:p>
        </p:txBody>
      </p:sp>
    </p:spTree>
    <p:extLst>
      <p:ext uri="{BB962C8B-B14F-4D97-AF65-F5344CB8AC3E}">
        <p14:creationId xmlns:p14="http://schemas.microsoft.com/office/powerpoint/2010/main" val="2972620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58CD1-1EB2-D9D0-6D43-2154C7C43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1C904E-944E-134E-9870-AA4387F250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42708F-E9DD-5AD3-DD94-243C5906AE57}"/>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Non-small-cell lung cancer was chosen due to its being the most common type of lung cancer in the UK, with about 85% of cases (</a:t>
            </a:r>
            <a:r>
              <a:rPr lang="en-GB" sz="2400" dirty="0"/>
              <a:t>National Cancer Institute, 2022)</a:t>
            </a:r>
            <a:r>
              <a:rPr lang="en-GB" sz="2400" dirty="0">
                <a:latin typeface="Arial" panose="020B0604020202020204" pitchFamily="34" charset="0"/>
                <a:cs typeface="Arial" panose="020B0604020202020204" pitchFamily="34" charset="0"/>
              </a:rPr>
              <a:t>. It is directly associated with the changeable behaviours, and particularly smoking, which makes it suitable to study the role of lifestyle in the development of diseases. Its well-investigated effect on the physiological and anatomical aspects of respiration is clear and offers an outstanding setting in which the theoretical background can be practically implemented (</a:t>
            </a:r>
            <a:r>
              <a:rPr lang="en-GB" sz="2400" dirty="0"/>
              <a:t>Mason et al., 2021)</a:t>
            </a:r>
            <a:r>
              <a:rPr lang="en-GB" sz="2400" dirty="0">
                <a:latin typeface="Arial" panose="020B0604020202020204" pitchFamily="34" charset="0"/>
                <a:cs typeface="Arial" panose="020B0604020202020204" pitchFamily="34" charset="0"/>
              </a:rPr>
              <a:t>. NHS and NICE guidelines are also beneficial to this condition, so the presentation can include evidence-based care planning and structured management pathways (</a:t>
            </a:r>
            <a:r>
              <a:rPr lang="en-GB" sz="2400" dirty="0"/>
              <a:t>NHS, 2023)</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C309020D-DF8D-026C-61BC-A53FA92CDBCC}"/>
              </a:ext>
            </a:extLst>
          </p:cNvPr>
          <p:cNvSpPr>
            <a:spLocks noGrp="1"/>
          </p:cNvSpPr>
          <p:nvPr>
            <p:ph type="sldNum" sz="quarter" idx="5"/>
          </p:nvPr>
        </p:nvSpPr>
        <p:spPr/>
        <p:txBody>
          <a:bodyPr/>
          <a:lstStyle/>
          <a:p>
            <a:fld id="{59FB5A3A-201F-451D-A18A-9F7AF009E7CF}" type="slidenum">
              <a:rPr lang="en-GB" smtClean="0"/>
              <a:t>4</a:t>
            </a:fld>
            <a:endParaRPr lang="en-GB"/>
          </a:p>
        </p:txBody>
      </p:sp>
    </p:spTree>
    <p:extLst>
      <p:ext uri="{BB962C8B-B14F-4D97-AF65-F5344CB8AC3E}">
        <p14:creationId xmlns:p14="http://schemas.microsoft.com/office/powerpoint/2010/main" val="2660947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C6CCB-91DE-9E63-17DC-72303B404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FEB83-2597-CB0E-634C-1144AB7A9F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99DD99-2C30-F059-13DE-836FE640D289}"/>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The respiratory system includes the Trachea, Bronchi, Bronchioles, Lungs and Alveoli. These organs act together to promote effective airflow and gaseous exchange. Alveoli are the small air sacs in the lungs and are the main location of the oxygen and carbon dioxide exchange. Intercostal and diaphragm muscles produce changes in pressure that allow inhalation and exhalation. The deoxygenated and oxygenated blood flows through the pulmonary arteries and veins, respectively. The knowledge of these anatomical parts is essential since lung cancer directly disrupts the parts of the body that are important in breathing and the supply of oxygen (</a:t>
            </a:r>
            <a:r>
              <a:rPr lang="en-GB" sz="2400" dirty="0"/>
              <a:t>Tortora &amp; Derrickson, 2021)</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569923B7-9777-44B6-891F-D42169F7DE98}"/>
              </a:ext>
            </a:extLst>
          </p:cNvPr>
          <p:cNvSpPr>
            <a:spLocks noGrp="1"/>
          </p:cNvSpPr>
          <p:nvPr>
            <p:ph type="sldNum" sz="quarter" idx="5"/>
          </p:nvPr>
        </p:nvSpPr>
        <p:spPr/>
        <p:txBody>
          <a:bodyPr/>
          <a:lstStyle/>
          <a:p>
            <a:fld id="{59FB5A3A-201F-451D-A18A-9F7AF009E7CF}" type="slidenum">
              <a:rPr lang="en-GB" smtClean="0"/>
              <a:t>5</a:t>
            </a:fld>
            <a:endParaRPr lang="en-GB"/>
          </a:p>
        </p:txBody>
      </p:sp>
    </p:spTree>
    <p:extLst>
      <p:ext uri="{BB962C8B-B14F-4D97-AF65-F5344CB8AC3E}">
        <p14:creationId xmlns:p14="http://schemas.microsoft.com/office/powerpoint/2010/main" val="952343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0EDB7-3E1E-1B3E-92F3-2632BE8A4F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5DA84F-FCFF-C80B-2B2B-54487A9DCE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5C9652-CC05-4F2B-55BD-1FDE41D7E07A}"/>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The focus of respiratory physiology is the ventilation, exchange of gases and oxygen transportation. The breath is inhaled into the lungs, and it enters the alveoli, where oxygen diffuses through membranes into the capillary blood. Oxygen is then transported to body tissues by haemoglobin, which is necessary in cellular respiration. Metabolic activity results in the production of carbon dioxide, which diffuses back to the bloodstream and is released through exhalation. These physiological processes keep the body alive and depend on sound lung tissue. Cancer interferes with such processes; the body finds it hard to keep itself efficiently oxygenated and to remove carbon dioxide (</a:t>
            </a:r>
            <a:r>
              <a:rPr lang="en-GB" sz="2400" dirty="0"/>
              <a:t>National Cancer Institute, 2022)</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9E176388-262F-BB41-C015-E5D50C5122EC}"/>
              </a:ext>
            </a:extLst>
          </p:cNvPr>
          <p:cNvSpPr>
            <a:spLocks noGrp="1"/>
          </p:cNvSpPr>
          <p:nvPr>
            <p:ph type="sldNum" sz="quarter" idx="5"/>
          </p:nvPr>
        </p:nvSpPr>
        <p:spPr/>
        <p:txBody>
          <a:bodyPr/>
          <a:lstStyle/>
          <a:p>
            <a:fld id="{59FB5A3A-201F-451D-A18A-9F7AF009E7CF}" type="slidenum">
              <a:rPr lang="en-GB" smtClean="0"/>
              <a:t>6</a:t>
            </a:fld>
            <a:endParaRPr lang="en-GB"/>
          </a:p>
        </p:txBody>
      </p:sp>
    </p:spTree>
    <p:extLst>
      <p:ext uri="{BB962C8B-B14F-4D97-AF65-F5344CB8AC3E}">
        <p14:creationId xmlns:p14="http://schemas.microsoft.com/office/powerpoint/2010/main" val="769783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B2035-EAEB-00B0-95D5-2F3994BC7B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2E8DC8-3A17-D276-5120-5259D07B2A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064AD4-A880-327E-895F-E31702FD2592}"/>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Development of lung cancer occurs when epithelial cells become mutated with uncontrolled proliferation. Tumour increases in size, blocking the bronchi and limiting airflow to the affected parts of the lungs. Alveolar space is crushed or obliterated, making less surface on which gas exchange can take place. The inflammatory responses are detrimental to the breathing capacity and cause chronic cough and the risk of infection. At later stages, cancer can spread to other organs, including the bone, brain, or liver. These progressive alterations have a profound effect on the supply of oxygen and general respiratory activity (NICE, 2023).</a:t>
            </a:r>
          </a:p>
        </p:txBody>
      </p:sp>
      <p:sp>
        <p:nvSpPr>
          <p:cNvPr id="4" name="Slide Number Placeholder 3">
            <a:extLst>
              <a:ext uri="{FF2B5EF4-FFF2-40B4-BE49-F238E27FC236}">
                <a16:creationId xmlns:a16="http://schemas.microsoft.com/office/drawing/2014/main" id="{A63C416C-B672-3238-BEC9-87CA079214D2}"/>
              </a:ext>
            </a:extLst>
          </p:cNvPr>
          <p:cNvSpPr>
            <a:spLocks noGrp="1"/>
          </p:cNvSpPr>
          <p:nvPr>
            <p:ph type="sldNum" sz="quarter" idx="5"/>
          </p:nvPr>
        </p:nvSpPr>
        <p:spPr/>
        <p:txBody>
          <a:bodyPr/>
          <a:lstStyle/>
          <a:p>
            <a:fld id="{59FB5A3A-201F-451D-A18A-9F7AF009E7CF}" type="slidenum">
              <a:rPr lang="en-GB" smtClean="0"/>
              <a:t>7</a:t>
            </a:fld>
            <a:endParaRPr lang="en-GB"/>
          </a:p>
        </p:txBody>
      </p:sp>
    </p:spTree>
    <p:extLst>
      <p:ext uri="{BB962C8B-B14F-4D97-AF65-F5344CB8AC3E}">
        <p14:creationId xmlns:p14="http://schemas.microsoft.com/office/powerpoint/2010/main" val="30275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C6FA8-A6C1-EBA5-F89A-F44A71FFB8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21B93-8265-AB56-9289-2263BBCBEA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557A14-AF4A-9210-4976-6465CAD2B9B8}"/>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The disease of lung cancer interferes with various properties of the respiratory system. Obstruction of the tumours reduces the amount of airflow, which complicates breathing and limits the oxygen reaching lung tissue. The rupture or contraction of the alveoli reduces the surface area necessary to facilitate effective exchange of gases, and as a result, the oxygen saturation level is reduced. Constant hypoxia usually causes patients to complain of fatigue, decreased exercise tolerance and breathlessness. Obstruction of the airways also entraps secretions, which predisposes to infection. Persistent coughing may also be used to aggravate airways, which adds to the degree of discomfort and poor quality of life (</a:t>
            </a:r>
            <a:r>
              <a:rPr lang="en-GB" sz="2400" dirty="0"/>
              <a:t>Mason et al., 2021)</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B38E6649-1A20-FFC4-6809-D50868DB5564}"/>
              </a:ext>
            </a:extLst>
          </p:cNvPr>
          <p:cNvSpPr>
            <a:spLocks noGrp="1"/>
          </p:cNvSpPr>
          <p:nvPr>
            <p:ph type="sldNum" sz="quarter" idx="5"/>
          </p:nvPr>
        </p:nvSpPr>
        <p:spPr/>
        <p:txBody>
          <a:bodyPr/>
          <a:lstStyle/>
          <a:p>
            <a:fld id="{59FB5A3A-201F-451D-A18A-9F7AF009E7CF}" type="slidenum">
              <a:rPr lang="en-GB" smtClean="0"/>
              <a:t>8</a:t>
            </a:fld>
            <a:endParaRPr lang="en-GB"/>
          </a:p>
        </p:txBody>
      </p:sp>
    </p:spTree>
    <p:extLst>
      <p:ext uri="{BB962C8B-B14F-4D97-AF65-F5344CB8AC3E}">
        <p14:creationId xmlns:p14="http://schemas.microsoft.com/office/powerpoint/2010/main" val="934750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4997C-8F26-0E64-AB94-2F307AB819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05FD50-D5B2-319A-F734-809A0DE022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4073B0-71D1-82E6-0B3A-C53958F3EB05}"/>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Mr Daniel Carter is a 62-year-old man living on his own and in an urban environment. His smoking history is 35 pack years, which puts him at a high risk of lung cancer. Poor family support and loneliness could influence attendance at appointments and well-being. His low socioeconomic status limits his ability to travel and access healthcare. Urban air pollution could have added risk in this environmental exposure. These demographic aspects affect the process of personalised care planning, which emphasises the necessity of the availability of the services, effective communication, and proper referral to social support (</a:t>
            </a:r>
            <a:r>
              <a:rPr lang="en-GB" sz="2400" dirty="0"/>
              <a:t>WHO, 2021)</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1CC8EB2B-707B-2519-8C40-2828B035F798}"/>
              </a:ext>
            </a:extLst>
          </p:cNvPr>
          <p:cNvSpPr>
            <a:spLocks noGrp="1"/>
          </p:cNvSpPr>
          <p:nvPr>
            <p:ph type="sldNum" sz="quarter" idx="5"/>
          </p:nvPr>
        </p:nvSpPr>
        <p:spPr/>
        <p:txBody>
          <a:bodyPr/>
          <a:lstStyle/>
          <a:p>
            <a:fld id="{59FB5A3A-201F-451D-A18A-9F7AF009E7CF}" type="slidenum">
              <a:rPr lang="en-GB" smtClean="0"/>
              <a:t>9</a:t>
            </a:fld>
            <a:endParaRPr lang="en-GB"/>
          </a:p>
        </p:txBody>
      </p:sp>
    </p:spTree>
    <p:extLst>
      <p:ext uri="{BB962C8B-B14F-4D97-AF65-F5344CB8AC3E}">
        <p14:creationId xmlns:p14="http://schemas.microsoft.com/office/powerpoint/2010/main" val="28074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41D93-45A6-4F2B-AA4D-62EAF67331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3B846-0D04-2BA5-795C-C396243FA0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93E6A7-E211-1C88-8BF1-1609D37B903D}"/>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The lifestyle factors are essential in the development and progression of lung cancer. The most significant risk factor is the long-term history of smoking by Mr Carter, which is aggravated by the occupational exposure to industrial chemicals. His inactive physical activity has decreased breathing capacity and aerobic endurance. One of the causes of comorbid risk, especially cardiovascular issues, has been a nutritionally poor diet. Poor exercise and stress also deteriorate immune functions and quality of life. The awareness of these risk factors that can be modified or non-modified will help his care plan to promote health by developing interventions that can be modified (</a:t>
            </a:r>
            <a:r>
              <a:rPr lang="en-GB" sz="2400" dirty="0"/>
              <a:t>NHS Digital, 2022)</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8FF348D4-7F0C-C5C2-FBA4-DAAFC5548925}"/>
              </a:ext>
            </a:extLst>
          </p:cNvPr>
          <p:cNvSpPr>
            <a:spLocks noGrp="1"/>
          </p:cNvSpPr>
          <p:nvPr>
            <p:ph type="sldNum" sz="quarter" idx="5"/>
          </p:nvPr>
        </p:nvSpPr>
        <p:spPr/>
        <p:txBody>
          <a:bodyPr/>
          <a:lstStyle/>
          <a:p>
            <a:fld id="{59FB5A3A-201F-451D-A18A-9F7AF009E7CF}" type="slidenum">
              <a:rPr lang="en-GB" smtClean="0"/>
              <a:t>10</a:t>
            </a:fld>
            <a:endParaRPr lang="en-GB"/>
          </a:p>
        </p:txBody>
      </p:sp>
    </p:spTree>
    <p:extLst>
      <p:ext uri="{BB962C8B-B14F-4D97-AF65-F5344CB8AC3E}">
        <p14:creationId xmlns:p14="http://schemas.microsoft.com/office/powerpoint/2010/main" val="2516436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4BB1E-16E7-E667-EF4B-356BDDD89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EB6938-8C70-AC11-90DB-F9C9DC1055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6803E0-8D3B-87D7-6832-0E163D8600E7}"/>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Modern cancer care cannot be without routine data collection. The use of imaging tools like CT scans helps clinicians to follow up on the development of tumours and to assess the effectiveness of treatment. Blood tests are used to determine response patterns, unwanted effects, or complications. Electronic health records enable multidisciplinary teams to communicate effectively and provide coordinated care. Screening programmes contribute to the early detection of cancer, which is more effective. Lung function tests monitor physiological performance and point to deterioration over time. Collectively, these sources of data can aid in personalised care planning and informed decision-making during the cancer course of the patient (</a:t>
            </a:r>
            <a:r>
              <a:rPr lang="en-GB" sz="2400" dirty="0"/>
              <a:t>Cancer Research UK, 2023)</a:t>
            </a:r>
            <a:r>
              <a:rPr lang="en-GB" sz="24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EF1D1280-7EE8-AA53-E74B-CC89BD344229}"/>
              </a:ext>
            </a:extLst>
          </p:cNvPr>
          <p:cNvSpPr>
            <a:spLocks noGrp="1"/>
          </p:cNvSpPr>
          <p:nvPr>
            <p:ph type="sldNum" sz="quarter" idx="5"/>
          </p:nvPr>
        </p:nvSpPr>
        <p:spPr/>
        <p:txBody>
          <a:bodyPr/>
          <a:lstStyle/>
          <a:p>
            <a:fld id="{59FB5A3A-201F-451D-A18A-9F7AF009E7CF}" type="slidenum">
              <a:rPr lang="en-GB" smtClean="0"/>
              <a:t>11</a:t>
            </a:fld>
            <a:endParaRPr lang="en-GB"/>
          </a:p>
        </p:txBody>
      </p:sp>
    </p:spTree>
    <p:extLst>
      <p:ext uri="{BB962C8B-B14F-4D97-AF65-F5344CB8AC3E}">
        <p14:creationId xmlns:p14="http://schemas.microsoft.com/office/powerpoint/2010/main" val="2696811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CCFB0-D1C6-C774-09E6-D966FC360B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B3C68C-30C7-D643-FEE3-BAD75DEC6D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EA3CA4-A0C2-1B2F-EB21-1FC5C790AD23}"/>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This holistic care plan combines physical, psychological, and ethical factors in managing cancer effectively. Observation involves routine imaging, pulmonary testing, and symptom assessment. It can be treated with early referral to surgery or chemotherapy with the assistance of oncology consultation. Multidisciplinary communication provides coordinated and constant care delivery. The ethical practice includes informed consent, respect for autonomy and shared decision-making. Health promotion is concerned with smoking, better diet and exercise. Psychological and nutritional support also enhances well-being and tolerance to treatment.</a:t>
            </a:r>
          </a:p>
        </p:txBody>
      </p:sp>
      <p:sp>
        <p:nvSpPr>
          <p:cNvPr id="4" name="Slide Number Placeholder 3">
            <a:extLst>
              <a:ext uri="{FF2B5EF4-FFF2-40B4-BE49-F238E27FC236}">
                <a16:creationId xmlns:a16="http://schemas.microsoft.com/office/drawing/2014/main" id="{013495EA-891A-91A6-5B44-A0238270E822}"/>
              </a:ext>
            </a:extLst>
          </p:cNvPr>
          <p:cNvSpPr>
            <a:spLocks noGrp="1"/>
          </p:cNvSpPr>
          <p:nvPr>
            <p:ph type="sldNum" sz="quarter" idx="5"/>
          </p:nvPr>
        </p:nvSpPr>
        <p:spPr/>
        <p:txBody>
          <a:bodyPr/>
          <a:lstStyle/>
          <a:p>
            <a:fld id="{59FB5A3A-201F-451D-A18A-9F7AF009E7CF}" type="slidenum">
              <a:rPr lang="en-GB" smtClean="0"/>
              <a:t>12</a:t>
            </a:fld>
            <a:endParaRPr lang="en-GB"/>
          </a:p>
        </p:txBody>
      </p:sp>
    </p:spTree>
    <p:extLst>
      <p:ext uri="{BB962C8B-B14F-4D97-AF65-F5344CB8AC3E}">
        <p14:creationId xmlns:p14="http://schemas.microsoft.com/office/powerpoint/2010/main" val="394606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954F7-B905-47E9-BB08-3103CFBF6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A4B863-257E-858C-94EE-C3A14C264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CAD829-7470-A76C-1672-6265959CD129}"/>
              </a:ext>
            </a:extLst>
          </p:cNvPr>
          <p:cNvSpPr>
            <a:spLocks noGrp="1"/>
          </p:cNvSpPr>
          <p:nvPr>
            <p:ph type="body" idx="1"/>
          </p:nvPr>
        </p:nvSpPr>
        <p:spPr/>
        <p:txBody>
          <a:bodyPr/>
          <a:lstStyle/>
          <a:p>
            <a:pPr algn="just">
              <a:lnSpc>
                <a:spcPct val="150000"/>
              </a:lnSpc>
            </a:pPr>
            <a:r>
              <a:rPr lang="en-GB" sz="2400" dirty="0">
                <a:latin typeface="Arial" panose="020B0604020202020204" pitchFamily="34" charset="0"/>
                <a:cs typeface="Arial" panose="020B0604020202020204" pitchFamily="34" charset="0"/>
              </a:rPr>
              <a:t>Lung cancer has a significant implication on respiratory physiology and anatomy, resulting in compromised ventilation and oxygen uptake. Early diagnosis enhances prognosis and aids in planning treatment on time. Physical symptoms, emotional well-being, and ethical practice can only be managed through a holistic and person-centred plan of care. Improved lifestyle, including cessation of smoking and more exercise, leads to improved health in the long run. Regular clinical data facilitates making informed decisions, and multidisciplinary collaboration improves safety and continuity of care. These strategies, in combination, offer holistic care to cancer patients.</a:t>
            </a:r>
          </a:p>
        </p:txBody>
      </p:sp>
      <p:sp>
        <p:nvSpPr>
          <p:cNvPr id="4" name="Slide Number Placeholder 3">
            <a:extLst>
              <a:ext uri="{FF2B5EF4-FFF2-40B4-BE49-F238E27FC236}">
                <a16:creationId xmlns:a16="http://schemas.microsoft.com/office/drawing/2014/main" id="{AF445B35-7119-2C70-8DEC-18002DCDDD18}"/>
              </a:ext>
            </a:extLst>
          </p:cNvPr>
          <p:cNvSpPr>
            <a:spLocks noGrp="1"/>
          </p:cNvSpPr>
          <p:nvPr>
            <p:ph type="sldNum" sz="quarter" idx="5"/>
          </p:nvPr>
        </p:nvSpPr>
        <p:spPr/>
        <p:txBody>
          <a:bodyPr/>
          <a:lstStyle/>
          <a:p>
            <a:fld id="{59FB5A3A-201F-451D-A18A-9F7AF009E7CF}" type="slidenum">
              <a:rPr lang="en-GB" smtClean="0"/>
              <a:t>13</a:t>
            </a:fld>
            <a:endParaRPr lang="en-GB"/>
          </a:p>
        </p:txBody>
      </p:sp>
    </p:spTree>
    <p:extLst>
      <p:ext uri="{BB962C8B-B14F-4D97-AF65-F5344CB8AC3E}">
        <p14:creationId xmlns:p14="http://schemas.microsoft.com/office/powerpoint/2010/main" val="3689648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099BB-4D52-4F26-735C-9D46BCC525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F1F40-912C-1976-F404-D4AAD71031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02C44D-F35B-6DF1-BC2C-D2557E40E56F}"/>
              </a:ext>
            </a:extLst>
          </p:cNvPr>
          <p:cNvSpPr>
            <a:spLocks noGrp="1"/>
          </p:cNvSpPr>
          <p:nvPr>
            <p:ph type="body" idx="1"/>
          </p:nvPr>
        </p:nvSpPr>
        <p:spPr/>
        <p:txBody>
          <a:bodyPr/>
          <a:lstStyle/>
          <a:p>
            <a:pPr algn="just">
              <a:lnSpc>
                <a:spcPct val="150000"/>
              </a:lnSpc>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3500919-10A3-F541-CF9D-B1D1991BE28C}"/>
              </a:ext>
            </a:extLst>
          </p:cNvPr>
          <p:cNvSpPr>
            <a:spLocks noGrp="1"/>
          </p:cNvSpPr>
          <p:nvPr>
            <p:ph type="sldNum" sz="quarter" idx="5"/>
          </p:nvPr>
        </p:nvSpPr>
        <p:spPr/>
        <p:txBody>
          <a:bodyPr/>
          <a:lstStyle/>
          <a:p>
            <a:fld id="{59FB5A3A-201F-451D-A18A-9F7AF009E7CF}" type="slidenum">
              <a:rPr lang="en-GB" smtClean="0"/>
              <a:t>14</a:t>
            </a:fld>
            <a:endParaRPr lang="en-GB"/>
          </a:p>
        </p:txBody>
      </p:sp>
    </p:spTree>
    <p:extLst>
      <p:ext uri="{BB962C8B-B14F-4D97-AF65-F5344CB8AC3E}">
        <p14:creationId xmlns:p14="http://schemas.microsoft.com/office/powerpoint/2010/main" val="4139227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51AD5093-4A11-40E8-B466-D556B4A991E0}" type="datetimeFigureOut">
              <a:rPr lang="en-GB" smtClean="0"/>
              <a:t>17/11/2025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72FF1BE-2EAF-42D8-8820-1CC50EA57BC1}" type="slidenum">
              <a:rPr lang="en-GB" smtClean="0"/>
              <a:t>‹#›</a:t>
            </a:fld>
            <a:endParaRPr lang="en-GB"/>
          </a:p>
        </p:txBody>
      </p:sp>
    </p:spTree>
    <p:extLst>
      <p:ext uri="{BB962C8B-B14F-4D97-AF65-F5344CB8AC3E}">
        <p14:creationId xmlns:p14="http://schemas.microsoft.com/office/powerpoint/2010/main" val="1215985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D5093-4A11-40E8-B466-D556B4A991E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2057518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51AD5093-4A11-40E8-B466-D556B4A991E0}" type="datetimeFigureOut">
              <a:rPr lang="en-GB" smtClean="0"/>
              <a:t>17/11/2025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72FF1BE-2EAF-42D8-8820-1CC50EA57BC1}" type="slidenum">
              <a:rPr lang="en-GB" smtClean="0"/>
              <a:t>‹#›</a:t>
            </a:fld>
            <a:endParaRPr lang="en-GB"/>
          </a:p>
        </p:txBody>
      </p:sp>
    </p:spTree>
    <p:extLst>
      <p:ext uri="{BB962C8B-B14F-4D97-AF65-F5344CB8AC3E}">
        <p14:creationId xmlns:p14="http://schemas.microsoft.com/office/powerpoint/2010/main" val="1353211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AD5093-4A11-40E8-B466-D556B4A991E0}"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4284524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AD5093-4A11-40E8-B466-D556B4A991E0}"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2996542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AD5093-4A11-40E8-B466-D556B4A991E0}"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3066289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D5093-4A11-40E8-B466-D556B4A991E0}"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4287890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1AD5093-4A11-40E8-B466-D556B4A991E0}" type="datetimeFigureOut">
              <a:rPr lang="en-GB" smtClean="0"/>
              <a:t>17/11/2025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72FF1BE-2EAF-42D8-8820-1CC50EA57BC1}" type="slidenum">
              <a:rPr lang="en-GB" smtClean="0"/>
              <a:t>‹#›</a:t>
            </a:fld>
            <a:endParaRPr lang="en-GB"/>
          </a:p>
        </p:txBody>
      </p:sp>
    </p:spTree>
    <p:extLst>
      <p:ext uri="{BB962C8B-B14F-4D97-AF65-F5344CB8AC3E}">
        <p14:creationId xmlns:p14="http://schemas.microsoft.com/office/powerpoint/2010/main" val="2739035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AD5093-4A11-40E8-B466-D556B4A991E0}"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1648958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D5093-4A11-40E8-B466-D556B4A991E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2FF1BE-2EAF-42D8-8820-1CC50EA57BC1}" type="slidenum">
              <a:rPr lang="en-GB" smtClean="0"/>
              <a:t>‹#›</a:t>
            </a:fld>
            <a:endParaRPr lang="en-GB"/>
          </a:p>
        </p:txBody>
      </p:sp>
    </p:spTree>
    <p:extLst>
      <p:ext uri="{BB962C8B-B14F-4D97-AF65-F5344CB8AC3E}">
        <p14:creationId xmlns:p14="http://schemas.microsoft.com/office/powerpoint/2010/main" val="2166580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51AD5093-4A11-40E8-B466-D556B4A991E0}" type="datetimeFigureOut">
              <a:rPr lang="en-GB" smtClean="0"/>
              <a:t>17/11/2025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72FF1BE-2EAF-42D8-8820-1CC50EA57BC1}" type="slidenum">
              <a:rPr lang="en-GB" smtClean="0"/>
              <a:t>‹#›</a:t>
            </a:fld>
            <a:endParaRPr lang="en-GB"/>
          </a:p>
        </p:txBody>
      </p:sp>
    </p:spTree>
    <p:extLst>
      <p:ext uri="{BB962C8B-B14F-4D97-AF65-F5344CB8AC3E}">
        <p14:creationId xmlns:p14="http://schemas.microsoft.com/office/powerpoint/2010/main" val="1180788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51AD5093-4A11-40E8-B466-D556B4A991E0}" type="datetimeFigureOut">
              <a:rPr lang="en-GB" smtClean="0"/>
              <a:t>17/11/2025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72FF1BE-2EAF-42D8-8820-1CC50EA57BC1}"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74194179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hyperlink" Target="https://www.nice.org.uk/guidance/ng122" TargetMode="External"/><Relationship Id="rId13" Type="http://schemas.openxmlformats.org/officeDocument/2006/relationships/hyperlink" Target="https://www.cancerresearchuk.org/health-professional/cancer-statistics/statistics-by-cancer-type/lung-cancer" TargetMode="External"/><Relationship Id="rId3" Type="http://schemas.openxmlformats.org/officeDocument/2006/relationships/slideLayout" Target="../slideLayouts/slideLayout2.xml"/><Relationship Id="rId7" Type="http://schemas.openxmlformats.org/officeDocument/2006/relationships/hyperlink" Target="https://www.gov.uk/government/collections/cancer-prevalence" TargetMode="External"/><Relationship Id="rId12" Type="http://schemas.openxmlformats.org/officeDocument/2006/relationships/hyperlink" Target="https://www.elsevier.com/books/murray-and-nadels-textbook-of-respiratory-medicine"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wiley.com/en-gb/Principles+of+Anatomy+and+Physiology" TargetMode="External"/><Relationship Id="rId11" Type="http://schemas.openxmlformats.org/officeDocument/2006/relationships/hyperlink" Target="https://www.cancer.gov/types/lung" TargetMode="External"/><Relationship Id="rId5" Type="http://schemas.openxmlformats.org/officeDocument/2006/relationships/hyperlink" Target="https://www.who.int/health-topics/tobacco" TargetMode="External"/><Relationship Id="rId10" Type="http://schemas.openxmlformats.org/officeDocument/2006/relationships/hyperlink" Target="https://www.nhs.uk/conditions/lung-cancer/" TargetMode="External"/><Relationship Id="rId4" Type="http://schemas.openxmlformats.org/officeDocument/2006/relationships/notesSlide" Target="../notesSlides/notesSlide13.xml"/><Relationship Id="rId9" Type="http://schemas.openxmlformats.org/officeDocument/2006/relationships/hyperlink" Target="https://digital.nhs.uk/data-and-information"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gs>
            <a:gs pos="74000">
              <a:schemeClr val="accent1">
                <a:lumMod val="75000"/>
                <a:lumOff val="25000"/>
              </a:schemeClr>
            </a:gs>
            <a:gs pos="83000">
              <a:schemeClr val="accent1">
                <a:lumMod val="75000"/>
                <a:lumOff val="25000"/>
              </a:schemeClr>
            </a:gs>
            <a:gs pos="100000">
              <a:schemeClr val="accent1">
                <a:lumMod val="75000"/>
                <a:lumOff val="25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45CC41-608D-FA35-8067-C8974B00E152}"/>
              </a:ext>
            </a:extLst>
          </p:cNvPr>
          <p:cNvSpPr>
            <a:spLocks noGrp="1"/>
          </p:cNvSpPr>
          <p:nvPr>
            <p:ph type="ctrTitle"/>
          </p:nvPr>
        </p:nvSpPr>
        <p:spPr/>
        <p:txBody>
          <a:bodyPr anchor="ctr">
            <a:normAutofit/>
          </a:bodyPr>
          <a:lstStyle/>
          <a:p>
            <a:pPr algn="ctr"/>
            <a:r>
              <a:rPr lang="en-GB" sz="4400" b="1" cap="none" dirty="0">
                <a:solidFill>
                  <a:schemeClr val="bg1"/>
                </a:solidFill>
                <a:latin typeface="Arial" panose="020B0604020202020204" pitchFamily="34" charset="0"/>
                <a:cs typeface="Arial" panose="020B0604020202020204" pitchFamily="34" charset="0"/>
              </a:rPr>
              <a:t>Care Plan for a Fictional Patient with Lung Cancer</a:t>
            </a:r>
          </a:p>
        </p:txBody>
      </p:sp>
      <p:sp>
        <p:nvSpPr>
          <p:cNvPr id="5" name="Subtitle 4">
            <a:extLst>
              <a:ext uri="{FF2B5EF4-FFF2-40B4-BE49-F238E27FC236}">
                <a16:creationId xmlns:a16="http://schemas.microsoft.com/office/drawing/2014/main" id="{CB451FB9-D55F-E2C2-FF43-2B62CC80ED30}"/>
              </a:ext>
            </a:extLst>
          </p:cNvPr>
          <p:cNvSpPr>
            <a:spLocks noGrp="1"/>
          </p:cNvSpPr>
          <p:nvPr>
            <p:ph type="subTitle" idx="1"/>
          </p:nvPr>
        </p:nvSpPr>
        <p:spPr>
          <a:xfrm>
            <a:off x="581194" y="2495445"/>
            <a:ext cx="10993546" cy="1475013"/>
          </a:xfrm>
        </p:spPr>
        <p:txBody>
          <a:bodyPr>
            <a:normAutofit/>
          </a:bodyPr>
          <a:lstStyle/>
          <a:p>
            <a:pPr algn="ctr"/>
            <a:r>
              <a:rPr lang="en-GB" sz="3600" b="1" cap="none" dirty="0">
                <a:solidFill>
                  <a:schemeClr val="bg1"/>
                </a:solidFill>
                <a:latin typeface="Arial" panose="020B0604020202020204" pitchFamily="34" charset="0"/>
                <a:cs typeface="Arial" panose="020B0604020202020204" pitchFamily="34" charset="0"/>
              </a:rPr>
              <a:t>Anatomy, Physiology, Pathophysiology And Evidence-based Management</a:t>
            </a:r>
          </a:p>
        </p:txBody>
      </p:sp>
      <p:sp>
        <p:nvSpPr>
          <p:cNvPr id="6" name="Subtitle 4">
            <a:extLst>
              <a:ext uri="{FF2B5EF4-FFF2-40B4-BE49-F238E27FC236}">
                <a16:creationId xmlns:a16="http://schemas.microsoft.com/office/drawing/2014/main" id="{D3CD9C46-D573-997D-5327-2D07BBBF08D2}"/>
              </a:ext>
            </a:extLst>
          </p:cNvPr>
          <p:cNvSpPr txBox="1">
            <a:spLocks/>
          </p:cNvSpPr>
          <p:nvPr/>
        </p:nvSpPr>
        <p:spPr>
          <a:xfrm>
            <a:off x="719737" y="282923"/>
            <a:ext cx="10993546" cy="737507"/>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pPr algn="ctr"/>
            <a:r>
              <a:rPr lang="en-GB" sz="3600" b="1" cap="none" dirty="0">
                <a:solidFill>
                  <a:schemeClr val="bg1"/>
                </a:solidFill>
                <a:latin typeface="Arial" panose="020B0604020202020204" pitchFamily="34" charset="0"/>
                <a:cs typeface="Arial" panose="020B0604020202020204" pitchFamily="34" charset="0"/>
              </a:rPr>
              <a:t>Introduction to Physiology</a:t>
            </a:r>
          </a:p>
        </p:txBody>
      </p:sp>
      <p:sp>
        <p:nvSpPr>
          <p:cNvPr id="7" name="TextBox 6">
            <a:extLst>
              <a:ext uri="{FF2B5EF4-FFF2-40B4-BE49-F238E27FC236}">
                <a16:creationId xmlns:a16="http://schemas.microsoft.com/office/drawing/2014/main" id="{D00D90FC-4F9B-0258-9074-FA737041BEF1}"/>
              </a:ext>
            </a:extLst>
          </p:cNvPr>
          <p:cNvSpPr txBox="1"/>
          <p:nvPr/>
        </p:nvSpPr>
        <p:spPr>
          <a:xfrm>
            <a:off x="2420364" y="4439514"/>
            <a:ext cx="7592291" cy="1077218"/>
          </a:xfrm>
          <a:prstGeom prst="rect">
            <a:avLst/>
          </a:prstGeom>
          <a:noFill/>
        </p:spPr>
        <p:txBody>
          <a:bodyPr wrap="square" rtlCol="0">
            <a:spAutoFit/>
          </a:bodyPr>
          <a:lstStyle/>
          <a:p>
            <a:pPr algn="ctr"/>
            <a:r>
              <a:rPr lang="en-GB" sz="3200" b="1" dirty="0">
                <a:solidFill>
                  <a:schemeClr val="bg1"/>
                </a:solidFill>
                <a:latin typeface="Arial" panose="020B0604020202020204" pitchFamily="34" charset="0"/>
                <a:cs typeface="Arial" panose="020B0604020202020204" pitchFamily="34" charset="0"/>
              </a:rPr>
              <a:t>Presented by</a:t>
            </a:r>
          </a:p>
          <a:p>
            <a:pPr algn="ctr"/>
            <a:r>
              <a:rPr lang="en-GB" sz="3200" b="1" dirty="0">
                <a:solidFill>
                  <a:schemeClr val="bg1"/>
                </a:solidFill>
                <a:latin typeface="Arial" panose="020B0604020202020204" pitchFamily="34" charset="0"/>
                <a:cs typeface="Arial" panose="020B0604020202020204" pitchFamily="34" charset="0"/>
              </a:rPr>
              <a:t>Marjorie Francis - 2239092</a:t>
            </a:r>
          </a:p>
        </p:txBody>
      </p:sp>
      <p:pic>
        <p:nvPicPr>
          <p:cNvPr id="9" name="Audio 8">
            <a:extLst>
              <a:ext uri="{FF2B5EF4-FFF2-40B4-BE49-F238E27FC236}">
                <a16:creationId xmlns:a16="http://schemas.microsoft.com/office/drawing/2014/main" id="{F518D4F5-10BC-D919-7FEA-C068B28FB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72850729"/>
      </p:ext>
    </p:extLst>
  </p:cSld>
  <p:clrMapOvr>
    <a:masterClrMapping/>
  </p:clrMapOvr>
  <mc:AlternateContent xmlns:mc="http://schemas.openxmlformats.org/markup-compatibility/2006">
    <mc:Choice xmlns:p14="http://schemas.microsoft.com/office/powerpoint/2010/main" Requires="p14">
      <p:transition spd="slow" p14:dur="2000" advTm="17043"/>
    </mc:Choice>
    <mc:Fallback>
      <p:transition spd="slow" advTm="17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39984B-30FB-E7E2-765A-B3B9ED4B87C1}"/>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Introduction to the Case Study</a:t>
            </a:r>
          </a:p>
        </p:txBody>
      </p:sp>
      <p:sp>
        <p:nvSpPr>
          <p:cNvPr id="5" name="Content Placeholder 4">
            <a:extLst>
              <a:ext uri="{FF2B5EF4-FFF2-40B4-BE49-F238E27FC236}">
                <a16:creationId xmlns:a16="http://schemas.microsoft.com/office/drawing/2014/main" id="{B74F5F93-360F-EA45-1320-1501F418DD9F}"/>
              </a:ext>
            </a:extLst>
          </p:cNvPr>
          <p:cNvSpPr>
            <a:spLocks noGrp="1"/>
          </p:cNvSpPr>
          <p:nvPr>
            <p:ph idx="1"/>
          </p:nvPr>
        </p:nvSpPr>
        <p:spPr>
          <a:xfrm>
            <a:off x="285918" y="2217439"/>
            <a:ext cx="8162758"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Patient with early Lung Cancer diagnosed fictitiously.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Case study studies anatomy and physiology.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Dwelling upon the respiratory structure and functioning.</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Studies effects of cancer on body's processes.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Existing evidence-based, person-centred care plan.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Conforms to the NICE and NHS guidelines.</a:t>
            </a:r>
          </a:p>
        </p:txBody>
      </p:sp>
      <p:sp>
        <p:nvSpPr>
          <p:cNvPr id="7" name="TextBox 6">
            <a:extLst>
              <a:ext uri="{FF2B5EF4-FFF2-40B4-BE49-F238E27FC236}">
                <a16:creationId xmlns:a16="http://schemas.microsoft.com/office/drawing/2014/main" id="{6B7A3B3F-3E39-4CEE-4063-D15FE4A55BDF}"/>
              </a:ext>
            </a:extLst>
          </p:cNvPr>
          <p:cNvSpPr txBox="1"/>
          <p:nvPr/>
        </p:nvSpPr>
        <p:spPr>
          <a:xfrm>
            <a:off x="4714875" y="6008984"/>
            <a:ext cx="60960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(Cancer Research UK, 2023)</a:t>
            </a:r>
          </a:p>
        </p:txBody>
      </p:sp>
      <p:pic>
        <p:nvPicPr>
          <p:cNvPr id="8" name="Picture 7">
            <a:extLst>
              <a:ext uri="{FF2B5EF4-FFF2-40B4-BE49-F238E27FC236}">
                <a16:creationId xmlns:a16="http://schemas.microsoft.com/office/drawing/2014/main" id="{9268E852-88BD-1CC0-397E-FC06387392E1}"/>
              </a:ext>
            </a:extLst>
          </p:cNvPr>
          <p:cNvPicPr>
            <a:picLocks noChangeAspect="1"/>
          </p:cNvPicPr>
          <p:nvPr/>
        </p:nvPicPr>
        <p:blipFill>
          <a:blip r:embed="rId5"/>
          <a:srcRect b="7879"/>
          <a:stretch/>
        </p:blipFill>
        <p:spPr>
          <a:xfrm>
            <a:off x="8390118" y="2045381"/>
            <a:ext cx="3515964" cy="3906982"/>
          </a:xfrm>
          <a:prstGeom prst="rect">
            <a:avLst/>
          </a:prstGeom>
        </p:spPr>
      </p:pic>
      <p:pic>
        <p:nvPicPr>
          <p:cNvPr id="9" name="Audio 8">
            <a:extLst>
              <a:ext uri="{FF2B5EF4-FFF2-40B4-BE49-F238E27FC236}">
                <a16:creationId xmlns:a16="http://schemas.microsoft.com/office/drawing/2014/main" id="{6E9B825E-0AE8-204E-7C7D-A77018C08C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47313102"/>
      </p:ext>
    </p:extLst>
  </p:cSld>
  <p:clrMapOvr>
    <a:masterClrMapping/>
  </p:clrMapOvr>
  <mc:AlternateContent xmlns:mc="http://schemas.openxmlformats.org/markup-compatibility/2006">
    <mc:Choice xmlns:p14="http://schemas.microsoft.com/office/powerpoint/2010/main" Requires="p14">
      <p:transition spd="slow" p14:dur="2000" advTm="34319"/>
    </mc:Choice>
    <mc:Fallback>
      <p:transition spd="slow" advTm="34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72C02-606C-B580-DD5E-5F6D7316888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0DE4304-4B19-B010-397F-4ECC9E6AC3D6}"/>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Overview of Cancer and UK Prevalence</a:t>
            </a:r>
          </a:p>
        </p:txBody>
      </p:sp>
      <p:sp>
        <p:nvSpPr>
          <p:cNvPr id="5" name="Content Placeholder 4">
            <a:extLst>
              <a:ext uri="{FF2B5EF4-FFF2-40B4-BE49-F238E27FC236}">
                <a16:creationId xmlns:a16="http://schemas.microsoft.com/office/drawing/2014/main" id="{A86BA690-3825-A3E0-0EB5-0A9A03C0B6BE}"/>
              </a:ext>
            </a:extLst>
          </p:cNvPr>
          <p:cNvSpPr>
            <a:spLocks noGrp="1"/>
          </p:cNvSpPr>
          <p:nvPr>
            <p:ph idx="1"/>
          </p:nvPr>
        </p:nvSpPr>
        <p:spPr>
          <a:xfrm>
            <a:off x="0" y="2297655"/>
            <a:ext cx="8000833"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Cancer is one of the key public health issues in the UK.</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Anciently, lung cancer had a high incidence.</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Most common risk factor is still smoking.</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Cancer is common in socioeconomic deprivation.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Early diagnosis is a good indicator of survival.</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Screening programs decrease late diagnosis.</a:t>
            </a:r>
          </a:p>
        </p:txBody>
      </p:sp>
      <p:sp>
        <p:nvSpPr>
          <p:cNvPr id="3" name="TextBox 2">
            <a:extLst>
              <a:ext uri="{FF2B5EF4-FFF2-40B4-BE49-F238E27FC236}">
                <a16:creationId xmlns:a16="http://schemas.microsoft.com/office/drawing/2014/main" id="{158E95AA-0153-2E1F-435D-EB2E4683CD3A}"/>
              </a:ext>
            </a:extLst>
          </p:cNvPr>
          <p:cNvSpPr txBox="1"/>
          <p:nvPr/>
        </p:nvSpPr>
        <p:spPr>
          <a:xfrm>
            <a:off x="5448299" y="6244709"/>
            <a:ext cx="4257675"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(Public Health England, 2022)</a:t>
            </a:r>
          </a:p>
        </p:txBody>
      </p:sp>
      <p:pic>
        <p:nvPicPr>
          <p:cNvPr id="6" name="Picture 5">
            <a:extLst>
              <a:ext uri="{FF2B5EF4-FFF2-40B4-BE49-F238E27FC236}">
                <a16:creationId xmlns:a16="http://schemas.microsoft.com/office/drawing/2014/main" id="{947BC2BE-44ED-3C61-6F26-53FBC914D409}"/>
              </a:ext>
            </a:extLst>
          </p:cNvPr>
          <p:cNvPicPr>
            <a:picLocks noChangeAspect="1"/>
          </p:cNvPicPr>
          <p:nvPr/>
        </p:nvPicPr>
        <p:blipFill>
          <a:blip r:embed="rId5"/>
          <a:srcRect r="4418"/>
          <a:stretch/>
        </p:blipFill>
        <p:spPr>
          <a:xfrm>
            <a:off x="6996271" y="3223490"/>
            <a:ext cx="5195729" cy="2233035"/>
          </a:xfrm>
          <a:prstGeom prst="rect">
            <a:avLst/>
          </a:prstGeom>
        </p:spPr>
      </p:pic>
      <p:pic>
        <p:nvPicPr>
          <p:cNvPr id="8" name="Audio 7">
            <a:extLst>
              <a:ext uri="{FF2B5EF4-FFF2-40B4-BE49-F238E27FC236}">
                <a16:creationId xmlns:a16="http://schemas.microsoft.com/office/drawing/2014/main" id="{3C5D3641-8781-4743-1F64-B9CCFB8B9B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88443489"/>
      </p:ext>
    </p:extLst>
  </p:cSld>
  <p:clrMapOvr>
    <a:masterClrMapping/>
  </p:clrMapOvr>
  <mc:AlternateContent xmlns:mc="http://schemas.openxmlformats.org/markup-compatibility/2006">
    <mc:Choice xmlns:p14="http://schemas.microsoft.com/office/powerpoint/2010/main" Requires="p14">
      <p:transition spd="slow" p14:dur="2000" advTm="34771"/>
    </mc:Choice>
    <mc:Fallback>
      <p:transition spd="slow" advTm="34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7FAD9-FF78-E09A-9A54-2DCEE418FF0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D6FA22F-D8BA-0933-DA08-396846639C2B}"/>
              </a:ext>
            </a:extLst>
          </p:cNvPr>
          <p:cNvSpPr>
            <a:spLocks noGrp="1"/>
          </p:cNvSpPr>
          <p:nvPr>
            <p:ph type="title"/>
          </p:nvPr>
        </p:nvSpPr>
        <p:spPr>
          <a:xfrm>
            <a:off x="447675" y="702155"/>
            <a:ext cx="11296650" cy="940377"/>
          </a:xfrm>
        </p:spPr>
        <p:txBody>
          <a:bodyPr anchor="ctr">
            <a:normAutofit fontScale="90000"/>
          </a:bodyPr>
          <a:lstStyle/>
          <a:p>
            <a:pPr algn="ctr"/>
            <a:r>
              <a:rPr lang="en-GB" sz="4000" b="1" cap="none" dirty="0">
                <a:latin typeface="Arial" panose="020B0604020202020204" pitchFamily="34" charset="0"/>
                <a:cs typeface="Arial" panose="020B0604020202020204" pitchFamily="34" charset="0"/>
              </a:rPr>
              <a:t>Chosen (Lung Cancer) Cancer Type and Rationale</a:t>
            </a:r>
          </a:p>
        </p:txBody>
      </p:sp>
      <p:sp>
        <p:nvSpPr>
          <p:cNvPr id="5" name="Content Placeholder 4">
            <a:extLst>
              <a:ext uri="{FF2B5EF4-FFF2-40B4-BE49-F238E27FC236}">
                <a16:creationId xmlns:a16="http://schemas.microsoft.com/office/drawing/2014/main" id="{26A64F2E-D109-6BD8-A5B5-6F81C89B09AB}"/>
              </a:ext>
            </a:extLst>
          </p:cNvPr>
          <p:cNvSpPr>
            <a:spLocks noGrp="1"/>
          </p:cNvSpPr>
          <p:nvPr>
            <p:ph idx="1"/>
          </p:nvPr>
        </p:nvSpPr>
        <p:spPr>
          <a:xfrm>
            <a:off x="200193" y="2182033"/>
            <a:ext cx="9743908"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The most frequently diagnosed is non-small-cell lung cancer.</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Well correlated with smoking-related behaviours.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Known to severely impair respiratory efficiency.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Anatomical disruption is clear, and learning is relevant.</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Evidence of lifestyle effects on disease progression.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Enables incorporation of evidence-based recommendations of care.</a:t>
            </a:r>
          </a:p>
        </p:txBody>
      </p:sp>
      <p:sp>
        <p:nvSpPr>
          <p:cNvPr id="3" name="TextBox 2">
            <a:extLst>
              <a:ext uri="{FF2B5EF4-FFF2-40B4-BE49-F238E27FC236}">
                <a16:creationId xmlns:a16="http://schemas.microsoft.com/office/drawing/2014/main" id="{45E0DEF1-00F7-F429-924A-ED0B9BE463B2}"/>
              </a:ext>
            </a:extLst>
          </p:cNvPr>
          <p:cNvSpPr txBox="1"/>
          <p:nvPr/>
        </p:nvSpPr>
        <p:spPr>
          <a:xfrm>
            <a:off x="6667500" y="6360930"/>
            <a:ext cx="32766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(NHS, 2023)</a:t>
            </a:r>
          </a:p>
        </p:txBody>
      </p:sp>
      <p:pic>
        <p:nvPicPr>
          <p:cNvPr id="6" name="Picture 5">
            <a:extLst>
              <a:ext uri="{FF2B5EF4-FFF2-40B4-BE49-F238E27FC236}">
                <a16:creationId xmlns:a16="http://schemas.microsoft.com/office/drawing/2014/main" id="{7DB6D4B4-93D5-B03E-08D0-3FB95B870AA5}"/>
              </a:ext>
            </a:extLst>
          </p:cNvPr>
          <p:cNvPicPr>
            <a:picLocks noChangeAspect="1"/>
          </p:cNvPicPr>
          <p:nvPr/>
        </p:nvPicPr>
        <p:blipFill>
          <a:blip r:embed="rId5"/>
          <a:stretch>
            <a:fillRect/>
          </a:stretch>
        </p:blipFill>
        <p:spPr>
          <a:xfrm>
            <a:off x="8297262" y="2700687"/>
            <a:ext cx="3694545" cy="2412061"/>
          </a:xfrm>
          <a:prstGeom prst="rect">
            <a:avLst/>
          </a:prstGeom>
        </p:spPr>
      </p:pic>
      <p:pic>
        <p:nvPicPr>
          <p:cNvPr id="8" name="Audio 7">
            <a:extLst>
              <a:ext uri="{FF2B5EF4-FFF2-40B4-BE49-F238E27FC236}">
                <a16:creationId xmlns:a16="http://schemas.microsoft.com/office/drawing/2014/main" id="{B749CCFF-0B7D-24D9-5182-A403C13107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1146298"/>
      </p:ext>
    </p:extLst>
  </p:cSld>
  <p:clrMapOvr>
    <a:masterClrMapping/>
  </p:clrMapOvr>
  <mc:AlternateContent xmlns:mc="http://schemas.openxmlformats.org/markup-compatibility/2006">
    <mc:Choice xmlns:p14="http://schemas.microsoft.com/office/powerpoint/2010/main" Requires="p14">
      <p:transition spd="slow" p14:dur="2000" advTm="41369"/>
    </mc:Choice>
    <mc:Fallback>
      <p:transition spd="slow" advTm="41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47717-2A22-6BEF-7373-CCB0A107AD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76BC79F-1D00-BA71-9E86-ADD760370A22}"/>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Relevant Body System Anatomy</a:t>
            </a:r>
          </a:p>
        </p:txBody>
      </p:sp>
      <p:sp>
        <p:nvSpPr>
          <p:cNvPr id="5" name="Content Placeholder 4">
            <a:extLst>
              <a:ext uri="{FF2B5EF4-FFF2-40B4-BE49-F238E27FC236}">
                <a16:creationId xmlns:a16="http://schemas.microsoft.com/office/drawing/2014/main" id="{FA28273B-C14D-2BA2-C921-EC5DC89CAB20}"/>
              </a:ext>
            </a:extLst>
          </p:cNvPr>
          <p:cNvSpPr>
            <a:spLocks noGrp="1"/>
          </p:cNvSpPr>
          <p:nvPr>
            <p:ph idx="1"/>
          </p:nvPr>
        </p:nvSpPr>
        <p:spPr>
          <a:xfrm>
            <a:off x="304968" y="2190021"/>
            <a:ext cx="9020008"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Oxygenation consists of Bronchi and Lungs.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Oxygen and carbon exchange take place in alveoli.</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Trachea branches into primary bronchi.</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Diaphragm aids breathing using muscular contraction.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Intercostal muscles keep thoracic movement stable.</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Pulmonary vessels carry deoxygenated and oxygenated blood.</a:t>
            </a:r>
          </a:p>
        </p:txBody>
      </p:sp>
      <p:sp>
        <p:nvSpPr>
          <p:cNvPr id="3" name="TextBox 2">
            <a:extLst>
              <a:ext uri="{FF2B5EF4-FFF2-40B4-BE49-F238E27FC236}">
                <a16:creationId xmlns:a16="http://schemas.microsoft.com/office/drawing/2014/main" id="{D6A54F04-EFF9-A1DA-9159-A0557D50D8DE}"/>
              </a:ext>
            </a:extLst>
          </p:cNvPr>
          <p:cNvSpPr txBox="1"/>
          <p:nvPr/>
        </p:nvSpPr>
        <p:spPr>
          <a:xfrm>
            <a:off x="4791075" y="6235184"/>
            <a:ext cx="60960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(Tortora &amp; Derrickson, 2021)</a:t>
            </a:r>
          </a:p>
        </p:txBody>
      </p:sp>
      <p:pic>
        <p:nvPicPr>
          <p:cNvPr id="6" name="Picture 5">
            <a:extLst>
              <a:ext uri="{FF2B5EF4-FFF2-40B4-BE49-F238E27FC236}">
                <a16:creationId xmlns:a16="http://schemas.microsoft.com/office/drawing/2014/main" id="{1019ED76-5903-296F-B437-934D79FF7742}"/>
              </a:ext>
            </a:extLst>
          </p:cNvPr>
          <p:cNvPicPr>
            <a:picLocks noChangeAspect="1"/>
          </p:cNvPicPr>
          <p:nvPr/>
        </p:nvPicPr>
        <p:blipFill>
          <a:blip r:embed="rId5"/>
          <a:stretch>
            <a:fillRect/>
          </a:stretch>
        </p:blipFill>
        <p:spPr>
          <a:xfrm>
            <a:off x="8090887" y="2480049"/>
            <a:ext cx="3796145" cy="2245354"/>
          </a:xfrm>
          <a:prstGeom prst="rect">
            <a:avLst/>
          </a:prstGeom>
        </p:spPr>
      </p:pic>
      <p:pic>
        <p:nvPicPr>
          <p:cNvPr id="7" name="Audio 6">
            <a:extLst>
              <a:ext uri="{FF2B5EF4-FFF2-40B4-BE49-F238E27FC236}">
                <a16:creationId xmlns:a16="http://schemas.microsoft.com/office/drawing/2014/main" id="{E06803F3-829D-BEF6-9280-3497652B1C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1539074"/>
      </p:ext>
    </p:extLst>
  </p:cSld>
  <p:clrMapOvr>
    <a:masterClrMapping/>
  </p:clrMapOvr>
  <mc:AlternateContent xmlns:mc="http://schemas.openxmlformats.org/markup-compatibility/2006">
    <mc:Choice xmlns:p14="http://schemas.microsoft.com/office/powerpoint/2010/main" Requires="p14">
      <p:transition spd="slow" p14:dur="2000" advTm="38510"/>
    </mc:Choice>
    <mc:Fallback>
      <p:transition spd="slow" advTm="38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5DEDE-8B0F-22DB-1362-B8A2B2484E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B4FB8EF-2395-94BE-3B73-B1CEB098400C}"/>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Relevant Body System Physiology</a:t>
            </a:r>
          </a:p>
        </p:txBody>
      </p:sp>
      <p:sp>
        <p:nvSpPr>
          <p:cNvPr id="5" name="Content Placeholder 4">
            <a:extLst>
              <a:ext uri="{FF2B5EF4-FFF2-40B4-BE49-F238E27FC236}">
                <a16:creationId xmlns:a16="http://schemas.microsoft.com/office/drawing/2014/main" id="{C8286066-A0C0-1C62-A1BA-8B44274FACF9}"/>
              </a:ext>
            </a:extLst>
          </p:cNvPr>
          <p:cNvSpPr>
            <a:spLocks noGrp="1"/>
          </p:cNvSpPr>
          <p:nvPr>
            <p:ph idx="1"/>
          </p:nvPr>
        </p:nvSpPr>
        <p:spPr>
          <a:xfrm>
            <a:off x="409742" y="2190021"/>
            <a:ext cx="7847567" cy="3678303"/>
          </a:xfrm>
        </p:spPr>
        <p:txBody>
          <a:bodyPr anchor="t">
            <a:normAutofit lnSpcReduction="10000"/>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Breathing allows the air to flow regularly into the lungs.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Exchange of gases takes place over the alveolar membranes.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Oxygen is diffused to the circulating blood in the lungs.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Carbon dioxide is lost in normal expiration.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Haemoglobin carries oxygen all over the body tissues.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Respiration of cells requires sufficient oxygenation.</a:t>
            </a:r>
          </a:p>
        </p:txBody>
      </p:sp>
      <p:sp>
        <p:nvSpPr>
          <p:cNvPr id="3" name="TextBox 2">
            <a:extLst>
              <a:ext uri="{FF2B5EF4-FFF2-40B4-BE49-F238E27FC236}">
                <a16:creationId xmlns:a16="http://schemas.microsoft.com/office/drawing/2014/main" id="{E897E842-B95F-8ACF-34BC-B2BF4B742D98}"/>
              </a:ext>
            </a:extLst>
          </p:cNvPr>
          <p:cNvSpPr txBox="1"/>
          <p:nvPr/>
        </p:nvSpPr>
        <p:spPr>
          <a:xfrm>
            <a:off x="4267200" y="6165930"/>
            <a:ext cx="60960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(National Cancer Institute, 2022)</a:t>
            </a:r>
          </a:p>
        </p:txBody>
      </p:sp>
      <p:pic>
        <p:nvPicPr>
          <p:cNvPr id="6" name="Picture 5">
            <a:extLst>
              <a:ext uri="{FF2B5EF4-FFF2-40B4-BE49-F238E27FC236}">
                <a16:creationId xmlns:a16="http://schemas.microsoft.com/office/drawing/2014/main" id="{B9CD8FEA-2CF7-1AC9-BF7C-A39DCCD29DC1}"/>
              </a:ext>
            </a:extLst>
          </p:cNvPr>
          <p:cNvPicPr>
            <a:picLocks noChangeAspect="1"/>
          </p:cNvPicPr>
          <p:nvPr/>
        </p:nvPicPr>
        <p:blipFill>
          <a:blip r:embed="rId5"/>
          <a:stretch>
            <a:fillRect/>
          </a:stretch>
        </p:blipFill>
        <p:spPr>
          <a:xfrm>
            <a:off x="8174182" y="2944860"/>
            <a:ext cx="3999345" cy="2666230"/>
          </a:xfrm>
          <a:prstGeom prst="rect">
            <a:avLst/>
          </a:prstGeom>
        </p:spPr>
      </p:pic>
      <p:pic>
        <p:nvPicPr>
          <p:cNvPr id="7" name="Audio 6">
            <a:extLst>
              <a:ext uri="{FF2B5EF4-FFF2-40B4-BE49-F238E27FC236}">
                <a16:creationId xmlns:a16="http://schemas.microsoft.com/office/drawing/2014/main" id="{6F8321F5-2CE9-52C7-6CA8-C56328450E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55733415"/>
      </p:ext>
    </p:extLst>
  </p:cSld>
  <p:clrMapOvr>
    <a:masterClrMapping/>
  </p:clrMapOvr>
  <mc:AlternateContent xmlns:mc="http://schemas.openxmlformats.org/markup-compatibility/2006">
    <mc:Choice xmlns:p14="http://schemas.microsoft.com/office/powerpoint/2010/main" Requires="p14">
      <p:transition spd="slow" p14:dur="2000" advTm="41215"/>
    </mc:Choice>
    <mc:Fallback>
      <p:transition spd="slow" advTm="41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F6946-E6F1-B68E-4811-18EC827D33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DC0AD5-FBFA-2AF9-6542-5A422A9E88C9}"/>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Pathophysiology of the Cancer</a:t>
            </a:r>
          </a:p>
        </p:txBody>
      </p:sp>
      <p:sp>
        <p:nvSpPr>
          <p:cNvPr id="5" name="Content Placeholder 4">
            <a:extLst>
              <a:ext uri="{FF2B5EF4-FFF2-40B4-BE49-F238E27FC236}">
                <a16:creationId xmlns:a16="http://schemas.microsoft.com/office/drawing/2014/main" id="{38759129-4D5A-D674-7465-2938E1F41AB6}"/>
              </a:ext>
            </a:extLst>
          </p:cNvPr>
          <p:cNvSpPr>
            <a:spLocks noGrp="1"/>
          </p:cNvSpPr>
          <p:nvPr>
            <p:ph idx="1"/>
          </p:nvPr>
        </p:nvSpPr>
        <p:spPr>
          <a:xfrm>
            <a:off x="314492" y="2118369"/>
            <a:ext cx="8305633"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Cancerous cells grow without being regulated.</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Growth of tumours blocks the airways, decreasing airflow.</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Cancer decreases the alveolar surface area.</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Inflammation limits respiratory functioning capacity.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Cancer cells can spread to other body organs.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Gas exchange is highly impaired in progressive disease.</a:t>
            </a:r>
          </a:p>
        </p:txBody>
      </p:sp>
      <p:sp>
        <p:nvSpPr>
          <p:cNvPr id="3" name="TextBox 2">
            <a:extLst>
              <a:ext uri="{FF2B5EF4-FFF2-40B4-BE49-F238E27FC236}">
                <a16:creationId xmlns:a16="http://schemas.microsoft.com/office/drawing/2014/main" id="{C986A5FA-D41B-F108-FF17-47665ABBE767}"/>
              </a:ext>
            </a:extLst>
          </p:cNvPr>
          <p:cNvSpPr txBox="1"/>
          <p:nvPr/>
        </p:nvSpPr>
        <p:spPr>
          <a:xfrm>
            <a:off x="6095999" y="6272510"/>
            <a:ext cx="28956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(NICE, 2023)</a:t>
            </a:r>
          </a:p>
        </p:txBody>
      </p:sp>
      <p:pic>
        <p:nvPicPr>
          <p:cNvPr id="6" name="Picture 5">
            <a:extLst>
              <a:ext uri="{FF2B5EF4-FFF2-40B4-BE49-F238E27FC236}">
                <a16:creationId xmlns:a16="http://schemas.microsoft.com/office/drawing/2014/main" id="{98CA7BAE-D509-4BEA-6CDE-FF5F9850CF55}"/>
              </a:ext>
            </a:extLst>
          </p:cNvPr>
          <p:cNvPicPr>
            <a:picLocks noChangeAspect="1"/>
          </p:cNvPicPr>
          <p:nvPr/>
        </p:nvPicPr>
        <p:blipFill>
          <a:blip r:embed="rId5"/>
          <a:srcRect l="17677" r="22202" b="47744"/>
          <a:stretch/>
        </p:blipFill>
        <p:spPr>
          <a:xfrm>
            <a:off x="8620125" y="2379690"/>
            <a:ext cx="3435928" cy="3155661"/>
          </a:xfrm>
          <a:prstGeom prst="rect">
            <a:avLst/>
          </a:prstGeom>
        </p:spPr>
      </p:pic>
      <p:pic>
        <p:nvPicPr>
          <p:cNvPr id="7" name="Audio 6">
            <a:extLst>
              <a:ext uri="{FF2B5EF4-FFF2-40B4-BE49-F238E27FC236}">
                <a16:creationId xmlns:a16="http://schemas.microsoft.com/office/drawing/2014/main" id="{A30DD758-01BD-E200-F076-B24D955A81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61746631"/>
      </p:ext>
    </p:extLst>
  </p:cSld>
  <p:clrMapOvr>
    <a:masterClrMapping/>
  </p:clrMapOvr>
  <mc:AlternateContent xmlns:mc="http://schemas.openxmlformats.org/markup-compatibility/2006">
    <mc:Choice xmlns:p14="http://schemas.microsoft.com/office/powerpoint/2010/main" Requires="p14">
      <p:transition spd="slow" p14:dur="2000" advTm="35271"/>
    </mc:Choice>
    <mc:Fallback>
      <p:transition spd="slow" advTm="35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558DB-3B4D-B497-8ABE-D272A22700D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3D09E32-9D00-E65F-5038-7EE5FD8B8FD0}"/>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Effects of Cancer on System Functioning</a:t>
            </a:r>
          </a:p>
        </p:txBody>
      </p:sp>
      <p:sp>
        <p:nvSpPr>
          <p:cNvPr id="5" name="Content Placeholder 4">
            <a:extLst>
              <a:ext uri="{FF2B5EF4-FFF2-40B4-BE49-F238E27FC236}">
                <a16:creationId xmlns:a16="http://schemas.microsoft.com/office/drawing/2014/main" id="{776F087E-EC8E-386E-196E-AB960505AD8B}"/>
              </a:ext>
            </a:extLst>
          </p:cNvPr>
          <p:cNvSpPr>
            <a:spLocks noGrp="1"/>
          </p:cNvSpPr>
          <p:nvPr>
            <p:ph idx="1"/>
          </p:nvPr>
        </p:nvSpPr>
        <p:spPr>
          <a:xfrm>
            <a:off x="238293" y="2237646"/>
            <a:ext cx="8200858"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Ventilation is impaired to limit the supply of oxygen.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Obstruction of tumours exacerbates chronic </a:t>
            </a:r>
            <a:r>
              <a:rPr lang="en-GB" sz="2400" dirty="0" err="1">
                <a:latin typeface="Arial" panose="020B0604020202020204" pitchFamily="34" charset="0"/>
                <a:cs typeface="Arial" panose="020B0604020202020204" pitchFamily="34" charset="0"/>
              </a:rPr>
              <a:t>dyspnea</a:t>
            </a:r>
            <a:r>
              <a:rPr lang="en-GB" sz="2400" dirty="0">
                <a:latin typeface="Arial" panose="020B0604020202020204" pitchFamily="34" charset="0"/>
                <a:cs typeface="Arial" panose="020B0604020202020204" pitchFamily="34" charset="0"/>
              </a:rPr>
              <a:t>.</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Decreased alveolar area decreases gas exchange.</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Blocking of the airways increases the risks of infection.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The exercise tolerance reduces as a result of hypoxia.</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Coughing is persistent, aggravating the airways.</a:t>
            </a:r>
          </a:p>
          <a:p>
            <a:pPr marL="252000" indent="-252000" algn="just">
              <a:lnSpc>
                <a:spcPct val="150000"/>
              </a:lnSpc>
              <a:spcBef>
                <a:spcPts val="0"/>
              </a:spcBef>
              <a:spcAft>
                <a:spcPts val="0"/>
              </a:spcAft>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6875D49-4DA2-5D40-4A8A-4B98216C5710}"/>
              </a:ext>
            </a:extLst>
          </p:cNvPr>
          <p:cNvSpPr txBox="1"/>
          <p:nvPr/>
        </p:nvSpPr>
        <p:spPr>
          <a:xfrm>
            <a:off x="3714750" y="6155845"/>
            <a:ext cx="60960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(Mason et al., 2021)</a:t>
            </a:r>
          </a:p>
        </p:txBody>
      </p:sp>
      <p:pic>
        <p:nvPicPr>
          <p:cNvPr id="6" name="Picture 5">
            <a:extLst>
              <a:ext uri="{FF2B5EF4-FFF2-40B4-BE49-F238E27FC236}">
                <a16:creationId xmlns:a16="http://schemas.microsoft.com/office/drawing/2014/main" id="{512399E3-F038-E7C0-D2ED-FDE4911BB1AE}"/>
              </a:ext>
            </a:extLst>
          </p:cNvPr>
          <p:cNvPicPr>
            <a:picLocks noChangeAspect="1"/>
          </p:cNvPicPr>
          <p:nvPr/>
        </p:nvPicPr>
        <p:blipFill>
          <a:blip r:embed="rId5"/>
          <a:stretch>
            <a:fillRect/>
          </a:stretch>
        </p:blipFill>
        <p:spPr>
          <a:xfrm>
            <a:off x="8210232" y="2534883"/>
            <a:ext cx="3743475" cy="3251632"/>
          </a:xfrm>
          <a:prstGeom prst="rect">
            <a:avLst/>
          </a:prstGeom>
        </p:spPr>
      </p:pic>
      <p:pic>
        <p:nvPicPr>
          <p:cNvPr id="7" name="Audio 6">
            <a:extLst>
              <a:ext uri="{FF2B5EF4-FFF2-40B4-BE49-F238E27FC236}">
                <a16:creationId xmlns:a16="http://schemas.microsoft.com/office/drawing/2014/main" id="{3E27E36D-E2C4-9E5D-520E-A8F3EE15D9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46426394"/>
      </p:ext>
    </p:extLst>
  </p:cSld>
  <p:clrMapOvr>
    <a:masterClrMapping/>
  </p:clrMapOvr>
  <mc:AlternateContent xmlns:mc="http://schemas.openxmlformats.org/markup-compatibility/2006">
    <mc:Choice xmlns:p14="http://schemas.microsoft.com/office/powerpoint/2010/main" Requires="p14">
      <p:transition spd="slow" p14:dur="2000" advTm="43328"/>
    </mc:Choice>
    <mc:Fallback>
      <p:transition spd="slow" advTm="43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58D3A-1636-8B87-8E26-47B1500ED95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849F10D-2322-FCDF-BB2F-54208220AF87}"/>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Patient Demographic Profile</a:t>
            </a:r>
          </a:p>
        </p:txBody>
      </p:sp>
      <p:sp>
        <p:nvSpPr>
          <p:cNvPr id="5" name="Content Placeholder 4">
            <a:extLst>
              <a:ext uri="{FF2B5EF4-FFF2-40B4-BE49-F238E27FC236}">
                <a16:creationId xmlns:a16="http://schemas.microsoft.com/office/drawing/2014/main" id="{EB8DE8C0-0F51-5AAC-190F-7A29DB9A22E7}"/>
              </a:ext>
            </a:extLst>
          </p:cNvPr>
          <p:cNvSpPr>
            <a:spLocks noGrp="1"/>
          </p:cNvSpPr>
          <p:nvPr>
            <p:ph idx="1"/>
          </p:nvPr>
        </p:nvSpPr>
        <p:spPr>
          <a:xfrm>
            <a:off x="257342" y="2247171"/>
            <a:ext cx="7657933"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Male patient Daniel Carter, aged 62 years old.</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Long-term tobacco history, former smoker.</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The current support of the local family is limited.</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Life in cities predisposes one to environmental risks.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Reduced income decreases transportation.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Well-being moderate social isolation.</a:t>
            </a:r>
          </a:p>
        </p:txBody>
      </p:sp>
      <p:sp>
        <p:nvSpPr>
          <p:cNvPr id="3" name="TextBox 2">
            <a:extLst>
              <a:ext uri="{FF2B5EF4-FFF2-40B4-BE49-F238E27FC236}">
                <a16:creationId xmlns:a16="http://schemas.microsoft.com/office/drawing/2014/main" id="{2A8711D8-D677-390F-7774-796FD0F5C179}"/>
              </a:ext>
            </a:extLst>
          </p:cNvPr>
          <p:cNvSpPr txBox="1"/>
          <p:nvPr/>
        </p:nvSpPr>
        <p:spPr>
          <a:xfrm>
            <a:off x="5934075" y="6299280"/>
            <a:ext cx="3305175"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(WHO, 2021)</a:t>
            </a:r>
          </a:p>
        </p:txBody>
      </p:sp>
      <p:pic>
        <p:nvPicPr>
          <p:cNvPr id="6" name="Picture 5">
            <a:extLst>
              <a:ext uri="{FF2B5EF4-FFF2-40B4-BE49-F238E27FC236}">
                <a16:creationId xmlns:a16="http://schemas.microsoft.com/office/drawing/2014/main" id="{EE8CBCFB-5BB1-B1D1-7531-9E2426DA3E90}"/>
              </a:ext>
            </a:extLst>
          </p:cNvPr>
          <p:cNvPicPr>
            <a:picLocks noChangeAspect="1"/>
          </p:cNvPicPr>
          <p:nvPr/>
        </p:nvPicPr>
        <p:blipFill>
          <a:blip r:embed="rId5"/>
          <a:stretch>
            <a:fillRect/>
          </a:stretch>
        </p:blipFill>
        <p:spPr>
          <a:xfrm>
            <a:off x="7674042" y="3020291"/>
            <a:ext cx="4517958" cy="2135346"/>
          </a:xfrm>
          <a:prstGeom prst="rect">
            <a:avLst/>
          </a:prstGeom>
        </p:spPr>
      </p:pic>
      <p:pic>
        <p:nvPicPr>
          <p:cNvPr id="7" name="Audio 6">
            <a:extLst>
              <a:ext uri="{FF2B5EF4-FFF2-40B4-BE49-F238E27FC236}">
                <a16:creationId xmlns:a16="http://schemas.microsoft.com/office/drawing/2014/main" id="{1F44BF91-F830-91B6-D935-5323B1D7F4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4971525"/>
      </p:ext>
    </p:extLst>
  </p:cSld>
  <p:clrMapOvr>
    <a:masterClrMapping/>
  </p:clrMapOvr>
  <mc:AlternateContent xmlns:mc="http://schemas.openxmlformats.org/markup-compatibility/2006">
    <mc:Choice xmlns:p14="http://schemas.microsoft.com/office/powerpoint/2010/main" Requires="p14">
      <p:transition spd="slow" p14:dur="2000" advTm="38533"/>
    </mc:Choice>
    <mc:Fallback>
      <p:transition spd="slow" advTm="38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B55CF-C80E-3BD2-6E22-DDE295AA4ED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DE6D53-3BB9-86D0-2D1A-1773861207F5}"/>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Lifestyle and Clinical Risk Factors</a:t>
            </a:r>
          </a:p>
        </p:txBody>
      </p:sp>
      <p:sp>
        <p:nvSpPr>
          <p:cNvPr id="5" name="Content Placeholder 4">
            <a:extLst>
              <a:ext uri="{FF2B5EF4-FFF2-40B4-BE49-F238E27FC236}">
                <a16:creationId xmlns:a16="http://schemas.microsoft.com/office/drawing/2014/main" id="{F4F6AFAC-1757-BE4B-120C-F117A27AD055}"/>
              </a:ext>
            </a:extLst>
          </p:cNvPr>
          <p:cNvSpPr>
            <a:spLocks noGrp="1"/>
          </p:cNvSpPr>
          <p:nvPr>
            <p:ph idx="1"/>
          </p:nvPr>
        </p:nvSpPr>
        <p:spPr>
          <a:xfrm>
            <a:off x="228768" y="2342421"/>
            <a:ext cx="8562808"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Smoking over time was a great contributor to cancer.</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Lack of exercise decreased total lung capacity.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Past chemical exposure at work predisposed vulnerability.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Unhealthy eating was a factor in other comorbidities.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Poor physical exercise aggravated breathing.</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Level of stress influenced general health behaviours.</a:t>
            </a:r>
          </a:p>
        </p:txBody>
      </p:sp>
      <p:sp>
        <p:nvSpPr>
          <p:cNvPr id="3" name="TextBox 2">
            <a:extLst>
              <a:ext uri="{FF2B5EF4-FFF2-40B4-BE49-F238E27FC236}">
                <a16:creationId xmlns:a16="http://schemas.microsoft.com/office/drawing/2014/main" id="{210F6B2C-8407-6481-15C5-30FBA78BFBA8}"/>
              </a:ext>
            </a:extLst>
          </p:cNvPr>
          <p:cNvSpPr txBox="1"/>
          <p:nvPr/>
        </p:nvSpPr>
        <p:spPr>
          <a:xfrm>
            <a:off x="6095999" y="6282809"/>
            <a:ext cx="29337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(NHS Digital, 2022)</a:t>
            </a:r>
          </a:p>
        </p:txBody>
      </p:sp>
      <p:pic>
        <p:nvPicPr>
          <p:cNvPr id="6" name="Picture 5">
            <a:extLst>
              <a:ext uri="{FF2B5EF4-FFF2-40B4-BE49-F238E27FC236}">
                <a16:creationId xmlns:a16="http://schemas.microsoft.com/office/drawing/2014/main" id="{506C08D9-AA4D-1968-62A7-145D638630E4}"/>
              </a:ext>
            </a:extLst>
          </p:cNvPr>
          <p:cNvPicPr>
            <a:picLocks noChangeAspect="1"/>
          </p:cNvPicPr>
          <p:nvPr/>
        </p:nvPicPr>
        <p:blipFill>
          <a:blip r:embed="rId5"/>
          <a:srcRect l="4881" t="5791" r="4344" b="4108"/>
          <a:stretch/>
        </p:blipFill>
        <p:spPr>
          <a:xfrm>
            <a:off x="8426076" y="2342421"/>
            <a:ext cx="3765924" cy="3737987"/>
          </a:xfrm>
          <a:prstGeom prst="rect">
            <a:avLst/>
          </a:prstGeom>
        </p:spPr>
      </p:pic>
      <p:pic>
        <p:nvPicPr>
          <p:cNvPr id="7" name="Audio 6">
            <a:extLst>
              <a:ext uri="{FF2B5EF4-FFF2-40B4-BE49-F238E27FC236}">
                <a16:creationId xmlns:a16="http://schemas.microsoft.com/office/drawing/2014/main" id="{A29EB19C-95BB-8112-95E6-79CB0C81DB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5425839"/>
      </p:ext>
    </p:extLst>
  </p:cSld>
  <p:clrMapOvr>
    <a:masterClrMapping/>
  </p:clrMapOvr>
  <mc:AlternateContent xmlns:mc="http://schemas.openxmlformats.org/markup-compatibility/2006">
    <mc:Choice xmlns:p14="http://schemas.microsoft.com/office/powerpoint/2010/main" Requires="p14">
      <p:transition spd="slow" p14:dur="2000" advTm="38347"/>
    </mc:Choice>
    <mc:Fallback>
      <p:transition spd="slow" advTm="38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BE11F-9092-9DD2-A1E3-C12D1ED7B71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FC2E79-D65C-79E3-1A89-8A7010874AF5}"/>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Routine Data Use in Cancer Care</a:t>
            </a:r>
          </a:p>
        </p:txBody>
      </p:sp>
      <p:sp>
        <p:nvSpPr>
          <p:cNvPr id="5" name="Content Placeholder 4">
            <a:extLst>
              <a:ext uri="{FF2B5EF4-FFF2-40B4-BE49-F238E27FC236}">
                <a16:creationId xmlns:a16="http://schemas.microsoft.com/office/drawing/2014/main" id="{26603C6D-18EA-1710-DD55-B54AB7105D7B}"/>
              </a:ext>
            </a:extLst>
          </p:cNvPr>
          <p:cNvSpPr>
            <a:spLocks noGrp="1"/>
          </p:cNvSpPr>
          <p:nvPr>
            <p:ph idx="1"/>
          </p:nvPr>
        </p:nvSpPr>
        <p:spPr>
          <a:xfrm>
            <a:off x="0" y="2116680"/>
            <a:ext cx="11029615" cy="3678303"/>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Tumour size is monitored using imaging scans.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Blood tests are an effective way of monitoring treatment response.</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Multidisciplinary communication is enhanced by electronic records.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Early disease is detected through screening data.</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Lung tests are tests to determine respiratory performance.</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Regular checkpoints facilitate individualised clinical judgments.</a:t>
            </a:r>
          </a:p>
        </p:txBody>
      </p:sp>
      <p:sp>
        <p:nvSpPr>
          <p:cNvPr id="3" name="TextBox 2">
            <a:extLst>
              <a:ext uri="{FF2B5EF4-FFF2-40B4-BE49-F238E27FC236}">
                <a16:creationId xmlns:a16="http://schemas.microsoft.com/office/drawing/2014/main" id="{90F4BA2F-6234-303A-5A1D-91183CBA570D}"/>
              </a:ext>
            </a:extLst>
          </p:cNvPr>
          <p:cNvSpPr txBox="1"/>
          <p:nvPr/>
        </p:nvSpPr>
        <p:spPr>
          <a:xfrm>
            <a:off x="5229225" y="6006584"/>
            <a:ext cx="609600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(Cancer Research UK, 2023)</a:t>
            </a:r>
          </a:p>
        </p:txBody>
      </p:sp>
      <p:pic>
        <p:nvPicPr>
          <p:cNvPr id="6" name="Picture 5">
            <a:extLst>
              <a:ext uri="{FF2B5EF4-FFF2-40B4-BE49-F238E27FC236}">
                <a16:creationId xmlns:a16="http://schemas.microsoft.com/office/drawing/2014/main" id="{78F88B53-1AA8-3034-CBF2-37A979E9C223}"/>
              </a:ext>
            </a:extLst>
          </p:cNvPr>
          <p:cNvPicPr>
            <a:picLocks noChangeAspect="1"/>
          </p:cNvPicPr>
          <p:nvPr/>
        </p:nvPicPr>
        <p:blipFill>
          <a:blip r:embed="rId5"/>
          <a:stretch>
            <a:fillRect/>
          </a:stretch>
        </p:blipFill>
        <p:spPr>
          <a:xfrm>
            <a:off x="8838200" y="3768436"/>
            <a:ext cx="3353800" cy="2068176"/>
          </a:xfrm>
          <a:prstGeom prst="rect">
            <a:avLst/>
          </a:prstGeom>
        </p:spPr>
      </p:pic>
      <p:pic>
        <p:nvPicPr>
          <p:cNvPr id="7" name="Audio 6">
            <a:extLst>
              <a:ext uri="{FF2B5EF4-FFF2-40B4-BE49-F238E27FC236}">
                <a16:creationId xmlns:a16="http://schemas.microsoft.com/office/drawing/2014/main" id="{94D6B4AA-839C-BA9E-AFAF-A0BC6D0B19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6247959"/>
      </p:ext>
    </p:extLst>
  </p:cSld>
  <p:clrMapOvr>
    <a:masterClrMapping/>
  </p:clrMapOvr>
  <mc:AlternateContent xmlns:mc="http://schemas.openxmlformats.org/markup-compatibility/2006">
    <mc:Choice xmlns:p14="http://schemas.microsoft.com/office/powerpoint/2010/main" Requires="p14">
      <p:transition spd="slow" p14:dur="2000" advTm="44085"/>
    </mc:Choice>
    <mc:Fallback>
      <p:transition spd="slow" advTm="44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BD4DD-34F9-0E68-BDD5-81204A25F50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AFC531D-8F63-17D5-AD85-07E87E05E814}"/>
              </a:ext>
            </a:extLst>
          </p:cNvPr>
          <p:cNvSpPr>
            <a:spLocks noGrp="1"/>
          </p:cNvSpPr>
          <p:nvPr>
            <p:ph type="title"/>
          </p:nvPr>
        </p:nvSpPr>
        <p:spPr>
          <a:xfrm>
            <a:off x="581192" y="702155"/>
            <a:ext cx="11029616" cy="940377"/>
          </a:xfrm>
        </p:spPr>
        <p:txBody>
          <a:bodyPr anchor="ctr">
            <a:normAutofit/>
          </a:bodyPr>
          <a:lstStyle/>
          <a:p>
            <a:pPr algn="ctr"/>
            <a:r>
              <a:rPr lang="en-GB" sz="4000" b="1" cap="none" dirty="0">
                <a:latin typeface="Arial" panose="020B0604020202020204" pitchFamily="34" charset="0"/>
                <a:cs typeface="Arial" panose="020B0604020202020204" pitchFamily="34" charset="0"/>
              </a:rPr>
              <a:t>Comprehensive Care Plan</a:t>
            </a:r>
          </a:p>
        </p:txBody>
      </p:sp>
      <p:sp>
        <p:nvSpPr>
          <p:cNvPr id="5" name="Content Placeholder 4">
            <a:extLst>
              <a:ext uri="{FF2B5EF4-FFF2-40B4-BE49-F238E27FC236}">
                <a16:creationId xmlns:a16="http://schemas.microsoft.com/office/drawing/2014/main" id="{AC155EE6-F03A-9969-9AF0-B0AA8A5C853E}"/>
              </a:ext>
            </a:extLst>
          </p:cNvPr>
          <p:cNvSpPr>
            <a:spLocks noGrp="1"/>
          </p:cNvSpPr>
          <p:nvPr>
            <p:ph idx="1"/>
          </p:nvPr>
        </p:nvSpPr>
        <p:spPr>
          <a:xfrm>
            <a:off x="343067" y="2028096"/>
            <a:ext cx="11029615" cy="4410804"/>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Symptom monitoring and regular imaging are necessary.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Early consideration was made of chemotherapy and surgical referral.</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There is coordinated management of patients in MDT communication.</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Ethical practice focuses on informed patient engagement.</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Health promotion promotes support for quitting smoking.</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Psychological advice was suggested to ease distress.</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Dietary advice enhances the general body strength.</a:t>
            </a:r>
          </a:p>
        </p:txBody>
      </p:sp>
      <p:sp>
        <p:nvSpPr>
          <p:cNvPr id="2" name="TextBox 1">
            <a:extLst>
              <a:ext uri="{FF2B5EF4-FFF2-40B4-BE49-F238E27FC236}">
                <a16:creationId xmlns:a16="http://schemas.microsoft.com/office/drawing/2014/main" id="{EF1924CC-632C-FE57-9609-A076BC542DF8}"/>
              </a:ext>
            </a:extLst>
          </p:cNvPr>
          <p:cNvSpPr txBox="1"/>
          <p:nvPr/>
        </p:nvSpPr>
        <p:spPr>
          <a:xfrm>
            <a:off x="6372225" y="6208067"/>
            <a:ext cx="3819525"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(NHS, 2023)</a:t>
            </a:r>
          </a:p>
        </p:txBody>
      </p:sp>
      <p:pic>
        <p:nvPicPr>
          <p:cNvPr id="6" name="Audio 5">
            <a:extLst>
              <a:ext uri="{FF2B5EF4-FFF2-40B4-BE49-F238E27FC236}">
                <a16:creationId xmlns:a16="http://schemas.microsoft.com/office/drawing/2014/main" id="{D6CE12A5-18EB-D7EB-82FE-E61B004606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70249463"/>
      </p:ext>
    </p:extLst>
  </p:cSld>
  <p:clrMapOvr>
    <a:masterClrMapping/>
  </p:clrMapOvr>
  <mc:AlternateContent xmlns:mc="http://schemas.openxmlformats.org/markup-compatibility/2006">
    <mc:Choice xmlns:p14="http://schemas.microsoft.com/office/powerpoint/2010/main" Requires="p14">
      <p:transition spd="slow" p14:dur="2000" advTm="50874"/>
    </mc:Choice>
    <mc:Fallback>
      <p:transition spd="slow" advTm="50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FFBE1-2000-B594-3CFA-716F56172FC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D1619AB-900D-5F49-8C1D-1D0AD7A88744}"/>
              </a:ext>
            </a:extLst>
          </p:cNvPr>
          <p:cNvSpPr>
            <a:spLocks noGrp="1"/>
          </p:cNvSpPr>
          <p:nvPr>
            <p:ph type="title"/>
          </p:nvPr>
        </p:nvSpPr>
        <p:spPr>
          <a:xfrm>
            <a:off x="581192" y="702155"/>
            <a:ext cx="11029616" cy="940377"/>
          </a:xfrm>
        </p:spPr>
        <p:txBody>
          <a:bodyPr anchor="ctr">
            <a:normAutofit/>
          </a:bodyPr>
          <a:lstStyle/>
          <a:p>
            <a:pPr algn="ctr"/>
            <a:r>
              <a:rPr lang="en-GB" sz="4400" b="1" cap="none" dirty="0">
                <a:latin typeface="Arial" panose="020B0604020202020204" pitchFamily="34" charset="0"/>
                <a:cs typeface="Arial" panose="020B0604020202020204" pitchFamily="34" charset="0"/>
              </a:rPr>
              <a:t>Conclusion and Summary</a:t>
            </a:r>
          </a:p>
        </p:txBody>
      </p:sp>
      <p:sp>
        <p:nvSpPr>
          <p:cNvPr id="5" name="Content Placeholder 4">
            <a:extLst>
              <a:ext uri="{FF2B5EF4-FFF2-40B4-BE49-F238E27FC236}">
                <a16:creationId xmlns:a16="http://schemas.microsoft.com/office/drawing/2014/main" id="{52DD915F-C470-E468-AB6A-385DEFFD1290}"/>
              </a:ext>
            </a:extLst>
          </p:cNvPr>
          <p:cNvSpPr>
            <a:spLocks noGrp="1"/>
          </p:cNvSpPr>
          <p:nvPr>
            <p:ph idx="1"/>
          </p:nvPr>
        </p:nvSpPr>
        <p:spPr>
          <a:xfrm>
            <a:off x="419267" y="2287966"/>
            <a:ext cx="11029615" cy="3867879"/>
          </a:xfrm>
        </p:spPr>
        <p:txBody>
          <a:bodyPr anchor="t">
            <a:normAutofit/>
          </a:bodyPr>
          <a:lstStyle/>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Lung cancer has a serious negative effect on the respiratory system.</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Early diagnosis leads to better treatment outcomes in the long term.</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Holistic care planning is beneficial in improving patient well-being.</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There are lifestyle changes that promote better health stability.</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Clinical decisions are made on routine data.</a:t>
            </a:r>
          </a:p>
          <a:p>
            <a:pPr marL="252000" indent="-252000" algn="just">
              <a:lnSpc>
                <a:spcPct val="150000"/>
              </a:lnSpc>
              <a:spcBef>
                <a:spcPts val="0"/>
              </a:spcBef>
              <a:spcAft>
                <a:spcPts val="0"/>
              </a:spcAft>
              <a:buFont typeface="Wingdings" panose="05000000000000000000" pitchFamily="2" charset="2"/>
              <a:buChar char="Ø"/>
            </a:pPr>
            <a:r>
              <a:rPr lang="en-GB" sz="2400" dirty="0">
                <a:latin typeface="Arial" panose="020B0604020202020204" pitchFamily="34" charset="0"/>
                <a:cs typeface="Arial" panose="020B0604020202020204" pitchFamily="34" charset="0"/>
              </a:rPr>
              <a:t>Interdisciplinary collaboration enhances the effectiveness of care.</a:t>
            </a:r>
          </a:p>
        </p:txBody>
      </p:sp>
      <p:pic>
        <p:nvPicPr>
          <p:cNvPr id="3" name="Audio 2">
            <a:extLst>
              <a:ext uri="{FF2B5EF4-FFF2-40B4-BE49-F238E27FC236}">
                <a16:creationId xmlns:a16="http://schemas.microsoft.com/office/drawing/2014/main" id="{C0A55548-2468-320C-3D9E-93314CA533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01854171"/>
      </p:ext>
    </p:extLst>
  </p:cSld>
  <p:clrMapOvr>
    <a:masterClrMapping/>
  </p:clrMapOvr>
  <mc:AlternateContent xmlns:mc="http://schemas.openxmlformats.org/markup-compatibility/2006">
    <mc:Choice xmlns:p14="http://schemas.microsoft.com/office/powerpoint/2010/main" Requires="p14">
      <p:transition spd="slow" p14:dur="2000" advTm="44837"/>
    </mc:Choice>
    <mc:Fallback>
      <p:transition spd="slow" advTm="44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EDAFB-7B8D-CC08-8C2F-03BD1AB301C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B9EB347-2B84-68DC-FC91-74A4222E0D0A}"/>
              </a:ext>
            </a:extLst>
          </p:cNvPr>
          <p:cNvSpPr>
            <a:spLocks noGrp="1"/>
          </p:cNvSpPr>
          <p:nvPr>
            <p:ph type="title"/>
          </p:nvPr>
        </p:nvSpPr>
        <p:spPr>
          <a:xfrm>
            <a:off x="581192" y="702155"/>
            <a:ext cx="11029616" cy="940377"/>
          </a:xfrm>
        </p:spPr>
        <p:txBody>
          <a:bodyPr anchor="ctr">
            <a:normAutofit/>
          </a:bodyPr>
          <a:lstStyle/>
          <a:p>
            <a:pPr algn="ctr"/>
            <a:r>
              <a:rPr lang="en-GB" sz="4400" b="1" cap="none"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7BD9FA73-1111-C83F-C8D5-802FEE40DC0A}"/>
              </a:ext>
            </a:extLst>
          </p:cNvPr>
          <p:cNvSpPr>
            <a:spLocks noGrp="1"/>
          </p:cNvSpPr>
          <p:nvPr>
            <p:ph idx="1"/>
          </p:nvPr>
        </p:nvSpPr>
        <p:spPr>
          <a:xfrm>
            <a:off x="381000" y="1868866"/>
            <a:ext cx="11430000" cy="4989134"/>
          </a:xfrm>
        </p:spPr>
        <p:txBody>
          <a:bodyPr anchor="t">
            <a:noAutofit/>
          </a:bodyPr>
          <a:lstStyle/>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World Health Organisation (2021). Tobacco and lung health. Geneva: WHO. Available at: </a:t>
            </a:r>
            <a:r>
              <a:rPr lang="en-GB" sz="1200" dirty="0">
                <a:latin typeface="Arial" panose="020B0604020202020204" pitchFamily="34" charset="0"/>
                <a:cs typeface="Arial" panose="020B0604020202020204" pitchFamily="34" charset="0"/>
                <a:hlinkClick r:id="rId5"/>
              </a:rPr>
              <a:t>https://www.who.int/health-topics/tobacco</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Tortora, G. and Derrickson, B. (2021). Principles of Anatomy and Physiology. 16th edn. Hoboken, NJ: Wiley. Available at: </a:t>
            </a:r>
            <a:r>
              <a:rPr lang="en-GB" sz="1200" dirty="0">
                <a:latin typeface="Arial" panose="020B0604020202020204" pitchFamily="34" charset="0"/>
                <a:cs typeface="Arial" panose="020B0604020202020204" pitchFamily="34" charset="0"/>
                <a:hlinkClick r:id="rId6"/>
              </a:rPr>
              <a:t>https://www.wiley.com/en-gb/Principles+of+Anatomy+and+Physiology</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Public Health England (2022). Cancer prevalence statistics in England. London: PHE. Available at: </a:t>
            </a:r>
            <a:r>
              <a:rPr lang="en-GB" sz="1200" dirty="0">
                <a:latin typeface="Arial" panose="020B0604020202020204" pitchFamily="34" charset="0"/>
                <a:cs typeface="Arial" panose="020B0604020202020204" pitchFamily="34" charset="0"/>
                <a:hlinkClick r:id="rId7"/>
              </a:rPr>
              <a:t>https://www.gov.uk/government/collections/cancer-prevalence</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National Institute for Health and Care Excellence (NICE) (2023). Lung Cancer: Diagnosis and management (NG122). London: NICE. Available at: </a:t>
            </a:r>
            <a:r>
              <a:rPr lang="en-GB" sz="1200" dirty="0">
                <a:latin typeface="Arial" panose="020B0604020202020204" pitchFamily="34" charset="0"/>
                <a:cs typeface="Arial" panose="020B0604020202020204" pitchFamily="34" charset="0"/>
                <a:hlinkClick r:id="rId8"/>
              </a:rPr>
              <a:t>https://www.nice.org.uk/guidance/ng122</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NHS Digital (2022) Cancer outcomes and monitoring data. Leeds: NHS Digital. Available at: </a:t>
            </a:r>
            <a:r>
              <a:rPr lang="en-GB" sz="1200" dirty="0">
                <a:latin typeface="Arial" panose="020B0604020202020204" pitchFamily="34" charset="0"/>
                <a:cs typeface="Arial" panose="020B0604020202020204" pitchFamily="34" charset="0"/>
                <a:hlinkClick r:id="rId9"/>
              </a:rPr>
              <a:t>https://digital.nhs.uk/data-and-information</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NHS (2023). Lung cancer: Diagnosis, symptoms and treatment. London: NHS. Available at: </a:t>
            </a:r>
            <a:r>
              <a:rPr lang="en-GB" sz="1200" dirty="0">
                <a:latin typeface="Arial" panose="020B0604020202020204" pitchFamily="34" charset="0"/>
                <a:cs typeface="Arial" panose="020B0604020202020204" pitchFamily="34" charset="0"/>
                <a:hlinkClick r:id="rId10"/>
              </a:rPr>
              <a:t>https://www.nhs.uk/conditions/lung-cancer/</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National Cancer Institute (2022). Non-small cell lung cancer overview. Bethesda, MD: NCI. Available at: </a:t>
            </a:r>
            <a:r>
              <a:rPr lang="en-GB" sz="1200" dirty="0">
                <a:latin typeface="Arial" panose="020B0604020202020204" pitchFamily="34" charset="0"/>
                <a:cs typeface="Arial" panose="020B0604020202020204" pitchFamily="34" charset="0"/>
                <a:hlinkClick r:id="rId11"/>
              </a:rPr>
              <a:t>https://www.cancer.gov/types/lung</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Mason, R., Broaddus, V., Martin, T., King, T. and Schraufnagel, D. (2021). Murray &amp; Nadel’s Textbook of Respiratory Medicine. 7th edn. Philadelphia: Elsevier. Available at: </a:t>
            </a:r>
            <a:r>
              <a:rPr lang="en-GB" sz="1200" dirty="0">
                <a:latin typeface="Arial" panose="020B0604020202020204" pitchFamily="34" charset="0"/>
                <a:cs typeface="Arial" panose="020B0604020202020204" pitchFamily="34" charset="0"/>
                <a:hlinkClick r:id="rId12"/>
              </a:rPr>
              <a:t>https://www.elsevier.com/books/murray-and-nadels-textbook-of-respiratory-medicine</a:t>
            </a:r>
            <a:r>
              <a:rPr lang="en-GB" sz="1200" dirty="0">
                <a:latin typeface="Arial" panose="020B0604020202020204" pitchFamily="34" charset="0"/>
                <a:cs typeface="Arial" panose="020B0604020202020204" pitchFamily="34" charset="0"/>
              </a:rPr>
              <a:t> (Accessed: 15 November 2025).</a:t>
            </a:r>
          </a:p>
          <a:p>
            <a:pPr marL="180000" indent="-180000" algn="just">
              <a:lnSpc>
                <a:spcPct val="150000"/>
              </a:lnSpc>
              <a:spcBef>
                <a:spcPts val="0"/>
              </a:spcBef>
              <a:spcAft>
                <a:spcPts val="0"/>
              </a:spcAft>
              <a:buFont typeface="Wingdings" panose="05000000000000000000" pitchFamily="2" charset="2"/>
              <a:buChar char="Ø"/>
            </a:pPr>
            <a:r>
              <a:rPr lang="en-GB" sz="1200" dirty="0">
                <a:latin typeface="Arial" panose="020B0604020202020204" pitchFamily="34" charset="0"/>
                <a:cs typeface="Arial" panose="020B0604020202020204" pitchFamily="34" charset="0"/>
              </a:rPr>
              <a:t>Cancer Research UK (2023). Lung cancer statistics. London: Cancer Research UK. Available at: </a:t>
            </a:r>
            <a:r>
              <a:rPr lang="en-GB" sz="1200" dirty="0">
                <a:latin typeface="Arial" panose="020B0604020202020204" pitchFamily="34" charset="0"/>
                <a:cs typeface="Arial" panose="020B0604020202020204" pitchFamily="34" charset="0"/>
                <a:hlinkClick r:id="rId13"/>
              </a:rPr>
              <a:t>https://www.cancerresearchuk.org/health-professional/cancer-statistics/statistics-by-cancer-type/lung-cancer</a:t>
            </a:r>
            <a:r>
              <a:rPr lang="en-GB" sz="1200" dirty="0">
                <a:latin typeface="Arial" panose="020B0604020202020204" pitchFamily="34" charset="0"/>
                <a:cs typeface="Arial" panose="020B0604020202020204" pitchFamily="34" charset="0"/>
              </a:rPr>
              <a:t> (Accessed: 15 November 2025).</a:t>
            </a:r>
          </a:p>
        </p:txBody>
      </p:sp>
      <p:pic>
        <p:nvPicPr>
          <p:cNvPr id="3" name="Audio 2">
            <a:extLst>
              <a:ext uri="{FF2B5EF4-FFF2-40B4-BE49-F238E27FC236}">
                <a16:creationId xmlns:a16="http://schemas.microsoft.com/office/drawing/2014/main" id="{D13D7EC6-F139-D008-F0F4-8F9D16D3373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92168807"/>
      </p:ext>
    </p:extLst>
  </p:cSld>
  <p:clrMapOvr>
    <a:masterClrMapping/>
  </p:clrMapOvr>
  <mc:AlternateContent xmlns:mc="http://schemas.openxmlformats.org/markup-compatibility/2006">
    <mc:Choice xmlns:p14="http://schemas.microsoft.com/office/powerpoint/2010/main" Requires="p14">
      <p:transition spd="slow" p14:dur="2000" advTm="11094"/>
    </mc:Choice>
    <mc:Fallback>
      <p:transition spd="slow" advTm="11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144</TotalTime>
  <Words>2535</Words>
  <Application>Microsoft Macintosh PowerPoint</Application>
  <PresentationFormat>Widescreen</PresentationFormat>
  <Paragraphs>136</Paragraphs>
  <Slides>14</Slides>
  <Notes>13</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Wingdings</vt:lpstr>
      <vt:lpstr>Wingdings 2</vt:lpstr>
      <vt:lpstr>Dividend</vt:lpstr>
      <vt:lpstr>Care Plan for a Fictional Patient with Lung Cancer</vt:lpstr>
      <vt:lpstr>Introduction to the Case Study</vt:lpstr>
      <vt:lpstr>Overview of Cancer and UK Prevalence</vt:lpstr>
      <vt:lpstr>Chosen (Lung Cancer) Cancer Type and Rationale</vt:lpstr>
      <vt:lpstr>Relevant Body System Anatomy</vt:lpstr>
      <vt:lpstr>Relevant Body System Physiology</vt:lpstr>
      <vt:lpstr>Pathophysiology of the Cancer</vt:lpstr>
      <vt:lpstr>Effects of Cancer on System Functioning</vt:lpstr>
      <vt:lpstr>Patient Demographic Profile</vt:lpstr>
      <vt:lpstr>Lifestyle and Clinical Risk Factors</vt:lpstr>
      <vt:lpstr>Routine Data Use in Cancer Care</vt:lpstr>
      <vt:lpstr>Comprehensive Care Plan</vt:lpstr>
      <vt:lpstr>Conclusion and 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Marjorie Francis (2239092)</dc:creator>
  <cp:revision>2</cp:revision>
  <dcterms:created xsi:type="dcterms:W3CDTF">2025-11-16T06:34:58Z</dcterms:created>
  <dcterms:modified xsi:type="dcterms:W3CDTF">2025-11-17T11:07:12Z</dcterms:modified>
</cp:coreProperties>
</file>