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61" r:id="rId2"/>
    <p:sldId id="262" r:id="rId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6661DF5-6C17-1B5C-F33D-590B4ACA4751}" v="185" dt="2023-09-24T22:02:21.592"/>
    <p1510:client id="{5A8F2329-A65A-E887-9AEB-59ACC046722E}" v="8" dt="2023-09-26T22:47:09.853"/>
    <p1510:client id="{6BA505DD-42E3-D1F3-3014-C8EAD6BC3ACF}" v="533" dt="2023-09-24T22:18:31.080"/>
    <p1510:client id="{8531851A-A7C1-ED5E-A3AA-6158EFD1451E}" v="45" dt="2023-09-24T22:40:53.066"/>
    <p1510:client id="{8E5D4C5E-9752-5D07-5112-C68694F433E5}" v="1" dt="2023-09-24T21:53:56.385"/>
    <p1510:client id="{A6371ED4-633B-0F42-9E25-FA7BF8AD5753}" v="1" dt="2023-09-25T16:06:30.826"/>
    <p1510:client id="{CD9099FF-B640-9518-5F13-D149AF385AC1}" v="102" dt="2023-09-24T21:15:07.356"/>
    <p1510:client id="{ED39AE43-5E49-1563-3241-BF64485AE91D}" v="10" dt="2023-09-26T22:24:14.731"/>
    <p1510:client id="{ED51287C-2D15-4C5F-021A-01A2D35A33A9}" v="893" dt="2023-09-26T22:16:05.962"/>
    <p1510:client id="{FC2D13F3-C36C-4010-DA27-239C70A19A36}" v="228" dt="2023-09-26T22:43:53.57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&#65279;<?xml version="1.0" encoding="utf-8"?><Relationships xmlns="http://schemas.openxmlformats.org/package/2006/relationships"><Relationship Type="http://schemas.openxmlformats.org/officeDocument/2006/relationships/slide" Target="slides/slide2.xml" Id="rId3" /><Relationship Type="http://schemas.openxmlformats.org/officeDocument/2006/relationships/tableStyles" Target="tableStyles.xml" Id="rId7" /><Relationship Type="http://schemas.openxmlformats.org/officeDocument/2006/relationships/slide" Target="slides/slide1.xml" Id="rId2" /><Relationship Type="http://schemas.openxmlformats.org/officeDocument/2006/relationships/slideMaster" Target="slideMasters/slideMaster1.xml" Id="rId1" /><Relationship Type="http://schemas.openxmlformats.org/officeDocument/2006/relationships/theme" Target="theme/theme1.xml" Id="rId6" /><Relationship Type="http://schemas.openxmlformats.org/officeDocument/2006/relationships/viewProps" Target="viewProps.xml" Id="rId5" /><Relationship Type="http://schemas.openxmlformats.org/officeDocument/2006/relationships/presProps" Target="presProps.xml" Id="rId4" /><Relationship Type="http://schemas.microsoft.com/office/2015/10/relationships/revisionInfo" Target="revisionInfo.xml" Id="rId9" /></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US" smtClean="0"/>
              <a:t>9/26/2023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9/26/2023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9/26/2023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46CE7D5-CF57-46EF-B807-FDD0502418D4}" type="datetimeFigureOut">
              <a:rPr lang="en-US" smtClean="0"/>
              <a:t>9/26/2023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46CE7D5-CF57-46EF-B807-FDD0502418D4}" type="datetimeFigureOut">
              <a:rPr lang="en-US" smtClean="0"/>
              <a:t>9/26/2023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US" smtClean="0"/>
              <a:t>9/26/2023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9/26/2023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9/26/2023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9/26/2023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9/26/2023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9/26/2023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US" smtClean="0"/>
              <a:t>9/26/2023</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hyperlink" Target="https://www.uc.edu/campus-life/learning-commons/learning-resources/notetaking-resources/cornell-method-notes.html#:~:text=The%20Cornell%20Method%20was%20created,reference%20system%20within%20their%20notes"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6673228-78A7-0AA8-6DDF-B9A2FE177152}"/>
              </a:ext>
            </a:extLst>
          </p:cNvPr>
          <p:cNvSpPr txBox="1"/>
          <p:nvPr/>
        </p:nvSpPr>
        <p:spPr>
          <a:xfrm>
            <a:off x="11001767" y="151140"/>
            <a:ext cx="904325" cy="55399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000" dirty="0">
                <a:solidFill>
                  <a:srgbClr val="1D2125"/>
                </a:solidFill>
                <a:latin typeface="Times New Roman"/>
                <a:cs typeface="Times New Roman"/>
              </a:rPr>
              <a:t>ECEY4008</a:t>
            </a:r>
            <a:endParaRPr lang="en-US" sz="1000" dirty="0">
              <a:latin typeface="Times New Roman"/>
              <a:cs typeface="Times New Roman"/>
            </a:endParaRPr>
          </a:p>
          <a:p>
            <a:pPr algn="l"/>
            <a:r>
              <a:rPr lang="en-US" sz="1000" dirty="0">
                <a:latin typeface="Times New Roman"/>
                <a:cs typeface="Calibri"/>
              </a:rPr>
              <a:t>2307571</a:t>
            </a:r>
          </a:p>
          <a:p>
            <a:r>
              <a:rPr lang="en-US" sz="1000" dirty="0">
                <a:latin typeface="Times New Roman"/>
                <a:cs typeface="Calibri"/>
              </a:rPr>
              <a:t>1044 Words</a:t>
            </a:r>
          </a:p>
        </p:txBody>
      </p:sp>
      <p:sp>
        <p:nvSpPr>
          <p:cNvPr id="3" name="TextBox 2">
            <a:extLst>
              <a:ext uri="{FF2B5EF4-FFF2-40B4-BE49-F238E27FC236}">
                <a16:creationId xmlns:a16="http://schemas.microsoft.com/office/drawing/2014/main" id="{D1D24868-7CE4-0B04-03A1-958447EF10C8}"/>
              </a:ext>
            </a:extLst>
          </p:cNvPr>
          <p:cNvSpPr txBox="1"/>
          <p:nvPr/>
        </p:nvSpPr>
        <p:spPr>
          <a:xfrm>
            <a:off x="295983" y="182627"/>
            <a:ext cx="10718380" cy="523220"/>
          </a:xfrm>
          <a:prstGeom prst="rect">
            <a:avLst/>
          </a:prstGeom>
          <a:solidFill>
            <a:schemeClr val="bg1"/>
          </a:solidFill>
          <a:ln w="571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800">
                <a:solidFill>
                  <a:schemeClr val="tx1"/>
                </a:solidFill>
                <a:latin typeface="Times New Roman"/>
                <a:cs typeface="Calibri"/>
              </a:rPr>
              <a:t>Developing Effective Study Skills</a:t>
            </a:r>
          </a:p>
        </p:txBody>
      </p:sp>
      <p:sp>
        <p:nvSpPr>
          <p:cNvPr id="4" name="TextBox 3">
            <a:extLst>
              <a:ext uri="{FF2B5EF4-FFF2-40B4-BE49-F238E27FC236}">
                <a16:creationId xmlns:a16="http://schemas.microsoft.com/office/drawing/2014/main" id="{5113AD4D-0EBF-969A-FF9D-61C553C91814}"/>
              </a:ext>
            </a:extLst>
          </p:cNvPr>
          <p:cNvSpPr txBox="1"/>
          <p:nvPr/>
        </p:nvSpPr>
        <p:spPr>
          <a:xfrm>
            <a:off x="325693" y="835742"/>
            <a:ext cx="11282516" cy="507831"/>
          </a:xfrm>
          <a:prstGeom prst="rect">
            <a:avLst/>
          </a:prstGeom>
          <a:solidFill>
            <a:schemeClr val="bg1"/>
          </a:solidFill>
          <a:ln w="28575">
            <a:solidFill>
              <a:srgbClr val="FF000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900">
                <a:latin typeface="Times New Roman"/>
                <a:cs typeface="Calibri"/>
              </a:rPr>
              <a:t>It is generally considered that there are a variety of e</a:t>
            </a:r>
            <a:r>
              <a:rPr lang="en-US" sz="900">
                <a:latin typeface="Times New Roman"/>
                <a:ea typeface="+mn-lt"/>
                <a:cs typeface="+mn-lt"/>
              </a:rPr>
              <a:t>ssential study skills which are fundamental techniques and strategies that help students learn more effectively, manage their time efficiently, and achieve academic success. These skills are outlined by the C.R.E.A.M strategy for learning Cottrell (2013a, p.87) and are applicable across various subjects and educational levels. In approaching this topic I have chosen to concentrate one three different study skills which I will talk about in a more in depth manner. </a:t>
            </a:r>
            <a:endParaRPr lang="en-US" sz="900" b="1">
              <a:latin typeface="Times New Roman"/>
              <a:cs typeface="Calibri"/>
            </a:endParaRPr>
          </a:p>
        </p:txBody>
      </p:sp>
      <p:sp>
        <p:nvSpPr>
          <p:cNvPr id="9" name="TextBox 8">
            <a:extLst>
              <a:ext uri="{FF2B5EF4-FFF2-40B4-BE49-F238E27FC236}">
                <a16:creationId xmlns:a16="http://schemas.microsoft.com/office/drawing/2014/main" id="{8CC663A9-0B77-6DCA-7872-10A9A9762D26}"/>
              </a:ext>
            </a:extLst>
          </p:cNvPr>
          <p:cNvSpPr txBox="1"/>
          <p:nvPr/>
        </p:nvSpPr>
        <p:spPr>
          <a:xfrm>
            <a:off x="955728" y="1917915"/>
            <a:ext cx="2743199" cy="36575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10" name="TextBox 9">
            <a:extLst>
              <a:ext uri="{FF2B5EF4-FFF2-40B4-BE49-F238E27FC236}">
                <a16:creationId xmlns:a16="http://schemas.microsoft.com/office/drawing/2014/main" id="{21BC0629-5776-4BD7-EA06-82AB01A11716}"/>
              </a:ext>
            </a:extLst>
          </p:cNvPr>
          <p:cNvSpPr txBox="1"/>
          <p:nvPr/>
        </p:nvSpPr>
        <p:spPr>
          <a:xfrm>
            <a:off x="156554" y="1711271"/>
            <a:ext cx="3350639" cy="3939540"/>
          </a:xfrm>
          <a:prstGeom prst="rect">
            <a:avLst/>
          </a:prstGeom>
          <a:noFill/>
          <a:ln w="57150">
            <a:solidFill>
              <a:schemeClr val="accent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100" b="1" u="sng">
                <a:latin typeface="Times New Roman"/>
                <a:cs typeface="Calibri"/>
              </a:rPr>
              <a:t>Referencing and Avoiding Plagiarism: </a:t>
            </a:r>
          </a:p>
          <a:p>
            <a:endParaRPr lang="en-US" sz="1000" b="1">
              <a:latin typeface="Times New Roman"/>
              <a:cs typeface="Calibri"/>
            </a:endParaRPr>
          </a:p>
          <a:p>
            <a:r>
              <a:rPr lang="en-US" sz="1000">
                <a:latin typeface="Times New Roman"/>
                <a:cs typeface="Calibri"/>
              </a:rPr>
              <a:t>It is a well known fact that there are a number of key issues that can arise from </a:t>
            </a:r>
            <a:r>
              <a:rPr lang="en-US" sz="1000" err="1">
                <a:latin typeface="Times New Roman"/>
                <a:cs typeface="Calibri"/>
              </a:rPr>
              <a:t>plagiarising</a:t>
            </a:r>
            <a:r>
              <a:rPr lang="en-US" sz="1000">
                <a:latin typeface="Times New Roman"/>
                <a:cs typeface="Calibri"/>
              </a:rPr>
              <a:t> the work of others.</a:t>
            </a:r>
            <a:r>
              <a:rPr lang="en-US" sz="1000">
                <a:latin typeface="Times New Roman"/>
                <a:ea typeface="+mn-lt"/>
                <a:cs typeface="+mn-lt"/>
              </a:rPr>
              <a:t> Day (2018, p.149) points out that as well as your professional integrity being questioned, there is in fact, a very really possibility of not only academic penalties, but even legal ramifications. As a student you are not only morally obligated to acknowledge another's academic contributions to their chosen field but to fail to do so is to commit theft of their academic property. Thankfully, there are a number of ways to avoid </a:t>
            </a:r>
            <a:r>
              <a:rPr lang="en-US" sz="1000" err="1">
                <a:latin typeface="Times New Roman"/>
                <a:ea typeface="+mn-lt"/>
                <a:cs typeface="+mn-lt"/>
              </a:rPr>
              <a:t>plagiarising</a:t>
            </a:r>
            <a:r>
              <a:rPr lang="en-US" sz="1000">
                <a:latin typeface="Times New Roman"/>
                <a:ea typeface="+mn-lt"/>
                <a:cs typeface="+mn-lt"/>
              </a:rPr>
              <a:t> the work of another.  Cottrell (2013b) argues that one of the best ways to avoid plagiarism is to first to understand what it is. She outlines that Plagiarism is the use of another's work without acknowledgement. Cottrell (2013c) outlines a number of strategies to ensure that your work remains plagiarism free. She points out that developing confidence in your own work will negate the need to imitate others. Of course, there will be instances where it is necessary to quote the work of others, however as long as that process is undertaken correctly by citing the sources of ideas and information used, ones work shall be all the better for it. One could go as far as to say that correctly referencing the work of others shows a great understanding and competency in using academic skills to further ones own work. </a:t>
            </a:r>
          </a:p>
        </p:txBody>
      </p:sp>
      <p:sp>
        <p:nvSpPr>
          <p:cNvPr id="11" name="TextBox 10">
            <a:extLst>
              <a:ext uri="{FF2B5EF4-FFF2-40B4-BE49-F238E27FC236}">
                <a16:creationId xmlns:a16="http://schemas.microsoft.com/office/drawing/2014/main" id="{ED4FC1EB-42E6-E1C6-3CFB-1A5F2A29F340}"/>
              </a:ext>
            </a:extLst>
          </p:cNvPr>
          <p:cNvSpPr txBox="1"/>
          <p:nvPr/>
        </p:nvSpPr>
        <p:spPr>
          <a:xfrm>
            <a:off x="3767764" y="1713293"/>
            <a:ext cx="3794867" cy="4139595"/>
          </a:xfrm>
          <a:prstGeom prst="rect">
            <a:avLst/>
          </a:prstGeom>
          <a:noFill/>
          <a:ln w="57150">
            <a:solidFill>
              <a:schemeClr val="accent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100" b="1" u="sng">
                <a:latin typeface="Times New Roman"/>
                <a:cs typeface="Calibri"/>
              </a:rPr>
              <a:t>Time Management:</a:t>
            </a:r>
            <a:r>
              <a:rPr lang="en-US" sz="1100" u="sng">
                <a:latin typeface="Times New Roman"/>
                <a:cs typeface="Calibri"/>
              </a:rPr>
              <a:t> </a:t>
            </a:r>
          </a:p>
          <a:p>
            <a:endParaRPr lang="en-US" sz="1000">
              <a:latin typeface="Times New Roman"/>
              <a:cs typeface="Calibri"/>
            </a:endParaRPr>
          </a:p>
          <a:p>
            <a:r>
              <a:rPr lang="en-US" sz="1000">
                <a:latin typeface="Times New Roman"/>
                <a:cs typeface="Calibri"/>
              </a:rPr>
              <a:t>The first aspect to note within this topic is that </a:t>
            </a:r>
            <a:r>
              <a:rPr lang="en-US" sz="1000">
                <a:latin typeface="Times New Roman"/>
                <a:ea typeface="+mn-lt"/>
                <a:cs typeface="+mn-lt"/>
              </a:rPr>
              <a:t>effective time management helps students use their time efficiently. It ensures that they allocate the right amount of time to different tasks and activities, maximizing their productivity. Cottrell (2013d, pg. 128 - 133) advises using a self reflective approach, which encourages the student to evaluate their own time management skills. Her suggested use of a Study Time Planning tool and Time Circle</a:t>
            </a:r>
            <a:r>
              <a:rPr lang="en-US" sz="1000">
                <a:solidFill>
                  <a:srgbClr val="FF0000"/>
                </a:solidFill>
                <a:latin typeface="Times New Roman"/>
                <a:ea typeface="+mn-lt"/>
                <a:cs typeface="+mn-lt"/>
              </a:rPr>
              <a:t> </a:t>
            </a:r>
            <a:r>
              <a:rPr lang="en-US" sz="1000">
                <a:latin typeface="Times New Roman"/>
                <a:ea typeface="+mn-lt"/>
                <a:cs typeface="+mn-lt"/>
              </a:rPr>
              <a:t>I myself have found particularly helpful, as Time Management is something I struggle with. According to the theories of (Covey, S.R., and Merrill, A.R., and Merrill, R. R., 1994) in regards to time management, if students prioritize their study time and spend most of that time on tasks that are not urgent but important most of the stress that is caused by procrastination, and therefore elevates tasks from important to urgent, will be taken out of the situation. And as a result will lead to a much more enjoyable and fruitful academic experience. </a:t>
            </a:r>
            <a:r>
              <a:rPr lang="en-US" sz="1000">
                <a:latin typeface="Times New Roman"/>
                <a:ea typeface="Calibri"/>
                <a:cs typeface="Calibri"/>
              </a:rPr>
              <a:t>According to </a:t>
            </a:r>
            <a:r>
              <a:rPr lang="en-US" sz="1000">
                <a:latin typeface="Times New Roman"/>
                <a:ea typeface="Calibri"/>
                <a:cs typeface="Times New Roman"/>
              </a:rPr>
              <a:t>Dorothy</a:t>
            </a:r>
            <a:r>
              <a:rPr lang="en-US" sz="1000">
                <a:latin typeface="Times New Roman"/>
                <a:cs typeface="Times New Roman"/>
              </a:rPr>
              <a:t> Bedford Wilson (2009, p.11) a lot of study time can be wasted because students believe that it's not a long enough block of time to be useful. And whilst it may be true that having large chunks of time to commit to your academic studies may be beneficial, one can not ignore the fact that frequent, shorter study sessions will certainly alleviate some of the stress caused by falling behind due to procrastination. </a:t>
            </a:r>
          </a:p>
          <a:p>
            <a:endParaRPr lang="en-US" sz="1100">
              <a:solidFill>
                <a:srgbClr val="070726"/>
              </a:solidFill>
              <a:latin typeface="Calibri"/>
              <a:ea typeface="+mn-lt"/>
              <a:cs typeface="+mn-lt"/>
            </a:endParaRPr>
          </a:p>
          <a:p>
            <a:endParaRPr lang="en-US" sz="1100">
              <a:latin typeface="Times New Roman"/>
              <a:cs typeface="Calibri"/>
            </a:endParaRPr>
          </a:p>
        </p:txBody>
      </p:sp>
      <p:sp>
        <p:nvSpPr>
          <p:cNvPr id="12" name="TextBox 11">
            <a:extLst>
              <a:ext uri="{FF2B5EF4-FFF2-40B4-BE49-F238E27FC236}">
                <a16:creationId xmlns:a16="http://schemas.microsoft.com/office/drawing/2014/main" id="{4D7D2049-CE0C-0AAD-4224-56E024A97FBB}"/>
              </a:ext>
            </a:extLst>
          </p:cNvPr>
          <p:cNvSpPr txBox="1"/>
          <p:nvPr/>
        </p:nvSpPr>
        <p:spPr>
          <a:xfrm>
            <a:off x="7728553" y="1711271"/>
            <a:ext cx="3194687" cy="3939540"/>
          </a:xfrm>
          <a:prstGeom prst="rect">
            <a:avLst/>
          </a:prstGeom>
          <a:noFill/>
          <a:ln w="57150">
            <a:solidFill>
              <a:schemeClr val="accent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100" b="1" u="sng">
                <a:latin typeface="Times New Roman"/>
                <a:cs typeface="Calibri"/>
              </a:rPr>
              <a:t>Note Taking: </a:t>
            </a:r>
          </a:p>
          <a:p>
            <a:endParaRPr lang="en-US" sz="1000" b="1">
              <a:latin typeface="Times New Roman"/>
              <a:cs typeface="Calibri"/>
            </a:endParaRPr>
          </a:p>
          <a:p>
            <a:r>
              <a:rPr lang="en-US" sz="1000">
                <a:latin typeface="Times New Roman"/>
                <a:ea typeface="+mn-lt"/>
                <a:cs typeface="+mn-lt"/>
              </a:rPr>
              <a:t>The first aspect to note on this topic is that good note-taking is an essential study skill as it enhances your learning experience, helps you stay organized, and serves as a valuable resource for studying and academic success. It's a skill that can significantly impact your overall performance and understanding of course materials. According to</a:t>
            </a:r>
            <a:r>
              <a:rPr lang="en-US" sz="1000">
                <a:latin typeface="Times New Roman"/>
                <a:cs typeface="Times New Roman"/>
              </a:rPr>
              <a:t> Owens and Pauk (2010, p.219) listening is the first step to good note taking. They suggest subscribing to the Triple A Listening Method of Attitude, Attention and Adjustment. They go on to mention that g</a:t>
            </a:r>
            <a:r>
              <a:rPr lang="en-US" sz="1000">
                <a:latin typeface="Times New Roman"/>
                <a:ea typeface="+mn-lt"/>
                <a:cs typeface="+mn-lt"/>
              </a:rPr>
              <a:t>ood </a:t>
            </a:r>
            <a:r>
              <a:rPr lang="en-US" sz="1000" err="1">
                <a:latin typeface="Times New Roman"/>
                <a:ea typeface="+mn-lt"/>
                <a:cs typeface="+mn-lt"/>
              </a:rPr>
              <a:t>nouniversity</a:t>
            </a:r>
            <a:r>
              <a:rPr lang="en-US" sz="1000">
                <a:latin typeface="Times New Roman"/>
                <a:ea typeface="+mn-lt"/>
                <a:cs typeface="+mn-lt"/>
              </a:rPr>
              <a:t> </a:t>
            </a:r>
            <a:r>
              <a:rPr lang="en-US" sz="1000" err="1">
                <a:latin typeface="Times New Roman"/>
                <a:ea typeface="+mn-lt"/>
                <a:cs typeface="+mn-lt"/>
              </a:rPr>
              <a:t>oc</a:t>
            </a:r>
            <a:r>
              <a:rPr lang="en-US" sz="1000">
                <a:latin typeface="Times New Roman"/>
                <a:ea typeface="+mn-lt"/>
                <a:cs typeface="+mn-lt"/>
              </a:rPr>
              <a:t> </a:t>
            </a:r>
            <a:r>
              <a:rPr lang="en-US" sz="1000" err="1">
                <a:latin typeface="Times New Roman"/>
                <a:ea typeface="+mn-lt"/>
                <a:cs typeface="+mn-lt"/>
              </a:rPr>
              <a:t>cinciutes</a:t>
            </a:r>
            <a:r>
              <a:rPr lang="en-US" sz="1000">
                <a:latin typeface="Times New Roman"/>
                <a:ea typeface="+mn-lt"/>
                <a:cs typeface="+mn-lt"/>
              </a:rPr>
              <a:t> are concise and to the point. They capture essential information without unnecessary details. And aim to </a:t>
            </a:r>
            <a:r>
              <a:rPr lang="en-US" sz="1000" err="1">
                <a:latin typeface="Times New Roman"/>
                <a:ea typeface="+mn-lt"/>
                <a:cs typeface="+mn-lt"/>
              </a:rPr>
              <a:t>summarise</a:t>
            </a:r>
            <a:r>
              <a:rPr lang="en-US" sz="1000">
                <a:latin typeface="Times New Roman"/>
                <a:ea typeface="+mn-lt"/>
                <a:cs typeface="+mn-lt"/>
              </a:rPr>
              <a:t> key concepts and ideas in a clear and concise manner. Notes should be well-</a:t>
            </a:r>
            <a:r>
              <a:rPr lang="en-US" sz="1000" err="1">
                <a:latin typeface="Times New Roman"/>
                <a:ea typeface="+mn-lt"/>
                <a:cs typeface="+mn-lt"/>
              </a:rPr>
              <a:t>organised</a:t>
            </a:r>
            <a:r>
              <a:rPr lang="en-US" sz="1000">
                <a:latin typeface="Times New Roman"/>
                <a:ea typeface="+mn-lt"/>
                <a:cs typeface="+mn-lt"/>
              </a:rPr>
              <a:t> for easy reference. I myself have adopted the Cornell Method (Paulk, 1950) along side a use of sticky notes. Whatever method you choose, it is important to m</a:t>
            </a:r>
            <a:r>
              <a:rPr lang="en-US" sz="1000">
                <a:ea typeface="+mn-lt"/>
                <a:cs typeface="+mn-lt"/>
              </a:rPr>
              <a:t>aintain consistency in your note-taking style and use the same format and symbols consistently to make it easier to review and </a:t>
            </a:r>
            <a:r>
              <a:rPr lang="en-US" sz="1000">
                <a:latin typeface="Times New Roman"/>
                <a:ea typeface="+mn-lt"/>
                <a:cs typeface="+mn-lt"/>
              </a:rPr>
              <a:t>study your notes later.  It is important to develop a note-taking style that works best for you and adapt it to different situations and subjects as needed.</a:t>
            </a:r>
            <a:endParaRPr lang="en-US" sz="1000" b="1">
              <a:latin typeface="Times New Roman"/>
              <a:cs typeface="Times New Roman"/>
            </a:endParaRPr>
          </a:p>
          <a:p>
            <a:endParaRPr lang="en-US" sz="1000">
              <a:latin typeface="Times New Roman"/>
              <a:cs typeface="Calibri"/>
            </a:endParaRPr>
          </a:p>
        </p:txBody>
      </p:sp>
      <p:sp>
        <p:nvSpPr>
          <p:cNvPr id="13" name="TextBox 12">
            <a:extLst>
              <a:ext uri="{FF2B5EF4-FFF2-40B4-BE49-F238E27FC236}">
                <a16:creationId xmlns:a16="http://schemas.microsoft.com/office/drawing/2014/main" id="{D7ABA50F-44E1-268A-C503-735C91BD1CD2}"/>
              </a:ext>
            </a:extLst>
          </p:cNvPr>
          <p:cNvSpPr txBox="1"/>
          <p:nvPr/>
        </p:nvSpPr>
        <p:spPr>
          <a:xfrm>
            <a:off x="152119" y="5954775"/>
            <a:ext cx="11305907" cy="861774"/>
          </a:xfrm>
          <a:prstGeom prst="rect">
            <a:avLst/>
          </a:prstGeom>
          <a:noFill/>
          <a:ln w="28575">
            <a:solidFill>
              <a:srgbClr val="00B05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000">
                <a:latin typeface="Times New Roman"/>
                <a:cs typeface="Calibri"/>
              </a:rPr>
              <a:t>The arguments presented above all point to the conclusion </a:t>
            </a:r>
            <a:r>
              <a:rPr lang="en-US" sz="1000">
                <a:latin typeface="Times New Roman"/>
                <a:ea typeface="+mn-lt"/>
                <a:cs typeface="+mn-lt"/>
              </a:rPr>
              <a:t>that consistency and dedication are key to developing and maintaining strong study skills. That effective study skills are developed over time through practice and refinement as well as experimenting with different techniques and strategies to identify what works best for you. And that finally, and perhaps most importantly, that although developing effective study skills may take time, as long as you set aside time to dedicate to your learning and correctly acknowledge the work of others when referenced, developing your academic studying and writing style can become an enjoyable and enriching experience which will help you massively as you move through your educational journey. </a:t>
            </a:r>
            <a:endParaRPr lang="en-US" sz="1000">
              <a:latin typeface="Times New Roman"/>
              <a:cs typeface="Calibri"/>
            </a:endParaRPr>
          </a:p>
          <a:p>
            <a:endParaRPr lang="en-US" sz="1000" b="1">
              <a:latin typeface="Times New Roman"/>
              <a:cs typeface="Calibri"/>
            </a:endParaRPr>
          </a:p>
        </p:txBody>
      </p:sp>
      <p:pic>
        <p:nvPicPr>
          <p:cNvPr id="6" name="Picture 5" descr="A close-up of words&#10;&#10;Description automatically generated">
            <a:extLst>
              <a:ext uri="{FF2B5EF4-FFF2-40B4-BE49-F238E27FC236}">
                <a16:creationId xmlns:a16="http://schemas.microsoft.com/office/drawing/2014/main" id="{CA557714-9D8B-6B55-7F1F-F948AC7CC278}"/>
              </a:ext>
            </a:extLst>
          </p:cNvPr>
          <p:cNvPicPr>
            <a:picLocks noChangeAspect="1"/>
          </p:cNvPicPr>
          <p:nvPr/>
        </p:nvPicPr>
        <p:blipFill>
          <a:blip r:embed="rId2"/>
          <a:stretch>
            <a:fillRect/>
          </a:stretch>
        </p:blipFill>
        <p:spPr>
          <a:xfrm rot="5400000">
            <a:off x="9762996" y="2890194"/>
            <a:ext cx="3560547" cy="1087911"/>
          </a:xfrm>
          <a:prstGeom prst="rect">
            <a:avLst/>
          </a:prstGeom>
        </p:spPr>
      </p:pic>
    </p:spTree>
    <p:extLst>
      <p:ext uri="{BB962C8B-B14F-4D97-AF65-F5344CB8AC3E}">
        <p14:creationId xmlns:p14="http://schemas.microsoft.com/office/powerpoint/2010/main" val="96629450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37C89E4B-3C9F-44B9-8B86-D9E3D112D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20142"/>
            <a:ext cx="12192000" cy="736551"/>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2" name="Straight Connector 21">
            <a:extLst>
              <a:ext uri="{FF2B5EF4-FFF2-40B4-BE49-F238E27FC236}">
                <a16:creationId xmlns:a16="http://schemas.microsoft.com/office/drawing/2014/main" id="{AA2EAA10-076F-46BD-8F0F-B9A2FB77A8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241983"/>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D891E407-403B-4764-86C9-33A56D3BCA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34852"/>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sp>
        <p:nvSpPr>
          <p:cNvPr id="6" name="Title 5">
            <a:extLst>
              <a:ext uri="{FF2B5EF4-FFF2-40B4-BE49-F238E27FC236}">
                <a16:creationId xmlns:a16="http://schemas.microsoft.com/office/drawing/2014/main" id="{BC1BF6EC-AF26-28C6-6264-AD56038B6CB3}"/>
              </a:ext>
            </a:extLst>
          </p:cNvPr>
          <p:cNvSpPr>
            <a:spLocks noGrp="1"/>
          </p:cNvSpPr>
          <p:nvPr>
            <p:ph type="title"/>
          </p:nvPr>
        </p:nvSpPr>
        <p:spPr>
          <a:xfrm>
            <a:off x="838200" y="365125"/>
            <a:ext cx="3439886" cy="1325563"/>
          </a:xfrm>
          <a:ln w="57150">
            <a:solidFill>
              <a:srgbClr val="C00000"/>
            </a:solidFill>
          </a:ln>
        </p:spPr>
        <p:txBody>
          <a:bodyPr/>
          <a:lstStyle/>
          <a:p>
            <a:r>
              <a:rPr lang="en-US">
                <a:cs typeface="Calibri Light"/>
              </a:rPr>
              <a:t>Reference List</a:t>
            </a:r>
            <a:endParaRPr lang="en-US">
              <a:ea typeface="Calibri Light" panose="020F0302020204030204"/>
              <a:cs typeface="Calibri Light"/>
            </a:endParaRPr>
          </a:p>
        </p:txBody>
      </p:sp>
      <p:sp>
        <p:nvSpPr>
          <p:cNvPr id="3" name="TextBox 2">
            <a:extLst>
              <a:ext uri="{FF2B5EF4-FFF2-40B4-BE49-F238E27FC236}">
                <a16:creationId xmlns:a16="http://schemas.microsoft.com/office/drawing/2014/main" id="{C0D8449F-11D2-3740-1FDD-E7D3FFDB7AAD}"/>
              </a:ext>
            </a:extLst>
          </p:cNvPr>
          <p:cNvSpPr txBox="1"/>
          <p:nvPr/>
        </p:nvSpPr>
        <p:spPr>
          <a:xfrm>
            <a:off x="1024065" y="2244699"/>
            <a:ext cx="9491003" cy="3323987"/>
          </a:xfrm>
          <a:prstGeom prst="rect">
            <a:avLst/>
          </a:prstGeom>
          <a:noFill/>
          <a:ln w="57150">
            <a:solidFill>
              <a:schemeClr val="accent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000">
                <a:ea typeface="+mn-lt"/>
                <a:cs typeface="+mn-lt"/>
              </a:rPr>
              <a:t>B</a:t>
            </a:r>
            <a:r>
              <a:rPr lang="en-US" sz="1000">
                <a:latin typeface="Times New Roman"/>
                <a:ea typeface="+mn-lt"/>
                <a:cs typeface="+mn-lt"/>
              </a:rPr>
              <a:t>edford, D. and Wilson, E. (2009) </a:t>
            </a:r>
            <a:r>
              <a:rPr lang="en-US" sz="1000" i="1">
                <a:latin typeface="Times New Roman"/>
                <a:ea typeface="+mn-lt"/>
                <a:cs typeface="+mn-lt"/>
              </a:rPr>
              <a:t>Study skills for part-time students.</a:t>
            </a:r>
            <a:r>
              <a:rPr lang="en-US" sz="1000">
                <a:latin typeface="Times New Roman"/>
                <a:ea typeface="+mn-lt"/>
                <a:cs typeface="+mn-lt"/>
              </a:rPr>
              <a:t> 1st </a:t>
            </a:r>
            <a:r>
              <a:rPr lang="en-US" sz="1000" err="1">
                <a:latin typeface="Times New Roman"/>
                <a:ea typeface="+mn-lt"/>
                <a:cs typeface="+mn-lt"/>
              </a:rPr>
              <a:t>edn</a:t>
            </a:r>
            <a:r>
              <a:rPr lang="en-US" sz="1000">
                <a:latin typeface="Times New Roman"/>
                <a:ea typeface="+mn-lt"/>
                <a:cs typeface="+mn-lt"/>
              </a:rPr>
              <a:t>. Harlow: Prentice Hall.</a:t>
            </a:r>
          </a:p>
          <a:p>
            <a:endParaRPr lang="en-US" sz="1000">
              <a:latin typeface="Times New Roman"/>
              <a:ea typeface="+mn-lt"/>
              <a:cs typeface="+mn-lt"/>
            </a:endParaRPr>
          </a:p>
          <a:p>
            <a:r>
              <a:rPr lang="en-US" sz="1000">
                <a:latin typeface="Times New Roman"/>
                <a:ea typeface="+mn-lt"/>
                <a:cs typeface="+mn-lt"/>
              </a:rPr>
              <a:t>Cottrell, S. (2013a) </a:t>
            </a:r>
            <a:r>
              <a:rPr lang="en-US" sz="1000" i="1">
                <a:latin typeface="Times New Roman"/>
                <a:ea typeface="+mn-lt"/>
                <a:cs typeface="+mn-lt"/>
              </a:rPr>
              <a:t>The study skills handbook.</a:t>
            </a:r>
            <a:r>
              <a:rPr lang="en-US" sz="1000">
                <a:latin typeface="Times New Roman"/>
                <a:ea typeface="+mn-lt"/>
                <a:cs typeface="+mn-lt"/>
              </a:rPr>
              <a:t>4th </a:t>
            </a:r>
            <a:r>
              <a:rPr lang="en-US" sz="1000" err="1">
                <a:latin typeface="Times New Roman"/>
                <a:ea typeface="+mn-lt"/>
                <a:cs typeface="+mn-lt"/>
              </a:rPr>
              <a:t>edn</a:t>
            </a:r>
            <a:r>
              <a:rPr lang="en-US" sz="1000">
                <a:latin typeface="Times New Roman"/>
                <a:ea typeface="+mn-lt"/>
                <a:cs typeface="+mn-lt"/>
              </a:rPr>
              <a:t>. London: Palgrave MacMillan. </a:t>
            </a:r>
          </a:p>
          <a:p>
            <a:endParaRPr lang="en-US" sz="1000">
              <a:latin typeface="Times New Roman"/>
              <a:ea typeface="+mn-lt"/>
              <a:cs typeface="+mn-lt"/>
            </a:endParaRPr>
          </a:p>
          <a:p>
            <a:r>
              <a:rPr lang="en-US" sz="1000">
                <a:latin typeface="Times New Roman"/>
                <a:ea typeface="+mn-lt"/>
                <a:cs typeface="+mn-lt"/>
              </a:rPr>
              <a:t>Cottrell, S. (2013b) </a:t>
            </a:r>
            <a:r>
              <a:rPr lang="en-US" sz="1000" i="1">
                <a:latin typeface="Times New Roman"/>
                <a:ea typeface="+mn-lt"/>
                <a:cs typeface="+mn-lt"/>
              </a:rPr>
              <a:t>The Study skill handbook.</a:t>
            </a:r>
            <a:r>
              <a:rPr lang="en-US" sz="1000">
                <a:latin typeface="Times New Roman"/>
                <a:ea typeface="+mn-lt"/>
                <a:cs typeface="+mn-lt"/>
              </a:rPr>
              <a:t> 4th </a:t>
            </a:r>
            <a:r>
              <a:rPr lang="en-US" sz="1000" err="1">
                <a:latin typeface="Times New Roman"/>
                <a:ea typeface="+mn-lt"/>
                <a:cs typeface="+mn-lt"/>
              </a:rPr>
              <a:t>edn</a:t>
            </a:r>
            <a:r>
              <a:rPr lang="en-US" sz="1000">
                <a:latin typeface="Times New Roman"/>
                <a:ea typeface="+mn-lt"/>
                <a:cs typeface="+mn-lt"/>
              </a:rPr>
              <a:t>. London: Palgrave MacMillan.</a:t>
            </a:r>
          </a:p>
          <a:p>
            <a:endParaRPr lang="en-US" sz="1000">
              <a:latin typeface="Times New Roman"/>
              <a:ea typeface="+mn-lt"/>
              <a:cs typeface="+mn-lt"/>
            </a:endParaRPr>
          </a:p>
          <a:p>
            <a:r>
              <a:rPr lang="en-US" sz="1000">
                <a:latin typeface="Times New Roman"/>
                <a:ea typeface="+mn-lt"/>
                <a:cs typeface="+mn-lt"/>
              </a:rPr>
              <a:t>Cottrell, S. (2013c) </a:t>
            </a:r>
            <a:r>
              <a:rPr lang="en-US" sz="1000" i="1">
                <a:latin typeface="Times New Roman"/>
                <a:ea typeface="+mn-lt"/>
                <a:cs typeface="+mn-lt"/>
              </a:rPr>
              <a:t>The study skills handbook.</a:t>
            </a:r>
            <a:r>
              <a:rPr lang="en-US" sz="1000">
                <a:latin typeface="Times New Roman"/>
                <a:ea typeface="+mn-lt"/>
                <a:cs typeface="+mn-lt"/>
              </a:rPr>
              <a:t> 4th </a:t>
            </a:r>
            <a:r>
              <a:rPr lang="en-US" sz="1000" err="1">
                <a:latin typeface="Times New Roman"/>
                <a:ea typeface="+mn-lt"/>
                <a:cs typeface="+mn-lt"/>
              </a:rPr>
              <a:t>edn</a:t>
            </a:r>
            <a:r>
              <a:rPr lang="en-US" sz="1000">
                <a:latin typeface="Times New Roman"/>
                <a:ea typeface="+mn-lt"/>
                <a:cs typeface="+mn-lt"/>
              </a:rPr>
              <a:t>. London: Palgrave MacMillan. </a:t>
            </a:r>
          </a:p>
          <a:p>
            <a:endParaRPr lang="en-US" sz="1000">
              <a:latin typeface="Times New Roman"/>
              <a:ea typeface="+mn-lt"/>
              <a:cs typeface="+mn-lt"/>
            </a:endParaRPr>
          </a:p>
          <a:p>
            <a:r>
              <a:rPr lang="en-US" sz="1000">
                <a:latin typeface="Times New Roman"/>
                <a:ea typeface="+mn-lt"/>
                <a:cs typeface="+mn-lt"/>
              </a:rPr>
              <a:t>Cottrell, S. (2013d) </a:t>
            </a:r>
            <a:r>
              <a:rPr lang="en-US" sz="1000" i="1">
                <a:latin typeface="Times New Roman"/>
                <a:ea typeface="+mn-lt"/>
                <a:cs typeface="+mn-lt"/>
              </a:rPr>
              <a:t>The study skills handbook.</a:t>
            </a:r>
            <a:r>
              <a:rPr lang="en-US" sz="1000">
                <a:latin typeface="Times New Roman"/>
                <a:ea typeface="+mn-lt"/>
                <a:cs typeface="+mn-lt"/>
              </a:rPr>
              <a:t> 4th </a:t>
            </a:r>
            <a:r>
              <a:rPr lang="en-US" sz="1000" err="1">
                <a:latin typeface="Times New Roman"/>
                <a:ea typeface="+mn-lt"/>
                <a:cs typeface="+mn-lt"/>
              </a:rPr>
              <a:t>edn</a:t>
            </a:r>
            <a:r>
              <a:rPr lang="en-US" sz="1000">
                <a:latin typeface="Times New Roman"/>
                <a:ea typeface="+mn-lt"/>
                <a:cs typeface="+mn-lt"/>
              </a:rPr>
              <a:t>. London: Palgrave MacMillan. </a:t>
            </a:r>
          </a:p>
          <a:p>
            <a:endParaRPr lang="en-US" sz="1000">
              <a:latin typeface="Times New Roman"/>
              <a:ea typeface="+mn-lt"/>
              <a:cs typeface="+mn-lt"/>
            </a:endParaRPr>
          </a:p>
          <a:p>
            <a:r>
              <a:rPr lang="en-US" sz="1000">
                <a:latin typeface="Times New Roman"/>
                <a:ea typeface="+mn-lt"/>
                <a:cs typeface="+mn-lt"/>
              </a:rPr>
              <a:t>Covey, S. R., Merrill, A. R. and Merrill, R. R. (1994) </a:t>
            </a:r>
            <a:r>
              <a:rPr lang="en-US" sz="1000" i="1">
                <a:latin typeface="Times New Roman"/>
                <a:ea typeface="+mn-lt"/>
                <a:cs typeface="+mn-lt"/>
              </a:rPr>
              <a:t>First things first: to live, to love, to learn, to leave a legacy.</a:t>
            </a:r>
            <a:r>
              <a:rPr lang="en-US" sz="1000">
                <a:latin typeface="Times New Roman"/>
                <a:ea typeface="+mn-lt"/>
                <a:cs typeface="+mn-lt"/>
              </a:rPr>
              <a:t> 1st </a:t>
            </a:r>
            <a:r>
              <a:rPr lang="en-US" sz="1000" err="1">
                <a:latin typeface="Times New Roman"/>
                <a:ea typeface="+mn-lt"/>
                <a:cs typeface="+mn-lt"/>
              </a:rPr>
              <a:t>edn</a:t>
            </a:r>
            <a:r>
              <a:rPr lang="en-US" sz="1000">
                <a:latin typeface="Times New Roman"/>
                <a:ea typeface="+mn-lt"/>
                <a:cs typeface="+mn-lt"/>
              </a:rPr>
              <a:t>. New York: Simon &amp; Schuster. </a:t>
            </a:r>
          </a:p>
          <a:p>
            <a:endParaRPr lang="en-US" sz="1000">
              <a:latin typeface="Times New Roman"/>
              <a:ea typeface="+mn-lt"/>
              <a:cs typeface="+mn-lt"/>
            </a:endParaRPr>
          </a:p>
          <a:p>
            <a:r>
              <a:rPr lang="en-US" sz="1000">
                <a:latin typeface="Times New Roman"/>
                <a:ea typeface="+mn-lt"/>
                <a:cs typeface="+mn-lt"/>
              </a:rPr>
              <a:t>Day, T. (2018)</a:t>
            </a:r>
            <a:r>
              <a:rPr lang="en-US" sz="1000" i="1">
                <a:latin typeface="Times New Roman"/>
                <a:ea typeface="+mn-lt"/>
                <a:cs typeface="+mn-lt"/>
              </a:rPr>
              <a:t> Success in academic writing.</a:t>
            </a:r>
            <a:r>
              <a:rPr lang="en-US" sz="1000">
                <a:latin typeface="Times New Roman"/>
                <a:ea typeface="+mn-lt"/>
                <a:cs typeface="+mn-lt"/>
              </a:rPr>
              <a:t> 2nd </a:t>
            </a:r>
            <a:r>
              <a:rPr lang="en-US" sz="1000" err="1">
                <a:latin typeface="Times New Roman"/>
                <a:ea typeface="+mn-lt"/>
                <a:cs typeface="+mn-lt"/>
              </a:rPr>
              <a:t>edn</a:t>
            </a:r>
            <a:r>
              <a:rPr lang="en-US" sz="1000">
                <a:latin typeface="Times New Roman"/>
                <a:ea typeface="+mn-lt"/>
                <a:cs typeface="+mn-lt"/>
              </a:rPr>
              <a:t>. London: Bloomsbury Publishing Plc. </a:t>
            </a:r>
          </a:p>
          <a:p>
            <a:endParaRPr lang="en-US" sz="1000">
              <a:latin typeface="Times New Roman"/>
              <a:ea typeface="+mn-lt"/>
              <a:cs typeface="Calibri" panose="020F0502020204030204"/>
            </a:endParaRPr>
          </a:p>
          <a:p>
            <a:r>
              <a:rPr lang="en-US" sz="1000">
                <a:latin typeface="Times New Roman"/>
                <a:ea typeface="+mn-lt"/>
                <a:cs typeface="Times New Roman"/>
              </a:rPr>
              <a:t>Owens, Ross J.Q. and Pauk, W. (2010) </a:t>
            </a:r>
            <a:r>
              <a:rPr lang="en-US" sz="1000" i="1">
                <a:latin typeface="Times New Roman"/>
                <a:ea typeface="+mn-lt"/>
                <a:cs typeface="Times New Roman"/>
              </a:rPr>
              <a:t>How to study in college.</a:t>
            </a:r>
            <a:r>
              <a:rPr lang="en-US" sz="1000">
                <a:latin typeface="Times New Roman"/>
                <a:ea typeface="+mn-lt"/>
                <a:cs typeface="Times New Roman"/>
              </a:rPr>
              <a:t>10th </a:t>
            </a:r>
            <a:r>
              <a:rPr lang="en-US" sz="1000" err="1">
                <a:latin typeface="Times New Roman"/>
                <a:ea typeface="+mn-lt"/>
                <a:cs typeface="Times New Roman"/>
              </a:rPr>
              <a:t>edn</a:t>
            </a:r>
            <a:r>
              <a:rPr lang="en-US" sz="1000">
                <a:latin typeface="Times New Roman"/>
                <a:ea typeface="+mn-lt"/>
                <a:cs typeface="Times New Roman"/>
              </a:rPr>
              <a:t>. California: Wadsworth Publishing </a:t>
            </a:r>
            <a:endParaRPr lang="en-US"/>
          </a:p>
          <a:p>
            <a:endParaRPr lang="en-US" sz="1000">
              <a:latin typeface="Times New Roman"/>
              <a:ea typeface="+mn-lt"/>
              <a:cs typeface="Times New Roman"/>
            </a:endParaRPr>
          </a:p>
          <a:p>
            <a:r>
              <a:rPr lang="en-US" sz="1000">
                <a:latin typeface="Times New Roman"/>
                <a:ea typeface="+mn-lt"/>
                <a:cs typeface="+mn-lt"/>
              </a:rPr>
              <a:t>Quote Master (2023) </a:t>
            </a:r>
            <a:r>
              <a:rPr lang="en-US" sz="1000" i="1">
                <a:latin typeface="Times New Roman"/>
                <a:ea typeface="+mn-lt"/>
                <a:cs typeface="+mn-lt"/>
              </a:rPr>
              <a:t>Quotes about education</a:t>
            </a:r>
            <a:r>
              <a:rPr lang="en-US" sz="1000">
                <a:latin typeface="Times New Roman"/>
                <a:ea typeface="+mn-lt"/>
                <a:cs typeface="+mn-lt"/>
              </a:rPr>
              <a:t> Available at: </a:t>
            </a:r>
            <a:r>
              <a:rPr lang="en-US" sz="1000" u="sng">
                <a:solidFill>
                  <a:schemeClr val="accent1"/>
                </a:solidFill>
                <a:ea typeface="+mn-lt"/>
                <a:cs typeface="+mn-lt"/>
              </a:rPr>
              <a:t>https://www.quotemaster.org</a:t>
            </a:r>
            <a:r>
              <a:rPr lang="en-US" sz="1000" u="sng">
                <a:solidFill>
                  <a:schemeClr val="accent1"/>
                </a:solidFill>
                <a:latin typeface="Calibri"/>
                <a:ea typeface="+mn-lt"/>
                <a:cs typeface="+mn-lt"/>
              </a:rPr>
              <a:t> </a:t>
            </a:r>
            <a:r>
              <a:rPr lang="en-US" sz="1000">
                <a:latin typeface="Times New Roman"/>
                <a:ea typeface="+mn-lt"/>
                <a:cs typeface="+mn-lt"/>
              </a:rPr>
              <a:t> </a:t>
            </a:r>
            <a:r>
              <a:rPr lang="en-US" sz="1000">
                <a:latin typeface="Calibri"/>
                <a:ea typeface="+mn-lt"/>
                <a:cs typeface="+mn-lt"/>
              </a:rPr>
              <a:t> </a:t>
            </a:r>
            <a:r>
              <a:rPr lang="en-US" sz="1000">
                <a:latin typeface="Times New Roman"/>
                <a:ea typeface="+mn-lt"/>
                <a:cs typeface="+mn-lt"/>
              </a:rPr>
              <a:t>(Acsessed:24/09/2023)</a:t>
            </a:r>
          </a:p>
          <a:p>
            <a:endParaRPr lang="en-US" sz="1000" u="sng">
              <a:latin typeface="Times New Roman"/>
              <a:ea typeface="+mn-lt"/>
              <a:cs typeface="+mn-lt"/>
            </a:endParaRPr>
          </a:p>
          <a:p>
            <a:r>
              <a:rPr lang="en-US" sz="1000">
                <a:solidFill>
                  <a:srgbClr val="000000"/>
                </a:solidFill>
                <a:latin typeface="Times New Roman"/>
                <a:ea typeface="+mn-lt"/>
                <a:cs typeface="+mn-lt"/>
              </a:rPr>
              <a:t>Cincinati University (2023) </a:t>
            </a:r>
            <a:r>
              <a:rPr lang="en-US" sz="1000" i="1">
                <a:solidFill>
                  <a:srgbClr val="000000"/>
                </a:solidFill>
                <a:latin typeface="Times New Roman"/>
                <a:ea typeface="+mn-lt"/>
                <a:cs typeface="+mn-lt"/>
              </a:rPr>
              <a:t>The Cornell Method of Note Taking. </a:t>
            </a:r>
            <a:r>
              <a:rPr lang="en-US" sz="1000">
                <a:solidFill>
                  <a:srgbClr val="000000"/>
                </a:solidFill>
                <a:latin typeface="Times New Roman"/>
                <a:ea typeface="+mn-lt"/>
                <a:cs typeface="+mn-lt"/>
              </a:rPr>
              <a:t>Available at:</a:t>
            </a:r>
          </a:p>
          <a:p>
            <a:r>
              <a:rPr lang="en-US" sz="1000" u="sng">
                <a:solidFill>
                  <a:schemeClr val="accent1"/>
                </a:solidFill>
                <a:latin typeface="Times New Roman"/>
                <a:ea typeface="+mn-lt"/>
                <a:cs typeface="+mn-lt"/>
                <a:hlinkClick r:id="rId2">
                  <a:extLst>
                    <a:ext uri="{A12FA001-AC4F-418D-AE19-62706E023703}">
                      <ahyp:hlinkClr xmlns:ahyp="http://schemas.microsoft.com/office/drawing/2018/hyperlinkcolor" val="tx"/>
                    </a:ext>
                  </a:extLst>
                </a:hlinkClick>
              </a:rPr>
              <a:t>h</a:t>
            </a:r>
            <a:r>
              <a:rPr lang="en-US" sz="1000">
                <a:solidFill>
                  <a:schemeClr val="accent1"/>
                </a:solidFill>
                <a:latin typeface="Times New Roman"/>
                <a:ea typeface="+mn-lt"/>
                <a:cs typeface="+mn-lt"/>
                <a:hlinkClick r:id="rId2">
                  <a:extLst>
                    <a:ext uri="{A12FA001-AC4F-418D-AE19-62706E023703}">
                      <ahyp:hlinkClr xmlns:ahyp="http://schemas.microsoft.com/office/drawing/2018/hyperlinkcolor" val="tx"/>
                    </a:ext>
                  </a:extLst>
                </a:hlinkClick>
              </a:rPr>
              <a:t>ttps://www.uc.edu/campus-life/learning-commons/learning-resources/notetaking-resources/cornell-method-notes.html#:~:text=The%20Cornell%20Method%20was%20cre</a:t>
            </a:r>
            <a:r>
              <a:rPr lang="en-US" sz="1000">
                <a:solidFill>
                  <a:srgbClr val="0563C1"/>
                </a:solidFill>
                <a:latin typeface="Times New Roman"/>
                <a:ea typeface="+mn-lt"/>
                <a:cs typeface="+mn-lt"/>
                <a:hlinkClick r:id="rId2">
                  <a:extLst>
                    <a:ext uri="{A12FA001-AC4F-418D-AE19-62706E023703}">
                      <ahyp:hlinkClr xmlns:ahyp="http://schemas.microsoft.com/office/drawing/2018/hyperlinkcolor" val="tx"/>
                    </a:ext>
                  </a:extLst>
                </a:hlinkClick>
              </a:rPr>
              <a:t>ated,reference%20system%20within%20their%20notes</a:t>
            </a:r>
            <a:r>
              <a:rPr lang="en-US" sz="1000">
                <a:latin typeface="Times New Roman"/>
                <a:ea typeface="+mn-lt"/>
                <a:cs typeface="+mn-lt"/>
              </a:rPr>
              <a:t> (2023)  (Accessed:24/09/2023) </a:t>
            </a:r>
            <a:endParaRPr lang="en-US" sz="1000">
              <a:latin typeface="Times New Roman"/>
              <a:ea typeface="Calibri"/>
              <a:cs typeface="Calibri"/>
            </a:endParaRPr>
          </a:p>
        </p:txBody>
      </p:sp>
    </p:spTree>
    <p:extLst>
      <p:ext uri="{BB962C8B-B14F-4D97-AF65-F5344CB8AC3E}">
        <p14:creationId xmlns:p14="http://schemas.microsoft.com/office/powerpoint/2010/main" val="183450828"/>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2</Slides>
  <Notes>0</Notes>
  <HiddenSlides>0</HiddenSlides>
  <ScaleCrop>false</ScaleCrop>
  <HeadingPairs>
    <vt:vector size="4" baseType="variant">
      <vt:variant>
        <vt:lpstr>Theme</vt:lpstr>
      </vt:variant>
      <vt:variant>
        <vt:i4>1</vt:i4>
      </vt:variant>
      <vt:variant>
        <vt:lpstr>Slide Titles</vt:lpstr>
      </vt:variant>
      <vt:variant>
        <vt:i4>2</vt:i4>
      </vt:variant>
    </vt:vector>
  </HeadingPairs>
  <TitlesOfParts>
    <vt:vector size="3" baseType="lpstr">
      <vt:lpstr>office theme</vt:lpstr>
      <vt:lpstr>PowerPoint Presentation</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4</cp:revision>
  <dcterms:created xsi:type="dcterms:W3CDTF">2023-09-21T20:00:08Z</dcterms:created>
  <dcterms:modified xsi:type="dcterms:W3CDTF">2023-09-26T22:47:10Z</dcterms:modified>
</cp:coreProperties>
</file>