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21959888" cy="327596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3A7794-4DF0-4A69-B688-80760CC45FB9}" v="27" dt="2024-05-12T19:01:18.7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6" d="100"/>
          <a:sy n="16" d="100"/>
        </p:scale>
        <p:origin x="2760"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BBAA09-F4E2-4832-BA9B-CF766FCA0684}" type="datetimeFigureOut">
              <a:rPr lang="en-GB" smtClean="0"/>
              <a:t>16/06/2024</a:t>
            </a:fld>
            <a:endParaRPr lang="en-GB"/>
          </a:p>
        </p:txBody>
      </p:sp>
      <p:sp>
        <p:nvSpPr>
          <p:cNvPr id="4" name="Slide Image Placeholder 3"/>
          <p:cNvSpPr>
            <a:spLocks noGrp="1" noRot="1" noChangeAspect="1"/>
          </p:cNvSpPr>
          <p:nvPr>
            <p:ph type="sldImg" idx="2"/>
          </p:nvPr>
        </p:nvSpPr>
        <p:spPr>
          <a:xfrm>
            <a:off x="2393950" y="1143000"/>
            <a:ext cx="20701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8A6934-A48E-493D-9BAA-35196646FA93}" type="slidenum">
              <a:rPr lang="en-GB" smtClean="0"/>
              <a:t>‹#›</a:t>
            </a:fld>
            <a:endParaRPr lang="en-GB"/>
          </a:p>
        </p:txBody>
      </p:sp>
    </p:spTree>
    <p:extLst>
      <p:ext uri="{BB962C8B-B14F-4D97-AF65-F5344CB8AC3E}">
        <p14:creationId xmlns:p14="http://schemas.microsoft.com/office/powerpoint/2010/main" val="548902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46992" y="5361362"/>
            <a:ext cx="18665905" cy="11405211"/>
          </a:xfrm>
        </p:spPr>
        <p:txBody>
          <a:bodyPr anchor="b"/>
          <a:lstStyle>
            <a:lvl1pPr algn="ctr">
              <a:defRPr sz="14410"/>
            </a:lvl1pPr>
          </a:lstStyle>
          <a:p>
            <a:r>
              <a:rPr lang="en-US"/>
              <a:t>Click to edit Master title style</a:t>
            </a:r>
            <a:endParaRPr lang="en-US" dirty="0"/>
          </a:p>
        </p:txBody>
      </p:sp>
      <p:sp>
        <p:nvSpPr>
          <p:cNvPr id="3" name="Subtitle 2"/>
          <p:cNvSpPr>
            <a:spLocks noGrp="1"/>
          </p:cNvSpPr>
          <p:nvPr>
            <p:ph type="subTitle" idx="1"/>
          </p:nvPr>
        </p:nvSpPr>
        <p:spPr>
          <a:xfrm>
            <a:off x="2744986" y="17206402"/>
            <a:ext cx="16469916" cy="7909330"/>
          </a:xfrm>
        </p:spPr>
        <p:txBody>
          <a:bodyPr/>
          <a:lstStyle>
            <a:lvl1pPr marL="0" indent="0" algn="ctr">
              <a:buNone/>
              <a:defRPr sz="5764"/>
            </a:lvl1pPr>
            <a:lvl2pPr marL="1098012" indent="0" algn="ctr">
              <a:buNone/>
              <a:defRPr sz="4803"/>
            </a:lvl2pPr>
            <a:lvl3pPr marL="2196023" indent="0" algn="ctr">
              <a:buNone/>
              <a:defRPr sz="4323"/>
            </a:lvl3pPr>
            <a:lvl4pPr marL="3294035" indent="0" algn="ctr">
              <a:buNone/>
              <a:defRPr sz="3843"/>
            </a:lvl4pPr>
            <a:lvl5pPr marL="4392046" indent="0" algn="ctr">
              <a:buNone/>
              <a:defRPr sz="3843"/>
            </a:lvl5pPr>
            <a:lvl6pPr marL="5490058" indent="0" algn="ctr">
              <a:buNone/>
              <a:defRPr sz="3843"/>
            </a:lvl6pPr>
            <a:lvl7pPr marL="6588069" indent="0" algn="ctr">
              <a:buNone/>
              <a:defRPr sz="3843"/>
            </a:lvl7pPr>
            <a:lvl8pPr marL="7686081" indent="0" algn="ctr">
              <a:buNone/>
              <a:defRPr sz="3843"/>
            </a:lvl8pPr>
            <a:lvl9pPr marL="8784092" indent="0" algn="ctr">
              <a:buNone/>
              <a:defRPr sz="384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F67139-4EB6-4AB6-9EC7-95DF1168F6F1}"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3774350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F67139-4EB6-4AB6-9EC7-95DF1168F6F1}"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29855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98306" y="8167172"/>
            <a:ext cx="18940403" cy="13627102"/>
          </a:xfrm>
        </p:spPr>
        <p:txBody>
          <a:bodyPr anchor="b"/>
          <a:lstStyle>
            <a:lvl1pPr>
              <a:defRPr sz="14410"/>
            </a:lvl1pPr>
          </a:lstStyle>
          <a:p>
            <a:r>
              <a:rPr lang="en-US"/>
              <a:t>Click to edit Master title style</a:t>
            </a:r>
            <a:endParaRPr lang="en-US" dirty="0"/>
          </a:p>
        </p:txBody>
      </p:sp>
      <p:sp>
        <p:nvSpPr>
          <p:cNvPr id="3" name="Text Placeholder 2"/>
          <p:cNvSpPr>
            <a:spLocks noGrp="1"/>
          </p:cNvSpPr>
          <p:nvPr>
            <p:ph type="body" idx="1"/>
          </p:nvPr>
        </p:nvSpPr>
        <p:spPr>
          <a:xfrm>
            <a:off x="1498306" y="21923192"/>
            <a:ext cx="18940403" cy="7166171"/>
          </a:xfrm>
        </p:spPr>
        <p:txBody>
          <a:bodyPr/>
          <a:lstStyle>
            <a:lvl1pPr marL="0" indent="0">
              <a:buNone/>
              <a:defRPr sz="5764">
                <a:solidFill>
                  <a:schemeClr val="tx1">
                    <a:tint val="82000"/>
                  </a:schemeClr>
                </a:solidFill>
              </a:defRPr>
            </a:lvl1pPr>
            <a:lvl2pPr marL="1098012" indent="0">
              <a:buNone/>
              <a:defRPr sz="4803">
                <a:solidFill>
                  <a:schemeClr val="tx1">
                    <a:tint val="82000"/>
                  </a:schemeClr>
                </a:solidFill>
              </a:defRPr>
            </a:lvl2pPr>
            <a:lvl3pPr marL="2196023" indent="0">
              <a:buNone/>
              <a:defRPr sz="4323">
                <a:solidFill>
                  <a:schemeClr val="tx1">
                    <a:tint val="82000"/>
                  </a:schemeClr>
                </a:solidFill>
              </a:defRPr>
            </a:lvl3pPr>
            <a:lvl4pPr marL="3294035" indent="0">
              <a:buNone/>
              <a:defRPr sz="3843">
                <a:solidFill>
                  <a:schemeClr val="tx1">
                    <a:tint val="82000"/>
                  </a:schemeClr>
                </a:solidFill>
              </a:defRPr>
            </a:lvl4pPr>
            <a:lvl5pPr marL="4392046" indent="0">
              <a:buNone/>
              <a:defRPr sz="3843">
                <a:solidFill>
                  <a:schemeClr val="tx1">
                    <a:tint val="82000"/>
                  </a:schemeClr>
                </a:solidFill>
              </a:defRPr>
            </a:lvl5pPr>
            <a:lvl6pPr marL="5490058" indent="0">
              <a:buNone/>
              <a:defRPr sz="3843">
                <a:solidFill>
                  <a:schemeClr val="tx1">
                    <a:tint val="82000"/>
                  </a:schemeClr>
                </a:solidFill>
              </a:defRPr>
            </a:lvl6pPr>
            <a:lvl7pPr marL="6588069" indent="0">
              <a:buNone/>
              <a:defRPr sz="3843">
                <a:solidFill>
                  <a:schemeClr val="tx1">
                    <a:tint val="82000"/>
                  </a:schemeClr>
                </a:solidFill>
              </a:defRPr>
            </a:lvl7pPr>
            <a:lvl8pPr marL="7686081" indent="0">
              <a:buNone/>
              <a:defRPr sz="3843">
                <a:solidFill>
                  <a:schemeClr val="tx1">
                    <a:tint val="82000"/>
                  </a:schemeClr>
                </a:solidFill>
              </a:defRPr>
            </a:lvl8pPr>
            <a:lvl9pPr marL="8784092" indent="0">
              <a:buNone/>
              <a:defRPr sz="384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F67139-4EB6-4AB6-9EC7-95DF1168F6F1}"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2554393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09743" y="8720740"/>
            <a:ext cx="9332952" cy="20785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1117194" y="8720740"/>
            <a:ext cx="9332952" cy="20785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F67139-4EB6-4AB6-9EC7-95DF1168F6F1}"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1187876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2603" y="1744155"/>
            <a:ext cx="18940403" cy="633201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12605" y="8030666"/>
            <a:ext cx="9290060" cy="3935706"/>
          </a:xfrm>
        </p:spPr>
        <p:txBody>
          <a:bodyPr anchor="b"/>
          <a:lstStyle>
            <a:lvl1pPr marL="0" indent="0">
              <a:buNone/>
              <a:defRPr sz="5764" b="1"/>
            </a:lvl1pPr>
            <a:lvl2pPr marL="1098012" indent="0">
              <a:buNone/>
              <a:defRPr sz="4803" b="1"/>
            </a:lvl2pPr>
            <a:lvl3pPr marL="2196023" indent="0">
              <a:buNone/>
              <a:defRPr sz="4323" b="1"/>
            </a:lvl3pPr>
            <a:lvl4pPr marL="3294035" indent="0">
              <a:buNone/>
              <a:defRPr sz="3843" b="1"/>
            </a:lvl4pPr>
            <a:lvl5pPr marL="4392046" indent="0">
              <a:buNone/>
              <a:defRPr sz="3843" b="1"/>
            </a:lvl5pPr>
            <a:lvl6pPr marL="5490058" indent="0">
              <a:buNone/>
              <a:defRPr sz="3843" b="1"/>
            </a:lvl6pPr>
            <a:lvl7pPr marL="6588069" indent="0">
              <a:buNone/>
              <a:defRPr sz="3843" b="1"/>
            </a:lvl7pPr>
            <a:lvl8pPr marL="7686081" indent="0">
              <a:buNone/>
              <a:defRPr sz="3843" b="1"/>
            </a:lvl8pPr>
            <a:lvl9pPr marL="8784092" indent="0">
              <a:buNone/>
              <a:defRPr sz="3843" b="1"/>
            </a:lvl9pPr>
          </a:lstStyle>
          <a:p>
            <a:pPr lvl="0"/>
            <a:r>
              <a:rPr lang="en-US"/>
              <a:t>Click to edit Master text styles</a:t>
            </a:r>
          </a:p>
        </p:txBody>
      </p:sp>
      <p:sp>
        <p:nvSpPr>
          <p:cNvPr id="4" name="Content Placeholder 3"/>
          <p:cNvSpPr>
            <a:spLocks noGrp="1"/>
          </p:cNvSpPr>
          <p:nvPr>
            <p:ph sz="half" idx="2"/>
          </p:nvPr>
        </p:nvSpPr>
        <p:spPr>
          <a:xfrm>
            <a:off x="1512605" y="11966372"/>
            <a:ext cx="9290060" cy="1760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117194" y="8030666"/>
            <a:ext cx="9335813" cy="3935706"/>
          </a:xfrm>
        </p:spPr>
        <p:txBody>
          <a:bodyPr anchor="b"/>
          <a:lstStyle>
            <a:lvl1pPr marL="0" indent="0">
              <a:buNone/>
              <a:defRPr sz="5764" b="1"/>
            </a:lvl1pPr>
            <a:lvl2pPr marL="1098012" indent="0">
              <a:buNone/>
              <a:defRPr sz="4803" b="1"/>
            </a:lvl2pPr>
            <a:lvl3pPr marL="2196023" indent="0">
              <a:buNone/>
              <a:defRPr sz="4323" b="1"/>
            </a:lvl3pPr>
            <a:lvl4pPr marL="3294035" indent="0">
              <a:buNone/>
              <a:defRPr sz="3843" b="1"/>
            </a:lvl4pPr>
            <a:lvl5pPr marL="4392046" indent="0">
              <a:buNone/>
              <a:defRPr sz="3843" b="1"/>
            </a:lvl5pPr>
            <a:lvl6pPr marL="5490058" indent="0">
              <a:buNone/>
              <a:defRPr sz="3843" b="1"/>
            </a:lvl6pPr>
            <a:lvl7pPr marL="6588069" indent="0">
              <a:buNone/>
              <a:defRPr sz="3843" b="1"/>
            </a:lvl7pPr>
            <a:lvl8pPr marL="7686081" indent="0">
              <a:buNone/>
              <a:defRPr sz="3843" b="1"/>
            </a:lvl8pPr>
            <a:lvl9pPr marL="8784092" indent="0">
              <a:buNone/>
              <a:defRPr sz="3843" b="1"/>
            </a:lvl9pPr>
          </a:lstStyle>
          <a:p>
            <a:pPr lvl="0"/>
            <a:r>
              <a:rPr lang="en-US"/>
              <a:t>Click to edit Master text styles</a:t>
            </a:r>
          </a:p>
        </p:txBody>
      </p:sp>
      <p:sp>
        <p:nvSpPr>
          <p:cNvPr id="6" name="Content Placeholder 5"/>
          <p:cNvSpPr>
            <a:spLocks noGrp="1"/>
          </p:cNvSpPr>
          <p:nvPr>
            <p:ph sz="quarter" idx="4"/>
          </p:nvPr>
        </p:nvSpPr>
        <p:spPr>
          <a:xfrm>
            <a:off x="11117194" y="11966372"/>
            <a:ext cx="9335813" cy="1760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F67139-4EB6-4AB6-9EC7-95DF1168F6F1}" type="datetimeFigureOut">
              <a:rPr lang="en-GB" smtClean="0"/>
              <a:t>16/06/2024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1510854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F67139-4EB6-4AB6-9EC7-95DF1168F6F1}" type="datetimeFigureOut">
              <a:rPr lang="en-GB" smtClean="0"/>
              <a:t>16/06/2024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364074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F67139-4EB6-4AB6-9EC7-95DF1168F6F1}" type="datetimeFigureOut">
              <a:rPr lang="en-GB" smtClean="0"/>
              <a:t>16/06/2024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1623487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2603" y="2183977"/>
            <a:ext cx="7082635" cy="7643918"/>
          </a:xfrm>
        </p:spPr>
        <p:txBody>
          <a:bodyPr anchor="b"/>
          <a:lstStyle>
            <a:lvl1pPr>
              <a:defRPr sz="7685"/>
            </a:lvl1pPr>
          </a:lstStyle>
          <a:p>
            <a:r>
              <a:rPr lang="en-US"/>
              <a:t>Click to edit Master title style</a:t>
            </a:r>
            <a:endParaRPr lang="en-US" dirty="0"/>
          </a:p>
        </p:txBody>
      </p:sp>
      <p:sp>
        <p:nvSpPr>
          <p:cNvPr id="3" name="Content Placeholder 2"/>
          <p:cNvSpPr>
            <a:spLocks noGrp="1"/>
          </p:cNvSpPr>
          <p:nvPr>
            <p:ph idx="1"/>
          </p:nvPr>
        </p:nvSpPr>
        <p:spPr>
          <a:xfrm>
            <a:off x="9335813" y="4716790"/>
            <a:ext cx="11117193" cy="23280585"/>
          </a:xfrm>
        </p:spPr>
        <p:txBody>
          <a:bodyPr/>
          <a:lstStyle>
            <a:lvl1pPr>
              <a:defRPr sz="7685"/>
            </a:lvl1pPr>
            <a:lvl2pPr>
              <a:defRPr sz="6724"/>
            </a:lvl2pPr>
            <a:lvl3pPr>
              <a:defRPr sz="5764"/>
            </a:lvl3pPr>
            <a:lvl4pPr>
              <a:defRPr sz="4803"/>
            </a:lvl4pPr>
            <a:lvl5pPr>
              <a:defRPr sz="4803"/>
            </a:lvl5pPr>
            <a:lvl6pPr>
              <a:defRPr sz="4803"/>
            </a:lvl6pPr>
            <a:lvl7pPr>
              <a:defRPr sz="4803"/>
            </a:lvl7pPr>
            <a:lvl8pPr>
              <a:defRPr sz="4803"/>
            </a:lvl8pPr>
            <a:lvl9pPr>
              <a:defRPr sz="480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12603" y="9827895"/>
            <a:ext cx="7082635" cy="18207391"/>
          </a:xfrm>
        </p:spPr>
        <p:txBody>
          <a:bodyPr/>
          <a:lstStyle>
            <a:lvl1pPr marL="0" indent="0">
              <a:buNone/>
              <a:defRPr sz="3843"/>
            </a:lvl1pPr>
            <a:lvl2pPr marL="1098012" indent="0">
              <a:buNone/>
              <a:defRPr sz="3362"/>
            </a:lvl2pPr>
            <a:lvl3pPr marL="2196023" indent="0">
              <a:buNone/>
              <a:defRPr sz="2882"/>
            </a:lvl3pPr>
            <a:lvl4pPr marL="3294035" indent="0">
              <a:buNone/>
              <a:defRPr sz="2402"/>
            </a:lvl4pPr>
            <a:lvl5pPr marL="4392046" indent="0">
              <a:buNone/>
              <a:defRPr sz="2402"/>
            </a:lvl5pPr>
            <a:lvl6pPr marL="5490058" indent="0">
              <a:buNone/>
              <a:defRPr sz="2402"/>
            </a:lvl6pPr>
            <a:lvl7pPr marL="6588069" indent="0">
              <a:buNone/>
              <a:defRPr sz="2402"/>
            </a:lvl7pPr>
            <a:lvl8pPr marL="7686081" indent="0">
              <a:buNone/>
              <a:defRPr sz="2402"/>
            </a:lvl8pPr>
            <a:lvl9pPr marL="8784092" indent="0">
              <a:buNone/>
              <a:defRPr sz="2402"/>
            </a:lvl9pPr>
          </a:lstStyle>
          <a:p>
            <a:pPr lvl="0"/>
            <a:r>
              <a:rPr lang="en-US"/>
              <a:t>Click to edit Master text styles</a:t>
            </a:r>
          </a:p>
        </p:txBody>
      </p:sp>
      <p:sp>
        <p:nvSpPr>
          <p:cNvPr id="5" name="Date Placeholder 4"/>
          <p:cNvSpPr>
            <a:spLocks noGrp="1"/>
          </p:cNvSpPr>
          <p:nvPr>
            <p:ph type="dt" sz="half" idx="10"/>
          </p:nvPr>
        </p:nvSpPr>
        <p:spPr/>
        <p:txBody>
          <a:bodyPr/>
          <a:lstStyle/>
          <a:p>
            <a:fld id="{DCF67139-4EB6-4AB6-9EC7-95DF1168F6F1}"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289875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2603" y="2183977"/>
            <a:ext cx="7082635" cy="7643918"/>
          </a:xfrm>
        </p:spPr>
        <p:txBody>
          <a:bodyPr anchor="b"/>
          <a:lstStyle>
            <a:lvl1pPr>
              <a:defRPr sz="7685"/>
            </a:lvl1pPr>
          </a:lstStyle>
          <a:p>
            <a:r>
              <a:rPr lang="en-US"/>
              <a:t>Click to edit Master title style</a:t>
            </a:r>
            <a:endParaRPr lang="en-US" dirty="0"/>
          </a:p>
        </p:txBody>
      </p:sp>
      <p:sp>
        <p:nvSpPr>
          <p:cNvPr id="3" name="Picture Placeholder 2"/>
          <p:cNvSpPr>
            <a:spLocks noGrp="1" noChangeAspect="1"/>
          </p:cNvSpPr>
          <p:nvPr>
            <p:ph type="pic" idx="1"/>
          </p:nvPr>
        </p:nvSpPr>
        <p:spPr>
          <a:xfrm>
            <a:off x="9335813" y="4716790"/>
            <a:ext cx="11117193" cy="23280585"/>
          </a:xfrm>
        </p:spPr>
        <p:txBody>
          <a:bodyPr anchor="t"/>
          <a:lstStyle>
            <a:lvl1pPr marL="0" indent="0">
              <a:buNone/>
              <a:defRPr sz="7685"/>
            </a:lvl1pPr>
            <a:lvl2pPr marL="1098012" indent="0">
              <a:buNone/>
              <a:defRPr sz="6724"/>
            </a:lvl2pPr>
            <a:lvl3pPr marL="2196023" indent="0">
              <a:buNone/>
              <a:defRPr sz="5764"/>
            </a:lvl3pPr>
            <a:lvl4pPr marL="3294035" indent="0">
              <a:buNone/>
              <a:defRPr sz="4803"/>
            </a:lvl4pPr>
            <a:lvl5pPr marL="4392046" indent="0">
              <a:buNone/>
              <a:defRPr sz="4803"/>
            </a:lvl5pPr>
            <a:lvl6pPr marL="5490058" indent="0">
              <a:buNone/>
              <a:defRPr sz="4803"/>
            </a:lvl6pPr>
            <a:lvl7pPr marL="6588069" indent="0">
              <a:buNone/>
              <a:defRPr sz="4803"/>
            </a:lvl7pPr>
            <a:lvl8pPr marL="7686081" indent="0">
              <a:buNone/>
              <a:defRPr sz="4803"/>
            </a:lvl8pPr>
            <a:lvl9pPr marL="8784092" indent="0">
              <a:buNone/>
              <a:defRPr sz="4803"/>
            </a:lvl9pPr>
          </a:lstStyle>
          <a:p>
            <a:r>
              <a:rPr lang="en-US"/>
              <a:t>Click icon to add picture</a:t>
            </a:r>
            <a:endParaRPr lang="en-US" dirty="0"/>
          </a:p>
        </p:txBody>
      </p:sp>
      <p:sp>
        <p:nvSpPr>
          <p:cNvPr id="4" name="Text Placeholder 3"/>
          <p:cNvSpPr>
            <a:spLocks noGrp="1"/>
          </p:cNvSpPr>
          <p:nvPr>
            <p:ph type="body" sz="half" idx="2"/>
          </p:nvPr>
        </p:nvSpPr>
        <p:spPr>
          <a:xfrm>
            <a:off x="1512603" y="9827895"/>
            <a:ext cx="7082635" cy="18207391"/>
          </a:xfrm>
        </p:spPr>
        <p:txBody>
          <a:bodyPr/>
          <a:lstStyle>
            <a:lvl1pPr marL="0" indent="0">
              <a:buNone/>
              <a:defRPr sz="3843"/>
            </a:lvl1pPr>
            <a:lvl2pPr marL="1098012" indent="0">
              <a:buNone/>
              <a:defRPr sz="3362"/>
            </a:lvl2pPr>
            <a:lvl3pPr marL="2196023" indent="0">
              <a:buNone/>
              <a:defRPr sz="2882"/>
            </a:lvl3pPr>
            <a:lvl4pPr marL="3294035" indent="0">
              <a:buNone/>
              <a:defRPr sz="2402"/>
            </a:lvl4pPr>
            <a:lvl5pPr marL="4392046" indent="0">
              <a:buNone/>
              <a:defRPr sz="2402"/>
            </a:lvl5pPr>
            <a:lvl6pPr marL="5490058" indent="0">
              <a:buNone/>
              <a:defRPr sz="2402"/>
            </a:lvl6pPr>
            <a:lvl7pPr marL="6588069" indent="0">
              <a:buNone/>
              <a:defRPr sz="2402"/>
            </a:lvl7pPr>
            <a:lvl8pPr marL="7686081" indent="0">
              <a:buNone/>
              <a:defRPr sz="2402"/>
            </a:lvl8pPr>
            <a:lvl9pPr marL="8784092" indent="0">
              <a:buNone/>
              <a:defRPr sz="2402"/>
            </a:lvl9pPr>
          </a:lstStyle>
          <a:p>
            <a:pPr lvl="0"/>
            <a:r>
              <a:rPr lang="en-US"/>
              <a:t>Click to edit Master text styles</a:t>
            </a:r>
          </a:p>
        </p:txBody>
      </p:sp>
      <p:sp>
        <p:nvSpPr>
          <p:cNvPr id="5" name="Date Placeholder 4"/>
          <p:cNvSpPr>
            <a:spLocks noGrp="1"/>
          </p:cNvSpPr>
          <p:nvPr>
            <p:ph type="dt" sz="half" idx="10"/>
          </p:nvPr>
        </p:nvSpPr>
        <p:spPr/>
        <p:txBody>
          <a:bodyPr/>
          <a:lstStyle/>
          <a:p>
            <a:fld id="{DCF67139-4EB6-4AB6-9EC7-95DF1168F6F1}"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1324518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F67139-4EB6-4AB6-9EC7-95DF1168F6F1}"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3479936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15046" y="1744148"/>
            <a:ext cx="4735101" cy="2776228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09743" y="1744148"/>
            <a:ext cx="13930804" cy="277622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F67139-4EB6-4AB6-9EC7-95DF1168F6F1}"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71EA1-3737-4F31-A7F2-A22B0EBCFA7E}" type="slidenum">
              <a:rPr lang="en-GB" smtClean="0"/>
              <a:t>‹#›</a:t>
            </a:fld>
            <a:endParaRPr lang="en-GB"/>
          </a:p>
        </p:txBody>
      </p:sp>
    </p:spTree>
    <p:extLst>
      <p:ext uri="{BB962C8B-B14F-4D97-AF65-F5344CB8AC3E}">
        <p14:creationId xmlns:p14="http://schemas.microsoft.com/office/powerpoint/2010/main" val="4234098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09743" y="1744155"/>
            <a:ext cx="18940403" cy="633201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09743" y="8720740"/>
            <a:ext cx="18940403" cy="2078569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09742" y="30363349"/>
            <a:ext cx="4940975" cy="1744148"/>
          </a:xfrm>
          <a:prstGeom prst="rect">
            <a:avLst/>
          </a:prstGeom>
        </p:spPr>
        <p:txBody>
          <a:bodyPr vert="horz" lIns="91440" tIns="45720" rIns="91440" bIns="45720" rtlCol="0" anchor="ctr"/>
          <a:lstStyle>
            <a:lvl1pPr algn="l">
              <a:defRPr sz="2882">
                <a:solidFill>
                  <a:schemeClr val="tx1">
                    <a:tint val="82000"/>
                  </a:schemeClr>
                </a:solidFill>
              </a:defRPr>
            </a:lvl1pPr>
          </a:lstStyle>
          <a:p>
            <a:fld id="{DCF67139-4EB6-4AB6-9EC7-95DF1168F6F1}" type="datetimeFigureOut">
              <a:rPr lang="en-GB" smtClean="0"/>
              <a:t>16/06/2024</a:t>
            </a:fld>
            <a:endParaRPr lang="en-GB"/>
          </a:p>
        </p:txBody>
      </p:sp>
      <p:sp>
        <p:nvSpPr>
          <p:cNvPr id="5" name="Footer Placeholder 4"/>
          <p:cNvSpPr>
            <a:spLocks noGrp="1"/>
          </p:cNvSpPr>
          <p:nvPr>
            <p:ph type="ftr" sz="quarter" idx="3"/>
          </p:nvPr>
        </p:nvSpPr>
        <p:spPr>
          <a:xfrm>
            <a:off x="7274213" y="30363349"/>
            <a:ext cx="7411462" cy="1744148"/>
          </a:xfrm>
          <a:prstGeom prst="rect">
            <a:avLst/>
          </a:prstGeom>
        </p:spPr>
        <p:txBody>
          <a:bodyPr vert="horz" lIns="91440" tIns="45720" rIns="91440" bIns="45720" rtlCol="0" anchor="ctr"/>
          <a:lstStyle>
            <a:lvl1pPr algn="ctr">
              <a:defRPr sz="288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509171" y="30363349"/>
            <a:ext cx="4940975" cy="1744148"/>
          </a:xfrm>
          <a:prstGeom prst="rect">
            <a:avLst/>
          </a:prstGeom>
        </p:spPr>
        <p:txBody>
          <a:bodyPr vert="horz" lIns="91440" tIns="45720" rIns="91440" bIns="45720" rtlCol="0" anchor="ctr"/>
          <a:lstStyle>
            <a:lvl1pPr algn="r">
              <a:defRPr sz="2882">
                <a:solidFill>
                  <a:schemeClr val="tx1">
                    <a:tint val="82000"/>
                  </a:schemeClr>
                </a:solidFill>
              </a:defRPr>
            </a:lvl1pPr>
          </a:lstStyle>
          <a:p>
            <a:fld id="{23271EA1-3737-4F31-A7F2-A22B0EBCFA7E}" type="slidenum">
              <a:rPr lang="en-GB" smtClean="0"/>
              <a:t>‹#›</a:t>
            </a:fld>
            <a:endParaRPr lang="en-GB"/>
          </a:p>
        </p:txBody>
      </p:sp>
    </p:spTree>
    <p:extLst>
      <p:ext uri="{BB962C8B-B14F-4D97-AF65-F5344CB8AC3E}">
        <p14:creationId xmlns:p14="http://schemas.microsoft.com/office/powerpoint/2010/main" val="627694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196023" rtl="0" eaLnBrk="1" latinLnBrk="0" hangingPunct="1">
        <a:lnSpc>
          <a:spcPct val="90000"/>
        </a:lnSpc>
        <a:spcBef>
          <a:spcPct val="0"/>
        </a:spcBef>
        <a:buNone/>
        <a:defRPr sz="10567" kern="1200">
          <a:solidFill>
            <a:schemeClr val="tx1"/>
          </a:solidFill>
          <a:latin typeface="+mj-lt"/>
          <a:ea typeface="+mj-ea"/>
          <a:cs typeface="+mj-cs"/>
        </a:defRPr>
      </a:lvl1pPr>
    </p:titleStyle>
    <p:bodyStyle>
      <a:lvl1pPr marL="549006" indent="-549006" algn="l" defTabSz="2196023" rtl="0" eaLnBrk="1" latinLnBrk="0" hangingPunct="1">
        <a:lnSpc>
          <a:spcPct val="90000"/>
        </a:lnSpc>
        <a:spcBef>
          <a:spcPts val="2402"/>
        </a:spcBef>
        <a:buFont typeface="Arial" panose="020B0604020202020204" pitchFamily="34" charset="0"/>
        <a:buChar char="•"/>
        <a:defRPr sz="6724" kern="1200">
          <a:solidFill>
            <a:schemeClr val="tx1"/>
          </a:solidFill>
          <a:latin typeface="+mn-lt"/>
          <a:ea typeface="+mn-ea"/>
          <a:cs typeface="+mn-cs"/>
        </a:defRPr>
      </a:lvl1pPr>
      <a:lvl2pPr marL="1647017" indent="-549006" algn="l" defTabSz="2196023" rtl="0" eaLnBrk="1" latinLnBrk="0" hangingPunct="1">
        <a:lnSpc>
          <a:spcPct val="90000"/>
        </a:lnSpc>
        <a:spcBef>
          <a:spcPts val="1201"/>
        </a:spcBef>
        <a:buFont typeface="Arial" panose="020B0604020202020204" pitchFamily="34" charset="0"/>
        <a:buChar char="•"/>
        <a:defRPr sz="5764" kern="1200">
          <a:solidFill>
            <a:schemeClr val="tx1"/>
          </a:solidFill>
          <a:latin typeface="+mn-lt"/>
          <a:ea typeface="+mn-ea"/>
          <a:cs typeface="+mn-cs"/>
        </a:defRPr>
      </a:lvl2pPr>
      <a:lvl3pPr marL="2745029" indent="-549006" algn="l" defTabSz="2196023" rtl="0" eaLnBrk="1" latinLnBrk="0" hangingPunct="1">
        <a:lnSpc>
          <a:spcPct val="90000"/>
        </a:lnSpc>
        <a:spcBef>
          <a:spcPts val="1201"/>
        </a:spcBef>
        <a:buFont typeface="Arial" panose="020B0604020202020204" pitchFamily="34" charset="0"/>
        <a:buChar char="•"/>
        <a:defRPr sz="4803" kern="1200">
          <a:solidFill>
            <a:schemeClr val="tx1"/>
          </a:solidFill>
          <a:latin typeface="+mn-lt"/>
          <a:ea typeface="+mn-ea"/>
          <a:cs typeface="+mn-cs"/>
        </a:defRPr>
      </a:lvl3pPr>
      <a:lvl4pPr marL="3843040"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4pPr>
      <a:lvl5pPr marL="4941052"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5pPr>
      <a:lvl6pPr marL="6039063"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6pPr>
      <a:lvl7pPr marL="7137075"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7pPr>
      <a:lvl8pPr marL="8235086"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8pPr>
      <a:lvl9pPr marL="9333098" indent="-549006" algn="l" defTabSz="2196023" rtl="0" eaLnBrk="1" latinLnBrk="0" hangingPunct="1">
        <a:lnSpc>
          <a:spcPct val="90000"/>
        </a:lnSpc>
        <a:spcBef>
          <a:spcPts val="1201"/>
        </a:spcBef>
        <a:buFont typeface="Arial" panose="020B0604020202020204" pitchFamily="34" charset="0"/>
        <a:buChar char="•"/>
        <a:defRPr sz="4323" kern="1200">
          <a:solidFill>
            <a:schemeClr val="tx1"/>
          </a:solidFill>
          <a:latin typeface="+mn-lt"/>
          <a:ea typeface="+mn-ea"/>
          <a:cs typeface="+mn-cs"/>
        </a:defRPr>
      </a:lvl9pPr>
    </p:bodyStyle>
    <p:otherStyle>
      <a:defPPr>
        <a:defRPr lang="en-US"/>
      </a:defPPr>
      <a:lvl1pPr marL="0" algn="l" defTabSz="2196023" rtl="0" eaLnBrk="1" latinLnBrk="0" hangingPunct="1">
        <a:defRPr sz="4323" kern="1200">
          <a:solidFill>
            <a:schemeClr val="tx1"/>
          </a:solidFill>
          <a:latin typeface="+mn-lt"/>
          <a:ea typeface="+mn-ea"/>
          <a:cs typeface="+mn-cs"/>
        </a:defRPr>
      </a:lvl1pPr>
      <a:lvl2pPr marL="1098012" algn="l" defTabSz="2196023" rtl="0" eaLnBrk="1" latinLnBrk="0" hangingPunct="1">
        <a:defRPr sz="4323" kern="1200">
          <a:solidFill>
            <a:schemeClr val="tx1"/>
          </a:solidFill>
          <a:latin typeface="+mn-lt"/>
          <a:ea typeface="+mn-ea"/>
          <a:cs typeface="+mn-cs"/>
        </a:defRPr>
      </a:lvl2pPr>
      <a:lvl3pPr marL="2196023" algn="l" defTabSz="2196023" rtl="0" eaLnBrk="1" latinLnBrk="0" hangingPunct="1">
        <a:defRPr sz="4323" kern="1200">
          <a:solidFill>
            <a:schemeClr val="tx1"/>
          </a:solidFill>
          <a:latin typeface="+mn-lt"/>
          <a:ea typeface="+mn-ea"/>
          <a:cs typeface="+mn-cs"/>
        </a:defRPr>
      </a:lvl3pPr>
      <a:lvl4pPr marL="3294035" algn="l" defTabSz="2196023" rtl="0" eaLnBrk="1" latinLnBrk="0" hangingPunct="1">
        <a:defRPr sz="4323" kern="1200">
          <a:solidFill>
            <a:schemeClr val="tx1"/>
          </a:solidFill>
          <a:latin typeface="+mn-lt"/>
          <a:ea typeface="+mn-ea"/>
          <a:cs typeface="+mn-cs"/>
        </a:defRPr>
      </a:lvl4pPr>
      <a:lvl5pPr marL="4392046" algn="l" defTabSz="2196023" rtl="0" eaLnBrk="1" latinLnBrk="0" hangingPunct="1">
        <a:defRPr sz="4323" kern="1200">
          <a:solidFill>
            <a:schemeClr val="tx1"/>
          </a:solidFill>
          <a:latin typeface="+mn-lt"/>
          <a:ea typeface="+mn-ea"/>
          <a:cs typeface="+mn-cs"/>
        </a:defRPr>
      </a:lvl5pPr>
      <a:lvl6pPr marL="5490058" algn="l" defTabSz="2196023" rtl="0" eaLnBrk="1" latinLnBrk="0" hangingPunct="1">
        <a:defRPr sz="4323" kern="1200">
          <a:solidFill>
            <a:schemeClr val="tx1"/>
          </a:solidFill>
          <a:latin typeface="+mn-lt"/>
          <a:ea typeface="+mn-ea"/>
          <a:cs typeface="+mn-cs"/>
        </a:defRPr>
      </a:lvl6pPr>
      <a:lvl7pPr marL="6588069" algn="l" defTabSz="2196023" rtl="0" eaLnBrk="1" latinLnBrk="0" hangingPunct="1">
        <a:defRPr sz="4323" kern="1200">
          <a:solidFill>
            <a:schemeClr val="tx1"/>
          </a:solidFill>
          <a:latin typeface="+mn-lt"/>
          <a:ea typeface="+mn-ea"/>
          <a:cs typeface="+mn-cs"/>
        </a:defRPr>
      </a:lvl7pPr>
      <a:lvl8pPr marL="7686081" algn="l" defTabSz="2196023" rtl="0" eaLnBrk="1" latinLnBrk="0" hangingPunct="1">
        <a:defRPr sz="4323" kern="1200">
          <a:solidFill>
            <a:schemeClr val="tx1"/>
          </a:solidFill>
          <a:latin typeface="+mn-lt"/>
          <a:ea typeface="+mn-ea"/>
          <a:cs typeface="+mn-cs"/>
        </a:defRPr>
      </a:lvl8pPr>
      <a:lvl9pPr marL="8784092" algn="l" defTabSz="2196023" rtl="0" eaLnBrk="1" latinLnBrk="0" hangingPunct="1">
        <a:defRPr sz="432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DE6B81FA-EEB6-ACAA-AF03-5EDD4399E26C}"/>
              </a:ext>
            </a:extLst>
          </p:cNvPr>
          <p:cNvPicPr>
            <a:picLocks noChangeAspect="1"/>
          </p:cNvPicPr>
          <p:nvPr/>
        </p:nvPicPr>
        <p:blipFill>
          <a:blip r:embed="rId2"/>
          <a:stretch>
            <a:fillRect/>
          </a:stretch>
        </p:blipFill>
        <p:spPr>
          <a:xfrm>
            <a:off x="20318567" y="203290"/>
            <a:ext cx="1420491" cy="1579001"/>
          </a:xfrm>
          <a:prstGeom prst="rect">
            <a:avLst/>
          </a:prstGeom>
        </p:spPr>
      </p:pic>
      <p:pic>
        <p:nvPicPr>
          <p:cNvPr id="23" name="Picture 22">
            <a:extLst>
              <a:ext uri="{FF2B5EF4-FFF2-40B4-BE49-F238E27FC236}">
                <a16:creationId xmlns:a16="http://schemas.microsoft.com/office/drawing/2014/main" id="{B3A69509-EDDB-2918-DEE7-E51914AAF3E9}"/>
              </a:ext>
            </a:extLst>
          </p:cNvPr>
          <p:cNvPicPr>
            <a:picLocks noChangeAspect="1"/>
          </p:cNvPicPr>
          <p:nvPr/>
        </p:nvPicPr>
        <p:blipFill>
          <a:blip r:embed="rId3"/>
          <a:stretch>
            <a:fillRect/>
          </a:stretch>
        </p:blipFill>
        <p:spPr>
          <a:xfrm>
            <a:off x="220830" y="352654"/>
            <a:ext cx="3664014" cy="1280271"/>
          </a:xfrm>
          <a:prstGeom prst="rect">
            <a:avLst/>
          </a:prstGeom>
        </p:spPr>
      </p:pic>
      <p:sp>
        <p:nvSpPr>
          <p:cNvPr id="36" name="TextBox 35">
            <a:extLst>
              <a:ext uri="{FF2B5EF4-FFF2-40B4-BE49-F238E27FC236}">
                <a16:creationId xmlns:a16="http://schemas.microsoft.com/office/drawing/2014/main" id="{F94BC8ED-A021-32A8-7378-71A1509BE183}"/>
              </a:ext>
            </a:extLst>
          </p:cNvPr>
          <p:cNvSpPr txBox="1"/>
          <p:nvPr/>
        </p:nvSpPr>
        <p:spPr>
          <a:xfrm>
            <a:off x="14424468" y="25618630"/>
            <a:ext cx="7211810" cy="3323987"/>
          </a:xfrm>
          <a:prstGeom prst="rect">
            <a:avLst/>
          </a:prstGeom>
          <a:noFill/>
          <a:ln w="6350">
            <a:solidFill>
              <a:schemeClr val="tx1"/>
            </a:solidFill>
          </a:ln>
        </p:spPr>
        <p:txBody>
          <a:bodyPr wrap="square" rtlCol="0">
            <a:spAutoFit/>
          </a:bodyPr>
          <a:lstStyle/>
          <a:p>
            <a:r>
              <a:rPr lang="en-GB" sz="3600" b="1" dirty="0">
                <a:latin typeface="Arial" panose="020B0604020202020204" pitchFamily="34" charset="0"/>
                <a:cs typeface="Arial" panose="020B0604020202020204" pitchFamily="34" charset="0"/>
              </a:rPr>
              <a:t>10. Acknowledgments</a:t>
            </a:r>
          </a:p>
          <a:p>
            <a:endParaRPr lang="en-GB" sz="36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To my wife and daughter and all the staff and friends at UWTSD who have all given me great support throughout this study.</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pic>
        <p:nvPicPr>
          <p:cNvPr id="2" name="Picture 1">
            <a:extLst>
              <a:ext uri="{FF2B5EF4-FFF2-40B4-BE49-F238E27FC236}">
                <a16:creationId xmlns:a16="http://schemas.microsoft.com/office/drawing/2014/main" id="{A81282A3-5AFE-272A-E25A-44EAD7844997}"/>
              </a:ext>
            </a:extLst>
          </p:cNvPr>
          <p:cNvPicPr>
            <a:picLocks noChangeAspect="1"/>
          </p:cNvPicPr>
          <p:nvPr/>
        </p:nvPicPr>
        <p:blipFill>
          <a:blip r:embed="rId4"/>
          <a:stretch>
            <a:fillRect/>
          </a:stretch>
        </p:blipFill>
        <p:spPr>
          <a:xfrm>
            <a:off x="220830" y="2075160"/>
            <a:ext cx="2573585" cy="3447984"/>
          </a:xfrm>
          <a:prstGeom prst="rect">
            <a:avLst/>
          </a:prstGeom>
        </p:spPr>
      </p:pic>
      <p:sp>
        <p:nvSpPr>
          <p:cNvPr id="5" name="Rectangle 4">
            <a:extLst>
              <a:ext uri="{FF2B5EF4-FFF2-40B4-BE49-F238E27FC236}">
                <a16:creationId xmlns:a16="http://schemas.microsoft.com/office/drawing/2014/main" id="{23EBE430-E1F2-D5E7-4BA5-A85DEC1031EC}"/>
              </a:ext>
            </a:extLst>
          </p:cNvPr>
          <p:cNvSpPr>
            <a:spLocks noChangeArrowheads="1"/>
          </p:cNvSpPr>
          <p:nvPr/>
        </p:nvSpPr>
        <p:spPr bwMode="auto">
          <a:xfrm>
            <a:off x="2794415" y="2018684"/>
            <a:ext cx="18236785" cy="363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spcBef>
                <a:spcPct val="0"/>
              </a:spcBef>
              <a:buFontTx/>
              <a:buNone/>
            </a:pPr>
            <a:r>
              <a:rPr lang="en-GB" altLang="en-US" sz="4800" dirty="0">
                <a:latin typeface="Arial" panose="020B0604020202020204" pitchFamily="34" charset="0"/>
                <a:ea typeface="Calibri" charset="0"/>
                <a:cs typeface="Arial" panose="020B0604020202020204" pitchFamily="34" charset="0"/>
              </a:rPr>
              <a:t>Conversion of Atomized Metallic Powder Alloy from Gas to Water</a:t>
            </a:r>
          </a:p>
          <a:p>
            <a:pPr eaLnBrk="1" hangingPunct="1">
              <a:spcBef>
                <a:spcPct val="0"/>
              </a:spcBef>
              <a:buFontTx/>
              <a:buNone/>
            </a:pPr>
            <a:r>
              <a:rPr lang="en-GB" altLang="en-US" sz="4000" b="1" dirty="0">
                <a:latin typeface="Arial" panose="020B0604020202020204" pitchFamily="34" charset="0"/>
                <a:ea typeface="Calibri" charset="0"/>
                <a:cs typeface="Arial" panose="020B0604020202020204" pitchFamily="34" charset="0"/>
              </a:rPr>
              <a:t>Student - Paul Corry 0750389</a:t>
            </a:r>
          </a:p>
          <a:p>
            <a:pPr eaLnBrk="1" hangingPunct="1">
              <a:spcBef>
                <a:spcPct val="0"/>
              </a:spcBef>
              <a:buFontTx/>
              <a:buNone/>
            </a:pPr>
            <a:r>
              <a:rPr lang="en-GB" altLang="en-US" sz="3600" dirty="0">
                <a:latin typeface="Arial" panose="020B0604020202020204" pitchFamily="34" charset="0"/>
                <a:ea typeface="Calibri" charset="0"/>
                <a:cs typeface="Arial" panose="020B0604020202020204" pitchFamily="34" charset="0"/>
              </a:rPr>
              <a:t>Supervisors - Kelvin Lake &amp; Peter Charlton</a:t>
            </a:r>
            <a:endParaRPr lang="en-GB" altLang="en-US" sz="1800" dirty="0">
              <a:latin typeface="Arial" panose="020B0604020202020204" pitchFamily="34" charset="0"/>
              <a:ea typeface="Calibri" charset="0"/>
              <a:cs typeface="Arial" panose="020B0604020202020204" pitchFamily="34" charset="0"/>
            </a:endParaRPr>
          </a:p>
          <a:p>
            <a:pPr eaLnBrk="1" hangingPunct="1">
              <a:spcBef>
                <a:spcPct val="0"/>
              </a:spcBef>
              <a:buFontTx/>
              <a:buNone/>
            </a:pPr>
            <a:r>
              <a:rPr lang="en-GB" altLang="en-US" sz="3600" dirty="0">
                <a:latin typeface="Arial" panose="020B0604020202020204" pitchFamily="34" charset="0"/>
                <a:ea typeface="Calibri" charset="0"/>
                <a:cs typeface="Arial" panose="020B0604020202020204" pitchFamily="34" charset="0"/>
              </a:rPr>
              <a:t>School</a:t>
            </a:r>
            <a:r>
              <a:rPr lang="en-GB" altLang="en-US" sz="3600" dirty="0">
                <a:latin typeface="Arial" panose="020B0604020202020204" pitchFamily="34" charset="0"/>
                <a:cs typeface="Arial" panose="020B0604020202020204" pitchFamily="34" charset="0"/>
              </a:rPr>
              <a:t> </a:t>
            </a:r>
            <a:r>
              <a:rPr lang="en-GB" altLang="en-US" sz="3600" i="1" dirty="0">
                <a:latin typeface="Arial" panose="020B0604020202020204" pitchFamily="34" charset="0"/>
                <a:cs typeface="Arial" panose="020B0604020202020204" pitchFamily="34" charset="0"/>
              </a:rPr>
              <a:t>of</a:t>
            </a:r>
            <a:r>
              <a:rPr lang="en-GB" altLang="en-US" sz="3600" dirty="0">
                <a:latin typeface="Arial" panose="020B0604020202020204" pitchFamily="34" charset="0"/>
                <a:cs typeface="Arial" panose="020B0604020202020204" pitchFamily="34" charset="0"/>
              </a:rPr>
              <a:t> </a:t>
            </a:r>
            <a:r>
              <a:rPr lang="en-GB" altLang="en-US" sz="3600" b="1" dirty="0">
                <a:latin typeface="Arial" panose="020B0604020202020204" pitchFamily="34" charset="0"/>
                <a:ea typeface="Calibri" charset="0"/>
                <a:cs typeface="Arial" panose="020B0604020202020204" pitchFamily="34" charset="0"/>
              </a:rPr>
              <a:t>Engineering, Manufacturing &amp; Logistics</a:t>
            </a:r>
          </a:p>
          <a:p>
            <a:pPr>
              <a:spcBef>
                <a:spcPct val="0"/>
              </a:spcBef>
              <a:buNone/>
            </a:pPr>
            <a:r>
              <a:rPr lang="en-US" sz="3600" dirty="0">
                <a:latin typeface="Arial" panose="020B0604020202020204" pitchFamily="34" charset="0"/>
                <a:cs typeface="Arial" panose="020B0604020202020204" pitchFamily="34" charset="0"/>
              </a:rPr>
              <a:t>BEng (Hons) Material Science</a:t>
            </a:r>
          </a:p>
          <a:p>
            <a:pPr>
              <a:buNone/>
            </a:pPr>
            <a:endParaRPr lang="en-US" sz="3600" b="1" dirty="0">
              <a:latin typeface="Arial" panose="020B0604020202020204" pitchFamily="34" charset="0"/>
              <a:cs typeface="Arial" panose="020B0604020202020204" pitchFamily="34" charset="0"/>
            </a:endParaRPr>
          </a:p>
        </p:txBody>
      </p:sp>
      <p:cxnSp>
        <p:nvCxnSpPr>
          <p:cNvPr id="8" name="Straight Connector 7">
            <a:extLst>
              <a:ext uri="{FF2B5EF4-FFF2-40B4-BE49-F238E27FC236}">
                <a16:creationId xmlns:a16="http://schemas.microsoft.com/office/drawing/2014/main" id="{EE5647FE-20FF-1DD3-E33A-6178BAB817F2}"/>
              </a:ext>
            </a:extLst>
          </p:cNvPr>
          <p:cNvCxnSpPr>
            <a:cxnSpLocks/>
          </p:cNvCxnSpPr>
          <p:nvPr/>
        </p:nvCxnSpPr>
        <p:spPr>
          <a:xfrm>
            <a:off x="180000" y="1854042"/>
            <a:ext cx="21403633"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29B47786-1625-EE38-0A84-A30469911660}"/>
              </a:ext>
            </a:extLst>
          </p:cNvPr>
          <p:cNvSpPr txBox="1"/>
          <p:nvPr/>
        </p:nvSpPr>
        <p:spPr>
          <a:xfrm>
            <a:off x="269983" y="6022746"/>
            <a:ext cx="6836439" cy="5940088"/>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1. Abstract</a:t>
            </a:r>
          </a:p>
          <a:p>
            <a:pPr algn="just"/>
            <a:endParaRPr lang="en-US" sz="3600" dirty="0">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By converting from gas to water in regards, to the atomizing medium for producing a particular nickel-based alloy, an annual manufacturing energy costs of approximately 50% can be saved with no detriment or ramifications to the quality of the finished saleable material.</a:t>
            </a: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p:txBody>
      </p:sp>
      <p:pic>
        <p:nvPicPr>
          <p:cNvPr id="43" name="Picture 42">
            <a:extLst>
              <a:ext uri="{FF2B5EF4-FFF2-40B4-BE49-F238E27FC236}">
                <a16:creationId xmlns:a16="http://schemas.microsoft.com/office/drawing/2014/main" id="{83DFE8DF-9BDC-1355-8477-0EA5716313E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204645" y="2924849"/>
            <a:ext cx="4431633" cy="2598294"/>
          </a:xfrm>
          <a:prstGeom prst="rect">
            <a:avLst/>
          </a:prstGeom>
        </p:spPr>
      </p:pic>
      <p:sp>
        <p:nvSpPr>
          <p:cNvPr id="46" name="TextBox 45">
            <a:extLst>
              <a:ext uri="{FF2B5EF4-FFF2-40B4-BE49-F238E27FC236}">
                <a16:creationId xmlns:a16="http://schemas.microsoft.com/office/drawing/2014/main" id="{15DC75D2-8456-92C9-8CBC-83B903F433CC}"/>
              </a:ext>
            </a:extLst>
          </p:cNvPr>
          <p:cNvSpPr txBox="1"/>
          <p:nvPr/>
        </p:nvSpPr>
        <p:spPr>
          <a:xfrm>
            <a:off x="7309692" y="20829025"/>
            <a:ext cx="6880804" cy="8094524"/>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6. Testing Evaluation</a:t>
            </a:r>
          </a:p>
          <a:p>
            <a:pPr algn="just"/>
            <a:endParaRPr lang="en-US" sz="3600" b="1" dirty="0">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Comparisons of both water and gas atomized methodologies were fully laboratory evaluated and the following test data was obtained:  The water atomized material had a significantly higher product relative yield of ~30%.  The product deposition samples compared </a:t>
            </a:r>
            <a:r>
              <a:rPr lang="en-US" sz="2800" dirty="0" err="1">
                <a:latin typeface="Arial" panose="020B0604020202020204" pitchFamily="34" charset="0"/>
                <a:cs typeface="Arial" panose="020B0604020202020204" pitchFamily="34" charset="0"/>
              </a:rPr>
              <a:t>favourably</a:t>
            </a:r>
            <a:r>
              <a:rPr lang="en-US" sz="2800" dirty="0">
                <a:latin typeface="Arial" panose="020B0604020202020204" pitchFamily="34" charset="0"/>
                <a:cs typeface="Arial" panose="020B0604020202020204" pitchFamily="34" charset="0"/>
              </a:rPr>
              <a:t> with the hybrid gas atomized material, although, the water atomized material had a higher particle hollow count. The hollow count however, had no quality ramifications on deposition.  The water atomized material is now approved and certified as a direct equivalent. </a:t>
            </a: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p:txBody>
      </p:sp>
      <p:pic>
        <p:nvPicPr>
          <p:cNvPr id="48" name="Picture 47">
            <a:extLst>
              <a:ext uri="{FF2B5EF4-FFF2-40B4-BE49-F238E27FC236}">
                <a16:creationId xmlns:a16="http://schemas.microsoft.com/office/drawing/2014/main" id="{A433F54C-93B6-9C3B-AF6F-F56759926DF9}"/>
              </a:ext>
            </a:extLst>
          </p:cNvPr>
          <p:cNvPicPr>
            <a:picLocks noChangeAspect="1"/>
          </p:cNvPicPr>
          <p:nvPr/>
        </p:nvPicPr>
        <p:blipFill>
          <a:blip r:embed="rId6"/>
          <a:stretch>
            <a:fillRect/>
          </a:stretch>
        </p:blipFill>
        <p:spPr>
          <a:xfrm>
            <a:off x="284591" y="29544821"/>
            <a:ext cx="7084917" cy="2800229"/>
          </a:xfrm>
          <a:prstGeom prst="rect">
            <a:avLst/>
          </a:prstGeom>
        </p:spPr>
      </p:pic>
      <p:pic>
        <p:nvPicPr>
          <p:cNvPr id="49" name="Picture 48" descr="A diagram of a spray system&#10;&#10;Description automatically generated">
            <a:extLst>
              <a:ext uri="{FF2B5EF4-FFF2-40B4-BE49-F238E27FC236}">
                <a16:creationId xmlns:a16="http://schemas.microsoft.com/office/drawing/2014/main" id="{FF2F4098-C2B4-3884-C007-E8BE9FE178C7}"/>
              </a:ext>
            </a:extLst>
          </p:cNvPr>
          <p:cNvPicPr>
            <a:picLocks noChangeAspect="1"/>
          </p:cNvPicPr>
          <p:nvPr/>
        </p:nvPicPr>
        <p:blipFill>
          <a:blip r:embed="rId7"/>
          <a:stretch>
            <a:fillRect/>
          </a:stretch>
        </p:blipFill>
        <p:spPr>
          <a:xfrm>
            <a:off x="787399" y="26075383"/>
            <a:ext cx="5676701" cy="2575780"/>
          </a:xfrm>
          <a:prstGeom prst="rect">
            <a:avLst/>
          </a:prstGeom>
        </p:spPr>
      </p:pic>
      <p:cxnSp>
        <p:nvCxnSpPr>
          <p:cNvPr id="55" name="Straight Connector 54">
            <a:extLst>
              <a:ext uri="{FF2B5EF4-FFF2-40B4-BE49-F238E27FC236}">
                <a16:creationId xmlns:a16="http://schemas.microsoft.com/office/drawing/2014/main" id="{7D6FA3A8-3C46-3172-D75A-7FDD4CB32DD7}"/>
              </a:ext>
            </a:extLst>
          </p:cNvPr>
          <p:cNvCxnSpPr>
            <a:cxnSpLocks/>
          </p:cNvCxnSpPr>
          <p:nvPr/>
        </p:nvCxnSpPr>
        <p:spPr>
          <a:xfrm>
            <a:off x="180000" y="5745373"/>
            <a:ext cx="21403633"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09C466C-AF8F-8209-8C89-C09D4C7AA0E0}"/>
              </a:ext>
            </a:extLst>
          </p:cNvPr>
          <p:cNvCxnSpPr>
            <a:cxnSpLocks/>
          </p:cNvCxnSpPr>
          <p:nvPr/>
        </p:nvCxnSpPr>
        <p:spPr>
          <a:xfrm>
            <a:off x="278127" y="29149878"/>
            <a:ext cx="21403633"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ABE78C17-B36E-CA9A-4245-B98432057FC6}"/>
              </a:ext>
            </a:extLst>
          </p:cNvPr>
          <p:cNvPicPr>
            <a:picLocks noChangeAspect="1"/>
          </p:cNvPicPr>
          <p:nvPr/>
        </p:nvPicPr>
        <p:blipFill>
          <a:blip r:embed="rId8"/>
          <a:stretch>
            <a:fillRect/>
          </a:stretch>
        </p:blipFill>
        <p:spPr>
          <a:xfrm>
            <a:off x="323610" y="10322162"/>
            <a:ext cx="6702746" cy="1640672"/>
          </a:xfrm>
          <a:prstGeom prst="rect">
            <a:avLst/>
          </a:prstGeom>
        </p:spPr>
      </p:pic>
      <p:sp>
        <p:nvSpPr>
          <p:cNvPr id="27" name="TextBox 26">
            <a:extLst>
              <a:ext uri="{FF2B5EF4-FFF2-40B4-BE49-F238E27FC236}">
                <a16:creationId xmlns:a16="http://schemas.microsoft.com/office/drawing/2014/main" id="{24BAB85D-02B8-9255-1E2B-B8297D5A3533}"/>
              </a:ext>
            </a:extLst>
          </p:cNvPr>
          <p:cNvSpPr txBox="1"/>
          <p:nvPr/>
        </p:nvSpPr>
        <p:spPr>
          <a:xfrm>
            <a:off x="284591" y="12282554"/>
            <a:ext cx="6820252" cy="9202519"/>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2. Introduction</a:t>
            </a:r>
          </a:p>
          <a:p>
            <a:pPr algn="just"/>
            <a:endParaRPr lang="en-US" sz="3600" dirty="0">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LSN Diffusion is a leading manufacturer of metallic thermal spray powders which, are used in many industry sectors such as, glass, dental, automotive and aerospace.  Powders can be supplied as either nickel, iron or cobalt-based and each come with a spectrum of particle size distributions and chemical compositions depending on customer application.  Material is primarily used in general hard-facing, high temperature brazing, hipping and laser applications.  Thermal spray coatings offer multiple solutions in industries such as:, enhanced wear and corrosion resistance thus expanding the lifespan of the component especially when subjected to hostile environments.</a:t>
            </a:r>
            <a:endParaRPr lang="en-US" sz="3600" b="1"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79046CAC-79BD-AB34-ACA8-B8734DC1D229}"/>
              </a:ext>
            </a:extLst>
          </p:cNvPr>
          <p:cNvSpPr txBox="1"/>
          <p:nvPr/>
        </p:nvSpPr>
        <p:spPr>
          <a:xfrm>
            <a:off x="270880" y="21701101"/>
            <a:ext cx="6847673" cy="7232749"/>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3. Manufacturing Principle</a:t>
            </a:r>
          </a:p>
          <a:p>
            <a:pPr algn="just"/>
            <a:endParaRPr lang="en-US" sz="3600" dirty="0">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Material is produced by melting raw materials into a homogenous melt pool using induction type furnaces.  Molten metal is then poured into an  atomizing chamber whereby the melt stream is subjected to high pressures of gas (nitrogen) or water which, converts to powder.</a:t>
            </a: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5684926E-01A6-41B8-642A-2D921E855206}"/>
              </a:ext>
            </a:extLst>
          </p:cNvPr>
          <p:cNvSpPr txBox="1"/>
          <p:nvPr/>
        </p:nvSpPr>
        <p:spPr>
          <a:xfrm>
            <a:off x="7326979" y="6043312"/>
            <a:ext cx="6880804" cy="9341019"/>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4. Aims and Objectives</a:t>
            </a:r>
          </a:p>
          <a:p>
            <a:pPr algn="just"/>
            <a:endParaRPr lang="en-US" sz="3600" dirty="0">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Post 2022, energy costs within our </a:t>
            </a:r>
            <a:r>
              <a:rPr lang="en-US" sz="2800" dirty="0" err="1">
                <a:latin typeface="Arial" panose="020B0604020202020204" pitchFamily="34" charset="0"/>
                <a:cs typeface="Arial" panose="020B0604020202020204" pitchFamily="34" charset="0"/>
              </a:rPr>
              <a:t>organisation</a:t>
            </a:r>
            <a:r>
              <a:rPr lang="en-US" sz="2800" dirty="0">
                <a:latin typeface="Arial" panose="020B0604020202020204" pitchFamily="34" charset="0"/>
                <a:cs typeface="Arial" panose="020B0604020202020204" pitchFamily="34" charset="0"/>
              </a:rPr>
              <a:t> have considerably increased, therefore, the aim of this project is to explore and consider a cheaper atomizing methodology such as using water rather than gas (nitrogen) to reduce the overall manufacturing costs of producing a particular nickel-based alloy with no quality ramifications so the organization can remain profitable and stay competitive.</a:t>
            </a: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a:p>
            <a:pPr algn="just"/>
            <a:endParaRPr lang="en-US" sz="6500" b="1" dirty="0">
              <a:latin typeface="Arial" panose="020B0604020202020204" pitchFamily="34" charset="0"/>
              <a:cs typeface="Arial" panose="020B0604020202020204" pitchFamily="34" charset="0"/>
            </a:endParaRPr>
          </a:p>
          <a:p>
            <a:pPr algn="just"/>
            <a:endParaRPr lang="en-US" sz="1600" dirty="0">
              <a:latin typeface="Arial" panose="020B0604020202020204" pitchFamily="34" charset="0"/>
              <a:cs typeface="Arial" panose="020B0604020202020204" pitchFamily="34" charset="0"/>
            </a:endParaRPr>
          </a:p>
        </p:txBody>
      </p:sp>
      <p:pic>
        <p:nvPicPr>
          <p:cNvPr id="54" name="Picture 53">
            <a:extLst>
              <a:ext uri="{FF2B5EF4-FFF2-40B4-BE49-F238E27FC236}">
                <a16:creationId xmlns:a16="http://schemas.microsoft.com/office/drawing/2014/main" id="{953BC1FA-2396-11E5-3EC7-17A6D0ECA0FB}"/>
              </a:ext>
            </a:extLst>
          </p:cNvPr>
          <p:cNvPicPr>
            <a:picLocks noChangeAspect="1"/>
          </p:cNvPicPr>
          <p:nvPr/>
        </p:nvPicPr>
        <p:blipFill>
          <a:blip r:embed="rId9"/>
          <a:stretch>
            <a:fillRect/>
          </a:stretch>
        </p:blipFill>
        <p:spPr>
          <a:xfrm>
            <a:off x="7419334" y="12091283"/>
            <a:ext cx="6696093" cy="3121666"/>
          </a:xfrm>
          <a:prstGeom prst="rect">
            <a:avLst/>
          </a:prstGeom>
        </p:spPr>
      </p:pic>
      <p:sp>
        <p:nvSpPr>
          <p:cNvPr id="58" name="TextBox 57">
            <a:extLst>
              <a:ext uri="{FF2B5EF4-FFF2-40B4-BE49-F238E27FC236}">
                <a16:creationId xmlns:a16="http://schemas.microsoft.com/office/drawing/2014/main" id="{9F0FBD57-211F-3D70-6BD9-C69B2E5D9BF9}"/>
              </a:ext>
            </a:extLst>
          </p:cNvPr>
          <p:cNvSpPr txBox="1"/>
          <p:nvPr/>
        </p:nvSpPr>
        <p:spPr>
          <a:xfrm>
            <a:off x="14412632" y="6078613"/>
            <a:ext cx="7223646" cy="9305717"/>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7. Testing Data &amp; Atomizing Melt Cost Comparisons</a:t>
            </a:r>
          </a:p>
          <a:p>
            <a:pPr algn="just"/>
            <a:endParaRPr lang="en-US" sz="3600" b="1" dirty="0">
              <a:latin typeface="Arial" panose="020B0604020202020204" pitchFamily="34" charset="0"/>
              <a:cs typeface="Arial" panose="020B0604020202020204" pitchFamily="34" charset="0"/>
            </a:endParaRPr>
          </a:p>
          <a:p>
            <a:pPr algn="just"/>
            <a:endParaRPr lang="en-US" sz="36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10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b="1" dirty="0">
              <a:latin typeface="Arial" panose="020B0604020202020204" pitchFamily="34" charset="0"/>
              <a:cs typeface="Arial" panose="020B0604020202020204" pitchFamily="34" charset="0"/>
            </a:endParaRPr>
          </a:p>
          <a:p>
            <a:pPr algn="just"/>
            <a:endParaRPr lang="en-US" sz="2800" dirty="0">
              <a:latin typeface="Arial" panose="020B0604020202020204" pitchFamily="34" charset="0"/>
              <a:cs typeface="Arial" panose="020B0604020202020204" pitchFamily="34" charset="0"/>
            </a:endParaRPr>
          </a:p>
        </p:txBody>
      </p:sp>
      <p:pic>
        <p:nvPicPr>
          <p:cNvPr id="64" name="Picture 63">
            <a:extLst>
              <a:ext uri="{FF2B5EF4-FFF2-40B4-BE49-F238E27FC236}">
                <a16:creationId xmlns:a16="http://schemas.microsoft.com/office/drawing/2014/main" id="{D0E90DA7-14AF-10F5-3D31-C017A06411BE}"/>
              </a:ext>
            </a:extLst>
          </p:cNvPr>
          <p:cNvPicPr>
            <a:picLocks noChangeAspect="1"/>
          </p:cNvPicPr>
          <p:nvPr/>
        </p:nvPicPr>
        <p:blipFill>
          <a:blip r:embed="rId10"/>
          <a:stretch>
            <a:fillRect/>
          </a:stretch>
        </p:blipFill>
        <p:spPr>
          <a:xfrm>
            <a:off x="14481347" y="7639785"/>
            <a:ext cx="7102286" cy="7527572"/>
          </a:xfrm>
          <a:prstGeom prst="rect">
            <a:avLst/>
          </a:prstGeom>
        </p:spPr>
      </p:pic>
      <p:sp>
        <p:nvSpPr>
          <p:cNvPr id="65" name="TextBox 64">
            <a:extLst>
              <a:ext uri="{FF2B5EF4-FFF2-40B4-BE49-F238E27FC236}">
                <a16:creationId xmlns:a16="http://schemas.microsoft.com/office/drawing/2014/main" id="{2FC6C7D4-B4DA-CC17-6B94-5D88167E6749}"/>
              </a:ext>
            </a:extLst>
          </p:cNvPr>
          <p:cNvSpPr txBox="1"/>
          <p:nvPr/>
        </p:nvSpPr>
        <p:spPr>
          <a:xfrm>
            <a:off x="14424468" y="15717570"/>
            <a:ext cx="7250829" cy="4893647"/>
          </a:xfrm>
          <a:prstGeom prst="rect">
            <a:avLst/>
          </a:prstGeom>
          <a:noFill/>
          <a:ln w="3175">
            <a:solidFill>
              <a:schemeClr val="tx1"/>
            </a:solidFill>
          </a:ln>
        </p:spPr>
        <p:txBody>
          <a:bodyPr wrap="square" rtlCol="0">
            <a:spAutoFit/>
          </a:bodyPr>
          <a:lstStyle/>
          <a:p>
            <a:r>
              <a:rPr lang="en-US" sz="3600" b="1" dirty="0">
                <a:latin typeface="Arial" panose="020B0604020202020204" pitchFamily="34" charset="0"/>
                <a:cs typeface="Arial" panose="020B0604020202020204" pitchFamily="34" charset="0"/>
              </a:rPr>
              <a:t>8. Conclusion &amp; Implementation</a:t>
            </a:r>
          </a:p>
          <a:p>
            <a:endParaRPr lang="en-US" sz="3600" dirty="0">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Water atomized material is now being produced and distributed to customers as a cheaper/comparable substitute to the hybrid gas material.  This enables LSN Diffusion to remain competitive with the increased energy costs imposed.  All new products will now go through a more thorough contract review process prior the quotation stage.</a:t>
            </a:r>
          </a:p>
          <a:p>
            <a:pPr algn="just"/>
            <a:endParaRPr lang="en-US" sz="16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623A6363-EEE5-5253-3579-4F1E43A16AE6}"/>
              </a:ext>
            </a:extLst>
          </p:cNvPr>
          <p:cNvSpPr txBox="1"/>
          <p:nvPr/>
        </p:nvSpPr>
        <p:spPr>
          <a:xfrm>
            <a:off x="8544595" y="29329108"/>
            <a:ext cx="13091683" cy="3231654"/>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11. References</a:t>
            </a:r>
          </a:p>
          <a:p>
            <a:pPr algn="just"/>
            <a:endParaRPr lang="en-US" sz="1000" dirty="0">
              <a:latin typeface="Arial" panose="020B0604020202020204" pitchFamily="34" charset="0"/>
              <a:cs typeface="Arial" panose="020B0604020202020204" pitchFamily="34" charset="0"/>
            </a:endParaRPr>
          </a:p>
          <a:p>
            <a:pPr algn="just"/>
            <a:r>
              <a:rPr lang="en-GB" kern="100" dirty="0" err="1">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Lagutkin</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 S., </a:t>
            </a:r>
            <a:r>
              <a:rPr lang="en-GB" kern="100" dirty="0" err="1">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Achelis</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 L., and Srivastava, V., 2004. Atomization process for metal powder. </a:t>
            </a:r>
            <a:r>
              <a:rPr lang="en-GB" i="1"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Materials Science and Engineering: A</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 </a:t>
            </a:r>
            <a:r>
              <a:rPr lang="en-GB" i="1"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383</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(1), pp.1-6.</a:t>
            </a:r>
            <a:endParaRPr lang="en-GB" kern="100" dirty="0">
              <a:effectLst/>
              <a:latin typeface="Arial" panose="020B0604020202020204" pitchFamily="34" charset="0"/>
              <a:ea typeface="MS Mincho" panose="02020609040205080304" pitchFamily="49" charset="-128"/>
              <a:cs typeface="Arial" panose="020B0604020202020204" pitchFamily="34" charset="0"/>
            </a:endParaRPr>
          </a:p>
          <a:p>
            <a:pPr algn="just"/>
            <a:endParaRPr lang="en-US" sz="1600" dirty="0">
              <a:latin typeface="Arial" panose="020B0604020202020204" pitchFamily="34" charset="0"/>
              <a:cs typeface="Arial" panose="020B0604020202020204" pitchFamily="34" charset="0"/>
            </a:endParaRPr>
          </a:p>
          <a:p>
            <a:pPr algn="just"/>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Lawley, A. and Murphy, T.F., 2003. Metallography of powder metallurgy materials. </a:t>
            </a:r>
            <a:r>
              <a:rPr lang="en-GB" i="1"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Materials characterization</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 </a:t>
            </a:r>
            <a:r>
              <a:rPr lang="en-GB" i="1"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51</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(5), pp.315-327.</a:t>
            </a:r>
            <a:endParaRPr lang="en-GB" kern="100" dirty="0">
              <a:effectLst/>
              <a:latin typeface="Arial" panose="020B0604020202020204" pitchFamily="34" charset="0"/>
              <a:ea typeface="MS Mincho" panose="02020609040205080304" pitchFamily="49" charset="-128"/>
              <a:cs typeface="Arial" panose="020B0604020202020204" pitchFamily="34" charset="0"/>
            </a:endParaRPr>
          </a:p>
          <a:p>
            <a:pPr algn="just"/>
            <a:endParaRPr lang="en-US" sz="1600" dirty="0">
              <a:latin typeface="Arial" panose="020B0604020202020204" pitchFamily="34" charset="0"/>
              <a:cs typeface="Arial" panose="020B0604020202020204" pitchFamily="34" charset="0"/>
            </a:endParaRPr>
          </a:p>
          <a:p>
            <a:pPr algn="just"/>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Schade, C. and Dunkley, J.J., 2015. Atomization.</a:t>
            </a:r>
            <a:endParaRPr lang="en-GB" kern="100" dirty="0">
              <a:effectLst/>
              <a:latin typeface="Arial" panose="020B0604020202020204" pitchFamily="34" charset="0"/>
              <a:ea typeface="MS Mincho" panose="02020609040205080304" pitchFamily="49" charset="-128"/>
              <a:cs typeface="Arial" panose="020B0604020202020204" pitchFamily="34" charset="0"/>
            </a:endParaRPr>
          </a:p>
          <a:p>
            <a:pPr algn="just"/>
            <a:endParaRPr lang="en-US" sz="1600" dirty="0">
              <a:latin typeface="Arial" panose="020B0604020202020204" pitchFamily="34" charset="0"/>
              <a:cs typeface="Arial" panose="020B0604020202020204" pitchFamily="34" charset="0"/>
            </a:endParaRPr>
          </a:p>
          <a:p>
            <a:pPr algn="just"/>
            <a:r>
              <a:rPr lang="en-GB" kern="100" dirty="0" err="1">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Yenwiset</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 S. and </a:t>
            </a:r>
            <a:r>
              <a:rPr lang="en-GB" kern="100" dirty="0" err="1">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Yenwiset</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 T., 2016. The effect of the molten metal stream's shape on particle size distribution of water atomized metal powders. </a:t>
            </a:r>
            <a:r>
              <a:rPr lang="en-GB" i="1"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Engineering Journal</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 </a:t>
            </a:r>
            <a:r>
              <a:rPr lang="en-GB" i="1"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20</a:t>
            </a:r>
            <a:r>
              <a:rPr lang="en-GB" kern="100" dirty="0">
                <a:solidFill>
                  <a:srgbClr val="222222"/>
                </a:solidFill>
                <a:effectLst/>
                <a:highlight>
                  <a:srgbClr val="FFFFFF"/>
                </a:highlight>
                <a:latin typeface="Arial" panose="020B0604020202020204" pitchFamily="34" charset="0"/>
                <a:ea typeface="MS Mincho" panose="02020609040205080304" pitchFamily="49" charset="-128"/>
                <a:cs typeface="Arial" panose="020B0604020202020204" pitchFamily="34" charset="0"/>
              </a:rPr>
              <a:t>(1), pp.187-197.</a:t>
            </a:r>
            <a:endParaRPr lang="en-GB" kern="100" dirty="0">
              <a:effectLst/>
              <a:latin typeface="Arial" panose="020B0604020202020204" pitchFamily="34" charset="0"/>
              <a:ea typeface="MS Mincho" panose="02020609040205080304" pitchFamily="49" charset="-128"/>
              <a:cs typeface="Arial" panose="020B0604020202020204" pitchFamily="34" charset="0"/>
            </a:endParaRPr>
          </a:p>
        </p:txBody>
      </p:sp>
      <p:sp>
        <p:nvSpPr>
          <p:cNvPr id="67" name="TextBox 66">
            <a:extLst>
              <a:ext uri="{FF2B5EF4-FFF2-40B4-BE49-F238E27FC236}">
                <a16:creationId xmlns:a16="http://schemas.microsoft.com/office/drawing/2014/main" id="{BC429348-05AC-31C1-E3CD-82DC4C41254E}"/>
              </a:ext>
            </a:extLst>
          </p:cNvPr>
          <p:cNvSpPr txBox="1"/>
          <p:nvPr/>
        </p:nvSpPr>
        <p:spPr>
          <a:xfrm>
            <a:off x="14395345" y="20827245"/>
            <a:ext cx="7279952" cy="4524315"/>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9. Further work</a:t>
            </a:r>
          </a:p>
          <a:p>
            <a:pPr algn="just"/>
            <a:endParaRPr lang="en-US" sz="3600" dirty="0">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Other not too dissimilar thermal spray powders originally designated as “hybrid gas produced”, are now been manufactured via the water atomized route which, is proving successful. This will continue to further contribute to the profitability and sustainability of LSN Diffusion.</a:t>
            </a:r>
            <a:endParaRPr lang="en-US" sz="2000" dirty="0">
              <a:latin typeface="Arial" panose="020B0604020202020204" pitchFamily="34" charset="0"/>
              <a:cs typeface="Arial" panose="020B0604020202020204" pitchFamily="34" charset="0"/>
            </a:endParaRPr>
          </a:p>
          <a:p>
            <a:pPr algn="just"/>
            <a:endParaRPr lang="en-US"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B1BCFB8-6CFB-095F-284D-92C82DBB776C}"/>
              </a:ext>
            </a:extLst>
          </p:cNvPr>
          <p:cNvSpPr txBox="1"/>
          <p:nvPr/>
        </p:nvSpPr>
        <p:spPr>
          <a:xfrm>
            <a:off x="7329144" y="15687528"/>
            <a:ext cx="6841900" cy="4893647"/>
          </a:xfrm>
          <a:prstGeom prst="rect">
            <a:avLst/>
          </a:prstGeom>
          <a:noFill/>
          <a:ln w="3175">
            <a:solidFill>
              <a:schemeClr val="tx1"/>
            </a:solidFill>
          </a:ln>
        </p:spPr>
        <p:txBody>
          <a:bodyPr wrap="square" rtlCol="0">
            <a:spAutoFit/>
          </a:bodyPr>
          <a:lstStyle/>
          <a:p>
            <a:pPr algn="just"/>
            <a:r>
              <a:rPr lang="en-US" sz="3600" b="1" dirty="0">
                <a:latin typeface="Arial" panose="020B0604020202020204" pitchFamily="34" charset="0"/>
                <a:cs typeface="Arial" panose="020B0604020202020204" pitchFamily="34" charset="0"/>
              </a:rPr>
              <a:t>5. Testing</a:t>
            </a:r>
          </a:p>
          <a:p>
            <a:pPr algn="just"/>
            <a:endParaRPr lang="en-US" sz="3600" dirty="0">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Batches of material was therefore, produced by water the atomized methodology route and subjected to comparison testing such as powder yield, morphology, hollow particles, deposition quality and other physical characterization testing using laboratory testing equipment.</a:t>
            </a:r>
          </a:p>
          <a:p>
            <a:pPr algn="just"/>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21905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806</TotalTime>
  <Words>711</Words>
  <Application>Microsoft Office PowerPoint</Application>
  <PresentationFormat>Custom</PresentationFormat>
  <Paragraphs>71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Lewis</dc:creator>
  <cp:lastModifiedBy>Paul Corry Laptop</cp:lastModifiedBy>
  <cp:revision>23</cp:revision>
  <dcterms:created xsi:type="dcterms:W3CDTF">2024-04-13T15:00:04Z</dcterms:created>
  <dcterms:modified xsi:type="dcterms:W3CDTF">2024-06-16T07:20:39Z</dcterms:modified>
</cp:coreProperties>
</file>