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1"/>
  </p:notesMasterIdLst>
  <p:sldIdLst>
    <p:sldId id="256" r:id="rId5"/>
    <p:sldId id="278" r:id="rId6"/>
    <p:sldId id="273" r:id="rId7"/>
    <p:sldId id="279" r:id="rId8"/>
    <p:sldId id="288" r:id="rId9"/>
    <p:sldId id="280" r:id="rId10"/>
    <p:sldId id="281" r:id="rId11"/>
    <p:sldId id="282" r:id="rId12"/>
    <p:sldId id="283" r:id="rId13"/>
    <p:sldId id="286" r:id="rId14"/>
    <p:sldId id="287" r:id="rId15"/>
    <p:sldId id="284" r:id="rId16"/>
    <p:sldId id="277" r:id="rId17"/>
    <p:sldId id="276" r:id="rId18"/>
    <p:sldId id="285" r:id="rId19"/>
    <p:sldId id="274" r:id="rId20"/>
    <p:sldId id="275" r:id="rId21"/>
    <p:sldId id="259" r:id="rId22"/>
    <p:sldId id="262" r:id="rId23"/>
    <p:sldId id="263" r:id="rId24"/>
    <p:sldId id="264" r:id="rId25"/>
    <p:sldId id="268" r:id="rId26"/>
    <p:sldId id="269" r:id="rId27"/>
    <p:sldId id="270" r:id="rId28"/>
    <p:sldId id="271" r:id="rId29"/>
    <p:sldId id="289" r:id="rId3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69437" autoAdjust="0"/>
  </p:normalViewPr>
  <p:slideViewPr>
    <p:cSldViewPr snapToGrid="0">
      <p:cViewPr varScale="1">
        <p:scale>
          <a:sx n="76" d="100"/>
          <a:sy n="76" d="100"/>
        </p:scale>
        <p:origin x="166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10595B86-D0E8-4381-B4FB-D9E97393E355}"/>
    <pc:docChg chg="modSld">
      <pc:chgData name="Laura Knight" userId="fcc6b1b8-7f69-4c06-9fd3-1a1553b3cd99" providerId="ADAL" clId="{10595B86-D0E8-4381-B4FB-D9E97393E355}" dt="2024-06-06T07:44:18.304" v="8" actId="20577"/>
      <pc:docMkLst>
        <pc:docMk/>
      </pc:docMkLst>
      <pc:sldChg chg="modSp mod">
        <pc:chgData name="Laura Knight" userId="fcc6b1b8-7f69-4c06-9fd3-1a1553b3cd99" providerId="ADAL" clId="{10595B86-D0E8-4381-B4FB-D9E97393E355}" dt="2024-06-06T07:44:18.304" v="8" actId="20577"/>
        <pc:sldMkLst>
          <pc:docMk/>
          <pc:sldMk cId="2933606249" sldId="273"/>
        </pc:sldMkLst>
        <pc:spChg chg="mod">
          <ac:chgData name="Laura Knight" userId="fcc6b1b8-7f69-4c06-9fd3-1a1553b3cd99" providerId="ADAL" clId="{10595B86-D0E8-4381-B4FB-D9E97393E355}" dt="2024-06-06T07:44:18.304" v="8" actId="20577"/>
          <ac:spMkLst>
            <pc:docMk/>
            <pc:sldMk cId="2933606249" sldId="273"/>
            <ac:spMk id="5" creationId="{ECC4F781-6FFF-1218-B580-03E083D3DD4F}"/>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8EB792-D38B-4D40-879C-70004BEA7B1B}"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09F9B07-B699-4F36-ABF5-BA0CF4ED31ED}">
      <dgm:prSet/>
      <dgm:spPr/>
      <dgm:t>
        <a:bodyPr/>
        <a:lstStyle/>
        <a:p>
          <a:r>
            <a:rPr lang="en-US" b="1"/>
            <a:t>Direct intention- </a:t>
          </a:r>
          <a:r>
            <a:rPr lang="en-US"/>
            <a:t>where D’s purpose is to bring about the prohibited result</a:t>
          </a:r>
        </a:p>
      </dgm:t>
    </dgm:pt>
    <dgm:pt modelId="{4755F886-9189-4DE4-8F9A-B437C791D01C}" type="parTrans" cxnId="{B4DF6864-B95D-4BD7-BC55-FABF7D480564}">
      <dgm:prSet/>
      <dgm:spPr/>
      <dgm:t>
        <a:bodyPr/>
        <a:lstStyle/>
        <a:p>
          <a:endParaRPr lang="en-US"/>
        </a:p>
      </dgm:t>
    </dgm:pt>
    <dgm:pt modelId="{B8EB5B6A-F828-4FE7-AB9D-27CE71ED3A66}" type="sibTrans" cxnId="{B4DF6864-B95D-4BD7-BC55-FABF7D480564}">
      <dgm:prSet/>
      <dgm:spPr/>
      <dgm:t>
        <a:bodyPr/>
        <a:lstStyle/>
        <a:p>
          <a:endParaRPr lang="en-US"/>
        </a:p>
      </dgm:t>
    </dgm:pt>
    <dgm:pt modelId="{572C5332-0EAA-4072-B7FF-3B49311CE75F}">
      <dgm:prSet/>
      <dgm:spPr/>
      <dgm:t>
        <a:bodyPr/>
        <a:lstStyle/>
        <a:p>
          <a:r>
            <a:rPr lang="en-US" b="1"/>
            <a:t>Indirect intention </a:t>
          </a:r>
          <a:r>
            <a:rPr lang="en-US"/>
            <a:t>– where the prohibited outcome must be virtually certain as a result of D’s actions</a:t>
          </a:r>
          <a:r>
            <a:rPr lang="en-US" b="1" i="1"/>
            <a:t> and</a:t>
          </a:r>
          <a:r>
            <a:rPr lang="en-US"/>
            <a:t> D must appreciate that this was the case</a:t>
          </a:r>
        </a:p>
      </dgm:t>
    </dgm:pt>
    <dgm:pt modelId="{64D16C88-AF3A-4B11-9B77-EA7A2FB7C278}" type="parTrans" cxnId="{3ADEE953-B717-40C2-808E-E69757A8B921}">
      <dgm:prSet/>
      <dgm:spPr/>
      <dgm:t>
        <a:bodyPr/>
        <a:lstStyle/>
        <a:p>
          <a:endParaRPr lang="en-US"/>
        </a:p>
      </dgm:t>
    </dgm:pt>
    <dgm:pt modelId="{4DC0DB90-5D98-49E2-B2B5-319BDEF0E84B}" type="sibTrans" cxnId="{3ADEE953-B717-40C2-808E-E69757A8B921}">
      <dgm:prSet/>
      <dgm:spPr/>
      <dgm:t>
        <a:bodyPr/>
        <a:lstStyle/>
        <a:p>
          <a:endParaRPr lang="en-US"/>
        </a:p>
      </dgm:t>
    </dgm:pt>
    <dgm:pt modelId="{547DE708-3CF8-4395-9D46-F1ACCC96A263}">
      <dgm:prSet/>
      <dgm:spPr/>
      <dgm:t>
        <a:bodyPr/>
        <a:lstStyle/>
        <a:p>
          <a:r>
            <a:rPr lang="en-US" b="1"/>
            <a:t>Specific intent </a:t>
          </a:r>
          <a:r>
            <a:rPr lang="en-US"/>
            <a:t>– only intention will suffice as MR</a:t>
          </a:r>
        </a:p>
      </dgm:t>
    </dgm:pt>
    <dgm:pt modelId="{9003555C-28FE-417C-B6ED-5B86C61FDD1E}" type="parTrans" cxnId="{562B8816-5E55-482C-A4D5-02ECB26954C6}">
      <dgm:prSet/>
      <dgm:spPr/>
      <dgm:t>
        <a:bodyPr/>
        <a:lstStyle/>
        <a:p>
          <a:endParaRPr lang="en-US"/>
        </a:p>
      </dgm:t>
    </dgm:pt>
    <dgm:pt modelId="{11263570-4AA5-4954-94CC-71E1423D2354}" type="sibTrans" cxnId="{562B8816-5E55-482C-A4D5-02ECB26954C6}">
      <dgm:prSet/>
      <dgm:spPr/>
      <dgm:t>
        <a:bodyPr/>
        <a:lstStyle/>
        <a:p>
          <a:endParaRPr lang="en-US"/>
        </a:p>
      </dgm:t>
    </dgm:pt>
    <dgm:pt modelId="{E7DF4793-DB29-4B99-B738-8E3F9AD6A1A7}">
      <dgm:prSet/>
      <dgm:spPr/>
      <dgm:t>
        <a:bodyPr/>
        <a:lstStyle/>
        <a:p>
          <a:r>
            <a:rPr lang="en-US" b="1"/>
            <a:t>Basic intent </a:t>
          </a:r>
          <a:r>
            <a:rPr lang="en-US"/>
            <a:t>– intention/recklessness will suffice</a:t>
          </a:r>
        </a:p>
      </dgm:t>
    </dgm:pt>
    <dgm:pt modelId="{816624FC-0578-49AC-8B91-248F00D313DC}" type="parTrans" cxnId="{6CE4C7B1-EE3D-4B85-B12B-0B864CCBF973}">
      <dgm:prSet/>
      <dgm:spPr/>
      <dgm:t>
        <a:bodyPr/>
        <a:lstStyle/>
        <a:p>
          <a:endParaRPr lang="en-US"/>
        </a:p>
      </dgm:t>
    </dgm:pt>
    <dgm:pt modelId="{4C1E1905-1B7D-4BBB-8A0A-10320B210F4B}" type="sibTrans" cxnId="{6CE4C7B1-EE3D-4B85-B12B-0B864CCBF973}">
      <dgm:prSet/>
      <dgm:spPr/>
      <dgm:t>
        <a:bodyPr/>
        <a:lstStyle/>
        <a:p>
          <a:endParaRPr lang="en-US"/>
        </a:p>
      </dgm:t>
    </dgm:pt>
    <dgm:pt modelId="{80AC74FA-51F6-4C7A-9D99-D123675943AB}" type="pres">
      <dgm:prSet presAssocID="{428EB792-D38B-4D40-879C-70004BEA7B1B}" presName="vert0" presStyleCnt="0">
        <dgm:presLayoutVars>
          <dgm:dir/>
          <dgm:animOne val="branch"/>
          <dgm:animLvl val="lvl"/>
        </dgm:presLayoutVars>
      </dgm:prSet>
      <dgm:spPr/>
    </dgm:pt>
    <dgm:pt modelId="{BA3102C0-B6F0-414A-A8FD-012872283C48}" type="pres">
      <dgm:prSet presAssocID="{509F9B07-B699-4F36-ABF5-BA0CF4ED31ED}" presName="thickLine" presStyleLbl="alignNode1" presStyleIdx="0" presStyleCnt="4"/>
      <dgm:spPr/>
    </dgm:pt>
    <dgm:pt modelId="{A5B3AAD0-D22A-45A3-8D71-120275CD0DC2}" type="pres">
      <dgm:prSet presAssocID="{509F9B07-B699-4F36-ABF5-BA0CF4ED31ED}" presName="horz1" presStyleCnt="0"/>
      <dgm:spPr/>
    </dgm:pt>
    <dgm:pt modelId="{39A1B803-CACF-46D3-BC7E-71E003942D72}" type="pres">
      <dgm:prSet presAssocID="{509F9B07-B699-4F36-ABF5-BA0CF4ED31ED}" presName="tx1" presStyleLbl="revTx" presStyleIdx="0" presStyleCnt="4"/>
      <dgm:spPr/>
    </dgm:pt>
    <dgm:pt modelId="{774B00DC-326C-443E-8D8D-FFA6F68C5AC9}" type="pres">
      <dgm:prSet presAssocID="{509F9B07-B699-4F36-ABF5-BA0CF4ED31ED}" presName="vert1" presStyleCnt="0"/>
      <dgm:spPr/>
    </dgm:pt>
    <dgm:pt modelId="{79112555-34B3-456C-A1C8-A48B74A63A59}" type="pres">
      <dgm:prSet presAssocID="{572C5332-0EAA-4072-B7FF-3B49311CE75F}" presName="thickLine" presStyleLbl="alignNode1" presStyleIdx="1" presStyleCnt="4"/>
      <dgm:spPr/>
    </dgm:pt>
    <dgm:pt modelId="{39528FD1-8604-4308-9908-15AFB7E7D8C1}" type="pres">
      <dgm:prSet presAssocID="{572C5332-0EAA-4072-B7FF-3B49311CE75F}" presName="horz1" presStyleCnt="0"/>
      <dgm:spPr/>
    </dgm:pt>
    <dgm:pt modelId="{F2660B86-EAF2-4B7C-B501-3F62A5D59323}" type="pres">
      <dgm:prSet presAssocID="{572C5332-0EAA-4072-B7FF-3B49311CE75F}" presName="tx1" presStyleLbl="revTx" presStyleIdx="1" presStyleCnt="4"/>
      <dgm:spPr/>
    </dgm:pt>
    <dgm:pt modelId="{BF06FA27-F056-4BB4-904D-CF121DCB5D03}" type="pres">
      <dgm:prSet presAssocID="{572C5332-0EAA-4072-B7FF-3B49311CE75F}" presName="vert1" presStyleCnt="0"/>
      <dgm:spPr/>
    </dgm:pt>
    <dgm:pt modelId="{A63B43D2-A179-46DB-8421-8B877BB64D61}" type="pres">
      <dgm:prSet presAssocID="{547DE708-3CF8-4395-9D46-F1ACCC96A263}" presName="thickLine" presStyleLbl="alignNode1" presStyleIdx="2" presStyleCnt="4"/>
      <dgm:spPr/>
    </dgm:pt>
    <dgm:pt modelId="{108248DD-3F50-46A9-ABA8-DD701186E11D}" type="pres">
      <dgm:prSet presAssocID="{547DE708-3CF8-4395-9D46-F1ACCC96A263}" presName="horz1" presStyleCnt="0"/>
      <dgm:spPr/>
    </dgm:pt>
    <dgm:pt modelId="{3F766149-980A-4E0F-A9F4-2CD40079C55C}" type="pres">
      <dgm:prSet presAssocID="{547DE708-3CF8-4395-9D46-F1ACCC96A263}" presName="tx1" presStyleLbl="revTx" presStyleIdx="2" presStyleCnt="4"/>
      <dgm:spPr/>
    </dgm:pt>
    <dgm:pt modelId="{F54B95F2-86E0-4AA9-8D50-C482A29EA04B}" type="pres">
      <dgm:prSet presAssocID="{547DE708-3CF8-4395-9D46-F1ACCC96A263}" presName="vert1" presStyleCnt="0"/>
      <dgm:spPr/>
    </dgm:pt>
    <dgm:pt modelId="{365FE986-761D-4874-BE9D-5772F74263EE}" type="pres">
      <dgm:prSet presAssocID="{E7DF4793-DB29-4B99-B738-8E3F9AD6A1A7}" presName="thickLine" presStyleLbl="alignNode1" presStyleIdx="3" presStyleCnt="4"/>
      <dgm:spPr/>
    </dgm:pt>
    <dgm:pt modelId="{49EB82FE-DE20-4042-B371-3C3F3EF8D110}" type="pres">
      <dgm:prSet presAssocID="{E7DF4793-DB29-4B99-B738-8E3F9AD6A1A7}" presName="horz1" presStyleCnt="0"/>
      <dgm:spPr/>
    </dgm:pt>
    <dgm:pt modelId="{EF36C567-4AD9-4C60-8C1F-7848CC534DF4}" type="pres">
      <dgm:prSet presAssocID="{E7DF4793-DB29-4B99-B738-8E3F9AD6A1A7}" presName="tx1" presStyleLbl="revTx" presStyleIdx="3" presStyleCnt="4"/>
      <dgm:spPr/>
    </dgm:pt>
    <dgm:pt modelId="{15979B9B-0B6B-45B2-BE10-40BD3D3950A2}" type="pres">
      <dgm:prSet presAssocID="{E7DF4793-DB29-4B99-B738-8E3F9AD6A1A7}" presName="vert1" presStyleCnt="0"/>
      <dgm:spPr/>
    </dgm:pt>
  </dgm:ptLst>
  <dgm:cxnLst>
    <dgm:cxn modelId="{562B8816-5E55-482C-A4D5-02ECB26954C6}" srcId="{428EB792-D38B-4D40-879C-70004BEA7B1B}" destId="{547DE708-3CF8-4395-9D46-F1ACCC96A263}" srcOrd="2" destOrd="0" parTransId="{9003555C-28FE-417C-B6ED-5B86C61FDD1E}" sibTransId="{11263570-4AA5-4954-94CC-71E1423D2354}"/>
    <dgm:cxn modelId="{35156C5F-626F-46B8-A393-F34D2C1D91EF}" type="presOf" srcId="{428EB792-D38B-4D40-879C-70004BEA7B1B}" destId="{80AC74FA-51F6-4C7A-9D99-D123675943AB}" srcOrd="0" destOrd="0" presId="urn:microsoft.com/office/officeart/2008/layout/LinedList"/>
    <dgm:cxn modelId="{993ED141-995E-4456-88F6-76A957ECC105}" type="presOf" srcId="{572C5332-0EAA-4072-B7FF-3B49311CE75F}" destId="{F2660B86-EAF2-4B7C-B501-3F62A5D59323}" srcOrd="0" destOrd="0" presId="urn:microsoft.com/office/officeart/2008/layout/LinedList"/>
    <dgm:cxn modelId="{B4DF6864-B95D-4BD7-BC55-FABF7D480564}" srcId="{428EB792-D38B-4D40-879C-70004BEA7B1B}" destId="{509F9B07-B699-4F36-ABF5-BA0CF4ED31ED}" srcOrd="0" destOrd="0" parTransId="{4755F886-9189-4DE4-8F9A-B437C791D01C}" sibTransId="{B8EB5B6A-F828-4FE7-AB9D-27CE71ED3A66}"/>
    <dgm:cxn modelId="{651D6953-A396-4DF3-9B59-955A14034AA2}" type="presOf" srcId="{547DE708-3CF8-4395-9D46-F1ACCC96A263}" destId="{3F766149-980A-4E0F-A9F4-2CD40079C55C}" srcOrd="0" destOrd="0" presId="urn:microsoft.com/office/officeart/2008/layout/LinedList"/>
    <dgm:cxn modelId="{3ADEE953-B717-40C2-808E-E69757A8B921}" srcId="{428EB792-D38B-4D40-879C-70004BEA7B1B}" destId="{572C5332-0EAA-4072-B7FF-3B49311CE75F}" srcOrd="1" destOrd="0" parTransId="{64D16C88-AF3A-4B11-9B77-EA7A2FB7C278}" sibTransId="{4DC0DB90-5D98-49E2-B2B5-319BDEF0E84B}"/>
    <dgm:cxn modelId="{520ABB82-9C32-4EA9-8030-2E4B6C8543A8}" type="presOf" srcId="{509F9B07-B699-4F36-ABF5-BA0CF4ED31ED}" destId="{39A1B803-CACF-46D3-BC7E-71E003942D72}" srcOrd="0" destOrd="0" presId="urn:microsoft.com/office/officeart/2008/layout/LinedList"/>
    <dgm:cxn modelId="{039E868B-9633-4C9A-8462-6828D770376F}" type="presOf" srcId="{E7DF4793-DB29-4B99-B738-8E3F9AD6A1A7}" destId="{EF36C567-4AD9-4C60-8C1F-7848CC534DF4}" srcOrd="0" destOrd="0" presId="urn:microsoft.com/office/officeart/2008/layout/LinedList"/>
    <dgm:cxn modelId="{6CE4C7B1-EE3D-4B85-B12B-0B864CCBF973}" srcId="{428EB792-D38B-4D40-879C-70004BEA7B1B}" destId="{E7DF4793-DB29-4B99-B738-8E3F9AD6A1A7}" srcOrd="3" destOrd="0" parTransId="{816624FC-0578-49AC-8B91-248F00D313DC}" sibTransId="{4C1E1905-1B7D-4BBB-8A0A-10320B210F4B}"/>
    <dgm:cxn modelId="{1E2CBE8B-4257-4DFD-90FE-A8485EA69C05}" type="presParOf" srcId="{80AC74FA-51F6-4C7A-9D99-D123675943AB}" destId="{BA3102C0-B6F0-414A-A8FD-012872283C48}" srcOrd="0" destOrd="0" presId="urn:microsoft.com/office/officeart/2008/layout/LinedList"/>
    <dgm:cxn modelId="{144E54A5-2D5B-4559-8403-63DAFB20C17B}" type="presParOf" srcId="{80AC74FA-51F6-4C7A-9D99-D123675943AB}" destId="{A5B3AAD0-D22A-45A3-8D71-120275CD0DC2}" srcOrd="1" destOrd="0" presId="urn:microsoft.com/office/officeart/2008/layout/LinedList"/>
    <dgm:cxn modelId="{4A2BCF09-9E58-4D4A-82D4-FE9C7DC9125C}" type="presParOf" srcId="{A5B3AAD0-D22A-45A3-8D71-120275CD0DC2}" destId="{39A1B803-CACF-46D3-BC7E-71E003942D72}" srcOrd="0" destOrd="0" presId="urn:microsoft.com/office/officeart/2008/layout/LinedList"/>
    <dgm:cxn modelId="{59D28945-3034-476E-B738-78F7E2975206}" type="presParOf" srcId="{A5B3AAD0-D22A-45A3-8D71-120275CD0DC2}" destId="{774B00DC-326C-443E-8D8D-FFA6F68C5AC9}" srcOrd="1" destOrd="0" presId="urn:microsoft.com/office/officeart/2008/layout/LinedList"/>
    <dgm:cxn modelId="{912F0AC1-D201-4833-8A64-B4AC4DC33E60}" type="presParOf" srcId="{80AC74FA-51F6-4C7A-9D99-D123675943AB}" destId="{79112555-34B3-456C-A1C8-A48B74A63A59}" srcOrd="2" destOrd="0" presId="urn:microsoft.com/office/officeart/2008/layout/LinedList"/>
    <dgm:cxn modelId="{F620B857-CDF1-4A2F-A6B3-A200351E5AD5}" type="presParOf" srcId="{80AC74FA-51F6-4C7A-9D99-D123675943AB}" destId="{39528FD1-8604-4308-9908-15AFB7E7D8C1}" srcOrd="3" destOrd="0" presId="urn:microsoft.com/office/officeart/2008/layout/LinedList"/>
    <dgm:cxn modelId="{45934075-9C57-42D4-8EDF-599764D57767}" type="presParOf" srcId="{39528FD1-8604-4308-9908-15AFB7E7D8C1}" destId="{F2660B86-EAF2-4B7C-B501-3F62A5D59323}" srcOrd="0" destOrd="0" presId="urn:microsoft.com/office/officeart/2008/layout/LinedList"/>
    <dgm:cxn modelId="{51A622C1-0E31-4E3F-975A-6B6678A7F5C6}" type="presParOf" srcId="{39528FD1-8604-4308-9908-15AFB7E7D8C1}" destId="{BF06FA27-F056-4BB4-904D-CF121DCB5D03}" srcOrd="1" destOrd="0" presId="urn:microsoft.com/office/officeart/2008/layout/LinedList"/>
    <dgm:cxn modelId="{A859C9F9-701B-499D-B3F3-A7F81AE76565}" type="presParOf" srcId="{80AC74FA-51F6-4C7A-9D99-D123675943AB}" destId="{A63B43D2-A179-46DB-8421-8B877BB64D61}" srcOrd="4" destOrd="0" presId="urn:microsoft.com/office/officeart/2008/layout/LinedList"/>
    <dgm:cxn modelId="{643FF4ED-2B91-4B8D-846A-185F8404810B}" type="presParOf" srcId="{80AC74FA-51F6-4C7A-9D99-D123675943AB}" destId="{108248DD-3F50-46A9-ABA8-DD701186E11D}" srcOrd="5" destOrd="0" presId="urn:microsoft.com/office/officeart/2008/layout/LinedList"/>
    <dgm:cxn modelId="{3A8FB002-A09A-4AF8-8FF4-7BDB9256B61A}" type="presParOf" srcId="{108248DD-3F50-46A9-ABA8-DD701186E11D}" destId="{3F766149-980A-4E0F-A9F4-2CD40079C55C}" srcOrd="0" destOrd="0" presId="urn:microsoft.com/office/officeart/2008/layout/LinedList"/>
    <dgm:cxn modelId="{11D68550-6741-401A-938E-C75095556B43}" type="presParOf" srcId="{108248DD-3F50-46A9-ABA8-DD701186E11D}" destId="{F54B95F2-86E0-4AA9-8D50-C482A29EA04B}" srcOrd="1" destOrd="0" presId="urn:microsoft.com/office/officeart/2008/layout/LinedList"/>
    <dgm:cxn modelId="{142FC1EC-320D-447E-9960-E9C123CDBFCA}" type="presParOf" srcId="{80AC74FA-51F6-4C7A-9D99-D123675943AB}" destId="{365FE986-761D-4874-BE9D-5772F74263EE}" srcOrd="6" destOrd="0" presId="urn:microsoft.com/office/officeart/2008/layout/LinedList"/>
    <dgm:cxn modelId="{7E435CEB-4BDD-4E21-9928-4B94B8CED1C4}" type="presParOf" srcId="{80AC74FA-51F6-4C7A-9D99-D123675943AB}" destId="{49EB82FE-DE20-4042-B371-3C3F3EF8D110}" srcOrd="7" destOrd="0" presId="urn:microsoft.com/office/officeart/2008/layout/LinedList"/>
    <dgm:cxn modelId="{D115D3AD-9659-4960-A5BC-7FFAAC271A8C}" type="presParOf" srcId="{49EB82FE-DE20-4042-B371-3C3F3EF8D110}" destId="{EF36C567-4AD9-4C60-8C1F-7848CC534DF4}" srcOrd="0" destOrd="0" presId="urn:microsoft.com/office/officeart/2008/layout/LinedList"/>
    <dgm:cxn modelId="{0926A3C6-6ABF-4ABC-B820-579647009DA7}" type="presParOf" srcId="{49EB82FE-DE20-4042-B371-3C3F3EF8D110}" destId="{15979B9B-0B6B-45B2-BE10-40BD3D3950A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0844BD9-152D-46D3-A712-1C83289622F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73F05AB-9460-4FAD-B759-0466EF790852}">
      <dgm:prSet/>
      <dgm:spPr/>
      <dgm:t>
        <a:bodyPr/>
        <a:lstStyle/>
        <a:p>
          <a:r>
            <a:rPr lang="en-US" dirty="0"/>
            <a:t>Consider:</a:t>
          </a:r>
        </a:p>
      </dgm:t>
    </dgm:pt>
    <dgm:pt modelId="{D4D6E717-066E-43E5-92F1-9108080A2766}" type="parTrans" cxnId="{9A89E21A-E2FB-4099-A8F4-035005CA90F4}">
      <dgm:prSet/>
      <dgm:spPr/>
      <dgm:t>
        <a:bodyPr/>
        <a:lstStyle/>
        <a:p>
          <a:endParaRPr lang="en-US"/>
        </a:p>
      </dgm:t>
    </dgm:pt>
    <dgm:pt modelId="{C83E8937-6D98-41C0-A465-9DC2405C98D2}" type="sibTrans" cxnId="{9A89E21A-E2FB-4099-A8F4-035005CA90F4}">
      <dgm:prSet/>
      <dgm:spPr/>
      <dgm:t>
        <a:bodyPr/>
        <a:lstStyle/>
        <a:p>
          <a:endParaRPr lang="en-US"/>
        </a:p>
      </dgm:t>
    </dgm:pt>
    <dgm:pt modelId="{FE8778BB-B271-47E6-A5F4-9D8D6889EB81}">
      <dgm:prSet/>
      <dgm:spPr/>
      <dgm:t>
        <a:bodyPr/>
        <a:lstStyle/>
        <a:p>
          <a:r>
            <a:rPr lang="en-GB" dirty="0"/>
            <a:t>(2) Did the D appreciate the consequences were virtually certain to occur?</a:t>
          </a:r>
          <a:endParaRPr lang="en-US" dirty="0"/>
        </a:p>
      </dgm:t>
    </dgm:pt>
    <dgm:pt modelId="{DC6EB86A-B77D-4540-83AB-F9DCF676AA99}" type="parTrans" cxnId="{FBA16F75-E37D-410B-98D3-9B9A2BBA80F3}">
      <dgm:prSet/>
      <dgm:spPr/>
      <dgm:t>
        <a:bodyPr/>
        <a:lstStyle/>
        <a:p>
          <a:endParaRPr lang="en-US"/>
        </a:p>
      </dgm:t>
    </dgm:pt>
    <dgm:pt modelId="{1237B81F-0F4E-4046-A19D-9A631BEFA2DF}" type="sibTrans" cxnId="{FBA16F75-E37D-410B-98D3-9B9A2BBA80F3}">
      <dgm:prSet/>
      <dgm:spPr/>
      <dgm:t>
        <a:bodyPr/>
        <a:lstStyle/>
        <a:p>
          <a:endParaRPr lang="en-US"/>
        </a:p>
      </dgm:t>
    </dgm:pt>
    <dgm:pt modelId="{FAD6276A-FB6F-4759-AA12-7F7C11E83A7B}">
      <dgm:prSet/>
      <dgm:spPr/>
      <dgm:t>
        <a:bodyPr/>
        <a:lstStyle/>
        <a:p>
          <a:r>
            <a:rPr lang="en-GB" dirty="0"/>
            <a:t>(1) Was the consequence virtually certain to occur from the defendant’s act (or omission)?</a:t>
          </a:r>
          <a:endParaRPr lang="en-US" dirty="0"/>
        </a:p>
      </dgm:t>
    </dgm:pt>
    <dgm:pt modelId="{934E88D1-D883-4C32-98E4-D3D915EEEFC7}" type="parTrans" cxnId="{83C53066-C71F-4EEE-AE9C-E23B2481D8CC}">
      <dgm:prSet/>
      <dgm:spPr/>
      <dgm:t>
        <a:bodyPr/>
        <a:lstStyle/>
        <a:p>
          <a:endParaRPr lang="en-GB"/>
        </a:p>
      </dgm:t>
    </dgm:pt>
    <dgm:pt modelId="{08FFCF38-972A-45E0-A1C1-3C1D0869E8E5}" type="sibTrans" cxnId="{83C53066-C71F-4EEE-AE9C-E23B2481D8CC}">
      <dgm:prSet/>
      <dgm:spPr/>
      <dgm:t>
        <a:bodyPr/>
        <a:lstStyle/>
        <a:p>
          <a:endParaRPr lang="en-GB"/>
        </a:p>
      </dgm:t>
    </dgm:pt>
    <dgm:pt modelId="{06322D7E-41C9-4E9C-9E3C-F37B232D2CF2}" type="pres">
      <dgm:prSet presAssocID="{30844BD9-152D-46D3-A712-1C83289622FE}" presName="linear" presStyleCnt="0">
        <dgm:presLayoutVars>
          <dgm:animLvl val="lvl"/>
          <dgm:resizeHandles val="exact"/>
        </dgm:presLayoutVars>
      </dgm:prSet>
      <dgm:spPr/>
    </dgm:pt>
    <dgm:pt modelId="{A9949777-80CF-4F16-BAD5-A26379ECDB14}" type="pres">
      <dgm:prSet presAssocID="{B73F05AB-9460-4FAD-B759-0466EF790852}" presName="parentText" presStyleLbl="node1" presStyleIdx="0" presStyleCnt="3">
        <dgm:presLayoutVars>
          <dgm:chMax val="0"/>
          <dgm:bulletEnabled val="1"/>
        </dgm:presLayoutVars>
      </dgm:prSet>
      <dgm:spPr/>
    </dgm:pt>
    <dgm:pt modelId="{A76B1B46-25F8-4B15-BDF3-2623BC3CD1B3}" type="pres">
      <dgm:prSet presAssocID="{C83E8937-6D98-41C0-A465-9DC2405C98D2}" presName="spacer" presStyleCnt="0"/>
      <dgm:spPr/>
    </dgm:pt>
    <dgm:pt modelId="{35CD7AF4-2A57-4D6B-9CF0-3EA373C52DDA}" type="pres">
      <dgm:prSet presAssocID="{FAD6276A-FB6F-4759-AA12-7F7C11E83A7B}" presName="parentText" presStyleLbl="node1" presStyleIdx="1" presStyleCnt="3">
        <dgm:presLayoutVars>
          <dgm:chMax val="0"/>
          <dgm:bulletEnabled val="1"/>
        </dgm:presLayoutVars>
      </dgm:prSet>
      <dgm:spPr/>
    </dgm:pt>
    <dgm:pt modelId="{6585F8A6-833F-4BE2-8F48-796A9BD06774}" type="pres">
      <dgm:prSet presAssocID="{08FFCF38-972A-45E0-A1C1-3C1D0869E8E5}" presName="spacer" presStyleCnt="0"/>
      <dgm:spPr/>
    </dgm:pt>
    <dgm:pt modelId="{C90DE583-744A-4A80-97AD-BA6D9B180105}" type="pres">
      <dgm:prSet presAssocID="{FE8778BB-B271-47E6-A5F4-9D8D6889EB81}" presName="parentText" presStyleLbl="node1" presStyleIdx="2" presStyleCnt="3">
        <dgm:presLayoutVars>
          <dgm:chMax val="0"/>
          <dgm:bulletEnabled val="1"/>
        </dgm:presLayoutVars>
      </dgm:prSet>
      <dgm:spPr/>
    </dgm:pt>
  </dgm:ptLst>
  <dgm:cxnLst>
    <dgm:cxn modelId="{9A89E21A-E2FB-4099-A8F4-035005CA90F4}" srcId="{30844BD9-152D-46D3-A712-1C83289622FE}" destId="{B73F05AB-9460-4FAD-B759-0466EF790852}" srcOrd="0" destOrd="0" parTransId="{D4D6E717-066E-43E5-92F1-9108080A2766}" sibTransId="{C83E8937-6D98-41C0-A465-9DC2405C98D2}"/>
    <dgm:cxn modelId="{83C53066-C71F-4EEE-AE9C-E23B2481D8CC}" srcId="{30844BD9-152D-46D3-A712-1C83289622FE}" destId="{FAD6276A-FB6F-4759-AA12-7F7C11E83A7B}" srcOrd="1" destOrd="0" parTransId="{934E88D1-D883-4C32-98E4-D3D915EEEFC7}" sibTransId="{08FFCF38-972A-45E0-A1C1-3C1D0869E8E5}"/>
    <dgm:cxn modelId="{FBA16F75-E37D-410B-98D3-9B9A2BBA80F3}" srcId="{30844BD9-152D-46D3-A712-1C83289622FE}" destId="{FE8778BB-B271-47E6-A5F4-9D8D6889EB81}" srcOrd="2" destOrd="0" parTransId="{DC6EB86A-B77D-4540-83AB-F9DCF676AA99}" sibTransId="{1237B81F-0F4E-4046-A19D-9A631BEFA2DF}"/>
    <dgm:cxn modelId="{A023AEAD-5957-42D7-B0AB-53A1C68136E8}" type="presOf" srcId="{FE8778BB-B271-47E6-A5F4-9D8D6889EB81}" destId="{C90DE583-744A-4A80-97AD-BA6D9B180105}" srcOrd="0" destOrd="0" presId="urn:microsoft.com/office/officeart/2005/8/layout/vList2"/>
    <dgm:cxn modelId="{D7911BB0-9202-4736-A28E-964C7AB3F983}" type="presOf" srcId="{FAD6276A-FB6F-4759-AA12-7F7C11E83A7B}" destId="{35CD7AF4-2A57-4D6B-9CF0-3EA373C52DDA}" srcOrd="0" destOrd="0" presId="urn:microsoft.com/office/officeart/2005/8/layout/vList2"/>
    <dgm:cxn modelId="{6BAA43B4-CBDC-4B81-8D44-EF208220FBEF}" type="presOf" srcId="{30844BD9-152D-46D3-A712-1C83289622FE}" destId="{06322D7E-41C9-4E9C-9E3C-F37B232D2CF2}" srcOrd="0" destOrd="0" presId="urn:microsoft.com/office/officeart/2005/8/layout/vList2"/>
    <dgm:cxn modelId="{AC736FD0-EF3D-4231-8A23-3B68EA6D6947}" type="presOf" srcId="{B73F05AB-9460-4FAD-B759-0466EF790852}" destId="{A9949777-80CF-4F16-BAD5-A26379ECDB14}" srcOrd="0" destOrd="0" presId="urn:microsoft.com/office/officeart/2005/8/layout/vList2"/>
    <dgm:cxn modelId="{B77AACFA-D6A7-4417-AD40-18988D836339}" type="presParOf" srcId="{06322D7E-41C9-4E9C-9E3C-F37B232D2CF2}" destId="{A9949777-80CF-4F16-BAD5-A26379ECDB14}" srcOrd="0" destOrd="0" presId="urn:microsoft.com/office/officeart/2005/8/layout/vList2"/>
    <dgm:cxn modelId="{8EAF93F0-E50F-467D-852F-69D97FA0280C}" type="presParOf" srcId="{06322D7E-41C9-4E9C-9E3C-F37B232D2CF2}" destId="{A76B1B46-25F8-4B15-BDF3-2623BC3CD1B3}" srcOrd="1" destOrd="0" presId="urn:microsoft.com/office/officeart/2005/8/layout/vList2"/>
    <dgm:cxn modelId="{D32259F5-82FF-4184-9DF4-6837DF56B2F2}" type="presParOf" srcId="{06322D7E-41C9-4E9C-9E3C-F37B232D2CF2}" destId="{35CD7AF4-2A57-4D6B-9CF0-3EA373C52DDA}" srcOrd="2" destOrd="0" presId="urn:microsoft.com/office/officeart/2005/8/layout/vList2"/>
    <dgm:cxn modelId="{1A602214-63D4-44F9-B1DC-7536FFB4C71C}" type="presParOf" srcId="{06322D7E-41C9-4E9C-9E3C-F37B232D2CF2}" destId="{6585F8A6-833F-4BE2-8F48-796A9BD06774}" srcOrd="3" destOrd="0" presId="urn:microsoft.com/office/officeart/2005/8/layout/vList2"/>
    <dgm:cxn modelId="{45C58951-8F34-4F87-8BA3-6383A375CFA7}" type="presParOf" srcId="{06322D7E-41C9-4E9C-9E3C-F37B232D2CF2}" destId="{C90DE583-744A-4A80-97AD-BA6D9B18010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0706D9A-5063-4B0D-AFDF-A29D9D3E76F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7CE18A0-15BD-4EA6-854B-2ADC17CC6E9D}">
      <dgm:prSet/>
      <dgm:spPr/>
      <dgm:t>
        <a:bodyPr/>
        <a:lstStyle/>
        <a:p>
          <a:pPr>
            <a:defRPr cap="all"/>
          </a:pPr>
          <a:r>
            <a:rPr lang="en-GB"/>
            <a:t>Non-state of mind</a:t>
          </a:r>
          <a:endParaRPr lang="en-US"/>
        </a:p>
      </dgm:t>
    </dgm:pt>
    <dgm:pt modelId="{7926698A-7A0F-469D-BF20-06714E8BF5AF}" type="parTrans" cxnId="{FFADC3B8-14E3-4ED2-A00C-086C28DF710E}">
      <dgm:prSet/>
      <dgm:spPr/>
      <dgm:t>
        <a:bodyPr/>
        <a:lstStyle/>
        <a:p>
          <a:endParaRPr lang="en-US"/>
        </a:p>
      </dgm:t>
    </dgm:pt>
    <dgm:pt modelId="{49506B58-68DB-4247-9D62-F031E0A6E0CC}" type="sibTrans" cxnId="{FFADC3B8-14E3-4ED2-A00C-086C28DF710E}">
      <dgm:prSet/>
      <dgm:spPr/>
      <dgm:t>
        <a:bodyPr/>
        <a:lstStyle/>
        <a:p>
          <a:endParaRPr lang="en-US"/>
        </a:p>
      </dgm:t>
    </dgm:pt>
    <dgm:pt modelId="{211D732E-FDE4-487D-A43D-F8BCD2C936C1}">
      <dgm:prSet/>
      <dgm:spPr/>
      <dgm:t>
        <a:bodyPr/>
        <a:lstStyle/>
        <a:p>
          <a:pPr>
            <a:defRPr cap="all"/>
          </a:pPr>
          <a:r>
            <a:rPr lang="en-GB"/>
            <a:t>D fails to meet the standard of conduct expected of the reasonable person</a:t>
          </a:r>
          <a:endParaRPr lang="en-US"/>
        </a:p>
      </dgm:t>
    </dgm:pt>
    <dgm:pt modelId="{9DD93E3A-B3B4-42E5-9FEC-97B3770A02AE}" type="parTrans" cxnId="{08BCB006-2BAB-4BF7-B2F8-C416DBEBE19D}">
      <dgm:prSet/>
      <dgm:spPr/>
      <dgm:t>
        <a:bodyPr/>
        <a:lstStyle/>
        <a:p>
          <a:endParaRPr lang="en-US"/>
        </a:p>
      </dgm:t>
    </dgm:pt>
    <dgm:pt modelId="{53ECBBAA-EA1C-43F8-8134-C15FC8ACFDB3}" type="sibTrans" cxnId="{08BCB006-2BAB-4BF7-B2F8-C416DBEBE19D}">
      <dgm:prSet/>
      <dgm:spPr/>
      <dgm:t>
        <a:bodyPr/>
        <a:lstStyle/>
        <a:p>
          <a:endParaRPr lang="en-US"/>
        </a:p>
      </dgm:t>
    </dgm:pt>
    <dgm:pt modelId="{CE20455A-6CD0-4DD7-B3A7-CEBB77927878}" type="pres">
      <dgm:prSet presAssocID="{B0706D9A-5063-4B0D-AFDF-A29D9D3E76FB}" presName="root" presStyleCnt="0">
        <dgm:presLayoutVars>
          <dgm:dir/>
          <dgm:resizeHandles val="exact"/>
        </dgm:presLayoutVars>
      </dgm:prSet>
      <dgm:spPr/>
    </dgm:pt>
    <dgm:pt modelId="{F780A185-7C87-4AD0-BA8E-B77ED5CDD44A}" type="pres">
      <dgm:prSet presAssocID="{A7CE18A0-15BD-4EA6-854B-2ADC17CC6E9D}" presName="compNode" presStyleCnt="0"/>
      <dgm:spPr/>
    </dgm:pt>
    <dgm:pt modelId="{5D3F338C-5199-4553-A16E-0AC218D2069D}" type="pres">
      <dgm:prSet presAssocID="{A7CE18A0-15BD-4EA6-854B-2ADC17CC6E9D}" presName="iconBgRect" presStyleLbl="bgShp" presStyleIdx="0" presStyleCnt="2"/>
      <dgm:spPr/>
    </dgm:pt>
    <dgm:pt modelId="{416CE5DC-E8DD-40CA-8AA1-4F55E055A3F5}" type="pres">
      <dgm:prSet presAssocID="{A7CE18A0-15BD-4EA6-854B-2ADC17CC6E9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E9FF1C15-1CDC-4C78-AF93-EB105CB7E259}" type="pres">
      <dgm:prSet presAssocID="{A7CE18A0-15BD-4EA6-854B-2ADC17CC6E9D}" presName="spaceRect" presStyleCnt="0"/>
      <dgm:spPr/>
    </dgm:pt>
    <dgm:pt modelId="{72D06552-70D3-428D-BB1D-6A54187D832D}" type="pres">
      <dgm:prSet presAssocID="{A7CE18A0-15BD-4EA6-854B-2ADC17CC6E9D}" presName="textRect" presStyleLbl="revTx" presStyleIdx="0" presStyleCnt="2">
        <dgm:presLayoutVars>
          <dgm:chMax val="1"/>
          <dgm:chPref val="1"/>
        </dgm:presLayoutVars>
      </dgm:prSet>
      <dgm:spPr/>
    </dgm:pt>
    <dgm:pt modelId="{297C305B-3E81-4CA7-B56C-FCF9106815D4}" type="pres">
      <dgm:prSet presAssocID="{49506B58-68DB-4247-9D62-F031E0A6E0CC}" presName="sibTrans" presStyleCnt="0"/>
      <dgm:spPr/>
    </dgm:pt>
    <dgm:pt modelId="{DEE9543C-2FF5-4F40-B229-AEB2DEC58E83}" type="pres">
      <dgm:prSet presAssocID="{211D732E-FDE4-487D-A43D-F8BCD2C936C1}" presName="compNode" presStyleCnt="0"/>
      <dgm:spPr/>
    </dgm:pt>
    <dgm:pt modelId="{1B83CAC4-7A7F-408E-B478-3CA841CA3A74}" type="pres">
      <dgm:prSet presAssocID="{211D732E-FDE4-487D-A43D-F8BCD2C936C1}" presName="iconBgRect" presStyleLbl="bgShp" presStyleIdx="1" presStyleCnt="2"/>
      <dgm:spPr/>
    </dgm:pt>
    <dgm:pt modelId="{A48F7577-D546-43E3-86DA-4F0C42F2277C}" type="pres">
      <dgm:prSet presAssocID="{211D732E-FDE4-487D-A43D-F8BCD2C936C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5EE67D03-4434-4590-AC2D-7775CE5E7BF5}" type="pres">
      <dgm:prSet presAssocID="{211D732E-FDE4-487D-A43D-F8BCD2C936C1}" presName="spaceRect" presStyleCnt="0"/>
      <dgm:spPr/>
    </dgm:pt>
    <dgm:pt modelId="{72F78005-E7A1-434A-A8C0-6DCC2652EB5C}" type="pres">
      <dgm:prSet presAssocID="{211D732E-FDE4-487D-A43D-F8BCD2C936C1}" presName="textRect" presStyleLbl="revTx" presStyleIdx="1" presStyleCnt="2">
        <dgm:presLayoutVars>
          <dgm:chMax val="1"/>
          <dgm:chPref val="1"/>
        </dgm:presLayoutVars>
      </dgm:prSet>
      <dgm:spPr/>
    </dgm:pt>
  </dgm:ptLst>
  <dgm:cxnLst>
    <dgm:cxn modelId="{08BCB006-2BAB-4BF7-B2F8-C416DBEBE19D}" srcId="{B0706D9A-5063-4B0D-AFDF-A29D9D3E76FB}" destId="{211D732E-FDE4-487D-A43D-F8BCD2C936C1}" srcOrd="1" destOrd="0" parTransId="{9DD93E3A-B3B4-42E5-9FEC-97B3770A02AE}" sibTransId="{53ECBBAA-EA1C-43F8-8134-C15FC8ACFDB3}"/>
    <dgm:cxn modelId="{11CED226-8F33-412F-AAEE-1E7A1AD1ABFA}" type="presOf" srcId="{A7CE18A0-15BD-4EA6-854B-2ADC17CC6E9D}" destId="{72D06552-70D3-428D-BB1D-6A54187D832D}" srcOrd="0" destOrd="0" presId="urn:microsoft.com/office/officeart/2018/5/layout/IconCircleLabelList"/>
    <dgm:cxn modelId="{74D43F75-8729-4E8E-A0AC-FDDDFDA8E49D}" type="presOf" srcId="{B0706D9A-5063-4B0D-AFDF-A29D9D3E76FB}" destId="{CE20455A-6CD0-4DD7-B3A7-CEBB77927878}" srcOrd="0" destOrd="0" presId="urn:microsoft.com/office/officeart/2018/5/layout/IconCircleLabelList"/>
    <dgm:cxn modelId="{FFADC3B8-14E3-4ED2-A00C-086C28DF710E}" srcId="{B0706D9A-5063-4B0D-AFDF-A29D9D3E76FB}" destId="{A7CE18A0-15BD-4EA6-854B-2ADC17CC6E9D}" srcOrd="0" destOrd="0" parTransId="{7926698A-7A0F-469D-BF20-06714E8BF5AF}" sibTransId="{49506B58-68DB-4247-9D62-F031E0A6E0CC}"/>
    <dgm:cxn modelId="{B47060DF-584F-4D81-B893-3F9E2CD31567}" type="presOf" srcId="{211D732E-FDE4-487D-A43D-F8BCD2C936C1}" destId="{72F78005-E7A1-434A-A8C0-6DCC2652EB5C}" srcOrd="0" destOrd="0" presId="urn:microsoft.com/office/officeart/2018/5/layout/IconCircleLabelList"/>
    <dgm:cxn modelId="{28FEDEE2-6EC8-44BA-BDFA-23DF01C31ED9}" type="presParOf" srcId="{CE20455A-6CD0-4DD7-B3A7-CEBB77927878}" destId="{F780A185-7C87-4AD0-BA8E-B77ED5CDD44A}" srcOrd="0" destOrd="0" presId="urn:microsoft.com/office/officeart/2018/5/layout/IconCircleLabelList"/>
    <dgm:cxn modelId="{EFE8AE23-E762-4B84-A361-3F154AE85309}" type="presParOf" srcId="{F780A185-7C87-4AD0-BA8E-B77ED5CDD44A}" destId="{5D3F338C-5199-4553-A16E-0AC218D2069D}" srcOrd="0" destOrd="0" presId="urn:microsoft.com/office/officeart/2018/5/layout/IconCircleLabelList"/>
    <dgm:cxn modelId="{2662973A-B5A6-405B-9F58-AB37B70F479A}" type="presParOf" srcId="{F780A185-7C87-4AD0-BA8E-B77ED5CDD44A}" destId="{416CE5DC-E8DD-40CA-8AA1-4F55E055A3F5}" srcOrd="1" destOrd="0" presId="urn:microsoft.com/office/officeart/2018/5/layout/IconCircleLabelList"/>
    <dgm:cxn modelId="{0DFE30FD-DE08-46BC-AB67-4E263F3ADBF4}" type="presParOf" srcId="{F780A185-7C87-4AD0-BA8E-B77ED5CDD44A}" destId="{E9FF1C15-1CDC-4C78-AF93-EB105CB7E259}" srcOrd="2" destOrd="0" presId="urn:microsoft.com/office/officeart/2018/5/layout/IconCircleLabelList"/>
    <dgm:cxn modelId="{160AE4E0-2B67-45D8-B398-8C971B97BC57}" type="presParOf" srcId="{F780A185-7C87-4AD0-BA8E-B77ED5CDD44A}" destId="{72D06552-70D3-428D-BB1D-6A54187D832D}" srcOrd="3" destOrd="0" presId="urn:microsoft.com/office/officeart/2018/5/layout/IconCircleLabelList"/>
    <dgm:cxn modelId="{0DB41D68-B5E0-40F6-87A7-50FDEACAC53C}" type="presParOf" srcId="{CE20455A-6CD0-4DD7-B3A7-CEBB77927878}" destId="{297C305B-3E81-4CA7-B56C-FCF9106815D4}" srcOrd="1" destOrd="0" presId="urn:microsoft.com/office/officeart/2018/5/layout/IconCircleLabelList"/>
    <dgm:cxn modelId="{779BC34E-DC14-4145-916A-E591B0CDDEA2}" type="presParOf" srcId="{CE20455A-6CD0-4DD7-B3A7-CEBB77927878}" destId="{DEE9543C-2FF5-4F40-B229-AEB2DEC58E83}" srcOrd="2" destOrd="0" presId="urn:microsoft.com/office/officeart/2018/5/layout/IconCircleLabelList"/>
    <dgm:cxn modelId="{9D203F1E-6CF3-464E-864C-BD4EC4ED7659}" type="presParOf" srcId="{DEE9543C-2FF5-4F40-B229-AEB2DEC58E83}" destId="{1B83CAC4-7A7F-408E-B478-3CA841CA3A74}" srcOrd="0" destOrd="0" presId="urn:microsoft.com/office/officeart/2018/5/layout/IconCircleLabelList"/>
    <dgm:cxn modelId="{2E2CC28C-3180-4C47-A487-275F6DE0DC5D}" type="presParOf" srcId="{DEE9543C-2FF5-4F40-B229-AEB2DEC58E83}" destId="{A48F7577-D546-43E3-86DA-4F0C42F2277C}" srcOrd="1" destOrd="0" presId="urn:microsoft.com/office/officeart/2018/5/layout/IconCircleLabelList"/>
    <dgm:cxn modelId="{4FEE8E15-3567-4103-9545-77A7481168BB}" type="presParOf" srcId="{DEE9543C-2FF5-4F40-B229-AEB2DEC58E83}" destId="{5EE67D03-4434-4590-AC2D-7775CE5E7BF5}" srcOrd="2" destOrd="0" presId="urn:microsoft.com/office/officeart/2018/5/layout/IconCircleLabelList"/>
    <dgm:cxn modelId="{076DDB3C-D1A9-457E-A453-6C7824B1E2B3}" type="presParOf" srcId="{DEE9543C-2FF5-4F40-B229-AEB2DEC58E83}" destId="{72F78005-E7A1-434A-A8C0-6DCC2652EB5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3102C0-B6F0-414A-A8FD-012872283C48}">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A1B803-CACF-46D3-BC7E-71E003942D72}">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kern="1200"/>
            <a:t>Direct intention- </a:t>
          </a:r>
          <a:r>
            <a:rPr lang="en-US" sz="2500" kern="1200"/>
            <a:t>where D’s purpose is to bring about the prohibited result</a:t>
          </a:r>
        </a:p>
      </dsp:txBody>
      <dsp:txXfrm>
        <a:off x="0" y="0"/>
        <a:ext cx="6900512" cy="1384035"/>
      </dsp:txXfrm>
    </dsp:sp>
    <dsp:sp modelId="{79112555-34B3-456C-A1C8-A48B74A63A59}">
      <dsp:nvSpPr>
        <dsp:cNvPr id="0" name=""/>
        <dsp:cNvSpPr/>
      </dsp:nvSpPr>
      <dsp:spPr>
        <a:xfrm>
          <a:off x="0" y="138403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660B86-EAF2-4B7C-B501-3F62A5D59323}">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kern="1200"/>
            <a:t>Indirect intention </a:t>
          </a:r>
          <a:r>
            <a:rPr lang="en-US" sz="2500" kern="1200"/>
            <a:t>– where the prohibited outcome must be virtually certain as a result of D’s actions</a:t>
          </a:r>
          <a:r>
            <a:rPr lang="en-US" sz="2500" b="1" i="1" kern="1200"/>
            <a:t> and</a:t>
          </a:r>
          <a:r>
            <a:rPr lang="en-US" sz="2500" kern="1200"/>
            <a:t> D must appreciate that this was the case</a:t>
          </a:r>
        </a:p>
      </dsp:txBody>
      <dsp:txXfrm>
        <a:off x="0" y="1384035"/>
        <a:ext cx="6900512" cy="1384035"/>
      </dsp:txXfrm>
    </dsp:sp>
    <dsp:sp modelId="{A63B43D2-A179-46DB-8421-8B877BB64D61}">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766149-980A-4E0F-A9F4-2CD40079C55C}">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kern="1200"/>
            <a:t>Specific intent </a:t>
          </a:r>
          <a:r>
            <a:rPr lang="en-US" sz="2500" kern="1200"/>
            <a:t>– only intention will suffice as MR</a:t>
          </a:r>
        </a:p>
      </dsp:txBody>
      <dsp:txXfrm>
        <a:off x="0" y="2768070"/>
        <a:ext cx="6900512" cy="1384035"/>
      </dsp:txXfrm>
    </dsp:sp>
    <dsp:sp modelId="{365FE986-761D-4874-BE9D-5772F74263EE}">
      <dsp:nvSpPr>
        <dsp:cNvPr id="0" name=""/>
        <dsp:cNvSpPr/>
      </dsp:nvSpPr>
      <dsp:spPr>
        <a:xfrm>
          <a:off x="0" y="4152105"/>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36C567-4AD9-4C60-8C1F-7848CC534DF4}">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kern="1200"/>
            <a:t>Basic intent </a:t>
          </a:r>
          <a:r>
            <a:rPr lang="en-US" sz="2500" kern="1200"/>
            <a:t>– intention/recklessness will suffice</a:t>
          </a:r>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949777-80CF-4F16-BAD5-A26379ECDB14}">
      <dsp:nvSpPr>
        <dsp:cNvPr id="0" name=""/>
        <dsp:cNvSpPr/>
      </dsp:nvSpPr>
      <dsp:spPr>
        <a:xfrm>
          <a:off x="0" y="83926"/>
          <a:ext cx="6263640" cy="171942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Consider:</a:t>
          </a:r>
        </a:p>
      </dsp:txBody>
      <dsp:txXfrm>
        <a:off x="83935" y="167861"/>
        <a:ext cx="6095770" cy="1551554"/>
      </dsp:txXfrm>
    </dsp:sp>
    <dsp:sp modelId="{35CD7AF4-2A57-4D6B-9CF0-3EA373C52DDA}">
      <dsp:nvSpPr>
        <dsp:cNvPr id="0" name=""/>
        <dsp:cNvSpPr/>
      </dsp:nvSpPr>
      <dsp:spPr>
        <a:xfrm>
          <a:off x="0" y="1892631"/>
          <a:ext cx="6263640" cy="1719424"/>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(1) Was the consequence virtually certain to occur from the defendant’s act (or omission)?</a:t>
          </a:r>
          <a:endParaRPr lang="en-US" sz="3100" kern="1200" dirty="0"/>
        </a:p>
      </dsp:txBody>
      <dsp:txXfrm>
        <a:off x="83935" y="1976566"/>
        <a:ext cx="6095770" cy="1551554"/>
      </dsp:txXfrm>
    </dsp:sp>
    <dsp:sp modelId="{C90DE583-744A-4A80-97AD-BA6D9B180105}">
      <dsp:nvSpPr>
        <dsp:cNvPr id="0" name=""/>
        <dsp:cNvSpPr/>
      </dsp:nvSpPr>
      <dsp:spPr>
        <a:xfrm>
          <a:off x="0" y="3701336"/>
          <a:ext cx="6263640" cy="171942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(2) Did the D appreciate the consequences were virtually certain to occur?</a:t>
          </a:r>
          <a:endParaRPr lang="en-US" sz="3100" kern="1200" dirty="0"/>
        </a:p>
      </dsp:txBody>
      <dsp:txXfrm>
        <a:off x="83935" y="3785271"/>
        <a:ext cx="6095770" cy="15515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3F338C-5199-4553-A16E-0AC218D2069D}">
      <dsp:nvSpPr>
        <dsp:cNvPr id="0" name=""/>
        <dsp:cNvSpPr/>
      </dsp:nvSpPr>
      <dsp:spPr>
        <a:xfrm>
          <a:off x="2044800" y="375668"/>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6CE5DC-E8DD-40CA-8AA1-4F55E055A3F5}">
      <dsp:nvSpPr>
        <dsp:cNvPr id="0" name=""/>
        <dsp:cNvSpPr/>
      </dsp:nvSpPr>
      <dsp:spPr>
        <a:xfrm>
          <a:off x="2512800" y="84366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D06552-70D3-428D-BB1D-6A54187D832D}">
      <dsp:nvSpPr>
        <dsp:cNvPr id="0" name=""/>
        <dsp:cNvSpPr/>
      </dsp:nvSpPr>
      <dsp:spPr>
        <a:xfrm>
          <a:off x="134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Non-state of mind</a:t>
          </a:r>
          <a:endParaRPr lang="en-US" sz="1700" kern="1200"/>
        </a:p>
      </dsp:txBody>
      <dsp:txXfrm>
        <a:off x="1342800" y="3255669"/>
        <a:ext cx="3600000" cy="720000"/>
      </dsp:txXfrm>
    </dsp:sp>
    <dsp:sp modelId="{1B83CAC4-7A7F-408E-B478-3CA841CA3A74}">
      <dsp:nvSpPr>
        <dsp:cNvPr id="0" name=""/>
        <dsp:cNvSpPr/>
      </dsp:nvSpPr>
      <dsp:spPr>
        <a:xfrm>
          <a:off x="6274800" y="375668"/>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8F7577-D546-43E3-86DA-4F0C42F2277C}">
      <dsp:nvSpPr>
        <dsp:cNvPr id="0" name=""/>
        <dsp:cNvSpPr/>
      </dsp:nvSpPr>
      <dsp:spPr>
        <a:xfrm>
          <a:off x="6742800" y="84366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F78005-E7A1-434A-A8C0-6DCC2652EB5C}">
      <dsp:nvSpPr>
        <dsp:cNvPr id="0" name=""/>
        <dsp:cNvSpPr/>
      </dsp:nvSpPr>
      <dsp:spPr>
        <a:xfrm>
          <a:off x="557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D fails to meet the standard of conduct expected of the reasonable person</a:t>
          </a:r>
          <a:endParaRPr lang="en-US" sz="1700" kern="1200"/>
        </a:p>
      </dsp:txBody>
      <dsp:txXfrm>
        <a:off x="5572800" y="3255669"/>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87AFBE-536C-4F0F-903C-B4579662B234}" type="datetimeFigureOut">
              <a:rPr lang="en-GB"/>
              <a:t>06/06/2024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BB3383-1F68-4378-AD27-2D66F225342B}" type="slidenum">
              <a:rPr lang="en-GB"/>
              <a:t>‹#›</a:t>
            </a:fld>
            <a:endParaRPr lang="en-GB"/>
          </a:p>
        </p:txBody>
      </p:sp>
    </p:spTree>
    <p:extLst>
      <p:ext uri="{BB962C8B-B14F-4D97-AF65-F5344CB8AC3E}">
        <p14:creationId xmlns:p14="http://schemas.microsoft.com/office/powerpoint/2010/main" val="195789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3</a:t>
            </a:fld>
            <a:endParaRPr lang="en-GB"/>
          </a:p>
        </p:txBody>
      </p:sp>
    </p:spTree>
    <p:extLst>
      <p:ext uri="{BB962C8B-B14F-4D97-AF65-F5344CB8AC3E}">
        <p14:creationId xmlns:p14="http://schemas.microsoft.com/office/powerpoint/2010/main" val="3616829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4</a:t>
            </a:fld>
            <a:endParaRPr lang="en-GB"/>
          </a:p>
        </p:txBody>
      </p:sp>
    </p:spTree>
    <p:extLst>
      <p:ext uri="{BB962C8B-B14F-4D97-AF65-F5344CB8AC3E}">
        <p14:creationId xmlns:p14="http://schemas.microsoft.com/office/powerpoint/2010/main" val="27742413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6</a:t>
            </a:fld>
            <a:endParaRPr lang="en-GB"/>
          </a:p>
        </p:txBody>
      </p:sp>
    </p:spTree>
    <p:extLst>
      <p:ext uri="{BB962C8B-B14F-4D97-AF65-F5344CB8AC3E}">
        <p14:creationId xmlns:p14="http://schemas.microsoft.com/office/powerpoint/2010/main" val="25646345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7</a:t>
            </a:fld>
            <a:endParaRPr lang="en-GB"/>
          </a:p>
        </p:txBody>
      </p:sp>
    </p:spTree>
    <p:extLst>
      <p:ext uri="{BB962C8B-B14F-4D97-AF65-F5344CB8AC3E}">
        <p14:creationId xmlns:p14="http://schemas.microsoft.com/office/powerpoint/2010/main" val="6510778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8</a:t>
            </a:fld>
            <a:endParaRPr lang="en-GB"/>
          </a:p>
        </p:txBody>
      </p:sp>
    </p:spTree>
    <p:extLst>
      <p:ext uri="{BB962C8B-B14F-4D97-AF65-F5344CB8AC3E}">
        <p14:creationId xmlns:p14="http://schemas.microsoft.com/office/powerpoint/2010/main" val="27747950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9</a:t>
            </a:fld>
            <a:endParaRPr lang="en-GB"/>
          </a:p>
        </p:txBody>
      </p:sp>
    </p:spTree>
    <p:extLst>
      <p:ext uri="{BB962C8B-B14F-4D97-AF65-F5344CB8AC3E}">
        <p14:creationId xmlns:p14="http://schemas.microsoft.com/office/powerpoint/2010/main" val="36861772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10</a:t>
            </a:fld>
            <a:endParaRPr lang="en-GB"/>
          </a:p>
        </p:txBody>
      </p:sp>
    </p:spTree>
    <p:extLst>
      <p:ext uri="{BB962C8B-B14F-4D97-AF65-F5344CB8AC3E}">
        <p14:creationId xmlns:p14="http://schemas.microsoft.com/office/powerpoint/2010/main" val="38716090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12</a:t>
            </a:fld>
            <a:endParaRPr lang="en-GB"/>
          </a:p>
        </p:txBody>
      </p:sp>
    </p:spTree>
    <p:extLst>
      <p:ext uri="{BB962C8B-B14F-4D97-AF65-F5344CB8AC3E}">
        <p14:creationId xmlns:p14="http://schemas.microsoft.com/office/powerpoint/2010/main" val="3147107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6ABB3383-1F68-4378-AD27-2D66F225342B}" type="slidenum">
              <a:rPr lang="en-GB" smtClean="0"/>
              <a:t>13</a:t>
            </a:fld>
            <a:endParaRPr lang="en-GB"/>
          </a:p>
        </p:txBody>
      </p:sp>
    </p:spTree>
    <p:extLst>
      <p:ext uri="{BB962C8B-B14F-4D97-AF65-F5344CB8AC3E}">
        <p14:creationId xmlns:p14="http://schemas.microsoft.com/office/powerpoint/2010/main" val="14046120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14</a:t>
            </a:fld>
            <a:endParaRPr lang="en-GB"/>
          </a:p>
        </p:txBody>
      </p:sp>
    </p:spTree>
    <p:extLst>
      <p:ext uri="{BB962C8B-B14F-4D97-AF65-F5344CB8AC3E}">
        <p14:creationId xmlns:p14="http://schemas.microsoft.com/office/powerpoint/2010/main" val="17974905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15</a:t>
            </a:fld>
            <a:endParaRPr lang="en-GB"/>
          </a:p>
        </p:txBody>
      </p:sp>
    </p:spTree>
    <p:extLst>
      <p:ext uri="{BB962C8B-B14F-4D97-AF65-F5344CB8AC3E}">
        <p14:creationId xmlns:p14="http://schemas.microsoft.com/office/powerpoint/2010/main" val="10686554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16</a:t>
            </a:fld>
            <a:endParaRPr lang="en-GB"/>
          </a:p>
        </p:txBody>
      </p:sp>
    </p:spTree>
    <p:extLst>
      <p:ext uri="{BB962C8B-B14F-4D97-AF65-F5344CB8AC3E}">
        <p14:creationId xmlns:p14="http://schemas.microsoft.com/office/powerpoint/2010/main" val="10873475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17</a:t>
            </a:fld>
            <a:endParaRPr lang="en-GB"/>
          </a:p>
        </p:txBody>
      </p:sp>
    </p:spTree>
    <p:extLst>
      <p:ext uri="{BB962C8B-B14F-4D97-AF65-F5344CB8AC3E}">
        <p14:creationId xmlns:p14="http://schemas.microsoft.com/office/powerpoint/2010/main" val="3023468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19</a:t>
            </a:fld>
            <a:endParaRPr lang="en-GB"/>
          </a:p>
        </p:txBody>
      </p:sp>
    </p:spTree>
    <p:extLst>
      <p:ext uri="{BB962C8B-B14F-4D97-AF65-F5344CB8AC3E}">
        <p14:creationId xmlns:p14="http://schemas.microsoft.com/office/powerpoint/2010/main" val="31440677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20</a:t>
            </a:fld>
            <a:endParaRPr lang="en-GB"/>
          </a:p>
        </p:txBody>
      </p:sp>
    </p:spTree>
    <p:extLst>
      <p:ext uri="{BB962C8B-B14F-4D97-AF65-F5344CB8AC3E}">
        <p14:creationId xmlns:p14="http://schemas.microsoft.com/office/powerpoint/2010/main" val="29292987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21</a:t>
            </a:fld>
            <a:endParaRPr lang="en-GB"/>
          </a:p>
        </p:txBody>
      </p:sp>
    </p:spTree>
    <p:extLst>
      <p:ext uri="{BB962C8B-B14F-4D97-AF65-F5344CB8AC3E}">
        <p14:creationId xmlns:p14="http://schemas.microsoft.com/office/powerpoint/2010/main" val="23856122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22</a:t>
            </a:fld>
            <a:endParaRPr lang="en-GB"/>
          </a:p>
        </p:txBody>
      </p:sp>
    </p:spTree>
    <p:extLst>
      <p:ext uri="{BB962C8B-B14F-4D97-AF65-F5344CB8AC3E}">
        <p14:creationId xmlns:p14="http://schemas.microsoft.com/office/powerpoint/2010/main" val="40451611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23</a:t>
            </a:fld>
            <a:endParaRPr lang="en-GB"/>
          </a:p>
        </p:txBody>
      </p:sp>
    </p:spTree>
    <p:extLst>
      <p:ext uri="{BB962C8B-B14F-4D97-AF65-F5344CB8AC3E}">
        <p14:creationId xmlns:p14="http://schemas.microsoft.com/office/powerpoint/2010/main" val="14330205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24</a:t>
            </a:fld>
            <a:endParaRPr lang="en-GB"/>
          </a:p>
        </p:txBody>
      </p:sp>
    </p:spTree>
    <p:extLst>
      <p:ext uri="{BB962C8B-B14F-4D97-AF65-F5344CB8AC3E}">
        <p14:creationId xmlns:p14="http://schemas.microsoft.com/office/powerpoint/2010/main" val="17003554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25</a:t>
            </a:fld>
            <a:endParaRPr lang="en-GB"/>
          </a:p>
        </p:txBody>
      </p:sp>
    </p:spTree>
    <p:extLst>
      <p:ext uri="{BB962C8B-B14F-4D97-AF65-F5344CB8AC3E}">
        <p14:creationId xmlns:p14="http://schemas.microsoft.com/office/powerpoint/2010/main" val="35390446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06/06/2024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06/06/2024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06/06/2024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06/06/2024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tiP0DjxhDsI?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txBody>
            <a:bodyPr/>
            <a:lstStyle/>
            <a:p>
              <a:endParaRPr lang="en-GB"/>
            </a:p>
          </p:txBody>
        </p:sp>
        <p:sp>
          <p:nvSpPr>
            <p:cNvPr id="10" name="Oval 9">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txBody>
            <a:bodyPr/>
            <a:lstStyle/>
            <a:p>
              <a:endParaRPr lang="en-GB"/>
            </a:p>
          </p:txBody>
        </p:sp>
        <p:sp>
          <p:nvSpPr>
            <p:cNvPr id="11"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txBody>
            <a:bodyPr/>
            <a:lstStyle/>
            <a:p>
              <a:endParaRPr lang="en-GB"/>
            </a:p>
          </p:txBody>
        </p:sp>
      </p:grpSp>
      <p:sp>
        <p:nvSpPr>
          <p:cNvPr id="13" name="Rectangle 12">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524000" y="2776538"/>
            <a:ext cx="9144000" cy="1381188"/>
          </a:xfrm>
        </p:spPr>
        <p:txBody>
          <a:bodyPr anchor="ctr">
            <a:normAutofit/>
          </a:bodyPr>
          <a:lstStyle/>
          <a:p>
            <a:r>
              <a:rPr lang="en-GB" sz="4000" dirty="0" err="1">
                <a:solidFill>
                  <a:schemeClr val="bg2"/>
                </a:solidFill>
                <a:cs typeface="Calibri Light"/>
              </a:rPr>
              <a:t>Mens</a:t>
            </a:r>
            <a:r>
              <a:rPr lang="en-GB" sz="4000" dirty="0">
                <a:solidFill>
                  <a:schemeClr val="bg2"/>
                </a:solidFill>
                <a:cs typeface="Calibri Light"/>
              </a:rPr>
              <a:t> rea workshop</a:t>
            </a:r>
            <a:endParaRPr lang="en-GB" sz="4000" dirty="0">
              <a:solidFill>
                <a:schemeClr val="bg2"/>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271513-DA07-F51C-29F5-0C9763EFA534}"/>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Recap – last week</a:t>
            </a:r>
          </a:p>
        </p:txBody>
      </p:sp>
      <p:pic>
        <p:nvPicPr>
          <p:cNvPr id="5" name="Content Placeholder 4">
            <a:extLst>
              <a:ext uri="{FF2B5EF4-FFF2-40B4-BE49-F238E27FC236}">
                <a16:creationId xmlns:a16="http://schemas.microsoft.com/office/drawing/2014/main" id="{AF9F75CC-63E2-F59A-C18F-3CDEEF1CF353}"/>
              </a:ext>
            </a:extLst>
          </p:cNvPr>
          <p:cNvPicPr>
            <a:picLocks noGrp="1" noChangeAspect="1"/>
          </p:cNvPicPr>
          <p:nvPr>
            <p:ph idx="1"/>
          </p:nvPr>
        </p:nvPicPr>
        <p:blipFill>
          <a:blip r:embed="rId2"/>
          <a:stretch>
            <a:fillRect/>
          </a:stretch>
        </p:blipFill>
        <p:spPr>
          <a:xfrm>
            <a:off x="2403395" y="1675227"/>
            <a:ext cx="7385210" cy="4394199"/>
          </a:xfrm>
          <a:prstGeom prst="rect">
            <a:avLst/>
          </a:prstGeom>
        </p:spPr>
      </p:pic>
    </p:spTree>
    <p:extLst>
      <p:ext uri="{BB962C8B-B14F-4D97-AF65-F5344CB8AC3E}">
        <p14:creationId xmlns:p14="http://schemas.microsoft.com/office/powerpoint/2010/main" val="30334265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1">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EA0F2F8-F0A6-C24D-B2E7-6AE436C85761}"/>
              </a:ext>
            </a:extLst>
          </p:cNvPr>
          <p:cNvPicPr>
            <a:picLocks noChangeAspect="1"/>
          </p:cNvPicPr>
          <p:nvPr/>
        </p:nvPicPr>
        <p:blipFill>
          <a:blip r:embed="rId3"/>
          <a:stretch>
            <a:fillRect/>
          </a:stretch>
        </p:blipFill>
        <p:spPr>
          <a:xfrm>
            <a:off x="1120477" y="2604966"/>
            <a:ext cx="9951041" cy="1641922"/>
          </a:xfrm>
          <a:prstGeom prst="rect">
            <a:avLst/>
          </a:prstGeom>
        </p:spPr>
      </p:pic>
      <p:sp>
        <p:nvSpPr>
          <p:cNvPr id="5" name="TextBox 4">
            <a:extLst>
              <a:ext uri="{FF2B5EF4-FFF2-40B4-BE49-F238E27FC236}">
                <a16:creationId xmlns:a16="http://schemas.microsoft.com/office/drawing/2014/main" id="{ECC4F781-6FFF-1218-B580-03E083D3DD4F}"/>
              </a:ext>
            </a:extLst>
          </p:cNvPr>
          <p:cNvSpPr txBox="1"/>
          <p:nvPr/>
        </p:nvSpPr>
        <p:spPr>
          <a:xfrm>
            <a:off x="2679700" y="4584379"/>
            <a:ext cx="6547528" cy="1384995"/>
          </a:xfrm>
          <a:prstGeom prst="rect">
            <a:avLst/>
          </a:prstGeom>
          <a:noFill/>
        </p:spPr>
        <p:txBody>
          <a:bodyPr wrap="square">
            <a:spAutoFit/>
          </a:bodyPr>
          <a:lstStyle/>
          <a:p>
            <a:pPr algn="ctr"/>
            <a:r>
              <a:rPr lang="en-GB" sz="2800" dirty="0"/>
              <a:t>‘the unlawful killing of another human being within </a:t>
            </a:r>
            <a:r>
              <a:rPr lang="en-GB" sz="2800"/>
              <a:t>the King’s </a:t>
            </a:r>
            <a:r>
              <a:rPr lang="en-GB" sz="2800" dirty="0"/>
              <a:t>peace, with malice aforethought’</a:t>
            </a:r>
          </a:p>
        </p:txBody>
      </p:sp>
    </p:spTree>
    <p:extLst>
      <p:ext uri="{BB962C8B-B14F-4D97-AF65-F5344CB8AC3E}">
        <p14:creationId xmlns:p14="http://schemas.microsoft.com/office/powerpoint/2010/main" val="2933606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B875C3-2169-9CA8-BF6A-EB3D83558084}"/>
              </a:ext>
            </a:extLst>
          </p:cNvPr>
          <p:cNvSpPr>
            <a:spLocks noGrp="1"/>
          </p:cNvSpPr>
          <p:nvPr>
            <p:ph type="title"/>
          </p:nvPr>
        </p:nvSpPr>
        <p:spPr>
          <a:xfrm>
            <a:off x="635000" y="640823"/>
            <a:ext cx="3418659" cy="5583148"/>
          </a:xfrm>
        </p:spPr>
        <p:txBody>
          <a:bodyPr anchor="ctr">
            <a:normAutofit/>
          </a:bodyPr>
          <a:lstStyle/>
          <a:p>
            <a:r>
              <a:rPr lang="en-GB" sz="5400"/>
              <a:t>Intention</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2A3861C-5B43-E7E9-27B4-9C5AC66D4531}"/>
              </a:ext>
            </a:extLst>
          </p:cNvPr>
          <p:cNvGraphicFramePr>
            <a:graphicFrameLocks noGrp="1"/>
          </p:cNvGraphicFramePr>
          <p:nvPr>
            <p:ph idx="1"/>
            <p:extLst>
              <p:ext uri="{D42A27DB-BD31-4B8C-83A1-F6EECF244321}">
                <p14:modId xmlns:p14="http://schemas.microsoft.com/office/powerpoint/2010/main" val="402031267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52821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44521D3-1D7A-DEA5-E911-0D4086F1B00C}"/>
              </a:ext>
            </a:extLst>
          </p:cNvPr>
          <p:cNvSpPr txBox="1"/>
          <p:nvPr/>
        </p:nvSpPr>
        <p:spPr>
          <a:xfrm>
            <a:off x="761802" y="2743200"/>
            <a:ext cx="4646905" cy="3613149"/>
          </a:xfrm>
          <a:prstGeom prst="rect">
            <a:avLst/>
          </a:prstGeom>
        </p:spPr>
        <p:txBody>
          <a:bodyPr vert="horz" lIns="91440" tIns="45720" rIns="91440" bIns="45720" rtlCol="0" anchor="ctr">
            <a:normAutofit lnSpcReduction="10000"/>
          </a:bodyPr>
          <a:lstStyle/>
          <a:p>
            <a:pPr indent="-228600">
              <a:lnSpc>
                <a:spcPct val="90000"/>
              </a:lnSpc>
              <a:spcAft>
                <a:spcPts val="600"/>
              </a:spcAft>
              <a:buFont typeface="Arial" panose="020B0604020202020204" pitchFamily="34" charset="0"/>
              <a:buChar char="•"/>
            </a:pPr>
            <a:r>
              <a:rPr lang="en-US" sz="4400" dirty="0"/>
              <a:t>TASK: Can you find one example of a specific intent crime and one example of a basic intent crime?</a:t>
            </a:r>
          </a:p>
        </p:txBody>
      </p:sp>
      <p:pic>
        <p:nvPicPr>
          <p:cNvPr id="4" name="Picture 3" descr="Magnifying glass and question mark">
            <a:extLst>
              <a:ext uri="{FF2B5EF4-FFF2-40B4-BE49-F238E27FC236}">
                <a16:creationId xmlns:a16="http://schemas.microsoft.com/office/drawing/2014/main" id="{7804A407-E14C-3DCA-496A-F14E9D21EF7A}"/>
              </a:ext>
            </a:extLst>
          </p:cNvPr>
          <p:cNvPicPr>
            <a:picLocks noChangeAspect="1"/>
          </p:cNvPicPr>
          <p:nvPr/>
        </p:nvPicPr>
        <p:blipFill rotWithShape="1">
          <a:blip r:embed="rId2"/>
          <a:srcRect l="26796" r="23148"/>
          <a:stretch/>
        </p:blipFill>
        <p:spPr>
          <a:xfrm>
            <a:off x="6096000" y="1"/>
            <a:ext cx="6102825" cy="6858000"/>
          </a:xfrm>
          <a:prstGeom prst="rect">
            <a:avLst/>
          </a:prstGeom>
        </p:spPr>
      </p:pic>
    </p:spTree>
    <p:extLst>
      <p:ext uri="{BB962C8B-B14F-4D97-AF65-F5344CB8AC3E}">
        <p14:creationId xmlns:p14="http://schemas.microsoft.com/office/powerpoint/2010/main" val="6186869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5CCF2B-9CF6-2983-982B-B11800F610ED}"/>
              </a:ext>
            </a:extLst>
          </p:cNvPr>
          <p:cNvSpPr>
            <a:spLocks noGrp="1"/>
          </p:cNvSpPr>
          <p:nvPr>
            <p:ph type="title"/>
          </p:nvPr>
        </p:nvSpPr>
        <p:spPr>
          <a:xfrm>
            <a:off x="572493" y="238539"/>
            <a:ext cx="11018520" cy="1434415"/>
          </a:xfrm>
        </p:spPr>
        <p:txBody>
          <a:bodyPr anchor="b">
            <a:normAutofit/>
          </a:bodyPr>
          <a:lstStyle/>
          <a:p>
            <a:r>
              <a:rPr lang="en-GB" sz="5400"/>
              <a:t>What is intention?</a:t>
            </a:r>
          </a:p>
        </p:txBody>
      </p:sp>
      <p:sp>
        <p:nvSpPr>
          <p:cNvPr id="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58F866-7911-D5EB-5D6D-DD3ED897A8D6}"/>
              </a:ext>
            </a:extLst>
          </p:cNvPr>
          <p:cNvSpPr>
            <a:spLocks noGrp="1"/>
          </p:cNvSpPr>
          <p:nvPr>
            <p:ph idx="1"/>
          </p:nvPr>
        </p:nvSpPr>
        <p:spPr>
          <a:xfrm>
            <a:off x="572493" y="2071316"/>
            <a:ext cx="6713552" cy="4119172"/>
          </a:xfrm>
        </p:spPr>
        <p:txBody>
          <a:bodyPr anchor="t">
            <a:normAutofit/>
          </a:bodyPr>
          <a:lstStyle/>
          <a:p>
            <a:r>
              <a:rPr lang="en-GB" sz="2200"/>
              <a:t>There is no statutory definition of ‘intention’ and the courts have struggled to define it. It is important to understand that ‘intention’ does not relate to motive. </a:t>
            </a:r>
          </a:p>
          <a:p>
            <a:endParaRPr lang="en-GB" sz="2200"/>
          </a:p>
          <a:p>
            <a:r>
              <a:rPr lang="en-GB" sz="2200"/>
              <a:t>The term ‘rea’ refers to legal guilt, not moral guilt. This means that the defendant may commit a crime where they intend the result even though they have a good motive </a:t>
            </a:r>
          </a:p>
          <a:p>
            <a:endParaRPr lang="en-GB" sz="2200"/>
          </a:p>
          <a:p>
            <a:r>
              <a:rPr lang="en-GB" sz="2200"/>
              <a:t>Case example: </a:t>
            </a:r>
            <a:r>
              <a:rPr lang="en-GB" sz="2200" b="1"/>
              <a:t>Re: A (Children) (Conjoined twins: Surgical separation) [2000]</a:t>
            </a:r>
          </a:p>
          <a:p>
            <a:endParaRPr lang="en-GB" sz="2200"/>
          </a:p>
          <a:p>
            <a:pPr marL="0" indent="0">
              <a:buNone/>
            </a:pPr>
            <a:endParaRPr lang="en-GB" sz="2200"/>
          </a:p>
        </p:txBody>
      </p:sp>
      <p:pic>
        <p:nvPicPr>
          <p:cNvPr id="5" name="Picture 4">
            <a:extLst>
              <a:ext uri="{FF2B5EF4-FFF2-40B4-BE49-F238E27FC236}">
                <a16:creationId xmlns:a16="http://schemas.microsoft.com/office/drawing/2014/main" id="{1F282389-E3B3-46FA-3768-DF5A00C536D3}"/>
              </a:ext>
            </a:extLst>
          </p:cNvPr>
          <p:cNvPicPr>
            <a:picLocks noChangeAspect="1"/>
          </p:cNvPicPr>
          <p:nvPr/>
        </p:nvPicPr>
        <p:blipFill rotWithShape="1">
          <a:blip r:embed="rId3"/>
          <a:srcRect r="475" b="-2"/>
          <a:stretch/>
        </p:blipFill>
        <p:spPr>
          <a:xfrm>
            <a:off x="7675658" y="2093976"/>
            <a:ext cx="3941064" cy="4096512"/>
          </a:xfrm>
          <a:prstGeom prst="rect">
            <a:avLst/>
          </a:prstGeom>
        </p:spPr>
      </p:pic>
    </p:spTree>
    <p:extLst>
      <p:ext uri="{BB962C8B-B14F-4D97-AF65-F5344CB8AC3E}">
        <p14:creationId xmlns:p14="http://schemas.microsoft.com/office/powerpoint/2010/main" val="168219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CD1A01-8029-2C72-F4AF-22E84BC78935}"/>
              </a:ext>
            </a:extLst>
          </p:cNvPr>
          <p:cNvSpPr>
            <a:spLocks noGrp="1"/>
          </p:cNvSpPr>
          <p:nvPr>
            <p:ph type="title"/>
          </p:nvPr>
        </p:nvSpPr>
        <p:spPr>
          <a:xfrm>
            <a:off x="572493" y="238539"/>
            <a:ext cx="11018520" cy="1434415"/>
          </a:xfrm>
        </p:spPr>
        <p:txBody>
          <a:bodyPr anchor="b">
            <a:normAutofit/>
          </a:bodyPr>
          <a:lstStyle/>
          <a:p>
            <a:r>
              <a:rPr lang="en-GB" altLang="en-US" sz="5400"/>
              <a:t>Intention – direct intent</a:t>
            </a:r>
            <a:endParaRPr lang="en-GB" sz="5400"/>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A70CA4-21CF-485C-6A10-FA3E3070CCA8}"/>
              </a:ext>
            </a:extLst>
          </p:cNvPr>
          <p:cNvSpPr>
            <a:spLocks noGrp="1"/>
          </p:cNvSpPr>
          <p:nvPr>
            <p:ph idx="1"/>
          </p:nvPr>
        </p:nvSpPr>
        <p:spPr>
          <a:xfrm>
            <a:off x="572493" y="2071316"/>
            <a:ext cx="6713552" cy="4119172"/>
          </a:xfrm>
        </p:spPr>
        <p:txBody>
          <a:bodyPr anchor="t">
            <a:normAutofit/>
          </a:bodyPr>
          <a:lstStyle/>
          <a:p>
            <a:pPr>
              <a:defRPr/>
            </a:pPr>
            <a:r>
              <a:rPr lang="en-GB" sz="2200"/>
              <a:t>Direct intent – aim or purpose</a:t>
            </a:r>
          </a:p>
          <a:p>
            <a:pPr lvl="1">
              <a:defRPr/>
            </a:pPr>
            <a:r>
              <a:rPr lang="en-GB" sz="2200"/>
              <a:t>Normally deduced from actions or surrounding evidence</a:t>
            </a:r>
          </a:p>
          <a:p>
            <a:pPr marL="344487" lvl="1" indent="0">
              <a:buFont typeface="Wingdings" panose="05000000000000000000" pitchFamily="2" charset="2"/>
              <a:buNone/>
              <a:defRPr/>
            </a:pPr>
            <a:endParaRPr lang="en-GB" sz="2200"/>
          </a:p>
          <a:p>
            <a:pPr lvl="1">
              <a:defRPr/>
            </a:pPr>
            <a:r>
              <a:rPr lang="en-GB" sz="2200" b="1" i="1"/>
              <a:t>Moloney [1985]</a:t>
            </a:r>
            <a:r>
              <a:rPr lang="en-GB" sz="2200"/>
              <a:t>- “golden rule” – no guidance on meaning.  </a:t>
            </a:r>
            <a:endParaRPr lang="en-GB" sz="2200" b="1" i="1"/>
          </a:p>
          <a:p>
            <a:endParaRPr lang="en-GB" sz="2200"/>
          </a:p>
        </p:txBody>
      </p:sp>
      <p:pic>
        <p:nvPicPr>
          <p:cNvPr id="5" name="Picture 4">
            <a:extLst>
              <a:ext uri="{FF2B5EF4-FFF2-40B4-BE49-F238E27FC236}">
                <a16:creationId xmlns:a16="http://schemas.microsoft.com/office/drawing/2014/main" id="{A89FA785-CB58-D63B-DCC0-131F6CBA5796}"/>
              </a:ext>
            </a:extLst>
          </p:cNvPr>
          <p:cNvPicPr>
            <a:picLocks noChangeAspect="1"/>
          </p:cNvPicPr>
          <p:nvPr/>
        </p:nvPicPr>
        <p:blipFill rotWithShape="1">
          <a:blip r:embed="rId3"/>
          <a:srcRect l="24959" r="13119" b="-1"/>
          <a:stretch/>
        </p:blipFill>
        <p:spPr>
          <a:xfrm>
            <a:off x="7675658" y="2093976"/>
            <a:ext cx="3941064" cy="4096512"/>
          </a:xfrm>
          <a:prstGeom prst="rect">
            <a:avLst/>
          </a:prstGeom>
        </p:spPr>
      </p:pic>
    </p:spTree>
    <p:extLst>
      <p:ext uri="{BB962C8B-B14F-4D97-AF65-F5344CB8AC3E}">
        <p14:creationId xmlns:p14="http://schemas.microsoft.com/office/powerpoint/2010/main" val="2329655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D1AB73-5742-E02C-3190-A60CDD078815}"/>
              </a:ext>
            </a:extLst>
          </p:cNvPr>
          <p:cNvSpPr>
            <a:spLocks noGrp="1"/>
          </p:cNvSpPr>
          <p:nvPr>
            <p:ph type="title"/>
          </p:nvPr>
        </p:nvSpPr>
        <p:spPr>
          <a:xfrm>
            <a:off x="838200" y="365125"/>
            <a:ext cx="10515600" cy="1325563"/>
          </a:xfrm>
        </p:spPr>
        <p:txBody>
          <a:bodyPr>
            <a:normAutofit/>
          </a:bodyPr>
          <a:lstStyle/>
          <a:p>
            <a:r>
              <a:rPr lang="en-GB" altLang="en-US" sz="5400"/>
              <a:t>Intention – indirect/oblique intent</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B5882A-C107-E8FF-F5E9-12BAF82932F2}"/>
              </a:ext>
            </a:extLst>
          </p:cNvPr>
          <p:cNvSpPr>
            <a:spLocks noGrp="1"/>
          </p:cNvSpPr>
          <p:nvPr>
            <p:ph idx="1"/>
          </p:nvPr>
        </p:nvSpPr>
        <p:spPr>
          <a:xfrm>
            <a:off x="838200" y="1929384"/>
            <a:ext cx="10515600" cy="4251960"/>
          </a:xfrm>
        </p:spPr>
        <p:txBody>
          <a:bodyPr>
            <a:normAutofit/>
          </a:bodyPr>
          <a:lstStyle/>
          <a:p>
            <a:r>
              <a:rPr lang="en-GB" sz="2200"/>
              <a:t>Indirect intention can also be referred to as oblique intention. </a:t>
            </a:r>
          </a:p>
          <a:p>
            <a:r>
              <a:rPr lang="en-GB" sz="2200"/>
              <a:t>In most cases direct intention will evident. If not the court my infer that the defendant had indirect/oblique intention. </a:t>
            </a:r>
          </a:p>
          <a:p>
            <a:endParaRPr lang="en-GB" sz="2200"/>
          </a:p>
          <a:p>
            <a:r>
              <a:rPr lang="en-GB" sz="2200"/>
              <a:t>Did the defendant intend the result? (was it certain) did they understand this fact?</a:t>
            </a:r>
          </a:p>
          <a:p>
            <a:endParaRPr lang="en-GB" sz="2200"/>
          </a:p>
          <a:p>
            <a:r>
              <a:rPr lang="en-GB" altLang="en-US" sz="2200" b="1" i="1"/>
              <a:t>DPP v Smith [1960] – </a:t>
            </a:r>
            <a:r>
              <a:rPr lang="en-GB" altLang="en-US" sz="2200"/>
              <a:t>reasonable person would have contemplated the result (objective test) Heavily criticised. Hence S8 Criminal Justice Act 1967</a:t>
            </a:r>
          </a:p>
          <a:p>
            <a:endParaRPr lang="en-GB" sz="2200"/>
          </a:p>
        </p:txBody>
      </p:sp>
    </p:spTree>
    <p:extLst>
      <p:ext uri="{BB962C8B-B14F-4D97-AF65-F5344CB8AC3E}">
        <p14:creationId xmlns:p14="http://schemas.microsoft.com/office/powerpoint/2010/main" val="7265956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2DD980-B7B9-061A-C428-6760826D9AA6}"/>
              </a:ext>
            </a:extLst>
          </p:cNvPr>
          <p:cNvSpPr>
            <a:spLocks noGrp="1"/>
          </p:cNvSpPr>
          <p:nvPr>
            <p:ph type="title"/>
          </p:nvPr>
        </p:nvSpPr>
        <p:spPr>
          <a:xfrm>
            <a:off x="838200" y="365125"/>
            <a:ext cx="10515600" cy="1325563"/>
          </a:xfrm>
        </p:spPr>
        <p:txBody>
          <a:bodyPr>
            <a:normAutofit/>
          </a:bodyPr>
          <a:lstStyle/>
          <a:p>
            <a:r>
              <a:rPr lang="en-GB" altLang="en-US" sz="5400"/>
              <a:t>Intention- indirect</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45E491-DE6A-ED11-E61B-5D39D9DE7992}"/>
              </a:ext>
            </a:extLst>
          </p:cNvPr>
          <p:cNvSpPr>
            <a:spLocks noGrp="1"/>
          </p:cNvSpPr>
          <p:nvPr>
            <p:ph idx="1"/>
          </p:nvPr>
        </p:nvSpPr>
        <p:spPr>
          <a:xfrm>
            <a:off x="838200" y="1929384"/>
            <a:ext cx="10515600" cy="4251960"/>
          </a:xfrm>
        </p:spPr>
        <p:txBody>
          <a:bodyPr>
            <a:normAutofit/>
          </a:bodyPr>
          <a:lstStyle/>
          <a:p>
            <a:pPr>
              <a:defRPr/>
            </a:pPr>
            <a:r>
              <a:rPr lang="en-US" altLang="en-US" sz="2200">
                <a:cs typeface="Arial" panose="020B0604020202020204" pitchFamily="34" charset="0"/>
              </a:rPr>
              <a:t>The current law on indirect intention is that laid down in Woollin [1998].</a:t>
            </a:r>
          </a:p>
          <a:p>
            <a:pPr>
              <a:defRPr/>
            </a:pPr>
            <a:r>
              <a:rPr lang="en-US" altLang="en-US" sz="2200">
                <a:cs typeface="Arial" panose="020B0604020202020204" pitchFamily="34" charset="0"/>
              </a:rPr>
              <a:t>The D lost is temper and threw his baby 5 feet across the room, causing him a fractured skull from which he died.</a:t>
            </a:r>
          </a:p>
          <a:p>
            <a:pPr>
              <a:defRPr/>
            </a:pPr>
            <a:r>
              <a:rPr lang="en-US" altLang="en-US" sz="2200">
                <a:cs typeface="Arial" panose="020B0604020202020204" pitchFamily="34" charset="0"/>
              </a:rPr>
              <a:t>It was not the D’s purpose to kill or cause serious bodily harm.</a:t>
            </a:r>
          </a:p>
          <a:p>
            <a:pPr>
              <a:defRPr/>
            </a:pPr>
            <a:r>
              <a:rPr lang="en-US" altLang="en-US" sz="2200">
                <a:cs typeface="Arial" panose="020B0604020202020204" pitchFamily="34" charset="0"/>
              </a:rPr>
              <a:t>The Court of Appeal held that the test for indirect intention was FORESIGHT (awareness) of a substantial risk of death or serious harm.</a:t>
            </a:r>
          </a:p>
          <a:p>
            <a:pPr>
              <a:defRPr/>
            </a:pPr>
            <a:r>
              <a:rPr lang="en-US" altLang="en-US" sz="2200">
                <a:cs typeface="Arial" panose="020B0604020202020204" pitchFamily="34" charset="0"/>
              </a:rPr>
              <a:t>If this could be established, intention could be inferred.</a:t>
            </a:r>
          </a:p>
          <a:p>
            <a:pPr>
              <a:defRPr/>
            </a:pPr>
            <a:endParaRPr lang="en-US" altLang="en-US" sz="2200">
              <a:cs typeface="Arial" panose="020B0604020202020204" pitchFamily="34" charset="0"/>
            </a:endParaRPr>
          </a:p>
          <a:p>
            <a:endParaRPr lang="en-GB" sz="2200"/>
          </a:p>
        </p:txBody>
      </p:sp>
    </p:spTree>
    <p:extLst>
      <p:ext uri="{BB962C8B-B14F-4D97-AF65-F5344CB8AC3E}">
        <p14:creationId xmlns:p14="http://schemas.microsoft.com/office/powerpoint/2010/main" val="3373886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9F8E0-6370-4C82-BFA2-E5A4B87E41A3}"/>
              </a:ext>
            </a:extLst>
          </p:cNvPr>
          <p:cNvSpPr>
            <a:spLocks noGrp="1"/>
          </p:cNvSpPr>
          <p:nvPr>
            <p:ph type="title"/>
          </p:nvPr>
        </p:nvSpPr>
        <p:spPr>
          <a:xfrm>
            <a:off x="524741" y="620392"/>
            <a:ext cx="3808268" cy="5504688"/>
          </a:xfrm>
        </p:spPr>
        <p:txBody>
          <a:bodyPr>
            <a:normAutofit/>
          </a:bodyPr>
          <a:lstStyle/>
          <a:p>
            <a:r>
              <a:rPr lang="en-GB" sz="6000" dirty="0">
                <a:solidFill>
                  <a:schemeClr val="accent1">
                    <a:lumMod val="60000"/>
                    <a:lumOff val="40000"/>
                  </a:schemeClr>
                </a:solidFill>
              </a:rPr>
              <a:t>R v </a:t>
            </a:r>
            <a:r>
              <a:rPr lang="en-GB" sz="6000" dirty="0" err="1">
                <a:solidFill>
                  <a:schemeClr val="accent1">
                    <a:lumMod val="60000"/>
                    <a:lumOff val="40000"/>
                  </a:schemeClr>
                </a:solidFill>
              </a:rPr>
              <a:t>Woollin</a:t>
            </a:r>
            <a:r>
              <a:rPr lang="en-GB" sz="6000" dirty="0">
                <a:solidFill>
                  <a:schemeClr val="accent1">
                    <a:lumMod val="60000"/>
                    <a:lumOff val="40000"/>
                  </a:schemeClr>
                </a:solidFill>
              </a:rPr>
              <a:t> [1999]</a:t>
            </a:r>
          </a:p>
        </p:txBody>
      </p:sp>
      <p:graphicFrame>
        <p:nvGraphicFramePr>
          <p:cNvPr id="5" name="Content Placeholder 2">
            <a:extLst>
              <a:ext uri="{FF2B5EF4-FFF2-40B4-BE49-F238E27FC236}">
                <a16:creationId xmlns:a16="http://schemas.microsoft.com/office/drawing/2014/main" id="{A6B7CD55-E6B7-401B-99A8-BF94FCB19585}"/>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33270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2363C-DCA3-4733-8698-D4C9B9D24C69}"/>
              </a:ext>
            </a:extLst>
          </p:cNvPr>
          <p:cNvSpPr>
            <a:spLocks noGrp="1"/>
          </p:cNvSpPr>
          <p:nvPr>
            <p:ph type="title"/>
          </p:nvPr>
        </p:nvSpPr>
        <p:spPr/>
        <p:txBody>
          <a:bodyPr/>
          <a:lstStyle/>
          <a:p>
            <a:r>
              <a:rPr lang="en-GB" dirty="0"/>
              <a:t>Case search: R v Cunningham [1957]</a:t>
            </a:r>
          </a:p>
        </p:txBody>
      </p:sp>
      <p:sp>
        <p:nvSpPr>
          <p:cNvPr id="3" name="Content Placeholder 2">
            <a:extLst>
              <a:ext uri="{FF2B5EF4-FFF2-40B4-BE49-F238E27FC236}">
                <a16:creationId xmlns:a16="http://schemas.microsoft.com/office/drawing/2014/main" id="{0E6AD9C9-BA52-44E1-9A52-899C42C7BF5E}"/>
              </a:ext>
            </a:extLst>
          </p:cNvPr>
          <p:cNvSpPr>
            <a:spLocks noGrp="1"/>
          </p:cNvSpPr>
          <p:nvPr>
            <p:ph idx="1"/>
          </p:nvPr>
        </p:nvSpPr>
        <p:spPr>
          <a:xfrm>
            <a:off x="838200" y="1825625"/>
            <a:ext cx="10515600" cy="775532"/>
          </a:xfrm>
        </p:spPr>
        <p:txBody>
          <a:bodyPr/>
          <a:lstStyle/>
          <a:p>
            <a:r>
              <a:rPr lang="en-GB" dirty="0"/>
              <a:t>What happened in this case?</a:t>
            </a:r>
          </a:p>
        </p:txBody>
      </p:sp>
      <p:sp>
        <p:nvSpPr>
          <p:cNvPr id="4" name="TextBox 3">
            <a:extLst>
              <a:ext uri="{FF2B5EF4-FFF2-40B4-BE49-F238E27FC236}">
                <a16:creationId xmlns:a16="http://schemas.microsoft.com/office/drawing/2014/main" id="{B7142F3C-6296-4F03-A5C3-246801E4C1C1}"/>
              </a:ext>
            </a:extLst>
          </p:cNvPr>
          <p:cNvSpPr txBox="1"/>
          <p:nvPr/>
        </p:nvSpPr>
        <p:spPr>
          <a:xfrm>
            <a:off x="1143998" y="2213391"/>
            <a:ext cx="7732450" cy="2308324"/>
          </a:xfrm>
          <a:prstGeom prst="rect">
            <a:avLst/>
          </a:prstGeom>
          <a:noFill/>
        </p:spPr>
        <p:txBody>
          <a:bodyPr wrap="square" rtlCol="0">
            <a:spAutoFit/>
          </a:bodyPr>
          <a:lstStyle/>
          <a:p>
            <a:r>
              <a:rPr lang="en-GB" b="1" dirty="0"/>
              <a:t>The D broke a gas meter and cracked a pipe, causing gas to leak in into house next door. His neighbour inhaled the gas and the defendant was found guilty of maliciously administering a noxious thing so as to endanger life. Cunningham’s appeal was granted because it was not established that he was aware of the risk of gas escaping and endangering others as a result of his action. </a:t>
            </a:r>
          </a:p>
          <a:p>
            <a:r>
              <a:rPr lang="en-GB" b="1" dirty="0"/>
              <a:t>This subjective standard was applied to all offences except criminal damage which was historically, dealt with differently. However, R v G [2004] brought criminal damage into line with all other offences.  </a:t>
            </a:r>
          </a:p>
        </p:txBody>
      </p:sp>
      <p:sp>
        <p:nvSpPr>
          <p:cNvPr id="5" name="TextBox 4">
            <a:extLst>
              <a:ext uri="{FF2B5EF4-FFF2-40B4-BE49-F238E27FC236}">
                <a16:creationId xmlns:a16="http://schemas.microsoft.com/office/drawing/2014/main" id="{EB283B60-600E-4221-B604-CFF4475DABE3}"/>
              </a:ext>
            </a:extLst>
          </p:cNvPr>
          <p:cNvSpPr txBox="1"/>
          <p:nvPr/>
        </p:nvSpPr>
        <p:spPr>
          <a:xfrm>
            <a:off x="1080052" y="4744278"/>
            <a:ext cx="6573078" cy="1200329"/>
          </a:xfrm>
          <a:prstGeom prst="rect">
            <a:avLst/>
          </a:prstGeom>
          <a:noFill/>
        </p:spPr>
        <p:txBody>
          <a:bodyPr wrap="square" rtlCol="0">
            <a:spAutoFit/>
          </a:bodyPr>
          <a:lstStyle/>
          <a:p>
            <a:r>
              <a:rPr lang="en-GB" b="1" dirty="0">
                <a:solidFill>
                  <a:srgbClr val="00B0F0"/>
                </a:solidFill>
              </a:rPr>
              <a:t>A D is reckless if they foresee a risk that something may happen as a result of their behaviour and with that foresight, go on, without justification to take the risk. An awareness of risk, no matter how small, is sufficient. </a:t>
            </a:r>
          </a:p>
        </p:txBody>
      </p:sp>
      <p:pic>
        <p:nvPicPr>
          <p:cNvPr id="6" name="Picture 5">
            <a:extLst>
              <a:ext uri="{FF2B5EF4-FFF2-40B4-BE49-F238E27FC236}">
                <a16:creationId xmlns:a16="http://schemas.microsoft.com/office/drawing/2014/main" id="{934159FB-2D3F-8B5A-5E57-20D410A58590}"/>
              </a:ext>
            </a:extLst>
          </p:cNvPr>
          <p:cNvPicPr>
            <a:picLocks noChangeAspect="1"/>
          </p:cNvPicPr>
          <p:nvPr/>
        </p:nvPicPr>
        <p:blipFill>
          <a:blip r:embed="rId2"/>
          <a:stretch>
            <a:fillRect/>
          </a:stretch>
        </p:blipFill>
        <p:spPr>
          <a:xfrm>
            <a:off x="8802098" y="1825625"/>
            <a:ext cx="2857500" cy="2857500"/>
          </a:xfrm>
          <a:prstGeom prst="rect">
            <a:avLst/>
          </a:prstGeom>
        </p:spPr>
      </p:pic>
    </p:spTree>
    <p:extLst>
      <p:ext uri="{BB962C8B-B14F-4D97-AF65-F5344CB8AC3E}">
        <p14:creationId xmlns:p14="http://schemas.microsoft.com/office/powerpoint/2010/main" val="1229202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down)">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9CA2AB25-FE9E-7AC3-DAEE-78655654B773}"/>
              </a:ext>
            </a:extLst>
          </p:cNvPr>
          <p:cNvPicPr>
            <a:picLocks noChangeAspect="1"/>
          </p:cNvPicPr>
          <p:nvPr/>
        </p:nvPicPr>
        <p:blipFill rotWithShape="1">
          <a:blip r:embed="rId3"/>
          <a:srcRect t="4917" r="1" b="47576"/>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5" name="Picture 4">
            <a:extLst>
              <a:ext uri="{FF2B5EF4-FFF2-40B4-BE49-F238E27FC236}">
                <a16:creationId xmlns:a16="http://schemas.microsoft.com/office/drawing/2014/main" id="{7DCD5D9D-3888-C152-08CF-AE049FDEFB3B}"/>
              </a:ext>
            </a:extLst>
          </p:cNvPr>
          <p:cNvPicPr>
            <a:picLocks noChangeAspect="1"/>
          </p:cNvPicPr>
          <p:nvPr/>
        </p:nvPicPr>
        <p:blipFill rotWithShape="1">
          <a:blip r:embed="rId4"/>
          <a:srcRect t="19063" r="1" b="28057"/>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4" name="Freeform: Shape 13">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Freeform: Shape 15">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F0C7D62-6EFD-34E4-330B-9E9C70B08C29}"/>
              </a:ext>
            </a:extLst>
          </p:cNvPr>
          <p:cNvSpPr>
            <a:spLocks noGrp="1"/>
          </p:cNvSpPr>
          <p:nvPr>
            <p:ph type="title"/>
          </p:nvPr>
        </p:nvSpPr>
        <p:spPr>
          <a:xfrm>
            <a:off x="448056" y="859536"/>
            <a:ext cx="4832802" cy="1243584"/>
          </a:xfrm>
        </p:spPr>
        <p:txBody>
          <a:bodyPr>
            <a:normAutofit/>
          </a:bodyPr>
          <a:lstStyle/>
          <a:p>
            <a:r>
              <a:rPr lang="en-GB" sz="3400"/>
              <a:t>Recklessness</a:t>
            </a:r>
          </a:p>
        </p:txBody>
      </p:sp>
      <p:sp>
        <p:nvSpPr>
          <p:cNvPr id="18" name="Rectangle 17">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0" name="Rectangle 19">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3A11638-8FE6-BFC0-D339-B7BD86C14051}"/>
              </a:ext>
            </a:extLst>
          </p:cNvPr>
          <p:cNvSpPr>
            <a:spLocks noGrp="1"/>
          </p:cNvSpPr>
          <p:nvPr>
            <p:ph idx="1"/>
          </p:nvPr>
        </p:nvSpPr>
        <p:spPr>
          <a:xfrm>
            <a:off x="448056" y="2512611"/>
            <a:ext cx="4832803" cy="3664351"/>
          </a:xfrm>
        </p:spPr>
        <p:txBody>
          <a:bodyPr>
            <a:normAutofit/>
          </a:bodyPr>
          <a:lstStyle/>
          <a:p>
            <a:r>
              <a:rPr lang="en-GB" sz="2000"/>
              <a:t>Most offences can be committed intentionally. If intention cannot be established, for many offences, such as battery, the prosecution can try to prove recklessness in the alternative. </a:t>
            </a:r>
          </a:p>
          <a:p>
            <a:r>
              <a:rPr lang="en-GB" altLang="en-US" sz="2000"/>
              <a:t>Offences which can be committed recklessly – basic intent crimes</a:t>
            </a:r>
          </a:p>
          <a:p>
            <a:pPr marL="0" indent="0">
              <a:buNone/>
            </a:pPr>
            <a:endParaRPr lang="en-GB" sz="2000"/>
          </a:p>
          <a:p>
            <a:r>
              <a:rPr lang="en-GB" sz="2000"/>
              <a:t>There is now only one type of recklessness: subjective</a:t>
            </a:r>
          </a:p>
          <a:p>
            <a:r>
              <a:rPr lang="en-GB" altLang="en-US" sz="2000" b="1" i="1"/>
              <a:t>Cunningham [1957]</a:t>
            </a:r>
          </a:p>
          <a:p>
            <a:endParaRPr lang="en-GB" sz="2000"/>
          </a:p>
          <a:p>
            <a:endParaRPr lang="en-GB" sz="2000"/>
          </a:p>
        </p:txBody>
      </p:sp>
    </p:spTree>
    <p:extLst>
      <p:ext uri="{BB962C8B-B14F-4D97-AF65-F5344CB8AC3E}">
        <p14:creationId xmlns:p14="http://schemas.microsoft.com/office/powerpoint/2010/main" val="27585107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E2D4AD-4995-1A54-1772-57FE915A12F5}"/>
              </a:ext>
            </a:extLst>
          </p:cNvPr>
          <p:cNvSpPr>
            <a:spLocks noGrp="1"/>
          </p:cNvSpPr>
          <p:nvPr>
            <p:ph type="title"/>
          </p:nvPr>
        </p:nvSpPr>
        <p:spPr>
          <a:xfrm>
            <a:off x="838201" y="365125"/>
            <a:ext cx="5251316" cy="1807305"/>
          </a:xfrm>
        </p:spPr>
        <p:txBody>
          <a:bodyPr>
            <a:normAutofit/>
          </a:bodyPr>
          <a:lstStyle/>
          <a:p>
            <a:r>
              <a:rPr lang="en-GB" dirty="0"/>
              <a:t>Recap: Recklessness</a:t>
            </a:r>
          </a:p>
        </p:txBody>
      </p:sp>
      <p:sp>
        <p:nvSpPr>
          <p:cNvPr id="3" name="Content Placeholder 2">
            <a:extLst>
              <a:ext uri="{FF2B5EF4-FFF2-40B4-BE49-F238E27FC236}">
                <a16:creationId xmlns:a16="http://schemas.microsoft.com/office/drawing/2014/main" id="{3ACD6AA9-055C-8F8B-FAFF-F2863C917EB6}"/>
              </a:ext>
            </a:extLst>
          </p:cNvPr>
          <p:cNvSpPr>
            <a:spLocks noGrp="1"/>
          </p:cNvSpPr>
          <p:nvPr>
            <p:ph idx="1"/>
          </p:nvPr>
        </p:nvSpPr>
        <p:spPr>
          <a:xfrm>
            <a:off x="838200" y="2333297"/>
            <a:ext cx="4619621" cy="3843666"/>
          </a:xfrm>
        </p:spPr>
        <p:txBody>
          <a:bodyPr>
            <a:normAutofit fontScale="92500" lnSpcReduction="10000"/>
          </a:bodyPr>
          <a:lstStyle/>
          <a:p>
            <a:r>
              <a:rPr lang="en-GB" dirty="0"/>
              <a:t>Objective and subjective?</a:t>
            </a:r>
          </a:p>
          <a:p>
            <a:r>
              <a:rPr lang="en-GB" dirty="0"/>
              <a:t>Cunningham recklessness Cunningham [1957]</a:t>
            </a:r>
          </a:p>
          <a:p>
            <a:r>
              <a:rPr lang="en-GB" dirty="0"/>
              <a:t>Brady [2006]</a:t>
            </a:r>
          </a:p>
          <a:p>
            <a:r>
              <a:rPr lang="en-GB" dirty="0"/>
              <a:t>Objective: Caldwell [1982]</a:t>
            </a:r>
          </a:p>
          <a:p>
            <a:pPr marL="0" indent="0">
              <a:buNone/>
            </a:pPr>
            <a:r>
              <a:rPr lang="en-GB" dirty="0"/>
              <a:t>Caldwell lacuna - Chief Constable of Avon and Somerset Police v </a:t>
            </a:r>
            <a:r>
              <a:rPr lang="en-GB" dirty="0" err="1"/>
              <a:t>Shimmen</a:t>
            </a:r>
            <a:r>
              <a:rPr lang="en-GB" dirty="0"/>
              <a:t> [1986]. </a:t>
            </a:r>
          </a:p>
          <a:p>
            <a:pPr marL="0" indent="0">
              <a:buNone/>
            </a:pPr>
            <a:r>
              <a:rPr lang="en-GB" dirty="0"/>
              <a:t>G [2003]</a:t>
            </a:r>
          </a:p>
        </p:txBody>
      </p:sp>
      <p:pic>
        <p:nvPicPr>
          <p:cNvPr id="4" name="Picture 3">
            <a:extLst>
              <a:ext uri="{FF2B5EF4-FFF2-40B4-BE49-F238E27FC236}">
                <a16:creationId xmlns:a16="http://schemas.microsoft.com/office/drawing/2014/main" id="{BF569B44-BC46-D3C0-CB2A-14EF0E8CF149}"/>
              </a:ext>
            </a:extLst>
          </p:cNvPr>
          <p:cNvPicPr>
            <a:picLocks noChangeAspect="1"/>
          </p:cNvPicPr>
          <p:nvPr/>
        </p:nvPicPr>
        <p:blipFill rotWithShape="1">
          <a:blip r:embed="rId3"/>
          <a:srcRect l="15403" r="1504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4633877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5C4CD7-97F4-F003-4119-EFE3B8328898}"/>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Recap: Negligence</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9A2ADB7-5BE7-A7A7-468F-0D65FE069BF6}"/>
              </a:ext>
            </a:extLst>
          </p:cNvPr>
          <p:cNvGraphicFramePr>
            <a:graphicFrameLocks noGrp="1"/>
          </p:cNvGraphicFramePr>
          <p:nvPr>
            <p:ph idx="1"/>
            <p:extLst>
              <p:ext uri="{D42A27DB-BD31-4B8C-83A1-F6EECF244321}">
                <p14:modId xmlns:p14="http://schemas.microsoft.com/office/powerpoint/2010/main" val="3233232770"/>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2693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1844A2-C6EC-B3A5-C6DE-DBDB43345D57}"/>
              </a:ext>
            </a:extLst>
          </p:cNvPr>
          <p:cNvSpPr>
            <a:spLocks noGrp="1"/>
          </p:cNvSpPr>
          <p:nvPr>
            <p:ph type="title"/>
          </p:nvPr>
        </p:nvSpPr>
        <p:spPr>
          <a:xfrm>
            <a:off x="686834" y="1153572"/>
            <a:ext cx="3200400" cy="4461163"/>
          </a:xfrm>
        </p:spPr>
        <p:txBody>
          <a:bodyPr>
            <a:normAutofit/>
          </a:bodyPr>
          <a:lstStyle/>
          <a:p>
            <a:r>
              <a:rPr lang="en-GB">
                <a:solidFill>
                  <a:srgbClr val="FFFFFF"/>
                </a:solidFill>
              </a:rPr>
              <a:t>Negligence 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2D81025-008F-65C5-7575-67AD18B4B344}"/>
              </a:ext>
            </a:extLst>
          </p:cNvPr>
          <p:cNvSpPr>
            <a:spLocks noGrp="1"/>
          </p:cNvSpPr>
          <p:nvPr>
            <p:ph idx="1"/>
          </p:nvPr>
        </p:nvSpPr>
        <p:spPr>
          <a:xfrm>
            <a:off x="4447308" y="591344"/>
            <a:ext cx="6906491" cy="5585619"/>
          </a:xfrm>
        </p:spPr>
        <p:txBody>
          <a:bodyPr anchor="ctr">
            <a:normAutofit/>
          </a:bodyPr>
          <a:lstStyle/>
          <a:p>
            <a:r>
              <a:rPr lang="en-GB" dirty="0"/>
              <a:t>The most serious crime in which negligence may be the basis of liability is gross negligence manslaughter.</a:t>
            </a:r>
          </a:p>
          <a:p>
            <a:r>
              <a:rPr lang="en-GB" dirty="0"/>
              <a:t>Adomako (1994)- </a:t>
            </a:r>
          </a:p>
          <a:p>
            <a:r>
              <a:rPr lang="en-GB" dirty="0"/>
              <a:t>There are levels or degrees of negligence. For instance, overtaking on a blind bend is more culpable than reversing into a car when trying to park. A broad division may exist between negligence and gross negligence.</a:t>
            </a:r>
          </a:p>
          <a:p>
            <a:endParaRPr lang="en-GB" dirty="0"/>
          </a:p>
        </p:txBody>
      </p:sp>
    </p:spTree>
    <p:extLst>
      <p:ext uri="{BB962C8B-B14F-4D97-AF65-F5344CB8AC3E}">
        <p14:creationId xmlns:p14="http://schemas.microsoft.com/office/powerpoint/2010/main" val="21262509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1C7D2-F140-D290-0CC0-64549BC0263B}"/>
              </a:ext>
            </a:extLst>
          </p:cNvPr>
          <p:cNvSpPr>
            <a:spLocks noGrp="1"/>
          </p:cNvSpPr>
          <p:nvPr>
            <p:ph type="title"/>
          </p:nvPr>
        </p:nvSpPr>
        <p:spPr>
          <a:xfrm>
            <a:off x="6234330" y="803325"/>
            <a:ext cx="5314536" cy="1325563"/>
          </a:xfrm>
        </p:spPr>
        <p:txBody>
          <a:bodyPr>
            <a:normAutofit/>
          </a:bodyPr>
          <a:lstStyle/>
          <a:p>
            <a:r>
              <a:rPr lang="en-GB" dirty="0"/>
              <a:t>Transferred malice</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F2F0F0D9-AAD0-4305-1BB2-897393C0157D}"/>
              </a:ext>
            </a:extLst>
          </p:cNvPr>
          <p:cNvPicPr>
            <a:picLocks noChangeAspect="1"/>
          </p:cNvPicPr>
          <p:nvPr/>
        </p:nvPicPr>
        <p:blipFill rotWithShape="1">
          <a:blip r:embed="rId3"/>
          <a:srcRect r="533" b="-2"/>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27B58B19-F531-FABE-00DB-4E16215400B8}"/>
              </a:ext>
            </a:extLst>
          </p:cNvPr>
          <p:cNvSpPr>
            <a:spLocks noGrp="1"/>
          </p:cNvSpPr>
          <p:nvPr>
            <p:ph idx="1"/>
          </p:nvPr>
        </p:nvSpPr>
        <p:spPr>
          <a:xfrm>
            <a:off x="6234329" y="1943100"/>
            <a:ext cx="5314543" cy="3711838"/>
          </a:xfrm>
        </p:spPr>
        <p:txBody>
          <a:bodyPr anchor="t">
            <a:normAutofit fontScale="92500" lnSpcReduction="10000"/>
          </a:bodyPr>
          <a:lstStyle/>
          <a:p>
            <a:r>
              <a:rPr lang="en-GB" sz="2400" dirty="0"/>
              <a:t>Latimer (1886)</a:t>
            </a:r>
          </a:p>
          <a:p>
            <a:r>
              <a:rPr lang="en-GB" sz="2400" dirty="0"/>
              <a:t>Mitchell [1983]</a:t>
            </a:r>
          </a:p>
          <a:p>
            <a:r>
              <a:rPr lang="en-GB" sz="2400" dirty="0"/>
              <a:t>The principle of ‘transferred malice’ operates to transfer the defendant’s reckless state of mind as well as the defendant’s intention. It would perhaps be more appropriate to refer to ‘transferred MR’, given that malice is not actually required.</a:t>
            </a:r>
          </a:p>
          <a:p>
            <a:r>
              <a:rPr lang="en-GB" sz="2400" dirty="0" err="1"/>
              <a:t>Pembliton</a:t>
            </a:r>
            <a:r>
              <a:rPr lang="en-GB" sz="2400" dirty="0"/>
              <a:t> [1874]</a:t>
            </a:r>
          </a:p>
          <a:p>
            <a:r>
              <a:rPr lang="en-GB" sz="2400" dirty="0"/>
              <a:t>A-G’s Reference (No. 3 of 1994) [1997]</a:t>
            </a:r>
          </a:p>
          <a:p>
            <a:endParaRPr lang="en-GB" sz="1800" dirty="0"/>
          </a:p>
          <a:p>
            <a:endParaRPr lang="en-GB" sz="1800" dirty="0"/>
          </a:p>
        </p:txBody>
      </p:sp>
    </p:spTree>
    <p:extLst>
      <p:ext uri="{BB962C8B-B14F-4D97-AF65-F5344CB8AC3E}">
        <p14:creationId xmlns:p14="http://schemas.microsoft.com/office/powerpoint/2010/main" val="153772427"/>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F4AD52E-3BB7-81E7-8754-2D90A8CFB642}"/>
              </a:ext>
            </a:extLst>
          </p:cNvPr>
          <p:cNvSpPr>
            <a:spLocks noGrp="1"/>
          </p:cNvSpPr>
          <p:nvPr>
            <p:ph type="title"/>
          </p:nvPr>
        </p:nvSpPr>
        <p:spPr>
          <a:xfrm>
            <a:off x="838200" y="365125"/>
            <a:ext cx="5393361" cy="1325563"/>
          </a:xfrm>
        </p:spPr>
        <p:txBody>
          <a:bodyPr>
            <a:normAutofit/>
          </a:bodyPr>
          <a:lstStyle/>
          <a:p>
            <a:r>
              <a:rPr lang="en-GB" dirty="0"/>
              <a:t>Strict liability offences</a:t>
            </a:r>
          </a:p>
        </p:txBody>
      </p:sp>
      <p:sp>
        <p:nvSpPr>
          <p:cNvPr id="3" name="Content Placeholder 2">
            <a:extLst>
              <a:ext uri="{FF2B5EF4-FFF2-40B4-BE49-F238E27FC236}">
                <a16:creationId xmlns:a16="http://schemas.microsoft.com/office/drawing/2014/main" id="{3EB9C7A4-5679-B165-B14B-302CB8C60161}"/>
              </a:ext>
            </a:extLst>
          </p:cNvPr>
          <p:cNvSpPr>
            <a:spLocks noGrp="1"/>
          </p:cNvSpPr>
          <p:nvPr>
            <p:ph idx="1"/>
          </p:nvPr>
        </p:nvSpPr>
        <p:spPr>
          <a:xfrm>
            <a:off x="838200" y="1825625"/>
            <a:ext cx="5393361" cy="4351338"/>
          </a:xfrm>
        </p:spPr>
        <p:txBody>
          <a:bodyPr>
            <a:normAutofit/>
          </a:bodyPr>
          <a:lstStyle/>
          <a:p>
            <a:r>
              <a:rPr lang="en-GB" sz="2400" dirty="0"/>
              <a:t>Many criminal offences do not require a </a:t>
            </a:r>
            <a:r>
              <a:rPr lang="en-GB" sz="2400" dirty="0" err="1"/>
              <a:t>mens</a:t>
            </a:r>
            <a:r>
              <a:rPr lang="en-GB" sz="2400" dirty="0"/>
              <a:t> rea apart from the need for the D to voluntarily complete the conduct element of the offence.</a:t>
            </a:r>
          </a:p>
          <a:p>
            <a:r>
              <a:rPr lang="en-GB" sz="2400" dirty="0"/>
              <a:t>Controversial as no fault by the D is required.</a:t>
            </a:r>
          </a:p>
          <a:p>
            <a:r>
              <a:rPr lang="en-GB" sz="2400" dirty="0"/>
              <a:t>Quasi-criminal</a:t>
            </a:r>
          </a:p>
          <a:p>
            <a:r>
              <a:rPr lang="en-GB" sz="2400" dirty="0"/>
              <a:t>Examples, not renewing MOT/driving licence, no paying TV licence, not paying VAT.</a:t>
            </a:r>
          </a:p>
        </p:txBody>
      </p:sp>
      <p:pic>
        <p:nvPicPr>
          <p:cNvPr id="4" name="Picture 3">
            <a:extLst>
              <a:ext uri="{FF2B5EF4-FFF2-40B4-BE49-F238E27FC236}">
                <a16:creationId xmlns:a16="http://schemas.microsoft.com/office/drawing/2014/main" id="{E797FC8A-954F-C6B6-BBDB-F0AE791D7C4F}"/>
              </a:ext>
            </a:extLst>
          </p:cNvPr>
          <p:cNvPicPr>
            <a:picLocks noChangeAspect="1"/>
          </p:cNvPicPr>
          <p:nvPr/>
        </p:nvPicPr>
        <p:blipFill rotWithShape="1">
          <a:blip r:embed="rId3"/>
          <a:srcRect l="23118" r="23132"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901858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EB841-0FEF-460A-936B-8D27CFB05890}"/>
              </a:ext>
            </a:extLst>
          </p:cNvPr>
          <p:cNvSpPr>
            <a:spLocks noGrp="1"/>
          </p:cNvSpPr>
          <p:nvPr>
            <p:ph type="title"/>
          </p:nvPr>
        </p:nvSpPr>
        <p:spPr/>
        <p:txBody>
          <a:bodyPr/>
          <a:lstStyle/>
          <a:p>
            <a:r>
              <a:rPr lang="en-GB">
                <a:cs typeface="Calibri Light"/>
              </a:rPr>
              <a:t>Mens Rea in context to an offence</a:t>
            </a:r>
            <a:endParaRPr lang="en-GB"/>
          </a:p>
        </p:txBody>
      </p:sp>
      <p:pic>
        <p:nvPicPr>
          <p:cNvPr id="4" name="Picture 4">
            <a:hlinkClick r:id="" action="ppaction://media"/>
            <a:extLst>
              <a:ext uri="{FF2B5EF4-FFF2-40B4-BE49-F238E27FC236}">
                <a16:creationId xmlns:a16="http://schemas.microsoft.com/office/drawing/2014/main" id="{7CF8E493-1C14-4215-8F5F-626B585BD4E0}"/>
              </a:ext>
            </a:extLst>
          </p:cNvPr>
          <p:cNvPicPr>
            <a:picLocks noGrp="1" noRot="1" noChangeAspect="1"/>
          </p:cNvPicPr>
          <p:nvPr>
            <p:ph idx="1"/>
            <a:videoFile r:link="rId1"/>
          </p:nvPr>
        </p:nvPicPr>
        <p:blipFill>
          <a:blip r:embed="rId3"/>
          <a:stretch>
            <a:fillRect/>
          </a:stretch>
        </p:blipFill>
        <p:spPr>
          <a:xfrm>
            <a:off x="1768415" y="1539171"/>
            <a:ext cx="7936301" cy="5111150"/>
          </a:xfrm>
        </p:spPr>
      </p:pic>
    </p:spTree>
    <p:extLst>
      <p:ext uri="{BB962C8B-B14F-4D97-AF65-F5344CB8AC3E}">
        <p14:creationId xmlns:p14="http://schemas.microsoft.com/office/powerpoint/2010/main" val="1759087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E9107FB-C0E6-4BC4-B995-F560AF979ACE}"/>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Practice question 1:</a:t>
            </a:r>
            <a:endParaRPr lang="en-GB" sz="4000">
              <a:solidFill>
                <a:srgbClr val="FFFFFF"/>
              </a:solidFill>
            </a:endParaRPr>
          </a:p>
        </p:txBody>
      </p:sp>
      <p:sp>
        <p:nvSpPr>
          <p:cNvPr id="3" name="Content Placeholder 2">
            <a:extLst>
              <a:ext uri="{FF2B5EF4-FFF2-40B4-BE49-F238E27FC236}">
                <a16:creationId xmlns:a16="http://schemas.microsoft.com/office/drawing/2014/main" id="{3CC15357-7701-4410-B652-B40567847DE8}"/>
              </a:ext>
            </a:extLst>
          </p:cNvPr>
          <p:cNvSpPr>
            <a:spLocks noGrp="1"/>
          </p:cNvSpPr>
          <p:nvPr>
            <p:ph idx="1"/>
          </p:nvPr>
        </p:nvSpPr>
        <p:spPr>
          <a:xfrm>
            <a:off x="1367624" y="2490436"/>
            <a:ext cx="9708995" cy="3567173"/>
          </a:xfrm>
        </p:spPr>
        <p:txBody>
          <a:bodyPr vert="horz" lIns="91440" tIns="45720" rIns="91440" bIns="45720" rtlCol="0" anchor="ctr">
            <a:normAutofit lnSpcReduction="10000"/>
          </a:bodyPr>
          <a:lstStyle/>
          <a:p>
            <a:r>
              <a:rPr lang="en-GB" sz="2400">
                <a:cs typeface="Calibri"/>
              </a:rPr>
              <a:t>Ali's mother suffered from a degenerative condition that left her in a 'child-like state', unable to care for herself. Recently, her health had deteriorated so much that she is now completely paralysed and has lost her mental faculties. </a:t>
            </a:r>
          </a:p>
          <a:p>
            <a:pPr marL="0" indent="0">
              <a:buNone/>
            </a:pPr>
            <a:r>
              <a:rPr lang="en-GB" sz="2400">
                <a:cs typeface="Calibri"/>
              </a:rPr>
              <a:t>Ali couldn't bear to see his mother suffering like this and suffocated her with a pillow. Ali was then charged with murder. </a:t>
            </a:r>
          </a:p>
          <a:p>
            <a:pPr marL="0" indent="0">
              <a:buNone/>
            </a:pPr>
            <a:endParaRPr lang="en-GB" sz="3200" b="1" dirty="0">
              <a:solidFill>
                <a:schemeClr val="accent1">
                  <a:lumMod val="75000"/>
                </a:schemeClr>
              </a:solidFill>
              <a:cs typeface="Calibri"/>
            </a:endParaRPr>
          </a:p>
          <a:p>
            <a:pPr marL="0" indent="0">
              <a:buNone/>
            </a:pPr>
            <a:r>
              <a:rPr lang="en-GB" sz="3200" b="1">
                <a:solidFill>
                  <a:schemeClr val="accent1">
                    <a:lumMod val="75000"/>
                  </a:schemeClr>
                </a:solidFill>
                <a:cs typeface="Calibri"/>
              </a:rPr>
              <a:t>The MR of murder is an intention to kill or cause serious bodily harm. Can this be established here?</a:t>
            </a:r>
          </a:p>
        </p:txBody>
      </p:sp>
    </p:spTree>
    <p:extLst>
      <p:ext uri="{BB962C8B-B14F-4D97-AF65-F5344CB8AC3E}">
        <p14:creationId xmlns:p14="http://schemas.microsoft.com/office/powerpoint/2010/main" val="38015411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D377056-CD38-4311-9654-E79DE841D717}"/>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Practice question 2:</a:t>
            </a:r>
            <a:endParaRPr lang="en-GB" sz="4000">
              <a:solidFill>
                <a:srgbClr val="FFFFFF"/>
              </a:solidFill>
            </a:endParaRPr>
          </a:p>
        </p:txBody>
      </p:sp>
      <p:sp>
        <p:nvSpPr>
          <p:cNvPr id="3" name="Content Placeholder 2">
            <a:extLst>
              <a:ext uri="{FF2B5EF4-FFF2-40B4-BE49-F238E27FC236}">
                <a16:creationId xmlns:a16="http://schemas.microsoft.com/office/drawing/2014/main" id="{65EE7627-E609-43EC-A039-9F5A4550BEC2}"/>
              </a:ext>
            </a:extLst>
          </p:cNvPr>
          <p:cNvSpPr>
            <a:spLocks noGrp="1"/>
          </p:cNvSpPr>
          <p:nvPr>
            <p:ph idx="1"/>
          </p:nvPr>
        </p:nvSpPr>
        <p:spPr>
          <a:xfrm>
            <a:off x="1367624" y="2821115"/>
            <a:ext cx="9708995" cy="3567173"/>
          </a:xfrm>
        </p:spPr>
        <p:txBody>
          <a:bodyPr vert="horz" lIns="91440" tIns="45720" rIns="91440" bIns="45720" rtlCol="0" anchor="ctr">
            <a:noAutofit/>
          </a:bodyPr>
          <a:lstStyle/>
          <a:p>
            <a:r>
              <a:rPr lang="en-GB" dirty="0">
                <a:cs typeface="Calibri"/>
              </a:rPr>
              <a:t>Barry, who was at a party needed a cigarette so entered the garage of a property. Due to a recent injury, Barry had lost his sense of smell and therefore couldn't smell the intense gas fumes within the garage. Barry lit his cigarette, causing an explosion. Barry and the party guests managed to escape unhurt, but the garage was partly destroyed. </a:t>
            </a:r>
          </a:p>
          <a:p>
            <a:pPr marL="0" indent="0">
              <a:buNone/>
            </a:pPr>
            <a:r>
              <a:rPr lang="en-GB" dirty="0">
                <a:cs typeface="Calibri"/>
              </a:rPr>
              <a:t>Barry is charged with criminal damage, contrary to s.1 Criminal Damage Act 1971.</a:t>
            </a:r>
          </a:p>
          <a:p>
            <a:endParaRPr lang="en-GB" dirty="0">
              <a:solidFill>
                <a:schemeClr val="accent1">
                  <a:lumMod val="75000"/>
                </a:schemeClr>
              </a:solidFill>
              <a:cs typeface="Calibri"/>
            </a:endParaRPr>
          </a:p>
          <a:p>
            <a:pPr marL="0" indent="0">
              <a:buNone/>
            </a:pPr>
            <a:r>
              <a:rPr lang="en-GB" dirty="0">
                <a:solidFill>
                  <a:schemeClr val="accent1">
                    <a:lumMod val="75000"/>
                  </a:schemeClr>
                </a:solidFill>
                <a:cs typeface="Calibri"/>
              </a:rPr>
              <a:t>The MR for this offence is intending or being reckless to causing the criminal damage. Can the MR be established here?</a:t>
            </a:r>
          </a:p>
        </p:txBody>
      </p:sp>
    </p:spTree>
    <p:extLst>
      <p:ext uri="{BB962C8B-B14F-4D97-AF65-F5344CB8AC3E}">
        <p14:creationId xmlns:p14="http://schemas.microsoft.com/office/powerpoint/2010/main" val="21686981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C7215B1-03C5-4C21-89F5-8AF4B991DC97}"/>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Practice question 3:</a:t>
            </a:r>
            <a:endParaRPr lang="en-GB" sz="4000">
              <a:solidFill>
                <a:srgbClr val="FFFFFF"/>
              </a:solidFill>
            </a:endParaRPr>
          </a:p>
        </p:txBody>
      </p:sp>
      <p:sp>
        <p:nvSpPr>
          <p:cNvPr id="3" name="Content Placeholder 2">
            <a:extLst>
              <a:ext uri="{FF2B5EF4-FFF2-40B4-BE49-F238E27FC236}">
                <a16:creationId xmlns:a16="http://schemas.microsoft.com/office/drawing/2014/main" id="{63976C47-4C09-4E45-93BA-2E170EB181ED}"/>
              </a:ext>
            </a:extLst>
          </p:cNvPr>
          <p:cNvSpPr>
            <a:spLocks noGrp="1"/>
          </p:cNvSpPr>
          <p:nvPr>
            <p:ph idx="1"/>
          </p:nvPr>
        </p:nvSpPr>
        <p:spPr>
          <a:xfrm>
            <a:off x="1367624" y="2490436"/>
            <a:ext cx="9708995" cy="3567173"/>
          </a:xfrm>
        </p:spPr>
        <p:txBody>
          <a:bodyPr vert="horz" lIns="91440" tIns="45720" rIns="91440" bIns="45720" rtlCol="0" anchor="ctr">
            <a:normAutofit/>
          </a:bodyPr>
          <a:lstStyle/>
          <a:p>
            <a:r>
              <a:rPr lang="en-GB" sz="2400">
                <a:cs typeface="Calibri"/>
              </a:rPr>
              <a:t>Yvonne was annoyed because a shopkeeper refused to sell her cigarettes due to her being under age. Yvonne picked up a stone and threw it at the shop window but it missed the window and hit Lee (a passer-by) in the eye. </a:t>
            </a:r>
          </a:p>
          <a:p>
            <a:pPr marL="0" indent="0">
              <a:buNone/>
            </a:pPr>
            <a:endParaRPr lang="en-GB" sz="2400">
              <a:cs typeface="Calibri"/>
            </a:endParaRPr>
          </a:p>
          <a:p>
            <a:r>
              <a:rPr lang="en-GB" sz="2400">
                <a:cs typeface="Calibri"/>
              </a:rPr>
              <a:t>Can the doctrine of transferred malice apply?</a:t>
            </a:r>
          </a:p>
        </p:txBody>
      </p:sp>
    </p:spTree>
    <p:extLst>
      <p:ext uri="{BB962C8B-B14F-4D97-AF65-F5344CB8AC3E}">
        <p14:creationId xmlns:p14="http://schemas.microsoft.com/office/powerpoint/2010/main" val="24343909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D0EBEE1-AB16-4E0F-8B42-92DCD4A6F2A5}"/>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Coincidence of actus reus and mens rea</a:t>
            </a:r>
          </a:p>
        </p:txBody>
      </p:sp>
      <p:sp>
        <p:nvSpPr>
          <p:cNvPr id="3" name="Content Placeholder 2">
            <a:extLst>
              <a:ext uri="{FF2B5EF4-FFF2-40B4-BE49-F238E27FC236}">
                <a16:creationId xmlns:a16="http://schemas.microsoft.com/office/drawing/2014/main" id="{52C9D9C5-20E7-4F7C-AD8A-397FAD31B93F}"/>
              </a:ext>
            </a:extLst>
          </p:cNvPr>
          <p:cNvSpPr>
            <a:spLocks noGrp="1"/>
          </p:cNvSpPr>
          <p:nvPr>
            <p:ph idx="1"/>
          </p:nvPr>
        </p:nvSpPr>
        <p:spPr>
          <a:xfrm>
            <a:off x="1367624" y="2490436"/>
            <a:ext cx="9708995" cy="3567173"/>
          </a:xfrm>
        </p:spPr>
        <p:txBody>
          <a:bodyPr anchor="ctr">
            <a:normAutofit/>
          </a:bodyPr>
          <a:lstStyle/>
          <a:p>
            <a:pPr marL="0" indent="0">
              <a:buNone/>
            </a:pPr>
            <a:r>
              <a:rPr lang="en-GB" sz="2400"/>
              <a:t>General principle: Although actus reus and mens rea are discussed in two different chapters, the concepts are linked. For there to be criminal liability, It is essential that the actus reus and mens rea coincide in time.</a:t>
            </a:r>
          </a:p>
          <a:p>
            <a:pPr marL="0" indent="0">
              <a:buNone/>
            </a:pPr>
            <a:r>
              <a:rPr lang="en-GB" sz="2400"/>
              <a:t>To ensure that the requirement for the coincidence of actus reus and mens rea is satisfied, the courts have been somewhat flexible in interpreting the concept.</a:t>
            </a:r>
          </a:p>
          <a:p>
            <a:pPr marL="0" indent="0">
              <a:buNone/>
            </a:pPr>
            <a:endParaRPr lang="en-GB" sz="2400"/>
          </a:p>
          <a:p>
            <a:pPr marL="0" indent="0">
              <a:buNone/>
            </a:pPr>
            <a:r>
              <a:rPr lang="en-GB" sz="2400" i="1"/>
              <a:t>Fagan v Metropolitan Police Commissioner [1969]</a:t>
            </a:r>
          </a:p>
        </p:txBody>
      </p:sp>
    </p:spTree>
    <p:extLst>
      <p:ext uri="{BB962C8B-B14F-4D97-AF65-F5344CB8AC3E}">
        <p14:creationId xmlns:p14="http://schemas.microsoft.com/office/powerpoint/2010/main" val="27513301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697353-E047-4218-9228-921237314FD6}"/>
              </a:ext>
            </a:extLst>
          </p:cNvPr>
          <p:cNvSpPr>
            <a:spLocks noGrp="1"/>
          </p:cNvSpPr>
          <p:nvPr>
            <p:ph type="title"/>
          </p:nvPr>
        </p:nvSpPr>
        <p:spPr>
          <a:xfrm>
            <a:off x="572493" y="238539"/>
            <a:ext cx="11018520" cy="1434415"/>
          </a:xfrm>
        </p:spPr>
        <p:txBody>
          <a:bodyPr anchor="b">
            <a:normAutofit/>
          </a:bodyPr>
          <a:lstStyle/>
          <a:p>
            <a:r>
              <a:rPr lang="en-GB" sz="5400"/>
              <a:t>Question 1</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BDAA82-656C-4315-B32C-5922597C8368}"/>
              </a:ext>
            </a:extLst>
          </p:cNvPr>
          <p:cNvSpPr>
            <a:spLocks noGrp="1"/>
          </p:cNvSpPr>
          <p:nvPr>
            <p:ph idx="1"/>
          </p:nvPr>
        </p:nvSpPr>
        <p:spPr>
          <a:xfrm>
            <a:off x="572493" y="2071316"/>
            <a:ext cx="6713552" cy="4119172"/>
          </a:xfrm>
        </p:spPr>
        <p:txBody>
          <a:bodyPr anchor="t">
            <a:normAutofit/>
          </a:bodyPr>
          <a:lstStyle/>
          <a:p>
            <a:pPr marL="0" indent="0">
              <a:buNone/>
            </a:pPr>
            <a:r>
              <a:rPr lang="en-GB" sz="1500"/>
              <a:t>A woman sets fire to her offices in order to claim the insurance money. Unfortunately, one of her employees has stayed late to finish his work and he dies in the fire. The woman is horrified to find that she has killed the employee but accepts that she did not check the building before setting light to it. She also admits she is aware that staff do occasionally stay beyond the official working hours and that she was aware at the time there was a slight risk this may be the case, but she cannot recall anyone having been in the offices as late as 11pm before. Which of the following best describes the woman’s mens rea for her employee’s death? </a:t>
            </a:r>
          </a:p>
          <a:p>
            <a:pPr marL="0" indent="0">
              <a:buNone/>
            </a:pPr>
            <a:r>
              <a:rPr lang="en-GB" sz="1500"/>
              <a:t>A The woman has direct intent to kill her employee.</a:t>
            </a:r>
          </a:p>
          <a:p>
            <a:pPr marL="0" indent="0">
              <a:buNone/>
            </a:pPr>
            <a:r>
              <a:rPr lang="en-GB" sz="1500"/>
              <a:t> B The woman indirectly intends to kill her employee. </a:t>
            </a:r>
          </a:p>
          <a:p>
            <a:pPr marL="0" indent="0">
              <a:buNone/>
            </a:pPr>
            <a:r>
              <a:rPr lang="en-GB" sz="1500"/>
              <a:t>C The woman is reckless as to causing the death of her employee as she foresaw the risk of death as a consequence of her actions. </a:t>
            </a:r>
          </a:p>
          <a:p>
            <a:pPr marL="0" indent="0">
              <a:buNone/>
            </a:pPr>
            <a:r>
              <a:rPr lang="en-GB" sz="1500"/>
              <a:t>D The woman is reckless as to causing the death of her employee as a reasonable person would have foreseen the risk of death due to her actions. </a:t>
            </a:r>
          </a:p>
          <a:p>
            <a:pPr marL="0" indent="0">
              <a:buNone/>
            </a:pPr>
            <a:r>
              <a:rPr lang="en-GB" sz="1500"/>
              <a:t>E The woman has no liability for the death of her employee.</a:t>
            </a:r>
          </a:p>
        </p:txBody>
      </p:sp>
      <p:pic>
        <p:nvPicPr>
          <p:cNvPr id="4" name="Picture 3">
            <a:extLst>
              <a:ext uri="{FF2B5EF4-FFF2-40B4-BE49-F238E27FC236}">
                <a16:creationId xmlns:a16="http://schemas.microsoft.com/office/drawing/2014/main" id="{BEA417CE-9841-6B37-5E7E-533A0F05E4BA}"/>
              </a:ext>
            </a:extLst>
          </p:cNvPr>
          <p:cNvPicPr>
            <a:picLocks noChangeAspect="1"/>
          </p:cNvPicPr>
          <p:nvPr/>
        </p:nvPicPr>
        <p:blipFill rotWithShape="1">
          <a:blip r:embed="rId3"/>
          <a:srcRect l="27803" r="10449" b="1"/>
          <a:stretch/>
        </p:blipFill>
        <p:spPr>
          <a:xfrm>
            <a:off x="7675658" y="2093976"/>
            <a:ext cx="3941064" cy="4096512"/>
          </a:xfrm>
          <a:prstGeom prst="rect">
            <a:avLst/>
          </a:prstGeom>
        </p:spPr>
      </p:pic>
    </p:spTree>
    <p:extLst>
      <p:ext uri="{BB962C8B-B14F-4D97-AF65-F5344CB8AC3E}">
        <p14:creationId xmlns:p14="http://schemas.microsoft.com/office/powerpoint/2010/main" val="16957345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D585EB-2DE4-4345-AA76-1EBA516049A5}"/>
              </a:ext>
            </a:extLst>
          </p:cNvPr>
          <p:cNvSpPr>
            <a:spLocks noGrp="1"/>
          </p:cNvSpPr>
          <p:nvPr>
            <p:ph type="title"/>
          </p:nvPr>
        </p:nvSpPr>
        <p:spPr>
          <a:xfrm>
            <a:off x="572493" y="238539"/>
            <a:ext cx="11018520" cy="1434415"/>
          </a:xfrm>
        </p:spPr>
        <p:txBody>
          <a:bodyPr anchor="b">
            <a:normAutofit/>
          </a:bodyPr>
          <a:lstStyle/>
          <a:p>
            <a:r>
              <a:rPr lang="en-GB" sz="5400"/>
              <a:t>Question 2</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7772BF-8945-4BDC-ABF7-2D2B0F168C42}"/>
              </a:ext>
            </a:extLst>
          </p:cNvPr>
          <p:cNvSpPr>
            <a:spLocks noGrp="1"/>
          </p:cNvSpPr>
          <p:nvPr>
            <p:ph idx="1"/>
          </p:nvPr>
        </p:nvSpPr>
        <p:spPr>
          <a:xfrm>
            <a:off x="572493" y="2071316"/>
            <a:ext cx="6713552" cy="4119172"/>
          </a:xfrm>
        </p:spPr>
        <p:txBody>
          <a:bodyPr anchor="t">
            <a:normAutofit/>
          </a:bodyPr>
          <a:lstStyle/>
          <a:p>
            <a:pPr marL="0" indent="0">
              <a:buNone/>
            </a:pPr>
            <a:r>
              <a:rPr lang="en-GB" sz="1500"/>
              <a:t>A man is driving his car when it collides with the vehicle in front which has braked suddenly for no reason. The police are called and carry out a breath test to check whether the man has been drinking. He is shocked to discover that he is over the legal drink driving limit for alcohol and cannot understand why, given that he only drank orange juice at lunchtime. That evening, the man’s friend confesses that she added vodka to his drink as she did not realise he had driven to the pub. The man is charged with careless driving and driving with excess alcohol. Which statement best describes the man’s likely criminal liability? </a:t>
            </a:r>
          </a:p>
          <a:p>
            <a:pPr marL="0" indent="0">
              <a:buNone/>
            </a:pPr>
            <a:r>
              <a:rPr lang="en-GB" sz="1500"/>
              <a:t>A Not guilty of careless driving, but guilty of driving with excess alcohol.</a:t>
            </a:r>
          </a:p>
          <a:p>
            <a:pPr marL="0" indent="0">
              <a:buNone/>
            </a:pPr>
            <a:r>
              <a:rPr lang="en-GB" sz="1500"/>
              <a:t> B Not guilty of either careless driving or driving with excess alcohol. </a:t>
            </a:r>
          </a:p>
          <a:p>
            <a:pPr marL="0" indent="0">
              <a:buNone/>
            </a:pPr>
            <a:r>
              <a:rPr lang="en-GB" sz="1500"/>
              <a:t>C Guilty of both careless driving and driving with excess alcohol. </a:t>
            </a:r>
          </a:p>
          <a:p>
            <a:pPr marL="0" indent="0">
              <a:buNone/>
            </a:pPr>
            <a:r>
              <a:rPr lang="en-GB" sz="1500"/>
              <a:t>D Guilty of careless driving, but not guilty of driving with excess alcohol. </a:t>
            </a:r>
          </a:p>
          <a:p>
            <a:pPr marL="0" indent="0">
              <a:buNone/>
            </a:pPr>
            <a:r>
              <a:rPr lang="en-GB" sz="1500"/>
              <a:t>E Not guilty of careless driving and no charges may be brought for driving with excess alcohol where a drink has been spiked</a:t>
            </a:r>
          </a:p>
        </p:txBody>
      </p:sp>
      <p:pic>
        <p:nvPicPr>
          <p:cNvPr id="4" name="Picture 3">
            <a:extLst>
              <a:ext uri="{FF2B5EF4-FFF2-40B4-BE49-F238E27FC236}">
                <a16:creationId xmlns:a16="http://schemas.microsoft.com/office/drawing/2014/main" id="{AB63D900-61CC-9689-F70A-53D99489E950}"/>
              </a:ext>
            </a:extLst>
          </p:cNvPr>
          <p:cNvPicPr>
            <a:picLocks noChangeAspect="1"/>
          </p:cNvPicPr>
          <p:nvPr/>
        </p:nvPicPr>
        <p:blipFill rotWithShape="1">
          <a:blip r:embed="rId3"/>
          <a:srcRect r="3792" b="-3"/>
          <a:stretch/>
        </p:blipFill>
        <p:spPr>
          <a:xfrm>
            <a:off x="7675658" y="2093976"/>
            <a:ext cx="3941064" cy="4096512"/>
          </a:xfrm>
          <a:prstGeom prst="rect">
            <a:avLst/>
          </a:prstGeom>
        </p:spPr>
      </p:pic>
    </p:spTree>
    <p:extLst>
      <p:ext uri="{BB962C8B-B14F-4D97-AF65-F5344CB8AC3E}">
        <p14:creationId xmlns:p14="http://schemas.microsoft.com/office/powerpoint/2010/main" val="14966969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3EE143-EA3E-4841-A7FA-FE0FFB06D63B}"/>
              </a:ext>
            </a:extLst>
          </p:cNvPr>
          <p:cNvSpPr>
            <a:spLocks noGrp="1"/>
          </p:cNvSpPr>
          <p:nvPr>
            <p:ph type="title"/>
          </p:nvPr>
        </p:nvSpPr>
        <p:spPr>
          <a:xfrm>
            <a:off x="572493" y="238539"/>
            <a:ext cx="11018520" cy="1434415"/>
          </a:xfrm>
        </p:spPr>
        <p:txBody>
          <a:bodyPr anchor="b">
            <a:normAutofit/>
          </a:bodyPr>
          <a:lstStyle/>
          <a:p>
            <a:r>
              <a:rPr lang="en-GB" sz="5400"/>
              <a:t>Question 3</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4E8449-44BA-4C86-B292-C054D714F491}"/>
              </a:ext>
            </a:extLst>
          </p:cNvPr>
          <p:cNvSpPr>
            <a:spLocks noGrp="1"/>
          </p:cNvSpPr>
          <p:nvPr>
            <p:ph idx="1"/>
          </p:nvPr>
        </p:nvSpPr>
        <p:spPr>
          <a:xfrm>
            <a:off x="572493" y="1911493"/>
            <a:ext cx="6713552" cy="4534519"/>
          </a:xfrm>
        </p:spPr>
        <p:txBody>
          <a:bodyPr anchor="t">
            <a:normAutofit/>
          </a:bodyPr>
          <a:lstStyle/>
          <a:p>
            <a:pPr marL="0" indent="0">
              <a:buNone/>
            </a:pPr>
            <a:r>
              <a:rPr lang="en-GB" sz="1400" dirty="0"/>
              <a:t>A defendant throws a punch towards a man after they argue outside a pub, but he hits the woman beside the man instead. The impact is such that she is knocked unconscious and slumps back against the garden wall. The defendant picks the woman up but, as he tries to move her back into the pub, she slips from his grasp. She bangs her head on the pavement and dies from a fractured skull. Which of the following statements correctly describes the defendant’s liability for the woman’s death?</a:t>
            </a:r>
          </a:p>
          <a:p>
            <a:endParaRPr lang="en-GB" sz="1400" dirty="0"/>
          </a:p>
          <a:p>
            <a:pPr marL="0" indent="0">
              <a:buNone/>
            </a:pPr>
            <a:r>
              <a:rPr lang="en-GB" sz="1400" dirty="0"/>
              <a:t> A The doctrine of transferred malice does not apply because the defendant’s intention to punch the man cannot be transferred to the woman. </a:t>
            </a:r>
          </a:p>
          <a:p>
            <a:pPr marL="0" indent="0">
              <a:buNone/>
            </a:pPr>
            <a:r>
              <a:rPr lang="en-GB" sz="1400" dirty="0"/>
              <a:t>B There is no need to consider transferred malice because the defendant punched the woman and the </a:t>
            </a:r>
            <a:r>
              <a:rPr lang="en-GB" sz="1400" dirty="0" err="1"/>
              <a:t>mens</a:t>
            </a:r>
            <a:r>
              <a:rPr lang="en-GB" sz="1400" dirty="0"/>
              <a:t> rea of assault includes recklessness. </a:t>
            </a:r>
          </a:p>
          <a:p>
            <a:pPr marL="0" indent="0">
              <a:buNone/>
            </a:pPr>
            <a:r>
              <a:rPr lang="en-GB" sz="1400" dirty="0"/>
              <a:t>C The doctrine of transferred malice would apply if the man had intended to punch the wall rather than hit a person. </a:t>
            </a:r>
          </a:p>
          <a:p>
            <a:pPr marL="0" indent="0">
              <a:buNone/>
            </a:pPr>
            <a:r>
              <a:rPr lang="en-GB" sz="1400" dirty="0"/>
              <a:t>D The man is not liable for the woman’s death because the actus reus and </a:t>
            </a:r>
            <a:r>
              <a:rPr lang="en-GB" sz="1400" dirty="0" err="1"/>
              <a:t>mens</a:t>
            </a:r>
            <a:r>
              <a:rPr lang="en-GB" sz="1400" dirty="0"/>
              <a:t> rea do not coincide in time. </a:t>
            </a:r>
          </a:p>
          <a:p>
            <a:pPr marL="0" indent="0">
              <a:buNone/>
            </a:pPr>
            <a:r>
              <a:rPr lang="en-GB" sz="1400" dirty="0"/>
              <a:t>E The man is not liable for the woman’s death because the application of unlawful force and the act causing the woman’s death are separate in time</a:t>
            </a:r>
          </a:p>
        </p:txBody>
      </p:sp>
      <p:pic>
        <p:nvPicPr>
          <p:cNvPr id="4" name="Picture 3">
            <a:extLst>
              <a:ext uri="{FF2B5EF4-FFF2-40B4-BE49-F238E27FC236}">
                <a16:creationId xmlns:a16="http://schemas.microsoft.com/office/drawing/2014/main" id="{B5ACF767-A29A-A6E6-BBE6-70607D93371F}"/>
              </a:ext>
            </a:extLst>
          </p:cNvPr>
          <p:cNvPicPr>
            <a:picLocks noChangeAspect="1"/>
          </p:cNvPicPr>
          <p:nvPr/>
        </p:nvPicPr>
        <p:blipFill rotWithShape="1">
          <a:blip r:embed="rId3"/>
          <a:srcRect l="29165" r="22734" b="2"/>
          <a:stretch/>
        </p:blipFill>
        <p:spPr>
          <a:xfrm>
            <a:off x="7675658" y="2093976"/>
            <a:ext cx="3941064" cy="4096512"/>
          </a:xfrm>
          <a:prstGeom prst="rect">
            <a:avLst/>
          </a:prstGeom>
        </p:spPr>
      </p:pic>
    </p:spTree>
    <p:extLst>
      <p:ext uri="{BB962C8B-B14F-4D97-AF65-F5344CB8AC3E}">
        <p14:creationId xmlns:p14="http://schemas.microsoft.com/office/powerpoint/2010/main" val="4289662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0784"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2"/>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D9ED9CC-1EAE-847D-A322-C57FE4F1CE28}"/>
              </a:ext>
            </a:extLst>
          </p:cNvPr>
          <p:cNvSpPr>
            <a:spLocks noGrp="1"/>
          </p:cNvSpPr>
          <p:nvPr>
            <p:ph type="title"/>
          </p:nvPr>
        </p:nvSpPr>
        <p:spPr>
          <a:xfrm>
            <a:off x="2558716" y="955309"/>
            <a:ext cx="7074568" cy="2898975"/>
          </a:xfrm>
        </p:spPr>
        <p:txBody>
          <a:bodyPr vert="horz" lIns="91440" tIns="45720" rIns="91440" bIns="45720" rtlCol="0" anchor="b">
            <a:normAutofit/>
          </a:bodyPr>
          <a:lstStyle/>
          <a:p>
            <a:pPr algn="ctr"/>
            <a:r>
              <a:rPr lang="en-US" sz="6600" kern="1200">
                <a:solidFill>
                  <a:srgbClr val="FFFFFF"/>
                </a:solidFill>
                <a:latin typeface="+mj-lt"/>
                <a:ea typeface="+mj-ea"/>
                <a:cs typeface="+mj-cs"/>
              </a:rPr>
              <a:t>Thank you.</a:t>
            </a:r>
            <a:br>
              <a:rPr lang="en-US" sz="6600" kern="1200">
                <a:solidFill>
                  <a:srgbClr val="FFFFFF"/>
                </a:solidFill>
                <a:latin typeface="+mj-lt"/>
                <a:ea typeface="+mj-ea"/>
                <a:cs typeface="+mj-cs"/>
              </a:rPr>
            </a:br>
            <a:br>
              <a:rPr lang="en-US" sz="6600" kern="1200">
                <a:solidFill>
                  <a:srgbClr val="FFFFFF"/>
                </a:solidFill>
                <a:latin typeface="+mj-lt"/>
                <a:ea typeface="+mj-ea"/>
                <a:cs typeface="+mj-cs"/>
              </a:rPr>
            </a:br>
            <a:r>
              <a:rPr lang="en-US" sz="6600" kern="1200">
                <a:solidFill>
                  <a:srgbClr val="FFFFFF"/>
                </a:solidFill>
                <a:latin typeface="+mj-lt"/>
                <a:ea typeface="+mj-ea"/>
                <a:cs typeface="+mj-cs"/>
              </a:rPr>
              <a:t>Any questions?</a:t>
            </a:r>
          </a:p>
        </p:txBody>
      </p:sp>
      <p:sp>
        <p:nvSpPr>
          <p:cNvPr id="11" name="sketch line">
            <a:extLst>
              <a:ext uri="{FF2B5EF4-FFF2-40B4-BE49-F238E27FC236}">
                <a16:creationId xmlns:a16="http://schemas.microsoft.com/office/drawing/2014/main" id="{41F77738-2AF0-4750-A0C7-F97C2C175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8036104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2" ma:contentTypeDescription="Create a new document." ma:contentTypeScope="" ma:versionID="db18ea9c80b798ea87e89ae77eada4f4">
  <xsd:schema xmlns:xsd="http://www.w3.org/2001/XMLSchema" xmlns:xs="http://www.w3.org/2001/XMLSchema" xmlns:p="http://schemas.microsoft.com/office/2006/metadata/properties" xmlns:ns2="58fca413-3b36-4298-af2b-d24aa1f4750f" targetNamespace="http://schemas.microsoft.com/office/2006/metadata/properties" ma:root="true" ma:fieldsID="2872e1385f46c2e57217f54c4141d7b5" ns2:_="">
    <xsd:import namespace="58fca413-3b36-4298-af2b-d24aa1f4750f"/>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4C12F31-6C59-4B52-AC3B-A2641C607BCD}">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180F75C8-8C91-4CAE-A2CD-1E2937AC4D91}">
  <ds:schemaRefs>
    <ds:schemaRef ds:uri="http://schemas.microsoft.com/sharepoint/v3/contenttype/forms"/>
  </ds:schemaRefs>
</ds:datastoreItem>
</file>

<file path=customXml/itemProps3.xml><?xml version="1.0" encoding="utf-8"?>
<ds:datastoreItem xmlns:ds="http://schemas.openxmlformats.org/officeDocument/2006/customXml" ds:itemID="{6ECD1139-07F1-4161-BEF1-B3C6DDD1F01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1950</Words>
  <Application>Microsoft Office PowerPoint</Application>
  <PresentationFormat>Widescreen</PresentationFormat>
  <Paragraphs>137</Paragraphs>
  <Slides>26</Slides>
  <Notes>20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Calibri Light</vt:lpstr>
      <vt:lpstr>Wingdings</vt:lpstr>
      <vt:lpstr>office theme</vt:lpstr>
      <vt:lpstr>Mens rea workshop</vt:lpstr>
      <vt:lpstr>Recap – last week</vt:lpstr>
      <vt:lpstr>PowerPoint Presentation</vt:lpstr>
      <vt:lpstr>Intention</vt:lpstr>
      <vt:lpstr>PowerPoint Presentation</vt:lpstr>
      <vt:lpstr>What is intention?</vt:lpstr>
      <vt:lpstr>Intention – direct intent</vt:lpstr>
      <vt:lpstr>Intention – indirect/oblique intent</vt:lpstr>
      <vt:lpstr>Intention- indirect</vt:lpstr>
      <vt:lpstr>R v Woollin [1999]</vt:lpstr>
      <vt:lpstr>Case search: R v Cunningham [1957]</vt:lpstr>
      <vt:lpstr>Recklessness</vt:lpstr>
      <vt:lpstr>Recap: Recklessness</vt:lpstr>
      <vt:lpstr>Recap: Negligence</vt:lpstr>
      <vt:lpstr>Negligence continued</vt:lpstr>
      <vt:lpstr>Transferred malice</vt:lpstr>
      <vt:lpstr>Strict liability offences</vt:lpstr>
      <vt:lpstr>Mens Rea in context to an offence</vt:lpstr>
      <vt:lpstr>Practice question 1:</vt:lpstr>
      <vt:lpstr>Practice question 2:</vt:lpstr>
      <vt:lpstr>Practice question 3:</vt:lpstr>
      <vt:lpstr>Coincidence of actus reus and mens rea</vt:lpstr>
      <vt:lpstr>Question 1</vt:lpstr>
      <vt:lpstr>Question 2</vt:lpstr>
      <vt:lpstr>Question 3</vt:lpstr>
      <vt:lpstr>Thank you.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Mellissa Wallbridge</dc:creator>
  <cp:lastModifiedBy>Laura Knight</cp:lastModifiedBy>
  <cp:revision>197</cp:revision>
  <dcterms:created xsi:type="dcterms:W3CDTF">2021-02-04T09:34:58Z</dcterms:created>
  <dcterms:modified xsi:type="dcterms:W3CDTF">2024-06-06T07:44:19Z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ies>
</file>