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handoutMasterIdLst>
    <p:handoutMasterId r:id="rId21"/>
  </p:handoutMasterIdLst>
  <p:sldIdLst>
    <p:sldId id="256" r:id="rId2"/>
    <p:sldId id="257" r:id="rId3"/>
    <p:sldId id="258" r:id="rId4"/>
    <p:sldId id="259" r:id="rId5"/>
    <p:sldId id="260" r:id="rId6"/>
    <p:sldId id="263" r:id="rId7"/>
    <p:sldId id="261" r:id="rId8"/>
    <p:sldId id="264" r:id="rId9"/>
    <p:sldId id="265" r:id="rId10"/>
    <p:sldId id="271" r:id="rId11"/>
    <p:sldId id="266" r:id="rId12"/>
    <p:sldId id="267" r:id="rId13"/>
    <p:sldId id="268" r:id="rId14"/>
    <p:sldId id="269" r:id="rId15"/>
    <p:sldId id="270" r:id="rId16"/>
    <p:sldId id="272" r:id="rId17"/>
    <p:sldId id="273" r:id="rId18"/>
    <p:sldId id="274"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B70F6A-E03E-4F51-278E-5CCE67B56826}" v="5" dt="2024-03-01T02:46:06.514"/>
    <p1510:client id="{76CC2ECD-D0B8-6C51-DE3C-9370F7E397EA}" v="419" dt="2024-03-01T16:03:24.741"/>
    <p1510:client id="{9148E6E5-B004-BDF8-DA3A-EBFA719A3CC4}" v="438" dt="2024-03-01T02:44:14.092"/>
    <p1510:client id="{927C62B9-92EB-0A54-A143-39C1CD659544}" v="7" dt="2024-03-01T22:14:53.395"/>
    <p1510:client id="{DC8CA38E-C4A7-81C6-1B0D-39E34022F4FD}" v="140" dt="2024-03-01T21:55:54.879"/>
    <p1510:client id="{F370CAF3-3B8C-C932-714E-C2298545E5D4}" v="2" dt="2024-03-01T09:57:23.5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58C32E-5589-40F9-B879-86891378D7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DF7EC6C-1FFB-47F5-A178-92582D8F65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A9CE59-6421-47D3-AB03-4D806E11B2BA}" type="datetime1">
              <a:rPr lang="en-GB" smtClean="0"/>
              <a:t>01/03/2024</a:t>
            </a:fld>
            <a:endParaRPr lang="en-GB" dirty="0"/>
          </a:p>
        </p:txBody>
      </p:sp>
      <p:sp>
        <p:nvSpPr>
          <p:cNvPr id="4" name="Footer Placeholder 3">
            <a:extLst>
              <a:ext uri="{FF2B5EF4-FFF2-40B4-BE49-F238E27FC236}">
                <a16:creationId xmlns:a16="http://schemas.microsoft.com/office/drawing/2014/main" id="{9B240725-CEE4-4CFC-A53A-3A48BBF5A0A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EB6E10B-36A5-4ACE-AFD4-6C40668C86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63A711-026C-46C5-84E3-1DBF64D5D185}" type="slidenum">
              <a:rPr lang="en-GB" smtClean="0"/>
              <a:t>‹#›</a:t>
            </a:fld>
            <a:endParaRPr lang="en-GB"/>
          </a:p>
        </p:txBody>
      </p:sp>
    </p:spTree>
    <p:extLst>
      <p:ext uri="{BB962C8B-B14F-4D97-AF65-F5344CB8AC3E}">
        <p14:creationId xmlns:p14="http://schemas.microsoft.com/office/powerpoint/2010/main" val="71117502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8C002-8F7D-4A85-8505-43C93CACAE88}" type="datetime1">
              <a:rPr lang="en-GB" smtClean="0"/>
              <a:pPr/>
              <a:t>01/03/2024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865C22-0DF6-4B3A-84DA-56EA7DEAF930}" type="slidenum">
              <a:rPr lang="en-GB" noProof="0" smtClean="0"/>
              <a:t>‹#›</a:t>
            </a:fld>
            <a:endParaRPr lang="en-GB" noProof="0"/>
          </a:p>
        </p:txBody>
      </p:sp>
    </p:spTree>
    <p:extLst>
      <p:ext uri="{BB962C8B-B14F-4D97-AF65-F5344CB8AC3E}">
        <p14:creationId xmlns:p14="http://schemas.microsoft.com/office/powerpoint/2010/main" val="35650879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865C22-0DF6-4B3A-84DA-56EA7DEAF930}" type="slidenum">
              <a:rPr lang="en-GB" smtClean="0"/>
              <a:t>1</a:t>
            </a:fld>
            <a:endParaRPr lang="en-GB"/>
          </a:p>
        </p:txBody>
      </p:sp>
    </p:spTree>
    <p:extLst>
      <p:ext uri="{BB962C8B-B14F-4D97-AF65-F5344CB8AC3E}">
        <p14:creationId xmlns:p14="http://schemas.microsoft.com/office/powerpoint/2010/main" val="2476367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rtlCol="0" anchor="b">
            <a:noAutofit/>
          </a:bodyPr>
          <a:lstStyle>
            <a:lvl1pPr algn="r">
              <a:defRPr sz="54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1507067" y="4050833"/>
            <a:ext cx="7766936" cy="1096899"/>
          </a:xfrm>
        </p:spPr>
        <p:txBody>
          <a:bodyPr rtlCol="0"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9B8363BB-E335-4457-A1D5-54470B8115D2}"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lvl1pPr>
              <a:defRPr sz="3600"/>
            </a:lvl1pPr>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2636FD8-57EE-4BF6-93D0-CFE4927E6B6B}"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860400"/>
          </a:xfrm>
        </p:spPr>
        <p:txBody>
          <a:bodyPr rtlCol="0"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F1398DC-39A0-4D49-8116-967B5FF84C45}"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77334" y="2160589"/>
            <a:ext cx="4184035" cy="388077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089970" y="2160589"/>
            <a:ext cx="4184034" cy="388077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5F9F84F-7ECE-4C69-911D-0DE73FC435F8}" type="datetime1">
              <a:rPr lang="en-GB" noProof="0" smtClean="0"/>
              <a:t>01/03/2024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FF9F0C5-380F-41C2-899A-BAC0F0927E16}"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675745" y="2160983"/>
            <a:ext cx="4185623"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75745" y="2737245"/>
            <a:ext cx="4185623"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088383" y="2160983"/>
            <a:ext cx="4185618"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088384" y="2737245"/>
            <a:ext cx="4185617" cy="330411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7C0EA37-CD25-4310-BFA1-F37695ECC25E}" type="datetime1">
              <a:rPr lang="en-GB" noProof="0" smtClean="0"/>
              <a:t>01/03/2024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FB119FF7-A8C3-43E6-AAD2-57D5AC494C44}" type="datetime1">
              <a:rPr lang="en-GB" noProof="0" smtClean="0"/>
              <a:t>01/03/2024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1C026D02-296D-4888-85F3-7CF9F6F38CB4}" type="datetime1">
              <a:rPr lang="en-GB" noProof="0" smtClean="0"/>
              <a:t>01/03/2024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rtlCol="0" anchor="b">
            <a:normAutofit/>
          </a:bodyPr>
          <a:lstStyle>
            <a:lvl1pPr>
              <a:defRPr sz="2000"/>
            </a:lvl1pPr>
          </a:lstStyle>
          <a:p>
            <a:pPr rtl="0"/>
            <a:r>
              <a:rPr lang="en-GB" noProof="0"/>
              <a:t>Click to edit Master title style</a:t>
            </a:r>
          </a:p>
        </p:txBody>
      </p:sp>
      <p:sp>
        <p:nvSpPr>
          <p:cNvPr id="3" name="Content Placeholder 2"/>
          <p:cNvSpPr>
            <a:spLocks noGrp="1"/>
          </p:cNvSpPr>
          <p:nvPr>
            <p:ph idx="1"/>
          </p:nvPr>
        </p:nvSpPr>
        <p:spPr>
          <a:xfrm>
            <a:off x="4760461" y="514924"/>
            <a:ext cx="4513541" cy="552643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77334" y="2777069"/>
            <a:ext cx="3854528" cy="2584449"/>
          </a:xfrm>
        </p:spPr>
        <p:txBody>
          <a:bodyPr rtlCol="0">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17C72E5-9104-45E2-84E7-02AEA9071D56}" type="datetime1">
              <a:rPr lang="en-GB" noProof="0" smtClean="0"/>
              <a:t>01/03/2024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519954A3-9DFD-4C44-94BA-B95130A3BA1C}"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677334" y="609600"/>
            <a:ext cx="8596668" cy="3845718"/>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77334" y="5367338"/>
            <a:ext cx="8596667" cy="674024"/>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DCE63E1-D066-4741-B9A7-6CD0E5635AAE}" type="datetime1">
              <a:rPr lang="en-GB" noProof="0" smtClean="0"/>
              <a:t>01/03/2024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rtlCol="0" anchor="ctr">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C299E73-3995-4EB1-8AFB-DFE74C6EE814}"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1366139" y="3632200"/>
            <a:ext cx="722452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470400"/>
            <a:ext cx="8596668" cy="1570962"/>
          </a:xfrm>
        </p:spPr>
        <p:txBody>
          <a:bodyPr rtlCol="0"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DF3828B-15A0-4EE1-924F-8EB7E760B69A}"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latin typeface="Arial"/>
              </a:rPr>
              <a:t>”</a:t>
            </a:r>
            <a:endParaRPr lang="en-GB" noProof="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rtlCol="0" anchor="b">
            <a:normAutofit/>
          </a:bodyPr>
          <a:lstStyle>
            <a:lvl1pPr algn="l">
              <a:defRPr sz="4400" b="0" cap="none"/>
            </a:lvl1pPr>
          </a:lstStyle>
          <a:p>
            <a:pPr rtl="0"/>
            <a:r>
              <a:rPr lang="en-GB" noProof="0"/>
              <a:t>Click to edit Master title style</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790157B-4278-4934-9CFE-8682E72A3622}"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8F31BA3-5A19-4D58-BDCD-31A8C49CE101}"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rtlCol="0" anchor="ctr">
            <a:normAutofit/>
          </a:bodyPr>
          <a:lstStyle>
            <a:lvl1pPr algn="l">
              <a:defRPr sz="4400" b="0" cap="none"/>
            </a:lvl1pPr>
          </a:lstStyle>
          <a:p>
            <a:pPr rtl="0"/>
            <a:r>
              <a:rPr lang="en-GB" noProof="0"/>
              <a:t>Click to edit Master title style</a:t>
            </a:r>
          </a:p>
        </p:txBody>
      </p:sp>
      <p:sp>
        <p:nvSpPr>
          <p:cNvPr id="23" name="Text Placeholder 9"/>
          <p:cNvSpPr>
            <a:spLocks noGrp="1"/>
          </p:cNvSpPr>
          <p:nvPr>
            <p:ph type="body" sz="quarter" idx="13"/>
          </p:nvPr>
        </p:nvSpPr>
        <p:spPr>
          <a:xfrm>
            <a:off x="677332" y="4013200"/>
            <a:ext cx="8596669" cy="514248"/>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77335" y="4527448"/>
            <a:ext cx="8596668" cy="1513914"/>
          </a:xfrm>
        </p:spPr>
        <p:txBody>
          <a:bodyPr rtlCol="0"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1992E557-CC1A-46CB-A4E4-E8F132DE35CA}"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FDFB725-621A-47E3-9F94-86000D02EC36}"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9333C77-0158-454C-844F-B7AB9BD7DAD4}"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A87BF6C-CBB8-46C2-BD2F-DD8B037C38E9}" type="datetime1">
              <a:rPr lang="en-GB" noProof="0" smtClean="0"/>
              <a:t>01/03/2024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C537A32-6DC9-4DCC-84EE-42C24D5DD25D}" type="datetime1">
              <a:rPr lang="en-GB" noProof="0" smtClean="0"/>
              <a:t>01/03/2024</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11418" y="-108006"/>
            <a:ext cx="7766936" cy="1646302"/>
          </a:xfrm>
        </p:spPr>
        <p:txBody>
          <a:bodyPr rtlCol="0"/>
          <a:lstStyle/>
          <a:p>
            <a:r>
              <a:rPr lang="en-GB" dirty="0">
                <a:ea typeface="+mj-lt"/>
                <a:cs typeface="+mj-lt"/>
              </a:rPr>
              <a:t>Individual Presentation </a:t>
            </a:r>
            <a:endParaRPr lang="en-US"/>
          </a:p>
        </p:txBody>
      </p:sp>
      <p:sp>
        <p:nvSpPr>
          <p:cNvPr id="3" name="Subtitle 2"/>
          <p:cNvSpPr>
            <a:spLocks noGrp="1"/>
          </p:cNvSpPr>
          <p:nvPr>
            <p:ph type="subTitle" idx="1"/>
          </p:nvPr>
        </p:nvSpPr>
        <p:spPr>
          <a:xfrm>
            <a:off x="1507067" y="1713347"/>
            <a:ext cx="7766936" cy="3434385"/>
          </a:xfrm>
          <a:ln>
            <a:solidFill>
              <a:schemeClr val="tx1"/>
            </a:solidFill>
          </a:ln>
        </p:spPr>
        <p:txBody>
          <a:bodyPr rtlCol="0"/>
          <a:lstStyle/>
          <a:p>
            <a:pPr algn="ctr"/>
            <a:endParaRPr lang="en-GB" sz="1600" dirty="0">
              <a:ea typeface="+mn-lt"/>
              <a:cs typeface="+mn-lt"/>
            </a:endParaRPr>
          </a:p>
          <a:p>
            <a:pPr algn="ctr"/>
            <a:endParaRPr lang="en-GB" sz="1600" dirty="0">
              <a:ea typeface="+mn-lt"/>
              <a:cs typeface="+mn-lt"/>
            </a:endParaRPr>
          </a:p>
          <a:p>
            <a:pPr algn="ctr"/>
            <a:endParaRPr lang="en-GB" sz="1600" dirty="0">
              <a:ea typeface="+mn-lt"/>
              <a:cs typeface="+mn-lt"/>
            </a:endParaRPr>
          </a:p>
          <a:p>
            <a:pPr algn="ctr"/>
            <a:r>
              <a:rPr lang="en-GB" sz="2400" b="1" dirty="0">
                <a:ea typeface="+mn-lt"/>
                <a:cs typeface="+mn-lt"/>
              </a:rPr>
              <a:t>Placement: Restaurant Management (BMGM4004)</a:t>
            </a:r>
            <a:endParaRPr lang="en-US" sz="2400" b="1"/>
          </a:p>
          <a:p>
            <a:pPr algn="ctr"/>
            <a:r>
              <a:rPr lang="en-GB" sz="2400" b="1" dirty="0">
                <a:ea typeface="+mn-lt"/>
                <a:cs typeface="+mn-lt"/>
              </a:rPr>
              <a:t>Student: </a:t>
            </a:r>
            <a:r>
              <a:rPr lang="en-GB" sz="2400" b="1" dirty="0" err="1">
                <a:ea typeface="+mn-lt"/>
                <a:cs typeface="+mn-lt"/>
              </a:rPr>
              <a:t>Amdadur</a:t>
            </a:r>
            <a:r>
              <a:rPr lang="en-GB" sz="2400" b="1" dirty="0">
                <a:ea typeface="+mn-lt"/>
                <a:cs typeface="+mn-lt"/>
              </a:rPr>
              <a:t> Rashid Masum (2128870)</a:t>
            </a:r>
            <a:endParaRPr lang="en-GB" sz="2400" b="1"/>
          </a:p>
          <a:p>
            <a:pPr algn="ctr"/>
            <a:r>
              <a:rPr lang="en-GB" sz="2400" b="1" dirty="0">
                <a:ea typeface="+mn-lt"/>
                <a:cs typeface="+mn-lt"/>
              </a:rPr>
              <a:t>Teacher: Antoinette Milne</a:t>
            </a:r>
            <a:endParaRPr lang="en-GB" sz="2400" b="1"/>
          </a:p>
          <a:p>
            <a:pPr algn="ctr"/>
            <a:endParaRPr lang="en-GB" sz="1600" b="1" dirty="0"/>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0C4ED-ECA7-7F1B-1F7E-8B5E30DF9B8F}"/>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55CC3E1A-C006-7B66-3BC8-0350B9791797}"/>
              </a:ext>
            </a:extLst>
          </p:cNvPr>
          <p:cNvSpPr>
            <a:spLocks noGrp="1"/>
          </p:cNvSpPr>
          <p:nvPr>
            <p:ph idx="1"/>
          </p:nvPr>
        </p:nvSpPr>
        <p:spPr>
          <a:xfrm>
            <a:off x="550036" y="1141455"/>
            <a:ext cx="8596668" cy="5535653"/>
          </a:xfrm>
        </p:spPr>
        <p:txBody>
          <a:bodyPr vert="horz" lIns="91440" tIns="45720" rIns="91440" bIns="45720" rtlCol="0" anchor="t">
            <a:noAutofit/>
          </a:bodyPr>
          <a:lstStyle/>
          <a:p>
            <a:r>
              <a:rPr lang="en-GB" dirty="0">
                <a:solidFill>
                  <a:srgbClr val="0D0D0D"/>
                </a:solidFill>
                <a:ea typeface="+mn-lt"/>
                <a:cs typeface="+mn-lt"/>
              </a:rPr>
              <a:t>Introduction</a:t>
            </a:r>
          </a:p>
          <a:p>
            <a:r>
              <a:rPr lang="en-GB" dirty="0">
                <a:solidFill>
                  <a:srgbClr val="0D0D0D"/>
                </a:solidFill>
              </a:rPr>
              <a:t>Back of  house</a:t>
            </a:r>
          </a:p>
          <a:p>
            <a:r>
              <a:rPr lang="en-GB" dirty="0">
                <a:solidFill>
                  <a:srgbClr val="0D0D0D"/>
                </a:solidFill>
                <a:ea typeface="+mn-lt"/>
                <a:cs typeface="+mn-lt"/>
              </a:rPr>
              <a:t>Front of House</a:t>
            </a:r>
            <a:endParaRPr lang="en-GB" dirty="0">
              <a:solidFill>
                <a:srgbClr val="0D0D0D"/>
              </a:solidFill>
            </a:endParaRPr>
          </a:p>
          <a:p>
            <a:r>
              <a:rPr lang="en-GB" dirty="0">
                <a:solidFill>
                  <a:srgbClr val="0D0D0D"/>
                </a:solidFill>
              </a:rPr>
              <a:t>Preparation</a:t>
            </a:r>
          </a:p>
          <a:p>
            <a:r>
              <a:rPr lang="en-GB" dirty="0">
                <a:solidFill>
                  <a:srgbClr val="0D0D0D"/>
                </a:solidFill>
                <a:ea typeface="+mn-lt"/>
                <a:cs typeface="+mn-lt"/>
              </a:rPr>
              <a:t>Key Skills for Dinner Time Service</a:t>
            </a:r>
            <a:endParaRPr lang="en-GB" dirty="0">
              <a:solidFill>
                <a:srgbClr val="0D0D0D"/>
              </a:solidFill>
            </a:endParaRPr>
          </a:p>
          <a:p>
            <a:r>
              <a:rPr lang="en-GB" dirty="0">
                <a:solidFill>
                  <a:srgbClr val="0D0D0D"/>
                </a:solidFill>
                <a:ea typeface="+mn-lt"/>
                <a:cs typeface="+mn-lt"/>
              </a:rPr>
              <a:t>Team Coordination</a:t>
            </a:r>
            <a:endParaRPr lang="en-GB" dirty="0">
              <a:solidFill>
                <a:srgbClr val="0D0D0D"/>
              </a:solidFill>
            </a:endParaRPr>
          </a:p>
          <a:p>
            <a:r>
              <a:rPr lang="en-GB" dirty="0">
                <a:solidFill>
                  <a:srgbClr val="0D0D0D"/>
                </a:solidFill>
                <a:ea typeface="+mn-lt"/>
                <a:cs typeface="+mn-lt"/>
              </a:rPr>
              <a:t>Allocating the Role</a:t>
            </a:r>
          </a:p>
          <a:p>
            <a:r>
              <a:rPr lang="en-GB" dirty="0">
                <a:solidFill>
                  <a:srgbClr val="0D0D0D"/>
                </a:solidFill>
                <a:ea typeface="+mn-lt"/>
                <a:cs typeface="+mn-lt"/>
              </a:rPr>
              <a:t>Video of CK Dining</a:t>
            </a:r>
          </a:p>
          <a:p>
            <a:r>
              <a:rPr lang="en-GB" dirty="0">
                <a:solidFill>
                  <a:srgbClr val="0D0D0D"/>
                </a:solidFill>
                <a:ea typeface="+mn-lt"/>
                <a:cs typeface="+mn-lt"/>
              </a:rPr>
              <a:t>Customer Interaction</a:t>
            </a:r>
            <a:endParaRPr lang="en-GB" dirty="0">
              <a:solidFill>
                <a:srgbClr val="0D0D0D"/>
              </a:solidFill>
            </a:endParaRPr>
          </a:p>
          <a:p>
            <a:r>
              <a:rPr lang="en-GB" dirty="0">
                <a:solidFill>
                  <a:srgbClr val="0D0D0D"/>
                </a:solidFill>
                <a:ea typeface="+mn-lt"/>
                <a:cs typeface="+mn-lt"/>
              </a:rPr>
              <a:t>Table Management</a:t>
            </a:r>
            <a:endParaRPr lang="en-GB" dirty="0">
              <a:solidFill>
                <a:srgbClr val="0D0D0D"/>
              </a:solidFill>
            </a:endParaRPr>
          </a:p>
          <a:p>
            <a:r>
              <a:rPr lang="en-GB" dirty="0">
                <a:solidFill>
                  <a:srgbClr val="0D0D0D"/>
                </a:solidFill>
                <a:ea typeface="+mn-lt"/>
                <a:cs typeface="+mn-lt"/>
              </a:rPr>
              <a:t>Food and Beverage Knowledge</a:t>
            </a:r>
            <a:endParaRPr lang="en-GB" dirty="0">
              <a:solidFill>
                <a:srgbClr val="0D0D0D"/>
              </a:solidFill>
            </a:endParaRPr>
          </a:p>
          <a:p>
            <a:r>
              <a:rPr lang="en-GB" dirty="0">
                <a:solidFill>
                  <a:srgbClr val="0D0D0D"/>
                </a:solidFill>
                <a:ea typeface="+mn-lt"/>
                <a:cs typeface="+mn-lt"/>
              </a:rPr>
              <a:t>Handling Pressure and Adaptability</a:t>
            </a:r>
            <a:endParaRPr lang="en-GB" dirty="0">
              <a:solidFill>
                <a:srgbClr val="0D0D0D"/>
              </a:solidFill>
            </a:endParaRPr>
          </a:p>
          <a:p>
            <a:r>
              <a:rPr lang="en-GB" dirty="0">
                <a:solidFill>
                  <a:srgbClr val="0D0D0D"/>
                </a:solidFill>
                <a:ea typeface="+mn-lt"/>
                <a:cs typeface="+mn-lt"/>
              </a:rPr>
              <a:t>Conclusion</a:t>
            </a:r>
            <a:endParaRPr lang="en-GB" dirty="0">
              <a:solidFill>
                <a:srgbClr val="0D0D0D"/>
              </a:solidFill>
            </a:endParaRPr>
          </a:p>
          <a:p>
            <a:r>
              <a:rPr lang="en-GB" dirty="0">
                <a:solidFill>
                  <a:srgbClr val="0D0D0D"/>
                </a:solidFill>
              </a:rPr>
              <a:t>References</a:t>
            </a:r>
          </a:p>
          <a:p>
            <a:endParaRPr lang="en-GB" sz="1200" dirty="0">
              <a:solidFill>
                <a:srgbClr val="0D0D0D"/>
              </a:solidFill>
            </a:endParaRPr>
          </a:p>
          <a:p>
            <a:endParaRPr lang="en-GB" sz="1200" dirty="0">
              <a:solidFill>
                <a:srgbClr val="0D0D0D"/>
              </a:solidFill>
            </a:endParaRPr>
          </a:p>
        </p:txBody>
      </p:sp>
    </p:spTree>
    <p:extLst>
      <p:ext uri="{BB962C8B-B14F-4D97-AF65-F5344CB8AC3E}">
        <p14:creationId xmlns:p14="http://schemas.microsoft.com/office/powerpoint/2010/main" val="1511977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23AC0-51E2-DA11-177C-710268A1ACA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8D8E3E7-1ECE-E650-8040-127A8B720262}"/>
              </a:ext>
            </a:extLst>
          </p:cNvPr>
          <p:cNvSpPr>
            <a:spLocks noGrp="1"/>
          </p:cNvSpPr>
          <p:nvPr>
            <p:ph idx="1"/>
          </p:nvPr>
        </p:nvSpPr>
        <p:spPr>
          <a:xfrm>
            <a:off x="502280" y="1264724"/>
            <a:ext cx="8596668" cy="5126745"/>
          </a:xfrm>
        </p:spPr>
        <p:txBody>
          <a:bodyPr vert="horz" lIns="91440" tIns="45720" rIns="91440" bIns="45720" rtlCol="0" anchor="t">
            <a:normAutofit/>
          </a:bodyPr>
          <a:lstStyle/>
          <a:p>
            <a:r>
              <a:rPr lang="en-GB" dirty="0">
                <a:solidFill>
                  <a:srgbClr val="0D0D0D"/>
                </a:solidFill>
                <a:ea typeface="+mn-lt"/>
                <a:cs typeface="+mn-lt"/>
              </a:rPr>
              <a:t>"Dinner time service" typically refers to the period during which a restaurant, cafeteria, or other dining establishment serves dinner to its customers. It encompasses the procedures and activities involved in preparing and serving dinner dishes to patrons.</a:t>
            </a:r>
          </a:p>
          <a:p>
            <a:r>
              <a:rPr lang="en-GB" dirty="0">
                <a:solidFill>
                  <a:srgbClr val="0D0D0D"/>
                </a:solidFill>
                <a:ea typeface="+mn-lt"/>
                <a:cs typeface="+mn-lt"/>
              </a:rPr>
              <a:t>In this presentation I will discuss about the restaurant has 80 covers, 60 guests booked, so there is a potential for 20 walk-ins. My team of staff for the shift will include, Front of House and Back of House and managing the whole process.</a:t>
            </a:r>
          </a:p>
          <a:p>
            <a:r>
              <a:rPr lang="en-GB" dirty="0">
                <a:solidFill>
                  <a:srgbClr val="0D0D0D"/>
                </a:solidFill>
                <a:ea typeface="+mn-lt"/>
                <a:cs typeface="+mn-lt"/>
              </a:rPr>
              <a:t>Effective management is crucial in any professional setting as it is the driving force behind achieving organizational goals and ensuring smooth operations. A skilled manager possesses the ability to lead, motivate, and inspire employees to work towards a common objective</a:t>
            </a:r>
            <a:r>
              <a:rPr lang="en-GB" dirty="0">
                <a:solidFill>
                  <a:srgbClr val="0D0D0D"/>
                </a:solidFill>
                <a:latin typeface="Trebuchet MS"/>
                <a:ea typeface="+mn-lt"/>
                <a:cs typeface="Times New Roman"/>
              </a:rPr>
              <a:t>(Francis, 2023)</a:t>
            </a:r>
            <a:r>
              <a:rPr lang="en-GB" dirty="0">
                <a:solidFill>
                  <a:srgbClr val="0D0D0D"/>
                </a:solidFill>
                <a:ea typeface="+mn-lt"/>
                <a:cs typeface="+mn-lt"/>
              </a:rPr>
              <a:t>.</a:t>
            </a:r>
            <a:endParaRPr lang="en-GB" dirty="0">
              <a:solidFill>
                <a:srgbClr val="0D0D0D"/>
              </a:solidFill>
            </a:endParaRPr>
          </a:p>
        </p:txBody>
      </p:sp>
    </p:spTree>
    <p:extLst>
      <p:ext uri="{BB962C8B-B14F-4D97-AF65-F5344CB8AC3E}">
        <p14:creationId xmlns:p14="http://schemas.microsoft.com/office/powerpoint/2010/main" val="53066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0B0C-E7BB-591C-31DA-249265D93202}"/>
              </a:ext>
            </a:extLst>
          </p:cNvPr>
          <p:cNvSpPr>
            <a:spLocks noGrp="1"/>
          </p:cNvSpPr>
          <p:nvPr>
            <p:ph type="title"/>
          </p:nvPr>
        </p:nvSpPr>
        <p:spPr>
          <a:xfrm>
            <a:off x="677334" y="609600"/>
            <a:ext cx="8596668" cy="669235"/>
          </a:xfrm>
        </p:spPr>
        <p:txBody>
          <a:bodyPr/>
          <a:lstStyle/>
          <a:p>
            <a:pPr>
              <a:spcBef>
                <a:spcPts val="1000"/>
              </a:spcBef>
            </a:pPr>
            <a:r>
              <a:rPr lang="en-GB" b="1" dirty="0">
                <a:solidFill>
                  <a:schemeClr val="accent2">
                    <a:lumMod val="60000"/>
                    <a:lumOff val="40000"/>
                  </a:schemeClr>
                </a:solidFill>
              </a:rPr>
              <a:t>Back of  House</a:t>
            </a:r>
            <a:endParaRPr lang="en-US" b="1">
              <a:solidFill>
                <a:schemeClr val="accent2">
                  <a:lumMod val="60000"/>
                  <a:lumOff val="40000"/>
                </a:schemeClr>
              </a:solidFill>
            </a:endParaRPr>
          </a:p>
          <a:p>
            <a:endParaRPr lang="en-GB" dirty="0"/>
          </a:p>
        </p:txBody>
      </p:sp>
      <p:sp>
        <p:nvSpPr>
          <p:cNvPr id="3" name="Content Placeholder 2">
            <a:extLst>
              <a:ext uri="{FF2B5EF4-FFF2-40B4-BE49-F238E27FC236}">
                <a16:creationId xmlns:a16="http://schemas.microsoft.com/office/drawing/2014/main" id="{E546AACB-F759-44A9-41AD-F1807A97790B}"/>
              </a:ext>
            </a:extLst>
          </p:cNvPr>
          <p:cNvSpPr>
            <a:spLocks noGrp="1"/>
          </p:cNvSpPr>
          <p:nvPr>
            <p:ph idx="1"/>
          </p:nvPr>
        </p:nvSpPr>
        <p:spPr>
          <a:xfrm>
            <a:off x="600030" y="1078328"/>
            <a:ext cx="8596668" cy="5526250"/>
          </a:xfrm>
        </p:spPr>
        <p:txBody>
          <a:bodyPr vert="horz" lIns="91440" tIns="45720" rIns="91440" bIns="45720" rtlCol="0" anchor="t">
            <a:normAutofit/>
          </a:bodyPr>
          <a:lstStyle/>
          <a:p>
            <a:endParaRPr lang="en-GB" dirty="0">
              <a:solidFill>
                <a:srgbClr val="404040"/>
              </a:solidFill>
              <a:ea typeface="+mn-lt"/>
              <a:cs typeface="+mn-lt"/>
            </a:endParaRPr>
          </a:p>
          <a:p>
            <a:r>
              <a:rPr lang="en-GB" dirty="0">
                <a:solidFill>
                  <a:srgbClr val="404040"/>
                </a:solidFill>
                <a:ea typeface="+mn-lt"/>
                <a:cs typeface="+mn-lt"/>
              </a:rPr>
              <a:t>The brigade system is a hierarchical structure commonly found in professional kitchens, originally developed by Georges Auguste Escoffier. Under this system, the kitchen staff is divided into several specialised stations, each with its own responsibilities and tasks</a:t>
            </a:r>
            <a:r>
              <a:rPr lang="en-GB" dirty="0">
                <a:solidFill>
                  <a:srgbClr val="404040"/>
                </a:solidFill>
                <a:latin typeface="Trebuchet MS"/>
                <a:ea typeface="+mn-lt"/>
                <a:cs typeface="Times New Roman"/>
              </a:rPr>
              <a:t>(Auguste Escoffier, 2015)</a:t>
            </a:r>
            <a:r>
              <a:rPr lang="en-GB" dirty="0">
                <a:solidFill>
                  <a:srgbClr val="404040"/>
                </a:solidFill>
                <a:ea typeface="+mn-lt"/>
                <a:cs typeface="+mn-lt"/>
              </a:rPr>
              <a:t>.</a:t>
            </a:r>
          </a:p>
          <a:p>
            <a:r>
              <a:rPr lang="en-GB" dirty="0">
                <a:solidFill>
                  <a:srgbClr val="404040"/>
                </a:solidFill>
                <a:ea typeface="+mn-lt"/>
                <a:cs typeface="+mn-lt"/>
              </a:rPr>
              <a:t>This refers to the kitchen area of the restaurant where food preparation and cooking take place.</a:t>
            </a:r>
            <a:endParaRPr lang="en-GB">
              <a:solidFill>
                <a:srgbClr val="404040"/>
              </a:solidFill>
            </a:endParaRPr>
          </a:p>
          <a:p>
            <a:r>
              <a:rPr lang="en-GB" dirty="0">
                <a:solidFill>
                  <a:srgbClr val="404040"/>
                </a:solidFill>
                <a:ea typeface="+mn-lt"/>
                <a:cs typeface="+mn-lt"/>
              </a:rPr>
              <a:t>Roles in the back of house include chefs, sous chefs, line cooks, prep cooks, and dishwashers.</a:t>
            </a:r>
            <a:endParaRPr lang="en-GB" dirty="0"/>
          </a:p>
          <a:p>
            <a:r>
              <a:rPr lang="en-GB" dirty="0">
                <a:solidFill>
                  <a:srgbClr val="404040"/>
                </a:solidFill>
                <a:ea typeface="+mn-lt"/>
                <a:cs typeface="+mn-lt"/>
              </a:rPr>
              <a:t>Responsibilities include food preparation, cooking, plating, and ensuring food safety and quality standards are met.</a:t>
            </a:r>
            <a:endParaRPr lang="en-GB" dirty="0"/>
          </a:p>
          <a:p>
            <a:r>
              <a:rPr lang="en-GB" dirty="0">
                <a:solidFill>
                  <a:srgbClr val="404040"/>
                </a:solidFill>
                <a:ea typeface="+mn-lt"/>
                <a:cs typeface="+mn-lt"/>
              </a:rPr>
              <a:t>Back of house staff work behind the scenes to prepare and deliver dishes to the customers.</a:t>
            </a:r>
            <a:endParaRPr lang="en-GB" dirty="0"/>
          </a:p>
          <a:p>
            <a:r>
              <a:rPr lang="en-GB" dirty="0"/>
              <a:t>Our </a:t>
            </a:r>
            <a:r>
              <a:rPr lang="en-GB" dirty="0">
                <a:ea typeface="+mn-lt"/>
                <a:cs typeface="+mn-lt"/>
              </a:rPr>
              <a:t>Kitchen Brigade- Head Chef, 1 Sous chef, 1 commis and 1 kitchen porter.</a:t>
            </a:r>
          </a:p>
          <a:p>
            <a:endParaRPr lang="en-GB" dirty="0"/>
          </a:p>
          <a:p>
            <a:endParaRPr lang="en-GB" dirty="0"/>
          </a:p>
          <a:p>
            <a:endParaRPr lang="en-GB" dirty="0"/>
          </a:p>
        </p:txBody>
      </p:sp>
    </p:spTree>
    <p:extLst>
      <p:ext uri="{BB962C8B-B14F-4D97-AF65-F5344CB8AC3E}">
        <p14:creationId xmlns:p14="http://schemas.microsoft.com/office/powerpoint/2010/main" val="2715436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79426-C7B8-89F2-9417-EAC8482EF78F}"/>
              </a:ext>
            </a:extLst>
          </p:cNvPr>
          <p:cNvSpPr>
            <a:spLocks noGrp="1"/>
          </p:cNvSpPr>
          <p:nvPr>
            <p:ph type="title"/>
          </p:nvPr>
        </p:nvSpPr>
        <p:spPr/>
        <p:txBody>
          <a:bodyPr/>
          <a:lstStyle/>
          <a:p>
            <a:r>
              <a:rPr lang="en-GB" dirty="0"/>
              <a:t>Front of House</a:t>
            </a:r>
          </a:p>
        </p:txBody>
      </p:sp>
      <p:sp>
        <p:nvSpPr>
          <p:cNvPr id="3" name="Content Placeholder 2">
            <a:extLst>
              <a:ext uri="{FF2B5EF4-FFF2-40B4-BE49-F238E27FC236}">
                <a16:creationId xmlns:a16="http://schemas.microsoft.com/office/drawing/2014/main" id="{1D02BEB1-6756-3FD4-B764-38D4259B9C66}"/>
              </a:ext>
            </a:extLst>
          </p:cNvPr>
          <p:cNvSpPr>
            <a:spLocks noGrp="1"/>
          </p:cNvSpPr>
          <p:nvPr>
            <p:ph idx="1"/>
          </p:nvPr>
        </p:nvSpPr>
        <p:spPr>
          <a:xfrm>
            <a:off x="677334" y="1641546"/>
            <a:ext cx="8596668" cy="4432946"/>
          </a:xfrm>
        </p:spPr>
        <p:txBody>
          <a:bodyPr vert="horz" lIns="91440" tIns="45720" rIns="91440" bIns="45720" rtlCol="0" anchor="t">
            <a:normAutofit/>
          </a:bodyPr>
          <a:lstStyle/>
          <a:p>
            <a:r>
              <a:rPr lang="en-GB" dirty="0">
                <a:solidFill>
                  <a:srgbClr val="404040"/>
                </a:solidFill>
                <a:ea typeface="+mn-lt"/>
                <a:cs typeface="+mn-lt"/>
              </a:rPr>
              <a:t>The front of house is a critical component of any professional establishment, serving as the first point of contact for customers and setting the tone for their overall experience</a:t>
            </a:r>
            <a:r>
              <a:rPr lang="en-GB" dirty="0">
                <a:solidFill>
                  <a:srgbClr val="404040"/>
                </a:solidFill>
                <a:latin typeface="Trebuchet MS"/>
                <a:ea typeface="+mn-lt"/>
                <a:cs typeface="Times New Roman"/>
              </a:rPr>
              <a:t>(Amii, 2023)</a:t>
            </a:r>
            <a:r>
              <a:rPr lang="en-GB" dirty="0">
                <a:solidFill>
                  <a:srgbClr val="404040"/>
                </a:solidFill>
                <a:ea typeface="+mn-lt"/>
                <a:cs typeface="+mn-lt"/>
              </a:rPr>
              <a:t>.</a:t>
            </a:r>
            <a:endParaRPr lang="en-US" dirty="0"/>
          </a:p>
          <a:p>
            <a:r>
              <a:rPr lang="en-GB" dirty="0">
                <a:solidFill>
                  <a:srgbClr val="404040"/>
                </a:solidFill>
                <a:ea typeface="+mn-lt"/>
                <a:cs typeface="+mn-lt"/>
              </a:rPr>
              <a:t> It is crucial to have a well-trained and attentive front of house staff who possess excellent communication skills, impeccable customer service abilities, and a strong attention to detail</a:t>
            </a:r>
            <a:r>
              <a:rPr lang="en-GB" dirty="0">
                <a:solidFill>
                  <a:srgbClr val="404040"/>
                </a:solidFill>
                <a:latin typeface="Trebuchet MS"/>
                <a:ea typeface="+mn-lt"/>
                <a:cs typeface="Times New Roman"/>
              </a:rPr>
              <a:t>(Amii, 2023)</a:t>
            </a:r>
            <a:r>
              <a:rPr lang="en-GB" dirty="0">
                <a:solidFill>
                  <a:srgbClr val="404040"/>
                </a:solidFill>
                <a:ea typeface="+mn-lt"/>
                <a:cs typeface="+mn-lt"/>
              </a:rPr>
              <a:t>.</a:t>
            </a:r>
          </a:p>
          <a:p>
            <a:r>
              <a:rPr lang="en-GB" dirty="0">
                <a:solidFill>
                  <a:srgbClr val="404040"/>
                </a:solidFill>
                <a:ea typeface="+mn-lt"/>
                <a:cs typeface="+mn-lt"/>
              </a:rPr>
              <a:t>Front of House include Manager (Myself), Head Waiter/Sommelier, 3 Waiters, 1 mixologist, 1 additional bar team member.</a:t>
            </a:r>
            <a:endParaRPr lang="en-GB" dirty="0">
              <a:solidFill>
                <a:srgbClr val="404040"/>
              </a:solidFill>
            </a:endParaRPr>
          </a:p>
          <a:p>
            <a:endParaRPr lang="en-GB" dirty="0">
              <a:solidFill>
                <a:srgbClr val="404040"/>
              </a:solidFill>
            </a:endParaRPr>
          </a:p>
        </p:txBody>
      </p:sp>
    </p:spTree>
    <p:extLst>
      <p:ext uri="{BB962C8B-B14F-4D97-AF65-F5344CB8AC3E}">
        <p14:creationId xmlns:p14="http://schemas.microsoft.com/office/powerpoint/2010/main" val="3227875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503C1-5C74-8BE4-D521-92843F67BB16}"/>
              </a:ext>
            </a:extLst>
          </p:cNvPr>
          <p:cNvSpPr>
            <a:spLocks noGrp="1"/>
          </p:cNvSpPr>
          <p:nvPr>
            <p:ph type="title"/>
          </p:nvPr>
        </p:nvSpPr>
        <p:spPr>
          <a:xfrm>
            <a:off x="677334" y="609600"/>
            <a:ext cx="8596668" cy="669235"/>
          </a:xfrm>
        </p:spPr>
        <p:txBody>
          <a:bodyPr/>
          <a:lstStyle/>
          <a:p>
            <a:pPr>
              <a:spcBef>
                <a:spcPts val="1000"/>
              </a:spcBef>
            </a:pPr>
            <a:r>
              <a:rPr lang="en-GB" dirty="0">
                <a:solidFill>
                  <a:schemeClr val="accent2">
                    <a:lumMod val="60000"/>
                    <a:lumOff val="40000"/>
                  </a:schemeClr>
                </a:solidFill>
              </a:rPr>
              <a:t>Preparation</a:t>
            </a:r>
          </a:p>
          <a:p>
            <a:endParaRPr lang="en-GB" dirty="0"/>
          </a:p>
        </p:txBody>
      </p:sp>
      <p:sp>
        <p:nvSpPr>
          <p:cNvPr id="3" name="Content Placeholder 2">
            <a:extLst>
              <a:ext uri="{FF2B5EF4-FFF2-40B4-BE49-F238E27FC236}">
                <a16:creationId xmlns:a16="http://schemas.microsoft.com/office/drawing/2014/main" id="{16BFEA2D-47E7-418E-665F-83872C8ADE29}"/>
              </a:ext>
            </a:extLst>
          </p:cNvPr>
          <p:cNvSpPr>
            <a:spLocks noGrp="1"/>
          </p:cNvSpPr>
          <p:nvPr>
            <p:ph idx="1"/>
          </p:nvPr>
        </p:nvSpPr>
        <p:spPr>
          <a:xfrm>
            <a:off x="677334" y="1442763"/>
            <a:ext cx="8596668" cy="4598599"/>
          </a:xfrm>
        </p:spPr>
        <p:txBody>
          <a:bodyPr vert="horz" lIns="91440" tIns="45720" rIns="91440" bIns="45720" rtlCol="0" anchor="t">
            <a:normAutofit/>
          </a:bodyPr>
          <a:lstStyle/>
          <a:p>
            <a:r>
              <a:rPr lang="en-GB" dirty="0">
                <a:solidFill>
                  <a:srgbClr val="404040"/>
                </a:solidFill>
                <a:ea typeface="+mn-lt"/>
                <a:cs typeface="Times New Roman"/>
              </a:rPr>
              <a:t>When preparing for a food service event, it is essential to first consider all the necessary steps to ensure a successful and smooth operation. This begins with careful menu planning, considering any dietary restrictions or preferences of guests.</a:t>
            </a:r>
            <a:r>
              <a:rPr lang="en-GB" dirty="0">
                <a:solidFill>
                  <a:srgbClr val="404040"/>
                </a:solidFill>
                <a:latin typeface="Trebuchet MS"/>
                <a:ea typeface="+mn-lt"/>
                <a:cs typeface="Times New Roman"/>
              </a:rPr>
              <a:t>(Wu, 2020).</a:t>
            </a:r>
            <a:r>
              <a:rPr lang="en-GB" dirty="0">
                <a:solidFill>
                  <a:srgbClr val="404040"/>
                </a:solidFill>
                <a:ea typeface="+mn-lt"/>
                <a:cs typeface="+mn-lt"/>
              </a:rPr>
              <a:t> </a:t>
            </a:r>
          </a:p>
          <a:p>
            <a:r>
              <a:rPr lang="en-GB" dirty="0">
                <a:solidFill>
                  <a:srgbClr val="404040"/>
                </a:solidFill>
                <a:ea typeface="+mn-lt"/>
                <a:cs typeface="+mn-lt"/>
              </a:rPr>
              <a:t>As a manager preparing for a busy night at a restaurant, it is crucial to have a well-thought-out plan in place. The first step is ensuring that all staff members are properly trained and knowledgeable about the menu, specials, and any potential challenges that may arise during peak dining hours. It is also important to thoroughly check inventory levels and anticipate potential shortages of key ingredients or supplies. Additionally, creating an efficient seating plan and reservation system can help manage the flow of customers and prevent long wait times. Communication with both front-of-house and back-of-house staff is essential to ensure a smooth operation and timely service</a:t>
            </a:r>
            <a:r>
              <a:rPr lang="en-GB" dirty="0">
                <a:solidFill>
                  <a:srgbClr val="404040"/>
                </a:solidFill>
                <a:latin typeface="Trebuchet MS"/>
                <a:ea typeface="+mn-lt"/>
                <a:cs typeface="Times New Roman"/>
              </a:rPr>
              <a:t>(Schalow, 2020).</a:t>
            </a:r>
            <a:endParaRPr lang="en-GB" sz="1200" dirty="0">
              <a:solidFill>
                <a:srgbClr val="404040"/>
              </a:solidFill>
              <a:latin typeface="Times New Roman"/>
              <a:ea typeface="+mn-lt"/>
              <a:cs typeface="Times New Roman"/>
            </a:endParaRPr>
          </a:p>
          <a:p>
            <a:endParaRPr lang="en-GB" dirty="0">
              <a:solidFill>
                <a:srgbClr val="404040"/>
              </a:solidFill>
            </a:endParaRPr>
          </a:p>
        </p:txBody>
      </p:sp>
    </p:spTree>
    <p:extLst>
      <p:ext uri="{BB962C8B-B14F-4D97-AF65-F5344CB8AC3E}">
        <p14:creationId xmlns:p14="http://schemas.microsoft.com/office/powerpoint/2010/main" val="4192122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C68B5-85A4-2742-F925-3A9AAFEC80E7}"/>
              </a:ext>
            </a:extLst>
          </p:cNvPr>
          <p:cNvSpPr>
            <a:spLocks noGrp="1"/>
          </p:cNvSpPr>
          <p:nvPr>
            <p:ph type="title"/>
          </p:nvPr>
        </p:nvSpPr>
        <p:spPr/>
        <p:txBody>
          <a:bodyPr>
            <a:normAutofit/>
          </a:bodyPr>
          <a:lstStyle/>
          <a:p>
            <a:r>
              <a:rPr lang="en-GB" dirty="0">
                <a:solidFill>
                  <a:srgbClr val="90C226"/>
                </a:solidFill>
              </a:rPr>
              <a:t>Key Skills for Dinner Time Service</a:t>
            </a:r>
            <a:endParaRPr lang="en-US" dirty="0"/>
          </a:p>
        </p:txBody>
      </p:sp>
      <p:sp>
        <p:nvSpPr>
          <p:cNvPr id="3" name="Content Placeholder 2">
            <a:extLst>
              <a:ext uri="{FF2B5EF4-FFF2-40B4-BE49-F238E27FC236}">
                <a16:creationId xmlns:a16="http://schemas.microsoft.com/office/drawing/2014/main" id="{12766A01-9B80-639F-1763-984D3141935A}"/>
              </a:ext>
            </a:extLst>
          </p:cNvPr>
          <p:cNvSpPr>
            <a:spLocks noGrp="1"/>
          </p:cNvSpPr>
          <p:nvPr>
            <p:ph idx="1"/>
          </p:nvPr>
        </p:nvSpPr>
        <p:spPr>
          <a:xfrm>
            <a:off x="622117" y="1718850"/>
            <a:ext cx="8596668" cy="4377729"/>
          </a:xfrm>
        </p:spPr>
        <p:txBody>
          <a:bodyPr vert="horz" lIns="91440" tIns="45720" rIns="91440" bIns="45720" rtlCol="0" anchor="t">
            <a:normAutofit/>
          </a:bodyPr>
          <a:lstStyle/>
          <a:p>
            <a:endParaRPr lang="en-GB" sz="1100">
              <a:solidFill>
                <a:srgbClr val="707375"/>
              </a:solidFill>
            </a:endParaRPr>
          </a:p>
          <a:p>
            <a:r>
              <a:rPr lang="en-GB" dirty="0">
                <a:solidFill>
                  <a:srgbClr val="707375"/>
                </a:solidFill>
                <a:ea typeface="+mn-lt"/>
                <a:cs typeface="+mn-lt"/>
              </a:rPr>
              <a:t>Key skills for dinner time service in a professional setting include strong communication abilities, impeccable organisational skills, and an unwavering attention to detail</a:t>
            </a:r>
            <a:r>
              <a:rPr lang="en-GB" dirty="0">
                <a:solidFill>
                  <a:srgbClr val="707375"/>
                </a:solidFill>
                <a:latin typeface="Trebuchet MS"/>
                <a:ea typeface="+mn-lt"/>
                <a:cs typeface="Times New Roman"/>
              </a:rPr>
              <a:t>(Francis, 2023).</a:t>
            </a:r>
            <a:r>
              <a:rPr lang="en-GB" dirty="0">
                <a:solidFill>
                  <a:srgbClr val="707375"/>
                </a:solidFill>
                <a:ea typeface="+mn-lt"/>
                <a:cs typeface="+mn-lt"/>
              </a:rPr>
              <a:t> </a:t>
            </a:r>
          </a:p>
          <a:p>
            <a:r>
              <a:rPr lang="en-GB" dirty="0">
                <a:solidFill>
                  <a:srgbClr val="707375"/>
                </a:solidFill>
                <a:ea typeface="+mn-lt"/>
                <a:cs typeface="+mn-lt"/>
              </a:rPr>
              <a:t>Servers must be able to effectively communicate with guests, taking their orders accurately and providing recommendations on menu items. </a:t>
            </a:r>
          </a:p>
          <a:p>
            <a:r>
              <a:rPr lang="en-GB" dirty="0">
                <a:solidFill>
                  <a:srgbClr val="707375"/>
                </a:solidFill>
                <a:ea typeface="+mn-lt"/>
                <a:cs typeface="+mn-lt"/>
              </a:rPr>
              <a:t>Furthermore, it is essential for servers to remain calm under pressure and always exhibit a positive attitude, as they are the face of the establishment and play a key role in creating a memorable dining experience for guests.</a:t>
            </a:r>
            <a:endParaRPr lang="en-GB" dirty="0"/>
          </a:p>
          <a:p>
            <a:endParaRPr lang="en-GB" sz="1100" dirty="0">
              <a:solidFill>
                <a:srgbClr val="707375"/>
              </a:solidFill>
            </a:endParaRPr>
          </a:p>
        </p:txBody>
      </p:sp>
    </p:spTree>
    <p:extLst>
      <p:ext uri="{BB962C8B-B14F-4D97-AF65-F5344CB8AC3E}">
        <p14:creationId xmlns:p14="http://schemas.microsoft.com/office/powerpoint/2010/main" val="3219711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C253D-303D-D179-8B3C-01737915E1AA}"/>
              </a:ext>
            </a:extLst>
          </p:cNvPr>
          <p:cNvSpPr>
            <a:spLocks noGrp="1"/>
          </p:cNvSpPr>
          <p:nvPr>
            <p:ph type="title"/>
          </p:nvPr>
        </p:nvSpPr>
        <p:spPr/>
        <p:txBody>
          <a:bodyPr>
            <a:normAutofit/>
          </a:bodyPr>
          <a:lstStyle/>
          <a:p>
            <a:r>
              <a:rPr lang="en-GB" dirty="0">
                <a:solidFill>
                  <a:srgbClr val="90C226"/>
                </a:solidFill>
              </a:rPr>
              <a:t>Team Coordination</a:t>
            </a:r>
            <a:endParaRPr lang="en-US" dirty="0"/>
          </a:p>
        </p:txBody>
      </p:sp>
      <p:sp>
        <p:nvSpPr>
          <p:cNvPr id="3" name="Content Placeholder 2">
            <a:extLst>
              <a:ext uri="{FF2B5EF4-FFF2-40B4-BE49-F238E27FC236}">
                <a16:creationId xmlns:a16="http://schemas.microsoft.com/office/drawing/2014/main" id="{39B3320F-60B8-AE3F-239E-E5B3D58A291D}"/>
              </a:ext>
            </a:extLst>
          </p:cNvPr>
          <p:cNvSpPr>
            <a:spLocks noGrp="1"/>
          </p:cNvSpPr>
          <p:nvPr>
            <p:ph idx="1"/>
          </p:nvPr>
        </p:nvSpPr>
        <p:spPr/>
        <p:txBody>
          <a:bodyPr vert="horz" lIns="91440" tIns="45720" rIns="91440" bIns="45720" rtlCol="0" anchor="t">
            <a:normAutofit/>
          </a:bodyPr>
          <a:lstStyle/>
          <a:p>
            <a:r>
              <a:rPr lang="en-GB" dirty="0">
                <a:solidFill>
                  <a:srgbClr val="404040"/>
                </a:solidFill>
                <a:ea typeface="+mn-lt"/>
                <a:cs typeface="+mn-lt"/>
              </a:rPr>
              <a:t>Team coordination is essential for the smooth operation of a restaurant. In this fast-paced environment, effective communication and collaboration among team members are crucial for ensuring exceptional service and customer satisfaction</a:t>
            </a:r>
            <a:r>
              <a:rPr lang="en-GB" dirty="0">
                <a:solidFill>
                  <a:srgbClr val="404040"/>
                </a:solidFill>
                <a:latin typeface="Trebuchet MS"/>
                <a:ea typeface="+mn-lt"/>
                <a:cs typeface="Times New Roman"/>
              </a:rPr>
              <a:t>(Towns, 2023).</a:t>
            </a:r>
          </a:p>
          <a:p>
            <a:r>
              <a:rPr lang="en-GB" dirty="0">
                <a:solidFill>
                  <a:srgbClr val="404040"/>
                </a:solidFill>
                <a:ea typeface="+mn-lt"/>
                <a:cs typeface="Times New Roman"/>
              </a:rPr>
              <a:t>Effective communication between front and back of house</a:t>
            </a:r>
            <a:endParaRPr lang="en-GB" dirty="0">
              <a:solidFill>
                <a:srgbClr val="404040"/>
              </a:solidFill>
              <a:latin typeface="Trebuchet MS"/>
              <a:cs typeface="Times New Roman"/>
            </a:endParaRPr>
          </a:p>
          <a:p>
            <a:r>
              <a:rPr lang="en-GB" dirty="0">
                <a:solidFill>
                  <a:srgbClr val="404040"/>
                </a:solidFill>
                <a:ea typeface="+mn-lt"/>
                <a:cs typeface="+mn-lt"/>
              </a:rPr>
              <a:t>Synchronising timing of food preparation and service</a:t>
            </a:r>
            <a:endParaRPr lang="en-GB" dirty="0"/>
          </a:p>
          <a:p>
            <a:r>
              <a:rPr lang="en-GB" dirty="0">
                <a:solidFill>
                  <a:srgbClr val="404040"/>
                </a:solidFill>
                <a:ea typeface="+mn-lt"/>
                <a:cs typeface="+mn-lt"/>
              </a:rPr>
              <a:t>Supporting colleagues during peak hours</a:t>
            </a:r>
            <a:endParaRPr lang="en-GB" dirty="0"/>
          </a:p>
          <a:p>
            <a:endParaRPr lang="en-GB" dirty="0">
              <a:solidFill>
                <a:srgbClr val="404040"/>
              </a:solidFill>
              <a:latin typeface="Trebuchet MS"/>
              <a:cs typeface="Times New Roman"/>
            </a:endParaRPr>
          </a:p>
        </p:txBody>
      </p:sp>
    </p:spTree>
    <p:extLst>
      <p:ext uri="{BB962C8B-B14F-4D97-AF65-F5344CB8AC3E}">
        <p14:creationId xmlns:p14="http://schemas.microsoft.com/office/powerpoint/2010/main" val="3545059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7E27F-DD68-E940-00A3-E3EED7485452}"/>
              </a:ext>
            </a:extLst>
          </p:cNvPr>
          <p:cNvSpPr>
            <a:spLocks noGrp="1"/>
          </p:cNvSpPr>
          <p:nvPr>
            <p:ph type="title"/>
          </p:nvPr>
        </p:nvSpPr>
        <p:spPr>
          <a:xfrm>
            <a:off x="677334" y="609600"/>
            <a:ext cx="8596668" cy="713409"/>
          </a:xfrm>
        </p:spPr>
        <p:txBody>
          <a:bodyPr/>
          <a:lstStyle/>
          <a:p>
            <a:r>
              <a:rPr lang="en-GB" dirty="0">
                <a:solidFill>
                  <a:srgbClr val="90C226"/>
                </a:solidFill>
                <a:latin typeface="Trebuchet MS"/>
                <a:cs typeface="Arial"/>
              </a:rPr>
              <a:t>Allocating the Role</a:t>
            </a:r>
            <a:endParaRPr lang="en-US" dirty="0">
              <a:latin typeface="Trebuchet MS"/>
            </a:endParaRPr>
          </a:p>
          <a:p>
            <a:endParaRPr lang="en-GB" sz="1700" dirty="0">
              <a:latin typeface="Arial"/>
              <a:cs typeface="Arial"/>
            </a:endParaRPr>
          </a:p>
          <a:p>
            <a:endParaRPr lang="en-GB" dirty="0"/>
          </a:p>
        </p:txBody>
      </p:sp>
      <p:sp>
        <p:nvSpPr>
          <p:cNvPr id="3" name="Content Placeholder 2">
            <a:extLst>
              <a:ext uri="{FF2B5EF4-FFF2-40B4-BE49-F238E27FC236}">
                <a16:creationId xmlns:a16="http://schemas.microsoft.com/office/drawing/2014/main" id="{A0139306-5726-0D53-8F44-964EE1ED1AB4}"/>
              </a:ext>
            </a:extLst>
          </p:cNvPr>
          <p:cNvSpPr>
            <a:spLocks noGrp="1"/>
          </p:cNvSpPr>
          <p:nvPr>
            <p:ph idx="1"/>
          </p:nvPr>
        </p:nvSpPr>
        <p:spPr>
          <a:xfrm>
            <a:off x="677334" y="1277111"/>
            <a:ext cx="8596668" cy="5327468"/>
          </a:xfrm>
        </p:spPr>
        <p:txBody>
          <a:bodyPr vert="horz" lIns="91440" tIns="45720" rIns="91440" bIns="45720" rtlCol="0" anchor="t">
            <a:normAutofit lnSpcReduction="10000"/>
          </a:bodyPr>
          <a:lstStyle/>
          <a:p>
            <a:r>
              <a:rPr lang="en-GB" sz="2000" dirty="0">
                <a:solidFill>
                  <a:srgbClr val="000000"/>
                </a:solidFill>
                <a:ea typeface="+mn-lt"/>
                <a:cs typeface="+mn-lt"/>
              </a:rPr>
              <a:t>Mixologist and additional bar team member work in bar and other three waiter will work on the floor.</a:t>
            </a:r>
            <a:endParaRPr lang="en-GB" dirty="0">
              <a:solidFill>
                <a:srgbClr val="404040"/>
              </a:solidFill>
              <a:ea typeface="+mn-lt"/>
              <a:cs typeface="+mn-lt"/>
            </a:endParaRPr>
          </a:p>
          <a:p>
            <a:r>
              <a:rPr lang="en-GB" dirty="0">
                <a:solidFill>
                  <a:srgbClr val="404040"/>
                </a:solidFill>
                <a:ea typeface="+mn-lt"/>
                <a:cs typeface="+mn-lt"/>
              </a:rPr>
              <a:t>The service waiter responsible for serving the food and maintaining the chutney tray plays a crucial role in ensuring that the customers receive their meals promptly and have all necessary condiments available. Meanwhile, the two waiters who greet customers, take orders, and handle billing are essential for providing excellent customer service and ensuring that orders are accurately taken and processed. By dividing these tasks among the team, the restaurant can operate smoothly and efficiently, providing a high level of service to its patrons</a:t>
            </a:r>
            <a:r>
              <a:rPr lang="en-GB" dirty="0">
                <a:solidFill>
                  <a:srgbClr val="404040"/>
                </a:solidFill>
                <a:latin typeface="Trebuchet MS"/>
                <a:ea typeface="+mn-lt"/>
                <a:cs typeface="Times New Roman"/>
              </a:rPr>
              <a:t>(Davies, 2023).</a:t>
            </a:r>
            <a:endParaRPr lang="en-GB" dirty="0"/>
          </a:p>
          <a:p>
            <a:r>
              <a:rPr lang="en-GB" dirty="0">
                <a:solidFill>
                  <a:srgbClr val="404040"/>
                </a:solidFill>
                <a:ea typeface="+mn-lt"/>
                <a:cs typeface="+mn-lt"/>
              </a:rPr>
              <a:t>As a manager I will also make sure to keep an eye on the overall flow of the restaurant, ensuring that tables are being cleared and reset promptly, drinks are being refilled, and any special requests or dietary restrictions are being accommodated. I will be proactive in anticipating the needs of both customers and staff, stepping in wherever necessary to ensure a smooth and </a:t>
            </a:r>
            <a:r>
              <a:rPr lang="en-GB">
                <a:solidFill>
                  <a:srgbClr val="404040"/>
                </a:solidFill>
                <a:ea typeface="+mn-lt"/>
                <a:cs typeface="+mn-lt"/>
              </a:rPr>
              <a:t>enjoyable dining experience for all</a:t>
            </a:r>
            <a:r>
              <a:rPr lang="en-GB">
                <a:solidFill>
                  <a:srgbClr val="404040"/>
                </a:solidFill>
                <a:latin typeface="Trebuchet MS"/>
                <a:ea typeface="+mn-lt"/>
                <a:cs typeface="Times New Roman"/>
              </a:rPr>
              <a:t>(The Restaurant Boss, 2016).</a:t>
            </a:r>
            <a:r>
              <a:rPr lang="en-GB" dirty="0">
                <a:solidFill>
                  <a:srgbClr val="404040"/>
                </a:solidFill>
                <a:ea typeface="+mn-lt"/>
                <a:cs typeface="+mn-lt"/>
              </a:rPr>
              <a:t> My goal is to create a welcoming and efficient environment where everyone feels valued and well taken care of.</a:t>
            </a:r>
            <a:endParaRPr lang="en-GB" dirty="0">
              <a:solidFill>
                <a:srgbClr val="404040"/>
              </a:solidFill>
            </a:endParaRPr>
          </a:p>
          <a:p>
            <a:endParaRPr lang="en-GB" dirty="0">
              <a:solidFill>
                <a:srgbClr val="404040"/>
              </a:solidFill>
            </a:endParaRPr>
          </a:p>
        </p:txBody>
      </p:sp>
    </p:spTree>
    <p:extLst>
      <p:ext uri="{BB962C8B-B14F-4D97-AF65-F5344CB8AC3E}">
        <p14:creationId xmlns:p14="http://schemas.microsoft.com/office/powerpoint/2010/main" val="844949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898D9-3B69-D4AA-4098-23DA8AE11D93}"/>
              </a:ext>
            </a:extLst>
          </p:cNvPr>
          <p:cNvSpPr>
            <a:spLocks noGrp="1"/>
          </p:cNvSpPr>
          <p:nvPr>
            <p:ph type="title"/>
          </p:nvPr>
        </p:nvSpPr>
        <p:spPr/>
        <p:txBody>
          <a:bodyPr/>
          <a:lstStyle/>
          <a:p>
            <a:r>
              <a:rPr lang="en-GB" dirty="0"/>
              <a:t>Video of CK Dining</a:t>
            </a:r>
            <a:br>
              <a:rPr lang="en-GB" dirty="0"/>
            </a:br>
            <a:r>
              <a:rPr lang="en-GB" sz="1400" dirty="0">
                <a:solidFill>
                  <a:schemeClr val="tx1"/>
                </a:solidFill>
                <a:latin typeface="Arial"/>
                <a:cs typeface="Arial"/>
              </a:rPr>
              <a:t>Cinnamon Kitchen, port talbot,</a:t>
            </a:r>
            <a:br>
              <a:rPr lang="en-GB" sz="1400" dirty="0">
                <a:solidFill>
                  <a:schemeClr val="tx1"/>
                </a:solidFill>
                <a:latin typeface="Arial"/>
              </a:rPr>
            </a:br>
            <a:r>
              <a:rPr lang="en-GB" sz="1400" dirty="0">
                <a:solidFill>
                  <a:schemeClr val="tx1"/>
                </a:solidFill>
                <a:latin typeface="Arial"/>
                <a:cs typeface="Arial"/>
              </a:rPr>
              <a:t> Hollywood Park, Port Talbot SA12 6QW(Cinnamon Kitchen Ltd, 2013)</a:t>
            </a:r>
            <a:endParaRPr lang="en-GB" sz="1200" dirty="0">
              <a:solidFill>
                <a:schemeClr val="tx1"/>
              </a:solidFill>
              <a:latin typeface="Times New Roman"/>
              <a:cs typeface="Times New Roman"/>
            </a:endParaRPr>
          </a:p>
        </p:txBody>
      </p:sp>
      <p:pic>
        <p:nvPicPr>
          <p:cNvPr id="4" name="CK">
            <a:hlinkClick r:id="" action="ppaction://media"/>
            <a:extLst>
              <a:ext uri="{FF2B5EF4-FFF2-40B4-BE49-F238E27FC236}">
                <a16:creationId xmlns:a16="http://schemas.microsoft.com/office/drawing/2014/main" id="{ACEF4A93-5DE2-0BD7-AB1E-1A3D59C2FDB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38798" y="1712843"/>
            <a:ext cx="9046471" cy="5033618"/>
          </a:xfrm>
          <a:prstGeom prst="rect">
            <a:avLst/>
          </a:prstGeom>
        </p:spPr>
      </p:pic>
    </p:spTree>
    <p:extLst>
      <p:ext uri="{BB962C8B-B14F-4D97-AF65-F5344CB8AC3E}">
        <p14:creationId xmlns:p14="http://schemas.microsoft.com/office/powerpoint/2010/main" val="384962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86E59-13D1-508E-E80D-F607D57706DB}"/>
              </a:ext>
            </a:extLst>
          </p:cNvPr>
          <p:cNvSpPr>
            <a:spLocks noGrp="1"/>
          </p:cNvSpPr>
          <p:nvPr>
            <p:ph type="title"/>
          </p:nvPr>
        </p:nvSpPr>
        <p:spPr/>
        <p:txBody>
          <a:bodyPr>
            <a:normAutofit/>
          </a:bodyPr>
          <a:lstStyle/>
          <a:p>
            <a:r>
              <a:rPr lang="en-GB" dirty="0">
                <a:solidFill>
                  <a:srgbClr val="90C226"/>
                </a:solidFill>
              </a:rPr>
              <a:t>Customer Interaction</a:t>
            </a:r>
            <a:endParaRPr lang="en-US" dirty="0"/>
          </a:p>
        </p:txBody>
      </p:sp>
      <p:sp>
        <p:nvSpPr>
          <p:cNvPr id="3" name="Content Placeholder 2">
            <a:extLst>
              <a:ext uri="{FF2B5EF4-FFF2-40B4-BE49-F238E27FC236}">
                <a16:creationId xmlns:a16="http://schemas.microsoft.com/office/drawing/2014/main" id="{20BC684B-62F7-E676-B765-A5B813B1914F}"/>
              </a:ext>
            </a:extLst>
          </p:cNvPr>
          <p:cNvSpPr>
            <a:spLocks noGrp="1"/>
          </p:cNvSpPr>
          <p:nvPr>
            <p:ph idx="1"/>
          </p:nvPr>
        </p:nvSpPr>
        <p:spPr/>
        <p:txBody>
          <a:bodyPr vert="horz" lIns="91440" tIns="45720" rIns="91440" bIns="45720" rtlCol="0" anchor="t">
            <a:normAutofit/>
          </a:bodyPr>
          <a:lstStyle/>
          <a:p>
            <a:r>
              <a:rPr lang="en-GB" dirty="0">
                <a:solidFill>
                  <a:srgbClr val="404040"/>
                </a:solidFill>
                <a:ea typeface="+mn-lt"/>
                <a:cs typeface="+mn-lt"/>
              </a:rPr>
              <a:t>Anticipating customer needs,</a:t>
            </a:r>
            <a:endParaRPr lang="en-GB" dirty="0">
              <a:solidFill>
                <a:srgbClr val="404040"/>
              </a:solidFill>
            </a:endParaRPr>
          </a:p>
          <a:p>
            <a:r>
              <a:rPr lang="en-GB" dirty="0">
                <a:solidFill>
                  <a:srgbClr val="404040"/>
                </a:solidFill>
                <a:ea typeface="+mn-lt"/>
                <a:cs typeface="+mn-lt"/>
              </a:rPr>
              <a:t>Handling complaints gracefully,</a:t>
            </a:r>
            <a:endParaRPr lang="en-GB" dirty="0"/>
          </a:p>
          <a:p>
            <a:r>
              <a:rPr lang="en-GB" dirty="0">
                <a:solidFill>
                  <a:srgbClr val="404040"/>
                </a:solidFill>
                <a:ea typeface="+mn-lt"/>
                <a:cs typeface="+mn-lt"/>
              </a:rPr>
              <a:t>Creating a welcoming atmosphere</a:t>
            </a:r>
            <a:r>
              <a:rPr lang="en-GB" dirty="0">
                <a:solidFill>
                  <a:srgbClr val="404040"/>
                </a:solidFill>
                <a:latin typeface="Trebuchet MS"/>
                <a:ea typeface="+mn-lt"/>
                <a:cs typeface="Times New Roman"/>
              </a:rPr>
              <a:t>(Cheong, 2023).</a:t>
            </a:r>
            <a:endParaRPr lang="en-GB" dirty="0">
              <a:latin typeface="Trebuchet MS"/>
            </a:endParaRPr>
          </a:p>
          <a:p>
            <a:endParaRPr lang="en-GB" dirty="0"/>
          </a:p>
        </p:txBody>
      </p:sp>
    </p:spTree>
    <p:extLst>
      <p:ext uri="{BB962C8B-B14F-4D97-AF65-F5344CB8AC3E}">
        <p14:creationId xmlns:p14="http://schemas.microsoft.com/office/powerpoint/2010/main" val="694958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0DFD7-ACEF-6854-B705-3968CD35A74F}"/>
              </a:ext>
            </a:extLst>
          </p:cNvPr>
          <p:cNvSpPr>
            <a:spLocks noGrp="1"/>
          </p:cNvSpPr>
          <p:nvPr>
            <p:ph type="title"/>
          </p:nvPr>
        </p:nvSpPr>
        <p:spPr/>
        <p:txBody>
          <a:bodyPr/>
          <a:lstStyle/>
          <a:p>
            <a:r>
              <a:rPr lang="en-GB" dirty="0">
                <a:solidFill>
                  <a:srgbClr val="90C226"/>
                </a:solidFill>
              </a:rPr>
              <a:t>Table Management</a:t>
            </a:r>
          </a:p>
          <a:p>
            <a:endParaRPr lang="en-GB" dirty="0"/>
          </a:p>
        </p:txBody>
      </p:sp>
      <p:sp>
        <p:nvSpPr>
          <p:cNvPr id="3" name="Content Placeholder 2">
            <a:extLst>
              <a:ext uri="{FF2B5EF4-FFF2-40B4-BE49-F238E27FC236}">
                <a16:creationId xmlns:a16="http://schemas.microsoft.com/office/drawing/2014/main" id="{4449D972-4368-58BA-0F3A-3D42EE15CC0B}"/>
              </a:ext>
            </a:extLst>
          </p:cNvPr>
          <p:cNvSpPr>
            <a:spLocks noGrp="1"/>
          </p:cNvSpPr>
          <p:nvPr>
            <p:ph idx="1"/>
          </p:nvPr>
        </p:nvSpPr>
        <p:spPr/>
        <p:txBody>
          <a:bodyPr vert="horz" lIns="91440" tIns="45720" rIns="91440" bIns="45720" rtlCol="0" anchor="t">
            <a:normAutofit/>
          </a:bodyPr>
          <a:lstStyle/>
          <a:p>
            <a:r>
              <a:rPr lang="en-GB" dirty="0">
                <a:solidFill>
                  <a:srgbClr val="404040"/>
                </a:solidFill>
                <a:ea typeface="+mn-lt"/>
                <a:cs typeface="+mn-lt"/>
              </a:rPr>
              <a:t>when managing a restaurant's capacity and maximising revenue. By efficiently seating guests and monitoring turnover, restaurants can ensure that they are making the most of their available space and serving as many customers as possible,</a:t>
            </a:r>
          </a:p>
          <a:p>
            <a:r>
              <a:rPr lang="en-GB" dirty="0">
                <a:solidFill>
                  <a:srgbClr val="404040"/>
                </a:solidFill>
                <a:ea typeface="+mn-lt"/>
                <a:cs typeface="+mn-lt"/>
              </a:rPr>
              <a:t>Ensuring that tables are clean and set up properly for incoming guests helps to create a positive dining experience and encourages repeat business</a:t>
            </a:r>
            <a:r>
              <a:rPr lang="en-GB" dirty="0">
                <a:solidFill>
                  <a:srgbClr val="404040"/>
                </a:solidFill>
                <a:latin typeface="Trebuchet MS"/>
                <a:ea typeface="+mn-lt"/>
                <a:cs typeface="Times New Roman"/>
              </a:rPr>
              <a:t>(Davis, 2023)</a:t>
            </a:r>
            <a:r>
              <a:rPr lang="en-GB" dirty="0">
                <a:solidFill>
                  <a:srgbClr val="404040"/>
                </a:solidFill>
                <a:ea typeface="+mn-lt"/>
                <a:cs typeface="+mn-lt"/>
              </a:rPr>
              <a:t>.</a:t>
            </a:r>
            <a:endParaRPr lang="en-GB" dirty="0">
              <a:solidFill>
                <a:srgbClr val="404040"/>
              </a:solidFill>
            </a:endParaRPr>
          </a:p>
        </p:txBody>
      </p:sp>
    </p:spTree>
    <p:extLst>
      <p:ext uri="{BB962C8B-B14F-4D97-AF65-F5344CB8AC3E}">
        <p14:creationId xmlns:p14="http://schemas.microsoft.com/office/powerpoint/2010/main" val="3058311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3A956-D7C1-5F0B-0DF9-DC9161FA75E5}"/>
              </a:ext>
            </a:extLst>
          </p:cNvPr>
          <p:cNvSpPr>
            <a:spLocks noGrp="1"/>
          </p:cNvSpPr>
          <p:nvPr>
            <p:ph type="title"/>
          </p:nvPr>
        </p:nvSpPr>
        <p:spPr/>
        <p:txBody>
          <a:bodyPr>
            <a:normAutofit/>
          </a:bodyPr>
          <a:lstStyle/>
          <a:p>
            <a:r>
              <a:rPr lang="en-GB" dirty="0">
                <a:solidFill>
                  <a:srgbClr val="90C226"/>
                </a:solidFill>
              </a:rPr>
              <a:t>Food and Beverage Knowledge</a:t>
            </a:r>
            <a:endParaRPr lang="en-US" dirty="0"/>
          </a:p>
        </p:txBody>
      </p:sp>
      <p:sp>
        <p:nvSpPr>
          <p:cNvPr id="3" name="Content Placeholder 2">
            <a:extLst>
              <a:ext uri="{FF2B5EF4-FFF2-40B4-BE49-F238E27FC236}">
                <a16:creationId xmlns:a16="http://schemas.microsoft.com/office/drawing/2014/main" id="{E185DF05-6B6A-C033-2A37-872425A11C5F}"/>
              </a:ext>
            </a:extLst>
          </p:cNvPr>
          <p:cNvSpPr>
            <a:spLocks noGrp="1"/>
          </p:cNvSpPr>
          <p:nvPr>
            <p:ph idx="1"/>
          </p:nvPr>
        </p:nvSpPr>
        <p:spPr/>
        <p:txBody>
          <a:bodyPr vert="horz" lIns="91440" tIns="45720" rIns="91440" bIns="45720" rtlCol="0" anchor="t">
            <a:normAutofit/>
          </a:bodyPr>
          <a:lstStyle/>
          <a:p>
            <a:r>
              <a:rPr lang="en-GB" dirty="0">
                <a:solidFill>
                  <a:srgbClr val="404040"/>
                </a:solidFill>
                <a:ea typeface="+mn-lt"/>
                <a:cs typeface="+mn-lt"/>
              </a:rPr>
              <a:t>By having a thorough understanding of the menu offerings, servers can confidently answer any questions customers may have and make informed recommendations based on their preferences,</a:t>
            </a:r>
          </a:p>
          <a:p>
            <a:r>
              <a:rPr lang="en-GB" dirty="0">
                <a:solidFill>
                  <a:srgbClr val="404040"/>
                </a:solidFill>
                <a:ea typeface="+mn-lt"/>
                <a:cs typeface="+mn-lt"/>
              </a:rPr>
              <a:t>Having knowledge of wine pairings and other beverage options allows servers to suggest complementary drinks that will enhance the flavours of the meal</a:t>
            </a:r>
            <a:r>
              <a:rPr lang="en-GB" dirty="0">
                <a:solidFill>
                  <a:srgbClr val="404040"/>
                </a:solidFill>
                <a:latin typeface="Trebuchet MS"/>
                <a:ea typeface="+mn-lt"/>
                <a:cs typeface="Times New Roman"/>
              </a:rPr>
              <a:t>(Davis et al., 2018)</a:t>
            </a:r>
            <a:r>
              <a:rPr lang="en-GB" dirty="0">
                <a:solidFill>
                  <a:srgbClr val="404040"/>
                </a:solidFill>
                <a:ea typeface="+mn-lt"/>
                <a:cs typeface="+mn-lt"/>
              </a:rPr>
              <a:t>.</a:t>
            </a:r>
            <a:endParaRPr lang="en-GB" dirty="0">
              <a:solidFill>
                <a:srgbClr val="404040"/>
              </a:solidFill>
            </a:endParaRPr>
          </a:p>
        </p:txBody>
      </p:sp>
    </p:spTree>
    <p:extLst>
      <p:ext uri="{BB962C8B-B14F-4D97-AF65-F5344CB8AC3E}">
        <p14:creationId xmlns:p14="http://schemas.microsoft.com/office/powerpoint/2010/main" val="3984902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1C4D-E33A-0765-C006-ADDEC340593F}"/>
              </a:ext>
            </a:extLst>
          </p:cNvPr>
          <p:cNvSpPr>
            <a:spLocks noGrp="1"/>
          </p:cNvSpPr>
          <p:nvPr>
            <p:ph type="title"/>
          </p:nvPr>
        </p:nvSpPr>
        <p:spPr/>
        <p:txBody>
          <a:bodyPr>
            <a:normAutofit/>
          </a:bodyPr>
          <a:lstStyle/>
          <a:p>
            <a:r>
              <a:rPr lang="en-GB" dirty="0">
                <a:solidFill>
                  <a:srgbClr val="90C226"/>
                </a:solidFill>
              </a:rPr>
              <a:t>Handling Pressure and Adaptability</a:t>
            </a:r>
            <a:endParaRPr lang="en-US"/>
          </a:p>
        </p:txBody>
      </p:sp>
      <p:sp>
        <p:nvSpPr>
          <p:cNvPr id="3" name="Content Placeholder 2">
            <a:extLst>
              <a:ext uri="{FF2B5EF4-FFF2-40B4-BE49-F238E27FC236}">
                <a16:creationId xmlns:a16="http://schemas.microsoft.com/office/drawing/2014/main" id="{F779BABB-4AF0-4E67-E57F-2452F41BD999}"/>
              </a:ext>
            </a:extLst>
          </p:cNvPr>
          <p:cNvSpPr>
            <a:spLocks noGrp="1"/>
          </p:cNvSpPr>
          <p:nvPr>
            <p:ph idx="1"/>
          </p:nvPr>
        </p:nvSpPr>
        <p:spPr/>
        <p:txBody>
          <a:bodyPr vert="horz" lIns="91440" tIns="45720" rIns="91440" bIns="45720" rtlCol="0" anchor="t">
            <a:normAutofit/>
          </a:bodyPr>
          <a:lstStyle/>
          <a:p>
            <a:r>
              <a:rPr lang="en-GB" dirty="0">
                <a:solidFill>
                  <a:srgbClr val="404040"/>
                </a:solidFill>
                <a:ea typeface="+mn-lt"/>
                <a:cs typeface="+mn-lt"/>
              </a:rPr>
              <a:t>Encouraging open communication, providing support, and celebrating small victories can help boost morale and keep everyone engaged in their work.</a:t>
            </a:r>
          </a:p>
          <a:p>
            <a:r>
              <a:rPr lang="en-GB" dirty="0">
                <a:solidFill>
                  <a:srgbClr val="404040"/>
                </a:solidFill>
                <a:ea typeface="+mn-lt"/>
                <a:cs typeface="+mn-lt"/>
              </a:rPr>
              <a:t>It is helpful to create a list of all the tasks that need to be completed and then rank them in order of importance, It's also same lot of time</a:t>
            </a:r>
            <a:r>
              <a:rPr lang="en-GB" dirty="0">
                <a:solidFill>
                  <a:srgbClr val="404040"/>
                </a:solidFill>
                <a:latin typeface="Trebuchet MS"/>
                <a:ea typeface="+mn-lt"/>
                <a:cs typeface="Times New Roman"/>
              </a:rPr>
              <a:t>(Healthy Office Habits, 2023)</a:t>
            </a:r>
            <a:r>
              <a:rPr lang="en-GB" dirty="0">
                <a:solidFill>
                  <a:srgbClr val="404040"/>
                </a:solidFill>
                <a:ea typeface="+mn-lt"/>
                <a:cs typeface="+mn-lt"/>
              </a:rPr>
              <a:t>.</a:t>
            </a:r>
          </a:p>
          <a:p>
            <a:r>
              <a:rPr lang="en-GB" dirty="0">
                <a:solidFill>
                  <a:srgbClr val="404040"/>
                </a:solidFill>
                <a:ea typeface="+mn-lt"/>
                <a:cs typeface="+mn-lt"/>
              </a:rPr>
              <a:t>By being adaptable, flexible, and open to feedback, restaurant staff can provide exceptional service and create a positive dining experience for customers. Embracing change and constantly seeking ways to enhance skills and knowledge will not only benefit individual employees but also contribute to the overall success of the restaurant</a:t>
            </a:r>
            <a:r>
              <a:rPr lang="en-GB" dirty="0">
                <a:solidFill>
                  <a:srgbClr val="404040"/>
                </a:solidFill>
                <a:latin typeface="Trebuchet MS"/>
                <a:ea typeface="+mn-lt"/>
                <a:cs typeface="Times New Roman"/>
              </a:rPr>
              <a:t>(Magazine, 2018)</a:t>
            </a:r>
            <a:r>
              <a:rPr lang="en-GB" dirty="0">
                <a:solidFill>
                  <a:srgbClr val="404040"/>
                </a:solidFill>
                <a:ea typeface="+mn-lt"/>
                <a:cs typeface="+mn-lt"/>
              </a:rPr>
              <a:t>.</a:t>
            </a:r>
            <a:endParaRPr lang="en-GB" dirty="0">
              <a:solidFill>
                <a:srgbClr val="404040"/>
              </a:solidFill>
            </a:endParaRPr>
          </a:p>
        </p:txBody>
      </p:sp>
    </p:spTree>
    <p:extLst>
      <p:ext uri="{BB962C8B-B14F-4D97-AF65-F5344CB8AC3E}">
        <p14:creationId xmlns:p14="http://schemas.microsoft.com/office/powerpoint/2010/main" val="33167392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3336A-0F3C-96BD-D3A1-7F9E4FD3FBF1}"/>
              </a:ext>
            </a:extLst>
          </p:cNvPr>
          <p:cNvSpPr>
            <a:spLocks noGrp="1"/>
          </p:cNvSpPr>
          <p:nvPr>
            <p:ph type="title"/>
          </p:nvPr>
        </p:nvSpPr>
        <p:spPr/>
        <p:txBody>
          <a:bodyPr>
            <a:normAutofit/>
          </a:bodyPr>
          <a:lstStyle/>
          <a:p>
            <a:r>
              <a:rPr lang="en-GB" dirty="0">
                <a:solidFill>
                  <a:srgbClr val="90C226"/>
                </a:solidFill>
              </a:rPr>
              <a:t>Conclusion</a:t>
            </a:r>
            <a:endParaRPr lang="en-US" dirty="0"/>
          </a:p>
        </p:txBody>
      </p:sp>
      <p:sp>
        <p:nvSpPr>
          <p:cNvPr id="3" name="Content Placeholder 2">
            <a:extLst>
              <a:ext uri="{FF2B5EF4-FFF2-40B4-BE49-F238E27FC236}">
                <a16:creationId xmlns:a16="http://schemas.microsoft.com/office/drawing/2014/main" id="{72B40D2D-9F4B-8EF1-9B37-872A72287A6B}"/>
              </a:ext>
            </a:extLst>
          </p:cNvPr>
          <p:cNvSpPr>
            <a:spLocks noGrp="1"/>
          </p:cNvSpPr>
          <p:nvPr>
            <p:ph idx="1"/>
          </p:nvPr>
        </p:nvSpPr>
        <p:spPr/>
        <p:txBody>
          <a:bodyPr vert="horz" lIns="91440" tIns="45720" rIns="91440" bIns="45720" rtlCol="0" anchor="t">
            <a:normAutofit/>
          </a:bodyPr>
          <a:lstStyle/>
          <a:p>
            <a:r>
              <a:rPr lang="en-GB" dirty="0">
                <a:solidFill>
                  <a:srgbClr val="404040"/>
                </a:solidFill>
                <a:ea typeface="+mn-lt"/>
                <a:cs typeface="+mn-lt"/>
              </a:rPr>
              <a:t>To effectively manage dinner time service, it is crucial for the team to work together seamlessly. This requires strong communication skills to ensure that everyone is on the same page and able to anticipate each other's needs.</a:t>
            </a:r>
          </a:p>
          <a:p>
            <a:r>
              <a:rPr lang="en-GB" dirty="0">
                <a:solidFill>
                  <a:srgbClr val="404040"/>
                </a:solidFill>
                <a:ea typeface="+mn-lt"/>
                <a:cs typeface="+mn-lt"/>
              </a:rPr>
              <a:t>By staying up-to-date on industry trends and techniques, as well as seeking out opportunities for growth and learning, the team can constantly strive to enhance their skills and provide exceptional service.</a:t>
            </a:r>
            <a:endParaRPr lang="en-GB" dirty="0">
              <a:solidFill>
                <a:srgbClr val="404040"/>
              </a:solidFill>
            </a:endParaRPr>
          </a:p>
          <a:p>
            <a:r>
              <a:rPr lang="en-GB" dirty="0">
                <a:solidFill>
                  <a:srgbClr val="404040"/>
                </a:solidFill>
                <a:ea typeface="+mn-lt"/>
                <a:cs typeface="+mn-lt"/>
              </a:rPr>
              <a:t>By focusing on teamwork, communication, customer satisfaction, continuous improvement, and professional development, the dinner time service can run smoothly and efficiently, leading to happy customers and a successful dining experience</a:t>
            </a:r>
            <a:r>
              <a:rPr lang="en-GB" dirty="0">
                <a:solidFill>
                  <a:srgbClr val="404040"/>
                </a:solidFill>
                <a:latin typeface="Trebuchet MS"/>
                <a:ea typeface="+mn-lt"/>
                <a:cs typeface="Times New Roman"/>
              </a:rPr>
              <a:t>(Rodrigo, 2018)</a:t>
            </a:r>
            <a:r>
              <a:rPr lang="en-GB" dirty="0">
                <a:solidFill>
                  <a:srgbClr val="404040"/>
                </a:solidFill>
                <a:ea typeface="+mn-lt"/>
                <a:cs typeface="+mn-lt"/>
              </a:rPr>
              <a:t>.</a:t>
            </a:r>
            <a:endParaRPr lang="en-GB" dirty="0">
              <a:solidFill>
                <a:srgbClr val="404040"/>
              </a:solidFill>
            </a:endParaRPr>
          </a:p>
          <a:p>
            <a:endParaRPr lang="en-GB" dirty="0">
              <a:solidFill>
                <a:srgbClr val="404040"/>
              </a:solidFill>
            </a:endParaRPr>
          </a:p>
        </p:txBody>
      </p:sp>
    </p:spTree>
    <p:extLst>
      <p:ext uri="{BB962C8B-B14F-4D97-AF65-F5344CB8AC3E}">
        <p14:creationId xmlns:p14="http://schemas.microsoft.com/office/powerpoint/2010/main" val="41728791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372D02-139F-F91B-CA9E-11DBE0D9ACBD}"/>
              </a:ext>
            </a:extLst>
          </p:cNvPr>
          <p:cNvSpPr>
            <a:spLocks noGrp="1"/>
          </p:cNvSpPr>
          <p:nvPr>
            <p:ph idx="1"/>
          </p:nvPr>
        </p:nvSpPr>
        <p:spPr>
          <a:xfrm>
            <a:off x="390204" y="106503"/>
            <a:ext cx="8883798" cy="6387641"/>
          </a:xfrm>
        </p:spPr>
        <p:txBody>
          <a:bodyPr vert="horz" lIns="91440" tIns="45720" rIns="91440" bIns="45720" rtlCol="0" anchor="t">
            <a:normAutofit/>
          </a:bodyPr>
          <a:lstStyle/>
          <a:p>
            <a:pPr marL="0" indent="0">
              <a:buNone/>
            </a:pPr>
            <a:r>
              <a:rPr lang="en-GB" dirty="0">
                <a:solidFill>
                  <a:srgbClr val="404040"/>
                </a:solidFill>
                <a:latin typeface="Trebuchet MS"/>
                <a:cs typeface="Times New Roman"/>
              </a:rPr>
              <a:t>Reference list</a:t>
            </a:r>
            <a:endParaRPr lang="en-US" dirty="0"/>
          </a:p>
          <a:p>
            <a:pPr marL="0" indent="0">
              <a:buNone/>
            </a:pPr>
            <a:r>
              <a:rPr lang="en-GB" sz="1400" dirty="0">
                <a:solidFill>
                  <a:srgbClr val="404040"/>
                </a:solidFill>
                <a:latin typeface="Trebuchet MS"/>
                <a:cs typeface="Times New Roman"/>
              </a:rPr>
              <a:t>Amii (2023). Front of House Duties: a Guide for Restaurant Staff. [online] resdiary.com. Available at: https://resdiary.com/blog/front-of-house-duties?region=GB [Accessed 27 Feb. 2024].</a:t>
            </a:r>
            <a:endParaRPr lang="en-GB" sz="1400"/>
          </a:p>
          <a:p>
            <a:pPr marL="0" indent="0">
              <a:buNone/>
            </a:pPr>
            <a:r>
              <a:rPr lang="en-GB" sz="1400" dirty="0">
                <a:solidFill>
                  <a:srgbClr val="404040"/>
                </a:solidFill>
                <a:latin typeface="Trebuchet MS"/>
                <a:cs typeface="Times New Roman"/>
              </a:rPr>
              <a:t>Auguste Escoffier (2015). Le guide </a:t>
            </a:r>
            <a:r>
              <a:rPr lang="en-GB" sz="1400" dirty="0" err="1">
                <a:solidFill>
                  <a:srgbClr val="404040"/>
                </a:solidFill>
                <a:latin typeface="Trebuchet MS"/>
                <a:cs typeface="Times New Roman"/>
              </a:rPr>
              <a:t>culinaire</a:t>
            </a:r>
            <a:r>
              <a:rPr lang="en-GB" sz="1400" dirty="0">
                <a:solidFill>
                  <a:srgbClr val="404040"/>
                </a:solidFill>
                <a:latin typeface="Trebuchet MS"/>
                <a:cs typeface="Times New Roman"/>
              </a:rPr>
              <a:t>. Paris: </a:t>
            </a:r>
            <a:r>
              <a:rPr lang="en-GB" sz="1400" dirty="0" err="1">
                <a:solidFill>
                  <a:srgbClr val="404040"/>
                </a:solidFill>
                <a:latin typeface="Trebuchet MS"/>
                <a:cs typeface="Times New Roman"/>
              </a:rPr>
              <a:t>J’ai</a:t>
            </a:r>
            <a:r>
              <a:rPr lang="en-GB" sz="1400" dirty="0">
                <a:solidFill>
                  <a:srgbClr val="404040"/>
                </a:solidFill>
                <a:latin typeface="Trebuchet MS"/>
                <a:cs typeface="Times New Roman"/>
              </a:rPr>
              <a:t> Lu, Dl.</a:t>
            </a:r>
            <a:endParaRPr lang="en-GB" sz="1400"/>
          </a:p>
          <a:p>
            <a:pPr marL="0" indent="0">
              <a:buNone/>
            </a:pPr>
            <a:r>
              <a:rPr lang="en-GB" sz="1400" dirty="0">
                <a:solidFill>
                  <a:srgbClr val="404040"/>
                </a:solidFill>
                <a:latin typeface="Trebuchet MS"/>
                <a:cs typeface="Times New Roman"/>
              </a:rPr>
              <a:t>Cheong, J. (2023). 11 Examples of Good Customer Service in F&amp;B Industry. [online] </a:t>
            </a:r>
            <a:r>
              <a:rPr lang="en-GB" sz="1400" err="1">
                <a:solidFill>
                  <a:srgbClr val="404040"/>
                </a:solidFill>
                <a:latin typeface="Trebuchet MS"/>
                <a:cs typeface="Times New Roman"/>
              </a:rPr>
              <a:t>StaffAny</a:t>
            </a:r>
            <a:r>
              <a:rPr lang="en-GB" sz="1400" dirty="0">
                <a:solidFill>
                  <a:srgbClr val="404040"/>
                </a:solidFill>
                <a:latin typeface="Trebuchet MS"/>
                <a:cs typeface="Times New Roman"/>
              </a:rPr>
              <a:t>. Available at: https://www.staffany.my/blog/good-customer-service/ [Accessed 1 Mar. 2024].</a:t>
            </a:r>
            <a:endParaRPr lang="en-GB" sz="1400"/>
          </a:p>
          <a:p>
            <a:pPr marL="0" indent="0">
              <a:buNone/>
            </a:pPr>
            <a:r>
              <a:rPr lang="en-GB" sz="1400" dirty="0">
                <a:solidFill>
                  <a:srgbClr val="404040"/>
                </a:solidFill>
                <a:latin typeface="Trebuchet MS"/>
                <a:cs typeface="Times New Roman"/>
              </a:rPr>
              <a:t>Cinnamon Kitchen Ltd (2013). Cinnamon Kitchen Indian Restaurant Aberavon Sea Front – Exquisite Indian Cuisine with stunning sea views. [online] https://cinnamonkitchenltd.co.uk/. Available at: https://cinnamonkitchenltd.co.uk/.</a:t>
            </a:r>
            <a:endParaRPr lang="en-GB" sz="1400"/>
          </a:p>
          <a:p>
            <a:pPr marL="0" indent="0">
              <a:buNone/>
            </a:pPr>
            <a:r>
              <a:rPr lang="en-GB" sz="1400" dirty="0">
                <a:solidFill>
                  <a:srgbClr val="404040"/>
                </a:solidFill>
                <a:latin typeface="Trebuchet MS"/>
                <a:cs typeface="Times New Roman"/>
              </a:rPr>
              <a:t>Davies, R. (2023). </a:t>
            </a:r>
            <a:r>
              <a:rPr lang="en-GB" sz="1400" err="1">
                <a:solidFill>
                  <a:srgbClr val="404040"/>
                </a:solidFill>
                <a:latin typeface="Trebuchet MS"/>
                <a:cs typeface="Times New Roman"/>
              </a:rPr>
              <a:t>Menuzen</a:t>
            </a:r>
            <a:r>
              <a:rPr lang="en-GB" sz="1400" dirty="0">
                <a:solidFill>
                  <a:srgbClr val="404040"/>
                </a:solidFill>
                <a:latin typeface="Trebuchet MS"/>
                <a:cs typeface="Times New Roman"/>
              </a:rPr>
              <a:t> Blog | Waiter Job Description Writing Guide for Restaurants in 2023. [online] www.menuzen.com. Available at: https://www.menuzen.com/blog/waiter-job-description [Accessed 1 Mar. 2024].</a:t>
            </a:r>
            <a:endParaRPr lang="en-GB" sz="1400"/>
          </a:p>
          <a:p>
            <a:pPr marL="0" indent="0">
              <a:buNone/>
            </a:pPr>
            <a:r>
              <a:rPr lang="en-GB" sz="1400" dirty="0">
                <a:solidFill>
                  <a:srgbClr val="404040"/>
                </a:solidFill>
                <a:latin typeface="Trebuchet MS"/>
                <a:cs typeface="Times New Roman"/>
              </a:rPr>
              <a:t>Davis, B., Lockwood, A., Alcott, P. and Pantelidis, I.S. (2018). Food and beverage management. 6th ed. London: Routledge.</a:t>
            </a:r>
            <a:endParaRPr lang="en-GB" sz="1400"/>
          </a:p>
          <a:p>
            <a:pPr marL="0" indent="0">
              <a:buNone/>
            </a:pPr>
            <a:r>
              <a:rPr lang="en-GB" sz="1400" dirty="0">
                <a:solidFill>
                  <a:srgbClr val="404040"/>
                </a:solidFill>
                <a:latin typeface="Trebuchet MS"/>
                <a:cs typeface="Times New Roman"/>
              </a:rPr>
              <a:t>Davis, S. (2023). Restaurant Table Management System: What You Need to Know. [online] </a:t>
            </a:r>
            <a:r>
              <a:rPr lang="en-GB" sz="1400" err="1">
                <a:solidFill>
                  <a:srgbClr val="404040"/>
                </a:solidFill>
                <a:latin typeface="Trebuchet MS"/>
                <a:cs typeface="Times New Roman"/>
              </a:rPr>
              <a:t>SynergySuite</a:t>
            </a:r>
            <a:r>
              <a:rPr lang="en-GB" sz="1400" dirty="0">
                <a:solidFill>
                  <a:srgbClr val="404040"/>
                </a:solidFill>
                <a:latin typeface="Trebuchet MS"/>
                <a:cs typeface="Times New Roman"/>
              </a:rPr>
              <a:t>. Available at: https://www.synergysuite.com/blog/restaurant-table-management-system-what-you-need-to-know/#:~:text=A%20restaurant%20table%20management%20system%20is%20a%20digital%20platform%20that [Accessed 1 Mar. 2024].</a:t>
            </a:r>
            <a:endParaRPr lang="en-GB" sz="1400"/>
          </a:p>
          <a:p>
            <a:pPr marL="0" indent="0">
              <a:buNone/>
            </a:pPr>
            <a:r>
              <a:rPr lang="en-GB" sz="1400" dirty="0">
                <a:solidFill>
                  <a:srgbClr val="404040"/>
                </a:solidFill>
                <a:latin typeface="Trebuchet MS"/>
                <a:cs typeface="Times New Roman"/>
              </a:rPr>
              <a:t>Francis (2023). What Skills are Essential for Effective Restaurant Management. [online] Restaurant Management. Available at: https://restaurantmanagement.co.uk/effective-restaurant-management/ [Accessed 23 Feb. 2024].</a:t>
            </a:r>
            <a:endParaRPr lang="en-GB" sz="1400"/>
          </a:p>
          <a:p>
            <a:pPr marL="0" indent="0">
              <a:buNone/>
            </a:pPr>
            <a:endParaRPr lang="en-GB" dirty="0"/>
          </a:p>
        </p:txBody>
      </p:sp>
    </p:spTree>
    <p:extLst>
      <p:ext uri="{BB962C8B-B14F-4D97-AF65-F5344CB8AC3E}">
        <p14:creationId xmlns:p14="http://schemas.microsoft.com/office/powerpoint/2010/main" val="1739412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0E2268-598E-6790-979B-E032F25AE19A}"/>
              </a:ext>
            </a:extLst>
          </p:cNvPr>
          <p:cNvSpPr>
            <a:spLocks noGrp="1"/>
          </p:cNvSpPr>
          <p:nvPr>
            <p:ph idx="1"/>
          </p:nvPr>
        </p:nvSpPr>
        <p:spPr>
          <a:xfrm>
            <a:off x="412291" y="216937"/>
            <a:ext cx="9148841" cy="6531207"/>
          </a:xfrm>
        </p:spPr>
        <p:txBody>
          <a:bodyPr vert="horz" lIns="91440" tIns="45720" rIns="91440" bIns="45720" rtlCol="0" anchor="t">
            <a:noAutofit/>
          </a:bodyPr>
          <a:lstStyle/>
          <a:p>
            <a:pPr marL="0" indent="0">
              <a:buNone/>
            </a:pPr>
            <a:r>
              <a:rPr lang="en-GB" sz="1400" dirty="0">
                <a:solidFill>
                  <a:srgbClr val="404040"/>
                </a:solidFill>
                <a:latin typeface="Trebuchet MS"/>
                <a:cs typeface="Times New Roman"/>
              </a:rPr>
              <a:t>Healthy Office Habits (2023). How to Effectively Apply Adaptability and Time Management Methods in Restaurant Management - Healthy Office Habits. [online] healthyofficehabits.com. Available at: https://healthyofficehabits.com/how-to-effectively-apply-adaptability-and-time-management-methods-in-restaurant-management/ [Accessed 1 Mar. 2024].</a:t>
            </a:r>
            <a:endParaRPr lang="en-US" sz="1400" dirty="0"/>
          </a:p>
          <a:p>
            <a:pPr marL="0" indent="0">
              <a:buNone/>
            </a:pPr>
            <a:r>
              <a:rPr lang="en-GB" sz="1400" dirty="0">
                <a:solidFill>
                  <a:srgbClr val="404040"/>
                </a:solidFill>
                <a:latin typeface="Trebuchet MS"/>
                <a:cs typeface="Times New Roman"/>
              </a:rPr>
              <a:t>John Eric Adair and Allen, M. (2003). Time management and personal development. London Thorogood.</a:t>
            </a:r>
            <a:endParaRPr lang="en-GB" sz="1400"/>
          </a:p>
          <a:p>
            <a:pPr marL="0" indent="0">
              <a:buNone/>
            </a:pPr>
            <a:r>
              <a:rPr lang="en-GB" sz="1400" dirty="0">
                <a:solidFill>
                  <a:srgbClr val="404040"/>
                </a:solidFill>
                <a:latin typeface="Trebuchet MS"/>
                <a:cs typeface="Times New Roman"/>
              </a:rPr>
              <a:t>Magazine, Q.S.R. (2018). 3 Tips to Help Restaurant Employees Manage Stress. [online] QSR Magazine. Available at: https://www.qsrmagazine.com/slideshow/3-tips-help-restaurant-employees-manage-stress/ [Accessed 19 Feb. 2024].</a:t>
            </a:r>
            <a:endParaRPr lang="en-GB" sz="1400"/>
          </a:p>
          <a:p>
            <a:pPr marL="0" indent="0">
              <a:buNone/>
            </a:pPr>
            <a:r>
              <a:rPr lang="en-GB" sz="1400" dirty="0">
                <a:solidFill>
                  <a:srgbClr val="404040"/>
                </a:solidFill>
                <a:latin typeface="Trebuchet MS"/>
                <a:cs typeface="Times New Roman"/>
              </a:rPr>
              <a:t>Rodrigo, H. (2018). Restaurant management. New York: Larsen &amp; Keller Education.</a:t>
            </a:r>
            <a:endParaRPr lang="en-GB" sz="1400"/>
          </a:p>
          <a:p>
            <a:pPr marL="0" indent="0">
              <a:buNone/>
            </a:pPr>
            <a:r>
              <a:rPr lang="en-GB" sz="1400" dirty="0">
                <a:solidFill>
                  <a:srgbClr val="404040"/>
                </a:solidFill>
                <a:latin typeface="Trebuchet MS"/>
                <a:cs typeface="Times New Roman"/>
              </a:rPr>
              <a:t>Schalow, S. (2020). 8 Critical Restaurant Manager Responsibilities. [online] </a:t>
            </a:r>
            <a:r>
              <a:rPr lang="en-GB" sz="1400" err="1">
                <a:solidFill>
                  <a:srgbClr val="404040"/>
                </a:solidFill>
                <a:latin typeface="Trebuchet MS"/>
                <a:cs typeface="Times New Roman"/>
              </a:rPr>
              <a:t>SevenRooms</a:t>
            </a:r>
            <a:r>
              <a:rPr lang="en-GB" sz="1400" dirty="0">
                <a:solidFill>
                  <a:srgbClr val="404040"/>
                </a:solidFill>
                <a:latin typeface="Trebuchet MS"/>
                <a:cs typeface="Times New Roman"/>
              </a:rPr>
              <a:t>. Available at: https://sevenrooms.com/en/blog/8-critical-restaurant-manager-responsibilities/ [Accessed 18 Feb. 2024].</a:t>
            </a:r>
            <a:endParaRPr lang="en-GB" sz="1400"/>
          </a:p>
          <a:p>
            <a:pPr marL="0" indent="0">
              <a:buNone/>
            </a:pPr>
            <a:r>
              <a:rPr lang="en-GB" sz="1400" dirty="0">
                <a:solidFill>
                  <a:srgbClr val="404040"/>
                </a:solidFill>
                <a:latin typeface="Trebuchet MS"/>
                <a:cs typeface="Times New Roman"/>
              </a:rPr>
              <a:t>The Restaurant Boss (2016). What is the Role of a Restaurant Manager. YouTube. Available at: https://www.youtube.com/watch?v=eLlWbVlltOQ [Accessed 1 Mar. 2024].</a:t>
            </a:r>
            <a:endParaRPr lang="en-GB" sz="1400"/>
          </a:p>
          <a:p>
            <a:pPr marL="0" indent="0">
              <a:buNone/>
            </a:pPr>
            <a:r>
              <a:rPr lang="en-GB" sz="1400" dirty="0">
                <a:solidFill>
                  <a:srgbClr val="404040"/>
                </a:solidFill>
                <a:latin typeface="Trebuchet MS"/>
                <a:cs typeface="Times New Roman"/>
              </a:rPr>
              <a:t>Towns, A.T. (2023). Strategies for Effective Team Coordination &amp; Delegation | Clockwise. [online] www.getclockwise.com. Available at: https://www.getclockwise.com/blog/team-coordination-and-delegation [Accessed 19 Feb. 2024].</a:t>
            </a:r>
            <a:endParaRPr lang="en-GB" sz="1400"/>
          </a:p>
          <a:p>
            <a:pPr marL="0" indent="0">
              <a:buNone/>
            </a:pPr>
            <a:r>
              <a:rPr lang="en-GB" sz="1400" dirty="0">
                <a:solidFill>
                  <a:srgbClr val="404040"/>
                </a:solidFill>
                <a:latin typeface="Trebuchet MS"/>
                <a:cs typeface="Times New Roman"/>
              </a:rPr>
              <a:t>TripAdvisor (2015). CINNAMON KITCHEN INDIAN RESTAURANT, Port Talbot - Updated 2024 Restaurant Reviews, Menu &amp; Prices. [online] Tripadvisor. Available at: https://www.tripadvisor.co.uk/Restaurant_Review-g681385-d4281703-Reviews-Cinnamon_Kitchen_Indian_Restaurant-Port_Talbot_Neath_Port_Talbot_South_Wales_Wale.html#photos [Accessed 18 Feb. 2024].</a:t>
            </a:r>
            <a:endParaRPr lang="en-GB" sz="1400"/>
          </a:p>
          <a:p>
            <a:pPr marL="0" indent="0">
              <a:buNone/>
            </a:pPr>
            <a:r>
              <a:rPr lang="en-GB" sz="1400" dirty="0">
                <a:solidFill>
                  <a:srgbClr val="404040"/>
                </a:solidFill>
                <a:latin typeface="Trebuchet MS"/>
                <a:cs typeface="Times New Roman"/>
              </a:rPr>
              <a:t>Wu, L. (2020). Setting The Scene: How The Restaurant Environment Is Changing During The Covid-19 Pandemic. [online] Forbes. Available at: https://www.forbes.com/sites/lesliewu/2020/04/27/setting-the-scene-how-the-restaurant-environment-is-changing-during-the-covid-19-pandemic/?sh=670b2f4f2e88 [Accessed 19 Feb. 2024].</a:t>
            </a:r>
            <a:endParaRPr lang="en-GB" sz="1400" dirty="0"/>
          </a:p>
          <a:p>
            <a:pPr marL="0" indent="0">
              <a:buNone/>
            </a:pPr>
            <a:endParaRPr lang="en-GB" dirty="0"/>
          </a:p>
        </p:txBody>
      </p:sp>
    </p:spTree>
    <p:extLst>
      <p:ext uri="{BB962C8B-B14F-4D97-AF65-F5344CB8AC3E}">
        <p14:creationId xmlns:p14="http://schemas.microsoft.com/office/powerpoint/2010/main" val="2264502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8D93D-F250-0A9F-A6DD-3F2E98DF26E9}"/>
              </a:ext>
            </a:extLst>
          </p:cNvPr>
          <p:cNvSpPr>
            <a:spLocks noGrp="1"/>
          </p:cNvSpPr>
          <p:nvPr>
            <p:ph type="title"/>
          </p:nvPr>
        </p:nvSpPr>
        <p:spPr/>
        <p:txBody>
          <a:bodyPr/>
          <a:lstStyle/>
          <a:p>
            <a:pPr algn="ctr"/>
            <a:r>
              <a:rPr lang="en-GB"/>
              <a:t>Thank You</a:t>
            </a:r>
            <a:endParaRPr lang="en-US"/>
          </a:p>
        </p:txBody>
      </p:sp>
      <p:sp>
        <p:nvSpPr>
          <p:cNvPr id="3" name="Content Placeholder 2">
            <a:extLst>
              <a:ext uri="{FF2B5EF4-FFF2-40B4-BE49-F238E27FC236}">
                <a16:creationId xmlns:a16="http://schemas.microsoft.com/office/drawing/2014/main" id="{9F95F2E7-CD54-76FC-8E5E-5D003F102E4C}"/>
              </a:ext>
            </a:extLst>
          </p:cNvPr>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lgn="ctr">
              <a:buNone/>
            </a:pPr>
            <a:r>
              <a:rPr lang="en-GB" sz="4000" dirty="0"/>
              <a:t>Any </a:t>
            </a:r>
            <a:r>
              <a:rPr lang="en-GB" sz="4000"/>
              <a:t>Question</a:t>
            </a:r>
            <a:r>
              <a:rPr lang="en-GB" sz="4000" dirty="0"/>
              <a:t> ?</a:t>
            </a:r>
            <a:endParaRPr lang="en-US" sz="4000"/>
          </a:p>
        </p:txBody>
      </p:sp>
    </p:spTree>
    <p:extLst>
      <p:ext uri="{BB962C8B-B14F-4D97-AF65-F5344CB8AC3E}">
        <p14:creationId xmlns:p14="http://schemas.microsoft.com/office/powerpoint/2010/main" val="354566041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Words>
  <Application>Microsoft Office PowerPoint</Application>
  <PresentationFormat>Widescreen</PresentationFormat>
  <Paragraphs>1</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Individual Presentation </vt:lpstr>
      <vt:lpstr>Contents</vt:lpstr>
      <vt:lpstr>Introduction</vt:lpstr>
      <vt:lpstr>Back of  House </vt:lpstr>
      <vt:lpstr>Front of House</vt:lpstr>
      <vt:lpstr>Preparation </vt:lpstr>
      <vt:lpstr>Key Skills for Dinner Time Service</vt:lpstr>
      <vt:lpstr>Team Coordination</vt:lpstr>
      <vt:lpstr>Allocating the Role  </vt:lpstr>
      <vt:lpstr>Video of CK Dining Cinnamon Kitchen, port talbot,  Hollywood Park, Port Talbot SA12 6QW(Cinnamon Kitchen Ltd, 2013)</vt:lpstr>
      <vt:lpstr>Customer Interaction</vt:lpstr>
      <vt:lpstr>Table Management </vt:lpstr>
      <vt:lpstr>Food and Beverage Knowledge</vt:lpstr>
      <vt:lpstr>Handling Pressure and Adaptability</vt:lpstr>
      <vt:lpstr>Conclusion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Amdadur masum</cp:lastModifiedBy>
  <cp:revision>550</cp:revision>
  <dcterms:created xsi:type="dcterms:W3CDTF">2023-12-06T00:23:24Z</dcterms:created>
  <dcterms:modified xsi:type="dcterms:W3CDTF">2024-03-01T23:01:58Z</dcterms:modified>
</cp:coreProperties>
</file>