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6" r:id="rId5"/>
    <p:sldId id="264" r:id="rId6"/>
    <p:sldId id="263" r:id="rId7"/>
    <p:sldId id="257" r:id="rId8"/>
    <p:sldId id="265" r:id="rId9"/>
    <p:sldId id="258" r:id="rId10"/>
    <p:sldId id="259" r:id="rId11"/>
    <p:sldId id="266" r:id="rId12"/>
    <p:sldId id="267" r:id="rId13"/>
    <p:sldId id="268" r:id="rId14"/>
    <p:sldId id="261"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finch" initials="Ef"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p:scale>
          <a:sx n="81" d="100"/>
          <a:sy n="81" d="100"/>
        </p:scale>
        <p:origin x="-30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1T22:28:54.467" idx="1">
    <p:pos x="8005" y="308"/>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10-11T22:28:54.467" idx="2">
    <p:pos x="8005" y="308"/>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10/17/2021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10/17/2021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10/17/2021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10/17/2021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10/17/2021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182B972A-8BF0-4D82-A1AE-97F90B220C38}"/>
              </a:ext>
            </a:extLst>
          </p:cNvPr>
          <p:cNvPicPr>
            <a:picLocks noChangeAspect="1"/>
          </p:cNvPicPr>
          <p:nvPr/>
        </p:nvPicPr>
        <p:blipFill rotWithShape="1">
          <a:blip r:embed="rId2">
            <a:alphaModFix amt="45000"/>
          </a:blip>
          <a:srcRect l="23143" t="16312" r="51088" b="47796"/>
          <a:stretch/>
        </p:blipFill>
        <p:spPr>
          <a:xfrm>
            <a:off x="8064076" y="3361578"/>
            <a:ext cx="2680123" cy="2099804"/>
          </a:xfrm>
          <a:prstGeom prst="rect">
            <a:avLst/>
          </a:prstGeom>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2308A221-B66C-4F39-8451-0F72E9A85F01}"/>
              </a:ext>
            </a:extLst>
          </p:cNvPr>
          <p:cNvSpPr>
            <a:spLocks noGrp="1"/>
          </p:cNvSpPr>
          <p:nvPr>
            <p:ph type="ctrTitle"/>
          </p:nvPr>
        </p:nvSpPr>
        <p:spPr>
          <a:xfrm>
            <a:off x="1769532" y="2091263"/>
            <a:ext cx="8652938" cy="2461504"/>
          </a:xfrm>
        </p:spPr>
        <p:txBody>
          <a:bodyPr>
            <a:normAutofit/>
          </a:bodyPr>
          <a:lstStyle/>
          <a:p>
            <a:r>
              <a:rPr lang="en-GB" dirty="0"/>
              <a:t>Emma, omosere, Tobi</a:t>
            </a:r>
          </a:p>
        </p:txBody>
      </p:sp>
      <p:sp>
        <p:nvSpPr>
          <p:cNvPr id="3" name="Subtitle 2">
            <a:extLst>
              <a:ext uri="{FF2B5EF4-FFF2-40B4-BE49-F238E27FC236}">
                <a16:creationId xmlns:a16="http://schemas.microsoft.com/office/drawing/2014/main" id="{8DFB5B09-04F3-47A7-AE80-EDC760CB016F}"/>
              </a:ext>
            </a:extLst>
          </p:cNvPr>
          <p:cNvSpPr>
            <a:spLocks noGrp="1"/>
          </p:cNvSpPr>
          <p:nvPr>
            <p:ph type="subTitle" idx="1"/>
          </p:nvPr>
        </p:nvSpPr>
        <p:spPr>
          <a:xfrm>
            <a:off x="1769532" y="4623127"/>
            <a:ext cx="8655200" cy="457201"/>
          </a:xfrm>
        </p:spPr>
        <p:txBody>
          <a:bodyPr>
            <a:normAutofit/>
          </a:bodyPr>
          <a:lstStyle/>
          <a:p>
            <a:pPr>
              <a:spcAft>
                <a:spcPts val="600"/>
              </a:spcAft>
            </a:pPr>
            <a:r>
              <a:rPr lang="en-GB" dirty="0">
                <a:solidFill>
                  <a:schemeClr val="tx1"/>
                </a:solidFill>
              </a:rPr>
              <a:t>Presentation by</a:t>
            </a:r>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pic>
        <p:nvPicPr>
          <p:cNvPr id="7" name="Picture 6">
            <a:extLst>
              <a:ext uri="{FF2B5EF4-FFF2-40B4-BE49-F238E27FC236}">
                <a16:creationId xmlns:a16="http://schemas.microsoft.com/office/drawing/2014/main" id="{F18B2A94-0E99-4795-BDD1-1F356CFDBACE}"/>
              </a:ext>
            </a:extLst>
          </p:cNvPr>
          <p:cNvPicPr>
            <a:picLocks noChangeAspect="1"/>
          </p:cNvPicPr>
          <p:nvPr/>
        </p:nvPicPr>
        <p:blipFill rotWithShape="1">
          <a:blip r:embed="rId3"/>
          <a:srcRect l="23730" t="13534" r="48237" b="44697"/>
          <a:stretch/>
        </p:blipFill>
        <p:spPr>
          <a:xfrm>
            <a:off x="4887679" y="129295"/>
            <a:ext cx="2416642" cy="2024468"/>
          </a:xfrm>
          <a:prstGeom prst="rect">
            <a:avLst/>
          </a:prstGeom>
        </p:spPr>
      </p:pic>
      <p:pic>
        <p:nvPicPr>
          <p:cNvPr id="8" name="Picture 7">
            <a:extLst>
              <a:ext uri="{FF2B5EF4-FFF2-40B4-BE49-F238E27FC236}">
                <a16:creationId xmlns:a16="http://schemas.microsoft.com/office/drawing/2014/main" id="{8F96821C-545B-413D-8402-84DFF1B197C6}"/>
              </a:ext>
            </a:extLst>
          </p:cNvPr>
          <p:cNvPicPr>
            <a:picLocks noChangeAspect="1"/>
          </p:cNvPicPr>
          <p:nvPr/>
        </p:nvPicPr>
        <p:blipFill>
          <a:blip r:embed="rId4"/>
          <a:stretch>
            <a:fillRect/>
          </a:stretch>
        </p:blipFill>
        <p:spPr>
          <a:xfrm>
            <a:off x="1629601" y="3312414"/>
            <a:ext cx="2498324" cy="2081548"/>
          </a:xfrm>
          <a:prstGeom prst="rect">
            <a:avLst/>
          </a:prstGeom>
        </p:spPr>
      </p:pic>
    </p:spTree>
    <p:extLst>
      <p:ext uri="{BB962C8B-B14F-4D97-AF65-F5344CB8AC3E}">
        <p14:creationId xmlns:p14="http://schemas.microsoft.com/office/powerpoint/2010/main" val="28476275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par>
                          <p:cTn id="8" fill="hold">
                            <p:stCondLst>
                              <p:cond delay="2920"/>
                            </p:stCondLst>
                            <p:childTnLst>
                              <p:par>
                                <p:cTn id="9" presetID="10" presetClass="entr" presetSubtype="0" fill="hold" grpId="0" nodeType="afterEffect">
                                  <p:stCondLst>
                                    <p:cond delay="0"/>
                                  </p:stCondLst>
                                  <p:iterate type="lt">
                                    <p:tmPct val="10000"/>
                                  </p:iterate>
                                  <p:childTnLst>
                                    <p:set>
                                      <p:cBhvr>
                                        <p:cTn id="10" dur="1" fill="hold">
                                          <p:stCondLst>
                                            <p:cond delay="0"/>
                                          </p:stCondLst>
                                        </p:cTn>
                                        <p:tgtEl>
                                          <p:spTgt spid="2"/>
                                        </p:tgtEl>
                                        <p:attrNameLst>
                                          <p:attrName>style.visibility</p:attrName>
                                        </p:attrNameLst>
                                      </p:cBhvr>
                                      <p:to>
                                        <p:strVal val="visible"/>
                                      </p:to>
                                    </p:set>
                                    <p:animEffect transition="in" filter="fade">
                                      <p:cBhvr>
                                        <p:cTn id="11"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shade val="50000"/>
            </a:schemeClr>
          </a:lnRef>
          <a:fillRef idx="1">
            <a:schemeClr val="dk1"/>
          </a:fillRef>
          <a:effectRef idx="0">
            <a:schemeClr val="dk1"/>
          </a:effectRef>
          <a:fontRef idx="minor">
            <a:schemeClr val="lt1"/>
          </a:fontRef>
        </p:style>
        <p:txBody>
          <a:bodyPr>
            <a:normAutofit fontScale="90000"/>
          </a:bodyPr>
          <a:lstStyle/>
          <a:p>
            <a:r>
              <a:rPr lang="en-GB" dirty="0"/>
              <a:t>In this presentation we will be covering the basics of how PowerPoint can be used to successfully support you when presenting work to an audience.</a:t>
            </a:r>
          </a:p>
        </p:txBody>
      </p:sp>
      <p:sp>
        <p:nvSpPr>
          <p:cNvPr id="3" name="Content Placeholder 2"/>
          <p:cNvSpPr>
            <a:spLocks noGrp="1"/>
          </p:cNvSpPr>
          <p:nvPr>
            <p:ph idx="1"/>
          </p:nvPr>
        </p:nvSpPr>
        <p:spPr/>
        <p:style>
          <a:lnRef idx="2">
            <a:schemeClr val="dk1">
              <a:shade val="50000"/>
            </a:schemeClr>
          </a:lnRef>
          <a:fillRef idx="1">
            <a:schemeClr val="dk1"/>
          </a:fillRef>
          <a:effectRef idx="0">
            <a:schemeClr val="dk1"/>
          </a:effectRef>
          <a:fontRef idx="minor">
            <a:schemeClr val="lt1"/>
          </a:fontRef>
        </p:style>
        <p:txBody>
          <a:bodyPr/>
          <a:lstStyle/>
          <a:p>
            <a:pPr marL="0" indent="0">
              <a:buNone/>
            </a:pPr>
            <a:endParaRPr lang="en-GB" sz="2800" dirty="0"/>
          </a:p>
          <a:p>
            <a:pPr marL="0" indent="0">
              <a:buNone/>
            </a:pPr>
            <a:r>
              <a:rPr lang="en-GB" sz="2800" b="1" dirty="0"/>
              <a:t>Key points covered:</a:t>
            </a:r>
          </a:p>
          <a:p>
            <a:r>
              <a:rPr lang="en-GB" sz="2800" dirty="0"/>
              <a:t>How much is too much? Avoiding information overload</a:t>
            </a:r>
          </a:p>
          <a:p>
            <a:r>
              <a:rPr lang="en-GB" sz="2800" dirty="0"/>
              <a:t>Appropriate use of colour</a:t>
            </a:r>
          </a:p>
          <a:p>
            <a:r>
              <a:rPr lang="en-GB" sz="2800" dirty="0"/>
              <a:t>Make it interesting/interacting with your audience</a:t>
            </a:r>
          </a:p>
          <a:p>
            <a:r>
              <a:rPr lang="en-GB" sz="2800" dirty="0"/>
              <a:t>Size DOES matter </a:t>
            </a:r>
          </a:p>
          <a:p>
            <a:endParaRPr lang="en-GB" dirty="0"/>
          </a:p>
        </p:txBody>
      </p:sp>
    </p:spTree>
    <p:extLst>
      <p:ext uri="{BB962C8B-B14F-4D97-AF65-F5344CB8AC3E}">
        <p14:creationId xmlns:p14="http://schemas.microsoft.com/office/powerpoint/2010/main" val="65535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Lora\AppData\Local\Microsoft\Windows\INetCache\IE\H68XIKKS\announc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429"/>
            <a:ext cx="12192000" cy="68824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BB2D68C-71BE-43E1-9CDC-9148463C9F87}"/>
              </a:ext>
            </a:extLst>
          </p:cNvPr>
          <p:cNvSpPr/>
          <p:nvPr/>
        </p:nvSpPr>
        <p:spPr>
          <a:xfrm>
            <a:off x="946513" y="2967335"/>
            <a:ext cx="10298973" cy="1200329"/>
          </a:xfrm>
          <a:prstGeom prst="rect">
            <a:avLst/>
          </a:prstGeom>
          <a:noFill/>
        </p:spPr>
        <p:txBody>
          <a:bodyPr wrap="none" lIns="91440" tIns="45720" rIns="91440" bIns="45720">
            <a:spAutoFit/>
          </a:bodyPr>
          <a:lstStyle/>
          <a:p>
            <a:pPr algn="ctr"/>
            <a:r>
              <a:rPr lang="en-US" sz="7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1 MESSAGE PER SLIDE</a:t>
            </a:r>
          </a:p>
        </p:txBody>
      </p:sp>
      <p:sp>
        <p:nvSpPr>
          <p:cNvPr id="2" name="TextBox 1"/>
          <p:cNvSpPr txBox="1"/>
          <p:nvPr/>
        </p:nvSpPr>
        <p:spPr>
          <a:xfrm>
            <a:off x="633045" y="574431"/>
            <a:ext cx="7842739" cy="369332"/>
          </a:xfrm>
          <a:prstGeom prst="rect">
            <a:avLst/>
          </a:prstGeom>
          <a:noFill/>
        </p:spPr>
        <p:txBody>
          <a:bodyPr wrap="square" rtlCol="0">
            <a:spAutoFit/>
          </a:bodyPr>
          <a:lstStyle/>
          <a:p>
            <a:r>
              <a:rPr lang="en-GB" dirty="0"/>
              <a:t>HOW MUCH IS TOO MUCH? AVOIDING INFORMATION OVERLOAD</a:t>
            </a:r>
          </a:p>
        </p:txBody>
      </p:sp>
    </p:spTree>
    <p:extLst>
      <p:ext uri="{BB962C8B-B14F-4D97-AF65-F5344CB8AC3E}">
        <p14:creationId xmlns:p14="http://schemas.microsoft.com/office/powerpoint/2010/main" val="327153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7D3EF9-8C21-4E73-AA97-46CE806D8AB8}"/>
              </a:ext>
            </a:extLst>
          </p:cNvPr>
          <p:cNvSpPr/>
          <p:nvPr/>
        </p:nvSpPr>
        <p:spPr>
          <a:xfrm>
            <a:off x="591433" y="581655"/>
            <a:ext cx="3457441" cy="5078313"/>
          </a:xfrm>
          <a:prstGeom prst="rect">
            <a:avLst/>
          </a:prstGeom>
          <a:noFill/>
        </p:spPr>
        <p:txBody>
          <a:bodyPr wrap="square" lIns="91440" tIns="45720" rIns="91440" bIns="45720">
            <a:spAutoFit/>
          </a:bodyPr>
          <a:lstStyle/>
          <a:p>
            <a:pPr algn="ctr"/>
            <a:r>
              <a:rPr lang="en-GB" sz="3600" b="0" cap="none" spc="0" dirty="0">
                <a:ln w="0"/>
                <a:solidFill>
                  <a:schemeClr val="accent1"/>
                </a:solidFill>
                <a:effectLst>
                  <a:outerShdw blurRad="38100" dist="25400" dir="5400000" algn="ctr" rotWithShape="0">
                    <a:srgbClr val="6E747A">
                      <a:alpha val="43000"/>
                    </a:srgbClr>
                  </a:outerShdw>
                </a:effectLst>
              </a:rPr>
              <a:t>Get your point across as simply as possible! </a:t>
            </a:r>
            <a:r>
              <a:rPr lang="en-GB" sz="3600" dirty="0">
                <a:ln w="0"/>
                <a:solidFill>
                  <a:schemeClr val="accent1"/>
                </a:solidFill>
                <a:effectLst>
                  <a:outerShdw blurRad="38100" dist="25400" dir="5400000" algn="ctr" rotWithShape="0">
                    <a:srgbClr val="6E747A">
                      <a:alpha val="43000"/>
                    </a:srgbClr>
                  </a:outerShdw>
                </a:effectLst>
              </a:rPr>
              <a:t>M</a:t>
            </a:r>
            <a:r>
              <a:rPr lang="en-GB" sz="3600" b="0" cap="none" spc="0" dirty="0">
                <a:ln w="0"/>
                <a:solidFill>
                  <a:schemeClr val="accent1"/>
                </a:solidFill>
                <a:effectLst>
                  <a:outerShdw blurRad="38100" dist="25400" dir="5400000" algn="ctr" rotWithShape="0">
                    <a:srgbClr val="6E747A">
                      <a:alpha val="43000"/>
                    </a:srgbClr>
                  </a:outerShdw>
                </a:effectLst>
              </a:rPr>
              <a:t>ake it:</a:t>
            </a:r>
          </a:p>
          <a:p>
            <a:pPr algn="ctr"/>
            <a:r>
              <a:rPr lang="en-GB" sz="3600" b="0" cap="none" spc="0" dirty="0">
                <a:ln w="0"/>
                <a:solidFill>
                  <a:srgbClr val="0070C0"/>
                </a:solidFill>
                <a:effectLst>
                  <a:outerShdw blurRad="38100" dist="25400" dir="5400000" algn="ctr" rotWithShape="0">
                    <a:srgbClr val="6E747A">
                      <a:alpha val="43000"/>
                    </a:srgbClr>
                  </a:outerShdw>
                </a:effectLst>
              </a:rPr>
              <a:t>Clear</a:t>
            </a:r>
            <a:endParaRPr lang="en-GB" sz="3600" dirty="0">
              <a:ln w="0"/>
              <a:solidFill>
                <a:schemeClr val="accent1"/>
              </a:solidFill>
              <a:effectLst>
                <a:outerShdw blurRad="38100" dist="25400" dir="5400000" algn="ctr" rotWithShape="0">
                  <a:srgbClr val="6E747A">
                    <a:alpha val="43000"/>
                  </a:srgbClr>
                </a:outerShdw>
              </a:effectLst>
            </a:endParaRPr>
          </a:p>
          <a:p>
            <a:pPr algn="ctr"/>
            <a:r>
              <a:rPr lang="en-GB" sz="3600" dirty="0">
                <a:ln w="0"/>
                <a:solidFill>
                  <a:srgbClr val="00B050"/>
                </a:solidFill>
                <a:effectLst>
                  <a:outerShdw blurRad="38100" dist="25400" dir="5400000" algn="ctr" rotWithShape="0">
                    <a:srgbClr val="6E747A">
                      <a:alpha val="43000"/>
                    </a:srgbClr>
                  </a:outerShdw>
                </a:effectLst>
              </a:rPr>
              <a:t>C</a:t>
            </a:r>
            <a:r>
              <a:rPr lang="en-GB" sz="3600" b="0" cap="none" spc="0" dirty="0">
                <a:ln w="0"/>
                <a:solidFill>
                  <a:srgbClr val="00B050"/>
                </a:solidFill>
                <a:effectLst>
                  <a:outerShdw blurRad="38100" dist="25400" dir="5400000" algn="ctr" rotWithShape="0">
                    <a:srgbClr val="6E747A">
                      <a:alpha val="43000"/>
                    </a:srgbClr>
                  </a:outerShdw>
                </a:effectLst>
              </a:rPr>
              <a:t>oncise</a:t>
            </a:r>
            <a:r>
              <a:rPr lang="en-GB" sz="3600" b="0" cap="none" spc="0" dirty="0">
                <a:ln w="0"/>
                <a:solidFill>
                  <a:schemeClr val="accent1"/>
                </a:solidFill>
                <a:effectLst>
                  <a:outerShdw blurRad="38100" dist="25400" dir="5400000" algn="ctr" rotWithShape="0">
                    <a:srgbClr val="6E747A">
                      <a:alpha val="43000"/>
                    </a:srgbClr>
                  </a:outerShdw>
                </a:effectLst>
              </a:rPr>
              <a:t> </a:t>
            </a:r>
          </a:p>
          <a:p>
            <a:pPr algn="ctr"/>
            <a:r>
              <a:rPr lang="en-GB" sz="3600" dirty="0">
                <a:ln w="0"/>
                <a:solidFill>
                  <a:schemeClr val="accent2"/>
                </a:solidFill>
                <a:effectLst>
                  <a:outerShdw blurRad="38100" dist="25400" dir="5400000" algn="ctr" rotWithShape="0">
                    <a:srgbClr val="6E747A">
                      <a:alpha val="43000"/>
                    </a:srgbClr>
                  </a:outerShdw>
                </a:effectLst>
              </a:rPr>
              <a:t>…</a:t>
            </a:r>
            <a:r>
              <a:rPr lang="en-GB" sz="3600" b="0" cap="none" spc="0" dirty="0">
                <a:ln w="0"/>
                <a:solidFill>
                  <a:schemeClr val="accent2"/>
                </a:solidFill>
                <a:effectLst>
                  <a:outerShdw blurRad="38100" dist="25400" dir="5400000" algn="ctr" rotWithShape="0">
                    <a:srgbClr val="6E747A">
                      <a:alpha val="43000"/>
                    </a:srgbClr>
                  </a:outerShdw>
                </a:effectLst>
              </a:rPr>
              <a:t>and stick to one topic per slide.</a:t>
            </a:r>
          </a:p>
        </p:txBody>
      </p:sp>
      <p:sp>
        <p:nvSpPr>
          <p:cNvPr id="9" name="Oval 8">
            <a:extLst>
              <a:ext uri="{FF2B5EF4-FFF2-40B4-BE49-F238E27FC236}">
                <a16:creationId xmlns:a16="http://schemas.microsoft.com/office/drawing/2014/main" id="{C6813F32-20BE-4587-9AB0-ECF8EA71B374}"/>
              </a:ext>
            </a:extLst>
          </p:cNvPr>
          <p:cNvSpPr/>
          <p:nvPr/>
        </p:nvSpPr>
        <p:spPr>
          <a:xfrm>
            <a:off x="6311237" y="714829"/>
            <a:ext cx="5081575" cy="17225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822530A9-4C74-47ED-A325-B34D1B466EC7}"/>
              </a:ext>
            </a:extLst>
          </p:cNvPr>
          <p:cNvSpPr txBox="1"/>
          <p:nvPr/>
        </p:nvSpPr>
        <p:spPr>
          <a:xfrm>
            <a:off x="7125712" y="786048"/>
            <a:ext cx="3670551" cy="1569660"/>
          </a:xfrm>
          <a:prstGeom prst="rect">
            <a:avLst/>
          </a:prstGeom>
          <a:noFill/>
        </p:spPr>
        <p:txBody>
          <a:bodyPr wrap="square" rtlCol="0">
            <a:spAutoFit/>
          </a:bodyPr>
          <a:lstStyle/>
          <a:p>
            <a:pPr algn="ctr"/>
            <a:r>
              <a:rPr lang="en-US" b="1" dirty="0"/>
              <a:t>It is important that when a presentation is being completed using PowerPoint that you do not overwhelm the audience with </a:t>
            </a:r>
            <a:r>
              <a:rPr lang="en-US" sz="2400" b="1" dirty="0"/>
              <a:t>WAY </a:t>
            </a:r>
            <a:r>
              <a:rPr lang="en-US" b="1" dirty="0"/>
              <a:t>too much info. </a:t>
            </a:r>
          </a:p>
        </p:txBody>
      </p:sp>
      <p:sp>
        <p:nvSpPr>
          <p:cNvPr id="11" name="Oval 10">
            <a:extLst>
              <a:ext uri="{FF2B5EF4-FFF2-40B4-BE49-F238E27FC236}">
                <a16:creationId xmlns:a16="http://schemas.microsoft.com/office/drawing/2014/main" id="{4448CE48-F708-4E18-9219-1E69150AD633}"/>
              </a:ext>
            </a:extLst>
          </p:cNvPr>
          <p:cNvSpPr/>
          <p:nvPr/>
        </p:nvSpPr>
        <p:spPr>
          <a:xfrm>
            <a:off x="3989738" y="2555713"/>
            <a:ext cx="5225143" cy="19884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FA170D4D-9835-4501-932C-9EB2AA00551C}"/>
              </a:ext>
            </a:extLst>
          </p:cNvPr>
          <p:cNvSpPr txBox="1"/>
          <p:nvPr/>
        </p:nvSpPr>
        <p:spPr>
          <a:xfrm>
            <a:off x="4325815" y="2778369"/>
            <a:ext cx="4635172" cy="1661993"/>
          </a:xfrm>
          <a:prstGeom prst="rect">
            <a:avLst/>
          </a:prstGeom>
          <a:noFill/>
        </p:spPr>
        <p:txBody>
          <a:bodyPr wrap="square" rtlCol="0">
            <a:spAutoFit/>
          </a:bodyPr>
          <a:lstStyle/>
          <a:p>
            <a:pPr algn="ctr"/>
            <a:r>
              <a:rPr lang="en-US" b="1" dirty="0"/>
              <a:t>This is because the memory part of the brain only catches </a:t>
            </a:r>
            <a:r>
              <a:rPr lang="en-US" sz="2400" b="1" dirty="0"/>
              <a:t>25% </a:t>
            </a:r>
            <a:r>
              <a:rPr lang="en-US" b="1" dirty="0"/>
              <a:t>of what is happening in the moment/being spoken about. That means </a:t>
            </a:r>
            <a:r>
              <a:rPr lang="en-US" sz="2400" b="1" dirty="0"/>
              <a:t>75% </a:t>
            </a:r>
            <a:r>
              <a:rPr lang="en-US" b="1" dirty="0"/>
              <a:t>of what you have just explained is pretty much instantly forgotten…</a:t>
            </a:r>
            <a:endParaRPr lang="en-GB" b="1" dirty="0"/>
          </a:p>
        </p:txBody>
      </p:sp>
      <p:sp>
        <p:nvSpPr>
          <p:cNvPr id="13" name="Oval 12">
            <a:extLst>
              <a:ext uri="{FF2B5EF4-FFF2-40B4-BE49-F238E27FC236}">
                <a16:creationId xmlns:a16="http://schemas.microsoft.com/office/drawing/2014/main" id="{D3A992FB-A332-45B2-AE85-96F5E341D7A4}"/>
              </a:ext>
            </a:extLst>
          </p:cNvPr>
          <p:cNvSpPr/>
          <p:nvPr/>
        </p:nvSpPr>
        <p:spPr>
          <a:xfrm>
            <a:off x="6732043" y="4420594"/>
            <a:ext cx="5225143" cy="19884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E18EA8F-8534-4B2C-BDCD-90AD51063BFE}"/>
              </a:ext>
            </a:extLst>
          </p:cNvPr>
          <p:cNvSpPr txBox="1"/>
          <p:nvPr/>
        </p:nvSpPr>
        <p:spPr>
          <a:xfrm>
            <a:off x="6827602" y="4825157"/>
            <a:ext cx="5129584" cy="1446550"/>
          </a:xfrm>
          <a:prstGeom prst="rect">
            <a:avLst/>
          </a:prstGeom>
          <a:noFill/>
        </p:spPr>
        <p:txBody>
          <a:bodyPr wrap="square" rtlCol="0">
            <a:spAutoFit/>
          </a:bodyPr>
          <a:lstStyle/>
          <a:p>
            <a:pPr algn="ctr"/>
            <a:r>
              <a:rPr lang="en-US" sz="1600" b="1" dirty="0"/>
              <a:t>So we need to make that 25% count for both parties right? Sometimes </a:t>
            </a:r>
            <a:r>
              <a:rPr lang="en-US" sz="2400" b="1" dirty="0"/>
              <a:t>less is more</a:t>
            </a:r>
            <a:r>
              <a:rPr lang="en-US" sz="1600" b="1" dirty="0"/>
              <a:t>, for your audience this can mean attention doesn’t need to be divided making extra notes and it also means less unnecessary work for you!</a:t>
            </a:r>
          </a:p>
        </p:txBody>
      </p:sp>
      <p:sp>
        <p:nvSpPr>
          <p:cNvPr id="2" name="TextBox 1"/>
          <p:cNvSpPr txBox="1"/>
          <p:nvPr/>
        </p:nvSpPr>
        <p:spPr>
          <a:xfrm>
            <a:off x="457200" y="5557877"/>
            <a:ext cx="6370401" cy="923330"/>
          </a:xfrm>
          <a:prstGeom prst="rect">
            <a:avLst/>
          </a:prstGeom>
          <a:noFill/>
        </p:spPr>
        <p:txBody>
          <a:bodyPr wrap="square" rtlCol="0">
            <a:spAutoFit/>
          </a:bodyPr>
          <a:lstStyle/>
          <a:p>
            <a:r>
              <a:rPr lang="en-GB" b="1" dirty="0"/>
              <a:t>TIP: Where possible use bullet points to deliver information in small batches (and then commit to having no more than 3-4 of these to deliver your message!)</a:t>
            </a:r>
          </a:p>
        </p:txBody>
      </p:sp>
    </p:spTree>
    <p:extLst>
      <p:ext uri="{BB962C8B-B14F-4D97-AF65-F5344CB8AC3E}">
        <p14:creationId xmlns:p14="http://schemas.microsoft.com/office/powerpoint/2010/main" val="7702538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Users\Lora\AppData\Local\Microsoft\Windows\INetCache\IE\A5H8OD5V\brush_colour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881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BB2D68C-71BE-43E1-9CDC-9148463C9F87}"/>
              </a:ext>
            </a:extLst>
          </p:cNvPr>
          <p:cNvSpPr/>
          <p:nvPr/>
        </p:nvSpPr>
        <p:spPr>
          <a:xfrm>
            <a:off x="340263" y="2967335"/>
            <a:ext cx="1151148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THINK CONTRASTING COLOURS</a:t>
            </a:r>
          </a:p>
        </p:txBody>
      </p:sp>
      <p:sp>
        <p:nvSpPr>
          <p:cNvPr id="2" name="TextBox 1"/>
          <p:cNvSpPr txBox="1"/>
          <p:nvPr/>
        </p:nvSpPr>
        <p:spPr>
          <a:xfrm>
            <a:off x="199292" y="389765"/>
            <a:ext cx="7842739" cy="369332"/>
          </a:xfrm>
          <a:prstGeom prst="rect">
            <a:avLst/>
          </a:prstGeom>
          <a:noFill/>
        </p:spPr>
        <p:txBody>
          <a:bodyPr wrap="square" rtlCol="0">
            <a:spAutoFit/>
          </a:bodyPr>
          <a:lstStyle/>
          <a:p>
            <a:r>
              <a:rPr lang="en-GB" b="1" dirty="0"/>
              <a:t>APPROPRIATE USE OF COLOUR</a:t>
            </a:r>
            <a:r>
              <a:rPr lang="en-GB" dirty="0"/>
              <a:t>:</a:t>
            </a:r>
          </a:p>
        </p:txBody>
      </p:sp>
    </p:spTree>
    <p:extLst>
      <p:ext uri="{BB962C8B-B14F-4D97-AF65-F5344CB8AC3E}">
        <p14:creationId xmlns:p14="http://schemas.microsoft.com/office/powerpoint/2010/main" val="25211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48DBDE-DEE1-4470-B04C-214BEA587D58}"/>
              </a:ext>
            </a:extLst>
          </p:cNvPr>
          <p:cNvSpPr>
            <a:spLocks noGrp="1"/>
          </p:cNvSpPr>
          <p:nvPr>
            <p:ph idx="1"/>
          </p:nvPr>
        </p:nvSpPr>
        <p:spPr/>
        <p:txBody>
          <a:bodyPr/>
          <a:lstStyle/>
          <a:p>
            <a:pPr marL="0" indent="0">
              <a:buNone/>
            </a:pPr>
            <a:endParaRPr lang="en-GB" dirty="0"/>
          </a:p>
          <a:p>
            <a:endParaRPr lang="en-GB" dirty="0"/>
          </a:p>
        </p:txBody>
      </p:sp>
      <p:sp>
        <p:nvSpPr>
          <p:cNvPr id="5" name="Rectangle 4">
            <a:extLst>
              <a:ext uri="{FF2B5EF4-FFF2-40B4-BE49-F238E27FC236}">
                <a16:creationId xmlns:a16="http://schemas.microsoft.com/office/drawing/2014/main" id="{4828F546-4AAB-4DE7-924E-233A0BACB4B4}"/>
              </a:ext>
            </a:extLst>
          </p:cNvPr>
          <p:cNvSpPr/>
          <p:nvPr/>
        </p:nvSpPr>
        <p:spPr>
          <a:xfrm rot="1309730">
            <a:off x="8553748" y="1414982"/>
            <a:ext cx="3730508"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THE BIG CC!</a:t>
            </a:r>
          </a:p>
        </p:txBody>
      </p:sp>
      <p:sp>
        <p:nvSpPr>
          <p:cNvPr id="6" name="TextBox 5">
            <a:extLst>
              <a:ext uri="{FF2B5EF4-FFF2-40B4-BE49-F238E27FC236}">
                <a16:creationId xmlns:a16="http://schemas.microsoft.com/office/drawing/2014/main" id="{9CD63568-14CD-414F-9EA0-875CB1C5465A}"/>
              </a:ext>
            </a:extLst>
          </p:cNvPr>
          <p:cNvSpPr txBox="1"/>
          <p:nvPr/>
        </p:nvSpPr>
        <p:spPr>
          <a:xfrm>
            <a:off x="562706" y="512791"/>
            <a:ext cx="8299938" cy="5016758"/>
          </a:xfrm>
          <a:prstGeom prst="rect">
            <a:avLst/>
          </a:prstGeom>
          <a:noFill/>
        </p:spPr>
        <p:txBody>
          <a:bodyPr wrap="square" rtlCol="0">
            <a:spAutoFit/>
          </a:bodyPr>
          <a:lstStyle/>
          <a:p>
            <a:r>
              <a:rPr lang="en-GB" sz="2000" dirty="0"/>
              <a:t>Having a contrast of colours isn’t just for the purpose of the presentation looking nice, it is about </a:t>
            </a:r>
            <a:r>
              <a:rPr lang="en-GB" sz="2000" b="1" dirty="0"/>
              <a:t>content visibility.</a:t>
            </a:r>
          </a:p>
          <a:p>
            <a:r>
              <a:rPr lang="en-GB" sz="2000" b="1" dirty="0"/>
              <a:t>Whilst building your PowerPoint always try to consider:</a:t>
            </a:r>
          </a:p>
          <a:p>
            <a:endParaRPr lang="en-GB" sz="2000" b="1" i="1" dirty="0">
              <a:solidFill>
                <a:srgbClr val="FF0000"/>
              </a:solidFill>
            </a:endParaRPr>
          </a:p>
          <a:p>
            <a:r>
              <a:rPr lang="en-GB" sz="2000" b="1" i="1" dirty="0">
                <a:solidFill>
                  <a:srgbClr val="FF0000"/>
                </a:solidFill>
              </a:rPr>
              <a:t>Could these colours be seen from anywhere in the room?</a:t>
            </a:r>
          </a:p>
          <a:p>
            <a:r>
              <a:rPr lang="en-GB" sz="2000" dirty="0"/>
              <a:t>Remember the people watching the presentation will likely be at different locations in the room – how will your choice of colours look under different lighting?</a:t>
            </a:r>
          </a:p>
          <a:p>
            <a:endParaRPr lang="en-GB" sz="2000" b="1" i="1" dirty="0">
              <a:solidFill>
                <a:srgbClr val="FF0000"/>
              </a:solidFill>
            </a:endParaRPr>
          </a:p>
          <a:p>
            <a:r>
              <a:rPr lang="en-GB" sz="2000" b="1" i="1" dirty="0">
                <a:solidFill>
                  <a:srgbClr val="FF0000"/>
                </a:solidFill>
              </a:rPr>
              <a:t>Is it eye-catching?</a:t>
            </a:r>
          </a:p>
          <a:p>
            <a:r>
              <a:rPr lang="en-GB" sz="2000" dirty="0"/>
              <a:t>You have a short-time pre slide to communicate your message – will it capture the interest you want it to?</a:t>
            </a:r>
          </a:p>
          <a:p>
            <a:endParaRPr lang="en-GB" sz="2000" dirty="0"/>
          </a:p>
          <a:p>
            <a:r>
              <a:rPr lang="en-GB" sz="2000" b="1" i="1" dirty="0">
                <a:solidFill>
                  <a:srgbClr val="FF0000"/>
                </a:solidFill>
              </a:rPr>
              <a:t>What is the main message/ information that needs to be seen?</a:t>
            </a:r>
          </a:p>
          <a:p>
            <a:r>
              <a:rPr lang="en-GB" sz="2000" dirty="0"/>
              <a:t>Highlighting key information will draw the audiences eyes to it and so even if they miss what you said, they are aware of the point being made at that given time.</a:t>
            </a:r>
          </a:p>
        </p:txBody>
      </p:sp>
      <p:pic>
        <p:nvPicPr>
          <p:cNvPr id="7" name="Picture 6">
            <a:extLst>
              <a:ext uri="{FF2B5EF4-FFF2-40B4-BE49-F238E27FC236}">
                <a16:creationId xmlns:a16="http://schemas.microsoft.com/office/drawing/2014/main" id="{3890E413-E897-455D-A605-4BFA5DC747D9}"/>
              </a:ext>
            </a:extLst>
          </p:cNvPr>
          <p:cNvPicPr>
            <a:picLocks noChangeAspect="1"/>
          </p:cNvPicPr>
          <p:nvPr/>
        </p:nvPicPr>
        <p:blipFill>
          <a:blip r:embed="rId2"/>
          <a:stretch>
            <a:fillRect/>
          </a:stretch>
        </p:blipFill>
        <p:spPr>
          <a:xfrm>
            <a:off x="8862645" y="4818186"/>
            <a:ext cx="2877855" cy="1636392"/>
          </a:xfrm>
          <a:prstGeom prst="rect">
            <a:avLst/>
          </a:prstGeom>
        </p:spPr>
      </p:pic>
      <p:pic>
        <p:nvPicPr>
          <p:cNvPr id="4" name="Picture 3">
            <a:extLst>
              <a:ext uri="{FF2B5EF4-FFF2-40B4-BE49-F238E27FC236}">
                <a16:creationId xmlns:a16="http://schemas.microsoft.com/office/drawing/2014/main" id="{2AF1D309-7723-4379-B95D-7C45383126E1}"/>
              </a:ext>
            </a:extLst>
          </p:cNvPr>
          <p:cNvPicPr>
            <a:picLocks noChangeAspect="1"/>
          </p:cNvPicPr>
          <p:nvPr/>
        </p:nvPicPr>
        <p:blipFill>
          <a:blip r:embed="rId3"/>
          <a:stretch>
            <a:fillRect/>
          </a:stretch>
        </p:blipFill>
        <p:spPr>
          <a:xfrm>
            <a:off x="9897164" y="3486059"/>
            <a:ext cx="1805421" cy="1412382"/>
          </a:xfrm>
          <a:prstGeom prst="rect">
            <a:avLst/>
          </a:prstGeom>
        </p:spPr>
      </p:pic>
      <p:pic>
        <p:nvPicPr>
          <p:cNvPr id="9" name="Picture 8">
            <a:extLst>
              <a:ext uri="{FF2B5EF4-FFF2-40B4-BE49-F238E27FC236}">
                <a16:creationId xmlns:a16="http://schemas.microsoft.com/office/drawing/2014/main" id="{7DAC137B-697C-43DE-8DA0-C8976E152CE4}"/>
              </a:ext>
            </a:extLst>
          </p:cNvPr>
          <p:cNvPicPr>
            <a:picLocks noChangeAspect="1"/>
          </p:cNvPicPr>
          <p:nvPr/>
        </p:nvPicPr>
        <p:blipFill>
          <a:blip r:embed="rId4"/>
          <a:stretch>
            <a:fillRect/>
          </a:stretch>
        </p:blipFill>
        <p:spPr>
          <a:xfrm>
            <a:off x="8930880" y="2080741"/>
            <a:ext cx="1370692" cy="1370692"/>
          </a:xfrm>
          <a:prstGeom prst="rect">
            <a:avLst/>
          </a:prstGeom>
        </p:spPr>
      </p:pic>
      <p:sp>
        <p:nvSpPr>
          <p:cNvPr id="11" name="TextBox 10"/>
          <p:cNvSpPr txBox="1"/>
          <p:nvPr/>
        </p:nvSpPr>
        <p:spPr>
          <a:xfrm>
            <a:off x="562706" y="5531248"/>
            <a:ext cx="8147539" cy="923330"/>
          </a:xfrm>
          <a:prstGeom prst="rect">
            <a:avLst/>
          </a:prstGeom>
          <a:noFill/>
        </p:spPr>
        <p:txBody>
          <a:bodyPr wrap="square" rtlCol="0">
            <a:spAutoFit/>
          </a:bodyPr>
          <a:lstStyle/>
          <a:p>
            <a:r>
              <a:rPr lang="en-GB" b="1" dirty="0"/>
              <a:t>FACT: Your brain recognises the colour </a:t>
            </a:r>
            <a:r>
              <a:rPr lang="en-GB" b="1" dirty="0">
                <a:solidFill>
                  <a:srgbClr val="FF0000"/>
                </a:solidFill>
              </a:rPr>
              <a:t>red</a:t>
            </a:r>
            <a:r>
              <a:rPr lang="en-GB" b="1" dirty="0"/>
              <a:t> as something to be paid attention to… and it recognises </a:t>
            </a:r>
            <a:r>
              <a:rPr lang="en-GB" b="1" dirty="0">
                <a:solidFill>
                  <a:srgbClr val="FFC000"/>
                </a:solidFill>
              </a:rPr>
              <a:t>yellow</a:t>
            </a:r>
            <a:r>
              <a:rPr lang="en-GB" b="1" dirty="0"/>
              <a:t> as something to be remembered! That’s why car stop signs are red and post-it-notes were traditionally yellow!</a:t>
            </a:r>
          </a:p>
        </p:txBody>
      </p:sp>
    </p:spTree>
    <p:extLst>
      <p:ext uri="{BB962C8B-B14F-4D97-AF65-F5344CB8AC3E}">
        <p14:creationId xmlns:p14="http://schemas.microsoft.com/office/powerpoint/2010/main" val="4150534773"/>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46D25C62-B726-4D2A-B1F5-C4228EC69AA9}"/>
              </a:ext>
            </a:extLst>
          </p:cNvPr>
          <p:cNvPicPr>
            <a:picLocks noChangeAspect="1"/>
          </p:cNvPicPr>
          <p:nvPr/>
        </p:nvPicPr>
        <p:blipFill rotWithShape="1">
          <a:blip r:embed="rId3"/>
          <a:srcRect l="24836" r="10000"/>
          <a:stretch/>
        </p:blipFill>
        <p:spPr>
          <a:xfrm>
            <a:off x="1989689" y="645106"/>
            <a:ext cx="3741022" cy="3229275"/>
          </a:xfrm>
          <a:prstGeom prst="rect">
            <a:avLst/>
          </a:prstGeom>
        </p:spPr>
      </p:pic>
      <p:sp>
        <p:nvSpPr>
          <p:cNvPr id="31" name="Rectangle 30">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2FAADA2A-007A-4E79-B88F-8AA61A49A783}"/>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3700" cap="all" spc="-100" dirty="0">
                <a:solidFill>
                  <a:schemeClr val="bg1"/>
                </a:solidFill>
              </a:rPr>
              <a:t>PLEASE Raise your hand and tell me which slide is easier to see/read</a:t>
            </a:r>
          </a:p>
        </p:txBody>
      </p:sp>
      <p:cxnSp>
        <p:nvCxnSpPr>
          <p:cNvPr id="35" name="Straight Connector 34">
            <a:extLst>
              <a:ext uri="{FF2B5EF4-FFF2-40B4-BE49-F238E27FC236}">
                <a16:creationId xmlns:a16="http://schemas.microsoft.com/office/drawing/2014/main" id="{FEF09B21-45A0-42EE-9BDC-C4E0932EA6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52456" y="1386165"/>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D466E31-FF8C-48E6-AE2C-6C36519AF32A}"/>
              </a:ext>
            </a:extLst>
          </p:cNvPr>
          <p:cNvPicPr>
            <a:picLocks noChangeAspect="1"/>
          </p:cNvPicPr>
          <p:nvPr/>
        </p:nvPicPr>
        <p:blipFill rotWithShape="1">
          <a:blip r:embed="rId4"/>
          <a:srcRect l="22623" t="2187" r="8750" b="-2187"/>
          <a:stretch/>
        </p:blipFill>
        <p:spPr>
          <a:xfrm>
            <a:off x="6373903" y="645827"/>
            <a:ext cx="3938070" cy="3227832"/>
          </a:xfrm>
          <a:prstGeom prst="rect">
            <a:avLst/>
          </a:prstGeom>
        </p:spPr>
      </p:pic>
    </p:spTree>
    <p:extLst>
      <p:ext uri="{BB962C8B-B14F-4D97-AF65-F5344CB8AC3E}">
        <p14:creationId xmlns:p14="http://schemas.microsoft.com/office/powerpoint/2010/main" val="97791346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C:\Users\Lora\AppData\Local\Microsoft\Windows\INetCache\IE\8I4UP9S8\022818-122-Sociology-Social-Interact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BB2D68C-71BE-43E1-9CDC-9148463C9F87}"/>
              </a:ext>
            </a:extLst>
          </p:cNvPr>
          <p:cNvSpPr/>
          <p:nvPr/>
        </p:nvSpPr>
        <p:spPr>
          <a:xfrm>
            <a:off x="557897" y="4760966"/>
            <a:ext cx="11076237"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INTERACTING WITH YOUR AUDIENCE</a:t>
            </a:r>
          </a:p>
        </p:txBody>
      </p:sp>
      <p:sp>
        <p:nvSpPr>
          <p:cNvPr id="2" name="TextBox 1"/>
          <p:cNvSpPr txBox="1"/>
          <p:nvPr/>
        </p:nvSpPr>
        <p:spPr>
          <a:xfrm>
            <a:off x="3791395" y="196390"/>
            <a:ext cx="7842739" cy="369332"/>
          </a:xfrm>
          <a:prstGeom prst="rect">
            <a:avLst/>
          </a:prstGeom>
          <a:noFill/>
        </p:spPr>
        <p:txBody>
          <a:bodyPr wrap="square" rtlCol="0">
            <a:spAutoFit/>
          </a:bodyPr>
          <a:lstStyle/>
          <a:p>
            <a:r>
              <a:rPr lang="en-GB" b="1" dirty="0"/>
              <a:t>SEE WHAT I DID THERE?</a:t>
            </a:r>
            <a:endParaRPr lang="en-GB" dirty="0"/>
          </a:p>
        </p:txBody>
      </p:sp>
    </p:spTree>
    <p:extLst>
      <p:ext uri="{BB962C8B-B14F-4D97-AF65-F5344CB8AC3E}">
        <p14:creationId xmlns:p14="http://schemas.microsoft.com/office/powerpoint/2010/main" val="25638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6" descr="Customer Review">
            <a:extLst>
              <a:ext uri="{FF2B5EF4-FFF2-40B4-BE49-F238E27FC236}">
                <a16:creationId xmlns:a16="http://schemas.microsoft.com/office/drawing/2014/main" id="{5AFDD195-C5FA-4006-AB5A-AD4F33AC20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32792" y="941307"/>
            <a:ext cx="3217333" cy="3217333"/>
          </a:xfrm>
          <a:prstGeom prst="rect">
            <a:avLst/>
          </a:prstGeom>
        </p:spPr>
      </p:pic>
      <p:sp>
        <p:nvSpPr>
          <p:cNvPr id="2" name="TextBox 1"/>
          <p:cNvSpPr txBox="1"/>
          <p:nvPr/>
        </p:nvSpPr>
        <p:spPr>
          <a:xfrm>
            <a:off x="832338" y="621323"/>
            <a:ext cx="6623539" cy="6309420"/>
          </a:xfrm>
          <a:prstGeom prst="rect">
            <a:avLst/>
          </a:prstGeom>
          <a:noFill/>
        </p:spPr>
        <p:txBody>
          <a:bodyPr wrap="square" rtlCol="0">
            <a:spAutoFit/>
          </a:bodyPr>
          <a:lstStyle/>
          <a:p>
            <a:r>
              <a:rPr lang="en-GB" sz="2800" b="1" dirty="0"/>
              <a:t>Keeping your audience engaged with the topic.</a:t>
            </a:r>
          </a:p>
          <a:p>
            <a:endParaRPr lang="en-GB" dirty="0"/>
          </a:p>
          <a:p>
            <a:r>
              <a:rPr lang="en-GB" dirty="0"/>
              <a:t>Use </a:t>
            </a:r>
            <a:r>
              <a:rPr lang="en-GB" sz="2400" b="1" dirty="0">
                <a:solidFill>
                  <a:srgbClr val="FF0000"/>
                </a:solidFill>
              </a:rPr>
              <a:t>basic methods like asking simple questions </a:t>
            </a:r>
            <a:r>
              <a:rPr lang="en-GB" dirty="0"/>
              <a:t>as I did just now to make your points…this is a great way of reclaiming or checking you have people’s attention and it is another way to help them remember your point…because everyone loves an activity!</a:t>
            </a:r>
          </a:p>
          <a:p>
            <a:endParaRPr lang="en-GB" dirty="0"/>
          </a:p>
          <a:p>
            <a:r>
              <a:rPr lang="en-GB" dirty="0"/>
              <a:t>Other tips:</a:t>
            </a:r>
          </a:p>
          <a:p>
            <a:endParaRPr lang="en-GB" dirty="0"/>
          </a:p>
          <a:p>
            <a:pPr marL="285750" indent="-285750">
              <a:buFont typeface="Arial" panose="020B0604020202020204" pitchFamily="34" charset="0"/>
              <a:buChar char="•"/>
            </a:pPr>
            <a:r>
              <a:rPr lang="en-GB" dirty="0"/>
              <a:t>Use </a:t>
            </a:r>
            <a:r>
              <a:rPr lang="en-GB" b="1" dirty="0">
                <a:solidFill>
                  <a:srgbClr val="FF0000"/>
                </a:solidFill>
              </a:rPr>
              <a:t>stats or figures to add validity to points </a:t>
            </a:r>
            <a:r>
              <a:rPr lang="en-GB" dirty="0"/>
              <a:t>being made where you can…this will also appeal to any numeric or statistical learners in your group – </a:t>
            </a:r>
            <a:r>
              <a:rPr lang="en-GB" b="1" dirty="0"/>
              <a:t>you can even turn this into a game and ask people what they think a percentage or figure might be.</a:t>
            </a:r>
          </a:p>
          <a:p>
            <a:pPr marL="285750" indent="-285750">
              <a:buFont typeface="Arial" panose="020B0604020202020204" pitchFamily="34" charset="0"/>
              <a:buChar char="•"/>
            </a:pPr>
            <a:r>
              <a:rPr lang="en-GB" b="1" dirty="0">
                <a:solidFill>
                  <a:srgbClr val="FF0000"/>
                </a:solidFill>
              </a:rPr>
              <a:t>Ask people to vote/use polls to check understanding</a:t>
            </a:r>
            <a:r>
              <a:rPr lang="en-GB" dirty="0"/>
              <a:t>, see peoples views on the topic </a:t>
            </a:r>
            <a:r>
              <a:rPr lang="en-GB" b="1" dirty="0"/>
              <a:t>and adapt what your talking about to address what has been shared.</a:t>
            </a:r>
          </a:p>
          <a:p>
            <a:pPr marL="285750" indent="-285750">
              <a:buFont typeface="Arial" panose="020B0604020202020204" pitchFamily="34" charset="0"/>
              <a:buChar char="•"/>
            </a:pPr>
            <a:r>
              <a:rPr lang="en-GB" dirty="0"/>
              <a:t>Encourage the audience to work with you – after all </a:t>
            </a:r>
            <a:r>
              <a:rPr lang="en-GB" b="1" dirty="0">
                <a:solidFill>
                  <a:srgbClr val="FF0000"/>
                </a:solidFill>
              </a:rPr>
              <a:t>people remember conversations and experiences more than just words.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805261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Lora\AppData\Local\Microsoft\Windows\INetCache\IE\H68XIKKS\measuring-tape-png-body-tape-meas-PLzMxz-clip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4404"/>
            <a:ext cx="12192000" cy="67091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BB2D68C-71BE-43E1-9CDC-9148463C9F87}"/>
              </a:ext>
            </a:extLst>
          </p:cNvPr>
          <p:cNvSpPr/>
          <p:nvPr/>
        </p:nvSpPr>
        <p:spPr>
          <a:xfrm>
            <a:off x="2672793" y="294474"/>
            <a:ext cx="7291933"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YES, SIZE DOES MATTER!</a:t>
            </a:r>
          </a:p>
        </p:txBody>
      </p:sp>
    </p:spTree>
    <p:extLst>
      <p:ext uri="{BB962C8B-B14F-4D97-AF65-F5344CB8AC3E}">
        <p14:creationId xmlns:p14="http://schemas.microsoft.com/office/powerpoint/2010/main" val="291887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558AD-5AC7-4F48-91A6-4CA19EB0DE3B}"/>
              </a:ext>
            </a:extLst>
          </p:cNvPr>
          <p:cNvSpPr>
            <a:spLocks noGrp="1"/>
          </p:cNvSpPr>
          <p:nvPr>
            <p:ph type="title"/>
          </p:nvPr>
        </p:nvSpPr>
        <p:spPr>
          <a:xfrm>
            <a:off x="1066800" y="653674"/>
            <a:ext cx="10058400" cy="1371600"/>
          </a:xfrm>
          <a:solidFill>
            <a:schemeClr val="tx1"/>
          </a:solidFill>
        </p:spPr>
        <p:txBody>
          <a:bodyPr/>
          <a:lstStyle/>
          <a:p>
            <a:endParaRPr lang="en-GB" dirty="0"/>
          </a:p>
        </p:txBody>
      </p:sp>
      <p:sp>
        <p:nvSpPr>
          <p:cNvPr id="3" name="Content Placeholder 2">
            <a:extLst>
              <a:ext uri="{FF2B5EF4-FFF2-40B4-BE49-F238E27FC236}">
                <a16:creationId xmlns:a16="http://schemas.microsoft.com/office/drawing/2014/main" id="{061A1086-7460-4BBE-AF27-0CD66992EE12}"/>
              </a:ext>
            </a:extLst>
          </p:cNvPr>
          <p:cNvSpPr>
            <a:spLocks noGrp="1"/>
          </p:cNvSpPr>
          <p:nvPr>
            <p:ph idx="1"/>
          </p:nvPr>
        </p:nvSpPr>
        <p:spPr>
          <a:xfrm>
            <a:off x="1066800" y="2124386"/>
            <a:ext cx="10058400" cy="3849624"/>
          </a:xfrm>
          <a:noFill/>
        </p:spPr>
        <p:txBody>
          <a:bodyPr>
            <a:normAutofit fontScale="92500" lnSpcReduction="10000"/>
          </a:bodyPr>
          <a:lstStyle/>
          <a:p>
            <a:pPr marL="0" indent="0">
              <a:buNone/>
            </a:pPr>
            <a:r>
              <a:rPr lang="en-GB" sz="2000" dirty="0">
                <a:solidFill>
                  <a:srgbClr val="FF0000"/>
                </a:solidFill>
                <a:highlight>
                  <a:srgbClr val="FFFF00"/>
                </a:highlight>
              </a:rPr>
              <a:t> </a:t>
            </a:r>
          </a:p>
          <a:p>
            <a:r>
              <a:rPr lang="en-GB" sz="2400" dirty="0">
                <a:solidFill>
                  <a:srgbClr val="FF0000"/>
                </a:solidFill>
                <a:highlight>
                  <a:srgbClr val="FFFF00"/>
                </a:highlight>
              </a:rPr>
              <a:t>Consider everyone around the room – can people sat at a distance still see this as clearly as you would like?</a:t>
            </a:r>
          </a:p>
          <a:p>
            <a:endParaRPr lang="en-GB" sz="2400" dirty="0">
              <a:solidFill>
                <a:srgbClr val="FF0000"/>
              </a:solidFill>
              <a:highlight>
                <a:srgbClr val="FFFF00"/>
              </a:highlight>
            </a:endParaRPr>
          </a:p>
          <a:p>
            <a:r>
              <a:rPr lang="en-GB" sz="2400" dirty="0">
                <a:solidFill>
                  <a:srgbClr val="FF0000"/>
                </a:solidFill>
                <a:highlight>
                  <a:srgbClr val="FFFF00"/>
                </a:highlight>
              </a:rPr>
              <a:t>Be sensible with the size of your text - bigger text will be seen and digested first, make it count!</a:t>
            </a:r>
          </a:p>
          <a:p>
            <a:pPr marL="0" indent="0">
              <a:buNone/>
            </a:pPr>
            <a:endParaRPr lang="en-GB" sz="2400" dirty="0">
              <a:solidFill>
                <a:srgbClr val="FF0000"/>
              </a:solidFill>
              <a:highlight>
                <a:srgbClr val="FFFF00"/>
              </a:highlight>
            </a:endParaRPr>
          </a:p>
          <a:p>
            <a:r>
              <a:rPr lang="en-GB" sz="2400" dirty="0">
                <a:solidFill>
                  <a:srgbClr val="FF0000"/>
                </a:solidFill>
                <a:highlight>
                  <a:srgbClr val="FFFF00"/>
                </a:highlight>
              </a:rPr>
              <a:t>Slightly more important things e.g.  key words, headings etc. should all be larger than the rest to make sure the reader can differentiate between the two.</a:t>
            </a:r>
          </a:p>
        </p:txBody>
      </p:sp>
      <p:sp>
        <p:nvSpPr>
          <p:cNvPr id="4" name="Rectangle 3">
            <a:extLst>
              <a:ext uri="{FF2B5EF4-FFF2-40B4-BE49-F238E27FC236}">
                <a16:creationId xmlns:a16="http://schemas.microsoft.com/office/drawing/2014/main" id="{30F4559D-8298-4BFF-8A50-01B70DB30322}"/>
              </a:ext>
            </a:extLst>
          </p:cNvPr>
          <p:cNvSpPr/>
          <p:nvPr/>
        </p:nvSpPr>
        <p:spPr>
          <a:xfrm>
            <a:off x="2873726" y="554644"/>
            <a:ext cx="604652" cy="156966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dirty="0">
                <a:ln/>
                <a:solidFill>
                  <a:schemeClr val="accent4"/>
                </a:solidFill>
              </a:rPr>
              <a:t>S</a:t>
            </a:r>
            <a:endParaRPr lang="en-US" sz="9600" b="1" cap="none" spc="0" dirty="0">
              <a:ln/>
              <a:solidFill>
                <a:schemeClr val="accent4"/>
              </a:solidFill>
              <a:effectLst/>
            </a:endParaRPr>
          </a:p>
        </p:txBody>
      </p:sp>
      <p:sp>
        <p:nvSpPr>
          <p:cNvPr id="5" name="Rectangle 4">
            <a:extLst>
              <a:ext uri="{FF2B5EF4-FFF2-40B4-BE49-F238E27FC236}">
                <a16:creationId xmlns:a16="http://schemas.microsoft.com/office/drawing/2014/main" id="{E4A06DD8-9D77-4B1C-87B6-84D77DA9D8F6}"/>
              </a:ext>
            </a:extLst>
          </p:cNvPr>
          <p:cNvSpPr/>
          <p:nvPr/>
        </p:nvSpPr>
        <p:spPr>
          <a:xfrm>
            <a:off x="3923110" y="1211079"/>
            <a:ext cx="575799"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I</a:t>
            </a:r>
          </a:p>
        </p:txBody>
      </p:sp>
      <p:sp>
        <p:nvSpPr>
          <p:cNvPr id="6" name="Rectangle 5">
            <a:extLst>
              <a:ext uri="{FF2B5EF4-FFF2-40B4-BE49-F238E27FC236}">
                <a16:creationId xmlns:a16="http://schemas.microsoft.com/office/drawing/2014/main" id="{6A527700-09E0-4EB4-9089-40FAB13D428C}"/>
              </a:ext>
            </a:extLst>
          </p:cNvPr>
          <p:cNvSpPr/>
          <p:nvPr/>
        </p:nvSpPr>
        <p:spPr>
          <a:xfrm>
            <a:off x="4703887" y="455614"/>
            <a:ext cx="966932"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Z</a:t>
            </a:r>
          </a:p>
        </p:txBody>
      </p:sp>
      <p:sp>
        <p:nvSpPr>
          <p:cNvPr id="7" name="Rectangle 6">
            <a:extLst>
              <a:ext uri="{FF2B5EF4-FFF2-40B4-BE49-F238E27FC236}">
                <a16:creationId xmlns:a16="http://schemas.microsoft.com/office/drawing/2014/main" id="{6A6985DC-64B3-42E7-AE3C-CD49AE7C2298}"/>
              </a:ext>
            </a:extLst>
          </p:cNvPr>
          <p:cNvSpPr/>
          <p:nvPr/>
        </p:nvSpPr>
        <p:spPr>
          <a:xfrm>
            <a:off x="5788225" y="1100093"/>
            <a:ext cx="931665"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E</a:t>
            </a:r>
          </a:p>
        </p:txBody>
      </p:sp>
      <p:sp>
        <p:nvSpPr>
          <p:cNvPr id="8" name="Rectangle 7">
            <a:extLst>
              <a:ext uri="{FF2B5EF4-FFF2-40B4-BE49-F238E27FC236}">
                <a16:creationId xmlns:a16="http://schemas.microsoft.com/office/drawing/2014/main" id="{865C8849-DCAD-425F-8431-907481A8C58B}"/>
              </a:ext>
            </a:extLst>
          </p:cNvPr>
          <p:cNvSpPr/>
          <p:nvPr/>
        </p:nvSpPr>
        <p:spPr>
          <a:xfrm>
            <a:off x="6954702" y="1259114"/>
            <a:ext cx="1615314"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cap="none" spc="0" dirty="0">
                <a:ln/>
                <a:solidFill>
                  <a:schemeClr val="accent4"/>
                </a:solidFill>
                <a:effectLst/>
              </a:rPr>
              <a:t>MATTERS</a:t>
            </a:r>
          </a:p>
        </p:txBody>
      </p:sp>
    </p:spTree>
    <p:extLst>
      <p:ext uri="{BB962C8B-B14F-4D97-AF65-F5344CB8AC3E}">
        <p14:creationId xmlns:p14="http://schemas.microsoft.com/office/powerpoint/2010/main" val="3456144778"/>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Lora\AppData\Local\Microsoft\Windows\INetCache\IE\H68XIKKS\speech-bubble-1417456857mL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FD8AFC4-1AA0-40FB-892A-8E95236993BB}"/>
              </a:ext>
            </a:extLst>
          </p:cNvPr>
          <p:cNvSpPr/>
          <p:nvPr/>
        </p:nvSpPr>
        <p:spPr>
          <a:xfrm>
            <a:off x="262716" y="667490"/>
            <a:ext cx="11666567"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FINAL THOUGHTS: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2" name="TextBox 1"/>
          <p:cNvSpPr txBox="1"/>
          <p:nvPr/>
        </p:nvSpPr>
        <p:spPr>
          <a:xfrm>
            <a:off x="926123" y="1590820"/>
            <a:ext cx="10609385" cy="4708981"/>
          </a:xfrm>
          <a:prstGeom prst="rect">
            <a:avLst/>
          </a:prstGeom>
          <a:noFill/>
        </p:spPr>
        <p:txBody>
          <a:bodyPr wrap="square" rtlCol="0">
            <a:spAutoFit/>
          </a:bodyPr>
          <a:lstStyle/>
          <a:p>
            <a:pPr marL="285750" indent="-285750">
              <a:buFont typeface="Arial" panose="020B0604020202020204" pitchFamily="34" charset="0"/>
              <a:buChar char="•"/>
            </a:pPr>
            <a:r>
              <a:rPr lang="en-GB" sz="2000" b="1" dirty="0"/>
              <a:t>Although less is definitely more when it comes to the amount of text you put into your presentation, make use of all that PowerPoint can offer you to engage your audience whether that is animations, use of colour or different fonts. This will allow you the chance to make it appeal/be memorable for as many people as possible!</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Don’t just read off the slides – get involved and talk through most of the information yourself, reserving the slides for key information you want to make sure your audience takes away with them</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Get people involved – encourage participation through questions and asking opinions. This is a great way to keep people engaged but also gives you a break between all that talking to sit back, reflect and learn too rom others around you.</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Last point – have fun with it </a:t>
            </a:r>
            <a:r>
              <a:rPr lang="en-GB" sz="2000" b="1" dirty="0">
                <a:sym typeface="Wingdings" panose="05000000000000000000" pitchFamily="2" charset="2"/>
              </a:rPr>
              <a:t> if your enjoying it then your audience are more likely to enjoy too.</a:t>
            </a:r>
            <a:endParaRPr lang="en-GB" sz="2000" b="1" dirty="0"/>
          </a:p>
        </p:txBody>
      </p:sp>
      <p:sp>
        <p:nvSpPr>
          <p:cNvPr id="3" name="TextBox 2"/>
          <p:cNvSpPr txBox="1"/>
          <p:nvPr/>
        </p:nvSpPr>
        <p:spPr>
          <a:xfrm>
            <a:off x="2754923" y="6299801"/>
            <a:ext cx="6283569" cy="584775"/>
          </a:xfrm>
          <a:prstGeom prst="rect">
            <a:avLst/>
          </a:prstGeom>
          <a:noFill/>
        </p:spPr>
        <p:txBody>
          <a:bodyPr wrap="square" rtlCol="0">
            <a:spAutoFit/>
          </a:bodyPr>
          <a:lstStyle/>
          <a:p>
            <a:pPr algn="ctr"/>
            <a:r>
              <a:rPr lang="en-GB" sz="3200" b="1" dirty="0"/>
              <a:t>THANK YOU</a:t>
            </a:r>
          </a:p>
        </p:txBody>
      </p:sp>
    </p:spTree>
    <p:extLst>
      <p:ext uri="{BB962C8B-B14F-4D97-AF65-F5344CB8AC3E}">
        <p14:creationId xmlns:p14="http://schemas.microsoft.com/office/powerpoint/2010/main" val="28950023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2.xml><?xml version="1.0" encoding="utf-8"?>
<ds:datastoreItem xmlns:ds="http://schemas.openxmlformats.org/officeDocument/2006/customXml" ds:itemID="{0E92E9E5-79AF-4029-8FCA-9C327D54FD8F}">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{38036CA8-7F30-429E-A86D-565610C74563}tf56410444_win32</Template>
  <TotalTime>2238</TotalTime>
  <Words>852</Words>
  <Application>Microsoft Office PowerPoint</Application>
  <PresentationFormat>Widescreen</PresentationFormat>
  <Paragraphs>67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SavonVTI</vt:lpstr>
      <vt:lpstr>Emma, omosere, Tobi</vt:lpstr>
      <vt:lpstr>In this presentation we will be covering the basics of how PowerPoint can be used to successfully support you when presenting work to an audience.</vt:lpstr>
      <vt:lpstr>PowerPoint Presentation</vt:lpstr>
      <vt:lpstr>PowerPoint Presentation</vt:lpstr>
      <vt:lpstr>PowerPoint Presentation</vt:lpstr>
      <vt:lpstr>PowerPoint Presentation</vt:lpstr>
      <vt:lpstr>PLEASE Raise your hand and tell me which slide is easier to see/read</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Emma finch</dc:title>
  <dc:creator>Emma finch</dc:creator>
  <cp:lastModifiedBy>Emma Louise Finch (2110622)</cp:lastModifiedBy>
  <cp:revision>16</cp:revision>
  <dcterms:created xsi:type="dcterms:W3CDTF">2021-10-05T15:41:44Z</dcterms:created>
  <dcterms:modified xsi:type="dcterms:W3CDTF">2021-10-17T11:12:20Z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