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notesMasterIdLst>
    <p:notesMasterId r:id="rId40"/>
  </p:notesMasterIdLst>
  <p:sldIdLst>
    <p:sldId id="256" r:id="rId2"/>
    <p:sldId id="257" r:id="rId3"/>
    <p:sldId id="258" r:id="rId4"/>
    <p:sldId id="309" r:id="rId5"/>
    <p:sldId id="259" r:id="rId6"/>
    <p:sldId id="260" r:id="rId7"/>
    <p:sldId id="262" r:id="rId8"/>
    <p:sldId id="264" r:id="rId9"/>
    <p:sldId id="275" r:id="rId10"/>
    <p:sldId id="276" r:id="rId11"/>
    <p:sldId id="277" r:id="rId12"/>
    <p:sldId id="278" r:id="rId13"/>
    <p:sldId id="306" r:id="rId14"/>
    <p:sldId id="310" r:id="rId15"/>
    <p:sldId id="307" r:id="rId16"/>
    <p:sldId id="311" r:id="rId17"/>
    <p:sldId id="312" r:id="rId18"/>
    <p:sldId id="308" r:id="rId19"/>
    <p:sldId id="313" r:id="rId20"/>
    <p:sldId id="314" r:id="rId21"/>
    <p:sldId id="315" r:id="rId22"/>
    <p:sldId id="316" r:id="rId23"/>
    <p:sldId id="317" r:id="rId24"/>
    <p:sldId id="318" r:id="rId25"/>
    <p:sldId id="319" r:id="rId26"/>
    <p:sldId id="320" r:id="rId27"/>
    <p:sldId id="321" r:id="rId28"/>
    <p:sldId id="322" r:id="rId29"/>
    <p:sldId id="323" r:id="rId30"/>
    <p:sldId id="324" r:id="rId31"/>
    <p:sldId id="325" r:id="rId32"/>
    <p:sldId id="326" r:id="rId33"/>
    <p:sldId id="327" r:id="rId34"/>
    <p:sldId id="328" r:id="rId35"/>
    <p:sldId id="329" r:id="rId36"/>
    <p:sldId id="330" r:id="rId37"/>
    <p:sldId id="303" r:id="rId38"/>
    <p:sldId id="304"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FEBD"/>
    <a:srgbClr val="FF4533"/>
    <a:srgbClr val="91C6F0"/>
    <a:srgbClr val="FE2C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62"/>
    <p:restoredTop sz="95047"/>
  </p:normalViewPr>
  <p:slideViewPr>
    <p:cSldViewPr snapToGrid="0" snapToObjects="1">
      <p:cViewPr>
        <p:scale>
          <a:sx n="107" d="100"/>
          <a:sy n="107" d="100"/>
        </p:scale>
        <p:origin x="1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1692C7-DBB2-6E4B-82EA-63A653262B52}" type="datetimeFigureOut">
              <a:rPr lang="en-US" smtClean="0"/>
              <a:t>10/9/22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0CA2DC-4E22-1F4C-AA67-1BF45F4CC414}" type="slidenum">
              <a:rPr lang="en-US" smtClean="0"/>
              <a:t>‹#›</a:t>
            </a:fld>
            <a:endParaRPr lang="en-US"/>
          </a:p>
        </p:txBody>
      </p:sp>
    </p:spTree>
    <p:extLst>
      <p:ext uri="{BB962C8B-B14F-4D97-AF65-F5344CB8AC3E}">
        <p14:creationId xmlns:p14="http://schemas.microsoft.com/office/powerpoint/2010/main" val="1777667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9</a:t>
            </a:fld>
            <a:endParaRPr lang="en-US"/>
          </a:p>
        </p:txBody>
      </p:sp>
    </p:spTree>
    <p:extLst>
      <p:ext uri="{BB962C8B-B14F-4D97-AF65-F5344CB8AC3E}">
        <p14:creationId xmlns:p14="http://schemas.microsoft.com/office/powerpoint/2010/main" val="1677782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10</a:t>
            </a:fld>
            <a:endParaRPr lang="en-US"/>
          </a:p>
        </p:txBody>
      </p:sp>
    </p:spTree>
    <p:extLst>
      <p:ext uri="{BB962C8B-B14F-4D97-AF65-F5344CB8AC3E}">
        <p14:creationId xmlns:p14="http://schemas.microsoft.com/office/powerpoint/2010/main" val="3295330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11</a:t>
            </a:fld>
            <a:endParaRPr lang="en-US"/>
          </a:p>
        </p:txBody>
      </p:sp>
    </p:spTree>
    <p:extLst>
      <p:ext uri="{BB962C8B-B14F-4D97-AF65-F5344CB8AC3E}">
        <p14:creationId xmlns:p14="http://schemas.microsoft.com/office/powerpoint/2010/main" val="984388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12</a:t>
            </a:fld>
            <a:endParaRPr lang="en-US"/>
          </a:p>
        </p:txBody>
      </p:sp>
    </p:spTree>
    <p:extLst>
      <p:ext uri="{BB962C8B-B14F-4D97-AF65-F5344CB8AC3E}">
        <p14:creationId xmlns:p14="http://schemas.microsoft.com/office/powerpoint/2010/main" val="48799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14</a:t>
            </a:fld>
            <a:endParaRPr lang="en-US"/>
          </a:p>
        </p:txBody>
      </p:sp>
    </p:spTree>
    <p:extLst>
      <p:ext uri="{BB962C8B-B14F-4D97-AF65-F5344CB8AC3E}">
        <p14:creationId xmlns:p14="http://schemas.microsoft.com/office/powerpoint/2010/main" val="1182952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17</a:t>
            </a:fld>
            <a:endParaRPr lang="en-US"/>
          </a:p>
        </p:txBody>
      </p:sp>
    </p:spTree>
    <p:extLst>
      <p:ext uri="{BB962C8B-B14F-4D97-AF65-F5344CB8AC3E}">
        <p14:creationId xmlns:p14="http://schemas.microsoft.com/office/powerpoint/2010/main" val="1888357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20</a:t>
            </a:fld>
            <a:endParaRPr lang="en-US"/>
          </a:p>
        </p:txBody>
      </p:sp>
    </p:spTree>
    <p:extLst>
      <p:ext uri="{BB962C8B-B14F-4D97-AF65-F5344CB8AC3E}">
        <p14:creationId xmlns:p14="http://schemas.microsoft.com/office/powerpoint/2010/main" val="3370723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21</a:t>
            </a:fld>
            <a:endParaRPr lang="en-US"/>
          </a:p>
        </p:txBody>
      </p:sp>
    </p:spTree>
    <p:extLst>
      <p:ext uri="{BB962C8B-B14F-4D97-AF65-F5344CB8AC3E}">
        <p14:creationId xmlns:p14="http://schemas.microsoft.com/office/powerpoint/2010/main" val="2615586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22</a:t>
            </a:fld>
            <a:endParaRPr lang="en-US"/>
          </a:p>
        </p:txBody>
      </p:sp>
    </p:spTree>
    <p:extLst>
      <p:ext uri="{BB962C8B-B14F-4D97-AF65-F5344CB8AC3E}">
        <p14:creationId xmlns:p14="http://schemas.microsoft.com/office/powerpoint/2010/main" val="2140682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23</a:t>
            </a:fld>
            <a:endParaRPr lang="en-US"/>
          </a:p>
        </p:txBody>
      </p:sp>
    </p:spTree>
    <p:extLst>
      <p:ext uri="{BB962C8B-B14F-4D97-AF65-F5344CB8AC3E}">
        <p14:creationId xmlns:p14="http://schemas.microsoft.com/office/powerpoint/2010/main" val="178976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24</a:t>
            </a:fld>
            <a:endParaRPr lang="en-US"/>
          </a:p>
        </p:txBody>
      </p:sp>
    </p:spTree>
    <p:extLst>
      <p:ext uri="{BB962C8B-B14F-4D97-AF65-F5344CB8AC3E}">
        <p14:creationId xmlns:p14="http://schemas.microsoft.com/office/powerpoint/2010/main" val="3964945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25</a:t>
            </a:fld>
            <a:endParaRPr lang="en-US"/>
          </a:p>
        </p:txBody>
      </p:sp>
    </p:spTree>
    <p:extLst>
      <p:ext uri="{BB962C8B-B14F-4D97-AF65-F5344CB8AC3E}">
        <p14:creationId xmlns:p14="http://schemas.microsoft.com/office/powerpoint/2010/main" val="17151751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26</a:t>
            </a:fld>
            <a:endParaRPr lang="en-US"/>
          </a:p>
        </p:txBody>
      </p:sp>
    </p:spTree>
    <p:extLst>
      <p:ext uri="{BB962C8B-B14F-4D97-AF65-F5344CB8AC3E}">
        <p14:creationId xmlns:p14="http://schemas.microsoft.com/office/powerpoint/2010/main" val="3489749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27</a:t>
            </a:fld>
            <a:endParaRPr lang="en-US"/>
          </a:p>
        </p:txBody>
      </p:sp>
    </p:spTree>
    <p:extLst>
      <p:ext uri="{BB962C8B-B14F-4D97-AF65-F5344CB8AC3E}">
        <p14:creationId xmlns:p14="http://schemas.microsoft.com/office/powerpoint/2010/main" val="25626077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28</a:t>
            </a:fld>
            <a:endParaRPr lang="en-US"/>
          </a:p>
        </p:txBody>
      </p:sp>
    </p:spTree>
    <p:extLst>
      <p:ext uri="{BB962C8B-B14F-4D97-AF65-F5344CB8AC3E}">
        <p14:creationId xmlns:p14="http://schemas.microsoft.com/office/powerpoint/2010/main" val="5382023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29</a:t>
            </a:fld>
            <a:endParaRPr lang="en-US"/>
          </a:p>
        </p:txBody>
      </p:sp>
    </p:spTree>
    <p:extLst>
      <p:ext uri="{BB962C8B-B14F-4D97-AF65-F5344CB8AC3E}">
        <p14:creationId xmlns:p14="http://schemas.microsoft.com/office/powerpoint/2010/main" val="458517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30</a:t>
            </a:fld>
            <a:endParaRPr lang="en-US"/>
          </a:p>
        </p:txBody>
      </p:sp>
    </p:spTree>
    <p:extLst>
      <p:ext uri="{BB962C8B-B14F-4D97-AF65-F5344CB8AC3E}">
        <p14:creationId xmlns:p14="http://schemas.microsoft.com/office/powerpoint/2010/main" val="1963299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31</a:t>
            </a:fld>
            <a:endParaRPr lang="en-US"/>
          </a:p>
        </p:txBody>
      </p:sp>
    </p:spTree>
    <p:extLst>
      <p:ext uri="{BB962C8B-B14F-4D97-AF65-F5344CB8AC3E}">
        <p14:creationId xmlns:p14="http://schemas.microsoft.com/office/powerpoint/2010/main" val="1390147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32</a:t>
            </a:fld>
            <a:endParaRPr lang="en-US"/>
          </a:p>
        </p:txBody>
      </p:sp>
    </p:spTree>
    <p:extLst>
      <p:ext uri="{BB962C8B-B14F-4D97-AF65-F5344CB8AC3E}">
        <p14:creationId xmlns:p14="http://schemas.microsoft.com/office/powerpoint/2010/main" val="22323325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33</a:t>
            </a:fld>
            <a:endParaRPr lang="en-US"/>
          </a:p>
        </p:txBody>
      </p:sp>
    </p:spTree>
    <p:extLst>
      <p:ext uri="{BB962C8B-B14F-4D97-AF65-F5344CB8AC3E}">
        <p14:creationId xmlns:p14="http://schemas.microsoft.com/office/powerpoint/2010/main" val="37993220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34</a:t>
            </a:fld>
            <a:endParaRPr lang="en-US"/>
          </a:p>
        </p:txBody>
      </p:sp>
    </p:spTree>
    <p:extLst>
      <p:ext uri="{BB962C8B-B14F-4D97-AF65-F5344CB8AC3E}">
        <p14:creationId xmlns:p14="http://schemas.microsoft.com/office/powerpoint/2010/main" val="9265126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35</a:t>
            </a:fld>
            <a:endParaRPr lang="en-US"/>
          </a:p>
        </p:txBody>
      </p:sp>
    </p:spTree>
    <p:extLst>
      <p:ext uri="{BB962C8B-B14F-4D97-AF65-F5344CB8AC3E}">
        <p14:creationId xmlns:p14="http://schemas.microsoft.com/office/powerpoint/2010/main" val="38991035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36</a:t>
            </a:fld>
            <a:endParaRPr lang="en-US"/>
          </a:p>
        </p:txBody>
      </p:sp>
    </p:spTree>
    <p:extLst>
      <p:ext uri="{BB962C8B-B14F-4D97-AF65-F5344CB8AC3E}">
        <p14:creationId xmlns:p14="http://schemas.microsoft.com/office/powerpoint/2010/main" val="27146399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Image Placeholder 1">
            <a:extLst>
              <a:ext uri="{FF2B5EF4-FFF2-40B4-BE49-F238E27FC236}">
                <a16:creationId xmlns:a16="http://schemas.microsoft.com/office/drawing/2014/main" id="{375FCAB9-BE2C-7E4A-A57F-922E52F6A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2" name="Notes Placeholder 2">
            <a:extLst>
              <a:ext uri="{FF2B5EF4-FFF2-40B4-BE49-F238E27FC236}">
                <a16:creationId xmlns:a16="http://schemas.microsoft.com/office/drawing/2014/main" id="{E41DC8AA-6EC5-4948-9B78-AE0673B1CA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3" name="Slide Number Placeholder 3">
            <a:extLst>
              <a:ext uri="{FF2B5EF4-FFF2-40B4-BE49-F238E27FC236}">
                <a16:creationId xmlns:a16="http://schemas.microsoft.com/office/drawing/2014/main" id="{3DC8FC92-025F-3841-A3DA-D3B36A36C6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64A0D2E5-1CC2-304F-A3CB-F3EB825FC5B3}" type="slidenum">
              <a:rPr lang="en-US" altLang="en-US"/>
              <a:pPr/>
              <a:t>37</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B3FAB711-4CB1-984F-8C1E-652D6A238F9C}" type="datetimeFigureOut">
              <a:rPr lang="en-US" smtClean="0"/>
              <a:t>10/9/22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359691065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3FAB711-4CB1-984F-8C1E-652D6A238F9C}" type="datetimeFigureOut">
              <a:rPr lang="en-US" smtClean="0"/>
              <a:t>10/9/22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1826797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3FAB711-4CB1-984F-8C1E-652D6A238F9C}" type="datetimeFigureOut">
              <a:rPr lang="en-US" smtClean="0"/>
              <a:t>10/9/22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8936387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3FAB711-4CB1-984F-8C1E-652D6A238F9C}" type="datetimeFigureOut">
              <a:rPr lang="en-US" smtClean="0"/>
              <a:t>10/9/22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137021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B3FAB711-4CB1-984F-8C1E-652D6A238F9C}" type="datetimeFigureOut">
              <a:rPr lang="en-US" smtClean="0"/>
              <a:t>10/9/22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576249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3FAB711-4CB1-984F-8C1E-652D6A238F9C}" type="datetimeFigureOut">
              <a:rPr lang="en-US" smtClean="0"/>
              <a:t>10/9/22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497009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FAB711-4CB1-984F-8C1E-652D6A238F9C}" type="datetimeFigureOut">
              <a:rPr lang="en-US" smtClean="0"/>
              <a:t>10/9/22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099526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B3FAB711-4CB1-984F-8C1E-652D6A238F9C}" type="datetimeFigureOut">
              <a:rPr lang="en-US" smtClean="0"/>
              <a:t>10/9/22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657980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3FAB711-4CB1-984F-8C1E-652D6A238F9C}" type="datetimeFigureOut">
              <a:rPr lang="en-US" smtClean="0"/>
              <a:t>10/9/22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3539454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FAB711-4CB1-984F-8C1E-652D6A238F9C}" type="datetimeFigureOut">
              <a:rPr lang="en-US" smtClean="0"/>
              <a:t>10/9/22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470807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FAB711-4CB1-984F-8C1E-652D6A238F9C}" type="datetimeFigureOut">
              <a:rPr lang="en-US" smtClean="0"/>
              <a:t>10/9/22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351371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3FAB711-4CB1-984F-8C1E-652D6A238F9C}" type="datetimeFigureOut">
              <a:rPr lang="en-US" smtClean="0"/>
              <a:t>10/9/22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956742F-D53A-9A4D-8E18-7AF1926E5ACA}" type="slidenum">
              <a:rPr lang="en-US" smtClean="0"/>
              <a:t>‹#›</a:t>
            </a:fld>
            <a:endParaRPr lang="en-US"/>
          </a:p>
        </p:txBody>
      </p:sp>
    </p:spTree>
    <p:extLst>
      <p:ext uri="{BB962C8B-B14F-4D97-AF65-F5344CB8AC3E}">
        <p14:creationId xmlns:p14="http://schemas.microsoft.com/office/powerpoint/2010/main" val="364095699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CC96-0AEA-FF42-AF9E-EEF571A8253E}"/>
              </a:ext>
            </a:extLst>
          </p:cNvPr>
          <p:cNvSpPr>
            <a:spLocks noGrp="1"/>
          </p:cNvSpPr>
          <p:nvPr>
            <p:ph type="ctrTitle"/>
          </p:nvPr>
        </p:nvSpPr>
        <p:spPr>
          <a:xfrm>
            <a:off x="1600200" y="1112108"/>
            <a:ext cx="8991600" cy="2920556"/>
          </a:xfrm>
        </p:spPr>
        <p:txBody>
          <a:bodyPr>
            <a:normAutofit/>
          </a:bodyPr>
          <a:lstStyle/>
          <a:p>
            <a:r>
              <a:rPr lang="en-US" dirty="0">
                <a:latin typeface="+mn-lt"/>
              </a:rPr>
              <a:t>How to Present</a:t>
            </a:r>
            <a:br>
              <a:rPr lang="en-US" dirty="0">
                <a:latin typeface="+mn-lt"/>
              </a:rPr>
            </a:br>
            <a:br>
              <a:rPr lang="en-US" dirty="0">
                <a:latin typeface="+mn-lt"/>
              </a:rPr>
            </a:br>
            <a:r>
              <a:rPr lang="en-US" dirty="0">
                <a:latin typeface="+mn-lt"/>
              </a:rPr>
              <a:t>5000-word extended essay</a:t>
            </a:r>
          </a:p>
        </p:txBody>
      </p:sp>
      <p:sp>
        <p:nvSpPr>
          <p:cNvPr id="3" name="Subtitle 2">
            <a:extLst>
              <a:ext uri="{FF2B5EF4-FFF2-40B4-BE49-F238E27FC236}">
                <a16:creationId xmlns:a16="http://schemas.microsoft.com/office/drawing/2014/main" id="{F78AC886-CA22-3B4C-B1A4-1411E57F5760}"/>
              </a:ext>
            </a:extLst>
          </p:cNvPr>
          <p:cNvSpPr>
            <a:spLocks noGrp="1"/>
          </p:cNvSpPr>
          <p:nvPr>
            <p:ph type="subTitle" idx="1"/>
          </p:nvPr>
        </p:nvSpPr>
        <p:spPr>
          <a:xfrm>
            <a:off x="1600200" y="4352544"/>
            <a:ext cx="7896606" cy="1239894"/>
          </a:xfrm>
        </p:spPr>
        <p:txBody>
          <a:bodyPr/>
          <a:lstStyle/>
          <a:p>
            <a:pPr algn="l"/>
            <a:r>
              <a:rPr lang="en-GB" b="1" dirty="0"/>
              <a:t>PART ONE - 'The Big Idea’ –  For Independent Project</a:t>
            </a:r>
          </a:p>
        </p:txBody>
      </p:sp>
    </p:spTree>
    <p:extLst>
      <p:ext uri="{BB962C8B-B14F-4D97-AF65-F5344CB8AC3E}">
        <p14:creationId xmlns:p14="http://schemas.microsoft.com/office/powerpoint/2010/main" val="2205371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LENGTH AND </a:t>
            </a:r>
            <a:br>
              <a:rPr lang="en-GB" dirty="0"/>
            </a:br>
            <a:r>
              <a:rPr lang="en-GB" dirty="0"/>
              <a:t>PRESENTATION STRUCTURE</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pPr>
              <a:lnSpc>
                <a:spcPct val="150000"/>
              </a:lnSpc>
            </a:pPr>
            <a:r>
              <a:rPr lang="en-GB" dirty="0"/>
              <a:t>The word count for this extended essay is 5000 words.  This excludes references, summary of topic, bibliography and lists of illustrations. Quotes in the main body of the text are included in the word count. This word count allows for a minimum of 4,500 words and a maximum of 5,500 words. If your essay does not fit this range risks being penalised. You must state the word count on the cover page.</a:t>
            </a:r>
          </a:p>
        </p:txBody>
      </p:sp>
    </p:spTree>
    <p:extLst>
      <p:ext uri="{BB962C8B-B14F-4D97-AF65-F5344CB8AC3E}">
        <p14:creationId xmlns:p14="http://schemas.microsoft.com/office/powerpoint/2010/main" val="408330016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xfrm>
            <a:off x="2231136" y="964692"/>
            <a:ext cx="8519242" cy="1188720"/>
          </a:xfrm>
          <a:solidFill>
            <a:schemeClr val="bg1">
              <a:alpha val="30000"/>
            </a:schemeClr>
          </a:solidFill>
          <a:ln>
            <a:solidFill>
              <a:schemeClr val="tx1"/>
            </a:solidFill>
          </a:ln>
        </p:spPr>
        <p:txBody>
          <a:bodyPr>
            <a:normAutofit/>
          </a:bodyPr>
          <a:lstStyle/>
          <a:p>
            <a:r>
              <a:rPr lang="en-GB" dirty="0"/>
              <a:t>A Traditional Order for structure</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2638044"/>
            <a:ext cx="7729728" cy="4219956"/>
          </a:xfrm>
        </p:spPr>
        <p:txBody>
          <a:bodyPr>
            <a:noAutofit/>
          </a:bodyPr>
          <a:lstStyle/>
          <a:p>
            <a:pPr marL="342900" indent="-342900">
              <a:buAutoNum type="arabicPeriod"/>
            </a:pPr>
            <a:r>
              <a:rPr lang="en-GB" b="1" dirty="0"/>
              <a:t>Title Page</a:t>
            </a:r>
          </a:p>
          <a:p>
            <a:pPr marL="342900" indent="-342900">
              <a:buFont typeface="Arial" panose="020B0604020202020204" pitchFamily="34" charset="0"/>
              <a:buAutoNum type="arabicPeriod"/>
            </a:pPr>
            <a:r>
              <a:rPr lang="en-GB" b="1" dirty="0"/>
              <a:t>Table of Contents</a:t>
            </a:r>
          </a:p>
          <a:p>
            <a:pPr marL="342900" indent="-342900">
              <a:buFont typeface="Arial" panose="020B0604020202020204" pitchFamily="34" charset="0"/>
              <a:buAutoNum type="arabicPeriod"/>
            </a:pPr>
            <a:r>
              <a:rPr lang="en-GB" b="1" dirty="0"/>
              <a:t>List of Illustrations or images</a:t>
            </a:r>
          </a:p>
          <a:p>
            <a:pPr marL="342900" indent="-342900">
              <a:buFont typeface="Arial" panose="020B0604020202020204" pitchFamily="34" charset="0"/>
              <a:buAutoNum type="arabicPeriod"/>
            </a:pPr>
            <a:r>
              <a:rPr lang="en-GB" b="1" dirty="0"/>
              <a:t>Summary of  Topic</a:t>
            </a:r>
          </a:p>
          <a:p>
            <a:pPr marL="342900" indent="-342900">
              <a:buFont typeface="Arial" panose="020B0604020202020204" pitchFamily="34" charset="0"/>
              <a:buAutoNum type="arabicPeriod"/>
            </a:pPr>
            <a:r>
              <a:rPr lang="en-GB" b="1" dirty="0"/>
              <a:t>Introduction</a:t>
            </a:r>
          </a:p>
          <a:p>
            <a:pPr marL="342900" indent="-342900">
              <a:buAutoNum type="arabicPeriod"/>
            </a:pPr>
            <a:r>
              <a:rPr lang="en-GB" b="1" dirty="0"/>
              <a:t>Chapters</a:t>
            </a:r>
          </a:p>
          <a:p>
            <a:pPr marL="342900" indent="-342900">
              <a:buFont typeface="Arial" panose="020B0604020202020204" pitchFamily="34" charset="0"/>
              <a:buAutoNum type="arabicPeriod"/>
            </a:pPr>
            <a:r>
              <a:rPr lang="en-GB" sz="1800" b="1" dirty="0"/>
              <a:t>A short summary linking to your practice based project</a:t>
            </a:r>
            <a:endParaRPr lang="en-GB" b="1" dirty="0"/>
          </a:p>
          <a:p>
            <a:pPr marL="342900" indent="-342900">
              <a:buFont typeface="Arial" panose="020B0604020202020204" pitchFamily="34" charset="0"/>
              <a:buAutoNum type="arabicPeriod"/>
            </a:pPr>
            <a:r>
              <a:rPr lang="en-GB" b="1" dirty="0"/>
              <a:t>Conclusion</a:t>
            </a:r>
          </a:p>
          <a:p>
            <a:pPr marL="342900" indent="-342900">
              <a:buFont typeface="Arial" panose="020B0604020202020204" pitchFamily="34" charset="0"/>
              <a:buAutoNum type="arabicPeriod"/>
            </a:pPr>
            <a:r>
              <a:rPr lang="en-GB" b="1" dirty="0"/>
              <a:t>Reference list/ Bibliography</a:t>
            </a:r>
          </a:p>
          <a:p>
            <a:pPr marL="342900" indent="-342900">
              <a:buFont typeface="Arial" panose="020B0604020202020204" pitchFamily="34" charset="0"/>
              <a:buAutoNum type="arabicPeriod"/>
            </a:pPr>
            <a:r>
              <a:rPr lang="en-GB" b="1" dirty="0"/>
              <a:t>  The end</a:t>
            </a:r>
          </a:p>
          <a:p>
            <a:pPr marL="0" indent="0">
              <a:buNone/>
            </a:pPr>
            <a:br>
              <a:rPr lang="en-GB" b="1" dirty="0"/>
            </a:br>
            <a:endParaRPr lang="en-GB" dirty="0"/>
          </a:p>
        </p:txBody>
      </p:sp>
    </p:spTree>
    <p:extLst>
      <p:ext uri="{BB962C8B-B14F-4D97-AF65-F5344CB8AC3E}">
        <p14:creationId xmlns:p14="http://schemas.microsoft.com/office/powerpoint/2010/main" val="25580125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877330"/>
            <a:ext cx="7729728" cy="5622324"/>
          </a:xfrm>
        </p:spPr>
        <p:txBody>
          <a:bodyPr>
            <a:noAutofit/>
          </a:bodyPr>
          <a:lstStyle/>
          <a:p>
            <a:pPr marL="0" indent="0">
              <a:buNone/>
            </a:pPr>
            <a:r>
              <a:rPr lang="en-GB" sz="4000" b="1" dirty="0"/>
              <a:t>1 </a:t>
            </a:r>
          </a:p>
          <a:p>
            <a:pPr marL="0" indent="0">
              <a:buNone/>
            </a:pPr>
            <a:r>
              <a:rPr lang="en-GB" sz="2400" b="1" dirty="0"/>
              <a:t>Title Page </a:t>
            </a:r>
          </a:p>
          <a:p>
            <a:pPr marL="0" indent="0">
              <a:buNone/>
            </a:pPr>
            <a:endParaRPr lang="en-GB" sz="2400" b="1" dirty="0"/>
          </a:p>
          <a:p>
            <a:r>
              <a:rPr lang="en-GB" b="1" dirty="0"/>
              <a:t>The Title</a:t>
            </a:r>
          </a:p>
          <a:p>
            <a:r>
              <a:rPr lang="en-GB" b="1" dirty="0"/>
              <a:t>Your name, </a:t>
            </a:r>
          </a:p>
          <a:p>
            <a:r>
              <a:rPr lang="en-GB" b="1" dirty="0"/>
              <a:t>The statement below added.</a:t>
            </a:r>
          </a:p>
          <a:p>
            <a:r>
              <a:rPr lang="en-GB" dirty="0"/>
              <a:t>“Submitted in partial fulfilment of the requirements for the degree of BA (Hons) University of Wales Trinity Saint David, Swansea,.</a:t>
            </a:r>
          </a:p>
          <a:p>
            <a:r>
              <a:rPr lang="en-GB" dirty="0"/>
              <a:t> </a:t>
            </a:r>
            <a:r>
              <a:rPr lang="en-GB" b="1" dirty="0"/>
              <a:t>Date of submission </a:t>
            </a:r>
            <a:r>
              <a:rPr lang="en-GB" dirty="0"/>
              <a:t>(i.e. 15th December 2022). </a:t>
            </a:r>
            <a:br>
              <a:rPr lang="en-GB" dirty="0"/>
            </a:br>
            <a:br>
              <a:rPr lang="en-GB" dirty="0"/>
            </a:br>
            <a:r>
              <a:rPr lang="en-GB" i="1" dirty="0"/>
              <a:t>NOTE:  Your title does not have to be in the form of a question. </a:t>
            </a:r>
            <a:br>
              <a:rPr lang="en-GB" i="1" dirty="0"/>
            </a:br>
            <a:r>
              <a:rPr lang="en-GB" i="1" dirty="0"/>
              <a:t>It can be presented as a statement of enquiry. Remember to keep it short</a:t>
            </a:r>
            <a:r>
              <a:rPr lang="en-GB" dirty="0"/>
              <a:t>.</a:t>
            </a:r>
          </a:p>
        </p:txBody>
      </p:sp>
    </p:spTree>
    <p:extLst>
      <p:ext uri="{BB962C8B-B14F-4D97-AF65-F5344CB8AC3E}">
        <p14:creationId xmlns:p14="http://schemas.microsoft.com/office/powerpoint/2010/main" val="12047669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229374"/>
            <a:ext cx="7729728" cy="3101983"/>
          </a:xfrm>
        </p:spPr>
        <p:txBody>
          <a:bodyPr>
            <a:noAutofit/>
          </a:bodyPr>
          <a:lstStyle/>
          <a:p>
            <a:pPr marL="0" indent="0">
              <a:buNone/>
            </a:pPr>
            <a:r>
              <a:rPr lang="en-GB" sz="4000" b="1" dirty="0"/>
              <a:t>2</a:t>
            </a:r>
          </a:p>
          <a:p>
            <a:pPr marL="0" indent="0">
              <a:buNone/>
            </a:pPr>
            <a:r>
              <a:rPr lang="en-GB" sz="2400" b="1" dirty="0"/>
              <a:t>Table of Contents: </a:t>
            </a:r>
          </a:p>
          <a:p>
            <a:endParaRPr lang="en-GB" sz="2400" b="1" dirty="0"/>
          </a:p>
          <a:p>
            <a:pPr>
              <a:lnSpc>
                <a:spcPct val="150000"/>
              </a:lnSpc>
            </a:pPr>
            <a:r>
              <a:rPr lang="en-GB" dirty="0"/>
              <a:t>Chapter numbers and titles, and numbers of their first pages on the left hand side, page numbers of the right hand side. </a:t>
            </a:r>
          </a:p>
          <a:p>
            <a:pPr>
              <a:lnSpc>
                <a:spcPct val="150000"/>
              </a:lnSpc>
            </a:pPr>
            <a:r>
              <a:rPr lang="en-GB" dirty="0"/>
              <a:t>Also include the word count.</a:t>
            </a:r>
          </a:p>
          <a:p>
            <a:pPr>
              <a:lnSpc>
                <a:spcPct val="150000"/>
              </a:lnSpc>
            </a:pPr>
            <a:r>
              <a:rPr lang="en-GB" dirty="0"/>
              <a:t>An example</a:t>
            </a:r>
          </a:p>
        </p:txBody>
      </p:sp>
      <p:pic>
        <p:nvPicPr>
          <p:cNvPr id="4" name="Picture 3" descr="Table&#10;&#10;Description automatically generated">
            <a:extLst>
              <a:ext uri="{FF2B5EF4-FFF2-40B4-BE49-F238E27FC236}">
                <a16:creationId xmlns:a16="http://schemas.microsoft.com/office/drawing/2014/main" id="{0823DC44-AB35-7BFD-46D6-BF254EEF8287}"/>
              </a:ext>
            </a:extLst>
          </p:cNvPr>
          <p:cNvPicPr>
            <a:picLocks noChangeAspect="1"/>
          </p:cNvPicPr>
          <p:nvPr/>
        </p:nvPicPr>
        <p:blipFill>
          <a:blip r:embed="rId2"/>
          <a:stretch>
            <a:fillRect/>
          </a:stretch>
        </p:blipFill>
        <p:spPr>
          <a:xfrm>
            <a:off x="6565557" y="3429000"/>
            <a:ext cx="3803497" cy="4059194"/>
          </a:xfrm>
          <a:prstGeom prst="rect">
            <a:avLst/>
          </a:prstGeom>
        </p:spPr>
      </p:pic>
    </p:spTree>
    <p:extLst>
      <p:ext uri="{BB962C8B-B14F-4D97-AF65-F5344CB8AC3E}">
        <p14:creationId xmlns:p14="http://schemas.microsoft.com/office/powerpoint/2010/main" val="386719814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716692"/>
            <a:ext cx="7729728" cy="5023335"/>
          </a:xfrm>
        </p:spPr>
        <p:txBody>
          <a:bodyPr>
            <a:noAutofit/>
          </a:bodyPr>
          <a:lstStyle/>
          <a:p>
            <a:pPr marL="0" indent="0">
              <a:buNone/>
            </a:pPr>
            <a:r>
              <a:rPr lang="en-GB" sz="4000" b="1" dirty="0"/>
              <a:t>3</a:t>
            </a:r>
          </a:p>
          <a:p>
            <a:pPr marL="0" indent="0">
              <a:buNone/>
            </a:pPr>
            <a:r>
              <a:rPr lang="en-GB" sz="2400" b="1" dirty="0"/>
              <a:t>List of Illustrations or images: </a:t>
            </a:r>
          </a:p>
          <a:p>
            <a:pPr marL="0" indent="0">
              <a:buNone/>
            </a:pPr>
            <a:endParaRPr lang="en-GB" sz="2400" b="1" dirty="0"/>
          </a:p>
          <a:p>
            <a:pPr>
              <a:lnSpc>
                <a:spcPct val="150000"/>
              </a:lnSpc>
            </a:pPr>
            <a:r>
              <a:rPr lang="en-GB" dirty="0"/>
              <a:t>List any figures/illustrations/tables by number (Fig. 1, etc.). You must include details such as the artist, designer, etc. including the title or description of the work (in italics), the date (and location if appropriate), medium (if appropriate), dimensions (if appropriate). If the work is known by more than one name, please put the alternative name in brackets. This takes a lot longer than you may think, so allow plenty of time. </a:t>
            </a:r>
          </a:p>
        </p:txBody>
      </p:sp>
    </p:spTree>
    <p:extLst>
      <p:ext uri="{BB962C8B-B14F-4D97-AF65-F5344CB8AC3E}">
        <p14:creationId xmlns:p14="http://schemas.microsoft.com/office/powerpoint/2010/main" val="363312592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161536"/>
            <a:ext cx="7729728" cy="4578492"/>
          </a:xfrm>
        </p:spPr>
        <p:txBody>
          <a:bodyPr>
            <a:noAutofit/>
          </a:bodyPr>
          <a:lstStyle/>
          <a:p>
            <a:pPr marL="0" indent="0">
              <a:buNone/>
            </a:pPr>
            <a:r>
              <a:rPr lang="en-GB" sz="4000" b="1" dirty="0"/>
              <a:t>4</a:t>
            </a:r>
          </a:p>
          <a:p>
            <a:pPr marL="0" indent="0">
              <a:buNone/>
            </a:pPr>
            <a:r>
              <a:rPr lang="en-GB" sz="2400" b="1" dirty="0"/>
              <a:t>Summary of  Topic: / </a:t>
            </a:r>
            <a:br>
              <a:rPr lang="en-GB" sz="2400" b="1" dirty="0"/>
            </a:br>
            <a:r>
              <a:rPr lang="en-GB" sz="1400" b="1" dirty="0"/>
              <a:t>Sometimes called a thesis statement</a:t>
            </a:r>
          </a:p>
          <a:p>
            <a:pPr marL="0" indent="0">
              <a:buNone/>
            </a:pPr>
            <a:endParaRPr lang="en-GB" sz="1400" b="1" dirty="0"/>
          </a:p>
          <a:p>
            <a:pPr>
              <a:lnSpc>
                <a:spcPct val="150000"/>
              </a:lnSpc>
            </a:pPr>
            <a:r>
              <a:rPr lang="en-GB" dirty="0"/>
              <a:t>Approximately 50-100 words, which briefly and concisely describes the topic, aims and objectives of your Extended Essay. </a:t>
            </a:r>
          </a:p>
          <a:p>
            <a:pPr>
              <a:lnSpc>
                <a:spcPct val="150000"/>
              </a:lnSpc>
            </a:pPr>
            <a:r>
              <a:rPr lang="en-GB" dirty="0"/>
              <a:t>You can reproduce sentences from your introduction if you wish.</a:t>
            </a:r>
          </a:p>
          <a:p>
            <a:pPr>
              <a:lnSpc>
                <a:spcPct val="150000"/>
              </a:lnSpc>
            </a:pPr>
            <a:r>
              <a:rPr lang="en-GB" dirty="0"/>
              <a:t>Get your reader interested.</a:t>
            </a:r>
          </a:p>
        </p:txBody>
      </p:sp>
    </p:spTree>
    <p:extLst>
      <p:ext uri="{BB962C8B-B14F-4D97-AF65-F5344CB8AC3E}">
        <p14:creationId xmlns:p14="http://schemas.microsoft.com/office/powerpoint/2010/main" val="420970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86496"/>
            <a:ext cx="7729728" cy="5826524"/>
          </a:xfrm>
        </p:spPr>
        <p:txBody>
          <a:bodyPr>
            <a:noAutofit/>
          </a:bodyPr>
          <a:lstStyle/>
          <a:p>
            <a:pPr marL="0" indent="0">
              <a:buNone/>
            </a:pPr>
            <a:r>
              <a:rPr lang="en-GB" sz="4000" b="1" dirty="0"/>
              <a:t>5</a:t>
            </a:r>
          </a:p>
          <a:p>
            <a:pPr marL="0" indent="0">
              <a:buNone/>
            </a:pPr>
            <a:r>
              <a:rPr lang="en-GB" sz="2400" b="1" dirty="0"/>
              <a:t>Introduction: </a:t>
            </a:r>
          </a:p>
          <a:p>
            <a:pPr>
              <a:lnSpc>
                <a:spcPct val="150000"/>
              </a:lnSpc>
            </a:pPr>
            <a:r>
              <a:rPr lang="en-GB" dirty="0"/>
              <a:t>a) Here you will introduce the issues you are going to explore or indicate the focus of your research. It is a good idea, especially if the essay relates to your studio practice, to tell the reader what enabled your interest in this particular topic.  This could be something to do with your studio work background, a work experience, travel, friends, films or other. </a:t>
            </a:r>
          </a:p>
          <a:p>
            <a:pPr>
              <a:lnSpc>
                <a:spcPct val="150000"/>
              </a:lnSpc>
            </a:pPr>
            <a:r>
              <a:rPr lang="en-GB" dirty="0"/>
              <a:t>b) It is also appropriate here to give a brief context or critical review of the sources of information used e.g. course lectures, library, internet, other publications, films, exhibitions, etc. You should point out what are the most up-to-date approaches, which sources you found particularly interesting and useful and where and why there are gaps and difficulties in finding sources. </a:t>
            </a:r>
          </a:p>
          <a:p>
            <a:pPr>
              <a:lnSpc>
                <a:spcPct val="150000"/>
              </a:lnSpc>
            </a:pPr>
            <a:r>
              <a:rPr lang="en-GB" dirty="0"/>
              <a:t>c) Your introduction should briefly describe the contents of each chapter; for this reason it is sometimes easiest to write the introduction when you have finished the main body of the Extended Essay.</a:t>
            </a:r>
          </a:p>
        </p:txBody>
      </p:sp>
    </p:spTree>
    <p:extLst>
      <p:ext uri="{BB962C8B-B14F-4D97-AF65-F5344CB8AC3E}">
        <p14:creationId xmlns:p14="http://schemas.microsoft.com/office/powerpoint/2010/main" val="394880804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395416"/>
            <a:ext cx="7729728" cy="1248033"/>
          </a:xfrm>
          <a:solidFill>
            <a:schemeClr val="bg1">
              <a:alpha val="30000"/>
            </a:schemeClr>
          </a:solidFill>
          <a:ln>
            <a:solidFill>
              <a:schemeClr val="tx1"/>
            </a:solidFill>
          </a:ln>
        </p:spPr>
        <p:txBody>
          <a:bodyPr>
            <a:normAutofit/>
          </a:bodyPr>
          <a:lstStyle/>
          <a:p>
            <a:r>
              <a:rPr lang="en-GB" dirty="0"/>
              <a:t>The Introduction in more detail</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791730"/>
            <a:ext cx="7729728" cy="3948297"/>
          </a:xfrm>
        </p:spPr>
        <p:txBody>
          <a:bodyPr>
            <a:noAutofit/>
          </a:bodyPr>
          <a:lstStyle/>
          <a:p>
            <a:pPr>
              <a:lnSpc>
                <a:spcPct val="150000"/>
              </a:lnSpc>
            </a:pPr>
            <a:r>
              <a:rPr lang="en-GB" dirty="0"/>
              <a:t>This gives an overview of the issues explored, indicates the focus of your research (which might include mention of any theories you plan to apply), and describes the structure of your essay. </a:t>
            </a:r>
          </a:p>
          <a:p>
            <a:pPr>
              <a:lnSpc>
                <a:spcPct val="150000"/>
              </a:lnSpc>
            </a:pPr>
            <a:r>
              <a:rPr lang="en-GB" dirty="0"/>
              <a:t>The introduction, and conclusion of your essay are extremely important – although both of these sections are likely to be the last things you will write, they are also the most crucial. </a:t>
            </a:r>
          </a:p>
          <a:p>
            <a:pPr>
              <a:lnSpc>
                <a:spcPct val="150000"/>
              </a:lnSpc>
            </a:pPr>
            <a:r>
              <a:rPr lang="en-GB" dirty="0"/>
              <a:t>Your introduction (and summary of topic) will be the first thing an examiner might read.  An otherwise excellent essay can appear weak if your introduction and conclusion do not adequately summarise your intent and your findings. Keep your introduction succinct and to the point (500 maximum). </a:t>
            </a:r>
          </a:p>
        </p:txBody>
      </p:sp>
    </p:spTree>
    <p:extLst>
      <p:ext uri="{BB962C8B-B14F-4D97-AF65-F5344CB8AC3E}">
        <p14:creationId xmlns:p14="http://schemas.microsoft.com/office/powerpoint/2010/main" val="1895896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717588"/>
            <a:ext cx="7729728" cy="4022439"/>
          </a:xfrm>
        </p:spPr>
        <p:txBody>
          <a:bodyPr>
            <a:noAutofit/>
          </a:bodyPr>
          <a:lstStyle/>
          <a:p>
            <a:pPr>
              <a:lnSpc>
                <a:spcPct val="150000"/>
              </a:lnSpc>
            </a:pPr>
            <a:r>
              <a:rPr lang="en-GB" dirty="0"/>
              <a:t>Say something like </a:t>
            </a:r>
          </a:p>
          <a:p>
            <a:pPr>
              <a:lnSpc>
                <a:spcPct val="150000"/>
              </a:lnSpc>
            </a:pPr>
            <a:r>
              <a:rPr lang="en-GB" dirty="0"/>
              <a:t>“This essay is an attempt to address the issue of...” </a:t>
            </a:r>
          </a:p>
          <a:p>
            <a:pPr>
              <a:lnSpc>
                <a:spcPct val="150000"/>
              </a:lnSpc>
            </a:pPr>
            <a:r>
              <a:rPr lang="en-GB" dirty="0"/>
              <a:t>Do not say it will </a:t>
            </a:r>
            <a:r>
              <a:rPr lang="en-GB" dirty="0" err="1"/>
              <a:t>ʻproveʼ</a:t>
            </a:r>
            <a:r>
              <a:rPr lang="en-GB" dirty="0"/>
              <a:t> something, rather consider using language to suggest it will ‘</a:t>
            </a:r>
            <a:r>
              <a:rPr lang="en-GB" dirty="0" err="1"/>
              <a:t>argueʼ</a:t>
            </a:r>
            <a:r>
              <a:rPr lang="en-GB" dirty="0"/>
              <a:t> something. </a:t>
            </a:r>
          </a:p>
          <a:p>
            <a:pPr>
              <a:lnSpc>
                <a:spcPct val="150000"/>
              </a:lnSpc>
            </a:pPr>
            <a:r>
              <a:rPr lang="en-GB" dirty="0"/>
              <a:t>You might like to use the conclusion to offer a set of solutions to the perceived problem which has been outlined and discussed throughout your text. </a:t>
            </a:r>
          </a:p>
          <a:p>
            <a:endParaRPr lang="en-GB" dirty="0"/>
          </a:p>
          <a:p>
            <a:endParaRPr lang="en-GB" dirty="0"/>
          </a:p>
        </p:txBody>
      </p:sp>
    </p:spTree>
    <p:extLst>
      <p:ext uri="{BB962C8B-B14F-4D97-AF65-F5344CB8AC3E}">
        <p14:creationId xmlns:p14="http://schemas.microsoft.com/office/powerpoint/2010/main" val="1948618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803190"/>
            <a:ext cx="7729728" cy="4936838"/>
          </a:xfrm>
        </p:spPr>
        <p:txBody>
          <a:bodyPr>
            <a:noAutofit/>
          </a:bodyPr>
          <a:lstStyle/>
          <a:p>
            <a:endParaRPr lang="en-GB" dirty="0"/>
          </a:p>
          <a:p>
            <a:pPr>
              <a:lnSpc>
                <a:spcPct val="150000"/>
              </a:lnSpc>
            </a:pPr>
            <a:r>
              <a:rPr lang="en-GB" dirty="0"/>
              <a:t>If your essay has been confined to specific areas of research because of the need to restrict its length, or you have made choices to include or exclude certain material because of access to resources or other reasons, the introduction is where you make this clear. </a:t>
            </a:r>
          </a:p>
          <a:p>
            <a:pPr>
              <a:lnSpc>
                <a:spcPct val="150000"/>
              </a:lnSpc>
            </a:pPr>
            <a:r>
              <a:rPr lang="en-GB" dirty="0"/>
              <a:t>If you have chosen to apply particular theories to your work, this is where you state what those are. </a:t>
            </a:r>
          </a:p>
          <a:p>
            <a:pPr>
              <a:lnSpc>
                <a:spcPct val="150000"/>
              </a:lnSpc>
            </a:pPr>
            <a:r>
              <a:rPr lang="en-GB" dirty="0"/>
              <a:t>This is also where you tell the reader why your essay matters and how it might enable further study. </a:t>
            </a:r>
          </a:p>
          <a:p>
            <a:endParaRPr lang="en-GB" dirty="0"/>
          </a:p>
          <a:p>
            <a:endParaRPr lang="en-GB" dirty="0"/>
          </a:p>
        </p:txBody>
      </p:sp>
    </p:spTree>
    <p:extLst>
      <p:ext uri="{BB962C8B-B14F-4D97-AF65-F5344CB8AC3E}">
        <p14:creationId xmlns:p14="http://schemas.microsoft.com/office/powerpoint/2010/main" val="1860839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840260"/>
            <a:ext cx="7729728" cy="4899768"/>
          </a:xfrm>
        </p:spPr>
        <p:txBody>
          <a:bodyPr>
            <a:noAutofit/>
          </a:bodyPr>
          <a:lstStyle/>
          <a:p>
            <a:pPr>
              <a:lnSpc>
                <a:spcPct val="150000"/>
              </a:lnSpc>
            </a:pPr>
            <a:r>
              <a:rPr lang="en-GB" dirty="0"/>
              <a:t>This is also the place where you might reveal what gave you an interest in your chosen topic. </a:t>
            </a:r>
          </a:p>
          <a:p>
            <a:pPr>
              <a:lnSpc>
                <a:spcPct val="150000"/>
              </a:lnSpc>
            </a:pPr>
            <a:r>
              <a:rPr lang="en-GB" dirty="0"/>
              <a:t>This could come from a link with your studio practice, or may be something more personal related to your experience. </a:t>
            </a:r>
          </a:p>
          <a:p>
            <a:pPr>
              <a:lnSpc>
                <a:spcPct val="150000"/>
              </a:lnSpc>
            </a:pPr>
            <a:r>
              <a:rPr lang="en-GB" dirty="0"/>
              <a:t>For this reason, it is fine to use the word </a:t>
            </a:r>
            <a:r>
              <a:rPr lang="en-GB" dirty="0" err="1"/>
              <a:t>ʻIʼ</a:t>
            </a:r>
            <a:r>
              <a:rPr lang="en-GB" dirty="0"/>
              <a:t> in your introduction, even though you will avoid this in your main chapters. In the final section of your introduction briefly tell the reader what is in the essay chapters that follow… </a:t>
            </a:r>
          </a:p>
          <a:p>
            <a:pPr>
              <a:lnSpc>
                <a:spcPct val="150000"/>
              </a:lnSpc>
            </a:pPr>
            <a:r>
              <a:rPr lang="en-GB" dirty="0"/>
              <a:t>“In Chapter one I introduced and discussed…” etc.  You do not need to state what your conclusion is in your introduction, however – you are rather presenting what you intend to examine.</a:t>
            </a:r>
          </a:p>
          <a:p>
            <a:endParaRPr lang="en-GB" dirty="0"/>
          </a:p>
        </p:txBody>
      </p:sp>
    </p:spTree>
    <p:extLst>
      <p:ext uri="{BB962C8B-B14F-4D97-AF65-F5344CB8AC3E}">
        <p14:creationId xmlns:p14="http://schemas.microsoft.com/office/powerpoint/2010/main" val="2594425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210065"/>
            <a:ext cx="7729728" cy="6141307"/>
          </a:xfrm>
        </p:spPr>
        <p:txBody>
          <a:bodyPr>
            <a:noAutofit/>
          </a:bodyPr>
          <a:lstStyle/>
          <a:p>
            <a:endParaRPr lang="en-GB" b="1" dirty="0"/>
          </a:p>
          <a:p>
            <a:pPr marL="0" indent="0">
              <a:buNone/>
            </a:pPr>
            <a:r>
              <a:rPr lang="en-GB" sz="4000" b="1" dirty="0"/>
              <a:t>6 </a:t>
            </a:r>
          </a:p>
          <a:p>
            <a:r>
              <a:rPr lang="en-GB" sz="2400" b="1" dirty="0"/>
              <a:t>Chapters: </a:t>
            </a:r>
            <a:endParaRPr lang="en-GB" b="1" dirty="0"/>
          </a:p>
          <a:p>
            <a:pPr>
              <a:lnSpc>
                <a:spcPct val="150000"/>
              </a:lnSpc>
            </a:pPr>
            <a:r>
              <a:rPr lang="en-GB" dirty="0"/>
              <a:t>There is no right way to structure this essay,  but two or three chapters are usual, depending on your material and the length of the introduction </a:t>
            </a:r>
            <a:br>
              <a:rPr lang="en-GB" dirty="0"/>
            </a:br>
            <a:r>
              <a:rPr lang="en-GB" dirty="0"/>
              <a:t>and conclusion.</a:t>
            </a:r>
            <a:br>
              <a:rPr lang="en-GB" dirty="0"/>
            </a:br>
            <a:br>
              <a:rPr lang="en-GB" dirty="0"/>
            </a:br>
            <a:endParaRPr lang="en-GB" dirty="0"/>
          </a:p>
        </p:txBody>
      </p:sp>
    </p:spTree>
    <p:extLst>
      <p:ext uri="{BB962C8B-B14F-4D97-AF65-F5344CB8AC3E}">
        <p14:creationId xmlns:p14="http://schemas.microsoft.com/office/powerpoint/2010/main" val="42996828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395416"/>
            <a:ext cx="7729728" cy="1248033"/>
          </a:xfrm>
          <a:solidFill>
            <a:schemeClr val="bg1">
              <a:alpha val="30000"/>
            </a:schemeClr>
          </a:solidFill>
          <a:ln>
            <a:solidFill>
              <a:schemeClr val="tx1"/>
            </a:solidFill>
          </a:ln>
        </p:spPr>
        <p:txBody>
          <a:bodyPr>
            <a:normAutofit/>
          </a:bodyPr>
          <a:lstStyle/>
          <a:p>
            <a:r>
              <a:rPr lang="en-GB" dirty="0"/>
              <a:t>The chapters in more detail</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791730"/>
            <a:ext cx="7729728" cy="3948297"/>
          </a:xfrm>
        </p:spPr>
        <p:txBody>
          <a:bodyPr>
            <a:noAutofit/>
          </a:bodyPr>
          <a:lstStyle/>
          <a:p>
            <a:pPr>
              <a:lnSpc>
                <a:spcPct val="150000"/>
              </a:lnSpc>
            </a:pPr>
            <a:r>
              <a:rPr lang="en-GB" dirty="0">
                <a:solidFill>
                  <a:schemeClr val="tx1"/>
                </a:solidFill>
              </a:rPr>
              <a:t>These constitute the main body of your essay. </a:t>
            </a:r>
          </a:p>
          <a:p>
            <a:pPr>
              <a:lnSpc>
                <a:spcPct val="150000"/>
              </a:lnSpc>
            </a:pPr>
            <a:r>
              <a:rPr lang="en-GB" dirty="0">
                <a:solidFill>
                  <a:schemeClr val="tx1"/>
                </a:solidFill>
              </a:rPr>
              <a:t>Your supervisor will help you organise your argument into chapters. </a:t>
            </a:r>
          </a:p>
          <a:p>
            <a:pPr>
              <a:lnSpc>
                <a:spcPct val="150000"/>
              </a:lnSpc>
            </a:pPr>
            <a:r>
              <a:rPr lang="en-GB" dirty="0">
                <a:solidFill>
                  <a:schemeClr val="tx1"/>
                </a:solidFill>
              </a:rPr>
              <a:t>It is best to see each chapter as being an entity in itself. </a:t>
            </a:r>
          </a:p>
          <a:p>
            <a:pPr>
              <a:lnSpc>
                <a:spcPct val="150000"/>
              </a:lnSpc>
            </a:pPr>
            <a:r>
              <a:rPr lang="en-GB" dirty="0">
                <a:solidFill>
                  <a:schemeClr val="tx1"/>
                </a:solidFill>
              </a:rPr>
              <a:t>Make sure to summarise each chapter at its conclusion.</a:t>
            </a:r>
          </a:p>
          <a:p>
            <a:pPr>
              <a:lnSpc>
                <a:spcPct val="150000"/>
              </a:lnSpc>
            </a:pPr>
            <a:r>
              <a:rPr lang="en-GB" dirty="0">
                <a:solidFill>
                  <a:schemeClr val="tx1"/>
                </a:solidFill>
              </a:rPr>
              <a:t>Chapters should be of roughly equal length, a chapter that is significantly shorter than any others will make it clear to anyone who marks your essay that it is </a:t>
            </a:r>
            <a:r>
              <a:rPr lang="en-GB" i="1" dirty="0">
                <a:solidFill>
                  <a:schemeClr val="tx1"/>
                </a:solidFill>
              </a:rPr>
              <a:t>most likely </a:t>
            </a:r>
            <a:r>
              <a:rPr lang="en-GB" dirty="0">
                <a:solidFill>
                  <a:schemeClr val="tx1"/>
                </a:solidFill>
              </a:rPr>
              <a:t>weaker too.</a:t>
            </a:r>
          </a:p>
        </p:txBody>
      </p:sp>
    </p:spTree>
    <p:extLst>
      <p:ext uri="{BB962C8B-B14F-4D97-AF65-F5344CB8AC3E}">
        <p14:creationId xmlns:p14="http://schemas.microsoft.com/office/powerpoint/2010/main" val="2096642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902043"/>
            <a:ext cx="7729728" cy="5449329"/>
          </a:xfrm>
        </p:spPr>
        <p:txBody>
          <a:bodyPr>
            <a:noAutofit/>
          </a:bodyPr>
          <a:lstStyle/>
          <a:p>
            <a:pPr marL="0" indent="0">
              <a:buNone/>
            </a:pPr>
            <a:br>
              <a:rPr lang="en-GB" dirty="0"/>
            </a:br>
            <a:br>
              <a:rPr lang="en-GB" dirty="0"/>
            </a:br>
            <a:r>
              <a:rPr lang="en-GB" sz="4000" b="1" dirty="0"/>
              <a:t>7 </a:t>
            </a:r>
          </a:p>
          <a:p>
            <a:r>
              <a:rPr lang="en-GB" sz="2400" b="1" dirty="0"/>
              <a:t>A short summary linking </a:t>
            </a:r>
            <a:br>
              <a:rPr lang="en-GB" sz="2400" b="1" dirty="0"/>
            </a:br>
            <a:r>
              <a:rPr lang="en-GB" sz="2400" b="1" dirty="0"/>
              <a:t>to your practice based project</a:t>
            </a:r>
          </a:p>
          <a:p>
            <a:pPr>
              <a:lnSpc>
                <a:spcPct val="150000"/>
              </a:lnSpc>
            </a:pPr>
            <a:r>
              <a:rPr lang="en-GB" dirty="0"/>
              <a:t>How does this essay link to your practice based project in part two. </a:t>
            </a:r>
            <a:br>
              <a:rPr lang="en-GB" dirty="0"/>
            </a:br>
            <a:r>
              <a:rPr lang="en-GB" dirty="0"/>
              <a:t>This does not need to be extensive, as this area will be covered in part two and part three.</a:t>
            </a:r>
          </a:p>
          <a:p>
            <a:pPr marL="0" indent="0">
              <a:buNone/>
            </a:pPr>
            <a:endParaRPr lang="en-GB" dirty="0"/>
          </a:p>
        </p:txBody>
      </p:sp>
    </p:spTree>
    <p:extLst>
      <p:ext uri="{BB962C8B-B14F-4D97-AF65-F5344CB8AC3E}">
        <p14:creationId xmlns:p14="http://schemas.microsoft.com/office/powerpoint/2010/main" val="74428242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025611"/>
            <a:ext cx="7729728" cy="5325761"/>
          </a:xfrm>
        </p:spPr>
        <p:txBody>
          <a:bodyPr>
            <a:noAutofit/>
          </a:bodyPr>
          <a:lstStyle/>
          <a:p>
            <a:endParaRPr lang="en-GB" b="1" dirty="0"/>
          </a:p>
          <a:p>
            <a:pPr marL="0" indent="0">
              <a:buNone/>
            </a:pPr>
            <a:r>
              <a:rPr lang="en-GB" sz="4000" b="1" dirty="0"/>
              <a:t>8</a:t>
            </a:r>
          </a:p>
          <a:p>
            <a:r>
              <a:rPr lang="en-GB" sz="2400" b="1" dirty="0"/>
              <a:t>The Conclusion </a:t>
            </a:r>
          </a:p>
          <a:p>
            <a:pPr marL="0" indent="0">
              <a:buNone/>
            </a:pPr>
            <a:endParaRPr lang="en-GB" b="1" dirty="0"/>
          </a:p>
          <a:p>
            <a:endParaRPr lang="en-GB" dirty="0"/>
          </a:p>
        </p:txBody>
      </p:sp>
    </p:spTree>
    <p:extLst>
      <p:ext uri="{BB962C8B-B14F-4D97-AF65-F5344CB8AC3E}">
        <p14:creationId xmlns:p14="http://schemas.microsoft.com/office/powerpoint/2010/main" val="2721828833"/>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395416"/>
            <a:ext cx="7729728" cy="1248033"/>
          </a:xfrm>
          <a:solidFill>
            <a:schemeClr val="bg1">
              <a:alpha val="30000"/>
            </a:schemeClr>
          </a:solidFill>
          <a:ln>
            <a:solidFill>
              <a:schemeClr val="tx1"/>
            </a:solidFill>
          </a:ln>
        </p:spPr>
        <p:txBody>
          <a:bodyPr>
            <a:normAutofit/>
          </a:bodyPr>
          <a:lstStyle/>
          <a:p>
            <a:r>
              <a:rPr lang="en-GB" dirty="0"/>
              <a:t>Conclusion in more detail</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051221" y="1791730"/>
            <a:ext cx="8180173" cy="4955059"/>
          </a:xfrm>
        </p:spPr>
        <p:txBody>
          <a:bodyPr>
            <a:noAutofit/>
          </a:bodyPr>
          <a:lstStyle/>
          <a:p>
            <a:pPr>
              <a:lnSpc>
                <a:spcPct val="150000"/>
              </a:lnSpc>
            </a:pPr>
            <a:r>
              <a:rPr lang="en-GB" dirty="0">
                <a:solidFill>
                  <a:schemeClr val="tx1"/>
                </a:solidFill>
              </a:rPr>
              <a:t>This will bring together the main area covered in your writing – it will </a:t>
            </a:r>
            <a:r>
              <a:rPr lang="en-GB" dirty="0" err="1">
                <a:solidFill>
                  <a:schemeClr val="tx1"/>
                </a:solidFill>
              </a:rPr>
              <a:t>ʻlookʼ</a:t>
            </a:r>
            <a:r>
              <a:rPr lang="en-GB" dirty="0">
                <a:solidFill>
                  <a:schemeClr val="tx1"/>
                </a:solidFill>
              </a:rPr>
              <a:t> back and give final comments or make an evaluation of what has been learned from </a:t>
            </a:r>
            <a:br>
              <a:rPr lang="en-GB" dirty="0">
                <a:solidFill>
                  <a:schemeClr val="tx1"/>
                </a:solidFill>
              </a:rPr>
            </a:br>
            <a:r>
              <a:rPr lang="en-GB" dirty="0">
                <a:solidFill>
                  <a:schemeClr val="tx1"/>
                </a:solidFill>
              </a:rPr>
              <a:t>your research. </a:t>
            </a:r>
          </a:p>
          <a:p>
            <a:pPr>
              <a:lnSpc>
                <a:spcPct val="150000"/>
              </a:lnSpc>
            </a:pPr>
            <a:r>
              <a:rPr lang="en-GB" dirty="0">
                <a:solidFill>
                  <a:schemeClr val="tx1"/>
                </a:solidFill>
              </a:rPr>
              <a:t>It may consider whether or not your argument has been supported in your findings. It might even be relevant to weigh up one argument against another – but do not always feel you have to come down on one side or the other. </a:t>
            </a:r>
          </a:p>
          <a:p>
            <a:pPr>
              <a:lnSpc>
                <a:spcPct val="150000"/>
              </a:lnSpc>
            </a:pPr>
            <a:r>
              <a:rPr lang="en-GB" dirty="0">
                <a:solidFill>
                  <a:schemeClr val="tx1"/>
                </a:solidFill>
              </a:rPr>
              <a:t>If your arguments have been complex, you may wish to summarise them, and simply point out the reasoning behind each viewpoint (i.e. you may leave it open-ended). </a:t>
            </a:r>
          </a:p>
          <a:p>
            <a:pPr>
              <a:lnSpc>
                <a:spcPct val="150000"/>
              </a:lnSpc>
            </a:pPr>
            <a:r>
              <a:rPr lang="en-GB" dirty="0">
                <a:solidFill>
                  <a:schemeClr val="tx1"/>
                </a:solidFill>
              </a:rPr>
              <a:t>You might also use it to speculate on future directions/thoughts related to your topic, but you should not use it to introduce new ideas/theories not covered earlier. Your conclusion should be a similar length to your introduction (i.e. 5-600 words).</a:t>
            </a:r>
          </a:p>
        </p:txBody>
      </p:sp>
    </p:spTree>
    <p:extLst>
      <p:ext uri="{BB962C8B-B14F-4D97-AF65-F5344CB8AC3E}">
        <p14:creationId xmlns:p14="http://schemas.microsoft.com/office/powerpoint/2010/main" val="1712387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025611"/>
            <a:ext cx="7729728" cy="5325761"/>
          </a:xfrm>
        </p:spPr>
        <p:txBody>
          <a:bodyPr>
            <a:noAutofit/>
          </a:bodyPr>
          <a:lstStyle/>
          <a:p>
            <a:endParaRPr lang="en-GB" b="1" dirty="0"/>
          </a:p>
          <a:p>
            <a:pPr marL="0" indent="0">
              <a:buNone/>
            </a:pPr>
            <a:endParaRPr lang="en-GB" b="1" dirty="0"/>
          </a:p>
          <a:p>
            <a:pPr marL="0" indent="0">
              <a:buNone/>
            </a:pPr>
            <a:r>
              <a:rPr lang="en-GB" sz="4000" b="1" dirty="0"/>
              <a:t>9</a:t>
            </a:r>
          </a:p>
          <a:p>
            <a:pPr marL="0" indent="0">
              <a:lnSpc>
                <a:spcPct val="150000"/>
              </a:lnSpc>
              <a:buNone/>
            </a:pPr>
            <a:r>
              <a:rPr lang="en-GB" sz="2400" b="1" dirty="0"/>
              <a:t>Reference List / Bibliography:  </a:t>
            </a:r>
          </a:p>
          <a:p>
            <a:pPr>
              <a:lnSpc>
                <a:spcPct val="150000"/>
              </a:lnSpc>
            </a:pPr>
            <a:r>
              <a:rPr lang="en-GB" dirty="0"/>
              <a:t>If extensive and varied, this may be broken down into books, articles, websites, and other sources.</a:t>
            </a:r>
          </a:p>
          <a:p>
            <a:pPr>
              <a:lnSpc>
                <a:spcPct val="150000"/>
              </a:lnSpc>
            </a:pPr>
            <a:r>
              <a:rPr lang="en-GB" dirty="0"/>
              <a:t>Harvard Style</a:t>
            </a:r>
          </a:p>
          <a:p>
            <a:endParaRPr lang="en-GB" dirty="0"/>
          </a:p>
        </p:txBody>
      </p:sp>
    </p:spTree>
    <p:extLst>
      <p:ext uri="{BB962C8B-B14F-4D97-AF65-F5344CB8AC3E}">
        <p14:creationId xmlns:p14="http://schemas.microsoft.com/office/powerpoint/2010/main" val="246785916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1025611"/>
            <a:ext cx="7729728" cy="5325761"/>
          </a:xfrm>
        </p:spPr>
        <p:txBody>
          <a:bodyPr>
            <a:noAutofit/>
          </a:bodyPr>
          <a:lstStyle/>
          <a:p>
            <a:endParaRPr lang="en-GB" b="1" dirty="0"/>
          </a:p>
          <a:p>
            <a:pPr marL="0" indent="0">
              <a:buNone/>
            </a:pPr>
            <a:endParaRPr lang="en-GB" b="1" dirty="0"/>
          </a:p>
          <a:p>
            <a:pPr marL="0" indent="0">
              <a:buNone/>
            </a:pPr>
            <a:r>
              <a:rPr lang="en-GB" sz="4000" b="1" dirty="0"/>
              <a:t>10</a:t>
            </a:r>
          </a:p>
          <a:p>
            <a:pPr marL="0" indent="0">
              <a:lnSpc>
                <a:spcPct val="150000"/>
              </a:lnSpc>
              <a:buNone/>
            </a:pPr>
            <a:r>
              <a:rPr lang="en-GB" sz="2400" b="1" dirty="0"/>
              <a:t>The End</a:t>
            </a:r>
          </a:p>
          <a:p>
            <a:pPr>
              <a:lnSpc>
                <a:spcPct val="150000"/>
              </a:lnSpc>
            </a:pPr>
            <a:r>
              <a:rPr lang="en-GB" dirty="0"/>
              <a:t>Did not have a number 10, so added ‘The End’ to help with my numbers. </a:t>
            </a:r>
            <a:r>
              <a:rPr lang="en-GB" dirty="0">
                <a:sym typeface="Wingdings" pitchFamily="2" charset="2"/>
              </a:rPr>
              <a:t></a:t>
            </a:r>
            <a:endParaRPr lang="en-GB" dirty="0"/>
          </a:p>
          <a:p>
            <a:endParaRPr lang="en-GB" dirty="0"/>
          </a:p>
        </p:txBody>
      </p:sp>
    </p:spTree>
    <p:extLst>
      <p:ext uri="{BB962C8B-B14F-4D97-AF65-F5344CB8AC3E}">
        <p14:creationId xmlns:p14="http://schemas.microsoft.com/office/powerpoint/2010/main" val="3665572653"/>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964692"/>
            <a:ext cx="7729728" cy="1188720"/>
          </a:xfrm>
          <a:solidFill>
            <a:srgbClr val="FFFFFF">
              <a:alpha val="10000"/>
            </a:srgbClr>
          </a:solidFill>
          <a:ln>
            <a:solidFill>
              <a:schemeClr val="tx1"/>
            </a:solidFill>
          </a:ln>
        </p:spPr>
        <p:txBody>
          <a:bodyPr>
            <a:normAutofit/>
          </a:bodyPr>
          <a:lstStyle/>
          <a:p>
            <a:r>
              <a:rPr lang="en-GB" dirty="0">
                <a:solidFill>
                  <a:schemeClr val="tx1"/>
                </a:solidFill>
              </a:rPr>
              <a:t>Some Extra notes to help </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2638044"/>
            <a:ext cx="7729728" cy="3976512"/>
          </a:xfrm>
        </p:spPr>
        <p:txBody>
          <a:bodyPr>
            <a:normAutofit/>
          </a:bodyPr>
          <a:lstStyle/>
          <a:p>
            <a:pPr marL="0" indent="0">
              <a:lnSpc>
                <a:spcPct val="150000"/>
              </a:lnSpc>
              <a:buNone/>
            </a:pPr>
            <a:r>
              <a:rPr lang="en-GB" b="1" dirty="0"/>
              <a:t>Structure</a:t>
            </a:r>
          </a:p>
          <a:p>
            <a:pPr>
              <a:lnSpc>
                <a:spcPct val="150000"/>
              </a:lnSpc>
            </a:pPr>
            <a:r>
              <a:rPr lang="en-GB" sz="1500" dirty="0"/>
              <a:t>If your introduction and conclusion combined amount to about 800 words, you then have around 4200 to divide into chapters. </a:t>
            </a:r>
          </a:p>
          <a:p>
            <a:pPr>
              <a:lnSpc>
                <a:spcPct val="150000"/>
              </a:lnSpc>
            </a:pPr>
            <a:r>
              <a:rPr lang="en-GB" sz="1500" dirty="0"/>
              <a:t>You should try and keep chapters an equal length. People work in different ways, and some of you might need to clarify what each chapter will cover before writing. Others will know what they want to write about and may prefer to get on with this and clarify structure later, but you should not leave this too long. </a:t>
            </a:r>
          </a:p>
          <a:p>
            <a:pPr>
              <a:lnSpc>
                <a:spcPct val="150000"/>
              </a:lnSpc>
            </a:pPr>
            <a:r>
              <a:rPr lang="en-GB" sz="1500" dirty="0"/>
              <a:t>Having a clear structure will help to ensure you do not waste time researching or writing material which is unnecessary. Keep checking your progress with your supervisor. </a:t>
            </a:r>
            <a:r>
              <a:rPr lang="en-GB" sz="1500" b="1" dirty="0"/>
              <a:t>Make a diagram or visual plan if it helps to do this.</a:t>
            </a:r>
            <a:endParaRPr lang="en-GB" sz="1500" dirty="0"/>
          </a:p>
          <a:p>
            <a:pPr marL="0" indent="0">
              <a:lnSpc>
                <a:spcPct val="90000"/>
              </a:lnSpc>
              <a:buNone/>
            </a:pPr>
            <a:endParaRPr lang="en-GB" sz="1500" b="1" dirty="0"/>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16565492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377538"/>
            <a:ext cx="7729728" cy="4362489"/>
          </a:xfrm>
        </p:spPr>
        <p:txBody>
          <a:bodyPr>
            <a:normAutofit/>
          </a:bodyPr>
          <a:lstStyle/>
          <a:p>
            <a:pPr>
              <a:lnSpc>
                <a:spcPct val="150000"/>
              </a:lnSpc>
            </a:pPr>
            <a:r>
              <a:rPr lang="en-GB" sz="1500" dirty="0"/>
              <a:t>Sometimes changing your structure can transform an otherwise unremarkable extended essay into something with much greater originality. </a:t>
            </a:r>
          </a:p>
          <a:p>
            <a:pPr>
              <a:lnSpc>
                <a:spcPct val="150000"/>
              </a:lnSpc>
            </a:pPr>
            <a:r>
              <a:rPr lang="en-GB" sz="1500" dirty="0"/>
              <a:t>Make sure you do not just take the </a:t>
            </a:r>
            <a:r>
              <a:rPr lang="en-GB" sz="1500" dirty="0" err="1"/>
              <a:t>ʻeasierʼ</a:t>
            </a:r>
            <a:r>
              <a:rPr lang="en-GB" sz="1500" dirty="0"/>
              <a:t> option – think about how your gathered information and ideas might be organised differently. </a:t>
            </a:r>
          </a:p>
          <a:p>
            <a:pPr>
              <a:lnSpc>
                <a:spcPct val="150000"/>
              </a:lnSpc>
            </a:pPr>
            <a:r>
              <a:rPr lang="en-GB" sz="1500" dirty="0"/>
              <a:t>Could you make your essay more interesting by changing the order of it? </a:t>
            </a:r>
          </a:p>
          <a:p>
            <a:pPr>
              <a:lnSpc>
                <a:spcPct val="150000"/>
              </a:lnSpc>
            </a:pPr>
            <a:r>
              <a:rPr lang="en-GB" sz="1500" dirty="0"/>
              <a:t>Do you have all the theories you have used squashed into one chapter?  Would they be better spread across several chapters? </a:t>
            </a:r>
          </a:p>
          <a:p>
            <a:pPr>
              <a:lnSpc>
                <a:spcPct val="150000"/>
              </a:lnSpc>
            </a:pPr>
            <a:r>
              <a:rPr lang="en-GB" sz="1500" dirty="0"/>
              <a:t>Instead of dealing with one artist / photographer / designer / filmmaker in a chapter, and another in a different one, why not compare and contrast both together in your chapters – separating your chapters by theme or idea, rather than by artist?</a:t>
            </a:r>
            <a:br>
              <a:rPr lang="en-GB" sz="1500" dirty="0"/>
            </a:br>
            <a:endParaRPr lang="en-GB" sz="1500" dirty="0"/>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29040653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1377538"/>
            <a:ext cx="7729728" cy="4362489"/>
          </a:xfrm>
        </p:spPr>
        <p:txBody>
          <a:bodyPr>
            <a:normAutofit lnSpcReduction="10000"/>
          </a:bodyPr>
          <a:lstStyle/>
          <a:p>
            <a:pPr>
              <a:lnSpc>
                <a:spcPct val="150000"/>
              </a:lnSpc>
            </a:pPr>
            <a:r>
              <a:rPr lang="en-GB" sz="1600" dirty="0">
                <a:solidFill>
                  <a:schemeClr val="tx1"/>
                </a:solidFill>
              </a:rPr>
              <a:t>Keep to your central question or theme – the statement you are defending or central argument you are asserting – in the forefront of your mind as you write. </a:t>
            </a:r>
          </a:p>
          <a:p>
            <a:pPr marL="0" indent="0">
              <a:lnSpc>
                <a:spcPct val="150000"/>
              </a:lnSpc>
              <a:buNone/>
            </a:pPr>
            <a:endParaRPr lang="en-GB" sz="1600" dirty="0">
              <a:solidFill>
                <a:schemeClr val="tx1"/>
              </a:solidFill>
            </a:endParaRPr>
          </a:p>
          <a:p>
            <a:pPr>
              <a:lnSpc>
                <a:spcPct val="150000"/>
              </a:lnSpc>
            </a:pPr>
            <a:r>
              <a:rPr lang="en-GB" sz="1600" dirty="0">
                <a:solidFill>
                  <a:schemeClr val="tx1"/>
                </a:solidFill>
              </a:rPr>
              <a:t>Think of this central idea, and the logical development of your argument (train of thought) around this, as being the central path of your essay, and make sure that you do not stray too far away from this. </a:t>
            </a:r>
          </a:p>
          <a:p>
            <a:pPr marL="0" indent="0">
              <a:lnSpc>
                <a:spcPct val="150000"/>
              </a:lnSpc>
              <a:buNone/>
            </a:pPr>
            <a:endParaRPr lang="en-GB" sz="1600" dirty="0">
              <a:solidFill>
                <a:schemeClr val="tx1"/>
              </a:solidFill>
            </a:endParaRPr>
          </a:p>
          <a:p>
            <a:pPr>
              <a:lnSpc>
                <a:spcPct val="150000"/>
              </a:lnSpc>
            </a:pPr>
            <a:r>
              <a:rPr lang="en-GB" sz="1600" dirty="0">
                <a:solidFill>
                  <a:schemeClr val="tx1"/>
                </a:solidFill>
              </a:rPr>
              <a:t>Each section of your writing should further the central argument, by providing another angle on it, additional evidence, and evaluation of that evidence in relation to your central question or theme.</a:t>
            </a:r>
            <a:br>
              <a:rPr lang="en-GB" sz="1500" dirty="0">
                <a:solidFill>
                  <a:schemeClr val="tx1"/>
                </a:solidFill>
              </a:rPr>
            </a:b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16219183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997526"/>
            <a:ext cx="7729728" cy="5474525"/>
          </a:xfrm>
        </p:spPr>
        <p:txBody>
          <a:bodyPr>
            <a:normAutofit/>
          </a:bodyPr>
          <a:lstStyle/>
          <a:p>
            <a:pPr>
              <a:lnSpc>
                <a:spcPct val="150000"/>
              </a:lnSpc>
            </a:pPr>
            <a:r>
              <a:rPr lang="en-GB" sz="1600" dirty="0">
                <a:solidFill>
                  <a:schemeClr val="tx1"/>
                </a:solidFill>
              </a:rPr>
              <a:t>Clarity and economy of writing style are what count.  Try to present ideas and arguments objectively and tentatively. </a:t>
            </a:r>
          </a:p>
          <a:p>
            <a:pPr>
              <a:lnSpc>
                <a:spcPct val="150000"/>
              </a:lnSpc>
            </a:pPr>
            <a:r>
              <a:rPr lang="en-GB" sz="1600" dirty="0">
                <a:solidFill>
                  <a:schemeClr val="tx1"/>
                </a:solidFill>
              </a:rPr>
              <a:t>You also should be respectful to other writers (i.e. even when you disagree with someone, you should argue against their viewpoint rationally). </a:t>
            </a:r>
          </a:p>
          <a:p>
            <a:pPr>
              <a:lnSpc>
                <a:spcPct val="150000"/>
              </a:lnSpc>
            </a:pPr>
            <a:r>
              <a:rPr lang="en-GB" sz="1600" dirty="0">
                <a:solidFill>
                  <a:schemeClr val="tx1"/>
                </a:solidFill>
              </a:rPr>
              <a:t>You need to illustrate points with examples and provide evidence to support your arguments. </a:t>
            </a:r>
          </a:p>
          <a:p>
            <a:pPr>
              <a:lnSpc>
                <a:spcPct val="150000"/>
              </a:lnSpc>
            </a:pPr>
            <a:r>
              <a:rPr lang="en-GB" sz="1600" dirty="0">
                <a:solidFill>
                  <a:schemeClr val="tx1"/>
                </a:solidFill>
              </a:rPr>
              <a:t>You will also need to explain and justify points made in your writing.  Make sure you understand the difference between information, description, interpretation, analysis and explanation (particularly in relation to visual description, analysis etc.), because this independent project will work best if you have included all (or at least some) of these types of writing/investigation – this will help you avoid writing </a:t>
            </a:r>
            <a:r>
              <a:rPr lang="en-GB" sz="1600" b="1" dirty="0">
                <a:solidFill>
                  <a:schemeClr val="tx1"/>
                </a:solidFill>
              </a:rPr>
              <a:t>only descriptively.</a:t>
            </a:r>
            <a:br>
              <a:rPr lang="en-GB" sz="1500" dirty="0">
                <a:solidFill>
                  <a:schemeClr val="tx1"/>
                </a:solidFill>
              </a:rPr>
            </a:b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553835942"/>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7729728" cy="6139542"/>
          </a:xfrm>
        </p:spPr>
        <p:txBody>
          <a:bodyPr>
            <a:normAutofit fontScale="62500" lnSpcReduction="20000"/>
          </a:bodyPr>
          <a:lstStyle/>
          <a:p>
            <a:pPr marL="0" indent="0">
              <a:lnSpc>
                <a:spcPct val="150000"/>
              </a:lnSpc>
              <a:buNone/>
            </a:pPr>
            <a:r>
              <a:rPr lang="en-GB" sz="2900" b="1" dirty="0">
                <a:solidFill>
                  <a:schemeClr val="tx1"/>
                </a:solidFill>
              </a:rPr>
              <a:t>Critical Engagement</a:t>
            </a:r>
          </a:p>
          <a:p>
            <a:pPr>
              <a:lnSpc>
                <a:spcPct val="150000"/>
              </a:lnSpc>
            </a:pPr>
            <a:r>
              <a:rPr lang="en-GB" sz="2600" dirty="0">
                <a:solidFill>
                  <a:schemeClr val="tx1"/>
                </a:solidFill>
              </a:rPr>
              <a:t>You need to be aware that this does not just mean criticism (which can lack objectivity), but rather it means well-considered, constructive writing which examines and questions values (including your own). </a:t>
            </a:r>
          </a:p>
          <a:p>
            <a:pPr>
              <a:lnSpc>
                <a:spcPct val="150000"/>
              </a:lnSpc>
            </a:pPr>
            <a:r>
              <a:rPr lang="en-GB" sz="2600" dirty="0">
                <a:solidFill>
                  <a:schemeClr val="tx1"/>
                </a:solidFill>
              </a:rPr>
              <a:t>This allows you to make judgements, but only after you have analysed and interpreted the relevant ideas. </a:t>
            </a:r>
          </a:p>
          <a:p>
            <a:pPr>
              <a:lnSpc>
                <a:spcPct val="150000"/>
              </a:lnSpc>
            </a:pPr>
            <a:r>
              <a:rPr lang="en-GB" sz="2600" dirty="0">
                <a:solidFill>
                  <a:schemeClr val="tx1"/>
                </a:solidFill>
              </a:rPr>
              <a:t>There is always a need to question assumptions, and critical engagement is the primary way we can do this. </a:t>
            </a:r>
          </a:p>
          <a:p>
            <a:pPr>
              <a:lnSpc>
                <a:spcPct val="150000"/>
              </a:lnSpc>
            </a:pPr>
            <a:r>
              <a:rPr lang="en-GB" sz="2600" dirty="0">
                <a:solidFill>
                  <a:schemeClr val="tx1"/>
                </a:solidFill>
              </a:rPr>
              <a:t>Gathering evidence of divergent points of view also provides opportunities for evaluation and critical engagement. </a:t>
            </a:r>
          </a:p>
          <a:p>
            <a:pPr>
              <a:lnSpc>
                <a:spcPct val="150000"/>
              </a:lnSpc>
            </a:pPr>
            <a:r>
              <a:rPr lang="en-GB" sz="2600" dirty="0">
                <a:solidFill>
                  <a:schemeClr val="tx1"/>
                </a:solidFill>
              </a:rPr>
              <a:t>Because being objective means always being open to divergent points of view, it is perfectly acceptable to produce writing that is open-ended in its findings. Open-ended does not mean you need to be vague, only that you do not have to fix your arguments one way or another – it is often possible, particularly when interpreting potential meanings in the visual arts, to argue for more than one meaning/idea. Remember, one of the 1st class assessment criteria we list is “arguments may be complex and open-ended”.</a:t>
            </a:r>
            <a:br>
              <a:rPr lang="en-GB" sz="1500" dirty="0">
                <a:solidFill>
                  <a:schemeClr val="tx1"/>
                </a:solidFill>
              </a:rPr>
            </a:b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59399380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7729728" cy="6139542"/>
          </a:xfrm>
        </p:spPr>
        <p:txBody>
          <a:bodyPr>
            <a:normAutofit fontScale="70000" lnSpcReduction="20000"/>
          </a:bodyPr>
          <a:lstStyle/>
          <a:p>
            <a:pPr marL="0" indent="0">
              <a:lnSpc>
                <a:spcPct val="150000"/>
              </a:lnSpc>
              <a:buNone/>
            </a:pPr>
            <a:r>
              <a:rPr lang="en-GB" sz="2900" b="1" dirty="0">
                <a:solidFill>
                  <a:schemeClr val="tx1"/>
                </a:solidFill>
              </a:rPr>
              <a:t>Quotations</a:t>
            </a:r>
          </a:p>
          <a:p>
            <a:pPr>
              <a:lnSpc>
                <a:spcPct val="170000"/>
              </a:lnSpc>
            </a:pPr>
            <a:r>
              <a:rPr lang="en-GB" sz="2800" dirty="0">
                <a:solidFill>
                  <a:schemeClr val="tx1"/>
                </a:solidFill>
              </a:rPr>
              <a:t>These should be used sparingly and should usually be brief. They should not give information or views from basic textbooks, but should be used to illustrate or support a point you have made, or to introduce another person's interesting or unusual viewpoint. </a:t>
            </a:r>
          </a:p>
          <a:p>
            <a:pPr>
              <a:lnSpc>
                <a:spcPct val="170000"/>
              </a:lnSpc>
            </a:pPr>
            <a:r>
              <a:rPr lang="en-GB" sz="2800" dirty="0">
                <a:solidFill>
                  <a:schemeClr val="tx1"/>
                </a:solidFill>
              </a:rPr>
              <a:t>Using quotes also allows you to demonstrate your range of research. Quotations under three lines long are kept within the main body the text in single (“…” inverted commas). </a:t>
            </a:r>
          </a:p>
          <a:p>
            <a:pPr>
              <a:lnSpc>
                <a:spcPct val="170000"/>
              </a:lnSpc>
            </a:pPr>
            <a:r>
              <a:rPr lang="en-GB" sz="2800" dirty="0">
                <a:solidFill>
                  <a:schemeClr val="tx1"/>
                </a:solidFill>
              </a:rPr>
              <a:t>Always remember to be consistent. Longer quotations (30+ words or more) should be indented from the main body of text and appear as a separate, single-spaced block of text with no inverted commas. </a:t>
            </a:r>
          </a:p>
          <a:p>
            <a:pPr>
              <a:lnSpc>
                <a:spcPct val="170000"/>
              </a:lnSpc>
            </a:pPr>
            <a:r>
              <a:rPr lang="en-GB" sz="2800" dirty="0">
                <a:solidFill>
                  <a:schemeClr val="tx1"/>
                </a:solidFill>
              </a:rPr>
              <a:t>There should not be too many of these ‘block’ quotations.</a:t>
            </a:r>
          </a:p>
          <a:p>
            <a:pPr>
              <a:lnSpc>
                <a:spcPct val="150000"/>
              </a:lnSpc>
            </a:pP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29904878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7729728" cy="6139542"/>
          </a:xfrm>
        </p:spPr>
        <p:txBody>
          <a:bodyPr>
            <a:normAutofit fontScale="77500" lnSpcReduction="20000"/>
          </a:bodyPr>
          <a:lstStyle/>
          <a:p>
            <a:pPr marL="0" indent="0">
              <a:lnSpc>
                <a:spcPct val="150000"/>
              </a:lnSpc>
              <a:buNone/>
            </a:pPr>
            <a:r>
              <a:rPr lang="en-GB" sz="2900" b="1" dirty="0">
                <a:solidFill>
                  <a:schemeClr val="tx1"/>
                </a:solidFill>
              </a:rPr>
              <a:t>Paragraphs</a:t>
            </a:r>
          </a:p>
          <a:p>
            <a:pPr>
              <a:lnSpc>
                <a:spcPct val="160000"/>
              </a:lnSpc>
            </a:pPr>
            <a:r>
              <a:rPr lang="en-GB" sz="2800" dirty="0">
                <a:solidFill>
                  <a:schemeClr val="tx1"/>
                </a:solidFill>
              </a:rPr>
              <a:t>Paragraphs are a device to help the reader follow the key stages of an argument clearly. </a:t>
            </a:r>
          </a:p>
          <a:p>
            <a:pPr>
              <a:lnSpc>
                <a:spcPct val="160000"/>
              </a:lnSpc>
            </a:pPr>
            <a:r>
              <a:rPr lang="en-GB" sz="2800" dirty="0">
                <a:solidFill>
                  <a:schemeClr val="tx1"/>
                </a:solidFill>
              </a:rPr>
              <a:t>Each paragraph should make and discuss one particular point and should be linked to the paragraphs before and after in some way so that there is a logical development of the argument. </a:t>
            </a:r>
          </a:p>
          <a:p>
            <a:pPr>
              <a:lnSpc>
                <a:spcPct val="160000"/>
              </a:lnSpc>
            </a:pPr>
            <a:r>
              <a:rPr lang="en-GB" sz="2800" dirty="0">
                <a:solidFill>
                  <a:schemeClr val="tx1"/>
                </a:solidFill>
              </a:rPr>
              <a:t>Paragraphs should neither be too long (rambling and confused), nor too short (disjointed). Not less than 4/5 lines and not more than 20/25 lines is a rough rule of thumb. </a:t>
            </a:r>
            <a:br>
              <a:rPr lang="en-GB" sz="2800" dirty="0">
                <a:solidFill>
                  <a:schemeClr val="tx1"/>
                </a:solidFill>
              </a:rPr>
            </a:br>
            <a:r>
              <a:rPr lang="en-GB" sz="2800" dirty="0">
                <a:solidFill>
                  <a:schemeClr val="tx1"/>
                </a:solidFill>
              </a:rPr>
              <a:t>To make paragraphs clear, leave a space (i.e. press the return key) between paragraphs. </a:t>
            </a:r>
          </a:p>
          <a:p>
            <a:pPr>
              <a:lnSpc>
                <a:spcPct val="150000"/>
              </a:lnSpc>
            </a:pP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1811875"/>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136022" cy="6139542"/>
          </a:xfrm>
        </p:spPr>
        <p:txBody>
          <a:bodyPr>
            <a:normAutofit fontScale="85000" lnSpcReduction="10000"/>
          </a:bodyPr>
          <a:lstStyle/>
          <a:p>
            <a:pPr marL="0" indent="0">
              <a:lnSpc>
                <a:spcPct val="150000"/>
              </a:lnSpc>
              <a:buNone/>
            </a:pPr>
            <a:r>
              <a:rPr lang="en-GB" sz="2900" b="1" dirty="0">
                <a:solidFill>
                  <a:schemeClr val="tx1"/>
                </a:solidFill>
              </a:rPr>
              <a:t>Personalising</a:t>
            </a:r>
          </a:p>
          <a:p>
            <a:pPr>
              <a:lnSpc>
                <a:spcPct val="160000"/>
              </a:lnSpc>
            </a:pPr>
            <a:r>
              <a:rPr lang="en-GB" sz="2800" dirty="0">
                <a:solidFill>
                  <a:schemeClr val="tx1"/>
                </a:solidFill>
              </a:rPr>
              <a:t>Since your extended essay does not simply express your own personal point of view, but should present an argument based on reading, evidence and example, 'I feel', 'I believe', 'I think', 'in my opinion' etc. are often inappropriate. </a:t>
            </a:r>
          </a:p>
          <a:p>
            <a:pPr>
              <a:lnSpc>
                <a:spcPct val="160000"/>
              </a:lnSpc>
            </a:pPr>
            <a:r>
              <a:rPr lang="en-GB" sz="2800" b="1" dirty="0">
                <a:solidFill>
                  <a:schemeClr val="tx1"/>
                </a:solidFill>
              </a:rPr>
              <a:t>However, </a:t>
            </a:r>
            <a:r>
              <a:rPr lang="en-GB" sz="2800" dirty="0">
                <a:solidFill>
                  <a:schemeClr val="tx1"/>
                </a:solidFill>
              </a:rPr>
              <a:t>where a personal anecdote, viewpoint or piece of work is being described, ‘</a:t>
            </a:r>
            <a:r>
              <a:rPr lang="en-GB" sz="2800" dirty="0" err="1">
                <a:solidFill>
                  <a:schemeClr val="tx1"/>
                </a:solidFill>
              </a:rPr>
              <a:t>Iʼ</a:t>
            </a:r>
            <a:r>
              <a:rPr lang="en-GB" sz="2800" dirty="0">
                <a:solidFill>
                  <a:schemeClr val="tx1"/>
                </a:solidFill>
              </a:rPr>
              <a:t> may be appropriate. </a:t>
            </a:r>
          </a:p>
          <a:p>
            <a:pPr>
              <a:lnSpc>
                <a:spcPct val="160000"/>
              </a:lnSpc>
            </a:pPr>
            <a:r>
              <a:rPr lang="en-GB" sz="2800" dirty="0">
                <a:solidFill>
                  <a:schemeClr val="tx1"/>
                </a:solidFill>
              </a:rPr>
              <a:t>This should not happen often. Your introduction is probably the best place ‘I’ is best used, as it demonstrates you have an interest in your chosen topic and what you intend to research.</a:t>
            </a:r>
          </a:p>
          <a:p>
            <a:pPr>
              <a:lnSpc>
                <a:spcPct val="150000"/>
              </a:lnSpc>
            </a:pPr>
            <a:endParaRPr lang="en-GB" sz="1500" dirty="0">
              <a:solidFill>
                <a:schemeClr val="tx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238748748"/>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136022" cy="7018316"/>
          </a:xfrm>
        </p:spPr>
        <p:txBody>
          <a:bodyPr>
            <a:normAutofit fontScale="62500" lnSpcReduction="20000"/>
          </a:bodyPr>
          <a:lstStyle/>
          <a:p>
            <a:pPr marL="0" indent="0">
              <a:lnSpc>
                <a:spcPct val="150000"/>
              </a:lnSpc>
              <a:buNone/>
            </a:pPr>
            <a:r>
              <a:rPr lang="en-GB" sz="2900" b="1" dirty="0">
                <a:solidFill>
                  <a:schemeClr val="tx1"/>
                </a:solidFill>
              </a:rPr>
              <a:t>Reference List and Bibliography</a:t>
            </a:r>
          </a:p>
          <a:p>
            <a:pPr>
              <a:lnSpc>
                <a:spcPct val="170000"/>
              </a:lnSpc>
            </a:pPr>
            <a:r>
              <a:rPr lang="en-GB" sz="2800" dirty="0">
                <a:solidFill>
                  <a:schemeClr val="tx1"/>
                </a:solidFill>
              </a:rPr>
              <a:t>The function of references is to acknowledge the sources you have used in the main body of your text, this is called citation. </a:t>
            </a:r>
          </a:p>
          <a:p>
            <a:pPr>
              <a:lnSpc>
                <a:spcPct val="170000"/>
              </a:lnSpc>
            </a:pPr>
            <a:r>
              <a:rPr lang="en-GB" sz="2800" dirty="0">
                <a:solidFill>
                  <a:schemeClr val="tx1"/>
                </a:solidFill>
              </a:rPr>
              <a:t>All quotations should be referenced as well as lines of argument derived from your research sources. </a:t>
            </a:r>
          </a:p>
          <a:p>
            <a:pPr>
              <a:lnSpc>
                <a:spcPct val="170000"/>
              </a:lnSpc>
            </a:pPr>
            <a:r>
              <a:rPr lang="en-GB" sz="2800" dirty="0">
                <a:solidFill>
                  <a:schemeClr val="tx1"/>
                </a:solidFill>
              </a:rPr>
              <a:t>Providing references demonstrates how widely you have read around your subject – they tell a story to the reader (e.g. if all your references are from only one or two sources you have clearly not researched your topic widely). </a:t>
            </a:r>
          </a:p>
          <a:p>
            <a:pPr>
              <a:lnSpc>
                <a:spcPct val="170000"/>
              </a:lnSpc>
            </a:pPr>
            <a:r>
              <a:rPr lang="en-GB" sz="2800" dirty="0">
                <a:solidFill>
                  <a:schemeClr val="tx1"/>
                </a:solidFill>
              </a:rPr>
              <a:t>It is also important to use references to guard against accusations of plagiarism.</a:t>
            </a:r>
          </a:p>
          <a:p>
            <a:pPr>
              <a:lnSpc>
                <a:spcPct val="170000"/>
              </a:lnSpc>
            </a:pPr>
            <a:r>
              <a:rPr lang="en-GB" sz="2800" dirty="0">
                <a:solidFill>
                  <a:schemeClr val="tx1"/>
                </a:solidFill>
              </a:rPr>
              <a:t>When using the Harvard system, you must be thorough and consistent. You should be familiar with referencing by this stage of your studies, but below is a reminder. If you are quoting a piece of writing which is already quoted in another source, you must reference the source you read it in and NOT the reference given for it in your source.</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99403632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85000" lnSpcReduction="10000"/>
          </a:bodyPr>
          <a:lstStyle/>
          <a:p>
            <a:pPr marL="0" indent="0">
              <a:lnSpc>
                <a:spcPct val="150000"/>
              </a:lnSpc>
              <a:buNone/>
            </a:pPr>
            <a:r>
              <a:rPr lang="en-GB" sz="2900" b="1" dirty="0">
                <a:solidFill>
                  <a:schemeClr val="tx1"/>
                </a:solidFill>
              </a:rPr>
              <a:t>In- Text Citations</a:t>
            </a:r>
          </a:p>
          <a:p>
            <a:pPr>
              <a:lnSpc>
                <a:spcPct val="150000"/>
              </a:lnSpc>
            </a:pPr>
            <a:r>
              <a:rPr lang="en-GB" sz="2800" dirty="0">
                <a:solidFill>
                  <a:schemeClr val="tx1"/>
                </a:solidFill>
              </a:rPr>
              <a:t>These are used when referring to a source of information within the text of your assignment to show where it came from. </a:t>
            </a:r>
          </a:p>
          <a:p>
            <a:pPr>
              <a:lnSpc>
                <a:spcPct val="150000"/>
              </a:lnSpc>
            </a:pPr>
            <a:r>
              <a:rPr lang="en-GB" sz="2800" dirty="0">
                <a:solidFill>
                  <a:schemeClr val="tx1"/>
                </a:solidFill>
              </a:rPr>
              <a:t>They are abbreviated details of the source you are referring to and generally consist of the author’s/editor’s family name, year of publication and, if required, page numbers e.g. (Smith, 2016, p.5). </a:t>
            </a:r>
          </a:p>
          <a:p>
            <a:pPr>
              <a:lnSpc>
                <a:spcPct val="150000"/>
              </a:lnSpc>
            </a:pPr>
            <a:r>
              <a:rPr lang="en-GB" sz="2800" dirty="0">
                <a:solidFill>
                  <a:schemeClr val="tx1"/>
                </a:solidFill>
              </a:rPr>
              <a:t>You do not need to include the author’s surname in the in-text citation if it is referred to within the body of your work e.g. According to Smith (2016, p.6). This would just be unnecessary repetition!</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44605903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92500" lnSpcReduction="10000"/>
          </a:bodyPr>
          <a:lstStyle/>
          <a:p>
            <a:pPr marL="0" indent="0">
              <a:lnSpc>
                <a:spcPct val="150000"/>
              </a:lnSpc>
              <a:buNone/>
            </a:pPr>
            <a:r>
              <a:rPr lang="en-GB" sz="2900" b="1" dirty="0">
                <a:solidFill>
                  <a:schemeClr val="tx1"/>
                </a:solidFill>
              </a:rPr>
              <a:t>Reference List / Bibliography at the end</a:t>
            </a:r>
          </a:p>
          <a:p>
            <a:pPr>
              <a:lnSpc>
                <a:spcPct val="150000"/>
              </a:lnSpc>
            </a:pPr>
            <a:r>
              <a:rPr lang="en-GB" sz="2800" dirty="0">
                <a:solidFill>
                  <a:schemeClr val="tx1"/>
                </a:solidFill>
              </a:rPr>
              <a:t>The purpose of the in-text citation is to refer you to the full details of the publication within a full reference list or bibliography at the end of your work. </a:t>
            </a:r>
          </a:p>
          <a:p>
            <a:pPr>
              <a:lnSpc>
                <a:spcPct val="150000"/>
              </a:lnSpc>
            </a:pPr>
            <a:r>
              <a:rPr lang="en-GB" sz="2800" dirty="0">
                <a:solidFill>
                  <a:schemeClr val="tx1"/>
                </a:solidFill>
              </a:rPr>
              <a:t>Full publication details of the citation should be found in the reference list at the end of your assignment. This contains the full bibliographical record of the references cited in your text e.g. </a:t>
            </a:r>
          </a:p>
          <a:p>
            <a:pPr>
              <a:lnSpc>
                <a:spcPct val="150000"/>
              </a:lnSpc>
            </a:pPr>
            <a:r>
              <a:rPr lang="en-GB" sz="2800" dirty="0">
                <a:solidFill>
                  <a:schemeClr val="tx1"/>
                </a:solidFill>
              </a:rPr>
              <a:t>Smith, E. (2016) </a:t>
            </a:r>
            <a:r>
              <a:rPr lang="en-GB" sz="2800" i="1" dirty="0">
                <a:solidFill>
                  <a:schemeClr val="tx1"/>
                </a:solidFill>
              </a:rPr>
              <a:t>How to improve your research project</a:t>
            </a:r>
            <a:r>
              <a:rPr lang="en-GB" sz="2800" dirty="0">
                <a:solidFill>
                  <a:schemeClr val="tx1"/>
                </a:solidFill>
              </a:rPr>
              <a:t>. 2nd Ed. Plymouth: Kiln Press.</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7085220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55000" lnSpcReduction="20000"/>
          </a:bodyPr>
          <a:lstStyle/>
          <a:p>
            <a:pPr marL="0" indent="0">
              <a:lnSpc>
                <a:spcPct val="150000"/>
              </a:lnSpc>
              <a:buNone/>
            </a:pPr>
            <a:r>
              <a:rPr lang="en-GB" sz="4400" b="1" dirty="0">
                <a:solidFill>
                  <a:schemeClr val="tx1"/>
                </a:solidFill>
              </a:rPr>
              <a:t>Reference List / Bibliography at the end</a:t>
            </a:r>
          </a:p>
          <a:p>
            <a:pPr>
              <a:lnSpc>
                <a:spcPct val="170000"/>
              </a:lnSpc>
            </a:pPr>
            <a:r>
              <a:rPr lang="en-GB" sz="2800" dirty="0">
                <a:solidFill>
                  <a:schemeClr val="tx1"/>
                </a:solidFill>
              </a:rPr>
              <a:t>It should enable any reader to locate your original source. </a:t>
            </a:r>
          </a:p>
          <a:p>
            <a:pPr>
              <a:lnSpc>
                <a:spcPct val="170000"/>
              </a:lnSpc>
            </a:pPr>
            <a:r>
              <a:rPr lang="en-GB" sz="2800" dirty="0">
                <a:solidFill>
                  <a:schemeClr val="tx1"/>
                </a:solidFill>
              </a:rPr>
              <a:t>A reference list is arranged in alphabetical order by the author’s family name or, </a:t>
            </a:r>
            <a:br>
              <a:rPr lang="en-GB" sz="2800" dirty="0">
                <a:solidFill>
                  <a:schemeClr val="tx1"/>
                </a:solidFill>
              </a:rPr>
            </a:br>
            <a:r>
              <a:rPr lang="en-GB" sz="2800" dirty="0">
                <a:solidFill>
                  <a:schemeClr val="tx1"/>
                </a:solidFill>
              </a:rPr>
              <a:t>if there is no author, by title. </a:t>
            </a:r>
          </a:p>
          <a:p>
            <a:pPr>
              <a:lnSpc>
                <a:spcPct val="170000"/>
              </a:lnSpc>
            </a:pPr>
            <a:r>
              <a:rPr lang="en-GB" sz="2800" dirty="0">
                <a:solidFill>
                  <a:schemeClr val="tx1"/>
                </a:solidFill>
              </a:rPr>
              <a:t>A bibliography is usually required for this extended essay.  A bibliography is a list of all the sources you have read for your assignment, whether or not you have cited them in your text and therefore more exhaustive than a reference list.</a:t>
            </a:r>
          </a:p>
          <a:p>
            <a:pPr>
              <a:lnSpc>
                <a:spcPct val="170000"/>
              </a:lnSpc>
            </a:pPr>
            <a:r>
              <a:rPr lang="en-GB" sz="2800" dirty="0">
                <a:solidFill>
                  <a:schemeClr val="tx1"/>
                </a:solidFill>
              </a:rPr>
              <a:t>Smith, E. (2016) </a:t>
            </a:r>
            <a:r>
              <a:rPr lang="en-GB" sz="2800" i="1" dirty="0">
                <a:solidFill>
                  <a:schemeClr val="tx1"/>
                </a:solidFill>
              </a:rPr>
              <a:t>How to improve your research project.</a:t>
            </a:r>
            <a:r>
              <a:rPr lang="en-GB" sz="2800" dirty="0">
                <a:solidFill>
                  <a:schemeClr val="tx1"/>
                </a:solidFill>
              </a:rPr>
              <a:t> 2nd Ed. Plymouth: Kiln Press. </a:t>
            </a:r>
          </a:p>
          <a:p>
            <a:pPr>
              <a:lnSpc>
                <a:spcPct val="170000"/>
              </a:lnSpc>
            </a:pPr>
            <a:r>
              <a:rPr lang="en-GB" sz="2800" dirty="0">
                <a:solidFill>
                  <a:schemeClr val="tx1"/>
                </a:solidFill>
              </a:rPr>
              <a:t>• Author’s surname and first initial</a:t>
            </a:r>
          </a:p>
          <a:p>
            <a:pPr>
              <a:lnSpc>
                <a:spcPct val="170000"/>
              </a:lnSpc>
            </a:pPr>
            <a:r>
              <a:rPr lang="en-GB" sz="2800" dirty="0">
                <a:solidFill>
                  <a:schemeClr val="tx1"/>
                </a:solidFill>
              </a:rPr>
              <a:t>• Publication year in brackets</a:t>
            </a:r>
          </a:p>
          <a:p>
            <a:pPr>
              <a:lnSpc>
                <a:spcPct val="170000"/>
              </a:lnSpc>
            </a:pPr>
            <a:r>
              <a:rPr lang="en-GB" sz="2800" dirty="0">
                <a:solidFill>
                  <a:schemeClr val="tx1"/>
                </a:solidFill>
              </a:rPr>
              <a:t>• Title in italics</a:t>
            </a:r>
          </a:p>
          <a:p>
            <a:pPr>
              <a:lnSpc>
                <a:spcPct val="170000"/>
              </a:lnSpc>
            </a:pPr>
            <a:r>
              <a:rPr lang="en-GB" sz="2800" dirty="0">
                <a:solidFill>
                  <a:schemeClr val="tx1"/>
                </a:solidFill>
              </a:rPr>
              <a:t>• Edition (if relevant)</a:t>
            </a:r>
          </a:p>
          <a:p>
            <a:pPr>
              <a:lnSpc>
                <a:spcPct val="170000"/>
              </a:lnSpc>
            </a:pPr>
            <a:r>
              <a:rPr lang="en-GB" sz="2800" dirty="0">
                <a:solidFill>
                  <a:schemeClr val="tx1"/>
                </a:solidFill>
              </a:rPr>
              <a:t>• Place of publication: Publisher </a:t>
            </a:r>
          </a:p>
          <a:p>
            <a:pPr>
              <a:lnSpc>
                <a:spcPct val="170000"/>
              </a:lnSpc>
            </a:pPr>
            <a:r>
              <a:rPr lang="en-GB" sz="2800" dirty="0">
                <a:solidFill>
                  <a:schemeClr val="tx1"/>
                </a:solidFill>
              </a:rPr>
              <a:t>If there is no known author, then you must state as such – i.e. ‘Author not known’</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114068440"/>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77500" lnSpcReduction="20000"/>
          </a:bodyPr>
          <a:lstStyle/>
          <a:p>
            <a:pPr marL="0" indent="0">
              <a:lnSpc>
                <a:spcPct val="150000"/>
              </a:lnSpc>
              <a:buNone/>
            </a:pPr>
            <a:r>
              <a:rPr lang="en-GB" sz="3300" b="1" dirty="0">
                <a:solidFill>
                  <a:schemeClr val="tx1"/>
                </a:solidFill>
              </a:rPr>
              <a:t>Referencing Illustrations or Images</a:t>
            </a:r>
          </a:p>
          <a:p>
            <a:pPr>
              <a:lnSpc>
                <a:spcPct val="160000"/>
              </a:lnSpc>
            </a:pPr>
            <a:r>
              <a:rPr lang="en-GB" sz="2800" dirty="0">
                <a:solidFill>
                  <a:schemeClr val="tx1"/>
                </a:solidFill>
              </a:rPr>
              <a:t>In order to show your ideas as well as write them, you may wish to use visual images such as diagrams, maps, illustrations, photographs, or paintings in your extended essay. </a:t>
            </a:r>
          </a:p>
          <a:p>
            <a:pPr>
              <a:lnSpc>
                <a:spcPct val="160000"/>
              </a:lnSpc>
            </a:pPr>
            <a:r>
              <a:rPr lang="en-GB" sz="2800" dirty="0">
                <a:solidFill>
                  <a:schemeClr val="tx1"/>
                </a:solidFill>
              </a:rPr>
              <a:t>These may be placed in the text or in an appendix at the end. </a:t>
            </a:r>
          </a:p>
          <a:p>
            <a:pPr>
              <a:lnSpc>
                <a:spcPct val="160000"/>
              </a:lnSpc>
            </a:pPr>
            <a:r>
              <a:rPr lang="en-GB" sz="2800" dirty="0">
                <a:solidFill>
                  <a:schemeClr val="tx1"/>
                </a:solidFill>
              </a:rPr>
              <a:t>If you present visual images, you should create a List of Illustrations. </a:t>
            </a:r>
          </a:p>
          <a:p>
            <a:pPr>
              <a:lnSpc>
                <a:spcPct val="160000"/>
              </a:lnSpc>
            </a:pPr>
            <a:r>
              <a:rPr lang="en-GB" sz="2800" dirty="0">
                <a:solidFill>
                  <a:schemeClr val="tx1"/>
                </a:solidFill>
              </a:rPr>
              <a:t>Underneath each image write: Fig. 1 + title, Fig. 2 + title, etc. Gather these figures sequentially into the List of Illustrations and include further details such as, artist name, title of image, [materials], date of image or accessed date if from an internet source, etc. </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14340074"/>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804672" y="605642"/>
            <a:ext cx="6189894" cy="5290302"/>
          </a:xfrm>
        </p:spPr>
        <p:txBody>
          <a:bodyPr>
            <a:normAutofit/>
          </a:bodyPr>
          <a:lstStyle/>
          <a:p>
            <a:pPr marL="0" indent="0">
              <a:buNone/>
            </a:pPr>
            <a:r>
              <a:rPr lang="en-GB" b="1" dirty="0"/>
              <a:t>Referencing Illustrations or Images</a:t>
            </a:r>
          </a:p>
          <a:p>
            <a:pPr marL="0" indent="0">
              <a:buNone/>
            </a:pPr>
            <a:r>
              <a:rPr lang="en-US" dirty="0"/>
              <a:t>Fig 1:  Games, A. (1941) I’m Looking for You. </a:t>
            </a:r>
            <a:r>
              <a:rPr lang="en-GB" dirty="0"/>
              <a:t>Available at: https://</a:t>
            </a:r>
            <a:r>
              <a:rPr lang="en-GB" dirty="0" err="1"/>
              <a:t>www.abramgames.com</a:t>
            </a:r>
            <a:r>
              <a:rPr lang="en-GB" dirty="0"/>
              <a:t>/about (Accessed: 24 July 2021). </a:t>
            </a:r>
            <a:endParaRPr lang="en-US" dirty="0"/>
          </a:p>
          <a:p>
            <a:pPr marL="0" indent="0">
              <a:buNone/>
            </a:pPr>
            <a:endParaRPr lang="en-GB" b="1" dirty="0"/>
          </a:p>
        </p:txBody>
      </p:sp>
      <p:pic>
        <p:nvPicPr>
          <p:cNvPr id="2" name="Picture 1" descr="A picture containing text&#10;&#10;Description automatically generated">
            <a:extLst>
              <a:ext uri="{FF2B5EF4-FFF2-40B4-BE49-F238E27FC236}">
                <a16:creationId xmlns:a16="http://schemas.microsoft.com/office/drawing/2014/main" id="{62679E99-9EDF-B4C2-1125-915F6878A6E7}"/>
              </a:ext>
            </a:extLst>
          </p:cNvPr>
          <p:cNvPicPr>
            <a:picLocks noChangeAspect="1"/>
          </p:cNvPicPr>
          <p:nvPr/>
        </p:nvPicPr>
        <p:blipFill rotWithShape="1">
          <a:blip r:embed="rId3"/>
          <a:srcRect r="1578"/>
          <a:stretch/>
        </p:blipFill>
        <p:spPr>
          <a:xfrm>
            <a:off x="6729982" y="214295"/>
            <a:ext cx="4021574" cy="5921811"/>
          </a:xfrm>
          <a:prstGeom prst="rect">
            <a:avLst/>
          </a:prstGeom>
        </p:spPr>
      </p:pic>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52EEA2C4-DA7C-8231-FE7B-375D56B2A376}"/>
              </a:ext>
            </a:extLst>
          </p:cNvPr>
          <p:cNvSpPr txBox="1"/>
          <p:nvPr/>
        </p:nvSpPr>
        <p:spPr>
          <a:xfrm>
            <a:off x="6729982" y="6136106"/>
            <a:ext cx="3625301" cy="369332"/>
          </a:xfrm>
          <a:prstGeom prst="rect">
            <a:avLst/>
          </a:prstGeom>
          <a:noFill/>
        </p:spPr>
        <p:txBody>
          <a:bodyPr wrap="square" rtlCol="0">
            <a:spAutoFit/>
          </a:bodyPr>
          <a:lstStyle/>
          <a:p>
            <a:r>
              <a:rPr lang="en-US" dirty="0"/>
              <a:t>Fig 1: I’m Looking for You</a:t>
            </a:r>
          </a:p>
        </p:txBody>
      </p:sp>
    </p:spTree>
    <p:extLst>
      <p:ext uri="{BB962C8B-B14F-4D97-AF65-F5344CB8AC3E}">
        <p14:creationId xmlns:p14="http://schemas.microsoft.com/office/powerpoint/2010/main" val="32295640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fontScale="62500" lnSpcReduction="20000"/>
          </a:bodyPr>
          <a:lstStyle/>
          <a:p>
            <a:pPr marL="0" indent="0">
              <a:lnSpc>
                <a:spcPct val="150000"/>
              </a:lnSpc>
              <a:buNone/>
            </a:pPr>
            <a:r>
              <a:rPr lang="en-GB" sz="3300" b="1" dirty="0">
                <a:solidFill>
                  <a:schemeClr val="tx1"/>
                </a:solidFill>
              </a:rPr>
              <a:t>Important Note about Referencing</a:t>
            </a:r>
          </a:p>
          <a:p>
            <a:pPr>
              <a:lnSpc>
                <a:spcPct val="170000"/>
              </a:lnSpc>
            </a:pPr>
            <a:r>
              <a:rPr lang="en-GB" sz="2800" dirty="0">
                <a:solidFill>
                  <a:schemeClr val="tx1"/>
                </a:solidFill>
              </a:rPr>
              <a:t>Other sources listed may include a whole range of material: films, videos, reviews, newspaper articles, reports, unpublished lectures and conference proceedings, letters and diaries, replies to questionnaires, interviews and the Internet. </a:t>
            </a:r>
          </a:p>
          <a:p>
            <a:pPr>
              <a:lnSpc>
                <a:spcPct val="170000"/>
              </a:lnSpc>
            </a:pPr>
            <a:r>
              <a:rPr lang="en-GB" sz="2800" dirty="0">
                <a:solidFill>
                  <a:schemeClr val="tx1"/>
                </a:solidFill>
              </a:rPr>
              <a:t>They should be described clearly, giving author, title, date and place if possible. </a:t>
            </a:r>
          </a:p>
          <a:p>
            <a:pPr>
              <a:lnSpc>
                <a:spcPct val="170000"/>
              </a:lnSpc>
            </a:pPr>
            <a:r>
              <a:rPr lang="en-GB" sz="2800" dirty="0">
                <a:solidFill>
                  <a:schemeClr val="tx1"/>
                </a:solidFill>
              </a:rPr>
              <a:t>They should be in alphabetical order. In the case of interviews, a transcript or tape-recording should be available to the examiner, but not necessarily enclosed with the extended essay. </a:t>
            </a:r>
          </a:p>
          <a:p>
            <a:pPr>
              <a:lnSpc>
                <a:spcPct val="170000"/>
              </a:lnSpc>
            </a:pPr>
            <a:r>
              <a:rPr lang="en-GB" sz="2800" dirty="0">
                <a:solidFill>
                  <a:schemeClr val="tx1"/>
                </a:solidFill>
              </a:rPr>
              <a:t>Consult your supervisor about what to do with videos, films etc. which you have made or used.</a:t>
            </a:r>
          </a:p>
          <a:p>
            <a:pPr>
              <a:lnSpc>
                <a:spcPct val="170000"/>
              </a:lnSpc>
            </a:pPr>
            <a:r>
              <a:rPr lang="en-GB" sz="2800" dirty="0">
                <a:solidFill>
                  <a:schemeClr val="tx1"/>
                </a:solidFill>
              </a:rPr>
              <a:t>The Referencing Handbook (</a:t>
            </a:r>
            <a:r>
              <a:rPr lang="en-GB" sz="2800" dirty="0">
                <a:solidFill>
                  <a:schemeClr val="tx1"/>
                </a:solidFill>
                <a:hlinkClick r:id="rId3">
                  <a:extLst>
                    <a:ext uri="{A12FA001-AC4F-418D-AE19-62706E023703}">
                      <ahyp:hlinkClr xmlns:ahyp="http://schemas.microsoft.com/office/drawing/2018/hyperlinkcolor" val="tx"/>
                    </a:ext>
                  </a:extLst>
                </a:hlinkClick>
              </a:rPr>
              <a:t>Harvard</a:t>
            </a:r>
            <a:r>
              <a:rPr lang="en-GB" sz="2800" dirty="0">
                <a:solidFill>
                  <a:schemeClr val="tx1"/>
                </a:solidFill>
              </a:rPr>
              <a:t>) produced by the Library and Learning Resources at UWTSD has additional information on referencing websites, blogs etc. </a:t>
            </a:r>
          </a:p>
          <a:p>
            <a:pPr>
              <a:lnSpc>
                <a:spcPct val="170000"/>
              </a:lnSpc>
            </a:pPr>
            <a:r>
              <a:rPr lang="en-GB" sz="2800" dirty="0">
                <a:solidFill>
                  <a:schemeClr val="tx1"/>
                </a:solidFill>
              </a:rPr>
              <a:t>Please check their pages if your referencing question is not answered here.</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3848985"/>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332510"/>
            <a:ext cx="8385404" cy="6258295"/>
          </a:xfrm>
        </p:spPr>
        <p:txBody>
          <a:bodyPr>
            <a:normAutofit/>
          </a:bodyPr>
          <a:lstStyle/>
          <a:p>
            <a:pPr marL="0" indent="0">
              <a:lnSpc>
                <a:spcPct val="150000"/>
              </a:lnSpc>
              <a:buNone/>
            </a:pPr>
            <a:r>
              <a:rPr lang="en-GB" sz="3300" b="1" dirty="0">
                <a:solidFill>
                  <a:schemeClr val="tx1"/>
                </a:solidFill>
              </a:rPr>
              <a:t>Presentation</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CAF03B1A-CAD1-0562-D74D-04EF5A7B32C8}"/>
              </a:ext>
            </a:extLst>
          </p:cNvPr>
          <p:cNvSpPr txBox="1"/>
          <p:nvPr/>
        </p:nvSpPr>
        <p:spPr>
          <a:xfrm>
            <a:off x="2231136" y="1332741"/>
            <a:ext cx="8492282" cy="4193007"/>
          </a:xfrm>
          <a:prstGeom prst="rect">
            <a:avLst/>
          </a:prstGeom>
          <a:noFill/>
        </p:spPr>
        <p:txBody>
          <a:bodyPr wrap="square">
            <a:spAutoFit/>
          </a:bodyPr>
          <a:lstStyle/>
          <a:p>
            <a:pPr>
              <a:lnSpc>
                <a:spcPct val="150000"/>
              </a:lnSpc>
            </a:pPr>
            <a:r>
              <a:rPr lang="en-GB" sz="2000" dirty="0"/>
              <a:t>Leave plenty of time for the final stages of typing: proof reading, checking references, ordering and numbering pages, illustrations etc., takes a long time.</a:t>
            </a:r>
          </a:p>
          <a:p>
            <a:pPr>
              <a:lnSpc>
                <a:spcPct val="150000"/>
              </a:lnSpc>
            </a:pPr>
            <a:endParaRPr lang="en-GB" sz="2000" dirty="0"/>
          </a:p>
          <a:p>
            <a:pPr>
              <a:lnSpc>
                <a:spcPct val="150000"/>
              </a:lnSpc>
            </a:pPr>
            <a:r>
              <a:rPr lang="en-GB" sz="2000" dirty="0"/>
              <a:t>It is very disappointing when careless presentation spoils a good Extended Essay. </a:t>
            </a:r>
          </a:p>
          <a:p>
            <a:pPr>
              <a:lnSpc>
                <a:spcPct val="150000"/>
              </a:lnSpc>
            </a:pPr>
            <a:endParaRPr lang="en-GB" sz="2000" dirty="0"/>
          </a:p>
          <a:p>
            <a:pPr>
              <a:lnSpc>
                <a:spcPct val="150000"/>
              </a:lnSpc>
            </a:pPr>
            <a:r>
              <a:rPr lang="en-GB" sz="2000" dirty="0"/>
              <a:t>Most computers have spell and grammar checks but do not rely fully on them. </a:t>
            </a:r>
          </a:p>
          <a:p>
            <a:pPr>
              <a:lnSpc>
                <a:spcPct val="150000"/>
              </a:lnSpc>
            </a:pPr>
            <a:endParaRPr lang="en-GB" sz="2000" dirty="0"/>
          </a:p>
          <a:p>
            <a:pPr>
              <a:lnSpc>
                <a:spcPct val="150000"/>
              </a:lnSpc>
            </a:pPr>
            <a:r>
              <a:rPr lang="en-GB" sz="2000" dirty="0"/>
              <a:t>Presentation should be of as high a quality as possible, always bearing in mind that beautiful presentation cannot compensate for an inadequate text.</a:t>
            </a:r>
          </a:p>
        </p:txBody>
      </p:sp>
    </p:spTree>
    <p:extLst>
      <p:ext uri="{BB962C8B-B14F-4D97-AF65-F5344CB8AC3E}">
        <p14:creationId xmlns:p14="http://schemas.microsoft.com/office/powerpoint/2010/main" val="419122951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CAF03B1A-CAD1-0562-D74D-04EF5A7B32C8}"/>
              </a:ext>
            </a:extLst>
          </p:cNvPr>
          <p:cNvSpPr txBox="1"/>
          <p:nvPr/>
        </p:nvSpPr>
        <p:spPr>
          <a:xfrm>
            <a:off x="2231136" y="845852"/>
            <a:ext cx="8492282" cy="5578002"/>
          </a:xfrm>
          <a:prstGeom prst="rect">
            <a:avLst/>
          </a:prstGeom>
          <a:noFill/>
        </p:spPr>
        <p:txBody>
          <a:bodyPr wrap="square">
            <a:spAutoFit/>
          </a:bodyPr>
          <a:lstStyle/>
          <a:p>
            <a:pPr>
              <a:lnSpc>
                <a:spcPct val="150000"/>
              </a:lnSpc>
            </a:pPr>
            <a:r>
              <a:rPr lang="en-GB" sz="2000" dirty="0"/>
              <a:t>1.  This extended essay must be double spaced, with a 2.5cm margin at each side. Pages must be numbered.</a:t>
            </a:r>
          </a:p>
          <a:p>
            <a:pPr>
              <a:lnSpc>
                <a:spcPct val="150000"/>
              </a:lnSpc>
            </a:pPr>
            <a:r>
              <a:rPr lang="en-GB" sz="2000" dirty="0"/>
              <a:t>2.  You must ask permission from your supervisor if you wish to submit your extended essay in another format.</a:t>
            </a:r>
          </a:p>
          <a:p>
            <a:pPr>
              <a:lnSpc>
                <a:spcPct val="150000"/>
              </a:lnSpc>
            </a:pPr>
            <a:r>
              <a:rPr lang="en-GB" sz="2000" dirty="0"/>
              <a:t>3.  All titles of books, periodicals, paintings, films etc. referred to in your text should be italicised or underlined – again, either/or, but never both.</a:t>
            </a:r>
          </a:p>
          <a:p>
            <a:pPr>
              <a:lnSpc>
                <a:spcPct val="150000"/>
              </a:lnSpc>
            </a:pPr>
            <a:r>
              <a:rPr lang="en-GB" sz="2000" dirty="0"/>
              <a:t>4.  All pages should be numbered consecutively.</a:t>
            </a:r>
          </a:p>
          <a:p>
            <a:pPr>
              <a:lnSpc>
                <a:spcPct val="150000"/>
              </a:lnSpc>
            </a:pPr>
            <a:r>
              <a:rPr lang="en-GB" sz="2000" dirty="0"/>
              <a:t>5. List of Illustrations should be included.</a:t>
            </a:r>
          </a:p>
          <a:p>
            <a:pPr>
              <a:lnSpc>
                <a:spcPct val="150000"/>
              </a:lnSpc>
            </a:pPr>
            <a:r>
              <a:rPr lang="en-GB" sz="2000" dirty="0"/>
              <a:t>6.  The typefaces Geneva, Helvetica and Arial are recommended. </a:t>
            </a:r>
            <a:br>
              <a:rPr lang="en-GB" sz="2000" dirty="0"/>
            </a:br>
            <a:r>
              <a:rPr lang="en-GB" sz="2000" dirty="0"/>
              <a:t>Type size should be 12 point.</a:t>
            </a:r>
          </a:p>
          <a:p>
            <a:pPr>
              <a:lnSpc>
                <a:spcPct val="150000"/>
              </a:lnSpc>
            </a:pPr>
            <a:r>
              <a:rPr lang="en-GB" sz="2000" dirty="0"/>
              <a:t>7. </a:t>
            </a:r>
            <a:r>
              <a:rPr lang="en-GB" sz="2000" dirty="0">
                <a:solidFill>
                  <a:srgbClr val="FF4533"/>
                </a:solidFill>
              </a:rPr>
              <a:t>Double Space </a:t>
            </a:r>
          </a:p>
          <a:p>
            <a:pPr>
              <a:lnSpc>
                <a:spcPct val="150000"/>
              </a:lnSpc>
            </a:pPr>
            <a:r>
              <a:rPr lang="en-GB" sz="2000" dirty="0"/>
              <a:t>8.  You are required to submit your extended essay through Turnitin</a:t>
            </a:r>
          </a:p>
        </p:txBody>
      </p:sp>
    </p:spTree>
    <p:extLst>
      <p:ext uri="{BB962C8B-B14F-4D97-AF65-F5344CB8AC3E}">
        <p14:creationId xmlns:p14="http://schemas.microsoft.com/office/powerpoint/2010/main" val="3128927884"/>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7092C7D8-40C6-244A-A77F-CBCFFD8AD43E}"/>
              </a:ext>
            </a:extLst>
          </p:cNvPr>
          <p:cNvSpPr/>
          <p:nvPr/>
        </p:nvSpPr>
        <p:spPr>
          <a:xfrm>
            <a:off x="4967295" y="4853691"/>
            <a:ext cx="1219200" cy="1371600"/>
          </a:xfrm>
          <a:prstGeom prst="triangle">
            <a:avLst/>
          </a:prstGeom>
          <a:solidFill>
            <a:srgbClr val="FE2CE0"/>
          </a:solidFill>
        </p:spPr>
        <p:style>
          <a:lnRef idx="0">
            <a:schemeClr val="accent1"/>
          </a:lnRef>
          <a:fillRef idx="3">
            <a:schemeClr val="accent1"/>
          </a:fillRef>
          <a:effectRef idx="3">
            <a:schemeClr val="accent1"/>
          </a:effectRef>
          <a:fontRef idx="minor">
            <a:schemeClr val="lt1"/>
          </a:fontRef>
        </p:style>
        <p:txBody>
          <a:bodyPr anchor="ctr"/>
          <a:lstStyle/>
          <a:p>
            <a:pPr algn="ctr">
              <a:defRPr/>
            </a:pPr>
            <a:endParaRPr lang="en-US"/>
          </a:p>
        </p:txBody>
      </p:sp>
      <p:sp>
        <p:nvSpPr>
          <p:cNvPr id="6" name="Isosceles Triangle 5">
            <a:extLst>
              <a:ext uri="{FF2B5EF4-FFF2-40B4-BE49-F238E27FC236}">
                <a16:creationId xmlns:a16="http://schemas.microsoft.com/office/drawing/2014/main" id="{ED87C684-FD83-B04F-88C1-A203B6110C5E}"/>
              </a:ext>
            </a:extLst>
          </p:cNvPr>
          <p:cNvSpPr/>
          <p:nvPr/>
        </p:nvSpPr>
        <p:spPr>
          <a:xfrm rot="10800000">
            <a:off x="4938596" y="1652065"/>
            <a:ext cx="1219200" cy="1219200"/>
          </a:xfrm>
          <a:prstGeom prst="triangle">
            <a:avLst/>
          </a:prstGeom>
          <a:solidFill>
            <a:srgbClr val="92D050"/>
          </a:solidFill>
        </p:spPr>
        <p:style>
          <a:lnRef idx="0">
            <a:schemeClr val="accent3"/>
          </a:lnRef>
          <a:fillRef idx="3">
            <a:schemeClr val="accent3"/>
          </a:fillRef>
          <a:effectRef idx="3">
            <a:schemeClr val="accent3"/>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7BE6D53F-AF20-6944-8874-AD6EC33A911D}"/>
              </a:ext>
            </a:extLst>
          </p:cNvPr>
          <p:cNvSpPr/>
          <p:nvPr/>
        </p:nvSpPr>
        <p:spPr>
          <a:xfrm>
            <a:off x="4953000" y="2880490"/>
            <a:ext cx="1219200" cy="1752600"/>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4102" name="TextBox 7">
            <a:extLst>
              <a:ext uri="{FF2B5EF4-FFF2-40B4-BE49-F238E27FC236}">
                <a16:creationId xmlns:a16="http://schemas.microsoft.com/office/drawing/2014/main" id="{55203B11-CB6F-CB41-8098-39AF1264068C}"/>
              </a:ext>
            </a:extLst>
          </p:cNvPr>
          <p:cNvSpPr txBox="1">
            <a:spLocks noChangeArrowheads="1"/>
          </p:cNvSpPr>
          <p:nvPr/>
        </p:nvSpPr>
        <p:spPr bwMode="auto">
          <a:xfrm>
            <a:off x="5995194" y="1965323"/>
            <a:ext cx="14620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Introduction</a:t>
            </a:r>
          </a:p>
        </p:txBody>
      </p:sp>
      <p:sp>
        <p:nvSpPr>
          <p:cNvPr id="4103" name="TextBox 8">
            <a:extLst>
              <a:ext uri="{FF2B5EF4-FFF2-40B4-BE49-F238E27FC236}">
                <a16:creationId xmlns:a16="http://schemas.microsoft.com/office/drawing/2014/main" id="{1642C118-1911-064A-B9F1-B8B1AFC200B2}"/>
              </a:ext>
            </a:extLst>
          </p:cNvPr>
          <p:cNvSpPr txBox="1">
            <a:spLocks noChangeArrowheads="1"/>
          </p:cNvSpPr>
          <p:nvPr/>
        </p:nvSpPr>
        <p:spPr bwMode="auto">
          <a:xfrm>
            <a:off x="6362855" y="3571846"/>
            <a:ext cx="650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Body</a:t>
            </a:r>
          </a:p>
        </p:txBody>
      </p:sp>
      <p:sp>
        <p:nvSpPr>
          <p:cNvPr id="4104" name="TextBox 9">
            <a:extLst>
              <a:ext uri="{FF2B5EF4-FFF2-40B4-BE49-F238E27FC236}">
                <a16:creationId xmlns:a16="http://schemas.microsoft.com/office/drawing/2014/main" id="{9E78089F-6D4B-304F-A432-E2B16E13ACCC}"/>
              </a:ext>
            </a:extLst>
          </p:cNvPr>
          <p:cNvSpPr txBox="1">
            <a:spLocks noChangeArrowheads="1"/>
          </p:cNvSpPr>
          <p:nvPr/>
        </p:nvSpPr>
        <p:spPr bwMode="auto">
          <a:xfrm>
            <a:off x="6118212" y="5371585"/>
            <a:ext cx="11255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Conclusion</a:t>
            </a:r>
          </a:p>
        </p:txBody>
      </p:sp>
      <p:sp>
        <p:nvSpPr>
          <p:cNvPr id="11" name="Oval 10">
            <a:extLst>
              <a:ext uri="{FF2B5EF4-FFF2-40B4-BE49-F238E27FC236}">
                <a16:creationId xmlns:a16="http://schemas.microsoft.com/office/drawing/2014/main" id="{895C6E9C-F805-CF46-9288-290AE0E05AC3}"/>
              </a:ext>
            </a:extLst>
          </p:cNvPr>
          <p:cNvSpPr/>
          <p:nvPr/>
        </p:nvSpPr>
        <p:spPr>
          <a:xfrm>
            <a:off x="5476945" y="1436669"/>
            <a:ext cx="152400" cy="152400"/>
          </a:xfrm>
          <a:prstGeom prst="ellipse">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4106" name="TextBox 11">
            <a:extLst>
              <a:ext uri="{FF2B5EF4-FFF2-40B4-BE49-F238E27FC236}">
                <a16:creationId xmlns:a16="http://schemas.microsoft.com/office/drawing/2014/main" id="{8058E648-2A6F-1145-A094-D788DA1DE54B}"/>
              </a:ext>
            </a:extLst>
          </p:cNvPr>
          <p:cNvSpPr txBox="1">
            <a:spLocks noChangeArrowheads="1"/>
          </p:cNvSpPr>
          <p:nvPr/>
        </p:nvSpPr>
        <p:spPr bwMode="auto">
          <a:xfrm>
            <a:off x="3564540" y="1268871"/>
            <a:ext cx="181934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Summary of Topic</a:t>
            </a:r>
          </a:p>
        </p:txBody>
      </p:sp>
      <p:sp>
        <p:nvSpPr>
          <p:cNvPr id="2" name="Oval 1">
            <a:extLst>
              <a:ext uri="{FF2B5EF4-FFF2-40B4-BE49-F238E27FC236}">
                <a16:creationId xmlns:a16="http://schemas.microsoft.com/office/drawing/2014/main" id="{95A3AC53-B59F-7CEE-E842-A34505D5390E}"/>
              </a:ext>
            </a:extLst>
          </p:cNvPr>
          <p:cNvSpPr/>
          <p:nvPr/>
        </p:nvSpPr>
        <p:spPr>
          <a:xfrm>
            <a:off x="5432413" y="554474"/>
            <a:ext cx="245423" cy="175948"/>
          </a:xfrm>
          <a:prstGeom prst="ellipse">
            <a:avLst/>
          </a:prstGeom>
          <a:solidFill>
            <a:srgbClr val="50FEBD"/>
          </a:solidFill>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3" name="TextBox 7">
            <a:extLst>
              <a:ext uri="{FF2B5EF4-FFF2-40B4-BE49-F238E27FC236}">
                <a16:creationId xmlns:a16="http://schemas.microsoft.com/office/drawing/2014/main" id="{86DF8AF2-9CF0-C524-D336-ECCA6B1ECD97}"/>
              </a:ext>
            </a:extLst>
          </p:cNvPr>
          <p:cNvSpPr txBox="1">
            <a:spLocks noChangeArrowheads="1"/>
          </p:cNvSpPr>
          <p:nvPr/>
        </p:nvSpPr>
        <p:spPr bwMode="auto">
          <a:xfrm>
            <a:off x="5851352" y="472001"/>
            <a:ext cx="117288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Title Pages</a:t>
            </a:r>
          </a:p>
        </p:txBody>
      </p:sp>
      <p:sp>
        <p:nvSpPr>
          <p:cNvPr id="4" name="Oval 3">
            <a:extLst>
              <a:ext uri="{FF2B5EF4-FFF2-40B4-BE49-F238E27FC236}">
                <a16:creationId xmlns:a16="http://schemas.microsoft.com/office/drawing/2014/main" id="{014199D4-7333-92B8-F813-00CAE8A84A35}"/>
              </a:ext>
            </a:extLst>
          </p:cNvPr>
          <p:cNvSpPr/>
          <p:nvPr/>
        </p:nvSpPr>
        <p:spPr>
          <a:xfrm>
            <a:off x="5432413" y="841333"/>
            <a:ext cx="245423" cy="175947"/>
          </a:xfrm>
          <a:prstGeom prst="ellipse">
            <a:avLst/>
          </a:prstGeom>
          <a:solidFill>
            <a:srgbClr val="FFC000"/>
          </a:solidFill>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8" name="TextBox 7">
            <a:extLst>
              <a:ext uri="{FF2B5EF4-FFF2-40B4-BE49-F238E27FC236}">
                <a16:creationId xmlns:a16="http://schemas.microsoft.com/office/drawing/2014/main" id="{B7C69385-7B15-0893-E85A-FE139AB6D6CB}"/>
              </a:ext>
            </a:extLst>
          </p:cNvPr>
          <p:cNvSpPr txBox="1">
            <a:spLocks noChangeArrowheads="1"/>
          </p:cNvSpPr>
          <p:nvPr/>
        </p:nvSpPr>
        <p:spPr bwMode="auto">
          <a:xfrm>
            <a:off x="5846144" y="756362"/>
            <a:ext cx="171194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Table of Content</a:t>
            </a:r>
          </a:p>
        </p:txBody>
      </p:sp>
      <p:sp>
        <p:nvSpPr>
          <p:cNvPr id="9" name="TextBox 8">
            <a:extLst>
              <a:ext uri="{FF2B5EF4-FFF2-40B4-BE49-F238E27FC236}">
                <a16:creationId xmlns:a16="http://schemas.microsoft.com/office/drawing/2014/main" id="{65834AE4-660C-6EBD-D568-66FEB60588B6}"/>
              </a:ext>
            </a:extLst>
          </p:cNvPr>
          <p:cNvSpPr txBox="1">
            <a:spLocks noChangeArrowheads="1"/>
          </p:cNvSpPr>
          <p:nvPr/>
        </p:nvSpPr>
        <p:spPr bwMode="auto">
          <a:xfrm>
            <a:off x="5846144" y="1017280"/>
            <a:ext cx="255550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List of Illustrations/images</a:t>
            </a:r>
          </a:p>
        </p:txBody>
      </p:sp>
      <p:sp>
        <p:nvSpPr>
          <p:cNvPr id="10" name="TextBox 9">
            <a:extLst>
              <a:ext uri="{FF2B5EF4-FFF2-40B4-BE49-F238E27FC236}">
                <a16:creationId xmlns:a16="http://schemas.microsoft.com/office/drawing/2014/main" id="{9E9804F1-30D6-A9B5-8DF6-493DCC1FA181}"/>
              </a:ext>
            </a:extLst>
          </p:cNvPr>
          <p:cNvSpPr txBox="1">
            <a:spLocks noChangeArrowheads="1"/>
          </p:cNvSpPr>
          <p:nvPr/>
        </p:nvSpPr>
        <p:spPr bwMode="auto">
          <a:xfrm>
            <a:off x="3158836" y="4577948"/>
            <a:ext cx="229732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Link to practice project</a:t>
            </a:r>
          </a:p>
        </p:txBody>
      </p:sp>
      <p:sp>
        <p:nvSpPr>
          <p:cNvPr id="12" name="Oval 11">
            <a:extLst>
              <a:ext uri="{FF2B5EF4-FFF2-40B4-BE49-F238E27FC236}">
                <a16:creationId xmlns:a16="http://schemas.microsoft.com/office/drawing/2014/main" id="{754BF3D2-61F2-28AC-94E5-86E6243474FC}"/>
              </a:ext>
            </a:extLst>
          </p:cNvPr>
          <p:cNvSpPr/>
          <p:nvPr/>
        </p:nvSpPr>
        <p:spPr>
          <a:xfrm>
            <a:off x="5432413" y="1140730"/>
            <a:ext cx="245423" cy="175947"/>
          </a:xfrm>
          <a:prstGeom prst="ellipse">
            <a:avLst/>
          </a:prstGeom>
          <a:solidFill>
            <a:srgbClr val="0070C0"/>
          </a:solidFill>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14" name="Rectangle 13">
            <a:extLst>
              <a:ext uri="{FF2B5EF4-FFF2-40B4-BE49-F238E27FC236}">
                <a16:creationId xmlns:a16="http://schemas.microsoft.com/office/drawing/2014/main" id="{01D102C5-C3C4-C77B-4F4B-51FD12B97352}"/>
              </a:ext>
            </a:extLst>
          </p:cNvPr>
          <p:cNvSpPr/>
          <p:nvPr/>
        </p:nvSpPr>
        <p:spPr>
          <a:xfrm>
            <a:off x="4949081" y="6270521"/>
            <a:ext cx="1237413" cy="369332"/>
          </a:xfrm>
          <a:prstGeom prst="rect">
            <a:avLst/>
          </a:prstGeom>
          <a:solidFill>
            <a:srgbClr val="91C6F0"/>
          </a:solidFill>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15" name="Oval 14">
            <a:extLst>
              <a:ext uri="{FF2B5EF4-FFF2-40B4-BE49-F238E27FC236}">
                <a16:creationId xmlns:a16="http://schemas.microsoft.com/office/drawing/2014/main" id="{87494D97-5D71-EA8F-F54A-8764EC4CF833}"/>
              </a:ext>
            </a:extLst>
          </p:cNvPr>
          <p:cNvSpPr/>
          <p:nvPr/>
        </p:nvSpPr>
        <p:spPr>
          <a:xfrm>
            <a:off x="5439888" y="4655417"/>
            <a:ext cx="245423" cy="175947"/>
          </a:xfrm>
          <a:prstGeom prst="ellipse">
            <a:avLst/>
          </a:prstGeom>
          <a:solidFill>
            <a:srgbClr val="FF4533"/>
          </a:solidFill>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16" name="TextBox 15">
            <a:extLst>
              <a:ext uri="{FF2B5EF4-FFF2-40B4-BE49-F238E27FC236}">
                <a16:creationId xmlns:a16="http://schemas.microsoft.com/office/drawing/2014/main" id="{89144287-D65B-36BD-9207-E04DD1DFCD6C}"/>
              </a:ext>
            </a:extLst>
          </p:cNvPr>
          <p:cNvSpPr txBox="1">
            <a:spLocks noChangeArrowheads="1"/>
          </p:cNvSpPr>
          <p:nvPr/>
        </p:nvSpPr>
        <p:spPr bwMode="auto">
          <a:xfrm>
            <a:off x="2149434" y="6247618"/>
            <a:ext cx="28178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dirty="0">
                <a:latin typeface="Tw Cen MT" panose="020B0602020104020603" pitchFamily="34" charset="77"/>
              </a:rPr>
              <a:t>Reference List/ Bibliography</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CC96-0AEA-FF42-AF9E-EEF571A8253E}"/>
              </a:ext>
            </a:extLst>
          </p:cNvPr>
          <p:cNvSpPr>
            <a:spLocks noGrp="1"/>
          </p:cNvSpPr>
          <p:nvPr>
            <p:ph type="ctrTitle"/>
          </p:nvPr>
        </p:nvSpPr>
        <p:spPr>
          <a:xfrm>
            <a:off x="1600200" y="1175657"/>
            <a:ext cx="8991600" cy="4322617"/>
          </a:xfrm>
        </p:spPr>
        <p:txBody>
          <a:bodyPr>
            <a:normAutofit/>
          </a:bodyPr>
          <a:lstStyle/>
          <a:p>
            <a:pPr algn="l"/>
            <a:br>
              <a:rPr lang="en-US" dirty="0">
                <a:latin typeface="+mn-lt"/>
              </a:rPr>
            </a:br>
            <a:r>
              <a:rPr lang="en-US" dirty="0">
                <a:latin typeface="+mn-lt"/>
              </a:rPr>
              <a:t>In a nutshell…</a:t>
            </a:r>
            <a:br>
              <a:rPr lang="en-US" dirty="0">
                <a:latin typeface="+mn-lt"/>
              </a:rPr>
            </a:br>
            <a:br>
              <a:rPr lang="en-US" dirty="0">
                <a:latin typeface="+mn-lt"/>
              </a:rPr>
            </a:br>
            <a:r>
              <a:rPr lang="en-US" dirty="0">
                <a:latin typeface="+mn-lt"/>
              </a:rPr>
              <a:t>Really hope you enjoy </a:t>
            </a:r>
            <a:br>
              <a:rPr lang="en-US" dirty="0">
                <a:latin typeface="+mn-lt"/>
                <a:sym typeface="Wingdings" pitchFamily="2" charset="2"/>
              </a:rPr>
            </a:br>
            <a:endParaRPr lang="en-US" dirty="0">
              <a:latin typeface="+mn-lt"/>
            </a:endParaRPr>
          </a:p>
        </p:txBody>
      </p:sp>
    </p:spTree>
    <p:extLst>
      <p:ext uri="{BB962C8B-B14F-4D97-AF65-F5344CB8AC3E}">
        <p14:creationId xmlns:p14="http://schemas.microsoft.com/office/powerpoint/2010/main" val="385043864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{BAB210CE-1EBD-DD48-8B3D-D849ABC7C877}tf10001120</Template>
  <TotalTime>1523</TotalTime>
  <Words>3595</Words>
  <Application>Microsoft Macintosh PowerPoint</Application>
  <PresentationFormat>Widescreen</PresentationFormat>
  <Paragraphs>221</Paragraphs>
  <Slides>38</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Gill Sans MT</vt:lpstr>
      <vt:lpstr>Tw Cen MT</vt:lpstr>
      <vt:lpstr>Parcel</vt:lpstr>
      <vt:lpstr>How to Present  5000-word extended essay</vt:lpstr>
      <vt:lpstr>LENGTH AND  PRESENTATION STRUCTURE</vt:lpstr>
      <vt:lpstr>A Traditional Order for structure</vt:lpstr>
      <vt:lpstr>PowerPoint Presentation</vt:lpstr>
      <vt:lpstr>PowerPoint Presentation</vt:lpstr>
      <vt:lpstr>PowerPoint Presentation</vt:lpstr>
      <vt:lpstr>PowerPoint Presentation</vt:lpstr>
      <vt:lpstr>PowerPoint Presentation</vt:lpstr>
      <vt:lpstr>The Introduction in more detail</vt:lpstr>
      <vt:lpstr>PowerPoint Presentation</vt:lpstr>
      <vt:lpstr>PowerPoint Presentation</vt:lpstr>
      <vt:lpstr>PowerPoint Presentation</vt:lpstr>
      <vt:lpstr>PowerPoint Presentation</vt:lpstr>
      <vt:lpstr>The chapters in more detail</vt:lpstr>
      <vt:lpstr>PowerPoint Presentation</vt:lpstr>
      <vt:lpstr>PowerPoint Presentation</vt:lpstr>
      <vt:lpstr>Conclusion in more detail</vt:lpstr>
      <vt:lpstr>PowerPoint Presentation</vt:lpstr>
      <vt:lpstr>PowerPoint Presentation</vt:lpstr>
      <vt:lpstr>Some Extra notes to help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In a nutshell…  Really hope you enjoy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Donna Williams</dc:creator>
  <cp:lastModifiedBy>Donna Williams</cp:lastModifiedBy>
  <cp:revision>37</cp:revision>
  <dcterms:created xsi:type="dcterms:W3CDTF">2021-10-08T06:32:04Z</dcterms:created>
  <dcterms:modified xsi:type="dcterms:W3CDTF">2022-10-09T09:03:06Z</dcterms:modified>
</cp:coreProperties>
</file>