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64" d="100"/>
          <a:sy n="64" d="100"/>
        </p:scale>
        <p:origin x="954" y="78"/>
      </p:cViewPr>
      <p:guideLst/>
    </p:cSldViewPr>
  </p:slideViewPr>
  <p:notesTextViewPr>
    <p:cViewPr>
      <p:scale>
        <a:sx n="1" d="1"/>
        <a:sy n="1" d="1"/>
      </p:scale>
      <p:origin x="0" y="-87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46A6D5-684B-4ED4-A8D9-A816E008E8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7FC782-EB4C-4C80-BE79-AED097044AF0}">
      <dgm:prSet/>
      <dgm:spPr/>
      <dgm:t>
        <a:bodyPr/>
        <a:lstStyle/>
        <a:p>
          <a:r>
            <a:rPr lang="en-GB"/>
            <a:t>🔸 Balancing Security and Rights</a:t>
          </a:r>
          <a:endParaRPr lang="en-US"/>
        </a:p>
      </dgm:t>
    </dgm:pt>
    <dgm:pt modelId="{CC4A570B-163A-484A-ADFD-AE9DF2AD473B}" type="parTrans" cxnId="{AB13883B-B227-46F1-ADB8-A0C3409E9899}">
      <dgm:prSet/>
      <dgm:spPr/>
      <dgm:t>
        <a:bodyPr/>
        <a:lstStyle/>
        <a:p>
          <a:endParaRPr lang="en-US"/>
        </a:p>
      </dgm:t>
    </dgm:pt>
    <dgm:pt modelId="{DBAE9D0C-DCC1-41A2-9B5B-AA9A80ECCB95}" type="sibTrans" cxnId="{AB13883B-B227-46F1-ADB8-A0C3409E9899}">
      <dgm:prSet/>
      <dgm:spPr/>
      <dgm:t>
        <a:bodyPr/>
        <a:lstStyle/>
        <a:p>
          <a:endParaRPr lang="en-US"/>
        </a:p>
      </dgm:t>
    </dgm:pt>
    <dgm:pt modelId="{849D3F9F-363F-47A5-87F2-F27896BCEE65}">
      <dgm:prSet/>
      <dgm:spPr/>
      <dgm:t>
        <a:bodyPr/>
        <a:lstStyle/>
        <a:p>
          <a:r>
            <a:rPr lang="en-GB"/>
            <a:t>🔸 Risk of undermining Freedom of Expression</a:t>
          </a:r>
          <a:endParaRPr lang="en-US"/>
        </a:p>
      </dgm:t>
    </dgm:pt>
    <dgm:pt modelId="{6384896A-22AE-4F17-8C51-80AA4302DA77}" type="parTrans" cxnId="{BBD4C411-8F86-4FA6-8FBA-BD70C63E0CA0}">
      <dgm:prSet/>
      <dgm:spPr/>
      <dgm:t>
        <a:bodyPr/>
        <a:lstStyle/>
        <a:p>
          <a:endParaRPr lang="en-US"/>
        </a:p>
      </dgm:t>
    </dgm:pt>
    <dgm:pt modelId="{4623431D-422E-4A82-A231-FF725DEFF665}" type="sibTrans" cxnId="{BBD4C411-8F86-4FA6-8FBA-BD70C63E0CA0}">
      <dgm:prSet/>
      <dgm:spPr/>
      <dgm:t>
        <a:bodyPr/>
        <a:lstStyle/>
        <a:p>
          <a:endParaRPr lang="en-US"/>
        </a:p>
      </dgm:t>
    </dgm:pt>
    <dgm:pt modelId="{323E54DB-C8AD-4EE6-BE1A-07092EE0A444}">
      <dgm:prSet/>
      <dgm:spPr/>
      <dgm:t>
        <a:bodyPr/>
        <a:lstStyle/>
        <a:p>
          <a:r>
            <a:rPr lang="en-GB"/>
            <a:t>🔸 Concerns about Transparency and Accountability</a:t>
          </a:r>
          <a:endParaRPr lang="en-US"/>
        </a:p>
      </dgm:t>
    </dgm:pt>
    <dgm:pt modelId="{098B7C72-A34A-4A26-88D1-FBC64830E556}" type="parTrans" cxnId="{2C5E9C11-4A99-43D2-A8E2-2DF5E1523B37}">
      <dgm:prSet/>
      <dgm:spPr/>
      <dgm:t>
        <a:bodyPr/>
        <a:lstStyle/>
        <a:p>
          <a:endParaRPr lang="en-US"/>
        </a:p>
      </dgm:t>
    </dgm:pt>
    <dgm:pt modelId="{8CD998DD-5A31-4338-B363-551C323D41C6}" type="sibTrans" cxnId="{2C5E9C11-4A99-43D2-A8E2-2DF5E1523B37}">
      <dgm:prSet/>
      <dgm:spPr/>
      <dgm:t>
        <a:bodyPr/>
        <a:lstStyle/>
        <a:p>
          <a:endParaRPr lang="en-US"/>
        </a:p>
      </dgm:t>
    </dgm:pt>
    <dgm:pt modelId="{CB1E8D02-F8E3-46E6-89A7-872E43612FF6}">
      <dgm:prSet/>
      <dgm:spPr/>
      <dgm:t>
        <a:bodyPr/>
        <a:lstStyle/>
        <a:p>
          <a:r>
            <a:rPr lang="en-GB"/>
            <a:t>🔸 Need for Reform and Dialogue</a:t>
          </a:r>
          <a:endParaRPr lang="en-US"/>
        </a:p>
      </dgm:t>
    </dgm:pt>
    <dgm:pt modelId="{E88DE496-6CFC-4B8E-BDC8-3AC66D0351AE}" type="parTrans" cxnId="{2AB7D4BF-1647-402D-8B80-B7125180646A}">
      <dgm:prSet/>
      <dgm:spPr/>
      <dgm:t>
        <a:bodyPr/>
        <a:lstStyle/>
        <a:p>
          <a:endParaRPr lang="en-US"/>
        </a:p>
      </dgm:t>
    </dgm:pt>
    <dgm:pt modelId="{10D0D506-D62F-4897-851A-13E4DCA81A6D}" type="sibTrans" cxnId="{2AB7D4BF-1647-402D-8B80-B7125180646A}">
      <dgm:prSet/>
      <dgm:spPr/>
      <dgm:t>
        <a:bodyPr/>
        <a:lstStyle/>
        <a:p>
          <a:endParaRPr lang="en-US"/>
        </a:p>
      </dgm:t>
    </dgm:pt>
    <dgm:pt modelId="{405339EF-4193-401A-9457-BAD41BB79B19}" type="pres">
      <dgm:prSet presAssocID="{FE46A6D5-684B-4ED4-A8D9-A816E008E850}" presName="root" presStyleCnt="0">
        <dgm:presLayoutVars>
          <dgm:dir/>
          <dgm:resizeHandles val="exact"/>
        </dgm:presLayoutVars>
      </dgm:prSet>
      <dgm:spPr/>
    </dgm:pt>
    <dgm:pt modelId="{02729512-0B02-4026-93F0-75C90E945B84}" type="pres">
      <dgm:prSet presAssocID="{E67FC782-EB4C-4C80-BE79-AED097044AF0}" presName="compNode" presStyleCnt="0"/>
      <dgm:spPr/>
    </dgm:pt>
    <dgm:pt modelId="{9363E7B8-5150-4D31-AF2A-649AC3820AAF}" type="pres">
      <dgm:prSet presAssocID="{E67FC782-EB4C-4C80-BE79-AED097044AF0}" presName="bgRect" presStyleLbl="bgShp" presStyleIdx="0" presStyleCnt="4"/>
      <dgm:spPr/>
    </dgm:pt>
    <dgm:pt modelId="{53FE16C2-A010-4442-82B3-643630C75E46}" type="pres">
      <dgm:prSet presAssocID="{E67FC782-EB4C-4C80-BE79-AED097044AF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08DB055D-94EB-453C-A724-6AB746619803}" type="pres">
      <dgm:prSet presAssocID="{E67FC782-EB4C-4C80-BE79-AED097044AF0}" presName="spaceRect" presStyleCnt="0"/>
      <dgm:spPr/>
    </dgm:pt>
    <dgm:pt modelId="{8BAFE8E6-9AD7-4EF4-9492-B2E2C925F4F0}" type="pres">
      <dgm:prSet presAssocID="{E67FC782-EB4C-4C80-BE79-AED097044AF0}" presName="parTx" presStyleLbl="revTx" presStyleIdx="0" presStyleCnt="4">
        <dgm:presLayoutVars>
          <dgm:chMax val="0"/>
          <dgm:chPref val="0"/>
        </dgm:presLayoutVars>
      </dgm:prSet>
      <dgm:spPr/>
    </dgm:pt>
    <dgm:pt modelId="{58B86BC9-6F4A-4C43-9203-16B065714454}" type="pres">
      <dgm:prSet presAssocID="{DBAE9D0C-DCC1-41A2-9B5B-AA9A80ECCB95}" presName="sibTrans" presStyleCnt="0"/>
      <dgm:spPr/>
    </dgm:pt>
    <dgm:pt modelId="{B55FDB1E-0FC1-4808-88C5-5ECD0FD03AD7}" type="pres">
      <dgm:prSet presAssocID="{849D3F9F-363F-47A5-87F2-F27896BCEE65}" presName="compNode" presStyleCnt="0"/>
      <dgm:spPr/>
    </dgm:pt>
    <dgm:pt modelId="{020137F0-86B6-4842-86A7-048DEBCABD8C}" type="pres">
      <dgm:prSet presAssocID="{849D3F9F-363F-47A5-87F2-F27896BCEE65}" presName="bgRect" presStyleLbl="bgShp" presStyleIdx="1" presStyleCnt="4"/>
      <dgm:spPr/>
    </dgm:pt>
    <dgm:pt modelId="{B9557DFF-3899-4E51-95CA-BDBBFAF4BDD9}" type="pres">
      <dgm:prSet presAssocID="{849D3F9F-363F-47A5-87F2-F27896BCEE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ign"/>
        </a:ext>
      </dgm:extLst>
    </dgm:pt>
    <dgm:pt modelId="{CEFF318B-FD96-41CC-9144-79A516C7C3B8}" type="pres">
      <dgm:prSet presAssocID="{849D3F9F-363F-47A5-87F2-F27896BCEE65}" presName="spaceRect" presStyleCnt="0"/>
      <dgm:spPr/>
    </dgm:pt>
    <dgm:pt modelId="{4F99F4C2-0BA1-4B47-9189-3B688705DA8F}" type="pres">
      <dgm:prSet presAssocID="{849D3F9F-363F-47A5-87F2-F27896BCEE65}" presName="parTx" presStyleLbl="revTx" presStyleIdx="1" presStyleCnt="4">
        <dgm:presLayoutVars>
          <dgm:chMax val="0"/>
          <dgm:chPref val="0"/>
        </dgm:presLayoutVars>
      </dgm:prSet>
      <dgm:spPr/>
    </dgm:pt>
    <dgm:pt modelId="{ACA30389-B048-462F-8BF9-C88179EB9F5C}" type="pres">
      <dgm:prSet presAssocID="{4623431D-422E-4A82-A231-FF725DEFF665}" presName="sibTrans" presStyleCnt="0"/>
      <dgm:spPr/>
    </dgm:pt>
    <dgm:pt modelId="{396BEC4E-9077-4718-AB82-3B86A8D167E3}" type="pres">
      <dgm:prSet presAssocID="{323E54DB-C8AD-4EE6-BE1A-07092EE0A444}" presName="compNode" presStyleCnt="0"/>
      <dgm:spPr/>
    </dgm:pt>
    <dgm:pt modelId="{DAEE94C3-B34B-4D8A-BD75-2F2C79F1610C}" type="pres">
      <dgm:prSet presAssocID="{323E54DB-C8AD-4EE6-BE1A-07092EE0A444}" presName="bgRect" presStyleLbl="bgShp" presStyleIdx="2" presStyleCnt="4"/>
      <dgm:spPr/>
    </dgm:pt>
    <dgm:pt modelId="{7498475A-A432-44D0-881A-217BC281EF6A}" type="pres">
      <dgm:prSet presAssocID="{323E54DB-C8AD-4EE6-BE1A-07092EE0A4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6855E989-91F1-41B0-8146-B7B784FB3974}" type="pres">
      <dgm:prSet presAssocID="{323E54DB-C8AD-4EE6-BE1A-07092EE0A444}" presName="spaceRect" presStyleCnt="0"/>
      <dgm:spPr/>
    </dgm:pt>
    <dgm:pt modelId="{C2E29E59-8F9A-42C3-9376-B89D0B5B94AC}" type="pres">
      <dgm:prSet presAssocID="{323E54DB-C8AD-4EE6-BE1A-07092EE0A444}" presName="parTx" presStyleLbl="revTx" presStyleIdx="2" presStyleCnt="4">
        <dgm:presLayoutVars>
          <dgm:chMax val="0"/>
          <dgm:chPref val="0"/>
        </dgm:presLayoutVars>
      </dgm:prSet>
      <dgm:spPr/>
    </dgm:pt>
    <dgm:pt modelId="{07DF875A-4130-4CED-A706-7FB1E1214534}" type="pres">
      <dgm:prSet presAssocID="{8CD998DD-5A31-4338-B363-551C323D41C6}" presName="sibTrans" presStyleCnt="0"/>
      <dgm:spPr/>
    </dgm:pt>
    <dgm:pt modelId="{0DBB00A7-DF34-4924-9C3C-DB5FA0FA0D4C}" type="pres">
      <dgm:prSet presAssocID="{CB1E8D02-F8E3-46E6-89A7-872E43612FF6}" presName="compNode" presStyleCnt="0"/>
      <dgm:spPr/>
    </dgm:pt>
    <dgm:pt modelId="{B5947924-AE25-412E-A3EC-D6CDE430BFA9}" type="pres">
      <dgm:prSet presAssocID="{CB1E8D02-F8E3-46E6-89A7-872E43612FF6}" presName="bgRect" presStyleLbl="bgShp" presStyleIdx="3" presStyleCnt="4"/>
      <dgm:spPr/>
    </dgm:pt>
    <dgm:pt modelId="{B985C661-1C44-4464-A474-8754724D5372}" type="pres">
      <dgm:prSet presAssocID="{CB1E8D02-F8E3-46E6-89A7-872E43612FF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D6AACFB5-914C-4B16-A89E-A30C6705E78F}" type="pres">
      <dgm:prSet presAssocID="{CB1E8D02-F8E3-46E6-89A7-872E43612FF6}" presName="spaceRect" presStyleCnt="0"/>
      <dgm:spPr/>
    </dgm:pt>
    <dgm:pt modelId="{33A0BFD9-9E19-4F75-B6DE-8C9CD1773253}" type="pres">
      <dgm:prSet presAssocID="{CB1E8D02-F8E3-46E6-89A7-872E43612FF6}" presName="parTx" presStyleLbl="revTx" presStyleIdx="3" presStyleCnt="4">
        <dgm:presLayoutVars>
          <dgm:chMax val="0"/>
          <dgm:chPref val="0"/>
        </dgm:presLayoutVars>
      </dgm:prSet>
      <dgm:spPr/>
    </dgm:pt>
  </dgm:ptLst>
  <dgm:cxnLst>
    <dgm:cxn modelId="{2C5E9C11-4A99-43D2-A8E2-2DF5E1523B37}" srcId="{FE46A6D5-684B-4ED4-A8D9-A816E008E850}" destId="{323E54DB-C8AD-4EE6-BE1A-07092EE0A444}" srcOrd="2" destOrd="0" parTransId="{098B7C72-A34A-4A26-88D1-FBC64830E556}" sibTransId="{8CD998DD-5A31-4338-B363-551C323D41C6}"/>
    <dgm:cxn modelId="{BBD4C411-8F86-4FA6-8FBA-BD70C63E0CA0}" srcId="{FE46A6D5-684B-4ED4-A8D9-A816E008E850}" destId="{849D3F9F-363F-47A5-87F2-F27896BCEE65}" srcOrd="1" destOrd="0" parTransId="{6384896A-22AE-4F17-8C51-80AA4302DA77}" sibTransId="{4623431D-422E-4A82-A231-FF725DEFF665}"/>
    <dgm:cxn modelId="{37042A12-3628-4440-8DD2-D2B100F2E5D1}" type="presOf" srcId="{849D3F9F-363F-47A5-87F2-F27896BCEE65}" destId="{4F99F4C2-0BA1-4B47-9189-3B688705DA8F}" srcOrd="0" destOrd="0" presId="urn:microsoft.com/office/officeart/2018/2/layout/IconVerticalSolidList"/>
    <dgm:cxn modelId="{2908A421-90E4-4AC8-AFB0-04FE741C9B63}" type="presOf" srcId="{FE46A6D5-684B-4ED4-A8D9-A816E008E850}" destId="{405339EF-4193-401A-9457-BAD41BB79B19}" srcOrd="0" destOrd="0" presId="urn:microsoft.com/office/officeart/2018/2/layout/IconVerticalSolidList"/>
    <dgm:cxn modelId="{521B612E-5A77-4225-886D-CC44E1B2F635}" type="presOf" srcId="{323E54DB-C8AD-4EE6-BE1A-07092EE0A444}" destId="{C2E29E59-8F9A-42C3-9376-B89D0B5B94AC}" srcOrd="0" destOrd="0" presId="urn:microsoft.com/office/officeart/2018/2/layout/IconVerticalSolidList"/>
    <dgm:cxn modelId="{AB13883B-B227-46F1-ADB8-A0C3409E9899}" srcId="{FE46A6D5-684B-4ED4-A8D9-A816E008E850}" destId="{E67FC782-EB4C-4C80-BE79-AED097044AF0}" srcOrd="0" destOrd="0" parTransId="{CC4A570B-163A-484A-ADFD-AE9DF2AD473B}" sibTransId="{DBAE9D0C-DCC1-41A2-9B5B-AA9A80ECCB95}"/>
    <dgm:cxn modelId="{1618847A-5AB2-4D92-8339-FA097E2AE0D7}" type="presOf" srcId="{CB1E8D02-F8E3-46E6-89A7-872E43612FF6}" destId="{33A0BFD9-9E19-4F75-B6DE-8C9CD1773253}" srcOrd="0" destOrd="0" presId="urn:microsoft.com/office/officeart/2018/2/layout/IconVerticalSolidList"/>
    <dgm:cxn modelId="{2AB7D4BF-1647-402D-8B80-B7125180646A}" srcId="{FE46A6D5-684B-4ED4-A8D9-A816E008E850}" destId="{CB1E8D02-F8E3-46E6-89A7-872E43612FF6}" srcOrd="3" destOrd="0" parTransId="{E88DE496-6CFC-4B8E-BDC8-3AC66D0351AE}" sibTransId="{10D0D506-D62F-4897-851A-13E4DCA81A6D}"/>
    <dgm:cxn modelId="{42B2AEE5-BEFC-415E-859B-1D5E07738AD4}" type="presOf" srcId="{E67FC782-EB4C-4C80-BE79-AED097044AF0}" destId="{8BAFE8E6-9AD7-4EF4-9492-B2E2C925F4F0}" srcOrd="0" destOrd="0" presId="urn:microsoft.com/office/officeart/2018/2/layout/IconVerticalSolidList"/>
    <dgm:cxn modelId="{5086DFB7-4F4C-468E-A2DC-DE4EF29F1E03}" type="presParOf" srcId="{405339EF-4193-401A-9457-BAD41BB79B19}" destId="{02729512-0B02-4026-93F0-75C90E945B84}" srcOrd="0" destOrd="0" presId="urn:microsoft.com/office/officeart/2018/2/layout/IconVerticalSolidList"/>
    <dgm:cxn modelId="{DA661863-54F3-443A-BB1B-1115119F2D7D}" type="presParOf" srcId="{02729512-0B02-4026-93F0-75C90E945B84}" destId="{9363E7B8-5150-4D31-AF2A-649AC3820AAF}" srcOrd="0" destOrd="0" presId="urn:microsoft.com/office/officeart/2018/2/layout/IconVerticalSolidList"/>
    <dgm:cxn modelId="{06F377C9-427C-4AB7-83B1-3116702A994F}" type="presParOf" srcId="{02729512-0B02-4026-93F0-75C90E945B84}" destId="{53FE16C2-A010-4442-82B3-643630C75E46}" srcOrd="1" destOrd="0" presId="urn:microsoft.com/office/officeart/2018/2/layout/IconVerticalSolidList"/>
    <dgm:cxn modelId="{E8A7CEB4-BA5E-4C99-B9FC-9C6EF55682AB}" type="presParOf" srcId="{02729512-0B02-4026-93F0-75C90E945B84}" destId="{08DB055D-94EB-453C-A724-6AB746619803}" srcOrd="2" destOrd="0" presId="urn:microsoft.com/office/officeart/2018/2/layout/IconVerticalSolidList"/>
    <dgm:cxn modelId="{5EA3D469-6277-4D95-9284-EE84D01596A2}" type="presParOf" srcId="{02729512-0B02-4026-93F0-75C90E945B84}" destId="{8BAFE8E6-9AD7-4EF4-9492-B2E2C925F4F0}" srcOrd="3" destOrd="0" presId="urn:microsoft.com/office/officeart/2018/2/layout/IconVerticalSolidList"/>
    <dgm:cxn modelId="{EBF9B58D-A869-4001-A5EB-3B078EFCFB6E}" type="presParOf" srcId="{405339EF-4193-401A-9457-BAD41BB79B19}" destId="{58B86BC9-6F4A-4C43-9203-16B065714454}" srcOrd="1" destOrd="0" presId="urn:microsoft.com/office/officeart/2018/2/layout/IconVerticalSolidList"/>
    <dgm:cxn modelId="{7BA41345-1310-4957-B419-75E9FCBCF201}" type="presParOf" srcId="{405339EF-4193-401A-9457-BAD41BB79B19}" destId="{B55FDB1E-0FC1-4808-88C5-5ECD0FD03AD7}" srcOrd="2" destOrd="0" presId="urn:microsoft.com/office/officeart/2018/2/layout/IconVerticalSolidList"/>
    <dgm:cxn modelId="{E76F56E8-8590-4877-8DE4-6FB90709B779}" type="presParOf" srcId="{B55FDB1E-0FC1-4808-88C5-5ECD0FD03AD7}" destId="{020137F0-86B6-4842-86A7-048DEBCABD8C}" srcOrd="0" destOrd="0" presId="urn:microsoft.com/office/officeart/2018/2/layout/IconVerticalSolidList"/>
    <dgm:cxn modelId="{4E505571-7F2F-46C4-98F6-60AE6E134617}" type="presParOf" srcId="{B55FDB1E-0FC1-4808-88C5-5ECD0FD03AD7}" destId="{B9557DFF-3899-4E51-95CA-BDBBFAF4BDD9}" srcOrd="1" destOrd="0" presId="urn:microsoft.com/office/officeart/2018/2/layout/IconVerticalSolidList"/>
    <dgm:cxn modelId="{C39B459B-FE90-473B-81D3-BFE8A5B62A2F}" type="presParOf" srcId="{B55FDB1E-0FC1-4808-88C5-5ECD0FD03AD7}" destId="{CEFF318B-FD96-41CC-9144-79A516C7C3B8}" srcOrd="2" destOrd="0" presId="urn:microsoft.com/office/officeart/2018/2/layout/IconVerticalSolidList"/>
    <dgm:cxn modelId="{56415E44-15C9-4E7A-9C26-8646B16E3C4D}" type="presParOf" srcId="{B55FDB1E-0FC1-4808-88C5-5ECD0FD03AD7}" destId="{4F99F4C2-0BA1-4B47-9189-3B688705DA8F}" srcOrd="3" destOrd="0" presId="urn:microsoft.com/office/officeart/2018/2/layout/IconVerticalSolidList"/>
    <dgm:cxn modelId="{17401C71-BB64-4875-8D84-45BF75217C73}" type="presParOf" srcId="{405339EF-4193-401A-9457-BAD41BB79B19}" destId="{ACA30389-B048-462F-8BF9-C88179EB9F5C}" srcOrd="3" destOrd="0" presId="urn:microsoft.com/office/officeart/2018/2/layout/IconVerticalSolidList"/>
    <dgm:cxn modelId="{5FC3D310-6897-4DC0-98D1-D09D194B788B}" type="presParOf" srcId="{405339EF-4193-401A-9457-BAD41BB79B19}" destId="{396BEC4E-9077-4718-AB82-3B86A8D167E3}" srcOrd="4" destOrd="0" presId="urn:microsoft.com/office/officeart/2018/2/layout/IconVerticalSolidList"/>
    <dgm:cxn modelId="{8E381714-3A2F-4E6C-BF66-8C5D7ADDCBD8}" type="presParOf" srcId="{396BEC4E-9077-4718-AB82-3B86A8D167E3}" destId="{DAEE94C3-B34B-4D8A-BD75-2F2C79F1610C}" srcOrd="0" destOrd="0" presId="urn:microsoft.com/office/officeart/2018/2/layout/IconVerticalSolidList"/>
    <dgm:cxn modelId="{945E1B72-3328-4B41-B45D-3ECF70BE88D0}" type="presParOf" srcId="{396BEC4E-9077-4718-AB82-3B86A8D167E3}" destId="{7498475A-A432-44D0-881A-217BC281EF6A}" srcOrd="1" destOrd="0" presId="urn:microsoft.com/office/officeart/2018/2/layout/IconVerticalSolidList"/>
    <dgm:cxn modelId="{DF8A128B-D97C-4E2D-9F1E-4B9EF96357D8}" type="presParOf" srcId="{396BEC4E-9077-4718-AB82-3B86A8D167E3}" destId="{6855E989-91F1-41B0-8146-B7B784FB3974}" srcOrd="2" destOrd="0" presId="urn:microsoft.com/office/officeart/2018/2/layout/IconVerticalSolidList"/>
    <dgm:cxn modelId="{1BFA3575-E939-467B-A472-CB7FC9B0935A}" type="presParOf" srcId="{396BEC4E-9077-4718-AB82-3B86A8D167E3}" destId="{C2E29E59-8F9A-42C3-9376-B89D0B5B94AC}" srcOrd="3" destOrd="0" presId="urn:microsoft.com/office/officeart/2018/2/layout/IconVerticalSolidList"/>
    <dgm:cxn modelId="{37E53614-B4C0-4E84-A106-1CC93BCD2AA4}" type="presParOf" srcId="{405339EF-4193-401A-9457-BAD41BB79B19}" destId="{07DF875A-4130-4CED-A706-7FB1E1214534}" srcOrd="5" destOrd="0" presId="urn:microsoft.com/office/officeart/2018/2/layout/IconVerticalSolidList"/>
    <dgm:cxn modelId="{DA04D057-3C1F-4A8D-8034-4165936CEDD6}" type="presParOf" srcId="{405339EF-4193-401A-9457-BAD41BB79B19}" destId="{0DBB00A7-DF34-4924-9C3C-DB5FA0FA0D4C}" srcOrd="6" destOrd="0" presId="urn:microsoft.com/office/officeart/2018/2/layout/IconVerticalSolidList"/>
    <dgm:cxn modelId="{F79FC8E7-7D7F-43A7-B2E3-85860C0F7871}" type="presParOf" srcId="{0DBB00A7-DF34-4924-9C3C-DB5FA0FA0D4C}" destId="{B5947924-AE25-412E-A3EC-D6CDE430BFA9}" srcOrd="0" destOrd="0" presId="urn:microsoft.com/office/officeart/2018/2/layout/IconVerticalSolidList"/>
    <dgm:cxn modelId="{CCAD75F3-55FC-4BD5-A831-0EAA3B12AA68}" type="presParOf" srcId="{0DBB00A7-DF34-4924-9C3C-DB5FA0FA0D4C}" destId="{B985C661-1C44-4464-A474-8754724D5372}" srcOrd="1" destOrd="0" presId="urn:microsoft.com/office/officeart/2018/2/layout/IconVerticalSolidList"/>
    <dgm:cxn modelId="{9808045D-8673-4F9A-92A2-EBD7E4E9EFD8}" type="presParOf" srcId="{0DBB00A7-DF34-4924-9C3C-DB5FA0FA0D4C}" destId="{D6AACFB5-914C-4B16-A89E-A30C6705E78F}" srcOrd="2" destOrd="0" presId="urn:microsoft.com/office/officeart/2018/2/layout/IconVerticalSolidList"/>
    <dgm:cxn modelId="{C98150DF-2A14-40B9-9BCE-C49FE8C9DCDB}" type="presParOf" srcId="{0DBB00A7-DF34-4924-9C3C-DB5FA0FA0D4C}" destId="{33A0BFD9-9E19-4F75-B6DE-8C9CD177325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63E7B8-5150-4D31-AF2A-649AC3820AAF}">
      <dsp:nvSpPr>
        <dsp:cNvPr id="0" name=""/>
        <dsp:cNvSpPr/>
      </dsp:nvSpPr>
      <dsp:spPr>
        <a:xfrm>
          <a:off x="0" y="2288"/>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FE16C2-A010-4442-82B3-643630C75E46}">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AFE8E6-9AD7-4EF4-9492-B2E2C925F4F0}">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 Balancing Security and Rights</a:t>
          </a:r>
          <a:endParaRPr lang="en-US" sz="2200" kern="1200"/>
        </a:p>
      </dsp:txBody>
      <dsp:txXfrm>
        <a:off x="1339618" y="2288"/>
        <a:ext cx="5024605" cy="1159843"/>
      </dsp:txXfrm>
    </dsp:sp>
    <dsp:sp modelId="{020137F0-86B6-4842-86A7-048DEBCABD8C}">
      <dsp:nvSpPr>
        <dsp:cNvPr id="0" name=""/>
        <dsp:cNvSpPr/>
      </dsp:nvSpPr>
      <dsp:spPr>
        <a:xfrm>
          <a:off x="0" y="1452092"/>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557DFF-3899-4E51-95CA-BDBBFAF4BDD9}">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99F4C2-0BA1-4B47-9189-3B688705DA8F}">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 Risk of undermining Freedom of Expression</a:t>
          </a:r>
          <a:endParaRPr lang="en-US" sz="2200" kern="1200"/>
        </a:p>
      </dsp:txBody>
      <dsp:txXfrm>
        <a:off x="1339618" y="1452092"/>
        <a:ext cx="5024605" cy="1159843"/>
      </dsp:txXfrm>
    </dsp:sp>
    <dsp:sp modelId="{DAEE94C3-B34B-4D8A-BD75-2F2C79F1610C}">
      <dsp:nvSpPr>
        <dsp:cNvPr id="0" name=""/>
        <dsp:cNvSpPr/>
      </dsp:nvSpPr>
      <dsp:spPr>
        <a:xfrm>
          <a:off x="0" y="2901896"/>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98475A-A432-44D0-881A-217BC281EF6A}">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E29E59-8F9A-42C3-9376-B89D0B5B94AC}">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 Concerns about Transparency and Accountability</a:t>
          </a:r>
          <a:endParaRPr lang="en-US" sz="2200" kern="1200"/>
        </a:p>
      </dsp:txBody>
      <dsp:txXfrm>
        <a:off x="1339618" y="2901896"/>
        <a:ext cx="5024605" cy="1159843"/>
      </dsp:txXfrm>
    </dsp:sp>
    <dsp:sp modelId="{B5947924-AE25-412E-A3EC-D6CDE430BFA9}">
      <dsp:nvSpPr>
        <dsp:cNvPr id="0" name=""/>
        <dsp:cNvSpPr/>
      </dsp:nvSpPr>
      <dsp:spPr>
        <a:xfrm>
          <a:off x="0" y="4351700"/>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85C661-1C44-4464-A474-8754724D5372}">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A0BFD9-9E19-4F75-B6DE-8C9CD1773253}">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 Need for Reform and Dialogue</a:t>
          </a:r>
          <a:endParaRPr lang="en-US" sz="2200" kern="1200"/>
        </a:p>
      </dsp:txBody>
      <dsp:txXfrm>
        <a:off x="1339618" y="4351700"/>
        <a:ext cx="5024605" cy="11598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13A042-10B8-44BE-8C78-4B760A59909C}" type="datetimeFigureOut">
              <a:rPr lang="en-GB" smtClean="0"/>
              <a:t>28/07/2025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20D5D8-D0D7-405A-954D-5519E60B2EE0}" type="slidenum">
              <a:rPr lang="en-GB" smtClean="0"/>
              <a:t>‹#›</a:t>
            </a:fld>
            <a:endParaRPr lang="en-GB"/>
          </a:p>
        </p:txBody>
      </p:sp>
    </p:spTree>
    <p:extLst>
      <p:ext uri="{BB962C8B-B14F-4D97-AF65-F5344CB8AC3E}">
        <p14:creationId xmlns:p14="http://schemas.microsoft.com/office/powerpoint/2010/main" val="634844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20D5D8-D0D7-405A-954D-5519E60B2EE0}" type="slidenum">
              <a:rPr lang="en-GB" smtClean="0"/>
              <a:t>2</a:t>
            </a:fld>
            <a:endParaRPr lang="en-GB"/>
          </a:p>
        </p:txBody>
      </p:sp>
    </p:spTree>
    <p:extLst>
      <p:ext uri="{BB962C8B-B14F-4D97-AF65-F5344CB8AC3E}">
        <p14:creationId xmlns:p14="http://schemas.microsoft.com/office/powerpoint/2010/main" val="2490179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UK, protest has long been a protected form of democratic participation. However, the context of protest policing has undergone a marked transformation, especially in the past decade. This shift is not merely about changes in police tactics, it reflects deeper political, legal, and cultural anxieties about dissent and control in liberal democracies.</a:t>
            </a:r>
          </a:p>
          <a:p>
            <a:r>
              <a:rPr lang="en-GB" sz="1200" kern="1200" dirty="0">
                <a:solidFill>
                  <a:schemeClr val="tx1"/>
                </a:solidFill>
                <a:effectLst/>
                <a:latin typeface="+mn-lt"/>
                <a:ea typeface="+mn-ea"/>
                <a:cs typeface="+mn-cs"/>
              </a:rPr>
              <a:t>One key driver is the politicisation of protest. High-profile movements like Extinction Rebellion, Black Lives Matter, and pro-Palestinian demonstrations have drawn intense media scrutiny, often accompanied by government rhetoric portraying protest as a threat to national stability rather than as a legitimate form of expression (Jackson et al., 2023). In this framing, protest is not just disruptive, it is risky. And this allows for more coercive responses to be publicly justified.</a:t>
            </a:r>
          </a:p>
          <a:p>
            <a:r>
              <a:rPr lang="en-GB" sz="1200" kern="1200" dirty="0">
                <a:solidFill>
                  <a:schemeClr val="tx1"/>
                </a:solidFill>
                <a:effectLst/>
                <a:latin typeface="+mn-lt"/>
                <a:ea typeface="+mn-ea"/>
                <a:cs typeface="+mn-cs"/>
              </a:rPr>
              <a:t>From the state’s perspective, protest tactics have evolved: occupations, infrastructure disruption, and digital mobilisation pose new operational challenges. Proponents of tougher policing argue that these protests affect public safety, economic functioning, and even national security. As Gorringe (2021) notes, the performative and unpredictable nature of modern protest creates genuine difficulties for police planning and public order management.</a:t>
            </a:r>
          </a:p>
          <a:p>
            <a:r>
              <a:rPr lang="en-GB" sz="1200" kern="1200" dirty="0">
                <a:solidFill>
                  <a:schemeClr val="tx1"/>
                </a:solidFill>
                <a:effectLst/>
                <a:latin typeface="+mn-lt"/>
                <a:ea typeface="+mn-ea"/>
                <a:cs typeface="+mn-cs"/>
              </a:rPr>
              <a:t>However, the expansion of police powers, particularly under legislation such as the Police, Crime, Sentencing and Courts Act 2022, has raised serious concerns. The Act empowers police to limit protests based on noise and perceived disruption, criteria that are broad and arguably subjective (Home Office, 2022). Civil liberties organisations argue this permits pre-emptive suppression of protest, leading to what Ewing and Tham (2023) call a "managed democracy" in which dissent is tolerated only within strict, state-defined parameters.</a:t>
            </a:r>
          </a:p>
          <a:p>
            <a:r>
              <a:rPr lang="en-GB" sz="1200" kern="1200" dirty="0">
                <a:solidFill>
                  <a:schemeClr val="tx1"/>
                </a:solidFill>
                <a:effectLst/>
                <a:latin typeface="+mn-lt"/>
                <a:ea typeface="+mn-ea"/>
                <a:cs typeface="+mn-cs"/>
              </a:rPr>
              <a:t>Critics contend this shift disproportionately affects marginalised groups, those with the least access to formal political influence. Studies show that policing often reflects underlying racial and social biases. For example, Black and minority ethnic protesters report higher levels of surveillance, force, and arrest (Amnesty International, 2023). This contributes to a loss of public trust, particularly when policing appears more aligned with political agendas than with impartial law enforcement.</a:t>
            </a:r>
          </a:p>
          <a:p>
            <a:r>
              <a:rPr lang="en-GB" sz="1200" kern="1200" dirty="0">
                <a:solidFill>
                  <a:schemeClr val="tx1"/>
                </a:solidFill>
                <a:effectLst/>
                <a:latin typeface="+mn-lt"/>
                <a:ea typeface="+mn-ea"/>
                <a:cs typeface="+mn-cs"/>
              </a:rPr>
              <a:t>Academic research further complicates the picture. Reicher et al. (2007) found that when police treat protest groups as homogenous and illegitimate, they provoke more confrontational dynamics, increasing the likelihood of violence. In contrast, facilitative policing, based on negotiation and recognising group legitimacy, reduces tension and creates public cooperation.</a:t>
            </a:r>
          </a:p>
          <a:p>
            <a:r>
              <a:rPr lang="en-GB" sz="1200" kern="1200" dirty="0">
                <a:solidFill>
                  <a:schemeClr val="tx1"/>
                </a:solidFill>
                <a:effectLst/>
                <a:latin typeface="+mn-lt"/>
                <a:ea typeface="+mn-ea"/>
                <a:cs typeface="+mn-cs"/>
              </a:rPr>
              <a:t>So we see a fundamental tension: on one hand, the state claims a duty to prevent chaos and maintain order. On the other, its actions may undermine the very democratic rights it purports to defend. The question is not simply whether protests are disruptive but whether we believe disruption is sometimes necessary for political change.</a:t>
            </a:r>
          </a:p>
          <a:p>
            <a:r>
              <a:rPr lang="en-GB" sz="1200" kern="1200" dirty="0">
                <a:solidFill>
                  <a:schemeClr val="tx1"/>
                </a:solidFill>
                <a:effectLst/>
                <a:latin typeface="+mn-lt"/>
                <a:ea typeface="+mn-ea"/>
                <a:cs typeface="+mn-cs"/>
              </a:rPr>
              <a:t>Protest policing is not just a matter of operational strategy, it’s a reflection of how a society values dissent, defines legitimacy, and negotiates power. As such, the current controversies force us to ask whether the balance is tipping too far toward suppression in the name of stability.</a:t>
            </a:r>
          </a:p>
          <a:p>
            <a:endParaRPr lang="en-GB" dirty="0"/>
          </a:p>
        </p:txBody>
      </p:sp>
      <p:sp>
        <p:nvSpPr>
          <p:cNvPr id="4" name="Slide Number Placeholder 3"/>
          <p:cNvSpPr>
            <a:spLocks noGrp="1"/>
          </p:cNvSpPr>
          <p:nvPr>
            <p:ph type="sldNum" sz="quarter" idx="5"/>
          </p:nvPr>
        </p:nvSpPr>
        <p:spPr/>
        <p:txBody>
          <a:bodyPr/>
          <a:lstStyle/>
          <a:p>
            <a:fld id="{9D20D5D8-D0D7-405A-954D-5519E60B2EE0}" type="slidenum">
              <a:rPr lang="en-GB" smtClean="0"/>
              <a:t>3</a:t>
            </a:fld>
            <a:endParaRPr lang="en-GB"/>
          </a:p>
        </p:txBody>
      </p:sp>
    </p:spTree>
    <p:extLst>
      <p:ext uri="{BB962C8B-B14F-4D97-AF65-F5344CB8AC3E}">
        <p14:creationId xmlns:p14="http://schemas.microsoft.com/office/powerpoint/2010/main" val="1543402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Palestine Action case study offers a compelling lens through which to analyse recent legal developments in UK protest law. The group, known for its direct actions targeting companies linked to the Israeli arms trade, such as Elbit Systems, has engaged in activities including defacement, occupation, and property damage.</a:t>
            </a:r>
          </a:p>
          <a:p>
            <a:r>
              <a:rPr lang="en-GB" sz="1200" kern="1200" dirty="0">
                <a:solidFill>
                  <a:schemeClr val="tx1"/>
                </a:solidFill>
                <a:effectLst/>
                <a:latin typeface="+mn-lt"/>
                <a:ea typeface="+mn-ea"/>
                <a:cs typeface="+mn-cs"/>
              </a:rPr>
              <a:t>Supporters argue these tactics are non-violent civil disobedience, strategically aimed at disrupting alleged complicity in war crimes (Quakers in Britain, 2025). They liken it to past campaigns, such as those against apartheid or nuclear arms, which similarly involved deliberate illegality to provoke moral and legal scrutiny (Mansfield, 2022).</a:t>
            </a:r>
          </a:p>
          <a:p>
            <a:r>
              <a:rPr lang="en-GB" sz="1200" kern="1200" dirty="0">
                <a:solidFill>
                  <a:schemeClr val="tx1"/>
                </a:solidFill>
                <a:effectLst/>
                <a:latin typeface="+mn-lt"/>
                <a:ea typeface="+mn-ea"/>
                <a:cs typeface="+mn-cs"/>
              </a:rPr>
              <a:t>However, the legal response has been increasingly punitive. In 2024 and 2025, several Palestine Action members were charged under conspiracy laws, not just for damage, but for participating in a coordinated campaign, effectively criminalising the collective nature of protest itself (CAGE, 2024).</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most significant escalation came in June 2025, when the UK government announced its intent to proscribe Palestine Action as a terrorist organisation under the Terrorism Act 2000 (Reuters, 2025). This would make membership or support punishable by up to 14 years in prison. This move has sparked intense debate.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Two key sides emerge here:</a:t>
            </a:r>
          </a:p>
          <a:p>
            <a:pPr lvl="0"/>
            <a:r>
              <a:rPr lang="en-GB" sz="1200" kern="1200" dirty="0">
                <a:solidFill>
                  <a:schemeClr val="tx1"/>
                </a:solidFill>
                <a:effectLst/>
                <a:latin typeface="+mn-lt"/>
                <a:ea typeface="+mn-ea"/>
                <a:cs typeface="+mn-cs"/>
              </a:rPr>
              <a:t>Proponents of the proscription argue the group’s methods represent a sustained threat to public safety, infrastructure, and national security. They cite damage to military property and disruption to airport logistics as escalating beyond protest into sabotage (Daily Telegraph, 2025).</a:t>
            </a:r>
          </a:p>
          <a:p>
            <a:pPr lvl="0"/>
            <a:r>
              <a:rPr lang="en-GB" sz="1200" kern="1200" dirty="0">
                <a:solidFill>
                  <a:schemeClr val="tx1"/>
                </a:solidFill>
                <a:effectLst/>
                <a:latin typeface="+mn-lt"/>
                <a:ea typeface="+mn-ea"/>
                <a:cs typeface="+mn-cs"/>
              </a:rPr>
              <a:t>Critics, including civil rights lawyers and groups like Liberty, argue this is an abuse of anti-terror law. The Terrorism Act was not designed to address political protest, and its application here represents mission creep, stretching the legal definition of terrorism to include disruptive but non-violent dissent (Liberty, 2025). This may have a devastating effect on activism broadly, deterring protest through fear of extreme criminalisation.</a:t>
            </a:r>
          </a:p>
          <a:p>
            <a:r>
              <a:rPr lang="en-GB" sz="1200" kern="1200" dirty="0">
                <a:solidFill>
                  <a:schemeClr val="tx1"/>
                </a:solidFill>
                <a:effectLst/>
                <a:latin typeface="+mn-lt"/>
                <a:ea typeface="+mn-ea"/>
                <a:cs typeface="+mn-cs"/>
              </a:rPr>
              <a:t>From a legal standpoint, the High Court’s preliminary hearing in July 2025 was pivotal. While a final ruling on the proscription wasn’t made, the court deliberated whether Palestine Action’s co-founder, Huda </a:t>
            </a:r>
            <a:r>
              <a:rPr lang="en-GB" sz="1200" kern="1200" dirty="0" err="1">
                <a:solidFill>
                  <a:schemeClr val="tx1"/>
                </a:solidFill>
                <a:effectLst/>
                <a:latin typeface="+mn-lt"/>
                <a:ea typeface="+mn-ea"/>
                <a:cs typeface="+mn-cs"/>
              </a:rPr>
              <a:t>Ammori</a:t>
            </a:r>
            <a:r>
              <a:rPr lang="en-GB" sz="1200" kern="1200" dirty="0">
                <a:solidFill>
                  <a:schemeClr val="tx1"/>
                </a:solidFill>
                <a:effectLst/>
                <a:latin typeface="+mn-lt"/>
                <a:ea typeface="+mn-ea"/>
                <a:cs typeface="+mn-cs"/>
              </a:rPr>
              <a:t>, could proceed with a judicial review. This raises important questions about judicial oversight of executive decisions in national security matters and whether courts will intervene to protect protest rights in politically charged cases.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Academics like Gearty (2021) warn that when protest becomes securitised, the law no longer evaluates actions through civil thresholds, but through the lens of threat and extremism potentially delegitimising any confrontational form of activism.</a:t>
            </a:r>
          </a:p>
          <a:p>
            <a:r>
              <a:rPr lang="en-GB" sz="1200" kern="1200" dirty="0">
                <a:solidFill>
                  <a:schemeClr val="tx1"/>
                </a:solidFill>
                <a:effectLst/>
                <a:latin typeface="+mn-lt"/>
                <a:ea typeface="+mn-ea"/>
                <a:cs typeface="+mn-cs"/>
              </a:rPr>
              <a:t>Palestine Action’s legal battles highlight the blurred line between protest and criminality. They force us to ask: </a:t>
            </a:r>
            <a:r>
              <a:rPr lang="en-GB" sz="1200" i="1" kern="1200" dirty="0">
                <a:solidFill>
                  <a:schemeClr val="tx1"/>
                </a:solidFill>
                <a:effectLst/>
                <a:latin typeface="+mn-lt"/>
                <a:ea typeface="+mn-ea"/>
                <a:cs typeface="+mn-cs"/>
              </a:rPr>
              <a:t>When does direct action become a threat and who decides?</a:t>
            </a:r>
            <a:r>
              <a:rPr lang="en-GB" sz="1200" kern="1200" dirty="0">
                <a:solidFill>
                  <a:schemeClr val="tx1"/>
                </a:solidFill>
                <a:effectLst/>
                <a:latin typeface="+mn-lt"/>
                <a:ea typeface="+mn-ea"/>
                <a:cs typeface="+mn-cs"/>
              </a:rPr>
              <a:t> This case exemplifies how the law can be both a shield for rights and a tool of suppression, depending on how it is applied.</a:t>
            </a:r>
          </a:p>
          <a:p>
            <a:endParaRPr lang="en-GB" dirty="0"/>
          </a:p>
        </p:txBody>
      </p:sp>
      <p:sp>
        <p:nvSpPr>
          <p:cNvPr id="4" name="Slide Number Placeholder 3"/>
          <p:cNvSpPr>
            <a:spLocks noGrp="1"/>
          </p:cNvSpPr>
          <p:nvPr>
            <p:ph type="sldNum" sz="quarter" idx="5"/>
          </p:nvPr>
        </p:nvSpPr>
        <p:spPr/>
        <p:txBody>
          <a:bodyPr/>
          <a:lstStyle/>
          <a:p>
            <a:fld id="{9D20D5D8-D0D7-405A-954D-5519E60B2EE0}" type="slidenum">
              <a:rPr lang="en-GB" smtClean="0"/>
              <a:t>4</a:t>
            </a:fld>
            <a:endParaRPr lang="en-GB"/>
          </a:p>
        </p:txBody>
      </p:sp>
    </p:spTree>
    <p:extLst>
      <p:ext uri="{BB962C8B-B14F-4D97-AF65-F5344CB8AC3E}">
        <p14:creationId xmlns:p14="http://schemas.microsoft.com/office/powerpoint/2010/main" val="3248378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shifts focus to the regional dimension of protest policing specifically the role of Police and Crime Commissioners (PCCs) and how their political affiliations and local priorities influence the way protests are policed.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PCCs were introduced in 2012 to enhance democratic accountability in policing by allowing the public to elect individuals to oversee police forces in England and Wales. In theory, they’re meant to ensure that policing priorities reflect community concerns.</a:t>
            </a:r>
          </a:p>
          <a:p>
            <a:r>
              <a:rPr lang="en-GB" sz="1200" kern="1200" dirty="0">
                <a:solidFill>
                  <a:schemeClr val="tx1"/>
                </a:solidFill>
                <a:effectLst/>
                <a:latin typeface="+mn-lt"/>
                <a:ea typeface="+mn-ea"/>
                <a:cs typeface="+mn-cs"/>
              </a:rPr>
              <a:t>But in practice, their role in protest policing has become controversial.</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Many PCCs are affiliated with political parties, and evidence suggests this can shape their attitudes toward protest groups, especially those aligned with opposing political ideologies. For instance, Lister and Rowe (2015) argue that PCCs often reflect central government priorities rather than genuine community consensus.</a:t>
            </a:r>
          </a:p>
          <a:p>
            <a:r>
              <a:rPr lang="en-GB" sz="1200" kern="1200" dirty="0">
                <a:solidFill>
                  <a:schemeClr val="tx1"/>
                </a:solidFill>
                <a:effectLst/>
                <a:latin typeface="+mn-lt"/>
                <a:ea typeface="+mn-ea"/>
                <a:cs typeface="+mn-cs"/>
              </a:rPr>
              <a:t>A Conservative PCC might be more likely to encourage zero-tolerance approaches to environmental or anti-police protests, while an independent or Labour-aligned PCC may adopt a more facilitative stance. This results in significant inconsistency in how protest is policed across regions (White, 2020).</a:t>
            </a:r>
          </a:p>
          <a:p>
            <a:pPr lvl="0"/>
            <a:r>
              <a:rPr lang="en-GB" sz="1200" kern="1200" dirty="0">
                <a:solidFill>
                  <a:schemeClr val="tx1"/>
                </a:solidFill>
                <a:effectLst/>
                <a:latin typeface="+mn-lt"/>
                <a:ea typeface="+mn-ea"/>
                <a:cs typeface="+mn-cs"/>
              </a:rPr>
              <a:t>Inconsistency in policing styles: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For example, Extinction Rebellion activists might be treated with tolerance in one area engaged through liaison officers and minimal arrest strategy but face aggressive dispersal and surveillance in another. This inconsistency challenges the principle of equal treatment under the law (</a:t>
            </a:r>
            <a:r>
              <a:rPr lang="en-GB" sz="1200" kern="1200" dirty="0" err="1">
                <a:solidFill>
                  <a:schemeClr val="tx1"/>
                </a:solidFill>
                <a:effectLst/>
                <a:latin typeface="+mn-lt"/>
                <a:ea typeface="+mn-ea"/>
                <a:cs typeface="+mn-cs"/>
              </a:rPr>
              <a:t>Netpol</a:t>
            </a:r>
            <a:r>
              <a:rPr lang="en-GB" sz="1200" kern="1200" dirty="0">
                <a:solidFill>
                  <a:schemeClr val="tx1"/>
                </a:solidFill>
                <a:effectLst/>
                <a:latin typeface="+mn-lt"/>
                <a:ea typeface="+mn-ea"/>
                <a:cs typeface="+mn-cs"/>
              </a:rPr>
              <a:t>, 2023).</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Bias and disproportionate impact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Marginalised groups, particularly racialised communities, report higher levels of surveillance, stop and search, and force during protests, regardless of regional context. This suggests that biases within policing institutions persist even when local accountability mechanisms are in place (Amnesty International, 2023).</a:t>
            </a:r>
          </a:p>
          <a:p>
            <a:r>
              <a:rPr lang="en-GB" sz="1200" kern="1200" dirty="0">
                <a:solidFill>
                  <a:schemeClr val="tx1"/>
                </a:solidFill>
                <a:effectLst/>
                <a:latin typeface="+mn-lt"/>
                <a:ea typeface="+mn-ea"/>
                <a:cs typeface="+mn-cs"/>
              </a:rPr>
              <a:t>Moreover, community liaison mechanisms, such as Gold Groups or Independent Advisory Groups, are often used post hoc to justify policing decisions, rather than as genuine spaces for public input (Liberty, 2022).</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Limited transparency</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While PCCs publish police and crime plans, they rarely address protest policing explicitly. Accountability becomes reactive rather than proactive, most scrutiny arises after public backlash rather than through formal democratic engagement (Jackson et al., 2023).</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Supporters of the PCC model argue that it provides public oversight and can be a check against overreach if communities mobilise effectively. Local elections do offer a route for people to express dissatisfaction with protest responses but low turnout and limited public knowledge about PCCs undermine this potential.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Critically, we must ask whether the current system of regional accountability actually protects democratic rights or whether it enables politically driven policing that varies by geography and ideology.</a:t>
            </a:r>
          </a:p>
          <a:p>
            <a:endParaRPr lang="en-GB" dirty="0"/>
          </a:p>
        </p:txBody>
      </p:sp>
      <p:sp>
        <p:nvSpPr>
          <p:cNvPr id="4" name="Slide Number Placeholder 3"/>
          <p:cNvSpPr>
            <a:spLocks noGrp="1"/>
          </p:cNvSpPr>
          <p:nvPr>
            <p:ph type="sldNum" sz="quarter" idx="5"/>
          </p:nvPr>
        </p:nvSpPr>
        <p:spPr/>
        <p:txBody>
          <a:bodyPr/>
          <a:lstStyle/>
          <a:p>
            <a:fld id="{9D20D5D8-D0D7-405A-954D-5519E60B2EE0}" type="slidenum">
              <a:rPr lang="en-GB" smtClean="0"/>
              <a:t>5</a:t>
            </a:fld>
            <a:endParaRPr lang="en-GB"/>
          </a:p>
        </p:txBody>
      </p:sp>
    </p:spTree>
    <p:extLst>
      <p:ext uri="{BB962C8B-B14F-4D97-AF65-F5344CB8AC3E}">
        <p14:creationId xmlns:p14="http://schemas.microsoft.com/office/powerpoint/2010/main" val="3511029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explores the complex relationship between protest policing and democratic norms asking whether current practices safeguard or undermine democracy.</a:t>
            </a:r>
          </a:p>
          <a:p>
            <a:r>
              <a:rPr lang="en-GB" sz="1200" kern="1200" dirty="0">
                <a:solidFill>
                  <a:schemeClr val="tx1"/>
                </a:solidFill>
                <a:effectLst/>
                <a:latin typeface="+mn-lt"/>
                <a:ea typeface="+mn-ea"/>
                <a:cs typeface="+mn-cs"/>
              </a:rPr>
              <a:t>Protest is a core democratic right, enshrined in UK law through Article 11 of the European Convention on Human Rights, guaranteeing freedom of assembly and expression. It allows citizens to challenge power, influence policy, and hold governments accountable (Ewing &amp; Tham, 2023).</a:t>
            </a:r>
          </a:p>
          <a:p>
            <a:r>
              <a:rPr lang="en-GB" sz="1200" kern="1200" dirty="0">
                <a:solidFill>
                  <a:schemeClr val="tx1"/>
                </a:solidFill>
                <a:effectLst/>
                <a:latin typeface="+mn-lt"/>
                <a:ea typeface="+mn-ea"/>
                <a:cs typeface="+mn-cs"/>
              </a:rPr>
              <a:t>Policing must therefore balance maintaining public order with upholding civil liberties. When done well, policing supports democracy by protecting peaceful protest and ensuring safety.</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recent legal developments such as the Police, Crime, Sentencing and Courts Act 2022, have expanded police powers to restrict protests based on noise or disruption (Home Office, 2022). Critics warn this represents a shift towards securitisation of dissent, normalising the criminalisation of protest activities traditionally protected by democratic norms (Liberty, 2022).</a:t>
            </a:r>
          </a:p>
          <a:p>
            <a:r>
              <a:rPr lang="en-GB" sz="1200" kern="1200" dirty="0">
                <a:solidFill>
                  <a:schemeClr val="tx1"/>
                </a:solidFill>
                <a:effectLst/>
                <a:latin typeface="+mn-lt"/>
                <a:ea typeface="+mn-ea"/>
                <a:cs typeface="+mn-cs"/>
              </a:rPr>
              <a:t>The Palestine Action case (discussed previously) exemplifies this tension where protest actions risk being conflated with terrorism, blurring the lines between legitimate dissent and state repression.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Scholars like Gearty (2021) caution that the erosion of protest rights is part of a broader trend of authoritarian drift where states increasingly frame political opposition as threats to security.</a:t>
            </a:r>
          </a:p>
          <a:p>
            <a:r>
              <a:rPr lang="en-GB" sz="1200" kern="1200" dirty="0">
                <a:solidFill>
                  <a:schemeClr val="tx1"/>
                </a:solidFill>
                <a:effectLst/>
                <a:latin typeface="+mn-lt"/>
                <a:ea typeface="+mn-ea"/>
                <a:cs typeface="+mn-cs"/>
              </a:rPr>
              <a:t>Aggressive policing tactics, excessive surveillance, and broad legal definitions risk chilling public participation. This can create a feedback loop: reduced protest activity weakens democratic debate, which further entrenches authoritarian practices.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Supporters of expanded policing powers argue that democratic stability requires order and that disruptive protests can undermine social cohesion and public safety (White, 2020). They suggest that public tolerance for disruption is limited, and policing must reflect evolving societal expectations.</a:t>
            </a:r>
          </a:p>
          <a:p>
            <a:r>
              <a:rPr lang="en-GB" sz="1200" kern="1200" dirty="0">
                <a:solidFill>
                  <a:schemeClr val="tx1"/>
                </a:solidFill>
                <a:effectLst/>
                <a:latin typeface="+mn-lt"/>
                <a:ea typeface="+mn-ea"/>
                <a:cs typeface="+mn-cs"/>
              </a:rPr>
              <a:t>The challenge is finding the right balance between protecting democratic participation and maintaining safe, functioning public spaces.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slide raises a fundamental question: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Are current protest policing approaches a necessary protection of democratic order or are they accelerating the erosion of democratic freedoms? The answer remains contested, and the ongoing legal and political debates will shape the future of democracy in the UK.</a:t>
            </a:r>
          </a:p>
          <a:p>
            <a:endParaRPr lang="en-GB" dirty="0"/>
          </a:p>
        </p:txBody>
      </p:sp>
      <p:sp>
        <p:nvSpPr>
          <p:cNvPr id="4" name="Slide Number Placeholder 3"/>
          <p:cNvSpPr>
            <a:spLocks noGrp="1"/>
          </p:cNvSpPr>
          <p:nvPr>
            <p:ph type="sldNum" sz="quarter" idx="5"/>
          </p:nvPr>
        </p:nvSpPr>
        <p:spPr/>
        <p:txBody>
          <a:bodyPr/>
          <a:lstStyle/>
          <a:p>
            <a:fld id="{9D20D5D8-D0D7-405A-954D-5519E60B2EE0}" type="slidenum">
              <a:rPr lang="en-GB" smtClean="0"/>
              <a:t>6</a:t>
            </a:fld>
            <a:endParaRPr lang="en-GB"/>
          </a:p>
        </p:txBody>
      </p:sp>
    </p:spTree>
    <p:extLst>
      <p:ext uri="{BB962C8B-B14F-4D97-AF65-F5344CB8AC3E}">
        <p14:creationId xmlns:p14="http://schemas.microsoft.com/office/powerpoint/2010/main" val="4163656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we conclude, this slide summarises the key implications of current protest policing practices for civil liberties in the UK.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Balancing security and rights:</a:t>
            </a:r>
          </a:p>
          <a:p>
            <a:r>
              <a:rPr lang="en-GB" sz="1200" kern="1200" dirty="0">
                <a:solidFill>
                  <a:schemeClr val="tx1"/>
                </a:solidFill>
                <a:effectLst/>
                <a:latin typeface="+mn-lt"/>
                <a:ea typeface="+mn-ea"/>
                <a:cs typeface="+mn-cs"/>
              </a:rPr>
              <a:t>The state faces the difficult task of balancing the need for public order and security with protecting fundamental democratic freedoms such as the right to protest. Laws like the Police, Crime, Sentencing and Courts Act 2022 give police expanded powers, arguably aimed at addressing disruptive protests, but risk infringing on legitimate dissent (Home Office, 2022).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Risk of undermining Freedom of Expression:</a:t>
            </a:r>
          </a:p>
          <a:p>
            <a:r>
              <a:rPr lang="en-GB" sz="1200" kern="1200" dirty="0">
                <a:solidFill>
                  <a:schemeClr val="tx1"/>
                </a:solidFill>
                <a:effectLst/>
                <a:latin typeface="+mn-lt"/>
                <a:ea typeface="+mn-ea"/>
                <a:cs typeface="+mn-cs"/>
              </a:rPr>
              <a:t>Evidence suggests that heavy-handed policing, aggressive tactics, and legal restrictions can create </a:t>
            </a:r>
            <a:r>
              <a:rPr lang="en-GB" sz="1200" kern="1200">
                <a:solidFill>
                  <a:schemeClr val="tx1"/>
                </a:solidFill>
                <a:effectLst/>
                <a:latin typeface="+mn-lt"/>
                <a:ea typeface="+mn-ea"/>
                <a:cs typeface="+mn-cs"/>
              </a:rPr>
              <a:t>a negative </a:t>
            </a:r>
            <a:r>
              <a:rPr lang="en-GB" sz="1200" kern="1200" dirty="0">
                <a:solidFill>
                  <a:schemeClr val="tx1"/>
                </a:solidFill>
                <a:effectLst/>
                <a:latin typeface="+mn-lt"/>
                <a:ea typeface="+mn-ea"/>
                <a:cs typeface="+mn-cs"/>
              </a:rPr>
              <a:t>effect, discouraging individuals and groups from exercising their right to protest (Amnesty International, 2023). This risks narrowing the space for democratic participation, particularly among marginalised communities disproportionately affected by these policing methods.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Concerns about Transparency and Accountability:</a:t>
            </a:r>
          </a:p>
          <a:p>
            <a:r>
              <a:rPr lang="en-GB" sz="1200" kern="1200" dirty="0">
                <a:solidFill>
                  <a:schemeClr val="tx1"/>
                </a:solidFill>
                <a:effectLst/>
                <a:latin typeface="+mn-lt"/>
                <a:ea typeface="+mn-ea"/>
                <a:cs typeface="+mn-cs"/>
              </a:rPr>
              <a:t>Regional oversight through Police and Crime Commissioners offers a potential mechanism for democratic accountability. However, political influence, low public engagement, and inconsistent policing strategies challenge effective transparency and fairness (Lister &amp; Rowe, 2015).</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Need for Reform and Dialogue:</a:t>
            </a:r>
          </a:p>
          <a:p>
            <a:r>
              <a:rPr lang="en-GB" sz="1200" kern="1200" dirty="0">
                <a:solidFill>
                  <a:schemeClr val="tx1"/>
                </a:solidFill>
                <a:effectLst/>
                <a:latin typeface="+mn-lt"/>
                <a:ea typeface="+mn-ea"/>
                <a:cs typeface="+mn-cs"/>
              </a:rPr>
              <a:t>To safeguard civil liberties, policing strategies must be transparent, proportionate, and community-informed. There is an urgent need for meaningful dialogue between police, policymakers, and protest communities to rebuild trust and ensure policing supports democratic freedoms rather than undermines them (Liberty, 2022).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 Reflection</a:t>
            </a:r>
          </a:p>
          <a:p>
            <a:r>
              <a:rPr lang="en-GB" sz="1200" kern="1200" dirty="0">
                <a:solidFill>
                  <a:schemeClr val="tx1"/>
                </a:solidFill>
                <a:effectLst/>
                <a:latin typeface="+mn-lt"/>
                <a:ea typeface="+mn-ea"/>
                <a:cs typeface="+mn-cs"/>
              </a:rPr>
              <a:t>The current trajectory presents a crossroads for UK democracy. Will the state lean toward securitisation and control potentially normalising repression or recommit to upholding protest rights as a vital part of a healthy democracy?</a:t>
            </a:r>
          </a:p>
          <a:p>
            <a:endParaRPr lang="en-GB" dirty="0"/>
          </a:p>
        </p:txBody>
      </p:sp>
      <p:sp>
        <p:nvSpPr>
          <p:cNvPr id="4" name="Slide Number Placeholder 3"/>
          <p:cNvSpPr>
            <a:spLocks noGrp="1"/>
          </p:cNvSpPr>
          <p:nvPr>
            <p:ph type="sldNum" sz="quarter" idx="5"/>
          </p:nvPr>
        </p:nvSpPr>
        <p:spPr/>
        <p:txBody>
          <a:bodyPr/>
          <a:lstStyle/>
          <a:p>
            <a:fld id="{9D20D5D8-D0D7-405A-954D-5519E60B2EE0}" type="slidenum">
              <a:rPr lang="en-GB" smtClean="0"/>
              <a:t>7</a:t>
            </a:fld>
            <a:endParaRPr lang="en-GB"/>
          </a:p>
        </p:txBody>
      </p:sp>
    </p:spTree>
    <p:extLst>
      <p:ext uri="{BB962C8B-B14F-4D97-AF65-F5344CB8AC3E}">
        <p14:creationId xmlns:p14="http://schemas.microsoft.com/office/powerpoint/2010/main" val="2104584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FD02D-0BA7-AFEA-D44A-E2F1619E0B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F4A2F8-DCE4-AF8B-970A-B2BBABC395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0C25E9-B26E-4AAA-D857-E16D70E3BAD6}"/>
              </a:ext>
            </a:extLst>
          </p:cNvPr>
          <p:cNvSpPr>
            <a:spLocks noGrp="1"/>
          </p:cNvSpPr>
          <p:nvPr>
            <p:ph type="dt" sz="half" idx="10"/>
          </p:nvPr>
        </p:nvSpPr>
        <p:spPr/>
        <p:txBody>
          <a:bodyPr/>
          <a:lstStyle/>
          <a:p>
            <a:fld id="{427CDFB5-495A-485F-B487-CDFD204185F9}" type="datetimeFigureOut">
              <a:rPr lang="en-GB" smtClean="0"/>
              <a:t>28/07/2025</a:t>
            </a:fld>
            <a:endParaRPr lang="en-GB"/>
          </a:p>
        </p:txBody>
      </p:sp>
      <p:sp>
        <p:nvSpPr>
          <p:cNvPr id="5" name="Footer Placeholder 4">
            <a:extLst>
              <a:ext uri="{FF2B5EF4-FFF2-40B4-BE49-F238E27FC236}">
                <a16:creationId xmlns:a16="http://schemas.microsoft.com/office/drawing/2014/main" id="{0304D52F-681E-50B4-5F19-75B5AC3833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F5DB8E-38B3-2542-A6F8-AEB64FA8FF36}"/>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676721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BD27A-DDCF-94DE-697F-F9014EE9AA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F0A36A-7256-2228-EF6A-4247FCFF4F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621DC2-E2C5-161F-7852-A520135CF5BB}"/>
              </a:ext>
            </a:extLst>
          </p:cNvPr>
          <p:cNvSpPr>
            <a:spLocks noGrp="1"/>
          </p:cNvSpPr>
          <p:nvPr>
            <p:ph type="dt" sz="half" idx="10"/>
          </p:nvPr>
        </p:nvSpPr>
        <p:spPr/>
        <p:txBody>
          <a:bodyPr/>
          <a:lstStyle/>
          <a:p>
            <a:fld id="{427CDFB5-495A-485F-B487-CDFD204185F9}" type="datetimeFigureOut">
              <a:rPr lang="en-GB" smtClean="0"/>
              <a:t>28/07/2025</a:t>
            </a:fld>
            <a:endParaRPr lang="en-GB"/>
          </a:p>
        </p:txBody>
      </p:sp>
      <p:sp>
        <p:nvSpPr>
          <p:cNvPr id="5" name="Footer Placeholder 4">
            <a:extLst>
              <a:ext uri="{FF2B5EF4-FFF2-40B4-BE49-F238E27FC236}">
                <a16:creationId xmlns:a16="http://schemas.microsoft.com/office/drawing/2014/main" id="{536477F1-F63B-BF98-0866-FD6E0EC9BA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7C2051-FBB0-D708-BFD2-5C560EA5BF8B}"/>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3365425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7BC1-D9E9-E368-2EAE-15A2CF449D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025DC9-6D5E-D6FB-1176-2EE69A0D67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DD69D3-DA2F-7B28-C8C0-2DE1017031D3}"/>
              </a:ext>
            </a:extLst>
          </p:cNvPr>
          <p:cNvSpPr>
            <a:spLocks noGrp="1"/>
          </p:cNvSpPr>
          <p:nvPr>
            <p:ph type="dt" sz="half" idx="10"/>
          </p:nvPr>
        </p:nvSpPr>
        <p:spPr/>
        <p:txBody>
          <a:bodyPr/>
          <a:lstStyle/>
          <a:p>
            <a:fld id="{427CDFB5-495A-485F-B487-CDFD204185F9}" type="datetimeFigureOut">
              <a:rPr lang="en-GB" smtClean="0"/>
              <a:t>28/07/2025</a:t>
            </a:fld>
            <a:endParaRPr lang="en-GB"/>
          </a:p>
        </p:txBody>
      </p:sp>
      <p:sp>
        <p:nvSpPr>
          <p:cNvPr id="5" name="Footer Placeholder 4">
            <a:extLst>
              <a:ext uri="{FF2B5EF4-FFF2-40B4-BE49-F238E27FC236}">
                <a16:creationId xmlns:a16="http://schemas.microsoft.com/office/drawing/2014/main" id="{AD0BC18E-F735-F3CE-D7A4-979BA8A566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2C5709-5BEB-6E44-F509-1FD6AF2FEBCC}"/>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52204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B3616-42E6-809E-1FAE-EBDA0978EC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857990-1A84-88C8-4534-1E2503C931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6AA28F-1747-98AB-14AE-281DABE1EB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FA7046-C74C-88CA-A1B8-B0FD89BE0B45}"/>
              </a:ext>
            </a:extLst>
          </p:cNvPr>
          <p:cNvSpPr>
            <a:spLocks noGrp="1"/>
          </p:cNvSpPr>
          <p:nvPr>
            <p:ph type="dt" sz="half" idx="10"/>
          </p:nvPr>
        </p:nvSpPr>
        <p:spPr/>
        <p:txBody>
          <a:bodyPr/>
          <a:lstStyle/>
          <a:p>
            <a:fld id="{427CDFB5-495A-485F-B487-CDFD204185F9}" type="datetimeFigureOut">
              <a:rPr lang="en-GB" smtClean="0"/>
              <a:t>28/07/2025</a:t>
            </a:fld>
            <a:endParaRPr lang="en-GB"/>
          </a:p>
        </p:txBody>
      </p:sp>
      <p:sp>
        <p:nvSpPr>
          <p:cNvPr id="6" name="Footer Placeholder 5">
            <a:extLst>
              <a:ext uri="{FF2B5EF4-FFF2-40B4-BE49-F238E27FC236}">
                <a16:creationId xmlns:a16="http://schemas.microsoft.com/office/drawing/2014/main" id="{48F80B30-D5A6-835A-2BAB-83DC8EFFDA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228C8A-9BC3-7A44-898E-4BA3D0CB5E21}"/>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141075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DE32B-D60A-CD83-54ED-07EE55BEA3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5A9136-1C1F-E0D7-3B43-D9B3BFF656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5656DF-4D01-DCA8-F6FC-67DA9D40F5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E6A6B3-A157-E9CA-4222-56684B6724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5DAA22-D167-F85B-E934-E346AB17D0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A89CB6-0E2B-470E-89D3-0A9EA6FDF560}"/>
              </a:ext>
            </a:extLst>
          </p:cNvPr>
          <p:cNvSpPr>
            <a:spLocks noGrp="1"/>
          </p:cNvSpPr>
          <p:nvPr>
            <p:ph type="dt" sz="half" idx="10"/>
          </p:nvPr>
        </p:nvSpPr>
        <p:spPr/>
        <p:txBody>
          <a:bodyPr/>
          <a:lstStyle/>
          <a:p>
            <a:fld id="{427CDFB5-495A-485F-B487-CDFD204185F9}" type="datetimeFigureOut">
              <a:rPr lang="en-GB" smtClean="0"/>
              <a:t>28/07/2025</a:t>
            </a:fld>
            <a:endParaRPr lang="en-GB"/>
          </a:p>
        </p:txBody>
      </p:sp>
      <p:sp>
        <p:nvSpPr>
          <p:cNvPr id="8" name="Footer Placeholder 7">
            <a:extLst>
              <a:ext uri="{FF2B5EF4-FFF2-40B4-BE49-F238E27FC236}">
                <a16:creationId xmlns:a16="http://schemas.microsoft.com/office/drawing/2014/main" id="{50B15C02-27A0-E5DC-406D-FEF010D019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94EF2C-9A80-595A-E9D8-1BE1A3AF7AE8}"/>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3093746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D2FAC-8ECF-11C6-2F68-5507C255F8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47E199-54FE-29E3-07D2-BA7AE7036D2A}"/>
              </a:ext>
            </a:extLst>
          </p:cNvPr>
          <p:cNvSpPr>
            <a:spLocks noGrp="1"/>
          </p:cNvSpPr>
          <p:nvPr>
            <p:ph type="dt" sz="half" idx="10"/>
          </p:nvPr>
        </p:nvSpPr>
        <p:spPr/>
        <p:txBody>
          <a:bodyPr/>
          <a:lstStyle/>
          <a:p>
            <a:fld id="{427CDFB5-495A-485F-B487-CDFD204185F9}" type="datetimeFigureOut">
              <a:rPr lang="en-GB" smtClean="0"/>
              <a:t>28/07/2025</a:t>
            </a:fld>
            <a:endParaRPr lang="en-GB"/>
          </a:p>
        </p:txBody>
      </p:sp>
      <p:sp>
        <p:nvSpPr>
          <p:cNvPr id="4" name="Footer Placeholder 3">
            <a:extLst>
              <a:ext uri="{FF2B5EF4-FFF2-40B4-BE49-F238E27FC236}">
                <a16:creationId xmlns:a16="http://schemas.microsoft.com/office/drawing/2014/main" id="{61754D18-21AD-71FC-8FC0-B1617C8442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314EE3F-9AC8-716B-3C02-B027BD1AA55E}"/>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202209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110DBD-5BFD-0498-BD26-F2577020BFBF}"/>
              </a:ext>
            </a:extLst>
          </p:cNvPr>
          <p:cNvSpPr>
            <a:spLocks noGrp="1"/>
          </p:cNvSpPr>
          <p:nvPr>
            <p:ph type="dt" sz="half" idx="10"/>
          </p:nvPr>
        </p:nvSpPr>
        <p:spPr/>
        <p:txBody>
          <a:bodyPr/>
          <a:lstStyle/>
          <a:p>
            <a:fld id="{427CDFB5-495A-485F-B487-CDFD204185F9}" type="datetimeFigureOut">
              <a:rPr lang="en-GB" smtClean="0"/>
              <a:t>28/07/2025</a:t>
            </a:fld>
            <a:endParaRPr lang="en-GB"/>
          </a:p>
        </p:txBody>
      </p:sp>
      <p:sp>
        <p:nvSpPr>
          <p:cNvPr id="3" name="Footer Placeholder 2">
            <a:extLst>
              <a:ext uri="{FF2B5EF4-FFF2-40B4-BE49-F238E27FC236}">
                <a16:creationId xmlns:a16="http://schemas.microsoft.com/office/drawing/2014/main" id="{BB681D9F-E8EF-B95A-5D22-88A7029541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FDE22-B0AF-04F5-5793-BBEC83A242D7}"/>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692611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7E97F-0182-AEC2-127B-516B7B16B9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698D41-82E5-4A19-AFB0-5EBFD414C4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013ABC-88AB-9EAF-6E5F-38FB88C11A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8B69A7-2EDA-D10F-37D8-0ACCC5C0A5A1}"/>
              </a:ext>
            </a:extLst>
          </p:cNvPr>
          <p:cNvSpPr>
            <a:spLocks noGrp="1"/>
          </p:cNvSpPr>
          <p:nvPr>
            <p:ph type="dt" sz="half" idx="10"/>
          </p:nvPr>
        </p:nvSpPr>
        <p:spPr/>
        <p:txBody>
          <a:bodyPr/>
          <a:lstStyle/>
          <a:p>
            <a:fld id="{427CDFB5-495A-485F-B487-CDFD204185F9}" type="datetimeFigureOut">
              <a:rPr lang="en-GB" smtClean="0"/>
              <a:t>28/07/2025</a:t>
            </a:fld>
            <a:endParaRPr lang="en-GB"/>
          </a:p>
        </p:txBody>
      </p:sp>
      <p:sp>
        <p:nvSpPr>
          <p:cNvPr id="6" name="Footer Placeholder 5">
            <a:extLst>
              <a:ext uri="{FF2B5EF4-FFF2-40B4-BE49-F238E27FC236}">
                <a16:creationId xmlns:a16="http://schemas.microsoft.com/office/drawing/2014/main" id="{BBF81677-023D-9057-B78F-431D3C3CFB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54FE19-8536-FB4F-660F-5BAF3623E03B}"/>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513476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A8CF-BC6A-7E97-409E-2DE475817F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02F27B-A636-BCCD-510F-BD4B8056E1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087F5F-4081-740E-58A5-6097E5CF8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B20A8F-CA82-4ED8-07C5-A276C6B5639A}"/>
              </a:ext>
            </a:extLst>
          </p:cNvPr>
          <p:cNvSpPr>
            <a:spLocks noGrp="1"/>
          </p:cNvSpPr>
          <p:nvPr>
            <p:ph type="dt" sz="half" idx="10"/>
          </p:nvPr>
        </p:nvSpPr>
        <p:spPr/>
        <p:txBody>
          <a:bodyPr/>
          <a:lstStyle/>
          <a:p>
            <a:fld id="{427CDFB5-495A-485F-B487-CDFD204185F9}" type="datetimeFigureOut">
              <a:rPr lang="en-GB" smtClean="0"/>
              <a:t>28/07/2025</a:t>
            </a:fld>
            <a:endParaRPr lang="en-GB"/>
          </a:p>
        </p:txBody>
      </p:sp>
      <p:sp>
        <p:nvSpPr>
          <p:cNvPr id="6" name="Footer Placeholder 5">
            <a:extLst>
              <a:ext uri="{FF2B5EF4-FFF2-40B4-BE49-F238E27FC236}">
                <a16:creationId xmlns:a16="http://schemas.microsoft.com/office/drawing/2014/main" id="{7468C918-0181-FDF8-5407-CCF93DF31E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121522-9808-B207-03ED-46BD04CDCBED}"/>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804956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FD307-2AB4-A53D-B04F-E2E8F0D907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60E70A-476D-66F5-C9BD-996364CE00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851542-9FFC-126D-6F93-F77AABAB129A}"/>
              </a:ext>
            </a:extLst>
          </p:cNvPr>
          <p:cNvSpPr>
            <a:spLocks noGrp="1"/>
          </p:cNvSpPr>
          <p:nvPr>
            <p:ph type="dt" sz="half" idx="10"/>
          </p:nvPr>
        </p:nvSpPr>
        <p:spPr/>
        <p:txBody>
          <a:bodyPr/>
          <a:lstStyle/>
          <a:p>
            <a:fld id="{427CDFB5-495A-485F-B487-CDFD204185F9}" type="datetimeFigureOut">
              <a:rPr lang="en-GB" smtClean="0"/>
              <a:t>28/07/2025</a:t>
            </a:fld>
            <a:endParaRPr lang="en-GB"/>
          </a:p>
        </p:txBody>
      </p:sp>
      <p:sp>
        <p:nvSpPr>
          <p:cNvPr id="5" name="Footer Placeholder 4">
            <a:extLst>
              <a:ext uri="{FF2B5EF4-FFF2-40B4-BE49-F238E27FC236}">
                <a16:creationId xmlns:a16="http://schemas.microsoft.com/office/drawing/2014/main" id="{45AC81E8-36F9-4F85-24BE-25E0BD81C8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50154-7096-B0BC-CC74-88119F6BCB0A}"/>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74586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850A37-F938-F1B5-32D7-A652694F1C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28CC6D-C25D-98F9-2C59-5B2B625DDC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FB75BD-1A5F-BD25-A6F5-80C2DAA85053}"/>
              </a:ext>
            </a:extLst>
          </p:cNvPr>
          <p:cNvSpPr>
            <a:spLocks noGrp="1"/>
          </p:cNvSpPr>
          <p:nvPr>
            <p:ph type="dt" sz="half" idx="10"/>
          </p:nvPr>
        </p:nvSpPr>
        <p:spPr/>
        <p:txBody>
          <a:bodyPr/>
          <a:lstStyle/>
          <a:p>
            <a:fld id="{427CDFB5-495A-485F-B487-CDFD204185F9}" type="datetimeFigureOut">
              <a:rPr lang="en-GB" smtClean="0"/>
              <a:t>28/07/2025</a:t>
            </a:fld>
            <a:endParaRPr lang="en-GB"/>
          </a:p>
        </p:txBody>
      </p:sp>
      <p:sp>
        <p:nvSpPr>
          <p:cNvPr id="5" name="Footer Placeholder 4">
            <a:extLst>
              <a:ext uri="{FF2B5EF4-FFF2-40B4-BE49-F238E27FC236}">
                <a16:creationId xmlns:a16="http://schemas.microsoft.com/office/drawing/2014/main" id="{3F515A29-85FE-3D56-9B8E-ADC0848F8F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F6C4E0-301D-0F76-46EE-AC207F792CE5}"/>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006648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6FE06A-5A22-0002-2A4D-3FFEE8A624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26764E-FC9D-BD6F-9228-2EBABBEBF4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4C3771-E1C1-0222-C0A2-9FB7AD28DC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7CDFB5-495A-485F-B487-CDFD204185F9}" type="datetimeFigureOut">
              <a:rPr lang="en-GB" smtClean="0"/>
              <a:t>28/07/2025</a:t>
            </a:fld>
            <a:endParaRPr lang="en-GB"/>
          </a:p>
        </p:txBody>
      </p:sp>
      <p:sp>
        <p:nvSpPr>
          <p:cNvPr id="5" name="Footer Placeholder 4">
            <a:extLst>
              <a:ext uri="{FF2B5EF4-FFF2-40B4-BE49-F238E27FC236}">
                <a16:creationId xmlns:a16="http://schemas.microsoft.com/office/drawing/2014/main" id="{95B2E9C4-0AB6-3949-76D9-D4BF339E30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40B6F1-5283-D42B-03A9-F32BFC9F09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68222C-0279-4CAE-838B-6D4737E1303B}" type="slidenum">
              <a:rPr lang="en-GB" smtClean="0"/>
              <a:t>‹#›</a:t>
            </a:fld>
            <a:endParaRPr lang="en-GB"/>
          </a:p>
        </p:txBody>
      </p:sp>
    </p:spTree>
    <p:extLst>
      <p:ext uri="{BB962C8B-B14F-4D97-AF65-F5344CB8AC3E}">
        <p14:creationId xmlns:p14="http://schemas.microsoft.com/office/powerpoint/2010/main" val="21556480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dition.cnn.com/us/live-news/george-floyd-protests-06-14-20/index.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news/uk-england-london-57133635"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spectator.com.au/2024/05/its-time-to-abolish-police-and-crime-commissioners/"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opendemocracy.net/en/opendemocracyuk/policing-bill-elections-bill-what-happens-next/"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www.quaker.org.uk/news/news/proscription-palestine-action" TargetMode="External"/><Relationship Id="rId3" Type="http://schemas.openxmlformats.org/officeDocument/2006/relationships/hyperlink" Target="https://www.cage.ngo/palestine-action-criminalisation" TargetMode="External"/><Relationship Id="rId7" Type="http://schemas.openxmlformats.org/officeDocument/2006/relationships/hyperlink" Target="https://netpol.org/" TargetMode="External"/><Relationship Id="rId2" Type="http://schemas.openxmlformats.org/officeDocument/2006/relationships/hyperlink" Target="https://www.amnesty.org.uk/resources/protect-protest" TargetMode="External"/><Relationship Id="rId1" Type="http://schemas.openxmlformats.org/officeDocument/2006/relationships/slideLayout" Target="../slideLayouts/slideLayout2.xml"/><Relationship Id="rId6" Type="http://schemas.openxmlformats.org/officeDocument/2006/relationships/hyperlink" Target="https://www.libertyhumanrights.org.uk/" TargetMode="External"/><Relationship Id="rId11" Type="http://schemas.openxmlformats.org/officeDocument/2006/relationships/hyperlink" Target="https://www.spectator.com.au/2024/05/its-time-to-abolish-police-and-crime-commissioners/" TargetMode="External"/><Relationship Id="rId5" Type="http://schemas.openxmlformats.org/officeDocument/2006/relationships/hyperlink" Target="https://www.gov.uk/government/collections/police-crime-sentencing-and-courts-bill" TargetMode="External"/><Relationship Id="rId10" Type="http://schemas.openxmlformats.org/officeDocument/2006/relationships/hyperlink" Target="https://www.theguardian.com/" TargetMode="External"/><Relationship Id="rId4" Type="http://schemas.openxmlformats.org/officeDocument/2006/relationships/hyperlink" Target="https://edition.cnn.com/us/live-news/george-floyd-protests-06-14-20/index.html" TargetMode="External"/><Relationship Id="rId9" Type="http://schemas.openxmlformats.org/officeDocument/2006/relationships/hyperlink" Target="https://www.reuters.com/world/uk/palestine-action-ban-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715EA-38E0-E26F-1DA4-FDF319CE75C6}"/>
              </a:ext>
            </a:extLst>
          </p:cNvPr>
          <p:cNvSpPr>
            <a:spLocks noGrp="1"/>
          </p:cNvSpPr>
          <p:nvPr>
            <p:ph type="ctrTitle"/>
          </p:nvPr>
        </p:nvSpPr>
        <p:spPr>
          <a:xfrm>
            <a:off x="838200" y="451381"/>
            <a:ext cx="10512552" cy="4066540"/>
          </a:xfrm>
        </p:spPr>
        <p:txBody>
          <a:bodyPr anchor="b">
            <a:normAutofit/>
          </a:bodyPr>
          <a:lstStyle/>
          <a:p>
            <a:pPr algn="l"/>
            <a:r>
              <a:rPr lang="en-GB" sz="6600"/>
              <a:t>Policing and the political landscape</a:t>
            </a:r>
          </a:p>
        </p:txBody>
      </p:sp>
      <p:sp>
        <p:nvSpPr>
          <p:cNvPr id="3" name="Subtitle 2">
            <a:extLst>
              <a:ext uri="{FF2B5EF4-FFF2-40B4-BE49-F238E27FC236}">
                <a16:creationId xmlns:a16="http://schemas.microsoft.com/office/drawing/2014/main" id="{A9CEAF98-A10C-4721-776F-16E51B789A96}"/>
              </a:ext>
            </a:extLst>
          </p:cNvPr>
          <p:cNvSpPr>
            <a:spLocks noGrp="1"/>
          </p:cNvSpPr>
          <p:nvPr>
            <p:ph type="subTitle" idx="1"/>
          </p:nvPr>
        </p:nvSpPr>
        <p:spPr>
          <a:xfrm>
            <a:off x="838199" y="4983276"/>
            <a:ext cx="10512552" cy="1126680"/>
          </a:xfrm>
        </p:spPr>
        <p:txBody>
          <a:bodyPr>
            <a:normAutofit/>
          </a:bodyPr>
          <a:lstStyle/>
          <a:p>
            <a:pPr algn="l"/>
            <a:r>
              <a:rPr lang="en-GB" dirty="0"/>
              <a:t>Kendra Wedgwood</a:t>
            </a:r>
          </a:p>
        </p:txBody>
      </p:sp>
      <p:sp>
        <p:nvSpPr>
          <p:cNvPr id="21"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5072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31C7F-E213-6362-22A1-09EBC653E534}"/>
              </a:ext>
            </a:extLst>
          </p:cNvPr>
          <p:cNvSpPr>
            <a:spLocks noGrp="1"/>
          </p:cNvSpPr>
          <p:nvPr>
            <p:ph type="title"/>
          </p:nvPr>
        </p:nvSpPr>
        <p:spPr>
          <a:xfrm>
            <a:off x="841248" y="426720"/>
            <a:ext cx="10506456" cy="1919141"/>
          </a:xfrm>
        </p:spPr>
        <p:txBody>
          <a:bodyPr anchor="b">
            <a:normAutofit/>
          </a:bodyPr>
          <a:lstStyle/>
          <a:p>
            <a:r>
              <a:rPr lang="en-GB" sz="6000"/>
              <a:t>Contents</a:t>
            </a:r>
            <a:endParaRPr lang="en-GB" sz="6000" dirty="0"/>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204B506-BCB8-0A69-9F18-3FEB1EBA6816}"/>
              </a:ext>
            </a:extLst>
          </p:cNvPr>
          <p:cNvSpPr>
            <a:spLocks noGrp="1"/>
          </p:cNvSpPr>
          <p:nvPr>
            <p:ph idx="1"/>
          </p:nvPr>
        </p:nvSpPr>
        <p:spPr>
          <a:xfrm>
            <a:off x="841248" y="3337269"/>
            <a:ext cx="10509504" cy="2905686"/>
          </a:xfrm>
        </p:spPr>
        <p:txBody>
          <a:bodyPr>
            <a:normAutofit/>
          </a:bodyPr>
          <a:lstStyle/>
          <a:p>
            <a:r>
              <a:rPr lang="en-GB" sz="2200" dirty="0"/>
              <a:t>Protest Policing – Context and Controversy</a:t>
            </a:r>
          </a:p>
          <a:p>
            <a:r>
              <a:rPr lang="en-GB" sz="2200" dirty="0"/>
              <a:t>Legal Developments – Palestine Action Case Study</a:t>
            </a:r>
          </a:p>
          <a:p>
            <a:r>
              <a:rPr lang="en-GB" sz="2200" dirty="0"/>
              <a:t>Regional Accountability – Role of PCCs and Bias in Policing</a:t>
            </a:r>
          </a:p>
          <a:p>
            <a:r>
              <a:rPr lang="en-GB" sz="2200" dirty="0"/>
              <a:t>Democratic Norms – Erosion or Protection?</a:t>
            </a:r>
          </a:p>
          <a:p>
            <a:r>
              <a:rPr lang="en-GB" sz="2200" dirty="0"/>
              <a:t>Summary – Implications for Civil Liberties</a:t>
            </a:r>
          </a:p>
          <a:p>
            <a:r>
              <a:rPr lang="en-GB" sz="2200" dirty="0"/>
              <a:t>References</a:t>
            </a:r>
          </a:p>
          <a:p>
            <a:endParaRPr lang="en-GB" sz="2200" dirty="0"/>
          </a:p>
        </p:txBody>
      </p:sp>
    </p:spTree>
    <p:extLst>
      <p:ext uri="{BB962C8B-B14F-4D97-AF65-F5344CB8AC3E}">
        <p14:creationId xmlns:p14="http://schemas.microsoft.com/office/powerpoint/2010/main" val="2096319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2BD7A-5674-3118-A2BE-E404AD473F2E}"/>
              </a:ext>
            </a:extLst>
          </p:cNvPr>
          <p:cNvSpPr>
            <a:spLocks noGrp="1"/>
          </p:cNvSpPr>
          <p:nvPr>
            <p:ph type="title"/>
          </p:nvPr>
        </p:nvSpPr>
        <p:spPr>
          <a:xfrm>
            <a:off x="8245692" y="871146"/>
            <a:ext cx="3341887" cy="1672218"/>
          </a:xfrm>
        </p:spPr>
        <p:txBody>
          <a:bodyPr vert="horz" lIns="91440" tIns="45720" rIns="91440" bIns="45720" rtlCol="0" anchor="t">
            <a:normAutofit fontScale="90000"/>
          </a:bodyPr>
          <a:lstStyle/>
          <a:p>
            <a:r>
              <a:rPr lang="en-US" sz="3200" b="1" dirty="0"/>
              <a:t>Protest Policing: Context and Controversy</a:t>
            </a:r>
            <a:br>
              <a:rPr lang="en-US" sz="2500" dirty="0"/>
            </a:br>
            <a:endParaRPr lang="en-US" sz="2500" dirty="0"/>
          </a:p>
        </p:txBody>
      </p:sp>
      <p:sp>
        <p:nvSpPr>
          <p:cNvPr id="2108" name="Rectangle 2107">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07" name="Straight Connector 2106">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Rectangle 3">
            <a:extLst>
              <a:ext uri="{FF2B5EF4-FFF2-40B4-BE49-F238E27FC236}">
                <a16:creationId xmlns:a16="http://schemas.microsoft.com/office/drawing/2014/main" id="{9EA70EF8-1314-4C64-EB18-B4AF6EF9F31A}"/>
              </a:ext>
            </a:extLst>
          </p:cNvPr>
          <p:cNvSpPr>
            <a:spLocks noGrp="1" noChangeArrowheads="1"/>
          </p:cNvSpPr>
          <p:nvPr>
            <p:ph idx="1"/>
          </p:nvPr>
        </p:nvSpPr>
        <p:spPr bwMode="auto">
          <a:xfrm>
            <a:off x="8153400" y="2543364"/>
            <a:ext cx="3434180" cy="35990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Tension between civic dissent and public order</a:t>
            </a:r>
          </a:p>
          <a:p>
            <a:pPr marL="0" marR="0" lvl="0" indent="0" defTabSz="914400" rtl="0" eaLnBrk="0" fontAlgn="base" latinLnBrk="0" hangingPunct="0">
              <a:spcBef>
                <a:spcPct val="0"/>
              </a:spcBef>
              <a:spcAft>
                <a:spcPts val="600"/>
              </a:spcAft>
              <a:buClrTx/>
              <a:buSzTx/>
              <a:buNone/>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Expanding police powers &amp; political framing</a:t>
            </a:r>
          </a:p>
          <a:p>
            <a:pPr marL="0" marR="0" lvl="0" indent="0" defTabSz="914400" rtl="0" eaLnBrk="0" fontAlgn="base" latinLnBrk="0" hangingPunct="0">
              <a:spcBef>
                <a:spcPct val="0"/>
              </a:spcBef>
              <a:spcAft>
                <a:spcPts val="60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Shift: facilitation → enforcement</a:t>
            </a:r>
          </a:p>
          <a:p>
            <a:pPr marL="0" marR="0" lvl="0" indent="0" defTabSz="914400" rtl="0" eaLnBrk="0" fontAlgn="base" latinLnBrk="0" hangingPunct="0">
              <a:spcBef>
                <a:spcPct val="0"/>
              </a:spcBef>
              <a:spcAft>
                <a:spcPts val="600"/>
              </a:spcAft>
              <a:buClrTx/>
              <a:buSzTx/>
              <a:buFontTx/>
              <a:buChar char="•"/>
              <a:tabLst/>
            </a:pPr>
            <a:endParaRPr lang="en-US" altLang="en-US" sz="14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lang="en-US" altLang="en-US" sz="14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lang="en-US" altLang="en-US" sz="1400" dirty="0">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kumimoji="0" lang="en-US" altLang="en-US" sz="1400" b="0" i="0" u="none" strike="noStrike" cap="none" normalizeH="0" baseline="0" dirty="0">
              <a:ln>
                <a:noFill/>
              </a:ln>
              <a:effectLst/>
              <a:latin typeface="Arial" panose="020B0604020202020204" pitchFamily="34" charset="0"/>
            </a:endParaRPr>
          </a:p>
        </p:txBody>
      </p:sp>
      <p:sp>
        <p:nvSpPr>
          <p:cNvPr id="5" name="TextBox 4">
            <a:extLst>
              <a:ext uri="{FF2B5EF4-FFF2-40B4-BE49-F238E27FC236}">
                <a16:creationId xmlns:a16="http://schemas.microsoft.com/office/drawing/2014/main" id="{D4187E49-D346-D19B-C812-47F04592CAFB}"/>
              </a:ext>
            </a:extLst>
          </p:cNvPr>
          <p:cNvSpPr txBox="1"/>
          <p:nvPr/>
        </p:nvSpPr>
        <p:spPr>
          <a:xfrm>
            <a:off x="838200" y="2434201"/>
            <a:ext cx="5675142"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altLang="en-US" sz="2000" b="1" i="1" dirty="0">
              <a:latin typeface="Arial" panose="020B0604020202020204" pitchFamily="34" charset="0"/>
            </a:endParaRPr>
          </a:p>
          <a:p>
            <a:pPr indent="-228600">
              <a:lnSpc>
                <a:spcPct val="90000"/>
              </a:lnSpc>
              <a:spcAft>
                <a:spcPts val="600"/>
              </a:spcAft>
              <a:buFont typeface="Arial" panose="020B0604020202020204" pitchFamily="34" charset="0"/>
              <a:buChar char="•"/>
            </a:pPr>
            <a:endParaRPr lang="en-US" altLang="en-US" sz="2000" b="1" i="1" dirty="0">
              <a:latin typeface="Arial" panose="020B0604020202020204" pitchFamily="34" charset="0"/>
            </a:endParaRPr>
          </a:p>
          <a:p>
            <a:pPr indent="-228600">
              <a:lnSpc>
                <a:spcPct val="90000"/>
              </a:lnSpc>
              <a:spcAft>
                <a:spcPts val="600"/>
              </a:spcAft>
              <a:buFont typeface="Arial" panose="020B0604020202020204" pitchFamily="34" charset="0"/>
              <a:buChar char="•"/>
            </a:pPr>
            <a:endParaRPr lang="en-US" altLang="en-US" sz="2000" b="1" i="1" dirty="0">
              <a:latin typeface="Arial" panose="020B0604020202020204" pitchFamily="34" charset="0"/>
            </a:endParaRPr>
          </a:p>
          <a:p>
            <a:pPr indent="-228600">
              <a:lnSpc>
                <a:spcPct val="90000"/>
              </a:lnSpc>
              <a:spcAft>
                <a:spcPts val="600"/>
              </a:spcAft>
              <a:buFont typeface="Arial" panose="020B0604020202020204" pitchFamily="34" charset="0"/>
              <a:buChar char="•"/>
            </a:pPr>
            <a:endParaRPr lang="en-US" altLang="en-US" sz="2000" b="1" i="1" dirty="0">
              <a:latin typeface="Arial" panose="020B0604020202020204" pitchFamily="34" charset="0"/>
            </a:endParaRPr>
          </a:p>
          <a:p>
            <a:pPr indent="-228600">
              <a:lnSpc>
                <a:spcPct val="90000"/>
              </a:lnSpc>
              <a:spcAft>
                <a:spcPts val="600"/>
              </a:spcAft>
              <a:buFont typeface="Arial" panose="020B0604020202020204" pitchFamily="34" charset="0"/>
              <a:buChar char="•"/>
            </a:pPr>
            <a:endParaRPr lang="en-US" altLang="en-US" sz="2000" b="1" i="1" dirty="0">
              <a:latin typeface="Arial" panose="020B0604020202020204" pitchFamily="34" charset="0"/>
            </a:endParaRPr>
          </a:p>
          <a:p>
            <a:pPr indent="-228600">
              <a:lnSpc>
                <a:spcPct val="90000"/>
              </a:lnSpc>
              <a:spcAft>
                <a:spcPts val="600"/>
              </a:spcAft>
              <a:buFont typeface="Arial" panose="020B0604020202020204" pitchFamily="34" charset="0"/>
              <a:buChar char="•"/>
            </a:pPr>
            <a:endParaRPr lang="en-US" altLang="en-US" sz="2000" b="1" i="1" dirty="0">
              <a:latin typeface="Arial" panose="020B0604020202020204" pitchFamily="34" charset="0"/>
            </a:endParaRPr>
          </a:p>
          <a:p>
            <a:pPr indent="-228600">
              <a:lnSpc>
                <a:spcPct val="90000"/>
              </a:lnSpc>
              <a:spcAft>
                <a:spcPts val="600"/>
              </a:spcAft>
              <a:buFont typeface="Arial" panose="020B0604020202020204" pitchFamily="34" charset="0"/>
              <a:buChar char="•"/>
            </a:pPr>
            <a:endParaRPr lang="en-US" altLang="en-US" sz="2000" b="1" i="1" dirty="0">
              <a:latin typeface="Arial" panose="020B0604020202020204" pitchFamily="34" charset="0"/>
            </a:endParaRPr>
          </a:p>
          <a:p>
            <a:pPr indent="-228600">
              <a:lnSpc>
                <a:spcPct val="90000"/>
              </a:lnSpc>
              <a:spcAft>
                <a:spcPts val="600"/>
              </a:spcAft>
              <a:buFont typeface="Arial" panose="020B0604020202020204" pitchFamily="34" charset="0"/>
              <a:buChar char="•"/>
            </a:pPr>
            <a:endParaRPr lang="en-US" altLang="en-US" sz="2000" b="1" i="1" dirty="0">
              <a:latin typeface="Arial" panose="020B0604020202020204" pitchFamily="34" charset="0"/>
            </a:endParaRPr>
          </a:p>
          <a:p>
            <a:pPr>
              <a:lnSpc>
                <a:spcPct val="90000"/>
              </a:lnSpc>
              <a:spcAft>
                <a:spcPts val="600"/>
              </a:spcAft>
            </a:pPr>
            <a:endParaRPr lang="en-US" altLang="en-US" sz="1400" b="1" i="1" dirty="0">
              <a:latin typeface="Arial" panose="020B0604020202020204" pitchFamily="34" charset="0"/>
            </a:endParaRPr>
          </a:p>
          <a:p>
            <a:pPr>
              <a:lnSpc>
                <a:spcPct val="90000"/>
              </a:lnSpc>
              <a:spcAft>
                <a:spcPts val="600"/>
              </a:spcAft>
            </a:pPr>
            <a:r>
              <a:rPr lang="en-US" altLang="en-US" sz="1400" b="1" i="1" dirty="0">
                <a:latin typeface="Arial" panose="020B0604020202020204" pitchFamily="34" charset="0"/>
              </a:rPr>
              <a:t>Photo - Available at: </a:t>
            </a:r>
            <a:r>
              <a:rPr lang="en-GB" sz="1400" dirty="0">
                <a:hlinkClick r:id="rId3"/>
              </a:rPr>
              <a:t>June 14 Black Lives Matter protests | CNN</a:t>
            </a:r>
            <a:endParaRPr lang="en-US" sz="1400" i="1" dirty="0"/>
          </a:p>
        </p:txBody>
      </p:sp>
      <p:sp>
        <p:nvSpPr>
          <p:cNvPr id="4" name="TextBox 3">
            <a:extLst>
              <a:ext uri="{FF2B5EF4-FFF2-40B4-BE49-F238E27FC236}">
                <a16:creationId xmlns:a16="http://schemas.microsoft.com/office/drawing/2014/main" id="{B53FA446-C9DE-A846-CFDA-4D0A7763C8C8}"/>
              </a:ext>
            </a:extLst>
          </p:cNvPr>
          <p:cNvSpPr txBox="1"/>
          <p:nvPr/>
        </p:nvSpPr>
        <p:spPr>
          <a:xfrm>
            <a:off x="5786203" y="6310859"/>
            <a:ext cx="184731" cy="369332"/>
          </a:xfrm>
          <a:prstGeom prst="rect">
            <a:avLst/>
          </a:prstGeom>
          <a:noFill/>
        </p:spPr>
        <p:txBody>
          <a:bodyPr wrap="square" rtlCol="0">
            <a:spAutoFit/>
          </a:bodyPr>
          <a:lstStyle/>
          <a:p>
            <a:endParaRPr lang="en-GB" dirty="0"/>
          </a:p>
        </p:txBody>
      </p:sp>
      <p:pic>
        <p:nvPicPr>
          <p:cNvPr id="2060" name="Picture 12" descr="June 14 Black Lives Matter protests">
            <a:extLst>
              <a:ext uri="{FF2B5EF4-FFF2-40B4-BE49-F238E27FC236}">
                <a16:creationId xmlns:a16="http://schemas.microsoft.com/office/drawing/2014/main" id="{C439D994-4A29-2B13-26DC-CF64D3E82F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426" y="1396004"/>
            <a:ext cx="6322152" cy="3387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005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2" name="Rectangle 310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CA92D-2411-8175-E3F0-95D52E19C12C}"/>
              </a:ext>
            </a:extLst>
          </p:cNvPr>
          <p:cNvSpPr>
            <a:spLocks noGrp="1"/>
          </p:cNvSpPr>
          <p:nvPr>
            <p:ph type="title"/>
          </p:nvPr>
        </p:nvSpPr>
        <p:spPr>
          <a:xfrm>
            <a:off x="640080" y="325369"/>
            <a:ext cx="4368602" cy="1956841"/>
          </a:xfrm>
        </p:spPr>
        <p:txBody>
          <a:bodyPr anchor="b">
            <a:normAutofit/>
          </a:bodyPr>
          <a:lstStyle/>
          <a:p>
            <a:r>
              <a:rPr lang="en-GB" sz="3400" b="1" dirty="0"/>
              <a:t>Legal Developments: Palestine Action Case Study</a:t>
            </a:r>
            <a:br>
              <a:rPr lang="en-GB" sz="3400" dirty="0"/>
            </a:br>
            <a:endParaRPr lang="en-GB" sz="3400" dirty="0"/>
          </a:p>
        </p:txBody>
      </p:sp>
      <p:sp>
        <p:nvSpPr>
          <p:cNvPr id="310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1">
            <a:extLst>
              <a:ext uri="{FF2B5EF4-FFF2-40B4-BE49-F238E27FC236}">
                <a16:creationId xmlns:a16="http://schemas.microsoft.com/office/drawing/2014/main" id="{25D670F1-D639-5188-C967-B1A129BF5219}"/>
              </a:ext>
            </a:extLst>
          </p:cNvPr>
          <p:cNvSpPr>
            <a:spLocks noGrp="1" noChangeArrowheads="1"/>
          </p:cNvSpPr>
          <p:nvPr>
            <p:ph idx="1"/>
          </p:nvPr>
        </p:nvSpPr>
        <p:spPr bwMode="auto">
          <a:xfrm>
            <a:off x="640080" y="2872899"/>
            <a:ext cx="4243589" cy="33206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Legal crackdown on direct action</a:t>
            </a:r>
          </a:p>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Protest, damage &amp; prosecution boundaries</a:t>
            </a:r>
          </a:p>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Expanding terrorism frameworks</a:t>
            </a:r>
          </a:p>
          <a:p>
            <a:pPr marL="0" marR="0" lvl="0" indent="0" defTabSz="914400" rtl="0" eaLnBrk="0" fontAlgn="base" latinLnBrk="0" hangingPunct="0">
              <a:spcBef>
                <a:spcPct val="0"/>
              </a:spcBef>
              <a:spcAft>
                <a:spcPts val="600"/>
              </a:spcAft>
              <a:buClrTx/>
              <a:buSzTx/>
              <a:buNone/>
              <a:tabLst/>
            </a:pPr>
            <a:endParaRPr lang="en-US" altLang="en-US" sz="2200" dirty="0">
              <a:latin typeface="Arial" panose="020B0604020202020204" pitchFamily="34" charset="0"/>
            </a:endParaRPr>
          </a:p>
          <a:p>
            <a:pPr marL="0" lvl="0" indent="0" eaLnBrk="0" fontAlgn="base" hangingPunct="0">
              <a:spcBef>
                <a:spcPct val="0"/>
              </a:spcBef>
              <a:spcAft>
                <a:spcPts val="600"/>
              </a:spcAft>
              <a:buNone/>
            </a:pPr>
            <a:endParaRPr kumimoji="0" lang="en-US" altLang="en-US" sz="1400" b="1" i="1" u="none" strike="noStrike" cap="none" normalizeH="0" baseline="0" dirty="0">
              <a:ln>
                <a:noFill/>
              </a:ln>
              <a:effectLst/>
            </a:endParaRPr>
          </a:p>
          <a:p>
            <a:pPr marL="0" lvl="0" indent="0" eaLnBrk="0" fontAlgn="base" hangingPunct="0">
              <a:spcBef>
                <a:spcPct val="0"/>
              </a:spcBef>
              <a:spcAft>
                <a:spcPts val="600"/>
              </a:spcAft>
              <a:buNone/>
            </a:pPr>
            <a:r>
              <a:rPr kumimoji="0" lang="en-US" altLang="en-US" sz="1400" b="1" i="1" u="none" strike="noStrike" cap="none" normalizeH="0" baseline="0" dirty="0">
                <a:ln>
                  <a:noFill/>
                </a:ln>
                <a:effectLst/>
              </a:rPr>
              <a:t>Photo - Available at: </a:t>
            </a:r>
            <a:r>
              <a:rPr lang="en-GB" sz="1400" b="1" i="1" dirty="0">
                <a:hlinkClick r:id="rId3"/>
              </a:rPr>
              <a:t>Nine officers hurt during Gaza violence protests in London - BBC News</a:t>
            </a:r>
            <a:endParaRPr kumimoji="0" lang="en-US" altLang="en-US" sz="1400" b="1" i="1"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endParaRPr kumimoji="0" lang="en-US" altLang="en-US" sz="2200" b="0" i="0" u="none" strike="noStrike" cap="none" normalizeH="0" baseline="0" dirty="0">
              <a:ln>
                <a:noFill/>
              </a:ln>
              <a:effectLst/>
              <a:latin typeface="Arial" panose="020B0604020202020204" pitchFamily="34" charset="0"/>
            </a:endParaRPr>
          </a:p>
        </p:txBody>
      </p:sp>
      <p:pic>
        <p:nvPicPr>
          <p:cNvPr id="3076" name="Picture 4" descr="A young Palestine supporter carries a placard in front of riot police during a demonstration outside the Israeli embassy">
            <a:extLst>
              <a:ext uri="{FF2B5EF4-FFF2-40B4-BE49-F238E27FC236}">
                <a16:creationId xmlns:a16="http://schemas.microsoft.com/office/drawing/2014/main" id="{F0B73099-BB92-3461-E438-E060F7A8C0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1843" r="647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6589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36" name="Rectangle 413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7CB0CB-2551-BDC5-9147-99AA76FD0B15}"/>
              </a:ext>
            </a:extLst>
          </p:cNvPr>
          <p:cNvSpPr>
            <a:spLocks noGrp="1"/>
          </p:cNvSpPr>
          <p:nvPr>
            <p:ph type="title"/>
          </p:nvPr>
        </p:nvSpPr>
        <p:spPr>
          <a:xfrm>
            <a:off x="7531610" y="365125"/>
            <a:ext cx="3822189" cy="1899912"/>
          </a:xfrm>
        </p:spPr>
        <p:txBody>
          <a:bodyPr>
            <a:normAutofit/>
          </a:bodyPr>
          <a:lstStyle/>
          <a:p>
            <a:r>
              <a:rPr lang="en-GB" sz="4000" b="1"/>
              <a:t>Regional Accountability and Policing Bias</a:t>
            </a:r>
            <a:endParaRPr lang="en-GB" sz="4000"/>
          </a:p>
        </p:txBody>
      </p:sp>
      <p:pic>
        <p:nvPicPr>
          <p:cNvPr id="4098" name="Picture 2" descr="Keeping the peace: the politics of policing protest | The Spectator ...">
            <a:extLst>
              <a:ext uri="{FF2B5EF4-FFF2-40B4-BE49-F238E27FC236}">
                <a16:creationId xmlns:a16="http://schemas.microsoft.com/office/drawing/2014/main" id="{06666E57-72CB-A387-90C6-66E91B7B43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857" r="19250"/>
          <a:stretch>
            <a:fillRect/>
          </a:stretch>
        </p:blipFill>
        <p:spPr bwMode="auto">
          <a:xfrm>
            <a:off x="1" y="10"/>
            <a:ext cx="693639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1">
            <a:extLst>
              <a:ext uri="{FF2B5EF4-FFF2-40B4-BE49-F238E27FC236}">
                <a16:creationId xmlns:a16="http://schemas.microsoft.com/office/drawing/2014/main" id="{0B4471E0-DFE7-34EF-C1B8-F5B8149C1DB4}"/>
              </a:ext>
            </a:extLst>
          </p:cNvPr>
          <p:cNvSpPr>
            <a:spLocks noGrp="1" noChangeArrowheads="1"/>
          </p:cNvSpPr>
          <p:nvPr>
            <p:ph idx="1"/>
          </p:nvPr>
        </p:nvSpPr>
        <p:spPr bwMode="auto">
          <a:xfrm>
            <a:off x="7531610" y="2434201"/>
            <a:ext cx="3581867" cy="336168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dirty="0">
                <a:ln>
                  <a:noFill/>
                </a:ln>
                <a:effectLst/>
                <a:latin typeface="Arial" panose="020B0604020202020204" pitchFamily="34" charset="0"/>
              </a:rPr>
              <a:t>PCCs shape local protest priorities</a:t>
            </a:r>
          </a:p>
          <a:p>
            <a:pPr marL="0" marR="0" lvl="0" indent="0" defTabSz="914400" rtl="0" eaLnBrk="0" fontAlgn="base" latinLnBrk="0" hangingPunct="0">
              <a:spcBef>
                <a:spcPct val="0"/>
              </a:spcBef>
              <a:spcAft>
                <a:spcPts val="600"/>
              </a:spcAft>
              <a:buClrTx/>
              <a:buSzTx/>
              <a:buNone/>
              <a:tabLst/>
            </a:pPr>
            <a:endParaRPr kumimoji="0" lang="en-US" altLang="en-US" sz="200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dirty="0">
                <a:ln>
                  <a:noFill/>
                </a:ln>
                <a:effectLst/>
                <a:latin typeface="Arial" panose="020B0604020202020204" pitchFamily="34" charset="0"/>
              </a:rPr>
              <a:t>Political influence &amp; inconsistency</a:t>
            </a:r>
          </a:p>
          <a:p>
            <a:pPr marL="0" marR="0" lvl="0" indent="0" defTabSz="914400" rtl="0" eaLnBrk="0" fontAlgn="base" latinLnBrk="0" hangingPunct="0">
              <a:spcBef>
                <a:spcPct val="0"/>
              </a:spcBef>
              <a:spcAft>
                <a:spcPts val="600"/>
              </a:spcAft>
              <a:buClrTx/>
              <a:buSzTx/>
              <a:buNone/>
              <a:tabLst/>
            </a:pPr>
            <a:endParaRPr kumimoji="0" lang="en-US" altLang="en-US" sz="200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dirty="0">
                <a:ln>
                  <a:noFill/>
                </a:ln>
                <a:effectLst/>
                <a:latin typeface="Arial" panose="020B0604020202020204" pitchFamily="34" charset="0"/>
              </a:rPr>
              <a:t>Disparities in protest policing</a:t>
            </a:r>
          </a:p>
          <a:p>
            <a:pPr marL="0" marR="0" lvl="0" indent="0" defTabSz="914400" rtl="0" eaLnBrk="0" fontAlgn="base" latinLnBrk="0" hangingPunct="0">
              <a:spcBef>
                <a:spcPct val="0"/>
              </a:spcBef>
              <a:spcAft>
                <a:spcPts val="600"/>
              </a:spcAft>
              <a:buClrTx/>
              <a:buSzTx/>
              <a:buFontTx/>
              <a:buChar char="•"/>
              <a:tabLst/>
            </a:pPr>
            <a:endParaRPr lang="en-US" altLang="en-US" sz="2000" dirty="0">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lang="en-US" altLang="en-US" sz="2000" dirty="0">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a:p>
            <a:pPr marL="0" lvl="0" indent="0" eaLnBrk="0" fontAlgn="base" hangingPunct="0">
              <a:spcBef>
                <a:spcPct val="0"/>
              </a:spcBef>
              <a:spcAft>
                <a:spcPts val="600"/>
              </a:spcAft>
              <a:buNone/>
            </a:pPr>
            <a:endParaRPr lang="en-US" altLang="en-US" sz="2000" b="1" i="1" dirty="0">
              <a:latin typeface="Arial" panose="020B0604020202020204" pitchFamily="34" charset="0"/>
            </a:endParaRPr>
          </a:p>
          <a:p>
            <a:pPr marL="0" lvl="0" indent="0" eaLnBrk="0" fontAlgn="base" hangingPunct="0">
              <a:spcBef>
                <a:spcPct val="0"/>
              </a:spcBef>
              <a:spcAft>
                <a:spcPts val="600"/>
              </a:spcAft>
              <a:buNone/>
            </a:pPr>
            <a:endParaRPr lang="en-US" altLang="en-US" sz="2000" b="1" i="1" dirty="0">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p:txBody>
      </p:sp>
      <p:sp>
        <p:nvSpPr>
          <p:cNvPr id="4" name="TextBox 3">
            <a:extLst>
              <a:ext uri="{FF2B5EF4-FFF2-40B4-BE49-F238E27FC236}">
                <a16:creationId xmlns:a16="http://schemas.microsoft.com/office/drawing/2014/main" id="{B6518D6E-20BE-CD26-CBAD-E3D8B064FEF1}"/>
              </a:ext>
            </a:extLst>
          </p:cNvPr>
          <p:cNvSpPr txBox="1"/>
          <p:nvPr/>
        </p:nvSpPr>
        <p:spPr>
          <a:xfrm>
            <a:off x="7723163" y="5795890"/>
            <a:ext cx="3390314" cy="1384995"/>
          </a:xfrm>
          <a:prstGeom prst="rect">
            <a:avLst/>
          </a:prstGeom>
          <a:noFill/>
        </p:spPr>
        <p:txBody>
          <a:bodyPr wrap="square" rtlCol="0">
            <a:spAutoFit/>
          </a:bodyPr>
          <a:lstStyle/>
          <a:p>
            <a:pPr lvl="0" eaLnBrk="0" fontAlgn="base" hangingPunct="0">
              <a:spcBef>
                <a:spcPct val="0"/>
              </a:spcBef>
              <a:spcAft>
                <a:spcPts val="600"/>
              </a:spcAft>
            </a:pPr>
            <a:endParaRPr lang="en-US" altLang="en-US" sz="1400" b="1" i="1" dirty="0">
              <a:latin typeface="Arial" panose="020B0604020202020204" pitchFamily="34" charset="0"/>
            </a:endParaRPr>
          </a:p>
          <a:p>
            <a:pPr lvl="0" eaLnBrk="0" fontAlgn="base" hangingPunct="0">
              <a:spcBef>
                <a:spcPct val="0"/>
              </a:spcBef>
              <a:spcAft>
                <a:spcPts val="600"/>
              </a:spcAft>
            </a:pPr>
            <a:r>
              <a:rPr lang="en-US" altLang="en-US" sz="1400" b="1" i="1" dirty="0">
                <a:latin typeface="Arial" panose="020B0604020202020204" pitchFamily="34" charset="0"/>
              </a:rPr>
              <a:t>Photo – Available at: </a:t>
            </a:r>
            <a:r>
              <a:rPr lang="en-GB" sz="1400" b="1" i="1" dirty="0">
                <a:hlinkClick r:id="rId4"/>
              </a:rPr>
              <a:t>It’s time to abolish Police and Crime Commissioners | The Spectator Australia</a:t>
            </a:r>
            <a:endParaRPr lang="en-US" altLang="en-US" sz="1400" b="1" i="1" dirty="0">
              <a:latin typeface="Arial" panose="020B0604020202020204" pitchFamily="34" charset="0"/>
            </a:endParaRPr>
          </a:p>
          <a:p>
            <a:endParaRPr lang="en-GB" dirty="0"/>
          </a:p>
        </p:txBody>
      </p:sp>
    </p:spTree>
    <p:extLst>
      <p:ext uri="{BB962C8B-B14F-4D97-AF65-F5344CB8AC3E}">
        <p14:creationId xmlns:p14="http://schemas.microsoft.com/office/powerpoint/2010/main" val="713272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1" name="Rectangle 514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5231B-32CC-9CB7-4F02-DC8A23F8C51D}"/>
              </a:ext>
            </a:extLst>
          </p:cNvPr>
          <p:cNvSpPr>
            <a:spLocks noGrp="1"/>
          </p:cNvSpPr>
          <p:nvPr>
            <p:ph type="title"/>
          </p:nvPr>
        </p:nvSpPr>
        <p:spPr>
          <a:xfrm>
            <a:off x="630936" y="639520"/>
            <a:ext cx="3429000" cy="1719072"/>
          </a:xfrm>
        </p:spPr>
        <p:txBody>
          <a:bodyPr anchor="b">
            <a:normAutofit/>
          </a:bodyPr>
          <a:lstStyle/>
          <a:p>
            <a:r>
              <a:rPr lang="en-GB" sz="2600" b="1"/>
              <a:t>Democratic Norms: Erosion or Protection?</a:t>
            </a:r>
            <a:br>
              <a:rPr lang="en-GB" sz="2600"/>
            </a:br>
            <a:endParaRPr lang="en-GB" sz="2600"/>
          </a:p>
        </p:txBody>
      </p:sp>
      <p:sp>
        <p:nvSpPr>
          <p:cNvPr id="5143"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1">
            <a:extLst>
              <a:ext uri="{FF2B5EF4-FFF2-40B4-BE49-F238E27FC236}">
                <a16:creationId xmlns:a16="http://schemas.microsoft.com/office/drawing/2014/main" id="{D92F6E5B-0F43-A38B-095C-92701F3E96DA}"/>
              </a:ext>
            </a:extLst>
          </p:cNvPr>
          <p:cNvSpPr>
            <a:spLocks noGrp="1" noChangeArrowheads="1"/>
          </p:cNvSpPr>
          <p:nvPr>
            <p:ph idx="1"/>
          </p:nvPr>
        </p:nvSpPr>
        <p:spPr bwMode="auto">
          <a:xfrm>
            <a:off x="630936" y="2807208"/>
            <a:ext cx="3429000" cy="34107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Is protest policing protecting or eroding democracy?</a:t>
            </a:r>
          </a:p>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Balancing order and rights</a:t>
            </a:r>
          </a:p>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latin typeface="Arial" panose="020B0604020202020204" pitchFamily="34" charset="0"/>
              </a:rPr>
              <a:t>Risks of </a:t>
            </a:r>
            <a:r>
              <a:rPr kumimoji="0" lang="en-US" altLang="en-US" sz="2200" b="0" i="0" u="none" strike="noStrike" cap="none" normalizeH="0" baseline="0" dirty="0" err="1">
                <a:ln>
                  <a:noFill/>
                </a:ln>
                <a:effectLst/>
                <a:latin typeface="Arial" panose="020B0604020202020204" pitchFamily="34" charset="0"/>
              </a:rPr>
              <a:t>normalising</a:t>
            </a:r>
            <a:r>
              <a:rPr kumimoji="0" lang="en-US" altLang="en-US" sz="2200" b="0" i="0" u="none" strike="noStrike" cap="none" normalizeH="0" baseline="0" dirty="0">
                <a:ln>
                  <a:noFill/>
                </a:ln>
                <a:effectLst/>
                <a:latin typeface="Arial" panose="020B0604020202020204" pitchFamily="34" charset="0"/>
              </a:rPr>
              <a:t> repression</a:t>
            </a:r>
          </a:p>
          <a:p>
            <a:pPr marL="0" marR="0" lvl="0" indent="0" defTabSz="914400" rtl="0" eaLnBrk="0" fontAlgn="base" latinLnBrk="0" hangingPunct="0">
              <a:spcBef>
                <a:spcPct val="0"/>
              </a:spcBef>
              <a:spcAft>
                <a:spcPts val="600"/>
              </a:spcAft>
              <a:buClrTx/>
              <a:buSzTx/>
              <a:buFontTx/>
              <a:buChar char="•"/>
              <a:tabLst/>
            </a:pPr>
            <a:endParaRPr lang="en-US" altLang="en-US" sz="2200" dirty="0">
              <a:latin typeface="Arial" panose="020B0604020202020204" pitchFamily="34" charset="0"/>
            </a:endParaRPr>
          </a:p>
          <a:p>
            <a:pPr marL="0" lvl="0" indent="0" eaLnBrk="0" fontAlgn="base" hangingPunct="0">
              <a:spcBef>
                <a:spcPct val="0"/>
              </a:spcBef>
              <a:spcAft>
                <a:spcPts val="600"/>
              </a:spcAft>
              <a:buNone/>
            </a:pPr>
            <a:r>
              <a:rPr kumimoji="0" lang="en-US" altLang="en-US" sz="1400" b="1" i="1" u="none" strike="noStrike" cap="none" normalizeH="0" baseline="0" dirty="0">
                <a:ln>
                  <a:noFill/>
                </a:ln>
                <a:effectLst/>
                <a:latin typeface="Arial" panose="020B0604020202020204" pitchFamily="34" charset="0"/>
              </a:rPr>
              <a:t>Photo – Available at: </a:t>
            </a:r>
            <a:r>
              <a:rPr lang="en-GB" sz="1400" b="1" i="1" dirty="0">
                <a:hlinkClick r:id="rId3"/>
              </a:rPr>
              <a:t>Policing Bill and Elections Bill: What’s next in fight to save UK democracy? | openDemocracy</a:t>
            </a:r>
            <a:endParaRPr kumimoji="0" lang="en-US" altLang="en-US" sz="1400" b="1" i="1"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endParaRPr kumimoji="0" lang="en-US" altLang="en-US" sz="2200" b="0" i="0" u="none" strike="noStrike" cap="none" normalizeH="0" baseline="0" dirty="0">
              <a:ln>
                <a:noFill/>
              </a:ln>
              <a:effectLst/>
              <a:latin typeface="Arial" panose="020B0604020202020204" pitchFamily="34" charset="0"/>
            </a:endParaRPr>
          </a:p>
        </p:txBody>
      </p:sp>
      <p:pic>
        <p:nvPicPr>
          <p:cNvPr id="5126" name="Picture 6">
            <a:extLst>
              <a:ext uri="{FF2B5EF4-FFF2-40B4-BE49-F238E27FC236}">
                <a16:creationId xmlns:a16="http://schemas.microsoft.com/office/drawing/2014/main" id="{CCCD2B74-950F-C95D-2867-89A54F2A404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54296" y="1124883"/>
            <a:ext cx="6903720" cy="4608233"/>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Image result for Is protest policing protecting or eroding democracy in uk?">
            <a:extLst>
              <a:ext uri="{FF2B5EF4-FFF2-40B4-BE49-F238E27FC236}">
                <a16:creationId xmlns:a16="http://schemas.microsoft.com/office/drawing/2014/main" id="{E2DC381A-712D-F518-B631-F086F3961BC7}"/>
              </a:ext>
            </a:extLst>
          </p:cNvPr>
          <p:cNvSpPr>
            <a:spLocks noChangeAspect="1" noChangeArrowheads="1"/>
          </p:cNvSpPr>
          <p:nvPr/>
        </p:nvSpPr>
        <p:spPr bwMode="auto">
          <a:xfrm>
            <a:off x="5943599" y="1337603"/>
            <a:ext cx="2243797" cy="224379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Is protest policing protecting or eroding democracy in uk?">
            <a:extLst>
              <a:ext uri="{FF2B5EF4-FFF2-40B4-BE49-F238E27FC236}">
                <a16:creationId xmlns:a16="http://schemas.microsoft.com/office/drawing/2014/main" id="{DE01DF23-CC19-29C8-A60A-1FCD848B8A9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665111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B15CDE-A2F7-418A-3A63-9285906CB98E}"/>
            </a:ext>
          </a:extLst>
        </p:cNvPr>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Freeform: Shape 34">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Freeform: Shape 36">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EA6684-11AC-40F2-B4A9-481866FD5A18}"/>
              </a:ext>
            </a:extLst>
          </p:cNvPr>
          <p:cNvSpPr>
            <a:spLocks noGrp="1"/>
          </p:cNvSpPr>
          <p:nvPr>
            <p:ph type="title"/>
          </p:nvPr>
        </p:nvSpPr>
        <p:spPr>
          <a:xfrm>
            <a:off x="621792" y="1161288"/>
            <a:ext cx="3602736" cy="4526280"/>
          </a:xfrm>
        </p:spPr>
        <p:txBody>
          <a:bodyPr>
            <a:normAutofit/>
          </a:bodyPr>
          <a:lstStyle/>
          <a:p>
            <a:r>
              <a:rPr lang="en-GB" sz="4000" b="1"/>
              <a:t>Summary – Implications for Civil Liberties</a:t>
            </a:r>
            <a:br>
              <a:rPr lang="en-GB" sz="4000"/>
            </a:br>
            <a:endParaRPr lang="en-GB" sz="4000"/>
          </a:p>
        </p:txBody>
      </p:sp>
      <p:sp>
        <p:nvSpPr>
          <p:cNvPr id="39" name="Rectangle 38">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9" name="Content Placeholder 4">
            <a:extLst>
              <a:ext uri="{FF2B5EF4-FFF2-40B4-BE49-F238E27FC236}">
                <a16:creationId xmlns:a16="http://schemas.microsoft.com/office/drawing/2014/main" id="{1BF40FAD-3EC5-B044-C84A-D132937708D9}"/>
              </a:ext>
            </a:extLst>
          </p:cNvPr>
          <p:cNvGraphicFramePr>
            <a:graphicFrameLocks noGrp="1"/>
          </p:cNvGraphicFramePr>
          <p:nvPr>
            <p:ph idx="1"/>
            <p:extLst>
              <p:ext uri="{D42A27DB-BD31-4B8C-83A1-F6EECF244321}">
                <p14:modId xmlns:p14="http://schemas.microsoft.com/office/powerpoint/2010/main" val="165045700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4344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02A399-A6A2-AE68-9365-2196B59D3C12}"/>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9CF35393-FC0B-6D1C-CAD3-045CB541E485}"/>
              </a:ext>
            </a:extLst>
          </p:cNvPr>
          <p:cNvSpPr>
            <a:spLocks noGrp="1" noChangeArrowheads="1"/>
          </p:cNvSpPr>
          <p:nvPr>
            <p:ph idx="1"/>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Amnesty International</a:t>
            </a:r>
            <a:r>
              <a:rPr kumimoji="0" lang="en-US" altLang="en-US" sz="900" b="0" i="0" u="none" strike="noStrike" cap="none" normalizeH="0" baseline="0" dirty="0">
                <a:ln>
                  <a:noFill/>
                </a:ln>
                <a:effectLst/>
                <a:latin typeface="Arial" panose="020B0604020202020204" pitchFamily="34" charset="0"/>
              </a:rPr>
              <a:t> (2023) </a:t>
            </a:r>
            <a:r>
              <a:rPr kumimoji="0" lang="en-US" altLang="en-US" sz="900" b="0" i="1" u="none" strike="noStrike" cap="none" normalizeH="0" baseline="0" dirty="0">
                <a:ln>
                  <a:noFill/>
                </a:ln>
                <a:effectLst/>
                <a:latin typeface="Arial" panose="020B0604020202020204" pitchFamily="34" charset="0"/>
              </a:rPr>
              <a:t>Protect the Protest: The Shrinking Space for Dissent in the UK</a:t>
            </a:r>
            <a:r>
              <a:rPr kumimoji="0" lang="en-US" altLang="en-US" sz="900" b="0" i="0" u="none" strike="noStrike" cap="none" normalizeH="0" baseline="0" dirty="0">
                <a:ln>
                  <a:noFill/>
                </a:ln>
                <a:effectLst/>
                <a:latin typeface="Arial" panose="020B0604020202020204" pitchFamily="34" charset="0"/>
              </a:rPr>
              <a:t>. Available at: </a:t>
            </a:r>
            <a:r>
              <a:rPr kumimoji="0" lang="en-US" altLang="en-US" sz="900" b="0" i="0" u="none" strike="noStrike" cap="none" normalizeH="0" baseline="0" dirty="0">
                <a:ln>
                  <a:noFill/>
                </a:ln>
                <a:effectLst/>
                <a:latin typeface="Arial" panose="020B0604020202020204" pitchFamily="34" charset="0"/>
                <a:hlinkClick r:id="rId2"/>
              </a:rPr>
              <a:t>https://www.amnesty.org.uk/resources/protect-protest</a:t>
            </a:r>
            <a:r>
              <a:rPr kumimoji="0" lang="en-US" altLang="en-US" sz="900" b="0" i="0" u="none" strike="noStrike" cap="none" normalizeH="0" baseline="0" dirty="0">
                <a:ln>
                  <a:noFill/>
                </a:ln>
                <a:effectLst/>
                <a:latin typeface="Arial" panose="020B0604020202020204" pitchFamily="34" charset="0"/>
              </a:rPr>
              <a:t> (Accessed: 22 July 2025).</a:t>
            </a:r>
          </a:p>
          <a:p>
            <a:pPr marL="0" lvl="0" indent="0" eaLnBrk="0" fontAlgn="base" hangingPunct="0">
              <a:spcBef>
                <a:spcPct val="0"/>
              </a:spcBef>
              <a:spcAft>
                <a:spcPts val="600"/>
              </a:spcAft>
              <a:buFontTx/>
              <a:buChar char="•"/>
            </a:pPr>
            <a:r>
              <a:rPr lang="en-GB" sz="900" b="1" dirty="0"/>
              <a:t>BBC News</a:t>
            </a:r>
            <a:r>
              <a:rPr lang="en-GB" sz="900" dirty="0"/>
              <a:t> (n.d.) </a:t>
            </a:r>
            <a:r>
              <a:rPr lang="en-GB" sz="900" i="1" dirty="0"/>
              <a:t>Nine officers hurt during Gaza violence protests in London</a:t>
            </a:r>
            <a:r>
              <a:rPr lang="en-GB" sz="900" dirty="0"/>
              <a:t> [Image]. Available at: https://www.bbc.co.uk/news (Accessed: 27 July 2025).</a:t>
            </a:r>
            <a:endParaRPr kumimoji="0" lang="en-US" altLang="en-US" sz="9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CAGE</a:t>
            </a:r>
            <a:r>
              <a:rPr kumimoji="0" lang="en-US" altLang="en-US" sz="900" b="0" i="0" u="none" strike="noStrike" cap="none" normalizeH="0" baseline="0" dirty="0">
                <a:ln>
                  <a:noFill/>
                </a:ln>
                <a:effectLst/>
                <a:latin typeface="Arial" panose="020B0604020202020204" pitchFamily="34" charset="0"/>
              </a:rPr>
              <a:t> (2024) </a:t>
            </a:r>
            <a:r>
              <a:rPr kumimoji="0" lang="en-US" altLang="en-US" sz="900" b="0" i="1" u="none" strike="noStrike" cap="none" normalizeH="0" baseline="0" dirty="0">
                <a:ln>
                  <a:noFill/>
                </a:ln>
                <a:effectLst/>
                <a:latin typeface="Arial" panose="020B0604020202020204" pitchFamily="34" charset="0"/>
              </a:rPr>
              <a:t>Palestine Action: The </a:t>
            </a:r>
            <a:r>
              <a:rPr kumimoji="0" lang="en-US" altLang="en-US" sz="900" b="0" i="1" u="none" strike="noStrike" cap="none" normalizeH="0" baseline="0" dirty="0" err="1">
                <a:ln>
                  <a:noFill/>
                </a:ln>
                <a:effectLst/>
                <a:latin typeface="Arial" panose="020B0604020202020204" pitchFamily="34" charset="0"/>
              </a:rPr>
              <a:t>criminalisation</a:t>
            </a:r>
            <a:r>
              <a:rPr kumimoji="0" lang="en-US" altLang="en-US" sz="900" b="0" i="1" u="none" strike="noStrike" cap="none" normalizeH="0" baseline="0" dirty="0">
                <a:ln>
                  <a:noFill/>
                </a:ln>
                <a:effectLst/>
                <a:latin typeface="Arial" panose="020B0604020202020204" pitchFamily="34" charset="0"/>
              </a:rPr>
              <a:t> of protest</a:t>
            </a:r>
            <a:r>
              <a:rPr kumimoji="0" lang="en-US" altLang="en-US" sz="900" b="0" i="0" u="none" strike="noStrike" cap="none" normalizeH="0" baseline="0" dirty="0">
                <a:ln>
                  <a:noFill/>
                </a:ln>
                <a:effectLst/>
                <a:latin typeface="Arial" panose="020B0604020202020204" pitchFamily="34" charset="0"/>
              </a:rPr>
              <a:t>. Available at: </a:t>
            </a:r>
            <a:r>
              <a:rPr kumimoji="0" lang="en-US" altLang="en-US" sz="900" b="0" i="0" u="none" strike="noStrike" cap="none" normalizeH="0" baseline="0" dirty="0">
                <a:ln>
                  <a:noFill/>
                </a:ln>
                <a:effectLst/>
                <a:latin typeface="Arial" panose="020B0604020202020204" pitchFamily="34" charset="0"/>
                <a:hlinkClick r:id="rId3"/>
              </a:rPr>
              <a:t>https://www.cage.ngo/palestine-action-criminalisation</a:t>
            </a:r>
            <a:r>
              <a:rPr kumimoji="0" lang="en-US" altLang="en-US" sz="900" b="0" i="0" u="none" strike="noStrike" cap="none" normalizeH="0" baseline="0" dirty="0">
                <a:ln>
                  <a:noFill/>
                </a:ln>
                <a:effectLst/>
                <a:latin typeface="Arial" panose="020B0604020202020204" pitchFamily="34" charset="0"/>
              </a:rPr>
              <a:t> (Accessed: 22 July 2025).</a:t>
            </a:r>
          </a:p>
          <a:p>
            <a:pPr marL="0" lvl="0" indent="0" eaLnBrk="0" fontAlgn="base" hangingPunct="0">
              <a:spcBef>
                <a:spcPct val="0"/>
              </a:spcBef>
              <a:spcAft>
                <a:spcPts val="600"/>
              </a:spcAft>
              <a:buFontTx/>
              <a:buChar char="•"/>
            </a:pPr>
            <a:r>
              <a:rPr lang="en-GB" sz="900" b="1" dirty="0"/>
              <a:t>CNN</a:t>
            </a:r>
            <a:r>
              <a:rPr lang="en-GB" sz="900" dirty="0"/>
              <a:t> (2020) </a:t>
            </a:r>
            <a:r>
              <a:rPr lang="en-GB" sz="900" i="1" dirty="0"/>
              <a:t>George Floyd protests: June 14, 2020</a:t>
            </a:r>
            <a:r>
              <a:rPr lang="en-GB" sz="900" dirty="0"/>
              <a:t>. [online] 14 June. Available at: </a:t>
            </a:r>
            <a:r>
              <a:rPr lang="en-GB" sz="900" dirty="0">
                <a:hlinkClick r:id="rId4"/>
              </a:rPr>
              <a:t>https://edition.cnn.com/us/live-news/george-floyd-protests-06-14-20/index.html</a:t>
            </a:r>
            <a:r>
              <a:rPr lang="en-GB" sz="900" dirty="0"/>
              <a:t> (Accessed: 27 July 2025)</a:t>
            </a:r>
            <a:endParaRPr kumimoji="0" lang="en-US" altLang="en-US" sz="9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Ewing, K.D. and Tham, J.C.</a:t>
            </a:r>
            <a:r>
              <a:rPr kumimoji="0" lang="en-US" altLang="en-US" sz="900" b="0" i="0" u="none" strike="noStrike" cap="none" normalizeH="0" baseline="0" dirty="0">
                <a:ln>
                  <a:noFill/>
                </a:ln>
                <a:effectLst/>
                <a:latin typeface="Arial" panose="020B0604020202020204" pitchFamily="34" charset="0"/>
              </a:rPr>
              <a:t> (2023) </a:t>
            </a:r>
            <a:r>
              <a:rPr kumimoji="0" lang="en-US" altLang="en-US" sz="900" b="0" i="1" u="none" strike="noStrike" cap="none" normalizeH="0" baseline="0" dirty="0">
                <a:ln>
                  <a:noFill/>
                </a:ln>
                <a:effectLst/>
                <a:latin typeface="Arial" panose="020B0604020202020204" pitchFamily="34" charset="0"/>
              </a:rPr>
              <a:t>Democracy, Rights and the Constitution in the United Kingdom</a:t>
            </a:r>
            <a:r>
              <a:rPr kumimoji="0" lang="en-US" altLang="en-US" sz="900" b="0" i="0" u="none" strike="noStrike" cap="none" normalizeH="0" baseline="0" dirty="0">
                <a:ln>
                  <a:noFill/>
                </a:ln>
                <a:effectLst/>
                <a:latin typeface="Arial" panose="020B0604020202020204" pitchFamily="34" charset="0"/>
              </a:rPr>
              <a:t>. Oxford: Hart.</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Ewing, K.D. and Tham, J.-C.</a:t>
            </a:r>
            <a:r>
              <a:rPr kumimoji="0" lang="en-US" altLang="en-US" sz="900" b="0" i="0" u="none" strike="noStrike" cap="none" normalizeH="0" baseline="0" dirty="0">
                <a:ln>
                  <a:noFill/>
                </a:ln>
                <a:effectLst/>
                <a:latin typeface="Arial" panose="020B0604020202020204" pitchFamily="34" charset="0"/>
              </a:rPr>
              <a:t> (2023) </a:t>
            </a:r>
            <a:r>
              <a:rPr kumimoji="0" lang="en-US" altLang="en-US" sz="900" b="0" i="1" u="none" strike="noStrike" cap="none" normalizeH="0" baseline="0" dirty="0">
                <a:ln>
                  <a:noFill/>
                </a:ln>
                <a:effectLst/>
                <a:latin typeface="Arial" panose="020B0604020202020204" pitchFamily="34" charset="0"/>
              </a:rPr>
              <a:t>Protest and Democratic Rights in the UK: Challenges and Controversies</a:t>
            </a:r>
            <a:r>
              <a:rPr kumimoji="0" lang="en-US" altLang="en-US" sz="900" b="0" i="0" u="none" strike="noStrike" cap="none" normalizeH="0" baseline="0" dirty="0">
                <a:ln>
                  <a:noFill/>
                </a:ln>
                <a:effectLst/>
                <a:latin typeface="Arial" panose="020B0604020202020204" pitchFamily="34" charset="0"/>
              </a:rPr>
              <a:t>. London: Hart Publishing.</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Gearty, C.</a:t>
            </a:r>
            <a:r>
              <a:rPr kumimoji="0" lang="en-US" altLang="en-US" sz="900" b="0" i="0" u="none" strike="noStrike" cap="none" normalizeH="0" baseline="0" dirty="0">
                <a:ln>
                  <a:noFill/>
                </a:ln>
                <a:effectLst/>
                <a:latin typeface="Arial" panose="020B0604020202020204" pitchFamily="34" charset="0"/>
              </a:rPr>
              <a:t> (2021) </a:t>
            </a:r>
            <a:r>
              <a:rPr kumimoji="0" lang="en-US" altLang="en-US" sz="900" b="0" i="1" u="none" strike="noStrike" cap="none" normalizeH="0" baseline="0" dirty="0">
                <a:ln>
                  <a:noFill/>
                </a:ln>
                <a:effectLst/>
                <a:latin typeface="Arial" panose="020B0604020202020204" pitchFamily="34" charset="0"/>
              </a:rPr>
              <a:t>On Fantasy Island: Britain, Strasbourg and Human Rights</a:t>
            </a:r>
            <a:r>
              <a:rPr kumimoji="0" lang="en-US" altLang="en-US" sz="900" b="0" i="0" u="none" strike="noStrike" cap="none" normalizeH="0" baseline="0" dirty="0">
                <a:ln>
                  <a:noFill/>
                </a:ln>
                <a:effectLst/>
                <a:latin typeface="Arial" panose="020B0604020202020204" pitchFamily="34" charset="0"/>
              </a:rPr>
              <a:t>. Oxford: Oxford University Press.</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Gorringe, H.</a:t>
            </a:r>
            <a:r>
              <a:rPr kumimoji="0" lang="en-US" altLang="en-US" sz="900" b="0" i="0" u="none" strike="noStrike" cap="none" normalizeH="0" baseline="0" dirty="0">
                <a:ln>
                  <a:noFill/>
                </a:ln>
                <a:effectLst/>
                <a:latin typeface="Arial" panose="020B0604020202020204" pitchFamily="34" charset="0"/>
              </a:rPr>
              <a:t> (2021) ‘Protest and Policing in a Populist Age’, </a:t>
            </a:r>
            <a:r>
              <a:rPr kumimoji="0" lang="en-US" altLang="en-US" sz="900" b="0" i="1" u="none" strike="noStrike" cap="none" normalizeH="0" baseline="0" dirty="0">
                <a:ln>
                  <a:noFill/>
                </a:ln>
                <a:effectLst/>
                <a:latin typeface="Arial" panose="020B0604020202020204" pitchFamily="34" charset="0"/>
              </a:rPr>
              <a:t>British Journal of Criminology</a:t>
            </a:r>
            <a:r>
              <a:rPr kumimoji="0" lang="en-US" altLang="en-US" sz="900" b="0" i="0" u="none" strike="noStrike" cap="none" normalizeH="0" baseline="0" dirty="0">
                <a:ln>
                  <a:noFill/>
                </a:ln>
                <a:effectLst/>
                <a:latin typeface="Arial" panose="020B0604020202020204" pitchFamily="34" charset="0"/>
              </a:rPr>
              <a:t>, 61(4), pp. 943–961.</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Home Office</a:t>
            </a:r>
            <a:r>
              <a:rPr kumimoji="0" lang="en-US" altLang="en-US" sz="900" b="0" i="0" u="none" strike="noStrike" cap="none" normalizeH="0" baseline="0" dirty="0">
                <a:ln>
                  <a:noFill/>
                </a:ln>
                <a:effectLst/>
                <a:latin typeface="Arial" panose="020B0604020202020204" pitchFamily="34" charset="0"/>
              </a:rPr>
              <a:t> (2022) </a:t>
            </a:r>
            <a:r>
              <a:rPr kumimoji="0" lang="en-US" altLang="en-US" sz="900" b="0" i="1" u="none" strike="noStrike" cap="none" normalizeH="0" baseline="0" dirty="0">
                <a:ln>
                  <a:noFill/>
                </a:ln>
                <a:effectLst/>
                <a:latin typeface="Arial" panose="020B0604020202020204" pitchFamily="34" charset="0"/>
              </a:rPr>
              <a:t>Police, Crime, Sentencing and Courts Act 2022</a:t>
            </a:r>
            <a:r>
              <a:rPr kumimoji="0" lang="en-US" altLang="en-US" sz="900" b="0" i="0" u="none" strike="noStrike" cap="none" normalizeH="0" baseline="0" dirty="0">
                <a:ln>
                  <a:noFill/>
                </a:ln>
                <a:effectLst/>
                <a:latin typeface="Arial" panose="020B0604020202020204" pitchFamily="34" charset="0"/>
              </a:rPr>
              <a:t>. Available at: </a:t>
            </a:r>
            <a:r>
              <a:rPr kumimoji="0" lang="en-US" altLang="en-US" sz="900" b="0" i="0" u="none" strike="noStrike" cap="none" normalizeH="0" baseline="0" dirty="0">
                <a:ln>
                  <a:noFill/>
                </a:ln>
                <a:effectLst/>
                <a:latin typeface="Arial" panose="020B0604020202020204" pitchFamily="34" charset="0"/>
                <a:hlinkClick r:id="rId5"/>
              </a:rPr>
              <a:t>https://www.gov.uk/government/collections/police-crime-sentencing-and-courts-bill</a:t>
            </a:r>
            <a:r>
              <a:rPr kumimoji="0" lang="en-US" altLang="en-US" sz="900" b="0" i="0" u="none" strike="noStrike" cap="none" normalizeH="0" baseline="0" dirty="0">
                <a:ln>
                  <a:noFill/>
                </a:ln>
                <a:effectLst/>
                <a:latin typeface="Arial" panose="020B0604020202020204" pitchFamily="34" charset="0"/>
              </a:rPr>
              <a:t> (Accessed: 22 July 2025).</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Jackson, W., Mythen, G. and McCulloch, J.</a:t>
            </a:r>
            <a:r>
              <a:rPr kumimoji="0" lang="en-US" altLang="en-US" sz="900" b="0" i="0" u="none" strike="noStrike" cap="none" normalizeH="0" baseline="0" dirty="0">
                <a:ln>
                  <a:noFill/>
                </a:ln>
                <a:effectLst/>
                <a:latin typeface="Arial" panose="020B0604020202020204" pitchFamily="34" charset="0"/>
              </a:rPr>
              <a:t> (2023) ‘Policing Dissent: Protest, Surveillance and the New Security State’, </a:t>
            </a:r>
            <a:r>
              <a:rPr kumimoji="0" lang="en-US" altLang="en-US" sz="900" b="0" i="1" u="none" strike="noStrike" cap="none" normalizeH="0" baseline="0" dirty="0">
                <a:ln>
                  <a:noFill/>
                </a:ln>
                <a:effectLst/>
                <a:latin typeface="Arial" panose="020B0604020202020204" pitchFamily="34" charset="0"/>
              </a:rPr>
              <a:t>Criminology and Criminal Justice</a:t>
            </a:r>
            <a:r>
              <a:rPr kumimoji="0" lang="en-US" altLang="en-US" sz="900" b="0" i="0" u="none" strike="noStrike" cap="none" normalizeH="0" baseline="0" dirty="0">
                <a:ln>
                  <a:noFill/>
                </a:ln>
                <a:effectLst/>
                <a:latin typeface="Arial" panose="020B0604020202020204" pitchFamily="34" charset="0"/>
              </a:rPr>
              <a:t>, 23(1), pp. 8–27.</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Liberty</a:t>
            </a:r>
            <a:r>
              <a:rPr kumimoji="0" lang="en-US" altLang="en-US" sz="900" b="0" i="0" u="none" strike="noStrike" cap="none" normalizeH="0" baseline="0" dirty="0">
                <a:ln>
                  <a:noFill/>
                </a:ln>
                <a:effectLst/>
                <a:latin typeface="Arial" panose="020B0604020202020204" pitchFamily="34" charset="0"/>
              </a:rPr>
              <a:t> (2022) </a:t>
            </a:r>
            <a:r>
              <a:rPr kumimoji="0" lang="en-US" altLang="en-US" sz="900" b="0" i="1" u="none" strike="noStrike" cap="none" normalizeH="0" baseline="0" dirty="0">
                <a:ln>
                  <a:noFill/>
                </a:ln>
                <a:effectLst/>
                <a:latin typeface="Arial" panose="020B0604020202020204" pitchFamily="34" charset="0"/>
              </a:rPr>
              <a:t>Policing and Protest: Briefing on Disproportionality</a:t>
            </a:r>
            <a:r>
              <a:rPr kumimoji="0" lang="en-US" altLang="en-US" sz="900" b="0" i="0" u="none" strike="noStrike" cap="none" normalizeH="0" baseline="0" dirty="0">
                <a:ln>
                  <a:noFill/>
                </a:ln>
                <a:effectLst/>
                <a:latin typeface="Arial" panose="020B0604020202020204" pitchFamily="34" charset="0"/>
              </a:rPr>
              <a:t>. Available at: </a:t>
            </a:r>
            <a:r>
              <a:rPr kumimoji="0" lang="en-US" altLang="en-US" sz="900" b="0" i="0" u="none" strike="noStrike" cap="none" normalizeH="0" baseline="0" dirty="0">
                <a:ln>
                  <a:noFill/>
                </a:ln>
                <a:effectLst/>
                <a:latin typeface="Arial" panose="020B0604020202020204" pitchFamily="34" charset="0"/>
                <a:hlinkClick r:id="rId6"/>
              </a:rPr>
              <a:t>https://www.libertyhumanrights.org.uk</a:t>
            </a:r>
            <a:r>
              <a:rPr kumimoji="0" lang="en-US" altLang="en-US" sz="900" b="0" i="0" u="none" strike="noStrike" cap="none" normalizeH="0" baseline="0" dirty="0">
                <a:ln>
                  <a:noFill/>
                </a:ln>
                <a:effectLst/>
                <a:latin typeface="Arial" panose="020B0604020202020204" pitchFamily="34" charset="0"/>
              </a:rPr>
              <a:t> (Accessed: 22 July 2025).</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Liberty</a:t>
            </a:r>
            <a:r>
              <a:rPr kumimoji="0" lang="en-US" altLang="en-US" sz="900" b="0" i="0" u="none" strike="noStrike" cap="none" normalizeH="0" baseline="0" dirty="0">
                <a:ln>
                  <a:noFill/>
                </a:ln>
                <a:effectLst/>
                <a:latin typeface="Arial" panose="020B0604020202020204" pitchFamily="34" charset="0"/>
              </a:rPr>
              <a:t> (2022) </a:t>
            </a:r>
            <a:r>
              <a:rPr kumimoji="0" lang="en-US" altLang="en-US" sz="900" b="0" i="1" u="none" strike="noStrike" cap="none" normalizeH="0" baseline="0" dirty="0">
                <a:ln>
                  <a:noFill/>
                </a:ln>
                <a:effectLst/>
                <a:latin typeface="Arial" panose="020B0604020202020204" pitchFamily="34" charset="0"/>
              </a:rPr>
              <a:t>Policing Protest and the Erosion of Civil Liberties</a:t>
            </a:r>
            <a:r>
              <a:rPr kumimoji="0" lang="en-US" altLang="en-US" sz="900" b="0" i="0" u="none" strike="noStrike" cap="none" normalizeH="0" baseline="0" dirty="0">
                <a:ln>
                  <a:noFill/>
                </a:ln>
                <a:effectLst/>
                <a:latin typeface="Arial" panose="020B0604020202020204" pitchFamily="34" charset="0"/>
              </a:rPr>
              <a:t>. Available at: </a:t>
            </a:r>
            <a:r>
              <a:rPr kumimoji="0" lang="en-US" altLang="en-US" sz="900" b="0" i="0" u="none" strike="noStrike" cap="none" normalizeH="0" baseline="0" dirty="0">
                <a:ln>
                  <a:noFill/>
                </a:ln>
                <a:effectLst/>
                <a:latin typeface="Arial" panose="020B0604020202020204" pitchFamily="34" charset="0"/>
                <a:hlinkClick r:id="rId6"/>
              </a:rPr>
              <a:t>https://www.libertyhumanrights.org.uk</a:t>
            </a:r>
            <a:r>
              <a:rPr kumimoji="0" lang="en-US" altLang="en-US" sz="900" b="0" i="0" u="none" strike="noStrike" cap="none" normalizeH="0" baseline="0" dirty="0">
                <a:ln>
                  <a:noFill/>
                </a:ln>
                <a:effectLst/>
                <a:latin typeface="Arial" panose="020B0604020202020204" pitchFamily="34" charset="0"/>
              </a:rPr>
              <a:t> (Accessed: 22 July 2025).</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Liberty</a:t>
            </a:r>
            <a:r>
              <a:rPr kumimoji="0" lang="en-US" altLang="en-US" sz="900" b="0" i="0" u="none" strike="noStrike" cap="none" normalizeH="0" baseline="0" dirty="0">
                <a:ln>
                  <a:noFill/>
                </a:ln>
                <a:effectLst/>
                <a:latin typeface="Arial" panose="020B0604020202020204" pitchFamily="34" charset="0"/>
              </a:rPr>
              <a:t> (2025) </a:t>
            </a:r>
            <a:r>
              <a:rPr kumimoji="0" lang="en-US" altLang="en-US" sz="900" b="0" i="1" u="none" strike="noStrike" cap="none" normalizeH="0" baseline="0" dirty="0">
                <a:ln>
                  <a:noFill/>
                </a:ln>
                <a:effectLst/>
                <a:latin typeface="Arial" panose="020B0604020202020204" pitchFamily="34" charset="0"/>
              </a:rPr>
              <a:t>Briefing: The Proscription of Protest Groups under Terror Law</a:t>
            </a:r>
            <a:r>
              <a:rPr kumimoji="0" lang="en-US" altLang="en-US" sz="900" b="0" i="0" u="none" strike="noStrike" cap="none" normalizeH="0" baseline="0" dirty="0">
                <a:ln>
                  <a:noFill/>
                </a:ln>
                <a:effectLst/>
                <a:latin typeface="Arial" panose="020B0604020202020204" pitchFamily="34" charset="0"/>
              </a:rPr>
              <a:t>. Available at: </a:t>
            </a:r>
            <a:r>
              <a:rPr kumimoji="0" lang="en-US" altLang="en-US" sz="900" b="0" i="0" u="none" strike="noStrike" cap="none" normalizeH="0" baseline="0" dirty="0">
                <a:ln>
                  <a:noFill/>
                </a:ln>
                <a:effectLst/>
                <a:latin typeface="Arial" panose="020B0604020202020204" pitchFamily="34" charset="0"/>
                <a:hlinkClick r:id="rId6"/>
              </a:rPr>
              <a:t>https://www.libertyhumanrights.org.uk</a:t>
            </a:r>
            <a:r>
              <a:rPr kumimoji="0" lang="en-US" altLang="en-US" sz="900" b="0" i="0" u="none" strike="noStrike" cap="none" normalizeH="0" baseline="0" dirty="0">
                <a:ln>
                  <a:noFill/>
                </a:ln>
                <a:effectLst/>
                <a:latin typeface="Arial" panose="020B0604020202020204" pitchFamily="34" charset="0"/>
              </a:rPr>
              <a:t> (Accessed: 22 July 2025).</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Lister, S. and Rowe, M.</a:t>
            </a:r>
            <a:r>
              <a:rPr kumimoji="0" lang="en-US" altLang="en-US" sz="900" b="0" i="0" u="none" strike="noStrike" cap="none" normalizeH="0" baseline="0" dirty="0">
                <a:ln>
                  <a:noFill/>
                </a:ln>
                <a:effectLst/>
                <a:latin typeface="Arial" panose="020B0604020202020204" pitchFamily="34" charset="0"/>
              </a:rPr>
              <a:t> (2015) ‘Electing the police: Police and Crime Commissioners and the democratic deficit’, </a:t>
            </a:r>
            <a:r>
              <a:rPr kumimoji="0" lang="en-US" altLang="en-US" sz="900" b="0" i="1" u="none" strike="noStrike" cap="none" normalizeH="0" baseline="0" dirty="0">
                <a:ln>
                  <a:noFill/>
                </a:ln>
                <a:effectLst/>
                <a:latin typeface="Arial" panose="020B0604020202020204" pitchFamily="34" charset="0"/>
              </a:rPr>
              <a:t>Policing and Society</a:t>
            </a:r>
            <a:r>
              <a:rPr kumimoji="0" lang="en-US" altLang="en-US" sz="900" b="0" i="0" u="none" strike="noStrike" cap="none" normalizeH="0" baseline="0" dirty="0">
                <a:ln>
                  <a:noFill/>
                </a:ln>
                <a:effectLst/>
                <a:latin typeface="Arial" panose="020B0604020202020204" pitchFamily="34" charset="0"/>
              </a:rPr>
              <a:t>, 25(4), pp. 358–377.</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Mansfield, M.</a:t>
            </a:r>
            <a:r>
              <a:rPr kumimoji="0" lang="en-US" altLang="en-US" sz="900" b="0" i="0" u="none" strike="noStrike" cap="none" normalizeH="0" baseline="0" dirty="0">
                <a:ln>
                  <a:noFill/>
                </a:ln>
                <a:effectLst/>
                <a:latin typeface="Arial" panose="020B0604020202020204" pitchFamily="34" charset="0"/>
              </a:rPr>
              <a:t> (2022) ‘Civil disobedience and the law: from </a:t>
            </a:r>
            <a:r>
              <a:rPr kumimoji="0" lang="en-US" altLang="en-US" sz="900" b="0" i="0" u="none" strike="noStrike" cap="none" normalizeH="0" baseline="0" dirty="0" err="1">
                <a:ln>
                  <a:noFill/>
                </a:ln>
                <a:effectLst/>
                <a:latin typeface="Arial" panose="020B0604020202020204" pitchFamily="34" charset="0"/>
              </a:rPr>
              <a:t>Greenham</a:t>
            </a:r>
            <a:r>
              <a:rPr kumimoji="0" lang="en-US" altLang="en-US" sz="900" b="0" i="0" u="none" strike="noStrike" cap="none" normalizeH="0" baseline="0" dirty="0">
                <a:ln>
                  <a:noFill/>
                </a:ln>
                <a:effectLst/>
                <a:latin typeface="Arial" panose="020B0604020202020204" pitchFamily="34" charset="0"/>
              </a:rPr>
              <a:t> to Palestine Action’, </a:t>
            </a:r>
            <a:r>
              <a:rPr kumimoji="0" lang="en-US" altLang="en-US" sz="900" b="0" i="1" u="none" strike="noStrike" cap="none" normalizeH="0" baseline="0" dirty="0">
                <a:ln>
                  <a:noFill/>
                </a:ln>
                <a:effectLst/>
                <a:latin typeface="Arial" panose="020B0604020202020204" pitchFamily="34" charset="0"/>
              </a:rPr>
              <a:t>Legal Action Group Magazine</a:t>
            </a:r>
            <a:r>
              <a:rPr kumimoji="0" lang="en-US" altLang="en-US" sz="900" b="0" i="0" u="none" strike="noStrike" cap="none" normalizeH="0" baseline="0" dirty="0">
                <a:ln>
                  <a:noFill/>
                </a:ln>
                <a:effectLst/>
                <a:latin typeface="Arial" panose="020B0604020202020204" pitchFamily="34" charset="0"/>
              </a:rPr>
              <a:t>, October, pp. 12–15.</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err="1">
                <a:ln>
                  <a:noFill/>
                </a:ln>
                <a:effectLst/>
                <a:latin typeface="Arial" panose="020B0604020202020204" pitchFamily="34" charset="0"/>
              </a:rPr>
              <a:t>Netpol</a:t>
            </a:r>
            <a:r>
              <a:rPr kumimoji="0" lang="en-US" altLang="en-US" sz="900" b="0" i="0" u="none" strike="noStrike" cap="none" normalizeH="0" baseline="0" dirty="0">
                <a:ln>
                  <a:noFill/>
                </a:ln>
                <a:effectLst/>
                <a:latin typeface="Arial" panose="020B0604020202020204" pitchFamily="34" charset="0"/>
              </a:rPr>
              <a:t> (2023) </a:t>
            </a:r>
            <a:r>
              <a:rPr kumimoji="0" lang="en-US" altLang="en-US" sz="900" b="0" i="1" u="none" strike="noStrike" cap="none" normalizeH="0" baseline="0" dirty="0">
                <a:ln>
                  <a:noFill/>
                </a:ln>
                <a:effectLst/>
                <a:latin typeface="Arial" panose="020B0604020202020204" pitchFamily="34" charset="0"/>
              </a:rPr>
              <a:t>Britain’s Protest Policing Divide: A Regional Analysis</a:t>
            </a:r>
            <a:r>
              <a:rPr kumimoji="0" lang="en-US" altLang="en-US" sz="900" b="0" i="0" u="none" strike="noStrike" cap="none" normalizeH="0" baseline="0" dirty="0">
                <a:ln>
                  <a:noFill/>
                </a:ln>
                <a:effectLst/>
                <a:latin typeface="Arial" panose="020B0604020202020204" pitchFamily="34" charset="0"/>
              </a:rPr>
              <a:t>. Available at: </a:t>
            </a:r>
            <a:r>
              <a:rPr kumimoji="0" lang="en-US" altLang="en-US" sz="900" b="0" i="0" u="none" strike="noStrike" cap="none" normalizeH="0" baseline="0" dirty="0">
                <a:ln>
                  <a:noFill/>
                </a:ln>
                <a:effectLst/>
                <a:latin typeface="Arial" panose="020B0604020202020204" pitchFamily="34" charset="0"/>
                <a:hlinkClick r:id="rId7"/>
              </a:rPr>
              <a:t>https://netpol.org</a:t>
            </a:r>
            <a:r>
              <a:rPr kumimoji="0" lang="en-US" altLang="en-US" sz="900" b="0" i="0" u="none" strike="noStrike" cap="none" normalizeH="0" baseline="0" dirty="0">
                <a:ln>
                  <a:noFill/>
                </a:ln>
                <a:effectLst/>
                <a:latin typeface="Arial" panose="020B0604020202020204" pitchFamily="34" charset="0"/>
              </a:rPr>
              <a:t> (Accessed: 22 July 2025).</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Quakers in Britain</a:t>
            </a:r>
            <a:r>
              <a:rPr kumimoji="0" lang="en-US" altLang="en-US" sz="900" b="0" i="0" u="none" strike="noStrike" cap="none" normalizeH="0" baseline="0" dirty="0">
                <a:ln>
                  <a:noFill/>
                </a:ln>
                <a:effectLst/>
                <a:latin typeface="Arial" panose="020B0604020202020204" pitchFamily="34" charset="0"/>
              </a:rPr>
              <a:t> (2025) </a:t>
            </a:r>
            <a:r>
              <a:rPr kumimoji="0" lang="en-US" altLang="en-US" sz="900" b="0" i="1" u="none" strike="noStrike" cap="none" normalizeH="0" baseline="0" dirty="0">
                <a:ln>
                  <a:noFill/>
                </a:ln>
                <a:effectLst/>
                <a:latin typeface="Arial" panose="020B0604020202020204" pitchFamily="34" charset="0"/>
              </a:rPr>
              <a:t>Statement on the potential proscription of Palestine Action</a:t>
            </a:r>
            <a:r>
              <a:rPr kumimoji="0" lang="en-US" altLang="en-US" sz="900" b="0" i="0" u="none" strike="noStrike" cap="none" normalizeH="0" baseline="0" dirty="0">
                <a:ln>
                  <a:noFill/>
                </a:ln>
                <a:effectLst/>
                <a:latin typeface="Arial" panose="020B0604020202020204" pitchFamily="34" charset="0"/>
              </a:rPr>
              <a:t>. Available at: </a:t>
            </a:r>
            <a:r>
              <a:rPr kumimoji="0" lang="en-US" altLang="en-US" sz="900" b="0" i="0" u="none" strike="noStrike" cap="none" normalizeH="0" baseline="0" dirty="0">
                <a:ln>
                  <a:noFill/>
                </a:ln>
                <a:effectLst/>
                <a:latin typeface="Arial" panose="020B0604020202020204" pitchFamily="34" charset="0"/>
                <a:hlinkClick r:id="rId8"/>
              </a:rPr>
              <a:t>https://www.quaker.org.uk/news/news/proscription-palestine-action</a:t>
            </a:r>
            <a:r>
              <a:rPr kumimoji="0" lang="en-US" altLang="en-US" sz="900" b="0" i="0" u="none" strike="noStrike" cap="none" normalizeH="0" baseline="0" dirty="0">
                <a:ln>
                  <a:noFill/>
                </a:ln>
                <a:effectLst/>
                <a:latin typeface="Arial" panose="020B0604020202020204" pitchFamily="34" charset="0"/>
              </a:rPr>
              <a:t> (Accessed: 22 July 2025).</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Reicher, S., Stott, C., Cronin, P. and </a:t>
            </a:r>
            <a:r>
              <a:rPr kumimoji="0" lang="en-US" altLang="en-US" sz="900" b="1" i="0" u="none" strike="noStrike" cap="none" normalizeH="0" baseline="0" dirty="0" err="1">
                <a:ln>
                  <a:noFill/>
                </a:ln>
                <a:effectLst/>
                <a:latin typeface="Arial" panose="020B0604020202020204" pitchFamily="34" charset="0"/>
              </a:rPr>
              <a:t>Adang</a:t>
            </a:r>
            <a:r>
              <a:rPr kumimoji="0" lang="en-US" altLang="en-US" sz="900" b="1" i="0" u="none" strike="noStrike" cap="none" normalizeH="0" baseline="0" dirty="0">
                <a:ln>
                  <a:noFill/>
                </a:ln>
                <a:effectLst/>
                <a:latin typeface="Arial" panose="020B0604020202020204" pitchFamily="34" charset="0"/>
              </a:rPr>
              <a:t>, O.</a:t>
            </a:r>
            <a:r>
              <a:rPr kumimoji="0" lang="en-US" altLang="en-US" sz="900" b="0" i="0" u="none" strike="noStrike" cap="none" normalizeH="0" baseline="0" dirty="0">
                <a:ln>
                  <a:noFill/>
                </a:ln>
                <a:effectLst/>
                <a:latin typeface="Arial" panose="020B0604020202020204" pitchFamily="34" charset="0"/>
              </a:rPr>
              <a:t> (2007) ‘An Integrated Approach to Crowd Psychology and Public Order Policing’, </a:t>
            </a:r>
            <a:r>
              <a:rPr kumimoji="0" lang="en-US" altLang="en-US" sz="900" b="0" i="1" u="none" strike="noStrike" cap="none" normalizeH="0" baseline="0" dirty="0">
                <a:ln>
                  <a:noFill/>
                </a:ln>
                <a:effectLst/>
                <a:latin typeface="Arial" panose="020B0604020202020204" pitchFamily="34" charset="0"/>
              </a:rPr>
              <a:t>Policing: An International Journal</a:t>
            </a:r>
            <a:r>
              <a:rPr kumimoji="0" lang="en-US" altLang="en-US" sz="900" b="0" i="0" u="none" strike="noStrike" cap="none" normalizeH="0" baseline="0" dirty="0">
                <a:ln>
                  <a:noFill/>
                </a:ln>
                <a:effectLst/>
                <a:latin typeface="Arial" panose="020B0604020202020204" pitchFamily="34" charset="0"/>
              </a:rPr>
              <a:t>, 1(4), pp. 403–415.</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Reuters</a:t>
            </a:r>
            <a:r>
              <a:rPr kumimoji="0" lang="en-US" altLang="en-US" sz="900" b="0" i="0" u="none" strike="noStrike" cap="none" normalizeH="0" baseline="0" dirty="0">
                <a:ln>
                  <a:noFill/>
                </a:ln>
                <a:effectLst/>
                <a:latin typeface="Arial" panose="020B0604020202020204" pitchFamily="34" charset="0"/>
              </a:rPr>
              <a:t> (2025) ‘UK moves to designate Palestine Action a terrorist </a:t>
            </a:r>
            <a:r>
              <a:rPr kumimoji="0" lang="en-US" altLang="en-US" sz="900" b="0" i="0" u="none" strike="noStrike" cap="none" normalizeH="0" baseline="0" dirty="0" err="1">
                <a:ln>
                  <a:noFill/>
                </a:ln>
                <a:effectLst/>
                <a:latin typeface="Arial" panose="020B0604020202020204" pitchFamily="34" charset="0"/>
              </a:rPr>
              <a:t>organisation</a:t>
            </a:r>
            <a:r>
              <a:rPr kumimoji="0" lang="en-US" altLang="en-US" sz="900" b="0" i="0" u="none" strike="noStrike" cap="none" normalizeH="0" baseline="0" dirty="0">
                <a:ln>
                  <a:noFill/>
                </a:ln>
                <a:effectLst/>
                <a:latin typeface="Arial" panose="020B0604020202020204" pitchFamily="34" charset="0"/>
              </a:rPr>
              <a:t>’, </a:t>
            </a:r>
            <a:r>
              <a:rPr kumimoji="0" lang="en-US" altLang="en-US" sz="900" b="0" i="1" u="none" strike="noStrike" cap="none" normalizeH="0" baseline="0" dirty="0">
                <a:ln>
                  <a:noFill/>
                </a:ln>
                <a:effectLst/>
                <a:latin typeface="Arial" panose="020B0604020202020204" pitchFamily="34" charset="0"/>
              </a:rPr>
              <a:t>Reuters</a:t>
            </a:r>
            <a:r>
              <a:rPr kumimoji="0" lang="en-US" altLang="en-US" sz="900" b="0" i="0" u="none" strike="noStrike" cap="none" normalizeH="0" baseline="0" dirty="0">
                <a:ln>
                  <a:noFill/>
                </a:ln>
                <a:effectLst/>
                <a:latin typeface="Arial" panose="020B0604020202020204" pitchFamily="34" charset="0"/>
              </a:rPr>
              <a:t>, 14 June. Available at: </a:t>
            </a:r>
            <a:r>
              <a:rPr kumimoji="0" lang="en-US" altLang="en-US" sz="900" b="0" i="0" u="none" strike="noStrike" cap="none" normalizeH="0" baseline="0" dirty="0">
                <a:ln>
                  <a:noFill/>
                </a:ln>
                <a:effectLst/>
                <a:latin typeface="Arial" panose="020B0604020202020204" pitchFamily="34" charset="0"/>
                <a:hlinkClick r:id="rId9"/>
              </a:rPr>
              <a:t>https://www.reuters.com/world/uk/palestine-action-ban-2025</a:t>
            </a:r>
            <a:r>
              <a:rPr kumimoji="0" lang="en-US" altLang="en-US" sz="900" b="0" i="0" u="none" strike="noStrike" cap="none" normalizeH="0" baseline="0" dirty="0">
                <a:ln>
                  <a:noFill/>
                </a:ln>
                <a:effectLst/>
                <a:latin typeface="Arial" panose="020B0604020202020204" pitchFamily="34" charset="0"/>
              </a:rPr>
              <a:t> (Accessed: 22 July 2025).</a:t>
            </a: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The Guardian</a:t>
            </a:r>
            <a:r>
              <a:rPr kumimoji="0" lang="en-US" altLang="en-US" sz="900" b="0" i="0" u="none" strike="noStrike" cap="none" normalizeH="0" baseline="0" dirty="0">
                <a:ln>
                  <a:noFill/>
                </a:ln>
                <a:effectLst/>
                <a:latin typeface="Arial" panose="020B0604020202020204" pitchFamily="34" charset="0"/>
              </a:rPr>
              <a:t> (2025) </a:t>
            </a:r>
            <a:r>
              <a:rPr kumimoji="0" lang="en-US" altLang="en-US" sz="900" b="0" i="1" u="none" strike="noStrike" cap="none" normalizeH="0" baseline="0" dirty="0">
                <a:ln>
                  <a:noFill/>
                </a:ln>
                <a:effectLst/>
                <a:latin typeface="Arial" panose="020B0604020202020204" pitchFamily="34" charset="0"/>
              </a:rPr>
              <a:t>Palestine Action protest against Elbit Systems</a:t>
            </a:r>
            <a:r>
              <a:rPr kumimoji="0" lang="en-US" altLang="en-US" sz="900" b="0" i="0" u="none" strike="noStrike" cap="none" normalizeH="0" baseline="0" dirty="0">
                <a:ln>
                  <a:noFill/>
                </a:ln>
                <a:effectLst/>
                <a:latin typeface="Arial" panose="020B0604020202020204" pitchFamily="34" charset="0"/>
              </a:rPr>
              <a:t> [Image]. Available at: </a:t>
            </a:r>
            <a:r>
              <a:rPr kumimoji="0" lang="en-US" altLang="en-US" sz="900" b="0" i="0" u="none" strike="noStrike" cap="none" normalizeH="0" baseline="0" dirty="0">
                <a:ln>
                  <a:noFill/>
                </a:ln>
                <a:effectLst/>
                <a:latin typeface="Arial" panose="020B0604020202020204" pitchFamily="34" charset="0"/>
                <a:hlinkClick r:id="rId10"/>
              </a:rPr>
              <a:t>https://www.theguardian.com</a:t>
            </a:r>
            <a:r>
              <a:rPr kumimoji="0" lang="en-US" altLang="en-US" sz="900" b="0" i="0" u="none" strike="noStrike" cap="none" normalizeH="0" baseline="0" dirty="0">
                <a:ln>
                  <a:noFill/>
                </a:ln>
                <a:effectLst/>
                <a:latin typeface="Arial" panose="020B0604020202020204" pitchFamily="34" charset="0"/>
              </a:rPr>
              <a:t> (Accessed: 22 July 2025).</a:t>
            </a:r>
          </a:p>
          <a:p>
            <a:pPr marL="0" lvl="0" indent="0" eaLnBrk="0" fontAlgn="base" hangingPunct="0">
              <a:spcBef>
                <a:spcPct val="0"/>
              </a:spcBef>
              <a:spcAft>
                <a:spcPts val="600"/>
              </a:spcAft>
              <a:buFontTx/>
              <a:buChar char="•"/>
            </a:pPr>
            <a:r>
              <a:rPr lang="en-GB" sz="900" b="1" dirty="0"/>
              <a:t>The Spectator Australia</a:t>
            </a:r>
            <a:r>
              <a:rPr lang="en-GB" sz="900" dirty="0"/>
              <a:t> (2024) </a:t>
            </a:r>
            <a:r>
              <a:rPr lang="en-GB" sz="900" i="1" dirty="0"/>
              <a:t>It’s time to abolish Police and Crime Commissioners</a:t>
            </a:r>
            <a:r>
              <a:rPr lang="en-GB" sz="900" dirty="0"/>
              <a:t>. [online] 25 May. Available at: </a:t>
            </a:r>
            <a:r>
              <a:rPr lang="en-GB" sz="900" dirty="0">
                <a:hlinkClick r:id="rId11"/>
              </a:rPr>
              <a:t>https://www.spectator.com.au/2024/05/its-time-to-abolish-police-and-crime-commissioners/</a:t>
            </a:r>
            <a:r>
              <a:rPr lang="en-GB" sz="900" dirty="0"/>
              <a:t> (Accessed: 27 July 2025).</a:t>
            </a:r>
            <a:endParaRPr kumimoji="0" lang="en-US" altLang="en-US" sz="9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900" b="1" i="0" u="none" strike="noStrike" cap="none" normalizeH="0" baseline="0" dirty="0">
                <a:ln>
                  <a:noFill/>
                </a:ln>
                <a:effectLst/>
                <a:latin typeface="Arial" panose="020B0604020202020204" pitchFamily="34" charset="0"/>
              </a:rPr>
              <a:t>White, R.</a:t>
            </a:r>
            <a:r>
              <a:rPr kumimoji="0" lang="en-US" altLang="en-US" sz="900" b="0" i="0" u="none" strike="noStrike" cap="none" normalizeH="0" baseline="0" dirty="0">
                <a:ln>
                  <a:noFill/>
                </a:ln>
                <a:effectLst/>
                <a:latin typeface="Arial" panose="020B0604020202020204" pitchFamily="34" charset="0"/>
              </a:rPr>
              <a:t> (2020) </a:t>
            </a:r>
            <a:r>
              <a:rPr kumimoji="0" lang="en-US" altLang="en-US" sz="900" b="0" i="1" u="none" strike="noStrike" cap="none" normalizeH="0" baseline="0" dirty="0">
                <a:ln>
                  <a:noFill/>
                </a:ln>
                <a:effectLst/>
                <a:latin typeface="Arial" panose="020B0604020202020204" pitchFamily="34" charset="0"/>
              </a:rPr>
              <a:t>Protest, Policing and Accountability in England and Wales</a:t>
            </a:r>
            <a:r>
              <a:rPr kumimoji="0" lang="en-US" altLang="en-US" sz="900" b="0" i="0" u="none" strike="noStrike" cap="none" normalizeH="0" baseline="0" dirty="0">
                <a:ln>
                  <a:noFill/>
                </a:ln>
                <a:effectLst/>
                <a:latin typeface="Arial" panose="020B0604020202020204" pitchFamily="34" charset="0"/>
              </a:rPr>
              <a:t>. London: Routledge.</a:t>
            </a:r>
          </a:p>
        </p:txBody>
      </p:sp>
    </p:spTree>
    <p:extLst>
      <p:ext uri="{BB962C8B-B14F-4D97-AF65-F5344CB8AC3E}">
        <p14:creationId xmlns:p14="http://schemas.microsoft.com/office/powerpoint/2010/main" val="14018154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39379</TotalTime>
  <Words>3205</Words>
  <Application>Microsoft Office PowerPoint</Application>
  <PresentationFormat>Widescreen</PresentationFormat>
  <Paragraphs>157</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Calibri</vt:lpstr>
      <vt:lpstr>Calibri Light</vt:lpstr>
      <vt:lpstr>Office Theme</vt:lpstr>
      <vt:lpstr>Policing and the political landscape</vt:lpstr>
      <vt:lpstr>Contents</vt:lpstr>
      <vt:lpstr>Protest Policing: Context and Controversy </vt:lpstr>
      <vt:lpstr>Legal Developments: Palestine Action Case Study </vt:lpstr>
      <vt:lpstr>Regional Accountability and Policing Bias</vt:lpstr>
      <vt:lpstr>Democratic Norms: Erosion or Protection? </vt:lpstr>
      <vt:lpstr>Summary – Implications for Civil Liberties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dc:title>
  <dc:creator>Mike Durke</dc:creator>
  <cp:lastModifiedBy>Kendra Wedgwood (2406211)</cp:lastModifiedBy>
  <cp:revision>37</cp:revision>
  <dcterms:created xsi:type="dcterms:W3CDTF">2023-05-09T09:47:04Z</dcterms:created>
  <dcterms:modified xsi:type="dcterms:W3CDTF">2025-07-28T19:59:45Z</dcterms:modified>
</cp:coreProperties>
</file>