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4660"/>
  </p:normalViewPr>
  <p:slideViewPr>
    <p:cSldViewPr snapToGrid="0">
      <p:cViewPr varScale="1">
        <p:scale>
          <a:sx n="86" d="100"/>
          <a:sy n="86" d="100"/>
        </p:scale>
        <p:origin x="562" y="67"/>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viewProps" Target="viewProps.xml"/><Relationship Id="rId5" Type="http://schemas.openxmlformats.org/officeDocument/2006/relationships/presProps" Target="presProps.xml"/><Relationship Id="rId4" Type="http://schemas.openxmlformats.org/officeDocument/2006/relationships/slide" Target="slides/slide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D73A3D2B-F86D-412D-BB9E-0F04BFFEED81}" type="datetimeFigureOut">
              <a:rPr lang="en-GB" smtClean="0"/>
              <a:t>02/02/2018</a:t>
            </a:fld>
            <a:endParaRPr lang="en-GB"/>
          </a:p>
        </p:txBody>
      </p:sp>
      <p:sp>
        <p:nvSpPr>
          <p:cNvPr id="5" name="Footer Placeholder 4"/>
          <p:cNvSpPr>
            <a:spLocks noGrp="1"/>
          </p:cNvSpPr>
          <p:nvPr>
            <p:ph type="ftr" sz="quarter" idx="11"/>
          </p:nvPr>
        </p:nvSpPr>
        <p:spPr/>
        <p:txBody>
          <a:bodyPr/>
          <a:lstStyle/>
          <a:p>
            <a:endParaRPr lang="en-GB"/>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6" name="Slide Number Placeholder 5"/>
          <p:cNvSpPr>
            <a:spLocks noGrp="1"/>
          </p:cNvSpPr>
          <p:nvPr>
            <p:ph type="sldNum" sz="quarter" idx="12"/>
          </p:nvPr>
        </p:nvSpPr>
        <p:spPr>
          <a:xfrm>
            <a:off x="531812" y="4529540"/>
            <a:ext cx="779767" cy="365125"/>
          </a:xfrm>
        </p:spPr>
        <p:txBody>
          <a:bodyPr/>
          <a:lstStyle/>
          <a:p>
            <a:fld id="{B374F5E6-7324-4716-83FB-92E9394662EC}" type="slidenum">
              <a:rPr lang="en-GB" smtClean="0"/>
              <a:t>‹#›</a:t>
            </a:fld>
            <a:endParaRPr lang="en-GB"/>
          </a:p>
        </p:txBody>
      </p:sp>
    </p:spTree>
    <p:extLst>
      <p:ext uri="{BB962C8B-B14F-4D97-AF65-F5344CB8AC3E}">
        <p14:creationId xmlns:p14="http://schemas.microsoft.com/office/powerpoint/2010/main" val="4182651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73A3D2B-F86D-412D-BB9E-0F04BFFEED81}" type="datetimeFigureOut">
              <a:rPr lang="en-GB" smtClean="0"/>
              <a:t>02/02/2018</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B374F5E6-7324-4716-83FB-92E9394662EC}" type="slidenum">
              <a:rPr lang="en-GB" smtClean="0"/>
              <a:t>‹#›</a:t>
            </a:fld>
            <a:endParaRPr lang="en-GB"/>
          </a:p>
        </p:txBody>
      </p:sp>
    </p:spTree>
    <p:extLst>
      <p:ext uri="{BB962C8B-B14F-4D97-AF65-F5344CB8AC3E}">
        <p14:creationId xmlns:p14="http://schemas.microsoft.com/office/powerpoint/2010/main" val="4373667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D73A3D2B-F86D-412D-BB9E-0F04BFFEED81}" type="datetimeFigureOut">
              <a:rPr lang="en-GB" smtClean="0"/>
              <a:t>02/02/2018</a:t>
            </a:fld>
            <a:endParaRPr lang="en-GB"/>
          </a:p>
        </p:txBody>
      </p:sp>
      <p:sp>
        <p:nvSpPr>
          <p:cNvPr id="5" name="Footer Placeholder 4"/>
          <p:cNvSpPr>
            <a:spLocks noGrp="1"/>
          </p:cNvSpPr>
          <p:nvPr>
            <p:ph type="ftr" sz="quarter" idx="11"/>
          </p:nvPr>
        </p:nvSpPr>
        <p:spPr/>
        <p:txBody>
          <a:bodyPr/>
          <a:lstStyle/>
          <a:p>
            <a:endParaRPr lang="en-GB"/>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B374F5E6-7324-4716-83FB-92E9394662EC}" type="slidenum">
              <a:rPr lang="en-GB" smtClean="0"/>
              <a:t>‹#›</a:t>
            </a:fld>
            <a:endParaRPr lang="en-GB"/>
          </a:p>
        </p:txBody>
      </p:sp>
    </p:spTree>
    <p:extLst>
      <p:ext uri="{BB962C8B-B14F-4D97-AF65-F5344CB8AC3E}">
        <p14:creationId xmlns:p14="http://schemas.microsoft.com/office/powerpoint/2010/main" val="159725544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D73A3D2B-F86D-412D-BB9E-0F04BFFEED81}" type="datetimeFigureOut">
              <a:rPr lang="en-GB" smtClean="0"/>
              <a:t>02/02/2018</a:t>
            </a:fld>
            <a:endParaRPr lang="en-GB"/>
          </a:p>
        </p:txBody>
      </p:sp>
      <p:sp>
        <p:nvSpPr>
          <p:cNvPr id="6" name="Footer Placeholder 5"/>
          <p:cNvSpPr>
            <a:spLocks noGrp="1"/>
          </p:cNvSpPr>
          <p:nvPr>
            <p:ph type="ftr" sz="quarter" idx="11"/>
          </p:nvPr>
        </p:nvSpPr>
        <p:spPr/>
        <p:txBody>
          <a:bodyPr/>
          <a:lstStyle/>
          <a:p>
            <a:endParaRPr lang="en-GB"/>
          </a:p>
        </p:txBody>
      </p:sp>
      <p:sp>
        <p:nvSpPr>
          <p:cNvPr id="10"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1" name="Slide Number Placeholder 5"/>
          <p:cNvSpPr>
            <a:spLocks noGrp="1"/>
          </p:cNvSpPr>
          <p:nvPr>
            <p:ph type="sldNum" sz="quarter" idx="12"/>
          </p:nvPr>
        </p:nvSpPr>
        <p:spPr>
          <a:xfrm>
            <a:off x="531812" y="787782"/>
            <a:ext cx="779767" cy="365125"/>
          </a:xfrm>
        </p:spPr>
        <p:txBody>
          <a:bodyPr/>
          <a:lstStyle/>
          <a:p>
            <a:fld id="{B374F5E6-7324-4716-83FB-92E9394662EC}" type="slidenum">
              <a:rPr lang="en-GB" smtClean="0"/>
              <a:t>‹#›</a:t>
            </a:fld>
            <a:endParaRPr lang="en-GB"/>
          </a:p>
        </p:txBody>
      </p:sp>
    </p:spTree>
    <p:extLst>
      <p:ext uri="{BB962C8B-B14F-4D97-AF65-F5344CB8AC3E}">
        <p14:creationId xmlns:p14="http://schemas.microsoft.com/office/powerpoint/2010/main" val="366774110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D73A3D2B-F86D-412D-BB9E-0F04BFFEED81}" type="datetimeFigureOut">
              <a:rPr lang="en-GB" smtClean="0"/>
              <a:t>02/02/2018</a:t>
            </a:fld>
            <a:endParaRPr lang="en-GB"/>
          </a:p>
        </p:txBody>
      </p:sp>
      <p:sp>
        <p:nvSpPr>
          <p:cNvPr id="8" name="Footer Placeholder 7"/>
          <p:cNvSpPr>
            <a:spLocks noGrp="1"/>
          </p:cNvSpPr>
          <p:nvPr>
            <p:ph type="ftr" sz="quarter" idx="11"/>
          </p:nvPr>
        </p:nvSpPr>
        <p:spPr/>
        <p:txBody>
          <a:bodyPr/>
          <a:lstStyle/>
          <a:p>
            <a:endParaRPr lang="en-GB"/>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B374F5E6-7324-4716-83FB-92E9394662EC}" type="slidenum">
              <a:rPr lang="en-GB" smtClean="0"/>
              <a:t>‹#›</a:t>
            </a:fld>
            <a:endParaRPr lang="en-GB"/>
          </a:p>
        </p:txBody>
      </p:sp>
    </p:spTree>
    <p:extLst>
      <p:ext uri="{BB962C8B-B14F-4D97-AF65-F5344CB8AC3E}">
        <p14:creationId xmlns:p14="http://schemas.microsoft.com/office/powerpoint/2010/main" val="317140988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D73A3D2B-F86D-412D-BB9E-0F04BFFEED81}" type="datetimeFigureOut">
              <a:rPr lang="en-GB" smtClean="0"/>
              <a:t>02/02/2018</a:t>
            </a:fld>
            <a:endParaRPr lang="en-GB"/>
          </a:p>
        </p:txBody>
      </p:sp>
      <p:sp>
        <p:nvSpPr>
          <p:cNvPr id="4" name="Footer Placeholder 3"/>
          <p:cNvSpPr>
            <a:spLocks noGrp="1"/>
          </p:cNvSpPr>
          <p:nvPr>
            <p:ph type="ftr" sz="quarter" idx="11"/>
          </p:nvPr>
        </p:nvSpPr>
        <p:spPr/>
        <p:txBody>
          <a:bodyPr/>
          <a:lstStyle/>
          <a:p>
            <a:endParaRPr lang="en-GB"/>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B374F5E6-7324-4716-83FB-92E9394662EC}" type="slidenum">
              <a:rPr lang="en-GB" smtClean="0"/>
              <a:t>‹#›</a:t>
            </a:fld>
            <a:endParaRPr lang="en-GB"/>
          </a:p>
        </p:txBody>
      </p:sp>
    </p:spTree>
    <p:extLst>
      <p:ext uri="{BB962C8B-B14F-4D97-AF65-F5344CB8AC3E}">
        <p14:creationId xmlns:p14="http://schemas.microsoft.com/office/powerpoint/2010/main" val="423637050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73A3D2B-F86D-412D-BB9E-0F04BFFEED81}" type="datetimeFigureOut">
              <a:rPr lang="en-GB" smtClean="0"/>
              <a:t>02/02/2018</a:t>
            </a:fld>
            <a:endParaRPr lang="en-GB"/>
          </a:p>
        </p:txBody>
      </p:sp>
      <p:sp>
        <p:nvSpPr>
          <p:cNvPr id="3" name="Footer Placeholder 2"/>
          <p:cNvSpPr>
            <a:spLocks noGrp="1"/>
          </p:cNvSpPr>
          <p:nvPr>
            <p:ph type="ftr" sz="quarter" idx="11"/>
          </p:nvPr>
        </p:nvSpPr>
        <p:spPr/>
        <p:txBody>
          <a:bodyPr/>
          <a:lstStyle/>
          <a:p>
            <a:endParaRPr lang="en-GB"/>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B374F5E6-7324-4716-83FB-92E9394662EC}" type="slidenum">
              <a:rPr lang="en-GB" smtClean="0"/>
              <a:t>‹#›</a:t>
            </a:fld>
            <a:endParaRPr lang="en-GB"/>
          </a:p>
        </p:txBody>
      </p:sp>
    </p:spTree>
    <p:extLst>
      <p:ext uri="{BB962C8B-B14F-4D97-AF65-F5344CB8AC3E}">
        <p14:creationId xmlns:p14="http://schemas.microsoft.com/office/powerpoint/2010/main" val="407827847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D73A3D2B-F86D-412D-BB9E-0F04BFFEED81}" type="datetimeFigureOut">
              <a:rPr lang="en-GB" smtClean="0"/>
              <a:t>02/02/2018</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B374F5E6-7324-4716-83FB-92E9394662EC}" type="slidenum">
              <a:rPr lang="en-GB" smtClean="0"/>
              <a:t>‹#›</a:t>
            </a:fld>
            <a:endParaRPr lang="en-GB"/>
          </a:p>
        </p:txBody>
      </p:sp>
    </p:spTree>
    <p:extLst>
      <p:ext uri="{BB962C8B-B14F-4D97-AF65-F5344CB8AC3E}">
        <p14:creationId xmlns:p14="http://schemas.microsoft.com/office/powerpoint/2010/main" val="195198867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D73A3D2B-F86D-412D-BB9E-0F04BFFEED81}" type="datetimeFigureOut">
              <a:rPr lang="en-GB" smtClean="0"/>
              <a:t>02/02/2018</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B374F5E6-7324-4716-83FB-92E9394662EC}" type="slidenum">
              <a:rPr lang="en-GB" smtClean="0"/>
              <a:t>‹#›</a:t>
            </a:fld>
            <a:endParaRPr lang="en-GB"/>
          </a:p>
        </p:txBody>
      </p:sp>
    </p:spTree>
    <p:extLst>
      <p:ext uri="{BB962C8B-B14F-4D97-AF65-F5344CB8AC3E}">
        <p14:creationId xmlns:p14="http://schemas.microsoft.com/office/powerpoint/2010/main" val="382983482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D73A3D2B-F86D-412D-BB9E-0F04BFFEED81}" type="datetimeFigureOut">
              <a:rPr lang="en-GB" smtClean="0"/>
              <a:t>02/02/2018</a:t>
            </a:fld>
            <a:endParaRPr lang="en-GB"/>
          </a:p>
        </p:txBody>
      </p:sp>
      <p:sp>
        <p:nvSpPr>
          <p:cNvPr id="5" name="Footer Placeholder 4"/>
          <p:cNvSpPr>
            <a:spLocks noGrp="1"/>
          </p:cNvSpPr>
          <p:nvPr>
            <p:ph type="ftr" sz="quarter" idx="11"/>
          </p:nvPr>
        </p:nvSpPr>
        <p:spPr/>
        <p:txBody>
          <a:bodyPr/>
          <a:lstStyle/>
          <a:p>
            <a:endParaRPr lang="en-GB"/>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B374F5E6-7324-4716-83FB-92E9394662EC}" type="slidenum">
              <a:rPr lang="en-GB" smtClean="0"/>
              <a:t>‹#›</a:t>
            </a:fld>
            <a:endParaRPr lang="en-GB"/>
          </a:p>
        </p:txBody>
      </p:sp>
    </p:spTree>
    <p:extLst>
      <p:ext uri="{BB962C8B-B14F-4D97-AF65-F5344CB8AC3E}">
        <p14:creationId xmlns:p14="http://schemas.microsoft.com/office/powerpoint/2010/main" val="14542262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D73A3D2B-F86D-412D-BB9E-0F04BFFEED81}" type="datetimeFigureOut">
              <a:rPr lang="en-GB" smtClean="0"/>
              <a:t>02/02/2018</a:t>
            </a:fld>
            <a:endParaRPr lang="en-GB"/>
          </a:p>
        </p:txBody>
      </p:sp>
      <p:sp>
        <p:nvSpPr>
          <p:cNvPr id="5" name="Footer Placeholder 4"/>
          <p:cNvSpPr>
            <a:spLocks noGrp="1"/>
          </p:cNvSpPr>
          <p:nvPr>
            <p:ph type="ftr" sz="quarter" idx="11"/>
          </p:nvPr>
        </p:nvSpPr>
        <p:spPr/>
        <p:txBody>
          <a:bodyPr/>
          <a:lstStyle/>
          <a:p>
            <a:endParaRPr lang="en-GB"/>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B374F5E6-7324-4716-83FB-92E9394662EC}" type="slidenum">
              <a:rPr lang="en-GB" smtClean="0"/>
              <a:t>‹#›</a:t>
            </a:fld>
            <a:endParaRPr lang="en-GB"/>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284679521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Edit Master text styles</a:t>
            </a:r>
          </a:p>
        </p:txBody>
      </p:sp>
      <p:sp>
        <p:nvSpPr>
          <p:cNvPr id="5" name="Date Placeholder 4"/>
          <p:cNvSpPr>
            <a:spLocks noGrp="1"/>
          </p:cNvSpPr>
          <p:nvPr>
            <p:ph type="dt" sz="half" idx="10"/>
          </p:nvPr>
        </p:nvSpPr>
        <p:spPr/>
        <p:txBody>
          <a:bodyPr/>
          <a:lstStyle/>
          <a:p>
            <a:fld id="{D73A3D2B-F86D-412D-BB9E-0F04BFFEED81}" type="datetimeFigureOut">
              <a:rPr lang="en-GB" smtClean="0"/>
              <a:t>02/02/2018</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B374F5E6-7324-4716-83FB-92E9394662EC}" type="slidenum">
              <a:rPr lang="en-GB" smtClean="0"/>
              <a:t>‹#›</a:t>
            </a:fld>
            <a:endParaRPr lang="en-GB"/>
          </a:p>
        </p:txBody>
      </p:sp>
    </p:spTree>
    <p:extLst>
      <p:ext uri="{BB962C8B-B14F-4D97-AF65-F5344CB8AC3E}">
        <p14:creationId xmlns:p14="http://schemas.microsoft.com/office/powerpoint/2010/main" val="10322918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Edit Master text styles</a:t>
            </a:r>
          </a:p>
        </p:txBody>
      </p:sp>
      <p:sp>
        <p:nvSpPr>
          <p:cNvPr id="5" name="Date Placeholder 4"/>
          <p:cNvSpPr>
            <a:spLocks noGrp="1"/>
          </p:cNvSpPr>
          <p:nvPr>
            <p:ph type="dt" sz="half" idx="10"/>
          </p:nvPr>
        </p:nvSpPr>
        <p:spPr/>
        <p:txBody>
          <a:bodyPr/>
          <a:lstStyle/>
          <a:p>
            <a:fld id="{D73A3D2B-F86D-412D-BB9E-0F04BFFEED81}" type="datetimeFigureOut">
              <a:rPr lang="en-GB" smtClean="0"/>
              <a:t>02/02/2018</a:t>
            </a:fld>
            <a:endParaRPr lang="en-GB"/>
          </a:p>
        </p:txBody>
      </p:sp>
      <p:sp>
        <p:nvSpPr>
          <p:cNvPr id="6" name="Footer Placeholder 5"/>
          <p:cNvSpPr>
            <a:spLocks noGrp="1"/>
          </p:cNvSpPr>
          <p:nvPr>
            <p:ph type="ftr" sz="quarter" idx="11"/>
          </p:nvPr>
        </p:nvSpPr>
        <p:spPr/>
        <p:txBody>
          <a:bodyPr/>
          <a:lstStyle/>
          <a:p>
            <a:endParaRPr lang="en-GB"/>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B374F5E6-7324-4716-83FB-92E9394662EC}" type="slidenum">
              <a:rPr lang="en-GB" smtClean="0"/>
              <a:t>‹#›</a:t>
            </a:fld>
            <a:endParaRPr lang="en-GB"/>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244584196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Edit Master text styles</a:t>
            </a:r>
          </a:p>
        </p:txBody>
      </p:sp>
      <p:sp>
        <p:nvSpPr>
          <p:cNvPr id="5" name="Date Placeholder 4"/>
          <p:cNvSpPr>
            <a:spLocks noGrp="1"/>
          </p:cNvSpPr>
          <p:nvPr>
            <p:ph type="dt" sz="half" idx="10"/>
          </p:nvPr>
        </p:nvSpPr>
        <p:spPr/>
        <p:txBody>
          <a:bodyPr/>
          <a:lstStyle/>
          <a:p>
            <a:fld id="{D73A3D2B-F86D-412D-BB9E-0F04BFFEED81}" type="datetimeFigureOut">
              <a:rPr lang="en-GB" smtClean="0"/>
              <a:t>02/02/2018</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B374F5E6-7324-4716-83FB-92E9394662EC}" type="slidenum">
              <a:rPr lang="en-GB" smtClean="0"/>
              <a:t>‹#›</a:t>
            </a:fld>
            <a:endParaRPr lang="en-GB"/>
          </a:p>
        </p:txBody>
      </p:sp>
    </p:spTree>
    <p:extLst>
      <p:ext uri="{BB962C8B-B14F-4D97-AF65-F5344CB8AC3E}">
        <p14:creationId xmlns:p14="http://schemas.microsoft.com/office/powerpoint/2010/main" val="267113290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73A3D2B-F86D-412D-BB9E-0F04BFFEED81}" type="datetimeFigureOut">
              <a:rPr lang="en-GB" smtClean="0"/>
              <a:t>02/02/2018</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B374F5E6-7324-4716-83FB-92E9394662EC}" type="slidenum">
              <a:rPr lang="en-GB" smtClean="0"/>
              <a:t>‹#›</a:t>
            </a:fld>
            <a:endParaRPr lang="en-GB"/>
          </a:p>
        </p:txBody>
      </p:sp>
    </p:spTree>
    <p:extLst>
      <p:ext uri="{BB962C8B-B14F-4D97-AF65-F5344CB8AC3E}">
        <p14:creationId xmlns:p14="http://schemas.microsoft.com/office/powerpoint/2010/main" val="276017910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73A3D2B-F86D-412D-BB9E-0F04BFFEED81}" type="datetimeFigureOut">
              <a:rPr lang="en-GB" smtClean="0"/>
              <a:t>02/02/2018</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B374F5E6-7324-4716-83FB-92E9394662EC}" type="slidenum">
              <a:rPr lang="en-GB" smtClean="0"/>
              <a:t>‹#›</a:t>
            </a:fld>
            <a:endParaRPr lang="en-GB"/>
          </a:p>
        </p:txBody>
      </p:sp>
    </p:spTree>
    <p:extLst>
      <p:ext uri="{BB962C8B-B14F-4D97-AF65-F5344CB8AC3E}">
        <p14:creationId xmlns:p14="http://schemas.microsoft.com/office/powerpoint/2010/main" val="300762397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0" name="Group 9"/>
          <p:cNvGrpSpPr/>
          <p:nvPr/>
        </p:nvGrpSpPr>
        <p:grpSpPr>
          <a:xfrm>
            <a:off x="27221" y="-786"/>
            <a:ext cx="2356674" cy="6854039"/>
            <a:chOff x="6627813" y="194833"/>
            <a:chExt cx="1952625" cy="5678918"/>
          </a:xfrm>
        </p:grpSpPr>
        <p:sp>
          <p:nvSpPr>
            <p:cNvPr id="11" name="Freeform 27"/>
            <p:cNvSpPr/>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D73A3D2B-F86D-412D-BB9E-0F04BFFEED81}" type="datetimeFigureOut">
              <a:rPr lang="en-GB" smtClean="0"/>
              <a:t>02/02/2018</a:t>
            </a:fld>
            <a:endParaRPr lang="en-GB"/>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B374F5E6-7324-4716-83FB-92E9394662EC}" type="slidenum">
              <a:rPr lang="en-GB" smtClean="0"/>
              <a:t>‹#›</a:t>
            </a:fld>
            <a:endParaRPr lang="en-GB"/>
          </a:p>
        </p:txBody>
      </p:sp>
    </p:spTree>
    <p:extLst>
      <p:ext uri="{BB962C8B-B14F-4D97-AF65-F5344CB8AC3E}">
        <p14:creationId xmlns:p14="http://schemas.microsoft.com/office/powerpoint/2010/main" val="425528759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Lst>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334FAB-5C45-4F99-A5DF-10F2F190FD64}"/>
              </a:ext>
            </a:extLst>
          </p:cNvPr>
          <p:cNvSpPr>
            <a:spLocks noGrp="1"/>
          </p:cNvSpPr>
          <p:nvPr>
            <p:ph type="ctrTitle"/>
          </p:nvPr>
        </p:nvSpPr>
        <p:spPr/>
        <p:txBody>
          <a:bodyPr/>
          <a:lstStyle/>
          <a:p>
            <a:r>
              <a:rPr lang="en-GB" dirty="0"/>
              <a:t>The “Expert” Manuals</a:t>
            </a:r>
          </a:p>
        </p:txBody>
      </p:sp>
      <p:sp>
        <p:nvSpPr>
          <p:cNvPr id="3" name="Subtitle 2">
            <a:extLst>
              <a:ext uri="{FF2B5EF4-FFF2-40B4-BE49-F238E27FC236}">
                <a16:creationId xmlns:a16="http://schemas.microsoft.com/office/drawing/2014/main" id="{B0AB137C-FC9D-436E-B487-9CC2AF6F65EB}"/>
              </a:ext>
            </a:extLst>
          </p:cNvPr>
          <p:cNvSpPr>
            <a:spLocks noGrp="1"/>
          </p:cNvSpPr>
          <p:nvPr>
            <p:ph type="subTitle" idx="1"/>
          </p:nvPr>
        </p:nvSpPr>
        <p:spPr/>
        <p:txBody>
          <a:bodyPr/>
          <a:lstStyle/>
          <a:p>
            <a:r>
              <a:rPr lang="en-GB" dirty="0"/>
              <a:t>Xenophon’s </a:t>
            </a:r>
            <a:r>
              <a:rPr lang="en-GB" i="1" dirty="0"/>
              <a:t>On the Cavalry Commander</a:t>
            </a:r>
          </a:p>
          <a:p>
            <a:r>
              <a:rPr lang="en-GB" dirty="0"/>
              <a:t>Aeneas Tacticus’ </a:t>
            </a:r>
            <a:r>
              <a:rPr lang="en-GB" i="1" dirty="0"/>
              <a:t>Poliorketika</a:t>
            </a:r>
            <a:endParaRPr lang="en-GB" dirty="0"/>
          </a:p>
          <a:p>
            <a:endParaRPr lang="en-GB" dirty="0"/>
          </a:p>
        </p:txBody>
      </p:sp>
    </p:spTree>
    <p:extLst>
      <p:ext uri="{BB962C8B-B14F-4D97-AF65-F5344CB8AC3E}">
        <p14:creationId xmlns:p14="http://schemas.microsoft.com/office/powerpoint/2010/main" val="245767340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100903-DE7D-4637-B1DD-6295A0B192E0}"/>
              </a:ext>
            </a:extLst>
          </p:cNvPr>
          <p:cNvSpPr>
            <a:spLocks noGrp="1"/>
          </p:cNvSpPr>
          <p:nvPr>
            <p:ph type="title"/>
          </p:nvPr>
        </p:nvSpPr>
        <p:spPr/>
        <p:txBody>
          <a:bodyPr/>
          <a:lstStyle/>
          <a:p>
            <a:r>
              <a:rPr lang="en-GB" b="1" dirty="0">
                <a:solidFill>
                  <a:schemeClr val="tx1"/>
                </a:solidFill>
              </a:rPr>
              <a:t>How much do expert manuals denote a change in Greek warfare? </a:t>
            </a:r>
            <a:endParaRPr lang="en-GB" dirty="0">
              <a:solidFill>
                <a:schemeClr val="tx1"/>
              </a:solidFill>
            </a:endParaRPr>
          </a:p>
        </p:txBody>
      </p:sp>
      <p:sp>
        <p:nvSpPr>
          <p:cNvPr id="3" name="Content Placeholder 2">
            <a:extLst>
              <a:ext uri="{FF2B5EF4-FFF2-40B4-BE49-F238E27FC236}">
                <a16:creationId xmlns:a16="http://schemas.microsoft.com/office/drawing/2014/main" id="{0C1C070C-165F-4522-BE91-7B53AE4F4C75}"/>
              </a:ext>
            </a:extLst>
          </p:cNvPr>
          <p:cNvSpPr>
            <a:spLocks noGrp="1"/>
          </p:cNvSpPr>
          <p:nvPr>
            <p:ph idx="1"/>
          </p:nvPr>
        </p:nvSpPr>
        <p:spPr>
          <a:xfrm>
            <a:off x="1970843" y="1905001"/>
            <a:ext cx="9916357" cy="4513554"/>
          </a:xfrm>
        </p:spPr>
        <p:txBody>
          <a:bodyPr>
            <a:normAutofit fontScale="92500" lnSpcReduction="20000"/>
          </a:bodyPr>
          <a:lstStyle/>
          <a:p>
            <a:r>
              <a:rPr lang="en-GB" dirty="0"/>
              <a:t>Professional Soldiers</a:t>
            </a:r>
          </a:p>
          <a:p>
            <a:pPr lvl="1"/>
            <a:r>
              <a:rPr lang="en-GB" dirty="0"/>
              <a:t>Xenophon was actually a general</a:t>
            </a:r>
          </a:p>
          <a:p>
            <a:pPr lvl="2"/>
            <a:r>
              <a:rPr lang="en-GB" dirty="0"/>
              <a:t>“I speak from experience” (Xen. Cav. 1.16)</a:t>
            </a:r>
          </a:p>
          <a:p>
            <a:pPr lvl="1"/>
            <a:r>
              <a:rPr lang="en-GB" dirty="0"/>
              <a:t>Aeneas Tacticus</a:t>
            </a:r>
          </a:p>
          <a:p>
            <a:pPr lvl="2"/>
            <a:r>
              <a:rPr lang="en-US" sz="1100" dirty="0"/>
              <a:t>The provision of tools, and the methods of putting friendly territory in a state of defense and of concealing or rendering useless to the enemy things left on the land, I will not now discuss, as I have treated them at length in my </a:t>
            </a:r>
            <a:r>
              <a:rPr lang="en-US" sz="1100" i="1" dirty="0"/>
              <a:t>Preparations for Defense</a:t>
            </a:r>
            <a:r>
              <a:rPr lang="en-US" sz="1100" dirty="0"/>
              <a:t>. The posting of guards, rounds, sudden alarms, passwords and signals must be reserved for full treatment in the manual on </a:t>
            </a:r>
            <a:r>
              <a:rPr lang="en-US" sz="1100" i="1" dirty="0"/>
              <a:t>Campaigning</a:t>
            </a:r>
            <a:r>
              <a:rPr lang="en-US" sz="1100" dirty="0"/>
              <a:t>, but a few hints may be given now. (Aen. Tac. 21)</a:t>
            </a:r>
            <a:endParaRPr lang="en-GB" sz="2000" dirty="0"/>
          </a:p>
          <a:p>
            <a:r>
              <a:rPr lang="en-GB" dirty="0"/>
              <a:t>Mercenaries – Men Paid to Fight</a:t>
            </a:r>
          </a:p>
          <a:p>
            <a:pPr lvl="1"/>
            <a:r>
              <a:rPr lang="en-GB" dirty="0"/>
              <a:t>Xenophon: </a:t>
            </a:r>
          </a:p>
          <a:p>
            <a:pPr lvl="2"/>
            <a:r>
              <a:rPr lang="en-GB" dirty="0"/>
              <a:t>“</a:t>
            </a:r>
            <a:r>
              <a:rPr lang="en-US" dirty="0"/>
              <a:t>I am of opinion that the full complement of a thousand cavalry would be raised much more quickly and in a manner much less burdensome to the citizens if they established a force of two hundred foreign cavalry.” (Xen. Cav. 9.3)</a:t>
            </a:r>
            <a:endParaRPr lang="en-GB" dirty="0"/>
          </a:p>
          <a:p>
            <a:pPr lvl="1"/>
            <a:r>
              <a:rPr lang="en-GB" dirty="0"/>
              <a:t>Aeneas Tacticus:</a:t>
            </a:r>
          </a:p>
          <a:p>
            <a:pPr lvl="2"/>
            <a:r>
              <a:rPr lang="en-US" dirty="0"/>
              <a:t>“The wealthiest citizens should be required to provide one, two or three mercenaries apiece, according to their means; when a sufficient number has been collected, they should be divided into companies, under the command of the most trustworthy citizens. 2. These mercenaries should receive their pay and maintenance from those who hire them, partly at the expense of the latter, partly from funds contributed by the state.” (Aen. Tac. 13.1-2)</a:t>
            </a:r>
            <a:endParaRPr lang="en-GB" dirty="0"/>
          </a:p>
          <a:p>
            <a:endParaRPr lang="en-GB" dirty="0"/>
          </a:p>
          <a:p>
            <a:pPr lvl="1"/>
            <a:endParaRPr lang="en-GB" dirty="0"/>
          </a:p>
          <a:p>
            <a:pPr lvl="1"/>
            <a:endParaRPr lang="en-GB" dirty="0"/>
          </a:p>
        </p:txBody>
      </p:sp>
    </p:spTree>
    <p:extLst>
      <p:ext uri="{BB962C8B-B14F-4D97-AF65-F5344CB8AC3E}">
        <p14:creationId xmlns:p14="http://schemas.microsoft.com/office/powerpoint/2010/main" val="12163190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0F08DD-E657-4F2F-A187-BB5C23661D79}"/>
              </a:ext>
            </a:extLst>
          </p:cNvPr>
          <p:cNvSpPr>
            <a:spLocks noGrp="1"/>
          </p:cNvSpPr>
          <p:nvPr>
            <p:ph type="title"/>
          </p:nvPr>
        </p:nvSpPr>
        <p:spPr/>
        <p:txBody>
          <a:bodyPr>
            <a:normAutofit fontScale="90000"/>
          </a:bodyPr>
          <a:lstStyle/>
          <a:p>
            <a:r>
              <a:rPr lang="en-GB" b="1" dirty="0">
                <a:solidFill>
                  <a:schemeClr val="tx1"/>
                </a:solidFill>
              </a:rPr>
              <a:t>What does an “expert” manual mean? And is it more than essentially the experiences of only one person?</a:t>
            </a:r>
            <a:br>
              <a:rPr lang="en-GB" b="1" dirty="0">
                <a:solidFill>
                  <a:schemeClr val="tx1"/>
                </a:solidFill>
              </a:rPr>
            </a:br>
            <a:endParaRPr lang="en-GB" b="1" dirty="0">
              <a:solidFill>
                <a:schemeClr val="tx1"/>
              </a:solidFill>
            </a:endParaRPr>
          </a:p>
        </p:txBody>
      </p:sp>
      <p:sp>
        <p:nvSpPr>
          <p:cNvPr id="3" name="Content Placeholder 2">
            <a:extLst>
              <a:ext uri="{FF2B5EF4-FFF2-40B4-BE49-F238E27FC236}">
                <a16:creationId xmlns:a16="http://schemas.microsoft.com/office/drawing/2014/main" id="{43E5A0DD-D61D-4D44-AD0B-B4815147374A}"/>
              </a:ext>
            </a:extLst>
          </p:cNvPr>
          <p:cNvSpPr>
            <a:spLocks noGrp="1"/>
          </p:cNvSpPr>
          <p:nvPr>
            <p:ph idx="1"/>
          </p:nvPr>
        </p:nvSpPr>
        <p:spPr>
          <a:xfrm>
            <a:off x="2589212" y="2133599"/>
            <a:ext cx="8915400" cy="4355977"/>
          </a:xfrm>
        </p:spPr>
        <p:txBody>
          <a:bodyPr>
            <a:normAutofit fontScale="92500" lnSpcReduction="10000"/>
          </a:bodyPr>
          <a:lstStyle/>
          <a:p>
            <a:r>
              <a:rPr lang="en-GB" dirty="0"/>
              <a:t>“Expert” = Experience?</a:t>
            </a:r>
          </a:p>
          <a:p>
            <a:pPr lvl="1"/>
            <a:r>
              <a:rPr lang="en-GB" dirty="0"/>
              <a:t>Examples Used</a:t>
            </a:r>
          </a:p>
          <a:p>
            <a:pPr lvl="2"/>
            <a:r>
              <a:rPr lang="en-GB" dirty="0"/>
              <a:t>Aeneas Tacticus: ‘a raid made by the Triballi’ (Aen. Tac. 15.8)</a:t>
            </a:r>
          </a:p>
          <a:p>
            <a:r>
              <a:rPr lang="en-GB" dirty="0"/>
              <a:t>One Person</a:t>
            </a:r>
          </a:p>
          <a:p>
            <a:pPr lvl="1"/>
            <a:r>
              <a:rPr lang="en-GB" dirty="0"/>
              <a:t>Accepts flaws</a:t>
            </a:r>
          </a:p>
          <a:p>
            <a:pPr lvl="2"/>
            <a:r>
              <a:rPr lang="en-GB" dirty="0"/>
              <a:t>Xenophon: ‘If anyone has an easier and cheaper method than mine, by all means adopt it…</a:t>
            </a:r>
            <a:r>
              <a:rPr lang="en-US" dirty="0"/>
              <a:t>Whatever you decide to be best, see that it gets done.’ (Xen. Cav. 1.16, 9.2)</a:t>
            </a:r>
            <a:endParaRPr lang="en-GB" dirty="0"/>
          </a:p>
          <a:p>
            <a:r>
              <a:rPr lang="en-GB" dirty="0"/>
              <a:t>Acts as a Guide – with Practical Applications</a:t>
            </a:r>
          </a:p>
          <a:p>
            <a:pPr lvl="1"/>
            <a:r>
              <a:rPr lang="en-US" dirty="0"/>
              <a:t>Attack him where he is unprepared, appear where you are not expected. (Sun Tzu. 1.24)</a:t>
            </a:r>
          </a:p>
          <a:p>
            <a:pPr lvl="1"/>
            <a:r>
              <a:rPr lang="en-US" dirty="0"/>
              <a:t>VERSUS</a:t>
            </a:r>
          </a:p>
          <a:p>
            <a:pPr lvl="2"/>
            <a:r>
              <a:rPr lang="en-GB" dirty="0"/>
              <a:t>Xenophon: ‘</a:t>
            </a:r>
            <a:r>
              <a:rPr lang="en-US" dirty="0"/>
              <a:t>I think that the Council should give notice that in future double the amount of exercise will be required, and that any horse unable to keep up will be rejected. This warning would put the screw on the men and make them feed their horses better and take more care of them.’ (Xen. Cav. 1.13)</a:t>
            </a:r>
            <a:endParaRPr lang="en-GB" dirty="0"/>
          </a:p>
          <a:p>
            <a:pPr lvl="2"/>
            <a:endParaRPr lang="en-US" dirty="0"/>
          </a:p>
        </p:txBody>
      </p:sp>
    </p:spTree>
    <p:extLst>
      <p:ext uri="{BB962C8B-B14F-4D97-AF65-F5344CB8AC3E}">
        <p14:creationId xmlns:p14="http://schemas.microsoft.com/office/powerpoint/2010/main" val="200313083"/>
      </p:ext>
    </p:extLst>
  </p:cSld>
  <p:clrMapOvr>
    <a:masterClrMapping/>
  </p:clrMapOvr>
</p:sld>
</file>

<file path=ppt/theme/theme1.xml><?xml version="1.0" encoding="utf-8"?>
<a:theme xmlns:a="http://schemas.openxmlformats.org/drawingml/2006/main" name="Wisp">
  <a:themeElements>
    <a:clrScheme name="Wisp">
      <a:dk1>
        <a:sysClr val="windowText" lastClr="000000"/>
      </a:dk1>
      <a:lt1>
        <a:sysClr val="window" lastClr="FFFFFF"/>
      </a:lt1>
      <a:dk2>
        <a:srgbClr val="766F54"/>
      </a:dk2>
      <a:lt2>
        <a:srgbClr val="E3EACF"/>
      </a:lt2>
      <a:accent1>
        <a:srgbClr val="A53010"/>
      </a:accent1>
      <a:accent2>
        <a:srgbClr val="DE7E18"/>
      </a:accent2>
      <a:accent3>
        <a:srgbClr val="9F8351"/>
      </a:accent3>
      <a:accent4>
        <a:srgbClr val="728653"/>
      </a:accent4>
      <a:accent5>
        <a:srgbClr val="92AA4C"/>
      </a:accent5>
      <a:accent6>
        <a:srgbClr val="6AAC91"/>
      </a:accent6>
      <a:hlink>
        <a:srgbClr val="FB4A18"/>
      </a:hlink>
      <a:folHlink>
        <a:srgbClr val="FB9318"/>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24B1A44C-C006-48B2-A4D7-E5549B3D8CD4}"/>
    </a:ext>
  </a:extLst>
</a:theme>
</file>

<file path=docProps/app.xml><?xml version="1.0" encoding="utf-8"?>
<Properties xmlns="http://schemas.openxmlformats.org/officeDocument/2006/extended-properties" xmlns:vt="http://schemas.openxmlformats.org/officeDocument/2006/docPropsVTypes">
  <Template>Wisp</Template>
  <TotalTime>29</TotalTime>
  <Words>207</Words>
  <Application>Microsoft Office PowerPoint</Application>
  <PresentationFormat>Widescreen</PresentationFormat>
  <Paragraphs>26</Paragraphs>
  <Slides>3</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3</vt:i4>
      </vt:variant>
    </vt:vector>
  </HeadingPairs>
  <TitlesOfParts>
    <vt:vector size="7" baseType="lpstr">
      <vt:lpstr>Arial</vt:lpstr>
      <vt:lpstr>Century Gothic</vt:lpstr>
      <vt:lpstr>Wingdings 3</vt:lpstr>
      <vt:lpstr>Wisp</vt:lpstr>
      <vt:lpstr>The “Expert” Manuals</vt:lpstr>
      <vt:lpstr>How much do expert manuals denote a change in Greek warfare? </vt:lpstr>
      <vt:lpstr>What does an “expert” manual mean? And is it more than essentially the experiences of only one person?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“Expert” Manuals</dc:title>
  <dc:creator>Rory Butcher</dc:creator>
  <cp:lastModifiedBy>Rory Butcher</cp:lastModifiedBy>
  <cp:revision>15</cp:revision>
  <dcterms:created xsi:type="dcterms:W3CDTF">2018-02-02T09:42:21Z</dcterms:created>
  <dcterms:modified xsi:type="dcterms:W3CDTF">2018-02-02T10:11:46Z</dcterms:modified>
</cp:coreProperties>
</file>