
<file path=[Content_Types].xml><?xml version="1.0" encoding="utf-8"?>
<Types xmlns="http://schemas.openxmlformats.org/package/2006/content-types">
  <Default Extension="jpeg" ContentType="image/jpeg"/>
  <Default Extension="JPG" ContentType="image/.jpg"/>
  <Default Extension="png" ContentType="image/png"/>
  <Default Extension="mp4" ContentType="vide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media/image5.svg" ContentType="image/svg+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1" r:id="rId7"/>
    <p:sldId id="262" r:id="rId8"/>
    <p:sldId id="263" r:id="rId9"/>
    <p:sldId id="265" r:id="rId10"/>
    <p:sldId id="266" r:id="rId11"/>
    <p:sldId id="267" r:id="rId12"/>
    <p:sldId id="268"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48" d="100"/>
          <a:sy n="48" d="100"/>
        </p:scale>
        <p:origin x="67" y="8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BE20DC36-EE72-43F8-924D-3437689967D3}"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2FEE5DF-70DA-459E-BCA6-1C8B4431698C}">
      <dgm:prSet/>
      <dgm:spPr/>
      <dgm:t>
        <a:bodyPr/>
        <a:lstStyle/>
        <a:p>
          <a:r>
            <a:rPr lang="en-GB"/>
            <a:t>Risk management includes many concerns as organizations face many risks that can affect their objectives.</a:t>
          </a:r>
          <a:endParaRPr lang="en-US"/>
        </a:p>
      </dgm:t>
    </dgm:pt>
    <dgm:pt modelId="{0FEF1212-D155-453C-8AEC-29C25FB4976E}" cxnId="{1FF34459-484C-4E08-8216-0092B97C816D}" type="parTrans">
      <dgm:prSet/>
      <dgm:spPr/>
      <dgm:t>
        <a:bodyPr/>
        <a:lstStyle/>
        <a:p>
          <a:endParaRPr lang="en-US"/>
        </a:p>
      </dgm:t>
    </dgm:pt>
    <dgm:pt modelId="{1F274D22-E5AE-4250-B090-069713DEDFF3}" cxnId="{1FF34459-484C-4E08-8216-0092B97C816D}" type="sibTrans">
      <dgm:prSet/>
      <dgm:spPr/>
      <dgm:t>
        <a:bodyPr/>
        <a:lstStyle/>
        <a:p>
          <a:endParaRPr lang="en-US"/>
        </a:p>
      </dgm:t>
    </dgm:pt>
    <dgm:pt modelId="{B99CF8DC-FBFF-44CA-8F5F-51285E33F229}">
      <dgm:prSet/>
      <dgm:spPr/>
      <dgm:t>
        <a:bodyPr/>
        <a:lstStyle/>
        <a:p>
          <a:r>
            <a:rPr lang="en-GB" b="1" u="sng"/>
            <a:t>Financial risk </a:t>
          </a:r>
          <a:endParaRPr lang="en-US"/>
        </a:p>
      </dgm:t>
    </dgm:pt>
    <dgm:pt modelId="{3E9282EA-8F85-4B3D-99C2-552E5CA45B32}" cxnId="{5B1AF41F-DA1A-4F72-8536-B3C0CB63C6C4}" type="parTrans">
      <dgm:prSet/>
      <dgm:spPr/>
      <dgm:t>
        <a:bodyPr/>
        <a:lstStyle/>
        <a:p>
          <a:endParaRPr lang="en-US"/>
        </a:p>
      </dgm:t>
    </dgm:pt>
    <dgm:pt modelId="{350F6946-B0FB-4018-97BE-F364FABA9C26}" cxnId="{5B1AF41F-DA1A-4F72-8536-B3C0CB63C6C4}" type="sibTrans">
      <dgm:prSet/>
      <dgm:spPr/>
      <dgm:t>
        <a:bodyPr/>
        <a:lstStyle/>
        <a:p>
          <a:endParaRPr lang="en-US"/>
        </a:p>
      </dgm:t>
    </dgm:pt>
    <dgm:pt modelId="{52F8CF16-2A73-464C-B701-95006BCD1D9E}">
      <dgm:prSet/>
      <dgm:spPr/>
      <dgm:t>
        <a:bodyPr/>
        <a:lstStyle/>
        <a:p>
          <a:r>
            <a:rPr lang="en-GB"/>
            <a:t>These include concerns related to financial stability, market volatility, credit risk, income risk and exchange rates. Financial risk management aims to protect the financial health of an organization and ensure its ability to meet its financial obligations. Within an organisation there is a particular danger of any sensitive details getting out, such as banking details. </a:t>
          </a:r>
          <a:endParaRPr lang="en-US"/>
        </a:p>
      </dgm:t>
    </dgm:pt>
    <dgm:pt modelId="{A845B0B3-132D-455B-9BD0-D91B3B6EB393}" cxnId="{FF758374-6D57-4FC6-9506-C4E19AB11109}" type="parTrans">
      <dgm:prSet/>
      <dgm:spPr/>
      <dgm:t>
        <a:bodyPr/>
        <a:lstStyle/>
        <a:p>
          <a:endParaRPr lang="en-US"/>
        </a:p>
      </dgm:t>
    </dgm:pt>
    <dgm:pt modelId="{6D30D429-C7A8-4927-919E-889B81E11BC5}" cxnId="{FF758374-6D57-4FC6-9506-C4E19AB11109}" type="sibTrans">
      <dgm:prSet/>
      <dgm:spPr/>
      <dgm:t>
        <a:bodyPr/>
        <a:lstStyle/>
        <a:p>
          <a:endParaRPr lang="en-US"/>
        </a:p>
      </dgm:t>
    </dgm:pt>
    <dgm:pt modelId="{1D0ED461-3D2E-4774-A619-54253C60E4AA}">
      <dgm:prSet/>
      <dgm:spPr/>
      <dgm:t>
        <a:bodyPr/>
        <a:lstStyle/>
        <a:p>
          <a:r>
            <a:rPr lang="en-GB" b="1" u="sng"/>
            <a:t>Operational risks </a:t>
          </a:r>
          <a:endParaRPr lang="en-US"/>
        </a:p>
      </dgm:t>
    </dgm:pt>
    <dgm:pt modelId="{0CA2A5FD-AF4D-4BD7-889A-A817ABD2B624}" cxnId="{6C00D546-03EB-4211-B17D-3BA4876D8595}" type="parTrans">
      <dgm:prSet/>
      <dgm:spPr/>
      <dgm:t>
        <a:bodyPr/>
        <a:lstStyle/>
        <a:p>
          <a:endParaRPr lang="en-US"/>
        </a:p>
      </dgm:t>
    </dgm:pt>
    <dgm:pt modelId="{F8AF1D40-BA88-476D-B74D-4F29AEEC2738}" cxnId="{6C00D546-03EB-4211-B17D-3BA4876D8595}" type="sibTrans">
      <dgm:prSet/>
      <dgm:spPr/>
      <dgm:t>
        <a:bodyPr/>
        <a:lstStyle/>
        <a:p>
          <a:endParaRPr lang="en-US"/>
        </a:p>
      </dgm:t>
    </dgm:pt>
    <dgm:pt modelId="{51C038C3-7BE4-4D9E-B372-BB4554C92728}">
      <dgm:prSet/>
      <dgm:spPr/>
      <dgm:t>
        <a:bodyPr/>
        <a:lstStyle/>
        <a:p>
          <a:r>
            <a:rPr lang="en-GB"/>
            <a:t>Risks associated with our daily operations, including process failures, supply chain disruptions, technology failures, human errors and other risks, operate. Effective risk management ensures business continuity.</a:t>
          </a:r>
          <a:endParaRPr lang="en-US"/>
        </a:p>
      </dgm:t>
    </dgm:pt>
    <dgm:pt modelId="{04E0512D-86B2-4D41-9CAF-EBB8BDA22E2B}" cxnId="{FA5B49D9-97A1-4616-8BCF-6B47AAEF6F73}" type="parTrans">
      <dgm:prSet/>
      <dgm:spPr/>
      <dgm:t>
        <a:bodyPr/>
        <a:lstStyle/>
        <a:p>
          <a:endParaRPr lang="en-US"/>
        </a:p>
      </dgm:t>
    </dgm:pt>
    <dgm:pt modelId="{4092E6F3-46E3-49CB-8ACA-F6EA16C84158}" cxnId="{FA5B49D9-97A1-4616-8BCF-6B47AAEF6F73}" type="sibTrans">
      <dgm:prSet/>
      <dgm:spPr/>
      <dgm:t>
        <a:bodyPr/>
        <a:lstStyle/>
        <a:p>
          <a:endParaRPr lang="en-US"/>
        </a:p>
      </dgm:t>
    </dgm:pt>
    <dgm:pt modelId="{2A8E3394-CF9C-4793-9A1C-368F4F79221A}">
      <dgm:prSet/>
      <dgm:spPr/>
      <dgm:t>
        <a:bodyPr/>
        <a:lstStyle/>
        <a:p>
          <a:r>
            <a:rPr lang="en-GB" b="1" u="sng"/>
            <a:t>Strategic risk</a:t>
          </a:r>
          <a:endParaRPr lang="en-US"/>
        </a:p>
      </dgm:t>
    </dgm:pt>
    <dgm:pt modelId="{1731E858-EAAF-40B7-803F-18550ADCA040}" cxnId="{48F99C23-D7C2-450A-9275-20291BC07125}" type="parTrans">
      <dgm:prSet/>
      <dgm:spPr/>
      <dgm:t>
        <a:bodyPr/>
        <a:lstStyle/>
        <a:p>
          <a:endParaRPr lang="en-US"/>
        </a:p>
      </dgm:t>
    </dgm:pt>
    <dgm:pt modelId="{B56D9521-E191-427F-BA3F-A38873F5D869}" cxnId="{48F99C23-D7C2-450A-9275-20291BC07125}" type="sibTrans">
      <dgm:prSet/>
      <dgm:spPr/>
      <dgm:t>
        <a:bodyPr/>
        <a:lstStyle/>
        <a:p>
          <a:endParaRPr lang="en-US"/>
        </a:p>
      </dgm:t>
    </dgm:pt>
    <dgm:pt modelId="{1A27F824-EB28-41DC-B017-E760F2F7AF7F}">
      <dgm:prSet/>
      <dgm:spPr/>
      <dgm:t>
        <a:bodyPr/>
        <a:lstStyle/>
        <a:p>
          <a:r>
            <a:rPr lang="en-GB"/>
            <a:t>Some risks are related to strategic decisions, competitive markets, changing consumer preferences and the general business environment. Strategic risk management focuses on integrating strategies with risks and opportunities.</a:t>
          </a:r>
          <a:endParaRPr lang="en-US"/>
        </a:p>
      </dgm:t>
    </dgm:pt>
    <dgm:pt modelId="{8256B387-6B90-452C-B27D-457B64C3503F}" cxnId="{86D21037-1E8F-4543-AAF1-A1468FF54FF4}" type="parTrans">
      <dgm:prSet/>
      <dgm:spPr/>
      <dgm:t>
        <a:bodyPr/>
        <a:lstStyle/>
        <a:p>
          <a:endParaRPr lang="en-US"/>
        </a:p>
      </dgm:t>
    </dgm:pt>
    <dgm:pt modelId="{F44A540A-3EEB-4C5C-8947-BC39D01B9BC1}" cxnId="{86D21037-1E8F-4543-AAF1-A1468FF54FF4}" type="sibTrans">
      <dgm:prSet/>
      <dgm:spPr/>
      <dgm:t>
        <a:bodyPr/>
        <a:lstStyle/>
        <a:p>
          <a:endParaRPr lang="en-US"/>
        </a:p>
      </dgm:t>
    </dgm:pt>
    <dgm:pt modelId="{A61F5899-89A6-4A99-87D0-2983519EAB9A}">
      <dgm:prSet/>
      <dgm:spPr/>
      <dgm:t>
        <a:bodyPr/>
        <a:lstStyle/>
        <a:p>
          <a:r>
            <a:rPr lang="en-GB" b="1" u="sng"/>
            <a:t>Compliance and legal risk </a:t>
          </a:r>
          <a:endParaRPr lang="en-US"/>
        </a:p>
      </dgm:t>
    </dgm:pt>
    <dgm:pt modelId="{C65C415E-D144-4FC0-B3E6-7AA4D63875F8}" cxnId="{8390964C-3D9D-4274-8C61-F0EE5B0681AB}" type="parTrans">
      <dgm:prSet/>
      <dgm:spPr/>
      <dgm:t>
        <a:bodyPr/>
        <a:lstStyle/>
        <a:p>
          <a:endParaRPr lang="en-US"/>
        </a:p>
      </dgm:t>
    </dgm:pt>
    <dgm:pt modelId="{9F62B731-4577-43E2-A929-77256B3EA820}" cxnId="{8390964C-3D9D-4274-8C61-F0EE5B0681AB}" type="sibTrans">
      <dgm:prSet/>
      <dgm:spPr/>
      <dgm:t>
        <a:bodyPr/>
        <a:lstStyle/>
        <a:p>
          <a:endParaRPr lang="en-US"/>
        </a:p>
      </dgm:t>
    </dgm:pt>
    <dgm:pt modelId="{BD4E723C-3CED-4258-BD2F-5E44BD4D3406}">
      <dgm:prSet/>
      <dgm:spPr/>
      <dgm:t>
        <a:bodyPr/>
        <a:lstStyle/>
        <a:p>
          <a:r>
            <a:rPr lang="en-GB"/>
            <a:t>Risks arising from non-compliance with laws and regulations, legal disputes and regulatory changes. Compliance risk management involves complying with legal requirements and ensuring that the organization operates within the law.</a:t>
          </a:r>
          <a:endParaRPr lang="en-US"/>
        </a:p>
      </dgm:t>
    </dgm:pt>
    <dgm:pt modelId="{A382B541-F675-487F-8F48-A44DE6278C27}" cxnId="{966DA96D-E382-48BC-A127-5470EFA9935C}" type="parTrans">
      <dgm:prSet/>
      <dgm:spPr/>
      <dgm:t>
        <a:bodyPr/>
        <a:lstStyle/>
        <a:p>
          <a:endParaRPr lang="en-US"/>
        </a:p>
      </dgm:t>
    </dgm:pt>
    <dgm:pt modelId="{899F4D8B-7906-4B2C-A561-D4354ED2EF8B}" cxnId="{966DA96D-E382-48BC-A127-5470EFA9935C}" type="sibTrans">
      <dgm:prSet/>
      <dgm:spPr/>
      <dgm:t>
        <a:bodyPr/>
        <a:lstStyle/>
        <a:p>
          <a:endParaRPr lang="en-US"/>
        </a:p>
      </dgm:t>
    </dgm:pt>
    <dgm:pt modelId="{3CFF9AEA-D5BF-4B60-A79E-B90353EF2108}">
      <dgm:prSet/>
      <dgm:spPr/>
      <dgm:t>
        <a:bodyPr/>
        <a:lstStyle/>
        <a:p>
          <a:r>
            <a:rPr lang="en-GB" b="1" u="sng"/>
            <a:t>Reputational risk </a:t>
          </a:r>
          <a:endParaRPr lang="en-US"/>
        </a:p>
      </dgm:t>
    </dgm:pt>
    <dgm:pt modelId="{D2738528-6537-4112-9BC2-78BE72591175}" cxnId="{31FEA044-3BFC-4232-B11A-9F9492BAB74D}" type="parTrans">
      <dgm:prSet/>
      <dgm:spPr/>
      <dgm:t>
        <a:bodyPr/>
        <a:lstStyle/>
        <a:p>
          <a:endParaRPr lang="en-US"/>
        </a:p>
      </dgm:t>
    </dgm:pt>
    <dgm:pt modelId="{957D91D1-7E0C-49D8-BDA9-A03EC5C51AE5}" cxnId="{31FEA044-3BFC-4232-B11A-9F9492BAB74D}" type="sibTrans">
      <dgm:prSet/>
      <dgm:spPr/>
      <dgm:t>
        <a:bodyPr/>
        <a:lstStyle/>
        <a:p>
          <a:endParaRPr lang="en-US"/>
        </a:p>
      </dgm:t>
    </dgm:pt>
    <dgm:pt modelId="{EA1283EF-CB30-41E6-A4A9-DBB8C347C44A}">
      <dgm:prSet/>
      <dgm:spPr/>
      <dgm:t>
        <a:bodyPr/>
        <a:lstStyle/>
        <a:p>
          <a:r>
            <a:rPr lang="en-GB"/>
            <a:t>There is a risk of damage to your organization's reputation, brand or public image. Brand risk management includes issues that affect an organization's reputation in the eyes of customers, stakeholders and the public.</a:t>
          </a:r>
          <a:endParaRPr lang="en-US"/>
        </a:p>
      </dgm:t>
    </dgm:pt>
    <dgm:pt modelId="{1C3FE04A-043F-4133-91F6-08CF44C7A2B6}" cxnId="{3F8C4B03-293E-4E2A-B3EB-671A26318150}" type="parTrans">
      <dgm:prSet/>
      <dgm:spPr/>
      <dgm:t>
        <a:bodyPr/>
        <a:lstStyle/>
        <a:p>
          <a:endParaRPr lang="en-US"/>
        </a:p>
      </dgm:t>
    </dgm:pt>
    <dgm:pt modelId="{8F77057C-6264-41EC-AC72-51B7A2425B29}" cxnId="{3F8C4B03-293E-4E2A-B3EB-671A26318150}" type="sibTrans">
      <dgm:prSet/>
      <dgm:spPr/>
      <dgm:t>
        <a:bodyPr/>
        <a:lstStyle/>
        <a:p>
          <a:endParaRPr lang="en-US"/>
        </a:p>
      </dgm:t>
    </dgm:pt>
    <dgm:pt modelId="{68647747-1D54-4657-8785-A0BF60B93886}" type="pres">
      <dgm:prSet presAssocID="{BE20DC36-EE72-43F8-924D-3437689967D3}" presName="linear" presStyleCnt="0">
        <dgm:presLayoutVars>
          <dgm:animLvl val="lvl"/>
          <dgm:resizeHandles val="exact"/>
        </dgm:presLayoutVars>
      </dgm:prSet>
      <dgm:spPr/>
    </dgm:pt>
    <dgm:pt modelId="{EA38958C-EA99-42EA-95F1-29E14E4F6AEA}" type="pres">
      <dgm:prSet presAssocID="{F2FEE5DF-70DA-459E-BCA6-1C8B4431698C}" presName="parentText" presStyleLbl="node1" presStyleIdx="0" presStyleCnt="11">
        <dgm:presLayoutVars>
          <dgm:chMax val="0"/>
          <dgm:bulletEnabled val="1"/>
        </dgm:presLayoutVars>
      </dgm:prSet>
      <dgm:spPr/>
    </dgm:pt>
    <dgm:pt modelId="{E6EB35DD-FD9E-4B7F-A565-5E51DF26C101}" type="pres">
      <dgm:prSet presAssocID="{1F274D22-E5AE-4250-B090-069713DEDFF3}" presName="spacer" presStyleCnt="0"/>
      <dgm:spPr/>
    </dgm:pt>
    <dgm:pt modelId="{2B0C1843-C76D-45E6-915F-BFDEA55BEC66}" type="pres">
      <dgm:prSet presAssocID="{B99CF8DC-FBFF-44CA-8F5F-51285E33F229}" presName="parentText" presStyleLbl="node1" presStyleIdx="1" presStyleCnt="11">
        <dgm:presLayoutVars>
          <dgm:chMax val="0"/>
          <dgm:bulletEnabled val="1"/>
        </dgm:presLayoutVars>
      </dgm:prSet>
      <dgm:spPr/>
    </dgm:pt>
    <dgm:pt modelId="{CAC1FA3B-6ED2-4804-A813-96CFA1CA7B05}" type="pres">
      <dgm:prSet presAssocID="{350F6946-B0FB-4018-97BE-F364FABA9C26}" presName="spacer" presStyleCnt="0"/>
      <dgm:spPr/>
    </dgm:pt>
    <dgm:pt modelId="{E5794651-6771-4E87-B3E1-ED6E61E42F81}" type="pres">
      <dgm:prSet presAssocID="{52F8CF16-2A73-464C-B701-95006BCD1D9E}" presName="parentText" presStyleLbl="node1" presStyleIdx="2" presStyleCnt="11">
        <dgm:presLayoutVars>
          <dgm:chMax val="0"/>
          <dgm:bulletEnabled val="1"/>
        </dgm:presLayoutVars>
      </dgm:prSet>
      <dgm:spPr/>
    </dgm:pt>
    <dgm:pt modelId="{DE05DE2C-1FE9-4602-A9BA-DB7E09CC2796}" type="pres">
      <dgm:prSet presAssocID="{6D30D429-C7A8-4927-919E-889B81E11BC5}" presName="spacer" presStyleCnt="0"/>
      <dgm:spPr/>
    </dgm:pt>
    <dgm:pt modelId="{796B7A29-5497-478B-9496-009B61DE41A1}" type="pres">
      <dgm:prSet presAssocID="{1D0ED461-3D2E-4774-A619-54253C60E4AA}" presName="parentText" presStyleLbl="node1" presStyleIdx="3" presStyleCnt="11">
        <dgm:presLayoutVars>
          <dgm:chMax val="0"/>
          <dgm:bulletEnabled val="1"/>
        </dgm:presLayoutVars>
      </dgm:prSet>
      <dgm:spPr/>
    </dgm:pt>
    <dgm:pt modelId="{156956DD-7D1C-4B3C-84BE-00CBBAEAB66D}" type="pres">
      <dgm:prSet presAssocID="{F8AF1D40-BA88-476D-B74D-4F29AEEC2738}" presName="spacer" presStyleCnt="0"/>
      <dgm:spPr/>
    </dgm:pt>
    <dgm:pt modelId="{03BC032C-2529-4A20-B8A9-50015698894D}" type="pres">
      <dgm:prSet presAssocID="{51C038C3-7BE4-4D9E-B372-BB4554C92728}" presName="parentText" presStyleLbl="node1" presStyleIdx="4" presStyleCnt="11">
        <dgm:presLayoutVars>
          <dgm:chMax val="0"/>
          <dgm:bulletEnabled val="1"/>
        </dgm:presLayoutVars>
      </dgm:prSet>
      <dgm:spPr/>
    </dgm:pt>
    <dgm:pt modelId="{435EE9E8-96E6-4526-9FFA-FDF361FC4EF1}" type="pres">
      <dgm:prSet presAssocID="{4092E6F3-46E3-49CB-8ACA-F6EA16C84158}" presName="spacer" presStyleCnt="0"/>
      <dgm:spPr/>
    </dgm:pt>
    <dgm:pt modelId="{2EE3155E-8FE9-4AF7-8FAA-66D951D83F68}" type="pres">
      <dgm:prSet presAssocID="{2A8E3394-CF9C-4793-9A1C-368F4F79221A}" presName="parentText" presStyleLbl="node1" presStyleIdx="5" presStyleCnt="11">
        <dgm:presLayoutVars>
          <dgm:chMax val="0"/>
          <dgm:bulletEnabled val="1"/>
        </dgm:presLayoutVars>
      </dgm:prSet>
      <dgm:spPr/>
    </dgm:pt>
    <dgm:pt modelId="{470579EC-2DC0-4610-87BB-B7E02D4456E3}" type="pres">
      <dgm:prSet presAssocID="{B56D9521-E191-427F-BA3F-A38873F5D869}" presName="spacer" presStyleCnt="0"/>
      <dgm:spPr/>
    </dgm:pt>
    <dgm:pt modelId="{7DE81256-58F2-4131-A462-367DA6484F7A}" type="pres">
      <dgm:prSet presAssocID="{1A27F824-EB28-41DC-B017-E760F2F7AF7F}" presName="parentText" presStyleLbl="node1" presStyleIdx="6" presStyleCnt="11">
        <dgm:presLayoutVars>
          <dgm:chMax val="0"/>
          <dgm:bulletEnabled val="1"/>
        </dgm:presLayoutVars>
      </dgm:prSet>
      <dgm:spPr/>
    </dgm:pt>
    <dgm:pt modelId="{97159F93-9DA8-4FC7-931C-5B32358ACBB0}" type="pres">
      <dgm:prSet presAssocID="{F44A540A-3EEB-4C5C-8947-BC39D01B9BC1}" presName="spacer" presStyleCnt="0"/>
      <dgm:spPr/>
    </dgm:pt>
    <dgm:pt modelId="{C18EA3FE-0731-43E8-92FD-3890BE7B49D9}" type="pres">
      <dgm:prSet presAssocID="{A61F5899-89A6-4A99-87D0-2983519EAB9A}" presName="parentText" presStyleLbl="node1" presStyleIdx="7" presStyleCnt="11">
        <dgm:presLayoutVars>
          <dgm:chMax val="0"/>
          <dgm:bulletEnabled val="1"/>
        </dgm:presLayoutVars>
      </dgm:prSet>
      <dgm:spPr/>
    </dgm:pt>
    <dgm:pt modelId="{A62B5916-A6E7-4E0F-B6FE-87B5284F91F8}" type="pres">
      <dgm:prSet presAssocID="{9F62B731-4577-43E2-A929-77256B3EA820}" presName="spacer" presStyleCnt="0"/>
      <dgm:spPr/>
    </dgm:pt>
    <dgm:pt modelId="{BA44283E-7349-45AB-BC13-4AF65460E7CC}" type="pres">
      <dgm:prSet presAssocID="{BD4E723C-3CED-4258-BD2F-5E44BD4D3406}" presName="parentText" presStyleLbl="node1" presStyleIdx="8" presStyleCnt="11">
        <dgm:presLayoutVars>
          <dgm:chMax val="0"/>
          <dgm:bulletEnabled val="1"/>
        </dgm:presLayoutVars>
      </dgm:prSet>
      <dgm:spPr/>
    </dgm:pt>
    <dgm:pt modelId="{1F7AA4B0-DD45-48A6-AA04-8E0CC5D926C5}" type="pres">
      <dgm:prSet presAssocID="{899F4D8B-7906-4B2C-A561-D4354ED2EF8B}" presName="spacer" presStyleCnt="0"/>
      <dgm:spPr/>
    </dgm:pt>
    <dgm:pt modelId="{C8A20B50-64AE-4565-AB2D-A620B82FCB33}" type="pres">
      <dgm:prSet presAssocID="{3CFF9AEA-D5BF-4B60-A79E-B90353EF2108}" presName="parentText" presStyleLbl="node1" presStyleIdx="9" presStyleCnt="11">
        <dgm:presLayoutVars>
          <dgm:chMax val="0"/>
          <dgm:bulletEnabled val="1"/>
        </dgm:presLayoutVars>
      </dgm:prSet>
      <dgm:spPr/>
    </dgm:pt>
    <dgm:pt modelId="{0CA05249-E3F8-4E19-9D86-205E201131BE}" type="pres">
      <dgm:prSet presAssocID="{957D91D1-7E0C-49D8-BDA9-A03EC5C51AE5}" presName="spacer" presStyleCnt="0"/>
      <dgm:spPr/>
    </dgm:pt>
    <dgm:pt modelId="{08D20823-E5E9-4A95-BE86-337838256F28}" type="pres">
      <dgm:prSet presAssocID="{EA1283EF-CB30-41E6-A4A9-DBB8C347C44A}" presName="parentText" presStyleLbl="node1" presStyleIdx="10" presStyleCnt="11">
        <dgm:presLayoutVars>
          <dgm:chMax val="0"/>
          <dgm:bulletEnabled val="1"/>
        </dgm:presLayoutVars>
      </dgm:prSet>
      <dgm:spPr/>
    </dgm:pt>
  </dgm:ptLst>
  <dgm:cxnLst>
    <dgm:cxn modelId="{3F8C4B03-293E-4E2A-B3EB-671A26318150}" srcId="{BE20DC36-EE72-43F8-924D-3437689967D3}" destId="{EA1283EF-CB30-41E6-A4A9-DBB8C347C44A}" srcOrd="10" destOrd="0" parTransId="{1C3FE04A-043F-4133-91F6-08CF44C7A2B6}" sibTransId="{8F77057C-6264-41EC-AC72-51B7A2425B29}"/>
    <dgm:cxn modelId="{7BC5200C-415F-4E69-807D-38A0411ACFCE}" type="presOf" srcId="{B99CF8DC-FBFF-44CA-8F5F-51285E33F229}" destId="{2B0C1843-C76D-45E6-915F-BFDEA55BEC66}" srcOrd="0" destOrd="0" presId="urn:microsoft.com/office/officeart/2005/8/layout/vList2"/>
    <dgm:cxn modelId="{56CDAE12-1E4A-4E15-80F0-6A6E01705457}" type="presOf" srcId="{BE20DC36-EE72-43F8-924D-3437689967D3}" destId="{68647747-1D54-4657-8785-A0BF60B93886}" srcOrd="0" destOrd="0" presId="urn:microsoft.com/office/officeart/2005/8/layout/vList2"/>
    <dgm:cxn modelId="{5B1AF41F-DA1A-4F72-8536-B3C0CB63C6C4}" srcId="{BE20DC36-EE72-43F8-924D-3437689967D3}" destId="{B99CF8DC-FBFF-44CA-8F5F-51285E33F229}" srcOrd="1" destOrd="0" parTransId="{3E9282EA-8F85-4B3D-99C2-552E5CA45B32}" sibTransId="{350F6946-B0FB-4018-97BE-F364FABA9C26}"/>
    <dgm:cxn modelId="{48F99C23-D7C2-450A-9275-20291BC07125}" srcId="{BE20DC36-EE72-43F8-924D-3437689967D3}" destId="{2A8E3394-CF9C-4793-9A1C-368F4F79221A}" srcOrd="5" destOrd="0" parTransId="{1731E858-EAAF-40B7-803F-18550ADCA040}" sibTransId="{B56D9521-E191-427F-BA3F-A38873F5D869}"/>
    <dgm:cxn modelId="{86D21037-1E8F-4543-AAF1-A1468FF54FF4}" srcId="{BE20DC36-EE72-43F8-924D-3437689967D3}" destId="{1A27F824-EB28-41DC-B017-E760F2F7AF7F}" srcOrd="6" destOrd="0" parTransId="{8256B387-6B90-452C-B27D-457B64C3503F}" sibTransId="{F44A540A-3EEB-4C5C-8947-BC39D01B9BC1}"/>
    <dgm:cxn modelId="{35FBEF60-F948-40E8-BEF1-DC9EB8BF4585}" type="presOf" srcId="{1A27F824-EB28-41DC-B017-E760F2F7AF7F}" destId="{7DE81256-58F2-4131-A462-367DA6484F7A}" srcOrd="0" destOrd="0" presId="urn:microsoft.com/office/officeart/2005/8/layout/vList2"/>
    <dgm:cxn modelId="{3FA75463-8FDF-4D4F-AC08-52C6F7943869}" type="presOf" srcId="{F2FEE5DF-70DA-459E-BCA6-1C8B4431698C}" destId="{EA38958C-EA99-42EA-95F1-29E14E4F6AEA}" srcOrd="0" destOrd="0" presId="urn:microsoft.com/office/officeart/2005/8/layout/vList2"/>
    <dgm:cxn modelId="{31FEA044-3BFC-4232-B11A-9F9492BAB74D}" srcId="{BE20DC36-EE72-43F8-924D-3437689967D3}" destId="{3CFF9AEA-D5BF-4B60-A79E-B90353EF2108}" srcOrd="9" destOrd="0" parTransId="{D2738528-6537-4112-9BC2-78BE72591175}" sibTransId="{957D91D1-7E0C-49D8-BDA9-A03EC5C51AE5}"/>
    <dgm:cxn modelId="{6C00D546-03EB-4211-B17D-3BA4876D8595}" srcId="{BE20DC36-EE72-43F8-924D-3437689967D3}" destId="{1D0ED461-3D2E-4774-A619-54253C60E4AA}" srcOrd="3" destOrd="0" parTransId="{0CA2A5FD-AF4D-4BD7-889A-A817ABD2B624}" sibTransId="{F8AF1D40-BA88-476D-B74D-4F29AEEC2738}"/>
    <dgm:cxn modelId="{8390964C-3D9D-4274-8C61-F0EE5B0681AB}" srcId="{BE20DC36-EE72-43F8-924D-3437689967D3}" destId="{A61F5899-89A6-4A99-87D0-2983519EAB9A}" srcOrd="7" destOrd="0" parTransId="{C65C415E-D144-4FC0-B3E6-7AA4D63875F8}" sibTransId="{9F62B731-4577-43E2-A929-77256B3EA820}"/>
    <dgm:cxn modelId="{966DA96D-E382-48BC-A127-5470EFA9935C}" srcId="{BE20DC36-EE72-43F8-924D-3437689967D3}" destId="{BD4E723C-3CED-4258-BD2F-5E44BD4D3406}" srcOrd="8" destOrd="0" parTransId="{A382B541-F675-487F-8F48-A44DE6278C27}" sibTransId="{899F4D8B-7906-4B2C-A561-D4354ED2EF8B}"/>
    <dgm:cxn modelId="{FF758374-6D57-4FC6-9506-C4E19AB11109}" srcId="{BE20DC36-EE72-43F8-924D-3437689967D3}" destId="{52F8CF16-2A73-464C-B701-95006BCD1D9E}" srcOrd="2" destOrd="0" parTransId="{A845B0B3-132D-455B-9BD0-D91B3B6EB393}" sibTransId="{6D30D429-C7A8-4927-919E-889B81E11BC5}"/>
    <dgm:cxn modelId="{1FF34459-484C-4E08-8216-0092B97C816D}" srcId="{BE20DC36-EE72-43F8-924D-3437689967D3}" destId="{F2FEE5DF-70DA-459E-BCA6-1C8B4431698C}" srcOrd="0" destOrd="0" parTransId="{0FEF1212-D155-453C-8AEC-29C25FB4976E}" sibTransId="{1F274D22-E5AE-4250-B090-069713DEDFF3}"/>
    <dgm:cxn modelId="{ECBC1685-3F67-41CE-B02A-5F12C8569DB3}" type="presOf" srcId="{2A8E3394-CF9C-4793-9A1C-368F4F79221A}" destId="{2EE3155E-8FE9-4AF7-8FAA-66D951D83F68}" srcOrd="0" destOrd="0" presId="urn:microsoft.com/office/officeart/2005/8/layout/vList2"/>
    <dgm:cxn modelId="{458367A2-3294-4E2E-A9C0-3F1535FCDAF4}" type="presOf" srcId="{BD4E723C-3CED-4258-BD2F-5E44BD4D3406}" destId="{BA44283E-7349-45AB-BC13-4AF65460E7CC}" srcOrd="0" destOrd="0" presId="urn:microsoft.com/office/officeart/2005/8/layout/vList2"/>
    <dgm:cxn modelId="{23D3ACB4-351A-4249-BC50-592D38BFD84B}" type="presOf" srcId="{3CFF9AEA-D5BF-4B60-A79E-B90353EF2108}" destId="{C8A20B50-64AE-4565-AB2D-A620B82FCB33}" srcOrd="0" destOrd="0" presId="urn:microsoft.com/office/officeart/2005/8/layout/vList2"/>
    <dgm:cxn modelId="{43869CBA-90AB-480D-B307-A8B588152FB5}" type="presOf" srcId="{EA1283EF-CB30-41E6-A4A9-DBB8C347C44A}" destId="{08D20823-E5E9-4A95-BE86-337838256F28}" srcOrd="0" destOrd="0" presId="urn:microsoft.com/office/officeart/2005/8/layout/vList2"/>
    <dgm:cxn modelId="{684179C6-E7D2-491A-8524-C572222135BB}" type="presOf" srcId="{51C038C3-7BE4-4D9E-B372-BB4554C92728}" destId="{03BC032C-2529-4A20-B8A9-50015698894D}" srcOrd="0" destOrd="0" presId="urn:microsoft.com/office/officeart/2005/8/layout/vList2"/>
    <dgm:cxn modelId="{FA5B49D9-97A1-4616-8BCF-6B47AAEF6F73}" srcId="{BE20DC36-EE72-43F8-924D-3437689967D3}" destId="{51C038C3-7BE4-4D9E-B372-BB4554C92728}" srcOrd="4" destOrd="0" parTransId="{04E0512D-86B2-4D41-9CAF-EBB8BDA22E2B}" sibTransId="{4092E6F3-46E3-49CB-8ACA-F6EA16C84158}"/>
    <dgm:cxn modelId="{83EB19E3-9213-4B5E-AC42-6AF248C728D8}" type="presOf" srcId="{1D0ED461-3D2E-4774-A619-54253C60E4AA}" destId="{796B7A29-5497-478B-9496-009B61DE41A1}" srcOrd="0" destOrd="0" presId="urn:microsoft.com/office/officeart/2005/8/layout/vList2"/>
    <dgm:cxn modelId="{0AA930E8-7EC4-4E97-BC34-3C60E6FE9491}" type="presOf" srcId="{52F8CF16-2A73-464C-B701-95006BCD1D9E}" destId="{E5794651-6771-4E87-B3E1-ED6E61E42F81}" srcOrd="0" destOrd="0" presId="urn:microsoft.com/office/officeart/2005/8/layout/vList2"/>
    <dgm:cxn modelId="{528E98F7-B0E5-4607-B7CD-5B84788C1B92}" type="presOf" srcId="{A61F5899-89A6-4A99-87D0-2983519EAB9A}" destId="{C18EA3FE-0731-43E8-92FD-3890BE7B49D9}" srcOrd="0" destOrd="0" presId="urn:microsoft.com/office/officeart/2005/8/layout/vList2"/>
    <dgm:cxn modelId="{1AC12E66-E11A-464A-817F-80195589C505}" type="presParOf" srcId="{68647747-1D54-4657-8785-A0BF60B93886}" destId="{EA38958C-EA99-42EA-95F1-29E14E4F6AEA}" srcOrd="0" destOrd="0" presId="urn:microsoft.com/office/officeart/2005/8/layout/vList2"/>
    <dgm:cxn modelId="{4C79BA09-C1D1-4462-958D-D37B90645B83}" type="presParOf" srcId="{68647747-1D54-4657-8785-A0BF60B93886}" destId="{E6EB35DD-FD9E-4B7F-A565-5E51DF26C101}" srcOrd="1" destOrd="0" presId="urn:microsoft.com/office/officeart/2005/8/layout/vList2"/>
    <dgm:cxn modelId="{C977FDCC-5CAE-4A98-A381-4023FBF142B8}" type="presParOf" srcId="{68647747-1D54-4657-8785-A0BF60B93886}" destId="{2B0C1843-C76D-45E6-915F-BFDEA55BEC66}" srcOrd="2" destOrd="0" presId="urn:microsoft.com/office/officeart/2005/8/layout/vList2"/>
    <dgm:cxn modelId="{A1772266-43DB-44A5-8FD1-1DCDC9F136D8}" type="presParOf" srcId="{68647747-1D54-4657-8785-A0BF60B93886}" destId="{CAC1FA3B-6ED2-4804-A813-96CFA1CA7B05}" srcOrd="3" destOrd="0" presId="urn:microsoft.com/office/officeart/2005/8/layout/vList2"/>
    <dgm:cxn modelId="{8606AFB2-F819-463E-AA1D-0476B7CF471F}" type="presParOf" srcId="{68647747-1D54-4657-8785-A0BF60B93886}" destId="{E5794651-6771-4E87-B3E1-ED6E61E42F81}" srcOrd="4" destOrd="0" presId="urn:microsoft.com/office/officeart/2005/8/layout/vList2"/>
    <dgm:cxn modelId="{E0C8DDD7-69BD-4797-B86B-805742D22DFF}" type="presParOf" srcId="{68647747-1D54-4657-8785-A0BF60B93886}" destId="{DE05DE2C-1FE9-4602-A9BA-DB7E09CC2796}" srcOrd="5" destOrd="0" presId="urn:microsoft.com/office/officeart/2005/8/layout/vList2"/>
    <dgm:cxn modelId="{3ECAAC03-AC31-402B-B3AB-FDB175ACF3C1}" type="presParOf" srcId="{68647747-1D54-4657-8785-A0BF60B93886}" destId="{796B7A29-5497-478B-9496-009B61DE41A1}" srcOrd="6" destOrd="0" presId="urn:microsoft.com/office/officeart/2005/8/layout/vList2"/>
    <dgm:cxn modelId="{0293F73B-9476-49C6-9316-CFE3FAEE4C65}" type="presParOf" srcId="{68647747-1D54-4657-8785-A0BF60B93886}" destId="{156956DD-7D1C-4B3C-84BE-00CBBAEAB66D}" srcOrd="7" destOrd="0" presId="urn:microsoft.com/office/officeart/2005/8/layout/vList2"/>
    <dgm:cxn modelId="{513B81B1-D703-47F1-B80F-854CE483C517}" type="presParOf" srcId="{68647747-1D54-4657-8785-A0BF60B93886}" destId="{03BC032C-2529-4A20-B8A9-50015698894D}" srcOrd="8" destOrd="0" presId="urn:microsoft.com/office/officeart/2005/8/layout/vList2"/>
    <dgm:cxn modelId="{301EDE17-086E-468B-937A-DFBA27E6D3B9}" type="presParOf" srcId="{68647747-1D54-4657-8785-A0BF60B93886}" destId="{435EE9E8-96E6-4526-9FFA-FDF361FC4EF1}" srcOrd="9" destOrd="0" presId="urn:microsoft.com/office/officeart/2005/8/layout/vList2"/>
    <dgm:cxn modelId="{0ADF6148-703D-4DC2-9A15-AB439EE4B12C}" type="presParOf" srcId="{68647747-1D54-4657-8785-A0BF60B93886}" destId="{2EE3155E-8FE9-4AF7-8FAA-66D951D83F68}" srcOrd="10" destOrd="0" presId="urn:microsoft.com/office/officeart/2005/8/layout/vList2"/>
    <dgm:cxn modelId="{72FB6339-A9EF-4915-875E-452E51433672}" type="presParOf" srcId="{68647747-1D54-4657-8785-A0BF60B93886}" destId="{470579EC-2DC0-4610-87BB-B7E02D4456E3}" srcOrd="11" destOrd="0" presId="urn:microsoft.com/office/officeart/2005/8/layout/vList2"/>
    <dgm:cxn modelId="{D693E070-911D-4149-A180-A09C1FB641A5}" type="presParOf" srcId="{68647747-1D54-4657-8785-A0BF60B93886}" destId="{7DE81256-58F2-4131-A462-367DA6484F7A}" srcOrd="12" destOrd="0" presId="urn:microsoft.com/office/officeart/2005/8/layout/vList2"/>
    <dgm:cxn modelId="{780603C1-2871-45BE-BF2D-9278079E8EC0}" type="presParOf" srcId="{68647747-1D54-4657-8785-A0BF60B93886}" destId="{97159F93-9DA8-4FC7-931C-5B32358ACBB0}" srcOrd="13" destOrd="0" presId="urn:microsoft.com/office/officeart/2005/8/layout/vList2"/>
    <dgm:cxn modelId="{AB5ACFA0-8D49-4A9B-A3C7-9A9BFFAD092F}" type="presParOf" srcId="{68647747-1D54-4657-8785-A0BF60B93886}" destId="{C18EA3FE-0731-43E8-92FD-3890BE7B49D9}" srcOrd="14" destOrd="0" presId="urn:microsoft.com/office/officeart/2005/8/layout/vList2"/>
    <dgm:cxn modelId="{5AEF5B42-4EF5-4C8B-A030-8EF1D7DF722E}" type="presParOf" srcId="{68647747-1D54-4657-8785-A0BF60B93886}" destId="{A62B5916-A6E7-4E0F-B6FE-87B5284F91F8}" srcOrd="15" destOrd="0" presId="urn:microsoft.com/office/officeart/2005/8/layout/vList2"/>
    <dgm:cxn modelId="{3C406297-090C-47B8-BEB5-FA6069C83464}" type="presParOf" srcId="{68647747-1D54-4657-8785-A0BF60B93886}" destId="{BA44283E-7349-45AB-BC13-4AF65460E7CC}" srcOrd="16" destOrd="0" presId="urn:microsoft.com/office/officeart/2005/8/layout/vList2"/>
    <dgm:cxn modelId="{B6B0273A-D945-4935-B77B-65219E1FEA11}" type="presParOf" srcId="{68647747-1D54-4657-8785-A0BF60B93886}" destId="{1F7AA4B0-DD45-48A6-AA04-8E0CC5D926C5}" srcOrd="17" destOrd="0" presId="urn:microsoft.com/office/officeart/2005/8/layout/vList2"/>
    <dgm:cxn modelId="{07263F5A-978E-41DA-BC38-416AE0804477}" type="presParOf" srcId="{68647747-1D54-4657-8785-A0BF60B93886}" destId="{C8A20B50-64AE-4565-AB2D-A620B82FCB33}" srcOrd="18" destOrd="0" presId="urn:microsoft.com/office/officeart/2005/8/layout/vList2"/>
    <dgm:cxn modelId="{245BC010-4989-426E-9016-96C255B72E53}" type="presParOf" srcId="{68647747-1D54-4657-8785-A0BF60B93886}" destId="{0CA05249-E3F8-4E19-9D86-205E201131BE}" srcOrd="19" destOrd="0" presId="urn:microsoft.com/office/officeart/2005/8/layout/vList2"/>
    <dgm:cxn modelId="{F0E38FA7-A243-4545-AA89-98752A3BA809}" type="presParOf" srcId="{68647747-1D54-4657-8785-A0BF60B93886}" destId="{08D20823-E5E9-4A95-BE86-337838256F28}" srcOrd="20"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AE0677-0505-4C7C-A855-DFDC67EB607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9869A50-8FDD-462B-B0D6-60F6F150239D}">
      <dgm:prSet/>
      <dgm:spPr/>
      <dgm:t>
        <a:bodyPr/>
        <a:lstStyle/>
        <a:p>
          <a:r>
            <a:rPr lang="en-GB" b="1" u="sng"/>
            <a:t>Cyber security and information technology risks</a:t>
          </a:r>
          <a:endParaRPr lang="en-US"/>
        </a:p>
      </dgm:t>
    </dgm:pt>
    <dgm:pt modelId="{5F0280DA-FB9A-4C05-9686-103C1EB3A9E9}" cxnId="{08F97F35-2CD1-400D-95A9-CE108CEF9EAC}" type="parTrans">
      <dgm:prSet/>
      <dgm:spPr/>
      <dgm:t>
        <a:bodyPr/>
        <a:lstStyle/>
        <a:p>
          <a:endParaRPr lang="en-US"/>
        </a:p>
      </dgm:t>
    </dgm:pt>
    <dgm:pt modelId="{B8332166-049B-4A37-A83B-AFE21127D2B3}" cxnId="{08F97F35-2CD1-400D-95A9-CE108CEF9EAC}" type="sibTrans">
      <dgm:prSet/>
      <dgm:spPr/>
      <dgm:t>
        <a:bodyPr/>
        <a:lstStyle/>
        <a:p>
          <a:endParaRPr lang="en-US"/>
        </a:p>
      </dgm:t>
    </dgm:pt>
    <dgm:pt modelId="{EBDA7622-6056-4F1A-A365-2D0414CC8B51}">
      <dgm:prSet/>
      <dgm:spPr/>
      <dgm:t>
        <a:bodyPr/>
        <a:lstStyle/>
        <a:p>
          <a:r>
            <a:rPr lang="en-GB"/>
            <a:t>Risks related to information security, data breaches, cyberattacks and technology vulnerabilities. IT risk management focuses on protecting digital assets and ensuring the security and privacy of sensitive information.</a:t>
          </a:r>
          <a:endParaRPr lang="en-US"/>
        </a:p>
      </dgm:t>
    </dgm:pt>
    <dgm:pt modelId="{980B35C6-839F-4027-9B58-69FEE8E88813}" cxnId="{419A3600-6A9E-4B9F-9DE8-4DBBDD40AEE3}" type="parTrans">
      <dgm:prSet/>
      <dgm:spPr/>
      <dgm:t>
        <a:bodyPr/>
        <a:lstStyle/>
        <a:p>
          <a:endParaRPr lang="en-US"/>
        </a:p>
      </dgm:t>
    </dgm:pt>
    <dgm:pt modelId="{046AA3CF-E0A5-418D-8CAB-3E6699099FC9}" cxnId="{419A3600-6A9E-4B9F-9DE8-4DBBDD40AEE3}" type="sibTrans">
      <dgm:prSet/>
      <dgm:spPr/>
      <dgm:t>
        <a:bodyPr/>
        <a:lstStyle/>
        <a:p>
          <a:endParaRPr lang="en-US"/>
        </a:p>
      </dgm:t>
    </dgm:pt>
    <dgm:pt modelId="{72B8FBB2-923E-474D-850B-A24CCD0C8BE7}">
      <dgm:prSet/>
      <dgm:spPr/>
      <dgm:t>
        <a:bodyPr/>
        <a:lstStyle/>
        <a:p>
          <a:r>
            <a:rPr lang="en-GB" b="1" u="sng"/>
            <a:t>Environment and sustainability risk</a:t>
          </a:r>
          <a:endParaRPr lang="en-US"/>
        </a:p>
      </dgm:t>
    </dgm:pt>
    <dgm:pt modelId="{49BCBFDB-0040-4281-B00D-87752175CDA4}" cxnId="{BD550118-4D79-4ABC-B53E-1825113BA21C}" type="parTrans">
      <dgm:prSet/>
      <dgm:spPr/>
      <dgm:t>
        <a:bodyPr/>
        <a:lstStyle/>
        <a:p>
          <a:endParaRPr lang="en-US"/>
        </a:p>
      </dgm:t>
    </dgm:pt>
    <dgm:pt modelId="{DB096E10-9852-46E1-9BD1-EB8F97C89F1F}" cxnId="{BD550118-4D79-4ABC-B53E-1825113BA21C}" type="sibTrans">
      <dgm:prSet/>
      <dgm:spPr/>
      <dgm:t>
        <a:bodyPr/>
        <a:lstStyle/>
        <a:p>
          <a:endParaRPr lang="en-US"/>
        </a:p>
      </dgm:t>
    </dgm:pt>
    <dgm:pt modelId="{25BCBB84-7F02-4954-8175-A70B89754289}">
      <dgm:prSet/>
      <dgm:spPr/>
      <dgm:t>
        <a:bodyPr/>
        <a:lstStyle/>
        <a:p>
          <a:r>
            <a:rPr lang="en-GB"/>
            <a:t>With risks relating to the environment, climate change, natural disasters and security issues there must certain measures put in place so that it abides by environmental laws and policies. </a:t>
          </a:r>
          <a:endParaRPr lang="en-US"/>
        </a:p>
      </dgm:t>
    </dgm:pt>
    <dgm:pt modelId="{18084F49-5A1A-4C5E-B6E4-F1E4B56267C1}" cxnId="{1E5E4164-701D-4F6D-894B-538369659E0D}" type="parTrans">
      <dgm:prSet/>
      <dgm:spPr/>
      <dgm:t>
        <a:bodyPr/>
        <a:lstStyle/>
        <a:p>
          <a:endParaRPr lang="en-US"/>
        </a:p>
      </dgm:t>
    </dgm:pt>
    <dgm:pt modelId="{CA589C20-C672-46C1-AA5A-B8883E8C06DD}" cxnId="{1E5E4164-701D-4F6D-894B-538369659E0D}" type="sibTrans">
      <dgm:prSet/>
      <dgm:spPr/>
      <dgm:t>
        <a:bodyPr/>
        <a:lstStyle/>
        <a:p>
          <a:endParaRPr lang="en-US"/>
        </a:p>
      </dgm:t>
    </dgm:pt>
    <dgm:pt modelId="{477C72E4-C4E4-4FA3-8DEA-463875B33454}">
      <dgm:prSet/>
      <dgm:spPr/>
      <dgm:t>
        <a:bodyPr/>
        <a:lstStyle/>
        <a:p>
          <a:r>
            <a:rPr lang="en-GB" b="1" u="sng"/>
            <a:t>Human Resource risks</a:t>
          </a:r>
          <a:endParaRPr lang="en-US"/>
        </a:p>
      </dgm:t>
    </dgm:pt>
    <dgm:pt modelId="{4176F67C-87CD-44F9-BF3D-E9D63325EC96}" cxnId="{C7D2DD13-8F10-4E67-BCA8-64BECADF8060}" type="parTrans">
      <dgm:prSet/>
      <dgm:spPr/>
      <dgm:t>
        <a:bodyPr/>
        <a:lstStyle/>
        <a:p>
          <a:endParaRPr lang="en-US"/>
        </a:p>
      </dgm:t>
    </dgm:pt>
    <dgm:pt modelId="{21C1262E-22E2-4BFC-BB27-FA46A6972462}" cxnId="{C7D2DD13-8F10-4E67-BCA8-64BECADF8060}" type="sibTrans">
      <dgm:prSet/>
      <dgm:spPr/>
      <dgm:t>
        <a:bodyPr/>
        <a:lstStyle/>
        <a:p>
          <a:endParaRPr lang="en-US"/>
        </a:p>
      </dgm:t>
    </dgm:pt>
    <dgm:pt modelId="{0BE027BC-5A85-4857-818F-29B01256D004}">
      <dgm:prSet/>
      <dgm:spPr/>
      <dgm:t>
        <a:bodyPr/>
        <a:lstStyle/>
        <a:p>
          <a:r>
            <a:rPr lang="en-GB"/>
            <a:t>Risks related to personnel management, including talent acquisition, employee relations, succession planning and labour law compliance. Human resource risk management helps organizations ensure they have the right talent.</a:t>
          </a:r>
          <a:r>
            <a:rPr lang="en-GB" b="1"/>
            <a:t> </a:t>
          </a:r>
          <a:endParaRPr lang="en-US"/>
        </a:p>
      </dgm:t>
    </dgm:pt>
    <dgm:pt modelId="{050133D3-B002-4921-BA71-3FBFC1950B74}" cxnId="{CBBC6D7F-B16C-443E-B81E-25A7A0B2E417}" type="parTrans">
      <dgm:prSet/>
      <dgm:spPr/>
      <dgm:t>
        <a:bodyPr/>
        <a:lstStyle/>
        <a:p>
          <a:endParaRPr lang="en-US"/>
        </a:p>
      </dgm:t>
    </dgm:pt>
    <dgm:pt modelId="{BD844DDD-2C0E-4373-B447-A276F6606FF4}" cxnId="{CBBC6D7F-B16C-443E-B81E-25A7A0B2E417}" type="sibTrans">
      <dgm:prSet/>
      <dgm:spPr/>
      <dgm:t>
        <a:bodyPr/>
        <a:lstStyle/>
        <a:p>
          <a:endParaRPr lang="en-US"/>
        </a:p>
      </dgm:t>
    </dgm:pt>
    <dgm:pt modelId="{22E74B00-1078-4DFD-9806-5F81D39E2ADC}">
      <dgm:prSet/>
      <dgm:spPr/>
      <dgm:t>
        <a:bodyPr/>
        <a:lstStyle/>
        <a:p>
          <a:r>
            <a:rPr lang="en-GB" b="1" u="sng"/>
            <a:t>Supply chain risk </a:t>
          </a:r>
          <a:endParaRPr lang="en-US"/>
        </a:p>
      </dgm:t>
    </dgm:pt>
    <dgm:pt modelId="{4788512B-3A3B-4070-AAF9-F00A0021BEB7}" cxnId="{D7DE0E4E-6FCD-4E53-8C11-44E95FB39BF9}" type="parTrans">
      <dgm:prSet/>
      <dgm:spPr/>
      <dgm:t>
        <a:bodyPr/>
        <a:lstStyle/>
        <a:p>
          <a:endParaRPr lang="en-US"/>
        </a:p>
      </dgm:t>
    </dgm:pt>
    <dgm:pt modelId="{469C64F2-EE9F-4FDD-87F1-385FA3008F4D}" cxnId="{D7DE0E4E-6FCD-4E53-8C11-44E95FB39BF9}" type="sibTrans">
      <dgm:prSet/>
      <dgm:spPr/>
      <dgm:t>
        <a:bodyPr/>
        <a:lstStyle/>
        <a:p>
          <a:endParaRPr lang="en-US"/>
        </a:p>
      </dgm:t>
    </dgm:pt>
    <dgm:pt modelId="{1DD10CC5-BC73-4EC3-BBBE-A9939B764116}">
      <dgm:prSet/>
      <dgm:spPr/>
      <dgm:t>
        <a:bodyPr/>
        <a:lstStyle/>
        <a:p>
          <a:r>
            <a:rPr lang="en-GB"/>
            <a:t>Supply chain risks such as disruptions to the flow of goods and services, supplier reliability, geopolitical issues and transport issues. Supply chain risk management is critical to maintaining operational stability.</a:t>
          </a:r>
          <a:endParaRPr lang="en-US"/>
        </a:p>
      </dgm:t>
    </dgm:pt>
    <dgm:pt modelId="{F22E5A1D-9257-4D2A-8A1F-BBB79741C260}" cxnId="{06551A95-81F1-4F06-A9AB-3A7D539872D7}" type="parTrans">
      <dgm:prSet/>
      <dgm:spPr/>
      <dgm:t>
        <a:bodyPr/>
        <a:lstStyle/>
        <a:p>
          <a:endParaRPr lang="en-US"/>
        </a:p>
      </dgm:t>
    </dgm:pt>
    <dgm:pt modelId="{7EC737AF-5807-4854-9EE1-CF5F25AD30B7}" cxnId="{06551A95-81F1-4F06-A9AB-3A7D539872D7}" type="sibTrans">
      <dgm:prSet/>
      <dgm:spPr/>
      <dgm:t>
        <a:bodyPr/>
        <a:lstStyle/>
        <a:p>
          <a:endParaRPr lang="en-US"/>
        </a:p>
      </dgm:t>
    </dgm:pt>
    <dgm:pt modelId="{8A2FCC2E-53CC-449C-9428-B8E7E8B74AFF}" type="pres">
      <dgm:prSet presAssocID="{28AE0677-0505-4C7C-A855-DFDC67EB607B}" presName="linear" presStyleCnt="0">
        <dgm:presLayoutVars>
          <dgm:animLvl val="lvl"/>
          <dgm:resizeHandles val="exact"/>
        </dgm:presLayoutVars>
      </dgm:prSet>
      <dgm:spPr/>
    </dgm:pt>
    <dgm:pt modelId="{0BE9D5E7-BBA5-499B-A5B6-FE8591AB1227}" type="pres">
      <dgm:prSet presAssocID="{F9869A50-8FDD-462B-B0D6-60F6F150239D}" presName="parentText" presStyleLbl="node1" presStyleIdx="0" presStyleCnt="8">
        <dgm:presLayoutVars>
          <dgm:chMax val="0"/>
          <dgm:bulletEnabled val="1"/>
        </dgm:presLayoutVars>
      </dgm:prSet>
      <dgm:spPr/>
    </dgm:pt>
    <dgm:pt modelId="{0FF9CB31-F394-45D7-9BD1-D022CE8CC1AF}" type="pres">
      <dgm:prSet presAssocID="{B8332166-049B-4A37-A83B-AFE21127D2B3}" presName="spacer" presStyleCnt="0"/>
      <dgm:spPr/>
    </dgm:pt>
    <dgm:pt modelId="{131C9E1E-6090-404D-8773-BCE711502137}" type="pres">
      <dgm:prSet presAssocID="{EBDA7622-6056-4F1A-A365-2D0414CC8B51}" presName="parentText" presStyleLbl="node1" presStyleIdx="1" presStyleCnt="8">
        <dgm:presLayoutVars>
          <dgm:chMax val="0"/>
          <dgm:bulletEnabled val="1"/>
        </dgm:presLayoutVars>
      </dgm:prSet>
      <dgm:spPr/>
    </dgm:pt>
    <dgm:pt modelId="{EB673459-DF19-4479-AE8E-2CAE67D16AD7}" type="pres">
      <dgm:prSet presAssocID="{046AA3CF-E0A5-418D-8CAB-3E6699099FC9}" presName="spacer" presStyleCnt="0"/>
      <dgm:spPr/>
    </dgm:pt>
    <dgm:pt modelId="{300B6F4D-59AE-481A-BB50-517E22A0C394}" type="pres">
      <dgm:prSet presAssocID="{72B8FBB2-923E-474D-850B-A24CCD0C8BE7}" presName="parentText" presStyleLbl="node1" presStyleIdx="2" presStyleCnt="8">
        <dgm:presLayoutVars>
          <dgm:chMax val="0"/>
          <dgm:bulletEnabled val="1"/>
        </dgm:presLayoutVars>
      </dgm:prSet>
      <dgm:spPr/>
    </dgm:pt>
    <dgm:pt modelId="{F728F67F-D819-46CB-9C08-2E6747CFCCAC}" type="pres">
      <dgm:prSet presAssocID="{DB096E10-9852-46E1-9BD1-EB8F97C89F1F}" presName="spacer" presStyleCnt="0"/>
      <dgm:spPr/>
    </dgm:pt>
    <dgm:pt modelId="{12885E1E-0EFA-4047-8B29-33519E26F370}" type="pres">
      <dgm:prSet presAssocID="{25BCBB84-7F02-4954-8175-A70B89754289}" presName="parentText" presStyleLbl="node1" presStyleIdx="3" presStyleCnt="8">
        <dgm:presLayoutVars>
          <dgm:chMax val="0"/>
          <dgm:bulletEnabled val="1"/>
        </dgm:presLayoutVars>
      </dgm:prSet>
      <dgm:spPr/>
    </dgm:pt>
    <dgm:pt modelId="{929C002D-9C90-4F61-8385-31180720A5F0}" type="pres">
      <dgm:prSet presAssocID="{CA589C20-C672-46C1-AA5A-B8883E8C06DD}" presName="spacer" presStyleCnt="0"/>
      <dgm:spPr/>
    </dgm:pt>
    <dgm:pt modelId="{6363BFFD-5BC2-4B97-B275-B6465BA7CB24}" type="pres">
      <dgm:prSet presAssocID="{477C72E4-C4E4-4FA3-8DEA-463875B33454}" presName="parentText" presStyleLbl="node1" presStyleIdx="4" presStyleCnt="8">
        <dgm:presLayoutVars>
          <dgm:chMax val="0"/>
          <dgm:bulletEnabled val="1"/>
        </dgm:presLayoutVars>
      </dgm:prSet>
      <dgm:spPr/>
    </dgm:pt>
    <dgm:pt modelId="{40197312-DAEB-4E80-B379-C44EA4DD21C2}" type="pres">
      <dgm:prSet presAssocID="{21C1262E-22E2-4BFC-BB27-FA46A6972462}" presName="spacer" presStyleCnt="0"/>
      <dgm:spPr/>
    </dgm:pt>
    <dgm:pt modelId="{D43C270E-BDD7-4643-859A-DF20E1BD9BA3}" type="pres">
      <dgm:prSet presAssocID="{0BE027BC-5A85-4857-818F-29B01256D004}" presName="parentText" presStyleLbl="node1" presStyleIdx="5" presStyleCnt="8">
        <dgm:presLayoutVars>
          <dgm:chMax val="0"/>
          <dgm:bulletEnabled val="1"/>
        </dgm:presLayoutVars>
      </dgm:prSet>
      <dgm:spPr/>
    </dgm:pt>
    <dgm:pt modelId="{87B31C14-A582-4B28-B921-49C801112167}" type="pres">
      <dgm:prSet presAssocID="{BD844DDD-2C0E-4373-B447-A276F6606FF4}" presName="spacer" presStyleCnt="0"/>
      <dgm:spPr/>
    </dgm:pt>
    <dgm:pt modelId="{8FF289ED-E419-46DA-AB52-A350C7C82498}" type="pres">
      <dgm:prSet presAssocID="{22E74B00-1078-4DFD-9806-5F81D39E2ADC}" presName="parentText" presStyleLbl="node1" presStyleIdx="6" presStyleCnt="8">
        <dgm:presLayoutVars>
          <dgm:chMax val="0"/>
          <dgm:bulletEnabled val="1"/>
        </dgm:presLayoutVars>
      </dgm:prSet>
      <dgm:spPr/>
    </dgm:pt>
    <dgm:pt modelId="{827658FE-223F-4D96-A218-3EA323EF44FF}" type="pres">
      <dgm:prSet presAssocID="{469C64F2-EE9F-4FDD-87F1-385FA3008F4D}" presName="spacer" presStyleCnt="0"/>
      <dgm:spPr/>
    </dgm:pt>
    <dgm:pt modelId="{9C238CBA-3B8B-49D7-B608-57F38C9A47B7}" type="pres">
      <dgm:prSet presAssocID="{1DD10CC5-BC73-4EC3-BBBE-A9939B764116}" presName="parentText" presStyleLbl="node1" presStyleIdx="7" presStyleCnt="8">
        <dgm:presLayoutVars>
          <dgm:chMax val="0"/>
          <dgm:bulletEnabled val="1"/>
        </dgm:presLayoutVars>
      </dgm:prSet>
      <dgm:spPr/>
    </dgm:pt>
  </dgm:ptLst>
  <dgm:cxnLst>
    <dgm:cxn modelId="{419A3600-6A9E-4B9F-9DE8-4DBBDD40AEE3}" srcId="{28AE0677-0505-4C7C-A855-DFDC67EB607B}" destId="{EBDA7622-6056-4F1A-A365-2D0414CC8B51}" srcOrd="1" destOrd="0" parTransId="{980B35C6-839F-4027-9B58-69FEE8E88813}" sibTransId="{046AA3CF-E0A5-418D-8CAB-3E6699099FC9}"/>
    <dgm:cxn modelId="{73A88E00-7F92-44B2-92C4-EB46AE71965F}" type="presOf" srcId="{72B8FBB2-923E-474D-850B-A24CCD0C8BE7}" destId="{300B6F4D-59AE-481A-BB50-517E22A0C394}" srcOrd="0" destOrd="0" presId="urn:microsoft.com/office/officeart/2005/8/layout/vList2"/>
    <dgm:cxn modelId="{83F94302-B40B-433D-8616-4D27BCBB29B5}" type="presOf" srcId="{EBDA7622-6056-4F1A-A365-2D0414CC8B51}" destId="{131C9E1E-6090-404D-8773-BCE711502137}" srcOrd="0" destOrd="0" presId="urn:microsoft.com/office/officeart/2005/8/layout/vList2"/>
    <dgm:cxn modelId="{C7D2DD13-8F10-4E67-BCA8-64BECADF8060}" srcId="{28AE0677-0505-4C7C-A855-DFDC67EB607B}" destId="{477C72E4-C4E4-4FA3-8DEA-463875B33454}" srcOrd="4" destOrd="0" parTransId="{4176F67C-87CD-44F9-BF3D-E9D63325EC96}" sibTransId="{21C1262E-22E2-4BFC-BB27-FA46A6972462}"/>
    <dgm:cxn modelId="{BD550118-4D79-4ABC-B53E-1825113BA21C}" srcId="{28AE0677-0505-4C7C-A855-DFDC67EB607B}" destId="{72B8FBB2-923E-474D-850B-A24CCD0C8BE7}" srcOrd="2" destOrd="0" parTransId="{49BCBFDB-0040-4281-B00D-87752175CDA4}" sibTransId="{DB096E10-9852-46E1-9BD1-EB8F97C89F1F}"/>
    <dgm:cxn modelId="{08F97F35-2CD1-400D-95A9-CE108CEF9EAC}" srcId="{28AE0677-0505-4C7C-A855-DFDC67EB607B}" destId="{F9869A50-8FDD-462B-B0D6-60F6F150239D}" srcOrd="0" destOrd="0" parTransId="{5F0280DA-FB9A-4C05-9686-103C1EB3A9E9}" sibTransId="{B8332166-049B-4A37-A83B-AFE21127D2B3}"/>
    <dgm:cxn modelId="{64BECB3E-050A-45E8-8397-5AB667A60F81}" type="presOf" srcId="{0BE027BC-5A85-4857-818F-29B01256D004}" destId="{D43C270E-BDD7-4643-859A-DF20E1BD9BA3}" srcOrd="0" destOrd="0" presId="urn:microsoft.com/office/officeart/2005/8/layout/vList2"/>
    <dgm:cxn modelId="{496A3161-2478-40A0-8B42-F8F6C70A5E01}" type="presOf" srcId="{477C72E4-C4E4-4FA3-8DEA-463875B33454}" destId="{6363BFFD-5BC2-4B97-B275-B6465BA7CB24}" srcOrd="0" destOrd="0" presId="urn:microsoft.com/office/officeart/2005/8/layout/vList2"/>
    <dgm:cxn modelId="{1E5E4164-701D-4F6D-894B-538369659E0D}" srcId="{28AE0677-0505-4C7C-A855-DFDC67EB607B}" destId="{25BCBB84-7F02-4954-8175-A70B89754289}" srcOrd="3" destOrd="0" parTransId="{18084F49-5A1A-4C5E-B6E4-F1E4B56267C1}" sibTransId="{CA589C20-C672-46C1-AA5A-B8883E8C06DD}"/>
    <dgm:cxn modelId="{64934446-6A51-4072-899E-E1B7FDA389E0}" type="presOf" srcId="{25BCBB84-7F02-4954-8175-A70B89754289}" destId="{12885E1E-0EFA-4047-8B29-33519E26F370}" srcOrd="0" destOrd="0" presId="urn:microsoft.com/office/officeart/2005/8/layout/vList2"/>
    <dgm:cxn modelId="{D7DE0E4E-6FCD-4E53-8C11-44E95FB39BF9}" srcId="{28AE0677-0505-4C7C-A855-DFDC67EB607B}" destId="{22E74B00-1078-4DFD-9806-5F81D39E2ADC}" srcOrd="6" destOrd="0" parTransId="{4788512B-3A3B-4070-AAF9-F00A0021BEB7}" sibTransId="{469C64F2-EE9F-4FDD-87F1-385FA3008F4D}"/>
    <dgm:cxn modelId="{9C8CDE77-9304-417E-9114-2EB2A3ADA9DE}" type="presOf" srcId="{28AE0677-0505-4C7C-A855-DFDC67EB607B}" destId="{8A2FCC2E-53CC-449C-9428-B8E7E8B74AFF}" srcOrd="0" destOrd="0" presId="urn:microsoft.com/office/officeart/2005/8/layout/vList2"/>
    <dgm:cxn modelId="{EF77F37A-C715-492E-9818-16F1C1A57DD6}" type="presOf" srcId="{1DD10CC5-BC73-4EC3-BBBE-A9939B764116}" destId="{9C238CBA-3B8B-49D7-B608-57F38C9A47B7}" srcOrd="0" destOrd="0" presId="urn:microsoft.com/office/officeart/2005/8/layout/vList2"/>
    <dgm:cxn modelId="{CBBC6D7F-B16C-443E-B81E-25A7A0B2E417}" srcId="{28AE0677-0505-4C7C-A855-DFDC67EB607B}" destId="{0BE027BC-5A85-4857-818F-29B01256D004}" srcOrd="5" destOrd="0" parTransId="{050133D3-B002-4921-BA71-3FBFC1950B74}" sibTransId="{BD844DDD-2C0E-4373-B447-A276F6606FF4}"/>
    <dgm:cxn modelId="{06551A95-81F1-4F06-A9AB-3A7D539872D7}" srcId="{28AE0677-0505-4C7C-A855-DFDC67EB607B}" destId="{1DD10CC5-BC73-4EC3-BBBE-A9939B764116}" srcOrd="7" destOrd="0" parTransId="{F22E5A1D-9257-4D2A-8A1F-BBB79741C260}" sibTransId="{7EC737AF-5807-4854-9EE1-CF5F25AD30B7}"/>
    <dgm:cxn modelId="{D85B70A2-970D-4CAE-B73B-12857A0FDC9F}" type="presOf" srcId="{22E74B00-1078-4DFD-9806-5F81D39E2ADC}" destId="{8FF289ED-E419-46DA-AB52-A350C7C82498}" srcOrd="0" destOrd="0" presId="urn:microsoft.com/office/officeart/2005/8/layout/vList2"/>
    <dgm:cxn modelId="{1705ADFC-D6E2-4889-86E3-2A4FD23CF90B}" type="presOf" srcId="{F9869A50-8FDD-462B-B0D6-60F6F150239D}" destId="{0BE9D5E7-BBA5-499B-A5B6-FE8591AB1227}" srcOrd="0" destOrd="0" presId="urn:microsoft.com/office/officeart/2005/8/layout/vList2"/>
    <dgm:cxn modelId="{0C0EB902-0BCD-4BB0-9F38-63B8D1917F3C}" type="presParOf" srcId="{8A2FCC2E-53CC-449C-9428-B8E7E8B74AFF}" destId="{0BE9D5E7-BBA5-499B-A5B6-FE8591AB1227}" srcOrd="0" destOrd="0" presId="urn:microsoft.com/office/officeart/2005/8/layout/vList2"/>
    <dgm:cxn modelId="{E3896906-8571-4F67-A47D-4167FD1FE7F3}" type="presParOf" srcId="{8A2FCC2E-53CC-449C-9428-B8E7E8B74AFF}" destId="{0FF9CB31-F394-45D7-9BD1-D022CE8CC1AF}" srcOrd="1" destOrd="0" presId="urn:microsoft.com/office/officeart/2005/8/layout/vList2"/>
    <dgm:cxn modelId="{B059494E-2497-4661-8DDF-6E233A23FCB3}" type="presParOf" srcId="{8A2FCC2E-53CC-449C-9428-B8E7E8B74AFF}" destId="{131C9E1E-6090-404D-8773-BCE711502137}" srcOrd="2" destOrd="0" presId="urn:microsoft.com/office/officeart/2005/8/layout/vList2"/>
    <dgm:cxn modelId="{9FE4F5A6-FF00-4E43-8ADE-4F42A3CFFAD0}" type="presParOf" srcId="{8A2FCC2E-53CC-449C-9428-B8E7E8B74AFF}" destId="{EB673459-DF19-4479-AE8E-2CAE67D16AD7}" srcOrd="3" destOrd="0" presId="urn:microsoft.com/office/officeart/2005/8/layout/vList2"/>
    <dgm:cxn modelId="{C8590F5A-430C-4CD6-9E6E-6B8401C3FCFC}" type="presParOf" srcId="{8A2FCC2E-53CC-449C-9428-B8E7E8B74AFF}" destId="{300B6F4D-59AE-481A-BB50-517E22A0C394}" srcOrd="4" destOrd="0" presId="urn:microsoft.com/office/officeart/2005/8/layout/vList2"/>
    <dgm:cxn modelId="{2F1C929B-42CF-4680-8BB6-6266AC4FA31E}" type="presParOf" srcId="{8A2FCC2E-53CC-449C-9428-B8E7E8B74AFF}" destId="{F728F67F-D819-46CB-9C08-2E6747CFCCAC}" srcOrd="5" destOrd="0" presId="urn:microsoft.com/office/officeart/2005/8/layout/vList2"/>
    <dgm:cxn modelId="{44AA3E84-7436-49F1-ACB1-CAEE5EAA422D}" type="presParOf" srcId="{8A2FCC2E-53CC-449C-9428-B8E7E8B74AFF}" destId="{12885E1E-0EFA-4047-8B29-33519E26F370}" srcOrd="6" destOrd="0" presId="urn:microsoft.com/office/officeart/2005/8/layout/vList2"/>
    <dgm:cxn modelId="{0BBF5EDB-F9BA-426F-B094-C4816D238F67}" type="presParOf" srcId="{8A2FCC2E-53CC-449C-9428-B8E7E8B74AFF}" destId="{929C002D-9C90-4F61-8385-31180720A5F0}" srcOrd="7" destOrd="0" presId="urn:microsoft.com/office/officeart/2005/8/layout/vList2"/>
    <dgm:cxn modelId="{92EC04DD-DA39-401F-88DF-B32C76E48EEC}" type="presParOf" srcId="{8A2FCC2E-53CC-449C-9428-B8E7E8B74AFF}" destId="{6363BFFD-5BC2-4B97-B275-B6465BA7CB24}" srcOrd="8" destOrd="0" presId="urn:microsoft.com/office/officeart/2005/8/layout/vList2"/>
    <dgm:cxn modelId="{BF6FBF97-34EA-429F-BD2F-4213BC249765}" type="presParOf" srcId="{8A2FCC2E-53CC-449C-9428-B8E7E8B74AFF}" destId="{40197312-DAEB-4E80-B379-C44EA4DD21C2}" srcOrd="9" destOrd="0" presId="urn:microsoft.com/office/officeart/2005/8/layout/vList2"/>
    <dgm:cxn modelId="{D53A5379-7729-41AB-A0A9-7E87D7C9F01C}" type="presParOf" srcId="{8A2FCC2E-53CC-449C-9428-B8E7E8B74AFF}" destId="{D43C270E-BDD7-4643-859A-DF20E1BD9BA3}" srcOrd="10" destOrd="0" presId="urn:microsoft.com/office/officeart/2005/8/layout/vList2"/>
    <dgm:cxn modelId="{7B3432B5-B868-40BA-A662-A98B3B945A19}" type="presParOf" srcId="{8A2FCC2E-53CC-449C-9428-B8E7E8B74AFF}" destId="{87B31C14-A582-4B28-B921-49C801112167}" srcOrd="11" destOrd="0" presId="urn:microsoft.com/office/officeart/2005/8/layout/vList2"/>
    <dgm:cxn modelId="{7A5CA790-B296-4D38-9D6E-F6EFD254F5FD}" type="presParOf" srcId="{8A2FCC2E-53CC-449C-9428-B8E7E8B74AFF}" destId="{8FF289ED-E419-46DA-AB52-A350C7C82498}" srcOrd="12" destOrd="0" presId="urn:microsoft.com/office/officeart/2005/8/layout/vList2"/>
    <dgm:cxn modelId="{7B0AB7BA-8C75-4697-A5FB-F289D07919A2}" type="presParOf" srcId="{8A2FCC2E-53CC-449C-9428-B8E7E8B74AFF}" destId="{827658FE-223F-4D96-A218-3EA323EF44FF}" srcOrd="13" destOrd="0" presId="urn:microsoft.com/office/officeart/2005/8/layout/vList2"/>
    <dgm:cxn modelId="{7F7138F0-54DF-4568-9EBC-CEA1C5628BF3}" type="presParOf" srcId="{8A2FCC2E-53CC-449C-9428-B8E7E8B74AFF}" destId="{9C238CBA-3B8B-49D7-B608-57F38C9A47B7}" srcOrd="14"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449246" cy="5487758"/>
        <a:chOff x="0" y="0"/>
        <a:chExt cx="6449246" cy="5487758"/>
      </a:xfrm>
    </dsp:grpSpPr>
    <dsp:sp modelId="{EA38958C-EA99-42EA-95F1-29E14E4F6AEA}">
      <dsp:nvSpPr>
        <dsp:cNvPr id="3" name="Rounded Rectangle 2"/>
        <dsp:cNvSpPr/>
      </dsp:nvSpPr>
      <dsp:spPr bwMode="white">
        <a:xfrm>
          <a:off x="0" y="292626"/>
          <a:ext cx="6449246" cy="427355"/>
        </a:xfrm>
        <a:prstGeom prst="roundRect">
          <a:avLst/>
        </a:prstGeom>
      </dsp:spPr>
      <dsp:style>
        <a:lnRef idx="2">
          <a:schemeClr val="lt1"/>
        </a:lnRef>
        <a:fillRef idx="1">
          <a:schemeClr val="accent2"/>
        </a:fillRef>
        <a:effectRef idx="0">
          <a:scrgbClr r="0" g="0" b="0"/>
        </a:effectRef>
        <a:fontRef idx="minor">
          <a:schemeClr val="lt1"/>
        </a:fontRef>
      </dsp:style>
      <dsp:txBody>
        <a:bodyPr lIns="26670" tIns="26670" rIns="26670" bIns="26670" anchor="ctr"/>
        <a:lstStyle>
          <a:lvl1pPr algn="l">
            <a:defRPr sz="700"/>
          </a:lvl1pPr>
          <a:lvl2pPr marL="57150" indent="-57150" algn="l">
            <a:defRPr sz="500"/>
          </a:lvl2pPr>
          <a:lvl3pPr marL="114300" indent="-57150" algn="l">
            <a:defRPr sz="500"/>
          </a:lvl3pPr>
          <a:lvl4pPr marL="171450" indent="-57150" algn="l">
            <a:defRPr sz="500"/>
          </a:lvl4pPr>
          <a:lvl5pPr marL="228600" indent="-57150" algn="l">
            <a:defRPr sz="500"/>
          </a:lvl5pPr>
          <a:lvl6pPr marL="285750" indent="-57150" algn="l">
            <a:defRPr sz="500"/>
          </a:lvl6pPr>
          <a:lvl7pPr marL="342900" indent="-57150" algn="l">
            <a:defRPr sz="500"/>
          </a:lvl7pPr>
          <a:lvl8pPr marL="400050" indent="-57150" algn="l">
            <a:defRPr sz="500"/>
          </a:lvl8pPr>
          <a:lvl9pPr marL="457200" indent="-57150" algn="l">
            <a:defRPr sz="500"/>
          </a:lvl9pPr>
        </a:lstStyle>
        <a:p>
          <a:pPr lvl="0">
            <a:lnSpc>
              <a:spcPct val="100000"/>
            </a:lnSpc>
            <a:spcBef>
              <a:spcPct val="0"/>
            </a:spcBef>
            <a:spcAft>
              <a:spcPct val="35000"/>
            </a:spcAft>
          </a:pPr>
          <a:r>
            <a:rPr lang="en-GB"/>
            <a:t>Risk management includes many concerns as organizations face many risks that can affect their objectives.</a:t>
          </a:r>
          <a:endParaRPr lang="en-US"/>
        </a:p>
      </dsp:txBody>
      <dsp:txXfrm>
        <a:off x="0" y="292626"/>
        <a:ext cx="6449246" cy="427355"/>
      </dsp:txXfrm>
    </dsp:sp>
    <dsp:sp modelId="{2B0C1843-C76D-45E6-915F-BFDEA55BEC66}">
      <dsp:nvSpPr>
        <dsp:cNvPr id="4" name="Rounded Rectangle 3"/>
        <dsp:cNvSpPr/>
      </dsp:nvSpPr>
      <dsp:spPr bwMode="white">
        <a:xfrm>
          <a:off x="0" y="740142"/>
          <a:ext cx="6449246" cy="427355"/>
        </a:xfrm>
        <a:prstGeom prst="roundRect">
          <a:avLst/>
        </a:prstGeom>
      </dsp:spPr>
      <dsp:style>
        <a:lnRef idx="2">
          <a:schemeClr val="lt1"/>
        </a:lnRef>
        <a:fillRef idx="1">
          <a:schemeClr val="accent3"/>
        </a:fillRef>
        <a:effectRef idx="0">
          <a:scrgbClr r="0" g="0" b="0"/>
        </a:effectRef>
        <a:fontRef idx="minor">
          <a:schemeClr val="lt1"/>
        </a:fontRef>
      </dsp:style>
      <dsp:txBody>
        <a:bodyPr lIns="26670" tIns="26670" rIns="26670" bIns="26670" anchor="ctr"/>
        <a:lstStyle>
          <a:lvl1pPr algn="l">
            <a:defRPr sz="700"/>
          </a:lvl1pPr>
          <a:lvl2pPr marL="57150" indent="-57150" algn="l">
            <a:defRPr sz="500"/>
          </a:lvl2pPr>
          <a:lvl3pPr marL="114300" indent="-57150" algn="l">
            <a:defRPr sz="500"/>
          </a:lvl3pPr>
          <a:lvl4pPr marL="171450" indent="-57150" algn="l">
            <a:defRPr sz="500"/>
          </a:lvl4pPr>
          <a:lvl5pPr marL="228600" indent="-57150" algn="l">
            <a:defRPr sz="500"/>
          </a:lvl5pPr>
          <a:lvl6pPr marL="285750" indent="-57150" algn="l">
            <a:defRPr sz="500"/>
          </a:lvl6pPr>
          <a:lvl7pPr marL="342900" indent="-57150" algn="l">
            <a:defRPr sz="500"/>
          </a:lvl7pPr>
          <a:lvl8pPr marL="400050" indent="-57150" algn="l">
            <a:defRPr sz="500"/>
          </a:lvl8pPr>
          <a:lvl9pPr marL="457200" indent="-57150" algn="l">
            <a:defRPr sz="500"/>
          </a:lvl9pPr>
        </a:lstStyle>
        <a:p>
          <a:pPr lvl="0">
            <a:lnSpc>
              <a:spcPct val="100000"/>
            </a:lnSpc>
            <a:spcBef>
              <a:spcPct val="0"/>
            </a:spcBef>
            <a:spcAft>
              <a:spcPct val="35000"/>
            </a:spcAft>
          </a:pPr>
          <a:r>
            <a:rPr lang="en-GB" b="1" u="sng"/>
            <a:t>Financial risk </a:t>
          </a:r>
          <a:endParaRPr lang="en-US"/>
        </a:p>
      </dsp:txBody>
      <dsp:txXfrm>
        <a:off x="0" y="740142"/>
        <a:ext cx="6449246" cy="427355"/>
      </dsp:txXfrm>
    </dsp:sp>
    <dsp:sp modelId="{E5794651-6771-4E87-B3E1-ED6E61E42F81}">
      <dsp:nvSpPr>
        <dsp:cNvPr id="5" name="Rounded Rectangle 4"/>
        <dsp:cNvSpPr/>
      </dsp:nvSpPr>
      <dsp:spPr bwMode="white">
        <a:xfrm>
          <a:off x="0" y="1187657"/>
          <a:ext cx="6449246" cy="427355"/>
        </a:xfrm>
        <a:prstGeom prst="roundRect">
          <a:avLst/>
        </a:prstGeom>
      </dsp:spPr>
      <dsp:style>
        <a:lnRef idx="2">
          <a:schemeClr val="lt1"/>
        </a:lnRef>
        <a:fillRef idx="1">
          <a:schemeClr val="accent4"/>
        </a:fillRef>
        <a:effectRef idx="0">
          <a:scrgbClr r="0" g="0" b="0"/>
        </a:effectRef>
        <a:fontRef idx="minor">
          <a:schemeClr val="lt1"/>
        </a:fontRef>
      </dsp:style>
      <dsp:txBody>
        <a:bodyPr lIns="26670" tIns="26670" rIns="26670" bIns="26670" anchor="ctr"/>
        <a:lstStyle>
          <a:lvl1pPr algn="l">
            <a:defRPr sz="700"/>
          </a:lvl1pPr>
          <a:lvl2pPr marL="57150" indent="-57150" algn="l">
            <a:defRPr sz="500"/>
          </a:lvl2pPr>
          <a:lvl3pPr marL="114300" indent="-57150" algn="l">
            <a:defRPr sz="500"/>
          </a:lvl3pPr>
          <a:lvl4pPr marL="171450" indent="-57150" algn="l">
            <a:defRPr sz="500"/>
          </a:lvl4pPr>
          <a:lvl5pPr marL="228600" indent="-57150" algn="l">
            <a:defRPr sz="500"/>
          </a:lvl5pPr>
          <a:lvl6pPr marL="285750" indent="-57150" algn="l">
            <a:defRPr sz="500"/>
          </a:lvl6pPr>
          <a:lvl7pPr marL="342900" indent="-57150" algn="l">
            <a:defRPr sz="500"/>
          </a:lvl7pPr>
          <a:lvl8pPr marL="400050" indent="-57150" algn="l">
            <a:defRPr sz="500"/>
          </a:lvl8pPr>
          <a:lvl9pPr marL="457200" indent="-57150" algn="l">
            <a:defRPr sz="500"/>
          </a:lvl9pPr>
        </a:lstStyle>
        <a:p>
          <a:pPr lvl="0">
            <a:lnSpc>
              <a:spcPct val="100000"/>
            </a:lnSpc>
            <a:spcBef>
              <a:spcPct val="0"/>
            </a:spcBef>
            <a:spcAft>
              <a:spcPct val="35000"/>
            </a:spcAft>
          </a:pPr>
          <a:r>
            <a:rPr lang="en-GB"/>
            <a:t>These include concerns related to financial stability, market volatility, credit risk, income risk and exchange rates. Financial risk management aims to protect the financial health of an organization and ensure its ability to meet its financial obligations. Within an organisation there is a particular danger of any sensitive details getting out, such as banking details. </a:t>
          </a:r>
          <a:endParaRPr lang="en-US"/>
        </a:p>
      </dsp:txBody>
      <dsp:txXfrm>
        <a:off x="0" y="1187657"/>
        <a:ext cx="6449246" cy="427355"/>
      </dsp:txXfrm>
    </dsp:sp>
    <dsp:sp modelId="{796B7A29-5497-478B-9496-009B61DE41A1}">
      <dsp:nvSpPr>
        <dsp:cNvPr id="6" name="Rounded Rectangle 5"/>
        <dsp:cNvSpPr/>
      </dsp:nvSpPr>
      <dsp:spPr bwMode="white">
        <a:xfrm>
          <a:off x="0" y="1635172"/>
          <a:ext cx="6449246" cy="427355"/>
        </a:xfrm>
        <a:prstGeom prst="roundRect">
          <a:avLst/>
        </a:prstGeom>
      </dsp:spPr>
      <dsp:style>
        <a:lnRef idx="2">
          <a:schemeClr val="lt1"/>
        </a:lnRef>
        <a:fillRef idx="1">
          <a:schemeClr val="accent5"/>
        </a:fillRef>
        <a:effectRef idx="0">
          <a:scrgbClr r="0" g="0" b="0"/>
        </a:effectRef>
        <a:fontRef idx="minor">
          <a:schemeClr val="lt1"/>
        </a:fontRef>
      </dsp:style>
      <dsp:txBody>
        <a:bodyPr lIns="26670" tIns="26670" rIns="26670" bIns="26670" anchor="ctr"/>
        <a:lstStyle>
          <a:lvl1pPr algn="l">
            <a:defRPr sz="700"/>
          </a:lvl1pPr>
          <a:lvl2pPr marL="57150" indent="-57150" algn="l">
            <a:defRPr sz="500"/>
          </a:lvl2pPr>
          <a:lvl3pPr marL="114300" indent="-57150" algn="l">
            <a:defRPr sz="500"/>
          </a:lvl3pPr>
          <a:lvl4pPr marL="171450" indent="-57150" algn="l">
            <a:defRPr sz="500"/>
          </a:lvl4pPr>
          <a:lvl5pPr marL="228600" indent="-57150" algn="l">
            <a:defRPr sz="500"/>
          </a:lvl5pPr>
          <a:lvl6pPr marL="285750" indent="-57150" algn="l">
            <a:defRPr sz="500"/>
          </a:lvl6pPr>
          <a:lvl7pPr marL="342900" indent="-57150" algn="l">
            <a:defRPr sz="500"/>
          </a:lvl7pPr>
          <a:lvl8pPr marL="400050" indent="-57150" algn="l">
            <a:defRPr sz="500"/>
          </a:lvl8pPr>
          <a:lvl9pPr marL="457200" indent="-57150" algn="l">
            <a:defRPr sz="500"/>
          </a:lvl9pPr>
        </a:lstStyle>
        <a:p>
          <a:pPr lvl="0">
            <a:lnSpc>
              <a:spcPct val="100000"/>
            </a:lnSpc>
            <a:spcBef>
              <a:spcPct val="0"/>
            </a:spcBef>
            <a:spcAft>
              <a:spcPct val="35000"/>
            </a:spcAft>
          </a:pPr>
          <a:r>
            <a:rPr lang="en-GB" b="1" u="sng"/>
            <a:t>Operational risks </a:t>
          </a:r>
          <a:endParaRPr lang="en-US"/>
        </a:p>
      </dsp:txBody>
      <dsp:txXfrm>
        <a:off x="0" y="1635172"/>
        <a:ext cx="6449246" cy="427355"/>
      </dsp:txXfrm>
    </dsp:sp>
    <dsp:sp modelId="{03BC032C-2529-4A20-B8A9-50015698894D}">
      <dsp:nvSpPr>
        <dsp:cNvPr id="7" name="Rounded Rectangle 6"/>
        <dsp:cNvSpPr/>
      </dsp:nvSpPr>
      <dsp:spPr bwMode="white">
        <a:xfrm>
          <a:off x="0" y="2082687"/>
          <a:ext cx="6449246" cy="427355"/>
        </a:xfrm>
        <a:prstGeom prst="roundRect">
          <a:avLst/>
        </a:prstGeom>
      </dsp:spPr>
      <dsp:style>
        <a:lnRef idx="2">
          <a:schemeClr val="lt1"/>
        </a:lnRef>
        <a:fillRef idx="1">
          <a:schemeClr val="accent6"/>
        </a:fillRef>
        <a:effectRef idx="0">
          <a:scrgbClr r="0" g="0" b="0"/>
        </a:effectRef>
        <a:fontRef idx="minor">
          <a:schemeClr val="lt1"/>
        </a:fontRef>
      </dsp:style>
      <dsp:txBody>
        <a:bodyPr lIns="26670" tIns="26670" rIns="26670" bIns="26670" anchor="ctr"/>
        <a:lstStyle>
          <a:lvl1pPr algn="l">
            <a:defRPr sz="700"/>
          </a:lvl1pPr>
          <a:lvl2pPr marL="57150" indent="-57150" algn="l">
            <a:defRPr sz="500"/>
          </a:lvl2pPr>
          <a:lvl3pPr marL="114300" indent="-57150" algn="l">
            <a:defRPr sz="500"/>
          </a:lvl3pPr>
          <a:lvl4pPr marL="171450" indent="-57150" algn="l">
            <a:defRPr sz="500"/>
          </a:lvl4pPr>
          <a:lvl5pPr marL="228600" indent="-57150" algn="l">
            <a:defRPr sz="500"/>
          </a:lvl5pPr>
          <a:lvl6pPr marL="285750" indent="-57150" algn="l">
            <a:defRPr sz="500"/>
          </a:lvl6pPr>
          <a:lvl7pPr marL="342900" indent="-57150" algn="l">
            <a:defRPr sz="500"/>
          </a:lvl7pPr>
          <a:lvl8pPr marL="400050" indent="-57150" algn="l">
            <a:defRPr sz="500"/>
          </a:lvl8pPr>
          <a:lvl9pPr marL="457200" indent="-57150" algn="l">
            <a:defRPr sz="500"/>
          </a:lvl9pPr>
        </a:lstStyle>
        <a:p>
          <a:pPr lvl="0">
            <a:lnSpc>
              <a:spcPct val="100000"/>
            </a:lnSpc>
            <a:spcBef>
              <a:spcPct val="0"/>
            </a:spcBef>
            <a:spcAft>
              <a:spcPct val="35000"/>
            </a:spcAft>
          </a:pPr>
          <a:r>
            <a:rPr lang="en-GB"/>
            <a:t>Risks associated with our daily operations, including process failures, supply chain disruptions, technology failures, human errors and other risks, operate. Effective risk management ensures business continuity.</a:t>
          </a:r>
          <a:endParaRPr lang="en-US"/>
        </a:p>
      </dsp:txBody>
      <dsp:txXfrm>
        <a:off x="0" y="2082687"/>
        <a:ext cx="6449246" cy="427355"/>
      </dsp:txXfrm>
    </dsp:sp>
    <dsp:sp modelId="{2EE3155E-8FE9-4AF7-8FAA-66D951D83F68}">
      <dsp:nvSpPr>
        <dsp:cNvPr id="8" name="Rounded Rectangle 7"/>
        <dsp:cNvSpPr/>
      </dsp:nvSpPr>
      <dsp:spPr bwMode="white">
        <a:xfrm>
          <a:off x="0" y="2530202"/>
          <a:ext cx="6449246" cy="427355"/>
        </a:xfrm>
        <a:prstGeom prst="roundRect">
          <a:avLst/>
        </a:prstGeom>
      </dsp:spPr>
      <dsp:style>
        <a:lnRef idx="2">
          <a:schemeClr val="lt1"/>
        </a:lnRef>
        <a:fillRef idx="1">
          <a:schemeClr val="accent2"/>
        </a:fillRef>
        <a:effectRef idx="0">
          <a:scrgbClr r="0" g="0" b="0"/>
        </a:effectRef>
        <a:fontRef idx="minor">
          <a:schemeClr val="lt1"/>
        </a:fontRef>
      </dsp:style>
      <dsp:txBody>
        <a:bodyPr lIns="26670" tIns="26670" rIns="26670" bIns="26670" anchor="ctr"/>
        <a:lstStyle>
          <a:lvl1pPr algn="l">
            <a:defRPr sz="700"/>
          </a:lvl1pPr>
          <a:lvl2pPr marL="57150" indent="-57150" algn="l">
            <a:defRPr sz="500"/>
          </a:lvl2pPr>
          <a:lvl3pPr marL="114300" indent="-57150" algn="l">
            <a:defRPr sz="500"/>
          </a:lvl3pPr>
          <a:lvl4pPr marL="171450" indent="-57150" algn="l">
            <a:defRPr sz="500"/>
          </a:lvl4pPr>
          <a:lvl5pPr marL="228600" indent="-57150" algn="l">
            <a:defRPr sz="500"/>
          </a:lvl5pPr>
          <a:lvl6pPr marL="285750" indent="-57150" algn="l">
            <a:defRPr sz="500"/>
          </a:lvl6pPr>
          <a:lvl7pPr marL="342900" indent="-57150" algn="l">
            <a:defRPr sz="500"/>
          </a:lvl7pPr>
          <a:lvl8pPr marL="400050" indent="-57150" algn="l">
            <a:defRPr sz="500"/>
          </a:lvl8pPr>
          <a:lvl9pPr marL="457200" indent="-57150" algn="l">
            <a:defRPr sz="500"/>
          </a:lvl9pPr>
        </a:lstStyle>
        <a:p>
          <a:pPr lvl="0">
            <a:lnSpc>
              <a:spcPct val="100000"/>
            </a:lnSpc>
            <a:spcBef>
              <a:spcPct val="0"/>
            </a:spcBef>
            <a:spcAft>
              <a:spcPct val="35000"/>
            </a:spcAft>
          </a:pPr>
          <a:r>
            <a:rPr lang="en-GB" b="1" u="sng"/>
            <a:t>Strategic risk</a:t>
          </a:r>
          <a:endParaRPr lang="en-US"/>
        </a:p>
      </dsp:txBody>
      <dsp:txXfrm>
        <a:off x="0" y="2530202"/>
        <a:ext cx="6449246" cy="427355"/>
      </dsp:txXfrm>
    </dsp:sp>
    <dsp:sp modelId="{7DE81256-58F2-4131-A462-367DA6484F7A}">
      <dsp:nvSpPr>
        <dsp:cNvPr id="9" name="Rounded Rectangle 8"/>
        <dsp:cNvSpPr/>
      </dsp:nvSpPr>
      <dsp:spPr bwMode="white">
        <a:xfrm>
          <a:off x="0" y="2977717"/>
          <a:ext cx="6449246" cy="427355"/>
        </a:xfrm>
        <a:prstGeom prst="roundRect">
          <a:avLst/>
        </a:prstGeom>
      </dsp:spPr>
      <dsp:style>
        <a:lnRef idx="2">
          <a:schemeClr val="lt1"/>
        </a:lnRef>
        <a:fillRef idx="1">
          <a:schemeClr val="accent3"/>
        </a:fillRef>
        <a:effectRef idx="0">
          <a:scrgbClr r="0" g="0" b="0"/>
        </a:effectRef>
        <a:fontRef idx="minor">
          <a:schemeClr val="lt1"/>
        </a:fontRef>
      </dsp:style>
      <dsp:txBody>
        <a:bodyPr lIns="26670" tIns="26670" rIns="26670" bIns="26670" anchor="ctr"/>
        <a:lstStyle>
          <a:lvl1pPr algn="l">
            <a:defRPr sz="700"/>
          </a:lvl1pPr>
          <a:lvl2pPr marL="57150" indent="-57150" algn="l">
            <a:defRPr sz="500"/>
          </a:lvl2pPr>
          <a:lvl3pPr marL="114300" indent="-57150" algn="l">
            <a:defRPr sz="500"/>
          </a:lvl3pPr>
          <a:lvl4pPr marL="171450" indent="-57150" algn="l">
            <a:defRPr sz="500"/>
          </a:lvl4pPr>
          <a:lvl5pPr marL="228600" indent="-57150" algn="l">
            <a:defRPr sz="500"/>
          </a:lvl5pPr>
          <a:lvl6pPr marL="285750" indent="-57150" algn="l">
            <a:defRPr sz="500"/>
          </a:lvl6pPr>
          <a:lvl7pPr marL="342900" indent="-57150" algn="l">
            <a:defRPr sz="500"/>
          </a:lvl7pPr>
          <a:lvl8pPr marL="400050" indent="-57150" algn="l">
            <a:defRPr sz="500"/>
          </a:lvl8pPr>
          <a:lvl9pPr marL="457200" indent="-57150" algn="l">
            <a:defRPr sz="500"/>
          </a:lvl9pPr>
        </a:lstStyle>
        <a:p>
          <a:pPr lvl="0">
            <a:lnSpc>
              <a:spcPct val="100000"/>
            </a:lnSpc>
            <a:spcBef>
              <a:spcPct val="0"/>
            </a:spcBef>
            <a:spcAft>
              <a:spcPct val="35000"/>
            </a:spcAft>
          </a:pPr>
          <a:r>
            <a:rPr lang="en-GB"/>
            <a:t>Some risks are related to strategic decisions, competitive markets, changing consumer preferences and the general business environment. Strategic risk management focuses on integrating strategies with risks and opportunities.</a:t>
          </a:r>
          <a:endParaRPr lang="en-US"/>
        </a:p>
      </dsp:txBody>
      <dsp:txXfrm>
        <a:off x="0" y="2977717"/>
        <a:ext cx="6449246" cy="427355"/>
      </dsp:txXfrm>
    </dsp:sp>
    <dsp:sp modelId="{C18EA3FE-0731-43E8-92FD-3890BE7B49D9}">
      <dsp:nvSpPr>
        <dsp:cNvPr id="10" name="Rounded Rectangle 9"/>
        <dsp:cNvSpPr/>
      </dsp:nvSpPr>
      <dsp:spPr bwMode="white">
        <a:xfrm>
          <a:off x="0" y="3425232"/>
          <a:ext cx="6449246" cy="427355"/>
        </a:xfrm>
        <a:prstGeom prst="roundRect">
          <a:avLst/>
        </a:prstGeom>
      </dsp:spPr>
      <dsp:style>
        <a:lnRef idx="2">
          <a:schemeClr val="lt1"/>
        </a:lnRef>
        <a:fillRef idx="1">
          <a:schemeClr val="accent4"/>
        </a:fillRef>
        <a:effectRef idx="0">
          <a:scrgbClr r="0" g="0" b="0"/>
        </a:effectRef>
        <a:fontRef idx="minor">
          <a:schemeClr val="lt1"/>
        </a:fontRef>
      </dsp:style>
      <dsp:txBody>
        <a:bodyPr lIns="26670" tIns="26670" rIns="26670" bIns="26670" anchor="ctr"/>
        <a:lstStyle>
          <a:lvl1pPr algn="l">
            <a:defRPr sz="700"/>
          </a:lvl1pPr>
          <a:lvl2pPr marL="57150" indent="-57150" algn="l">
            <a:defRPr sz="500"/>
          </a:lvl2pPr>
          <a:lvl3pPr marL="114300" indent="-57150" algn="l">
            <a:defRPr sz="500"/>
          </a:lvl3pPr>
          <a:lvl4pPr marL="171450" indent="-57150" algn="l">
            <a:defRPr sz="500"/>
          </a:lvl4pPr>
          <a:lvl5pPr marL="228600" indent="-57150" algn="l">
            <a:defRPr sz="500"/>
          </a:lvl5pPr>
          <a:lvl6pPr marL="285750" indent="-57150" algn="l">
            <a:defRPr sz="500"/>
          </a:lvl6pPr>
          <a:lvl7pPr marL="342900" indent="-57150" algn="l">
            <a:defRPr sz="500"/>
          </a:lvl7pPr>
          <a:lvl8pPr marL="400050" indent="-57150" algn="l">
            <a:defRPr sz="500"/>
          </a:lvl8pPr>
          <a:lvl9pPr marL="457200" indent="-57150" algn="l">
            <a:defRPr sz="500"/>
          </a:lvl9pPr>
        </a:lstStyle>
        <a:p>
          <a:pPr lvl="0">
            <a:lnSpc>
              <a:spcPct val="100000"/>
            </a:lnSpc>
            <a:spcBef>
              <a:spcPct val="0"/>
            </a:spcBef>
            <a:spcAft>
              <a:spcPct val="35000"/>
            </a:spcAft>
          </a:pPr>
          <a:r>
            <a:rPr lang="en-GB" b="1" u="sng"/>
            <a:t>Compliance and legal risk </a:t>
          </a:r>
          <a:endParaRPr lang="en-US"/>
        </a:p>
      </dsp:txBody>
      <dsp:txXfrm>
        <a:off x="0" y="3425232"/>
        <a:ext cx="6449246" cy="427355"/>
      </dsp:txXfrm>
    </dsp:sp>
    <dsp:sp modelId="{BA44283E-7349-45AB-BC13-4AF65460E7CC}">
      <dsp:nvSpPr>
        <dsp:cNvPr id="11" name="Rounded Rectangle 10"/>
        <dsp:cNvSpPr/>
      </dsp:nvSpPr>
      <dsp:spPr bwMode="white">
        <a:xfrm>
          <a:off x="0" y="3872747"/>
          <a:ext cx="6449246" cy="427355"/>
        </a:xfrm>
        <a:prstGeom prst="roundRect">
          <a:avLst/>
        </a:prstGeom>
      </dsp:spPr>
      <dsp:style>
        <a:lnRef idx="2">
          <a:schemeClr val="lt1"/>
        </a:lnRef>
        <a:fillRef idx="1">
          <a:schemeClr val="accent5"/>
        </a:fillRef>
        <a:effectRef idx="0">
          <a:scrgbClr r="0" g="0" b="0"/>
        </a:effectRef>
        <a:fontRef idx="minor">
          <a:schemeClr val="lt1"/>
        </a:fontRef>
      </dsp:style>
      <dsp:txBody>
        <a:bodyPr lIns="26670" tIns="26670" rIns="26670" bIns="26670" anchor="ctr"/>
        <a:lstStyle>
          <a:lvl1pPr algn="l">
            <a:defRPr sz="700"/>
          </a:lvl1pPr>
          <a:lvl2pPr marL="57150" indent="-57150" algn="l">
            <a:defRPr sz="500"/>
          </a:lvl2pPr>
          <a:lvl3pPr marL="114300" indent="-57150" algn="l">
            <a:defRPr sz="500"/>
          </a:lvl3pPr>
          <a:lvl4pPr marL="171450" indent="-57150" algn="l">
            <a:defRPr sz="500"/>
          </a:lvl4pPr>
          <a:lvl5pPr marL="228600" indent="-57150" algn="l">
            <a:defRPr sz="500"/>
          </a:lvl5pPr>
          <a:lvl6pPr marL="285750" indent="-57150" algn="l">
            <a:defRPr sz="500"/>
          </a:lvl6pPr>
          <a:lvl7pPr marL="342900" indent="-57150" algn="l">
            <a:defRPr sz="500"/>
          </a:lvl7pPr>
          <a:lvl8pPr marL="400050" indent="-57150" algn="l">
            <a:defRPr sz="500"/>
          </a:lvl8pPr>
          <a:lvl9pPr marL="457200" indent="-57150" algn="l">
            <a:defRPr sz="500"/>
          </a:lvl9pPr>
        </a:lstStyle>
        <a:p>
          <a:pPr lvl="0">
            <a:lnSpc>
              <a:spcPct val="100000"/>
            </a:lnSpc>
            <a:spcBef>
              <a:spcPct val="0"/>
            </a:spcBef>
            <a:spcAft>
              <a:spcPct val="35000"/>
            </a:spcAft>
          </a:pPr>
          <a:r>
            <a:rPr lang="en-GB"/>
            <a:t>Risks arising from non-compliance with laws and regulations, legal disputes and regulatory changes. Compliance risk management involves complying with legal requirements and ensuring that the organization operates within the law.</a:t>
          </a:r>
          <a:endParaRPr lang="en-US"/>
        </a:p>
      </dsp:txBody>
      <dsp:txXfrm>
        <a:off x="0" y="3872747"/>
        <a:ext cx="6449246" cy="427355"/>
      </dsp:txXfrm>
    </dsp:sp>
    <dsp:sp modelId="{C8A20B50-64AE-4565-AB2D-A620B82FCB33}">
      <dsp:nvSpPr>
        <dsp:cNvPr id="12" name="Rounded Rectangle 11"/>
        <dsp:cNvSpPr/>
      </dsp:nvSpPr>
      <dsp:spPr bwMode="white">
        <a:xfrm>
          <a:off x="0" y="4320262"/>
          <a:ext cx="6449246" cy="427355"/>
        </a:xfrm>
        <a:prstGeom prst="roundRect">
          <a:avLst/>
        </a:prstGeom>
      </dsp:spPr>
      <dsp:style>
        <a:lnRef idx="2">
          <a:schemeClr val="lt1"/>
        </a:lnRef>
        <a:fillRef idx="1">
          <a:schemeClr val="accent6"/>
        </a:fillRef>
        <a:effectRef idx="0">
          <a:scrgbClr r="0" g="0" b="0"/>
        </a:effectRef>
        <a:fontRef idx="minor">
          <a:schemeClr val="lt1"/>
        </a:fontRef>
      </dsp:style>
      <dsp:txBody>
        <a:bodyPr lIns="26670" tIns="26670" rIns="26670" bIns="26670" anchor="ctr"/>
        <a:lstStyle>
          <a:lvl1pPr algn="l">
            <a:defRPr sz="700"/>
          </a:lvl1pPr>
          <a:lvl2pPr marL="57150" indent="-57150" algn="l">
            <a:defRPr sz="500"/>
          </a:lvl2pPr>
          <a:lvl3pPr marL="114300" indent="-57150" algn="l">
            <a:defRPr sz="500"/>
          </a:lvl3pPr>
          <a:lvl4pPr marL="171450" indent="-57150" algn="l">
            <a:defRPr sz="500"/>
          </a:lvl4pPr>
          <a:lvl5pPr marL="228600" indent="-57150" algn="l">
            <a:defRPr sz="500"/>
          </a:lvl5pPr>
          <a:lvl6pPr marL="285750" indent="-57150" algn="l">
            <a:defRPr sz="500"/>
          </a:lvl6pPr>
          <a:lvl7pPr marL="342900" indent="-57150" algn="l">
            <a:defRPr sz="500"/>
          </a:lvl7pPr>
          <a:lvl8pPr marL="400050" indent="-57150" algn="l">
            <a:defRPr sz="500"/>
          </a:lvl8pPr>
          <a:lvl9pPr marL="457200" indent="-57150" algn="l">
            <a:defRPr sz="500"/>
          </a:lvl9pPr>
        </a:lstStyle>
        <a:p>
          <a:pPr lvl="0">
            <a:lnSpc>
              <a:spcPct val="100000"/>
            </a:lnSpc>
            <a:spcBef>
              <a:spcPct val="0"/>
            </a:spcBef>
            <a:spcAft>
              <a:spcPct val="35000"/>
            </a:spcAft>
          </a:pPr>
          <a:r>
            <a:rPr lang="en-GB" b="1" u="sng"/>
            <a:t>Reputational risk </a:t>
          </a:r>
          <a:endParaRPr lang="en-US"/>
        </a:p>
      </dsp:txBody>
      <dsp:txXfrm>
        <a:off x="0" y="4320262"/>
        <a:ext cx="6449246" cy="427355"/>
      </dsp:txXfrm>
    </dsp:sp>
    <dsp:sp modelId="{08D20823-E5E9-4A95-BE86-337838256F28}">
      <dsp:nvSpPr>
        <dsp:cNvPr id="13" name="Rounded Rectangle 12"/>
        <dsp:cNvSpPr/>
      </dsp:nvSpPr>
      <dsp:spPr bwMode="white">
        <a:xfrm>
          <a:off x="0" y="4767777"/>
          <a:ext cx="6449246" cy="427355"/>
        </a:xfrm>
        <a:prstGeom prst="roundRect">
          <a:avLst/>
        </a:prstGeom>
      </dsp:spPr>
      <dsp:style>
        <a:lnRef idx="2">
          <a:schemeClr val="lt1"/>
        </a:lnRef>
        <a:fillRef idx="1">
          <a:schemeClr val="accent2"/>
        </a:fillRef>
        <a:effectRef idx="0">
          <a:scrgbClr r="0" g="0" b="0"/>
        </a:effectRef>
        <a:fontRef idx="minor">
          <a:schemeClr val="lt1"/>
        </a:fontRef>
      </dsp:style>
      <dsp:txBody>
        <a:bodyPr lIns="26670" tIns="26670" rIns="26670" bIns="26670" anchor="ctr"/>
        <a:lstStyle>
          <a:lvl1pPr algn="l">
            <a:defRPr sz="700"/>
          </a:lvl1pPr>
          <a:lvl2pPr marL="57150" indent="-57150" algn="l">
            <a:defRPr sz="500"/>
          </a:lvl2pPr>
          <a:lvl3pPr marL="114300" indent="-57150" algn="l">
            <a:defRPr sz="500"/>
          </a:lvl3pPr>
          <a:lvl4pPr marL="171450" indent="-57150" algn="l">
            <a:defRPr sz="500"/>
          </a:lvl4pPr>
          <a:lvl5pPr marL="228600" indent="-57150" algn="l">
            <a:defRPr sz="500"/>
          </a:lvl5pPr>
          <a:lvl6pPr marL="285750" indent="-57150" algn="l">
            <a:defRPr sz="500"/>
          </a:lvl6pPr>
          <a:lvl7pPr marL="342900" indent="-57150" algn="l">
            <a:defRPr sz="500"/>
          </a:lvl7pPr>
          <a:lvl8pPr marL="400050" indent="-57150" algn="l">
            <a:defRPr sz="500"/>
          </a:lvl8pPr>
          <a:lvl9pPr marL="457200" indent="-57150" algn="l">
            <a:defRPr sz="500"/>
          </a:lvl9pPr>
        </a:lstStyle>
        <a:p>
          <a:pPr lvl="0">
            <a:lnSpc>
              <a:spcPct val="100000"/>
            </a:lnSpc>
            <a:spcBef>
              <a:spcPct val="0"/>
            </a:spcBef>
            <a:spcAft>
              <a:spcPct val="35000"/>
            </a:spcAft>
          </a:pPr>
          <a:r>
            <a:rPr lang="en-GB"/>
            <a:t>There is a risk of damage to your organization's reputation, brand or public image. Brand risk management includes issues that affect an organization's reputation in the eyes of customers, stakeholders and the public.</a:t>
          </a:r>
          <a:endParaRPr lang="en-US"/>
        </a:p>
      </dsp:txBody>
      <dsp:txXfrm>
        <a:off x="0" y="4767777"/>
        <a:ext cx="6449246" cy="427355"/>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151831" cy="5707458"/>
        <a:chOff x="0" y="0"/>
        <a:chExt cx="6151831" cy="5707458"/>
      </a:xfrm>
    </dsp:grpSpPr>
    <dsp:sp modelId="{0BE9D5E7-BBA5-499B-A5B6-FE8591AB1227}">
      <dsp:nvSpPr>
        <dsp:cNvPr id="3" name="Rounded Rectangle 2"/>
        <dsp:cNvSpPr/>
      </dsp:nvSpPr>
      <dsp:spPr bwMode="white">
        <a:xfrm>
          <a:off x="0" y="60609"/>
          <a:ext cx="6151831" cy="670560"/>
        </a:xfrm>
        <a:prstGeom prst="roundRect">
          <a:avLst/>
        </a:prstGeom>
      </dsp:spPr>
      <dsp:style>
        <a:lnRef idx="2">
          <a:schemeClr val="lt1"/>
        </a:lnRef>
        <a:fillRef idx="1">
          <a:schemeClr val="accent2">
            <a:hueOff val="0"/>
            <a:satOff val="0"/>
            <a:lumOff val="0"/>
            <a:alpha val="100000"/>
          </a:schemeClr>
        </a:fillRef>
        <a:effectRef idx="0">
          <a:scrgbClr r="0" g="0" b="0"/>
        </a:effectRef>
        <a:fontRef idx="minor">
          <a:schemeClr val="lt1"/>
        </a:fontRef>
      </dsp:style>
      <dsp:txBody>
        <a:bodyPr lIns="41910"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lang="en-GB" b="1" u="sng"/>
            <a:t>Cyber security and information technology risks</a:t>
          </a:r>
          <a:endParaRPr lang="en-US"/>
        </a:p>
      </dsp:txBody>
      <dsp:txXfrm>
        <a:off x="0" y="60609"/>
        <a:ext cx="6151831" cy="670560"/>
      </dsp:txXfrm>
    </dsp:sp>
    <dsp:sp modelId="{131C9E1E-6090-404D-8773-BCE711502137}">
      <dsp:nvSpPr>
        <dsp:cNvPr id="4" name="Rounded Rectangle 3"/>
        <dsp:cNvSpPr/>
      </dsp:nvSpPr>
      <dsp:spPr bwMode="white">
        <a:xfrm>
          <a:off x="0" y="762849"/>
          <a:ext cx="6151831" cy="670560"/>
        </a:xfrm>
        <a:prstGeom prst="roundRect">
          <a:avLst/>
        </a:prstGeom>
      </dsp:spPr>
      <dsp:style>
        <a:lnRef idx="2">
          <a:schemeClr val="lt1"/>
        </a:lnRef>
        <a:fillRef idx="1">
          <a:schemeClr val="accent2">
            <a:hueOff val="214285"/>
            <a:satOff val="-55"/>
            <a:lumOff val="1008"/>
            <a:alpha val="100000"/>
          </a:schemeClr>
        </a:fillRef>
        <a:effectRef idx="0">
          <a:scrgbClr r="0" g="0" b="0"/>
        </a:effectRef>
        <a:fontRef idx="minor">
          <a:schemeClr val="lt1"/>
        </a:fontRef>
      </dsp:style>
      <dsp:txBody>
        <a:bodyPr lIns="41910"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lang="en-GB"/>
            <a:t>Risks related to information security, data breaches, cyberattacks and technology vulnerabilities. IT risk management focuses on protecting digital assets and ensuring the security and privacy of sensitive information.</a:t>
          </a:r>
          <a:endParaRPr lang="en-US"/>
        </a:p>
      </dsp:txBody>
      <dsp:txXfrm>
        <a:off x="0" y="762849"/>
        <a:ext cx="6151831" cy="670560"/>
      </dsp:txXfrm>
    </dsp:sp>
    <dsp:sp modelId="{300B6F4D-59AE-481A-BB50-517E22A0C394}">
      <dsp:nvSpPr>
        <dsp:cNvPr id="5" name="Rounded Rectangle 4"/>
        <dsp:cNvSpPr/>
      </dsp:nvSpPr>
      <dsp:spPr bwMode="white">
        <a:xfrm>
          <a:off x="0" y="1465089"/>
          <a:ext cx="6151831" cy="670560"/>
        </a:xfrm>
        <a:prstGeom prst="roundRect">
          <a:avLst/>
        </a:prstGeom>
      </dsp:spPr>
      <dsp:style>
        <a:lnRef idx="2">
          <a:schemeClr val="lt1"/>
        </a:lnRef>
        <a:fillRef idx="1">
          <a:schemeClr val="accent2">
            <a:hueOff val="428571"/>
            <a:satOff val="-111"/>
            <a:lumOff val="2017"/>
            <a:alpha val="100000"/>
          </a:schemeClr>
        </a:fillRef>
        <a:effectRef idx="0">
          <a:scrgbClr r="0" g="0" b="0"/>
        </a:effectRef>
        <a:fontRef idx="minor">
          <a:schemeClr val="lt1"/>
        </a:fontRef>
      </dsp:style>
      <dsp:txBody>
        <a:bodyPr lIns="41910"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lang="en-GB" b="1" u="sng"/>
            <a:t>Environment and sustainability risk</a:t>
          </a:r>
          <a:endParaRPr lang="en-US"/>
        </a:p>
      </dsp:txBody>
      <dsp:txXfrm>
        <a:off x="0" y="1465089"/>
        <a:ext cx="6151831" cy="670560"/>
      </dsp:txXfrm>
    </dsp:sp>
    <dsp:sp modelId="{12885E1E-0EFA-4047-8B29-33519E26F370}">
      <dsp:nvSpPr>
        <dsp:cNvPr id="6" name="Rounded Rectangle 5"/>
        <dsp:cNvSpPr/>
      </dsp:nvSpPr>
      <dsp:spPr bwMode="white">
        <a:xfrm>
          <a:off x="0" y="2167329"/>
          <a:ext cx="6151831" cy="670560"/>
        </a:xfrm>
        <a:prstGeom prst="roundRect">
          <a:avLst/>
        </a:prstGeom>
      </dsp:spPr>
      <dsp:style>
        <a:lnRef idx="2">
          <a:schemeClr val="lt1"/>
        </a:lnRef>
        <a:fillRef idx="1">
          <a:schemeClr val="accent2">
            <a:hueOff val="642857"/>
            <a:satOff val="-167"/>
            <a:lumOff val="3025"/>
            <a:alpha val="100000"/>
          </a:schemeClr>
        </a:fillRef>
        <a:effectRef idx="0">
          <a:scrgbClr r="0" g="0" b="0"/>
        </a:effectRef>
        <a:fontRef idx="minor">
          <a:schemeClr val="lt1"/>
        </a:fontRef>
      </dsp:style>
      <dsp:txBody>
        <a:bodyPr lIns="41910"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lang="en-GB"/>
            <a:t>With risks relating to the environment, climate change, natural disasters and security issues there must certain measures put in place so that it abides by environmental laws and policies. </a:t>
          </a:r>
          <a:endParaRPr lang="en-US"/>
        </a:p>
      </dsp:txBody>
      <dsp:txXfrm>
        <a:off x="0" y="2167329"/>
        <a:ext cx="6151831" cy="670560"/>
      </dsp:txXfrm>
    </dsp:sp>
    <dsp:sp modelId="{6363BFFD-5BC2-4B97-B275-B6465BA7CB24}">
      <dsp:nvSpPr>
        <dsp:cNvPr id="7" name="Rounded Rectangle 6"/>
        <dsp:cNvSpPr/>
      </dsp:nvSpPr>
      <dsp:spPr bwMode="white">
        <a:xfrm>
          <a:off x="0" y="2869569"/>
          <a:ext cx="6151831" cy="670560"/>
        </a:xfrm>
        <a:prstGeom prst="roundRect">
          <a:avLst/>
        </a:prstGeom>
      </dsp:spPr>
      <dsp:style>
        <a:lnRef idx="2">
          <a:schemeClr val="lt1"/>
        </a:lnRef>
        <a:fillRef idx="1">
          <a:schemeClr val="accent2">
            <a:hueOff val="857142"/>
            <a:satOff val="-223"/>
            <a:lumOff val="4034"/>
            <a:alpha val="100000"/>
          </a:schemeClr>
        </a:fillRef>
        <a:effectRef idx="0">
          <a:scrgbClr r="0" g="0" b="0"/>
        </a:effectRef>
        <a:fontRef idx="minor">
          <a:schemeClr val="lt1"/>
        </a:fontRef>
      </dsp:style>
      <dsp:txBody>
        <a:bodyPr lIns="41910"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lang="en-GB" b="1" u="sng"/>
            <a:t>Human Resource risks</a:t>
          </a:r>
          <a:endParaRPr lang="en-US"/>
        </a:p>
      </dsp:txBody>
      <dsp:txXfrm>
        <a:off x="0" y="2869569"/>
        <a:ext cx="6151831" cy="670560"/>
      </dsp:txXfrm>
    </dsp:sp>
    <dsp:sp modelId="{D43C270E-BDD7-4643-859A-DF20E1BD9BA3}">
      <dsp:nvSpPr>
        <dsp:cNvPr id="8" name="Rounded Rectangle 7"/>
        <dsp:cNvSpPr/>
      </dsp:nvSpPr>
      <dsp:spPr bwMode="white">
        <a:xfrm>
          <a:off x="0" y="3571809"/>
          <a:ext cx="6151831" cy="670560"/>
        </a:xfrm>
        <a:prstGeom prst="roundRect">
          <a:avLst/>
        </a:prstGeom>
      </dsp:spPr>
      <dsp:style>
        <a:lnRef idx="2">
          <a:schemeClr val="lt1"/>
        </a:lnRef>
        <a:fillRef idx="1">
          <a:schemeClr val="accent2">
            <a:hueOff val="1071428"/>
            <a:satOff val="-279"/>
            <a:lumOff val="5042"/>
            <a:alpha val="100000"/>
          </a:schemeClr>
        </a:fillRef>
        <a:effectRef idx="0">
          <a:scrgbClr r="0" g="0" b="0"/>
        </a:effectRef>
        <a:fontRef idx="minor">
          <a:schemeClr val="lt1"/>
        </a:fontRef>
      </dsp:style>
      <dsp:txBody>
        <a:bodyPr lIns="41910"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lang="en-GB"/>
            <a:t>Risks related to personnel management, including talent acquisition, employee relations, succession planning and labour law compliance. Human resource risk management helps organizations ensure they have the right talent.</a:t>
          </a:r>
          <a:r>
            <a:rPr lang="en-GB" b="1"/>
            <a:t> </a:t>
          </a:r>
          <a:endParaRPr lang="en-US"/>
        </a:p>
      </dsp:txBody>
      <dsp:txXfrm>
        <a:off x="0" y="3571809"/>
        <a:ext cx="6151831" cy="670560"/>
      </dsp:txXfrm>
    </dsp:sp>
    <dsp:sp modelId="{8FF289ED-E419-46DA-AB52-A350C7C82498}">
      <dsp:nvSpPr>
        <dsp:cNvPr id="9" name="Rounded Rectangle 8"/>
        <dsp:cNvSpPr/>
      </dsp:nvSpPr>
      <dsp:spPr bwMode="white">
        <a:xfrm>
          <a:off x="0" y="4274049"/>
          <a:ext cx="6151831" cy="670560"/>
        </a:xfrm>
        <a:prstGeom prst="roundRect">
          <a:avLst/>
        </a:prstGeom>
      </dsp:spPr>
      <dsp:style>
        <a:lnRef idx="2">
          <a:schemeClr val="lt1"/>
        </a:lnRef>
        <a:fillRef idx="1">
          <a:schemeClr val="accent2">
            <a:hueOff val="1285714"/>
            <a:satOff val="-335"/>
            <a:lumOff val="6050"/>
            <a:alpha val="100000"/>
          </a:schemeClr>
        </a:fillRef>
        <a:effectRef idx="0">
          <a:scrgbClr r="0" g="0" b="0"/>
        </a:effectRef>
        <a:fontRef idx="minor">
          <a:schemeClr val="lt1"/>
        </a:fontRef>
      </dsp:style>
      <dsp:txBody>
        <a:bodyPr lIns="41910"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lang="en-GB" b="1" u="sng"/>
            <a:t>Supply chain risk </a:t>
          </a:r>
          <a:endParaRPr lang="en-US"/>
        </a:p>
      </dsp:txBody>
      <dsp:txXfrm>
        <a:off x="0" y="4274049"/>
        <a:ext cx="6151831" cy="670560"/>
      </dsp:txXfrm>
    </dsp:sp>
    <dsp:sp modelId="{9C238CBA-3B8B-49D7-B608-57F38C9A47B7}">
      <dsp:nvSpPr>
        <dsp:cNvPr id="10" name="Rounded Rectangle 9"/>
        <dsp:cNvSpPr/>
      </dsp:nvSpPr>
      <dsp:spPr bwMode="white">
        <a:xfrm>
          <a:off x="0" y="4976289"/>
          <a:ext cx="6151831" cy="670560"/>
        </a:xfrm>
        <a:prstGeom prst="roundRect">
          <a:avLst/>
        </a:prstGeom>
      </dsp:spPr>
      <dsp:style>
        <a:lnRef idx="2">
          <a:schemeClr val="lt1"/>
        </a:lnRef>
        <a:fillRef idx="1">
          <a:schemeClr val="accent2">
            <a:hueOff val="1500000"/>
            <a:satOff val="-391"/>
            <a:lumOff val="7059"/>
            <a:alpha val="100000"/>
          </a:schemeClr>
        </a:fillRef>
        <a:effectRef idx="0">
          <a:scrgbClr r="0" g="0" b="0"/>
        </a:effectRef>
        <a:fontRef idx="minor">
          <a:schemeClr val="lt1"/>
        </a:fontRef>
      </dsp:style>
      <dsp:txBody>
        <a:bodyPr lIns="41910"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lang="en-GB"/>
            <a:t>Supply chain risks such as disruptions to the flow of goods and services, supplier reliability, geopolitical issues and transport issues. Supply chain risk management is critical to maintaining operational stability.</a:t>
          </a:r>
          <a:endParaRPr lang="en-US"/>
        </a:p>
      </dsp:txBody>
      <dsp:txXfrm>
        <a:off x="0" y="4976289"/>
        <a:ext cx="6151831" cy="6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fld>
            <a:endParaRPr lang="en-US" dirty="0"/>
          </a:p>
        </p:txBody>
      </p:sp>
      <p:sp>
        <p:nvSpPr>
          <p:cNvPr id="5" name="Footer Placeholder 4"/>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fld>
            <a:endParaRPr lang="en-US"/>
          </a:p>
        </p:txBody>
      </p:sp>
      <p:grpSp>
        <p:nvGrpSpPr>
          <p:cNvPr id="7" name="Graphic 78"/>
          <p:cNvGrpSpPr/>
          <p:nvPr/>
        </p:nvGrpSpPr>
        <p:grpSpPr>
          <a:xfrm>
            <a:off x="530225" y="3267690"/>
            <a:ext cx="972241" cy="45719"/>
            <a:chOff x="4886325" y="3371754"/>
            <a:chExt cx="2418492" cy="113728"/>
          </a:xfrm>
          <a:solidFill>
            <a:schemeClr val="accent1"/>
          </a:solidFill>
        </p:grpSpPr>
        <p:sp>
          <p:nvSpPr>
            <p:cNvPr id="8"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p:cNvGrpSpPr/>
            <p:nvPr/>
          </p:nvGrpSpPr>
          <p:grpSpPr>
            <a:xfrm>
              <a:off x="4886709" y="3371754"/>
              <a:ext cx="2418108" cy="113728"/>
              <a:chOff x="4886709" y="3371754"/>
              <a:chExt cx="2418108" cy="113728"/>
            </a:xfrm>
            <a:grpFill/>
          </p:grpSpPr>
          <p:sp>
            <p:nvSpPr>
              <p:cNvPr id="10"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a:xfrm>
            <a:off x="530352" y="136525"/>
            <a:ext cx="2743200" cy="365125"/>
          </a:xfrm>
        </p:spPr>
        <p:txBody>
          <a:bodyPr/>
          <a:lstStyle/>
          <a:p>
            <a:fld id="{9376191F-481E-48E9-BB9A-369A67A7362D}" type="datetime1">
              <a:rPr lang="en-US" smtClean="0"/>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fld>
            <a:endParaRPr lang="en-US"/>
          </a:p>
        </p:txBody>
      </p:sp>
      <p:grpSp>
        <p:nvGrpSpPr>
          <p:cNvPr id="7" name="Graphic 78"/>
          <p:cNvGrpSpPr/>
          <p:nvPr/>
        </p:nvGrpSpPr>
        <p:grpSpPr>
          <a:xfrm>
            <a:off x="530225" y="2310597"/>
            <a:ext cx="972241" cy="45719"/>
            <a:chOff x="4886325" y="3371754"/>
            <a:chExt cx="2418492" cy="113728"/>
          </a:xfrm>
          <a:solidFill>
            <a:schemeClr val="accent1"/>
          </a:solidFill>
        </p:grpSpPr>
        <p:sp>
          <p:nvSpPr>
            <p:cNvPr id="8"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p:cNvGrpSpPr/>
            <p:nvPr/>
          </p:nvGrpSpPr>
          <p:grpSpPr>
            <a:xfrm>
              <a:off x="4886709" y="3371754"/>
              <a:ext cx="2418108" cy="113728"/>
              <a:chOff x="4886709" y="3371754"/>
              <a:chExt cx="2418108" cy="113728"/>
            </a:xfrm>
            <a:grpFill/>
          </p:grpSpPr>
          <p:sp>
            <p:nvSpPr>
              <p:cNvPr id="10"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6C5677DE-DD04-48CC-9C18-7BE9FF2DEB6B}"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fld>
            <a:endParaRPr lang="en-US"/>
          </a:p>
        </p:txBody>
      </p:sp>
      <p:grpSp>
        <p:nvGrpSpPr>
          <p:cNvPr id="7" name="Graphic 78"/>
          <p:cNvGrpSpPr/>
          <p:nvPr/>
        </p:nvGrpSpPr>
        <p:grpSpPr>
          <a:xfrm>
            <a:off x="530225" y="3267690"/>
            <a:ext cx="972241" cy="45719"/>
            <a:chOff x="4886325" y="3371754"/>
            <a:chExt cx="2418492" cy="113728"/>
          </a:xfrm>
          <a:solidFill>
            <a:schemeClr val="accent1"/>
          </a:solidFill>
        </p:grpSpPr>
        <p:sp>
          <p:nvSpPr>
            <p:cNvPr id="8"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p:cNvGrpSpPr/>
            <p:nvPr/>
          </p:nvGrpSpPr>
          <p:grpSpPr>
            <a:xfrm>
              <a:off x="4886709" y="3371754"/>
              <a:ext cx="2418108" cy="113728"/>
              <a:chOff x="4886709" y="3371754"/>
              <a:chExt cx="2418108" cy="113728"/>
            </a:xfrm>
            <a:grpFill/>
          </p:grpSpPr>
          <p:sp>
            <p:nvSpPr>
              <p:cNvPr id="10"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25717" y="2521885"/>
            <a:ext cx="4645152" cy="3655077"/>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992136" y="2521885"/>
            <a:ext cx="4611138" cy="3655077"/>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463255ED-7101-4D18-A8AE-3B5E4CB87EA5}" type="datetime1">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fld>
            <a:endParaRPr lang="en-US"/>
          </a:p>
        </p:txBody>
      </p:sp>
      <p:grpSp>
        <p:nvGrpSpPr>
          <p:cNvPr id="8" name="Graphic 78"/>
          <p:cNvGrpSpPr/>
          <p:nvPr/>
        </p:nvGrpSpPr>
        <p:grpSpPr>
          <a:xfrm>
            <a:off x="530225" y="2319637"/>
            <a:ext cx="972241" cy="45719"/>
            <a:chOff x="4886325" y="3371754"/>
            <a:chExt cx="2418492" cy="113728"/>
          </a:xfrm>
          <a:solidFill>
            <a:schemeClr val="accent1"/>
          </a:solidFill>
        </p:grpSpPr>
        <p:sp>
          <p:nvSpPr>
            <p:cNvPr id="9"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p:cNvGrpSpPr/>
            <p:nvPr/>
          </p:nvGrpSpPr>
          <p:grpSpPr>
            <a:xfrm>
              <a:off x="4886709" y="3371754"/>
              <a:ext cx="2418108" cy="113728"/>
              <a:chOff x="4886709" y="3371754"/>
              <a:chExt cx="2418108" cy="113728"/>
            </a:xfrm>
            <a:grpFill/>
          </p:grpSpPr>
          <p:sp>
            <p:nvSpPr>
              <p:cNvPr id="11"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CD52F23D-51F6-4C94-8CD5-B9ABBF67EE23}" type="datetime1">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076ED0-0DB3-4879-AAE5-5C20D22C1DF4}"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1A702F-6367-4FD1-89A8-3744BE6BA9A2}" type="datetime1">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076ED0-0DB3-4879-AAE5-5C20D22C1DF4}" type="slidenum">
              <a:rPr lang="en-US" smtClean="0"/>
            </a:fld>
            <a:endParaRPr lang="en-US"/>
          </a:p>
        </p:txBody>
      </p:sp>
      <p:grpSp>
        <p:nvGrpSpPr>
          <p:cNvPr id="6" name="Graphic 78"/>
          <p:cNvGrpSpPr/>
          <p:nvPr/>
        </p:nvGrpSpPr>
        <p:grpSpPr>
          <a:xfrm>
            <a:off x="530225" y="2352330"/>
            <a:ext cx="972241" cy="45719"/>
            <a:chOff x="4886325" y="3371754"/>
            <a:chExt cx="2418492" cy="113728"/>
          </a:xfrm>
          <a:solidFill>
            <a:schemeClr val="accent1"/>
          </a:solidFill>
        </p:grpSpPr>
        <p:sp>
          <p:nvSpPr>
            <p:cNvPr id="7"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p:cNvGrpSpPr/>
            <p:nvPr/>
          </p:nvGrpSpPr>
          <p:grpSpPr>
            <a:xfrm>
              <a:off x="4886709" y="3371754"/>
              <a:ext cx="2418108" cy="113728"/>
              <a:chOff x="4886709" y="3371754"/>
              <a:chExt cx="2418108" cy="113728"/>
            </a:xfrm>
            <a:grpFill/>
          </p:grpSpPr>
          <p:sp>
            <p:nvSpPr>
              <p:cNvPr id="9"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6E99BD-4B4F-4460-B452-0E8146ACCF8F}" type="datetime1">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076ED0-0DB3-4879-AAE5-5C20D22C1DF4}"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EB6FD34C-1867-42A9-AC54-D15ADD8A65E7}" type="datetime1">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fld>
            <a:endParaRPr lang="en-US"/>
          </a:p>
        </p:txBody>
      </p:sp>
      <p:grpSp>
        <p:nvGrpSpPr>
          <p:cNvPr id="8" name="Graphic 78"/>
          <p:cNvGrpSpPr/>
          <p:nvPr/>
        </p:nvGrpSpPr>
        <p:grpSpPr>
          <a:xfrm>
            <a:off x="530225" y="3193468"/>
            <a:ext cx="972241" cy="45719"/>
            <a:chOff x="4886325" y="3371754"/>
            <a:chExt cx="2418492" cy="113728"/>
          </a:xfrm>
          <a:solidFill>
            <a:schemeClr val="accent1"/>
          </a:solidFill>
        </p:grpSpPr>
        <p:sp>
          <p:nvSpPr>
            <p:cNvPr id="9"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p:cNvGrpSpPr/>
            <p:nvPr/>
          </p:nvGrpSpPr>
          <p:grpSpPr>
            <a:xfrm>
              <a:off x="4886709" y="3371754"/>
              <a:ext cx="2418108" cy="113728"/>
              <a:chOff x="4886709" y="3371754"/>
              <a:chExt cx="2418108" cy="113728"/>
            </a:xfrm>
            <a:grpFill/>
          </p:grpSpPr>
          <p:sp>
            <p:nvSpPr>
              <p:cNvPr id="11"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336133E9-A654-4C17-8C3C-DDCAC83D6EBF}" type="datetime1">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fld>
            <a:endParaRPr lang="en-US"/>
          </a:p>
        </p:txBody>
      </p:sp>
      <p:grpSp>
        <p:nvGrpSpPr>
          <p:cNvPr id="8" name="Graphic 78"/>
          <p:cNvGrpSpPr/>
          <p:nvPr/>
        </p:nvGrpSpPr>
        <p:grpSpPr>
          <a:xfrm>
            <a:off x="530225" y="3193468"/>
            <a:ext cx="972241" cy="45719"/>
            <a:chOff x="4886325" y="3371754"/>
            <a:chExt cx="2418492" cy="113728"/>
          </a:xfrm>
          <a:solidFill>
            <a:schemeClr val="accent1"/>
          </a:solidFill>
        </p:grpSpPr>
        <p:sp>
          <p:nvSpPr>
            <p:cNvPr id="9"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p:cNvGrpSpPr/>
            <p:nvPr/>
          </p:nvGrpSpPr>
          <p:grpSpPr>
            <a:xfrm>
              <a:off x="4886709" y="3371754"/>
              <a:ext cx="2418108" cy="113728"/>
              <a:chOff x="4886709" y="3371754"/>
              <a:chExt cx="2418108" cy="113728"/>
            </a:xfrm>
            <a:grpFill/>
          </p:grpSpPr>
          <p:sp>
            <p:nvSpPr>
              <p:cNvPr id="11"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A4649BD0-10DB-43E7-8F22-40B3D51B8FC3}"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fld>
            <a:endParaRPr lang="en-US"/>
          </a:p>
        </p:txBody>
      </p:sp>
      <p:grpSp>
        <p:nvGrpSpPr>
          <p:cNvPr id="7" name="Graphic 78"/>
          <p:cNvGrpSpPr/>
          <p:nvPr/>
        </p:nvGrpSpPr>
        <p:grpSpPr>
          <a:xfrm>
            <a:off x="530225" y="2333456"/>
            <a:ext cx="972241" cy="45719"/>
            <a:chOff x="4886325" y="3371754"/>
            <a:chExt cx="2418492" cy="113728"/>
          </a:xfrm>
          <a:solidFill>
            <a:schemeClr val="accent1"/>
          </a:solidFill>
        </p:grpSpPr>
        <p:sp>
          <p:nvSpPr>
            <p:cNvPr id="8"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p:cNvGrpSpPr/>
            <p:nvPr/>
          </p:nvGrpSpPr>
          <p:grpSpPr>
            <a:xfrm>
              <a:off x="4886709" y="3371754"/>
              <a:ext cx="2418108" cy="113728"/>
              <a:chOff x="4886709" y="3371754"/>
              <a:chExt cx="2418108" cy="113728"/>
            </a:xfrm>
            <a:grpFill/>
          </p:grpSpPr>
          <p:sp>
            <p:nvSpPr>
              <p:cNvPr id="10"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25719" y="787067"/>
            <a:ext cx="7039402" cy="538989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0A16C79C-F566-427A-93F6-434A4E613134}"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fld>
            <a:endParaRPr lang="en-US"/>
          </a:p>
        </p:txBody>
      </p:sp>
      <p:grpSp>
        <p:nvGrpSpPr>
          <p:cNvPr id="7" name="Graphic 78"/>
          <p:cNvGrpSpPr/>
          <p:nvPr/>
        </p:nvGrpSpPr>
        <p:grpSpPr>
          <a:xfrm rot="5400000">
            <a:off x="7283627" y="1250328"/>
            <a:ext cx="972241" cy="45719"/>
            <a:chOff x="4886325" y="3371754"/>
            <a:chExt cx="2418492" cy="113728"/>
          </a:xfrm>
          <a:solidFill>
            <a:schemeClr val="accent1"/>
          </a:solidFill>
        </p:grpSpPr>
        <p:sp>
          <p:nvSpPr>
            <p:cNvPr id="8"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p:cNvGrpSpPr/>
            <p:nvPr/>
          </p:nvGrpSpPr>
          <p:grpSpPr>
            <a:xfrm>
              <a:off x="4886709" y="3371754"/>
              <a:ext cx="2418108" cy="113728"/>
              <a:chOff x="4886709" y="3371754"/>
              <a:chExt cx="2418108" cy="113728"/>
            </a:xfrm>
            <a:grpFill/>
          </p:grpSpPr>
          <p:sp>
            <p:nvSpPr>
              <p:cNvPr id="10"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p:cNvGrpSpPr/>
          <p:nvPr/>
        </p:nvGrpSpPr>
        <p:grpSpPr>
          <a:xfrm>
            <a:off x="10776050" y="5204030"/>
            <a:ext cx="886141" cy="802497"/>
            <a:chOff x="10948005" y="3272152"/>
            <a:chExt cx="868640" cy="786648"/>
          </a:xfrm>
          <a:solidFill>
            <a:schemeClr val="accent1"/>
          </a:solidFill>
        </p:grpSpPr>
        <p:sp>
          <p:nvSpPr>
            <p:cNvPr id="21" name="Freeform: Shape 20"/>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fld>
            <a:endParaRPr lang="en-US" dirty="0"/>
          </a:p>
        </p:txBody>
      </p:sp>
      <p:sp>
        <p:nvSpPr>
          <p:cNvPr id="5" name="Footer Placeholder 4"/>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9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9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9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9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9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png"/><Relationship Id="rId2" Type="http://schemas.microsoft.com/office/2007/relationships/media" Target="../media/media1.mp4"/><Relationship Id="rId1" Type="http://schemas.openxmlformats.org/officeDocument/2006/relationships/video" Target="../media/media1.mp4"/></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5.svg"/><Relationship Id="rId1"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5.svg"/><Relationship Id="rId1"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Video 3" descr="People Discussing"/>
          <p:cNvPicPr>
            <a:picLocks noChangeAspect="1"/>
          </p:cNvPicPr>
          <p:nvPr>
            <a:videoFile r:link="rId1"/>
            <p:extLst>
              <p:ext uri="{DAA4B4D4-6D71-4841-9C94-3DE7FCFB9230}">
                <p14:media xmlns:p14="http://schemas.microsoft.com/office/powerpoint/2010/main" r:embed="rId2"/>
              </p:ext>
            </p:extLst>
          </p:nvPr>
        </p:nvPicPr>
        <p:blipFill rotWithShape="1">
          <a:blip r:embed="rId3"/>
          <a:srcRect t="259" r="-1" b="-1"/>
          <a:stretch>
            <a:fillRect/>
          </a:stretch>
        </p:blipFill>
        <p:spPr>
          <a:xfrm>
            <a:off x="20" y="10"/>
            <a:ext cx="12188932" cy="6857990"/>
          </a:xfrm>
          <a:prstGeom prst="rect">
            <a:avLst/>
          </a:prstGeom>
        </p:spPr>
      </p:pic>
      <p:sp>
        <p:nvSpPr>
          <p:cNvPr id="11" name="Rectangle 10"/>
          <p:cNvSpPr>
            <a:spLocks noGrp="1" noRot="1" noChangeAspect="1" noMove="1" noResize="1" noEditPoints="1" noAdjustHandles="1" noChangeArrowheads="1" noChangeShapeType="1" noTextEdit="1"/>
          </p:cNvSpPr>
          <p:nvPr/>
        </p:nvSpPr>
        <p:spPr>
          <a:xfrm rot="10800000" flipV="1">
            <a:off x="1524" y="0"/>
            <a:ext cx="12188952" cy="4046483"/>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8452" y="971398"/>
            <a:ext cx="5577547" cy="1584378"/>
          </a:xfrm>
        </p:spPr>
        <p:txBody>
          <a:bodyPr anchor="t">
            <a:normAutofit/>
          </a:bodyPr>
          <a:lstStyle/>
          <a:p>
            <a:pPr>
              <a:lnSpc>
                <a:spcPct val="90000"/>
              </a:lnSpc>
            </a:pPr>
            <a:r>
              <a:rPr lang="en-GB" sz="3400">
                <a:solidFill>
                  <a:srgbClr val="FFFFFF"/>
                </a:solidFill>
              </a:rPr>
              <a:t>Definition of Risk management and its role in an organisation </a:t>
            </a:r>
            <a:endParaRPr lang="en-GB" sz="3400">
              <a:solidFill>
                <a:srgbClr val="FFFFFF"/>
              </a:solidFill>
            </a:endParaRPr>
          </a:p>
        </p:txBody>
      </p:sp>
      <p:sp>
        <p:nvSpPr>
          <p:cNvPr id="3" name="Subtitle 2"/>
          <p:cNvSpPr>
            <a:spLocks noGrp="1"/>
          </p:cNvSpPr>
          <p:nvPr>
            <p:ph type="subTitle" idx="1"/>
          </p:nvPr>
        </p:nvSpPr>
        <p:spPr>
          <a:xfrm>
            <a:off x="6652366" y="1204332"/>
            <a:ext cx="5040785" cy="1351444"/>
          </a:xfrm>
        </p:spPr>
        <p:txBody>
          <a:bodyPr anchor="t">
            <a:normAutofit/>
          </a:bodyPr>
          <a:lstStyle/>
          <a:p>
            <a:r>
              <a:rPr lang="en-GB">
                <a:solidFill>
                  <a:srgbClr val="FFFFFF"/>
                </a:solidFill>
              </a:rPr>
              <a:t>Group 1</a:t>
            </a:r>
            <a:endParaRPr lang="en-GB">
              <a:solidFill>
                <a:srgbClr val="FFFFFF"/>
              </a:solidFill>
            </a:endParaRPr>
          </a:p>
        </p:txBody>
      </p:sp>
      <p:grpSp>
        <p:nvGrpSpPr>
          <p:cNvPr id="13" name="Graphic 78"/>
          <p:cNvGrpSpPr>
            <a:grpSpLocks noGrp="1" noRot="1" noChangeAspect="1" noMove="1" noResize="1" noUngrp="1"/>
          </p:cNvGrpSpPr>
          <p:nvPr/>
        </p:nvGrpSpPr>
        <p:grpSpPr>
          <a:xfrm>
            <a:off x="6657951" y="971370"/>
            <a:ext cx="972241" cy="45718"/>
            <a:chOff x="4886325" y="3371754"/>
            <a:chExt cx="2418492" cy="113728"/>
          </a:xfrm>
          <a:solidFill>
            <a:schemeClr val="accent1"/>
          </a:solidFill>
        </p:grpSpPr>
        <p:sp>
          <p:nvSpPr>
            <p:cNvPr id="14"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p:cNvGrpSpPr/>
            <p:nvPr/>
          </p:nvGrpSpPr>
          <p:grpSpPr>
            <a:xfrm>
              <a:off x="4886709" y="3371754"/>
              <a:ext cx="2418108" cy="113728"/>
              <a:chOff x="4886709" y="3371754"/>
              <a:chExt cx="2418108" cy="113728"/>
            </a:xfrm>
            <a:grpFill/>
          </p:grpSpPr>
          <p:sp>
            <p:nvSpPr>
              <p:cNvPr id="16"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1" name="Freeform: Shape 20"/>
          <p:cNvSpPr>
            <a:spLocks noGrp="1" noRot="1" noChangeAspect="1" noMove="1" noResize="1" noEditPoints="1" noAdjustHandles="1" noChangeArrowheads="1" noChangeShapeType="1" noTextEdit="1"/>
          </p:cNvSpPr>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p:cNvGrpSpPr>
            <a:grpSpLocks noGrp="1" noRot="1" noChangeAspect="1" noMove="1" noResize="1" noUngrp="1"/>
          </p:cNvGrpSpPr>
          <p:nvPr/>
        </p:nvGrpSpPr>
        <p:grpSpPr>
          <a:xfrm flipV="1">
            <a:off x="10732601" y="5351135"/>
            <a:ext cx="886141" cy="802496"/>
            <a:chOff x="10948005" y="3272152"/>
            <a:chExt cx="868640" cy="786648"/>
          </a:xfrm>
          <a:solidFill>
            <a:schemeClr val="accent1"/>
          </a:solidFill>
        </p:grpSpPr>
        <p:sp>
          <p:nvSpPr>
            <p:cNvPr id="24" name="Freeform: Shape 23"/>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title"/>
          </p:nvPr>
        </p:nvSpPr>
        <p:spPr>
          <a:xfrm>
            <a:off x="525718" y="1524000"/>
            <a:ext cx="3763141" cy="4359964"/>
          </a:xfrm>
        </p:spPr>
        <p:txBody>
          <a:bodyPr anchor="t">
            <a:normAutofit/>
          </a:bodyPr>
          <a:lstStyle/>
          <a:p>
            <a:r>
              <a:rPr lang="en-GB" dirty="0"/>
              <a:t>Introduction</a:t>
            </a:r>
            <a:endParaRPr lang="en-GB" dirty="0"/>
          </a:p>
        </p:txBody>
      </p:sp>
      <p:sp>
        <p:nvSpPr>
          <p:cNvPr id="10" name="Freeform: Shape 9"/>
          <p:cNvSpPr>
            <a:spLocks noGrp="1" noRot="1" noChangeAspect="1" noMove="1" noResize="1" noEditPoints="1" noAdjustHandles="1" noChangeArrowheads="1" noChangeShapeType="1" noTextEdit="1"/>
          </p:cNvSpPr>
          <p:nvPr/>
        </p:nvSpPr>
        <p:spPr>
          <a:xfrm rot="16200000">
            <a:off x="1285870" y="-1272272"/>
            <a:ext cx="1349830" cy="3894372"/>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tx2">
              <a:lumMod val="60000"/>
              <a:lumOff val="4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2" name="Graphic 78"/>
          <p:cNvGrpSpPr>
            <a:grpSpLocks noGrp="1" noRot="1" noChangeAspect="1" noMove="1" noResize="1" noUngrp="1"/>
          </p:cNvGrpSpPr>
          <p:nvPr/>
        </p:nvGrpSpPr>
        <p:grpSpPr>
          <a:xfrm>
            <a:off x="4814577" y="1628048"/>
            <a:ext cx="972241" cy="45718"/>
            <a:chOff x="4886325" y="3371754"/>
            <a:chExt cx="2418492" cy="113728"/>
          </a:xfrm>
          <a:solidFill>
            <a:schemeClr val="accent1"/>
          </a:solidFill>
        </p:grpSpPr>
        <p:sp>
          <p:nvSpPr>
            <p:cNvPr id="13"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p:cNvGrpSpPr/>
            <p:nvPr/>
          </p:nvGrpSpPr>
          <p:grpSpPr>
            <a:xfrm>
              <a:off x="4886709" y="3371754"/>
              <a:ext cx="2418108" cy="113728"/>
              <a:chOff x="4886709" y="3371754"/>
              <a:chExt cx="2418108" cy="113728"/>
            </a:xfrm>
            <a:grpFill/>
          </p:grpSpPr>
          <p:sp>
            <p:nvSpPr>
              <p:cNvPr id="15"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p:cNvSpPr>
            <a:spLocks noGrp="1"/>
          </p:cNvSpPr>
          <p:nvPr>
            <p:ph idx="1"/>
          </p:nvPr>
        </p:nvSpPr>
        <p:spPr>
          <a:xfrm>
            <a:off x="4700339" y="1930973"/>
            <a:ext cx="4454307" cy="3952992"/>
          </a:xfrm>
        </p:spPr>
        <p:txBody>
          <a:bodyPr>
            <a:normAutofit/>
          </a:bodyPr>
          <a:lstStyle/>
          <a:p>
            <a:r>
              <a:rPr lang="en-GB" sz="1900"/>
              <a:t>As a group we were asked to research on the task of defining risk management and its role within an organisation. It is important for an organisation to do this to allow for strategic planning in case of any incidents within the company, to allow for stakeholders to hold confidence within the company, secure compliance from everyone within the company, and allow for the success and resilience of the company. </a:t>
            </a:r>
            <a:endParaRPr lang="en-GB" sz="1900"/>
          </a:p>
          <a:p>
            <a:endParaRPr lang="en-GB" sz="1900"/>
          </a:p>
        </p:txBody>
      </p:sp>
      <p:sp>
        <p:nvSpPr>
          <p:cNvPr id="20" name="Freeform: Shape 19"/>
          <p:cNvSpPr>
            <a:spLocks noGrp="1" noRot="1" noChangeAspect="1" noMove="1" noResize="1" noEditPoints="1" noAdjustHandles="1" noChangeArrowheads="1" noChangeShapeType="1" noTextEdit="1"/>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1">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2" name="Group 21"/>
          <p:cNvGrpSpPr>
            <a:grpSpLocks noGrp="1" noRot="1" noChangeAspect="1" noMove="1" noResize="1" noUngrp="1"/>
          </p:cNvGrpSpPr>
          <p:nvPr/>
        </p:nvGrpSpPr>
        <p:grpSpPr>
          <a:xfrm>
            <a:off x="10776050" y="5204025"/>
            <a:ext cx="886141" cy="802496"/>
            <a:chOff x="10948005" y="3272152"/>
            <a:chExt cx="868640" cy="786648"/>
          </a:xfrm>
          <a:solidFill>
            <a:schemeClr val="accent1">
              <a:lumMod val="60000"/>
              <a:lumOff val="40000"/>
            </a:schemeClr>
          </a:solidFill>
        </p:grpSpPr>
        <p:sp>
          <p:nvSpPr>
            <p:cNvPr id="23" name="Freeform: Shape 22"/>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Graphic 12"/>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7" name="Graphic 15"/>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Graphic 15"/>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Freeform: Shape 28"/>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title"/>
          </p:nvPr>
        </p:nvSpPr>
        <p:spPr>
          <a:xfrm>
            <a:off x="525717" y="787068"/>
            <a:ext cx="5566263" cy="1455091"/>
          </a:xfrm>
        </p:spPr>
        <p:txBody>
          <a:bodyPr>
            <a:normAutofit/>
          </a:bodyPr>
          <a:lstStyle/>
          <a:p>
            <a:r>
              <a:rPr lang="en-GB" dirty="0"/>
              <a:t>What is risk management </a:t>
            </a:r>
            <a:endParaRPr lang="en-GB" dirty="0"/>
          </a:p>
        </p:txBody>
      </p:sp>
      <p:sp>
        <p:nvSpPr>
          <p:cNvPr id="11" name="Freeform: Shape 10"/>
          <p:cNvSpPr>
            <a:spLocks noGrp="1" noRot="1" noChangeAspect="1" noMove="1" noResize="1" noEditPoints="1" noAdjustHandles="1" noChangeArrowheads="1" noChangeShapeType="1" noTextEdit="1"/>
          </p:cNvSpPr>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p:cNvGrpSpPr>
            <a:grpSpLocks noGrp="1" noRot="1" noChangeAspect="1" noMove="1" noResize="1" noUngrp="1"/>
          </p:cNvGrpSpPr>
          <p:nvPr/>
        </p:nvGrpSpPr>
        <p:grpSpPr>
          <a:xfrm>
            <a:off x="525717" y="2585111"/>
            <a:ext cx="972241" cy="45718"/>
            <a:chOff x="4886325" y="3371754"/>
            <a:chExt cx="2418492" cy="113728"/>
          </a:xfrm>
          <a:solidFill>
            <a:schemeClr val="accent1"/>
          </a:solidFill>
        </p:grpSpPr>
        <p:sp>
          <p:nvSpPr>
            <p:cNvPr id="14"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p:cNvGrpSpPr/>
            <p:nvPr/>
          </p:nvGrpSpPr>
          <p:grpSpPr>
            <a:xfrm>
              <a:off x="4886709" y="3371754"/>
              <a:ext cx="2418108" cy="113728"/>
              <a:chOff x="4886709" y="3371754"/>
              <a:chExt cx="2418108" cy="113728"/>
            </a:xfrm>
            <a:grpFill/>
          </p:grpSpPr>
          <p:sp>
            <p:nvSpPr>
              <p:cNvPr id="16"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p:cNvSpPr>
            <a:spLocks noGrp="1"/>
          </p:cNvSpPr>
          <p:nvPr>
            <p:ph idx="1"/>
          </p:nvPr>
        </p:nvSpPr>
        <p:spPr>
          <a:xfrm>
            <a:off x="525717" y="2796427"/>
            <a:ext cx="5566263" cy="3274503"/>
          </a:xfrm>
        </p:spPr>
        <p:txBody>
          <a:bodyPr>
            <a:normAutofit/>
          </a:bodyPr>
          <a:lstStyle/>
          <a:p>
            <a:pPr>
              <a:lnSpc>
                <a:spcPct val="100000"/>
              </a:lnSpc>
            </a:pPr>
            <a:r>
              <a:rPr lang="en-GB" dirty="0"/>
              <a:t>Risk management is a systematic process that works to identify, evaluate, prioritize and mitigate risks. This is in the hopes that it will lessen the effects that it has on the company when incidents occur. A team of experts work to devise a series of steps and strategies aimed at understanding threats, making informed decisions, and take the needed measures to diffuse the problem within and make appropriate responses for it..</a:t>
            </a:r>
            <a:endParaRPr lang="en-GB" dirty="0"/>
          </a:p>
        </p:txBody>
      </p:sp>
      <p:pic>
        <p:nvPicPr>
          <p:cNvPr id="5" name="Picture 4" descr="Graph on document with pen"/>
          <p:cNvPicPr>
            <a:picLocks noChangeAspect="1"/>
          </p:cNvPicPr>
          <p:nvPr/>
        </p:nvPicPr>
        <p:blipFill rotWithShape="1">
          <a:blip r:embed="rId1"/>
          <a:srcRect l="29315" r="15592" b="-1"/>
          <a:stretch>
            <a:fillRect/>
          </a:stretch>
        </p:blipFill>
        <p:spPr>
          <a:xfrm>
            <a:off x="6531789" y="10"/>
            <a:ext cx="5660211" cy="6857990"/>
          </a:xfrm>
          <a:prstGeom prst="rect">
            <a:avLst/>
          </a:prstGeom>
        </p:spPr>
      </p:pic>
      <p:sp>
        <p:nvSpPr>
          <p:cNvPr id="21" name="Freeform: Shape 20"/>
          <p:cNvSpPr>
            <a:spLocks noGrp="1" noRot="1" noChangeAspect="1" noMove="1" noResize="1" noEditPoints="1" noAdjustHandles="1" noChangeArrowheads="1" noChangeShapeType="1" noTextEdit="1"/>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p:cNvGrpSpPr>
            <a:grpSpLocks noGrp="1" noRot="1" noChangeAspect="1" noMove="1" noResize="1" noUngrp="1"/>
          </p:cNvGrpSpPr>
          <p:nvPr/>
        </p:nvGrpSpPr>
        <p:grpSpPr>
          <a:xfrm>
            <a:off x="10776050" y="5204025"/>
            <a:ext cx="886141" cy="802496"/>
            <a:chOff x="10948005" y="3272152"/>
            <a:chExt cx="868640" cy="786648"/>
          </a:xfrm>
          <a:solidFill>
            <a:schemeClr val="accent1"/>
          </a:solidFill>
        </p:grpSpPr>
        <p:sp>
          <p:nvSpPr>
            <p:cNvPr id="24" name="Freeform: Shape 23"/>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p:cNvSpPr>
            <a:spLocks noGrp="1" noRot="1" noChangeAspect="1" noMove="1" noResize="1" noEditPoints="1" noAdjustHandles="1" noChangeArrowheads="1" noChangeShapeType="1" noTextEdit="1"/>
          </p:cNvSpPr>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3" name="Freeform: Shape 12"/>
          <p:cNvSpPr>
            <a:spLocks noGrp="1" noRot="1" noChangeAspect="1" noMove="1" noResize="1" noEditPoints="1" noAdjustHandles="1" noChangeArrowheads="1" noChangeShapeType="1" noTextEdit="1"/>
          </p:cNvSpPr>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25717" y="787068"/>
            <a:ext cx="10077557" cy="1325563"/>
          </a:xfrm>
        </p:spPr>
        <p:txBody>
          <a:bodyPr>
            <a:normAutofit/>
          </a:bodyPr>
          <a:lstStyle/>
          <a:p>
            <a:r>
              <a:rPr lang="en-GB" dirty="0"/>
              <a:t>Scope, objective and significance of study </a:t>
            </a:r>
            <a:endParaRPr lang="en-GB" dirty="0"/>
          </a:p>
        </p:txBody>
      </p:sp>
      <p:grpSp>
        <p:nvGrpSpPr>
          <p:cNvPr id="15" name="Graphic 78"/>
          <p:cNvGrpSpPr>
            <a:grpSpLocks noGrp="1" noRot="1" noChangeAspect="1" noMove="1" noResize="1" noUngrp="1"/>
          </p:cNvGrpSpPr>
          <p:nvPr/>
        </p:nvGrpSpPr>
        <p:grpSpPr>
          <a:xfrm>
            <a:off x="530225" y="2345718"/>
            <a:ext cx="972241" cy="45718"/>
            <a:chOff x="4886325" y="3371754"/>
            <a:chExt cx="2418492" cy="113728"/>
          </a:xfrm>
          <a:solidFill>
            <a:schemeClr val="accent1"/>
          </a:solidFill>
        </p:grpSpPr>
        <p:sp>
          <p:nvSpPr>
            <p:cNvPr id="16"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7" name="Graphic 78"/>
            <p:cNvGrpSpPr/>
            <p:nvPr/>
          </p:nvGrpSpPr>
          <p:grpSpPr>
            <a:xfrm>
              <a:off x="4886709" y="3371754"/>
              <a:ext cx="2418108" cy="113728"/>
              <a:chOff x="4886709" y="3371754"/>
              <a:chExt cx="2418108" cy="113728"/>
            </a:xfrm>
            <a:grpFill/>
          </p:grpSpPr>
          <p:sp>
            <p:nvSpPr>
              <p:cNvPr id="18"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9"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0"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1"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3" name="Freeform: Shape 22"/>
          <p:cNvSpPr>
            <a:spLocks noGrp="1" noRot="1" noChangeAspect="1" noMove="1" noResize="1" noEditPoints="1" noAdjustHandles="1" noChangeArrowheads="1" noChangeShapeType="1" noTextEdit="1"/>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5" name="Group 24"/>
          <p:cNvGrpSpPr>
            <a:grpSpLocks noGrp="1" noRot="1" noChangeAspect="1" noMove="1" noResize="1" noUngrp="1"/>
          </p:cNvGrpSpPr>
          <p:nvPr/>
        </p:nvGrpSpPr>
        <p:grpSpPr>
          <a:xfrm>
            <a:off x="10776050" y="5204025"/>
            <a:ext cx="886141" cy="802496"/>
            <a:chOff x="10948005" y="3272152"/>
            <a:chExt cx="868640" cy="786648"/>
          </a:xfrm>
          <a:solidFill>
            <a:schemeClr val="accent1"/>
          </a:solidFill>
        </p:grpSpPr>
        <p:sp>
          <p:nvSpPr>
            <p:cNvPr id="26" name="Freeform: Shape 25"/>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Freeform: Shape 27"/>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9" name="Graphic 12"/>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30" name="Graphic 15"/>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Graphic 15"/>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2" name="Freeform: Shape 31"/>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p:cNvSpPr>
            <a:spLocks noGrp="1"/>
          </p:cNvSpPr>
          <p:nvPr>
            <p:ph idx="1"/>
          </p:nvPr>
        </p:nvSpPr>
        <p:spPr>
          <a:xfrm>
            <a:off x="1130960" y="2522538"/>
            <a:ext cx="8246044" cy="2904035"/>
          </a:xfrm>
        </p:spPr>
        <p:txBody>
          <a:bodyPr>
            <a:normAutofit/>
          </a:bodyPr>
          <a:lstStyle/>
          <a:p>
            <a:pPr defTabSz="740410">
              <a:spcBef>
                <a:spcPts val="810"/>
              </a:spcBef>
            </a:pPr>
            <a:r>
              <a:rPr lang="en-GB" sz="1620" kern="1200">
                <a:solidFill>
                  <a:schemeClr val="tx1"/>
                </a:solidFill>
                <a:latin typeface="+mn-lt"/>
                <a:ea typeface="+mn-ea"/>
                <a:cs typeface="+mn-cs"/>
              </a:rPr>
              <a:t>As an organisation, ensuring adequate risk management is very essential. Failure to do so can mean that the business will go out of business, in everyday lives something is bound to go wrong within a section of the organisation, by not having efficient plans, these incidents can spread throughout the whole system which will affect it in different levels. By having plans, the employees and stakeholders know that even if something goes wrong, the organisation can still stand and function as it should.</a:t>
            </a:r>
            <a:endParaRPr lang="en-GB" sz="1620" kern="1200">
              <a:solidFill>
                <a:schemeClr val="tx1"/>
              </a:solidFill>
              <a:latin typeface="+mn-lt"/>
              <a:ea typeface="+mn-ea"/>
              <a:cs typeface="+mn-cs"/>
            </a:endParaRPr>
          </a:p>
          <a:p>
            <a:pPr defTabSz="740410">
              <a:spcBef>
                <a:spcPts val="810"/>
              </a:spcBef>
            </a:pPr>
            <a:endParaRPr lang="en-GB" sz="1620" kern="1200">
              <a:solidFill>
                <a:schemeClr val="tx1"/>
              </a:solidFill>
              <a:latin typeface="+mn-lt"/>
              <a:ea typeface="+mn-ea"/>
              <a:cs typeface="+mn-cs"/>
            </a:endParaRPr>
          </a:p>
          <a:p>
            <a:pPr defTabSz="740410">
              <a:spcBef>
                <a:spcPts val="810"/>
              </a:spcBef>
            </a:pPr>
            <a:endParaRPr lang="en-GB" sz="1620" kern="1200">
              <a:solidFill>
                <a:schemeClr val="tx1"/>
              </a:solidFill>
              <a:latin typeface="+mn-lt"/>
              <a:ea typeface="+mn-ea"/>
              <a:cs typeface="+mn-cs"/>
            </a:endParaRPr>
          </a:p>
          <a:p>
            <a:pPr defTabSz="740410">
              <a:spcBef>
                <a:spcPts val="810"/>
              </a:spcBef>
            </a:pPr>
            <a:r>
              <a:rPr lang="en-GB" sz="1620" kern="1200">
                <a:solidFill>
                  <a:schemeClr val="tx1"/>
                </a:solidFill>
                <a:latin typeface="+mn-lt"/>
                <a:ea typeface="+mn-ea"/>
                <a:cs typeface="+mn-cs"/>
              </a:rPr>
              <a:t> </a:t>
            </a:r>
            <a:endParaRPr lang="en-GB"/>
          </a:p>
        </p:txBody>
      </p:sp>
      <p:pic>
        <p:nvPicPr>
          <p:cNvPr id="5" name="Picture 4" descr="A close up of text&#10;&#10;Description automatically generated"/>
          <p:cNvPicPr>
            <a:picLocks noChangeAspect="1"/>
          </p:cNvPicPr>
          <p:nvPr/>
        </p:nvPicPr>
        <p:blipFill>
          <a:blip r:embed="rId1"/>
          <a:stretch>
            <a:fillRect/>
          </a:stretch>
        </p:blipFill>
        <p:spPr>
          <a:xfrm>
            <a:off x="2252624" y="4291478"/>
            <a:ext cx="6002714" cy="1135095"/>
          </a:xfrm>
          <a:prstGeom prst="rect">
            <a:avLst/>
          </a:prstGeom>
          <a:ln w="38100" cap="sq">
            <a:solidFill>
              <a:srgbClr val="000000"/>
            </a:solidFill>
            <a:prstDash val="solid"/>
            <a:miter lim="800000"/>
            <a:headEnd/>
            <a:tailEnd/>
          </a:ln>
          <a:effectLst>
            <a:outerShdw blurRad="50800" dist="38100" dir="2700000" algn="tl" rotWithShape="0">
              <a:srgbClr val="000000">
                <a:alpha val="43000"/>
              </a:srgbClr>
            </a:outerShdw>
          </a:effectLst>
        </p:spPr>
      </p:pic>
      <p:sp>
        <p:nvSpPr>
          <p:cNvPr id="4" name="TextBox 3"/>
          <p:cNvSpPr txBox="1"/>
          <p:nvPr/>
        </p:nvSpPr>
        <p:spPr>
          <a:xfrm>
            <a:off x="792674" y="5642471"/>
            <a:ext cx="9543027" cy="441403"/>
          </a:xfrm>
          <a:prstGeom prst="rect">
            <a:avLst/>
          </a:prstGeom>
          <a:noFill/>
        </p:spPr>
        <p:txBody>
          <a:bodyPr wrap="square" rtlCol="0">
            <a:spAutoFit/>
          </a:bodyPr>
          <a:lstStyle/>
          <a:p>
            <a:pPr defTabSz="740410">
              <a:spcAft>
                <a:spcPts val="600"/>
              </a:spcAft>
            </a:pPr>
            <a:r>
              <a:rPr lang="en-GB" sz="1135" kern="1200">
                <a:solidFill>
                  <a:schemeClr val="tx1"/>
                </a:solidFill>
                <a:latin typeface="+mn-lt"/>
                <a:ea typeface="+mn-ea"/>
                <a:cs typeface="+mn-cs"/>
              </a:rPr>
              <a:t>[1] </a:t>
            </a:r>
            <a:r>
              <a:rPr lang="en-GB" sz="1135" kern="1200" err="1">
                <a:solidFill>
                  <a:srgbClr val="222222"/>
                </a:solidFill>
                <a:latin typeface="Arial" panose="020B0604020202090204" pitchFamily="34" charset="0"/>
                <a:ea typeface="+mn-ea"/>
                <a:cs typeface="+mn-cs"/>
              </a:rPr>
              <a:t>Fadun</a:t>
            </a:r>
            <a:r>
              <a:rPr lang="en-GB" sz="1135" kern="1200">
                <a:solidFill>
                  <a:srgbClr val="222222"/>
                </a:solidFill>
                <a:latin typeface="Arial" panose="020B0604020202090204" pitchFamily="34" charset="0"/>
                <a:ea typeface="+mn-ea"/>
                <a:cs typeface="+mn-cs"/>
              </a:rPr>
              <a:t>, O. S. (2013). Risk management and risk management failure: Lessons for business enterprises. </a:t>
            </a:r>
            <a:r>
              <a:rPr lang="en-GB" sz="1135" i="1" kern="1200">
                <a:solidFill>
                  <a:srgbClr val="222222"/>
                </a:solidFill>
                <a:latin typeface="Arial" panose="020B0604020202090204" pitchFamily="34" charset="0"/>
                <a:ea typeface="+mn-ea"/>
                <a:cs typeface="+mn-cs"/>
              </a:rPr>
              <a:t>International Journal of Academic Research in Business and Social Sciences</a:t>
            </a:r>
            <a:r>
              <a:rPr lang="en-GB" sz="1135" kern="1200">
                <a:solidFill>
                  <a:srgbClr val="222222"/>
                </a:solidFill>
                <a:latin typeface="Arial" panose="020B0604020202090204" pitchFamily="34" charset="0"/>
                <a:ea typeface="+mn-ea"/>
                <a:cs typeface="+mn-cs"/>
              </a:rPr>
              <a:t>, </a:t>
            </a:r>
            <a:r>
              <a:rPr lang="en-GB" sz="1135" i="1" kern="1200">
                <a:solidFill>
                  <a:srgbClr val="222222"/>
                </a:solidFill>
                <a:latin typeface="Arial" panose="020B0604020202090204" pitchFamily="34" charset="0"/>
                <a:ea typeface="+mn-ea"/>
                <a:cs typeface="+mn-cs"/>
              </a:rPr>
              <a:t>3</a:t>
            </a:r>
            <a:r>
              <a:rPr lang="en-GB" sz="1135" kern="1200">
                <a:solidFill>
                  <a:srgbClr val="222222"/>
                </a:solidFill>
                <a:latin typeface="Arial" panose="020B0604020202090204" pitchFamily="34" charset="0"/>
                <a:ea typeface="+mn-ea"/>
                <a:cs typeface="+mn-cs"/>
              </a:rPr>
              <a:t>(2), 225-239.</a:t>
            </a:r>
            <a:endParaRPr lang="en-GB" sz="1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title"/>
          </p:nvPr>
        </p:nvSpPr>
        <p:spPr>
          <a:xfrm>
            <a:off x="646829" y="1528527"/>
            <a:ext cx="4421731" cy="4542073"/>
          </a:xfrm>
        </p:spPr>
        <p:txBody>
          <a:bodyPr anchor="t">
            <a:normAutofit/>
          </a:bodyPr>
          <a:lstStyle/>
          <a:p>
            <a:r>
              <a:rPr lang="en-GB" dirty="0"/>
              <a:t>List and describe the key areas of concern for risk management </a:t>
            </a:r>
            <a:endParaRPr lang="en-GB" dirty="0"/>
          </a:p>
        </p:txBody>
      </p:sp>
      <p:sp>
        <p:nvSpPr>
          <p:cNvPr id="11" name="Freeform: Shape 10"/>
          <p:cNvSpPr>
            <a:spLocks noGrp="1" noRot="1" noChangeAspect="1" noMove="1" noResize="1" noEditPoints="1" noAdjustHandles="1" noChangeArrowheads="1" noChangeShapeType="1" noTextEdit="1"/>
          </p:cNvSpPr>
          <p:nvPr/>
        </p:nvSpPr>
        <p:spPr>
          <a:xfrm rot="10800000">
            <a:off x="-1" y="0"/>
            <a:ext cx="3976378" cy="127377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aphicFrame>
        <p:nvGraphicFramePr>
          <p:cNvPr id="5" name="Content Placeholder 2"/>
          <p:cNvGraphicFramePr>
            <a:graphicFrameLocks noGrp="1"/>
          </p:cNvGraphicFramePr>
          <p:nvPr>
            <p:ph idx="1"/>
          </p:nvPr>
        </p:nvGraphicFramePr>
        <p:xfrm>
          <a:off x="5068561" y="582842"/>
          <a:ext cx="6449246" cy="548775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title"/>
          </p:nvPr>
        </p:nvSpPr>
        <p:spPr>
          <a:xfrm>
            <a:off x="530352" y="638176"/>
            <a:ext cx="4266544" cy="2861770"/>
          </a:xfrm>
        </p:spPr>
        <p:txBody>
          <a:bodyPr anchor="b">
            <a:normAutofit/>
          </a:bodyPr>
          <a:lstStyle/>
          <a:p>
            <a:pPr>
              <a:lnSpc>
                <a:spcPct val="90000"/>
              </a:lnSpc>
            </a:pPr>
            <a:r>
              <a:rPr lang="en-GB" sz="3300" dirty="0"/>
              <a:t>List and describe the key areas of concern for risk management- part 2 </a:t>
            </a:r>
            <a:endParaRPr lang="en-GB" sz="3300" dirty="0"/>
          </a:p>
        </p:txBody>
      </p:sp>
      <p:grpSp>
        <p:nvGrpSpPr>
          <p:cNvPr id="11" name="Graphic 78"/>
          <p:cNvGrpSpPr>
            <a:grpSpLocks noGrp="1" noRot="1" noChangeAspect="1" noMove="1" noResize="1" noUngrp="1"/>
          </p:cNvGrpSpPr>
          <p:nvPr/>
        </p:nvGrpSpPr>
        <p:grpSpPr>
          <a:xfrm>
            <a:off x="530225" y="3695859"/>
            <a:ext cx="972241" cy="45718"/>
            <a:chOff x="4886325" y="3371754"/>
            <a:chExt cx="2418492" cy="113728"/>
          </a:xfrm>
          <a:solidFill>
            <a:schemeClr val="accent1"/>
          </a:solidFill>
        </p:grpSpPr>
        <p:sp>
          <p:nvSpPr>
            <p:cNvPr id="12"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p:cNvGrpSpPr/>
            <p:nvPr/>
          </p:nvGrpSpPr>
          <p:grpSpPr>
            <a:xfrm>
              <a:off x="4886709" y="3371754"/>
              <a:ext cx="2418108" cy="113728"/>
              <a:chOff x="4886709" y="3371754"/>
              <a:chExt cx="2418108" cy="113728"/>
            </a:xfrm>
            <a:grpFill/>
          </p:grpSpPr>
          <p:sp>
            <p:nvSpPr>
              <p:cNvPr id="14"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aphicFrame>
        <p:nvGraphicFramePr>
          <p:cNvPr id="5" name="Content Placeholder 2"/>
          <p:cNvGraphicFramePr>
            <a:graphicFrameLocks noGrp="1"/>
          </p:cNvGraphicFramePr>
          <p:nvPr>
            <p:ph idx="1"/>
          </p:nvPr>
        </p:nvGraphicFramePr>
        <p:xfrm>
          <a:off x="5402620" y="497732"/>
          <a:ext cx="6151831" cy="570745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title"/>
          </p:nvPr>
        </p:nvSpPr>
        <p:spPr>
          <a:xfrm>
            <a:off x="525718" y="775403"/>
            <a:ext cx="5512288" cy="1835608"/>
          </a:xfrm>
        </p:spPr>
        <p:txBody>
          <a:bodyPr anchor="t">
            <a:normAutofit/>
          </a:bodyPr>
          <a:lstStyle/>
          <a:p>
            <a:pPr>
              <a:lnSpc>
                <a:spcPct val="90000"/>
              </a:lnSpc>
            </a:pPr>
            <a:r>
              <a:rPr lang="en-GB" sz="3100"/>
              <a:t>List and describe and describe the key areas of concern for risk management- part 3</a:t>
            </a:r>
            <a:endParaRPr lang="en-GB" sz="3100"/>
          </a:p>
        </p:txBody>
      </p:sp>
      <p:grpSp>
        <p:nvGrpSpPr>
          <p:cNvPr id="12" name="Graphic 78"/>
          <p:cNvGrpSpPr>
            <a:grpSpLocks noGrp="1" noRot="1" noChangeAspect="1" noMove="1" noResize="1" noUngrp="1"/>
          </p:cNvGrpSpPr>
          <p:nvPr/>
        </p:nvGrpSpPr>
        <p:grpSpPr>
          <a:xfrm>
            <a:off x="6563724" y="776109"/>
            <a:ext cx="972241" cy="45718"/>
            <a:chOff x="4886325" y="3371754"/>
            <a:chExt cx="2418492" cy="113728"/>
          </a:xfrm>
          <a:solidFill>
            <a:schemeClr val="accent1"/>
          </a:solidFill>
        </p:grpSpPr>
        <p:sp>
          <p:nvSpPr>
            <p:cNvPr id="13"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p:cNvGrpSpPr/>
            <p:nvPr/>
          </p:nvGrpSpPr>
          <p:grpSpPr>
            <a:xfrm>
              <a:off x="4886709" y="3371754"/>
              <a:ext cx="2418108" cy="113728"/>
              <a:chOff x="4886709" y="3371754"/>
              <a:chExt cx="2418108" cy="113728"/>
            </a:xfrm>
            <a:grpFill/>
          </p:grpSpPr>
          <p:sp>
            <p:nvSpPr>
              <p:cNvPr id="15"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7" name="Graphic 6" descr="Office Worker"/>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611626" y="2851111"/>
            <a:ext cx="3411864" cy="3411864"/>
          </a:xfrm>
          <a:prstGeom prst="rect">
            <a:avLst/>
          </a:prstGeom>
        </p:spPr>
      </p:pic>
      <p:sp>
        <p:nvSpPr>
          <p:cNvPr id="3" name="Content Placeholder 2"/>
          <p:cNvSpPr>
            <a:spLocks noGrp="1"/>
          </p:cNvSpPr>
          <p:nvPr>
            <p:ph idx="1"/>
          </p:nvPr>
        </p:nvSpPr>
        <p:spPr>
          <a:xfrm>
            <a:off x="5990086" y="1114691"/>
            <a:ext cx="4613188" cy="5144455"/>
          </a:xfrm>
        </p:spPr>
        <p:txBody>
          <a:bodyPr>
            <a:normAutofit/>
          </a:bodyPr>
          <a:lstStyle/>
          <a:p>
            <a:pPr>
              <a:lnSpc>
                <a:spcPct val="100000"/>
              </a:lnSpc>
            </a:pPr>
            <a:r>
              <a:rPr lang="en-GB" sz="1100" b="1" u="sng" dirty="0"/>
              <a:t>Health and safety risk </a:t>
            </a:r>
            <a:endParaRPr lang="en-GB" sz="1100" b="1" u="sng" dirty="0"/>
          </a:p>
          <a:p>
            <a:pPr>
              <a:lnSpc>
                <a:spcPct val="100000"/>
              </a:lnSpc>
            </a:pPr>
            <a:r>
              <a:rPr lang="en-GB" sz="1100" dirty="0"/>
              <a:t>Concern for the health and safety of employees, customers and other stakeholders. Effective risk management in this area includes accident prevention, compliance with safety regulations and emergency measures.</a:t>
            </a:r>
            <a:endParaRPr lang="en-GB" sz="1100" dirty="0"/>
          </a:p>
          <a:p>
            <a:pPr>
              <a:lnSpc>
                <a:spcPct val="100000"/>
              </a:lnSpc>
            </a:pPr>
            <a:r>
              <a:rPr lang="en-GB" sz="1100" b="1" u="sng" dirty="0"/>
              <a:t>Geopolitical and Macroeconomic risks </a:t>
            </a:r>
            <a:endParaRPr lang="en-GB" sz="1100" b="1" u="sng" dirty="0"/>
          </a:p>
          <a:p>
            <a:pPr>
              <a:lnSpc>
                <a:spcPct val="100000"/>
              </a:lnSpc>
            </a:pPr>
            <a:r>
              <a:rPr lang="en-GB" sz="1100" dirty="0"/>
              <a:t>Risks arise from geopolitical events, economic downturns, trade tensions and other international factors that may affect the entire business environment. Organizations must monitor and manage these risks to adapt to global change.</a:t>
            </a:r>
            <a:endParaRPr lang="en-GB" sz="1100" dirty="0"/>
          </a:p>
          <a:p>
            <a:pPr>
              <a:lnSpc>
                <a:spcPct val="100000"/>
              </a:lnSpc>
            </a:pPr>
            <a:r>
              <a:rPr lang="en-GB" sz="1100" b="1" u="sng" dirty="0"/>
              <a:t>Innovation and technology adoption risks </a:t>
            </a:r>
            <a:endParaRPr lang="en-GB" sz="1100" b="1" u="sng" dirty="0"/>
          </a:p>
          <a:p>
            <a:pPr>
              <a:lnSpc>
                <a:spcPct val="100000"/>
              </a:lnSpc>
            </a:pPr>
            <a:r>
              <a:rPr lang="en-GB" sz="1100" dirty="0"/>
              <a:t>Risks associated with the use of new technologies and new initiatives must be considered. As a business you must also  be  competing in a rapidly developing industry by keeping up with trends. Managing these risks requires balancing the benefits of innovation with the challenges and consequences.</a:t>
            </a:r>
            <a:endParaRPr lang="en-GB" sz="1100" dirty="0"/>
          </a:p>
          <a:p>
            <a:pPr>
              <a:lnSpc>
                <a:spcPct val="100000"/>
              </a:lnSpc>
            </a:pPr>
            <a:r>
              <a:rPr lang="en-GB" sz="1100" b="1" u="sng" dirty="0"/>
              <a:t>Pandemic and public health risk </a:t>
            </a:r>
            <a:endParaRPr lang="en-GB" sz="1100" b="1" u="sng" dirty="0"/>
          </a:p>
          <a:p>
            <a:pPr>
              <a:lnSpc>
                <a:spcPct val="100000"/>
              </a:lnSpc>
            </a:pPr>
            <a:r>
              <a:rPr lang="en-GB" sz="1100" dirty="0"/>
              <a:t>Risks associated with global health, global epidemics and public health has taken priority in a lot of businesses. The COVID-19 pandemic has highlighted the need for organizations to have robust plans to manage the impact of such events on their operations.</a:t>
            </a:r>
            <a:endParaRPr lang="en-GB" sz="1100" dirty="0"/>
          </a:p>
        </p:txBody>
      </p:sp>
      <p:sp>
        <p:nvSpPr>
          <p:cNvPr id="20" name="Freeform: Shape 19"/>
          <p:cNvSpPr>
            <a:spLocks noGrp="1" noRot="1" noChangeAspect="1" noMove="1" noResize="1" noEditPoints="1" noAdjustHandles="1" noChangeArrowheads="1" noChangeShapeType="1" noTextEdit="1"/>
          </p:cNvSpPr>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2" name="Group 21"/>
          <p:cNvGrpSpPr>
            <a:grpSpLocks noGrp="1" noRot="1" noChangeAspect="1" noMove="1" noResize="1" noUngrp="1"/>
          </p:cNvGrpSpPr>
          <p:nvPr/>
        </p:nvGrpSpPr>
        <p:grpSpPr>
          <a:xfrm flipV="1">
            <a:off x="10732601" y="5351135"/>
            <a:ext cx="886141" cy="802496"/>
            <a:chOff x="10948005" y="3272152"/>
            <a:chExt cx="868640" cy="786648"/>
          </a:xfrm>
          <a:solidFill>
            <a:schemeClr val="accent1"/>
          </a:solidFill>
        </p:grpSpPr>
        <p:sp>
          <p:nvSpPr>
            <p:cNvPr id="23" name="Freeform: Shape 22"/>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Graphic 12"/>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7" name="Graphic 15"/>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Graphic 15"/>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Freeform: Shape 28"/>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Responsibility for Risk Management</a:t>
            </a:r>
            <a:endParaRPr lang="en-US"/>
          </a:p>
        </p:txBody>
      </p:sp>
      <p:sp>
        <p:nvSpPr>
          <p:cNvPr id="3" name="Content Placeholder 2"/>
          <p:cNvSpPr>
            <a:spLocks noGrp="1"/>
          </p:cNvSpPr>
          <p:nvPr>
            <p:ph idx="1"/>
          </p:nvPr>
        </p:nvSpPr>
        <p:spPr/>
        <p:txBody>
          <a:bodyPr/>
          <a:p>
            <a:r>
              <a:rPr lang="en-GB" dirty="0"/>
              <a:t>In the ever-evolving business landscape, the significance of effective risk management cannot be overstated. </a:t>
            </a:r>
            <a:endParaRPr lang="en-GB" dirty="0"/>
          </a:p>
          <a:p>
            <a:endParaRPr lang="en-GB" dirty="0"/>
          </a:p>
          <a:p>
            <a:r>
              <a:rPr lang="en-GB" dirty="0"/>
              <a:t>'Effective management always means asking the right question.' </a:t>
            </a:r>
            <a:endParaRPr lang="en-GB" dirty="0"/>
          </a:p>
          <a:p>
            <a:r>
              <a:rPr lang="en-GB" i="1" dirty="0"/>
              <a:t>Management: Tasks, Responsibilities, Practices</a:t>
            </a:r>
            <a:endParaRPr lang="en-GB" i="1" dirty="0"/>
          </a:p>
          <a:p>
            <a:r>
              <a:rPr lang="en-US" altLang="en-GB" i="1" dirty="0"/>
              <a:t>--Peter F.Drucker</a:t>
            </a:r>
            <a:endParaRPr lang="en-US" altLang="en-GB" i="1" dirty="0"/>
          </a:p>
          <a:p>
            <a:endParaRPr lang="en-US" altLang="en-GB" i="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title"/>
          </p:nvPr>
        </p:nvSpPr>
        <p:spPr>
          <a:xfrm>
            <a:off x="525717" y="787068"/>
            <a:ext cx="5566263" cy="1455091"/>
          </a:xfrm>
        </p:spPr>
        <p:txBody>
          <a:bodyPr>
            <a:normAutofit/>
          </a:bodyPr>
          <a:lstStyle/>
          <a:p>
            <a:r>
              <a:rPr lang="en-US" altLang="en-GB" dirty="0"/>
              <a:t>Key Components of Risk Management</a:t>
            </a:r>
            <a:endParaRPr lang="en-US" altLang="en-GB" dirty="0"/>
          </a:p>
        </p:txBody>
      </p:sp>
      <p:sp>
        <p:nvSpPr>
          <p:cNvPr id="11" name="Freeform: Shape 10"/>
          <p:cNvSpPr>
            <a:spLocks noGrp="1" noRot="1" noChangeAspect="1" noMove="1" noResize="1" noEditPoints="1" noAdjustHandles="1" noChangeArrowheads="1" noChangeShapeType="1" noTextEdit="1"/>
          </p:cNvSpPr>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p:cNvGrpSpPr>
            <a:grpSpLocks noGrp="1" noRot="1" noChangeAspect="1" noMove="1" noResize="1" noUngrp="1"/>
          </p:cNvGrpSpPr>
          <p:nvPr/>
        </p:nvGrpSpPr>
        <p:grpSpPr>
          <a:xfrm>
            <a:off x="525717" y="2585111"/>
            <a:ext cx="972241" cy="45718"/>
            <a:chOff x="4886325" y="3371754"/>
            <a:chExt cx="2418492" cy="113728"/>
          </a:xfrm>
          <a:solidFill>
            <a:schemeClr val="accent1"/>
          </a:solidFill>
        </p:grpSpPr>
        <p:sp>
          <p:nvSpPr>
            <p:cNvPr id="14"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p:cNvGrpSpPr/>
            <p:nvPr/>
          </p:nvGrpSpPr>
          <p:grpSpPr>
            <a:xfrm>
              <a:off x="4886709" y="3371754"/>
              <a:ext cx="2418108" cy="113728"/>
              <a:chOff x="4886709" y="3371754"/>
              <a:chExt cx="2418108" cy="113728"/>
            </a:xfrm>
            <a:grpFill/>
          </p:grpSpPr>
          <p:sp>
            <p:nvSpPr>
              <p:cNvPr id="16"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p:cNvSpPr>
            <a:spLocks noGrp="1"/>
          </p:cNvSpPr>
          <p:nvPr>
            <p:ph idx="1"/>
          </p:nvPr>
        </p:nvSpPr>
        <p:spPr>
          <a:xfrm>
            <a:off x="525717" y="2796427"/>
            <a:ext cx="5566263" cy="3274503"/>
          </a:xfrm>
        </p:spPr>
        <p:txBody>
          <a:bodyPr>
            <a:normAutofit fontScale="70000"/>
          </a:bodyPr>
          <a:lstStyle/>
          <a:p>
            <a:pPr>
              <a:lnSpc>
                <a:spcPct val="100000"/>
              </a:lnSpc>
            </a:pPr>
            <a:r>
              <a:rPr lang="en-US" altLang="en-GB" dirty="0"/>
              <a:t>1. “</a:t>
            </a:r>
            <a:r>
              <a:rPr lang="en-GB" dirty="0"/>
              <a:t>At the heart of a robust risk management strategy lie several key components.</a:t>
            </a:r>
            <a:r>
              <a:rPr lang="en-US" altLang="en-GB" dirty="0"/>
              <a:t>” According to Douglas W. Hubbard, in 'The Failure of Risk Management: Why It's Broken and How to Fix It,' risk management begins with 'Identifying' risks accurately. </a:t>
            </a:r>
            <a:endParaRPr lang="en-US" altLang="en-GB" dirty="0"/>
          </a:p>
          <a:p>
            <a:pPr>
              <a:lnSpc>
                <a:spcPct val="100000"/>
              </a:lnSpc>
            </a:pPr>
            <a:r>
              <a:rPr lang="en-US" altLang="en-GB" dirty="0"/>
              <a:t>2.  'Assessment' involves evaluating risks with quantitative precision --</a:t>
            </a:r>
            <a:r>
              <a:rPr lang="en-US" altLang="en-GB" i="1" dirty="0"/>
              <a:t>The Black Swan: The Impact of the Highly Improbable</a:t>
            </a:r>
            <a:endParaRPr lang="en-US" altLang="en-GB" i="1" dirty="0"/>
          </a:p>
          <a:p>
            <a:pPr>
              <a:lnSpc>
                <a:spcPct val="100000"/>
              </a:lnSpc>
            </a:pPr>
            <a:r>
              <a:rPr lang="en-US" altLang="en-GB" i="1" dirty="0"/>
              <a:t>3. </a:t>
            </a:r>
            <a:r>
              <a:rPr lang="en-US" altLang="en-GB" dirty="0"/>
              <a:t>Mitigation strategies</a:t>
            </a:r>
            <a:r>
              <a:rPr lang="en-US" altLang="en-GB" i="1" dirty="0"/>
              <a:t> </a:t>
            </a:r>
            <a:r>
              <a:rPr lang="en-US" altLang="en-GB" dirty="0"/>
              <a:t>lay a critical role in minimizing or eliminating risks.-</a:t>
            </a:r>
            <a:r>
              <a:rPr lang="en-US" altLang="en-GB" i="1" dirty="0"/>
              <a:t>-Orlicky's Material Requirements Planning</a:t>
            </a:r>
            <a:endParaRPr lang="en-US" altLang="en-GB" i="1" dirty="0"/>
          </a:p>
          <a:p>
            <a:pPr>
              <a:lnSpc>
                <a:spcPct val="100000"/>
              </a:lnSpc>
            </a:pPr>
            <a:r>
              <a:rPr lang="en-US" altLang="en-GB" i="1" dirty="0"/>
              <a:t>4. </a:t>
            </a:r>
            <a:r>
              <a:rPr lang="en-US" altLang="en-GB" dirty="0"/>
              <a:t>Monitoring ensures ongoing vigilance to changing risk scenarios.--The Essentials of Risk Management</a:t>
            </a:r>
            <a:endParaRPr lang="en-US" altLang="en-GB" dirty="0"/>
          </a:p>
          <a:p>
            <a:pPr>
              <a:lnSpc>
                <a:spcPct val="100000"/>
              </a:lnSpc>
            </a:pPr>
            <a:endParaRPr lang="en-US" altLang="en-GB" i="1" dirty="0"/>
          </a:p>
          <a:p>
            <a:pPr>
              <a:lnSpc>
                <a:spcPct val="100000"/>
              </a:lnSpc>
            </a:pPr>
            <a:endParaRPr lang="en-US" altLang="en-GB" dirty="0"/>
          </a:p>
          <a:p>
            <a:pPr>
              <a:lnSpc>
                <a:spcPct val="100000"/>
              </a:lnSpc>
            </a:pPr>
            <a:endParaRPr lang="en-US" altLang="en-GB" dirty="0"/>
          </a:p>
          <a:p>
            <a:pPr>
              <a:lnSpc>
                <a:spcPct val="100000"/>
              </a:lnSpc>
            </a:pPr>
            <a:endParaRPr lang="en-US" altLang="en-GB" dirty="0"/>
          </a:p>
        </p:txBody>
      </p:sp>
      <p:pic>
        <p:nvPicPr>
          <p:cNvPr id="5" name="Picture 4" descr="Graph on document with pen"/>
          <p:cNvPicPr>
            <a:picLocks noChangeAspect="1"/>
          </p:cNvPicPr>
          <p:nvPr/>
        </p:nvPicPr>
        <p:blipFill rotWithShape="1">
          <a:blip r:embed="rId1"/>
          <a:srcRect l="29315" r="15592" b="-1"/>
          <a:stretch>
            <a:fillRect/>
          </a:stretch>
        </p:blipFill>
        <p:spPr>
          <a:xfrm>
            <a:off x="6531789" y="10"/>
            <a:ext cx="5660211" cy="6857990"/>
          </a:xfrm>
          <a:prstGeom prst="rect">
            <a:avLst/>
          </a:prstGeom>
        </p:spPr>
      </p:pic>
      <p:sp>
        <p:nvSpPr>
          <p:cNvPr id="21" name="Freeform: Shape 20"/>
          <p:cNvSpPr>
            <a:spLocks noGrp="1" noRot="1" noChangeAspect="1" noMove="1" noResize="1" noEditPoints="1" noAdjustHandles="1" noChangeArrowheads="1" noChangeShapeType="1" noTextEdit="1"/>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p:cNvGrpSpPr>
            <a:grpSpLocks noGrp="1" noRot="1" noChangeAspect="1" noMove="1" noResize="1" noUngrp="1"/>
          </p:cNvGrpSpPr>
          <p:nvPr/>
        </p:nvGrpSpPr>
        <p:grpSpPr>
          <a:xfrm>
            <a:off x="10776050" y="5204025"/>
            <a:ext cx="886141" cy="802496"/>
            <a:chOff x="10948005" y="3272152"/>
            <a:chExt cx="868640" cy="786648"/>
          </a:xfrm>
          <a:solidFill>
            <a:schemeClr val="accent1"/>
          </a:solidFill>
        </p:grpSpPr>
        <p:sp>
          <p:nvSpPr>
            <p:cNvPr id="24" name="Freeform: Shape 23"/>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2120" y="1114425"/>
            <a:ext cx="5347970" cy="1073785"/>
          </a:xfrm>
        </p:spPr>
        <p:txBody>
          <a:bodyPr anchor="t">
            <a:normAutofit fontScale="90000"/>
          </a:bodyPr>
          <a:lstStyle/>
          <a:p>
            <a:pPr>
              <a:lnSpc>
                <a:spcPct val="90000"/>
              </a:lnSpc>
            </a:pPr>
            <a:r>
              <a:rPr lang="en-US" altLang="en-GB" sz="3600" dirty="0"/>
              <a:t>Roles and Responsibilities</a:t>
            </a:r>
            <a:br>
              <a:rPr lang="en-GB" sz="3100"/>
            </a:br>
            <a:endParaRPr lang="en-GB" altLang="en-GB" sz="3100"/>
          </a:p>
        </p:txBody>
      </p:sp>
      <p:grpSp>
        <p:nvGrpSpPr>
          <p:cNvPr id="12" name="Graphic 78"/>
          <p:cNvGrpSpPr>
            <a:grpSpLocks noGrp="1" noRot="1" noChangeAspect="1" noMove="1" noResize="1" noUngrp="1"/>
          </p:cNvGrpSpPr>
          <p:nvPr/>
        </p:nvGrpSpPr>
        <p:grpSpPr>
          <a:xfrm>
            <a:off x="6563724" y="776109"/>
            <a:ext cx="972241" cy="45718"/>
            <a:chOff x="4886325" y="3371754"/>
            <a:chExt cx="2418492" cy="113728"/>
          </a:xfrm>
          <a:solidFill>
            <a:schemeClr val="accent1"/>
          </a:solidFill>
        </p:grpSpPr>
        <p:sp>
          <p:nvSpPr>
            <p:cNvPr id="13"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p:cNvGrpSpPr/>
            <p:nvPr/>
          </p:nvGrpSpPr>
          <p:grpSpPr>
            <a:xfrm>
              <a:off x="4886709" y="3371754"/>
              <a:ext cx="2418108" cy="113728"/>
              <a:chOff x="4886709" y="3371754"/>
              <a:chExt cx="2418108" cy="113728"/>
            </a:xfrm>
            <a:grpFill/>
          </p:grpSpPr>
          <p:sp>
            <p:nvSpPr>
              <p:cNvPr id="15"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7" name="Graphic 6" descr="Office Worker"/>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569716" y="1265516"/>
            <a:ext cx="3411864" cy="3411864"/>
          </a:xfrm>
          <a:prstGeom prst="rect">
            <a:avLst/>
          </a:prstGeom>
        </p:spPr>
      </p:pic>
      <p:sp>
        <p:nvSpPr>
          <p:cNvPr id="3" name="Content Placeholder 2"/>
          <p:cNvSpPr>
            <a:spLocks noGrp="1"/>
          </p:cNvSpPr>
          <p:nvPr>
            <p:ph idx="1"/>
          </p:nvPr>
        </p:nvSpPr>
        <p:spPr>
          <a:xfrm>
            <a:off x="5989955" y="1114425"/>
            <a:ext cx="6202045" cy="2616835"/>
          </a:xfrm>
        </p:spPr>
        <p:txBody>
          <a:bodyPr>
            <a:noAutofit/>
          </a:bodyPr>
          <a:lstStyle/>
          <a:p>
            <a:pPr>
              <a:lnSpc>
                <a:spcPct val="100000"/>
              </a:lnSpc>
            </a:pPr>
            <a:r>
              <a:rPr lang="en-US" sz="1600" dirty="0"/>
              <a:t>It</a:t>
            </a:r>
            <a:r>
              <a:rPr sz="1600" dirty="0"/>
              <a:t>'s crucial to recognize the leadership's pivotal role. Leadership, at both organizational and executive levels, sets the overarching vision and strategy for risk management. </a:t>
            </a:r>
            <a:r>
              <a:rPr sz="1600" dirty="0">
                <a:solidFill>
                  <a:schemeClr val="accent5"/>
                </a:solidFill>
              </a:rPr>
              <a:t>The Chief Risk Officer </a:t>
            </a:r>
            <a:r>
              <a:rPr sz="1600" dirty="0"/>
              <a:t>(CRO) assumes a leadership position, overseeing the organization's risk management strategy, policies, and processes. Working in tandem, a cross-functional Risk Management Team brings together expertise from finance, operations, legal, HR, and IT, ensuring a comprehensive and collaborative approach to </a:t>
            </a:r>
            <a:r>
              <a:rPr sz="1600" u="sng" dirty="0"/>
              <a:t>identifying, assessing, and mitigating risks</a:t>
            </a:r>
            <a:r>
              <a:rPr sz="1600" dirty="0"/>
              <a:t>."</a:t>
            </a:r>
            <a:endParaRPr sz="1600" dirty="0"/>
          </a:p>
          <a:p>
            <a:pPr>
              <a:lnSpc>
                <a:spcPct val="100000"/>
              </a:lnSpc>
            </a:pPr>
            <a:endParaRPr lang="en-GB" sz="1400" dirty="0"/>
          </a:p>
          <a:p>
            <a:pPr>
              <a:lnSpc>
                <a:spcPct val="100000"/>
              </a:lnSpc>
            </a:pPr>
            <a:endParaRPr lang="en-GB" sz="1400" dirty="0"/>
          </a:p>
          <a:p>
            <a:pPr>
              <a:lnSpc>
                <a:spcPct val="100000"/>
              </a:lnSpc>
            </a:pPr>
            <a:endParaRPr lang="en-GB" sz="1400" dirty="0"/>
          </a:p>
          <a:p>
            <a:pPr>
              <a:lnSpc>
                <a:spcPct val="100000"/>
              </a:lnSpc>
            </a:pPr>
            <a:endParaRPr lang="en-GB" sz="1400" dirty="0"/>
          </a:p>
          <a:p>
            <a:pPr>
              <a:lnSpc>
                <a:spcPct val="100000"/>
              </a:lnSpc>
            </a:pPr>
            <a:endParaRPr lang="en-GB" sz="1400" dirty="0"/>
          </a:p>
          <a:p>
            <a:pPr>
              <a:lnSpc>
                <a:spcPct val="100000"/>
              </a:lnSpc>
            </a:pPr>
            <a:endParaRPr lang="en-GB" sz="1400" dirty="0"/>
          </a:p>
        </p:txBody>
      </p:sp>
      <p:sp>
        <p:nvSpPr>
          <p:cNvPr id="20" name="Freeform: Shape 19"/>
          <p:cNvSpPr>
            <a:spLocks noGrp="1" noRot="1" noChangeAspect="1" noMove="1" noResize="1" noEditPoints="1" noAdjustHandles="1" noChangeArrowheads="1" noChangeShapeType="1" noTextEdit="1"/>
          </p:cNvSpPr>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2" name="Group 21"/>
          <p:cNvGrpSpPr>
            <a:grpSpLocks noGrp="1" noRot="1" noChangeAspect="1" noMove="1" noResize="1" noUngrp="1"/>
          </p:cNvGrpSpPr>
          <p:nvPr/>
        </p:nvGrpSpPr>
        <p:grpSpPr>
          <a:xfrm flipV="1">
            <a:off x="10732601" y="5351135"/>
            <a:ext cx="886141" cy="802496"/>
            <a:chOff x="10948005" y="3272152"/>
            <a:chExt cx="868640" cy="786648"/>
          </a:xfrm>
          <a:solidFill>
            <a:schemeClr val="accent1"/>
          </a:solidFill>
        </p:grpSpPr>
        <p:sp>
          <p:nvSpPr>
            <p:cNvPr id="23" name="Freeform: Shape 22"/>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Graphic 12"/>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7" name="Graphic 15"/>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Graphic 15"/>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Freeform: Shape 28"/>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1"/>
          <p:cNvSpPr>
            <a:spLocks noGrp="1"/>
          </p:cNvSpPr>
          <p:nvPr/>
        </p:nvSpPr>
        <p:spPr>
          <a:xfrm>
            <a:off x="477458" y="4540318"/>
            <a:ext cx="5512288" cy="1835608"/>
          </a:xfrm>
          <a:prstGeom prst="rect">
            <a:avLst/>
          </a:prstGeom>
        </p:spPr>
        <p:txBody>
          <a:bodyPr vert="horz" lIns="91440" tIns="45720" rIns="91440" bIns="45720" rtlCol="0" anchor="t">
            <a:normAutofit fontScale="70000"/>
          </a:bodyPr>
          <a:lst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a:lstStyle>
          <a:p>
            <a:pPr>
              <a:lnSpc>
                <a:spcPct val="90000"/>
              </a:lnSpc>
            </a:pPr>
            <a:r>
              <a:rPr lang="en-GB" sz="3100"/>
              <a:t> </a:t>
            </a:r>
            <a:r>
              <a:rPr lang="en-US" altLang="en-GB" sz="3600" dirty="0"/>
              <a:t>Implementation and Continuous Improvement</a:t>
            </a:r>
            <a:br>
              <a:rPr lang="en-US" altLang="en-GB" sz="3600" dirty="0"/>
            </a:br>
            <a:br>
              <a:rPr lang="en-GB" sz="3100"/>
            </a:br>
            <a:br>
              <a:rPr lang="en-GB" sz="3100"/>
            </a:br>
            <a:endParaRPr lang="en-GB" altLang="en-GB" sz="3100"/>
          </a:p>
        </p:txBody>
      </p:sp>
      <p:sp>
        <p:nvSpPr>
          <p:cNvPr id="5" name="Text Box 4"/>
          <p:cNvSpPr txBox="1"/>
          <p:nvPr/>
        </p:nvSpPr>
        <p:spPr>
          <a:xfrm>
            <a:off x="5989955" y="3852545"/>
            <a:ext cx="6014720" cy="687705"/>
          </a:xfrm>
          <a:prstGeom prst="rect">
            <a:avLst/>
          </a:prstGeom>
          <a:noFill/>
        </p:spPr>
        <p:txBody>
          <a:bodyPr wrap="square" rtlCol="0" anchor="t">
            <a:noAutofit/>
          </a:bodyPr>
          <a:p>
            <a:r>
              <a:rPr lang="en-US" sz="1600"/>
              <a:t>With a solid foundation in place, the implementation phase becomes a key focus. </a:t>
            </a:r>
            <a:r>
              <a:rPr lang="en-US" sz="1600">
                <a:solidFill>
                  <a:schemeClr val="accent5"/>
                </a:solidFill>
              </a:rPr>
              <a:t>Effective communication</a:t>
            </a:r>
            <a:r>
              <a:rPr lang="en-US" sz="1600"/>
              <a:t> is central, creating a culture of risk awareness across all organizational levels. </a:t>
            </a:r>
            <a:r>
              <a:rPr lang="en-US" sz="1600">
                <a:solidFill>
                  <a:schemeClr val="accent5"/>
                </a:solidFill>
              </a:rPr>
              <a:t>Training programs</a:t>
            </a:r>
            <a:r>
              <a:rPr lang="en-US" sz="1600"/>
              <a:t> play a vital role, equipping employees with the necessary skills and knowledge to identify and respond to potential risks. </a:t>
            </a:r>
            <a:r>
              <a:rPr lang="en-US" sz="1600">
                <a:solidFill>
                  <a:schemeClr val="accent5"/>
                </a:solidFill>
              </a:rPr>
              <a:t>Real-world case studies </a:t>
            </a:r>
            <a:r>
              <a:rPr lang="en-US" sz="1600"/>
              <a:t>provide tangible examples and insights into successful risk management strategies. </a:t>
            </a:r>
            <a:r>
              <a:rPr lang="en-US" sz="1600">
                <a:solidFill>
                  <a:schemeClr val="accent5"/>
                </a:solidFill>
              </a:rPr>
              <a:t>Continuous improvement</a:t>
            </a:r>
            <a:r>
              <a:rPr lang="en-US" sz="1600"/>
              <a:t>, involving regular audits, feedback mechanisms, and adaptation to changes in the organizational environment, ensures ongoing resilience in the face of evolving risks.</a:t>
            </a:r>
            <a:endParaRPr lang="en-US" sz="1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p:cNvSpPr>
            <a:spLocks noGrp="1" noRot="1" noChangeAspect="1" noMove="1" noResize="1" noEditPoints="1" noAdjustHandles="1" noChangeArrowheads="1" noChangeShapeType="1" noTextEdit="1"/>
          </p:cNvSpPr>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3" name="Freeform: Shape 12"/>
          <p:cNvSpPr>
            <a:spLocks noGrp="1" noRot="1" noChangeAspect="1" noMove="1" noResize="1" noEditPoints="1" noAdjustHandles="1" noChangeArrowheads="1" noChangeShapeType="1" noTextEdit="1"/>
          </p:cNvSpPr>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49897" y="774368"/>
            <a:ext cx="10077557" cy="1325563"/>
          </a:xfrm>
        </p:spPr>
        <p:txBody>
          <a:bodyPr>
            <a:normAutofit/>
          </a:bodyPr>
          <a:lstStyle/>
          <a:p>
            <a:r>
              <a:rPr lang="en-GB" dirty="0"/>
              <a:t>Conclusion</a:t>
            </a:r>
            <a:endParaRPr lang="en-GB" dirty="0"/>
          </a:p>
        </p:txBody>
      </p:sp>
      <p:grpSp>
        <p:nvGrpSpPr>
          <p:cNvPr id="15" name="Graphic 78"/>
          <p:cNvGrpSpPr>
            <a:grpSpLocks noGrp="1" noRot="1" noChangeAspect="1" noMove="1" noResize="1" noUngrp="1"/>
          </p:cNvGrpSpPr>
          <p:nvPr/>
        </p:nvGrpSpPr>
        <p:grpSpPr>
          <a:xfrm>
            <a:off x="530225" y="2345718"/>
            <a:ext cx="972241" cy="45718"/>
            <a:chOff x="4886325" y="3371754"/>
            <a:chExt cx="2418492" cy="113728"/>
          </a:xfrm>
          <a:solidFill>
            <a:schemeClr val="accent1"/>
          </a:solidFill>
        </p:grpSpPr>
        <p:sp>
          <p:nvSpPr>
            <p:cNvPr id="16" name="Graphic 78"/>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7" name="Graphic 78"/>
            <p:cNvGrpSpPr/>
            <p:nvPr/>
          </p:nvGrpSpPr>
          <p:grpSpPr>
            <a:xfrm>
              <a:off x="4886709" y="3371754"/>
              <a:ext cx="2418108" cy="113728"/>
              <a:chOff x="4886709" y="3371754"/>
              <a:chExt cx="2418108" cy="113728"/>
            </a:xfrm>
            <a:grpFill/>
          </p:grpSpPr>
          <p:sp>
            <p:nvSpPr>
              <p:cNvPr id="18" name="Graphic 78"/>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9" name="Graphic 78"/>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0" name="Graphic 78"/>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1" name="Graphic 78"/>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3" name="Freeform: Shape 22"/>
          <p:cNvSpPr>
            <a:spLocks noGrp="1" noRot="1" noChangeAspect="1" noMove="1" noResize="1" noEditPoints="1" noAdjustHandles="1" noChangeArrowheads="1" noChangeShapeType="1" noTextEdit="1"/>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5" name="Group 24"/>
          <p:cNvGrpSpPr>
            <a:grpSpLocks noGrp="1" noRot="1" noChangeAspect="1" noMove="1" noResize="1" noUngrp="1"/>
          </p:cNvGrpSpPr>
          <p:nvPr/>
        </p:nvGrpSpPr>
        <p:grpSpPr>
          <a:xfrm>
            <a:off x="10776050" y="5204025"/>
            <a:ext cx="886141" cy="802496"/>
            <a:chOff x="10948005" y="3272152"/>
            <a:chExt cx="868640" cy="786648"/>
          </a:xfrm>
          <a:solidFill>
            <a:schemeClr val="accent1"/>
          </a:solidFill>
        </p:grpSpPr>
        <p:sp>
          <p:nvSpPr>
            <p:cNvPr id="26" name="Freeform: Shape 25"/>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Freeform: Shape 27"/>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9" name="Graphic 12"/>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30" name="Graphic 15"/>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Graphic 15"/>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2" name="Freeform: Shape 31"/>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p:cNvSpPr>
            <a:spLocks noGrp="1"/>
          </p:cNvSpPr>
          <p:nvPr>
            <p:ph idx="1"/>
          </p:nvPr>
        </p:nvSpPr>
        <p:spPr>
          <a:xfrm>
            <a:off x="1130960" y="2522538"/>
            <a:ext cx="8246044" cy="2904035"/>
          </a:xfrm>
        </p:spPr>
        <p:txBody>
          <a:bodyPr>
            <a:noAutofit/>
          </a:bodyPr>
          <a:lstStyle/>
          <a:p>
            <a:pPr defTabSz="740410">
              <a:spcBef>
                <a:spcPts val="810"/>
              </a:spcBef>
            </a:pPr>
            <a:endParaRPr lang="en-GB" sz="1620" kern="1200">
              <a:solidFill>
                <a:schemeClr val="tx1"/>
              </a:solidFill>
              <a:latin typeface="+mn-lt"/>
              <a:ea typeface="+mn-ea"/>
              <a:cs typeface="+mn-cs"/>
            </a:endParaRPr>
          </a:p>
          <a:p>
            <a:pPr defTabSz="740410">
              <a:spcBef>
                <a:spcPts val="810"/>
              </a:spcBef>
            </a:pPr>
            <a:r>
              <a:rPr lang="en-GB" sz="2400" kern="1200">
                <a:solidFill>
                  <a:schemeClr val="tx1"/>
                </a:solidFill>
                <a:latin typeface="+mn-lt"/>
                <a:ea typeface="+mn-ea"/>
                <a:cs typeface="+mn-cs"/>
              </a:rPr>
              <a:t> In conclusion, responsibility for risk management is a tapestry woven from insights by renowned thought leaders. It involves leadership vision, CRO strategic oversight, and the collaborative efforts of a diverse Risk Management Team. As we navigate these insights, let's recall the words of Warren Buffett, 'Risk comes from not knowing what you're doing.' Now, I welcome any questions or discussions you may have."</a:t>
            </a:r>
            <a:endParaRPr lang="en-GB" sz="2400" kern="1200">
              <a:solidFill>
                <a:schemeClr val="tx1"/>
              </a:solidFill>
              <a:latin typeface="+mn-lt"/>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 </a:t>
            </a:r>
            <a:endParaRPr lang="en-GB" dirty="0"/>
          </a:p>
        </p:txBody>
      </p:sp>
      <p:sp>
        <p:nvSpPr>
          <p:cNvPr id="3" name="Content Placeholder 2"/>
          <p:cNvSpPr>
            <a:spLocks noGrp="1"/>
          </p:cNvSpPr>
          <p:nvPr>
            <p:ph idx="1"/>
          </p:nvPr>
        </p:nvSpPr>
        <p:spPr/>
        <p:txBody>
          <a:bodyPr/>
          <a:lstStyle/>
          <a:p>
            <a:pPr marL="800100" lvl="2" indent="-342900">
              <a:buFont typeface="+mj-lt"/>
              <a:buAutoNum type="arabicPeriod"/>
            </a:pPr>
            <a:r>
              <a:rPr lang="en-GB" b="0" i="0" dirty="0" err="1">
                <a:solidFill>
                  <a:srgbClr val="222222"/>
                </a:solidFill>
                <a:effectLst/>
                <a:latin typeface="Arial" panose="020B0604020202090204" pitchFamily="34" charset="0"/>
              </a:rPr>
              <a:t>Fadun</a:t>
            </a:r>
            <a:r>
              <a:rPr lang="en-GB" b="0" i="0" dirty="0">
                <a:solidFill>
                  <a:srgbClr val="222222"/>
                </a:solidFill>
                <a:effectLst/>
                <a:latin typeface="Arial" panose="020B0604020202090204" pitchFamily="34" charset="0"/>
              </a:rPr>
              <a:t>, O. S. (2013). Risk management and risk management failure: Lessons for business enterprises. </a:t>
            </a:r>
            <a:r>
              <a:rPr lang="en-GB" b="0" i="1">
                <a:solidFill>
                  <a:srgbClr val="222222"/>
                </a:solidFill>
                <a:effectLst/>
                <a:latin typeface="Arial" panose="020B0604020202090204" pitchFamily="34" charset="0"/>
              </a:rPr>
              <a:t>International Journal of Academic Research in Business and Social Sciences</a:t>
            </a:r>
            <a:r>
              <a:rPr lang="en-GB" b="0" i="0">
                <a:solidFill>
                  <a:srgbClr val="222222"/>
                </a:solidFill>
                <a:effectLst/>
                <a:latin typeface="Arial" panose="020B0604020202090204" pitchFamily="34" charset="0"/>
              </a:rPr>
              <a:t>, </a:t>
            </a:r>
            <a:r>
              <a:rPr lang="en-GB" b="0" i="1">
                <a:solidFill>
                  <a:srgbClr val="222222"/>
                </a:solidFill>
                <a:effectLst/>
                <a:latin typeface="Arial" panose="020B0604020202090204" pitchFamily="34" charset="0"/>
              </a:rPr>
              <a:t>3</a:t>
            </a:r>
            <a:r>
              <a:rPr lang="en-GB" b="0" i="0">
                <a:solidFill>
                  <a:srgbClr val="222222"/>
                </a:solidFill>
                <a:effectLst/>
                <a:latin typeface="Arial" panose="020B0604020202090204" pitchFamily="34" charset="0"/>
              </a:rPr>
              <a:t>(2), 225-239.</a:t>
            </a:r>
            <a:endParaRPr lang="en-GB" b="0" i="0">
              <a:solidFill>
                <a:srgbClr val="222222"/>
              </a:solidFill>
              <a:effectLst/>
              <a:latin typeface="Arial" panose="020B0604020202090204" pitchFamily="34" charset="0"/>
            </a:endParaRPr>
          </a:p>
          <a:p>
            <a:pPr marL="800100" lvl="2" indent="-342900">
              <a:buFont typeface="+mj-lt"/>
              <a:buAutoNum type="arabicPeriod"/>
            </a:pPr>
            <a:r>
              <a:rPr lang="en-GB" dirty="0"/>
              <a:t>Drucker, P. F. (1974). Management: Tasks, Responsibilities, Practices. Harper &amp; Row.</a:t>
            </a:r>
            <a:endParaRPr lang="en-GB" dirty="0"/>
          </a:p>
          <a:p>
            <a:pPr marL="800100" lvl="2" indent="-342900">
              <a:buFont typeface="+mj-lt"/>
              <a:buAutoNum type="arabicPeriod"/>
            </a:pPr>
            <a:r>
              <a:rPr lang="en-GB" dirty="0"/>
              <a:t>Hubbard, D. W. (2009). The Failure of Risk Management: Why It's Broken and How to Fix It. Wiley.</a:t>
            </a:r>
            <a:endParaRPr lang="en-GB" dirty="0"/>
          </a:p>
          <a:p>
            <a:pPr marL="800100" lvl="2" indent="-342900">
              <a:buFont typeface="+mj-lt"/>
              <a:buAutoNum type="arabicPeriod"/>
            </a:pPr>
            <a:r>
              <a:rPr lang="en-GB" dirty="0"/>
              <a:t>Taleb, N. N. (2007). The Black Swan: The Impact of the Highly Improbable. Random House.</a:t>
            </a:r>
            <a:endParaRPr lang="en-GB" dirty="0"/>
          </a:p>
          <a:p>
            <a:pPr marL="800100" lvl="2" indent="-342900">
              <a:buFont typeface="+mj-lt"/>
              <a:buAutoNum type="arabicPeriod"/>
            </a:pPr>
            <a:r>
              <a:rPr lang="en-GB" dirty="0"/>
              <a:t>Ptak, C. A., &amp; Smith, C. D. (2016). Orlicky's Material Requirements Planning. McGraw-Hill Education.</a:t>
            </a:r>
            <a:endParaRPr lang="en-GB" dirty="0"/>
          </a:p>
          <a:p>
            <a:pPr marL="800100" lvl="2" indent="-342900">
              <a:buFont typeface="+mj-lt"/>
              <a:buAutoNum type="arabicPeriod"/>
            </a:pPr>
            <a:r>
              <a:rPr lang="en-GB" dirty="0"/>
              <a:t>Crouhy, M., Galai, D., &amp; Mark, R. (2006). The Essentials of Risk Management. McGraw-Hill Education.</a:t>
            </a:r>
            <a:endParaRPr lang="en-GB" dirty="0"/>
          </a:p>
        </p:txBody>
      </p:sp>
    </p:spTree>
  </p:cSld>
  <p:clrMapOvr>
    <a:masterClrMapping/>
  </p:clrMapOvr>
</p:sld>
</file>

<file path=ppt/theme/theme1.xml><?xml version="1.0" encoding="utf-8"?>
<a:theme xmlns:a="http://schemas.openxmlformats.org/drawingml/2006/main" name="RocaVTI">
  <a:themeElements>
    <a:clrScheme name="AnalogousFromRegularSeedRightStep">
      <a:dk1>
        <a:srgbClr val="000000"/>
      </a:dk1>
      <a:lt1>
        <a:srgbClr val="FFFFFF"/>
      </a:lt1>
      <a:dk2>
        <a:srgbClr val="21213D"/>
      </a:dk2>
      <a:lt2>
        <a:srgbClr val="E8E5E2"/>
      </a:lt2>
      <a:accent1>
        <a:srgbClr val="4D8BC3"/>
      </a:accent1>
      <a:accent2>
        <a:srgbClr val="3B48B1"/>
      </a:accent2>
      <a:accent3>
        <a:srgbClr val="714DC3"/>
      </a:accent3>
      <a:accent4>
        <a:srgbClr val="913BB1"/>
      </a:accent4>
      <a:accent5>
        <a:srgbClr val="C34DB2"/>
      </a:accent5>
      <a:accent6>
        <a:srgbClr val="B13B6F"/>
      </a:accent6>
      <a:hlink>
        <a:srgbClr val="B2733B"/>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6271</Words>
  <Application>WPS Presentation</Application>
  <PresentationFormat>Widescreen</PresentationFormat>
  <Paragraphs>84</Paragraphs>
  <Slides>12</Slides>
  <Notes>0</Notes>
  <HiddenSlides>0</HiddenSlides>
  <MMClips>1</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12</vt:i4>
      </vt:variant>
    </vt:vector>
  </HeadingPairs>
  <TitlesOfParts>
    <vt:vector size="28" baseType="lpstr">
      <vt:lpstr>Arial</vt:lpstr>
      <vt:lpstr>宋体</vt:lpstr>
      <vt:lpstr>Wingdings</vt:lpstr>
      <vt:lpstr>Avenir Next LT Pro Light</vt:lpstr>
      <vt:lpstr>Avenir Next LT Pro</vt:lpstr>
      <vt:lpstr>苹方-简</vt:lpstr>
      <vt:lpstr>Georgia Pro Semibold</vt:lpstr>
      <vt:lpstr>Thonburi</vt:lpstr>
      <vt:lpstr>微软雅黑</vt:lpstr>
      <vt:lpstr>汉仪旗黑</vt:lpstr>
      <vt:lpstr>宋体</vt:lpstr>
      <vt:lpstr>Arial Unicode MS</vt:lpstr>
      <vt:lpstr>Calibri</vt:lpstr>
      <vt:lpstr>Helvetica Neue</vt:lpstr>
      <vt:lpstr>汉仪书宋二KW</vt:lpstr>
      <vt:lpstr>RocaVTI</vt:lpstr>
      <vt:lpstr>Definition of Risk management and its role in an organisation </vt:lpstr>
      <vt:lpstr>Introduction</vt:lpstr>
      <vt:lpstr>What is risk management </vt:lpstr>
      <vt:lpstr>Scope, objective and significance of study </vt:lpstr>
      <vt:lpstr>List and describe and describe the key areas of concern for risk management </vt:lpstr>
      <vt:lpstr>List and describe and describe the key areas of concern for risk management- part 2 </vt:lpstr>
      <vt:lpstr>List and describe and describe the key areas of concern for risk management- part 3</vt:lpstr>
      <vt:lpstr>PowerPoint 演示文稿</vt:lpstr>
      <vt:lpstr>What is risk management </vt:lpstr>
      <vt:lpstr>Roles and Responsibilities   </vt:lpstr>
      <vt:lpstr>Scope, objective and significance of study </vt:lpstr>
      <vt:lpstr>Reference list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Definition of Risk management and its role in an organisation</dc:title>
  <dc:creator>lara costa</dc:creator>
  <cp:lastModifiedBy>Kendrick Sun</cp:lastModifiedBy>
  <cp:revision>7</cp:revision>
  <dcterms:created xsi:type="dcterms:W3CDTF">2023-11-16T22:53:55Z</dcterms:created>
  <dcterms:modified xsi:type="dcterms:W3CDTF">2023-11-16T22:53:55Z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00AFC175940234DFBC985665766AB4C8_42</vt:lpwstr>
  </property>
  <property fmtid="{D5CDD505-2E9C-101B-9397-08002B2CF9AE}" pid="3" name="KSOProductBuildVer">
    <vt:lpwstr>1033-6.3.0.8471</vt:lpwstr>
  </property>
</Properties>
</file>