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16"/>
  </p:handoutMasterIdLst>
  <p:sldIdLst>
    <p:sldId id="363" r:id="rId3"/>
    <p:sldId id="367" r:id="rId4"/>
    <p:sldId id="395" r:id="rId6"/>
    <p:sldId id="411" r:id="rId7"/>
    <p:sldId id="399" r:id="rId8"/>
    <p:sldId id="412" r:id="rId9"/>
    <p:sldId id="413" r:id="rId10"/>
    <p:sldId id="414" r:id="rId11"/>
    <p:sldId id="415" r:id="rId12"/>
    <p:sldId id="416" r:id="rId13"/>
    <p:sldId id="417" r:id="rId14"/>
    <p:sldId id="369" r:id="rId15"/>
  </p:sldIdLst>
  <p:sldSz cx="12192000" cy="6858000"/>
  <p:notesSz cx="6668770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5F5F"/>
    <a:srgbClr val="0000FF"/>
    <a:srgbClr val="C0C0C0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30" autoAdjust="0"/>
    <p:restoredTop sz="89326" autoAdjust="0"/>
  </p:normalViewPr>
  <p:slideViewPr>
    <p:cSldViewPr>
      <p:cViewPr>
        <p:scale>
          <a:sx n="97" d="100"/>
          <a:sy n="97" d="100"/>
        </p:scale>
        <p:origin x="930" y="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handoutMaster" Target="handoutMasters/handoutMaster1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/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/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/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/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/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2550" y="730250"/>
            <a:ext cx="65039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70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/>
          <a:lstStyle/>
          <a:p>
            <a:pPr lvl="0"/>
            <a:r>
              <a:rPr lang="en-GB" altLang="en-US" noProof="0"/>
              <a:t>Click to edit Master text styles</a:t>
            </a:r>
            <a:endParaRPr lang="en-GB" altLang="en-US" noProof="0"/>
          </a:p>
          <a:p>
            <a:pPr lvl="1"/>
            <a:r>
              <a:rPr lang="en-GB" altLang="en-US" noProof="0"/>
              <a:t>Second level</a:t>
            </a:r>
            <a:endParaRPr lang="en-GB" altLang="en-US" noProof="0"/>
          </a:p>
          <a:p>
            <a:pPr lvl="2"/>
            <a:r>
              <a:rPr lang="en-GB" altLang="en-US" noProof="0"/>
              <a:t>Third level</a:t>
            </a:r>
            <a:endParaRPr lang="en-GB" altLang="en-US" noProof="0"/>
          </a:p>
          <a:p>
            <a:pPr lvl="3"/>
            <a:r>
              <a:rPr lang="en-GB" altLang="en-US" noProof="0"/>
              <a:t>Fourth level</a:t>
            </a:r>
            <a:endParaRPr lang="en-GB" altLang="en-US" noProof="0"/>
          </a:p>
          <a:p>
            <a:pPr lvl="4"/>
            <a:r>
              <a:rPr lang="en-GB" altLang="en-US" noProof="0"/>
              <a:t>Fifth level</a:t>
            </a:r>
            <a:endParaRPr lang="en-GB" altLang="en-US" noProof="0"/>
          </a:p>
        </p:txBody>
      </p:sp>
      <p:sp>
        <p:nvSpPr>
          <p:cNvPr id="870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/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870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/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2155" indent="-28130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8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70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5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7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9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91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3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</a:fld>
            <a:endParaRPr kumimoji="0" lang="en-GB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2155" indent="-28130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8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70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5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7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9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91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3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</a:fld>
            <a:endParaRPr kumimoji="0" lang="en-GB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2155" indent="-28130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8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70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5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7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9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91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3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</a:fld>
            <a:endParaRPr kumimoji="0" lang="en-GB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2155" indent="-28130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8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70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5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7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9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91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3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</a:fld>
            <a:endParaRPr kumimoji="0" lang="en-GB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2155" indent="-28130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8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70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5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7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9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91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3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</a:fld>
            <a:endParaRPr kumimoji="0" lang="en-GB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2155" indent="-28130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8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70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5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7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9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91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3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</a:fld>
            <a:endParaRPr kumimoji="0" lang="en-GB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2155" indent="-28130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8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70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5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7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9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91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3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</a:fld>
            <a:endParaRPr kumimoji="0" lang="en-GB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2155" indent="-28130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8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70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5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7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9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91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3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</a:fld>
            <a:endParaRPr kumimoji="0" lang="en-GB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2155" indent="-28130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8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70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5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7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9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91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3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</a:fld>
            <a:endParaRPr kumimoji="0" lang="en-GB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2155" indent="-28130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8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70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5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7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9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91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3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</a:fld>
            <a:endParaRPr kumimoji="0" lang="en-GB" alt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2155" indent="-28130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8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70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555" indent="-22415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7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9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91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355" indent="-22415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</a:fld>
            <a:endParaRPr kumimoji="0" lang="en-GB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126BE-2B11-4C15-9167-0AEA0ED2A25D}" type="datetime1">
              <a:rPr lang="en-GB" altLang="en-US" smtClean="0"/>
            </a:fld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</a:fld>
            <a:endParaRPr lang="en-GB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39ABA-8476-47D9-80A0-5033786BCB72}" type="datetime1">
              <a:rPr lang="en-GB" altLang="en-US" smtClean="0"/>
            </a:fld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</a:fld>
            <a:endParaRPr lang="en-GB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0D81D-633B-4627-A562-25F3E6B64B11}" type="datetime1">
              <a:rPr lang="en-GB" altLang="en-US" smtClean="0"/>
            </a:fld>
            <a:endParaRPr lang="en-GB" alt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</a:fld>
            <a:endParaRPr lang="en-GB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56C84-0050-45C6-A153-D430B4C0D6FF}" type="datetime1">
              <a:rPr lang="en-GB" altLang="en-US" smtClean="0"/>
            </a:fld>
            <a:endParaRPr lang="en-GB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</a:fld>
            <a:endParaRPr lang="en-GB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9540D-0AA9-4962-9475-E8ADC6DD4930}" type="datetime1">
              <a:rPr lang="en-GB" altLang="en-US" smtClean="0"/>
            </a:fld>
            <a:endParaRPr lang="en-GB" alt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</a:fld>
            <a:endParaRPr lang="en-GB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8B36E-4321-400C-8E7A-4FCB9118D968}" type="datetime1">
              <a:rPr lang="en-GB" altLang="en-US" smtClean="0"/>
            </a:fld>
            <a:endParaRPr lang="en-GB" alt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</a:fld>
            <a:endParaRPr lang="en-GB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BCCEA-FF61-4260-ACFE-7F7C23F62991}" type="datetime1">
              <a:rPr lang="en-GB" altLang="en-US" smtClean="0"/>
            </a:fld>
            <a:endParaRPr lang="en-GB" altLang="en-US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</a:fld>
            <a:endParaRPr lang="en-GB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D050C-C869-4CC5-9D78-7F483CBE7183}" type="datetime1">
              <a:rPr lang="en-GB" altLang="en-US" smtClean="0"/>
            </a:fld>
            <a:endParaRPr lang="en-GB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</a:fld>
            <a:endParaRPr lang="en-GB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4482C-3897-478C-BB79-23A31000D5CF}" type="datetime1">
              <a:rPr lang="en-GB" altLang="en-US" smtClean="0"/>
            </a:fld>
            <a:endParaRPr lang="en-GB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</a:fld>
            <a:endParaRPr lang="en-GB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1161B-8EB7-4236-A7DB-8E6C420692B9}" type="datetime1">
              <a:rPr lang="en-GB" altLang="en-US" smtClean="0"/>
            </a:fld>
            <a:endParaRPr lang="en-GB" alt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</a:fld>
            <a:endParaRPr lang="en-GB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FE7E7-A98C-4CEB-A79A-5015CF368AA9}" type="datetime1">
              <a:rPr lang="en-GB" altLang="en-US" smtClean="0"/>
            </a:fld>
            <a:endParaRPr lang="en-GB" alt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</a:fld>
            <a:endParaRPr lang="en-GB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altLang="en-US"/>
              <a:t>Edit Master text styles</a:t>
            </a:r>
            <a:endParaRPr lang="en-US" altLang="en-US"/>
          </a:p>
          <a:p>
            <a:pPr lvl="1"/>
            <a:r>
              <a:rPr lang="en-US" altLang="en-US"/>
              <a:t>Second level</a:t>
            </a:r>
            <a:endParaRPr lang="en-US" altLang="en-US"/>
          </a:p>
          <a:p>
            <a:pPr lvl="2"/>
            <a:r>
              <a:rPr lang="en-US" altLang="en-US"/>
              <a:t>Third level</a:t>
            </a:r>
            <a:endParaRPr lang="en-US" altLang="en-US"/>
          </a:p>
          <a:p>
            <a:pPr lvl="3"/>
            <a:r>
              <a:rPr lang="en-US" altLang="en-US"/>
              <a:t>Fourth level</a:t>
            </a:r>
            <a:endParaRPr lang="en-US" altLang="en-US"/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3D1104-0316-455E-BAFF-BC38C56D81EE}" type="datetime1">
              <a:rPr lang="en-GB" altLang="en-US" smtClean="0"/>
            </a:fld>
            <a:endParaRPr lang="en-GB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autoUpdateAnimBg="0" build="p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2209800" y="476672"/>
            <a:ext cx="7772400" cy="1512888"/>
          </a:xfrm>
        </p:spPr>
        <p:txBody>
          <a:bodyPr/>
          <a:lstStyle/>
          <a:p>
            <a:pPr eaLnBrk="1" hangingPunct="1"/>
            <a:r>
              <a:rPr lang="en-GB" b="1" dirty="0"/>
              <a:t> </a:t>
            </a:r>
            <a:endParaRPr lang="en-GB" altLang="en-US" dirty="0"/>
          </a:p>
        </p:txBody>
      </p:sp>
      <p:sp>
        <p:nvSpPr>
          <p:cNvPr id="7" name="Subtitle 4"/>
          <p:cNvSpPr txBox="1"/>
          <p:nvPr/>
        </p:nvSpPr>
        <p:spPr bwMode="auto">
          <a:xfrm>
            <a:off x="623392" y="1430778"/>
            <a:ext cx="10945216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Dissertation</a:t>
            </a:r>
            <a:endParaRPr lang="en-GB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eaLnBrk="1" hangingPunct="1"/>
            <a:r>
              <a:rPr lang="en-GB" b="1" dirty="0">
                <a:solidFill>
                  <a:schemeClr val="tx1"/>
                </a:solidFill>
              </a:rPr>
              <a:t>LCBB6000</a:t>
            </a:r>
            <a:endParaRPr lang="en-GB" altLang="en-US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" name="Subtitle 4"/>
          <p:cNvSpPr txBox="1"/>
          <p:nvPr/>
        </p:nvSpPr>
        <p:spPr bwMode="auto">
          <a:xfrm>
            <a:off x="623392" y="3464285"/>
            <a:ext cx="11233248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sz="4400" b="1" dirty="0">
                <a:solidFill>
                  <a:srgbClr val="FF0000"/>
                </a:solidFill>
              </a:rPr>
              <a:t>Layout and Guidelines for Final Dissertation</a:t>
            </a:r>
            <a:endParaRPr lang="en-GB" alt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3228975" y="5118100"/>
            <a:ext cx="4077970" cy="6451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p>
            <a:r>
              <a:rPr lang="en-US"/>
              <a:t>Student name:Stanislav Dragov</a:t>
            </a:r>
            <a:endParaRPr lang="en-US"/>
          </a:p>
          <a:p>
            <a:r>
              <a:rPr lang="en-US"/>
              <a:t>Student Number: 1919084</a:t>
            </a:r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3" y="260648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  <a:t>Key Points</a:t>
            </a:r>
            <a:endParaRPr lang="en-GB" alt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Content Placeholder 2"/>
          <p:cNvSpPr txBox="1"/>
          <p:nvPr/>
        </p:nvSpPr>
        <p:spPr bwMode="auto">
          <a:xfrm>
            <a:off x="929424" y="1418108"/>
            <a:ext cx="10333149" cy="3039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chemeClr val="tx1"/>
              </a:buClr>
            </a:pPr>
            <a:r>
              <a:rPr lang="en-GB" sz="2400" dirty="0"/>
              <a:t>Your final dissertation is a demonstration of your ability to conduct in-depth, original research in a topic area of your interest and choice</a:t>
            </a:r>
            <a:endParaRPr lang="en-GB" sz="2400" dirty="0"/>
          </a:p>
          <a:p>
            <a:pPr marL="0" indent="0" algn="just">
              <a:buClr>
                <a:schemeClr val="tx1"/>
              </a:buClr>
              <a:buNone/>
            </a:pPr>
            <a:endParaRPr lang="en-GB" sz="2400" dirty="0"/>
          </a:p>
          <a:p>
            <a:pPr algn="just">
              <a:buClr>
                <a:schemeClr val="tx1"/>
              </a:buClr>
            </a:pPr>
            <a:r>
              <a:rPr lang="en-GB" sz="2400" dirty="0"/>
              <a:t>The Final Report is written up in a style that is clear, well structured and academic </a:t>
            </a:r>
            <a:endParaRPr lang="en-GB" sz="2400" dirty="0"/>
          </a:p>
          <a:p>
            <a:pPr marL="0" indent="0" algn="just">
              <a:buClr>
                <a:schemeClr val="tx1"/>
              </a:buClr>
              <a:buNone/>
            </a:pPr>
            <a:endParaRPr lang="en-GB" sz="2400" dirty="0"/>
          </a:p>
          <a:p>
            <a:pPr algn="just">
              <a:buClr>
                <a:schemeClr val="tx1"/>
              </a:buClr>
            </a:pPr>
            <a:r>
              <a:rPr lang="en-GB" sz="2400" dirty="0"/>
              <a:t>In consultation with your module tutor and supervisor, you controlled the scope and direction of the research and contribute to boy of knowledge</a:t>
            </a:r>
            <a:endParaRPr lang="en-GB" sz="2400" dirty="0"/>
          </a:p>
          <a:p>
            <a:pPr algn="just"/>
            <a:endParaRPr lang="en-GB" sz="2400" dirty="0"/>
          </a:p>
          <a:p>
            <a:pPr algn="just"/>
            <a:endParaRPr lang="en-US" sz="2400" dirty="0"/>
          </a:p>
          <a:p>
            <a:pPr marL="0" indent="0" algn="just" eaLnBrk="1" hangingPunct="1">
              <a:buFont typeface="Arial" panose="020B0604020202020204" pitchFamily="34" charset="0"/>
              <a:buNone/>
              <a:defRPr/>
            </a:pPr>
            <a:endParaRPr lang="en-GB" alt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  <a:t>Dissertation Layout</a:t>
            </a:r>
            <a:endParaRPr lang="en-GB" alt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Content Placeholder 2"/>
          <p:cNvSpPr txBox="1"/>
          <p:nvPr/>
        </p:nvSpPr>
        <p:spPr bwMode="auto">
          <a:xfrm>
            <a:off x="803412" y="980728"/>
            <a:ext cx="10585175" cy="4518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chemeClr val="tx1"/>
              </a:buClr>
            </a:pPr>
            <a:r>
              <a:rPr lang="en-GB" sz="2800" dirty="0"/>
              <a:t>Title Page </a:t>
            </a:r>
            <a:endParaRPr lang="en-GB" sz="2800" dirty="0"/>
          </a:p>
          <a:p>
            <a:pPr algn="just">
              <a:buClr>
                <a:schemeClr val="tx1"/>
              </a:buClr>
            </a:pPr>
            <a:r>
              <a:rPr lang="en-GB" altLang="en-US" sz="2800" dirty="0"/>
              <a:t>Declaration (signed by student)</a:t>
            </a:r>
            <a:endParaRPr lang="en-GB" altLang="en-US" sz="2800" dirty="0"/>
          </a:p>
          <a:p>
            <a:pPr algn="just">
              <a:buClr>
                <a:schemeClr val="tx1"/>
              </a:buClr>
            </a:pPr>
            <a:r>
              <a:rPr lang="en-GB" altLang="en-US" sz="2800" dirty="0"/>
              <a:t>Abstract (on a single page)</a:t>
            </a:r>
            <a:endParaRPr lang="en-GB" altLang="en-US" sz="2800" dirty="0"/>
          </a:p>
          <a:p>
            <a:pPr algn="just">
              <a:buClr>
                <a:schemeClr val="tx1"/>
              </a:buClr>
            </a:pPr>
            <a:r>
              <a:rPr lang="en-GB" altLang="en-US" sz="2800" dirty="0"/>
              <a:t>Acknowledgements </a:t>
            </a:r>
            <a:endParaRPr lang="en-GB" altLang="en-US" sz="2800" dirty="0"/>
          </a:p>
          <a:p>
            <a:pPr algn="just">
              <a:buClr>
                <a:schemeClr val="tx1"/>
              </a:buClr>
            </a:pPr>
            <a:r>
              <a:rPr lang="en-GB" altLang="en-US" sz="2800" dirty="0"/>
              <a:t>Table of contents </a:t>
            </a:r>
            <a:endParaRPr lang="en-GB" altLang="en-US" sz="2800" dirty="0"/>
          </a:p>
          <a:p>
            <a:pPr algn="just">
              <a:buClr>
                <a:schemeClr val="tx1"/>
              </a:buClr>
            </a:pPr>
            <a:r>
              <a:rPr lang="en-GB" altLang="en-US" sz="2800" dirty="0"/>
              <a:t>List of tables </a:t>
            </a:r>
            <a:endParaRPr lang="en-GB" altLang="en-US" sz="2800" dirty="0"/>
          </a:p>
          <a:p>
            <a:pPr algn="just">
              <a:buClr>
                <a:schemeClr val="tx1"/>
              </a:buClr>
            </a:pPr>
            <a:r>
              <a:rPr lang="en-GB" altLang="en-US" sz="2800" dirty="0"/>
              <a:t>List of figures </a:t>
            </a:r>
            <a:endParaRPr lang="en-GB" altLang="en-US" sz="2800" dirty="0"/>
          </a:p>
          <a:p>
            <a:pPr algn="just">
              <a:buClr>
                <a:schemeClr val="tx1"/>
              </a:buClr>
            </a:pPr>
            <a:r>
              <a:rPr lang="en-GB" altLang="en-US" sz="2800" b="1" dirty="0"/>
              <a:t>Chapter 1: </a:t>
            </a:r>
            <a:r>
              <a:rPr lang="en-GB" altLang="en-US" sz="2800" dirty="0"/>
              <a:t>Introduction</a:t>
            </a:r>
            <a:r>
              <a:rPr lang="en-GB" altLang="en-US" sz="2800" b="1" dirty="0"/>
              <a:t> </a:t>
            </a:r>
            <a:endParaRPr lang="en-GB" altLang="en-US" sz="2800" b="1" dirty="0"/>
          </a:p>
          <a:p>
            <a:pPr algn="just">
              <a:buClr>
                <a:schemeClr val="tx1"/>
              </a:buClr>
            </a:pPr>
            <a:r>
              <a:rPr lang="en-GB" altLang="en-US" sz="2800" b="1" dirty="0"/>
              <a:t>Chapter 2: </a:t>
            </a:r>
            <a:r>
              <a:rPr lang="en-GB" altLang="en-US" sz="2800" dirty="0"/>
              <a:t>Literature Review </a:t>
            </a:r>
            <a:endParaRPr lang="en-GB" altLang="en-US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  <a:t>Dissertation Layout (Continued)</a:t>
            </a:r>
            <a:endParaRPr lang="en-GB" alt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Content Placeholder 2"/>
          <p:cNvSpPr txBox="1"/>
          <p:nvPr/>
        </p:nvSpPr>
        <p:spPr bwMode="auto">
          <a:xfrm>
            <a:off x="803412" y="1169876"/>
            <a:ext cx="10585175" cy="4518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chemeClr val="tx1"/>
              </a:buClr>
            </a:pPr>
            <a:r>
              <a:rPr lang="en-GB" altLang="en-US" sz="2800" b="1" dirty="0"/>
              <a:t>Chapter 3: </a:t>
            </a:r>
            <a:r>
              <a:rPr lang="en-GB" altLang="en-US" sz="2800" dirty="0"/>
              <a:t>Research Methods and Methodologies </a:t>
            </a:r>
            <a:endParaRPr lang="en-GB" altLang="en-US" sz="2800" dirty="0"/>
          </a:p>
          <a:p>
            <a:pPr algn="just">
              <a:buClr>
                <a:schemeClr val="tx1"/>
              </a:buClr>
            </a:pPr>
            <a:r>
              <a:rPr lang="en-GB" altLang="en-US" sz="2800" b="1" dirty="0"/>
              <a:t>Chapter 4: </a:t>
            </a:r>
            <a:r>
              <a:rPr lang="en-GB" altLang="en-US" sz="2800" dirty="0"/>
              <a:t>Data Analysis and Discussions </a:t>
            </a:r>
            <a:endParaRPr lang="en-GB" altLang="en-US" sz="2800" dirty="0"/>
          </a:p>
          <a:p>
            <a:pPr algn="just">
              <a:buClr>
                <a:schemeClr val="tx1"/>
              </a:buClr>
            </a:pPr>
            <a:r>
              <a:rPr lang="en-GB" altLang="en-US" sz="2800" b="1" dirty="0"/>
              <a:t>Chapter 5: </a:t>
            </a:r>
            <a:r>
              <a:rPr lang="en-GB" altLang="en-US" sz="2800" dirty="0"/>
              <a:t>Conclusion, Limitation and Recommendations </a:t>
            </a:r>
            <a:endParaRPr lang="en-GB" altLang="en-US" sz="2800" dirty="0"/>
          </a:p>
          <a:p>
            <a:pPr algn="just">
              <a:buClr>
                <a:schemeClr val="tx1"/>
              </a:buClr>
            </a:pPr>
            <a:r>
              <a:rPr lang="en-GB" altLang="en-US" sz="2800" b="1" dirty="0"/>
              <a:t>List of References </a:t>
            </a:r>
            <a:r>
              <a:rPr lang="en-GB" altLang="en-US" sz="2800" dirty="0"/>
              <a:t>(In Harvard Style only)</a:t>
            </a:r>
            <a:endParaRPr lang="en-GB" altLang="en-US" sz="2800" dirty="0"/>
          </a:p>
          <a:p>
            <a:pPr algn="just">
              <a:buClr>
                <a:schemeClr val="tx1"/>
              </a:buClr>
            </a:pPr>
            <a:r>
              <a:rPr lang="en-GB" altLang="en-US" sz="2800" b="1" dirty="0"/>
              <a:t>Terms of Glossary </a:t>
            </a:r>
            <a:endParaRPr lang="en-GB" altLang="en-US" sz="2800" b="1" dirty="0"/>
          </a:p>
          <a:p>
            <a:pPr algn="just">
              <a:buClr>
                <a:schemeClr val="tx1"/>
              </a:buClr>
            </a:pPr>
            <a:r>
              <a:rPr lang="en-GB" altLang="en-US" sz="2800" b="1" dirty="0"/>
              <a:t>Appendix </a:t>
            </a:r>
            <a:r>
              <a:rPr lang="en-GB" altLang="en-US" sz="2800" dirty="0"/>
              <a:t>(includes any additional data, information, consent form, interview questions/questionnaires, a sample of transcript, etc.) </a:t>
            </a:r>
            <a:endParaRPr lang="en-GB" altLang="en-US" sz="28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What is an Abstract?</a:t>
            </a:r>
            <a:endParaRPr lang="en-GB" altLang="en-US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Content Placeholder 2"/>
          <p:cNvSpPr txBox="1"/>
          <p:nvPr/>
        </p:nvSpPr>
        <p:spPr bwMode="auto">
          <a:xfrm>
            <a:off x="801164" y="836712"/>
            <a:ext cx="10837204" cy="4518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en-GB" altLang="en-US" sz="2400" dirty="0"/>
              <a:t>It is a complete summary of the total scope of the research that was undertaken and should also include the major findings and conclusions of the study</a:t>
            </a:r>
            <a:endParaRPr lang="en-GB" altLang="en-US" sz="2400" dirty="0"/>
          </a:p>
          <a:p>
            <a:pPr eaLnBrk="1" hangingPunct="1">
              <a:defRPr/>
            </a:pPr>
            <a:r>
              <a:rPr lang="en-GB" altLang="en-US" sz="2400" dirty="0"/>
              <a:t>The following guidelines are useful as to what needs to go into the abstract:</a:t>
            </a:r>
            <a:endParaRPr lang="en-GB" altLang="en-US" sz="2400" dirty="0"/>
          </a:p>
          <a:p>
            <a:pPr marL="0" indent="0" eaLnBrk="1" hangingPunct="1">
              <a:buNone/>
              <a:defRPr/>
            </a:pPr>
            <a:r>
              <a:rPr lang="en-GB" altLang="en-US" sz="2400" dirty="0"/>
              <a:t>	</a:t>
            </a:r>
            <a:r>
              <a:rPr lang="en-GB" altLang="en-US" sz="2200" dirty="0"/>
              <a:t>- What are the aims of the research? </a:t>
            </a:r>
            <a:endParaRPr lang="en-GB" altLang="en-US" sz="2200" dirty="0"/>
          </a:p>
          <a:p>
            <a:pPr marL="0" indent="0" eaLnBrk="1" hangingPunct="1">
              <a:buNone/>
              <a:defRPr/>
            </a:pPr>
            <a:r>
              <a:rPr lang="en-GB" altLang="en-US" sz="2200" dirty="0"/>
              <a:t>	- Why was the research important and its originality? </a:t>
            </a:r>
            <a:endParaRPr lang="en-GB" altLang="en-US" sz="2200" dirty="0"/>
          </a:p>
          <a:p>
            <a:pPr marL="0" indent="0" eaLnBrk="1" hangingPunct="1">
              <a:buNone/>
              <a:defRPr/>
            </a:pPr>
            <a:r>
              <a:rPr lang="en-GB" altLang="en-US" sz="2200" dirty="0"/>
              <a:t>	- How was the research conducted? </a:t>
            </a:r>
            <a:endParaRPr lang="en-GB" altLang="en-US" sz="2200" dirty="0"/>
          </a:p>
          <a:p>
            <a:pPr marL="0" indent="0" eaLnBrk="1" hangingPunct="1">
              <a:buNone/>
              <a:defRPr/>
            </a:pPr>
            <a:r>
              <a:rPr lang="en-GB" altLang="en-US" sz="2200" dirty="0"/>
              <a:t>	- What results were obtained from the research? </a:t>
            </a:r>
            <a:endParaRPr lang="en-GB" altLang="en-US" sz="2200" dirty="0"/>
          </a:p>
          <a:p>
            <a:pPr marL="0" indent="0" eaLnBrk="1" hangingPunct="1">
              <a:buNone/>
              <a:defRPr/>
            </a:pPr>
            <a:r>
              <a:rPr lang="en-GB" altLang="en-US" sz="2200" dirty="0"/>
              <a:t>	- What were the conclusions? </a:t>
            </a:r>
            <a:endParaRPr lang="en-GB" altLang="en-US" sz="2200" dirty="0"/>
          </a:p>
          <a:p>
            <a:pPr marL="0" indent="0" eaLnBrk="1" hangingPunct="1">
              <a:buNone/>
              <a:defRPr/>
            </a:pPr>
            <a:r>
              <a:rPr lang="en-GB" altLang="en-US" sz="2200" dirty="0"/>
              <a:t>	- What difference does it make for the existing Body of Knowledge? </a:t>
            </a:r>
            <a:endParaRPr lang="en-GB" altLang="en-US" sz="2200" dirty="0"/>
          </a:p>
          <a:p>
            <a:pPr marL="0" indent="0" eaLnBrk="1" hangingPunct="1">
              <a:buNone/>
              <a:defRPr/>
            </a:pPr>
            <a:r>
              <a:rPr lang="en-GB" altLang="en-US" sz="2200" dirty="0"/>
              <a:t>	- What recommendations can be made deducted from the research? </a:t>
            </a:r>
            <a:endParaRPr lang="en-GB" altLang="en-US" sz="2200" dirty="0"/>
          </a:p>
          <a:p>
            <a:pPr marL="0" indent="0" eaLnBrk="1" hangingPunct="1">
              <a:buNone/>
              <a:defRPr/>
            </a:pPr>
            <a:r>
              <a:rPr lang="en-GB" altLang="en-US" sz="2200" dirty="0"/>
              <a:t>	- What recommendations can be made for further study on the same </a:t>
            </a:r>
            <a:r>
              <a:rPr lang="en-GB" altLang="en-US" sz="2400" dirty="0"/>
              <a:t>topic</a:t>
            </a:r>
            <a:endParaRPr lang="en-GB" altLang="en-US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191802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  <a:t>Dissertation Layout  </a:t>
            </a:r>
            <a:b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  <a:t>Chapter 1: Introduction</a:t>
            </a:r>
            <a:endParaRPr lang="en-GB" alt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Content Placeholder 2"/>
          <p:cNvSpPr txBox="1"/>
          <p:nvPr/>
        </p:nvSpPr>
        <p:spPr bwMode="auto">
          <a:xfrm>
            <a:off x="803412" y="1340768"/>
            <a:ext cx="10837204" cy="4518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1.1: Introduction 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1.2: Background of the study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1.3: Problem Statement 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1.4: Aims, Objectives, Research Questions, Hypothesis, Propositions 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1.5: Rationale/Importance of the Research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1.6: Methodology (sources, population, sample, measuring instrument, data  		         collection, data analysis)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1.7: Scope of the Study/Demarcation (International, national, geographic area)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1.8: Structure of the Dissertation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1.9: Summary of Chapter 1</a:t>
            </a:r>
            <a:endParaRPr lang="en-GB" altLang="en-US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210058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  <a:t>Dissertation Layout</a:t>
            </a:r>
            <a:b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  <a:t>Chapter 2: Literature Review</a:t>
            </a:r>
            <a:endParaRPr lang="en-GB" alt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Content Placeholder 2"/>
          <p:cNvSpPr txBox="1"/>
          <p:nvPr/>
        </p:nvSpPr>
        <p:spPr bwMode="auto">
          <a:xfrm>
            <a:off x="803412" y="1353058"/>
            <a:ext cx="10837204" cy="4518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chemeClr val="tx1"/>
              </a:buClr>
              <a:buNone/>
            </a:pP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r>
              <a:rPr lang="en-GB" altLang="en-US" sz="2400" dirty="0"/>
              <a:t>2.1: Introduction 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r>
              <a:rPr lang="en-GB" altLang="en-US" sz="2400" dirty="0"/>
              <a:t>2.2: Base theory of the sub-discipline/different background aspects to the concept 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r>
              <a:rPr lang="en-GB" altLang="en-US" sz="2400" dirty="0"/>
              <a:t>2.3: Theoretical frameworks/models, and related research issues 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r>
              <a:rPr lang="en-GB" altLang="en-US" sz="2400" dirty="0"/>
              <a:t>2.4: Previous studies and lessons learnt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r>
              <a:rPr lang="en-GB" altLang="en-US" sz="2400" dirty="0"/>
              <a:t>2.5: Gaps identified to situate own research 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r>
              <a:rPr lang="en-GB" altLang="en-US" sz="2400" dirty="0"/>
              <a:t>2.6: Summary of Chapter 2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endParaRPr lang="en-GB" altLang="en-US" sz="2400" dirty="0"/>
          </a:p>
          <a:p>
            <a:pPr marL="0" indent="0" algn="ctr">
              <a:buClr>
                <a:schemeClr val="tx1"/>
              </a:buClr>
              <a:buNone/>
            </a:pPr>
            <a:r>
              <a:rPr lang="en-GB" altLang="en-US" sz="2400" dirty="0"/>
              <a:t>(</a:t>
            </a:r>
            <a:r>
              <a:rPr lang="en-GB" altLang="en-US" sz="2400" b="1" dirty="0"/>
              <a:t>Note: Identify relevant theories and findings already known and exists</a:t>
            </a:r>
            <a:r>
              <a:rPr lang="en-GB" altLang="en-US" sz="2400" dirty="0"/>
              <a:t>)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endParaRPr lang="en-GB" altLang="en-US" sz="2400" dirty="0"/>
          </a:p>
          <a:p>
            <a:pPr marL="0" indent="0" algn="ctr">
              <a:buClr>
                <a:schemeClr val="tx1"/>
              </a:buClr>
              <a:buNone/>
            </a:pPr>
            <a:endParaRPr lang="en-GB" altLang="en-US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  <a:t>Dissertation Layout</a:t>
            </a:r>
            <a:b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  <a:t>Chapter 3: Research Methods &amp; Methodologies</a:t>
            </a:r>
            <a:endParaRPr lang="en-GB" alt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Content Placeholder 2"/>
          <p:cNvSpPr txBox="1"/>
          <p:nvPr/>
        </p:nvSpPr>
        <p:spPr bwMode="auto">
          <a:xfrm>
            <a:off x="815779" y="764704"/>
            <a:ext cx="10837204" cy="4518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chemeClr val="tx1"/>
              </a:buClr>
              <a:buNone/>
            </a:pP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r>
              <a:rPr lang="en-GB" altLang="en-US" sz="2400" dirty="0"/>
              <a:t>3.1: Introduction 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r>
              <a:rPr lang="en-GB" altLang="en-US" sz="2400" dirty="0"/>
              <a:t>3.2: Philosophical position of the research and why?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r>
              <a:rPr lang="en-GB" altLang="en-US" sz="2400" dirty="0"/>
              <a:t>3.3: Paradigm position of the research and why? 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r>
              <a:rPr lang="en-GB" altLang="en-US" sz="2400" dirty="0"/>
              <a:t>3.4: Position of Research Approach and why? 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r>
              <a:rPr lang="en-GB" altLang="en-US" sz="2400" dirty="0"/>
              <a:t>3.5: Methodological stance of the Research and why? 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r>
              <a:rPr lang="en-GB" altLang="en-US" sz="2400" dirty="0"/>
              <a:t>3.6: Stance of the Research Strategy and Design and why? 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r>
              <a:rPr lang="en-GB" altLang="en-US" sz="2400" dirty="0"/>
              <a:t>3.7: Research Sample and Population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r>
              <a:rPr lang="en-GB" altLang="en-US" sz="2400" dirty="0"/>
              <a:t>3.8: Data Collection and Data Analysis Tools/Techniques 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r>
              <a:rPr lang="en-GB" altLang="en-US" sz="2400" dirty="0"/>
              <a:t>3.9: Ethical Consideration of the Research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r>
              <a:rPr lang="en-GB" altLang="en-US" sz="2400" dirty="0"/>
              <a:t>3.10: Summary of Chapter 3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endParaRPr lang="en-GB" altLang="en-US" sz="2400" dirty="0"/>
          </a:p>
          <a:p>
            <a:pPr marL="0" indent="0" algn="ctr">
              <a:buClr>
                <a:schemeClr val="tx1"/>
              </a:buClr>
              <a:buNone/>
            </a:pPr>
            <a:endParaRPr lang="en-GB" altLang="en-US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  <a:t>Dissertation Layout</a:t>
            </a:r>
            <a:b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  <a:t>Chapter 4: Data Analysis and Discussions </a:t>
            </a:r>
            <a:endParaRPr lang="en-GB" alt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Content Placeholder 2"/>
          <p:cNvSpPr txBox="1"/>
          <p:nvPr/>
        </p:nvSpPr>
        <p:spPr bwMode="auto">
          <a:xfrm>
            <a:off x="812879" y="1052736"/>
            <a:ext cx="10837204" cy="4518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chemeClr val="tx1"/>
              </a:buClr>
              <a:buNone/>
            </a:pP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4.1: Introduction 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4.2: Analysis and Discussions of your findings/data (supporting tables/figures/exhibits/diagrams/sample of transcript/interpretation/validity and reliability of the data)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4.3: Summary of Chapter 4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endParaRPr lang="en-GB" altLang="en-US" sz="2400" dirty="0"/>
          </a:p>
          <a:p>
            <a:pPr marL="0" indent="0" algn="ctr">
              <a:buClr>
                <a:schemeClr val="tx1"/>
              </a:buClr>
              <a:buNone/>
            </a:pPr>
            <a:endParaRPr lang="en-GB" altLang="en-US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88065" y="260648"/>
            <a:ext cx="12015869" cy="1143000"/>
          </a:xfrm>
        </p:spPr>
        <p:txBody>
          <a:bodyPr/>
          <a:lstStyle/>
          <a:p>
            <a:pPr eaLnBrk="1" hangingPunct="1"/>
            <a: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  <a:t>Dissertation Layout</a:t>
            </a:r>
            <a:b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  <a:t>Chapter 5: Conclusions, Limitations &amp; Recommendations</a:t>
            </a:r>
            <a:endParaRPr lang="en-GB" alt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Content Placeholder 2"/>
          <p:cNvSpPr txBox="1"/>
          <p:nvPr/>
        </p:nvSpPr>
        <p:spPr bwMode="auto">
          <a:xfrm>
            <a:off x="407368" y="1052736"/>
            <a:ext cx="11242715" cy="4518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chemeClr val="tx1"/>
              </a:buClr>
              <a:buNone/>
            </a:pP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5.1: Introduction 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5.2: Conclusions on each research issues/objectives/proposition (based on the 	results in Chapter 4)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5.3: Conclusions on the research problem 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5.4: Summary of the research findings and outcomes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5.5: Original Contribution of the Research (i.e.: management, academia, scholars)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5.6: Limitations of the Research 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5.7: Recommendations/Areas for further/future research 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dirty="0"/>
              <a:t>5.8: Summary of Chapter 5</a:t>
            </a: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endParaRPr lang="en-GB" altLang="en-US" sz="2400" dirty="0"/>
          </a:p>
          <a:p>
            <a:pPr marL="0" indent="0" algn="ctr">
              <a:buClr>
                <a:schemeClr val="tx1"/>
              </a:buClr>
              <a:buNone/>
            </a:pPr>
            <a:endParaRPr lang="en-GB" altLang="en-US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88065" y="260648"/>
            <a:ext cx="12015869" cy="1143000"/>
          </a:xfrm>
        </p:spPr>
        <p:txBody>
          <a:bodyPr/>
          <a:lstStyle/>
          <a:p>
            <a:pPr eaLnBrk="1" hangingPunct="1"/>
            <a: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  <a:t>Dissertation Layout</a:t>
            </a:r>
            <a:b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altLang="en-US" sz="3200" b="1" dirty="0">
                <a:solidFill>
                  <a:schemeClr val="tx2">
                    <a:lumMod val="75000"/>
                  </a:schemeClr>
                </a:solidFill>
              </a:rPr>
              <a:t>References, Terms of Glossary &amp; Appendix  </a:t>
            </a:r>
            <a:endParaRPr lang="en-GB" alt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Content Placeholder 2"/>
          <p:cNvSpPr txBox="1"/>
          <p:nvPr/>
        </p:nvSpPr>
        <p:spPr bwMode="auto">
          <a:xfrm>
            <a:off x="474641" y="1268760"/>
            <a:ext cx="11242715" cy="4518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chemeClr val="tx1"/>
              </a:buClr>
              <a:buNone/>
            </a:pP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b="1" dirty="0"/>
              <a:t>References: </a:t>
            </a:r>
            <a:r>
              <a:rPr lang="en-GB" altLang="en-US" sz="2400" dirty="0"/>
              <a:t>Provide a list of Harvard Style references in an alphabetic order 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endParaRPr lang="en-GB" altLang="en-US" sz="2400" b="1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b="1" dirty="0"/>
              <a:t>Terms of Glossary: </a:t>
            </a:r>
            <a:r>
              <a:rPr lang="en-GB" altLang="en-US" sz="2400" dirty="0"/>
              <a:t>Provide a list of Terms of Glossary </a:t>
            </a:r>
            <a:endParaRPr lang="en-GB" altLang="en-US" sz="2400" dirty="0"/>
          </a:p>
          <a:p>
            <a:pPr marL="0" indent="0" algn="just">
              <a:buClr>
                <a:schemeClr val="tx1"/>
              </a:buClr>
              <a:buNone/>
            </a:pPr>
            <a:endParaRPr lang="en-GB" altLang="en-US" sz="2400" b="1" dirty="0"/>
          </a:p>
          <a:p>
            <a:pPr marL="0" indent="0" algn="just">
              <a:buClr>
                <a:schemeClr val="tx1"/>
              </a:buClr>
              <a:buNone/>
            </a:pPr>
            <a:r>
              <a:rPr lang="en-GB" altLang="en-US" sz="2400" b="1" dirty="0"/>
              <a:t>Appendix: </a:t>
            </a:r>
            <a:r>
              <a:rPr lang="en-GB" altLang="en-US" sz="2400" dirty="0"/>
              <a:t>Provide any additional information, table, graphs, charts, interview transcripts, etc. </a:t>
            </a:r>
            <a:endParaRPr lang="en-GB" altLang="en-US" sz="2400" b="1" dirty="0"/>
          </a:p>
          <a:p>
            <a:pPr marL="0" indent="0">
              <a:buClr>
                <a:schemeClr val="tx1"/>
              </a:buClr>
              <a:buNone/>
            </a:pPr>
            <a:endParaRPr lang="en-GB" altLang="en-US" sz="2400" dirty="0"/>
          </a:p>
          <a:p>
            <a:pPr marL="0" indent="0">
              <a:buClr>
                <a:schemeClr val="tx1"/>
              </a:buClr>
              <a:buNone/>
            </a:pPr>
            <a:endParaRPr lang="en-GB" altLang="en-US" sz="2400" dirty="0"/>
          </a:p>
          <a:p>
            <a:pPr marL="0" indent="0" algn="ctr">
              <a:buClr>
                <a:schemeClr val="tx1"/>
              </a:buClr>
              <a:buNone/>
            </a:pPr>
            <a:endParaRPr lang="en-GB" altLang="en-US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Any Questions?</a:t>
            </a:r>
            <a:endParaRPr lang="en-GB" altLang="en-US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248" y="2027237"/>
            <a:ext cx="2573338" cy="280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631504" y="2954337"/>
            <a:ext cx="4221163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576580" indent="-2730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85598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1462405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1919605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376805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2834005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291205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buFont typeface="Symbol" panose="05050102010706020507" pitchFamily="18" charset="2"/>
              <a:buNone/>
            </a:pPr>
            <a:r>
              <a:rPr lang="en-GB" altLang="en-US" sz="4400" dirty="0">
                <a:solidFill>
                  <a:schemeClr val="tx1"/>
                </a:solidFill>
              </a:rPr>
              <a:t>Thank You </a:t>
            </a:r>
            <a:r>
              <a:rPr lang="en-GB" altLang="en-US" sz="4400" dirty="0">
                <a:solidFill>
                  <a:schemeClr val="tx1"/>
                </a:solidFill>
                <a:sym typeface="Wingdings" panose="05000000000000000000" pitchFamily="2" charset="2"/>
              </a:rPr>
              <a:t> </a:t>
            </a:r>
            <a:endParaRPr lang="en-GB" altLang="en-US" sz="4400" dirty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algn="just" eaLnBrk="1" hangingPunct="1">
              <a:buFont typeface="Symbol" panose="05050102010706020507" pitchFamily="18" charset="2"/>
              <a:buNone/>
            </a:pPr>
            <a:endParaRPr lang="en-GB" altLang="en-US" sz="3200" dirty="0"/>
          </a:p>
          <a:p>
            <a:pPr algn="just" eaLnBrk="1" hangingPunct="1">
              <a:buFont typeface="Symbol" panose="05050102010706020507" pitchFamily="18" charset="2"/>
              <a:buNone/>
            </a:pPr>
            <a:endParaRPr lang="en-GB" altLang="en-US" sz="3200" b="1" dirty="0"/>
          </a:p>
          <a:p>
            <a:pPr algn="just" eaLnBrk="1" hangingPunct="1">
              <a:buFont typeface="Symbol" panose="05050102010706020507" pitchFamily="18" charset="2"/>
              <a:buNone/>
            </a:pPr>
            <a:endParaRPr lang="en-US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4162</Words>
  <Application>WPS Presentation</Application>
  <PresentationFormat>Widescreen</PresentationFormat>
  <Paragraphs>139</Paragraphs>
  <Slides>12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8" baseType="lpstr">
      <vt:lpstr>Arial</vt:lpstr>
      <vt:lpstr>SimSun</vt:lpstr>
      <vt:lpstr>Wingdings</vt:lpstr>
      <vt:lpstr>Myriad Pro</vt:lpstr>
      <vt:lpstr>Thonburi</vt:lpstr>
      <vt:lpstr>Verdana</vt:lpstr>
      <vt:lpstr>Aharoni</vt:lpstr>
      <vt:lpstr>宋体-简</vt:lpstr>
      <vt:lpstr>Symbol</vt:lpstr>
      <vt:lpstr>Kingsoft Sign</vt:lpstr>
      <vt:lpstr>Candara</vt:lpstr>
      <vt:lpstr>苹方-简</vt:lpstr>
      <vt:lpstr>Microsoft YaHei</vt:lpstr>
      <vt:lpstr>汉仪旗黑</vt:lpstr>
      <vt:lpstr>Arial Unicode MS</vt:lpstr>
      <vt:lpstr>20140311PresentationUWTSDTemplate</vt:lpstr>
      <vt:lpstr> </vt:lpstr>
      <vt:lpstr>Key Points</vt:lpstr>
      <vt:lpstr>Dissertation Layout</vt:lpstr>
      <vt:lpstr>Dissertation Layout (Continued)</vt:lpstr>
      <vt:lpstr>What is an Abstract?</vt:lpstr>
      <vt:lpstr>Dissertation Layout   Chapter 1: Introduction</vt:lpstr>
      <vt:lpstr>Dissertation Layout Chapter 2: Literature Review</vt:lpstr>
      <vt:lpstr>Dissertation Layout Chapter 3: Research Methods &amp; Methodologies</vt:lpstr>
      <vt:lpstr>Dissertation Layout Chapter 4: Data Analysis and Discussions </vt:lpstr>
      <vt:lpstr>Dissertation Layout Chapter 5: Conclusions, Limitations &amp; Recommendations</vt:lpstr>
      <vt:lpstr>Dissertation Layout References, Terms of Glossary &amp; Appendix  </vt:lpstr>
      <vt:lpstr>Any Questions?</vt:lpstr>
    </vt:vector>
  </TitlesOfParts>
  <Company>University of Wales Lampeter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stanislav</cp:lastModifiedBy>
  <cp:revision>209</cp:revision>
  <cp:lastPrinted>2023-01-06T18:38:08Z</cp:lastPrinted>
  <dcterms:created xsi:type="dcterms:W3CDTF">2023-01-06T18:38:08Z</dcterms:created>
  <dcterms:modified xsi:type="dcterms:W3CDTF">2023-01-06T18:38:08Z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1033-4.8.0.7823</vt:lpwstr>
  </property>
</Properties>
</file>