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190967-B5D5-42DA-BDB8-12D16C4D6B32}" v="540" dt="2023-05-31T08:27:04.1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60" d="100"/>
          <a:sy n="60" d="100"/>
        </p:scale>
        <p:origin x="1128" y="-592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ghes, Thomas" userId="208b249b-3635-4e51-a020-251af88ccf87" providerId="ADAL" clId="{C8190967-B5D5-42DA-BDB8-12D16C4D6B32}"/>
    <pc:docChg chg="undo custSel delSld modSld">
      <pc:chgData name="Hughes, Thomas" userId="208b249b-3635-4e51-a020-251af88ccf87" providerId="ADAL" clId="{C8190967-B5D5-42DA-BDB8-12D16C4D6B32}" dt="2023-05-31T08:27:04.124" v="1758" actId="1036"/>
      <pc:docMkLst>
        <pc:docMk/>
      </pc:docMkLst>
      <pc:sldChg chg="del">
        <pc:chgData name="Hughes, Thomas" userId="208b249b-3635-4e51-a020-251af88ccf87" providerId="ADAL" clId="{C8190967-B5D5-42DA-BDB8-12D16C4D6B32}" dt="2023-05-31T07:34:30.074" v="1202" actId="47"/>
        <pc:sldMkLst>
          <pc:docMk/>
          <pc:sldMk cId="1032727246" sldId="256"/>
        </pc:sldMkLst>
      </pc:sldChg>
      <pc:sldChg chg="addSp delSp modSp mod">
        <pc:chgData name="Hughes, Thomas" userId="208b249b-3635-4e51-a020-251af88ccf87" providerId="ADAL" clId="{C8190967-B5D5-42DA-BDB8-12D16C4D6B32}" dt="2023-05-31T08:27:04.124" v="1758" actId="1036"/>
        <pc:sldMkLst>
          <pc:docMk/>
          <pc:sldMk cId="3924774051" sldId="257"/>
        </pc:sldMkLst>
        <pc:spChg chg="mod">
          <ac:chgData name="Hughes, Thomas" userId="208b249b-3635-4e51-a020-251af88ccf87" providerId="ADAL" clId="{C8190967-B5D5-42DA-BDB8-12D16C4D6B32}" dt="2023-05-31T08:00:25.126" v="1302" actId="1076"/>
          <ac:spMkLst>
            <pc:docMk/>
            <pc:sldMk cId="3924774051" sldId="257"/>
            <ac:spMk id="6" creationId="{00000000-0000-0000-0000-000000000000}"/>
          </ac:spMkLst>
        </pc:spChg>
        <pc:spChg chg="mod">
          <ac:chgData name="Hughes, Thomas" userId="208b249b-3635-4e51-a020-251af88ccf87" providerId="ADAL" clId="{C8190967-B5D5-42DA-BDB8-12D16C4D6B32}" dt="2023-05-31T08:26:34.695" v="1702" actId="20577"/>
          <ac:spMkLst>
            <pc:docMk/>
            <pc:sldMk cId="3924774051" sldId="257"/>
            <ac:spMk id="9" creationId="{00000000-0000-0000-0000-000000000000}"/>
          </ac:spMkLst>
        </pc:spChg>
        <pc:spChg chg="mod">
          <ac:chgData name="Hughes, Thomas" userId="208b249b-3635-4e51-a020-251af88ccf87" providerId="ADAL" clId="{C8190967-B5D5-42DA-BDB8-12D16C4D6B32}" dt="2023-05-31T08:22:22.959" v="1325" actId="20577"/>
          <ac:spMkLst>
            <pc:docMk/>
            <pc:sldMk cId="3924774051" sldId="257"/>
            <ac:spMk id="17" creationId="{F7C4714C-27DD-A0FD-BC30-D2EAE6819935}"/>
          </ac:spMkLst>
        </pc:spChg>
        <pc:spChg chg="del">
          <ac:chgData name="Hughes, Thomas" userId="208b249b-3635-4e51-a020-251af88ccf87" providerId="ADAL" clId="{C8190967-B5D5-42DA-BDB8-12D16C4D6B32}" dt="2023-05-31T07:32:38.216" v="1184" actId="478"/>
          <ac:spMkLst>
            <pc:docMk/>
            <pc:sldMk cId="3924774051" sldId="257"/>
            <ac:spMk id="18" creationId="{F589BC59-C6BB-E12E-6671-A0BFBA6F1835}"/>
          </ac:spMkLst>
        </pc:spChg>
        <pc:spChg chg="mod">
          <ac:chgData name="Hughes, Thomas" userId="208b249b-3635-4e51-a020-251af88ccf87" providerId="ADAL" clId="{C8190967-B5D5-42DA-BDB8-12D16C4D6B32}" dt="2023-05-31T08:25:13.515" v="1500" actId="1036"/>
          <ac:spMkLst>
            <pc:docMk/>
            <pc:sldMk cId="3924774051" sldId="257"/>
            <ac:spMk id="23" creationId="{00000000-0000-0000-0000-000000000000}"/>
          </ac:spMkLst>
        </pc:spChg>
        <pc:spChg chg="mod">
          <ac:chgData name="Hughes, Thomas" userId="208b249b-3635-4e51-a020-251af88ccf87" providerId="ADAL" clId="{C8190967-B5D5-42DA-BDB8-12D16C4D6B32}" dt="2023-05-31T08:23:26.308" v="1330" actId="1076"/>
          <ac:spMkLst>
            <pc:docMk/>
            <pc:sldMk cId="3924774051" sldId="257"/>
            <ac:spMk id="43" creationId="{70385FF0-1E4C-4D38-0995-0152955FE9CF}"/>
          </ac:spMkLst>
        </pc:spChg>
        <pc:spChg chg="mod">
          <ac:chgData name="Hughes, Thomas" userId="208b249b-3635-4e51-a020-251af88ccf87" providerId="ADAL" clId="{C8190967-B5D5-42DA-BDB8-12D16C4D6B32}" dt="2023-05-31T08:27:04.124" v="1758" actId="1036"/>
          <ac:spMkLst>
            <pc:docMk/>
            <pc:sldMk cId="3924774051" sldId="257"/>
            <ac:spMk id="44" creationId="{00000000-0000-0000-0000-000000000000}"/>
          </ac:spMkLst>
        </pc:spChg>
        <pc:spChg chg="mod">
          <ac:chgData name="Hughes, Thomas" userId="208b249b-3635-4e51-a020-251af88ccf87" providerId="ADAL" clId="{C8190967-B5D5-42DA-BDB8-12D16C4D6B32}" dt="2023-05-31T08:26:59.957" v="1749" actId="1036"/>
          <ac:spMkLst>
            <pc:docMk/>
            <pc:sldMk cId="3924774051" sldId="257"/>
            <ac:spMk id="46" creationId="{00000000-0000-0000-0000-000000000000}"/>
          </ac:spMkLst>
        </pc:spChg>
        <pc:spChg chg="mod">
          <ac:chgData name="Hughes, Thomas" userId="208b249b-3635-4e51-a020-251af88ccf87" providerId="ADAL" clId="{C8190967-B5D5-42DA-BDB8-12D16C4D6B32}" dt="2023-05-31T08:23:59.177" v="1333" actId="1076"/>
          <ac:spMkLst>
            <pc:docMk/>
            <pc:sldMk cId="3924774051" sldId="257"/>
            <ac:spMk id="48" creationId="{00000000-0000-0000-0000-000000000000}"/>
          </ac:spMkLst>
        </pc:spChg>
        <pc:spChg chg="mod">
          <ac:chgData name="Hughes, Thomas" userId="208b249b-3635-4e51-a020-251af88ccf87" providerId="ADAL" clId="{C8190967-B5D5-42DA-BDB8-12D16C4D6B32}" dt="2023-05-31T07:34:14.405" v="1200" actId="1076"/>
          <ac:spMkLst>
            <pc:docMk/>
            <pc:sldMk cId="3924774051" sldId="257"/>
            <ac:spMk id="49" creationId="{F5318A76-613D-9A32-7F7F-569C9E505A51}"/>
          </ac:spMkLst>
        </pc:spChg>
        <pc:spChg chg="del mod">
          <ac:chgData name="Hughes, Thomas" userId="208b249b-3635-4e51-a020-251af88ccf87" providerId="ADAL" clId="{C8190967-B5D5-42DA-BDB8-12D16C4D6B32}" dt="2023-05-31T07:16:01.373" v="382"/>
          <ac:spMkLst>
            <pc:docMk/>
            <pc:sldMk cId="3924774051" sldId="257"/>
            <ac:spMk id="51" creationId="{913CC2B5-174D-9D15-FF44-A3CB74FCF4F5}"/>
          </ac:spMkLst>
        </pc:spChg>
        <pc:spChg chg="mod">
          <ac:chgData name="Hughes, Thomas" userId="208b249b-3635-4e51-a020-251af88ccf87" providerId="ADAL" clId="{C8190967-B5D5-42DA-BDB8-12D16C4D6B32}" dt="2023-05-31T08:24:58.476" v="1460" actId="1036"/>
          <ac:spMkLst>
            <pc:docMk/>
            <pc:sldMk cId="3924774051" sldId="257"/>
            <ac:spMk id="53" creationId="{A17354B9-61E5-A3C9-D66D-A1A309A22450}"/>
          </ac:spMkLst>
        </pc:spChg>
        <pc:spChg chg="add mod">
          <ac:chgData name="Hughes, Thomas" userId="208b249b-3635-4e51-a020-251af88ccf87" providerId="ADAL" clId="{C8190967-B5D5-42DA-BDB8-12D16C4D6B32}" dt="2023-05-31T07:56:50.086" v="1235" actId="20577"/>
          <ac:spMkLst>
            <pc:docMk/>
            <pc:sldMk cId="3924774051" sldId="257"/>
            <ac:spMk id="54" creationId="{62A2338F-3A9F-A0C8-2696-6F821FCD8CCA}"/>
          </ac:spMkLst>
        </pc:spChg>
        <pc:spChg chg="add mod">
          <ac:chgData name="Hughes, Thomas" userId="208b249b-3635-4e51-a020-251af88ccf87" providerId="ADAL" clId="{C8190967-B5D5-42DA-BDB8-12D16C4D6B32}" dt="2023-05-31T08:00:21.094" v="1301" actId="1076"/>
          <ac:spMkLst>
            <pc:docMk/>
            <pc:sldMk cId="3924774051" sldId="257"/>
            <ac:spMk id="55" creationId="{7F252536-251C-1105-7A15-16C32C48288F}"/>
          </ac:spMkLst>
        </pc:spChg>
        <pc:spChg chg="mod">
          <ac:chgData name="Hughes, Thomas" userId="208b249b-3635-4e51-a020-251af88ccf87" providerId="ADAL" clId="{C8190967-B5D5-42DA-BDB8-12D16C4D6B32}" dt="2023-05-31T08:23:20.002" v="1329" actId="1076"/>
          <ac:spMkLst>
            <pc:docMk/>
            <pc:sldMk cId="3924774051" sldId="257"/>
            <ac:spMk id="60" creationId="{00000000-0000-0000-0000-000000000000}"/>
          </ac:spMkLst>
        </pc:spChg>
        <pc:graphicFrameChg chg="mod">
          <ac:chgData name="Hughes, Thomas" userId="208b249b-3635-4e51-a020-251af88ccf87" providerId="ADAL" clId="{C8190967-B5D5-42DA-BDB8-12D16C4D6B32}" dt="2023-05-31T08:23:47.667" v="1332" actId="1076"/>
          <ac:graphicFrameMkLst>
            <pc:docMk/>
            <pc:sldMk cId="3924774051" sldId="257"/>
            <ac:graphicFrameMk id="3" creationId="{5AECE202-9260-E5E9-F272-984CBF5B3D7D}"/>
          </ac:graphicFrameMkLst>
        </pc:graphicFrameChg>
        <pc:graphicFrameChg chg="mod">
          <ac:chgData name="Hughes, Thomas" userId="208b249b-3635-4e51-a020-251af88ccf87" providerId="ADAL" clId="{C8190967-B5D5-42DA-BDB8-12D16C4D6B32}" dt="2023-05-31T07:34:08.804" v="1199" actId="1076"/>
          <ac:graphicFrameMkLst>
            <pc:docMk/>
            <pc:sldMk cId="3924774051" sldId="257"/>
            <ac:graphicFrameMk id="25" creationId="{87E3C9E3-17ED-90FF-62E3-7B87CADEFDC2}"/>
          </ac:graphicFrameMkLst>
        </pc:graphicFrameChg>
        <pc:graphicFrameChg chg="mod">
          <ac:chgData name="Hughes, Thomas" userId="208b249b-3635-4e51-a020-251af88ccf87" providerId="ADAL" clId="{C8190967-B5D5-42DA-BDB8-12D16C4D6B32}" dt="2023-05-31T07:34:02.629" v="1197" actId="1076"/>
          <ac:graphicFrameMkLst>
            <pc:docMk/>
            <pc:sldMk cId="3924774051" sldId="257"/>
            <ac:graphicFrameMk id="26" creationId="{CCCA7BB7-D249-22FE-6707-B00DEBF783C5}"/>
          </ac:graphicFrameMkLst>
        </pc:graphicFrameChg>
        <pc:graphicFrameChg chg="mod">
          <ac:chgData name="Hughes, Thomas" userId="208b249b-3635-4e51-a020-251af88ccf87" providerId="ADAL" clId="{C8190967-B5D5-42DA-BDB8-12D16C4D6B32}" dt="2023-05-31T07:33:10.928" v="1187" actId="1076"/>
          <ac:graphicFrameMkLst>
            <pc:docMk/>
            <pc:sldMk cId="3924774051" sldId="257"/>
            <ac:graphicFrameMk id="38" creationId="{699F98E0-0DB1-54E0-0341-00CB9590485C}"/>
          </ac:graphicFrameMkLst>
        </pc:graphicFrameChg>
        <pc:picChg chg="del">
          <ac:chgData name="Hughes, Thomas" userId="208b249b-3635-4e51-a020-251af88ccf87" providerId="ADAL" clId="{C8190967-B5D5-42DA-BDB8-12D16C4D6B32}" dt="2023-05-31T07:30:45.317" v="1117" actId="478"/>
          <ac:picMkLst>
            <pc:docMk/>
            <pc:sldMk cId="3924774051" sldId="257"/>
            <ac:picMk id="5" creationId="{40EF000F-78BB-615C-6FA6-A354470F061E}"/>
          </ac:picMkLst>
        </pc:picChg>
        <pc:picChg chg="del">
          <ac:chgData name="Hughes, Thomas" userId="208b249b-3635-4e51-a020-251af88ccf87" providerId="ADAL" clId="{C8190967-B5D5-42DA-BDB8-12D16C4D6B32}" dt="2023-05-31T07:32:39.096" v="1185" actId="478"/>
          <ac:picMkLst>
            <pc:docMk/>
            <pc:sldMk cId="3924774051" sldId="257"/>
            <ac:picMk id="11" creationId="{EA28AA72-B430-FB66-65CB-D474086014BD}"/>
          </ac:picMkLst>
        </pc:picChg>
        <pc:picChg chg="del">
          <ac:chgData name="Hughes, Thomas" userId="208b249b-3635-4e51-a020-251af88ccf87" providerId="ADAL" clId="{C8190967-B5D5-42DA-BDB8-12D16C4D6B32}" dt="2023-05-31T07:32:40.249" v="1186" actId="478"/>
          <ac:picMkLst>
            <pc:docMk/>
            <pc:sldMk cId="3924774051" sldId="257"/>
            <ac:picMk id="14" creationId="{86589748-71BD-8EAC-CB85-E9FE36B7AE9B}"/>
          </ac:picMkLst>
        </pc:picChg>
        <pc:picChg chg="mod">
          <ac:chgData name="Hughes, Thomas" userId="208b249b-3635-4e51-a020-251af88ccf87" providerId="ADAL" clId="{C8190967-B5D5-42DA-BDB8-12D16C4D6B32}" dt="2023-05-31T07:15:25.011" v="374" actId="1440"/>
          <ac:picMkLst>
            <pc:docMk/>
            <pc:sldMk cId="3924774051" sldId="257"/>
            <ac:picMk id="19" creationId="{B8C464CA-A62B-FD70-1B4A-A53F4FEF0286}"/>
          </ac:picMkLst>
        </pc:picChg>
        <pc:picChg chg="mod">
          <ac:chgData name="Hughes, Thomas" userId="208b249b-3635-4e51-a020-251af88ccf87" providerId="ADAL" clId="{C8190967-B5D5-42DA-BDB8-12D16C4D6B32}" dt="2023-05-31T08:26:49.166" v="1722" actId="14100"/>
          <ac:picMkLst>
            <pc:docMk/>
            <pc:sldMk cId="3924774051" sldId="257"/>
            <ac:picMk id="20" creationId="{8FFDD8E7-936A-BD8B-C91E-4A6CDCC39A8F}"/>
          </ac:picMkLst>
        </pc:picChg>
        <pc:picChg chg="mod">
          <ac:chgData name="Hughes, Thomas" userId="208b249b-3635-4e51-a020-251af88ccf87" providerId="ADAL" clId="{C8190967-B5D5-42DA-BDB8-12D16C4D6B32}" dt="2023-05-31T08:00:13.189" v="1300" actId="14100"/>
          <ac:picMkLst>
            <pc:docMk/>
            <pc:sldMk cId="3924774051" sldId="257"/>
            <ac:picMk id="21" creationId="{4E363201-206B-BD95-61A7-7F2A24613519}"/>
          </ac:picMkLst>
        </pc:picChg>
        <pc:picChg chg="mod">
          <ac:chgData name="Hughes, Thomas" userId="208b249b-3635-4e51-a020-251af88ccf87" providerId="ADAL" clId="{C8190967-B5D5-42DA-BDB8-12D16C4D6B32}" dt="2023-05-31T07:34:23.203" v="1201" actId="1076"/>
          <ac:picMkLst>
            <pc:docMk/>
            <pc:sldMk cId="3924774051" sldId="257"/>
            <ac:picMk id="33" creationId="{D5A1709F-C32D-0E80-A1D7-C7A6DE93014D}"/>
          </ac:picMkLst>
        </pc:picChg>
        <pc:cxnChg chg="mod">
          <ac:chgData name="Hughes, Thomas" userId="208b249b-3635-4e51-a020-251af88ccf87" providerId="ADAL" clId="{C8190967-B5D5-42DA-BDB8-12D16C4D6B32}" dt="2023-05-31T08:00:05.069" v="1298" actId="1076"/>
          <ac:cxnSpMkLst>
            <pc:docMk/>
            <pc:sldMk cId="3924774051" sldId="257"/>
            <ac:cxnSpMk id="36" creationId="{00000000-0000-0000-0000-000000000000}"/>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ezcollab-my.sharepoint.com/personal/thomas_hughes_zimmerbiomet_com/Documents/Uni%20Work/Dissertation/Incorrect%20Finish%20A3%20document%20&amp;%20Gantt%20char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ezcollab-my.sharepoint.com/personal/thomas_hughes_zimmerbiomet_com/Documents/Uni%20Work/Dissertation/Incorrect%20Finish%20A3%20document%20&amp;%20Gantt%20chart.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ezcollab-my.sharepoint.com/personal/thomas_hughes_zimmerbiomet_com/Documents/Uni%20Work/Dissertation/Incorrect%20Finish%20A3%20document%20&amp;%20Gantt%20chart.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pivotSource>
    <c:name>[Incorrect Finish A3 document &amp; Gantt chart.xlsx]Sheet13!PivotTable1</c:name>
    <c:fmtId val="10"/>
  </c:pivotSource>
  <c:chart>
    <c:title>
      <c:tx>
        <c:rich>
          <a:bodyPr rot="0" spcFirstLastPara="1" vertOverflow="ellipsis" vert="horz" wrap="square" anchor="ctr" anchorCtr="1"/>
          <a:lstStyle/>
          <a:p>
            <a:pPr>
              <a:defRPr sz="140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r>
              <a:rPr lang="en-US" dirty="0"/>
              <a:t>Rework Attributed to the Final Clean lines</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Sheet13!$B$4</c:f>
              <c:strCache>
                <c:ptCount val="1"/>
                <c:pt idx="0">
                  <c:v>Total</c:v>
                </c:pt>
              </c:strCache>
            </c:strRef>
          </c:tx>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multiLvlStrRef>
              <c:f>Sheet13!$A$5:$A$35</c:f>
              <c:multiLvlStrCache>
                <c:ptCount val="28"/>
                <c:lvl>
                  <c:pt idx="0">
                    <c:v>3</c:v>
                  </c:pt>
                  <c:pt idx="1">
                    <c:v>4</c:v>
                  </c:pt>
                  <c:pt idx="2">
                    <c:v>5</c:v>
                  </c:pt>
                  <c:pt idx="3">
                    <c:v>6</c:v>
                  </c:pt>
                  <c:pt idx="4">
                    <c:v>7</c:v>
                  </c:pt>
                  <c:pt idx="5">
                    <c:v>8</c:v>
                  </c:pt>
                  <c:pt idx="6">
                    <c:v>9</c:v>
                  </c:pt>
                  <c:pt idx="7">
                    <c:v>10</c:v>
                  </c:pt>
                  <c:pt idx="8">
                    <c:v>12</c:v>
                  </c:pt>
                  <c:pt idx="9">
                    <c:v>13</c:v>
                  </c:pt>
                  <c:pt idx="10">
                    <c:v>16</c:v>
                  </c:pt>
                  <c:pt idx="11">
                    <c:v>20</c:v>
                  </c:pt>
                  <c:pt idx="12">
                    <c:v>30</c:v>
                  </c:pt>
                  <c:pt idx="13">
                    <c:v>31</c:v>
                  </c:pt>
                  <c:pt idx="14">
                    <c:v>32</c:v>
                  </c:pt>
                  <c:pt idx="15">
                    <c:v>33</c:v>
                  </c:pt>
                  <c:pt idx="16">
                    <c:v>34</c:v>
                  </c:pt>
                  <c:pt idx="17">
                    <c:v>39</c:v>
                  </c:pt>
                  <c:pt idx="18">
                    <c:v>42</c:v>
                  </c:pt>
                  <c:pt idx="19">
                    <c:v>43</c:v>
                  </c:pt>
                  <c:pt idx="20">
                    <c:v>44</c:v>
                  </c:pt>
                  <c:pt idx="21">
                    <c:v>46</c:v>
                  </c:pt>
                  <c:pt idx="22">
                    <c:v>47</c:v>
                  </c:pt>
                  <c:pt idx="23">
                    <c:v>48</c:v>
                  </c:pt>
                  <c:pt idx="24">
                    <c:v>51</c:v>
                  </c:pt>
                  <c:pt idx="25">
                    <c:v>13</c:v>
                  </c:pt>
                  <c:pt idx="26">
                    <c:v>14</c:v>
                  </c:pt>
                  <c:pt idx="27">
                    <c:v>17</c:v>
                  </c:pt>
                </c:lvl>
                <c:lvl>
                  <c:pt idx="0">
                    <c:v>2022</c:v>
                  </c:pt>
                  <c:pt idx="25">
                    <c:v>2023</c:v>
                  </c:pt>
                </c:lvl>
              </c:multiLvlStrCache>
            </c:multiLvlStrRef>
          </c:cat>
          <c:val>
            <c:numRef>
              <c:f>Sheet13!$B$5:$B$35</c:f>
              <c:numCache>
                <c:formatCode>General</c:formatCode>
                <c:ptCount val="28"/>
                <c:pt idx="0">
                  <c:v>76</c:v>
                </c:pt>
                <c:pt idx="1">
                  <c:v>224</c:v>
                </c:pt>
                <c:pt idx="2">
                  <c:v>2003</c:v>
                </c:pt>
                <c:pt idx="3">
                  <c:v>6</c:v>
                </c:pt>
                <c:pt idx="4">
                  <c:v>138</c:v>
                </c:pt>
                <c:pt idx="5">
                  <c:v>1767</c:v>
                </c:pt>
                <c:pt idx="6">
                  <c:v>221</c:v>
                </c:pt>
                <c:pt idx="7">
                  <c:v>186</c:v>
                </c:pt>
                <c:pt idx="8">
                  <c:v>2446</c:v>
                </c:pt>
                <c:pt idx="9">
                  <c:v>539</c:v>
                </c:pt>
                <c:pt idx="10">
                  <c:v>52</c:v>
                </c:pt>
                <c:pt idx="11">
                  <c:v>12</c:v>
                </c:pt>
                <c:pt idx="12">
                  <c:v>53</c:v>
                </c:pt>
                <c:pt idx="13">
                  <c:v>34</c:v>
                </c:pt>
                <c:pt idx="14">
                  <c:v>121</c:v>
                </c:pt>
                <c:pt idx="15">
                  <c:v>24</c:v>
                </c:pt>
                <c:pt idx="16">
                  <c:v>866</c:v>
                </c:pt>
                <c:pt idx="17">
                  <c:v>24</c:v>
                </c:pt>
                <c:pt idx="18">
                  <c:v>0</c:v>
                </c:pt>
                <c:pt idx="19">
                  <c:v>0</c:v>
                </c:pt>
                <c:pt idx="20">
                  <c:v>0</c:v>
                </c:pt>
                <c:pt idx="21">
                  <c:v>24</c:v>
                </c:pt>
                <c:pt idx="22">
                  <c:v>0</c:v>
                </c:pt>
                <c:pt idx="23">
                  <c:v>24</c:v>
                </c:pt>
                <c:pt idx="24">
                  <c:v>0</c:v>
                </c:pt>
                <c:pt idx="25">
                  <c:v>90</c:v>
                </c:pt>
                <c:pt idx="26">
                  <c:v>0</c:v>
                </c:pt>
                <c:pt idx="27">
                  <c:v>33</c:v>
                </c:pt>
              </c:numCache>
            </c:numRef>
          </c:val>
          <c:extLst>
            <c:ext xmlns:c16="http://schemas.microsoft.com/office/drawing/2014/chart" uri="{C3380CC4-5D6E-409C-BE32-E72D297353CC}">
              <c16:uniqueId val="{00000001-ADA4-40F4-8C26-42161A5CB250}"/>
            </c:ext>
          </c:extLst>
        </c:ser>
        <c:dLbls>
          <c:showLegendKey val="0"/>
          <c:showVal val="0"/>
          <c:showCatName val="0"/>
          <c:showSerName val="0"/>
          <c:showPercent val="0"/>
          <c:showBubbleSize val="0"/>
        </c:dLbls>
        <c:gapWidth val="219"/>
        <c:overlap val="-27"/>
        <c:axId val="1393807295"/>
        <c:axId val="1393805631"/>
      </c:barChart>
      <c:catAx>
        <c:axId val="1393807295"/>
        <c:scaling>
          <c:orientation val="minMax"/>
        </c:scaling>
        <c:delete val="0"/>
        <c:axPos val="b"/>
        <c:title>
          <c:tx>
            <c:rich>
              <a:bodyPr rot="0" spcFirstLastPara="1" vertOverflow="ellipsis" vert="horz" wrap="square" anchor="ctr" anchorCtr="1"/>
              <a:lstStyle/>
              <a:p>
                <a:pPr>
                  <a:defRPr sz="10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GB" dirty="0"/>
                  <a:t>Year/Week</a:t>
                </a:r>
              </a:p>
            </c:rich>
          </c:tx>
          <c:overlay val="0"/>
          <c:spPr>
            <a:noFill/>
            <a:ln>
              <a:noFill/>
            </a:ln>
            <a:effectLst/>
          </c:spPr>
          <c:txPr>
            <a:bodyPr rot="0" spcFirstLastPara="1" vertOverflow="ellipsis" vert="horz" wrap="square" anchor="ctr" anchorCtr="1"/>
            <a:lstStyle/>
            <a:p>
              <a:pPr>
                <a:defRPr sz="10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393805631"/>
        <c:crosses val="autoZero"/>
        <c:auto val="1"/>
        <c:lblAlgn val="ctr"/>
        <c:lblOffset val="100"/>
        <c:noMultiLvlLbl val="0"/>
      </c:catAx>
      <c:valAx>
        <c:axId val="139380563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ysClr val="windowText" lastClr="000000"/>
                    </a:solidFill>
                    <a:latin typeface="Arial" panose="020B0604020202020204" pitchFamily="34" charset="0"/>
                    <a:ea typeface="+mn-ea"/>
                    <a:cs typeface="Arial" panose="020B0604020202020204" pitchFamily="34" charset="0"/>
                  </a:defRPr>
                </a:pPr>
                <a:r>
                  <a:rPr lang="en-GB" dirty="0"/>
                  <a:t>Rework Quantity</a:t>
                </a:r>
              </a:p>
            </c:rich>
          </c:tx>
          <c:overlay val="0"/>
          <c:spPr>
            <a:noFill/>
            <a:ln>
              <a:noFill/>
            </a:ln>
            <a:effectLst/>
          </c:spPr>
          <c:txPr>
            <a:bodyPr rot="-5400000" spcFirstLastPara="1" vertOverflow="ellipsis" vert="horz" wrap="square" anchor="ctr" anchorCtr="1"/>
            <a:lstStyle/>
            <a:p>
              <a:pPr>
                <a:defRPr sz="10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crossAx val="1393807295"/>
        <c:crosses val="autoZero"/>
        <c:crossBetween val="between"/>
      </c:valAx>
      <c:spPr>
        <a:noFill/>
        <a:ln w="15875">
          <a:solidFill>
            <a:schemeClr val="tx1"/>
          </a:solid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ysClr val="windowText" lastClr="000000"/>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5875" cap="flat" cmpd="sng" algn="ctr">
      <a:solidFill>
        <a:schemeClr val="tx1"/>
      </a:solidFill>
      <a:round/>
    </a:ln>
    <a:effectLst/>
  </c:spPr>
  <c:txPr>
    <a:bodyPr/>
    <a:lstStyle/>
    <a:p>
      <a:pPr>
        <a:defRPr>
          <a:solidFill>
            <a:sysClr val="windowText" lastClr="000000"/>
          </a:solidFill>
          <a:latin typeface="Arial" panose="020B0604020202020204" pitchFamily="34" charset="0"/>
          <a:cs typeface="Arial" panose="020B0604020202020204" pitchFamily="34" charset="0"/>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pivotSource>
    <c:name>[Incorrect Finish A3 document &amp; Gantt chart.xlsx]Sheet12!PivotTable14</c:name>
    <c:fmtId val="15"/>
  </c:pivotSource>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dirty="0">
                <a:solidFill>
                  <a:schemeClr val="tx1"/>
                </a:solidFill>
              </a:rPr>
              <a:t>Productivity</a:t>
            </a:r>
            <a:r>
              <a:rPr lang="en-GB" baseline="0" dirty="0">
                <a:solidFill>
                  <a:schemeClr val="tx1"/>
                </a:solidFill>
              </a:rPr>
              <a:t> Performance</a:t>
            </a:r>
            <a:endParaRPr lang="en-GB" dirty="0">
              <a:solidFill>
                <a:schemeClr val="tx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3"/>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4"/>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solidFill>
            <a:schemeClr val="accent1"/>
          </a:solidFill>
          <a:ln w="28575" cap="rnd">
            <a:solidFill>
              <a:schemeClr val="accent1"/>
            </a:solidFill>
            <a:round/>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manualLayout>
          <c:layoutTarget val="inner"/>
          <c:xMode val="edge"/>
          <c:yMode val="edge"/>
          <c:x val="9.4783233609133655E-2"/>
          <c:y val="9.9346188808017835E-2"/>
          <c:w val="0.59673517481334815"/>
          <c:h val="0.73699221542867865"/>
        </c:manualLayout>
      </c:layout>
      <c:barChart>
        <c:barDir val="col"/>
        <c:grouping val="clustered"/>
        <c:varyColors val="0"/>
        <c:ser>
          <c:idx val="0"/>
          <c:order val="0"/>
          <c:tx>
            <c:strRef>
              <c:f>Sheet12!$B$3</c:f>
              <c:strCache>
                <c:ptCount val="1"/>
                <c:pt idx="0">
                  <c:v>Sum of Productivity %</c:v>
                </c:pt>
              </c:strCache>
            </c:strRef>
          </c:tx>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multiLvlStrRef>
              <c:f>Sheet12!$A$4:$A$22</c:f>
              <c:multiLvlStrCache>
                <c:ptCount val="16"/>
                <c:lvl>
                  <c:pt idx="0">
                    <c:v>1</c:v>
                  </c:pt>
                  <c:pt idx="1">
                    <c:v>2</c:v>
                  </c:pt>
                  <c:pt idx="2">
                    <c:v>3</c:v>
                  </c:pt>
                  <c:pt idx="3">
                    <c:v>4</c:v>
                  </c:pt>
                  <c:pt idx="4">
                    <c:v>5</c:v>
                  </c:pt>
                  <c:pt idx="5">
                    <c:v>6</c:v>
                  </c:pt>
                  <c:pt idx="6">
                    <c:v>7</c:v>
                  </c:pt>
                  <c:pt idx="7">
                    <c:v>8</c:v>
                  </c:pt>
                  <c:pt idx="8">
                    <c:v>9</c:v>
                  </c:pt>
                  <c:pt idx="9">
                    <c:v>10</c:v>
                  </c:pt>
                  <c:pt idx="10">
                    <c:v>11</c:v>
                  </c:pt>
                  <c:pt idx="11">
                    <c:v>12</c:v>
                  </c:pt>
                  <c:pt idx="12">
                    <c:v>1</c:v>
                  </c:pt>
                  <c:pt idx="13">
                    <c:v>2</c:v>
                  </c:pt>
                  <c:pt idx="14">
                    <c:v>3</c:v>
                  </c:pt>
                  <c:pt idx="15">
                    <c:v>4</c:v>
                  </c:pt>
                </c:lvl>
                <c:lvl>
                  <c:pt idx="0">
                    <c:v>2022</c:v>
                  </c:pt>
                  <c:pt idx="12">
                    <c:v>2023</c:v>
                  </c:pt>
                </c:lvl>
              </c:multiLvlStrCache>
            </c:multiLvlStrRef>
          </c:cat>
          <c:val>
            <c:numRef>
              <c:f>Sheet12!$B$4:$B$22</c:f>
              <c:numCache>
                <c:formatCode>General</c:formatCode>
                <c:ptCount val="16"/>
                <c:pt idx="0">
                  <c:v>70.5</c:v>
                </c:pt>
                <c:pt idx="1">
                  <c:v>79.5</c:v>
                </c:pt>
                <c:pt idx="2">
                  <c:v>68.2</c:v>
                </c:pt>
                <c:pt idx="3">
                  <c:v>82.6</c:v>
                </c:pt>
                <c:pt idx="4">
                  <c:v>85.3</c:v>
                </c:pt>
                <c:pt idx="5">
                  <c:v>85.4</c:v>
                </c:pt>
                <c:pt idx="6">
                  <c:v>78.599999999999994</c:v>
                </c:pt>
                <c:pt idx="7">
                  <c:v>79.400000000000006</c:v>
                </c:pt>
                <c:pt idx="8">
                  <c:v>81</c:v>
                </c:pt>
                <c:pt idx="9">
                  <c:v>83</c:v>
                </c:pt>
                <c:pt idx="10">
                  <c:v>88</c:v>
                </c:pt>
                <c:pt idx="11">
                  <c:v>87</c:v>
                </c:pt>
                <c:pt idx="12">
                  <c:v>89.4</c:v>
                </c:pt>
                <c:pt idx="13">
                  <c:v>90.7</c:v>
                </c:pt>
                <c:pt idx="14">
                  <c:v>89.4</c:v>
                </c:pt>
                <c:pt idx="15">
                  <c:v>89.8</c:v>
                </c:pt>
              </c:numCache>
            </c:numRef>
          </c:val>
          <c:extLst>
            <c:ext xmlns:c16="http://schemas.microsoft.com/office/drawing/2014/chart" uri="{C3380CC4-5D6E-409C-BE32-E72D297353CC}">
              <c16:uniqueId val="{00000001-58FC-4D74-9E96-99FBD06AE514}"/>
            </c:ext>
          </c:extLst>
        </c:ser>
        <c:dLbls>
          <c:showLegendKey val="0"/>
          <c:showVal val="0"/>
          <c:showCatName val="0"/>
          <c:showSerName val="0"/>
          <c:showPercent val="0"/>
          <c:showBubbleSize val="0"/>
        </c:dLbls>
        <c:gapWidth val="219"/>
        <c:axId val="1224976239"/>
        <c:axId val="1224962095"/>
      </c:barChart>
      <c:lineChart>
        <c:grouping val="standard"/>
        <c:varyColors val="0"/>
        <c:ser>
          <c:idx val="1"/>
          <c:order val="1"/>
          <c:tx>
            <c:strRef>
              <c:f>Sheet12!$C$3</c:f>
              <c:strCache>
                <c:ptCount val="1"/>
                <c:pt idx="0">
                  <c:v>Sum of Downtime %</c:v>
                </c:pt>
              </c:strCache>
            </c:strRef>
          </c:tx>
          <c:spPr>
            <a:ln w="28575" cap="rnd">
              <a:solidFill>
                <a:schemeClr val="accent2"/>
              </a:solidFill>
              <a:round/>
            </a:ln>
            <a:effectLst/>
          </c:spPr>
          <c:marker>
            <c:symbol val="none"/>
          </c:marker>
          <c:cat>
            <c:multiLvlStrRef>
              <c:f>Sheet12!$A$4:$A$22</c:f>
              <c:multiLvlStrCache>
                <c:ptCount val="16"/>
                <c:lvl>
                  <c:pt idx="0">
                    <c:v>1</c:v>
                  </c:pt>
                  <c:pt idx="1">
                    <c:v>2</c:v>
                  </c:pt>
                  <c:pt idx="2">
                    <c:v>3</c:v>
                  </c:pt>
                  <c:pt idx="3">
                    <c:v>4</c:v>
                  </c:pt>
                  <c:pt idx="4">
                    <c:v>5</c:v>
                  </c:pt>
                  <c:pt idx="5">
                    <c:v>6</c:v>
                  </c:pt>
                  <c:pt idx="6">
                    <c:v>7</c:v>
                  </c:pt>
                  <c:pt idx="7">
                    <c:v>8</c:v>
                  </c:pt>
                  <c:pt idx="8">
                    <c:v>9</c:v>
                  </c:pt>
                  <c:pt idx="9">
                    <c:v>10</c:v>
                  </c:pt>
                  <c:pt idx="10">
                    <c:v>11</c:v>
                  </c:pt>
                  <c:pt idx="11">
                    <c:v>12</c:v>
                  </c:pt>
                  <c:pt idx="12">
                    <c:v>1</c:v>
                  </c:pt>
                  <c:pt idx="13">
                    <c:v>2</c:v>
                  </c:pt>
                  <c:pt idx="14">
                    <c:v>3</c:v>
                  </c:pt>
                  <c:pt idx="15">
                    <c:v>4</c:v>
                  </c:pt>
                </c:lvl>
                <c:lvl>
                  <c:pt idx="0">
                    <c:v>2022</c:v>
                  </c:pt>
                  <c:pt idx="12">
                    <c:v>2023</c:v>
                  </c:pt>
                </c:lvl>
              </c:multiLvlStrCache>
            </c:multiLvlStrRef>
          </c:cat>
          <c:val>
            <c:numRef>
              <c:f>Sheet12!$C$4:$C$22</c:f>
              <c:numCache>
                <c:formatCode>General</c:formatCode>
                <c:ptCount val="16"/>
                <c:pt idx="0">
                  <c:v>12</c:v>
                </c:pt>
                <c:pt idx="1">
                  <c:v>8</c:v>
                </c:pt>
                <c:pt idx="2">
                  <c:v>15</c:v>
                </c:pt>
                <c:pt idx="3">
                  <c:v>6</c:v>
                </c:pt>
                <c:pt idx="4">
                  <c:v>6</c:v>
                </c:pt>
                <c:pt idx="5">
                  <c:v>6</c:v>
                </c:pt>
                <c:pt idx="6">
                  <c:v>10</c:v>
                </c:pt>
                <c:pt idx="7">
                  <c:v>12</c:v>
                </c:pt>
                <c:pt idx="8">
                  <c:v>9</c:v>
                </c:pt>
                <c:pt idx="9">
                  <c:v>4</c:v>
                </c:pt>
                <c:pt idx="10">
                  <c:v>3</c:v>
                </c:pt>
                <c:pt idx="11">
                  <c:v>5</c:v>
                </c:pt>
                <c:pt idx="12">
                  <c:v>3</c:v>
                </c:pt>
                <c:pt idx="13">
                  <c:v>2</c:v>
                </c:pt>
                <c:pt idx="14">
                  <c:v>2</c:v>
                </c:pt>
                <c:pt idx="15">
                  <c:v>2</c:v>
                </c:pt>
              </c:numCache>
            </c:numRef>
          </c:val>
          <c:smooth val="0"/>
          <c:extLst>
            <c:ext xmlns:c16="http://schemas.microsoft.com/office/drawing/2014/chart" uri="{C3380CC4-5D6E-409C-BE32-E72D297353CC}">
              <c16:uniqueId val="{00000002-58FC-4D74-9E96-99FBD06AE514}"/>
            </c:ext>
          </c:extLst>
        </c:ser>
        <c:dLbls>
          <c:showLegendKey val="0"/>
          <c:showVal val="0"/>
          <c:showCatName val="0"/>
          <c:showSerName val="0"/>
          <c:showPercent val="0"/>
          <c:showBubbleSize val="0"/>
        </c:dLbls>
        <c:marker val="1"/>
        <c:smooth val="0"/>
        <c:axId val="1224955855"/>
        <c:axId val="1224958351"/>
      </c:lineChart>
      <c:catAx>
        <c:axId val="122497623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dirty="0">
                    <a:solidFill>
                      <a:schemeClr val="tx1"/>
                    </a:solidFill>
                  </a:rPr>
                  <a:t>Month</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24962095"/>
        <c:crosses val="autoZero"/>
        <c:auto val="1"/>
        <c:lblAlgn val="ctr"/>
        <c:lblOffset val="100"/>
        <c:noMultiLvlLbl val="0"/>
      </c:catAx>
      <c:valAx>
        <c:axId val="12249620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Productivity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24976239"/>
        <c:crosses val="autoZero"/>
        <c:crossBetween val="between"/>
      </c:valAx>
      <c:valAx>
        <c:axId val="1224958351"/>
        <c:scaling>
          <c:orientation val="minMax"/>
        </c:scaling>
        <c:delete val="0"/>
        <c:axPos val="r"/>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dirty="0">
                    <a:solidFill>
                      <a:schemeClr val="tx1"/>
                    </a:solidFill>
                  </a:rPr>
                  <a:t>Downtime</a:t>
                </a:r>
                <a:r>
                  <a:rPr lang="en-GB" baseline="0" dirty="0">
                    <a:solidFill>
                      <a:schemeClr val="tx1"/>
                    </a:solidFill>
                  </a:rPr>
                  <a:t> </a:t>
                </a:r>
                <a:endParaRPr lang="en-GB" dirty="0">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224955855"/>
        <c:crosses val="max"/>
        <c:crossBetween val="between"/>
      </c:valAx>
      <c:catAx>
        <c:axId val="1224955855"/>
        <c:scaling>
          <c:orientation val="minMax"/>
        </c:scaling>
        <c:delete val="1"/>
        <c:axPos val="b"/>
        <c:numFmt formatCode="General" sourceLinked="1"/>
        <c:majorTickMark val="out"/>
        <c:minorTickMark val="none"/>
        <c:tickLblPos val="nextTo"/>
        <c:crossAx val="1224958351"/>
        <c:crosses val="autoZero"/>
        <c:auto val="1"/>
        <c:lblAlgn val="ctr"/>
        <c:lblOffset val="100"/>
        <c:noMultiLvlLbl val="0"/>
      </c:catAx>
      <c:spPr>
        <a:noFill/>
        <a:ln w="19050">
          <a:solidFill>
            <a:schemeClr val="tx1"/>
          </a:solidFill>
        </a:ln>
        <a:effectLst/>
      </c:spPr>
    </c:plotArea>
    <c:legend>
      <c:legendPos val="r"/>
      <c:layout>
        <c:manualLayout>
          <c:xMode val="edge"/>
          <c:yMode val="edge"/>
          <c:x val="0.76808222358179068"/>
          <c:y val="0.45642664765693053"/>
          <c:w val="0.22048299496434431"/>
          <c:h val="0.2722052207878213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9050" cap="flat" cmpd="sng" algn="ctr">
      <a:solidFill>
        <a:schemeClr val="tx1"/>
      </a:solidFill>
      <a:round/>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ysClr val="windowText" lastClr="000000"/>
                </a:solidFill>
                <a:latin typeface="Arial" panose="020B0604020202020204" pitchFamily="34" charset="0"/>
                <a:ea typeface="+mn-ea"/>
                <a:cs typeface="Arial" panose="020B0604020202020204" pitchFamily="34" charset="0"/>
              </a:defRPr>
            </a:pPr>
            <a:r>
              <a:rPr lang="en-US" b="1" u="sng" dirty="0">
                <a:solidFill>
                  <a:sysClr val="windowText" lastClr="000000"/>
                </a:solidFill>
                <a:latin typeface="Arial" panose="020B0604020202020204" pitchFamily="34" charset="0"/>
                <a:cs typeface="Arial" panose="020B0604020202020204" pitchFamily="34" charset="0"/>
              </a:rPr>
              <a:t>Employee Engagement</a:t>
            </a:r>
            <a:r>
              <a:rPr lang="en-US" b="1" u="sng" baseline="0" dirty="0">
                <a:solidFill>
                  <a:sysClr val="windowText" lastClr="000000"/>
                </a:solidFill>
                <a:latin typeface="Arial" panose="020B0604020202020204" pitchFamily="34" charset="0"/>
                <a:cs typeface="Arial" panose="020B0604020202020204" pitchFamily="34" charset="0"/>
              </a:rPr>
              <a:t> Question</a:t>
            </a:r>
          </a:p>
          <a:p>
            <a:pPr>
              <a:defRPr b="1">
                <a:solidFill>
                  <a:sysClr val="windowText" lastClr="000000"/>
                </a:solidFill>
                <a:latin typeface="Arial" panose="020B0604020202020204" pitchFamily="34" charset="0"/>
                <a:cs typeface="Arial" panose="020B0604020202020204" pitchFamily="34" charset="0"/>
              </a:defRPr>
            </a:pPr>
            <a:r>
              <a:rPr lang="en-US" b="1" u="sng" dirty="0">
                <a:solidFill>
                  <a:sysClr val="windowText" lastClr="000000"/>
                </a:solidFill>
                <a:latin typeface="Arial" panose="020B0604020202020204" pitchFamily="34" charset="0"/>
                <a:cs typeface="Arial" panose="020B0604020202020204" pitchFamily="34" charset="0"/>
              </a:rPr>
              <a:t> </a:t>
            </a:r>
          </a:p>
          <a:p>
            <a:pPr>
              <a:defRPr b="1">
                <a:solidFill>
                  <a:sysClr val="windowText" lastClr="000000"/>
                </a:solidFill>
                <a:latin typeface="Arial" panose="020B0604020202020204" pitchFamily="34" charset="0"/>
                <a:cs typeface="Arial" panose="020B0604020202020204" pitchFamily="34" charset="0"/>
              </a:defRPr>
            </a:pPr>
            <a:r>
              <a:rPr lang="en-US" b="0" dirty="0">
                <a:solidFill>
                  <a:sysClr val="windowText" lastClr="000000"/>
                </a:solidFill>
                <a:latin typeface="Arial" panose="020B0604020202020204" pitchFamily="34" charset="0"/>
                <a:cs typeface="Arial" panose="020B0604020202020204" pitchFamily="34" charset="0"/>
              </a:rPr>
              <a:t>Do you believe this survey will result in meaningful action?</a:t>
            </a:r>
            <a:r>
              <a:rPr lang="en-US" b="1" dirty="0">
                <a:solidFill>
                  <a:sysClr val="windowText" lastClr="000000"/>
                </a:solidFill>
                <a:latin typeface="Arial" panose="020B0604020202020204" pitchFamily="34" charset="0"/>
                <a:cs typeface="Arial" panose="020B0604020202020204" pitchFamily="34" charset="0"/>
              </a:rPr>
              <a:t>
</a:t>
            </a:r>
          </a:p>
        </c:rich>
      </c:tx>
      <c:layout>
        <c:manualLayout>
          <c:xMode val="edge"/>
          <c:yMode val="edge"/>
          <c:x val="0.15856234282420756"/>
          <c:y val="7.0564147965452809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ysClr val="windowText" lastClr="000000"/>
              </a:solidFill>
              <a:latin typeface="Arial" panose="020B0604020202020204" pitchFamily="34" charset="0"/>
              <a:ea typeface="+mn-ea"/>
              <a:cs typeface="Arial" panose="020B0604020202020204" pitchFamily="34" charset="0"/>
            </a:defRPr>
          </a:pPr>
          <a:endParaRPr lang="en-US"/>
        </a:p>
      </c:txPr>
    </c:title>
    <c:autoTitleDeleted val="0"/>
    <c:plotArea>
      <c:layout/>
      <c:pieChart>
        <c:varyColors val="1"/>
        <c:ser>
          <c:idx val="0"/>
          <c:order val="0"/>
          <c:tx>
            <c:strRef>
              <c:f>Sheet17!$A$9</c:f>
              <c:strCache>
                <c:ptCount val="1"/>
                <c:pt idx="0">
                  <c:v>6.      Do you believe this survey will result in meaningful action?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409-4AEB-BB65-ABA47FB2C19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409-4AEB-BB65-ABA47FB2C19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409-4AEB-BB65-ABA47FB2C19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409-4AEB-BB65-ABA47FB2C19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0409-4AEB-BB65-ABA47FB2C197}"/>
              </c:ext>
            </c:extLst>
          </c:dPt>
          <c:dLbls>
            <c:dLbl>
              <c:idx val="2"/>
              <c:delete val="1"/>
              <c:extLst>
                <c:ext xmlns:c15="http://schemas.microsoft.com/office/drawing/2012/chart" uri="{CE6537A1-D6FC-4f65-9D91-7224C49458BB}"/>
                <c:ext xmlns:c16="http://schemas.microsoft.com/office/drawing/2014/chart" uri="{C3380CC4-5D6E-409C-BE32-E72D297353CC}">
                  <c16:uniqueId val="{00000005-0409-4AEB-BB65-ABA47FB2C197}"/>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Sheet17!$B$8:$F$8</c:f>
              <c:strCache>
                <c:ptCount val="4"/>
                <c:pt idx="0">
                  <c:v>Yes</c:v>
                </c:pt>
                <c:pt idx="3">
                  <c:v>No</c:v>
                </c:pt>
              </c:strCache>
            </c:strRef>
          </c:cat>
          <c:val>
            <c:numRef>
              <c:f>Sheet17!$B$9:$F$9</c:f>
              <c:numCache>
                <c:formatCode>General</c:formatCode>
                <c:ptCount val="5"/>
                <c:pt idx="0">
                  <c:v>17</c:v>
                </c:pt>
                <c:pt idx="2">
                  <c:v>0</c:v>
                </c:pt>
                <c:pt idx="3">
                  <c:v>38</c:v>
                </c:pt>
              </c:numCache>
            </c:numRef>
          </c:val>
          <c:extLst>
            <c:ext xmlns:c16="http://schemas.microsoft.com/office/drawing/2014/chart" uri="{C3380CC4-5D6E-409C-BE32-E72D297353CC}">
              <c16:uniqueId val="{0000000A-0409-4AEB-BB65-ABA47FB2C197}"/>
            </c:ext>
          </c:extLst>
        </c:ser>
        <c:dLbls>
          <c:dLblPos val="bestFit"/>
          <c:showLegendKey val="0"/>
          <c:showVal val="0"/>
          <c:showCatName val="0"/>
          <c:showSerName val="0"/>
          <c:showPercent val="1"/>
          <c:showBubbleSize val="0"/>
          <c:showLeaderLines val="1"/>
        </c:dLbls>
        <c:firstSliceAng val="0"/>
      </c:pieChart>
      <c:spPr>
        <a:noFill/>
        <a:ln>
          <a:noFill/>
        </a:ln>
        <a:effectLst/>
      </c:spPr>
    </c:plotArea>
    <c:legend>
      <c:legendPos val="b"/>
      <c:legendEntry>
        <c:idx val="1"/>
        <c:delete val="1"/>
      </c:legendEntry>
      <c:legendEntry>
        <c:idx val="2"/>
        <c:delete val="1"/>
      </c:legendEntry>
      <c:legendEntry>
        <c:idx val="4"/>
        <c:delete val="1"/>
      </c:legendEntry>
      <c:overlay val="0"/>
      <c:spPr>
        <a:noFill/>
        <a:ln>
          <a:noFill/>
        </a:ln>
        <a:effectLst/>
      </c:spPr>
      <c:txPr>
        <a:bodyPr rot="0" spcFirstLastPara="1" vertOverflow="ellipsis" vert="horz" wrap="square" anchor="ctr" anchorCtr="1"/>
        <a:lstStyle/>
        <a:p>
          <a:pPr>
            <a:defRPr sz="105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9050" cap="flat" cmpd="sng" algn="ctr">
      <a:solidFill>
        <a:schemeClr val="tx1"/>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Arial" panose="020B0604020202020204" pitchFamily="34" charset="0"/>
                <a:ea typeface="+mn-ea"/>
                <a:cs typeface="Arial" panose="020B0604020202020204" pitchFamily="34" charset="0"/>
              </a:defRPr>
            </a:pPr>
            <a:r>
              <a:rPr lang="en-US" b="1" u="sng" dirty="0">
                <a:solidFill>
                  <a:schemeClr val="tx1"/>
                </a:solidFill>
                <a:latin typeface="Arial" panose="020B0604020202020204" pitchFamily="34" charset="0"/>
                <a:cs typeface="Arial" panose="020B0604020202020204" pitchFamily="34" charset="0"/>
              </a:rPr>
              <a:t>Employee Engagement Question</a:t>
            </a:r>
            <a:endParaRPr lang="en-GB" b="1" u="sng" dirty="0">
              <a:solidFill>
                <a:schemeClr val="tx1"/>
              </a:solidFill>
              <a:latin typeface="Arial" panose="020B0604020202020204" pitchFamily="34" charset="0"/>
              <a:cs typeface="Arial" panose="020B0604020202020204" pitchFamily="34" charset="0"/>
            </a:endParaRPr>
          </a:p>
          <a:p>
            <a:pPr>
              <a:defRPr>
                <a:solidFill>
                  <a:schemeClr val="tx1"/>
                </a:solidFill>
                <a:latin typeface="Arial" panose="020B0604020202020204" pitchFamily="34" charset="0"/>
                <a:cs typeface="Arial" panose="020B0604020202020204" pitchFamily="34" charset="0"/>
              </a:defRPr>
            </a:pPr>
            <a:endParaRPr lang="en-US" dirty="0">
              <a:solidFill>
                <a:schemeClr val="tx1"/>
              </a:solidFill>
              <a:latin typeface="Arial" panose="020B0604020202020204" pitchFamily="34" charset="0"/>
              <a:cs typeface="Arial" panose="020B0604020202020204" pitchFamily="34" charset="0"/>
            </a:endParaRPr>
          </a:p>
          <a:p>
            <a:pPr>
              <a:defRPr>
                <a:solidFill>
                  <a:schemeClr val="tx1"/>
                </a:solidFill>
                <a:latin typeface="Arial" panose="020B0604020202020204" pitchFamily="34" charset="0"/>
                <a:cs typeface="Arial" panose="020B0604020202020204" pitchFamily="34" charset="0"/>
              </a:defRPr>
            </a:pPr>
            <a:r>
              <a:rPr lang="en-US" dirty="0">
                <a:solidFill>
                  <a:schemeClr val="tx1"/>
                </a:solidFill>
                <a:latin typeface="Arial" panose="020B0604020202020204" pitchFamily="34" charset="0"/>
                <a:cs typeface="Arial" panose="020B0604020202020204" pitchFamily="34" charset="0"/>
              </a:rPr>
              <a:t>Have you ever been asked to help with scrap reduction? 
</a:t>
            </a:r>
          </a:p>
        </c:rich>
      </c:tx>
      <c:layout>
        <c:manualLayout>
          <c:xMode val="edge"/>
          <c:yMode val="edge"/>
          <c:x val="0.16266063058794636"/>
          <c:y val="6.7866732182110491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Arial" panose="020B0604020202020204" pitchFamily="34" charset="0"/>
              <a:ea typeface="+mn-ea"/>
              <a:cs typeface="Arial" panose="020B0604020202020204" pitchFamily="34" charset="0"/>
            </a:defRPr>
          </a:pPr>
          <a:endParaRPr lang="en-US"/>
        </a:p>
      </c:txPr>
    </c:title>
    <c:autoTitleDeleted val="0"/>
    <c:plotArea>
      <c:layout/>
      <c:pieChart>
        <c:varyColors val="1"/>
        <c:ser>
          <c:idx val="0"/>
          <c:order val="0"/>
          <c:tx>
            <c:strRef>
              <c:f>Sheet17!$A$11</c:f>
              <c:strCache>
                <c:ptCount val="1"/>
                <c:pt idx="0">
                  <c:v>7.      Have you ever been asked to help with scrap reduction? (Yes / No)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F14-4477-95C3-C7570B58C1F8}"/>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F14-4477-95C3-C7570B58C1F8}"/>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3F14-4477-95C3-C7570B58C1F8}"/>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3F14-4477-95C3-C7570B58C1F8}"/>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F14-4477-95C3-C7570B58C1F8}"/>
              </c:ext>
            </c:extLst>
          </c:dPt>
          <c:dLbls>
            <c:dLbl>
              <c:idx val="2"/>
              <c:delete val="1"/>
              <c:extLst>
                <c:ext xmlns:c15="http://schemas.microsoft.com/office/drawing/2012/chart" uri="{CE6537A1-D6FC-4f65-9D91-7224C49458BB}"/>
                <c:ext xmlns:c16="http://schemas.microsoft.com/office/drawing/2014/chart" uri="{C3380CC4-5D6E-409C-BE32-E72D297353CC}">
                  <c16:uniqueId val="{00000005-3F14-4477-95C3-C7570B58C1F8}"/>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Sheet17!$B$10:$F$10</c:f>
              <c:strCache>
                <c:ptCount val="4"/>
                <c:pt idx="0">
                  <c:v>Yes</c:v>
                </c:pt>
                <c:pt idx="3">
                  <c:v>No</c:v>
                </c:pt>
              </c:strCache>
            </c:strRef>
          </c:cat>
          <c:val>
            <c:numRef>
              <c:f>Sheet17!$B$11:$F$11</c:f>
              <c:numCache>
                <c:formatCode>General</c:formatCode>
                <c:ptCount val="5"/>
                <c:pt idx="0">
                  <c:v>35</c:v>
                </c:pt>
                <c:pt idx="2">
                  <c:v>0</c:v>
                </c:pt>
                <c:pt idx="3">
                  <c:v>10</c:v>
                </c:pt>
              </c:numCache>
            </c:numRef>
          </c:val>
          <c:extLst>
            <c:ext xmlns:c16="http://schemas.microsoft.com/office/drawing/2014/chart" uri="{C3380CC4-5D6E-409C-BE32-E72D297353CC}">
              <c16:uniqueId val="{0000000A-3F14-4477-95C3-C7570B58C1F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1"/>
        <c:delete val="1"/>
      </c:legendEntry>
      <c:legendEntry>
        <c:idx val="2"/>
        <c:delete val="1"/>
      </c:legendEntry>
      <c:legendEntry>
        <c:idx val="4"/>
        <c:delete val="1"/>
      </c:legendEntry>
      <c:overlay val="0"/>
      <c:spPr>
        <a:noFill/>
        <a:ln>
          <a:noFill/>
        </a:ln>
        <a:effectLst/>
      </c:spPr>
      <c:txPr>
        <a:bodyPr rot="0" spcFirstLastPara="1" vertOverflow="ellipsis" vert="horz" wrap="square" anchor="ctr" anchorCtr="1"/>
        <a:lstStyle/>
        <a:p>
          <a:pPr>
            <a:defRPr sz="10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19050" cap="flat" cmpd="sng" algn="ctr">
      <a:solidFill>
        <a:schemeClr val="tx1"/>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5/30/2023</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image" Target="../media/image2.png"/><Relationship Id="rId7"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6.png"/><Relationship Id="rId5" Type="http://schemas.openxmlformats.org/officeDocument/2006/relationships/image" Target="../media/image4.png"/><Relationship Id="rId10" Type="http://schemas.openxmlformats.org/officeDocument/2006/relationships/chart" Target="../charts/chart4.xml"/><Relationship Id="rId4" Type="http://schemas.openxmlformats.org/officeDocument/2006/relationships/image" Target="../media/image3.png"/><Relationship Id="rId9" Type="http://schemas.openxmlformats.org/officeDocument/2006/relationships/chart" Target="../charts/char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111801" y="2514625"/>
            <a:ext cx="18353597" cy="3229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400" dirty="0">
                <a:solidFill>
                  <a:srgbClr val="002060"/>
                </a:solidFill>
                <a:latin typeface="Arial" panose="020B0604020202020204" pitchFamily="34" charset="0"/>
                <a:ea typeface="Calibri" charset="0"/>
                <a:cs typeface="Arial" panose="020B0604020202020204" pitchFamily="34" charset="0"/>
              </a:rPr>
              <a:t>A Systematic Approach to Process Improvement Through Corrective and Preventative Action: Investigating Out of Specification Temperature Relating To The Final Cleaning Washes.</a:t>
            </a:r>
          </a:p>
          <a:p>
            <a:pPr eaLnBrk="1" hangingPunct="1">
              <a:lnSpc>
                <a:spcPct val="110000"/>
              </a:lnSpc>
              <a:spcBef>
                <a:spcPct val="0"/>
              </a:spcBef>
              <a:buFontTx/>
              <a:buNone/>
            </a:pPr>
            <a:r>
              <a:rPr lang="en-GB" altLang="en-US" sz="4000" b="1" dirty="0">
                <a:solidFill>
                  <a:srgbClr val="002060"/>
                </a:solidFill>
                <a:latin typeface="Arial" panose="020B0604020202020204" pitchFamily="34" charset="0"/>
                <a:ea typeface="Calibri" charset="0"/>
                <a:cs typeface="Arial" panose="020B0604020202020204" pitchFamily="34" charset="0"/>
              </a:rPr>
              <a:t>Thomas Hughes</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Andrew Thorn</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School</a:t>
            </a:r>
            <a:r>
              <a:rPr lang="en-GB" altLang="en-US" sz="3600" dirty="0">
                <a:solidFill>
                  <a:srgbClr val="002060"/>
                </a:solidFill>
                <a:latin typeface="Arial" panose="020B0604020202020204" pitchFamily="34" charset="0"/>
                <a:cs typeface="Arial" panose="020B0604020202020204" pitchFamily="34" charset="0"/>
              </a:rPr>
              <a:t> </a:t>
            </a:r>
            <a:r>
              <a:rPr lang="en-GB" altLang="en-US" sz="3600" i="1" dirty="0">
                <a:solidFill>
                  <a:srgbClr val="002060"/>
                </a:solidFill>
                <a:latin typeface="Arial" panose="020B0604020202020204" pitchFamily="34" charset="0"/>
                <a:cs typeface="Arial" panose="020B0604020202020204" pitchFamily="34" charset="0"/>
              </a:rPr>
              <a:t>of</a:t>
            </a:r>
            <a:r>
              <a:rPr lang="en-GB" altLang="en-US" sz="3600" dirty="0">
                <a:solidFill>
                  <a:srgbClr val="002060"/>
                </a:solidFill>
                <a:latin typeface="Arial" panose="020B0604020202020204" pitchFamily="34" charset="0"/>
                <a:cs typeface="Arial" panose="020B0604020202020204" pitchFamily="34" charset="0"/>
              </a:rPr>
              <a:t> </a:t>
            </a:r>
            <a:r>
              <a:rPr lang="en-GB" altLang="en-US" sz="3600" b="1" dirty="0">
                <a:solidFill>
                  <a:srgbClr val="002060"/>
                </a:solidFill>
                <a:latin typeface="Arial" panose="020B0604020202020204" pitchFamily="34" charset="0"/>
                <a:ea typeface="Calibri" charset="0"/>
                <a:cs typeface="Arial" panose="020B0604020202020204" pitchFamily="34" charset="0"/>
              </a:rPr>
              <a:t>Engineering</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BEng (Hons) Advanced Manufacturing Operations</a:t>
            </a:r>
            <a:endParaRPr lang="en-US" altLang="zh-CN" sz="3600" dirty="0">
              <a:solidFill>
                <a:srgbClr val="002060"/>
              </a:solidFill>
              <a:latin typeface="Arial" panose="020B0604020202020204" pitchFamily="34" charset="0"/>
              <a:ea typeface="Calibri" charset="0"/>
              <a:cs typeface="Arial" panose="020B0604020202020204" pitchFamily="34"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77926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637" y="6297963"/>
            <a:ext cx="7340134" cy="12507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GB" altLang="en-US" sz="2800" dirty="0">
                <a:latin typeface="Arial" panose="020B0604020202020204" pitchFamily="34" charset="0"/>
                <a:cs typeface="Arial" panose="020B0604020202020204" pitchFamily="34" charset="0"/>
              </a:rPr>
              <a:t>Zimmer Biomet's Bridgend plant, located at Waterton Industrial Estate, manufactures medical devices and implants, specialising in knee and hip replacements. </a:t>
            </a:r>
          </a:p>
          <a:p>
            <a:pPr>
              <a:spcBef>
                <a:spcPct val="50000"/>
              </a:spcBef>
            </a:pPr>
            <a:r>
              <a:rPr lang="en-GB" altLang="en-US" sz="2800" dirty="0">
                <a:latin typeface="Arial" panose="020B0604020202020204" pitchFamily="34" charset="0"/>
                <a:cs typeface="Arial" panose="020B0604020202020204" pitchFamily="34" charset="0"/>
              </a:rPr>
              <a:t>Zimmer Biomet’s mission statement is to ‘Alleviate pain and improve the quality of life for people around the world’. </a:t>
            </a:r>
            <a:endParaRPr lang="en-GB" altLang="en-US" sz="2800" i="1" dirty="0">
              <a:latin typeface="Arial" panose="020B0604020202020204" pitchFamily="34" charset="0"/>
              <a:cs typeface="Arial" panose="020B0604020202020204" pitchFamily="34" charset="0"/>
            </a:endParaRPr>
          </a:p>
          <a:p>
            <a:pPr>
              <a:spcBef>
                <a:spcPct val="50000"/>
              </a:spcBef>
            </a:pPr>
            <a:endParaRPr lang="en-GB" altLang="en-US" sz="2800" i="1" dirty="0">
              <a:latin typeface="Arial" panose="020B0604020202020204" pitchFamily="34" charset="0"/>
              <a:cs typeface="Arial" panose="020B0604020202020204" pitchFamily="34" charset="0"/>
            </a:endParaRPr>
          </a:p>
          <a:p>
            <a:pPr>
              <a:spcBef>
                <a:spcPct val="50000"/>
              </a:spcBef>
            </a:pPr>
            <a:endParaRPr lang="en-GB" altLang="en-US" sz="2800" i="1" dirty="0">
              <a:latin typeface="Arial" panose="020B0604020202020204" pitchFamily="34" charset="0"/>
              <a:cs typeface="Arial" panose="020B0604020202020204" pitchFamily="34" charset="0"/>
            </a:endParaRPr>
          </a:p>
          <a:p>
            <a:pPr>
              <a:spcBef>
                <a:spcPct val="50000"/>
              </a:spcBef>
            </a:pPr>
            <a:endParaRPr lang="en-GB" altLang="en-US" sz="2800" i="1" dirty="0">
              <a:latin typeface="Arial" panose="020B0604020202020204" pitchFamily="34" charset="0"/>
              <a:cs typeface="Arial" panose="020B0604020202020204" pitchFamily="34" charset="0"/>
            </a:endParaRPr>
          </a:p>
          <a:p>
            <a:pPr>
              <a:spcBef>
                <a:spcPct val="50000"/>
              </a:spcBef>
            </a:pPr>
            <a:endParaRPr lang="en-GB" altLang="en-US" sz="2800" i="1" dirty="0">
              <a:latin typeface="Arial" panose="020B0604020202020204" pitchFamily="34" charset="0"/>
              <a:cs typeface="Arial" panose="020B0604020202020204" pitchFamily="34" charset="0"/>
            </a:endParaRPr>
          </a:p>
          <a:p>
            <a:pPr>
              <a:spcBef>
                <a:spcPct val="50000"/>
              </a:spcBef>
            </a:pPr>
            <a:endParaRPr lang="en-GB" altLang="en-US" sz="2800" dirty="0">
              <a:latin typeface="Arial" panose="020B0604020202020204" pitchFamily="34" charset="0"/>
              <a:cs typeface="Arial" panose="020B0604020202020204" pitchFamily="34" charset="0"/>
            </a:endParaRPr>
          </a:p>
          <a:p>
            <a:pPr>
              <a:spcBef>
                <a:spcPct val="50000"/>
              </a:spcBef>
            </a:pPr>
            <a:r>
              <a:rPr lang="en-GB" altLang="en-US" sz="2800" dirty="0">
                <a:latin typeface="Arial" panose="020B0604020202020204" pitchFamily="34" charset="0"/>
                <a:cs typeface="Arial" panose="020B0604020202020204" pitchFamily="34" charset="0"/>
              </a:rPr>
              <a:t>Machining, coatings, and End of Line (EOL) are the three areas of the manufacturing facility. This poster focuses on EOL, notably the final cleaning wash process, where repeat failures for out of specification water temperatures have been observed, the cost of poor quality (COPQ), in particular rework is having a negative impact on the business.</a:t>
            </a:r>
          </a:p>
          <a:p>
            <a:pPr>
              <a:spcBef>
                <a:spcPct val="50000"/>
              </a:spcBef>
            </a:pPr>
            <a:endParaRPr lang="en-AU" altLang="en-US" sz="2800"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14359864" y="25171955"/>
            <a:ext cx="7109933" cy="5759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1700" dirty="0">
                <a:ea typeface="Arial" charset="0"/>
                <a:cs typeface="Arial" charset="0"/>
              </a:rPr>
              <a:t>Bakker, A., Schaufeli, W. B., Leiter, M. P. &amp; Taris, T. W., 2008. Journal of Organizational Behaviour. Work engagement: An emerging concept in occupational health psychology. Work &amp; Stress., 22(3), pp. 187-200.</a:t>
            </a:r>
          </a:p>
          <a:p>
            <a:pPr>
              <a:spcBef>
                <a:spcPct val="50000"/>
              </a:spcBef>
            </a:pPr>
            <a:r>
              <a:rPr lang="en-AU" altLang="en-US" sz="1700" dirty="0">
                <a:ea typeface="Arial" charset="0"/>
                <a:cs typeface="Arial" charset="0"/>
              </a:rPr>
              <a:t>Pyzdek, T., 119. The Six Sigma Handbook. 1st ed. New York: McGraw-Hill.</a:t>
            </a:r>
          </a:p>
          <a:p>
            <a:pPr>
              <a:spcBef>
                <a:spcPct val="50000"/>
              </a:spcBef>
            </a:pPr>
            <a:r>
              <a:rPr lang="en-AU" altLang="en-US" sz="1700" dirty="0">
                <a:ea typeface="Arial" charset="0"/>
                <a:cs typeface="Arial" charset="0"/>
              </a:rPr>
              <a:t>Zimmer-Biomet, 2022. zbnetworkemea. [Online] </a:t>
            </a:r>
          </a:p>
          <a:p>
            <a:pPr>
              <a:spcBef>
                <a:spcPct val="50000"/>
              </a:spcBef>
            </a:pPr>
            <a:r>
              <a:rPr lang="en-AU" altLang="en-US" sz="1700" dirty="0">
                <a:ea typeface="Arial" charset="0"/>
                <a:cs typeface="Arial" charset="0"/>
              </a:rPr>
              <a:t>Available at: https://www.zbinetworkemea.com/</a:t>
            </a:r>
          </a:p>
          <a:p>
            <a:pPr>
              <a:spcBef>
                <a:spcPct val="50000"/>
              </a:spcBef>
            </a:pPr>
            <a:r>
              <a:rPr lang="en-AU" altLang="en-US" sz="1700" dirty="0">
                <a:ea typeface="Arial" charset="0"/>
                <a:cs typeface="Arial" charset="0"/>
              </a:rPr>
              <a:t>[Accessed 01 May 2023].</a:t>
            </a:r>
          </a:p>
          <a:p>
            <a:pPr>
              <a:spcBef>
                <a:spcPct val="50000"/>
              </a:spcBef>
            </a:pPr>
            <a:endParaRPr lang="en-AU" altLang="en-US" sz="3600" b="1" dirty="0">
              <a:ea typeface="Arial" charset="0"/>
              <a:cs typeface="Arial" charset="0"/>
            </a:endParaRP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812" y="29167983"/>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347638"/>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0637" y="16882364"/>
            <a:ext cx="7229323" cy="6782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r>
              <a:rPr lang="en-AU" altLang="en-US" sz="3600" b="1" dirty="0">
                <a:latin typeface="Arial" panose="020B0604020202020204" pitchFamily="34" charset="0"/>
                <a:cs typeface="Arial" panose="020B0604020202020204" pitchFamily="34" charset="0"/>
              </a:rPr>
              <a:t>Project Aims</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Provide Operators with a robust and reliable process.</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Eliminate or greatly reduce non-conformances relating to temperature.</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Reduce cost directly associated to rework.</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Understand the effect of the COPQ on employees.</a:t>
            </a:r>
          </a:p>
          <a:p>
            <a:pPr>
              <a:spcBef>
                <a:spcPct val="50000"/>
              </a:spcBef>
            </a:pPr>
            <a:endParaRPr lang="en-AU" altLang="en-US"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33273" y="22813851"/>
            <a:ext cx="7147526" cy="7736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marL="457200" indent="-457200">
              <a:spcBef>
                <a:spcPct val="50000"/>
              </a:spcBef>
              <a:buFont typeface="Wingdings" panose="05000000000000000000" pitchFamily="2" charset="2"/>
              <a:buChar char="q"/>
            </a:pPr>
            <a:r>
              <a:rPr lang="en-AU" altLang="en-US" sz="2800" dirty="0">
                <a:latin typeface="Arial" panose="020B0604020202020204" pitchFamily="34" charset="0"/>
                <a:cs typeface="Arial" panose="020B0604020202020204" pitchFamily="34" charset="0"/>
              </a:rPr>
              <a:t>Systematic approach to process improvement through CAPA, managed through the Quality Management System (QMS).</a:t>
            </a:r>
          </a:p>
          <a:p>
            <a:pPr marL="457200" indent="-457200">
              <a:spcBef>
                <a:spcPct val="50000"/>
              </a:spcBef>
              <a:buFont typeface="Wingdings" panose="05000000000000000000" pitchFamily="2" charset="2"/>
              <a:buChar char="q"/>
            </a:pPr>
            <a:r>
              <a:rPr lang="en-AU" altLang="en-US" sz="2800" dirty="0">
                <a:latin typeface="Arial" panose="020B0604020202020204" pitchFamily="34" charset="0"/>
                <a:cs typeface="Arial" panose="020B0604020202020204" pitchFamily="34" charset="0"/>
              </a:rPr>
              <a:t>Engage with washroom operators to support process investigation &amp; improvement.</a:t>
            </a:r>
          </a:p>
          <a:p>
            <a:pPr marL="457200" indent="-457200">
              <a:spcBef>
                <a:spcPct val="50000"/>
              </a:spcBef>
              <a:buFont typeface="Wingdings" panose="05000000000000000000" pitchFamily="2" charset="2"/>
              <a:buChar char="q"/>
            </a:pPr>
            <a:r>
              <a:rPr lang="en-AU" altLang="en-US" sz="2800" dirty="0">
                <a:latin typeface="Arial" panose="020B0604020202020204" pitchFamily="34" charset="0"/>
                <a:cs typeface="Arial" panose="020B0604020202020204" pitchFamily="34" charset="0"/>
              </a:rPr>
              <a:t>Root Cause Analysis.</a:t>
            </a:r>
          </a:p>
          <a:p>
            <a:pPr marL="457200" indent="-457200">
              <a:spcBef>
                <a:spcPct val="5000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Conduct employee engagement survey.</a:t>
            </a:r>
          </a:p>
          <a:p>
            <a:pPr marL="457200" indent="-457200">
              <a:spcBef>
                <a:spcPct val="50000"/>
              </a:spcBef>
              <a:buFont typeface="Arial" panose="020B0604020202020204" pitchFamily="34" charset="0"/>
              <a:buChar char="•"/>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367013" y="11720739"/>
            <a:ext cx="703723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a:t>
            </a:r>
          </a:p>
          <a:p>
            <a:pPr>
              <a:spcBef>
                <a:spcPct val="50000"/>
              </a:spcBef>
            </a:pPr>
            <a:r>
              <a:rPr lang="en-GB" altLang="en-US" sz="2800" dirty="0">
                <a:latin typeface="Arial" panose="020B0604020202020204" pitchFamily="34" charset="0"/>
                <a:cs typeface="Arial" panose="020B0604020202020204" pitchFamily="34" charset="0"/>
              </a:rPr>
              <a:t>The major project has implemented substantial improvements, establishing a comprehensive and clear operational procedure for operators. The efficacy of the project has been substantiated through the execution of a statistical sampling plan. Data demonstrates notable cost reduction by minimising rework and an increase in productivity, thereby fostering long-term sustainability for the business. </a:t>
            </a:r>
          </a:p>
          <a:p>
            <a:pPr>
              <a:spcBef>
                <a:spcPct val="50000"/>
              </a:spcBef>
            </a:pPr>
            <a:r>
              <a:rPr lang="en-GB" altLang="en-US" sz="2800" dirty="0">
                <a:latin typeface="Arial" panose="020B0604020202020204" pitchFamily="34" charset="0"/>
                <a:cs typeface="Arial" panose="020B0604020202020204" pitchFamily="34" charset="0"/>
              </a:rPr>
              <a:t>Literature supports the notion that employees experiencing fewer defects tend to exhibit greater job satisfaction and improved performance. Finally, feedback from the project's closure survey indicated that operators felt actively engaged in the decision-making process throughout the project, foreseeing positive effects on their mental well-being resulting from reduced defects.</a:t>
            </a:r>
            <a:endParaRPr lang="en-AU" altLang="en-US" sz="2800" dirty="0">
              <a:latin typeface="Arial" panose="020B0604020202020204" pitchFamily="34" charset="0"/>
              <a:cs typeface="Arial" panose="020B0604020202020204" pitchFamily="34" charset="0"/>
            </a:endParaRPr>
          </a:p>
        </p:txBody>
      </p:sp>
      <p:sp>
        <p:nvSpPr>
          <p:cNvPr id="60" name="Text Box 25"/>
          <p:cNvSpPr txBox="1">
            <a:spLocks noChangeArrowheads="1"/>
          </p:cNvSpPr>
          <p:nvPr/>
        </p:nvSpPr>
        <p:spPr bwMode="auto">
          <a:xfrm>
            <a:off x="14301121" y="6228402"/>
            <a:ext cx="6785634"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Productivity targets are consistently being met, with a significant reduction in downtime.</a:t>
            </a:r>
          </a:p>
        </p:txBody>
      </p:sp>
      <p:sp>
        <p:nvSpPr>
          <p:cNvPr id="15" name="TextBox 14">
            <a:extLst>
              <a:ext uri="{FF2B5EF4-FFF2-40B4-BE49-F238E27FC236}">
                <a16:creationId xmlns:a16="http://schemas.microsoft.com/office/drawing/2014/main" id="{A3870C84-A315-B7A8-8500-8568D5400EF3}"/>
              </a:ext>
            </a:extLst>
          </p:cNvPr>
          <p:cNvSpPr txBox="1"/>
          <p:nvPr/>
        </p:nvSpPr>
        <p:spPr>
          <a:xfrm>
            <a:off x="7762871" y="25571116"/>
            <a:ext cx="6264455" cy="461665"/>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B8C464CA-A62B-FD70-1B4A-A53F4FEF0286}"/>
              </a:ext>
            </a:extLst>
          </p:cNvPr>
          <p:cNvPicPr>
            <a:picLocks noChangeAspect="1"/>
          </p:cNvPicPr>
          <p:nvPr/>
        </p:nvPicPr>
        <p:blipFill>
          <a:blip r:embed="rId4"/>
          <a:stretch>
            <a:fillRect/>
          </a:stretch>
        </p:blipFill>
        <p:spPr>
          <a:xfrm>
            <a:off x="180000" y="1940049"/>
            <a:ext cx="2931802" cy="4419073"/>
          </a:xfrm>
          <a:prstGeom prst="rect">
            <a:avLst/>
          </a:prstGeom>
          <a:ln>
            <a:noFill/>
          </a:ln>
          <a:effectLst>
            <a:softEdge rad="112500"/>
          </a:effectLst>
        </p:spPr>
      </p:pic>
      <p:pic>
        <p:nvPicPr>
          <p:cNvPr id="20" name="Picture 19">
            <a:extLst>
              <a:ext uri="{FF2B5EF4-FFF2-40B4-BE49-F238E27FC236}">
                <a16:creationId xmlns:a16="http://schemas.microsoft.com/office/drawing/2014/main" id="{8FFDD8E7-936A-BD8B-C91E-4A6CDCC39A8F}"/>
              </a:ext>
            </a:extLst>
          </p:cNvPr>
          <p:cNvPicPr>
            <a:picLocks noChangeAspect="1"/>
          </p:cNvPicPr>
          <p:nvPr/>
        </p:nvPicPr>
        <p:blipFill>
          <a:blip r:embed="rId5"/>
          <a:stretch>
            <a:fillRect/>
          </a:stretch>
        </p:blipFill>
        <p:spPr>
          <a:xfrm>
            <a:off x="274067" y="10841581"/>
            <a:ext cx="6679129" cy="27116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a:extLst>
              <a:ext uri="{FF2B5EF4-FFF2-40B4-BE49-F238E27FC236}">
                <a16:creationId xmlns:a16="http://schemas.microsoft.com/office/drawing/2014/main" id="{4E363201-206B-BD95-61A7-7F2A24613519}"/>
              </a:ext>
            </a:extLst>
          </p:cNvPr>
          <p:cNvPicPr>
            <a:picLocks noChangeAspect="1"/>
          </p:cNvPicPr>
          <p:nvPr/>
        </p:nvPicPr>
        <p:blipFill>
          <a:blip r:embed="rId6"/>
          <a:stretch>
            <a:fillRect/>
          </a:stretch>
        </p:blipFill>
        <p:spPr>
          <a:xfrm>
            <a:off x="98742" y="29219709"/>
            <a:ext cx="5700254" cy="975037"/>
          </a:xfrm>
          <a:prstGeom prst="rect">
            <a:avLst/>
          </a:prstGeom>
        </p:spPr>
      </p:pic>
      <p:cxnSp>
        <p:nvCxnSpPr>
          <p:cNvPr id="22" name="Straight Connector 21">
            <a:extLst>
              <a:ext uri="{FF2B5EF4-FFF2-40B4-BE49-F238E27FC236}">
                <a16:creationId xmlns:a16="http://schemas.microsoft.com/office/drawing/2014/main" id="{3B22D0F1-40EC-59FA-B5C6-C2B2BF3B34EB}"/>
              </a:ext>
            </a:extLst>
          </p:cNvPr>
          <p:cNvCxnSpPr>
            <a:cxnSpLocks/>
          </p:cNvCxnSpPr>
          <p:nvPr/>
        </p:nvCxnSpPr>
        <p:spPr>
          <a:xfrm>
            <a:off x="7308146" y="6560559"/>
            <a:ext cx="0" cy="218107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FD5E3A8-CF34-62C4-2836-7EE5C07A9DCA}"/>
              </a:ext>
            </a:extLst>
          </p:cNvPr>
          <p:cNvCxnSpPr>
            <a:cxnSpLocks/>
          </p:cNvCxnSpPr>
          <p:nvPr/>
        </p:nvCxnSpPr>
        <p:spPr>
          <a:xfrm>
            <a:off x="14325314" y="6560559"/>
            <a:ext cx="100096" cy="21896645"/>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8" name="Chart 37">
            <a:extLst>
              <a:ext uri="{FF2B5EF4-FFF2-40B4-BE49-F238E27FC236}">
                <a16:creationId xmlns:a16="http://schemas.microsoft.com/office/drawing/2014/main" id="{699F98E0-0DB1-54E0-0341-00CB9590485C}"/>
              </a:ext>
            </a:extLst>
          </p:cNvPr>
          <p:cNvGraphicFramePr>
            <a:graphicFrameLocks/>
          </p:cNvGraphicFramePr>
          <p:nvPr>
            <p:extLst>
              <p:ext uri="{D42A27DB-BD31-4B8C-83A1-F6EECF244321}">
                <p14:modId xmlns:p14="http://schemas.microsoft.com/office/powerpoint/2010/main" val="254647173"/>
              </p:ext>
            </p:extLst>
          </p:nvPr>
        </p:nvGraphicFramePr>
        <p:xfrm>
          <a:off x="7495016" y="24144765"/>
          <a:ext cx="6629620" cy="4465437"/>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3" name="Chart 2">
            <a:extLst>
              <a:ext uri="{FF2B5EF4-FFF2-40B4-BE49-F238E27FC236}">
                <a16:creationId xmlns:a16="http://schemas.microsoft.com/office/drawing/2014/main" id="{5AECE202-9260-E5E9-F272-984CBF5B3D7D}"/>
              </a:ext>
            </a:extLst>
          </p:cNvPr>
          <p:cNvGraphicFramePr>
            <a:graphicFrameLocks/>
          </p:cNvGraphicFramePr>
          <p:nvPr>
            <p:extLst>
              <p:ext uri="{D42A27DB-BD31-4B8C-83A1-F6EECF244321}">
                <p14:modId xmlns:p14="http://schemas.microsoft.com/office/powerpoint/2010/main" val="537800485"/>
              </p:ext>
            </p:extLst>
          </p:nvPr>
        </p:nvGraphicFramePr>
        <p:xfrm>
          <a:off x="14550488" y="7849103"/>
          <a:ext cx="6536267" cy="4091131"/>
        </p:xfrm>
        <a:graphic>
          <a:graphicData uri="http://schemas.openxmlformats.org/drawingml/2006/chart">
            <c:chart xmlns:c="http://schemas.openxmlformats.org/drawingml/2006/chart" xmlns:r="http://schemas.openxmlformats.org/officeDocument/2006/relationships" r:id="rId8"/>
          </a:graphicData>
        </a:graphic>
      </p:graphicFrame>
      <p:sp>
        <p:nvSpPr>
          <p:cNvPr id="17" name="TextBox 16">
            <a:extLst>
              <a:ext uri="{FF2B5EF4-FFF2-40B4-BE49-F238E27FC236}">
                <a16:creationId xmlns:a16="http://schemas.microsoft.com/office/drawing/2014/main" id="{F7C4714C-27DD-A0FD-BC30-D2EAE6819935}"/>
              </a:ext>
            </a:extLst>
          </p:cNvPr>
          <p:cNvSpPr txBox="1"/>
          <p:nvPr/>
        </p:nvSpPr>
        <p:spPr>
          <a:xfrm>
            <a:off x="7383393" y="20348517"/>
            <a:ext cx="7109932" cy="3539430"/>
          </a:xfrm>
          <a:prstGeom prst="rect">
            <a:avLst/>
          </a:prstGeom>
          <a:noFill/>
        </p:spPr>
        <p:txBody>
          <a:bodyPr wrap="square">
            <a:spAutoFit/>
          </a:bodyPr>
          <a:lstStyle/>
          <a:p>
            <a:pPr>
              <a:spcBef>
                <a:spcPct val="50000"/>
              </a:spcBef>
            </a:pPr>
            <a:endParaRPr lang="en-GB" altLang="en-US" sz="2800" dirty="0">
              <a:latin typeface="Arial" panose="020B0604020202020204" pitchFamily="34" charset="0"/>
              <a:cs typeface="Arial" panose="020B0604020202020204" pitchFamily="34" charset="0"/>
            </a:endParaRPr>
          </a:p>
          <a:p>
            <a:pPr>
              <a:spcBef>
                <a:spcPct val="50000"/>
              </a:spcBef>
            </a:pPr>
            <a:r>
              <a:rPr lang="en-GB" altLang="en-US" sz="2800" dirty="0">
                <a:latin typeface="Arial" panose="020B0604020202020204" pitchFamily="34" charset="0"/>
                <a:cs typeface="Arial" panose="020B0604020202020204" pitchFamily="34" charset="0"/>
              </a:rPr>
              <a:t>Improvements in the project led to significant benefits for the business.</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Rework was reduced significantly, with £816k reworked in the first 34 weeks of 2022, compared to £35k after the action plan was implemented.</a:t>
            </a:r>
          </a:p>
        </p:txBody>
      </p:sp>
      <p:graphicFrame>
        <p:nvGraphicFramePr>
          <p:cNvPr id="25" name="Chart 24">
            <a:extLst>
              <a:ext uri="{FF2B5EF4-FFF2-40B4-BE49-F238E27FC236}">
                <a16:creationId xmlns:a16="http://schemas.microsoft.com/office/drawing/2014/main" id="{87E3C9E3-17ED-90FF-62E3-7B87CADEFDC2}"/>
              </a:ext>
            </a:extLst>
          </p:cNvPr>
          <p:cNvGraphicFramePr>
            <a:graphicFrameLocks/>
          </p:cNvGraphicFramePr>
          <p:nvPr>
            <p:extLst>
              <p:ext uri="{D42A27DB-BD31-4B8C-83A1-F6EECF244321}">
                <p14:modId xmlns:p14="http://schemas.microsoft.com/office/powerpoint/2010/main" val="3894780793"/>
              </p:ext>
            </p:extLst>
          </p:nvPr>
        </p:nvGraphicFramePr>
        <p:xfrm>
          <a:off x="7780330" y="14020639"/>
          <a:ext cx="6134790" cy="2766837"/>
        </p:xfrm>
        <a:graphic>
          <a:graphicData uri="http://schemas.openxmlformats.org/drawingml/2006/chart">
            <c:chart xmlns:c="http://schemas.openxmlformats.org/drawingml/2006/chart" xmlns:r="http://schemas.openxmlformats.org/officeDocument/2006/relationships" r:id="rId9"/>
          </a:graphicData>
        </a:graphic>
      </p:graphicFrame>
      <p:graphicFrame>
        <p:nvGraphicFramePr>
          <p:cNvPr id="26" name="Chart 25">
            <a:extLst>
              <a:ext uri="{FF2B5EF4-FFF2-40B4-BE49-F238E27FC236}">
                <a16:creationId xmlns:a16="http://schemas.microsoft.com/office/drawing/2014/main" id="{CCCA7BB7-D249-22FE-6707-B00DEBF783C5}"/>
              </a:ext>
            </a:extLst>
          </p:cNvPr>
          <p:cNvGraphicFramePr>
            <a:graphicFrameLocks/>
          </p:cNvGraphicFramePr>
          <p:nvPr>
            <p:extLst>
              <p:ext uri="{D42A27DB-BD31-4B8C-83A1-F6EECF244321}">
                <p14:modId xmlns:p14="http://schemas.microsoft.com/office/powerpoint/2010/main" val="1552227528"/>
              </p:ext>
            </p:extLst>
          </p:nvPr>
        </p:nvGraphicFramePr>
        <p:xfrm>
          <a:off x="7780330" y="18037263"/>
          <a:ext cx="6134789" cy="2818208"/>
        </p:xfrm>
        <a:graphic>
          <a:graphicData uri="http://schemas.openxmlformats.org/drawingml/2006/chart">
            <c:chart xmlns:c="http://schemas.openxmlformats.org/drawingml/2006/chart" xmlns:r="http://schemas.openxmlformats.org/officeDocument/2006/relationships" r:id="rId10"/>
          </a:graphicData>
        </a:graphic>
      </p:graphicFrame>
      <p:pic>
        <p:nvPicPr>
          <p:cNvPr id="33" name="Picture 32">
            <a:extLst>
              <a:ext uri="{FF2B5EF4-FFF2-40B4-BE49-F238E27FC236}">
                <a16:creationId xmlns:a16="http://schemas.microsoft.com/office/drawing/2014/main" id="{D5A1709F-C32D-0E80-A1D7-C7A6DE93014D}"/>
              </a:ext>
            </a:extLst>
          </p:cNvPr>
          <p:cNvPicPr>
            <a:picLocks noChangeAspect="1"/>
          </p:cNvPicPr>
          <p:nvPr/>
        </p:nvPicPr>
        <p:blipFill>
          <a:blip r:embed="rId11"/>
          <a:stretch>
            <a:fillRect/>
          </a:stretch>
        </p:blipFill>
        <p:spPr>
          <a:xfrm>
            <a:off x="7760327" y="10235093"/>
            <a:ext cx="6134790" cy="2790370"/>
          </a:xfrm>
          <a:prstGeom prst="rect">
            <a:avLst/>
          </a:prstGeom>
        </p:spPr>
      </p:pic>
      <p:sp>
        <p:nvSpPr>
          <p:cNvPr id="43" name="TextBox 42">
            <a:extLst>
              <a:ext uri="{FF2B5EF4-FFF2-40B4-BE49-F238E27FC236}">
                <a16:creationId xmlns:a16="http://schemas.microsoft.com/office/drawing/2014/main" id="{70385FF0-1E4C-4D38-0995-0152955FE9CF}"/>
              </a:ext>
            </a:extLst>
          </p:cNvPr>
          <p:cNvSpPr txBox="1"/>
          <p:nvPr/>
        </p:nvSpPr>
        <p:spPr>
          <a:xfrm>
            <a:off x="7371389" y="6493188"/>
            <a:ext cx="6892265" cy="3662541"/>
          </a:xfrm>
          <a:prstGeom prst="rect">
            <a:avLst/>
          </a:prstGeom>
          <a:noFill/>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altLang="en-US" sz="2800" dirty="0">
                <a:latin typeface="Arial" panose="020B0604020202020204" pitchFamily="34" charset="0"/>
                <a:cs typeface="Arial" panose="020B0604020202020204" pitchFamily="34" charset="0"/>
              </a:rPr>
              <a:t>Employee engagement took place with 40 EOL operators. The survey results concluded:</a:t>
            </a:r>
          </a:p>
          <a:p>
            <a:pPr marL="457200" indent="-457200">
              <a:spcBef>
                <a:spcPct val="50000"/>
              </a:spcBef>
              <a:buFont typeface="Wingdings" panose="05000000000000000000" pitchFamily="2" charset="2"/>
              <a:buChar char="q"/>
            </a:pPr>
            <a:r>
              <a:rPr lang="en-GB" altLang="en-US" sz="2800" dirty="0">
                <a:latin typeface="Arial" panose="020B0604020202020204" pitchFamily="34" charset="0"/>
                <a:cs typeface="Arial" panose="020B0604020202020204" pitchFamily="34" charset="0"/>
              </a:rPr>
              <a:t>73% of participants feel stressed or frustrated at least once a week due to scrap or rework.</a:t>
            </a:r>
          </a:p>
        </p:txBody>
      </p:sp>
      <p:sp>
        <p:nvSpPr>
          <p:cNvPr id="49" name="TextBox 48">
            <a:extLst>
              <a:ext uri="{FF2B5EF4-FFF2-40B4-BE49-F238E27FC236}">
                <a16:creationId xmlns:a16="http://schemas.microsoft.com/office/drawing/2014/main" id="{F5318A76-613D-9A32-7F7F-569C9E505A51}"/>
              </a:ext>
            </a:extLst>
          </p:cNvPr>
          <p:cNvSpPr txBox="1"/>
          <p:nvPr/>
        </p:nvSpPr>
        <p:spPr>
          <a:xfrm>
            <a:off x="7319497" y="13034536"/>
            <a:ext cx="6937902" cy="954107"/>
          </a:xfrm>
          <a:prstGeom prst="rect">
            <a:avLst/>
          </a:prstGeom>
          <a:noFill/>
        </p:spPr>
        <p:txBody>
          <a:bodyPr wrap="square">
            <a:spAutoFit/>
          </a:bodyPr>
          <a:lstStyle/>
          <a:p>
            <a:pPr marL="457200" indent="-457200">
              <a:buFont typeface="Wingdings" panose="05000000000000000000" pitchFamily="2" charset="2"/>
              <a:buChar char="q"/>
            </a:pPr>
            <a:r>
              <a:rPr lang="en-GB" sz="2800" dirty="0">
                <a:latin typeface="Arial" panose="020B0604020202020204" pitchFamily="34" charset="0"/>
                <a:cs typeface="Arial" panose="020B0604020202020204" pitchFamily="34" charset="0"/>
              </a:rPr>
              <a:t>78% have never been asked to support with scrap reduction.</a:t>
            </a:r>
          </a:p>
        </p:txBody>
      </p:sp>
      <p:sp>
        <p:nvSpPr>
          <p:cNvPr id="53" name="TextBox 52">
            <a:extLst>
              <a:ext uri="{FF2B5EF4-FFF2-40B4-BE49-F238E27FC236}">
                <a16:creationId xmlns:a16="http://schemas.microsoft.com/office/drawing/2014/main" id="{A17354B9-61E5-A3C9-D66D-A1A309A22450}"/>
              </a:ext>
            </a:extLst>
          </p:cNvPr>
          <p:cNvSpPr txBox="1"/>
          <p:nvPr/>
        </p:nvSpPr>
        <p:spPr>
          <a:xfrm>
            <a:off x="14529331" y="22308003"/>
            <a:ext cx="6936067" cy="3662541"/>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Acknowledgement</a:t>
            </a:r>
          </a:p>
          <a:p>
            <a:r>
              <a:rPr lang="en-GB" sz="2800" dirty="0">
                <a:latin typeface="Arial" panose="020B0604020202020204" pitchFamily="34" charset="0"/>
                <a:cs typeface="Arial" panose="020B0604020202020204" pitchFamily="34" charset="0"/>
              </a:rPr>
              <a:t>I would like to thank my family for their support over the last four years. I would also like to thank the staff at the UWTSD for their continued support throughout. Finally, thank you to Zimmer Biomet for giving me this opportunity</a:t>
            </a:r>
          </a:p>
          <a:p>
            <a:endParaRPr lang="en-GB" sz="28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62A2338F-3A9F-A0C8-2696-6F821FCD8CCA}"/>
              </a:ext>
            </a:extLst>
          </p:cNvPr>
          <p:cNvSpPr txBox="1"/>
          <p:nvPr/>
        </p:nvSpPr>
        <p:spPr>
          <a:xfrm>
            <a:off x="7328461" y="16962368"/>
            <a:ext cx="7089617" cy="95410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latin typeface="Arial" panose="020B0604020202020204" pitchFamily="34" charset="0"/>
                <a:cs typeface="Arial" panose="020B0604020202020204" pitchFamily="34" charset="0"/>
              </a:rPr>
              <a:t>69% thought no meaningful action would be taken from the survey.</a:t>
            </a:r>
          </a:p>
        </p:txBody>
      </p:sp>
      <p:sp>
        <p:nvSpPr>
          <p:cNvPr id="55" name="TextBox 54">
            <a:extLst>
              <a:ext uri="{FF2B5EF4-FFF2-40B4-BE49-F238E27FC236}">
                <a16:creationId xmlns:a16="http://schemas.microsoft.com/office/drawing/2014/main" id="{7F252536-251C-1105-7A15-16C32C48288F}"/>
              </a:ext>
            </a:extLst>
          </p:cNvPr>
          <p:cNvSpPr txBox="1"/>
          <p:nvPr/>
        </p:nvSpPr>
        <p:spPr>
          <a:xfrm>
            <a:off x="6057481" y="29435810"/>
            <a:ext cx="9826388"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Confidential – For Zimmer Biomet internal use only.</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1649</TotalTime>
  <Words>651</Words>
  <Application>Microsoft Office PowerPoint</Application>
  <PresentationFormat>Custom</PresentationFormat>
  <Paragraphs>60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Hughes, Thomas</cp:lastModifiedBy>
  <cp:revision>24</cp:revision>
  <dcterms:created xsi:type="dcterms:W3CDTF">2016-02-25T08:27:32Z</dcterms:created>
  <dcterms:modified xsi:type="dcterms:W3CDTF">2023-05-31T08:27:08Z</dcterms:modified>
</cp:coreProperties>
</file>