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302" r:id="rId2"/>
    <p:sldId id="301" r:id="rId3"/>
    <p:sldId id="277" r:id="rId4"/>
    <p:sldId id="284" r:id="rId5"/>
    <p:sldId id="294" r:id="rId6"/>
    <p:sldId id="279" r:id="rId7"/>
    <p:sldId id="280" r:id="rId8"/>
    <p:sldId id="295" r:id="rId9"/>
    <p:sldId id="276" r:id="rId10"/>
    <p:sldId id="296" r:id="rId11"/>
    <p:sldId id="297" r:id="rId12"/>
    <p:sldId id="281" r:id="rId13"/>
    <p:sldId id="256" r:id="rId14"/>
    <p:sldId id="283" r:id="rId15"/>
    <p:sldId id="285" r:id="rId16"/>
    <p:sldId id="268" r:id="rId17"/>
    <p:sldId id="269" r:id="rId18"/>
    <p:sldId id="271" r:id="rId19"/>
    <p:sldId id="286" r:id="rId20"/>
    <p:sldId id="290" r:id="rId21"/>
    <p:sldId id="287" r:id="rId22"/>
    <p:sldId id="291" r:id="rId23"/>
    <p:sldId id="288" r:id="rId24"/>
    <p:sldId id="292" r:id="rId25"/>
    <p:sldId id="293" r:id="rId26"/>
    <p:sldId id="289" r:id="rId27"/>
    <p:sldId id="300" r:id="rId28"/>
    <p:sldId id="299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6208"/>
  </p:normalViewPr>
  <p:slideViewPr>
    <p:cSldViewPr snapToGrid="0" snapToObjects="1">
      <p:cViewPr varScale="1">
        <p:scale>
          <a:sx n="119" d="100"/>
          <a:sy n="119" d="100"/>
        </p:scale>
        <p:origin x="216" y="2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A7E4D-C9A6-A646-85B9-28E7B2C11D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C791F2-6D3A-1D4D-8FA8-C162F6E087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3C0FF8-C8F9-6845-905E-687731103C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17B6C-4E39-A642-A44F-989DEE2D5C5A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7BB311-D440-EC41-B0E7-8580C49FA0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78C1A2-4803-554F-A00B-114A54948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4ED6B-650F-5540-A7A2-2C81B6A3D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74409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D7C0D-D655-5D45-ACD0-67ABC99C68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6C2B8-790B-3440-B51C-487A0B4F19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BC1D5C-AC62-954D-B5E2-31A7F3F1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17B6C-4E39-A642-A44F-989DEE2D5C5A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B3CEAE-A9F1-2942-AB10-ACD3C0DE0D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BA3238-53A1-D249-ADFC-4765901483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4ED6B-650F-5540-A7A2-2C81B6A3D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42568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3A913-9460-E240-AB5B-214A93637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6033D9-40EF-1943-B199-F2AAC717DE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1CA42-65C4-F94E-84FE-3406BED8E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17B6C-4E39-A642-A44F-989DEE2D5C5A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4F4C37-9D59-2440-95BF-906E5C9C74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440B10-5481-8A4A-BF07-5567873127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4ED6B-650F-5540-A7A2-2C81B6A3D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7982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BFBC5-A57B-9C4B-9E41-B4BE1EE176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A979A-75F1-F747-AB93-1737BCCCC4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05F747-94A0-CB4D-AF64-93DF1CD18E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8C9199-386A-6445-B9E1-BA55F5C3A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17B6C-4E39-A642-A44F-989DEE2D5C5A}" type="datetimeFigureOut">
              <a:rPr lang="en-US" smtClean="0"/>
              <a:t>4/23/26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972AE5-33E0-9A4C-A48D-C27B346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509E73-92C7-B242-9844-8358BCB88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4ED6B-650F-5540-A7A2-2C81B6A3D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092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F4742-06B1-004F-94F9-10BC329D3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F68633-A0FF-F44C-8818-9FC9CE1466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D1F8F8-DF76-7345-A587-F5F716965F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DD6C86E-8954-4648-82BE-59A65031258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0DCB885-F367-7841-BD09-AD9C4D8B15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95F968-6EDA-3C4F-83AC-2682ACA928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17B6C-4E39-A642-A44F-989DEE2D5C5A}" type="datetimeFigureOut">
              <a:rPr lang="en-US" smtClean="0"/>
              <a:t>4/23/26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D74244-C072-B948-BD23-E918815570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9D1CA0-16CA-A949-9A3E-FE12F0073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4ED6B-650F-5540-A7A2-2C81B6A3D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292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54D88C-57BC-794B-B9FD-B9A8C906B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B74FF3-0A85-FB4F-8342-C7BC229BFA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17B6C-4E39-A642-A44F-989DEE2D5C5A}" type="datetimeFigureOut">
              <a:rPr lang="en-US" smtClean="0"/>
              <a:t>4/23/26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9830A1-0FB1-EA4C-8528-064F5234EF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D1AD40-AEBD-CE40-A684-AF6E606DB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4ED6B-650F-5540-A7A2-2C81B6A3D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7844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A752B9D-6FD9-4A45-B79A-DD21ACE88D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17B6C-4E39-A642-A44F-989DEE2D5C5A}" type="datetimeFigureOut">
              <a:rPr lang="en-US" smtClean="0"/>
              <a:t>4/23/26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463ED5E-5BDE-624C-88B6-18FDC43156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975B24-0588-E24B-AF51-CD1BFCA56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4ED6B-650F-5540-A7A2-2C81B6A3D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6494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004A4-4D2B-8D4F-954B-F57FC7C4D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990EB3-23C1-0742-8F28-EDD541FBBE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04021A-B5A6-D24F-990F-B672F1C8EA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D56C69-448C-EB4B-A54C-7CCCF086F9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17B6C-4E39-A642-A44F-989DEE2D5C5A}" type="datetimeFigureOut">
              <a:rPr lang="en-US" smtClean="0"/>
              <a:t>4/23/26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D14F01-8782-BA40-9AB1-ED54BE0D1C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F39990-FA9B-E14A-BE79-AB5B2067C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4ED6B-650F-5540-A7A2-2C81B6A3D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3846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588F8-B56B-584D-97FE-FFBB8E586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0607626-4183-9443-A2A3-F96310548C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88A263-CEA8-E641-A747-E5369D783B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A9B990-695E-2A4A-98FA-66CD86E80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17B6C-4E39-A642-A44F-989DEE2D5C5A}" type="datetimeFigureOut">
              <a:rPr lang="en-US" smtClean="0"/>
              <a:t>4/23/26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A84025-BC49-FE44-B5CA-4F5FB0D7FE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53DC0E-71A9-DD45-B555-25C01FF88E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4ED6B-650F-5540-A7A2-2C81B6A3D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6491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EAEA1-268F-E545-B51F-37A838C3B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BA3530-BD13-F44A-AC97-073CA6284B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62D6B-D6B6-124B-AE42-57114A166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17B6C-4E39-A642-A44F-989DEE2D5C5A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E61FC4-220A-874C-B3EB-8FC24161F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FD0D5D-D29E-9B40-87E7-F06F31F01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4ED6B-650F-5540-A7A2-2C81B6A3D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00296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8FEF2AE-F1F8-D744-A049-8824948B681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E7FC53-CB37-4F4E-8798-0D40AF097A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3CC07E-8778-4F4B-A16F-38C37A3CCE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17B6C-4E39-A642-A44F-989DEE2D5C5A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28E321-C579-4A4D-B09D-5F11637CF7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9B2822-A082-2940-BC64-ED05E373C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4ED6B-650F-5540-A7A2-2C81B6A3D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0057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3086D0-CA11-964B-ACC1-2908B0648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14F77A-35A6-3245-8038-8F505198FC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E875F0-5177-984F-8099-BE5CFC8FBE0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17B6C-4E39-A642-A44F-989DEE2D5C5A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E39B90-001C-D84D-AB89-B67A20D626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9EFEB-E727-E748-B8B8-78AFB6170E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64ED6B-650F-5540-A7A2-2C81B6A3D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367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3.pn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0A359EAF-1644-0E2E-2439-23AFEEE5C17C}"/>
              </a:ext>
            </a:extLst>
          </p:cNvPr>
          <p:cNvSpPr>
            <a:spLocks noGrp="1"/>
          </p:cNvSpPr>
          <p:nvPr/>
        </p:nvSpPr>
        <p:spPr>
          <a:xfrm>
            <a:off x="3325283" y="2596884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Banner illustration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159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AE815-4D4C-46A8-E41C-C545E55AC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3618" y="1029229"/>
            <a:ext cx="10515600" cy="1325563"/>
          </a:xfrm>
        </p:spPr>
        <p:txBody>
          <a:bodyPr/>
          <a:lstStyle/>
          <a:p>
            <a:r>
              <a:rPr lang="en-GB" dirty="0"/>
              <a:t>Outcomes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8C8DFC-3938-381E-D42F-D34F4D5FA1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6400" y="2856707"/>
            <a:ext cx="10515600" cy="4351338"/>
          </a:xfrm>
        </p:spPr>
        <p:txBody>
          <a:bodyPr/>
          <a:lstStyle/>
          <a:p>
            <a:r>
              <a:rPr lang="en-GB" dirty="0"/>
              <a:t>Recognise different types of banner illustrations.</a:t>
            </a:r>
          </a:p>
          <a:p>
            <a:r>
              <a:rPr lang="en-GB" dirty="0"/>
              <a:t>Analyse key elements of an effective banner illustration.</a:t>
            </a:r>
          </a:p>
          <a:p>
            <a:r>
              <a:rPr lang="en-GB" dirty="0"/>
              <a:t>Apply design principles to create effectiveness.</a:t>
            </a:r>
          </a:p>
          <a:p>
            <a:r>
              <a:rPr lang="en-GB" dirty="0"/>
              <a:t>Develop practical skills in banner illustration creation.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68242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1713AB-9BC2-1198-DFA6-E30A1DF72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7866" y="470958"/>
            <a:ext cx="10515600" cy="1325563"/>
          </a:xfrm>
        </p:spPr>
        <p:txBody>
          <a:bodyPr/>
          <a:lstStyle/>
          <a:p>
            <a:r>
              <a:rPr lang="en-GB"/>
              <a:t>What is banner illustration?</a:t>
            </a:r>
            <a:br>
              <a:rPr lang="en-GB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3CE57-123A-A7EC-10C5-0965A1AD69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39961" y="2410353"/>
            <a:ext cx="4622872" cy="1912937"/>
          </a:xfrm>
        </p:spPr>
        <p:txBody>
          <a:bodyPr>
            <a:normAutofit fontScale="92500"/>
          </a:bodyPr>
          <a:lstStyle/>
          <a:p>
            <a:r>
              <a:rPr lang="en-GB"/>
              <a:t>Banner illustration is a visually engaging image designed to communicate a message, often used in advertising, websites and social media.</a:t>
            </a:r>
            <a:endParaRPr lang="en-US" dirty="0"/>
          </a:p>
        </p:txBody>
      </p:sp>
      <p:pic>
        <p:nvPicPr>
          <p:cNvPr id="6" name="Picture 5" descr="BBC Wildlife Magazine Illustrations on Behance">
            <a:extLst>
              <a:ext uri="{FF2B5EF4-FFF2-40B4-BE49-F238E27FC236}">
                <a16:creationId xmlns:a16="http://schemas.microsoft.com/office/drawing/2014/main" id="{30F3826D-52FA-63E2-80C6-7698EEE9B6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167" y="1636392"/>
            <a:ext cx="6079065" cy="4012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18891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3EF749-D19B-CBD3-106A-6889C3C0DA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1" y="2294995"/>
            <a:ext cx="10515600" cy="4351338"/>
          </a:xfrm>
        </p:spPr>
        <p:txBody>
          <a:bodyPr/>
          <a:lstStyle/>
          <a:p>
            <a:r>
              <a:rPr lang="en-GB" dirty="0"/>
              <a:t>Grab attention quickly</a:t>
            </a:r>
          </a:p>
          <a:p>
            <a:r>
              <a:rPr lang="en-GB" dirty="0"/>
              <a:t>Communicate a message concisely </a:t>
            </a:r>
          </a:p>
          <a:p>
            <a:r>
              <a:rPr lang="en-GB" dirty="0"/>
              <a:t>Enhance brand identity </a:t>
            </a:r>
          </a:p>
          <a:p>
            <a:r>
              <a:rPr lang="en-GB" dirty="0"/>
              <a:t>Encourage engagement </a:t>
            </a:r>
          </a:p>
          <a:p>
            <a:r>
              <a:rPr lang="en-GB" dirty="0"/>
              <a:t>Sell a product </a:t>
            </a:r>
          </a:p>
          <a:p>
            <a:r>
              <a:rPr lang="en-GB" dirty="0"/>
              <a:t>Promote events  </a:t>
            </a:r>
          </a:p>
          <a:p>
            <a:r>
              <a:rPr lang="en-GB" dirty="0"/>
              <a:t>Promote awareness campaigns </a:t>
            </a:r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704C732-F856-2FD4-FF0D-5550FD33357E}"/>
              </a:ext>
            </a:extLst>
          </p:cNvPr>
          <p:cNvSpPr txBox="1">
            <a:spLocks/>
          </p:cNvSpPr>
          <p:nvPr/>
        </p:nvSpPr>
        <p:spPr>
          <a:xfrm>
            <a:off x="1981201" y="744801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The purpose of banner illustrations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25271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4511B7-F258-1A6F-1BF6-1B8A6C8C19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400" y="2565134"/>
            <a:ext cx="10515600" cy="1325563"/>
          </a:xfrm>
        </p:spPr>
        <p:txBody>
          <a:bodyPr/>
          <a:lstStyle/>
          <a:p>
            <a:r>
              <a:rPr lang="en-GB" dirty="0"/>
              <a:t>Different types of banner illustration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57473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903DCF3-F124-1BC4-286A-66568D8BA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6099" y="565882"/>
            <a:ext cx="10515600" cy="1325563"/>
          </a:xfrm>
        </p:spPr>
        <p:txBody>
          <a:bodyPr/>
          <a:lstStyle/>
          <a:p>
            <a:r>
              <a:rPr lang="en-GB" dirty="0"/>
              <a:t>Website hero banners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9926C66-3693-A813-3E91-A8AAE80FD7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611" y="2091634"/>
            <a:ext cx="5120529" cy="353770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672D6FA-B5BC-28BD-E365-75132BC3AF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4196" y="2091633"/>
            <a:ext cx="4664958" cy="3537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82303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69910-98CD-6266-0C65-206CE9883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4450" y="93559"/>
            <a:ext cx="10515600" cy="1325563"/>
          </a:xfrm>
        </p:spPr>
        <p:txBody>
          <a:bodyPr/>
          <a:lstStyle/>
          <a:p>
            <a:r>
              <a:rPr lang="en-GB"/>
              <a:t>Event banners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33BC8A-80D7-3689-98C0-74F3294292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145" y="1507219"/>
            <a:ext cx="2524425" cy="442404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35ECBD0-0FCB-BA66-8E58-453AEEEB9D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4326" y="1507219"/>
            <a:ext cx="2318948" cy="300582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BAB5A04-DFF5-906D-A4F8-EAEB4B43D4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9798" y="1486064"/>
            <a:ext cx="2524425" cy="302698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26845FB-FEF9-E840-AB77-A4446A56248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40748" y="1682537"/>
            <a:ext cx="3036359" cy="3805767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254B741D-7B75-E318-2D5D-E949C8304C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28559" y="4959105"/>
            <a:ext cx="9967382" cy="4124486"/>
          </a:xfrm>
        </p:spPr>
        <p:txBody>
          <a:bodyPr/>
          <a:lstStyle/>
          <a:p>
            <a:r>
              <a:rPr lang="en-GB" dirty="0"/>
              <a:t>Bright visuals</a:t>
            </a:r>
          </a:p>
          <a:p>
            <a:r>
              <a:rPr lang="en-GB" dirty="0"/>
              <a:t>Grab attention </a:t>
            </a:r>
          </a:p>
          <a:p>
            <a:r>
              <a:rPr lang="en-GB" dirty="0"/>
              <a:t>Short brief messages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32412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626B5DF-3312-1269-DAF5-DB3DD0EDFC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629834"/>
            <a:ext cx="5291666" cy="3598332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904537E-9B45-1A9E-D417-B60A38C342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6865" y="1629834"/>
            <a:ext cx="5291667" cy="359833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8F5F1D3B-8817-D090-F874-F8C448D53575}"/>
              </a:ext>
            </a:extLst>
          </p:cNvPr>
          <p:cNvSpPr txBox="1">
            <a:spLocks/>
          </p:cNvSpPr>
          <p:nvPr/>
        </p:nvSpPr>
        <p:spPr>
          <a:xfrm>
            <a:off x="3910465" y="533100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Vertical banners </a:t>
            </a:r>
            <a:endParaRPr lang="en-US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01CA056-EC2A-FFF4-9554-A1EE16FCFE5C}"/>
              </a:ext>
            </a:extLst>
          </p:cNvPr>
          <p:cNvSpPr txBox="1">
            <a:spLocks/>
          </p:cNvSpPr>
          <p:nvPr/>
        </p:nvSpPr>
        <p:spPr>
          <a:xfrm>
            <a:off x="1273174" y="5428196"/>
            <a:ext cx="9967382" cy="412448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Marian F. Moratinos </a:t>
            </a:r>
          </a:p>
          <a:p>
            <a:endParaRPr lang="en-US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07B7A91B-97C2-B8C5-AB9F-B1454DF77AB2}"/>
              </a:ext>
            </a:extLst>
          </p:cNvPr>
          <p:cNvSpPr txBox="1">
            <a:spLocks/>
          </p:cNvSpPr>
          <p:nvPr/>
        </p:nvSpPr>
        <p:spPr>
          <a:xfrm>
            <a:off x="6992407" y="5428196"/>
            <a:ext cx="9967382" cy="412448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Vasundhara</a:t>
            </a:r>
            <a:r>
              <a:rPr lang="en-GB" dirty="0"/>
              <a:t> Srinivas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40218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17700FE-0629-F005-F35E-9CC7A58C1C89}"/>
              </a:ext>
            </a:extLst>
          </p:cNvPr>
          <p:cNvSpPr txBox="1">
            <a:spLocks/>
          </p:cNvSpPr>
          <p:nvPr/>
        </p:nvSpPr>
        <p:spPr>
          <a:xfrm>
            <a:off x="3381298" y="427267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Vertical banners </a:t>
            </a:r>
            <a:endParaRPr lang="en-US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891007C-6568-B57B-0EB3-119FE14C5B60}"/>
              </a:ext>
            </a:extLst>
          </p:cNvPr>
          <p:cNvSpPr txBox="1">
            <a:spLocks/>
          </p:cNvSpPr>
          <p:nvPr/>
        </p:nvSpPr>
        <p:spPr>
          <a:xfrm>
            <a:off x="2329880" y="1431704"/>
            <a:ext cx="8008747" cy="296597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Commonly used for various settings where a tall narrow format is needed for visual impact.</a:t>
            </a:r>
          </a:p>
          <a:p>
            <a:endParaRPr lang="en-GB" dirty="0"/>
          </a:p>
          <a:p>
            <a:r>
              <a:rPr lang="en-GB" dirty="0"/>
              <a:t>Website sidebars</a:t>
            </a:r>
          </a:p>
          <a:p>
            <a:r>
              <a:rPr lang="en-GB" dirty="0"/>
              <a:t>Social media stories </a:t>
            </a:r>
          </a:p>
          <a:p>
            <a:r>
              <a:rPr lang="en-GB" dirty="0"/>
              <a:t>Mobile apps</a:t>
            </a:r>
          </a:p>
          <a:p>
            <a:r>
              <a:rPr lang="en-GB" dirty="0"/>
              <a:t>Roll up banners</a:t>
            </a:r>
          </a:p>
          <a:p>
            <a:r>
              <a:rPr lang="en-GB" dirty="0"/>
              <a:t>Magazine covers and inserts</a:t>
            </a:r>
          </a:p>
          <a:p>
            <a:r>
              <a:rPr lang="en-GB" dirty="0"/>
              <a:t>Restaurant menus and signage</a:t>
            </a:r>
          </a:p>
          <a:p>
            <a:endParaRPr lang="en-GB" dirty="0"/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C532D84-2D6B-2364-FD0F-14647F8B98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516" t="18495" r="63827" b="9846"/>
          <a:stretch/>
        </p:blipFill>
        <p:spPr>
          <a:xfrm>
            <a:off x="10241090" y="-13422"/>
            <a:ext cx="1950910" cy="687142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A299EA0-ABC6-B7A8-2B7B-A4797E7C2E8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0002" t="13527" r="14350" b="22847"/>
          <a:stretch/>
        </p:blipFill>
        <p:spPr>
          <a:xfrm>
            <a:off x="0" y="0"/>
            <a:ext cx="1950910" cy="6844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9744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41BF69E7-A681-73E2-679F-7A6C55E62110}"/>
              </a:ext>
            </a:extLst>
          </p:cNvPr>
          <p:cNvSpPr txBox="1">
            <a:spLocks/>
          </p:cNvSpPr>
          <p:nvPr/>
        </p:nvSpPr>
        <p:spPr>
          <a:xfrm>
            <a:off x="4128368" y="4522156"/>
            <a:ext cx="4937937" cy="136321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Spot illustrations </a:t>
            </a:r>
          </a:p>
        </p:txBody>
      </p:sp>
      <p:sp>
        <p:nvSpPr>
          <p:cNvPr id="61" name="Freeform: Shape 60">
            <a:extLst>
              <a:ext uri="{FF2B5EF4-FFF2-40B4-BE49-F238E27FC236}">
                <a16:creationId xmlns:a16="http://schemas.microsoft.com/office/drawing/2014/main" id="{F6E384F5-137A-40B1-97F0-694CC6ECD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122218"/>
            <a:ext cx="3730752" cy="4735782"/>
          </a:xfrm>
          <a:custGeom>
            <a:avLst/>
            <a:gdLst>
              <a:gd name="connsiteX0" fmla="*/ 640080 w 3730752"/>
              <a:gd name="connsiteY0" fmla="*/ 0 h 4735782"/>
              <a:gd name="connsiteX1" fmla="*/ 3730752 w 3730752"/>
              <a:gd name="connsiteY1" fmla="*/ 3090672 h 4735782"/>
              <a:gd name="connsiteX2" fmla="*/ 3357725 w 3730752"/>
              <a:gd name="connsiteY2" fmla="*/ 4563870 h 4735782"/>
              <a:gd name="connsiteX3" fmla="*/ 3253285 w 3730752"/>
              <a:gd name="connsiteY3" fmla="*/ 4735782 h 4735782"/>
              <a:gd name="connsiteX4" fmla="*/ 0 w 3730752"/>
              <a:gd name="connsiteY4" fmla="*/ 4735782 h 4735782"/>
              <a:gd name="connsiteX5" fmla="*/ 0 w 3730752"/>
              <a:gd name="connsiteY5" fmla="*/ 67215 h 4735782"/>
              <a:gd name="connsiteX6" fmla="*/ 17202 w 3730752"/>
              <a:gd name="connsiteY6" fmla="*/ 62792 h 4735782"/>
              <a:gd name="connsiteX7" fmla="*/ 640080 w 3730752"/>
              <a:gd name="connsiteY7" fmla="*/ 0 h 4735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30752" h="4735782">
                <a:moveTo>
                  <a:pt x="640080" y="0"/>
                </a:moveTo>
                <a:cubicBezTo>
                  <a:pt x="2347011" y="0"/>
                  <a:pt x="3730752" y="1383741"/>
                  <a:pt x="3730752" y="3090672"/>
                </a:cubicBezTo>
                <a:cubicBezTo>
                  <a:pt x="3730752" y="3624088"/>
                  <a:pt x="3595621" y="4125943"/>
                  <a:pt x="3357725" y="4563870"/>
                </a:cubicBezTo>
                <a:lnTo>
                  <a:pt x="3253285" y="4735782"/>
                </a:lnTo>
                <a:lnTo>
                  <a:pt x="0" y="4735782"/>
                </a:lnTo>
                <a:lnTo>
                  <a:pt x="0" y="67215"/>
                </a:lnTo>
                <a:lnTo>
                  <a:pt x="17202" y="62792"/>
                </a:lnTo>
                <a:cubicBezTo>
                  <a:pt x="218397" y="21621"/>
                  <a:pt x="426714" y="0"/>
                  <a:pt x="640080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9DBC4630-03DA-474F-BBCB-BA3AE6B31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1982" y="-4332"/>
            <a:ext cx="4242816" cy="2454158"/>
          </a:xfrm>
          <a:custGeom>
            <a:avLst/>
            <a:gdLst>
              <a:gd name="connsiteX0" fmla="*/ 28633 w 4242816"/>
              <a:gd name="connsiteY0" fmla="*/ 0 h 2454158"/>
              <a:gd name="connsiteX1" fmla="*/ 4214183 w 4242816"/>
              <a:gd name="connsiteY1" fmla="*/ 0 h 2454158"/>
              <a:gd name="connsiteX2" fmla="*/ 4231864 w 4242816"/>
              <a:gd name="connsiteY2" fmla="*/ 115848 h 2454158"/>
              <a:gd name="connsiteX3" fmla="*/ 4242816 w 4242816"/>
              <a:gd name="connsiteY3" fmla="*/ 332750 h 2454158"/>
              <a:gd name="connsiteX4" fmla="*/ 2121408 w 4242816"/>
              <a:gd name="connsiteY4" fmla="*/ 2454158 h 2454158"/>
              <a:gd name="connsiteX5" fmla="*/ 0 w 4242816"/>
              <a:gd name="connsiteY5" fmla="*/ 332750 h 2454158"/>
              <a:gd name="connsiteX6" fmla="*/ 10953 w 4242816"/>
              <a:gd name="connsiteY6" fmla="*/ 115848 h 2454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42816" h="2454158">
                <a:moveTo>
                  <a:pt x="28633" y="0"/>
                </a:moveTo>
                <a:lnTo>
                  <a:pt x="4214183" y="0"/>
                </a:lnTo>
                <a:lnTo>
                  <a:pt x="4231864" y="115848"/>
                </a:lnTo>
                <a:cubicBezTo>
                  <a:pt x="4239106" y="187164"/>
                  <a:pt x="4242816" y="259524"/>
                  <a:pt x="4242816" y="332750"/>
                </a:cubicBezTo>
                <a:cubicBezTo>
                  <a:pt x="4242816" y="1504371"/>
                  <a:pt x="3293029" y="2454158"/>
                  <a:pt x="2121408" y="2454158"/>
                </a:cubicBezTo>
                <a:cubicBezTo>
                  <a:pt x="949787" y="2454158"/>
                  <a:pt x="0" y="1504371"/>
                  <a:pt x="0" y="332750"/>
                </a:cubicBezTo>
                <a:cubicBezTo>
                  <a:pt x="0" y="259524"/>
                  <a:pt x="3710" y="187164"/>
                  <a:pt x="10953" y="115848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BCD502-995D-D1FB-6DB5-D37F00DF1F5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149" r="-1" b="1770"/>
          <a:stretch/>
        </p:blipFill>
        <p:spPr>
          <a:xfrm>
            <a:off x="1246573" y="10"/>
            <a:ext cx="3913632" cy="2285224"/>
          </a:xfrm>
          <a:custGeom>
            <a:avLst/>
            <a:gdLst/>
            <a:ahLst/>
            <a:cxnLst/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55EBC6B-4B7D-D275-0562-4C3FFD8F473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790" r="39016"/>
          <a:stretch/>
        </p:blipFill>
        <p:spPr>
          <a:xfrm>
            <a:off x="20" y="2288331"/>
            <a:ext cx="3564618" cy="4569668"/>
          </a:xfrm>
          <a:custGeom>
            <a:avLst/>
            <a:gdLst/>
            <a:ahLst/>
            <a:cxnLst/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</p:spPr>
      </p:pic>
      <p:sp>
        <p:nvSpPr>
          <p:cNvPr id="63" name="Oval 62">
            <a:extLst>
              <a:ext uri="{FF2B5EF4-FFF2-40B4-BE49-F238E27FC236}">
                <a16:creationId xmlns:a16="http://schemas.microsoft.com/office/drawing/2014/main" id="{78418A25-6EAC-4140-BFE6-284E1925B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0967" y="561316"/>
            <a:ext cx="3182112" cy="3182112"/>
          </a:xfrm>
          <a:prstGeom prst="ellipse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8F53258-752D-719D-9B7E-13711A94811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0558" r="4443" b="2"/>
          <a:stretch/>
        </p:blipFill>
        <p:spPr>
          <a:xfrm>
            <a:off x="5525559" y="725908"/>
            <a:ext cx="2852928" cy="2852928"/>
          </a:xfrm>
          <a:custGeom>
            <a:avLst/>
            <a:gdLst/>
            <a:ahLst/>
            <a:cxnLst/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</p:spPr>
      </p:pic>
      <p:sp>
        <p:nvSpPr>
          <p:cNvPr id="64" name="Freeform: Shape 63">
            <a:extLst>
              <a:ext uri="{FF2B5EF4-FFF2-40B4-BE49-F238E27FC236}">
                <a16:creationId xmlns:a16="http://schemas.microsoft.com/office/drawing/2014/main" id="{6B9D64DB-4D5C-4A91-B45F-F301E3174F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2568" y="-4332"/>
            <a:ext cx="3439432" cy="3550083"/>
          </a:xfrm>
          <a:custGeom>
            <a:avLst/>
            <a:gdLst>
              <a:gd name="connsiteX0" fmla="*/ 115336 w 3439432"/>
              <a:gd name="connsiteY0" fmla="*/ 0 h 3550083"/>
              <a:gd name="connsiteX1" fmla="*/ 3439432 w 3439432"/>
              <a:gd name="connsiteY1" fmla="*/ 0 h 3550083"/>
              <a:gd name="connsiteX2" fmla="*/ 3439432 w 3439432"/>
              <a:gd name="connsiteY2" fmla="*/ 3462762 h 3550083"/>
              <a:gd name="connsiteX3" fmla="*/ 3318024 w 3439432"/>
              <a:gd name="connsiteY3" fmla="*/ 3493980 h 3550083"/>
              <a:gd name="connsiteX4" fmla="*/ 2761488 w 3439432"/>
              <a:gd name="connsiteY4" fmla="*/ 3550083 h 3550083"/>
              <a:gd name="connsiteX5" fmla="*/ 0 w 3439432"/>
              <a:gd name="connsiteY5" fmla="*/ 788595 h 3550083"/>
              <a:gd name="connsiteX6" fmla="*/ 70713 w 3439432"/>
              <a:gd name="connsiteY6" fmla="*/ 164949 h 35500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39432" h="3550083">
                <a:moveTo>
                  <a:pt x="115336" y="0"/>
                </a:moveTo>
                <a:lnTo>
                  <a:pt x="3439432" y="0"/>
                </a:lnTo>
                <a:lnTo>
                  <a:pt x="3439432" y="3462762"/>
                </a:lnTo>
                <a:lnTo>
                  <a:pt x="3318024" y="3493980"/>
                </a:lnTo>
                <a:cubicBezTo>
                  <a:pt x="3138258" y="3530765"/>
                  <a:pt x="2952129" y="3550083"/>
                  <a:pt x="2761488" y="3550083"/>
                </a:cubicBezTo>
                <a:cubicBezTo>
                  <a:pt x="1236360" y="3550083"/>
                  <a:pt x="0" y="2313723"/>
                  <a:pt x="0" y="788595"/>
                </a:cubicBezTo>
                <a:cubicBezTo>
                  <a:pt x="0" y="574124"/>
                  <a:pt x="24450" y="365364"/>
                  <a:pt x="70713" y="164949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BF0ACF8-8EE3-F81A-EDE4-88F1B45096D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2922" r="12266" b="-4"/>
          <a:stretch/>
        </p:blipFill>
        <p:spPr>
          <a:xfrm>
            <a:off x="8918761" y="-4331"/>
            <a:ext cx="3273238" cy="3383891"/>
          </a:xfrm>
          <a:custGeom>
            <a:avLst/>
            <a:gdLst/>
            <a:ahLst/>
            <a:cxnLst/>
            <a:rect l="l" t="t" r="r" b="b"/>
            <a:pathLst>
              <a:path w="3273238" h="3383891">
                <a:moveTo>
                  <a:pt x="122841" y="0"/>
                </a:moveTo>
                <a:lnTo>
                  <a:pt x="3273238" y="0"/>
                </a:lnTo>
                <a:lnTo>
                  <a:pt x="3273238" y="3291335"/>
                </a:lnTo>
                <a:lnTo>
                  <a:pt x="3118338" y="3331164"/>
                </a:lnTo>
                <a:cubicBezTo>
                  <a:pt x="2949390" y="3365736"/>
                  <a:pt x="2774463" y="3383891"/>
                  <a:pt x="2595295" y="3383891"/>
                </a:cubicBezTo>
                <a:cubicBezTo>
                  <a:pt x="1161953" y="3383891"/>
                  <a:pt x="0" y="2221938"/>
                  <a:pt x="0" y="788596"/>
                </a:cubicBezTo>
                <a:cubicBezTo>
                  <a:pt x="0" y="519845"/>
                  <a:pt x="40850" y="260634"/>
                  <a:pt x="116679" y="16835"/>
                </a:cubicBezTo>
                <a:close/>
              </a:path>
            </a:pathLst>
          </a:custGeom>
        </p:spPr>
      </p:pic>
      <p:sp>
        <p:nvSpPr>
          <p:cNvPr id="65" name="Freeform: Shape 64">
            <a:extLst>
              <a:ext uri="{FF2B5EF4-FFF2-40B4-BE49-F238E27FC236}">
                <a16:creationId xmlns:a16="http://schemas.microsoft.com/office/drawing/2014/main" id="{CB14CE1B-4BC5-4EF2-BE3D-05E4F580B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99331" y="3907418"/>
            <a:ext cx="2992669" cy="2950582"/>
          </a:xfrm>
          <a:custGeom>
            <a:avLst/>
            <a:gdLst>
              <a:gd name="connsiteX0" fmla="*/ 2052140 w 2992669"/>
              <a:gd name="connsiteY0" fmla="*/ 0 h 2950582"/>
              <a:gd name="connsiteX1" fmla="*/ 2850926 w 2992669"/>
              <a:gd name="connsiteY1" fmla="*/ 161267 h 2950582"/>
              <a:gd name="connsiteX2" fmla="*/ 2992669 w 2992669"/>
              <a:gd name="connsiteY2" fmla="*/ 229549 h 2950582"/>
              <a:gd name="connsiteX3" fmla="*/ 2992669 w 2992669"/>
              <a:gd name="connsiteY3" fmla="*/ 2950582 h 2950582"/>
              <a:gd name="connsiteX4" fmla="*/ 209274 w 2992669"/>
              <a:gd name="connsiteY4" fmla="*/ 2950582 h 2950582"/>
              <a:gd name="connsiteX5" fmla="*/ 161267 w 2992669"/>
              <a:gd name="connsiteY5" fmla="*/ 2850926 h 2950582"/>
              <a:gd name="connsiteX6" fmla="*/ 0 w 2992669"/>
              <a:gd name="connsiteY6" fmla="*/ 2052140 h 2950582"/>
              <a:gd name="connsiteX7" fmla="*/ 2052140 w 2992669"/>
              <a:gd name="connsiteY7" fmla="*/ 0 h 2950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92669" h="2950582">
                <a:moveTo>
                  <a:pt x="2052140" y="0"/>
                </a:moveTo>
                <a:cubicBezTo>
                  <a:pt x="2335482" y="0"/>
                  <a:pt x="2605411" y="57424"/>
                  <a:pt x="2850926" y="161267"/>
                </a:cubicBezTo>
                <a:lnTo>
                  <a:pt x="2992669" y="229549"/>
                </a:lnTo>
                <a:lnTo>
                  <a:pt x="2992669" y="2950582"/>
                </a:lnTo>
                <a:lnTo>
                  <a:pt x="209274" y="2950582"/>
                </a:lnTo>
                <a:lnTo>
                  <a:pt x="161267" y="2850926"/>
                </a:lnTo>
                <a:cubicBezTo>
                  <a:pt x="57423" y="2605411"/>
                  <a:pt x="0" y="2335482"/>
                  <a:pt x="0" y="2052140"/>
                </a:cubicBezTo>
                <a:cubicBezTo>
                  <a:pt x="0" y="918774"/>
                  <a:pt x="918774" y="0"/>
                  <a:pt x="2052140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A258C56-3735-C9BE-6D34-C906FE1AB8C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4728" r="14620" b="2"/>
          <a:stretch/>
        </p:blipFill>
        <p:spPr>
          <a:xfrm>
            <a:off x="9363236" y="4071322"/>
            <a:ext cx="2828765" cy="2786678"/>
          </a:xfrm>
          <a:custGeom>
            <a:avLst/>
            <a:gdLst/>
            <a:ahLst/>
            <a:cxnLst/>
            <a:rect l="l" t="t" r="r" b="b"/>
            <a:pathLst>
              <a:path w="2828765" h="2786678">
                <a:moveTo>
                  <a:pt x="1888236" y="0"/>
                </a:moveTo>
                <a:cubicBezTo>
                  <a:pt x="2214125" y="0"/>
                  <a:pt x="2520731" y="82558"/>
                  <a:pt x="2788281" y="227900"/>
                </a:cubicBezTo>
                <a:lnTo>
                  <a:pt x="2828765" y="252495"/>
                </a:lnTo>
                <a:lnTo>
                  <a:pt x="2828765" y="2786678"/>
                </a:lnTo>
                <a:lnTo>
                  <a:pt x="227128" y="2786678"/>
                </a:lnTo>
                <a:lnTo>
                  <a:pt x="148387" y="2623223"/>
                </a:lnTo>
                <a:cubicBezTo>
                  <a:pt x="52837" y="2397318"/>
                  <a:pt x="0" y="2148947"/>
                  <a:pt x="0" y="1888236"/>
                </a:cubicBezTo>
                <a:cubicBezTo>
                  <a:pt x="0" y="845392"/>
                  <a:pt x="845392" y="0"/>
                  <a:pt x="188823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377764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AB902CB9-C7DC-4673-B7D5-F22DCF0EC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70950CE-A478-9D6A-31D6-806647DA3FBD}"/>
              </a:ext>
            </a:extLst>
          </p:cNvPr>
          <p:cNvSpPr txBox="1">
            <a:spLocks/>
          </p:cNvSpPr>
          <p:nvPr/>
        </p:nvSpPr>
        <p:spPr>
          <a:xfrm>
            <a:off x="3845326" y="-162359"/>
            <a:ext cx="3999971" cy="16907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Spot illustrations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A4662E6-598B-ABD2-6D3C-07485BD01EF0}"/>
              </a:ext>
            </a:extLst>
          </p:cNvPr>
          <p:cNvSpPr txBox="1">
            <a:spLocks/>
          </p:cNvSpPr>
          <p:nvPr/>
        </p:nvSpPr>
        <p:spPr>
          <a:xfrm>
            <a:off x="194413" y="2605787"/>
            <a:ext cx="3999971" cy="37218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/>
              <a:t>Spot illustrations are small standalone images that are used to visually enhance a page without dominating the layout. Unlike full-page illustrations, spot illustrations are typically minimalistic, without a background to complement text rather than replace it.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8478823-40AE-6A9A-ED18-5EA4B90B41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8798" y="1403238"/>
            <a:ext cx="4132253" cy="250001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49452CF-B0DC-1ECA-0DDD-B15A739CE0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15465" y="1612408"/>
            <a:ext cx="3325118" cy="198675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92061F8-D527-F05C-35C0-FEE79E3E049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610" b="4"/>
          <a:stretch/>
        </p:blipFill>
        <p:spPr>
          <a:xfrm>
            <a:off x="4358968" y="4116962"/>
            <a:ext cx="2824940" cy="218136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8510EF5-E772-B60A-084B-D3AC8DAE5F9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1999" r="11345" b="-1"/>
          <a:stretch/>
        </p:blipFill>
        <p:spPr>
          <a:xfrm>
            <a:off x="7528164" y="4125869"/>
            <a:ext cx="2152419" cy="216354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09BADAC-1057-8EBF-D0A9-10B63307034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3309" r="-4" b="-4"/>
          <a:stretch/>
        </p:blipFill>
        <p:spPr>
          <a:xfrm>
            <a:off x="9888164" y="4143294"/>
            <a:ext cx="2152419" cy="1824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69247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DDEEA5-1FE7-1D1A-A9E9-3AAB28A00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0783" y="2450042"/>
            <a:ext cx="10515600" cy="1325563"/>
          </a:xfrm>
        </p:spPr>
        <p:txBody>
          <a:bodyPr/>
          <a:lstStyle/>
          <a:p>
            <a:r>
              <a:rPr lang="en-GB" dirty="0"/>
              <a:t>Magazine article banners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05316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F087EB4-4EB6-9D0D-25AE-095E4B114C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4667" y="-111050"/>
            <a:ext cx="12371917" cy="7085467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2D20FA49-EABD-BC05-A639-B0B16663D3FC}"/>
              </a:ext>
            </a:extLst>
          </p:cNvPr>
          <p:cNvSpPr txBox="1">
            <a:spLocks/>
          </p:cNvSpPr>
          <p:nvPr/>
        </p:nvSpPr>
        <p:spPr>
          <a:xfrm>
            <a:off x="994833" y="2090747"/>
            <a:ext cx="3905251" cy="315858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200" dirty="0"/>
              <a:t>Using visuals to engage readers</a:t>
            </a:r>
          </a:p>
        </p:txBody>
      </p:sp>
    </p:spTree>
    <p:extLst>
      <p:ext uri="{BB962C8B-B14F-4D97-AF65-F5344CB8AC3E}">
        <p14:creationId xmlns:p14="http://schemas.microsoft.com/office/powerpoint/2010/main" val="28151794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65C6AF0-AD20-C969-F30A-DC0A93F502C6}"/>
              </a:ext>
            </a:extLst>
          </p:cNvPr>
          <p:cNvSpPr txBox="1">
            <a:spLocks/>
          </p:cNvSpPr>
          <p:nvPr/>
        </p:nvSpPr>
        <p:spPr>
          <a:xfrm>
            <a:off x="1545020" y="201780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Key principles of banner illustrations </a:t>
            </a:r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7F94420-682B-CF5B-8F0C-7BB1DFDB1B32}"/>
              </a:ext>
            </a:extLst>
          </p:cNvPr>
          <p:cNvSpPr txBox="1">
            <a:spLocks/>
          </p:cNvSpPr>
          <p:nvPr/>
        </p:nvSpPr>
        <p:spPr>
          <a:xfrm>
            <a:off x="1981201" y="2506662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71786F6-4937-432C-3EDA-5C994059D3E4}"/>
              </a:ext>
            </a:extLst>
          </p:cNvPr>
          <p:cNvSpPr txBox="1">
            <a:spLocks/>
          </p:cNvSpPr>
          <p:nvPr/>
        </p:nvSpPr>
        <p:spPr>
          <a:xfrm>
            <a:off x="1545020" y="1171090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Composition and layout </a:t>
            </a:r>
          </a:p>
          <a:p>
            <a:r>
              <a:rPr lang="en-GB"/>
              <a:t>Colour and contrast</a:t>
            </a:r>
          </a:p>
          <a:p>
            <a:r>
              <a:rPr lang="en-GB"/>
              <a:t>Typography</a:t>
            </a:r>
          </a:p>
          <a:p>
            <a:r>
              <a:rPr lang="en-GB"/>
              <a:t>Simplicity and clarity</a:t>
            </a:r>
          </a:p>
          <a:p>
            <a:endParaRPr lang="en-GB"/>
          </a:p>
          <a:p>
            <a:endParaRPr lang="en-GB" dirty="0"/>
          </a:p>
        </p:txBody>
      </p:sp>
      <p:pic>
        <p:nvPicPr>
          <p:cNvPr id="9" name="Picture 8" descr="BBC Wildlife Magazine: Feature Illustrations on Behance">
            <a:extLst>
              <a:ext uri="{FF2B5EF4-FFF2-40B4-BE49-F238E27FC236}">
                <a16:creationId xmlns:a16="http://schemas.microsoft.com/office/drawing/2014/main" id="{AEC09332-2D7B-26EF-EC9D-29F5BA44DC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1569" y="1527343"/>
            <a:ext cx="4561415" cy="499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zita voros">
            <a:extLst>
              <a:ext uri="{FF2B5EF4-FFF2-40B4-BE49-F238E27FC236}">
                <a16:creationId xmlns:a16="http://schemas.microsoft.com/office/drawing/2014/main" id="{34B214DB-F9AC-5C44-8DCA-54D37E5643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786" y="3416459"/>
            <a:ext cx="5018736" cy="3371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59425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8EBC65-DC77-10A0-3CF1-716ED98545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97250" y="5851896"/>
            <a:ext cx="9967382" cy="4124486"/>
          </a:xfrm>
        </p:spPr>
        <p:txBody>
          <a:bodyPr/>
          <a:lstStyle/>
          <a:p>
            <a:r>
              <a:rPr lang="en-GB" dirty="0"/>
              <a:t>Balancing text and imagery</a:t>
            </a:r>
          </a:p>
          <a:p>
            <a:endParaRPr lang="en-US" dirty="0"/>
          </a:p>
        </p:txBody>
      </p:sp>
      <p:pic>
        <p:nvPicPr>
          <p:cNvPr id="5" name="Picture 2" descr="wiwo-flegel-low | Editorial illustration magazine, Editorial design layout,  Book design layout">
            <a:extLst>
              <a:ext uri="{FF2B5EF4-FFF2-40B4-BE49-F238E27FC236}">
                <a16:creationId xmlns:a16="http://schemas.microsoft.com/office/drawing/2014/main" id="{F2857E2F-13F7-9E70-6D5E-51BB4D4EC8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741" y="1325563"/>
            <a:ext cx="4519083" cy="3871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Ping Hua Chou Illustration: works update- double page illustration">
            <a:extLst>
              <a:ext uri="{FF2B5EF4-FFF2-40B4-BE49-F238E27FC236}">
                <a16:creationId xmlns:a16="http://schemas.microsoft.com/office/drawing/2014/main" id="{590CA33D-E22C-A6BD-80FE-4190C670CC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8000" y="1325563"/>
            <a:ext cx="6000259" cy="3883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97317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Get Out! - Hannah Bailey Illustration">
            <a:extLst>
              <a:ext uri="{FF2B5EF4-FFF2-40B4-BE49-F238E27FC236}">
                <a16:creationId xmlns:a16="http://schemas.microsoft.com/office/drawing/2014/main" id="{7E887DA5-A062-7644-A056-9218946DCC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582" y="1029799"/>
            <a:ext cx="5967413" cy="4240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6B57CBE-5813-01C6-F490-ECCAD9FB7BD7}"/>
              </a:ext>
            </a:extLst>
          </p:cNvPr>
          <p:cNvSpPr txBox="1">
            <a:spLocks/>
          </p:cNvSpPr>
          <p:nvPr/>
        </p:nvSpPr>
        <p:spPr>
          <a:xfrm>
            <a:off x="2100098" y="5577417"/>
            <a:ext cx="8263794" cy="435626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Text placement and using the right fonts and size</a:t>
            </a:r>
          </a:p>
          <a:p>
            <a:endParaRPr lang="en-US" dirty="0"/>
          </a:p>
        </p:txBody>
      </p:sp>
      <p:pic>
        <p:nvPicPr>
          <p:cNvPr id="7" name="Picture 6" descr="WI Life Magazine Illustration - Sam Osborne - Design &amp; Illustration">
            <a:extLst>
              <a:ext uri="{FF2B5EF4-FFF2-40B4-BE49-F238E27FC236}">
                <a16:creationId xmlns:a16="http://schemas.microsoft.com/office/drawing/2014/main" id="{4967CBE2-4721-96B0-1A31-8044BFC940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917" y="1029799"/>
            <a:ext cx="4222750" cy="4222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30045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19" name="Rectangle 13318">
            <a:extLst>
              <a:ext uri="{FF2B5EF4-FFF2-40B4-BE49-F238E27FC236}">
                <a16:creationId xmlns:a16="http://schemas.microsoft.com/office/drawing/2014/main" id="{8761DDFE-071F-4200-B0AA-394476C2D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2" descr="A look at diversity in illustration | Anna Goodson Illustration Agency |  Editorial illustration magazine, Book illustration layout, Magazine layout  inspiration">
            <a:extLst>
              <a:ext uri="{FF2B5EF4-FFF2-40B4-BE49-F238E27FC236}">
                <a16:creationId xmlns:a16="http://schemas.microsoft.com/office/drawing/2014/main" id="{0736A6A8-FD5E-7EBD-5EA0-342396C048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5104" y="567726"/>
            <a:ext cx="5167185" cy="3319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4" name="Picture 2" descr="Editorial illustration Climbing to the top of the mountain">
            <a:extLst>
              <a:ext uri="{FF2B5EF4-FFF2-40B4-BE49-F238E27FC236}">
                <a16:creationId xmlns:a16="http://schemas.microsoft.com/office/drawing/2014/main" id="{D495E837-2BFF-D449-9AA8-8FC36C00CD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4475" y="1982539"/>
            <a:ext cx="5167185" cy="3319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6F1DDDC-4EFC-4173-873E-CA63A0531549}"/>
              </a:ext>
            </a:extLst>
          </p:cNvPr>
          <p:cNvSpPr txBox="1">
            <a:spLocks/>
          </p:cNvSpPr>
          <p:nvPr/>
        </p:nvSpPr>
        <p:spPr>
          <a:xfrm>
            <a:off x="1110784" y="5792744"/>
            <a:ext cx="9967382" cy="412448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Choosing an appealing colour palette relatable to the content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86395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BBC Wildlife Magazine - Double page spread 11.2018 — Irene Mendez Cruz">
            <a:extLst>
              <a:ext uri="{FF2B5EF4-FFF2-40B4-BE49-F238E27FC236}">
                <a16:creationId xmlns:a16="http://schemas.microsoft.com/office/drawing/2014/main" id="{AB753AF9-637A-A84D-961F-3F30D1A79B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961" y="515664"/>
            <a:ext cx="4971002" cy="3728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DBA4DE-DB90-EB46-77B0-31E8576741B6}"/>
              </a:ext>
            </a:extLst>
          </p:cNvPr>
          <p:cNvSpPr txBox="1">
            <a:spLocks/>
          </p:cNvSpPr>
          <p:nvPr/>
        </p:nvSpPr>
        <p:spPr>
          <a:xfrm>
            <a:off x="398272" y="5417614"/>
            <a:ext cx="9967382" cy="412448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Using negative space effectively </a:t>
            </a:r>
          </a:p>
          <a:p>
            <a:r>
              <a:rPr lang="en-GB" dirty="0"/>
              <a:t>Negative space is the empty area around design elements </a:t>
            </a:r>
          </a:p>
          <a:p>
            <a:endParaRPr lang="en-GB" dirty="0"/>
          </a:p>
          <a:p>
            <a:endParaRPr lang="en-US" dirty="0"/>
          </a:p>
        </p:txBody>
      </p:sp>
      <p:pic>
        <p:nvPicPr>
          <p:cNvPr id="5" name="Picture 2" descr="Liz Kay Illustration">
            <a:extLst>
              <a:ext uri="{FF2B5EF4-FFF2-40B4-BE49-F238E27FC236}">
                <a16:creationId xmlns:a16="http://schemas.microsoft.com/office/drawing/2014/main" id="{D9307AC6-5D20-3646-D326-77C173CA29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689362"/>
            <a:ext cx="5090964" cy="3728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2203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14D4377-F4E6-277F-AC45-CCAB9A4BEF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634" y="840036"/>
            <a:ext cx="4736094" cy="474796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AEBE48C-63C7-CF31-ED1C-BDA011EBDA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6865" y="1444625"/>
            <a:ext cx="5291667" cy="3968750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0B7C881-6586-04C7-20E1-E79CA8EBC40E}"/>
              </a:ext>
            </a:extLst>
          </p:cNvPr>
          <p:cNvSpPr txBox="1">
            <a:spLocks/>
          </p:cNvSpPr>
          <p:nvPr/>
        </p:nvSpPr>
        <p:spPr>
          <a:xfrm>
            <a:off x="1273174" y="5936196"/>
            <a:ext cx="9967382" cy="412448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Heavy use of imagery but ensuring text is easily readable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00596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C651FFA7-3C87-45B6-1125-D2AAA3C80997}"/>
              </a:ext>
            </a:extLst>
          </p:cNvPr>
          <p:cNvSpPr txBox="1">
            <a:spLocks/>
          </p:cNvSpPr>
          <p:nvPr/>
        </p:nvSpPr>
        <p:spPr>
          <a:xfrm>
            <a:off x="1547282" y="3169709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Banner illustration artists and examples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96519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E1A7D32-C0D1-1ACE-844A-66AB9D4CEB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417" y="76563"/>
            <a:ext cx="9043291" cy="5966520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723980D3-93E1-C439-697A-E0672174980A}"/>
              </a:ext>
            </a:extLst>
          </p:cNvPr>
          <p:cNvSpPr txBox="1">
            <a:spLocks/>
          </p:cNvSpPr>
          <p:nvPr/>
        </p:nvSpPr>
        <p:spPr>
          <a:xfrm>
            <a:off x="9237047" y="2147912"/>
            <a:ext cx="2954953" cy="37802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Balance between image and text is clean and easy to read.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Nice use of colour pallet making the image eye catching.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endParaRPr lang="en-US" sz="2000" dirty="0"/>
          </a:p>
          <a:p>
            <a:endParaRPr lang="en-US" sz="2000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AFCCF049-B5A1-A8E8-BC8F-40B5048263DA}"/>
              </a:ext>
            </a:extLst>
          </p:cNvPr>
          <p:cNvSpPr txBox="1">
            <a:spLocks/>
          </p:cNvSpPr>
          <p:nvPr/>
        </p:nvSpPr>
        <p:spPr>
          <a:xfrm>
            <a:off x="2764281" y="5154084"/>
            <a:ext cx="2954953" cy="37802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err="1"/>
              <a:t>Namasri</a:t>
            </a:r>
            <a:r>
              <a:rPr lang="en-GB" sz="2000" dirty="0"/>
              <a:t> </a:t>
            </a:r>
            <a:r>
              <a:rPr lang="en-GB" sz="2000" dirty="0" err="1"/>
              <a:t>Niumim</a:t>
            </a: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3783968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E64E475-4096-4EAB-2B1C-8949B0E4F1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280" y="474133"/>
            <a:ext cx="7633803" cy="5019225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7DA0B35-90F9-53AB-8DAF-4D06172A1B5A}"/>
              </a:ext>
            </a:extLst>
          </p:cNvPr>
          <p:cNvSpPr txBox="1">
            <a:spLocks/>
          </p:cNvSpPr>
          <p:nvPr/>
        </p:nvSpPr>
        <p:spPr>
          <a:xfrm>
            <a:off x="8953499" y="2143485"/>
            <a:ext cx="5178960" cy="1680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Amy </a:t>
            </a:r>
            <a:r>
              <a:rPr lang="en-US" sz="2000" dirty="0" err="1"/>
              <a:t>leonard</a:t>
            </a:r>
            <a:endParaRPr lang="en-US" sz="2000" dirty="0"/>
          </a:p>
          <a:p>
            <a:endParaRPr lang="en-US" sz="20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D9580F8-0FE2-8025-D286-E7E5FB8FA15F}"/>
              </a:ext>
            </a:extLst>
          </p:cNvPr>
          <p:cNvSpPr txBox="1">
            <a:spLocks/>
          </p:cNvSpPr>
          <p:nvPr/>
        </p:nvSpPr>
        <p:spPr>
          <a:xfrm>
            <a:off x="7164916" y="5493358"/>
            <a:ext cx="5185833" cy="12184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000" dirty="0"/>
          </a:p>
          <a:p>
            <a:r>
              <a:rPr lang="en-GB" sz="2000" dirty="0"/>
              <a:t>Seamless combination of image and text.</a:t>
            </a:r>
          </a:p>
          <a:p>
            <a:r>
              <a:rPr lang="en-GB" sz="2000" dirty="0"/>
              <a:t>Nice use of negative space.</a:t>
            </a:r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9093739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761DDFE-071F-4200-B0AA-394476C2D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AD4DA2B-7D42-4551-1BE7-1F90BEDF409E}"/>
              </a:ext>
            </a:extLst>
          </p:cNvPr>
          <p:cNvSpPr txBox="1">
            <a:spLocks/>
          </p:cNvSpPr>
          <p:nvPr/>
        </p:nvSpPr>
        <p:spPr>
          <a:xfrm>
            <a:off x="1656951" y="1160960"/>
            <a:ext cx="5178960" cy="1680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/>
              <a:t>Amy leonard</a:t>
            </a:r>
          </a:p>
          <a:p>
            <a:endParaRPr lang="en-US" sz="20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4996B5C-7B2D-6574-3F85-031D79FFC2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9809" y="199254"/>
            <a:ext cx="5805311" cy="420885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D1A7A59-EDFD-597F-3658-08CD2104F4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454226"/>
            <a:ext cx="5854478" cy="3403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8599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486484F-1380-53F4-C3D6-95555DBD39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4536" y="338667"/>
            <a:ext cx="5577760" cy="374905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1D75136-1354-70B7-8B3E-E612889202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235" y="2890926"/>
            <a:ext cx="5474765" cy="3749056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522C111-1969-7D4A-01A2-692B8B0E40EE}"/>
              </a:ext>
            </a:extLst>
          </p:cNvPr>
          <p:cNvSpPr txBox="1">
            <a:spLocks/>
          </p:cNvSpPr>
          <p:nvPr/>
        </p:nvSpPr>
        <p:spPr>
          <a:xfrm>
            <a:off x="1519367" y="981044"/>
            <a:ext cx="5178960" cy="1680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Rowena Sheehan</a:t>
            </a:r>
            <a:endParaRPr lang="en-US" sz="2000" dirty="0"/>
          </a:p>
          <a:p>
            <a:endParaRPr lang="en-US" sz="2000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0B80C98-EE5C-A754-41FE-2C34BADBA8DC}"/>
              </a:ext>
            </a:extLst>
          </p:cNvPr>
          <p:cNvSpPr txBox="1">
            <a:spLocks/>
          </p:cNvSpPr>
          <p:nvPr/>
        </p:nvSpPr>
        <p:spPr>
          <a:xfrm>
            <a:off x="6304536" y="4730100"/>
            <a:ext cx="6324691" cy="17158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Composition is well balanced </a:t>
            </a:r>
          </a:p>
          <a:p>
            <a:r>
              <a:rPr lang="en-GB" sz="2000" dirty="0"/>
              <a:t>Focal point ( area of a picture that attracts the eye) drawing attention to the key message </a:t>
            </a:r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9066779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22BDE4A-8A20-4A69-9C5A-581C82036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3C0DF0-B68C-7717-FDF4-B8B9194015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545" b="-1"/>
          <a:stretch/>
        </p:blipFill>
        <p:spPr>
          <a:xfrm>
            <a:off x="143914" y="202776"/>
            <a:ext cx="5803323" cy="389035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65F7D8C-4176-D9D5-9D76-9E278C96372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74" r="3" b="3"/>
          <a:stretch/>
        </p:blipFill>
        <p:spPr>
          <a:xfrm>
            <a:off x="6091151" y="1976531"/>
            <a:ext cx="5803323" cy="3890357"/>
          </a:xfrm>
          <a:prstGeom prst="rect">
            <a:avLst/>
          </a:prstGeom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0A296AC8-16A0-C126-F83B-B2BA53A80878}"/>
              </a:ext>
            </a:extLst>
          </p:cNvPr>
          <p:cNvSpPr txBox="1">
            <a:spLocks/>
          </p:cNvSpPr>
          <p:nvPr/>
        </p:nvSpPr>
        <p:spPr>
          <a:xfrm>
            <a:off x="524879" y="4444074"/>
            <a:ext cx="5271795" cy="33753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Colour balance techniques are visually appealing.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Nice use of negative space.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endParaRPr lang="en-US" sz="2000" dirty="0"/>
          </a:p>
          <a:p>
            <a:endParaRPr lang="en-US" sz="200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54934727-5C37-593D-84D6-728672CC0C8E}"/>
              </a:ext>
            </a:extLst>
          </p:cNvPr>
          <p:cNvSpPr txBox="1">
            <a:spLocks/>
          </p:cNvSpPr>
          <p:nvPr/>
        </p:nvSpPr>
        <p:spPr>
          <a:xfrm>
            <a:off x="7402115" y="0"/>
            <a:ext cx="5271795" cy="33753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err="1"/>
              <a:t>Dilianny</a:t>
            </a:r>
            <a:r>
              <a:rPr lang="en-GB" sz="2000" dirty="0"/>
              <a:t> Espinoza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8677606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AFDBFC1-FAA2-151B-BC12-B1402A30BC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998" y="212527"/>
            <a:ext cx="6083723" cy="451751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11D7774-0C00-9384-5DA4-C0AC19AE7D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7564" y="402876"/>
            <a:ext cx="2552677" cy="372754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16CE76D-7AC0-E325-3042-6B5FD334D6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3314" y="2866268"/>
            <a:ext cx="2531656" cy="3727545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77099AE-3E7C-AAA3-989F-DE47A25B1D9F}"/>
              </a:ext>
            </a:extLst>
          </p:cNvPr>
          <p:cNvSpPr txBox="1">
            <a:spLocks/>
          </p:cNvSpPr>
          <p:nvPr/>
        </p:nvSpPr>
        <p:spPr>
          <a:xfrm>
            <a:off x="1464865" y="4730040"/>
            <a:ext cx="5271795" cy="33753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err="1"/>
              <a:t>Dilianny</a:t>
            </a:r>
            <a:r>
              <a:rPr lang="en-GB" sz="2000" dirty="0"/>
              <a:t> Espinoza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82712189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029887E-1915-5EDE-6581-B80683EEE1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025835"/>
            <a:ext cx="5633398" cy="337911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BBCDDE9-EFAA-B73B-D435-86B7B78D0E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16" y="336278"/>
            <a:ext cx="5482167" cy="3379114"/>
          </a:xfrm>
          <a:prstGeom prst="rect">
            <a:avLst/>
          </a:prstGeom>
        </p:spPr>
      </p:pic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E4D2AD11-EDB4-FA72-7747-CF14FB586DE3}"/>
              </a:ext>
            </a:extLst>
          </p:cNvPr>
          <p:cNvSpPr txBox="1">
            <a:spLocks/>
          </p:cNvSpPr>
          <p:nvPr/>
        </p:nvSpPr>
        <p:spPr>
          <a:xfrm>
            <a:off x="7402115" y="0"/>
            <a:ext cx="5271795" cy="33753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endParaRPr lang="en-US" sz="2000" dirty="0"/>
          </a:p>
          <a:p>
            <a:endParaRPr lang="en-US" sz="2000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A372A28D-6C49-5E0E-6DFA-ABEC0C624331}"/>
              </a:ext>
            </a:extLst>
          </p:cNvPr>
          <p:cNvSpPr txBox="1">
            <a:spLocks/>
          </p:cNvSpPr>
          <p:nvPr/>
        </p:nvSpPr>
        <p:spPr>
          <a:xfrm>
            <a:off x="1330783" y="3121979"/>
            <a:ext cx="5271795" cy="33753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Cathrine </a:t>
            </a:r>
            <a:r>
              <a:rPr lang="en-GB" sz="2000" dirty="0" err="1"/>
              <a:t>Finnema</a:t>
            </a: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endParaRPr lang="en-US" sz="2000" dirty="0"/>
          </a:p>
          <a:p>
            <a:endParaRPr lang="en-US" sz="2000" dirty="0"/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8D29B1C0-C66E-D2D1-6F46-EA0B7A3D047A}"/>
              </a:ext>
            </a:extLst>
          </p:cNvPr>
          <p:cNvSpPr txBox="1">
            <a:spLocks/>
          </p:cNvSpPr>
          <p:nvPr/>
        </p:nvSpPr>
        <p:spPr>
          <a:xfrm>
            <a:off x="7695074" y="4809678"/>
            <a:ext cx="5271795" cy="33753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err="1"/>
              <a:t>Kaley</a:t>
            </a:r>
            <a:r>
              <a:rPr lang="en-GB" sz="2000" dirty="0"/>
              <a:t> McKean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96277387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19A4946-9EED-D14C-B018-1E90C656C5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0142" y="-557479"/>
            <a:ext cx="63248917" cy="7972957"/>
          </a:xfrm>
        </p:spPr>
        <p:txBody>
          <a:bodyPr>
            <a:noAutofit/>
          </a:bodyPr>
          <a:lstStyle/>
          <a:p>
            <a:r>
              <a:rPr lang="en-US" sz="2000" b="1" dirty="0"/>
              <a:t>What you need to produce-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You need to produce a banner illustration that covers a double page spread.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You must leave at least half of the spread for the text.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Produce a layout with where the text and title would sit.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A3 size. 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Landscape.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5001237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409</TotalTime>
  <Words>412</Words>
  <Application>Microsoft Macintosh PowerPoint</Application>
  <PresentationFormat>Widescreen</PresentationFormat>
  <Paragraphs>86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Calibri Light</vt:lpstr>
      <vt:lpstr>Office Theme</vt:lpstr>
      <vt:lpstr>PowerPoint Presentation</vt:lpstr>
      <vt:lpstr>Outcomes</vt:lpstr>
      <vt:lpstr>What is banner illustration? </vt:lpstr>
      <vt:lpstr>PowerPoint Presentation</vt:lpstr>
      <vt:lpstr>Different types of banner illustration </vt:lpstr>
      <vt:lpstr>Website hero banners</vt:lpstr>
      <vt:lpstr>Event banners</vt:lpstr>
      <vt:lpstr>PowerPoint Presentation</vt:lpstr>
      <vt:lpstr>PowerPoint Presentation</vt:lpstr>
      <vt:lpstr>PowerPoint Presentation</vt:lpstr>
      <vt:lpstr>PowerPoint Presentation</vt:lpstr>
      <vt:lpstr>Magazine article banners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you need to produce-  You need to produce a banner illustration that covers a double page spread.  You must leave at least half of the spread for the text.  Produce a layout with where the text and title would sit.  A3 size.   Landscape.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Banner Illustration</dc:title>
  <dc:creator>Jonathan Williams</dc:creator>
  <cp:lastModifiedBy>Chris Harrendence</cp:lastModifiedBy>
  <cp:revision>21</cp:revision>
  <dcterms:created xsi:type="dcterms:W3CDTF">2021-03-10T11:08:44Z</dcterms:created>
  <dcterms:modified xsi:type="dcterms:W3CDTF">2026-04-23T08:46:09Z</dcterms:modified>
</cp:coreProperties>
</file>