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8" r:id="rId1"/>
    <p:sldMasterId id="2147483684" r:id="rId2"/>
  </p:sldMasterIdLst>
  <p:notesMasterIdLst>
    <p:notesMasterId r:id="rId23"/>
  </p:notesMasterIdLst>
  <p:sldIdLst>
    <p:sldId id="258" r:id="rId3"/>
    <p:sldId id="267" r:id="rId4"/>
    <p:sldId id="294" r:id="rId5"/>
    <p:sldId id="295" r:id="rId6"/>
    <p:sldId id="296" r:id="rId7"/>
    <p:sldId id="280" r:id="rId8"/>
    <p:sldId id="293" r:id="rId9"/>
    <p:sldId id="297" r:id="rId10"/>
    <p:sldId id="298" r:id="rId11"/>
    <p:sldId id="299" r:id="rId12"/>
    <p:sldId id="300" r:id="rId13"/>
    <p:sldId id="301" r:id="rId14"/>
    <p:sldId id="304" r:id="rId15"/>
    <p:sldId id="302" r:id="rId16"/>
    <p:sldId id="303" r:id="rId17"/>
    <p:sldId id="305" r:id="rId18"/>
    <p:sldId id="306" r:id="rId19"/>
    <p:sldId id="307" r:id="rId20"/>
    <p:sldId id="308" r:id="rId21"/>
    <p:sldId id="30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4532" autoAdjust="0"/>
  </p:normalViewPr>
  <p:slideViewPr>
    <p:cSldViewPr snapToGrid="0">
      <p:cViewPr>
        <p:scale>
          <a:sx n="76" d="100"/>
          <a:sy n="76" d="100"/>
        </p:scale>
        <p:origin x="1080" y="4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D1EBB-7FDB-4D9C-990D-73E8B0641E6F}" type="datetimeFigureOut">
              <a:rPr lang="en-GB" smtClean="0"/>
              <a:t>06/01/2025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EFB5D-60EE-4A6D-B7FF-16B258969A01}" type="slidenum">
              <a:rPr lang="en-GB" smtClean="0"/>
              <a:t>‹#›</a:t>
            </a:fld>
            <a:endParaRPr lang="en-GB"/>
          </a:p>
        </p:txBody>
      </p:sp>
    </p:spTree>
    <p:extLst>
      <p:ext uri="{BB962C8B-B14F-4D97-AF65-F5344CB8AC3E}">
        <p14:creationId xmlns:p14="http://schemas.microsoft.com/office/powerpoint/2010/main" val="279124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a:t>
            </a:fld>
            <a:endParaRPr lang="en-GB"/>
          </a:p>
        </p:txBody>
      </p:sp>
    </p:spTree>
    <p:extLst>
      <p:ext uri="{BB962C8B-B14F-4D97-AF65-F5344CB8AC3E}">
        <p14:creationId xmlns:p14="http://schemas.microsoft.com/office/powerpoint/2010/main" val="38995670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2</a:t>
            </a:fld>
            <a:endParaRPr lang="en-GB"/>
          </a:p>
        </p:txBody>
      </p:sp>
    </p:spTree>
    <p:extLst>
      <p:ext uri="{BB962C8B-B14F-4D97-AF65-F5344CB8AC3E}">
        <p14:creationId xmlns:p14="http://schemas.microsoft.com/office/powerpoint/2010/main" val="21546857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a:t>
            </a:r>
          </a:p>
          <a:p>
            <a:pPr algn="l"/>
            <a:r>
              <a:rPr lang="en-GB" b="0" i="0" dirty="0">
                <a:solidFill>
                  <a:srgbClr val="FFFFFF"/>
                </a:solidFill>
                <a:effectLst/>
                <a:latin typeface="Segoe UI" panose="020B0502040204020203" pitchFamily="34" charset="0"/>
              </a:rPr>
              <a:t>The DIKW model, while useful, has several limitations in capturing the complexities of knowledge creation and use, especially in the context of big data and AI:</a:t>
            </a:r>
          </a:p>
          <a:p>
            <a:pPr algn="l">
              <a:buFont typeface="+mj-lt"/>
              <a:buAutoNum type="arabicPeriod"/>
            </a:pPr>
            <a:r>
              <a:rPr lang="en-GB" b="1" i="0" dirty="0">
                <a:solidFill>
                  <a:srgbClr val="FFFFFF"/>
                </a:solidFill>
                <a:effectLst/>
                <a:latin typeface="Segoe UI" panose="020B0502040204020203" pitchFamily="34" charset="0"/>
              </a:rPr>
              <a:t>Linear and Hierarchical Assumptions</a:t>
            </a:r>
            <a:r>
              <a:rPr lang="en-GB" b="0" i="0" dirty="0">
                <a:solidFill>
                  <a:srgbClr val="FFFFFF"/>
                </a:solidFill>
                <a:effectLst/>
                <a:latin typeface="Segoe UI" panose="020B0502040204020203" pitchFamily="34" charset="0"/>
              </a:rPr>
              <a:t>: The DIKW model assumes a straightforward, linear progression from data to wisdom. However, in reality, the process is often non-linear and iterative. Knowledge creation involves feedback loops, where insights gained at one stage can influence earlier stages</a:t>
            </a:r>
          </a:p>
          <a:p>
            <a:pPr algn="l">
              <a:buFont typeface="+mj-lt"/>
              <a:buAutoNum type="arabicPeriod"/>
            </a:pPr>
            <a:r>
              <a:rPr lang="en-GB" b="1" i="0" dirty="0" err="1">
                <a:solidFill>
                  <a:srgbClr val="FFFFFF"/>
                </a:solidFill>
                <a:effectLst/>
                <a:latin typeface="Segoe UI" panose="020B0502040204020203" pitchFamily="34" charset="0"/>
              </a:rPr>
              <a:t>Technocentrism</a:t>
            </a:r>
            <a:r>
              <a:rPr lang="en-GB" b="0" i="0" dirty="0">
                <a:solidFill>
                  <a:srgbClr val="FFFFFF"/>
                </a:solidFill>
                <a:effectLst/>
                <a:latin typeface="Segoe UI" panose="020B0502040204020203" pitchFamily="34" charset="0"/>
              </a:rPr>
              <a:t>: The model tends to focus heavily on technological aspects, potentially overlooking the human and social dimensions of knowledge creation. In the age of AI, human intuition, creativity, and contextual understanding play crucial roles that the DIKW model may not fully capture</a:t>
            </a:r>
          </a:p>
          <a:p>
            <a:pPr algn="l">
              <a:buFont typeface="+mj-lt"/>
              <a:buAutoNum type="arabicPeriod"/>
            </a:pPr>
            <a:r>
              <a:rPr lang="en-GB" b="1" i="0" dirty="0">
                <a:solidFill>
                  <a:srgbClr val="FFFFFF"/>
                </a:solidFill>
                <a:effectLst/>
                <a:latin typeface="Segoe UI" panose="020B0502040204020203" pitchFamily="34" charset="0"/>
              </a:rPr>
              <a:t>Neglect of Tacit Knowledge (we will cover Tacit/Implicit knowledge next session)</a:t>
            </a:r>
            <a:r>
              <a:rPr lang="en-GB" b="0" i="0" dirty="0">
                <a:solidFill>
                  <a:srgbClr val="FFFFFF"/>
                </a:solidFill>
                <a:effectLst/>
                <a:latin typeface="Segoe UI" panose="020B0502040204020203" pitchFamily="34" charset="0"/>
              </a:rPr>
              <a:t>: The DIKW model primarily deals with explicit knowledge that can be easily documented and shared. However, tacit knowledge, which is personal and context-specific, is equally important but harder to formalize and transfer</a:t>
            </a:r>
          </a:p>
          <a:p>
            <a:pPr algn="l">
              <a:buFont typeface="+mj-lt"/>
              <a:buAutoNum type="arabicPeriod"/>
            </a:pPr>
            <a:r>
              <a:rPr lang="en-GB" b="1" i="0" dirty="0">
                <a:solidFill>
                  <a:srgbClr val="FFFFFF"/>
                </a:solidFill>
                <a:effectLst/>
                <a:latin typeface="Segoe UI" panose="020B0502040204020203" pitchFamily="34" charset="0"/>
              </a:rPr>
              <a:t>Context Dependency</a:t>
            </a:r>
            <a:r>
              <a:rPr lang="en-GB" b="0" i="0" dirty="0">
                <a:solidFill>
                  <a:srgbClr val="FFFFFF"/>
                </a:solidFill>
                <a:effectLst/>
                <a:latin typeface="Segoe UI" panose="020B0502040204020203" pitchFamily="34" charset="0"/>
              </a:rPr>
              <a:t>: The model does not adequately consider the context in which data is used. In big data and AI, the same data can lead to different insights depending on the context, such as the goals of the analysis, the domain knowledge of the analysts, and the specific algorithms used</a:t>
            </a:r>
          </a:p>
          <a:p>
            <a:pPr algn="l">
              <a:buFont typeface="+mj-lt"/>
              <a:buAutoNum type="arabicPeriod"/>
            </a:pPr>
            <a:r>
              <a:rPr lang="en-GB" b="1" i="0" dirty="0">
                <a:solidFill>
                  <a:srgbClr val="FFFFFF"/>
                </a:solidFill>
                <a:effectLst/>
                <a:latin typeface="Segoe UI" panose="020B0502040204020203" pitchFamily="34" charset="0"/>
              </a:rPr>
              <a:t>Bias and Ethical Considerations</a:t>
            </a:r>
            <a:r>
              <a:rPr lang="en-GB" b="0" i="0" dirty="0">
                <a:solidFill>
                  <a:srgbClr val="FFFFFF"/>
                </a:solidFill>
                <a:effectLst/>
                <a:latin typeface="Segoe UI" panose="020B0502040204020203" pitchFamily="34" charset="0"/>
              </a:rPr>
              <a:t>: The transformation from data to wisdom in AI systems can be fraught with biases. Data can be biased, and AI algorithms can perpetuate or even amplify these biases. The DIKW model does not explicitly address these ethical considerations</a:t>
            </a:r>
          </a:p>
          <a:p>
            <a:pPr algn="l">
              <a:buFont typeface="+mj-lt"/>
              <a:buAutoNum type="arabicPeriod"/>
            </a:pPr>
            <a:r>
              <a:rPr lang="en-GB" b="1" i="0" dirty="0">
                <a:solidFill>
                  <a:srgbClr val="FFFFFF"/>
                </a:solidFill>
                <a:effectLst/>
                <a:latin typeface="Segoe UI" panose="020B0502040204020203" pitchFamily="34" charset="0"/>
              </a:rPr>
              <a:t>Scalability Issues</a:t>
            </a:r>
            <a:r>
              <a:rPr lang="en-GB" b="0" i="0" dirty="0">
                <a:solidFill>
                  <a:srgbClr val="FFFFFF"/>
                </a:solidFill>
                <a:effectLst/>
                <a:latin typeface="Segoe UI" panose="020B0502040204020203" pitchFamily="34" charset="0"/>
              </a:rPr>
              <a:t>: With the advent of big data, the sheer volume, velocity, and variety of data present challenges that the DIKW model does not account for. Managing and making sense of such large-scale data requires advanced techniques and tools that go beyond the traditional DIKW framework</a:t>
            </a:r>
          </a:p>
          <a:p>
            <a:pPr algn="l">
              <a:buFont typeface="+mj-lt"/>
              <a:buAutoNum type="arabicPeriod"/>
            </a:pPr>
            <a:endParaRPr lang="en-GB" b="0" i="0" dirty="0">
              <a:solidFill>
                <a:srgbClr val="FFFFFF"/>
              </a:solidFill>
              <a:effectLst/>
              <a:latin typeface="Segoe UI" panose="020B0502040204020203" pitchFamily="34" charset="0"/>
            </a:endParaRPr>
          </a:p>
          <a:p>
            <a:pPr algn="l"/>
            <a:r>
              <a:rPr lang="en-GB" b="0" i="0" dirty="0">
                <a:solidFill>
                  <a:srgbClr val="FFFFFF"/>
                </a:solidFill>
                <a:effectLst/>
                <a:latin typeface="Segoe UI" panose="020B0502040204020203" pitchFamily="34" charset="0"/>
              </a:rPr>
              <a:t>By understanding these limitations, we can better appreciate the complexities involved in knowledge creation and use in modern contexts and seek more comprehensive models or frameworks that address these challenges.</a:t>
            </a:r>
          </a:p>
          <a:p>
            <a:endParaRPr lang="en-GB" dirty="0"/>
          </a:p>
        </p:txBody>
      </p:sp>
      <p:sp>
        <p:nvSpPr>
          <p:cNvPr id="4" name="Slide Number Placeholder 3"/>
          <p:cNvSpPr>
            <a:spLocks noGrp="1"/>
          </p:cNvSpPr>
          <p:nvPr>
            <p:ph type="sldNum" sz="quarter" idx="5"/>
          </p:nvPr>
        </p:nvSpPr>
        <p:spPr/>
        <p:txBody>
          <a:bodyPr/>
          <a:lstStyle/>
          <a:p>
            <a:fld id="{8A7EFB5D-60EE-4A6D-B7FF-16B258969A01}" type="slidenum">
              <a:rPr lang="en-GB" smtClean="0"/>
              <a:t>10</a:t>
            </a:fld>
            <a:endParaRPr lang="en-GB"/>
          </a:p>
        </p:txBody>
      </p:sp>
    </p:spTree>
    <p:extLst>
      <p:ext uri="{BB962C8B-B14F-4D97-AF65-F5344CB8AC3E}">
        <p14:creationId xmlns:p14="http://schemas.microsoft.com/office/powerpoint/2010/main" val="24087247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1/6/2025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https://www.youtube.com/embed/wjz_HLtxea8?feature=oembed" TargetMode="External"/><Relationship Id="rId1" Type="http://schemas.openxmlformats.org/officeDocument/2006/relationships/video" Target="https://www.youtube.com/embed/OclzV4GA-Xc?feature=oembed" TargetMode="External"/><Relationship Id="rId5" Type="http://schemas.openxmlformats.org/officeDocument/2006/relationships/image" Target="../media/image8.jpe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7.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 Target="slide13.xml"/><Relationship Id="rId7" Type="http://schemas.openxmlformats.org/officeDocument/2006/relationships/slide" Target="slide17.xml"/><Relationship Id="rId2" Type="http://schemas.openxmlformats.org/officeDocument/2006/relationships/slide" Target="slide12.xml"/><Relationship Id="rId1" Type="http://schemas.openxmlformats.org/officeDocument/2006/relationships/slideLayout" Target="../slideLayouts/slideLayout1.xml"/><Relationship Id="rId6" Type="http://schemas.openxmlformats.org/officeDocument/2006/relationships/slide" Target="slide16.xml"/><Relationship Id="rId5" Type="http://schemas.openxmlformats.org/officeDocument/2006/relationships/slide" Target="slide15.xml"/><Relationship Id="rId4" Type="http://schemas.openxmlformats.org/officeDocument/2006/relationships/slide" Target="slide1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br>
              <a:rPr lang="en-GB" sz="2400" b="1" dirty="0">
                <a:ea typeface="Calibri" panose="020F0502020204030204" pitchFamily="34" charset="0"/>
              </a:rPr>
            </a:br>
            <a:br>
              <a:rPr lang="en-GB" altLang="en-US" sz="2400" dirty="0"/>
            </a:br>
            <a:br>
              <a:rPr lang="en-GB" altLang="en-US" sz="2400" dirty="0"/>
            </a:br>
            <a:r>
              <a:rPr lang="en-GB" altLang="en-US" sz="4000" dirty="0"/>
              <a:t>BMSK5013 Knowledge &amp; information Management</a:t>
            </a:r>
            <a:br>
              <a:rPr lang="en-GB" sz="2400" dirty="0"/>
            </a:br>
            <a:br>
              <a:rPr lang="en-GB" sz="2400" dirty="0"/>
            </a:br>
            <a:r>
              <a:rPr lang="en-GB" sz="2400" dirty="0"/>
              <a:t>Session: 1</a:t>
            </a: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4A5CD-A6DC-A42D-88F5-EB1202B71F89}"/>
              </a:ext>
            </a:extLst>
          </p:cNvPr>
          <p:cNvSpPr>
            <a:spLocks noGrp="1"/>
          </p:cNvSpPr>
          <p:nvPr>
            <p:ph type="title"/>
          </p:nvPr>
        </p:nvSpPr>
        <p:spPr/>
        <p:txBody>
          <a:bodyPr/>
          <a:lstStyle/>
          <a:p>
            <a:r>
              <a:rPr lang="en-GB" dirty="0">
                <a:solidFill>
                  <a:schemeClr val="tx2">
                    <a:lumMod val="50000"/>
                  </a:schemeClr>
                </a:solidFill>
              </a:rPr>
              <a:t>Agenda:</a:t>
            </a:r>
          </a:p>
        </p:txBody>
      </p:sp>
      <p:sp>
        <p:nvSpPr>
          <p:cNvPr id="6" name="Content Placeholder 2">
            <a:extLst>
              <a:ext uri="{FF2B5EF4-FFF2-40B4-BE49-F238E27FC236}">
                <a16:creationId xmlns:a16="http://schemas.microsoft.com/office/drawing/2014/main" id="{B7F9F88E-7521-99CE-4420-0AC7B61C8B24}"/>
              </a:ext>
            </a:extLst>
          </p:cNvPr>
          <p:cNvSpPr txBox="1">
            <a:spLocks/>
          </p:cNvSpPr>
          <p:nvPr/>
        </p:nvSpPr>
        <p:spPr>
          <a:xfrm>
            <a:off x="597031" y="2746489"/>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2">
                    <a:lumMod val="50000"/>
                  </a:schemeClr>
                </a:solidFill>
              </a:rPr>
              <a:t>Module Overview</a:t>
            </a:r>
          </a:p>
          <a:p>
            <a:r>
              <a:rPr lang="en-GB" dirty="0">
                <a:solidFill>
                  <a:schemeClr val="tx2">
                    <a:lumMod val="50000"/>
                  </a:schemeClr>
                </a:solidFill>
              </a:rPr>
              <a:t>Assessment</a:t>
            </a:r>
          </a:p>
          <a:p>
            <a:r>
              <a:rPr lang="en-GB" dirty="0">
                <a:solidFill>
                  <a:schemeClr val="tx2">
                    <a:lumMod val="50000"/>
                  </a:schemeClr>
                </a:solidFill>
              </a:rPr>
              <a:t>Definitions</a:t>
            </a:r>
          </a:p>
          <a:p>
            <a:r>
              <a:rPr lang="en-GB" dirty="0">
                <a:solidFill>
                  <a:schemeClr val="tx2">
                    <a:lumMod val="50000"/>
                  </a:schemeClr>
                </a:solidFill>
              </a:rPr>
              <a:t>DIKW</a:t>
            </a:r>
          </a:p>
          <a:p>
            <a:r>
              <a:rPr lang="en-GB" dirty="0">
                <a:solidFill>
                  <a:schemeClr val="tx2">
                    <a:lumMod val="50000"/>
                  </a:schemeClr>
                </a:solidFill>
              </a:rPr>
              <a:t>DIKW activity</a:t>
            </a:r>
          </a:p>
          <a:p>
            <a:endParaRPr lang="en-GB" dirty="0">
              <a:solidFill>
                <a:schemeClr val="tx2">
                  <a:lumMod val="50000"/>
                </a:schemeClr>
              </a:solidFill>
            </a:endParaRPr>
          </a:p>
        </p:txBody>
      </p:sp>
    </p:spTree>
    <p:extLst>
      <p:ext uri="{BB962C8B-B14F-4D97-AF65-F5344CB8AC3E}">
        <p14:creationId xmlns:p14="http://schemas.microsoft.com/office/powerpoint/2010/main" val="3760439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EB9A0-C1C4-A8EE-F5A7-8BD377D4116A}"/>
              </a:ext>
            </a:extLst>
          </p:cNvPr>
          <p:cNvSpPr>
            <a:spLocks noGrp="1"/>
          </p:cNvSpPr>
          <p:nvPr>
            <p:ph type="title"/>
          </p:nvPr>
        </p:nvSpPr>
        <p:spPr/>
        <p:txBody>
          <a:bodyPr/>
          <a:lstStyle/>
          <a:p>
            <a:r>
              <a:rPr lang="en-GB" dirty="0"/>
              <a:t>Scheme of work:</a:t>
            </a:r>
          </a:p>
        </p:txBody>
      </p:sp>
      <p:sp>
        <p:nvSpPr>
          <p:cNvPr id="3" name="Content Placeholder 2">
            <a:extLst>
              <a:ext uri="{FF2B5EF4-FFF2-40B4-BE49-F238E27FC236}">
                <a16:creationId xmlns:a16="http://schemas.microsoft.com/office/drawing/2014/main" id="{E88E4698-67B1-E374-5BFC-10CB7B988585}"/>
              </a:ext>
            </a:extLst>
          </p:cNvPr>
          <p:cNvSpPr>
            <a:spLocks noGrp="1"/>
          </p:cNvSpPr>
          <p:nvPr>
            <p:ph idx="1"/>
          </p:nvPr>
        </p:nvSpPr>
        <p:spPr>
          <a:xfrm>
            <a:off x="2473357" y="2652826"/>
            <a:ext cx="6175343" cy="3651349"/>
          </a:xfrm>
        </p:spPr>
        <p:txBody>
          <a:bodyPr>
            <a:normAutofit fontScale="92500" lnSpcReduction="10000"/>
          </a:bodyPr>
          <a:lstStyle/>
          <a:p>
            <a:r>
              <a:rPr lang="en-GB" dirty="0"/>
              <a:t>Introduction to module &amp; DKIW</a:t>
            </a:r>
          </a:p>
          <a:p>
            <a:r>
              <a:rPr lang="en-GB" dirty="0"/>
              <a:t>Knowledge as a Strategic Resource</a:t>
            </a:r>
          </a:p>
          <a:p>
            <a:r>
              <a:rPr lang="en-GB" dirty="0"/>
              <a:t>Knowledge creation &amp; sharing</a:t>
            </a:r>
          </a:p>
          <a:p>
            <a:r>
              <a:rPr lang="en-GB" dirty="0"/>
              <a:t>Information systems &amp; Knowledge</a:t>
            </a:r>
          </a:p>
          <a:p>
            <a:r>
              <a:rPr lang="en-GB" dirty="0"/>
              <a:t>Organisational Learning</a:t>
            </a:r>
          </a:p>
          <a:p>
            <a:r>
              <a:rPr lang="en-GB" dirty="0"/>
              <a:t>Knowledge Economy</a:t>
            </a:r>
          </a:p>
          <a:p>
            <a:r>
              <a:rPr lang="en-GB" dirty="0"/>
              <a:t>IP, protection &amp; Governance</a:t>
            </a:r>
          </a:p>
          <a:p>
            <a:r>
              <a:rPr lang="en-GB" dirty="0"/>
              <a:t>Future Trends</a:t>
            </a:r>
          </a:p>
          <a:p>
            <a:endParaRPr lang="en-GB" dirty="0"/>
          </a:p>
        </p:txBody>
      </p:sp>
    </p:spTree>
    <p:extLst>
      <p:ext uri="{BB962C8B-B14F-4D97-AF65-F5344CB8AC3E}">
        <p14:creationId xmlns:p14="http://schemas.microsoft.com/office/powerpoint/2010/main" val="2148580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4ED5C-DFEA-43A2-19E6-32736D0A733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387643FC-68FA-D2E0-9BD4-23467CE3FE7E}"/>
              </a:ext>
            </a:extLst>
          </p:cNvPr>
          <p:cNvSpPr>
            <a:spLocks noGrp="1"/>
          </p:cNvSpPr>
          <p:nvPr>
            <p:ph idx="1"/>
          </p:nvPr>
        </p:nvSpPr>
        <p:spPr>
          <a:xfrm>
            <a:off x="298515" y="2752612"/>
            <a:ext cx="11594969" cy="2717800"/>
          </a:xfrm>
        </p:spPr>
        <p:txBody>
          <a:bodyPr>
            <a:normAutofit/>
          </a:bodyPr>
          <a:lstStyle/>
          <a:p>
            <a:pPr algn="just"/>
            <a:r>
              <a:rPr lang="en-GB" sz="2000" dirty="0">
                <a:effectLst/>
                <a:latin typeface="Arial" panose="020B0604020202020204" pitchFamily="34" charset="0"/>
                <a:ea typeface="Times New Roman" panose="02020603050405020304" pitchFamily="18" charset="0"/>
              </a:rPr>
              <a:t>The student will produce a </a:t>
            </a:r>
            <a:r>
              <a:rPr lang="en-GB" sz="2000" b="1" dirty="0">
                <a:solidFill>
                  <a:schemeClr val="accent1">
                    <a:lumMod val="75000"/>
                  </a:schemeClr>
                </a:solidFill>
                <a:effectLst/>
                <a:latin typeface="Arial" panose="020B0604020202020204" pitchFamily="34" charset="0"/>
                <a:ea typeface="Times New Roman" panose="02020603050405020304" pitchFamily="18" charset="0"/>
              </a:rPr>
              <a:t>4000 word</a:t>
            </a:r>
            <a:r>
              <a:rPr lang="en-GB" sz="2000" dirty="0">
                <a:solidFill>
                  <a:schemeClr val="accent1">
                    <a:lumMod val="75000"/>
                  </a:schemeClr>
                </a:solidFill>
                <a:effectLst/>
                <a:latin typeface="Arial" panose="020B0604020202020204" pitchFamily="34" charset="0"/>
                <a:ea typeface="Times New Roman" panose="02020603050405020304" pitchFamily="18" charset="0"/>
              </a:rPr>
              <a:t> </a:t>
            </a:r>
            <a:r>
              <a:rPr lang="en-GB" sz="2000" dirty="0">
                <a:effectLst/>
                <a:latin typeface="Arial" panose="020B0604020202020204" pitchFamily="34" charset="0"/>
                <a:ea typeface="Times New Roman" panose="02020603050405020304" pitchFamily="18" charset="0"/>
              </a:rPr>
              <a:t>written document which will present a strategic plan for the collection, storage, and implementation of knowledge within their workplace.</a:t>
            </a:r>
            <a:endParaRPr lang="en-GB" sz="2000" dirty="0">
              <a:effectLst/>
              <a:latin typeface="Times New Roman" panose="02020603050405020304" pitchFamily="18" charset="0"/>
              <a:ea typeface="Times New Roman" panose="02020603050405020304" pitchFamily="18" charset="0"/>
            </a:endParaRPr>
          </a:p>
          <a:p>
            <a:pPr algn="just"/>
            <a:r>
              <a:rPr lang="en-GB" sz="2000" dirty="0">
                <a:effectLst/>
                <a:latin typeface="Arial" panose="020B0604020202020204" pitchFamily="34" charset="0"/>
                <a:ea typeface="Times New Roman" panose="02020603050405020304" pitchFamily="18" charset="0"/>
              </a:rPr>
              <a:t> </a:t>
            </a:r>
          </a:p>
          <a:p>
            <a:pPr algn="just"/>
            <a:r>
              <a:rPr lang="en-GB" sz="2000" b="1" dirty="0">
                <a:solidFill>
                  <a:schemeClr val="accent1">
                    <a:lumMod val="75000"/>
                  </a:schemeClr>
                </a:solidFill>
                <a:latin typeface="Arial" panose="020B0604020202020204" pitchFamily="34" charset="0"/>
                <a:ea typeface="Times New Roman" panose="02020603050405020304" pitchFamily="18" charset="0"/>
              </a:rPr>
              <a:t>Due date: 11.05.2025</a:t>
            </a:r>
            <a:endParaRPr lang="en-GB" sz="2000" b="1"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GB" sz="2000" dirty="0">
              <a:solidFill>
                <a:schemeClr val="accent1">
                  <a:lumMod val="75000"/>
                </a:schemeClr>
              </a:solidFill>
            </a:endParaRPr>
          </a:p>
          <a:p>
            <a:r>
              <a:rPr lang="en-GB" sz="2000" b="1" dirty="0">
                <a:solidFill>
                  <a:schemeClr val="accent1">
                    <a:lumMod val="75000"/>
                  </a:schemeClr>
                </a:solidFill>
                <a:latin typeface="Arial" panose="020B0604020202020204" pitchFamily="34" charset="0"/>
                <a:cs typeface="Arial" panose="020B0604020202020204" pitchFamily="34" charset="0"/>
              </a:rPr>
              <a:t>References? A minimum of 10</a:t>
            </a:r>
          </a:p>
        </p:txBody>
      </p:sp>
    </p:spTree>
    <p:extLst>
      <p:ext uri="{BB962C8B-B14F-4D97-AF65-F5344CB8AC3E}">
        <p14:creationId xmlns:p14="http://schemas.microsoft.com/office/powerpoint/2010/main" val="413921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A131B8-8B8C-A1D1-310F-4779C7ECC410}"/>
              </a:ext>
            </a:extLst>
          </p:cNvPr>
          <p:cNvSpPr>
            <a:spLocks noGrp="1"/>
          </p:cNvSpPr>
          <p:nvPr>
            <p:ph idx="1"/>
          </p:nvPr>
        </p:nvSpPr>
        <p:spPr>
          <a:xfrm>
            <a:off x="298515" y="1295400"/>
            <a:ext cx="11594969" cy="1308099"/>
          </a:xfrm>
        </p:spPr>
        <p:txBody>
          <a:bodyPr>
            <a:normAutofit/>
          </a:bodyPr>
          <a:lstStyle/>
          <a:p>
            <a:pPr marL="0" indent="0" algn="just">
              <a:buNone/>
            </a:pPr>
            <a:r>
              <a:rPr lang="en-GB" sz="2000" dirty="0">
                <a:effectLst/>
                <a:latin typeface="Arial" panose="020B0604020202020204" pitchFamily="34" charset="0"/>
                <a:ea typeface="Times New Roman" panose="02020603050405020304" pitchFamily="18" charset="0"/>
              </a:rPr>
              <a:t>With the changing landscape, and government policy, the workplace has to adapt. For this document, the student is to develop a strategic action plan for the workplace which will aim to enhance efficiency by utilising available knowledge. To achieve this, the student will:</a:t>
            </a:r>
            <a:endParaRPr lang="en-GB" sz="2000" dirty="0">
              <a:effectLst/>
              <a:latin typeface="Times New Roman" panose="02020603050405020304" pitchFamily="18" charset="0"/>
              <a:ea typeface="Times New Roman" panose="02020603050405020304" pitchFamily="18" charset="0"/>
            </a:endParaRPr>
          </a:p>
          <a:p>
            <a:pPr marL="0" indent="0" algn="jus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0" indent="0">
              <a:buNone/>
            </a:pPr>
            <a:endParaRPr lang="en-GB" sz="1600" dirty="0"/>
          </a:p>
        </p:txBody>
      </p:sp>
      <p:sp>
        <p:nvSpPr>
          <p:cNvPr id="5" name="TextBox 4">
            <a:extLst>
              <a:ext uri="{FF2B5EF4-FFF2-40B4-BE49-F238E27FC236}">
                <a16:creationId xmlns:a16="http://schemas.microsoft.com/office/drawing/2014/main" id="{B74F76EB-57FA-D592-6400-638B217BCA2D}"/>
              </a:ext>
            </a:extLst>
          </p:cNvPr>
          <p:cNvSpPr txBox="1"/>
          <p:nvPr/>
        </p:nvSpPr>
        <p:spPr>
          <a:xfrm>
            <a:off x="2070100" y="2329795"/>
            <a:ext cx="8826500" cy="4401205"/>
          </a:xfrm>
          <a:prstGeom prst="rect">
            <a:avLst/>
          </a:prstGeom>
          <a:noFill/>
        </p:spPr>
        <p:txBody>
          <a:bodyPr wrap="square">
            <a:spAutoFit/>
          </a:bodyPr>
          <a:lstStyle/>
          <a:p>
            <a:pPr marL="342900" lvl="0" indent="-342900" algn="just">
              <a:buFont typeface="+mj-lt"/>
              <a:buAutoNum type="arabicPeriod"/>
              <a:tabLst>
                <a:tab pos="457200" algn="l"/>
              </a:tabLst>
            </a:pPr>
            <a:r>
              <a:rPr lang="en-GB" sz="2000" b="1" dirty="0">
                <a:solidFill>
                  <a:schemeClr val="accent1">
                    <a:lumMod val="75000"/>
                  </a:schemeClr>
                </a:solidFill>
                <a:effectLst/>
                <a:latin typeface="Arial" panose="020B0604020202020204" pitchFamily="34" charset="0"/>
                <a:ea typeface="Times New Roman" panose="02020603050405020304" pitchFamily="18" charset="0"/>
              </a:rPr>
              <a:t>Evaluate  the concept of knowledge management:</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tabLst>
                <a:tab pos="9144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Explain the relationship between data, info, knowledge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tabLst>
                <a:tab pos="9144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Relationship between individual and organisational knowledge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457200" algn="just"/>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mj-lt"/>
              <a:buAutoNum type="arabicPeriod" startAt="2"/>
              <a:tabLst>
                <a:tab pos="457200" algn="l"/>
              </a:tabLst>
            </a:pPr>
            <a:r>
              <a:rPr lang="en-GB" sz="2000" b="1" dirty="0">
                <a:solidFill>
                  <a:schemeClr val="accent1">
                    <a:lumMod val="75000"/>
                  </a:schemeClr>
                </a:solidFill>
                <a:effectLst/>
                <a:latin typeface="Arial" panose="020B0604020202020204" pitchFamily="34" charset="0"/>
                <a:ea typeface="Times New Roman" panose="02020603050405020304" pitchFamily="18" charset="0"/>
              </a:rPr>
              <a:t>Develop a Framework for a Knowledge Management Culture: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tabLst>
                <a:tab pos="9144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Establish A business case for the collection and distribution of knowledge.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tabLst>
                <a:tab pos="9144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Explain what is required to create, store, and implement knowledge.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1143000" lvl="2" indent="-228600" algn="just">
              <a:buFont typeface="+mj-lt"/>
              <a:buAutoNum type="arabicPeriod"/>
              <a:tabLst>
                <a:tab pos="13716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Identifying current systems for storage of information.</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tabLst>
                <a:tab pos="9144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Define current knowledge assets within the workplace.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742950" lvl="1" indent="-285750" algn="just">
              <a:buFont typeface="+mj-lt"/>
              <a:buAutoNum type="alphaLcPeriod"/>
              <a:tabLst>
                <a:tab pos="9144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Create a series of Key Performance Indicators for your workplace.</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1143000" lvl="2" indent="-228600" algn="just">
              <a:buFont typeface="+mj-lt"/>
              <a:buAutoNum type="arabicPeriod"/>
              <a:tabLst>
                <a:tab pos="13716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What information is required by the business</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1143000" lvl="2" indent="-228600" algn="just">
              <a:buFont typeface="+mj-lt"/>
              <a:buAutoNum type="arabicPeriod"/>
              <a:tabLst>
                <a:tab pos="1371600" algn="l"/>
              </a:tabLst>
            </a:pPr>
            <a:r>
              <a:rPr lang="en-GB" sz="2000" dirty="0">
                <a:solidFill>
                  <a:schemeClr val="accent1">
                    <a:lumMod val="75000"/>
                  </a:schemeClr>
                </a:solidFill>
                <a:effectLst/>
                <a:latin typeface="Arial" panose="020B0604020202020204" pitchFamily="34" charset="0"/>
                <a:ea typeface="Times New Roman" panose="02020603050405020304" pitchFamily="18" charset="0"/>
              </a:rPr>
              <a:t>Systems to protect confidentiality, integrity and availability of information.</a:t>
            </a:r>
            <a:endParaRPr lang="en-GB" sz="2000" dirty="0">
              <a:solidFill>
                <a:schemeClr val="accent1">
                  <a:lumMod val="75000"/>
                </a:schemeClr>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9589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F0C1F-64CE-0138-07F6-BDBDB5E7CC4A}"/>
              </a:ext>
            </a:extLst>
          </p:cNvPr>
          <p:cNvSpPr>
            <a:spLocks noGrp="1"/>
          </p:cNvSpPr>
          <p:nvPr>
            <p:ph type="title"/>
          </p:nvPr>
        </p:nvSpPr>
        <p:spPr/>
        <p:txBody>
          <a:bodyPr/>
          <a:lstStyle/>
          <a:p>
            <a:r>
              <a:rPr lang="en-GB" dirty="0"/>
              <a:t>What is Knowledge?</a:t>
            </a:r>
          </a:p>
        </p:txBody>
      </p:sp>
      <p:sp>
        <p:nvSpPr>
          <p:cNvPr id="3" name="Content Placeholder 2">
            <a:extLst>
              <a:ext uri="{FF2B5EF4-FFF2-40B4-BE49-F238E27FC236}">
                <a16:creationId xmlns:a16="http://schemas.microsoft.com/office/drawing/2014/main" id="{F353C364-750D-EE8B-1025-DF5A5087148A}"/>
              </a:ext>
            </a:extLst>
          </p:cNvPr>
          <p:cNvSpPr>
            <a:spLocks noGrp="1"/>
          </p:cNvSpPr>
          <p:nvPr>
            <p:ph idx="1"/>
          </p:nvPr>
        </p:nvSpPr>
        <p:spPr>
          <a:xfrm>
            <a:off x="702489" y="2907988"/>
            <a:ext cx="5139511" cy="3340411"/>
          </a:xfrm>
        </p:spPr>
        <p:txBody>
          <a:bodyPr>
            <a:normAutofit fontScale="92500" lnSpcReduction="10000"/>
          </a:bodyPr>
          <a:lstStyle/>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Information</a:t>
            </a:r>
            <a:r>
              <a:rPr lang="en-GB" b="1" dirty="0">
                <a:solidFill>
                  <a:schemeClr val="accent1">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is a collection of facts –       it is explicit, definable, recordable</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b="1" dirty="0">
                <a:solidFill>
                  <a:schemeClr val="accent1">
                    <a:lumMod val="75000"/>
                  </a:schemeClr>
                </a:solidFill>
                <a:latin typeface="Arial" panose="020B0604020202020204" pitchFamily="34" charset="0"/>
                <a:cs typeface="Arial" panose="020B0604020202020204" pitchFamily="34" charset="0"/>
              </a:rPr>
              <a:t>Knowledge</a:t>
            </a:r>
            <a:r>
              <a:rPr lang="en-GB" b="1" dirty="0">
                <a:solidFill>
                  <a:schemeClr val="accent1">
                    <a:lumMod val="75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0" indent="0">
              <a:buNone/>
            </a:pPr>
            <a:r>
              <a:rPr lang="en-GB" dirty="0">
                <a:solidFill>
                  <a:schemeClr val="accent1">
                    <a:lumMod val="75000"/>
                  </a:schemeClr>
                </a:solidFill>
                <a:latin typeface="Arial" panose="020B0604020202020204" pitchFamily="34" charset="0"/>
                <a:cs typeface="Arial" panose="020B0604020202020204" pitchFamily="34" charset="0"/>
              </a:rPr>
              <a:t>is created and exists in the human mind, after insight or learning is applied to information.</a:t>
            </a:r>
          </a:p>
        </p:txBody>
      </p:sp>
      <p:pic>
        <p:nvPicPr>
          <p:cNvPr id="6" name="Picture 5">
            <a:extLst>
              <a:ext uri="{FF2B5EF4-FFF2-40B4-BE49-F238E27FC236}">
                <a16:creationId xmlns:a16="http://schemas.microsoft.com/office/drawing/2014/main" id="{D23BEFFB-69A7-D2EE-F641-B775FBDB56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10936" y="2359967"/>
            <a:ext cx="4189928" cy="388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83252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5C52F-D696-BF51-EB2B-9F9981D4D39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BC5C42-30E5-F51F-898F-D85AD28C096A}"/>
              </a:ext>
            </a:extLst>
          </p:cNvPr>
          <p:cNvSpPr>
            <a:spLocks noGrp="1"/>
          </p:cNvSpPr>
          <p:nvPr>
            <p:ph type="title"/>
          </p:nvPr>
        </p:nvSpPr>
        <p:spPr/>
        <p:txBody>
          <a:bodyPr/>
          <a:lstStyle/>
          <a:p>
            <a:r>
              <a:rPr lang="en-GB" b="1" dirty="0"/>
              <a:t>What is Knowledge Management (KM)?</a:t>
            </a:r>
          </a:p>
        </p:txBody>
      </p:sp>
      <p:sp>
        <p:nvSpPr>
          <p:cNvPr id="3" name="Content Placeholder 2">
            <a:extLst>
              <a:ext uri="{FF2B5EF4-FFF2-40B4-BE49-F238E27FC236}">
                <a16:creationId xmlns:a16="http://schemas.microsoft.com/office/drawing/2014/main" id="{35BF5808-1DB7-39D2-866E-340965293A1C}"/>
              </a:ext>
            </a:extLst>
          </p:cNvPr>
          <p:cNvSpPr>
            <a:spLocks noGrp="1"/>
          </p:cNvSpPr>
          <p:nvPr>
            <p:ph idx="1"/>
          </p:nvPr>
        </p:nvSpPr>
        <p:spPr>
          <a:xfrm>
            <a:off x="702489" y="2907988"/>
            <a:ext cx="5139511" cy="3340411"/>
          </a:xfrm>
        </p:spPr>
        <p:txBody>
          <a:bodyPr>
            <a:normAutofit lnSpcReduction="10000"/>
          </a:bodyPr>
          <a:lstStyle/>
          <a:p>
            <a:r>
              <a:rPr lang="en-GB" sz="2800" dirty="0">
                <a:solidFill>
                  <a:schemeClr val="accent1">
                    <a:lumMod val="75000"/>
                  </a:schemeClr>
                </a:solidFill>
                <a:latin typeface="Arial" panose="020B0604020202020204" pitchFamily="34" charset="0"/>
                <a:cs typeface="Arial" panose="020B0604020202020204" pitchFamily="34" charset="0"/>
              </a:rPr>
              <a:t>Finding, creating, using, sharing, transferring, keeping and reusing knowledge</a:t>
            </a:r>
          </a:p>
          <a:p>
            <a:endParaRPr lang="en-GB" sz="2800" dirty="0">
              <a:solidFill>
                <a:schemeClr val="accent1">
                  <a:lumMod val="75000"/>
                </a:schemeClr>
              </a:solidFill>
              <a:latin typeface="Arial" panose="020B0604020202020204" pitchFamily="34" charset="0"/>
              <a:cs typeface="Arial" panose="020B0604020202020204" pitchFamily="34" charset="0"/>
            </a:endParaRPr>
          </a:p>
          <a:p>
            <a:r>
              <a:rPr lang="en-GB" sz="2800" dirty="0">
                <a:solidFill>
                  <a:schemeClr val="accent1">
                    <a:lumMod val="75000"/>
                  </a:schemeClr>
                </a:solidFill>
                <a:latin typeface="Arial" panose="020B0604020202020204" pitchFamily="34" charset="0"/>
                <a:cs typeface="Arial" panose="020B0604020202020204" pitchFamily="34" charset="0"/>
              </a:rPr>
              <a:t>Getting the right knowledge to the right person at the right time, to enable them to   do their job effectively.</a:t>
            </a:r>
          </a:p>
        </p:txBody>
      </p:sp>
      <p:pic>
        <p:nvPicPr>
          <p:cNvPr id="12290" name="Picture 2" descr="What is a knowledge management system?">
            <a:extLst>
              <a:ext uri="{FF2B5EF4-FFF2-40B4-BE49-F238E27FC236}">
                <a16:creationId xmlns:a16="http://schemas.microsoft.com/office/drawing/2014/main" id="{B3DE096F-8F9C-6628-7960-B3C81E43F86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27011" y="2746489"/>
            <a:ext cx="4762500" cy="3171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564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4D5BC4AF-D4A3-04D8-C055-8D2658E5EB07}"/>
              </a:ext>
            </a:extLst>
          </p:cNvPr>
          <p:cNvSpPr txBox="1">
            <a:spLocks/>
          </p:cNvSpPr>
          <p:nvPr/>
        </p:nvSpPr>
        <p:spPr>
          <a:xfrm>
            <a:off x="2274404" y="1714712"/>
            <a:ext cx="7643192" cy="45259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eaLnBrk="0" fontAlgn="base" hangingPunct="0">
              <a:spcAft>
                <a:spcPct val="0"/>
              </a:spcAft>
              <a:buFont typeface="Arial" panose="020B0604020202020204" pitchFamily="34" charset="0"/>
              <a:buNone/>
            </a:pPr>
            <a:r>
              <a:rPr lang="en-US" altLang="en-US" kern="0" dirty="0">
                <a:solidFill>
                  <a:srgbClr val="C00000"/>
                </a:solidFill>
                <a:latin typeface="Arial" charset="0"/>
                <a:cs typeface="Arial" charset="0"/>
              </a:rPr>
              <a:t>Knowledge Management is the </a:t>
            </a:r>
            <a:r>
              <a:rPr lang="en-US" altLang="en-US" i="1" kern="0" dirty="0">
                <a:solidFill>
                  <a:srgbClr val="C00000"/>
                </a:solidFill>
                <a:latin typeface="Arial" charset="0"/>
                <a:cs typeface="Arial" charset="0"/>
              </a:rPr>
              <a:t>explicit</a:t>
            </a:r>
            <a:r>
              <a:rPr lang="en-US" altLang="en-US" kern="0" dirty="0">
                <a:solidFill>
                  <a:srgbClr val="C00000"/>
                </a:solidFill>
                <a:latin typeface="Arial" charset="0"/>
                <a:cs typeface="Arial" charset="0"/>
              </a:rPr>
              <a:t> and </a:t>
            </a:r>
            <a:r>
              <a:rPr lang="en-US" altLang="en-US" i="1" kern="0" dirty="0">
                <a:solidFill>
                  <a:srgbClr val="C00000"/>
                </a:solidFill>
                <a:latin typeface="Arial" charset="0"/>
                <a:cs typeface="Arial" charset="0"/>
              </a:rPr>
              <a:t>systematic</a:t>
            </a:r>
            <a:r>
              <a:rPr lang="en-US" altLang="en-US" kern="0" dirty="0">
                <a:solidFill>
                  <a:srgbClr val="C00000"/>
                </a:solidFill>
                <a:latin typeface="Arial" charset="0"/>
                <a:cs typeface="Arial" charset="0"/>
              </a:rPr>
              <a:t> management of </a:t>
            </a:r>
            <a:r>
              <a:rPr lang="en-US" altLang="en-US" i="1" kern="0" dirty="0">
                <a:solidFill>
                  <a:srgbClr val="C00000"/>
                </a:solidFill>
                <a:latin typeface="Arial" charset="0"/>
                <a:cs typeface="Arial" charset="0"/>
              </a:rPr>
              <a:t>vital knowledge</a:t>
            </a:r>
            <a:r>
              <a:rPr lang="en-US" altLang="en-US" kern="0" dirty="0">
                <a:solidFill>
                  <a:srgbClr val="C00000"/>
                </a:solidFill>
                <a:latin typeface="Arial" charset="0"/>
                <a:cs typeface="Arial" charset="0"/>
              </a:rPr>
              <a:t> - and its associated </a:t>
            </a:r>
            <a:r>
              <a:rPr lang="en-US" altLang="en-US" i="1" kern="0" dirty="0">
                <a:solidFill>
                  <a:srgbClr val="C00000"/>
                </a:solidFill>
                <a:latin typeface="Arial" charset="0"/>
                <a:cs typeface="Arial" charset="0"/>
              </a:rPr>
              <a:t>processes</a:t>
            </a:r>
            <a:r>
              <a:rPr lang="en-US" altLang="en-US" kern="0" dirty="0">
                <a:solidFill>
                  <a:srgbClr val="C00000"/>
                </a:solidFill>
                <a:latin typeface="Arial" charset="0"/>
                <a:cs typeface="Arial" charset="0"/>
              </a:rPr>
              <a:t> of creation, </a:t>
            </a:r>
            <a:r>
              <a:rPr lang="en-US" altLang="en-US" kern="0" dirty="0" err="1">
                <a:solidFill>
                  <a:srgbClr val="C00000"/>
                </a:solidFill>
                <a:latin typeface="Arial" charset="0"/>
                <a:cs typeface="Arial" charset="0"/>
              </a:rPr>
              <a:t>organisation</a:t>
            </a:r>
            <a:r>
              <a:rPr lang="en-US" altLang="en-US" kern="0" dirty="0">
                <a:solidFill>
                  <a:srgbClr val="C00000"/>
                </a:solidFill>
                <a:latin typeface="Arial" charset="0"/>
                <a:cs typeface="Arial" charset="0"/>
              </a:rPr>
              <a:t>, diffusion, use and exploitation - in pursuit of business objectives.               </a:t>
            </a:r>
          </a:p>
          <a:p>
            <a:pPr marL="0" indent="0" eaLnBrk="0" fontAlgn="base" hangingPunct="0">
              <a:spcAft>
                <a:spcPct val="0"/>
              </a:spcAft>
              <a:buFont typeface="Arial" panose="020B0604020202020204" pitchFamily="34" charset="0"/>
              <a:buNone/>
            </a:pPr>
            <a:endParaRPr lang="en-US" altLang="en-US" i="1" kern="0" dirty="0">
              <a:solidFill>
                <a:srgbClr val="000000"/>
              </a:solidFill>
              <a:latin typeface="Arial" charset="0"/>
              <a:cs typeface="Arial" charset="0"/>
            </a:endParaRPr>
          </a:p>
          <a:p>
            <a:pPr marL="0" indent="0" eaLnBrk="0" fontAlgn="base" hangingPunct="0">
              <a:spcAft>
                <a:spcPct val="0"/>
              </a:spcAft>
              <a:buFont typeface="Arial" panose="020B0604020202020204" pitchFamily="34" charset="0"/>
              <a:buNone/>
            </a:pPr>
            <a:endParaRPr lang="en-US" altLang="en-US" i="1" kern="0" dirty="0">
              <a:solidFill>
                <a:srgbClr val="000000"/>
              </a:solidFill>
              <a:latin typeface="Arial" charset="0"/>
              <a:cs typeface="Arial" charset="0"/>
            </a:endParaRPr>
          </a:p>
          <a:p>
            <a:pPr marL="0" indent="0" eaLnBrk="0" fontAlgn="base" hangingPunct="0">
              <a:spcAft>
                <a:spcPct val="0"/>
              </a:spcAft>
              <a:buFont typeface="Arial" panose="020B0604020202020204" pitchFamily="34" charset="0"/>
              <a:buNone/>
            </a:pPr>
            <a:endParaRPr lang="en-US" altLang="en-US" i="1" kern="0" dirty="0">
              <a:solidFill>
                <a:srgbClr val="000000"/>
              </a:solidFill>
              <a:latin typeface="Arial" charset="0"/>
              <a:cs typeface="Arial" charset="0"/>
            </a:endParaRPr>
          </a:p>
          <a:p>
            <a:pPr marL="0" indent="0" algn="r" eaLnBrk="0" fontAlgn="base" hangingPunct="0">
              <a:spcAft>
                <a:spcPct val="0"/>
              </a:spcAft>
              <a:buFont typeface="Arial" panose="020B0604020202020204" pitchFamily="34" charset="0"/>
              <a:buNone/>
            </a:pPr>
            <a:r>
              <a:rPr lang="en-GB" altLang="en-US" sz="2400" i="1" kern="0" dirty="0">
                <a:solidFill>
                  <a:srgbClr val="000000"/>
                </a:solidFill>
                <a:latin typeface="Arial" charset="0"/>
                <a:cs typeface="Arial" charset="0"/>
              </a:rPr>
              <a:t>The Welsh Assembly Government’s KIM Strategy</a:t>
            </a:r>
            <a:endParaRPr lang="en-GB" altLang="en-US" sz="2400" kern="0" dirty="0">
              <a:solidFill>
                <a:srgbClr val="000000"/>
              </a:solidFill>
              <a:latin typeface="Arial" charset="0"/>
              <a:cs typeface="Arial" charset="0"/>
            </a:endParaRPr>
          </a:p>
        </p:txBody>
      </p:sp>
    </p:spTree>
    <p:extLst>
      <p:ext uri="{BB962C8B-B14F-4D97-AF65-F5344CB8AC3E}">
        <p14:creationId xmlns:p14="http://schemas.microsoft.com/office/powerpoint/2010/main" val="2031700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78844-7D74-3C86-7A64-53EFE67120E9}"/>
              </a:ext>
            </a:extLst>
          </p:cNvPr>
          <p:cNvSpPr>
            <a:spLocks noGrp="1"/>
          </p:cNvSpPr>
          <p:nvPr>
            <p:ph type="title"/>
          </p:nvPr>
        </p:nvSpPr>
        <p:spPr/>
        <p:txBody>
          <a:bodyPr/>
          <a:lstStyle/>
          <a:p>
            <a:r>
              <a:rPr lang="en-GB" b="1" dirty="0"/>
              <a:t>DIKW Model</a:t>
            </a:r>
          </a:p>
        </p:txBody>
      </p:sp>
      <p:pic>
        <p:nvPicPr>
          <p:cNvPr id="4" name="Online Media 3" title="What is the DIKW Pyramid? 🐫 + Example">
            <a:hlinkClick r:id="" action="ppaction://media"/>
            <a:extLst>
              <a:ext uri="{FF2B5EF4-FFF2-40B4-BE49-F238E27FC236}">
                <a16:creationId xmlns:a16="http://schemas.microsoft.com/office/drawing/2014/main" id="{D73683F6-6B86-DB92-C078-49BE20A70118}"/>
              </a:ext>
            </a:extLst>
          </p:cNvPr>
          <p:cNvPicPr>
            <a:picLocks noGrp="1" noRot="1" noChangeAspect="1"/>
          </p:cNvPicPr>
          <p:nvPr>
            <p:ph idx="1"/>
            <a:videoFile r:link="rId1"/>
          </p:nvPr>
        </p:nvPicPr>
        <p:blipFill>
          <a:blip r:embed="rId4"/>
          <a:stretch>
            <a:fillRect/>
          </a:stretch>
        </p:blipFill>
        <p:spPr>
          <a:xfrm>
            <a:off x="1673225" y="2746489"/>
            <a:ext cx="4512458" cy="2549411"/>
          </a:xfrm>
          <a:prstGeom prst="rect">
            <a:avLst/>
          </a:prstGeom>
        </p:spPr>
      </p:pic>
      <p:pic>
        <p:nvPicPr>
          <p:cNvPr id="5" name="Online Media 4" title="DIKW Pyramid Criticism">
            <a:hlinkClick r:id="" action="ppaction://media"/>
            <a:extLst>
              <a:ext uri="{FF2B5EF4-FFF2-40B4-BE49-F238E27FC236}">
                <a16:creationId xmlns:a16="http://schemas.microsoft.com/office/drawing/2014/main" id="{99A1A1CC-A0A4-A87B-7642-BA2FBA3D588F}"/>
              </a:ext>
            </a:extLst>
          </p:cNvPr>
          <p:cNvPicPr>
            <a:picLocks noRot="1" noChangeAspect="1"/>
          </p:cNvPicPr>
          <p:nvPr>
            <a:videoFile r:link="rId2"/>
          </p:nvPr>
        </p:nvPicPr>
        <p:blipFill>
          <a:blip r:embed="rId5"/>
          <a:stretch>
            <a:fillRect/>
          </a:stretch>
        </p:blipFill>
        <p:spPr>
          <a:xfrm>
            <a:off x="6663542" y="2746489"/>
            <a:ext cx="4512458" cy="2549539"/>
          </a:xfrm>
          <a:prstGeom prst="rect">
            <a:avLst/>
          </a:prstGeom>
        </p:spPr>
      </p:pic>
    </p:spTree>
    <p:extLst>
      <p:ext uri="{BB962C8B-B14F-4D97-AF65-F5344CB8AC3E}">
        <p14:creationId xmlns:p14="http://schemas.microsoft.com/office/powerpoint/2010/main" val="80482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video>
              <p:cMediaNode vol="80000">
                <p:cTn id="17" fill="hold" display="0">
                  <p:stCondLst>
                    <p:cond delay="indefinite"/>
                  </p:stCondLst>
                </p:cTn>
                <p:tgtEl>
                  <p:spTgt spid="5"/>
                </p:tgtEl>
              </p:cMediaNode>
            </p:video>
            <p:seq concurrent="1" nextAc="seek">
              <p:cTn id="18" restart="whenNotActive" fill="hold" evtFilter="cancelBubble" nodeType="interactiveSeq">
                <p:stCondLst>
                  <p:cond evt="onClick" delay="0">
                    <p:tgtEl>
                      <p:spTgt spid="5"/>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7E3CB-4689-59A7-FE69-721908DA497B}"/>
              </a:ext>
            </a:extLst>
          </p:cNvPr>
          <p:cNvSpPr>
            <a:spLocks noGrp="1"/>
          </p:cNvSpPr>
          <p:nvPr>
            <p:ph type="title"/>
          </p:nvPr>
        </p:nvSpPr>
        <p:spPr/>
        <p:txBody>
          <a:bodyPr/>
          <a:lstStyle/>
          <a:p>
            <a:r>
              <a:rPr lang="en-GB" dirty="0"/>
              <a:t>Discuss:</a:t>
            </a:r>
          </a:p>
        </p:txBody>
      </p:sp>
      <p:sp>
        <p:nvSpPr>
          <p:cNvPr id="3" name="Content Placeholder 2">
            <a:extLst>
              <a:ext uri="{FF2B5EF4-FFF2-40B4-BE49-F238E27FC236}">
                <a16:creationId xmlns:a16="http://schemas.microsoft.com/office/drawing/2014/main" id="{D34DBEE4-FF20-DF5F-2070-FA272FA77FA6}"/>
              </a:ext>
            </a:extLst>
          </p:cNvPr>
          <p:cNvSpPr>
            <a:spLocks noGrp="1"/>
          </p:cNvSpPr>
          <p:nvPr>
            <p:ph idx="1"/>
          </p:nvPr>
        </p:nvSpPr>
        <p:spPr>
          <a:xfrm>
            <a:off x="301657" y="2881427"/>
            <a:ext cx="11594969" cy="890474"/>
          </a:xfrm>
        </p:spPr>
        <p:txBody>
          <a:bodyPr/>
          <a:lstStyle/>
          <a:p>
            <a:r>
              <a:rPr lang="en-GB" i="0" dirty="0">
                <a:solidFill>
                  <a:schemeClr val="accent1">
                    <a:lumMod val="75000"/>
                  </a:schemeClr>
                </a:solidFill>
                <a:effectLst/>
                <a:latin typeface="Segoe UI" panose="020B0502040204020203" pitchFamily="34" charset="0"/>
              </a:rPr>
              <a:t>Do you agree with the criticism that the DIKW model is too linear and hierarchical? Why or why not?</a:t>
            </a:r>
          </a:p>
          <a:p>
            <a:endParaRPr lang="en-GB" dirty="0"/>
          </a:p>
        </p:txBody>
      </p:sp>
      <p:sp>
        <p:nvSpPr>
          <p:cNvPr id="5" name="TextBox 4">
            <a:extLst>
              <a:ext uri="{FF2B5EF4-FFF2-40B4-BE49-F238E27FC236}">
                <a16:creationId xmlns:a16="http://schemas.microsoft.com/office/drawing/2014/main" id="{C4309F5B-500D-CC74-408C-EBF5DD1B13D1}"/>
              </a:ext>
            </a:extLst>
          </p:cNvPr>
          <p:cNvSpPr txBox="1"/>
          <p:nvPr/>
        </p:nvSpPr>
        <p:spPr>
          <a:xfrm>
            <a:off x="495300" y="4211935"/>
            <a:ext cx="11137900" cy="1384995"/>
          </a:xfrm>
          <a:prstGeom prst="rect">
            <a:avLst/>
          </a:prstGeom>
          <a:noFill/>
        </p:spPr>
        <p:txBody>
          <a:bodyPr wrap="square">
            <a:spAutoFit/>
          </a:bodyPr>
          <a:lstStyle/>
          <a:p>
            <a:pPr algn="l"/>
            <a:r>
              <a:rPr lang="en-GB" sz="2800" b="1" i="0" dirty="0">
                <a:solidFill>
                  <a:schemeClr val="accent1">
                    <a:lumMod val="75000"/>
                  </a:schemeClr>
                </a:solidFill>
                <a:effectLst/>
                <a:latin typeface="Segoe UI" panose="020B0502040204020203" pitchFamily="34" charset="0"/>
              </a:rPr>
              <a:t>Tough question:</a:t>
            </a:r>
          </a:p>
          <a:p>
            <a:pPr algn="l"/>
            <a:r>
              <a:rPr lang="en-GB" sz="2800" i="0" dirty="0">
                <a:solidFill>
                  <a:schemeClr val="accent1">
                    <a:lumMod val="75000"/>
                  </a:schemeClr>
                </a:solidFill>
                <a:effectLst/>
                <a:latin typeface="Segoe UI" panose="020B0502040204020203" pitchFamily="34" charset="0"/>
              </a:rPr>
              <a:t>How might the DIKW model fail to capture the complexities of knowledge creation and use in the age of big data and AI?</a:t>
            </a:r>
          </a:p>
        </p:txBody>
      </p:sp>
    </p:spTree>
    <p:extLst>
      <p:ext uri="{BB962C8B-B14F-4D97-AF65-F5344CB8AC3E}">
        <p14:creationId xmlns:p14="http://schemas.microsoft.com/office/powerpoint/2010/main" val="1459169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0930A-18DE-D7BC-2EA1-631FB5FB983B}"/>
              </a:ext>
            </a:extLst>
          </p:cNvPr>
          <p:cNvSpPr>
            <a:spLocks noGrp="1"/>
          </p:cNvSpPr>
          <p:nvPr>
            <p:ph type="title"/>
          </p:nvPr>
        </p:nvSpPr>
        <p:spPr>
          <a:xfrm>
            <a:off x="301657" y="1522526"/>
            <a:ext cx="11594969" cy="1325563"/>
          </a:xfrm>
        </p:spPr>
        <p:txBody>
          <a:bodyPr/>
          <a:lstStyle/>
          <a:p>
            <a:r>
              <a:rPr lang="en-GB" dirty="0"/>
              <a:t>Answer:</a:t>
            </a:r>
            <a:br>
              <a:rPr lang="en-GB" dirty="0"/>
            </a:br>
            <a:r>
              <a:rPr lang="en-GB" sz="1600" dirty="0"/>
              <a:t>Click on the answer heading for further detail</a:t>
            </a:r>
            <a:endParaRPr lang="en-GB" dirty="0"/>
          </a:p>
        </p:txBody>
      </p:sp>
      <p:sp>
        <p:nvSpPr>
          <p:cNvPr id="3" name="Content Placeholder 2">
            <a:extLst>
              <a:ext uri="{FF2B5EF4-FFF2-40B4-BE49-F238E27FC236}">
                <a16:creationId xmlns:a16="http://schemas.microsoft.com/office/drawing/2014/main" id="{8C142183-0AE3-71E2-EBA8-CBCE7C190C73}"/>
              </a:ext>
            </a:extLst>
          </p:cNvPr>
          <p:cNvSpPr>
            <a:spLocks noGrp="1"/>
          </p:cNvSpPr>
          <p:nvPr>
            <p:ph idx="1"/>
          </p:nvPr>
        </p:nvSpPr>
        <p:spPr/>
        <p:txBody>
          <a:body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5" name="Picture 2" descr="Everything You Need To Know About The DIKW Pyramid - Imaginaire">
            <a:extLst>
              <a:ext uri="{FF2B5EF4-FFF2-40B4-BE49-F238E27FC236}">
                <a16:creationId xmlns:a16="http://schemas.microsoft.com/office/drawing/2014/main" id="{79F026E8-5449-7AB1-2EA5-EEFEF2CE4D97}"/>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7191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0D019-B5BC-1AFC-6239-BEA36FB498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F4E894-4DD3-3D17-04F2-CFB69653F8D4}"/>
              </a:ext>
            </a:extLst>
          </p:cNvPr>
          <p:cNvSpPr>
            <a:spLocks noGrp="1"/>
          </p:cNvSpPr>
          <p:nvPr>
            <p:ph type="title"/>
          </p:nvPr>
        </p:nvSpPr>
        <p:spPr/>
        <p:txBody>
          <a:bodyPr/>
          <a:lstStyle/>
          <a:p>
            <a:r>
              <a:rPr lang="en-GB" dirty="0"/>
              <a:t>Answer:</a:t>
            </a:r>
          </a:p>
        </p:txBody>
      </p:sp>
      <p:sp>
        <p:nvSpPr>
          <p:cNvPr id="4" name="TextBox 3">
            <a:extLst>
              <a:ext uri="{FF2B5EF4-FFF2-40B4-BE49-F238E27FC236}">
                <a16:creationId xmlns:a16="http://schemas.microsoft.com/office/drawing/2014/main" id="{5BA002B0-CAF1-80BF-C61D-544473B2CBA6}"/>
              </a:ext>
            </a:extLst>
          </p:cNvPr>
          <p:cNvSpPr txBox="1"/>
          <p:nvPr/>
        </p:nvSpPr>
        <p:spPr>
          <a:xfrm>
            <a:off x="6400800" y="2881426"/>
            <a:ext cx="5600700" cy="1754326"/>
          </a:xfrm>
          <a:prstGeom prst="rect">
            <a:avLst/>
          </a:prstGeom>
          <a:noFill/>
        </p:spPr>
        <p:txBody>
          <a:bodyPr wrap="square" rtlCol="0">
            <a:spAutoFit/>
          </a:bodyPr>
          <a:lstStyle/>
          <a:p>
            <a:r>
              <a:rPr lang="en-GB" b="1" i="0" dirty="0">
                <a:solidFill>
                  <a:schemeClr val="accent1">
                    <a:lumMod val="75000"/>
                  </a:schemeClr>
                </a:solidFill>
                <a:effectLst/>
                <a:latin typeface="Segoe UI" panose="020B0502040204020203" pitchFamily="34" charset="0"/>
              </a:rPr>
              <a:t>Linear and Hierarchical Assumptions</a:t>
            </a:r>
            <a:r>
              <a:rPr lang="en-GB" b="0" i="0" dirty="0">
                <a:solidFill>
                  <a:schemeClr val="accent1">
                    <a:lumMod val="75000"/>
                  </a:schemeClr>
                </a:solidFill>
                <a:effectLst/>
                <a:latin typeface="Segoe UI" panose="020B0502040204020203" pitchFamily="34" charset="0"/>
              </a:rPr>
              <a:t>: The DIKW model assumes a straightforward, linear progression from data to wisdom. However, in reality, the process is often non-linear and iterative. Knowledge creation involves feedback loops, where insights gained at one stage can influence earlier stages</a:t>
            </a:r>
            <a:endParaRPr lang="en-GB" dirty="0">
              <a:solidFill>
                <a:schemeClr val="accent1">
                  <a:lumMod val="75000"/>
                </a:schemeClr>
              </a:solidFill>
            </a:endParaRPr>
          </a:p>
        </p:txBody>
      </p:sp>
      <p:sp>
        <p:nvSpPr>
          <p:cNvPr id="7" name="Content Placeholder 2">
            <a:extLst>
              <a:ext uri="{FF2B5EF4-FFF2-40B4-BE49-F238E27FC236}">
                <a16:creationId xmlns:a16="http://schemas.microsoft.com/office/drawing/2014/main" id="{FA431A0B-0C9F-1817-60EA-00F8A24CE72D}"/>
              </a:ext>
            </a:extLst>
          </p:cNvPr>
          <p:cNvSpPr txBox="1">
            <a:spLocks/>
          </p:cNvSpPr>
          <p:nvPr/>
        </p:nvSpPr>
        <p:spPr>
          <a:xfrm>
            <a:off x="298515" y="2873577"/>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8" name="Picture 2" descr="Everything You Need To Know About The DIKW Pyramid - Imaginaire">
            <a:extLst>
              <a:ext uri="{FF2B5EF4-FFF2-40B4-BE49-F238E27FC236}">
                <a16:creationId xmlns:a16="http://schemas.microsoft.com/office/drawing/2014/main" id="{8BD5CB1D-4C82-6DE7-2F80-CD554E8A9A01}"/>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43416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53A0B-97F2-F9BC-A00F-F966BA7726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50A1625-9E09-D0FD-9F2A-BD88AB7FD545}"/>
              </a:ext>
            </a:extLst>
          </p:cNvPr>
          <p:cNvSpPr>
            <a:spLocks noGrp="1"/>
          </p:cNvSpPr>
          <p:nvPr>
            <p:ph type="title"/>
          </p:nvPr>
        </p:nvSpPr>
        <p:spPr/>
        <p:txBody>
          <a:bodyPr/>
          <a:lstStyle/>
          <a:p>
            <a:r>
              <a:rPr lang="en-GB" dirty="0"/>
              <a:t>Answer:</a:t>
            </a:r>
          </a:p>
        </p:txBody>
      </p:sp>
      <p:sp>
        <p:nvSpPr>
          <p:cNvPr id="4" name="TextBox 3">
            <a:extLst>
              <a:ext uri="{FF2B5EF4-FFF2-40B4-BE49-F238E27FC236}">
                <a16:creationId xmlns:a16="http://schemas.microsoft.com/office/drawing/2014/main" id="{ACD675F4-4BF7-C581-6A97-496EB1F71C9D}"/>
              </a:ext>
            </a:extLst>
          </p:cNvPr>
          <p:cNvSpPr txBox="1"/>
          <p:nvPr/>
        </p:nvSpPr>
        <p:spPr>
          <a:xfrm>
            <a:off x="6400800" y="2881426"/>
            <a:ext cx="5600700" cy="1754326"/>
          </a:xfrm>
          <a:prstGeom prst="rect">
            <a:avLst/>
          </a:prstGeom>
          <a:noFill/>
        </p:spPr>
        <p:txBody>
          <a:bodyPr wrap="square" rtlCol="0">
            <a:spAutoFit/>
          </a:bodyPr>
          <a:lstStyle/>
          <a:p>
            <a:r>
              <a:rPr lang="en-GB" b="1" i="0" dirty="0" err="1">
                <a:solidFill>
                  <a:schemeClr val="accent1">
                    <a:lumMod val="75000"/>
                  </a:schemeClr>
                </a:solidFill>
                <a:effectLst/>
                <a:latin typeface="Segoe UI" panose="020B0502040204020203" pitchFamily="34" charset="0"/>
              </a:rPr>
              <a:t>Technocentrism</a:t>
            </a:r>
            <a:r>
              <a:rPr lang="en-GB" b="1" i="0" dirty="0">
                <a:solidFill>
                  <a:schemeClr val="accent1">
                    <a:lumMod val="75000"/>
                  </a:schemeClr>
                </a:solidFill>
                <a:effectLst/>
                <a:latin typeface="Segoe UI" panose="020B0502040204020203" pitchFamily="34" charset="0"/>
              </a:rPr>
              <a:t>: </a:t>
            </a:r>
            <a:r>
              <a:rPr lang="en-GB" b="0" i="0" dirty="0">
                <a:solidFill>
                  <a:schemeClr val="accent1">
                    <a:lumMod val="75000"/>
                  </a:schemeClr>
                </a:solidFill>
                <a:effectLst/>
                <a:latin typeface="Segoe UI" panose="020B0502040204020203" pitchFamily="34" charset="0"/>
              </a:rPr>
              <a:t>The model tends to focus heavily on technological aspects, potentially overlooking the human and social dimensions of knowledge creation. In the age of AI, human intuition, creativity, and contextual understanding play crucial roles that the DIKW model may not fully capture</a:t>
            </a:r>
            <a:endParaRPr lang="en-GB" dirty="0">
              <a:solidFill>
                <a:schemeClr val="accent1">
                  <a:lumMod val="75000"/>
                </a:schemeClr>
              </a:solidFill>
            </a:endParaRPr>
          </a:p>
        </p:txBody>
      </p:sp>
      <p:sp>
        <p:nvSpPr>
          <p:cNvPr id="7" name="Content Placeholder 2">
            <a:extLst>
              <a:ext uri="{FF2B5EF4-FFF2-40B4-BE49-F238E27FC236}">
                <a16:creationId xmlns:a16="http://schemas.microsoft.com/office/drawing/2014/main" id="{9CB3F922-5977-F9EC-1F1A-5612CC632D6A}"/>
              </a:ext>
            </a:extLst>
          </p:cNvPr>
          <p:cNvSpPr txBox="1">
            <a:spLocks/>
          </p:cNvSpPr>
          <p:nvPr/>
        </p:nvSpPr>
        <p:spPr>
          <a:xfrm>
            <a:off x="298515" y="2873577"/>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8" name="Picture 2" descr="Everything You Need To Know About The DIKW Pyramid - Imaginaire">
            <a:extLst>
              <a:ext uri="{FF2B5EF4-FFF2-40B4-BE49-F238E27FC236}">
                <a16:creationId xmlns:a16="http://schemas.microsoft.com/office/drawing/2014/main" id="{B05E3C02-6639-1234-268C-8396286E6275}"/>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4409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CD87D8-CF5F-AABE-6CBD-A3ABE040D99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1C6F4B-516C-A75F-9CFF-1C4FE1289F5B}"/>
              </a:ext>
            </a:extLst>
          </p:cNvPr>
          <p:cNvSpPr>
            <a:spLocks noGrp="1"/>
          </p:cNvSpPr>
          <p:nvPr>
            <p:ph type="title"/>
          </p:nvPr>
        </p:nvSpPr>
        <p:spPr/>
        <p:txBody>
          <a:bodyPr/>
          <a:lstStyle/>
          <a:p>
            <a:r>
              <a:rPr lang="en-GB" dirty="0"/>
              <a:t>Answer:</a:t>
            </a:r>
          </a:p>
        </p:txBody>
      </p:sp>
      <p:sp>
        <p:nvSpPr>
          <p:cNvPr id="4" name="TextBox 3">
            <a:extLst>
              <a:ext uri="{FF2B5EF4-FFF2-40B4-BE49-F238E27FC236}">
                <a16:creationId xmlns:a16="http://schemas.microsoft.com/office/drawing/2014/main" id="{0E7397CB-CD91-1C03-ADE2-D4D8B48F7B8F}"/>
              </a:ext>
            </a:extLst>
          </p:cNvPr>
          <p:cNvSpPr txBox="1"/>
          <p:nvPr/>
        </p:nvSpPr>
        <p:spPr>
          <a:xfrm>
            <a:off x="6400800" y="2881426"/>
            <a:ext cx="5600700" cy="1754326"/>
          </a:xfrm>
          <a:prstGeom prst="rect">
            <a:avLst/>
          </a:prstGeom>
          <a:noFill/>
        </p:spPr>
        <p:txBody>
          <a:bodyPr wrap="square" rtlCol="0">
            <a:spAutoFit/>
          </a:bodyPr>
          <a:lstStyle/>
          <a:p>
            <a:r>
              <a:rPr lang="en-GB" b="1" i="0" dirty="0">
                <a:solidFill>
                  <a:schemeClr val="accent1">
                    <a:lumMod val="75000"/>
                  </a:schemeClr>
                </a:solidFill>
                <a:effectLst/>
                <a:latin typeface="Segoe UI" panose="020B0502040204020203" pitchFamily="34" charset="0"/>
              </a:rPr>
              <a:t>Neglect of Tacit Knowledge</a:t>
            </a:r>
            <a:r>
              <a:rPr lang="en-GB" b="0" i="0" dirty="0">
                <a:solidFill>
                  <a:schemeClr val="accent1">
                    <a:lumMod val="75000"/>
                  </a:schemeClr>
                </a:solidFill>
                <a:effectLst/>
                <a:latin typeface="Segoe UI" panose="020B0502040204020203" pitchFamily="34" charset="0"/>
              </a:rPr>
              <a:t>: The DIKW model primarily deals with explicit knowledge that can be easily documented and shared. However, tacit knowledge, which is personal and context-specific, is equally important but harder to formalize and transfer</a:t>
            </a:r>
            <a:endParaRPr lang="en-GB" dirty="0">
              <a:solidFill>
                <a:schemeClr val="accent1">
                  <a:lumMod val="75000"/>
                </a:schemeClr>
              </a:solidFill>
            </a:endParaRPr>
          </a:p>
        </p:txBody>
      </p:sp>
      <p:sp>
        <p:nvSpPr>
          <p:cNvPr id="7" name="Content Placeholder 2">
            <a:extLst>
              <a:ext uri="{FF2B5EF4-FFF2-40B4-BE49-F238E27FC236}">
                <a16:creationId xmlns:a16="http://schemas.microsoft.com/office/drawing/2014/main" id="{4D18210E-E82F-3DA4-FAFF-F027236DAA73}"/>
              </a:ext>
            </a:extLst>
          </p:cNvPr>
          <p:cNvSpPr txBox="1">
            <a:spLocks/>
          </p:cNvSpPr>
          <p:nvPr/>
        </p:nvSpPr>
        <p:spPr>
          <a:xfrm>
            <a:off x="298515" y="2873577"/>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8" name="Picture 2" descr="Everything You Need To Know About The DIKW Pyramid - Imaginaire">
            <a:extLst>
              <a:ext uri="{FF2B5EF4-FFF2-40B4-BE49-F238E27FC236}">
                <a16:creationId xmlns:a16="http://schemas.microsoft.com/office/drawing/2014/main" id="{B773F930-DCB9-4D89-9E13-9714272F1552}"/>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57240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CFD0D-2AE3-CDA0-E7F7-393D3E6643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03925E-D7FB-AC89-E5A9-EACAAA3B2248}"/>
              </a:ext>
            </a:extLst>
          </p:cNvPr>
          <p:cNvSpPr>
            <a:spLocks noGrp="1"/>
          </p:cNvSpPr>
          <p:nvPr>
            <p:ph type="title"/>
          </p:nvPr>
        </p:nvSpPr>
        <p:spPr/>
        <p:txBody>
          <a:bodyPr/>
          <a:lstStyle/>
          <a:p>
            <a:r>
              <a:rPr lang="en-GB" dirty="0"/>
              <a:t>Answer:</a:t>
            </a:r>
          </a:p>
        </p:txBody>
      </p:sp>
      <p:sp>
        <p:nvSpPr>
          <p:cNvPr id="4" name="TextBox 3">
            <a:extLst>
              <a:ext uri="{FF2B5EF4-FFF2-40B4-BE49-F238E27FC236}">
                <a16:creationId xmlns:a16="http://schemas.microsoft.com/office/drawing/2014/main" id="{39DB3D17-5C0E-D22F-C46B-27F059508011}"/>
              </a:ext>
            </a:extLst>
          </p:cNvPr>
          <p:cNvSpPr txBox="1"/>
          <p:nvPr/>
        </p:nvSpPr>
        <p:spPr>
          <a:xfrm>
            <a:off x="6400800" y="2881426"/>
            <a:ext cx="5600700" cy="1754326"/>
          </a:xfrm>
          <a:prstGeom prst="rect">
            <a:avLst/>
          </a:prstGeom>
          <a:noFill/>
        </p:spPr>
        <p:txBody>
          <a:bodyPr wrap="square" rtlCol="0">
            <a:spAutoFit/>
          </a:bodyPr>
          <a:lstStyle/>
          <a:p>
            <a:r>
              <a:rPr lang="en-GB" b="1" i="0" dirty="0">
                <a:solidFill>
                  <a:schemeClr val="accent1">
                    <a:lumMod val="75000"/>
                  </a:schemeClr>
                </a:solidFill>
                <a:effectLst/>
                <a:latin typeface="Segoe UI" panose="020B0502040204020203" pitchFamily="34" charset="0"/>
              </a:rPr>
              <a:t>Context Dependency</a:t>
            </a:r>
            <a:r>
              <a:rPr lang="en-GB" b="0" i="0" dirty="0">
                <a:solidFill>
                  <a:schemeClr val="accent1">
                    <a:lumMod val="75000"/>
                  </a:schemeClr>
                </a:solidFill>
                <a:effectLst/>
                <a:latin typeface="Segoe UI" panose="020B0502040204020203" pitchFamily="34" charset="0"/>
              </a:rPr>
              <a:t>: The model does not adequately consider the context in which data is used. In big data and AI, the same data can lead to different insights depending on the context, such as the goals of the analysis, the domain knowledge of the analysts, and the specific algorithms used</a:t>
            </a:r>
            <a:endParaRPr lang="en-GB" dirty="0">
              <a:solidFill>
                <a:schemeClr val="accent1">
                  <a:lumMod val="75000"/>
                </a:schemeClr>
              </a:solidFill>
            </a:endParaRPr>
          </a:p>
        </p:txBody>
      </p:sp>
      <p:sp>
        <p:nvSpPr>
          <p:cNvPr id="7" name="Content Placeholder 2">
            <a:extLst>
              <a:ext uri="{FF2B5EF4-FFF2-40B4-BE49-F238E27FC236}">
                <a16:creationId xmlns:a16="http://schemas.microsoft.com/office/drawing/2014/main" id="{41E72214-B5E3-B949-7634-1E76E61059E7}"/>
              </a:ext>
            </a:extLst>
          </p:cNvPr>
          <p:cNvSpPr txBox="1">
            <a:spLocks/>
          </p:cNvSpPr>
          <p:nvPr/>
        </p:nvSpPr>
        <p:spPr>
          <a:xfrm>
            <a:off x="298515" y="2873577"/>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8" name="Picture 2" descr="Everything You Need To Know About The DIKW Pyramid - Imaginaire">
            <a:extLst>
              <a:ext uri="{FF2B5EF4-FFF2-40B4-BE49-F238E27FC236}">
                <a16:creationId xmlns:a16="http://schemas.microsoft.com/office/drawing/2014/main" id="{CB78CF13-8B86-F132-DA98-F961F45FD52D}"/>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8230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4FB62-E534-9B0D-B181-520D67F33B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F84DDC-2FF6-96BC-AC99-74CA8804E883}"/>
              </a:ext>
            </a:extLst>
          </p:cNvPr>
          <p:cNvSpPr>
            <a:spLocks noGrp="1"/>
          </p:cNvSpPr>
          <p:nvPr>
            <p:ph type="title"/>
          </p:nvPr>
        </p:nvSpPr>
        <p:spPr/>
        <p:txBody>
          <a:bodyPr/>
          <a:lstStyle/>
          <a:p>
            <a:r>
              <a:rPr lang="en-GB" dirty="0"/>
              <a:t>Answer:</a:t>
            </a:r>
          </a:p>
        </p:txBody>
      </p:sp>
      <p:sp>
        <p:nvSpPr>
          <p:cNvPr id="4" name="TextBox 3">
            <a:extLst>
              <a:ext uri="{FF2B5EF4-FFF2-40B4-BE49-F238E27FC236}">
                <a16:creationId xmlns:a16="http://schemas.microsoft.com/office/drawing/2014/main" id="{A7B83EAD-0CAF-37C2-DDFB-C08857B5C4DD}"/>
              </a:ext>
            </a:extLst>
          </p:cNvPr>
          <p:cNvSpPr txBox="1"/>
          <p:nvPr/>
        </p:nvSpPr>
        <p:spPr>
          <a:xfrm>
            <a:off x="6400800" y="2881426"/>
            <a:ext cx="5600700" cy="1754326"/>
          </a:xfrm>
          <a:prstGeom prst="rect">
            <a:avLst/>
          </a:prstGeom>
          <a:noFill/>
        </p:spPr>
        <p:txBody>
          <a:bodyPr wrap="square" rtlCol="0">
            <a:spAutoFit/>
          </a:bodyPr>
          <a:lstStyle/>
          <a:p>
            <a:r>
              <a:rPr lang="en-GB" b="1" i="0" dirty="0">
                <a:solidFill>
                  <a:schemeClr val="accent1">
                    <a:lumMod val="75000"/>
                  </a:schemeClr>
                </a:solidFill>
                <a:effectLst/>
                <a:latin typeface="Segoe UI" panose="020B0502040204020203" pitchFamily="34" charset="0"/>
              </a:rPr>
              <a:t>Bias and Ethical Considerations</a:t>
            </a:r>
            <a:r>
              <a:rPr lang="en-GB" b="0" i="0" dirty="0">
                <a:solidFill>
                  <a:schemeClr val="accent1">
                    <a:lumMod val="75000"/>
                  </a:schemeClr>
                </a:solidFill>
                <a:effectLst/>
                <a:latin typeface="Segoe UI" panose="020B0502040204020203" pitchFamily="34" charset="0"/>
              </a:rPr>
              <a:t>: The transformation from data to wisdom in AI systems can be fraught with biases. Data can be biased, and AI algorithms can perpetuate or even amplify these biases. The DIKW model does not explicitly address these ethical considerations</a:t>
            </a:r>
            <a:endParaRPr lang="en-GB" dirty="0">
              <a:solidFill>
                <a:schemeClr val="accent1">
                  <a:lumMod val="75000"/>
                </a:schemeClr>
              </a:solidFill>
            </a:endParaRPr>
          </a:p>
        </p:txBody>
      </p:sp>
      <p:sp>
        <p:nvSpPr>
          <p:cNvPr id="7" name="Content Placeholder 2">
            <a:extLst>
              <a:ext uri="{FF2B5EF4-FFF2-40B4-BE49-F238E27FC236}">
                <a16:creationId xmlns:a16="http://schemas.microsoft.com/office/drawing/2014/main" id="{1614118C-DC7F-46A8-9B30-7B81C4504852}"/>
              </a:ext>
            </a:extLst>
          </p:cNvPr>
          <p:cNvSpPr txBox="1">
            <a:spLocks/>
          </p:cNvSpPr>
          <p:nvPr/>
        </p:nvSpPr>
        <p:spPr>
          <a:xfrm>
            <a:off x="298515" y="2873577"/>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8" name="Picture 2" descr="Everything You Need To Know About The DIKW Pyramid - Imaginaire">
            <a:extLst>
              <a:ext uri="{FF2B5EF4-FFF2-40B4-BE49-F238E27FC236}">
                <a16:creationId xmlns:a16="http://schemas.microsoft.com/office/drawing/2014/main" id="{4433032F-CD5F-51BC-079F-C3F96F244295}"/>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947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72AFF1-F228-54F2-DBDB-8E1AB41D04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01216D-0950-8EB7-FF6D-D071EDE3233C}"/>
              </a:ext>
            </a:extLst>
          </p:cNvPr>
          <p:cNvSpPr>
            <a:spLocks noGrp="1"/>
          </p:cNvSpPr>
          <p:nvPr>
            <p:ph type="title"/>
          </p:nvPr>
        </p:nvSpPr>
        <p:spPr/>
        <p:txBody>
          <a:bodyPr/>
          <a:lstStyle/>
          <a:p>
            <a:r>
              <a:rPr lang="en-GB" dirty="0"/>
              <a:t>Answer:</a:t>
            </a:r>
          </a:p>
        </p:txBody>
      </p:sp>
      <p:sp>
        <p:nvSpPr>
          <p:cNvPr id="4" name="TextBox 3">
            <a:extLst>
              <a:ext uri="{FF2B5EF4-FFF2-40B4-BE49-F238E27FC236}">
                <a16:creationId xmlns:a16="http://schemas.microsoft.com/office/drawing/2014/main" id="{179FE5FC-CAD6-A375-84FA-16B7B0B0A0ED}"/>
              </a:ext>
            </a:extLst>
          </p:cNvPr>
          <p:cNvSpPr txBox="1"/>
          <p:nvPr/>
        </p:nvSpPr>
        <p:spPr>
          <a:xfrm>
            <a:off x="6400800" y="2881426"/>
            <a:ext cx="5600700" cy="1754326"/>
          </a:xfrm>
          <a:prstGeom prst="rect">
            <a:avLst/>
          </a:prstGeom>
          <a:noFill/>
        </p:spPr>
        <p:txBody>
          <a:bodyPr wrap="square" rtlCol="0">
            <a:spAutoFit/>
          </a:bodyPr>
          <a:lstStyle/>
          <a:p>
            <a:r>
              <a:rPr lang="en-GB" b="1" i="0" dirty="0">
                <a:solidFill>
                  <a:schemeClr val="accent1">
                    <a:lumMod val="75000"/>
                  </a:schemeClr>
                </a:solidFill>
                <a:effectLst/>
                <a:latin typeface="Segoe UI" panose="020B0502040204020203" pitchFamily="34" charset="0"/>
              </a:rPr>
              <a:t>Scalability Issues</a:t>
            </a:r>
            <a:r>
              <a:rPr lang="en-GB" b="0" i="0" dirty="0">
                <a:solidFill>
                  <a:schemeClr val="accent1">
                    <a:lumMod val="75000"/>
                  </a:schemeClr>
                </a:solidFill>
                <a:effectLst/>
                <a:latin typeface="Segoe UI" panose="020B0502040204020203" pitchFamily="34" charset="0"/>
              </a:rPr>
              <a:t>: With the advent of big data, the sheer volume, velocity, and variety of data present challenges that the DIKW model does not account for. Managing and making sense of such large-scale data requires advanced techniques and tools that go beyond the traditional DIKW framework</a:t>
            </a:r>
            <a:endParaRPr lang="en-GB" dirty="0">
              <a:solidFill>
                <a:schemeClr val="accent1">
                  <a:lumMod val="75000"/>
                </a:schemeClr>
              </a:solidFill>
            </a:endParaRPr>
          </a:p>
        </p:txBody>
      </p:sp>
      <p:sp>
        <p:nvSpPr>
          <p:cNvPr id="7" name="Content Placeholder 2">
            <a:extLst>
              <a:ext uri="{FF2B5EF4-FFF2-40B4-BE49-F238E27FC236}">
                <a16:creationId xmlns:a16="http://schemas.microsoft.com/office/drawing/2014/main" id="{6640EBDB-246B-8927-4E00-8D50F9A50F4A}"/>
              </a:ext>
            </a:extLst>
          </p:cNvPr>
          <p:cNvSpPr txBox="1">
            <a:spLocks/>
          </p:cNvSpPr>
          <p:nvPr/>
        </p:nvSpPr>
        <p:spPr>
          <a:xfrm>
            <a:off x="298515" y="2873577"/>
            <a:ext cx="11594969" cy="36513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Font typeface="+mj-lt"/>
              <a:buAutoNum type="arabicPeriod"/>
            </a:pPr>
            <a:r>
              <a:rPr lang="en-GB" dirty="0">
                <a:hlinkClick r:id="rId2" action="ppaction://hlinksldjump"/>
              </a:rPr>
              <a:t>Linear &amp; Hierarchical Assumptions</a:t>
            </a:r>
            <a:endParaRPr lang="en-GB" dirty="0"/>
          </a:p>
          <a:p>
            <a:pPr marL="514350" indent="-514350">
              <a:buFont typeface="+mj-lt"/>
              <a:buAutoNum type="arabicPeriod"/>
            </a:pPr>
            <a:r>
              <a:rPr lang="en-GB" dirty="0" err="1">
                <a:hlinkClick r:id="rId3" action="ppaction://hlinksldjump"/>
              </a:rPr>
              <a:t>Technocentrism</a:t>
            </a:r>
            <a:endParaRPr lang="en-GB" dirty="0"/>
          </a:p>
          <a:p>
            <a:pPr marL="514350" indent="-514350">
              <a:buFont typeface="+mj-lt"/>
              <a:buAutoNum type="arabicPeriod"/>
            </a:pPr>
            <a:r>
              <a:rPr lang="en-GB" dirty="0">
                <a:hlinkClick r:id="rId4" action="ppaction://hlinksldjump"/>
              </a:rPr>
              <a:t>Neglect of Tacit knowledge</a:t>
            </a:r>
            <a:endParaRPr lang="en-GB" dirty="0"/>
          </a:p>
          <a:p>
            <a:pPr marL="514350" indent="-514350">
              <a:buFont typeface="+mj-lt"/>
              <a:buAutoNum type="arabicPeriod"/>
            </a:pPr>
            <a:r>
              <a:rPr lang="en-GB" dirty="0">
                <a:hlinkClick r:id="rId5" action="ppaction://hlinksldjump"/>
              </a:rPr>
              <a:t>Context dependency</a:t>
            </a:r>
            <a:endParaRPr lang="en-GB" dirty="0"/>
          </a:p>
          <a:p>
            <a:pPr marL="514350" indent="-514350">
              <a:buFont typeface="+mj-lt"/>
              <a:buAutoNum type="arabicPeriod"/>
            </a:pPr>
            <a:r>
              <a:rPr lang="en-GB" dirty="0">
                <a:hlinkClick r:id="rId6" action="ppaction://hlinksldjump"/>
              </a:rPr>
              <a:t>Bias &amp; Ethical considerations</a:t>
            </a:r>
            <a:endParaRPr lang="en-GB" dirty="0"/>
          </a:p>
          <a:p>
            <a:pPr marL="514350" indent="-514350">
              <a:buFont typeface="+mj-lt"/>
              <a:buAutoNum type="arabicPeriod"/>
            </a:pPr>
            <a:r>
              <a:rPr lang="en-GB" dirty="0">
                <a:hlinkClick r:id="rId7" action="ppaction://hlinksldjump"/>
              </a:rPr>
              <a:t>Scalability issues</a:t>
            </a:r>
            <a:endParaRPr lang="en-GB" dirty="0"/>
          </a:p>
        </p:txBody>
      </p:sp>
      <p:pic>
        <p:nvPicPr>
          <p:cNvPr id="8" name="Picture 2" descr="Everything You Need To Know About The DIKW Pyramid - Imaginaire">
            <a:extLst>
              <a:ext uri="{FF2B5EF4-FFF2-40B4-BE49-F238E27FC236}">
                <a16:creationId xmlns:a16="http://schemas.microsoft.com/office/drawing/2014/main" id="{D2AD9574-30C7-D4A8-1F9D-8CB56BB8FF40}"/>
              </a:ext>
            </a:extLst>
          </p:cNvPr>
          <p:cNvPicPr>
            <a:picLocks noChangeAspect="1" noChangeArrowheads="1"/>
          </p:cNvPicPr>
          <p:nvPr/>
        </p:nvPicPr>
        <p:blipFill>
          <a:blip r:embed="rId8">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161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Everything You Need To Know About The DIKW Pyramid - Imaginaire">
            <a:extLst>
              <a:ext uri="{FF2B5EF4-FFF2-40B4-BE49-F238E27FC236}">
                <a16:creationId xmlns:a16="http://schemas.microsoft.com/office/drawing/2014/main" id="{D1D6B217-CC3D-56EF-7963-26E8298EFF2F}"/>
              </a:ext>
            </a:extLst>
          </p:cNvPr>
          <p:cNvPicPr>
            <a:picLocks noChangeAspect="1" noChangeArrowheads="1"/>
          </p:cNvPicPr>
          <p:nvPr/>
        </p:nvPicPr>
        <p:blipFill>
          <a:blip r:embed="rId2">
            <a:alphaModFix amt="8000"/>
            <a:extLst>
              <a:ext uri="{28A0092B-C50C-407E-A947-70E740481C1C}">
                <a14:useLocalDpi xmlns:a14="http://schemas.microsoft.com/office/drawing/2010/main" val="0"/>
              </a:ext>
            </a:extLst>
          </a:blip>
          <a:srcRect/>
          <a:stretch>
            <a:fillRect/>
          </a:stretch>
        </p:blipFill>
        <p:spPr bwMode="auto">
          <a:xfrm>
            <a:off x="0" y="1143000"/>
            <a:ext cx="12192000" cy="6096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D05B03E-F221-082A-2AB8-D35355390CF6}"/>
              </a:ext>
            </a:extLst>
          </p:cNvPr>
          <p:cNvSpPr>
            <a:spLocks noGrp="1"/>
          </p:cNvSpPr>
          <p:nvPr>
            <p:ph type="title"/>
          </p:nvPr>
        </p:nvSpPr>
        <p:spPr/>
        <p:txBody>
          <a:bodyPr/>
          <a:lstStyle/>
          <a:p>
            <a:r>
              <a:rPr lang="en-GB" dirty="0"/>
              <a:t>Implications of the Human dimension:</a:t>
            </a:r>
          </a:p>
        </p:txBody>
      </p:sp>
      <p:sp>
        <p:nvSpPr>
          <p:cNvPr id="3" name="Content Placeholder 2">
            <a:extLst>
              <a:ext uri="{FF2B5EF4-FFF2-40B4-BE49-F238E27FC236}">
                <a16:creationId xmlns:a16="http://schemas.microsoft.com/office/drawing/2014/main" id="{B6FE6012-5C5E-276F-8F92-0691DA793AA3}"/>
              </a:ext>
            </a:extLst>
          </p:cNvPr>
          <p:cNvSpPr>
            <a:spLocks noGrp="1"/>
          </p:cNvSpPr>
          <p:nvPr>
            <p:ph idx="1"/>
          </p:nvPr>
        </p:nvSpPr>
        <p:spPr>
          <a:xfrm>
            <a:off x="597031" y="3206651"/>
            <a:ext cx="11594969" cy="3651349"/>
          </a:xfrm>
        </p:spPr>
        <p:txBody>
          <a:bodyPr/>
          <a:lstStyle/>
          <a:p>
            <a:r>
              <a:rPr lang="en-GB" dirty="0">
                <a:solidFill>
                  <a:schemeClr val="accent1">
                    <a:lumMod val="75000"/>
                  </a:schemeClr>
                </a:solidFill>
              </a:rPr>
              <a:t>Thinking about the previous module, and what you have looked at in the previous year, What ‘human’ aspects can impact the DIKW pyramid?</a:t>
            </a:r>
          </a:p>
        </p:txBody>
      </p:sp>
    </p:spTree>
    <p:extLst>
      <p:ext uri="{BB962C8B-B14F-4D97-AF65-F5344CB8AC3E}">
        <p14:creationId xmlns:p14="http://schemas.microsoft.com/office/powerpoint/2010/main" val="4286167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09193-A6DB-9BD1-DCB6-6BC0B2E962A6}"/>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00E5BB3-B950-CEBD-D779-6576EB5A6D71}"/>
              </a:ext>
            </a:extLst>
          </p:cNvPr>
          <p:cNvSpPr>
            <a:spLocks noGrp="1"/>
          </p:cNvSpPr>
          <p:nvPr>
            <p:ph idx="1"/>
          </p:nvPr>
        </p:nvSpPr>
        <p:spPr/>
        <p:txBody>
          <a:bodyPr/>
          <a:lstStyle/>
          <a:p>
            <a:r>
              <a:rPr lang="en-GB" dirty="0"/>
              <a:t>XYZ Customer Service Case Study.</a:t>
            </a:r>
          </a:p>
          <a:p>
            <a:endParaRPr lang="en-GB" dirty="0"/>
          </a:p>
          <a:p>
            <a:r>
              <a:rPr lang="en-GB" dirty="0"/>
              <a:t>Read the short case study, and in groups, answer the series of questions.</a:t>
            </a:r>
          </a:p>
          <a:p>
            <a:endParaRPr lang="en-GB" dirty="0"/>
          </a:p>
        </p:txBody>
      </p:sp>
    </p:spTree>
    <p:extLst>
      <p:ext uri="{BB962C8B-B14F-4D97-AF65-F5344CB8AC3E}">
        <p14:creationId xmlns:p14="http://schemas.microsoft.com/office/powerpoint/2010/main" val="39456907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4472C-A021-0A44-A04D-ECB84A7DB7E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5D3CF724-AFB4-49B7-E7F0-11CA4E567A79}"/>
              </a:ext>
            </a:extLst>
          </p:cNvPr>
          <p:cNvSpPr>
            <a:spLocks noGrp="1"/>
          </p:cNvSpPr>
          <p:nvPr>
            <p:ph idx="1"/>
          </p:nvPr>
        </p:nvSpPr>
        <p:spPr/>
        <p:txBody>
          <a:bodyPr/>
          <a:lstStyle/>
          <a:p>
            <a:r>
              <a:rPr lang="en-GB" dirty="0"/>
              <a:t>Introduction to module</a:t>
            </a:r>
          </a:p>
          <a:p>
            <a:r>
              <a:rPr lang="en-GB" dirty="0"/>
              <a:t>Scheme of work &amp; Assessment  overview</a:t>
            </a:r>
          </a:p>
          <a:p>
            <a:r>
              <a:rPr lang="en-GB" dirty="0"/>
              <a:t>DIKW</a:t>
            </a:r>
          </a:p>
        </p:txBody>
      </p:sp>
    </p:spTree>
    <p:extLst>
      <p:ext uri="{BB962C8B-B14F-4D97-AF65-F5344CB8AC3E}">
        <p14:creationId xmlns:p14="http://schemas.microsoft.com/office/powerpoint/2010/main" val="1453288650"/>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1292</Words>
  <Application>Microsoft Office PowerPoint</Application>
  <PresentationFormat>Widescreen</PresentationFormat>
  <Paragraphs>134</Paragraphs>
  <Slides>20</Slides>
  <Notes>3</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Aptos</vt:lpstr>
      <vt:lpstr>Arial</vt:lpstr>
      <vt:lpstr>Calibri</vt:lpstr>
      <vt:lpstr>Calibri Light</vt:lpstr>
      <vt:lpstr>Segoe UI</vt:lpstr>
      <vt:lpstr>Times New Roman</vt:lpstr>
      <vt:lpstr>UWTSD Text 2</vt:lpstr>
      <vt:lpstr>3_Title Slide 1</vt:lpstr>
      <vt:lpstr>   BMSK5013 Knowledge &amp; information Management  Session: 1  </vt:lpstr>
      <vt:lpstr>Agenda:</vt:lpstr>
      <vt:lpstr>Scheme of work:</vt:lpstr>
      <vt:lpstr>Assessment:</vt:lpstr>
      <vt:lpstr>PowerPoint Presentation</vt:lpstr>
      <vt:lpstr>What is Knowledge?</vt:lpstr>
      <vt:lpstr>What is Knowledge Management (KM)?</vt:lpstr>
      <vt:lpstr>PowerPoint Presentation</vt:lpstr>
      <vt:lpstr>DIKW Model</vt:lpstr>
      <vt:lpstr>Discuss:</vt:lpstr>
      <vt:lpstr>Answer: Click on the answer heading for further detail</vt:lpstr>
      <vt:lpstr>Answer:</vt:lpstr>
      <vt:lpstr>Answer:</vt:lpstr>
      <vt:lpstr>Answer:</vt:lpstr>
      <vt:lpstr>Answer:</vt:lpstr>
      <vt:lpstr>Answer:</vt:lpstr>
      <vt:lpstr>Answer:</vt:lpstr>
      <vt:lpstr>Implications of the Human dimension:</vt:lpstr>
      <vt:lpstr>Activity:</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Christian Felices</dc:creator>
  <cp:lastModifiedBy>Christian Felices</cp:lastModifiedBy>
  <cp:revision>119</cp:revision>
  <dcterms:created xsi:type="dcterms:W3CDTF">2024-11-04T09:28:33Z</dcterms:created>
  <dcterms:modified xsi:type="dcterms:W3CDTF">2025-01-27T13:22:17Z</dcterms:modified>
</cp:coreProperties>
</file>