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4.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tags/tag1.xml" ContentType="application/vnd.openxmlformats-officedocument.presentationml.tags+xml"/>
  <Override PartName="/ppt/notesSlides/notesSlide17.xml" ContentType="application/vnd.openxmlformats-officedocument.presentationml.notesSlide+xml"/>
  <Override PartName="/ppt/tags/tag2.xml" ContentType="application/vnd.openxmlformats-officedocument.presentationml.tags+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tags/tag3.xml" ContentType="application/vnd.openxmlformats-officedocument.presentationml.tags+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tags/tag4.xml" ContentType="application/vnd.openxmlformats-officedocument.presentationml.tags+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36.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tags/tag5.xml" ContentType="application/vnd.openxmlformats-officedocument.presentationml.tags+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39.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40.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45.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46.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47.xml" ContentType="application/vnd.openxmlformats-officedocument.presentationml.notesSlide+xml"/>
  <Override PartName="/ppt/notesSlides/notesSlide48.xml" ContentType="application/vnd.openxmlformats-officedocument.presentationml.notesSlide+xml"/>
  <Override PartName="/ppt/notesSlides/notesSlide49.xml" ContentType="application/vnd.openxmlformats-officedocument.presentationml.notesSlide+xml"/>
  <Override PartName="/ppt/notesSlides/notesSlide50.xml" ContentType="application/vnd.openxmlformats-officedocument.presentationml.notesSlide+xml"/>
  <Override PartName="/ppt/notesSlides/notesSlide51.xml" ContentType="application/vnd.openxmlformats-officedocument.presentationml.notesSlide+xml"/>
  <Override PartName="/ppt/notesSlides/notesSlide52.xml" ContentType="application/vnd.openxmlformats-officedocument.presentationml.notesSlide+xml"/>
  <Override PartName="/ppt/notesSlides/notesSlide53.xml" ContentType="application/vnd.openxmlformats-officedocument.presentationml.notesSlide+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notesSlides/notesSlide54.xml" ContentType="application/vnd.openxmlformats-officedocument.presentationml.notesSlide+xml"/>
  <Override PartName="/ppt/notesSlides/notesSlide55.xml" ContentType="application/vnd.openxmlformats-officedocument.presentationml.notesSlide+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tags/tag9.xml" ContentType="application/vnd.openxmlformats-officedocument.presentationml.tags+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notesSlides/notesSlide61.xml" ContentType="application/vnd.openxmlformats-officedocument.presentationml.notesSlide+xml"/>
  <Override PartName="/ppt/notesSlides/notesSlide62.xml" ContentType="application/vnd.openxmlformats-officedocument.presentationml.notesSlide+xml"/>
  <Override PartName="/ppt/notesSlides/notesSlide63.xml" ContentType="application/vnd.openxmlformats-officedocument.presentationml.notesSlide+xml"/>
  <Override PartName="/ppt/notesSlides/notesSlide64.xml" ContentType="application/vnd.openxmlformats-officedocument.presentationml.notesSlide+xml"/>
  <Override PartName="/ppt/tags/tag10.xml" ContentType="application/vnd.openxmlformats-officedocument.presentationml.tags+xml"/>
  <Override PartName="/ppt/notesSlides/notesSlide65.xml" ContentType="application/vnd.openxmlformats-officedocument.presentationml.notesSlide+xml"/>
  <Override PartName="/ppt/tags/tag11.xml" ContentType="application/vnd.openxmlformats-officedocument.presentationml.tags+xml"/>
  <Override PartName="/ppt/notesSlides/notesSlide66.xml" ContentType="application/vnd.openxmlformats-officedocument.presentationml.notesSlide+xml"/>
  <Override PartName="/ppt/notesSlides/notesSlide67.xml" ContentType="application/vnd.openxmlformats-officedocument.presentationml.notesSlide+xml"/>
  <Override PartName="/ppt/tags/tag12.xml" ContentType="application/vnd.openxmlformats-officedocument.presentationml.tags+xml"/>
  <Override PartName="/ppt/notesSlides/notesSlide68.xml" ContentType="application/vnd.openxmlformats-officedocument.presentationml.notesSlide+xml"/>
  <Override PartName="/ppt/notesSlides/notesSlide6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99"/>
  </p:notesMasterIdLst>
  <p:sldIdLst>
    <p:sldId id="256" r:id="rId2"/>
    <p:sldId id="729" r:id="rId3"/>
    <p:sldId id="730" r:id="rId4"/>
    <p:sldId id="739" r:id="rId5"/>
    <p:sldId id="741" r:id="rId6"/>
    <p:sldId id="742" r:id="rId7"/>
    <p:sldId id="467" r:id="rId8"/>
    <p:sldId id="743" r:id="rId9"/>
    <p:sldId id="728" r:id="rId10"/>
    <p:sldId id="262" r:id="rId11"/>
    <p:sldId id="264" r:id="rId12"/>
    <p:sldId id="586" r:id="rId13"/>
    <p:sldId id="268" r:id="rId14"/>
    <p:sldId id="607" r:id="rId15"/>
    <p:sldId id="317" r:id="rId16"/>
    <p:sldId id="298" r:id="rId17"/>
    <p:sldId id="285" r:id="rId18"/>
    <p:sldId id="283" r:id="rId19"/>
    <p:sldId id="449" r:id="rId20"/>
    <p:sldId id="276" r:id="rId21"/>
    <p:sldId id="279" r:id="rId22"/>
    <p:sldId id="592" r:id="rId23"/>
    <p:sldId id="595" r:id="rId24"/>
    <p:sldId id="593" r:id="rId25"/>
    <p:sldId id="594" r:id="rId26"/>
    <p:sldId id="578" r:id="rId27"/>
    <p:sldId id="597" r:id="rId28"/>
    <p:sldId id="270" r:id="rId29"/>
    <p:sldId id="301" r:id="rId30"/>
    <p:sldId id="323" r:id="rId31"/>
    <p:sldId id="294" r:id="rId32"/>
    <p:sldId id="318" r:id="rId33"/>
    <p:sldId id="601" r:id="rId34"/>
    <p:sldId id="372" r:id="rId35"/>
    <p:sldId id="288" r:id="rId36"/>
    <p:sldId id="377" r:id="rId37"/>
    <p:sldId id="603" r:id="rId38"/>
    <p:sldId id="731" r:id="rId39"/>
    <p:sldId id="599" r:id="rId40"/>
    <p:sldId id="436" r:id="rId41"/>
    <p:sldId id="468" r:id="rId42"/>
    <p:sldId id="632" r:id="rId43"/>
    <p:sldId id="284" r:id="rId44"/>
    <p:sldId id="582" r:id="rId45"/>
    <p:sldId id="583" r:id="rId46"/>
    <p:sldId id="584" r:id="rId47"/>
    <p:sldId id="587" r:id="rId48"/>
    <p:sldId id="638" r:id="rId49"/>
    <p:sldId id="639" r:id="rId50"/>
    <p:sldId id="640" r:id="rId51"/>
    <p:sldId id="643" r:id="rId52"/>
    <p:sldId id="688" r:id="rId53"/>
    <p:sldId id="689" r:id="rId54"/>
    <p:sldId id="690" r:id="rId55"/>
    <p:sldId id="732" r:id="rId56"/>
    <p:sldId id="691" r:id="rId57"/>
    <p:sldId id="692" r:id="rId58"/>
    <p:sldId id="722" r:id="rId59"/>
    <p:sldId id="723" r:id="rId60"/>
    <p:sldId id="527" r:id="rId61"/>
    <p:sldId id="552" r:id="rId62"/>
    <p:sldId id="726" r:id="rId63"/>
    <p:sldId id="699" r:id="rId64"/>
    <p:sldId id="733" r:id="rId65"/>
    <p:sldId id="296" r:id="rId66"/>
    <p:sldId id="556" r:id="rId67"/>
    <p:sldId id="438" r:id="rId68"/>
    <p:sldId id="734" r:id="rId69"/>
    <p:sldId id="380" r:id="rId70"/>
    <p:sldId id="382" r:id="rId71"/>
    <p:sldId id="384" r:id="rId72"/>
    <p:sldId id="387" r:id="rId73"/>
    <p:sldId id="446" r:id="rId74"/>
    <p:sldId id="390" r:id="rId75"/>
    <p:sldId id="394" r:id="rId76"/>
    <p:sldId id="735" r:id="rId77"/>
    <p:sldId id="400" r:id="rId78"/>
    <p:sldId id="401" r:id="rId79"/>
    <p:sldId id="402" r:id="rId80"/>
    <p:sldId id="292" r:id="rId81"/>
    <p:sldId id="736" r:id="rId82"/>
    <p:sldId id="295" r:id="rId83"/>
    <p:sldId id="389" r:id="rId84"/>
    <p:sldId id="737" r:id="rId85"/>
    <p:sldId id="738" r:id="rId86"/>
    <p:sldId id="393" r:id="rId87"/>
    <p:sldId id="302" r:id="rId88"/>
    <p:sldId id="303" r:id="rId89"/>
    <p:sldId id="305" r:id="rId90"/>
    <p:sldId id="330" r:id="rId91"/>
    <p:sldId id="331" r:id="rId92"/>
    <p:sldId id="332" r:id="rId93"/>
    <p:sldId id="315" r:id="rId94"/>
    <p:sldId id="316" r:id="rId95"/>
    <p:sldId id="320" r:id="rId96"/>
    <p:sldId id="321" r:id="rId97"/>
    <p:sldId id="744" r:id="rId9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ppcwkjAiQzbMR05R6mhIZA==" hashData="pWT3fe0VyBxbuQ/yLvZeVcn/Z4LnWqSNfL7ySohMFyEmD/cW6gOnR/3zL+7KFogUdmupl133QoZul591BpO3lA=="/>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1348"/>
    <p:restoredTop sz="27755"/>
  </p:normalViewPr>
  <p:slideViewPr>
    <p:cSldViewPr snapToGrid="0">
      <p:cViewPr varScale="1">
        <p:scale>
          <a:sx n="30" d="100"/>
          <a:sy n="30" d="100"/>
        </p:scale>
        <p:origin x="325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6" Type="http://schemas.openxmlformats.org/officeDocument/2006/relationships/slide" Target="slides/slide15.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theme" Target="theme/theme1.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103"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notesMaster" Target="notesMasters/notesMaster1.xml"/><Relationship Id="rId10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3" Type="http://schemas.openxmlformats.org/officeDocument/2006/relationships/slide" Target="slides/slide2.xml"/></Relationships>
</file>

<file path=ppt/diagrams/_rels/data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5" Type="http://schemas.openxmlformats.org/officeDocument/2006/relationships/image" Target="../media/image40.png"/><Relationship Id="rId4" Type="http://schemas.openxmlformats.org/officeDocument/2006/relationships/image" Target="../media/image39.png"/></Relationships>
</file>

<file path=ppt/diagrams/_rels/drawing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image" Target="../media/image37.png"/><Relationship Id="rId1" Type="http://schemas.openxmlformats.org/officeDocument/2006/relationships/image" Target="../media/image36.png"/><Relationship Id="rId5" Type="http://schemas.openxmlformats.org/officeDocument/2006/relationships/image" Target="../media/image40.png"/><Relationship Id="rId4" Type="http://schemas.openxmlformats.org/officeDocument/2006/relationships/image" Target="../media/image39.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3">
  <dgm:title val=""/>
  <dgm:desc val=""/>
  <dgm:catLst>
    <dgm:cat type="accent2" pri="11300"/>
  </dgm:catLst>
  <dgm:styleLbl name="node0">
    <dgm:fillClrLst meth="repeat">
      <a:schemeClr val="accent2">
        <a:shade val="80000"/>
      </a:schemeClr>
    </dgm:fillClrLst>
    <dgm:linClrLst meth="repeat">
      <a:schemeClr val="lt1"/>
    </dgm:linClrLst>
    <dgm:effectClrLst/>
    <dgm:txLinClrLst/>
    <dgm:txFillClrLst/>
    <dgm:txEffectClrLst/>
  </dgm:styleLbl>
  <dgm:styleLbl name="node1">
    <dgm:fillClrLst>
      <a:schemeClr val="accent2">
        <a:shade val="80000"/>
      </a:schemeClr>
      <a:schemeClr val="accent2">
        <a:tint val="70000"/>
      </a:schemeClr>
    </dgm:fillClrLst>
    <dgm:linClrLst meth="repeat">
      <a:schemeClr val="lt1"/>
    </dgm:linClrLst>
    <dgm:effectClrLst/>
    <dgm:txLinClrLst/>
    <dgm:txFillClrLst/>
    <dgm:txEffectClrLst/>
  </dgm:styleLbl>
  <dgm:styleLbl name="alignNode1">
    <dgm:fillClrLst>
      <a:schemeClr val="accent2">
        <a:shade val="80000"/>
      </a:schemeClr>
      <a:schemeClr val="accent2">
        <a:tint val="70000"/>
      </a:schemeClr>
    </dgm:fillClrLst>
    <dgm:linClrLst>
      <a:schemeClr val="accent2">
        <a:shade val="80000"/>
      </a:schemeClr>
      <a:schemeClr val="accent2">
        <a:tint val="70000"/>
      </a:schemeClr>
    </dgm:linClrLst>
    <dgm:effectClrLst/>
    <dgm:txLinClrLst/>
    <dgm:txFillClrLst/>
    <dgm:txEffectClrLst/>
  </dgm:styleLbl>
  <dgm:styleLbl name="lnNode1">
    <dgm:fillClrLst>
      <a:schemeClr val="accent2">
        <a:shade val="80000"/>
      </a:schemeClr>
      <a:schemeClr val="accent2">
        <a:tint val="70000"/>
      </a:schemeClr>
    </dgm:fillClrLst>
    <dgm:linClrLst meth="repeat">
      <a:schemeClr val="lt1"/>
    </dgm:linClrLst>
    <dgm:effectClrLst/>
    <dgm:txLinClrLst/>
    <dgm:txFillClrLst/>
    <dgm:txEffectClrLst/>
  </dgm:styleLbl>
  <dgm:styleLbl name="vennNode1">
    <dgm:fillClrLst>
      <a:schemeClr val="accent2">
        <a:shade val="80000"/>
        <a:alpha val="50000"/>
      </a:schemeClr>
      <a:schemeClr val="accent2">
        <a:tint val="70000"/>
        <a:alpha val="50000"/>
      </a:schemeClr>
    </dgm:fillClrLst>
    <dgm:linClrLst meth="repeat">
      <a:schemeClr val="lt1"/>
    </dgm:linClrLst>
    <dgm:effectClrLst/>
    <dgm:txLinClrLst/>
    <dgm:txFillClrLst/>
    <dgm:txEffectClrLst/>
  </dgm:styleLbl>
  <dgm:styleLbl name="node2">
    <dgm:fillClrLst>
      <a:schemeClr val="accent2">
        <a:tint val="99000"/>
      </a:schemeClr>
    </dgm:fillClrLst>
    <dgm:linClrLst meth="repeat">
      <a:schemeClr val="lt1"/>
    </dgm:linClrLst>
    <dgm:effectClrLst/>
    <dgm:txLinClrLst/>
    <dgm:txFillClrLst/>
    <dgm:txEffectClrLst/>
  </dgm:styleLbl>
  <dgm:styleLbl name="node3">
    <dgm:fillClrLst>
      <a:schemeClr val="accent2">
        <a:tint val="80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dgm:txEffectClrLst/>
  </dgm:styleLbl>
  <dgm:styleLbl name="f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bgSibTrans2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lt1"/>
    </dgm:txFillClrLst>
    <dgm:txEffectClrLst/>
  </dgm:styleLbl>
  <dgm:styleLbl name="sibTrans1D1">
    <dgm:fillClrLst>
      <a:schemeClr val="accent2">
        <a:shade val="90000"/>
      </a:schemeClr>
      <a:schemeClr val="accent2">
        <a:tint val="70000"/>
      </a:schemeClr>
    </dgm:fillClrLst>
    <dgm:linClrLst>
      <a:schemeClr val="accent2">
        <a:shade val="90000"/>
      </a:schemeClr>
      <a:schemeClr val="accent2">
        <a:tint val="7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9000"/>
      </a:schemeClr>
    </dgm:fillClrLst>
    <dgm:linClrLst meth="repeat">
      <a:schemeClr val="lt1"/>
    </dgm:linClrLst>
    <dgm:effectClrLst/>
    <dgm:txLinClrLst/>
    <dgm:txFillClrLst/>
    <dgm:txEffectClrLst/>
  </dgm:styleLbl>
  <dgm:styleLbl name="asst3">
    <dgm:fillClrLst>
      <a:schemeClr val="accent2">
        <a:tint val="80000"/>
      </a:schemeClr>
    </dgm:fillClrLst>
    <dgm:linClrLst meth="repeat">
      <a:schemeClr val="lt1"/>
    </dgm:linClrLst>
    <dgm:effectClrLst/>
    <dgm:txLinClrLst/>
    <dgm:txFillClrLst/>
    <dgm:txEffectClrLst/>
  </dgm:styleLbl>
  <dgm:styleLbl name="asst4">
    <dgm:fillClrLst>
      <a:schemeClr val="accent2">
        <a:tint val="7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lt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9000"/>
      </a:schemeClr>
    </dgm:fillClrLst>
    <dgm:linClrLst meth="repeat">
      <a:schemeClr val="accent2">
        <a:tint val="99000"/>
      </a:schemeClr>
    </dgm:linClrLst>
    <dgm:effectClrLst/>
    <dgm:txLinClrLst/>
    <dgm:txFillClrLst meth="repeat">
      <a:schemeClr val="tx1"/>
    </dgm:txFillClrLst>
    <dgm:txEffectClrLst/>
  </dgm:styleLbl>
  <dgm:styleLbl name="parChTrans1D3">
    <dgm:fillClrLst meth="repeat">
      <a:schemeClr val="accent2">
        <a:tint val="80000"/>
      </a:schemeClr>
    </dgm:fillClrLst>
    <dgm:linClrLst meth="repeat">
      <a:schemeClr val="accent2">
        <a:tint val="80000"/>
      </a:schemeClr>
    </dgm:linClrLst>
    <dgm:effectClrLst/>
    <dgm:txLinClrLst/>
    <dgm:txFillClrLst meth="repeat">
      <a:schemeClr val="tx1"/>
    </dgm:txFillClrLst>
    <dgm:txEffectClrLst/>
  </dgm:styleLbl>
  <dgm:styleLbl name="parChTrans1D4">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2">
        <a:shade val="80000"/>
      </a:schemeClr>
      <a:schemeClr val="accent2">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3">
  <dgm:title val=""/>
  <dgm:desc val=""/>
  <dgm:catLst>
    <dgm:cat type="accent4" pri="11300"/>
  </dgm:catLst>
  <dgm:styleLbl name="node0">
    <dgm:fillClrLst meth="repeat">
      <a:schemeClr val="accent4">
        <a:shade val="80000"/>
      </a:schemeClr>
    </dgm:fillClrLst>
    <dgm:linClrLst meth="repeat">
      <a:schemeClr val="lt1"/>
    </dgm:linClrLst>
    <dgm:effectClrLst/>
    <dgm:txLinClrLst/>
    <dgm:txFillClrLst/>
    <dgm:txEffectClrLst/>
  </dgm:styleLbl>
  <dgm:styleLbl name="node1">
    <dgm:fillClrLst>
      <a:schemeClr val="accent4">
        <a:shade val="80000"/>
      </a:schemeClr>
      <a:schemeClr val="accent4">
        <a:tint val="70000"/>
      </a:schemeClr>
    </dgm:fillClrLst>
    <dgm:linClrLst meth="repeat">
      <a:schemeClr val="lt1"/>
    </dgm:linClrLst>
    <dgm:effectClrLst/>
    <dgm:txLinClrLst/>
    <dgm:txFillClrLst/>
    <dgm:txEffectClrLst/>
  </dgm:styleLbl>
  <dgm:styleLbl name="alignNode1">
    <dgm:fillClrLst>
      <a:schemeClr val="accent4">
        <a:shade val="80000"/>
      </a:schemeClr>
      <a:schemeClr val="accent4">
        <a:tint val="70000"/>
      </a:schemeClr>
    </dgm:fillClrLst>
    <dgm:linClrLst>
      <a:schemeClr val="accent4">
        <a:shade val="80000"/>
      </a:schemeClr>
      <a:schemeClr val="accent4">
        <a:tint val="70000"/>
      </a:schemeClr>
    </dgm:linClrLst>
    <dgm:effectClrLst/>
    <dgm:txLinClrLst/>
    <dgm:txFillClrLst/>
    <dgm:txEffectClrLst/>
  </dgm:styleLbl>
  <dgm:styleLbl name="lnNode1">
    <dgm:fillClrLst>
      <a:schemeClr val="accent4">
        <a:shade val="80000"/>
      </a:schemeClr>
      <a:schemeClr val="accent4">
        <a:tint val="70000"/>
      </a:schemeClr>
    </dgm:fillClrLst>
    <dgm:linClrLst meth="repeat">
      <a:schemeClr val="lt1"/>
    </dgm:linClrLst>
    <dgm:effectClrLst/>
    <dgm:txLinClrLst/>
    <dgm:txFillClrLst/>
    <dgm:txEffectClrLst/>
  </dgm:styleLbl>
  <dgm:styleLbl name="vennNode1">
    <dgm:fillClrLst>
      <a:schemeClr val="accent4">
        <a:shade val="80000"/>
        <a:alpha val="50000"/>
      </a:schemeClr>
      <a:schemeClr val="accent4">
        <a:tint val="70000"/>
        <a:alpha val="50000"/>
      </a:schemeClr>
    </dgm:fillClrLst>
    <dgm:linClrLst meth="repeat">
      <a:schemeClr val="lt1"/>
    </dgm:linClrLst>
    <dgm:effectClrLst/>
    <dgm:txLinClrLst/>
    <dgm:txFillClrLst/>
    <dgm:txEffectClrLst/>
  </dgm:styleLbl>
  <dgm:styleLbl name="node2">
    <dgm:fillClrLst>
      <a:schemeClr val="accent4">
        <a:tint val="99000"/>
      </a:schemeClr>
    </dgm:fillClrLst>
    <dgm:linClrLst meth="repeat">
      <a:schemeClr val="lt1"/>
    </dgm:linClrLst>
    <dgm:effectClrLst/>
    <dgm:txLinClrLst/>
    <dgm:txFillClrLst/>
    <dgm:txEffectClrLst/>
  </dgm:styleLbl>
  <dgm:styleLbl name="node3">
    <dgm:fillClrLst>
      <a:schemeClr val="accent4">
        <a:tint val="80000"/>
      </a:schemeClr>
    </dgm:fillClrLst>
    <dgm:linClrLst meth="repeat">
      <a:schemeClr val="lt1"/>
    </dgm:linClrLst>
    <dgm:effectClrLst/>
    <dgm:txLinClrLst/>
    <dgm:txFillClrLst/>
    <dgm:txEffectClrLst/>
  </dgm:styleLbl>
  <dgm:styleLbl name="node4">
    <dgm:fillClrLst>
      <a:schemeClr val="accent4">
        <a:tint val="70000"/>
      </a:schemeClr>
    </dgm:fillClrLst>
    <dgm:linClrLst meth="repeat">
      <a:schemeClr val="lt1"/>
    </dgm:linClrLst>
    <dgm:effectClrLst/>
    <dgm:txLinClrLst/>
    <dgm:txFillClrLst/>
    <dgm:txEffectClrLst/>
  </dgm:styleLbl>
  <dgm:styleLbl name="f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dgm:txEffectClrLst/>
  </dgm:styleLbl>
  <dgm:styleLbl name="f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bgSibTrans2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lt1"/>
    </dgm:txFillClrLst>
    <dgm:txEffectClrLst/>
  </dgm:styleLbl>
  <dgm:styleLbl name="sibTrans1D1">
    <dgm:fillClrLst>
      <a:schemeClr val="accent4">
        <a:shade val="90000"/>
      </a:schemeClr>
      <a:schemeClr val="accent4">
        <a:tint val="70000"/>
      </a:schemeClr>
    </dgm:fillClrLst>
    <dgm:linClrLst>
      <a:schemeClr val="accent4">
        <a:shade val="90000"/>
      </a:schemeClr>
      <a:schemeClr val="accent4">
        <a:tint val="70000"/>
      </a:schemeClr>
    </dgm:linClrLst>
    <dgm:effectClrLst/>
    <dgm:txLinClrLst/>
    <dgm:txFillClrLst meth="repeat">
      <a:schemeClr val="tx1"/>
    </dgm:txFillClrLst>
    <dgm:txEffectClrLst/>
  </dgm:styleLbl>
  <dgm:styleLbl name="callout">
    <dgm:fillClrLst meth="repeat">
      <a:schemeClr val="accent4"/>
    </dgm:fillClrLst>
    <dgm:linClrLst meth="repeat">
      <a:schemeClr val="accent4"/>
    </dgm:linClrLst>
    <dgm:effectClrLst/>
    <dgm:txLinClrLst/>
    <dgm:txFillClrLst meth="repeat">
      <a:schemeClr val="tx1"/>
    </dgm:txFillClrLst>
    <dgm:txEffectClrLst/>
  </dgm:styleLbl>
  <dgm:styleLbl name="asst0">
    <dgm:fillClrLst meth="repeat">
      <a:schemeClr val="accent4">
        <a:shade val="80000"/>
      </a:schemeClr>
    </dgm:fillClrLst>
    <dgm:linClrLst meth="repeat">
      <a:schemeClr val="lt1"/>
    </dgm:linClrLst>
    <dgm:effectClrLst/>
    <dgm:txLinClrLst/>
    <dgm:txFillClrLst/>
    <dgm:txEffectClrLst/>
  </dgm:styleLbl>
  <dgm:styleLbl name="asst1">
    <dgm:fillClrLst meth="repeat">
      <a:schemeClr val="accent4">
        <a:shade val="80000"/>
      </a:schemeClr>
    </dgm:fillClrLst>
    <dgm:linClrLst meth="repeat">
      <a:schemeClr val="lt1"/>
    </dgm:linClrLst>
    <dgm:effectClrLst/>
    <dgm:txLinClrLst/>
    <dgm:txFillClrLst/>
    <dgm:txEffectClrLst/>
  </dgm:styleLbl>
  <dgm:styleLbl name="asst2">
    <dgm:fillClrLst>
      <a:schemeClr val="accent4">
        <a:tint val="99000"/>
      </a:schemeClr>
    </dgm:fillClrLst>
    <dgm:linClrLst meth="repeat">
      <a:schemeClr val="lt1"/>
    </dgm:linClrLst>
    <dgm:effectClrLst/>
    <dgm:txLinClrLst/>
    <dgm:txFillClrLst/>
    <dgm:txEffectClrLst/>
  </dgm:styleLbl>
  <dgm:styleLbl name="asst3">
    <dgm:fillClrLst>
      <a:schemeClr val="accent4">
        <a:tint val="80000"/>
      </a:schemeClr>
    </dgm:fillClrLst>
    <dgm:linClrLst meth="repeat">
      <a:schemeClr val="lt1"/>
    </dgm:linClrLst>
    <dgm:effectClrLst/>
    <dgm:txLinClrLst/>
    <dgm:txFillClrLst/>
    <dgm:txEffectClrLst/>
  </dgm:styleLbl>
  <dgm:styleLbl name="asst4">
    <dgm:fillClrLst>
      <a:schemeClr val="accent4">
        <a:tint val="70000"/>
      </a:schemeClr>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a:tint val="90000"/>
      </a:schemeClr>
    </dgm:fillClrLst>
    <dgm:linClrLst meth="repeat">
      <a:schemeClr val="accent4">
        <a:tint val="90000"/>
      </a:schemeClr>
    </dgm:linClrLst>
    <dgm:effectClrLst/>
    <dgm:txLinClrLst/>
    <dgm:txFillClrLst/>
    <dgm:txEffectClrLst/>
  </dgm:styleLbl>
  <dgm:styleLbl name="parChTrans2D3">
    <dgm:fillClrLst meth="repeat">
      <a:schemeClr val="accent4">
        <a:tint val="70000"/>
      </a:schemeClr>
    </dgm:fillClrLst>
    <dgm:linClrLst meth="repeat">
      <a:schemeClr val="accent4">
        <a:tint val="70000"/>
      </a:schemeClr>
    </dgm:linClrLst>
    <dgm:effectClrLst/>
    <dgm:txLinClrLst/>
    <dgm:txFillClrLst/>
    <dgm:txEffectClrLst/>
  </dgm:styleLbl>
  <dgm:styleLbl name="parChTrans2D4">
    <dgm:fillClrLst meth="repeat">
      <a:schemeClr val="accent4">
        <a:tint val="50000"/>
      </a:schemeClr>
    </dgm:fillClrLst>
    <dgm:linClrLst meth="repeat">
      <a:schemeClr val="accent4">
        <a:tint val="50000"/>
      </a:schemeClr>
    </dgm:linClrLst>
    <dgm:effectClrLst/>
    <dgm:txLinClrLst/>
    <dgm:txFillClrLst meth="repeat">
      <a:schemeClr val="lt1"/>
    </dgm:txFillClrLst>
    <dgm:txEffectClrLst/>
  </dgm:styleLbl>
  <dgm:styleLbl name="parChTrans1D1">
    <dgm:fillClrLst meth="repeat">
      <a:schemeClr val="accent4">
        <a:shade val="80000"/>
      </a:schemeClr>
    </dgm:fillClrLst>
    <dgm:linClrLst meth="repeat">
      <a:schemeClr val="accent4">
        <a:shade val="80000"/>
      </a:schemeClr>
    </dgm:linClrLst>
    <dgm:effectClrLst/>
    <dgm:txLinClrLst/>
    <dgm:txFillClrLst meth="repeat">
      <a:schemeClr val="tx1"/>
    </dgm:txFillClrLst>
    <dgm:txEffectClrLst/>
  </dgm:styleLbl>
  <dgm:styleLbl name="parChTrans1D2">
    <dgm:fillClrLst meth="repeat">
      <a:schemeClr val="accent4">
        <a:tint val="99000"/>
      </a:schemeClr>
    </dgm:fillClrLst>
    <dgm:linClrLst meth="repeat">
      <a:schemeClr val="accent4">
        <a:tint val="99000"/>
      </a:schemeClr>
    </dgm:linClrLst>
    <dgm:effectClrLst/>
    <dgm:txLinClrLst/>
    <dgm:txFillClrLst meth="repeat">
      <a:schemeClr val="tx1"/>
    </dgm:txFillClrLst>
    <dgm:txEffectClrLst/>
  </dgm:styleLbl>
  <dgm:styleLbl name="parChTrans1D3">
    <dgm:fillClrLst meth="repeat">
      <a:schemeClr val="accent4">
        <a:tint val="80000"/>
      </a:schemeClr>
    </dgm:fillClrLst>
    <dgm:linClrLst meth="repeat">
      <a:schemeClr val="accent4">
        <a:tint val="80000"/>
      </a:schemeClr>
    </dgm:linClrLst>
    <dgm:effectClrLst/>
    <dgm:txLinClrLst/>
    <dgm:txFillClrLst meth="repeat">
      <a:schemeClr val="tx1"/>
    </dgm:txFillClrLst>
    <dgm:txEffectClrLst/>
  </dgm:styleLbl>
  <dgm:styleLbl name="parChTrans1D4">
    <dgm:fillClrLst meth="repeat">
      <a:schemeClr val="accent4">
        <a:tint val="70000"/>
      </a:schemeClr>
    </dgm:fillClrLst>
    <dgm:linClrLst meth="repeat">
      <a:schemeClr val="accent4">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4">
        <a:shade val="80000"/>
      </a:schemeClr>
      <a:schemeClr val="accent4">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a:tint val="70000"/>
      </a:schemeClr>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4">
  <dgm:title val=""/>
  <dgm:desc val=""/>
  <dgm:catLst>
    <dgm:cat type="accent1" pri="11400"/>
  </dgm:catLst>
  <dgm:styleLbl name="node0">
    <dgm:fillClrLst meth="cycle">
      <a:schemeClr val="accent1">
        <a:shade val="60000"/>
      </a:schemeClr>
    </dgm:fillClrLst>
    <dgm:linClrLst meth="repeat">
      <a:schemeClr val="lt1"/>
    </dgm:linClrLst>
    <dgm:effectClrLst/>
    <dgm:txLinClrLst/>
    <dgm:txFillClrLst/>
    <dgm:txEffectClrLst/>
  </dgm:styleLbl>
  <dgm:styleLbl name="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alignNode1">
    <dgm:fillClrLst meth="cycle">
      <a:schemeClr val="accent1">
        <a:shade val="50000"/>
      </a:schemeClr>
      <a:schemeClr val="accent1">
        <a:tint val="55000"/>
      </a:schemeClr>
    </dgm:fillClrLst>
    <dgm:linClrLst meth="cycle">
      <a:schemeClr val="accent1">
        <a:shade val="50000"/>
      </a:schemeClr>
      <a:schemeClr val="accent1">
        <a:tint val="55000"/>
      </a:schemeClr>
    </dgm:linClrLst>
    <dgm:effectClrLst/>
    <dgm:txLinClrLst/>
    <dgm:txFillClrLst/>
    <dgm:txEffectClrLst/>
  </dgm:styleLbl>
  <dgm:styleLbl name="lnNode1">
    <dgm:fillClrLst meth="cycle">
      <a:schemeClr val="accent1">
        <a:shade val="50000"/>
      </a:schemeClr>
      <a:schemeClr val="accent1">
        <a:tint val="55000"/>
      </a:schemeClr>
    </dgm:fillClrLst>
    <dgm:linClrLst meth="repeat">
      <a:schemeClr val="lt1"/>
    </dgm:linClrLst>
    <dgm:effectClrLst/>
    <dgm:txLinClrLst/>
    <dgm:txFillClrLst/>
    <dgm:txEffectClrLst/>
  </dgm:styleLbl>
  <dgm:styleLbl name="vennNode1">
    <dgm:fillClrLst meth="cycle">
      <a:schemeClr val="accent1">
        <a:shade val="80000"/>
        <a:alpha val="50000"/>
      </a:schemeClr>
      <a:schemeClr val="accent1">
        <a:tint val="50000"/>
        <a:alpha val="50000"/>
      </a:schemeClr>
    </dgm:fillClrLst>
    <dgm:linClrLst meth="repeat">
      <a:schemeClr val="lt1"/>
    </dgm:linClrLst>
    <dgm:effectClrLst/>
    <dgm:txLinClrLst/>
    <dgm:txFillClrLst/>
    <dgm:txEffectClrLst/>
  </dgm:styleLbl>
  <dgm:styleLbl name="node2">
    <dgm:fillClrLst>
      <a:schemeClr val="accent1">
        <a:shade val="80000"/>
      </a:schemeClr>
    </dgm:fillClrLst>
    <dgm:linClrLst meth="repeat">
      <a:schemeClr val="lt1"/>
    </dgm:linClrLst>
    <dgm:effectClrLst/>
    <dgm:txLinClrLst/>
    <dgm:txFillClrLst/>
    <dgm:txEffectClrLst/>
  </dgm:styleLbl>
  <dgm:styleLbl name="node3">
    <dgm:fillClrLst>
      <a:schemeClr val="accent1">
        <a:tint val="99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f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bgSibTrans2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dgm:txEffectClrLst/>
  </dgm:styleLbl>
  <dgm:styleLbl name="sibTrans1D1">
    <dgm:fillClrLst meth="cycle">
      <a:schemeClr val="accent1">
        <a:shade val="90000"/>
      </a:schemeClr>
      <a:schemeClr val="accent1">
        <a:tint val="50000"/>
      </a:schemeClr>
    </dgm:fillClrLst>
    <dgm:linClrLst meth="cycle">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0000"/>
      </a:schemeClr>
    </dgm:fillClrLst>
    <dgm:linClrLst meth="repeat">
      <a:schemeClr val="lt1"/>
    </dgm:linClrLst>
    <dgm:effectClrLst/>
    <dgm:txLinClrLst/>
    <dgm:txFillClrLst/>
    <dgm:txEffectClrLst/>
  </dgm:styleLbl>
  <dgm:styleLbl name="asst3">
    <dgm:fillClrLst>
      <a:schemeClr val="accent1">
        <a:tint val="70000"/>
      </a:schemeClr>
    </dgm:fillClrLst>
    <dgm:linClrLst meth="repeat">
      <a:schemeClr val="lt1"/>
    </dgm:linClrLst>
    <dgm:effectClrLst/>
    <dgm:txLinClrLst/>
    <dgm:txFillClrLst/>
    <dgm:txEffectClrLst/>
  </dgm:styleLbl>
  <dgm:styleLbl name="asst4">
    <dgm:fillClrLst>
      <a:schemeClr val="accent1">
        <a:tint val="5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1">
        <a:shade val="50000"/>
      </a:schemeClr>
      <a:schemeClr val="accent1">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alignAccFollowNode1">
    <dgm:fillClrLst meth="repeat">
      <a:schemeClr val="accent1">
        <a:alpha val="90000"/>
        <a:tint val="55000"/>
      </a:schemeClr>
    </dgm:fillClrLst>
    <dgm:linClrLst meth="repeat">
      <a:schemeClr val="accent1">
        <a:alpha val="90000"/>
        <a:tint val="55000"/>
      </a:schemeClr>
    </dgm:linClrLst>
    <dgm:effectClrLst/>
    <dgm:txLinClrLst/>
    <dgm:txFillClrLst meth="repeat">
      <a:schemeClr val="dk1"/>
    </dgm:txFillClrLst>
    <dgm:txEffectClrLst/>
  </dgm:styleLbl>
  <dgm:styleLbl name="bgAccFollowNode1">
    <dgm:fillClrLst meth="repeat">
      <a:schemeClr val="accent1">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55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5">
  <dgm:title val=""/>
  <dgm:desc val=""/>
  <dgm:catLst>
    <dgm:cat type="accent1" pri="11500"/>
  </dgm:catLst>
  <dgm:styleLbl name="node0">
    <dgm:fillClrLst meth="cycle">
      <a:schemeClr val="accent1">
        <a:alpha val="80000"/>
      </a:schemeClr>
    </dgm:fillClrLst>
    <dgm:linClrLst meth="repeat">
      <a:schemeClr val="lt1"/>
    </dgm:linClrLst>
    <dgm:effectClrLst/>
    <dgm:txLinClrLst/>
    <dgm:txFillClrLst/>
    <dgm:txEffectClrLst/>
  </dgm:styleLbl>
  <dgm:styleLbl name="node1">
    <dgm:fillClrLst>
      <a:schemeClr val="accent1">
        <a:alpha val="90000"/>
      </a:schemeClr>
      <a:schemeClr val="accent1">
        <a:alpha val="50000"/>
      </a:schemeClr>
    </dgm:fillClrLst>
    <dgm:linClrLst meth="repeat">
      <a:schemeClr val="lt1"/>
    </dgm:linClrLst>
    <dgm:effectClrLst/>
    <dgm:txLinClrLst/>
    <dgm:txFillClrLst/>
    <dgm:txEffectClrLst/>
  </dgm:styleLbl>
  <dgm:styleLbl name="alignNode1">
    <dgm:fillClrLst>
      <a:schemeClr val="accent1">
        <a:alpha val="90000"/>
      </a:schemeClr>
      <a:schemeClr val="accent1">
        <a:alpha val="50000"/>
      </a:schemeClr>
    </dgm:fillClrLst>
    <dgm:linClrLst>
      <a:schemeClr val="accent1">
        <a:alpha val="90000"/>
      </a:schemeClr>
      <a:schemeClr val="accent1">
        <a:alpha val="50000"/>
      </a:schemeClr>
    </dgm:linClrLst>
    <dgm:effectClrLst/>
    <dgm:txLinClrLst/>
    <dgm:txFillClrLst/>
    <dgm:txEffectClrLst/>
  </dgm:styleLbl>
  <dgm:styleLbl name="lnNode1">
    <dgm:fillClrLst>
      <a:schemeClr val="accent1">
        <a:shade val="90000"/>
      </a:schemeClr>
      <a:schemeClr val="accent1">
        <a:alpha val="50000"/>
        <a:tint val="5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alpha val="80000"/>
      </a:schemeClr>
    </dgm:fillClrLst>
    <dgm:linClrLst meth="repeat">
      <a:schemeClr val="lt1"/>
    </dgm:linClrLst>
    <dgm:effectClrLst/>
    <dgm:txLinClrLst/>
    <dgm:txFillClrLst/>
    <dgm:txEffectClrLst/>
  </dgm:styleLbl>
  <dgm:styleLbl name="node2">
    <dgm:fillClrLst>
      <a:schemeClr val="accent1">
        <a:alpha val="70000"/>
      </a:schemeClr>
    </dgm:fillClrLst>
    <dgm:linClrLst meth="repeat">
      <a:schemeClr val="lt1"/>
    </dgm:linClrLst>
    <dgm:effectClrLst/>
    <dgm:txLinClrLst/>
    <dgm:txFillClrLst/>
    <dgm:txEffectClrLst/>
  </dgm:styleLbl>
  <dgm:styleLbl name="node3">
    <dgm:fillClrLst>
      <a:schemeClr val="accent1">
        <a:alpha val="50000"/>
      </a:schemeClr>
    </dgm:fillClrLst>
    <dgm:linClrLst meth="repeat">
      <a:schemeClr val="lt1"/>
    </dgm:linClrLst>
    <dgm:effectClrLst/>
    <dgm:txLinClrLst/>
    <dgm:txFillClrLst/>
    <dgm:txEffectClrLst/>
  </dgm:styleLbl>
  <dgm:styleLbl name="node4">
    <dgm:fillClrLst>
      <a:schemeClr val="accent1">
        <a:alpha val="30000"/>
      </a:schemeClr>
    </dgm:fillClrLst>
    <dgm:linClrLst meth="repeat">
      <a:schemeClr val="lt1"/>
    </dgm:linClrLst>
    <dgm:effectClrLst/>
    <dgm:txLinClrLst/>
    <dgm:txFillClrLst/>
    <dgm:txEffectClrLst/>
  </dgm:styleLbl>
  <dgm:styleLbl name="fgImgPlace1">
    <dgm:fillClrLst>
      <a:schemeClr val="accent1">
        <a:tint val="50000"/>
        <a:alpha val="90000"/>
      </a:schemeClr>
      <a:schemeClr val="accent1">
        <a:tint val="20000"/>
        <a:alpha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f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bgSibTrans2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dgm:txEffectClrLst/>
  </dgm:styleLbl>
  <dgm:styleLbl name="sibTrans1D1">
    <dgm:fillClrLst>
      <a:schemeClr val="accent1">
        <a:shade val="90000"/>
      </a:schemeClr>
      <a:schemeClr val="accent1">
        <a:tint val="50000"/>
      </a:schemeClr>
    </dgm:fillClrLst>
    <dgm:linClrLst>
      <a:schemeClr val="accent1">
        <a:shade val="90000"/>
      </a:schemeClr>
      <a:schemeClr val="accent1">
        <a:tint val="5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alpha val="90000"/>
      </a:schemeClr>
    </dgm:fillClrLst>
    <dgm:linClrLst meth="repeat">
      <a:schemeClr val="lt1"/>
    </dgm:linClrLst>
    <dgm:effectClrLst/>
    <dgm:txLinClrLst/>
    <dgm:txFillClrLst/>
    <dgm:txEffectClrLst/>
  </dgm:styleLbl>
  <dgm:styleLbl name="asst1">
    <dgm:fillClrLst meth="repeat">
      <a:schemeClr val="accent1">
        <a:alpha val="90000"/>
      </a:schemeClr>
    </dgm:fillClrLst>
    <dgm:linClrLst meth="repeat">
      <a:schemeClr val="lt1"/>
    </dgm:linClrLst>
    <dgm:effectClrLst/>
    <dgm:txLinClrLst/>
    <dgm:txFillClrLst/>
    <dgm:txEffectClrLst/>
  </dgm:styleLbl>
  <dgm:styleLbl name="asst2">
    <dgm:fillClrLst>
      <a:schemeClr val="accent1">
        <a:alpha val="90000"/>
      </a:schemeClr>
    </dgm:fillClrLst>
    <dgm:linClrLst meth="repeat">
      <a:schemeClr val="lt1"/>
    </dgm:linClrLst>
    <dgm:effectClrLst/>
    <dgm:txLinClrLst/>
    <dgm:txFillClrLst/>
    <dgm:txEffectClrLst/>
  </dgm:styleLbl>
  <dgm:styleLbl name="asst3">
    <dgm:fillClrLst>
      <a:schemeClr val="accent1">
        <a:alpha val="70000"/>
      </a:schemeClr>
    </dgm:fillClrLst>
    <dgm:linClrLst meth="repeat">
      <a:schemeClr val="lt1"/>
    </dgm:linClrLst>
    <dgm:effectClrLst/>
    <dgm:txLinClrLst/>
    <dgm:txFillClrLst/>
    <dgm:txEffectClrLst/>
  </dgm:styleLbl>
  <dgm:styleLbl name="asst4">
    <dgm:fillClrLst>
      <a:schemeClr val="accent1">
        <a:alpha val="50000"/>
      </a:schemeClr>
    </dgm:fillClrLst>
    <dgm:linClrLst meth="repeat">
      <a:schemeClr val="lt1"/>
    </dgm:linClrLst>
    <dgm:effectClrLst/>
    <dgm:txLinClrLst/>
    <dgm:txFillClrLst/>
    <dgm:txEffectClrLst/>
  </dgm:styleLbl>
  <dgm:styleLbl name="parChTrans2D1">
    <dgm:fillClrLst meth="repeat">
      <a:schemeClr val="accent1">
        <a:shade val="80000"/>
      </a:schemeClr>
    </dgm:fillClrLst>
    <dgm:linClrLst meth="repeat">
      <a:schemeClr val="accent1">
        <a:shade val="80000"/>
      </a:schemeClr>
    </dgm:linClrLst>
    <dgm:effectClrLst/>
    <dgm:txLinClrLst/>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dk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0000"/>
      </a:schemeClr>
    </dgm:fillClrLst>
    <dgm:linClrLst meth="repeat">
      <a:schemeClr val="accent1">
        <a:tint val="90000"/>
      </a:schemeClr>
    </dgm:linClrLst>
    <dgm:effectClrLst/>
    <dgm:txLinClrLst/>
    <dgm:txFillClrLst meth="repeat">
      <a:schemeClr val="tx1"/>
    </dgm:txFillClrLst>
    <dgm:txEffectClrLst/>
  </dgm:styleLbl>
  <dgm:styleLbl name="parChTrans1D3">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parChTrans1D4">
    <dgm:fillClrLst meth="repeat">
      <a:schemeClr val="accent1">
        <a:tint val="50000"/>
      </a:schemeClr>
    </dgm:fillClrLst>
    <dgm:linClrLst meth="repeat">
      <a:schemeClr val="accent1">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trAlignAcc1">
    <dgm:fillClrLst meth="repeat">
      <a:schemeClr val="lt1">
        <a:alpha val="4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bgAcc1">
    <dgm:fillClrLst meth="repeat">
      <a:schemeClr val="lt1">
        <a:alpha val="90000"/>
      </a:schemeClr>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FgAcc1">
    <dgm:fillClrLst meth="repeat">
      <a:schemeClr val="lt1"/>
    </dgm:fillClrLst>
    <dgm:linClrLst>
      <a:schemeClr val="accent1">
        <a:alpha val="90000"/>
      </a:schemeClr>
      <a:schemeClr val="accent1">
        <a:alpha val="5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a:schemeClr val="accent1">
        <a:alpha val="90000"/>
        <a:tint val="40000"/>
      </a:schemeClr>
      <a:schemeClr val="accent1">
        <a:alpha val="5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5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3">
  <dgm:title val=""/>
  <dgm:desc val=""/>
  <dgm:catLst>
    <dgm:cat type="accent1" pri="11300"/>
  </dgm:catLst>
  <dgm:styleLbl name="node0">
    <dgm:fillClrLst meth="repeat">
      <a:schemeClr val="accent1">
        <a:shade val="80000"/>
      </a:schemeClr>
    </dgm:fillClrLst>
    <dgm:linClrLst meth="repeat">
      <a:schemeClr val="lt1"/>
    </dgm:linClrLst>
    <dgm:effectClrLst/>
    <dgm:txLinClrLst/>
    <dgm:txFillClrLst/>
    <dgm:txEffectClrLst/>
  </dgm:styleLbl>
  <dgm:styleLbl name="alignNode1">
    <dgm:fillClrLst>
      <a:schemeClr val="accent1">
        <a:shade val="80000"/>
      </a:schemeClr>
      <a:schemeClr val="accent1">
        <a:tint val="70000"/>
      </a:schemeClr>
    </dgm:fillClrLst>
    <dgm:linClrLst>
      <a:schemeClr val="accent1">
        <a:shade val="80000"/>
      </a:schemeClr>
      <a:schemeClr val="accent1">
        <a:tint val="70000"/>
      </a:schemeClr>
    </dgm:linClrLst>
    <dgm:effectClrLst/>
    <dgm:txLinClrLst/>
    <dgm:txFillClrLst/>
    <dgm:txEffectClrLst/>
  </dgm:styleLbl>
  <dgm:styleLbl name="node1">
    <dgm:fillClrLst>
      <a:schemeClr val="accent1">
        <a:shade val="80000"/>
      </a:schemeClr>
      <a:schemeClr val="accent1">
        <a:tint val="70000"/>
      </a:schemeClr>
    </dgm:fillClrLst>
    <dgm:linClrLst meth="repeat">
      <a:schemeClr val="lt1"/>
    </dgm:linClrLst>
    <dgm:effectClrLst/>
    <dgm:txLinClrLst/>
    <dgm:txFillClrLst/>
    <dgm:txEffectClrLst/>
  </dgm:styleLbl>
  <dgm:styleLbl name="lnNode1">
    <dgm:fillClrLst>
      <a:schemeClr val="accent1">
        <a:shade val="80000"/>
      </a:schemeClr>
      <a:schemeClr val="accent1">
        <a:tint val="70000"/>
      </a:schemeClr>
    </dgm:fillClrLst>
    <dgm:linClrLst meth="repeat">
      <a:schemeClr val="lt1"/>
    </dgm:linClrLst>
    <dgm:effectClrLst/>
    <dgm:txLinClrLst/>
    <dgm:txFillClrLst/>
    <dgm:txEffectClrLst/>
  </dgm:styleLbl>
  <dgm:styleLbl name="vennNode1">
    <dgm:fillClrLst>
      <a:schemeClr val="accent1">
        <a:shade val="80000"/>
        <a:alpha val="50000"/>
      </a:schemeClr>
      <a:schemeClr val="accent1">
        <a:tint val="70000"/>
        <a:alpha val="50000"/>
      </a:schemeClr>
    </dgm:fillClrLst>
    <dgm:linClrLst meth="repeat">
      <a:schemeClr val="lt1"/>
    </dgm:linClrLst>
    <dgm:effectClrLst/>
    <dgm:txLinClrLst/>
    <dgm:txFillClrLst/>
    <dgm:txEffectClrLst/>
  </dgm:styleLbl>
  <dgm:styleLbl name="node2">
    <dgm:fillClrLst>
      <a:schemeClr val="accent1">
        <a:tint val="99000"/>
      </a:schemeClr>
    </dgm:fillClrLst>
    <dgm:linClrLst meth="repeat">
      <a:schemeClr val="lt1"/>
    </dgm:linClrLst>
    <dgm:effectClrLst/>
    <dgm:txLinClrLst/>
    <dgm:txFillClrLst/>
    <dgm:txEffectClrLst/>
  </dgm:styleLbl>
  <dgm:styleLbl name="node3">
    <dgm:fillClrLst>
      <a:schemeClr val="accent1">
        <a:tint val="80000"/>
      </a:schemeClr>
    </dgm:fillClrLst>
    <dgm:linClrLst meth="repeat">
      <a:schemeClr val="lt1"/>
    </dgm:linClrLst>
    <dgm:effectClrLst/>
    <dgm:txLinClrLst/>
    <dgm:txFillClrLst/>
    <dgm:txEffectClrLst/>
  </dgm:styleLbl>
  <dgm:styleLbl name="node4">
    <dgm:fillClrLst>
      <a:schemeClr val="accent1">
        <a:tint val="70000"/>
      </a:schemeClr>
    </dgm:fillClrLst>
    <dgm:linClrLst meth="repeat">
      <a:schemeClr val="lt1"/>
    </dgm:linClrLst>
    <dgm:effectClrLst/>
    <dgm:txLinClrLst/>
    <dgm:txFillClrLst/>
    <dgm:txEffectClrLst/>
  </dgm:styleLbl>
  <dgm:styleLbl name="f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1">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dgm:txEffectClrLst/>
  </dgm:styleLbl>
  <dgm:styleLbl name="f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bgSibTrans2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lt1"/>
    </dgm:txFillClrLst>
    <dgm:txEffectClrLst/>
  </dgm:styleLbl>
  <dgm:styleLbl name="sibTrans1D1">
    <dgm:fillClrLst>
      <a:schemeClr val="accent1">
        <a:shade val="90000"/>
      </a:schemeClr>
      <a:schemeClr val="accent1">
        <a:tint val="70000"/>
      </a:schemeClr>
    </dgm:fillClrLst>
    <dgm:linClrLst>
      <a:schemeClr val="accent1">
        <a:shade val="90000"/>
      </a:schemeClr>
      <a:schemeClr val="accent1">
        <a:tint val="70000"/>
      </a:schemeClr>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accent1">
        <a:shade val="80000"/>
      </a:schemeClr>
    </dgm:fillClrLst>
    <dgm:linClrLst meth="repeat">
      <a:schemeClr val="lt1"/>
    </dgm:linClrLst>
    <dgm:effectClrLst/>
    <dgm:txLinClrLst/>
    <dgm:txFillClrLst/>
    <dgm:txEffectClrLst/>
  </dgm:styleLbl>
  <dgm:styleLbl name="asst1">
    <dgm:fillClrLst meth="repeat">
      <a:schemeClr val="accent1">
        <a:shade val="80000"/>
      </a:schemeClr>
    </dgm:fillClrLst>
    <dgm:linClrLst meth="repeat">
      <a:schemeClr val="lt1"/>
    </dgm:linClrLst>
    <dgm:effectClrLst/>
    <dgm:txLinClrLst/>
    <dgm:txFillClrLst/>
    <dgm:txEffectClrLst/>
  </dgm:styleLbl>
  <dgm:styleLbl name="asst2">
    <dgm:fillClrLst>
      <a:schemeClr val="accent1">
        <a:tint val="99000"/>
      </a:schemeClr>
    </dgm:fillClrLst>
    <dgm:linClrLst meth="repeat">
      <a:schemeClr val="lt1"/>
    </dgm:linClrLst>
    <dgm:effectClrLst/>
    <dgm:txLinClrLst/>
    <dgm:txFillClrLst/>
    <dgm:txEffectClrLst/>
  </dgm:styleLbl>
  <dgm:styleLbl name="asst3">
    <dgm:fillClrLst>
      <a:schemeClr val="accent1">
        <a:tint val="80000"/>
      </a:schemeClr>
    </dgm:fillClrLst>
    <dgm:linClrLst meth="repeat">
      <a:schemeClr val="lt1"/>
    </dgm:linClrLst>
    <dgm:effectClrLst/>
    <dgm:txLinClrLst/>
    <dgm:txFillClrLst/>
    <dgm:txEffectClrLst/>
  </dgm:styleLbl>
  <dgm:styleLbl name="asst4">
    <dgm:fillClrLst>
      <a:schemeClr val="accent1">
        <a:tint val="70000"/>
      </a:schemeClr>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a:tint val="90000"/>
      </a:schemeClr>
    </dgm:fillClrLst>
    <dgm:linClrLst meth="repeat">
      <a:schemeClr val="accent1">
        <a:tint val="90000"/>
      </a:schemeClr>
    </dgm:linClrLst>
    <dgm:effectClrLst/>
    <dgm:txLinClrLst/>
    <dgm:txFillClrLst/>
    <dgm:txEffectClrLst/>
  </dgm:styleLbl>
  <dgm:styleLbl name="parChTrans2D3">
    <dgm:fillClrLst meth="repeat">
      <a:schemeClr val="accent1">
        <a:tint val="70000"/>
      </a:schemeClr>
    </dgm:fillClrLst>
    <dgm:linClrLst meth="repeat">
      <a:schemeClr val="accent1">
        <a:tint val="70000"/>
      </a:schemeClr>
    </dgm:linClrLst>
    <dgm:effectClrLst/>
    <dgm:txLinClrLst/>
    <dgm:txFillClrLst/>
    <dgm:txEffectClrLst/>
  </dgm:styleLbl>
  <dgm:styleLbl name="parChTrans2D4">
    <dgm:fillClrLst meth="repeat">
      <a:schemeClr val="accent1">
        <a:tint val="50000"/>
      </a:schemeClr>
    </dgm:fillClrLst>
    <dgm:linClrLst meth="repeat">
      <a:schemeClr val="accent1">
        <a:tint val="50000"/>
      </a:schemeClr>
    </dgm:linClrLst>
    <dgm:effectClrLst/>
    <dgm:txLinClrLst/>
    <dgm:txFillClrLst meth="repeat">
      <a:schemeClr val="lt1"/>
    </dgm:txFillClrLst>
    <dgm:txEffectClrLst/>
  </dgm:styleLbl>
  <dgm:styleLbl name="parChTrans1D1">
    <dgm:fillClrLst meth="repeat">
      <a:schemeClr val="accent1">
        <a:shade val="80000"/>
      </a:schemeClr>
    </dgm:fillClrLst>
    <dgm:linClrLst meth="repeat">
      <a:schemeClr val="accent1">
        <a:shade val="80000"/>
      </a:schemeClr>
    </dgm:linClrLst>
    <dgm:effectClrLst/>
    <dgm:txLinClrLst/>
    <dgm:txFillClrLst meth="repeat">
      <a:schemeClr val="tx1"/>
    </dgm:txFillClrLst>
    <dgm:txEffectClrLst/>
  </dgm:styleLbl>
  <dgm:styleLbl name="parChTrans1D2">
    <dgm:fillClrLst meth="repeat">
      <a:schemeClr val="accent1">
        <a:tint val="99000"/>
      </a:schemeClr>
    </dgm:fillClrLst>
    <dgm:linClrLst meth="repeat">
      <a:schemeClr val="accent1">
        <a:tint val="99000"/>
      </a:schemeClr>
    </dgm:linClrLst>
    <dgm:effectClrLst/>
    <dgm:txLinClrLst/>
    <dgm:txFillClrLst meth="repeat">
      <a:schemeClr val="tx1"/>
    </dgm:txFillClrLst>
    <dgm:txEffectClrLst/>
  </dgm:styleLbl>
  <dgm:styleLbl name="parChTrans1D3">
    <dgm:fillClrLst meth="repeat">
      <a:schemeClr val="accent1">
        <a:tint val="80000"/>
      </a:schemeClr>
    </dgm:fillClrLst>
    <dgm:linClrLst meth="repeat">
      <a:schemeClr val="accent1">
        <a:tint val="80000"/>
      </a:schemeClr>
    </dgm:linClrLst>
    <dgm:effectClrLst/>
    <dgm:txLinClrLst/>
    <dgm:txFillClrLst meth="repeat">
      <a:schemeClr val="tx1"/>
    </dgm:txFillClrLst>
    <dgm:txEffectClrLst/>
  </dgm:styleLbl>
  <dgm:styleLbl name="parChTrans1D4">
    <dgm:fillClrLst meth="repeat">
      <a:schemeClr val="accent1">
        <a:tint val="70000"/>
      </a:schemeClr>
    </dgm:fillClrLst>
    <dgm:linClrLst meth="repeat">
      <a:schemeClr val="accent1">
        <a:tint val="70000"/>
      </a:schemeClr>
    </dgm:linClrLst>
    <dgm:effectClrLst/>
    <dgm:txLinClrLst/>
    <dgm:txFillClrLst meth="repeat">
      <a:schemeClr val="tx1"/>
    </dgm:txFillClrLst>
    <dgm:txEffectClrLst/>
  </dgm:styleLbl>
  <dgm:styleLbl name="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conF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align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FgAcc1">
    <dgm:fillClrLst meth="repeat">
      <a:schemeClr val="lt1"/>
    </dgm:fillClrLst>
    <dgm:linClrLst>
      <a:schemeClr val="accent1">
        <a:shade val="80000"/>
      </a:schemeClr>
      <a:schemeClr val="accent1">
        <a:tint val="70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a:tint val="99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a:tint val="8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a:tint val="70000"/>
      </a:schemeClr>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1">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A29E814-D35F-4859-8BD5-BDC7F55713C4}" type="doc">
      <dgm:prSet loTypeId="urn:microsoft.com/office/officeart/2005/8/layout/hierarchy3" loCatId="hierarchy" qsTypeId="urn:microsoft.com/office/officeart/2005/8/quickstyle/simple1" qsCatId="simple" csTypeId="urn:microsoft.com/office/officeart/2005/8/colors/colorful2" csCatId="colorful" phldr="1"/>
      <dgm:spPr/>
      <dgm:t>
        <a:bodyPr/>
        <a:lstStyle/>
        <a:p>
          <a:endParaRPr lang="en-US"/>
        </a:p>
      </dgm:t>
    </dgm:pt>
    <dgm:pt modelId="{243CFADC-4AF7-4D52-A13B-FEF15DF2BF2C}">
      <dgm:prSet/>
      <dgm:spPr/>
      <dgm:t>
        <a:bodyPr/>
        <a:lstStyle/>
        <a:p>
          <a:r>
            <a:rPr lang="en-US"/>
            <a:t>Role  Play </a:t>
          </a:r>
        </a:p>
      </dgm:t>
    </dgm:pt>
    <dgm:pt modelId="{9F9D331A-22FF-469B-94D3-A244FCE7A63B}" type="parTrans" cxnId="{CE9B761C-D327-4901-8ACB-20DB2336A72E}">
      <dgm:prSet/>
      <dgm:spPr/>
      <dgm:t>
        <a:bodyPr/>
        <a:lstStyle/>
        <a:p>
          <a:endParaRPr lang="en-US"/>
        </a:p>
      </dgm:t>
    </dgm:pt>
    <dgm:pt modelId="{4DBBD051-9851-4E45-BAA8-A7B35450EA1A}" type="sibTrans" cxnId="{CE9B761C-D327-4901-8ACB-20DB2336A72E}">
      <dgm:prSet/>
      <dgm:spPr/>
      <dgm:t>
        <a:bodyPr/>
        <a:lstStyle/>
        <a:p>
          <a:endParaRPr lang="en-US"/>
        </a:p>
      </dgm:t>
    </dgm:pt>
    <dgm:pt modelId="{26129856-45D5-420E-A35B-D894B79E3BF8}">
      <dgm:prSet/>
      <dgm:spPr/>
      <dgm:t>
        <a:bodyPr/>
        <a:lstStyle/>
        <a:p>
          <a:r>
            <a:rPr lang="en-US" dirty="0"/>
            <a:t>Marksheet</a:t>
          </a:r>
        </a:p>
      </dgm:t>
    </dgm:pt>
    <dgm:pt modelId="{34715D6D-E105-4774-B99D-5D6D1E8EA2A4}" type="parTrans" cxnId="{D7D470AA-509A-44B5-8581-BFCCB3B7DE5C}">
      <dgm:prSet/>
      <dgm:spPr/>
      <dgm:t>
        <a:bodyPr/>
        <a:lstStyle/>
        <a:p>
          <a:endParaRPr lang="en-US"/>
        </a:p>
      </dgm:t>
    </dgm:pt>
    <dgm:pt modelId="{98C784A3-EACD-4E29-9CE4-8F6CBDD3EB14}" type="sibTrans" cxnId="{D7D470AA-509A-44B5-8581-BFCCB3B7DE5C}">
      <dgm:prSet/>
      <dgm:spPr/>
      <dgm:t>
        <a:bodyPr/>
        <a:lstStyle/>
        <a:p>
          <a:endParaRPr lang="en-US"/>
        </a:p>
      </dgm:t>
    </dgm:pt>
    <dgm:pt modelId="{04129025-5FED-2A46-B4B7-62EB6EA4CFEB}" type="pres">
      <dgm:prSet presAssocID="{4A29E814-D35F-4859-8BD5-BDC7F55713C4}" presName="diagram" presStyleCnt="0">
        <dgm:presLayoutVars>
          <dgm:chPref val="1"/>
          <dgm:dir/>
          <dgm:animOne val="branch"/>
          <dgm:animLvl val="lvl"/>
          <dgm:resizeHandles/>
        </dgm:presLayoutVars>
      </dgm:prSet>
      <dgm:spPr/>
    </dgm:pt>
    <dgm:pt modelId="{49BB058F-B404-CA40-8445-F39CE07D33C2}" type="pres">
      <dgm:prSet presAssocID="{243CFADC-4AF7-4D52-A13B-FEF15DF2BF2C}" presName="root" presStyleCnt="0"/>
      <dgm:spPr/>
    </dgm:pt>
    <dgm:pt modelId="{B20B9F39-1C96-D84D-B37D-E01C5E11B312}" type="pres">
      <dgm:prSet presAssocID="{243CFADC-4AF7-4D52-A13B-FEF15DF2BF2C}" presName="rootComposite" presStyleCnt="0"/>
      <dgm:spPr/>
    </dgm:pt>
    <dgm:pt modelId="{42D0A3AA-E6EC-6A4B-B2A6-D9CEB0F3934C}" type="pres">
      <dgm:prSet presAssocID="{243CFADC-4AF7-4D52-A13B-FEF15DF2BF2C}" presName="rootText" presStyleLbl="node1" presStyleIdx="0" presStyleCnt="2"/>
      <dgm:spPr/>
    </dgm:pt>
    <dgm:pt modelId="{CBF7A63C-6FE8-1E40-9A61-098828D64C26}" type="pres">
      <dgm:prSet presAssocID="{243CFADC-4AF7-4D52-A13B-FEF15DF2BF2C}" presName="rootConnector" presStyleLbl="node1" presStyleIdx="0" presStyleCnt="2"/>
      <dgm:spPr/>
    </dgm:pt>
    <dgm:pt modelId="{07F2460F-043B-0642-9E0A-094F1FCAC01E}" type="pres">
      <dgm:prSet presAssocID="{243CFADC-4AF7-4D52-A13B-FEF15DF2BF2C}" presName="childShape" presStyleCnt="0"/>
      <dgm:spPr/>
    </dgm:pt>
    <dgm:pt modelId="{A9EFF52E-3DAB-2442-8B1F-329BE8880463}" type="pres">
      <dgm:prSet presAssocID="{26129856-45D5-420E-A35B-D894B79E3BF8}" presName="root" presStyleCnt="0"/>
      <dgm:spPr/>
    </dgm:pt>
    <dgm:pt modelId="{F9F5BF09-FC41-C641-B6D7-4DC459B7098B}" type="pres">
      <dgm:prSet presAssocID="{26129856-45D5-420E-A35B-D894B79E3BF8}" presName="rootComposite" presStyleCnt="0"/>
      <dgm:spPr/>
    </dgm:pt>
    <dgm:pt modelId="{D8C01D79-99BD-2244-BDE8-5E1594C7D2C1}" type="pres">
      <dgm:prSet presAssocID="{26129856-45D5-420E-A35B-D894B79E3BF8}" presName="rootText" presStyleLbl="node1" presStyleIdx="1" presStyleCnt="2"/>
      <dgm:spPr/>
    </dgm:pt>
    <dgm:pt modelId="{26F877B5-56D8-354F-95B9-830EE04A518A}" type="pres">
      <dgm:prSet presAssocID="{26129856-45D5-420E-A35B-D894B79E3BF8}" presName="rootConnector" presStyleLbl="node1" presStyleIdx="1" presStyleCnt="2"/>
      <dgm:spPr/>
    </dgm:pt>
    <dgm:pt modelId="{B714967E-B49B-FB41-8EAF-56B2A03F7A61}" type="pres">
      <dgm:prSet presAssocID="{26129856-45D5-420E-A35B-D894B79E3BF8}" presName="childShape" presStyleCnt="0"/>
      <dgm:spPr/>
    </dgm:pt>
  </dgm:ptLst>
  <dgm:cxnLst>
    <dgm:cxn modelId="{CE9B761C-D327-4901-8ACB-20DB2336A72E}" srcId="{4A29E814-D35F-4859-8BD5-BDC7F55713C4}" destId="{243CFADC-4AF7-4D52-A13B-FEF15DF2BF2C}" srcOrd="0" destOrd="0" parTransId="{9F9D331A-22FF-469B-94D3-A244FCE7A63B}" sibTransId="{4DBBD051-9851-4E45-BAA8-A7B35450EA1A}"/>
    <dgm:cxn modelId="{9B6CEB34-5909-044B-83F8-DEBB53C6E2DD}" type="presOf" srcId="{243CFADC-4AF7-4D52-A13B-FEF15DF2BF2C}" destId="{42D0A3AA-E6EC-6A4B-B2A6-D9CEB0F3934C}" srcOrd="0" destOrd="0" presId="urn:microsoft.com/office/officeart/2005/8/layout/hierarchy3"/>
    <dgm:cxn modelId="{4127C33F-CFF8-2F4E-8F60-005DEDD0CBB0}" type="presOf" srcId="{26129856-45D5-420E-A35B-D894B79E3BF8}" destId="{26F877B5-56D8-354F-95B9-830EE04A518A}" srcOrd="1" destOrd="0" presId="urn:microsoft.com/office/officeart/2005/8/layout/hierarchy3"/>
    <dgm:cxn modelId="{2AACCE5C-74A9-8347-A3F8-52ED9F266153}" type="presOf" srcId="{26129856-45D5-420E-A35B-D894B79E3BF8}" destId="{D8C01D79-99BD-2244-BDE8-5E1594C7D2C1}" srcOrd="0" destOrd="0" presId="urn:microsoft.com/office/officeart/2005/8/layout/hierarchy3"/>
    <dgm:cxn modelId="{809DE98A-4CCB-8B41-B492-897541401FD1}" type="presOf" srcId="{4A29E814-D35F-4859-8BD5-BDC7F55713C4}" destId="{04129025-5FED-2A46-B4B7-62EB6EA4CFEB}" srcOrd="0" destOrd="0" presId="urn:microsoft.com/office/officeart/2005/8/layout/hierarchy3"/>
    <dgm:cxn modelId="{23919B90-2D2D-554A-BCAB-79E00A21143E}" type="presOf" srcId="{243CFADC-4AF7-4D52-A13B-FEF15DF2BF2C}" destId="{CBF7A63C-6FE8-1E40-9A61-098828D64C26}" srcOrd="1" destOrd="0" presId="urn:microsoft.com/office/officeart/2005/8/layout/hierarchy3"/>
    <dgm:cxn modelId="{D7D470AA-509A-44B5-8581-BFCCB3B7DE5C}" srcId="{4A29E814-D35F-4859-8BD5-BDC7F55713C4}" destId="{26129856-45D5-420E-A35B-D894B79E3BF8}" srcOrd="1" destOrd="0" parTransId="{34715D6D-E105-4774-B99D-5D6D1E8EA2A4}" sibTransId="{98C784A3-EACD-4E29-9CE4-8F6CBDD3EB14}"/>
    <dgm:cxn modelId="{373A6AF5-0430-2F4A-A792-16217D1647DC}" type="presParOf" srcId="{04129025-5FED-2A46-B4B7-62EB6EA4CFEB}" destId="{49BB058F-B404-CA40-8445-F39CE07D33C2}" srcOrd="0" destOrd="0" presId="urn:microsoft.com/office/officeart/2005/8/layout/hierarchy3"/>
    <dgm:cxn modelId="{BA71C4F1-A698-444F-A250-8A9C7C295C03}" type="presParOf" srcId="{49BB058F-B404-CA40-8445-F39CE07D33C2}" destId="{B20B9F39-1C96-D84D-B37D-E01C5E11B312}" srcOrd="0" destOrd="0" presId="urn:microsoft.com/office/officeart/2005/8/layout/hierarchy3"/>
    <dgm:cxn modelId="{12FDCF67-EBEA-0E40-8A49-8A655A587B6B}" type="presParOf" srcId="{B20B9F39-1C96-D84D-B37D-E01C5E11B312}" destId="{42D0A3AA-E6EC-6A4B-B2A6-D9CEB0F3934C}" srcOrd="0" destOrd="0" presId="urn:microsoft.com/office/officeart/2005/8/layout/hierarchy3"/>
    <dgm:cxn modelId="{885EB604-29E5-3E45-BCD8-030E86FA4CF1}" type="presParOf" srcId="{B20B9F39-1C96-D84D-B37D-E01C5E11B312}" destId="{CBF7A63C-6FE8-1E40-9A61-098828D64C26}" srcOrd="1" destOrd="0" presId="urn:microsoft.com/office/officeart/2005/8/layout/hierarchy3"/>
    <dgm:cxn modelId="{33503A38-6E76-4B42-AD9B-DDC43D973374}" type="presParOf" srcId="{49BB058F-B404-CA40-8445-F39CE07D33C2}" destId="{07F2460F-043B-0642-9E0A-094F1FCAC01E}" srcOrd="1" destOrd="0" presId="urn:microsoft.com/office/officeart/2005/8/layout/hierarchy3"/>
    <dgm:cxn modelId="{490FB7CA-2919-6A49-9CC6-37B42657990D}" type="presParOf" srcId="{04129025-5FED-2A46-B4B7-62EB6EA4CFEB}" destId="{A9EFF52E-3DAB-2442-8B1F-329BE8880463}" srcOrd="1" destOrd="0" presId="urn:microsoft.com/office/officeart/2005/8/layout/hierarchy3"/>
    <dgm:cxn modelId="{49C651D5-4553-094E-BE72-831897BA95E4}" type="presParOf" srcId="{A9EFF52E-3DAB-2442-8B1F-329BE8880463}" destId="{F9F5BF09-FC41-C641-B6D7-4DC459B7098B}" srcOrd="0" destOrd="0" presId="urn:microsoft.com/office/officeart/2005/8/layout/hierarchy3"/>
    <dgm:cxn modelId="{1593D58F-B395-3A4B-B206-21E88B6A939E}" type="presParOf" srcId="{F9F5BF09-FC41-C641-B6D7-4DC459B7098B}" destId="{D8C01D79-99BD-2244-BDE8-5E1594C7D2C1}" srcOrd="0" destOrd="0" presId="urn:microsoft.com/office/officeart/2005/8/layout/hierarchy3"/>
    <dgm:cxn modelId="{D26AB1DA-2091-A744-8AAB-76263FFF8BFD}" type="presParOf" srcId="{F9F5BF09-FC41-C641-B6D7-4DC459B7098B}" destId="{26F877B5-56D8-354F-95B9-830EE04A518A}" srcOrd="1" destOrd="0" presId="urn:microsoft.com/office/officeart/2005/8/layout/hierarchy3"/>
    <dgm:cxn modelId="{3F6649B6-4716-1046-8622-4D5D2C652F65}" type="presParOf" srcId="{A9EFF52E-3DAB-2442-8B1F-329BE8880463}" destId="{B714967E-B49B-FB41-8EAF-56B2A03F7A61}" srcOrd="1"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7E08BEE-B552-44A3-A7C5-D9B58C3CDEC1}" type="doc">
      <dgm:prSet loTypeId="urn:microsoft.com/office/officeart/2005/8/layout/bProcess4" loCatId="process" qsTypeId="urn:microsoft.com/office/officeart/2005/8/quickstyle/simple1" qsCatId="simple" csTypeId="urn:microsoft.com/office/officeart/2005/8/colors/colorful5" csCatId="colorful" phldr="1"/>
      <dgm:spPr/>
      <dgm:t>
        <a:bodyPr/>
        <a:lstStyle/>
        <a:p>
          <a:endParaRPr lang="en-US"/>
        </a:p>
      </dgm:t>
    </dgm:pt>
    <dgm:pt modelId="{49407DCA-96EF-48C1-AA45-7E012DBF41D8}">
      <dgm:prSet phldrT="[Text]" custT="1"/>
      <dgm:spPr>
        <a:xfrm>
          <a:off x="585112" y="363"/>
          <a:ext cx="1901031" cy="1140618"/>
        </a:xfrm>
        <a:prstGeom prst="roundRect">
          <a:avLst>
            <a:gd name="adj" fmla="val 10000"/>
          </a:avLst>
        </a:prstGeom>
      </dgm:spPr>
      <dgm:t>
        <a:bodyPr/>
        <a:lstStyle/>
        <a:p>
          <a:r>
            <a:rPr lang="en-US" sz="2000">
              <a:latin typeface="Calibri" panose="020F0502020204030204"/>
              <a:ea typeface="+mn-ea"/>
              <a:cs typeface="+mn-cs"/>
            </a:rPr>
            <a:t>Information obtained from initial call</a:t>
          </a:r>
          <a:endParaRPr lang="en-US" sz="2000" dirty="0">
            <a:latin typeface="Calibri" panose="020F0502020204030204"/>
            <a:ea typeface="+mn-ea"/>
            <a:cs typeface="+mn-cs"/>
          </a:endParaRPr>
        </a:p>
      </dgm:t>
    </dgm:pt>
    <dgm:pt modelId="{2C120CA4-6A15-4A93-BD4E-809CEE92F581}" type="parTrans" cxnId="{1A32E935-265D-44B5-A1A3-71B4CA3348A6}">
      <dgm:prSet/>
      <dgm:spPr/>
      <dgm:t>
        <a:bodyPr/>
        <a:lstStyle/>
        <a:p>
          <a:endParaRPr lang="en-US"/>
        </a:p>
      </dgm:t>
    </dgm:pt>
    <dgm:pt modelId="{37794720-7F5F-4E01-BCB9-AF34C42DEC17}" type="sibTrans" cxnId="{1A32E935-265D-44B5-A1A3-71B4CA3348A6}">
      <dgm:prSet/>
      <dgm:spPr>
        <a:xfrm rot="5400000">
          <a:off x="260852" y="907563"/>
          <a:ext cx="1417353" cy="171092"/>
        </a:xfrm>
        <a:prstGeom prst="rect">
          <a:avLst/>
        </a:prstGeom>
      </dgm:spPr>
      <dgm:t>
        <a:bodyPr/>
        <a:lstStyle/>
        <a:p>
          <a:endParaRPr lang="en-US"/>
        </a:p>
      </dgm:t>
    </dgm:pt>
    <dgm:pt modelId="{9EBD6E56-1D66-4E84-9A29-379997B52E75}">
      <dgm:prSet phldrT="[Text]" custT="1"/>
      <dgm:spPr>
        <a:xfrm>
          <a:off x="585112" y="1426137"/>
          <a:ext cx="1901031" cy="1140618"/>
        </a:xfrm>
        <a:prstGeom prst="roundRect">
          <a:avLst>
            <a:gd name="adj" fmla="val 10000"/>
          </a:avLst>
        </a:prstGeom>
      </dgm:spPr>
      <dgm:t>
        <a:bodyPr/>
        <a:lstStyle/>
        <a:p>
          <a:r>
            <a:rPr lang="en-US" sz="2000">
              <a:latin typeface="Calibri" panose="020F0502020204030204"/>
              <a:ea typeface="+mn-ea"/>
              <a:cs typeface="+mn-cs"/>
            </a:rPr>
            <a:t>Information from police systems</a:t>
          </a:r>
          <a:endParaRPr lang="en-US" sz="2000" dirty="0">
            <a:latin typeface="Calibri" panose="020F0502020204030204"/>
            <a:ea typeface="+mn-ea"/>
            <a:cs typeface="+mn-cs"/>
          </a:endParaRPr>
        </a:p>
      </dgm:t>
    </dgm:pt>
    <dgm:pt modelId="{E496DD8E-CB4C-407F-92D5-823E7559E462}" type="parTrans" cxnId="{E9F827DC-C981-432D-B8AE-0A4D4A335CF9}">
      <dgm:prSet/>
      <dgm:spPr/>
      <dgm:t>
        <a:bodyPr/>
        <a:lstStyle/>
        <a:p>
          <a:endParaRPr lang="en-US"/>
        </a:p>
      </dgm:t>
    </dgm:pt>
    <dgm:pt modelId="{B548F435-A7DC-46B8-8BA8-CF863B4206E3}" type="sibTrans" cxnId="{E9F827DC-C981-432D-B8AE-0A4D4A335CF9}">
      <dgm:prSet/>
      <dgm:spPr>
        <a:xfrm rot="5400000">
          <a:off x="260852" y="2333337"/>
          <a:ext cx="1417353" cy="171092"/>
        </a:xfrm>
        <a:prstGeom prst="rect">
          <a:avLst/>
        </a:prstGeom>
      </dgm:spPr>
      <dgm:t>
        <a:bodyPr/>
        <a:lstStyle/>
        <a:p>
          <a:endParaRPr lang="en-US"/>
        </a:p>
      </dgm:t>
    </dgm:pt>
    <dgm:pt modelId="{16565916-0A21-4C05-A52C-EF2FC025380E}">
      <dgm:prSet phldrT="[Text]" custT="1"/>
      <dgm:spPr>
        <a:xfrm>
          <a:off x="585112" y="2851910"/>
          <a:ext cx="1901031" cy="1140618"/>
        </a:xfrm>
        <a:prstGeom prst="roundRect">
          <a:avLst>
            <a:gd name="adj" fmla="val 10000"/>
          </a:avLst>
        </a:prstGeom>
      </dgm:spPr>
      <dgm:t>
        <a:bodyPr/>
        <a:lstStyle/>
        <a:p>
          <a:r>
            <a:rPr lang="en-US" sz="2000">
              <a:latin typeface="Calibri" panose="020F0502020204030204"/>
              <a:ea typeface="+mn-ea"/>
              <a:cs typeface="+mn-cs"/>
            </a:rPr>
            <a:t>Information from officer attending</a:t>
          </a:r>
          <a:endParaRPr lang="en-US" sz="2000" dirty="0">
            <a:latin typeface="Calibri" panose="020F0502020204030204"/>
            <a:ea typeface="+mn-ea"/>
            <a:cs typeface="+mn-cs"/>
          </a:endParaRPr>
        </a:p>
      </dgm:t>
    </dgm:pt>
    <dgm:pt modelId="{31DAEE66-675F-4CBF-B078-47434D4208AC}" type="parTrans" cxnId="{3D74DEBF-AF3E-47D9-895D-82397D73270C}">
      <dgm:prSet/>
      <dgm:spPr/>
      <dgm:t>
        <a:bodyPr/>
        <a:lstStyle/>
        <a:p>
          <a:endParaRPr lang="en-US"/>
        </a:p>
      </dgm:t>
    </dgm:pt>
    <dgm:pt modelId="{942842AA-9159-4C6D-911B-F0E14948129F}" type="sibTrans" cxnId="{3D74DEBF-AF3E-47D9-895D-82397D73270C}">
      <dgm:prSet/>
      <dgm:spPr>
        <a:xfrm rot="5400000">
          <a:off x="260852" y="3759110"/>
          <a:ext cx="1417353" cy="171092"/>
        </a:xfrm>
        <a:prstGeom prst="rect">
          <a:avLst/>
        </a:prstGeom>
      </dgm:spPr>
      <dgm:t>
        <a:bodyPr/>
        <a:lstStyle/>
        <a:p>
          <a:endParaRPr lang="en-US"/>
        </a:p>
      </dgm:t>
    </dgm:pt>
    <dgm:pt modelId="{E6074F13-881E-4F27-A0E7-DF3745094E0D}">
      <dgm:prSet phldrT="[Text]" custT="1"/>
      <dgm:spPr>
        <a:xfrm>
          <a:off x="585112" y="4277684"/>
          <a:ext cx="1901031" cy="1140618"/>
        </a:xfrm>
        <a:prstGeom prst="roundRect">
          <a:avLst>
            <a:gd name="adj" fmla="val 10000"/>
          </a:avLst>
        </a:prstGeom>
      </dgm:spPr>
      <dgm:t>
        <a:bodyPr/>
        <a:lstStyle/>
        <a:p>
          <a:r>
            <a:rPr lang="en-US" sz="2000">
              <a:latin typeface="Calibri" panose="020F0502020204030204"/>
              <a:ea typeface="+mn-ea"/>
              <a:cs typeface="+mn-cs"/>
            </a:rPr>
            <a:t>Information provided by 1</a:t>
          </a:r>
          <a:r>
            <a:rPr lang="en-US" sz="2000" baseline="30000">
              <a:latin typeface="Calibri" panose="020F0502020204030204"/>
              <a:ea typeface="+mn-ea"/>
              <a:cs typeface="+mn-cs"/>
            </a:rPr>
            <a:t>st</a:t>
          </a:r>
          <a:r>
            <a:rPr lang="en-US" sz="2000">
              <a:latin typeface="Calibri" panose="020F0502020204030204"/>
              <a:ea typeface="+mn-ea"/>
              <a:cs typeface="+mn-cs"/>
            </a:rPr>
            <a:t> witness</a:t>
          </a:r>
          <a:endParaRPr lang="en-US" sz="2000" dirty="0">
            <a:latin typeface="Calibri" panose="020F0502020204030204"/>
            <a:ea typeface="+mn-ea"/>
            <a:cs typeface="+mn-cs"/>
          </a:endParaRPr>
        </a:p>
      </dgm:t>
    </dgm:pt>
    <dgm:pt modelId="{02E52479-0EBA-45F7-A529-4A1EE77A57FD}" type="parTrans" cxnId="{87262FCF-BC74-48C2-9846-3BA185CB2B1F}">
      <dgm:prSet/>
      <dgm:spPr/>
      <dgm:t>
        <a:bodyPr/>
        <a:lstStyle/>
        <a:p>
          <a:endParaRPr lang="en-US"/>
        </a:p>
      </dgm:t>
    </dgm:pt>
    <dgm:pt modelId="{92CD8DA3-330C-4FC4-B6A7-2EB102AA4F1C}" type="sibTrans" cxnId="{87262FCF-BC74-48C2-9846-3BA185CB2B1F}">
      <dgm:prSet/>
      <dgm:spPr>
        <a:xfrm>
          <a:off x="973738" y="4471997"/>
          <a:ext cx="2519951" cy="171092"/>
        </a:xfrm>
        <a:prstGeom prst="rect">
          <a:avLst/>
        </a:prstGeom>
      </dgm:spPr>
      <dgm:t>
        <a:bodyPr/>
        <a:lstStyle/>
        <a:p>
          <a:endParaRPr lang="en-US"/>
        </a:p>
      </dgm:t>
    </dgm:pt>
    <dgm:pt modelId="{1F288954-B98B-4850-9D53-57ECBF1F59E1}">
      <dgm:prSet phldrT="[Text]" custT="1"/>
      <dgm:spPr>
        <a:xfrm>
          <a:off x="3113484" y="4277684"/>
          <a:ext cx="1901031" cy="1140618"/>
        </a:xfrm>
        <a:prstGeom prst="roundRect">
          <a:avLst>
            <a:gd name="adj" fmla="val 10000"/>
          </a:avLst>
        </a:prstGeom>
      </dgm:spPr>
      <dgm:t>
        <a:bodyPr/>
        <a:lstStyle/>
        <a:p>
          <a:r>
            <a:rPr lang="en-US" sz="2000">
              <a:latin typeface="Calibri" panose="020F0502020204030204"/>
              <a:ea typeface="+mn-ea"/>
              <a:cs typeface="+mn-cs"/>
            </a:rPr>
            <a:t>Info provided by victim (1</a:t>
          </a:r>
          <a:r>
            <a:rPr lang="en-US" sz="2000" baseline="30000">
              <a:latin typeface="Calibri" panose="020F0502020204030204"/>
              <a:ea typeface="+mn-ea"/>
              <a:cs typeface="+mn-cs"/>
            </a:rPr>
            <a:t>st</a:t>
          </a:r>
          <a:r>
            <a:rPr lang="en-US" sz="2000">
              <a:latin typeface="Calibri" panose="020F0502020204030204"/>
              <a:ea typeface="+mn-ea"/>
              <a:cs typeface="+mn-cs"/>
            </a:rPr>
            <a:t> account)</a:t>
          </a:r>
          <a:endParaRPr lang="en-US" sz="2000" dirty="0">
            <a:latin typeface="Calibri" panose="020F0502020204030204"/>
            <a:ea typeface="+mn-ea"/>
            <a:cs typeface="+mn-cs"/>
          </a:endParaRPr>
        </a:p>
      </dgm:t>
    </dgm:pt>
    <dgm:pt modelId="{7DC864A7-9C51-4634-B869-2449A10D1F33}" type="parTrans" cxnId="{AFD08741-0E49-4936-A4C1-CD871E1D46F0}">
      <dgm:prSet/>
      <dgm:spPr/>
      <dgm:t>
        <a:bodyPr/>
        <a:lstStyle/>
        <a:p>
          <a:endParaRPr lang="en-US"/>
        </a:p>
      </dgm:t>
    </dgm:pt>
    <dgm:pt modelId="{3816BF67-AA17-4E78-B951-D1BF6B313529}" type="sibTrans" cxnId="{AFD08741-0E49-4936-A4C1-CD871E1D46F0}">
      <dgm:prSet/>
      <dgm:spPr>
        <a:xfrm rot="16200000">
          <a:off x="2789223" y="3759110"/>
          <a:ext cx="1417353" cy="171092"/>
        </a:xfrm>
        <a:prstGeom prst="rect">
          <a:avLst/>
        </a:prstGeom>
      </dgm:spPr>
      <dgm:t>
        <a:bodyPr/>
        <a:lstStyle/>
        <a:p>
          <a:endParaRPr lang="en-US"/>
        </a:p>
      </dgm:t>
    </dgm:pt>
    <dgm:pt modelId="{0AAEDA6B-BA8B-4C79-89F7-EB41EE8B88ED}">
      <dgm:prSet phldrT="[Text]" custT="1"/>
      <dgm:spPr>
        <a:xfrm>
          <a:off x="3113484" y="2851910"/>
          <a:ext cx="1901031" cy="1140618"/>
        </a:xfrm>
        <a:prstGeom prst="roundRect">
          <a:avLst>
            <a:gd name="adj" fmla="val 10000"/>
          </a:avLst>
        </a:prstGeom>
      </dgm:spPr>
      <dgm:t>
        <a:bodyPr/>
        <a:lstStyle/>
        <a:p>
          <a:r>
            <a:rPr lang="en-US" sz="2000">
              <a:latin typeface="Calibri" panose="020F0502020204030204"/>
              <a:ea typeface="+mn-ea"/>
              <a:cs typeface="+mn-cs"/>
            </a:rPr>
            <a:t>Evidence collected at scene (exhibits)</a:t>
          </a:r>
          <a:endParaRPr lang="en-US" sz="2000" dirty="0">
            <a:latin typeface="Calibri" panose="020F0502020204030204"/>
            <a:ea typeface="+mn-ea"/>
            <a:cs typeface="+mn-cs"/>
          </a:endParaRPr>
        </a:p>
      </dgm:t>
    </dgm:pt>
    <dgm:pt modelId="{3D155EAE-6F01-4A28-A80F-36B7C811B3A7}" type="parTrans" cxnId="{E0391469-9311-40AE-B3DA-B5744D7F0300}">
      <dgm:prSet/>
      <dgm:spPr/>
      <dgm:t>
        <a:bodyPr/>
        <a:lstStyle/>
        <a:p>
          <a:endParaRPr lang="en-US"/>
        </a:p>
      </dgm:t>
    </dgm:pt>
    <dgm:pt modelId="{8301CE59-D8D6-4053-8276-841B1D48A07A}" type="sibTrans" cxnId="{E0391469-9311-40AE-B3DA-B5744D7F0300}">
      <dgm:prSet/>
      <dgm:spPr>
        <a:xfrm rot="16200000">
          <a:off x="2789223" y="2333337"/>
          <a:ext cx="1417353" cy="171092"/>
        </a:xfrm>
        <a:prstGeom prst="rect">
          <a:avLst/>
        </a:prstGeom>
      </dgm:spPr>
      <dgm:t>
        <a:bodyPr/>
        <a:lstStyle/>
        <a:p>
          <a:endParaRPr lang="en-US"/>
        </a:p>
      </dgm:t>
    </dgm:pt>
    <dgm:pt modelId="{A2A3DA45-8D9B-4050-91E4-7C3F27C05E52}">
      <dgm:prSet phldrT="[Text]" custT="1"/>
      <dgm:spPr>
        <a:xfrm>
          <a:off x="3113484" y="1426137"/>
          <a:ext cx="1901031" cy="1140618"/>
        </a:xfrm>
        <a:prstGeom prst="roundRect">
          <a:avLst>
            <a:gd name="adj" fmla="val 10000"/>
          </a:avLst>
        </a:prstGeom>
      </dgm:spPr>
      <dgm:t>
        <a:bodyPr/>
        <a:lstStyle/>
        <a:p>
          <a:r>
            <a:rPr lang="en-US" sz="2000">
              <a:latin typeface="Calibri" panose="020F0502020204030204"/>
              <a:ea typeface="+mn-ea"/>
              <a:cs typeface="+mn-cs"/>
            </a:rPr>
            <a:t>Evidence from CSI in attendance</a:t>
          </a:r>
          <a:endParaRPr lang="en-US" sz="2000" dirty="0">
            <a:latin typeface="Calibri" panose="020F0502020204030204"/>
            <a:ea typeface="+mn-ea"/>
            <a:cs typeface="+mn-cs"/>
          </a:endParaRPr>
        </a:p>
      </dgm:t>
    </dgm:pt>
    <dgm:pt modelId="{E13E4986-BF6B-44C1-98DC-668AA5DEBF26}" type="parTrans" cxnId="{C68EC5B6-F6B9-4739-B440-984011A50EDC}">
      <dgm:prSet/>
      <dgm:spPr/>
      <dgm:t>
        <a:bodyPr/>
        <a:lstStyle/>
        <a:p>
          <a:endParaRPr lang="en-US"/>
        </a:p>
      </dgm:t>
    </dgm:pt>
    <dgm:pt modelId="{336EF6E9-EA7D-431D-BFD7-87FD57825F21}" type="sibTrans" cxnId="{C68EC5B6-F6B9-4739-B440-984011A50EDC}">
      <dgm:prSet/>
      <dgm:spPr>
        <a:xfrm rot="16200000">
          <a:off x="2789223" y="907563"/>
          <a:ext cx="1417353" cy="171092"/>
        </a:xfrm>
        <a:prstGeom prst="rect">
          <a:avLst/>
        </a:prstGeom>
      </dgm:spPr>
      <dgm:t>
        <a:bodyPr/>
        <a:lstStyle/>
        <a:p>
          <a:endParaRPr lang="en-US"/>
        </a:p>
      </dgm:t>
    </dgm:pt>
    <dgm:pt modelId="{4722DD0C-2355-4DC0-93FB-E5E223894B1F}">
      <dgm:prSet phldrT="[Text]" custT="1"/>
      <dgm:spPr>
        <a:xfrm>
          <a:off x="3113484" y="363"/>
          <a:ext cx="1901031" cy="1140618"/>
        </a:xfrm>
        <a:prstGeom prst="roundRect">
          <a:avLst>
            <a:gd name="adj" fmla="val 10000"/>
          </a:avLst>
        </a:prstGeom>
      </dgm:spPr>
      <dgm:t>
        <a:bodyPr/>
        <a:lstStyle/>
        <a:p>
          <a:r>
            <a:rPr lang="en-US" sz="2000">
              <a:latin typeface="Calibri" panose="020F0502020204030204"/>
              <a:ea typeface="+mn-ea"/>
              <a:cs typeface="+mn-cs"/>
            </a:rPr>
            <a:t>Suspect information &amp; intelligence</a:t>
          </a:r>
          <a:endParaRPr lang="en-US" sz="2000" dirty="0">
            <a:latin typeface="Calibri" panose="020F0502020204030204"/>
            <a:ea typeface="+mn-ea"/>
            <a:cs typeface="+mn-cs"/>
          </a:endParaRPr>
        </a:p>
      </dgm:t>
    </dgm:pt>
    <dgm:pt modelId="{9FA81088-042E-4649-97BA-83F7918E92B2}" type="parTrans" cxnId="{1A183502-872F-4416-8F6E-27883FB64CD3}">
      <dgm:prSet/>
      <dgm:spPr/>
      <dgm:t>
        <a:bodyPr/>
        <a:lstStyle/>
        <a:p>
          <a:endParaRPr lang="en-US"/>
        </a:p>
      </dgm:t>
    </dgm:pt>
    <dgm:pt modelId="{1EC27701-A625-4EB2-BB6C-B4887084B103}" type="sibTrans" cxnId="{1A183502-872F-4416-8F6E-27883FB64CD3}">
      <dgm:prSet/>
      <dgm:spPr>
        <a:xfrm>
          <a:off x="3502110" y="194677"/>
          <a:ext cx="2519951" cy="171092"/>
        </a:xfrm>
        <a:prstGeom prst="rect">
          <a:avLst/>
        </a:prstGeom>
      </dgm:spPr>
      <dgm:t>
        <a:bodyPr/>
        <a:lstStyle/>
        <a:p>
          <a:endParaRPr lang="en-US"/>
        </a:p>
      </dgm:t>
    </dgm:pt>
    <dgm:pt modelId="{006EAAB9-399A-410F-8D2F-74E1F4937D35}">
      <dgm:prSet phldrT="[Text]"/>
      <dgm:spPr>
        <a:xfrm>
          <a:off x="5641855" y="363"/>
          <a:ext cx="1901031" cy="1140618"/>
        </a:xfrm>
        <a:prstGeom prst="roundRect">
          <a:avLst>
            <a:gd name="adj" fmla="val 10000"/>
          </a:avLst>
        </a:prstGeom>
      </dgm:spPr>
      <dgm:t>
        <a:bodyPr/>
        <a:lstStyle/>
        <a:p>
          <a:r>
            <a:rPr lang="en-US">
              <a:latin typeface="Calibri" panose="020F0502020204030204"/>
              <a:ea typeface="+mn-ea"/>
              <a:cs typeface="+mn-cs"/>
            </a:rPr>
            <a:t>Plan to locate &amp; manage suspect</a:t>
          </a:r>
          <a:endParaRPr lang="en-US" dirty="0">
            <a:latin typeface="Calibri" panose="020F0502020204030204"/>
            <a:ea typeface="+mn-ea"/>
            <a:cs typeface="+mn-cs"/>
          </a:endParaRPr>
        </a:p>
      </dgm:t>
    </dgm:pt>
    <dgm:pt modelId="{226841C8-44C2-4358-BA6F-A6D2B3D70AFE}" type="parTrans" cxnId="{6E0703F6-D0A0-4EDF-AADC-F64A83010630}">
      <dgm:prSet/>
      <dgm:spPr/>
      <dgm:t>
        <a:bodyPr/>
        <a:lstStyle/>
        <a:p>
          <a:endParaRPr lang="en-US"/>
        </a:p>
      </dgm:t>
    </dgm:pt>
    <dgm:pt modelId="{CE010AEA-8180-4B06-967D-F8595BFCE3D4}" type="sibTrans" cxnId="{6E0703F6-D0A0-4EDF-AADC-F64A83010630}">
      <dgm:prSet/>
      <dgm:spPr>
        <a:xfrm rot="5400000">
          <a:off x="5317595" y="907563"/>
          <a:ext cx="1417353" cy="171092"/>
        </a:xfrm>
        <a:prstGeom prst="rect">
          <a:avLst/>
        </a:prstGeom>
      </dgm:spPr>
      <dgm:t>
        <a:bodyPr/>
        <a:lstStyle/>
        <a:p>
          <a:endParaRPr lang="en-US"/>
        </a:p>
      </dgm:t>
    </dgm:pt>
    <dgm:pt modelId="{0C6ECD49-D414-49AF-A043-F78F74AF9DEA}">
      <dgm:prSet phldrT="[Text]"/>
      <dgm:spPr>
        <a:xfrm>
          <a:off x="5641855" y="1426137"/>
          <a:ext cx="1901031" cy="1140618"/>
        </a:xfrm>
        <a:prstGeom prst="roundRect">
          <a:avLst>
            <a:gd name="adj" fmla="val 10000"/>
          </a:avLst>
        </a:prstGeom>
      </dgm:spPr>
      <dgm:t>
        <a:bodyPr/>
        <a:lstStyle/>
        <a:p>
          <a:r>
            <a:rPr lang="en-US" dirty="0">
              <a:latin typeface="Calibri" panose="020F0502020204030204"/>
              <a:ea typeface="+mn-ea"/>
              <a:cs typeface="+mn-cs"/>
            </a:rPr>
            <a:t>Complete crime report</a:t>
          </a:r>
        </a:p>
      </dgm:t>
    </dgm:pt>
    <dgm:pt modelId="{DFB68EAE-C894-4C16-86A8-F6EE34BC07FC}" type="parTrans" cxnId="{79BF2B23-C455-48F1-B7F9-E9034755161F}">
      <dgm:prSet/>
      <dgm:spPr/>
      <dgm:t>
        <a:bodyPr/>
        <a:lstStyle/>
        <a:p>
          <a:endParaRPr lang="en-US"/>
        </a:p>
      </dgm:t>
    </dgm:pt>
    <dgm:pt modelId="{FF080F09-03E5-4994-9188-D325EBF424B7}" type="sibTrans" cxnId="{79BF2B23-C455-48F1-B7F9-E9034755161F}">
      <dgm:prSet/>
      <dgm:spPr>
        <a:xfrm rot="5400000">
          <a:off x="5317595" y="2333337"/>
          <a:ext cx="1417353" cy="171092"/>
        </a:xfrm>
        <a:prstGeom prst="rect">
          <a:avLst/>
        </a:prstGeom>
      </dgm:spPr>
      <dgm:t>
        <a:bodyPr/>
        <a:lstStyle/>
        <a:p>
          <a:endParaRPr lang="en-US"/>
        </a:p>
      </dgm:t>
    </dgm:pt>
    <dgm:pt modelId="{24185F08-73B1-424F-8134-06383571B5DE}">
      <dgm:prSet phldrT="[Text]"/>
      <dgm:spPr>
        <a:xfrm>
          <a:off x="5641855" y="2851910"/>
          <a:ext cx="1901031" cy="1140618"/>
        </a:xfrm>
        <a:prstGeom prst="roundRect">
          <a:avLst>
            <a:gd name="adj" fmla="val 10000"/>
          </a:avLst>
        </a:prstGeom>
      </dgm:spPr>
      <dgm:t>
        <a:bodyPr/>
        <a:lstStyle/>
        <a:p>
          <a:r>
            <a:rPr lang="en-US">
              <a:latin typeface="Calibri" panose="020F0502020204030204"/>
              <a:ea typeface="+mn-ea"/>
              <a:cs typeface="+mn-cs"/>
            </a:rPr>
            <a:t>Consider multi-agency approach</a:t>
          </a:r>
          <a:endParaRPr lang="en-US" dirty="0">
            <a:latin typeface="Calibri" panose="020F0502020204030204"/>
            <a:ea typeface="+mn-ea"/>
            <a:cs typeface="+mn-cs"/>
          </a:endParaRPr>
        </a:p>
      </dgm:t>
    </dgm:pt>
    <dgm:pt modelId="{7CA42CD7-9B36-4A6E-933E-F4C120E8ADC9}" type="parTrans" cxnId="{A71877A7-F7C5-4B96-82E4-3CECEC011377}">
      <dgm:prSet/>
      <dgm:spPr/>
      <dgm:t>
        <a:bodyPr/>
        <a:lstStyle/>
        <a:p>
          <a:endParaRPr lang="en-US"/>
        </a:p>
      </dgm:t>
    </dgm:pt>
    <dgm:pt modelId="{793CB86D-E7FD-46E6-91FB-0ED322E0A63A}" type="sibTrans" cxnId="{A71877A7-F7C5-4B96-82E4-3CECEC011377}">
      <dgm:prSet/>
      <dgm:spPr>
        <a:xfrm rot="5400000">
          <a:off x="5317595" y="3759110"/>
          <a:ext cx="1417353" cy="171092"/>
        </a:xfrm>
        <a:prstGeom prst="rect">
          <a:avLst/>
        </a:prstGeom>
      </dgm:spPr>
      <dgm:t>
        <a:bodyPr/>
        <a:lstStyle/>
        <a:p>
          <a:endParaRPr lang="en-US"/>
        </a:p>
      </dgm:t>
    </dgm:pt>
    <dgm:pt modelId="{6028196C-344C-43A1-B9F3-147F7D252D43}">
      <dgm:prSet phldrT="[Text]" custT="1"/>
      <dgm:spPr>
        <a:xfrm>
          <a:off x="5641855" y="4277684"/>
          <a:ext cx="1901031" cy="1140618"/>
        </a:xfrm>
        <a:prstGeom prst="roundRect">
          <a:avLst>
            <a:gd name="adj" fmla="val 10000"/>
          </a:avLst>
        </a:prstGeom>
      </dgm:spPr>
      <dgm:t>
        <a:bodyPr/>
        <a:lstStyle/>
        <a:p>
          <a:r>
            <a:rPr lang="en-US" sz="2000">
              <a:latin typeface="Calibri" panose="020F0502020204030204"/>
              <a:ea typeface="+mn-ea"/>
              <a:cs typeface="+mn-cs"/>
            </a:rPr>
            <a:t>Consider future action- ie searches, interview, file prep</a:t>
          </a:r>
          <a:endParaRPr lang="en-US" sz="2000" dirty="0">
            <a:latin typeface="Calibri" panose="020F0502020204030204"/>
            <a:ea typeface="+mn-ea"/>
            <a:cs typeface="+mn-cs"/>
          </a:endParaRPr>
        </a:p>
      </dgm:t>
    </dgm:pt>
    <dgm:pt modelId="{9121A95B-6C26-431A-BBBE-9C4E8EF3E2F3}" type="parTrans" cxnId="{43F9EAF8-7A3B-4B85-B051-34ABA52FB0FB}">
      <dgm:prSet/>
      <dgm:spPr/>
      <dgm:t>
        <a:bodyPr/>
        <a:lstStyle/>
        <a:p>
          <a:endParaRPr lang="en-US"/>
        </a:p>
      </dgm:t>
    </dgm:pt>
    <dgm:pt modelId="{3C47A097-1527-4329-86BE-0200C6181BB2}" type="sibTrans" cxnId="{43F9EAF8-7A3B-4B85-B051-34ABA52FB0FB}">
      <dgm:prSet/>
      <dgm:spPr/>
      <dgm:t>
        <a:bodyPr/>
        <a:lstStyle/>
        <a:p>
          <a:endParaRPr lang="en-US"/>
        </a:p>
      </dgm:t>
    </dgm:pt>
    <dgm:pt modelId="{DB6A169C-176B-4F36-B2A7-F402D6F967A1}" type="pres">
      <dgm:prSet presAssocID="{67E08BEE-B552-44A3-A7C5-D9B58C3CDEC1}" presName="Name0" presStyleCnt="0">
        <dgm:presLayoutVars>
          <dgm:dir/>
          <dgm:resizeHandles/>
        </dgm:presLayoutVars>
      </dgm:prSet>
      <dgm:spPr/>
    </dgm:pt>
    <dgm:pt modelId="{3CD80273-244B-41FB-B974-67921513C9A6}" type="pres">
      <dgm:prSet presAssocID="{49407DCA-96EF-48C1-AA45-7E012DBF41D8}" presName="compNode" presStyleCnt="0"/>
      <dgm:spPr/>
    </dgm:pt>
    <dgm:pt modelId="{5A5CCD81-56C3-4E34-A053-F6CA9008F317}" type="pres">
      <dgm:prSet presAssocID="{49407DCA-96EF-48C1-AA45-7E012DBF41D8}" presName="dummyConnPt" presStyleCnt="0"/>
      <dgm:spPr/>
    </dgm:pt>
    <dgm:pt modelId="{2D83DF38-1E7D-4A79-A54D-808AB0934908}" type="pres">
      <dgm:prSet presAssocID="{49407DCA-96EF-48C1-AA45-7E012DBF41D8}" presName="node" presStyleLbl="node1" presStyleIdx="0" presStyleCnt="12" custScaleX="127679">
        <dgm:presLayoutVars>
          <dgm:bulletEnabled val="1"/>
        </dgm:presLayoutVars>
      </dgm:prSet>
      <dgm:spPr/>
    </dgm:pt>
    <dgm:pt modelId="{B60316E1-A0CD-4E08-AC86-C5CECD5B513A}" type="pres">
      <dgm:prSet presAssocID="{37794720-7F5F-4E01-BCB9-AF34C42DEC17}" presName="sibTrans" presStyleLbl="bgSibTrans2D1" presStyleIdx="0" presStyleCnt="11"/>
      <dgm:spPr/>
    </dgm:pt>
    <dgm:pt modelId="{2B26F7FC-9662-4D09-A457-5DB77E5E6785}" type="pres">
      <dgm:prSet presAssocID="{9EBD6E56-1D66-4E84-9A29-379997B52E75}" presName="compNode" presStyleCnt="0"/>
      <dgm:spPr/>
    </dgm:pt>
    <dgm:pt modelId="{35A1EEE4-738F-4B97-BFEB-1B3895CAEE4C}" type="pres">
      <dgm:prSet presAssocID="{9EBD6E56-1D66-4E84-9A29-379997B52E75}" presName="dummyConnPt" presStyleCnt="0"/>
      <dgm:spPr/>
    </dgm:pt>
    <dgm:pt modelId="{043A3AAB-C933-439D-BCD4-4718F59C0CFC}" type="pres">
      <dgm:prSet presAssocID="{9EBD6E56-1D66-4E84-9A29-379997B52E75}" presName="node" presStyleLbl="node1" presStyleIdx="1" presStyleCnt="12" custScaleX="124911">
        <dgm:presLayoutVars>
          <dgm:bulletEnabled val="1"/>
        </dgm:presLayoutVars>
      </dgm:prSet>
      <dgm:spPr/>
    </dgm:pt>
    <dgm:pt modelId="{024EFAC4-4D99-4A1E-BF15-C25D5F8FED6E}" type="pres">
      <dgm:prSet presAssocID="{B548F435-A7DC-46B8-8BA8-CF863B4206E3}" presName="sibTrans" presStyleLbl="bgSibTrans2D1" presStyleIdx="1" presStyleCnt="11"/>
      <dgm:spPr/>
    </dgm:pt>
    <dgm:pt modelId="{5984C476-3F9B-434B-9665-3BCDFB53DAB1}" type="pres">
      <dgm:prSet presAssocID="{16565916-0A21-4C05-A52C-EF2FC025380E}" presName="compNode" presStyleCnt="0"/>
      <dgm:spPr/>
    </dgm:pt>
    <dgm:pt modelId="{5F27D2E8-18A2-4E16-BE25-04911DEDD876}" type="pres">
      <dgm:prSet presAssocID="{16565916-0A21-4C05-A52C-EF2FC025380E}" presName="dummyConnPt" presStyleCnt="0"/>
      <dgm:spPr/>
    </dgm:pt>
    <dgm:pt modelId="{9A9BF8F1-91AC-4A56-B096-A821E5EACEE2}" type="pres">
      <dgm:prSet presAssocID="{16565916-0A21-4C05-A52C-EF2FC025380E}" presName="node" presStyleLbl="node1" presStyleIdx="2" presStyleCnt="12" custScaleX="124911">
        <dgm:presLayoutVars>
          <dgm:bulletEnabled val="1"/>
        </dgm:presLayoutVars>
      </dgm:prSet>
      <dgm:spPr/>
    </dgm:pt>
    <dgm:pt modelId="{14914E43-5338-477F-B9C3-27B223D427D6}" type="pres">
      <dgm:prSet presAssocID="{942842AA-9159-4C6D-911B-F0E14948129F}" presName="sibTrans" presStyleLbl="bgSibTrans2D1" presStyleIdx="2" presStyleCnt="11"/>
      <dgm:spPr/>
    </dgm:pt>
    <dgm:pt modelId="{76E29541-0FBF-4246-8F79-B9FB2D8B0B33}" type="pres">
      <dgm:prSet presAssocID="{E6074F13-881E-4F27-A0E7-DF3745094E0D}" presName="compNode" presStyleCnt="0"/>
      <dgm:spPr/>
    </dgm:pt>
    <dgm:pt modelId="{75FAF2CB-6BA0-44BF-AA70-C9D6671AE73D}" type="pres">
      <dgm:prSet presAssocID="{E6074F13-881E-4F27-A0E7-DF3745094E0D}" presName="dummyConnPt" presStyleCnt="0"/>
      <dgm:spPr/>
    </dgm:pt>
    <dgm:pt modelId="{44AE3097-2618-48A5-A768-9AB705C7E323}" type="pres">
      <dgm:prSet presAssocID="{E6074F13-881E-4F27-A0E7-DF3745094E0D}" presName="node" presStyleLbl="node1" presStyleIdx="3" presStyleCnt="12" custScaleX="119375">
        <dgm:presLayoutVars>
          <dgm:bulletEnabled val="1"/>
        </dgm:presLayoutVars>
      </dgm:prSet>
      <dgm:spPr/>
    </dgm:pt>
    <dgm:pt modelId="{1B9E751B-8298-4E74-A1A1-311C9EC298D2}" type="pres">
      <dgm:prSet presAssocID="{92CD8DA3-330C-4FC4-B6A7-2EB102AA4F1C}" presName="sibTrans" presStyleLbl="bgSibTrans2D1" presStyleIdx="3" presStyleCnt="11"/>
      <dgm:spPr/>
    </dgm:pt>
    <dgm:pt modelId="{12A75514-C750-4F01-ABE4-247BE0B09D1F}" type="pres">
      <dgm:prSet presAssocID="{1F288954-B98B-4850-9D53-57ECBF1F59E1}" presName="compNode" presStyleCnt="0"/>
      <dgm:spPr/>
    </dgm:pt>
    <dgm:pt modelId="{6EB65B76-D44A-425B-9290-B0AAAB1BCCFC}" type="pres">
      <dgm:prSet presAssocID="{1F288954-B98B-4850-9D53-57ECBF1F59E1}" presName="dummyConnPt" presStyleCnt="0"/>
      <dgm:spPr/>
    </dgm:pt>
    <dgm:pt modelId="{DFA30D8B-9AB0-481A-806C-D43E2C3A1512}" type="pres">
      <dgm:prSet presAssocID="{1F288954-B98B-4850-9D53-57ECBF1F59E1}" presName="node" presStyleLbl="node1" presStyleIdx="4" presStyleCnt="12" custScaleX="129463">
        <dgm:presLayoutVars>
          <dgm:bulletEnabled val="1"/>
        </dgm:presLayoutVars>
      </dgm:prSet>
      <dgm:spPr/>
    </dgm:pt>
    <dgm:pt modelId="{02406E35-719E-4C36-8806-B11B1AC077B9}" type="pres">
      <dgm:prSet presAssocID="{3816BF67-AA17-4E78-B951-D1BF6B313529}" presName="sibTrans" presStyleLbl="bgSibTrans2D1" presStyleIdx="4" presStyleCnt="11"/>
      <dgm:spPr/>
    </dgm:pt>
    <dgm:pt modelId="{5FEC030A-DF1E-4DD4-8F9B-D85557D219CD}" type="pres">
      <dgm:prSet presAssocID="{0AAEDA6B-BA8B-4C79-89F7-EB41EE8B88ED}" presName="compNode" presStyleCnt="0"/>
      <dgm:spPr/>
    </dgm:pt>
    <dgm:pt modelId="{309CEFBB-573A-4E44-89AA-17B95A041224}" type="pres">
      <dgm:prSet presAssocID="{0AAEDA6B-BA8B-4C79-89F7-EB41EE8B88ED}" presName="dummyConnPt" presStyleCnt="0"/>
      <dgm:spPr/>
    </dgm:pt>
    <dgm:pt modelId="{2BCDBFB8-5752-4DAC-9292-D8A7E56D5200}" type="pres">
      <dgm:prSet presAssocID="{0AAEDA6B-BA8B-4C79-89F7-EB41EE8B88ED}" presName="node" presStyleLbl="node1" presStyleIdx="5" presStyleCnt="12" custScaleX="132231">
        <dgm:presLayoutVars>
          <dgm:bulletEnabled val="1"/>
        </dgm:presLayoutVars>
      </dgm:prSet>
      <dgm:spPr/>
    </dgm:pt>
    <dgm:pt modelId="{C21A33FF-D11F-47E5-91A1-DED9E5D3A6F6}" type="pres">
      <dgm:prSet presAssocID="{8301CE59-D8D6-4053-8276-841B1D48A07A}" presName="sibTrans" presStyleLbl="bgSibTrans2D1" presStyleIdx="5" presStyleCnt="11"/>
      <dgm:spPr/>
    </dgm:pt>
    <dgm:pt modelId="{E7511057-D69A-4C64-A4A7-1E7A034B38CC}" type="pres">
      <dgm:prSet presAssocID="{A2A3DA45-8D9B-4050-91E4-7C3F27C05E52}" presName="compNode" presStyleCnt="0"/>
      <dgm:spPr/>
    </dgm:pt>
    <dgm:pt modelId="{8924E7E0-9726-4083-9F8E-955A99B09514}" type="pres">
      <dgm:prSet presAssocID="{A2A3DA45-8D9B-4050-91E4-7C3F27C05E52}" presName="dummyConnPt" presStyleCnt="0"/>
      <dgm:spPr/>
    </dgm:pt>
    <dgm:pt modelId="{03F532BE-B3BF-49FE-B7AB-943778684D67}" type="pres">
      <dgm:prSet presAssocID="{A2A3DA45-8D9B-4050-91E4-7C3F27C05E52}" presName="node" presStyleLbl="node1" presStyleIdx="6" presStyleCnt="12" custScaleX="134999">
        <dgm:presLayoutVars>
          <dgm:bulletEnabled val="1"/>
        </dgm:presLayoutVars>
      </dgm:prSet>
      <dgm:spPr/>
    </dgm:pt>
    <dgm:pt modelId="{0116E63E-5F3F-4A18-9F0F-EFE71CE30ABA}" type="pres">
      <dgm:prSet presAssocID="{336EF6E9-EA7D-431D-BFD7-87FD57825F21}" presName="sibTrans" presStyleLbl="bgSibTrans2D1" presStyleIdx="6" presStyleCnt="11"/>
      <dgm:spPr/>
    </dgm:pt>
    <dgm:pt modelId="{B01386D7-2881-4851-A1BB-E2F63720A1B4}" type="pres">
      <dgm:prSet presAssocID="{4722DD0C-2355-4DC0-93FB-E5E223894B1F}" presName="compNode" presStyleCnt="0"/>
      <dgm:spPr/>
    </dgm:pt>
    <dgm:pt modelId="{D9C82081-2253-474B-826D-607C6BD8E634}" type="pres">
      <dgm:prSet presAssocID="{4722DD0C-2355-4DC0-93FB-E5E223894B1F}" presName="dummyConnPt" presStyleCnt="0"/>
      <dgm:spPr/>
    </dgm:pt>
    <dgm:pt modelId="{3E23C7A6-D091-4020-865A-0B1338806610}" type="pres">
      <dgm:prSet presAssocID="{4722DD0C-2355-4DC0-93FB-E5E223894B1F}" presName="node" presStyleLbl="node1" presStyleIdx="7" presStyleCnt="12" custScaleX="132231">
        <dgm:presLayoutVars>
          <dgm:bulletEnabled val="1"/>
        </dgm:presLayoutVars>
      </dgm:prSet>
      <dgm:spPr/>
    </dgm:pt>
    <dgm:pt modelId="{3DE66A17-7A49-4C2B-9DA6-F085BAFC0B3F}" type="pres">
      <dgm:prSet presAssocID="{1EC27701-A625-4EB2-BB6C-B4887084B103}" presName="sibTrans" presStyleLbl="bgSibTrans2D1" presStyleIdx="7" presStyleCnt="11"/>
      <dgm:spPr/>
    </dgm:pt>
    <dgm:pt modelId="{E4346111-29CF-4F36-A6D0-48CB7FAB0E97}" type="pres">
      <dgm:prSet presAssocID="{006EAAB9-399A-410F-8D2F-74E1F4937D35}" presName="compNode" presStyleCnt="0"/>
      <dgm:spPr/>
    </dgm:pt>
    <dgm:pt modelId="{E249EEA4-885A-45D7-99FD-9D4685326D9D}" type="pres">
      <dgm:prSet presAssocID="{006EAAB9-399A-410F-8D2F-74E1F4937D35}" presName="dummyConnPt" presStyleCnt="0"/>
      <dgm:spPr/>
    </dgm:pt>
    <dgm:pt modelId="{0E86FD3E-B8E1-4C86-B740-19A8B7BACC13}" type="pres">
      <dgm:prSet presAssocID="{006EAAB9-399A-410F-8D2F-74E1F4937D35}" presName="node" presStyleLbl="node1" presStyleIdx="8" presStyleCnt="12" custScaleX="136336">
        <dgm:presLayoutVars>
          <dgm:bulletEnabled val="1"/>
        </dgm:presLayoutVars>
      </dgm:prSet>
      <dgm:spPr/>
    </dgm:pt>
    <dgm:pt modelId="{84A051C4-FBD8-40A1-8A58-78B001EB0A8F}" type="pres">
      <dgm:prSet presAssocID="{CE010AEA-8180-4B06-967D-F8595BFCE3D4}" presName="sibTrans" presStyleLbl="bgSibTrans2D1" presStyleIdx="8" presStyleCnt="11"/>
      <dgm:spPr/>
    </dgm:pt>
    <dgm:pt modelId="{C1E4B407-68AC-4FF0-BE05-832080A6B76C}" type="pres">
      <dgm:prSet presAssocID="{0C6ECD49-D414-49AF-A043-F78F74AF9DEA}" presName="compNode" presStyleCnt="0"/>
      <dgm:spPr/>
    </dgm:pt>
    <dgm:pt modelId="{51BB46D2-F0D8-4E7F-9430-C6F985598404}" type="pres">
      <dgm:prSet presAssocID="{0C6ECD49-D414-49AF-A043-F78F74AF9DEA}" presName="dummyConnPt" presStyleCnt="0"/>
      <dgm:spPr/>
    </dgm:pt>
    <dgm:pt modelId="{F23AE5DF-437C-45FE-8DA4-6AAD04349F0D}" type="pres">
      <dgm:prSet presAssocID="{0C6ECD49-D414-49AF-A043-F78F74AF9DEA}" presName="node" presStyleLbl="node1" presStyleIdx="9" presStyleCnt="12" custScaleX="133569">
        <dgm:presLayoutVars>
          <dgm:bulletEnabled val="1"/>
        </dgm:presLayoutVars>
      </dgm:prSet>
      <dgm:spPr/>
    </dgm:pt>
    <dgm:pt modelId="{1D2AD03E-9731-49FE-A8F9-037CE37D7AE5}" type="pres">
      <dgm:prSet presAssocID="{FF080F09-03E5-4994-9188-D325EBF424B7}" presName="sibTrans" presStyleLbl="bgSibTrans2D1" presStyleIdx="9" presStyleCnt="11"/>
      <dgm:spPr/>
    </dgm:pt>
    <dgm:pt modelId="{9EE09982-9E21-403A-85D8-FC55E9B40653}" type="pres">
      <dgm:prSet presAssocID="{24185F08-73B1-424F-8134-06383571B5DE}" presName="compNode" presStyleCnt="0"/>
      <dgm:spPr/>
    </dgm:pt>
    <dgm:pt modelId="{E7A8EB7A-819A-4FE9-9722-08BE2407C3DC}" type="pres">
      <dgm:prSet presAssocID="{24185F08-73B1-424F-8134-06383571B5DE}" presName="dummyConnPt" presStyleCnt="0"/>
      <dgm:spPr/>
    </dgm:pt>
    <dgm:pt modelId="{FC5C35D5-4365-4B6F-B8E8-0EE620BB619C}" type="pres">
      <dgm:prSet presAssocID="{24185F08-73B1-424F-8134-06383571B5DE}" presName="node" presStyleLbl="node1" presStyleIdx="10" presStyleCnt="12" custScaleX="130801">
        <dgm:presLayoutVars>
          <dgm:bulletEnabled val="1"/>
        </dgm:presLayoutVars>
      </dgm:prSet>
      <dgm:spPr/>
    </dgm:pt>
    <dgm:pt modelId="{018C0345-39F4-405A-9F38-F128C9FAA427}" type="pres">
      <dgm:prSet presAssocID="{793CB86D-E7FD-46E6-91FB-0ED322E0A63A}" presName="sibTrans" presStyleLbl="bgSibTrans2D1" presStyleIdx="10" presStyleCnt="11"/>
      <dgm:spPr/>
    </dgm:pt>
    <dgm:pt modelId="{9626CF64-E984-4698-95E1-09E82193230F}" type="pres">
      <dgm:prSet presAssocID="{6028196C-344C-43A1-B9F3-147F7D252D43}" presName="compNode" presStyleCnt="0"/>
      <dgm:spPr/>
    </dgm:pt>
    <dgm:pt modelId="{C40B8CDC-438B-4517-BFBF-169C7C7EC017}" type="pres">
      <dgm:prSet presAssocID="{6028196C-344C-43A1-B9F3-147F7D252D43}" presName="dummyConnPt" presStyleCnt="0"/>
      <dgm:spPr/>
    </dgm:pt>
    <dgm:pt modelId="{0948C36A-DD2B-49FF-8AE4-567A9602D1B8}" type="pres">
      <dgm:prSet presAssocID="{6028196C-344C-43A1-B9F3-147F7D252D43}" presName="node" presStyleLbl="node1" presStyleIdx="11" presStyleCnt="12" custScaleX="146799" custScaleY="97356">
        <dgm:presLayoutVars>
          <dgm:bulletEnabled val="1"/>
        </dgm:presLayoutVars>
      </dgm:prSet>
      <dgm:spPr/>
    </dgm:pt>
  </dgm:ptLst>
  <dgm:cxnLst>
    <dgm:cxn modelId="{1A183502-872F-4416-8F6E-27883FB64CD3}" srcId="{67E08BEE-B552-44A3-A7C5-D9B58C3CDEC1}" destId="{4722DD0C-2355-4DC0-93FB-E5E223894B1F}" srcOrd="7" destOrd="0" parTransId="{9FA81088-042E-4649-97BA-83F7918E92B2}" sibTransId="{1EC27701-A625-4EB2-BB6C-B4887084B103}"/>
    <dgm:cxn modelId="{4CDC810E-FA6A-4E3B-BF8A-7EAF690AA6D7}" type="presOf" srcId="{336EF6E9-EA7D-431D-BFD7-87FD57825F21}" destId="{0116E63E-5F3F-4A18-9F0F-EFE71CE30ABA}" srcOrd="0" destOrd="0" presId="urn:microsoft.com/office/officeart/2005/8/layout/bProcess4"/>
    <dgm:cxn modelId="{1B82F91C-A844-4A52-BE78-450891D2C562}" type="presOf" srcId="{CE010AEA-8180-4B06-967D-F8595BFCE3D4}" destId="{84A051C4-FBD8-40A1-8A58-78B001EB0A8F}" srcOrd="0" destOrd="0" presId="urn:microsoft.com/office/officeart/2005/8/layout/bProcess4"/>
    <dgm:cxn modelId="{79BF2B23-C455-48F1-B7F9-E9034755161F}" srcId="{67E08BEE-B552-44A3-A7C5-D9B58C3CDEC1}" destId="{0C6ECD49-D414-49AF-A043-F78F74AF9DEA}" srcOrd="9" destOrd="0" parTransId="{DFB68EAE-C894-4C16-86A8-F6EE34BC07FC}" sibTransId="{FF080F09-03E5-4994-9188-D325EBF424B7}"/>
    <dgm:cxn modelId="{58866126-2333-4BAA-A99A-FF42B1AE3326}" type="presOf" srcId="{006EAAB9-399A-410F-8D2F-74E1F4937D35}" destId="{0E86FD3E-B8E1-4C86-B740-19A8B7BACC13}" srcOrd="0" destOrd="0" presId="urn:microsoft.com/office/officeart/2005/8/layout/bProcess4"/>
    <dgm:cxn modelId="{747D8829-9D99-4DC2-B22A-B200FD7FAADA}" type="presOf" srcId="{67E08BEE-B552-44A3-A7C5-D9B58C3CDEC1}" destId="{DB6A169C-176B-4F36-B2A7-F402D6F967A1}" srcOrd="0" destOrd="0" presId="urn:microsoft.com/office/officeart/2005/8/layout/bProcess4"/>
    <dgm:cxn modelId="{23D6B52C-D90E-459F-91A1-E357E2DBC759}" type="presOf" srcId="{6028196C-344C-43A1-B9F3-147F7D252D43}" destId="{0948C36A-DD2B-49FF-8AE4-567A9602D1B8}" srcOrd="0" destOrd="0" presId="urn:microsoft.com/office/officeart/2005/8/layout/bProcess4"/>
    <dgm:cxn modelId="{6B690230-1D48-4F6C-B1AA-B791B571C3C6}" type="presOf" srcId="{9EBD6E56-1D66-4E84-9A29-379997B52E75}" destId="{043A3AAB-C933-439D-BCD4-4718F59C0CFC}" srcOrd="0" destOrd="0" presId="urn:microsoft.com/office/officeart/2005/8/layout/bProcess4"/>
    <dgm:cxn modelId="{F6FE2C31-705A-490B-AF64-08BE3735EBB9}" type="presOf" srcId="{24185F08-73B1-424F-8134-06383571B5DE}" destId="{FC5C35D5-4365-4B6F-B8E8-0EE620BB619C}" srcOrd="0" destOrd="0" presId="urn:microsoft.com/office/officeart/2005/8/layout/bProcess4"/>
    <dgm:cxn modelId="{1A32E935-265D-44B5-A1A3-71B4CA3348A6}" srcId="{67E08BEE-B552-44A3-A7C5-D9B58C3CDEC1}" destId="{49407DCA-96EF-48C1-AA45-7E012DBF41D8}" srcOrd="0" destOrd="0" parTransId="{2C120CA4-6A15-4A93-BD4E-809CEE92F581}" sibTransId="{37794720-7F5F-4E01-BCB9-AF34C42DEC17}"/>
    <dgm:cxn modelId="{E428AC37-A644-410F-AB5A-E19F1DCEE90F}" type="presOf" srcId="{3816BF67-AA17-4E78-B951-D1BF6B313529}" destId="{02406E35-719E-4C36-8806-B11B1AC077B9}" srcOrd="0" destOrd="0" presId="urn:microsoft.com/office/officeart/2005/8/layout/bProcess4"/>
    <dgm:cxn modelId="{AFD08741-0E49-4936-A4C1-CD871E1D46F0}" srcId="{67E08BEE-B552-44A3-A7C5-D9B58C3CDEC1}" destId="{1F288954-B98B-4850-9D53-57ECBF1F59E1}" srcOrd="4" destOrd="0" parTransId="{7DC864A7-9C51-4634-B869-2449A10D1F33}" sibTransId="{3816BF67-AA17-4E78-B951-D1BF6B313529}"/>
    <dgm:cxn modelId="{2795B246-C6EE-4E1B-B105-9449C0F19928}" type="presOf" srcId="{0C6ECD49-D414-49AF-A043-F78F74AF9DEA}" destId="{F23AE5DF-437C-45FE-8DA4-6AAD04349F0D}" srcOrd="0" destOrd="0" presId="urn:microsoft.com/office/officeart/2005/8/layout/bProcess4"/>
    <dgm:cxn modelId="{D1C8CA4D-E02F-4EE6-B347-BC29FF533C6A}" type="presOf" srcId="{92CD8DA3-330C-4FC4-B6A7-2EB102AA4F1C}" destId="{1B9E751B-8298-4E74-A1A1-311C9EC298D2}" srcOrd="0" destOrd="0" presId="urn:microsoft.com/office/officeart/2005/8/layout/bProcess4"/>
    <dgm:cxn modelId="{181AD35A-584B-42B6-9BB5-D148C9BB41E9}" type="presOf" srcId="{49407DCA-96EF-48C1-AA45-7E012DBF41D8}" destId="{2D83DF38-1E7D-4A79-A54D-808AB0934908}" srcOrd="0" destOrd="0" presId="urn:microsoft.com/office/officeart/2005/8/layout/bProcess4"/>
    <dgm:cxn modelId="{E0391469-9311-40AE-B3DA-B5744D7F0300}" srcId="{67E08BEE-B552-44A3-A7C5-D9B58C3CDEC1}" destId="{0AAEDA6B-BA8B-4C79-89F7-EB41EE8B88ED}" srcOrd="5" destOrd="0" parTransId="{3D155EAE-6F01-4A28-A80F-36B7C811B3A7}" sibTransId="{8301CE59-D8D6-4053-8276-841B1D48A07A}"/>
    <dgm:cxn modelId="{1FCD1072-9C04-4041-9F2A-7B7EFCE55E5E}" type="presOf" srcId="{B548F435-A7DC-46B8-8BA8-CF863B4206E3}" destId="{024EFAC4-4D99-4A1E-BF15-C25D5F8FED6E}" srcOrd="0" destOrd="0" presId="urn:microsoft.com/office/officeart/2005/8/layout/bProcess4"/>
    <dgm:cxn modelId="{7F270B7D-29F0-4D37-9AEF-982DFADFF831}" type="presOf" srcId="{37794720-7F5F-4E01-BCB9-AF34C42DEC17}" destId="{B60316E1-A0CD-4E08-AC86-C5CECD5B513A}" srcOrd="0" destOrd="0" presId="urn:microsoft.com/office/officeart/2005/8/layout/bProcess4"/>
    <dgm:cxn modelId="{BDDC4C88-57C8-4E2E-99D8-B8071046A147}" type="presOf" srcId="{4722DD0C-2355-4DC0-93FB-E5E223894B1F}" destId="{3E23C7A6-D091-4020-865A-0B1338806610}" srcOrd="0" destOrd="0" presId="urn:microsoft.com/office/officeart/2005/8/layout/bProcess4"/>
    <dgm:cxn modelId="{FA7A7B89-F032-4198-ADAF-0A979A44FE0D}" type="presOf" srcId="{1EC27701-A625-4EB2-BB6C-B4887084B103}" destId="{3DE66A17-7A49-4C2B-9DA6-F085BAFC0B3F}" srcOrd="0" destOrd="0" presId="urn:microsoft.com/office/officeart/2005/8/layout/bProcess4"/>
    <dgm:cxn modelId="{ABF1A58C-3F44-420B-9B18-6B216A93CD0F}" type="presOf" srcId="{0AAEDA6B-BA8B-4C79-89F7-EB41EE8B88ED}" destId="{2BCDBFB8-5752-4DAC-9292-D8A7E56D5200}" srcOrd="0" destOrd="0" presId="urn:microsoft.com/office/officeart/2005/8/layout/bProcess4"/>
    <dgm:cxn modelId="{DD6AE49D-02F3-4583-AD2D-802A867531A8}" type="presOf" srcId="{8301CE59-D8D6-4053-8276-841B1D48A07A}" destId="{C21A33FF-D11F-47E5-91A1-DED9E5D3A6F6}" srcOrd="0" destOrd="0" presId="urn:microsoft.com/office/officeart/2005/8/layout/bProcess4"/>
    <dgm:cxn modelId="{A71877A7-F7C5-4B96-82E4-3CECEC011377}" srcId="{67E08BEE-B552-44A3-A7C5-D9B58C3CDEC1}" destId="{24185F08-73B1-424F-8134-06383571B5DE}" srcOrd="10" destOrd="0" parTransId="{7CA42CD7-9B36-4A6E-933E-F4C120E8ADC9}" sibTransId="{793CB86D-E7FD-46E6-91FB-0ED322E0A63A}"/>
    <dgm:cxn modelId="{C68EC5B6-F6B9-4739-B440-984011A50EDC}" srcId="{67E08BEE-B552-44A3-A7C5-D9B58C3CDEC1}" destId="{A2A3DA45-8D9B-4050-91E4-7C3F27C05E52}" srcOrd="6" destOrd="0" parTransId="{E13E4986-BF6B-44C1-98DC-668AA5DEBF26}" sibTransId="{336EF6E9-EA7D-431D-BFD7-87FD57825F21}"/>
    <dgm:cxn modelId="{8643DBBF-A267-45E3-9125-A6255E2278C0}" type="presOf" srcId="{793CB86D-E7FD-46E6-91FB-0ED322E0A63A}" destId="{018C0345-39F4-405A-9F38-F128C9FAA427}" srcOrd="0" destOrd="0" presId="urn:microsoft.com/office/officeart/2005/8/layout/bProcess4"/>
    <dgm:cxn modelId="{3D74DEBF-AF3E-47D9-895D-82397D73270C}" srcId="{67E08BEE-B552-44A3-A7C5-D9B58C3CDEC1}" destId="{16565916-0A21-4C05-A52C-EF2FC025380E}" srcOrd="2" destOrd="0" parTransId="{31DAEE66-675F-4CBF-B078-47434D4208AC}" sibTransId="{942842AA-9159-4C6D-911B-F0E14948129F}"/>
    <dgm:cxn modelId="{87262FCF-BC74-48C2-9846-3BA185CB2B1F}" srcId="{67E08BEE-B552-44A3-A7C5-D9B58C3CDEC1}" destId="{E6074F13-881E-4F27-A0E7-DF3745094E0D}" srcOrd="3" destOrd="0" parTransId="{02E52479-0EBA-45F7-A529-4A1EE77A57FD}" sibTransId="{92CD8DA3-330C-4FC4-B6A7-2EB102AA4F1C}"/>
    <dgm:cxn modelId="{01B47CCF-BD21-4F53-B35F-79DE0C858645}" type="presOf" srcId="{942842AA-9159-4C6D-911B-F0E14948129F}" destId="{14914E43-5338-477F-B9C3-27B223D427D6}" srcOrd="0" destOrd="0" presId="urn:microsoft.com/office/officeart/2005/8/layout/bProcess4"/>
    <dgm:cxn modelId="{E9F827DC-C981-432D-B8AE-0A4D4A335CF9}" srcId="{67E08BEE-B552-44A3-A7C5-D9B58C3CDEC1}" destId="{9EBD6E56-1D66-4E84-9A29-379997B52E75}" srcOrd="1" destOrd="0" parTransId="{E496DD8E-CB4C-407F-92D5-823E7559E462}" sibTransId="{B548F435-A7DC-46B8-8BA8-CF863B4206E3}"/>
    <dgm:cxn modelId="{A03552DD-5A2F-4D14-81AC-5367FD4CC81A}" type="presOf" srcId="{1F288954-B98B-4850-9D53-57ECBF1F59E1}" destId="{DFA30D8B-9AB0-481A-806C-D43E2C3A1512}" srcOrd="0" destOrd="0" presId="urn:microsoft.com/office/officeart/2005/8/layout/bProcess4"/>
    <dgm:cxn modelId="{01B56DE5-98A0-42FF-958A-E3FAEB195A08}" type="presOf" srcId="{16565916-0A21-4C05-A52C-EF2FC025380E}" destId="{9A9BF8F1-91AC-4A56-B096-A821E5EACEE2}" srcOrd="0" destOrd="0" presId="urn:microsoft.com/office/officeart/2005/8/layout/bProcess4"/>
    <dgm:cxn modelId="{2D404AEC-5655-4C46-92CD-33E5FED26DFA}" type="presOf" srcId="{E6074F13-881E-4F27-A0E7-DF3745094E0D}" destId="{44AE3097-2618-48A5-A768-9AB705C7E323}" srcOrd="0" destOrd="0" presId="urn:microsoft.com/office/officeart/2005/8/layout/bProcess4"/>
    <dgm:cxn modelId="{155209ED-A8C4-43D8-84B3-59B3E390987E}" type="presOf" srcId="{FF080F09-03E5-4994-9188-D325EBF424B7}" destId="{1D2AD03E-9731-49FE-A8F9-037CE37D7AE5}" srcOrd="0" destOrd="0" presId="urn:microsoft.com/office/officeart/2005/8/layout/bProcess4"/>
    <dgm:cxn modelId="{6E0703F6-D0A0-4EDF-AADC-F64A83010630}" srcId="{67E08BEE-B552-44A3-A7C5-D9B58C3CDEC1}" destId="{006EAAB9-399A-410F-8D2F-74E1F4937D35}" srcOrd="8" destOrd="0" parTransId="{226841C8-44C2-4358-BA6F-A6D2B3D70AFE}" sibTransId="{CE010AEA-8180-4B06-967D-F8595BFCE3D4}"/>
    <dgm:cxn modelId="{43F9EAF8-7A3B-4B85-B051-34ABA52FB0FB}" srcId="{67E08BEE-B552-44A3-A7C5-D9B58C3CDEC1}" destId="{6028196C-344C-43A1-B9F3-147F7D252D43}" srcOrd="11" destOrd="0" parTransId="{9121A95B-6C26-431A-BBBE-9C4E8EF3E2F3}" sibTransId="{3C47A097-1527-4329-86BE-0200C6181BB2}"/>
    <dgm:cxn modelId="{8A6E50FC-7690-4431-AAE4-5F99246747F4}" type="presOf" srcId="{A2A3DA45-8D9B-4050-91E4-7C3F27C05E52}" destId="{03F532BE-B3BF-49FE-B7AB-943778684D67}" srcOrd="0" destOrd="0" presId="urn:microsoft.com/office/officeart/2005/8/layout/bProcess4"/>
    <dgm:cxn modelId="{33D9BE3E-F0D7-4321-834C-FA072841A426}" type="presParOf" srcId="{DB6A169C-176B-4F36-B2A7-F402D6F967A1}" destId="{3CD80273-244B-41FB-B974-67921513C9A6}" srcOrd="0" destOrd="0" presId="urn:microsoft.com/office/officeart/2005/8/layout/bProcess4"/>
    <dgm:cxn modelId="{051F89CF-20F9-49CB-B530-2590068630AB}" type="presParOf" srcId="{3CD80273-244B-41FB-B974-67921513C9A6}" destId="{5A5CCD81-56C3-4E34-A053-F6CA9008F317}" srcOrd="0" destOrd="0" presId="urn:microsoft.com/office/officeart/2005/8/layout/bProcess4"/>
    <dgm:cxn modelId="{E1AF0498-7D08-4205-935B-8A93938F1094}" type="presParOf" srcId="{3CD80273-244B-41FB-B974-67921513C9A6}" destId="{2D83DF38-1E7D-4A79-A54D-808AB0934908}" srcOrd="1" destOrd="0" presId="urn:microsoft.com/office/officeart/2005/8/layout/bProcess4"/>
    <dgm:cxn modelId="{58C26993-3B28-40DE-8CE7-CD466B9F931D}" type="presParOf" srcId="{DB6A169C-176B-4F36-B2A7-F402D6F967A1}" destId="{B60316E1-A0CD-4E08-AC86-C5CECD5B513A}" srcOrd="1" destOrd="0" presId="urn:microsoft.com/office/officeart/2005/8/layout/bProcess4"/>
    <dgm:cxn modelId="{B44FDF0D-8DB5-4496-8362-88A85CBD469A}" type="presParOf" srcId="{DB6A169C-176B-4F36-B2A7-F402D6F967A1}" destId="{2B26F7FC-9662-4D09-A457-5DB77E5E6785}" srcOrd="2" destOrd="0" presId="urn:microsoft.com/office/officeart/2005/8/layout/bProcess4"/>
    <dgm:cxn modelId="{C76F39A2-5291-4A63-890A-81324764CF65}" type="presParOf" srcId="{2B26F7FC-9662-4D09-A457-5DB77E5E6785}" destId="{35A1EEE4-738F-4B97-BFEB-1B3895CAEE4C}" srcOrd="0" destOrd="0" presId="urn:microsoft.com/office/officeart/2005/8/layout/bProcess4"/>
    <dgm:cxn modelId="{F4216514-2D19-4A6C-806A-4E523B9C0147}" type="presParOf" srcId="{2B26F7FC-9662-4D09-A457-5DB77E5E6785}" destId="{043A3AAB-C933-439D-BCD4-4718F59C0CFC}" srcOrd="1" destOrd="0" presId="urn:microsoft.com/office/officeart/2005/8/layout/bProcess4"/>
    <dgm:cxn modelId="{811C6D7B-35CE-4F24-8972-FA873FD0DBE9}" type="presParOf" srcId="{DB6A169C-176B-4F36-B2A7-F402D6F967A1}" destId="{024EFAC4-4D99-4A1E-BF15-C25D5F8FED6E}" srcOrd="3" destOrd="0" presId="urn:microsoft.com/office/officeart/2005/8/layout/bProcess4"/>
    <dgm:cxn modelId="{03953C4D-45FC-493C-B755-9D25F12CA5FC}" type="presParOf" srcId="{DB6A169C-176B-4F36-B2A7-F402D6F967A1}" destId="{5984C476-3F9B-434B-9665-3BCDFB53DAB1}" srcOrd="4" destOrd="0" presId="urn:microsoft.com/office/officeart/2005/8/layout/bProcess4"/>
    <dgm:cxn modelId="{D2D09A8A-1DEA-42D3-A5F7-98E1D5190AE2}" type="presParOf" srcId="{5984C476-3F9B-434B-9665-3BCDFB53DAB1}" destId="{5F27D2E8-18A2-4E16-BE25-04911DEDD876}" srcOrd="0" destOrd="0" presId="urn:microsoft.com/office/officeart/2005/8/layout/bProcess4"/>
    <dgm:cxn modelId="{106D464C-B145-43A3-8FC0-E83C5A7F9495}" type="presParOf" srcId="{5984C476-3F9B-434B-9665-3BCDFB53DAB1}" destId="{9A9BF8F1-91AC-4A56-B096-A821E5EACEE2}" srcOrd="1" destOrd="0" presId="urn:microsoft.com/office/officeart/2005/8/layout/bProcess4"/>
    <dgm:cxn modelId="{51F0C9B1-94A8-4BF9-BD00-DD8F89DA93F8}" type="presParOf" srcId="{DB6A169C-176B-4F36-B2A7-F402D6F967A1}" destId="{14914E43-5338-477F-B9C3-27B223D427D6}" srcOrd="5" destOrd="0" presId="urn:microsoft.com/office/officeart/2005/8/layout/bProcess4"/>
    <dgm:cxn modelId="{201DBEB7-52E9-4400-A71E-3065BBFC1299}" type="presParOf" srcId="{DB6A169C-176B-4F36-B2A7-F402D6F967A1}" destId="{76E29541-0FBF-4246-8F79-B9FB2D8B0B33}" srcOrd="6" destOrd="0" presId="urn:microsoft.com/office/officeart/2005/8/layout/bProcess4"/>
    <dgm:cxn modelId="{0A3935A2-9DB2-453A-BB77-248E8353A163}" type="presParOf" srcId="{76E29541-0FBF-4246-8F79-B9FB2D8B0B33}" destId="{75FAF2CB-6BA0-44BF-AA70-C9D6671AE73D}" srcOrd="0" destOrd="0" presId="urn:microsoft.com/office/officeart/2005/8/layout/bProcess4"/>
    <dgm:cxn modelId="{383522CD-D2A5-4CC3-90E1-227C06453A96}" type="presParOf" srcId="{76E29541-0FBF-4246-8F79-B9FB2D8B0B33}" destId="{44AE3097-2618-48A5-A768-9AB705C7E323}" srcOrd="1" destOrd="0" presId="urn:microsoft.com/office/officeart/2005/8/layout/bProcess4"/>
    <dgm:cxn modelId="{10201AA9-307F-4660-A08C-6A2549F51AF9}" type="presParOf" srcId="{DB6A169C-176B-4F36-B2A7-F402D6F967A1}" destId="{1B9E751B-8298-4E74-A1A1-311C9EC298D2}" srcOrd="7" destOrd="0" presId="urn:microsoft.com/office/officeart/2005/8/layout/bProcess4"/>
    <dgm:cxn modelId="{EBA16785-BB17-4656-91CA-271B712E72B2}" type="presParOf" srcId="{DB6A169C-176B-4F36-B2A7-F402D6F967A1}" destId="{12A75514-C750-4F01-ABE4-247BE0B09D1F}" srcOrd="8" destOrd="0" presId="urn:microsoft.com/office/officeart/2005/8/layout/bProcess4"/>
    <dgm:cxn modelId="{544ACF1F-F9F1-4010-92B9-8AC991A6CD92}" type="presParOf" srcId="{12A75514-C750-4F01-ABE4-247BE0B09D1F}" destId="{6EB65B76-D44A-425B-9290-B0AAAB1BCCFC}" srcOrd="0" destOrd="0" presId="urn:microsoft.com/office/officeart/2005/8/layout/bProcess4"/>
    <dgm:cxn modelId="{2F9C0560-F762-4ABE-8D7A-644A0A711A69}" type="presParOf" srcId="{12A75514-C750-4F01-ABE4-247BE0B09D1F}" destId="{DFA30D8B-9AB0-481A-806C-D43E2C3A1512}" srcOrd="1" destOrd="0" presId="urn:microsoft.com/office/officeart/2005/8/layout/bProcess4"/>
    <dgm:cxn modelId="{7C39DE9B-D226-4162-880B-BE831BF3F4F9}" type="presParOf" srcId="{DB6A169C-176B-4F36-B2A7-F402D6F967A1}" destId="{02406E35-719E-4C36-8806-B11B1AC077B9}" srcOrd="9" destOrd="0" presId="urn:microsoft.com/office/officeart/2005/8/layout/bProcess4"/>
    <dgm:cxn modelId="{A3BA3835-1051-48C0-A66C-96C5F03E80A5}" type="presParOf" srcId="{DB6A169C-176B-4F36-B2A7-F402D6F967A1}" destId="{5FEC030A-DF1E-4DD4-8F9B-D85557D219CD}" srcOrd="10" destOrd="0" presId="urn:microsoft.com/office/officeart/2005/8/layout/bProcess4"/>
    <dgm:cxn modelId="{344336EF-7D03-4E5E-9CAD-0479A8D5D18D}" type="presParOf" srcId="{5FEC030A-DF1E-4DD4-8F9B-D85557D219CD}" destId="{309CEFBB-573A-4E44-89AA-17B95A041224}" srcOrd="0" destOrd="0" presId="urn:microsoft.com/office/officeart/2005/8/layout/bProcess4"/>
    <dgm:cxn modelId="{EC599E32-BBA2-4CB9-BA31-62588F5B8CF9}" type="presParOf" srcId="{5FEC030A-DF1E-4DD4-8F9B-D85557D219CD}" destId="{2BCDBFB8-5752-4DAC-9292-D8A7E56D5200}" srcOrd="1" destOrd="0" presId="urn:microsoft.com/office/officeart/2005/8/layout/bProcess4"/>
    <dgm:cxn modelId="{E8CC5690-C8C4-4275-B790-811EE325AD4F}" type="presParOf" srcId="{DB6A169C-176B-4F36-B2A7-F402D6F967A1}" destId="{C21A33FF-D11F-47E5-91A1-DED9E5D3A6F6}" srcOrd="11" destOrd="0" presId="urn:microsoft.com/office/officeart/2005/8/layout/bProcess4"/>
    <dgm:cxn modelId="{9401B3F4-481E-4DB2-A186-87FD79EF4DEE}" type="presParOf" srcId="{DB6A169C-176B-4F36-B2A7-F402D6F967A1}" destId="{E7511057-D69A-4C64-A4A7-1E7A034B38CC}" srcOrd="12" destOrd="0" presId="urn:microsoft.com/office/officeart/2005/8/layout/bProcess4"/>
    <dgm:cxn modelId="{0C096882-10BF-4829-9700-8330E6CFFE92}" type="presParOf" srcId="{E7511057-D69A-4C64-A4A7-1E7A034B38CC}" destId="{8924E7E0-9726-4083-9F8E-955A99B09514}" srcOrd="0" destOrd="0" presId="urn:microsoft.com/office/officeart/2005/8/layout/bProcess4"/>
    <dgm:cxn modelId="{E33B6F82-D5B7-4AB2-92E7-D6C6801B0EA7}" type="presParOf" srcId="{E7511057-D69A-4C64-A4A7-1E7A034B38CC}" destId="{03F532BE-B3BF-49FE-B7AB-943778684D67}" srcOrd="1" destOrd="0" presId="urn:microsoft.com/office/officeart/2005/8/layout/bProcess4"/>
    <dgm:cxn modelId="{7965D530-E8F3-4534-8B2E-98E9B16A6E36}" type="presParOf" srcId="{DB6A169C-176B-4F36-B2A7-F402D6F967A1}" destId="{0116E63E-5F3F-4A18-9F0F-EFE71CE30ABA}" srcOrd="13" destOrd="0" presId="urn:microsoft.com/office/officeart/2005/8/layout/bProcess4"/>
    <dgm:cxn modelId="{724236C3-80E2-4D5B-B833-6B9792C3D303}" type="presParOf" srcId="{DB6A169C-176B-4F36-B2A7-F402D6F967A1}" destId="{B01386D7-2881-4851-A1BB-E2F63720A1B4}" srcOrd="14" destOrd="0" presId="urn:microsoft.com/office/officeart/2005/8/layout/bProcess4"/>
    <dgm:cxn modelId="{75FA5567-D4BE-4500-BFB5-48757AA76C37}" type="presParOf" srcId="{B01386D7-2881-4851-A1BB-E2F63720A1B4}" destId="{D9C82081-2253-474B-826D-607C6BD8E634}" srcOrd="0" destOrd="0" presId="urn:microsoft.com/office/officeart/2005/8/layout/bProcess4"/>
    <dgm:cxn modelId="{5F008D3B-5B7C-473E-AB16-86A8C7D61115}" type="presParOf" srcId="{B01386D7-2881-4851-A1BB-E2F63720A1B4}" destId="{3E23C7A6-D091-4020-865A-0B1338806610}" srcOrd="1" destOrd="0" presId="urn:microsoft.com/office/officeart/2005/8/layout/bProcess4"/>
    <dgm:cxn modelId="{69A972A0-9967-4D65-B24C-2F7E32EBBA6F}" type="presParOf" srcId="{DB6A169C-176B-4F36-B2A7-F402D6F967A1}" destId="{3DE66A17-7A49-4C2B-9DA6-F085BAFC0B3F}" srcOrd="15" destOrd="0" presId="urn:microsoft.com/office/officeart/2005/8/layout/bProcess4"/>
    <dgm:cxn modelId="{6F229702-2EF6-411A-B0B3-DE5D69D24997}" type="presParOf" srcId="{DB6A169C-176B-4F36-B2A7-F402D6F967A1}" destId="{E4346111-29CF-4F36-A6D0-48CB7FAB0E97}" srcOrd="16" destOrd="0" presId="urn:microsoft.com/office/officeart/2005/8/layout/bProcess4"/>
    <dgm:cxn modelId="{23132F25-FBBB-435C-AC5E-ABB613839CD0}" type="presParOf" srcId="{E4346111-29CF-4F36-A6D0-48CB7FAB0E97}" destId="{E249EEA4-885A-45D7-99FD-9D4685326D9D}" srcOrd="0" destOrd="0" presId="urn:microsoft.com/office/officeart/2005/8/layout/bProcess4"/>
    <dgm:cxn modelId="{0D179E55-7B61-41F5-B955-5004DBEB968D}" type="presParOf" srcId="{E4346111-29CF-4F36-A6D0-48CB7FAB0E97}" destId="{0E86FD3E-B8E1-4C86-B740-19A8B7BACC13}" srcOrd="1" destOrd="0" presId="urn:microsoft.com/office/officeart/2005/8/layout/bProcess4"/>
    <dgm:cxn modelId="{A08DCB11-D718-43D5-95A3-913950BC239E}" type="presParOf" srcId="{DB6A169C-176B-4F36-B2A7-F402D6F967A1}" destId="{84A051C4-FBD8-40A1-8A58-78B001EB0A8F}" srcOrd="17" destOrd="0" presId="urn:microsoft.com/office/officeart/2005/8/layout/bProcess4"/>
    <dgm:cxn modelId="{340C686A-07E2-4422-8ECB-C9A92F2C76BB}" type="presParOf" srcId="{DB6A169C-176B-4F36-B2A7-F402D6F967A1}" destId="{C1E4B407-68AC-4FF0-BE05-832080A6B76C}" srcOrd="18" destOrd="0" presId="urn:microsoft.com/office/officeart/2005/8/layout/bProcess4"/>
    <dgm:cxn modelId="{C595987E-6DB5-40F6-A36C-719CA74D2B4E}" type="presParOf" srcId="{C1E4B407-68AC-4FF0-BE05-832080A6B76C}" destId="{51BB46D2-F0D8-4E7F-9430-C6F985598404}" srcOrd="0" destOrd="0" presId="urn:microsoft.com/office/officeart/2005/8/layout/bProcess4"/>
    <dgm:cxn modelId="{9706B9D3-2EF5-464D-B900-CBA87E3E38B2}" type="presParOf" srcId="{C1E4B407-68AC-4FF0-BE05-832080A6B76C}" destId="{F23AE5DF-437C-45FE-8DA4-6AAD04349F0D}" srcOrd="1" destOrd="0" presId="urn:microsoft.com/office/officeart/2005/8/layout/bProcess4"/>
    <dgm:cxn modelId="{611D7AC6-4B52-4446-ADB3-B70905D0F7EF}" type="presParOf" srcId="{DB6A169C-176B-4F36-B2A7-F402D6F967A1}" destId="{1D2AD03E-9731-49FE-A8F9-037CE37D7AE5}" srcOrd="19" destOrd="0" presId="urn:microsoft.com/office/officeart/2005/8/layout/bProcess4"/>
    <dgm:cxn modelId="{491D42AB-C216-42AF-8F92-8F101BBA3BF8}" type="presParOf" srcId="{DB6A169C-176B-4F36-B2A7-F402D6F967A1}" destId="{9EE09982-9E21-403A-85D8-FC55E9B40653}" srcOrd="20" destOrd="0" presId="urn:microsoft.com/office/officeart/2005/8/layout/bProcess4"/>
    <dgm:cxn modelId="{EAE31534-F2DA-40BA-B7CB-CA431F96EFA1}" type="presParOf" srcId="{9EE09982-9E21-403A-85D8-FC55E9B40653}" destId="{E7A8EB7A-819A-4FE9-9722-08BE2407C3DC}" srcOrd="0" destOrd="0" presId="urn:microsoft.com/office/officeart/2005/8/layout/bProcess4"/>
    <dgm:cxn modelId="{9D553DA0-C9E3-4091-B49A-159F120FB7F5}" type="presParOf" srcId="{9EE09982-9E21-403A-85D8-FC55E9B40653}" destId="{FC5C35D5-4365-4B6F-B8E8-0EE620BB619C}" srcOrd="1" destOrd="0" presId="urn:microsoft.com/office/officeart/2005/8/layout/bProcess4"/>
    <dgm:cxn modelId="{8FD01207-FD4E-4CDA-BBD6-9083B18B0208}" type="presParOf" srcId="{DB6A169C-176B-4F36-B2A7-F402D6F967A1}" destId="{018C0345-39F4-405A-9F38-F128C9FAA427}" srcOrd="21" destOrd="0" presId="urn:microsoft.com/office/officeart/2005/8/layout/bProcess4"/>
    <dgm:cxn modelId="{3EB50023-9DC6-4C3B-AA6A-23588E73041D}" type="presParOf" srcId="{DB6A169C-176B-4F36-B2A7-F402D6F967A1}" destId="{9626CF64-E984-4698-95E1-09E82193230F}" srcOrd="22" destOrd="0" presId="urn:microsoft.com/office/officeart/2005/8/layout/bProcess4"/>
    <dgm:cxn modelId="{F9EBDC44-89A1-4802-9505-204161500D1E}" type="presParOf" srcId="{9626CF64-E984-4698-95E1-09E82193230F}" destId="{C40B8CDC-438B-4517-BFBF-169C7C7EC017}" srcOrd="0" destOrd="0" presId="urn:microsoft.com/office/officeart/2005/8/layout/bProcess4"/>
    <dgm:cxn modelId="{9C94BFD5-DDC1-4C86-9774-CCA7C6D09F9D}" type="presParOf" srcId="{9626CF64-E984-4698-95E1-09E82193230F}" destId="{0948C36A-DD2B-49FF-8AE4-567A9602D1B8}" srcOrd="1" destOrd="0" presId="urn:microsoft.com/office/officeart/2005/8/layout/b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C366C6-C16B-4035-ACE9-2F5B0BDB71F9}" type="doc">
      <dgm:prSet loTypeId="urn:microsoft.com/office/officeart/2005/8/layout/hProcess7" loCatId="list" qsTypeId="urn:microsoft.com/office/officeart/2005/8/quickstyle/simple1" qsCatId="simple" csTypeId="urn:microsoft.com/office/officeart/2005/8/colors/accent3_2" csCatId="accent3" phldr="1"/>
      <dgm:spPr/>
      <dgm:t>
        <a:bodyPr/>
        <a:lstStyle/>
        <a:p>
          <a:endParaRPr lang="en-US"/>
        </a:p>
      </dgm:t>
    </dgm:pt>
    <dgm:pt modelId="{C4296442-2E5E-401F-9663-F2CD621FFEA3}">
      <dgm:prSet phldrT="[Text]" custT="1"/>
      <dgm:spPr/>
      <dgm:t>
        <a:bodyPr/>
        <a:lstStyle/>
        <a:p>
          <a:r>
            <a:rPr lang="en-US" sz="2600"/>
            <a:t>Reactive</a:t>
          </a:r>
          <a:endParaRPr lang="en-US" sz="2600" dirty="0"/>
        </a:p>
      </dgm:t>
    </dgm:pt>
    <dgm:pt modelId="{BAE9D113-7EE9-4C87-99DE-62448A4B686A}" type="parTrans" cxnId="{0C701F39-33D3-4681-B30D-0999D2D23879}">
      <dgm:prSet/>
      <dgm:spPr/>
      <dgm:t>
        <a:bodyPr/>
        <a:lstStyle/>
        <a:p>
          <a:endParaRPr lang="en-US"/>
        </a:p>
      </dgm:t>
    </dgm:pt>
    <dgm:pt modelId="{8D5ADE91-8E8E-4941-80D4-3B3A12CCE410}" type="sibTrans" cxnId="{0C701F39-33D3-4681-B30D-0999D2D23879}">
      <dgm:prSet/>
      <dgm:spPr/>
      <dgm:t>
        <a:bodyPr/>
        <a:lstStyle/>
        <a:p>
          <a:endParaRPr lang="en-US"/>
        </a:p>
      </dgm:t>
    </dgm:pt>
    <dgm:pt modelId="{E0EA3FA7-0200-459D-A1E1-DFC746F095ED}">
      <dgm:prSet phldrT="[Text]" custT="1"/>
      <dgm:spPr/>
      <dgm:t>
        <a:bodyPr/>
        <a:lstStyle/>
        <a:p>
          <a:r>
            <a:rPr lang="en-US" sz="2400" dirty="0"/>
            <a:t>This starts with the discovery of a crime &amp; seeks to bring offenders to justice by uncovering material that identifies suspects &amp; provides sufficient evidence to enable a court to determine their guilt</a:t>
          </a:r>
        </a:p>
      </dgm:t>
    </dgm:pt>
    <dgm:pt modelId="{B811C8F3-CBD7-4493-9C89-FECFA3D5FB05}" type="parTrans" cxnId="{0E456EC1-867F-4E17-BE5D-6929B7FBD68A}">
      <dgm:prSet/>
      <dgm:spPr/>
      <dgm:t>
        <a:bodyPr/>
        <a:lstStyle/>
        <a:p>
          <a:endParaRPr lang="en-US"/>
        </a:p>
      </dgm:t>
    </dgm:pt>
    <dgm:pt modelId="{9FB3DEFF-935B-4964-9A46-46BDBC209FB5}" type="sibTrans" cxnId="{0E456EC1-867F-4E17-BE5D-6929B7FBD68A}">
      <dgm:prSet/>
      <dgm:spPr/>
      <dgm:t>
        <a:bodyPr/>
        <a:lstStyle/>
        <a:p>
          <a:endParaRPr lang="en-US"/>
        </a:p>
      </dgm:t>
    </dgm:pt>
    <dgm:pt modelId="{22306665-6B0C-4381-9701-03B2A27B0704}">
      <dgm:prSet phldrT="[Text]" custT="1"/>
      <dgm:spPr/>
      <dgm:t>
        <a:bodyPr/>
        <a:lstStyle/>
        <a:p>
          <a:r>
            <a:rPr lang="en-US" sz="2600"/>
            <a:t>Proactive</a:t>
          </a:r>
          <a:endParaRPr lang="en-US" sz="2600" dirty="0"/>
        </a:p>
      </dgm:t>
    </dgm:pt>
    <dgm:pt modelId="{77B49989-C1A0-4892-AFAD-CD11F61ABCB3}" type="parTrans" cxnId="{04737436-03D8-41E5-9A00-D004176F01FA}">
      <dgm:prSet/>
      <dgm:spPr/>
      <dgm:t>
        <a:bodyPr/>
        <a:lstStyle/>
        <a:p>
          <a:endParaRPr lang="en-US"/>
        </a:p>
      </dgm:t>
    </dgm:pt>
    <dgm:pt modelId="{29A8D181-B805-4CDD-AE3D-C70FA955FA21}" type="sibTrans" cxnId="{04737436-03D8-41E5-9A00-D004176F01FA}">
      <dgm:prSet/>
      <dgm:spPr/>
      <dgm:t>
        <a:bodyPr/>
        <a:lstStyle/>
        <a:p>
          <a:endParaRPr lang="en-US"/>
        </a:p>
      </dgm:t>
    </dgm:pt>
    <dgm:pt modelId="{1F362DE6-13F7-4B76-9ACE-3D01DB5D1DFC}">
      <dgm:prSet phldrT="[Text]" custT="1"/>
      <dgm:spPr/>
      <dgm:t>
        <a:bodyPr/>
        <a:lstStyle/>
        <a:p>
          <a:r>
            <a:rPr lang="en-US" sz="2400"/>
            <a:t>This usually starts with an intelligence analysis that a particular individual or group is involved in criminal enterprise</a:t>
          </a:r>
          <a:endParaRPr lang="en-US" sz="2400" dirty="0"/>
        </a:p>
      </dgm:t>
    </dgm:pt>
    <dgm:pt modelId="{A37A754B-8326-4589-9E2E-38D519B3A6AD}" type="parTrans" cxnId="{814A77FC-E895-40D3-949B-87DFE1E53515}">
      <dgm:prSet/>
      <dgm:spPr/>
      <dgm:t>
        <a:bodyPr/>
        <a:lstStyle/>
        <a:p>
          <a:endParaRPr lang="en-US"/>
        </a:p>
      </dgm:t>
    </dgm:pt>
    <dgm:pt modelId="{F6005D56-38B7-45C7-9593-7198898A5E6B}" type="sibTrans" cxnId="{814A77FC-E895-40D3-949B-87DFE1E53515}">
      <dgm:prSet/>
      <dgm:spPr/>
      <dgm:t>
        <a:bodyPr/>
        <a:lstStyle/>
        <a:p>
          <a:endParaRPr lang="en-US"/>
        </a:p>
      </dgm:t>
    </dgm:pt>
    <dgm:pt modelId="{B127B929-D84E-4A6D-A379-9F636DD1FF8E}" type="pres">
      <dgm:prSet presAssocID="{E4C366C6-C16B-4035-ACE9-2F5B0BDB71F9}" presName="Name0" presStyleCnt="0">
        <dgm:presLayoutVars>
          <dgm:dir/>
          <dgm:animLvl val="lvl"/>
          <dgm:resizeHandles val="exact"/>
        </dgm:presLayoutVars>
      </dgm:prSet>
      <dgm:spPr/>
    </dgm:pt>
    <dgm:pt modelId="{C474D5EC-6998-45D7-8411-DCCC10AF5533}" type="pres">
      <dgm:prSet presAssocID="{C4296442-2E5E-401F-9663-F2CD621FFEA3}" presName="compositeNode" presStyleCnt="0">
        <dgm:presLayoutVars>
          <dgm:bulletEnabled val="1"/>
        </dgm:presLayoutVars>
      </dgm:prSet>
      <dgm:spPr/>
    </dgm:pt>
    <dgm:pt modelId="{A1DF1F63-2763-4135-A1DA-ECB7B98BD17C}" type="pres">
      <dgm:prSet presAssocID="{C4296442-2E5E-401F-9663-F2CD621FFEA3}" presName="bgRect" presStyleLbl="node1" presStyleIdx="0" presStyleCnt="2"/>
      <dgm:spPr/>
    </dgm:pt>
    <dgm:pt modelId="{AB797D98-41A8-4CC8-8308-63AAE802E828}" type="pres">
      <dgm:prSet presAssocID="{C4296442-2E5E-401F-9663-F2CD621FFEA3}" presName="parentNode" presStyleLbl="node1" presStyleIdx="0" presStyleCnt="2">
        <dgm:presLayoutVars>
          <dgm:chMax val="0"/>
          <dgm:bulletEnabled val="1"/>
        </dgm:presLayoutVars>
      </dgm:prSet>
      <dgm:spPr/>
    </dgm:pt>
    <dgm:pt modelId="{7E8336F9-CC29-4DC2-9527-D2D0F4A0AB5F}" type="pres">
      <dgm:prSet presAssocID="{C4296442-2E5E-401F-9663-F2CD621FFEA3}" presName="childNode" presStyleLbl="node1" presStyleIdx="0" presStyleCnt="2">
        <dgm:presLayoutVars>
          <dgm:bulletEnabled val="1"/>
        </dgm:presLayoutVars>
      </dgm:prSet>
      <dgm:spPr/>
    </dgm:pt>
    <dgm:pt modelId="{58E1C14B-ABD7-4B99-9966-441FBE1366A8}" type="pres">
      <dgm:prSet presAssocID="{8D5ADE91-8E8E-4941-80D4-3B3A12CCE410}" presName="hSp" presStyleCnt="0"/>
      <dgm:spPr/>
    </dgm:pt>
    <dgm:pt modelId="{E4F67C20-86F6-44D5-8B15-FF2FC34B5882}" type="pres">
      <dgm:prSet presAssocID="{8D5ADE91-8E8E-4941-80D4-3B3A12CCE410}" presName="vProcSp" presStyleCnt="0"/>
      <dgm:spPr/>
    </dgm:pt>
    <dgm:pt modelId="{EDFE9858-CACA-4484-A622-894104201B68}" type="pres">
      <dgm:prSet presAssocID="{8D5ADE91-8E8E-4941-80D4-3B3A12CCE410}" presName="vSp1" presStyleCnt="0"/>
      <dgm:spPr/>
    </dgm:pt>
    <dgm:pt modelId="{AEFFE743-B824-4830-A4C5-EA90239FB717}" type="pres">
      <dgm:prSet presAssocID="{8D5ADE91-8E8E-4941-80D4-3B3A12CCE410}" presName="simulatedConn" presStyleLbl="solidFgAcc1" presStyleIdx="0" presStyleCnt="1"/>
      <dgm:spPr/>
    </dgm:pt>
    <dgm:pt modelId="{90C3F73A-AAA2-407D-A0AA-00BE41FF602D}" type="pres">
      <dgm:prSet presAssocID="{8D5ADE91-8E8E-4941-80D4-3B3A12CCE410}" presName="vSp2" presStyleCnt="0"/>
      <dgm:spPr/>
    </dgm:pt>
    <dgm:pt modelId="{4E2AEBCF-71E8-45AE-A754-7AF6E3BBB9AE}" type="pres">
      <dgm:prSet presAssocID="{8D5ADE91-8E8E-4941-80D4-3B3A12CCE410}" presName="sibTrans" presStyleCnt="0"/>
      <dgm:spPr/>
    </dgm:pt>
    <dgm:pt modelId="{30F07C50-761E-4604-BB4B-4E50930CEA67}" type="pres">
      <dgm:prSet presAssocID="{22306665-6B0C-4381-9701-03B2A27B0704}" presName="compositeNode" presStyleCnt="0">
        <dgm:presLayoutVars>
          <dgm:bulletEnabled val="1"/>
        </dgm:presLayoutVars>
      </dgm:prSet>
      <dgm:spPr/>
    </dgm:pt>
    <dgm:pt modelId="{DA0AF2C6-6BB1-4772-88CE-8D1B7A36BDBB}" type="pres">
      <dgm:prSet presAssocID="{22306665-6B0C-4381-9701-03B2A27B0704}" presName="bgRect" presStyleLbl="node1" presStyleIdx="1" presStyleCnt="2"/>
      <dgm:spPr/>
    </dgm:pt>
    <dgm:pt modelId="{CD86B990-B7CF-4E23-9BDC-054A4FECCC62}" type="pres">
      <dgm:prSet presAssocID="{22306665-6B0C-4381-9701-03B2A27B0704}" presName="parentNode" presStyleLbl="node1" presStyleIdx="1" presStyleCnt="2">
        <dgm:presLayoutVars>
          <dgm:chMax val="0"/>
          <dgm:bulletEnabled val="1"/>
        </dgm:presLayoutVars>
      </dgm:prSet>
      <dgm:spPr/>
    </dgm:pt>
    <dgm:pt modelId="{BE16E3B2-35B5-40DF-8750-054BD60AEB43}" type="pres">
      <dgm:prSet presAssocID="{22306665-6B0C-4381-9701-03B2A27B0704}" presName="childNode" presStyleLbl="node1" presStyleIdx="1" presStyleCnt="2">
        <dgm:presLayoutVars>
          <dgm:bulletEnabled val="1"/>
        </dgm:presLayoutVars>
      </dgm:prSet>
      <dgm:spPr/>
    </dgm:pt>
  </dgm:ptLst>
  <dgm:cxnLst>
    <dgm:cxn modelId="{04737436-03D8-41E5-9A00-D004176F01FA}" srcId="{E4C366C6-C16B-4035-ACE9-2F5B0BDB71F9}" destId="{22306665-6B0C-4381-9701-03B2A27B0704}" srcOrd="1" destOrd="0" parTransId="{77B49989-C1A0-4892-AFAD-CD11F61ABCB3}" sibTransId="{29A8D181-B805-4CDD-AE3D-C70FA955FA21}"/>
    <dgm:cxn modelId="{0C701F39-33D3-4681-B30D-0999D2D23879}" srcId="{E4C366C6-C16B-4035-ACE9-2F5B0BDB71F9}" destId="{C4296442-2E5E-401F-9663-F2CD621FFEA3}" srcOrd="0" destOrd="0" parTransId="{BAE9D113-7EE9-4C87-99DE-62448A4B686A}" sibTransId="{8D5ADE91-8E8E-4941-80D4-3B3A12CCE410}"/>
    <dgm:cxn modelId="{8FE7E83C-0ADE-486F-8EA3-F6726A58BB5A}" type="presOf" srcId="{22306665-6B0C-4381-9701-03B2A27B0704}" destId="{DA0AF2C6-6BB1-4772-88CE-8D1B7A36BDBB}" srcOrd="0" destOrd="0" presId="urn:microsoft.com/office/officeart/2005/8/layout/hProcess7"/>
    <dgm:cxn modelId="{5C829C50-EE45-4A91-ABD4-5889AD2893C1}" type="presOf" srcId="{C4296442-2E5E-401F-9663-F2CD621FFEA3}" destId="{AB797D98-41A8-4CC8-8308-63AAE802E828}" srcOrd="1" destOrd="0" presId="urn:microsoft.com/office/officeart/2005/8/layout/hProcess7"/>
    <dgm:cxn modelId="{8DAFC785-001F-4BE5-852F-1302C0AE1FDD}" type="presOf" srcId="{E4C366C6-C16B-4035-ACE9-2F5B0BDB71F9}" destId="{B127B929-D84E-4A6D-A379-9F636DD1FF8E}" srcOrd="0" destOrd="0" presId="urn:microsoft.com/office/officeart/2005/8/layout/hProcess7"/>
    <dgm:cxn modelId="{AE945BAD-A57D-4F55-863A-1E44676B13B0}" type="presOf" srcId="{1F362DE6-13F7-4B76-9ACE-3D01DB5D1DFC}" destId="{BE16E3B2-35B5-40DF-8750-054BD60AEB43}" srcOrd="0" destOrd="0" presId="urn:microsoft.com/office/officeart/2005/8/layout/hProcess7"/>
    <dgm:cxn modelId="{0E456EC1-867F-4E17-BE5D-6929B7FBD68A}" srcId="{C4296442-2E5E-401F-9663-F2CD621FFEA3}" destId="{E0EA3FA7-0200-459D-A1E1-DFC746F095ED}" srcOrd="0" destOrd="0" parTransId="{B811C8F3-CBD7-4493-9C89-FECFA3D5FB05}" sibTransId="{9FB3DEFF-935B-4964-9A46-46BDBC209FB5}"/>
    <dgm:cxn modelId="{8BCF8BC4-8D1F-41AB-A786-5C1EDA829C74}" type="presOf" srcId="{E0EA3FA7-0200-459D-A1E1-DFC746F095ED}" destId="{7E8336F9-CC29-4DC2-9527-D2D0F4A0AB5F}" srcOrd="0" destOrd="0" presId="urn:microsoft.com/office/officeart/2005/8/layout/hProcess7"/>
    <dgm:cxn modelId="{A7F72CCF-AD6D-487E-BD1A-0C8732FE6A76}" type="presOf" srcId="{22306665-6B0C-4381-9701-03B2A27B0704}" destId="{CD86B990-B7CF-4E23-9BDC-054A4FECCC62}" srcOrd="1" destOrd="0" presId="urn:microsoft.com/office/officeart/2005/8/layout/hProcess7"/>
    <dgm:cxn modelId="{F9560FD5-4FB3-4672-840D-3A4147112E52}" type="presOf" srcId="{C4296442-2E5E-401F-9663-F2CD621FFEA3}" destId="{A1DF1F63-2763-4135-A1DA-ECB7B98BD17C}" srcOrd="0" destOrd="0" presId="urn:microsoft.com/office/officeart/2005/8/layout/hProcess7"/>
    <dgm:cxn modelId="{814A77FC-E895-40D3-949B-87DFE1E53515}" srcId="{22306665-6B0C-4381-9701-03B2A27B0704}" destId="{1F362DE6-13F7-4B76-9ACE-3D01DB5D1DFC}" srcOrd="0" destOrd="0" parTransId="{A37A754B-8326-4589-9E2E-38D519B3A6AD}" sibTransId="{F6005D56-38B7-45C7-9593-7198898A5E6B}"/>
    <dgm:cxn modelId="{D04152CE-BC88-47E9-A5C1-FB5CDCE53051}" type="presParOf" srcId="{B127B929-D84E-4A6D-A379-9F636DD1FF8E}" destId="{C474D5EC-6998-45D7-8411-DCCC10AF5533}" srcOrd="0" destOrd="0" presId="urn:microsoft.com/office/officeart/2005/8/layout/hProcess7"/>
    <dgm:cxn modelId="{D5ECCFC9-245A-4179-A1D2-6A8F5FE67922}" type="presParOf" srcId="{C474D5EC-6998-45D7-8411-DCCC10AF5533}" destId="{A1DF1F63-2763-4135-A1DA-ECB7B98BD17C}" srcOrd="0" destOrd="0" presId="urn:microsoft.com/office/officeart/2005/8/layout/hProcess7"/>
    <dgm:cxn modelId="{3A75DC05-CD5B-469D-841D-FAA2890A1A30}" type="presParOf" srcId="{C474D5EC-6998-45D7-8411-DCCC10AF5533}" destId="{AB797D98-41A8-4CC8-8308-63AAE802E828}" srcOrd="1" destOrd="0" presId="urn:microsoft.com/office/officeart/2005/8/layout/hProcess7"/>
    <dgm:cxn modelId="{E61A50F4-DC67-496E-B528-A3DBC4595981}" type="presParOf" srcId="{C474D5EC-6998-45D7-8411-DCCC10AF5533}" destId="{7E8336F9-CC29-4DC2-9527-D2D0F4A0AB5F}" srcOrd="2" destOrd="0" presId="urn:microsoft.com/office/officeart/2005/8/layout/hProcess7"/>
    <dgm:cxn modelId="{8D203785-EA4A-4AD3-A4E5-2A295C1F3F97}" type="presParOf" srcId="{B127B929-D84E-4A6D-A379-9F636DD1FF8E}" destId="{58E1C14B-ABD7-4B99-9966-441FBE1366A8}" srcOrd="1" destOrd="0" presId="urn:microsoft.com/office/officeart/2005/8/layout/hProcess7"/>
    <dgm:cxn modelId="{0F6EB7C2-15C8-4F6F-834F-DEC3EF9167CB}" type="presParOf" srcId="{B127B929-D84E-4A6D-A379-9F636DD1FF8E}" destId="{E4F67C20-86F6-44D5-8B15-FF2FC34B5882}" srcOrd="2" destOrd="0" presId="urn:microsoft.com/office/officeart/2005/8/layout/hProcess7"/>
    <dgm:cxn modelId="{0D18333A-D241-41B5-9725-D30DD041A8E3}" type="presParOf" srcId="{E4F67C20-86F6-44D5-8B15-FF2FC34B5882}" destId="{EDFE9858-CACA-4484-A622-894104201B68}" srcOrd="0" destOrd="0" presId="urn:microsoft.com/office/officeart/2005/8/layout/hProcess7"/>
    <dgm:cxn modelId="{D5FEF16C-98AC-44ED-9811-854718E13239}" type="presParOf" srcId="{E4F67C20-86F6-44D5-8B15-FF2FC34B5882}" destId="{AEFFE743-B824-4830-A4C5-EA90239FB717}" srcOrd="1" destOrd="0" presId="urn:microsoft.com/office/officeart/2005/8/layout/hProcess7"/>
    <dgm:cxn modelId="{E386E929-0BA3-482C-AD64-DD3905F70501}" type="presParOf" srcId="{E4F67C20-86F6-44D5-8B15-FF2FC34B5882}" destId="{90C3F73A-AAA2-407D-A0AA-00BE41FF602D}" srcOrd="2" destOrd="0" presId="urn:microsoft.com/office/officeart/2005/8/layout/hProcess7"/>
    <dgm:cxn modelId="{B224ACB9-E542-4B9E-AB5C-B092D5FFB078}" type="presParOf" srcId="{B127B929-D84E-4A6D-A379-9F636DD1FF8E}" destId="{4E2AEBCF-71E8-45AE-A754-7AF6E3BBB9AE}" srcOrd="3" destOrd="0" presId="urn:microsoft.com/office/officeart/2005/8/layout/hProcess7"/>
    <dgm:cxn modelId="{D4A24D0B-66E9-41DA-BB6A-990DD2546FDA}" type="presParOf" srcId="{B127B929-D84E-4A6D-A379-9F636DD1FF8E}" destId="{30F07C50-761E-4604-BB4B-4E50930CEA67}" srcOrd="4" destOrd="0" presId="urn:microsoft.com/office/officeart/2005/8/layout/hProcess7"/>
    <dgm:cxn modelId="{156AE197-D097-4AE4-A2FC-9FD5B48213CF}" type="presParOf" srcId="{30F07C50-761E-4604-BB4B-4E50930CEA67}" destId="{DA0AF2C6-6BB1-4772-88CE-8D1B7A36BDBB}" srcOrd="0" destOrd="0" presId="urn:microsoft.com/office/officeart/2005/8/layout/hProcess7"/>
    <dgm:cxn modelId="{3E7B2B58-858C-464C-A2B9-4711582D32E1}" type="presParOf" srcId="{30F07C50-761E-4604-BB4B-4E50930CEA67}" destId="{CD86B990-B7CF-4E23-9BDC-054A4FECCC62}" srcOrd="1" destOrd="0" presId="urn:microsoft.com/office/officeart/2005/8/layout/hProcess7"/>
    <dgm:cxn modelId="{15DEFBA0-D47A-43AB-A1FD-18641775807E}" type="presParOf" srcId="{30F07C50-761E-4604-BB4B-4E50930CEA67}" destId="{BE16E3B2-35B5-40DF-8750-054BD60AEB43}" srcOrd="2" destOrd="0" presId="urn:microsoft.com/office/officeart/2005/8/layout/hProcess7"/>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547D86B-543F-4CFE-B749-EC7DD4B9662C}" type="doc">
      <dgm:prSet loTypeId="urn:microsoft.com/office/officeart/2005/8/layout/vList2" loCatId="list" qsTypeId="urn:microsoft.com/office/officeart/2005/8/quickstyle/simple1" qsCatId="simple" csTypeId="urn:microsoft.com/office/officeart/2005/8/colors/colorful1" csCatId="colorful" phldr="1"/>
      <dgm:spPr/>
      <dgm:t>
        <a:bodyPr/>
        <a:lstStyle/>
        <a:p>
          <a:endParaRPr lang="en-US"/>
        </a:p>
      </dgm:t>
    </dgm:pt>
    <dgm:pt modelId="{466F1A2A-2245-4FE4-A9D9-EB957A431408}">
      <dgm:prSet/>
      <dgm:spPr/>
      <dgm:t>
        <a:bodyPr/>
        <a:lstStyle/>
        <a:p>
          <a:r>
            <a:rPr lang="en-US" dirty="0"/>
            <a:t>The National Decision Model is the basis of decision making </a:t>
          </a:r>
        </a:p>
      </dgm:t>
    </dgm:pt>
    <dgm:pt modelId="{C11BE828-8859-4627-80BA-6CE5AA6B4EA4}" type="parTrans" cxnId="{E1A36A0A-D22A-4198-923D-A1893BFB29E5}">
      <dgm:prSet/>
      <dgm:spPr/>
      <dgm:t>
        <a:bodyPr/>
        <a:lstStyle/>
        <a:p>
          <a:endParaRPr lang="en-US"/>
        </a:p>
      </dgm:t>
    </dgm:pt>
    <dgm:pt modelId="{5CE8863D-6D5A-44AD-A942-62E5B9949707}" type="sibTrans" cxnId="{E1A36A0A-D22A-4198-923D-A1893BFB29E5}">
      <dgm:prSet/>
      <dgm:spPr/>
      <dgm:t>
        <a:bodyPr/>
        <a:lstStyle/>
        <a:p>
          <a:endParaRPr lang="en-US"/>
        </a:p>
      </dgm:t>
    </dgm:pt>
    <dgm:pt modelId="{EC4A3821-BCE9-40AB-9294-63538DDCB93B}">
      <dgm:prSet/>
      <dgm:spPr/>
      <dgm:t>
        <a:bodyPr/>
        <a:lstStyle/>
        <a:p>
          <a:r>
            <a:rPr lang="en-US"/>
            <a:t>THRIVE provides a framework to support our decision making, informing a holistic understanding of the situation. </a:t>
          </a:r>
        </a:p>
      </dgm:t>
    </dgm:pt>
    <dgm:pt modelId="{F5DE81D6-CAF3-403A-8AC4-3CBC2DA0EE45}" type="parTrans" cxnId="{640CF795-6094-4764-974B-5E1FF55BFAA8}">
      <dgm:prSet/>
      <dgm:spPr/>
      <dgm:t>
        <a:bodyPr/>
        <a:lstStyle/>
        <a:p>
          <a:endParaRPr lang="en-US"/>
        </a:p>
      </dgm:t>
    </dgm:pt>
    <dgm:pt modelId="{70E48EC7-EBCB-463D-AC24-7C5885DE167B}" type="sibTrans" cxnId="{640CF795-6094-4764-974B-5E1FF55BFAA8}">
      <dgm:prSet/>
      <dgm:spPr/>
      <dgm:t>
        <a:bodyPr/>
        <a:lstStyle/>
        <a:p>
          <a:endParaRPr lang="en-US"/>
        </a:p>
      </dgm:t>
    </dgm:pt>
    <dgm:pt modelId="{03C6C795-8BDE-4B6F-B3F5-2F84914BA063}">
      <dgm:prSet/>
      <dgm:spPr/>
      <dgm:t>
        <a:bodyPr/>
        <a:lstStyle/>
        <a:p>
          <a:r>
            <a:rPr lang="en-US" dirty="0"/>
            <a:t>THRIVE is an integral part of our ethical decision making. </a:t>
          </a:r>
        </a:p>
      </dgm:t>
    </dgm:pt>
    <dgm:pt modelId="{C9405B17-D218-4EC0-8079-D53A54C08145}" type="parTrans" cxnId="{8E31BDBE-64DC-4E87-904A-C93D91D31625}">
      <dgm:prSet/>
      <dgm:spPr/>
      <dgm:t>
        <a:bodyPr/>
        <a:lstStyle/>
        <a:p>
          <a:endParaRPr lang="en-US"/>
        </a:p>
      </dgm:t>
    </dgm:pt>
    <dgm:pt modelId="{2C3DD074-C5A8-4ECA-8F60-52CE146E78F5}" type="sibTrans" cxnId="{8E31BDBE-64DC-4E87-904A-C93D91D31625}">
      <dgm:prSet/>
      <dgm:spPr/>
      <dgm:t>
        <a:bodyPr/>
        <a:lstStyle/>
        <a:p>
          <a:endParaRPr lang="en-US"/>
        </a:p>
      </dgm:t>
    </dgm:pt>
    <dgm:pt modelId="{CD6B7AE3-F2CE-4CE3-9F09-1F75D5FB54D2}">
      <dgm:prSet/>
      <dgm:spPr/>
      <dgm:t>
        <a:bodyPr/>
        <a:lstStyle/>
        <a:p>
          <a:r>
            <a:rPr lang="en-US" dirty="0"/>
            <a:t>THRIVE will be used to assess situations where decision making, and management of risk has a range of considerations and responses related to the circumstances. </a:t>
          </a:r>
        </a:p>
      </dgm:t>
    </dgm:pt>
    <dgm:pt modelId="{B16908FA-9BB3-460F-BA1B-BAA82DCCF81A}" type="sibTrans" cxnId="{70BD0AC5-607F-4BF5-8CB6-8512720D3FE7}">
      <dgm:prSet/>
      <dgm:spPr/>
      <dgm:t>
        <a:bodyPr/>
        <a:lstStyle/>
        <a:p>
          <a:endParaRPr lang="en-US"/>
        </a:p>
      </dgm:t>
    </dgm:pt>
    <dgm:pt modelId="{8177AADE-54F9-44D6-B389-2E0BA14F0FDC}" type="parTrans" cxnId="{70BD0AC5-607F-4BF5-8CB6-8512720D3FE7}">
      <dgm:prSet/>
      <dgm:spPr/>
      <dgm:t>
        <a:bodyPr/>
        <a:lstStyle/>
        <a:p>
          <a:endParaRPr lang="en-US"/>
        </a:p>
      </dgm:t>
    </dgm:pt>
    <dgm:pt modelId="{1F35FF35-D260-EE41-BC6F-BBC8CAFDBEFB}" type="pres">
      <dgm:prSet presAssocID="{B547D86B-543F-4CFE-B749-EC7DD4B9662C}" presName="linear" presStyleCnt="0">
        <dgm:presLayoutVars>
          <dgm:animLvl val="lvl"/>
          <dgm:resizeHandles val="exact"/>
        </dgm:presLayoutVars>
      </dgm:prSet>
      <dgm:spPr/>
    </dgm:pt>
    <dgm:pt modelId="{67051F57-E43C-4E48-929F-13DDFB494871}" type="pres">
      <dgm:prSet presAssocID="{466F1A2A-2245-4FE4-A9D9-EB957A431408}" presName="parentText" presStyleLbl="node1" presStyleIdx="0" presStyleCnt="4">
        <dgm:presLayoutVars>
          <dgm:chMax val="0"/>
          <dgm:bulletEnabled val="1"/>
        </dgm:presLayoutVars>
      </dgm:prSet>
      <dgm:spPr/>
    </dgm:pt>
    <dgm:pt modelId="{70C7B2A5-D375-FE48-B0C7-51A0837F2BA3}" type="pres">
      <dgm:prSet presAssocID="{5CE8863D-6D5A-44AD-A942-62E5B9949707}" presName="spacer" presStyleCnt="0"/>
      <dgm:spPr/>
    </dgm:pt>
    <dgm:pt modelId="{9B586F7D-2288-974D-8A10-BBDE9D37FC5D}" type="pres">
      <dgm:prSet presAssocID="{EC4A3821-BCE9-40AB-9294-63538DDCB93B}" presName="parentText" presStyleLbl="node1" presStyleIdx="1" presStyleCnt="4">
        <dgm:presLayoutVars>
          <dgm:chMax val="0"/>
          <dgm:bulletEnabled val="1"/>
        </dgm:presLayoutVars>
      </dgm:prSet>
      <dgm:spPr/>
    </dgm:pt>
    <dgm:pt modelId="{5CB90984-259B-444F-B6C1-5EAB35CD1425}" type="pres">
      <dgm:prSet presAssocID="{70E48EC7-EBCB-463D-AC24-7C5885DE167B}" presName="spacer" presStyleCnt="0"/>
      <dgm:spPr/>
    </dgm:pt>
    <dgm:pt modelId="{92F72F98-7C57-E547-B1BC-48B099E63A2C}" type="pres">
      <dgm:prSet presAssocID="{03C6C795-8BDE-4B6F-B3F5-2F84914BA063}" presName="parentText" presStyleLbl="node1" presStyleIdx="2" presStyleCnt="4">
        <dgm:presLayoutVars>
          <dgm:chMax val="0"/>
          <dgm:bulletEnabled val="1"/>
        </dgm:presLayoutVars>
      </dgm:prSet>
      <dgm:spPr/>
    </dgm:pt>
    <dgm:pt modelId="{113B3AFF-7A35-494E-9FBD-8F83A5916035}" type="pres">
      <dgm:prSet presAssocID="{2C3DD074-C5A8-4ECA-8F60-52CE146E78F5}" presName="spacer" presStyleCnt="0"/>
      <dgm:spPr/>
    </dgm:pt>
    <dgm:pt modelId="{8350F9F8-6B7A-594A-8005-253704955D86}" type="pres">
      <dgm:prSet presAssocID="{CD6B7AE3-F2CE-4CE3-9F09-1F75D5FB54D2}" presName="parentText" presStyleLbl="node1" presStyleIdx="3" presStyleCnt="4">
        <dgm:presLayoutVars>
          <dgm:chMax val="0"/>
          <dgm:bulletEnabled val="1"/>
        </dgm:presLayoutVars>
      </dgm:prSet>
      <dgm:spPr/>
    </dgm:pt>
  </dgm:ptLst>
  <dgm:cxnLst>
    <dgm:cxn modelId="{E1A36A0A-D22A-4198-923D-A1893BFB29E5}" srcId="{B547D86B-543F-4CFE-B749-EC7DD4B9662C}" destId="{466F1A2A-2245-4FE4-A9D9-EB957A431408}" srcOrd="0" destOrd="0" parTransId="{C11BE828-8859-4627-80BA-6CE5AA6B4EA4}" sibTransId="{5CE8863D-6D5A-44AD-A942-62E5B9949707}"/>
    <dgm:cxn modelId="{5DF20F3F-0A74-B74E-9ED8-342C44BEFFB2}" type="presOf" srcId="{EC4A3821-BCE9-40AB-9294-63538DDCB93B}" destId="{9B586F7D-2288-974D-8A10-BBDE9D37FC5D}" srcOrd="0" destOrd="0" presId="urn:microsoft.com/office/officeart/2005/8/layout/vList2"/>
    <dgm:cxn modelId="{2A126348-DDD9-1D46-A0E9-1025ACC00426}" type="presOf" srcId="{03C6C795-8BDE-4B6F-B3F5-2F84914BA063}" destId="{92F72F98-7C57-E547-B1BC-48B099E63A2C}" srcOrd="0" destOrd="0" presId="urn:microsoft.com/office/officeart/2005/8/layout/vList2"/>
    <dgm:cxn modelId="{C25EAD4A-60C9-0A4E-B2F7-323D38BE4835}" type="presOf" srcId="{B547D86B-543F-4CFE-B749-EC7DD4B9662C}" destId="{1F35FF35-D260-EE41-BC6F-BBC8CAFDBEFB}" srcOrd="0" destOrd="0" presId="urn:microsoft.com/office/officeart/2005/8/layout/vList2"/>
    <dgm:cxn modelId="{640CF795-6094-4764-974B-5E1FF55BFAA8}" srcId="{B547D86B-543F-4CFE-B749-EC7DD4B9662C}" destId="{EC4A3821-BCE9-40AB-9294-63538DDCB93B}" srcOrd="1" destOrd="0" parTransId="{F5DE81D6-CAF3-403A-8AC4-3CBC2DA0EE45}" sibTransId="{70E48EC7-EBCB-463D-AC24-7C5885DE167B}"/>
    <dgm:cxn modelId="{FA574497-C74B-174C-B93A-6F82B43077C7}" type="presOf" srcId="{466F1A2A-2245-4FE4-A9D9-EB957A431408}" destId="{67051F57-E43C-4E48-929F-13DDFB494871}" srcOrd="0" destOrd="0" presId="urn:microsoft.com/office/officeart/2005/8/layout/vList2"/>
    <dgm:cxn modelId="{8E31BDBE-64DC-4E87-904A-C93D91D31625}" srcId="{B547D86B-543F-4CFE-B749-EC7DD4B9662C}" destId="{03C6C795-8BDE-4B6F-B3F5-2F84914BA063}" srcOrd="2" destOrd="0" parTransId="{C9405B17-D218-4EC0-8079-D53A54C08145}" sibTransId="{2C3DD074-C5A8-4ECA-8F60-52CE146E78F5}"/>
    <dgm:cxn modelId="{70BD0AC5-607F-4BF5-8CB6-8512720D3FE7}" srcId="{B547D86B-543F-4CFE-B749-EC7DD4B9662C}" destId="{CD6B7AE3-F2CE-4CE3-9F09-1F75D5FB54D2}" srcOrd="3" destOrd="0" parTransId="{8177AADE-54F9-44D6-B389-2E0BA14F0FDC}" sibTransId="{B16908FA-9BB3-460F-BA1B-BAA82DCCF81A}"/>
    <dgm:cxn modelId="{7B9B27F6-76CE-CC45-88F9-6DCDDB290E6D}" type="presOf" srcId="{CD6B7AE3-F2CE-4CE3-9F09-1F75D5FB54D2}" destId="{8350F9F8-6B7A-594A-8005-253704955D86}" srcOrd="0" destOrd="0" presId="urn:microsoft.com/office/officeart/2005/8/layout/vList2"/>
    <dgm:cxn modelId="{5E92B840-891D-2D45-A152-E3F95174D65C}" type="presParOf" srcId="{1F35FF35-D260-EE41-BC6F-BBC8CAFDBEFB}" destId="{67051F57-E43C-4E48-929F-13DDFB494871}" srcOrd="0" destOrd="0" presId="urn:microsoft.com/office/officeart/2005/8/layout/vList2"/>
    <dgm:cxn modelId="{389E376B-6666-E943-AFD5-179DB25C8A3F}" type="presParOf" srcId="{1F35FF35-D260-EE41-BC6F-BBC8CAFDBEFB}" destId="{70C7B2A5-D375-FE48-B0C7-51A0837F2BA3}" srcOrd="1" destOrd="0" presId="urn:microsoft.com/office/officeart/2005/8/layout/vList2"/>
    <dgm:cxn modelId="{1275FF7C-E999-B044-A9A1-0D35CF107F94}" type="presParOf" srcId="{1F35FF35-D260-EE41-BC6F-BBC8CAFDBEFB}" destId="{9B586F7D-2288-974D-8A10-BBDE9D37FC5D}" srcOrd="2" destOrd="0" presId="urn:microsoft.com/office/officeart/2005/8/layout/vList2"/>
    <dgm:cxn modelId="{5FB6E3A0-83B8-3D41-B999-8F98CE9BD847}" type="presParOf" srcId="{1F35FF35-D260-EE41-BC6F-BBC8CAFDBEFB}" destId="{5CB90984-259B-444F-B6C1-5EAB35CD1425}" srcOrd="3" destOrd="0" presId="urn:microsoft.com/office/officeart/2005/8/layout/vList2"/>
    <dgm:cxn modelId="{7E74AFBC-8986-9548-8500-1E87E5C30637}" type="presParOf" srcId="{1F35FF35-D260-EE41-BC6F-BBC8CAFDBEFB}" destId="{92F72F98-7C57-E547-B1BC-48B099E63A2C}" srcOrd="4" destOrd="0" presId="urn:microsoft.com/office/officeart/2005/8/layout/vList2"/>
    <dgm:cxn modelId="{ECBA0B69-6279-104A-B5D6-9DBE4289CAB4}" type="presParOf" srcId="{1F35FF35-D260-EE41-BC6F-BBC8CAFDBEFB}" destId="{113B3AFF-7A35-494E-9FBD-8F83A5916035}" srcOrd="5" destOrd="0" presId="urn:microsoft.com/office/officeart/2005/8/layout/vList2"/>
    <dgm:cxn modelId="{4CCA7803-A29B-8C48-9BA6-EA8B6BC4E56E}" type="presParOf" srcId="{1F35FF35-D260-EE41-BC6F-BBC8CAFDBEFB}" destId="{8350F9F8-6B7A-594A-8005-253704955D86}"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44CEC07F-7E82-49DB-9932-D65F8F4A76BB}" type="doc">
      <dgm:prSet loTypeId="urn:microsoft.com/office/officeart/2005/8/layout/pList1" loCatId="list" qsTypeId="urn:microsoft.com/office/officeart/2005/8/quickstyle/simple1" qsCatId="simple" csTypeId="urn:microsoft.com/office/officeart/2005/8/colors/colorful5" csCatId="colorful" phldr="1"/>
      <dgm:spPr/>
      <dgm:t>
        <a:bodyPr/>
        <a:lstStyle/>
        <a:p>
          <a:endParaRPr lang="en-US"/>
        </a:p>
      </dgm:t>
    </dgm:pt>
    <dgm:pt modelId="{0123F08C-488C-4DFF-9CA4-9393D96344E2}">
      <dgm:prSet phldrT="[Text]" custT="1"/>
      <dgm:spPr/>
      <dgm:t>
        <a:bodyPr/>
        <a:lstStyle/>
        <a:p>
          <a:r>
            <a:rPr lang="en-US" sz="2200" b="1" i="1" dirty="0">
              <a:solidFill>
                <a:schemeClr val="accent6"/>
              </a:solidFill>
            </a:rPr>
            <a:t>Where</a:t>
          </a:r>
          <a:r>
            <a:rPr lang="en-US" sz="2200" dirty="0">
              <a:solidFill>
                <a:schemeClr val="accent6"/>
              </a:solidFill>
            </a:rPr>
            <a:t> it was found</a:t>
          </a:r>
        </a:p>
      </dgm:t>
    </dgm:pt>
    <dgm:pt modelId="{92F1DE89-71F8-48C1-B5D5-A9F4C938FD60}" type="parTrans" cxnId="{F927833A-9FC0-49ED-B98B-A1EB81C76E41}">
      <dgm:prSet/>
      <dgm:spPr/>
      <dgm:t>
        <a:bodyPr/>
        <a:lstStyle/>
        <a:p>
          <a:endParaRPr lang="en-US"/>
        </a:p>
      </dgm:t>
    </dgm:pt>
    <dgm:pt modelId="{AD69A411-7978-47AD-9A72-E04E039FEA7A}" type="sibTrans" cxnId="{F927833A-9FC0-49ED-B98B-A1EB81C76E41}">
      <dgm:prSet/>
      <dgm:spPr/>
      <dgm:t>
        <a:bodyPr/>
        <a:lstStyle/>
        <a:p>
          <a:endParaRPr lang="en-US"/>
        </a:p>
      </dgm:t>
    </dgm:pt>
    <dgm:pt modelId="{551C2C1A-9BB9-4415-8AF9-4A2FDA72EBDC}">
      <dgm:prSet phldrT="[Text]" custT="1"/>
      <dgm:spPr/>
      <dgm:t>
        <a:bodyPr/>
        <a:lstStyle/>
        <a:p>
          <a:r>
            <a:rPr lang="en-US" sz="2200" b="1" i="1" dirty="0">
              <a:solidFill>
                <a:schemeClr val="accent6"/>
              </a:solidFill>
            </a:rPr>
            <a:t>Where</a:t>
          </a:r>
          <a:r>
            <a:rPr lang="en-US" sz="2200" dirty="0">
              <a:solidFill>
                <a:schemeClr val="accent6"/>
              </a:solidFill>
            </a:rPr>
            <a:t> it was seized</a:t>
          </a:r>
        </a:p>
      </dgm:t>
    </dgm:pt>
    <dgm:pt modelId="{8434B92E-0560-4089-95D9-8FFA25752F6D}" type="parTrans" cxnId="{C4812916-2243-4D7C-A9C3-0366F3FFCEF1}">
      <dgm:prSet/>
      <dgm:spPr/>
      <dgm:t>
        <a:bodyPr/>
        <a:lstStyle/>
        <a:p>
          <a:endParaRPr lang="en-US"/>
        </a:p>
      </dgm:t>
    </dgm:pt>
    <dgm:pt modelId="{DD8CE1BE-D219-4AD5-ACFF-1E157BB46280}" type="sibTrans" cxnId="{C4812916-2243-4D7C-A9C3-0366F3FFCEF1}">
      <dgm:prSet/>
      <dgm:spPr/>
      <dgm:t>
        <a:bodyPr/>
        <a:lstStyle/>
        <a:p>
          <a:endParaRPr lang="en-US"/>
        </a:p>
      </dgm:t>
    </dgm:pt>
    <dgm:pt modelId="{0C41E064-745B-4293-ADEF-2D888ACC4868}">
      <dgm:prSet phldrT="[Text]" custT="1"/>
      <dgm:spPr/>
      <dgm:t>
        <a:bodyPr/>
        <a:lstStyle/>
        <a:p>
          <a:r>
            <a:rPr lang="en-US" sz="2200" dirty="0">
              <a:solidFill>
                <a:schemeClr val="accent6"/>
              </a:solidFill>
            </a:rPr>
            <a:t>The </a:t>
          </a:r>
          <a:r>
            <a:rPr lang="en-US" sz="2200" b="1" i="1" dirty="0">
              <a:solidFill>
                <a:schemeClr val="accent6"/>
              </a:solidFill>
            </a:rPr>
            <a:t>time</a:t>
          </a:r>
          <a:r>
            <a:rPr lang="en-US" sz="2200" dirty="0">
              <a:solidFill>
                <a:schemeClr val="accent6"/>
              </a:solidFill>
            </a:rPr>
            <a:t> of seizure</a:t>
          </a:r>
        </a:p>
      </dgm:t>
    </dgm:pt>
    <dgm:pt modelId="{5A72B26B-FD9A-47D1-8358-390825A17574}" type="parTrans" cxnId="{1FF3842A-BCF0-4F94-AB65-070421F319D4}">
      <dgm:prSet/>
      <dgm:spPr/>
      <dgm:t>
        <a:bodyPr/>
        <a:lstStyle/>
        <a:p>
          <a:endParaRPr lang="en-US"/>
        </a:p>
      </dgm:t>
    </dgm:pt>
    <dgm:pt modelId="{664AD172-9057-4BA7-B8CA-95DA61CB0318}" type="sibTrans" cxnId="{1FF3842A-BCF0-4F94-AB65-070421F319D4}">
      <dgm:prSet/>
      <dgm:spPr/>
      <dgm:t>
        <a:bodyPr/>
        <a:lstStyle/>
        <a:p>
          <a:endParaRPr lang="en-US"/>
        </a:p>
      </dgm:t>
    </dgm:pt>
    <dgm:pt modelId="{811A9619-F649-4F40-8ADB-E0EF70AD5B5A}">
      <dgm:prSet phldrT="[Text]" custT="1"/>
      <dgm:spPr/>
      <dgm:t>
        <a:bodyPr/>
        <a:lstStyle/>
        <a:p>
          <a:r>
            <a:rPr lang="en-US" sz="2200" dirty="0">
              <a:solidFill>
                <a:schemeClr val="accent6"/>
              </a:solidFill>
            </a:rPr>
            <a:t>The </a:t>
          </a:r>
          <a:r>
            <a:rPr lang="en-US" sz="2200" b="1" i="1" dirty="0">
              <a:solidFill>
                <a:schemeClr val="accent6"/>
              </a:solidFill>
            </a:rPr>
            <a:t>date</a:t>
          </a:r>
          <a:r>
            <a:rPr lang="en-US" sz="2200" dirty="0">
              <a:solidFill>
                <a:schemeClr val="accent6"/>
              </a:solidFill>
            </a:rPr>
            <a:t> of  seizure</a:t>
          </a:r>
        </a:p>
      </dgm:t>
    </dgm:pt>
    <dgm:pt modelId="{E0A8C1D7-58D5-48A8-BE48-8B6FEC254337}" type="parTrans" cxnId="{E8D18FC6-F585-4D05-BC44-038AC09543B5}">
      <dgm:prSet/>
      <dgm:spPr/>
      <dgm:t>
        <a:bodyPr/>
        <a:lstStyle/>
        <a:p>
          <a:endParaRPr lang="en-US"/>
        </a:p>
      </dgm:t>
    </dgm:pt>
    <dgm:pt modelId="{5E5B3788-76CE-4166-A360-D491870B5474}" type="sibTrans" cxnId="{E8D18FC6-F585-4D05-BC44-038AC09543B5}">
      <dgm:prSet/>
      <dgm:spPr/>
      <dgm:t>
        <a:bodyPr/>
        <a:lstStyle/>
        <a:p>
          <a:endParaRPr lang="en-US"/>
        </a:p>
      </dgm:t>
    </dgm:pt>
    <dgm:pt modelId="{6AFBEFA4-6014-4FA7-ACEA-8C045F2EB5C8}">
      <dgm:prSet phldrT="[Text]" custT="1"/>
      <dgm:spPr/>
      <dgm:t>
        <a:bodyPr/>
        <a:lstStyle/>
        <a:p>
          <a:r>
            <a:rPr lang="en-US" sz="2300" b="1" i="1" dirty="0">
              <a:solidFill>
                <a:schemeClr val="accent6"/>
              </a:solidFill>
            </a:rPr>
            <a:t>Whom</a:t>
          </a:r>
          <a:r>
            <a:rPr lang="en-US" sz="2300" dirty="0">
              <a:solidFill>
                <a:schemeClr val="accent6"/>
              </a:solidFill>
            </a:rPr>
            <a:t> it was seized by &amp; what was done with it after seizure</a:t>
          </a:r>
        </a:p>
      </dgm:t>
    </dgm:pt>
    <dgm:pt modelId="{29C1778B-12A1-46C6-85E0-D2A09FD2227B}" type="parTrans" cxnId="{1968B898-D3C4-4DAE-B868-0B2586E37622}">
      <dgm:prSet/>
      <dgm:spPr/>
      <dgm:t>
        <a:bodyPr/>
        <a:lstStyle/>
        <a:p>
          <a:endParaRPr lang="en-US"/>
        </a:p>
      </dgm:t>
    </dgm:pt>
    <dgm:pt modelId="{CF21ACAB-E4C1-4C98-A535-F68548C0EDFB}" type="sibTrans" cxnId="{1968B898-D3C4-4DAE-B868-0B2586E37622}">
      <dgm:prSet/>
      <dgm:spPr/>
      <dgm:t>
        <a:bodyPr/>
        <a:lstStyle/>
        <a:p>
          <a:endParaRPr lang="en-US"/>
        </a:p>
      </dgm:t>
    </dgm:pt>
    <dgm:pt modelId="{F88191B7-F9A0-4BBD-8130-46127FD1C0FE}" type="pres">
      <dgm:prSet presAssocID="{44CEC07F-7E82-49DB-9932-D65F8F4A76BB}" presName="Name0" presStyleCnt="0">
        <dgm:presLayoutVars>
          <dgm:dir/>
          <dgm:resizeHandles val="exact"/>
        </dgm:presLayoutVars>
      </dgm:prSet>
      <dgm:spPr/>
    </dgm:pt>
    <dgm:pt modelId="{FA3E97B5-250A-4D81-8BE3-1E0AC6C15D4A}" type="pres">
      <dgm:prSet presAssocID="{0123F08C-488C-4DFF-9CA4-9393D96344E2}" presName="compNode" presStyleCnt="0"/>
      <dgm:spPr/>
    </dgm:pt>
    <dgm:pt modelId="{ED82BC42-57B6-4314-A5DD-73B440D23552}" type="pres">
      <dgm:prSet presAssocID="{0123F08C-488C-4DFF-9CA4-9393D96344E2}" presName="pictRect" presStyleLbl="node1" presStyleIdx="0" presStyleCnt="5"/>
      <dgm:spPr>
        <a:blipFill rotWithShape="1">
          <a:blip xmlns:r="http://schemas.openxmlformats.org/officeDocument/2006/relationships" r:embed="rId1"/>
          <a:stretch>
            <a:fillRect/>
          </a:stretch>
        </a:blipFill>
      </dgm:spPr>
    </dgm:pt>
    <dgm:pt modelId="{A05D41D5-2956-41EA-8187-B6C7FF0EC84F}" type="pres">
      <dgm:prSet presAssocID="{0123F08C-488C-4DFF-9CA4-9393D96344E2}" presName="textRect" presStyleLbl="revTx" presStyleIdx="0" presStyleCnt="5" custLinFactNeighborX="1186" custLinFactNeighborY="10590">
        <dgm:presLayoutVars>
          <dgm:bulletEnabled val="1"/>
        </dgm:presLayoutVars>
      </dgm:prSet>
      <dgm:spPr/>
    </dgm:pt>
    <dgm:pt modelId="{7BB8DBC0-EC67-4FC2-91BD-654E6AFE8D5B}" type="pres">
      <dgm:prSet presAssocID="{AD69A411-7978-47AD-9A72-E04E039FEA7A}" presName="sibTrans" presStyleLbl="sibTrans2D1" presStyleIdx="0" presStyleCnt="0"/>
      <dgm:spPr/>
    </dgm:pt>
    <dgm:pt modelId="{942C3D35-5CE1-4864-98B9-E22E516AD28C}" type="pres">
      <dgm:prSet presAssocID="{551C2C1A-9BB9-4415-8AF9-4A2FDA72EBDC}" presName="compNode" presStyleCnt="0"/>
      <dgm:spPr/>
    </dgm:pt>
    <dgm:pt modelId="{22845CD0-3CE0-4463-9880-0CA4AFD78B15}" type="pres">
      <dgm:prSet presAssocID="{551C2C1A-9BB9-4415-8AF9-4A2FDA72EBDC}" presName="pictRect" presStyleLbl="node1" presStyleIdx="1" presStyleCnt="5"/>
      <dgm:spPr>
        <a:blipFill rotWithShape="1">
          <a:blip xmlns:r="http://schemas.openxmlformats.org/officeDocument/2006/relationships" r:embed="rId2"/>
          <a:stretch>
            <a:fillRect/>
          </a:stretch>
        </a:blipFill>
      </dgm:spPr>
    </dgm:pt>
    <dgm:pt modelId="{3D89DA4C-C8BF-4424-8BE1-2D6333AA1D4F}" type="pres">
      <dgm:prSet presAssocID="{551C2C1A-9BB9-4415-8AF9-4A2FDA72EBDC}" presName="textRect" presStyleLbl="revTx" presStyleIdx="1" presStyleCnt="5" custLinFactNeighborX="7299" custLinFactNeighborY="23301">
        <dgm:presLayoutVars>
          <dgm:bulletEnabled val="1"/>
        </dgm:presLayoutVars>
      </dgm:prSet>
      <dgm:spPr/>
    </dgm:pt>
    <dgm:pt modelId="{388DD391-3F4E-4544-8F8B-88F4388BFA79}" type="pres">
      <dgm:prSet presAssocID="{DD8CE1BE-D219-4AD5-ACFF-1E157BB46280}" presName="sibTrans" presStyleLbl="sibTrans2D1" presStyleIdx="0" presStyleCnt="0"/>
      <dgm:spPr/>
    </dgm:pt>
    <dgm:pt modelId="{BA95C82C-3CB9-41B6-9625-7AF2878A1DCB}" type="pres">
      <dgm:prSet presAssocID="{0C41E064-745B-4293-ADEF-2D888ACC4868}" presName="compNode" presStyleCnt="0"/>
      <dgm:spPr/>
    </dgm:pt>
    <dgm:pt modelId="{8DA6170D-44BF-4E92-BEA8-13D1133E79EC}" type="pres">
      <dgm:prSet presAssocID="{0C41E064-745B-4293-ADEF-2D888ACC4868}" presName="pictRect" presStyleLbl="node1" presStyleIdx="2" presStyleCnt="5"/>
      <dgm:spPr>
        <a:blipFill rotWithShape="1">
          <a:blip xmlns:r="http://schemas.openxmlformats.org/officeDocument/2006/relationships" r:embed="rId3"/>
          <a:stretch>
            <a:fillRect/>
          </a:stretch>
        </a:blipFill>
      </dgm:spPr>
    </dgm:pt>
    <dgm:pt modelId="{AFE78CB9-4027-48CB-B4A9-4578DEA652D1}" type="pres">
      <dgm:prSet presAssocID="{0C41E064-745B-4293-ADEF-2D888ACC4868}" presName="textRect" presStyleLbl="revTx" presStyleIdx="2" presStyleCnt="5" custLinFactNeighborX="-2132" custLinFactNeighborY="23301">
        <dgm:presLayoutVars>
          <dgm:bulletEnabled val="1"/>
        </dgm:presLayoutVars>
      </dgm:prSet>
      <dgm:spPr/>
    </dgm:pt>
    <dgm:pt modelId="{D2C7AB1E-FA06-4BB5-A615-C55D04E57EB3}" type="pres">
      <dgm:prSet presAssocID="{664AD172-9057-4BA7-B8CA-95DA61CB0318}" presName="sibTrans" presStyleLbl="sibTrans2D1" presStyleIdx="0" presStyleCnt="0"/>
      <dgm:spPr/>
    </dgm:pt>
    <dgm:pt modelId="{EE2F5905-F30E-475A-99B1-5E055205DDB5}" type="pres">
      <dgm:prSet presAssocID="{811A9619-F649-4F40-8ADB-E0EF70AD5B5A}" presName="compNode" presStyleCnt="0"/>
      <dgm:spPr/>
    </dgm:pt>
    <dgm:pt modelId="{758E484B-F31B-4272-9DEC-4AFD472E4569}" type="pres">
      <dgm:prSet presAssocID="{811A9619-F649-4F40-8ADB-E0EF70AD5B5A}" presName="pictRect" presStyleLbl="node1" presStyleIdx="3" presStyleCnt="5"/>
      <dgm:spPr>
        <a:blipFill rotWithShape="1">
          <a:blip xmlns:r="http://schemas.openxmlformats.org/officeDocument/2006/relationships" r:embed="rId4"/>
          <a:stretch>
            <a:fillRect/>
          </a:stretch>
        </a:blipFill>
      </dgm:spPr>
    </dgm:pt>
    <dgm:pt modelId="{6C3FCC8B-6215-4939-BC87-A0F94AB00C16}" type="pres">
      <dgm:prSet presAssocID="{811A9619-F649-4F40-8ADB-E0EF70AD5B5A}" presName="textRect" presStyleLbl="revTx" presStyleIdx="3" presStyleCnt="5" custLinFactNeighborX="1148" custLinFactNeighborY="23301">
        <dgm:presLayoutVars>
          <dgm:bulletEnabled val="1"/>
        </dgm:presLayoutVars>
      </dgm:prSet>
      <dgm:spPr/>
    </dgm:pt>
    <dgm:pt modelId="{D5296E65-D7EC-458C-9321-B921E9F545D6}" type="pres">
      <dgm:prSet presAssocID="{5E5B3788-76CE-4166-A360-D491870B5474}" presName="sibTrans" presStyleLbl="sibTrans2D1" presStyleIdx="0" presStyleCnt="0"/>
      <dgm:spPr/>
    </dgm:pt>
    <dgm:pt modelId="{0DFBBFF2-DC20-4D68-9F70-963DB864A0F8}" type="pres">
      <dgm:prSet presAssocID="{6AFBEFA4-6014-4FA7-ACEA-8C045F2EB5C8}" presName="compNode" presStyleCnt="0"/>
      <dgm:spPr/>
    </dgm:pt>
    <dgm:pt modelId="{BE38A284-E252-42BA-A399-E419617F6845}" type="pres">
      <dgm:prSet presAssocID="{6AFBEFA4-6014-4FA7-ACEA-8C045F2EB5C8}" presName="pictRect" presStyleLbl="node1" presStyleIdx="4" presStyleCnt="5"/>
      <dgm:spPr>
        <a:blipFill rotWithShape="1">
          <a:blip xmlns:r="http://schemas.openxmlformats.org/officeDocument/2006/relationships" r:embed="rId5"/>
          <a:stretch>
            <a:fillRect/>
          </a:stretch>
        </a:blipFill>
      </dgm:spPr>
    </dgm:pt>
    <dgm:pt modelId="{72659CC6-0D2B-4FE8-91C7-7A81D001575F}" type="pres">
      <dgm:prSet presAssocID="{6AFBEFA4-6014-4FA7-ACEA-8C045F2EB5C8}" presName="textRect" presStyleLbl="revTx" presStyleIdx="4" presStyleCnt="5" custScaleX="459290" custScaleY="78448">
        <dgm:presLayoutVars>
          <dgm:bulletEnabled val="1"/>
        </dgm:presLayoutVars>
      </dgm:prSet>
      <dgm:spPr/>
    </dgm:pt>
  </dgm:ptLst>
  <dgm:cxnLst>
    <dgm:cxn modelId="{E1111B04-27B3-4274-823A-BB2B56810280}" type="presOf" srcId="{551C2C1A-9BB9-4415-8AF9-4A2FDA72EBDC}" destId="{3D89DA4C-C8BF-4424-8BE1-2D6333AA1D4F}" srcOrd="0" destOrd="0" presId="urn:microsoft.com/office/officeart/2005/8/layout/pList1"/>
    <dgm:cxn modelId="{C4812916-2243-4D7C-A9C3-0366F3FFCEF1}" srcId="{44CEC07F-7E82-49DB-9932-D65F8F4A76BB}" destId="{551C2C1A-9BB9-4415-8AF9-4A2FDA72EBDC}" srcOrd="1" destOrd="0" parTransId="{8434B92E-0560-4089-95D9-8FFA25752F6D}" sibTransId="{DD8CE1BE-D219-4AD5-ACFF-1E157BB46280}"/>
    <dgm:cxn modelId="{2CEC1917-1AA3-4F6A-B444-C8EB0CA0A1E5}" type="presOf" srcId="{DD8CE1BE-D219-4AD5-ACFF-1E157BB46280}" destId="{388DD391-3F4E-4544-8F8B-88F4388BFA79}" srcOrd="0" destOrd="0" presId="urn:microsoft.com/office/officeart/2005/8/layout/pList1"/>
    <dgm:cxn modelId="{F1917A24-FC21-4BDD-8058-3823B4F15AA1}" type="presOf" srcId="{AD69A411-7978-47AD-9A72-E04E039FEA7A}" destId="{7BB8DBC0-EC67-4FC2-91BD-654E6AFE8D5B}" srcOrd="0" destOrd="0" presId="urn:microsoft.com/office/officeart/2005/8/layout/pList1"/>
    <dgm:cxn modelId="{1FF3842A-BCF0-4F94-AB65-070421F319D4}" srcId="{44CEC07F-7E82-49DB-9932-D65F8F4A76BB}" destId="{0C41E064-745B-4293-ADEF-2D888ACC4868}" srcOrd="2" destOrd="0" parTransId="{5A72B26B-FD9A-47D1-8358-390825A17574}" sibTransId="{664AD172-9057-4BA7-B8CA-95DA61CB0318}"/>
    <dgm:cxn modelId="{CF215037-DC52-49F8-B273-E21CE49B9424}" type="presOf" srcId="{6AFBEFA4-6014-4FA7-ACEA-8C045F2EB5C8}" destId="{72659CC6-0D2B-4FE8-91C7-7A81D001575F}" srcOrd="0" destOrd="0" presId="urn:microsoft.com/office/officeart/2005/8/layout/pList1"/>
    <dgm:cxn modelId="{A9C14738-DD2D-4ED4-86F6-3B5A06123FAD}" type="presOf" srcId="{664AD172-9057-4BA7-B8CA-95DA61CB0318}" destId="{D2C7AB1E-FA06-4BB5-A615-C55D04E57EB3}" srcOrd="0" destOrd="0" presId="urn:microsoft.com/office/officeart/2005/8/layout/pList1"/>
    <dgm:cxn modelId="{F927833A-9FC0-49ED-B98B-A1EB81C76E41}" srcId="{44CEC07F-7E82-49DB-9932-D65F8F4A76BB}" destId="{0123F08C-488C-4DFF-9CA4-9393D96344E2}" srcOrd="0" destOrd="0" parTransId="{92F1DE89-71F8-48C1-B5D5-A9F4C938FD60}" sibTransId="{AD69A411-7978-47AD-9A72-E04E039FEA7A}"/>
    <dgm:cxn modelId="{D4A36941-DD2B-45CD-BAC3-E92EEFB55745}" type="presOf" srcId="{811A9619-F649-4F40-8ADB-E0EF70AD5B5A}" destId="{6C3FCC8B-6215-4939-BC87-A0F94AB00C16}" srcOrd="0" destOrd="0" presId="urn:microsoft.com/office/officeart/2005/8/layout/pList1"/>
    <dgm:cxn modelId="{6890C360-D67B-4373-A5FF-8D4F4269E1D1}" type="presOf" srcId="{0C41E064-745B-4293-ADEF-2D888ACC4868}" destId="{AFE78CB9-4027-48CB-B4A9-4578DEA652D1}" srcOrd="0" destOrd="0" presId="urn:microsoft.com/office/officeart/2005/8/layout/pList1"/>
    <dgm:cxn modelId="{1968B898-D3C4-4DAE-B868-0B2586E37622}" srcId="{44CEC07F-7E82-49DB-9932-D65F8F4A76BB}" destId="{6AFBEFA4-6014-4FA7-ACEA-8C045F2EB5C8}" srcOrd="4" destOrd="0" parTransId="{29C1778B-12A1-46C6-85E0-D2A09FD2227B}" sibTransId="{CF21ACAB-E4C1-4C98-A535-F68548C0EDFB}"/>
    <dgm:cxn modelId="{397F40BA-6469-4531-975C-3F5B7C269AF9}" type="presOf" srcId="{44CEC07F-7E82-49DB-9932-D65F8F4A76BB}" destId="{F88191B7-F9A0-4BBD-8130-46127FD1C0FE}" srcOrd="0" destOrd="0" presId="urn:microsoft.com/office/officeart/2005/8/layout/pList1"/>
    <dgm:cxn modelId="{136B45C6-23D0-417B-A35C-85EB07C97C1C}" type="presOf" srcId="{5E5B3788-76CE-4166-A360-D491870B5474}" destId="{D5296E65-D7EC-458C-9321-B921E9F545D6}" srcOrd="0" destOrd="0" presId="urn:microsoft.com/office/officeart/2005/8/layout/pList1"/>
    <dgm:cxn modelId="{E8D18FC6-F585-4D05-BC44-038AC09543B5}" srcId="{44CEC07F-7E82-49DB-9932-D65F8F4A76BB}" destId="{811A9619-F649-4F40-8ADB-E0EF70AD5B5A}" srcOrd="3" destOrd="0" parTransId="{E0A8C1D7-58D5-48A8-BE48-8B6FEC254337}" sibTransId="{5E5B3788-76CE-4166-A360-D491870B5474}"/>
    <dgm:cxn modelId="{66066AC9-A28A-47FB-983D-D36BCBD1522B}" type="presOf" srcId="{0123F08C-488C-4DFF-9CA4-9393D96344E2}" destId="{A05D41D5-2956-41EA-8187-B6C7FF0EC84F}" srcOrd="0" destOrd="0" presId="urn:microsoft.com/office/officeart/2005/8/layout/pList1"/>
    <dgm:cxn modelId="{8627F062-3DD3-42A5-9D4B-71C2E4166FE1}" type="presParOf" srcId="{F88191B7-F9A0-4BBD-8130-46127FD1C0FE}" destId="{FA3E97B5-250A-4D81-8BE3-1E0AC6C15D4A}" srcOrd="0" destOrd="0" presId="urn:microsoft.com/office/officeart/2005/8/layout/pList1"/>
    <dgm:cxn modelId="{8A6F7C70-4FE9-4759-A409-4EA64021432C}" type="presParOf" srcId="{FA3E97B5-250A-4D81-8BE3-1E0AC6C15D4A}" destId="{ED82BC42-57B6-4314-A5DD-73B440D23552}" srcOrd="0" destOrd="0" presId="urn:microsoft.com/office/officeart/2005/8/layout/pList1"/>
    <dgm:cxn modelId="{C10F9570-F677-444A-B243-31EDF7343650}" type="presParOf" srcId="{FA3E97B5-250A-4D81-8BE3-1E0AC6C15D4A}" destId="{A05D41D5-2956-41EA-8187-B6C7FF0EC84F}" srcOrd="1" destOrd="0" presId="urn:microsoft.com/office/officeart/2005/8/layout/pList1"/>
    <dgm:cxn modelId="{86C02F10-8613-45F9-A1D1-283EEEC4B3D2}" type="presParOf" srcId="{F88191B7-F9A0-4BBD-8130-46127FD1C0FE}" destId="{7BB8DBC0-EC67-4FC2-91BD-654E6AFE8D5B}" srcOrd="1" destOrd="0" presId="urn:microsoft.com/office/officeart/2005/8/layout/pList1"/>
    <dgm:cxn modelId="{1A7277B9-F840-4AE4-A2C3-06766BF2960C}" type="presParOf" srcId="{F88191B7-F9A0-4BBD-8130-46127FD1C0FE}" destId="{942C3D35-5CE1-4864-98B9-E22E516AD28C}" srcOrd="2" destOrd="0" presId="urn:microsoft.com/office/officeart/2005/8/layout/pList1"/>
    <dgm:cxn modelId="{B724F40A-053B-4137-A4DF-4FFC5675FEE7}" type="presParOf" srcId="{942C3D35-5CE1-4864-98B9-E22E516AD28C}" destId="{22845CD0-3CE0-4463-9880-0CA4AFD78B15}" srcOrd="0" destOrd="0" presId="urn:microsoft.com/office/officeart/2005/8/layout/pList1"/>
    <dgm:cxn modelId="{437ECB65-A0EC-454D-A06A-213572C14062}" type="presParOf" srcId="{942C3D35-5CE1-4864-98B9-E22E516AD28C}" destId="{3D89DA4C-C8BF-4424-8BE1-2D6333AA1D4F}" srcOrd="1" destOrd="0" presId="urn:microsoft.com/office/officeart/2005/8/layout/pList1"/>
    <dgm:cxn modelId="{294CA282-9239-4482-A70B-6BF7B3A3912A}" type="presParOf" srcId="{F88191B7-F9A0-4BBD-8130-46127FD1C0FE}" destId="{388DD391-3F4E-4544-8F8B-88F4388BFA79}" srcOrd="3" destOrd="0" presId="urn:microsoft.com/office/officeart/2005/8/layout/pList1"/>
    <dgm:cxn modelId="{3F521C0F-1458-4D5A-8680-B8FDF627F98B}" type="presParOf" srcId="{F88191B7-F9A0-4BBD-8130-46127FD1C0FE}" destId="{BA95C82C-3CB9-41B6-9625-7AF2878A1DCB}" srcOrd="4" destOrd="0" presId="urn:microsoft.com/office/officeart/2005/8/layout/pList1"/>
    <dgm:cxn modelId="{470D7390-2623-47E9-B20F-EC402399A442}" type="presParOf" srcId="{BA95C82C-3CB9-41B6-9625-7AF2878A1DCB}" destId="{8DA6170D-44BF-4E92-BEA8-13D1133E79EC}" srcOrd="0" destOrd="0" presId="urn:microsoft.com/office/officeart/2005/8/layout/pList1"/>
    <dgm:cxn modelId="{FF9CA38C-E04D-4F8A-A01B-37C8E910427E}" type="presParOf" srcId="{BA95C82C-3CB9-41B6-9625-7AF2878A1DCB}" destId="{AFE78CB9-4027-48CB-B4A9-4578DEA652D1}" srcOrd="1" destOrd="0" presId="urn:microsoft.com/office/officeart/2005/8/layout/pList1"/>
    <dgm:cxn modelId="{0BF7985D-3225-4799-A444-7A42AEA64507}" type="presParOf" srcId="{F88191B7-F9A0-4BBD-8130-46127FD1C0FE}" destId="{D2C7AB1E-FA06-4BB5-A615-C55D04E57EB3}" srcOrd="5" destOrd="0" presId="urn:microsoft.com/office/officeart/2005/8/layout/pList1"/>
    <dgm:cxn modelId="{BCE5DC65-1570-42A2-9CBF-E0DA0519B9D7}" type="presParOf" srcId="{F88191B7-F9A0-4BBD-8130-46127FD1C0FE}" destId="{EE2F5905-F30E-475A-99B1-5E055205DDB5}" srcOrd="6" destOrd="0" presId="urn:microsoft.com/office/officeart/2005/8/layout/pList1"/>
    <dgm:cxn modelId="{8017A5B6-E6DE-45EB-84BB-6B9115E564FD}" type="presParOf" srcId="{EE2F5905-F30E-475A-99B1-5E055205DDB5}" destId="{758E484B-F31B-4272-9DEC-4AFD472E4569}" srcOrd="0" destOrd="0" presId="urn:microsoft.com/office/officeart/2005/8/layout/pList1"/>
    <dgm:cxn modelId="{3769AAE0-EFA8-4A08-A4A5-4FA8558BB6AE}" type="presParOf" srcId="{EE2F5905-F30E-475A-99B1-5E055205DDB5}" destId="{6C3FCC8B-6215-4939-BC87-A0F94AB00C16}" srcOrd="1" destOrd="0" presId="urn:microsoft.com/office/officeart/2005/8/layout/pList1"/>
    <dgm:cxn modelId="{9C0B7C94-31DC-43C0-891C-14CB5EAF64BF}" type="presParOf" srcId="{F88191B7-F9A0-4BBD-8130-46127FD1C0FE}" destId="{D5296E65-D7EC-458C-9321-B921E9F545D6}" srcOrd="7" destOrd="0" presId="urn:microsoft.com/office/officeart/2005/8/layout/pList1"/>
    <dgm:cxn modelId="{51D4660D-A84A-4C82-A416-C9BD07281DA0}" type="presParOf" srcId="{F88191B7-F9A0-4BBD-8130-46127FD1C0FE}" destId="{0DFBBFF2-DC20-4D68-9F70-963DB864A0F8}" srcOrd="8" destOrd="0" presId="urn:microsoft.com/office/officeart/2005/8/layout/pList1"/>
    <dgm:cxn modelId="{1A12A4A2-3BF9-43B1-A7D2-E025BF22123B}" type="presParOf" srcId="{0DFBBFF2-DC20-4D68-9F70-963DB864A0F8}" destId="{BE38A284-E252-42BA-A399-E419617F6845}" srcOrd="0" destOrd="0" presId="urn:microsoft.com/office/officeart/2005/8/layout/pList1"/>
    <dgm:cxn modelId="{B17B04E7-24C6-4F20-9EAC-3D7AB0BC31E9}" type="presParOf" srcId="{0DFBBFF2-DC20-4D68-9F70-963DB864A0F8}" destId="{72659CC6-0D2B-4FE8-91C7-7A81D001575F}" srcOrd="1" destOrd="0" presId="urn:microsoft.com/office/officeart/2005/8/layout/p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9E19B7-0927-42FE-92CF-4C62300D5C98}" type="doc">
      <dgm:prSet loTypeId="urn:microsoft.com/office/officeart/2008/layout/LinedList" loCatId="process" qsTypeId="urn:microsoft.com/office/officeart/2005/8/quickstyle/simple1" qsCatId="simple" csTypeId="urn:microsoft.com/office/officeart/2005/8/colors/accent2_3" csCatId="accent2" phldr="1"/>
      <dgm:spPr/>
      <dgm:t>
        <a:bodyPr/>
        <a:lstStyle/>
        <a:p>
          <a:endParaRPr lang="en-US"/>
        </a:p>
      </dgm:t>
    </dgm:pt>
    <dgm:pt modelId="{BF547C8D-F778-48F4-9F9D-67E4D8AA33D3}">
      <dgm:prSet phldrT="[Text]" custT="1"/>
      <dgm:spPr/>
      <dgm:t>
        <a:bodyPr/>
        <a:lstStyle/>
        <a:p>
          <a:r>
            <a:rPr lang="en-US" sz="2400"/>
            <a:t>Commence upon arrival</a:t>
          </a:r>
          <a:endParaRPr lang="en-US" sz="2400" dirty="0"/>
        </a:p>
      </dgm:t>
    </dgm:pt>
    <dgm:pt modelId="{340C6F39-126B-4863-8C2C-02D291C85B15}" type="parTrans" cxnId="{32FDFC58-C576-44CC-89FA-B6FE1E20C1BC}">
      <dgm:prSet/>
      <dgm:spPr/>
      <dgm:t>
        <a:bodyPr/>
        <a:lstStyle/>
        <a:p>
          <a:endParaRPr lang="en-US"/>
        </a:p>
      </dgm:t>
    </dgm:pt>
    <dgm:pt modelId="{356C3CCB-4E00-4EC3-B3E6-060961336E42}" type="sibTrans" cxnId="{32FDFC58-C576-44CC-89FA-B6FE1E20C1BC}">
      <dgm:prSet/>
      <dgm:spPr/>
      <dgm:t>
        <a:bodyPr/>
        <a:lstStyle/>
        <a:p>
          <a:endParaRPr lang="en-US"/>
        </a:p>
      </dgm:t>
    </dgm:pt>
    <dgm:pt modelId="{0644D092-8117-46E1-9EB3-8CEE8B6D752F}">
      <dgm:prSet phldrT="[Text]" custT="1"/>
      <dgm:spPr/>
      <dgm:t>
        <a:bodyPr/>
        <a:lstStyle/>
        <a:p>
          <a:r>
            <a:rPr lang="en-US" sz="2400"/>
            <a:t>Time/ Date</a:t>
          </a:r>
          <a:endParaRPr lang="en-US" sz="2400" dirty="0"/>
        </a:p>
      </dgm:t>
    </dgm:pt>
    <dgm:pt modelId="{8461A532-62BD-45CB-997B-6C0A2FFCE945}" type="parTrans" cxnId="{DC2A38FD-8498-4713-A8DC-A4EB2048E21A}">
      <dgm:prSet/>
      <dgm:spPr/>
      <dgm:t>
        <a:bodyPr/>
        <a:lstStyle/>
        <a:p>
          <a:endParaRPr lang="en-US"/>
        </a:p>
      </dgm:t>
    </dgm:pt>
    <dgm:pt modelId="{3501128C-8C8C-4161-A307-7C5C59B44EBC}" type="sibTrans" cxnId="{DC2A38FD-8498-4713-A8DC-A4EB2048E21A}">
      <dgm:prSet/>
      <dgm:spPr/>
      <dgm:t>
        <a:bodyPr/>
        <a:lstStyle/>
        <a:p>
          <a:endParaRPr lang="en-US"/>
        </a:p>
      </dgm:t>
    </dgm:pt>
    <dgm:pt modelId="{929E7228-8DDE-4CB0-B1DC-7F11D3A8BF04}">
      <dgm:prSet phldrT="[Text]" custT="1"/>
      <dgm:spPr/>
      <dgm:t>
        <a:bodyPr/>
        <a:lstStyle/>
        <a:p>
          <a:r>
            <a:rPr lang="en-US" sz="2400"/>
            <a:t>Who? When? Where? What?</a:t>
          </a:r>
          <a:endParaRPr lang="en-US" sz="2400" dirty="0"/>
        </a:p>
      </dgm:t>
    </dgm:pt>
    <dgm:pt modelId="{C3454E51-3836-4022-97BC-D23B63C5164B}" type="parTrans" cxnId="{5056F56C-1F52-44F8-A405-A60F26643A5D}">
      <dgm:prSet/>
      <dgm:spPr/>
      <dgm:t>
        <a:bodyPr/>
        <a:lstStyle/>
        <a:p>
          <a:endParaRPr lang="en-US"/>
        </a:p>
      </dgm:t>
    </dgm:pt>
    <dgm:pt modelId="{B21FAAA4-CEE2-41B5-9A2B-120D88781E73}" type="sibTrans" cxnId="{5056F56C-1F52-44F8-A405-A60F26643A5D}">
      <dgm:prSet/>
      <dgm:spPr/>
      <dgm:t>
        <a:bodyPr/>
        <a:lstStyle/>
        <a:p>
          <a:endParaRPr lang="en-US"/>
        </a:p>
      </dgm:t>
    </dgm:pt>
    <dgm:pt modelId="{93E3A48B-541C-4E7D-9805-61944A17061C}">
      <dgm:prSet phldrT="[Text]" custT="1"/>
      <dgm:spPr/>
      <dgm:t>
        <a:bodyPr/>
        <a:lstStyle/>
        <a:p>
          <a:r>
            <a:rPr lang="en-US" sz="2400"/>
            <a:t>Name</a:t>
          </a:r>
          <a:endParaRPr lang="en-US" sz="2400" dirty="0"/>
        </a:p>
      </dgm:t>
    </dgm:pt>
    <dgm:pt modelId="{A8E16CA5-E4E8-462B-958D-A5E584DEE4F7}" type="parTrans" cxnId="{755301E3-08AF-4CF6-B0F2-E53D42798038}">
      <dgm:prSet/>
      <dgm:spPr/>
      <dgm:t>
        <a:bodyPr/>
        <a:lstStyle/>
        <a:p>
          <a:endParaRPr lang="en-US"/>
        </a:p>
      </dgm:t>
    </dgm:pt>
    <dgm:pt modelId="{6CECEEEA-6B4D-43F4-B645-DEBEB01443D2}" type="sibTrans" cxnId="{755301E3-08AF-4CF6-B0F2-E53D42798038}">
      <dgm:prSet/>
      <dgm:spPr/>
      <dgm:t>
        <a:bodyPr/>
        <a:lstStyle/>
        <a:p>
          <a:endParaRPr lang="en-US"/>
        </a:p>
      </dgm:t>
    </dgm:pt>
    <dgm:pt modelId="{57292EEF-48EF-496E-BD78-0EA853FAE164}">
      <dgm:prSet phldrT="[Text]" custT="1"/>
      <dgm:spPr/>
      <dgm:t>
        <a:bodyPr/>
        <a:lstStyle/>
        <a:p>
          <a:r>
            <a:rPr lang="en-US" sz="2400"/>
            <a:t>Time entered scene</a:t>
          </a:r>
          <a:endParaRPr lang="en-US" sz="2400" dirty="0"/>
        </a:p>
      </dgm:t>
    </dgm:pt>
    <dgm:pt modelId="{199ECE8A-1C21-471E-90F7-8F893DF8836A}" type="parTrans" cxnId="{E5F62350-7FE6-4A62-9A63-F04C0063C8DA}">
      <dgm:prSet/>
      <dgm:spPr/>
      <dgm:t>
        <a:bodyPr/>
        <a:lstStyle/>
        <a:p>
          <a:endParaRPr lang="en-US"/>
        </a:p>
      </dgm:t>
    </dgm:pt>
    <dgm:pt modelId="{6D77B642-8F6C-4E12-A4A3-9348F80A25DE}" type="sibTrans" cxnId="{E5F62350-7FE6-4A62-9A63-F04C0063C8DA}">
      <dgm:prSet/>
      <dgm:spPr/>
      <dgm:t>
        <a:bodyPr/>
        <a:lstStyle/>
        <a:p>
          <a:endParaRPr lang="en-US"/>
        </a:p>
      </dgm:t>
    </dgm:pt>
    <dgm:pt modelId="{B2C0321B-CD59-4BE6-B4D2-E4999441C763}">
      <dgm:prSet phldrT="[Text]" custT="1"/>
      <dgm:spPr/>
      <dgm:t>
        <a:bodyPr/>
        <a:lstStyle/>
        <a:p>
          <a:r>
            <a:rPr lang="en-US" sz="2400"/>
            <a:t>Time left</a:t>
          </a:r>
          <a:endParaRPr lang="en-US" sz="2400" dirty="0"/>
        </a:p>
      </dgm:t>
    </dgm:pt>
    <dgm:pt modelId="{2C9E6D53-BA8A-48D2-B94C-59866166DED7}" type="parTrans" cxnId="{6A7DF1F0-5357-42BC-BDDD-6517CDB93032}">
      <dgm:prSet/>
      <dgm:spPr/>
      <dgm:t>
        <a:bodyPr/>
        <a:lstStyle/>
        <a:p>
          <a:endParaRPr lang="en-US"/>
        </a:p>
      </dgm:t>
    </dgm:pt>
    <dgm:pt modelId="{0CE1ACBA-8C44-4C53-8780-88D85706C336}" type="sibTrans" cxnId="{6A7DF1F0-5357-42BC-BDDD-6517CDB93032}">
      <dgm:prSet/>
      <dgm:spPr/>
      <dgm:t>
        <a:bodyPr/>
        <a:lstStyle/>
        <a:p>
          <a:endParaRPr lang="en-US"/>
        </a:p>
      </dgm:t>
    </dgm:pt>
    <dgm:pt modelId="{BC459F74-E9CD-4D7F-BD90-42FC1E935D2D}">
      <dgm:prSet phldrT="[Text]" custT="1"/>
      <dgm:spPr/>
      <dgm:t>
        <a:bodyPr/>
        <a:lstStyle/>
        <a:p>
          <a:r>
            <a:rPr lang="en-US" sz="2400"/>
            <a:t>Who the log is handed to</a:t>
          </a:r>
          <a:endParaRPr lang="en-US" sz="2400" dirty="0"/>
        </a:p>
      </dgm:t>
    </dgm:pt>
    <dgm:pt modelId="{F4D32421-03D7-49B6-8ED7-1229A61E1A72}" type="parTrans" cxnId="{87943E64-D6CC-499B-A9E4-3B16FDCA961E}">
      <dgm:prSet/>
      <dgm:spPr/>
      <dgm:t>
        <a:bodyPr/>
        <a:lstStyle/>
        <a:p>
          <a:endParaRPr lang="en-US"/>
        </a:p>
      </dgm:t>
    </dgm:pt>
    <dgm:pt modelId="{E81D1982-ED98-4EA7-9035-D1D46FFA0F46}" type="sibTrans" cxnId="{87943E64-D6CC-499B-A9E4-3B16FDCA961E}">
      <dgm:prSet/>
      <dgm:spPr/>
      <dgm:t>
        <a:bodyPr/>
        <a:lstStyle/>
        <a:p>
          <a:endParaRPr lang="en-US"/>
        </a:p>
      </dgm:t>
    </dgm:pt>
    <dgm:pt modelId="{E7C0C9DD-7D7B-40EA-B63D-20A2B2FAA779}">
      <dgm:prSet phldrT="[Text]" custT="1"/>
      <dgm:spPr/>
      <dgm:t>
        <a:bodyPr/>
        <a:lstStyle/>
        <a:p>
          <a:r>
            <a:rPr lang="en-US" sz="2400"/>
            <a:t>Signature</a:t>
          </a:r>
          <a:endParaRPr lang="en-US" sz="2400" dirty="0"/>
        </a:p>
      </dgm:t>
    </dgm:pt>
    <dgm:pt modelId="{475AC6FF-16FD-4D22-BF6F-DA593795E60B}" type="parTrans" cxnId="{B014F15A-5E0A-47A9-B9E0-5577257E03C9}">
      <dgm:prSet/>
      <dgm:spPr/>
      <dgm:t>
        <a:bodyPr/>
        <a:lstStyle/>
        <a:p>
          <a:endParaRPr lang="en-US"/>
        </a:p>
      </dgm:t>
    </dgm:pt>
    <dgm:pt modelId="{A4E1E140-7929-4621-8D81-0E1B435FC5B5}" type="sibTrans" cxnId="{B014F15A-5E0A-47A9-B9E0-5577257E03C9}">
      <dgm:prSet/>
      <dgm:spPr/>
      <dgm:t>
        <a:bodyPr/>
        <a:lstStyle/>
        <a:p>
          <a:endParaRPr lang="en-US"/>
        </a:p>
      </dgm:t>
    </dgm:pt>
    <dgm:pt modelId="{75EDCC05-9937-4F43-8E38-33AD3D826C19}" type="pres">
      <dgm:prSet presAssocID="{8F9E19B7-0927-42FE-92CF-4C62300D5C98}" presName="vert0" presStyleCnt="0">
        <dgm:presLayoutVars>
          <dgm:dir/>
          <dgm:animOne val="branch"/>
          <dgm:animLvl val="lvl"/>
        </dgm:presLayoutVars>
      </dgm:prSet>
      <dgm:spPr/>
    </dgm:pt>
    <dgm:pt modelId="{8CC5B066-631F-9C4A-BF1E-3F5998101AED}" type="pres">
      <dgm:prSet presAssocID="{BF547C8D-F778-48F4-9F9D-67E4D8AA33D3}" presName="thickLine" presStyleLbl="alignNode1" presStyleIdx="0" presStyleCnt="8"/>
      <dgm:spPr/>
    </dgm:pt>
    <dgm:pt modelId="{4E4BA631-C44E-D245-8F50-6DEB66D875F8}" type="pres">
      <dgm:prSet presAssocID="{BF547C8D-F778-48F4-9F9D-67E4D8AA33D3}" presName="horz1" presStyleCnt="0"/>
      <dgm:spPr/>
    </dgm:pt>
    <dgm:pt modelId="{7096F269-7043-164A-8A8A-F1F8B8EBC32C}" type="pres">
      <dgm:prSet presAssocID="{BF547C8D-F778-48F4-9F9D-67E4D8AA33D3}" presName="tx1" presStyleLbl="revTx" presStyleIdx="0" presStyleCnt="8"/>
      <dgm:spPr/>
    </dgm:pt>
    <dgm:pt modelId="{5C79A564-503A-9F4E-8F82-C0AAFA16B77B}" type="pres">
      <dgm:prSet presAssocID="{BF547C8D-F778-48F4-9F9D-67E4D8AA33D3}" presName="vert1" presStyleCnt="0"/>
      <dgm:spPr/>
    </dgm:pt>
    <dgm:pt modelId="{889B0F4F-21FB-BD43-88F1-A37BEFE0FEB0}" type="pres">
      <dgm:prSet presAssocID="{0644D092-8117-46E1-9EB3-8CEE8B6D752F}" presName="thickLine" presStyleLbl="alignNode1" presStyleIdx="1" presStyleCnt="8"/>
      <dgm:spPr/>
    </dgm:pt>
    <dgm:pt modelId="{B9E91877-F0B4-D24A-8526-2DF7D5FED11C}" type="pres">
      <dgm:prSet presAssocID="{0644D092-8117-46E1-9EB3-8CEE8B6D752F}" presName="horz1" presStyleCnt="0"/>
      <dgm:spPr/>
    </dgm:pt>
    <dgm:pt modelId="{BD561905-510A-6242-AA2F-3ACA417F1575}" type="pres">
      <dgm:prSet presAssocID="{0644D092-8117-46E1-9EB3-8CEE8B6D752F}" presName="tx1" presStyleLbl="revTx" presStyleIdx="1" presStyleCnt="8"/>
      <dgm:spPr/>
    </dgm:pt>
    <dgm:pt modelId="{A394B830-BD2A-A249-BAA4-714EDEC909F8}" type="pres">
      <dgm:prSet presAssocID="{0644D092-8117-46E1-9EB3-8CEE8B6D752F}" presName="vert1" presStyleCnt="0"/>
      <dgm:spPr/>
    </dgm:pt>
    <dgm:pt modelId="{953007B5-119E-DC4B-9929-6C1C22D9377D}" type="pres">
      <dgm:prSet presAssocID="{929E7228-8DDE-4CB0-B1DC-7F11D3A8BF04}" presName="thickLine" presStyleLbl="alignNode1" presStyleIdx="2" presStyleCnt="8"/>
      <dgm:spPr/>
    </dgm:pt>
    <dgm:pt modelId="{81CEAFEB-E273-7742-BD0A-45124ED3E762}" type="pres">
      <dgm:prSet presAssocID="{929E7228-8DDE-4CB0-B1DC-7F11D3A8BF04}" presName="horz1" presStyleCnt="0"/>
      <dgm:spPr/>
    </dgm:pt>
    <dgm:pt modelId="{36E55132-5117-964F-8B1B-CBD9DD65DD85}" type="pres">
      <dgm:prSet presAssocID="{929E7228-8DDE-4CB0-B1DC-7F11D3A8BF04}" presName="tx1" presStyleLbl="revTx" presStyleIdx="2" presStyleCnt="8"/>
      <dgm:spPr/>
    </dgm:pt>
    <dgm:pt modelId="{5F7989F3-0997-2741-A96A-156EA1937AC0}" type="pres">
      <dgm:prSet presAssocID="{929E7228-8DDE-4CB0-B1DC-7F11D3A8BF04}" presName="vert1" presStyleCnt="0"/>
      <dgm:spPr/>
    </dgm:pt>
    <dgm:pt modelId="{F1B1FA56-1EDC-DB48-A30A-414FD6BD06B6}" type="pres">
      <dgm:prSet presAssocID="{93E3A48B-541C-4E7D-9805-61944A17061C}" presName="thickLine" presStyleLbl="alignNode1" presStyleIdx="3" presStyleCnt="8"/>
      <dgm:spPr/>
    </dgm:pt>
    <dgm:pt modelId="{4D06478D-2E4C-B244-916E-726E8675FB9C}" type="pres">
      <dgm:prSet presAssocID="{93E3A48B-541C-4E7D-9805-61944A17061C}" presName="horz1" presStyleCnt="0"/>
      <dgm:spPr/>
    </dgm:pt>
    <dgm:pt modelId="{C593682F-7522-F446-A51E-33A56642F022}" type="pres">
      <dgm:prSet presAssocID="{93E3A48B-541C-4E7D-9805-61944A17061C}" presName="tx1" presStyleLbl="revTx" presStyleIdx="3" presStyleCnt="8"/>
      <dgm:spPr/>
    </dgm:pt>
    <dgm:pt modelId="{7B09F811-BB67-7648-BC43-33D9CB1E8D55}" type="pres">
      <dgm:prSet presAssocID="{93E3A48B-541C-4E7D-9805-61944A17061C}" presName="vert1" presStyleCnt="0"/>
      <dgm:spPr/>
    </dgm:pt>
    <dgm:pt modelId="{B1294AE8-75BD-F94E-9F4F-21C9E292C64A}" type="pres">
      <dgm:prSet presAssocID="{57292EEF-48EF-496E-BD78-0EA853FAE164}" presName="thickLine" presStyleLbl="alignNode1" presStyleIdx="4" presStyleCnt="8"/>
      <dgm:spPr/>
    </dgm:pt>
    <dgm:pt modelId="{EAFF3BC8-0D98-3D44-A749-8EF0C77F1371}" type="pres">
      <dgm:prSet presAssocID="{57292EEF-48EF-496E-BD78-0EA853FAE164}" presName="horz1" presStyleCnt="0"/>
      <dgm:spPr/>
    </dgm:pt>
    <dgm:pt modelId="{FA342497-336A-F447-A3B9-27FD20687706}" type="pres">
      <dgm:prSet presAssocID="{57292EEF-48EF-496E-BD78-0EA853FAE164}" presName="tx1" presStyleLbl="revTx" presStyleIdx="4" presStyleCnt="8"/>
      <dgm:spPr/>
    </dgm:pt>
    <dgm:pt modelId="{1FE22455-A6C6-1E47-9CC5-8C57C8A55FFF}" type="pres">
      <dgm:prSet presAssocID="{57292EEF-48EF-496E-BD78-0EA853FAE164}" presName="vert1" presStyleCnt="0"/>
      <dgm:spPr/>
    </dgm:pt>
    <dgm:pt modelId="{671AB5B5-1A79-E34B-9F69-7FB693815ADE}" type="pres">
      <dgm:prSet presAssocID="{B2C0321B-CD59-4BE6-B4D2-E4999441C763}" presName="thickLine" presStyleLbl="alignNode1" presStyleIdx="5" presStyleCnt="8"/>
      <dgm:spPr/>
    </dgm:pt>
    <dgm:pt modelId="{EC5E2A5E-A3EB-2B40-A666-F662B0D08C2A}" type="pres">
      <dgm:prSet presAssocID="{B2C0321B-CD59-4BE6-B4D2-E4999441C763}" presName="horz1" presStyleCnt="0"/>
      <dgm:spPr/>
    </dgm:pt>
    <dgm:pt modelId="{15591053-97BB-3A4C-B9CC-83770F676D24}" type="pres">
      <dgm:prSet presAssocID="{B2C0321B-CD59-4BE6-B4D2-E4999441C763}" presName="tx1" presStyleLbl="revTx" presStyleIdx="5" presStyleCnt="8"/>
      <dgm:spPr/>
    </dgm:pt>
    <dgm:pt modelId="{E08A5C68-B9A2-134C-BD37-5F53CF8F1C28}" type="pres">
      <dgm:prSet presAssocID="{B2C0321B-CD59-4BE6-B4D2-E4999441C763}" presName="vert1" presStyleCnt="0"/>
      <dgm:spPr/>
    </dgm:pt>
    <dgm:pt modelId="{17ED15ED-55B1-2848-AD11-9A4D6EC47C26}" type="pres">
      <dgm:prSet presAssocID="{BC459F74-E9CD-4D7F-BD90-42FC1E935D2D}" presName="thickLine" presStyleLbl="alignNode1" presStyleIdx="6" presStyleCnt="8"/>
      <dgm:spPr/>
    </dgm:pt>
    <dgm:pt modelId="{3CE07FAF-C6EF-EA48-9361-D3A846B187AF}" type="pres">
      <dgm:prSet presAssocID="{BC459F74-E9CD-4D7F-BD90-42FC1E935D2D}" presName="horz1" presStyleCnt="0"/>
      <dgm:spPr/>
    </dgm:pt>
    <dgm:pt modelId="{7AC24BD6-48E4-1148-959E-5461716FA569}" type="pres">
      <dgm:prSet presAssocID="{BC459F74-E9CD-4D7F-BD90-42FC1E935D2D}" presName="tx1" presStyleLbl="revTx" presStyleIdx="6" presStyleCnt="8"/>
      <dgm:spPr/>
    </dgm:pt>
    <dgm:pt modelId="{202F99C2-4265-5D48-91BD-607EB63666E1}" type="pres">
      <dgm:prSet presAssocID="{BC459F74-E9CD-4D7F-BD90-42FC1E935D2D}" presName="vert1" presStyleCnt="0"/>
      <dgm:spPr/>
    </dgm:pt>
    <dgm:pt modelId="{BA407074-57C3-3047-9075-A476C97FA840}" type="pres">
      <dgm:prSet presAssocID="{E7C0C9DD-7D7B-40EA-B63D-20A2B2FAA779}" presName="thickLine" presStyleLbl="alignNode1" presStyleIdx="7" presStyleCnt="8"/>
      <dgm:spPr/>
    </dgm:pt>
    <dgm:pt modelId="{2BFFC204-9996-6A48-A440-F64CAEF793D5}" type="pres">
      <dgm:prSet presAssocID="{E7C0C9DD-7D7B-40EA-B63D-20A2B2FAA779}" presName="horz1" presStyleCnt="0"/>
      <dgm:spPr/>
    </dgm:pt>
    <dgm:pt modelId="{9F446515-A29C-D142-A4D8-4B5D2103F5C3}" type="pres">
      <dgm:prSet presAssocID="{E7C0C9DD-7D7B-40EA-B63D-20A2B2FAA779}" presName="tx1" presStyleLbl="revTx" presStyleIdx="7" presStyleCnt="8"/>
      <dgm:spPr/>
    </dgm:pt>
    <dgm:pt modelId="{4A22D79D-3BD1-AB4D-83B9-38B83E39641F}" type="pres">
      <dgm:prSet presAssocID="{E7C0C9DD-7D7B-40EA-B63D-20A2B2FAA779}" presName="vert1" presStyleCnt="0"/>
      <dgm:spPr/>
    </dgm:pt>
  </dgm:ptLst>
  <dgm:cxnLst>
    <dgm:cxn modelId="{E1A86F07-932D-5B40-876B-2AA4D669B7EF}" type="presOf" srcId="{0644D092-8117-46E1-9EB3-8CEE8B6D752F}" destId="{BD561905-510A-6242-AA2F-3ACA417F1575}" srcOrd="0" destOrd="0" presId="urn:microsoft.com/office/officeart/2008/layout/LinedList"/>
    <dgm:cxn modelId="{799FC50B-F6C7-4C42-A1FC-C497FB1D3197}" type="presOf" srcId="{8F9E19B7-0927-42FE-92CF-4C62300D5C98}" destId="{75EDCC05-9937-4F43-8E38-33AD3D826C19}" srcOrd="0" destOrd="0" presId="urn:microsoft.com/office/officeart/2008/layout/LinedList"/>
    <dgm:cxn modelId="{67C4BA34-47E5-E046-9082-469E243913C9}" type="presOf" srcId="{E7C0C9DD-7D7B-40EA-B63D-20A2B2FAA779}" destId="{9F446515-A29C-D142-A4D8-4B5D2103F5C3}" srcOrd="0" destOrd="0" presId="urn:microsoft.com/office/officeart/2008/layout/LinedList"/>
    <dgm:cxn modelId="{F6B33F35-EB10-114C-A3D9-C4C5D10DCFE6}" type="presOf" srcId="{BC459F74-E9CD-4D7F-BD90-42FC1E935D2D}" destId="{7AC24BD6-48E4-1148-959E-5461716FA569}" srcOrd="0" destOrd="0" presId="urn:microsoft.com/office/officeart/2008/layout/LinedList"/>
    <dgm:cxn modelId="{D590084C-2EF5-5A48-8B09-A8A56A40DD8A}" type="presOf" srcId="{57292EEF-48EF-496E-BD78-0EA853FAE164}" destId="{FA342497-336A-F447-A3B9-27FD20687706}" srcOrd="0" destOrd="0" presId="urn:microsoft.com/office/officeart/2008/layout/LinedList"/>
    <dgm:cxn modelId="{E5F62350-7FE6-4A62-9A63-F04C0063C8DA}" srcId="{8F9E19B7-0927-42FE-92CF-4C62300D5C98}" destId="{57292EEF-48EF-496E-BD78-0EA853FAE164}" srcOrd="4" destOrd="0" parTransId="{199ECE8A-1C21-471E-90F7-8F893DF8836A}" sibTransId="{6D77B642-8F6C-4E12-A4A3-9348F80A25DE}"/>
    <dgm:cxn modelId="{32FDFC58-C576-44CC-89FA-B6FE1E20C1BC}" srcId="{8F9E19B7-0927-42FE-92CF-4C62300D5C98}" destId="{BF547C8D-F778-48F4-9F9D-67E4D8AA33D3}" srcOrd="0" destOrd="0" parTransId="{340C6F39-126B-4863-8C2C-02D291C85B15}" sibTransId="{356C3CCB-4E00-4EC3-B3E6-060961336E42}"/>
    <dgm:cxn modelId="{B014F15A-5E0A-47A9-B9E0-5577257E03C9}" srcId="{8F9E19B7-0927-42FE-92CF-4C62300D5C98}" destId="{E7C0C9DD-7D7B-40EA-B63D-20A2B2FAA779}" srcOrd="7" destOrd="0" parTransId="{475AC6FF-16FD-4D22-BF6F-DA593795E60B}" sibTransId="{A4E1E140-7929-4621-8D81-0E1B435FC5B5}"/>
    <dgm:cxn modelId="{D3115E5B-197B-0E4F-8D4C-CC02D6CE4187}" type="presOf" srcId="{B2C0321B-CD59-4BE6-B4D2-E4999441C763}" destId="{15591053-97BB-3A4C-B9CC-83770F676D24}" srcOrd="0" destOrd="0" presId="urn:microsoft.com/office/officeart/2008/layout/LinedList"/>
    <dgm:cxn modelId="{87943E64-D6CC-499B-A9E4-3B16FDCA961E}" srcId="{8F9E19B7-0927-42FE-92CF-4C62300D5C98}" destId="{BC459F74-E9CD-4D7F-BD90-42FC1E935D2D}" srcOrd="6" destOrd="0" parTransId="{F4D32421-03D7-49B6-8ED7-1229A61E1A72}" sibTransId="{E81D1982-ED98-4EA7-9035-D1D46FFA0F46}"/>
    <dgm:cxn modelId="{5056F56C-1F52-44F8-A405-A60F26643A5D}" srcId="{8F9E19B7-0927-42FE-92CF-4C62300D5C98}" destId="{929E7228-8DDE-4CB0-B1DC-7F11D3A8BF04}" srcOrd="2" destOrd="0" parTransId="{C3454E51-3836-4022-97BC-D23B63C5164B}" sibTransId="{B21FAAA4-CEE2-41B5-9A2B-120D88781E73}"/>
    <dgm:cxn modelId="{464FD5A0-595A-4D4D-A75B-46B923A0F746}" type="presOf" srcId="{BF547C8D-F778-48F4-9F9D-67E4D8AA33D3}" destId="{7096F269-7043-164A-8A8A-F1F8B8EBC32C}" srcOrd="0" destOrd="0" presId="urn:microsoft.com/office/officeart/2008/layout/LinedList"/>
    <dgm:cxn modelId="{78065AB7-366E-F54D-B6F4-5583740835D4}" type="presOf" srcId="{93E3A48B-541C-4E7D-9805-61944A17061C}" destId="{C593682F-7522-F446-A51E-33A56642F022}" srcOrd="0" destOrd="0" presId="urn:microsoft.com/office/officeart/2008/layout/LinedList"/>
    <dgm:cxn modelId="{755301E3-08AF-4CF6-B0F2-E53D42798038}" srcId="{8F9E19B7-0927-42FE-92CF-4C62300D5C98}" destId="{93E3A48B-541C-4E7D-9805-61944A17061C}" srcOrd="3" destOrd="0" parTransId="{A8E16CA5-E4E8-462B-958D-A5E584DEE4F7}" sibTransId="{6CECEEEA-6B4D-43F4-B645-DEBEB01443D2}"/>
    <dgm:cxn modelId="{6A7DF1F0-5357-42BC-BDDD-6517CDB93032}" srcId="{8F9E19B7-0927-42FE-92CF-4C62300D5C98}" destId="{B2C0321B-CD59-4BE6-B4D2-E4999441C763}" srcOrd="5" destOrd="0" parTransId="{2C9E6D53-BA8A-48D2-B94C-59866166DED7}" sibTransId="{0CE1ACBA-8C44-4C53-8780-88D85706C336}"/>
    <dgm:cxn modelId="{0107FFF7-2D76-4A4E-A155-B344CCAB4887}" type="presOf" srcId="{929E7228-8DDE-4CB0-B1DC-7F11D3A8BF04}" destId="{36E55132-5117-964F-8B1B-CBD9DD65DD85}" srcOrd="0" destOrd="0" presId="urn:microsoft.com/office/officeart/2008/layout/LinedList"/>
    <dgm:cxn modelId="{DC2A38FD-8498-4713-A8DC-A4EB2048E21A}" srcId="{8F9E19B7-0927-42FE-92CF-4C62300D5C98}" destId="{0644D092-8117-46E1-9EB3-8CEE8B6D752F}" srcOrd="1" destOrd="0" parTransId="{8461A532-62BD-45CB-997B-6C0A2FFCE945}" sibTransId="{3501128C-8C8C-4161-A307-7C5C59B44EBC}"/>
    <dgm:cxn modelId="{1863F71D-0F53-964A-8E46-386964863000}" type="presParOf" srcId="{75EDCC05-9937-4F43-8E38-33AD3D826C19}" destId="{8CC5B066-631F-9C4A-BF1E-3F5998101AED}" srcOrd="0" destOrd="0" presId="urn:microsoft.com/office/officeart/2008/layout/LinedList"/>
    <dgm:cxn modelId="{961230CA-AC00-9640-BD45-34CA771CBDF5}" type="presParOf" srcId="{75EDCC05-9937-4F43-8E38-33AD3D826C19}" destId="{4E4BA631-C44E-D245-8F50-6DEB66D875F8}" srcOrd="1" destOrd="0" presId="urn:microsoft.com/office/officeart/2008/layout/LinedList"/>
    <dgm:cxn modelId="{9F457913-CBF7-574A-A03B-E025DAB970A9}" type="presParOf" srcId="{4E4BA631-C44E-D245-8F50-6DEB66D875F8}" destId="{7096F269-7043-164A-8A8A-F1F8B8EBC32C}" srcOrd="0" destOrd="0" presId="urn:microsoft.com/office/officeart/2008/layout/LinedList"/>
    <dgm:cxn modelId="{24FB3B18-9DC9-EE44-B1D2-B9947C5805C0}" type="presParOf" srcId="{4E4BA631-C44E-D245-8F50-6DEB66D875F8}" destId="{5C79A564-503A-9F4E-8F82-C0AAFA16B77B}" srcOrd="1" destOrd="0" presId="urn:microsoft.com/office/officeart/2008/layout/LinedList"/>
    <dgm:cxn modelId="{746BC4BD-0E2C-D141-B6EE-894792E591D8}" type="presParOf" srcId="{75EDCC05-9937-4F43-8E38-33AD3D826C19}" destId="{889B0F4F-21FB-BD43-88F1-A37BEFE0FEB0}" srcOrd="2" destOrd="0" presId="urn:microsoft.com/office/officeart/2008/layout/LinedList"/>
    <dgm:cxn modelId="{DB307D7C-6653-694E-A0F2-72FB137CEAC1}" type="presParOf" srcId="{75EDCC05-9937-4F43-8E38-33AD3D826C19}" destId="{B9E91877-F0B4-D24A-8526-2DF7D5FED11C}" srcOrd="3" destOrd="0" presId="urn:microsoft.com/office/officeart/2008/layout/LinedList"/>
    <dgm:cxn modelId="{528B978A-02D9-A549-B222-2FA0D117DD42}" type="presParOf" srcId="{B9E91877-F0B4-D24A-8526-2DF7D5FED11C}" destId="{BD561905-510A-6242-AA2F-3ACA417F1575}" srcOrd="0" destOrd="0" presId="urn:microsoft.com/office/officeart/2008/layout/LinedList"/>
    <dgm:cxn modelId="{A99EF12A-3220-E94F-A97E-34BCF291D6BB}" type="presParOf" srcId="{B9E91877-F0B4-D24A-8526-2DF7D5FED11C}" destId="{A394B830-BD2A-A249-BAA4-714EDEC909F8}" srcOrd="1" destOrd="0" presId="urn:microsoft.com/office/officeart/2008/layout/LinedList"/>
    <dgm:cxn modelId="{050D2212-3178-9346-AC88-1E40E97F890B}" type="presParOf" srcId="{75EDCC05-9937-4F43-8E38-33AD3D826C19}" destId="{953007B5-119E-DC4B-9929-6C1C22D9377D}" srcOrd="4" destOrd="0" presId="urn:microsoft.com/office/officeart/2008/layout/LinedList"/>
    <dgm:cxn modelId="{8CC6A96C-1041-6F4A-A96D-1F0938E47F4F}" type="presParOf" srcId="{75EDCC05-9937-4F43-8E38-33AD3D826C19}" destId="{81CEAFEB-E273-7742-BD0A-45124ED3E762}" srcOrd="5" destOrd="0" presId="urn:microsoft.com/office/officeart/2008/layout/LinedList"/>
    <dgm:cxn modelId="{C98EABB5-432F-0D4F-BE68-2CDD89247000}" type="presParOf" srcId="{81CEAFEB-E273-7742-BD0A-45124ED3E762}" destId="{36E55132-5117-964F-8B1B-CBD9DD65DD85}" srcOrd="0" destOrd="0" presId="urn:microsoft.com/office/officeart/2008/layout/LinedList"/>
    <dgm:cxn modelId="{CDE5E160-33E1-5448-9E71-5A2C311CB81A}" type="presParOf" srcId="{81CEAFEB-E273-7742-BD0A-45124ED3E762}" destId="{5F7989F3-0997-2741-A96A-156EA1937AC0}" srcOrd="1" destOrd="0" presId="urn:microsoft.com/office/officeart/2008/layout/LinedList"/>
    <dgm:cxn modelId="{655E08E0-205E-7948-A5EC-17C4AEACA77C}" type="presParOf" srcId="{75EDCC05-9937-4F43-8E38-33AD3D826C19}" destId="{F1B1FA56-1EDC-DB48-A30A-414FD6BD06B6}" srcOrd="6" destOrd="0" presId="urn:microsoft.com/office/officeart/2008/layout/LinedList"/>
    <dgm:cxn modelId="{9D9E92C6-EC7A-A84F-B17A-114E27C35CD8}" type="presParOf" srcId="{75EDCC05-9937-4F43-8E38-33AD3D826C19}" destId="{4D06478D-2E4C-B244-916E-726E8675FB9C}" srcOrd="7" destOrd="0" presId="urn:microsoft.com/office/officeart/2008/layout/LinedList"/>
    <dgm:cxn modelId="{B9364048-A5CE-5444-8D8A-1D0175156F45}" type="presParOf" srcId="{4D06478D-2E4C-B244-916E-726E8675FB9C}" destId="{C593682F-7522-F446-A51E-33A56642F022}" srcOrd="0" destOrd="0" presId="urn:microsoft.com/office/officeart/2008/layout/LinedList"/>
    <dgm:cxn modelId="{8364B311-4BA1-A647-9F3E-ACA15CCF02AD}" type="presParOf" srcId="{4D06478D-2E4C-B244-916E-726E8675FB9C}" destId="{7B09F811-BB67-7648-BC43-33D9CB1E8D55}" srcOrd="1" destOrd="0" presId="urn:microsoft.com/office/officeart/2008/layout/LinedList"/>
    <dgm:cxn modelId="{E105354C-CC22-E14A-8E0F-BAE70E64F80D}" type="presParOf" srcId="{75EDCC05-9937-4F43-8E38-33AD3D826C19}" destId="{B1294AE8-75BD-F94E-9F4F-21C9E292C64A}" srcOrd="8" destOrd="0" presId="urn:microsoft.com/office/officeart/2008/layout/LinedList"/>
    <dgm:cxn modelId="{C3EDBCBA-39B9-2340-95E2-30247B69821F}" type="presParOf" srcId="{75EDCC05-9937-4F43-8E38-33AD3D826C19}" destId="{EAFF3BC8-0D98-3D44-A749-8EF0C77F1371}" srcOrd="9" destOrd="0" presId="urn:microsoft.com/office/officeart/2008/layout/LinedList"/>
    <dgm:cxn modelId="{AE175271-6BE5-1F4E-B385-911897E98479}" type="presParOf" srcId="{EAFF3BC8-0D98-3D44-A749-8EF0C77F1371}" destId="{FA342497-336A-F447-A3B9-27FD20687706}" srcOrd="0" destOrd="0" presId="urn:microsoft.com/office/officeart/2008/layout/LinedList"/>
    <dgm:cxn modelId="{DAC2AA87-782B-C040-9143-C6A92DE8DB1D}" type="presParOf" srcId="{EAFF3BC8-0D98-3D44-A749-8EF0C77F1371}" destId="{1FE22455-A6C6-1E47-9CC5-8C57C8A55FFF}" srcOrd="1" destOrd="0" presId="urn:microsoft.com/office/officeart/2008/layout/LinedList"/>
    <dgm:cxn modelId="{B5154486-2FC5-5347-88F1-289D78F99516}" type="presParOf" srcId="{75EDCC05-9937-4F43-8E38-33AD3D826C19}" destId="{671AB5B5-1A79-E34B-9F69-7FB693815ADE}" srcOrd="10" destOrd="0" presId="urn:microsoft.com/office/officeart/2008/layout/LinedList"/>
    <dgm:cxn modelId="{86BFE004-E775-6841-B524-800AFB686ACD}" type="presParOf" srcId="{75EDCC05-9937-4F43-8E38-33AD3D826C19}" destId="{EC5E2A5E-A3EB-2B40-A666-F662B0D08C2A}" srcOrd="11" destOrd="0" presId="urn:microsoft.com/office/officeart/2008/layout/LinedList"/>
    <dgm:cxn modelId="{8E85703F-7FCA-B24A-8D8D-9E918A6012B1}" type="presParOf" srcId="{EC5E2A5E-A3EB-2B40-A666-F662B0D08C2A}" destId="{15591053-97BB-3A4C-B9CC-83770F676D24}" srcOrd="0" destOrd="0" presId="urn:microsoft.com/office/officeart/2008/layout/LinedList"/>
    <dgm:cxn modelId="{D3DF9EE6-DD74-0D41-88E7-B9203629FEA0}" type="presParOf" srcId="{EC5E2A5E-A3EB-2B40-A666-F662B0D08C2A}" destId="{E08A5C68-B9A2-134C-BD37-5F53CF8F1C28}" srcOrd="1" destOrd="0" presId="urn:microsoft.com/office/officeart/2008/layout/LinedList"/>
    <dgm:cxn modelId="{97BBF8F8-8FC0-2A4F-BA72-54001F7E4E12}" type="presParOf" srcId="{75EDCC05-9937-4F43-8E38-33AD3D826C19}" destId="{17ED15ED-55B1-2848-AD11-9A4D6EC47C26}" srcOrd="12" destOrd="0" presId="urn:microsoft.com/office/officeart/2008/layout/LinedList"/>
    <dgm:cxn modelId="{BB9ED63D-A2EA-A344-807E-CFDBBCC3E47C}" type="presParOf" srcId="{75EDCC05-9937-4F43-8E38-33AD3D826C19}" destId="{3CE07FAF-C6EF-EA48-9361-D3A846B187AF}" srcOrd="13" destOrd="0" presId="urn:microsoft.com/office/officeart/2008/layout/LinedList"/>
    <dgm:cxn modelId="{87AC170F-8BAA-2842-A881-FC9E29D8EB97}" type="presParOf" srcId="{3CE07FAF-C6EF-EA48-9361-D3A846B187AF}" destId="{7AC24BD6-48E4-1148-959E-5461716FA569}" srcOrd="0" destOrd="0" presId="urn:microsoft.com/office/officeart/2008/layout/LinedList"/>
    <dgm:cxn modelId="{0E04A29B-1CB9-6346-ACD5-A2E46383191D}" type="presParOf" srcId="{3CE07FAF-C6EF-EA48-9361-D3A846B187AF}" destId="{202F99C2-4265-5D48-91BD-607EB63666E1}" srcOrd="1" destOrd="0" presId="urn:microsoft.com/office/officeart/2008/layout/LinedList"/>
    <dgm:cxn modelId="{DE4D021C-F0EE-B744-BBDA-D1ECFCAF6B72}" type="presParOf" srcId="{75EDCC05-9937-4F43-8E38-33AD3D826C19}" destId="{BA407074-57C3-3047-9075-A476C97FA840}" srcOrd="14" destOrd="0" presId="urn:microsoft.com/office/officeart/2008/layout/LinedList"/>
    <dgm:cxn modelId="{DBC4E81E-4EA3-6A43-BA7E-85B9CC12212F}" type="presParOf" srcId="{75EDCC05-9937-4F43-8E38-33AD3D826C19}" destId="{2BFFC204-9996-6A48-A440-F64CAEF793D5}" srcOrd="15" destOrd="0" presId="urn:microsoft.com/office/officeart/2008/layout/LinedList"/>
    <dgm:cxn modelId="{C0F57980-6084-5844-989B-4DAA6A43FAA1}" type="presParOf" srcId="{2BFFC204-9996-6A48-A440-F64CAEF793D5}" destId="{9F446515-A29C-D142-A4D8-4B5D2103F5C3}" srcOrd="0" destOrd="0" presId="urn:microsoft.com/office/officeart/2008/layout/LinedList"/>
    <dgm:cxn modelId="{FF91D9FF-4433-0145-9A44-DBD7962C2AA8}" type="presParOf" srcId="{2BFFC204-9996-6A48-A440-F64CAEF793D5}" destId="{4A22D79D-3BD1-AB4D-83B9-38B83E39641F}"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003129C5-F70B-411A-8786-8631584D7EE8}" type="doc">
      <dgm:prSet loTypeId="urn:microsoft.com/office/officeart/2005/8/layout/process5" loCatId="process" qsTypeId="urn:microsoft.com/office/officeart/2005/8/quickstyle/simple1" qsCatId="simple" csTypeId="urn:microsoft.com/office/officeart/2005/8/colors/accent4_3" csCatId="accent4" phldr="1"/>
      <dgm:spPr/>
      <dgm:t>
        <a:bodyPr/>
        <a:lstStyle/>
        <a:p>
          <a:endParaRPr lang="en-US"/>
        </a:p>
      </dgm:t>
    </dgm:pt>
    <dgm:pt modelId="{7A9ACA36-36D0-4CEF-A278-12A7E8B900F1}">
      <dgm:prSet phldrT="[Text]" custT="1"/>
      <dgm:spPr/>
      <dgm:t>
        <a:bodyPr/>
        <a:lstStyle/>
        <a:p>
          <a:r>
            <a:rPr lang="en-US" sz="2400"/>
            <a:t>Managing scenes</a:t>
          </a:r>
          <a:endParaRPr lang="en-US" sz="2400" dirty="0"/>
        </a:p>
      </dgm:t>
    </dgm:pt>
    <dgm:pt modelId="{CE6BD69D-98CD-47B2-8E2C-BC5FB578EEE6}" type="parTrans" cxnId="{5C11FFE8-D39A-4734-BEB9-9327181A5BF4}">
      <dgm:prSet/>
      <dgm:spPr/>
      <dgm:t>
        <a:bodyPr/>
        <a:lstStyle/>
        <a:p>
          <a:endParaRPr lang="en-US"/>
        </a:p>
      </dgm:t>
    </dgm:pt>
    <dgm:pt modelId="{AAB1E665-F32A-41C4-8BFD-9276E68BF149}" type="sibTrans" cxnId="{5C11FFE8-D39A-4734-BEB9-9327181A5BF4}">
      <dgm:prSet/>
      <dgm:spPr/>
      <dgm:t>
        <a:bodyPr/>
        <a:lstStyle/>
        <a:p>
          <a:endParaRPr lang="en-US"/>
        </a:p>
      </dgm:t>
    </dgm:pt>
    <dgm:pt modelId="{0C2B9860-603D-442F-BD1B-44CAAE76E091}">
      <dgm:prSet phldrT="[Text]" custT="1"/>
      <dgm:spPr/>
      <dgm:t>
        <a:bodyPr/>
        <a:lstStyle/>
        <a:p>
          <a:r>
            <a:rPr lang="en-US" sz="2400"/>
            <a:t>Identifying scenes</a:t>
          </a:r>
          <a:endParaRPr lang="en-US" sz="2400" dirty="0"/>
        </a:p>
      </dgm:t>
    </dgm:pt>
    <dgm:pt modelId="{5A1595A3-7A91-4D91-87CB-69E2711C3E8E}" type="parTrans" cxnId="{67D69F46-B216-478B-930B-1CD6D0ED36D6}">
      <dgm:prSet/>
      <dgm:spPr/>
      <dgm:t>
        <a:bodyPr/>
        <a:lstStyle/>
        <a:p>
          <a:endParaRPr lang="en-US"/>
        </a:p>
      </dgm:t>
    </dgm:pt>
    <dgm:pt modelId="{E8E2F2E9-B30A-48A5-B51B-09359DD08FE8}" type="sibTrans" cxnId="{67D69F46-B216-478B-930B-1CD6D0ED36D6}">
      <dgm:prSet/>
      <dgm:spPr/>
      <dgm:t>
        <a:bodyPr/>
        <a:lstStyle/>
        <a:p>
          <a:endParaRPr lang="en-US"/>
        </a:p>
      </dgm:t>
    </dgm:pt>
    <dgm:pt modelId="{BA69BCF8-CB48-4FD6-A2AA-9DF05CA9F35B}">
      <dgm:prSet phldrT="[Text]" custT="1"/>
      <dgm:spPr/>
      <dgm:t>
        <a:bodyPr/>
        <a:lstStyle/>
        <a:p>
          <a:r>
            <a:rPr lang="en-US" sz="2400"/>
            <a:t>Securing the scene</a:t>
          </a:r>
          <a:endParaRPr lang="en-US" sz="2400" dirty="0"/>
        </a:p>
      </dgm:t>
    </dgm:pt>
    <dgm:pt modelId="{1F086E52-0116-468E-8D0F-627E5ADE3123}" type="parTrans" cxnId="{B3800F76-12BE-4AC6-A367-441E6A93D2E3}">
      <dgm:prSet/>
      <dgm:spPr/>
      <dgm:t>
        <a:bodyPr/>
        <a:lstStyle/>
        <a:p>
          <a:endParaRPr lang="en-US"/>
        </a:p>
      </dgm:t>
    </dgm:pt>
    <dgm:pt modelId="{30D902C7-9243-48CF-BF44-395D59BFDE0D}" type="sibTrans" cxnId="{B3800F76-12BE-4AC6-A367-441E6A93D2E3}">
      <dgm:prSet/>
      <dgm:spPr/>
      <dgm:t>
        <a:bodyPr/>
        <a:lstStyle/>
        <a:p>
          <a:endParaRPr lang="en-US"/>
        </a:p>
      </dgm:t>
    </dgm:pt>
    <dgm:pt modelId="{847C8199-E421-462E-8EAE-317F443DF6FD}">
      <dgm:prSet phldrT="[Text]" custT="1"/>
      <dgm:spPr/>
      <dgm:t>
        <a:bodyPr/>
        <a:lstStyle/>
        <a:p>
          <a:r>
            <a:rPr lang="en-US" sz="2400"/>
            <a:t>Cross-contamination</a:t>
          </a:r>
          <a:endParaRPr lang="en-US" sz="2400" dirty="0"/>
        </a:p>
      </dgm:t>
    </dgm:pt>
    <dgm:pt modelId="{64E19E37-A36A-433D-8CB9-EE1653A9CEB9}" type="parTrans" cxnId="{37E20255-32C6-4868-9DF4-A8EEF0E10ACB}">
      <dgm:prSet/>
      <dgm:spPr/>
      <dgm:t>
        <a:bodyPr/>
        <a:lstStyle/>
        <a:p>
          <a:endParaRPr lang="en-US"/>
        </a:p>
      </dgm:t>
    </dgm:pt>
    <dgm:pt modelId="{C24262C3-2D9B-41ED-A992-2AD44B8CFB5A}" type="sibTrans" cxnId="{37E20255-32C6-4868-9DF4-A8EEF0E10ACB}">
      <dgm:prSet/>
      <dgm:spPr/>
      <dgm:t>
        <a:bodyPr/>
        <a:lstStyle/>
        <a:p>
          <a:endParaRPr lang="en-US"/>
        </a:p>
      </dgm:t>
    </dgm:pt>
    <dgm:pt modelId="{5A1B8113-881A-4C0A-BC74-8ED8849AE122}">
      <dgm:prSet phldrT="[Text]" custT="1"/>
      <dgm:spPr/>
      <dgm:t>
        <a:bodyPr/>
        <a:lstStyle/>
        <a:p>
          <a:r>
            <a:rPr lang="en-US" sz="2400"/>
            <a:t>Preserving the scene</a:t>
          </a:r>
          <a:endParaRPr lang="en-US" sz="2400" dirty="0"/>
        </a:p>
      </dgm:t>
    </dgm:pt>
    <dgm:pt modelId="{C1E6AF6A-1145-4610-B6C8-1F17A7D71B86}" type="parTrans" cxnId="{E7E8F388-8630-45B7-ACB8-DBD474BC3F60}">
      <dgm:prSet/>
      <dgm:spPr/>
      <dgm:t>
        <a:bodyPr/>
        <a:lstStyle/>
        <a:p>
          <a:endParaRPr lang="en-US"/>
        </a:p>
      </dgm:t>
    </dgm:pt>
    <dgm:pt modelId="{265A88CD-1650-4BCD-B3BD-06C56251DFA8}" type="sibTrans" cxnId="{E7E8F388-8630-45B7-ACB8-DBD474BC3F60}">
      <dgm:prSet/>
      <dgm:spPr/>
      <dgm:t>
        <a:bodyPr/>
        <a:lstStyle/>
        <a:p>
          <a:endParaRPr lang="en-US"/>
        </a:p>
      </dgm:t>
    </dgm:pt>
    <dgm:pt modelId="{55A7B400-08FE-47AC-8685-8583B9C43B05}">
      <dgm:prSet phldrT="[Text]" custT="1"/>
      <dgm:spPr/>
      <dgm:t>
        <a:bodyPr/>
        <a:lstStyle/>
        <a:p>
          <a:r>
            <a:rPr lang="en-US" sz="2400"/>
            <a:t>Searching &amp; examining the scene</a:t>
          </a:r>
          <a:endParaRPr lang="en-US" sz="2400" dirty="0"/>
        </a:p>
      </dgm:t>
    </dgm:pt>
    <dgm:pt modelId="{496B6A98-78FC-4FA1-9DA0-E1941AF9B692}" type="parTrans" cxnId="{32824E24-5355-4FD5-9085-9FC57236AA34}">
      <dgm:prSet/>
      <dgm:spPr/>
      <dgm:t>
        <a:bodyPr/>
        <a:lstStyle/>
        <a:p>
          <a:endParaRPr lang="en-US"/>
        </a:p>
      </dgm:t>
    </dgm:pt>
    <dgm:pt modelId="{A49CB2AC-2451-4BEB-AB64-34E99B44EC8B}" type="sibTrans" cxnId="{32824E24-5355-4FD5-9085-9FC57236AA34}">
      <dgm:prSet/>
      <dgm:spPr/>
      <dgm:t>
        <a:bodyPr/>
        <a:lstStyle/>
        <a:p>
          <a:endParaRPr lang="en-US"/>
        </a:p>
      </dgm:t>
    </dgm:pt>
    <dgm:pt modelId="{EC9CDD61-D80D-40B0-A12A-619DDF8967C7}">
      <dgm:prSet phldrT="[Text]" custT="1"/>
      <dgm:spPr/>
      <dgm:t>
        <a:bodyPr/>
        <a:lstStyle/>
        <a:p>
          <a:r>
            <a:rPr lang="en-US" sz="2400" dirty="0"/>
            <a:t>Releasing the scene</a:t>
          </a:r>
        </a:p>
      </dgm:t>
    </dgm:pt>
    <dgm:pt modelId="{7B07AF71-050C-46AF-A175-0B8DF2B284F5}" type="parTrans" cxnId="{52092C60-A87B-445C-A02C-BDE80CA11717}">
      <dgm:prSet/>
      <dgm:spPr/>
      <dgm:t>
        <a:bodyPr/>
        <a:lstStyle/>
        <a:p>
          <a:endParaRPr lang="en-US"/>
        </a:p>
      </dgm:t>
    </dgm:pt>
    <dgm:pt modelId="{6AC40B8E-F048-4B5B-9B95-14B9C0E5A974}" type="sibTrans" cxnId="{52092C60-A87B-445C-A02C-BDE80CA11717}">
      <dgm:prSet/>
      <dgm:spPr/>
      <dgm:t>
        <a:bodyPr/>
        <a:lstStyle/>
        <a:p>
          <a:endParaRPr lang="en-US"/>
        </a:p>
      </dgm:t>
    </dgm:pt>
    <dgm:pt modelId="{283A5242-BA7C-45C0-96F8-263497354133}" type="pres">
      <dgm:prSet presAssocID="{003129C5-F70B-411A-8786-8631584D7EE8}" presName="diagram" presStyleCnt="0">
        <dgm:presLayoutVars>
          <dgm:dir/>
          <dgm:resizeHandles val="exact"/>
        </dgm:presLayoutVars>
      </dgm:prSet>
      <dgm:spPr/>
    </dgm:pt>
    <dgm:pt modelId="{87EB233A-2F59-4D86-83E5-17B5F1A495CE}" type="pres">
      <dgm:prSet presAssocID="{7A9ACA36-36D0-4CEF-A278-12A7E8B900F1}" presName="node" presStyleLbl="node1" presStyleIdx="0" presStyleCnt="7">
        <dgm:presLayoutVars>
          <dgm:bulletEnabled val="1"/>
        </dgm:presLayoutVars>
      </dgm:prSet>
      <dgm:spPr/>
    </dgm:pt>
    <dgm:pt modelId="{0CF7FA28-4467-4B9B-B738-AC33E8D88EF9}" type="pres">
      <dgm:prSet presAssocID="{AAB1E665-F32A-41C4-8BFD-9276E68BF149}" presName="sibTrans" presStyleLbl="sibTrans2D1" presStyleIdx="0" presStyleCnt="6"/>
      <dgm:spPr/>
    </dgm:pt>
    <dgm:pt modelId="{A5135F2A-44A9-4BCB-B694-FFF2F2046901}" type="pres">
      <dgm:prSet presAssocID="{AAB1E665-F32A-41C4-8BFD-9276E68BF149}" presName="connectorText" presStyleLbl="sibTrans2D1" presStyleIdx="0" presStyleCnt="6"/>
      <dgm:spPr/>
    </dgm:pt>
    <dgm:pt modelId="{3473D717-27C9-4E0C-9D84-3DDC9F38BEB7}" type="pres">
      <dgm:prSet presAssocID="{0C2B9860-603D-442F-BD1B-44CAAE76E091}" presName="node" presStyleLbl="node1" presStyleIdx="1" presStyleCnt="7">
        <dgm:presLayoutVars>
          <dgm:bulletEnabled val="1"/>
        </dgm:presLayoutVars>
      </dgm:prSet>
      <dgm:spPr/>
    </dgm:pt>
    <dgm:pt modelId="{61C679A1-7FA3-49E8-BD85-146D26903E99}" type="pres">
      <dgm:prSet presAssocID="{E8E2F2E9-B30A-48A5-B51B-09359DD08FE8}" presName="sibTrans" presStyleLbl="sibTrans2D1" presStyleIdx="1" presStyleCnt="6"/>
      <dgm:spPr/>
    </dgm:pt>
    <dgm:pt modelId="{42B6ED68-D43C-4529-9882-BB067AEBA14B}" type="pres">
      <dgm:prSet presAssocID="{E8E2F2E9-B30A-48A5-B51B-09359DD08FE8}" presName="connectorText" presStyleLbl="sibTrans2D1" presStyleIdx="1" presStyleCnt="6"/>
      <dgm:spPr/>
    </dgm:pt>
    <dgm:pt modelId="{A9B541DD-8892-4F93-946E-EB0300D54095}" type="pres">
      <dgm:prSet presAssocID="{BA69BCF8-CB48-4FD6-A2AA-9DF05CA9F35B}" presName="node" presStyleLbl="node1" presStyleIdx="2" presStyleCnt="7">
        <dgm:presLayoutVars>
          <dgm:bulletEnabled val="1"/>
        </dgm:presLayoutVars>
      </dgm:prSet>
      <dgm:spPr/>
    </dgm:pt>
    <dgm:pt modelId="{0D0E8ABE-D01B-49B7-9BAA-F64C535F9633}" type="pres">
      <dgm:prSet presAssocID="{30D902C7-9243-48CF-BF44-395D59BFDE0D}" presName="sibTrans" presStyleLbl="sibTrans2D1" presStyleIdx="2" presStyleCnt="6"/>
      <dgm:spPr/>
    </dgm:pt>
    <dgm:pt modelId="{179E1E07-8D95-49F1-82E7-316CAFD1D3A2}" type="pres">
      <dgm:prSet presAssocID="{30D902C7-9243-48CF-BF44-395D59BFDE0D}" presName="connectorText" presStyleLbl="sibTrans2D1" presStyleIdx="2" presStyleCnt="6"/>
      <dgm:spPr/>
    </dgm:pt>
    <dgm:pt modelId="{B27EA9DE-D266-4A1D-8E98-F21162ADBD54}" type="pres">
      <dgm:prSet presAssocID="{847C8199-E421-462E-8EAE-317F443DF6FD}" presName="node" presStyleLbl="node1" presStyleIdx="3" presStyleCnt="7">
        <dgm:presLayoutVars>
          <dgm:bulletEnabled val="1"/>
        </dgm:presLayoutVars>
      </dgm:prSet>
      <dgm:spPr/>
    </dgm:pt>
    <dgm:pt modelId="{D6BF2B0D-98F9-4414-86E9-71A94CB52B35}" type="pres">
      <dgm:prSet presAssocID="{C24262C3-2D9B-41ED-A992-2AD44B8CFB5A}" presName="sibTrans" presStyleLbl="sibTrans2D1" presStyleIdx="3" presStyleCnt="6"/>
      <dgm:spPr/>
    </dgm:pt>
    <dgm:pt modelId="{01327DD9-4F01-4663-9F80-BF4810EBAF70}" type="pres">
      <dgm:prSet presAssocID="{C24262C3-2D9B-41ED-A992-2AD44B8CFB5A}" presName="connectorText" presStyleLbl="sibTrans2D1" presStyleIdx="3" presStyleCnt="6"/>
      <dgm:spPr/>
    </dgm:pt>
    <dgm:pt modelId="{EE08893C-9347-4B22-80A3-69D9D026F2BB}" type="pres">
      <dgm:prSet presAssocID="{5A1B8113-881A-4C0A-BC74-8ED8849AE122}" presName="node" presStyleLbl="node1" presStyleIdx="4" presStyleCnt="7">
        <dgm:presLayoutVars>
          <dgm:bulletEnabled val="1"/>
        </dgm:presLayoutVars>
      </dgm:prSet>
      <dgm:spPr/>
    </dgm:pt>
    <dgm:pt modelId="{AE51C0E5-A6F9-41FD-A109-D416D2FC4ABB}" type="pres">
      <dgm:prSet presAssocID="{265A88CD-1650-4BCD-B3BD-06C56251DFA8}" presName="sibTrans" presStyleLbl="sibTrans2D1" presStyleIdx="4" presStyleCnt="6"/>
      <dgm:spPr/>
    </dgm:pt>
    <dgm:pt modelId="{36A5B82F-5784-4159-8B98-47E549100E5B}" type="pres">
      <dgm:prSet presAssocID="{265A88CD-1650-4BCD-B3BD-06C56251DFA8}" presName="connectorText" presStyleLbl="sibTrans2D1" presStyleIdx="4" presStyleCnt="6"/>
      <dgm:spPr/>
    </dgm:pt>
    <dgm:pt modelId="{30EA1019-65F0-4E89-BE5D-4A93FDF495B1}" type="pres">
      <dgm:prSet presAssocID="{55A7B400-08FE-47AC-8685-8583B9C43B05}" presName="node" presStyleLbl="node1" presStyleIdx="5" presStyleCnt="7">
        <dgm:presLayoutVars>
          <dgm:bulletEnabled val="1"/>
        </dgm:presLayoutVars>
      </dgm:prSet>
      <dgm:spPr/>
    </dgm:pt>
    <dgm:pt modelId="{EF334878-9423-418D-B51C-3014861677F0}" type="pres">
      <dgm:prSet presAssocID="{A49CB2AC-2451-4BEB-AB64-34E99B44EC8B}" presName="sibTrans" presStyleLbl="sibTrans2D1" presStyleIdx="5" presStyleCnt="6"/>
      <dgm:spPr/>
    </dgm:pt>
    <dgm:pt modelId="{A6372FC7-A9AE-4EEB-8E10-75ADCAEE5FF0}" type="pres">
      <dgm:prSet presAssocID="{A49CB2AC-2451-4BEB-AB64-34E99B44EC8B}" presName="connectorText" presStyleLbl="sibTrans2D1" presStyleIdx="5" presStyleCnt="6"/>
      <dgm:spPr/>
    </dgm:pt>
    <dgm:pt modelId="{FFF2687B-9263-4AB9-87F3-34971C0AD21B}" type="pres">
      <dgm:prSet presAssocID="{EC9CDD61-D80D-40B0-A12A-619DDF8967C7}" presName="node" presStyleLbl="node1" presStyleIdx="6" presStyleCnt="7">
        <dgm:presLayoutVars>
          <dgm:bulletEnabled val="1"/>
        </dgm:presLayoutVars>
      </dgm:prSet>
      <dgm:spPr/>
    </dgm:pt>
  </dgm:ptLst>
  <dgm:cxnLst>
    <dgm:cxn modelId="{D8515713-03C4-4C45-808A-8CD54F22E4D4}" type="presOf" srcId="{AAB1E665-F32A-41C4-8BFD-9276E68BF149}" destId="{0CF7FA28-4467-4B9B-B738-AC33E8D88EF9}" srcOrd="0" destOrd="0" presId="urn:microsoft.com/office/officeart/2005/8/layout/process5"/>
    <dgm:cxn modelId="{32824E24-5355-4FD5-9085-9FC57236AA34}" srcId="{003129C5-F70B-411A-8786-8631584D7EE8}" destId="{55A7B400-08FE-47AC-8685-8583B9C43B05}" srcOrd="5" destOrd="0" parTransId="{496B6A98-78FC-4FA1-9DA0-E1941AF9B692}" sibTransId="{A49CB2AC-2451-4BEB-AB64-34E99B44EC8B}"/>
    <dgm:cxn modelId="{5826FB24-65C2-460A-A1D1-8E15193C584E}" type="presOf" srcId="{EC9CDD61-D80D-40B0-A12A-619DDF8967C7}" destId="{FFF2687B-9263-4AB9-87F3-34971C0AD21B}" srcOrd="0" destOrd="0" presId="urn:microsoft.com/office/officeart/2005/8/layout/process5"/>
    <dgm:cxn modelId="{4E7E162F-7896-4886-88F4-92E666EAD0F2}" type="presOf" srcId="{A49CB2AC-2451-4BEB-AB64-34E99B44EC8B}" destId="{EF334878-9423-418D-B51C-3014861677F0}" srcOrd="0" destOrd="0" presId="urn:microsoft.com/office/officeart/2005/8/layout/process5"/>
    <dgm:cxn modelId="{22059846-5E13-45C2-99F3-B2CAE6F33479}" type="presOf" srcId="{30D902C7-9243-48CF-BF44-395D59BFDE0D}" destId="{179E1E07-8D95-49F1-82E7-316CAFD1D3A2}" srcOrd="1" destOrd="0" presId="urn:microsoft.com/office/officeart/2005/8/layout/process5"/>
    <dgm:cxn modelId="{67D69F46-B216-478B-930B-1CD6D0ED36D6}" srcId="{003129C5-F70B-411A-8786-8631584D7EE8}" destId="{0C2B9860-603D-442F-BD1B-44CAAE76E091}" srcOrd="1" destOrd="0" parTransId="{5A1595A3-7A91-4D91-87CB-69E2711C3E8E}" sibTransId="{E8E2F2E9-B30A-48A5-B51B-09359DD08FE8}"/>
    <dgm:cxn modelId="{37E20255-32C6-4868-9DF4-A8EEF0E10ACB}" srcId="{003129C5-F70B-411A-8786-8631584D7EE8}" destId="{847C8199-E421-462E-8EAE-317F443DF6FD}" srcOrd="3" destOrd="0" parTransId="{64E19E37-A36A-433D-8CB9-EE1653A9CEB9}" sibTransId="{C24262C3-2D9B-41ED-A992-2AD44B8CFB5A}"/>
    <dgm:cxn modelId="{F5895E56-0F04-4497-A133-41A7DCDF6EFE}" type="presOf" srcId="{C24262C3-2D9B-41ED-A992-2AD44B8CFB5A}" destId="{D6BF2B0D-98F9-4414-86E9-71A94CB52B35}" srcOrd="0" destOrd="0" presId="urn:microsoft.com/office/officeart/2005/8/layout/process5"/>
    <dgm:cxn modelId="{E877055E-D5A5-4743-BAD4-8269166B1805}" type="presOf" srcId="{265A88CD-1650-4BCD-B3BD-06C56251DFA8}" destId="{36A5B82F-5784-4159-8B98-47E549100E5B}" srcOrd="1" destOrd="0" presId="urn:microsoft.com/office/officeart/2005/8/layout/process5"/>
    <dgm:cxn modelId="{52092C60-A87B-445C-A02C-BDE80CA11717}" srcId="{003129C5-F70B-411A-8786-8631584D7EE8}" destId="{EC9CDD61-D80D-40B0-A12A-619DDF8967C7}" srcOrd="6" destOrd="0" parTransId="{7B07AF71-050C-46AF-A175-0B8DF2B284F5}" sibTransId="{6AC40B8E-F048-4B5B-9B95-14B9C0E5A974}"/>
    <dgm:cxn modelId="{B3800F76-12BE-4AC6-A367-441E6A93D2E3}" srcId="{003129C5-F70B-411A-8786-8631584D7EE8}" destId="{BA69BCF8-CB48-4FD6-A2AA-9DF05CA9F35B}" srcOrd="2" destOrd="0" parTransId="{1F086E52-0116-468E-8D0F-627E5ADE3123}" sibTransId="{30D902C7-9243-48CF-BF44-395D59BFDE0D}"/>
    <dgm:cxn modelId="{78BA1F7B-AAE6-4F9F-801A-8511D0E8E70B}" type="presOf" srcId="{E8E2F2E9-B30A-48A5-B51B-09359DD08FE8}" destId="{42B6ED68-D43C-4529-9882-BB067AEBA14B}" srcOrd="1" destOrd="0" presId="urn:microsoft.com/office/officeart/2005/8/layout/process5"/>
    <dgm:cxn modelId="{A87D3F7D-C2CA-4CC1-A05E-F1AD8B532E29}" type="presOf" srcId="{265A88CD-1650-4BCD-B3BD-06C56251DFA8}" destId="{AE51C0E5-A6F9-41FD-A109-D416D2FC4ABB}" srcOrd="0" destOrd="0" presId="urn:microsoft.com/office/officeart/2005/8/layout/process5"/>
    <dgm:cxn modelId="{30F1C883-8D1F-4190-AE5B-DAA5C3719A69}" type="presOf" srcId="{30D902C7-9243-48CF-BF44-395D59BFDE0D}" destId="{0D0E8ABE-D01B-49B7-9BAA-F64C535F9633}" srcOrd="0" destOrd="0" presId="urn:microsoft.com/office/officeart/2005/8/layout/process5"/>
    <dgm:cxn modelId="{14220184-0EBA-4101-BD96-A6E436B23870}" type="presOf" srcId="{AAB1E665-F32A-41C4-8BFD-9276E68BF149}" destId="{A5135F2A-44A9-4BCB-B694-FFF2F2046901}" srcOrd="1" destOrd="0" presId="urn:microsoft.com/office/officeart/2005/8/layout/process5"/>
    <dgm:cxn modelId="{E7E8F388-8630-45B7-ACB8-DBD474BC3F60}" srcId="{003129C5-F70B-411A-8786-8631584D7EE8}" destId="{5A1B8113-881A-4C0A-BC74-8ED8849AE122}" srcOrd="4" destOrd="0" parTransId="{C1E6AF6A-1145-4610-B6C8-1F17A7D71B86}" sibTransId="{265A88CD-1650-4BCD-B3BD-06C56251DFA8}"/>
    <dgm:cxn modelId="{616D048A-5C19-4923-8464-7354B0BBA0F0}" type="presOf" srcId="{C24262C3-2D9B-41ED-A992-2AD44B8CFB5A}" destId="{01327DD9-4F01-4663-9F80-BF4810EBAF70}" srcOrd="1" destOrd="0" presId="urn:microsoft.com/office/officeart/2005/8/layout/process5"/>
    <dgm:cxn modelId="{A827C999-1B8A-438F-BA14-8F82D9F6E71A}" type="presOf" srcId="{003129C5-F70B-411A-8786-8631584D7EE8}" destId="{283A5242-BA7C-45C0-96F8-263497354133}" srcOrd="0" destOrd="0" presId="urn:microsoft.com/office/officeart/2005/8/layout/process5"/>
    <dgm:cxn modelId="{6C2395A8-F282-4400-AB9D-54E3545B91B4}" type="presOf" srcId="{5A1B8113-881A-4C0A-BC74-8ED8849AE122}" destId="{EE08893C-9347-4B22-80A3-69D9D026F2BB}" srcOrd="0" destOrd="0" presId="urn:microsoft.com/office/officeart/2005/8/layout/process5"/>
    <dgm:cxn modelId="{00E21DAE-6132-4D9A-B0D2-9AF2DB9972C7}" type="presOf" srcId="{7A9ACA36-36D0-4CEF-A278-12A7E8B900F1}" destId="{87EB233A-2F59-4D86-83E5-17B5F1A495CE}" srcOrd="0" destOrd="0" presId="urn:microsoft.com/office/officeart/2005/8/layout/process5"/>
    <dgm:cxn modelId="{5609D4AF-B1A3-4829-829D-FF60C554A5D5}" type="presOf" srcId="{0C2B9860-603D-442F-BD1B-44CAAE76E091}" destId="{3473D717-27C9-4E0C-9D84-3DDC9F38BEB7}" srcOrd="0" destOrd="0" presId="urn:microsoft.com/office/officeart/2005/8/layout/process5"/>
    <dgm:cxn modelId="{37728BBD-192B-424D-BD89-50FBFBF5B9E4}" type="presOf" srcId="{55A7B400-08FE-47AC-8685-8583B9C43B05}" destId="{30EA1019-65F0-4E89-BE5D-4A93FDF495B1}" srcOrd="0" destOrd="0" presId="urn:microsoft.com/office/officeart/2005/8/layout/process5"/>
    <dgm:cxn modelId="{4FB505CD-8705-428E-9BF8-3599569684BD}" type="presOf" srcId="{BA69BCF8-CB48-4FD6-A2AA-9DF05CA9F35B}" destId="{A9B541DD-8892-4F93-946E-EB0300D54095}" srcOrd="0" destOrd="0" presId="urn:microsoft.com/office/officeart/2005/8/layout/process5"/>
    <dgm:cxn modelId="{5C11FFE8-D39A-4734-BEB9-9327181A5BF4}" srcId="{003129C5-F70B-411A-8786-8631584D7EE8}" destId="{7A9ACA36-36D0-4CEF-A278-12A7E8B900F1}" srcOrd="0" destOrd="0" parTransId="{CE6BD69D-98CD-47B2-8E2C-BC5FB578EEE6}" sibTransId="{AAB1E665-F32A-41C4-8BFD-9276E68BF149}"/>
    <dgm:cxn modelId="{5B611EEA-DA33-488E-BE89-E4E563D148C5}" type="presOf" srcId="{E8E2F2E9-B30A-48A5-B51B-09359DD08FE8}" destId="{61C679A1-7FA3-49E8-BD85-146D26903E99}" srcOrd="0" destOrd="0" presId="urn:microsoft.com/office/officeart/2005/8/layout/process5"/>
    <dgm:cxn modelId="{48C8C7EC-2261-4081-A615-C5CADF1D0202}" type="presOf" srcId="{A49CB2AC-2451-4BEB-AB64-34E99B44EC8B}" destId="{A6372FC7-A9AE-4EEB-8E10-75ADCAEE5FF0}" srcOrd="1" destOrd="0" presId="urn:microsoft.com/office/officeart/2005/8/layout/process5"/>
    <dgm:cxn modelId="{4DF3E8FD-5A25-485A-8CFE-576749EE83B8}" type="presOf" srcId="{847C8199-E421-462E-8EAE-317F443DF6FD}" destId="{B27EA9DE-D266-4A1D-8E98-F21162ADBD54}" srcOrd="0" destOrd="0" presId="urn:microsoft.com/office/officeart/2005/8/layout/process5"/>
    <dgm:cxn modelId="{7D33F3AA-231D-4552-BBDF-68ED9FDE66B9}" type="presParOf" srcId="{283A5242-BA7C-45C0-96F8-263497354133}" destId="{87EB233A-2F59-4D86-83E5-17B5F1A495CE}" srcOrd="0" destOrd="0" presId="urn:microsoft.com/office/officeart/2005/8/layout/process5"/>
    <dgm:cxn modelId="{F9AC7538-01A6-4083-B506-D0B11808D2F7}" type="presParOf" srcId="{283A5242-BA7C-45C0-96F8-263497354133}" destId="{0CF7FA28-4467-4B9B-B738-AC33E8D88EF9}" srcOrd="1" destOrd="0" presId="urn:microsoft.com/office/officeart/2005/8/layout/process5"/>
    <dgm:cxn modelId="{F82AC1F2-25C0-429C-AAA3-25F4714DB10D}" type="presParOf" srcId="{0CF7FA28-4467-4B9B-B738-AC33E8D88EF9}" destId="{A5135F2A-44A9-4BCB-B694-FFF2F2046901}" srcOrd="0" destOrd="0" presId="urn:microsoft.com/office/officeart/2005/8/layout/process5"/>
    <dgm:cxn modelId="{EF48648C-7301-4DDF-844E-D356C33F12A7}" type="presParOf" srcId="{283A5242-BA7C-45C0-96F8-263497354133}" destId="{3473D717-27C9-4E0C-9D84-3DDC9F38BEB7}" srcOrd="2" destOrd="0" presId="urn:microsoft.com/office/officeart/2005/8/layout/process5"/>
    <dgm:cxn modelId="{7C6DFE97-2F36-4328-813B-9548EC923A25}" type="presParOf" srcId="{283A5242-BA7C-45C0-96F8-263497354133}" destId="{61C679A1-7FA3-49E8-BD85-146D26903E99}" srcOrd="3" destOrd="0" presId="urn:microsoft.com/office/officeart/2005/8/layout/process5"/>
    <dgm:cxn modelId="{9434ED61-A5EB-45AB-9BEE-A2598813E7C8}" type="presParOf" srcId="{61C679A1-7FA3-49E8-BD85-146D26903E99}" destId="{42B6ED68-D43C-4529-9882-BB067AEBA14B}" srcOrd="0" destOrd="0" presId="urn:microsoft.com/office/officeart/2005/8/layout/process5"/>
    <dgm:cxn modelId="{240E1755-40BE-4364-81B3-2CC08A1CA9D2}" type="presParOf" srcId="{283A5242-BA7C-45C0-96F8-263497354133}" destId="{A9B541DD-8892-4F93-946E-EB0300D54095}" srcOrd="4" destOrd="0" presId="urn:microsoft.com/office/officeart/2005/8/layout/process5"/>
    <dgm:cxn modelId="{0A186FFF-40E4-4E3B-8A04-039A5C7FA90B}" type="presParOf" srcId="{283A5242-BA7C-45C0-96F8-263497354133}" destId="{0D0E8ABE-D01B-49B7-9BAA-F64C535F9633}" srcOrd="5" destOrd="0" presId="urn:microsoft.com/office/officeart/2005/8/layout/process5"/>
    <dgm:cxn modelId="{3052560C-389C-4175-BE09-A5E86BADA4CD}" type="presParOf" srcId="{0D0E8ABE-D01B-49B7-9BAA-F64C535F9633}" destId="{179E1E07-8D95-49F1-82E7-316CAFD1D3A2}" srcOrd="0" destOrd="0" presId="urn:microsoft.com/office/officeart/2005/8/layout/process5"/>
    <dgm:cxn modelId="{F268D920-FF35-424F-8FCD-241FCD27C560}" type="presParOf" srcId="{283A5242-BA7C-45C0-96F8-263497354133}" destId="{B27EA9DE-D266-4A1D-8E98-F21162ADBD54}" srcOrd="6" destOrd="0" presId="urn:microsoft.com/office/officeart/2005/8/layout/process5"/>
    <dgm:cxn modelId="{47DE2F78-DC69-49A5-AD00-593578E074EC}" type="presParOf" srcId="{283A5242-BA7C-45C0-96F8-263497354133}" destId="{D6BF2B0D-98F9-4414-86E9-71A94CB52B35}" srcOrd="7" destOrd="0" presId="urn:microsoft.com/office/officeart/2005/8/layout/process5"/>
    <dgm:cxn modelId="{B5C51AD5-3F92-43E1-8E01-2AA48132C402}" type="presParOf" srcId="{D6BF2B0D-98F9-4414-86E9-71A94CB52B35}" destId="{01327DD9-4F01-4663-9F80-BF4810EBAF70}" srcOrd="0" destOrd="0" presId="urn:microsoft.com/office/officeart/2005/8/layout/process5"/>
    <dgm:cxn modelId="{AFFD5C5F-70E1-4244-BC71-7AF63E22193D}" type="presParOf" srcId="{283A5242-BA7C-45C0-96F8-263497354133}" destId="{EE08893C-9347-4B22-80A3-69D9D026F2BB}" srcOrd="8" destOrd="0" presId="urn:microsoft.com/office/officeart/2005/8/layout/process5"/>
    <dgm:cxn modelId="{BC4ADFD8-4499-4A07-AE03-07956F97DBD3}" type="presParOf" srcId="{283A5242-BA7C-45C0-96F8-263497354133}" destId="{AE51C0E5-A6F9-41FD-A109-D416D2FC4ABB}" srcOrd="9" destOrd="0" presId="urn:microsoft.com/office/officeart/2005/8/layout/process5"/>
    <dgm:cxn modelId="{076EE452-12C0-4979-8EA1-96D2471B4CF6}" type="presParOf" srcId="{AE51C0E5-A6F9-41FD-A109-D416D2FC4ABB}" destId="{36A5B82F-5784-4159-8B98-47E549100E5B}" srcOrd="0" destOrd="0" presId="urn:microsoft.com/office/officeart/2005/8/layout/process5"/>
    <dgm:cxn modelId="{FE0B5209-4A02-48F2-BDD7-0E0925135D6F}" type="presParOf" srcId="{283A5242-BA7C-45C0-96F8-263497354133}" destId="{30EA1019-65F0-4E89-BE5D-4A93FDF495B1}" srcOrd="10" destOrd="0" presId="urn:microsoft.com/office/officeart/2005/8/layout/process5"/>
    <dgm:cxn modelId="{48D89AFB-8B68-4513-891C-1205DF6B689E}" type="presParOf" srcId="{283A5242-BA7C-45C0-96F8-263497354133}" destId="{EF334878-9423-418D-B51C-3014861677F0}" srcOrd="11" destOrd="0" presId="urn:microsoft.com/office/officeart/2005/8/layout/process5"/>
    <dgm:cxn modelId="{8C7D3144-1B61-4876-B538-850C52984C34}" type="presParOf" srcId="{EF334878-9423-418D-B51C-3014861677F0}" destId="{A6372FC7-A9AE-4EEB-8E10-75ADCAEE5FF0}" srcOrd="0" destOrd="0" presId="urn:microsoft.com/office/officeart/2005/8/layout/process5"/>
    <dgm:cxn modelId="{B427611D-CF10-422D-BC8A-AF95DC2A282A}" type="presParOf" srcId="{283A5242-BA7C-45C0-96F8-263497354133}" destId="{FFF2687B-9263-4AB9-87F3-34971C0AD21B}" srcOrd="12" destOrd="0" presId="urn:microsoft.com/office/officeart/2005/8/layout/process5"/>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25DC87C-8563-4B51-A713-6D63C6D74CDE}" type="doc">
      <dgm:prSet loTypeId="urn:microsoft.com/office/officeart/2005/8/layout/radial4" loCatId="relationship" qsTypeId="urn:microsoft.com/office/officeart/2005/8/quickstyle/simple1" qsCatId="simple" csTypeId="urn:microsoft.com/office/officeart/2005/8/colors/accent2_1" csCatId="accent2" phldr="1"/>
      <dgm:spPr/>
      <dgm:t>
        <a:bodyPr/>
        <a:lstStyle/>
        <a:p>
          <a:endParaRPr lang="en-US"/>
        </a:p>
      </dgm:t>
    </dgm:pt>
    <dgm:pt modelId="{9E4F5C24-BD2F-43BF-AF14-016FA08423D3}">
      <dgm:prSet phldrT="[Text]"/>
      <dgm:spPr/>
      <dgm:t>
        <a:bodyPr/>
        <a:lstStyle/>
        <a:p>
          <a:r>
            <a:rPr lang="en-US" b="1"/>
            <a:t>CAP</a:t>
          </a:r>
          <a:endParaRPr lang="en-US" b="1" dirty="0"/>
        </a:p>
      </dgm:t>
    </dgm:pt>
    <dgm:pt modelId="{ED942AD8-6F90-4D61-8F90-7B714A6C8F7E}" type="parTrans" cxnId="{842EE638-38F8-491B-BF88-D691BA353413}">
      <dgm:prSet/>
      <dgm:spPr/>
      <dgm:t>
        <a:bodyPr/>
        <a:lstStyle/>
        <a:p>
          <a:endParaRPr lang="en-US"/>
        </a:p>
      </dgm:t>
    </dgm:pt>
    <dgm:pt modelId="{94254E46-CD96-496C-A6E5-259E8037328B}" type="sibTrans" cxnId="{842EE638-38F8-491B-BF88-D691BA353413}">
      <dgm:prSet/>
      <dgm:spPr/>
      <dgm:t>
        <a:bodyPr/>
        <a:lstStyle/>
        <a:p>
          <a:endParaRPr lang="en-US"/>
        </a:p>
      </dgm:t>
    </dgm:pt>
    <dgm:pt modelId="{53D069BE-BD7F-417F-B8FC-3530B1371A36}">
      <dgm:prSet phldrT="[Text]" custT="1"/>
      <dgm:spPr/>
      <dgm:t>
        <a:bodyPr/>
        <a:lstStyle/>
        <a:p>
          <a:r>
            <a:rPr lang="en-US" sz="3600" b="1" i="1" u="sng"/>
            <a:t>C</a:t>
          </a:r>
          <a:r>
            <a:rPr lang="en-US" sz="2400"/>
            <a:t>ommon</a:t>
          </a:r>
          <a:endParaRPr lang="en-US" sz="2400" dirty="0"/>
        </a:p>
      </dgm:t>
    </dgm:pt>
    <dgm:pt modelId="{C092546D-31D9-4905-AFA1-164B2F8CC641}" type="parTrans" cxnId="{F5078289-3332-455F-9C3B-37F1A65B9FCA}">
      <dgm:prSet/>
      <dgm:spPr/>
      <dgm:t>
        <a:bodyPr/>
        <a:lstStyle/>
        <a:p>
          <a:endParaRPr lang="en-US"/>
        </a:p>
      </dgm:t>
    </dgm:pt>
    <dgm:pt modelId="{969655CA-90CC-46AE-9D47-642CCA7767B5}" type="sibTrans" cxnId="{F5078289-3332-455F-9C3B-37F1A65B9FCA}">
      <dgm:prSet/>
      <dgm:spPr/>
      <dgm:t>
        <a:bodyPr/>
        <a:lstStyle/>
        <a:p>
          <a:endParaRPr lang="en-US"/>
        </a:p>
      </dgm:t>
    </dgm:pt>
    <dgm:pt modelId="{1FEAA2C7-86F4-41B1-801A-B2B1E3ED6A32}">
      <dgm:prSet phldrT="[Text]" custT="1"/>
      <dgm:spPr/>
      <dgm:t>
        <a:bodyPr/>
        <a:lstStyle/>
        <a:p>
          <a:r>
            <a:rPr lang="en-US" sz="3600" b="1" i="1" u="sng"/>
            <a:t>A</a:t>
          </a:r>
          <a:r>
            <a:rPr lang="en-US" sz="2400"/>
            <a:t>pproach</a:t>
          </a:r>
          <a:endParaRPr lang="en-US" sz="2400" dirty="0"/>
        </a:p>
      </dgm:t>
    </dgm:pt>
    <dgm:pt modelId="{8B575A7B-86CE-4322-A31C-C6B0B2528668}" type="parTrans" cxnId="{141D61D6-F98F-426D-9834-E4A8656CDE36}">
      <dgm:prSet/>
      <dgm:spPr/>
      <dgm:t>
        <a:bodyPr/>
        <a:lstStyle/>
        <a:p>
          <a:endParaRPr lang="en-US"/>
        </a:p>
      </dgm:t>
    </dgm:pt>
    <dgm:pt modelId="{7660B731-6A70-4161-87F1-8BD171C0495C}" type="sibTrans" cxnId="{141D61D6-F98F-426D-9834-E4A8656CDE36}">
      <dgm:prSet/>
      <dgm:spPr/>
      <dgm:t>
        <a:bodyPr/>
        <a:lstStyle/>
        <a:p>
          <a:endParaRPr lang="en-US"/>
        </a:p>
      </dgm:t>
    </dgm:pt>
    <dgm:pt modelId="{0D01EFCF-94A2-4BA8-A417-0B5F9B6D725A}">
      <dgm:prSet phldrT="[Text]" custT="1"/>
      <dgm:spPr/>
      <dgm:t>
        <a:bodyPr/>
        <a:lstStyle/>
        <a:p>
          <a:r>
            <a:rPr lang="en-US" sz="3600" b="1" i="1" u="sng"/>
            <a:t>P</a:t>
          </a:r>
          <a:r>
            <a:rPr lang="en-US" sz="2400"/>
            <a:t>ath</a:t>
          </a:r>
          <a:endParaRPr lang="en-US" sz="2400" dirty="0"/>
        </a:p>
      </dgm:t>
    </dgm:pt>
    <dgm:pt modelId="{CF3504D8-FE6C-4862-B719-1260FBB410A6}" type="parTrans" cxnId="{695F2F2A-95F1-4986-9538-7A0F6551E1F0}">
      <dgm:prSet/>
      <dgm:spPr/>
      <dgm:t>
        <a:bodyPr/>
        <a:lstStyle/>
        <a:p>
          <a:endParaRPr lang="en-US"/>
        </a:p>
      </dgm:t>
    </dgm:pt>
    <dgm:pt modelId="{FDE46270-A377-4708-A30A-6DACC52D67AB}" type="sibTrans" cxnId="{695F2F2A-95F1-4986-9538-7A0F6551E1F0}">
      <dgm:prSet/>
      <dgm:spPr/>
      <dgm:t>
        <a:bodyPr/>
        <a:lstStyle/>
        <a:p>
          <a:endParaRPr lang="en-US"/>
        </a:p>
      </dgm:t>
    </dgm:pt>
    <dgm:pt modelId="{6AFDFF20-3D23-4D07-8CE2-7775168EE498}" type="pres">
      <dgm:prSet presAssocID="{825DC87C-8563-4B51-A713-6D63C6D74CDE}" presName="cycle" presStyleCnt="0">
        <dgm:presLayoutVars>
          <dgm:chMax val="1"/>
          <dgm:dir/>
          <dgm:animLvl val="ctr"/>
          <dgm:resizeHandles val="exact"/>
        </dgm:presLayoutVars>
      </dgm:prSet>
      <dgm:spPr/>
    </dgm:pt>
    <dgm:pt modelId="{6A1E79E7-FF01-4382-8A94-86D61ADF55F7}" type="pres">
      <dgm:prSet presAssocID="{9E4F5C24-BD2F-43BF-AF14-016FA08423D3}" presName="centerShape" presStyleLbl="node0" presStyleIdx="0" presStyleCnt="1"/>
      <dgm:spPr/>
    </dgm:pt>
    <dgm:pt modelId="{C4AB4441-2D3D-4CBC-A5B0-0565C7CBBC90}" type="pres">
      <dgm:prSet presAssocID="{C092546D-31D9-4905-AFA1-164B2F8CC641}" presName="parTrans" presStyleLbl="bgSibTrans2D1" presStyleIdx="0" presStyleCnt="3"/>
      <dgm:spPr/>
    </dgm:pt>
    <dgm:pt modelId="{2F56AAB0-3382-4570-A059-297DA7A6BF63}" type="pres">
      <dgm:prSet presAssocID="{53D069BE-BD7F-417F-B8FC-3530B1371A36}" presName="node" presStyleLbl="node1" presStyleIdx="0" presStyleCnt="3">
        <dgm:presLayoutVars>
          <dgm:bulletEnabled val="1"/>
        </dgm:presLayoutVars>
      </dgm:prSet>
      <dgm:spPr/>
    </dgm:pt>
    <dgm:pt modelId="{1C2B80E1-24B7-42C1-BB59-21A60CEA8980}" type="pres">
      <dgm:prSet presAssocID="{8B575A7B-86CE-4322-A31C-C6B0B2528668}" presName="parTrans" presStyleLbl="bgSibTrans2D1" presStyleIdx="1" presStyleCnt="3"/>
      <dgm:spPr/>
    </dgm:pt>
    <dgm:pt modelId="{CBA8B23C-F23B-45EB-A8F1-24ED05DCE51B}" type="pres">
      <dgm:prSet presAssocID="{1FEAA2C7-86F4-41B1-801A-B2B1E3ED6A32}" presName="node" presStyleLbl="node1" presStyleIdx="1" presStyleCnt="3" custRadScaleRad="99828" custRadScaleInc="5920">
        <dgm:presLayoutVars>
          <dgm:bulletEnabled val="1"/>
        </dgm:presLayoutVars>
      </dgm:prSet>
      <dgm:spPr/>
    </dgm:pt>
    <dgm:pt modelId="{93A2443F-9616-4AE7-99A3-50BE90986B84}" type="pres">
      <dgm:prSet presAssocID="{CF3504D8-FE6C-4862-B719-1260FBB410A6}" presName="parTrans" presStyleLbl="bgSibTrans2D1" presStyleIdx="2" presStyleCnt="3"/>
      <dgm:spPr/>
    </dgm:pt>
    <dgm:pt modelId="{56CA7B3C-BA8D-4FC2-AD96-F48121C2A61C}" type="pres">
      <dgm:prSet presAssocID="{0D01EFCF-94A2-4BA8-A417-0B5F9B6D725A}" presName="node" presStyleLbl="node1" presStyleIdx="2" presStyleCnt="3">
        <dgm:presLayoutVars>
          <dgm:bulletEnabled val="1"/>
        </dgm:presLayoutVars>
      </dgm:prSet>
      <dgm:spPr/>
    </dgm:pt>
  </dgm:ptLst>
  <dgm:cxnLst>
    <dgm:cxn modelId="{695F2F2A-95F1-4986-9538-7A0F6551E1F0}" srcId="{9E4F5C24-BD2F-43BF-AF14-016FA08423D3}" destId="{0D01EFCF-94A2-4BA8-A417-0B5F9B6D725A}" srcOrd="2" destOrd="0" parTransId="{CF3504D8-FE6C-4862-B719-1260FBB410A6}" sibTransId="{FDE46270-A377-4708-A30A-6DACC52D67AB}"/>
    <dgm:cxn modelId="{842EE638-38F8-491B-BF88-D691BA353413}" srcId="{825DC87C-8563-4B51-A713-6D63C6D74CDE}" destId="{9E4F5C24-BD2F-43BF-AF14-016FA08423D3}" srcOrd="0" destOrd="0" parTransId="{ED942AD8-6F90-4D61-8F90-7B714A6C8F7E}" sibTransId="{94254E46-CD96-496C-A6E5-259E8037328B}"/>
    <dgm:cxn modelId="{FDA8CD40-9E0A-4C3E-B0C7-5BC29BAEB115}" type="presOf" srcId="{9E4F5C24-BD2F-43BF-AF14-016FA08423D3}" destId="{6A1E79E7-FF01-4382-8A94-86D61ADF55F7}" srcOrd="0" destOrd="0" presId="urn:microsoft.com/office/officeart/2005/8/layout/radial4"/>
    <dgm:cxn modelId="{8E329E4B-0B50-4390-9B54-21B5B6339983}" type="presOf" srcId="{CF3504D8-FE6C-4862-B719-1260FBB410A6}" destId="{93A2443F-9616-4AE7-99A3-50BE90986B84}" srcOrd="0" destOrd="0" presId="urn:microsoft.com/office/officeart/2005/8/layout/radial4"/>
    <dgm:cxn modelId="{7EA7764F-C8ED-4EBC-9BFE-BA8971AD4E69}" type="presOf" srcId="{0D01EFCF-94A2-4BA8-A417-0B5F9B6D725A}" destId="{56CA7B3C-BA8D-4FC2-AD96-F48121C2A61C}" srcOrd="0" destOrd="0" presId="urn:microsoft.com/office/officeart/2005/8/layout/radial4"/>
    <dgm:cxn modelId="{F5078289-3332-455F-9C3B-37F1A65B9FCA}" srcId="{9E4F5C24-BD2F-43BF-AF14-016FA08423D3}" destId="{53D069BE-BD7F-417F-B8FC-3530B1371A36}" srcOrd="0" destOrd="0" parTransId="{C092546D-31D9-4905-AFA1-164B2F8CC641}" sibTransId="{969655CA-90CC-46AE-9D47-642CCA7767B5}"/>
    <dgm:cxn modelId="{FCBB678E-6E8A-4944-8469-214F79F7BAD1}" type="presOf" srcId="{825DC87C-8563-4B51-A713-6D63C6D74CDE}" destId="{6AFDFF20-3D23-4D07-8CE2-7775168EE498}" srcOrd="0" destOrd="0" presId="urn:microsoft.com/office/officeart/2005/8/layout/radial4"/>
    <dgm:cxn modelId="{D7CDC7BA-9FAE-40F2-BA35-4883C72D24B8}" type="presOf" srcId="{8B575A7B-86CE-4322-A31C-C6B0B2528668}" destId="{1C2B80E1-24B7-42C1-BB59-21A60CEA8980}" srcOrd="0" destOrd="0" presId="urn:microsoft.com/office/officeart/2005/8/layout/radial4"/>
    <dgm:cxn modelId="{141D61D6-F98F-426D-9834-E4A8656CDE36}" srcId="{9E4F5C24-BD2F-43BF-AF14-016FA08423D3}" destId="{1FEAA2C7-86F4-41B1-801A-B2B1E3ED6A32}" srcOrd="1" destOrd="0" parTransId="{8B575A7B-86CE-4322-A31C-C6B0B2528668}" sibTransId="{7660B731-6A70-4161-87F1-8BD171C0495C}"/>
    <dgm:cxn modelId="{F56089E5-CB15-455A-BE86-311D149E3F6A}" type="presOf" srcId="{1FEAA2C7-86F4-41B1-801A-B2B1E3ED6A32}" destId="{CBA8B23C-F23B-45EB-A8F1-24ED05DCE51B}" srcOrd="0" destOrd="0" presId="urn:microsoft.com/office/officeart/2005/8/layout/radial4"/>
    <dgm:cxn modelId="{8EC0ECEC-C158-4A20-A493-EB94F9B2F1ED}" type="presOf" srcId="{C092546D-31D9-4905-AFA1-164B2F8CC641}" destId="{C4AB4441-2D3D-4CBC-A5B0-0565C7CBBC90}" srcOrd="0" destOrd="0" presId="urn:microsoft.com/office/officeart/2005/8/layout/radial4"/>
    <dgm:cxn modelId="{3F987DF3-031A-4D0D-AAA3-912B81446878}" type="presOf" srcId="{53D069BE-BD7F-417F-B8FC-3530B1371A36}" destId="{2F56AAB0-3382-4570-A059-297DA7A6BF63}" srcOrd="0" destOrd="0" presId="urn:microsoft.com/office/officeart/2005/8/layout/radial4"/>
    <dgm:cxn modelId="{10C9FA6D-5983-491E-952F-A159AC852188}" type="presParOf" srcId="{6AFDFF20-3D23-4D07-8CE2-7775168EE498}" destId="{6A1E79E7-FF01-4382-8A94-86D61ADF55F7}" srcOrd="0" destOrd="0" presId="urn:microsoft.com/office/officeart/2005/8/layout/radial4"/>
    <dgm:cxn modelId="{0FB28E5A-5A32-43DF-B6D2-2C4332744815}" type="presParOf" srcId="{6AFDFF20-3D23-4D07-8CE2-7775168EE498}" destId="{C4AB4441-2D3D-4CBC-A5B0-0565C7CBBC90}" srcOrd="1" destOrd="0" presId="urn:microsoft.com/office/officeart/2005/8/layout/radial4"/>
    <dgm:cxn modelId="{82AE0F1C-C267-4B58-80D1-25B3AEF22FC4}" type="presParOf" srcId="{6AFDFF20-3D23-4D07-8CE2-7775168EE498}" destId="{2F56AAB0-3382-4570-A059-297DA7A6BF63}" srcOrd="2" destOrd="0" presId="urn:microsoft.com/office/officeart/2005/8/layout/radial4"/>
    <dgm:cxn modelId="{15BCF471-7720-469E-B5C8-03491761F40D}" type="presParOf" srcId="{6AFDFF20-3D23-4D07-8CE2-7775168EE498}" destId="{1C2B80E1-24B7-42C1-BB59-21A60CEA8980}" srcOrd="3" destOrd="0" presId="urn:microsoft.com/office/officeart/2005/8/layout/radial4"/>
    <dgm:cxn modelId="{92049F7B-08D8-4B3F-81A3-C567B602097D}" type="presParOf" srcId="{6AFDFF20-3D23-4D07-8CE2-7775168EE498}" destId="{CBA8B23C-F23B-45EB-A8F1-24ED05DCE51B}" srcOrd="4" destOrd="0" presId="urn:microsoft.com/office/officeart/2005/8/layout/radial4"/>
    <dgm:cxn modelId="{5D486BBC-FE93-489A-BE8F-164427F08EC4}" type="presParOf" srcId="{6AFDFF20-3D23-4D07-8CE2-7775168EE498}" destId="{93A2443F-9616-4AE7-99A3-50BE90986B84}" srcOrd="5" destOrd="0" presId="urn:microsoft.com/office/officeart/2005/8/layout/radial4"/>
    <dgm:cxn modelId="{449A3566-DCD1-455C-89C6-5F857DD46D50}" type="presParOf" srcId="{6AFDFF20-3D23-4D07-8CE2-7775168EE498}" destId="{56CA7B3C-BA8D-4FC2-AD96-F48121C2A61C}" srcOrd="6" destOrd="0" presId="urn:microsoft.com/office/officeart/2005/8/layout/radial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17FEAF0-039A-4EB8-BC2B-D72B4CE85BAB}" type="doc">
      <dgm:prSet loTypeId="urn:microsoft.com/office/officeart/2005/8/layout/process4" loCatId="list" qsTypeId="urn:microsoft.com/office/officeart/2005/8/quickstyle/simple1" qsCatId="simple" csTypeId="urn:microsoft.com/office/officeart/2005/8/colors/colorful4" csCatId="colorful" phldr="1"/>
      <dgm:spPr/>
      <dgm:t>
        <a:bodyPr/>
        <a:lstStyle/>
        <a:p>
          <a:endParaRPr lang="en-US"/>
        </a:p>
      </dgm:t>
    </dgm:pt>
    <dgm:pt modelId="{BDC124D6-DB41-410B-97FF-C0C574A534BD}">
      <dgm:prSet phldrT="[Text]" custT="1"/>
      <dgm:spPr/>
      <dgm:t>
        <a:bodyPr/>
        <a:lstStyle/>
        <a:p>
          <a:r>
            <a:rPr lang="en-US" sz="2400"/>
            <a:t>PACE Section 17</a:t>
          </a:r>
          <a:endParaRPr lang="en-US" sz="2400" dirty="0"/>
        </a:p>
      </dgm:t>
    </dgm:pt>
    <dgm:pt modelId="{3B7D3B49-251A-43A8-B3FA-B0D7C8491B71}" type="parTrans" cxnId="{397C0186-E458-47EE-AEA2-3E8C7647D98B}">
      <dgm:prSet/>
      <dgm:spPr/>
      <dgm:t>
        <a:bodyPr/>
        <a:lstStyle/>
        <a:p>
          <a:endParaRPr lang="en-US"/>
        </a:p>
      </dgm:t>
    </dgm:pt>
    <dgm:pt modelId="{E99ECF89-569F-4581-8830-860EAF574A21}" type="sibTrans" cxnId="{397C0186-E458-47EE-AEA2-3E8C7647D98B}">
      <dgm:prSet/>
      <dgm:spPr/>
      <dgm:t>
        <a:bodyPr/>
        <a:lstStyle/>
        <a:p>
          <a:endParaRPr lang="en-US"/>
        </a:p>
      </dgm:t>
    </dgm:pt>
    <dgm:pt modelId="{F6D38860-7D8E-4E19-8103-12B780257A37}">
      <dgm:prSet phldrT="[Text]" custT="1"/>
      <dgm:spPr/>
      <dgm:t>
        <a:bodyPr/>
        <a:lstStyle/>
        <a:p>
          <a:r>
            <a:rPr lang="en-US" sz="2000" dirty="0"/>
            <a:t>Entry for purpose of arrest/recapture/Saving life &amp; limb</a:t>
          </a:r>
        </a:p>
      </dgm:t>
    </dgm:pt>
    <dgm:pt modelId="{D487CB6B-A238-450B-8310-6C4E6E5FA9BD}" type="parTrans" cxnId="{3D620991-EDF3-43E2-BC2D-6A749DB3B12D}">
      <dgm:prSet/>
      <dgm:spPr/>
      <dgm:t>
        <a:bodyPr/>
        <a:lstStyle/>
        <a:p>
          <a:endParaRPr lang="en-US"/>
        </a:p>
      </dgm:t>
    </dgm:pt>
    <dgm:pt modelId="{967B5C7C-25C1-4252-8A21-A3AA8B6117B9}" type="sibTrans" cxnId="{3D620991-EDF3-43E2-BC2D-6A749DB3B12D}">
      <dgm:prSet/>
      <dgm:spPr/>
      <dgm:t>
        <a:bodyPr/>
        <a:lstStyle/>
        <a:p>
          <a:endParaRPr lang="en-US"/>
        </a:p>
      </dgm:t>
    </dgm:pt>
    <dgm:pt modelId="{FA8B1046-0FBF-456D-BF85-985C9E767927}">
      <dgm:prSet phldrT="[Text]" custT="1"/>
      <dgm:spPr/>
      <dgm:t>
        <a:bodyPr/>
        <a:lstStyle/>
        <a:p>
          <a:r>
            <a:rPr lang="en-US" sz="2400"/>
            <a:t>PACE Section 32</a:t>
          </a:r>
          <a:endParaRPr lang="en-US" sz="2400" dirty="0"/>
        </a:p>
      </dgm:t>
    </dgm:pt>
    <dgm:pt modelId="{DB742044-7A18-46A9-8D69-A6C9779B6011}" type="parTrans" cxnId="{EC795D97-2A14-4566-94C0-9491CFB0CD84}">
      <dgm:prSet/>
      <dgm:spPr/>
      <dgm:t>
        <a:bodyPr/>
        <a:lstStyle/>
        <a:p>
          <a:endParaRPr lang="en-US"/>
        </a:p>
      </dgm:t>
    </dgm:pt>
    <dgm:pt modelId="{5CDF26ED-4618-40A9-AB94-E056ABF9AB3F}" type="sibTrans" cxnId="{EC795D97-2A14-4566-94C0-9491CFB0CD84}">
      <dgm:prSet/>
      <dgm:spPr/>
      <dgm:t>
        <a:bodyPr/>
        <a:lstStyle/>
        <a:p>
          <a:endParaRPr lang="en-US"/>
        </a:p>
      </dgm:t>
    </dgm:pt>
    <dgm:pt modelId="{AD350601-C9ED-4A4C-8D78-09168605249E}">
      <dgm:prSet phldrT="[Text]" custT="1"/>
      <dgm:spPr/>
      <dgm:t>
        <a:bodyPr/>
        <a:lstStyle/>
        <a:p>
          <a:r>
            <a:rPr lang="en-US" sz="2000" dirty="0"/>
            <a:t>Search of premises where arrested person is/has recently come from</a:t>
          </a:r>
        </a:p>
      </dgm:t>
    </dgm:pt>
    <dgm:pt modelId="{531F91CD-08A7-4151-A2A0-4DE5707FCFE2}" type="parTrans" cxnId="{7A9E1280-9B82-4C55-89EC-A4C3BC4EEE1C}">
      <dgm:prSet/>
      <dgm:spPr/>
      <dgm:t>
        <a:bodyPr/>
        <a:lstStyle/>
        <a:p>
          <a:endParaRPr lang="en-US"/>
        </a:p>
      </dgm:t>
    </dgm:pt>
    <dgm:pt modelId="{32456027-416B-454D-8CDD-5CC445CC1D4C}" type="sibTrans" cxnId="{7A9E1280-9B82-4C55-89EC-A4C3BC4EEE1C}">
      <dgm:prSet/>
      <dgm:spPr/>
      <dgm:t>
        <a:bodyPr/>
        <a:lstStyle/>
        <a:p>
          <a:endParaRPr lang="en-US"/>
        </a:p>
      </dgm:t>
    </dgm:pt>
    <dgm:pt modelId="{67D986BE-26B8-45B2-8FF9-C738C2005A63}">
      <dgm:prSet phldrT="[Text]" custT="1"/>
      <dgm:spPr/>
      <dgm:t>
        <a:bodyPr/>
        <a:lstStyle/>
        <a:p>
          <a:r>
            <a:rPr lang="en-US" sz="2400"/>
            <a:t>PACE Section 18</a:t>
          </a:r>
          <a:endParaRPr lang="en-US" sz="2400" dirty="0"/>
        </a:p>
      </dgm:t>
    </dgm:pt>
    <dgm:pt modelId="{968CA4E2-4F69-471B-88F9-D68230562764}" type="parTrans" cxnId="{A0B15BA5-CD58-4C60-8E96-BCBCD7BF05F3}">
      <dgm:prSet/>
      <dgm:spPr/>
      <dgm:t>
        <a:bodyPr/>
        <a:lstStyle/>
        <a:p>
          <a:endParaRPr lang="en-US"/>
        </a:p>
      </dgm:t>
    </dgm:pt>
    <dgm:pt modelId="{BBAE6A69-A817-4AFD-B20C-89D88A498C38}" type="sibTrans" cxnId="{A0B15BA5-CD58-4C60-8E96-BCBCD7BF05F3}">
      <dgm:prSet/>
      <dgm:spPr/>
      <dgm:t>
        <a:bodyPr/>
        <a:lstStyle/>
        <a:p>
          <a:endParaRPr lang="en-US"/>
        </a:p>
      </dgm:t>
    </dgm:pt>
    <dgm:pt modelId="{12F74FD6-2EEE-4CD2-A16F-34E011992426}">
      <dgm:prSet phldrT="[Text]" custT="1"/>
      <dgm:spPr/>
      <dgm:t>
        <a:bodyPr/>
        <a:lstStyle/>
        <a:p>
          <a:r>
            <a:rPr lang="en-US" sz="2000" dirty="0"/>
            <a:t>Entry &amp; search after arrest (triable either way or indictable only)</a:t>
          </a:r>
        </a:p>
      </dgm:t>
    </dgm:pt>
    <dgm:pt modelId="{3303B8FA-4FAA-410C-B712-E1E633C57D62}" type="parTrans" cxnId="{CB154CF3-ED33-4674-B90A-DDBC69EA101C}">
      <dgm:prSet/>
      <dgm:spPr/>
      <dgm:t>
        <a:bodyPr/>
        <a:lstStyle/>
        <a:p>
          <a:endParaRPr lang="en-US"/>
        </a:p>
      </dgm:t>
    </dgm:pt>
    <dgm:pt modelId="{7262A137-8FF6-4893-A183-682497DB66BF}" type="sibTrans" cxnId="{CB154CF3-ED33-4674-B90A-DDBC69EA101C}">
      <dgm:prSet/>
      <dgm:spPr/>
      <dgm:t>
        <a:bodyPr/>
        <a:lstStyle/>
        <a:p>
          <a:endParaRPr lang="en-US"/>
        </a:p>
      </dgm:t>
    </dgm:pt>
    <dgm:pt modelId="{9DDFC01B-686D-4C0E-B69B-538BB03EA281}" type="pres">
      <dgm:prSet presAssocID="{E17FEAF0-039A-4EB8-BC2B-D72B4CE85BAB}" presName="Name0" presStyleCnt="0">
        <dgm:presLayoutVars>
          <dgm:dir/>
          <dgm:animLvl val="lvl"/>
          <dgm:resizeHandles val="exact"/>
        </dgm:presLayoutVars>
      </dgm:prSet>
      <dgm:spPr/>
    </dgm:pt>
    <dgm:pt modelId="{8B3BE45F-B7D1-459B-9605-9C1B487451D6}" type="pres">
      <dgm:prSet presAssocID="{67D986BE-26B8-45B2-8FF9-C738C2005A63}" presName="boxAndChildren" presStyleCnt="0"/>
      <dgm:spPr/>
    </dgm:pt>
    <dgm:pt modelId="{29384092-1DB7-449F-A9C1-31960F52E671}" type="pres">
      <dgm:prSet presAssocID="{67D986BE-26B8-45B2-8FF9-C738C2005A63}" presName="parentTextBox" presStyleLbl="node1" presStyleIdx="0" presStyleCnt="3"/>
      <dgm:spPr/>
    </dgm:pt>
    <dgm:pt modelId="{634BBB8C-E505-4E07-B98D-DBC98C311B35}" type="pres">
      <dgm:prSet presAssocID="{67D986BE-26B8-45B2-8FF9-C738C2005A63}" presName="entireBox" presStyleLbl="node1" presStyleIdx="0" presStyleCnt="3"/>
      <dgm:spPr/>
    </dgm:pt>
    <dgm:pt modelId="{005B1A42-353B-4A3B-9DDD-334E014817AE}" type="pres">
      <dgm:prSet presAssocID="{67D986BE-26B8-45B2-8FF9-C738C2005A63}" presName="descendantBox" presStyleCnt="0"/>
      <dgm:spPr/>
    </dgm:pt>
    <dgm:pt modelId="{20C47A44-4D27-42E2-A0AE-9BBCF068D773}" type="pres">
      <dgm:prSet presAssocID="{12F74FD6-2EEE-4CD2-A16F-34E011992426}" presName="childTextBox" presStyleLbl="fgAccFollowNode1" presStyleIdx="0" presStyleCnt="3">
        <dgm:presLayoutVars>
          <dgm:bulletEnabled val="1"/>
        </dgm:presLayoutVars>
      </dgm:prSet>
      <dgm:spPr/>
    </dgm:pt>
    <dgm:pt modelId="{F08FB788-420D-4F9C-B09D-6AAE07DB0FB7}" type="pres">
      <dgm:prSet presAssocID="{5CDF26ED-4618-40A9-AB94-E056ABF9AB3F}" presName="sp" presStyleCnt="0"/>
      <dgm:spPr/>
    </dgm:pt>
    <dgm:pt modelId="{A3A9AC07-76CD-473B-9DB0-033B07E7F453}" type="pres">
      <dgm:prSet presAssocID="{FA8B1046-0FBF-456D-BF85-985C9E767927}" presName="arrowAndChildren" presStyleCnt="0"/>
      <dgm:spPr/>
    </dgm:pt>
    <dgm:pt modelId="{95E336C8-1C99-4DE2-A39E-6148F7040625}" type="pres">
      <dgm:prSet presAssocID="{FA8B1046-0FBF-456D-BF85-985C9E767927}" presName="parentTextArrow" presStyleLbl="node1" presStyleIdx="0" presStyleCnt="3"/>
      <dgm:spPr/>
    </dgm:pt>
    <dgm:pt modelId="{BBEDCFE2-4F0F-49D9-ACEA-8E4E0A14DA4F}" type="pres">
      <dgm:prSet presAssocID="{FA8B1046-0FBF-456D-BF85-985C9E767927}" presName="arrow" presStyleLbl="node1" presStyleIdx="1" presStyleCnt="3"/>
      <dgm:spPr/>
    </dgm:pt>
    <dgm:pt modelId="{64D52254-BAD7-458D-AC55-B0385081A3FE}" type="pres">
      <dgm:prSet presAssocID="{FA8B1046-0FBF-456D-BF85-985C9E767927}" presName="descendantArrow" presStyleCnt="0"/>
      <dgm:spPr/>
    </dgm:pt>
    <dgm:pt modelId="{3C16D02B-476C-4A4D-B3C6-1FB5D8CAF7E5}" type="pres">
      <dgm:prSet presAssocID="{AD350601-C9ED-4A4C-8D78-09168605249E}" presName="childTextArrow" presStyleLbl="fgAccFollowNode1" presStyleIdx="1" presStyleCnt="3">
        <dgm:presLayoutVars>
          <dgm:bulletEnabled val="1"/>
        </dgm:presLayoutVars>
      </dgm:prSet>
      <dgm:spPr/>
    </dgm:pt>
    <dgm:pt modelId="{4E23C846-E4FA-4CF4-AA83-FE3DFF3062D6}" type="pres">
      <dgm:prSet presAssocID="{E99ECF89-569F-4581-8830-860EAF574A21}" presName="sp" presStyleCnt="0"/>
      <dgm:spPr/>
    </dgm:pt>
    <dgm:pt modelId="{326A84D4-0F8B-476A-B16E-E45BCBB1EC5E}" type="pres">
      <dgm:prSet presAssocID="{BDC124D6-DB41-410B-97FF-C0C574A534BD}" presName="arrowAndChildren" presStyleCnt="0"/>
      <dgm:spPr/>
    </dgm:pt>
    <dgm:pt modelId="{EB4CF066-87A4-40F1-8BD6-FA5F83868157}" type="pres">
      <dgm:prSet presAssocID="{BDC124D6-DB41-410B-97FF-C0C574A534BD}" presName="parentTextArrow" presStyleLbl="node1" presStyleIdx="1" presStyleCnt="3"/>
      <dgm:spPr/>
    </dgm:pt>
    <dgm:pt modelId="{0A59E393-75B6-41C4-8F63-F000728AB8A9}" type="pres">
      <dgm:prSet presAssocID="{BDC124D6-DB41-410B-97FF-C0C574A534BD}" presName="arrow" presStyleLbl="node1" presStyleIdx="2" presStyleCnt="3"/>
      <dgm:spPr/>
    </dgm:pt>
    <dgm:pt modelId="{8330F3FC-A62F-42EC-A2C2-60383B64CF6D}" type="pres">
      <dgm:prSet presAssocID="{BDC124D6-DB41-410B-97FF-C0C574A534BD}" presName="descendantArrow" presStyleCnt="0"/>
      <dgm:spPr/>
    </dgm:pt>
    <dgm:pt modelId="{91557C6A-0A6E-4B72-924A-7187053FDFF2}" type="pres">
      <dgm:prSet presAssocID="{F6D38860-7D8E-4E19-8103-12B780257A37}" presName="childTextArrow" presStyleLbl="fgAccFollowNode1" presStyleIdx="2" presStyleCnt="3">
        <dgm:presLayoutVars>
          <dgm:bulletEnabled val="1"/>
        </dgm:presLayoutVars>
      </dgm:prSet>
      <dgm:spPr/>
    </dgm:pt>
  </dgm:ptLst>
  <dgm:cxnLst>
    <dgm:cxn modelId="{5C93AB06-D7FC-47C7-9790-A482B1AB086A}" type="presOf" srcId="{E17FEAF0-039A-4EB8-BC2B-D72B4CE85BAB}" destId="{9DDFC01B-686D-4C0E-B69B-538BB03EA281}" srcOrd="0" destOrd="0" presId="urn:microsoft.com/office/officeart/2005/8/layout/process4"/>
    <dgm:cxn modelId="{27A3E82D-F539-4B03-AD97-1B43F98811C6}" type="presOf" srcId="{12F74FD6-2EEE-4CD2-A16F-34E011992426}" destId="{20C47A44-4D27-42E2-A0AE-9BBCF068D773}" srcOrd="0" destOrd="0" presId="urn:microsoft.com/office/officeart/2005/8/layout/process4"/>
    <dgm:cxn modelId="{1BA09952-52A2-4600-ACF6-6DC411AC6337}" type="presOf" srcId="{BDC124D6-DB41-410B-97FF-C0C574A534BD}" destId="{0A59E393-75B6-41C4-8F63-F000728AB8A9}" srcOrd="1" destOrd="0" presId="urn:microsoft.com/office/officeart/2005/8/layout/process4"/>
    <dgm:cxn modelId="{1137F262-D8BE-43BD-BA33-6C699F5C0452}" type="presOf" srcId="{BDC124D6-DB41-410B-97FF-C0C574A534BD}" destId="{EB4CF066-87A4-40F1-8BD6-FA5F83868157}" srcOrd="0" destOrd="0" presId="urn:microsoft.com/office/officeart/2005/8/layout/process4"/>
    <dgm:cxn modelId="{BDE03D67-59BC-4CD0-8D4F-8B678A76AAA4}" type="presOf" srcId="{FA8B1046-0FBF-456D-BF85-985C9E767927}" destId="{95E336C8-1C99-4DE2-A39E-6148F7040625}" srcOrd="0" destOrd="0" presId="urn:microsoft.com/office/officeart/2005/8/layout/process4"/>
    <dgm:cxn modelId="{7A9E1280-9B82-4C55-89EC-A4C3BC4EEE1C}" srcId="{FA8B1046-0FBF-456D-BF85-985C9E767927}" destId="{AD350601-C9ED-4A4C-8D78-09168605249E}" srcOrd="0" destOrd="0" parTransId="{531F91CD-08A7-4151-A2A0-4DE5707FCFE2}" sibTransId="{32456027-416B-454D-8CDD-5CC445CC1D4C}"/>
    <dgm:cxn modelId="{397C0186-E458-47EE-AEA2-3E8C7647D98B}" srcId="{E17FEAF0-039A-4EB8-BC2B-D72B4CE85BAB}" destId="{BDC124D6-DB41-410B-97FF-C0C574A534BD}" srcOrd="0" destOrd="0" parTransId="{3B7D3B49-251A-43A8-B3FA-B0D7C8491B71}" sibTransId="{E99ECF89-569F-4581-8830-860EAF574A21}"/>
    <dgm:cxn modelId="{3D620991-EDF3-43E2-BC2D-6A749DB3B12D}" srcId="{BDC124D6-DB41-410B-97FF-C0C574A534BD}" destId="{F6D38860-7D8E-4E19-8103-12B780257A37}" srcOrd="0" destOrd="0" parTransId="{D487CB6B-A238-450B-8310-6C4E6E5FA9BD}" sibTransId="{967B5C7C-25C1-4252-8A21-A3AA8B6117B9}"/>
    <dgm:cxn modelId="{6DC1A491-356E-4A82-8D9A-27176DB79F55}" type="presOf" srcId="{FA8B1046-0FBF-456D-BF85-985C9E767927}" destId="{BBEDCFE2-4F0F-49D9-ACEA-8E4E0A14DA4F}" srcOrd="1" destOrd="0" presId="urn:microsoft.com/office/officeart/2005/8/layout/process4"/>
    <dgm:cxn modelId="{EC795D97-2A14-4566-94C0-9491CFB0CD84}" srcId="{E17FEAF0-039A-4EB8-BC2B-D72B4CE85BAB}" destId="{FA8B1046-0FBF-456D-BF85-985C9E767927}" srcOrd="1" destOrd="0" parTransId="{DB742044-7A18-46A9-8D69-A6C9779B6011}" sibTransId="{5CDF26ED-4618-40A9-AB94-E056ABF9AB3F}"/>
    <dgm:cxn modelId="{A0B15BA5-CD58-4C60-8E96-BCBCD7BF05F3}" srcId="{E17FEAF0-039A-4EB8-BC2B-D72B4CE85BAB}" destId="{67D986BE-26B8-45B2-8FF9-C738C2005A63}" srcOrd="2" destOrd="0" parTransId="{968CA4E2-4F69-471B-88F9-D68230562764}" sibTransId="{BBAE6A69-A817-4AFD-B20C-89D88A498C38}"/>
    <dgm:cxn modelId="{18D651B4-ABB9-463B-B915-6401B324F8D4}" type="presOf" srcId="{67D986BE-26B8-45B2-8FF9-C738C2005A63}" destId="{634BBB8C-E505-4E07-B98D-DBC98C311B35}" srcOrd="1" destOrd="0" presId="urn:microsoft.com/office/officeart/2005/8/layout/process4"/>
    <dgm:cxn modelId="{C2AE3CC9-94FF-4764-A696-EC703A814FB1}" type="presOf" srcId="{AD350601-C9ED-4A4C-8D78-09168605249E}" destId="{3C16D02B-476C-4A4D-B3C6-1FB5D8CAF7E5}" srcOrd="0" destOrd="0" presId="urn:microsoft.com/office/officeart/2005/8/layout/process4"/>
    <dgm:cxn modelId="{606AF0D3-5DA7-422E-9B8B-38138B95E5F5}" type="presOf" srcId="{67D986BE-26B8-45B2-8FF9-C738C2005A63}" destId="{29384092-1DB7-449F-A9C1-31960F52E671}" srcOrd="0" destOrd="0" presId="urn:microsoft.com/office/officeart/2005/8/layout/process4"/>
    <dgm:cxn modelId="{CED6AEF0-E10D-499D-84D5-4653BDFBEE3A}" type="presOf" srcId="{F6D38860-7D8E-4E19-8103-12B780257A37}" destId="{91557C6A-0A6E-4B72-924A-7187053FDFF2}" srcOrd="0" destOrd="0" presId="urn:microsoft.com/office/officeart/2005/8/layout/process4"/>
    <dgm:cxn modelId="{CB154CF3-ED33-4674-B90A-DDBC69EA101C}" srcId="{67D986BE-26B8-45B2-8FF9-C738C2005A63}" destId="{12F74FD6-2EEE-4CD2-A16F-34E011992426}" srcOrd="0" destOrd="0" parTransId="{3303B8FA-4FAA-410C-B712-E1E633C57D62}" sibTransId="{7262A137-8FF6-4893-A183-682497DB66BF}"/>
    <dgm:cxn modelId="{A7F6686E-0D82-440B-81F1-4FC79DE8CDF4}" type="presParOf" srcId="{9DDFC01B-686D-4C0E-B69B-538BB03EA281}" destId="{8B3BE45F-B7D1-459B-9605-9C1B487451D6}" srcOrd="0" destOrd="0" presId="urn:microsoft.com/office/officeart/2005/8/layout/process4"/>
    <dgm:cxn modelId="{F05F1892-2780-4345-933E-404A973A17DA}" type="presParOf" srcId="{8B3BE45F-B7D1-459B-9605-9C1B487451D6}" destId="{29384092-1DB7-449F-A9C1-31960F52E671}" srcOrd="0" destOrd="0" presId="urn:microsoft.com/office/officeart/2005/8/layout/process4"/>
    <dgm:cxn modelId="{128631A1-2954-45BA-AA22-5FC576ACFF2C}" type="presParOf" srcId="{8B3BE45F-B7D1-459B-9605-9C1B487451D6}" destId="{634BBB8C-E505-4E07-B98D-DBC98C311B35}" srcOrd="1" destOrd="0" presId="urn:microsoft.com/office/officeart/2005/8/layout/process4"/>
    <dgm:cxn modelId="{32D54FC4-E879-43C3-AF19-D5318D948AEB}" type="presParOf" srcId="{8B3BE45F-B7D1-459B-9605-9C1B487451D6}" destId="{005B1A42-353B-4A3B-9DDD-334E014817AE}" srcOrd="2" destOrd="0" presId="urn:microsoft.com/office/officeart/2005/8/layout/process4"/>
    <dgm:cxn modelId="{169EFF0F-A2C1-46A3-A416-A592685D9F60}" type="presParOf" srcId="{005B1A42-353B-4A3B-9DDD-334E014817AE}" destId="{20C47A44-4D27-42E2-A0AE-9BBCF068D773}" srcOrd="0" destOrd="0" presId="urn:microsoft.com/office/officeart/2005/8/layout/process4"/>
    <dgm:cxn modelId="{94DB4CCF-CEEE-4B4E-A7AE-9DECD67E6F61}" type="presParOf" srcId="{9DDFC01B-686D-4C0E-B69B-538BB03EA281}" destId="{F08FB788-420D-4F9C-B09D-6AAE07DB0FB7}" srcOrd="1" destOrd="0" presId="urn:microsoft.com/office/officeart/2005/8/layout/process4"/>
    <dgm:cxn modelId="{35EC7568-57D7-4178-BAE7-EC9841B719E6}" type="presParOf" srcId="{9DDFC01B-686D-4C0E-B69B-538BB03EA281}" destId="{A3A9AC07-76CD-473B-9DB0-033B07E7F453}" srcOrd="2" destOrd="0" presId="urn:microsoft.com/office/officeart/2005/8/layout/process4"/>
    <dgm:cxn modelId="{5F903F76-1AA8-46DE-A200-AC1F8F096E59}" type="presParOf" srcId="{A3A9AC07-76CD-473B-9DB0-033B07E7F453}" destId="{95E336C8-1C99-4DE2-A39E-6148F7040625}" srcOrd="0" destOrd="0" presId="urn:microsoft.com/office/officeart/2005/8/layout/process4"/>
    <dgm:cxn modelId="{AD1D692B-205F-444C-BDB8-8EDED148A476}" type="presParOf" srcId="{A3A9AC07-76CD-473B-9DB0-033B07E7F453}" destId="{BBEDCFE2-4F0F-49D9-ACEA-8E4E0A14DA4F}" srcOrd="1" destOrd="0" presId="urn:microsoft.com/office/officeart/2005/8/layout/process4"/>
    <dgm:cxn modelId="{290F688A-5E8A-4BC4-A768-F01C3BD41E61}" type="presParOf" srcId="{A3A9AC07-76CD-473B-9DB0-033B07E7F453}" destId="{64D52254-BAD7-458D-AC55-B0385081A3FE}" srcOrd="2" destOrd="0" presId="urn:microsoft.com/office/officeart/2005/8/layout/process4"/>
    <dgm:cxn modelId="{E8DD97A5-84E9-4BDD-BCDF-E9F7E2B4BA13}" type="presParOf" srcId="{64D52254-BAD7-458D-AC55-B0385081A3FE}" destId="{3C16D02B-476C-4A4D-B3C6-1FB5D8CAF7E5}" srcOrd="0" destOrd="0" presId="urn:microsoft.com/office/officeart/2005/8/layout/process4"/>
    <dgm:cxn modelId="{D0B8AB91-BFE6-40B7-98C3-CFBEDD19A227}" type="presParOf" srcId="{9DDFC01B-686D-4C0E-B69B-538BB03EA281}" destId="{4E23C846-E4FA-4CF4-AA83-FE3DFF3062D6}" srcOrd="3" destOrd="0" presId="urn:microsoft.com/office/officeart/2005/8/layout/process4"/>
    <dgm:cxn modelId="{881BA552-E253-4A7C-9CAA-832F7008A28E}" type="presParOf" srcId="{9DDFC01B-686D-4C0E-B69B-538BB03EA281}" destId="{326A84D4-0F8B-476A-B16E-E45BCBB1EC5E}" srcOrd="4" destOrd="0" presId="urn:microsoft.com/office/officeart/2005/8/layout/process4"/>
    <dgm:cxn modelId="{CC677404-491F-435D-AD4D-E68C695DF5D8}" type="presParOf" srcId="{326A84D4-0F8B-476A-B16E-E45BCBB1EC5E}" destId="{EB4CF066-87A4-40F1-8BD6-FA5F83868157}" srcOrd="0" destOrd="0" presId="urn:microsoft.com/office/officeart/2005/8/layout/process4"/>
    <dgm:cxn modelId="{F3B8D979-9F31-4584-8A68-3A32B9359BF8}" type="presParOf" srcId="{326A84D4-0F8B-476A-B16E-E45BCBB1EC5E}" destId="{0A59E393-75B6-41C4-8F63-F000728AB8A9}" srcOrd="1" destOrd="0" presId="urn:microsoft.com/office/officeart/2005/8/layout/process4"/>
    <dgm:cxn modelId="{3EAB4BAC-75CA-47DC-B2F7-CBD4C85CF0EA}" type="presParOf" srcId="{326A84D4-0F8B-476A-B16E-E45BCBB1EC5E}" destId="{8330F3FC-A62F-42EC-A2C2-60383B64CF6D}" srcOrd="2" destOrd="0" presId="urn:microsoft.com/office/officeart/2005/8/layout/process4"/>
    <dgm:cxn modelId="{98388421-AA5F-4E71-AD06-3282A7B9E20D}" type="presParOf" srcId="{8330F3FC-A62F-42EC-A2C2-60383B64CF6D}" destId="{91557C6A-0A6E-4B72-924A-7187053FDFF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1EC73F7E-8E5C-47F9-8FAC-A2FC4B07B423}" type="doc">
      <dgm:prSet loTypeId="urn:microsoft.com/office/officeart/2005/8/layout/process5" loCatId="process" qsTypeId="urn:microsoft.com/office/officeart/2005/8/quickstyle/simple1" qsCatId="simple" csTypeId="urn:microsoft.com/office/officeart/2005/8/colors/accent1_3" csCatId="accent1" phldr="1"/>
      <dgm:spPr/>
      <dgm:t>
        <a:bodyPr/>
        <a:lstStyle/>
        <a:p>
          <a:endParaRPr lang="en-US"/>
        </a:p>
      </dgm:t>
    </dgm:pt>
    <dgm:pt modelId="{074CB752-9A59-459F-A4AB-4A02D37B8317}">
      <dgm:prSet phldrT="[Text]" custT="1"/>
      <dgm:spPr/>
      <dgm:t>
        <a:bodyPr/>
        <a:lstStyle/>
        <a:p>
          <a:r>
            <a:rPr lang="en-US" sz="2000"/>
            <a:t>A Constable who is lawfully on any premises may seize anything which is:</a:t>
          </a:r>
          <a:endParaRPr lang="en-US" sz="2000" dirty="0"/>
        </a:p>
      </dgm:t>
    </dgm:pt>
    <dgm:pt modelId="{0211408E-AEED-4E77-A151-7A7D569B5731}" type="parTrans" cxnId="{457088C8-7B5A-447E-BE65-0F077AA13A07}">
      <dgm:prSet/>
      <dgm:spPr/>
      <dgm:t>
        <a:bodyPr/>
        <a:lstStyle/>
        <a:p>
          <a:endParaRPr lang="en-US"/>
        </a:p>
      </dgm:t>
    </dgm:pt>
    <dgm:pt modelId="{662E7140-DA35-4BA0-9813-B510E05BF1F4}" type="sibTrans" cxnId="{457088C8-7B5A-447E-BE65-0F077AA13A07}">
      <dgm:prSet/>
      <dgm:spPr/>
      <dgm:t>
        <a:bodyPr/>
        <a:lstStyle/>
        <a:p>
          <a:endParaRPr lang="en-US"/>
        </a:p>
      </dgm:t>
    </dgm:pt>
    <dgm:pt modelId="{2C5C3903-0A81-4AFB-B064-138902818DCE}">
      <dgm:prSet phldrT="[Text]" custT="1"/>
      <dgm:spPr/>
      <dgm:t>
        <a:bodyPr/>
        <a:lstStyle/>
        <a:p>
          <a:r>
            <a:rPr lang="en-US" sz="2000"/>
            <a:t>Covered by a warrant</a:t>
          </a:r>
          <a:endParaRPr lang="en-US" sz="2000" dirty="0"/>
        </a:p>
      </dgm:t>
    </dgm:pt>
    <dgm:pt modelId="{958C0020-CE8C-4838-989B-F2E297DAD348}" type="parTrans" cxnId="{DDADD147-A74E-425E-B79D-C4E5675D3334}">
      <dgm:prSet/>
      <dgm:spPr/>
      <dgm:t>
        <a:bodyPr/>
        <a:lstStyle/>
        <a:p>
          <a:endParaRPr lang="en-US"/>
        </a:p>
      </dgm:t>
    </dgm:pt>
    <dgm:pt modelId="{4E15546E-1D1F-4000-AE45-D6DFB86DC0EE}" type="sibTrans" cxnId="{DDADD147-A74E-425E-B79D-C4E5675D3334}">
      <dgm:prSet/>
      <dgm:spPr/>
      <dgm:t>
        <a:bodyPr/>
        <a:lstStyle/>
        <a:p>
          <a:endParaRPr lang="en-US"/>
        </a:p>
      </dgm:t>
    </dgm:pt>
    <dgm:pt modelId="{599FA982-0CA5-4D5A-93A9-EF9F4089AEEA}">
      <dgm:prSet phldrT="[Text]" custT="1"/>
      <dgm:spPr/>
      <dgm:t>
        <a:bodyPr/>
        <a:lstStyle/>
        <a:p>
          <a:r>
            <a:rPr lang="en-US" sz="2000" dirty="0"/>
            <a:t>Anything they have reasonable grounds for believing is evidence of an offence</a:t>
          </a:r>
        </a:p>
      </dgm:t>
    </dgm:pt>
    <dgm:pt modelId="{4CF34EDC-9930-4726-96C0-BE9BA0491CA2}" type="parTrans" cxnId="{04CAF727-0303-4A07-A58E-3FE21275CB5A}">
      <dgm:prSet/>
      <dgm:spPr/>
      <dgm:t>
        <a:bodyPr/>
        <a:lstStyle/>
        <a:p>
          <a:endParaRPr lang="en-US"/>
        </a:p>
      </dgm:t>
    </dgm:pt>
    <dgm:pt modelId="{3012BD27-7D26-4303-9955-727DF3631BCF}" type="sibTrans" cxnId="{04CAF727-0303-4A07-A58E-3FE21275CB5A}">
      <dgm:prSet/>
      <dgm:spPr/>
      <dgm:t>
        <a:bodyPr/>
        <a:lstStyle/>
        <a:p>
          <a:endParaRPr lang="en-US"/>
        </a:p>
      </dgm:t>
    </dgm:pt>
    <dgm:pt modelId="{5F0F58B2-F71C-4116-8313-E51C8094FC03}">
      <dgm:prSet phldrT="[Text]" custT="1"/>
      <dgm:spPr/>
      <dgm:t>
        <a:bodyPr/>
        <a:lstStyle/>
        <a:p>
          <a:r>
            <a:rPr lang="en-US" sz="2000"/>
            <a:t>Anything that has been obtained in consequence of the commission of an offence</a:t>
          </a:r>
          <a:endParaRPr lang="en-US" sz="2000" dirty="0"/>
        </a:p>
      </dgm:t>
    </dgm:pt>
    <dgm:pt modelId="{ACC483F2-3A07-4271-BF39-158B8185AF12}" type="parTrans" cxnId="{32527A69-E5C0-4EF8-92AF-DE4725A4F0F4}">
      <dgm:prSet/>
      <dgm:spPr/>
      <dgm:t>
        <a:bodyPr/>
        <a:lstStyle/>
        <a:p>
          <a:endParaRPr lang="en-US"/>
        </a:p>
      </dgm:t>
    </dgm:pt>
    <dgm:pt modelId="{91213BF9-9E52-4AA7-AECD-8BF89BFB02CF}" type="sibTrans" cxnId="{32527A69-E5C0-4EF8-92AF-DE4725A4F0F4}">
      <dgm:prSet/>
      <dgm:spPr/>
      <dgm:t>
        <a:bodyPr/>
        <a:lstStyle/>
        <a:p>
          <a:endParaRPr lang="en-US"/>
        </a:p>
      </dgm:t>
    </dgm:pt>
    <dgm:pt modelId="{F9E395D9-72A5-4D27-A751-8D7F8700A74E}" type="pres">
      <dgm:prSet presAssocID="{1EC73F7E-8E5C-47F9-8FAC-A2FC4B07B423}" presName="diagram" presStyleCnt="0">
        <dgm:presLayoutVars>
          <dgm:dir/>
          <dgm:resizeHandles val="exact"/>
        </dgm:presLayoutVars>
      </dgm:prSet>
      <dgm:spPr/>
    </dgm:pt>
    <dgm:pt modelId="{0E5F7830-2A90-4717-A921-7C63A9620590}" type="pres">
      <dgm:prSet presAssocID="{074CB752-9A59-459F-A4AB-4A02D37B8317}" presName="node" presStyleLbl="node1" presStyleIdx="0" presStyleCnt="4">
        <dgm:presLayoutVars>
          <dgm:bulletEnabled val="1"/>
        </dgm:presLayoutVars>
      </dgm:prSet>
      <dgm:spPr/>
    </dgm:pt>
    <dgm:pt modelId="{C07E445E-5EB1-4737-9A37-3C1BB3676A4A}" type="pres">
      <dgm:prSet presAssocID="{662E7140-DA35-4BA0-9813-B510E05BF1F4}" presName="sibTrans" presStyleLbl="sibTrans2D1" presStyleIdx="0" presStyleCnt="3"/>
      <dgm:spPr/>
    </dgm:pt>
    <dgm:pt modelId="{EB13A88F-0937-4A3E-A5B3-DD26BD257166}" type="pres">
      <dgm:prSet presAssocID="{662E7140-DA35-4BA0-9813-B510E05BF1F4}" presName="connectorText" presStyleLbl="sibTrans2D1" presStyleIdx="0" presStyleCnt="3"/>
      <dgm:spPr/>
    </dgm:pt>
    <dgm:pt modelId="{C323610D-70FA-43A1-8205-5F79C8096E0F}" type="pres">
      <dgm:prSet presAssocID="{2C5C3903-0A81-4AFB-B064-138902818DCE}" presName="node" presStyleLbl="node1" presStyleIdx="1" presStyleCnt="4">
        <dgm:presLayoutVars>
          <dgm:bulletEnabled val="1"/>
        </dgm:presLayoutVars>
      </dgm:prSet>
      <dgm:spPr/>
    </dgm:pt>
    <dgm:pt modelId="{3E0E8940-7A07-4AAC-92FE-959235BB251B}" type="pres">
      <dgm:prSet presAssocID="{4E15546E-1D1F-4000-AE45-D6DFB86DC0EE}" presName="sibTrans" presStyleLbl="sibTrans2D1" presStyleIdx="1" presStyleCnt="3"/>
      <dgm:spPr/>
    </dgm:pt>
    <dgm:pt modelId="{072FEF5B-2848-412E-BD28-89709BB1FCB0}" type="pres">
      <dgm:prSet presAssocID="{4E15546E-1D1F-4000-AE45-D6DFB86DC0EE}" presName="connectorText" presStyleLbl="sibTrans2D1" presStyleIdx="1" presStyleCnt="3"/>
      <dgm:spPr/>
    </dgm:pt>
    <dgm:pt modelId="{BAE1E8C5-C8E2-4803-BEC7-A40EBBDE1A8C}" type="pres">
      <dgm:prSet presAssocID="{599FA982-0CA5-4D5A-93A9-EF9F4089AEEA}" presName="node" presStyleLbl="node1" presStyleIdx="2" presStyleCnt="4">
        <dgm:presLayoutVars>
          <dgm:bulletEnabled val="1"/>
        </dgm:presLayoutVars>
      </dgm:prSet>
      <dgm:spPr/>
    </dgm:pt>
    <dgm:pt modelId="{9CA685C1-AAAE-4AD3-A58E-20D15AFB2EF4}" type="pres">
      <dgm:prSet presAssocID="{3012BD27-7D26-4303-9955-727DF3631BCF}" presName="sibTrans" presStyleLbl="sibTrans2D1" presStyleIdx="2" presStyleCnt="3"/>
      <dgm:spPr/>
    </dgm:pt>
    <dgm:pt modelId="{D9842834-DC45-44F8-B5A0-5C538500B640}" type="pres">
      <dgm:prSet presAssocID="{3012BD27-7D26-4303-9955-727DF3631BCF}" presName="connectorText" presStyleLbl="sibTrans2D1" presStyleIdx="2" presStyleCnt="3"/>
      <dgm:spPr/>
    </dgm:pt>
    <dgm:pt modelId="{B382C747-BFDC-4966-853E-3DE2E22EEA86}" type="pres">
      <dgm:prSet presAssocID="{5F0F58B2-F71C-4116-8313-E51C8094FC03}" presName="node" presStyleLbl="node1" presStyleIdx="3" presStyleCnt="4">
        <dgm:presLayoutVars>
          <dgm:bulletEnabled val="1"/>
        </dgm:presLayoutVars>
      </dgm:prSet>
      <dgm:spPr/>
    </dgm:pt>
  </dgm:ptLst>
  <dgm:cxnLst>
    <dgm:cxn modelId="{0EA02822-09CD-41F9-BB1F-FF15F49B4ABE}" type="presOf" srcId="{599FA982-0CA5-4D5A-93A9-EF9F4089AEEA}" destId="{BAE1E8C5-C8E2-4803-BEC7-A40EBBDE1A8C}" srcOrd="0" destOrd="0" presId="urn:microsoft.com/office/officeart/2005/8/layout/process5"/>
    <dgm:cxn modelId="{04CAF727-0303-4A07-A58E-3FE21275CB5A}" srcId="{1EC73F7E-8E5C-47F9-8FAC-A2FC4B07B423}" destId="{599FA982-0CA5-4D5A-93A9-EF9F4089AEEA}" srcOrd="2" destOrd="0" parTransId="{4CF34EDC-9930-4726-96C0-BE9BA0491CA2}" sibTransId="{3012BD27-7D26-4303-9955-727DF3631BCF}"/>
    <dgm:cxn modelId="{9FC7BA2C-90FC-42CC-8FAF-A9C11D6C6513}" type="presOf" srcId="{4E15546E-1D1F-4000-AE45-D6DFB86DC0EE}" destId="{3E0E8940-7A07-4AAC-92FE-959235BB251B}" srcOrd="0" destOrd="0" presId="urn:microsoft.com/office/officeart/2005/8/layout/process5"/>
    <dgm:cxn modelId="{DDADD147-A74E-425E-B79D-C4E5675D3334}" srcId="{1EC73F7E-8E5C-47F9-8FAC-A2FC4B07B423}" destId="{2C5C3903-0A81-4AFB-B064-138902818DCE}" srcOrd="1" destOrd="0" parTransId="{958C0020-CE8C-4838-989B-F2E297DAD348}" sibTransId="{4E15546E-1D1F-4000-AE45-D6DFB86DC0EE}"/>
    <dgm:cxn modelId="{F729BD4A-3762-4A30-B393-B5AF2180EE20}" type="presOf" srcId="{4E15546E-1D1F-4000-AE45-D6DFB86DC0EE}" destId="{072FEF5B-2848-412E-BD28-89709BB1FCB0}" srcOrd="1" destOrd="0" presId="urn:microsoft.com/office/officeart/2005/8/layout/process5"/>
    <dgm:cxn modelId="{FC569058-3F66-44EF-898A-5D7B4BD97C83}" type="presOf" srcId="{5F0F58B2-F71C-4116-8313-E51C8094FC03}" destId="{B382C747-BFDC-4966-853E-3DE2E22EEA86}" srcOrd="0" destOrd="0" presId="urn:microsoft.com/office/officeart/2005/8/layout/process5"/>
    <dgm:cxn modelId="{32527A69-E5C0-4EF8-92AF-DE4725A4F0F4}" srcId="{1EC73F7E-8E5C-47F9-8FAC-A2FC4B07B423}" destId="{5F0F58B2-F71C-4116-8313-E51C8094FC03}" srcOrd="3" destOrd="0" parTransId="{ACC483F2-3A07-4271-BF39-158B8185AF12}" sibTransId="{91213BF9-9E52-4AA7-AECD-8BF89BFB02CF}"/>
    <dgm:cxn modelId="{A869367A-99A4-41FE-89A7-A2DAF38B58D8}" type="presOf" srcId="{2C5C3903-0A81-4AFB-B064-138902818DCE}" destId="{C323610D-70FA-43A1-8205-5F79C8096E0F}" srcOrd="0" destOrd="0" presId="urn:microsoft.com/office/officeart/2005/8/layout/process5"/>
    <dgm:cxn modelId="{2E07BC93-0F08-4E94-842B-D30CBF8F0E35}" type="presOf" srcId="{662E7140-DA35-4BA0-9813-B510E05BF1F4}" destId="{C07E445E-5EB1-4737-9A37-3C1BB3676A4A}" srcOrd="0" destOrd="0" presId="urn:microsoft.com/office/officeart/2005/8/layout/process5"/>
    <dgm:cxn modelId="{95BFF19D-E597-4D37-AF37-2DD9A4C27255}" type="presOf" srcId="{1EC73F7E-8E5C-47F9-8FAC-A2FC4B07B423}" destId="{F9E395D9-72A5-4D27-A751-8D7F8700A74E}" srcOrd="0" destOrd="0" presId="urn:microsoft.com/office/officeart/2005/8/layout/process5"/>
    <dgm:cxn modelId="{03E3A8BB-3DE7-4DF8-919D-CDB2472C7906}" type="presOf" srcId="{662E7140-DA35-4BA0-9813-B510E05BF1F4}" destId="{EB13A88F-0937-4A3E-A5B3-DD26BD257166}" srcOrd="1" destOrd="0" presId="urn:microsoft.com/office/officeart/2005/8/layout/process5"/>
    <dgm:cxn modelId="{457088C8-7B5A-447E-BE65-0F077AA13A07}" srcId="{1EC73F7E-8E5C-47F9-8FAC-A2FC4B07B423}" destId="{074CB752-9A59-459F-A4AB-4A02D37B8317}" srcOrd="0" destOrd="0" parTransId="{0211408E-AEED-4E77-A151-7A7D569B5731}" sibTransId="{662E7140-DA35-4BA0-9813-B510E05BF1F4}"/>
    <dgm:cxn modelId="{CAB85CC9-CF2E-463D-9464-16C5FD9DB5D7}" type="presOf" srcId="{3012BD27-7D26-4303-9955-727DF3631BCF}" destId="{D9842834-DC45-44F8-B5A0-5C538500B640}" srcOrd="1" destOrd="0" presId="urn:microsoft.com/office/officeart/2005/8/layout/process5"/>
    <dgm:cxn modelId="{3A44B7D6-AE2A-4DAF-861B-48389351265C}" type="presOf" srcId="{074CB752-9A59-459F-A4AB-4A02D37B8317}" destId="{0E5F7830-2A90-4717-A921-7C63A9620590}" srcOrd="0" destOrd="0" presId="urn:microsoft.com/office/officeart/2005/8/layout/process5"/>
    <dgm:cxn modelId="{01F239F3-AB8F-48F8-A4CE-8A64FAD2FAA1}" type="presOf" srcId="{3012BD27-7D26-4303-9955-727DF3631BCF}" destId="{9CA685C1-AAAE-4AD3-A58E-20D15AFB2EF4}" srcOrd="0" destOrd="0" presId="urn:microsoft.com/office/officeart/2005/8/layout/process5"/>
    <dgm:cxn modelId="{03305AAA-37E3-4F5D-8006-968B28118DA0}" type="presParOf" srcId="{F9E395D9-72A5-4D27-A751-8D7F8700A74E}" destId="{0E5F7830-2A90-4717-A921-7C63A9620590}" srcOrd="0" destOrd="0" presId="urn:microsoft.com/office/officeart/2005/8/layout/process5"/>
    <dgm:cxn modelId="{B8A34C53-81F7-4869-9F35-D975B28E3AF5}" type="presParOf" srcId="{F9E395D9-72A5-4D27-A751-8D7F8700A74E}" destId="{C07E445E-5EB1-4737-9A37-3C1BB3676A4A}" srcOrd="1" destOrd="0" presId="urn:microsoft.com/office/officeart/2005/8/layout/process5"/>
    <dgm:cxn modelId="{F731DFA1-D8D5-4F27-8F39-3384C00940DF}" type="presParOf" srcId="{C07E445E-5EB1-4737-9A37-3C1BB3676A4A}" destId="{EB13A88F-0937-4A3E-A5B3-DD26BD257166}" srcOrd="0" destOrd="0" presId="urn:microsoft.com/office/officeart/2005/8/layout/process5"/>
    <dgm:cxn modelId="{2A108C74-1868-4EEB-9C4D-A342955BFD51}" type="presParOf" srcId="{F9E395D9-72A5-4D27-A751-8D7F8700A74E}" destId="{C323610D-70FA-43A1-8205-5F79C8096E0F}" srcOrd="2" destOrd="0" presId="urn:microsoft.com/office/officeart/2005/8/layout/process5"/>
    <dgm:cxn modelId="{59DD5CEA-2E20-4182-9632-809360FC67D1}" type="presParOf" srcId="{F9E395D9-72A5-4D27-A751-8D7F8700A74E}" destId="{3E0E8940-7A07-4AAC-92FE-959235BB251B}" srcOrd="3" destOrd="0" presId="urn:microsoft.com/office/officeart/2005/8/layout/process5"/>
    <dgm:cxn modelId="{CFCA094F-32A6-44E9-9B23-B74D7E5F2D3E}" type="presParOf" srcId="{3E0E8940-7A07-4AAC-92FE-959235BB251B}" destId="{072FEF5B-2848-412E-BD28-89709BB1FCB0}" srcOrd="0" destOrd="0" presId="urn:microsoft.com/office/officeart/2005/8/layout/process5"/>
    <dgm:cxn modelId="{6192533E-78C3-433E-9ECA-1D810BA0F39A}" type="presParOf" srcId="{F9E395D9-72A5-4D27-A751-8D7F8700A74E}" destId="{BAE1E8C5-C8E2-4803-BEC7-A40EBBDE1A8C}" srcOrd="4" destOrd="0" presId="urn:microsoft.com/office/officeart/2005/8/layout/process5"/>
    <dgm:cxn modelId="{134D8309-64E8-4F3C-B22C-5F4854AA4CF5}" type="presParOf" srcId="{F9E395D9-72A5-4D27-A751-8D7F8700A74E}" destId="{9CA685C1-AAAE-4AD3-A58E-20D15AFB2EF4}" srcOrd="5" destOrd="0" presId="urn:microsoft.com/office/officeart/2005/8/layout/process5"/>
    <dgm:cxn modelId="{7448D9B1-1676-4548-8E06-86AD30CA029E}" type="presParOf" srcId="{9CA685C1-AAAE-4AD3-A58E-20D15AFB2EF4}" destId="{D9842834-DC45-44F8-B5A0-5C538500B640}" srcOrd="0" destOrd="0" presId="urn:microsoft.com/office/officeart/2005/8/layout/process5"/>
    <dgm:cxn modelId="{FDB44716-F82F-4F8F-8546-C4CFD7FABCCD}" type="presParOf" srcId="{F9E395D9-72A5-4D27-A751-8D7F8700A74E}" destId="{B382C747-BFDC-4966-853E-3DE2E22EEA86}" srcOrd="6" destOrd="0" presId="urn:microsoft.com/office/officeart/2005/8/layout/process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9A4A02BA-EEE2-421B-BD53-A247C3C90B81}" type="doc">
      <dgm:prSet loTypeId="urn:microsoft.com/office/officeart/2005/8/layout/list1" loCatId="list" qsTypeId="urn:microsoft.com/office/officeart/2005/8/quickstyle/simple1" qsCatId="simple" csTypeId="urn:microsoft.com/office/officeart/2005/8/colors/colorful1" csCatId="colorful"/>
      <dgm:spPr/>
      <dgm:t>
        <a:bodyPr/>
        <a:lstStyle/>
        <a:p>
          <a:endParaRPr lang="en-US"/>
        </a:p>
      </dgm:t>
    </dgm:pt>
    <dgm:pt modelId="{CB4ABF72-E8F3-48BD-8456-110AC0904E2D}">
      <dgm:prSet/>
      <dgm:spPr/>
      <dgm:t>
        <a:bodyPr/>
        <a:lstStyle/>
        <a:p>
          <a:r>
            <a:rPr lang="en-US"/>
            <a:t>Section 1 – Theft </a:t>
          </a:r>
        </a:p>
      </dgm:t>
    </dgm:pt>
    <dgm:pt modelId="{EFBD684D-7992-4E3F-986E-0767085D088B}" type="parTrans" cxnId="{B6B51DE9-A810-46A3-B8F2-67B741F3A2A7}">
      <dgm:prSet/>
      <dgm:spPr/>
      <dgm:t>
        <a:bodyPr/>
        <a:lstStyle/>
        <a:p>
          <a:endParaRPr lang="en-US"/>
        </a:p>
      </dgm:t>
    </dgm:pt>
    <dgm:pt modelId="{AAC5730E-9B8E-46A9-B069-C1B29F3DB855}" type="sibTrans" cxnId="{B6B51DE9-A810-46A3-B8F2-67B741F3A2A7}">
      <dgm:prSet/>
      <dgm:spPr/>
      <dgm:t>
        <a:bodyPr/>
        <a:lstStyle/>
        <a:p>
          <a:endParaRPr lang="en-US"/>
        </a:p>
      </dgm:t>
    </dgm:pt>
    <dgm:pt modelId="{C576B46A-A649-4DD0-A37D-FFD8F95BAC75}">
      <dgm:prSet/>
      <dgm:spPr/>
      <dgm:t>
        <a:bodyPr/>
        <a:lstStyle/>
        <a:p>
          <a:r>
            <a:rPr lang="en-US"/>
            <a:t>Section 8 – Robbery </a:t>
          </a:r>
        </a:p>
      </dgm:t>
    </dgm:pt>
    <dgm:pt modelId="{F2F44A92-27A2-4614-8C8C-454127DBEC1F}" type="parTrans" cxnId="{814B22FD-8BAE-40F1-89FA-CC77D1EE9FCE}">
      <dgm:prSet/>
      <dgm:spPr/>
      <dgm:t>
        <a:bodyPr/>
        <a:lstStyle/>
        <a:p>
          <a:endParaRPr lang="en-US"/>
        </a:p>
      </dgm:t>
    </dgm:pt>
    <dgm:pt modelId="{5F5A5B9D-6A4A-4E8E-8449-3647EC8444CF}" type="sibTrans" cxnId="{814B22FD-8BAE-40F1-89FA-CC77D1EE9FCE}">
      <dgm:prSet/>
      <dgm:spPr/>
      <dgm:t>
        <a:bodyPr/>
        <a:lstStyle/>
        <a:p>
          <a:endParaRPr lang="en-US"/>
        </a:p>
      </dgm:t>
    </dgm:pt>
    <dgm:pt modelId="{1F423651-DFA3-4CD5-A450-378FA6B2B460}">
      <dgm:prSet/>
      <dgm:spPr/>
      <dgm:t>
        <a:bodyPr/>
        <a:lstStyle/>
        <a:p>
          <a:r>
            <a:rPr lang="en-US"/>
            <a:t>Section 91A/91B – Burglary</a:t>
          </a:r>
        </a:p>
      </dgm:t>
    </dgm:pt>
    <dgm:pt modelId="{49128F62-3FE1-4DB2-87E6-DEAC37215AE2}" type="parTrans" cxnId="{6B8F8549-DE53-4E3A-89EA-061BAF3F075C}">
      <dgm:prSet/>
      <dgm:spPr/>
      <dgm:t>
        <a:bodyPr/>
        <a:lstStyle/>
        <a:p>
          <a:endParaRPr lang="en-US"/>
        </a:p>
      </dgm:t>
    </dgm:pt>
    <dgm:pt modelId="{20DE2ABE-0A5C-4488-98C7-6EA01FF07259}" type="sibTrans" cxnId="{6B8F8549-DE53-4E3A-89EA-061BAF3F075C}">
      <dgm:prSet/>
      <dgm:spPr/>
      <dgm:t>
        <a:bodyPr/>
        <a:lstStyle/>
        <a:p>
          <a:endParaRPr lang="en-US"/>
        </a:p>
      </dgm:t>
    </dgm:pt>
    <dgm:pt modelId="{70ECE4AB-ED9D-4C61-8B4D-0677CD64DA0C}">
      <dgm:prSet/>
      <dgm:spPr/>
      <dgm:t>
        <a:bodyPr/>
        <a:lstStyle/>
        <a:p>
          <a:r>
            <a:rPr lang="en-US"/>
            <a:t>Section 10.- Aggravated Burglary  </a:t>
          </a:r>
        </a:p>
      </dgm:t>
    </dgm:pt>
    <dgm:pt modelId="{275B5905-0B5D-4FF3-B2B1-3ACA71638382}" type="parTrans" cxnId="{8F672B0B-FCAE-480D-B7E4-56B133521EAC}">
      <dgm:prSet/>
      <dgm:spPr/>
      <dgm:t>
        <a:bodyPr/>
        <a:lstStyle/>
        <a:p>
          <a:endParaRPr lang="en-US"/>
        </a:p>
      </dgm:t>
    </dgm:pt>
    <dgm:pt modelId="{25A5F2B4-3D79-4D2A-9D69-A18EF45D7A3E}" type="sibTrans" cxnId="{8F672B0B-FCAE-480D-B7E4-56B133521EAC}">
      <dgm:prSet/>
      <dgm:spPr/>
      <dgm:t>
        <a:bodyPr/>
        <a:lstStyle/>
        <a:p>
          <a:endParaRPr lang="en-US"/>
        </a:p>
      </dgm:t>
    </dgm:pt>
    <dgm:pt modelId="{30FDF847-DC0C-3A4F-8CF3-9E4282F5AAF5}" type="pres">
      <dgm:prSet presAssocID="{9A4A02BA-EEE2-421B-BD53-A247C3C90B81}" presName="linear" presStyleCnt="0">
        <dgm:presLayoutVars>
          <dgm:dir/>
          <dgm:animLvl val="lvl"/>
          <dgm:resizeHandles val="exact"/>
        </dgm:presLayoutVars>
      </dgm:prSet>
      <dgm:spPr/>
    </dgm:pt>
    <dgm:pt modelId="{A688D210-453A-4244-9620-2C492F3DAA00}" type="pres">
      <dgm:prSet presAssocID="{CB4ABF72-E8F3-48BD-8456-110AC0904E2D}" presName="parentLin" presStyleCnt="0"/>
      <dgm:spPr/>
    </dgm:pt>
    <dgm:pt modelId="{1215747B-1C66-F244-B418-975082C30AF2}" type="pres">
      <dgm:prSet presAssocID="{CB4ABF72-E8F3-48BD-8456-110AC0904E2D}" presName="parentLeftMargin" presStyleLbl="node1" presStyleIdx="0" presStyleCnt="4"/>
      <dgm:spPr/>
    </dgm:pt>
    <dgm:pt modelId="{25CBDDCC-70E5-5B43-83D8-B8798338EF64}" type="pres">
      <dgm:prSet presAssocID="{CB4ABF72-E8F3-48BD-8456-110AC0904E2D}" presName="parentText" presStyleLbl="node1" presStyleIdx="0" presStyleCnt="4">
        <dgm:presLayoutVars>
          <dgm:chMax val="0"/>
          <dgm:bulletEnabled val="1"/>
        </dgm:presLayoutVars>
      </dgm:prSet>
      <dgm:spPr/>
    </dgm:pt>
    <dgm:pt modelId="{5CF7121D-D7B3-7F4D-88D4-A46F5F8DF3BE}" type="pres">
      <dgm:prSet presAssocID="{CB4ABF72-E8F3-48BD-8456-110AC0904E2D}" presName="negativeSpace" presStyleCnt="0"/>
      <dgm:spPr/>
    </dgm:pt>
    <dgm:pt modelId="{6F1A3EE3-6246-AA41-B015-8873471E0908}" type="pres">
      <dgm:prSet presAssocID="{CB4ABF72-E8F3-48BD-8456-110AC0904E2D}" presName="childText" presStyleLbl="conFgAcc1" presStyleIdx="0" presStyleCnt="4">
        <dgm:presLayoutVars>
          <dgm:bulletEnabled val="1"/>
        </dgm:presLayoutVars>
      </dgm:prSet>
      <dgm:spPr/>
    </dgm:pt>
    <dgm:pt modelId="{FDFE83BD-0A95-8D4D-BD57-700533832DF3}" type="pres">
      <dgm:prSet presAssocID="{AAC5730E-9B8E-46A9-B069-C1B29F3DB855}" presName="spaceBetweenRectangles" presStyleCnt="0"/>
      <dgm:spPr/>
    </dgm:pt>
    <dgm:pt modelId="{8FAD0FB2-A636-6A40-BDC1-8D58A7395955}" type="pres">
      <dgm:prSet presAssocID="{C576B46A-A649-4DD0-A37D-FFD8F95BAC75}" presName="parentLin" presStyleCnt="0"/>
      <dgm:spPr/>
    </dgm:pt>
    <dgm:pt modelId="{878DD2FF-293D-C643-AA40-02A664525B36}" type="pres">
      <dgm:prSet presAssocID="{C576B46A-A649-4DD0-A37D-FFD8F95BAC75}" presName="parentLeftMargin" presStyleLbl="node1" presStyleIdx="0" presStyleCnt="4"/>
      <dgm:spPr/>
    </dgm:pt>
    <dgm:pt modelId="{D1078CBD-C1ED-3D40-ADAE-29403D4B3F22}" type="pres">
      <dgm:prSet presAssocID="{C576B46A-A649-4DD0-A37D-FFD8F95BAC75}" presName="parentText" presStyleLbl="node1" presStyleIdx="1" presStyleCnt="4">
        <dgm:presLayoutVars>
          <dgm:chMax val="0"/>
          <dgm:bulletEnabled val="1"/>
        </dgm:presLayoutVars>
      </dgm:prSet>
      <dgm:spPr/>
    </dgm:pt>
    <dgm:pt modelId="{B4EB6161-2F63-604C-8230-32FA3EDF0490}" type="pres">
      <dgm:prSet presAssocID="{C576B46A-A649-4DD0-A37D-FFD8F95BAC75}" presName="negativeSpace" presStyleCnt="0"/>
      <dgm:spPr/>
    </dgm:pt>
    <dgm:pt modelId="{5CE4477B-D702-2940-958F-8BF93E11B2E2}" type="pres">
      <dgm:prSet presAssocID="{C576B46A-A649-4DD0-A37D-FFD8F95BAC75}" presName="childText" presStyleLbl="conFgAcc1" presStyleIdx="1" presStyleCnt="4">
        <dgm:presLayoutVars>
          <dgm:bulletEnabled val="1"/>
        </dgm:presLayoutVars>
      </dgm:prSet>
      <dgm:spPr/>
    </dgm:pt>
    <dgm:pt modelId="{82EECC2D-6DB9-BA41-860D-24F9546D7051}" type="pres">
      <dgm:prSet presAssocID="{5F5A5B9D-6A4A-4E8E-8449-3647EC8444CF}" presName="spaceBetweenRectangles" presStyleCnt="0"/>
      <dgm:spPr/>
    </dgm:pt>
    <dgm:pt modelId="{C5A60E2D-EB66-1345-AF56-BC75F06CD0CB}" type="pres">
      <dgm:prSet presAssocID="{1F423651-DFA3-4CD5-A450-378FA6B2B460}" presName="parentLin" presStyleCnt="0"/>
      <dgm:spPr/>
    </dgm:pt>
    <dgm:pt modelId="{5A33B44B-CFA4-144D-AB95-B977C127968D}" type="pres">
      <dgm:prSet presAssocID="{1F423651-DFA3-4CD5-A450-378FA6B2B460}" presName="parentLeftMargin" presStyleLbl="node1" presStyleIdx="1" presStyleCnt="4"/>
      <dgm:spPr/>
    </dgm:pt>
    <dgm:pt modelId="{11C11A9B-915F-7C49-9702-F94A5A4790FE}" type="pres">
      <dgm:prSet presAssocID="{1F423651-DFA3-4CD5-A450-378FA6B2B460}" presName="parentText" presStyleLbl="node1" presStyleIdx="2" presStyleCnt="4">
        <dgm:presLayoutVars>
          <dgm:chMax val="0"/>
          <dgm:bulletEnabled val="1"/>
        </dgm:presLayoutVars>
      </dgm:prSet>
      <dgm:spPr/>
    </dgm:pt>
    <dgm:pt modelId="{ECB0DA52-C105-4447-B564-4A0E5CA491D4}" type="pres">
      <dgm:prSet presAssocID="{1F423651-DFA3-4CD5-A450-378FA6B2B460}" presName="negativeSpace" presStyleCnt="0"/>
      <dgm:spPr/>
    </dgm:pt>
    <dgm:pt modelId="{63B1EA29-0FF7-1E46-ACFB-82D1AC4D33BF}" type="pres">
      <dgm:prSet presAssocID="{1F423651-DFA3-4CD5-A450-378FA6B2B460}" presName="childText" presStyleLbl="conFgAcc1" presStyleIdx="2" presStyleCnt="4">
        <dgm:presLayoutVars>
          <dgm:bulletEnabled val="1"/>
        </dgm:presLayoutVars>
      </dgm:prSet>
      <dgm:spPr/>
    </dgm:pt>
    <dgm:pt modelId="{FE94D94C-803E-5947-ADDC-B1A3E45EEE87}" type="pres">
      <dgm:prSet presAssocID="{20DE2ABE-0A5C-4488-98C7-6EA01FF07259}" presName="spaceBetweenRectangles" presStyleCnt="0"/>
      <dgm:spPr/>
    </dgm:pt>
    <dgm:pt modelId="{2FCFE870-08B6-9340-A583-329DA7E55902}" type="pres">
      <dgm:prSet presAssocID="{70ECE4AB-ED9D-4C61-8B4D-0677CD64DA0C}" presName="parentLin" presStyleCnt="0"/>
      <dgm:spPr/>
    </dgm:pt>
    <dgm:pt modelId="{A5D6FF3F-FA70-B84C-8560-7A9B15BE67B3}" type="pres">
      <dgm:prSet presAssocID="{70ECE4AB-ED9D-4C61-8B4D-0677CD64DA0C}" presName="parentLeftMargin" presStyleLbl="node1" presStyleIdx="2" presStyleCnt="4"/>
      <dgm:spPr/>
    </dgm:pt>
    <dgm:pt modelId="{A2B46C50-4B86-B948-9DCB-D45974B80DA4}" type="pres">
      <dgm:prSet presAssocID="{70ECE4AB-ED9D-4C61-8B4D-0677CD64DA0C}" presName="parentText" presStyleLbl="node1" presStyleIdx="3" presStyleCnt="4">
        <dgm:presLayoutVars>
          <dgm:chMax val="0"/>
          <dgm:bulletEnabled val="1"/>
        </dgm:presLayoutVars>
      </dgm:prSet>
      <dgm:spPr/>
    </dgm:pt>
    <dgm:pt modelId="{6CC0F9A9-ACFC-8848-AC7E-CAFAD4F1673C}" type="pres">
      <dgm:prSet presAssocID="{70ECE4AB-ED9D-4C61-8B4D-0677CD64DA0C}" presName="negativeSpace" presStyleCnt="0"/>
      <dgm:spPr/>
    </dgm:pt>
    <dgm:pt modelId="{696B157C-17CB-8545-83AB-60AEFE1223E8}" type="pres">
      <dgm:prSet presAssocID="{70ECE4AB-ED9D-4C61-8B4D-0677CD64DA0C}" presName="childText" presStyleLbl="conFgAcc1" presStyleIdx="3" presStyleCnt="4">
        <dgm:presLayoutVars>
          <dgm:bulletEnabled val="1"/>
        </dgm:presLayoutVars>
      </dgm:prSet>
      <dgm:spPr/>
    </dgm:pt>
  </dgm:ptLst>
  <dgm:cxnLst>
    <dgm:cxn modelId="{8F672B0B-FCAE-480D-B7E4-56B133521EAC}" srcId="{9A4A02BA-EEE2-421B-BD53-A247C3C90B81}" destId="{70ECE4AB-ED9D-4C61-8B4D-0677CD64DA0C}" srcOrd="3" destOrd="0" parTransId="{275B5905-0B5D-4FF3-B2B1-3ACA71638382}" sibTransId="{25A5F2B4-3D79-4D2A-9D69-A18EF45D7A3E}"/>
    <dgm:cxn modelId="{E5451434-249F-C245-B1BD-8218DDD94FD6}" type="presOf" srcId="{9A4A02BA-EEE2-421B-BD53-A247C3C90B81}" destId="{30FDF847-DC0C-3A4F-8CF3-9E4282F5AAF5}" srcOrd="0" destOrd="0" presId="urn:microsoft.com/office/officeart/2005/8/layout/list1"/>
    <dgm:cxn modelId="{6DD9D43D-4548-5045-B3C5-CB5C408B5F8D}" type="presOf" srcId="{C576B46A-A649-4DD0-A37D-FFD8F95BAC75}" destId="{D1078CBD-C1ED-3D40-ADAE-29403D4B3F22}" srcOrd="1" destOrd="0" presId="urn:microsoft.com/office/officeart/2005/8/layout/list1"/>
    <dgm:cxn modelId="{7804E446-2F89-AD49-ABD3-68181A7FA67B}" type="presOf" srcId="{1F423651-DFA3-4CD5-A450-378FA6B2B460}" destId="{11C11A9B-915F-7C49-9702-F94A5A4790FE}" srcOrd="1" destOrd="0" presId="urn:microsoft.com/office/officeart/2005/8/layout/list1"/>
    <dgm:cxn modelId="{6B8F8549-DE53-4E3A-89EA-061BAF3F075C}" srcId="{9A4A02BA-EEE2-421B-BD53-A247C3C90B81}" destId="{1F423651-DFA3-4CD5-A450-378FA6B2B460}" srcOrd="2" destOrd="0" parTransId="{49128F62-3FE1-4DB2-87E6-DEAC37215AE2}" sibTransId="{20DE2ABE-0A5C-4488-98C7-6EA01FF07259}"/>
    <dgm:cxn modelId="{E6ABBB50-2272-0447-A770-10262128EB44}" type="presOf" srcId="{CB4ABF72-E8F3-48BD-8456-110AC0904E2D}" destId="{1215747B-1C66-F244-B418-975082C30AF2}" srcOrd="0" destOrd="0" presId="urn:microsoft.com/office/officeart/2005/8/layout/list1"/>
    <dgm:cxn modelId="{F5F5D07B-1BC7-CA49-874D-A94CA32B1B2B}" type="presOf" srcId="{70ECE4AB-ED9D-4C61-8B4D-0677CD64DA0C}" destId="{A2B46C50-4B86-B948-9DCB-D45974B80DA4}" srcOrd="1" destOrd="0" presId="urn:microsoft.com/office/officeart/2005/8/layout/list1"/>
    <dgm:cxn modelId="{E5C920A6-37EA-404F-888C-8AE82B2805B9}" type="presOf" srcId="{CB4ABF72-E8F3-48BD-8456-110AC0904E2D}" destId="{25CBDDCC-70E5-5B43-83D8-B8798338EF64}" srcOrd="1" destOrd="0" presId="urn:microsoft.com/office/officeart/2005/8/layout/list1"/>
    <dgm:cxn modelId="{C38915BB-F440-F045-908D-7C82CAD00F50}" type="presOf" srcId="{C576B46A-A649-4DD0-A37D-FFD8F95BAC75}" destId="{878DD2FF-293D-C643-AA40-02A664525B36}" srcOrd="0" destOrd="0" presId="urn:microsoft.com/office/officeart/2005/8/layout/list1"/>
    <dgm:cxn modelId="{C48115D8-3C00-784F-A76D-3D547138B0F2}" type="presOf" srcId="{70ECE4AB-ED9D-4C61-8B4D-0677CD64DA0C}" destId="{A5D6FF3F-FA70-B84C-8560-7A9B15BE67B3}" srcOrd="0" destOrd="0" presId="urn:microsoft.com/office/officeart/2005/8/layout/list1"/>
    <dgm:cxn modelId="{B6B51DE9-A810-46A3-B8F2-67B741F3A2A7}" srcId="{9A4A02BA-EEE2-421B-BD53-A247C3C90B81}" destId="{CB4ABF72-E8F3-48BD-8456-110AC0904E2D}" srcOrd="0" destOrd="0" parTransId="{EFBD684D-7992-4E3F-986E-0767085D088B}" sibTransId="{AAC5730E-9B8E-46A9-B069-C1B29F3DB855}"/>
    <dgm:cxn modelId="{2AC818FB-9142-424B-9DEF-5D49BF778209}" type="presOf" srcId="{1F423651-DFA3-4CD5-A450-378FA6B2B460}" destId="{5A33B44B-CFA4-144D-AB95-B977C127968D}" srcOrd="0" destOrd="0" presId="urn:microsoft.com/office/officeart/2005/8/layout/list1"/>
    <dgm:cxn modelId="{814B22FD-8BAE-40F1-89FA-CC77D1EE9FCE}" srcId="{9A4A02BA-EEE2-421B-BD53-A247C3C90B81}" destId="{C576B46A-A649-4DD0-A37D-FFD8F95BAC75}" srcOrd="1" destOrd="0" parTransId="{F2F44A92-27A2-4614-8C8C-454127DBEC1F}" sibTransId="{5F5A5B9D-6A4A-4E8E-8449-3647EC8444CF}"/>
    <dgm:cxn modelId="{595CC6A0-0CE0-3D4B-9FE6-A2B32BD031F8}" type="presParOf" srcId="{30FDF847-DC0C-3A4F-8CF3-9E4282F5AAF5}" destId="{A688D210-453A-4244-9620-2C492F3DAA00}" srcOrd="0" destOrd="0" presId="urn:microsoft.com/office/officeart/2005/8/layout/list1"/>
    <dgm:cxn modelId="{F8B8F36C-C4A2-5F4F-8973-889DB414AED1}" type="presParOf" srcId="{A688D210-453A-4244-9620-2C492F3DAA00}" destId="{1215747B-1C66-F244-B418-975082C30AF2}" srcOrd="0" destOrd="0" presId="urn:microsoft.com/office/officeart/2005/8/layout/list1"/>
    <dgm:cxn modelId="{07DB819C-EB8D-1546-B7BC-DDF78DE3B63C}" type="presParOf" srcId="{A688D210-453A-4244-9620-2C492F3DAA00}" destId="{25CBDDCC-70E5-5B43-83D8-B8798338EF64}" srcOrd="1" destOrd="0" presId="urn:microsoft.com/office/officeart/2005/8/layout/list1"/>
    <dgm:cxn modelId="{E0E455A2-B085-A84D-BC76-BBF086233088}" type="presParOf" srcId="{30FDF847-DC0C-3A4F-8CF3-9E4282F5AAF5}" destId="{5CF7121D-D7B3-7F4D-88D4-A46F5F8DF3BE}" srcOrd="1" destOrd="0" presId="urn:microsoft.com/office/officeart/2005/8/layout/list1"/>
    <dgm:cxn modelId="{C3F0A656-B9BD-0247-92AA-0294DE2A955F}" type="presParOf" srcId="{30FDF847-DC0C-3A4F-8CF3-9E4282F5AAF5}" destId="{6F1A3EE3-6246-AA41-B015-8873471E0908}" srcOrd="2" destOrd="0" presId="urn:microsoft.com/office/officeart/2005/8/layout/list1"/>
    <dgm:cxn modelId="{D043C200-2496-0646-AEE7-148BC4435D94}" type="presParOf" srcId="{30FDF847-DC0C-3A4F-8CF3-9E4282F5AAF5}" destId="{FDFE83BD-0A95-8D4D-BD57-700533832DF3}" srcOrd="3" destOrd="0" presId="urn:microsoft.com/office/officeart/2005/8/layout/list1"/>
    <dgm:cxn modelId="{EFAB1929-BA04-4D40-8B94-D48437CB29F2}" type="presParOf" srcId="{30FDF847-DC0C-3A4F-8CF3-9E4282F5AAF5}" destId="{8FAD0FB2-A636-6A40-BDC1-8D58A7395955}" srcOrd="4" destOrd="0" presId="urn:microsoft.com/office/officeart/2005/8/layout/list1"/>
    <dgm:cxn modelId="{C3D0C74F-6559-7443-9A2C-F14AFAA70FFC}" type="presParOf" srcId="{8FAD0FB2-A636-6A40-BDC1-8D58A7395955}" destId="{878DD2FF-293D-C643-AA40-02A664525B36}" srcOrd="0" destOrd="0" presId="urn:microsoft.com/office/officeart/2005/8/layout/list1"/>
    <dgm:cxn modelId="{25DFF943-37D8-F644-AEDB-3F314D17D5CD}" type="presParOf" srcId="{8FAD0FB2-A636-6A40-BDC1-8D58A7395955}" destId="{D1078CBD-C1ED-3D40-ADAE-29403D4B3F22}" srcOrd="1" destOrd="0" presId="urn:microsoft.com/office/officeart/2005/8/layout/list1"/>
    <dgm:cxn modelId="{5F71D95E-9154-484C-B595-824C804E4608}" type="presParOf" srcId="{30FDF847-DC0C-3A4F-8CF3-9E4282F5AAF5}" destId="{B4EB6161-2F63-604C-8230-32FA3EDF0490}" srcOrd="5" destOrd="0" presId="urn:microsoft.com/office/officeart/2005/8/layout/list1"/>
    <dgm:cxn modelId="{722E8ECD-7D97-3441-8829-2D957E5567A0}" type="presParOf" srcId="{30FDF847-DC0C-3A4F-8CF3-9E4282F5AAF5}" destId="{5CE4477B-D702-2940-958F-8BF93E11B2E2}" srcOrd="6" destOrd="0" presId="urn:microsoft.com/office/officeart/2005/8/layout/list1"/>
    <dgm:cxn modelId="{DD8582F8-D414-954A-8C94-61E65432F402}" type="presParOf" srcId="{30FDF847-DC0C-3A4F-8CF3-9E4282F5AAF5}" destId="{82EECC2D-6DB9-BA41-860D-24F9546D7051}" srcOrd="7" destOrd="0" presId="urn:microsoft.com/office/officeart/2005/8/layout/list1"/>
    <dgm:cxn modelId="{BACD11D0-3E3B-F944-A6CE-541557B4B46B}" type="presParOf" srcId="{30FDF847-DC0C-3A4F-8CF3-9E4282F5AAF5}" destId="{C5A60E2D-EB66-1345-AF56-BC75F06CD0CB}" srcOrd="8" destOrd="0" presId="urn:microsoft.com/office/officeart/2005/8/layout/list1"/>
    <dgm:cxn modelId="{89F9384C-43EB-AB42-B13D-A0629C73F937}" type="presParOf" srcId="{C5A60E2D-EB66-1345-AF56-BC75F06CD0CB}" destId="{5A33B44B-CFA4-144D-AB95-B977C127968D}" srcOrd="0" destOrd="0" presId="urn:microsoft.com/office/officeart/2005/8/layout/list1"/>
    <dgm:cxn modelId="{350D30A7-FF6A-CF4A-8E68-697B092B24FF}" type="presParOf" srcId="{C5A60E2D-EB66-1345-AF56-BC75F06CD0CB}" destId="{11C11A9B-915F-7C49-9702-F94A5A4790FE}" srcOrd="1" destOrd="0" presId="urn:microsoft.com/office/officeart/2005/8/layout/list1"/>
    <dgm:cxn modelId="{D085D164-37FE-6D4A-9D2C-0FA0E9347531}" type="presParOf" srcId="{30FDF847-DC0C-3A4F-8CF3-9E4282F5AAF5}" destId="{ECB0DA52-C105-4447-B564-4A0E5CA491D4}" srcOrd="9" destOrd="0" presId="urn:microsoft.com/office/officeart/2005/8/layout/list1"/>
    <dgm:cxn modelId="{5CD78F2A-D02C-FE40-86F9-699A616FF54B}" type="presParOf" srcId="{30FDF847-DC0C-3A4F-8CF3-9E4282F5AAF5}" destId="{63B1EA29-0FF7-1E46-ACFB-82D1AC4D33BF}" srcOrd="10" destOrd="0" presId="urn:microsoft.com/office/officeart/2005/8/layout/list1"/>
    <dgm:cxn modelId="{1CE08BB3-2273-4A4C-84A6-454F0F3EC122}" type="presParOf" srcId="{30FDF847-DC0C-3A4F-8CF3-9E4282F5AAF5}" destId="{FE94D94C-803E-5947-ADDC-B1A3E45EEE87}" srcOrd="11" destOrd="0" presId="urn:microsoft.com/office/officeart/2005/8/layout/list1"/>
    <dgm:cxn modelId="{53CAC6CA-79AB-3D4F-86B7-B9A383D73313}" type="presParOf" srcId="{30FDF847-DC0C-3A4F-8CF3-9E4282F5AAF5}" destId="{2FCFE870-08B6-9340-A583-329DA7E55902}" srcOrd="12" destOrd="0" presId="urn:microsoft.com/office/officeart/2005/8/layout/list1"/>
    <dgm:cxn modelId="{FE4217DF-898F-A644-82C8-A880E9949280}" type="presParOf" srcId="{2FCFE870-08B6-9340-A583-329DA7E55902}" destId="{A5D6FF3F-FA70-B84C-8560-7A9B15BE67B3}" srcOrd="0" destOrd="0" presId="urn:microsoft.com/office/officeart/2005/8/layout/list1"/>
    <dgm:cxn modelId="{77012ECC-3FDF-BB4D-A6D2-2BB83099B21A}" type="presParOf" srcId="{2FCFE870-08B6-9340-A583-329DA7E55902}" destId="{A2B46C50-4B86-B948-9DCB-D45974B80DA4}" srcOrd="1" destOrd="0" presId="urn:microsoft.com/office/officeart/2005/8/layout/list1"/>
    <dgm:cxn modelId="{A1B7FAE8-2FD1-274A-90C4-B53B61D2B28B}" type="presParOf" srcId="{30FDF847-DC0C-3A4F-8CF3-9E4282F5AAF5}" destId="{6CC0F9A9-ACFC-8848-AC7E-CAFAD4F1673C}" srcOrd="13" destOrd="0" presId="urn:microsoft.com/office/officeart/2005/8/layout/list1"/>
    <dgm:cxn modelId="{E0D60689-585C-A64D-A019-8CDC3AAB371A}" type="presParOf" srcId="{30FDF847-DC0C-3A4F-8CF3-9E4282F5AAF5}" destId="{696B157C-17CB-8545-83AB-60AEFE1223E8}"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94B452C2-5C31-4400-A0BE-AA44688D0248}" type="doc">
      <dgm:prSet loTypeId="urn:microsoft.com/office/officeart/2005/8/layout/hList7" loCatId="list" qsTypeId="urn:microsoft.com/office/officeart/2005/8/quickstyle/simple1" qsCatId="simple" csTypeId="urn:microsoft.com/office/officeart/2005/8/colors/accent1_1" csCatId="accent1" phldr="1"/>
      <dgm:spPr/>
      <dgm:t>
        <a:bodyPr/>
        <a:lstStyle/>
        <a:p>
          <a:endParaRPr lang="en-US"/>
        </a:p>
      </dgm:t>
    </dgm:pt>
    <dgm:pt modelId="{7AF1C669-2CB6-4EB9-9288-9A4584CDEE71}">
      <dgm:prSet phldrT="[Text]" custT="1"/>
      <dgm:spPr/>
      <dgm:t>
        <a:bodyPr/>
        <a:lstStyle/>
        <a:p>
          <a:r>
            <a:rPr lang="en-US" sz="3200" b="1" i="1" u="sng" dirty="0">
              <a:solidFill>
                <a:schemeClr val="accent1"/>
              </a:solidFill>
            </a:rPr>
            <a:t>W</a:t>
          </a:r>
          <a:r>
            <a:rPr lang="en-US" sz="2400" dirty="0"/>
            <a:t>eapon of offence </a:t>
          </a:r>
          <a:r>
            <a:rPr lang="en-US" sz="2400" dirty="0">
              <a:solidFill>
                <a:schemeClr val="accent1"/>
              </a:solidFill>
            </a:rPr>
            <a:t>OR</a:t>
          </a:r>
        </a:p>
      </dgm:t>
    </dgm:pt>
    <dgm:pt modelId="{362FC628-18C5-473E-BF08-6949D4D37A4E}" type="parTrans" cxnId="{86A85F5E-6C6D-470B-9F05-EBCE75611C90}">
      <dgm:prSet/>
      <dgm:spPr/>
      <dgm:t>
        <a:bodyPr/>
        <a:lstStyle/>
        <a:p>
          <a:endParaRPr lang="en-US"/>
        </a:p>
      </dgm:t>
    </dgm:pt>
    <dgm:pt modelId="{110CB8B1-26E3-4283-8654-C364CE8B1D23}" type="sibTrans" cxnId="{86A85F5E-6C6D-470B-9F05-EBCE75611C90}">
      <dgm:prSet/>
      <dgm:spPr/>
      <dgm:t>
        <a:bodyPr/>
        <a:lstStyle/>
        <a:p>
          <a:endParaRPr lang="en-US"/>
        </a:p>
      </dgm:t>
    </dgm:pt>
    <dgm:pt modelId="{4402024D-BFEF-4FD6-AA3F-13684AA656C6}">
      <dgm:prSet phldrT="[Text]" custT="1"/>
      <dgm:spPr/>
      <dgm:t>
        <a:bodyPr/>
        <a:lstStyle/>
        <a:p>
          <a:r>
            <a:rPr lang="en-US" sz="2400" dirty="0"/>
            <a:t>any </a:t>
          </a:r>
          <a:r>
            <a:rPr lang="en-US" sz="3200" b="1" i="1" u="sng" dirty="0">
              <a:solidFill>
                <a:schemeClr val="accent1"/>
              </a:solidFill>
            </a:rPr>
            <a:t>I</a:t>
          </a:r>
          <a:r>
            <a:rPr lang="en-US" sz="2400" dirty="0"/>
            <a:t>mitation firearm </a:t>
          </a:r>
          <a:r>
            <a:rPr lang="en-US" sz="2400" dirty="0">
              <a:solidFill>
                <a:schemeClr val="accent1"/>
              </a:solidFill>
            </a:rPr>
            <a:t>OR</a:t>
          </a:r>
        </a:p>
      </dgm:t>
    </dgm:pt>
    <dgm:pt modelId="{B96B39F0-58BF-4D98-9DC0-37C0CEA7F901}" type="parTrans" cxnId="{1C6DEE3A-BD43-4E81-ABD9-10F3F65E13A2}">
      <dgm:prSet/>
      <dgm:spPr/>
      <dgm:t>
        <a:bodyPr/>
        <a:lstStyle/>
        <a:p>
          <a:endParaRPr lang="en-US"/>
        </a:p>
      </dgm:t>
    </dgm:pt>
    <dgm:pt modelId="{33D36E84-6F0D-45F4-956A-E6D16412EF9D}" type="sibTrans" cxnId="{1C6DEE3A-BD43-4E81-ABD9-10F3F65E13A2}">
      <dgm:prSet/>
      <dgm:spPr/>
      <dgm:t>
        <a:bodyPr/>
        <a:lstStyle/>
        <a:p>
          <a:endParaRPr lang="en-US"/>
        </a:p>
      </dgm:t>
    </dgm:pt>
    <dgm:pt modelId="{9119978B-9938-4917-B7AB-C026A2CDAE65}">
      <dgm:prSet phldrT="[Text]" custT="1"/>
      <dgm:spPr/>
      <dgm:t>
        <a:bodyPr/>
        <a:lstStyle/>
        <a:p>
          <a:r>
            <a:rPr lang="en-US" sz="2400" dirty="0"/>
            <a:t>any </a:t>
          </a:r>
          <a:r>
            <a:rPr lang="en-US" sz="3200" b="1" i="1" u="sng" dirty="0">
              <a:solidFill>
                <a:schemeClr val="accent1"/>
              </a:solidFill>
            </a:rPr>
            <a:t>F</a:t>
          </a:r>
          <a:r>
            <a:rPr lang="en-US" sz="2400" dirty="0"/>
            <a:t>IREARM OR</a:t>
          </a:r>
        </a:p>
      </dgm:t>
    </dgm:pt>
    <dgm:pt modelId="{AFEAE5BC-26D9-4139-B5A1-0AB2E68BA1A7}" type="parTrans" cxnId="{4F445129-637B-4DED-B6B1-C1354335A9D5}">
      <dgm:prSet/>
      <dgm:spPr/>
      <dgm:t>
        <a:bodyPr/>
        <a:lstStyle/>
        <a:p>
          <a:endParaRPr lang="en-US"/>
        </a:p>
      </dgm:t>
    </dgm:pt>
    <dgm:pt modelId="{DE3489AE-6C2B-4553-BAD8-F2B43037170C}" type="sibTrans" cxnId="{4F445129-637B-4DED-B6B1-C1354335A9D5}">
      <dgm:prSet/>
      <dgm:spPr/>
      <dgm:t>
        <a:bodyPr/>
        <a:lstStyle/>
        <a:p>
          <a:endParaRPr lang="en-US"/>
        </a:p>
      </dgm:t>
    </dgm:pt>
    <dgm:pt modelId="{B9CA3715-6E03-4575-B438-A5304B7EBDAF}">
      <dgm:prSet phldrT="[Text]" custT="1"/>
      <dgm:spPr/>
      <dgm:t>
        <a:bodyPr/>
        <a:lstStyle/>
        <a:p>
          <a:r>
            <a:rPr lang="en-US" sz="2400" dirty="0"/>
            <a:t>any </a:t>
          </a:r>
          <a:r>
            <a:rPr lang="en-US" sz="3200" b="1" i="1" u="sng" dirty="0">
              <a:solidFill>
                <a:schemeClr val="accent1"/>
              </a:solidFill>
            </a:rPr>
            <a:t>E</a:t>
          </a:r>
          <a:r>
            <a:rPr lang="en-US" sz="2400" dirty="0"/>
            <a:t>xplosive</a:t>
          </a:r>
        </a:p>
      </dgm:t>
    </dgm:pt>
    <dgm:pt modelId="{95576FE8-2155-4A1E-B2E4-165952FA4C10}" type="parTrans" cxnId="{55E69DF2-0023-437F-A5B0-0B34E785ACE5}">
      <dgm:prSet/>
      <dgm:spPr/>
      <dgm:t>
        <a:bodyPr/>
        <a:lstStyle/>
        <a:p>
          <a:endParaRPr lang="en-US"/>
        </a:p>
      </dgm:t>
    </dgm:pt>
    <dgm:pt modelId="{78FCAA54-BA7A-48A5-956D-FF21CA3422D9}" type="sibTrans" cxnId="{55E69DF2-0023-437F-A5B0-0B34E785ACE5}">
      <dgm:prSet/>
      <dgm:spPr/>
      <dgm:t>
        <a:bodyPr/>
        <a:lstStyle/>
        <a:p>
          <a:endParaRPr lang="en-US"/>
        </a:p>
      </dgm:t>
    </dgm:pt>
    <dgm:pt modelId="{8437CA90-6739-4546-B0F2-FC0D7949435C}" type="pres">
      <dgm:prSet presAssocID="{94B452C2-5C31-4400-A0BE-AA44688D0248}" presName="Name0" presStyleCnt="0">
        <dgm:presLayoutVars>
          <dgm:dir/>
          <dgm:resizeHandles val="exact"/>
        </dgm:presLayoutVars>
      </dgm:prSet>
      <dgm:spPr/>
    </dgm:pt>
    <dgm:pt modelId="{C833FC9A-3076-4775-B646-32B740CFDE05}" type="pres">
      <dgm:prSet presAssocID="{94B452C2-5C31-4400-A0BE-AA44688D0248}" presName="fgShape" presStyleLbl="fgShp" presStyleIdx="0" presStyleCnt="1"/>
      <dgm:spPr/>
    </dgm:pt>
    <dgm:pt modelId="{26B0B714-7BE0-4FF5-A9B2-9FA8370E38B4}" type="pres">
      <dgm:prSet presAssocID="{94B452C2-5C31-4400-A0BE-AA44688D0248}" presName="linComp" presStyleCnt="0"/>
      <dgm:spPr/>
    </dgm:pt>
    <dgm:pt modelId="{824834D6-325E-4F06-942C-09772CF822B4}" type="pres">
      <dgm:prSet presAssocID="{7AF1C669-2CB6-4EB9-9288-9A4584CDEE71}" presName="compNode" presStyleCnt="0"/>
      <dgm:spPr/>
    </dgm:pt>
    <dgm:pt modelId="{84D29FB4-07D4-4748-B09A-83B7A7E14FDA}" type="pres">
      <dgm:prSet presAssocID="{7AF1C669-2CB6-4EB9-9288-9A4584CDEE71}" presName="bkgdShape" presStyleLbl="node1" presStyleIdx="0" presStyleCnt="4"/>
      <dgm:spPr/>
    </dgm:pt>
    <dgm:pt modelId="{22CEB4A3-F2B1-49BB-B8BC-37396A3586E1}" type="pres">
      <dgm:prSet presAssocID="{7AF1C669-2CB6-4EB9-9288-9A4584CDEE71}" presName="nodeTx" presStyleLbl="node1" presStyleIdx="0" presStyleCnt="4">
        <dgm:presLayoutVars>
          <dgm:bulletEnabled val="1"/>
        </dgm:presLayoutVars>
      </dgm:prSet>
      <dgm:spPr/>
    </dgm:pt>
    <dgm:pt modelId="{9C729799-4F23-4145-927F-640C49FA40AE}" type="pres">
      <dgm:prSet presAssocID="{7AF1C669-2CB6-4EB9-9288-9A4584CDEE71}" presName="invisiNode" presStyleLbl="node1" presStyleIdx="0" presStyleCnt="4"/>
      <dgm:spPr/>
    </dgm:pt>
    <dgm:pt modelId="{B3F8F109-0532-4F70-9D9F-E09EED2349D3}" type="pres">
      <dgm:prSet presAssocID="{7AF1C669-2CB6-4EB9-9288-9A4584CDEE71}" presName="imagNode" presStyleLbl="fgImgPlace1" presStyleIdx="0" presStyleCnt="4" custScaleX="155950"/>
      <dgm:spPr/>
    </dgm:pt>
    <dgm:pt modelId="{CD101E21-8734-403D-8357-4098DF92AEB9}" type="pres">
      <dgm:prSet presAssocID="{110CB8B1-26E3-4283-8654-C364CE8B1D23}" presName="sibTrans" presStyleLbl="sibTrans2D1" presStyleIdx="0" presStyleCnt="0"/>
      <dgm:spPr/>
    </dgm:pt>
    <dgm:pt modelId="{FEE685B6-4D91-4175-958D-BE6C597E1826}" type="pres">
      <dgm:prSet presAssocID="{4402024D-BFEF-4FD6-AA3F-13684AA656C6}" presName="compNode" presStyleCnt="0"/>
      <dgm:spPr/>
    </dgm:pt>
    <dgm:pt modelId="{1CA083FD-357F-4E2C-BDF4-1B1DD2679FC7}" type="pres">
      <dgm:prSet presAssocID="{4402024D-BFEF-4FD6-AA3F-13684AA656C6}" presName="bkgdShape" presStyleLbl="node1" presStyleIdx="1" presStyleCnt="4"/>
      <dgm:spPr/>
    </dgm:pt>
    <dgm:pt modelId="{CF820939-C935-47C6-B6B0-E7E483851192}" type="pres">
      <dgm:prSet presAssocID="{4402024D-BFEF-4FD6-AA3F-13684AA656C6}" presName="nodeTx" presStyleLbl="node1" presStyleIdx="1" presStyleCnt="4">
        <dgm:presLayoutVars>
          <dgm:bulletEnabled val="1"/>
        </dgm:presLayoutVars>
      </dgm:prSet>
      <dgm:spPr/>
    </dgm:pt>
    <dgm:pt modelId="{86E90B5C-A0C2-4D49-8057-8ED700A342A5}" type="pres">
      <dgm:prSet presAssocID="{4402024D-BFEF-4FD6-AA3F-13684AA656C6}" presName="invisiNode" presStyleLbl="node1" presStyleIdx="1" presStyleCnt="4"/>
      <dgm:spPr/>
    </dgm:pt>
    <dgm:pt modelId="{B0BD38C6-B220-4C25-8B9A-CA638F235C65}" type="pres">
      <dgm:prSet presAssocID="{4402024D-BFEF-4FD6-AA3F-13684AA656C6}" presName="imagNode" presStyleLbl="fgImgPlace1" presStyleIdx="1" presStyleCnt="4" custScaleX="144027"/>
      <dgm:spPr/>
    </dgm:pt>
    <dgm:pt modelId="{43BE02D7-B1A4-4468-B169-65AA2207BD3C}" type="pres">
      <dgm:prSet presAssocID="{33D36E84-6F0D-45F4-956A-E6D16412EF9D}" presName="sibTrans" presStyleLbl="sibTrans2D1" presStyleIdx="0" presStyleCnt="0"/>
      <dgm:spPr/>
    </dgm:pt>
    <dgm:pt modelId="{53A73178-90CD-4CDA-BB7F-71930302846C}" type="pres">
      <dgm:prSet presAssocID="{9119978B-9938-4917-B7AB-C026A2CDAE65}" presName="compNode" presStyleCnt="0"/>
      <dgm:spPr/>
    </dgm:pt>
    <dgm:pt modelId="{836BCCAD-386E-493F-AA1D-75A70D722664}" type="pres">
      <dgm:prSet presAssocID="{9119978B-9938-4917-B7AB-C026A2CDAE65}" presName="bkgdShape" presStyleLbl="node1" presStyleIdx="2" presStyleCnt="4"/>
      <dgm:spPr/>
    </dgm:pt>
    <dgm:pt modelId="{621AB255-2142-404C-9D2B-C4CCC2F46EF5}" type="pres">
      <dgm:prSet presAssocID="{9119978B-9938-4917-B7AB-C026A2CDAE65}" presName="nodeTx" presStyleLbl="node1" presStyleIdx="2" presStyleCnt="4">
        <dgm:presLayoutVars>
          <dgm:bulletEnabled val="1"/>
        </dgm:presLayoutVars>
      </dgm:prSet>
      <dgm:spPr/>
    </dgm:pt>
    <dgm:pt modelId="{7BD1E0E3-C057-434A-A646-5693E8FCD4FB}" type="pres">
      <dgm:prSet presAssocID="{9119978B-9938-4917-B7AB-C026A2CDAE65}" presName="invisiNode" presStyleLbl="node1" presStyleIdx="2" presStyleCnt="4"/>
      <dgm:spPr/>
    </dgm:pt>
    <dgm:pt modelId="{9FD589FF-459B-4395-A330-3BF22C6D19DB}" type="pres">
      <dgm:prSet presAssocID="{9119978B-9938-4917-B7AB-C026A2CDAE65}" presName="imagNode" presStyleLbl="fgImgPlace1" presStyleIdx="2" presStyleCnt="4" custScaleX="140599"/>
      <dgm:spPr/>
    </dgm:pt>
    <dgm:pt modelId="{340F9324-9E92-4549-9F39-84113271A110}" type="pres">
      <dgm:prSet presAssocID="{DE3489AE-6C2B-4553-BAD8-F2B43037170C}" presName="sibTrans" presStyleLbl="sibTrans2D1" presStyleIdx="0" presStyleCnt="0"/>
      <dgm:spPr/>
    </dgm:pt>
    <dgm:pt modelId="{4871B1BA-77F6-4D47-988E-4396E5BDA0FD}" type="pres">
      <dgm:prSet presAssocID="{B9CA3715-6E03-4575-B438-A5304B7EBDAF}" presName="compNode" presStyleCnt="0"/>
      <dgm:spPr/>
    </dgm:pt>
    <dgm:pt modelId="{D2F169CB-ABD4-426D-B2D4-CDE76EBE864E}" type="pres">
      <dgm:prSet presAssocID="{B9CA3715-6E03-4575-B438-A5304B7EBDAF}" presName="bkgdShape" presStyleLbl="node1" presStyleIdx="3" presStyleCnt="4"/>
      <dgm:spPr/>
    </dgm:pt>
    <dgm:pt modelId="{0BA61779-D8C8-4A93-8DBA-EE0F925CE14D}" type="pres">
      <dgm:prSet presAssocID="{B9CA3715-6E03-4575-B438-A5304B7EBDAF}" presName="nodeTx" presStyleLbl="node1" presStyleIdx="3" presStyleCnt="4">
        <dgm:presLayoutVars>
          <dgm:bulletEnabled val="1"/>
        </dgm:presLayoutVars>
      </dgm:prSet>
      <dgm:spPr/>
    </dgm:pt>
    <dgm:pt modelId="{0B5D4ABB-1EE9-4F72-A669-A7539BAFB751}" type="pres">
      <dgm:prSet presAssocID="{B9CA3715-6E03-4575-B438-A5304B7EBDAF}" presName="invisiNode" presStyleLbl="node1" presStyleIdx="3" presStyleCnt="4"/>
      <dgm:spPr/>
    </dgm:pt>
    <dgm:pt modelId="{46CC6A4D-E9C1-4CDB-A467-2E5D35350CF3}" type="pres">
      <dgm:prSet presAssocID="{B9CA3715-6E03-4575-B438-A5304B7EBDAF}" presName="imagNode" presStyleLbl="fgImgPlace1" presStyleIdx="3" presStyleCnt="4" custScaleX="141420"/>
      <dgm:spPr/>
    </dgm:pt>
  </dgm:ptLst>
  <dgm:cxnLst>
    <dgm:cxn modelId="{C679500B-D643-4310-A235-CF8C7A32A6F0}" type="presOf" srcId="{4402024D-BFEF-4FD6-AA3F-13684AA656C6}" destId="{1CA083FD-357F-4E2C-BDF4-1B1DD2679FC7}" srcOrd="0" destOrd="0" presId="urn:microsoft.com/office/officeart/2005/8/layout/hList7"/>
    <dgm:cxn modelId="{4F445129-637B-4DED-B6B1-C1354335A9D5}" srcId="{94B452C2-5C31-4400-A0BE-AA44688D0248}" destId="{9119978B-9938-4917-B7AB-C026A2CDAE65}" srcOrd="2" destOrd="0" parTransId="{AFEAE5BC-26D9-4139-B5A1-0AB2E68BA1A7}" sibTransId="{DE3489AE-6C2B-4553-BAD8-F2B43037170C}"/>
    <dgm:cxn modelId="{44006B34-0B98-44A8-A64E-872692FE32F5}" type="presOf" srcId="{9119978B-9938-4917-B7AB-C026A2CDAE65}" destId="{836BCCAD-386E-493F-AA1D-75A70D722664}" srcOrd="0" destOrd="0" presId="urn:microsoft.com/office/officeart/2005/8/layout/hList7"/>
    <dgm:cxn modelId="{1C6DEE3A-BD43-4E81-ABD9-10F3F65E13A2}" srcId="{94B452C2-5C31-4400-A0BE-AA44688D0248}" destId="{4402024D-BFEF-4FD6-AA3F-13684AA656C6}" srcOrd="1" destOrd="0" parTransId="{B96B39F0-58BF-4D98-9DC0-37C0CEA7F901}" sibTransId="{33D36E84-6F0D-45F4-956A-E6D16412EF9D}"/>
    <dgm:cxn modelId="{BF7B453D-5EA0-415B-9929-B0FCEEE03D36}" type="presOf" srcId="{7AF1C669-2CB6-4EB9-9288-9A4584CDEE71}" destId="{84D29FB4-07D4-4748-B09A-83B7A7E14FDA}" srcOrd="0" destOrd="0" presId="urn:microsoft.com/office/officeart/2005/8/layout/hList7"/>
    <dgm:cxn modelId="{ED2BB051-492B-4B4C-89D5-9B740903AD43}" type="presOf" srcId="{4402024D-BFEF-4FD6-AA3F-13684AA656C6}" destId="{CF820939-C935-47C6-B6B0-E7E483851192}" srcOrd="1" destOrd="0" presId="urn:microsoft.com/office/officeart/2005/8/layout/hList7"/>
    <dgm:cxn modelId="{9580CA54-6DDE-48AB-AF6B-AACB2C31D9E2}" type="presOf" srcId="{DE3489AE-6C2B-4553-BAD8-F2B43037170C}" destId="{340F9324-9E92-4549-9F39-84113271A110}" srcOrd="0" destOrd="0" presId="urn:microsoft.com/office/officeart/2005/8/layout/hList7"/>
    <dgm:cxn modelId="{86A85F5E-6C6D-470B-9F05-EBCE75611C90}" srcId="{94B452C2-5C31-4400-A0BE-AA44688D0248}" destId="{7AF1C669-2CB6-4EB9-9288-9A4584CDEE71}" srcOrd="0" destOrd="0" parTransId="{362FC628-18C5-473E-BF08-6949D4D37A4E}" sibTransId="{110CB8B1-26E3-4283-8654-C364CE8B1D23}"/>
    <dgm:cxn modelId="{A801DE66-ED5D-40D7-867D-854B67ED0B15}" type="presOf" srcId="{7AF1C669-2CB6-4EB9-9288-9A4584CDEE71}" destId="{22CEB4A3-F2B1-49BB-B8BC-37396A3586E1}" srcOrd="1" destOrd="0" presId="urn:microsoft.com/office/officeart/2005/8/layout/hList7"/>
    <dgm:cxn modelId="{A60E1878-BBA6-4B92-B86E-A9055FFF1AA9}" type="presOf" srcId="{B9CA3715-6E03-4575-B438-A5304B7EBDAF}" destId="{D2F169CB-ABD4-426D-B2D4-CDE76EBE864E}" srcOrd="0" destOrd="0" presId="urn:microsoft.com/office/officeart/2005/8/layout/hList7"/>
    <dgm:cxn modelId="{EA961F87-6DE2-4E91-9568-F54706823DFD}" type="presOf" srcId="{110CB8B1-26E3-4283-8654-C364CE8B1D23}" destId="{CD101E21-8734-403D-8357-4098DF92AEB9}" srcOrd="0" destOrd="0" presId="urn:microsoft.com/office/officeart/2005/8/layout/hList7"/>
    <dgm:cxn modelId="{37BC928C-5980-4359-93FE-DB089E815BF3}" type="presOf" srcId="{33D36E84-6F0D-45F4-956A-E6D16412EF9D}" destId="{43BE02D7-B1A4-4468-B169-65AA2207BD3C}" srcOrd="0" destOrd="0" presId="urn:microsoft.com/office/officeart/2005/8/layout/hList7"/>
    <dgm:cxn modelId="{34B186B2-343D-41F0-A501-CAA5ABB7C7ED}" type="presOf" srcId="{94B452C2-5C31-4400-A0BE-AA44688D0248}" destId="{8437CA90-6739-4546-B0F2-FC0D7949435C}" srcOrd="0" destOrd="0" presId="urn:microsoft.com/office/officeart/2005/8/layout/hList7"/>
    <dgm:cxn modelId="{FD7B21BA-8905-4E1B-BFDB-99DEB9313BD9}" type="presOf" srcId="{B9CA3715-6E03-4575-B438-A5304B7EBDAF}" destId="{0BA61779-D8C8-4A93-8DBA-EE0F925CE14D}" srcOrd="1" destOrd="0" presId="urn:microsoft.com/office/officeart/2005/8/layout/hList7"/>
    <dgm:cxn modelId="{0AF096BB-C409-4DAF-B085-FD35153617C6}" type="presOf" srcId="{9119978B-9938-4917-B7AB-C026A2CDAE65}" destId="{621AB255-2142-404C-9D2B-C4CCC2F46EF5}" srcOrd="1" destOrd="0" presId="urn:microsoft.com/office/officeart/2005/8/layout/hList7"/>
    <dgm:cxn modelId="{55E69DF2-0023-437F-A5B0-0B34E785ACE5}" srcId="{94B452C2-5C31-4400-A0BE-AA44688D0248}" destId="{B9CA3715-6E03-4575-B438-A5304B7EBDAF}" srcOrd="3" destOrd="0" parTransId="{95576FE8-2155-4A1E-B2E4-165952FA4C10}" sibTransId="{78FCAA54-BA7A-48A5-956D-FF21CA3422D9}"/>
    <dgm:cxn modelId="{17D9BE4F-DB67-452A-B3AF-937A4C39C7D9}" type="presParOf" srcId="{8437CA90-6739-4546-B0F2-FC0D7949435C}" destId="{C833FC9A-3076-4775-B646-32B740CFDE05}" srcOrd="0" destOrd="0" presId="urn:microsoft.com/office/officeart/2005/8/layout/hList7"/>
    <dgm:cxn modelId="{F5BD042A-8ED2-4819-8B35-3F9980EA0BF7}" type="presParOf" srcId="{8437CA90-6739-4546-B0F2-FC0D7949435C}" destId="{26B0B714-7BE0-4FF5-A9B2-9FA8370E38B4}" srcOrd="1" destOrd="0" presId="urn:microsoft.com/office/officeart/2005/8/layout/hList7"/>
    <dgm:cxn modelId="{0D9D18E0-C2E7-4861-AF8F-A16E9555CB7B}" type="presParOf" srcId="{26B0B714-7BE0-4FF5-A9B2-9FA8370E38B4}" destId="{824834D6-325E-4F06-942C-09772CF822B4}" srcOrd="0" destOrd="0" presId="urn:microsoft.com/office/officeart/2005/8/layout/hList7"/>
    <dgm:cxn modelId="{9230AB7C-98D0-4C39-8C34-BD77FC94D4CD}" type="presParOf" srcId="{824834D6-325E-4F06-942C-09772CF822B4}" destId="{84D29FB4-07D4-4748-B09A-83B7A7E14FDA}" srcOrd="0" destOrd="0" presId="urn:microsoft.com/office/officeart/2005/8/layout/hList7"/>
    <dgm:cxn modelId="{E539F82C-72A9-4D6D-9AF4-91CEA271F21B}" type="presParOf" srcId="{824834D6-325E-4F06-942C-09772CF822B4}" destId="{22CEB4A3-F2B1-49BB-B8BC-37396A3586E1}" srcOrd="1" destOrd="0" presId="urn:microsoft.com/office/officeart/2005/8/layout/hList7"/>
    <dgm:cxn modelId="{6A9795D0-C6D6-4082-A485-73042932021A}" type="presParOf" srcId="{824834D6-325E-4F06-942C-09772CF822B4}" destId="{9C729799-4F23-4145-927F-640C49FA40AE}" srcOrd="2" destOrd="0" presId="urn:microsoft.com/office/officeart/2005/8/layout/hList7"/>
    <dgm:cxn modelId="{20BFFFD6-D9FF-489D-9DB1-04EB9759EDE9}" type="presParOf" srcId="{824834D6-325E-4F06-942C-09772CF822B4}" destId="{B3F8F109-0532-4F70-9D9F-E09EED2349D3}" srcOrd="3" destOrd="0" presId="urn:microsoft.com/office/officeart/2005/8/layout/hList7"/>
    <dgm:cxn modelId="{1F0CDAA6-C1E9-4479-9F69-E32703BF2D95}" type="presParOf" srcId="{26B0B714-7BE0-4FF5-A9B2-9FA8370E38B4}" destId="{CD101E21-8734-403D-8357-4098DF92AEB9}" srcOrd="1" destOrd="0" presId="urn:microsoft.com/office/officeart/2005/8/layout/hList7"/>
    <dgm:cxn modelId="{2558371E-27E3-483D-80E1-E2151957B71E}" type="presParOf" srcId="{26B0B714-7BE0-4FF5-A9B2-9FA8370E38B4}" destId="{FEE685B6-4D91-4175-958D-BE6C597E1826}" srcOrd="2" destOrd="0" presId="urn:microsoft.com/office/officeart/2005/8/layout/hList7"/>
    <dgm:cxn modelId="{8CAF0E7D-D696-4C39-ACFC-24DBB1B325D4}" type="presParOf" srcId="{FEE685B6-4D91-4175-958D-BE6C597E1826}" destId="{1CA083FD-357F-4E2C-BDF4-1B1DD2679FC7}" srcOrd="0" destOrd="0" presId="urn:microsoft.com/office/officeart/2005/8/layout/hList7"/>
    <dgm:cxn modelId="{C9FC8BE2-37D2-4FDB-B1C2-7FB63380516C}" type="presParOf" srcId="{FEE685B6-4D91-4175-958D-BE6C597E1826}" destId="{CF820939-C935-47C6-B6B0-E7E483851192}" srcOrd="1" destOrd="0" presId="urn:microsoft.com/office/officeart/2005/8/layout/hList7"/>
    <dgm:cxn modelId="{8EFD0190-716A-424B-A249-CCFFDAD8D253}" type="presParOf" srcId="{FEE685B6-4D91-4175-958D-BE6C597E1826}" destId="{86E90B5C-A0C2-4D49-8057-8ED700A342A5}" srcOrd="2" destOrd="0" presId="urn:microsoft.com/office/officeart/2005/8/layout/hList7"/>
    <dgm:cxn modelId="{BBE3548E-48B5-43C7-8BB9-7F1BC86BF7F4}" type="presParOf" srcId="{FEE685B6-4D91-4175-958D-BE6C597E1826}" destId="{B0BD38C6-B220-4C25-8B9A-CA638F235C65}" srcOrd="3" destOrd="0" presId="urn:microsoft.com/office/officeart/2005/8/layout/hList7"/>
    <dgm:cxn modelId="{F2058D78-F4F3-4978-B9C9-805B96CB4A93}" type="presParOf" srcId="{26B0B714-7BE0-4FF5-A9B2-9FA8370E38B4}" destId="{43BE02D7-B1A4-4468-B169-65AA2207BD3C}" srcOrd="3" destOrd="0" presId="urn:microsoft.com/office/officeart/2005/8/layout/hList7"/>
    <dgm:cxn modelId="{CDC6BD93-7974-4B3A-A848-9F4D8F8CAEA0}" type="presParOf" srcId="{26B0B714-7BE0-4FF5-A9B2-9FA8370E38B4}" destId="{53A73178-90CD-4CDA-BB7F-71930302846C}" srcOrd="4" destOrd="0" presId="urn:microsoft.com/office/officeart/2005/8/layout/hList7"/>
    <dgm:cxn modelId="{F4D953BB-3E04-45CA-BC53-A5FF71EC324C}" type="presParOf" srcId="{53A73178-90CD-4CDA-BB7F-71930302846C}" destId="{836BCCAD-386E-493F-AA1D-75A70D722664}" srcOrd="0" destOrd="0" presId="urn:microsoft.com/office/officeart/2005/8/layout/hList7"/>
    <dgm:cxn modelId="{02F125EC-E548-48CE-859E-CB9DAB6D34DC}" type="presParOf" srcId="{53A73178-90CD-4CDA-BB7F-71930302846C}" destId="{621AB255-2142-404C-9D2B-C4CCC2F46EF5}" srcOrd="1" destOrd="0" presId="urn:microsoft.com/office/officeart/2005/8/layout/hList7"/>
    <dgm:cxn modelId="{259C4433-04C3-4F88-9A56-6856860DEDD9}" type="presParOf" srcId="{53A73178-90CD-4CDA-BB7F-71930302846C}" destId="{7BD1E0E3-C057-434A-A646-5693E8FCD4FB}" srcOrd="2" destOrd="0" presId="urn:microsoft.com/office/officeart/2005/8/layout/hList7"/>
    <dgm:cxn modelId="{F1A588B6-606B-4F85-95A8-79190E869420}" type="presParOf" srcId="{53A73178-90CD-4CDA-BB7F-71930302846C}" destId="{9FD589FF-459B-4395-A330-3BF22C6D19DB}" srcOrd="3" destOrd="0" presId="urn:microsoft.com/office/officeart/2005/8/layout/hList7"/>
    <dgm:cxn modelId="{8EBE882A-141A-4E3C-B8E1-4AAF12091147}" type="presParOf" srcId="{26B0B714-7BE0-4FF5-A9B2-9FA8370E38B4}" destId="{340F9324-9E92-4549-9F39-84113271A110}" srcOrd="5" destOrd="0" presId="urn:microsoft.com/office/officeart/2005/8/layout/hList7"/>
    <dgm:cxn modelId="{1581DACA-8428-442D-890A-4CFB780C564E}" type="presParOf" srcId="{26B0B714-7BE0-4FF5-A9B2-9FA8370E38B4}" destId="{4871B1BA-77F6-4D47-988E-4396E5BDA0FD}" srcOrd="6" destOrd="0" presId="urn:microsoft.com/office/officeart/2005/8/layout/hList7"/>
    <dgm:cxn modelId="{A9312ABA-FCEF-412D-8AF5-6D4161E8AEFB}" type="presParOf" srcId="{4871B1BA-77F6-4D47-988E-4396E5BDA0FD}" destId="{D2F169CB-ABD4-426D-B2D4-CDE76EBE864E}" srcOrd="0" destOrd="0" presId="urn:microsoft.com/office/officeart/2005/8/layout/hList7"/>
    <dgm:cxn modelId="{B9418E93-EAE9-454A-8BFF-7676A0E9E815}" type="presParOf" srcId="{4871B1BA-77F6-4D47-988E-4396E5BDA0FD}" destId="{0BA61779-D8C8-4A93-8DBA-EE0F925CE14D}" srcOrd="1" destOrd="0" presId="urn:microsoft.com/office/officeart/2005/8/layout/hList7"/>
    <dgm:cxn modelId="{1326207E-8FC1-444C-8DAF-6A083838357F}" type="presParOf" srcId="{4871B1BA-77F6-4D47-988E-4396E5BDA0FD}" destId="{0B5D4ABB-1EE9-4F72-A669-A7539BAFB751}" srcOrd="2" destOrd="0" presId="urn:microsoft.com/office/officeart/2005/8/layout/hList7"/>
    <dgm:cxn modelId="{BDAB4EC8-84FE-4FE6-B257-6C87AC3DF886}" type="presParOf" srcId="{4871B1BA-77F6-4D47-988E-4396E5BDA0FD}" destId="{46CC6A4D-E9C1-4CDB-A467-2E5D35350CF3}" srcOrd="3" destOrd="0" presId="urn:microsoft.com/office/officeart/2005/8/layout/hList7"/>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A6E00635-CFC2-4E7C-A3DF-D28FB9C03F9D}" type="doc">
      <dgm:prSet loTypeId="urn:microsoft.com/office/officeart/2005/8/layout/process2" loCatId="process" qsTypeId="urn:microsoft.com/office/officeart/2005/8/quickstyle/simple1" qsCatId="simple" csTypeId="urn:microsoft.com/office/officeart/2005/8/colors/accent3_2" csCatId="accent3" phldr="1"/>
      <dgm:spPr/>
    </dgm:pt>
    <dgm:pt modelId="{090D9C60-2356-44E9-8AE8-6891EB7DF394}">
      <dgm:prSet phldrT="[Text]" custT="1"/>
      <dgm:spPr/>
      <dgm:t>
        <a:bodyPr/>
        <a:lstStyle/>
        <a:p>
          <a:r>
            <a:rPr lang="en-GB" sz="2400" dirty="0"/>
            <a:t>A person commits robbery if they </a:t>
          </a:r>
          <a:r>
            <a:rPr lang="en-GB" sz="2400" b="1" i="1" u="sng" dirty="0"/>
            <a:t>steal</a:t>
          </a:r>
          <a:r>
            <a:rPr lang="en-GB" sz="2400" dirty="0"/>
            <a:t> &amp; </a:t>
          </a:r>
          <a:r>
            <a:rPr lang="en-GB" sz="2400" b="1" i="1" u="sng" dirty="0"/>
            <a:t>immediately before </a:t>
          </a:r>
          <a:r>
            <a:rPr lang="en-GB" sz="2400" dirty="0"/>
            <a:t>doing so or</a:t>
          </a:r>
        </a:p>
      </dgm:t>
    </dgm:pt>
    <dgm:pt modelId="{E091CFD6-7B95-4E8A-BE48-3894F4833702}" type="parTrans" cxnId="{30D74AF5-F42D-41B2-8A9D-DAA4E14C67F3}">
      <dgm:prSet/>
      <dgm:spPr/>
      <dgm:t>
        <a:bodyPr/>
        <a:lstStyle/>
        <a:p>
          <a:endParaRPr lang="en-GB"/>
        </a:p>
      </dgm:t>
    </dgm:pt>
    <dgm:pt modelId="{C07D17AF-DA90-4907-8855-A5D109EB1F79}" type="sibTrans" cxnId="{30D74AF5-F42D-41B2-8A9D-DAA4E14C67F3}">
      <dgm:prSet/>
      <dgm:spPr/>
      <dgm:t>
        <a:bodyPr/>
        <a:lstStyle/>
        <a:p>
          <a:endParaRPr lang="en-GB"/>
        </a:p>
      </dgm:t>
    </dgm:pt>
    <dgm:pt modelId="{16423288-119F-4F43-A13B-4E466387048D}">
      <dgm:prSet phldrT="[Text]" custT="1"/>
      <dgm:spPr/>
      <dgm:t>
        <a:bodyPr/>
        <a:lstStyle/>
        <a:p>
          <a:r>
            <a:rPr lang="en-GB" sz="2400" b="1" i="1" u="sng" dirty="0"/>
            <a:t>at the time </a:t>
          </a:r>
          <a:r>
            <a:rPr lang="en-GB" sz="2400" dirty="0"/>
            <a:t>of doing so &amp; </a:t>
          </a:r>
          <a:r>
            <a:rPr lang="en-GB" sz="2400" b="1" u="sng" dirty="0"/>
            <a:t>in order to do so</a:t>
          </a:r>
        </a:p>
      </dgm:t>
    </dgm:pt>
    <dgm:pt modelId="{F13EBF83-EC40-45A0-BAEA-D5085D4F8684}" type="parTrans" cxnId="{A82ED257-366B-4EC3-B1E8-40729C703C34}">
      <dgm:prSet/>
      <dgm:spPr/>
      <dgm:t>
        <a:bodyPr/>
        <a:lstStyle/>
        <a:p>
          <a:endParaRPr lang="en-GB"/>
        </a:p>
      </dgm:t>
    </dgm:pt>
    <dgm:pt modelId="{F292A230-C2DC-4816-81FE-A2554F26DE2E}" type="sibTrans" cxnId="{A82ED257-366B-4EC3-B1E8-40729C703C34}">
      <dgm:prSet/>
      <dgm:spPr/>
      <dgm:t>
        <a:bodyPr/>
        <a:lstStyle/>
        <a:p>
          <a:endParaRPr lang="en-GB"/>
        </a:p>
      </dgm:t>
    </dgm:pt>
    <dgm:pt modelId="{B04464C6-FA9A-48EC-AF62-85D2CFFAFEE8}">
      <dgm:prSet phldrT="[Text]" custT="1"/>
      <dgm:spPr/>
      <dgm:t>
        <a:bodyPr/>
        <a:lstStyle/>
        <a:p>
          <a:r>
            <a:rPr lang="en-GB" sz="2400" b="1" i="1" u="sng" dirty="0"/>
            <a:t>uses force </a:t>
          </a:r>
          <a:r>
            <a:rPr lang="en-GB" sz="2400" dirty="0"/>
            <a:t>on any person or </a:t>
          </a:r>
          <a:r>
            <a:rPr lang="en-GB" sz="2400" b="1" u="sng" dirty="0"/>
            <a:t>puts or seeks </a:t>
          </a:r>
          <a:r>
            <a:rPr lang="en-GB" sz="2400" dirty="0"/>
            <a:t>to put any person </a:t>
          </a:r>
          <a:r>
            <a:rPr lang="en-GB" sz="2400" b="1" i="1" u="sng" dirty="0"/>
            <a:t>in fear </a:t>
          </a:r>
          <a:r>
            <a:rPr lang="en-GB" sz="2400" dirty="0"/>
            <a:t>of being then &amp; there subjected to force</a:t>
          </a:r>
        </a:p>
      </dgm:t>
    </dgm:pt>
    <dgm:pt modelId="{DCB5A759-0469-49A9-B38D-9851E9CDE668}" type="parTrans" cxnId="{FBE569EC-DA2D-48FE-94F7-A58274D06485}">
      <dgm:prSet/>
      <dgm:spPr/>
      <dgm:t>
        <a:bodyPr/>
        <a:lstStyle/>
        <a:p>
          <a:endParaRPr lang="en-GB"/>
        </a:p>
      </dgm:t>
    </dgm:pt>
    <dgm:pt modelId="{2D69481A-4917-4171-A269-E68941720187}" type="sibTrans" cxnId="{FBE569EC-DA2D-48FE-94F7-A58274D06485}">
      <dgm:prSet/>
      <dgm:spPr/>
      <dgm:t>
        <a:bodyPr/>
        <a:lstStyle/>
        <a:p>
          <a:endParaRPr lang="en-GB"/>
        </a:p>
      </dgm:t>
    </dgm:pt>
    <dgm:pt modelId="{4921E89F-5037-4085-8410-61E04C4A2002}" type="pres">
      <dgm:prSet presAssocID="{A6E00635-CFC2-4E7C-A3DF-D28FB9C03F9D}" presName="linearFlow" presStyleCnt="0">
        <dgm:presLayoutVars>
          <dgm:resizeHandles val="exact"/>
        </dgm:presLayoutVars>
      </dgm:prSet>
      <dgm:spPr/>
    </dgm:pt>
    <dgm:pt modelId="{A8BB1718-9BD1-4C7F-BBF6-74A8DAF171A0}" type="pres">
      <dgm:prSet presAssocID="{090D9C60-2356-44E9-8AE8-6891EB7DF394}" presName="node" presStyleLbl="node1" presStyleIdx="0" presStyleCnt="3" custScaleX="243140">
        <dgm:presLayoutVars>
          <dgm:bulletEnabled val="1"/>
        </dgm:presLayoutVars>
      </dgm:prSet>
      <dgm:spPr/>
    </dgm:pt>
    <dgm:pt modelId="{9FCDB88B-D46B-4C16-A2D6-AABCCC76513F}" type="pres">
      <dgm:prSet presAssocID="{C07D17AF-DA90-4907-8855-A5D109EB1F79}" presName="sibTrans" presStyleLbl="sibTrans2D1" presStyleIdx="0" presStyleCnt="2"/>
      <dgm:spPr/>
    </dgm:pt>
    <dgm:pt modelId="{6CD8A07A-67E5-498F-9599-40B5A14F0C84}" type="pres">
      <dgm:prSet presAssocID="{C07D17AF-DA90-4907-8855-A5D109EB1F79}" presName="connectorText" presStyleLbl="sibTrans2D1" presStyleIdx="0" presStyleCnt="2"/>
      <dgm:spPr/>
    </dgm:pt>
    <dgm:pt modelId="{E0F5532D-4B5E-4F39-B439-7185C2143849}" type="pres">
      <dgm:prSet presAssocID="{16423288-119F-4F43-A13B-4E466387048D}" presName="node" presStyleLbl="node1" presStyleIdx="1" presStyleCnt="3" custScaleX="244531" custScaleY="57785">
        <dgm:presLayoutVars>
          <dgm:bulletEnabled val="1"/>
        </dgm:presLayoutVars>
      </dgm:prSet>
      <dgm:spPr/>
    </dgm:pt>
    <dgm:pt modelId="{507E6DD8-A868-4656-AF1B-F8C5201EA5B7}" type="pres">
      <dgm:prSet presAssocID="{F292A230-C2DC-4816-81FE-A2554F26DE2E}" presName="sibTrans" presStyleLbl="sibTrans2D1" presStyleIdx="1" presStyleCnt="2"/>
      <dgm:spPr/>
    </dgm:pt>
    <dgm:pt modelId="{6443EA83-83F6-4CFA-AE7C-BE5FEE67CC46}" type="pres">
      <dgm:prSet presAssocID="{F292A230-C2DC-4816-81FE-A2554F26DE2E}" presName="connectorText" presStyleLbl="sibTrans2D1" presStyleIdx="1" presStyleCnt="2"/>
      <dgm:spPr/>
    </dgm:pt>
    <dgm:pt modelId="{4DCC8728-213B-4C6A-9E23-7CFC07D8C87F}" type="pres">
      <dgm:prSet presAssocID="{B04464C6-FA9A-48EC-AF62-85D2CFFAFEE8}" presName="node" presStyleLbl="node1" presStyleIdx="2" presStyleCnt="3" custScaleX="243140">
        <dgm:presLayoutVars>
          <dgm:bulletEnabled val="1"/>
        </dgm:presLayoutVars>
      </dgm:prSet>
      <dgm:spPr/>
    </dgm:pt>
  </dgm:ptLst>
  <dgm:cxnLst>
    <dgm:cxn modelId="{D0683827-098C-4292-9ADF-6B3701FE087F}" type="presOf" srcId="{A6E00635-CFC2-4E7C-A3DF-D28FB9C03F9D}" destId="{4921E89F-5037-4085-8410-61E04C4A2002}" srcOrd="0" destOrd="0" presId="urn:microsoft.com/office/officeart/2005/8/layout/process2"/>
    <dgm:cxn modelId="{88DFBF2A-E614-4CA3-B285-607467ED572E}" type="presOf" srcId="{16423288-119F-4F43-A13B-4E466387048D}" destId="{E0F5532D-4B5E-4F39-B439-7185C2143849}" srcOrd="0" destOrd="0" presId="urn:microsoft.com/office/officeart/2005/8/layout/process2"/>
    <dgm:cxn modelId="{DEB7612C-98E8-4415-BA4C-0231B5CF2DC9}" type="presOf" srcId="{C07D17AF-DA90-4907-8855-A5D109EB1F79}" destId="{6CD8A07A-67E5-498F-9599-40B5A14F0C84}" srcOrd="1" destOrd="0" presId="urn:microsoft.com/office/officeart/2005/8/layout/process2"/>
    <dgm:cxn modelId="{5CF5BC44-2D43-4C6B-B08C-7B631947C27E}" type="presOf" srcId="{C07D17AF-DA90-4907-8855-A5D109EB1F79}" destId="{9FCDB88B-D46B-4C16-A2D6-AABCCC76513F}" srcOrd="0" destOrd="0" presId="urn:microsoft.com/office/officeart/2005/8/layout/process2"/>
    <dgm:cxn modelId="{A82ED257-366B-4EC3-B1E8-40729C703C34}" srcId="{A6E00635-CFC2-4E7C-A3DF-D28FB9C03F9D}" destId="{16423288-119F-4F43-A13B-4E466387048D}" srcOrd="1" destOrd="0" parTransId="{F13EBF83-EC40-45A0-BAEA-D5085D4F8684}" sibTransId="{F292A230-C2DC-4816-81FE-A2554F26DE2E}"/>
    <dgm:cxn modelId="{0D45D15E-663E-4EB1-822D-52BFC33F61F2}" type="presOf" srcId="{090D9C60-2356-44E9-8AE8-6891EB7DF394}" destId="{A8BB1718-9BD1-4C7F-BBF6-74A8DAF171A0}" srcOrd="0" destOrd="0" presId="urn:microsoft.com/office/officeart/2005/8/layout/process2"/>
    <dgm:cxn modelId="{B3CF1163-FECB-4493-9DF7-62AF68295097}" type="presOf" srcId="{F292A230-C2DC-4816-81FE-A2554F26DE2E}" destId="{507E6DD8-A868-4656-AF1B-F8C5201EA5B7}" srcOrd="0" destOrd="0" presId="urn:microsoft.com/office/officeart/2005/8/layout/process2"/>
    <dgm:cxn modelId="{40F6786E-316F-47D4-A39A-EC1462D4ED0A}" type="presOf" srcId="{F292A230-C2DC-4816-81FE-A2554F26DE2E}" destId="{6443EA83-83F6-4CFA-AE7C-BE5FEE67CC46}" srcOrd="1" destOrd="0" presId="urn:microsoft.com/office/officeart/2005/8/layout/process2"/>
    <dgm:cxn modelId="{FBE569EC-DA2D-48FE-94F7-A58274D06485}" srcId="{A6E00635-CFC2-4E7C-A3DF-D28FB9C03F9D}" destId="{B04464C6-FA9A-48EC-AF62-85D2CFFAFEE8}" srcOrd="2" destOrd="0" parTransId="{DCB5A759-0469-49A9-B38D-9851E9CDE668}" sibTransId="{2D69481A-4917-4171-A269-E68941720187}"/>
    <dgm:cxn modelId="{30D74AF5-F42D-41B2-8A9D-DAA4E14C67F3}" srcId="{A6E00635-CFC2-4E7C-A3DF-D28FB9C03F9D}" destId="{090D9C60-2356-44E9-8AE8-6891EB7DF394}" srcOrd="0" destOrd="0" parTransId="{E091CFD6-7B95-4E8A-BE48-3894F4833702}" sibTransId="{C07D17AF-DA90-4907-8855-A5D109EB1F79}"/>
    <dgm:cxn modelId="{D4CEEFFD-5775-4705-8178-EFE5B088B78A}" type="presOf" srcId="{B04464C6-FA9A-48EC-AF62-85D2CFFAFEE8}" destId="{4DCC8728-213B-4C6A-9E23-7CFC07D8C87F}" srcOrd="0" destOrd="0" presId="urn:microsoft.com/office/officeart/2005/8/layout/process2"/>
    <dgm:cxn modelId="{8958DBDF-CBD4-4344-87E3-82CA26F8B966}" type="presParOf" srcId="{4921E89F-5037-4085-8410-61E04C4A2002}" destId="{A8BB1718-9BD1-4C7F-BBF6-74A8DAF171A0}" srcOrd="0" destOrd="0" presId="urn:microsoft.com/office/officeart/2005/8/layout/process2"/>
    <dgm:cxn modelId="{0CD1995E-3998-4FB4-861D-4329182FD561}" type="presParOf" srcId="{4921E89F-5037-4085-8410-61E04C4A2002}" destId="{9FCDB88B-D46B-4C16-A2D6-AABCCC76513F}" srcOrd="1" destOrd="0" presId="urn:microsoft.com/office/officeart/2005/8/layout/process2"/>
    <dgm:cxn modelId="{291B284A-5943-4C8C-85C6-001A01C12230}" type="presParOf" srcId="{9FCDB88B-D46B-4C16-A2D6-AABCCC76513F}" destId="{6CD8A07A-67E5-498F-9599-40B5A14F0C84}" srcOrd="0" destOrd="0" presId="urn:microsoft.com/office/officeart/2005/8/layout/process2"/>
    <dgm:cxn modelId="{C3D039C0-31C7-4581-BC3F-094331792378}" type="presParOf" srcId="{4921E89F-5037-4085-8410-61E04C4A2002}" destId="{E0F5532D-4B5E-4F39-B439-7185C2143849}" srcOrd="2" destOrd="0" presId="urn:microsoft.com/office/officeart/2005/8/layout/process2"/>
    <dgm:cxn modelId="{7158C84B-970F-4D07-9B59-3721AFF683D9}" type="presParOf" srcId="{4921E89F-5037-4085-8410-61E04C4A2002}" destId="{507E6DD8-A868-4656-AF1B-F8C5201EA5B7}" srcOrd="3" destOrd="0" presId="urn:microsoft.com/office/officeart/2005/8/layout/process2"/>
    <dgm:cxn modelId="{1D62FE53-9877-4159-9AA0-3E11DB19AF0A}" type="presParOf" srcId="{507E6DD8-A868-4656-AF1B-F8C5201EA5B7}" destId="{6443EA83-83F6-4CFA-AE7C-BE5FEE67CC46}" srcOrd="0" destOrd="0" presId="urn:microsoft.com/office/officeart/2005/8/layout/process2"/>
    <dgm:cxn modelId="{FB8303EC-8B86-4418-A267-87CA0590A555}" type="presParOf" srcId="{4921E89F-5037-4085-8410-61E04C4A2002}" destId="{4DCC8728-213B-4C6A-9E23-7CFC07D8C87F}" srcOrd="4" destOrd="0" presId="urn:microsoft.com/office/officeart/2005/8/layout/process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6A103CB-8B4A-4A1C-9E31-13CFC5F0D5CF}" type="doc">
      <dgm:prSet loTypeId="urn:microsoft.com/office/officeart/2005/8/layout/process1" loCatId="process" qsTypeId="urn:microsoft.com/office/officeart/2005/8/quickstyle/simple1" qsCatId="simple" csTypeId="urn:microsoft.com/office/officeart/2005/8/colors/accent1_3" csCatId="accent1" phldr="1"/>
      <dgm:spPr/>
    </dgm:pt>
    <dgm:pt modelId="{03487B14-0891-4A7D-AA92-D26A8EE23701}">
      <dgm:prSet phldrT="[Text]" custT="1"/>
      <dgm:spPr/>
      <dgm:t>
        <a:bodyPr/>
        <a:lstStyle/>
        <a:p>
          <a:r>
            <a:rPr lang="en-GB" sz="1600" dirty="0"/>
            <a:t>Information is the very life-blood of policing. It may be original &amp; generated by you. It may come from the public or other officers or be fed to you by partner agencies &amp; other sources</a:t>
          </a:r>
        </a:p>
      </dgm:t>
    </dgm:pt>
    <dgm:pt modelId="{9774387A-78BF-481B-B5B1-A7AEAF48F0DE}" type="parTrans" cxnId="{697116DC-D981-4265-8018-4CCFBAC9BB8E}">
      <dgm:prSet/>
      <dgm:spPr/>
      <dgm:t>
        <a:bodyPr/>
        <a:lstStyle/>
        <a:p>
          <a:endParaRPr lang="en-GB"/>
        </a:p>
      </dgm:t>
    </dgm:pt>
    <dgm:pt modelId="{AE731F44-34B7-4618-BFC9-4EBFB917D296}" type="sibTrans" cxnId="{697116DC-D981-4265-8018-4CCFBAC9BB8E}">
      <dgm:prSet/>
      <dgm:spPr/>
      <dgm:t>
        <a:bodyPr/>
        <a:lstStyle/>
        <a:p>
          <a:endParaRPr lang="en-GB"/>
        </a:p>
      </dgm:t>
    </dgm:pt>
    <dgm:pt modelId="{D5AE3FED-D6D1-4C20-9F7C-D3F952859B9D}">
      <dgm:prSet phldrT="[Text]" custT="1"/>
      <dgm:spPr/>
      <dgm:t>
        <a:bodyPr/>
        <a:lstStyle/>
        <a:p>
          <a:r>
            <a:rPr lang="en-GB" sz="1800" dirty="0"/>
            <a:t>Police information is: </a:t>
          </a:r>
          <a:br>
            <a:rPr lang="en-GB" sz="1800" dirty="0"/>
          </a:br>
          <a:r>
            <a:rPr lang="en-GB" sz="1800" dirty="0"/>
            <a:t>All the information obtained &amp; recorded for a policing purpose</a:t>
          </a:r>
        </a:p>
      </dgm:t>
    </dgm:pt>
    <dgm:pt modelId="{28202241-C61B-4285-BD90-FD36247EE5D8}" type="parTrans" cxnId="{9BC551E5-7668-438D-AA6B-3CF8F576C8C0}">
      <dgm:prSet/>
      <dgm:spPr/>
      <dgm:t>
        <a:bodyPr/>
        <a:lstStyle/>
        <a:p>
          <a:endParaRPr lang="en-GB"/>
        </a:p>
      </dgm:t>
    </dgm:pt>
    <dgm:pt modelId="{8FEF13B1-67BA-431D-B0AE-C134B9FEAB7B}" type="sibTrans" cxnId="{9BC551E5-7668-438D-AA6B-3CF8F576C8C0}">
      <dgm:prSet/>
      <dgm:spPr/>
      <dgm:t>
        <a:bodyPr/>
        <a:lstStyle/>
        <a:p>
          <a:endParaRPr lang="en-GB"/>
        </a:p>
      </dgm:t>
    </dgm:pt>
    <dgm:pt modelId="{E031D6AC-57AF-4973-BE91-EA7AEB2DFB33}" type="pres">
      <dgm:prSet presAssocID="{36A103CB-8B4A-4A1C-9E31-13CFC5F0D5CF}" presName="Name0" presStyleCnt="0">
        <dgm:presLayoutVars>
          <dgm:dir/>
          <dgm:resizeHandles val="exact"/>
        </dgm:presLayoutVars>
      </dgm:prSet>
      <dgm:spPr/>
    </dgm:pt>
    <dgm:pt modelId="{A98C8997-06D6-4829-80B6-02C8ABB3014B}" type="pres">
      <dgm:prSet presAssocID="{03487B14-0891-4A7D-AA92-D26A8EE23701}" presName="node" presStyleLbl="node1" presStyleIdx="0" presStyleCnt="2" custScaleX="69743" custScaleY="210437">
        <dgm:presLayoutVars>
          <dgm:bulletEnabled val="1"/>
        </dgm:presLayoutVars>
      </dgm:prSet>
      <dgm:spPr/>
    </dgm:pt>
    <dgm:pt modelId="{0F55E47F-3CE6-497F-9A9F-50709D421498}" type="pres">
      <dgm:prSet presAssocID="{AE731F44-34B7-4618-BFC9-4EBFB917D296}" presName="sibTrans" presStyleLbl="sibTrans2D1" presStyleIdx="0" presStyleCnt="1"/>
      <dgm:spPr/>
    </dgm:pt>
    <dgm:pt modelId="{69317F5B-6830-4410-9AA5-72B0EC7F5460}" type="pres">
      <dgm:prSet presAssocID="{AE731F44-34B7-4618-BFC9-4EBFB917D296}" presName="connectorText" presStyleLbl="sibTrans2D1" presStyleIdx="0" presStyleCnt="1"/>
      <dgm:spPr/>
    </dgm:pt>
    <dgm:pt modelId="{0298B860-DB12-472B-8F99-0A80F5652F76}" type="pres">
      <dgm:prSet presAssocID="{D5AE3FED-D6D1-4C20-9F7C-D3F952859B9D}" presName="node" presStyleLbl="node1" presStyleIdx="1" presStyleCnt="2" custScaleX="69873" custScaleY="210437" custLinFactNeighborX="-14460" custLinFactNeighborY="-1763">
        <dgm:presLayoutVars>
          <dgm:bulletEnabled val="1"/>
        </dgm:presLayoutVars>
      </dgm:prSet>
      <dgm:spPr/>
    </dgm:pt>
  </dgm:ptLst>
  <dgm:cxnLst>
    <dgm:cxn modelId="{D0AC744E-C8BC-473B-AB4D-E3962C7C7844}" type="presOf" srcId="{AE731F44-34B7-4618-BFC9-4EBFB917D296}" destId="{0F55E47F-3CE6-497F-9A9F-50709D421498}" srcOrd="0" destOrd="0" presId="urn:microsoft.com/office/officeart/2005/8/layout/process1"/>
    <dgm:cxn modelId="{2C0554BB-79FA-40BC-A01F-61924F4D82B5}" type="presOf" srcId="{36A103CB-8B4A-4A1C-9E31-13CFC5F0D5CF}" destId="{E031D6AC-57AF-4973-BE91-EA7AEB2DFB33}" srcOrd="0" destOrd="0" presId="urn:microsoft.com/office/officeart/2005/8/layout/process1"/>
    <dgm:cxn modelId="{697116DC-D981-4265-8018-4CCFBAC9BB8E}" srcId="{36A103CB-8B4A-4A1C-9E31-13CFC5F0D5CF}" destId="{03487B14-0891-4A7D-AA92-D26A8EE23701}" srcOrd="0" destOrd="0" parTransId="{9774387A-78BF-481B-B5B1-A7AEAF48F0DE}" sibTransId="{AE731F44-34B7-4618-BFC9-4EBFB917D296}"/>
    <dgm:cxn modelId="{087699E1-B1EB-4EFC-A0DD-3DBE3990C273}" type="presOf" srcId="{03487B14-0891-4A7D-AA92-D26A8EE23701}" destId="{A98C8997-06D6-4829-80B6-02C8ABB3014B}" srcOrd="0" destOrd="0" presId="urn:microsoft.com/office/officeart/2005/8/layout/process1"/>
    <dgm:cxn modelId="{9BC551E5-7668-438D-AA6B-3CF8F576C8C0}" srcId="{36A103CB-8B4A-4A1C-9E31-13CFC5F0D5CF}" destId="{D5AE3FED-D6D1-4C20-9F7C-D3F952859B9D}" srcOrd="1" destOrd="0" parTransId="{28202241-C61B-4285-BD90-FD36247EE5D8}" sibTransId="{8FEF13B1-67BA-431D-B0AE-C134B9FEAB7B}"/>
    <dgm:cxn modelId="{77822AEF-190B-4C3A-ABE6-DC4DD0B71E4C}" type="presOf" srcId="{AE731F44-34B7-4618-BFC9-4EBFB917D296}" destId="{69317F5B-6830-4410-9AA5-72B0EC7F5460}" srcOrd="1" destOrd="0" presId="urn:microsoft.com/office/officeart/2005/8/layout/process1"/>
    <dgm:cxn modelId="{20B98EEF-E76A-429E-8831-460FB2CB03C0}" type="presOf" srcId="{D5AE3FED-D6D1-4C20-9F7C-D3F952859B9D}" destId="{0298B860-DB12-472B-8F99-0A80F5652F76}" srcOrd="0" destOrd="0" presId="urn:microsoft.com/office/officeart/2005/8/layout/process1"/>
    <dgm:cxn modelId="{CA2B40EB-3130-407A-BF30-172434FF6F8D}" type="presParOf" srcId="{E031D6AC-57AF-4973-BE91-EA7AEB2DFB33}" destId="{A98C8997-06D6-4829-80B6-02C8ABB3014B}" srcOrd="0" destOrd="0" presId="urn:microsoft.com/office/officeart/2005/8/layout/process1"/>
    <dgm:cxn modelId="{CFC10F62-A288-4C71-8C49-5C2C4DBB0630}" type="presParOf" srcId="{E031D6AC-57AF-4973-BE91-EA7AEB2DFB33}" destId="{0F55E47F-3CE6-497F-9A9F-50709D421498}" srcOrd="1" destOrd="0" presId="urn:microsoft.com/office/officeart/2005/8/layout/process1"/>
    <dgm:cxn modelId="{3DDCD78E-53B2-4F4E-A885-B2C561BEAA94}" type="presParOf" srcId="{0F55E47F-3CE6-497F-9A9F-50709D421498}" destId="{69317F5B-6830-4410-9AA5-72B0EC7F5460}" srcOrd="0" destOrd="0" presId="urn:microsoft.com/office/officeart/2005/8/layout/process1"/>
    <dgm:cxn modelId="{015859F5-73F4-4579-BC54-1AF661DF7D70}" type="presParOf" srcId="{E031D6AC-57AF-4973-BE91-EA7AEB2DFB33}" destId="{0298B860-DB12-472B-8F99-0A80F5652F76}"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F3895A19-D726-478B-BD73-8F005B7F5106}" type="doc">
      <dgm:prSet loTypeId="urn:microsoft.com/office/officeart/2005/8/layout/process2" loCatId="process" qsTypeId="urn:microsoft.com/office/officeart/2005/8/quickstyle/simple1" qsCatId="simple" csTypeId="urn:microsoft.com/office/officeart/2005/8/colors/colorful5" csCatId="colorful" phldr="1"/>
      <dgm:spPr/>
    </dgm:pt>
    <dgm:pt modelId="{71DF070E-846B-421E-A160-0470395EFE36}">
      <dgm:prSet phldrT="[Text]" custT="1"/>
      <dgm:spPr>
        <a:solidFill>
          <a:schemeClr val="accent1">
            <a:lumMod val="40000"/>
            <a:lumOff val="60000"/>
          </a:schemeClr>
        </a:solidFill>
      </dgm:spPr>
      <dgm:t>
        <a:bodyPr/>
        <a:lstStyle/>
        <a:p>
          <a:r>
            <a:rPr lang="en-GB" sz="2400" dirty="0"/>
            <a:t>Intelligence is: Collected information that has been developed for action &amp; may also be classified as confidential or sensitive </a:t>
          </a:r>
          <a:br>
            <a:rPr lang="en-GB" sz="2400" dirty="0"/>
          </a:br>
          <a:r>
            <a:rPr lang="en-GB" sz="2400" dirty="0"/>
            <a:t>(Further reading: APP/COP on Intelligence Management)</a:t>
          </a:r>
        </a:p>
      </dgm:t>
    </dgm:pt>
    <dgm:pt modelId="{B5A4B8EF-96BA-4610-B5A8-0B4450C026EC}" type="parTrans" cxnId="{A7D9FDAF-E80C-41C2-B4BB-73F22D8172DE}">
      <dgm:prSet/>
      <dgm:spPr/>
      <dgm:t>
        <a:bodyPr/>
        <a:lstStyle/>
        <a:p>
          <a:endParaRPr lang="en-GB"/>
        </a:p>
      </dgm:t>
    </dgm:pt>
    <dgm:pt modelId="{7E8B20DE-5DBA-4AB3-A17C-0F50E7DE6585}" type="sibTrans" cxnId="{A7D9FDAF-E80C-41C2-B4BB-73F22D8172DE}">
      <dgm:prSet/>
      <dgm:spPr/>
      <dgm:t>
        <a:bodyPr/>
        <a:lstStyle/>
        <a:p>
          <a:endParaRPr lang="en-GB"/>
        </a:p>
      </dgm:t>
    </dgm:pt>
    <dgm:pt modelId="{6E9FFFEA-4D4D-49BC-AD45-1F7A96808E83}">
      <dgm:prSet phldrT="[Text]" custT="1"/>
      <dgm:spPr>
        <a:solidFill>
          <a:schemeClr val="accent1">
            <a:lumMod val="40000"/>
            <a:lumOff val="60000"/>
          </a:schemeClr>
        </a:solidFill>
      </dgm:spPr>
      <dgm:t>
        <a:bodyPr/>
        <a:lstStyle/>
        <a:p>
          <a:r>
            <a:rPr lang="en-GB" sz="2400" dirty="0"/>
            <a:t>This means information that has been formally processed (Collated &amp; Analysed) but it does not only relate to crime &amp; criminality. It is NOT necessarily evidence</a:t>
          </a:r>
        </a:p>
      </dgm:t>
    </dgm:pt>
    <dgm:pt modelId="{AFAFFFC8-4B15-48B2-98B9-0563831B4814}" type="parTrans" cxnId="{05AE02FD-55C1-4812-8375-B667658310AC}">
      <dgm:prSet/>
      <dgm:spPr/>
      <dgm:t>
        <a:bodyPr/>
        <a:lstStyle/>
        <a:p>
          <a:endParaRPr lang="en-GB"/>
        </a:p>
      </dgm:t>
    </dgm:pt>
    <dgm:pt modelId="{832F0247-F7C2-4B97-BDA9-5553DB26438A}" type="sibTrans" cxnId="{05AE02FD-55C1-4812-8375-B667658310AC}">
      <dgm:prSet/>
      <dgm:spPr/>
      <dgm:t>
        <a:bodyPr/>
        <a:lstStyle/>
        <a:p>
          <a:endParaRPr lang="en-GB"/>
        </a:p>
      </dgm:t>
    </dgm:pt>
    <dgm:pt modelId="{3144DFC1-4952-41FD-B47F-B150B271E626}" type="pres">
      <dgm:prSet presAssocID="{F3895A19-D726-478B-BD73-8F005B7F5106}" presName="linearFlow" presStyleCnt="0">
        <dgm:presLayoutVars>
          <dgm:resizeHandles val="exact"/>
        </dgm:presLayoutVars>
      </dgm:prSet>
      <dgm:spPr/>
    </dgm:pt>
    <dgm:pt modelId="{02C4F101-366B-49A1-BFFB-B2FFA3F4785E}" type="pres">
      <dgm:prSet presAssocID="{71DF070E-846B-421E-A160-0470395EFE36}" presName="node" presStyleLbl="node1" presStyleIdx="0" presStyleCnt="2" custScaleX="173951">
        <dgm:presLayoutVars>
          <dgm:bulletEnabled val="1"/>
        </dgm:presLayoutVars>
      </dgm:prSet>
      <dgm:spPr/>
    </dgm:pt>
    <dgm:pt modelId="{D91FE2E0-6548-47A7-9BB4-DB075CE623FF}" type="pres">
      <dgm:prSet presAssocID="{7E8B20DE-5DBA-4AB3-A17C-0F50E7DE6585}" presName="sibTrans" presStyleLbl="sibTrans2D1" presStyleIdx="0" presStyleCnt="1"/>
      <dgm:spPr/>
    </dgm:pt>
    <dgm:pt modelId="{8854918D-9B0F-49F3-8598-7309BE7696EF}" type="pres">
      <dgm:prSet presAssocID="{7E8B20DE-5DBA-4AB3-A17C-0F50E7DE6585}" presName="connectorText" presStyleLbl="sibTrans2D1" presStyleIdx="0" presStyleCnt="1"/>
      <dgm:spPr/>
    </dgm:pt>
    <dgm:pt modelId="{CB9D155A-B515-4688-B733-71EF3E71DE5D}" type="pres">
      <dgm:prSet presAssocID="{6E9FFFEA-4D4D-49BC-AD45-1F7A96808E83}" presName="node" presStyleLbl="node1" presStyleIdx="1" presStyleCnt="2" custScaleX="155626">
        <dgm:presLayoutVars>
          <dgm:bulletEnabled val="1"/>
        </dgm:presLayoutVars>
      </dgm:prSet>
      <dgm:spPr/>
    </dgm:pt>
  </dgm:ptLst>
  <dgm:cxnLst>
    <dgm:cxn modelId="{0E00EC00-BDA3-4F07-BB0F-E25B57D6872D}" type="presOf" srcId="{F3895A19-D726-478B-BD73-8F005B7F5106}" destId="{3144DFC1-4952-41FD-B47F-B150B271E626}" srcOrd="0" destOrd="0" presId="urn:microsoft.com/office/officeart/2005/8/layout/process2"/>
    <dgm:cxn modelId="{C853A309-E2A4-46A6-A88B-8044D569E355}" type="presOf" srcId="{6E9FFFEA-4D4D-49BC-AD45-1F7A96808E83}" destId="{CB9D155A-B515-4688-B733-71EF3E71DE5D}" srcOrd="0" destOrd="0" presId="urn:microsoft.com/office/officeart/2005/8/layout/process2"/>
    <dgm:cxn modelId="{2977B319-7917-4833-B646-1E7DBE56FC7A}" type="presOf" srcId="{7E8B20DE-5DBA-4AB3-A17C-0F50E7DE6585}" destId="{8854918D-9B0F-49F3-8598-7309BE7696EF}" srcOrd="1" destOrd="0" presId="urn:microsoft.com/office/officeart/2005/8/layout/process2"/>
    <dgm:cxn modelId="{A7D9FDAF-E80C-41C2-B4BB-73F22D8172DE}" srcId="{F3895A19-D726-478B-BD73-8F005B7F5106}" destId="{71DF070E-846B-421E-A160-0470395EFE36}" srcOrd="0" destOrd="0" parTransId="{B5A4B8EF-96BA-4610-B5A8-0B4450C026EC}" sibTransId="{7E8B20DE-5DBA-4AB3-A17C-0F50E7DE6585}"/>
    <dgm:cxn modelId="{D392EDDD-51D4-4C54-B839-6C81B3DC65B6}" type="presOf" srcId="{71DF070E-846B-421E-A160-0470395EFE36}" destId="{02C4F101-366B-49A1-BFFB-B2FFA3F4785E}" srcOrd="0" destOrd="0" presId="urn:microsoft.com/office/officeart/2005/8/layout/process2"/>
    <dgm:cxn modelId="{05AE02FD-55C1-4812-8375-B667658310AC}" srcId="{F3895A19-D726-478B-BD73-8F005B7F5106}" destId="{6E9FFFEA-4D4D-49BC-AD45-1F7A96808E83}" srcOrd="1" destOrd="0" parTransId="{AFAFFFC8-4B15-48B2-98B9-0563831B4814}" sibTransId="{832F0247-F7C2-4B97-BDA9-5553DB26438A}"/>
    <dgm:cxn modelId="{849928FE-3C78-4BB8-9A4A-71CB1DFE5184}" type="presOf" srcId="{7E8B20DE-5DBA-4AB3-A17C-0F50E7DE6585}" destId="{D91FE2E0-6548-47A7-9BB4-DB075CE623FF}" srcOrd="0" destOrd="0" presId="urn:microsoft.com/office/officeart/2005/8/layout/process2"/>
    <dgm:cxn modelId="{69D00994-704F-4F03-8FCF-5631B7928755}" type="presParOf" srcId="{3144DFC1-4952-41FD-B47F-B150B271E626}" destId="{02C4F101-366B-49A1-BFFB-B2FFA3F4785E}" srcOrd="0" destOrd="0" presId="urn:microsoft.com/office/officeart/2005/8/layout/process2"/>
    <dgm:cxn modelId="{5626CB6A-E162-4223-A3A6-5C5137B71BF5}" type="presParOf" srcId="{3144DFC1-4952-41FD-B47F-B150B271E626}" destId="{D91FE2E0-6548-47A7-9BB4-DB075CE623FF}" srcOrd="1" destOrd="0" presId="urn:microsoft.com/office/officeart/2005/8/layout/process2"/>
    <dgm:cxn modelId="{DE95044D-E608-4351-BCA0-C2B2E7BC6D59}" type="presParOf" srcId="{D91FE2E0-6548-47A7-9BB4-DB075CE623FF}" destId="{8854918D-9B0F-49F3-8598-7309BE7696EF}" srcOrd="0" destOrd="0" presId="urn:microsoft.com/office/officeart/2005/8/layout/process2"/>
    <dgm:cxn modelId="{38BE4FA0-CA3B-41C5-8E4D-E6660E019CAA}" type="presParOf" srcId="{3144DFC1-4952-41FD-B47F-B150B271E626}" destId="{CB9D155A-B515-4688-B733-71EF3E71DE5D}"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7B91853F-2E2F-450A-8FA8-40E12DC5F056}" type="doc">
      <dgm:prSet loTypeId="urn:microsoft.com/office/officeart/2005/8/layout/process2" loCatId="process" qsTypeId="urn:microsoft.com/office/officeart/2005/8/quickstyle/simple1" qsCatId="simple" csTypeId="urn:microsoft.com/office/officeart/2005/8/colors/accent1_4" csCatId="accent1" phldr="1"/>
      <dgm:spPr/>
    </dgm:pt>
    <dgm:pt modelId="{6A29854F-DFA8-4057-9820-F0B82FA57B39}">
      <dgm:prSet phldrT="[Text]" custT="1"/>
      <dgm:spPr/>
      <dgm:t>
        <a:bodyPr/>
        <a:lstStyle/>
        <a:p>
          <a:r>
            <a:rPr lang="en-GB" sz="2400"/>
            <a:t>Standardised framework to place intelligence at the forefront in reducing crime &amp; disorder</a:t>
          </a:r>
          <a:endParaRPr lang="en-GB" sz="2400" dirty="0"/>
        </a:p>
      </dgm:t>
    </dgm:pt>
    <dgm:pt modelId="{84A60EE8-D0AF-45FB-B44A-A7EDBD04FA49}" type="parTrans" cxnId="{2B12E5EB-8914-4779-A7B4-98F0B127C097}">
      <dgm:prSet/>
      <dgm:spPr/>
      <dgm:t>
        <a:bodyPr/>
        <a:lstStyle/>
        <a:p>
          <a:endParaRPr lang="en-GB"/>
        </a:p>
      </dgm:t>
    </dgm:pt>
    <dgm:pt modelId="{A4A92880-1DD7-4AB0-9A66-040A6A7058FF}" type="sibTrans" cxnId="{2B12E5EB-8914-4779-A7B4-98F0B127C097}">
      <dgm:prSet/>
      <dgm:spPr/>
      <dgm:t>
        <a:bodyPr/>
        <a:lstStyle/>
        <a:p>
          <a:endParaRPr lang="en-GB"/>
        </a:p>
      </dgm:t>
    </dgm:pt>
    <dgm:pt modelId="{B3FB694A-FB87-43B2-9E65-2CC2DA10366F}">
      <dgm:prSet phldrT="[Text]" custT="1"/>
      <dgm:spPr/>
      <dgm:t>
        <a:bodyPr/>
        <a:lstStyle/>
        <a:p>
          <a:r>
            <a:rPr lang="en-GB" sz="2400"/>
            <a:t>Informs strategic &amp; tactical decision making</a:t>
          </a:r>
          <a:endParaRPr lang="en-GB" sz="2400" dirty="0"/>
        </a:p>
      </dgm:t>
    </dgm:pt>
    <dgm:pt modelId="{47324FDA-7F5D-4531-86A3-E5D363A9A606}" type="parTrans" cxnId="{9CC541CE-F3EC-4B14-B74C-1145726ED978}">
      <dgm:prSet/>
      <dgm:spPr/>
      <dgm:t>
        <a:bodyPr/>
        <a:lstStyle/>
        <a:p>
          <a:endParaRPr lang="en-GB"/>
        </a:p>
      </dgm:t>
    </dgm:pt>
    <dgm:pt modelId="{1D1486D8-7898-4104-BF6D-644909A198C5}" type="sibTrans" cxnId="{9CC541CE-F3EC-4B14-B74C-1145726ED978}">
      <dgm:prSet/>
      <dgm:spPr/>
      <dgm:t>
        <a:bodyPr/>
        <a:lstStyle/>
        <a:p>
          <a:endParaRPr lang="en-GB"/>
        </a:p>
      </dgm:t>
    </dgm:pt>
    <dgm:pt modelId="{F248AA01-65F2-4E57-910E-676ADF4E6A4B}" type="pres">
      <dgm:prSet presAssocID="{7B91853F-2E2F-450A-8FA8-40E12DC5F056}" presName="linearFlow" presStyleCnt="0">
        <dgm:presLayoutVars>
          <dgm:resizeHandles val="exact"/>
        </dgm:presLayoutVars>
      </dgm:prSet>
      <dgm:spPr/>
    </dgm:pt>
    <dgm:pt modelId="{74A6E5DF-D26B-4897-9E17-4AA3ED711979}" type="pres">
      <dgm:prSet presAssocID="{6A29854F-DFA8-4057-9820-F0B82FA57B39}" presName="node" presStyleLbl="node1" presStyleIdx="0" presStyleCnt="2" custScaleX="159362" custLinFactNeighborX="-1409" custLinFactNeighborY="1461">
        <dgm:presLayoutVars>
          <dgm:bulletEnabled val="1"/>
        </dgm:presLayoutVars>
      </dgm:prSet>
      <dgm:spPr/>
    </dgm:pt>
    <dgm:pt modelId="{1FC356CF-AA63-4249-B15D-48DBB6ABCABF}" type="pres">
      <dgm:prSet presAssocID="{A4A92880-1DD7-4AB0-9A66-040A6A7058FF}" presName="sibTrans" presStyleLbl="sibTrans2D1" presStyleIdx="0" presStyleCnt="1"/>
      <dgm:spPr/>
    </dgm:pt>
    <dgm:pt modelId="{C7958D38-3D98-41C9-8B81-40FC02193D4E}" type="pres">
      <dgm:prSet presAssocID="{A4A92880-1DD7-4AB0-9A66-040A6A7058FF}" presName="connectorText" presStyleLbl="sibTrans2D1" presStyleIdx="0" presStyleCnt="1"/>
      <dgm:spPr/>
    </dgm:pt>
    <dgm:pt modelId="{1103EA53-7975-4DAE-96BC-7B63BB114687}" type="pres">
      <dgm:prSet presAssocID="{B3FB694A-FB87-43B2-9E65-2CC2DA10366F}" presName="node" presStyleLbl="node1" presStyleIdx="1" presStyleCnt="2">
        <dgm:presLayoutVars>
          <dgm:bulletEnabled val="1"/>
        </dgm:presLayoutVars>
      </dgm:prSet>
      <dgm:spPr/>
    </dgm:pt>
  </dgm:ptLst>
  <dgm:cxnLst>
    <dgm:cxn modelId="{7721BB1A-5647-4DD1-AFC3-2085E2298913}" type="presOf" srcId="{A4A92880-1DD7-4AB0-9A66-040A6A7058FF}" destId="{1FC356CF-AA63-4249-B15D-48DBB6ABCABF}" srcOrd="0" destOrd="0" presId="urn:microsoft.com/office/officeart/2005/8/layout/process2"/>
    <dgm:cxn modelId="{834872A1-9C1C-4E4B-A2A7-EE5609F68A4F}" type="presOf" srcId="{6A29854F-DFA8-4057-9820-F0B82FA57B39}" destId="{74A6E5DF-D26B-4897-9E17-4AA3ED711979}" srcOrd="0" destOrd="0" presId="urn:microsoft.com/office/officeart/2005/8/layout/process2"/>
    <dgm:cxn modelId="{E7098EA5-69E6-41B7-BF0C-D2BE32919592}" type="presOf" srcId="{B3FB694A-FB87-43B2-9E65-2CC2DA10366F}" destId="{1103EA53-7975-4DAE-96BC-7B63BB114687}" srcOrd="0" destOrd="0" presId="urn:microsoft.com/office/officeart/2005/8/layout/process2"/>
    <dgm:cxn modelId="{9CC541CE-F3EC-4B14-B74C-1145726ED978}" srcId="{7B91853F-2E2F-450A-8FA8-40E12DC5F056}" destId="{B3FB694A-FB87-43B2-9E65-2CC2DA10366F}" srcOrd="1" destOrd="0" parTransId="{47324FDA-7F5D-4531-86A3-E5D363A9A606}" sibTransId="{1D1486D8-7898-4104-BF6D-644909A198C5}"/>
    <dgm:cxn modelId="{A81436D2-5EAF-4E58-8D03-770BDA6F40E3}" type="presOf" srcId="{A4A92880-1DD7-4AB0-9A66-040A6A7058FF}" destId="{C7958D38-3D98-41C9-8B81-40FC02193D4E}" srcOrd="1" destOrd="0" presId="urn:microsoft.com/office/officeart/2005/8/layout/process2"/>
    <dgm:cxn modelId="{2B12E5EB-8914-4779-A7B4-98F0B127C097}" srcId="{7B91853F-2E2F-450A-8FA8-40E12DC5F056}" destId="{6A29854F-DFA8-4057-9820-F0B82FA57B39}" srcOrd="0" destOrd="0" parTransId="{84A60EE8-D0AF-45FB-B44A-A7EDBD04FA49}" sibTransId="{A4A92880-1DD7-4AB0-9A66-040A6A7058FF}"/>
    <dgm:cxn modelId="{F10A3FFE-5CF7-48BF-BED6-85BA05B4ECF8}" type="presOf" srcId="{7B91853F-2E2F-450A-8FA8-40E12DC5F056}" destId="{F248AA01-65F2-4E57-910E-676ADF4E6A4B}" srcOrd="0" destOrd="0" presId="urn:microsoft.com/office/officeart/2005/8/layout/process2"/>
    <dgm:cxn modelId="{D45870A2-9927-4EB8-B68D-AFF1F1F30B8E}" type="presParOf" srcId="{F248AA01-65F2-4E57-910E-676ADF4E6A4B}" destId="{74A6E5DF-D26B-4897-9E17-4AA3ED711979}" srcOrd="0" destOrd="0" presId="urn:microsoft.com/office/officeart/2005/8/layout/process2"/>
    <dgm:cxn modelId="{A7D73B9C-01DD-4DEE-B54C-43FB8EC5E704}" type="presParOf" srcId="{F248AA01-65F2-4E57-910E-676ADF4E6A4B}" destId="{1FC356CF-AA63-4249-B15D-48DBB6ABCABF}" srcOrd="1" destOrd="0" presId="urn:microsoft.com/office/officeart/2005/8/layout/process2"/>
    <dgm:cxn modelId="{57CFE62A-DA00-431B-9B41-D58911F57B1D}" type="presParOf" srcId="{1FC356CF-AA63-4249-B15D-48DBB6ABCABF}" destId="{C7958D38-3D98-41C9-8B81-40FC02193D4E}" srcOrd="0" destOrd="0" presId="urn:microsoft.com/office/officeart/2005/8/layout/process2"/>
    <dgm:cxn modelId="{787E845E-40B7-480C-8C62-8760E51B1DA0}" type="presParOf" srcId="{F248AA01-65F2-4E57-910E-676ADF4E6A4B}" destId="{1103EA53-7975-4DAE-96BC-7B63BB114687}" srcOrd="2" destOrd="0" presId="urn:microsoft.com/office/officeart/2005/8/layout/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7DFACB3E-78A1-4DC9-B73B-7E3811267126}" type="doc">
      <dgm:prSet loTypeId="urn:microsoft.com/office/officeart/2005/8/layout/vList2" loCatId="list" qsTypeId="urn:microsoft.com/office/officeart/2005/8/quickstyle/simple1" qsCatId="simple" csTypeId="urn:microsoft.com/office/officeart/2005/8/colors/accent1_5" csCatId="accent1"/>
      <dgm:spPr/>
      <dgm:t>
        <a:bodyPr/>
        <a:lstStyle/>
        <a:p>
          <a:endParaRPr lang="en-US"/>
        </a:p>
      </dgm:t>
    </dgm:pt>
    <dgm:pt modelId="{C3B60DD4-0401-4215-B9F4-CE6E4A6C513A}">
      <dgm:prSet/>
      <dgm:spPr/>
      <dgm:t>
        <a:bodyPr/>
        <a:lstStyle/>
        <a:p>
          <a:r>
            <a:rPr lang="en-GB" b="1" u="sng" dirty="0"/>
            <a:t>Level 1 </a:t>
          </a:r>
          <a:r>
            <a:rPr lang="en-GB" dirty="0"/>
            <a:t>- deals with crime, incidents and neighbourhood priorities occurring at a local Basic Command Unit (BCU) level.</a:t>
          </a:r>
          <a:r>
            <a:rPr lang="en-GB" baseline="0" dirty="0"/>
            <a:t> </a:t>
          </a:r>
          <a:r>
            <a:rPr lang="en-GB" b="1" dirty="0"/>
            <a:t>Local Intelligence Units</a:t>
          </a:r>
          <a:r>
            <a:rPr lang="en-GB" b="0" dirty="0"/>
            <a:t> </a:t>
          </a:r>
          <a:r>
            <a:rPr lang="en-GB" dirty="0"/>
            <a:t>provide intelligence to operational officers within BCUs or areas and will vary in staffing levels. The intelligence you submit as an operational officer will be submitted via Local Intelligence Units.</a:t>
          </a:r>
          <a:endParaRPr lang="en-US" dirty="0"/>
        </a:p>
      </dgm:t>
    </dgm:pt>
    <dgm:pt modelId="{F2F476BA-433F-4777-99A4-F3A24ED0A63C}" type="parTrans" cxnId="{20D484B4-CA61-453F-8E09-DC02CFC86DE1}">
      <dgm:prSet/>
      <dgm:spPr/>
      <dgm:t>
        <a:bodyPr/>
        <a:lstStyle/>
        <a:p>
          <a:endParaRPr lang="en-US"/>
        </a:p>
      </dgm:t>
    </dgm:pt>
    <dgm:pt modelId="{167AE9EE-2329-4790-9B09-CA0C06975566}" type="sibTrans" cxnId="{20D484B4-CA61-453F-8E09-DC02CFC86DE1}">
      <dgm:prSet/>
      <dgm:spPr/>
      <dgm:t>
        <a:bodyPr/>
        <a:lstStyle/>
        <a:p>
          <a:endParaRPr lang="en-US"/>
        </a:p>
      </dgm:t>
    </dgm:pt>
    <dgm:pt modelId="{3D8927D0-4388-4146-8AB0-6F09BBF88E4D}">
      <dgm:prSet/>
      <dgm:spPr/>
      <dgm:t>
        <a:bodyPr/>
        <a:lstStyle/>
        <a:p>
          <a:r>
            <a:rPr lang="en-GB" b="1" u="sng"/>
            <a:t>Level 2 </a:t>
          </a:r>
          <a:r>
            <a:rPr lang="en-GB"/>
            <a:t>- deals with issues affecting a group of BCUs, neighbouring forces or a group of forces.</a:t>
          </a:r>
          <a:r>
            <a:rPr lang="en-GB" baseline="0"/>
            <a:t> </a:t>
          </a:r>
          <a:r>
            <a:rPr lang="en-GB" b="1"/>
            <a:t>FIB</a:t>
          </a:r>
          <a:r>
            <a:rPr lang="en-GB"/>
            <a:t> is the </a:t>
          </a:r>
          <a:r>
            <a:rPr lang="en-GB" b="1"/>
            <a:t>Force Intelligence Bureau</a:t>
          </a:r>
          <a:r>
            <a:rPr lang="en-GB"/>
            <a:t>, who deal with serious and inter-force intelligence.  Within this department are specialists such as interception of communication experts etc.</a:t>
          </a:r>
          <a:endParaRPr lang="en-US"/>
        </a:p>
      </dgm:t>
    </dgm:pt>
    <dgm:pt modelId="{7FAC4B6A-8067-4ED1-9332-2A56218BD435}" type="parTrans" cxnId="{C39A0F01-B401-4A1B-9878-4DC99438DA8D}">
      <dgm:prSet/>
      <dgm:spPr/>
      <dgm:t>
        <a:bodyPr/>
        <a:lstStyle/>
        <a:p>
          <a:endParaRPr lang="en-US"/>
        </a:p>
      </dgm:t>
    </dgm:pt>
    <dgm:pt modelId="{27FD9D84-E5F2-4B9E-90E4-BBC083678AED}" type="sibTrans" cxnId="{C39A0F01-B401-4A1B-9878-4DC99438DA8D}">
      <dgm:prSet/>
      <dgm:spPr/>
      <dgm:t>
        <a:bodyPr/>
        <a:lstStyle/>
        <a:p>
          <a:endParaRPr lang="en-US"/>
        </a:p>
      </dgm:t>
    </dgm:pt>
    <dgm:pt modelId="{EEC67F20-32D9-408F-9F61-DACD82001760}">
      <dgm:prSet/>
      <dgm:spPr/>
      <dgm:t>
        <a:bodyPr/>
        <a:lstStyle/>
        <a:p>
          <a:r>
            <a:rPr lang="en-GB" b="1" u="sng"/>
            <a:t>Level 3 </a:t>
          </a:r>
          <a:r>
            <a:rPr lang="en-GB"/>
            <a:t>- is dealt with by the National Crime Agency (NCA) and UK Border Agency which operate on a national or international scale.</a:t>
          </a:r>
          <a:r>
            <a:rPr lang="en-GB" baseline="0"/>
            <a:t> </a:t>
          </a:r>
          <a:r>
            <a:rPr lang="en-GB"/>
            <a:t>The </a:t>
          </a:r>
          <a:r>
            <a:rPr lang="en-GB" b="1"/>
            <a:t>National Crime Agency </a:t>
          </a:r>
          <a:r>
            <a:rPr lang="en-GB"/>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a:p>
      </dgm:t>
    </dgm:pt>
    <dgm:pt modelId="{675EAB27-A7C6-4A55-8443-ED27DFC5A598}" type="parTrans" cxnId="{99CFC8F3-9AE6-4037-98E9-7EE8B661841C}">
      <dgm:prSet/>
      <dgm:spPr/>
      <dgm:t>
        <a:bodyPr/>
        <a:lstStyle/>
        <a:p>
          <a:endParaRPr lang="en-US"/>
        </a:p>
      </dgm:t>
    </dgm:pt>
    <dgm:pt modelId="{EF872F4C-BE34-4889-A47B-E3DCB7905143}" type="sibTrans" cxnId="{99CFC8F3-9AE6-4037-98E9-7EE8B661841C}">
      <dgm:prSet/>
      <dgm:spPr/>
      <dgm:t>
        <a:bodyPr/>
        <a:lstStyle/>
        <a:p>
          <a:endParaRPr lang="en-US"/>
        </a:p>
      </dgm:t>
    </dgm:pt>
    <dgm:pt modelId="{680B05A5-FBF9-0946-843E-3B5E7BF3A07D}" type="pres">
      <dgm:prSet presAssocID="{7DFACB3E-78A1-4DC9-B73B-7E3811267126}" presName="linear" presStyleCnt="0">
        <dgm:presLayoutVars>
          <dgm:animLvl val="lvl"/>
          <dgm:resizeHandles val="exact"/>
        </dgm:presLayoutVars>
      </dgm:prSet>
      <dgm:spPr/>
    </dgm:pt>
    <dgm:pt modelId="{28AE8D92-D38C-4C4F-8A3C-AA04A3032243}" type="pres">
      <dgm:prSet presAssocID="{C3B60DD4-0401-4215-B9F4-CE6E4A6C513A}" presName="parentText" presStyleLbl="node1" presStyleIdx="0" presStyleCnt="3" custLinFactNeighborX="-15" custLinFactNeighborY="72641">
        <dgm:presLayoutVars>
          <dgm:chMax val="0"/>
          <dgm:bulletEnabled val="1"/>
        </dgm:presLayoutVars>
      </dgm:prSet>
      <dgm:spPr/>
    </dgm:pt>
    <dgm:pt modelId="{6A91371B-EA85-F642-9416-B9AEF7D99EFB}" type="pres">
      <dgm:prSet presAssocID="{167AE9EE-2329-4790-9B09-CA0C06975566}" presName="spacer" presStyleCnt="0"/>
      <dgm:spPr/>
    </dgm:pt>
    <dgm:pt modelId="{AF42240B-3B68-C946-8E7A-6ED30E335180}" type="pres">
      <dgm:prSet presAssocID="{3D8927D0-4388-4146-8AB0-6F09BBF88E4D}" presName="parentText" presStyleLbl="node1" presStyleIdx="1" presStyleCnt="3">
        <dgm:presLayoutVars>
          <dgm:chMax val="0"/>
          <dgm:bulletEnabled val="1"/>
        </dgm:presLayoutVars>
      </dgm:prSet>
      <dgm:spPr/>
    </dgm:pt>
    <dgm:pt modelId="{45812B95-A421-D145-8700-A373BA85C924}" type="pres">
      <dgm:prSet presAssocID="{27FD9D84-E5F2-4B9E-90E4-BBC083678AED}" presName="spacer" presStyleCnt="0"/>
      <dgm:spPr/>
    </dgm:pt>
    <dgm:pt modelId="{581A86DE-2BE1-2D49-AAA8-94CC79A9B6FA}" type="pres">
      <dgm:prSet presAssocID="{EEC67F20-32D9-408F-9F61-DACD82001760}" presName="parentText" presStyleLbl="node1" presStyleIdx="2" presStyleCnt="3">
        <dgm:presLayoutVars>
          <dgm:chMax val="0"/>
          <dgm:bulletEnabled val="1"/>
        </dgm:presLayoutVars>
      </dgm:prSet>
      <dgm:spPr/>
    </dgm:pt>
  </dgm:ptLst>
  <dgm:cxnLst>
    <dgm:cxn modelId="{C39A0F01-B401-4A1B-9878-4DC99438DA8D}" srcId="{7DFACB3E-78A1-4DC9-B73B-7E3811267126}" destId="{3D8927D0-4388-4146-8AB0-6F09BBF88E4D}" srcOrd="1" destOrd="0" parTransId="{7FAC4B6A-8067-4ED1-9332-2A56218BD435}" sibTransId="{27FD9D84-E5F2-4B9E-90E4-BBC083678AED}"/>
    <dgm:cxn modelId="{1F658661-7543-2A48-A132-635A678738B8}" type="presOf" srcId="{7DFACB3E-78A1-4DC9-B73B-7E3811267126}" destId="{680B05A5-FBF9-0946-843E-3B5E7BF3A07D}" srcOrd="0" destOrd="0" presId="urn:microsoft.com/office/officeart/2005/8/layout/vList2"/>
    <dgm:cxn modelId="{F96E8372-46E8-1847-9682-1EE16D1FB44D}" type="presOf" srcId="{C3B60DD4-0401-4215-B9F4-CE6E4A6C513A}" destId="{28AE8D92-D38C-4C4F-8A3C-AA04A3032243}" srcOrd="0" destOrd="0" presId="urn:microsoft.com/office/officeart/2005/8/layout/vList2"/>
    <dgm:cxn modelId="{02E4E49D-9F67-C44D-97DF-0C9F057C7437}" type="presOf" srcId="{EEC67F20-32D9-408F-9F61-DACD82001760}" destId="{581A86DE-2BE1-2D49-AAA8-94CC79A9B6FA}" srcOrd="0" destOrd="0" presId="urn:microsoft.com/office/officeart/2005/8/layout/vList2"/>
    <dgm:cxn modelId="{20D484B4-CA61-453F-8E09-DC02CFC86DE1}" srcId="{7DFACB3E-78A1-4DC9-B73B-7E3811267126}" destId="{C3B60DD4-0401-4215-B9F4-CE6E4A6C513A}" srcOrd="0" destOrd="0" parTransId="{F2F476BA-433F-4777-99A4-F3A24ED0A63C}" sibTransId="{167AE9EE-2329-4790-9B09-CA0C06975566}"/>
    <dgm:cxn modelId="{EA9EFABD-2FB0-FA46-BB14-EBE1EA522966}" type="presOf" srcId="{3D8927D0-4388-4146-8AB0-6F09BBF88E4D}" destId="{AF42240B-3B68-C946-8E7A-6ED30E335180}" srcOrd="0" destOrd="0" presId="urn:microsoft.com/office/officeart/2005/8/layout/vList2"/>
    <dgm:cxn modelId="{99CFC8F3-9AE6-4037-98E9-7EE8B661841C}" srcId="{7DFACB3E-78A1-4DC9-B73B-7E3811267126}" destId="{EEC67F20-32D9-408F-9F61-DACD82001760}" srcOrd="2" destOrd="0" parTransId="{675EAB27-A7C6-4A55-8443-ED27DFC5A598}" sibTransId="{EF872F4C-BE34-4889-A47B-E3DCB7905143}"/>
    <dgm:cxn modelId="{C848B352-E74B-8A49-A4AD-80DF095A708A}" type="presParOf" srcId="{680B05A5-FBF9-0946-843E-3B5E7BF3A07D}" destId="{28AE8D92-D38C-4C4F-8A3C-AA04A3032243}" srcOrd="0" destOrd="0" presId="urn:microsoft.com/office/officeart/2005/8/layout/vList2"/>
    <dgm:cxn modelId="{3ECFB2A2-275B-E143-9A44-D042F5C41ADC}" type="presParOf" srcId="{680B05A5-FBF9-0946-843E-3B5E7BF3A07D}" destId="{6A91371B-EA85-F642-9416-B9AEF7D99EFB}" srcOrd="1" destOrd="0" presId="urn:microsoft.com/office/officeart/2005/8/layout/vList2"/>
    <dgm:cxn modelId="{37BDDC4F-500E-284F-9D4C-3931EFEE17DB}" type="presParOf" srcId="{680B05A5-FBF9-0946-843E-3B5E7BF3A07D}" destId="{AF42240B-3B68-C946-8E7A-6ED30E335180}" srcOrd="2" destOrd="0" presId="urn:microsoft.com/office/officeart/2005/8/layout/vList2"/>
    <dgm:cxn modelId="{39C22BF6-9EA0-9B4F-A23B-902B4CCA6A0C}" type="presParOf" srcId="{680B05A5-FBF9-0946-843E-3B5E7BF3A07D}" destId="{45812B95-A421-D145-8700-A373BA85C924}" srcOrd="3" destOrd="0" presId="urn:microsoft.com/office/officeart/2005/8/layout/vList2"/>
    <dgm:cxn modelId="{D3C949D4-A706-3A45-8B42-1B592D0CBFDE}" type="presParOf" srcId="{680B05A5-FBF9-0946-843E-3B5E7BF3A07D}" destId="{581A86DE-2BE1-2D49-AAA8-94CC79A9B6F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0E396623-089E-4C12-A5F5-3DB2F9001D5D}" type="doc">
      <dgm:prSet loTypeId="urn:microsoft.com/office/officeart/2005/8/layout/cycle3" loCatId="cycle" qsTypeId="urn:microsoft.com/office/officeart/2005/8/quickstyle/simple1" qsCatId="simple" csTypeId="urn:microsoft.com/office/officeart/2005/8/colors/accent1_3" csCatId="accent1" phldr="1"/>
      <dgm:spPr/>
      <dgm:t>
        <a:bodyPr/>
        <a:lstStyle/>
        <a:p>
          <a:endParaRPr lang="en-GB"/>
        </a:p>
      </dgm:t>
    </dgm:pt>
    <dgm:pt modelId="{15D5596F-9212-4B50-8676-D145328AA55C}">
      <dgm:prSet phldrT="[Text]" custT="1"/>
      <dgm:spPr/>
      <dgm:t>
        <a:bodyPr/>
        <a:lstStyle/>
        <a:p>
          <a:r>
            <a:rPr lang="en-GB" sz="2600"/>
            <a:t>Direction</a:t>
          </a:r>
          <a:endParaRPr lang="en-GB" sz="2600" dirty="0"/>
        </a:p>
      </dgm:t>
    </dgm:pt>
    <dgm:pt modelId="{891D2953-916A-4D4D-9FAE-35C35C5938FE}" type="parTrans" cxnId="{0F926165-4A75-4E9D-8348-5BB0BCCC9920}">
      <dgm:prSet/>
      <dgm:spPr/>
      <dgm:t>
        <a:bodyPr/>
        <a:lstStyle/>
        <a:p>
          <a:endParaRPr lang="en-GB"/>
        </a:p>
      </dgm:t>
    </dgm:pt>
    <dgm:pt modelId="{CC92165C-31A3-47F0-9812-CADAC573704D}" type="sibTrans" cxnId="{0F926165-4A75-4E9D-8348-5BB0BCCC9920}">
      <dgm:prSet/>
      <dgm:spPr/>
      <dgm:t>
        <a:bodyPr/>
        <a:lstStyle/>
        <a:p>
          <a:endParaRPr lang="en-GB"/>
        </a:p>
      </dgm:t>
    </dgm:pt>
    <dgm:pt modelId="{3BC4E993-40A3-487E-9E3F-BBF5C7B4A048}">
      <dgm:prSet phldrT="[Text]" custT="1"/>
      <dgm:spPr/>
      <dgm:t>
        <a:bodyPr/>
        <a:lstStyle/>
        <a:p>
          <a:r>
            <a:rPr lang="en-GB" sz="2600"/>
            <a:t>Collection</a:t>
          </a:r>
          <a:endParaRPr lang="en-GB" sz="2600" dirty="0"/>
        </a:p>
      </dgm:t>
    </dgm:pt>
    <dgm:pt modelId="{BBC6C92E-F7BA-4649-9CD9-020C77DA96D5}" type="parTrans" cxnId="{9FBAEBE6-B48F-4BFA-93D9-32CED3DD27F8}">
      <dgm:prSet/>
      <dgm:spPr/>
      <dgm:t>
        <a:bodyPr/>
        <a:lstStyle/>
        <a:p>
          <a:endParaRPr lang="en-GB"/>
        </a:p>
      </dgm:t>
    </dgm:pt>
    <dgm:pt modelId="{42E838CD-3417-4EDC-B50A-BA7A3453808E}" type="sibTrans" cxnId="{9FBAEBE6-B48F-4BFA-93D9-32CED3DD27F8}">
      <dgm:prSet/>
      <dgm:spPr/>
      <dgm:t>
        <a:bodyPr/>
        <a:lstStyle/>
        <a:p>
          <a:endParaRPr lang="en-GB"/>
        </a:p>
      </dgm:t>
    </dgm:pt>
    <dgm:pt modelId="{304804B9-4D3F-41C2-9A40-99D876A31856}">
      <dgm:prSet phldrT="[Text]" custT="1"/>
      <dgm:spPr/>
      <dgm:t>
        <a:bodyPr/>
        <a:lstStyle/>
        <a:p>
          <a:r>
            <a:rPr lang="en-GB" sz="2600"/>
            <a:t>Evaluation</a:t>
          </a:r>
          <a:endParaRPr lang="en-GB" sz="2600" dirty="0"/>
        </a:p>
      </dgm:t>
    </dgm:pt>
    <dgm:pt modelId="{0A7D279B-0DE9-4CD1-AD83-202500802BA8}" type="parTrans" cxnId="{1728AEAF-DEDE-415B-84B8-5B54B4D96066}">
      <dgm:prSet/>
      <dgm:spPr/>
      <dgm:t>
        <a:bodyPr/>
        <a:lstStyle/>
        <a:p>
          <a:endParaRPr lang="en-GB"/>
        </a:p>
      </dgm:t>
    </dgm:pt>
    <dgm:pt modelId="{4C431D28-499B-40AF-89F9-BEC101E66B6F}" type="sibTrans" cxnId="{1728AEAF-DEDE-415B-84B8-5B54B4D96066}">
      <dgm:prSet/>
      <dgm:spPr/>
      <dgm:t>
        <a:bodyPr/>
        <a:lstStyle/>
        <a:p>
          <a:endParaRPr lang="en-GB"/>
        </a:p>
      </dgm:t>
    </dgm:pt>
    <dgm:pt modelId="{EEDAD27D-D692-45B2-B82D-9EB518271018}">
      <dgm:prSet phldrT="[Text]" custT="1"/>
      <dgm:spPr/>
      <dgm:t>
        <a:bodyPr/>
        <a:lstStyle/>
        <a:p>
          <a:r>
            <a:rPr lang="en-GB" sz="2600"/>
            <a:t>Analysis</a:t>
          </a:r>
          <a:endParaRPr lang="en-GB" sz="2600" dirty="0"/>
        </a:p>
      </dgm:t>
    </dgm:pt>
    <dgm:pt modelId="{5E9F72D1-8B63-43EF-B6F9-4EC51516F2B7}" type="parTrans" cxnId="{E29DE230-876A-488C-AB1A-02569F8BE61B}">
      <dgm:prSet/>
      <dgm:spPr/>
      <dgm:t>
        <a:bodyPr/>
        <a:lstStyle/>
        <a:p>
          <a:endParaRPr lang="en-GB"/>
        </a:p>
      </dgm:t>
    </dgm:pt>
    <dgm:pt modelId="{62E5B463-2742-46EF-98DF-D866BCD70EF8}" type="sibTrans" cxnId="{E29DE230-876A-488C-AB1A-02569F8BE61B}">
      <dgm:prSet/>
      <dgm:spPr/>
      <dgm:t>
        <a:bodyPr/>
        <a:lstStyle/>
        <a:p>
          <a:endParaRPr lang="en-GB"/>
        </a:p>
      </dgm:t>
    </dgm:pt>
    <dgm:pt modelId="{9834DA85-F4DB-4665-96FA-A155D879DDE8}">
      <dgm:prSet phldrT="[Text]" custT="1"/>
      <dgm:spPr/>
      <dgm:t>
        <a:bodyPr/>
        <a:lstStyle/>
        <a:p>
          <a:r>
            <a:rPr lang="en-GB" sz="2600"/>
            <a:t>Dissemination</a:t>
          </a:r>
          <a:endParaRPr lang="en-GB" sz="2600" dirty="0"/>
        </a:p>
      </dgm:t>
    </dgm:pt>
    <dgm:pt modelId="{40EFD09B-4F34-4657-9A48-590F9C3FAEF9}" type="parTrans" cxnId="{BCA1B142-B141-4CBA-8702-5702E8ED56DD}">
      <dgm:prSet/>
      <dgm:spPr/>
      <dgm:t>
        <a:bodyPr/>
        <a:lstStyle/>
        <a:p>
          <a:endParaRPr lang="en-GB"/>
        </a:p>
      </dgm:t>
    </dgm:pt>
    <dgm:pt modelId="{B580622E-A224-43AE-B764-B26CC27886CA}" type="sibTrans" cxnId="{BCA1B142-B141-4CBA-8702-5702E8ED56DD}">
      <dgm:prSet/>
      <dgm:spPr/>
      <dgm:t>
        <a:bodyPr/>
        <a:lstStyle/>
        <a:p>
          <a:endParaRPr lang="en-GB"/>
        </a:p>
      </dgm:t>
    </dgm:pt>
    <dgm:pt modelId="{78B3C871-57EE-47E9-8ACB-47F3DB3331D6}" type="pres">
      <dgm:prSet presAssocID="{0E396623-089E-4C12-A5F5-3DB2F9001D5D}" presName="Name0" presStyleCnt="0">
        <dgm:presLayoutVars>
          <dgm:dir/>
          <dgm:resizeHandles val="exact"/>
        </dgm:presLayoutVars>
      </dgm:prSet>
      <dgm:spPr/>
    </dgm:pt>
    <dgm:pt modelId="{DD2585FD-65BB-4851-A34A-5688F44A62F3}" type="pres">
      <dgm:prSet presAssocID="{0E396623-089E-4C12-A5F5-3DB2F9001D5D}" presName="cycle" presStyleCnt="0"/>
      <dgm:spPr/>
    </dgm:pt>
    <dgm:pt modelId="{A967219A-B39F-408D-9003-C9CBCE2A15D6}" type="pres">
      <dgm:prSet presAssocID="{15D5596F-9212-4B50-8676-D145328AA55C}" presName="nodeFirstNode" presStyleLbl="node1" presStyleIdx="0" presStyleCnt="5">
        <dgm:presLayoutVars>
          <dgm:bulletEnabled val="1"/>
        </dgm:presLayoutVars>
      </dgm:prSet>
      <dgm:spPr/>
    </dgm:pt>
    <dgm:pt modelId="{5A1BDDEE-A33C-4B95-9EC6-602100108C19}" type="pres">
      <dgm:prSet presAssocID="{CC92165C-31A3-47F0-9812-CADAC573704D}" presName="sibTransFirstNode" presStyleLbl="bgShp" presStyleIdx="0" presStyleCnt="1"/>
      <dgm:spPr/>
    </dgm:pt>
    <dgm:pt modelId="{EDBD58E2-8854-4692-B81B-291CACB92EFB}" type="pres">
      <dgm:prSet presAssocID="{3BC4E993-40A3-487E-9E3F-BBF5C7B4A048}" presName="nodeFollowingNodes" presStyleLbl="node1" presStyleIdx="1" presStyleCnt="5">
        <dgm:presLayoutVars>
          <dgm:bulletEnabled val="1"/>
        </dgm:presLayoutVars>
      </dgm:prSet>
      <dgm:spPr/>
    </dgm:pt>
    <dgm:pt modelId="{7DEDDA5F-A8C5-45C4-B8B9-47D95F3122D1}" type="pres">
      <dgm:prSet presAssocID="{304804B9-4D3F-41C2-9A40-99D876A31856}" presName="nodeFollowingNodes" presStyleLbl="node1" presStyleIdx="2" presStyleCnt="5">
        <dgm:presLayoutVars>
          <dgm:bulletEnabled val="1"/>
        </dgm:presLayoutVars>
      </dgm:prSet>
      <dgm:spPr/>
    </dgm:pt>
    <dgm:pt modelId="{4B99D4AE-9A1E-437E-97D7-ADA5F44BA387}" type="pres">
      <dgm:prSet presAssocID="{EEDAD27D-D692-45B2-B82D-9EB518271018}" presName="nodeFollowingNodes" presStyleLbl="node1" presStyleIdx="3" presStyleCnt="5">
        <dgm:presLayoutVars>
          <dgm:bulletEnabled val="1"/>
        </dgm:presLayoutVars>
      </dgm:prSet>
      <dgm:spPr/>
    </dgm:pt>
    <dgm:pt modelId="{FA4ECC99-A57F-49FC-B075-7132BCCEF340}" type="pres">
      <dgm:prSet presAssocID="{9834DA85-F4DB-4665-96FA-A155D879DDE8}" presName="nodeFollowingNodes" presStyleLbl="node1" presStyleIdx="4" presStyleCnt="5">
        <dgm:presLayoutVars>
          <dgm:bulletEnabled val="1"/>
        </dgm:presLayoutVars>
      </dgm:prSet>
      <dgm:spPr/>
    </dgm:pt>
  </dgm:ptLst>
  <dgm:cxnLst>
    <dgm:cxn modelId="{E29DE230-876A-488C-AB1A-02569F8BE61B}" srcId="{0E396623-089E-4C12-A5F5-3DB2F9001D5D}" destId="{EEDAD27D-D692-45B2-B82D-9EB518271018}" srcOrd="3" destOrd="0" parTransId="{5E9F72D1-8B63-43EF-B6F9-4EC51516F2B7}" sibTransId="{62E5B463-2742-46EF-98DF-D866BCD70EF8}"/>
    <dgm:cxn modelId="{BCA1B142-B141-4CBA-8702-5702E8ED56DD}" srcId="{0E396623-089E-4C12-A5F5-3DB2F9001D5D}" destId="{9834DA85-F4DB-4665-96FA-A155D879DDE8}" srcOrd="4" destOrd="0" parTransId="{40EFD09B-4F34-4657-9A48-590F9C3FAEF9}" sibTransId="{B580622E-A224-43AE-B764-B26CC27886CA}"/>
    <dgm:cxn modelId="{0F444844-9810-4BB4-89B1-4A7E7A6A135D}" type="presOf" srcId="{0E396623-089E-4C12-A5F5-3DB2F9001D5D}" destId="{78B3C871-57EE-47E9-8ACB-47F3DB3331D6}" srcOrd="0" destOrd="0" presId="urn:microsoft.com/office/officeart/2005/8/layout/cycle3"/>
    <dgm:cxn modelId="{B942EE52-58B0-491D-868E-EC6F10837401}" type="presOf" srcId="{EEDAD27D-D692-45B2-B82D-9EB518271018}" destId="{4B99D4AE-9A1E-437E-97D7-ADA5F44BA387}" srcOrd="0" destOrd="0" presId="urn:microsoft.com/office/officeart/2005/8/layout/cycle3"/>
    <dgm:cxn modelId="{0F926165-4A75-4E9D-8348-5BB0BCCC9920}" srcId="{0E396623-089E-4C12-A5F5-3DB2F9001D5D}" destId="{15D5596F-9212-4B50-8676-D145328AA55C}" srcOrd="0" destOrd="0" parTransId="{891D2953-916A-4D4D-9FAE-35C35C5938FE}" sibTransId="{CC92165C-31A3-47F0-9812-CADAC573704D}"/>
    <dgm:cxn modelId="{AFAC9969-4491-4999-89D3-46B0E1D33E07}" type="presOf" srcId="{15D5596F-9212-4B50-8676-D145328AA55C}" destId="{A967219A-B39F-408D-9003-C9CBCE2A15D6}" srcOrd="0" destOrd="0" presId="urn:microsoft.com/office/officeart/2005/8/layout/cycle3"/>
    <dgm:cxn modelId="{58706378-07DE-4C95-8FA9-067BB9D76467}" type="presOf" srcId="{304804B9-4D3F-41C2-9A40-99D876A31856}" destId="{7DEDDA5F-A8C5-45C4-B8B9-47D95F3122D1}" srcOrd="0" destOrd="0" presId="urn:microsoft.com/office/officeart/2005/8/layout/cycle3"/>
    <dgm:cxn modelId="{1728AEAF-DEDE-415B-84B8-5B54B4D96066}" srcId="{0E396623-089E-4C12-A5F5-3DB2F9001D5D}" destId="{304804B9-4D3F-41C2-9A40-99D876A31856}" srcOrd="2" destOrd="0" parTransId="{0A7D279B-0DE9-4CD1-AD83-202500802BA8}" sibTransId="{4C431D28-499B-40AF-89F9-BEC101E66B6F}"/>
    <dgm:cxn modelId="{2C95F0E0-E087-4002-9DED-ADA9B1164C51}" type="presOf" srcId="{9834DA85-F4DB-4665-96FA-A155D879DDE8}" destId="{FA4ECC99-A57F-49FC-B075-7132BCCEF340}" srcOrd="0" destOrd="0" presId="urn:microsoft.com/office/officeart/2005/8/layout/cycle3"/>
    <dgm:cxn modelId="{9FBAEBE6-B48F-4BFA-93D9-32CED3DD27F8}" srcId="{0E396623-089E-4C12-A5F5-3DB2F9001D5D}" destId="{3BC4E993-40A3-487E-9E3F-BBF5C7B4A048}" srcOrd="1" destOrd="0" parTransId="{BBC6C92E-F7BA-4649-9CD9-020C77DA96D5}" sibTransId="{42E838CD-3417-4EDC-B50A-BA7A3453808E}"/>
    <dgm:cxn modelId="{0CBEDDF4-4975-47FD-BA61-1F6A3F03624F}" type="presOf" srcId="{3BC4E993-40A3-487E-9E3F-BBF5C7B4A048}" destId="{EDBD58E2-8854-4692-B81B-291CACB92EFB}" srcOrd="0" destOrd="0" presId="urn:microsoft.com/office/officeart/2005/8/layout/cycle3"/>
    <dgm:cxn modelId="{590B1CFD-CC4C-4B3A-A7CC-DB8D15E776A4}" type="presOf" srcId="{CC92165C-31A3-47F0-9812-CADAC573704D}" destId="{5A1BDDEE-A33C-4B95-9EC6-602100108C19}" srcOrd="0" destOrd="0" presId="urn:microsoft.com/office/officeart/2005/8/layout/cycle3"/>
    <dgm:cxn modelId="{217E0B12-EC97-490A-A015-46D14B4A96AA}" type="presParOf" srcId="{78B3C871-57EE-47E9-8ACB-47F3DB3331D6}" destId="{DD2585FD-65BB-4851-A34A-5688F44A62F3}" srcOrd="0" destOrd="0" presId="urn:microsoft.com/office/officeart/2005/8/layout/cycle3"/>
    <dgm:cxn modelId="{BCC309F2-8614-49B2-8EFB-5F5D3122BA8D}" type="presParOf" srcId="{DD2585FD-65BB-4851-A34A-5688F44A62F3}" destId="{A967219A-B39F-408D-9003-C9CBCE2A15D6}" srcOrd="0" destOrd="0" presId="urn:microsoft.com/office/officeart/2005/8/layout/cycle3"/>
    <dgm:cxn modelId="{2C4B8BE3-A349-4DF8-8C8A-2D3855BE8D67}" type="presParOf" srcId="{DD2585FD-65BB-4851-A34A-5688F44A62F3}" destId="{5A1BDDEE-A33C-4B95-9EC6-602100108C19}" srcOrd="1" destOrd="0" presId="urn:microsoft.com/office/officeart/2005/8/layout/cycle3"/>
    <dgm:cxn modelId="{4180599D-DDB2-4FA3-9361-0C58A6862B31}" type="presParOf" srcId="{DD2585FD-65BB-4851-A34A-5688F44A62F3}" destId="{EDBD58E2-8854-4692-B81B-291CACB92EFB}" srcOrd="2" destOrd="0" presId="urn:microsoft.com/office/officeart/2005/8/layout/cycle3"/>
    <dgm:cxn modelId="{58E72E80-0C49-4B95-AD80-EA259E1AE724}" type="presParOf" srcId="{DD2585FD-65BB-4851-A34A-5688F44A62F3}" destId="{7DEDDA5F-A8C5-45C4-B8B9-47D95F3122D1}" srcOrd="3" destOrd="0" presId="urn:microsoft.com/office/officeart/2005/8/layout/cycle3"/>
    <dgm:cxn modelId="{890A3147-25A1-4753-930F-7EA0E6A46A90}" type="presParOf" srcId="{DD2585FD-65BB-4851-A34A-5688F44A62F3}" destId="{4B99D4AE-9A1E-437E-97D7-ADA5F44BA387}" srcOrd="4" destOrd="0" presId="urn:microsoft.com/office/officeart/2005/8/layout/cycle3"/>
    <dgm:cxn modelId="{230452EC-13CF-4695-9122-13A2FA9B00A2}" type="presParOf" srcId="{DD2585FD-65BB-4851-A34A-5688F44A62F3}" destId="{FA4ECC99-A57F-49FC-B075-7132BCCEF340}" srcOrd="5"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D0A3AA-E6EC-6A4B-B2A6-D9CEB0F3934C}">
      <dsp:nvSpPr>
        <dsp:cNvPr id="0" name=""/>
        <dsp:cNvSpPr/>
      </dsp:nvSpPr>
      <dsp:spPr>
        <a:xfrm>
          <a:off x="1266" y="452072"/>
          <a:ext cx="4611513" cy="230575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US" sz="6500" kern="1200"/>
            <a:t>Role  Play </a:t>
          </a:r>
        </a:p>
      </dsp:txBody>
      <dsp:txXfrm>
        <a:off x="68799" y="519605"/>
        <a:ext cx="4476447" cy="2170690"/>
      </dsp:txXfrm>
    </dsp:sp>
    <dsp:sp modelId="{D8C01D79-99BD-2244-BDE8-5E1594C7D2C1}">
      <dsp:nvSpPr>
        <dsp:cNvPr id="0" name=""/>
        <dsp:cNvSpPr/>
      </dsp:nvSpPr>
      <dsp:spPr>
        <a:xfrm>
          <a:off x="5765659" y="452072"/>
          <a:ext cx="4611513" cy="230575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3825" tIns="82550" rIns="123825" bIns="82550" numCol="1" spcCol="1270" anchor="ctr" anchorCtr="0">
          <a:noAutofit/>
        </a:bodyPr>
        <a:lstStyle/>
        <a:p>
          <a:pPr marL="0" lvl="0" indent="0" algn="ctr" defTabSz="2889250">
            <a:lnSpc>
              <a:spcPct val="90000"/>
            </a:lnSpc>
            <a:spcBef>
              <a:spcPct val="0"/>
            </a:spcBef>
            <a:spcAft>
              <a:spcPct val="35000"/>
            </a:spcAft>
            <a:buNone/>
          </a:pPr>
          <a:r>
            <a:rPr lang="en-US" sz="6500" kern="1200" dirty="0"/>
            <a:t>Marksheet</a:t>
          </a:r>
        </a:p>
      </dsp:txBody>
      <dsp:txXfrm>
        <a:off x="5833192" y="519605"/>
        <a:ext cx="4476447" cy="217069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0316E1-A0CD-4E08-AC86-C5CECD5B513A}">
      <dsp:nvSpPr>
        <dsp:cNvPr id="0" name=""/>
        <dsp:cNvSpPr/>
      </dsp:nvSpPr>
      <dsp:spPr>
        <a:xfrm rot="5400000">
          <a:off x="1257716" y="831957"/>
          <a:ext cx="1302913" cy="157039"/>
        </a:xfrm>
        <a:prstGeom prst="rect">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D83DF38-1E7D-4A79-A54D-808AB0934908}">
      <dsp:nvSpPr>
        <dsp:cNvPr id="0" name=""/>
        <dsp:cNvSpPr/>
      </dsp:nvSpPr>
      <dsp:spPr>
        <a:xfrm>
          <a:off x="1315839" y="264"/>
          <a:ext cx="2227848" cy="1046929"/>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obtained from initial call</a:t>
          </a:r>
          <a:endParaRPr lang="en-US" sz="2000" kern="1200" dirty="0">
            <a:latin typeface="Calibri" panose="020F0502020204030204"/>
            <a:ea typeface="+mn-ea"/>
            <a:cs typeface="+mn-cs"/>
          </a:endParaRPr>
        </a:p>
      </dsp:txBody>
      <dsp:txXfrm>
        <a:off x="1346503" y="30928"/>
        <a:ext cx="2166520" cy="985601"/>
      </dsp:txXfrm>
    </dsp:sp>
    <dsp:sp modelId="{024EFAC4-4D99-4A1E-BF15-C25D5F8FED6E}">
      <dsp:nvSpPr>
        <dsp:cNvPr id="0" name=""/>
        <dsp:cNvSpPr/>
      </dsp:nvSpPr>
      <dsp:spPr>
        <a:xfrm rot="5400000">
          <a:off x="1257716" y="2140619"/>
          <a:ext cx="1302913" cy="157039"/>
        </a:xfrm>
        <a:prstGeom prst="rect">
          <a:avLst/>
        </a:prstGeom>
        <a:solidFill>
          <a:schemeClr val="accent5">
            <a:hueOff val="-675854"/>
            <a:satOff val="-1742"/>
            <a:lumOff val="-1177"/>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43A3AAB-C933-439D-BCD4-4718F59C0CFC}">
      <dsp:nvSpPr>
        <dsp:cNvPr id="0" name=""/>
        <dsp:cNvSpPr/>
      </dsp:nvSpPr>
      <dsp:spPr>
        <a:xfrm>
          <a:off x="1339988" y="1308926"/>
          <a:ext cx="2179550" cy="1046929"/>
        </a:xfrm>
        <a:prstGeom prst="roundRect">
          <a:avLst>
            <a:gd name="adj" fmla="val 10000"/>
          </a:avLst>
        </a:prstGeom>
        <a:solidFill>
          <a:schemeClr val="accent5">
            <a:hueOff val="-614413"/>
            <a:satOff val="-1584"/>
            <a:lumOff val="-107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police systems</a:t>
          </a:r>
          <a:endParaRPr lang="en-US" sz="2000" kern="1200" dirty="0">
            <a:latin typeface="Calibri" panose="020F0502020204030204"/>
            <a:ea typeface="+mn-ea"/>
            <a:cs typeface="+mn-cs"/>
          </a:endParaRPr>
        </a:p>
      </dsp:txBody>
      <dsp:txXfrm>
        <a:off x="1370652" y="1339590"/>
        <a:ext cx="2118222" cy="985601"/>
      </dsp:txXfrm>
    </dsp:sp>
    <dsp:sp modelId="{14914E43-5338-477F-B9C3-27B223D427D6}">
      <dsp:nvSpPr>
        <dsp:cNvPr id="0" name=""/>
        <dsp:cNvSpPr/>
      </dsp:nvSpPr>
      <dsp:spPr>
        <a:xfrm rot="5400000">
          <a:off x="1257716" y="3449281"/>
          <a:ext cx="1302913" cy="157039"/>
        </a:xfrm>
        <a:prstGeom prst="rect">
          <a:avLst/>
        </a:prstGeom>
        <a:solidFill>
          <a:schemeClr val="accent5">
            <a:hueOff val="-1351709"/>
            <a:satOff val="-3484"/>
            <a:lumOff val="-235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9A9BF8F1-91AC-4A56-B096-A821E5EACEE2}">
      <dsp:nvSpPr>
        <dsp:cNvPr id="0" name=""/>
        <dsp:cNvSpPr/>
      </dsp:nvSpPr>
      <dsp:spPr>
        <a:xfrm>
          <a:off x="1339988" y="2617588"/>
          <a:ext cx="2179550" cy="1046929"/>
        </a:xfrm>
        <a:prstGeom prst="roundRect">
          <a:avLst>
            <a:gd name="adj" fmla="val 10000"/>
          </a:avLst>
        </a:prstGeom>
        <a:solidFill>
          <a:schemeClr val="accent5">
            <a:hueOff val="-1228826"/>
            <a:satOff val="-3167"/>
            <a:lumOff val="-21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from officer attending</a:t>
          </a:r>
          <a:endParaRPr lang="en-US" sz="2000" kern="1200" dirty="0">
            <a:latin typeface="Calibri" panose="020F0502020204030204"/>
            <a:ea typeface="+mn-ea"/>
            <a:cs typeface="+mn-cs"/>
          </a:endParaRPr>
        </a:p>
      </dsp:txBody>
      <dsp:txXfrm>
        <a:off x="1370652" y="2648252"/>
        <a:ext cx="2118222" cy="985601"/>
      </dsp:txXfrm>
    </dsp:sp>
    <dsp:sp modelId="{1B9E751B-8298-4E74-A1A1-311C9EC298D2}">
      <dsp:nvSpPr>
        <dsp:cNvPr id="0" name=""/>
        <dsp:cNvSpPr/>
      </dsp:nvSpPr>
      <dsp:spPr>
        <a:xfrm>
          <a:off x="1912604" y="4103612"/>
          <a:ext cx="2860371" cy="157039"/>
        </a:xfrm>
        <a:prstGeom prst="rect">
          <a:avLst/>
        </a:prstGeom>
        <a:solidFill>
          <a:schemeClr val="accent5">
            <a:hueOff val="-2027563"/>
            <a:satOff val="-5226"/>
            <a:lumOff val="-353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4AE3097-2618-48A5-A768-9AB705C7E323}">
      <dsp:nvSpPr>
        <dsp:cNvPr id="0" name=""/>
        <dsp:cNvSpPr/>
      </dsp:nvSpPr>
      <dsp:spPr>
        <a:xfrm>
          <a:off x="1388287" y="3926250"/>
          <a:ext cx="2082953" cy="1046929"/>
        </a:xfrm>
        <a:prstGeom prst="roundRect">
          <a:avLst>
            <a:gd name="adj" fmla="val 10000"/>
          </a:avLst>
        </a:prstGeom>
        <a:solidFill>
          <a:schemeClr val="accent5">
            <a:hueOff val="-1843239"/>
            <a:satOff val="-4751"/>
            <a:lumOff val="-320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Information provided by 1</a:t>
          </a:r>
          <a:r>
            <a:rPr lang="en-US" sz="2000" kern="1200" baseline="30000">
              <a:latin typeface="Calibri" panose="020F0502020204030204"/>
              <a:ea typeface="+mn-ea"/>
              <a:cs typeface="+mn-cs"/>
            </a:rPr>
            <a:t>st</a:t>
          </a:r>
          <a:r>
            <a:rPr lang="en-US" sz="2000" kern="1200">
              <a:latin typeface="Calibri" panose="020F0502020204030204"/>
              <a:ea typeface="+mn-ea"/>
              <a:cs typeface="+mn-cs"/>
            </a:rPr>
            <a:t> witness</a:t>
          </a:r>
          <a:endParaRPr lang="en-US" sz="2000" kern="1200" dirty="0">
            <a:latin typeface="Calibri" panose="020F0502020204030204"/>
            <a:ea typeface="+mn-ea"/>
            <a:cs typeface="+mn-cs"/>
          </a:endParaRPr>
        </a:p>
      </dsp:txBody>
      <dsp:txXfrm>
        <a:off x="1418951" y="3956914"/>
        <a:ext cx="2021625" cy="985601"/>
      </dsp:txXfrm>
    </dsp:sp>
    <dsp:sp modelId="{02406E35-719E-4C36-8806-B11B1AC077B9}">
      <dsp:nvSpPr>
        <dsp:cNvPr id="0" name=""/>
        <dsp:cNvSpPr/>
      </dsp:nvSpPr>
      <dsp:spPr>
        <a:xfrm rot="16200000">
          <a:off x="4125238" y="3449281"/>
          <a:ext cx="1302913" cy="157039"/>
        </a:xfrm>
        <a:prstGeom prst="rect">
          <a:avLst/>
        </a:prstGeom>
        <a:solidFill>
          <a:schemeClr val="accent5">
            <a:hueOff val="-2703417"/>
            <a:satOff val="-6968"/>
            <a:lumOff val="-470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DFA30D8B-9AB0-481A-806C-D43E2C3A1512}">
      <dsp:nvSpPr>
        <dsp:cNvPr id="0" name=""/>
        <dsp:cNvSpPr/>
      </dsp:nvSpPr>
      <dsp:spPr>
        <a:xfrm>
          <a:off x="4167797" y="3926250"/>
          <a:ext cx="2258977" cy="1046929"/>
        </a:xfrm>
        <a:prstGeom prst="roundRect">
          <a:avLst>
            <a:gd name="adj" fmla="val 10000"/>
          </a:avLst>
        </a:prstGeom>
        <a:solidFill>
          <a:schemeClr val="accent5">
            <a:hueOff val="-2457652"/>
            <a:satOff val="-6334"/>
            <a:lumOff val="-427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Info provided by victim (1</a:t>
          </a:r>
          <a:r>
            <a:rPr lang="en-US" sz="2000" kern="1200" baseline="30000">
              <a:latin typeface="Calibri" panose="020F0502020204030204"/>
              <a:ea typeface="+mn-ea"/>
              <a:cs typeface="+mn-cs"/>
            </a:rPr>
            <a:t>st</a:t>
          </a:r>
          <a:r>
            <a:rPr lang="en-US" sz="2000" kern="1200">
              <a:latin typeface="Calibri" panose="020F0502020204030204"/>
              <a:ea typeface="+mn-ea"/>
              <a:cs typeface="+mn-cs"/>
            </a:rPr>
            <a:t> account)</a:t>
          </a:r>
          <a:endParaRPr lang="en-US" sz="2000" kern="1200" dirty="0">
            <a:latin typeface="Calibri" panose="020F0502020204030204"/>
            <a:ea typeface="+mn-ea"/>
            <a:cs typeface="+mn-cs"/>
          </a:endParaRPr>
        </a:p>
      </dsp:txBody>
      <dsp:txXfrm>
        <a:off x="4198461" y="3956914"/>
        <a:ext cx="2197649" cy="985601"/>
      </dsp:txXfrm>
    </dsp:sp>
    <dsp:sp modelId="{C21A33FF-D11F-47E5-91A1-DED9E5D3A6F6}">
      <dsp:nvSpPr>
        <dsp:cNvPr id="0" name=""/>
        <dsp:cNvSpPr/>
      </dsp:nvSpPr>
      <dsp:spPr>
        <a:xfrm rot="16200000">
          <a:off x="4125238" y="2140619"/>
          <a:ext cx="1302913" cy="157039"/>
        </a:xfrm>
        <a:prstGeom prst="rect">
          <a:avLst/>
        </a:prstGeom>
        <a:solidFill>
          <a:schemeClr val="accent5">
            <a:hueOff val="-3379271"/>
            <a:satOff val="-8710"/>
            <a:lumOff val="-5883"/>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BCDBFB8-5752-4DAC-9292-D8A7E56D5200}">
      <dsp:nvSpPr>
        <dsp:cNvPr id="0" name=""/>
        <dsp:cNvSpPr/>
      </dsp:nvSpPr>
      <dsp:spPr>
        <a:xfrm>
          <a:off x="4143648" y="2617588"/>
          <a:ext cx="2307275" cy="1046929"/>
        </a:xfrm>
        <a:prstGeom prst="roundRect">
          <a:avLst>
            <a:gd name="adj" fmla="val 10000"/>
          </a:avLst>
        </a:prstGeom>
        <a:solidFill>
          <a:schemeClr val="accent5">
            <a:hueOff val="-3072065"/>
            <a:satOff val="-7918"/>
            <a:lumOff val="-534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collected at scene (exhibits)</a:t>
          </a:r>
          <a:endParaRPr lang="en-US" sz="2000" kern="1200" dirty="0">
            <a:latin typeface="Calibri" panose="020F0502020204030204"/>
            <a:ea typeface="+mn-ea"/>
            <a:cs typeface="+mn-cs"/>
          </a:endParaRPr>
        </a:p>
      </dsp:txBody>
      <dsp:txXfrm>
        <a:off x="4174312" y="2648252"/>
        <a:ext cx="2245947" cy="985601"/>
      </dsp:txXfrm>
    </dsp:sp>
    <dsp:sp modelId="{0116E63E-5F3F-4A18-9F0F-EFE71CE30ABA}">
      <dsp:nvSpPr>
        <dsp:cNvPr id="0" name=""/>
        <dsp:cNvSpPr/>
      </dsp:nvSpPr>
      <dsp:spPr>
        <a:xfrm rot="16200000">
          <a:off x="4125238" y="831957"/>
          <a:ext cx="1302913" cy="157039"/>
        </a:xfrm>
        <a:prstGeom prst="rect">
          <a:avLst/>
        </a:prstGeom>
        <a:solidFill>
          <a:schemeClr val="accent5">
            <a:hueOff val="-4055126"/>
            <a:satOff val="-10451"/>
            <a:lumOff val="-7059"/>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3F532BE-B3BF-49FE-B7AB-943778684D67}">
      <dsp:nvSpPr>
        <dsp:cNvPr id="0" name=""/>
        <dsp:cNvSpPr/>
      </dsp:nvSpPr>
      <dsp:spPr>
        <a:xfrm>
          <a:off x="4119499" y="1308926"/>
          <a:ext cx="2355574" cy="1046929"/>
        </a:xfrm>
        <a:prstGeom prst="roundRect">
          <a:avLst>
            <a:gd name="adj" fmla="val 10000"/>
          </a:avLst>
        </a:prstGeom>
        <a:solidFill>
          <a:schemeClr val="accent5">
            <a:hueOff val="-3686478"/>
            <a:satOff val="-9501"/>
            <a:lumOff val="-641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Evidence from CSI in attendance</a:t>
          </a:r>
          <a:endParaRPr lang="en-US" sz="2000" kern="1200" dirty="0">
            <a:latin typeface="Calibri" panose="020F0502020204030204"/>
            <a:ea typeface="+mn-ea"/>
            <a:cs typeface="+mn-cs"/>
          </a:endParaRPr>
        </a:p>
      </dsp:txBody>
      <dsp:txXfrm>
        <a:off x="4150163" y="1339590"/>
        <a:ext cx="2294246" cy="985601"/>
      </dsp:txXfrm>
    </dsp:sp>
    <dsp:sp modelId="{3DE66A17-7A49-4C2B-9DA6-F085BAFC0B3F}">
      <dsp:nvSpPr>
        <dsp:cNvPr id="0" name=""/>
        <dsp:cNvSpPr/>
      </dsp:nvSpPr>
      <dsp:spPr>
        <a:xfrm>
          <a:off x="4780496" y="177626"/>
          <a:ext cx="3026614" cy="157039"/>
        </a:xfrm>
        <a:prstGeom prst="rect">
          <a:avLst/>
        </a:prstGeom>
        <a:solidFill>
          <a:schemeClr val="accent5">
            <a:hueOff val="-4730980"/>
            <a:satOff val="-12193"/>
            <a:lumOff val="-8236"/>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3E23C7A6-D091-4020-865A-0B1338806610}">
      <dsp:nvSpPr>
        <dsp:cNvPr id="0" name=""/>
        <dsp:cNvSpPr/>
      </dsp:nvSpPr>
      <dsp:spPr>
        <a:xfrm>
          <a:off x="4143648" y="264"/>
          <a:ext cx="2307275" cy="1046929"/>
        </a:xfrm>
        <a:prstGeom prst="roundRect">
          <a:avLst>
            <a:gd name="adj" fmla="val 10000"/>
          </a:avLst>
        </a:prstGeom>
        <a:solidFill>
          <a:schemeClr val="accent5">
            <a:hueOff val="-4300891"/>
            <a:satOff val="-11085"/>
            <a:lumOff val="-748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Suspect information &amp; intelligence</a:t>
          </a:r>
          <a:endParaRPr lang="en-US" sz="2000" kern="1200" dirty="0">
            <a:latin typeface="Calibri" panose="020F0502020204030204"/>
            <a:ea typeface="+mn-ea"/>
            <a:cs typeface="+mn-cs"/>
          </a:endParaRPr>
        </a:p>
      </dsp:txBody>
      <dsp:txXfrm>
        <a:off x="4174312" y="30928"/>
        <a:ext cx="2245947" cy="985601"/>
      </dsp:txXfrm>
    </dsp:sp>
    <dsp:sp modelId="{84A051C4-FBD8-40A1-8A58-78B001EB0A8F}">
      <dsp:nvSpPr>
        <dsp:cNvPr id="0" name=""/>
        <dsp:cNvSpPr/>
      </dsp:nvSpPr>
      <dsp:spPr>
        <a:xfrm rot="5400000">
          <a:off x="7159572" y="831957"/>
          <a:ext cx="1302913" cy="157039"/>
        </a:xfrm>
        <a:prstGeom prst="rect">
          <a:avLst/>
        </a:prstGeom>
        <a:solidFill>
          <a:schemeClr val="accent5">
            <a:hueOff val="-5406834"/>
            <a:satOff val="-13935"/>
            <a:lumOff val="-9412"/>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0E86FD3E-B8E1-4C86-B740-19A8B7BACC13}">
      <dsp:nvSpPr>
        <dsp:cNvPr id="0" name=""/>
        <dsp:cNvSpPr/>
      </dsp:nvSpPr>
      <dsp:spPr>
        <a:xfrm>
          <a:off x="7142168" y="264"/>
          <a:ext cx="2378903" cy="1046929"/>
        </a:xfrm>
        <a:prstGeom prst="roundRect">
          <a:avLst>
            <a:gd name="adj" fmla="val 10000"/>
          </a:avLst>
        </a:prstGeom>
        <a:solidFill>
          <a:schemeClr val="accent5">
            <a:hueOff val="-4915304"/>
            <a:satOff val="-12668"/>
            <a:lumOff val="-855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Plan to locate &amp; manage suspect</a:t>
          </a:r>
          <a:endParaRPr lang="en-US" sz="2300" kern="1200" dirty="0">
            <a:latin typeface="Calibri" panose="020F0502020204030204"/>
            <a:ea typeface="+mn-ea"/>
            <a:cs typeface="+mn-cs"/>
          </a:endParaRPr>
        </a:p>
      </dsp:txBody>
      <dsp:txXfrm>
        <a:off x="7172832" y="30928"/>
        <a:ext cx="2317575" cy="985601"/>
      </dsp:txXfrm>
    </dsp:sp>
    <dsp:sp modelId="{1D2AD03E-9731-49FE-A8F9-037CE37D7AE5}">
      <dsp:nvSpPr>
        <dsp:cNvPr id="0" name=""/>
        <dsp:cNvSpPr/>
      </dsp:nvSpPr>
      <dsp:spPr>
        <a:xfrm rot="5400000">
          <a:off x="7159572" y="2140619"/>
          <a:ext cx="1302913" cy="157039"/>
        </a:xfrm>
        <a:prstGeom prst="rect">
          <a:avLst/>
        </a:prstGeom>
        <a:solidFill>
          <a:schemeClr val="accent5">
            <a:hueOff val="-6082688"/>
            <a:satOff val="-15677"/>
            <a:lumOff val="-10588"/>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3AE5DF-437C-45FE-8DA4-6AAD04349F0D}">
      <dsp:nvSpPr>
        <dsp:cNvPr id="0" name=""/>
        <dsp:cNvSpPr/>
      </dsp:nvSpPr>
      <dsp:spPr>
        <a:xfrm>
          <a:off x="7166309" y="1308926"/>
          <a:ext cx="2330622" cy="1046929"/>
        </a:xfrm>
        <a:prstGeom prst="roundRect">
          <a:avLst>
            <a:gd name="adj" fmla="val 10000"/>
          </a:avLst>
        </a:prstGeom>
        <a:solidFill>
          <a:schemeClr val="accent5">
            <a:hueOff val="-5529717"/>
            <a:satOff val="-14252"/>
            <a:lumOff val="-962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dirty="0">
              <a:latin typeface="Calibri" panose="020F0502020204030204"/>
              <a:ea typeface="+mn-ea"/>
              <a:cs typeface="+mn-cs"/>
            </a:rPr>
            <a:t>Complete crime report</a:t>
          </a:r>
        </a:p>
      </dsp:txBody>
      <dsp:txXfrm>
        <a:off x="7196973" y="1339590"/>
        <a:ext cx="2269294" cy="985601"/>
      </dsp:txXfrm>
    </dsp:sp>
    <dsp:sp modelId="{018C0345-39F4-405A-9F38-F128C9FAA427}">
      <dsp:nvSpPr>
        <dsp:cNvPr id="0" name=""/>
        <dsp:cNvSpPr/>
      </dsp:nvSpPr>
      <dsp:spPr>
        <a:xfrm rot="5400000">
          <a:off x="7166454" y="3442399"/>
          <a:ext cx="1289149" cy="157039"/>
        </a:xfrm>
        <a:prstGeom prst="rect">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C5C35D5-4365-4B6F-B8E8-0EE620BB619C}">
      <dsp:nvSpPr>
        <dsp:cNvPr id="0" name=""/>
        <dsp:cNvSpPr/>
      </dsp:nvSpPr>
      <dsp:spPr>
        <a:xfrm>
          <a:off x="7190458" y="2617588"/>
          <a:ext cx="2282324" cy="1046929"/>
        </a:xfrm>
        <a:prstGeom prst="roundRect">
          <a:avLst>
            <a:gd name="adj" fmla="val 10000"/>
          </a:avLst>
        </a:prstGeom>
        <a:solidFill>
          <a:schemeClr val="accent5">
            <a:hueOff val="-6144130"/>
            <a:satOff val="-15835"/>
            <a:lumOff val="-1069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latin typeface="Calibri" panose="020F0502020204030204"/>
              <a:ea typeface="+mn-ea"/>
              <a:cs typeface="+mn-cs"/>
            </a:rPr>
            <a:t>Consider multi-agency approach</a:t>
          </a:r>
          <a:endParaRPr lang="en-US" sz="2300" kern="1200" dirty="0">
            <a:latin typeface="Calibri" panose="020F0502020204030204"/>
            <a:ea typeface="+mn-ea"/>
            <a:cs typeface="+mn-cs"/>
          </a:endParaRPr>
        </a:p>
      </dsp:txBody>
      <dsp:txXfrm>
        <a:off x="7221122" y="2648252"/>
        <a:ext cx="2220996" cy="985601"/>
      </dsp:txXfrm>
    </dsp:sp>
    <dsp:sp modelId="{0948C36A-DD2B-49FF-8AE4-567A9602D1B8}">
      <dsp:nvSpPr>
        <dsp:cNvPr id="0" name=""/>
        <dsp:cNvSpPr/>
      </dsp:nvSpPr>
      <dsp:spPr>
        <a:xfrm>
          <a:off x="7050885" y="3926250"/>
          <a:ext cx="2561470" cy="1019248"/>
        </a:xfrm>
        <a:prstGeom prst="roundRect">
          <a:avLst>
            <a:gd name="adj" fmla="val 10000"/>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latin typeface="Calibri" panose="020F0502020204030204"/>
              <a:ea typeface="+mn-ea"/>
              <a:cs typeface="+mn-cs"/>
            </a:rPr>
            <a:t>Consider future action- ie searches, interview, file prep</a:t>
          </a:r>
          <a:endParaRPr lang="en-US" sz="2000" kern="1200" dirty="0">
            <a:latin typeface="Calibri" panose="020F0502020204030204"/>
            <a:ea typeface="+mn-ea"/>
            <a:cs typeface="+mn-cs"/>
          </a:endParaRPr>
        </a:p>
      </dsp:txBody>
      <dsp:txXfrm>
        <a:off x="7080738" y="3956103"/>
        <a:ext cx="2501764" cy="95954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DF1F63-2763-4135-A1DA-ECB7B98BD17C}">
      <dsp:nvSpPr>
        <dsp:cNvPr id="0" name=""/>
        <dsp:cNvSpPr/>
      </dsp:nvSpPr>
      <dsp:spPr>
        <a:xfrm>
          <a:off x="1494"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Reactive</a:t>
          </a:r>
          <a:endParaRPr lang="en-US" sz="2600" kern="1200" dirty="0"/>
        </a:p>
      </dsp:txBody>
      <dsp:txXfrm rot="16200000">
        <a:off x="-1054522" y="1056016"/>
        <a:ext cx="2873298" cy="761264"/>
      </dsp:txXfrm>
    </dsp:sp>
    <dsp:sp modelId="{7E8336F9-CC29-4DC2-9527-D2D0F4A0AB5F}">
      <dsp:nvSpPr>
        <dsp:cNvPr id="0" name=""/>
        <dsp:cNvSpPr/>
      </dsp:nvSpPr>
      <dsp:spPr>
        <a:xfrm>
          <a:off x="762759"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dirty="0"/>
            <a:t>This starts with the discovery of a crime &amp; seeks to bring offenders to justice by uncovering material that identifies suspects &amp; provides sufficient evidence to enable a court to determine their guilt</a:t>
          </a:r>
        </a:p>
      </dsp:txBody>
      <dsp:txXfrm>
        <a:off x="762759" y="0"/>
        <a:ext cx="2835711" cy="3504022"/>
      </dsp:txXfrm>
    </dsp:sp>
    <dsp:sp modelId="{DA0AF2C6-6BB1-4772-88CE-8D1B7A36BDBB}">
      <dsp:nvSpPr>
        <dsp:cNvPr id="0" name=""/>
        <dsp:cNvSpPr/>
      </dsp:nvSpPr>
      <dsp:spPr>
        <a:xfrm>
          <a:off x="3941040" y="0"/>
          <a:ext cx="3806324" cy="3504022"/>
        </a:xfrm>
        <a:prstGeom prst="roundRect">
          <a:avLst>
            <a:gd name="adj" fmla="val 5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0" tIns="89154" rIns="115570" bIns="0" numCol="1" spcCol="1270" anchor="t" anchorCtr="0">
          <a:noAutofit/>
        </a:bodyPr>
        <a:lstStyle/>
        <a:p>
          <a:pPr marL="0" lvl="0" indent="0" algn="r" defTabSz="1155700">
            <a:lnSpc>
              <a:spcPct val="90000"/>
            </a:lnSpc>
            <a:spcBef>
              <a:spcPct val="0"/>
            </a:spcBef>
            <a:spcAft>
              <a:spcPct val="35000"/>
            </a:spcAft>
            <a:buNone/>
          </a:pPr>
          <a:r>
            <a:rPr lang="en-US" sz="2600" kern="1200"/>
            <a:t>Proactive</a:t>
          </a:r>
          <a:endParaRPr lang="en-US" sz="2600" kern="1200" dirty="0"/>
        </a:p>
      </dsp:txBody>
      <dsp:txXfrm rot="16200000">
        <a:off x="2885023" y="1056016"/>
        <a:ext cx="2873298" cy="761264"/>
      </dsp:txXfrm>
    </dsp:sp>
    <dsp:sp modelId="{AEFFE743-B824-4830-A4C5-EA90239FB717}">
      <dsp:nvSpPr>
        <dsp:cNvPr id="0" name=""/>
        <dsp:cNvSpPr/>
      </dsp:nvSpPr>
      <dsp:spPr>
        <a:xfrm rot="5400000">
          <a:off x="3702690" y="2717303"/>
          <a:ext cx="514761" cy="570948"/>
        </a:xfrm>
        <a:prstGeom prst="flowChartExtract">
          <a:avLst/>
        </a:prstGeom>
        <a:solidFill>
          <a:schemeClr val="lt1">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BE16E3B2-35B5-40DF-8750-054BD60AEB43}">
      <dsp:nvSpPr>
        <dsp:cNvPr id="0" name=""/>
        <dsp:cNvSpPr/>
      </dsp:nvSpPr>
      <dsp:spPr>
        <a:xfrm>
          <a:off x="4702305" y="0"/>
          <a:ext cx="2835711" cy="3504022"/>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0" tIns="82296" rIns="0" bIns="0" numCol="1" spcCol="1270" anchor="t" anchorCtr="0">
          <a:noAutofit/>
        </a:bodyPr>
        <a:lstStyle/>
        <a:p>
          <a:pPr marL="0" lvl="0" indent="0" algn="l" defTabSz="1066800">
            <a:lnSpc>
              <a:spcPct val="90000"/>
            </a:lnSpc>
            <a:spcBef>
              <a:spcPct val="0"/>
            </a:spcBef>
            <a:spcAft>
              <a:spcPct val="35000"/>
            </a:spcAft>
            <a:buNone/>
          </a:pPr>
          <a:r>
            <a:rPr lang="en-US" sz="2400" kern="1200"/>
            <a:t>This usually starts with an intelligence analysis that a particular individual or group is involved in criminal enterprise</a:t>
          </a:r>
          <a:endParaRPr lang="en-US" sz="2400" kern="1200" dirty="0"/>
        </a:p>
      </dsp:txBody>
      <dsp:txXfrm>
        <a:off x="4702305" y="0"/>
        <a:ext cx="2835711" cy="350402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051F57-E43C-4E48-929F-13DDFB494871}">
      <dsp:nvSpPr>
        <dsp:cNvPr id="0" name=""/>
        <dsp:cNvSpPr/>
      </dsp:nvSpPr>
      <dsp:spPr>
        <a:xfrm>
          <a:off x="0" y="547450"/>
          <a:ext cx="6263640" cy="1061406"/>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The National Decision Model is the basis of decision making </a:t>
          </a:r>
        </a:p>
      </dsp:txBody>
      <dsp:txXfrm>
        <a:off x="51814" y="599264"/>
        <a:ext cx="6160012" cy="957778"/>
      </dsp:txXfrm>
    </dsp:sp>
    <dsp:sp modelId="{9B586F7D-2288-974D-8A10-BBDE9D37FC5D}">
      <dsp:nvSpPr>
        <dsp:cNvPr id="0" name=""/>
        <dsp:cNvSpPr/>
      </dsp:nvSpPr>
      <dsp:spPr>
        <a:xfrm>
          <a:off x="0" y="1663577"/>
          <a:ext cx="6263640" cy="1061406"/>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a:t>THRIVE provides a framework to support our decision making, informing a holistic understanding of the situation. </a:t>
          </a:r>
        </a:p>
      </dsp:txBody>
      <dsp:txXfrm>
        <a:off x="51814" y="1715391"/>
        <a:ext cx="6160012" cy="957778"/>
      </dsp:txXfrm>
    </dsp:sp>
    <dsp:sp modelId="{92F72F98-7C57-E547-B1BC-48B099E63A2C}">
      <dsp:nvSpPr>
        <dsp:cNvPr id="0" name=""/>
        <dsp:cNvSpPr/>
      </dsp:nvSpPr>
      <dsp:spPr>
        <a:xfrm>
          <a:off x="0" y="2779704"/>
          <a:ext cx="6263640" cy="1061406"/>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is an integral part of our ethical decision making. </a:t>
          </a:r>
        </a:p>
      </dsp:txBody>
      <dsp:txXfrm>
        <a:off x="51814" y="2831518"/>
        <a:ext cx="6160012" cy="957778"/>
      </dsp:txXfrm>
    </dsp:sp>
    <dsp:sp modelId="{8350F9F8-6B7A-594A-8005-253704955D86}">
      <dsp:nvSpPr>
        <dsp:cNvPr id="0" name=""/>
        <dsp:cNvSpPr/>
      </dsp:nvSpPr>
      <dsp:spPr>
        <a:xfrm>
          <a:off x="0" y="3895830"/>
          <a:ext cx="6263640" cy="1061406"/>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US" sz="1900" kern="1200" dirty="0"/>
            <a:t>THRIVE will be used to assess situations where decision making, and management of risk has a range of considerations and responses related to the circumstances. </a:t>
          </a:r>
        </a:p>
      </dsp:txBody>
      <dsp:txXfrm>
        <a:off x="51814" y="3947644"/>
        <a:ext cx="6160012" cy="957778"/>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82BC42-57B6-4314-A5DD-73B440D23552}">
      <dsp:nvSpPr>
        <dsp:cNvPr id="0" name=""/>
        <dsp:cNvSpPr/>
      </dsp:nvSpPr>
      <dsp:spPr>
        <a:xfrm>
          <a:off x="1393769" y="2395"/>
          <a:ext cx="2266545" cy="1561650"/>
        </a:xfrm>
        <a:prstGeom prst="roundRect">
          <a:avLst/>
        </a:prstGeom>
        <a:blipFill rotWithShape="1">
          <a:blip xmlns:r="http://schemas.openxmlformats.org/officeDocument/2006/relationships" r:embed="rId1"/>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05D41D5-2956-41EA-8187-B6C7FF0EC84F}">
      <dsp:nvSpPr>
        <dsp:cNvPr id="0" name=""/>
        <dsp:cNvSpPr/>
      </dsp:nvSpPr>
      <dsp:spPr>
        <a:xfrm>
          <a:off x="1420650" y="1653095"/>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found</a:t>
          </a:r>
        </a:p>
      </dsp:txBody>
      <dsp:txXfrm>
        <a:off x="1420650" y="1653095"/>
        <a:ext cx="2266545" cy="840888"/>
      </dsp:txXfrm>
    </dsp:sp>
    <dsp:sp modelId="{22845CD0-3CE0-4463-9880-0CA4AFD78B15}">
      <dsp:nvSpPr>
        <dsp:cNvPr id="0" name=""/>
        <dsp:cNvSpPr/>
      </dsp:nvSpPr>
      <dsp:spPr>
        <a:xfrm>
          <a:off x="3887064" y="2395"/>
          <a:ext cx="2266545" cy="1561650"/>
        </a:xfrm>
        <a:prstGeom prst="roundRect">
          <a:avLst/>
        </a:prstGeom>
        <a:blipFill rotWithShape="1">
          <a:blip xmlns:r="http://schemas.openxmlformats.org/officeDocument/2006/relationships" r:embed="rId2"/>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89DA4C-C8BF-4424-8BE1-2D6333AA1D4F}">
      <dsp:nvSpPr>
        <dsp:cNvPr id="0" name=""/>
        <dsp:cNvSpPr/>
      </dsp:nvSpPr>
      <dsp:spPr>
        <a:xfrm>
          <a:off x="4052499"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b="1" i="1" kern="1200" dirty="0">
              <a:solidFill>
                <a:schemeClr val="accent6"/>
              </a:solidFill>
            </a:rPr>
            <a:t>Where</a:t>
          </a:r>
          <a:r>
            <a:rPr lang="en-US" sz="2200" kern="1200" dirty="0">
              <a:solidFill>
                <a:schemeClr val="accent6"/>
              </a:solidFill>
            </a:rPr>
            <a:t> it was seized</a:t>
          </a:r>
        </a:p>
      </dsp:txBody>
      <dsp:txXfrm>
        <a:off x="4052499" y="1759981"/>
        <a:ext cx="2266545" cy="840888"/>
      </dsp:txXfrm>
    </dsp:sp>
    <dsp:sp modelId="{8DA6170D-44BF-4E92-BEA8-13D1133E79EC}">
      <dsp:nvSpPr>
        <dsp:cNvPr id="0" name=""/>
        <dsp:cNvSpPr/>
      </dsp:nvSpPr>
      <dsp:spPr>
        <a:xfrm>
          <a:off x="6380360" y="2395"/>
          <a:ext cx="2266545" cy="1561650"/>
        </a:xfrm>
        <a:prstGeom prst="roundRect">
          <a:avLst/>
        </a:prstGeom>
        <a:blipFill rotWithShape="1">
          <a:blip xmlns:r="http://schemas.openxmlformats.org/officeDocument/2006/relationships" r:embed="rId3"/>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FE78CB9-4027-48CB-B4A9-4578DEA652D1}">
      <dsp:nvSpPr>
        <dsp:cNvPr id="0" name=""/>
        <dsp:cNvSpPr/>
      </dsp:nvSpPr>
      <dsp:spPr>
        <a:xfrm>
          <a:off x="6332037"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time</a:t>
          </a:r>
          <a:r>
            <a:rPr lang="en-US" sz="2200" kern="1200" dirty="0">
              <a:solidFill>
                <a:schemeClr val="accent6"/>
              </a:solidFill>
            </a:rPr>
            <a:t> of seizure</a:t>
          </a:r>
        </a:p>
      </dsp:txBody>
      <dsp:txXfrm>
        <a:off x="6332037" y="1759981"/>
        <a:ext cx="2266545" cy="840888"/>
      </dsp:txXfrm>
    </dsp:sp>
    <dsp:sp modelId="{758E484B-F31B-4272-9DEC-4AFD472E4569}">
      <dsp:nvSpPr>
        <dsp:cNvPr id="0" name=""/>
        <dsp:cNvSpPr/>
      </dsp:nvSpPr>
      <dsp:spPr>
        <a:xfrm>
          <a:off x="8873656" y="2395"/>
          <a:ext cx="2266545" cy="1561650"/>
        </a:xfrm>
        <a:prstGeom prst="roundRect">
          <a:avLst/>
        </a:prstGeom>
        <a:blipFill rotWithShape="1">
          <a:blip xmlns:r="http://schemas.openxmlformats.org/officeDocument/2006/relationships" r:embed="rId4"/>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C3FCC8B-6215-4939-BC87-A0F94AB00C16}">
      <dsp:nvSpPr>
        <dsp:cNvPr id="0" name=""/>
        <dsp:cNvSpPr/>
      </dsp:nvSpPr>
      <dsp:spPr>
        <a:xfrm>
          <a:off x="8899675" y="1759981"/>
          <a:ext cx="2266545" cy="84088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6464" tIns="156464" rIns="156464" bIns="0" numCol="1" spcCol="1270" anchor="t" anchorCtr="0">
          <a:noAutofit/>
        </a:bodyPr>
        <a:lstStyle/>
        <a:p>
          <a:pPr marL="0" lvl="0" indent="0" algn="ctr" defTabSz="977900">
            <a:lnSpc>
              <a:spcPct val="90000"/>
            </a:lnSpc>
            <a:spcBef>
              <a:spcPct val="0"/>
            </a:spcBef>
            <a:spcAft>
              <a:spcPct val="35000"/>
            </a:spcAft>
            <a:buNone/>
          </a:pPr>
          <a:r>
            <a:rPr lang="en-US" sz="2200" kern="1200" dirty="0">
              <a:solidFill>
                <a:schemeClr val="accent6"/>
              </a:solidFill>
            </a:rPr>
            <a:t>The </a:t>
          </a:r>
          <a:r>
            <a:rPr lang="en-US" sz="2200" b="1" i="1" kern="1200" dirty="0">
              <a:solidFill>
                <a:schemeClr val="accent6"/>
              </a:solidFill>
            </a:rPr>
            <a:t>date</a:t>
          </a:r>
          <a:r>
            <a:rPr lang="en-US" sz="2200" kern="1200" dirty="0">
              <a:solidFill>
                <a:schemeClr val="accent6"/>
              </a:solidFill>
            </a:rPr>
            <a:t> of  seizure</a:t>
          </a:r>
        </a:p>
      </dsp:txBody>
      <dsp:txXfrm>
        <a:off x="8899675" y="1759981"/>
        <a:ext cx="2266545" cy="840888"/>
      </dsp:txXfrm>
    </dsp:sp>
    <dsp:sp modelId="{BE38A284-E252-42BA-A399-E419617F6845}">
      <dsp:nvSpPr>
        <dsp:cNvPr id="0" name=""/>
        <dsp:cNvSpPr/>
      </dsp:nvSpPr>
      <dsp:spPr>
        <a:xfrm>
          <a:off x="5133712" y="2631588"/>
          <a:ext cx="2266545" cy="1561650"/>
        </a:xfrm>
        <a:prstGeom prst="roundRect">
          <a:avLst/>
        </a:prstGeom>
        <a:blipFill rotWithShape="1">
          <a:blip xmlns:r="http://schemas.openxmlformats.org/officeDocument/2006/relationships" r:embed="rId5"/>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2659CC6-0D2B-4FE8-91C7-7A81D001575F}">
      <dsp:nvSpPr>
        <dsp:cNvPr id="0" name=""/>
        <dsp:cNvSpPr/>
      </dsp:nvSpPr>
      <dsp:spPr>
        <a:xfrm>
          <a:off x="1061976" y="4283853"/>
          <a:ext cx="10410018" cy="6596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3576" tIns="163576" rIns="163576" bIns="0" numCol="1" spcCol="1270" anchor="t" anchorCtr="0">
          <a:noAutofit/>
        </a:bodyPr>
        <a:lstStyle/>
        <a:p>
          <a:pPr marL="0" lvl="0" indent="0" algn="ctr" defTabSz="1022350">
            <a:lnSpc>
              <a:spcPct val="90000"/>
            </a:lnSpc>
            <a:spcBef>
              <a:spcPct val="0"/>
            </a:spcBef>
            <a:spcAft>
              <a:spcPct val="35000"/>
            </a:spcAft>
            <a:buNone/>
          </a:pPr>
          <a:r>
            <a:rPr lang="en-US" sz="2300" b="1" i="1" kern="1200" dirty="0">
              <a:solidFill>
                <a:schemeClr val="accent6"/>
              </a:solidFill>
            </a:rPr>
            <a:t>Whom</a:t>
          </a:r>
          <a:r>
            <a:rPr lang="en-US" sz="2300" kern="1200" dirty="0">
              <a:solidFill>
                <a:schemeClr val="accent6"/>
              </a:solidFill>
            </a:rPr>
            <a:t> it was seized by &amp; what was done with it after seizure</a:t>
          </a:r>
        </a:p>
      </dsp:txBody>
      <dsp:txXfrm>
        <a:off x="1061976" y="4283853"/>
        <a:ext cx="10410018" cy="65966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C5B066-631F-9C4A-BF1E-3F5998101AED}">
      <dsp:nvSpPr>
        <dsp:cNvPr id="0" name=""/>
        <dsp:cNvSpPr/>
      </dsp:nvSpPr>
      <dsp:spPr>
        <a:xfrm>
          <a:off x="0" y="0"/>
          <a:ext cx="9799782" cy="0"/>
        </a:xfrm>
        <a:prstGeom prst="line">
          <a:avLst/>
        </a:prstGeom>
        <a:solidFill>
          <a:schemeClr val="accent2">
            <a:shade val="80000"/>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096F269-7043-164A-8A8A-F1F8B8EBC32C}">
      <dsp:nvSpPr>
        <dsp:cNvPr id="0" name=""/>
        <dsp:cNvSpPr/>
      </dsp:nvSpPr>
      <dsp:spPr>
        <a:xfrm>
          <a:off x="0" y="0"/>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Commence upon arrival</a:t>
          </a:r>
          <a:endParaRPr lang="en-US" sz="2400" kern="1200" dirty="0"/>
        </a:p>
      </dsp:txBody>
      <dsp:txXfrm>
        <a:off x="0" y="0"/>
        <a:ext cx="9799782" cy="638094"/>
      </dsp:txXfrm>
    </dsp:sp>
    <dsp:sp modelId="{889B0F4F-21FB-BD43-88F1-A37BEFE0FEB0}">
      <dsp:nvSpPr>
        <dsp:cNvPr id="0" name=""/>
        <dsp:cNvSpPr/>
      </dsp:nvSpPr>
      <dsp:spPr>
        <a:xfrm>
          <a:off x="0" y="638094"/>
          <a:ext cx="9799782" cy="0"/>
        </a:xfrm>
        <a:prstGeom prst="line">
          <a:avLst/>
        </a:prstGeom>
        <a:solidFill>
          <a:schemeClr val="accent2">
            <a:shade val="80000"/>
            <a:hueOff val="-68774"/>
            <a:satOff val="1452"/>
            <a:lumOff val="3869"/>
            <a:alphaOff val="0"/>
          </a:schemeClr>
        </a:solidFill>
        <a:ln w="12700" cap="flat" cmpd="sng" algn="ctr">
          <a:solidFill>
            <a:schemeClr val="accent2">
              <a:shade val="80000"/>
              <a:hueOff val="-68774"/>
              <a:satOff val="1452"/>
              <a:lumOff val="3869"/>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561905-510A-6242-AA2F-3ACA417F1575}">
      <dsp:nvSpPr>
        <dsp:cNvPr id="0" name=""/>
        <dsp:cNvSpPr/>
      </dsp:nvSpPr>
      <dsp:spPr>
        <a:xfrm>
          <a:off x="0" y="638094"/>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Date</a:t>
          </a:r>
          <a:endParaRPr lang="en-US" sz="2400" kern="1200" dirty="0"/>
        </a:p>
      </dsp:txBody>
      <dsp:txXfrm>
        <a:off x="0" y="638094"/>
        <a:ext cx="9799782" cy="638094"/>
      </dsp:txXfrm>
    </dsp:sp>
    <dsp:sp modelId="{953007B5-119E-DC4B-9929-6C1C22D9377D}">
      <dsp:nvSpPr>
        <dsp:cNvPr id="0" name=""/>
        <dsp:cNvSpPr/>
      </dsp:nvSpPr>
      <dsp:spPr>
        <a:xfrm>
          <a:off x="0" y="1276189"/>
          <a:ext cx="9799782" cy="0"/>
        </a:xfrm>
        <a:prstGeom prst="line">
          <a:avLst/>
        </a:prstGeom>
        <a:solidFill>
          <a:schemeClr val="accent2">
            <a:shade val="80000"/>
            <a:hueOff val="-137547"/>
            <a:satOff val="2905"/>
            <a:lumOff val="7737"/>
            <a:alphaOff val="0"/>
          </a:schemeClr>
        </a:solidFill>
        <a:ln w="12700" cap="flat" cmpd="sng" algn="ctr">
          <a:solidFill>
            <a:schemeClr val="accent2">
              <a:shade val="80000"/>
              <a:hueOff val="-137547"/>
              <a:satOff val="2905"/>
              <a:lumOff val="77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6E55132-5117-964F-8B1B-CBD9DD65DD85}">
      <dsp:nvSpPr>
        <dsp:cNvPr id="0" name=""/>
        <dsp:cNvSpPr/>
      </dsp:nvSpPr>
      <dsp:spPr>
        <a:xfrm>
          <a:off x="0" y="1276188"/>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When? Where? What?</a:t>
          </a:r>
          <a:endParaRPr lang="en-US" sz="2400" kern="1200" dirty="0"/>
        </a:p>
      </dsp:txBody>
      <dsp:txXfrm>
        <a:off x="0" y="1276188"/>
        <a:ext cx="9799782" cy="638094"/>
      </dsp:txXfrm>
    </dsp:sp>
    <dsp:sp modelId="{F1B1FA56-1EDC-DB48-A30A-414FD6BD06B6}">
      <dsp:nvSpPr>
        <dsp:cNvPr id="0" name=""/>
        <dsp:cNvSpPr/>
      </dsp:nvSpPr>
      <dsp:spPr>
        <a:xfrm>
          <a:off x="0" y="1914283"/>
          <a:ext cx="9799782" cy="0"/>
        </a:xfrm>
        <a:prstGeom prst="line">
          <a:avLst/>
        </a:prstGeom>
        <a:solidFill>
          <a:schemeClr val="accent2">
            <a:shade val="80000"/>
            <a:hueOff val="-206321"/>
            <a:satOff val="4357"/>
            <a:lumOff val="11606"/>
            <a:alphaOff val="0"/>
          </a:schemeClr>
        </a:solidFill>
        <a:ln w="12700" cap="flat" cmpd="sng" algn="ctr">
          <a:solidFill>
            <a:schemeClr val="accent2">
              <a:shade val="80000"/>
              <a:hueOff val="-206321"/>
              <a:satOff val="4357"/>
              <a:lumOff val="1160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93682F-7522-F446-A51E-33A56642F022}">
      <dsp:nvSpPr>
        <dsp:cNvPr id="0" name=""/>
        <dsp:cNvSpPr/>
      </dsp:nvSpPr>
      <dsp:spPr>
        <a:xfrm>
          <a:off x="0" y="1914283"/>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Name</a:t>
          </a:r>
          <a:endParaRPr lang="en-US" sz="2400" kern="1200" dirty="0"/>
        </a:p>
      </dsp:txBody>
      <dsp:txXfrm>
        <a:off x="0" y="1914283"/>
        <a:ext cx="9799782" cy="638094"/>
      </dsp:txXfrm>
    </dsp:sp>
    <dsp:sp modelId="{B1294AE8-75BD-F94E-9F4F-21C9E292C64A}">
      <dsp:nvSpPr>
        <dsp:cNvPr id="0" name=""/>
        <dsp:cNvSpPr/>
      </dsp:nvSpPr>
      <dsp:spPr>
        <a:xfrm>
          <a:off x="0" y="2552378"/>
          <a:ext cx="9799782" cy="0"/>
        </a:xfrm>
        <a:prstGeom prst="line">
          <a:avLst/>
        </a:prstGeom>
        <a:solidFill>
          <a:schemeClr val="accent2">
            <a:shade val="80000"/>
            <a:hueOff val="-275094"/>
            <a:satOff val="5809"/>
            <a:lumOff val="15475"/>
            <a:alphaOff val="0"/>
          </a:schemeClr>
        </a:solidFill>
        <a:ln w="12700" cap="flat" cmpd="sng" algn="ctr">
          <a:solidFill>
            <a:schemeClr val="accent2">
              <a:shade val="80000"/>
              <a:hueOff val="-275094"/>
              <a:satOff val="5809"/>
              <a:lumOff val="1547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42497-336A-F447-A3B9-27FD20687706}">
      <dsp:nvSpPr>
        <dsp:cNvPr id="0" name=""/>
        <dsp:cNvSpPr/>
      </dsp:nvSpPr>
      <dsp:spPr>
        <a:xfrm>
          <a:off x="0" y="255237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entered scene</a:t>
          </a:r>
          <a:endParaRPr lang="en-US" sz="2400" kern="1200" dirty="0"/>
        </a:p>
      </dsp:txBody>
      <dsp:txXfrm>
        <a:off x="0" y="2552377"/>
        <a:ext cx="9799782" cy="638094"/>
      </dsp:txXfrm>
    </dsp:sp>
    <dsp:sp modelId="{671AB5B5-1A79-E34B-9F69-7FB693815ADE}">
      <dsp:nvSpPr>
        <dsp:cNvPr id="0" name=""/>
        <dsp:cNvSpPr/>
      </dsp:nvSpPr>
      <dsp:spPr>
        <a:xfrm>
          <a:off x="0" y="3190472"/>
          <a:ext cx="9799782" cy="0"/>
        </a:xfrm>
        <a:prstGeom prst="line">
          <a:avLst/>
        </a:prstGeom>
        <a:solidFill>
          <a:schemeClr val="accent2">
            <a:shade val="80000"/>
            <a:hueOff val="-343868"/>
            <a:satOff val="7261"/>
            <a:lumOff val="19344"/>
            <a:alphaOff val="0"/>
          </a:schemeClr>
        </a:solidFill>
        <a:ln w="12700" cap="flat" cmpd="sng" algn="ctr">
          <a:solidFill>
            <a:schemeClr val="accent2">
              <a:shade val="80000"/>
              <a:hueOff val="-343868"/>
              <a:satOff val="7261"/>
              <a:lumOff val="1934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5591053-97BB-3A4C-B9CC-83770F676D24}">
      <dsp:nvSpPr>
        <dsp:cNvPr id="0" name=""/>
        <dsp:cNvSpPr/>
      </dsp:nvSpPr>
      <dsp:spPr>
        <a:xfrm>
          <a:off x="0" y="3190472"/>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Time left</a:t>
          </a:r>
          <a:endParaRPr lang="en-US" sz="2400" kern="1200" dirty="0"/>
        </a:p>
      </dsp:txBody>
      <dsp:txXfrm>
        <a:off x="0" y="3190472"/>
        <a:ext cx="9799782" cy="638094"/>
      </dsp:txXfrm>
    </dsp:sp>
    <dsp:sp modelId="{17ED15ED-55B1-2848-AD11-9A4D6EC47C26}">
      <dsp:nvSpPr>
        <dsp:cNvPr id="0" name=""/>
        <dsp:cNvSpPr/>
      </dsp:nvSpPr>
      <dsp:spPr>
        <a:xfrm>
          <a:off x="0" y="3828566"/>
          <a:ext cx="9799782" cy="0"/>
        </a:xfrm>
        <a:prstGeom prst="line">
          <a:avLst/>
        </a:prstGeom>
        <a:solidFill>
          <a:schemeClr val="accent2">
            <a:shade val="80000"/>
            <a:hueOff val="-412641"/>
            <a:satOff val="8714"/>
            <a:lumOff val="23212"/>
            <a:alphaOff val="0"/>
          </a:schemeClr>
        </a:solidFill>
        <a:ln w="12700" cap="flat" cmpd="sng" algn="ctr">
          <a:solidFill>
            <a:schemeClr val="accent2">
              <a:shade val="80000"/>
              <a:hueOff val="-412641"/>
              <a:satOff val="8714"/>
              <a:lumOff val="2321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C24BD6-48E4-1148-959E-5461716FA569}">
      <dsp:nvSpPr>
        <dsp:cNvPr id="0" name=""/>
        <dsp:cNvSpPr/>
      </dsp:nvSpPr>
      <dsp:spPr>
        <a:xfrm>
          <a:off x="0" y="3828567"/>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Who the log is handed to</a:t>
          </a:r>
          <a:endParaRPr lang="en-US" sz="2400" kern="1200" dirty="0"/>
        </a:p>
      </dsp:txBody>
      <dsp:txXfrm>
        <a:off x="0" y="3828567"/>
        <a:ext cx="9799782" cy="638094"/>
      </dsp:txXfrm>
    </dsp:sp>
    <dsp:sp modelId="{BA407074-57C3-3047-9075-A476C97FA840}">
      <dsp:nvSpPr>
        <dsp:cNvPr id="0" name=""/>
        <dsp:cNvSpPr/>
      </dsp:nvSpPr>
      <dsp:spPr>
        <a:xfrm>
          <a:off x="0" y="4466661"/>
          <a:ext cx="9799782" cy="0"/>
        </a:xfrm>
        <a:prstGeom prst="line">
          <a:avLst/>
        </a:prstGeom>
        <a:solidFill>
          <a:schemeClr val="accent2">
            <a:shade val="80000"/>
            <a:hueOff val="-481415"/>
            <a:satOff val="10166"/>
            <a:lumOff val="27081"/>
            <a:alphaOff val="0"/>
          </a:schemeClr>
        </a:solidFill>
        <a:ln w="12700" cap="flat" cmpd="sng" algn="ctr">
          <a:solidFill>
            <a:schemeClr val="accent2">
              <a:shade val="80000"/>
              <a:hueOff val="-481415"/>
              <a:satOff val="10166"/>
              <a:lumOff val="270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446515-A29C-D142-A4D8-4B5D2103F5C3}">
      <dsp:nvSpPr>
        <dsp:cNvPr id="0" name=""/>
        <dsp:cNvSpPr/>
      </dsp:nvSpPr>
      <dsp:spPr>
        <a:xfrm>
          <a:off x="0" y="4466661"/>
          <a:ext cx="9799782" cy="6380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a:t>Signature</a:t>
          </a:r>
          <a:endParaRPr lang="en-US" sz="2400" kern="1200" dirty="0"/>
        </a:p>
      </dsp:txBody>
      <dsp:txXfrm>
        <a:off x="0" y="4466661"/>
        <a:ext cx="9799782" cy="63809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B233A-2F59-4D86-83E5-17B5F1A495CE}">
      <dsp:nvSpPr>
        <dsp:cNvPr id="0" name=""/>
        <dsp:cNvSpPr/>
      </dsp:nvSpPr>
      <dsp:spPr>
        <a:xfrm>
          <a:off x="4092" y="464178"/>
          <a:ext cx="1789361" cy="1073617"/>
        </a:xfrm>
        <a:prstGeom prst="roundRect">
          <a:avLst>
            <a:gd name="adj" fmla="val 10000"/>
          </a:avLst>
        </a:prstGeom>
        <a:solidFill>
          <a:schemeClr val="accent4">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Managing scenes</a:t>
          </a:r>
          <a:endParaRPr lang="en-US" sz="2400" kern="1200" dirty="0"/>
        </a:p>
      </dsp:txBody>
      <dsp:txXfrm>
        <a:off x="35537" y="495623"/>
        <a:ext cx="1726471" cy="1010727"/>
      </dsp:txXfrm>
    </dsp:sp>
    <dsp:sp modelId="{0CF7FA28-4467-4B9B-B738-AC33E8D88EF9}">
      <dsp:nvSpPr>
        <dsp:cNvPr id="0" name=""/>
        <dsp:cNvSpPr/>
      </dsp:nvSpPr>
      <dsp:spPr>
        <a:xfrm>
          <a:off x="1950918" y="779106"/>
          <a:ext cx="379344" cy="443761"/>
        </a:xfrm>
        <a:prstGeom prst="rightArrow">
          <a:avLst>
            <a:gd name="adj1" fmla="val 60000"/>
            <a:gd name="adj2" fmla="val 50000"/>
          </a:avLst>
        </a:prstGeom>
        <a:solidFill>
          <a:schemeClr val="accent4">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1950918" y="867858"/>
        <a:ext cx="265541" cy="266257"/>
      </dsp:txXfrm>
    </dsp:sp>
    <dsp:sp modelId="{3473D717-27C9-4E0C-9D84-3DDC9F38BEB7}">
      <dsp:nvSpPr>
        <dsp:cNvPr id="0" name=""/>
        <dsp:cNvSpPr/>
      </dsp:nvSpPr>
      <dsp:spPr>
        <a:xfrm>
          <a:off x="2509199" y="464178"/>
          <a:ext cx="1789361" cy="1073617"/>
        </a:xfrm>
        <a:prstGeom prst="roundRect">
          <a:avLst>
            <a:gd name="adj" fmla="val 10000"/>
          </a:avLst>
        </a:prstGeom>
        <a:solidFill>
          <a:schemeClr val="accent4">
            <a:shade val="80000"/>
            <a:hueOff val="-85547"/>
            <a:satOff val="0"/>
            <a:lumOff val="5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Identifying scenes</a:t>
          </a:r>
          <a:endParaRPr lang="en-US" sz="2400" kern="1200" dirty="0"/>
        </a:p>
      </dsp:txBody>
      <dsp:txXfrm>
        <a:off x="2540644" y="495623"/>
        <a:ext cx="1726471" cy="1010727"/>
      </dsp:txXfrm>
    </dsp:sp>
    <dsp:sp modelId="{61C679A1-7FA3-49E8-BD85-146D26903E99}">
      <dsp:nvSpPr>
        <dsp:cNvPr id="0" name=""/>
        <dsp:cNvSpPr/>
      </dsp:nvSpPr>
      <dsp:spPr>
        <a:xfrm>
          <a:off x="4456024" y="779106"/>
          <a:ext cx="379344" cy="443761"/>
        </a:xfrm>
        <a:prstGeom prst="rightArrow">
          <a:avLst>
            <a:gd name="adj1" fmla="val 60000"/>
            <a:gd name="adj2" fmla="val 50000"/>
          </a:avLst>
        </a:prstGeom>
        <a:solidFill>
          <a:schemeClr val="accent4">
            <a:shade val="90000"/>
            <a:hueOff val="-103174"/>
            <a:satOff val="0"/>
            <a:lumOff val="6292"/>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456024" y="867858"/>
        <a:ext cx="265541" cy="266257"/>
      </dsp:txXfrm>
    </dsp:sp>
    <dsp:sp modelId="{A9B541DD-8892-4F93-946E-EB0300D54095}">
      <dsp:nvSpPr>
        <dsp:cNvPr id="0" name=""/>
        <dsp:cNvSpPr/>
      </dsp:nvSpPr>
      <dsp:spPr>
        <a:xfrm>
          <a:off x="5014305" y="464178"/>
          <a:ext cx="1789361" cy="1073617"/>
        </a:xfrm>
        <a:prstGeom prst="roundRect">
          <a:avLst>
            <a:gd name="adj" fmla="val 10000"/>
          </a:avLst>
        </a:prstGeom>
        <a:solidFill>
          <a:schemeClr val="accent4">
            <a:shade val="80000"/>
            <a:hueOff val="-171094"/>
            <a:satOff val="0"/>
            <a:lumOff val="1129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Securing the scene</a:t>
          </a:r>
          <a:endParaRPr lang="en-US" sz="2400" kern="1200" dirty="0"/>
        </a:p>
      </dsp:txBody>
      <dsp:txXfrm>
        <a:off x="5045750" y="495623"/>
        <a:ext cx="1726471" cy="1010727"/>
      </dsp:txXfrm>
    </dsp:sp>
    <dsp:sp modelId="{0D0E8ABE-D01B-49B7-9BAA-F64C535F9633}">
      <dsp:nvSpPr>
        <dsp:cNvPr id="0" name=""/>
        <dsp:cNvSpPr/>
      </dsp:nvSpPr>
      <dsp:spPr>
        <a:xfrm>
          <a:off x="6961131" y="779106"/>
          <a:ext cx="379344" cy="443761"/>
        </a:xfrm>
        <a:prstGeom prst="rightArrow">
          <a:avLst>
            <a:gd name="adj1" fmla="val 60000"/>
            <a:gd name="adj2" fmla="val 50000"/>
          </a:avLst>
        </a:prstGeom>
        <a:solidFill>
          <a:schemeClr val="accent4">
            <a:shade val="90000"/>
            <a:hueOff val="-206347"/>
            <a:satOff val="0"/>
            <a:lumOff val="1258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961131" y="867858"/>
        <a:ext cx="265541" cy="266257"/>
      </dsp:txXfrm>
    </dsp:sp>
    <dsp:sp modelId="{B27EA9DE-D266-4A1D-8E98-F21162ADBD54}">
      <dsp:nvSpPr>
        <dsp:cNvPr id="0" name=""/>
        <dsp:cNvSpPr/>
      </dsp:nvSpPr>
      <dsp:spPr>
        <a:xfrm>
          <a:off x="7519412" y="464178"/>
          <a:ext cx="1789361" cy="1073617"/>
        </a:xfrm>
        <a:prstGeom prst="roundRect">
          <a:avLst>
            <a:gd name="adj" fmla="val 10000"/>
          </a:avLst>
        </a:prstGeom>
        <a:solidFill>
          <a:schemeClr val="accent4">
            <a:shade val="80000"/>
            <a:hueOff val="-256642"/>
            <a:satOff val="0"/>
            <a:lumOff val="169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Cross-contamination</a:t>
          </a:r>
          <a:endParaRPr lang="en-US" sz="2400" kern="1200" dirty="0"/>
        </a:p>
      </dsp:txBody>
      <dsp:txXfrm>
        <a:off x="7550857" y="495623"/>
        <a:ext cx="1726471" cy="1010727"/>
      </dsp:txXfrm>
    </dsp:sp>
    <dsp:sp modelId="{D6BF2B0D-98F9-4414-86E9-71A94CB52B35}">
      <dsp:nvSpPr>
        <dsp:cNvPr id="0" name=""/>
        <dsp:cNvSpPr/>
      </dsp:nvSpPr>
      <dsp:spPr>
        <a:xfrm rot="5400000">
          <a:off x="8224421" y="1663050"/>
          <a:ext cx="379344" cy="443761"/>
        </a:xfrm>
        <a:prstGeom prst="rightArrow">
          <a:avLst>
            <a:gd name="adj1" fmla="val 60000"/>
            <a:gd name="adj2" fmla="val 50000"/>
          </a:avLst>
        </a:prstGeom>
        <a:solidFill>
          <a:schemeClr val="accent4">
            <a:shade val="90000"/>
            <a:hueOff val="-309521"/>
            <a:satOff val="0"/>
            <a:lumOff val="18875"/>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280965" y="1695259"/>
        <a:ext cx="266257" cy="265541"/>
      </dsp:txXfrm>
    </dsp:sp>
    <dsp:sp modelId="{EE08893C-9347-4B22-80A3-69D9D026F2BB}">
      <dsp:nvSpPr>
        <dsp:cNvPr id="0" name=""/>
        <dsp:cNvSpPr/>
      </dsp:nvSpPr>
      <dsp:spPr>
        <a:xfrm>
          <a:off x="7519412" y="2253540"/>
          <a:ext cx="1789361" cy="1073617"/>
        </a:xfrm>
        <a:prstGeom prst="roundRect">
          <a:avLst>
            <a:gd name="adj" fmla="val 10000"/>
          </a:avLst>
        </a:prstGeom>
        <a:solidFill>
          <a:schemeClr val="accent4">
            <a:shade val="80000"/>
            <a:hueOff val="-342189"/>
            <a:satOff val="0"/>
            <a:lumOff val="225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Preserving the scene</a:t>
          </a:r>
          <a:endParaRPr lang="en-US" sz="2400" kern="1200" dirty="0"/>
        </a:p>
      </dsp:txBody>
      <dsp:txXfrm>
        <a:off x="7550857" y="2284985"/>
        <a:ext cx="1726471" cy="1010727"/>
      </dsp:txXfrm>
    </dsp:sp>
    <dsp:sp modelId="{AE51C0E5-A6F9-41FD-A109-D416D2FC4ABB}">
      <dsp:nvSpPr>
        <dsp:cNvPr id="0" name=""/>
        <dsp:cNvSpPr/>
      </dsp:nvSpPr>
      <dsp:spPr>
        <a:xfrm rot="10800000">
          <a:off x="6982603" y="2568468"/>
          <a:ext cx="379344" cy="443761"/>
        </a:xfrm>
        <a:prstGeom prst="rightArrow">
          <a:avLst>
            <a:gd name="adj1" fmla="val 60000"/>
            <a:gd name="adj2" fmla="val 50000"/>
          </a:avLst>
        </a:prstGeom>
        <a:solidFill>
          <a:schemeClr val="accent4">
            <a:shade val="90000"/>
            <a:hueOff val="-412694"/>
            <a:satOff val="0"/>
            <a:lumOff val="2516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7096406" y="2657220"/>
        <a:ext cx="265541" cy="266257"/>
      </dsp:txXfrm>
    </dsp:sp>
    <dsp:sp modelId="{30EA1019-65F0-4E89-BE5D-4A93FDF495B1}">
      <dsp:nvSpPr>
        <dsp:cNvPr id="0" name=""/>
        <dsp:cNvSpPr/>
      </dsp:nvSpPr>
      <dsp:spPr>
        <a:xfrm>
          <a:off x="5014305" y="2253540"/>
          <a:ext cx="1789361" cy="1073617"/>
        </a:xfrm>
        <a:prstGeom prst="roundRect">
          <a:avLst>
            <a:gd name="adj" fmla="val 10000"/>
          </a:avLst>
        </a:prstGeom>
        <a:solidFill>
          <a:schemeClr val="accent4">
            <a:shade val="80000"/>
            <a:hueOff val="-427736"/>
            <a:satOff val="0"/>
            <a:lumOff val="2822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a:t>Searching &amp; examining the scene</a:t>
          </a:r>
          <a:endParaRPr lang="en-US" sz="2400" kern="1200" dirty="0"/>
        </a:p>
      </dsp:txBody>
      <dsp:txXfrm>
        <a:off x="5045750" y="2284985"/>
        <a:ext cx="1726471" cy="1010727"/>
      </dsp:txXfrm>
    </dsp:sp>
    <dsp:sp modelId="{EF334878-9423-418D-B51C-3014861677F0}">
      <dsp:nvSpPr>
        <dsp:cNvPr id="0" name=""/>
        <dsp:cNvSpPr/>
      </dsp:nvSpPr>
      <dsp:spPr>
        <a:xfrm rot="10800000">
          <a:off x="4477497" y="2568468"/>
          <a:ext cx="379344" cy="443761"/>
        </a:xfrm>
        <a:prstGeom prst="rightArrow">
          <a:avLst>
            <a:gd name="adj1" fmla="val 60000"/>
            <a:gd name="adj2" fmla="val 50000"/>
          </a:avLst>
        </a:prstGeom>
        <a:solidFill>
          <a:schemeClr val="accent4">
            <a:shade val="90000"/>
            <a:hueOff val="-515868"/>
            <a:satOff val="0"/>
            <a:lumOff val="3145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4591300" y="2657220"/>
        <a:ext cx="265541" cy="266257"/>
      </dsp:txXfrm>
    </dsp:sp>
    <dsp:sp modelId="{FFF2687B-9263-4AB9-87F3-34971C0AD21B}">
      <dsp:nvSpPr>
        <dsp:cNvPr id="0" name=""/>
        <dsp:cNvSpPr/>
      </dsp:nvSpPr>
      <dsp:spPr>
        <a:xfrm>
          <a:off x="2509199" y="2253540"/>
          <a:ext cx="1789361" cy="1073617"/>
        </a:xfrm>
        <a:prstGeom prst="roundRect">
          <a:avLst>
            <a:gd name="adj" fmla="val 10000"/>
          </a:avLst>
        </a:prstGeom>
        <a:solidFill>
          <a:schemeClr val="accent4">
            <a:shade val="80000"/>
            <a:hueOff val="-513283"/>
            <a:satOff val="0"/>
            <a:lumOff val="3387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US" sz="2400" kern="1200" dirty="0"/>
            <a:t>Releasing the scene</a:t>
          </a:r>
        </a:p>
      </dsp:txBody>
      <dsp:txXfrm>
        <a:off x="2540644" y="2284985"/>
        <a:ext cx="1726471" cy="101072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1E79E7-FF01-4382-8A94-86D61ADF55F7}">
      <dsp:nvSpPr>
        <dsp:cNvPr id="0" name=""/>
        <dsp:cNvSpPr/>
      </dsp:nvSpPr>
      <dsp:spPr>
        <a:xfrm>
          <a:off x="3660551" y="2819499"/>
          <a:ext cx="2368328" cy="2368328"/>
        </a:xfrm>
        <a:prstGeom prst="ellipse">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275" tIns="41275" rIns="41275" bIns="41275" numCol="1" spcCol="1270" anchor="ctr" anchorCtr="0">
          <a:noAutofit/>
        </a:bodyPr>
        <a:lstStyle/>
        <a:p>
          <a:pPr marL="0" lvl="0" indent="0" algn="ctr" defTabSz="2889250">
            <a:lnSpc>
              <a:spcPct val="90000"/>
            </a:lnSpc>
            <a:spcBef>
              <a:spcPct val="0"/>
            </a:spcBef>
            <a:spcAft>
              <a:spcPct val="35000"/>
            </a:spcAft>
            <a:buNone/>
          </a:pPr>
          <a:r>
            <a:rPr lang="en-US" sz="6500" b="1" kern="1200"/>
            <a:t>CAP</a:t>
          </a:r>
          <a:endParaRPr lang="en-US" sz="6500" b="1" kern="1200" dirty="0"/>
        </a:p>
      </dsp:txBody>
      <dsp:txXfrm>
        <a:off x="4007385" y="3166333"/>
        <a:ext cx="1674660" cy="1674660"/>
      </dsp:txXfrm>
    </dsp:sp>
    <dsp:sp modelId="{C4AB4441-2D3D-4CBC-A5B0-0565C7CBBC90}">
      <dsp:nvSpPr>
        <dsp:cNvPr id="0" name=""/>
        <dsp:cNvSpPr/>
      </dsp:nvSpPr>
      <dsp:spPr>
        <a:xfrm rot="12900000">
          <a:off x="2139003"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2F56AAB0-3382-4570-A059-297DA7A6BF63}">
      <dsp:nvSpPr>
        <dsp:cNvPr id="0" name=""/>
        <dsp:cNvSpPr/>
      </dsp:nvSpPr>
      <dsp:spPr>
        <a:xfrm>
          <a:off x="1178005"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C</a:t>
          </a:r>
          <a:r>
            <a:rPr lang="en-US" sz="2400" kern="1200"/>
            <a:t>ommon</a:t>
          </a:r>
          <a:endParaRPr lang="en-US" sz="2400" kern="1200" dirty="0"/>
        </a:p>
      </dsp:txBody>
      <dsp:txXfrm>
        <a:off x="1230723" y="1376661"/>
        <a:ext cx="2144475" cy="1694493"/>
      </dsp:txXfrm>
    </dsp:sp>
    <dsp:sp modelId="{1C2B80E1-24B7-42C1-BB59-21A60CEA8980}">
      <dsp:nvSpPr>
        <dsp:cNvPr id="0" name=""/>
        <dsp:cNvSpPr/>
      </dsp:nvSpPr>
      <dsp:spPr>
        <a:xfrm rot="16413120">
          <a:off x="4076526" y="1476903"/>
          <a:ext cx="1808170"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CBA8B23C-F23B-45EB-A8F1-24ED05DCE51B}">
      <dsp:nvSpPr>
        <dsp:cNvPr id="0" name=""/>
        <dsp:cNvSpPr/>
      </dsp:nvSpPr>
      <dsp:spPr>
        <a:xfrm>
          <a:off x="3911668" y="12076"/>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A</a:t>
          </a:r>
          <a:r>
            <a:rPr lang="en-US" sz="2400" kern="1200"/>
            <a:t>pproach</a:t>
          </a:r>
          <a:endParaRPr lang="en-US" sz="2400" kern="1200" dirty="0"/>
        </a:p>
      </dsp:txBody>
      <dsp:txXfrm>
        <a:off x="3964386" y="64794"/>
        <a:ext cx="2144475" cy="1694493"/>
      </dsp:txXfrm>
    </dsp:sp>
    <dsp:sp modelId="{93A2443F-9616-4AE7-99A3-50BE90986B84}">
      <dsp:nvSpPr>
        <dsp:cNvPr id="0" name=""/>
        <dsp:cNvSpPr/>
      </dsp:nvSpPr>
      <dsp:spPr>
        <a:xfrm rot="19500000">
          <a:off x="5737214" y="2406429"/>
          <a:ext cx="1813214" cy="674973"/>
        </a:xfrm>
        <a:prstGeom prst="leftArrow">
          <a:avLst>
            <a:gd name="adj1" fmla="val 60000"/>
            <a:gd name="adj2" fmla="val 50000"/>
          </a:avLst>
        </a:prstGeom>
        <a:solidFill>
          <a:schemeClr val="accent2">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56CA7B3C-BA8D-4FC2-AD96-F48121C2A61C}">
      <dsp:nvSpPr>
        <dsp:cNvPr id="0" name=""/>
        <dsp:cNvSpPr/>
      </dsp:nvSpPr>
      <dsp:spPr>
        <a:xfrm>
          <a:off x="6261514" y="1323943"/>
          <a:ext cx="2249911" cy="1799929"/>
        </a:xfrm>
        <a:prstGeom prst="roundRect">
          <a:avLst>
            <a:gd name="adj" fmla="val 10000"/>
          </a:avLst>
        </a:prstGeom>
        <a:solidFill>
          <a:schemeClr val="lt1">
            <a:hueOff val="0"/>
            <a:satOff val="0"/>
            <a:lumOff val="0"/>
            <a:alphaOff val="0"/>
          </a:schemeClr>
        </a:solidFill>
        <a:ln w="1270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1600200">
            <a:lnSpc>
              <a:spcPct val="90000"/>
            </a:lnSpc>
            <a:spcBef>
              <a:spcPct val="0"/>
            </a:spcBef>
            <a:spcAft>
              <a:spcPct val="35000"/>
            </a:spcAft>
            <a:buNone/>
          </a:pPr>
          <a:r>
            <a:rPr lang="en-US" sz="3600" b="1" i="1" u="sng" kern="1200"/>
            <a:t>P</a:t>
          </a:r>
          <a:r>
            <a:rPr lang="en-US" sz="2400" kern="1200"/>
            <a:t>ath</a:t>
          </a:r>
          <a:endParaRPr lang="en-US" sz="2400" kern="1200" dirty="0"/>
        </a:p>
      </dsp:txBody>
      <dsp:txXfrm>
        <a:off x="6314232" y="1376661"/>
        <a:ext cx="2144475" cy="1694493"/>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34BBB8C-E505-4E07-B98D-DBC98C311B35}">
      <dsp:nvSpPr>
        <dsp:cNvPr id="0" name=""/>
        <dsp:cNvSpPr/>
      </dsp:nvSpPr>
      <dsp:spPr>
        <a:xfrm>
          <a:off x="0" y="3189473"/>
          <a:ext cx="7272807" cy="1046856"/>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18</a:t>
          </a:r>
          <a:endParaRPr lang="en-US" sz="2400" kern="1200" dirty="0"/>
        </a:p>
      </dsp:txBody>
      <dsp:txXfrm>
        <a:off x="0" y="3189473"/>
        <a:ext cx="7272807" cy="565302"/>
      </dsp:txXfrm>
    </dsp:sp>
    <dsp:sp modelId="{20C47A44-4D27-42E2-A0AE-9BBCF068D773}">
      <dsp:nvSpPr>
        <dsp:cNvPr id="0" name=""/>
        <dsp:cNvSpPr/>
      </dsp:nvSpPr>
      <dsp:spPr>
        <a:xfrm>
          <a:off x="0" y="3733838"/>
          <a:ext cx="7272807" cy="481553"/>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&amp; search after arrest (triable either way or indictable only)</a:t>
          </a:r>
        </a:p>
      </dsp:txBody>
      <dsp:txXfrm>
        <a:off x="0" y="3733838"/>
        <a:ext cx="7272807" cy="481553"/>
      </dsp:txXfrm>
    </dsp:sp>
    <dsp:sp modelId="{BBEDCFE2-4F0F-49D9-ACEA-8E4E0A14DA4F}">
      <dsp:nvSpPr>
        <dsp:cNvPr id="0" name=""/>
        <dsp:cNvSpPr/>
      </dsp:nvSpPr>
      <dsp:spPr>
        <a:xfrm rot="10800000">
          <a:off x="0" y="1595111"/>
          <a:ext cx="7272807" cy="1610065"/>
        </a:xfrm>
        <a:prstGeom prst="upArrowCallout">
          <a:avLst/>
        </a:prstGeom>
        <a:solidFill>
          <a:schemeClr val="accent4">
            <a:hueOff val="4900445"/>
            <a:satOff val="-20388"/>
            <a:lumOff val="48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32</a:t>
          </a:r>
          <a:endParaRPr lang="en-US" sz="2400" kern="1200" dirty="0"/>
        </a:p>
      </dsp:txBody>
      <dsp:txXfrm rot="-10800000">
        <a:off x="0" y="1595111"/>
        <a:ext cx="7272807" cy="565132"/>
      </dsp:txXfrm>
    </dsp:sp>
    <dsp:sp modelId="{3C16D02B-476C-4A4D-B3C6-1FB5D8CAF7E5}">
      <dsp:nvSpPr>
        <dsp:cNvPr id="0" name=""/>
        <dsp:cNvSpPr/>
      </dsp:nvSpPr>
      <dsp:spPr>
        <a:xfrm>
          <a:off x="0" y="2160244"/>
          <a:ext cx="7272807" cy="481409"/>
        </a:xfrm>
        <a:prstGeom prst="rect">
          <a:avLst/>
        </a:prstGeom>
        <a:solidFill>
          <a:schemeClr val="accent4">
            <a:tint val="40000"/>
            <a:alpha val="90000"/>
            <a:hueOff val="5430963"/>
            <a:satOff val="-25622"/>
            <a:lumOff val="-925"/>
            <a:alphaOff val="0"/>
          </a:schemeClr>
        </a:solidFill>
        <a:ln w="12700" cap="flat" cmpd="sng" algn="ctr">
          <a:solidFill>
            <a:schemeClr val="accent4">
              <a:tint val="40000"/>
              <a:alpha val="90000"/>
              <a:hueOff val="5430963"/>
              <a:satOff val="-25622"/>
              <a:lumOff val="-9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Search of premises where arrested person is/has recently come from</a:t>
          </a:r>
        </a:p>
      </dsp:txBody>
      <dsp:txXfrm>
        <a:off x="0" y="2160244"/>
        <a:ext cx="7272807" cy="481409"/>
      </dsp:txXfrm>
    </dsp:sp>
    <dsp:sp modelId="{0A59E393-75B6-41C4-8F63-F000728AB8A9}">
      <dsp:nvSpPr>
        <dsp:cNvPr id="0" name=""/>
        <dsp:cNvSpPr/>
      </dsp:nvSpPr>
      <dsp:spPr>
        <a:xfrm rot="10800000">
          <a:off x="0" y="748"/>
          <a:ext cx="7272807" cy="1610065"/>
        </a:xfrm>
        <a:prstGeom prst="upArrowCallout">
          <a:avLst/>
        </a:prstGeom>
        <a:solidFill>
          <a:schemeClr val="accent4">
            <a:hueOff val="9800891"/>
            <a:satOff val="-40777"/>
            <a:lumOff val="960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a:t>PACE Section 17</a:t>
          </a:r>
          <a:endParaRPr lang="en-US" sz="2400" kern="1200" dirty="0"/>
        </a:p>
      </dsp:txBody>
      <dsp:txXfrm rot="-10800000">
        <a:off x="0" y="748"/>
        <a:ext cx="7272807" cy="565132"/>
      </dsp:txXfrm>
    </dsp:sp>
    <dsp:sp modelId="{91557C6A-0A6E-4B72-924A-7187053FDFF2}">
      <dsp:nvSpPr>
        <dsp:cNvPr id="0" name=""/>
        <dsp:cNvSpPr/>
      </dsp:nvSpPr>
      <dsp:spPr>
        <a:xfrm>
          <a:off x="0" y="565881"/>
          <a:ext cx="7272807" cy="481409"/>
        </a:xfrm>
        <a:prstGeom prst="rect">
          <a:avLst/>
        </a:prstGeom>
        <a:solidFill>
          <a:schemeClr val="accent4">
            <a:tint val="40000"/>
            <a:alpha val="90000"/>
            <a:hueOff val="10861925"/>
            <a:satOff val="-51245"/>
            <a:lumOff val="-1851"/>
            <a:alphaOff val="0"/>
          </a:schemeClr>
        </a:solidFill>
        <a:ln w="12700" cap="flat" cmpd="sng" algn="ctr">
          <a:solidFill>
            <a:schemeClr val="accent4">
              <a:tint val="40000"/>
              <a:alpha val="90000"/>
              <a:hueOff val="10861925"/>
              <a:satOff val="-51245"/>
              <a:lumOff val="-185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2240" tIns="25400" rIns="142240" bIns="25400" numCol="1" spcCol="1270" anchor="ctr" anchorCtr="0">
          <a:noAutofit/>
        </a:bodyPr>
        <a:lstStyle/>
        <a:p>
          <a:pPr marL="0" lvl="0" indent="0" algn="ctr" defTabSz="889000">
            <a:lnSpc>
              <a:spcPct val="90000"/>
            </a:lnSpc>
            <a:spcBef>
              <a:spcPct val="0"/>
            </a:spcBef>
            <a:spcAft>
              <a:spcPct val="35000"/>
            </a:spcAft>
            <a:buNone/>
          </a:pPr>
          <a:r>
            <a:rPr lang="en-US" sz="2000" kern="1200" dirty="0"/>
            <a:t>Entry for purpose of arrest/recapture/Saving life &amp; limb</a:t>
          </a:r>
        </a:p>
      </dsp:txBody>
      <dsp:txXfrm>
        <a:off x="0" y="565881"/>
        <a:ext cx="7272807" cy="481409"/>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5F7830-2A90-4717-A921-7C63A9620590}">
      <dsp:nvSpPr>
        <dsp:cNvPr id="0" name=""/>
        <dsp:cNvSpPr/>
      </dsp:nvSpPr>
      <dsp:spPr>
        <a:xfrm>
          <a:off x="93526" y="1861"/>
          <a:ext cx="2772378" cy="1663426"/>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 Constable who is lawfully on any premises may seize anything which is:</a:t>
          </a:r>
          <a:endParaRPr lang="en-US" sz="2000" kern="1200" dirty="0"/>
        </a:p>
      </dsp:txBody>
      <dsp:txXfrm>
        <a:off x="142246" y="50581"/>
        <a:ext cx="2674938" cy="1565986"/>
      </dsp:txXfrm>
    </dsp:sp>
    <dsp:sp modelId="{C07E445E-5EB1-4737-9A37-3C1BB3676A4A}">
      <dsp:nvSpPr>
        <dsp:cNvPr id="0" name=""/>
        <dsp:cNvSpPr/>
      </dsp:nvSpPr>
      <dsp:spPr>
        <a:xfrm>
          <a:off x="3109873" y="489800"/>
          <a:ext cx="587744" cy="687549"/>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a:off x="3109873" y="627310"/>
        <a:ext cx="411421" cy="412529"/>
      </dsp:txXfrm>
    </dsp:sp>
    <dsp:sp modelId="{C323610D-70FA-43A1-8205-5F79C8096E0F}">
      <dsp:nvSpPr>
        <dsp:cNvPr id="0" name=""/>
        <dsp:cNvSpPr/>
      </dsp:nvSpPr>
      <dsp:spPr>
        <a:xfrm>
          <a:off x="3974855" y="1861"/>
          <a:ext cx="2772378" cy="1663426"/>
        </a:xfrm>
        <a:prstGeom prst="roundRect">
          <a:avLst>
            <a:gd name="adj" fmla="val 10000"/>
          </a:avLst>
        </a:prstGeom>
        <a:solidFill>
          <a:schemeClr val="accent1">
            <a:shade val="80000"/>
            <a:hueOff val="116428"/>
            <a:satOff val="-2085"/>
            <a:lumOff val="886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Covered by a warrant</a:t>
          </a:r>
          <a:endParaRPr lang="en-US" sz="2000" kern="1200" dirty="0"/>
        </a:p>
      </dsp:txBody>
      <dsp:txXfrm>
        <a:off x="4023575" y="50581"/>
        <a:ext cx="2674938" cy="1565986"/>
      </dsp:txXfrm>
    </dsp:sp>
    <dsp:sp modelId="{3E0E8940-7A07-4AAC-92FE-959235BB251B}">
      <dsp:nvSpPr>
        <dsp:cNvPr id="0" name=""/>
        <dsp:cNvSpPr/>
      </dsp:nvSpPr>
      <dsp:spPr>
        <a:xfrm rot="5400000">
          <a:off x="5067172" y="1859355"/>
          <a:ext cx="587744" cy="687549"/>
        </a:xfrm>
        <a:prstGeom prst="rightArrow">
          <a:avLst>
            <a:gd name="adj1" fmla="val 60000"/>
            <a:gd name="adj2" fmla="val 50000"/>
          </a:avLst>
        </a:prstGeom>
        <a:solidFill>
          <a:schemeClr val="accent1">
            <a:shade val="90000"/>
            <a:hueOff val="174613"/>
            <a:satOff val="-2991"/>
            <a:lumOff val="1198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5400000">
        <a:off x="5154780" y="1909258"/>
        <a:ext cx="412529" cy="411421"/>
      </dsp:txXfrm>
    </dsp:sp>
    <dsp:sp modelId="{BAE1E8C5-C8E2-4803-BEC7-A40EBBDE1A8C}">
      <dsp:nvSpPr>
        <dsp:cNvPr id="0" name=""/>
        <dsp:cNvSpPr/>
      </dsp:nvSpPr>
      <dsp:spPr>
        <a:xfrm>
          <a:off x="3974855" y="2774240"/>
          <a:ext cx="2772378" cy="1663426"/>
        </a:xfrm>
        <a:prstGeom prst="roundRect">
          <a:avLst>
            <a:gd name="adj" fmla="val 10000"/>
          </a:avLst>
        </a:prstGeom>
        <a:solidFill>
          <a:schemeClr val="accent1">
            <a:shade val="80000"/>
            <a:hueOff val="232855"/>
            <a:satOff val="-4171"/>
            <a:lumOff val="17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dirty="0"/>
            <a:t>Anything they have reasonable grounds for believing is evidence of an offence</a:t>
          </a:r>
        </a:p>
      </dsp:txBody>
      <dsp:txXfrm>
        <a:off x="4023575" y="2822960"/>
        <a:ext cx="2674938" cy="1565986"/>
      </dsp:txXfrm>
    </dsp:sp>
    <dsp:sp modelId="{9CA685C1-AAAE-4AD3-A58E-20D15AFB2EF4}">
      <dsp:nvSpPr>
        <dsp:cNvPr id="0" name=""/>
        <dsp:cNvSpPr/>
      </dsp:nvSpPr>
      <dsp:spPr>
        <a:xfrm rot="10800000">
          <a:off x="3143142" y="3262178"/>
          <a:ext cx="587744" cy="687549"/>
        </a:xfrm>
        <a:prstGeom prst="rightArrow">
          <a:avLst>
            <a:gd name="adj1" fmla="val 60000"/>
            <a:gd name="adj2" fmla="val 50000"/>
          </a:avLst>
        </a:prstGeom>
        <a:solidFill>
          <a:schemeClr val="accent1">
            <a:shade val="90000"/>
            <a:hueOff val="349225"/>
            <a:satOff val="-5981"/>
            <a:lumOff val="2396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289050">
            <a:lnSpc>
              <a:spcPct val="90000"/>
            </a:lnSpc>
            <a:spcBef>
              <a:spcPct val="0"/>
            </a:spcBef>
            <a:spcAft>
              <a:spcPct val="35000"/>
            </a:spcAft>
            <a:buNone/>
          </a:pPr>
          <a:endParaRPr lang="en-US" sz="2900" kern="1200"/>
        </a:p>
      </dsp:txBody>
      <dsp:txXfrm rot="10800000">
        <a:off x="3319465" y="3399688"/>
        <a:ext cx="411421" cy="412529"/>
      </dsp:txXfrm>
    </dsp:sp>
    <dsp:sp modelId="{B382C747-BFDC-4966-853E-3DE2E22EEA86}">
      <dsp:nvSpPr>
        <dsp:cNvPr id="0" name=""/>
        <dsp:cNvSpPr/>
      </dsp:nvSpPr>
      <dsp:spPr>
        <a:xfrm>
          <a:off x="93526" y="2774240"/>
          <a:ext cx="2772378" cy="1663426"/>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a:t>Anything that has been obtained in consequence of the commission of an offence</a:t>
          </a:r>
          <a:endParaRPr lang="en-US" sz="2000" kern="1200" dirty="0"/>
        </a:p>
      </dsp:txBody>
      <dsp:txXfrm>
        <a:off x="142246" y="2822960"/>
        <a:ext cx="2674938" cy="1565986"/>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1A3EE3-6246-AA41-B015-8873471E0908}">
      <dsp:nvSpPr>
        <dsp:cNvPr id="0" name=""/>
        <dsp:cNvSpPr/>
      </dsp:nvSpPr>
      <dsp:spPr>
        <a:xfrm>
          <a:off x="0" y="374606"/>
          <a:ext cx="6713552" cy="5796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5CBDDCC-70E5-5B43-83D8-B8798338EF64}">
      <dsp:nvSpPr>
        <dsp:cNvPr id="0" name=""/>
        <dsp:cNvSpPr/>
      </dsp:nvSpPr>
      <dsp:spPr>
        <a:xfrm>
          <a:off x="335677" y="35126"/>
          <a:ext cx="4699486" cy="67896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 – Theft </a:t>
          </a:r>
        </a:p>
      </dsp:txBody>
      <dsp:txXfrm>
        <a:off x="368821" y="68270"/>
        <a:ext cx="4633198" cy="612672"/>
      </dsp:txXfrm>
    </dsp:sp>
    <dsp:sp modelId="{5CE4477B-D702-2940-958F-8BF93E11B2E2}">
      <dsp:nvSpPr>
        <dsp:cNvPr id="0" name=""/>
        <dsp:cNvSpPr/>
      </dsp:nvSpPr>
      <dsp:spPr>
        <a:xfrm>
          <a:off x="0" y="1417886"/>
          <a:ext cx="6713552" cy="5796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1078CBD-C1ED-3D40-ADAE-29403D4B3F22}">
      <dsp:nvSpPr>
        <dsp:cNvPr id="0" name=""/>
        <dsp:cNvSpPr/>
      </dsp:nvSpPr>
      <dsp:spPr>
        <a:xfrm>
          <a:off x="335677" y="1078406"/>
          <a:ext cx="4699486" cy="67896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8 – Robbery </a:t>
          </a:r>
        </a:p>
      </dsp:txBody>
      <dsp:txXfrm>
        <a:off x="368821" y="1111550"/>
        <a:ext cx="4633198" cy="612672"/>
      </dsp:txXfrm>
    </dsp:sp>
    <dsp:sp modelId="{63B1EA29-0FF7-1E46-ACFB-82D1AC4D33BF}">
      <dsp:nvSpPr>
        <dsp:cNvPr id="0" name=""/>
        <dsp:cNvSpPr/>
      </dsp:nvSpPr>
      <dsp:spPr>
        <a:xfrm>
          <a:off x="0" y="2461166"/>
          <a:ext cx="6713552" cy="5796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1C11A9B-915F-7C49-9702-F94A5A4790FE}">
      <dsp:nvSpPr>
        <dsp:cNvPr id="0" name=""/>
        <dsp:cNvSpPr/>
      </dsp:nvSpPr>
      <dsp:spPr>
        <a:xfrm>
          <a:off x="335677" y="2121686"/>
          <a:ext cx="4699486" cy="67896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91A/91B – Burglary</a:t>
          </a:r>
        </a:p>
      </dsp:txBody>
      <dsp:txXfrm>
        <a:off x="368821" y="2154830"/>
        <a:ext cx="4633198" cy="612672"/>
      </dsp:txXfrm>
    </dsp:sp>
    <dsp:sp modelId="{696B157C-17CB-8545-83AB-60AEFE1223E8}">
      <dsp:nvSpPr>
        <dsp:cNvPr id="0" name=""/>
        <dsp:cNvSpPr/>
      </dsp:nvSpPr>
      <dsp:spPr>
        <a:xfrm>
          <a:off x="0" y="3504446"/>
          <a:ext cx="6713552" cy="5796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2B46C50-4B86-B948-9DCB-D45974B80DA4}">
      <dsp:nvSpPr>
        <dsp:cNvPr id="0" name=""/>
        <dsp:cNvSpPr/>
      </dsp:nvSpPr>
      <dsp:spPr>
        <a:xfrm>
          <a:off x="335677" y="3164966"/>
          <a:ext cx="4699486" cy="67896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629" tIns="0" rIns="177629" bIns="0" numCol="1" spcCol="1270" anchor="ctr" anchorCtr="0">
          <a:noAutofit/>
        </a:bodyPr>
        <a:lstStyle/>
        <a:p>
          <a:pPr marL="0" lvl="0" indent="0" algn="l" defTabSz="1022350">
            <a:lnSpc>
              <a:spcPct val="90000"/>
            </a:lnSpc>
            <a:spcBef>
              <a:spcPct val="0"/>
            </a:spcBef>
            <a:spcAft>
              <a:spcPct val="35000"/>
            </a:spcAft>
            <a:buNone/>
          </a:pPr>
          <a:r>
            <a:rPr lang="en-US" sz="2300" kern="1200"/>
            <a:t>Section 10.- Aggravated Burglary  </a:t>
          </a:r>
        </a:p>
      </dsp:txBody>
      <dsp:txXfrm>
        <a:off x="368821" y="3198110"/>
        <a:ext cx="4633198" cy="61267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D29FB4-07D4-4748-B09A-83B7A7E14FDA}">
      <dsp:nvSpPr>
        <dsp:cNvPr id="0" name=""/>
        <dsp:cNvSpPr/>
      </dsp:nvSpPr>
      <dsp:spPr>
        <a:xfrm>
          <a:off x="2055"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7584" tIns="227584" rIns="227584" bIns="227584" numCol="1" spcCol="1270" anchor="ctr" anchorCtr="0">
          <a:noAutofit/>
        </a:bodyPr>
        <a:lstStyle/>
        <a:p>
          <a:pPr marL="0" lvl="0" indent="0" algn="ctr" defTabSz="1422400">
            <a:lnSpc>
              <a:spcPct val="90000"/>
            </a:lnSpc>
            <a:spcBef>
              <a:spcPct val="0"/>
            </a:spcBef>
            <a:spcAft>
              <a:spcPct val="35000"/>
            </a:spcAft>
            <a:buNone/>
          </a:pPr>
          <a:r>
            <a:rPr lang="en-US" sz="3200" b="1" i="1" u="sng" kern="1200" dirty="0">
              <a:solidFill>
                <a:schemeClr val="accent1"/>
              </a:solidFill>
            </a:rPr>
            <a:t>W</a:t>
          </a:r>
          <a:r>
            <a:rPr lang="en-US" sz="2400" kern="1200" dirty="0"/>
            <a:t>eapon of offence </a:t>
          </a:r>
          <a:r>
            <a:rPr lang="en-US" sz="2400" kern="1200" dirty="0">
              <a:solidFill>
                <a:schemeClr val="accent1"/>
              </a:solidFill>
            </a:rPr>
            <a:t>OR</a:t>
          </a:r>
        </a:p>
      </dsp:txBody>
      <dsp:txXfrm>
        <a:off x="2055" y="1397594"/>
        <a:ext cx="2154797" cy="1397594"/>
      </dsp:txXfrm>
    </dsp:sp>
    <dsp:sp modelId="{B3F8F109-0532-4F70-9D9F-E09EED2349D3}">
      <dsp:nvSpPr>
        <dsp:cNvPr id="0" name=""/>
        <dsp:cNvSpPr/>
      </dsp:nvSpPr>
      <dsp:spPr>
        <a:xfrm>
          <a:off x="172217" y="209639"/>
          <a:ext cx="1814474"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CA083FD-357F-4E2C-BDF4-1B1DD2679FC7}">
      <dsp:nvSpPr>
        <dsp:cNvPr id="0" name=""/>
        <dsp:cNvSpPr/>
      </dsp:nvSpPr>
      <dsp:spPr>
        <a:xfrm>
          <a:off x="2221496"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I</a:t>
          </a:r>
          <a:r>
            <a:rPr lang="en-US" sz="2400" kern="1200" dirty="0"/>
            <a:t>mitation firearm </a:t>
          </a:r>
          <a:r>
            <a:rPr lang="en-US" sz="2400" kern="1200" dirty="0">
              <a:solidFill>
                <a:schemeClr val="accent1"/>
              </a:solidFill>
            </a:rPr>
            <a:t>OR</a:t>
          </a:r>
        </a:p>
      </dsp:txBody>
      <dsp:txXfrm>
        <a:off x="2221496" y="1397594"/>
        <a:ext cx="2154797" cy="1397594"/>
      </dsp:txXfrm>
    </dsp:sp>
    <dsp:sp modelId="{B0BD38C6-B220-4C25-8B9A-CA638F235C65}">
      <dsp:nvSpPr>
        <dsp:cNvPr id="0" name=""/>
        <dsp:cNvSpPr/>
      </dsp:nvSpPr>
      <dsp:spPr>
        <a:xfrm>
          <a:off x="2461020" y="209639"/>
          <a:ext cx="1675750"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36BCCAD-386E-493F-AA1D-75A70D722664}">
      <dsp:nvSpPr>
        <dsp:cNvPr id="0" name=""/>
        <dsp:cNvSpPr/>
      </dsp:nvSpPr>
      <dsp:spPr>
        <a:xfrm>
          <a:off x="4440937"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F</a:t>
          </a:r>
          <a:r>
            <a:rPr lang="en-US" sz="2400" kern="1200" dirty="0"/>
            <a:t>IREARM OR</a:t>
          </a:r>
        </a:p>
      </dsp:txBody>
      <dsp:txXfrm>
        <a:off x="4440937" y="1397594"/>
        <a:ext cx="2154797" cy="1397594"/>
      </dsp:txXfrm>
    </dsp:sp>
    <dsp:sp modelId="{9FD589FF-459B-4395-A330-3BF22C6D19DB}">
      <dsp:nvSpPr>
        <dsp:cNvPr id="0" name=""/>
        <dsp:cNvSpPr/>
      </dsp:nvSpPr>
      <dsp:spPr>
        <a:xfrm>
          <a:off x="4700403" y="209639"/>
          <a:ext cx="1635866"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D2F169CB-ABD4-426D-B2D4-CDE76EBE864E}">
      <dsp:nvSpPr>
        <dsp:cNvPr id="0" name=""/>
        <dsp:cNvSpPr/>
      </dsp:nvSpPr>
      <dsp:spPr>
        <a:xfrm>
          <a:off x="6660379" y="0"/>
          <a:ext cx="2154797" cy="3493987"/>
        </a:xfrm>
        <a:prstGeom prst="roundRect">
          <a:avLst>
            <a:gd name="adj" fmla="val 10000"/>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170688" rIns="170688" bIns="170688" numCol="1" spcCol="1270" anchor="ctr" anchorCtr="0">
          <a:noAutofit/>
        </a:bodyPr>
        <a:lstStyle/>
        <a:p>
          <a:pPr marL="0" lvl="0" indent="0" algn="ctr" defTabSz="1066800">
            <a:lnSpc>
              <a:spcPct val="90000"/>
            </a:lnSpc>
            <a:spcBef>
              <a:spcPct val="0"/>
            </a:spcBef>
            <a:spcAft>
              <a:spcPct val="35000"/>
            </a:spcAft>
            <a:buNone/>
          </a:pPr>
          <a:r>
            <a:rPr lang="en-US" sz="2400" kern="1200" dirty="0"/>
            <a:t>any </a:t>
          </a:r>
          <a:r>
            <a:rPr lang="en-US" sz="3200" b="1" i="1" u="sng" kern="1200" dirty="0">
              <a:solidFill>
                <a:schemeClr val="accent1"/>
              </a:solidFill>
            </a:rPr>
            <a:t>E</a:t>
          </a:r>
          <a:r>
            <a:rPr lang="en-US" sz="2400" kern="1200" dirty="0"/>
            <a:t>xplosive</a:t>
          </a:r>
        </a:p>
      </dsp:txBody>
      <dsp:txXfrm>
        <a:off x="6660379" y="1397594"/>
        <a:ext cx="2154797" cy="1397594"/>
      </dsp:txXfrm>
    </dsp:sp>
    <dsp:sp modelId="{46CC6A4D-E9C1-4CDB-A467-2E5D35350CF3}">
      <dsp:nvSpPr>
        <dsp:cNvPr id="0" name=""/>
        <dsp:cNvSpPr/>
      </dsp:nvSpPr>
      <dsp:spPr>
        <a:xfrm>
          <a:off x="6915068" y="209639"/>
          <a:ext cx="1645418" cy="1163497"/>
        </a:xfrm>
        <a:prstGeom prst="ellipse">
          <a:avLst/>
        </a:prstGeom>
        <a:solidFill>
          <a:schemeClr val="accent1">
            <a:tint val="40000"/>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C833FC9A-3076-4775-B646-32B740CFDE05}">
      <dsp:nvSpPr>
        <dsp:cNvPr id="0" name=""/>
        <dsp:cNvSpPr/>
      </dsp:nvSpPr>
      <dsp:spPr>
        <a:xfrm>
          <a:off x="352689" y="2795189"/>
          <a:ext cx="8111853" cy="524098"/>
        </a:xfrm>
        <a:prstGeom prst="leftRightArrow">
          <a:avLst/>
        </a:prstGeom>
        <a:solidFill>
          <a:schemeClr val="accent1">
            <a:tint val="6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BB1718-9BD1-4C7F-BBF6-74A8DAF171A0}">
      <dsp:nvSpPr>
        <dsp:cNvPr id="0" name=""/>
        <dsp:cNvSpPr/>
      </dsp:nvSpPr>
      <dsp:spPr>
        <a:xfrm>
          <a:off x="17218" y="3711"/>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A person commits robbery if they </a:t>
          </a:r>
          <a:r>
            <a:rPr lang="en-GB" sz="2400" b="1" i="1" u="sng" kern="1200" dirty="0"/>
            <a:t>steal</a:t>
          </a:r>
          <a:r>
            <a:rPr lang="en-GB" sz="2400" kern="1200" dirty="0"/>
            <a:t> &amp; </a:t>
          </a:r>
          <a:r>
            <a:rPr lang="en-GB" sz="2400" b="1" i="1" u="sng" kern="1200" dirty="0"/>
            <a:t>immediately before </a:t>
          </a:r>
          <a:r>
            <a:rPr lang="en-GB" sz="2400" kern="1200" dirty="0"/>
            <a:t>doing so or</a:t>
          </a:r>
        </a:p>
      </dsp:txBody>
      <dsp:txXfrm>
        <a:off x="53036" y="39529"/>
        <a:ext cx="5947939" cy="1151291"/>
      </dsp:txXfrm>
    </dsp:sp>
    <dsp:sp modelId="{9FCDB88B-D46B-4C16-A2D6-AABCCC76513F}">
      <dsp:nvSpPr>
        <dsp:cNvPr id="0" name=""/>
        <dsp:cNvSpPr/>
      </dsp:nvSpPr>
      <dsp:spPr>
        <a:xfrm rot="5400000">
          <a:off x="2797707" y="1257212"/>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1303072"/>
        <a:ext cx="330191" cy="321018"/>
      </dsp:txXfrm>
    </dsp:sp>
    <dsp:sp modelId="{E0F5532D-4B5E-4F39-B439-7185C2143849}">
      <dsp:nvSpPr>
        <dsp:cNvPr id="0" name=""/>
        <dsp:cNvSpPr/>
      </dsp:nvSpPr>
      <dsp:spPr>
        <a:xfrm>
          <a:off x="0" y="1838102"/>
          <a:ext cx="6054013" cy="706668"/>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at the time </a:t>
          </a:r>
          <a:r>
            <a:rPr lang="en-GB" sz="2400" kern="1200" dirty="0"/>
            <a:t>of doing so &amp; </a:t>
          </a:r>
          <a:r>
            <a:rPr lang="en-GB" sz="2400" b="1" u="sng" kern="1200" dirty="0"/>
            <a:t>in order to do so</a:t>
          </a:r>
        </a:p>
      </dsp:txBody>
      <dsp:txXfrm>
        <a:off x="20698" y="1858800"/>
        <a:ext cx="6012617" cy="665272"/>
      </dsp:txXfrm>
    </dsp:sp>
    <dsp:sp modelId="{507E6DD8-A868-4656-AF1B-F8C5201EA5B7}">
      <dsp:nvSpPr>
        <dsp:cNvPr id="0" name=""/>
        <dsp:cNvSpPr/>
      </dsp:nvSpPr>
      <dsp:spPr>
        <a:xfrm rot="5400000">
          <a:off x="2797707" y="2575344"/>
          <a:ext cx="458597" cy="550317"/>
        </a:xfrm>
        <a:prstGeom prst="rightArrow">
          <a:avLst>
            <a:gd name="adj1" fmla="val 60000"/>
            <a:gd name="adj2" fmla="val 50000"/>
          </a:avLst>
        </a:prstGeom>
        <a:solidFill>
          <a:schemeClr val="accent3">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022350">
            <a:lnSpc>
              <a:spcPct val="90000"/>
            </a:lnSpc>
            <a:spcBef>
              <a:spcPct val="0"/>
            </a:spcBef>
            <a:spcAft>
              <a:spcPct val="35000"/>
            </a:spcAft>
            <a:buNone/>
          </a:pPr>
          <a:endParaRPr lang="en-GB" sz="2300" kern="1200"/>
        </a:p>
      </dsp:txBody>
      <dsp:txXfrm rot="-5400000">
        <a:off x="2861911" y="2621204"/>
        <a:ext cx="330191" cy="321018"/>
      </dsp:txXfrm>
    </dsp:sp>
    <dsp:sp modelId="{4DCC8728-213B-4C6A-9E23-7CFC07D8C87F}">
      <dsp:nvSpPr>
        <dsp:cNvPr id="0" name=""/>
        <dsp:cNvSpPr/>
      </dsp:nvSpPr>
      <dsp:spPr>
        <a:xfrm>
          <a:off x="17218" y="3156235"/>
          <a:ext cx="6019575" cy="1222927"/>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b="1" i="1" u="sng" kern="1200" dirty="0"/>
            <a:t>uses force </a:t>
          </a:r>
          <a:r>
            <a:rPr lang="en-GB" sz="2400" kern="1200" dirty="0"/>
            <a:t>on any person or </a:t>
          </a:r>
          <a:r>
            <a:rPr lang="en-GB" sz="2400" b="1" u="sng" kern="1200" dirty="0"/>
            <a:t>puts or seeks </a:t>
          </a:r>
          <a:r>
            <a:rPr lang="en-GB" sz="2400" kern="1200" dirty="0"/>
            <a:t>to put any person </a:t>
          </a:r>
          <a:r>
            <a:rPr lang="en-GB" sz="2400" b="1" i="1" u="sng" kern="1200" dirty="0"/>
            <a:t>in fear </a:t>
          </a:r>
          <a:r>
            <a:rPr lang="en-GB" sz="2400" kern="1200" dirty="0"/>
            <a:t>of being then &amp; there subjected to force</a:t>
          </a:r>
        </a:p>
      </dsp:txBody>
      <dsp:txXfrm>
        <a:off x="53036" y="3192053"/>
        <a:ext cx="5947939" cy="1151291"/>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98C8997-06D6-4829-80B6-02C8ABB3014B}">
      <dsp:nvSpPr>
        <dsp:cNvPr id="0" name=""/>
        <dsp:cNvSpPr/>
      </dsp:nvSpPr>
      <dsp:spPr>
        <a:xfrm>
          <a:off x="478" y="0"/>
          <a:ext cx="2016114" cy="3764397"/>
        </a:xfrm>
        <a:prstGeom prst="roundRect">
          <a:avLst>
            <a:gd name="adj" fmla="val 10000"/>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Information is the very life-blood of policing. It may be original &amp; generated by you. It may come from the public or other officers or be fed to you by partner agencies &amp; other sources</a:t>
          </a:r>
        </a:p>
      </dsp:txBody>
      <dsp:txXfrm>
        <a:off x="59528" y="59050"/>
        <a:ext cx="1898014" cy="3646297"/>
      </dsp:txXfrm>
    </dsp:sp>
    <dsp:sp modelId="{0F55E47F-3CE6-497F-9A9F-50709D421498}">
      <dsp:nvSpPr>
        <dsp:cNvPr id="0" name=""/>
        <dsp:cNvSpPr/>
      </dsp:nvSpPr>
      <dsp:spPr>
        <a:xfrm>
          <a:off x="2263870" y="1523742"/>
          <a:ext cx="524227" cy="716912"/>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a:off x="2263870" y="1667124"/>
        <a:ext cx="366959" cy="430148"/>
      </dsp:txXfrm>
    </dsp:sp>
    <dsp:sp modelId="{0298B860-DB12-472B-8F99-0A80F5652F76}">
      <dsp:nvSpPr>
        <dsp:cNvPr id="0" name=""/>
        <dsp:cNvSpPr/>
      </dsp:nvSpPr>
      <dsp:spPr>
        <a:xfrm>
          <a:off x="3005701" y="0"/>
          <a:ext cx="2019872" cy="3764397"/>
        </a:xfrm>
        <a:prstGeom prst="roundRect">
          <a:avLst>
            <a:gd name="adj" fmla="val 10000"/>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dirty="0"/>
            <a:t>Police information is: </a:t>
          </a:r>
          <a:br>
            <a:rPr lang="en-GB" sz="1800" kern="1200" dirty="0"/>
          </a:br>
          <a:r>
            <a:rPr lang="en-GB" sz="1800" kern="1200" dirty="0"/>
            <a:t>All the information obtained &amp; recorded for a policing purpose</a:t>
          </a:r>
        </a:p>
      </dsp:txBody>
      <dsp:txXfrm>
        <a:off x="3064861" y="59160"/>
        <a:ext cx="1901552" cy="364607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C4F101-366B-49A1-BFFB-B2FFA3F4785E}">
      <dsp:nvSpPr>
        <dsp:cNvPr id="0" name=""/>
        <dsp:cNvSpPr/>
      </dsp:nvSpPr>
      <dsp:spPr>
        <a:xfrm>
          <a:off x="-462777" y="2602"/>
          <a:ext cx="8785871"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Intelligence is: Collected information that has been developed for action &amp; may also be classified as confidential or sensitive </a:t>
          </a:r>
          <a:br>
            <a:rPr lang="en-GB" sz="2400" kern="1200" dirty="0"/>
          </a:br>
          <a:r>
            <a:rPr lang="en-GB" sz="2400" kern="1200" dirty="0"/>
            <a:t>(Further reading: APP/COP on Intelligence Management)</a:t>
          </a:r>
        </a:p>
      </dsp:txBody>
      <dsp:txXfrm>
        <a:off x="-412880" y="52499"/>
        <a:ext cx="8686077" cy="1603823"/>
      </dsp:txXfrm>
    </dsp:sp>
    <dsp:sp modelId="{D91FE2E0-6548-47A7-9BB4-DB075CE623FF}">
      <dsp:nvSpPr>
        <dsp:cNvPr id="0" name=""/>
        <dsp:cNvSpPr/>
      </dsp:nvSpPr>
      <dsp:spPr>
        <a:xfrm rot="5400000">
          <a:off x="3610730" y="1748810"/>
          <a:ext cx="638856" cy="766627"/>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422400">
            <a:lnSpc>
              <a:spcPct val="90000"/>
            </a:lnSpc>
            <a:spcBef>
              <a:spcPct val="0"/>
            </a:spcBef>
            <a:spcAft>
              <a:spcPct val="35000"/>
            </a:spcAft>
            <a:buNone/>
          </a:pPr>
          <a:endParaRPr lang="en-GB" sz="3200" kern="1200"/>
        </a:p>
      </dsp:txBody>
      <dsp:txXfrm rot="-5400000">
        <a:off x="3700170" y="1812696"/>
        <a:ext cx="459977" cy="447199"/>
      </dsp:txXfrm>
    </dsp:sp>
    <dsp:sp modelId="{CB9D155A-B515-4688-B733-71EF3E71DE5D}">
      <dsp:nvSpPr>
        <dsp:cNvPr id="0" name=""/>
        <dsp:cNvSpPr/>
      </dsp:nvSpPr>
      <dsp:spPr>
        <a:xfrm>
          <a:off x="0" y="2558028"/>
          <a:ext cx="7860317" cy="1703617"/>
        </a:xfrm>
        <a:prstGeom prst="roundRect">
          <a:avLst>
            <a:gd name="adj" fmla="val 10000"/>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This means information that has been formally processed (Collated &amp; Analysed) but it does not only relate to crime &amp; criminality. It is NOT necessarily evidence</a:t>
          </a:r>
        </a:p>
      </dsp:txBody>
      <dsp:txXfrm>
        <a:off x="49897" y="2607925"/>
        <a:ext cx="7760523" cy="1603823"/>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A6E5DF-D26B-4897-9E17-4AA3ED711979}">
      <dsp:nvSpPr>
        <dsp:cNvPr id="0" name=""/>
        <dsp:cNvSpPr/>
      </dsp:nvSpPr>
      <dsp:spPr>
        <a:xfrm>
          <a:off x="313404" y="12368"/>
          <a:ext cx="5374159" cy="1625203"/>
        </a:xfrm>
        <a:prstGeom prst="roundRect">
          <a:avLst>
            <a:gd name="adj" fmla="val 10000"/>
          </a:avLst>
        </a:prstGeom>
        <a:solidFill>
          <a:schemeClr val="accent1">
            <a:shade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Standardised framework to place intelligence at the forefront in reducing crime &amp; disorder</a:t>
          </a:r>
          <a:endParaRPr lang="en-GB" sz="2400" kern="1200" dirty="0"/>
        </a:p>
      </dsp:txBody>
      <dsp:txXfrm>
        <a:off x="361005" y="59969"/>
        <a:ext cx="5278957" cy="1530001"/>
      </dsp:txXfrm>
    </dsp:sp>
    <dsp:sp modelId="{1FC356CF-AA63-4249-B15D-48DBB6ABCABF}">
      <dsp:nvSpPr>
        <dsp:cNvPr id="0" name=""/>
        <dsp:cNvSpPr/>
      </dsp:nvSpPr>
      <dsp:spPr>
        <a:xfrm rot="5332675">
          <a:off x="2723911" y="1672265"/>
          <a:ext cx="600662" cy="731341"/>
        </a:xfrm>
        <a:prstGeom prst="rightArrow">
          <a:avLst>
            <a:gd name="adj1" fmla="val 60000"/>
            <a:gd name="adj2" fmla="val 50000"/>
          </a:avLst>
        </a:prstGeom>
        <a:solidFill>
          <a:schemeClr val="accent1">
            <a:shade val="9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333500">
            <a:lnSpc>
              <a:spcPct val="90000"/>
            </a:lnSpc>
            <a:spcBef>
              <a:spcPct val="0"/>
            </a:spcBef>
            <a:spcAft>
              <a:spcPct val="35000"/>
            </a:spcAft>
            <a:buNone/>
          </a:pPr>
          <a:endParaRPr lang="en-GB" sz="3000" kern="1200"/>
        </a:p>
      </dsp:txBody>
      <dsp:txXfrm rot="-5400000">
        <a:off x="2803075" y="1737622"/>
        <a:ext cx="438805" cy="420463"/>
      </dsp:txXfrm>
    </dsp:sp>
    <dsp:sp modelId="{1103EA53-7975-4DAE-96BC-7B63BB114687}">
      <dsp:nvSpPr>
        <dsp:cNvPr id="0" name=""/>
        <dsp:cNvSpPr/>
      </dsp:nvSpPr>
      <dsp:spPr>
        <a:xfrm>
          <a:off x="1361851" y="2438300"/>
          <a:ext cx="3372296" cy="1625203"/>
        </a:xfrm>
        <a:prstGeom prst="roundRect">
          <a:avLst>
            <a:gd name="adj" fmla="val 10000"/>
          </a:avLst>
        </a:prstGeom>
        <a:solidFill>
          <a:schemeClr val="accent1">
            <a:shade val="50000"/>
            <a:hueOff val="402493"/>
            <a:satOff val="-9802"/>
            <a:lumOff val="4289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Informs strategic &amp; tactical decision making</a:t>
          </a:r>
          <a:endParaRPr lang="en-GB" sz="2400" kern="1200" dirty="0"/>
        </a:p>
      </dsp:txBody>
      <dsp:txXfrm>
        <a:off x="1409452" y="2485901"/>
        <a:ext cx="3277094" cy="1530001"/>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AE8D92-D38C-4C4F-8A3C-AA04A3032243}">
      <dsp:nvSpPr>
        <dsp:cNvPr id="0" name=""/>
        <dsp:cNvSpPr/>
      </dsp:nvSpPr>
      <dsp:spPr>
        <a:xfrm>
          <a:off x="0" y="134397"/>
          <a:ext cx="11737769" cy="1632515"/>
        </a:xfrm>
        <a:prstGeom prst="roundRect">
          <a:avLst/>
        </a:prstGeom>
        <a:solidFill>
          <a:schemeClr val="accent1">
            <a:alpha val="9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dirty="0"/>
            <a:t>Level 1 </a:t>
          </a:r>
          <a:r>
            <a:rPr lang="en-GB" sz="1900" kern="1200" dirty="0"/>
            <a:t>- deals with crime, incidents and neighbourhood priorities occurring at a local Basic Command Unit (BCU) level.</a:t>
          </a:r>
          <a:r>
            <a:rPr lang="en-GB" sz="1900" kern="1200" baseline="0" dirty="0"/>
            <a:t> </a:t>
          </a:r>
          <a:r>
            <a:rPr lang="en-GB" sz="1900" b="1" kern="1200" dirty="0"/>
            <a:t>Local Intelligence Units</a:t>
          </a:r>
          <a:r>
            <a:rPr lang="en-GB" sz="1900" b="0" kern="1200" dirty="0"/>
            <a:t> </a:t>
          </a:r>
          <a:r>
            <a:rPr lang="en-GB" sz="1900" kern="1200" dirty="0"/>
            <a:t>provide intelligence to operational officers within BCUs or areas and will vary in staffing levels. The intelligence you submit as an operational officer will be submitted via Local Intelligence Units.</a:t>
          </a:r>
          <a:endParaRPr lang="en-US" sz="1900" kern="1200" dirty="0"/>
        </a:p>
      </dsp:txBody>
      <dsp:txXfrm>
        <a:off x="79693" y="214090"/>
        <a:ext cx="11578383" cy="1473129"/>
      </dsp:txXfrm>
    </dsp:sp>
    <dsp:sp modelId="{AF42240B-3B68-C946-8E7A-6ED30E335180}">
      <dsp:nvSpPr>
        <dsp:cNvPr id="0" name=""/>
        <dsp:cNvSpPr/>
      </dsp:nvSpPr>
      <dsp:spPr>
        <a:xfrm>
          <a:off x="0" y="1781883"/>
          <a:ext cx="11737769" cy="1632515"/>
        </a:xfrm>
        <a:prstGeom prst="roundRect">
          <a:avLst/>
        </a:prstGeom>
        <a:solidFill>
          <a:schemeClr val="accent1">
            <a:alpha val="90000"/>
            <a:hueOff val="0"/>
            <a:satOff val="0"/>
            <a:lumOff val="0"/>
            <a:alphaOff val="-2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2 </a:t>
          </a:r>
          <a:r>
            <a:rPr lang="en-GB" sz="1900" kern="1200"/>
            <a:t>- deals with issues affecting a group of BCUs, neighbouring forces or a group of forces.</a:t>
          </a:r>
          <a:r>
            <a:rPr lang="en-GB" sz="1900" kern="1200" baseline="0"/>
            <a:t> </a:t>
          </a:r>
          <a:r>
            <a:rPr lang="en-GB" sz="1900" b="1" kern="1200"/>
            <a:t>FIB</a:t>
          </a:r>
          <a:r>
            <a:rPr lang="en-GB" sz="1900" kern="1200"/>
            <a:t> is the </a:t>
          </a:r>
          <a:r>
            <a:rPr lang="en-GB" sz="1900" b="1" kern="1200"/>
            <a:t>Force Intelligence Bureau</a:t>
          </a:r>
          <a:r>
            <a:rPr lang="en-GB" sz="1900" kern="1200"/>
            <a:t>, who deal with serious and inter-force intelligence.  Within this department are specialists such as interception of communication experts etc.</a:t>
          </a:r>
          <a:endParaRPr lang="en-US" sz="1900" kern="1200"/>
        </a:p>
      </dsp:txBody>
      <dsp:txXfrm>
        <a:off x="79693" y="1861576"/>
        <a:ext cx="11578383" cy="1473129"/>
      </dsp:txXfrm>
    </dsp:sp>
    <dsp:sp modelId="{581A86DE-2BE1-2D49-AAA8-94CC79A9B6FA}">
      <dsp:nvSpPr>
        <dsp:cNvPr id="0" name=""/>
        <dsp:cNvSpPr/>
      </dsp:nvSpPr>
      <dsp:spPr>
        <a:xfrm>
          <a:off x="0" y="3469119"/>
          <a:ext cx="11737769" cy="1632515"/>
        </a:xfrm>
        <a:prstGeom prst="roundRect">
          <a:avLst/>
        </a:prstGeom>
        <a:solidFill>
          <a:schemeClr val="accent1">
            <a:alpha val="90000"/>
            <a:hueOff val="0"/>
            <a:satOff val="0"/>
            <a:lumOff val="0"/>
            <a:alphaOff val="-4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b="1" u="sng" kern="1200"/>
            <a:t>Level 3 </a:t>
          </a:r>
          <a:r>
            <a:rPr lang="en-GB" sz="1900" kern="1200"/>
            <a:t>- is dealt with by the National Crime Agency (NCA) and UK Border Agency which operate on a national or international scale.</a:t>
          </a:r>
          <a:r>
            <a:rPr lang="en-GB" sz="1900" kern="1200" baseline="0"/>
            <a:t> </a:t>
          </a:r>
          <a:r>
            <a:rPr lang="en-GB" sz="1900" kern="1200"/>
            <a:t>The </a:t>
          </a:r>
          <a:r>
            <a:rPr lang="en-GB" sz="1900" b="1" kern="1200"/>
            <a:t>National Crime Agency </a:t>
          </a:r>
          <a:r>
            <a:rPr lang="en-GB" sz="1900" kern="1200"/>
            <a:t>handles serious and organised crime as it affects the UK.  It is divided between seven regional offices.  As well as developing strategic pictures of the different areas in which organised crime operates, the UK Division also collates and analyses intelligence on the UK’s top criminal groups and their key players.  NCA is also a one-stop shop for UK law enforcement’s international enquiries.</a:t>
          </a:r>
          <a:endParaRPr lang="en-US" sz="1900" kern="1200"/>
        </a:p>
      </dsp:txBody>
      <dsp:txXfrm>
        <a:off x="79693" y="3548812"/>
        <a:ext cx="11578383" cy="1473129"/>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1BDDEE-A33C-4B95-9EC6-602100108C19}">
      <dsp:nvSpPr>
        <dsp:cNvPr id="0" name=""/>
        <dsp:cNvSpPr/>
      </dsp:nvSpPr>
      <dsp:spPr>
        <a:xfrm>
          <a:off x="1454067" y="-29742"/>
          <a:ext cx="4868728" cy="4868728"/>
        </a:xfrm>
        <a:prstGeom prst="circularArrow">
          <a:avLst>
            <a:gd name="adj1" fmla="val 5544"/>
            <a:gd name="adj2" fmla="val 330680"/>
            <a:gd name="adj3" fmla="val 13777418"/>
            <a:gd name="adj4" fmla="val 17385056"/>
            <a:gd name="adj5" fmla="val 5757"/>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67219A-B39F-408D-9003-C9CBCE2A15D6}">
      <dsp:nvSpPr>
        <dsp:cNvPr id="0" name=""/>
        <dsp:cNvSpPr/>
      </dsp:nvSpPr>
      <dsp:spPr>
        <a:xfrm>
          <a:off x="2749242" y="721"/>
          <a:ext cx="2278378" cy="1139189"/>
        </a:xfrm>
        <a:prstGeom prst="roundRect">
          <a:avLst/>
        </a:prstGeom>
        <a:solidFill>
          <a:schemeClr val="accent1">
            <a:shade val="8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Direction</a:t>
          </a:r>
          <a:endParaRPr lang="en-GB" sz="2600" kern="1200" dirty="0"/>
        </a:p>
      </dsp:txBody>
      <dsp:txXfrm>
        <a:off x="2804853" y="56332"/>
        <a:ext cx="2167156" cy="1027967"/>
      </dsp:txXfrm>
    </dsp:sp>
    <dsp:sp modelId="{EDBD58E2-8854-4692-B81B-291CACB92EFB}">
      <dsp:nvSpPr>
        <dsp:cNvPr id="0" name=""/>
        <dsp:cNvSpPr/>
      </dsp:nvSpPr>
      <dsp:spPr>
        <a:xfrm>
          <a:off x="4723842" y="1435352"/>
          <a:ext cx="2278378" cy="1139189"/>
        </a:xfrm>
        <a:prstGeom prst="roundRect">
          <a:avLst/>
        </a:prstGeom>
        <a:solidFill>
          <a:schemeClr val="accent1">
            <a:shade val="80000"/>
            <a:hueOff val="87321"/>
            <a:satOff val="-1564"/>
            <a:lumOff val="664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Collection</a:t>
          </a:r>
          <a:endParaRPr lang="en-GB" sz="2600" kern="1200" dirty="0"/>
        </a:p>
      </dsp:txBody>
      <dsp:txXfrm>
        <a:off x="4779453" y="1490963"/>
        <a:ext cx="2167156" cy="1027967"/>
      </dsp:txXfrm>
    </dsp:sp>
    <dsp:sp modelId="{7DEDDA5F-A8C5-45C4-B8B9-47D95F3122D1}">
      <dsp:nvSpPr>
        <dsp:cNvPr id="0" name=""/>
        <dsp:cNvSpPr/>
      </dsp:nvSpPr>
      <dsp:spPr>
        <a:xfrm>
          <a:off x="3969612" y="3756633"/>
          <a:ext cx="2278378" cy="1139189"/>
        </a:xfrm>
        <a:prstGeom prst="roundRect">
          <a:avLst/>
        </a:prstGeom>
        <a:solidFill>
          <a:schemeClr val="accent1">
            <a:shade val="80000"/>
            <a:hueOff val="174641"/>
            <a:satOff val="-3128"/>
            <a:lumOff val="1329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Evaluation</a:t>
          </a:r>
          <a:endParaRPr lang="en-GB" sz="2600" kern="1200" dirty="0"/>
        </a:p>
      </dsp:txBody>
      <dsp:txXfrm>
        <a:off x="4025223" y="3812244"/>
        <a:ext cx="2167156" cy="1027967"/>
      </dsp:txXfrm>
    </dsp:sp>
    <dsp:sp modelId="{4B99D4AE-9A1E-437E-97D7-ADA5F44BA387}">
      <dsp:nvSpPr>
        <dsp:cNvPr id="0" name=""/>
        <dsp:cNvSpPr/>
      </dsp:nvSpPr>
      <dsp:spPr>
        <a:xfrm>
          <a:off x="1528873" y="3756633"/>
          <a:ext cx="2278378" cy="1139189"/>
        </a:xfrm>
        <a:prstGeom prst="roundRect">
          <a:avLst/>
        </a:prstGeom>
        <a:solidFill>
          <a:schemeClr val="accent1">
            <a:shade val="80000"/>
            <a:hueOff val="261962"/>
            <a:satOff val="-4692"/>
            <a:lumOff val="1993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Analysis</a:t>
          </a:r>
          <a:endParaRPr lang="en-GB" sz="2600" kern="1200" dirty="0"/>
        </a:p>
      </dsp:txBody>
      <dsp:txXfrm>
        <a:off x="1584484" y="3812244"/>
        <a:ext cx="2167156" cy="1027967"/>
      </dsp:txXfrm>
    </dsp:sp>
    <dsp:sp modelId="{FA4ECC99-A57F-49FC-B075-7132BCCEF340}">
      <dsp:nvSpPr>
        <dsp:cNvPr id="0" name=""/>
        <dsp:cNvSpPr/>
      </dsp:nvSpPr>
      <dsp:spPr>
        <a:xfrm>
          <a:off x="774643" y="1435352"/>
          <a:ext cx="2278378" cy="1139189"/>
        </a:xfrm>
        <a:prstGeom prst="roundRect">
          <a:avLst/>
        </a:prstGeom>
        <a:solidFill>
          <a:schemeClr val="accent1">
            <a:shade val="80000"/>
            <a:hueOff val="349283"/>
            <a:satOff val="-6256"/>
            <a:lumOff val="2658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kern="1200"/>
            <a:t>Dissemination</a:t>
          </a:r>
          <a:endParaRPr lang="en-GB" sz="2600" kern="1200" dirty="0"/>
        </a:p>
      </dsp:txBody>
      <dsp:txXfrm>
        <a:off x="830254" y="1490963"/>
        <a:ext cx="2167156" cy="102796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bProcess4">
  <dgm:title val=""/>
  <dgm:desc val=""/>
  <dgm:catLst>
    <dgm:cat type="process" pri="19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dgm:varLst>
    <dgm:choose name="Name1">
      <dgm:if name="Name2" func="var" arg="dir" op="equ" val="norm">
        <dgm:alg type="snake">
          <dgm:param type="grDir" val="tL"/>
          <dgm:param type="flowDir" val="col"/>
          <dgm:param type="contDir" val="revDir"/>
          <dgm:param type="bkpt" val="bal"/>
        </dgm:alg>
      </dgm:if>
      <dgm:else name="Name3">
        <dgm:alg type="snake">
          <dgm:param type="grDir" val="tR"/>
          <dgm:param type="flowDir" val="col"/>
          <dgm:param type="contDir" val="revDir"/>
          <dgm:param type="bkpt" val="bal"/>
        </dgm:alg>
      </dgm:else>
    </dgm:choose>
    <dgm:shape xmlns:r="http://schemas.openxmlformats.org/officeDocument/2006/relationships" r:blip="">
      <dgm:adjLst/>
    </dgm:shape>
    <dgm:presOf/>
    <dgm:constrLst>
      <dgm:constr type="w" for="ch" forName="compNode" refType="w"/>
      <dgm:constr type="h" for="ch" forName="compNode" refType="w" fact="0.6"/>
      <dgm:constr type="h" for="ch" forName="sibTrans" refType="h" refFor="ch" refForName="compNode" op="equ" fact="0.25"/>
      <dgm:constr type="sp" refType="w" fact="0.33"/>
      <dgm:constr type="primFontSz" for="des" forName="node" op="equ" val="65"/>
    </dgm:constrLst>
    <dgm:ruleLst/>
    <dgm:forEach name="nodesForEach" axis="ch" ptType="node">
      <dgm:layoutNode name="compNode">
        <dgm:alg type="composite"/>
        <dgm:shape xmlns:r="http://schemas.openxmlformats.org/officeDocument/2006/relationships" r:blip="">
          <dgm:adjLst/>
        </dgm:shape>
        <dgm:presOf/>
        <dgm:choose name="Name4">
          <dgm:if name="Name5" axis="self" func="var" arg="dir" op="equ" val="norm">
            <dgm:constrLst>
              <dgm:constr type="l" for="ch" forName="dummyConnPt" refType="w" fact="0.2"/>
              <dgm:constr type="t" for="ch" forName="dummyConnPt" refType="w" fact="0.145"/>
              <dgm:constr type="l" for="ch" forName="node"/>
              <dgm:constr type="t" for="ch" forName="node"/>
              <dgm:constr type="h" for="ch" forName="node" refType="h"/>
              <dgm:constr type="w" for="ch" forName="node" refType="w"/>
            </dgm:constrLst>
          </dgm:if>
          <dgm:else name="Name6">
            <dgm:constrLst>
              <dgm:constr type="l" for="ch" forName="dummyConnPt" refType="w" fact="0.8"/>
              <dgm:constr type="t" for="ch" forName="dummyConnPt" refType="w" fact="0.145"/>
              <dgm:constr type="l" for="ch" forName="node"/>
              <dgm:constr type="t" for="ch" forName="node"/>
              <dgm:constr type="h" for="ch" forName="node" refType="h"/>
              <dgm:constr type="w" for="ch" forName="node" refType="w"/>
            </dgm:constrLst>
          </dgm:else>
        </dgm:choose>
        <dgm:ruleLst/>
        <dgm:layoutNode name="dummyConnPt" styleLbl="node1" moveWith="node">
          <dgm:alg type="sp"/>
          <dgm:shape xmlns:r="http://schemas.openxmlformats.org/officeDocument/2006/relationships" r:blip="">
            <dgm:adjLst/>
          </dgm:shape>
          <dgm:presOf/>
          <dgm:constrLst>
            <dgm:constr type="w" val="1"/>
            <dgm:constr type="h" val="1"/>
          </dgm:constrLst>
          <dgm:ruleLst/>
        </dgm:layout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3"/>
            <dgm:constr type="bMarg" refType="primFontSz" fact="0.3"/>
            <dgm:constr type="lMarg" refType="primFontSz" fact="0.3"/>
            <dgm:constr type="rMarg" refType="primFontSz" fact="0.3"/>
            <dgm:constr type="primFontSz" val="65"/>
          </dgm:constrLst>
          <dgm:ruleLst>
            <dgm:rule type="primFontSz" val="5" fact="NaN" max="NaN"/>
          </dgm:ruleLst>
        </dgm:layoutNode>
      </dgm:layoutNode>
      <dgm:forEach name="sibTransForEach" axis="followSib" cnt="1">
        <dgm:layoutNode name="sibTrans" styleLbl="bgSibTrans2D1">
          <dgm:choose name="Name7">
            <dgm:if name="Name8" axis="self" func="var" arg="dir" op="equ" val="norm">
              <dgm:alg type="conn">
                <dgm:param type="srcNode" val="dummyConnPt"/>
                <dgm:param type="dstNode" val="dummyConnPt"/>
                <dgm:param type="begPts" val="bCtr, midR, tCtr"/>
                <dgm:param type="endPts" val="tCtr, midL, bCtr"/>
                <dgm:param type="begSty" val="noArr"/>
                <dgm:param type="endSty" val="noArr"/>
              </dgm:alg>
            </dgm:if>
            <dgm:else name="Name9">
              <dgm:alg type="conn">
                <dgm:param type="srcNode" val="dummyConnPt"/>
                <dgm:param type="dstNode" val="dummyConnPt"/>
                <dgm:param type="begPts" val="bCtr, midL, tCtr"/>
                <dgm:param type="endPts" val="tCtr, midR, bCtr"/>
                <dgm:param type="begSty" val="noArr"/>
                <dgm:param type="endSty" val="noArr"/>
              </dgm:alg>
            </dgm:else>
          </dgm:choose>
          <dgm:shape xmlns:r="http://schemas.openxmlformats.org/officeDocument/2006/relationships" type="conn" r:blip="" zOrderOff="-2">
            <dgm:adjLst/>
          </dgm:shape>
          <dgm:presOf axis="self"/>
          <dgm:constrLst>
            <dgm:constr type="begPad"/>
            <dgm:constr type="endPad"/>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Process7">
  <dgm:title val=""/>
  <dgm:desc val=""/>
  <dgm:catLst>
    <dgm:cat type="process" pri="21000"/>
    <dgm:cat type="list" pri="9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nodeVertAlign" val="t"/>
        </dgm:alg>
      </dgm:if>
      <dgm:else name="Name3">
        <dgm:alg type="lin">
          <dgm:param type="linDir" val="fromR"/>
          <dgm:param type="nodeVertAlign" val="t"/>
        </dgm:alg>
      </dgm:else>
    </dgm:choose>
    <dgm:shape xmlns:r="http://schemas.openxmlformats.org/officeDocument/2006/relationships" r:blip="">
      <dgm:adjLst/>
    </dgm:shape>
    <dgm:presOf/>
    <dgm:constrLst>
      <dgm:constr type="h" for="ch" forName="compositeNode" refType="h"/>
      <dgm:constr type="w" for="ch" forName="compositeNode" refType="w"/>
      <dgm:constr type="w" for="ch" forName="hSp" refType="w" refFor="ch" refForName="compositeNode" fact="-0.035"/>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parentNode" op="equ"/>
      <dgm:constr type="primFontSz" for="des" forName="childNode" op="equ"/>
    </dgm:constrLst>
    <dgm:ruleLst/>
    <dgm:forEach name="Name4" axis="ch" ptType="node">
      <dgm:layoutNode name="compositeNode">
        <dgm:varLst>
          <dgm:bulletEnabled val="1"/>
        </dgm:varLst>
        <dgm:alg type="composite"/>
        <dgm:choose name="Name5">
          <dgm:if name="Name6" func="var" arg="dir" op="equ" val="norm">
            <dgm:constrLst>
              <dgm:constr type="h" refType="w" op="lte" fact="1.2"/>
              <dgm:constr type="w" for="ch" forName="bgRect" refType="w"/>
              <dgm:constr type="h" for="ch" forName="bgRect" refType="h"/>
              <dgm:constr type="t" for="ch" forName="bgRect"/>
              <dgm:constr type="l" for="ch" forName="bgRect"/>
              <dgm:constr type="w" for="ch" forName="parentNode" refType="w" refFor="ch" refForName="bgRect" fact="0.2"/>
              <dgm:constr type="h" for="ch" forName="parentNode" refType="h" fact="0.82"/>
              <dgm:constr type="t" for="ch" forName="parentNode"/>
              <dgm:constr type="l" for="ch" forName="parentNode"/>
              <dgm:constr type="r" for="ch" forName="childNode" refType="r" refFor="ch" refForName="bgRect" fact="0.945"/>
              <dgm:constr type="h" for="ch" forName="childNode" refType="h" refFor="ch" refForName="bgRect" op="equ"/>
              <dgm:constr type="t" for="ch" forName="childNode"/>
              <dgm:constr type="l" for="ch" forName="childNode" refType="r" refFor="ch" refForName="parentNode"/>
            </dgm:constrLst>
          </dgm:if>
          <dgm:else name="Name7">
            <dgm:constrLst>
              <dgm:constr type="h" refType="w" op="lte" fact="1.2"/>
              <dgm:constr type="w" for="ch" forName="bgRect" refType="w"/>
              <dgm:constr type="h" for="ch" forName="bgRect" refType="h"/>
              <dgm:constr type="t" for="ch" forName="bgRect"/>
              <dgm:constr type="r" for="ch" forName="bgRect" refType="w"/>
              <dgm:constr type="w" for="ch" forName="parentNode" refType="w" refFor="ch" refForName="bgRect" fact="0.2"/>
              <dgm:constr type="h" for="ch" forName="parentNode" refType="h" fact="0.82"/>
              <dgm:constr type="t" for="ch" forName="parentNode"/>
              <dgm:constr type="r" for="ch" forName="parentNode" refType="w"/>
              <dgm:constr type="h" for="ch" forName="childNode" refType="h" refFor="ch" refForName="bgRect"/>
              <dgm:constr type="t" for="ch" forName="childNode"/>
              <dgm:constr type="r" for="ch" forName="childNode" refType="l" refFor="ch" refForName="parentNode"/>
              <dgm:constr type="l" for="ch" forName="childNode" refType="w" refFor="ch" refForName="bgRect" fact="0.055"/>
            </dgm:constrLst>
          </dgm:else>
        </dgm:choose>
        <dgm:ruleLst>
          <dgm:rule type="w" for="ch" forName="childNode" val="NaN" fact="NaN" max="30"/>
        </dgm:ruleLst>
        <dgm:layoutNode name="bgRect" styleLbl="node1">
          <dgm:alg type="sp"/>
          <dgm:shape xmlns:r="http://schemas.openxmlformats.org/officeDocument/2006/relationships" type="roundRect" r:blip="" zOrderOff="-1">
            <dgm:adjLst>
              <dgm:adj idx="1" val="0.05"/>
            </dgm:adjLst>
          </dgm:shape>
          <dgm:presOf axis="self"/>
          <dgm:constrLst/>
          <dgm:ruleLst/>
        </dgm:layoutNode>
        <dgm:layoutNode name="parentNode" styleLbl="node1">
          <dgm:varLst>
            <dgm:chMax val="0"/>
            <dgm:bulletEnabled val="1"/>
          </dgm:varLst>
          <dgm:presOf axis="self"/>
          <dgm:choose name="Name8">
            <dgm:if name="Name9" func="var" arg="dir" op="equ" val="norm">
              <dgm:alg type="tx">
                <dgm:param type="autoTxRot" val="grav"/>
                <dgm:param type="txAnchorVert" val="t"/>
                <dgm:param type="parTxLTRAlign" val="r"/>
                <dgm:param type="parTxRTLAlign" val="r"/>
              </dgm:alg>
              <dgm:shape xmlns:r="http://schemas.openxmlformats.org/officeDocument/2006/relationships" rot="270" type="rect" r:blip="" hideGeom="1">
                <dgm:adjLst/>
              </dgm:shape>
              <dgm:constrLst>
                <dgm:constr type="primFontSz" val="65"/>
                <dgm:constr type="lMarg"/>
                <dgm:constr type="rMarg" refType="primFontSz" fact="0.35"/>
                <dgm:constr type="tMarg" refType="primFontSz" fact="0.27"/>
                <dgm:constr type="bMarg"/>
              </dgm:constrLst>
            </dgm:if>
            <dgm:else name="Name10">
              <dgm:alg type="tx">
                <dgm:param type="autoTxRot" val="grav"/>
                <dgm:param type="txAnchorVert" val="t"/>
                <dgm:param type="parTxLTRAlign" val="l"/>
                <dgm:param type="parTxRTLAlign" val="l"/>
              </dgm:alg>
              <dgm:shape xmlns:r="http://schemas.openxmlformats.org/officeDocument/2006/relationships" rot="90" type="rect" r:blip="" hideGeom="1">
                <dgm:adjLst/>
              </dgm:shape>
              <dgm:constrLst>
                <dgm:constr type="primFontSz" val="65"/>
                <dgm:constr type="lMarg" refType="primFontSz" fact="0.35"/>
                <dgm:constr type="rMarg"/>
                <dgm:constr type="tMarg" refType="primFontSz" fact="0.27"/>
                <dgm:constr type="bMarg"/>
              </dgm:constrLst>
            </dgm:else>
          </dgm:choose>
          <dgm:ruleLst>
            <dgm:rule type="primFontSz" val="5" fact="NaN" max="NaN"/>
          </dgm:ruleLst>
        </dgm:layoutNode>
        <dgm:choose name="Name11">
          <dgm:if name="Name12" axis="ch" ptType="node" func="cnt" op="gte" val="1">
            <dgm:layoutNode name="childNode" styleLbl="node1" moveWith="bgRect">
              <dgm:varLst>
                <dgm:bulletEnabled val="1"/>
              </dgm:varLst>
              <dgm:alg type="tx">
                <dgm:param type="parTxLTRAlign" val="l"/>
                <dgm:param type="parTxRTLAlign" val="r"/>
                <dgm:param type="txAnchorVert" val="t"/>
              </dgm:alg>
              <dgm:shape xmlns:r="http://schemas.openxmlformats.org/officeDocument/2006/relationships" type="rect" r:blip="" hideGeom="1">
                <dgm:adjLst/>
              </dgm:shape>
              <dgm:presOf axis="des" ptType="node"/>
              <dgm:constrLst>
                <dgm:constr type="primFontSz" val="65"/>
                <dgm:constr type="lMarg"/>
                <dgm:constr type="bMarg"/>
                <dgm:constr type="tMarg" refType="primFontSz" fact="0.27"/>
                <dgm:constr type="rMarg"/>
              </dgm:constrLst>
              <dgm:ruleLst>
                <dgm:rule type="primFontSz" val="5" fact="NaN" max="NaN"/>
              </dgm:ruleLst>
            </dgm:layoutNode>
          </dgm:if>
          <dgm:else name="Name13"/>
        </dgm:choose>
      </dgm:layoutNode>
      <dgm:forEach name="Name14" axis="followSib" ptType="sibTrans" cnt="1">
        <dgm:layoutNode name="hSp">
          <dgm:alg type="sp"/>
          <dgm:shape xmlns:r="http://schemas.openxmlformats.org/officeDocument/2006/relationships" r:blip="">
            <dgm:adjLst/>
          </dgm:shape>
          <dgm:presOf/>
          <dgm:constrLst/>
          <dgm:ruleLst/>
        </dgm:layoutNode>
        <dgm:layoutNode name="vProcSp" moveWith="bgRect">
          <dgm:alg type="lin">
            <dgm:param type="linDir" val="fromT"/>
          </dgm:alg>
          <dgm:shape xmlns:r="http://schemas.openxmlformats.org/officeDocument/2006/relationships" r:blip="">
            <dgm:adjLst/>
          </dgm:shape>
          <dgm:presOf/>
          <dgm:constrLst>
            <dgm:constr type="w" for="ch" forName="vSp1" refType="w"/>
            <dgm:constr type="w" for="ch" forName="simulatedConn" refType="w"/>
            <dgm:constr type="w" for="ch" forName="vSp2" refType="w"/>
          </dgm:constrLst>
          <dgm:ruleLst/>
          <dgm:layoutNode name="vSp1">
            <dgm:alg type="sp"/>
            <dgm:shape xmlns:r="http://schemas.openxmlformats.org/officeDocument/2006/relationships" r:blip="">
              <dgm:adjLst/>
            </dgm:shape>
            <dgm:presOf/>
            <dgm:constrLst/>
            <dgm:ruleLst/>
          </dgm:layoutNode>
          <dgm:layoutNode name="simulatedConn" styleLbl="solidFgAcc1">
            <dgm:alg type="sp"/>
            <dgm:choose name="Name15">
              <dgm:if name="Name16" func="var" arg="dir" op="equ" val="norm">
                <dgm:shape xmlns:r="http://schemas.openxmlformats.org/officeDocument/2006/relationships" rot="90" type="flowChartExtract" r:blip="">
                  <dgm:adjLst/>
                </dgm:shape>
              </dgm:if>
              <dgm:else name="Name17">
                <dgm:shape xmlns:r="http://schemas.openxmlformats.org/officeDocument/2006/relationships" rot="-90" type="flowChartExtract" r:blip="">
                  <dgm:adjLst/>
                </dgm:shape>
              </dgm:else>
            </dgm:choose>
            <dgm:presOf/>
            <dgm:constrLst/>
            <dgm:ruleLst/>
          </dgm:layoutNode>
          <dgm:layoutNode name="vSp2">
            <dgm:alg type="sp"/>
            <dgm:shape xmlns:r="http://schemas.openxmlformats.org/officeDocument/2006/relationships" r:blip="">
              <dgm:adjLst/>
            </dgm:shape>
            <dgm:presOf/>
            <dgm:constrLst/>
            <dgm:ruleLst/>
          </dgm:layoutNode>
        </dgm:layoutNode>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pList1">
  <dgm:title val=""/>
  <dgm:desc val=""/>
  <dgm:catLst>
    <dgm:cat type="list" pri="2000"/>
    <dgm:cat type="picture" pri="2500"/>
    <dgm:cat type="pictureconvert" pri="25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useDef="1">
    <dgm:dataModel>
      <dgm:pt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off" val="ctr"/>
          <dgm:param type="vertAlign" val="mid"/>
          <dgm:param type="horzAlign" val="ctr"/>
        </dgm:alg>
      </dgm:if>
      <dgm:else name="Name3">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onstrLst>
      <dgm:constr type="w" for="ch" forName="compNode" refType="w"/>
      <dgm:constr type="w" for="ch" ptType="sibTrans" refType="w" refFor="ch" refForName="compNode" op="equ" fact="0.1"/>
      <dgm:constr type="sp" refType="w" refFor="ch" refForName="compNode" op="equ" fact="0.1"/>
      <dgm:constr type="primFontSz" for="des" ptType="node" op="equ" val="65"/>
    </dgm:constrLst>
    <dgm:ruleLst/>
    <dgm:forEach name="Name4" axis="ch" ptType="node">
      <dgm:layoutNode name="compNode">
        <dgm:alg type="composite">
          <dgm:param type="ar" val="0.943"/>
        </dgm:alg>
        <dgm:shape xmlns:r="http://schemas.openxmlformats.org/officeDocument/2006/relationships" r:blip="">
          <dgm:adjLst/>
        </dgm:shape>
        <dgm:presOf axis="self"/>
        <dgm:constrLst>
          <dgm:constr type="h" refType="w" fact="1.06"/>
          <dgm:constr type="h" for="ch" forName="pictRect" refType="h" fact="0.65"/>
          <dgm:constr type="w" for="ch" forName="pictRect" refType="w"/>
          <dgm:constr type="l" for="ch" forName="pictRect"/>
          <dgm:constr type="t" for="ch" forName="pictRect"/>
          <dgm:constr type="w" for="ch" forName="textRect" refType="w"/>
          <dgm:constr type="h" for="ch" forName="textRect" refType="h" fact="0.35"/>
          <dgm:constr type="l" for="ch" forName="textRect"/>
          <dgm:constr type="t" for="ch" forName="textRect" refType="b" refFor="ch" refForName="pictRect"/>
        </dgm:constrLst>
        <dgm:ruleLst/>
        <dgm:layoutNode name="pictRect">
          <dgm:alg type="sp"/>
          <dgm:shape xmlns:r="http://schemas.openxmlformats.org/officeDocument/2006/relationships" type="roundRect" r:blip="" blipPhldr="1">
            <dgm:adjLst/>
          </dgm:shape>
          <dgm:presOf/>
          <dgm:constrLst/>
          <dgm:ruleLst/>
        </dgm:layoutNode>
        <dgm:layoutNode name="textRect" styleLbl="revTx">
          <dgm:varLst>
            <dgm:bulletEnabled val="1"/>
          </dgm:varLst>
          <dgm:alg type="tx">
            <dgm:param type="txAnchorVert" val="t"/>
          </dgm:alg>
          <dgm:shape xmlns:r="http://schemas.openxmlformats.org/officeDocument/2006/relationships" type="rect" r:blip="">
            <dgm:adjLst/>
          </dgm:shape>
          <dgm:presOf axis="desOrSelf" ptType="node"/>
          <dgm:constrLst>
            <dgm:constr type="bMarg"/>
          </dgm:constrLst>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radial4">
  <dgm:title val=""/>
  <dgm:desc val=""/>
  <dgm:catLst>
    <dgm:cat type="relationship" pri="19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t modelId="11"/>
        <dgm:pt modelId="12"/>
      </dgm:ptLst>
      <dgm:cxnLst>
        <dgm:cxn modelId="2" srcId="0" destId="1" srcOrd="0" destOrd="0"/>
        <dgm:cxn modelId="15" srcId="1" destId="11" srcOrd="0" destOrd="0"/>
        <dgm:cxn modelId="16" srcId="1" destId="12" srcOrd="1"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0"/>
              <dgm:param type="spanAng" val="360"/>
              <dgm:param type="ctrShpMap" val="fNode"/>
            </dgm:alg>
          </dgm:if>
          <dgm:else name="Name4">
            <dgm:choose name="Name5">
              <dgm:if name="Name6" axis="ch ch" ptType="node node" st="1 1" cnt="1 0" func="cnt" op="lte" val="3">
                <dgm:alg type="cycle">
                  <dgm:param type="stAng" val="-55"/>
                  <dgm:param type="spanAng" val="110"/>
                  <dgm:param type="ctrShpMap" val="fNode"/>
                </dgm:alg>
              </dgm:if>
              <dgm:else name="Name7">
                <dgm:choose name="Name8">
                  <dgm:if name="Name9" axis="ch ch" ptType="node node" st="1 1" cnt="1 0" func="cnt" op="equ" val="4">
                    <dgm:alg type="cycle">
                      <dgm:param type="stAng" val="-75"/>
                      <dgm:param type="spanAng" val="150"/>
                      <dgm:param type="ctrShpMap" val="fNode"/>
                    </dgm:alg>
                  </dgm:if>
                  <dgm:else name="Name10">
                    <dgm:alg type="cycle">
                      <dgm:param type="stAng" val="-90"/>
                      <dgm:param type="spanAng" val="180"/>
                      <dgm:param type="ctrShpMap" val="fNode"/>
                    </dgm:alg>
                  </dgm:else>
                </dgm:choose>
              </dgm:else>
            </dgm:choose>
          </dgm:else>
        </dgm:choose>
      </dgm:if>
      <dgm:else name="Name11">
        <dgm:choose name="Name12">
          <dgm:if name="Name13" axis="ch ch" ptType="node node" st="1 1" cnt="1 0" func="cnt" op="lte" val="1">
            <dgm:alg type="cycle">
              <dgm:param type="stAng" val="0"/>
              <dgm:param type="spanAng" val="-360"/>
              <dgm:param type="ctrShpMap" val="fNode"/>
            </dgm:alg>
          </dgm:if>
          <dgm:else name="Name14">
            <dgm:choose name="Name15">
              <dgm:if name="Name16" axis="ch ch" ptType="node node" st="1 1" cnt="1 0" func="cnt" op="lte" val="3">
                <dgm:alg type="cycle">
                  <dgm:param type="stAng" val="55"/>
                  <dgm:param type="spanAng" val="-110"/>
                  <dgm:param type="ctrShpMap" val="fNode"/>
                </dgm:alg>
              </dgm:if>
              <dgm:else name="Name17">
                <dgm:choose name="Name18">
                  <dgm:if name="Name19" axis="ch ch" ptType="node node" st="1 1" cnt="1 0" func="cnt" op="equ" val="4">
                    <dgm:alg type="cycle">
                      <dgm:param type="stAng" val="75"/>
                      <dgm:param type="spanAng" val="-150"/>
                      <dgm:param type="ctrShpMap" val="fNode"/>
                    </dgm:alg>
                  </dgm:if>
                  <dgm:else name="Name20">
                    <dgm:alg type="cycle">
                      <dgm:param type="stAng" val="90"/>
                      <dgm:param type="spanAng" val="-180"/>
                      <dgm:param type="ctrShpMap" val="fNode"/>
                    </dgm:alg>
                  </dgm:else>
                </dgm:choose>
              </dgm:else>
            </dgm:choose>
          </dgm:else>
        </dgm:choose>
      </dgm:else>
    </dgm:choose>
    <dgm:shape xmlns:r="http://schemas.openxmlformats.org/officeDocument/2006/relationships" r:blip="">
      <dgm:adjLst/>
    </dgm:shape>
    <dgm:presOf/>
    <dgm:constrLst>
      <dgm:constr type="w" for="ch" forName="centerShape" refType="w"/>
      <dgm:constr type="w" for="ch" forName="node" refType="w" refFor="ch" refForName="centerShape" fact="0.95"/>
      <dgm:constr type="h" for="ch" forName="parTrans" refType="w" refFor="ch" refForName="centerShape" fact="0.285"/>
      <dgm:constr type="sp" refType="w" refFor="ch" refForName="centerShape" op="equ" fact="0.23"/>
      <dgm:constr type="sibSp" refType="w" refFor="ch" refForName="node" fact="0.1"/>
      <dgm:constr type="primFontSz" for="ch" forName="node" op="equ"/>
    </dgm:constrLst>
    <dgm:choose name="Name21">
      <dgm:if name="Name22" axis="ch ch" ptType="node node" st="1 1" cnt="1 0" func="cnt" op="lte" val="5">
        <dgm:ruleLst>
          <dgm:rule type="w" for="ch" forName="centerShape" val="NaN" fact="0.27" max="NaN"/>
        </dgm:ruleLst>
      </dgm:if>
      <dgm:else name="Name23">
        <dgm:ruleLst>
          <dgm:rule type="w" for="ch" forName="centerShape" val="NaN" fact="0.27" max="NaN"/>
          <dgm:rule type="w" for="ch" forName="node" val="NaN" fact="0.7" max="NaN"/>
        </dgm:ruleLst>
      </dgm:else>
    </dgm:choose>
    <dgm:forEach name="Name24" axis="ch" ptType="node" cnt="1">
      <dgm:layoutNode name="centerShape" styleLbl="node0">
        <dgm:alg type="tx"/>
        <dgm:shape xmlns:r="http://schemas.openxmlformats.org/officeDocument/2006/relationships" type="ellipse" r:blip="">
          <dgm:adjLst/>
        </dgm:shape>
        <dgm:presOf axis="self"/>
        <dgm:constrLst>
          <dgm:constr type="tMarg" refType="primFontSz" fact="0.05"/>
          <dgm:constr type="bMarg" refType="primFontSz" fact="0.05"/>
          <dgm:constr type="lMarg" refType="primFontSz" fact="0.05"/>
          <dgm:constr type="rMarg" refType="primFontSz" fact="0.05"/>
          <dgm:constr type="primFontSz" val="65"/>
          <dgm:constr type="h" refType="w"/>
        </dgm:constrLst>
        <dgm:ruleLst>
          <dgm:rule type="primFontSz" val="5" fact="NaN" max="NaN"/>
        </dgm:ruleLst>
      </dgm:layoutNode>
      <dgm:forEach name="Name25" axis="ch">
        <dgm:forEach name="Name26" axis="self" ptType="parTrans">
          <dgm:layoutNode name="parTrans" styleLbl="bgSibTrans2D1">
            <dgm:alg type="conn">
              <dgm:param type="begPts" val="auto"/>
              <dgm:param type="endPts" val="ctr"/>
              <dgm:param type="endSty" val="noArr"/>
              <dgm:param type="begSty" val="arr"/>
            </dgm:alg>
            <dgm:shape xmlns:r="http://schemas.openxmlformats.org/officeDocument/2006/relationships" type="conn" r:blip="">
              <dgm:adjLst/>
            </dgm:shape>
            <dgm:presOf axis="self"/>
            <dgm:constrLst>
              <dgm:constr type="begPad" refType="connDist" fact="0.055"/>
              <dgm:constr type="endPad"/>
            </dgm:constrLst>
            <dgm:ruleLst/>
          </dgm:layoutNode>
        </dgm:forEach>
        <dgm:forEach name="Name27" axis="self" ptType="node">
          <dgm:layoutNode name="node" styleLbl="node1">
            <dgm:varLst>
              <dgm:bulletEnabled val="1"/>
            </dgm:varLst>
            <dgm:alg type="tx"/>
            <dgm:shape xmlns:r="http://schemas.openxmlformats.org/officeDocument/2006/relationships" type="roundRect" r:blip="">
              <dgm:adjLst>
                <dgm:adj idx="1" val="0.1"/>
              </dgm:adjLst>
            </dgm:shape>
            <dgm:presOf axis="desOrSelf" ptType="node"/>
            <dgm:constrLst>
              <dgm:constr type="primFontSz" val="65"/>
              <dgm:constr type="h" refType="w" fact="0.8"/>
              <dgm:constr type="tMarg" refType="primFontSz" fact="0.15"/>
              <dgm:constr type="bMarg" refType="primFontSz" fact="0.15"/>
              <dgm:constr type="lMarg" refType="primFontSz" fact="0.15"/>
              <dgm:constr type="rMarg" refType="primFontSz" fact="0.15"/>
            </dgm:constrLst>
            <dgm:ruleLst>
              <dgm:rule type="primFontSz" val="5" fact="NaN" max="NaN"/>
            </dgm:ruleLst>
          </dgm:layoutNode>
        </dgm:forEach>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1.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13.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process2">
  <dgm:title val=""/>
  <dgm:desc val=""/>
  <dgm:catLst>
    <dgm:cat type="process"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resizeHandles val="exact"/>
    </dgm:varLst>
    <dgm:alg type="lin">
      <dgm:param type="linDir" val="fromT"/>
    </dgm:alg>
    <dgm:shape xmlns:r="http://schemas.openxmlformats.org/officeDocument/2006/relationships" r:blip="">
      <dgm:adjLst/>
    </dgm:shape>
    <dgm:presOf/>
    <dgm:constrLst>
      <dgm:constr type="h" for="ch" ptType="node" refType="h"/>
      <dgm:constr type="h" for="ch" ptType="sibTrans" refType="h" refFor="ch" refPtType="node" fact="0.5"/>
      <dgm:constr type="w" for="ch" ptType="node"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choose name="Name0">
          <dgm:if name="Name1" axis="root des" ptType="all node" func="maxDepth" op="gt" val="1">
            <dgm:alg type="tx">
              <dgm:param type="parTxLTRAlign" val="l"/>
              <dgm:param type="parTxRTLAlign" val="r"/>
              <dgm:param type="txAnchorVertCh" val="mid"/>
            </dgm:alg>
          </dgm:if>
          <dgm:else name="Name2">
            <dgm:alg type="tx"/>
          </dgm:else>
        </dgm:choose>
        <dgm:shape xmlns:r="http://schemas.openxmlformats.org/officeDocument/2006/relationships" type="roundRect" r:blip="">
          <dgm:adjLst>
            <dgm:adj idx="1" val="0.1"/>
          </dgm:adjLst>
        </dgm:shape>
        <dgm:presOf axis="desOrSelf" ptType="node"/>
        <dgm:constrLst>
          <dgm:constr type="w" refType="h" fact="1.8"/>
          <dgm:constr type="tMarg" refType="primFontSz" fact="0.3"/>
          <dgm:constr type="bMarg" refType="primFontSz" fact="0.3"/>
          <dgm:constr type="lMarg" refType="primFontSz" fact="0.3"/>
          <dgm:constr type="rMarg" refType="primFontSz" fact="0.3"/>
        </dgm:constrLst>
        <dgm:ruleLst>
          <dgm:rule type="primFontSz" val="18" fact="NaN" max="NaN"/>
          <dgm:rule type="w" val="NaN" fact="4" max="NaN"/>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w" refType="h" fact="0.9"/>
            <dgm:constr type="connDist"/>
            <dgm:constr type="wArH" refType="w" fact="0.5"/>
            <dgm:constr type="hArH" refType="w"/>
            <dgm:constr type="stemThick" refType="w" fact="0.6"/>
            <dgm:constr type="begPad" refType="connDist" fact="0.125"/>
            <dgm:constr type="endPad" refType="connDist" fact="0.125"/>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8C6AFC5-D788-F548-B7A8-230633FF0381}" type="datetimeFigureOut">
              <a:rPr lang="en-US" smtClean="0"/>
              <a:t>3/19/23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55948-B7B8-0842-90A3-F811E52E8546}" type="slidenum">
              <a:rPr lang="en-US" smtClean="0"/>
              <a:t>‹#›</a:t>
            </a:fld>
            <a:endParaRPr lang="en-US"/>
          </a:p>
        </p:txBody>
      </p:sp>
    </p:spTree>
    <p:extLst>
      <p:ext uri="{BB962C8B-B14F-4D97-AF65-F5344CB8AC3E}">
        <p14:creationId xmlns:p14="http://schemas.microsoft.com/office/powerpoint/2010/main" val="8020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65.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67.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68.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76.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78.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81.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82.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83.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84.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85.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86.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87.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88.xml"/><Relationship Id="rId1" Type="http://schemas.openxmlformats.org/officeDocument/2006/relationships/notesMaster" Target="../notesMasters/notesMaster1.xml"/></Relationships>
</file>

<file path=ppt/notesSlides/_rels/notesSlide61.xml.rels><?xml version="1.0" encoding="UTF-8" standalone="yes"?>
<Relationships xmlns="http://schemas.openxmlformats.org/package/2006/relationships"><Relationship Id="rId2" Type="http://schemas.openxmlformats.org/officeDocument/2006/relationships/slide" Target="../slides/slide89.xml"/><Relationship Id="rId1" Type="http://schemas.openxmlformats.org/officeDocument/2006/relationships/notesMaster" Target="../notesMasters/notesMaster1.xml"/></Relationships>
</file>

<file path=ppt/notesSlides/_rels/notesSlide62.xml.rels><?xml version="1.0" encoding="UTF-8" standalone="yes"?>
<Relationships xmlns="http://schemas.openxmlformats.org/package/2006/relationships"><Relationship Id="rId2" Type="http://schemas.openxmlformats.org/officeDocument/2006/relationships/slide" Target="../slides/slide90.xml"/><Relationship Id="rId1" Type="http://schemas.openxmlformats.org/officeDocument/2006/relationships/notesMaster" Target="../notesMasters/notesMaster1.xml"/></Relationships>
</file>

<file path=ppt/notesSlides/_rels/notesSlide63.xml.rels><?xml version="1.0" encoding="UTF-8" standalone="yes"?>
<Relationships xmlns="http://schemas.openxmlformats.org/package/2006/relationships"><Relationship Id="rId2" Type="http://schemas.openxmlformats.org/officeDocument/2006/relationships/slide" Target="../slides/slide91.xml"/><Relationship Id="rId1" Type="http://schemas.openxmlformats.org/officeDocument/2006/relationships/notesMaster" Target="../notesMasters/notesMaster1.xml"/></Relationships>
</file>

<file path=ppt/notesSlides/_rels/notesSlide64.xml.rels><?xml version="1.0" encoding="UTF-8" standalone="yes"?>
<Relationships xmlns="http://schemas.openxmlformats.org/package/2006/relationships"><Relationship Id="rId3" Type="http://schemas.openxmlformats.org/officeDocument/2006/relationships/hyperlink" Target="http://hailstone/legalweb/D2906.htm" TargetMode="External"/><Relationship Id="rId2" Type="http://schemas.openxmlformats.org/officeDocument/2006/relationships/slide" Target="../slides/slide92.xml"/><Relationship Id="rId1" Type="http://schemas.openxmlformats.org/officeDocument/2006/relationships/notesMaster" Target="../notesMasters/notesMaster1.xml"/></Relationships>
</file>

<file path=ppt/notesSlides/_rels/notesSlide65.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_rels/notesSlide66.xml.rels><?xml version="1.0" encoding="UTF-8" standalone="yes"?>
<Relationships xmlns="http://schemas.openxmlformats.org/package/2006/relationships"><Relationship Id="rId2" Type="http://schemas.openxmlformats.org/officeDocument/2006/relationships/slide" Target="../slides/slide94.xml"/><Relationship Id="rId1" Type="http://schemas.openxmlformats.org/officeDocument/2006/relationships/notesMaster" Target="../notesMasters/notesMaster1.xml"/></Relationships>
</file>

<file path=ppt/notesSlides/_rels/notesSlide67.xml.rels><?xml version="1.0" encoding="UTF-8" standalone="yes"?>
<Relationships xmlns="http://schemas.openxmlformats.org/package/2006/relationships"><Relationship Id="rId2" Type="http://schemas.openxmlformats.org/officeDocument/2006/relationships/slide" Target="../slides/slide95.xml"/><Relationship Id="rId1" Type="http://schemas.openxmlformats.org/officeDocument/2006/relationships/notesMaster" Target="../notesMasters/notesMaster1.xml"/></Relationships>
</file>

<file path=ppt/notesSlides/_rels/notesSlide68.xml.rels><?xml version="1.0" encoding="UTF-8" standalone="yes"?>
<Relationships xmlns="http://schemas.openxmlformats.org/package/2006/relationships"><Relationship Id="rId2" Type="http://schemas.openxmlformats.org/officeDocument/2006/relationships/slide" Target="../slides/slide96.xml"/><Relationship Id="rId1" Type="http://schemas.openxmlformats.org/officeDocument/2006/relationships/notesMaster" Target="../notesMasters/notesMaster1.xml"/></Relationships>
</file>

<file path=ppt/notesSlides/_rels/notesSlide69.xml.rels><?xml version="1.0" encoding="UTF-8" standalone="yes"?>
<Relationships xmlns="http://schemas.openxmlformats.org/package/2006/relationships"><Relationship Id="rId2" Type="http://schemas.openxmlformats.org/officeDocument/2006/relationships/slide" Target="../slides/slide9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F755948-B7B8-0842-90A3-F811E52E8546}" type="slidenum">
              <a:rPr lang="en-US" smtClean="0"/>
              <a:t>1</a:t>
            </a:fld>
            <a:endParaRPr lang="en-US"/>
          </a:p>
        </p:txBody>
      </p:sp>
    </p:spTree>
    <p:extLst>
      <p:ext uri="{BB962C8B-B14F-4D97-AF65-F5344CB8AC3E}">
        <p14:creationId xmlns:p14="http://schemas.microsoft.com/office/powerpoint/2010/main" val="30385840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F755948-B7B8-0842-90A3-F811E52E8546}" type="slidenum">
              <a:rPr lang="en-US" smtClean="0"/>
              <a:t>2</a:t>
            </a:fld>
            <a:endParaRPr lang="en-US"/>
          </a:p>
        </p:txBody>
      </p:sp>
    </p:spTree>
    <p:extLst>
      <p:ext uri="{BB962C8B-B14F-4D97-AF65-F5344CB8AC3E}">
        <p14:creationId xmlns:p14="http://schemas.microsoft.com/office/powerpoint/2010/main" val="26590587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11</a:t>
            </a:fld>
            <a:endParaRPr lang="en-US"/>
          </a:p>
        </p:txBody>
      </p:sp>
    </p:spTree>
    <p:extLst>
      <p:ext uri="{BB962C8B-B14F-4D97-AF65-F5344CB8AC3E}">
        <p14:creationId xmlns:p14="http://schemas.microsoft.com/office/powerpoint/2010/main" val="13338262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200" b="0" i="0" u="none" strike="noStrike" kern="1200" cap="none" spc="0" normalizeH="0" baseline="0" noProof="0" dirty="0">
              <a:ln>
                <a:noFill/>
              </a:ln>
              <a:solidFill>
                <a:prstClr val="black"/>
              </a:solidFill>
              <a:effectLst/>
              <a:uLnTx/>
              <a:uFillTx/>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12</a:t>
            </a:fld>
            <a:endParaRPr lang="en-GB"/>
          </a:p>
        </p:txBody>
      </p:sp>
    </p:spTree>
    <p:extLst>
      <p:ext uri="{BB962C8B-B14F-4D97-AF65-F5344CB8AC3E}">
        <p14:creationId xmlns:p14="http://schemas.microsoft.com/office/powerpoint/2010/main" val="302664680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defTabSz="990752">
              <a:defRPr/>
            </a:pPr>
            <a:r>
              <a:rPr lang="en-GB" b="1" dirty="0">
                <a:solidFill>
                  <a:prstClr val="black"/>
                </a:solidFill>
                <a:cs typeface="Arial" panose="020B0604020202020204" pitchFamily="34" charset="0"/>
              </a:rPr>
              <a:t>Reactive: </a:t>
            </a:r>
            <a:r>
              <a:rPr lang="en-GB" dirty="0">
                <a:solidFill>
                  <a:prstClr val="black"/>
                </a:solidFill>
                <a:cs typeface="Arial" panose="020B0604020202020204" pitchFamily="34" charset="0"/>
              </a:rPr>
              <a:t>This starts with the discovery of a crime and seeks to bring offenders to justice by uncovering material that identifies suspects and provides sufficient evidence to enable a court to determine their guilt. The technique of reactive investigations focuses on interviewing victims, witnesses and suspects, the examination of scenes and the development of forensic links between suspects and the offence. </a:t>
            </a:r>
          </a:p>
          <a:p>
            <a:pPr defTabSz="990752">
              <a:defRPr/>
            </a:pPr>
            <a:endParaRPr lang="en-GB" b="1" dirty="0">
              <a:solidFill>
                <a:prstClr val="black"/>
              </a:solidFill>
              <a:cs typeface="Arial" panose="020B0604020202020204" pitchFamily="34" charset="0"/>
            </a:endParaRPr>
          </a:p>
          <a:p>
            <a:pPr defTabSz="990752">
              <a:defRPr/>
            </a:pPr>
            <a:r>
              <a:rPr lang="en-GB" b="1" dirty="0">
                <a:solidFill>
                  <a:prstClr val="black"/>
                </a:solidFill>
                <a:cs typeface="Arial" panose="020B0604020202020204" pitchFamily="34" charset="0"/>
              </a:rPr>
              <a:t>Proactive : </a:t>
            </a:r>
            <a:r>
              <a:rPr lang="en-GB" dirty="0">
                <a:solidFill>
                  <a:prstClr val="black"/>
                </a:solidFill>
                <a:cs typeface="Arial" panose="020B0604020202020204" pitchFamily="34" charset="0"/>
              </a:rPr>
              <a:t>The proactive method usually starts with an intelligence analysis that a particular individual or group is involved in criminal enterprise. This is often organised crime such as drug dealing, fraud or people trafficking. Individual instances of such offending are rarely reported to the police and so generally the techniques of reactive investigation cannot be used. As a result investigators generally use a range of covert surveillance techniques, which are designed to link offenders to the criminal enterprise. These techniques are often complemented by financial investigations and forensic science techniques.  </a:t>
            </a:r>
          </a:p>
          <a:p>
            <a:pPr defTabSz="990752">
              <a:defRPr/>
            </a:pPr>
            <a:r>
              <a:rPr lang="en-GB" dirty="0">
                <a:solidFill>
                  <a:prstClr val="black"/>
                </a:solidFill>
                <a:cs typeface="Arial" panose="020B0604020202020204" pitchFamily="34" charset="0"/>
              </a:rPr>
              <a:t>At PIP level 1 It is expected that you will be involved mainly in reactive investigations. </a:t>
            </a:r>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13</a:t>
            </a:fld>
            <a:endParaRPr lang="en-GB"/>
          </a:p>
        </p:txBody>
      </p:sp>
    </p:spTree>
    <p:extLst>
      <p:ext uri="{BB962C8B-B14F-4D97-AF65-F5344CB8AC3E}">
        <p14:creationId xmlns:p14="http://schemas.microsoft.com/office/powerpoint/2010/main" val="37757718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4D3597-A46D-FC45-9613-445F3F4F325A}" type="slidenum">
              <a:rPr lang="en-GB" smtClean="0"/>
              <a:t>15</a:t>
            </a:fld>
            <a:endParaRPr lang="en-GB"/>
          </a:p>
        </p:txBody>
      </p:sp>
    </p:spTree>
    <p:extLst>
      <p:ext uri="{BB962C8B-B14F-4D97-AF65-F5344CB8AC3E}">
        <p14:creationId xmlns:p14="http://schemas.microsoft.com/office/powerpoint/2010/main" val="4821066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800" dirty="0"/>
          </a:p>
        </p:txBody>
      </p:sp>
      <p:sp>
        <p:nvSpPr>
          <p:cNvPr id="4" name="Slide Number Placeholder 3"/>
          <p:cNvSpPr>
            <a:spLocks noGrp="1"/>
          </p:cNvSpPr>
          <p:nvPr>
            <p:ph type="sldNum" sz="quarter" idx="5"/>
          </p:nvPr>
        </p:nvSpPr>
        <p:spPr/>
        <p:txBody>
          <a:bodyPr/>
          <a:lstStyle/>
          <a:p>
            <a:fld id="{5C7059A3-74E6-104D-9360-E0BD558F742E}" type="slidenum">
              <a:rPr lang="en-GB" smtClean="0"/>
              <a:t>16</a:t>
            </a:fld>
            <a:endParaRPr lang="en-GB"/>
          </a:p>
        </p:txBody>
      </p:sp>
    </p:spTree>
    <p:extLst>
      <p:ext uri="{BB962C8B-B14F-4D97-AF65-F5344CB8AC3E}">
        <p14:creationId xmlns:p14="http://schemas.microsoft.com/office/powerpoint/2010/main" val="145092591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effectLst/>
            </a:endParaRPr>
          </a:p>
          <a:p>
            <a:endParaRPr lang="en-GB" dirty="0"/>
          </a:p>
        </p:txBody>
      </p:sp>
      <p:sp>
        <p:nvSpPr>
          <p:cNvPr id="4" name="Slide Number Placeholder 3"/>
          <p:cNvSpPr>
            <a:spLocks noGrp="1"/>
          </p:cNvSpPr>
          <p:nvPr>
            <p:ph type="sldNum" sz="quarter" idx="5"/>
          </p:nvPr>
        </p:nvSpPr>
        <p:spPr/>
        <p:txBody>
          <a:bodyPr/>
          <a:lstStyle/>
          <a:p>
            <a:fld id="{056707D5-1E4F-1D4E-9495-59EA85188B08}" type="slidenum">
              <a:rPr lang="en-GB" smtClean="0"/>
              <a:t>17</a:t>
            </a:fld>
            <a:endParaRPr lang="en-GB"/>
          </a:p>
        </p:txBody>
      </p:sp>
    </p:spTree>
    <p:extLst>
      <p:ext uri="{BB962C8B-B14F-4D97-AF65-F5344CB8AC3E}">
        <p14:creationId xmlns:p14="http://schemas.microsoft.com/office/powerpoint/2010/main" val="2227718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48F4330B-7458-5943-B00D-60A0183F488D}" type="slidenum">
              <a:rPr lang="en-US" smtClean="0"/>
              <a:t>20</a:t>
            </a:fld>
            <a:endParaRPr lang="en-US"/>
          </a:p>
        </p:txBody>
      </p:sp>
    </p:spTree>
    <p:extLst>
      <p:ext uri="{BB962C8B-B14F-4D97-AF65-F5344CB8AC3E}">
        <p14:creationId xmlns:p14="http://schemas.microsoft.com/office/powerpoint/2010/main" val="253153396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Common formats of material include:</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statements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documents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reports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physical exhibits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fingerprints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images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audio or video recordings</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26</a:t>
            </a:fld>
            <a:endParaRPr lang="en-GB"/>
          </a:p>
        </p:txBody>
      </p:sp>
    </p:spTree>
    <p:extLst>
      <p:ext uri="{BB962C8B-B14F-4D97-AF65-F5344CB8AC3E}">
        <p14:creationId xmlns:p14="http://schemas.microsoft.com/office/powerpoint/2010/main" val="6467691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Question- Where will we obtain evidence from?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All provide assistance within an investigation</a:t>
            </a:r>
          </a:p>
          <a:p>
            <a:endParaRPr lang="en-GB" dirty="0"/>
          </a:p>
        </p:txBody>
      </p:sp>
      <p:sp>
        <p:nvSpPr>
          <p:cNvPr id="4" name="Slide Number Placeholder 3"/>
          <p:cNvSpPr>
            <a:spLocks noGrp="1"/>
          </p:cNvSpPr>
          <p:nvPr>
            <p:ph type="sldNum" sz="quarter" idx="10"/>
          </p:nvPr>
        </p:nvSpPr>
        <p:spPr/>
        <p:txBody>
          <a:bodyPr/>
          <a:lstStyle/>
          <a:p>
            <a:fld id="{65821F20-3447-427A-A717-B1B8473CDB80}" type="slidenum">
              <a:rPr lang="en-GB" smtClean="0"/>
              <a:t>27</a:t>
            </a:fld>
            <a:endParaRPr lang="en-GB"/>
          </a:p>
        </p:txBody>
      </p:sp>
    </p:spTree>
    <p:extLst>
      <p:ext uri="{BB962C8B-B14F-4D97-AF65-F5344CB8AC3E}">
        <p14:creationId xmlns:p14="http://schemas.microsoft.com/office/powerpoint/2010/main" val="351793168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33</a:t>
            </a:fld>
            <a:endParaRPr lang="en-GB"/>
          </a:p>
        </p:txBody>
      </p:sp>
    </p:spTree>
    <p:extLst>
      <p:ext uri="{BB962C8B-B14F-4D97-AF65-F5344CB8AC3E}">
        <p14:creationId xmlns:p14="http://schemas.microsoft.com/office/powerpoint/2010/main" val="42085914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34</a:t>
            </a:fld>
            <a:endParaRPr lang="en-GB"/>
          </a:p>
        </p:txBody>
      </p:sp>
    </p:spTree>
    <p:extLst>
      <p:ext uri="{BB962C8B-B14F-4D97-AF65-F5344CB8AC3E}">
        <p14:creationId xmlns:p14="http://schemas.microsoft.com/office/powerpoint/2010/main" val="181289250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10"/>
          </p:nvPr>
        </p:nvSpPr>
        <p:spPr/>
        <p:txBody>
          <a:bodyPr/>
          <a:lstStyle/>
          <a:p>
            <a:fld id="{5D988599-AAFC-4498-B638-E4222DFD929F}" type="slidenum">
              <a:rPr lang="en-GB" smtClean="0"/>
              <a:t>35</a:t>
            </a:fld>
            <a:endParaRPr lang="en-GB"/>
          </a:p>
        </p:txBody>
      </p:sp>
    </p:spTree>
    <p:extLst>
      <p:ext uri="{BB962C8B-B14F-4D97-AF65-F5344CB8AC3E}">
        <p14:creationId xmlns:p14="http://schemas.microsoft.com/office/powerpoint/2010/main" val="235516149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36</a:t>
            </a:fld>
            <a:endParaRPr lang="en-GB"/>
          </a:p>
        </p:txBody>
      </p:sp>
    </p:spTree>
    <p:extLst>
      <p:ext uri="{BB962C8B-B14F-4D97-AF65-F5344CB8AC3E}">
        <p14:creationId xmlns:p14="http://schemas.microsoft.com/office/powerpoint/2010/main" val="190185191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PACE Code G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states that these two elements </a:t>
            </a:r>
            <a:r>
              <a:rPr kumimoji="0" lang="en-US" altLang="en-US" sz="1100" b="1" i="0" u="none" strike="noStrike" kern="1200" cap="none" spc="0" normalizeH="0" baseline="0" noProof="0" dirty="0">
                <a:ln>
                  <a:noFill/>
                </a:ln>
                <a:solidFill>
                  <a:srgbClr val="000000"/>
                </a:solidFill>
                <a:effectLst/>
                <a:uLnTx/>
                <a:uFillTx/>
                <a:latin typeface="Arial" charset="0"/>
                <a:ea typeface="+mn-ea"/>
                <a:cs typeface="+mn-cs"/>
              </a:rPr>
              <a:t>must be satisfied </a:t>
            </a:r>
            <a:r>
              <a:rPr kumimoji="0" lang="en-US" altLang="en-US" sz="1100" b="0" i="0" u="none" strike="noStrike" kern="1200" cap="none" spc="0" normalizeH="0" baseline="0" noProof="0" dirty="0">
                <a:ln>
                  <a:noFill/>
                </a:ln>
                <a:solidFill>
                  <a:srgbClr val="000000"/>
                </a:solidFill>
                <a:effectLst/>
                <a:uLnTx/>
                <a:uFillTx/>
                <a:latin typeface="Arial" charset="0"/>
                <a:ea typeface="+mn-ea"/>
                <a:cs typeface="+mn-cs"/>
              </a:rPr>
              <a:t>for a Sec 24 arrest to be lawful:</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If the provisions of the Act and this Code are not observed, both the arrest and the conduct of any subsequent investigation may be open to question.</a:t>
            </a:r>
          </a:p>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100" b="0" i="0" u="none" strike="noStrike" kern="1200" cap="none" spc="0" normalizeH="0" baseline="0" noProof="0" dirty="0">
              <a:ln>
                <a:noFill/>
              </a:ln>
              <a:solidFill>
                <a:srgbClr val="000000"/>
              </a:solidFill>
              <a:effectLst/>
              <a:uLnTx/>
              <a:uFillTx/>
              <a:latin typeface="Arial" charset="0"/>
              <a:ea typeface="+mn-ea"/>
              <a:cs typeface="+mn-cs"/>
            </a:endParaRP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The law requires a person is informed of the '</a:t>
            </a:r>
            <a:r>
              <a:rPr kumimoji="0" lang="en-GB" altLang="en-US" sz="1100" b="1" i="0" u="none" strike="noStrike" kern="1200" cap="none" spc="0" normalizeH="0" baseline="0" noProof="0" dirty="0">
                <a:ln>
                  <a:noFill/>
                </a:ln>
                <a:solidFill>
                  <a:srgbClr val="000000"/>
                </a:solidFill>
                <a:effectLst/>
                <a:uLnTx/>
                <a:uFillTx/>
                <a:latin typeface="Arial" charset="0"/>
                <a:ea typeface="+mn-ea"/>
                <a:cs typeface="+mn-cs"/>
              </a:rPr>
              <a:t>grounds</a:t>
            </a: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 for the arrest' </a:t>
            </a:r>
          </a:p>
          <a:p>
            <a:pPr marL="0" marR="0" lvl="0" indent="0" algn="l" defTabSz="914400" rtl="0" eaLnBrk="1" fontAlgn="base" latinLnBrk="0" hangingPunct="1">
              <a:lnSpc>
                <a:spcPct val="100000"/>
              </a:lnSpc>
              <a:spcBef>
                <a:spcPct val="30000"/>
              </a:spcBef>
              <a:spcAft>
                <a:spcPct val="0"/>
              </a:spcAft>
              <a:buClrTx/>
              <a:buSzTx/>
              <a:buFontTx/>
              <a:buNone/>
              <a:tabLst/>
              <a:defRPr/>
            </a:pPr>
            <a:r>
              <a:rPr kumimoji="0" lang="en-GB" altLang="en-US" sz="1100" b="0" i="0" u="none" strike="noStrike" kern="1200" cap="none" spc="0" normalizeH="0" baseline="0" noProof="0" dirty="0">
                <a:ln>
                  <a:noFill/>
                </a:ln>
                <a:solidFill>
                  <a:srgbClr val="000000"/>
                </a:solidFill>
                <a:effectLst/>
                <a:uLnTx/>
                <a:uFillTx/>
                <a:latin typeface="Arial" charset="0"/>
                <a:ea typeface="+mn-ea"/>
                <a:cs typeface="+mn-cs"/>
              </a:rPr>
              <a:t>(e.g. "I am arresting you on suspicion of stealing a stereo from a Ford Fiesta car in Acacia Ave yesterday"). </a:t>
            </a:r>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40</a:t>
            </a:fld>
            <a:endParaRPr lang="en-GB"/>
          </a:p>
        </p:txBody>
      </p:sp>
    </p:spTree>
    <p:extLst>
      <p:ext uri="{BB962C8B-B14F-4D97-AF65-F5344CB8AC3E}">
        <p14:creationId xmlns:p14="http://schemas.microsoft.com/office/powerpoint/2010/main" val="7486169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41</a:t>
            </a:fld>
            <a:endParaRPr lang="en-GB"/>
          </a:p>
        </p:txBody>
      </p:sp>
    </p:spTree>
    <p:extLst>
      <p:ext uri="{BB962C8B-B14F-4D97-AF65-F5344CB8AC3E}">
        <p14:creationId xmlns:p14="http://schemas.microsoft.com/office/powerpoint/2010/main" val="110817224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42</a:t>
            </a:fld>
            <a:endParaRPr lang="en-GB"/>
          </a:p>
        </p:txBody>
      </p:sp>
    </p:spTree>
    <p:extLst>
      <p:ext uri="{BB962C8B-B14F-4D97-AF65-F5344CB8AC3E}">
        <p14:creationId xmlns:p14="http://schemas.microsoft.com/office/powerpoint/2010/main" val="272055187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Slide Image Placeholder 1"/>
          <p:cNvSpPr>
            <a:spLocks noGrp="1" noRot="1" noChangeAspect="1" noTextEdit="1"/>
          </p:cNvSpPr>
          <p:nvPr>
            <p:ph type="sldImg"/>
          </p:nvPr>
        </p:nvSpPr>
        <p:spPr>
          <a:ln/>
        </p:spPr>
      </p:sp>
      <p:sp>
        <p:nvSpPr>
          <p:cNvPr id="614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a:latin typeface="Arial" panose="020B0604020202020204" pitchFamily="34" charset="0"/>
            </a:endParaRPr>
          </a:p>
          <a:p>
            <a:endParaRPr lang="en-GB" altLang="en-US">
              <a:latin typeface="Arial" panose="020B0604020202020204" pitchFamily="34" charset="0"/>
            </a:endParaRPr>
          </a:p>
        </p:txBody>
      </p:sp>
      <p:sp>
        <p:nvSpPr>
          <p:cNvPr id="614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4DDDC785-AF65-4057-ADA5-97C3C2E30FF9}" type="slidenum">
              <a:rPr lang="en-GB" altLang="en-US" smtClean="0"/>
              <a:pPr/>
              <a:t>43</a:t>
            </a:fld>
            <a:endParaRPr lang="en-GB" altLang="en-US"/>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Slide Image Placeholder 1"/>
          <p:cNvSpPr>
            <a:spLocks noGrp="1" noRot="1" noChangeAspect="1" noTextEdit="1"/>
          </p:cNvSpPr>
          <p:nvPr>
            <p:ph type="sldImg"/>
          </p:nvPr>
        </p:nvSpPr>
        <p:spPr>
          <a:ln/>
        </p:spPr>
      </p:sp>
      <p:sp>
        <p:nvSpPr>
          <p:cNvPr id="10243"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sz="1100" dirty="0">
              <a:latin typeface="Arial" panose="020B0604020202020204" pitchFamily="34" charset="0"/>
            </a:endParaRPr>
          </a:p>
        </p:txBody>
      </p:sp>
      <p:sp>
        <p:nvSpPr>
          <p:cNvPr id="10244"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640C3652-D6DA-485E-AB70-C5B65C0FD65D}" type="slidenum">
              <a:rPr lang="en-GB" altLang="en-US" smtClean="0"/>
              <a:pPr/>
              <a:t>44</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Slide Image Placeholder 1"/>
          <p:cNvSpPr>
            <a:spLocks noGrp="1" noRot="1" noChangeAspect="1" noTextEdit="1"/>
          </p:cNvSpPr>
          <p:nvPr>
            <p:ph type="sldImg"/>
          </p:nvPr>
        </p:nvSpPr>
        <p:spPr>
          <a:ln/>
        </p:spPr>
      </p:sp>
      <p:sp>
        <p:nvSpPr>
          <p:cNvPr id="1229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229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5257AC6-78E3-4F5F-8301-37CB673D05BA}" type="slidenum">
              <a:rPr lang="en-GB" altLang="en-US" smtClean="0"/>
              <a:pPr/>
              <a:t>45</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Slide Image Placeholder 1"/>
          <p:cNvSpPr>
            <a:spLocks noGrp="1" noRot="1" noChangeAspect="1" noTextEdit="1"/>
          </p:cNvSpPr>
          <p:nvPr>
            <p:ph type="sldImg"/>
          </p:nvPr>
        </p:nvSpPr>
        <p:spPr>
          <a:ln/>
        </p:spPr>
      </p:sp>
      <p:sp>
        <p:nvSpPr>
          <p:cNvPr id="16387"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altLang="en-US" dirty="0">
              <a:latin typeface="Arial" panose="020B0604020202020204" pitchFamily="34" charset="0"/>
            </a:endParaRPr>
          </a:p>
        </p:txBody>
      </p:sp>
      <p:sp>
        <p:nvSpPr>
          <p:cNvPr id="16388"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F3A80B5A-336F-4012-B46C-146F28F9BE5C}" type="slidenum">
              <a:rPr lang="en-GB" altLang="en-US" smtClean="0"/>
              <a:pPr/>
              <a:t>46</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Image Placeholder 1"/>
          <p:cNvSpPr>
            <a:spLocks noGrp="1" noRot="1" noChangeAspect="1" noTextEdit="1"/>
          </p:cNvSpPr>
          <p:nvPr>
            <p:ph type="sldImg"/>
          </p:nvPr>
        </p:nvSpPr>
        <p:spPr>
          <a:ln/>
        </p:spPr>
      </p:sp>
      <p:sp>
        <p:nvSpPr>
          <p:cNvPr id="22531"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pPr>
            <a:endParaRPr lang="en-GB" altLang="en-US" dirty="0">
              <a:latin typeface="Arial" panose="020B0604020202020204" pitchFamily="34" charset="0"/>
            </a:endParaRPr>
          </a:p>
        </p:txBody>
      </p:sp>
      <p:sp>
        <p:nvSpPr>
          <p:cNvPr id="22532"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2E181387-0E46-4AF5-9B27-B8DAACF8DA8C}" type="slidenum">
              <a:rPr lang="en-GB" altLang="en-US" smtClean="0"/>
              <a:pPr/>
              <a:t>47</a:t>
            </a:fld>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Slide Image Placeholder 1"/>
          <p:cNvSpPr>
            <a:spLocks noGrp="1" noRot="1" noChangeAspect="1" noTextEdit="1"/>
          </p:cNvSpPr>
          <p:nvPr>
            <p:ph type="sldImg"/>
          </p:nvPr>
        </p:nvSpPr>
        <p:spPr>
          <a:ln/>
        </p:spPr>
      </p:sp>
      <p:sp>
        <p:nvSpPr>
          <p:cNvPr id="2457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a:latin typeface="Arial" panose="020B0604020202020204" pitchFamily="34" charset="0"/>
            </a:endParaRPr>
          </a:p>
        </p:txBody>
      </p:sp>
      <p:sp>
        <p:nvSpPr>
          <p:cNvPr id="24580" name="Slide Number Placeholder 3"/>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EBC858B8-D289-4269-875E-668294D3E055}" type="slidenum">
              <a:rPr lang="en-GB" altLang="en-US" smtClean="0"/>
              <a:pPr/>
              <a:t>48</a:t>
            </a:fld>
            <a:endParaRPr lang="en-GB" altLang="en-US"/>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49</a:t>
            </a:fld>
            <a:endParaRPr lang="en-GB"/>
          </a:p>
        </p:txBody>
      </p:sp>
    </p:spTree>
    <p:extLst>
      <p:ext uri="{BB962C8B-B14F-4D97-AF65-F5344CB8AC3E}">
        <p14:creationId xmlns:p14="http://schemas.microsoft.com/office/powerpoint/2010/main" val="341936953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1" i="0" u="none" strike="noStrike" kern="1200" cap="none" spc="0" normalizeH="0" baseline="0" noProof="0" dirty="0">
              <a:ln>
                <a:noFill/>
              </a:ln>
              <a:solidFill>
                <a:srgbClr val="000000"/>
              </a:solidFill>
              <a:effectLst/>
              <a:uLnTx/>
              <a:uFillTx/>
              <a:latin typeface="Arial" charset="0"/>
              <a:ea typeface="+mn-ea"/>
              <a:cs typeface="+mn-cs"/>
            </a:endParaRPr>
          </a:p>
          <a:p>
            <a:pPr marR="0" algn="l" defTabSz="914400" rtl="0" eaLnBrk="1" fontAlgn="base" latinLnBrk="0" hangingPunct="1">
              <a:lnSpc>
                <a:spcPct val="90000"/>
              </a:lnSpc>
              <a:spcBef>
                <a:spcPct val="0"/>
              </a:spcBef>
              <a:spcAft>
                <a:spcPct val="0"/>
              </a:spcAft>
              <a:buClrTx/>
              <a:buSzTx/>
              <a:tabLst/>
              <a:defRPr/>
            </a:pPr>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50</a:t>
            </a:fld>
            <a:endParaRPr lang="en-GB"/>
          </a:p>
        </p:txBody>
      </p:sp>
    </p:spTree>
    <p:extLst>
      <p:ext uri="{BB962C8B-B14F-4D97-AF65-F5344CB8AC3E}">
        <p14:creationId xmlns:p14="http://schemas.microsoft.com/office/powerpoint/2010/main" val="425491838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spcBef>
                <a:spcPct val="0"/>
              </a:spcBef>
              <a:spcAft>
                <a:spcPct val="10000"/>
              </a:spcAft>
            </a:pPr>
            <a:r>
              <a:rPr lang="en-GB" sz="1100" b="0" i="0" u="none" strike="noStrike" kern="1200" baseline="0" dirty="0">
                <a:solidFill>
                  <a:schemeClr val="tx1"/>
                </a:solidFill>
                <a:latin typeface="Arial" charset="0"/>
                <a:ea typeface="+mn-ea"/>
                <a:cs typeface="+mn-cs"/>
              </a:rPr>
              <a:t>Even the slightest degree of physical contact with another person can amount to an assault. Officers, when carrying out a lawful arrest, are permitted to use force if required under Section 117 of PACE. </a:t>
            </a:r>
            <a:endParaRPr lang="en-GB" sz="1100" b="1" dirty="0">
              <a:effectLst/>
            </a:endParaRPr>
          </a:p>
          <a:p>
            <a:pPr>
              <a:lnSpc>
                <a:spcPct val="100000"/>
              </a:lnSpc>
              <a:spcBef>
                <a:spcPct val="0"/>
              </a:spcBef>
              <a:spcAft>
                <a:spcPct val="10000"/>
              </a:spcAft>
            </a:pPr>
            <a:endParaRPr lang="en-GB" sz="1100" b="1" dirty="0">
              <a:effectLst/>
            </a:endParaRPr>
          </a:p>
          <a:p>
            <a:pPr>
              <a:lnSpc>
                <a:spcPct val="100000"/>
              </a:lnSpc>
              <a:spcBef>
                <a:spcPct val="0"/>
              </a:spcBef>
              <a:spcAft>
                <a:spcPct val="10000"/>
              </a:spcAft>
            </a:pPr>
            <a:r>
              <a:rPr lang="en-GB" sz="1100" b="1" dirty="0">
                <a:effectLst/>
              </a:rPr>
              <a:t>Section 117 of the Police and Criminal Evidence Act 1984 </a:t>
            </a:r>
            <a:r>
              <a:rPr lang="en-GB" sz="1100" dirty="0">
                <a:effectLst/>
              </a:rPr>
              <a:t>provides that a constable can use </a:t>
            </a:r>
            <a:r>
              <a:rPr lang="en-GB" sz="1100" b="1" dirty="0">
                <a:effectLst/>
              </a:rPr>
              <a:t>reasonable force</a:t>
            </a:r>
            <a:r>
              <a:rPr lang="en-GB" sz="1100" b="0" dirty="0">
                <a:effectLst/>
              </a:rPr>
              <a:t>, if necessary, in </a:t>
            </a:r>
            <a:r>
              <a:rPr lang="en-GB" sz="1100" dirty="0">
                <a:effectLst/>
              </a:rPr>
              <a:t>the exercise of any power under this Act</a:t>
            </a:r>
          </a:p>
          <a:p>
            <a:pPr>
              <a:lnSpc>
                <a:spcPct val="100000"/>
              </a:lnSpc>
              <a:spcBef>
                <a:spcPct val="0"/>
              </a:spcBef>
              <a:spcAft>
                <a:spcPct val="10000"/>
              </a:spcAft>
            </a:pPr>
            <a:r>
              <a:rPr lang="en-GB" altLang="en-US" sz="1100" b="0" dirty="0">
                <a:effectLst/>
              </a:rPr>
              <a:t>(Police power only)</a:t>
            </a:r>
            <a:r>
              <a:rPr lang="en-GB" altLang="en-US" sz="1100" b="0" baseline="0" dirty="0">
                <a:effectLst/>
              </a:rPr>
              <a:t> </a:t>
            </a:r>
          </a:p>
          <a:p>
            <a:pPr>
              <a:lnSpc>
                <a:spcPct val="100000"/>
              </a:lnSpc>
              <a:spcBef>
                <a:spcPct val="0"/>
              </a:spcBef>
              <a:spcAft>
                <a:spcPct val="10000"/>
              </a:spcAft>
            </a:pPr>
            <a:endParaRPr lang="en-GB" altLang="en-US" sz="1100" b="0" dirty="0">
              <a:effectLst/>
            </a:endParaRPr>
          </a:p>
          <a:p>
            <a:pPr>
              <a:lnSpc>
                <a:spcPct val="100000"/>
              </a:lnSpc>
              <a:spcBef>
                <a:spcPct val="0"/>
              </a:spcBef>
              <a:spcAft>
                <a:spcPct val="10000"/>
              </a:spcAft>
            </a:pPr>
            <a:r>
              <a:rPr lang="en-GB" altLang="en-US" sz="1100" b="1" dirty="0">
                <a:effectLst/>
              </a:rPr>
              <a:t>Common Law </a:t>
            </a:r>
            <a:r>
              <a:rPr lang="en-GB" altLang="en-US" sz="1100" b="0" dirty="0">
                <a:effectLst/>
              </a:rPr>
              <a:t>recognises that there may be circumstances in which one person may inflict violence on another, without committing a crime. It recognises as one of these circumstances, the right of a person to protect himself / herself from attack and to act in defence of others and if necessary to inflict violence on another in doing so. If no more force is used than is reasonable to repel the attack, such force is not unlawful. If you have an honestly held belief that you or another, are in imminent danger, then you may use such force as is reasonable and necessary to avert that danger.</a:t>
            </a:r>
          </a:p>
          <a:p>
            <a:pPr>
              <a:lnSpc>
                <a:spcPct val="100000"/>
              </a:lnSpc>
              <a:spcBef>
                <a:spcPct val="0"/>
              </a:spcBef>
              <a:spcAft>
                <a:spcPts val="600"/>
              </a:spcAft>
            </a:pPr>
            <a:endParaRPr lang="en-GB" altLang="en-US" sz="1100" b="0" dirty="0"/>
          </a:p>
          <a:p>
            <a:pPr marL="0" marR="0" indent="0" algn="l" defTabSz="914400" rtl="0" eaLnBrk="0" fontAlgn="base" latinLnBrk="0" hangingPunct="0">
              <a:lnSpc>
                <a:spcPct val="100000"/>
              </a:lnSpc>
              <a:spcBef>
                <a:spcPct val="0"/>
              </a:spcBef>
              <a:spcAft>
                <a:spcPts val="600"/>
              </a:spcAft>
              <a:buClrTx/>
              <a:buSzTx/>
              <a:buFontTx/>
              <a:buNone/>
              <a:tabLst/>
              <a:defRPr/>
            </a:pPr>
            <a:r>
              <a:rPr lang="en-US" altLang="en-US" sz="1100" b="1" dirty="0"/>
              <a:t>S3 Criminal Law Act 1967 </a:t>
            </a:r>
            <a:r>
              <a:rPr lang="en-US" altLang="en-US" sz="1100" dirty="0"/>
              <a:t>states that a person may use such force as is reasonable in the circumstances in</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US" altLang="en-US" sz="1100" dirty="0"/>
              <a:t>the </a:t>
            </a:r>
            <a:r>
              <a:rPr lang="en-GB" altLang="en-US" sz="1100" dirty="0"/>
              <a:t>prevention of crime, or </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offenders or suspected offenders or</a:t>
            </a:r>
          </a:p>
          <a:p>
            <a:pPr marL="171450" marR="0" indent="-171450" algn="l" defTabSz="914400" rtl="0" eaLnBrk="0" fontAlgn="base" latinLnBrk="0" hangingPunct="0">
              <a:lnSpc>
                <a:spcPct val="100000"/>
              </a:lnSpc>
              <a:spcBef>
                <a:spcPct val="0"/>
              </a:spcBef>
              <a:spcAft>
                <a:spcPts val="600"/>
              </a:spcAft>
              <a:buClrTx/>
              <a:buSzTx/>
              <a:buFont typeface="Arial" panose="020B0604020202020204" pitchFamily="34" charset="0"/>
              <a:buChar char="•"/>
              <a:tabLst/>
              <a:defRPr/>
            </a:pPr>
            <a:r>
              <a:rPr lang="en-GB" altLang="en-US" sz="1100" dirty="0"/>
              <a:t>in effecting or assisting in the lawful arrest of persons unlawfully at large.</a:t>
            </a:r>
          </a:p>
          <a:p>
            <a:pPr marL="0" marR="0" indent="0" algn="l" defTabSz="914400" rtl="0" eaLnBrk="0" fontAlgn="base" latinLnBrk="0" hangingPunct="0">
              <a:lnSpc>
                <a:spcPct val="100000"/>
              </a:lnSpc>
              <a:spcBef>
                <a:spcPct val="0"/>
              </a:spcBef>
              <a:spcAft>
                <a:spcPts val="600"/>
              </a:spcAft>
              <a:buClrTx/>
              <a:buSzTx/>
              <a:buFont typeface="Arial" panose="020B0604020202020204" pitchFamily="34" charset="0"/>
              <a:buNone/>
              <a:tabLst/>
              <a:defRPr/>
            </a:pPr>
            <a:r>
              <a:rPr lang="en-GB" altLang="en-US" sz="1100" dirty="0"/>
              <a:t>(This power can be used by any person) </a:t>
            </a:r>
          </a:p>
          <a:p>
            <a:pPr marL="0" marR="0" lvl="0" indent="0" algn="l" defTabSz="914400" rtl="0" eaLnBrk="0" fontAlgn="base" latinLnBrk="0" hangingPunct="0">
              <a:lnSpc>
                <a:spcPct val="100000"/>
              </a:lnSpc>
              <a:spcBef>
                <a:spcPct val="0"/>
              </a:spcBef>
              <a:spcAft>
                <a:spcPts val="600"/>
              </a:spcAft>
              <a:buClrTx/>
              <a:buSzTx/>
              <a:buFontTx/>
              <a:buNone/>
              <a:tabLst/>
              <a:defRPr/>
            </a:pPr>
            <a:endParaRPr lang="en-GB" sz="1100" b="1" dirty="0">
              <a:effectLst/>
            </a:endParaRPr>
          </a:p>
          <a:p>
            <a:pPr marL="0" marR="0" lvl="0" indent="0" algn="l" defTabSz="914400" rtl="0" eaLnBrk="0" fontAlgn="base" latinLnBrk="0" hangingPunct="0">
              <a:lnSpc>
                <a:spcPct val="100000"/>
              </a:lnSpc>
              <a:spcBef>
                <a:spcPct val="0"/>
              </a:spcBef>
              <a:spcAft>
                <a:spcPts val="600"/>
              </a:spcAft>
              <a:buClrTx/>
              <a:buSzTx/>
              <a:buFontTx/>
              <a:buNone/>
              <a:tabLst/>
              <a:defRPr/>
            </a:pPr>
            <a:r>
              <a:rPr lang="en-GB" sz="1100" b="1" dirty="0">
                <a:effectLst/>
              </a:rPr>
              <a:t>Section 76 of the Criminal Justice and Immigration Act 2008 </a:t>
            </a:r>
            <a:r>
              <a:rPr lang="en-GB" sz="1100" dirty="0">
                <a:effectLst/>
              </a:rPr>
              <a:t>expands on the common law and statutory defence of 'self-defence'. It includes special provision for householder cases -</a:t>
            </a:r>
            <a:r>
              <a:rPr lang="en-GB" sz="1100" b="0" i="0" u="none" strike="noStrike" kern="1200" baseline="0" dirty="0">
                <a:solidFill>
                  <a:schemeClr val="tx1"/>
                </a:solidFill>
                <a:latin typeface="Arial" charset="0"/>
                <a:ea typeface="+mn-ea"/>
                <a:cs typeface="+mn-cs"/>
              </a:rPr>
              <a:t> you must </a:t>
            </a:r>
            <a:r>
              <a:rPr lang="en-GB" sz="1100" b="1" i="0" u="none" strike="noStrike" kern="1200" baseline="0" dirty="0">
                <a:solidFill>
                  <a:schemeClr val="tx1"/>
                </a:solidFill>
                <a:latin typeface="Arial" charset="0"/>
                <a:ea typeface="+mn-ea"/>
                <a:cs typeface="+mn-cs"/>
              </a:rPr>
              <a:t>genuinely </a:t>
            </a:r>
            <a:r>
              <a:rPr lang="en-GB" sz="1100" b="0" i="0" u="none" strike="noStrike" kern="1200" baseline="0" dirty="0">
                <a:solidFill>
                  <a:schemeClr val="tx1"/>
                </a:solidFill>
                <a:latin typeface="Arial" charset="0"/>
                <a:ea typeface="+mn-ea"/>
                <a:cs typeface="+mn-cs"/>
              </a:rPr>
              <a:t>believe that the degree of force used is necessary given the circumstances of the case. This provision should ensure your own safety and the security of the detainee. </a:t>
            </a:r>
            <a:endParaRPr lang="en-GB" altLang="en-US" sz="1100" dirty="0"/>
          </a:p>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7279F223-0E9A-4A97-B623-3E882A234C75}" type="slidenum">
              <a:rPr lang="en-GB" smtClean="0"/>
              <a:pPr>
                <a:defRPr/>
              </a:pPr>
              <a:t>51</a:t>
            </a:fld>
            <a:endParaRPr lang="en-GB"/>
          </a:p>
        </p:txBody>
      </p:sp>
    </p:spTree>
    <p:extLst>
      <p:ext uri="{BB962C8B-B14F-4D97-AF65-F5344CB8AC3E}">
        <p14:creationId xmlns:p14="http://schemas.microsoft.com/office/powerpoint/2010/main" val="326539374"/>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52</a:t>
            </a:fld>
            <a:endParaRPr lang="en-GB"/>
          </a:p>
        </p:txBody>
      </p:sp>
    </p:spTree>
    <p:extLst>
      <p:ext uri="{BB962C8B-B14F-4D97-AF65-F5344CB8AC3E}">
        <p14:creationId xmlns:p14="http://schemas.microsoft.com/office/powerpoint/2010/main" val="52302167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53</a:t>
            </a:fld>
            <a:endParaRPr lang="en-GB"/>
          </a:p>
        </p:txBody>
      </p:sp>
    </p:spTree>
    <p:extLst>
      <p:ext uri="{BB962C8B-B14F-4D97-AF65-F5344CB8AC3E}">
        <p14:creationId xmlns:p14="http://schemas.microsoft.com/office/powerpoint/2010/main" val="3372850395"/>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54</a:t>
            </a:fld>
            <a:endParaRPr lang="en-GB"/>
          </a:p>
        </p:txBody>
      </p:sp>
    </p:spTree>
    <p:extLst>
      <p:ext uri="{BB962C8B-B14F-4D97-AF65-F5344CB8AC3E}">
        <p14:creationId xmlns:p14="http://schemas.microsoft.com/office/powerpoint/2010/main" val="1966841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55</a:t>
            </a:fld>
            <a:endParaRPr lang="en-GB"/>
          </a:p>
        </p:txBody>
      </p:sp>
    </p:spTree>
    <p:extLst>
      <p:ext uri="{BB962C8B-B14F-4D97-AF65-F5344CB8AC3E}">
        <p14:creationId xmlns:p14="http://schemas.microsoft.com/office/powerpoint/2010/main" val="867549646"/>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E70DFFA5-0B10-4F0F-8A98-03715FBB213D}" type="slidenum">
              <a:rPr lang="en-GB" smtClean="0"/>
              <a:t>56</a:t>
            </a:fld>
            <a:endParaRPr lang="en-GB"/>
          </a:p>
        </p:txBody>
      </p:sp>
    </p:spTree>
    <p:extLst>
      <p:ext uri="{BB962C8B-B14F-4D97-AF65-F5344CB8AC3E}">
        <p14:creationId xmlns:p14="http://schemas.microsoft.com/office/powerpoint/2010/main" val="2528524968"/>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93F8EF0C-9743-7C49-8B45-E35661F404B1}" type="slidenum">
              <a:rPr lang="en-US" smtClean="0"/>
              <a:t>57</a:t>
            </a:fld>
            <a:endParaRPr lang="en-US"/>
          </a:p>
        </p:txBody>
      </p:sp>
    </p:spTree>
    <p:extLst>
      <p:ext uri="{BB962C8B-B14F-4D97-AF65-F5344CB8AC3E}">
        <p14:creationId xmlns:p14="http://schemas.microsoft.com/office/powerpoint/2010/main" val="181374217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0426AD5-E695-F247-B03C-5506BE45B47A}" type="slidenum">
              <a:rPr lang="en-US" smtClean="0"/>
              <a:t>59</a:t>
            </a:fld>
            <a:endParaRPr lang="en-US"/>
          </a:p>
        </p:txBody>
      </p:sp>
    </p:spTree>
    <p:extLst>
      <p:ext uri="{BB962C8B-B14F-4D97-AF65-F5344CB8AC3E}">
        <p14:creationId xmlns:p14="http://schemas.microsoft.com/office/powerpoint/2010/main" val="3776417076"/>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60</a:t>
            </a:fld>
            <a:endParaRPr lang="en-GB" altLang="en-US"/>
          </a:p>
        </p:txBody>
      </p:sp>
    </p:spTree>
    <p:extLst>
      <p:ext uri="{BB962C8B-B14F-4D97-AF65-F5344CB8AC3E}">
        <p14:creationId xmlns:p14="http://schemas.microsoft.com/office/powerpoint/2010/main" val="2225647654"/>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2B8FD363-A826-4461-8954-B18FE31BC641}" type="slidenum">
              <a:rPr lang="en-GB" altLang="en-US" smtClean="0"/>
              <a:pPr>
                <a:defRPr/>
              </a:pPr>
              <a:t>61</a:t>
            </a:fld>
            <a:endParaRPr lang="en-GB" altLang="en-US"/>
          </a:p>
        </p:txBody>
      </p:sp>
    </p:spTree>
    <p:extLst>
      <p:ext uri="{BB962C8B-B14F-4D97-AF65-F5344CB8AC3E}">
        <p14:creationId xmlns:p14="http://schemas.microsoft.com/office/powerpoint/2010/main" val="26255382"/>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GB" altLang="en-US" dirty="0">
              <a:latin typeface="Arial" charset="0"/>
            </a:endParaRPr>
          </a:p>
          <a:p>
            <a:endParaRPr lang="en-GB" dirty="0"/>
          </a:p>
        </p:txBody>
      </p:sp>
      <p:sp>
        <p:nvSpPr>
          <p:cNvPr id="4" name="Slide Number Placeholder 3"/>
          <p:cNvSpPr>
            <a:spLocks noGrp="1"/>
          </p:cNvSpPr>
          <p:nvPr>
            <p:ph type="sldNum" sz="quarter" idx="5"/>
          </p:nvPr>
        </p:nvSpPr>
        <p:spPr/>
        <p:txBody>
          <a:bodyPr/>
          <a:lstStyle/>
          <a:p>
            <a:fld id="{66C13C87-6BFE-2A43-998D-094C8C444360}" type="slidenum">
              <a:rPr lang="en-US" smtClean="0"/>
              <a:t>64</a:t>
            </a:fld>
            <a:endParaRPr lang="en-US"/>
          </a:p>
        </p:txBody>
      </p:sp>
    </p:spTree>
    <p:extLst>
      <p:ext uri="{BB962C8B-B14F-4D97-AF65-F5344CB8AC3E}">
        <p14:creationId xmlns:p14="http://schemas.microsoft.com/office/powerpoint/2010/main" val="1280400922"/>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724025" y="152400"/>
            <a:ext cx="3017838" cy="1698625"/>
          </a:xfrm>
        </p:spPr>
      </p:sp>
      <p:sp>
        <p:nvSpPr>
          <p:cNvPr id="4" name="Slide Number Placeholder 3"/>
          <p:cNvSpPr>
            <a:spLocks noGrp="1"/>
          </p:cNvSpPr>
          <p:nvPr>
            <p:ph type="sldNum" sz="quarter" idx="10"/>
          </p:nvPr>
        </p:nvSpPr>
        <p:spPr/>
        <p:txBody>
          <a:bodyPr/>
          <a:lstStyle/>
          <a:p>
            <a:fld id="{9399293F-F3C1-4DBE-9ABE-39D87F4D905F}" type="slidenum">
              <a:rPr lang="en-GB" smtClean="0"/>
              <a:t>65</a:t>
            </a:fld>
            <a:endParaRPr lang="en-GB"/>
          </a:p>
        </p:txBody>
      </p:sp>
      <p:sp>
        <p:nvSpPr>
          <p:cNvPr id="5" name="Notes Placeholder 4"/>
          <p:cNvSpPr>
            <a:spLocks noGrp="1"/>
          </p:cNvSpPr>
          <p:nvPr>
            <p:ph type="body" sz="quarter" idx="11"/>
          </p:nvPr>
        </p:nvSpPr>
        <p:spPr>
          <a:xfrm>
            <a:off x="539750" y="2032000"/>
            <a:ext cx="5486400" cy="4959350"/>
          </a:xfrm>
        </p:spPr>
        <p:txBody>
          <a:bodyPr/>
          <a:lstStyle/>
          <a:p>
            <a:endParaRPr lang="en-GB" dirty="0"/>
          </a:p>
        </p:txBody>
      </p:sp>
    </p:spTree>
    <p:extLst>
      <p:ext uri="{BB962C8B-B14F-4D97-AF65-F5344CB8AC3E}">
        <p14:creationId xmlns:p14="http://schemas.microsoft.com/office/powerpoint/2010/main" val="3212922116"/>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ltLang="en-US" sz="1100" dirty="0">
                <a:latin typeface="Arial" panose="020B0604020202020204" pitchFamily="34" charset="0"/>
                <a:cs typeface="Arial" panose="020B0604020202020204" pitchFamily="34" charset="0"/>
              </a:rPr>
              <a:t>.</a:t>
            </a:r>
          </a:p>
          <a:p>
            <a:endParaRPr lang="en-GB" dirty="0"/>
          </a:p>
        </p:txBody>
      </p:sp>
      <p:sp>
        <p:nvSpPr>
          <p:cNvPr id="4" name="Slide Number Placeholder 3"/>
          <p:cNvSpPr>
            <a:spLocks noGrp="1"/>
          </p:cNvSpPr>
          <p:nvPr>
            <p:ph type="sldNum" sz="quarter" idx="10"/>
          </p:nvPr>
        </p:nvSpPr>
        <p:spPr/>
        <p:txBody>
          <a:bodyPr/>
          <a:lstStyle/>
          <a:p>
            <a:fld id="{D50CB648-1DB4-47A5-9693-F2517DF9D6F4}" type="slidenum">
              <a:rPr lang="en-GB" smtClean="0"/>
              <a:t>66</a:t>
            </a:fld>
            <a:endParaRPr lang="en-GB"/>
          </a:p>
        </p:txBody>
      </p:sp>
    </p:spTree>
    <p:extLst>
      <p:ext uri="{BB962C8B-B14F-4D97-AF65-F5344CB8AC3E}">
        <p14:creationId xmlns:p14="http://schemas.microsoft.com/office/powerpoint/2010/main" val="290477876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67</a:t>
            </a:fld>
            <a:endParaRPr lang="en-GB" altLang="en-US"/>
          </a:p>
        </p:txBody>
      </p:sp>
    </p:spTree>
    <p:extLst>
      <p:ext uri="{BB962C8B-B14F-4D97-AF65-F5344CB8AC3E}">
        <p14:creationId xmlns:p14="http://schemas.microsoft.com/office/powerpoint/2010/main" val="2729483463"/>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80340" indent="-180340">
              <a:spcAft>
                <a:spcPts val="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68</a:t>
            </a:fld>
            <a:endParaRPr lang="en-GB" altLang="en-US"/>
          </a:p>
        </p:txBody>
      </p:sp>
    </p:spTree>
    <p:extLst>
      <p:ext uri="{BB962C8B-B14F-4D97-AF65-F5344CB8AC3E}">
        <p14:creationId xmlns:p14="http://schemas.microsoft.com/office/powerpoint/2010/main" val="1368820239"/>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ltLang="en-US" sz="1100"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69</a:t>
            </a:fld>
            <a:endParaRPr lang="en-GB" altLang="en-US"/>
          </a:p>
        </p:txBody>
      </p:sp>
    </p:spTree>
    <p:extLst>
      <p:ext uri="{BB962C8B-B14F-4D97-AF65-F5344CB8AC3E}">
        <p14:creationId xmlns:p14="http://schemas.microsoft.com/office/powerpoint/2010/main" val="4043496354"/>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70</a:t>
            </a:fld>
            <a:endParaRPr lang="en-GB" altLang="en-US"/>
          </a:p>
        </p:txBody>
      </p:sp>
    </p:spTree>
    <p:extLst>
      <p:ext uri="{BB962C8B-B14F-4D97-AF65-F5344CB8AC3E}">
        <p14:creationId xmlns:p14="http://schemas.microsoft.com/office/powerpoint/2010/main" val="2537291909"/>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00000"/>
              </a:lnSpc>
              <a:spcAft>
                <a:spcPts val="0"/>
              </a:spcAft>
              <a:defRPr/>
            </a:pPr>
            <a:r>
              <a:rPr lang="en-GB" sz="1100" dirty="0">
                <a:latin typeface="Arial"/>
                <a:ea typeface="Times New Roman"/>
                <a:cs typeface="Times New Roman"/>
              </a:rPr>
              <a:t> </a:t>
            </a:r>
            <a:endParaRPr lang="en-GB" sz="1100" kern="1200" dirty="0">
              <a:solidFill>
                <a:schemeClr val="tx1"/>
              </a:solidFill>
              <a:latin typeface="Arial" charset="0"/>
              <a:ea typeface="Times New Roman"/>
              <a:cs typeface="Times New Roman"/>
            </a:endParaRPr>
          </a:p>
          <a:p>
            <a:pPr>
              <a:lnSpc>
                <a:spcPct val="100000"/>
              </a:lnSpc>
            </a:pPr>
            <a:endParaRPr lang="en-GB" altLang="en-US" sz="1100" dirty="0">
              <a:latin typeface="Arial" panose="020B0604020202020204" pitchFamily="34" charset="0"/>
              <a:cs typeface="Arial" panose="020B0604020202020204" pitchFamily="34" charset="0"/>
            </a:endParaRPr>
          </a:p>
          <a:p>
            <a:pPr>
              <a:lnSpc>
                <a:spcPct val="100000"/>
              </a:lnSpc>
            </a:pPr>
            <a:r>
              <a:rPr lang="en-GB" sz="1100" b="1" kern="1200" dirty="0">
                <a:solidFill>
                  <a:schemeClr val="tx1"/>
                </a:solidFill>
                <a:effectLst/>
                <a:latin typeface="Arial" charset="0"/>
                <a:ea typeface="+mn-ea"/>
                <a:cs typeface="Arial" charset="0"/>
              </a:rPr>
              <a:t>Advantages of NIM:</a:t>
            </a:r>
          </a:p>
          <a:p>
            <a:pPr marL="171450" indent="-171450">
              <a:lnSpc>
                <a:spcPct val="100000"/>
              </a:lnSpc>
              <a:buFont typeface="Arial" panose="020B0604020202020204" pitchFamily="34" charset="0"/>
              <a:buChar char="•"/>
            </a:pPr>
            <a:r>
              <a:rPr lang="en-GB" sz="1100" kern="1200" baseline="0" dirty="0">
                <a:solidFill>
                  <a:schemeClr val="tx1"/>
                </a:solidFill>
                <a:effectLst/>
                <a:latin typeface="Arial" charset="0"/>
                <a:ea typeface="+mn-ea"/>
                <a:cs typeface="Arial" charset="0"/>
              </a:rPr>
              <a:t>a</a:t>
            </a:r>
            <a:r>
              <a:rPr lang="en-GB" sz="1100" kern="1200" dirty="0">
                <a:solidFill>
                  <a:schemeClr val="tx1"/>
                </a:solidFill>
                <a:effectLst/>
                <a:latin typeface="Arial" charset="0"/>
                <a:ea typeface="+mn-ea"/>
                <a:cs typeface="Arial" charset="0"/>
              </a:rPr>
              <a:t>llows operational strategies to focus on key priorities</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allows more officers to focus on solving priority problems and targeting the most prolific and active offenders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informs the management of risk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provides more informed business planning and a greater link to operational policing issues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the direction and briefing of patrols </a:t>
            </a:r>
          </a:p>
          <a:p>
            <a:pPr marL="171450" indent="-171450">
              <a:lnSpc>
                <a:spcPct val="100000"/>
              </a:lnSpc>
              <a:buFont typeface="Arial" panose="020B0604020202020204" pitchFamily="34" charset="0"/>
              <a:buChar char="•"/>
            </a:pPr>
            <a:r>
              <a:rPr lang="en-GB" sz="1100" kern="1200" dirty="0">
                <a:solidFill>
                  <a:schemeClr val="tx1"/>
                </a:solidFill>
                <a:effectLst/>
                <a:latin typeface="Arial" charset="0"/>
                <a:ea typeface="+mn-ea"/>
                <a:cs typeface="Arial" charset="0"/>
              </a:rPr>
              <a:t>improves integration with partner agencies</a:t>
            </a:r>
          </a:p>
          <a:p>
            <a:endParaRPr lang="en-US" altLang="en-US"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71</a:t>
            </a:fld>
            <a:endParaRPr lang="en-GB" altLang="en-US"/>
          </a:p>
        </p:txBody>
      </p:sp>
    </p:spTree>
    <p:extLst>
      <p:ext uri="{BB962C8B-B14F-4D97-AF65-F5344CB8AC3E}">
        <p14:creationId xmlns:p14="http://schemas.microsoft.com/office/powerpoint/2010/main" val="30163112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nSpc>
                <a:spcPct val="100000"/>
              </a:lnSpc>
              <a:buFont typeface="Arial" panose="020B0604020202020204" pitchFamily="34" charset="0"/>
              <a:buNone/>
              <a:defRPr/>
            </a:pPr>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72</a:t>
            </a:fld>
            <a:endParaRPr lang="en-GB" altLang="en-US"/>
          </a:p>
        </p:txBody>
      </p:sp>
    </p:spTree>
    <p:extLst>
      <p:ext uri="{BB962C8B-B14F-4D97-AF65-F5344CB8AC3E}">
        <p14:creationId xmlns:p14="http://schemas.microsoft.com/office/powerpoint/2010/main" val="3814816810"/>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0000"/>
              </a:lnSpc>
            </a:pPr>
            <a:endParaRPr lang="en-GB" altLang="en-US" sz="1100" b="1" dirty="0"/>
          </a:p>
          <a:p>
            <a:endParaRPr lang="en-GB" dirty="0"/>
          </a:p>
        </p:txBody>
      </p:sp>
      <p:sp>
        <p:nvSpPr>
          <p:cNvPr id="4" name="Slide Number Placeholder 3"/>
          <p:cNvSpPr>
            <a:spLocks noGrp="1"/>
          </p:cNvSpPr>
          <p:nvPr>
            <p:ph type="sldNum" sz="quarter" idx="10"/>
          </p:nvPr>
        </p:nvSpPr>
        <p:spPr/>
        <p:txBody>
          <a:bodyPr/>
          <a:lstStyle/>
          <a:p>
            <a:pPr>
              <a:defRPr/>
            </a:pPr>
            <a:fld id="{CF0DE186-BF4D-471E-9774-3E75CCD4662E}" type="slidenum">
              <a:rPr lang="en-GB" altLang="en-US" smtClean="0"/>
              <a:pPr>
                <a:defRPr/>
              </a:pPr>
              <a:t>74</a:t>
            </a:fld>
            <a:endParaRPr lang="en-GB" altLang="en-US"/>
          </a:p>
        </p:txBody>
      </p:sp>
    </p:spTree>
    <p:extLst>
      <p:ext uri="{BB962C8B-B14F-4D97-AF65-F5344CB8AC3E}">
        <p14:creationId xmlns:p14="http://schemas.microsoft.com/office/powerpoint/2010/main" val="67977748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B7DF076-F32E-A04A-AA24-DAA9DF4E32E6}" type="slidenum">
              <a:rPr lang="en-US" smtClean="0"/>
              <a:t>75</a:t>
            </a:fld>
            <a:endParaRPr lang="en-US"/>
          </a:p>
        </p:txBody>
      </p:sp>
    </p:spTree>
    <p:extLst>
      <p:ext uri="{BB962C8B-B14F-4D97-AF65-F5344CB8AC3E}">
        <p14:creationId xmlns:p14="http://schemas.microsoft.com/office/powerpoint/2010/main" val="3673844256"/>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282575"/>
            <a:ext cx="5486400" cy="3086100"/>
          </a:xfrm>
        </p:spPr>
      </p:sp>
      <p:sp>
        <p:nvSpPr>
          <p:cNvPr id="4" name="Slide Number Placeholder 3"/>
          <p:cNvSpPr>
            <a:spLocks noGrp="1"/>
          </p:cNvSpPr>
          <p:nvPr>
            <p:ph type="sldNum" sz="quarter" idx="10"/>
          </p:nvPr>
        </p:nvSpPr>
        <p:spPr/>
        <p:txBody>
          <a:bodyPr/>
          <a:lstStyle/>
          <a:p>
            <a:fld id="{9399293F-F3C1-4DBE-9ABE-39D87F4D905F}" type="slidenum">
              <a:rPr lang="en-GB" smtClean="0"/>
              <a:t>76</a:t>
            </a:fld>
            <a:endParaRPr lang="en-GB"/>
          </a:p>
        </p:txBody>
      </p:sp>
      <p:sp>
        <p:nvSpPr>
          <p:cNvPr id="5" name="Notes Placeholder 4"/>
          <p:cNvSpPr>
            <a:spLocks noGrp="1"/>
          </p:cNvSpPr>
          <p:nvPr>
            <p:ph type="body" sz="quarter" idx="11"/>
          </p:nvPr>
        </p:nvSpPr>
        <p:spPr>
          <a:xfrm>
            <a:off x="685800" y="3595007"/>
            <a:ext cx="5486400" cy="4601936"/>
          </a:xfrm>
        </p:spPr>
        <p:txBody>
          <a:bodyPr/>
          <a:lstStyle/>
          <a:p>
            <a:endParaRPr lang="en-GB" dirty="0"/>
          </a:p>
        </p:txBody>
      </p:sp>
    </p:spTree>
    <p:extLst>
      <p:ext uri="{BB962C8B-B14F-4D97-AF65-F5344CB8AC3E}">
        <p14:creationId xmlns:p14="http://schemas.microsoft.com/office/powerpoint/2010/main" val="2370377835"/>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77</a:t>
            </a:fld>
            <a:endParaRPr lang="en-GB"/>
          </a:p>
        </p:txBody>
      </p:sp>
    </p:spTree>
    <p:extLst>
      <p:ext uri="{BB962C8B-B14F-4D97-AF65-F5344CB8AC3E}">
        <p14:creationId xmlns:p14="http://schemas.microsoft.com/office/powerpoint/2010/main" val="11221172"/>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78</a:t>
            </a:fld>
            <a:endParaRPr lang="en-GB"/>
          </a:p>
        </p:txBody>
      </p:sp>
    </p:spTree>
    <p:extLst>
      <p:ext uri="{BB962C8B-B14F-4D97-AF65-F5344CB8AC3E}">
        <p14:creationId xmlns:p14="http://schemas.microsoft.com/office/powerpoint/2010/main" val="505557219"/>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62113" y="174625"/>
            <a:ext cx="3751262" cy="2111375"/>
          </a:xfrm>
        </p:spPr>
      </p:sp>
      <p:sp>
        <p:nvSpPr>
          <p:cNvPr id="3" name="Notes Placeholder 2"/>
          <p:cNvSpPr>
            <a:spLocks noGrp="1"/>
          </p:cNvSpPr>
          <p:nvPr>
            <p:ph type="body" idx="1"/>
          </p:nvPr>
        </p:nvSpPr>
        <p:spPr>
          <a:xfrm>
            <a:off x="696685" y="2473779"/>
            <a:ext cx="5486400" cy="5799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solidFill>
                  <a:prstClr val="black"/>
                </a:solidFill>
              </a:rPr>
              <a:pPr/>
              <a:t>79</a:t>
            </a:fld>
            <a:endParaRPr lang="en-GB">
              <a:solidFill>
                <a:prstClr val="black"/>
              </a:solidFill>
            </a:endParaRPr>
          </a:p>
        </p:txBody>
      </p:sp>
    </p:spTree>
    <p:extLst>
      <p:ext uri="{BB962C8B-B14F-4D97-AF65-F5344CB8AC3E}">
        <p14:creationId xmlns:p14="http://schemas.microsoft.com/office/powerpoint/2010/main" val="158374566"/>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306388"/>
            <a:ext cx="5956300" cy="3351212"/>
          </a:xfrm>
        </p:spPr>
      </p:sp>
      <p:sp>
        <p:nvSpPr>
          <p:cNvPr id="3" name="Notes Placeholder 2"/>
          <p:cNvSpPr>
            <a:spLocks noGrp="1"/>
          </p:cNvSpPr>
          <p:nvPr>
            <p:ph type="body" idx="1"/>
          </p:nvPr>
        </p:nvSpPr>
        <p:spPr>
          <a:xfrm>
            <a:off x="679768" y="3997244"/>
            <a:ext cx="5438140" cy="5586688"/>
          </a:xfrm>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80</a:t>
            </a:fld>
            <a:endParaRPr lang="en-GB"/>
          </a:p>
        </p:txBody>
      </p:sp>
    </p:spTree>
    <p:extLst>
      <p:ext uri="{BB962C8B-B14F-4D97-AF65-F5344CB8AC3E}">
        <p14:creationId xmlns:p14="http://schemas.microsoft.com/office/powerpoint/2010/main" val="1356558853"/>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212725"/>
            <a:ext cx="5953125" cy="3349625"/>
          </a:xfrm>
        </p:spPr>
      </p:sp>
      <p:sp>
        <p:nvSpPr>
          <p:cNvPr id="3" name="Notes Placeholder 2"/>
          <p:cNvSpPr>
            <a:spLocks noGrp="1"/>
          </p:cNvSpPr>
          <p:nvPr>
            <p:ph type="body" idx="1"/>
          </p:nvPr>
        </p:nvSpPr>
        <p:spPr>
          <a:xfrm>
            <a:off x="679768" y="3843617"/>
            <a:ext cx="5438140" cy="390861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81</a:t>
            </a:fld>
            <a:endParaRPr lang="en-GB"/>
          </a:p>
        </p:txBody>
      </p:sp>
    </p:spTree>
    <p:extLst>
      <p:ext uri="{BB962C8B-B14F-4D97-AF65-F5344CB8AC3E}">
        <p14:creationId xmlns:p14="http://schemas.microsoft.com/office/powerpoint/2010/main" val="3347456269"/>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0688" y="223838"/>
            <a:ext cx="5956300" cy="3351212"/>
          </a:xfrm>
        </p:spPr>
      </p:sp>
      <p:sp>
        <p:nvSpPr>
          <p:cNvPr id="3" name="Notes Placeholder 2"/>
          <p:cNvSpPr>
            <a:spLocks noGrp="1"/>
          </p:cNvSpPr>
          <p:nvPr>
            <p:ph type="body" idx="1"/>
          </p:nvPr>
        </p:nvSpPr>
        <p:spPr>
          <a:xfrm>
            <a:off x="679768" y="3997244"/>
            <a:ext cx="5438140" cy="5184896"/>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82</a:t>
            </a:fld>
            <a:endParaRPr lang="en-GB"/>
          </a:p>
        </p:txBody>
      </p:sp>
    </p:spTree>
    <p:extLst>
      <p:ext uri="{BB962C8B-B14F-4D97-AF65-F5344CB8AC3E}">
        <p14:creationId xmlns:p14="http://schemas.microsoft.com/office/powerpoint/2010/main" val="2749163457"/>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84250" y="330200"/>
            <a:ext cx="4829175" cy="2717800"/>
          </a:xfrm>
        </p:spPr>
      </p:sp>
      <p:sp>
        <p:nvSpPr>
          <p:cNvPr id="3" name="Notes Placeholder 2"/>
          <p:cNvSpPr>
            <a:spLocks noGrp="1"/>
          </p:cNvSpPr>
          <p:nvPr>
            <p:ph type="body" idx="1"/>
          </p:nvPr>
        </p:nvSpPr>
        <p:spPr>
          <a:xfrm>
            <a:off x="679768" y="3229113"/>
            <a:ext cx="5438140" cy="6295733"/>
          </a:xfrm>
        </p:spPr>
        <p:txBody>
          <a:bodyPr/>
          <a:lstStyle/>
          <a:p>
            <a:endParaRPr lang="en-US" altLang="en-US" dirty="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83</a:t>
            </a:fld>
            <a:endParaRPr lang="en-GB"/>
          </a:p>
        </p:txBody>
      </p:sp>
    </p:spTree>
    <p:extLst>
      <p:ext uri="{BB962C8B-B14F-4D97-AF65-F5344CB8AC3E}">
        <p14:creationId xmlns:p14="http://schemas.microsoft.com/office/powerpoint/2010/main" val="1363635679"/>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85775" y="153988"/>
            <a:ext cx="5954713" cy="3349625"/>
          </a:xfrm>
        </p:spPr>
      </p:sp>
      <p:sp>
        <p:nvSpPr>
          <p:cNvPr id="3" name="Notes Placeholder 2"/>
          <p:cNvSpPr>
            <a:spLocks noGrp="1"/>
          </p:cNvSpPr>
          <p:nvPr>
            <p:ph type="body" idx="1"/>
          </p:nvPr>
        </p:nvSpPr>
        <p:spPr>
          <a:xfrm>
            <a:off x="744507" y="3666356"/>
            <a:ext cx="5438140" cy="588212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84</a:t>
            </a:fld>
            <a:endParaRPr lang="en-GB"/>
          </a:p>
        </p:txBody>
      </p:sp>
    </p:spTree>
    <p:extLst>
      <p:ext uri="{BB962C8B-B14F-4D97-AF65-F5344CB8AC3E}">
        <p14:creationId xmlns:p14="http://schemas.microsoft.com/office/powerpoint/2010/main" val="4010376251"/>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22275" y="319088"/>
            <a:ext cx="5953125" cy="3349625"/>
          </a:xfrm>
        </p:spPr>
      </p:sp>
      <p:sp>
        <p:nvSpPr>
          <p:cNvPr id="3" name="Notes Placeholder 2"/>
          <p:cNvSpPr>
            <a:spLocks noGrp="1"/>
          </p:cNvSpPr>
          <p:nvPr>
            <p:ph type="body" idx="1"/>
          </p:nvPr>
        </p:nvSpPr>
        <p:spPr>
          <a:xfrm>
            <a:off x="679768" y="3914522"/>
            <a:ext cx="5438140" cy="3908614"/>
          </a:xfrm>
        </p:spPr>
        <p:txBody>
          <a:bodyPr/>
          <a:lstStyle/>
          <a:p>
            <a:endParaRPr lang="en-GB" sz="1400" dirty="0"/>
          </a:p>
        </p:txBody>
      </p:sp>
      <p:sp>
        <p:nvSpPr>
          <p:cNvPr id="4" name="Slide Number Placeholder 3"/>
          <p:cNvSpPr>
            <a:spLocks noGrp="1"/>
          </p:cNvSpPr>
          <p:nvPr>
            <p:ph type="sldNum" sz="quarter" idx="10"/>
          </p:nvPr>
        </p:nvSpPr>
        <p:spPr/>
        <p:txBody>
          <a:bodyPr/>
          <a:lstStyle/>
          <a:p>
            <a:fld id="{9399293F-F3C1-4DBE-9ABE-39D87F4D905F}" type="slidenum">
              <a:rPr lang="en-GB" smtClean="0"/>
              <a:t>85</a:t>
            </a:fld>
            <a:endParaRPr lang="en-GB"/>
          </a:p>
        </p:txBody>
      </p:sp>
    </p:spTree>
    <p:extLst>
      <p:ext uri="{BB962C8B-B14F-4D97-AF65-F5344CB8AC3E}">
        <p14:creationId xmlns:p14="http://schemas.microsoft.com/office/powerpoint/2010/main" val="4196290359"/>
      </p:ext>
    </p:extLst>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328863" y="177800"/>
            <a:ext cx="2139950" cy="1204913"/>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787667" y="1503766"/>
            <a:ext cx="5438140" cy="8044714"/>
          </a:xfrm>
        </p:spPr>
        <p:txBody>
          <a:bodyPr/>
          <a:lstStyle/>
          <a:p>
            <a:endParaRPr lang="en-GB" sz="1000" dirty="0"/>
          </a:p>
        </p:txBody>
      </p:sp>
    </p:spTree>
    <p:extLst>
      <p:ext uri="{BB962C8B-B14F-4D97-AF65-F5344CB8AC3E}">
        <p14:creationId xmlns:p14="http://schemas.microsoft.com/office/powerpoint/2010/main" val="208324720"/>
      </p:ext>
    </p:extLst>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17532" y="3179256"/>
            <a:ext cx="5438140" cy="3908614"/>
          </a:xfrm>
        </p:spPr>
        <p:txBody>
          <a:bodyPr/>
          <a:lstStyle/>
          <a:p>
            <a:endParaRPr lang="en-GB" dirty="0"/>
          </a:p>
        </p:txBody>
      </p:sp>
    </p:spTree>
    <p:extLst>
      <p:ext uri="{BB962C8B-B14F-4D97-AF65-F5344CB8AC3E}">
        <p14:creationId xmlns:p14="http://schemas.microsoft.com/office/powerpoint/2010/main" val="2792528246"/>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809247" y="3205477"/>
            <a:ext cx="5438140" cy="3908614"/>
          </a:xfrm>
        </p:spPr>
        <p:txBody>
          <a:bodyPr/>
          <a:lstStyle/>
          <a:p>
            <a:endParaRPr lang="en-GB" dirty="0"/>
          </a:p>
        </p:txBody>
      </p:sp>
    </p:spTree>
    <p:extLst>
      <p:ext uri="{BB962C8B-B14F-4D97-AF65-F5344CB8AC3E}">
        <p14:creationId xmlns:p14="http://schemas.microsoft.com/office/powerpoint/2010/main" val="3682568113"/>
      </p:ext>
    </p:extLst>
  </p:cSld>
  <p:clrMapOvr>
    <a:masterClrMapping/>
  </p:clrMapOvr>
</p:notes>
</file>

<file path=ppt/notesSlides/notesSlide6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17600" y="177800"/>
            <a:ext cx="4638675" cy="260985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47397" y="3016397"/>
            <a:ext cx="5438140" cy="5657593"/>
          </a:xfrm>
        </p:spPr>
        <p:txBody>
          <a:bodyPr/>
          <a:lstStyle/>
          <a:p>
            <a:endParaRPr lang="en-GB" altLang="en-US" dirty="0">
              <a:ea typeface="ＭＳ Ｐゴシック" panose="020B0600070205080204" pitchFamily="34" charset="-128"/>
            </a:endParaRPr>
          </a:p>
          <a:p>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1144356153"/>
      </p:ext>
    </p:extLst>
  </p:cSld>
  <p:clrMapOvr>
    <a:masterClrMapping/>
  </p:clrMapOvr>
</p:notes>
</file>

<file path=ppt/notesSlides/notesSlide6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2742742445"/>
      </p:ext>
    </p:extLst>
  </p:cSld>
  <p:clrMapOvr>
    <a:masterClrMapping/>
  </p:clrMapOvr>
</p:notes>
</file>

<file path=ppt/notesSlides/notesSlide6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58925" y="282575"/>
            <a:ext cx="3570288" cy="2009775"/>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Tree>
    <p:extLst>
      <p:ext uri="{BB962C8B-B14F-4D97-AF65-F5344CB8AC3E}">
        <p14:creationId xmlns:p14="http://schemas.microsoft.com/office/powerpoint/2010/main" val="1645935973"/>
      </p:ext>
    </p:extLst>
  </p:cSld>
  <p:clrMapOvr>
    <a:masterClrMapping/>
  </p:clrMapOvr>
</p:notes>
</file>

<file path=ppt/notesSlides/notesSlide6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159000" y="109538"/>
            <a:ext cx="2370138" cy="13335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625593" y="2815501"/>
            <a:ext cx="5438140" cy="3908614"/>
          </a:xfrm>
        </p:spPr>
        <p:txBody>
          <a:bodyPr/>
          <a:lstStyle/>
          <a:p>
            <a:r>
              <a:rPr lang="en-GB" altLang="en-US" dirty="0"/>
              <a:t>, </a:t>
            </a:r>
          </a:p>
          <a:p>
            <a:endParaRPr lang="en-GB" dirty="0"/>
          </a:p>
        </p:txBody>
      </p:sp>
      <p:sp>
        <p:nvSpPr>
          <p:cNvPr id="5" name="Rectangle 4"/>
          <p:cNvSpPr/>
          <p:nvPr/>
        </p:nvSpPr>
        <p:spPr>
          <a:xfrm>
            <a:off x="317965" y="1578560"/>
            <a:ext cx="6053168" cy="7136787"/>
          </a:xfrm>
          <a:prstGeom prst="rect">
            <a:avLst/>
          </a:prstGeom>
        </p:spPr>
        <p:txBody>
          <a:bodyPr wrap="square">
            <a:spAutoFit/>
          </a:bodyPr>
          <a:lstStyle/>
          <a:p>
            <a:pPr>
              <a:lnSpc>
                <a:spcPct val="90000"/>
              </a:lnSpc>
            </a:pPr>
            <a:r>
              <a:rPr lang="en-GB" altLang="en-US" sz="1200" dirty="0">
                <a:solidFill>
                  <a:srgbClr val="000000"/>
                </a:solidFill>
                <a:ea typeface="ＭＳ Ｐゴシック" panose="020B0600070205080204" pitchFamily="34" charset="-128"/>
              </a:rPr>
              <a:t>It is for the </a:t>
            </a:r>
            <a:r>
              <a:rPr lang="en-GB" altLang="en-US" sz="1200" dirty="0">
                <a:solidFill>
                  <a:srgbClr val="0000FF"/>
                </a:solidFill>
                <a:ea typeface="ＭＳ Ｐゴシック" panose="020B0600070205080204" pitchFamily="34" charset="-128"/>
              </a:rPr>
              <a:t>Constable </a:t>
            </a:r>
            <a:r>
              <a:rPr lang="en-GB" altLang="en-US" sz="1200" dirty="0">
                <a:solidFill>
                  <a:srgbClr val="000000"/>
                </a:solidFill>
                <a:ea typeface="ＭＳ Ｐゴシック" panose="020B0600070205080204" pitchFamily="34" charset="-128"/>
              </a:rPr>
              <a:t>to decide whether the specimen will be </a:t>
            </a:r>
            <a:r>
              <a:rPr lang="en-GB" altLang="en-US" sz="1200" b="1" dirty="0">
                <a:solidFill>
                  <a:srgbClr val="FF3300"/>
                </a:solidFill>
                <a:ea typeface="ＭＳ Ｐゴシック" panose="020B0600070205080204" pitchFamily="34" charset="-128"/>
              </a:rPr>
              <a:t>BLOOD</a:t>
            </a:r>
            <a:r>
              <a:rPr lang="en-GB" altLang="en-US" sz="1200" dirty="0">
                <a:solidFill>
                  <a:srgbClr val="000000"/>
                </a:solidFill>
                <a:ea typeface="ＭＳ Ｐゴシック" panose="020B0600070205080204" pitchFamily="34" charset="-128"/>
              </a:rPr>
              <a:t> or </a:t>
            </a:r>
            <a:r>
              <a:rPr lang="en-GB" altLang="en-US" sz="1200" b="1" dirty="0">
                <a:solidFill>
                  <a:srgbClr val="FF3300"/>
                </a:solidFill>
                <a:ea typeface="ＭＳ Ｐゴシック" panose="020B0600070205080204" pitchFamily="34" charset="-128"/>
              </a:rPr>
              <a:t>URINE</a:t>
            </a:r>
            <a:r>
              <a:rPr lang="en-GB" altLang="en-US" sz="1200" dirty="0">
                <a:solidFill>
                  <a:srgbClr val="000000"/>
                </a:solidFill>
                <a:ea typeface="ＭＳ Ｐゴシック" panose="020B0600070205080204" pitchFamily="34" charset="-128"/>
              </a:rPr>
              <a:t>, </a:t>
            </a:r>
            <a:r>
              <a:rPr lang="en-GB" altLang="en-US" sz="1200" b="1" dirty="0">
                <a:solidFill>
                  <a:srgbClr val="0000FF"/>
                </a:solidFill>
                <a:ea typeface="ＭＳ Ｐゴシック" panose="020B0600070205080204" pitchFamily="34" charset="-128"/>
              </a:rPr>
              <a:t>UNLESS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in a doctor’s opinion, there are medical grounds for not providing blood</a:t>
            </a:r>
            <a:r>
              <a:rPr lang="en-GB" altLang="en-US" sz="1200" dirty="0">
                <a:solidFill>
                  <a:srgbClr val="000000"/>
                </a:solidFill>
                <a:ea typeface="ＭＳ Ｐゴシック" panose="020B0600070205080204" pitchFamily="34" charset="-128"/>
              </a:rPr>
              <a:t>, such as anaemia -  </a:t>
            </a:r>
          </a:p>
          <a:p>
            <a:pPr>
              <a:lnSpc>
                <a:spcPct val="90000"/>
              </a:lnSpc>
            </a:pPr>
            <a:r>
              <a:rPr lang="en-GB" altLang="en-US" sz="1200" b="1" dirty="0">
                <a:solidFill>
                  <a:srgbClr val="000000"/>
                </a:solidFill>
                <a:ea typeface="ＭＳ Ｐゴシック" panose="020B0600070205080204" pitchFamily="34" charset="-128"/>
              </a:rPr>
              <a:t>However, the following stated cases should be borne in mind </a:t>
            </a:r>
            <a:r>
              <a:rPr lang="en-GB" altLang="en-US" sz="1200" dirty="0">
                <a:solidFill>
                  <a:srgbClr val="000000"/>
                </a:solidFill>
                <a:ea typeface="ＭＳ Ｐゴシック" panose="020B0600070205080204" pitchFamily="34" charset="-128"/>
              </a:rPr>
              <a:t>– </a:t>
            </a:r>
          </a:p>
          <a:p>
            <a:pPr>
              <a:lnSpc>
                <a:spcPct val="90000"/>
              </a:lnSpc>
            </a:pPr>
            <a:r>
              <a:rPr lang="en-GB" altLang="en-US" sz="1200" dirty="0">
                <a:solidFill>
                  <a:srgbClr val="0000FF"/>
                </a:solidFill>
                <a:ea typeface="ＭＳ Ｐゴシック" panose="020B0600070205080204" pitchFamily="34" charset="-128"/>
              </a:rPr>
              <a:t>Joseph v DPP (2003)</a:t>
            </a:r>
          </a:p>
          <a:p>
            <a:pPr>
              <a:lnSpc>
                <a:spcPct val="90000"/>
              </a:lnSpc>
            </a:pPr>
            <a:r>
              <a:rPr lang="en-GB" altLang="en-US" sz="1200" dirty="0">
                <a:ea typeface="ＭＳ Ｐゴシック" panose="020B0600070205080204" pitchFamily="34" charset="-128"/>
              </a:rPr>
              <a:t>J, a Rastafarian , provided two specimens of breath for analysis having been arrested on suspicion of driving a motor vehicle after consuming alcohol in excess of the statutory limit. The lower reading was 40 microgrammes in 100ml of breath, it was indicated that he would have to follow the statutory option of requiring an alternative sample. J indicated, before the formal process began that he would not be able to give blood due to his religion and the officer then stated that if that was the case then there would be no option left but to charge him. </a:t>
            </a:r>
          </a:p>
          <a:p>
            <a:pPr>
              <a:lnSpc>
                <a:spcPct val="90000"/>
              </a:lnSpc>
            </a:pPr>
            <a:r>
              <a:rPr lang="en-GB" altLang="en-US" sz="1200" dirty="0">
                <a:ea typeface="ＭＳ Ｐゴシック" panose="020B0600070205080204" pitchFamily="34" charset="-128"/>
              </a:rPr>
              <a:t>The formal process then began and due to the previous conversation J restated that he could not give blood because of his religion, and as this could not be seen as a medical reason he was charged, using the lower of the two breath tests as the reason.</a:t>
            </a:r>
          </a:p>
          <a:p>
            <a:pPr>
              <a:lnSpc>
                <a:spcPct val="90000"/>
              </a:lnSpc>
            </a:pPr>
            <a:r>
              <a:rPr lang="en-GB" altLang="en-US" sz="1200" dirty="0">
                <a:ea typeface="ＭＳ Ｐゴシック" panose="020B0600070205080204" pitchFamily="34" charset="-128"/>
              </a:rPr>
              <a:t>No mention was made of the alternative of a sample of urine. J was found guilty at Magistrates Court and the decision was supported by the Crown Court. J appealed by way of case stated:-</a:t>
            </a:r>
          </a:p>
          <a:p>
            <a:pPr>
              <a:lnSpc>
                <a:spcPct val="90000"/>
              </a:lnSpc>
            </a:pPr>
            <a:r>
              <a:rPr lang="en-GB" altLang="en-US" sz="1200" dirty="0">
                <a:ea typeface="ＭＳ Ｐゴシック" panose="020B0600070205080204" pitchFamily="34" charset="-128"/>
              </a:rPr>
              <a:t>HELD (allowing the appeal) the court gave the following reasons in these exceptional circumstances:-</a:t>
            </a:r>
          </a:p>
          <a:p>
            <a:pPr>
              <a:lnSpc>
                <a:spcPct val="90000"/>
              </a:lnSpc>
            </a:pPr>
            <a:endParaRPr lang="en-GB" altLang="en-US" sz="1200" dirty="0">
              <a:ea typeface="ＭＳ Ｐゴシック" panose="020B0600070205080204" pitchFamily="34" charset="-128"/>
            </a:endParaRPr>
          </a:p>
          <a:p>
            <a:pPr>
              <a:lnSpc>
                <a:spcPct val="90000"/>
              </a:lnSpc>
            </a:pPr>
            <a:r>
              <a:rPr lang="en-GB" altLang="en-US" sz="1200" dirty="0">
                <a:ea typeface="ＭＳ Ｐゴシック" panose="020B0600070205080204" pitchFamily="34" charset="-128"/>
              </a:rPr>
              <a:t>In a case brought under </a:t>
            </a:r>
            <a:r>
              <a:rPr lang="en-GB" altLang="en-US" sz="1200" dirty="0">
                <a:ea typeface="ＭＳ Ｐゴシック" panose="020B0600070205080204" pitchFamily="34" charset="-128"/>
                <a:hlinkClick r:id="rId3"/>
              </a:rPr>
              <a:t>section 8(2) </a:t>
            </a:r>
            <a:r>
              <a:rPr lang="en-GB" altLang="en-US" sz="1200" dirty="0">
                <a:ea typeface="ＭＳ Ｐゴシック" panose="020B0600070205080204" pitchFamily="34" charset="-128"/>
              </a:rPr>
              <a:t>of the Road Traffic Act 1988 there is no reason for a driver to be invited to state whether he wishes to give blood or urine. The choice is the constable's, it is a statutory discretion and if tested should be done on the basis of the </a:t>
            </a:r>
            <a:r>
              <a:rPr lang="en-GB" altLang="en-US" sz="1200" dirty="0" err="1">
                <a:ea typeface="ＭＳ Ｐゴシック" panose="020B0600070205080204" pitchFamily="34" charset="-128"/>
              </a:rPr>
              <a:t>Wednesbury</a:t>
            </a:r>
            <a:r>
              <a:rPr lang="en-GB" altLang="en-US" sz="1200" dirty="0">
                <a:ea typeface="ＭＳ Ｐゴシック" panose="020B0600070205080204" pitchFamily="34" charset="-128"/>
              </a:rPr>
              <a:t> Principles.</a:t>
            </a:r>
          </a:p>
          <a:p>
            <a:pPr>
              <a:lnSpc>
                <a:spcPct val="90000"/>
              </a:lnSpc>
            </a:pPr>
            <a:r>
              <a:rPr lang="en-GB" altLang="en-US" sz="1200" dirty="0">
                <a:ea typeface="ＭＳ Ｐゴシック" panose="020B0600070205080204" pitchFamily="34" charset="-128"/>
              </a:rPr>
              <a:t>However the present case is unusual in that before the officer made his choice he was aware that J would not be able to give blood, regardless of whether or not Rastafarianism is a religion and these reasons should have been taken into consideration when requesting the alternative. In those circumstances the officer, not having any reason not to choose urine, should have chosen urine instead of blood.</a:t>
            </a:r>
            <a:endParaRPr lang="en-GB" altLang="en-US" sz="1200" dirty="0">
              <a:solidFill>
                <a:srgbClr val="000000"/>
              </a:solidFill>
              <a:ea typeface="ＭＳ Ｐゴシック" panose="020B0600070205080204" pitchFamily="34" charset="-128"/>
            </a:endParaRPr>
          </a:p>
          <a:p>
            <a:pPr>
              <a:lnSpc>
                <a:spcPct val="90000"/>
              </a:lnSpc>
            </a:pPr>
            <a:endParaRPr lang="en-US"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Blood will </a:t>
            </a:r>
            <a:r>
              <a:rPr lang="en-GB" altLang="en-US" sz="1200" b="1" dirty="0">
                <a:solidFill>
                  <a:srgbClr val="FF3300"/>
                </a:solidFill>
                <a:ea typeface="ＭＳ Ｐゴシック" panose="020B0600070205080204" pitchFamily="34" charset="-128"/>
              </a:rPr>
              <a:t>ALWAYS </a:t>
            </a:r>
            <a:r>
              <a:rPr lang="en-GB" altLang="en-US" sz="1200" dirty="0">
                <a:solidFill>
                  <a:srgbClr val="000000"/>
                </a:solidFill>
                <a:ea typeface="ＭＳ Ｐゴシック" panose="020B0600070205080204" pitchFamily="34" charset="-128"/>
              </a:rPr>
              <a:t>be taken by a </a:t>
            </a:r>
            <a:r>
              <a:rPr lang="en-GB" altLang="en-US" sz="1200" b="1" dirty="0">
                <a:solidFill>
                  <a:srgbClr val="0000FF"/>
                </a:solidFill>
                <a:ea typeface="ＭＳ Ｐゴシック" panose="020B0600070205080204" pitchFamily="34" charset="-128"/>
              </a:rPr>
              <a:t>DOCTOR</a:t>
            </a:r>
            <a:r>
              <a:rPr lang="en-GB" altLang="en-US" sz="1200" dirty="0">
                <a:solidFill>
                  <a:srgbClr val="000000"/>
                </a:solidFill>
                <a:ea typeface="ＭＳ Ｐゴシック" panose="020B0600070205080204" pitchFamily="34" charset="-128"/>
              </a:rPr>
              <a:t> – the </a:t>
            </a:r>
            <a:r>
              <a:rPr lang="en-GB" altLang="en-US" sz="1200" b="1" dirty="0">
                <a:solidFill>
                  <a:srgbClr val="0000FF"/>
                </a:solidFill>
                <a:ea typeface="ＭＳ Ｐゴシック" panose="020B0600070205080204" pitchFamily="34" charset="-128"/>
              </a:rPr>
              <a:t>POLICE SURGEON</a:t>
            </a:r>
          </a:p>
          <a:p>
            <a:pPr>
              <a:lnSpc>
                <a:spcPct val="90000"/>
              </a:lnSpc>
            </a:pPr>
            <a:r>
              <a:rPr lang="en-GB" altLang="en-US" sz="1200" dirty="0">
                <a:solidFill>
                  <a:srgbClr val="000000"/>
                </a:solidFill>
                <a:ea typeface="ＭＳ Ｐゴシック" panose="020B0600070205080204" pitchFamily="34" charset="-128"/>
              </a:rPr>
              <a:t>The suspect </a:t>
            </a:r>
            <a:r>
              <a:rPr lang="en-GB" altLang="en-US" sz="1200" b="1" dirty="0">
                <a:solidFill>
                  <a:srgbClr val="FF3300"/>
                </a:solidFill>
                <a:ea typeface="ＭＳ Ｐゴシック" panose="020B0600070205080204" pitchFamily="34" charset="-128"/>
              </a:rPr>
              <a:t>MUST CONSENT</a:t>
            </a:r>
            <a:r>
              <a:rPr lang="en-GB" altLang="en-US" sz="1200" dirty="0">
                <a:solidFill>
                  <a:srgbClr val="000000"/>
                </a:solidFill>
                <a:ea typeface="ＭＳ Ｐゴシック" panose="020B0600070205080204" pitchFamily="34" charset="-128"/>
              </a:rPr>
              <a:t> to the blood being taken, otherwise it is an </a:t>
            </a:r>
            <a:r>
              <a:rPr lang="en-GB" altLang="en-US" sz="1200" b="1" dirty="0">
                <a:solidFill>
                  <a:srgbClr val="FF3300"/>
                </a:solidFill>
                <a:ea typeface="ＭＳ Ｐゴシック" panose="020B0600070205080204" pitchFamily="34" charset="-128"/>
              </a:rPr>
              <a:t>ASSAULT </a:t>
            </a:r>
          </a:p>
          <a:p>
            <a:pPr>
              <a:lnSpc>
                <a:spcPct val="90000"/>
              </a:lnSpc>
            </a:pPr>
            <a:r>
              <a:rPr lang="en-GB" altLang="en-US" sz="1200" dirty="0">
                <a:solidFill>
                  <a:srgbClr val="000000"/>
                </a:solidFill>
                <a:ea typeface="ＭＳ Ｐゴシック" panose="020B0600070205080204" pitchFamily="34" charset="-128"/>
              </a:rPr>
              <a:t>Urine </a:t>
            </a:r>
            <a:r>
              <a:rPr lang="en-GB" altLang="en-US" sz="1200" b="1" dirty="0">
                <a:solidFill>
                  <a:srgbClr val="0000FF"/>
                </a:solidFill>
                <a:ea typeface="ＭＳ Ｐゴシック" panose="020B0600070205080204" pitchFamily="34" charset="-128"/>
              </a:rPr>
              <a:t>MAY</a:t>
            </a:r>
            <a:r>
              <a:rPr lang="en-GB" altLang="en-US" sz="1200" dirty="0">
                <a:solidFill>
                  <a:srgbClr val="000000"/>
                </a:solidFill>
                <a:ea typeface="ＭＳ Ｐゴシック" panose="020B0600070205080204" pitchFamily="34" charset="-128"/>
              </a:rPr>
              <a:t> be taken by a </a:t>
            </a:r>
            <a:r>
              <a:rPr lang="en-GB" altLang="en-US" sz="1200" b="1" dirty="0">
                <a:solidFill>
                  <a:srgbClr val="0000FF"/>
                </a:solidFill>
                <a:ea typeface="ＭＳ Ｐゴシック" panose="020B0600070205080204" pitchFamily="34" charset="-128"/>
              </a:rPr>
              <a:t>POLICE OFFICER</a:t>
            </a:r>
          </a:p>
          <a:p>
            <a:pPr>
              <a:lnSpc>
                <a:spcPct val="90000"/>
              </a:lnSpc>
            </a:pPr>
            <a:r>
              <a:rPr lang="en-GB" altLang="en-US" sz="1200" dirty="0">
                <a:solidFill>
                  <a:srgbClr val="000000"/>
                </a:solidFill>
                <a:ea typeface="ＭＳ Ｐゴシック" panose="020B0600070205080204" pitchFamily="34" charset="-128"/>
              </a:rPr>
              <a:t>The suspect will be required to provide </a:t>
            </a:r>
            <a:r>
              <a:rPr lang="en-GB" altLang="en-US" sz="1200" b="1" dirty="0">
                <a:solidFill>
                  <a:srgbClr val="FF3300"/>
                </a:solidFill>
                <a:ea typeface="ＭＳ Ｐゴシック" panose="020B0600070205080204" pitchFamily="34" charset="-128"/>
              </a:rPr>
              <a:t>2 SAMPLES</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within </a:t>
            </a:r>
            <a:r>
              <a:rPr lang="en-GB" altLang="en-US" sz="1200" b="1" dirty="0">
                <a:solidFill>
                  <a:srgbClr val="FF3300"/>
                </a:solidFill>
                <a:ea typeface="ＭＳ Ｐゴシック" panose="020B0600070205080204" pitchFamily="34" charset="-128"/>
              </a:rPr>
              <a:t>ONE HOUR</a:t>
            </a:r>
            <a:r>
              <a:rPr lang="en-GB" altLang="en-US" sz="1200" dirty="0">
                <a:solidFill>
                  <a:srgbClr val="000000"/>
                </a:solidFill>
                <a:ea typeface="ＭＳ Ｐゴシック" panose="020B0600070205080204" pitchFamily="34" charset="-128"/>
              </a:rPr>
              <a:t>. </a:t>
            </a:r>
            <a:r>
              <a:rPr lang="en-GB" altLang="en-US" sz="1200" b="1" dirty="0">
                <a:solidFill>
                  <a:srgbClr val="000000"/>
                </a:solidFill>
                <a:ea typeface="ＭＳ Ｐゴシック" panose="020B0600070205080204" pitchFamily="34" charset="-128"/>
              </a:rPr>
              <a:t>The first sample will be discarded, and the second one used</a:t>
            </a:r>
          </a:p>
          <a:p>
            <a:pPr>
              <a:lnSpc>
                <a:spcPct val="90000"/>
              </a:lnSpc>
            </a:pPr>
            <a:endParaRPr lang="en-GB" altLang="en-US" sz="1200" b="1"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this option is NOT taken then the suspect will be charged with the appropriate offence.</a:t>
            </a:r>
          </a:p>
          <a:p>
            <a:pPr>
              <a:lnSpc>
                <a:spcPct val="90000"/>
              </a:lnSpc>
            </a:pPr>
            <a:endParaRPr lang="en-GB" altLang="en-US" sz="1200" dirty="0">
              <a:solidFill>
                <a:srgbClr val="000000"/>
              </a:solidFill>
              <a:ea typeface="ＭＳ Ｐゴシック" panose="020B0600070205080204" pitchFamily="34" charset="-128"/>
            </a:endParaRPr>
          </a:p>
          <a:p>
            <a:pPr>
              <a:lnSpc>
                <a:spcPct val="90000"/>
              </a:lnSpc>
            </a:pPr>
            <a:r>
              <a:rPr lang="en-GB" altLang="en-US" sz="1200" dirty="0">
                <a:solidFill>
                  <a:srgbClr val="000000"/>
                </a:solidFill>
                <a:ea typeface="ＭＳ Ｐゴシック" panose="020B0600070205080204" pitchFamily="34" charset="-128"/>
              </a:rPr>
              <a:t>If the option is taken the suspect will be bailed pending the results of the analysis of the blood/urine sample provided.</a:t>
            </a:r>
          </a:p>
          <a:p>
            <a:pPr>
              <a:lnSpc>
                <a:spcPct val="90000"/>
              </a:lnSpc>
            </a:pPr>
            <a:endParaRPr lang="en-GB" altLang="en-US" sz="1200" dirty="0">
              <a:solidFill>
                <a:srgbClr val="000000"/>
              </a:solidFill>
              <a:ea typeface="ＭＳ Ｐゴシック" panose="020B0600070205080204" pitchFamily="34" charset="-128"/>
            </a:endParaRPr>
          </a:p>
        </p:txBody>
      </p:sp>
    </p:spTree>
    <p:extLst>
      <p:ext uri="{BB962C8B-B14F-4D97-AF65-F5344CB8AC3E}">
        <p14:creationId xmlns:p14="http://schemas.microsoft.com/office/powerpoint/2010/main" val="2077443481"/>
      </p:ext>
    </p:extLst>
  </p:cSld>
  <p:clrMapOvr>
    <a:masterClrMapping/>
  </p:clrMapOvr>
</p:notes>
</file>

<file path=ppt/notesSlides/notesSlide6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93</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3908614"/>
          </a:xfrm>
        </p:spPr>
        <p:txBody>
          <a:bodyPr/>
          <a:lstStyle/>
          <a:p>
            <a:endParaRPr lang="en-GB" sz="1600" dirty="0"/>
          </a:p>
        </p:txBody>
      </p:sp>
    </p:spTree>
    <p:extLst>
      <p:ext uri="{BB962C8B-B14F-4D97-AF65-F5344CB8AC3E}">
        <p14:creationId xmlns:p14="http://schemas.microsoft.com/office/powerpoint/2010/main" val="3342341593"/>
      </p:ext>
    </p:extLst>
  </p:cSld>
  <p:clrMapOvr>
    <a:masterClrMapping/>
  </p:clrMapOvr>
</p:notes>
</file>

<file path=ppt/notesSlides/notesSlide6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990600" y="388938"/>
            <a:ext cx="4559300" cy="2565400"/>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94</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5" name="Notes Placeholder 4"/>
          <p:cNvSpPr>
            <a:spLocks noGrp="1"/>
          </p:cNvSpPr>
          <p:nvPr>
            <p:ph type="body" sz="quarter" idx="11"/>
          </p:nvPr>
        </p:nvSpPr>
        <p:spPr>
          <a:xfrm>
            <a:off x="701347" y="3406373"/>
            <a:ext cx="5438140" cy="5421245"/>
          </a:xfrm>
        </p:spPr>
        <p:txBody>
          <a:bodyPr/>
          <a:lstStyle/>
          <a:p>
            <a:endParaRPr lang="en-GB" sz="1600" dirty="0"/>
          </a:p>
        </p:txBody>
      </p:sp>
    </p:spTree>
    <p:extLst>
      <p:ext uri="{BB962C8B-B14F-4D97-AF65-F5344CB8AC3E}">
        <p14:creationId xmlns:p14="http://schemas.microsoft.com/office/powerpoint/2010/main" val="3254358911"/>
      </p:ext>
    </p:extLst>
  </p:cSld>
  <p:clrMapOvr>
    <a:masterClrMapping/>
  </p:clrMapOvr>
</p:notes>
</file>

<file path=ppt/notesSlides/notesSlide6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95</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1"/>
            <a:ext cx="5438140" cy="3908614"/>
          </a:xfrm>
        </p:spPr>
        <p:txBody>
          <a:bodyPr/>
          <a:lstStyle/>
          <a:p>
            <a:endParaRPr lang="en-GB" sz="1800" dirty="0"/>
          </a:p>
        </p:txBody>
      </p:sp>
    </p:spTree>
    <p:extLst>
      <p:ext uri="{BB962C8B-B14F-4D97-AF65-F5344CB8AC3E}">
        <p14:creationId xmlns:p14="http://schemas.microsoft.com/office/powerpoint/2010/main" val="2717283606"/>
      </p:ext>
    </p:extLst>
  </p:cSld>
  <p:clrMapOvr>
    <a:masterClrMapping/>
  </p:clrMapOvr>
</p:notes>
</file>

<file path=ppt/notesSlides/notesSlide6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96863" y="388938"/>
            <a:ext cx="5967412" cy="3357562"/>
          </a:xfrm>
        </p:spPr>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399293F-F3C1-4DBE-9ABE-39D87F4D905F}"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3" name="Notes Placeholder 2"/>
          <p:cNvSpPr>
            <a:spLocks noGrp="1"/>
          </p:cNvSpPr>
          <p:nvPr>
            <p:ph type="body" sz="quarter" idx="11"/>
          </p:nvPr>
        </p:nvSpPr>
        <p:spPr>
          <a:xfrm>
            <a:off x="566473" y="4056330"/>
            <a:ext cx="5438140" cy="5633959"/>
          </a:xfrm>
        </p:spPr>
        <p:txBody>
          <a:bodyPr/>
          <a:lstStyle/>
          <a:p>
            <a:endParaRPr lang="en-GB" sz="1800" dirty="0"/>
          </a:p>
        </p:txBody>
      </p:sp>
    </p:spTree>
    <p:extLst>
      <p:ext uri="{BB962C8B-B14F-4D97-AF65-F5344CB8AC3E}">
        <p14:creationId xmlns:p14="http://schemas.microsoft.com/office/powerpoint/2010/main" val="755275391"/>
      </p:ext>
    </p:extLst>
  </p:cSld>
  <p:clrMapOvr>
    <a:masterClrMapping/>
  </p:clrMapOvr>
</p:notes>
</file>

<file path=ppt/notesSlides/notesSlide6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16051B0-A202-4E12-87BE-BCC1A5DEA03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1783979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27711-6F02-55B3-CDFF-3F49168A14A1}"/>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2C1E519-DBB9-E6F5-3C07-827FABD774A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1B3830F-8B5A-C47A-E2B4-A59D72062817}"/>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0B7004F-B8CA-3297-2732-33E13C2433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5C7270-D9C7-31E8-33D1-896C96F478B1}"/>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0962383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E71A3F-D011-7B53-A99E-908CB107B25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41529F8-E2B7-2C1B-268D-595380AB1D7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10B1459-089B-23E4-6CB6-22D4B7D7A26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532403E9-3FE0-AEAA-86E3-4FA317B4AF8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97CB6E-6152-04FF-E859-B361D4B7D84D}"/>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8534100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38090-A4CE-823F-3A40-6420236C4146}"/>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7707FEBB-C137-7D5C-0A25-FD9CCCA1823C}"/>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47F0CE9-0E8B-2DD9-201A-2C8F9880B622}"/>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4F1E1D55-F536-028A-EE7E-5F0DD82156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61E6EB2-3E83-8D52-3F1D-7CF6AD8DEAC4}"/>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674419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74A6-64B3-82FA-4418-C05D55F29FD6}"/>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3FEED94-6709-1BEF-A3BB-79E659CEE393}"/>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78F5A5E8-7602-3418-FEF3-BB2191F11F0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6D92670-AB37-FB18-2480-FBF3344694E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EB9C3443-7FBC-B5C2-8FE3-0FDFC0EB4E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9A36930-2FD5-CAF7-AE82-D091EA5DEC62}"/>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6814958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771AA-0F1D-CB88-D4CF-E6C53E9BF25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8B0BCB-C88F-48F2-E9B0-5E06EEF7F5E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D83E64D-8402-9F36-4478-1A02A291C1F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4663E12F-6E59-2A4A-F8D8-482AFBF77B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BFE07C5-9A03-E263-5C98-63C48E1DF844}"/>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CAB9453-59E1-DA23-1B53-65B78303CB94}"/>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8" name="Footer Placeholder 7">
            <a:extLst>
              <a:ext uri="{FF2B5EF4-FFF2-40B4-BE49-F238E27FC236}">
                <a16:creationId xmlns:a16="http://schemas.microsoft.com/office/drawing/2014/main" id="{82FE4306-708F-08EE-BC08-EE4993247C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E84D752-CEB0-DD1E-5BD9-C78E4AE289D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921558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D276E-5F29-1CB6-D4F0-848CB5D720A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3B93F603-EB69-5A7E-A051-6CC05FF1FDD3}"/>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4" name="Footer Placeholder 3">
            <a:extLst>
              <a:ext uri="{FF2B5EF4-FFF2-40B4-BE49-F238E27FC236}">
                <a16:creationId xmlns:a16="http://schemas.microsoft.com/office/drawing/2014/main" id="{6F7B8F77-4C88-BECA-EC66-1D066E9A0E7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7924F63-1237-3C85-6C28-6D24AE2303B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3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A19041-5E5B-08D5-73FD-89DD5BD068C9}"/>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3" name="Footer Placeholder 2">
            <a:extLst>
              <a:ext uri="{FF2B5EF4-FFF2-40B4-BE49-F238E27FC236}">
                <a16:creationId xmlns:a16="http://schemas.microsoft.com/office/drawing/2014/main" id="{F6A1A0C3-A7D2-E066-73C8-48D2395A407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30F9E2B-0E5E-2255-EA39-55FC2CD2575B}"/>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1920179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AD2D3-54A7-AEAF-1C97-61875C6F48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7CF83DB0-68B1-52C2-DF23-4B75D0AD141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2843630-EB74-1CC8-C1AC-D5781272F6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C1904EA-4711-2A7F-8206-97E73691F80E}"/>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53363E9D-BF71-CD1A-7958-AA1235AAEDF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537F080-F414-EFC0-926D-27E9D4C9237C}"/>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1564766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BACE7-5957-4911-6BBF-63630F93A08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BF5639C5-5ADA-28C2-9F4A-17BE55EF7B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F3EEDEA-2890-3AB3-9501-D7B3E2E464A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A1A7726-7DC2-838E-7FA4-94464557CA56}"/>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6" name="Footer Placeholder 5">
            <a:extLst>
              <a:ext uri="{FF2B5EF4-FFF2-40B4-BE49-F238E27FC236}">
                <a16:creationId xmlns:a16="http://schemas.microsoft.com/office/drawing/2014/main" id="{7A631BE2-1573-D782-712B-00AB59A59D2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565079-DDA4-C59C-821C-D96BB6C7E23F}"/>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591539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C7A6D9-A19E-C994-BC8F-8935C0A9D19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6153A57-A380-F7B7-1741-56F71A3EB9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FD54D2C-CEDB-4E51-7E43-F3FAA8D234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3938BAEE-DBCF-FD27-17F2-2BE586A3214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864F3-B787-88EC-E83D-D61F0C16AC9A}"/>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34464171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657429-809B-2E01-C6F8-6BA4E75B125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F20D93D-844E-65FD-5DD1-4E69A010F30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059A8D1-74EA-83F0-DF2A-15D3CEB8399F}"/>
              </a:ext>
            </a:extLst>
          </p:cNvPr>
          <p:cNvSpPr>
            <a:spLocks noGrp="1"/>
          </p:cNvSpPr>
          <p:nvPr>
            <p:ph type="dt" sz="half" idx="10"/>
          </p:nvPr>
        </p:nvSpPr>
        <p:spPr/>
        <p:txBody>
          <a:body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E09282BB-6EE3-0A66-EEF8-14C28279A6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53249B-8ABF-D11C-8965-C851083B4539}"/>
              </a:ext>
            </a:extLst>
          </p:cNvPr>
          <p:cNvSpPr>
            <a:spLocks noGrp="1"/>
          </p:cNvSpPr>
          <p:nvPr>
            <p:ph type="sldNum" sz="quarter" idx="12"/>
          </p:nvPr>
        </p:nvSpPr>
        <p:spPr/>
        <p:txBody>
          <a:bodyPr/>
          <a:lstStyle/>
          <a:p>
            <a:fld id="{027E2B90-2E94-5244-96C6-754276B71765}" type="slidenum">
              <a:rPr lang="en-US" smtClean="0"/>
              <a:t>‹#›</a:t>
            </a:fld>
            <a:endParaRPr lang="en-US"/>
          </a:p>
        </p:txBody>
      </p:sp>
    </p:spTree>
    <p:extLst>
      <p:ext uri="{BB962C8B-B14F-4D97-AF65-F5344CB8AC3E}">
        <p14:creationId xmlns:p14="http://schemas.microsoft.com/office/powerpoint/2010/main" val="2238763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C624835-DA15-A7D9-7CCD-F52E8E81FD8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F26FB76-720D-0734-3043-44DFFC546C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FCA929-4CAA-4C2C-87F7-B954996E1B1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8EA1CAB-439C-C54F-8065-0DF82AA14F7C}" type="datetimeFigureOut">
              <a:rPr lang="en-US" smtClean="0"/>
              <a:t>3/19/23</a:t>
            </a:fld>
            <a:endParaRPr lang="en-US"/>
          </a:p>
        </p:txBody>
      </p:sp>
      <p:sp>
        <p:nvSpPr>
          <p:cNvPr id="5" name="Footer Placeholder 4">
            <a:extLst>
              <a:ext uri="{FF2B5EF4-FFF2-40B4-BE49-F238E27FC236}">
                <a16:creationId xmlns:a16="http://schemas.microsoft.com/office/drawing/2014/main" id="{BE228CB8-A777-D73A-6721-5E25B649C57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287B240-1182-D13A-DCA1-ED7E99E90E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27E2B90-2E94-5244-96C6-754276B71765}" type="slidenum">
              <a:rPr lang="en-US" smtClean="0"/>
              <a:t>‹#›</a:t>
            </a:fld>
            <a:endParaRPr lang="en-US"/>
          </a:p>
        </p:txBody>
      </p:sp>
    </p:spTree>
    <p:extLst>
      <p:ext uri="{BB962C8B-B14F-4D97-AF65-F5344CB8AC3E}">
        <p14:creationId xmlns:p14="http://schemas.microsoft.com/office/powerpoint/2010/main" val="281376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1.xml"/><Relationship Id="rId5" Type="http://schemas.openxmlformats.org/officeDocument/2006/relationships/image" Target="../media/image5.png"/><Relationship Id="rId4" Type="http://schemas.openxmlformats.org/officeDocument/2006/relationships/hyperlink" Target="https://www.uwtsd.ac.uk/library/" TargetMode="Externa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image" Target="../media/image6.png"/><Relationship Id="rId7" Type="http://schemas.openxmlformats.org/officeDocument/2006/relationships/diagramColors" Target="../diagrams/colors3.xml"/><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14.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1.jpeg"/><Relationship Id="rId4" Type="http://schemas.openxmlformats.org/officeDocument/2006/relationships/image" Target="../media/image10.svg"/></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gov.uk/guidance/police-and-criminal-evidence-act-1984-pace-codes-of-practice"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e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8.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4.xml"/><Relationship Id="rId5" Type="http://schemas.openxmlformats.org/officeDocument/2006/relationships/image" Target="../media/image27.jpeg"/><Relationship Id="rId4" Type="http://schemas.openxmlformats.org/officeDocument/2006/relationships/image" Target="../media/image26.png"/></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image" Target="../media/image28.jpeg"/><Relationship Id="rId1" Type="http://schemas.openxmlformats.org/officeDocument/2006/relationships/slideLayout" Target="../slideLayouts/slideLayout2.xml"/><Relationship Id="rId4" Type="http://schemas.openxmlformats.org/officeDocument/2006/relationships/image" Target="../media/image30.jpeg"/></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31.jpeg"/><Relationship Id="rId1" Type="http://schemas.openxmlformats.org/officeDocument/2006/relationships/slideLayout" Target="../slideLayouts/slideLayout2.xml"/><Relationship Id="rId4" Type="http://schemas.openxmlformats.org/officeDocument/2006/relationships/image" Target="../media/image33.jpeg"/></Relationships>
</file>

<file path=ppt/slides/_rels/slide31.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4.xml"/></Relationships>
</file>

<file path=ppt/slides/_rels/slide32.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34.xml.rels><?xml version="1.0" encoding="UTF-8" standalone="yes"?>
<Relationships xmlns="http://schemas.openxmlformats.org/package/2006/relationships"><Relationship Id="rId8" Type="http://schemas.openxmlformats.org/officeDocument/2006/relationships/image" Target="../media/image41.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35.xml.rels><?xml version="1.0" encoding="UTF-8" standalone="yes"?>
<Relationships xmlns="http://schemas.openxmlformats.org/package/2006/relationships"><Relationship Id="rId8" Type="http://schemas.openxmlformats.org/officeDocument/2006/relationships/image" Target="../media/image42.png"/><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36.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7.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 Id="rId9" Type="http://schemas.openxmlformats.org/officeDocument/2006/relationships/image" Target="../media/image44.jpeg"/></Relationships>
</file>

<file path=ppt/slides/_rels/slide37.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image" Target="../media/image47.jpeg"/><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7.xml"/></Relationships>
</file>

<file path=ppt/slides/_rels/slide40.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51.jpeg"/></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7.xml"/><Relationship Id="rId1" Type="http://schemas.openxmlformats.org/officeDocument/2006/relationships/tags" Target="../tags/tag1.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52.jpeg"/></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_rels/slide4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3" Type="http://schemas.openxmlformats.org/officeDocument/2006/relationships/image" Target="../media/image53.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54.jpeg"/></Relationships>
</file>

<file path=ppt/slides/_rels/slide46.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22.xml"/><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48.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57.jpe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58.jpeg"/></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59.jpeg"/></Relationships>
</file>

<file path=ppt/slides/_rels/slide52.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53.xml.rels><?xml version="1.0" encoding="UTF-8" standalone="yes"?>
<Relationships xmlns="http://schemas.openxmlformats.org/package/2006/relationships"><Relationship Id="rId3" Type="http://schemas.openxmlformats.org/officeDocument/2006/relationships/image" Target="../media/image61.jpe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54.xml.rels><?xml version="1.0" encoding="UTF-8" standalone="yes"?>
<Relationships xmlns="http://schemas.openxmlformats.org/package/2006/relationships"><Relationship Id="rId3" Type="http://schemas.openxmlformats.org/officeDocument/2006/relationships/image" Target="../media/image62.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7.xml"/></Relationships>
</file>

<file path=ppt/slides/_rels/slide56.xml.rels><?xml version="1.0" encoding="UTF-8" standalone="yes"?>
<Relationships xmlns="http://schemas.openxmlformats.org/package/2006/relationships"><Relationship Id="rId3" Type="http://schemas.openxmlformats.org/officeDocument/2006/relationships/image" Target="../media/image63.jpeg"/><Relationship Id="rId2" Type="http://schemas.openxmlformats.org/officeDocument/2006/relationships/notesSlide" Target="../notesSlides/notesSlide32.xml"/><Relationship Id="rId1" Type="http://schemas.openxmlformats.org/officeDocument/2006/relationships/slideLayout" Target="../slideLayouts/slideLayout7.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58.xml.rels><?xml version="1.0" encoding="UTF-8" standalone="yes"?>
<Relationships xmlns="http://schemas.openxmlformats.org/package/2006/relationships"><Relationship Id="rId3" Type="http://schemas.openxmlformats.org/officeDocument/2006/relationships/image" Target="../media/image65.jpeg"/><Relationship Id="rId2" Type="http://schemas.openxmlformats.org/officeDocument/2006/relationships/image" Target="../media/image64.jpeg"/><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8" Type="http://schemas.openxmlformats.org/officeDocument/2006/relationships/image" Target="../media/image71.jpeg"/><Relationship Id="rId3" Type="http://schemas.openxmlformats.org/officeDocument/2006/relationships/image" Target="../media/image66.jpeg"/><Relationship Id="rId7" Type="http://schemas.openxmlformats.org/officeDocument/2006/relationships/image" Target="../media/image70.jpe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69.jpeg"/><Relationship Id="rId5" Type="http://schemas.openxmlformats.org/officeDocument/2006/relationships/image" Target="../media/image68.jpeg"/><Relationship Id="rId4" Type="http://schemas.openxmlformats.org/officeDocument/2006/relationships/image" Target="../media/image67.jpeg"/><Relationship Id="rId9" Type="http://schemas.openxmlformats.org/officeDocument/2006/relationships/image" Target="../media/image72.jpeg"/></Relationships>
</file>

<file path=ppt/slides/_rels/slide60.xml.rels><?xml version="1.0" encoding="UTF-8" standalone="yes"?>
<Relationships xmlns="http://schemas.openxmlformats.org/package/2006/relationships"><Relationship Id="rId8" Type="http://schemas.openxmlformats.org/officeDocument/2006/relationships/image" Target="../media/image73.jpeg"/><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61.xml.rels><?xml version="1.0" encoding="UTF-8" standalone="yes"?>
<Relationships xmlns="http://schemas.openxmlformats.org/package/2006/relationships"><Relationship Id="rId8" Type="http://schemas.openxmlformats.org/officeDocument/2006/relationships/diagramColors" Target="../diagrams/colors10.xml"/><Relationship Id="rId3" Type="http://schemas.openxmlformats.org/officeDocument/2006/relationships/image" Target="../media/image74.jpeg"/><Relationship Id="rId7" Type="http://schemas.openxmlformats.org/officeDocument/2006/relationships/diagramQuickStyle" Target="../diagrams/quickStyle10.xml"/><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diagramLayout" Target="../diagrams/layout10.xml"/><Relationship Id="rId5" Type="http://schemas.openxmlformats.org/officeDocument/2006/relationships/diagramData" Target="../diagrams/data10.xml"/><Relationship Id="rId4" Type="http://schemas.openxmlformats.org/officeDocument/2006/relationships/image" Target="../media/image75.jpeg"/><Relationship Id="rId9" Type="http://schemas.microsoft.com/office/2007/relationships/diagramDrawing" Target="../diagrams/drawing10.xml"/></Relationships>
</file>

<file path=ppt/slides/_rels/slide6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image" Target="../media/image76.jpeg"/><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63.xml.rels><?xml version="1.0" encoding="UTF-8" standalone="yes"?>
<Relationships xmlns="http://schemas.openxmlformats.org/package/2006/relationships"><Relationship Id="rId3" Type="http://schemas.openxmlformats.org/officeDocument/2006/relationships/image" Target="../media/image77.jpeg"/><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8" Type="http://schemas.openxmlformats.org/officeDocument/2006/relationships/image" Target="../media/image78.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diagramColors" Target="../diagrams/colors12.xml"/><Relationship Id="rId11" Type="http://schemas.openxmlformats.org/officeDocument/2006/relationships/image" Target="../media/image81.jpeg"/><Relationship Id="rId5" Type="http://schemas.openxmlformats.org/officeDocument/2006/relationships/diagramQuickStyle" Target="../diagrams/quickStyle12.xml"/><Relationship Id="rId10" Type="http://schemas.openxmlformats.org/officeDocument/2006/relationships/image" Target="../media/image80.jpeg"/><Relationship Id="rId4" Type="http://schemas.openxmlformats.org/officeDocument/2006/relationships/diagramLayout" Target="../diagrams/layout12.xml"/><Relationship Id="rId9" Type="http://schemas.openxmlformats.org/officeDocument/2006/relationships/image" Target="../media/image79.jpeg"/></Relationships>
</file>

<file path=ppt/slides/_rels/slide6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82.png"/><Relationship Id="rId7" Type="http://schemas.openxmlformats.org/officeDocument/2006/relationships/diagramColors" Target="../diagrams/colors13.xml"/><Relationship Id="rId2" Type="http://schemas.openxmlformats.org/officeDocument/2006/relationships/notesSlide" Target="../notesSlides/notesSlide39.xml"/><Relationship Id="rId1" Type="http://schemas.openxmlformats.org/officeDocument/2006/relationships/slideLayout" Target="../slideLayouts/slideLayout6.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 Id="rId9" Type="http://schemas.openxmlformats.org/officeDocument/2006/relationships/image" Target="../media/image83.jpeg"/></Relationships>
</file>

<file path=ppt/slides/_rels/slide67.xml.rels><?xml version="1.0" encoding="UTF-8" standalone="yes"?>
<Relationships xmlns="http://schemas.openxmlformats.org/package/2006/relationships"><Relationship Id="rId8" Type="http://schemas.openxmlformats.org/officeDocument/2006/relationships/image" Target="../media/image84.jpeg"/><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40.xml"/><Relationship Id="rId1" Type="http://schemas.openxmlformats.org/officeDocument/2006/relationships/slideLayout" Target="../slideLayouts/slideLayout7.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68.xml.rels><?xml version="1.0" encoding="UTF-8" standalone="yes"?>
<Relationships xmlns="http://schemas.openxmlformats.org/package/2006/relationships"><Relationship Id="rId3" Type="http://schemas.openxmlformats.org/officeDocument/2006/relationships/image" Target="../media/image85.png"/><Relationship Id="rId2" Type="http://schemas.openxmlformats.org/officeDocument/2006/relationships/notesSlide" Target="../notesSlides/notesSlide41.xml"/><Relationship Id="rId1" Type="http://schemas.openxmlformats.org/officeDocument/2006/relationships/slideLayout" Target="../slideLayouts/slideLayout7.xml"/></Relationships>
</file>

<file path=ppt/slides/_rels/slide69.xml.rels><?xml version="1.0" encoding="UTF-8" standalone="yes"?>
<Relationships xmlns="http://schemas.openxmlformats.org/package/2006/relationships"><Relationship Id="rId8" Type="http://schemas.openxmlformats.org/officeDocument/2006/relationships/image" Target="../media/image86.jpeg"/><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42.xml"/><Relationship Id="rId1" Type="http://schemas.openxmlformats.org/officeDocument/2006/relationships/slideLayout" Target="../slideLayouts/slideLayout7.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70.xml.rels><?xml version="1.0" encoding="UTF-8" standalone="yes"?>
<Relationships xmlns="http://schemas.openxmlformats.org/package/2006/relationships"><Relationship Id="rId2" Type="http://schemas.openxmlformats.org/officeDocument/2006/relationships/notesSlide" Target="../notesSlides/notesSlide43.xml"/><Relationship Id="rId1" Type="http://schemas.openxmlformats.org/officeDocument/2006/relationships/slideLayout" Target="../slideLayouts/slideLayout7.xml"/></Relationships>
</file>

<file path=ppt/slides/_rels/slide71.xml.rels><?xml version="1.0" encoding="UTF-8" standalone="yes"?>
<Relationships xmlns="http://schemas.openxmlformats.org/package/2006/relationships"><Relationship Id="rId8" Type="http://schemas.openxmlformats.org/officeDocument/2006/relationships/image" Target="../media/image87.png"/><Relationship Id="rId3" Type="http://schemas.openxmlformats.org/officeDocument/2006/relationships/diagramData" Target="../diagrams/data16.xml"/><Relationship Id="rId7" Type="http://schemas.microsoft.com/office/2007/relationships/diagramDrawing" Target="../diagrams/drawing16.xml"/><Relationship Id="rId2" Type="http://schemas.openxmlformats.org/officeDocument/2006/relationships/notesSlide" Target="../notesSlides/notesSlide44.xml"/><Relationship Id="rId1" Type="http://schemas.openxmlformats.org/officeDocument/2006/relationships/slideLayout" Target="../slideLayouts/slideLayout7.xml"/><Relationship Id="rId6" Type="http://schemas.openxmlformats.org/officeDocument/2006/relationships/diagramColors" Target="../diagrams/colors16.xml"/><Relationship Id="rId5" Type="http://schemas.openxmlformats.org/officeDocument/2006/relationships/diagramQuickStyle" Target="../diagrams/quickStyle16.xml"/><Relationship Id="rId4" Type="http://schemas.openxmlformats.org/officeDocument/2006/relationships/diagramLayout" Target="../diagrams/layout16.xml"/><Relationship Id="rId9" Type="http://schemas.openxmlformats.org/officeDocument/2006/relationships/hyperlink" Target="https://www.app.college.police.uk/app-content/intelligence-management/" TargetMode="External"/></Relationships>
</file>

<file path=ppt/slides/_rels/slide72.xml.rels><?xml version="1.0" encoding="UTF-8" standalone="yes"?>
<Relationships xmlns="http://schemas.openxmlformats.org/package/2006/relationships"><Relationship Id="rId2" Type="http://schemas.openxmlformats.org/officeDocument/2006/relationships/notesSlide" Target="../notesSlides/notesSlide45.xml"/><Relationship Id="rId1" Type="http://schemas.openxmlformats.org/officeDocument/2006/relationships/slideLayout" Target="../slideLayouts/slideLayout7.xml"/></Relationships>
</file>

<file path=ppt/slides/_rels/slide7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7.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74.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46.xml"/><Relationship Id="rId1" Type="http://schemas.openxmlformats.org/officeDocument/2006/relationships/slideLayout" Target="../slideLayouts/slideLayout7.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75.xml.rels><?xml version="1.0" encoding="UTF-8" standalone="yes"?>
<Relationships xmlns="http://schemas.openxmlformats.org/package/2006/relationships"><Relationship Id="rId3" Type="http://schemas.openxmlformats.org/officeDocument/2006/relationships/image" Target="../media/image88.jpeg"/><Relationship Id="rId2" Type="http://schemas.openxmlformats.org/officeDocument/2006/relationships/notesSlide" Target="../notesSlides/notesSlide47.xml"/><Relationship Id="rId1" Type="http://schemas.openxmlformats.org/officeDocument/2006/relationships/slideLayout" Target="../slideLayouts/slideLayout1.xml"/><Relationship Id="rId4" Type="http://schemas.openxmlformats.org/officeDocument/2006/relationships/image" Target="../media/image89.jpeg"/></Relationships>
</file>

<file path=ppt/slides/_rels/slide76.xml.rels><?xml version="1.0" encoding="UTF-8" standalone="yes"?>
<Relationships xmlns="http://schemas.openxmlformats.org/package/2006/relationships"><Relationship Id="rId3" Type="http://schemas.openxmlformats.org/officeDocument/2006/relationships/image" Target="../media/image90.jpeg"/><Relationship Id="rId2" Type="http://schemas.openxmlformats.org/officeDocument/2006/relationships/notesSlide" Target="../notesSlides/notesSlide48.xml"/><Relationship Id="rId1" Type="http://schemas.openxmlformats.org/officeDocument/2006/relationships/slideLayout" Target="../slideLayouts/slideLayout7.xml"/></Relationships>
</file>

<file path=ppt/slides/_rels/slide7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notesSlide" Target="../notesSlides/notesSlide49.xml"/><Relationship Id="rId1" Type="http://schemas.openxmlformats.org/officeDocument/2006/relationships/slideLayout" Target="../slideLayouts/slideLayout7.xml"/><Relationship Id="rId5" Type="http://schemas.openxmlformats.org/officeDocument/2006/relationships/image" Target="../media/image93.png"/><Relationship Id="rId4" Type="http://schemas.openxmlformats.org/officeDocument/2006/relationships/image" Target="../media/image92.png"/></Relationships>
</file>

<file path=ppt/slides/_rels/slide78.xml.rels><?xml version="1.0" encoding="UTF-8" standalone="yes"?>
<Relationships xmlns="http://schemas.openxmlformats.org/package/2006/relationships"><Relationship Id="rId3" Type="http://schemas.openxmlformats.org/officeDocument/2006/relationships/image" Target="../media/image94.jpeg"/><Relationship Id="rId2" Type="http://schemas.openxmlformats.org/officeDocument/2006/relationships/notesSlide" Target="../notesSlides/notesSlide50.xml"/><Relationship Id="rId1" Type="http://schemas.openxmlformats.org/officeDocument/2006/relationships/slideLayout" Target="../slideLayouts/slideLayout7.xml"/></Relationships>
</file>

<file path=ppt/slides/_rels/slide79.xml.rels><?xml version="1.0" encoding="UTF-8" standalone="yes"?>
<Relationships xmlns="http://schemas.openxmlformats.org/package/2006/relationships"><Relationship Id="rId3" Type="http://schemas.openxmlformats.org/officeDocument/2006/relationships/image" Target="../media/image95.wmf"/><Relationship Id="rId2" Type="http://schemas.openxmlformats.org/officeDocument/2006/relationships/notesSlide" Target="../notesSlides/notesSlide51.xml"/><Relationship Id="rId1" Type="http://schemas.openxmlformats.org/officeDocument/2006/relationships/slideLayout" Target="../slideLayouts/slideLayout7.xml"/></Relationships>
</file>

<file path=ppt/slides/_rels/slide80.xml.rels><?xml version="1.0" encoding="UTF-8" standalone="yes"?>
<Relationships xmlns="http://schemas.openxmlformats.org/package/2006/relationships"><Relationship Id="rId3" Type="http://schemas.openxmlformats.org/officeDocument/2006/relationships/image" Target="../media/image96.jpeg"/><Relationship Id="rId2" Type="http://schemas.openxmlformats.org/officeDocument/2006/relationships/notesSlide" Target="../notesSlides/notesSlide52.xml"/><Relationship Id="rId1" Type="http://schemas.openxmlformats.org/officeDocument/2006/relationships/slideLayout" Target="../slideLayouts/slideLayout7.xml"/></Relationships>
</file>

<file path=ppt/slides/_rels/slide81.xml.rels><?xml version="1.0" encoding="UTF-8" standalone="yes"?>
<Relationships xmlns="http://schemas.openxmlformats.org/package/2006/relationships"><Relationship Id="rId3" Type="http://schemas.openxmlformats.org/officeDocument/2006/relationships/image" Target="../media/image97.jpeg"/><Relationship Id="rId2" Type="http://schemas.openxmlformats.org/officeDocument/2006/relationships/notesSlide" Target="../notesSlides/notesSlide53.xml"/><Relationship Id="rId1" Type="http://schemas.openxmlformats.org/officeDocument/2006/relationships/slideLayout" Target="../slideLayouts/slideLayout7.xml"/></Relationships>
</file>

<file path=ppt/slides/_rels/slide82.xml.rels><?xml version="1.0" encoding="UTF-8" standalone="yes"?>
<Relationships xmlns="http://schemas.openxmlformats.org/package/2006/relationships"><Relationship Id="rId8" Type="http://schemas.openxmlformats.org/officeDocument/2006/relationships/image" Target="../media/image100.png"/><Relationship Id="rId3" Type="http://schemas.openxmlformats.org/officeDocument/2006/relationships/tags" Target="../tags/tag8.xml"/><Relationship Id="rId7" Type="http://schemas.openxmlformats.org/officeDocument/2006/relationships/image" Target="../media/image99.png"/><Relationship Id="rId2" Type="http://schemas.openxmlformats.org/officeDocument/2006/relationships/tags" Target="../tags/tag7.xml"/><Relationship Id="rId1" Type="http://schemas.openxmlformats.org/officeDocument/2006/relationships/tags" Target="../tags/tag6.xml"/><Relationship Id="rId6" Type="http://schemas.openxmlformats.org/officeDocument/2006/relationships/image" Target="../media/image98.png"/><Relationship Id="rId5" Type="http://schemas.openxmlformats.org/officeDocument/2006/relationships/notesSlide" Target="../notesSlides/notesSlide54.xml"/><Relationship Id="rId4" Type="http://schemas.openxmlformats.org/officeDocument/2006/relationships/slideLayout" Target="../slideLayouts/slideLayout7.xml"/></Relationships>
</file>

<file path=ppt/slides/_rels/slide83.xml.rels><?xml version="1.0" encoding="UTF-8" standalone="yes"?>
<Relationships xmlns="http://schemas.openxmlformats.org/package/2006/relationships"><Relationship Id="rId3" Type="http://schemas.openxmlformats.org/officeDocument/2006/relationships/image" Target="../media/image101.jpeg"/><Relationship Id="rId2" Type="http://schemas.openxmlformats.org/officeDocument/2006/relationships/notesSlide" Target="../notesSlides/notesSlide55.xml"/><Relationship Id="rId1" Type="http://schemas.openxmlformats.org/officeDocument/2006/relationships/slideLayout" Target="../slideLayouts/slideLayout7.xml"/></Relationships>
</file>

<file path=ppt/slides/_rels/slide84.xml.rels><?xml version="1.0" encoding="UTF-8" standalone="yes"?>
<Relationships xmlns="http://schemas.openxmlformats.org/package/2006/relationships"><Relationship Id="rId3" Type="http://schemas.openxmlformats.org/officeDocument/2006/relationships/hyperlink" Target="http://www.google.co.uk/url?sa=i&amp;rct=j&amp;q=&amp;esrc=s&amp;frm=1&amp;source=images&amp;cd=&amp;cad=rja&amp;docid=Lg3HhFHMxAV9QM&amp;tbnid=nbxHcU5gSfbcWM:&amp;ved=0CAUQjRw&amp;url=http://en.wikipedia.org/wiki/Recreational_use_of_ketamine&amp;ei=AgbNUuGtPKLO0AXX-IDQDg&amp;bvm=bv.58187178,d.ZG4&amp;psig=AFQjCNHOvgO2It4OFlrSgKHlm5S6sd_Sng&amp;ust=1389254442060233" TargetMode="External"/><Relationship Id="rId7" Type="http://schemas.openxmlformats.org/officeDocument/2006/relationships/image" Target="../media/image105.png"/><Relationship Id="rId2" Type="http://schemas.openxmlformats.org/officeDocument/2006/relationships/notesSlide" Target="../notesSlides/notesSlide56.xml"/><Relationship Id="rId1" Type="http://schemas.openxmlformats.org/officeDocument/2006/relationships/slideLayout" Target="../slideLayouts/slideLayout7.xml"/><Relationship Id="rId6" Type="http://schemas.openxmlformats.org/officeDocument/2006/relationships/image" Target="../media/image104.png"/><Relationship Id="rId5" Type="http://schemas.openxmlformats.org/officeDocument/2006/relationships/image" Target="../media/image103.png"/><Relationship Id="rId4" Type="http://schemas.openxmlformats.org/officeDocument/2006/relationships/image" Target="../media/image102.jpeg"/></Relationships>
</file>

<file path=ppt/slides/_rels/slide85.xml.rels><?xml version="1.0" encoding="UTF-8" standalone="yes"?>
<Relationships xmlns="http://schemas.openxmlformats.org/package/2006/relationships"><Relationship Id="rId3" Type="http://schemas.openxmlformats.org/officeDocument/2006/relationships/image" Target="../media/image106.jpeg"/><Relationship Id="rId2" Type="http://schemas.openxmlformats.org/officeDocument/2006/relationships/notesSlide" Target="../notesSlides/notesSlide57.xml"/><Relationship Id="rId1" Type="http://schemas.openxmlformats.org/officeDocument/2006/relationships/slideLayout" Target="../slideLayouts/slideLayout7.xml"/><Relationship Id="rId4" Type="http://schemas.openxmlformats.org/officeDocument/2006/relationships/image" Target="../media/image107.jpeg"/></Relationships>
</file>

<file path=ppt/slides/_rels/slide86.xml.rels><?xml version="1.0" encoding="UTF-8" standalone="yes"?>
<Relationships xmlns="http://schemas.openxmlformats.org/package/2006/relationships"><Relationship Id="rId3" Type="http://schemas.openxmlformats.org/officeDocument/2006/relationships/notesSlide" Target="../notesSlides/notesSlide58.xml"/><Relationship Id="rId2" Type="http://schemas.openxmlformats.org/officeDocument/2006/relationships/slideLayout" Target="../slideLayouts/slideLayout7.xml"/><Relationship Id="rId1" Type="http://schemas.openxmlformats.org/officeDocument/2006/relationships/tags" Target="../tags/tag9.xml"/><Relationship Id="rId4" Type="http://schemas.openxmlformats.org/officeDocument/2006/relationships/image" Target="../media/image108.jpeg"/></Relationships>
</file>

<file path=ppt/slides/_rels/slide87.xml.rels><?xml version="1.0" encoding="UTF-8" standalone="yes"?>
<Relationships xmlns="http://schemas.openxmlformats.org/package/2006/relationships"><Relationship Id="rId3" Type="http://schemas.openxmlformats.org/officeDocument/2006/relationships/image" Target="../media/image109.jpeg"/><Relationship Id="rId2" Type="http://schemas.openxmlformats.org/officeDocument/2006/relationships/notesSlide" Target="../notesSlides/notesSlide59.xml"/><Relationship Id="rId1" Type="http://schemas.openxmlformats.org/officeDocument/2006/relationships/slideLayout" Target="../slideLayouts/slideLayout7.xml"/></Relationships>
</file>

<file path=ppt/slides/_rels/slide88.xml.rels><?xml version="1.0" encoding="UTF-8" standalone="yes"?>
<Relationships xmlns="http://schemas.openxmlformats.org/package/2006/relationships"><Relationship Id="rId3" Type="http://schemas.openxmlformats.org/officeDocument/2006/relationships/image" Target="../media/image110.jpeg"/><Relationship Id="rId2" Type="http://schemas.openxmlformats.org/officeDocument/2006/relationships/notesSlide" Target="../notesSlides/notesSlide60.xml"/><Relationship Id="rId1" Type="http://schemas.openxmlformats.org/officeDocument/2006/relationships/slideLayout" Target="../slideLayouts/slideLayout7.xml"/></Relationships>
</file>

<file path=ppt/slides/_rels/slide89.xml.rels><?xml version="1.0" encoding="UTF-8" standalone="yes"?>
<Relationships xmlns="http://schemas.openxmlformats.org/package/2006/relationships"><Relationship Id="rId3" Type="http://schemas.openxmlformats.org/officeDocument/2006/relationships/image" Target="../media/image111.jpeg"/><Relationship Id="rId2" Type="http://schemas.openxmlformats.org/officeDocument/2006/relationships/notesSlide" Target="../notesSlides/notesSlide61.xml"/><Relationship Id="rId1" Type="http://schemas.openxmlformats.org/officeDocument/2006/relationships/slideLayout" Target="../slideLayouts/slideLayout7.xml"/><Relationship Id="rId4" Type="http://schemas.openxmlformats.org/officeDocument/2006/relationships/image" Target="../media/image112.jpeg"/></Relationships>
</file>

<file path=ppt/slides/_rels/slide90.xml.rels><?xml version="1.0" encoding="UTF-8" standalone="yes"?>
<Relationships xmlns="http://schemas.openxmlformats.org/package/2006/relationships"><Relationship Id="rId3" Type="http://schemas.openxmlformats.org/officeDocument/2006/relationships/image" Target="../media/image113.jpeg"/><Relationship Id="rId2" Type="http://schemas.openxmlformats.org/officeDocument/2006/relationships/notesSlide" Target="../notesSlides/notesSlide62.xml"/><Relationship Id="rId1" Type="http://schemas.openxmlformats.org/officeDocument/2006/relationships/slideLayout" Target="../slideLayouts/slideLayout7.xml"/></Relationships>
</file>

<file path=ppt/slides/_rels/slide91.xml.rels><?xml version="1.0" encoding="UTF-8" standalone="yes"?>
<Relationships xmlns="http://schemas.openxmlformats.org/package/2006/relationships"><Relationship Id="rId3" Type="http://schemas.openxmlformats.org/officeDocument/2006/relationships/image" Target="../media/image114.jpeg"/><Relationship Id="rId2" Type="http://schemas.openxmlformats.org/officeDocument/2006/relationships/notesSlide" Target="../notesSlides/notesSlide63.xml"/><Relationship Id="rId1" Type="http://schemas.openxmlformats.org/officeDocument/2006/relationships/slideLayout" Target="../slideLayouts/slideLayout7.xml"/></Relationships>
</file>

<file path=ppt/slides/_rels/slide92.xml.rels><?xml version="1.0" encoding="UTF-8" standalone="yes"?>
<Relationships xmlns="http://schemas.openxmlformats.org/package/2006/relationships"><Relationship Id="rId3" Type="http://schemas.openxmlformats.org/officeDocument/2006/relationships/image" Target="../media/image115.jpeg"/><Relationship Id="rId2" Type="http://schemas.openxmlformats.org/officeDocument/2006/relationships/notesSlide" Target="../notesSlides/notesSlide64.xml"/><Relationship Id="rId1" Type="http://schemas.openxmlformats.org/officeDocument/2006/relationships/slideLayout" Target="../slideLayouts/slideLayout7.xml"/></Relationships>
</file>

<file path=ppt/slides/_rels/slide93.xml.rels><?xml version="1.0" encoding="UTF-8" standalone="yes"?>
<Relationships xmlns="http://schemas.openxmlformats.org/package/2006/relationships"><Relationship Id="rId3" Type="http://schemas.openxmlformats.org/officeDocument/2006/relationships/notesSlide" Target="../notesSlides/notesSlide65.xml"/><Relationship Id="rId2" Type="http://schemas.openxmlformats.org/officeDocument/2006/relationships/slideLayout" Target="../slideLayouts/slideLayout7.xml"/><Relationship Id="rId1" Type="http://schemas.openxmlformats.org/officeDocument/2006/relationships/tags" Target="../tags/tag10.xml"/><Relationship Id="rId5" Type="http://schemas.openxmlformats.org/officeDocument/2006/relationships/image" Target="../media/image117.jpeg"/><Relationship Id="rId4" Type="http://schemas.openxmlformats.org/officeDocument/2006/relationships/image" Target="../media/image116.png"/></Relationships>
</file>

<file path=ppt/slides/_rels/slide94.xml.rels><?xml version="1.0" encoding="UTF-8" standalone="yes"?>
<Relationships xmlns="http://schemas.openxmlformats.org/package/2006/relationships"><Relationship Id="rId3" Type="http://schemas.openxmlformats.org/officeDocument/2006/relationships/notesSlide" Target="../notesSlides/notesSlide66.xml"/><Relationship Id="rId2" Type="http://schemas.openxmlformats.org/officeDocument/2006/relationships/slideLayout" Target="../slideLayouts/slideLayout7.xml"/><Relationship Id="rId1" Type="http://schemas.openxmlformats.org/officeDocument/2006/relationships/tags" Target="../tags/tag11.xml"/><Relationship Id="rId4" Type="http://schemas.openxmlformats.org/officeDocument/2006/relationships/image" Target="../media/image118.png"/></Relationships>
</file>

<file path=ppt/slides/_rels/slide95.xml.rels><?xml version="1.0" encoding="UTF-8" standalone="yes"?>
<Relationships xmlns="http://schemas.openxmlformats.org/package/2006/relationships"><Relationship Id="rId3" Type="http://schemas.openxmlformats.org/officeDocument/2006/relationships/image" Target="../media/image119.jpeg"/><Relationship Id="rId2" Type="http://schemas.openxmlformats.org/officeDocument/2006/relationships/notesSlide" Target="../notesSlides/notesSlide67.xml"/><Relationship Id="rId1" Type="http://schemas.openxmlformats.org/officeDocument/2006/relationships/slideLayout" Target="../slideLayouts/slideLayout7.xml"/></Relationships>
</file>

<file path=ppt/slides/_rels/slide96.xml.rels><?xml version="1.0" encoding="UTF-8" standalone="yes"?>
<Relationships xmlns="http://schemas.openxmlformats.org/package/2006/relationships"><Relationship Id="rId3" Type="http://schemas.openxmlformats.org/officeDocument/2006/relationships/notesSlide" Target="../notesSlides/notesSlide68.xml"/><Relationship Id="rId2" Type="http://schemas.openxmlformats.org/officeDocument/2006/relationships/slideLayout" Target="../slideLayouts/slideLayout7.xml"/><Relationship Id="rId1" Type="http://schemas.openxmlformats.org/officeDocument/2006/relationships/tags" Target="../tags/tag12.xml"/><Relationship Id="rId4" Type="http://schemas.openxmlformats.org/officeDocument/2006/relationships/image" Target="../media/image120.jpeg"/></Relationships>
</file>

<file path=ppt/slides/_rels/slide97.xml.rels><?xml version="1.0" encoding="UTF-8" standalone="yes"?>
<Relationships xmlns="http://schemas.openxmlformats.org/package/2006/relationships"><Relationship Id="rId3" Type="http://schemas.openxmlformats.org/officeDocument/2006/relationships/image" Target="../media/image121.png"/><Relationship Id="rId2" Type="http://schemas.openxmlformats.org/officeDocument/2006/relationships/notesSlide" Target="../notesSlides/notesSlide6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62375A7-6907-BD1E-2DAE-DABAA63D5D74}"/>
              </a:ext>
            </a:extLst>
          </p:cNvPr>
          <p:cNvSpPr>
            <a:spLocks noGrp="1"/>
          </p:cNvSpPr>
          <p:nvPr>
            <p:ph type="ctrTitle"/>
          </p:nvPr>
        </p:nvSpPr>
        <p:spPr>
          <a:xfrm>
            <a:off x="1113810" y="2960716"/>
            <a:ext cx="4036334" cy="2387600"/>
          </a:xfrm>
        </p:spPr>
        <p:txBody>
          <a:bodyPr anchor="t">
            <a:normAutofit/>
          </a:bodyPr>
          <a:lstStyle/>
          <a:p>
            <a:pPr algn="l"/>
            <a:r>
              <a:rPr lang="en-US" sz="5400" dirty="0"/>
              <a:t>BMP6 Conducting Investigations </a:t>
            </a:r>
          </a:p>
        </p:txBody>
      </p:sp>
      <p:sp>
        <p:nvSpPr>
          <p:cNvPr id="3" name="Subtitle 2">
            <a:extLst>
              <a:ext uri="{FF2B5EF4-FFF2-40B4-BE49-F238E27FC236}">
                <a16:creationId xmlns:a16="http://schemas.microsoft.com/office/drawing/2014/main" id="{D4F24D55-CB73-89E3-F3D8-13F48386E7D0}"/>
              </a:ext>
            </a:extLst>
          </p:cNvPr>
          <p:cNvSpPr>
            <a:spLocks noGrp="1"/>
          </p:cNvSpPr>
          <p:nvPr>
            <p:ph type="subTitle" idx="1"/>
          </p:nvPr>
        </p:nvSpPr>
        <p:spPr>
          <a:xfrm>
            <a:off x="1113809" y="953037"/>
            <a:ext cx="4036333" cy="1709849"/>
          </a:xfrm>
        </p:spPr>
        <p:txBody>
          <a:bodyPr anchor="b">
            <a:normAutofit/>
          </a:bodyPr>
          <a:lstStyle/>
          <a:p>
            <a:pPr algn="l"/>
            <a:r>
              <a:rPr lang="en-US" sz="2000"/>
              <a:t>Workshop: Recap and Revise </a:t>
            </a:r>
          </a:p>
        </p:txBody>
      </p:sp>
      <p:grpSp>
        <p:nvGrpSpPr>
          <p:cNvPr id="22" name="Group 21">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3" name="Rectangle 22">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7" name="Rectangle 26">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picture containing text, sky, outdoor, silhouette&#10;&#10;Description automatically generated">
            <a:extLst>
              <a:ext uri="{FF2B5EF4-FFF2-40B4-BE49-F238E27FC236}">
                <a16:creationId xmlns:a16="http://schemas.microsoft.com/office/drawing/2014/main" id="{E0E7636A-7267-C30F-6F30-CCF6059A410E}"/>
              </a:ext>
            </a:extLst>
          </p:cNvPr>
          <p:cNvPicPr>
            <a:picLocks noChangeAspect="1"/>
          </p:cNvPicPr>
          <p:nvPr/>
        </p:nvPicPr>
        <p:blipFill rotWithShape="1">
          <a:blip r:embed="rId3">
            <a:extLst>
              <a:ext uri="{28A0092B-C50C-407E-A947-70E740481C1C}">
                <a14:useLocalDpi xmlns:a14="http://schemas.microsoft.com/office/drawing/2010/main" val="0"/>
              </a:ext>
            </a:extLst>
          </a:blip>
          <a:srcRect l="13270" t="9091" r="22094"/>
          <a:stretch/>
        </p:blipFill>
        <p:spPr>
          <a:xfrm>
            <a:off x="5922492" y="1209739"/>
            <a:ext cx="5536001" cy="4379769"/>
          </a:xfrm>
          <a:prstGeom prst="rect">
            <a:avLst/>
          </a:prstGeom>
        </p:spPr>
      </p:pic>
    </p:spTree>
    <p:extLst>
      <p:ext uri="{BB962C8B-B14F-4D97-AF65-F5344CB8AC3E}">
        <p14:creationId xmlns:p14="http://schemas.microsoft.com/office/powerpoint/2010/main" val="96577309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29">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7" name="Group 31">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58" name="Rectangle 32">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3">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0" name="Rectangle 34">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1" name="Rectangle 36">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613FC2-3236-CF50-8147-A5465F80E27A}"/>
              </a:ext>
            </a:extLst>
          </p:cNvPr>
          <p:cNvSpPr>
            <a:spLocks noGrp="1"/>
          </p:cNvSpPr>
          <p:nvPr>
            <p:ph type="title"/>
          </p:nvPr>
        </p:nvSpPr>
        <p:spPr>
          <a:xfrm>
            <a:off x="1043631" y="809898"/>
            <a:ext cx="10173010" cy="1554480"/>
          </a:xfrm>
        </p:spPr>
        <p:txBody>
          <a:bodyPr anchor="ctr">
            <a:normAutofit/>
          </a:bodyPr>
          <a:lstStyle/>
          <a:p>
            <a:r>
              <a:rPr lang="en-US" sz="4800" dirty="0"/>
              <a:t>Assessment 1 – Monday 27</a:t>
            </a:r>
            <a:r>
              <a:rPr lang="en-US" sz="4800" baseline="30000" dirty="0"/>
              <a:t>th</a:t>
            </a:r>
            <a:r>
              <a:rPr lang="en-US" sz="4800" dirty="0"/>
              <a:t> March 23 </a:t>
            </a:r>
          </a:p>
        </p:txBody>
      </p:sp>
      <p:cxnSp>
        <p:nvCxnSpPr>
          <p:cNvPr id="62" name="Straight Connector 38">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25" name="Content Placeholder 2">
            <a:extLst>
              <a:ext uri="{FF2B5EF4-FFF2-40B4-BE49-F238E27FC236}">
                <a16:creationId xmlns:a16="http://schemas.microsoft.com/office/drawing/2014/main" id="{B3E5ACAC-D736-20A7-D351-304EC563E892}"/>
              </a:ext>
            </a:extLst>
          </p:cNvPr>
          <p:cNvGraphicFramePr>
            <a:graphicFrameLocks noGrp="1"/>
          </p:cNvGraphicFramePr>
          <p:nvPr>
            <p:ph idx="1"/>
            <p:extLst>
              <p:ext uri="{D42A27DB-BD31-4B8C-83A1-F6EECF244321}">
                <p14:modId xmlns:p14="http://schemas.microsoft.com/office/powerpoint/2010/main" val="3563853974"/>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06515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9095C1F4-AE7F-44E4-8693-40D3D68311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3" name="Group 32">
            <a:extLst>
              <a:ext uri="{FF2B5EF4-FFF2-40B4-BE49-F238E27FC236}">
                <a16:creationId xmlns:a16="http://schemas.microsoft.com/office/drawing/2014/main" id="{8734DDD3-F723-4DD3-8ABE-EC0B2AC87D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22324" y="-15978"/>
            <a:ext cx="7147352" cy="5876916"/>
            <a:chOff x="329184" y="-99107"/>
            <a:chExt cx="524256" cy="5876916"/>
          </a:xfrm>
        </p:grpSpPr>
        <p:cxnSp>
          <p:nvCxnSpPr>
            <p:cNvPr id="34" name="Straight Connector 33">
              <a:extLst>
                <a:ext uri="{FF2B5EF4-FFF2-40B4-BE49-F238E27FC236}">
                  <a16:creationId xmlns:a16="http://schemas.microsoft.com/office/drawing/2014/main" id="{F7C8EA93-3210-4C62-99E9-153C275E3A8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3824"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35" name="Rectangle 34">
              <a:extLst>
                <a:ext uri="{FF2B5EF4-FFF2-40B4-BE49-F238E27FC236}">
                  <a16:creationId xmlns:a16="http://schemas.microsoft.com/office/drawing/2014/main" id="{5EB7D2A2-F448-44D4-938C-DC84CBCB3B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99107"/>
              <a:ext cx="524256" cy="563122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7" name="Rectangle 36">
            <a:extLst>
              <a:ext uri="{FF2B5EF4-FFF2-40B4-BE49-F238E27FC236}">
                <a16:creationId xmlns:a16="http://schemas.microsoft.com/office/drawing/2014/main" id="{871AEA07-1E14-44B4-8E55-64EF049CD6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96464" y="1055718"/>
            <a:ext cx="10999072" cy="335834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0DF931-51B9-55CC-ACBC-76CAC3E0F940}"/>
              </a:ext>
            </a:extLst>
          </p:cNvPr>
          <p:cNvSpPr>
            <a:spLocks noGrp="1"/>
          </p:cNvSpPr>
          <p:nvPr>
            <p:ph type="title"/>
          </p:nvPr>
        </p:nvSpPr>
        <p:spPr>
          <a:xfrm>
            <a:off x="1524000" y="1584683"/>
            <a:ext cx="9144000" cy="2551829"/>
          </a:xfrm>
        </p:spPr>
        <p:txBody>
          <a:bodyPr vert="horz" lIns="91440" tIns="45720" rIns="91440" bIns="45720" rtlCol="0" anchor="ctr">
            <a:normAutofit/>
          </a:bodyPr>
          <a:lstStyle/>
          <a:p>
            <a:pPr algn="ctr"/>
            <a:r>
              <a:rPr lang="en-US" sz="6600" kern="1200">
                <a:solidFill>
                  <a:schemeClr val="tx1"/>
                </a:solidFill>
                <a:latin typeface="+mj-lt"/>
                <a:ea typeface="+mj-ea"/>
                <a:cs typeface="+mj-cs"/>
              </a:rPr>
              <a:t>Scenario Example ….</a:t>
            </a:r>
          </a:p>
        </p:txBody>
      </p:sp>
    </p:spTree>
    <p:extLst>
      <p:ext uri="{BB962C8B-B14F-4D97-AF65-F5344CB8AC3E}">
        <p14:creationId xmlns:p14="http://schemas.microsoft.com/office/powerpoint/2010/main" val="39307373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lnSpcReduction="10000"/>
          </a:bodyPr>
          <a:lstStyle/>
          <a:p>
            <a:r>
              <a:rPr lang="en-US" sz="2600" dirty="0"/>
              <a:t>South Wales Police receives a call via 999.</a:t>
            </a:r>
            <a:br>
              <a:rPr lang="en-US" sz="2600" dirty="0"/>
            </a:br>
            <a:endParaRPr lang="en-US" sz="2600" dirty="0"/>
          </a:p>
          <a:p>
            <a:r>
              <a:rPr lang="en-US" sz="2600" dirty="0"/>
              <a:t>Caller (</a:t>
            </a:r>
            <a:r>
              <a:rPr lang="en-US" sz="2600" dirty="0" err="1"/>
              <a:t>Mrs</a:t>
            </a:r>
            <a:r>
              <a:rPr lang="en-US" sz="2600" dirty="0"/>
              <a:t> Miggins. Living Alone. 85yrs old. Vulnerable) stating that she’s arrived home from Bingo to find her kitchen all over the place.</a:t>
            </a:r>
            <a:br>
              <a:rPr lang="en-US" sz="2600" dirty="0"/>
            </a:br>
            <a:endParaRPr lang="en-US" sz="2600" dirty="0"/>
          </a:p>
          <a:p>
            <a:r>
              <a:rPr lang="en-US" sz="2600" dirty="0"/>
              <a:t>Cupboards open, drawers open, she believes that someone has been in the address …</a:t>
            </a:r>
          </a:p>
          <a:p>
            <a:r>
              <a:rPr lang="en-US" sz="2600" dirty="0"/>
              <a:t>Unsure whether person still inside the address…</a:t>
            </a:r>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14007137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Police arrive at address. No sign of </a:t>
            </a:r>
            <a:r>
              <a:rPr lang="en-US" sz="2600" dirty="0" err="1"/>
              <a:t>Mrs</a:t>
            </a:r>
            <a:r>
              <a:rPr lang="en-US" sz="2600" dirty="0"/>
              <a:t> Miggins. </a:t>
            </a:r>
          </a:p>
          <a:p>
            <a:r>
              <a:rPr lang="en-US" sz="2600" dirty="0"/>
              <a:t>NDM?</a:t>
            </a:r>
          </a:p>
          <a:p>
            <a:r>
              <a:rPr lang="en-US" sz="2600" dirty="0"/>
              <a:t>POE?</a:t>
            </a:r>
          </a:p>
          <a:p>
            <a:pPr marL="0" indent="0">
              <a:buNone/>
            </a:pPr>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08744969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A1CDEB2-0FC2-1C16-B2E8-A5556180269A}"/>
              </a:ext>
            </a:extLst>
          </p:cNvPr>
          <p:cNvSpPr>
            <a:spLocks noGrp="1"/>
          </p:cNvSpPr>
          <p:nvPr>
            <p:ph type="title"/>
          </p:nvPr>
        </p:nvSpPr>
        <p:spPr>
          <a:xfrm>
            <a:off x="838200" y="365125"/>
            <a:ext cx="10515600" cy="1325563"/>
          </a:xfrm>
        </p:spPr>
        <p:txBody>
          <a:bodyPr>
            <a:normAutofit/>
          </a:bodyPr>
          <a:lstStyle/>
          <a:p>
            <a:r>
              <a:rPr lang="en-US" u="sng" dirty="0"/>
              <a:t>Monday 19/03/23 13:30hrs</a:t>
            </a:r>
          </a:p>
        </p:txBody>
      </p:sp>
      <p:sp>
        <p:nvSpPr>
          <p:cNvPr id="22" name="Arc 2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3" name="Content Placeholder 2">
            <a:extLst>
              <a:ext uri="{FF2B5EF4-FFF2-40B4-BE49-F238E27FC236}">
                <a16:creationId xmlns:a16="http://schemas.microsoft.com/office/drawing/2014/main" id="{AA256F5F-652F-3224-F17B-7C52A682CB20}"/>
              </a:ext>
            </a:extLst>
          </p:cNvPr>
          <p:cNvSpPr>
            <a:spLocks noGrp="1"/>
          </p:cNvSpPr>
          <p:nvPr>
            <p:ph idx="1"/>
          </p:nvPr>
        </p:nvSpPr>
        <p:spPr>
          <a:xfrm>
            <a:off x="838200" y="1825625"/>
            <a:ext cx="10515600" cy="4351338"/>
          </a:xfrm>
        </p:spPr>
        <p:txBody>
          <a:bodyPr>
            <a:normAutofit/>
          </a:bodyPr>
          <a:lstStyle/>
          <a:p>
            <a:r>
              <a:rPr lang="en-US" sz="2600" dirty="0"/>
              <a:t>Inside the address…</a:t>
            </a:r>
          </a:p>
          <a:p>
            <a:endParaRPr lang="en-US" sz="2600" dirty="0"/>
          </a:p>
          <a:p>
            <a:r>
              <a:rPr lang="en-US" sz="2600" dirty="0"/>
              <a:t>NDM</a:t>
            </a:r>
          </a:p>
          <a:p>
            <a:endParaRPr lang="en-US" sz="2600" dirty="0"/>
          </a:p>
          <a:p>
            <a:r>
              <a:rPr lang="en-US" sz="2600" dirty="0"/>
              <a:t>Smashed open window, footprints on the floor…</a:t>
            </a:r>
          </a:p>
          <a:p>
            <a:endParaRPr lang="en-US" sz="2600" dirty="0"/>
          </a:p>
          <a:p>
            <a:endParaRPr lang="en-US" sz="2600" dirty="0"/>
          </a:p>
          <a:p>
            <a:pPr marL="0" indent="0" algn="ctr">
              <a:buNone/>
            </a:pPr>
            <a:r>
              <a:rPr lang="en-US" sz="4400" dirty="0"/>
              <a:t>What are we thinking?...</a:t>
            </a:r>
          </a:p>
        </p:txBody>
      </p:sp>
    </p:spTree>
    <p:extLst>
      <p:ext uri="{BB962C8B-B14F-4D97-AF65-F5344CB8AC3E}">
        <p14:creationId xmlns:p14="http://schemas.microsoft.com/office/powerpoint/2010/main" val="34537491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i="0">
                <a:effectLst/>
                <a:latin typeface="Arial" panose="020B0604020202020204" pitchFamily="34" charset="0"/>
              </a:rPr>
              <a:t>Date: THURSDAY 11TH MAY 2023 </a:t>
            </a:r>
            <a:br>
              <a:rPr lang="en-GB" sz="2000" i="0">
                <a:effectLst/>
                <a:latin typeface="Arial" panose="020B0604020202020204" pitchFamily="34" charset="0"/>
              </a:rPr>
            </a:br>
            <a:endParaRPr lang="en-GB" sz="2000" i="0">
              <a:effectLst/>
              <a:latin typeface="Arial" panose="020B0604020202020204" pitchFamily="34" charset="0"/>
            </a:endParaRPr>
          </a:p>
          <a:p>
            <a:pPr rtl="0" fontAlgn="base"/>
            <a:r>
              <a:rPr lang="en-GB" sz="2000" i="0">
                <a:effectLst/>
                <a:latin typeface="Arial" panose="020B0604020202020204" pitchFamily="34" charset="0"/>
              </a:rPr>
              <a:t>Time: 09:00hrs start (2hrs)</a:t>
            </a:r>
          </a:p>
          <a:p>
            <a:pPr rtl="0" fontAlgn="base"/>
            <a:r>
              <a:rPr lang="en-GB" sz="2000" i="0">
                <a:effectLst/>
                <a:latin typeface="Arial" panose="020B0604020202020204" pitchFamily="34" charset="0"/>
              </a:rPr>
              <a:t>Location: Waterfront, IQ Campus, University of Wales Trinity, Swansea SA1 8EW</a:t>
            </a:r>
          </a:p>
          <a:p>
            <a:pPr rtl="0" fontAlgn="base"/>
            <a:r>
              <a:rPr lang="en-GB" sz="2000" i="0">
                <a:effectLst/>
                <a:latin typeface="Arial" panose="020B0604020202020204" pitchFamily="34" charset="0"/>
              </a:rPr>
              <a:t>Room for Policing Prejoin Students: IQ109</a:t>
            </a:r>
          </a:p>
          <a:p>
            <a:pPr rtl="0" fontAlgn="base"/>
            <a:r>
              <a:rPr lang="en-GB" sz="2000" i="0">
                <a:effectLst/>
                <a:latin typeface="Arial" panose="020B0604020202020204" pitchFamily="34" charset="0"/>
              </a:rPr>
              <a:t>Room for Joint Hons Criminology and Policing Students: IQ110</a:t>
            </a:r>
          </a:p>
          <a:p>
            <a:endParaRPr lang="en-US" sz="200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054338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3" name="Rectangle 1052">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9495D-3142-89F8-1968-725FBF651FC4}"/>
              </a:ext>
            </a:extLst>
          </p:cNvPr>
          <p:cNvSpPr>
            <a:spLocks noGrp="1"/>
          </p:cNvSpPr>
          <p:nvPr>
            <p:ph type="title"/>
          </p:nvPr>
        </p:nvSpPr>
        <p:spPr>
          <a:xfrm>
            <a:off x="630936" y="640080"/>
            <a:ext cx="4818888" cy="1481328"/>
          </a:xfrm>
        </p:spPr>
        <p:txBody>
          <a:bodyPr anchor="b">
            <a:normAutofit/>
          </a:bodyPr>
          <a:lstStyle/>
          <a:p>
            <a:r>
              <a:rPr lang="en-US" sz="5400"/>
              <a:t>EXAM DETAILS </a:t>
            </a:r>
          </a:p>
        </p:txBody>
      </p:sp>
      <p:sp>
        <p:nvSpPr>
          <p:cNvPr id="1055"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DDD6EEA3-83E5-E9EC-8F8D-CAE52DAF9191}"/>
              </a:ext>
            </a:extLst>
          </p:cNvPr>
          <p:cNvSpPr>
            <a:spLocks noGrp="1"/>
          </p:cNvSpPr>
          <p:nvPr>
            <p:ph idx="1"/>
          </p:nvPr>
        </p:nvSpPr>
        <p:spPr>
          <a:xfrm>
            <a:off x="630936" y="2660904"/>
            <a:ext cx="4818888" cy="3547872"/>
          </a:xfrm>
        </p:spPr>
        <p:txBody>
          <a:bodyPr anchor="t">
            <a:normAutofit/>
          </a:bodyPr>
          <a:lstStyle/>
          <a:p>
            <a:pPr rtl="0" fontAlgn="base"/>
            <a:r>
              <a:rPr lang="en-GB" sz="2000" i="0">
                <a:effectLst/>
                <a:latin typeface="Arial" panose="020B0604020202020204" pitchFamily="34" charset="0"/>
              </a:rPr>
              <a:t>Date: THURSDAY 11TH MAY 2023 </a:t>
            </a:r>
            <a:br>
              <a:rPr lang="en-GB" sz="2000" i="0">
                <a:effectLst/>
                <a:latin typeface="Arial" panose="020B0604020202020204" pitchFamily="34" charset="0"/>
              </a:rPr>
            </a:br>
            <a:endParaRPr lang="en-GB" sz="2000" i="0">
              <a:effectLst/>
              <a:latin typeface="Arial" panose="020B0604020202020204" pitchFamily="34" charset="0"/>
            </a:endParaRPr>
          </a:p>
          <a:p>
            <a:pPr rtl="0" fontAlgn="base"/>
            <a:r>
              <a:rPr lang="en-GB" sz="2000" i="0">
                <a:effectLst/>
                <a:latin typeface="Arial" panose="020B0604020202020204" pitchFamily="34" charset="0"/>
              </a:rPr>
              <a:t>Time: 09:00hrs start (2hrs)</a:t>
            </a:r>
          </a:p>
          <a:p>
            <a:pPr rtl="0" fontAlgn="base"/>
            <a:r>
              <a:rPr lang="en-GB" sz="2000" i="0">
                <a:effectLst/>
                <a:latin typeface="Arial" panose="020B0604020202020204" pitchFamily="34" charset="0"/>
              </a:rPr>
              <a:t>Location: Waterfront, IQ Campus, University of Wales Trinity, Swansea SA1 8EW</a:t>
            </a:r>
          </a:p>
          <a:p>
            <a:pPr rtl="0" fontAlgn="base"/>
            <a:r>
              <a:rPr lang="en-GB" sz="2000" i="0">
                <a:effectLst/>
                <a:latin typeface="Arial" panose="020B0604020202020204" pitchFamily="34" charset="0"/>
              </a:rPr>
              <a:t>Room for Policing Prejoin Students: IQ109</a:t>
            </a:r>
          </a:p>
          <a:p>
            <a:pPr rtl="0" fontAlgn="base"/>
            <a:r>
              <a:rPr lang="en-GB" sz="2000" i="0">
                <a:effectLst/>
                <a:latin typeface="Arial" panose="020B0604020202020204" pitchFamily="34" charset="0"/>
              </a:rPr>
              <a:t>Room for Joint Hons Criminology and Policing Students: IQ110</a:t>
            </a:r>
          </a:p>
          <a:p>
            <a:endParaRPr lang="en-US" sz="2000"/>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287" r="18929"/>
          <a:stretch/>
        </p:blipFill>
        <p:spPr bwMode="auto">
          <a:xfrm>
            <a:off x="6145441" y="640080"/>
            <a:ext cx="5366181" cy="557784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63536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6" name="Rectangle 1030">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38" name="Group 1032">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034" name="Rectangle 1033">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5" name="Rectangle 1034">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037" name="Rectangle 1036">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1" name="Rectangle 1040">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Exam Schedule and Exit Pass Information - Wayne High School">
            <a:extLst>
              <a:ext uri="{FF2B5EF4-FFF2-40B4-BE49-F238E27FC236}">
                <a16:creationId xmlns:a16="http://schemas.microsoft.com/office/drawing/2014/main" id="{09E3EBDC-2D4E-1658-17F0-DC64A6B89C4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6693" r="16336"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DE91D1CA-B23A-9230-DA73-9ADFD43E2886}"/>
              </a:ext>
            </a:extLst>
          </p:cNvPr>
          <p:cNvSpPr>
            <a:spLocks noGrp="1"/>
          </p:cNvSpPr>
          <p:nvPr>
            <p:ph idx="1"/>
          </p:nvPr>
        </p:nvSpPr>
        <p:spPr>
          <a:xfrm>
            <a:off x="350836" y="2312014"/>
            <a:ext cx="5188985" cy="4351338"/>
          </a:xfrm>
        </p:spPr>
        <p:txBody>
          <a:bodyPr/>
          <a:lstStyle/>
          <a:p>
            <a:pPr marL="0" indent="0" algn="ctr">
              <a:buNone/>
            </a:pPr>
            <a:endParaRPr lang="en-GB" dirty="0"/>
          </a:p>
          <a:p>
            <a:pPr marL="0" indent="0" algn="ctr">
              <a:buNone/>
            </a:pPr>
            <a:r>
              <a:rPr lang="en-US" dirty="0"/>
              <a:t>Short Answer / Multiple Choice Questions </a:t>
            </a:r>
          </a:p>
          <a:p>
            <a:pPr marL="0" indent="0" algn="ctr">
              <a:buNone/>
            </a:pPr>
            <a:endParaRPr lang="en-US" dirty="0"/>
          </a:p>
          <a:p>
            <a:pPr marL="0" indent="0" algn="ctr">
              <a:buNone/>
            </a:pPr>
            <a:r>
              <a:rPr lang="en-US" dirty="0"/>
              <a:t>Here’s some examples to show you what to expect….</a:t>
            </a:r>
          </a:p>
        </p:txBody>
      </p:sp>
      <p:sp>
        <p:nvSpPr>
          <p:cNvPr id="7" name="Title 6">
            <a:extLst>
              <a:ext uri="{FF2B5EF4-FFF2-40B4-BE49-F238E27FC236}">
                <a16:creationId xmlns:a16="http://schemas.microsoft.com/office/drawing/2014/main" id="{78DB52B6-E59D-D225-220C-850F0FFACA6B}"/>
              </a:ext>
            </a:extLst>
          </p:cNvPr>
          <p:cNvSpPr>
            <a:spLocks noGrp="1"/>
          </p:cNvSpPr>
          <p:nvPr>
            <p:ph type="title"/>
          </p:nvPr>
        </p:nvSpPr>
        <p:spPr>
          <a:xfrm>
            <a:off x="1517059" y="622256"/>
            <a:ext cx="10515600" cy="1325563"/>
          </a:xfrm>
        </p:spPr>
        <p:txBody>
          <a:bodyPr/>
          <a:lstStyle/>
          <a:p>
            <a:r>
              <a:rPr lang="en-US" dirty="0"/>
              <a:t>Exam Style</a:t>
            </a:r>
          </a:p>
        </p:txBody>
      </p:sp>
    </p:spTree>
    <p:extLst>
      <p:ext uri="{BB962C8B-B14F-4D97-AF65-F5344CB8AC3E}">
        <p14:creationId xmlns:p14="http://schemas.microsoft.com/office/powerpoint/2010/main" val="954090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8" name="Rectangle 2067">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5A03D3-CADA-7FE2-793A-EFEE5DCF97A3}"/>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Key Topics: </a:t>
            </a:r>
          </a:p>
        </p:txBody>
      </p:sp>
      <p:sp>
        <p:nvSpPr>
          <p:cNvPr id="207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36,272 Revise Images, Stock Photos &amp; Vectors | Shutterstock">
            <a:extLst>
              <a:ext uri="{FF2B5EF4-FFF2-40B4-BE49-F238E27FC236}">
                <a16:creationId xmlns:a16="http://schemas.microsoft.com/office/drawing/2014/main" id="{52D3DDFC-7AD2-CADB-0857-036F8111211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654296" y="1075059"/>
            <a:ext cx="7214616" cy="468044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64844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4FD80978-832F-51F5-4030-A14F08F46D13}"/>
              </a:ext>
            </a:extLst>
          </p:cNvPr>
          <p:cNvPicPr>
            <a:picLocks noChangeAspect="1"/>
          </p:cNvPicPr>
          <p:nvPr/>
        </p:nvPicPr>
        <p:blipFill>
          <a:blip r:embed="rId3"/>
          <a:stretch>
            <a:fillRect/>
          </a:stretch>
        </p:blipFill>
        <p:spPr>
          <a:xfrm>
            <a:off x="2788795" y="749815"/>
            <a:ext cx="9403205" cy="5313556"/>
          </a:xfrm>
          <a:prstGeom prst="rect">
            <a:avLst/>
          </a:prstGeom>
        </p:spPr>
      </p:pic>
      <p:pic>
        <p:nvPicPr>
          <p:cNvPr id="4" name="Picture 2" descr="Click Here Large Arrow transparent PNG - StickPNG">
            <a:hlinkClick r:id="rId4"/>
            <a:extLst>
              <a:ext uri="{FF2B5EF4-FFF2-40B4-BE49-F238E27FC236}">
                <a16:creationId xmlns:a16="http://schemas.microsoft.com/office/drawing/2014/main" id="{1F5638A9-4B3B-E39E-D9C8-24461DE1DE6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121662" y="3571178"/>
            <a:ext cx="3225800" cy="25146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F58D9DC2-B7F8-26CE-39EF-EB5AB97825CE}"/>
              </a:ext>
            </a:extLst>
          </p:cNvPr>
          <p:cNvSpPr txBox="1"/>
          <p:nvPr/>
        </p:nvSpPr>
        <p:spPr>
          <a:xfrm>
            <a:off x="257330" y="843425"/>
            <a:ext cx="5274040" cy="2831544"/>
          </a:xfrm>
          <a:prstGeom prst="rect">
            <a:avLst/>
          </a:prstGeom>
          <a:noFill/>
        </p:spPr>
        <p:txBody>
          <a:bodyPr wrap="square" rtlCol="0">
            <a:spAutoFit/>
          </a:bodyPr>
          <a:lstStyle/>
          <a:p>
            <a:r>
              <a:rPr lang="en-US" sz="2800" b="1" u="sng" dirty="0">
                <a:latin typeface="Arial" panose="020B0604020202020204" pitchFamily="34" charset="0"/>
                <a:cs typeface="Arial" panose="020B0604020202020204" pitchFamily="34" charset="0"/>
              </a:rPr>
              <a:t>Resource</a:t>
            </a:r>
            <a:br>
              <a:rPr lang="en-US" sz="2800" u="sng" dirty="0">
                <a:latin typeface="Arial" panose="020B0604020202020204" pitchFamily="34" charset="0"/>
                <a:cs typeface="Arial" panose="020B0604020202020204" pitchFamily="34" charset="0"/>
              </a:rPr>
            </a:br>
            <a:br>
              <a:rPr lang="en-US"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You will use this book often. </a:t>
            </a:r>
          </a:p>
          <a:p>
            <a:endParaRPr lang="en-US" sz="2400" dirty="0">
              <a:latin typeface="Arial" panose="020B0604020202020204" pitchFamily="34" charset="0"/>
              <a:cs typeface="Arial" panose="020B0604020202020204" pitchFamily="34" charset="0"/>
            </a:endParaRPr>
          </a:p>
          <a:p>
            <a:r>
              <a:rPr lang="en-US" sz="2400" dirty="0">
                <a:latin typeface="Arial" panose="020B0604020202020204" pitchFamily="34" charset="0"/>
                <a:cs typeface="Arial" panose="020B0604020202020204" pitchFamily="34" charset="0"/>
              </a:rPr>
              <a:t>You have full access online via our library. </a:t>
            </a:r>
          </a:p>
          <a:p>
            <a:endParaRPr lang="en-US" dirty="0"/>
          </a:p>
          <a:p>
            <a:endParaRPr lang="en-US" dirty="0"/>
          </a:p>
        </p:txBody>
      </p:sp>
      <p:sp>
        <p:nvSpPr>
          <p:cNvPr id="3" name="TextBox 2">
            <a:extLst>
              <a:ext uri="{FF2B5EF4-FFF2-40B4-BE49-F238E27FC236}">
                <a16:creationId xmlns:a16="http://schemas.microsoft.com/office/drawing/2014/main" id="{8FBD2F8B-8480-AA46-7925-16E9FF46D135}"/>
              </a:ext>
            </a:extLst>
          </p:cNvPr>
          <p:cNvSpPr txBox="1"/>
          <p:nvPr/>
        </p:nvSpPr>
        <p:spPr>
          <a:xfrm>
            <a:off x="257330" y="6218056"/>
            <a:ext cx="7417634" cy="369332"/>
          </a:xfrm>
          <a:prstGeom prst="rect">
            <a:avLst/>
          </a:prstGeom>
          <a:noFill/>
        </p:spPr>
        <p:txBody>
          <a:bodyPr wrap="square" rtlCol="0">
            <a:spAutoFit/>
          </a:bodyPr>
          <a:lstStyle/>
          <a:p>
            <a:r>
              <a:rPr lang="en-US" dirty="0"/>
              <a:t>Please contact the library if you need support in accessing this book for free. </a:t>
            </a:r>
          </a:p>
        </p:txBody>
      </p:sp>
    </p:spTree>
    <p:extLst>
      <p:ext uri="{BB962C8B-B14F-4D97-AF65-F5344CB8AC3E}">
        <p14:creationId xmlns:p14="http://schemas.microsoft.com/office/powerpoint/2010/main" val="89275323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p:cNvGraphicFramePr/>
          <p:nvPr/>
        </p:nvGraphicFramePr>
        <p:xfrm>
          <a:off x="461471" y="1479079"/>
          <a:ext cx="10928195" cy="49734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Title 2"/>
          <p:cNvSpPr>
            <a:spLocks noGrp="1"/>
          </p:cNvSpPr>
          <p:nvPr>
            <p:ph type="title"/>
          </p:nvPr>
        </p:nvSpPr>
        <p:spPr>
          <a:xfrm>
            <a:off x="0" y="108647"/>
            <a:ext cx="10515600" cy="705392"/>
          </a:xfrm>
          <a:solidFill>
            <a:schemeClr val="accent6"/>
          </a:solidFill>
        </p:spPr>
        <p:txBody>
          <a:bodyPr>
            <a:normAutofit/>
          </a:bodyPr>
          <a:lstStyle/>
          <a:p>
            <a:r>
              <a:rPr lang="en-GB" sz="3600" b="1" dirty="0">
                <a:solidFill>
                  <a:schemeClr val="bg1"/>
                </a:solidFill>
                <a:latin typeface="+mn-lt"/>
              </a:rPr>
              <a:t>Policing Perspective: Conducting Investigations</a:t>
            </a:r>
          </a:p>
        </p:txBody>
      </p:sp>
    </p:spTree>
    <p:extLst>
      <p:ext uri="{BB962C8B-B14F-4D97-AF65-F5344CB8AC3E}">
        <p14:creationId xmlns:p14="http://schemas.microsoft.com/office/powerpoint/2010/main" val="2582863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2D83DF38-1E7D-4A79-A54D-808AB0934908}"/>
                                            </p:graphicEl>
                                          </p:spTgt>
                                        </p:tgtEl>
                                        <p:attrNameLst>
                                          <p:attrName>style.visibility</p:attrName>
                                        </p:attrNameLst>
                                      </p:cBhvr>
                                      <p:to>
                                        <p:strVal val="visible"/>
                                      </p:to>
                                    </p:set>
                                    <p:animEffect transition="in" filter="fade">
                                      <p:cBhvr>
                                        <p:cTn id="7" dur="500"/>
                                        <p:tgtEl>
                                          <p:spTgt spid="2">
                                            <p:graphicEl>
                                              <a:dgm id="{2D83DF38-1E7D-4A79-A54D-808AB0934908}"/>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B60316E1-A0CD-4E08-AC86-C5CECD5B513A}"/>
                                            </p:graphicEl>
                                          </p:spTgt>
                                        </p:tgtEl>
                                        <p:attrNameLst>
                                          <p:attrName>style.visibility</p:attrName>
                                        </p:attrNameLst>
                                      </p:cBhvr>
                                      <p:to>
                                        <p:strVal val="visible"/>
                                      </p:to>
                                    </p:set>
                                    <p:animEffect transition="in" filter="fade">
                                      <p:cBhvr>
                                        <p:cTn id="12" dur="500"/>
                                        <p:tgtEl>
                                          <p:spTgt spid="2">
                                            <p:graphicEl>
                                              <a:dgm id="{B60316E1-A0CD-4E08-AC86-C5CECD5B513A}"/>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043A3AAB-C933-439D-BCD4-4718F59C0CFC}"/>
                                            </p:graphicEl>
                                          </p:spTgt>
                                        </p:tgtEl>
                                        <p:attrNameLst>
                                          <p:attrName>style.visibility</p:attrName>
                                        </p:attrNameLst>
                                      </p:cBhvr>
                                      <p:to>
                                        <p:strVal val="visible"/>
                                      </p:to>
                                    </p:set>
                                    <p:animEffect transition="in" filter="fade">
                                      <p:cBhvr>
                                        <p:cTn id="15" dur="500"/>
                                        <p:tgtEl>
                                          <p:spTgt spid="2">
                                            <p:graphicEl>
                                              <a:dgm id="{043A3AAB-C933-439D-BCD4-4718F59C0CFC}"/>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024EFAC4-4D99-4A1E-BF15-C25D5F8FED6E}"/>
                                            </p:graphicEl>
                                          </p:spTgt>
                                        </p:tgtEl>
                                        <p:attrNameLst>
                                          <p:attrName>style.visibility</p:attrName>
                                        </p:attrNameLst>
                                      </p:cBhvr>
                                      <p:to>
                                        <p:strVal val="visible"/>
                                      </p:to>
                                    </p:set>
                                    <p:animEffect transition="in" filter="fade">
                                      <p:cBhvr>
                                        <p:cTn id="20" dur="500"/>
                                        <p:tgtEl>
                                          <p:spTgt spid="2">
                                            <p:graphicEl>
                                              <a:dgm id="{024EFAC4-4D99-4A1E-BF15-C25D5F8FED6E}"/>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2">
                                            <p:graphicEl>
                                              <a:dgm id="{9A9BF8F1-91AC-4A56-B096-A821E5EACEE2}"/>
                                            </p:graphicEl>
                                          </p:spTgt>
                                        </p:tgtEl>
                                        <p:attrNameLst>
                                          <p:attrName>style.visibility</p:attrName>
                                        </p:attrNameLst>
                                      </p:cBhvr>
                                      <p:to>
                                        <p:strVal val="visible"/>
                                      </p:to>
                                    </p:set>
                                    <p:animEffect transition="in" filter="fade">
                                      <p:cBhvr>
                                        <p:cTn id="23" dur="500"/>
                                        <p:tgtEl>
                                          <p:spTgt spid="2">
                                            <p:graphicEl>
                                              <a:dgm id="{9A9BF8F1-91AC-4A56-B096-A821E5EACEE2}"/>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2">
                                            <p:graphicEl>
                                              <a:dgm id="{14914E43-5338-477F-B9C3-27B223D427D6}"/>
                                            </p:graphicEl>
                                          </p:spTgt>
                                        </p:tgtEl>
                                        <p:attrNameLst>
                                          <p:attrName>style.visibility</p:attrName>
                                        </p:attrNameLst>
                                      </p:cBhvr>
                                      <p:to>
                                        <p:strVal val="visible"/>
                                      </p:to>
                                    </p:set>
                                    <p:animEffect transition="in" filter="fade">
                                      <p:cBhvr>
                                        <p:cTn id="28" dur="500"/>
                                        <p:tgtEl>
                                          <p:spTgt spid="2">
                                            <p:graphicEl>
                                              <a:dgm id="{14914E43-5338-477F-B9C3-27B223D427D6}"/>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2">
                                            <p:graphicEl>
                                              <a:dgm id="{44AE3097-2618-48A5-A768-9AB705C7E323}"/>
                                            </p:graphicEl>
                                          </p:spTgt>
                                        </p:tgtEl>
                                        <p:attrNameLst>
                                          <p:attrName>style.visibility</p:attrName>
                                        </p:attrNameLst>
                                      </p:cBhvr>
                                      <p:to>
                                        <p:strVal val="visible"/>
                                      </p:to>
                                    </p:set>
                                    <p:animEffect transition="in" filter="fade">
                                      <p:cBhvr>
                                        <p:cTn id="31" dur="500"/>
                                        <p:tgtEl>
                                          <p:spTgt spid="2">
                                            <p:graphicEl>
                                              <a:dgm id="{44AE3097-2618-48A5-A768-9AB705C7E323}"/>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2">
                                            <p:graphicEl>
                                              <a:dgm id="{1B9E751B-8298-4E74-A1A1-311C9EC298D2}"/>
                                            </p:graphicEl>
                                          </p:spTgt>
                                        </p:tgtEl>
                                        <p:attrNameLst>
                                          <p:attrName>style.visibility</p:attrName>
                                        </p:attrNameLst>
                                      </p:cBhvr>
                                      <p:to>
                                        <p:strVal val="visible"/>
                                      </p:to>
                                    </p:set>
                                    <p:animEffect transition="in" filter="fade">
                                      <p:cBhvr>
                                        <p:cTn id="36" dur="500"/>
                                        <p:tgtEl>
                                          <p:spTgt spid="2">
                                            <p:graphicEl>
                                              <a:dgm id="{1B9E751B-8298-4E74-A1A1-311C9EC298D2}"/>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2">
                                            <p:graphicEl>
                                              <a:dgm id="{DFA30D8B-9AB0-481A-806C-D43E2C3A1512}"/>
                                            </p:graphicEl>
                                          </p:spTgt>
                                        </p:tgtEl>
                                        <p:attrNameLst>
                                          <p:attrName>style.visibility</p:attrName>
                                        </p:attrNameLst>
                                      </p:cBhvr>
                                      <p:to>
                                        <p:strVal val="visible"/>
                                      </p:to>
                                    </p:set>
                                    <p:animEffect transition="in" filter="fade">
                                      <p:cBhvr>
                                        <p:cTn id="39" dur="500"/>
                                        <p:tgtEl>
                                          <p:spTgt spid="2">
                                            <p:graphicEl>
                                              <a:dgm id="{DFA30D8B-9AB0-481A-806C-D43E2C3A1512}"/>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2">
                                            <p:graphicEl>
                                              <a:dgm id="{02406E35-719E-4C36-8806-B11B1AC077B9}"/>
                                            </p:graphicEl>
                                          </p:spTgt>
                                        </p:tgtEl>
                                        <p:attrNameLst>
                                          <p:attrName>style.visibility</p:attrName>
                                        </p:attrNameLst>
                                      </p:cBhvr>
                                      <p:to>
                                        <p:strVal val="visible"/>
                                      </p:to>
                                    </p:set>
                                    <p:animEffect transition="in" filter="fade">
                                      <p:cBhvr>
                                        <p:cTn id="44" dur="500"/>
                                        <p:tgtEl>
                                          <p:spTgt spid="2">
                                            <p:graphicEl>
                                              <a:dgm id="{02406E35-719E-4C36-8806-B11B1AC077B9}"/>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2">
                                            <p:graphicEl>
                                              <a:dgm id="{2BCDBFB8-5752-4DAC-9292-D8A7E56D5200}"/>
                                            </p:graphicEl>
                                          </p:spTgt>
                                        </p:tgtEl>
                                        <p:attrNameLst>
                                          <p:attrName>style.visibility</p:attrName>
                                        </p:attrNameLst>
                                      </p:cBhvr>
                                      <p:to>
                                        <p:strVal val="visible"/>
                                      </p:to>
                                    </p:set>
                                    <p:animEffect transition="in" filter="fade">
                                      <p:cBhvr>
                                        <p:cTn id="47" dur="500"/>
                                        <p:tgtEl>
                                          <p:spTgt spid="2">
                                            <p:graphicEl>
                                              <a:dgm id="{2BCDBFB8-5752-4DAC-9292-D8A7E56D5200}"/>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2">
                                            <p:graphicEl>
                                              <a:dgm id="{C21A33FF-D11F-47E5-91A1-DED9E5D3A6F6}"/>
                                            </p:graphicEl>
                                          </p:spTgt>
                                        </p:tgtEl>
                                        <p:attrNameLst>
                                          <p:attrName>style.visibility</p:attrName>
                                        </p:attrNameLst>
                                      </p:cBhvr>
                                      <p:to>
                                        <p:strVal val="visible"/>
                                      </p:to>
                                    </p:set>
                                    <p:animEffect transition="in" filter="fade">
                                      <p:cBhvr>
                                        <p:cTn id="52" dur="500"/>
                                        <p:tgtEl>
                                          <p:spTgt spid="2">
                                            <p:graphicEl>
                                              <a:dgm id="{C21A33FF-D11F-47E5-91A1-DED9E5D3A6F6}"/>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2">
                                            <p:graphicEl>
                                              <a:dgm id="{03F532BE-B3BF-49FE-B7AB-943778684D67}"/>
                                            </p:graphicEl>
                                          </p:spTgt>
                                        </p:tgtEl>
                                        <p:attrNameLst>
                                          <p:attrName>style.visibility</p:attrName>
                                        </p:attrNameLst>
                                      </p:cBhvr>
                                      <p:to>
                                        <p:strVal val="visible"/>
                                      </p:to>
                                    </p:set>
                                    <p:animEffect transition="in" filter="fade">
                                      <p:cBhvr>
                                        <p:cTn id="55" dur="500"/>
                                        <p:tgtEl>
                                          <p:spTgt spid="2">
                                            <p:graphicEl>
                                              <a:dgm id="{03F532BE-B3BF-49FE-B7AB-943778684D67}"/>
                                            </p:graphic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grpId="0" nodeType="clickEffect">
                                  <p:stCondLst>
                                    <p:cond delay="0"/>
                                  </p:stCondLst>
                                  <p:childTnLst>
                                    <p:set>
                                      <p:cBhvr>
                                        <p:cTn id="59" dur="1" fill="hold">
                                          <p:stCondLst>
                                            <p:cond delay="0"/>
                                          </p:stCondLst>
                                        </p:cTn>
                                        <p:tgtEl>
                                          <p:spTgt spid="2">
                                            <p:graphicEl>
                                              <a:dgm id="{0116E63E-5F3F-4A18-9F0F-EFE71CE30ABA}"/>
                                            </p:graphicEl>
                                          </p:spTgt>
                                        </p:tgtEl>
                                        <p:attrNameLst>
                                          <p:attrName>style.visibility</p:attrName>
                                        </p:attrNameLst>
                                      </p:cBhvr>
                                      <p:to>
                                        <p:strVal val="visible"/>
                                      </p:to>
                                    </p:set>
                                    <p:animEffect transition="in" filter="fade">
                                      <p:cBhvr>
                                        <p:cTn id="60" dur="500"/>
                                        <p:tgtEl>
                                          <p:spTgt spid="2">
                                            <p:graphicEl>
                                              <a:dgm id="{0116E63E-5F3F-4A18-9F0F-EFE71CE30ABA}"/>
                                            </p:graphicEl>
                                          </p:spTgt>
                                        </p:tgtEl>
                                      </p:cBhvr>
                                    </p:animEffect>
                                  </p:childTnLst>
                                </p:cTn>
                              </p:par>
                              <p:par>
                                <p:cTn id="61" presetID="10" presetClass="entr" presetSubtype="0" fill="hold" grpId="0" nodeType="withEffect">
                                  <p:stCondLst>
                                    <p:cond delay="0"/>
                                  </p:stCondLst>
                                  <p:childTnLst>
                                    <p:set>
                                      <p:cBhvr>
                                        <p:cTn id="62" dur="1" fill="hold">
                                          <p:stCondLst>
                                            <p:cond delay="0"/>
                                          </p:stCondLst>
                                        </p:cTn>
                                        <p:tgtEl>
                                          <p:spTgt spid="2">
                                            <p:graphicEl>
                                              <a:dgm id="{3E23C7A6-D091-4020-865A-0B1338806610}"/>
                                            </p:graphicEl>
                                          </p:spTgt>
                                        </p:tgtEl>
                                        <p:attrNameLst>
                                          <p:attrName>style.visibility</p:attrName>
                                        </p:attrNameLst>
                                      </p:cBhvr>
                                      <p:to>
                                        <p:strVal val="visible"/>
                                      </p:to>
                                    </p:set>
                                    <p:animEffect transition="in" filter="fade">
                                      <p:cBhvr>
                                        <p:cTn id="63" dur="500"/>
                                        <p:tgtEl>
                                          <p:spTgt spid="2">
                                            <p:graphicEl>
                                              <a:dgm id="{3E23C7A6-D091-4020-865A-0B1338806610}"/>
                                            </p:graphicEl>
                                          </p:spTgt>
                                        </p:tgtEl>
                                      </p:cBhvr>
                                    </p:animEffect>
                                  </p:childTnLst>
                                </p:cTn>
                              </p:par>
                            </p:childTnLst>
                          </p:cTn>
                        </p:par>
                      </p:childTnLst>
                    </p:cTn>
                  </p:par>
                  <p:par>
                    <p:cTn id="64" fill="hold">
                      <p:stCondLst>
                        <p:cond delay="indefinite"/>
                      </p:stCondLst>
                      <p:childTnLst>
                        <p:par>
                          <p:cTn id="65" fill="hold">
                            <p:stCondLst>
                              <p:cond delay="0"/>
                            </p:stCondLst>
                            <p:childTnLst>
                              <p:par>
                                <p:cTn id="66" presetID="10" presetClass="entr" presetSubtype="0" fill="hold" grpId="0" nodeType="clickEffect">
                                  <p:stCondLst>
                                    <p:cond delay="0"/>
                                  </p:stCondLst>
                                  <p:childTnLst>
                                    <p:set>
                                      <p:cBhvr>
                                        <p:cTn id="67" dur="1" fill="hold">
                                          <p:stCondLst>
                                            <p:cond delay="0"/>
                                          </p:stCondLst>
                                        </p:cTn>
                                        <p:tgtEl>
                                          <p:spTgt spid="2">
                                            <p:graphicEl>
                                              <a:dgm id="{3DE66A17-7A49-4C2B-9DA6-F085BAFC0B3F}"/>
                                            </p:graphicEl>
                                          </p:spTgt>
                                        </p:tgtEl>
                                        <p:attrNameLst>
                                          <p:attrName>style.visibility</p:attrName>
                                        </p:attrNameLst>
                                      </p:cBhvr>
                                      <p:to>
                                        <p:strVal val="visible"/>
                                      </p:to>
                                    </p:set>
                                    <p:animEffect transition="in" filter="fade">
                                      <p:cBhvr>
                                        <p:cTn id="68" dur="500"/>
                                        <p:tgtEl>
                                          <p:spTgt spid="2">
                                            <p:graphicEl>
                                              <a:dgm id="{3DE66A17-7A49-4C2B-9DA6-F085BAFC0B3F}"/>
                                            </p:graphicEl>
                                          </p:spTgt>
                                        </p:tgtEl>
                                      </p:cBhvr>
                                    </p:animEffect>
                                  </p:childTnLst>
                                </p:cTn>
                              </p:par>
                              <p:par>
                                <p:cTn id="69" presetID="10" presetClass="entr" presetSubtype="0" fill="hold" grpId="0" nodeType="withEffect">
                                  <p:stCondLst>
                                    <p:cond delay="0"/>
                                  </p:stCondLst>
                                  <p:childTnLst>
                                    <p:set>
                                      <p:cBhvr>
                                        <p:cTn id="70" dur="1" fill="hold">
                                          <p:stCondLst>
                                            <p:cond delay="0"/>
                                          </p:stCondLst>
                                        </p:cTn>
                                        <p:tgtEl>
                                          <p:spTgt spid="2">
                                            <p:graphicEl>
                                              <a:dgm id="{0E86FD3E-B8E1-4C86-B740-19A8B7BACC13}"/>
                                            </p:graphicEl>
                                          </p:spTgt>
                                        </p:tgtEl>
                                        <p:attrNameLst>
                                          <p:attrName>style.visibility</p:attrName>
                                        </p:attrNameLst>
                                      </p:cBhvr>
                                      <p:to>
                                        <p:strVal val="visible"/>
                                      </p:to>
                                    </p:set>
                                    <p:animEffect transition="in" filter="fade">
                                      <p:cBhvr>
                                        <p:cTn id="71" dur="500"/>
                                        <p:tgtEl>
                                          <p:spTgt spid="2">
                                            <p:graphicEl>
                                              <a:dgm id="{0E86FD3E-B8E1-4C86-B740-19A8B7BACC13}"/>
                                            </p:graphicEl>
                                          </p:spTgt>
                                        </p:tgtEl>
                                      </p:cBhvr>
                                    </p:animEffect>
                                  </p:childTnLst>
                                </p:cTn>
                              </p:par>
                            </p:childTnLst>
                          </p:cTn>
                        </p:par>
                      </p:childTnLst>
                    </p:cTn>
                  </p:par>
                  <p:par>
                    <p:cTn id="72" fill="hold">
                      <p:stCondLst>
                        <p:cond delay="indefinite"/>
                      </p:stCondLst>
                      <p:childTnLst>
                        <p:par>
                          <p:cTn id="73" fill="hold">
                            <p:stCondLst>
                              <p:cond delay="0"/>
                            </p:stCondLst>
                            <p:childTnLst>
                              <p:par>
                                <p:cTn id="74" presetID="10" presetClass="entr" presetSubtype="0" fill="hold" grpId="0" nodeType="clickEffect">
                                  <p:stCondLst>
                                    <p:cond delay="0"/>
                                  </p:stCondLst>
                                  <p:childTnLst>
                                    <p:set>
                                      <p:cBhvr>
                                        <p:cTn id="75" dur="1" fill="hold">
                                          <p:stCondLst>
                                            <p:cond delay="0"/>
                                          </p:stCondLst>
                                        </p:cTn>
                                        <p:tgtEl>
                                          <p:spTgt spid="2">
                                            <p:graphicEl>
                                              <a:dgm id="{84A051C4-FBD8-40A1-8A58-78B001EB0A8F}"/>
                                            </p:graphicEl>
                                          </p:spTgt>
                                        </p:tgtEl>
                                        <p:attrNameLst>
                                          <p:attrName>style.visibility</p:attrName>
                                        </p:attrNameLst>
                                      </p:cBhvr>
                                      <p:to>
                                        <p:strVal val="visible"/>
                                      </p:to>
                                    </p:set>
                                    <p:animEffect transition="in" filter="fade">
                                      <p:cBhvr>
                                        <p:cTn id="76" dur="500"/>
                                        <p:tgtEl>
                                          <p:spTgt spid="2">
                                            <p:graphicEl>
                                              <a:dgm id="{84A051C4-FBD8-40A1-8A58-78B001EB0A8F}"/>
                                            </p:graphicEl>
                                          </p:spTgt>
                                        </p:tgtEl>
                                      </p:cBhvr>
                                    </p:animEffect>
                                  </p:childTnLst>
                                </p:cTn>
                              </p:par>
                              <p:par>
                                <p:cTn id="77" presetID="10" presetClass="entr" presetSubtype="0" fill="hold" grpId="0" nodeType="withEffect">
                                  <p:stCondLst>
                                    <p:cond delay="0"/>
                                  </p:stCondLst>
                                  <p:childTnLst>
                                    <p:set>
                                      <p:cBhvr>
                                        <p:cTn id="78" dur="1" fill="hold">
                                          <p:stCondLst>
                                            <p:cond delay="0"/>
                                          </p:stCondLst>
                                        </p:cTn>
                                        <p:tgtEl>
                                          <p:spTgt spid="2">
                                            <p:graphicEl>
                                              <a:dgm id="{F23AE5DF-437C-45FE-8DA4-6AAD04349F0D}"/>
                                            </p:graphicEl>
                                          </p:spTgt>
                                        </p:tgtEl>
                                        <p:attrNameLst>
                                          <p:attrName>style.visibility</p:attrName>
                                        </p:attrNameLst>
                                      </p:cBhvr>
                                      <p:to>
                                        <p:strVal val="visible"/>
                                      </p:to>
                                    </p:set>
                                    <p:animEffect transition="in" filter="fade">
                                      <p:cBhvr>
                                        <p:cTn id="79" dur="500"/>
                                        <p:tgtEl>
                                          <p:spTgt spid="2">
                                            <p:graphicEl>
                                              <a:dgm id="{F23AE5DF-437C-45FE-8DA4-6AAD04349F0D}"/>
                                            </p:graphicEl>
                                          </p:spTgt>
                                        </p:tgtEl>
                                      </p:cBhvr>
                                    </p:animEffect>
                                  </p:childTnLst>
                                </p:cTn>
                              </p:par>
                            </p:childTnLst>
                          </p:cTn>
                        </p:par>
                      </p:childTnLst>
                    </p:cTn>
                  </p:par>
                  <p:par>
                    <p:cTn id="80" fill="hold">
                      <p:stCondLst>
                        <p:cond delay="indefinite"/>
                      </p:stCondLst>
                      <p:childTnLst>
                        <p:par>
                          <p:cTn id="81" fill="hold">
                            <p:stCondLst>
                              <p:cond delay="0"/>
                            </p:stCondLst>
                            <p:childTnLst>
                              <p:par>
                                <p:cTn id="82" presetID="10" presetClass="entr" presetSubtype="0" fill="hold" grpId="0" nodeType="clickEffect">
                                  <p:stCondLst>
                                    <p:cond delay="0"/>
                                  </p:stCondLst>
                                  <p:childTnLst>
                                    <p:set>
                                      <p:cBhvr>
                                        <p:cTn id="83" dur="1" fill="hold">
                                          <p:stCondLst>
                                            <p:cond delay="0"/>
                                          </p:stCondLst>
                                        </p:cTn>
                                        <p:tgtEl>
                                          <p:spTgt spid="2">
                                            <p:graphicEl>
                                              <a:dgm id="{1D2AD03E-9731-49FE-A8F9-037CE37D7AE5}"/>
                                            </p:graphicEl>
                                          </p:spTgt>
                                        </p:tgtEl>
                                        <p:attrNameLst>
                                          <p:attrName>style.visibility</p:attrName>
                                        </p:attrNameLst>
                                      </p:cBhvr>
                                      <p:to>
                                        <p:strVal val="visible"/>
                                      </p:to>
                                    </p:set>
                                    <p:animEffect transition="in" filter="fade">
                                      <p:cBhvr>
                                        <p:cTn id="84" dur="500"/>
                                        <p:tgtEl>
                                          <p:spTgt spid="2">
                                            <p:graphicEl>
                                              <a:dgm id="{1D2AD03E-9731-49FE-A8F9-037CE37D7AE5}"/>
                                            </p:graphicEl>
                                          </p:spTgt>
                                        </p:tgtEl>
                                      </p:cBhvr>
                                    </p:animEffect>
                                  </p:childTnLst>
                                </p:cTn>
                              </p:par>
                              <p:par>
                                <p:cTn id="85" presetID="10" presetClass="entr" presetSubtype="0" fill="hold" grpId="0" nodeType="withEffect">
                                  <p:stCondLst>
                                    <p:cond delay="0"/>
                                  </p:stCondLst>
                                  <p:childTnLst>
                                    <p:set>
                                      <p:cBhvr>
                                        <p:cTn id="86" dur="1" fill="hold">
                                          <p:stCondLst>
                                            <p:cond delay="0"/>
                                          </p:stCondLst>
                                        </p:cTn>
                                        <p:tgtEl>
                                          <p:spTgt spid="2">
                                            <p:graphicEl>
                                              <a:dgm id="{FC5C35D5-4365-4B6F-B8E8-0EE620BB619C}"/>
                                            </p:graphicEl>
                                          </p:spTgt>
                                        </p:tgtEl>
                                        <p:attrNameLst>
                                          <p:attrName>style.visibility</p:attrName>
                                        </p:attrNameLst>
                                      </p:cBhvr>
                                      <p:to>
                                        <p:strVal val="visible"/>
                                      </p:to>
                                    </p:set>
                                    <p:animEffect transition="in" filter="fade">
                                      <p:cBhvr>
                                        <p:cTn id="87" dur="500"/>
                                        <p:tgtEl>
                                          <p:spTgt spid="2">
                                            <p:graphicEl>
                                              <a:dgm id="{FC5C35D5-4365-4B6F-B8E8-0EE620BB619C}"/>
                                            </p:graphicEl>
                                          </p:spTgt>
                                        </p:tgtEl>
                                      </p:cBhvr>
                                    </p:animEffect>
                                  </p:childTnLst>
                                </p:cTn>
                              </p:par>
                            </p:childTnLst>
                          </p:cTn>
                        </p:par>
                      </p:childTnLst>
                    </p:cTn>
                  </p:par>
                  <p:par>
                    <p:cTn id="88" fill="hold">
                      <p:stCondLst>
                        <p:cond delay="indefinite"/>
                      </p:stCondLst>
                      <p:childTnLst>
                        <p:par>
                          <p:cTn id="89" fill="hold">
                            <p:stCondLst>
                              <p:cond delay="0"/>
                            </p:stCondLst>
                            <p:childTnLst>
                              <p:par>
                                <p:cTn id="90" presetID="10" presetClass="entr" presetSubtype="0" fill="hold" grpId="0" nodeType="clickEffect">
                                  <p:stCondLst>
                                    <p:cond delay="0"/>
                                  </p:stCondLst>
                                  <p:childTnLst>
                                    <p:set>
                                      <p:cBhvr>
                                        <p:cTn id="91" dur="1" fill="hold">
                                          <p:stCondLst>
                                            <p:cond delay="0"/>
                                          </p:stCondLst>
                                        </p:cTn>
                                        <p:tgtEl>
                                          <p:spTgt spid="2">
                                            <p:graphicEl>
                                              <a:dgm id="{018C0345-39F4-405A-9F38-F128C9FAA427}"/>
                                            </p:graphicEl>
                                          </p:spTgt>
                                        </p:tgtEl>
                                        <p:attrNameLst>
                                          <p:attrName>style.visibility</p:attrName>
                                        </p:attrNameLst>
                                      </p:cBhvr>
                                      <p:to>
                                        <p:strVal val="visible"/>
                                      </p:to>
                                    </p:set>
                                    <p:animEffect transition="in" filter="fade">
                                      <p:cBhvr>
                                        <p:cTn id="92" dur="500"/>
                                        <p:tgtEl>
                                          <p:spTgt spid="2">
                                            <p:graphicEl>
                                              <a:dgm id="{018C0345-39F4-405A-9F38-F128C9FAA427}"/>
                                            </p:graphicEl>
                                          </p:spTgt>
                                        </p:tgtEl>
                                      </p:cBhvr>
                                    </p:animEffect>
                                  </p:childTnLst>
                                </p:cTn>
                              </p:par>
                              <p:par>
                                <p:cTn id="93" presetID="10" presetClass="entr" presetSubtype="0" fill="hold" grpId="0" nodeType="withEffect">
                                  <p:stCondLst>
                                    <p:cond delay="0"/>
                                  </p:stCondLst>
                                  <p:childTnLst>
                                    <p:set>
                                      <p:cBhvr>
                                        <p:cTn id="94" dur="1" fill="hold">
                                          <p:stCondLst>
                                            <p:cond delay="0"/>
                                          </p:stCondLst>
                                        </p:cTn>
                                        <p:tgtEl>
                                          <p:spTgt spid="2">
                                            <p:graphicEl>
                                              <a:dgm id="{0948C36A-DD2B-49FF-8AE4-567A9602D1B8}"/>
                                            </p:graphicEl>
                                          </p:spTgt>
                                        </p:tgtEl>
                                        <p:attrNameLst>
                                          <p:attrName>style.visibility</p:attrName>
                                        </p:attrNameLst>
                                      </p:cBhvr>
                                      <p:to>
                                        <p:strVal val="visible"/>
                                      </p:to>
                                    </p:set>
                                    <p:animEffect transition="in" filter="fade">
                                      <p:cBhvr>
                                        <p:cTn id="95" dur="500"/>
                                        <p:tgtEl>
                                          <p:spTgt spid="2">
                                            <p:graphicEl>
                                              <a:dgm id="{0948C36A-DD2B-49FF-8AE4-567A9602D1B8}"/>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1047981" y="164268"/>
            <a:ext cx="10638264" cy="584775"/>
          </a:xfrm>
          <a:prstGeom prst="rect">
            <a:avLst/>
          </a:prstGeom>
          <a:solidFill>
            <a:schemeClr val="accent2"/>
          </a:solidFill>
          <a:ln>
            <a:noFill/>
          </a:ln>
        </p:spPr>
        <p:txBody>
          <a:bodyPr wrap="square" rtlCol="0">
            <a:spAutoFit/>
          </a:bodyPr>
          <a:lstStyle/>
          <a:p>
            <a:pPr algn="ctr"/>
            <a:r>
              <a:rPr lang="en-GB" sz="3200" b="1" dirty="0">
                <a:solidFill>
                  <a:schemeClr val="bg1"/>
                </a:solidFill>
              </a:rPr>
              <a:t>Methods of Investigation</a:t>
            </a:r>
          </a:p>
        </p:txBody>
      </p:sp>
      <p:pic>
        <p:nvPicPr>
          <p:cNvPr id="6" name="Picture 5"/>
          <p:cNvPicPr>
            <a:picLocks noChangeAspect="1"/>
          </p:cNvPicPr>
          <p:nvPr/>
        </p:nvPicPr>
        <p:blipFill>
          <a:blip r:embed="rId3"/>
          <a:stretch>
            <a:fillRect/>
          </a:stretch>
        </p:blipFill>
        <p:spPr>
          <a:xfrm>
            <a:off x="9043690" y="2997013"/>
            <a:ext cx="2857836" cy="1965237"/>
          </a:xfrm>
          <a:prstGeom prst="rect">
            <a:avLst/>
          </a:prstGeom>
          <a:ln>
            <a:solidFill>
              <a:schemeClr val="tx1"/>
            </a:solidFill>
          </a:ln>
        </p:spPr>
      </p:pic>
      <p:sp>
        <p:nvSpPr>
          <p:cNvPr id="7" name="Down Arrow Callout 6"/>
          <p:cNvSpPr/>
          <p:nvPr/>
        </p:nvSpPr>
        <p:spPr>
          <a:xfrm>
            <a:off x="2860479" y="820722"/>
            <a:ext cx="6471041" cy="1348010"/>
          </a:xfrm>
          <a:prstGeom prst="downArrowCallout">
            <a:avLst/>
          </a:prstGeom>
          <a:solidFill>
            <a:schemeClr val="accent2">
              <a:lumMod val="40000"/>
              <a:lumOff val="60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tx1"/>
                </a:solidFill>
              </a:rPr>
              <a:t>There are </a:t>
            </a:r>
            <a:r>
              <a:rPr lang="en-GB" sz="2400" b="1" i="1" dirty="0">
                <a:solidFill>
                  <a:schemeClr val="tx1"/>
                </a:solidFill>
              </a:rPr>
              <a:t>two methods </a:t>
            </a:r>
            <a:r>
              <a:rPr lang="en-GB" sz="2400" dirty="0">
                <a:solidFill>
                  <a:schemeClr val="tx1"/>
                </a:solidFill>
              </a:rPr>
              <a:t>of criminal investigation</a:t>
            </a:r>
          </a:p>
        </p:txBody>
      </p:sp>
      <p:graphicFrame>
        <p:nvGraphicFramePr>
          <p:cNvPr id="8" name="Diagram 7"/>
          <p:cNvGraphicFramePr/>
          <p:nvPr/>
        </p:nvGraphicFramePr>
        <p:xfrm>
          <a:off x="971395" y="2227621"/>
          <a:ext cx="7748859" cy="350402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1350139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A1DF1F63-2763-4135-A1DA-ECB7B98BD17C}"/>
                                            </p:graphicEl>
                                          </p:spTgt>
                                        </p:tgtEl>
                                        <p:attrNameLst>
                                          <p:attrName>style.visibility</p:attrName>
                                        </p:attrNameLst>
                                      </p:cBhvr>
                                      <p:to>
                                        <p:strVal val="visible"/>
                                      </p:to>
                                    </p:set>
                                    <p:animEffect transition="in" filter="fade">
                                      <p:cBhvr>
                                        <p:cTn id="12" dur="500"/>
                                        <p:tgtEl>
                                          <p:spTgt spid="8">
                                            <p:graphicEl>
                                              <a:dgm id="{A1DF1F63-2763-4135-A1DA-ECB7B98BD17C}"/>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graphicEl>
                                              <a:dgm id="{7E8336F9-CC29-4DC2-9527-D2D0F4A0AB5F}"/>
                                            </p:graphicEl>
                                          </p:spTgt>
                                        </p:tgtEl>
                                        <p:attrNameLst>
                                          <p:attrName>style.visibility</p:attrName>
                                        </p:attrNameLst>
                                      </p:cBhvr>
                                      <p:to>
                                        <p:strVal val="visible"/>
                                      </p:to>
                                    </p:set>
                                    <p:animEffect transition="in" filter="fade">
                                      <p:cBhvr>
                                        <p:cTn id="17" dur="500"/>
                                        <p:tgtEl>
                                          <p:spTgt spid="8">
                                            <p:graphicEl>
                                              <a:dgm id="{7E8336F9-CC29-4DC2-9527-D2D0F4A0AB5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8">
                                            <p:graphicEl>
                                              <a:dgm id="{AEFFE743-B824-4830-A4C5-EA90239FB717}"/>
                                            </p:graphicEl>
                                          </p:spTgt>
                                        </p:tgtEl>
                                        <p:attrNameLst>
                                          <p:attrName>style.visibility</p:attrName>
                                        </p:attrNameLst>
                                      </p:cBhvr>
                                      <p:to>
                                        <p:strVal val="visible"/>
                                      </p:to>
                                    </p:set>
                                    <p:animEffect transition="in" filter="fade">
                                      <p:cBhvr>
                                        <p:cTn id="22" dur="500"/>
                                        <p:tgtEl>
                                          <p:spTgt spid="8">
                                            <p:graphicEl>
                                              <a:dgm id="{AEFFE743-B824-4830-A4C5-EA90239FB717}"/>
                                            </p:graphicEl>
                                          </p:spTgt>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8">
                                            <p:graphicEl>
                                              <a:dgm id="{DA0AF2C6-6BB1-4772-88CE-8D1B7A36BDBB}"/>
                                            </p:graphicEl>
                                          </p:spTgt>
                                        </p:tgtEl>
                                        <p:attrNameLst>
                                          <p:attrName>style.visibility</p:attrName>
                                        </p:attrNameLst>
                                      </p:cBhvr>
                                      <p:to>
                                        <p:strVal val="visible"/>
                                      </p:to>
                                    </p:set>
                                    <p:animEffect transition="in" filter="fade">
                                      <p:cBhvr>
                                        <p:cTn id="25" dur="500"/>
                                        <p:tgtEl>
                                          <p:spTgt spid="8">
                                            <p:graphicEl>
                                              <a:dgm id="{DA0AF2C6-6BB1-4772-88CE-8D1B7A36BDBB}"/>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8">
                                            <p:graphicEl>
                                              <a:dgm id="{BE16E3B2-35B5-40DF-8750-054BD60AEB43}"/>
                                            </p:graphicEl>
                                          </p:spTgt>
                                        </p:tgtEl>
                                        <p:attrNameLst>
                                          <p:attrName>style.visibility</p:attrName>
                                        </p:attrNameLst>
                                      </p:cBhvr>
                                      <p:to>
                                        <p:strVal val="visible"/>
                                      </p:to>
                                    </p:set>
                                    <p:animEffect transition="in" filter="fade">
                                      <p:cBhvr>
                                        <p:cTn id="30" dur="500"/>
                                        <p:tgtEl>
                                          <p:spTgt spid="8">
                                            <p:graphicEl>
                                              <a:dgm id="{BE16E3B2-35B5-40DF-8750-054BD60AEB4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Graphic spid="8" grpId="0">
        <p:bldSub>
          <a:bldDgm bld="one"/>
        </p:bldSub>
      </p:bldGraphic>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15CDB2-5F81-B977-53BB-666F6A13286E}"/>
              </a:ext>
            </a:extLst>
          </p:cNvPr>
          <p:cNvSpPr>
            <a:spLocks noGrp="1"/>
          </p:cNvSpPr>
          <p:nvPr>
            <p:ph type="title"/>
          </p:nvPr>
        </p:nvSpPr>
        <p:spPr>
          <a:xfrm>
            <a:off x="589560" y="856180"/>
            <a:ext cx="4560584" cy="1128068"/>
          </a:xfrm>
        </p:spPr>
        <p:txBody>
          <a:bodyPr anchor="ctr">
            <a:normAutofit/>
          </a:bodyPr>
          <a:lstStyle/>
          <a:p>
            <a:r>
              <a:rPr lang="en-US" sz="1900" b="1" dirty="0">
                <a:latin typeface="+mn-lt"/>
              </a:rPr>
              <a:t>The Code of Practice to the Criminal Procedure and Investigations Act 1996 (CPIA)defines a </a:t>
            </a:r>
            <a:r>
              <a:rPr lang="en-US" sz="1900" b="1" u="sng" dirty="0">
                <a:latin typeface="+mn-lt"/>
              </a:rPr>
              <a:t>criminal investigator </a:t>
            </a:r>
            <a:r>
              <a:rPr lang="en-US" sz="1900" b="1" dirty="0">
                <a:latin typeface="+mn-lt"/>
              </a:rPr>
              <a:t>as:</a:t>
            </a:r>
          </a:p>
        </p:txBody>
      </p:sp>
      <p:sp>
        <p:nvSpPr>
          <p:cNvPr id="3" name="Content Placeholder 2">
            <a:extLst>
              <a:ext uri="{FF2B5EF4-FFF2-40B4-BE49-F238E27FC236}">
                <a16:creationId xmlns:a16="http://schemas.microsoft.com/office/drawing/2014/main" id="{DA13AB6B-4D7D-F7BC-3BF4-69F4B7D9DE20}"/>
              </a:ext>
            </a:extLst>
          </p:cNvPr>
          <p:cNvSpPr>
            <a:spLocks noGrp="1"/>
          </p:cNvSpPr>
          <p:nvPr>
            <p:ph idx="1"/>
          </p:nvPr>
        </p:nvSpPr>
        <p:spPr>
          <a:xfrm>
            <a:off x="590719" y="2330505"/>
            <a:ext cx="4559425" cy="3979585"/>
          </a:xfrm>
        </p:spPr>
        <p:txBody>
          <a:bodyPr anchor="ctr">
            <a:normAutofit/>
          </a:bodyPr>
          <a:lstStyle/>
          <a:p>
            <a:pPr marL="0" indent="0">
              <a:buNone/>
            </a:pPr>
            <a:r>
              <a:rPr lang="en-GB" sz="2000" b="0" i="0" dirty="0">
                <a:effectLst/>
              </a:rPr>
              <a:t>‘...any police officer involved in the conduct of a criminal investigation. All investigators have a responsibility for carrying out the duties imposed on them under this code including, in particular recording information and retaining records of information and material.’</a:t>
            </a:r>
            <a:endParaRPr lang="en-US" sz="2000" dirty="0"/>
          </a:p>
        </p:txBody>
      </p:sp>
      <p:pic>
        <p:nvPicPr>
          <p:cNvPr id="7170" name="Picture 2" descr="A guide to 'Released Under Investigation' time limits in the UK">
            <a:extLst>
              <a:ext uri="{FF2B5EF4-FFF2-40B4-BE49-F238E27FC236}">
                <a16:creationId xmlns:a16="http://schemas.microsoft.com/office/drawing/2014/main" id="{2F8CF15F-AF84-6DFB-605A-6D51FFAED92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4274" r="27078" b="-1"/>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25454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 name="TextBox 21">
            <a:extLst>
              <a:ext uri="{FF2B5EF4-FFF2-40B4-BE49-F238E27FC236}">
                <a16:creationId xmlns:a16="http://schemas.microsoft.com/office/drawing/2014/main" id="{52964F50-F89F-E04D-B4D4-E1F413DF3AF7}"/>
              </a:ext>
            </a:extLst>
          </p:cNvPr>
          <p:cNvSpPr txBox="1"/>
          <p:nvPr/>
        </p:nvSpPr>
        <p:spPr>
          <a:xfrm>
            <a:off x="202683" y="195872"/>
            <a:ext cx="11210925" cy="744836"/>
          </a:xfrm>
          <a:prstGeom prst="rect">
            <a:avLst/>
          </a:prstGeom>
        </p:spPr>
        <p:txBody>
          <a:bodyPr vert="horz" lIns="91440" tIns="45720" rIns="91440" bIns="45720" rtlCol="0" anchor="ctr">
            <a:normAutofit/>
          </a:bodyPr>
          <a:lstStyle/>
          <a:p>
            <a:pPr algn="ctr">
              <a:lnSpc>
                <a:spcPct val="90000"/>
              </a:lnSpc>
              <a:spcBef>
                <a:spcPct val="0"/>
              </a:spcBef>
              <a:spcAft>
                <a:spcPts val="600"/>
              </a:spcAft>
            </a:pPr>
            <a:r>
              <a:rPr lang="en-US" sz="3200" b="1" kern="1200" dirty="0">
                <a:solidFill>
                  <a:schemeClr val="accent1">
                    <a:lumMod val="75000"/>
                  </a:schemeClr>
                </a:solidFill>
                <a:effectLst/>
                <a:latin typeface="+mj-lt"/>
                <a:ea typeface="+mj-ea"/>
                <a:cs typeface="+mj-cs"/>
              </a:rPr>
              <a:t>What does the term ‘investigative mind-set’ mean to you? </a:t>
            </a:r>
            <a:endParaRPr lang="en-US" sz="3200" kern="1200" dirty="0">
              <a:solidFill>
                <a:schemeClr val="accent1">
                  <a:lumMod val="75000"/>
                </a:schemeClr>
              </a:solidFill>
              <a:latin typeface="+mj-lt"/>
              <a:ea typeface="+mj-ea"/>
              <a:cs typeface="+mj-cs"/>
            </a:endParaRPr>
          </a:p>
        </p:txBody>
      </p:sp>
      <p:pic>
        <p:nvPicPr>
          <p:cNvPr id="8" name="Picture 7" descr="Diagram&#10;&#10;Description automatically generated with low confidence">
            <a:extLst>
              <a:ext uri="{FF2B5EF4-FFF2-40B4-BE49-F238E27FC236}">
                <a16:creationId xmlns:a16="http://schemas.microsoft.com/office/drawing/2014/main" id="{56B9B717-C9C4-C64A-ACF7-B3EEDCFEAC6F}"/>
              </a:ext>
            </a:extLst>
          </p:cNvPr>
          <p:cNvPicPr>
            <a:picLocks noChangeAspect="1"/>
          </p:cNvPicPr>
          <p:nvPr/>
        </p:nvPicPr>
        <p:blipFill>
          <a:blip r:embed="rId3"/>
          <a:stretch>
            <a:fillRect/>
          </a:stretch>
        </p:blipFill>
        <p:spPr>
          <a:xfrm>
            <a:off x="202683" y="1359640"/>
            <a:ext cx="6846458" cy="4461057"/>
          </a:xfrm>
          <a:prstGeom prst="rect">
            <a:avLst/>
          </a:prstGeom>
        </p:spPr>
      </p:pic>
      <p:sp>
        <p:nvSpPr>
          <p:cNvPr id="9" name="TextBox 8">
            <a:extLst>
              <a:ext uri="{FF2B5EF4-FFF2-40B4-BE49-F238E27FC236}">
                <a16:creationId xmlns:a16="http://schemas.microsoft.com/office/drawing/2014/main" id="{66D469B5-3138-D54E-B6BB-57E25182C8F6}"/>
              </a:ext>
            </a:extLst>
          </p:cNvPr>
          <p:cNvSpPr txBox="1"/>
          <p:nvPr/>
        </p:nvSpPr>
        <p:spPr>
          <a:xfrm>
            <a:off x="7473984" y="1211397"/>
            <a:ext cx="4333163" cy="5078313"/>
          </a:xfrm>
          <a:prstGeom prst="rect">
            <a:avLst/>
          </a:prstGeom>
          <a:noFill/>
        </p:spPr>
        <p:txBody>
          <a:bodyPr wrap="square">
            <a:spAutoFit/>
          </a:bodyPr>
          <a:lstStyle/>
          <a:p>
            <a:r>
              <a:rPr lang="en-GB" sz="1800" kern="1200" dirty="0">
                <a:solidFill>
                  <a:schemeClr val="tx1"/>
                </a:solidFill>
                <a:effectLst/>
                <a:latin typeface="+mn-lt"/>
                <a:ea typeface="+mn-ea"/>
                <a:cs typeface="+mn-cs"/>
              </a:rPr>
              <a:t>An investigative mind-set will bring some order to the way in which investigators examine material and make decisions. </a:t>
            </a:r>
          </a:p>
          <a:p>
            <a:endParaRPr lang="en-GB" dirty="0">
              <a:effectLst/>
            </a:endParaRPr>
          </a:p>
          <a:p>
            <a:r>
              <a:rPr lang="en-GB" sz="1800" kern="1200" dirty="0">
                <a:solidFill>
                  <a:schemeClr val="tx1"/>
                </a:solidFill>
                <a:effectLst/>
                <a:latin typeface="+mn-lt"/>
                <a:ea typeface="+mn-ea"/>
                <a:cs typeface="+mn-cs"/>
              </a:rPr>
              <a:t>There is no process map that will assist the investigator to develop the mind-set, it involves applying a set of principles to the investigation process. </a:t>
            </a:r>
          </a:p>
          <a:p>
            <a:endParaRPr lang="en-GB" dirty="0">
              <a:effectLst/>
            </a:endParaRPr>
          </a:p>
          <a:p>
            <a:r>
              <a:rPr lang="en-GB" sz="1800" kern="1200" dirty="0">
                <a:solidFill>
                  <a:schemeClr val="tx1"/>
                </a:solidFill>
                <a:effectLst/>
                <a:latin typeface="+mn-lt"/>
                <a:ea typeface="+mn-ea"/>
                <a:cs typeface="+mn-cs"/>
              </a:rPr>
              <a:t>It is a state of mind or attitude which investigators adopt and which can be developed over time through continued use.</a:t>
            </a:r>
          </a:p>
          <a:p>
            <a:r>
              <a:rPr lang="en-GB" sz="1800" kern="1200" dirty="0">
                <a:solidFill>
                  <a:schemeClr val="tx1"/>
                </a:solidFill>
                <a:effectLst/>
                <a:latin typeface="+mn-lt"/>
                <a:ea typeface="+mn-ea"/>
                <a:cs typeface="+mn-cs"/>
              </a:rPr>
              <a:t> </a:t>
            </a:r>
            <a:endParaRPr lang="en-GB" dirty="0">
              <a:effectLs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200" dirty="0">
                <a:solidFill>
                  <a:schemeClr val="tx1"/>
                </a:solidFill>
                <a:effectLst/>
                <a:latin typeface="+mn-lt"/>
                <a:ea typeface="+mn-ea"/>
                <a:cs typeface="+mn-cs"/>
              </a:rPr>
              <a:t>This will enable investigators to develop a disciplined approach which ensures that the decisions they make are appropriate to the case, are reasonable and can be explained to others           (College of Policing, 2020)  </a:t>
            </a:r>
            <a:endParaRPr lang="en-GB" dirty="0">
              <a:effectLst/>
            </a:endParaRPr>
          </a:p>
        </p:txBody>
      </p:sp>
    </p:spTree>
    <p:extLst>
      <p:ext uri="{BB962C8B-B14F-4D97-AF65-F5344CB8AC3E}">
        <p14:creationId xmlns:p14="http://schemas.microsoft.com/office/powerpoint/2010/main" val="26453640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47132B88-8625-3D40-9830-8E0DB6CC612E}"/>
              </a:ext>
            </a:extLst>
          </p:cNvPr>
          <p:cNvSpPr/>
          <p:nvPr/>
        </p:nvSpPr>
        <p:spPr>
          <a:xfrm>
            <a:off x="128337" y="206712"/>
            <a:ext cx="8053137" cy="1325563"/>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5101BA-7D0D-5049-B249-D26C1B25CBFC}"/>
              </a:ext>
            </a:extLst>
          </p:cNvPr>
          <p:cNvSpPr>
            <a:spLocks noGrp="1"/>
          </p:cNvSpPr>
          <p:nvPr>
            <p:ph type="title"/>
          </p:nvPr>
        </p:nvSpPr>
        <p:spPr>
          <a:xfrm>
            <a:off x="318590" y="276732"/>
            <a:ext cx="9810604" cy="1216024"/>
          </a:xfrm>
        </p:spPr>
        <p:txBody>
          <a:bodyPr>
            <a:normAutofit/>
          </a:bodyPr>
          <a:lstStyle/>
          <a:p>
            <a:r>
              <a:rPr lang="en-GB" dirty="0">
                <a:solidFill>
                  <a:schemeClr val="bg1"/>
                </a:solidFill>
              </a:rPr>
              <a:t>Investigative Mindset</a:t>
            </a:r>
          </a:p>
        </p:txBody>
      </p:sp>
      <p:sp>
        <p:nvSpPr>
          <p:cNvPr id="3" name="Content Placeholder 2">
            <a:extLst>
              <a:ext uri="{FF2B5EF4-FFF2-40B4-BE49-F238E27FC236}">
                <a16:creationId xmlns:a16="http://schemas.microsoft.com/office/drawing/2014/main" id="{52AB95A6-8AB9-1744-BD68-E4C5A00CCBA9}"/>
              </a:ext>
            </a:extLst>
          </p:cNvPr>
          <p:cNvSpPr>
            <a:spLocks noGrp="1"/>
          </p:cNvSpPr>
          <p:nvPr>
            <p:ph idx="1"/>
          </p:nvPr>
        </p:nvSpPr>
        <p:spPr>
          <a:xfrm>
            <a:off x="318590" y="2060893"/>
            <a:ext cx="4788505" cy="3846012"/>
          </a:xfrm>
        </p:spPr>
        <p:txBody>
          <a:bodyPr>
            <a:normAutofit/>
          </a:bodyPr>
          <a:lstStyle/>
          <a:p>
            <a:pPr marL="0" indent="0">
              <a:buNone/>
            </a:pPr>
            <a:r>
              <a:rPr lang="en-GB" u="sng" dirty="0"/>
              <a:t>Five Principles:</a:t>
            </a:r>
          </a:p>
          <a:p>
            <a:r>
              <a:rPr lang="en-GB" dirty="0"/>
              <a:t>Understanding the source of the material</a:t>
            </a:r>
          </a:p>
          <a:p>
            <a:r>
              <a:rPr lang="en-GB" dirty="0"/>
              <a:t>Planning and Preparation</a:t>
            </a:r>
          </a:p>
          <a:p>
            <a:r>
              <a:rPr lang="en-GB" dirty="0"/>
              <a:t>Examination</a:t>
            </a:r>
          </a:p>
          <a:p>
            <a:r>
              <a:rPr lang="en-GB" dirty="0"/>
              <a:t>Recording and collation </a:t>
            </a:r>
          </a:p>
          <a:p>
            <a:r>
              <a:rPr lang="en-GB" dirty="0"/>
              <a:t>Evaluation</a:t>
            </a:r>
          </a:p>
        </p:txBody>
      </p:sp>
      <p:pic>
        <p:nvPicPr>
          <p:cNvPr id="16" name="Graphic 15" descr="Magnifying glass">
            <a:extLst>
              <a:ext uri="{FF2B5EF4-FFF2-40B4-BE49-F238E27FC236}">
                <a16:creationId xmlns:a16="http://schemas.microsoft.com/office/drawing/2014/main" id="{375C419D-E332-4578-BA72-E9E74A9004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345989" y="214686"/>
            <a:ext cx="3846011" cy="3846011"/>
          </a:xfrm>
          <a:prstGeom prst="rect">
            <a:avLst/>
          </a:prstGeom>
        </p:spPr>
      </p:pic>
      <p:sp>
        <p:nvSpPr>
          <p:cNvPr id="4" name="TextBox 3">
            <a:extLst>
              <a:ext uri="{FF2B5EF4-FFF2-40B4-BE49-F238E27FC236}">
                <a16:creationId xmlns:a16="http://schemas.microsoft.com/office/drawing/2014/main" id="{CED6A950-B302-E944-9172-7913595F2FE5}"/>
              </a:ext>
            </a:extLst>
          </p:cNvPr>
          <p:cNvSpPr txBox="1"/>
          <p:nvPr/>
        </p:nvSpPr>
        <p:spPr>
          <a:xfrm>
            <a:off x="9144000" y="1353007"/>
            <a:ext cx="1436914" cy="707886"/>
          </a:xfrm>
          <a:prstGeom prst="rect">
            <a:avLst/>
          </a:prstGeom>
          <a:noFill/>
        </p:spPr>
        <p:txBody>
          <a:bodyPr wrap="square" rtlCol="0">
            <a:spAutoFit/>
          </a:bodyPr>
          <a:lstStyle/>
          <a:p>
            <a:pPr algn="ctr"/>
            <a:r>
              <a:rPr lang="en-US" sz="2000" dirty="0"/>
              <a:t>A B C</a:t>
            </a:r>
            <a:br>
              <a:rPr lang="en-US" sz="2000" dirty="0"/>
            </a:br>
            <a:r>
              <a:rPr lang="en-US" sz="2000" dirty="0"/>
              <a:t>APPROACH</a:t>
            </a:r>
          </a:p>
        </p:txBody>
      </p:sp>
      <p:pic>
        <p:nvPicPr>
          <p:cNvPr id="3074" name="Picture 2" descr="The Investigative Mindset - Keeping an Open Mind and Avoiding Cognitive  Bias.">
            <a:extLst>
              <a:ext uri="{FF2B5EF4-FFF2-40B4-BE49-F238E27FC236}">
                <a16:creationId xmlns:a16="http://schemas.microsoft.com/office/drawing/2014/main" id="{25B72D92-5AC8-4E45-AFE3-583311BDE81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5976257" y="3749358"/>
            <a:ext cx="3886200" cy="20955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B1F3C97E-5611-59F2-CAB7-AD324771331C}"/>
              </a:ext>
            </a:extLst>
          </p:cNvPr>
          <p:cNvSpPr txBox="1"/>
          <p:nvPr/>
        </p:nvSpPr>
        <p:spPr>
          <a:xfrm>
            <a:off x="5976257" y="6211936"/>
            <a:ext cx="7358437" cy="369332"/>
          </a:xfrm>
          <a:prstGeom prst="rect">
            <a:avLst/>
          </a:prstGeom>
          <a:noFill/>
        </p:spPr>
        <p:txBody>
          <a:bodyPr wrap="square" rtlCol="0">
            <a:spAutoFit/>
          </a:bodyPr>
          <a:lstStyle/>
          <a:p>
            <a:r>
              <a:rPr lang="en-US" dirty="0"/>
              <a:t>We will look at this in more detail  over the next few weeks…</a:t>
            </a:r>
          </a:p>
        </p:txBody>
      </p:sp>
    </p:spTree>
    <p:extLst>
      <p:ext uri="{BB962C8B-B14F-4D97-AF65-F5344CB8AC3E}">
        <p14:creationId xmlns:p14="http://schemas.microsoft.com/office/powerpoint/2010/main" val="31568176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chart&#10;&#10;Description automatically generated">
            <a:extLst>
              <a:ext uri="{FF2B5EF4-FFF2-40B4-BE49-F238E27FC236}">
                <a16:creationId xmlns:a16="http://schemas.microsoft.com/office/drawing/2014/main" id="{447F809E-34DB-864F-9125-0844FC949C6D}"/>
              </a:ext>
            </a:extLst>
          </p:cNvPr>
          <p:cNvPicPr>
            <a:picLocks noChangeAspect="1"/>
          </p:cNvPicPr>
          <p:nvPr/>
        </p:nvPicPr>
        <p:blipFill>
          <a:blip r:embed="rId3"/>
          <a:stretch>
            <a:fillRect/>
          </a:stretch>
        </p:blipFill>
        <p:spPr>
          <a:xfrm>
            <a:off x="1695081" y="388919"/>
            <a:ext cx="8653682" cy="5942510"/>
          </a:xfrm>
          <a:prstGeom prst="rect">
            <a:avLst/>
          </a:prstGeom>
        </p:spPr>
      </p:pic>
    </p:spTree>
    <p:extLst>
      <p:ext uri="{BB962C8B-B14F-4D97-AF65-F5344CB8AC3E}">
        <p14:creationId xmlns:p14="http://schemas.microsoft.com/office/powerpoint/2010/main" val="8194461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Pentagon 5">
            <a:extLst>
              <a:ext uri="{FF2B5EF4-FFF2-40B4-BE49-F238E27FC236}">
                <a16:creationId xmlns:a16="http://schemas.microsoft.com/office/drawing/2014/main" id="{227231E0-E241-5441-BCF2-2D6ECF24D50E}"/>
              </a:ext>
            </a:extLst>
          </p:cNvPr>
          <p:cNvSpPr/>
          <p:nvPr/>
        </p:nvSpPr>
        <p:spPr>
          <a:xfrm>
            <a:off x="225911" y="259051"/>
            <a:ext cx="6745045" cy="957431"/>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3C6B88E9-B8C4-2447-9DE1-946C66C2BE69}"/>
              </a:ext>
            </a:extLst>
          </p:cNvPr>
          <p:cNvSpPr>
            <a:spLocks noGrp="1"/>
          </p:cNvSpPr>
          <p:nvPr>
            <p:ph type="title"/>
          </p:nvPr>
        </p:nvSpPr>
        <p:spPr>
          <a:xfrm>
            <a:off x="375622" y="96183"/>
            <a:ext cx="10515600" cy="1325563"/>
          </a:xfrm>
        </p:spPr>
        <p:txBody>
          <a:bodyPr/>
          <a:lstStyle/>
          <a:p>
            <a:r>
              <a:rPr lang="en-GB" dirty="0"/>
              <a:t>PACE Codes of Practice </a:t>
            </a:r>
          </a:p>
        </p:txBody>
      </p:sp>
      <p:graphicFrame>
        <p:nvGraphicFramePr>
          <p:cNvPr id="4" name="Table 4">
            <a:extLst>
              <a:ext uri="{FF2B5EF4-FFF2-40B4-BE49-F238E27FC236}">
                <a16:creationId xmlns:a16="http://schemas.microsoft.com/office/drawing/2014/main" id="{62DBD519-397F-8648-BC65-026674AA3F44}"/>
              </a:ext>
            </a:extLst>
          </p:cNvPr>
          <p:cNvGraphicFramePr>
            <a:graphicFrameLocks noGrp="1"/>
          </p:cNvGraphicFramePr>
          <p:nvPr>
            <p:ph idx="1"/>
          </p:nvPr>
        </p:nvGraphicFramePr>
        <p:xfrm>
          <a:off x="225911" y="2195935"/>
          <a:ext cx="6875033" cy="3329305"/>
        </p:xfrm>
        <a:graphic>
          <a:graphicData uri="http://schemas.openxmlformats.org/drawingml/2006/table">
            <a:tbl>
              <a:tblPr firstRow="1" bandRow="1">
                <a:tableStyleId>{5C22544A-7EE6-4342-B048-85BDC9FD1C3A}</a:tableStyleId>
              </a:tblPr>
              <a:tblGrid>
                <a:gridCol w="696881">
                  <a:extLst>
                    <a:ext uri="{9D8B030D-6E8A-4147-A177-3AD203B41FA5}">
                      <a16:colId xmlns:a16="http://schemas.microsoft.com/office/drawing/2014/main" val="2413635234"/>
                    </a:ext>
                  </a:extLst>
                </a:gridCol>
                <a:gridCol w="6178152">
                  <a:extLst>
                    <a:ext uri="{9D8B030D-6E8A-4147-A177-3AD203B41FA5}">
                      <a16:colId xmlns:a16="http://schemas.microsoft.com/office/drawing/2014/main" val="3006729942"/>
                    </a:ext>
                  </a:extLst>
                </a:gridCol>
              </a:tblGrid>
              <a:tr h="367665">
                <a:tc>
                  <a:txBody>
                    <a:bodyPr/>
                    <a:lstStyle/>
                    <a:p>
                      <a:pPr algn="ctr"/>
                      <a:r>
                        <a:rPr lang="en-GB" dirty="0"/>
                        <a:t>Code </a:t>
                      </a:r>
                    </a:p>
                  </a:txBody>
                  <a:tcPr/>
                </a:tc>
                <a:tc>
                  <a:txBody>
                    <a:bodyPr/>
                    <a:lstStyle/>
                    <a:p>
                      <a:pPr algn="ctr"/>
                      <a:r>
                        <a:rPr lang="en-GB" dirty="0"/>
                        <a:t>General areas covered</a:t>
                      </a:r>
                    </a:p>
                  </a:txBody>
                  <a:tcPr/>
                </a:tc>
                <a:extLst>
                  <a:ext uri="{0D108BD9-81ED-4DB2-BD59-A6C34878D82A}">
                    <a16:rowId xmlns:a16="http://schemas.microsoft.com/office/drawing/2014/main" val="2430303094"/>
                  </a:ext>
                </a:extLst>
              </a:tr>
              <a:tr h="370840">
                <a:tc>
                  <a:txBody>
                    <a:bodyPr/>
                    <a:lstStyle/>
                    <a:p>
                      <a:pPr algn="ctr"/>
                      <a:r>
                        <a:rPr lang="en-GB" dirty="0"/>
                        <a:t>A</a:t>
                      </a:r>
                    </a:p>
                  </a:txBody>
                  <a:tcPr/>
                </a:tc>
                <a:tc>
                  <a:txBody>
                    <a:bodyPr/>
                    <a:lstStyle/>
                    <a:p>
                      <a:pPr algn="ctr"/>
                      <a:r>
                        <a:rPr lang="en-GB" dirty="0"/>
                        <a:t>Stop and Search</a:t>
                      </a:r>
                    </a:p>
                  </a:txBody>
                  <a:tcPr/>
                </a:tc>
                <a:extLst>
                  <a:ext uri="{0D108BD9-81ED-4DB2-BD59-A6C34878D82A}">
                    <a16:rowId xmlns:a16="http://schemas.microsoft.com/office/drawing/2014/main" val="1308439908"/>
                  </a:ext>
                </a:extLst>
              </a:tr>
              <a:tr h="370840">
                <a:tc>
                  <a:txBody>
                    <a:bodyPr/>
                    <a:lstStyle/>
                    <a:p>
                      <a:pPr algn="ctr"/>
                      <a:r>
                        <a:rPr lang="en-GB" dirty="0"/>
                        <a:t>B</a:t>
                      </a:r>
                    </a:p>
                  </a:txBody>
                  <a:tcPr/>
                </a:tc>
                <a:tc>
                  <a:txBody>
                    <a:bodyPr/>
                    <a:lstStyle/>
                    <a:p>
                      <a:pPr algn="ctr"/>
                      <a:r>
                        <a:rPr lang="en-GB" dirty="0"/>
                        <a:t>Search of premises </a:t>
                      </a:r>
                    </a:p>
                  </a:txBody>
                  <a:tcPr/>
                </a:tc>
                <a:extLst>
                  <a:ext uri="{0D108BD9-81ED-4DB2-BD59-A6C34878D82A}">
                    <a16:rowId xmlns:a16="http://schemas.microsoft.com/office/drawing/2014/main" val="227531235"/>
                  </a:ext>
                </a:extLst>
              </a:tr>
              <a:tr h="370840">
                <a:tc>
                  <a:txBody>
                    <a:bodyPr/>
                    <a:lstStyle/>
                    <a:p>
                      <a:pPr algn="ctr"/>
                      <a:r>
                        <a:rPr lang="en-GB" dirty="0"/>
                        <a:t>C</a:t>
                      </a:r>
                    </a:p>
                  </a:txBody>
                  <a:tcPr/>
                </a:tc>
                <a:tc>
                  <a:txBody>
                    <a:bodyPr/>
                    <a:lstStyle/>
                    <a:p>
                      <a:pPr algn="ctr"/>
                      <a:r>
                        <a:rPr lang="en-GB" dirty="0"/>
                        <a:t>Detention, treatment, and questioning of suspects </a:t>
                      </a:r>
                    </a:p>
                  </a:txBody>
                  <a:tcPr/>
                </a:tc>
                <a:extLst>
                  <a:ext uri="{0D108BD9-81ED-4DB2-BD59-A6C34878D82A}">
                    <a16:rowId xmlns:a16="http://schemas.microsoft.com/office/drawing/2014/main" val="1678732183"/>
                  </a:ext>
                </a:extLst>
              </a:tr>
              <a:tr h="370840">
                <a:tc>
                  <a:txBody>
                    <a:bodyPr/>
                    <a:lstStyle/>
                    <a:p>
                      <a:pPr algn="ctr"/>
                      <a:r>
                        <a:rPr lang="en-GB" dirty="0"/>
                        <a:t>D</a:t>
                      </a:r>
                    </a:p>
                  </a:txBody>
                  <a:tcPr/>
                </a:tc>
                <a:tc>
                  <a:txBody>
                    <a:bodyPr/>
                    <a:lstStyle/>
                    <a:p>
                      <a:pPr algn="ctr"/>
                      <a:r>
                        <a:rPr lang="en-GB" dirty="0"/>
                        <a:t>ID of suspects </a:t>
                      </a:r>
                    </a:p>
                  </a:txBody>
                  <a:tcPr/>
                </a:tc>
                <a:extLst>
                  <a:ext uri="{0D108BD9-81ED-4DB2-BD59-A6C34878D82A}">
                    <a16:rowId xmlns:a16="http://schemas.microsoft.com/office/drawing/2014/main" val="549946904"/>
                  </a:ext>
                </a:extLst>
              </a:tr>
              <a:tr h="370840">
                <a:tc>
                  <a:txBody>
                    <a:bodyPr/>
                    <a:lstStyle/>
                    <a:p>
                      <a:pPr algn="ctr"/>
                      <a:r>
                        <a:rPr lang="en-GB" dirty="0"/>
                        <a:t>E</a:t>
                      </a:r>
                    </a:p>
                  </a:txBody>
                  <a:tcPr/>
                </a:tc>
                <a:tc>
                  <a:txBody>
                    <a:bodyPr/>
                    <a:lstStyle/>
                    <a:p>
                      <a:pPr algn="ctr"/>
                      <a:r>
                        <a:rPr lang="en-GB" dirty="0"/>
                        <a:t>Audio-only recording of interviews</a:t>
                      </a:r>
                    </a:p>
                  </a:txBody>
                  <a:tcPr/>
                </a:tc>
                <a:extLst>
                  <a:ext uri="{0D108BD9-81ED-4DB2-BD59-A6C34878D82A}">
                    <a16:rowId xmlns:a16="http://schemas.microsoft.com/office/drawing/2014/main" val="2802871484"/>
                  </a:ext>
                </a:extLst>
              </a:tr>
              <a:tr h="370840">
                <a:tc>
                  <a:txBody>
                    <a:bodyPr/>
                    <a:lstStyle/>
                    <a:p>
                      <a:pPr algn="ctr"/>
                      <a:r>
                        <a:rPr lang="en-GB" dirty="0"/>
                        <a:t>F</a:t>
                      </a:r>
                    </a:p>
                  </a:txBody>
                  <a:tcPr/>
                </a:tc>
                <a:tc>
                  <a:txBody>
                    <a:bodyPr/>
                    <a:lstStyle/>
                    <a:p>
                      <a:pPr algn="ctr"/>
                      <a:r>
                        <a:rPr lang="en-GB" dirty="0"/>
                        <a:t>Audio-visual recording of interviews </a:t>
                      </a:r>
                    </a:p>
                  </a:txBody>
                  <a:tcPr/>
                </a:tc>
                <a:extLst>
                  <a:ext uri="{0D108BD9-81ED-4DB2-BD59-A6C34878D82A}">
                    <a16:rowId xmlns:a16="http://schemas.microsoft.com/office/drawing/2014/main" val="4125991511"/>
                  </a:ext>
                </a:extLst>
              </a:tr>
              <a:tr h="370840">
                <a:tc>
                  <a:txBody>
                    <a:bodyPr/>
                    <a:lstStyle/>
                    <a:p>
                      <a:pPr algn="ctr"/>
                      <a:r>
                        <a:rPr lang="en-GB" dirty="0"/>
                        <a:t>G</a:t>
                      </a:r>
                    </a:p>
                  </a:txBody>
                  <a:tcPr/>
                </a:tc>
                <a:tc>
                  <a:txBody>
                    <a:bodyPr/>
                    <a:lstStyle/>
                    <a:p>
                      <a:pPr algn="ctr"/>
                      <a:r>
                        <a:rPr lang="en-GB" dirty="0"/>
                        <a:t>Power of arrest </a:t>
                      </a:r>
                    </a:p>
                  </a:txBody>
                  <a:tcPr/>
                </a:tc>
                <a:extLst>
                  <a:ext uri="{0D108BD9-81ED-4DB2-BD59-A6C34878D82A}">
                    <a16:rowId xmlns:a16="http://schemas.microsoft.com/office/drawing/2014/main" val="3714131708"/>
                  </a:ext>
                </a:extLst>
              </a:tr>
              <a:tr h="0">
                <a:tc>
                  <a:txBody>
                    <a:bodyPr/>
                    <a:lstStyle/>
                    <a:p>
                      <a:pPr algn="ctr"/>
                      <a:r>
                        <a:rPr lang="en-GB" dirty="0"/>
                        <a:t>H</a:t>
                      </a:r>
                    </a:p>
                  </a:txBody>
                  <a:tcPr/>
                </a:tc>
                <a:tc>
                  <a:txBody>
                    <a:bodyPr/>
                    <a:lstStyle/>
                    <a:p>
                      <a:pPr algn="ctr"/>
                      <a:r>
                        <a:rPr lang="en-GB" dirty="0"/>
                        <a:t>Detention, treatment, and questioning of terrorist suspects </a:t>
                      </a:r>
                    </a:p>
                  </a:txBody>
                  <a:tcPr/>
                </a:tc>
                <a:extLst>
                  <a:ext uri="{0D108BD9-81ED-4DB2-BD59-A6C34878D82A}">
                    <a16:rowId xmlns:a16="http://schemas.microsoft.com/office/drawing/2014/main" val="2564986601"/>
                  </a:ext>
                </a:extLst>
              </a:tr>
            </a:tbl>
          </a:graphicData>
        </a:graphic>
      </p:graphicFrame>
      <p:sp>
        <p:nvSpPr>
          <p:cNvPr id="5" name="TextBox 4">
            <a:extLst>
              <a:ext uri="{FF2B5EF4-FFF2-40B4-BE49-F238E27FC236}">
                <a16:creationId xmlns:a16="http://schemas.microsoft.com/office/drawing/2014/main" id="{96745D2B-9A83-2D4D-B72A-48F7AFAAC12E}"/>
              </a:ext>
            </a:extLst>
          </p:cNvPr>
          <p:cNvSpPr txBox="1"/>
          <p:nvPr/>
        </p:nvSpPr>
        <p:spPr>
          <a:xfrm>
            <a:off x="225911" y="1523305"/>
            <a:ext cx="7625378" cy="369332"/>
          </a:xfrm>
          <a:prstGeom prst="rect">
            <a:avLst/>
          </a:prstGeom>
          <a:noFill/>
        </p:spPr>
        <p:txBody>
          <a:bodyPr wrap="square" rtlCol="0">
            <a:spAutoFit/>
          </a:bodyPr>
          <a:lstStyle/>
          <a:p>
            <a:r>
              <a:rPr lang="en-GB" dirty="0"/>
              <a:t>Provide guidelines on how investigative processes should be conducted</a:t>
            </a:r>
          </a:p>
        </p:txBody>
      </p:sp>
      <p:pic>
        <p:nvPicPr>
          <p:cNvPr id="5122" name="Picture 2" descr="Reading Glyph Colour Vector Icon Stock Vector - Illustration of page,  education: 152961554">
            <a:hlinkClick r:id="rId2"/>
            <a:extLst>
              <a:ext uri="{FF2B5EF4-FFF2-40B4-BE49-F238E27FC236}">
                <a16:creationId xmlns:a16="http://schemas.microsoft.com/office/drawing/2014/main" id="{2A5622E5-A489-0149-877F-6DFF4D3A2F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8418" y="2491971"/>
            <a:ext cx="2442804" cy="2442804"/>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5782ED29-2ADB-9543-A6ED-BE7429A393EB}"/>
              </a:ext>
            </a:extLst>
          </p:cNvPr>
          <p:cNvSpPr txBox="1"/>
          <p:nvPr/>
        </p:nvSpPr>
        <p:spPr>
          <a:xfrm>
            <a:off x="8216152" y="1707971"/>
            <a:ext cx="2895600" cy="646331"/>
          </a:xfrm>
          <a:prstGeom prst="rect">
            <a:avLst/>
          </a:prstGeom>
          <a:noFill/>
        </p:spPr>
        <p:txBody>
          <a:bodyPr wrap="square" rtlCol="0">
            <a:spAutoFit/>
          </a:bodyPr>
          <a:lstStyle/>
          <a:p>
            <a:r>
              <a:rPr lang="en-GB" dirty="0"/>
              <a:t>Further reading on PACE codes of Practice click </a:t>
            </a:r>
            <a:r>
              <a:rPr lang="en-GB" dirty="0">
                <a:hlinkClick r:id="rId2"/>
              </a:rPr>
              <a:t>here</a:t>
            </a:r>
            <a:endParaRPr lang="en-GB" dirty="0"/>
          </a:p>
        </p:txBody>
      </p:sp>
    </p:spTree>
    <p:extLst>
      <p:ext uri="{BB962C8B-B14F-4D97-AF65-F5344CB8AC3E}">
        <p14:creationId xmlns:p14="http://schemas.microsoft.com/office/powerpoint/2010/main" val="63736447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F4023-DFCC-AD46-A6CA-C1BDC6C5B657}"/>
              </a:ext>
            </a:extLst>
          </p:cNvPr>
          <p:cNvSpPr>
            <a:spLocks noGrp="1"/>
          </p:cNvSpPr>
          <p:nvPr>
            <p:ph type="title"/>
          </p:nvPr>
        </p:nvSpPr>
        <p:spPr>
          <a:xfrm>
            <a:off x="170936" y="-86497"/>
            <a:ext cx="10515600" cy="1325563"/>
          </a:xfrm>
        </p:spPr>
        <p:txBody>
          <a:bodyPr/>
          <a:lstStyle/>
          <a:p>
            <a:r>
              <a:rPr lang="en-GB" b="1" u="sng" dirty="0"/>
              <a:t>The National Decision Model (NDM)</a:t>
            </a:r>
          </a:p>
        </p:txBody>
      </p:sp>
      <p:pic>
        <p:nvPicPr>
          <p:cNvPr id="15362" name="Picture 2">
            <a:extLst>
              <a:ext uri="{FF2B5EF4-FFF2-40B4-BE49-F238E27FC236}">
                <a16:creationId xmlns:a16="http://schemas.microsoft.com/office/drawing/2014/main" id="{3F9E8189-5FFF-9046-9379-78F61955637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69324" y="967683"/>
            <a:ext cx="9354066" cy="573313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0A0BDB8-40B3-A448-AFA8-D9788C448CBD}"/>
              </a:ext>
            </a:extLst>
          </p:cNvPr>
          <p:cNvSpPr txBox="1"/>
          <p:nvPr/>
        </p:nvSpPr>
        <p:spPr>
          <a:xfrm>
            <a:off x="7970108" y="1396314"/>
            <a:ext cx="3917092" cy="4801314"/>
          </a:xfrm>
          <a:prstGeom prst="rect">
            <a:avLst/>
          </a:prstGeom>
          <a:noFill/>
        </p:spPr>
        <p:txBody>
          <a:bodyPr wrap="square" rtlCol="0">
            <a:spAutoFit/>
          </a:bodyPr>
          <a:lstStyle/>
          <a:p>
            <a:pPr marL="285750" indent="-285750">
              <a:buFont typeface="Arial" panose="020B0604020202020204" pitchFamily="34" charset="0"/>
              <a:buChar char="•"/>
            </a:pPr>
            <a:r>
              <a:rPr lang="en-GB" dirty="0"/>
              <a:t>Helps everyone in policing make decisions </a:t>
            </a:r>
          </a:p>
          <a:p>
            <a:endParaRPr lang="en-GB" dirty="0"/>
          </a:p>
          <a:p>
            <a:pPr marL="285750" indent="-285750">
              <a:buFont typeface="Arial" panose="020B0604020202020204" pitchFamily="34" charset="0"/>
              <a:buChar char="•"/>
            </a:pPr>
            <a:r>
              <a:rPr lang="en-GB" dirty="0"/>
              <a:t>Provides a framework in which decisions can be examined and challenged </a:t>
            </a:r>
          </a:p>
          <a:p>
            <a:endParaRPr lang="en-GB" dirty="0"/>
          </a:p>
          <a:p>
            <a:pPr marL="285750" indent="-285750">
              <a:buFont typeface="Arial" panose="020B0604020202020204" pitchFamily="34" charset="0"/>
              <a:buChar char="•"/>
            </a:pPr>
            <a:r>
              <a:rPr lang="en-GB" dirty="0"/>
              <a:t>Encourages officers and staff to act in accordance with the Code of Ethics and use their discretion where appropriate</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Reduces risk aversion and weighs the balance of resourcing against demand, threat and risk</a:t>
            </a:r>
          </a:p>
          <a:p>
            <a:endParaRPr lang="en-GB" dirty="0"/>
          </a:p>
          <a:p>
            <a:endParaRPr lang="en-GB" dirty="0"/>
          </a:p>
        </p:txBody>
      </p:sp>
    </p:spTree>
    <p:extLst>
      <p:ext uri="{BB962C8B-B14F-4D97-AF65-F5344CB8AC3E}">
        <p14:creationId xmlns:p14="http://schemas.microsoft.com/office/powerpoint/2010/main" val="119569818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DB0F83-4E20-5140-A1E1-A8F928FF1B00}"/>
              </a:ext>
            </a:extLst>
          </p:cNvPr>
          <p:cNvSpPr>
            <a:spLocks noGrp="1"/>
          </p:cNvSpPr>
          <p:nvPr>
            <p:ph type="title"/>
          </p:nvPr>
        </p:nvSpPr>
        <p:spPr>
          <a:xfrm>
            <a:off x="838200" y="585216"/>
            <a:ext cx="10515600" cy="1325563"/>
          </a:xfrm>
        </p:spPr>
        <p:txBody>
          <a:bodyPr>
            <a:normAutofit/>
          </a:bodyPr>
          <a:lstStyle/>
          <a:p>
            <a:r>
              <a:rPr lang="en-GB" b="1" dirty="0">
                <a:solidFill>
                  <a:schemeClr val="tx2"/>
                </a:solidFill>
              </a:rPr>
              <a:t>Discretion – what does it mean?</a:t>
            </a:r>
            <a:r>
              <a:rPr lang="en-GB" b="1" dirty="0">
                <a:solidFill>
                  <a:schemeClr val="bg1"/>
                </a:solidFill>
              </a:rPr>
              <a:t>? </a:t>
            </a:r>
          </a:p>
        </p:txBody>
      </p:sp>
      <p:pic>
        <p:nvPicPr>
          <p:cNvPr id="5" name="Picture 4" descr="Graphical user interface, text, application&#10;&#10;Description automatically generated">
            <a:extLst>
              <a:ext uri="{FF2B5EF4-FFF2-40B4-BE49-F238E27FC236}">
                <a16:creationId xmlns:a16="http://schemas.microsoft.com/office/drawing/2014/main" id="{545724C5-848D-AD41-980F-D3CB8559F148}"/>
              </a:ext>
            </a:extLst>
          </p:cNvPr>
          <p:cNvPicPr>
            <a:picLocks noChangeAspect="1"/>
          </p:cNvPicPr>
          <p:nvPr/>
        </p:nvPicPr>
        <p:blipFill rotWithShape="1">
          <a:blip r:embed="rId3"/>
          <a:srcRect r="10126" b="1"/>
          <a:stretch/>
        </p:blipFill>
        <p:spPr>
          <a:xfrm>
            <a:off x="548639" y="2281998"/>
            <a:ext cx="6236208" cy="3660185"/>
          </a:xfrm>
          <a:prstGeom prst="rect">
            <a:avLst/>
          </a:prstGeom>
        </p:spPr>
      </p:pic>
      <p:sp>
        <p:nvSpPr>
          <p:cNvPr id="3" name="Content Placeholder 2">
            <a:extLst>
              <a:ext uri="{FF2B5EF4-FFF2-40B4-BE49-F238E27FC236}">
                <a16:creationId xmlns:a16="http://schemas.microsoft.com/office/drawing/2014/main" id="{26550576-B408-264D-A7EB-B2502846331E}"/>
              </a:ext>
            </a:extLst>
          </p:cNvPr>
          <p:cNvSpPr>
            <a:spLocks noGrp="1"/>
          </p:cNvSpPr>
          <p:nvPr>
            <p:ph idx="1"/>
          </p:nvPr>
        </p:nvSpPr>
        <p:spPr>
          <a:xfrm>
            <a:off x="7546848" y="2516777"/>
            <a:ext cx="3803904" cy="3660185"/>
          </a:xfrm>
        </p:spPr>
        <p:txBody>
          <a:bodyPr anchor="ctr">
            <a:normAutofit/>
          </a:bodyPr>
          <a:lstStyle/>
          <a:p>
            <a:pPr marL="0" indent="0">
              <a:buNone/>
            </a:pPr>
            <a:r>
              <a:rPr lang="en-GB" sz="2200" dirty="0"/>
              <a:t>1. What does the word discretion mean to you? </a:t>
            </a:r>
          </a:p>
          <a:p>
            <a:pPr marL="0" indent="0">
              <a:buNone/>
            </a:pPr>
            <a:endParaRPr lang="en-GB" sz="2200" dirty="0">
              <a:effectLst/>
            </a:endParaRPr>
          </a:p>
          <a:p>
            <a:pPr marL="0" indent="0">
              <a:buNone/>
            </a:pPr>
            <a:r>
              <a:rPr lang="en-GB" sz="2200" dirty="0"/>
              <a:t>2. Why do the police have discretion in dealing with persons? </a:t>
            </a:r>
            <a:endParaRPr lang="en-GB" sz="2200" dirty="0">
              <a:effectLst/>
            </a:endParaRPr>
          </a:p>
          <a:p>
            <a:pPr marL="0" indent="0">
              <a:buNone/>
            </a:pPr>
            <a:endParaRPr lang="en-GB" sz="2200" dirty="0"/>
          </a:p>
        </p:txBody>
      </p:sp>
      <p:sp>
        <p:nvSpPr>
          <p:cNvPr id="8" name="TextBox 7">
            <a:extLst>
              <a:ext uri="{FF2B5EF4-FFF2-40B4-BE49-F238E27FC236}">
                <a16:creationId xmlns:a16="http://schemas.microsoft.com/office/drawing/2014/main" id="{8A956681-D3D2-4548-9204-9FD68CEB5C58}"/>
              </a:ext>
            </a:extLst>
          </p:cNvPr>
          <p:cNvSpPr txBox="1"/>
          <p:nvPr/>
        </p:nvSpPr>
        <p:spPr>
          <a:xfrm>
            <a:off x="8599662" y="6141197"/>
            <a:ext cx="6099586" cy="369332"/>
          </a:xfrm>
          <a:prstGeom prst="rect">
            <a:avLst/>
          </a:prstGeom>
          <a:noFill/>
        </p:spPr>
        <p:txBody>
          <a:bodyPr wrap="square">
            <a:spAutoFit/>
          </a:bodyPr>
          <a:lstStyle/>
          <a:p>
            <a:r>
              <a:rPr lang="en-GB" dirty="0"/>
              <a:t>(College of Policing, 2021) </a:t>
            </a:r>
          </a:p>
        </p:txBody>
      </p:sp>
    </p:spTree>
    <p:extLst>
      <p:ext uri="{BB962C8B-B14F-4D97-AF65-F5344CB8AC3E}">
        <p14:creationId xmlns:p14="http://schemas.microsoft.com/office/powerpoint/2010/main" val="21515946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 application&#10;&#10;Description automatically generated with medium confidence">
            <a:extLst>
              <a:ext uri="{FF2B5EF4-FFF2-40B4-BE49-F238E27FC236}">
                <a16:creationId xmlns:a16="http://schemas.microsoft.com/office/drawing/2014/main" id="{8385B29D-E62A-5946-8E5C-97CD8B355ABA}"/>
              </a:ext>
            </a:extLst>
          </p:cNvPr>
          <p:cNvPicPr>
            <a:picLocks noChangeAspect="1"/>
          </p:cNvPicPr>
          <p:nvPr/>
        </p:nvPicPr>
        <p:blipFill>
          <a:blip r:embed="rId2"/>
          <a:stretch>
            <a:fillRect/>
          </a:stretch>
        </p:blipFill>
        <p:spPr>
          <a:xfrm>
            <a:off x="528954" y="519619"/>
            <a:ext cx="10905066" cy="5316220"/>
          </a:xfrm>
          <a:prstGeom prst="rect">
            <a:avLst/>
          </a:prstGeom>
          <a:ln>
            <a:noFill/>
          </a:ln>
        </p:spPr>
      </p:pic>
    </p:spTree>
    <p:extLst>
      <p:ext uri="{BB962C8B-B14F-4D97-AF65-F5344CB8AC3E}">
        <p14:creationId xmlns:p14="http://schemas.microsoft.com/office/powerpoint/2010/main" val="23192616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8" name="Picture 4" descr="National decision model | College of Policing">
            <a:extLst>
              <a:ext uri="{FF2B5EF4-FFF2-40B4-BE49-F238E27FC236}">
                <a16:creationId xmlns:a16="http://schemas.microsoft.com/office/drawing/2014/main" id="{58571D4F-E59A-273B-44F8-236D1C3C0685}"/>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24962" r="-1" b="23108"/>
          <a:stretch/>
        </p:blipFill>
        <p:spPr bwMode="auto">
          <a:xfrm>
            <a:off x="4547937" y="-5"/>
            <a:ext cx="7644062" cy="3681406"/>
          </a:xfrm>
          <a:prstGeom prst="rect">
            <a:avLst/>
          </a:prstGeom>
          <a:solidFill>
            <a:schemeClr val="bg1"/>
          </a:solidFill>
        </p:spPr>
      </p:pic>
      <p:pic>
        <p:nvPicPr>
          <p:cNvPr id="1026" name="Picture 2" descr="Force contact &amp; control | Gwent Police">
            <a:extLst>
              <a:ext uri="{FF2B5EF4-FFF2-40B4-BE49-F238E27FC236}">
                <a16:creationId xmlns:a16="http://schemas.microsoft.com/office/drawing/2014/main" id="{391005C1-D72B-04E0-D3BE-36CE11C9240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21365" r="-1" b="16978"/>
          <a:stretch/>
        </p:blipFill>
        <p:spPr bwMode="auto">
          <a:xfrm>
            <a:off x="4547938" y="3681409"/>
            <a:ext cx="7644062" cy="317659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E04D60B-150B-9837-284B-B8E1EA99B9D4}"/>
              </a:ext>
            </a:extLst>
          </p:cNvPr>
          <p:cNvSpPr>
            <a:spLocks noGrp="1"/>
          </p:cNvSpPr>
          <p:nvPr>
            <p:ph type="title"/>
          </p:nvPr>
        </p:nvSpPr>
        <p:spPr>
          <a:xfrm>
            <a:off x="280737" y="1829812"/>
            <a:ext cx="5395912" cy="2387600"/>
          </a:xfrm>
        </p:spPr>
        <p:txBody>
          <a:bodyPr vert="horz" lIns="91440" tIns="45720" rIns="91440" bIns="45720" rtlCol="0" anchor="b">
            <a:normAutofit/>
          </a:bodyPr>
          <a:lstStyle/>
          <a:p>
            <a:r>
              <a:rPr lang="en-US" sz="5000" kern="1200" dirty="0">
                <a:solidFill>
                  <a:schemeClr val="tx1">
                    <a:lumMod val="50000"/>
                    <a:lumOff val="50000"/>
                  </a:schemeClr>
                </a:solidFill>
                <a:latin typeface="+mj-lt"/>
                <a:ea typeface="+mj-ea"/>
                <a:cs typeface="+mj-cs"/>
              </a:rPr>
              <a:t>What happens when you dial 999/101? </a:t>
            </a:r>
          </a:p>
        </p:txBody>
      </p:sp>
    </p:spTree>
    <p:extLst>
      <p:ext uri="{BB962C8B-B14F-4D97-AF65-F5344CB8AC3E}">
        <p14:creationId xmlns:p14="http://schemas.microsoft.com/office/powerpoint/2010/main" val="4129558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7DF0E8-15FD-8146-FBB2-C5BDF3BFE952}"/>
              </a:ext>
            </a:extLst>
          </p:cNvPr>
          <p:cNvSpPr>
            <a:spLocks noGrp="1"/>
          </p:cNvSpPr>
          <p:nvPr>
            <p:ph type="title"/>
          </p:nvPr>
        </p:nvSpPr>
        <p:spPr>
          <a:xfrm>
            <a:off x="333669" y="-1712554"/>
            <a:ext cx="3808268" cy="5504688"/>
          </a:xfrm>
        </p:spPr>
        <p:txBody>
          <a:bodyPr>
            <a:normAutofit/>
          </a:bodyPr>
          <a:lstStyle/>
          <a:p>
            <a:r>
              <a:rPr lang="en-US" sz="8000" b="1" dirty="0">
                <a:solidFill>
                  <a:schemeClr val="accent1">
                    <a:lumMod val="75000"/>
                  </a:schemeClr>
                </a:solidFill>
              </a:rPr>
              <a:t>THRIVE</a:t>
            </a:r>
            <a:r>
              <a:rPr lang="en-US" sz="6000" dirty="0">
                <a:solidFill>
                  <a:srgbClr val="FF0000"/>
                </a:solidFill>
              </a:rPr>
              <a:t> </a:t>
            </a:r>
          </a:p>
        </p:txBody>
      </p:sp>
      <p:graphicFrame>
        <p:nvGraphicFramePr>
          <p:cNvPr id="5" name="Content Placeholder 2">
            <a:extLst>
              <a:ext uri="{FF2B5EF4-FFF2-40B4-BE49-F238E27FC236}">
                <a16:creationId xmlns:a16="http://schemas.microsoft.com/office/drawing/2014/main" id="{D7A2CE15-75FD-9E60-9CD7-3F3B6D44712F}"/>
              </a:ext>
            </a:extLst>
          </p:cNvPr>
          <p:cNvGraphicFramePr>
            <a:graphicFrameLocks noGrp="1"/>
          </p:cNvGraphicFramePr>
          <p:nvPr>
            <p:ph idx="1"/>
          </p:nvPr>
        </p:nvGraphicFramePr>
        <p:xfrm>
          <a:off x="5468389"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TextBox 9">
            <a:extLst>
              <a:ext uri="{FF2B5EF4-FFF2-40B4-BE49-F238E27FC236}">
                <a16:creationId xmlns:a16="http://schemas.microsoft.com/office/drawing/2014/main" id="{B237CB07-C8FB-8CEA-48E8-DD3D9890C369}"/>
              </a:ext>
            </a:extLst>
          </p:cNvPr>
          <p:cNvSpPr txBox="1"/>
          <p:nvPr/>
        </p:nvSpPr>
        <p:spPr>
          <a:xfrm>
            <a:off x="483681" y="1806975"/>
            <a:ext cx="4045017" cy="3970318"/>
          </a:xfrm>
          <a:prstGeom prst="rect">
            <a:avLst/>
          </a:prstGeom>
          <a:noFill/>
        </p:spPr>
        <p:txBody>
          <a:bodyPr wrap="square">
            <a:spAutoFit/>
          </a:bodyPr>
          <a:lstStyle/>
          <a:p>
            <a:pPr marL="285750" indent="-285750">
              <a:buFont typeface="Arial" panose="020B0604020202020204" pitchFamily="34" charset="0"/>
              <a:buChar char="•"/>
            </a:pPr>
            <a:r>
              <a:rPr lang="en-GB" dirty="0"/>
              <a:t>All Police Officers and Staff who deal with calls for service, reports or the management of investigations from the public.</a:t>
            </a:r>
          </a:p>
          <a:p>
            <a:endParaRPr lang="en-GB" dirty="0"/>
          </a:p>
          <a:p>
            <a:pPr marL="285750" indent="-285750">
              <a:buFont typeface="Arial" panose="020B0604020202020204" pitchFamily="34" charset="0"/>
              <a:buChar char="•"/>
            </a:pPr>
            <a:r>
              <a:rPr lang="en-GB" dirty="0"/>
              <a:t>THRIVE is designed to jointly assess risk and decision making in a consistent way using the National Decision Model. </a:t>
            </a:r>
            <a:br>
              <a:rPr lang="en-GB" dirty="0"/>
            </a:br>
            <a:endParaRPr lang="en-GB" dirty="0"/>
          </a:p>
          <a:p>
            <a:pPr marL="285750" indent="-285750">
              <a:buFont typeface="Arial" panose="020B0604020202020204" pitchFamily="34" charset="0"/>
              <a:buChar char="•"/>
            </a:pPr>
            <a:r>
              <a:rPr lang="en-GB" dirty="0"/>
              <a:t>THRIVE aligns to the Code of Ethics and National Decision-Making model and helps police respond at pace. THRIVE </a:t>
            </a:r>
            <a:r>
              <a:rPr lang="en-GB"/>
              <a:t>has the </a:t>
            </a:r>
            <a:r>
              <a:rPr lang="en-GB" dirty="0"/>
              <a:t>values at its heart. </a:t>
            </a:r>
            <a:endParaRPr lang="en-US" dirty="0"/>
          </a:p>
        </p:txBody>
      </p:sp>
    </p:spTree>
    <p:extLst>
      <p:ext uri="{BB962C8B-B14F-4D97-AF65-F5344CB8AC3E}">
        <p14:creationId xmlns:p14="http://schemas.microsoft.com/office/powerpoint/2010/main" val="40175448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Diagram&#10;&#10;Description automatically generated">
            <a:extLst>
              <a:ext uri="{FF2B5EF4-FFF2-40B4-BE49-F238E27FC236}">
                <a16:creationId xmlns:a16="http://schemas.microsoft.com/office/drawing/2014/main" id="{AE412251-3D7A-EA00-F7D5-0B00ABF165E1}"/>
              </a:ext>
            </a:extLst>
          </p:cNvPr>
          <p:cNvPicPr>
            <a:picLocks noChangeAspect="1"/>
          </p:cNvPicPr>
          <p:nvPr/>
        </p:nvPicPr>
        <p:blipFill>
          <a:blip r:embed="rId2"/>
          <a:stretch>
            <a:fillRect/>
          </a:stretch>
        </p:blipFill>
        <p:spPr>
          <a:xfrm>
            <a:off x="1671077" y="392672"/>
            <a:ext cx="8849846" cy="6072656"/>
          </a:xfrm>
          <a:prstGeom prst="rect">
            <a:avLst/>
          </a:prstGeom>
        </p:spPr>
      </p:pic>
    </p:spTree>
    <p:extLst>
      <p:ext uri="{BB962C8B-B14F-4D97-AF65-F5344CB8AC3E}">
        <p14:creationId xmlns:p14="http://schemas.microsoft.com/office/powerpoint/2010/main" val="21931190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Table&#10;&#10;Description automatically generated with medium confidence">
            <a:extLst>
              <a:ext uri="{FF2B5EF4-FFF2-40B4-BE49-F238E27FC236}">
                <a16:creationId xmlns:a16="http://schemas.microsoft.com/office/drawing/2014/main" id="{E023D5DC-B8AD-27C6-FCD4-8D25226A8817}"/>
              </a:ext>
            </a:extLst>
          </p:cNvPr>
          <p:cNvPicPr>
            <a:picLocks noChangeAspect="1"/>
          </p:cNvPicPr>
          <p:nvPr/>
        </p:nvPicPr>
        <p:blipFill>
          <a:blip r:embed="rId2"/>
          <a:stretch>
            <a:fillRect/>
          </a:stretch>
        </p:blipFill>
        <p:spPr>
          <a:xfrm>
            <a:off x="643467" y="1316143"/>
            <a:ext cx="10905066" cy="4225714"/>
          </a:xfrm>
          <a:prstGeom prst="rect">
            <a:avLst/>
          </a:prstGeom>
        </p:spPr>
      </p:pic>
    </p:spTree>
    <p:extLst>
      <p:ext uri="{BB962C8B-B14F-4D97-AF65-F5344CB8AC3E}">
        <p14:creationId xmlns:p14="http://schemas.microsoft.com/office/powerpoint/2010/main" val="77071390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429768" y="411480"/>
            <a:ext cx="11201400" cy="1106424"/>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a:latin typeface="+mj-lt"/>
                <a:ea typeface="+mj-ea"/>
                <a:cs typeface="+mj-cs"/>
              </a:rPr>
              <a:t>‘Material’ </a:t>
            </a:r>
            <a:r>
              <a:rPr lang="en-US" sz="3600">
                <a:latin typeface="+mj-lt"/>
                <a:ea typeface="+mj-ea"/>
                <a:cs typeface="+mj-cs"/>
              </a:rPr>
              <a:t> </a:t>
            </a:r>
            <a:br>
              <a:rPr lang="en-US" sz="3600">
                <a:latin typeface="+mj-lt"/>
                <a:ea typeface="+mj-ea"/>
                <a:cs typeface="+mj-cs"/>
              </a:rPr>
            </a:br>
            <a:r>
              <a:rPr lang="en-US" sz="3600">
                <a:latin typeface="+mj-lt"/>
                <a:ea typeface="+mj-ea"/>
                <a:cs typeface="+mj-cs"/>
              </a:rPr>
              <a:t>(Criminal Procedure and Investigations Act 1996)</a:t>
            </a:r>
            <a:endParaRPr lang="en-US" sz="3600" b="1">
              <a:latin typeface="+mj-lt"/>
              <a:ea typeface="+mj-ea"/>
              <a:cs typeface="+mj-cs"/>
            </a:endParaRPr>
          </a:p>
        </p:txBody>
      </p:sp>
      <p:pic>
        <p:nvPicPr>
          <p:cNvPr id="4098" name="Picture 2" descr="Evidence Bags, Paper and Plastic Sample Pack by Crime Scene : Amazon.co.uk:  Stationery &amp; Office Supplies">
            <a:extLst>
              <a:ext uri="{FF2B5EF4-FFF2-40B4-BE49-F238E27FC236}">
                <a16:creationId xmlns:a16="http://schemas.microsoft.com/office/drawing/2014/main" id="{DDA09EF4-6F1B-7941-B459-6F92668B979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778" r="-2" b="-2"/>
          <a:stretch/>
        </p:blipFill>
        <p:spPr bwMode="auto">
          <a:xfrm>
            <a:off x="429768" y="1721922"/>
            <a:ext cx="6704891" cy="4520559"/>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p:cNvSpPr txBox="1">
            <a:spLocks/>
          </p:cNvSpPr>
          <p:nvPr/>
        </p:nvSpPr>
        <p:spPr>
          <a:xfrm>
            <a:off x="7938752" y="2020824"/>
            <a:ext cx="3455097" cy="3959352"/>
          </a:xfrm>
          <a:prstGeom prst="rect">
            <a:avLst/>
          </a:prstGeom>
        </p:spPr>
        <p:txBody>
          <a:bodyPr vert="horz" lIns="91440" tIns="45720" rIns="91440" bIns="45720" rtlCol="0" anchor="ctr">
            <a:norm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0" marR="0" lvl="0" indent="0" fontAlgn="auto">
              <a:spcBef>
                <a:spcPts val="1200"/>
              </a:spcBef>
              <a:spcAft>
                <a:spcPts val="200"/>
              </a:spcAft>
              <a:buClr>
                <a:srgbClr val="E48312"/>
              </a:buClr>
              <a:buSzPct val="100000"/>
              <a:buNone/>
              <a:tabLst/>
              <a:defRPr/>
            </a:pPr>
            <a:r>
              <a:rPr kumimoji="0" lang="en-US" sz="1500" b="1" i="0" u="none" strike="noStrike" cap="none" spc="0" normalizeH="0" baseline="0" noProof="0" dirty="0">
                <a:ln>
                  <a:noFill/>
                </a:ln>
                <a:solidFill>
                  <a:schemeClr val="tx1"/>
                </a:solidFill>
                <a:effectLst/>
                <a:uLnTx/>
                <a:uFillTx/>
              </a:rPr>
              <a:t>Material is defined as:</a:t>
            </a:r>
            <a:br>
              <a:rPr kumimoji="0" lang="en-US" sz="1500" b="1" i="0" u="none" strike="noStrike" cap="none" spc="0" normalizeH="0" baseline="0" noProof="0" dirty="0">
                <a:ln>
                  <a:noFill/>
                </a:ln>
                <a:solidFill>
                  <a:schemeClr val="tx1"/>
                </a:solidFill>
                <a:effectLst/>
                <a:uLnTx/>
                <a:uFillTx/>
              </a:rPr>
            </a:br>
            <a:r>
              <a:rPr kumimoji="0" lang="en-US" sz="1500" b="1" i="0" u="none" strike="noStrike" cap="none" spc="0" normalizeH="0" noProof="0" dirty="0">
                <a:ln>
                  <a:noFill/>
                </a:ln>
                <a:solidFill>
                  <a:schemeClr val="tx1"/>
                </a:solidFill>
                <a:effectLst/>
                <a:uLnTx/>
                <a:uFillTx/>
              </a:rPr>
              <a:t> ‘</a:t>
            </a:r>
            <a:r>
              <a:rPr lang="en-US" sz="1500" i="1" dirty="0">
                <a:solidFill>
                  <a:schemeClr val="tx1"/>
                </a:solidFill>
              </a:rPr>
              <a:t>m</a:t>
            </a:r>
            <a:r>
              <a:rPr kumimoji="0" lang="en-US" sz="1500" i="1" u="none" strike="noStrike" cap="none" spc="0" normalizeH="0" baseline="0" noProof="0" dirty="0" err="1">
                <a:ln>
                  <a:noFill/>
                </a:ln>
                <a:solidFill>
                  <a:schemeClr val="tx1"/>
                </a:solidFill>
                <a:effectLst/>
                <a:uLnTx/>
                <a:uFillTx/>
              </a:rPr>
              <a:t>aterial</a:t>
            </a:r>
            <a:r>
              <a:rPr kumimoji="0" lang="en-US" sz="1500" i="1" u="none" strike="noStrike" cap="none" spc="0" normalizeH="0" baseline="0" noProof="0" dirty="0">
                <a:ln>
                  <a:noFill/>
                </a:ln>
                <a:solidFill>
                  <a:schemeClr val="tx1"/>
                </a:solidFill>
                <a:effectLst/>
                <a:uLnTx/>
                <a:uFillTx/>
              </a:rPr>
              <a:t> of any kind, including information and objects, which is obtained in the course of a criminal investigation, and which may be relevant to the investigation.’ </a:t>
            </a:r>
          </a:p>
          <a:p>
            <a:pPr marL="0" marR="0" lvl="0" indent="-228600" fontAlgn="auto">
              <a:spcBef>
                <a:spcPts val="1200"/>
              </a:spcBef>
              <a:spcAft>
                <a:spcPts val="200"/>
              </a:spcAft>
              <a:buClr>
                <a:srgbClr val="E48312"/>
              </a:buClr>
              <a:buSzPct val="100000"/>
              <a:buFont typeface="Arial" panose="020B0604020202020204" pitchFamily="34" charset="0"/>
              <a:buChar char="•"/>
              <a:tabLst/>
              <a:defRPr/>
            </a:pPr>
            <a:endParaRPr lang="en-US" sz="1500" i="1" dirty="0">
              <a:solidFill>
                <a:schemeClr val="tx1"/>
              </a:solidFill>
            </a:endParaRPr>
          </a:p>
          <a:p>
            <a:pPr marL="0" indent="-228600">
              <a:buClr>
                <a:srgbClr val="E48312"/>
              </a:buClr>
              <a:buFont typeface="Arial" panose="020B0604020202020204" pitchFamily="34" charset="0"/>
              <a:buChar char="•"/>
              <a:defRPr/>
            </a:pPr>
            <a:r>
              <a:rPr lang="en-US" sz="1500" dirty="0">
                <a:solidFill>
                  <a:schemeClr val="tx1"/>
                </a:solidFill>
              </a:rPr>
              <a:t>R</a:t>
            </a:r>
            <a:r>
              <a:rPr kumimoji="0" lang="en-US" sz="1500" i="0" u="none" strike="noStrike" cap="none" spc="0" normalizeH="0" baseline="0" noProof="0" dirty="0" err="1">
                <a:ln>
                  <a:noFill/>
                </a:ln>
                <a:solidFill>
                  <a:schemeClr val="tx1"/>
                </a:solidFill>
                <a:effectLst/>
                <a:uLnTx/>
                <a:uFillTx/>
              </a:rPr>
              <a:t>elevant</a:t>
            </a:r>
            <a:r>
              <a:rPr kumimoji="0" lang="en-US" sz="1500" i="0" u="none" strike="noStrike" cap="none" spc="0" normalizeH="0" baseline="0" noProof="0" dirty="0">
                <a:ln>
                  <a:noFill/>
                </a:ln>
                <a:solidFill>
                  <a:schemeClr val="tx1"/>
                </a:solidFill>
                <a:effectLst/>
                <a:uLnTx/>
                <a:uFillTx/>
              </a:rPr>
              <a:t> if: </a:t>
            </a:r>
          </a:p>
          <a:p>
            <a:pPr indent="-228600">
              <a:buClr>
                <a:srgbClr val="E48312"/>
              </a:buClr>
              <a:buFont typeface="Arial" panose="020B0604020202020204" pitchFamily="34" charset="0"/>
              <a:buChar char="•"/>
              <a:defRPr/>
            </a:pPr>
            <a:r>
              <a:rPr kumimoji="0" lang="en-US" sz="1500" i="0" u="none" strike="noStrike" cap="none" spc="0" normalizeH="0" baseline="0" noProof="0" dirty="0">
                <a:ln>
                  <a:noFill/>
                </a:ln>
                <a:solidFill>
                  <a:schemeClr val="tx1"/>
                </a:solidFill>
                <a:effectLst/>
                <a:uLnTx/>
                <a:uFillTx/>
              </a:rPr>
              <a:t>appears that it has some bearing on any offence under investigation, or</a:t>
            </a:r>
          </a:p>
          <a:p>
            <a:pPr indent="-228600">
              <a:buClr>
                <a:srgbClr val="E48312"/>
              </a:buClr>
              <a:buFont typeface="Arial" panose="020B0604020202020204" pitchFamily="34" charset="0"/>
              <a:buChar char="•"/>
              <a:defRPr/>
            </a:pPr>
            <a:r>
              <a:rPr lang="en-US" sz="1500" noProof="0" dirty="0">
                <a:solidFill>
                  <a:schemeClr val="tx1"/>
                </a:solidFill>
              </a:rPr>
              <a:t>o</a:t>
            </a:r>
            <a:r>
              <a:rPr kumimoji="0" lang="en-US" sz="1500" i="0" u="none" strike="noStrike" cap="none" spc="0" normalizeH="0" baseline="0" noProof="0" dirty="0">
                <a:ln>
                  <a:noFill/>
                </a:ln>
                <a:solidFill>
                  <a:schemeClr val="tx1"/>
                </a:solidFill>
                <a:effectLst/>
                <a:uLnTx/>
                <a:uFillTx/>
              </a:rPr>
              <a:t>n the surrounding circumstances of the case, unless it is incapable of having any impact on the case.</a:t>
            </a:r>
          </a:p>
        </p:txBody>
      </p:sp>
    </p:spTree>
    <p:extLst>
      <p:ext uri="{BB962C8B-B14F-4D97-AF65-F5344CB8AC3E}">
        <p14:creationId xmlns:p14="http://schemas.microsoft.com/office/powerpoint/2010/main" val="3285940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3" end="3"/>
                                            </p:txEl>
                                          </p:spTgt>
                                        </p:tgtEl>
                                        <p:attrNameLst>
                                          <p:attrName>style.visibility</p:attrName>
                                        </p:attrNameLst>
                                      </p:cBhvr>
                                      <p:to>
                                        <p:strVal val="visible"/>
                                      </p:to>
                                    </p:set>
                                    <p:animEffect transition="in" filter="fade">
                                      <p:cBhvr>
                                        <p:cTn id="17" dur="500"/>
                                        <p:tgtEl>
                                          <p:spTgt spid="4">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4" end="4"/>
                                            </p:txEl>
                                          </p:spTgt>
                                        </p:tgtEl>
                                        <p:attrNameLst>
                                          <p:attrName>style.visibility</p:attrName>
                                        </p:attrNameLst>
                                      </p:cBhvr>
                                      <p:to>
                                        <p:strVal val="visible"/>
                                      </p:to>
                                    </p:set>
                                    <p:animEffect transition="in" filter="fade">
                                      <p:cBhvr>
                                        <p:cTn id="22"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p:cNvSpPr txBox="1">
            <a:spLocks/>
          </p:cNvSpPr>
          <p:nvPr/>
        </p:nvSpPr>
        <p:spPr>
          <a:xfrm>
            <a:off x="258736" y="1348142"/>
            <a:ext cx="7543800" cy="4377519"/>
          </a:xfrm>
          <a:prstGeom prst="rect">
            <a:avLst/>
          </a:prstGeom>
        </p:spPr>
        <p:txBody>
          <a:bodyPr vert="horz" lIns="0" tIns="45720" rIns="0" bIns="45720"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Physical evidence- documents, objects,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Forensic evidence- fingerprints, DNA,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Digital evidence- computer records, CCTV etc.</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Expert witness evidence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kumimoji="0" lang="en-GB" sz="2400" b="1" i="0" u="none" strike="noStrike" kern="1200" cap="none" spc="0" normalizeH="0" baseline="0" noProof="0" dirty="0">
                <a:ln>
                  <a:noFill/>
                </a:ln>
                <a:solidFill>
                  <a:srgbClr val="000000">
                    <a:lumMod val="75000"/>
                    <a:lumOff val="25000"/>
                  </a:srgbClr>
                </a:solidFill>
                <a:effectLst/>
                <a:uLnTx/>
                <a:uFillTx/>
                <a:latin typeface="Calibri" panose="020F0502020204030204"/>
                <a:ea typeface="+mn-ea"/>
                <a:cs typeface="+mn-cs"/>
              </a:rPr>
              <a:t>Intelligence</a:t>
            </a:r>
          </a:p>
          <a:p>
            <a:pPr marL="91440" marR="0" lvl="0" indent="-91440" algn="l" defTabSz="914400" rtl="0" eaLnBrk="1" fontAlgn="auto" latinLnBrk="0" hangingPunct="1">
              <a:lnSpc>
                <a:spcPct val="150000"/>
              </a:lnSpc>
              <a:spcBef>
                <a:spcPts val="1200"/>
              </a:spcBef>
              <a:spcAft>
                <a:spcPts val="200"/>
              </a:spcAft>
              <a:buClr>
                <a:srgbClr val="E48312"/>
              </a:buClr>
              <a:buSzPct val="100000"/>
              <a:buFont typeface="Calibri" panose="020F0502020204030204" pitchFamily="34" charset="0"/>
              <a:buChar char=" "/>
              <a:tabLst/>
              <a:defRPr/>
            </a:pPr>
            <a:r>
              <a:rPr lang="en-GB" sz="2400" b="1" dirty="0">
                <a:solidFill>
                  <a:srgbClr val="000000">
                    <a:lumMod val="75000"/>
                    <a:lumOff val="25000"/>
                  </a:srgbClr>
                </a:solidFill>
                <a:latin typeface="Calibri" panose="020F0502020204030204"/>
              </a:rPr>
              <a:t>…..and many more!</a:t>
            </a:r>
          </a:p>
        </p:txBody>
      </p:sp>
      <p:sp>
        <p:nvSpPr>
          <p:cNvPr id="6" name="TextBox 5"/>
          <p:cNvSpPr txBox="1"/>
          <p:nvPr/>
        </p:nvSpPr>
        <p:spPr>
          <a:xfrm>
            <a:off x="8000106" y="5224156"/>
            <a:ext cx="2520280" cy="646331"/>
          </a:xfrm>
          <a:prstGeom prst="rect">
            <a:avLst/>
          </a:prstGeom>
          <a:noFill/>
        </p:spPr>
        <p:txBody>
          <a:bodyPr wrap="square" rtlCol="0">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GB" sz="3600" b="1" i="0" u="none" strike="noStrike" kern="0" cap="none" spc="0" normalizeH="0" baseline="0" noProof="0" dirty="0">
                <a:ln>
                  <a:noFill/>
                </a:ln>
                <a:solidFill>
                  <a:srgbClr val="000000"/>
                </a:solidFill>
                <a:effectLst/>
                <a:uLnTx/>
                <a:uFillTx/>
              </a:rPr>
              <a:t>All Material</a:t>
            </a:r>
          </a:p>
        </p:txBody>
      </p:sp>
      <p:sp>
        <p:nvSpPr>
          <p:cNvPr id="7" name="TextBox 6"/>
          <p:cNvSpPr txBox="1"/>
          <p:nvPr/>
        </p:nvSpPr>
        <p:spPr>
          <a:xfrm>
            <a:off x="136753" y="191006"/>
            <a:ext cx="8280920" cy="584775"/>
          </a:xfrm>
          <a:prstGeom prst="rect">
            <a:avLst/>
          </a:prstGeom>
          <a:solidFill>
            <a:schemeClr val="accent6">
              <a:lumMod val="75000"/>
            </a:schemeClr>
          </a:solidFill>
        </p:spPr>
        <p:txBody>
          <a:bodyPr wrap="square" rtlCol="0">
            <a:spAutoFit/>
          </a:bodyPr>
          <a:lstStyle/>
          <a:p>
            <a:pPr algn="ctr"/>
            <a:r>
              <a:rPr lang="en-GB" sz="3200" b="1" dirty="0">
                <a:solidFill>
                  <a:schemeClr val="bg1"/>
                </a:solidFill>
              </a:rPr>
              <a:t>Evidence in Investigations</a:t>
            </a:r>
          </a:p>
        </p:txBody>
      </p:sp>
      <p:sp>
        <p:nvSpPr>
          <p:cNvPr id="3" name="Notched Right Arrow 2">
            <a:extLst>
              <a:ext uri="{FF2B5EF4-FFF2-40B4-BE49-F238E27FC236}">
                <a16:creationId xmlns:a16="http://schemas.microsoft.com/office/drawing/2014/main" id="{DB9F8AA3-7660-AD49-A304-78A2D9472575}"/>
              </a:ext>
            </a:extLst>
          </p:cNvPr>
          <p:cNvSpPr/>
          <p:nvPr/>
        </p:nvSpPr>
        <p:spPr>
          <a:xfrm>
            <a:off x="4732405" y="5224156"/>
            <a:ext cx="2727190" cy="669472"/>
          </a:xfrm>
          <a:prstGeom prst="notchedRightArrow">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122" name="Picture 2" descr="Police Evidence Bag Photograph by Paul Rapson">
            <a:extLst>
              <a:ext uri="{FF2B5EF4-FFF2-40B4-BE49-F238E27FC236}">
                <a16:creationId xmlns:a16="http://schemas.microsoft.com/office/drawing/2014/main" id="{B01B68B6-271B-1F44-8231-D1EB488A6D0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80928" y="2047754"/>
            <a:ext cx="3492500" cy="23241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stretch>
            <a:fillRect/>
          </a:stretch>
        </p:blipFill>
        <p:spPr>
          <a:xfrm>
            <a:off x="9062675" y="525980"/>
            <a:ext cx="2621507" cy="2383743"/>
          </a:xfrm>
          <a:prstGeom prst="rect">
            <a:avLst/>
          </a:prstGeom>
        </p:spPr>
      </p:pic>
    </p:spTree>
    <p:extLst>
      <p:ext uri="{BB962C8B-B14F-4D97-AF65-F5344CB8AC3E}">
        <p14:creationId xmlns:p14="http://schemas.microsoft.com/office/powerpoint/2010/main" val="28639248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animEffect transition="in" filter="fade">
                                      <p:cBhvr>
                                        <p:cTn id="11" dur="500"/>
                                        <p:tgtEl>
                                          <p:spTgt spid="4">
                                            <p:txEl>
                                              <p:pRg st="0" end="0"/>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4">
                                            <p:txEl>
                                              <p:pRg st="1" end="1"/>
                                            </p:txEl>
                                          </p:spTgt>
                                        </p:tgtEl>
                                        <p:attrNameLst>
                                          <p:attrName>style.visibility</p:attrName>
                                        </p:attrNameLst>
                                      </p:cBhvr>
                                      <p:to>
                                        <p:strVal val="visible"/>
                                      </p:to>
                                    </p:set>
                                    <p:animEffect transition="in" filter="fade">
                                      <p:cBhvr>
                                        <p:cTn id="16" dur="500"/>
                                        <p:tgtEl>
                                          <p:spTgt spid="4">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500"/>
                                        <p:tgtEl>
                                          <p:spTgt spid="4">
                                            <p:txEl>
                                              <p:pRg st="2" end="2"/>
                                            </p:txEl>
                                          </p:spTgt>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4">
                                            <p:txEl>
                                              <p:pRg st="3" end="3"/>
                                            </p:txEl>
                                          </p:spTgt>
                                        </p:tgtEl>
                                        <p:attrNameLst>
                                          <p:attrName>style.visibility</p:attrName>
                                        </p:attrNameLst>
                                      </p:cBhvr>
                                      <p:to>
                                        <p:strVal val="visible"/>
                                      </p:to>
                                    </p:set>
                                    <p:animEffect transition="in" filter="fade">
                                      <p:cBhvr>
                                        <p:cTn id="26" dur="500"/>
                                        <p:tgtEl>
                                          <p:spTgt spid="4">
                                            <p:txEl>
                                              <p:pRg st="3" end="3"/>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4">
                                            <p:txEl>
                                              <p:pRg st="4" end="4"/>
                                            </p:txEl>
                                          </p:spTgt>
                                        </p:tgtEl>
                                        <p:attrNameLst>
                                          <p:attrName>style.visibility</p:attrName>
                                        </p:attrNameLst>
                                      </p:cBhvr>
                                      <p:to>
                                        <p:strVal val="visible"/>
                                      </p:to>
                                    </p:set>
                                    <p:animEffect transition="in" filter="fade">
                                      <p:cBhvr>
                                        <p:cTn id="31" dur="500"/>
                                        <p:tgtEl>
                                          <p:spTgt spid="4">
                                            <p:txEl>
                                              <p:pRg st="4" end="4"/>
                                            </p:tx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nodeType="clickEffect">
                                  <p:stCondLst>
                                    <p:cond delay="0"/>
                                  </p:stCondLst>
                                  <p:childTnLst>
                                    <p:set>
                                      <p:cBhvr>
                                        <p:cTn id="35" dur="1" fill="hold">
                                          <p:stCondLst>
                                            <p:cond delay="0"/>
                                          </p:stCondLst>
                                        </p:cTn>
                                        <p:tgtEl>
                                          <p:spTgt spid="4">
                                            <p:txEl>
                                              <p:pRg st="5" end="5"/>
                                            </p:txEl>
                                          </p:spTgt>
                                        </p:tgtEl>
                                        <p:attrNameLst>
                                          <p:attrName>style.visibility</p:attrName>
                                        </p:attrNameLst>
                                      </p:cBhvr>
                                      <p:to>
                                        <p:strVal val="visible"/>
                                      </p:to>
                                    </p:set>
                                    <p:animEffect transition="in" filter="fade">
                                      <p:cBhvr>
                                        <p:cTn id="36" dur="500"/>
                                        <p:tgtEl>
                                          <p:spTgt spid="4">
                                            <p:txEl>
                                              <p:pRg st="5" end="5"/>
                                            </p:txEl>
                                          </p:spTgt>
                                        </p:tgtEl>
                                      </p:cBhvr>
                                    </p:animEffect>
                                  </p:childTnLst>
                                </p:cTn>
                              </p:par>
                            </p:childTnLst>
                          </p:cTn>
                        </p:par>
                      </p:childTnLst>
                    </p:cTn>
                  </p:par>
                  <p:par>
                    <p:cTn id="37" fill="hold">
                      <p:stCondLst>
                        <p:cond delay="indefinite"/>
                      </p:stCondLst>
                      <p:childTnLst>
                        <p:par>
                          <p:cTn id="38" fill="hold">
                            <p:stCondLst>
                              <p:cond delay="0"/>
                            </p:stCondLst>
                            <p:childTnLst>
                              <p:par>
                                <p:cTn id="39" presetID="10" presetClass="entr" presetSubtype="0" fill="hold" grpId="0" nodeType="clickEffect">
                                  <p:stCondLst>
                                    <p:cond delay="0"/>
                                  </p:stCondLst>
                                  <p:childTnLst>
                                    <p:set>
                                      <p:cBhvr>
                                        <p:cTn id="40" dur="1" fill="hold">
                                          <p:stCondLst>
                                            <p:cond delay="0"/>
                                          </p:stCondLst>
                                        </p:cTn>
                                        <p:tgtEl>
                                          <p:spTgt spid="6"/>
                                        </p:tgtEl>
                                        <p:attrNameLst>
                                          <p:attrName>style.visibility</p:attrName>
                                        </p:attrNameLst>
                                      </p:cBhvr>
                                      <p:to>
                                        <p:strVal val="visible"/>
                                      </p:to>
                                    </p:set>
                                    <p:animEffect transition="in" filter="fade">
                                      <p:cBhvr>
                                        <p:cTn id="41"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Pentagon 14">
            <a:extLst>
              <a:ext uri="{FF2B5EF4-FFF2-40B4-BE49-F238E27FC236}">
                <a16:creationId xmlns:a16="http://schemas.microsoft.com/office/drawing/2014/main" id="{3EB727F9-F15C-9D4E-B8D9-734AE631A150}"/>
              </a:ext>
            </a:extLst>
          </p:cNvPr>
          <p:cNvSpPr/>
          <p:nvPr/>
        </p:nvSpPr>
        <p:spPr>
          <a:xfrm>
            <a:off x="0" y="259307"/>
            <a:ext cx="6878472" cy="914400"/>
          </a:xfrm>
          <a:prstGeom prst="homePlate">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b="1">
              <a:ln w="22225">
                <a:solidFill>
                  <a:schemeClr val="accent2"/>
                </a:solidFill>
                <a:prstDash val="solid"/>
              </a:ln>
              <a:solidFill>
                <a:schemeClr val="accent2">
                  <a:lumMod val="40000"/>
                  <a:lumOff val="60000"/>
                </a:schemeClr>
              </a:solidFill>
            </a:endParaRPr>
          </a:p>
        </p:txBody>
      </p:sp>
      <p:sp>
        <p:nvSpPr>
          <p:cNvPr id="13" name="Rectangle 12">
            <a:extLst>
              <a:ext uri="{FF2B5EF4-FFF2-40B4-BE49-F238E27FC236}">
                <a16:creationId xmlns:a16="http://schemas.microsoft.com/office/drawing/2014/main" id="{4DC75075-4AEA-E949-8FEE-B1D370034570}"/>
              </a:ext>
            </a:extLst>
          </p:cNvPr>
          <p:cNvSpPr/>
          <p:nvPr/>
        </p:nvSpPr>
        <p:spPr>
          <a:xfrm>
            <a:off x="696036" y="5609230"/>
            <a:ext cx="4342484" cy="964281"/>
          </a:xfrm>
          <a:prstGeom prst="rect">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p:cNvSpPr>
            <a:spLocks noGrp="1"/>
          </p:cNvSpPr>
          <p:nvPr>
            <p:ph type="title"/>
          </p:nvPr>
        </p:nvSpPr>
        <p:spPr>
          <a:xfrm>
            <a:off x="210403" y="64540"/>
            <a:ext cx="10515600" cy="1325563"/>
          </a:xfrm>
        </p:spPr>
        <p:txBody>
          <a:bodyPr/>
          <a:lstStyle/>
          <a:p>
            <a:r>
              <a:rPr lang="en-GB" dirty="0"/>
              <a:t>Forensic Science</a:t>
            </a:r>
          </a:p>
        </p:txBody>
      </p:sp>
      <p:sp>
        <p:nvSpPr>
          <p:cNvPr id="3" name="Content Placeholder 2"/>
          <p:cNvSpPr>
            <a:spLocks noGrp="1"/>
          </p:cNvSpPr>
          <p:nvPr>
            <p:ph sz="half" idx="1"/>
          </p:nvPr>
        </p:nvSpPr>
        <p:spPr>
          <a:xfrm>
            <a:off x="688485" y="4354177"/>
            <a:ext cx="4401671" cy="3777622"/>
          </a:xfrm>
        </p:spPr>
        <p:txBody>
          <a:bodyPr>
            <a:normAutofit/>
          </a:bodyPr>
          <a:lstStyle/>
          <a:p>
            <a:pPr marL="0" lvl="0" indent="0">
              <a:buNone/>
            </a:pPr>
            <a:endParaRPr lang="en-GB" dirty="0">
              <a:solidFill>
                <a:prstClr val="black"/>
              </a:solidFill>
            </a:endParaRPr>
          </a:p>
          <a:p>
            <a:pPr marL="0" lvl="0" indent="0">
              <a:buNone/>
            </a:pPr>
            <a:endParaRPr lang="en-GB" sz="2400" dirty="0">
              <a:solidFill>
                <a:prstClr val="black"/>
              </a:solidFill>
              <a:latin typeface="+mj-lt"/>
              <a:cs typeface="Calibri" panose="020F0502020204030204" pitchFamily="34" charset="0"/>
            </a:endParaRPr>
          </a:p>
          <a:p>
            <a:pPr marL="0" lvl="0" indent="0" algn="ctr">
              <a:buNone/>
            </a:pPr>
            <a:endParaRPr lang="en-GB" sz="1800" dirty="0">
              <a:solidFill>
                <a:prstClr val="black"/>
              </a:solidFill>
              <a:latin typeface="+mj-lt"/>
              <a:cs typeface="Calibri" panose="020F0502020204030204" pitchFamily="34" charset="0"/>
            </a:endParaRPr>
          </a:p>
          <a:p>
            <a:pPr marL="0" lvl="0" indent="0" algn="ctr">
              <a:buNone/>
            </a:pPr>
            <a:r>
              <a:rPr lang="en-GB" sz="1800" dirty="0">
                <a:solidFill>
                  <a:schemeClr val="bg1"/>
                </a:solidFill>
                <a:latin typeface="+mj-lt"/>
                <a:cs typeface="Calibri" panose="020F0502020204030204" pitchFamily="34" charset="0"/>
              </a:rPr>
              <a:t>The Interpretation and evaluation of scientific evidence and the presentation of scientific results in court.</a:t>
            </a:r>
          </a:p>
          <a:p>
            <a:pPr lvl="0"/>
            <a:endParaRPr lang="en-GB" dirty="0">
              <a:solidFill>
                <a:prstClr val="black"/>
              </a:solidFill>
            </a:endParaRP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7810279" y="590877"/>
            <a:ext cx="3295013" cy="2038350"/>
          </a:xfrm>
          <a:prstGeom prst="rect">
            <a:avLst/>
          </a:prstGeom>
        </p:spPr>
      </p:pic>
      <p:pic>
        <p:nvPicPr>
          <p:cNvPr id="6" name="Picture 5"/>
          <p:cNvPicPr>
            <a:picLocks noChangeAspect="1"/>
          </p:cNvPicPr>
          <p:nvPr/>
        </p:nvPicPr>
        <p:blipFill>
          <a:blip r:embed="rId3"/>
          <a:stretch>
            <a:fillRect/>
          </a:stretch>
        </p:blipFill>
        <p:spPr>
          <a:xfrm>
            <a:off x="6515433" y="2089291"/>
            <a:ext cx="3374955" cy="1692648"/>
          </a:xfrm>
          <a:prstGeom prst="rect">
            <a:avLst/>
          </a:prstGeom>
        </p:spPr>
      </p:pic>
      <p:pic>
        <p:nvPicPr>
          <p:cNvPr id="7" name="Picture 6"/>
          <p:cNvPicPr>
            <a:picLocks noChangeAspect="1"/>
          </p:cNvPicPr>
          <p:nvPr/>
        </p:nvPicPr>
        <p:blipFill>
          <a:blip r:embed="rId4"/>
          <a:stretch>
            <a:fillRect/>
          </a:stretch>
        </p:blipFill>
        <p:spPr>
          <a:xfrm>
            <a:off x="7810278" y="3572734"/>
            <a:ext cx="3295013" cy="1822077"/>
          </a:xfrm>
          <a:prstGeom prst="rect">
            <a:avLst/>
          </a:prstGeom>
        </p:spPr>
      </p:pic>
      <p:sp>
        <p:nvSpPr>
          <p:cNvPr id="8" name="TextBox 7">
            <a:extLst>
              <a:ext uri="{FF2B5EF4-FFF2-40B4-BE49-F238E27FC236}">
                <a16:creationId xmlns:a16="http://schemas.microsoft.com/office/drawing/2014/main" id="{7CB6E644-E7EB-AB4F-B99D-B8CB1F166E10}"/>
              </a:ext>
            </a:extLst>
          </p:cNvPr>
          <p:cNvSpPr txBox="1"/>
          <p:nvPr/>
        </p:nvSpPr>
        <p:spPr>
          <a:xfrm>
            <a:off x="210403" y="1354848"/>
            <a:ext cx="6100548" cy="1200329"/>
          </a:xfrm>
          <a:prstGeom prst="rect">
            <a:avLst/>
          </a:prstGeom>
          <a:noFill/>
        </p:spPr>
        <p:txBody>
          <a:bodyPr wrap="square">
            <a:spAutoFit/>
          </a:bodyPr>
          <a:lstStyle/>
          <a:p>
            <a:pPr lvl="0"/>
            <a:r>
              <a:rPr lang="en-GB" sz="1800" dirty="0">
                <a:solidFill>
                  <a:prstClr val="black"/>
                </a:solidFill>
                <a:latin typeface="+mj-lt"/>
                <a:cs typeface="Calibri" panose="020F0502020204030204" pitchFamily="34" charset="0"/>
              </a:rPr>
              <a:t>Plays a crucial role in many criminal prosecutions, every piece of forensic evidence goes through three key stages between its recovery from the crime scene to the presentation of scientific findings at court. </a:t>
            </a:r>
          </a:p>
        </p:txBody>
      </p:sp>
      <p:pic>
        <p:nvPicPr>
          <p:cNvPr id="10242" name="Picture 2" descr="MSc Analytical and Forensic Science | University of South Wales">
            <a:extLst>
              <a:ext uri="{FF2B5EF4-FFF2-40B4-BE49-F238E27FC236}">
                <a16:creationId xmlns:a16="http://schemas.microsoft.com/office/drawing/2014/main" id="{7BCE945C-5996-2E4B-8444-EABD5E3FB1D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515433" y="4982434"/>
            <a:ext cx="3112945" cy="1596128"/>
          </a:xfrm>
          <a:prstGeom prst="rect">
            <a:avLst/>
          </a:prstGeom>
          <a:noFill/>
          <a:extLst>
            <a:ext uri="{909E8E84-426E-40DD-AFC4-6F175D3DCCD1}">
              <a14:hiddenFill xmlns:a14="http://schemas.microsoft.com/office/drawing/2010/main">
                <a:solidFill>
                  <a:srgbClr val="FFFFFF"/>
                </a:solidFill>
              </a14:hiddenFill>
            </a:ext>
          </a:extLst>
        </p:spPr>
      </p:pic>
      <p:sp>
        <p:nvSpPr>
          <p:cNvPr id="9" name="Down Arrow Callout 8">
            <a:extLst>
              <a:ext uri="{FF2B5EF4-FFF2-40B4-BE49-F238E27FC236}">
                <a16:creationId xmlns:a16="http://schemas.microsoft.com/office/drawing/2014/main" id="{59EE954B-42A4-E947-A72F-344DE3FC414F}"/>
              </a:ext>
            </a:extLst>
          </p:cNvPr>
          <p:cNvSpPr/>
          <p:nvPr/>
        </p:nvSpPr>
        <p:spPr>
          <a:xfrm>
            <a:off x="1260885" y="2935615"/>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1EF8EF12-2584-414B-ADF2-768F876E4F91}"/>
              </a:ext>
            </a:extLst>
          </p:cNvPr>
          <p:cNvSpPr txBox="1"/>
          <p:nvPr/>
        </p:nvSpPr>
        <p:spPr>
          <a:xfrm>
            <a:off x="1267042" y="2973077"/>
            <a:ext cx="3108277"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The Recovery and </a:t>
            </a:r>
            <a:br>
              <a:rPr lang="en-GB" sz="1800" dirty="0">
                <a:solidFill>
                  <a:schemeClr val="bg1"/>
                </a:solidFill>
                <a:latin typeface="+mj-lt"/>
                <a:cs typeface="Calibri" panose="020F0502020204030204" pitchFamily="34" charset="0"/>
              </a:rPr>
            </a:br>
            <a:r>
              <a:rPr lang="en-GB" sz="1800" dirty="0">
                <a:solidFill>
                  <a:schemeClr val="bg1"/>
                </a:solidFill>
                <a:latin typeface="+mj-lt"/>
                <a:cs typeface="Calibri" panose="020F0502020204030204" pitchFamily="34" charset="0"/>
              </a:rPr>
              <a:t>Continuity of Evidence</a:t>
            </a:r>
          </a:p>
        </p:txBody>
      </p:sp>
      <p:sp>
        <p:nvSpPr>
          <p:cNvPr id="14" name="Down Arrow Callout 13">
            <a:extLst>
              <a:ext uri="{FF2B5EF4-FFF2-40B4-BE49-F238E27FC236}">
                <a16:creationId xmlns:a16="http://schemas.microsoft.com/office/drawing/2014/main" id="{E0B10C01-67A9-8748-BEB2-9DCD71E20241}"/>
              </a:ext>
            </a:extLst>
          </p:cNvPr>
          <p:cNvSpPr/>
          <p:nvPr/>
        </p:nvSpPr>
        <p:spPr>
          <a:xfrm>
            <a:off x="1260885" y="4313132"/>
            <a:ext cx="3108277" cy="1200329"/>
          </a:xfrm>
          <a:prstGeom prst="downArrowCallout">
            <a:avLst>
              <a:gd name="adj1" fmla="val 25000"/>
              <a:gd name="adj2" fmla="val 23387"/>
              <a:gd name="adj3" fmla="val 24194"/>
              <a:gd name="adj4" fmla="val 64977"/>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04087551-5AD4-AA4B-8219-CE0ED05189E5}"/>
              </a:ext>
            </a:extLst>
          </p:cNvPr>
          <p:cNvSpPr txBox="1"/>
          <p:nvPr/>
        </p:nvSpPr>
        <p:spPr>
          <a:xfrm>
            <a:off x="1260885" y="4354177"/>
            <a:ext cx="3060510" cy="646331"/>
          </a:xfrm>
          <a:prstGeom prst="rect">
            <a:avLst/>
          </a:prstGeom>
          <a:noFill/>
        </p:spPr>
        <p:txBody>
          <a:bodyPr wrap="square">
            <a:spAutoFit/>
          </a:bodyPr>
          <a:lstStyle/>
          <a:p>
            <a:pPr marL="0" lvl="0" indent="0" algn="ctr">
              <a:buNone/>
            </a:pPr>
            <a:r>
              <a:rPr lang="en-GB" sz="1800" dirty="0">
                <a:solidFill>
                  <a:schemeClr val="bg1"/>
                </a:solidFill>
                <a:latin typeface="+mj-lt"/>
                <a:cs typeface="Calibri" panose="020F0502020204030204" pitchFamily="34" charset="0"/>
              </a:rPr>
              <a:t>Analysis of the evidence recovered from crime scenes</a:t>
            </a:r>
          </a:p>
        </p:txBody>
      </p:sp>
    </p:spTree>
    <p:extLst>
      <p:ext uri="{BB962C8B-B14F-4D97-AF65-F5344CB8AC3E}">
        <p14:creationId xmlns:p14="http://schemas.microsoft.com/office/powerpoint/2010/main" val="232741341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Pentagon 4">
            <a:extLst>
              <a:ext uri="{FF2B5EF4-FFF2-40B4-BE49-F238E27FC236}">
                <a16:creationId xmlns:a16="http://schemas.microsoft.com/office/drawing/2014/main" id="{196B3AA5-237A-4B49-9AE9-70214033A920}"/>
              </a:ext>
            </a:extLst>
          </p:cNvPr>
          <p:cNvSpPr/>
          <p:nvPr/>
        </p:nvSpPr>
        <p:spPr>
          <a:xfrm>
            <a:off x="116006" y="210189"/>
            <a:ext cx="7847462" cy="941696"/>
          </a:xfrm>
          <a:prstGeom prst="homePlate">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DA29FCC0-71D3-A542-A444-09F07FC5473F}"/>
              </a:ext>
            </a:extLst>
          </p:cNvPr>
          <p:cNvSpPr>
            <a:spLocks noGrp="1"/>
          </p:cNvSpPr>
          <p:nvPr>
            <p:ph type="title"/>
          </p:nvPr>
        </p:nvSpPr>
        <p:spPr>
          <a:xfrm>
            <a:off x="251346" y="22106"/>
            <a:ext cx="10515600" cy="1325563"/>
          </a:xfrm>
        </p:spPr>
        <p:txBody>
          <a:bodyPr/>
          <a:lstStyle/>
          <a:p>
            <a:r>
              <a:rPr lang="en-GB" b="1" dirty="0"/>
              <a:t>Sources of Forensic Evidence </a:t>
            </a:r>
          </a:p>
        </p:txBody>
      </p:sp>
      <p:sp>
        <p:nvSpPr>
          <p:cNvPr id="3" name="Content Placeholder 2">
            <a:extLst>
              <a:ext uri="{FF2B5EF4-FFF2-40B4-BE49-F238E27FC236}">
                <a16:creationId xmlns:a16="http://schemas.microsoft.com/office/drawing/2014/main" id="{B3414C1E-DDD0-E546-A347-36F97126D6CC}"/>
              </a:ext>
            </a:extLst>
          </p:cNvPr>
          <p:cNvSpPr>
            <a:spLocks noGrp="1"/>
          </p:cNvSpPr>
          <p:nvPr>
            <p:ph idx="1"/>
          </p:nvPr>
        </p:nvSpPr>
        <p:spPr>
          <a:xfrm>
            <a:off x="116006" y="1609279"/>
            <a:ext cx="4906370" cy="4351338"/>
          </a:xfrm>
        </p:spPr>
        <p:txBody>
          <a:bodyPr/>
          <a:lstStyle/>
          <a:p>
            <a:pPr marL="0" indent="0">
              <a:buNone/>
            </a:pPr>
            <a:r>
              <a:rPr lang="en-GB" dirty="0"/>
              <a:t>Evidence can be collected and preserved from the following three sources</a:t>
            </a:r>
          </a:p>
          <a:p>
            <a:endParaRPr lang="en-GB" dirty="0"/>
          </a:p>
        </p:txBody>
      </p:sp>
      <p:sp>
        <p:nvSpPr>
          <p:cNvPr id="4" name="Triangle 3">
            <a:extLst>
              <a:ext uri="{FF2B5EF4-FFF2-40B4-BE49-F238E27FC236}">
                <a16:creationId xmlns:a16="http://schemas.microsoft.com/office/drawing/2014/main" id="{C98EDE3D-9F77-C042-A6BB-59F2DA50507A}"/>
              </a:ext>
            </a:extLst>
          </p:cNvPr>
          <p:cNvSpPr/>
          <p:nvPr/>
        </p:nvSpPr>
        <p:spPr>
          <a:xfrm>
            <a:off x="2988289" y="1656580"/>
            <a:ext cx="6132395" cy="4836308"/>
          </a:xfrm>
          <a:prstGeom prst="triangle">
            <a:avLst/>
          </a:prstGeom>
          <a:solidFill>
            <a:schemeClr val="accent6">
              <a:lumMod val="60000"/>
              <a:lumOff val="40000"/>
            </a:schemeClr>
          </a:solidFill>
          <a:ln>
            <a:solidFill>
              <a:schemeClr val="accent6">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Left-right-up Arrow 5">
            <a:extLst>
              <a:ext uri="{FF2B5EF4-FFF2-40B4-BE49-F238E27FC236}">
                <a16:creationId xmlns:a16="http://schemas.microsoft.com/office/drawing/2014/main" id="{D7A42DFC-7C01-9145-B69D-EFBDE9457FB9}"/>
              </a:ext>
            </a:extLst>
          </p:cNvPr>
          <p:cNvSpPr/>
          <p:nvPr/>
        </p:nvSpPr>
        <p:spPr>
          <a:xfrm>
            <a:off x="4552665" y="3167390"/>
            <a:ext cx="2926308" cy="2493003"/>
          </a:xfrm>
          <a:prstGeom prst="leftRightUpArrow">
            <a:avLst>
              <a:gd name="adj1" fmla="val 2358"/>
              <a:gd name="adj2" fmla="val 11731"/>
              <a:gd name="adj3" fmla="val 1587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BBA5EBFC-5B77-024C-8FCA-0CCF6F5B515A}"/>
              </a:ext>
            </a:extLst>
          </p:cNvPr>
          <p:cNvSpPr txBox="1"/>
          <p:nvPr/>
        </p:nvSpPr>
        <p:spPr>
          <a:xfrm>
            <a:off x="7090011" y="5727365"/>
            <a:ext cx="2870576" cy="523220"/>
          </a:xfrm>
          <a:prstGeom prst="rect">
            <a:avLst/>
          </a:prstGeom>
          <a:noFill/>
        </p:spPr>
        <p:txBody>
          <a:bodyPr wrap="square" rtlCol="0">
            <a:spAutoFit/>
          </a:bodyPr>
          <a:lstStyle/>
          <a:p>
            <a:r>
              <a:rPr lang="en-GB" sz="2800" dirty="0"/>
              <a:t>Location </a:t>
            </a:r>
          </a:p>
        </p:txBody>
      </p:sp>
      <p:sp>
        <p:nvSpPr>
          <p:cNvPr id="8" name="TextBox 7">
            <a:extLst>
              <a:ext uri="{FF2B5EF4-FFF2-40B4-BE49-F238E27FC236}">
                <a16:creationId xmlns:a16="http://schemas.microsoft.com/office/drawing/2014/main" id="{BB69D96B-6C60-8E44-A9DF-F5F188178910}"/>
              </a:ext>
            </a:extLst>
          </p:cNvPr>
          <p:cNvSpPr txBox="1"/>
          <p:nvPr/>
        </p:nvSpPr>
        <p:spPr>
          <a:xfrm>
            <a:off x="5501184" y="2577198"/>
            <a:ext cx="2141561" cy="523220"/>
          </a:xfrm>
          <a:prstGeom prst="rect">
            <a:avLst/>
          </a:prstGeom>
          <a:noFill/>
        </p:spPr>
        <p:txBody>
          <a:bodyPr wrap="square" rtlCol="0">
            <a:spAutoFit/>
          </a:bodyPr>
          <a:lstStyle/>
          <a:p>
            <a:r>
              <a:rPr lang="en-GB" sz="2800" dirty="0"/>
              <a:t>People</a:t>
            </a:r>
            <a:endParaRPr lang="en-GB" dirty="0"/>
          </a:p>
        </p:txBody>
      </p:sp>
      <p:sp>
        <p:nvSpPr>
          <p:cNvPr id="9" name="TextBox 8">
            <a:extLst>
              <a:ext uri="{FF2B5EF4-FFF2-40B4-BE49-F238E27FC236}">
                <a16:creationId xmlns:a16="http://schemas.microsoft.com/office/drawing/2014/main" id="{39E6D43C-98F2-444E-8696-15F390129391}"/>
              </a:ext>
            </a:extLst>
          </p:cNvPr>
          <p:cNvSpPr txBox="1"/>
          <p:nvPr/>
        </p:nvSpPr>
        <p:spPr>
          <a:xfrm>
            <a:off x="3604145" y="5699007"/>
            <a:ext cx="1897039" cy="523220"/>
          </a:xfrm>
          <a:prstGeom prst="rect">
            <a:avLst/>
          </a:prstGeom>
          <a:noFill/>
        </p:spPr>
        <p:txBody>
          <a:bodyPr wrap="square" rtlCol="0">
            <a:spAutoFit/>
          </a:bodyPr>
          <a:lstStyle/>
          <a:p>
            <a:r>
              <a:rPr lang="en-GB" sz="2800" dirty="0"/>
              <a:t>Item</a:t>
            </a:r>
          </a:p>
        </p:txBody>
      </p:sp>
      <p:pic>
        <p:nvPicPr>
          <p:cNvPr id="17410" name="Picture 2" descr="What is forensic science? - BBC Science Focus Magazine">
            <a:extLst>
              <a:ext uri="{FF2B5EF4-FFF2-40B4-BE49-F238E27FC236}">
                <a16:creationId xmlns:a16="http://schemas.microsoft.com/office/drawing/2014/main" id="{39DA3D19-91F7-D849-A33B-86EA263993C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791249" y="4698234"/>
            <a:ext cx="2405206" cy="1794654"/>
          </a:xfrm>
          <a:prstGeom prst="rect">
            <a:avLst/>
          </a:prstGeom>
          <a:noFill/>
          <a:extLst>
            <a:ext uri="{909E8E84-426E-40DD-AFC4-6F175D3DCCD1}">
              <a14:hiddenFill xmlns:a14="http://schemas.microsoft.com/office/drawing/2010/main">
                <a:solidFill>
                  <a:srgbClr val="FFFFFF"/>
                </a:solidFill>
              </a14:hiddenFill>
            </a:ext>
          </a:extLst>
        </p:spPr>
      </p:pic>
      <p:pic>
        <p:nvPicPr>
          <p:cNvPr id="17412" name="Picture 4" descr="Role of DNA in Forensic Science">
            <a:extLst>
              <a:ext uri="{FF2B5EF4-FFF2-40B4-BE49-F238E27FC236}">
                <a16:creationId xmlns:a16="http://schemas.microsoft.com/office/drawing/2014/main" id="{FBD455A9-9CBB-604D-B621-4B3E41A5472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15959" y="3774393"/>
            <a:ext cx="2401129" cy="1663004"/>
          </a:xfrm>
          <a:prstGeom prst="rect">
            <a:avLst/>
          </a:prstGeom>
          <a:noFill/>
          <a:extLst>
            <a:ext uri="{909E8E84-426E-40DD-AFC4-6F175D3DCCD1}">
              <a14:hiddenFill xmlns:a14="http://schemas.microsoft.com/office/drawing/2010/main">
                <a:solidFill>
                  <a:srgbClr val="FFFFFF"/>
                </a:solidFill>
              </a14:hiddenFill>
            </a:ext>
          </a:extLst>
        </p:spPr>
      </p:pic>
      <p:pic>
        <p:nvPicPr>
          <p:cNvPr id="17416" name="Picture 8" descr="Forensic scientist taking swab from blood-stained shirt as forensic  evidence. — evidence bag, blood stained - Stock Photo | #160228138">
            <a:extLst>
              <a:ext uri="{FF2B5EF4-FFF2-40B4-BE49-F238E27FC236}">
                <a16:creationId xmlns:a16="http://schemas.microsoft.com/office/drawing/2014/main" id="{A41F3E23-6077-644C-A246-58354304552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10351" y="1460797"/>
            <a:ext cx="2601655" cy="1948730"/>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E66A849D-F14F-6E4D-AF0B-E8009C8873FE}"/>
              </a:ext>
            </a:extLst>
          </p:cNvPr>
          <p:cNvSpPr txBox="1"/>
          <p:nvPr/>
        </p:nvSpPr>
        <p:spPr>
          <a:xfrm>
            <a:off x="0" y="6334421"/>
            <a:ext cx="2709081"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72399453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262A77-E9BC-2144-AD15-DBB8DDBF69B6}"/>
              </a:ext>
            </a:extLst>
          </p:cNvPr>
          <p:cNvSpPr>
            <a:spLocks noGrp="1"/>
          </p:cNvSpPr>
          <p:nvPr>
            <p:ph type="title"/>
          </p:nvPr>
        </p:nvSpPr>
        <p:spPr>
          <a:xfrm>
            <a:off x="5364229" y="-462130"/>
            <a:ext cx="6970223" cy="1960157"/>
          </a:xfrm>
        </p:spPr>
        <p:txBody>
          <a:bodyPr anchor="b">
            <a:normAutofit/>
          </a:bodyPr>
          <a:lstStyle/>
          <a:p>
            <a:r>
              <a:rPr lang="en-GB" sz="4000" b="1" u="sng" dirty="0"/>
              <a:t>Types of Forensic Evidence  </a:t>
            </a:r>
          </a:p>
        </p:txBody>
      </p:sp>
      <p:pic>
        <p:nvPicPr>
          <p:cNvPr id="11268" name="Picture 4" descr="New Glass Tech">
            <a:extLst>
              <a:ext uri="{FF2B5EF4-FFF2-40B4-BE49-F238E27FC236}">
                <a16:creationId xmlns:a16="http://schemas.microsoft.com/office/drawing/2014/main" id="{1C1B4CF2-BC1C-C446-AEF6-35C19070BB4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5682" r="6161"/>
          <a:stretch/>
        </p:blipFill>
        <p:spPr bwMode="auto">
          <a:xfrm>
            <a:off x="21" y="1"/>
            <a:ext cx="5704744" cy="2456679"/>
          </a:xfrm>
          <a:custGeom>
            <a:avLst/>
            <a:gdLst/>
            <a:ahLst/>
            <a:cxnLst/>
            <a:rect l="l" t="t" r="r" b="b"/>
            <a:pathLst>
              <a:path w="6770067" h="2456679">
                <a:moveTo>
                  <a:pt x="6770067" y="603033"/>
                </a:moveTo>
                <a:lnTo>
                  <a:pt x="6770067" y="617220"/>
                </a:lnTo>
                <a:lnTo>
                  <a:pt x="6768113" y="610127"/>
                </a:lnTo>
                <a:close/>
                <a:moveTo>
                  <a:pt x="0" y="0"/>
                </a:moveTo>
                <a:lnTo>
                  <a:pt x="6588505" y="0"/>
                </a:lnTo>
                <a:lnTo>
                  <a:pt x="6460879" y="219780"/>
                </a:lnTo>
                <a:cubicBezTo>
                  <a:pt x="5374128" y="2091240"/>
                  <a:pt x="5374128" y="2091240"/>
                  <a:pt x="5374128" y="2091240"/>
                </a:cubicBezTo>
                <a:cubicBezTo>
                  <a:pt x="5251862" y="2317464"/>
                  <a:pt x="5007334" y="2456679"/>
                  <a:pt x="4754071" y="2456679"/>
                </a:cubicBezTo>
                <a:cubicBezTo>
                  <a:pt x="710608" y="2456679"/>
                  <a:pt x="710608" y="2456679"/>
                  <a:pt x="710608" y="2456679"/>
                </a:cubicBezTo>
                <a:cubicBezTo>
                  <a:pt x="448613" y="2456679"/>
                  <a:pt x="212817" y="2317464"/>
                  <a:pt x="81819" y="2091240"/>
                </a:cubicBezTo>
                <a:lnTo>
                  <a:pt x="0" y="1949732"/>
                </a:lnTo>
                <a:close/>
              </a:path>
            </a:pathLst>
          </a:custGeom>
          <a:noFill/>
          <a:extLst>
            <a:ext uri="{909E8E84-426E-40DD-AFC4-6F175D3DCCD1}">
              <a14:hiddenFill xmlns:a14="http://schemas.microsoft.com/office/drawing/2010/main">
                <a:solidFill>
                  <a:srgbClr val="FFFFFF"/>
                </a:solidFill>
              </a14:hiddenFill>
            </a:ext>
          </a:extLst>
        </p:spPr>
      </p:pic>
      <p:pic>
        <p:nvPicPr>
          <p:cNvPr id="5" name="Picture 4" descr="Sample being pipetted into a petri dish">
            <a:extLst>
              <a:ext uri="{FF2B5EF4-FFF2-40B4-BE49-F238E27FC236}">
                <a16:creationId xmlns:a16="http://schemas.microsoft.com/office/drawing/2014/main" id="{D8C7A145-128A-425E-B789-EFF43DDADCF6}"/>
              </a:ext>
            </a:extLst>
          </p:cNvPr>
          <p:cNvPicPr>
            <a:picLocks noChangeAspect="1"/>
          </p:cNvPicPr>
          <p:nvPr/>
        </p:nvPicPr>
        <p:blipFill rotWithShape="1">
          <a:blip r:embed="rId3"/>
          <a:srcRect t="12192" r="-1" b="12191"/>
          <a:stretch/>
        </p:blipFill>
        <p:spPr>
          <a:xfrm>
            <a:off x="21" y="2619612"/>
            <a:ext cx="6305246" cy="4238389"/>
          </a:xfrm>
          <a:custGeom>
            <a:avLst/>
            <a:gdLst/>
            <a:ahLst/>
            <a:cxnLst/>
            <a:rect l="l" t="t" r="r" b="b"/>
            <a:pathLst>
              <a:path w="7498473" h="4238389">
                <a:moveTo>
                  <a:pt x="6770067" y="1839459"/>
                </a:moveTo>
                <a:lnTo>
                  <a:pt x="6770067" y="1853646"/>
                </a:lnTo>
                <a:lnTo>
                  <a:pt x="6768113" y="1846552"/>
                </a:lnTo>
                <a:close/>
                <a:moveTo>
                  <a:pt x="710608" y="0"/>
                </a:moveTo>
                <a:cubicBezTo>
                  <a:pt x="710608" y="0"/>
                  <a:pt x="710608" y="0"/>
                  <a:pt x="4754071" y="0"/>
                </a:cubicBezTo>
                <a:cubicBezTo>
                  <a:pt x="5007334" y="0"/>
                  <a:pt x="5251862" y="139215"/>
                  <a:pt x="5374128" y="365439"/>
                </a:cubicBezTo>
                <a:cubicBezTo>
                  <a:pt x="5374128" y="365439"/>
                  <a:pt x="5374128" y="365439"/>
                  <a:pt x="7400224" y="3854515"/>
                </a:cubicBezTo>
                <a:cubicBezTo>
                  <a:pt x="7465723" y="3963277"/>
                  <a:pt x="7498473" y="4087266"/>
                  <a:pt x="7498473" y="4211255"/>
                </a:cubicBezTo>
                <a:lnTo>
                  <a:pt x="7494852" y="4238389"/>
                </a:lnTo>
                <a:lnTo>
                  <a:pt x="0" y="4238389"/>
                </a:lnTo>
                <a:lnTo>
                  <a:pt x="0" y="506947"/>
                </a:lnTo>
                <a:lnTo>
                  <a:pt x="81819" y="365439"/>
                </a:lnTo>
                <a:cubicBezTo>
                  <a:pt x="212817" y="139215"/>
                  <a:pt x="448613" y="0"/>
                  <a:pt x="710608" y="0"/>
                </a:cubicBezTo>
                <a:close/>
              </a:path>
            </a:pathLst>
          </a:custGeom>
        </p:spPr>
      </p:pic>
      <p:sp>
        <p:nvSpPr>
          <p:cNvPr id="3" name="Content Placeholder 2">
            <a:extLst>
              <a:ext uri="{FF2B5EF4-FFF2-40B4-BE49-F238E27FC236}">
                <a16:creationId xmlns:a16="http://schemas.microsoft.com/office/drawing/2014/main" id="{73C5B8CA-C409-334D-89B2-881FA94ABBB4}"/>
              </a:ext>
            </a:extLst>
          </p:cNvPr>
          <p:cNvSpPr>
            <a:spLocks noGrp="1"/>
          </p:cNvSpPr>
          <p:nvPr>
            <p:ph idx="1"/>
          </p:nvPr>
        </p:nvSpPr>
        <p:spPr>
          <a:xfrm>
            <a:off x="5463271" y="1847654"/>
            <a:ext cx="6175821" cy="2195515"/>
          </a:xfrm>
        </p:spPr>
        <p:txBody>
          <a:bodyPr>
            <a:noAutofit/>
          </a:bodyPr>
          <a:lstStyle/>
          <a:p>
            <a:pPr marL="0" indent="0">
              <a:buNone/>
            </a:pPr>
            <a:r>
              <a:rPr lang="en-GB" sz="4100" dirty="0"/>
              <a:t>1. Trace evidence </a:t>
            </a:r>
            <a:br>
              <a:rPr lang="en-GB" sz="4100" dirty="0"/>
            </a:br>
            <a:endParaRPr lang="en-GB" sz="4100" dirty="0"/>
          </a:p>
          <a:p>
            <a:pPr marL="0" indent="0">
              <a:buNone/>
            </a:pPr>
            <a:r>
              <a:rPr lang="en-GB" sz="4100" dirty="0"/>
              <a:t>2. Impressions or marks </a:t>
            </a:r>
            <a:br>
              <a:rPr lang="en-GB" sz="4100" dirty="0"/>
            </a:br>
            <a:endParaRPr lang="en-GB" sz="4100" dirty="0"/>
          </a:p>
          <a:p>
            <a:pPr marL="0" indent="0">
              <a:buNone/>
            </a:pPr>
            <a:r>
              <a:rPr lang="en-GB" sz="4100" dirty="0"/>
              <a:t>3. DNA </a:t>
            </a:r>
          </a:p>
          <a:p>
            <a:pPr marL="0" indent="0">
              <a:buNone/>
            </a:pPr>
            <a:endParaRPr lang="en-GB" sz="2400" dirty="0"/>
          </a:p>
          <a:p>
            <a:pPr marL="0" indent="0">
              <a:buNone/>
            </a:pPr>
            <a:endParaRPr lang="en-GB" sz="2400" dirty="0"/>
          </a:p>
        </p:txBody>
      </p:sp>
      <p:pic>
        <p:nvPicPr>
          <p:cNvPr id="11266" name="Picture 2" descr="81,262 Footprint Photos and Premium High Res Pictures - Getty Images">
            <a:extLst>
              <a:ext uri="{FF2B5EF4-FFF2-40B4-BE49-F238E27FC236}">
                <a16:creationId xmlns:a16="http://schemas.microsoft.com/office/drawing/2014/main" id="{2A9E4CAE-EE1D-E045-A891-B7C750EF077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2662" r="17323"/>
          <a:stretch/>
        </p:blipFill>
        <p:spPr bwMode="auto">
          <a:xfrm>
            <a:off x="705540" y="1498027"/>
            <a:ext cx="3105178" cy="2903294"/>
          </a:xfrm>
          <a:custGeom>
            <a:avLst/>
            <a:gdLst/>
            <a:ahLst/>
            <a:cxnLst/>
            <a:rect l="l" t="t" r="r" b="b"/>
            <a:pathLst>
              <a:path w="2298408" h="2013116">
                <a:moveTo>
                  <a:pt x="655742" y="0"/>
                </a:moveTo>
                <a:cubicBezTo>
                  <a:pt x="1644875" y="0"/>
                  <a:pt x="1644875" y="0"/>
                  <a:pt x="1644875" y="0"/>
                </a:cubicBezTo>
                <a:cubicBezTo>
                  <a:pt x="1694920" y="0"/>
                  <a:pt x="1759685" y="34910"/>
                  <a:pt x="1786179" y="78547"/>
                </a:cubicBezTo>
                <a:cubicBezTo>
                  <a:pt x="2280745" y="925103"/>
                  <a:pt x="2280745" y="925103"/>
                  <a:pt x="2280745" y="925103"/>
                </a:cubicBezTo>
                <a:cubicBezTo>
                  <a:pt x="2304296" y="971649"/>
                  <a:pt x="2304296" y="1041468"/>
                  <a:pt x="2280745" y="1088014"/>
                </a:cubicBezTo>
                <a:cubicBezTo>
                  <a:pt x="1786179" y="1934570"/>
                  <a:pt x="1786179" y="1934570"/>
                  <a:pt x="1786179" y="1934570"/>
                </a:cubicBezTo>
                <a:cubicBezTo>
                  <a:pt x="1759685" y="1978207"/>
                  <a:pt x="1694920" y="2013116"/>
                  <a:pt x="1644875" y="2013116"/>
                </a:cubicBezTo>
                <a:lnTo>
                  <a:pt x="655742" y="2013116"/>
                </a:lnTo>
                <a:cubicBezTo>
                  <a:pt x="602753" y="2013116"/>
                  <a:pt x="537989" y="1978207"/>
                  <a:pt x="514438" y="1934570"/>
                </a:cubicBezTo>
                <a:cubicBezTo>
                  <a:pt x="19872" y="1088014"/>
                  <a:pt x="19872" y="1088014"/>
                  <a:pt x="19872" y="1088014"/>
                </a:cubicBezTo>
                <a:cubicBezTo>
                  <a:pt x="-6623" y="1041468"/>
                  <a:pt x="-6623" y="971649"/>
                  <a:pt x="19872" y="925103"/>
                </a:cubicBezTo>
                <a:cubicBezTo>
                  <a:pt x="514438" y="78547"/>
                  <a:pt x="514438" y="78547"/>
                  <a:pt x="514438" y="78547"/>
                </a:cubicBezTo>
                <a:cubicBezTo>
                  <a:pt x="537989" y="34910"/>
                  <a:pt x="602753" y="0"/>
                  <a:pt x="655742" y="0"/>
                </a:cubicBezTo>
                <a:close/>
              </a:path>
            </a:pathLst>
          </a:cu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5AE4139-48C2-DF45-B1B1-DF36D31042A1}"/>
              </a:ext>
            </a:extLst>
          </p:cNvPr>
          <p:cNvSpPr txBox="1"/>
          <p:nvPr/>
        </p:nvSpPr>
        <p:spPr>
          <a:xfrm>
            <a:off x="9037668" y="6141492"/>
            <a:ext cx="3439236" cy="369332"/>
          </a:xfrm>
          <a:prstGeom prst="rect">
            <a:avLst/>
          </a:prstGeom>
          <a:noFill/>
        </p:spPr>
        <p:txBody>
          <a:bodyPr wrap="square" rtlCol="0">
            <a:spAutoFit/>
          </a:bodyPr>
          <a:lstStyle/>
          <a:p>
            <a:r>
              <a:rPr lang="en-GB" dirty="0"/>
              <a:t>(College of Policing, 2021) </a:t>
            </a:r>
          </a:p>
        </p:txBody>
      </p:sp>
    </p:spTree>
    <p:extLst>
      <p:ext uri="{BB962C8B-B14F-4D97-AF65-F5344CB8AC3E}">
        <p14:creationId xmlns:p14="http://schemas.microsoft.com/office/powerpoint/2010/main" val="24693790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Golden Clock Vector Vector Art &amp; Graphics | freevector.com">
            <a:extLst>
              <a:ext uri="{FF2B5EF4-FFF2-40B4-BE49-F238E27FC236}">
                <a16:creationId xmlns:a16="http://schemas.microsoft.com/office/drawing/2014/main" id="{5F82E19D-BF2C-8B4D-8CD8-F817EF9C49E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396202" y="410215"/>
            <a:ext cx="4008384" cy="2990871"/>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0780BB74-D56A-714D-88CF-F4C4DA0137D7}"/>
              </a:ext>
            </a:extLst>
          </p:cNvPr>
          <p:cNvSpPr txBox="1"/>
          <p:nvPr/>
        </p:nvSpPr>
        <p:spPr>
          <a:xfrm rot="663769">
            <a:off x="5696476" y="3843446"/>
            <a:ext cx="4121624" cy="2677656"/>
          </a:xfrm>
          <a:prstGeom prst="rect">
            <a:avLst/>
          </a:prstGeom>
          <a:noFill/>
        </p:spPr>
        <p:txBody>
          <a:bodyPr wrap="square" rtlCol="0">
            <a:spAutoFit/>
          </a:bodyPr>
          <a:lstStyle/>
          <a:p>
            <a:pPr algn="ctr"/>
            <a:r>
              <a:rPr lang="en-GB" sz="2800" u="sng" dirty="0">
                <a:solidFill>
                  <a:srgbClr val="FF0000"/>
                </a:solidFill>
              </a:rPr>
              <a:t>Remember CLADD!</a:t>
            </a:r>
          </a:p>
          <a:p>
            <a:pPr algn="ctr"/>
            <a:r>
              <a:rPr lang="en-GB" sz="2800" dirty="0">
                <a:solidFill>
                  <a:srgbClr val="FF0000"/>
                </a:solidFill>
              </a:rPr>
              <a:t>C</a:t>
            </a:r>
            <a:r>
              <a:rPr lang="en-GB" sz="2800" dirty="0"/>
              <a:t>oncealed</a:t>
            </a:r>
          </a:p>
          <a:p>
            <a:pPr algn="ctr"/>
            <a:r>
              <a:rPr lang="en-GB" sz="2800" dirty="0">
                <a:solidFill>
                  <a:srgbClr val="FF0000"/>
                </a:solidFill>
              </a:rPr>
              <a:t>L</a:t>
            </a:r>
            <a:r>
              <a:rPr lang="en-GB" sz="2800" dirty="0"/>
              <a:t>ost</a:t>
            </a:r>
          </a:p>
          <a:p>
            <a:pPr algn="ctr"/>
            <a:r>
              <a:rPr lang="en-GB" sz="2800" dirty="0">
                <a:solidFill>
                  <a:srgbClr val="FF0000"/>
                </a:solidFill>
              </a:rPr>
              <a:t>A</a:t>
            </a:r>
            <a:r>
              <a:rPr lang="en-GB" sz="2800" dirty="0"/>
              <a:t>ltered</a:t>
            </a:r>
          </a:p>
          <a:p>
            <a:pPr algn="ctr"/>
            <a:r>
              <a:rPr lang="en-GB" sz="2800" dirty="0">
                <a:solidFill>
                  <a:srgbClr val="FF0000"/>
                </a:solidFill>
              </a:rPr>
              <a:t>D</a:t>
            </a:r>
            <a:r>
              <a:rPr lang="en-GB" sz="2800" dirty="0"/>
              <a:t>amaged</a:t>
            </a:r>
          </a:p>
          <a:p>
            <a:pPr algn="ctr"/>
            <a:r>
              <a:rPr lang="en-GB" sz="2800" dirty="0">
                <a:solidFill>
                  <a:srgbClr val="FF0000"/>
                </a:solidFill>
              </a:rPr>
              <a:t>D</a:t>
            </a:r>
            <a:r>
              <a:rPr lang="en-GB" sz="2800" dirty="0"/>
              <a:t>estroyed </a:t>
            </a:r>
          </a:p>
        </p:txBody>
      </p:sp>
      <p:sp>
        <p:nvSpPr>
          <p:cNvPr id="8" name="Pentagon 7">
            <a:extLst>
              <a:ext uri="{FF2B5EF4-FFF2-40B4-BE49-F238E27FC236}">
                <a16:creationId xmlns:a16="http://schemas.microsoft.com/office/drawing/2014/main" id="{EA5D271A-C1D6-9C4B-BB0F-B75E0AAC769B}"/>
              </a:ext>
            </a:extLst>
          </p:cNvPr>
          <p:cNvSpPr/>
          <p:nvPr/>
        </p:nvSpPr>
        <p:spPr>
          <a:xfrm>
            <a:off x="-1" y="235133"/>
            <a:ext cx="5795801" cy="917665"/>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4DCFB835-4052-434E-B0F0-EC0D4C437808}"/>
              </a:ext>
            </a:extLst>
          </p:cNvPr>
          <p:cNvSpPr>
            <a:spLocks noGrp="1"/>
          </p:cNvSpPr>
          <p:nvPr>
            <p:ph type="title"/>
          </p:nvPr>
        </p:nvSpPr>
        <p:spPr>
          <a:xfrm>
            <a:off x="195936" y="187858"/>
            <a:ext cx="10905066" cy="1135737"/>
          </a:xfrm>
        </p:spPr>
        <p:txBody>
          <a:bodyPr vert="horz" lIns="91440" tIns="45720" rIns="91440" bIns="45720" rtlCol="0" anchor="ctr">
            <a:normAutofit/>
          </a:bodyPr>
          <a:lstStyle/>
          <a:p>
            <a:r>
              <a:rPr lang="en-US" sz="3600" b="1" u="sng" kern="1200" dirty="0">
                <a:solidFill>
                  <a:schemeClr val="tx1"/>
                </a:solidFill>
                <a:latin typeface="+mj-lt"/>
                <a:ea typeface="+mj-ea"/>
                <a:cs typeface="+mj-cs"/>
              </a:rPr>
              <a:t>“The Golden Hour” </a:t>
            </a:r>
          </a:p>
        </p:txBody>
      </p:sp>
      <p:sp>
        <p:nvSpPr>
          <p:cNvPr id="20" name="TextBox 19">
            <a:extLst>
              <a:ext uri="{FF2B5EF4-FFF2-40B4-BE49-F238E27FC236}">
                <a16:creationId xmlns:a16="http://schemas.microsoft.com/office/drawing/2014/main" id="{CD82BEC7-BC5C-D94A-83E9-9075251B0971}"/>
              </a:ext>
            </a:extLst>
          </p:cNvPr>
          <p:cNvSpPr txBox="1"/>
          <p:nvPr/>
        </p:nvSpPr>
        <p:spPr>
          <a:xfrm>
            <a:off x="21406" y="1558728"/>
            <a:ext cx="6107372" cy="1015663"/>
          </a:xfrm>
          <a:prstGeom prst="rect">
            <a:avLst/>
          </a:prstGeom>
          <a:noFill/>
        </p:spPr>
        <p:txBody>
          <a:bodyPr wrap="square">
            <a:spAutoFit/>
          </a:bodyPr>
          <a:lstStyle/>
          <a:p>
            <a:pPr marL="0" indent="0">
              <a:buNone/>
            </a:pPr>
            <a:r>
              <a:rPr lang="en-US" sz="2000" dirty="0"/>
              <a:t>Term used for the period immediately after an offence has been committed, when material is readily available in high volumes to the police.</a:t>
            </a:r>
          </a:p>
        </p:txBody>
      </p:sp>
      <p:sp>
        <p:nvSpPr>
          <p:cNvPr id="3" name="Content Placeholder 2">
            <a:extLst>
              <a:ext uri="{FF2B5EF4-FFF2-40B4-BE49-F238E27FC236}">
                <a16:creationId xmlns:a16="http://schemas.microsoft.com/office/drawing/2014/main" id="{92F0700E-64F5-8249-A8B2-3930F5EAC91B}"/>
              </a:ext>
            </a:extLst>
          </p:cNvPr>
          <p:cNvSpPr>
            <a:spLocks noGrp="1"/>
          </p:cNvSpPr>
          <p:nvPr>
            <p:ph sz="half" idx="1"/>
          </p:nvPr>
        </p:nvSpPr>
        <p:spPr>
          <a:xfrm>
            <a:off x="222789" y="3242919"/>
            <a:ext cx="4927038" cy="3376158"/>
          </a:xfrm>
          <a:solidFill>
            <a:schemeClr val="accent4">
              <a:lumMod val="60000"/>
              <a:lumOff val="40000"/>
            </a:schemeClr>
          </a:solidFill>
          <a:ln>
            <a:solidFill>
              <a:schemeClr val="accent4">
                <a:lumMod val="60000"/>
                <a:lumOff val="40000"/>
              </a:schemeClr>
            </a:solidFill>
          </a:ln>
        </p:spPr>
        <p:txBody>
          <a:bodyPr vert="horz" lIns="91440" tIns="45720" rIns="91440" bIns="45720" rtlCol="0">
            <a:normAutofit/>
          </a:bodyPr>
          <a:lstStyle/>
          <a:p>
            <a:pPr marL="0" indent="0">
              <a:buNone/>
            </a:pPr>
            <a:endParaRPr lang="en-US" sz="2000" dirty="0"/>
          </a:p>
          <a:p>
            <a:pPr marL="0" indent="0">
              <a:buNone/>
            </a:pPr>
            <a:r>
              <a:rPr lang="en-US" sz="2000" u="sng" dirty="0"/>
              <a:t>Positive action </a:t>
            </a:r>
            <a:r>
              <a:rPr lang="en-US" sz="2000" dirty="0"/>
              <a:t>in the period immediately after the report of a crime will:</a:t>
            </a:r>
          </a:p>
          <a:p>
            <a:pPr marL="0" indent="0">
              <a:buNone/>
            </a:pPr>
            <a:endParaRPr lang="en-US" sz="2000" dirty="0"/>
          </a:p>
          <a:p>
            <a:r>
              <a:rPr lang="en-US" sz="2000" u="sng" dirty="0"/>
              <a:t>minimize </a:t>
            </a:r>
            <a:r>
              <a:rPr lang="en-US" sz="2000" dirty="0"/>
              <a:t>the amount of material that could be lost to the investigation</a:t>
            </a:r>
          </a:p>
          <a:p>
            <a:r>
              <a:rPr lang="en-US" sz="2000" u="sng" dirty="0"/>
              <a:t>maximize</a:t>
            </a:r>
            <a:r>
              <a:rPr lang="en-US" sz="2000" dirty="0"/>
              <a:t> the chance of securing the material that will be admissible in court. </a:t>
            </a:r>
          </a:p>
          <a:p>
            <a:endParaRPr lang="en-US" sz="2000" dirty="0"/>
          </a:p>
        </p:txBody>
      </p:sp>
      <p:sp>
        <p:nvSpPr>
          <p:cNvPr id="10" name="TextBox 9">
            <a:extLst>
              <a:ext uri="{FF2B5EF4-FFF2-40B4-BE49-F238E27FC236}">
                <a16:creationId xmlns:a16="http://schemas.microsoft.com/office/drawing/2014/main" id="{6A541F86-7118-0A40-B078-6C91F411B469}"/>
              </a:ext>
            </a:extLst>
          </p:cNvPr>
          <p:cNvSpPr txBox="1"/>
          <p:nvPr/>
        </p:nvSpPr>
        <p:spPr>
          <a:xfrm>
            <a:off x="8973921" y="6376108"/>
            <a:ext cx="2731723" cy="369332"/>
          </a:xfrm>
          <a:prstGeom prst="rect">
            <a:avLst/>
          </a:prstGeom>
          <a:noFill/>
        </p:spPr>
        <p:txBody>
          <a:bodyPr wrap="square" rtlCol="0">
            <a:spAutoFit/>
          </a:bodyPr>
          <a:lstStyle/>
          <a:p>
            <a:r>
              <a:rPr lang="en-GB" dirty="0"/>
              <a:t>(College of Policing, 2020) </a:t>
            </a:r>
          </a:p>
        </p:txBody>
      </p:sp>
    </p:spTree>
    <p:extLst>
      <p:ext uri="{BB962C8B-B14F-4D97-AF65-F5344CB8AC3E}">
        <p14:creationId xmlns:p14="http://schemas.microsoft.com/office/powerpoint/2010/main" val="20395470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Pentagon 9">
            <a:extLst>
              <a:ext uri="{FF2B5EF4-FFF2-40B4-BE49-F238E27FC236}">
                <a16:creationId xmlns:a16="http://schemas.microsoft.com/office/drawing/2014/main" id="{627C010E-1EF8-4F4B-9C3C-1F5017A21BBC}"/>
              </a:ext>
            </a:extLst>
          </p:cNvPr>
          <p:cNvSpPr/>
          <p:nvPr/>
        </p:nvSpPr>
        <p:spPr>
          <a:xfrm>
            <a:off x="154358" y="382137"/>
            <a:ext cx="5941642" cy="914400"/>
          </a:xfrm>
          <a:prstGeom prst="homePlate">
            <a:avLst/>
          </a:prstGeom>
          <a:solidFill>
            <a:schemeClr val="accent4">
              <a:lumMod val="60000"/>
              <a:lumOff val="40000"/>
            </a:schemeClr>
          </a:solidFill>
          <a:ln>
            <a:solidFill>
              <a:schemeClr val="accent4">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5" name="Content Placeholder 5" descr="Graphical user interface, application&#10;&#10;Description automatically generated">
            <a:extLst>
              <a:ext uri="{FF2B5EF4-FFF2-40B4-BE49-F238E27FC236}">
                <a16:creationId xmlns:a16="http://schemas.microsoft.com/office/drawing/2014/main" id="{7E6C6551-E543-2E44-9229-A6A423B9DBFA}"/>
              </a:ext>
            </a:extLst>
          </p:cNvPr>
          <p:cNvPicPr>
            <a:picLocks noChangeAspect="1"/>
          </p:cNvPicPr>
          <p:nvPr/>
        </p:nvPicPr>
        <p:blipFill>
          <a:blip r:embed="rId2"/>
          <a:stretch>
            <a:fillRect/>
          </a:stretch>
        </p:blipFill>
        <p:spPr>
          <a:xfrm>
            <a:off x="328863" y="1590376"/>
            <a:ext cx="9064846" cy="4996681"/>
          </a:xfrm>
          <a:prstGeom prst="rect">
            <a:avLst/>
          </a:prstGeom>
        </p:spPr>
      </p:pic>
      <p:pic>
        <p:nvPicPr>
          <p:cNvPr id="6" name="Picture 2" descr="Golden Clock Vector Vector Art &amp; Graphics | freevector.com">
            <a:extLst>
              <a:ext uri="{FF2B5EF4-FFF2-40B4-BE49-F238E27FC236}">
                <a16:creationId xmlns:a16="http://schemas.microsoft.com/office/drawing/2014/main" id="{C26ECA48-0200-7542-84C9-0CA79B02B30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43368" y="311105"/>
            <a:ext cx="3265461" cy="243653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0339D39C-706F-D244-A1F0-A8B41E87DFE9}"/>
              </a:ext>
            </a:extLst>
          </p:cNvPr>
          <p:cNvSpPr txBox="1"/>
          <p:nvPr/>
        </p:nvSpPr>
        <p:spPr>
          <a:xfrm>
            <a:off x="9532962" y="6171970"/>
            <a:ext cx="6100548" cy="646331"/>
          </a:xfrm>
          <a:prstGeom prst="rect">
            <a:avLst/>
          </a:prstGeom>
          <a:noFill/>
        </p:spPr>
        <p:txBody>
          <a:bodyPr wrap="square">
            <a:spAutoFit/>
          </a:bodyPr>
          <a:lstStyle/>
          <a:p>
            <a:r>
              <a:rPr lang="en-GB" dirty="0"/>
              <a:t>Taken from: </a:t>
            </a:r>
            <a:br>
              <a:rPr lang="en-GB" dirty="0"/>
            </a:br>
            <a:r>
              <a:rPr lang="en-GB" dirty="0"/>
              <a:t>College of Policing (2020) </a:t>
            </a:r>
          </a:p>
        </p:txBody>
      </p:sp>
      <p:sp>
        <p:nvSpPr>
          <p:cNvPr id="9" name="TextBox 8">
            <a:extLst>
              <a:ext uri="{FF2B5EF4-FFF2-40B4-BE49-F238E27FC236}">
                <a16:creationId xmlns:a16="http://schemas.microsoft.com/office/drawing/2014/main" id="{2E902236-E931-F547-A16E-C5FB6BEE1A9F}"/>
              </a:ext>
            </a:extLst>
          </p:cNvPr>
          <p:cNvSpPr txBox="1"/>
          <p:nvPr/>
        </p:nvSpPr>
        <p:spPr>
          <a:xfrm>
            <a:off x="328863" y="501255"/>
            <a:ext cx="6605517" cy="646331"/>
          </a:xfrm>
          <a:prstGeom prst="rect">
            <a:avLst/>
          </a:prstGeom>
          <a:noFill/>
        </p:spPr>
        <p:txBody>
          <a:bodyPr wrap="square" rtlCol="0">
            <a:spAutoFit/>
          </a:bodyPr>
          <a:lstStyle/>
          <a:p>
            <a:r>
              <a:rPr lang="en-GB" sz="3600" dirty="0"/>
              <a:t>Golden Hour Principles </a:t>
            </a:r>
          </a:p>
        </p:txBody>
      </p:sp>
    </p:spTree>
    <p:extLst>
      <p:ext uri="{BB962C8B-B14F-4D97-AF65-F5344CB8AC3E}">
        <p14:creationId xmlns:p14="http://schemas.microsoft.com/office/powerpoint/2010/main" val="329421182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234351"/>
            <a:ext cx="10816683" cy="646331"/>
          </a:xfrm>
          <a:prstGeom prst="rect">
            <a:avLst/>
          </a:prstGeom>
          <a:solidFill>
            <a:schemeClr val="accent6"/>
          </a:solidFill>
        </p:spPr>
        <p:txBody>
          <a:bodyPr wrap="square" rtlCol="0">
            <a:spAutoFit/>
          </a:bodyPr>
          <a:lstStyle/>
          <a:p>
            <a:r>
              <a:rPr lang="en-GB" sz="3600" b="1" dirty="0">
                <a:solidFill>
                  <a:schemeClr val="bg1"/>
                </a:solidFill>
              </a:rPr>
              <a:t>Chain of Evidence</a:t>
            </a:r>
          </a:p>
        </p:txBody>
      </p:sp>
      <p:graphicFrame>
        <p:nvGraphicFramePr>
          <p:cNvPr id="5" name="Diagram 4"/>
          <p:cNvGraphicFramePr/>
          <p:nvPr/>
        </p:nvGraphicFramePr>
        <p:xfrm>
          <a:off x="-156117" y="1775903"/>
          <a:ext cx="12533971" cy="494590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479BD68D-23F6-7646-972A-F597D1C47B58}"/>
              </a:ext>
            </a:extLst>
          </p:cNvPr>
          <p:cNvSpPr txBox="1"/>
          <p:nvPr/>
        </p:nvSpPr>
        <p:spPr>
          <a:xfrm>
            <a:off x="0" y="1005127"/>
            <a:ext cx="7490298" cy="369332"/>
          </a:xfrm>
          <a:prstGeom prst="rect">
            <a:avLst/>
          </a:prstGeom>
          <a:noFill/>
        </p:spPr>
        <p:txBody>
          <a:bodyPr wrap="square">
            <a:spAutoFit/>
          </a:bodyPr>
          <a:lstStyle/>
          <a:p>
            <a:r>
              <a:rPr lang="en-GB" sz="1800" dirty="0">
                <a:solidFill>
                  <a:schemeClr val="tx1"/>
                </a:solidFill>
              </a:rPr>
              <a:t>You need to be able to show how the evidence was seized including:</a:t>
            </a:r>
            <a:endParaRPr lang="en-US" dirty="0"/>
          </a:p>
        </p:txBody>
      </p:sp>
    </p:spTree>
    <p:extLst>
      <p:ext uri="{BB962C8B-B14F-4D97-AF65-F5344CB8AC3E}">
        <p14:creationId xmlns:p14="http://schemas.microsoft.com/office/powerpoint/2010/main" val="13858468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graphicEl>
                                              <a:dgm id="{ED82BC42-57B6-4314-A5DD-73B440D23552}"/>
                                            </p:graphicEl>
                                          </p:spTgt>
                                        </p:tgtEl>
                                        <p:attrNameLst>
                                          <p:attrName>style.visibility</p:attrName>
                                        </p:attrNameLst>
                                      </p:cBhvr>
                                      <p:to>
                                        <p:strVal val="visible"/>
                                      </p:to>
                                    </p:set>
                                    <p:animEffect transition="in" filter="fade">
                                      <p:cBhvr>
                                        <p:cTn id="7" dur="500"/>
                                        <p:tgtEl>
                                          <p:spTgt spid="5">
                                            <p:graphicEl>
                                              <a:dgm id="{ED82BC42-57B6-4314-A5DD-73B440D23552}"/>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5">
                                            <p:graphicEl>
                                              <a:dgm id="{A05D41D5-2956-41EA-8187-B6C7FF0EC84F}"/>
                                            </p:graphicEl>
                                          </p:spTgt>
                                        </p:tgtEl>
                                        <p:attrNameLst>
                                          <p:attrName>style.visibility</p:attrName>
                                        </p:attrNameLst>
                                      </p:cBhvr>
                                      <p:to>
                                        <p:strVal val="visible"/>
                                      </p:to>
                                    </p:set>
                                    <p:animEffect transition="in" filter="fade">
                                      <p:cBhvr>
                                        <p:cTn id="10" dur="500"/>
                                        <p:tgtEl>
                                          <p:spTgt spid="5">
                                            <p:graphicEl>
                                              <a:dgm id="{A05D41D5-2956-41EA-8187-B6C7FF0EC84F}"/>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5">
                                            <p:graphicEl>
                                              <a:dgm id="{22845CD0-3CE0-4463-9880-0CA4AFD78B15}"/>
                                            </p:graphicEl>
                                          </p:spTgt>
                                        </p:tgtEl>
                                        <p:attrNameLst>
                                          <p:attrName>style.visibility</p:attrName>
                                        </p:attrNameLst>
                                      </p:cBhvr>
                                      <p:to>
                                        <p:strVal val="visible"/>
                                      </p:to>
                                    </p:set>
                                    <p:animEffect transition="in" filter="fade">
                                      <p:cBhvr>
                                        <p:cTn id="15" dur="500"/>
                                        <p:tgtEl>
                                          <p:spTgt spid="5">
                                            <p:graphicEl>
                                              <a:dgm id="{22845CD0-3CE0-4463-9880-0CA4AFD78B15}"/>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5">
                                            <p:graphicEl>
                                              <a:dgm id="{3D89DA4C-C8BF-4424-8BE1-2D6333AA1D4F}"/>
                                            </p:graphicEl>
                                          </p:spTgt>
                                        </p:tgtEl>
                                        <p:attrNameLst>
                                          <p:attrName>style.visibility</p:attrName>
                                        </p:attrNameLst>
                                      </p:cBhvr>
                                      <p:to>
                                        <p:strVal val="visible"/>
                                      </p:to>
                                    </p:set>
                                    <p:animEffect transition="in" filter="fade">
                                      <p:cBhvr>
                                        <p:cTn id="18" dur="500"/>
                                        <p:tgtEl>
                                          <p:spTgt spid="5">
                                            <p:graphicEl>
                                              <a:dgm id="{3D89DA4C-C8BF-4424-8BE1-2D6333AA1D4F}"/>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5">
                                            <p:graphicEl>
                                              <a:dgm id="{8DA6170D-44BF-4E92-BEA8-13D1133E79EC}"/>
                                            </p:graphicEl>
                                          </p:spTgt>
                                        </p:tgtEl>
                                        <p:attrNameLst>
                                          <p:attrName>style.visibility</p:attrName>
                                        </p:attrNameLst>
                                      </p:cBhvr>
                                      <p:to>
                                        <p:strVal val="visible"/>
                                      </p:to>
                                    </p:set>
                                    <p:animEffect transition="in" filter="fade">
                                      <p:cBhvr>
                                        <p:cTn id="23" dur="500"/>
                                        <p:tgtEl>
                                          <p:spTgt spid="5">
                                            <p:graphicEl>
                                              <a:dgm id="{8DA6170D-44BF-4E92-BEA8-13D1133E79EC}"/>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5">
                                            <p:graphicEl>
                                              <a:dgm id="{AFE78CB9-4027-48CB-B4A9-4578DEA652D1}"/>
                                            </p:graphicEl>
                                          </p:spTgt>
                                        </p:tgtEl>
                                        <p:attrNameLst>
                                          <p:attrName>style.visibility</p:attrName>
                                        </p:attrNameLst>
                                      </p:cBhvr>
                                      <p:to>
                                        <p:strVal val="visible"/>
                                      </p:to>
                                    </p:set>
                                    <p:animEffect transition="in" filter="fade">
                                      <p:cBhvr>
                                        <p:cTn id="26" dur="500"/>
                                        <p:tgtEl>
                                          <p:spTgt spid="5">
                                            <p:graphicEl>
                                              <a:dgm id="{AFE78CB9-4027-48CB-B4A9-4578DEA652D1}"/>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5">
                                            <p:graphicEl>
                                              <a:dgm id="{758E484B-F31B-4272-9DEC-4AFD472E4569}"/>
                                            </p:graphicEl>
                                          </p:spTgt>
                                        </p:tgtEl>
                                        <p:attrNameLst>
                                          <p:attrName>style.visibility</p:attrName>
                                        </p:attrNameLst>
                                      </p:cBhvr>
                                      <p:to>
                                        <p:strVal val="visible"/>
                                      </p:to>
                                    </p:set>
                                    <p:animEffect transition="in" filter="fade">
                                      <p:cBhvr>
                                        <p:cTn id="31" dur="500"/>
                                        <p:tgtEl>
                                          <p:spTgt spid="5">
                                            <p:graphicEl>
                                              <a:dgm id="{758E484B-F31B-4272-9DEC-4AFD472E4569}"/>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5">
                                            <p:graphicEl>
                                              <a:dgm id="{6C3FCC8B-6215-4939-BC87-A0F94AB00C16}"/>
                                            </p:graphicEl>
                                          </p:spTgt>
                                        </p:tgtEl>
                                        <p:attrNameLst>
                                          <p:attrName>style.visibility</p:attrName>
                                        </p:attrNameLst>
                                      </p:cBhvr>
                                      <p:to>
                                        <p:strVal val="visible"/>
                                      </p:to>
                                    </p:set>
                                    <p:animEffect transition="in" filter="fade">
                                      <p:cBhvr>
                                        <p:cTn id="34" dur="500"/>
                                        <p:tgtEl>
                                          <p:spTgt spid="5">
                                            <p:graphicEl>
                                              <a:dgm id="{6C3FCC8B-6215-4939-BC87-A0F94AB00C16}"/>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5">
                                            <p:graphicEl>
                                              <a:dgm id="{BE38A284-E252-42BA-A399-E419617F6845}"/>
                                            </p:graphicEl>
                                          </p:spTgt>
                                        </p:tgtEl>
                                        <p:attrNameLst>
                                          <p:attrName>style.visibility</p:attrName>
                                        </p:attrNameLst>
                                      </p:cBhvr>
                                      <p:to>
                                        <p:strVal val="visible"/>
                                      </p:to>
                                    </p:set>
                                    <p:animEffect transition="in" filter="fade">
                                      <p:cBhvr>
                                        <p:cTn id="39" dur="500"/>
                                        <p:tgtEl>
                                          <p:spTgt spid="5">
                                            <p:graphicEl>
                                              <a:dgm id="{BE38A284-E252-42BA-A399-E419617F6845}"/>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5">
                                            <p:graphicEl>
                                              <a:dgm id="{72659CC6-0D2B-4FE8-91C7-7A81D001575F}"/>
                                            </p:graphicEl>
                                          </p:spTgt>
                                        </p:tgtEl>
                                        <p:attrNameLst>
                                          <p:attrName>style.visibility</p:attrName>
                                        </p:attrNameLst>
                                      </p:cBhvr>
                                      <p:to>
                                        <p:strVal val="visible"/>
                                      </p:to>
                                    </p:set>
                                    <p:animEffect transition="in" filter="fade">
                                      <p:cBhvr>
                                        <p:cTn id="42" dur="500"/>
                                        <p:tgtEl>
                                          <p:spTgt spid="5">
                                            <p:graphicEl>
                                              <a:dgm id="{72659CC6-0D2B-4FE8-91C7-7A81D001575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Sub>
          <a:bldDgm bld="one"/>
        </p:bldSub>
      </p:bldGraphic>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02477"/>
            <a:ext cx="9494272" cy="646331"/>
          </a:xfrm>
          <a:prstGeom prst="rect">
            <a:avLst/>
          </a:prstGeom>
          <a:solidFill>
            <a:schemeClr val="accent6"/>
          </a:solidFill>
        </p:spPr>
        <p:txBody>
          <a:bodyPr wrap="square" rtlCol="0">
            <a:spAutoFit/>
          </a:bodyPr>
          <a:lstStyle/>
          <a:p>
            <a:r>
              <a:rPr lang="en-GB" sz="3600" b="1" dirty="0">
                <a:solidFill>
                  <a:schemeClr val="bg1"/>
                </a:solidFill>
              </a:rPr>
              <a:t>Scene Log</a:t>
            </a:r>
          </a:p>
        </p:txBody>
      </p:sp>
      <p:graphicFrame>
        <p:nvGraphicFramePr>
          <p:cNvPr id="7" name="Diagram 6"/>
          <p:cNvGraphicFramePr/>
          <p:nvPr/>
        </p:nvGraphicFramePr>
        <p:xfrm>
          <a:off x="180931" y="1340028"/>
          <a:ext cx="9799782" cy="51047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London 14th August 2018. A police officer holds a crime scene log as  Parliament is cordoned off and traffic is blocked following a security  alert and suspected terror attack in Westminster after">
            <a:extLst>
              <a:ext uri="{FF2B5EF4-FFF2-40B4-BE49-F238E27FC236}">
                <a16:creationId xmlns:a16="http://schemas.microsoft.com/office/drawing/2014/main" id="{502A3915-BC5B-F442-895A-453BB700C77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106052" y="2673206"/>
            <a:ext cx="3327400" cy="2438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624327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8CC5B066-631F-9C4A-BF1E-3F5998101AED}"/>
                                            </p:graphicEl>
                                          </p:spTgt>
                                        </p:tgtEl>
                                        <p:attrNameLst>
                                          <p:attrName>style.visibility</p:attrName>
                                        </p:attrNameLst>
                                      </p:cBhvr>
                                      <p:to>
                                        <p:strVal val="visible"/>
                                      </p:to>
                                    </p:set>
                                    <p:animEffect transition="in" filter="fade">
                                      <p:cBhvr>
                                        <p:cTn id="7" dur="500"/>
                                        <p:tgtEl>
                                          <p:spTgt spid="7">
                                            <p:graphicEl>
                                              <a:dgm id="{8CC5B066-631F-9C4A-BF1E-3F5998101AED}"/>
                                            </p:graphicEl>
                                          </p:spTgt>
                                        </p:tgtEl>
                                      </p:cBhvr>
                                    </p:animEffect>
                                  </p:childTnLst>
                                </p:cTn>
                              </p:par>
                              <p:par>
                                <p:cTn id="8" presetID="10" presetClass="entr" presetSubtype="0" fill="hold" grpId="0" nodeType="withEffect">
                                  <p:stCondLst>
                                    <p:cond delay="0"/>
                                  </p:stCondLst>
                                  <p:childTnLst>
                                    <p:set>
                                      <p:cBhvr>
                                        <p:cTn id="9" dur="1" fill="hold">
                                          <p:stCondLst>
                                            <p:cond delay="0"/>
                                          </p:stCondLst>
                                        </p:cTn>
                                        <p:tgtEl>
                                          <p:spTgt spid="7">
                                            <p:graphicEl>
                                              <a:dgm id="{7096F269-7043-164A-8A8A-F1F8B8EBC32C}"/>
                                            </p:graphicEl>
                                          </p:spTgt>
                                        </p:tgtEl>
                                        <p:attrNameLst>
                                          <p:attrName>style.visibility</p:attrName>
                                        </p:attrNameLst>
                                      </p:cBhvr>
                                      <p:to>
                                        <p:strVal val="visible"/>
                                      </p:to>
                                    </p:set>
                                    <p:animEffect transition="in" filter="fade">
                                      <p:cBhvr>
                                        <p:cTn id="10" dur="500"/>
                                        <p:tgtEl>
                                          <p:spTgt spid="7">
                                            <p:graphicEl>
                                              <a:dgm id="{7096F269-7043-164A-8A8A-F1F8B8EBC32C}"/>
                                            </p:graphic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7">
                                            <p:graphicEl>
                                              <a:dgm id="{889B0F4F-21FB-BD43-88F1-A37BEFE0FEB0}"/>
                                            </p:graphicEl>
                                          </p:spTgt>
                                        </p:tgtEl>
                                        <p:attrNameLst>
                                          <p:attrName>style.visibility</p:attrName>
                                        </p:attrNameLst>
                                      </p:cBhvr>
                                      <p:to>
                                        <p:strVal val="visible"/>
                                      </p:to>
                                    </p:set>
                                    <p:animEffect transition="in" filter="fade">
                                      <p:cBhvr>
                                        <p:cTn id="15" dur="500"/>
                                        <p:tgtEl>
                                          <p:spTgt spid="7">
                                            <p:graphicEl>
                                              <a:dgm id="{889B0F4F-21FB-BD43-88F1-A37BEFE0FEB0}"/>
                                            </p:graphicEl>
                                          </p:spTgt>
                                        </p:tgtEl>
                                      </p:cBhvr>
                                    </p:animEffect>
                                  </p:childTnLst>
                                </p:cTn>
                              </p:par>
                              <p:par>
                                <p:cTn id="16" presetID="10" presetClass="entr" presetSubtype="0" fill="hold" grpId="0" nodeType="withEffect">
                                  <p:stCondLst>
                                    <p:cond delay="0"/>
                                  </p:stCondLst>
                                  <p:childTnLst>
                                    <p:set>
                                      <p:cBhvr>
                                        <p:cTn id="17" dur="1" fill="hold">
                                          <p:stCondLst>
                                            <p:cond delay="0"/>
                                          </p:stCondLst>
                                        </p:cTn>
                                        <p:tgtEl>
                                          <p:spTgt spid="7">
                                            <p:graphicEl>
                                              <a:dgm id="{BD561905-510A-6242-AA2F-3ACA417F1575}"/>
                                            </p:graphicEl>
                                          </p:spTgt>
                                        </p:tgtEl>
                                        <p:attrNameLst>
                                          <p:attrName>style.visibility</p:attrName>
                                        </p:attrNameLst>
                                      </p:cBhvr>
                                      <p:to>
                                        <p:strVal val="visible"/>
                                      </p:to>
                                    </p:set>
                                    <p:animEffect transition="in" filter="fade">
                                      <p:cBhvr>
                                        <p:cTn id="18" dur="500"/>
                                        <p:tgtEl>
                                          <p:spTgt spid="7">
                                            <p:graphicEl>
                                              <a:dgm id="{BD561905-510A-6242-AA2F-3ACA417F1575}"/>
                                            </p:graphicEl>
                                          </p:spTgt>
                                        </p:tgtEl>
                                      </p:cBhvr>
                                    </p:animEffec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7">
                                            <p:graphicEl>
                                              <a:dgm id="{953007B5-119E-DC4B-9929-6C1C22D9377D}"/>
                                            </p:graphicEl>
                                          </p:spTgt>
                                        </p:tgtEl>
                                        <p:attrNameLst>
                                          <p:attrName>style.visibility</p:attrName>
                                        </p:attrNameLst>
                                      </p:cBhvr>
                                      <p:to>
                                        <p:strVal val="visible"/>
                                      </p:to>
                                    </p:set>
                                    <p:animEffect transition="in" filter="fade">
                                      <p:cBhvr>
                                        <p:cTn id="23" dur="500"/>
                                        <p:tgtEl>
                                          <p:spTgt spid="7">
                                            <p:graphicEl>
                                              <a:dgm id="{953007B5-119E-DC4B-9929-6C1C22D9377D}"/>
                                            </p:graphicEl>
                                          </p:spTgt>
                                        </p:tgtEl>
                                      </p:cBhvr>
                                    </p:animEffect>
                                  </p:childTnLst>
                                </p:cTn>
                              </p:par>
                              <p:par>
                                <p:cTn id="24" presetID="10" presetClass="entr" presetSubtype="0" fill="hold" grpId="0" nodeType="withEffect">
                                  <p:stCondLst>
                                    <p:cond delay="0"/>
                                  </p:stCondLst>
                                  <p:childTnLst>
                                    <p:set>
                                      <p:cBhvr>
                                        <p:cTn id="25" dur="1" fill="hold">
                                          <p:stCondLst>
                                            <p:cond delay="0"/>
                                          </p:stCondLst>
                                        </p:cTn>
                                        <p:tgtEl>
                                          <p:spTgt spid="7">
                                            <p:graphicEl>
                                              <a:dgm id="{36E55132-5117-964F-8B1B-CBD9DD65DD85}"/>
                                            </p:graphicEl>
                                          </p:spTgt>
                                        </p:tgtEl>
                                        <p:attrNameLst>
                                          <p:attrName>style.visibility</p:attrName>
                                        </p:attrNameLst>
                                      </p:cBhvr>
                                      <p:to>
                                        <p:strVal val="visible"/>
                                      </p:to>
                                    </p:set>
                                    <p:animEffect transition="in" filter="fade">
                                      <p:cBhvr>
                                        <p:cTn id="26" dur="500"/>
                                        <p:tgtEl>
                                          <p:spTgt spid="7">
                                            <p:graphicEl>
                                              <a:dgm id="{36E55132-5117-964F-8B1B-CBD9DD65DD85}"/>
                                            </p:graphicEl>
                                          </p:spTgt>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grpId="0" nodeType="clickEffect">
                                  <p:stCondLst>
                                    <p:cond delay="0"/>
                                  </p:stCondLst>
                                  <p:childTnLst>
                                    <p:set>
                                      <p:cBhvr>
                                        <p:cTn id="30" dur="1" fill="hold">
                                          <p:stCondLst>
                                            <p:cond delay="0"/>
                                          </p:stCondLst>
                                        </p:cTn>
                                        <p:tgtEl>
                                          <p:spTgt spid="7">
                                            <p:graphicEl>
                                              <a:dgm id="{F1B1FA56-1EDC-DB48-A30A-414FD6BD06B6}"/>
                                            </p:graphicEl>
                                          </p:spTgt>
                                        </p:tgtEl>
                                        <p:attrNameLst>
                                          <p:attrName>style.visibility</p:attrName>
                                        </p:attrNameLst>
                                      </p:cBhvr>
                                      <p:to>
                                        <p:strVal val="visible"/>
                                      </p:to>
                                    </p:set>
                                    <p:animEffect transition="in" filter="fade">
                                      <p:cBhvr>
                                        <p:cTn id="31" dur="500"/>
                                        <p:tgtEl>
                                          <p:spTgt spid="7">
                                            <p:graphicEl>
                                              <a:dgm id="{F1B1FA56-1EDC-DB48-A30A-414FD6BD06B6}"/>
                                            </p:graphicEl>
                                          </p:spTgt>
                                        </p:tgtEl>
                                      </p:cBhvr>
                                    </p:animEffect>
                                  </p:childTnLst>
                                </p:cTn>
                              </p:par>
                              <p:par>
                                <p:cTn id="32" presetID="10" presetClass="entr" presetSubtype="0" fill="hold" grpId="0" nodeType="withEffect">
                                  <p:stCondLst>
                                    <p:cond delay="0"/>
                                  </p:stCondLst>
                                  <p:childTnLst>
                                    <p:set>
                                      <p:cBhvr>
                                        <p:cTn id="33" dur="1" fill="hold">
                                          <p:stCondLst>
                                            <p:cond delay="0"/>
                                          </p:stCondLst>
                                        </p:cTn>
                                        <p:tgtEl>
                                          <p:spTgt spid="7">
                                            <p:graphicEl>
                                              <a:dgm id="{C593682F-7522-F446-A51E-33A56642F022}"/>
                                            </p:graphicEl>
                                          </p:spTgt>
                                        </p:tgtEl>
                                        <p:attrNameLst>
                                          <p:attrName>style.visibility</p:attrName>
                                        </p:attrNameLst>
                                      </p:cBhvr>
                                      <p:to>
                                        <p:strVal val="visible"/>
                                      </p:to>
                                    </p:set>
                                    <p:animEffect transition="in" filter="fade">
                                      <p:cBhvr>
                                        <p:cTn id="34" dur="500"/>
                                        <p:tgtEl>
                                          <p:spTgt spid="7">
                                            <p:graphicEl>
                                              <a:dgm id="{C593682F-7522-F446-A51E-33A56642F022}"/>
                                            </p:graphicEl>
                                          </p:spTgt>
                                        </p:tgtEl>
                                      </p:cBhvr>
                                    </p:animEffect>
                                  </p:childTnLst>
                                </p:cTn>
                              </p:par>
                            </p:childTnLst>
                          </p:cTn>
                        </p:par>
                      </p:childTnLst>
                    </p:cTn>
                  </p:par>
                  <p:par>
                    <p:cTn id="35" fill="hold">
                      <p:stCondLst>
                        <p:cond delay="indefinite"/>
                      </p:stCondLst>
                      <p:childTnLst>
                        <p:par>
                          <p:cTn id="36" fill="hold">
                            <p:stCondLst>
                              <p:cond delay="0"/>
                            </p:stCondLst>
                            <p:childTnLst>
                              <p:par>
                                <p:cTn id="37" presetID="10" presetClass="entr" presetSubtype="0" fill="hold" grpId="0" nodeType="clickEffect">
                                  <p:stCondLst>
                                    <p:cond delay="0"/>
                                  </p:stCondLst>
                                  <p:childTnLst>
                                    <p:set>
                                      <p:cBhvr>
                                        <p:cTn id="38" dur="1" fill="hold">
                                          <p:stCondLst>
                                            <p:cond delay="0"/>
                                          </p:stCondLst>
                                        </p:cTn>
                                        <p:tgtEl>
                                          <p:spTgt spid="7">
                                            <p:graphicEl>
                                              <a:dgm id="{B1294AE8-75BD-F94E-9F4F-21C9E292C64A}"/>
                                            </p:graphicEl>
                                          </p:spTgt>
                                        </p:tgtEl>
                                        <p:attrNameLst>
                                          <p:attrName>style.visibility</p:attrName>
                                        </p:attrNameLst>
                                      </p:cBhvr>
                                      <p:to>
                                        <p:strVal val="visible"/>
                                      </p:to>
                                    </p:set>
                                    <p:animEffect transition="in" filter="fade">
                                      <p:cBhvr>
                                        <p:cTn id="39" dur="500"/>
                                        <p:tgtEl>
                                          <p:spTgt spid="7">
                                            <p:graphicEl>
                                              <a:dgm id="{B1294AE8-75BD-F94E-9F4F-21C9E292C64A}"/>
                                            </p:graphicEl>
                                          </p:spTgt>
                                        </p:tgtEl>
                                      </p:cBhvr>
                                    </p:animEffect>
                                  </p:childTnLst>
                                </p:cTn>
                              </p:par>
                              <p:par>
                                <p:cTn id="40" presetID="10" presetClass="entr" presetSubtype="0" fill="hold" grpId="0" nodeType="withEffect">
                                  <p:stCondLst>
                                    <p:cond delay="0"/>
                                  </p:stCondLst>
                                  <p:childTnLst>
                                    <p:set>
                                      <p:cBhvr>
                                        <p:cTn id="41" dur="1" fill="hold">
                                          <p:stCondLst>
                                            <p:cond delay="0"/>
                                          </p:stCondLst>
                                        </p:cTn>
                                        <p:tgtEl>
                                          <p:spTgt spid="7">
                                            <p:graphicEl>
                                              <a:dgm id="{FA342497-336A-F447-A3B9-27FD20687706}"/>
                                            </p:graphicEl>
                                          </p:spTgt>
                                        </p:tgtEl>
                                        <p:attrNameLst>
                                          <p:attrName>style.visibility</p:attrName>
                                        </p:attrNameLst>
                                      </p:cBhvr>
                                      <p:to>
                                        <p:strVal val="visible"/>
                                      </p:to>
                                    </p:set>
                                    <p:animEffect transition="in" filter="fade">
                                      <p:cBhvr>
                                        <p:cTn id="42" dur="500"/>
                                        <p:tgtEl>
                                          <p:spTgt spid="7">
                                            <p:graphicEl>
                                              <a:dgm id="{FA342497-336A-F447-A3B9-27FD20687706}"/>
                                            </p:graphic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graphicEl>
                                              <a:dgm id="{671AB5B5-1A79-E34B-9F69-7FB693815ADE}"/>
                                            </p:graphicEl>
                                          </p:spTgt>
                                        </p:tgtEl>
                                        <p:attrNameLst>
                                          <p:attrName>style.visibility</p:attrName>
                                        </p:attrNameLst>
                                      </p:cBhvr>
                                      <p:to>
                                        <p:strVal val="visible"/>
                                      </p:to>
                                    </p:set>
                                    <p:animEffect transition="in" filter="fade">
                                      <p:cBhvr>
                                        <p:cTn id="47" dur="500"/>
                                        <p:tgtEl>
                                          <p:spTgt spid="7">
                                            <p:graphicEl>
                                              <a:dgm id="{671AB5B5-1A79-E34B-9F69-7FB693815ADE}"/>
                                            </p:graphicEl>
                                          </p:spTgt>
                                        </p:tgtEl>
                                      </p:cBhvr>
                                    </p:animEffect>
                                  </p:childTnLst>
                                </p:cTn>
                              </p:par>
                              <p:par>
                                <p:cTn id="48" presetID="10" presetClass="entr" presetSubtype="0" fill="hold" grpId="0" nodeType="withEffect">
                                  <p:stCondLst>
                                    <p:cond delay="0"/>
                                  </p:stCondLst>
                                  <p:childTnLst>
                                    <p:set>
                                      <p:cBhvr>
                                        <p:cTn id="49" dur="1" fill="hold">
                                          <p:stCondLst>
                                            <p:cond delay="0"/>
                                          </p:stCondLst>
                                        </p:cTn>
                                        <p:tgtEl>
                                          <p:spTgt spid="7">
                                            <p:graphicEl>
                                              <a:dgm id="{15591053-97BB-3A4C-B9CC-83770F676D24}"/>
                                            </p:graphicEl>
                                          </p:spTgt>
                                        </p:tgtEl>
                                        <p:attrNameLst>
                                          <p:attrName>style.visibility</p:attrName>
                                        </p:attrNameLst>
                                      </p:cBhvr>
                                      <p:to>
                                        <p:strVal val="visible"/>
                                      </p:to>
                                    </p:set>
                                    <p:animEffect transition="in" filter="fade">
                                      <p:cBhvr>
                                        <p:cTn id="50" dur="500"/>
                                        <p:tgtEl>
                                          <p:spTgt spid="7">
                                            <p:graphicEl>
                                              <a:dgm id="{15591053-97BB-3A4C-B9CC-83770F676D24}"/>
                                            </p:graphic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grpId="0" nodeType="clickEffect">
                                  <p:stCondLst>
                                    <p:cond delay="0"/>
                                  </p:stCondLst>
                                  <p:childTnLst>
                                    <p:set>
                                      <p:cBhvr>
                                        <p:cTn id="54" dur="1" fill="hold">
                                          <p:stCondLst>
                                            <p:cond delay="0"/>
                                          </p:stCondLst>
                                        </p:cTn>
                                        <p:tgtEl>
                                          <p:spTgt spid="7">
                                            <p:graphicEl>
                                              <a:dgm id="{17ED15ED-55B1-2848-AD11-9A4D6EC47C26}"/>
                                            </p:graphicEl>
                                          </p:spTgt>
                                        </p:tgtEl>
                                        <p:attrNameLst>
                                          <p:attrName>style.visibility</p:attrName>
                                        </p:attrNameLst>
                                      </p:cBhvr>
                                      <p:to>
                                        <p:strVal val="visible"/>
                                      </p:to>
                                    </p:set>
                                    <p:animEffect transition="in" filter="fade">
                                      <p:cBhvr>
                                        <p:cTn id="55" dur="500"/>
                                        <p:tgtEl>
                                          <p:spTgt spid="7">
                                            <p:graphicEl>
                                              <a:dgm id="{17ED15ED-55B1-2848-AD11-9A4D6EC47C26}"/>
                                            </p:graphicEl>
                                          </p:spTgt>
                                        </p:tgtEl>
                                      </p:cBhvr>
                                    </p:animEffect>
                                  </p:childTnLst>
                                </p:cTn>
                              </p:par>
                              <p:par>
                                <p:cTn id="56" presetID="10" presetClass="entr" presetSubtype="0" fill="hold" grpId="0" nodeType="withEffect">
                                  <p:stCondLst>
                                    <p:cond delay="0"/>
                                  </p:stCondLst>
                                  <p:childTnLst>
                                    <p:set>
                                      <p:cBhvr>
                                        <p:cTn id="57" dur="1" fill="hold">
                                          <p:stCondLst>
                                            <p:cond delay="0"/>
                                          </p:stCondLst>
                                        </p:cTn>
                                        <p:tgtEl>
                                          <p:spTgt spid="7">
                                            <p:graphicEl>
                                              <a:dgm id="{7AC24BD6-48E4-1148-959E-5461716FA569}"/>
                                            </p:graphicEl>
                                          </p:spTgt>
                                        </p:tgtEl>
                                        <p:attrNameLst>
                                          <p:attrName>style.visibility</p:attrName>
                                        </p:attrNameLst>
                                      </p:cBhvr>
                                      <p:to>
                                        <p:strVal val="visible"/>
                                      </p:to>
                                    </p:set>
                                    <p:animEffect transition="in" filter="fade">
                                      <p:cBhvr>
                                        <p:cTn id="58" dur="500"/>
                                        <p:tgtEl>
                                          <p:spTgt spid="7">
                                            <p:graphicEl>
                                              <a:dgm id="{7AC24BD6-48E4-1148-959E-5461716FA569}"/>
                                            </p:graphicEl>
                                          </p:spTgt>
                                        </p:tgtEl>
                                      </p:cBhvr>
                                    </p:animEffect>
                                  </p:childTnLst>
                                </p:cTn>
                              </p:par>
                            </p:childTnLst>
                          </p:cTn>
                        </p:par>
                      </p:childTnLst>
                    </p:cTn>
                  </p:par>
                  <p:par>
                    <p:cTn id="59" fill="hold">
                      <p:stCondLst>
                        <p:cond delay="indefinite"/>
                      </p:stCondLst>
                      <p:childTnLst>
                        <p:par>
                          <p:cTn id="60" fill="hold">
                            <p:stCondLst>
                              <p:cond delay="0"/>
                            </p:stCondLst>
                            <p:childTnLst>
                              <p:par>
                                <p:cTn id="61" presetID="10" presetClass="entr" presetSubtype="0" fill="hold" grpId="0" nodeType="clickEffect">
                                  <p:stCondLst>
                                    <p:cond delay="0"/>
                                  </p:stCondLst>
                                  <p:childTnLst>
                                    <p:set>
                                      <p:cBhvr>
                                        <p:cTn id="62" dur="1" fill="hold">
                                          <p:stCondLst>
                                            <p:cond delay="0"/>
                                          </p:stCondLst>
                                        </p:cTn>
                                        <p:tgtEl>
                                          <p:spTgt spid="7">
                                            <p:graphicEl>
                                              <a:dgm id="{BA407074-57C3-3047-9075-A476C97FA840}"/>
                                            </p:graphicEl>
                                          </p:spTgt>
                                        </p:tgtEl>
                                        <p:attrNameLst>
                                          <p:attrName>style.visibility</p:attrName>
                                        </p:attrNameLst>
                                      </p:cBhvr>
                                      <p:to>
                                        <p:strVal val="visible"/>
                                      </p:to>
                                    </p:set>
                                    <p:animEffect transition="in" filter="fade">
                                      <p:cBhvr>
                                        <p:cTn id="63" dur="500"/>
                                        <p:tgtEl>
                                          <p:spTgt spid="7">
                                            <p:graphicEl>
                                              <a:dgm id="{BA407074-57C3-3047-9075-A476C97FA840}"/>
                                            </p:graphicEl>
                                          </p:spTgt>
                                        </p:tgtEl>
                                      </p:cBhvr>
                                    </p:animEffect>
                                  </p:childTnLst>
                                </p:cTn>
                              </p:par>
                              <p:par>
                                <p:cTn id="64" presetID="10" presetClass="entr" presetSubtype="0" fill="hold" grpId="0" nodeType="withEffect">
                                  <p:stCondLst>
                                    <p:cond delay="0"/>
                                  </p:stCondLst>
                                  <p:childTnLst>
                                    <p:set>
                                      <p:cBhvr>
                                        <p:cTn id="65" dur="1" fill="hold">
                                          <p:stCondLst>
                                            <p:cond delay="0"/>
                                          </p:stCondLst>
                                        </p:cTn>
                                        <p:tgtEl>
                                          <p:spTgt spid="7">
                                            <p:graphicEl>
                                              <a:dgm id="{9F446515-A29C-D142-A4D8-4B5D2103F5C3}"/>
                                            </p:graphicEl>
                                          </p:spTgt>
                                        </p:tgtEl>
                                        <p:attrNameLst>
                                          <p:attrName>style.visibility</p:attrName>
                                        </p:attrNameLst>
                                      </p:cBhvr>
                                      <p:to>
                                        <p:strVal val="visible"/>
                                      </p:to>
                                    </p:set>
                                    <p:animEffect transition="in" filter="fade">
                                      <p:cBhvr>
                                        <p:cTn id="66" dur="500"/>
                                        <p:tgtEl>
                                          <p:spTgt spid="7">
                                            <p:graphicEl>
                                              <a:dgm id="{9F446515-A29C-D142-A4D8-4B5D2103F5C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0" y="220431"/>
            <a:ext cx="10876102" cy="646331"/>
          </a:xfrm>
          <a:prstGeom prst="rect">
            <a:avLst/>
          </a:prstGeom>
          <a:solidFill>
            <a:schemeClr val="accent4"/>
          </a:solidFill>
          <a:ln>
            <a:solidFill>
              <a:schemeClr val="accent4"/>
            </a:solidFill>
          </a:ln>
        </p:spPr>
        <p:txBody>
          <a:bodyPr wrap="square" rtlCol="0">
            <a:spAutoFit/>
          </a:bodyPr>
          <a:lstStyle/>
          <a:p>
            <a:r>
              <a:rPr lang="en-GB" sz="3600" b="1" dirty="0">
                <a:solidFill>
                  <a:schemeClr val="bg1"/>
                </a:solidFill>
              </a:rPr>
              <a:t>Recap: The Scene</a:t>
            </a:r>
          </a:p>
        </p:txBody>
      </p:sp>
      <p:graphicFrame>
        <p:nvGraphicFramePr>
          <p:cNvPr id="6" name="Diagram 5"/>
          <p:cNvGraphicFramePr/>
          <p:nvPr/>
        </p:nvGraphicFramePr>
        <p:xfrm>
          <a:off x="2220386" y="1282154"/>
          <a:ext cx="9312867" cy="379133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p:cNvPicPr>
            <a:picLocks noChangeAspect="1"/>
          </p:cNvPicPr>
          <p:nvPr/>
        </p:nvPicPr>
        <p:blipFill>
          <a:blip r:embed="rId8"/>
          <a:stretch>
            <a:fillRect/>
          </a:stretch>
        </p:blipFill>
        <p:spPr>
          <a:xfrm>
            <a:off x="183843" y="3680178"/>
            <a:ext cx="4073086" cy="2708768"/>
          </a:xfrm>
          <a:prstGeom prst="rect">
            <a:avLst/>
          </a:prstGeom>
        </p:spPr>
      </p:pic>
    </p:spTree>
    <p:extLst>
      <p:ext uri="{BB962C8B-B14F-4D97-AF65-F5344CB8AC3E}">
        <p14:creationId xmlns:p14="http://schemas.microsoft.com/office/powerpoint/2010/main" val="338640411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87EB233A-2F59-4D86-83E5-17B5F1A495CE}"/>
                                            </p:graphicEl>
                                          </p:spTgt>
                                        </p:tgtEl>
                                        <p:attrNameLst>
                                          <p:attrName>style.visibility</p:attrName>
                                        </p:attrNameLst>
                                      </p:cBhvr>
                                      <p:to>
                                        <p:strVal val="visible"/>
                                      </p:to>
                                    </p:set>
                                    <p:animEffect transition="in" filter="fade">
                                      <p:cBhvr>
                                        <p:cTn id="7" dur="500"/>
                                        <p:tgtEl>
                                          <p:spTgt spid="6">
                                            <p:graphicEl>
                                              <a:dgm id="{87EB233A-2F59-4D86-83E5-17B5F1A495C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CF7FA28-4467-4B9B-B738-AC33E8D88EF9}"/>
                                            </p:graphicEl>
                                          </p:spTgt>
                                        </p:tgtEl>
                                        <p:attrNameLst>
                                          <p:attrName>style.visibility</p:attrName>
                                        </p:attrNameLst>
                                      </p:cBhvr>
                                      <p:to>
                                        <p:strVal val="visible"/>
                                      </p:to>
                                    </p:set>
                                    <p:animEffect transition="in" filter="fade">
                                      <p:cBhvr>
                                        <p:cTn id="12" dur="500"/>
                                        <p:tgtEl>
                                          <p:spTgt spid="6">
                                            <p:graphicEl>
                                              <a:dgm id="{0CF7FA28-4467-4B9B-B738-AC33E8D88EF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3473D717-27C9-4E0C-9D84-3DDC9F38BEB7}"/>
                                            </p:graphicEl>
                                          </p:spTgt>
                                        </p:tgtEl>
                                        <p:attrNameLst>
                                          <p:attrName>style.visibility</p:attrName>
                                        </p:attrNameLst>
                                      </p:cBhvr>
                                      <p:to>
                                        <p:strVal val="visible"/>
                                      </p:to>
                                    </p:set>
                                    <p:animEffect transition="in" filter="fade">
                                      <p:cBhvr>
                                        <p:cTn id="15" dur="500"/>
                                        <p:tgtEl>
                                          <p:spTgt spid="6">
                                            <p:graphicEl>
                                              <a:dgm id="{3473D717-27C9-4E0C-9D84-3DDC9F38BEB7}"/>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6">
                                            <p:graphicEl>
                                              <a:dgm id="{61C679A1-7FA3-49E8-BD85-146D26903E99}"/>
                                            </p:graphicEl>
                                          </p:spTgt>
                                        </p:tgtEl>
                                        <p:attrNameLst>
                                          <p:attrName>style.visibility</p:attrName>
                                        </p:attrNameLst>
                                      </p:cBhvr>
                                      <p:to>
                                        <p:strVal val="visible"/>
                                      </p:to>
                                    </p:set>
                                    <p:animEffect transition="in" filter="fade">
                                      <p:cBhvr>
                                        <p:cTn id="20" dur="500"/>
                                        <p:tgtEl>
                                          <p:spTgt spid="6">
                                            <p:graphicEl>
                                              <a:dgm id="{61C679A1-7FA3-49E8-BD85-146D26903E99}"/>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6">
                                            <p:graphicEl>
                                              <a:dgm id="{A9B541DD-8892-4F93-946E-EB0300D54095}"/>
                                            </p:graphicEl>
                                          </p:spTgt>
                                        </p:tgtEl>
                                        <p:attrNameLst>
                                          <p:attrName>style.visibility</p:attrName>
                                        </p:attrNameLst>
                                      </p:cBhvr>
                                      <p:to>
                                        <p:strVal val="visible"/>
                                      </p:to>
                                    </p:set>
                                    <p:animEffect transition="in" filter="fade">
                                      <p:cBhvr>
                                        <p:cTn id="23" dur="500"/>
                                        <p:tgtEl>
                                          <p:spTgt spid="6">
                                            <p:graphicEl>
                                              <a:dgm id="{A9B541DD-8892-4F93-946E-EB0300D54095}"/>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6">
                                            <p:graphicEl>
                                              <a:dgm id="{0D0E8ABE-D01B-49B7-9BAA-F64C535F9633}"/>
                                            </p:graphicEl>
                                          </p:spTgt>
                                        </p:tgtEl>
                                        <p:attrNameLst>
                                          <p:attrName>style.visibility</p:attrName>
                                        </p:attrNameLst>
                                      </p:cBhvr>
                                      <p:to>
                                        <p:strVal val="visible"/>
                                      </p:to>
                                    </p:set>
                                    <p:animEffect transition="in" filter="fade">
                                      <p:cBhvr>
                                        <p:cTn id="28" dur="500"/>
                                        <p:tgtEl>
                                          <p:spTgt spid="6">
                                            <p:graphicEl>
                                              <a:dgm id="{0D0E8ABE-D01B-49B7-9BAA-F64C535F9633}"/>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6">
                                            <p:graphicEl>
                                              <a:dgm id="{B27EA9DE-D266-4A1D-8E98-F21162ADBD54}"/>
                                            </p:graphicEl>
                                          </p:spTgt>
                                        </p:tgtEl>
                                        <p:attrNameLst>
                                          <p:attrName>style.visibility</p:attrName>
                                        </p:attrNameLst>
                                      </p:cBhvr>
                                      <p:to>
                                        <p:strVal val="visible"/>
                                      </p:to>
                                    </p:set>
                                    <p:animEffect transition="in" filter="fade">
                                      <p:cBhvr>
                                        <p:cTn id="31" dur="500"/>
                                        <p:tgtEl>
                                          <p:spTgt spid="6">
                                            <p:graphicEl>
                                              <a:dgm id="{B27EA9DE-D266-4A1D-8E98-F21162ADBD5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6">
                                            <p:graphicEl>
                                              <a:dgm id="{D6BF2B0D-98F9-4414-86E9-71A94CB52B35}"/>
                                            </p:graphicEl>
                                          </p:spTgt>
                                        </p:tgtEl>
                                        <p:attrNameLst>
                                          <p:attrName>style.visibility</p:attrName>
                                        </p:attrNameLst>
                                      </p:cBhvr>
                                      <p:to>
                                        <p:strVal val="visible"/>
                                      </p:to>
                                    </p:set>
                                    <p:animEffect transition="in" filter="fade">
                                      <p:cBhvr>
                                        <p:cTn id="36" dur="500"/>
                                        <p:tgtEl>
                                          <p:spTgt spid="6">
                                            <p:graphicEl>
                                              <a:dgm id="{D6BF2B0D-98F9-4414-86E9-71A94CB52B35}"/>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6">
                                            <p:graphicEl>
                                              <a:dgm id="{EE08893C-9347-4B22-80A3-69D9D026F2BB}"/>
                                            </p:graphicEl>
                                          </p:spTgt>
                                        </p:tgtEl>
                                        <p:attrNameLst>
                                          <p:attrName>style.visibility</p:attrName>
                                        </p:attrNameLst>
                                      </p:cBhvr>
                                      <p:to>
                                        <p:strVal val="visible"/>
                                      </p:to>
                                    </p:set>
                                    <p:animEffect transition="in" filter="fade">
                                      <p:cBhvr>
                                        <p:cTn id="39" dur="500"/>
                                        <p:tgtEl>
                                          <p:spTgt spid="6">
                                            <p:graphicEl>
                                              <a:dgm id="{EE08893C-9347-4B22-80A3-69D9D026F2BB}"/>
                                            </p:graphicEl>
                                          </p:spTgt>
                                        </p:tgtEl>
                                      </p:cBhvr>
                                    </p:animEffect>
                                  </p:childTnLst>
                                </p:cTn>
                              </p:par>
                            </p:childTnLst>
                          </p:cTn>
                        </p:par>
                      </p:childTnLst>
                    </p:cTn>
                  </p:par>
                  <p:par>
                    <p:cTn id="40" fill="hold">
                      <p:stCondLst>
                        <p:cond delay="indefinite"/>
                      </p:stCondLst>
                      <p:childTnLst>
                        <p:par>
                          <p:cTn id="41" fill="hold">
                            <p:stCondLst>
                              <p:cond delay="0"/>
                            </p:stCondLst>
                            <p:childTnLst>
                              <p:par>
                                <p:cTn id="42" presetID="10" presetClass="entr" presetSubtype="0" fill="hold" grpId="0" nodeType="clickEffect">
                                  <p:stCondLst>
                                    <p:cond delay="0"/>
                                  </p:stCondLst>
                                  <p:childTnLst>
                                    <p:set>
                                      <p:cBhvr>
                                        <p:cTn id="43" dur="1" fill="hold">
                                          <p:stCondLst>
                                            <p:cond delay="0"/>
                                          </p:stCondLst>
                                        </p:cTn>
                                        <p:tgtEl>
                                          <p:spTgt spid="6">
                                            <p:graphicEl>
                                              <a:dgm id="{AE51C0E5-A6F9-41FD-A109-D416D2FC4ABB}"/>
                                            </p:graphicEl>
                                          </p:spTgt>
                                        </p:tgtEl>
                                        <p:attrNameLst>
                                          <p:attrName>style.visibility</p:attrName>
                                        </p:attrNameLst>
                                      </p:cBhvr>
                                      <p:to>
                                        <p:strVal val="visible"/>
                                      </p:to>
                                    </p:set>
                                    <p:animEffect transition="in" filter="fade">
                                      <p:cBhvr>
                                        <p:cTn id="44" dur="500"/>
                                        <p:tgtEl>
                                          <p:spTgt spid="6">
                                            <p:graphicEl>
                                              <a:dgm id="{AE51C0E5-A6F9-41FD-A109-D416D2FC4ABB}"/>
                                            </p:graphicEl>
                                          </p:spTgt>
                                        </p:tgtEl>
                                      </p:cBhvr>
                                    </p:animEffect>
                                  </p:childTnLst>
                                </p:cTn>
                              </p:par>
                              <p:par>
                                <p:cTn id="45" presetID="10" presetClass="entr" presetSubtype="0" fill="hold" grpId="0" nodeType="withEffect">
                                  <p:stCondLst>
                                    <p:cond delay="0"/>
                                  </p:stCondLst>
                                  <p:childTnLst>
                                    <p:set>
                                      <p:cBhvr>
                                        <p:cTn id="46" dur="1" fill="hold">
                                          <p:stCondLst>
                                            <p:cond delay="0"/>
                                          </p:stCondLst>
                                        </p:cTn>
                                        <p:tgtEl>
                                          <p:spTgt spid="6">
                                            <p:graphicEl>
                                              <a:dgm id="{30EA1019-65F0-4E89-BE5D-4A93FDF495B1}"/>
                                            </p:graphicEl>
                                          </p:spTgt>
                                        </p:tgtEl>
                                        <p:attrNameLst>
                                          <p:attrName>style.visibility</p:attrName>
                                        </p:attrNameLst>
                                      </p:cBhvr>
                                      <p:to>
                                        <p:strVal val="visible"/>
                                      </p:to>
                                    </p:set>
                                    <p:animEffect transition="in" filter="fade">
                                      <p:cBhvr>
                                        <p:cTn id="47" dur="500"/>
                                        <p:tgtEl>
                                          <p:spTgt spid="6">
                                            <p:graphicEl>
                                              <a:dgm id="{30EA1019-65F0-4E89-BE5D-4A93FDF495B1}"/>
                                            </p:graphic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grpId="0" nodeType="clickEffect">
                                  <p:stCondLst>
                                    <p:cond delay="0"/>
                                  </p:stCondLst>
                                  <p:childTnLst>
                                    <p:set>
                                      <p:cBhvr>
                                        <p:cTn id="51" dur="1" fill="hold">
                                          <p:stCondLst>
                                            <p:cond delay="0"/>
                                          </p:stCondLst>
                                        </p:cTn>
                                        <p:tgtEl>
                                          <p:spTgt spid="6">
                                            <p:graphicEl>
                                              <a:dgm id="{EF334878-9423-418D-B51C-3014861677F0}"/>
                                            </p:graphicEl>
                                          </p:spTgt>
                                        </p:tgtEl>
                                        <p:attrNameLst>
                                          <p:attrName>style.visibility</p:attrName>
                                        </p:attrNameLst>
                                      </p:cBhvr>
                                      <p:to>
                                        <p:strVal val="visible"/>
                                      </p:to>
                                    </p:set>
                                    <p:animEffect transition="in" filter="fade">
                                      <p:cBhvr>
                                        <p:cTn id="52" dur="500"/>
                                        <p:tgtEl>
                                          <p:spTgt spid="6">
                                            <p:graphicEl>
                                              <a:dgm id="{EF334878-9423-418D-B51C-3014861677F0}"/>
                                            </p:graphicEl>
                                          </p:spTgt>
                                        </p:tgtEl>
                                      </p:cBhvr>
                                    </p:animEffect>
                                  </p:childTnLst>
                                </p:cTn>
                              </p:par>
                              <p:par>
                                <p:cTn id="53" presetID="10" presetClass="entr" presetSubtype="0" fill="hold" grpId="0" nodeType="withEffect">
                                  <p:stCondLst>
                                    <p:cond delay="0"/>
                                  </p:stCondLst>
                                  <p:childTnLst>
                                    <p:set>
                                      <p:cBhvr>
                                        <p:cTn id="54" dur="1" fill="hold">
                                          <p:stCondLst>
                                            <p:cond delay="0"/>
                                          </p:stCondLst>
                                        </p:cTn>
                                        <p:tgtEl>
                                          <p:spTgt spid="6">
                                            <p:graphicEl>
                                              <a:dgm id="{FFF2687B-9263-4AB9-87F3-34971C0AD21B}"/>
                                            </p:graphicEl>
                                          </p:spTgt>
                                        </p:tgtEl>
                                        <p:attrNameLst>
                                          <p:attrName>style.visibility</p:attrName>
                                        </p:attrNameLst>
                                      </p:cBhvr>
                                      <p:to>
                                        <p:strVal val="visible"/>
                                      </p:to>
                                    </p:set>
                                    <p:animEffect transition="in" filter="fade">
                                      <p:cBhvr>
                                        <p:cTn id="55" dur="500"/>
                                        <p:tgtEl>
                                          <p:spTgt spid="6">
                                            <p:graphicEl>
                                              <a:dgm id="{FFF2687B-9263-4AB9-87F3-34971C0AD21B}"/>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316461"/>
            <a:ext cx="7652084" cy="646331"/>
          </a:xfrm>
          <a:prstGeom prst="rect">
            <a:avLst/>
          </a:prstGeom>
          <a:solidFill>
            <a:schemeClr val="accent2"/>
          </a:solidFill>
        </p:spPr>
        <p:txBody>
          <a:bodyPr wrap="square" rtlCol="0">
            <a:spAutoFit/>
          </a:bodyPr>
          <a:lstStyle/>
          <a:p>
            <a:r>
              <a:rPr lang="en-GB" sz="3600" b="1" dirty="0">
                <a:solidFill>
                  <a:schemeClr val="bg1"/>
                </a:solidFill>
              </a:rPr>
              <a:t>Police - Control of the scene</a:t>
            </a:r>
          </a:p>
        </p:txBody>
      </p:sp>
      <p:graphicFrame>
        <p:nvGraphicFramePr>
          <p:cNvPr id="3" name="Diagram 2"/>
          <p:cNvGraphicFramePr/>
          <p:nvPr/>
        </p:nvGraphicFramePr>
        <p:xfrm>
          <a:off x="-792006" y="1273900"/>
          <a:ext cx="9689432" cy="51886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Crime Scene Investigation - Lessons - Blendspace">
            <a:extLst>
              <a:ext uri="{FF2B5EF4-FFF2-40B4-BE49-F238E27FC236}">
                <a16:creationId xmlns:a16="http://schemas.microsoft.com/office/drawing/2014/main" id="{EB3A80A3-7015-7C4E-89B2-04A966657E3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782755" y="316461"/>
            <a:ext cx="2844800" cy="28448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The O.J Simpson Case: Common Approach Path">
            <a:extLst>
              <a:ext uri="{FF2B5EF4-FFF2-40B4-BE49-F238E27FC236}">
                <a16:creationId xmlns:a16="http://schemas.microsoft.com/office/drawing/2014/main" id="{16A16CAA-F597-CF4B-A334-1FDED0D3852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8135055" y="4016728"/>
            <a:ext cx="3492500" cy="2324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14506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6A1E79E7-FF01-4382-8A94-86D61ADF55F7}"/>
                                            </p:graphicEl>
                                          </p:spTgt>
                                        </p:tgtEl>
                                        <p:attrNameLst>
                                          <p:attrName>style.visibility</p:attrName>
                                        </p:attrNameLst>
                                      </p:cBhvr>
                                      <p:to>
                                        <p:strVal val="visible"/>
                                      </p:to>
                                    </p:set>
                                    <p:animEffect transition="in" filter="fade">
                                      <p:cBhvr>
                                        <p:cTn id="7" dur="500"/>
                                        <p:tgtEl>
                                          <p:spTgt spid="3">
                                            <p:graphicEl>
                                              <a:dgm id="{6A1E79E7-FF01-4382-8A94-86D61ADF55F7}"/>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C4AB4441-2D3D-4CBC-A5B0-0565C7CBBC90}"/>
                                            </p:graphicEl>
                                          </p:spTgt>
                                        </p:tgtEl>
                                        <p:attrNameLst>
                                          <p:attrName>style.visibility</p:attrName>
                                        </p:attrNameLst>
                                      </p:cBhvr>
                                      <p:to>
                                        <p:strVal val="visible"/>
                                      </p:to>
                                    </p:set>
                                    <p:animEffect transition="in" filter="fade">
                                      <p:cBhvr>
                                        <p:cTn id="12" dur="500"/>
                                        <p:tgtEl>
                                          <p:spTgt spid="3">
                                            <p:graphicEl>
                                              <a:dgm id="{C4AB4441-2D3D-4CBC-A5B0-0565C7CBBC90}"/>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2F56AAB0-3382-4570-A059-297DA7A6BF63}"/>
                                            </p:graphicEl>
                                          </p:spTgt>
                                        </p:tgtEl>
                                        <p:attrNameLst>
                                          <p:attrName>style.visibility</p:attrName>
                                        </p:attrNameLst>
                                      </p:cBhvr>
                                      <p:to>
                                        <p:strVal val="visible"/>
                                      </p:to>
                                    </p:set>
                                    <p:animEffect transition="in" filter="fade">
                                      <p:cBhvr>
                                        <p:cTn id="15" dur="500"/>
                                        <p:tgtEl>
                                          <p:spTgt spid="3">
                                            <p:graphicEl>
                                              <a:dgm id="{2F56AAB0-3382-4570-A059-297DA7A6BF63}"/>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graphicEl>
                                              <a:dgm id="{1C2B80E1-24B7-42C1-BB59-21A60CEA8980}"/>
                                            </p:graphicEl>
                                          </p:spTgt>
                                        </p:tgtEl>
                                        <p:attrNameLst>
                                          <p:attrName>style.visibility</p:attrName>
                                        </p:attrNameLst>
                                      </p:cBhvr>
                                      <p:to>
                                        <p:strVal val="visible"/>
                                      </p:to>
                                    </p:set>
                                    <p:animEffect transition="in" filter="fade">
                                      <p:cBhvr>
                                        <p:cTn id="20" dur="500"/>
                                        <p:tgtEl>
                                          <p:spTgt spid="3">
                                            <p:graphicEl>
                                              <a:dgm id="{1C2B80E1-24B7-42C1-BB59-21A60CEA8980}"/>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3">
                                            <p:graphicEl>
                                              <a:dgm id="{CBA8B23C-F23B-45EB-A8F1-24ED05DCE51B}"/>
                                            </p:graphicEl>
                                          </p:spTgt>
                                        </p:tgtEl>
                                        <p:attrNameLst>
                                          <p:attrName>style.visibility</p:attrName>
                                        </p:attrNameLst>
                                      </p:cBhvr>
                                      <p:to>
                                        <p:strVal val="visible"/>
                                      </p:to>
                                    </p:set>
                                    <p:animEffect transition="in" filter="fade">
                                      <p:cBhvr>
                                        <p:cTn id="23" dur="500"/>
                                        <p:tgtEl>
                                          <p:spTgt spid="3">
                                            <p:graphicEl>
                                              <a:dgm id="{CBA8B23C-F23B-45EB-A8F1-24ED05DCE51B}"/>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3">
                                            <p:graphicEl>
                                              <a:dgm id="{93A2443F-9616-4AE7-99A3-50BE90986B84}"/>
                                            </p:graphicEl>
                                          </p:spTgt>
                                        </p:tgtEl>
                                        <p:attrNameLst>
                                          <p:attrName>style.visibility</p:attrName>
                                        </p:attrNameLst>
                                      </p:cBhvr>
                                      <p:to>
                                        <p:strVal val="visible"/>
                                      </p:to>
                                    </p:set>
                                    <p:animEffect transition="in" filter="fade">
                                      <p:cBhvr>
                                        <p:cTn id="28" dur="500"/>
                                        <p:tgtEl>
                                          <p:spTgt spid="3">
                                            <p:graphicEl>
                                              <a:dgm id="{93A2443F-9616-4AE7-99A3-50BE90986B84}"/>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3">
                                            <p:graphicEl>
                                              <a:dgm id="{56CA7B3C-BA8D-4FC2-AD96-F48121C2A61C}"/>
                                            </p:graphicEl>
                                          </p:spTgt>
                                        </p:tgtEl>
                                        <p:attrNameLst>
                                          <p:attrName>style.visibility</p:attrName>
                                        </p:attrNameLst>
                                      </p:cBhvr>
                                      <p:to>
                                        <p:strVal val="visible"/>
                                      </p:to>
                                    </p:set>
                                    <p:animEffect transition="in" filter="fade">
                                      <p:cBhvr>
                                        <p:cTn id="31" dur="500"/>
                                        <p:tgtEl>
                                          <p:spTgt spid="3">
                                            <p:graphicEl>
                                              <a:dgm id="{56CA7B3C-BA8D-4FC2-AD96-F48121C2A61C}"/>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Pentagon 7">
            <a:extLst>
              <a:ext uri="{FF2B5EF4-FFF2-40B4-BE49-F238E27FC236}">
                <a16:creationId xmlns:a16="http://schemas.microsoft.com/office/drawing/2014/main" id="{6BEFD6BE-CC53-6648-BA35-9C077ADFB1F1}"/>
              </a:ext>
            </a:extLst>
          </p:cNvPr>
          <p:cNvSpPr/>
          <p:nvPr/>
        </p:nvSpPr>
        <p:spPr>
          <a:xfrm>
            <a:off x="114300" y="515938"/>
            <a:ext cx="6664452" cy="837374"/>
          </a:xfrm>
          <a:prstGeom prst="homePlate">
            <a:avLst/>
          </a:prstGeom>
          <a:solidFill>
            <a:schemeClr val="accent2">
              <a:lumMod val="60000"/>
              <a:lumOff val="40000"/>
            </a:schemeClr>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873650B3-CF65-B34E-9818-D47E6C1249CB}"/>
              </a:ext>
            </a:extLst>
          </p:cNvPr>
          <p:cNvSpPr>
            <a:spLocks noGrp="1"/>
          </p:cNvSpPr>
          <p:nvPr>
            <p:ph type="title"/>
          </p:nvPr>
        </p:nvSpPr>
        <p:spPr>
          <a:xfrm>
            <a:off x="207264" y="312097"/>
            <a:ext cx="10515600" cy="1325563"/>
          </a:xfrm>
        </p:spPr>
        <p:txBody>
          <a:bodyPr/>
          <a:lstStyle/>
          <a:p>
            <a:r>
              <a:rPr lang="en-GB" dirty="0"/>
              <a:t>The 4 </a:t>
            </a:r>
            <a:r>
              <a:rPr lang="en-GB" dirty="0">
                <a:solidFill>
                  <a:sysClr val="windowText" lastClr="000000"/>
                </a:solidFill>
              </a:rPr>
              <a:t>R</a:t>
            </a:r>
            <a:r>
              <a:rPr lang="en-GB" dirty="0"/>
              <a:t>’s to Remember!  </a:t>
            </a:r>
          </a:p>
        </p:txBody>
      </p:sp>
      <p:sp>
        <p:nvSpPr>
          <p:cNvPr id="5" name="TextBox 4">
            <a:extLst>
              <a:ext uri="{FF2B5EF4-FFF2-40B4-BE49-F238E27FC236}">
                <a16:creationId xmlns:a16="http://schemas.microsoft.com/office/drawing/2014/main" id="{4FF0FC33-99A6-A142-B31E-46BFA70AC789}"/>
              </a:ext>
            </a:extLst>
          </p:cNvPr>
          <p:cNvSpPr txBox="1"/>
          <p:nvPr/>
        </p:nvSpPr>
        <p:spPr>
          <a:xfrm>
            <a:off x="114300" y="1523534"/>
            <a:ext cx="7823200" cy="2985433"/>
          </a:xfrm>
          <a:prstGeom prst="rect">
            <a:avLst/>
          </a:prstGeom>
          <a:noFill/>
        </p:spPr>
        <p:txBody>
          <a:bodyPr wrap="square">
            <a:spAutoFit/>
          </a:bodyPr>
          <a:lstStyle/>
          <a:p>
            <a:r>
              <a:rPr lang="en-GB" sz="2000" dirty="0"/>
              <a:t>When investigators conduct reasonable enquiries and gather relevant material, it is important that they remember the following points:</a:t>
            </a:r>
          </a:p>
          <a:p>
            <a:endParaRPr lang="en-GB" sz="2000" dirty="0"/>
          </a:p>
          <a:p>
            <a:r>
              <a:rPr lang="en-GB" sz="3200" dirty="0">
                <a:solidFill>
                  <a:srgbClr val="FF0000"/>
                </a:solidFill>
              </a:rPr>
              <a:t>R</a:t>
            </a:r>
            <a:r>
              <a:rPr lang="en-GB" sz="3200" dirty="0"/>
              <a:t>eview </a:t>
            </a:r>
            <a:r>
              <a:rPr lang="en-GB" sz="1400" dirty="0"/>
              <a:t>– consider further relevant lines of enquiry or more relevant material</a:t>
            </a:r>
          </a:p>
          <a:p>
            <a:r>
              <a:rPr lang="en-GB" sz="3200" dirty="0">
                <a:solidFill>
                  <a:srgbClr val="FF0000"/>
                </a:solidFill>
              </a:rPr>
              <a:t>R</a:t>
            </a:r>
            <a:r>
              <a:rPr lang="en-GB" sz="3200" dirty="0"/>
              <a:t>ecord </a:t>
            </a:r>
            <a:r>
              <a:rPr lang="en-GB" sz="1400" dirty="0"/>
              <a:t>– keep a log of material and enquiries made</a:t>
            </a:r>
          </a:p>
          <a:p>
            <a:r>
              <a:rPr lang="en-GB" sz="3200" dirty="0">
                <a:solidFill>
                  <a:srgbClr val="FF0000"/>
                </a:solidFill>
              </a:rPr>
              <a:t>R</a:t>
            </a:r>
            <a:r>
              <a:rPr lang="en-GB" sz="3200" dirty="0"/>
              <a:t>etain </a:t>
            </a:r>
            <a:r>
              <a:rPr lang="en-GB" sz="1400" dirty="0"/>
              <a:t>– keep material in a durable format and/or copy</a:t>
            </a:r>
          </a:p>
          <a:p>
            <a:r>
              <a:rPr lang="en-GB" sz="3200" dirty="0">
                <a:solidFill>
                  <a:srgbClr val="FF0000"/>
                </a:solidFill>
              </a:rPr>
              <a:t>R</a:t>
            </a:r>
            <a:r>
              <a:rPr lang="en-GB" sz="3200" dirty="0"/>
              <a:t>eveal </a:t>
            </a:r>
            <a:r>
              <a:rPr lang="en-GB" sz="1400" dirty="0"/>
              <a:t>– if a prosecution takes place the relevant material will be scheduled for the prosecutor</a:t>
            </a:r>
          </a:p>
        </p:txBody>
      </p:sp>
      <p:sp>
        <p:nvSpPr>
          <p:cNvPr id="6" name="TextBox 5">
            <a:extLst>
              <a:ext uri="{FF2B5EF4-FFF2-40B4-BE49-F238E27FC236}">
                <a16:creationId xmlns:a16="http://schemas.microsoft.com/office/drawing/2014/main" id="{9299C8C0-4D9A-8449-B832-8690D056D09A}"/>
              </a:ext>
            </a:extLst>
          </p:cNvPr>
          <p:cNvSpPr txBox="1"/>
          <p:nvPr/>
        </p:nvSpPr>
        <p:spPr>
          <a:xfrm>
            <a:off x="9369552" y="6308209"/>
            <a:ext cx="3157728" cy="369332"/>
          </a:xfrm>
          <a:prstGeom prst="rect">
            <a:avLst/>
          </a:prstGeom>
          <a:noFill/>
        </p:spPr>
        <p:txBody>
          <a:bodyPr wrap="square" rtlCol="0">
            <a:spAutoFit/>
          </a:bodyPr>
          <a:lstStyle/>
          <a:p>
            <a:r>
              <a:rPr lang="en-GB" dirty="0"/>
              <a:t>(College of Police, 2020) </a:t>
            </a:r>
          </a:p>
        </p:txBody>
      </p:sp>
      <p:sp>
        <p:nvSpPr>
          <p:cNvPr id="7" name="TextBox 6">
            <a:extLst>
              <a:ext uri="{FF2B5EF4-FFF2-40B4-BE49-F238E27FC236}">
                <a16:creationId xmlns:a16="http://schemas.microsoft.com/office/drawing/2014/main" id="{879F9E98-9BCB-D943-92AD-426A6E20A60B}"/>
              </a:ext>
            </a:extLst>
          </p:cNvPr>
          <p:cNvSpPr txBox="1"/>
          <p:nvPr/>
        </p:nvSpPr>
        <p:spPr>
          <a:xfrm>
            <a:off x="114300" y="4959791"/>
            <a:ext cx="7123176" cy="923330"/>
          </a:xfrm>
          <a:prstGeom prst="rect">
            <a:avLst/>
          </a:prstGeom>
          <a:noFill/>
        </p:spPr>
        <p:txBody>
          <a:bodyPr wrap="square" rtlCol="0">
            <a:spAutoFit/>
          </a:bodyPr>
          <a:lstStyle/>
          <a:p>
            <a:r>
              <a:rPr lang="en-GB" u="sng" dirty="0"/>
              <a:t>Think: </a:t>
            </a:r>
          </a:p>
          <a:p>
            <a:pPr marL="342900" indent="-342900">
              <a:buAutoNum type="arabicPeriod"/>
            </a:pPr>
            <a:r>
              <a:rPr lang="en-GB" dirty="0"/>
              <a:t>How are the 4 R’s relevant to conducting investigations?</a:t>
            </a:r>
          </a:p>
          <a:p>
            <a:pPr marL="342900" indent="-342900">
              <a:buAutoNum type="arabicPeriod"/>
            </a:pPr>
            <a:r>
              <a:rPr lang="en-GB" dirty="0"/>
              <a:t>Why do you need to know this as an officer? </a:t>
            </a:r>
          </a:p>
        </p:txBody>
      </p:sp>
      <p:pic>
        <p:nvPicPr>
          <p:cNvPr id="37890" name="Picture 2" descr="Your Right To Find Out What A Police Officer Has Written About You In His  Notebook | CRIMEBODGE">
            <a:extLst>
              <a:ext uri="{FF2B5EF4-FFF2-40B4-BE49-F238E27FC236}">
                <a16:creationId xmlns:a16="http://schemas.microsoft.com/office/drawing/2014/main" id="{1C1B3162-770B-8F48-AF69-E7A1BADAF6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937500" y="515938"/>
            <a:ext cx="3454400" cy="2349500"/>
          </a:xfrm>
          <a:prstGeom prst="rect">
            <a:avLst/>
          </a:prstGeom>
          <a:noFill/>
          <a:extLst>
            <a:ext uri="{909E8E84-426E-40DD-AFC4-6F175D3DCCD1}">
              <a14:hiddenFill xmlns:a14="http://schemas.microsoft.com/office/drawing/2010/main">
                <a:solidFill>
                  <a:srgbClr val="FFFFFF"/>
                </a:solidFill>
              </a14:hiddenFill>
            </a:ext>
          </a:extLst>
        </p:spPr>
      </p:pic>
      <p:pic>
        <p:nvPicPr>
          <p:cNvPr id="37892" name="Picture 4" descr="Police&quot; Samsung Galaxy Phone Case by Melmel9 | Redbubble">
            <a:extLst>
              <a:ext uri="{FF2B5EF4-FFF2-40B4-BE49-F238E27FC236}">
                <a16:creationId xmlns:a16="http://schemas.microsoft.com/office/drawing/2014/main" id="{D8CCEABA-F583-C44C-8C94-C915F509FBE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930586">
            <a:off x="8726246" y="292297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102537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97944C2-0E4E-3347-95E2-34786515791B}"/>
              </a:ext>
            </a:extLst>
          </p:cNvPr>
          <p:cNvSpPr txBox="1"/>
          <p:nvPr/>
        </p:nvSpPr>
        <p:spPr>
          <a:xfrm>
            <a:off x="1028700" y="1967266"/>
            <a:ext cx="2628900" cy="2547257"/>
          </a:xfrm>
          <a:prstGeom prst="rect">
            <a:avLst/>
          </a:prstGeom>
          <a:noFill/>
        </p:spPr>
        <p:txBody>
          <a:bodyPr vert="horz" lIns="91440" tIns="45720" rIns="91440" bIns="45720" rtlCol="0" anchor="ctr">
            <a:normAutofit/>
          </a:bodyPr>
          <a:lstStyle/>
          <a:p>
            <a:pPr algn="ctr">
              <a:lnSpc>
                <a:spcPct val="90000"/>
              </a:lnSpc>
              <a:spcBef>
                <a:spcPct val="0"/>
              </a:spcBef>
              <a:spcAft>
                <a:spcPts val="600"/>
              </a:spcAft>
            </a:pPr>
            <a:r>
              <a:rPr lang="en-US" sz="3600" kern="1200" dirty="0">
                <a:solidFill>
                  <a:srgbClr val="FFFFFF"/>
                </a:solidFill>
                <a:latin typeface="+mj-lt"/>
                <a:ea typeface="+mj-ea"/>
                <a:cs typeface="+mj-cs"/>
              </a:rPr>
              <a:t>Break</a:t>
            </a:r>
          </a:p>
          <a:p>
            <a:pPr algn="ctr">
              <a:lnSpc>
                <a:spcPct val="90000"/>
              </a:lnSpc>
              <a:spcBef>
                <a:spcPct val="0"/>
              </a:spcBef>
              <a:spcAft>
                <a:spcPts val="600"/>
              </a:spcAft>
            </a:pPr>
            <a:r>
              <a:rPr lang="en-US" sz="3600" kern="1200" dirty="0">
                <a:solidFill>
                  <a:srgbClr val="FFFFFF"/>
                </a:solidFill>
                <a:latin typeface="+mj-lt"/>
                <a:ea typeface="+mj-ea"/>
                <a:cs typeface="+mj-cs"/>
              </a:rPr>
              <a:t> 10 mins </a:t>
            </a:r>
          </a:p>
        </p:txBody>
      </p:sp>
      <p:pic>
        <p:nvPicPr>
          <p:cNvPr id="9218" name="Picture 2" descr="Why taking brain breaks is important for creativity - Elite Business">
            <a:extLst>
              <a:ext uri="{FF2B5EF4-FFF2-40B4-BE49-F238E27FC236}">
                <a16:creationId xmlns:a16="http://schemas.microsoft.com/office/drawing/2014/main" id="{073A0F67-E617-E34C-A627-E754FB82223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2343150" y="762282"/>
            <a:ext cx="6780700" cy="5333435"/>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10 Minutes Clock Quick Number Icon. 10min Time Circle Icon Stock Vector -  Illustration of hour, clock: 184373089">
            <a:extLst>
              <a:ext uri="{FF2B5EF4-FFF2-40B4-BE49-F238E27FC236}">
                <a16:creationId xmlns:a16="http://schemas.microsoft.com/office/drawing/2014/main" id="{BCFAD55B-BF04-5146-82D8-C0B8BC1D987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677400" y="562469"/>
            <a:ext cx="1952752" cy="19527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2123903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9E1E21A-A5B0-9641-AC98-5F210ADB3582}"/>
              </a:ext>
            </a:extLst>
          </p:cNvPr>
          <p:cNvSpPr txBox="1"/>
          <p:nvPr/>
        </p:nvSpPr>
        <p:spPr>
          <a:xfrm>
            <a:off x="838199" y="1174819"/>
            <a:ext cx="4826795" cy="285836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6700" dirty="0">
                <a:latin typeface="+mj-lt"/>
                <a:ea typeface="+mj-ea"/>
                <a:cs typeface="+mj-cs"/>
              </a:rPr>
              <a:t>Arrest:</a:t>
            </a:r>
          </a:p>
          <a:p>
            <a:pPr>
              <a:lnSpc>
                <a:spcPct val="90000"/>
              </a:lnSpc>
              <a:spcBef>
                <a:spcPct val="0"/>
              </a:spcBef>
              <a:spcAft>
                <a:spcPts val="600"/>
              </a:spcAft>
            </a:pPr>
            <a:r>
              <a:rPr lang="en-US" sz="6700" dirty="0">
                <a:latin typeface="+mj-lt"/>
                <a:ea typeface="+mj-ea"/>
                <a:cs typeface="+mj-cs"/>
              </a:rPr>
              <a:t>What does it mean? </a:t>
            </a:r>
          </a:p>
        </p:txBody>
      </p:sp>
      <p:pic>
        <p:nvPicPr>
          <p:cNvPr id="1026" name="Picture 2" descr="How to make a Citizen's Arrest | UK Law | Citizen's Arrest UK Law">
            <a:extLst>
              <a:ext uri="{FF2B5EF4-FFF2-40B4-BE49-F238E27FC236}">
                <a16:creationId xmlns:a16="http://schemas.microsoft.com/office/drawing/2014/main" id="{24270792-9455-8242-B05A-5E2519EF36A6}"/>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29459" b="-1"/>
          <a:stretch/>
        </p:blipFill>
        <p:spPr bwMode="auto">
          <a:xfrm>
            <a:off x="6096000" y="841375"/>
            <a:ext cx="5260975" cy="4707593"/>
          </a:xfrm>
          <a:custGeom>
            <a:avLst/>
            <a:gdLst/>
            <a:ahLst/>
            <a:cxnLst/>
            <a:rect l="l" t="t" r="r" b="b"/>
            <a:pathLst>
              <a:path w="5260975" h="4707593">
                <a:moveTo>
                  <a:pt x="0" y="0"/>
                </a:moveTo>
                <a:lnTo>
                  <a:pt x="5260975" y="0"/>
                </a:lnTo>
                <a:lnTo>
                  <a:pt x="5260975" y="3296937"/>
                </a:lnTo>
                <a:lnTo>
                  <a:pt x="5260975" y="3518571"/>
                </a:lnTo>
                <a:lnTo>
                  <a:pt x="5226503" y="3534000"/>
                </a:lnTo>
                <a:cubicBezTo>
                  <a:pt x="5219783" y="3536785"/>
                  <a:pt x="5212389" y="3538321"/>
                  <a:pt x="5206341" y="3542065"/>
                </a:cubicBezTo>
                <a:cubicBezTo>
                  <a:pt x="5178495" y="3559156"/>
                  <a:pt x="5151515" y="3577591"/>
                  <a:pt x="5123287" y="3594010"/>
                </a:cubicBezTo>
                <a:cubicBezTo>
                  <a:pt x="5094195" y="3611004"/>
                  <a:pt x="5068175" y="3631071"/>
                  <a:pt x="5048107" y="3658244"/>
                </a:cubicBezTo>
                <a:cubicBezTo>
                  <a:pt x="5029480" y="3683496"/>
                  <a:pt x="5011429" y="3709131"/>
                  <a:pt x="4992899" y="3734479"/>
                </a:cubicBezTo>
                <a:cubicBezTo>
                  <a:pt x="4988194" y="3740912"/>
                  <a:pt x="4983873" y="3748498"/>
                  <a:pt x="4977440" y="3752627"/>
                </a:cubicBezTo>
                <a:cubicBezTo>
                  <a:pt x="4964094" y="3761268"/>
                  <a:pt x="4949499" y="3768277"/>
                  <a:pt x="4935193" y="3775382"/>
                </a:cubicBezTo>
                <a:cubicBezTo>
                  <a:pt x="4922903" y="3781431"/>
                  <a:pt x="4909845" y="3785943"/>
                  <a:pt x="4897844" y="3792472"/>
                </a:cubicBezTo>
                <a:cubicBezTo>
                  <a:pt x="4888243" y="3797658"/>
                  <a:pt x="4879697" y="3804859"/>
                  <a:pt x="4870767" y="3811388"/>
                </a:cubicBezTo>
                <a:cubicBezTo>
                  <a:pt x="4862990" y="3817052"/>
                  <a:pt x="4854445" y="3821949"/>
                  <a:pt x="4847916" y="3828767"/>
                </a:cubicBezTo>
                <a:cubicBezTo>
                  <a:pt x="4831977" y="3845281"/>
                  <a:pt x="4815942" y="3861508"/>
                  <a:pt x="4796163" y="3873702"/>
                </a:cubicBezTo>
                <a:cubicBezTo>
                  <a:pt x="4776672" y="3885799"/>
                  <a:pt x="4758237" y="3899338"/>
                  <a:pt x="4738843" y="3911628"/>
                </a:cubicBezTo>
                <a:cubicBezTo>
                  <a:pt x="4719831" y="3923630"/>
                  <a:pt x="4702645" y="3936783"/>
                  <a:pt x="4692755" y="3958099"/>
                </a:cubicBezTo>
                <a:cubicBezTo>
                  <a:pt x="4688339" y="3967508"/>
                  <a:pt x="4682097" y="3977782"/>
                  <a:pt x="4673744" y="3983255"/>
                </a:cubicBezTo>
                <a:cubicBezTo>
                  <a:pt x="4661838" y="3991032"/>
                  <a:pt x="4646764" y="3993817"/>
                  <a:pt x="4633801" y="4000442"/>
                </a:cubicBezTo>
                <a:cubicBezTo>
                  <a:pt x="4618535" y="4008219"/>
                  <a:pt x="4600869" y="4014940"/>
                  <a:pt x="4590499" y="4027326"/>
                </a:cubicBezTo>
                <a:cubicBezTo>
                  <a:pt x="4581281" y="4038368"/>
                  <a:pt x="4571968" y="4047009"/>
                  <a:pt x="4559773" y="4054018"/>
                </a:cubicBezTo>
                <a:cubicBezTo>
                  <a:pt x="4551229" y="4058915"/>
                  <a:pt x="4544892" y="4067844"/>
                  <a:pt x="4536059" y="4071877"/>
                </a:cubicBezTo>
                <a:cubicBezTo>
                  <a:pt x="4524441" y="4077254"/>
                  <a:pt x="4512727" y="4081479"/>
                  <a:pt x="4502549" y="4089832"/>
                </a:cubicBezTo>
                <a:cubicBezTo>
                  <a:pt x="4491987" y="4098473"/>
                  <a:pt x="4479986" y="4105290"/>
                  <a:pt x="4468944" y="4113356"/>
                </a:cubicBezTo>
                <a:cubicBezTo>
                  <a:pt x="4463087" y="4117676"/>
                  <a:pt x="4458286" y="4123341"/>
                  <a:pt x="4452622" y="4127854"/>
                </a:cubicBezTo>
                <a:cubicBezTo>
                  <a:pt x="4442252" y="4136111"/>
                  <a:pt x="4431690" y="4144176"/>
                  <a:pt x="4421032" y="4151953"/>
                </a:cubicBezTo>
                <a:cubicBezTo>
                  <a:pt x="4410375" y="4159731"/>
                  <a:pt x="4400197" y="4168756"/>
                  <a:pt x="4388483" y="4174421"/>
                </a:cubicBezTo>
                <a:cubicBezTo>
                  <a:pt x="4368513" y="4184023"/>
                  <a:pt x="4346717" y="4189784"/>
                  <a:pt x="4327321" y="4200153"/>
                </a:cubicBezTo>
                <a:cubicBezTo>
                  <a:pt x="4307639" y="4210714"/>
                  <a:pt x="4289107" y="4223965"/>
                  <a:pt x="4271633" y="4237983"/>
                </a:cubicBezTo>
                <a:cubicBezTo>
                  <a:pt x="4257807" y="4249025"/>
                  <a:pt x="4244845" y="4259971"/>
                  <a:pt x="4227465" y="4265635"/>
                </a:cubicBezTo>
                <a:cubicBezTo>
                  <a:pt x="4217768" y="4268804"/>
                  <a:pt x="4207591" y="4275717"/>
                  <a:pt x="4201733" y="4283783"/>
                </a:cubicBezTo>
                <a:cubicBezTo>
                  <a:pt x="4189059" y="4301353"/>
                  <a:pt x="4172833" y="4313739"/>
                  <a:pt x="4154494" y="4324301"/>
                </a:cubicBezTo>
                <a:cubicBezTo>
                  <a:pt x="4130010" y="4338511"/>
                  <a:pt x="4105814" y="4353009"/>
                  <a:pt x="4081234" y="4366931"/>
                </a:cubicBezTo>
                <a:cubicBezTo>
                  <a:pt x="4066737" y="4375189"/>
                  <a:pt x="4052335" y="4383926"/>
                  <a:pt x="4036971" y="4389975"/>
                </a:cubicBezTo>
                <a:cubicBezTo>
                  <a:pt x="4005575" y="4402457"/>
                  <a:pt x="3973410" y="4413114"/>
                  <a:pt x="3941725" y="4424733"/>
                </a:cubicBezTo>
                <a:cubicBezTo>
                  <a:pt x="3931355" y="4428477"/>
                  <a:pt x="3921561" y="4433854"/>
                  <a:pt x="3910999" y="4437119"/>
                </a:cubicBezTo>
                <a:cubicBezTo>
                  <a:pt x="3899573" y="4440671"/>
                  <a:pt x="3887285" y="4441727"/>
                  <a:pt x="3875859" y="4445280"/>
                </a:cubicBezTo>
                <a:cubicBezTo>
                  <a:pt x="3856847" y="4451136"/>
                  <a:pt x="3838412" y="4458626"/>
                  <a:pt x="3819401" y="4464579"/>
                </a:cubicBezTo>
                <a:cubicBezTo>
                  <a:pt x="3782723" y="4476005"/>
                  <a:pt x="3745949" y="4486951"/>
                  <a:pt x="3709176" y="4497800"/>
                </a:cubicBezTo>
                <a:cubicBezTo>
                  <a:pt x="3701303" y="4500105"/>
                  <a:pt x="3692757" y="4500393"/>
                  <a:pt x="3684981" y="4502889"/>
                </a:cubicBezTo>
                <a:cubicBezTo>
                  <a:pt x="3664337" y="4509610"/>
                  <a:pt x="3643789" y="4516907"/>
                  <a:pt x="3623338" y="4524300"/>
                </a:cubicBezTo>
                <a:cubicBezTo>
                  <a:pt x="3610953" y="4528813"/>
                  <a:pt x="3598854" y="4534382"/>
                  <a:pt x="3586373" y="4538702"/>
                </a:cubicBezTo>
                <a:cubicBezTo>
                  <a:pt x="3576387" y="4542159"/>
                  <a:pt x="3566113" y="4544847"/>
                  <a:pt x="3555743" y="4546960"/>
                </a:cubicBezTo>
                <a:cubicBezTo>
                  <a:pt x="3546814" y="4548785"/>
                  <a:pt x="3537501" y="4548592"/>
                  <a:pt x="3528667" y="4550801"/>
                </a:cubicBezTo>
                <a:cubicBezTo>
                  <a:pt x="3504759" y="4556753"/>
                  <a:pt x="3481140" y="4563475"/>
                  <a:pt x="3457424" y="4569811"/>
                </a:cubicBezTo>
                <a:cubicBezTo>
                  <a:pt x="3447919" y="4572308"/>
                  <a:pt x="3438221" y="4574133"/>
                  <a:pt x="3429003" y="4577301"/>
                </a:cubicBezTo>
                <a:cubicBezTo>
                  <a:pt x="3404327" y="4585654"/>
                  <a:pt x="3380036" y="4595159"/>
                  <a:pt x="3355264" y="4603033"/>
                </a:cubicBezTo>
                <a:cubicBezTo>
                  <a:pt x="3334717" y="4609562"/>
                  <a:pt x="3313593" y="4614266"/>
                  <a:pt x="3292757" y="4620027"/>
                </a:cubicBezTo>
                <a:cubicBezTo>
                  <a:pt x="3283924" y="4622524"/>
                  <a:pt x="3275475" y="4626077"/>
                  <a:pt x="3266643" y="4628188"/>
                </a:cubicBezTo>
                <a:cubicBezTo>
                  <a:pt x="3246863" y="4632990"/>
                  <a:pt x="3226796" y="4637022"/>
                  <a:pt x="3206921" y="4641823"/>
                </a:cubicBezTo>
                <a:cubicBezTo>
                  <a:pt x="3195590" y="4644607"/>
                  <a:pt x="3184645" y="4649600"/>
                  <a:pt x="3173123" y="4651425"/>
                </a:cubicBezTo>
                <a:cubicBezTo>
                  <a:pt x="3145759" y="4655745"/>
                  <a:pt x="3118203" y="4658817"/>
                  <a:pt x="3090646" y="4662274"/>
                </a:cubicBezTo>
                <a:cubicBezTo>
                  <a:pt x="3062227" y="4665826"/>
                  <a:pt x="3033902" y="4669571"/>
                  <a:pt x="3005480" y="4672739"/>
                </a:cubicBezTo>
                <a:cubicBezTo>
                  <a:pt x="2989926" y="4674372"/>
                  <a:pt x="2974275" y="4674660"/>
                  <a:pt x="2958721" y="4676196"/>
                </a:cubicBezTo>
                <a:cubicBezTo>
                  <a:pt x="2945087" y="4677541"/>
                  <a:pt x="2931549" y="4680037"/>
                  <a:pt x="2917915" y="4681670"/>
                </a:cubicBezTo>
                <a:cubicBezTo>
                  <a:pt x="2906105" y="4683013"/>
                  <a:pt x="2894199" y="4683781"/>
                  <a:pt x="2882389" y="4685126"/>
                </a:cubicBezTo>
                <a:cubicBezTo>
                  <a:pt x="2863475" y="4687334"/>
                  <a:pt x="2844655" y="4689831"/>
                  <a:pt x="2825837" y="4692135"/>
                </a:cubicBezTo>
                <a:cubicBezTo>
                  <a:pt x="2817964" y="4692999"/>
                  <a:pt x="2809706" y="4695399"/>
                  <a:pt x="2802313" y="4693960"/>
                </a:cubicBezTo>
                <a:cubicBezTo>
                  <a:pt x="2783686" y="4690310"/>
                  <a:pt x="2765347" y="4691367"/>
                  <a:pt x="2746816" y="4693863"/>
                </a:cubicBezTo>
                <a:cubicBezTo>
                  <a:pt x="2740479" y="4694728"/>
                  <a:pt x="2733662" y="4694535"/>
                  <a:pt x="2727517" y="4692903"/>
                </a:cubicBezTo>
                <a:cubicBezTo>
                  <a:pt x="2714939" y="4689638"/>
                  <a:pt x="2702745" y="4685029"/>
                  <a:pt x="2690359" y="4680997"/>
                </a:cubicBezTo>
                <a:cubicBezTo>
                  <a:pt x="2689014" y="4680517"/>
                  <a:pt x="2687382" y="4680421"/>
                  <a:pt x="2685943" y="4680133"/>
                </a:cubicBezTo>
                <a:cubicBezTo>
                  <a:pt x="2677781" y="4678500"/>
                  <a:pt x="2669717" y="4676868"/>
                  <a:pt x="2661554" y="4675428"/>
                </a:cubicBezTo>
                <a:cubicBezTo>
                  <a:pt x="2657138" y="4674660"/>
                  <a:pt x="2652625" y="4674564"/>
                  <a:pt x="2648208" y="4673892"/>
                </a:cubicBezTo>
                <a:cubicBezTo>
                  <a:pt x="2631118" y="4671203"/>
                  <a:pt x="2612299" y="4675716"/>
                  <a:pt x="2597512" y="4664099"/>
                </a:cubicBezTo>
                <a:cubicBezTo>
                  <a:pt x="2587911" y="4656609"/>
                  <a:pt x="2578597" y="4658338"/>
                  <a:pt x="2568324" y="4659490"/>
                </a:cubicBezTo>
                <a:cubicBezTo>
                  <a:pt x="2560547" y="4660354"/>
                  <a:pt x="2552577" y="4660065"/>
                  <a:pt x="2544704" y="4660162"/>
                </a:cubicBezTo>
                <a:cubicBezTo>
                  <a:pt x="2530878" y="4660449"/>
                  <a:pt x="2517052" y="4660546"/>
                  <a:pt x="2503225" y="4661026"/>
                </a:cubicBezTo>
                <a:cubicBezTo>
                  <a:pt x="2498808" y="4661218"/>
                  <a:pt x="2494297" y="4663619"/>
                  <a:pt x="2489975" y="4663235"/>
                </a:cubicBezTo>
                <a:cubicBezTo>
                  <a:pt x="2470004" y="4661410"/>
                  <a:pt x="2450033" y="4658529"/>
                  <a:pt x="2430061" y="4656897"/>
                </a:cubicBezTo>
                <a:cubicBezTo>
                  <a:pt x="2418732" y="4655938"/>
                  <a:pt x="2407114" y="4657761"/>
                  <a:pt x="2395880" y="4656417"/>
                </a:cubicBezTo>
                <a:cubicBezTo>
                  <a:pt x="2382919" y="4654881"/>
                  <a:pt x="2370245" y="4650945"/>
                  <a:pt x="2357378" y="4648544"/>
                </a:cubicBezTo>
                <a:cubicBezTo>
                  <a:pt x="2353826" y="4647872"/>
                  <a:pt x="2349889" y="4648736"/>
                  <a:pt x="2346145" y="4648928"/>
                </a:cubicBezTo>
                <a:cubicBezTo>
                  <a:pt x="2341920" y="4649120"/>
                  <a:pt x="2337791" y="4649504"/>
                  <a:pt x="2333567" y="4649600"/>
                </a:cubicBezTo>
                <a:cubicBezTo>
                  <a:pt x="2320700" y="4649793"/>
                  <a:pt x="2307835" y="4649504"/>
                  <a:pt x="2294968" y="4650177"/>
                </a:cubicBezTo>
                <a:cubicBezTo>
                  <a:pt x="2287095" y="4650561"/>
                  <a:pt x="2278839" y="4654497"/>
                  <a:pt x="2271540" y="4653057"/>
                </a:cubicBezTo>
                <a:cubicBezTo>
                  <a:pt x="2256659" y="4650272"/>
                  <a:pt x="2241776" y="4656513"/>
                  <a:pt x="2226895" y="4651329"/>
                </a:cubicBezTo>
                <a:cubicBezTo>
                  <a:pt x="2222285" y="4649793"/>
                  <a:pt x="2215948" y="4653633"/>
                  <a:pt x="2210379" y="4653825"/>
                </a:cubicBezTo>
                <a:cubicBezTo>
                  <a:pt x="2196457" y="4654305"/>
                  <a:pt x="2182535" y="4654209"/>
                  <a:pt x="2168613" y="4654113"/>
                </a:cubicBezTo>
                <a:cubicBezTo>
                  <a:pt x="2156131" y="4654017"/>
                  <a:pt x="2143168" y="4655361"/>
                  <a:pt x="2131167" y="4652673"/>
                </a:cubicBezTo>
                <a:cubicBezTo>
                  <a:pt x="2118588" y="4649793"/>
                  <a:pt x="2107259" y="4650177"/>
                  <a:pt x="2095065" y="4653441"/>
                </a:cubicBezTo>
                <a:cubicBezTo>
                  <a:pt x="2086711" y="4655649"/>
                  <a:pt x="2077878" y="4655938"/>
                  <a:pt x="2069237" y="4656609"/>
                </a:cubicBezTo>
                <a:cubicBezTo>
                  <a:pt x="2059924" y="4657377"/>
                  <a:pt x="2049650" y="4655361"/>
                  <a:pt x="2041201" y="4658529"/>
                </a:cubicBezTo>
                <a:cubicBezTo>
                  <a:pt x="2016044" y="4667939"/>
                  <a:pt x="1990216" y="4669955"/>
                  <a:pt x="1963909" y="4669955"/>
                </a:cubicBezTo>
                <a:cubicBezTo>
                  <a:pt x="1959107" y="4669955"/>
                  <a:pt x="1954210" y="4668612"/>
                  <a:pt x="1949603" y="4667171"/>
                </a:cubicBezTo>
                <a:cubicBezTo>
                  <a:pt x="1922717" y="4658529"/>
                  <a:pt x="1895737" y="4659297"/>
                  <a:pt x="1868373" y="4664578"/>
                </a:cubicBezTo>
                <a:cubicBezTo>
                  <a:pt x="1862708" y="4665731"/>
                  <a:pt x="1856372" y="4665923"/>
                  <a:pt x="1850707" y="4664771"/>
                </a:cubicBezTo>
                <a:cubicBezTo>
                  <a:pt x="1834768" y="4661410"/>
                  <a:pt x="1819309" y="4655841"/>
                  <a:pt x="1803275" y="4653441"/>
                </a:cubicBezTo>
                <a:cubicBezTo>
                  <a:pt x="1776775" y="4649504"/>
                  <a:pt x="1753828" y="4662754"/>
                  <a:pt x="1730112" y="4671396"/>
                </a:cubicBezTo>
                <a:cubicBezTo>
                  <a:pt x="1707548" y="4679557"/>
                  <a:pt x="1688345" y="4697992"/>
                  <a:pt x="1661652" y="4693863"/>
                </a:cubicBezTo>
                <a:cubicBezTo>
                  <a:pt x="1658965" y="4693479"/>
                  <a:pt x="1655988" y="4696071"/>
                  <a:pt x="1653011" y="4696744"/>
                </a:cubicBezTo>
                <a:cubicBezTo>
                  <a:pt x="1644850" y="4698568"/>
                  <a:pt x="1636689" y="4700776"/>
                  <a:pt x="1628431" y="4701641"/>
                </a:cubicBezTo>
                <a:cubicBezTo>
                  <a:pt x="1618350" y="4702793"/>
                  <a:pt x="1608076" y="4702409"/>
                  <a:pt x="1597995" y="4703369"/>
                </a:cubicBezTo>
                <a:cubicBezTo>
                  <a:pt x="1585032" y="4704521"/>
                  <a:pt x="1572263" y="4707593"/>
                  <a:pt x="1559396" y="4707593"/>
                </a:cubicBezTo>
                <a:cubicBezTo>
                  <a:pt x="1549026" y="4707593"/>
                  <a:pt x="1538753" y="4704041"/>
                  <a:pt x="1528480" y="4702312"/>
                </a:cubicBezTo>
                <a:cubicBezTo>
                  <a:pt x="1513981" y="4699912"/>
                  <a:pt x="1498042" y="4700584"/>
                  <a:pt x="1485272" y="4694439"/>
                </a:cubicBezTo>
                <a:cubicBezTo>
                  <a:pt x="1471639" y="4687910"/>
                  <a:pt x="1458676" y="4684934"/>
                  <a:pt x="1444562" y="4686950"/>
                </a:cubicBezTo>
                <a:cubicBezTo>
                  <a:pt x="1439857" y="4687622"/>
                  <a:pt x="1433808" y="4691655"/>
                  <a:pt x="1431696" y="4695783"/>
                </a:cubicBezTo>
                <a:cubicBezTo>
                  <a:pt x="1426991" y="4705001"/>
                  <a:pt x="1420559" y="4706634"/>
                  <a:pt x="1411821" y="4703464"/>
                </a:cubicBezTo>
                <a:cubicBezTo>
                  <a:pt x="1404236" y="4700776"/>
                  <a:pt x="1394922" y="4699432"/>
                  <a:pt x="1389738" y="4694247"/>
                </a:cubicBezTo>
                <a:cubicBezTo>
                  <a:pt x="1375047" y="4679557"/>
                  <a:pt x="1356324" y="4679077"/>
                  <a:pt x="1338081" y="4675141"/>
                </a:cubicBezTo>
                <a:cubicBezTo>
                  <a:pt x="1326945" y="4672739"/>
                  <a:pt x="1316574" y="4672644"/>
                  <a:pt x="1305436" y="4674276"/>
                </a:cubicBezTo>
                <a:cubicBezTo>
                  <a:pt x="1281241" y="4677925"/>
                  <a:pt x="1257717" y="4672739"/>
                  <a:pt x="1234481" y="4666115"/>
                </a:cubicBezTo>
                <a:cubicBezTo>
                  <a:pt x="1219118" y="4661698"/>
                  <a:pt x="1203372" y="4659010"/>
                  <a:pt x="1188106" y="4654497"/>
                </a:cubicBezTo>
                <a:cubicBezTo>
                  <a:pt x="1176680" y="4651041"/>
                  <a:pt x="1165255" y="4646912"/>
                  <a:pt x="1154790" y="4641343"/>
                </a:cubicBezTo>
                <a:cubicBezTo>
                  <a:pt x="1139618" y="4633181"/>
                  <a:pt x="1126369" y="4620891"/>
                  <a:pt x="1107069" y="4624156"/>
                </a:cubicBezTo>
                <a:cubicBezTo>
                  <a:pt x="1090074" y="4627036"/>
                  <a:pt x="1074713" y="4620988"/>
                  <a:pt x="1059158" y="4615227"/>
                </a:cubicBezTo>
                <a:cubicBezTo>
                  <a:pt x="1047732" y="4611002"/>
                  <a:pt x="1036308" y="4606681"/>
                  <a:pt x="1024496" y="4603993"/>
                </a:cubicBezTo>
                <a:cubicBezTo>
                  <a:pt x="1010478" y="4600824"/>
                  <a:pt x="994635" y="4602169"/>
                  <a:pt x="982153" y="4596311"/>
                </a:cubicBezTo>
                <a:cubicBezTo>
                  <a:pt x="969095" y="4590166"/>
                  <a:pt x="958246" y="4594295"/>
                  <a:pt x="946628" y="4596024"/>
                </a:cubicBezTo>
                <a:cubicBezTo>
                  <a:pt x="928097" y="4598712"/>
                  <a:pt x="909661" y="4603705"/>
                  <a:pt x="890939" y="4597368"/>
                </a:cubicBezTo>
                <a:cubicBezTo>
                  <a:pt x="868184" y="4589687"/>
                  <a:pt x="845620" y="4581430"/>
                  <a:pt x="822769" y="4574133"/>
                </a:cubicBezTo>
                <a:cubicBezTo>
                  <a:pt x="813934" y="4571347"/>
                  <a:pt x="804431" y="4570195"/>
                  <a:pt x="795212" y="4568947"/>
                </a:cubicBezTo>
                <a:cubicBezTo>
                  <a:pt x="786476" y="4567891"/>
                  <a:pt x="776010" y="4570579"/>
                  <a:pt x="769288" y="4566547"/>
                </a:cubicBezTo>
                <a:cubicBezTo>
                  <a:pt x="752005" y="4556178"/>
                  <a:pt x="734243" y="4551089"/>
                  <a:pt x="714271" y="4551089"/>
                </a:cubicBezTo>
                <a:cubicBezTo>
                  <a:pt x="706781" y="4551089"/>
                  <a:pt x="699484" y="4546768"/>
                  <a:pt x="691900" y="4545999"/>
                </a:cubicBezTo>
                <a:cubicBezTo>
                  <a:pt x="681529" y="4545040"/>
                  <a:pt x="669623" y="4542447"/>
                  <a:pt x="660598" y="4546096"/>
                </a:cubicBezTo>
                <a:cubicBezTo>
                  <a:pt x="639379" y="4554737"/>
                  <a:pt x="622193" y="4547536"/>
                  <a:pt x="603662" y="4538991"/>
                </a:cubicBezTo>
                <a:cubicBezTo>
                  <a:pt x="585418" y="4530541"/>
                  <a:pt x="566215" y="4523821"/>
                  <a:pt x="546821" y="4518251"/>
                </a:cubicBezTo>
                <a:cubicBezTo>
                  <a:pt x="539524" y="4516235"/>
                  <a:pt x="530787" y="4519596"/>
                  <a:pt x="522721" y="4520267"/>
                </a:cubicBezTo>
                <a:cubicBezTo>
                  <a:pt x="519840" y="4520460"/>
                  <a:pt x="516671" y="4520748"/>
                  <a:pt x="514080" y="4519788"/>
                </a:cubicBezTo>
                <a:cubicBezTo>
                  <a:pt x="489020" y="4510570"/>
                  <a:pt x="463575" y="4503561"/>
                  <a:pt x="436404" y="4508361"/>
                </a:cubicBezTo>
                <a:cubicBezTo>
                  <a:pt x="433908" y="4508842"/>
                  <a:pt x="431123" y="4507786"/>
                  <a:pt x="428626" y="4507114"/>
                </a:cubicBezTo>
                <a:cubicBezTo>
                  <a:pt x="416432" y="4503657"/>
                  <a:pt x="404526" y="4498184"/>
                  <a:pt x="392141" y="4496936"/>
                </a:cubicBezTo>
                <a:cubicBezTo>
                  <a:pt x="361608" y="4493864"/>
                  <a:pt x="330884" y="4492615"/>
                  <a:pt x="300157" y="4490599"/>
                </a:cubicBezTo>
                <a:cubicBezTo>
                  <a:pt x="298237" y="4490503"/>
                  <a:pt x="296221" y="4490503"/>
                  <a:pt x="294493" y="4489831"/>
                </a:cubicBezTo>
                <a:cubicBezTo>
                  <a:pt x="283163" y="4485702"/>
                  <a:pt x="273274" y="4487047"/>
                  <a:pt x="263671" y="4494919"/>
                </a:cubicBezTo>
                <a:cubicBezTo>
                  <a:pt x="259447" y="4498376"/>
                  <a:pt x="253686" y="4500200"/>
                  <a:pt x="248406" y="4502121"/>
                </a:cubicBezTo>
                <a:cubicBezTo>
                  <a:pt x="240628" y="4505002"/>
                  <a:pt x="232659" y="4507786"/>
                  <a:pt x="224594" y="4509610"/>
                </a:cubicBezTo>
                <a:cubicBezTo>
                  <a:pt x="216624" y="4511338"/>
                  <a:pt x="208079" y="4513738"/>
                  <a:pt x="200398" y="4512395"/>
                </a:cubicBezTo>
                <a:cubicBezTo>
                  <a:pt x="186572" y="4509994"/>
                  <a:pt x="173417" y="4504618"/>
                  <a:pt x="159783" y="4501064"/>
                </a:cubicBezTo>
                <a:cubicBezTo>
                  <a:pt x="155079" y="4499816"/>
                  <a:pt x="149893" y="4500009"/>
                  <a:pt x="144997" y="4499912"/>
                </a:cubicBezTo>
                <a:cubicBezTo>
                  <a:pt x="133763" y="4499625"/>
                  <a:pt x="122241" y="4502409"/>
                  <a:pt x="112064" y="4494440"/>
                </a:cubicBezTo>
                <a:cubicBezTo>
                  <a:pt x="102655" y="4486951"/>
                  <a:pt x="93148" y="4489158"/>
                  <a:pt x="83259" y="4494824"/>
                </a:cubicBezTo>
                <a:cubicBezTo>
                  <a:pt x="76154" y="4498857"/>
                  <a:pt x="68090" y="4502025"/>
                  <a:pt x="60120" y="4503561"/>
                </a:cubicBezTo>
                <a:cubicBezTo>
                  <a:pt x="49174" y="4505673"/>
                  <a:pt x="38324" y="4506538"/>
                  <a:pt x="26514" y="4505289"/>
                </a:cubicBezTo>
                <a:cubicBezTo>
                  <a:pt x="18161" y="4504425"/>
                  <a:pt x="11343" y="4504041"/>
                  <a:pt x="4814" y="4498952"/>
                </a:cubicBezTo>
                <a:cubicBezTo>
                  <a:pt x="3759" y="4498184"/>
                  <a:pt x="1839" y="4497992"/>
                  <a:pt x="398" y="4498089"/>
                </a:cubicBezTo>
                <a:lnTo>
                  <a:pt x="0" y="4498087"/>
                </a:lnTo>
                <a:close/>
              </a:path>
            </a:pathLst>
          </a:custGeom>
          <a:noFill/>
          <a:effectLst>
            <a:outerShdw blurRad="381000" dist="152400" dir="5400000" algn="t" rotWithShape="0">
              <a:prstClr val="black">
                <a:alpha val="10000"/>
              </a:prstClr>
            </a:outerShdw>
          </a:effectLst>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CDA15DC-3D58-284A-AADE-7F5EDFF4FE44}"/>
              </a:ext>
            </a:extLst>
          </p:cNvPr>
          <p:cNvSpPr txBox="1"/>
          <p:nvPr/>
        </p:nvSpPr>
        <p:spPr>
          <a:xfrm>
            <a:off x="838199" y="4649273"/>
            <a:ext cx="4596686" cy="923330"/>
          </a:xfrm>
          <a:prstGeom prst="rect">
            <a:avLst/>
          </a:prstGeom>
          <a:noFill/>
        </p:spPr>
        <p:txBody>
          <a:bodyPr wrap="square" rtlCol="0">
            <a:spAutoFit/>
          </a:bodyPr>
          <a:lstStyle/>
          <a:p>
            <a:r>
              <a:rPr lang="en-US" dirty="0"/>
              <a:t>Discuss: How do you think the growth of the digital world has changed the process of arrest?...Has it?</a:t>
            </a:r>
          </a:p>
        </p:txBody>
      </p:sp>
    </p:spTree>
    <p:extLst>
      <p:ext uri="{BB962C8B-B14F-4D97-AF65-F5344CB8AC3E}">
        <p14:creationId xmlns:p14="http://schemas.microsoft.com/office/powerpoint/2010/main" val="813759559"/>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a:spLocks noChangeArrowheads="1"/>
          </p:cNvSpPr>
          <p:nvPr/>
        </p:nvSpPr>
        <p:spPr bwMode="auto">
          <a:xfrm>
            <a:off x="78659" y="1206624"/>
            <a:ext cx="6474824" cy="54938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a:solidFill>
                  <a:schemeClr val="tx1"/>
                </a:solidFill>
                <a:latin typeface="Arial" charset="0"/>
              </a:defRPr>
            </a:lvl1pPr>
            <a:lvl2pPr marL="742950" indent="-285750" eaLnBrk="0" hangingPunct="0">
              <a:defRPr>
                <a:solidFill>
                  <a:schemeClr val="tx1"/>
                </a:solidFill>
                <a:latin typeface="Arial" charset="0"/>
              </a:defRPr>
            </a:lvl2pPr>
            <a:lvl3pPr marL="1143000" indent="-228600" eaLnBrk="0" hangingPunct="0">
              <a:defRPr>
                <a:solidFill>
                  <a:schemeClr val="tx1"/>
                </a:solidFill>
                <a:latin typeface="Arial" charset="0"/>
              </a:defRPr>
            </a:lvl3pPr>
            <a:lvl4pPr marL="1600200" indent="-228600" eaLnBrk="0" hangingPunct="0">
              <a:defRPr>
                <a:solidFill>
                  <a:schemeClr val="tx1"/>
                </a:solidFill>
                <a:latin typeface="Arial" charset="0"/>
              </a:defRPr>
            </a:lvl4pPr>
            <a:lvl5pPr marL="2057400" indent="-228600" eaLnBrk="0" hangingPunct="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 person’s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suspected involvement </a:t>
            </a:r>
          </a:p>
          <a:p>
            <a:pPr algn="ctr" eaLnBrk="1" hangingPunct="1">
              <a:spcAft>
                <a:spcPts val="600"/>
              </a:spcAft>
              <a:buClr>
                <a:srgbClr val="000066"/>
              </a:buClr>
              <a:defRPr/>
            </a:pPr>
            <a:r>
              <a:rPr lang="en-US" altLang="en-US" sz="2400" b="1" kern="0" dirty="0">
                <a:solidFill>
                  <a:srgbClr val="FF0000"/>
                </a:solidFill>
                <a:latin typeface="Arial" panose="020B0604020202020204" pitchFamily="34" charset="0"/>
                <a:ea typeface="Verdana" pitchFamily="34" charset="0"/>
                <a:cs typeface="Arial" panose="020B0604020202020204" pitchFamily="34" charset="0"/>
              </a:rPr>
              <a:t>or</a:t>
            </a:r>
            <a:r>
              <a:rPr lang="en-US" altLang="en-US" sz="2400" kern="0" dirty="0">
                <a:solidFill>
                  <a:srgbClr val="FF0000"/>
                </a:solidFill>
                <a:latin typeface="Arial" panose="020B0604020202020204" pitchFamily="34" charset="0"/>
                <a:ea typeface="Verdana" pitchFamily="34" charset="0"/>
                <a:cs typeface="Arial" panose="020B0604020202020204" pitchFamily="34" charset="0"/>
              </a:rPr>
              <a:t> </a:t>
            </a: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attempted involvement</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600"/>
              </a:spcAft>
              <a:buClr>
                <a:srgbClr val="000066"/>
              </a:buClr>
              <a:defRPr/>
            </a:pPr>
            <a:r>
              <a:rPr lang="en-US" altLang="en-US" sz="2400" kern="0" dirty="0">
                <a:solidFill>
                  <a:srgbClr val="000099"/>
                </a:solidFill>
                <a:latin typeface="Arial" panose="020B0604020202020204" pitchFamily="34" charset="0"/>
                <a:ea typeface="Verdana" pitchFamily="34" charset="0"/>
                <a:cs typeface="Arial" panose="020B0604020202020204" pitchFamily="34" charset="0"/>
              </a:rPr>
              <a:t>in the commission of a criminal offence</a:t>
            </a:r>
            <a:br>
              <a:rPr lang="en-US" altLang="en-US" sz="2400" kern="0" dirty="0">
                <a:solidFill>
                  <a:srgbClr val="000099"/>
                </a:solidFill>
                <a:latin typeface="Arial" panose="020B0604020202020204" pitchFamily="34" charset="0"/>
                <a:ea typeface="Verdana" pitchFamily="34" charset="0"/>
                <a:cs typeface="Arial" panose="020B0604020202020204" pitchFamily="34" charset="0"/>
              </a:rPr>
            </a:br>
            <a:endParaRPr lang="en-US" altLang="en-US" sz="2400" kern="0" dirty="0">
              <a:solidFill>
                <a:srgbClr val="000099"/>
              </a:solidFill>
              <a:latin typeface="Arial" panose="020B0604020202020204" pitchFamily="34" charset="0"/>
              <a:ea typeface="Verdana" pitchFamily="34" charset="0"/>
              <a:cs typeface="Arial" panose="020B0604020202020204" pitchFamily="34" charset="0"/>
            </a:endParaRPr>
          </a:p>
          <a:p>
            <a:pPr algn="ctr" eaLnBrk="1" hangingPunct="1">
              <a:spcAft>
                <a:spcPts val="1800"/>
              </a:spcAft>
              <a:buClr>
                <a:srgbClr val="FFFF00"/>
              </a:buClr>
              <a:defRPr/>
            </a:pPr>
            <a: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t>AND</a:t>
            </a:r>
            <a:br>
              <a:rPr lang="en-US" altLang="en-US" sz="2400" b="1" kern="0" dirty="0">
                <a:solidFill>
                  <a:srgbClr val="FF0000"/>
                </a:solidFill>
                <a:latin typeface="Arial" panose="020B0604020202020204" pitchFamily="34" charset="0"/>
                <a:ea typeface="Verdana" panose="020B0604030504040204" pitchFamily="34" charset="0"/>
                <a:cs typeface="Arial" panose="020B0604020202020204" pitchFamily="34" charset="0"/>
              </a:rPr>
            </a:br>
            <a:b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b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reasonable grounds for believing that the person’s arrest is ‘</a:t>
            </a:r>
            <a:r>
              <a:rPr lang="en-US" altLang="en-US" sz="2400" b="1" kern="0" dirty="0">
                <a:solidFill>
                  <a:srgbClr val="000099"/>
                </a:solidFill>
                <a:latin typeface="Arial" panose="020B0604020202020204" pitchFamily="34" charset="0"/>
                <a:ea typeface="Verdana" panose="020B0604030504040204" pitchFamily="34" charset="0"/>
                <a:cs typeface="Arial" panose="020B0604020202020204" pitchFamily="34" charset="0"/>
              </a:rPr>
              <a:t>necessary</a:t>
            </a:r>
            <a:r>
              <a:rPr lang="en-US" altLang="en-US" sz="2400" kern="0" dirty="0">
                <a:solidFill>
                  <a:srgbClr val="000099"/>
                </a:solidFill>
                <a:latin typeface="Arial" panose="020B0604020202020204" pitchFamily="34" charset="0"/>
                <a:ea typeface="Verdana" panose="020B0604030504040204" pitchFamily="34" charset="0"/>
                <a:cs typeface="Arial" panose="020B0604020202020204" pitchFamily="34" charset="0"/>
              </a:rPr>
              <a:t>’</a:t>
            </a:r>
            <a:endParaRPr lang="en-US" altLang="en-US" sz="2400" kern="0" dirty="0">
              <a:solidFill>
                <a:srgbClr val="000099"/>
              </a:solidFill>
              <a:latin typeface="Arial" panose="020B0604020202020204" pitchFamily="34" charset="0"/>
              <a:cs typeface="Arial" panose="020B0604020202020204" pitchFamily="34" charset="0"/>
            </a:endParaRPr>
          </a:p>
          <a:p>
            <a:pPr algn="ctr" eaLnBrk="1" hangingPunct="1">
              <a:defRPr/>
            </a:pPr>
            <a:endParaRPr lang="en-GB" altLang="en-US" kern="0" dirty="0">
              <a:solidFill>
                <a:srgbClr val="000000"/>
              </a:solidFill>
            </a:endParaRPr>
          </a:p>
        </p:txBody>
      </p:sp>
      <p:pic>
        <p:nvPicPr>
          <p:cNvPr id="5" name="Picture 2"/>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816080" y="1058009"/>
            <a:ext cx="3188957" cy="2226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TextBox 5"/>
          <p:cNvSpPr txBox="1"/>
          <p:nvPr/>
        </p:nvSpPr>
        <p:spPr>
          <a:xfrm>
            <a:off x="0" y="157564"/>
            <a:ext cx="7848872" cy="584775"/>
          </a:xfrm>
          <a:prstGeom prst="rect">
            <a:avLst/>
          </a:prstGeom>
          <a:solidFill>
            <a:srgbClr val="00B050"/>
          </a:solidFill>
        </p:spPr>
        <p:txBody>
          <a:bodyPr wrap="square" rtlCol="0">
            <a:spAutoFit/>
          </a:bodyPr>
          <a:lstStyle/>
          <a:p>
            <a:r>
              <a:rPr lang="en-GB" sz="3200" b="1" dirty="0">
                <a:solidFill>
                  <a:schemeClr val="bg1"/>
                </a:solidFill>
              </a:rPr>
              <a:t>What is a ‘</a:t>
            </a:r>
            <a:r>
              <a:rPr lang="en-GB" sz="3200" b="1" i="1" dirty="0">
                <a:solidFill>
                  <a:schemeClr val="bg1"/>
                </a:solidFill>
              </a:rPr>
              <a:t>Lawful Arrest</a:t>
            </a:r>
            <a:r>
              <a:rPr lang="en-GB" sz="3200" b="1" dirty="0">
                <a:solidFill>
                  <a:schemeClr val="bg1"/>
                </a:solidFill>
              </a:rPr>
              <a:t>’?</a:t>
            </a:r>
          </a:p>
        </p:txBody>
      </p:sp>
      <p:pic>
        <p:nvPicPr>
          <p:cNvPr id="3074" name="Picture 2" descr="Police arrest man carrying machete on Barry Island - Wales Online">
            <a:extLst>
              <a:ext uri="{FF2B5EF4-FFF2-40B4-BE49-F238E27FC236}">
                <a16:creationId xmlns:a16="http://schemas.microsoft.com/office/drawing/2014/main" id="{18DF5C2C-1E15-7542-AC6B-680761C17D0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848872" y="3953530"/>
            <a:ext cx="3289300" cy="246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36450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1336815" y="3606982"/>
            <a:ext cx="8507288" cy="56368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spcAft>
                <a:spcPct val="0"/>
              </a:spcAft>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marL="457200" indent="-457200" eaLnBrk="1" hangingPunct="1">
              <a:spcBef>
                <a:spcPct val="0"/>
              </a:spcBef>
              <a:spcAft>
                <a:spcPct val="0"/>
              </a:spcAft>
              <a:buFont typeface="Arial" panose="020B0604020202020204" pitchFamily="34" charset="0"/>
              <a:buChar char="•"/>
            </a:pPr>
            <a:endParaRPr lang="en-GB" dirty="0">
              <a:solidFill>
                <a:srgbClr val="000099"/>
              </a:solidFill>
              <a:latin typeface="Arial" charset="0"/>
            </a:endParaRPr>
          </a:p>
          <a:p>
            <a:pPr eaLnBrk="1" hangingPunct="1">
              <a:spcBef>
                <a:spcPct val="0"/>
              </a:spcBef>
              <a:spcAft>
                <a:spcPct val="0"/>
              </a:spcAft>
            </a:pPr>
            <a:endParaRPr lang="en-GB" dirty="0">
              <a:solidFill>
                <a:srgbClr val="000099"/>
              </a:solidFill>
              <a:latin typeface="Arial" charset="0"/>
            </a:endParaRPr>
          </a:p>
        </p:txBody>
      </p:sp>
      <p:sp>
        <p:nvSpPr>
          <p:cNvPr id="4" name="TextBox 3"/>
          <p:cNvSpPr txBox="1"/>
          <p:nvPr/>
        </p:nvSpPr>
        <p:spPr>
          <a:xfrm>
            <a:off x="0" y="168422"/>
            <a:ext cx="7848872" cy="646331"/>
          </a:xfrm>
          <a:prstGeom prst="rect">
            <a:avLst/>
          </a:prstGeom>
          <a:solidFill>
            <a:srgbClr val="00B050"/>
          </a:solidFill>
        </p:spPr>
        <p:txBody>
          <a:bodyPr wrap="square" rtlCol="0">
            <a:spAutoFit/>
          </a:bodyPr>
          <a:lstStyle/>
          <a:p>
            <a:r>
              <a:rPr lang="en-GB" sz="3600" b="1" u="sng" dirty="0">
                <a:solidFill>
                  <a:schemeClr val="bg1"/>
                </a:solidFill>
              </a:rPr>
              <a:t>Prior</a:t>
            </a:r>
            <a:r>
              <a:rPr lang="en-GB" sz="3600" b="1" dirty="0">
                <a:solidFill>
                  <a:schemeClr val="bg1"/>
                </a:solidFill>
              </a:rPr>
              <a:t> to Making an Arrest</a:t>
            </a:r>
          </a:p>
        </p:txBody>
      </p:sp>
      <p:sp>
        <p:nvSpPr>
          <p:cNvPr id="5" name="TextBox 4">
            <a:extLst>
              <a:ext uri="{FF2B5EF4-FFF2-40B4-BE49-F238E27FC236}">
                <a16:creationId xmlns:a16="http://schemas.microsoft.com/office/drawing/2014/main" id="{DDB29703-9CD0-194A-BE06-52ACAA301A0E}"/>
              </a:ext>
            </a:extLst>
          </p:cNvPr>
          <p:cNvSpPr txBox="1"/>
          <p:nvPr/>
        </p:nvSpPr>
        <p:spPr>
          <a:xfrm>
            <a:off x="0" y="1019442"/>
            <a:ext cx="6198432" cy="369332"/>
          </a:xfrm>
          <a:prstGeom prst="rect">
            <a:avLst/>
          </a:prstGeom>
          <a:noFill/>
        </p:spPr>
        <p:txBody>
          <a:bodyPr wrap="square">
            <a:spAutoFit/>
          </a:bodyPr>
          <a:lstStyle/>
          <a:p>
            <a:pPr eaLnBrk="1" hangingPunct="1">
              <a:spcBef>
                <a:spcPct val="0"/>
              </a:spcBef>
              <a:spcAft>
                <a:spcPct val="0"/>
              </a:spcAft>
            </a:pPr>
            <a:r>
              <a:rPr lang="en-GB" dirty="0">
                <a:solidFill>
                  <a:srgbClr val="000099"/>
                </a:solidFill>
                <a:latin typeface="Arial" charset="0"/>
              </a:rPr>
              <a:t>Officers should consider information about:</a:t>
            </a:r>
          </a:p>
        </p:txBody>
      </p:sp>
      <p:sp>
        <p:nvSpPr>
          <p:cNvPr id="16" name="Rounded Rectangle 15">
            <a:extLst>
              <a:ext uri="{FF2B5EF4-FFF2-40B4-BE49-F238E27FC236}">
                <a16:creationId xmlns:a16="http://schemas.microsoft.com/office/drawing/2014/main" id="{5C34C30A-D130-7A45-A623-D3F5BA494710}"/>
              </a:ext>
            </a:extLst>
          </p:cNvPr>
          <p:cNvSpPr/>
          <p:nvPr/>
        </p:nvSpPr>
        <p:spPr>
          <a:xfrm>
            <a:off x="1642156"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ounded Rectangle 16">
            <a:extLst>
              <a:ext uri="{FF2B5EF4-FFF2-40B4-BE49-F238E27FC236}">
                <a16:creationId xmlns:a16="http://schemas.microsoft.com/office/drawing/2014/main" id="{AD8DC2A7-3284-4F4F-83C8-285D356DE6DC}"/>
              </a:ext>
            </a:extLst>
          </p:cNvPr>
          <p:cNvSpPr/>
          <p:nvPr/>
        </p:nvSpPr>
        <p:spPr>
          <a:xfrm>
            <a:off x="5097850" y="1815455"/>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ounded Rectangle 17">
            <a:extLst>
              <a:ext uri="{FF2B5EF4-FFF2-40B4-BE49-F238E27FC236}">
                <a16:creationId xmlns:a16="http://schemas.microsoft.com/office/drawing/2014/main" id="{BBACCD27-5B18-4D4C-A461-C0E234E5E46C}"/>
              </a:ext>
            </a:extLst>
          </p:cNvPr>
          <p:cNvSpPr/>
          <p:nvPr/>
        </p:nvSpPr>
        <p:spPr>
          <a:xfrm>
            <a:off x="8599179" y="184722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ounded Rectangle 18">
            <a:extLst>
              <a:ext uri="{FF2B5EF4-FFF2-40B4-BE49-F238E27FC236}">
                <a16:creationId xmlns:a16="http://schemas.microsoft.com/office/drawing/2014/main" id="{F44865AF-4416-7940-9B9E-E7751BC7F657}"/>
              </a:ext>
            </a:extLst>
          </p:cNvPr>
          <p:cNvSpPr/>
          <p:nvPr/>
        </p:nvSpPr>
        <p:spPr>
          <a:xfrm>
            <a:off x="6677822" y="4485539"/>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ounded Rectangle 19">
            <a:extLst>
              <a:ext uri="{FF2B5EF4-FFF2-40B4-BE49-F238E27FC236}">
                <a16:creationId xmlns:a16="http://schemas.microsoft.com/office/drawing/2014/main" id="{3048BF13-9483-B14C-81A6-C9FD98689518}"/>
              </a:ext>
            </a:extLst>
          </p:cNvPr>
          <p:cNvSpPr/>
          <p:nvPr/>
        </p:nvSpPr>
        <p:spPr>
          <a:xfrm>
            <a:off x="3351284" y="4429702"/>
            <a:ext cx="2292654" cy="21302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AF47FE9A-6FB5-3F44-9053-11D7CC6A2691}"/>
              </a:ext>
            </a:extLst>
          </p:cNvPr>
          <p:cNvSpPr txBox="1"/>
          <p:nvPr/>
        </p:nvSpPr>
        <p:spPr>
          <a:xfrm>
            <a:off x="1885863" y="2326564"/>
            <a:ext cx="1730892" cy="1015663"/>
          </a:xfrm>
          <a:prstGeom prst="rect">
            <a:avLst/>
          </a:prstGeom>
          <a:noFill/>
        </p:spPr>
        <p:txBody>
          <a:bodyPr wrap="square">
            <a:spAutoFit/>
          </a:bodyPr>
          <a:lstStyle/>
          <a:p>
            <a:pPr algn="ctr" eaLnBrk="1" hangingPunct="1">
              <a:spcBef>
                <a:spcPct val="0"/>
              </a:spcBef>
              <a:spcAft>
                <a:spcPct val="0"/>
              </a:spcAft>
            </a:pPr>
            <a:r>
              <a:rPr lang="en-GB" sz="2000" dirty="0">
                <a:solidFill>
                  <a:schemeClr val="bg1"/>
                </a:solidFill>
                <a:latin typeface="Arial" charset="0"/>
              </a:rPr>
              <a:t>The event: What has happened?</a:t>
            </a:r>
          </a:p>
        </p:txBody>
      </p:sp>
      <p:sp>
        <p:nvSpPr>
          <p:cNvPr id="9" name="TextBox 8">
            <a:extLst>
              <a:ext uri="{FF2B5EF4-FFF2-40B4-BE49-F238E27FC236}">
                <a16:creationId xmlns:a16="http://schemas.microsoft.com/office/drawing/2014/main" id="{93807AC7-ED15-C547-BE5A-DABC383AEB84}"/>
              </a:ext>
            </a:extLst>
          </p:cNvPr>
          <p:cNvSpPr txBox="1"/>
          <p:nvPr/>
        </p:nvSpPr>
        <p:spPr>
          <a:xfrm>
            <a:off x="4946111" y="2574513"/>
            <a:ext cx="2596131" cy="646331"/>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The individual’s involved </a:t>
            </a:r>
          </a:p>
        </p:txBody>
      </p:sp>
      <p:sp>
        <p:nvSpPr>
          <p:cNvPr id="13" name="TextBox 12">
            <a:extLst>
              <a:ext uri="{FF2B5EF4-FFF2-40B4-BE49-F238E27FC236}">
                <a16:creationId xmlns:a16="http://schemas.microsoft.com/office/drawing/2014/main" id="{55F7B31D-56C4-4440-968C-4442E79A1D96}"/>
              </a:ext>
            </a:extLst>
          </p:cNvPr>
          <p:cNvSpPr txBox="1"/>
          <p:nvPr/>
        </p:nvSpPr>
        <p:spPr>
          <a:xfrm>
            <a:off x="8999083" y="2695897"/>
            <a:ext cx="6192980" cy="369332"/>
          </a:xfrm>
          <a:prstGeom prst="rect">
            <a:avLst/>
          </a:prstGeom>
          <a:noFill/>
        </p:spPr>
        <p:txBody>
          <a:bodyPr wrap="square">
            <a:spAutoFit/>
          </a:bodyPr>
          <a:lstStyle/>
          <a:p>
            <a:pPr eaLnBrk="1" hangingPunct="1">
              <a:spcBef>
                <a:spcPct val="0"/>
              </a:spcBef>
              <a:spcAft>
                <a:spcPct val="0"/>
              </a:spcAft>
            </a:pPr>
            <a:r>
              <a:rPr lang="en-GB" dirty="0">
                <a:solidFill>
                  <a:schemeClr val="bg1"/>
                </a:solidFill>
                <a:latin typeface="Arial" charset="0"/>
              </a:rPr>
              <a:t>Any offence? </a:t>
            </a:r>
          </a:p>
        </p:txBody>
      </p:sp>
      <p:sp>
        <p:nvSpPr>
          <p:cNvPr id="11" name="TextBox 10">
            <a:extLst>
              <a:ext uri="{FF2B5EF4-FFF2-40B4-BE49-F238E27FC236}">
                <a16:creationId xmlns:a16="http://schemas.microsoft.com/office/drawing/2014/main" id="{FD3379EB-FB89-8546-807B-0066EAE95FC1}"/>
              </a:ext>
            </a:extLst>
          </p:cNvPr>
          <p:cNvSpPr txBox="1"/>
          <p:nvPr/>
        </p:nvSpPr>
        <p:spPr>
          <a:xfrm>
            <a:off x="3436779" y="4753789"/>
            <a:ext cx="215368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physical or mental ill health which requires medical attention?</a:t>
            </a:r>
          </a:p>
        </p:txBody>
      </p:sp>
      <p:sp>
        <p:nvSpPr>
          <p:cNvPr id="15" name="TextBox 14">
            <a:extLst>
              <a:ext uri="{FF2B5EF4-FFF2-40B4-BE49-F238E27FC236}">
                <a16:creationId xmlns:a16="http://schemas.microsoft.com/office/drawing/2014/main" id="{4A93DEFC-D7AB-CC4E-BC34-887890E201BD}"/>
              </a:ext>
            </a:extLst>
          </p:cNvPr>
          <p:cNvSpPr txBox="1"/>
          <p:nvPr/>
        </p:nvSpPr>
        <p:spPr>
          <a:xfrm>
            <a:off x="6980714" y="4946373"/>
            <a:ext cx="1686870" cy="1200329"/>
          </a:xfrm>
          <a:prstGeom prst="rect">
            <a:avLst/>
          </a:prstGeom>
          <a:noFill/>
        </p:spPr>
        <p:txBody>
          <a:bodyPr wrap="square">
            <a:spAutoFit/>
          </a:bodyPr>
          <a:lstStyle/>
          <a:p>
            <a:pPr algn="ctr" eaLnBrk="1" hangingPunct="1">
              <a:spcBef>
                <a:spcPct val="0"/>
              </a:spcBef>
              <a:spcAft>
                <a:spcPct val="0"/>
              </a:spcAft>
            </a:pPr>
            <a:r>
              <a:rPr lang="en-GB" dirty="0">
                <a:solidFill>
                  <a:schemeClr val="bg1"/>
                </a:solidFill>
                <a:latin typeface="Arial" charset="0"/>
              </a:rPr>
              <a:t>Any needs of the investigative process? </a:t>
            </a:r>
          </a:p>
        </p:txBody>
      </p:sp>
      <p:sp>
        <p:nvSpPr>
          <p:cNvPr id="21" name="TextBox 20">
            <a:extLst>
              <a:ext uri="{FF2B5EF4-FFF2-40B4-BE49-F238E27FC236}">
                <a16:creationId xmlns:a16="http://schemas.microsoft.com/office/drawing/2014/main" id="{4D405A07-18D5-D647-A831-5A29633DBDD5}"/>
              </a:ext>
            </a:extLst>
          </p:cNvPr>
          <p:cNvSpPr txBox="1"/>
          <p:nvPr/>
        </p:nvSpPr>
        <p:spPr>
          <a:xfrm rot="20178859">
            <a:off x="222237" y="4768391"/>
            <a:ext cx="2442305" cy="923330"/>
          </a:xfrm>
          <a:prstGeom prst="rect">
            <a:avLst/>
          </a:prstGeom>
          <a:noFill/>
        </p:spPr>
        <p:txBody>
          <a:bodyPr wrap="square" rtlCol="0">
            <a:spAutoFit/>
          </a:bodyPr>
          <a:lstStyle/>
          <a:p>
            <a:r>
              <a:rPr lang="en-US" sz="5400" dirty="0">
                <a:solidFill>
                  <a:schemeClr val="accent6"/>
                </a:solidFill>
              </a:rPr>
              <a:t>SHACKS</a:t>
            </a:r>
            <a:r>
              <a:rPr lang="en-US" dirty="0"/>
              <a:t> </a:t>
            </a:r>
          </a:p>
        </p:txBody>
      </p:sp>
      <p:sp>
        <p:nvSpPr>
          <p:cNvPr id="22" name="TextBox 21">
            <a:extLst>
              <a:ext uri="{FF2B5EF4-FFF2-40B4-BE49-F238E27FC236}">
                <a16:creationId xmlns:a16="http://schemas.microsoft.com/office/drawing/2014/main" id="{D22FDB2B-D37F-AF43-A15C-4AA7FA9399BB}"/>
              </a:ext>
            </a:extLst>
          </p:cNvPr>
          <p:cNvSpPr txBox="1"/>
          <p:nvPr/>
        </p:nvSpPr>
        <p:spPr>
          <a:xfrm>
            <a:off x="9844103" y="4753789"/>
            <a:ext cx="1826787" cy="923330"/>
          </a:xfrm>
          <a:prstGeom prst="rect">
            <a:avLst/>
          </a:prstGeom>
          <a:noFill/>
        </p:spPr>
        <p:txBody>
          <a:bodyPr wrap="square" rtlCol="0">
            <a:spAutoFit/>
          </a:bodyPr>
          <a:lstStyle/>
          <a:p>
            <a:r>
              <a:rPr lang="en-US" sz="5400" dirty="0">
                <a:solidFill>
                  <a:schemeClr val="accent6"/>
                </a:solidFill>
              </a:rPr>
              <a:t>NDM</a:t>
            </a:r>
            <a:r>
              <a:rPr lang="en-US" dirty="0"/>
              <a:t> </a:t>
            </a:r>
          </a:p>
        </p:txBody>
      </p:sp>
      <p:sp>
        <p:nvSpPr>
          <p:cNvPr id="23" name="TextBox 22">
            <a:extLst>
              <a:ext uri="{FF2B5EF4-FFF2-40B4-BE49-F238E27FC236}">
                <a16:creationId xmlns:a16="http://schemas.microsoft.com/office/drawing/2014/main" id="{6F0B811B-B232-9A4C-8385-215C726DB5DE}"/>
              </a:ext>
            </a:extLst>
          </p:cNvPr>
          <p:cNvSpPr txBox="1"/>
          <p:nvPr/>
        </p:nvSpPr>
        <p:spPr>
          <a:xfrm rot="824765">
            <a:off x="9032617" y="900990"/>
            <a:ext cx="3531187" cy="707886"/>
          </a:xfrm>
          <a:prstGeom prst="rect">
            <a:avLst/>
          </a:prstGeom>
          <a:noFill/>
        </p:spPr>
        <p:txBody>
          <a:bodyPr wrap="square" rtlCol="0">
            <a:spAutoFit/>
          </a:bodyPr>
          <a:lstStyle/>
          <a:p>
            <a:r>
              <a:rPr lang="en-US" sz="4000" dirty="0">
                <a:solidFill>
                  <a:schemeClr val="accent6"/>
                </a:solidFill>
              </a:rPr>
              <a:t>5 W’S &amp; H </a:t>
            </a:r>
          </a:p>
        </p:txBody>
      </p:sp>
    </p:spTree>
    <p:extLst>
      <p:ext uri="{BB962C8B-B14F-4D97-AF65-F5344CB8AC3E}">
        <p14:creationId xmlns:p14="http://schemas.microsoft.com/office/powerpoint/2010/main" val="395498462"/>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custDataLst>
              <p:tags r:id="rId1"/>
            </p:custDataLst>
          </p:nvPr>
        </p:nvSpPr>
        <p:spPr bwMode="auto">
          <a:xfrm>
            <a:off x="2081980" y="312403"/>
            <a:ext cx="6768752" cy="41070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spcBef>
                <a:spcPct val="0"/>
              </a:spcBef>
              <a:defRPr/>
            </a:pPr>
            <a:endParaRPr lang="en-GB" altLang="en-US" i="1" kern="0" dirty="0">
              <a:solidFill>
                <a:srgbClr val="333399"/>
              </a:solidFill>
              <a:latin typeface="Arial" panose="020B0604020202020204" pitchFamily="34" charset="0"/>
              <a:cs typeface="Arial" panose="020B0604020202020204" pitchFamily="34" charset="0"/>
            </a:endParaRPr>
          </a:p>
        </p:txBody>
      </p:sp>
      <p:sp>
        <p:nvSpPr>
          <p:cNvPr id="4" name="TextBox 3"/>
          <p:cNvSpPr txBox="1"/>
          <p:nvPr/>
        </p:nvSpPr>
        <p:spPr>
          <a:xfrm>
            <a:off x="0" y="131726"/>
            <a:ext cx="7848872" cy="1200329"/>
          </a:xfrm>
          <a:prstGeom prst="rect">
            <a:avLst/>
          </a:prstGeom>
          <a:solidFill>
            <a:srgbClr val="00B050"/>
          </a:solidFill>
        </p:spPr>
        <p:txBody>
          <a:bodyPr wrap="square" rtlCol="0">
            <a:spAutoFit/>
          </a:bodyPr>
          <a:lstStyle/>
          <a:p>
            <a:r>
              <a:rPr lang="en-GB" sz="3600" b="1" dirty="0">
                <a:solidFill>
                  <a:schemeClr val="bg1"/>
                </a:solidFill>
              </a:rPr>
              <a:t>What makes a </a:t>
            </a:r>
            <a:r>
              <a:rPr lang="en-GB" sz="3600" b="1" i="1" dirty="0">
                <a:solidFill>
                  <a:schemeClr val="bg1"/>
                </a:solidFill>
              </a:rPr>
              <a:t>‘Lawful Arrest’? </a:t>
            </a:r>
            <a:br>
              <a:rPr lang="en-GB" sz="3600" b="1" i="1" dirty="0">
                <a:solidFill>
                  <a:schemeClr val="bg1"/>
                </a:solidFill>
              </a:rPr>
            </a:br>
            <a:r>
              <a:rPr lang="en-GB" sz="3600" b="1" i="1" dirty="0">
                <a:solidFill>
                  <a:schemeClr val="bg1"/>
                </a:solidFill>
              </a:rPr>
              <a:t>(Best Practice)</a:t>
            </a:r>
          </a:p>
        </p:txBody>
      </p:sp>
      <p:sp>
        <p:nvSpPr>
          <p:cNvPr id="5" name="Rectangle 4"/>
          <p:cNvSpPr/>
          <p:nvPr/>
        </p:nvSpPr>
        <p:spPr>
          <a:xfrm>
            <a:off x="236981" y="1266132"/>
            <a:ext cx="7208848" cy="5539978"/>
          </a:xfrm>
          <a:prstGeom prst="rect">
            <a:avLst/>
          </a:prstGeom>
        </p:spPr>
        <p:txBody>
          <a:bodyPr wrap="square">
            <a:spAutoFit/>
          </a:bodyPr>
          <a:lstStyle/>
          <a:p>
            <a:pPr>
              <a:spcAft>
                <a:spcPts val="1800"/>
              </a:spcAft>
              <a:defRPr/>
            </a:pPr>
            <a:r>
              <a:rPr lang="en-GB" altLang="en-US" sz="2400" b="1" kern="0" dirty="0">
                <a:latin typeface="Arial" panose="020B0604020202020204" pitchFamily="34" charset="0"/>
                <a:cs typeface="Arial" panose="020B0604020202020204" pitchFamily="34" charset="0"/>
              </a:rPr>
              <a:t>Information to be given:</a:t>
            </a:r>
            <a:br>
              <a:rPr lang="en-GB" altLang="en-US" sz="2400" b="1" kern="0" dirty="0">
                <a:latin typeface="Arial" panose="020B0604020202020204" pitchFamily="34" charset="0"/>
                <a:cs typeface="Arial" panose="020B0604020202020204" pitchFamily="34" charset="0"/>
              </a:rPr>
            </a:br>
            <a:endParaRPr lang="en-GB" altLang="en-US" sz="2400" b="1" kern="0" dirty="0">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That they </a:t>
            </a:r>
            <a:r>
              <a:rPr lang="en-GB" altLang="en-US" sz="2400" u="sng" kern="0" dirty="0">
                <a:solidFill>
                  <a:schemeClr val="accent6"/>
                </a:solidFill>
                <a:latin typeface="Arial" panose="020B0604020202020204" pitchFamily="34" charset="0"/>
                <a:cs typeface="Arial" panose="020B0604020202020204" pitchFamily="34" charset="0"/>
              </a:rPr>
              <a:t>are under arrest </a:t>
            </a:r>
            <a:r>
              <a:rPr lang="en-GB" altLang="en-US" sz="2400" kern="0" dirty="0">
                <a:latin typeface="Arial" panose="020B0604020202020204" pitchFamily="34" charset="0"/>
                <a:cs typeface="Arial" panose="020B0604020202020204" pitchFamily="34" charset="0"/>
              </a:rPr>
              <a:t>(even if it is obvious)   </a:t>
            </a: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a:t>
            </a:r>
            <a:r>
              <a:rPr lang="en-GB" altLang="en-US" sz="2400" u="sng" kern="0" dirty="0">
                <a:solidFill>
                  <a:schemeClr val="accent6"/>
                </a:solidFill>
                <a:latin typeface="Arial" panose="020B0604020202020204" pitchFamily="34" charset="0"/>
                <a:cs typeface="Arial" panose="020B0604020202020204" pitchFamily="34" charset="0"/>
              </a:rPr>
              <a:t> grounds </a:t>
            </a:r>
            <a:r>
              <a:rPr lang="en-GB" altLang="en-US" sz="2400" kern="0" dirty="0">
                <a:latin typeface="Arial" panose="020B0604020202020204" pitchFamily="34" charset="0"/>
                <a:cs typeface="Arial" panose="020B0604020202020204" pitchFamily="34" charset="0"/>
              </a:rPr>
              <a:t>for the arrest </a:t>
            </a:r>
            <a:br>
              <a:rPr lang="en-GB" altLang="en-US" sz="2400" kern="0" dirty="0">
                <a:latin typeface="Arial" panose="020B0604020202020204" pitchFamily="34" charset="0"/>
                <a:cs typeface="Arial" panose="020B0604020202020204" pitchFamily="34" charset="0"/>
              </a:rPr>
            </a:br>
            <a:r>
              <a:rPr lang="en-GB" altLang="en-US" sz="2400" kern="0" dirty="0">
                <a:latin typeface="Arial" panose="020B0604020202020204" pitchFamily="34" charset="0"/>
                <a:cs typeface="Arial" panose="020B0604020202020204" pitchFamily="34" charset="0"/>
              </a:rPr>
              <a:t>(offence for which they have been arrested)</a:t>
            </a:r>
          </a:p>
          <a:p>
            <a:pPr marL="285750" indent="-285750">
              <a:spcAft>
                <a:spcPts val="1800"/>
              </a:spcAft>
              <a:buFont typeface="Arial" panose="020B0604020202020204" pitchFamily="34" charset="0"/>
              <a:buChar char="•"/>
              <a:defRPr/>
            </a:pPr>
            <a:r>
              <a:rPr lang="en-GB" altLang="en-US" sz="2400" u="sng" kern="0" dirty="0">
                <a:solidFill>
                  <a:schemeClr val="accent6">
                    <a:lumMod val="75000"/>
                  </a:schemeClr>
                </a:solidFill>
                <a:latin typeface="Arial" panose="020B0604020202020204" pitchFamily="34" charset="0"/>
                <a:cs typeface="Arial" panose="020B0604020202020204" pitchFamily="34" charset="0"/>
              </a:rPr>
              <a:t>Time</a:t>
            </a:r>
            <a:br>
              <a:rPr lang="en-GB" altLang="en-US" sz="2400" kern="0" dirty="0">
                <a:latin typeface="Arial" panose="020B0604020202020204" pitchFamily="34" charset="0"/>
                <a:cs typeface="Arial" panose="020B0604020202020204" pitchFamily="34" charset="0"/>
              </a:rPr>
            </a:br>
            <a:endParaRPr lang="en-GB" altLang="en-US" sz="2400" kern="0" dirty="0">
              <a:latin typeface="Arial" panose="020B0604020202020204" pitchFamily="34" charset="0"/>
              <a:cs typeface="Arial" panose="020B0604020202020204" pitchFamily="34" charset="0"/>
            </a:endParaRPr>
          </a:p>
          <a:p>
            <a:pPr>
              <a:spcAft>
                <a:spcPts val="1800"/>
              </a:spcAft>
              <a:defRPr/>
            </a:pPr>
            <a:r>
              <a:rPr lang="en-GB" altLang="en-US" sz="2400" kern="0" dirty="0">
                <a:solidFill>
                  <a:schemeClr val="accent6"/>
                </a:solidFill>
                <a:latin typeface="Arial" panose="020B0604020202020204" pitchFamily="34" charset="0"/>
                <a:cs typeface="Arial" panose="020B0604020202020204" pitchFamily="34" charset="0"/>
              </a:rPr>
              <a:t>AND</a:t>
            </a:r>
            <a:br>
              <a:rPr lang="en-GB" altLang="en-US" sz="2400" kern="0" dirty="0">
                <a:solidFill>
                  <a:schemeClr val="accent6"/>
                </a:solidFill>
                <a:latin typeface="Arial" panose="020B0604020202020204" pitchFamily="34" charset="0"/>
                <a:cs typeface="Arial" panose="020B0604020202020204" pitchFamily="34" charset="0"/>
              </a:rPr>
            </a:br>
            <a:endParaRPr lang="en-GB" altLang="en-US" sz="2400" kern="0" dirty="0">
              <a:solidFill>
                <a:schemeClr val="accent6"/>
              </a:solidFill>
              <a:latin typeface="Arial" panose="020B0604020202020204" pitchFamily="34" charset="0"/>
              <a:cs typeface="Arial" panose="020B0604020202020204" pitchFamily="34" charset="0"/>
            </a:endParaRPr>
          </a:p>
          <a:p>
            <a:pPr marL="285750" indent="-285750">
              <a:spcAft>
                <a:spcPts val="1800"/>
              </a:spcAft>
              <a:buFont typeface="Arial" panose="020B0604020202020204" pitchFamily="34" charset="0"/>
              <a:buChar char="•"/>
              <a:defRPr/>
            </a:pPr>
            <a:r>
              <a:rPr lang="en-GB" altLang="en-US" sz="2400" kern="0" dirty="0">
                <a:latin typeface="Arial" panose="020B0604020202020204" pitchFamily="34" charset="0"/>
                <a:cs typeface="Arial" panose="020B0604020202020204" pitchFamily="34" charset="0"/>
              </a:rPr>
              <a:t>The </a:t>
            </a:r>
            <a:r>
              <a:rPr lang="en-GB" altLang="en-US" sz="2400" u="sng" kern="0" dirty="0">
                <a:solidFill>
                  <a:schemeClr val="accent6"/>
                </a:solidFill>
                <a:latin typeface="Arial" panose="020B0604020202020204" pitchFamily="34" charset="0"/>
                <a:cs typeface="Arial" panose="020B0604020202020204" pitchFamily="34" charset="0"/>
              </a:rPr>
              <a:t>Necessity</a:t>
            </a:r>
            <a:r>
              <a:rPr lang="en-GB" altLang="en-US" sz="2400" kern="0" dirty="0">
                <a:solidFill>
                  <a:schemeClr val="accent6"/>
                </a:solidFill>
                <a:latin typeface="Arial" panose="020B0604020202020204" pitchFamily="34" charset="0"/>
                <a:cs typeface="Arial" panose="020B0604020202020204" pitchFamily="34" charset="0"/>
              </a:rPr>
              <a:t> </a:t>
            </a:r>
            <a:r>
              <a:rPr lang="en-GB" altLang="en-US" sz="2400" kern="0" dirty="0">
                <a:latin typeface="Arial" panose="020B0604020202020204" pitchFamily="34" charset="0"/>
                <a:cs typeface="Arial" panose="020B0604020202020204" pitchFamily="34" charset="0"/>
              </a:rPr>
              <a:t>for the arrest </a:t>
            </a:r>
          </a:p>
          <a:p>
            <a:pPr marL="285750" indent="-285750">
              <a:spcAft>
                <a:spcPts val="1800"/>
              </a:spcAft>
              <a:buFont typeface="Arial" panose="020B0604020202020204" pitchFamily="34" charset="0"/>
              <a:buChar char="•"/>
              <a:defRPr/>
            </a:pPr>
            <a:r>
              <a:rPr lang="en-GB" altLang="en-US" sz="2400" u="sng" kern="0" dirty="0">
                <a:solidFill>
                  <a:schemeClr val="accent6"/>
                </a:solidFill>
                <a:latin typeface="Arial" panose="020B0604020202020204" pitchFamily="34" charset="0"/>
                <a:cs typeface="Arial" panose="020B0604020202020204" pitchFamily="34" charset="0"/>
              </a:rPr>
              <a:t>Caution</a:t>
            </a:r>
            <a:r>
              <a:rPr lang="en-GB" altLang="en-US" sz="2400" kern="0" dirty="0">
                <a:latin typeface="Arial" panose="020B0604020202020204" pitchFamily="34" charset="0"/>
                <a:cs typeface="Arial" panose="020B0604020202020204" pitchFamily="34" charset="0"/>
              </a:rPr>
              <a:t> - </a:t>
            </a:r>
            <a:r>
              <a:rPr lang="en-GB" altLang="en-US" sz="2400" i="1" kern="0" dirty="0">
                <a:latin typeface="Arial" panose="020B0604020202020204" pitchFamily="34" charset="0"/>
                <a:cs typeface="Arial" panose="020B0604020202020204" pitchFamily="34" charset="0"/>
              </a:rPr>
              <a:t>‘When Questioned’ </a:t>
            </a:r>
          </a:p>
        </p:txBody>
      </p:sp>
      <p:pic>
        <p:nvPicPr>
          <p:cNvPr id="4098" name="Picture 2" descr="46 people arrested in connection with alleged large-scale disturbance in  Cardiff | ITV News Wales">
            <a:extLst>
              <a:ext uri="{FF2B5EF4-FFF2-40B4-BE49-F238E27FC236}">
                <a16:creationId xmlns:a16="http://schemas.microsoft.com/office/drawing/2014/main" id="{DA125D56-C66A-9B48-B794-355FB2F1E4C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344248">
            <a:off x="7711220" y="1417340"/>
            <a:ext cx="3810000" cy="2133600"/>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E781A5CB-4ECF-7B4D-A65F-11FF4AD68D4B}"/>
              </a:ext>
            </a:extLst>
          </p:cNvPr>
          <p:cNvSpPr txBox="1"/>
          <p:nvPr/>
        </p:nvSpPr>
        <p:spPr>
          <a:xfrm>
            <a:off x="8193001" y="4237126"/>
            <a:ext cx="3121741" cy="2351413"/>
          </a:xfrm>
          <a:prstGeom prst="rect">
            <a:avLst/>
          </a:prstGeom>
          <a:noFill/>
        </p:spPr>
        <p:txBody>
          <a:bodyPr wrap="square">
            <a:spAutoFit/>
          </a:bodyPr>
          <a:lstStyle/>
          <a:p>
            <a:pPr marL="0" marR="0" lvl="0" indent="0" algn="ctr" defTabSz="914400" rtl="0" eaLnBrk="1" fontAlgn="base" latinLnBrk="0" hangingPunct="1">
              <a:lnSpc>
                <a:spcPct val="100000"/>
              </a:lnSpc>
              <a:spcBef>
                <a:spcPct val="30000"/>
              </a:spcBef>
              <a:spcAft>
                <a:spcPts val="600"/>
              </a:spcAft>
              <a:buClrTx/>
              <a:buSzTx/>
              <a:buFontTx/>
              <a:buNone/>
              <a:tabLst/>
              <a:defRPr/>
            </a:pPr>
            <a:r>
              <a:rPr kumimoji="0" lang="en-GB" altLang="en-US" sz="1800" b="1" i="0" u="none" strike="noStrike" kern="1200" cap="none" spc="0" normalizeH="0" baseline="0" noProof="0" dirty="0">
                <a:ln>
                  <a:noFill/>
                </a:ln>
                <a:solidFill>
                  <a:srgbClr val="FF0000"/>
                </a:solidFill>
                <a:effectLst/>
                <a:uLnTx/>
                <a:uFillTx/>
                <a:latin typeface="Arial" charset="0"/>
                <a:ea typeface="+mn-ea"/>
                <a:cs typeface="+mn-cs"/>
              </a:rPr>
              <a:t>Sec. 28 PACE &amp; Code G </a:t>
            </a:r>
          </a:p>
          <a:p>
            <a:pPr marL="0" marR="0" lvl="0" indent="0" algn="ctr" defTabSz="914400" rtl="0" eaLnBrk="1" fontAlgn="base" latinLnBrk="0" hangingPunct="1">
              <a:lnSpc>
                <a:spcPct val="100000"/>
              </a:lnSpc>
              <a:spcBef>
                <a:spcPct val="30000"/>
              </a:spcBef>
              <a:spcAft>
                <a:spcPts val="600"/>
              </a:spcAft>
              <a:buClrTx/>
              <a:buSzTx/>
              <a:buFontTx/>
              <a:buNone/>
              <a:tabLst/>
              <a:defRPr/>
            </a:pPr>
            <a:r>
              <a:rPr lang="en-GB" altLang="en-US" dirty="0">
                <a:latin typeface="Arial" charset="0"/>
              </a:rPr>
              <a:t>-A</a:t>
            </a:r>
            <a:r>
              <a:rPr kumimoji="0" lang="en-GB" altLang="en-US" sz="1800" i="0" u="none" strike="noStrike" kern="1200" cap="none" spc="0" normalizeH="0" baseline="0" noProof="0" dirty="0">
                <a:ln>
                  <a:noFill/>
                </a:ln>
                <a:effectLst/>
                <a:uLnTx/>
                <a:uFillTx/>
                <a:latin typeface="Arial" charset="0"/>
                <a:ea typeface="+mn-ea"/>
                <a:cs typeface="+mn-cs"/>
              </a:rPr>
              <a:t>n </a:t>
            </a:r>
            <a:r>
              <a:rPr kumimoji="0" lang="en-GB" altLang="en-US" sz="1800" b="0" i="0" u="none" strike="noStrike" kern="1200" cap="none" spc="0" normalizeH="0" baseline="0" noProof="0" dirty="0">
                <a:ln>
                  <a:noFill/>
                </a:ln>
                <a:solidFill>
                  <a:srgbClr val="000000"/>
                </a:solidFill>
                <a:effectLst/>
                <a:uLnTx/>
                <a:uFillTx/>
                <a:latin typeface="Arial" charset="0"/>
                <a:ea typeface="+mn-ea"/>
                <a:cs typeface="+mn-cs"/>
              </a:rPr>
              <a:t>arrest is not lawful unless at the time, or as soon as practicable (the officer) informs the person they are under arrest.</a:t>
            </a:r>
          </a:p>
          <a:p>
            <a:pPr marL="0" marR="0" lvl="0" indent="0" algn="l" defTabSz="914400" rtl="0" eaLnBrk="1" fontAlgn="base" latinLnBrk="0" hangingPunct="1">
              <a:lnSpc>
                <a:spcPct val="100000"/>
              </a:lnSpc>
              <a:spcBef>
                <a:spcPct val="30000"/>
              </a:spcBef>
              <a:spcAft>
                <a:spcPts val="600"/>
              </a:spcAft>
              <a:buClrTx/>
              <a:buSzTx/>
              <a:buFontTx/>
              <a:buNone/>
              <a:tabLst/>
              <a:defRPr/>
            </a:pPr>
            <a:endParaRPr kumimoji="0" lang="en-GB" altLang="en-US" sz="1800" b="0" i="0" u="none" strike="noStrike" kern="1200" cap="none" spc="0" normalizeH="0" baseline="0" noProof="0" dirty="0">
              <a:ln>
                <a:noFill/>
              </a:ln>
              <a:solidFill>
                <a:srgbClr val="000000"/>
              </a:solidFill>
              <a:effectLst/>
              <a:uLnTx/>
              <a:uFillTx/>
              <a:latin typeface="Arial" charset="0"/>
              <a:ea typeface="+mn-ea"/>
              <a:cs typeface="+mn-cs"/>
            </a:endParaRPr>
          </a:p>
        </p:txBody>
      </p:sp>
    </p:spTree>
    <p:extLst>
      <p:ext uri="{BB962C8B-B14F-4D97-AF65-F5344CB8AC3E}">
        <p14:creationId xmlns:p14="http://schemas.microsoft.com/office/powerpoint/2010/main" val="1975556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nodePh="1">
                                  <p:stCondLst>
                                    <p:cond delay="0"/>
                                  </p:stCondLst>
                                  <p:endCondLst>
                                    <p:cond evt="begin" delay="0">
                                      <p:tn val="5"/>
                                    </p:cond>
                                  </p:end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AB9A3CDA-EDCA-5A4D-8375-2F9ECE120CE8}"/>
              </a:ext>
            </a:extLst>
          </p:cNvPr>
          <p:cNvSpPr/>
          <p:nvPr/>
        </p:nvSpPr>
        <p:spPr>
          <a:xfrm>
            <a:off x="1976283" y="4314813"/>
            <a:ext cx="7983793" cy="1327355"/>
          </a:xfrm>
          <a:prstGeom prst="rect">
            <a:avLst/>
          </a:prstGeom>
          <a:solidFill>
            <a:schemeClr val="accent2">
              <a:alpha val="4208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ECF9AEC8-5ECA-014B-9DB7-516AB6C9821F}"/>
              </a:ext>
            </a:extLst>
          </p:cNvPr>
          <p:cNvSpPr/>
          <p:nvPr/>
        </p:nvSpPr>
        <p:spPr>
          <a:xfrm>
            <a:off x="1976284" y="2408903"/>
            <a:ext cx="7983793" cy="1327355"/>
          </a:xfrm>
          <a:prstGeom prst="rect">
            <a:avLst/>
          </a:prstGeom>
          <a:solidFill>
            <a:schemeClr val="accent2">
              <a:alpha val="49538"/>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txBox="1">
            <a:spLocks/>
          </p:cNvSpPr>
          <p:nvPr/>
        </p:nvSpPr>
        <p:spPr bwMode="auto">
          <a:xfrm>
            <a:off x="1693233" y="1837609"/>
            <a:ext cx="8549891" cy="3671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endParaRPr lang="en-GB" altLang="en-US" sz="4800" kern="0" dirty="0">
              <a:solidFill>
                <a:srgbClr val="000000"/>
              </a:solidFill>
              <a:latin typeface="Arial"/>
            </a:endParaRPr>
          </a:p>
          <a:p>
            <a:pPr marL="0" indent="0" algn="ctr">
              <a:buNone/>
              <a:defRPr/>
            </a:pPr>
            <a:r>
              <a:rPr lang="en-GB" altLang="en-US" sz="3600" i="1" kern="0" dirty="0">
                <a:solidFill>
                  <a:srgbClr val="000000"/>
                </a:solidFill>
                <a:latin typeface="Arial"/>
              </a:rPr>
              <a:t>1.  </a:t>
            </a:r>
            <a:r>
              <a:rPr lang="en-GB" altLang="en-US" sz="3600" kern="0" dirty="0">
                <a:solidFill>
                  <a:srgbClr val="000000"/>
                </a:solidFill>
                <a:latin typeface="Arial"/>
              </a:rPr>
              <a:t>The</a:t>
            </a:r>
            <a:r>
              <a:rPr lang="en-GB" altLang="en-US" sz="3600" i="1" kern="0" dirty="0">
                <a:solidFill>
                  <a:srgbClr val="000000"/>
                </a:solidFill>
                <a:latin typeface="Arial"/>
              </a:rPr>
              <a:t> ‘</a:t>
            </a:r>
            <a:r>
              <a:rPr lang="en-GB" altLang="en-US" sz="3600" b="1" i="1" kern="0" dirty="0">
                <a:solidFill>
                  <a:srgbClr val="000000"/>
                </a:solidFill>
                <a:latin typeface="Arial"/>
              </a:rPr>
              <a:t>When Questioned</a:t>
            </a:r>
            <a:r>
              <a:rPr lang="en-GB" altLang="en-US" sz="3600" i="1" kern="0" dirty="0">
                <a:solidFill>
                  <a:srgbClr val="000000"/>
                </a:solidFill>
                <a:latin typeface="Arial"/>
              </a:rPr>
              <a:t>’ </a:t>
            </a:r>
            <a:r>
              <a:rPr lang="en-GB" altLang="en-US" sz="3600" kern="0" dirty="0">
                <a:solidFill>
                  <a:srgbClr val="000000"/>
                </a:solidFill>
                <a:latin typeface="Arial"/>
              </a:rPr>
              <a:t>caution </a:t>
            </a:r>
          </a:p>
          <a:p>
            <a:pPr marL="0" indent="0" algn="ctr">
              <a:buNone/>
              <a:defRPr/>
            </a:pPr>
            <a:endParaRPr lang="en-GB" altLang="en-US" sz="3600" b="1" i="1" kern="0" dirty="0">
              <a:solidFill>
                <a:srgbClr val="000000"/>
              </a:solidFill>
              <a:latin typeface="Arial"/>
            </a:endParaRPr>
          </a:p>
          <a:p>
            <a:pPr marL="0" indent="0" algn="ctr">
              <a:buNone/>
              <a:defRPr/>
            </a:pPr>
            <a:endParaRPr lang="en-GB" altLang="en-US" sz="3600" b="1" i="1" kern="0" dirty="0">
              <a:solidFill>
                <a:srgbClr val="000000"/>
              </a:solidFill>
              <a:latin typeface="Arial"/>
            </a:endParaRPr>
          </a:p>
          <a:p>
            <a:pPr marL="0" indent="0" algn="ctr">
              <a:buNone/>
              <a:defRPr/>
            </a:pPr>
            <a:r>
              <a:rPr lang="en-GB" altLang="en-US" sz="3600" i="1" kern="0" dirty="0">
                <a:solidFill>
                  <a:srgbClr val="000000"/>
                </a:solidFill>
                <a:latin typeface="Arial"/>
              </a:rPr>
              <a:t>2. </a:t>
            </a:r>
            <a:r>
              <a:rPr lang="en-GB" altLang="en-US" sz="3600" kern="0" dirty="0">
                <a:solidFill>
                  <a:srgbClr val="000000"/>
                </a:solidFill>
                <a:latin typeface="Arial"/>
              </a:rPr>
              <a:t>The</a:t>
            </a:r>
            <a:r>
              <a:rPr lang="en-GB" altLang="en-US" sz="3600" b="1" i="1" kern="0" dirty="0">
                <a:solidFill>
                  <a:srgbClr val="000000"/>
                </a:solidFill>
                <a:latin typeface="Arial"/>
              </a:rPr>
              <a:t> ‘Now’ </a:t>
            </a:r>
            <a:r>
              <a:rPr lang="en-GB" altLang="en-US" sz="3600" kern="0" dirty="0">
                <a:solidFill>
                  <a:srgbClr val="000000"/>
                </a:solidFill>
                <a:latin typeface="Arial"/>
              </a:rPr>
              <a:t>caution</a:t>
            </a:r>
            <a:r>
              <a:rPr lang="en-GB" altLang="en-US" sz="3600" b="1" i="1" kern="0" dirty="0">
                <a:solidFill>
                  <a:srgbClr val="000000"/>
                </a:solidFill>
                <a:latin typeface="Arial"/>
              </a:rPr>
              <a:t> </a:t>
            </a:r>
            <a:endParaRPr lang="en-GB" altLang="en-US" kern="0" dirty="0">
              <a:solidFill>
                <a:srgbClr val="000000"/>
              </a:solidFill>
              <a:latin typeface="Arial"/>
            </a:endParaRPr>
          </a:p>
        </p:txBody>
      </p:sp>
      <p:sp>
        <p:nvSpPr>
          <p:cNvPr id="5125" name="TextBox 5"/>
          <p:cNvSpPr txBox="1">
            <a:spLocks noChangeArrowheads="1"/>
          </p:cNvSpPr>
          <p:nvPr/>
        </p:nvSpPr>
        <p:spPr bwMode="auto">
          <a:xfrm>
            <a:off x="2497138" y="584993"/>
            <a:ext cx="6913562" cy="646113"/>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Two Types of Caution</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992313" y="1125538"/>
            <a:ext cx="8229600" cy="45259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eaLnBrk="1" hangingPunct="1">
              <a:buNone/>
              <a:defRPr/>
            </a:pPr>
            <a:endParaRPr lang="en-GB" kern="0" dirty="0">
              <a:solidFill>
                <a:srgbClr val="000000"/>
              </a:solidFill>
              <a:latin typeface="Arial"/>
            </a:endParaRPr>
          </a:p>
          <a:p>
            <a:pPr marL="0" indent="0" eaLnBrk="1" hangingPunct="1">
              <a:buNone/>
              <a:defRPr/>
            </a:pPr>
            <a:endParaRPr lang="en-GB" sz="2800" kern="0" dirty="0">
              <a:solidFill>
                <a:srgbClr val="000000"/>
              </a:solidFill>
              <a:latin typeface="Arial"/>
            </a:endParaRPr>
          </a:p>
          <a:p>
            <a:pPr marL="0" indent="0" algn="ctr" eaLnBrk="1" hangingPunct="1">
              <a:buNone/>
              <a:defRPr/>
            </a:pPr>
            <a:r>
              <a:rPr lang="en-GB" sz="2800" kern="0" dirty="0">
                <a:solidFill>
                  <a:srgbClr val="000000"/>
                </a:solidFill>
                <a:latin typeface="Arial"/>
              </a:rPr>
              <a:t>You do not have to say anything. </a:t>
            </a:r>
          </a:p>
          <a:p>
            <a:pPr marL="0" indent="0" algn="ctr" eaLnBrk="1" hangingPunct="1">
              <a:buNone/>
              <a:defRPr/>
            </a:pPr>
            <a:r>
              <a:rPr lang="en-GB" sz="2800" kern="0" dirty="0">
                <a:solidFill>
                  <a:srgbClr val="000000"/>
                </a:solidFill>
                <a:latin typeface="Arial"/>
              </a:rPr>
              <a:t>But it may harm your defence if you do not mention </a:t>
            </a:r>
            <a:r>
              <a:rPr lang="en-GB" sz="2800" i="1" kern="0" dirty="0">
                <a:solidFill>
                  <a:schemeClr val="accent2"/>
                </a:solidFill>
                <a:latin typeface="Arial"/>
              </a:rPr>
              <a:t>when questioned </a:t>
            </a:r>
            <a:r>
              <a:rPr lang="en-GB" sz="2800" kern="0" dirty="0">
                <a:solidFill>
                  <a:srgbClr val="000000"/>
                </a:solidFill>
                <a:latin typeface="Arial"/>
              </a:rPr>
              <a:t>something which you later rely on in court.  </a:t>
            </a:r>
          </a:p>
          <a:p>
            <a:pPr marL="0" indent="0" algn="ctr" eaLnBrk="1" hangingPunct="1">
              <a:buNone/>
              <a:defRPr/>
            </a:pPr>
            <a:r>
              <a:rPr lang="en-GB" sz="2800" kern="0" dirty="0">
                <a:solidFill>
                  <a:srgbClr val="000000"/>
                </a:solidFill>
                <a:latin typeface="Arial"/>
              </a:rPr>
              <a:t>Anything you do say may be given in evidence.</a:t>
            </a:r>
          </a:p>
          <a:p>
            <a:pPr eaLnBrk="1" hangingPunct="1">
              <a:buFontTx/>
              <a:buNone/>
              <a:defRPr/>
            </a:pPr>
            <a:endParaRPr lang="en-US" kern="0" dirty="0">
              <a:solidFill>
                <a:srgbClr val="000000"/>
              </a:solidFill>
              <a:latin typeface="Arial"/>
            </a:endParaRPr>
          </a:p>
        </p:txBody>
      </p:sp>
      <p:sp>
        <p:nvSpPr>
          <p:cNvPr id="9219" name="TextBox 5"/>
          <p:cNvSpPr txBox="1">
            <a:spLocks noChangeArrowheads="1"/>
          </p:cNvSpPr>
          <p:nvPr/>
        </p:nvSpPr>
        <p:spPr bwMode="auto">
          <a:xfrm>
            <a:off x="0" y="348735"/>
            <a:ext cx="7273925" cy="646112"/>
          </a:xfrm>
          <a:prstGeom prst="rect">
            <a:avLst/>
          </a:prstGeom>
          <a:solidFill>
            <a:schemeClr val="accent2"/>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The ‘When Questioned’ Caution</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255381" y="1656020"/>
            <a:ext cx="6438900" cy="43195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algn="ctr" eaLnBrk="1" hangingPunct="1">
              <a:lnSpc>
                <a:spcPct val="90000"/>
              </a:lnSpc>
              <a:defRPr/>
            </a:pPr>
            <a:r>
              <a:rPr lang="en-GB" altLang="en-US" sz="2800" kern="0" dirty="0">
                <a:solidFill>
                  <a:srgbClr val="000000"/>
                </a:solidFill>
                <a:latin typeface="Arial"/>
              </a:rPr>
              <a:t>When you have grounds to suspect an offence has been committed</a:t>
            </a:r>
          </a:p>
          <a:p>
            <a:pPr eaLnBrk="1" hangingPunct="1">
              <a:lnSpc>
                <a:spcPct val="90000"/>
              </a:lnSpc>
              <a:defRPr/>
            </a:pPr>
            <a:endParaRPr lang="en-GB" altLang="en-US" sz="2800" kern="0" dirty="0">
              <a:solidFill>
                <a:srgbClr val="000000"/>
              </a:solidFill>
              <a:latin typeface="Arial"/>
            </a:endParaRPr>
          </a:p>
          <a:p>
            <a:pPr marL="0" indent="0" eaLnBrk="1" hangingPunct="1">
              <a:lnSpc>
                <a:spcPct val="90000"/>
              </a:lnSpc>
              <a:buNone/>
              <a:defRPr/>
            </a:pPr>
            <a:endParaRPr lang="en-GB" altLang="en-US" sz="2800" kern="0" dirty="0">
              <a:solidFill>
                <a:srgbClr val="000000"/>
              </a:solidFill>
              <a:latin typeface="Arial"/>
            </a:endParaRPr>
          </a:p>
          <a:p>
            <a:pPr algn="ctr" eaLnBrk="1" hangingPunct="1">
              <a:lnSpc>
                <a:spcPct val="90000"/>
              </a:lnSpc>
              <a:defRPr/>
            </a:pPr>
            <a:r>
              <a:rPr lang="en-GB" altLang="en-US" sz="2800" kern="0" dirty="0">
                <a:solidFill>
                  <a:srgbClr val="000000"/>
                </a:solidFill>
                <a:latin typeface="Arial"/>
              </a:rPr>
              <a:t>You want to ask questions regarding their involvement or suspected involvement in that offence as the offender</a:t>
            </a:r>
          </a:p>
          <a:p>
            <a:pPr eaLnBrk="1" hangingPunct="1">
              <a:lnSpc>
                <a:spcPct val="90000"/>
              </a:lnSpc>
              <a:buFontTx/>
              <a:buNone/>
              <a:defRPr/>
            </a:pPr>
            <a:endParaRPr lang="en-GB" altLang="en-US" kern="0" dirty="0">
              <a:solidFill>
                <a:srgbClr val="000000"/>
              </a:solidFill>
              <a:latin typeface="Arial"/>
            </a:endParaRPr>
          </a:p>
        </p:txBody>
      </p:sp>
      <p:sp>
        <p:nvSpPr>
          <p:cNvPr id="11267" name="TextBox 5"/>
          <p:cNvSpPr txBox="1">
            <a:spLocks noChangeArrowheads="1"/>
          </p:cNvSpPr>
          <p:nvPr/>
        </p:nvSpPr>
        <p:spPr bwMode="auto">
          <a:xfrm>
            <a:off x="0" y="17060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to caution…</a:t>
            </a:r>
          </a:p>
        </p:txBody>
      </p:sp>
      <p:pic>
        <p:nvPicPr>
          <p:cNvPr id="10242" name="Picture 2" descr="What are your rights if police stop you or arrest you? | Metro News">
            <a:extLst>
              <a:ext uri="{FF2B5EF4-FFF2-40B4-BE49-F238E27FC236}">
                <a16:creationId xmlns:a16="http://schemas.microsoft.com/office/drawing/2014/main" id="{A74D2BA9-1381-234A-9C82-417F7928DB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0190" y="1358900"/>
            <a:ext cx="3937000" cy="2070100"/>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Overview Of Police Interviews | Andrew Williams Criminal Lawyer">
            <a:extLst>
              <a:ext uri="{FF2B5EF4-FFF2-40B4-BE49-F238E27FC236}">
                <a16:creationId xmlns:a16="http://schemas.microsoft.com/office/drawing/2014/main" id="{F38F70E7-B3E3-534C-B9AD-88AC4F6BF2E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80190" y="3815813"/>
            <a:ext cx="3810000" cy="2133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465139" y="1196975"/>
            <a:ext cx="6249987" cy="4852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eaLnBrk="1" hangingPunct="1">
              <a:lnSpc>
                <a:spcPct val="90000"/>
              </a:lnSpc>
              <a:defRPr/>
            </a:pPr>
            <a:endParaRPr lang="en-GB" altLang="en-US"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You ask questions not relating to the offence </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obtain information they are required to provide by law</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establish their identity</a:t>
            </a:r>
          </a:p>
          <a:p>
            <a:pPr marL="0" indent="0" eaLnBrk="1" hangingPunct="1">
              <a:lnSpc>
                <a:spcPct val="90000"/>
              </a:lnSpc>
              <a:buNone/>
              <a:defRPr/>
            </a:pPr>
            <a:endParaRPr lang="en-GB" altLang="en-US" sz="2800" kern="0" dirty="0">
              <a:solidFill>
                <a:srgbClr val="000000"/>
              </a:solidFill>
              <a:latin typeface="Arial"/>
            </a:endParaRPr>
          </a:p>
          <a:p>
            <a:pPr eaLnBrk="1" hangingPunct="1">
              <a:lnSpc>
                <a:spcPct val="90000"/>
              </a:lnSpc>
              <a:defRPr/>
            </a:pPr>
            <a:r>
              <a:rPr lang="en-GB" altLang="en-US" sz="2800" kern="0" dirty="0">
                <a:solidFill>
                  <a:srgbClr val="000000"/>
                </a:solidFill>
                <a:latin typeface="Arial"/>
              </a:rPr>
              <a:t>To seek verification of a written record</a:t>
            </a:r>
          </a:p>
          <a:p>
            <a:pPr marL="0" indent="0" eaLnBrk="1" hangingPunct="1">
              <a:lnSpc>
                <a:spcPct val="90000"/>
              </a:lnSpc>
              <a:buNone/>
              <a:defRPr/>
            </a:pPr>
            <a:r>
              <a:rPr lang="en-GB" altLang="en-US" kern="0" dirty="0">
                <a:solidFill>
                  <a:srgbClr val="000000"/>
                </a:solidFill>
                <a:latin typeface="Arial"/>
              </a:rPr>
              <a:t>				</a:t>
            </a:r>
            <a:endParaRPr lang="en-US" altLang="en-US" kern="0" dirty="0">
              <a:solidFill>
                <a:srgbClr val="000000"/>
              </a:solidFill>
              <a:latin typeface="Arial"/>
            </a:endParaRPr>
          </a:p>
        </p:txBody>
      </p:sp>
      <p:sp>
        <p:nvSpPr>
          <p:cNvPr id="15363" name="TextBox 5"/>
          <p:cNvSpPr txBox="1">
            <a:spLocks noChangeArrowheads="1"/>
          </p:cNvSpPr>
          <p:nvPr/>
        </p:nvSpPr>
        <p:spPr bwMode="auto">
          <a:xfrm>
            <a:off x="0" y="161925"/>
            <a:ext cx="8229600" cy="646112"/>
          </a:xfrm>
          <a:prstGeom prst="rect">
            <a:avLst/>
          </a:prstGeom>
          <a:solidFill>
            <a:schemeClr val="accent2"/>
          </a:solidFill>
          <a:ln>
            <a:solidFill>
              <a:schemeClr val="accent2"/>
            </a:solid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When not to caution…</a:t>
            </a:r>
          </a:p>
        </p:txBody>
      </p:sp>
      <p:pic>
        <p:nvPicPr>
          <p:cNvPr id="15364" name="Picture 4"/>
          <p:cNvPicPr>
            <a:picLocks noChangeAspect="1"/>
          </p:cNvPicPr>
          <p:nvPr/>
        </p:nvPicPr>
        <p:blipFill>
          <a:blip r:embed="rId3">
            <a:extLst>
              <a:ext uri="{28A0092B-C50C-407E-A947-70E740481C1C}">
                <a14:useLocalDpi xmlns:a14="http://schemas.microsoft.com/office/drawing/2010/main" val="0"/>
              </a:ext>
            </a:extLst>
          </a:blip>
          <a:srcRect l="5873" r="4175" b="12662"/>
          <a:stretch>
            <a:fillRect/>
          </a:stretch>
        </p:blipFill>
        <p:spPr bwMode="auto">
          <a:xfrm>
            <a:off x="8050214" y="2650709"/>
            <a:ext cx="2232025" cy="2605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ppt_y"/>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anim calcmode="lin" valueType="num">
                                      <p:cBhvr additive="base">
                                        <p:cTn id="19" dur="500" fill="hold"/>
                                        <p:tgtEl>
                                          <p:spTgt spid="3">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3">
                                            <p:txEl>
                                              <p:pRg st="5" end="5"/>
                                            </p:txEl>
                                          </p:spTgt>
                                        </p:tgtEl>
                                        <p:attrNameLst>
                                          <p:attrName>ppt_y</p:attrName>
                                        </p:attrNameLst>
                                      </p:cBhvr>
                                      <p:tavLst>
                                        <p:tav tm="0">
                                          <p:val>
                                            <p:strVal val="#ppt_y"/>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8" fill="hold" grpId="0" nodeType="clickEffect">
                                  <p:stCondLst>
                                    <p:cond delay="0"/>
                                  </p:stCondLst>
                                  <p:childTnLst>
                                    <p:set>
                                      <p:cBhvr>
                                        <p:cTn id="24" dur="1" fill="hold">
                                          <p:stCondLst>
                                            <p:cond delay="0"/>
                                          </p:stCondLst>
                                        </p:cTn>
                                        <p:tgtEl>
                                          <p:spTgt spid="3">
                                            <p:txEl>
                                              <p:pRg st="7" end="7"/>
                                            </p:txEl>
                                          </p:spTgt>
                                        </p:tgtEl>
                                        <p:attrNameLst>
                                          <p:attrName>style.visibility</p:attrName>
                                        </p:attrNameLst>
                                      </p:cBhvr>
                                      <p:to>
                                        <p:strVal val="visible"/>
                                      </p:to>
                                    </p:set>
                                    <p:anim calcmode="lin" valueType="num">
                                      <p:cBhvr additive="base">
                                        <p:cTn id="25" dur="500" fill="hold"/>
                                        <p:tgtEl>
                                          <p:spTgt spid="3">
                                            <p:txEl>
                                              <p:pRg st="7" end="7"/>
                                            </p:txEl>
                                          </p:spTgt>
                                        </p:tgtEl>
                                        <p:attrNameLst>
                                          <p:attrName>ppt_x</p:attrName>
                                        </p:attrNameLst>
                                      </p:cBhvr>
                                      <p:tavLst>
                                        <p:tav tm="0">
                                          <p:val>
                                            <p:strVal val="0-#ppt_w/2"/>
                                          </p:val>
                                        </p:tav>
                                        <p:tav tm="100000">
                                          <p:val>
                                            <p:strVal val="#ppt_x"/>
                                          </p:val>
                                        </p:tav>
                                      </p:tavLst>
                                    </p:anim>
                                    <p:anim calcmode="lin" valueType="num">
                                      <p:cBhvr additive="base">
                                        <p:cTn id="26" dur="500" fill="hold"/>
                                        <p:tgtEl>
                                          <p:spTgt spid="3">
                                            <p:txEl>
                                              <p:pRg st="7" end="7"/>
                                            </p:txEl>
                                          </p:spTgt>
                                        </p:tgtEl>
                                        <p:attrNameLst>
                                          <p:attrName>ppt_y</p:attrName>
                                        </p:attrNameLst>
                                      </p:cBhvr>
                                      <p:tavLst>
                                        <p:tav tm="0">
                                          <p:val>
                                            <p:strVal val="#ppt_y"/>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8"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utoUpdateAnimBg="0"/>
    </p:bld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bwMode="auto">
          <a:xfrm>
            <a:off x="1738365" y="1296469"/>
            <a:ext cx="8229600" cy="3743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endParaRPr lang="en-GB" kern="0" dirty="0">
              <a:solidFill>
                <a:srgbClr val="000000"/>
              </a:solidFill>
              <a:latin typeface="Arial"/>
            </a:endParaRPr>
          </a:p>
          <a:p>
            <a:pPr marL="0" indent="0" algn="ctr" eaLnBrk="1" hangingPunct="1">
              <a:lnSpc>
                <a:spcPct val="90000"/>
              </a:lnSpc>
              <a:buNone/>
              <a:defRPr/>
            </a:pPr>
            <a:r>
              <a:rPr lang="en-GB" sz="3200" kern="0" dirty="0">
                <a:solidFill>
                  <a:srgbClr val="000000"/>
                </a:solidFill>
                <a:latin typeface="Arial"/>
              </a:rPr>
              <a:t>You</a:t>
            </a:r>
            <a:r>
              <a:rPr lang="en-GB" kern="0" dirty="0">
                <a:solidFill>
                  <a:srgbClr val="000000"/>
                </a:solidFill>
                <a:latin typeface="Arial"/>
              </a:rPr>
              <a:t> </a:t>
            </a:r>
            <a:r>
              <a:rPr lang="en-GB" sz="3200" kern="0" dirty="0">
                <a:solidFill>
                  <a:srgbClr val="000000"/>
                </a:solidFill>
                <a:latin typeface="Arial"/>
              </a:rPr>
              <a:t>do not have to say anything.  </a:t>
            </a:r>
          </a:p>
          <a:p>
            <a:pPr marL="0" indent="0" algn="ctr" eaLnBrk="1" hangingPunct="1">
              <a:lnSpc>
                <a:spcPct val="90000"/>
              </a:lnSpc>
              <a:buNone/>
              <a:defRPr/>
            </a:pPr>
            <a:r>
              <a:rPr lang="en-GB" sz="3200" kern="0" dirty="0">
                <a:solidFill>
                  <a:srgbClr val="000000"/>
                </a:solidFill>
                <a:latin typeface="Arial"/>
              </a:rPr>
              <a:t>But it may harm your defence if you do not mention </a:t>
            </a:r>
            <a:r>
              <a:rPr lang="en-GB" sz="3200" kern="0" dirty="0">
                <a:solidFill>
                  <a:srgbClr val="7030A0"/>
                </a:solidFill>
                <a:latin typeface="Arial"/>
              </a:rPr>
              <a:t>now</a:t>
            </a:r>
            <a:r>
              <a:rPr lang="en-GB" sz="3200" kern="0" dirty="0">
                <a:solidFill>
                  <a:srgbClr val="000000"/>
                </a:solidFill>
                <a:latin typeface="Arial"/>
              </a:rPr>
              <a:t> something which you later rely on in court.  </a:t>
            </a:r>
          </a:p>
          <a:p>
            <a:pPr marL="0" indent="0" algn="ctr" eaLnBrk="1" hangingPunct="1">
              <a:lnSpc>
                <a:spcPct val="90000"/>
              </a:lnSpc>
              <a:buNone/>
              <a:defRPr/>
            </a:pPr>
            <a:r>
              <a:rPr lang="en-GB" sz="3200" kern="0" dirty="0">
                <a:solidFill>
                  <a:srgbClr val="000000"/>
                </a:solidFill>
                <a:latin typeface="Arial"/>
              </a:rPr>
              <a:t>Anything you do say may be given in evidence.</a:t>
            </a:r>
          </a:p>
          <a:p>
            <a:pPr eaLnBrk="1" hangingPunct="1">
              <a:lnSpc>
                <a:spcPct val="90000"/>
              </a:lnSpc>
              <a:buFontTx/>
              <a:buNone/>
              <a:defRPr/>
            </a:pPr>
            <a:endParaRPr lang="en-US" kern="0" dirty="0">
              <a:solidFill>
                <a:srgbClr val="000000"/>
              </a:solidFill>
              <a:latin typeface="Arial"/>
            </a:endParaRPr>
          </a:p>
        </p:txBody>
      </p:sp>
      <p:sp>
        <p:nvSpPr>
          <p:cNvPr id="21507" name="TextBox 5"/>
          <p:cNvSpPr txBox="1">
            <a:spLocks noChangeArrowheads="1"/>
          </p:cNvSpPr>
          <p:nvPr/>
        </p:nvSpPr>
        <p:spPr bwMode="auto">
          <a:xfrm>
            <a:off x="0" y="335691"/>
            <a:ext cx="7273925" cy="646112"/>
          </a:xfrm>
          <a:prstGeom prst="rect">
            <a:avLst/>
          </a:prstGeom>
          <a:solidFill>
            <a:srgbClr val="7030A0"/>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rPr>
              <a:t>The ‘Now’ Caution</a:t>
            </a:r>
          </a:p>
        </p:txBody>
      </p:sp>
      <p:sp>
        <p:nvSpPr>
          <p:cNvPr id="2" name="TextBox 1">
            <a:extLst>
              <a:ext uri="{FF2B5EF4-FFF2-40B4-BE49-F238E27FC236}">
                <a16:creationId xmlns:a16="http://schemas.microsoft.com/office/drawing/2014/main" id="{9EFC9DCA-5728-0949-B4E4-564A36C4CAA6}"/>
              </a:ext>
            </a:extLst>
          </p:cNvPr>
          <p:cNvSpPr txBox="1"/>
          <p:nvPr/>
        </p:nvSpPr>
        <p:spPr>
          <a:xfrm>
            <a:off x="9458793" y="704538"/>
            <a:ext cx="2008682" cy="646331"/>
          </a:xfrm>
          <a:prstGeom prst="rect">
            <a:avLst/>
          </a:prstGeom>
          <a:noFill/>
        </p:spPr>
        <p:txBody>
          <a:bodyPr wrap="square" rtlCol="0">
            <a:spAutoFit/>
          </a:bodyPr>
          <a:lstStyle/>
          <a:p>
            <a:r>
              <a:rPr lang="en-US" dirty="0"/>
              <a:t>We’ll study this more later… </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txBox="1">
            <a:spLocks/>
          </p:cNvSpPr>
          <p:nvPr/>
        </p:nvSpPr>
        <p:spPr bwMode="auto">
          <a:xfrm>
            <a:off x="1404783" y="1868018"/>
            <a:ext cx="3392070" cy="4032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lgn="l" rtl="0" eaLnBrk="0" fontAlgn="base" hangingPunct="0">
              <a:spcBef>
                <a:spcPct val="20000"/>
              </a:spcBef>
              <a:spcAft>
                <a:spcPct val="0"/>
              </a:spcAft>
              <a:buChar char="•"/>
              <a:defRPr sz="24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4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0" indent="0" algn="ctr">
              <a:buNone/>
              <a:defRPr/>
            </a:pPr>
            <a:r>
              <a:rPr lang="en-GB" altLang="en-US" b="1" kern="0" dirty="0">
                <a:solidFill>
                  <a:srgbClr val="000000"/>
                </a:solidFill>
                <a:latin typeface="Arial"/>
              </a:rPr>
              <a:t>‘When Questioned’</a:t>
            </a:r>
          </a:p>
          <a:p>
            <a:pPr marL="0" indent="0" algn="ctr">
              <a:buNone/>
              <a:defRPr/>
            </a:pPr>
            <a:endParaRPr lang="en-GB" altLang="en-US" kern="0" dirty="0">
              <a:solidFill>
                <a:srgbClr val="000000"/>
              </a:solidFill>
              <a:latin typeface="Arial"/>
            </a:endParaRPr>
          </a:p>
          <a:p>
            <a:pPr marL="0" indent="0" algn="ctr">
              <a:buNone/>
              <a:defRPr/>
            </a:pPr>
            <a:r>
              <a:rPr lang="en-GB" altLang="en-US" kern="0" dirty="0">
                <a:solidFill>
                  <a:srgbClr val="000000"/>
                </a:solidFill>
                <a:latin typeface="Arial"/>
              </a:rPr>
              <a:t>Indicates an intention to ask questions about an offence</a:t>
            </a: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a:p>
            <a:pPr marL="0" indent="0">
              <a:buNone/>
              <a:defRPr/>
            </a:pPr>
            <a:endParaRPr lang="en-GB" altLang="en-US" kern="0" dirty="0">
              <a:solidFill>
                <a:srgbClr val="000000"/>
              </a:solidFill>
              <a:latin typeface="Arial"/>
            </a:endParaRPr>
          </a:p>
        </p:txBody>
      </p:sp>
      <p:sp>
        <p:nvSpPr>
          <p:cNvPr id="23555" name="TextBox 5"/>
          <p:cNvSpPr txBox="1">
            <a:spLocks noChangeArrowheads="1"/>
          </p:cNvSpPr>
          <p:nvPr/>
        </p:nvSpPr>
        <p:spPr bwMode="auto">
          <a:xfrm>
            <a:off x="0" y="230761"/>
            <a:ext cx="7273925" cy="646112"/>
          </a:xfrm>
          <a:prstGeom prst="rect">
            <a:avLst/>
          </a:prstGeom>
          <a:solidFill>
            <a:schemeClr val="accent6">
              <a:lumMod val="60000"/>
              <a:lumOff val="40000"/>
            </a:schemeClr>
          </a:solidFill>
          <a:ln>
            <a:noFill/>
          </a:ln>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rPr>
              <a:t>Cautions – The Difference </a:t>
            </a:r>
          </a:p>
        </p:txBody>
      </p:sp>
      <p:sp>
        <p:nvSpPr>
          <p:cNvPr id="5" name="TextBox 4">
            <a:extLst>
              <a:ext uri="{FF2B5EF4-FFF2-40B4-BE49-F238E27FC236}">
                <a16:creationId xmlns:a16="http://schemas.microsoft.com/office/drawing/2014/main" id="{71CF7767-62E2-3D48-AE1E-F2E7C26E5B35}"/>
              </a:ext>
            </a:extLst>
          </p:cNvPr>
          <p:cNvSpPr txBox="1"/>
          <p:nvPr/>
        </p:nvSpPr>
        <p:spPr>
          <a:xfrm>
            <a:off x="6901098" y="1868018"/>
            <a:ext cx="4266574" cy="2308324"/>
          </a:xfrm>
          <a:prstGeom prst="rect">
            <a:avLst/>
          </a:prstGeom>
          <a:noFill/>
        </p:spPr>
        <p:txBody>
          <a:bodyPr wrap="square">
            <a:spAutoFit/>
          </a:bodyPr>
          <a:lstStyle/>
          <a:p>
            <a:pPr marL="0" indent="0" algn="ctr">
              <a:buNone/>
              <a:defRPr/>
            </a:pPr>
            <a:r>
              <a:rPr lang="en-GB" altLang="en-US" sz="2400" b="1" kern="0" dirty="0">
                <a:solidFill>
                  <a:srgbClr val="000000"/>
                </a:solidFill>
                <a:latin typeface="Arial"/>
              </a:rPr>
              <a:t>‘Now’</a:t>
            </a:r>
          </a:p>
          <a:p>
            <a:pPr marL="0" indent="0" algn="ctr">
              <a:buNone/>
              <a:defRPr/>
            </a:pPr>
            <a:endParaRPr lang="en-GB" altLang="en-US" sz="2400" kern="0" dirty="0">
              <a:solidFill>
                <a:srgbClr val="000000"/>
              </a:solidFill>
              <a:latin typeface="Arial"/>
            </a:endParaRPr>
          </a:p>
          <a:p>
            <a:pPr marL="0" indent="0" algn="ctr">
              <a:buNone/>
              <a:defRPr/>
            </a:pPr>
            <a:r>
              <a:rPr lang="en-GB" altLang="en-US" sz="2400" kern="0" dirty="0">
                <a:solidFill>
                  <a:srgbClr val="000000"/>
                </a:solidFill>
                <a:latin typeface="Arial"/>
              </a:rPr>
              <a:t>At the conclusion of the process, when a person is reported or charged with an offence</a:t>
            </a:r>
          </a:p>
        </p:txBody>
      </p:sp>
      <p:pic>
        <p:nvPicPr>
          <p:cNvPr id="12290" name="Picture 2" descr="35,470 Traffic Ticket Stock Photos, Pictures &amp; Royalty-Free Images - iStock">
            <a:extLst>
              <a:ext uri="{FF2B5EF4-FFF2-40B4-BE49-F238E27FC236}">
                <a16:creationId xmlns:a16="http://schemas.microsoft.com/office/drawing/2014/main" id="{4E12BC55-18B5-7B4F-854B-431F82595D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80837" y="4466339"/>
            <a:ext cx="3259062" cy="2160900"/>
          </a:xfrm>
          <a:prstGeom prst="rect">
            <a:avLst/>
          </a:prstGeom>
          <a:noFill/>
          <a:extLst>
            <a:ext uri="{909E8E84-426E-40DD-AFC4-6F175D3DCCD1}">
              <a14:hiddenFill xmlns:a14="http://schemas.microsoft.com/office/drawing/2010/main">
                <a:solidFill>
                  <a:srgbClr val="FFFFFF"/>
                </a:solidFill>
              </a14:hiddenFill>
            </a:ext>
          </a:extLst>
        </p:spPr>
      </p:pic>
      <p:pic>
        <p:nvPicPr>
          <p:cNvPr id="12292" name="Picture 4" descr="Interview under caution - can I use a prepared statement? - VHS Fletchers  Solicitors">
            <a:extLst>
              <a:ext uri="{FF2B5EF4-FFF2-40B4-BE49-F238E27FC236}">
                <a16:creationId xmlns:a16="http://schemas.microsoft.com/office/drawing/2014/main" id="{0A228F13-C8E9-3F44-85FA-3EEC8E426A1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465383" y="4384739"/>
            <a:ext cx="3369877" cy="22425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2" end="2"/>
                                            </p:txEl>
                                          </p:spTgt>
                                        </p:tgtEl>
                                        <p:attrNameLst>
                                          <p:attrName>style.visibility</p:attrName>
                                        </p:attrNameLst>
                                      </p:cBhvr>
                                      <p:to>
                                        <p:strVal val="visible"/>
                                      </p:to>
                                    </p:set>
                                    <p:animEffect transition="in" filter="fade">
                                      <p:cBhvr>
                                        <p:cTn id="10"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4"/>
          <p:cNvSpPr txBox="1">
            <a:spLocks noChangeArrowheads="1"/>
          </p:cNvSpPr>
          <p:nvPr>
            <p:custDataLst>
              <p:tags r:id="rId1"/>
            </p:custDataLst>
          </p:nvPr>
        </p:nvSpPr>
        <p:spPr bwMode="auto">
          <a:xfrm>
            <a:off x="2246448" y="-1395075"/>
            <a:ext cx="7773988" cy="5400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2800">
                <a:solidFill>
                  <a:schemeClr val="tx2"/>
                </a:solidFill>
                <a:latin typeface="+mj-lt"/>
                <a:ea typeface="+mj-ea"/>
                <a:cs typeface="+mj-cs"/>
              </a:defRPr>
            </a:lvl1pPr>
            <a:lvl2pPr algn="ctr" rtl="0" eaLnBrk="0" fontAlgn="base" hangingPunct="0">
              <a:spcBef>
                <a:spcPct val="0"/>
              </a:spcBef>
              <a:spcAft>
                <a:spcPct val="0"/>
              </a:spcAft>
              <a:defRPr sz="2800">
                <a:solidFill>
                  <a:schemeClr val="tx2"/>
                </a:solidFill>
                <a:latin typeface="Arial" charset="0"/>
              </a:defRPr>
            </a:lvl2pPr>
            <a:lvl3pPr algn="ctr" rtl="0" eaLnBrk="0" fontAlgn="base" hangingPunct="0">
              <a:spcBef>
                <a:spcPct val="0"/>
              </a:spcBef>
              <a:spcAft>
                <a:spcPct val="0"/>
              </a:spcAft>
              <a:defRPr sz="2800">
                <a:solidFill>
                  <a:schemeClr val="tx2"/>
                </a:solidFill>
                <a:latin typeface="Arial" charset="0"/>
              </a:defRPr>
            </a:lvl3pPr>
            <a:lvl4pPr algn="ctr" rtl="0" eaLnBrk="0" fontAlgn="base" hangingPunct="0">
              <a:spcBef>
                <a:spcPct val="0"/>
              </a:spcBef>
              <a:spcAft>
                <a:spcPct val="0"/>
              </a:spcAft>
              <a:defRPr sz="2800">
                <a:solidFill>
                  <a:schemeClr val="tx2"/>
                </a:solidFill>
                <a:latin typeface="Arial" charset="0"/>
              </a:defRPr>
            </a:lvl4pPr>
            <a:lvl5pPr algn="ctr" rtl="0" eaLnBrk="0" fontAlgn="base" hangingPunct="0">
              <a:spcBef>
                <a:spcPct val="0"/>
              </a:spcBef>
              <a:spcAft>
                <a:spcPct val="0"/>
              </a:spcAft>
              <a:defRPr sz="28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br>
              <a:rPr lang="en-GB" altLang="en-US" sz="3200" b="1" kern="0" dirty="0">
                <a:solidFill>
                  <a:srgbClr val="000099"/>
                </a:solidFill>
                <a:latin typeface="Arial"/>
              </a:rPr>
            </a:br>
            <a:br>
              <a:rPr lang="en-GB" altLang="en-US" sz="3200" b="1" kern="0" dirty="0">
                <a:solidFill>
                  <a:srgbClr val="000099"/>
                </a:solidFill>
                <a:latin typeface="Arial"/>
              </a:rPr>
            </a:br>
            <a:br>
              <a:rPr lang="en-GB" altLang="en-US" sz="3200" b="1" kern="0" dirty="0">
                <a:solidFill>
                  <a:srgbClr val="000099"/>
                </a:solidFill>
                <a:latin typeface="Arial"/>
              </a:rPr>
            </a:br>
            <a:r>
              <a:rPr lang="en-GB" altLang="en-US" sz="3200" b="1" kern="0" dirty="0">
                <a:solidFill>
                  <a:srgbClr val="FF0000"/>
                </a:solidFill>
                <a:latin typeface="Arial"/>
              </a:rPr>
              <a:t>Necessity to arrest – Why?</a:t>
            </a:r>
            <a:br>
              <a:rPr lang="en-GB" altLang="en-US" sz="3200" kern="0" dirty="0">
                <a:solidFill>
                  <a:srgbClr val="FF0000"/>
                </a:solidFill>
                <a:latin typeface="Arial"/>
              </a:rPr>
            </a:br>
            <a:endParaRPr lang="en-GB" altLang="en-US" sz="3200" b="1" kern="0" dirty="0">
              <a:solidFill>
                <a:srgbClr val="000099"/>
              </a:solidFill>
              <a:latin typeface="Arial"/>
            </a:endParaRPr>
          </a:p>
        </p:txBody>
      </p:sp>
      <p:sp>
        <p:nvSpPr>
          <p:cNvPr id="5" name="TextBox 4"/>
          <p:cNvSpPr txBox="1"/>
          <p:nvPr/>
        </p:nvSpPr>
        <p:spPr>
          <a:xfrm>
            <a:off x="2171564" y="250221"/>
            <a:ext cx="7848872" cy="615553"/>
          </a:xfrm>
          <a:prstGeom prst="rect">
            <a:avLst/>
          </a:prstGeom>
          <a:solidFill>
            <a:schemeClr val="tx1"/>
          </a:solidFill>
        </p:spPr>
        <p:txBody>
          <a:bodyPr wrap="square" rtlCol="0">
            <a:spAutoFit/>
          </a:bodyPr>
          <a:lstStyle/>
          <a:p>
            <a:pPr algn="ctr"/>
            <a:r>
              <a:rPr lang="en-GB" sz="3400" b="1" dirty="0">
                <a:solidFill>
                  <a:schemeClr val="bg1"/>
                </a:solidFill>
              </a:rPr>
              <a:t>Section 24 PACE 1984 &amp; PACE Code G</a:t>
            </a:r>
          </a:p>
        </p:txBody>
      </p:sp>
      <p:pic>
        <p:nvPicPr>
          <p:cNvPr id="13316" name="Picture 4" descr="Necessity Criteria: Why Failure To Consider Alternatives to Arrest is a  Police Abuse of Power – Iain Gould- Actions Against the Police Solicitor">
            <a:extLst>
              <a:ext uri="{FF2B5EF4-FFF2-40B4-BE49-F238E27FC236}">
                <a16:creationId xmlns:a16="http://schemas.microsoft.com/office/drawing/2014/main" id="{2EEC00A2-0AD0-264A-864F-5AF85CDC3F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017784" y="2780314"/>
            <a:ext cx="6156432" cy="34476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876042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nvGraphicFramePr>
        <p:xfrm>
          <a:off x="1335549" y="391986"/>
          <a:ext cx="9520901" cy="6074027"/>
        </p:xfrm>
        <a:graphic>
          <a:graphicData uri="http://schemas.openxmlformats.org/drawingml/2006/table">
            <a:tbl>
              <a:tblPr firstRow="1" bandRow="1">
                <a:tableStyleId>{5FD0F851-EC5A-4D38-B0AD-8093EC10F338}</a:tableStyleId>
              </a:tblPr>
              <a:tblGrid>
                <a:gridCol w="997907">
                  <a:extLst>
                    <a:ext uri="{9D8B030D-6E8A-4147-A177-3AD203B41FA5}">
                      <a16:colId xmlns:a16="http://schemas.microsoft.com/office/drawing/2014/main" val="20000"/>
                    </a:ext>
                  </a:extLst>
                </a:gridCol>
                <a:gridCol w="2326445">
                  <a:extLst>
                    <a:ext uri="{9D8B030D-6E8A-4147-A177-3AD203B41FA5}">
                      <a16:colId xmlns:a16="http://schemas.microsoft.com/office/drawing/2014/main" val="20001"/>
                    </a:ext>
                  </a:extLst>
                </a:gridCol>
                <a:gridCol w="6196549">
                  <a:extLst>
                    <a:ext uri="{9D8B030D-6E8A-4147-A177-3AD203B41FA5}">
                      <a16:colId xmlns:a16="http://schemas.microsoft.com/office/drawing/2014/main" val="20002"/>
                    </a:ext>
                  </a:extLst>
                </a:gridCol>
              </a:tblGrid>
              <a:tr h="603594">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I</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I</a:t>
                      </a:r>
                      <a:r>
                        <a:rPr lang="en-GB" sz="2000" b="1" dirty="0"/>
                        <a:t>nvestigation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allow prompt</a:t>
                      </a:r>
                      <a:r>
                        <a:rPr lang="en-GB" sz="1400" b="0" baseline="0" dirty="0">
                          <a:solidFill>
                            <a:schemeClr val="tx1"/>
                          </a:solidFill>
                        </a:rPr>
                        <a:t> and effective investigation of the offence or of the conduct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0"/>
                  </a:ext>
                </a:extLst>
              </a:tr>
              <a:tr h="948687">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D</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D</a:t>
                      </a:r>
                      <a:r>
                        <a:rPr lang="en-GB" sz="2000" b="1" dirty="0"/>
                        <a:t>isappearance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any prosecution for the offence from being hindered by the disappearance of the person in question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1"/>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C</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C</a:t>
                      </a:r>
                      <a:r>
                        <a:rPr lang="en-GB" sz="2000" b="1" dirty="0"/>
                        <a:t>hild</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protect a child or other vulnerable</a:t>
                      </a:r>
                      <a:r>
                        <a:rPr lang="en-GB" sz="1400" b="0" baseline="0" dirty="0">
                          <a:solidFill>
                            <a:schemeClr val="tx1"/>
                          </a:solidFill>
                        </a:rPr>
                        <a:t> person from the relevant person</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2"/>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O</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O</a:t>
                      </a:r>
                      <a:r>
                        <a:rPr lang="en-GB" sz="2000" b="1" dirty="0"/>
                        <a:t>bstruction</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an unlawful obstruction of the highway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3"/>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hysical Injury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a:t>
                      </a:r>
                      <a:r>
                        <a:rPr lang="en-GB" sz="1400" b="0" baseline="0" dirty="0">
                          <a:solidFill>
                            <a:schemeClr val="tx1"/>
                          </a:solidFill>
                        </a:rPr>
                        <a:t> the relevant person causing physical injury to himself or any other person or prevent him suffering physical injury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4"/>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P</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P</a:t>
                      </a:r>
                      <a:r>
                        <a:rPr lang="en-GB" sz="2000" b="1" dirty="0"/>
                        <a:t>ublic Decency</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committing an offence against public decency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L</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L</a:t>
                      </a:r>
                      <a:r>
                        <a:rPr lang="en-GB" sz="2000" b="1" dirty="0"/>
                        <a:t>oss or Damage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prevent the relevant person causing loss of, or damage to property</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6"/>
                  </a:ext>
                </a:extLst>
              </a:tr>
              <a:tr h="665410">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A</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A</a:t>
                      </a:r>
                      <a:r>
                        <a:rPr lang="en-GB" sz="2000" b="1" dirty="0"/>
                        <a:t>ddress</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r>
                        <a:rPr lang="en-GB" sz="1400" b="0" dirty="0">
                          <a:solidFill>
                            <a:schemeClr val="tx1"/>
                          </a:solidFill>
                        </a:rPr>
                        <a:t>To enable</a:t>
                      </a:r>
                      <a:r>
                        <a:rPr lang="en-GB" sz="1400" b="0" baseline="0" dirty="0">
                          <a:solidFill>
                            <a:schemeClr val="tx1"/>
                          </a:solidFill>
                        </a:rPr>
                        <a:t> the address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7"/>
                  </a:ext>
                </a:extLst>
              </a:tr>
              <a:tr h="529286">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ctr"/>
                      <a:r>
                        <a:rPr lang="en-GB" sz="2400" b="1" dirty="0">
                          <a:solidFill>
                            <a:srgbClr val="FF0000"/>
                          </a:solidFill>
                        </a:rPr>
                        <a:t>N</a:t>
                      </a:r>
                      <a:endParaRPr lang="en-GB" sz="2400" b="1" dirty="0">
                        <a:solidFill>
                          <a:srgbClr val="FF0000"/>
                        </a:solidFill>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algn="l"/>
                      <a:r>
                        <a:rPr lang="en-GB" sz="2000" b="1" dirty="0">
                          <a:solidFill>
                            <a:srgbClr val="FF0000"/>
                          </a:solidFill>
                        </a:rPr>
                        <a:t>- N</a:t>
                      </a:r>
                      <a:r>
                        <a:rPr lang="en-GB" sz="2000" b="1" dirty="0"/>
                        <a:t>ame</a:t>
                      </a:r>
                      <a:endParaRPr lang="en-GB" sz="2000" b="1" dirty="0">
                        <a:latin typeface="Arial" panose="020B0604020202020204" pitchFamily="34" charset="0"/>
                        <a:cs typeface="Arial" panose="020B0604020202020204" pitchFamily="34" charset="0"/>
                      </a:endParaRPr>
                    </a:p>
                  </a:txBody>
                  <a:tcPr/>
                </a:tc>
                <a:tc>
                  <a:txBody>
                    <a:bodyPr/>
                    <a:lstStyle>
                      <a:lvl1pPr marL="0" algn="l" defTabSz="685800" rtl="0" eaLnBrk="1" latinLnBrk="0" hangingPunct="1">
                        <a:defRPr sz="1350" kern="1200">
                          <a:solidFill>
                            <a:schemeClr val="tx1"/>
                          </a:solidFill>
                          <a:latin typeface="Arial"/>
                        </a:defRPr>
                      </a:lvl1pPr>
                      <a:lvl2pPr marL="342900" algn="l" defTabSz="685800" rtl="0" eaLnBrk="1" latinLnBrk="0" hangingPunct="1">
                        <a:defRPr sz="1350" kern="1200">
                          <a:solidFill>
                            <a:schemeClr val="tx1"/>
                          </a:solidFill>
                          <a:latin typeface="Arial"/>
                        </a:defRPr>
                      </a:lvl2pPr>
                      <a:lvl3pPr marL="685800" algn="l" defTabSz="685800" rtl="0" eaLnBrk="1" latinLnBrk="0" hangingPunct="1">
                        <a:defRPr sz="1350" kern="1200">
                          <a:solidFill>
                            <a:schemeClr val="tx1"/>
                          </a:solidFill>
                          <a:latin typeface="Arial"/>
                        </a:defRPr>
                      </a:lvl3pPr>
                      <a:lvl4pPr marL="1028700" algn="l" defTabSz="685800" rtl="0" eaLnBrk="1" latinLnBrk="0" hangingPunct="1">
                        <a:defRPr sz="1350" kern="1200">
                          <a:solidFill>
                            <a:schemeClr val="tx1"/>
                          </a:solidFill>
                          <a:latin typeface="Arial"/>
                        </a:defRPr>
                      </a:lvl4pPr>
                      <a:lvl5pPr marL="1371600" algn="l" defTabSz="685800" rtl="0" eaLnBrk="1" latinLnBrk="0" hangingPunct="1">
                        <a:defRPr sz="1350" kern="1200">
                          <a:solidFill>
                            <a:schemeClr val="tx1"/>
                          </a:solidFill>
                          <a:latin typeface="Arial"/>
                        </a:defRPr>
                      </a:lvl5pPr>
                      <a:lvl6pPr marL="1714500" algn="l" defTabSz="685800" rtl="0" eaLnBrk="1" latinLnBrk="0" hangingPunct="1">
                        <a:defRPr sz="1350" kern="1200">
                          <a:solidFill>
                            <a:schemeClr val="tx1"/>
                          </a:solidFill>
                          <a:latin typeface="Arial"/>
                        </a:defRPr>
                      </a:lvl6pPr>
                      <a:lvl7pPr marL="2057400" algn="l" defTabSz="685800" rtl="0" eaLnBrk="1" latinLnBrk="0" hangingPunct="1">
                        <a:defRPr sz="1350" kern="1200">
                          <a:solidFill>
                            <a:schemeClr val="tx1"/>
                          </a:solidFill>
                          <a:latin typeface="Arial"/>
                        </a:defRPr>
                      </a:lvl7pPr>
                      <a:lvl8pPr marL="2400300" algn="l" defTabSz="685800" rtl="0" eaLnBrk="1" latinLnBrk="0" hangingPunct="1">
                        <a:defRPr sz="1350" kern="1200">
                          <a:solidFill>
                            <a:schemeClr val="tx1"/>
                          </a:solidFill>
                          <a:latin typeface="Arial"/>
                        </a:defRPr>
                      </a:lvl8pPr>
                      <a:lvl9pPr marL="2743200" algn="l" defTabSz="685800" rtl="0" eaLnBrk="1" latinLnBrk="0" hangingPunct="1">
                        <a:defRPr sz="1350" kern="1200">
                          <a:solidFill>
                            <a:schemeClr val="tx1"/>
                          </a:solidFill>
                          <a:latin typeface="Arial"/>
                        </a:defRPr>
                      </a:lvl9p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400" b="0" dirty="0">
                          <a:solidFill>
                            <a:schemeClr val="tx1"/>
                          </a:solidFill>
                        </a:rPr>
                        <a:t>To enable</a:t>
                      </a:r>
                      <a:r>
                        <a:rPr lang="en-GB" sz="1400" b="0" baseline="0" dirty="0">
                          <a:solidFill>
                            <a:schemeClr val="tx1"/>
                          </a:solidFill>
                        </a:rPr>
                        <a:t> the name of the relevant person to be ascertained</a:t>
                      </a:r>
                      <a:endParaRPr lang="en-GB" sz="1400" b="0"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1198617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2F687420-BEB4-45CD-8226-339BE553B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p:cNvSpPr txBox="1"/>
          <p:nvPr/>
        </p:nvSpPr>
        <p:spPr>
          <a:xfrm>
            <a:off x="645064" y="525982"/>
            <a:ext cx="4282983" cy="1200361"/>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3600" b="1">
                <a:latin typeface="+mj-lt"/>
                <a:ea typeface="+mj-ea"/>
                <a:cs typeface="+mj-cs"/>
              </a:rPr>
              <a:t>Use of Force</a:t>
            </a:r>
          </a:p>
        </p:txBody>
      </p:sp>
      <p:sp>
        <p:nvSpPr>
          <p:cNvPr id="1033" name="Rectangle 1032">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3"/>
          <p:cNvSpPr txBox="1">
            <a:spLocks noChangeArrowheads="1"/>
          </p:cNvSpPr>
          <p:nvPr>
            <p:custDataLst>
              <p:tags r:id="rId1"/>
            </p:custDataLst>
          </p:nvPr>
        </p:nvSpPr>
        <p:spPr bwMode="auto">
          <a:xfrm>
            <a:off x="645066" y="2031101"/>
            <a:ext cx="4282984" cy="351194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numCol="1" rtlCol="0" anchor="ctr" anchorCtr="0" compatLnSpc="1">
            <a:prstTxWarp prst="textNoShape">
              <a:avLst/>
            </a:prstTxWarp>
            <a:normAutofit/>
          </a:bodyPr>
          <a:lstStyle>
            <a:lvl1pPr marL="0" indent="0" algn="l" rtl="0" eaLnBrk="0" fontAlgn="base" hangingPunct="0">
              <a:spcBef>
                <a:spcPts val="0"/>
              </a:spcBef>
              <a:spcAft>
                <a:spcPts val="1800"/>
              </a:spcAft>
              <a:buNone/>
              <a:defRPr sz="2400">
                <a:solidFill>
                  <a:schemeClr val="accent2"/>
                </a:solidFill>
                <a:latin typeface="Verdana" pitchFamily="34" charset="0"/>
                <a:ea typeface="+mn-ea"/>
                <a:cs typeface="+mn-cs"/>
              </a:defRPr>
            </a:lvl1pPr>
            <a:lvl2pPr marL="457200" indent="0" algn="l" rtl="0" eaLnBrk="0" fontAlgn="base" hangingPunct="0">
              <a:spcBef>
                <a:spcPts val="0"/>
              </a:spcBef>
              <a:spcAft>
                <a:spcPts val="1800"/>
              </a:spcAft>
              <a:buNone/>
              <a:defRPr sz="2400">
                <a:solidFill>
                  <a:schemeClr val="accent2"/>
                </a:solidFill>
                <a:latin typeface="Verdana" pitchFamily="34" charset="0"/>
              </a:defRPr>
            </a:lvl2pPr>
            <a:lvl3pPr marL="914400" indent="0" algn="l" rtl="0" eaLnBrk="0" fontAlgn="base" hangingPunct="0">
              <a:spcBef>
                <a:spcPts val="0"/>
              </a:spcBef>
              <a:spcAft>
                <a:spcPts val="1800"/>
              </a:spcAft>
              <a:buNone/>
              <a:defRPr sz="2400">
                <a:solidFill>
                  <a:schemeClr val="accent2"/>
                </a:solidFill>
                <a:latin typeface="Verdana" pitchFamily="34" charset="0"/>
              </a:defRPr>
            </a:lvl3pPr>
            <a:lvl4pPr marL="1371600" indent="0" algn="l" rtl="0" eaLnBrk="0" fontAlgn="base" hangingPunct="0">
              <a:spcBef>
                <a:spcPct val="20000"/>
              </a:spcBef>
              <a:spcAft>
                <a:spcPct val="0"/>
              </a:spcAft>
              <a:buNone/>
              <a:defRPr sz="2000">
                <a:solidFill>
                  <a:schemeClr val="tx1"/>
                </a:solidFill>
                <a:latin typeface="+mn-lt"/>
              </a:defRPr>
            </a:lvl4pPr>
            <a:lvl5pPr marL="1828800" indent="0" algn="l" rtl="0" eaLnBrk="0" fontAlgn="base" hangingPunct="0">
              <a:spcBef>
                <a:spcPct val="20000"/>
              </a:spcBef>
              <a:spcAft>
                <a:spcPct val="0"/>
              </a:spcAft>
              <a:buNone/>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a:lstStyle>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S117 PACE</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Common  Law</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S3 Criminal Law Act 1967</a:t>
            </a:r>
          </a:p>
          <a:p>
            <a:pPr marL="571500" indent="-228600" eaLnBrk="1" hangingPunct="1">
              <a:lnSpc>
                <a:spcPct val="90000"/>
              </a:lnSpc>
              <a:spcBef>
                <a:spcPct val="0"/>
              </a:spcBef>
              <a:spcAft>
                <a:spcPts val="3600"/>
              </a:spcAft>
              <a:buFont typeface="Arial" panose="020B0604020202020204" pitchFamily="34" charset="0"/>
              <a:buChar char="•"/>
              <a:defRPr/>
            </a:pPr>
            <a:r>
              <a:rPr lang="en-US" altLang="en-US" sz="1800">
                <a:solidFill>
                  <a:schemeClr val="tx1"/>
                </a:solidFill>
                <a:latin typeface="+mn-lt"/>
              </a:rPr>
              <a:t>S76 Criminal Justice &amp; Immigration Act 2008</a:t>
            </a: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a:p>
            <a:pPr marL="571500" indent="-228600" eaLnBrk="1" hangingPunct="1">
              <a:lnSpc>
                <a:spcPct val="90000"/>
              </a:lnSpc>
              <a:spcBef>
                <a:spcPct val="0"/>
              </a:spcBef>
              <a:spcAft>
                <a:spcPts val="3600"/>
              </a:spcAft>
              <a:buFont typeface="Arial" panose="020B0604020202020204" pitchFamily="34" charset="0"/>
              <a:buChar char="•"/>
              <a:defRPr/>
            </a:pPr>
            <a:endParaRPr lang="en-US" altLang="en-US" sz="1800">
              <a:solidFill>
                <a:schemeClr val="tx1"/>
              </a:solidFill>
              <a:latin typeface="+mn-lt"/>
            </a:endParaRPr>
          </a:p>
        </p:txBody>
      </p:sp>
      <p:sp>
        <p:nvSpPr>
          <p:cNvPr id="1035" name="Rectangle 1034">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7" name="Rectangle 1036">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39" name="Rectangle 1038">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VIDEO: Drama as police arrest man and neighbours step in | Worcester News">
            <a:extLst>
              <a:ext uri="{FF2B5EF4-FFF2-40B4-BE49-F238E27FC236}">
                <a16:creationId xmlns:a16="http://schemas.microsoft.com/office/drawing/2014/main" id="{04AE5366-A138-9848-BF1F-99A546AB490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4547" r="16257" b="-1"/>
          <a:stretch/>
        </p:blipFill>
        <p:spPr bwMode="auto">
          <a:xfrm>
            <a:off x="5987738" y="650494"/>
            <a:ext cx="5628018" cy="5324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6444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648929" y="629266"/>
            <a:ext cx="3505495" cy="162232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4400" b="1" kern="1200">
                <a:solidFill>
                  <a:schemeClr val="tx1"/>
                </a:solidFill>
                <a:latin typeface="+mj-lt"/>
                <a:ea typeface="+mj-ea"/>
                <a:cs typeface="+mj-cs"/>
              </a:rPr>
              <a:t>Initial Investigation</a:t>
            </a:r>
          </a:p>
        </p:txBody>
      </p:sp>
      <p:sp>
        <p:nvSpPr>
          <p:cNvPr id="2" name="Rectangle 3"/>
          <p:cNvSpPr txBox="1">
            <a:spLocks noChangeArrowheads="1"/>
          </p:cNvSpPr>
          <p:nvPr/>
        </p:nvSpPr>
        <p:spPr>
          <a:xfrm>
            <a:off x="648931" y="2438400"/>
            <a:ext cx="3505494" cy="378541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indent="-228600">
              <a:lnSpc>
                <a:spcPct val="90000"/>
              </a:lnSpc>
            </a:pPr>
            <a:r>
              <a:rPr lang="en-US" altLang="en-US" sz="2000" dirty="0"/>
              <a:t>Call received</a:t>
            </a:r>
          </a:p>
          <a:p>
            <a:pPr indent="-228600">
              <a:lnSpc>
                <a:spcPct val="90000"/>
              </a:lnSpc>
            </a:pPr>
            <a:r>
              <a:rPr lang="en-US" altLang="en-US" sz="2000" dirty="0"/>
              <a:t>THRIVE </a:t>
            </a:r>
          </a:p>
          <a:p>
            <a:pPr indent="-228600">
              <a:lnSpc>
                <a:spcPct val="90000"/>
              </a:lnSpc>
            </a:pPr>
            <a:r>
              <a:rPr lang="en-US" altLang="en-US" sz="2000" dirty="0"/>
              <a:t>NDM</a:t>
            </a:r>
          </a:p>
          <a:p>
            <a:pPr marL="114300" indent="0">
              <a:lnSpc>
                <a:spcPct val="90000"/>
              </a:lnSpc>
              <a:buNone/>
            </a:pPr>
            <a:endParaRPr lang="en-US" altLang="en-US" sz="2000" dirty="0"/>
          </a:p>
          <a:p>
            <a:pPr marL="114300" indent="0">
              <a:lnSpc>
                <a:spcPct val="90000"/>
              </a:lnSpc>
              <a:buNone/>
            </a:pPr>
            <a:endParaRPr lang="en-US" altLang="en-US" sz="2000" dirty="0"/>
          </a:p>
          <a:p>
            <a:pPr marL="114300" indent="0">
              <a:lnSpc>
                <a:spcPct val="90000"/>
              </a:lnSpc>
              <a:buNone/>
            </a:pPr>
            <a:r>
              <a:rPr lang="en-US" altLang="en-US" sz="2000" dirty="0"/>
              <a:t>….So what next?</a:t>
            </a:r>
          </a:p>
        </p:txBody>
      </p:sp>
      <p:pic>
        <p:nvPicPr>
          <p:cNvPr id="5" name="Picture 4"/>
          <p:cNvPicPr>
            <a:picLocks noChangeAspect="1"/>
          </p:cNvPicPr>
          <p:nvPr/>
        </p:nvPicPr>
        <p:blipFill>
          <a:blip r:embed="rId3"/>
          <a:stretch>
            <a:fillRect/>
          </a:stretch>
        </p:blipFill>
        <p:spPr>
          <a:xfrm>
            <a:off x="5405862" y="1741964"/>
            <a:ext cx="6019331" cy="3370825"/>
          </a:xfrm>
          <a:prstGeom prst="rect">
            <a:avLst/>
          </a:prstGeom>
          <a:effectLst/>
        </p:spPr>
      </p:pic>
    </p:spTree>
    <p:extLst>
      <p:ext uri="{BB962C8B-B14F-4D97-AF65-F5344CB8AC3E}">
        <p14:creationId xmlns:p14="http://schemas.microsoft.com/office/powerpoint/2010/main" val="542949349"/>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5297762" y="329184"/>
            <a:ext cx="6251110" cy="1783080"/>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600" b="1">
                <a:latin typeface="+mj-lt"/>
                <a:ea typeface="+mj-ea"/>
                <a:cs typeface="+mj-cs"/>
              </a:rPr>
              <a:t>National Crime Recording Standards (NCRS)</a:t>
            </a:r>
          </a:p>
        </p:txBody>
      </p:sp>
      <p:pic>
        <p:nvPicPr>
          <p:cNvPr id="2050" name="Picture 2" descr="National Crime Recording Standards in England and Wales - Wikipedia">
            <a:extLst>
              <a:ext uri="{FF2B5EF4-FFF2-40B4-BE49-F238E27FC236}">
                <a16:creationId xmlns:a16="http://schemas.microsoft.com/office/drawing/2014/main" id="{8584FDB9-A429-1347-A92E-F1473BA5A73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2011"/>
          <a:stretch/>
        </p:blipFill>
        <p:spPr bwMode="auto">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a:noFill/>
          <a:extLst>
            <a:ext uri="{909E8E84-426E-40DD-AFC4-6F175D3DCCD1}">
              <a14:hiddenFill xmlns:a14="http://schemas.microsoft.com/office/drawing/2010/main">
                <a:solidFill>
                  <a:srgbClr val="FFFFFF"/>
                </a:solidFill>
              </a14:hiddenFill>
            </a:ext>
          </a:extLst>
        </p:spPr>
      </p:pic>
      <p:sp>
        <p:nvSpPr>
          <p:cNvPr id="3" name="Rectangle 3"/>
          <p:cNvSpPr txBox="1">
            <a:spLocks noChangeArrowheads="1"/>
          </p:cNvSpPr>
          <p:nvPr/>
        </p:nvSpPr>
        <p:spPr>
          <a:xfrm>
            <a:off x="5297762" y="2706624"/>
            <a:ext cx="6251110" cy="3483864"/>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marR="0" lvl="0" indent="-228600" fontAlgn="auto">
              <a:lnSpc>
                <a:spcPct val="90000"/>
              </a:lnSpc>
              <a:spcBef>
                <a:spcPct val="20000"/>
              </a:spcBef>
              <a:spcAft>
                <a:spcPts val="0"/>
              </a:spcAft>
              <a:buClrTx/>
              <a:buSzTx/>
              <a:tabLst/>
              <a:defRPr/>
            </a:pPr>
            <a:r>
              <a:rPr kumimoji="0" lang="en-US" altLang="en-US" sz="2000" b="1" i="0" u="none" strike="noStrike" cap="none" spc="0" normalizeH="0" baseline="0" noProof="0">
                <a:ln>
                  <a:noFill/>
                </a:ln>
                <a:effectLst/>
                <a:uLnTx/>
                <a:uFillTx/>
              </a:rPr>
              <a:t>The 3 basic principles are:</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All reports from victims, witnesses or third parties will result in creation of an incident report</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An incident will be recorded as a crime if, on the balance of probability</a:t>
            </a:r>
            <a:r>
              <a:rPr lang="en-US" altLang="en-US" sz="2000"/>
              <a:t> </a:t>
            </a:r>
            <a:r>
              <a:rPr lang="en-US" altLang="en-US" sz="2000" b="1"/>
              <a:t>(a) </a:t>
            </a:r>
            <a:r>
              <a:rPr lang="en-US" altLang="en-US" sz="2000"/>
              <a:t>t</a:t>
            </a:r>
            <a:r>
              <a:rPr kumimoji="0" lang="en-US" altLang="en-US" sz="2000" b="0" i="0" u="none" strike="noStrike" cap="none" spc="0" normalizeH="0" baseline="0" noProof="0">
                <a:ln>
                  <a:noFill/>
                </a:ln>
                <a:effectLst/>
                <a:uLnTx/>
                <a:uFillTx/>
              </a:rPr>
              <a:t>he circumstances as reported amount to a crime by law and                        </a:t>
            </a:r>
            <a:r>
              <a:rPr kumimoji="0" lang="en-US" altLang="en-US" sz="2000" b="1" i="0" u="none" strike="noStrike" cap="none" spc="0" normalizeH="0" baseline="0" noProof="0">
                <a:ln>
                  <a:noFill/>
                </a:ln>
                <a:effectLst/>
                <a:uLnTx/>
                <a:uFillTx/>
              </a:rPr>
              <a:t>(b) </a:t>
            </a:r>
            <a:r>
              <a:rPr kumimoji="0" lang="en-US" altLang="en-US" sz="2000" b="0" i="0" u="none" strike="noStrike" cap="none" spc="0" normalizeH="0" baseline="0" noProof="0">
                <a:ln>
                  <a:noFill/>
                </a:ln>
                <a:effectLst/>
                <a:uLnTx/>
                <a:uFillTx/>
              </a:rPr>
              <a:t>there is no credible evidence to the contrary</a:t>
            </a:r>
          </a:p>
          <a:p>
            <a:pPr marL="457200" marR="0" lvl="0" indent="-228600" fontAlgn="auto">
              <a:lnSpc>
                <a:spcPct val="90000"/>
              </a:lnSpc>
              <a:spcBef>
                <a:spcPct val="20000"/>
              </a:spcBef>
              <a:spcAft>
                <a:spcPts val="0"/>
              </a:spcAft>
              <a:buClrTx/>
              <a:buSzTx/>
              <a:tabLst/>
              <a:defRPr/>
            </a:pPr>
            <a:r>
              <a:rPr kumimoji="0" lang="en-US" altLang="en-US" sz="2000" b="0" i="0" u="none" strike="noStrike" cap="none" spc="0" normalizeH="0" baseline="0" noProof="0">
                <a:ln>
                  <a:noFill/>
                </a:ln>
                <a:effectLst/>
                <a:uLnTx/>
                <a:uFillTx/>
              </a:rPr>
              <a:t>Once recorded, a crime will remain recorded unless there is credible evidence to disprove that a crime has occurred</a:t>
            </a: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a:p>
            <a:pPr marL="342900" marR="0" lvl="0" indent="-228600" fontAlgn="auto">
              <a:lnSpc>
                <a:spcPct val="90000"/>
              </a:lnSpc>
              <a:spcBef>
                <a:spcPct val="20000"/>
              </a:spcBef>
              <a:spcAft>
                <a:spcPts val="0"/>
              </a:spcAft>
              <a:buClrTx/>
              <a:buSzTx/>
              <a:tabLst/>
              <a:defRPr/>
            </a:pPr>
            <a:endParaRPr kumimoji="0" lang="en-US" altLang="en-US" sz="2000" b="0" i="0" u="none" strike="noStrike" cap="none" spc="0" normalizeH="0" baseline="0" noProof="0">
              <a:ln>
                <a:noFill/>
              </a:ln>
              <a:effectLst/>
              <a:uLnTx/>
              <a:uFillTx/>
            </a:endParaRPr>
          </a:p>
        </p:txBody>
      </p:sp>
    </p:spTree>
    <p:extLst>
      <p:ext uri="{BB962C8B-B14F-4D97-AF65-F5344CB8AC3E}">
        <p14:creationId xmlns:p14="http://schemas.microsoft.com/office/powerpoint/2010/main" val="2860149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3"/>
          <p:cNvSpPr txBox="1">
            <a:spLocks noChangeArrowheads="1"/>
          </p:cNvSpPr>
          <p:nvPr/>
        </p:nvSpPr>
        <p:spPr>
          <a:xfrm>
            <a:off x="371342" y="1356048"/>
            <a:ext cx="6115574" cy="4145903"/>
          </a:xfrm>
          <a:prstGeom prst="rect">
            <a:avLst/>
          </a:prstGeom>
        </p:spPr>
        <p:txBody>
          <a:bodyPr vert="horz" lIns="91440" tIns="45720" rIns="91440" bIns="45720" rtlCol="0">
            <a:normAutofit fontScale="92500" lnSpcReduction="1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lnSpc>
                <a:spcPct val="130000"/>
              </a:lnSpc>
              <a:buFontTx/>
              <a:buNone/>
            </a:pPr>
            <a:r>
              <a:rPr lang="en-GB" altLang="en-US" sz="2600" dirty="0">
                <a:ea typeface="ＭＳ Ｐゴシック" panose="020B0600070205080204" pitchFamily="34" charset="-128"/>
              </a:rPr>
              <a:t>Reasons </a:t>
            </a:r>
            <a:r>
              <a:rPr lang="en-GB" altLang="en-US" sz="2600" b="1" dirty="0">
                <a:solidFill>
                  <a:srgbClr val="FF0000"/>
                </a:solidFill>
                <a:ea typeface="ＭＳ Ｐゴシック" panose="020B0600070205080204" pitchFamily="34" charset="-128"/>
              </a:rPr>
              <a:t>not </a:t>
            </a:r>
            <a:r>
              <a:rPr lang="en-GB" altLang="en-US" sz="2600" dirty="0">
                <a:ea typeface="ＭＳ Ｐゴシック" panose="020B0600070205080204" pitchFamily="34" charset="-128"/>
              </a:rPr>
              <a:t>to record a crime:</a:t>
            </a:r>
          </a:p>
          <a:p>
            <a:pPr>
              <a:lnSpc>
                <a:spcPct val="130000"/>
              </a:lnSpc>
              <a:buFontTx/>
              <a:buNone/>
            </a:pPr>
            <a:endParaRPr lang="en-GB" altLang="en-US" sz="2600" dirty="0">
              <a:ea typeface="ＭＳ Ｐゴシック" panose="020B0600070205080204" pitchFamily="34" charset="-128"/>
            </a:endParaRPr>
          </a:p>
          <a:p>
            <a:pPr>
              <a:lnSpc>
                <a:spcPct val="130000"/>
              </a:lnSpc>
            </a:pPr>
            <a:r>
              <a:rPr lang="en-GB" altLang="en-US" sz="2600" dirty="0">
                <a:ea typeface="ＭＳ Ｐゴシック" panose="020B0600070205080204" pitchFamily="34" charset="-128"/>
              </a:rPr>
              <a:t>The incident reported does not amount to a crime in law</a:t>
            </a:r>
          </a:p>
          <a:p>
            <a:pPr>
              <a:lnSpc>
                <a:spcPct val="130000"/>
              </a:lnSpc>
            </a:pPr>
            <a:r>
              <a:rPr lang="en-GB" altLang="en-US" sz="2600" dirty="0">
                <a:ea typeface="ＭＳ Ｐゴシック" panose="020B0600070205080204" pitchFamily="34" charset="-128"/>
              </a:rPr>
              <a:t>The initial incident report is not confirmed by the victim</a:t>
            </a:r>
          </a:p>
          <a:p>
            <a:pPr>
              <a:lnSpc>
                <a:spcPct val="130000"/>
              </a:lnSpc>
            </a:pPr>
            <a:r>
              <a:rPr lang="en-GB" altLang="en-US" sz="2600" dirty="0">
                <a:ea typeface="ＭＳ Ｐゴシック" panose="020B0600070205080204" pitchFamily="34" charset="-128"/>
              </a:rPr>
              <a:t>On the balance of probabilities a crime has not been committed</a:t>
            </a:r>
          </a:p>
          <a:p>
            <a:pPr>
              <a:lnSpc>
                <a:spcPct val="130000"/>
              </a:lnSpc>
            </a:pPr>
            <a:endParaRPr lang="en-GB" altLang="en-US" sz="2400" dirty="0">
              <a:ea typeface="ＭＳ Ｐゴシック" panose="020B0600070205080204" pitchFamily="34" charset="-128"/>
            </a:endParaRPr>
          </a:p>
          <a:p>
            <a:pPr>
              <a:lnSpc>
                <a:spcPct val="130000"/>
              </a:lnSpc>
            </a:pPr>
            <a:endParaRPr lang="en-GB" altLang="en-US" sz="2400" dirty="0">
              <a:ea typeface="ＭＳ Ｐゴシック" panose="020B0600070205080204" pitchFamily="34" charset="-128"/>
            </a:endParaRPr>
          </a:p>
          <a:p>
            <a:pPr>
              <a:lnSpc>
                <a:spcPct val="130000"/>
              </a:lnSpc>
              <a:buFontTx/>
              <a:buNone/>
            </a:pPr>
            <a:endParaRPr lang="en-GB" altLang="en-US" sz="2400" dirty="0">
              <a:ea typeface="ＭＳ Ｐゴシック" panose="020B0600070205080204" pitchFamily="34" charset="-128"/>
            </a:endParaRPr>
          </a:p>
        </p:txBody>
      </p:sp>
      <p:sp>
        <p:nvSpPr>
          <p:cNvPr id="4" name="TextBox 3"/>
          <p:cNvSpPr txBox="1"/>
          <p:nvPr/>
        </p:nvSpPr>
        <p:spPr>
          <a:xfrm>
            <a:off x="0" y="227985"/>
            <a:ext cx="9527459" cy="584775"/>
          </a:xfrm>
          <a:prstGeom prst="rect">
            <a:avLst/>
          </a:prstGeom>
          <a:solidFill>
            <a:schemeClr val="accent1">
              <a:lumMod val="40000"/>
              <a:lumOff val="60000"/>
            </a:schemeClr>
          </a:solidFill>
        </p:spPr>
        <p:txBody>
          <a:bodyPr wrap="square" rtlCol="0">
            <a:spAutoFit/>
          </a:bodyPr>
          <a:lstStyle/>
          <a:p>
            <a:pPr algn="ctr"/>
            <a:r>
              <a:rPr lang="en-GB" sz="3200" b="1" dirty="0">
                <a:solidFill>
                  <a:schemeClr val="bg1"/>
                </a:solidFill>
              </a:rPr>
              <a:t>National Crime Recording Standards (NCRS)</a:t>
            </a:r>
          </a:p>
        </p:txBody>
      </p:sp>
      <p:pic>
        <p:nvPicPr>
          <p:cNvPr id="5" name="Picture 4"/>
          <p:cNvPicPr>
            <a:picLocks noChangeAspect="1"/>
          </p:cNvPicPr>
          <p:nvPr/>
        </p:nvPicPr>
        <p:blipFill>
          <a:blip r:embed="rId3"/>
          <a:stretch>
            <a:fillRect/>
          </a:stretch>
        </p:blipFill>
        <p:spPr>
          <a:xfrm>
            <a:off x="7288617" y="1804716"/>
            <a:ext cx="3395213" cy="3395213"/>
          </a:xfrm>
          <a:prstGeom prst="rect">
            <a:avLst/>
          </a:prstGeom>
        </p:spPr>
      </p:pic>
    </p:spTree>
    <p:extLst>
      <p:ext uri="{BB962C8B-B14F-4D97-AF65-F5344CB8AC3E}">
        <p14:creationId xmlns:p14="http://schemas.microsoft.com/office/powerpoint/2010/main" val="2925704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p:cNvSpPr txBox="1">
            <a:spLocks noChangeArrowheads="1"/>
          </p:cNvSpPr>
          <p:nvPr/>
        </p:nvSpPr>
        <p:spPr>
          <a:xfrm>
            <a:off x="158585" y="970833"/>
            <a:ext cx="7515927" cy="1724833"/>
          </a:xfrm>
          <a:prstGeom prst="rect">
            <a:avLst/>
          </a:prstGeom>
        </p:spPr>
        <p:txBody>
          <a:bodyPr vert="horz" lIns="91440" tIns="45720" rIns="91440" bIns="45720" rtlCol="0">
            <a:normAutofit fontScale="85000" lnSpcReduction="20000"/>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crime is committed</a:t>
            </a:r>
          </a:p>
          <a:p>
            <a:pPr marL="0" indent="0">
              <a:buNone/>
            </a:pPr>
            <a:endParaRPr lang="en-GB" altLang="en-US" dirty="0">
              <a:ea typeface="ＭＳ Ｐゴシック" panose="020B0600070205080204" pitchFamily="34" charset="-128"/>
            </a:endParaRPr>
          </a:p>
          <a:p>
            <a:r>
              <a:rPr lang="en-GB" altLang="en-US" dirty="0">
                <a:ea typeface="ＭＳ Ｐゴシック" panose="020B0600070205080204" pitchFamily="34" charset="-128"/>
              </a:rPr>
              <a:t>The method by which a known criminal operates</a:t>
            </a:r>
          </a:p>
        </p:txBody>
      </p:sp>
      <p:sp>
        <p:nvSpPr>
          <p:cNvPr id="4" name="TextBox 3"/>
          <p:cNvSpPr txBox="1"/>
          <p:nvPr/>
        </p:nvSpPr>
        <p:spPr>
          <a:xfrm>
            <a:off x="0" y="174800"/>
            <a:ext cx="9527459"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Modus Operandi (M.O.)</a:t>
            </a:r>
          </a:p>
        </p:txBody>
      </p:sp>
      <p:sp>
        <p:nvSpPr>
          <p:cNvPr id="2" name="TextBox 1">
            <a:extLst>
              <a:ext uri="{FF2B5EF4-FFF2-40B4-BE49-F238E27FC236}">
                <a16:creationId xmlns:a16="http://schemas.microsoft.com/office/drawing/2014/main" id="{DDB4A8EA-E354-794B-BFC9-D26E7854324B}"/>
              </a:ext>
            </a:extLst>
          </p:cNvPr>
          <p:cNvSpPr txBox="1"/>
          <p:nvPr/>
        </p:nvSpPr>
        <p:spPr>
          <a:xfrm rot="21017154">
            <a:off x="4198775" y="3557921"/>
            <a:ext cx="7781730" cy="769441"/>
          </a:xfrm>
          <a:prstGeom prst="rect">
            <a:avLst/>
          </a:prstGeom>
          <a:noFill/>
        </p:spPr>
        <p:txBody>
          <a:bodyPr wrap="square" rtlCol="0">
            <a:spAutoFit/>
          </a:bodyPr>
          <a:lstStyle/>
          <a:p>
            <a:r>
              <a:rPr lang="en-US" sz="4400" dirty="0"/>
              <a:t>“WHAT’S THE MO!?”</a:t>
            </a:r>
          </a:p>
        </p:txBody>
      </p:sp>
      <p:sp>
        <p:nvSpPr>
          <p:cNvPr id="6" name="Cloud Callout 5">
            <a:extLst>
              <a:ext uri="{FF2B5EF4-FFF2-40B4-BE49-F238E27FC236}">
                <a16:creationId xmlns:a16="http://schemas.microsoft.com/office/drawing/2014/main" id="{E3734FAC-4806-2441-AE09-14AC856268DA}"/>
              </a:ext>
            </a:extLst>
          </p:cNvPr>
          <p:cNvSpPr/>
          <p:nvPr/>
        </p:nvSpPr>
        <p:spPr>
          <a:xfrm>
            <a:off x="3732245" y="2906924"/>
            <a:ext cx="6307494" cy="2980243"/>
          </a:xfrm>
          <a:prstGeom prst="cloudCallout">
            <a:avLst/>
          </a:prstGeom>
          <a:solidFill>
            <a:schemeClr val="accent1">
              <a:alpha val="3526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8894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TextBox 22"/>
          <p:cNvSpPr txBox="1"/>
          <p:nvPr/>
        </p:nvSpPr>
        <p:spPr>
          <a:xfrm>
            <a:off x="0" y="197653"/>
            <a:ext cx="10558731" cy="584775"/>
          </a:xfrm>
          <a:prstGeom prst="rect">
            <a:avLst/>
          </a:prstGeom>
          <a:solidFill>
            <a:schemeClr val="accent1">
              <a:lumMod val="40000"/>
              <a:lumOff val="60000"/>
            </a:schemeClr>
          </a:solidFill>
        </p:spPr>
        <p:txBody>
          <a:bodyPr wrap="square" rtlCol="0">
            <a:spAutoFit/>
          </a:bodyPr>
          <a:lstStyle/>
          <a:p>
            <a:r>
              <a:rPr lang="en-GB" sz="3200" b="1" dirty="0">
                <a:solidFill>
                  <a:schemeClr val="bg1"/>
                </a:solidFill>
              </a:rPr>
              <a:t>The 10 Points of the Modus Operandi System</a:t>
            </a:r>
          </a:p>
        </p:txBody>
      </p:sp>
      <p:sp>
        <p:nvSpPr>
          <p:cNvPr id="24" name="TextBox 23"/>
          <p:cNvSpPr txBox="1"/>
          <p:nvPr/>
        </p:nvSpPr>
        <p:spPr>
          <a:xfrm>
            <a:off x="1301331" y="1273209"/>
            <a:ext cx="2398144" cy="5016758"/>
          </a:xfrm>
          <a:prstGeom prst="rect">
            <a:avLst/>
          </a:prstGeom>
          <a:noFill/>
        </p:spPr>
        <p:txBody>
          <a:bodyPr wrap="square" rtlCol="0">
            <a:spAutoFit/>
          </a:bodyPr>
          <a:lstStyle/>
          <a:p>
            <a:r>
              <a:rPr lang="en-GB" sz="3200" b="1" dirty="0">
                <a:solidFill>
                  <a:srgbClr val="FF0000"/>
                </a:solidFill>
              </a:rPr>
              <a:t>S </a:t>
            </a:r>
            <a:r>
              <a:rPr lang="en-GB" sz="3200" dirty="0" err="1"/>
              <a:t>tyle</a:t>
            </a:r>
            <a:endParaRPr lang="en-GB" sz="3200" dirty="0"/>
          </a:p>
          <a:p>
            <a:r>
              <a:rPr lang="en-GB" sz="3200" b="1" dirty="0">
                <a:solidFill>
                  <a:srgbClr val="FF0000"/>
                </a:solidFill>
              </a:rPr>
              <a:t>T </a:t>
            </a:r>
            <a:r>
              <a:rPr lang="en-GB" sz="3200" dirty="0" err="1"/>
              <a:t>ime</a:t>
            </a:r>
            <a:endParaRPr lang="en-GB" sz="3200" dirty="0"/>
          </a:p>
          <a:p>
            <a:r>
              <a:rPr lang="en-GB" sz="3200" b="1" dirty="0">
                <a:solidFill>
                  <a:srgbClr val="FF0000"/>
                </a:solidFill>
              </a:rPr>
              <a:t>O </a:t>
            </a:r>
            <a:r>
              <a:rPr lang="en-GB" sz="3200" dirty="0" err="1"/>
              <a:t>bjective</a:t>
            </a:r>
            <a:endParaRPr lang="en-GB" sz="3200" dirty="0"/>
          </a:p>
          <a:p>
            <a:r>
              <a:rPr lang="en-GB" sz="3200" b="1" dirty="0">
                <a:solidFill>
                  <a:srgbClr val="FF0000"/>
                </a:solidFill>
              </a:rPr>
              <a:t>P </a:t>
            </a:r>
            <a:r>
              <a:rPr lang="en-GB" sz="3200" dirty="0"/>
              <a:t>al</a:t>
            </a:r>
          </a:p>
          <a:p>
            <a:r>
              <a:rPr lang="en-GB" sz="3200" b="1" dirty="0">
                <a:solidFill>
                  <a:srgbClr val="FF0000"/>
                </a:solidFill>
              </a:rPr>
              <a:t>C </a:t>
            </a:r>
            <a:r>
              <a:rPr lang="en-GB" sz="3200" dirty="0"/>
              <a:t>lass</a:t>
            </a:r>
          </a:p>
          <a:p>
            <a:r>
              <a:rPr lang="en-GB" sz="3200" b="1" dirty="0">
                <a:solidFill>
                  <a:srgbClr val="FF0000"/>
                </a:solidFill>
              </a:rPr>
              <a:t>R </a:t>
            </a:r>
            <a:r>
              <a:rPr lang="en-GB" sz="3200" dirty="0" err="1"/>
              <a:t>eason</a:t>
            </a:r>
            <a:endParaRPr lang="en-GB" sz="3200" dirty="0"/>
          </a:p>
          <a:p>
            <a:r>
              <a:rPr lang="en-GB" sz="3200" b="1" dirty="0">
                <a:solidFill>
                  <a:srgbClr val="FF0000"/>
                </a:solidFill>
              </a:rPr>
              <a:t>I </a:t>
            </a:r>
            <a:r>
              <a:rPr lang="en-GB" sz="3200" dirty="0" err="1"/>
              <a:t>nstrument</a:t>
            </a:r>
            <a:endParaRPr lang="en-GB" sz="3200" dirty="0"/>
          </a:p>
          <a:p>
            <a:r>
              <a:rPr lang="en-GB" sz="3200" b="1" dirty="0">
                <a:solidFill>
                  <a:srgbClr val="FF0000"/>
                </a:solidFill>
              </a:rPr>
              <a:t>M </a:t>
            </a:r>
            <a:r>
              <a:rPr lang="en-GB" sz="3200" dirty="0"/>
              <a:t>ode</a:t>
            </a:r>
          </a:p>
          <a:p>
            <a:r>
              <a:rPr lang="en-GB" sz="3200" b="1" dirty="0">
                <a:solidFill>
                  <a:srgbClr val="FF0000"/>
                </a:solidFill>
              </a:rPr>
              <a:t>E </a:t>
            </a:r>
            <a:r>
              <a:rPr lang="en-GB" sz="3200" dirty="0" err="1"/>
              <a:t>ntry</a:t>
            </a:r>
            <a:endParaRPr lang="en-GB" sz="3200" dirty="0"/>
          </a:p>
          <a:p>
            <a:r>
              <a:rPr lang="en-GB" sz="3200" b="1" dirty="0">
                <a:solidFill>
                  <a:srgbClr val="FF0000"/>
                </a:solidFill>
              </a:rPr>
              <a:t>S </a:t>
            </a:r>
            <a:r>
              <a:rPr lang="en-GB" sz="3200" dirty="0" err="1"/>
              <a:t>ignature</a:t>
            </a:r>
            <a:endParaRPr lang="en-GB" sz="3200" dirty="0"/>
          </a:p>
        </p:txBody>
      </p:sp>
      <p:sp>
        <p:nvSpPr>
          <p:cNvPr id="3" name="TextBox 2">
            <a:extLst>
              <a:ext uri="{FF2B5EF4-FFF2-40B4-BE49-F238E27FC236}">
                <a16:creationId xmlns:a16="http://schemas.microsoft.com/office/drawing/2014/main" id="{1DF7F26C-A4DA-EE48-A4E9-31123E6995D9}"/>
              </a:ext>
            </a:extLst>
          </p:cNvPr>
          <p:cNvSpPr txBox="1"/>
          <p:nvPr/>
        </p:nvSpPr>
        <p:spPr>
          <a:xfrm>
            <a:off x="6442841" y="1975946"/>
            <a:ext cx="3699642" cy="830997"/>
          </a:xfrm>
          <a:prstGeom prst="rect">
            <a:avLst/>
          </a:prstGeom>
          <a:noFill/>
        </p:spPr>
        <p:txBody>
          <a:bodyPr wrap="square" rtlCol="0">
            <a:spAutoFit/>
          </a:bodyPr>
          <a:lstStyle/>
          <a:p>
            <a:r>
              <a:rPr lang="en-US" sz="4800" dirty="0">
                <a:solidFill>
                  <a:srgbClr val="FF0000"/>
                </a:solidFill>
              </a:rPr>
              <a:t>STOPCRIMES </a:t>
            </a:r>
          </a:p>
        </p:txBody>
      </p:sp>
      <p:pic>
        <p:nvPicPr>
          <p:cNvPr id="3074" name="Picture 2" descr="Modus Operandi Podcast | Free Listening on Podbean App">
            <a:extLst>
              <a:ext uri="{FF2B5EF4-FFF2-40B4-BE49-F238E27FC236}">
                <a16:creationId xmlns:a16="http://schemas.microsoft.com/office/drawing/2014/main" id="{54503B5F-F65F-8D43-BD3C-C848BE988F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27278" y="3030264"/>
            <a:ext cx="285750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14395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500"/>
                                        <p:tgtEl>
                                          <p:spTgt spid="2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4">
                                            <p:txEl>
                                              <p:pRg st="1" end="1"/>
                                            </p:txEl>
                                          </p:spTgt>
                                        </p:tgtEl>
                                        <p:attrNameLst>
                                          <p:attrName>style.visibility</p:attrName>
                                        </p:attrNameLst>
                                      </p:cBhvr>
                                      <p:to>
                                        <p:strVal val="visible"/>
                                      </p:to>
                                    </p:set>
                                    <p:animEffect transition="in" filter="fade">
                                      <p:cBhvr>
                                        <p:cTn id="12" dur="500"/>
                                        <p:tgtEl>
                                          <p:spTgt spid="2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24">
                                            <p:txEl>
                                              <p:pRg st="2" end="2"/>
                                            </p:txEl>
                                          </p:spTgt>
                                        </p:tgtEl>
                                        <p:attrNameLst>
                                          <p:attrName>style.visibility</p:attrName>
                                        </p:attrNameLst>
                                      </p:cBhvr>
                                      <p:to>
                                        <p:strVal val="visible"/>
                                      </p:to>
                                    </p:set>
                                    <p:animEffect transition="in" filter="fade">
                                      <p:cBhvr>
                                        <p:cTn id="17" dur="500"/>
                                        <p:tgtEl>
                                          <p:spTgt spid="2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24">
                                            <p:txEl>
                                              <p:pRg st="3" end="3"/>
                                            </p:txEl>
                                          </p:spTgt>
                                        </p:tgtEl>
                                        <p:attrNameLst>
                                          <p:attrName>style.visibility</p:attrName>
                                        </p:attrNameLst>
                                      </p:cBhvr>
                                      <p:to>
                                        <p:strVal val="visible"/>
                                      </p:to>
                                    </p:set>
                                    <p:animEffect transition="in" filter="fade">
                                      <p:cBhvr>
                                        <p:cTn id="22" dur="500"/>
                                        <p:tgtEl>
                                          <p:spTgt spid="24">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24">
                                            <p:txEl>
                                              <p:pRg st="4" end="4"/>
                                            </p:txEl>
                                          </p:spTgt>
                                        </p:tgtEl>
                                        <p:attrNameLst>
                                          <p:attrName>style.visibility</p:attrName>
                                        </p:attrNameLst>
                                      </p:cBhvr>
                                      <p:to>
                                        <p:strVal val="visible"/>
                                      </p:to>
                                    </p:set>
                                    <p:animEffect transition="in" filter="fade">
                                      <p:cBhvr>
                                        <p:cTn id="27" dur="500"/>
                                        <p:tgtEl>
                                          <p:spTgt spid="24">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24">
                                            <p:txEl>
                                              <p:pRg st="5" end="5"/>
                                            </p:txEl>
                                          </p:spTgt>
                                        </p:tgtEl>
                                        <p:attrNameLst>
                                          <p:attrName>style.visibility</p:attrName>
                                        </p:attrNameLst>
                                      </p:cBhvr>
                                      <p:to>
                                        <p:strVal val="visible"/>
                                      </p:to>
                                    </p:set>
                                    <p:animEffect transition="in" filter="fade">
                                      <p:cBhvr>
                                        <p:cTn id="32" dur="500"/>
                                        <p:tgtEl>
                                          <p:spTgt spid="24">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24">
                                            <p:txEl>
                                              <p:pRg st="6" end="6"/>
                                            </p:txEl>
                                          </p:spTgt>
                                        </p:tgtEl>
                                        <p:attrNameLst>
                                          <p:attrName>style.visibility</p:attrName>
                                        </p:attrNameLst>
                                      </p:cBhvr>
                                      <p:to>
                                        <p:strVal val="visible"/>
                                      </p:to>
                                    </p:set>
                                    <p:animEffect transition="in" filter="fade">
                                      <p:cBhvr>
                                        <p:cTn id="37" dur="500"/>
                                        <p:tgtEl>
                                          <p:spTgt spid="24">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24">
                                            <p:txEl>
                                              <p:pRg st="7" end="7"/>
                                            </p:txEl>
                                          </p:spTgt>
                                        </p:tgtEl>
                                        <p:attrNameLst>
                                          <p:attrName>style.visibility</p:attrName>
                                        </p:attrNameLst>
                                      </p:cBhvr>
                                      <p:to>
                                        <p:strVal val="visible"/>
                                      </p:to>
                                    </p:set>
                                    <p:animEffect transition="in" filter="fade">
                                      <p:cBhvr>
                                        <p:cTn id="42" dur="500"/>
                                        <p:tgtEl>
                                          <p:spTgt spid="24">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24">
                                            <p:txEl>
                                              <p:pRg st="8" end="8"/>
                                            </p:txEl>
                                          </p:spTgt>
                                        </p:tgtEl>
                                        <p:attrNameLst>
                                          <p:attrName>style.visibility</p:attrName>
                                        </p:attrNameLst>
                                      </p:cBhvr>
                                      <p:to>
                                        <p:strVal val="visible"/>
                                      </p:to>
                                    </p:set>
                                    <p:animEffect transition="in" filter="fade">
                                      <p:cBhvr>
                                        <p:cTn id="47" dur="500"/>
                                        <p:tgtEl>
                                          <p:spTgt spid="24">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24">
                                            <p:txEl>
                                              <p:pRg st="9" end="9"/>
                                            </p:txEl>
                                          </p:spTgt>
                                        </p:tgtEl>
                                        <p:attrNameLst>
                                          <p:attrName>style.visibility</p:attrName>
                                        </p:attrNameLst>
                                      </p:cBhvr>
                                      <p:to>
                                        <p:strVal val="visible"/>
                                      </p:to>
                                    </p:set>
                                    <p:animEffect transition="in" filter="fade">
                                      <p:cBhvr>
                                        <p:cTn id="52" dur="500"/>
                                        <p:tgtEl>
                                          <p:spTgt spid="24">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262E7D9-F8A1-DC47-858D-B9BF64771227}"/>
              </a:ext>
            </a:extLst>
          </p:cNvPr>
          <p:cNvSpPr txBox="1"/>
          <p:nvPr/>
        </p:nvSpPr>
        <p:spPr>
          <a:xfrm>
            <a:off x="115615" y="92923"/>
            <a:ext cx="11761076" cy="695575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20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The points to THINK about when collecting information for the M.O. of a crime report are: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Style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style of the deception used in deception cases, e.g. dressed   as a gas official, documents claiming to be an insurance collector</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Time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relative to an event (not to the clock), e.g. crime only committed on market days, early closing days or certain days of the month</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Objective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objective of the crime, e.g. gain, lust, revenge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Pal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is there an accomplice or friend?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Class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the class of person or property attacked</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Reason</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reason for being in the area, the criminals self-account</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Instrument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instrument used to commit the crime, e.g. crowbar, screwdriver, bodily force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Mode</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mode of transport used to commit the crime(s)</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Entry</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 the actual point where entry was made</a:t>
            </a:r>
          </a:p>
          <a:p>
            <a:pPr marR="0" lvl="0" algn="l" defTabSz="914400" rtl="0" eaLnBrk="1" fontAlgn="auto" latinLnBrk="0" hangingPunct="1">
              <a:lnSpc>
                <a:spcPct val="100000"/>
              </a:lnSpc>
              <a:spcBef>
                <a:spcPts val="0"/>
              </a:spcBef>
              <a:spcAft>
                <a:spcPts val="0"/>
              </a:spcAft>
              <a:buClrTx/>
              <a:buSzTx/>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altLang="en-US" sz="1600" b="1"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Signature </a:t>
            </a: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 something unusual done by the criminal, their ‘signature’  e.g. creates an escape route by wedging doors open, closes curtains, eats food from the fridge.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When a crime report is submitted as many of these details should be included, if applicable, to the crime.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altLang="en-US" sz="1600" b="0" i="0" u="none" strike="noStrike" kern="1200" cap="none" spc="0" normalizeH="0" baseline="0" noProof="0" dirty="0">
                <a:ln>
                  <a:noFill/>
                </a:ln>
                <a:solidFill>
                  <a:prstClr val="black"/>
                </a:solidFill>
                <a:effectLst/>
                <a:uLnTx/>
                <a:uFillTx/>
                <a:latin typeface="Arial" panose="020B0604020202020204" pitchFamily="34" charset="0"/>
                <a:ea typeface="ＭＳ Ｐゴシック" panose="020B0600070205080204" pitchFamily="34" charset="-128"/>
                <a:cs typeface="Arial" panose="020B0604020202020204" pitchFamily="34" charset="0"/>
              </a:rPr>
              <a:t>It may then be possible to match an offender to a crime because of a similar modus operandi (M.O.)</a:t>
            </a:r>
          </a:p>
        </p:txBody>
      </p:sp>
      <p:sp>
        <p:nvSpPr>
          <p:cNvPr id="4" name="Rectangle 3">
            <a:extLst>
              <a:ext uri="{FF2B5EF4-FFF2-40B4-BE49-F238E27FC236}">
                <a16:creationId xmlns:a16="http://schemas.microsoft.com/office/drawing/2014/main" id="{8BAA8998-C4AB-9944-8256-153743794FE7}"/>
              </a:ext>
            </a:extLst>
          </p:cNvPr>
          <p:cNvSpPr/>
          <p:nvPr/>
        </p:nvSpPr>
        <p:spPr>
          <a:xfrm>
            <a:off x="115615" y="504497"/>
            <a:ext cx="11876688" cy="5696606"/>
          </a:xfrm>
          <a:prstGeom prst="rect">
            <a:avLst/>
          </a:prstGeom>
          <a:solidFill>
            <a:schemeClr val="accent1">
              <a:alpha val="29488"/>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917993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49176-E818-2E4B-94C2-90D768371AC7}"/>
              </a:ext>
            </a:extLst>
          </p:cNvPr>
          <p:cNvSpPr>
            <a:spLocks noGrp="1"/>
          </p:cNvSpPr>
          <p:nvPr>
            <p:ph type="title"/>
          </p:nvPr>
        </p:nvSpPr>
        <p:spPr>
          <a:xfrm>
            <a:off x="640080" y="4419600"/>
            <a:ext cx="10908792" cy="1203960"/>
          </a:xfrm>
        </p:spPr>
        <p:txBody>
          <a:bodyPr vert="horz" lIns="91440" tIns="45720" rIns="91440" bIns="45720" rtlCol="0" anchor="ctr">
            <a:normAutofit fontScale="90000"/>
          </a:bodyPr>
          <a:lstStyle/>
          <a:p>
            <a:pPr algn="ctr"/>
            <a:r>
              <a:rPr lang="en-US" sz="6600" kern="1200" dirty="0">
                <a:solidFill>
                  <a:schemeClr val="tx1"/>
                </a:solidFill>
                <a:latin typeface="+mj-lt"/>
                <a:ea typeface="+mj-ea"/>
                <a:cs typeface="+mj-cs"/>
              </a:rPr>
              <a:t>Powers of Entry, Search and Seizure </a:t>
            </a:r>
          </a:p>
        </p:txBody>
      </p:sp>
      <p:pic>
        <p:nvPicPr>
          <p:cNvPr id="16388" name="Picture 4" descr="Can the Police Search My House Without a Warrant? | DPP Law">
            <a:extLst>
              <a:ext uri="{FF2B5EF4-FFF2-40B4-BE49-F238E27FC236}">
                <a16:creationId xmlns:a16="http://schemas.microsoft.com/office/drawing/2014/main" id="{F1C94AF6-006C-A04E-AD75-73F46AB5460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3153" r="-1" b="-1"/>
          <a:stretch/>
        </p:blipFill>
        <p:spPr bwMode="auto">
          <a:xfrm>
            <a:off x="6" y="-11"/>
            <a:ext cx="6095994" cy="4194796"/>
          </a:xfrm>
          <a:custGeom>
            <a:avLst/>
            <a:gdLst/>
            <a:ahLst/>
            <a:cxnLst/>
            <a:rect l="l" t="t" r="r" b="b"/>
            <a:pathLst>
              <a:path w="6002835" h="4194796">
                <a:moveTo>
                  <a:pt x="0" y="0"/>
                </a:moveTo>
                <a:lnTo>
                  <a:pt x="5999418" y="0"/>
                </a:lnTo>
                <a:lnTo>
                  <a:pt x="5996190" y="32760"/>
                </a:lnTo>
                <a:cubicBezTo>
                  <a:pt x="5998706" y="293110"/>
                  <a:pt x="5983874" y="553460"/>
                  <a:pt x="5997116" y="813682"/>
                </a:cubicBezTo>
                <a:cubicBezTo>
                  <a:pt x="6007314" y="1015047"/>
                  <a:pt x="6000824" y="1216284"/>
                  <a:pt x="5997116" y="1417522"/>
                </a:cubicBezTo>
                <a:cubicBezTo>
                  <a:pt x="5989967" y="1803471"/>
                  <a:pt x="6000824" y="2188911"/>
                  <a:pt x="5996190" y="2574351"/>
                </a:cubicBezTo>
                <a:cubicBezTo>
                  <a:pt x="5994204" y="2745205"/>
                  <a:pt x="5996454" y="2915805"/>
                  <a:pt x="6000824" y="3086660"/>
                </a:cubicBezTo>
                <a:cubicBezTo>
                  <a:pt x="6007180" y="3330611"/>
                  <a:pt x="5997382" y="3574689"/>
                  <a:pt x="5986656" y="3818514"/>
                </a:cubicBezTo>
                <a:cubicBezTo>
                  <a:pt x="5983054" y="3885559"/>
                  <a:pt x="5982107" y="3952684"/>
                  <a:pt x="5983808" y="4019746"/>
                </a:cubicBezTo>
                <a:lnTo>
                  <a:pt x="5993788" y="4173418"/>
                </a:lnTo>
                <a:lnTo>
                  <a:pt x="5955106" y="4175101"/>
                </a:lnTo>
                <a:cubicBezTo>
                  <a:pt x="5890100" y="4175133"/>
                  <a:pt x="5825078" y="4173227"/>
                  <a:pt x="5760087" y="4171956"/>
                </a:cubicBezTo>
                <a:cubicBezTo>
                  <a:pt x="5521345" y="4167509"/>
                  <a:pt x="5282477" y="4171956"/>
                  <a:pt x="5044242" y="4149213"/>
                </a:cubicBezTo>
                <a:cubicBezTo>
                  <a:pt x="4979506" y="4143051"/>
                  <a:pt x="4914326" y="4139111"/>
                  <a:pt x="4849272" y="4139890"/>
                </a:cubicBezTo>
                <a:cubicBezTo>
                  <a:pt x="4784218" y="4140668"/>
                  <a:pt x="4719291" y="4146163"/>
                  <a:pt x="4655063" y="4158869"/>
                </a:cubicBezTo>
                <a:cubicBezTo>
                  <a:pt x="4447578" y="4199146"/>
                  <a:pt x="4239457" y="4201688"/>
                  <a:pt x="4029811" y="4185424"/>
                </a:cubicBezTo>
                <a:cubicBezTo>
                  <a:pt x="3943792" y="4178690"/>
                  <a:pt x="3857774" y="4167509"/>
                  <a:pt x="3771375" y="4169669"/>
                </a:cubicBezTo>
                <a:cubicBezTo>
                  <a:pt x="3623225" y="4173608"/>
                  <a:pt x="3474948" y="4165603"/>
                  <a:pt x="3326672" y="4167636"/>
                </a:cubicBezTo>
                <a:cubicBezTo>
                  <a:pt x="3322669" y="4168208"/>
                  <a:pt x="3318578" y="4167674"/>
                  <a:pt x="3314855" y="4166111"/>
                </a:cubicBezTo>
                <a:cubicBezTo>
                  <a:pt x="3278008" y="4140827"/>
                  <a:pt x="3237604" y="4150610"/>
                  <a:pt x="3199487" y="4157217"/>
                </a:cubicBezTo>
                <a:cubicBezTo>
                  <a:pt x="3072810" y="4179198"/>
                  <a:pt x="2946260" y="4189998"/>
                  <a:pt x="2817550" y="4172972"/>
                </a:cubicBezTo>
                <a:cubicBezTo>
                  <a:pt x="2694647" y="4155146"/>
                  <a:pt x="2569990" y="4152923"/>
                  <a:pt x="2446541" y="4166365"/>
                </a:cubicBezTo>
                <a:cubicBezTo>
                  <a:pt x="2276791" y="4186186"/>
                  <a:pt x="2107677" y="4181993"/>
                  <a:pt x="1938308" y="4166365"/>
                </a:cubicBezTo>
                <a:cubicBezTo>
                  <a:pt x="1869570" y="4160013"/>
                  <a:pt x="1799815" y="4149213"/>
                  <a:pt x="1731712" y="4165095"/>
                </a:cubicBezTo>
                <a:cubicBezTo>
                  <a:pt x="1647854" y="4184535"/>
                  <a:pt x="1564250" y="4178182"/>
                  <a:pt x="1480137" y="4173862"/>
                </a:cubicBezTo>
                <a:cubicBezTo>
                  <a:pt x="1373663" y="4168271"/>
                  <a:pt x="1267442" y="4152135"/>
                  <a:pt x="1160586" y="4164841"/>
                </a:cubicBezTo>
                <a:cubicBezTo>
                  <a:pt x="1111161" y="4170685"/>
                  <a:pt x="1062116" y="4179961"/>
                  <a:pt x="1012055" y="4177547"/>
                </a:cubicBezTo>
                <a:cubicBezTo>
                  <a:pt x="873562" y="4171194"/>
                  <a:pt x="735196" y="4163697"/>
                  <a:pt x="596449" y="4164841"/>
                </a:cubicBezTo>
                <a:cubicBezTo>
                  <a:pt x="538383" y="4165222"/>
                  <a:pt x="480699" y="4167128"/>
                  <a:pt x="422887" y="4171321"/>
                </a:cubicBezTo>
                <a:cubicBezTo>
                  <a:pt x="315015" y="4179198"/>
                  <a:pt x="207524" y="4168525"/>
                  <a:pt x="100033" y="4164714"/>
                </a:cubicBezTo>
                <a:lnTo>
                  <a:pt x="0" y="4169195"/>
                </a:lnTo>
                <a:close/>
              </a:path>
            </a:pathLst>
          </a:custGeom>
          <a:noFill/>
          <a:extLst>
            <a:ext uri="{909E8E84-426E-40DD-AFC4-6F175D3DCCD1}">
              <a14:hiddenFill xmlns:a14="http://schemas.microsoft.com/office/drawing/2010/main">
                <a:solidFill>
                  <a:srgbClr val="FFFFFF"/>
                </a:solidFill>
              </a14:hiddenFill>
            </a:ext>
          </a:extLst>
        </p:spPr>
      </p:pic>
      <p:pic>
        <p:nvPicPr>
          <p:cNvPr id="16386" name="Picture 2" descr="Search Warrants: Know Your Rights About Search and Seizure">
            <a:extLst>
              <a:ext uri="{FF2B5EF4-FFF2-40B4-BE49-F238E27FC236}">
                <a16:creationId xmlns:a16="http://schemas.microsoft.com/office/drawing/2014/main" id="{C56FEB67-90E3-4C4D-A371-5FB56D1CB0FB}"/>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84" r="-1" b="-1"/>
          <a:stretch/>
        </p:blipFill>
        <p:spPr bwMode="auto">
          <a:xfrm>
            <a:off x="6019800" y="12"/>
            <a:ext cx="6172195" cy="4186171"/>
          </a:xfrm>
          <a:custGeom>
            <a:avLst/>
            <a:gdLst/>
            <a:ahLst/>
            <a:cxnLst/>
            <a:rect l="l" t="t" r="r" b="b"/>
            <a:pathLst>
              <a:path w="6009490" h="4186171">
                <a:moveTo>
                  <a:pt x="9049" y="0"/>
                </a:moveTo>
                <a:lnTo>
                  <a:pt x="6009490" y="0"/>
                </a:lnTo>
                <a:lnTo>
                  <a:pt x="6009490" y="4168273"/>
                </a:lnTo>
                <a:lnTo>
                  <a:pt x="5803951" y="4172925"/>
                </a:lnTo>
                <a:cubicBezTo>
                  <a:pt x="5729787" y="4171950"/>
                  <a:pt x="5655658" y="4168322"/>
                  <a:pt x="5581704" y="4162045"/>
                </a:cubicBezTo>
                <a:cubicBezTo>
                  <a:pt x="5474340" y="4154041"/>
                  <a:pt x="5366086" y="4142987"/>
                  <a:pt x="5259485" y="4163316"/>
                </a:cubicBezTo>
                <a:cubicBezTo>
                  <a:pt x="5142465" y="4185805"/>
                  <a:pt x="5025571" y="4185932"/>
                  <a:pt x="4907534" y="4180215"/>
                </a:cubicBezTo>
                <a:cubicBezTo>
                  <a:pt x="4806650" y="4175387"/>
                  <a:pt x="4706147" y="4149975"/>
                  <a:pt x="4604501" y="4176784"/>
                </a:cubicBezTo>
                <a:cubicBezTo>
                  <a:pt x="4594387" y="4178258"/>
                  <a:pt x="4584082" y="4177826"/>
                  <a:pt x="4574133" y="4175514"/>
                </a:cubicBezTo>
                <a:cubicBezTo>
                  <a:pt x="4462958" y="4160140"/>
                  <a:pt x="4351020" y="4172718"/>
                  <a:pt x="4239463" y="4168398"/>
                </a:cubicBezTo>
                <a:cubicBezTo>
                  <a:pt x="4188005" y="4166365"/>
                  <a:pt x="4135530" y="4167509"/>
                  <a:pt x="4084706" y="4162045"/>
                </a:cubicBezTo>
                <a:cubicBezTo>
                  <a:pt x="3968067" y="4149594"/>
                  <a:pt x="3851682" y="4142987"/>
                  <a:pt x="3736314" y="4172337"/>
                </a:cubicBezTo>
                <a:cubicBezTo>
                  <a:pt x="3702643" y="4180253"/>
                  <a:pt x="3668235" y="4184509"/>
                  <a:pt x="3633650" y="4185043"/>
                </a:cubicBezTo>
                <a:cubicBezTo>
                  <a:pt x="3520696" y="4189109"/>
                  <a:pt x="3408122" y="4181358"/>
                  <a:pt x="3295549" y="4175005"/>
                </a:cubicBezTo>
                <a:cubicBezTo>
                  <a:pt x="3217408" y="4170558"/>
                  <a:pt x="3139394" y="4160902"/>
                  <a:pt x="3061127" y="4169034"/>
                </a:cubicBezTo>
                <a:cubicBezTo>
                  <a:pt x="3015640" y="4173735"/>
                  <a:pt x="2969772" y="4173735"/>
                  <a:pt x="2924285" y="4169034"/>
                </a:cubicBezTo>
                <a:cubicBezTo>
                  <a:pt x="2840452" y="4159212"/>
                  <a:pt x="2755870" y="4157382"/>
                  <a:pt x="2671694" y="4163570"/>
                </a:cubicBezTo>
                <a:cubicBezTo>
                  <a:pt x="2546033" y="4174370"/>
                  <a:pt x="2420500" y="4183391"/>
                  <a:pt x="2294459" y="4166238"/>
                </a:cubicBezTo>
                <a:cubicBezTo>
                  <a:pt x="2222976" y="4155006"/>
                  <a:pt x="2150298" y="4153685"/>
                  <a:pt x="2078460" y="4162300"/>
                </a:cubicBezTo>
                <a:cubicBezTo>
                  <a:pt x="1907313" y="4186314"/>
                  <a:pt x="1735785" y="4178563"/>
                  <a:pt x="1564257" y="4168653"/>
                </a:cubicBezTo>
                <a:cubicBezTo>
                  <a:pt x="1449650" y="4161918"/>
                  <a:pt x="1334536" y="4149594"/>
                  <a:pt x="1220183" y="4165857"/>
                </a:cubicBezTo>
                <a:cubicBezTo>
                  <a:pt x="1074321" y="4186186"/>
                  <a:pt x="928331" y="4179452"/>
                  <a:pt x="782087" y="4173481"/>
                </a:cubicBezTo>
                <a:cubicBezTo>
                  <a:pt x="674723" y="4169034"/>
                  <a:pt x="567232" y="4155565"/>
                  <a:pt x="459614" y="4172210"/>
                </a:cubicBezTo>
                <a:cubicBezTo>
                  <a:pt x="448535" y="4173722"/>
                  <a:pt x="437265" y="4172591"/>
                  <a:pt x="426706" y="4168907"/>
                </a:cubicBezTo>
                <a:cubicBezTo>
                  <a:pt x="385869" y="4155464"/>
                  <a:pt x="342085" y="4153660"/>
                  <a:pt x="300283" y="4163697"/>
                </a:cubicBezTo>
                <a:cubicBezTo>
                  <a:pt x="223159" y="4180596"/>
                  <a:pt x="146162" y="4187965"/>
                  <a:pt x="67640" y="4172591"/>
                </a:cubicBezTo>
                <a:lnTo>
                  <a:pt x="14015" y="4169393"/>
                </a:lnTo>
                <a:lnTo>
                  <a:pt x="28554" y="3856095"/>
                </a:lnTo>
                <a:cubicBezTo>
                  <a:pt x="30458" y="3735660"/>
                  <a:pt x="27412" y="3615306"/>
                  <a:pt x="15626" y="3495237"/>
                </a:cubicBezTo>
                <a:cubicBezTo>
                  <a:pt x="-847" y="3348740"/>
                  <a:pt x="-4304" y="3201174"/>
                  <a:pt x="5296" y="3054118"/>
                </a:cubicBezTo>
                <a:cubicBezTo>
                  <a:pt x="11786" y="2969961"/>
                  <a:pt x="18539" y="2885804"/>
                  <a:pt x="22776" y="2801522"/>
                </a:cubicBezTo>
                <a:cubicBezTo>
                  <a:pt x="28180" y="2681630"/>
                  <a:pt x="25173" y="2561524"/>
                  <a:pt x="13771" y="2442014"/>
                </a:cubicBezTo>
                <a:cubicBezTo>
                  <a:pt x="4237" y="2350879"/>
                  <a:pt x="3177" y="2259120"/>
                  <a:pt x="10593" y="2167807"/>
                </a:cubicBezTo>
                <a:cubicBezTo>
                  <a:pt x="25690" y="2012336"/>
                  <a:pt x="9931" y="1856863"/>
                  <a:pt x="5032" y="1701516"/>
                </a:cubicBezTo>
                <a:cubicBezTo>
                  <a:pt x="-3577" y="1415742"/>
                  <a:pt x="20393" y="1130095"/>
                  <a:pt x="9666" y="844320"/>
                </a:cubicBezTo>
                <a:cubicBezTo>
                  <a:pt x="3841" y="702958"/>
                  <a:pt x="16420" y="561723"/>
                  <a:pt x="9666" y="420361"/>
                </a:cubicBezTo>
                <a:cubicBezTo>
                  <a:pt x="4105" y="319805"/>
                  <a:pt x="397" y="219250"/>
                  <a:pt x="4105" y="118568"/>
                </a:cubicBezTo>
                <a:cubicBezTo>
                  <a:pt x="5164" y="91109"/>
                  <a:pt x="5826" y="63523"/>
                  <a:pt x="9534" y="3644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560697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33E50F41-D69A-344E-B8C7-1E2C5CD43F08}"/>
              </a:ext>
            </a:extLst>
          </p:cNvPr>
          <p:cNvSpPr/>
          <p:nvPr/>
        </p:nvSpPr>
        <p:spPr>
          <a:xfrm>
            <a:off x="293914" y="342900"/>
            <a:ext cx="5143500" cy="849086"/>
          </a:xfrm>
          <a:prstGeom prst="homePlate">
            <a:avLst/>
          </a:prstGeom>
          <a:solidFill>
            <a:schemeClr val="accent6">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8FFA4E9F-6B09-E240-AB2F-2A1602C9389D}"/>
              </a:ext>
            </a:extLst>
          </p:cNvPr>
          <p:cNvSpPr txBox="1"/>
          <p:nvPr/>
        </p:nvSpPr>
        <p:spPr>
          <a:xfrm>
            <a:off x="457199" y="475055"/>
            <a:ext cx="8605157" cy="584775"/>
          </a:xfrm>
          <a:prstGeom prst="rect">
            <a:avLst/>
          </a:prstGeom>
          <a:noFill/>
        </p:spPr>
        <p:txBody>
          <a:bodyPr wrap="square" rtlCol="0">
            <a:spAutoFit/>
          </a:bodyPr>
          <a:lstStyle/>
          <a:p>
            <a:r>
              <a:rPr lang="en-US" sz="3200" dirty="0"/>
              <a:t>What is a ‘PREMISES’?</a:t>
            </a:r>
          </a:p>
        </p:txBody>
      </p:sp>
      <p:sp>
        <p:nvSpPr>
          <p:cNvPr id="4" name="TextBox 3">
            <a:extLst>
              <a:ext uri="{FF2B5EF4-FFF2-40B4-BE49-F238E27FC236}">
                <a16:creationId xmlns:a16="http://schemas.microsoft.com/office/drawing/2014/main" id="{3B506BE4-E0F9-B947-936D-582D04A733C8}"/>
              </a:ext>
            </a:extLst>
          </p:cNvPr>
          <p:cNvSpPr txBox="1"/>
          <p:nvPr/>
        </p:nvSpPr>
        <p:spPr>
          <a:xfrm>
            <a:off x="293914" y="1306286"/>
            <a:ext cx="5121729" cy="523220"/>
          </a:xfrm>
          <a:prstGeom prst="rect">
            <a:avLst/>
          </a:prstGeom>
          <a:noFill/>
        </p:spPr>
        <p:txBody>
          <a:bodyPr wrap="square" rtlCol="0">
            <a:spAutoFit/>
          </a:bodyPr>
          <a:lstStyle/>
          <a:p>
            <a:r>
              <a:rPr lang="en-US" sz="2800" dirty="0"/>
              <a:t>Section 23 PACE 1984:  </a:t>
            </a:r>
          </a:p>
        </p:txBody>
      </p:sp>
      <p:sp>
        <p:nvSpPr>
          <p:cNvPr id="5" name="TextBox 4">
            <a:extLst>
              <a:ext uri="{FF2B5EF4-FFF2-40B4-BE49-F238E27FC236}">
                <a16:creationId xmlns:a16="http://schemas.microsoft.com/office/drawing/2014/main" id="{259F0048-5EB2-984B-BFFD-004DE7206E34}"/>
              </a:ext>
            </a:extLst>
          </p:cNvPr>
          <p:cNvSpPr txBox="1"/>
          <p:nvPr/>
        </p:nvSpPr>
        <p:spPr>
          <a:xfrm>
            <a:off x="11204079" y="130627"/>
            <a:ext cx="768928" cy="4380523"/>
          </a:xfrm>
          <a:prstGeom prst="rect">
            <a:avLst/>
          </a:prstGeom>
          <a:solidFill>
            <a:srgbClr val="FF0000"/>
          </a:solidFill>
        </p:spPr>
        <p:txBody>
          <a:bodyPr vert="wordArtVert" wrap="square" rtlCol="0">
            <a:spAutoFit/>
          </a:bodyPr>
          <a:lstStyle/>
          <a:p>
            <a:r>
              <a:rPr lang="en-US" sz="3200" b="1" dirty="0"/>
              <a:t>HAVVROT</a:t>
            </a:r>
            <a:r>
              <a:rPr lang="en-US" dirty="0"/>
              <a:t> </a:t>
            </a:r>
          </a:p>
        </p:txBody>
      </p:sp>
      <p:pic>
        <p:nvPicPr>
          <p:cNvPr id="19458" name="Picture 2" descr="Marlin: The world's most popular recreational hovercraft!">
            <a:extLst>
              <a:ext uri="{FF2B5EF4-FFF2-40B4-BE49-F238E27FC236}">
                <a16:creationId xmlns:a16="http://schemas.microsoft.com/office/drawing/2014/main" id="{3A506A06-F890-8843-9AAD-FB46866B2A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19000" y="2366937"/>
            <a:ext cx="1861457" cy="1322614"/>
          </a:xfrm>
          <a:prstGeom prst="rect">
            <a:avLst/>
          </a:prstGeom>
          <a:noFill/>
          <a:extLst>
            <a:ext uri="{909E8E84-426E-40DD-AFC4-6F175D3DCCD1}">
              <a14:hiddenFill xmlns:a14="http://schemas.microsoft.com/office/drawing/2010/main">
                <a:solidFill>
                  <a:srgbClr val="FFFFFF"/>
                </a:solidFill>
              </a14:hiddenFill>
            </a:ext>
          </a:extLst>
        </p:spPr>
      </p:pic>
      <p:sp>
        <p:nvSpPr>
          <p:cNvPr id="7" name="Rectangle 6">
            <a:extLst>
              <a:ext uri="{FF2B5EF4-FFF2-40B4-BE49-F238E27FC236}">
                <a16:creationId xmlns:a16="http://schemas.microsoft.com/office/drawing/2014/main" id="{F4D3EE97-2219-8B47-B51C-6852C21670D7}"/>
              </a:ext>
            </a:extLst>
          </p:cNvPr>
          <p:cNvSpPr/>
          <p:nvPr/>
        </p:nvSpPr>
        <p:spPr>
          <a:xfrm>
            <a:off x="218993" y="2076429"/>
            <a:ext cx="476413" cy="646331"/>
          </a:xfrm>
          <a:prstGeom prst="rect">
            <a:avLst/>
          </a:prstGeom>
          <a:solidFill>
            <a:srgbClr val="FF0000"/>
          </a:solidFill>
        </p:spPr>
        <p:txBody>
          <a:bodyPr wrap="none">
            <a:spAutoFit/>
          </a:bodyPr>
          <a:lstStyle/>
          <a:p>
            <a:r>
              <a:rPr lang="en-GB" sz="3600" dirty="0"/>
              <a:t>H</a:t>
            </a:r>
          </a:p>
        </p:txBody>
      </p:sp>
      <p:pic>
        <p:nvPicPr>
          <p:cNvPr id="19460" name="Picture 4" descr="Aircraft - Gulfstream Aerospace">
            <a:extLst>
              <a:ext uri="{FF2B5EF4-FFF2-40B4-BE49-F238E27FC236}">
                <a16:creationId xmlns:a16="http://schemas.microsoft.com/office/drawing/2014/main" id="{FC523869-53AE-5947-9DDE-B986C4E3E8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88848" y="2043770"/>
            <a:ext cx="2317149" cy="1645781"/>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a:extLst>
              <a:ext uri="{FF2B5EF4-FFF2-40B4-BE49-F238E27FC236}">
                <a16:creationId xmlns:a16="http://schemas.microsoft.com/office/drawing/2014/main" id="{18A4FBC6-B60C-1D4B-AC4F-AC14FFBD918D}"/>
              </a:ext>
            </a:extLst>
          </p:cNvPr>
          <p:cNvSpPr/>
          <p:nvPr/>
        </p:nvSpPr>
        <p:spPr>
          <a:xfrm>
            <a:off x="3101865" y="2043770"/>
            <a:ext cx="465192" cy="646331"/>
          </a:xfrm>
          <a:prstGeom prst="rect">
            <a:avLst/>
          </a:prstGeom>
          <a:solidFill>
            <a:srgbClr val="FF0000"/>
          </a:solidFill>
        </p:spPr>
        <p:txBody>
          <a:bodyPr wrap="none">
            <a:spAutoFit/>
          </a:bodyPr>
          <a:lstStyle/>
          <a:p>
            <a:r>
              <a:rPr lang="en-GB" sz="3600" dirty="0"/>
              <a:t>A</a:t>
            </a:r>
          </a:p>
        </p:txBody>
      </p:sp>
      <p:pic>
        <p:nvPicPr>
          <p:cNvPr id="19462" name="Picture 6" descr="Transfer in Private Vehicle from Viena Airport to Viena City (1010 - 1230)  2022 - Schwechat - Viator">
            <a:extLst>
              <a:ext uri="{FF2B5EF4-FFF2-40B4-BE49-F238E27FC236}">
                <a16:creationId xmlns:a16="http://schemas.microsoft.com/office/drawing/2014/main" id="{DB1F4B81-1482-6D4F-807E-E37A5ACB6CD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186305" y="2043770"/>
            <a:ext cx="2834078" cy="1885950"/>
          </a:xfrm>
          <a:prstGeom prst="rect">
            <a:avLst/>
          </a:prstGeom>
          <a:noFill/>
          <a:extLst>
            <a:ext uri="{909E8E84-426E-40DD-AFC4-6F175D3DCCD1}">
              <a14:hiddenFill xmlns:a14="http://schemas.microsoft.com/office/drawing/2010/main">
                <a:solidFill>
                  <a:srgbClr val="FFFFFF"/>
                </a:solidFill>
              </a14:hiddenFill>
            </a:ext>
          </a:extLst>
        </p:spPr>
      </p:pic>
      <p:pic>
        <p:nvPicPr>
          <p:cNvPr id="19464" name="Picture 8" descr="MPSV Vessels | Multipurpose Supply Vessels">
            <a:extLst>
              <a:ext uri="{FF2B5EF4-FFF2-40B4-BE49-F238E27FC236}">
                <a16:creationId xmlns:a16="http://schemas.microsoft.com/office/drawing/2014/main" id="{DA2A8AC8-5BF8-2344-AF22-E154B67D1475}"/>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19000" y="4642135"/>
            <a:ext cx="2306357"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66" name="Picture 10" descr="A beginner's guide to the debate over 100% renewable energy - Vox">
            <a:extLst>
              <a:ext uri="{FF2B5EF4-FFF2-40B4-BE49-F238E27FC236}">
                <a16:creationId xmlns:a16="http://schemas.microsoft.com/office/drawing/2014/main" id="{730D0427-F2D8-B84A-BAD8-2A6CFBE07AB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14936" y="4673491"/>
            <a:ext cx="2091061" cy="1391506"/>
          </a:xfrm>
          <a:prstGeom prst="rect">
            <a:avLst/>
          </a:prstGeom>
          <a:noFill/>
          <a:extLst>
            <a:ext uri="{909E8E84-426E-40DD-AFC4-6F175D3DCCD1}">
              <a14:hiddenFill xmlns:a14="http://schemas.microsoft.com/office/drawing/2010/main">
                <a:solidFill>
                  <a:srgbClr val="FFFFFF"/>
                </a:solidFill>
              </a14:hiddenFill>
            </a:ext>
          </a:extLst>
        </p:spPr>
      </p:pic>
      <p:pic>
        <p:nvPicPr>
          <p:cNvPr id="19468" name="Picture 12" descr="Oil rig life - What's it like living on an offshore oil platform? |  2020-02-07 | ISHN">
            <a:extLst>
              <a:ext uri="{FF2B5EF4-FFF2-40B4-BE49-F238E27FC236}">
                <a16:creationId xmlns:a16="http://schemas.microsoft.com/office/drawing/2014/main" id="{CEC71948-3E77-5041-944A-29743910275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575320" y="4642135"/>
            <a:ext cx="2684161" cy="1383814"/>
          </a:xfrm>
          <a:prstGeom prst="rect">
            <a:avLst/>
          </a:prstGeom>
          <a:noFill/>
          <a:extLst>
            <a:ext uri="{909E8E84-426E-40DD-AFC4-6F175D3DCCD1}">
              <a14:hiddenFill xmlns:a14="http://schemas.microsoft.com/office/drawing/2010/main">
                <a:solidFill>
                  <a:srgbClr val="FFFFFF"/>
                </a:solidFill>
              </a14:hiddenFill>
            </a:ext>
          </a:extLst>
        </p:spPr>
      </p:pic>
      <p:pic>
        <p:nvPicPr>
          <p:cNvPr id="19470" name="Picture 14" descr="Buy ProAction 4 Man 1 Room Pop Up Camping Tent - Blue | Tents | Argos">
            <a:extLst>
              <a:ext uri="{FF2B5EF4-FFF2-40B4-BE49-F238E27FC236}">
                <a16:creationId xmlns:a16="http://schemas.microsoft.com/office/drawing/2014/main" id="{3B067A59-A1E1-5145-919F-9C9F7221A431}"/>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9602593" y="4642135"/>
            <a:ext cx="2370414" cy="1391506"/>
          </a:xfrm>
          <a:prstGeom prst="rect">
            <a:avLst/>
          </a:prstGeom>
          <a:noFill/>
          <a:extLst>
            <a:ext uri="{909E8E84-426E-40DD-AFC4-6F175D3DCCD1}">
              <a14:hiddenFill xmlns:a14="http://schemas.microsoft.com/office/drawing/2010/main">
                <a:solidFill>
                  <a:srgbClr val="FFFFFF"/>
                </a:solidFill>
              </a14:hiddenFill>
            </a:ext>
          </a:extLst>
        </p:spPr>
      </p:pic>
      <p:sp>
        <p:nvSpPr>
          <p:cNvPr id="15" name="Rectangle 14">
            <a:extLst>
              <a:ext uri="{FF2B5EF4-FFF2-40B4-BE49-F238E27FC236}">
                <a16:creationId xmlns:a16="http://schemas.microsoft.com/office/drawing/2014/main" id="{2163B32A-36E9-2347-A6B7-D8A46B858D31}"/>
              </a:ext>
            </a:extLst>
          </p:cNvPr>
          <p:cNvSpPr/>
          <p:nvPr/>
        </p:nvSpPr>
        <p:spPr>
          <a:xfrm>
            <a:off x="6985800" y="1989740"/>
            <a:ext cx="457176" cy="646331"/>
          </a:xfrm>
          <a:prstGeom prst="rect">
            <a:avLst/>
          </a:prstGeom>
          <a:solidFill>
            <a:srgbClr val="FF0000"/>
          </a:solidFill>
        </p:spPr>
        <p:txBody>
          <a:bodyPr wrap="none">
            <a:spAutoFit/>
          </a:bodyPr>
          <a:lstStyle/>
          <a:p>
            <a:r>
              <a:rPr lang="en-GB" sz="3600" dirty="0"/>
              <a:t>V</a:t>
            </a:r>
          </a:p>
        </p:txBody>
      </p:sp>
      <p:sp>
        <p:nvSpPr>
          <p:cNvPr id="16" name="Rectangle 15">
            <a:extLst>
              <a:ext uri="{FF2B5EF4-FFF2-40B4-BE49-F238E27FC236}">
                <a16:creationId xmlns:a16="http://schemas.microsoft.com/office/drawing/2014/main" id="{219C565A-0A5C-5044-A6E1-79EE40DC1B82}"/>
              </a:ext>
            </a:extLst>
          </p:cNvPr>
          <p:cNvSpPr/>
          <p:nvPr/>
        </p:nvSpPr>
        <p:spPr>
          <a:xfrm>
            <a:off x="92250" y="4511150"/>
            <a:ext cx="457176" cy="646331"/>
          </a:xfrm>
          <a:prstGeom prst="rect">
            <a:avLst/>
          </a:prstGeom>
          <a:solidFill>
            <a:srgbClr val="FF0000"/>
          </a:solidFill>
        </p:spPr>
        <p:txBody>
          <a:bodyPr wrap="none">
            <a:spAutoFit/>
          </a:bodyPr>
          <a:lstStyle/>
          <a:p>
            <a:r>
              <a:rPr lang="en-GB" sz="3600" dirty="0"/>
              <a:t>V</a:t>
            </a:r>
          </a:p>
        </p:txBody>
      </p:sp>
      <p:sp>
        <p:nvSpPr>
          <p:cNvPr id="17" name="Rectangle 16">
            <a:extLst>
              <a:ext uri="{FF2B5EF4-FFF2-40B4-BE49-F238E27FC236}">
                <a16:creationId xmlns:a16="http://schemas.microsoft.com/office/drawing/2014/main" id="{AF29AF98-9BE6-D845-87A3-2BEF29192713}"/>
              </a:ext>
            </a:extLst>
          </p:cNvPr>
          <p:cNvSpPr/>
          <p:nvPr/>
        </p:nvSpPr>
        <p:spPr>
          <a:xfrm>
            <a:off x="3334461" y="4609121"/>
            <a:ext cx="444352" cy="646331"/>
          </a:xfrm>
          <a:prstGeom prst="rect">
            <a:avLst/>
          </a:prstGeom>
          <a:solidFill>
            <a:srgbClr val="FF0000"/>
          </a:solidFill>
        </p:spPr>
        <p:txBody>
          <a:bodyPr wrap="none">
            <a:spAutoFit/>
          </a:bodyPr>
          <a:lstStyle/>
          <a:p>
            <a:r>
              <a:rPr lang="en-GB" sz="3600" dirty="0"/>
              <a:t>R</a:t>
            </a:r>
          </a:p>
        </p:txBody>
      </p:sp>
      <p:sp>
        <p:nvSpPr>
          <p:cNvPr id="18" name="Rectangle 17">
            <a:extLst>
              <a:ext uri="{FF2B5EF4-FFF2-40B4-BE49-F238E27FC236}">
                <a16:creationId xmlns:a16="http://schemas.microsoft.com/office/drawing/2014/main" id="{20EF849A-A23D-A14E-9BA6-21AAAE6F1BDB}"/>
              </a:ext>
            </a:extLst>
          </p:cNvPr>
          <p:cNvSpPr/>
          <p:nvPr/>
        </p:nvSpPr>
        <p:spPr>
          <a:xfrm>
            <a:off x="6528129" y="4609120"/>
            <a:ext cx="497252" cy="646331"/>
          </a:xfrm>
          <a:prstGeom prst="rect">
            <a:avLst/>
          </a:prstGeom>
          <a:solidFill>
            <a:srgbClr val="FF0000"/>
          </a:solidFill>
        </p:spPr>
        <p:txBody>
          <a:bodyPr wrap="none">
            <a:spAutoFit/>
          </a:bodyPr>
          <a:lstStyle/>
          <a:p>
            <a:r>
              <a:rPr lang="en-GB" sz="3600" dirty="0"/>
              <a:t>O</a:t>
            </a:r>
          </a:p>
        </p:txBody>
      </p:sp>
      <p:sp>
        <p:nvSpPr>
          <p:cNvPr id="19" name="Rectangle 18">
            <a:extLst>
              <a:ext uri="{FF2B5EF4-FFF2-40B4-BE49-F238E27FC236}">
                <a16:creationId xmlns:a16="http://schemas.microsoft.com/office/drawing/2014/main" id="{62F805A4-57A0-AD43-8793-B93396A164F1}"/>
              </a:ext>
            </a:extLst>
          </p:cNvPr>
          <p:cNvSpPr/>
          <p:nvPr/>
        </p:nvSpPr>
        <p:spPr>
          <a:xfrm>
            <a:off x="9621856" y="4511150"/>
            <a:ext cx="413896" cy="646331"/>
          </a:xfrm>
          <a:prstGeom prst="rect">
            <a:avLst/>
          </a:prstGeom>
          <a:solidFill>
            <a:srgbClr val="FF0000"/>
          </a:solidFill>
        </p:spPr>
        <p:txBody>
          <a:bodyPr wrap="none">
            <a:spAutoFit/>
          </a:bodyPr>
          <a:lstStyle/>
          <a:p>
            <a:r>
              <a:rPr lang="en-GB" sz="3600" dirty="0"/>
              <a:t>T</a:t>
            </a:r>
          </a:p>
        </p:txBody>
      </p:sp>
    </p:spTree>
    <p:extLst>
      <p:ext uri="{BB962C8B-B14F-4D97-AF65-F5344CB8AC3E}">
        <p14:creationId xmlns:p14="http://schemas.microsoft.com/office/powerpoint/2010/main" val="199329544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3"/>
          <p:cNvSpPr txBox="1">
            <a:spLocks/>
          </p:cNvSpPr>
          <p:nvPr/>
        </p:nvSpPr>
        <p:spPr>
          <a:xfrm>
            <a:off x="2233228" y="1455100"/>
            <a:ext cx="8229600" cy="317716"/>
          </a:xfrm>
          <a:prstGeom prst="rect">
            <a:avLst/>
          </a:prstGeom>
        </p:spPr>
        <p:txBody>
          <a:bodyPr vert="horz" lIns="91440" tIns="45720" rIns="91440" bIns="45720" rtlCol="0" anchor="ctr">
            <a:normAutofit fontScale="4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defRPr/>
            </a:pPr>
            <a:endParaRPr lang="en-GB" dirty="0">
              <a:solidFill>
                <a:sysClr val="windowText" lastClr="000000"/>
              </a:solidFill>
              <a:latin typeface="Calibri"/>
            </a:endParaRPr>
          </a:p>
        </p:txBody>
      </p:sp>
      <p:sp>
        <p:nvSpPr>
          <p:cNvPr id="5" name="TextBox 4"/>
          <p:cNvSpPr txBox="1"/>
          <p:nvPr/>
        </p:nvSpPr>
        <p:spPr>
          <a:xfrm>
            <a:off x="622951" y="224328"/>
            <a:ext cx="11077951" cy="646331"/>
          </a:xfrm>
          <a:prstGeom prst="rect">
            <a:avLst/>
          </a:prstGeom>
          <a:solidFill>
            <a:schemeClr val="accent6"/>
          </a:solidFill>
        </p:spPr>
        <p:txBody>
          <a:bodyPr wrap="square" rtlCol="0">
            <a:spAutoFit/>
          </a:bodyPr>
          <a:lstStyle/>
          <a:p>
            <a:pPr algn="ctr"/>
            <a:r>
              <a:rPr lang="en-GB" sz="3600" dirty="0">
                <a:solidFill>
                  <a:schemeClr val="bg1"/>
                </a:solidFill>
              </a:rPr>
              <a:t>Powers of Entry, Search &amp; Seizure </a:t>
            </a:r>
            <a:r>
              <a:rPr lang="en-GB" sz="3600" u="sng" dirty="0">
                <a:solidFill>
                  <a:schemeClr val="bg1"/>
                </a:solidFill>
              </a:rPr>
              <a:t>without Warrant</a:t>
            </a:r>
            <a:endParaRPr lang="en-GB" sz="3600" b="1" u="sng" dirty="0">
              <a:solidFill>
                <a:schemeClr val="bg1"/>
              </a:solidFill>
            </a:endParaRPr>
          </a:p>
        </p:txBody>
      </p:sp>
      <p:graphicFrame>
        <p:nvGraphicFramePr>
          <p:cNvPr id="4" name="Diagram 3"/>
          <p:cNvGraphicFramePr/>
          <p:nvPr/>
        </p:nvGraphicFramePr>
        <p:xfrm>
          <a:off x="622951" y="1613958"/>
          <a:ext cx="7272807" cy="42370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482" name="Picture 2" descr="Police and Criminal Evidence Act 1984 (PACE) 67(7B) : Great Britain Home  Office : 9780113413652 : Blackwell's">
            <a:extLst>
              <a:ext uri="{FF2B5EF4-FFF2-40B4-BE49-F238E27FC236}">
                <a16:creationId xmlns:a16="http://schemas.microsoft.com/office/drawing/2014/main" id="{8D27C646-382A-8A49-8719-FE38073B2C5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4271" y="1949450"/>
            <a:ext cx="2743200" cy="2959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642441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graphicEl>
                                              <a:dgm id="{0A59E393-75B6-41C4-8F63-F000728AB8A9}"/>
                                            </p:graphicEl>
                                          </p:spTgt>
                                        </p:tgtEl>
                                        <p:attrNameLst>
                                          <p:attrName>style.visibility</p:attrName>
                                        </p:attrNameLst>
                                      </p:cBhvr>
                                      <p:to>
                                        <p:strVal val="visible"/>
                                      </p:to>
                                    </p:set>
                                    <p:animEffect transition="in" filter="fade">
                                      <p:cBhvr>
                                        <p:cTn id="7" dur="500"/>
                                        <p:tgtEl>
                                          <p:spTgt spid="4">
                                            <p:graphicEl>
                                              <a:dgm id="{0A59E393-75B6-41C4-8F63-F000728AB8A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graphicEl>
                                              <a:dgm id="{91557C6A-0A6E-4B72-924A-7187053FDFF2}"/>
                                            </p:graphicEl>
                                          </p:spTgt>
                                        </p:tgtEl>
                                        <p:attrNameLst>
                                          <p:attrName>style.visibility</p:attrName>
                                        </p:attrNameLst>
                                      </p:cBhvr>
                                      <p:to>
                                        <p:strVal val="visible"/>
                                      </p:to>
                                    </p:set>
                                    <p:animEffect transition="in" filter="fade">
                                      <p:cBhvr>
                                        <p:cTn id="12" dur="500"/>
                                        <p:tgtEl>
                                          <p:spTgt spid="4">
                                            <p:graphicEl>
                                              <a:dgm id="{91557C6A-0A6E-4B72-924A-7187053FDFF2}"/>
                                            </p:graphic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graphicEl>
                                              <a:dgm id="{BBEDCFE2-4F0F-49D9-ACEA-8E4E0A14DA4F}"/>
                                            </p:graphicEl>
                                          </p:spTgt>
                                        </p:tgtEl>
                                        <p:attrNameLst>
                                          <p:attrName>style.visibility</p:attrName>
                                        </p:attrNameLst>
                                      </p:cBhvr>
                                      <p:to>
                                        <p:strVal val="visible"/>
                                      </p:to>
                                    </p:set>
                                    <p:animEffect transition="in" filter="fade">
                                      <p:cBhvr>
                                        <p:cTn id="17" dur="500"/>
                                        <p:tgtEl>
                                          <p:spTgt spid="4">
                                            <p:graphicEl>
                                              <a:dgm id="{BBEDCFE2-4F0F-49D9-ACEA-8E4E0A14DA4F}"/>
                                            </p:graphic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4">
                                            <p:graphicEl>
                                              <a:dgm id="{3C16D02B-476C-4A4D-B3C6-1FB5D8CAF7E5}"/>
                                            </p:graphicEl>
                                          </p:spTgt>
                                        </p:tgtEl>
                                        <p:attrNameLst>
                                          <p:attrName>style.visibility</p:attrName>
                                        </p:attrNameLst>
                                      </p:cBhvr>
                                      <p:to>
                                        <p:strVal val="visible"/>
                                      </p:to>
                                    </p:set>
                                    <p:animEffect transition="in" filter="fade">
                                      <p:cBhvr>
                                        <p:cTn id="22" dur="500"/>
                                        <p:tgtEl>
                                          <p:spTgt spid="4">
                                            <p:graphicEl>
                                              <a:dgm id="{3C16D02B-476C-4A4D-B3C6-1FB5D8CAF7E5}"/>
                                            </p:graphic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4">
                                            <p:graphicEl>
                                              <a:dgm id="{634BBB8C-E505-4E07-B98D-DBC98C311B35}"/>
                                            </p:graphicEl>
                                          </p:spTgt>
                                        </p:tgtEl>
                                        <p:attrNameLst>
                                          <p:attrName>style.visibility</p:attrName>
                                        </p:attrNameLst>
                                      </p:cBhvr>
                                      <p:to>
                                        <p:strVal val="visible"/>
                                      </p:to>
                                    </p:set>
                                    <p:animEffect transition="in" filter="fade">
                                      <p:cBhvr>
                                        <p:cTn id="27" dur="500"/>
                                        <p:tgtEl>
                                          <p:spTgt spid="4">
                                            <p:graphicEl>
                                              <a:dgm id="{634BBB8C-E505-4E07-B98D-DBC98C311B35}"/>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4">
                                            <p:graphicEl>
                                              <a:dgm id="{20C47A44-4D27-42E2-A0AE-9BBCF068D773}"/>
                                            </p:graphicEl>
                                          </p:spTgt>
                                        </p:tgtEl>
                                        <p:attrNameLst>
                                          <p:attrName>style.visibility</p:attrName>
                                        </p:attrNameLst>
                                      </p:cBhvr>
                                      <p:to>
                                        <p:strVal val="visible"/>
                                      </p:to>
                                    </p:set>
                                    <p:animEffect transition="in" filter="fade">
                                      <p:cBhvr>
                                        <p:cTn id="32" dur="500"/>
                                        <p:tgtEl>
                                          <p:spTgt spid="4">
                                            <p:graphicEl>
                                              <a:dgm id="{20C47A44-4D27-42E2-A0AE-9BBCF068D773}"/>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Sub>
          <a:bldDgm bld="one"/>
        </p:bldSub>
      </p:bldGraphic>
    </p:bldLst>
  </p:timing>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266" name="Picture 2" descr="Man, 39, arrested on suspicion of going equipped for theft after crow bar  and drugs seized from car | St Helens Star">
            <a:extLst>
              <a:ext uri="{FF2B5EF4-FFF2-40B4-BE49-F238E27FC236}">
                <a16:creationId xmlns:a16="http://schemas.microsoft.com/office/drawing/2014/main" id="{4675D918-2EDC-F44E-AE7A-B80A23BDA9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823008" y="2431192"/>
            <a:ext cx="2133600" cy="381000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9763229" y="44453"/>
            <a:ext cx="2067146" cy="2980393"/>
          </a:xfrm>
          <a:prstGeom prst="rect">
            <a:avLst/>
          </a:prstGeom>
          <a:effectLst>
            <a:softEdge rad="317500"/>
          </a:effectLst>
        </p:spPr>
      </p:pic>
      <p:sp>
        <p:nvSpPr>
          <p:cNvPr id="5" name="TextBox 4"/>
          <p:cNvSpPr txBox="1"/>
          <p:nvPr/>
        </p:nvSpPr>
        <p:spPr>
          <a:xfrm>
            <a:off x="1235393" y="442229"/>
            <a:ext cx="6840760" cy="646331"/>
          </a:xfrm>
          <a:prstGeom prst="rect">
            <a:avLst/>
          </a:prstGeom>
          <a:solidFill>
            <a:schemeClr val="accent1">
              <a:lumMod val="60000"/>
              <a:lumOff val="40000"/>
            </a:schemeClr>
          </a:solidFill>
        </p:spPr>
        <p:txBody>
          <a:bodyPr wrap="square" rtlCol="0">
            <a:spAutoFit/>
          </a:bodyPr>
          <a:lstStyle/>
          <a:p>
            <a:pPr algn="ctr"/>
            <a:r>
              <a:rPr lang="en-GB" sz="3600" b="1" dirty="0">
                <a:solidFill>
                  <a:schemeClr val="bg1"/>
                </a:solidFill>
              </a:rPr>
              <a:t>Section 19(2) P.A.C.E (1984)</a:t>
            </a:r>
          </a:p>
        </p:txBody>
      </p:sp>
      <p:graphicFrame>
        <p:nvGraphicFramePr>
          <p:cNvPr id="2" name="Diagram 1"/>
          <p:cNvGraphicFramePr/>
          <p:nvPr/>
        </p:nvGraphicFramePr>
        <p:xfrm>
          <a:off x="1235392" y="1801663"/>
          <a:ext cx="6840760" cy="443952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4495870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2">
                                            <p:graphicEl>
                                              <a:dgm id="{0E5F7830-2A90-4717-A921-7C63A9620590}"/>
                                            </p:graphicEl>
                                          </p:spTgt>
                                        </p:tgtEl>
                                        <p:attrNameLst>
                                          <p:attrName>style.visibility</p:attrName>
                                        </p:attrNameLst>
                                      </p:cBhvr>
                                      <p:to>
                                        <p:strVal val="visible"/>
                                      </p:to>
                                    </p:set>
                                    <p:animEffect transition="in" filter="fade">
                                      <p:cBhvr>
                                        <p:cTn id="11" dur="500"/>
                                        <p:tgtEl>
                                          <p:spTgt spid="2">
                                            <p:graphicEl>
                                              <a:dgm id="{0E5F7830-2A90-4717-A921-7C63A9620590}"/>
                                            </p:graphic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grpId="0" nodeType="clickEffect">
                                  <p:stCondLst>
                                    <p:cond delay="0"/>
                                  </p:stCondLst>
                                  <p:childTnLst>
                                    <p:set>
                                      <p:cBhvr>
                                        <p:cTn id="15" dur="1" fill="hold">
                                          <p:stCondLst>
                                            <p:cond delay="0"/>
                                          </p:stCondLst>
                                        </p:cTn>
                                        <p:tgtEl>
                                          <p:spTgt spid="2">
                                            <p:graphicEl>
                                              <a:dgm id="{C07E445E-5EB1-4737-9A37-3C1BB3676A4A}"/>
                                            </p:graphicEl>
                                          </p:spTgt>
                                        </p:tgtEl>
                                        <p:attrNameLst>
                                          <p:attrName>style.visibility</p:attrName>
                                        </p:attrNameLst>
                                      </p:cBhvr>
                                      <p:to>
                                        <p:strVal val="visible"/>
                                      </p:to>
                                    </p:set>
                                    <p:animEffect transition="in" filter="fade">
                                      <p:cBhvr>
                                        <p:cTn id="16" dur="500"/>
                                        <p:tgtEl>
                                          <p:spTgt spid="2">
                                            <p:graphicEl>
                                              <a:dgm id="{C07E445E-5EB1-4737-9A37-3C1BB3676A4A}"/>
                                            </p:graphicEl>
                                          </p:spTgt>
                                        </p:tgtEl>
                                      </p:cBhvr>
                                    </p:animEffect>
                                  </p:childTnLst>
                                </p:cTn>
                              </p:par>
                              <p:par>
                                <p:cTn id="17" presetID="10" presetClass="entr" presetSubtype="0" fill="hold" grpId="0" nodeType="withEffect">
                                  <p:stCondLst>
                                    <p:cond delay="0"/>
                                  </p:stCondLst>
                                  <p:childTnLst>
                                    <p:set>
                                      <p:cBhvr>
                                        <p:cTn id="18" dur="1" fill="hold">
                                          <p:stCondLst>
                                            <p:cond delay="0"/>
                                          </p:stCondLst>
                                        </p:cTn>
                                        <p:tgtEl>
                                          <p:spTgt spid="2">
                                            <p:graphicEl>
                                              <a:dgm id="{C323610D-70FA-43A1-8205-5F79C8096E0F}"/>
                                            </p:graphicEl>
                                          </p:spTgt>
                                        </p:tgtEl>
                                        <p:attrNameLst>
                                          <p:attrName>style.visibility</p:attrName>
                                        </p:attrNameLst>
                                      </p:cBhvr>
                                      <p:to>
                                        <p:strVal val="visible"/>
                                      </p:to>
                                    </p:set>
                                    <p:animEffect transition="in" filter="fade">
                                      <p:cBhvr>
                                        <p:cTn id="19" dur="500"/>
                                        <p:tgtEl>
                                          <p:spTgt spid="2">
                                            <p:graphicEl>
                                              <a:dgm id="{C323610D-70FA-43A1-8205-5F79C8096E0F}"/>
                                            </p:graphicEl>
                                          </p:spTgt>
                                        </p:tgtEl>
                                      </p:cBhvr>
                                    </p:animEffect>
                                  </p:childTnLst>
                                </p:cTn>
                              </p:par>
                            </p:childTnLst>
                          </p:cTn>
                        </p:par>
                      </p:childTnLst>
                    </p:cTn>
                  </p:par>
                  <p:par>
                    <p:cTn id="20" fill="hold">
                      <p:stCondLst>
                        <p:cond delay="indefinite"/>
                      </p:stCondLst>
                      <p:childTnLst>
                        <p:par>
                          <p:cTn id="21" fill="hold">
                            <p:stCondLst>
                              <p:cond delay="0"/>
                            </p:stCondLst>
                            <p:childTnLst>
                              <p:par>
                                <p:cTn id="22" presetID="10" presetClass="entr" presetSubtype="0" fill="hold" grpId="0" nodeType="clickEffect">
                                  <p:stCondLst>
                                    <p:cond delay="0"/>
                                  </p:stCondLst>
                                  <p:childTnLst>
                                    <p:set>
                                      <p:cBhvr>
                                        <p:cTn id="23" dur="1" fill="hold">
                                          <p:stCondLst>
                                            <p:cond delay="0"/>
                                          </p:stCondLst>
                                        </p:cTn>
                                        <p:tgtEl>
                                          <p:spTgt spid="2">
                                            <p:graphicEl>
                                              <a:dgm id="{3E0E8940-7A07-4AAC-92FE-959235BB251B}"/>
                                            </p:graphicEl>
                                          </p:spTgt>
                                        </p:tgtEl>
                                        <p:attrNameLst>
                                          <p:attrName>style.visibility</p:attrName>
                                        </p:attrNameLst>
                                      </p:cBhvr>
                                      <p:to>
                                        <p:strVal val="visible"/>
                                      </p:to>
                                    </p:set>
                                    <p:animEffect transition="in" filter="fade">
                                      <p:cBhvr>
                                        <p:cTn id="24" dur="500"/>
                                        <p:tgtEl>
                                          <p:spTgt spid="2">
                                            <p:graphicEl>
                                              <a:dgm id="{3E0E8940-7A07-4AAC-92FE-959235BB251B}"/>
                                            </p:graphicEl>
                                          </p:spTgt>
                                        </p:tgtEl>
                                      </p:cBhvr>
                                    </p:animEffect>
                                  </p:childTnLst>
                                </p:cTn>
                              </p:par>
                              <p:par>
                                <p:cTn id="25" presetID="10" presetClass="entr" presetSubtype="0" fill="hold" grpId="0" nodeType="withEffect">
                                  <p:stCondLst>
                                    <p:cond delay="0"/>
                                  </p:stCondLst>
                                  <p:childTnLst>
                                    <p:set>
                                      <p:cBhvr>
                                        <p:cTn id="26" dur="1" fill="hold">
                                          <p:stCondLst>
                                            <p:cond delay="0"/>
                                          </p:stCondLst>
                                        </p:cTn>
                                        <p:tgtEl>
                                          <p:spTgt spid="2">
                                            <p:graphicEl>
                                              <a:dgm id="{BAE1E8C5-C8E2-4803-BEC7-A40EBBDE1A8C}"/>
                                            </p:graphicEl>
                                          </p:spTgt>
                                        </p:tgtEl>
                                        <p:attrNameLst>
                                          <p:attrName>style.visibility</p:attrName>
                                        </p:attrNameLst>
                                      </p:cBhvr>
                                      <p:to>
                                        <p:strVal val="visible"/>
                                      </p:to>
                                    </p:set>
                                    <p:animEffect transition="in" filter="fade">
                                      <p:cBhvr>
                                        <p:cTn id="27" dur="500"/>
                                        <p:tgtEl>
                                          <p:spTgt spid="2">
                                            <p:graphicEl>
                                              <a:dgm id="{BAE1E8C5-C8E2-4803-BEC7-A40EBBDE1A8C}"/>
                                            </p:graphic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
                                            <p:graphicEl>
                                              <a:dgm id="{9CA685C1-AAAE-4AD3-A58E-20D15AFB2EF4}"/>
                                            </p:graphicEl>
                                          </p:spTgt>
                                        </p:tgtEl>
                                        <p:attrNameLst>
                                          <p:attrName>style.visibility</p:attrName>
                                        </p:attrNameLst>
                                      </p:cBhvr>
                                      <p:to>
                                        <p:strVal val="visible"/>
                                      </p:to>
                                    </p:set>
                                    <p:animEffect transition="in" filter="fade">
                                      <p:cBhvr>
                                        <p:cTn id="32" dur="500"/>
                                        <p:tgtEl>
                                          <p:spTgt spid="2">
                                            <p:graphicEl>
                                              <a:dgm id="{9CA685C1-AAAE-4AD3-A58E-20D15AFB2EF4}"/>
                                            </p:graphicEl>
                                          </p:spTgt>
                                        </p:tgtEl>
                                      </p:cBhvr>
                                    </p:animEffect>
                                  </p:childTnLst>
                                </p:cTn>
                              </p:par>
                              <p:par>
                                <p:cTn id="33" presetID="10" presetClass="entr" presetSubtype="0" fill="hold" grpId="0" nodeType="withEffect">
                                  <p:stCondLst>
                                    <p:cond delay="0"/>
                                  </p:stCondLst>
                                  <p:childTnLst>
                                    <p:set>
                                      <p:cBhvr>
                                        <p:cTn id="34" dur="1" fill="hold">
                                          <p:stCondLst>
                                            <p:cond delay="0"/>
                                          </p:stCondLst>
                                        </p:cTn>
                                        <p:tgtEl>
                                          <p:spTgt spid="2">
                                            <p:graphicEl>
                                              <a:dgm id="{B382C747-BFDC-4966-853E-3DE2E22EEA86}"/>
                                            </p:graphicEl>
                                          </p:spTgt>
                                        </p:tgtEl>
                                        <p:attrNameLst>
                                          <p:attrName>style.visibility</p:attrName>
                                        </p:attrNameLst>
                                      </p:cBhvr>
                                      <p:to>
                                        <p:strVal val="visible"/>
                                      </p:to>
                                    </p:set>
                                    <p:animEffect transition="in" filter="fade">
                                      <p:cBhvr>
                                        <p:cTn id="35" dur="500"/>
                                        <p:tgtEl>
                                          <p:spTgt spid="2">
                                            <p:graphicEl>
                                              <a:dgm id="{B382C747-BFDC-4966-853E-3DE2E22EEA8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519C9-03C3-76D8-8309-6DBFC12B21E5}"/>
              </a:ext>
            </a:extLst>
          </p:cNvPr>
          <p:cNvSpPr>
            <a:spLocks noGrp="1"/>
          </p:cNvSpPr>
          <p:nvPr>
            <p:ph type="title"/>
          </p:nvPr>
        </p:nvSpPr>
        <p:spPr>
          <a:xfrm>
            <a:off x="572493" y="238539"/>
            <a:ext cx="11018520" cy="1434415"/>
          </a:xfrm>
        </p:spPr>
        <p:txBody>
          <a:bodyPr anchor="b">
            <a:normAutofit/>
          </a:bodyPr>
          <a:lstStyle/>
          <a:p>
            <a:r>
              <a:rPr lang="en-US" sz="5400"/>
              <a:t>Theft Act 1968 </a:t>
            </a:r>
          </a:p>
        </p:txBody>
      </p:sp>
      <p:pic>
        <p:nvPicPr>
          <p:cNvPr id="3074" name="Picture 2" descr="6 Ways to Prevent Burglary and Theft at Your Business | Insureon">
            <a:extLst>
              <a:ext uri="{FF2B5EF4-FFF2-40B4-BE49-F238E27FC236}">
                <a16:creationId xmlns:a16="http://schemas.microsoft.com/office/drawing/2014/main" id="{EDBCD7F5-D753-580D-1B2F-7DD5E3CC8D43}"/>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839" r="21659" b="-1"/>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580C22A-76AB-6E2E-29BD-C612F8CA2C47}"/>
              </a:ext>
            </a:extLst>
          </p:cNvPr>
          <p:cNvGraphicFramePr>
            <a:graphicFrameLocks noGrp="1"/>
          </p:cNvGraphicFramePr>
          <p:nvPr>
            <p:ph idx="1"/>
          </p:nvPr>
        </p:nvGraphicFramePr>
        <p:xfrm>
          <a:off x="572493" y="2071316"/>
          <a:ext cx="6713552" cy="41191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71474510"/>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CF6B0F56-01E3-7E43-9822-D36847B773EF}"/>
              </a:ext>
            </a:extLst>
          </p:cNvPr>
          <p:cNvSpPr txBox="1"/>
          <p:nvPr>
            <p:custDataLst>
              <p:tags r:id="rId1"/>
            </p:custDataLst>
          </p:nvPr>
        </p:nvSpPr>
        <p:spPr>
          <a:xfrm>
            <a:off x="-69427" y="3171429"/>
            <a:ext cx="7649241" cy="2825496"/>
          </a:xfrm>
          <a:prstGeom prst="rect">
            <a:avLst/>
          </a:prstGeom>
        </p:spPr>
        <p:txBody>
          <a:bodyPr vert="horz" lIns="91440" tIns="45720" rIns="91440" bIns="45720" rtlCol="0">
            <a:noAutofit/>
          </a:bodyPr>
          <a:lstStyle/>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‘A person is guilty of theft if they </a:t>
            </a:r>
            <a:endParaRPr lang="en-US" altLang="en-US" sz="2400" dirty="0"/>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dishonestly appropriates property</a:t>
            </a:r>
            <a:r>
              <a:rPr kumimoji="0" lang="en-US" altLang="en-US" sz="2400" b="1" i="0" u="sng" strike="noStrike" cap="none" spc="0" normalizeH="0" noProof="0" dirty="0">
                <a:ln>
                  <a:noFill/>
                </a:ln>
                <a:effectLst/>
                <a:uLnTx/>
                <a:uFillTx/>
              </a:rPr>
              <a:t> </a:t>
            </a:r>
            <a:r>
              <a:rPr kumimoji="0" lang="en-US" altLang="en-US" sz="2400" b="1" i="0" u="sng" strike="noStrike" cap="none" spc="0" normalizeH="0" baseline="0" noProof="0" dirty="0">
                <a:ln>
                  <a:noFill/>
                </a:ln>
                <a:effectLst/>
                <a:uLnTx/>
                <a:uFillTx/>
              </a:rPr>
              <a:t>belonging to another </a:t>
            </a:r>
          </a:p>
          <a:p>
            <a:pPr marR="0" lvl="0" algn="ctr" fontAlgn="auto">
              <a:lnSpc>
                <a:spcPct val="90000"/>
              </a:lnSpc>
              <a:spcBef>
                <a:spcPts val="0"/>
              </a:spcBef>
              <a:spcAft>
                <a:spcPts val="2400"/>
              </a:spcAft>
              <a:buClrTx/>
              <a:buSzTx/>
              <a:tabLst/>
              <a:defRPr/>
            </a:pPr>
            <a:r>
              <a:rPr lang="en-US" altLang="en-US" sz="2400" dirty="0"/>
              <a:t>w</a:t>
            </a:r>
            <a:r>
              <a:rPr kumimoji="0" lang="en-US" altLang="en-US" sz="2400" b="0" i="0" u="none" strike="noStrike" cap="none" spc="0" normalizeH="0" baseline="0" noProof="0" dirty="0" err="1">
                <a:ln>
                  <a:noFill/>
                </a:ln>
                <a:effectLst/>
                <a:uLnTx/>
                <a:uFillTx/>
              </a:rPr>
              <a:t>ith</a:t>
            </a:r>
            <a:r>
              <a:rPr kumimoji="0" lang="en-US" altLang="en-US" sz="2400" b="0" i="0" u="none" strike="noStrike" cap="none" spc="0" normalizeH="0" noProof="0" dirty="0">
                <a:ln>
                  <a:noFill/>
                </a:ln>
                <a:effectLst/>
                <a:uLnTx/>
                <a:uFillTx/>
              </a:rPr>
              <a:t> </a:t>
            </a:r>
            <a:r>
              <a:rPr kumimoji="0" lang="en-US" altLang="en-US" sz="2400" b="0" i="0" u="none" strike="noStrike" cap="none" spc="0" normalizeH="0" baseline="0" noProof="0" dirty="0">
                <a:ln>
                  <a:noFill/>
                </a:ln>
                <a:effectLst/>
                <a:uLnTx/>
                <a:uFillTx/>
              </a:rPr>
              <a:t>the intention of </a:t>
            </a:r>
          </a:p>
          <a:p>
            <a:pPr marR="0" lvl="0" algn="ctr" fontAlgn="auto">
              <a:lnSpc>
                <a:spcPct val="90000"/>
              </a:lnSpc>
              <a:spcBef>
                <a:spcPts val="0"/>
              </a:spcBef>
              <a:spcAft>
                <a:spcPts val="2400"/>
              </a:spcAft>
              <a:buClrTx/>
              <a:buSzTx/>
              <a:tabLst/>
              <a:defRPr/>
            </a:pPr>
            <a:r>
              <a:rPr kumimoji="0" lang="en-US" altLang="en-US" sz="2400" b="1" i="0" u="sng" strike="noStrike" cap="none" spc="0" normalizeH="0" baseline="0" noProof="0" dirty="0">
                <a:ln>
                  <a:noFill/>
                </a:ln>
                <a:effectLst/>
                <a:uLnTx/>
                <a:uFillTx/>
              </a:rPr>
              <a:t>permanently depriving </a:t>
            </a:r>
          </a:p>
          <a:p>
            <a:pPr marR="0" lvl="0" algn="ctr" fontAlgn="auto">
              <a:lnSpc>
                <a:spcPct val="90000"/>
              </a:lnSpc>
              <a:spcBef>
                <a:spcPts val="0"/>
              </a:spcBef>
              <a:spcAft>
                <a:spcPts val="2400"/>
              </a:spcAft>
              <a:buClrTx/>
              <a:buSzTx/>
              <a:tabLst/>
              <a:defRPr/>
            </a:pPr>
            <a:r>
              <a:rPr kumimoji="0" lang="en-US" altLang="en-US" sz="2400" b="0" i="0" u="none" strike="noStrike" cap="none" spc="0" normalizeH="0" baseline="0" noProof="0" dirty="0">
                <a:ln>
                  <a:noFill/>
                </a:ln>
                <a:effectLst/>
                <a:uLnTx/>
                <a:uFillTx/>
              </a:rPr>
              <a:t>the other of it.’</a:t>
            </a:r>
          </a:p>
        </p:txBody>
      </p:sp>
      <p:pic>
        <p:nvPicPr>
          <p:cNvPr id="4098" name="Picture 2" descr="HOME - SAT-LAW">
            <a:extLst>
              <a:ext uri="{FF2B5EF4-FFF2-40B4-BE49-F238E27FC236}">
                <a16:creationId xmlns:a16="http://schemas.microsoft.com/office/drawing/2014/main" id="{E4AC716E-662B-C142-81F5-FB464FF3B6DA}"/>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105" r="35568"/>
          <a:stretch/>
        </p:blipFill>
        <p:spPr bwMode="auto">
          <a:xfrm>
            <a:off x="7684007" y="603504"/>
            <a:ext cx="4050792" cy="5577840"/>
          </a:xfrm>
          <a:prstGeom prst="rect">
            <a:avLst/>
          </a:prstGeom>
          <a:noFill/>
          <a:extLst>
            <a:ext uri="{909E8E84-426E-40DD-AFC4-6F175D3DCCD1}">
              <a14:hiddenFill xmlns:a14="http://schemas.microsoft.com/office/drawing/2010/main">
                <a:solidFill>
                  <a:srgbClr val="FFFFFF"/>
                </a:solidFill>
              </a14:hiddenFill>
            </a:ext>
          </a:extLst>
        </p:spPr>
      </p:pic>
      <p:sp>
        <p:nvSpPr>
          <p:cNvPr id="3" name="Pentagon 2">
            <a:extLst>
              <a:ext uri="{FF2B5EF4-FFF2-40B4-BE49-F238E27FC236}">
                <a16:creationId xmlns:a16="http://schemas.microsoft.com/office/drawing/2014/main" id="{71AFD56A-725B-024E-B42F-5FF93D2CAE02}"/>
              </a:ext>
            </a:extLst>
          </p:cNvPr>
          <p:cNvSpPr/>
          <p:nvPr/>
        </p:nvSpPr>
        <p:spPr>
          <a:xfrm>
            <a:off x="306324" y="1053365"/>
            <a:ext cx="7169297" cy="1064699"/>
          </a:xfrm>
          <a:prstGeom prst="homePlate">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921922C6-1D93-E84A-BB5B-2FDD3C4FE81C}"/>
              </a:ext>
            </a:extLst>
          </p:cNvPr>
          <p:cNvSpPr txBox="1"/>
          <p:nvPr/>
        </p:nvSpPr>
        <p:spPr>
          <a:xfrm>
            <a:off x="306324" y="455512"/>
            <a:ext cx="7071359" cy="1536192"/>
          </a:xfrm>
          <a:prstGeom prst="rect">
            <a:avLst/>
          </a:prstGeom>
        </p:spPr>
        <p:txBody>
          <a:bodyPr vert="horz" lIns="91440" tIns="45720" rIns="91440" bIns="45720" rtlCol="0" anchor="b">
            <a:norm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pPr>
              <a:lnSpc>
                <a:spcPct val="90000"/>
              </a:lnSpc>
              <a:spcAft>
                <a:spcPts val="600"/>
              </a:spcAft>
            </a:pPr>
            <a:r>
              <a:rPr lang="en-US" sz="5200" b="1" dirty="0">
                <a:solidFill>
                  <a:schemeClr val="bg1"/>
                </a:solidFill>
                <a:latin typeface="+mj-lt"/>
                <a:ea typeface="+mj-ea"/>
                <a:cs typeface="+mj-cs"/>
              </a:rPr>
              <a:t>Section 1 Theft Act 1968</a:t>
            </a:r>
          </a:p>
        </p:txBody>
      </p:sp>
    </p:spTree>
    <p:extLst>
      <p:ext uri="{BB962C8B-B14F-4D97-AF65-F5344CB8AC3E}">
        <p14:creationId xmlns:p14="http://schemas.microsoft.com/office/powerpoint/2010/main" val="4402517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F8631AC2-9AAB-0F46-A3A3-FEFB42D7982A}"/>
              </a:ext>
            </a:extLst>
          </p:cNvPr>
          <p:cNvSpPr/>
          <p:nvPr/>
        </p:nvSpPr>
        <p:spPr>
          <a:xfrm>
            <a:off x="0" y="182852"/>
            <a:ext cx="6926666" cy="671258"/>
          </a:xfrm>
          <a:prstGeom prst="homePlat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D8D4BF04-CACB-D34A-B619-9610F2761940}"/>
              </a:ext>
            </a:extLst>
          </p:cNvPr>
          <p:cNvSpPr/>
          <p:nvPr/>
        </p:nvSpPr>
        <p:spPr>
          <a:xfrm>
            <a:off x="53742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5C56BDD-66EE-D344-BD34-87E1CFD2E0CA}"/>
              </a:ext>
            </a:extLst>
          </p:cNvPr>
          <p:cNvSpPr/>
          <p:nvPr/>
        </p:nvSpPr>
        <p:spPr>
          <a:xfrm>
            <a:off x="5031710" y="4723287"/>
            <a:ext cx="3782788" cy="129516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1EEBE24-FA50-3C44-A1F6-9FAA22A9782B}"/>
              </a:ext>
            </a:extLst>
          </p:cNvPr>
          <p:cNvSpPr/>
          <p:nvPr/>
        </p:nvSpPr>
        <p:spPr>
          <a:xfrm>
            <a:off x="6550937" y="3376076"/>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84FDCBC-4D45-D442-8991-15F523FE4FB5}"/>
              </a:ext>
            </a:extLst>
          </p:cNvPr>
          <p:cNvSpPr/>
          <p:nvPr/>
        </p:nvSpPr>
        <p:spPr>
          <a:xfrm>
            <a:off x="2181328" y="3374693"/>
            <a:ext cx="3576377"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1">
            <a:extLst>
              <a:ext uri="{FF2B5EF4-FFF2-40B4-BE49-F238E27FC236}">
                <a16:creationId xmlns:a16="http://schemas.microsoft.com/office/drawing/2014/main" id="{7938559E-34E6-B140-A960-BB0DE5C9BF48}"/>
              </a:ext>
            </a:extLst>
          </p:cNvPr>
          <p:cNvSpPr/>
          <p:nvPr/>
        </p:nvSpPr>
        <p:spPr>
          <a:xfrm>
            <a:off x="3652576" y="2189368"/>
            <a:ext cx="4975609" cy="78441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2FFF6807-7EB7-5D4A-A661-4644A4D5064D}"/>
              </a:ext>
            </a:extLst>
          </p:cNvPr>
          <p:cNvSpPr txBox="1"/>
          <p:nvPr/>
        </p:nvSpPr>
        <p:spPr>
          <a:xfrm>
            <a:off x="115556" y="182852"/>
            <a:ext cx="7310176" cy="1200329"/>
          </a:xfrm>
          <a:prstGeom prst="rect">
            <a:avLst/>
          </a:prstGeom>
          <a:noFill/>
        </p:spPr>
        <p:txBody>
          <a:bodyPr wrap="square" rtlCol="0">
            <a:spAutoFit/>
          </a:bodyPr>
          <a:lstStyle/>
          <a:p>
            <a:r>
              <a:rPr lang="en-US" sz="3600" dirty="0">
                <a:solidFill>
                  <a:schemeClr val="bg1"/>
                </a:solidFill>
              </a:rPr>
              <a:t>The basic offence of burglary…</a:t>
            </a:r>
          </a:p>
          <a:p>
            <a:endParaRPr lang="en-US" dirty="0"/>
          </a:p>
          <a:p>
            <a:endParaRPr lang="en-US" dirty="0"/>
          </a:p>
        </p:txBody>
      </p:sp>
      <p:sp>
        <p:nvSpPr>
          <p:cNvPr id="5" name="TextBox 4">
            <a:extLst>
              <a:ext uri="{FF2B5EF4-FFF2-40B4-BE49-F238E27FC236}">
                <a16:creationId xmlns:a16="http://schemas.microsoft.com/office/drawing/2014/main" id="{7B1B8EE2-9EE0-8342-BB95-65D3062CCD79}"/>
              </a:ext>
            </a:extLst>
          </p:cNvPr>
          <p:cNvSpPr txBox="1"/>
          <p:nvPr/>
        </p:nvSpPr>
        <p:spPr>
          <a:xfrm>
            <a:off x="0" y="1039784"/>
            <a:ext cx="10550769" cy="923330"/>
          </a:xfrm>
          <a:prstGeom prst="rect">
            <a:avLst/>
          </a:prstGeom>
          <a:noFill/>
        </p:spPr>
        <p:txBody>
          <a:bodyPr wrap="square" rtlCol="0">
            <a:spAutoFit/>
          </a:bodyPr>
          <a:lstStyle/>
          <a:p>
            <a:r>
              <a:rPr lang="en-US" dirty="0"/>
              <a:t>The basic offence of burglary is set out in section 9 of the Theft Act 1968. </a:t>
            </a:r>
            <a:br>
              <a:rPr lang="en-US" dirty="0"/>
            </a:br>
            <a:r>
              <a:rPr lang="en-US" dirty="0"/>
              <a:t>There are two subsections </a:t>
            </a:r>
            <a:r>
              <a:rPr lang="en-US" dirty="0">
                <a:highlight>
                  <a:srgbClr val="FFFF00"/>
                </a:highlight>
              </a:rPr>
              <a:t>S.9(1)(a) </a:t>
            </a:r>
            <a:r>
              <a:rPr lang="en-US" dirty="0"/>
              <a:t>AND </a:t>
            </a:r>
            <a:r>
              <a:rPr lang="en-US" dirty="0">
                <a:highlight>
                  <a:srgbClr val="FFFF00"/>
                </a:highlight>
              </a:rPr>
              <a:t>S.9(1)(b) </a:t>
            </a:r>
            <a:r>
              <a:rPr lang="en-US" dirty="0"/>
              <a:t>which describe the main ways the offence can be committed: </a:t>
            </a:r>
          </a:p>
          <a:p>
            <a:endParaRPr lang="en-US" dirty="0"/>
          </a:p>
        </p:txBody>
      </p:sp>
      <p:sp>
        <p:nvSpPr>
          <p:cNvPr id="6" name="TextBox 5">
            <a:extLst>
              <a:ext uri="{FF2B5EF4-FFF2-40B4-BE49-F238E27FC236}">
                <a16:creationId xmlns:a16="http://schemas.microsoft.com/office/drawing/2014/main" id="{B7D5267D-F8A6-5D44-9AD0-837AEB25B38E}"/>
              </a:ext>
            </a:extLst>
          </p:cNvPr>
          <p:cNvSpPr txBox="1"/>
          <p:nvPr/>
        </p:nvSpPr>
        <p:spPr>
          <a:xfrm>
            <a:off x="3493476" y="2252980"/>
            <a:ext cx="5205047" cy="646331"/>
          </a:xfrm>
          <a:prstGeom prst="rect">
            <a:avLst/>
          </a:prstGeom>
          <a:noFill/>
        </p:spPr>
        <p:txBody>
          <a:bodyPr wrap="square" rtlCol="0">
            <a:spAutoFit/>
          </a:bodyPr>
          <a:lstStyle/>
          <a:p>
            <a:pPr algn="ctr"/>
            <a:r>
              <a:rPr lang="en-US" dirty="0">
                <a:solidFill>
                  <a:schemeClr val="bg1"/>
                </a:solidFill>
              </a:rPr>
              <a:t>A person is guilty of burglary if he/she enters any building, or part of a building, as a trespasser…</a:t>
            </a:r>
          </a:p>
        </p:txBody>
      </p:sp>
      <p:sp>
        <p:nvSpPr>
          <p:cNvPr id="7" name="TextBox 6">
            <a:extLst>
              <a:ext uri="{FF2B5EF4-FFF2-40B4-BE49-F238E27FC236}">
                <a16:creationId xmlns:a16="http://schemas.microsoft.com/office/drawing/2014/main" id="{A62F6A89-D2F2-1642-B164-17B34EFFC179}"/>
              </a:ext>
            </a:extLst>
          </p:cNvPr>
          <p:cNvSpPr txBox="1"/>
          <p:nvPr/>
        </p:nvSpPr>
        <p:spPr>
          <a:xfrm>
            <a:off x="2039816" y="3563522"/>
            <a:ext cx="3225520" cy="369332"/>
          </a:xfrm>
          <a:prstGeom prst="rect">
            <a:avLst/>
          </a:prstGeom>
          <a:noFill/>
        </p:spPr>
        <p:txBody>
          <a:bodyPr wrap="square" rtlCol="0">
            <a:spAutoFit/>
          </a:bodyPr>
          <a:lstStyle/>
          <a:p>
            <a:pPr algn="ctr"/>
            <a:r>
              <a:rPr lang="en-US" dirty="0">
                <a:solidFill>
                  <a:schemeClr val="bg1"/>
                </a:solidFill>
              </a:rPr>
              <a:t>(a) With the intent </a:t>
            </a:r>
          </a:p>
        </p:txBody>
      </p:sp>
      <p:sp>
        <p:nvSpPr>
          <p:cNvPr id="8" name="TextBox 7">
            <a:extLst>
              <a:ext uri="{FF2B5EF4-FFF2-40B4-BE49-F238E27FC236}">
                <a16:creationId xmlns:a16="http://schemas.microsoft.com/office/drawing/2014/main" id="{1B312227-DF0B-4945-89B3-22E7B319010B}"/>
              </a:ext>
            </a:extLst>
          </p:cNvPr>
          <p:cNvSpPr txBox="1"/>
          <p:nvPr/>
        </p:nvSpPr>
        <p:spPr>
          <a:xfrm>
            <a:off x="6926666" y="3443736"/>
            <a:ext cx="2391508" cy="646331"/>
          </a:xfrm>
          <a:prstGeom prst="rect">
            <a:avLst/>
          </a:prstGeom>
          <a:noFill/>
        </p:spPr>
        <p:txBody>
          <a:bodyPr wrap="square" rtlCol="0">
            <a:spAutoFit/>
          </a:bodyPr>
          <a:lstStyle/>
          <a:p>
            <a:pPr algn="ctr"/>
            <a:r>
              <a:rPr lang="en-US" dirty="0">
                <a:solidFill>
                  <a:schemeClr val="bg1"/>
                </a:solidFill>
              </a:rPr>
              <a:t>(b) And carries out any of the following acts </a:t>
            </a:r>
          </a:p>
        </p:txBody>
      </p:sp>
      <p:sp>
        <p:nvSpPr>
          <p:cNvPr id="9" name="TextBox 8">
            <a:extLst>
              <a:ext uri="{FF2B5EF4-FFF2-40B4-BE49-F238E27FC236}">
                <a16:creationId xmlns:a16="http://schemas.microsoft.com/office/drawing/2014/main" id="{5B547079-895B-D54E-B1E9-9D21DFE74ABB}"/>
              </a:ext>
            </a:extLst>
          </p:cNvPr>
          <p:cNvSpPr txBox="1"/>
          <p:nvPr/>
        </p:nvSpPr>
        <p:spPr>
          <a:xfrm>
            <a:off x="991899" y="4898964"/>
            <a:ext cx="2873829" cy="923330"/>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do unlawful damage to the building or anything in the building </a:t>
            </a:r>
          </a:p>
        </p:txBody>
      </p:sp>
      <p:sp>
        <p:nvSpPr>
          <p:cNvPr id="10" name="TextBox 9">
            <a:extLst>
              <a:ext uri="{FF2B5EF4-FFF2-40B4-BE49-F238E27FC236}">
                <a16:creationId xmlns:a16="http://schemas.microsoft.com/office/drawing/2014/main" id="{6BF0F655-E54C-D046-AB31-6EE727D29F63}"/>
              </a:ext>
            </a:extLst>
          </p:cNvPr>
          <p:cNvSpPr txBox="1"/>
          <p:nvPr/>
        </p:nvSpPr>
        <p:spPr>
          <a:xfrm>
            <a:off x="5122987" y="4813579"/>
            <a:ext cx="3607358" cy="1754326"/>
          </a:xfrm>
          <a:prstGeom prst="rect">
            <a:avLst/>
          </a:prstGeom>
          <a:noFill/>
        </p:spPr>
        <p:txBody>
          <a:bodyPr wrap="square" rtlCol="0">
            <a:spAutoFit/>
          </a:bodyPr>
          <a:lstStyle/>
          <a:p>
            <a:pPr marL="285750" indent="-285750" algn="ctr">
              <a:buFont typeface="Arial" panose="020B0604020202020204" pitchFamily="34" charset="0"/>
              <a:buChar char="•"/>
            </a:pPr>
            <a:r>
              <a:rPr lang="en-US" dirty="0">
                <a:solidFill>
                  <a:schemeClr val="bg1"/>
                </a:solidFill>
              </a:rPr>
              <a:t>To steal anything in the building or part of it, or</a:t>
            </a:r>
          </a:p>
          <a:p>
            <a:pPr marL="285750" indent="-285750" algn="ctr">
              <a:buFont typeface="Arial" panose="020B0604020202020204" pitchFamily="34" charset="0"/>
              <a:buChar char="•"/>
            </a:pPr>
            <a:r>
              <a:rPr lang="en-US" dirty="0">
                <a:solidFill>
                  <a:schemeClr val="bg1"/>
                </a:solidFill>
              </a:rPr>
              <a:t>To inflict GBH on any person in the building </a:t>
            </a:r>
          </a:p>
          <a:p>
            <a:endParaRPr lang="en-US" dirty="0"/>
          </a:p>
          <a:p>
            <a:endParaRPr lang="en-US" dirty="0"/>
          </a:p>
        </p:txBody>
      </p:sp>
      <p:sp>
        <p:nvSpPr>
          <p:cNvPr id="11" name="TextBox 10">
            <a:extLst>
              <a:ext uri="{FF2B5EF4-FFF2-40B4-BE49-F238E27FC236}">
                <a16:creationId xmlns:a16="http://schemas.microsoft.com/office/drawing/2014/main" id="{54B519EC-C325-F846-8346-C4F1D136845C}"/>
              </a:ext>
            </a:extLst>
          </p:cNvPr>
          <p:cNvSpPr txBox="1"/>
          <p:nvPr/>
        </p:nvSpPr>
        <p:spPr>
          <a:xfrm rot="20042255">
            <a:off x="9608152" y="5047703"/>
            <a:ext cx="1175657" cy="646331"/>
          </a:xfrm>
          <a:prstGeom prst="rect">
            <a:avLst/>
          </a:prstGeom>
          <a:noFill/>
        </p:spPr>
        <p:txBody>
          <a:bodyPr wrap="square" rtlCol="0">
            <a:spAutoFit/>
          </a:bodyPr>
          <a:lstStyle/>
          <a:p>
            <a:pPr algn="ctr"/>
            <a:r>
              <a:rPr lang="en-US" dirty="0"/>
              <a:t>OR Attempt!! </a:t>
            </a:r>
          </a:p>
        </p:txBody>
      </p:sp>
      <p:cxnSp>
        <p:nvCxnSpPr>
          <p:cNvPr id="17" name="Straight Arrow Connector 16">
            <a:extLst>
              <a:ext uri="{FF2B5EF4-FFF2-40B4-BE49-F238E27FC236}">
                <a16:creationId xmlns:a16="http://schemas.microsoft.com/office/drawing/2014/main" id="{414DEB62-A6E7-D740-93C7-C7DD33AF84D1}"/>
              </a:ext>
            </a:extLst>
          </p:cNvPr>
          <p:cNvCxnSpPr>
            <a:cxnSpLocks/>
          </p:cNvCxnSpPr>
          <p:nvPr/>
        </p:nvCxnSpPr>
        <p:spPr>
          <a:xfrm flipH="1">
            <a:off x="4830944" y="2950568"/>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FC53E4AB-98E4-7E40-9F8F-3EC04E985578}"/>
              </a:ext>
            </a:extLst>
          </p:cNvPr>
          <p:cNvCxnSpPr>
            <a:cxnSpLocks/>
          </p:cNvCxnSpPr>
          <p:nvPr/>
        </p:nvCxnSpPr>
        <p:spPr>
          <a:xfrm>
            <a:off x="6548674" y="2934721"/>
            <a:ext cx="282187" cy="715637"/>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A7737AE6-3B5F-134A-8B00-7C12CCDBC787}"/>
              </a:ext>
            </a:extLst>
          </p:cNvPr>
          <p:cNvCxnSpPr>
            <a:cxnSpLocks/>
          </p:cNvCxnSpPr>
          <p:nvPr/>
        </p:nvCxnSpPr>
        <p:spPr>
          <a:xfrm flipH="1">
            <a:off x="4047735" y="4121683"/>
            <a:ext cx="292043" cy="785265"/>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a:extLst>
              <a:ext uri="{FF2B5EF4-FFF2-40B4-BE49-F238E27FC236}">
                <a16:creationId xmlns:a16="http://schemas.microsoft.com/office/drawing/2014/main" id="{9501EDCB-3F44-9444-BC08-25B12B50F7B4}"/>
              </a:ext>
            </a:extLst>
          </p:cNvPr>
          <p:cNvCxnSpPr>
            <a:cxnSpLocks/>
          </p:cNvCxnSpPr>
          <p:nvPr/>
        </p:nvCxnSpPr>
        <p:spPr>
          <a:xfrm>
            <a:off x="5056293" y="4129369"/>
            <a:ext cx="244431" cy="732561"/>
          </a:xfrm>
          <a:prstGeom prst="straightConnector1">
            <a:avLst/>
          </a:prstGeom>
          <a:ln w="60325">
            <a:solidFill>
              <a:schemeClr val="accent2"/>
            </a:solidFill>
            <a:tailEnd type="triangle"/>
          </a:ln>
        </p:spPr>
        <p:style>
          <a:lnRef idx="1">
            <a:schemeClr val="accent1"/>
          </a:lnRef>
          <a:fillRef idx="0">
            <a:schemeClr val="accent1"/>
          </a:fillRef>
          <a:effectRef idx="0">
            <a:schemeClr val="accent1"/>
          </a:effectRef>
          <a:fontRef idx="minor">
            <a:schemeClr val="tx1"/>
          </a:fontRef>
        </p:style>
      </p:cxnSp>
      <p:cxnSp>
        <p:nvCxnSpPr>
          <p:cNvPr id="24" name="Straight Arrow Connector 23">
            <a:extLst>
              <a:ext uri="{FF2B5EF4-FFF2-40B4-BE49-F238E27FC236}">
                <a16:creationId xmlns:a16="http://schemas.microsoft.com/office/drawing/2014/main" id="{811AACC6-C0F1-6945-8285-B53C5BDB4BCC}"/>
              </a:ext>
            </a:extLst>
          </p:cNvPr>
          <p:cNvCxnSpPr>
            <a:cxnSpLocks/>
          </p:cNvCxnSpPr>
          <p:nvPr/>
        </p:nvCxnSpPr>
        <p:spPr>
          <a:xfrm flipH="1">
            <a:off x="6570808" y="4067109"/>
            <a:ext cx="292043" cy="785265"/>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5" name="Straight Arrow Connector 24">
            <a:extLst>
              <a:ext uri="{FF2B5EF4-FFF2-40B4-BE49-F238E27FC236}">
                <a16:creationId xmlns:a16="http://schemas.microsoft.com/office/drawing/2014/main" id="{590945BA-124F-464B-AEDA-3FF01581FBCC}"/>
              </a:ext>
            </a:extLst>
          </p:cNvPr>
          <p:cNvCxnSpPr>
            <a:cxnSpLocks/>
          </p:cNvCxnSpPr>
          <p:nvPr/>
        </p:nvCxnSpPr>
        <p:spPr>
          <a:xfrm>
            <a:off x="8830494" y="5462085"/>
            <a:ext cx="934895" cy="0"/>
          </a:xfrm>
          <a:prstGeom prst="straightConnector1">
            <a:avLst/>
          </a:prstGeom>
          <a:ln w="60325">
            <a:solidFill>
              <a:srgbClr val="00B050"/>
            </a:solidFill>
            <a:tailEnd type="triangle"/>
          </a:ln>
        </p:spPr>
        <p:style>
          <a:lnRef idx="1">
            <a:schemeClr val="accent1"/>
          </a:lnRef>
          <a:fillRef idx="0">
            <a:schemeClr val="accent1"/>
          </a:fillRef>
          <a:effectRef idx="0">
            <a:schemeClr val="accent1"/>
          </a:effectRef>
          <a:fontRef idx="minor">
            <a:schemeClr val="tx1"/>
          </a:fontRef>
        </p:style>
      </p:cxnSp>
      <p:sp>
        <p:nvSpPr>
          <p:cNvPr id="27" name="TextBox 26">
            <a:extLst>
              <a:ext uri="{FF2B5EF4-FFF2-40B4-BE49-F238E27FC236}">
                <a16:creationId xmlns:a16="http://schemas.microsoft.com/office/drawing/2014/main" id="{5713BAF9-601F-1F4C-A82D-EE6B296DF84A}"/>
              </a:ext>
            </a:extLst>
          </p:cNvPr>
          <p:cNvSpPr txBox="1"/>
          <p:nvPr/>
        </p:nvSpPr>
        <p:spPr>
          <a:xfrm>
            <a:off x="9525997" y="1963114"/>
            <a:ext cx="2274985" cy="769441"/>
          </a:xfrm>
          <a:prstGeom prst="rect">
            <a:avLst/>
          </a:prstGeom>
          <a:noFill/>
        </p:spPr>
        <p:txBody>
          <a:bodyPr wrap="square" rtlCol="0">
            <a:spAutoFit/>
          </a:bodyPr>
          <a:lstStyle/>
          <a:p>
            <a:r>
              <a:rPr lang="en-US" sz="4400" b="1" dirty="0">
                <a:solidFill>
                  <a:srgbClr val="00B050"/>
                </a:solidFill>
              </a:rPr>
              <a:t>9 (1) (B) </a:t>
            </a:r>
          </a:p>
        </p:txBody>
      </p:sp>
      <p:sp>
        <p:nvSpPr>
          <p:cNvPr id="28" name="TextBox 27">
            <a:extLst>
              <a:ext uri="{FF2B5EF4-FFF2-40B4-BE49-F238E27FC236}">
                <a16:creationId xmlns:a16="http://schemas.microsoft.com/office/drawing/2014/main" id="{22AD9025-18A5-3144-A963-3A465B187BA4}"/>
              </a:ext>
            </a:extLst>
          </p:cNvPr>
          <p:cNvSpPr txBox="1"/>
          <p:nvPr/>
        </p:nvSpPr>
        <p:spPr>
          <a:xfrm>
            <a:off x="160549" y="1947360"/>
            <a:ext cx="2274985" cy="769441"/>
          </a:xfrm>
          <a:prstGeom prst="rect">
            <a:avLst/>
          </a:prstGeom>
          <a:noFill/>
        </p:spPr>
        <p:txBody>
          <a:bodyPr wrap="square" rtlCol="0">
            <a:spAutoFit/>
          </a:bodyPr>
          <a:lstStyle/>
          <a:p>
            <a:r>
              <a:rPr lang="en-US" sz="4400" b="1" dirty="0">
                <a:solidFill>
                  <a:schemeClr val="accent2"/>
                </a:solidFill>
              </a:rPr>
              <a:t>9 (1) (A) </a:t>
            </a:r>
          </a:p>
        </p:txBody>
      </p:sp>
    </p:spTree>
    <p:extLst>
      <p:ext uri="{BB962C8B-B14F-4D97-AF65-F5344CB8AC3E}">
        <p14:creationId xmlns:p14="http://schemas.microsoft.com/office/powerpoint/2010/main" val="1844512522"/>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7575" y="303969"/>
            <a:ext cx="10676238" cy="646331"/>
          </a:xfrm>
          <a:prstGeom prst="rect">
            <a:avLst/>
          </a:prstGeom>
          <a:solidFill>
            <a:schemeClr val="accent1"/>
          </a:solidFill>
        </p:spPr>
        <p:txBody>
          <a:bodyPr wrap="square" rtlCol="0">
            <a:spAutoFit/>
          </a:bodyPr>
          <a:ls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a:lstStyle>
          <a:p>
            <a:r>
              <a:rPr lang="en-GB" sz="3600" b="1" dirty="0">
                <a:solidFill>
                  <a:schemeClr val="bg1"/>
                </a:solidFill>
                <a:latin typeface="+mn-lt"/>
              </a:rPr>
              <a:t>Aggravated Burglary – Section 10 Theft Act 1968</a:t>
            </a:r>
          </a:p>
        </p:txBody>
      </p:sp>
      <p:graphicFrame>
        <p:nvGraphicFramePr>
          <p:cNvPr id="8" name="Diagram 7"/>
          <p:cNvGraphicFramePr/>
          <p:nvPr/>
        </p:nvGraphicFramePr>
        <p:xfrm>
          <a:off x="584056" y="2146801"/>
          <a:ext cx="8817232" cy="34939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Box 5">
            <a:extLst>
              <a:ext uri="{FF2B5EF4-FFF2-40B4-BE49-F238E27FC236}">
                <a16:creationId xmlns:a16="http://schemas.microsoft.com/office/drawing/2014/main" id="{ACECB712-D4C1-9F4B-82E9-B5C429DA4C8E}"/>
              </a:ext>
            </a:extLst>
          </p:cNvPr>
          <p:cNvSpPr txBox="1"/>
          <p:nvPr/>
        </p:nvSpPr>
        <p:spPr>
          <a:xfrm>
            <a:off x="-485036" y="1309692"/>
            <a:ext cx="10272130" cy="369332"/>
          </a:xfrm>
          <a:prstGeom prst="rect">
            <a:avLst/>
          </a:prstGeom>
          <a:noFill/>
        </p:spPr>
        <p:txBody>
          <a:bodyPr wrap="square">
            <a:spAutoFit/>
          </a:bodyPr>
          <a:lstStyle/>
          <a:p>
            <a:pPr algn="ctr"/>
            <a:r>
              <a:rPr lang="en-GB" sz="1800" dirty="0">
                <a:solidFill>
                  <a:schemeClr val="tx1"/>
                </a:solidFill>
              </a:rPr>
              <a:t>A person is guilty of aggravated burglary if he </a:t>
            </a:r>
            <a:r>
              <a:rPr lang="en-GB" sz="1800" b="1" i="1" u="sng" dirty="0">
                <a:solidFill>
                  <a:schemeClr val="accent1"/>
                </a:solidFill>
              </a:rPr>
              <a:t>commits any burglary </a:t>
            </a:r>
            <a:r>
              <a:rPr lang="en-GB" sz="1800" dirty="0">
                <a:solidFill>
                  <a:schemeClr val="tx1"/>
                </a:solidFill>
              </a:rPr>
              <a:t>&amp;</a:t>
            </a:r>
            <a:r>
              <a:rPr lang="en-GB" sz="1800" b="1" i="1" u="sng" dirty="0">
                <a:solidFill>
                  <a:schemeClr val="tx1"/>
                </a:solidFill>
              </a:rPr>
              <a:t> </a:t>
            </a:r>
            <a:r>
              <a:rPr lang="en-GB" sz="1800" b="1" i="1" u="sng" dirty="0">
                <a:solidFill>
                  <a:schemeClr val="accent1"/>
                </a:solidFill>
              </a:rPr>
              <a:t>at the time has with him</a:t>
            </a:r>
            <a:r>
              <a:rPr lang="en-GB" sz="1800" b="1" i="1" u="sng" dirty="0">
                <a:solidFill>
                  <a:schemeClr val="tx1"/>
                </a:solidFill>
              </a:rPr>
              <a:t>:</a:t>
            </a:r>
          </a:p>
        </p:txBody>
      </p:sp>
      <p:pic>
        <p:nvPicPr>
          <p:cNvPr id="11268" name="Picture 4" descr="Police weapons scheme offers £2 per knuckle-duster - BBC News">
            <a:extLst>
              <a:ext uri="{FF2B5EF4-FFF2-40B4-BE49-F238E27FC236}">
                <a16:creationId xmlns:a16="http://schemas.microsoft.com/office/drawing/2014/main" id="{B3566868-7889-E240-BF21-E490017383DB}"/>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61856" y="2336800"/>
            <a:ext cx="1814286"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0" name="Picture 6" descr="Airsoft: UK Laws &amp; Regulations - Land Warrior Airsoft">
            <a:extLst>
              <a:ext uri="{FF2B5EF4-FFF2-40B4-BE49-F238E27FC236}">
                <a16:creationId xmlns:a16="http://schemas.microsoft.com/office/drawing/2014/main" id="{9B1A1DF1-3CD7-EA44-9A54-2189E17FDEB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5135008" y="2336800"/>
            <a:ext cx="1811902" cy="1320800"/>
          </a:xfrm>
          <a:prstGeom prst="rect">
            <a:avLst/>
          </a:prstGeom>
          <a:noFill/>
          <a:extLst>
            <a:ext uri="{909E8E84-426E-40DD-AFC4-6F175D3DCCD1}">
              <a14:hiddenFill xmlns:a14="http://schemas.microsoft.com/office/drawing/2010/main">
                <a:solidFill>
                  <a:srgbClr val="FFFFFF"/>
                </a:solidFill>
              </a14:hiddenFill>
            </a:ext>
          </a:extLst>
        </p:spPr>
      </p:pic>
      <p:pic>
        <p:nvPicPr>
          <p:cNvPr id="11272" name="Picture 8" descr="Armagh man accused of possession of an imitation firearm to face Crown  Court – Armagh I">
            <a:extLst>
              <a:ext uri="{FF2B5EF4-FFF2-40B4-BE49-F238E27FC236}">
                <a16:creationId xmlns:a16="http://schemas.microsoft.com/office/drawing/2014/main" id="{C0E8E3A5-B3F3-AC4E-A9AC-24F3E6905D01}"/>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2948432" y="2357874"/>
            <a:ext cx="1814286" cy="1299726"/>
          </a:xfrm>
          <a:prstGeom prst="rect">
            <a:avLst/>
          </a:prstGeom>
          <a:noFill/>
          <a:extLst>
            <a:ext uri="{909E8E84-426E-40DD-AFC4-6F175D3DCCD1}">
              <a14:hiddenFill xmlns:a14="http://schemas.microsoft.com/office/drawing/2010/main">
                <a:solidFill>
                  <a:srgbClr val="FFFFFF"/>
                </a:solidFill>
              </a14:hiddenFill>
            </a:ext>
          </a:extLst>
        </p:spPr>
      </p:pic>
      <p:pic>
        <p:nvPicPr>
          <p:cNvPr id="11274" name="Picture 10" descr="273,484 Bomb Photos and Premium High Res Pictures - Getty Images">
            <a:extLst>
              <a:ext uri="{FF2B5EF4-FFF2-40B4-BE49-F238E27FC236}">
                <a16:creationId xmlns:a16="http://schemas.microsoft.com/office/drawing/2014/main" id="{73A960A0-8BE4-F94B-A13B-FBA6063A060A}"/>
              </a:ext>
            </a:extLst>
          </p:cNvPr>
          <p:cNvPicPr>
            <a:picLocks noChangeAspect="1" noChangeArrowheads="1"/>
          </p:cNvPicPr>
          <p:nvPr/>
        </p:nvPicPr>
        <p:blipFill>
          <a:blip r:embed="rId11">
            <a:extLst>
              <a:ext uri="{28A0092B-C50C-407E-A947-70E740481C1C}">
                <a14:useLocalDpi xmlns:a14="http://schemas.microsoft.com/office/drawing/2010/main" val="0"/>
              </a:ext>
            </a:extLst>
          </a:blip>
          <a:srcRect/>
          <a:stretch>
            <a:fillRect/>
          </a:stretch>
        </p:blipFill>
        <p:spPr bwMode="auto">
          <a:xfrm>
            <a:off x="7415886" y="2336800"/>
            <a:ext cx="1814286" cy="1299726"/>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741E3D0B-EF59-D646-94BC-02A26C22F92B}"/>
              </a:ext>
            </a:extLst>
          </p:cNvPr>
          <p:cNvSpPr txBox="1"/>
          <p:nvPr/>
        </p:nvSpPr>
        <p:spPr>
          <a:xfrm>
            <a:off x="10401134" y="1832109"/>
            <a:ext cx="1061253" cy="4123370"/>
          </a:xfrm>
          <a:prstGeom prst="rect">
            <a:avLst/>
          </a:prstGeom>
          <a:noFill/>
        </p:spPr>
        <p:txBody>
          <a:bodyPr vert="wordArtVert" wrap="square" rtlCol="0">
            <a:spAutoFit/>
          </a:bodyPr>
          <a:lstStyle/>
          <a:p>
            <a:r>
              <a:rPr lang="en-US" sz="4800" dirty="0">
                <a:solidFill>
                  <a:schemeClr val="accent1"/>
                </a:solidFill>
              </a:rPr>
              <a:t>WIFE</a:t>
            </a:r>
            <a:r>
              <a:rPr lang="en-US" dirty="0"/>
              <a:t> </a:t>
            </a:r>
          </a:p>
        </p:txBody>
      </p:sp>
    </p:spTree>
    <p:extLst>
      <p:ext uri="{BB962C8B-B14F-4D97-AF65-F5344CB8AC3E}">
        <p14:creationId xmlns:p14="http://schemas.microsoft.com/office/powerpoint/2010/main" val="13658864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graphicEl>
                                              <a:dgm id="{C833FC9A-3076-4775-B646-32B740CFDE05}"/>
                                            </p:graphicEl>
                                          </p:spTgt>
                                        </p:tgtEl>
                                        <p:attrNameLst>
                                          <p:attrName>style.visibility</p:attrName>
                                        </p:attrNameLst>
                                      </p:cBhvr>
                                      <p:to>
                                        <p:strVal val="visible"/>
                                      </p:to>
                                    </p:set>
                                    <p:animEffect transition="in" filter="fade">
                                      <p:cBhvr>
                                        <p:cTn id="7" dur="500"/>
                                        <p:tgtEl>
                                          <p:spTgt spid="8">
                                            <p:graphicEl>
                                              <a:dgm id="{C833FC9A-3076-4775-B646-32B740CFDE05}"/>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8">
                                            <p:graphicEl>
                                              <a:dgm id="{B3F8F109-0532-4F70-9D9F-E09EED2349D3}"/>
                                            </p:graphicEl>
                                          </p:spTgt>
                                        </p:tgtEl>
                                        <p:attrNameLst>
                                          <p:attrName>style.visibility</p:attrName>
                                        </p:attrNameLst>
                                      </p:cBhvr>
                                      <p:to>
                                        <p:strVal val="visible"/>
                                      </p:to>
                                    </p:set>
                                    <p:animEffect transition="in" filter="fade">
                                      <p:cBhvr>
                                        <p:cTn id="12" dur="500"/>
                                        <p:tgtEl>
                                          <p:spTgt spid="8">
                                            <p:graphicEl>
                                              <a:dgm id="{B3F8F109-0532-4F70-9D9F-E09EED2349D3}"/>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8">
                                            <p:graphicEl>
                                              <a:dgm id="{84D29FB4-07D4-4748-B09A-83B7A7E14FDA}"/>
                                            </p:graphicEl>
                                          </p:spTgt>
                                        </p:tgtEl>
                                        <p:attrNameLst>
                                          <p:attrName>style.visibility</p:attrName>
                                        </p:attrNameLst>
                                      </p:cBhvr>
                                      <p:to>
                                        <p:strVal val="visible"/>
                                      </p:to>
                                    </p:set>
                                    <p:animEffect transition="in" filter="fade">
                                      <p:cBhvr>
                                        <p:cTn id="15" dur="500"/>
                                        <p:tgtEl>
                                          <p:spTgt spid="8">
                                            <p:graphicEl>
                                              <a:dgm id="{84D29FB4-07D4-4748-B09A-83B7A7E14FDA}"/>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graphicEl>
                                              <a:dgm id="{B0BD38C6-B220-4C25-8B9A-CA638F235C65}"/>
                                            </p:graphicEl>
                                          </p:spTgt>
                                        </p:tgtEl>
                                        <p:attrNameLst>
                                          <p:attrName>style.visibility</p:attrName>
                                        </p:attrNameLst>
                                      </p:cBhvr>
                                      <p:to>
                                        <p:strVal val="visible"/>
                                      </p:to>
                                    </p:set>
                                    <p:animEffect transition="in" filter="fade">
                                      <p:cBhvr>
                                        <p:cTn id="20" dur="500"/>
                                        <p:tgtEl>
                                          <p:spTgt spid="8">
                                            <p:graphicEl>
                                              <a:dgm id="{B0BD38C6-B220-4C25-8B9A-CA638F235C65}"/>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8">
                                            <p:graphicEl>
                                              <a:dgm id="{1CA083FD-357F-4E2C-BDF4-1B1DD2679FC7}"/>
                                            </p:graphicEl>
                                          </p:spTgt>
                                        </p:tgtEl>
                                        <p:attrNameLst>
                                          <p:attrName>style.visibility</p:attrName>
                                        </p:attrNameLst>
                                      </p:cBhvr>
                                      <p:to>
                                        <p:strVal val="visible"/>
                                      </p:to>
                                    </p:set>
                                    <p:animEffect transition="in" filter="fade">
                                      <p:cBhvr>
                                        <p:cTn id="23" dur="500"/>
                                        <p:tgtEl>
                                          <p:spTgt spid="8">
                                            <p:graphicEl>
                                              <a:dgm id="{1CA083FD-357F-4E2C-BDF4-1B1DD2679FC7}"/>
                                            </p:graphicEl>
                                          </p:spTgt>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8">
                                            <p:graphicEl>
                                              <a:dgm id="{9FD589FF-459B-4395-A330-3BF22C6D19DB}"/>
                                            </p:graphicEl>
                                          </p:spTgt>
                                        </p:tgtEl>
                                        <p:attrNameLst>
                                          <p:attrName>style.visibility</p:attrName>
                                        </p:attrNameLst>
                                      </p:cBhvr>
                                      <p:to>
                                        <p:strVal val="visible"/>
                                      </p:to>
                                    </p:set>
                                    <p:animEffect transition="in" filter="fade">
                                      <p:cBhvr>
                                        <p:cTn id="28" dur="500"/>
                                        <p:tgtEl>
                                          <p:spTgt spid="8">
                                            <p:graphicEl>
                                              <a:dgm id="{9FD589FF-459B-4395-A330-3BF22C6D19DB}"/>
                                            </p:graphicEl>
                                          </p:spTgt>
                                        </p:tgtEl>
                                      </p:cBhvr>
                                    </p:animEffect>
                                  </p:childTnLst>
                                </p:cTn>
                              </p:par>
                              <p:par>
                                <p:cTn id="29" presetID="10" presetClass="entr" presetSubtype="0" fill="hold" grpId="0" nodeType="withEffect">
                                  <p:stCondLst>
                                    <p:cond delay="0"/>
                                  </p:stCondLst>
                                  <p:childTnLst>
                                    <p:set>
                                      <p:cBhvr>
                                        <p:cTn id="30" dur="1" fill="hold">
                                          <p:stCondLst>
                                            <p:cond delay="0"/>
                                          </p:stCondLst>
                                        </p:cTn>
                                        <p:tgtEl>
                                          <p:spTgt spid="8">
                                            <p:graphicEl>
                                              <a:dgm id="{836BCCAD-386E-493F-AA1D-75A70D722664}"/>
                                            </p:graphicEl>
                                          </p:spTgt>
                                        </p:tgtEl>
                                        <p:attrNameLst>
                                          <p:attrName>style.visibility</p:attrName>
                                        </p:attrNameLst>
                                      </p:cBhvr>
                                      <p:to>
                                        <p:strVal val="visible"/>
                                      </p:to>
                                    </p:set>
                                    <p:animEffect transition="in" filter="fade">
                                      <p:cBhvr>
                                        <p:cTn id="31" dur="500"/>
                                        <p:tgtEl>
                                          <p:spTgt spid="8">
                                            <p:graphicEl>
                                              <a:dgm id="{836BCCAD-386E-493F-AA1D-75A70D722664}"/>
                                            </p:graphicEl>
                                          </p:spTgt>
                                        </p:tgtEl>
                                      </p:cBhvr>
                                    </p:animEffect>
                                  </p:childTnLst>
                                </p:cTn>
                              </p:par>
                            </p:childTnLst>
                          </p:cTn>
                        </p:par>
                      </p:childTnLst>
                    </p:cTn>
                  </p:par>
                  <p:par>
                    <p:cTn id="32" fill="hold">
                      <p:stCondLst>
                        <p:cond delay="indefinite"/>
                      </p:stCondLst>
                      <p:childTnLst>
                        <p:par>
                          <p:cTn id="33" fill="hold">
                            <p:stCondLst>
                              <p:cond delay="0"/>
                            </p:stCondLst>
                            <p:childTnLst>
                              <p:par>
                                <p:cTn id="34" presetID="10" presetClass="entr" presetSubtype="0" fill="hold" grpId="0" nodeType="clickEffect">
                                  <p:stCondLst>
                                    <p:cond delay="0"/>
                                  </p:stCondLst>
                                  <p:childTnLst>
                                    <p:set>
                                      <p:cBhvr>
                                        <p:cTn id="35" dur="1" fill="hold">
                                          <p:stCondLst>
                                            <p:cond delay="0"/>
                                          </p:stCondLst>
                                        </p:cTn>
                                        <p:tgtEl>
                                          <p:spTgt spid="8">
                                            <p:graphicEl>
                                              <a:dgm id="{46CC6A4D-E9C1-4CDB-A467-2E5D35350CF3}"/>
                                            </p:graphicEl>
                                          </p:spTgt>
                                        </p:tgtEl>
                                        <p:attrNameLst>
                                          <p:attrName>style.visibility</p:attrName>
                                        </p:attrNameLst>
                                      </p:cBhvr>
                                      <p:to>
                                        <p:strVal val="visible"/>
                                      </p:to>
                                    </p:set>
                                    <p:animEffect transition="in" filter="fade">
                                      <p:cBhvr>
                                        <p:cTn id="36" dur="500"/>
                                        <p:tgtEl>
                                          <p:spTgt spid="8">
                                            <p:graphicEl>
                                              <a:dgm id="{46CC6A4D-E9C1-4CDB-A467-2E5D35350CF3}"/>
                                            </p:graphicEl>
                                          </p:spTgt>
                                        </p:tgtEl>
                                      </p:cBhvr>
                                    </p:animEffect>
                                  </p:childTnLst>
                                </p:cTn>
                              </p:par>
                              <p:par>
                                <p:cTn id="37" presetID="10" presetClass="entr" presetSubtype="0" fill="hold" grpId="0" nodeType="withEffect">
                                  <p:stCondLst>
                                    <p:cond delay="0"/>
                                  </p:stCondLst>
                                  <p:childTnLst>
                                    <p:set>
                                      <p:cBhvr>
                                        <p:cTn id="38" dur="1" fill="hold">
                                          <p:stCondLst>
                                            <p:cond delay="0"/>
                                          </p:stCondLst>
                                        </p:cTn>
                                        <p:tgtEl>
                                          <p:spTgt spid="8">
                                            <p:graphicEl>
                                              <a:dgm id="{D2F169CB-ABD4-426D-B2D4-CDE76EBE864E}"/>
                                            </p:graphicEl>
                                          </p:spTgt>
                                        </p:tgtEl>
                                        <p:attrNameLst>
                                          <p:attrName>style.visibility</p:attrName>
                                        </p:attrNameLst>
                                      </p:cBhvr>
                                      <p:to>
                                        <p:strVal val="visible"/>
                                      </p:to>
                                    </p:set>
                                    <p:animEffect transition="in" filter="fade">
                                      <p:cBhvr>
                                        <p:cTn id="39" dur="500"/>
                                        <p:tgtEl>
                                          <p:spTgt spid="8">
                                            <p:graphicEl>
                                              <a:dgm id="{D2F169CB-ABD4-426D-B2D4-CDE76EBE864E}"/>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8" grpId="0">
        <p:bldSub>
          <a:bldDgm bld="one"/>
        </p:bldSub>
      </p:bldGraphic>
    </p:bld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95425" y="2360798"/>
            <a:ext cx="5034066" cy="2844247"/>
          </a:xfrm>
          <a:prstGeom prst="rect">
            <a:avLst/>
          </a:prstGeom>
        </p:spPr>
      </p:pic>
      <p:sp>
        <p:nvSpPr>
          <p:cNvPr id="6" name="Title 5">
            <a:extLst>
              <a:ext uri="{FF2B5EF4-FFF2-40B4-BE49-F238E27FC236}">
                <a16:creationId xmlns:a16="http://schemas.microsoft.com/office/drawing/2014/main" id="{A0F219AA-762F-4C0C-AAB1-1232309674FE}"/>
              </a:ext>
            </a:extLst>
          </p:cNvPr>
          <p:cNvSpPr>
            <a:spLocks noGrp="1"/>
          </p:cNvSpPr>
          <p:nvPr>
            <p:ph type="title"/>
          </p:nvPr>
        </p:nvSpPr>
        <p:spPr>
          <a:xfrm>
            <a:off x="213318" y="234498"/>
            <a:ext cx="7886700" cy="534302"/>
          </a:xfrm>
          <a:solidFill>
            <a:schemeClr val="accent1"/>
          </a:solidFill>
        </p:spPr>
        <p:txBody>
          <a:bodyPr>
            <a:normAutofit fontScale="90000"/>
          </a:bodyPr>
          <a:lstStyle/>
          <a:p>
            <a:pPr algn="ctr"/>
            <a:r>
              <a:rPr lang="en-GB" sz="3600" b="1" dirty="0">
                <a:solidFill>
                  <a:schemeClr val="bg1"/>
                </a:solidFill>
                <a:latin typeface="+mn-lt"/>
              </a:rPr>
              <a:t>Robbery Section 8 Theft Act 1968</a:t>
            </a:r>
          </a:p>
        </p:txBody>
      </p:sp>
      <p:graphicFrame>
        <p:nvGraphicFramePr>
          <p:cNvPr id="7" name="Diagram 6">
            <a:extLst>
              <a:ext uri="{FF2B5EF4-FFF2-40B4-BE49-F238E27FC236}">
                <a16:creationId xmlns:a16="http://schemas.microsoft.com/office/drawing/2014/main" id="{7A72D4C3-ACB1-4EA5-A91D-47CE9058AE8C}"/>
              </a:ext>
            </a:extLst>
          </p:cNvPr>
          <p:cNvGraphicFramePr/>
          <p:nvPr/>
        </p:nvGraphicFramePr>
        <p:xfrm>
          <a:off x="213318" y="1717706"/>
          <a:ext cx="6054013" cy="43828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pSp>
        <p:nvGrpSpPr>
          <p:cNvPr id="5" name="Group 4">
            <a:extLst>
              <a:ext uri="{FF2B5EF4-FFF2-40B4-BE49-F238E27FC236}">
                <a16:creationId xmlns:a16="http://schemas.microsoft.com/office/drawing/2014/main" id="{A085BBD6-A10B-4641-B983-973514FF51D5}"/>
              </a:ext>
            </a:extLst>
          </p:cNvPr>
          <p:cNvGrpSpPr/>
          <p:nvPr/>
        </p:nvGrpSpPr>
        <p:grpSpPr>
          <a:xfrm>
            <a:off x="6569311" y="4646509"/>
            <a:ext cx="3061414" cy="1976993"/>
            <a:chOff x="0" y="2175200"/>
            <a:chExt cx="3061414" cy="1976993"/>
          </a:xfrm>
        </p:grpSpPr>
        <p:sp>
          <p:nvSpPr>
            <p:cNvPr id="8" name="Rounded Rectangle 7">
              <a:extLst>
                <a:ext uri="{FF2B5EF4-FFF2-40B4-BE49-F238E27FC236}">
                  <a16:creationId xmlns:a16="http://schemas.microsoft.com/office/drawing/2014/main" id="{6EA312E2-ED0A-3447-9383-CC2CB690CEE6}"/>
                </a:ext>
              </a:extLst>
            </p:cNvPr>
            <p:cNvSpPr/>
            <p:nvPr/>
          </p:nvSpPr>
          <p:spPr>
            <a:xfrm>
              <a:off x="0" y="2175200"/>
              <a:ext cx="3061414" cy="1976993"/>
            </a:xfrm>
            <a:prstGeom prst="roundRect">
              <a:avLst/>
            </a:prstGeom>
            <a:blipFill rotWithShape="0">
              <a:blip r:embed="rId9">
                <a:extLst>
                  <a:ext uri="{28A0092B-C50C-407E-A947-70E740481C1C}">
                    <a14:useLocalDpi xmlns:a14="http://schemas.microsoft.com/office/drawing/2010/main" val="0"/>
                  </a:ext>
                </a:extLst>
              </a:blip>
              <a:srcRect/>
              <a:stretch>
                <a:fillRect l="-34000" r="-34000"/>
              </a:stretch>
            </a:blipFill>
            <a:ln>
              <a:solidFill>
                <a:schemeClr val="tx1"/>
              </a:solidFill>
            </a:ln>
          </p:spPr>
          <p:style>
            <a:lnRef idx="2">
              <a:scrgbClr r="0" g="0" b="0"/>
            </a:lnRef>
            <a:fillRef idx="1">
              <a:scrgbClr r="0" g="0" b="0"/>
            </a:fillRef>
            <a:effectRef idx="0">
              <a:schemeClr val="accent1">
                <a:hueOff val="0"/>
                <a:satOff val="0"/>
                <a:lumOff val="0"/>
                <a:alphaOff val="0"/>
              </a:schemeClr>
            </a:effectRef>
            <a:fontRef idx="minor">
              <a:schemeClr val="lt1"/>
            </a:fontRef>
          </p:style>
        </p:sp>
        <p:sp>
          <p:nvSpPr>
            <p:cNvPr id="9" name="Rounded Rectangle 4">
              <a:extLst>
                <a:ext uri="{FF2B5EF4-FFF2-40B4-BE49-F238E27FC236}">
                  <a16:creationId xmlns:a16="http://schemas.microsoft.com/office/drawing/2014/main" id="{ABEF67D4-3009-1648-8CB1-A989DC9A6972}"/>
                </a:ext>
              </a:extLst>
            </p:cNvPr>
            <p:cNvSpPr txBox="1"/>
            <p:nvPr/>
          </p:nvSpPr>
          <p:spPr>
            <a:xfrm>
              <a:off x="96509" y="2271709"/>
              <a:ext cx="2868396" cy="1783975"/>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247650" tIns="123825" rIns="247650" bIns="123825" numCol="1" spcCol="1270" anchor="ctr" anchorCtr="0">
              <a:noAutofit/>
            </a:bodyPr>
            <a:lstStyle/>
            <a:p>
              <a:pPr marL="0" lvl="0" indent="0" algn="ctr" defTabSz="2889250">
                <a:lnSpc>
                  <a:spcPct val="90000"/>
                </a:lnSpc>
                <a:spcBef>
                  <a:spcPct val="0"/>
                </a:spcBef>
                <a:spcAft>
                  <a:spcPct val="35000"/>
                </a:spcAft>
                <a:buNone/>
              </a:pPr>
              <a:endParaRPr lang="en-GB" sz="6500" kern="1200" dirty="0"/>
            </a:p>
          </p:txBody>
        </p:sp>
      </p:grpSp>
    </p:spTree>
    <p:extLst>
      <p:ext uri="{BB962C8B-B14F-4D97-AF65-F5344CB8AC3E}">
        <p14:creationId xmlns:p14="http://schemas.microsoft.com/office/powerpoint/2010/main" val="28329969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graphicEl>
                                              <a:dgm id="{A8BB1718-9BD1-4C7F-BBF6-74A8DAF171A0}"/>
                                            </p:graphicEl>
                                          </p:spTgt>
                                        </p:tgtEl>
                                        <p:attrNameLst>
                                          <p:attrName>style.visibility</p:attrName>
                                        </p:attrNameLst>
                                      </p:cBhvr>
                                      <p:to>
                                        <p:strVal val="visible"/>
                                      </p:to>
                                    </p:set>
                                    <p:animEffect transition="in" filter="fade">
                                      <p:cBhvr>
                                        <p:cTn id="7" dur="500"/>
                                        <p:tgtEl>
                                          <p:spTgt spid="7">
                                            <p:graphicEl>
                                              <a:dgm id="{A8BB1718-9BD1-4C7F-BBF6-74A8DAF171A0}"/>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graphicEl>
                                              <a:dgm id="{9FCDB88B-D46B-4C16-A2D6-AABCCC76513F}"/>
                                            </p:graphicEl>
                                          </p:spTgt>
                                        </p:tgtEl>
                                        <p:attrNameLst>
                                          <p:attrName>style.visibility</p:attrName>
                                        </p:attrNameLst>
                                      </p:cBhvr>
                                      <p:to>
                                        <p:strVal val="visible"/>
                                      </p:to>
                                    </p:set>
                                    <p:animEffect transition="in" filter="fade">
                                      <p:cBhvr>
                                        <p:cTn id="12" dur="500"/>
                                        <p:tgtEl>
                                          <p:spTgt spid="7">
                                            <p:graphicEl>
                                              <a:dgm id="{9FCDB88B-D46B-4C16-A2D6-AABCCC76513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7">
                                            <p:graphicEl>
                                              <a:dgm id="{E0F5532D-4B5E-4F39-B439-7185C2143849}"/>
                                            </p:graphicEl>
                                          </p:spTgt>
                                        </p:tgtEl>
                                        <p:attrNameLst>
                                          <p:attrName>style.visibility</p:attrName>
                                        </p:attrNameLst>
                                      </p:cBhvr>
                                      <p:to>
                                        <p:strVal val="visible"/>
                                      </p:to>
                                    </p:set>
                                    <p:animEffect transition="in" filter="fade">
                                      <p:cBhvr>
                                        <p:cTn id="15" dur="500"/>
                                        <p:tgtEl>
                                          <p:spTgt spid="7">
                                            <p:graphicEl>
                                              <a:dgm id="{E0F5532D-4B5E-4F39-B439-7185C2143849}"/>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7">
                                            <p:graphicEl>
                                              <a:dgm id="{507E6DD8-A868-4656-AF1B-F8C5201EA5B7}"/>
                                            </p:graphicEl>
                                          </p:spTgt>
                                        </p:tgtEl>
                                        <p:attrNameLst>
                                          <p:attrName>style.visibility</p:attrName>
                                        </p:attrNameLst>
                                      </p:cBhvr>
                                      <p:to>
                                        <p:strVal val="visible"/>
                                      </p:to>
                                    </p:set>
                                    <p:animEffect transition="in" filter="fade">
                                      <p:cBhvr>
                                        <p:cTn id="20" dur="500"/>
                                        <p:tgtEl>
                                          <p:spTgt spid="7">
                                            <p:graphicEl>
                                              <a:dgm id="{507E6DD8-A868-4656-AF1B-F8C5201EA5B7}"/>
                                            </p:graphicEl>
                                          </p:spTgt>
                                        </p:tgtEl>
                                      </p:cBhvr>
                                    </p:animEffect>
                                  </p:childTnLst>
                                </p:cTn>
                              </p:par>
                              <p:par>
                                <p:cTn id="21" presetID="10" presetClass="entr" presetSubtype="0" fill="hold" grpId="0" nodeType="withEffect">
                                  <p:stCondLst>
                                    <p:cond delay="0"/>
                                  </p:stCondLst>
                                  <p:childTnLst>
                                    <p:set>
                                      <p:cBhvr>
                                        <p:cTn id="22" dur="1" fill="hold">
                                          <p:stCondLst>
                                            <p:cond delay="0"/>
                                          </p:stCondLst>
                                        </p:cTn>
                                        <p:tgtEl>
                                          <p:spTgt spid="7">
                                            <p:graphicEl>
                                              <a:dgm id="{4DCC8728-213B-4C6A-9E23-7CFC07D8C87F}"/>
                                            </p:graphicEl>
                                          </p:spTgt>
                                        </p:tgtEl>
                                        <p:attrNameLst>
                                          <p:attrName>style.visibility</p:attrName>
                                        </p:attrNameLst>
                                      </p:cBhvr>
                                      <p:to>
                                        <p:strVal val="visible"/>
                                      </p:to>
                                    </p:set>
                                    <p:animEffect transition="in" filter="fade">
                                      <p:cBhvr>
                                        <p:cTn id="23" dur="500"/>
                                        <p:tgtEl>
                                          <p:spTgt spid="7">
                                            <p:graphicEl>
                                              <a:dgm id="{4DCC8728-213B-4C6A-9E23-7CFC07D8C87F}"/>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Sub>
          <a:bldDgm bld="one"/>
        </p:bldSub>
      </p:bldGraphic>
    </p:bld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4"/>
          <p:cNvSpPr txBox="1">
            <a:spLocks/>
          </p:cNvSpPr>
          <p:nvPr/>
        </p:nvSpPr>
        <p:spPr>
          <a:xfrm>
            <a:off x="-7453336" y="1221488"/>
            <a:ext cx="4320480" cy="3195799"/>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marL="0" indent="0" algn="ctr">
              <a:buNone/>
              <a:defRPr/>
            </a:pPr>
            <a:endParaRPr lang="en-GB" sz="2400" dirty="0">
              <a:solidFill>
                <a:srgbClr val="002060"/>
              </a:solidFill>
              <a:latin typeface="Calibri"/>
            </a:endParaRPr>
          </a:p>
        </p:txBody>
      </p:sp>
      <p:sp>
        <p:nvSpPr>
          <p:cNvPr id="5" name="TextBox 3"/>
          <p:cNvSpPr txBox="1">
            <a:spLocks noChangeArrowheads="1"/>
          </p:cNvSpPr>
          <p:nvPr/>
        </p:nvSpPr>
        <p:spPr bwMode="auto">
          <a:xfrm>
            <a:off x="0" y="897452"/>
            <a:ext cx="799288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Information</a:t>
            </a:r>
          </a:p>
        </p:txBody>
      </p:sp>
      <p:graphicFrame>
        <p:nvGraphicFramePr>
          <p:cNvPr id="6" name="Diagram 5">
            <a:extLst>
              <a:ext uri="{FF2B5EF4-FFF2-40B4-BE49-F238E27FC236}">
                <a16:creationId xmlns:a16="http://schemas.microsoft.com/office/drawing/2014/main" id="{09178F80-BA06-44B9-8AFF-943F2F7E67CE}"/>
              </a:ext>
            </a:extLst>
          </p:cNvPr>
          <p:cNvGraphicFramePr/>
          <p:nvPr/>
        </p:nvGraphicFramePr>
        <p:xfrm>
          <a:off x="241739" y="2584698"/>
          <a:ext cx="5193256" cy="37643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170" name="Picture 2" descr="What the loss of records from the Police National Computer means | Police |  The Guardian">
            <a:extLst>
              <a:ext uri="{FF2B5EF4-FFF2-40B4-BE49-F238E27FC236}">
                <a16:creationId xmlns:a16="http://schemas.microsoft.com/office/drawing/2014/main" id="{19797EEE-DF44-CC46-A343-AC834F7DD6B3}"/>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7992888" y="116588"/>
            <a:ext cx="3683000" cy="2209800"/>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5CDB31E-D270-604C-A311-4043232C2F36}"/>
              </a:ext>
            </a:extLst>
          </p:cNvPr>
          <p:cNvSpPr txBox="1"/>
          <p:nvPr/>
        </p:nvSpPr>
        <p:spPr>
          <a:xfrm>
            <a:off x="9869214" y="4466897"/>
            <a:ext cx="184731" cy="369332"/>
          </a:xfrm>
          <a:prstGeom prst="rect">
            <a:avLst/>
          </a:prstGeom>
          <a:noFill/>
        </p:spPr>
        <p:txBody>
          <a:bodyPr wrap="none" rtlCol="0">
            <a:spAutoFit/>
          </a:bodyPr>
          <a:lstStyle/>
          <a:p>
            <a:endParaRPr lang="en-US" dirty="0"/>
          </a:p>
        </p:txBody>
      </p:sp>
      <p:sp>
        <p:nvSpPr>
          <p:cNvPr id="8" name="TextBox 7">
            <a:extLst>
              <a:ext uri="{FF2B5EF4-FFF2-40B4-BE49-F238E27FC236}">
                <a16:creationId xmlns:a16="http://schemas.microsoft.com/office/drawing/2014/main" id="{A003C7D0-E9A6-3444-95DB-00B788681D20}"/>
              </a:ext>
            </a:extLst>
          </p:cNvPr>
          <p:cNvSpPr txBox="1"/>
          <p:nvPr/>
        </p:nvSpPr>
        <p:spPr>
          <a:xfrm>
            <a:off x="5843752" y="2819387"/>
            <a:ext cx="6106509" cy="3631763"/>
          </a:xfrm>
          <a:prstGeom prst="rect">
            <a:avLst/>
          </a:prstGeom>
          <a:noFill/>
        </p:spPr>
        <p:txBody>
          <a:bodyPr wrap="square">
            <a:spAutoFit/>
          </a:bodyPr>
          <a:lstStyle/>
          <a:p>
            <a:endParaRPr lang="en-GB" sz="2000" dirty="0">
              <a:solidFill>
                <a:srgbClr val="002060"/>
              </a:solidFill>
            </a:endParaRP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Everyday the police collect information,</a:t>
            </a:r>
            <a:r>
              <a:rPr lang="en-GB" altLang="en-US" sz="1400" baseline="0" dirty="0">
                <a:solidFill>
                  <a:srgbClr val="002060"/>
                </a:solidFill>
                <a:cs typeface="Arial" panose="020B0604020202020204" pitchFamily="34" charset="0"/>
              </a:rPr>
              <a:t> but it should only be collected if deemed </a:t>
            </a:r>
            <a:r>
              <a:rPr lang="en-GB" altLang="en-US" sz="1400" b="1" u="sng" baseline="0" dirty="0">
                <a:solidFill>
                  <a:srgbClr val="002060"/>
                </a:solidFill>
                <a:cs typeface="Arial" panose="020B0604020202020204" pitchFamily="34" charset="0"/>
              </a:rPr>
              <a:t>relevant for a policing purpose</a:t>
            </a:r>
            <a:r>
              <a:rPr lang="en-GB" altLang="en-US" sz="1400" baseline="0" dirty="0">
                <a:solidFill>
                  <a:srgbClr val="002060"/>
                </a:solidFill>
                <a:cs typeface="Arial" panose="020B0604020202020204" pitchFamily="34" charset="0"/>
              </a:rPr>
              <a:t>.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This provides the police a legal basis to deal with the information, i.e. recording, sharing it with other agencies or simply retaining it for a future use. </a:t>
            </a:r>
          </a:p>
          <a:p>
            <a:endParaRPr lang="en-GB" altLang="en-US" sz="1400" baseline="0" dirty="0">
              <a:solidFill>
                <a:srgbClr val="002060"/>
              </a:solidFill>
              <a:cs typeface="Arial" panose="020B0604020202020204" pitchFamily="34" charset="0"/>
            </a:endParaRPr>
          </a:p>
          <a:p>
            <a:pPr marL="171450" indent="-171450">
              <a:buFont typeface="Arial" panose="020B0604020202020204" pitchFamily="34" charset="0"/>
              <a:buChar char="•"/>
            </a:pPr>
            <a:r>
              <a:rPr lang="en-GB" altLang="en-US" sz="1400" baseline="0" dirty="0">
                <a:solidFill>
                  <a:srgbClr val="002060"/>
                </a:solidFill>
                <a:cs typeface="Arial" panose="020B0604020202020204" pitchFamily="34" charset="0"/>
              </a:rPr>
              <a:t>Information </a:t>
            </a:r>
            <a:r>
              <a:rPr lang="en-GB" altLang="en-US" sz="1400" dirty="0">
                <a:solidFill>
                  <a:srgbClr val="002060"/>
                </a:solidFill>
                <a:cs typeface="Arial" panose="020B0604020202020204" pitchFamily="34" charset="0"/>
              </a:rPr>
              <a:t>normally comes from a source that needs no confidentiality, constraints or protection.  </a:t>
            </a:r>
          </a:p>
          <a:p>
            <a:r>
              <a:rPr lang="en-GB" altLang="en-US" sz="1400" dirty="0">
                <a:solidFill>
                  <a:srgbClr val="002060"/>
                </a:solidFill>
                <a:cs typeface="Arial" panose="020B0604020202020204" pitchFamily="34" charset="0"/>
              </a:rPr>
              <a:t> </a:t>
            </a:r>
          </a:p>
          <a:p>
            <a:pPr marL="171450" indent="-171450">
              <a:buFont typeface="Arial" panose="020B0604020202020204" pitchFamily="34" charset="0"/>
              <a:buChar char="•"/>
            </a:pPr>
            <a:r>
              <a:rPr lang="en-GB" altLang="en-US" sz="1400" dirty="0">
                <a:solidFill>
                  <a:srgbClr val="002060"/>
                </a:solidFill>
                <a:cs typeface="Arial" panose="020B0604020202020204" pitchFamily="34" charset="0"/>
              </a:rPr>
              <a:t>A member of the public calling to report an incident would fit this definition.</a:t>
            </a:r>
          </a:p>
          <a:p>
            <a:endParaRPr lang="en-GB" altLang="en-US" sz="1400" dirty="0">
              <a:solidFill>
                <a:srgbClr val="002060"/>
              </a:solidFill>
              <a:cs typeface="Arial" panose="020B0604020202020204" pitchFamily="34"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All the information obtained must be recorded.</a:t>
            </a:r>
          </a:p>
          <a:p>
            <a:endParaRPr lang="en-GB" sz="1400" kern="1200" dirty="0">
              <a:solidFill>
                <a:srgbClr val="002060"/>
              </a:solidFill>
              <a:effectLst/>
              <a:ea typeface="+mn-ea"/>
              <a:cs typeface="Arial" charset="0"/>
            </a:endParaRPr>
          </a:p>
          <a:p>
            <a:pPr marL="171450" indent="-171450">
              <a:buFont typeface="Arial" panose="020B0604020202020204" pitchFamily="34" charset="0"/>
              <a:buChar char="•"/>
            </a:pPr>
            <a:r>
              <a:rPr lang="en-GB" sz="1400" kern="1200" dirty="0">
                <a:solidFill>
                  <a:srgbClr val="002060"/>
                </a:solidFill>
                <a:effectLst/>
                <a:ea typeface="+mn-ea"/>
                <a:cs typeface="Arial" charset="0"/>
              </a:rPr>
              <a:t>It is essential that all police information is managed lawfully, from its initial collection to its final disposal in order to ensure its lawfulness.</a:t>
            </a:r>
            <a:r>
              <a:rPr lang="en-GB" sz="1400" kern="1200" baseline="0" dirty="0">
                <a:solidFill>
                  <a:srgbClr val="002060"/>
                </a:solidFill>
                <a:effectLst/>
                <a:ea typeface="+mn-ea"/>
                <a:cs typeface="Arial" charset="0"/>
              </a:rPr>
              <a:t> </a:t>
            </a:r>
          </a:p>
        </p:txBody>
      </p:sp>
    </p:spTree>
    <p:extLst>
      <p:ext uri="{BB962C8B-B14F-4D97-AF65-F5344CB8AC3E}">
        <p14:creationId xmlns:p14="http://schemas.microsoft.com/office/powerpoint/2010/main" val="21833702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graphicEl>
                                              <a:dgm id="{A98C8997-06D6-4829-80B6-02C8ABB3014B}"/>
                                            </p:graphicEl>
                                          </p:spTgt>
                                        </p:tgtEl>
                                        <p:attrNameLst>
                                          <p:attrName>style.visibility</p:attrName>
                                        </p:attrNameLst>
                                      </p:cBhvr>
                                      <p:to>
                                        <p:strVal val="visible"/>
                                      </p:to>
                                    </p:set>
                                    <p:animEffect transition="in" filter="fade">
                                      <p:cBhvr>
                                        <p:cTn id="7" dur="500"/>
                                        <p:tgtEl>
                                          <p:spTgt spid="6">
                                            <p:graphicEl>
                                              <a:dgm id="{A98C8997-06D6-4829-80B6-02C8ABB3014B}"/>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graphicEl>
                                              <a:dgm id="{0F55E47F-3CE6-497F-9A9F-50709D421498}"/>
                                            </p:graphicEl>
                                          </p:spTgt>
                                        </p:tgtEl>
                                        <p:attrNameLst>
                                          <p:attrName>style.visibility</p:attrName>
                                        </p:attrNameLst>
                                      </p:cBhvr>
                                      <p:to>
                                        <p:strVal val="visible"/>
                                      </p:to>
                                    </p:set>
                                    <p:animEffect transition="in" filter="fade">
                                      <p:cBhvr>
                                        <p:cTn id="12" dur="500"/>
                                        <p:tgtEl>
                                          <p:spTgt spid="6">
                                            <p:graphicEl>
                                              <a:dgm id="{0F55E47F-3CE6-497F-9A9F-50709D421498}"/>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6">
                                            <p:graphicEl>
                                              <a:dgm id="{0298B860-DB12-472B-8F99-0A80F5652F76}"/>
                                            </p:graphicEl>
                                          </p:spTgt>
                                        </p:tgtEl>
                                        <p:attrNameLst>
                                          <p:attrName>style.visibility</p:attrName>
                                        </p:attrNameLst>
                                      </p:cBhvr>
                                      <p:to>
                                        <p:strVal val="visible"/>
                                      </p:to>
                                    </p:set>
                                    <p:animEffect transition="in" filter="fade">
                                      <p:cBhvr>
                                        <p:cTn id="15" dur="500"/>
                                        <p:tgtEl>
                                          <p:spTgt spid="6">
                                            <p:graphicEl>
                                              <a:dgm id="{0298B860-DB12-472B-8F99-0A80F5652F76}"/>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6" grpId="0">
        <p:bldSub>
          <a:bldDgm bld="one"/>
        </p:bldSub>
      </p:bldGraphic>
    </p:bld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31997" y="995938"/>
            <a:ext cx="8360940" cy="2954655"/>
          </a:xfrm>
          <a:prstGeom prst="rect">
            <a:avLst/>
          </a:prstGeom>
          <a:solidFill>
            <a:schemeClr val="accent1">
              <a:lumMod val="40000"/>
              <a:lumOff val="60000"/>
            </a:schemeClr>
          </a:solidFill>
          <a:ln>
            <a:solidFill>
              <a:schemeClr val="tx1"/>
            </a:solidFill>
          </a:ln>
        </p:spPr>
        <p:txBody>
          <a:bodyPr wrap="square" rtlCol="0">
            <a:spAutoFit/>
          </a:bodyPr>
          <a:lstStyle/>
          <a:p>
            <a:pPr>
              <a:lnSpc>
                <a:spcPct val="100000"/>
              </a:lnSpc>
            </a:pPr>
            <a:r>
              <a:rPr lang="en-GB" sz="2000" b="1" i="1" u="sng" dirty="0">
                <a:ea typeface="Calibri" panose="020F0502020204030204" pitchFamily="34" charset="0"/>
              </a:rPr>
              <a:t>Internal:</a:t>
            </a:r>
          </a:p>
          <a:p>
            <a:pPr marL="180340" indent="-180340"/>
            <a:r>
              <a:rPr lang="en-GB" sz="2000" dirty="0">
                <a:ea typeface="Calibri" panose="020F0502020204030204" pitchFamily="34" charset="0"/>
              </a:rPr>
              <a:t>•	Directly/Indirectly obtained information</a:t>
            </a:r>
          </a:p>
          <a:p>
            <a:pPr marL="171450" indent="-171450">
              <a:buFont typeface="Arial" panose="020B0604020202020204" pitchFamily="34" charset="0"/>
              <a:buChar char="•"/>
            </a:pPr>
            <a:r>
              <a:rPr lang="en-GB" sz="2000" dirty="0">
                <a:ea typeface="Calibri" panose="020F0502020204030204" pitchFamily="34" charset="0"/>
              </a:rPr>
              <a:t>CHIS/Test Purchase by undercover officers</a:t>
            </a:r>
          </a:p>
          <a:p>
            <a:pPr marL="180340" indent="-180340"/>
            <a:r>
              <a:rPr lang="en-GB" sz="2000" dirty="0">
                <a:ea typeface="Calibri" panose="020F0502020204030204" pitchFamily="34" charset="0"/>
              </a:rPr>
              <a:t>•	Police intelligence databases</a:t>
            </a:r>
          </a:p>
          <a:p>
            <a:pPr marL="180340" indent="-180340"/>
            <a:r>
              <a:rPr lang="en-GB" sz="2000" dirty="0">
                <a:ea typeface="Calibri" panose="020F0502020204030204" pitchFamily="34" charset="0"/>
              </a:rPr>
              <a:t>•	Police National database (PND)</a:t>
            </a:r>
          </a:p>
          <a:p>
            <a:pPr marL="180340" indent="-180340">
              <a:spcBef>
                <a:spcPct val="30000"/>
              </a:spcBef>
              <a:defRPr/>
            </a:pPr>
            <a:r>
              <a:rPr lang="en-GB" sz="2000" dirty="0">
                <a:ea typeface="Calibri" panose="020F0502020204030204" pitchFamily="34" charset="0"/>
              </a:rPr>
              <a:t>•	Social networking sites – such as</a:t>
            </a:r>
            <a:r>
              <a:rPr lang="en-GB" altLang="en-US" sz="2000" dirty="0"/>
              <a:t> Facebook, Twitter</a:t>
            </a:r>
          </a:p>
          <a:p>
            <a:pPr marL="180340" indent="-180340"/>
            <a:r>
              <a:rPr lang="en-GB" sz="2000" dirty="0">
                <a:ea typeface="Calibri" panose="020F0502020204030204" pitchFamily="34" charset="0"/>
              </a:rPr>
              <a:t>•	Open sources (search engines)</a:t>
            </a:r>
          </a:p>
          <a:p>
            <a:pPr marL="180340" indent="-180340"/>
            <a:r>
              <a:rPr lang="en-GB" sz="2000" dirty="0">
                <a:ea typeface="Calibri" panose="020F0502020204030204" pitchFamily="34" charset="0"/>
              </a:rPr>
              <a:t>•	Supervisors </a:t>
            </a:r>
          </a:p>
          <a:p>
            <a:pPr marL="180340" indent="-180340"/>
            <a:r>
              <a:rPr lang="en-GB" sz="2000" dirty="0">
                <a:ea typeface="Calibri" panose="020F0502020204030204" pitchFamily="34" charset="0"/>
              </a:rPr>
              <a:t>•	Specialist Department (e.g. NPT/Public Protection</a:t>
            </a:r>
            <a:r>
              <a:rPr lang="en-GB" dirty="0">
                <a:ea typeface="Calibri" panose="020F0502020204030204" pitchFamily="34" charset="0"/>
              </a:rPr>
              <a:t>)</a:t>
            </a:r>
          </a:p>
        </p:txBody>
      </p:sp>
      <p:sp>
        <p:nvSpPr>
          <p:cNvPr id="2" name="TextBox 1"/>
          <p:cNvSpPr txBox="1"/>
          <p:nvPr/>
        </p:nvSpPr>
        <p:spPr>
          <a:xfrm>
            <a:off x="0" y="4114868"/>
            <a:ext cx="7416926" cy="1015663"/>
          </a:xfrm>
          <a:prstGeom prst="rect">
            <a:avLst/>
          </a:prstGeom>
          <a:solidFill>
            <a:schemeClr val="accent1">
              <a:lumMod val="40000"/>
              <a:lumOff val="60000"/>
            </a:schemeClr>
          </a:solidFill>
          <a:ln>
            <a:solidFill>
              <a:schemeClr val="tx1"/>
            </a:solidFill>
          </a:ln>
        </p:spPr>
        <p:txBody>
          <a:bodyPr wrap="square" rtlCol="0">
            <a:spAutoFit/>
          </a:bodyPr>
          <a:lstStyle/>
          <a:p>
            <a:pPr marL="180340" indent="-180340"/>
            <a:r>
              <a:rPr lang="en-GB" sz="2000" b="1" i="1" u="sng" dirty="0">
                <a:ea typeface="Calibri" panose="020F0502020204030204" pitchFamily="34" charset="0"/>
              </a:rPr>
              <a:t>External:</a:t>
            </a:r>
          </a:p>
          <a:p>
            <a:pPr marL="180340" indent="-180340"/>
            <a:r>
              <a:rPr lang="en-GB" sz="2000" dirty="0">
                <a:ea typeface="Calibri" panose="020F0502020204030204" pitchFamily="34" charset="0"/>
              </a:rPr>
              <a:t>•	Partner Agencies – e.g. Local Authority, YOTs, Education/ Schools</a:t>
            </a:r>
          </a:p>
          <a:p>
            <a:pPr marL="180340" indent="-180340"/>
            <a:r>
              <a:rPr lang="en-GB" sz="2000" dirty="0">
                <a:ea typeface="Calibri" panose="020F0502020204030204" pitchFamily="34" charset="0"/>
              </a:rPr>
              <a:t>•	House-to-house enquiries</a:t>
            </a:r>
          </a:p>
        </p:txBody>
      </p:sp>
      <p:sp>
        <p:nvSpPr>
          <p:cNvPr id="3" name="TextBox 2"/>
          <p:cNvSpPr txBox="1"/>
          <p:nvPr/>
        </p:nvSpPr>
        <p:spPr>
          <a:xfrm>
            <a:off x="0" y="5395138"/>
            <a:ext cx="4202124" cy="1015663"/>
          </a:xfrm>
          <a:prstGeom prst="rect">
            <a:avLst/>
          </a:prstGeom>
          <a:solidFill>
            <a:schemeClr val="accent1">
              <a:lumMod val="40000"/>
              <a:lumOff val="60000"/>
            </a:schemeClr>
          </a:solidFill>
          <a:ln>
            <a:solidFill>
              <a:schemeClr val="tx1"/>
            </a:solidFill>
          </a:ln>
        </p:spPr>
        <p:txBody>
          <a:bodyPr wrap="square" rtlCol="0">
            <a:spAutoFit/>
          </a:bodyPr>
          <a:lstStyle/>
          <a:p>
            <a:r>
              <a:rPr lang="en-GB" sz="2000" b="1" i="1" u="sng" dirty="0">
                <a:ea typeface="Calibri" panose="020F0502020204030204" pitchFamily="34" charset="0"/>
              </a:rPr>
              <a:t>Policy:</a:t>
            </a:r>
          </a:p>
          <a:p>
            <a:pPr marL="180340" indent="-180340"/>
            <a:r>
              <a:rPr lang="en-GB" sz="2000" dirty="0">
                <a:ea typeface="Calibri" panose="020F0502020204030204" pitchFamily="34" charset="0"/>
              </a:rPr>
              <a:t>•	Force Policy / National Guidelines</a:t>
            </a:r>
          </a:p>
          <a:p>
            <a:pPr marL="180340" indent="-180340"/>
            <a:r>
              <a:rPr lang="en-GB" sz="2000" dirty="0">
                <a:ea typeface="Calibri" panose="020F0502020204030204" pitchFamily="34" charset="0"/>
              </a:rPr>
              <a:t>•	CPS Guidelines</a:t>
            </a:r>
          </a:p>
        </p:txBody>
      </p:sp>
      <p:sp>
        <p:nvSpPr>
          <p:cNvPr id="7" name="TextBox 3"/>
          <p:cNvSpPr txBox="1">
            <a:spLocks noChangeArrowheads="1"/>
          </p:cNvSpPr>
          <p:nvPr/>
        </p:nvSpPr>
        <p:spPr bwMode="auto">
          <a:xfrm>
            <a:off x="0" y="185332"/>
            <a:ext cx="8424935"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Where does information come from ?</a:t>
            </a:r>
          </a:p>
        </p:txBody>
      </p:sp>
      <p:pic>
        <p:nvPicPr>
          <p:cNvPr id="9218" name="Picture 2" descr="JFJ Welcomes Quallo&amp;#39;s Commitment to Intelligence-led Policing - Nationwide  90FM">
            <a:extLst>
              <a:ext uri="{FF2B5EF4-FFF2-40B4-BE49-F238E27FC236}">
                <a16:creationId xmlns:a16="http://schemas.microsoft.com/office/drawing/2014/main" id="{3A714E99-9F53-FD40-9837-02A8CBAD9B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68645" y="3514834"/>
            <a:ext cx="4445000" cy="254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8041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wipe(down)">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down)">
                                      <p:cBhvr>
                                        <p:cTn id="12" dur="5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gtEl>
                                        <p:attrNameLst>
                                          <p:attrName>style.visibility</p:attrName>
                                        </p:attrNameLst>
                                      </p:cBhvr>
                                      <p:to>
                                        <p:strVal val="visible"/>
                                      </p:to>
                                    </p:set>
                                    <p:animEffect transition="in" filter="wipe(down)">
                                      <p:cBhvr>
                                        <p:cTn id="1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P spid="2" grpId="0" animBg="1"/>
      <p:bldP spid="3" grpId="0" animBg="1"/>
    </p:bld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3"/>
          <p:cNvSpPr txBox="1">
            <a:spLocks noChangeArrowheads="1"/>
          </p:cNvSpPr>
          <p:nvPr/>
        </p:nvSpPr>
        <p:spPr bwMode="auto">
          <a:xfrm>
            <a:off x="1294411" y="225022"/>
            <a:ext cx="9951522" cy="1200329"/>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What is the different between </a:t>
            </a:r>
            <a:br>
              <a:rPr lang="en-GB" altLang="en-US" sz="3600" b="1" dirty="0">
                <a:solidFill>
                  <a:schemeClr val="bg1"/>
                </a:solidFill>
                <a:latin typeface="+mn-lt"/>
              </a:rPr>
            </a:br>
            <a:r>
              <a:rPr lang="en-GB" altLang="en-US" sz="3600" b="1" dirty="0">
                <a:solidFill>
                  <a:schemeClr val="bg1"/>
                </a:solidFill>
                <a:latin typeface="+mn-lt"/>
              </a:rPr>
              <a:t>‘Information’ and  ‘Intelligence’?</a:t>
            </a:r>
          </a:p>
        </p:txBody>
      </p:sp>
      <p:graphicFrame>
        <p:nvGraphicFramePr>
          <p:cNvPr id="3" name="Diagram 2">
            <a:extLst>
              <a:ext uri="{FF2B5EF4-FFF2-40B4-BE49-F238E27FC236}">
                <a16:creationId xmlns:a16="http://schemas.microsoft.com/office/drawing/2014/main" id="{BE95F733-F85E-45F7-BBDE-0594F17A935E}"/>
              </a:ext>
            </a:extLst>
          </p:cNvPr>
          <p:cNvGraphicFramePr/>
          <p:nvPr/>
        </p:nvGraphicFramePr>
        <p:xfrm>
          <a:off x="594914" y="2021271"/>
          <a:ext cx="7860317" cy="42642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3314" name="Picture 2" descr="Research Forum: The Attitudes of Police Managers Toward Intelligence-Led  Policing — LEB">
            <a:extLst>
              <a:ext uri="{FF2B5EF4-FFF2-40B4-BE49-F238E27FC236}">
                <a16:creationId xmlns:a16="http://schemas.microsoft.com/office/drawing/2014/main" id="{BD8AF131-C8A2-964F-8445-53F96B646020}"/>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320486" y="3310255"/>
            <a:ext cx="3276600" cy="2476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09130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graphicEl>
                                              <a:dgm id="{02C4F101-366B-49A1-BFFB-B2FFA3F4785E}"/>
                                            </p:graphicEl>
                                          </p:spTgt>
                                        </p:tgtEl>
                                        <p:attrNameLst>
                                          <p:attrName>style.visibility</p:attrName>
                                        </p:attrNameLst>
                                      </p:cBhvr>
                                      <p:to>
                                        <p:strVal val="visible"/>
                                      </p:to>
                                    </p:set>
                                    <p:animEffect transition="in" filter="fade">
                                      <p:cBhvr>
                                        <p:cTn id="7" dur="500"/>
                                        <p:tgtEl>
                                          <p:spTgt spid="3">
                                            <p:graphicEl>
                                              <a:dgm id="{02C4F101-366B-49A1-BFFB-B2FFA3F4785E}"/>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graphicEl>
                                              <a:dgm id="{D91FE2E0-6548-47A7-9BB4-DB075CE623FF}"/>
                                            </p:graphicEl>
                                          </p:spTgt>
                                        </p:tgtEl>
                                        <p:attrNameLst>
                                          <p:attrName>style.visibility</p:attrName>
                                        </p:attrNameLst>
                                      </p:cBhvr>
                                      <p:to>
                                        <p:strVal val="visible"/>
                                      </p:to>
                                    </p:set>
                                    <p:animEffect transition="in" filter="fade">
                                      <p:cBhvr>
                                        <p:cTn id="12" dur="500"/>
                                        <p:tgtEl>
                                          <p:spTgt spid="3">
                                            <p:graphicEl>
                                              <a:dgm id="{D91FE2E0-6548-47A7-9BB4-DB075CE623F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3">
                                            <p:graphicEl>
                                              <a:dgm id="{CB9D155A-B515-4688-B733-71EF3E71DE5D}"/>
                                            </p:graphicEl>
                                          </p:spTgt>
                                        </p:tgtEl>
                                        <p:attrNameLst>
                                          <p:attrName>style.visibility</p:attrName>
                                        </p:attrNameLst>
                                      </p:cBhvr>
                                      <p:to>
                                        <p:strVal val="visible"/>
                                      </p:to>
                                    </p:set>
                                    <p:animEffect transition="in" filter="fade">
                                      <p:cBhvr>
                                        <p:cTn id="15" dur="500"/>
                                        <p:tgtEl>
                                          <p:spTgt spid="3">
                                            <p:graphicEl>
                                              <a:dgm id="{CB9D155A-B515-4688-B733-71EF3E71DE5D}"/>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3" grpId="0">
        <p:bldSub>
          <a:bldDgm bld="one"/>
        </p:bldSub>
      </p:bldGraphic>
    </p:bld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3"/>
          <p:cNvSpPr txBox="1">
            <a:spLocks noChangeArrowheads="1"/>
          </p:cNvSpPr>
          <p:nvPr/>
        </p:nvSpPr>
        <p:spPr bwMode="auto">
          <a:xfrm>
            <a:off x="0" y="190285"/>
            <a:ext cx="8352928" cy="648072"/>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r>
              <a:rPr lang="en-GB" altLang="en-US" sz="3600" b="1" dirty="0">
                <a:solidFill>
                  <a:schemeClr val="bg1"/>
                </a:solidFill>
                <a:latin typeface="+mn-lt"/>
              </a:rPr>
              <a:t>Discuss: Why do we need Intelligence?</a:t>
            </a:r>
          </a:p>
        </p:txBody>
      </p:sp>
      <p:sp>
        <p:nvSpPr>
          <p:cNvPr id="11" name="TextBox 10">
            <a:extLst>
              <a:ext uri="{FF2B5EF4-FFF2-40B4-BE49-F238E27FC236}">
                <a16:creationId xmlns:a16="http://schemas.microsoft.com/office/drawing/2014/main" id="{DD4BCDCB-2E22-FA43-99E7-A603122E965D}"/>
              </a:ext>
            </a:extLst>
          </p:cNvPr>
          <p:cNvSpPr txBox="1"/>
          <p:nvPr/>
        </p:nvSpPr>
        <p:spPr>
          <a:xfrm>
            <a:off x="259278" y="1542365"/>
            <a:ext cx="11673444" cy="4801314"/>
          </a:xfrm>
          <a:prstGeom prst="rect">
            <a:avLst/>
          </a:prstGeom>
          <a:noFill/>
        </p:spPr>
        <p:txBody>
          <a:bodyPr wrap="square">
            <a:spAutoFit/>
          </a:bodyPr>
          <a:lstStyle/>
          <a:p>
            <a:r>
              <a:rPr lang="en-GB" altLang="en-US" sz="1800" dirty="0"/>
              <a:t>1. The need for intelligence does not relate only to crime. It relates to all areas of operational policing.</a:t>
            </a:r>
          </a:p>
          <a:p>
            <a:endParaRPr lang="en-GB" altLang="en-US" sz="1800" dirty="0"/>
          </a:p>
          <a:p>
            <a:r>
              <a:rPr lang="en-GB" altLang="en-US" sz="1800" dirty="0"/>
              <a:t>2. Criminals have become far more mobile and no longer commit offences in their own neighbourhood, they travel the length and breadth of the country, overseas, to Europe and other countries further afield.  In order to combat this we need to work with other police forces at home and abroad to share intelligence.</a:t>
            </a:r>
          </a:p>
          <a:p>
            <a:endParaRPr lang="en-GB" altLang="en-US" sz="1800" dirty="0"/>
          </a:p>
          <a:p>
            <a:r>
              <a:rPr lang="en-GB" altLang="en-US" sz="1800" dirty="0"/>
              <a:t>3. The nature of crimes committed has become more sophisticated and hi-tech.</a:t>
            </a:r>
          </a:p>
          <a:p>
            <a:endParaRPr lang="en-GB" altLang="en-US" sz="1800" dirty="0"/>
          </a:p>
          <a:p>
            <a:r>
              <a:rPr lang="en-GB" altLang="en-US" sz="1800" dirty="0"/>
              <a:t>4. There has been an upsurge in terrorist incidents involving groups from different parts of the world.  On the domestic front groups of activists such as Animal Liberation Front (ALF), environmental groups are prepared to use violence and terrorist tactics to further their cause.</a:t>
            </a:r>
          </a:p>
          <a:p>
            <a:endParaRPr lang="en-GB" altLang="en-US" sz="1800" dirty="0"/>
          </a:p>
          <a:p>
            <a:r>
              <a:rPr lang="en-GB" altLang="en-US" sz="1800" dirty="0"/>
              <a:t>5. Anti-social behaviour has become much more of a problem.</a:t>
            </a:r>
          </a:p>
          <a:p>
            <a:r>
              <a:rPr lang="en-GB" altLang="en-US" sz="1800" dirty="0"/>
              <a:t>Public disorder at protest marches, demonstrations and sporting events is now more common.</a:t>
            </a:r>
          </a:p>
          <a:p>
            <a:endParaRPr lang="en-GB" altLang="en-US" sz="1800" dirty="0"/>
          </a:p>
          <a:p>
            <a:r>
              <a:rPr lang="en-GB" altLang="en-US" sz="1800" dirty="0"/>
              <a:t>6. Accurate intelligence may predict possible disorder and crimes, and so resources can deployed to prevent their occurrence or to arrest offenders.</a:t>
            </a:r>
          </a:p>
        </p:txBody>
      </p:sp>
    </p:spTree>
    <p:extLst>
      <p:ext uri="{BB962C8B-B14F-4D97-AF65-F5344CB8AC3E}">
        <p14:creationId xmlns:p14="http://schemas.microsoft.com/office/powerpoint/2010/main" val="32470063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3"/>
          <p:cNvSpPr txBox="1">
            <a:spLocks noChangeArrowheads="1"/>
          </p:cNvSpPr>
          <p:nvPr/>
        </p:nvSpPr>
        <p:spPr bwMode="auto">
          <a:xfrm>
            <a:off x="207819" y="297031"/>
            <a:ext cx="8496944" cy="646331"/>
          </a:xfrm>
          <a:prstGeom prst="rect">
            <a:avLst/>
          </a:prstGeom>
          <a:solidFill>
            <a:schemeClr val="accent1">
              <a:lumMod val="40000"/>
              <a:lumOff val="60000"/>
            </a:schemeClr>
          </a:solidFill>
          <a:ln>
            <a:noFill/>
          </a:ln>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a:t>
            </a:r>
            <a:r>
              <a:rPr lang="en-GB" altLang="en-US" sz="3600" b="1" u="sng" dirty="0">
                <a:solidFill>
                  <a:schemeClr val="accent1"/>
                </a:solidFill>
                <a:latin typeface="+mn-lt"/>
              </a:rPr>
              <a:t>N</a:t>
            </a:r>
            <a:r>
              <a:rPr lang="en-GB" altLang="en-US" sz="3600" b="1" dirty="0">
                <a:solidFill>
                  <a:schemeClr val="bg1"/>
                </a:solidFill>
                <a:latin typeface="+mn-lt"/>
              </a:rPr>
              <a:t>ational </a:t>
            </a:r>
            <a:r>
              <a:rPr lang="en-GB" altLang="en-US" sz="3600" b="1" u="sng" dirty="0">
                <a:solidFill>
                  <a:schemeClr val="accent1"/>
                </a:solidFill>
                <a:latin typeface="+mn-lt"/>
              </a:rPr>
              <a:t>I</a:t>
            </a:r>
            <a:r>
              <a:rPr lang="en-GB" altLang="en-US" sz="3600" b="1" dirty="0">
                <a:solidFill>
                  <a:schemeClr val="bg1"/>
                </a:solidFill>
                <a:latin typeface="+mn-lt"/>
              </a:rPr>
              <a:t>ntelligence </a:t>
            </a:r>
            <a:r>
              <a:rPr lang="en-GB" altLang="en-US" sz="3600" b="1" u="sng" dirty="0">
                <a:solidFill>
                  <a:schemeClr val="accent1"/>
                </a:solidFill>
                <a:latin typeface="+mn-lt"/>
              </a:rPr>
              <a:t>M</a:t>
            </a:r>
            <a:r>
              <a:rPr lang="en-GB" altLang="en-US" sz="3600" b="1" dirty="0">
                <a:solidFill>
                  <a:schemeClr val="bg1"/>
                </a:solidFill>
                <a:latin typeface="+mn-lt"/>
              </a:rPr>
              <a:t>odel (NIM)</a:t>
            </a:r>
          </a:p>
        </p:txBody>
      </p:sp>
      <p:graphicFrame>
        <p:nvGraphicFramePr>
          <p:cNvPr id="2" name="Diagram 1">
            <a:extLst>
              <a:ext uri="{FF2B5EF4-FFF2-40B4-BE49-F238E27FC236}">
                <a16:creationId xmlns:a16="http://schemas.microsoft.com/office/drawing/2014/main" id="{FCEFA1F1-AF5E-44D4-B5AA-C055F6F77F34}"/>
              </a:ext>
            </a:extLst>
          </p:cNvPr>
          <p:cNvGraphicFramePr/>
          <p:nvPr/>
        </p:nvGraphicFramePr>
        <p:xfrm>
          <a:off x="207819" y="1682007"/>
          <a:ext cx="6096000" cy="4064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ollege of Policing - What Works Network">
            <a:extLst>
              <a:ext uri="{FF2B5EF4-FFF2-40B4-BE49-F238E27FC236}">
                <a16:creationId xmlns:a16="http://schemas.microsoft.com/office/drawing/2014/main" id="{1EE4B854-61EA-C141-923D-DECF76766F37}"/>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641028" y="1536948"/>
            <a:ext cx="4610100" cy="17653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55748BA7-30BD-474A-9B4E-FBB62493ABCA}"/>
              </a:ext>
            </a:extLst>
          </p:cNvPr>
          <p:cNvSpPr txBox="1"/>
          <p:nvPr/>
        </p:nvSpPr>
        <p:spPr>
          <a:xfrm>
            <a:off x="8946078" y="6353008"/>
            <a:ext cx="3562597" cy="369332"/>
          </a:xfrm>
          <a:prstGeom prst="rect">
            <a:avLst/>
          </a:prstGeom>
          <a:noFill/>
        </p:spPr>
        <p:txBody>
          <a:bodyPr wrap="square" rtlCol="0">
            <a:spAutoFit/>
          </a:bodyPr>
          <a:lstStyle/>
          <a:p>
            <a:r>
              <a:rPr lang="en-US" dirty="0"/>
              <a:t>Click </a:t>
            </a:r>
            <a:r>
              <a:rPr lang="en-US" u="sng" dirty="0">
                <a:hlinkClick r:id="rId9"/>
              </a:rPr>
              <a:t>here</a:t>
            </a:r>
            <a:r>
              <a:rPr lang="en-US" dirty="0"/>
              <a:t> for further reading </a:t>
            </a:r>
          </a:p>
        </p:txBody>
      </p:sp>
      <p:sp>
        <p:nvSpPr>
          <p:cNvPr id="7" name="TextBox 6">
            <a:extLst>
              <a:ext uri="{FF2B5EF4-FFF2-40B4-BE49-F238E27FC236}">
                <a16:creationId xmlns:a16="http://schemas.microsoft.com/office/drawing/2014/main" id="{503609EF-6923-5B4C-9E66-FDDA3DE2225E}"/>
              </a:ext>
            </a:extLst>
          </p:cNvPr>
          <p:cNvSpPr txBox="1"/>
          <p:nvPr/>
        </p:nvSpPr>
        <p:spPr>
          <a:xfrm>
            <a:off x="6544788" y="3566726"/>
            <a:ext cx="5223659" cy="1754326"/>
          </a:xfrm>
          <a:prstGeom prst="rect">
            <a:avLst/>
          </a:prstGeom>
          <a:noFill/>
        </p:spPr>
        <p:txBody>
          <a:bodyPr wrap="square">
            <a:spAutoFit/>
          </a:bodyPr>
          <a:lstStyle/>
          <a:p>
            <a:pPr algn="just">
              <a:lnSpc>
                <a:spcPct val="100000"/>
              </a:lnSpc>
              <a:spcAft>
                <a:spcPts val="0"/>
              </a:spcAft>
              <a:defRPr/>
            </a:pPr>
            <a:r>
              <a:rPr lang="en-GB" sz="1800" dirty="0">
                <a:latin typeface="Arial"/>
                <a:ea typeface="Times New Roman"/>
                <a:cs typeface="Times New Roman"/>
              </a:rPr>
              <a:t>Aim of NIM:</a:t>
            </a:r>
            <a:r>
              <a:rPr lang="en-GB" dirty="0">
                <a:latin typeface="Arial"/>
                <a:ea typeface="Times New Roman"/>
                <a:cs typeface="Times New Roman"/>
              </a:rPr>
              <a:t> t</a:t>
            </a:r>
            <a:r>
              <a:rPr lang="en-GB" sz="1800" dirty="0">
                <a:latin typeface="Arial"/>
                <a:ea typeface="Times New Roman"/>
                <a:cs typeface="Times New Roman"/>
              </a:rPr>
              <a:t>o ensure that policing is delivered in a targeted manner through the development of information and intelligence. NIM is applicable to all aspects of operational policing because it enables managers to prioritise activities and resources. </a:t>
            </a:r>
          </a:p>
        </p:txBody>
      </p:sp>
    </p:spTree>
    <p:extLst>
      <p:ext uri="{BB962C8B-B14F-4D97-AF65-F5344CB8AC3E}">
        <p14:creationId xmlns:p14="http://schemas.microsoft.com/office/powerpoint/2010/main" val="3192407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74A6E5DF-D26B-4897-9E17-4AA3ED711979}"/>
                                            </p:graphicEl>
                                          </p:spTgt>
                                        </p:tgtEl>
                                        <p:attrNameLst>
                                          <p:attrName>style.visibility</p:attrName>
                                        </p:attrNameLst>
                                      </p:cBhvr>
                                      <p:to>
                                        <p:strVal val="visible"/>
                                      </p:to>
                                    </p:set>
                                    <p:animEffect transition="in" filter="fade">
                                      <p:cBhvr>
                                        <p:cTn id="7" dur="500"/>
                                        <p:tgtEl>
                                          <p:spTgt spid="2">
                                            <p:graphicEl>
                                              <a:dgm id="{74A6E5DF-D26B-4897-9E17-4AA3ED711979}"/>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1FC356CF-AA63-4249-B15D-48DBB6ABCABF}"/>
                                            </p:graphicEl>
                                          </p:spTgt>
                                        </p:tgtEl>
                                        <p:attrNameLst>
                                          <p:attrName>style.visibility</p:attrName>
                                        </p:attrNameLst>
                                      </p:cBhvr>
                                      <p:to>
                                        <p:strVal val="visible"/>
                                      </p:to>
                                    </p:set>
                                    <p:animEffect transition="in" filter="fade">
                                      <p:cBhvr>
                                        <p:cTn id="12" dur="500"/>
                                        <p:tgtEl>
                                          <p:spTgt spid="2">
                                            <p:graphicEl>
                                              <a:dgm id="{1FC356CF-AA63-4249-B15D-48DBB6ABCABF}"/>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1103EA53-7975-4DAE-96BC-7B63BB114687}"/>
                                            </p:graphicEl>
                                          </p:spTgt>
                                        </p:tgtEl>
                                        <p:attrNameLst>
                                          <p:attrName>style.visibility</p:attrName>
                                        </p:attrNameLst>
                                      </p:cBhvr>
                                      <p:to>
                                        <p:strVal val="visible"/>
                                      </p:to>
                                    </p:set>
                                    <p:animEffect transition="in" filter="fade">
                                      <p:cBhvr>
                                        <p:cTn id="15" dur="500"/>
                                        <p:tgtEl>
                                          <p:spTgt spid="2">
                                            <p:graphicEl>
                                              <a:dgm id="{1103EA53-7975-4DAE-96BC-7B63BB114687}"/>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Isosceles Triangle 1"/>
          <p:cNvSpPr/>
          <p:nvPr/>
        </p:nvSpPr>
        <p:spPr bwMode="auto">
          <a:xfrm>
            <a:off x="2422566" y="696612"/>
            <a:ext cx="7327076" cy="4819949"/>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5" name="Isosceles Triangle 4"/>
          <p:cNvSpPr/>
          <p:nvPr/>
        </p:nvSpPr>
        <p:spPr bwMode="auto">
          <a:xfrm>
            <a:off x="3568700" y="620688"/>
            <a:ext cx="5119588" cy="3528392"/>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6" name="Isosceles Triangle 5"/>
          <p:cNvSpPr/>
          <p:nvPr/>
        </p:nvSpPr>
        <p:spPr bwMode="auto">
          <a:xfrm>
            <a:off x="4656138" y="620714"/>
            <a:ext cx="2952750" cy="2016125"/>
          </a:xfrm>
          <a:prstGeom prst="triangle">
            <a:avLst/>
          </a:prstGeom>
          <a:solidFill>
            <a:schemeClr val="accent1">
              <a:lumMod val="40000"/>
              <a:lumOff val="60000"/>
            </a:schemeClr>
          </a:solidFill>
          <a:ln w="9525" cap="flat" cmpd="sng" algn="ctr">
            <a:noFill/>
            <a:prstDash val="solid"/>
            <a:round/>
            <a:headEnd type="none" w="med" len="med"/>
            <a:tailEnd type="none" w="med" len="med"/>
          </a:ln>
          <a:effectLst/>
        </p:spPr>
        <p:txBody>
          <a:bodyPr/>
          <a:lstStyle/>
          <a:p>
            <a:pPr algn="ctr">
              <a:defRPr/>
            </a:pPr>
            <a:endParaRPr lang="en-GB" kern="0">
              <a:solidFill>
                <a:srgbClr val="FFFFFF"/>
              </a:solidFill>
              <a:latin typeface="Arial" charset="0"/>
              <a:cs typeface="Arial" charset="0"/>
            </a:endParaRPr>
          </a:p>
        </p:txBody>
      </p:sp>
      <p:sp>
        <p:nvSpPr>
          <p:cNvPr id="7" name="TextBox 15"/>
          <p:cNvSpPr txBox="1">
            <a:spLocks noChangeArrowheads="1"/>
          </p:cNvSpPr>
          <p:nvPr/>
        </p:nvSpPr>
        <p:spPr bwMode="auto">
          <a:xfrm>
            <a:off x="810360" y="1321247"/>
            <a:ext cx="3845778"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National Intelligence</a:t>
            </a:r>
          </a:p>
          <a:p>
            <a:pPr algn="ctr">
              <a:spcBef>
                <a:spcPct val="0"/>
              </a:spcBef>
              <a:buNone/>
              <a:defRPr/>
            </a:pPr>
            <a:r>
              <a:rPr lang="en-GB" altLang="en-US" sz="2200" b="1" kern="0" dirty="0">
                <a:solidFill>
                  <a:srgbClr val="FF0000"/>
                </a:solidFill>
                <a:latin typeface="+mn-lt"/>
              </a:rPr>
              <a:t>National Crime Agency</a:t>
            </a:r>
          </a:p>
        </p:txBody>
      </p:sp>
      <p:sp>
        <p:nvSpPr>
          <p:cNvPr id="8" name="TextBox 14"/>
          <p:cNvSpPr txBox="1">
            <a:spLocks noChangeArrowheads="1"/>
          </p:cNvSpPr>
          <p:nvPr/>
        </p:nvSpPr>
        <p:spPr bwMode="auto">
          <a:xfrm>
            <a:off x="494338" y="3006726"/>
            <a:ext cx="3185387"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Regional Intelligence </a:t>
            </a:r>
            <a:r>
              <a:rPr lang="en-GB" altLang="en-US" sz="2200" b="1" kern="0" dirty="0">
                <a:solidFill>
                  <a:srgbClr val="FF0000"/>
                </a:solidFill>
                <a:latin typeface="+mn-lt"/>
              </a:rPr>
              <a:t>Force Intelligence Bureau</a:t>
            </a:r>
          </a:p>
        </p:txBody>
      </p:sp>
      <p:sp>
        <p:nvSpPr>
          <p:cNvPr id="9" name="TextBox 12"/>
          <p:cNvSpPr txBox="1">
            <a:spLocks noChangeArrowheads="1"/>
          </p:cNvSpPr>
          <p:nvPr/>
        </p:nvSpPr>
        <p:spPr bwMode="auto">
          <a:xfrm>
            <a:off x="-127036" y="4571058"/>
            <a:ext cx="2777115" cy="769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200" b="1" kern="0" dirty="0">
                <a:latin typeface="+mn-lt"/>
              </a:rPr>
              <a:t>Local </a:t>
            </a:r>
            <a:r>
              <a:rPr lang="en-GB" altLang="en-US" sz="2100" b="1" kern="0" dirty="0">
                <a:latin typeface="+mn-lt"/>
              </a:rPr>
              <a:t>Intelligence</a:t>
            </a:r>
          </a:p>
          <a:p>
            <a:pPr algn="ctr">
              <a:spcBef>
                <a:spcPct val="0"/>
              </a:spcBef>
              <a:buNone/>
              <a:defRPr/>
            </a:pPr>
            <a:r>
              <a:rPr lang="en-GB" altLang="en-US" sz="2200" b="1" kern="0" dirty="0">
                <a:solidFill>
                  <a:srgbClr val="FF0000"/>
                </a:solidFill>
                <a:latin typeface="+mn-lt"/>
              </a:rPr>
              <a:t>Local Intel Units</a:t>
            </a:r>
          </a:p>
        </p:txBody>
      </p:sp>
      <p:sp>
        <p:nvSpPr>
          <p:cNvPr id="10" name="TextBox 17"/>
          <p:cNvSpPr txBox="1">
            <a:spLocks noChangeArrowheads="1"/>
          </p:cNvSpPr>
          <p:nvPr/>
        </p:nvSpPr>
        <p:spPr bwMode="auto">
          <a:xfrm>
            <a:off x="4866481" y="1871871"/>
            <a:ext cx="2474912"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National and International</a:t>
            </a:r>
          </a:p>
        </p:txBody>
      </p:sp>
      <p:sp>
        <p:nvSpPr>
          <p:cNvPr id="11" name="TextBox 11"/>
          <p:cNvSpPr txBox="1">
            <a:spLocks noChangeArrowheads="1"/>
          </p:cNvSpPr>
          <p:nvPr/>
        </p:nvSpPr>
        <p:spPr bwMode="auto">
          <a:xfrm>
            <a:off x="5116514" y="1341439"/>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3</a:t>
            </a:r>
          </a:p>
        </p:txBody>
      </p:sp>
      <p:sp>
        <p:nvSpPr>
          <p:cNvPr id="12" name="TextBox 10"/>
          <p:cNvSpPr txBox="1">
            <a:spLocks noChangeArrowheads="1"/>
          </p:cNvSpPr>
          <p:nvPr/>
        </p:nvSpPr>
        <p:spPr bwMode="auto">
          <a:xfrm>
            <a:off x="5119689" y="30067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2</a:t>
            </a:r>
          </a:p>
        </p:txBody>
      </p:sp>
      <p:sp>
        <p:nvSpPr>
          <p:cNvPr id="13" name="TextBox 16"/>
          <p:cNvSpPr txBox="1">
            <a:spLocks noChangeArrowheads="1"/>
          </p:cNvSpPr>
          <p:nvPr/>
        </p:nvSpPr>
        <p:spPr bwMode="auto">
          <a:xfrm>
            <a:off x="4414838" y="3470275"/>
            <a:ext cx="3738562" cy="368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Force and Neighbouring Forces</a:t>
            </a:r>
          </a:p>
        </p:txBody>
      </p:sp>
      <p:sp>
        <p:nvSpPr>
          <p:cNvPr id="14" name="TextBox 9"/>
          <p:cNvSpPr txBox="1">
            <a:spLocks noChangeArrowheads="1"/>
          </p:cNvSpPr>
          <p:nvPr/>
        </p:nvSpPr>
        <p:spPr bwMode="auto">
          <a:xfrm>
            <a:off x="5095876" y="4340226"/>
            <a:ext cx="2016125" cy="461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400" b="1" kern="0" dirty="0">
                <a:latin typeface="+mn-lt"/>
              </a:rPr>
              <a:t>Level 1</a:t>
            </a:r>
          </a:p>
        </p:txBody>
      </p:sp>
      <p:sp>
        <p:nvSpPr>
          <p:cNvPr id="15" name="TextBox 13"/>
          <p:cNvSpPr txBox="1">
            <a:spLocks noChangeArrowheads="1"/>
          </p:cNvSpPr>
          <p:nvPr/>
        </p:nvSpPr>
        <p:spPr bwMode="auto">
          <a:xfrm>
            <a:off x="4114800" y="4741864"/>
            <a:ext cx="4038600" cy="369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1800" b="1" i="1" kern="0" dirty="0"/>
              <a:t>Neighbourhood and BCU </a:t>
            </a:r>
          </a:p>
        </p:txBody>
      </p:sp>
      <p:sp>
        <p:nvSpPr>
          <p:cNvPr id="16" name="TextBox 15"/>
          <p:cNvSpPr txBox="1">
            <a:spLocks noChangeArrowheads="1"/>
          </p:cNvSpPr>
          <p:nvPr/>
        </p:nvSpPr>
        <p:spPr bwMode="auto">
          <a:xfrm>
            <a:off x="7327815" y="320285"/>
            <a:ext cx="4393130" cy="954107"/>
          </a:xfrm>
          <a:prstGeom prst="rect">
            <a:avLst/>
          </a:prstGeom>
          <a:solidFill>
            <a:schemeClr val="accent1">
              <a:lumMod val="40000"/>
              <a:lumOff val="60000"/>
            </a:schemeClr>
          </a:solidFill>
          <a:ln>
            <a:noFill/>
          </a:ln>
        </p:spPr>
        <p:txBody>
          <a:bodyPr wrap="square">
            <a:spAutoFit/>
          </a:bodyPr>
          <a:lstStyle>
            <a:lvl1pPr>
              <a:spcBef>
                <a:spcPct val="20000"/>
              </a:spcBef>
              <a:buChar char="•"/>
              <a:defRPr sz="3200">
                <a:solidFill>
                  <a:schemeClr val="tx1"/>
                </a:solidFill>
                <a:latin typeface="Arial" panose="020B0604020202020204" pitchFamily="34" charset="0"/>
                <a:cs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cs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cs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cs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cs typeface="Arial" panose="020B0604020202020204" pitchFamily="34" charset="0"/>
              </a:defRPr>
            </a:lvl9pPr>
          </a:lstStyle>
          <a:p>
            <a:pPr algn="ctr">
              <a:spcBef>
                <a:spcPct val="0"/>
              </a:spcBef>
              <a:buNone/>
              <a:defRPr/>
            </a:pPr>
            <a:r>
              <a:rPr lang="en-GB" altLang="en-US" sz="2800" b="1" kern="0" dirty="0">
                <a:solidFill>
                  <a:schemeClr val="bg1"/>
                </a:solidFill>
              </a:rPr>
              <a:t>National Intelligence Model (NIM)</a:t>
            </a:r>
          </a:p>
        </p:txBody>
      </p:sp>
      <p:sp>
        <p:nvSpPr>
          <p:cNvPr id="4" name="Right Arrow 3">
            <a:extLst>
              <a:ext uri="{FF2B5EF4-FFF2-40B4-BE49-F238E27FC236}">
                <a16:creationId xmlns:a16="http://schemas.microsoft.com/office/drawing/2014/main" id="{2DCD51CB-668A-4140-A17F-D700B53C0217}"/>
              </a:ext>
            </a:extLst>
          </p:cNvPr>
          <p:cNvSpPr/>
          <p:nvPr/>
        </p:nvSpPr>
        <p:spPr>
          <a:xfrm>
            <a:off x="4251366" y="170596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ight Arrow 16">
            <a:extLst>
              <a:ext uri="{FF2B5EF4-FFF2-40B4-BE49-F238E27FC236}">
                <a16:creationId xmlns:a16="http://schemas.microsoft.com/office/drawing/2014/main" id="{0D531555-BE8D-1C4D-99D7-8E7C69065875}"/>
              </a:ext>
            </a:extLst>
          </p:cNvPr>
          <p:cNvSpPr/>
          <p:nvPr/>
        </p:nvSpPr>
        <p:spPr>
          <a:xfrm>
            <a:off x="3616036" y="3279925"/>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Arrow 17">
            <a:extLst>
              <a:ext uri="{FF2B5EF4-FFF2-40B4-BE49-F238E27FC236}">
                <a16:creationId xmlns:a16="http://schemas.microsoft.com/office/drawing/2014/main" id="{7CE8546E-04A1-3E40-92E1-B70E6B737985}"/>
              </a:ext>
            </a:extLst>
          </p:cNvPr>
          <p:cNvSpPr/>
          <p:nvPr/>
        </p:nvSpPr>
        <p:spPr>
          <a:xfrm>
            <a:off x="2650079" y="4829047"/>
            <a:ext cx="1270660" cy="253462"/>
          </a:xfrm>
          <a:prstGeom prst="right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40301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fade">
                                      <p:cBhvr>
                                        <p:cTn id="7" dur="500"/>
                                        <p:tgtEl>
                                          <p:spTgt spid="1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5"/>
                                        </p:tgtEl>
                                        <p:attrNameLst>
                                          <p:attrName>style.visibility</p:attrName>
                                        </p:attrNameLst>
                                      </p:cBhvr>
                                      <p:to>
                                        <p:strVal val="visible"/>
                                      </p:to>
                                    </p:set>
                                    <p:animEffect transition="in" filter="fade">
                                      <p:cBhvr>
                                        <p:cTn id="12" dur="500"/>
                                        <p:tgtEl>
                                          <p:spTgt spid="1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fade">
                                      <p:cBhvr>
                                        <p:cTn id="17" dur="500"/>
                                        <p:tgtEl>
                                          <p:spTgt spid="9"/>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13"/>
                                        </p:tgtEl>
                                        <p:attrNameLst>
                                          <p:attrName>style.visibility</p:attrName>
                                        </p:attrNameLst>
                                      </p:cBhvr>
                                      <p:to>
                                        <p:strVal val="visible"/>
                                      </p:to>
                                    </p:set>
                                    <p:animEffect transition="in" filter="fade">
                                      <p:cBhvr>
                                        <p:cTn id="27" dur="500"/>
                                        <p:tgtEl>
                                          <p:spTgt spid="13"/>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fade">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11"/>
                                        </p:tgtEl>
                                        <p:attrNameLst>
                                          <p:attrName>style.visibility</p:attrName>
                                        </p:attrNameLst>
                                      </p:cBhvr>
                                      <p:to>
                                        <p:strVal val="visible"/>
                                      </p:to>
                                    </p:set>
                                    <p:animEffect transition="in" filter="fade">
                                      <p:cBhvr>
                                        <p:cTn id="37" dur="500"/>
                                        <p:tgtEl>
                                          <p:spTgt spid="11"/>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grpId="0" nodeType="clickEffect">
                                  <p:stCondLst>
                                    <p:cond delay="0"/>
                                  </p:stCondLst>
                                  <p:childTnLst>
                                    <p:set>
                                      <p:cBhvr>
                                        <p:cTn id="41" dur="1" fill="hold">
                                          <p:stCondLst>
                                            <p:cond delay="0"/>
                                          </p:stCondLst>
                                        </p:cTn>
                                        <p:tgtEl>
                                          <p:spTgt spid="10"/>
                                        </p:tgtEl>
                                        <p:attrNameLst>
                                          <p:attrName>style.visibility</p:attrName>
                                        </p:attrNameLst>
                                      </p:cBhvr>
                                      <p:to>
                                        <p:strVal val="visible"/>
                                      </p:to>
                                    </p:set>
                                    <p:animEffect transition="in" filter="fade">
                                      <p:cBhvr>
                                        <p:cTn id="42" dur="500"/>
                                        <p:tgtEl>
                                          <p:spTgt spid="10"/>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grpId="0" nodeType="clickEffect">
                                  <p:stCondLst>
                                    <p:cond delay="0"/>
                                  </p:stCondLst>
                                  <p:childTnLst>
                                    <p:set>
                                      <p:cBhvr>
                                        <p:cTn id="46" dur="1" fill="hold">
                                          <p:stCondLst>
                                            <p:cond delay="0"/>
                                          </p:stCondLst>
                                        </p:cTn>
                                        <p:tgtEl>
                                          <p:spTgt spid="7"/>
                                        </p:tgtEl>
                                        <p:attrNameLst>
                                          <p:attrName>style.visibility</p:attrName>
                                        </p:attrNameLst>
                                      </p:cBhvr>
                                      <p:to>
                                        <p:strVal val="visible"/>
                                      </p:to>
                                    </p:set>
                                    <p:animEffect transition="in" filter="fade">
                                      <p:cBhvr>
                                        <p:cTn id="4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P spid="11" grpId="0"/>
      <p:bldP spid="12" grpId="0"/>
      <p:bldP spid="13" grpId="0"/>
      <p:bldP spid="14" grpId="0"/>
      <p:bldP spid="15" grpId="0"/>
    </p:bldLst>
  </p:timing>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TextBox 2">
            <a:extLst>
              <a:ext uri="{FF2B5EF4-FFF2-40B4-BE49-F238E27FC236}">
                <a16:creationId xmlns:a16="http://schemas.microsoft.com/office/drawing/2014/main" id="{D6DB2936-1BA7-48E2-9E3B-E2DD7C303B68}"/>
              </a:ext>
            </a:extLst>
          </p:cNvPr>
          <p:cNvGraphicFramePr/>
          <p:nvPr/>
        </p:nvGraphicFramePr>
        <p:xfrm>
          <a:off x="315685" y="1572651"/>
          <a:ext cx="11737769" cy="519628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2761D633-D66B-D440-A098-13F264A737A7}"/>
              </a:ext>
            </a:extLst>
          </p:cNvPr>
          <p:cNvSpPr txBox="1"/>
          <p:nvPr/>
        </p:nvSpPr>
        <p:spPr>
          <a:xfrm>
            <a:off x="427512" y="444258"/>
            <a:ext cx="10082150" cy="707886"/>
          </a:xfrm>
          <a:prstGeom prst="rect">
            <a:avLst/>
          </a:prstGeom>
          <a:noFill/>
        </p:spPr>
        <p:txBody>
          <a:bodyPr wrap="square" rtlCol="0">
            <a:spAutoFit/>
          </a:bodyPr>
          <a:lstStyle/>
          <a:p>
            <a:r>
              <a:rPr lang="en-US" sz="4000" dirty="0">
                <a:solidFill>
                  <a:schemeClr val="accent1"/>
                </a:solidFill>
              </a:rPr>
              <a:t>The National Intelligence Model continued… </a:t>
            </a:r>
          </a:p>
        </p:txBody>
      </p:sp>
    </p:spTree>
    <p:extLst>
      <p:ext uri="{BB962C8B-B14F-4D97-AF65-F5344CB8AC3E}">
        <p14:creationId xmlns:p14="http://schemas.microsoft.com/office/powerpoint/2010/main" val="1179058643"/>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3"/>
          <p:cNvSpPr txBox="1">
            <a:spLocks noChangeArrowheads="1"/>
          </p:cNvSpPr>
          <p:nvPr/>
        </p:nvSpPr>
        <p:spPr bwMode="auto">
          <a:xfrm>
            <a:off x="2279577" y="176428"/>
            <a:ext cx="7557293" cy="646331"/>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600" b="1" dirty="0">
                <a:solidFill>
                  <a:schemeClr val="bg1"/>
                </a:solidFill>
                <a:latin typeface="+mn-lt"/>
              </a:rPr>
              <a:t>The Intelligence Cycle</a:t>
            </a:r>
          </a:p>
        </p:txBody>
      </p:sp>
      <p:graphicFrame>
        <p:nvGraphicFramePr>
          <p:cNvPr id="2" name="Diagram 1">
            <a:extLst>
              <a:ext uri="{FF2B5EF4-FFF2-40B4-BE49-F238E27FC236}">
                <a16:creationId xmlns:a16="http://schemas.microsoft.com/office/drawing/2014/main" id="{F1FEE5FC-88B4-4399-ADD0-B79CF285880B}"/>
              </a:ext>
            </a:extLst>
          </p:cNvPr>
          <p:cNvGraphicFramePr/>
          <p:nvPr/>
        </p:nvGraphicFramePr>
        <p:xfrm>
          <a:off x="-558217" y="1406397"/>
          <a:ext cx="7776864" cy="4896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TextBox 4">
            <a:extLst>
              <a:ext uri="{FF2B5EF4-FFF2-40B4-BE49-F238E27FC236}">
                <a16:creationId xmlns:a16="http://schemas.microsoft.com/office/drawing/2014/main" id="{CD69D712-7772-7C40-A9B8-9B2A5A0A3F1B}"/>
              </a:ext>
            </a:extLst>
          </p:cNvPr>
          <p:cNvSpPr txBox="1"/>
          <p:nvPr/>
        </p:nvSpPr>
        <p:spPr>
          <a:xfrm>
            <a:off x="6976383" y="1567519"/>
            <a:ext cx="4812846" cy="1200329"/>
          </a:xfrm>
          <a:prstGeom prst="rect">
            <a:avLst/>
          </a:prstGeom>
          <a:noFill/>
        </p:spPr>
        <p:txBody>
          <a:bodyPr wrap="square">
            <a:spAutoFit/>
          </a:bodyPr>
          <a:lstStyle/>
          <a:p>
            <a:pPr>
              <a:lnSpc>
                <a:spcPct val="100000"/>
              </a:lnSpc>
            </a:pPr>
            <a:r>
              <a:rPr lang="en-GB" sz="1800" b="0" i="0" u="none" strike="noStrike" kern="1200" baseline="0" dirty="0">
                <a:solidFill>
                  <a:schemeClr val="tx1"/>
                </a:solidFill>
                <a:latin typeface="Arial" charset="0"/>
                <a:ea typeface="+mn-ea"/>
                <a:cs typeface="Arial" charset="0"/>
              </a:rPr>
              <a:t>This cycle is a formal model that is a sequential process that allows information to be developed into intelligence, particularly during the analysis phase. </a:t>
            </a:r>
          </a:p>
        </p:txBody>
      </p:sp>
      <p:sp>
        <p:nvSpPr>
          <p:cNvPr id="7" name="TextBox 6">
            <a:extLst>
              <a:ext uri="{FF2B5EF4-FFF2-40B4-BE49-F238E27FC236}">
                <a16:creationId xmlns:a16="http://schemas.microsoft.com/office/drawing/2014/main" id="{C0F6835F-27E0-8240-BBF3-6584EBA63BAF}"/>
              </a:ext>
            </a:extLst>
          </p:cNvPr>
          <p:cNvSpPr txBox="1"/>
          <p:nvPr/>
        </p:nvSpPr>
        <p:spPr>
          <a:xfrm>
            <a:off x="6976383" y="3420278"/>
            <a:ext cx="4812846" cy="2585323"/>
          </a:xfrm>
          <a:prstGeom prst="rect">
            <a:avLst/>
          </a:prstGeom>
          <a:noFill/>
        </p:spPr>
        <p:txBody>
          <a:bodyPr wrap="square">
            <a:spAutoFit/>
          </a:bodyPr>
          <a:lstStyle/>
          <a:p>
            <a:r>
              <a:rPr lang="en-GB" b="0" i="0" u="none" strike="noStrike" dirty="0">
                <a:effectLst/>
                <a:latin typeface="Arial" panose="020B0604020202020204" pitchFamily="34" charset="0"/>
              </a:rPr>
              <a:t>The collection, development and dissemination of intelligence allow decisions to be made about priorities and tactical options. </a:t>
            </a:r>
          </a:p>
          <a:p>
            <a:endParaRPr lang="en-GB" b="0" i="0" u="none" strike="noStrike" dirty="0">
              <a:effectLst/>
              <a:latin typeface="Arial" panose="020B0604020202020204" pitchFamily="34" charset="0"/>
            </a:endParaRPr>
          </a:p>
          <a:p>
            <a:endParaRPr lang="en-GB" dirty="0">
              <a:latin typeface="Arial" panose="020B0604020202020204" pitchFamily="34" charset="0"/>
            </a:endParaRPr>
          </a:p>
          <a:p>
            <a:r>
              <a:rPr lang="en-GB" b="0" i="0" u="none" strike="noStrike" dirty="0">
                <a:effectLst/>
                <a:latin typeface="Arial" panose="020B0604020202020204" pitchFamily="34" charset="0"/>
              </a:rPr>
              <a:t>Intelligence collection is a continuous process and there may be specific requirements for its recording and use.</a:t>
            </a:r>
            <a:endParaRPr lang="en-US" dirty="0"/>
          </a:p>
        </p:txBody>
      </p:sp>
    </p:spTree>
    <p:extLst>
      <p:ext uri="{BB962C8B-B14F-4D97-AF65-F5344CB8AC3E}">
        <p14:creationId xmlns:p14="http://schemas.microsoft.com/office/powerpoint/2010/main" val="11549765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graphicEl>
                                              <a:dgm id="{A967219A-B39F-408D-9003-C9CBCE2A15D6}"/>
                                            </p:graphicEl>
                                          </p:spTgt>
                                        </p:tgtEl>
                                        <p:attrNameLst>
                                          <p:attrName>style.visibility</p:attrName>
                                        </p:attrNameLst>
                                      </p:cBhvr>
                                      <p:to>
                                        <p:strVal val="visible"/>
                                      </p:to>
                                    </p:set>
                                    <p:animEffect transition="in" filter="fade">
                                      <p:cBhvr>
                                        <p:cTn id="7" dur="500"/>
                                        <p:tgtEl>
                                          <p:spTgt spid="2">
                                            <p:graphicEl>
                                              <a:dgm id="{A967219A-B39F-408D-9003-C9CBCE2A15D6}"/>
                                            </p:graphic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2">
                                            <p:graphicEl>
                                              <a:dgm id="{5A1BDDEE-A33C-4B95-9EC6-602100108C19}"/>
                                            </p:graphicEl>
                                          </p:spTgt>
                                        </p:tgtEl>
                                        <p:attrNameLst>
                                          <p:attrName>style.visibility</p:attrName>
                                        </p:attrNameLst>
                                      </p:cBhvr>
                                      <p:to>
                                        <p:strVal val="visible"/>
                                      </p:to>
                                    </p:set>
                                    <p:animEffect transition="in" filter="fade">
                                      <p:cBhvr>
                                        <p:cTn id="12" dur="500"/>
                                        <p:tgtEl>
                                          <p:spTgt spid="2">
                                            <p:graphicEl>
                                              <a:dgm id="{5A1BDDEE-A33C-4B95-9EC6-602100108C19}"/>
                                            </p:graphicEl>
                                          </p:spTgt>
                                        </p:tgtEl>
                                      </p:cBhvr>
                                    </p:animEffect>
                                  </p:childTnLst>
                                </p:cTn>
                              </p:par>
                              <p:par>
                                <p:cTn id="13" presetID="10" presetClass="entr" presetSubtype="0" fill="hold" grpId="0" nodeType="withEffect">
                                  <p:stCondLst>
                                    <p:cond delay="0"/>
                                  </p:stCondLst>
                                  <p:childTnLst>
                                    <p:set>
                                      <p:cBhvr>
                                        <p:cTn id="14" dur="1" fill="hold">
                                          <p:stCondLst>
                                            <p:cond delay="0"/>
                                          </p:stCondLst>
                                        </p:cTn>
                                        <p:tgtEl>
                                          <p:spTgt spid="2">
                                            <p:graphicEl>
                                              <a:dgm id="{EDBD58E2-8854-4692-B81B-291CACB92EFB}"/>
                                            </p:graphicEl>
                                          </p:spTgt>
                                        </p:tgtEl>
                                        <p:attrNameLst>
                                          <p:attrName>style.visibility</p:attrName>
                                        </p:attrNameLst>
                                      </p:cBhvr>
                                      <p:to>
                                        <p:strVal val="visible"/>
                                      </p:to>
                                    </p:set>
                                    <p:animEffect transition="in" filter="fade">
                                      <p:cBhvr>
                                        <p:cTn id="15" dur="500"/>
                                        <p:tgtEl>
                                          <p:spTgt spid="2">
                                            <p:graphicEl>
                                              <a:dgm id="{EDBD58E2-8854-4692-B81B-291CACB92EFB}"/>
                                            </p:graphic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2">
                                            <p:graphicEl>
                                              <a:dgm id="{7DEDDA5F-A8C5-45C4-B8B9-47D95F3122D1}"/>
                                            </p:graphicEl>
                                          </p:spTgt>
                                        </p:tgtEl>
                                        <p:attrNameLst>
                                          <p:attrName>style.visibility</p:attrName>
                                        </p:attrNameLst>
                                      </p:cBhvr>
                                      <p:to>
                                        <p:strVal val="visible"/>
                                      </p:to>
                                    </p:set>
                                    <p:animEffect transition="in" filter="fade">
                                      <p:cBhvr>
                                        <p:cTn id="20" dur="500"/>
                                        <p:tgtEl>
                                          <p:spTgt spid="2">
                                            <p:graphicEl>
                                              <a:dgm id="{7DEDDA5F-A8C5-45C4-B8B9-47D95F3122D1}"/>
                                            </p:graphic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2">
                                            <p:graphicEl>
                                              <a:dgm id="{4B99D4AE-9A1E-437E-97D7-ADA5F44BA387}"/>
                                            </p:graphicEl>
                                          </p:spTgt>
                                        </p:tgtEl>
                                        <p:attrNameLst>
                                          <p:attrName>style.visibility</p:attrName>
                                        </p:attrNameLst>
                                      </p:cBhvr>
                                      <p:to>
                                        <p:strVal val="visible"/>
                                      </p:to>
                                    </p:set>
                                    <p:animEffect transition="in" filter="fade">
                                      <p:cBhvr>
                                        <p:cTn id="25" dur="500"/>
                                        <p:tgtEl>
                                          <p:spTgt spid="2">
                                            <p:graphicEl>
                                              <a:dgm id="{4B99D4AE-9A1E-437E-97D7-ADA5F44BA387}"/>
                                            </p:graphic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2">
                                            <p:graphicEl>
                                              <a:dgm id="{FA4ECC99-A57F-49FC-B075-7132BCCEF340}"/>
                                            </p:graphicEl>
                                          </p:spTgt>
                                        </p:tgtEl>
                                        <p:attrNameLst>
                                          <p:attrName>style.visibility</p:attrName>
                                        </p:attrNameLst>
                                      </p:cBhvr>
                                      <p:to>
                                        <p:strVal val="visible"/>
                                      </p:to>
                                    </p:set>
                                    <p:animEffect transition="in" filter="fade">
                                      <p:cBhvr>
                                        <p:cTn id="30" dur="500"/>
                                        <p:tgtEl>
                                          <p:spTgt spid="2">
                                            <p:graphicEl>
                                              <a:dgm id="{FA4ECC99-A57F-49FC-B075-7132BCCEF340}"/>
                                            </p:graphic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 grpId="0">
        <p:bldSub>
          <a:bldDgm bld="one"/>
        </p:bldSub>
      </p:bldGraphic>
    </p:bld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ow long after drinking can I drive? | mustard.co.uk">
            <a:extLst>
              <a:ext uri="{FF2B5EF4-FFF2-40B4-BE49-F238E27FC236}">
                <a16:creationId xmlns:a16="http://schemas.microsoft.com/office/drawing/2014/main" id="{CCCE1280-B88F-394C-1D91-E2A5A831A76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7399" r="-1" b="9552"/>
          <a:stretch/>
        </p:blipFill>
        <p:spPr bwMode="auto">
          <a:xfrm>
            <a:off x="20" y="655"/>
            <a:ext cx="8115280" cy="4468659"/>
          </a:xfrm>
          <a:prstGeom prst="rect">
            <a:avLst/>
          </a:prstGeom>
          <a:extLst>
            <a:ext uri="{909E8E84-426E-40DD-AFC4-6F175D3DCCD1}">
              <a14:hiddenFill xmlns:a14="http://schemas.microsoft.com/office/drawing/2010/main">
                <a:solidFill>
                  <a:srgbClr val="FFFFFF"/>
                </a:solidFill>
              </a14:hiddenFill>
            </a:ext>
          </a:extLst>
        </p:spPr>
      </p:pic>
      <p:pic>
        <p:nvPicPr>
          <p:cNvPr id="1028" name="Picture 4" descr="Brake comments on 2020 drink driving provisional figures | Brake">
            <a:extLst>
              <a:ext uri="{FF2B5EF4-FFF2-40B4-BE49-F238E27FC236}">
                <a16:creationId xmlns:a16="http://schemas.microsoft.com/office/drawing/2014/main" id="{1E24D852-BF3D-D0E1-C2D9-2A844CF392C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35424" r="10530" b="1"/>
          <a:stretch/>
        </p:blipFill>
        <p:spPr bwMode="auto">
          <a:xfrm>
            <a:off x="8115298" y="-6"/>
            <a:ext cx="4076702" cy="4468876"/>
          </a:xfrm>
          <a:prstGeom prst="rect">
            <a:avLst/>
          </a:prstGeom>
          <a:extLst>
            <a:ext uri="{909E8E84-426E-40DD-AFC4-6F175D3DCCD1}">
              <a14:hiddenFill xmlns:a14="http://schemas.microsoft.com/office/drawing/2010/main">
                <a:solidFill>
                  <a:srgbClr val="FFFFFF"/>
                </a:solidFill>
              </a14:hiddenFill>
            </a:ext>
          </a:extLst>
        </p:spPr>
      </p:pic>
      <p:sp>
        <p:nvSpPr>
          <p:cNvPr id="3" name="Subtitle 2">
            <a:extLst>
              <a:ext uri="{FF2B5EF4-FFF2-40B4-BE49-F238E27FC236}">
                <a16:creationId xmlns:a16="http://schemas.microsoft.com/office/drawing/2014/main" id="{74B0D5DC-F84B-C5C9-A59A-B080F5FB6BEC}"/>
              </a:ext>
            </a:extLst>
          </p:cNvPr>
          <p:cNvSpPr>
            <a:spLocks noGrp="1"/>
          </p:cNvSpPr>
          <p:nvPr>
            <p:ph type="subTitle" idx="1"/>
          </p:nvPr>
        </p:nvSpPr>
        <p:spPr>
          <a:xfrm>
            <a:off x="1129655" y="5287969"/>
            <a:ext cx="9932690" cy="1569376"/>
          </a:xfrm>
        </p:spPr>
        <p:txBody>
          <a:bodyPr anchor="t">
            <a:noAutofit/>
          </a:bodyPr>
          <a:lstStyle/>
          <a:p>
            <a:pPr algn="l"/>
            <a:r>
              <a:rPr lang="en-US" sz="4400" dirty="0">
                <a:solidFill>
                  <a:schemeClr val="tx1">
                    <a:lumMod val="50000"/>
                    <a:lumOff val="50000"/>
                  </a:schemeClr>
                </a:solidFill>
              </a:rPr>
              <a:t>Investigating Drink/ Drug Driving Offences   </a:t>
            </a:r>
          </a:p>
        </p:txBody>
      </p:sp>
    </p:spTree>
    <p:extLst>
      <p:ext uri="{BB962C8B-B14F-4D97-AF65-F5344CB8AC3E}">
        <p14:creationId xmlns:p14="http://schemas.microsoft.com/office/powerpoint/2010/main" val="2479971976"/>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29"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C5BFEF46-26E1-EA4A-66E2-A1DA954AEFCB}"/>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a:t>Public Place </a:t>
            </a:r>
          </a:p>
          <a:p>
            <a:pPr indent="-228600">
              <a:lnSpc>
                <a:spcPct val="90000"/>
              </a:lnSpc>
              <a:spcAft>
                <a:spcPts val="600"/>
              </a:spcAft>
              <a:buFont typeface="Arial" panose="020B0604020202020204" pitchFamily="34" charset="0"/>
              <a:buChar char="•"/>
            </a:pPr>
            <a:endParaRPr lang="en-US" sz="2200"/>
          </a:p>
          <a:p>
            <a:pPr indent="-228600">
              <a:lnSpc>
                <a:spcPct val="90000"/>
              </a:lnSpc>
              <a:spcAft>
                <a:spcPts val="600"/>
              </a:spcAft>
              <a:buFont typeface="Arial" panose="020B0604020202020204" pitchFamily="34" charset="0"/>
              <a:buChar char="•"/>
            </a:pPr>
            <a:r>
              <a:rPr lang="en-US" altLang="en-US" sz="2200" b="0"/>
              <a:t>Any place to which the public have access whether on payment or otherwise</a:t>
            </a:r>
          </a:p>
          <a:p>
            <a:pPr indent="-228600">
              <a:lnSpc>
                <a:spcPct val="90000"/>
              </a:lnSpc>
              <a:spcAft>
                <a:spcPts val="600"/>
              </a:spcAft>
              <a:buFont typeface="Arial" panose="020B0604020202020204" pitchFamily="34" charset="0"/>
              <a:buChar char="•"/>
            </a:pPr>
            <a:endParaRPr lang="en-US" sz="2200"/>
          </a:p>
        </p:txBody>
      </p:sp>
      <p:pic>
        <p:nvPicPr>
          <p:cNvPr id="5122" name="Picture 2" descr="What is a &quot;public place&quot; in the context of the Road Traffic Act 1988? — .">
            <a:extLst>
              <a:ext uri="{FF2B5EF4-FFF2-40B4-BE49-F238E27FC236}">
                <a16:creationId xmlns:a16="http://schemas.microsoft.com/office/drawing/2014/main" id="{F5947331-AE67-CFBB-4688-9D3494587CF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0075" r="4556" b="1"/>
          <a:stretch/>
        </p:blipFill>
        <p:spPr bwMode="auto">
          <a:xfrm>
            <a:off x="6099048" y="1019085"/>
            <a:ext cx="5458968" cy="48198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798251"/>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3" descr="\\Client\G$\CKP Images\Traffic\motor cycle.png"/>
          <p:cNvPicPr>
            <a:picLocks noChangeAspect="1" noChangeArrowheads="1"/>
          </p:cNvPicPr>
          <p:nvPr/>
        </p:nvPicPr>
        <p:blipFill rotWithShape="1">
          <a:blip r:embed="rId3">
            <a:extLst>
              <a:ext uri="{28A0092B-C50C-407E-A947-70E740481C1C}">
                <a14:useLocalDpi xmlns:a14="http://schemas.microsoft.com/office/drawing/2010/main" val="0"/>
              </a:ext>
            </a:extLst>
          </a:blip>
          <a:srcRect t="32700" r="1" b="24513"/>
          <a:stretch/>
        </p:blipFill>
        <p:spPr bwMode="auto">
          <a:xfrm>
            <a:off x="5369284" y="1"/>
            <a:ext cx="6822716" cy="2408416"/>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1" name="Picture 4" descr="\\Client\G$\CKP Images\Traffic\MPV 3.png"/>
          <p:cNvPicPr>
            <a:picLocks noChangeAspect="1" noChangeArrowheads="1"/>
          </p:cNvPicPr>
          <p:nvPr/>
        </p:nvPicPr>
        <p:blipFill rotWithShape="1">
          <a:blip r:embed="rId4">
            <a:extLst>
              <a:ext uri="{28A0092B-C50C-407E-A947-70E740481C1C}">
                <a14:useLocalDpi xmlns:a14="http://schemas.microsoft.com/office/drawing/2010/main" val="0"/>
              </a:ext>
            </a:extLst>
          </a:blip>
          <a:srcRect l="32828" r="12226" b="-1"/>
          <a:stretch/>
        </p:blipFill>
        <p:spPr bwMode="auto">
          <a:xfrm>
            <a:off x="5369283" y="2391337"/>
            <a:ext cx="340084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2" descr="\\Client\G$\CKP Images\Traffic\MPV 1.png"/>
          <p:cNvPicPr>
            <a:picLocks noChangeAspect="1" noChangeArrowheads="1"/>
          </p:cNvPicPr>
          <p:nvPr/>
        </p:nvPicPr>
        <p:blipFill rotWithShape="1">
          <a:blip r:embed="rId5">
            <a:extLst>
              <a:ext uri="{28A0092B-C50C-407E-A947-70E740481C1C}">
                <a14:useLocalDpi xmlns:a14="http://schemas.microsoft.com/office/drawing/2010/main" val="0"/>
              </a:ext>
            </a:extLst>
          </a:blip>
          <a:srcRect l="7278" r="5923" b="2"/>
          <a:stretch/>
        </p:blipFill>
        <p:spPr bwMode="auto">
          <a:xfrm>
            <a:off x="8770132" y="2391337"/>
            <a:ext cx="3421868" cy="4483748"/>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Rectangle 2"/>
          <p:cNvSpPr txBox="1">
            <a:spLocks noChangeArrowheads="1"/>
          </p:cNvSpPr>
          <p:nvPr/>
        </p:nvSpPr>
        <p:spPr>
          <a:xfrm>
            <a:off x="368630" y="616843"/>
            <a:ext cx="4518134" cy="146645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spcAft>
                <a:spcPts val="600"/>
              </a:spcAft>
            </a:pPr>
            <a:r>
              <a:rPr lang="en-US" altLang="en-US" b="1" kern="1200" dirty="0">
                <a:latin typeface="+mj-lt"/>
                <a:ea typeface="+mj-ea"/>
                <a:cs typeface="+mj-cs"/>
              </a:rPr>
              <a:t>Mechanically Propelled  Vehicle</a:t>
            </a:r>
          </a:p>
        </p:txBody>
      </p:sp>
      <p:sp>
        <p:nvSpPr>
          <p:cNvPr id="12" name="TextBox 2"/>
          <p:cNvSpPr txBox="1">
            <a:spLocks noChangeArrowheads="1"/>
          </p:cNvSpPr>
          <p:nvPr/>
        </p:nvSpPr>
        <p:spPr bwMode="auto">
          <a:xfrm>
            <a:off x="368630" y="2492080"/>
            <a:ext cx="4518134" cy="3015849"/>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1700" dirty="0">
                <a:solidFill>
                  <a:schemeClr val="tx1"/>
                </a:solidFill>
                <a:latin typeface="+mn-lt"/>
                <a:ea typeface="+mn-ea"/>
              </a:rPr>
              <a:t>A vehicle that is constructed so that it can be propelled mechanically</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Steam</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Electric</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Petrol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Diesel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Oil</a:t>
            </a:r>
          </a:p>
          <a:p>
            <a:pPr indent="-228600">
              <a:lnSpc>
                <a:spcPct val="90000"/>
              </a:lnSpc>
              <a:spcBef>
                <a:spcPct val="0"/>
              </a:spcBef>
              <a:spcAft>
                <a:spcPts val="600"/>
              </a:spcAft>
              <a:buFont typeface="Arial" panose="020B0604020202020204" pitchFamily="34" charset="0"/>
              <a:buChar char="•"/>
            </a:pPr>
            <a:r>
              <a:rPr lang="en-US" altLang="en-US" sz="1700" dirty="0">
                <a:solidFill>
                  <a:schemeClr val="tx1"/>
                </a:solidFill>
                <a:latin typeface="+mn-lt"/>
                <a:ea typeface="+mn-ea"/>
              </a:rPr>
              <a:t>Gas</a:t>
            </a: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700" dirty="0">
              <a:solidFill>
                <a:schemeClr val="bg1"/>
              </a:solidFill>
              <a:latin typeface="+mn-lt"/>
              <a:ea typeface="+mn-ea"/>
            </a:endParaRPr>
          </a:p>
        </p:txBody>
      </p:sp>
    </p:spTree>
    <p:extLst>
      <p:ext uri="{BB962C8B-B14F-4D97-AF65-F5344CB8AC3E}">
        <p14:creationId xmlns:p14="http://schemas.microsoft.com/office/powerpoint/2010/main" val="6111420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2">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2">
                                            <p:txEl>
                                              <p:pRg st="4" end="4"/>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12">
                                            <p:txEl>
                                              <p:pRg st="2" end="2"/>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1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3" name="Rectangle 410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Mechanically Propelled  Vehicle</a:t>
            </a:r>
          </a:p>
        </p:txBody>
      </p:sp>
      <p:sp>
        <p:nvSpPr>
          <p:cNvPr id="4105" name="Rectangle 410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r>
              <a:rPr lang="en-US" altLang="en-US" sz="1700"/>
              <a:t>This refers to any source of mechanical power:</a:t>
            </a:r>
          </a:p>
          <a:p>
            <a:r>
              <a:rPr lang="en-US" altLang="en-US" sz="1700" b="1"/>
              <a:t>S</a:t>
            </a:r>
            <a:r>
              <a:rPr lang="en-US" altLang="en-US" sz="1700"/>
              <a:t> - Steam</a:t>
            </a:r>
          </a:p>
          <a:p>
            <a:r>
              <a:rPr lang="en-US" altLang="en-US" sz="1700" b="1"/>
              <a:t>E - </a:t>
            </a:r>
            <a:r>
              <a:rPr lang="en-US" altLang="en-US" sz="1700"/>
              <a:t> Electricity</a:t>
            </a:r>
          </a:p>
          <a:p>
            <a:r>
              <a:rPr lang="en-US" altLang="en-US" sz="1700" b="1"/>
              <a:t>P</a:t>
            </a:r>
            <a:r>
              <a:rPr lang="en-US" altLang="en-US" sz="1700"/>
              <a:t>  - Petrol</a:t>
            </a:r>
          </a:p>
          <a:p>
            <a:r>
              <a:rPr lang="en-US" altLang="en-US" sz="1700" b="1"/>
              <a:t>D</a:t>
            </a:r>
            <a:r>
              <a:rPr lang="en-US" altLang="en-US" sz="1700"/>
              <a:t>  - Diesel</a:t>
            </a:r>
          </a:p>
          <a:p>
            <a:r>
              <a:rPr lang="en-US" altLang="en-US" sz="1700" b="1"/>
              <a:t>O - </a:t>
            </a:r>
            <a:r>
              <a:rPr lang="en-US" altLang="en-US" sz="1700"/>
              <a:t> Oil</a:t>
            </a:r>
          </a:p>
          <a:p>
            <a:r>
              <a:rPr lang="en-US" altLang="en-US" sz="1700" b="1"/>
              <a:t>G -  </a:t>
            </a:r>
            <a:r>
              <a:rPr lang="en-US" altLang="en-US" sz="1700"/>
              <a:t>Gas                               </a:t>
            </a:r>
          </a:p>
          <a:p>
            <a:endParaRPr lang="en-US" altLang="en-US" sz="1700"/>
          </a:p>
          <a:p>
            <a:pPr marL="0"/>
            <a:r>
              <a:rPr lang="en-US" altLang="en-US" sz="1700"/>
              <a:t>  Remember ‘</a:t>
            </a:r>
            <a:r>
              <a:rPr lang="en-US" altLang="en-US" sz="1700" i="1"/>
              <a:t>SEP</a:t>
            </a:r>
            <a:r>
              <a:rPr lang="en-US" altLang="en-US" sz="1700"/>
              <a:t> the </a:t>
            </a:r>
            <a:r>
              <a:rPr lang="en-US" altLang="en-US" sz="1700" i="1"/>
              <a:t>DOG</a:t>
            </a:r>
            <a:r>
              <a:rPr lang="en-US" altLang="en-US" sz="1700"/>
              <a:t>’</a:t>
            </a:r>
          </a:p>
        </p:txBody>
      </p:sp>
      <p:pic>
        <p:nvPicPr>
          <p:cNvPr id="4098" name="Picture 2" descr="SPCA's driving dogs | Financial Times">
            <a:extLst>
              <a:ext uri="{FF2B5EF4-FFF2-40B4-BE49-F238E27FC236}">
                <a16:creationId xmlns:a16="http://schemas.microsoft.com/office/drawing/2014/main" id="{70042757-83C2-01B4-30B8-1DACB4A6CEC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4476"/>
            <a:ext cx="5150277" cy="2893801"/>
          </a:xfrm>
          <a:prstGeom prst="rect">
            <a:avLst/>
          </a:prstGeom>
          <a:noFill/>
          <a:extLst>
            <a:ext uri="{909E8E84-426E-40DD-AFC4-6F175D3DCCD1}">
              <a14:hiddenFill xmlns:a14="http://schemas.microsoft.com/office/drawing/2010/main">
                <a:solidFill>
                  <a:srgbClr val="FFFFFF"/>
                </a:solidFill>
              </a14:hiddenFill>
            </a:ext>
          </a:extLst>
        </p:spPr>
      </p:pic>
      <p:sp>
        <p:nvSpPr>
          <p:cNvPr id="4109" name="Rectangle 410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96767740"/>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Rectangle 2"/>
          <p:cNvSpPr txBox="1">
            <a:spLocks noChangeArrowheads="1"/>
          </p:cNvSpPr>
          <p:nvPr/>
        </p:nvSpPr>
        <p:spPr>
          <a:xfrm>
            <a:off x="793662" y="386930"/>
            <a:ext cx="10066122" cy="1298448"/>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r>
              <a:rPr lang="en-US" altLang="en-US" sz="4800" b="1" kern="1200">
                <a:solidFill>
                  <a:schemeClr val="tx1"/>
                </a:solidFill>
                <a:latin typeface="+mj-lt"/>
                <a:ea typeface="+mj-ea"/>
                <a:cs typeface="+mj-cs"/>
              </a:rPr>
              <a:t>Road</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US" altLang="en-US" sz="2000" dirty="0"/>
              <a:t>…any highway and any other road to which the public has access, and includes bridges over which a road passes.</a:t>
            </a:r>
          </a:p>
          <a:p>
            <a:r>
              <a:rPr lang="en-US" altLang="en-US" sz="2000" dirty="0"/>
              <a:t>Sec.192(1) of the Road Traffic Act </a:t>
            </a:r>
            <a:r>
              <a:rPr lang="en-US" altLang="en-US" sz="2000"/>
              <a:t>1988</a:t>
            </a:r>
            <a:r>
              <a:rPr lang="en-US" altLang="en-US" sz="2000" b="1"/>
              <a:t>.</a:t>
            </a:r>
          </a:p>
        </p:txBody>
      </p:sp>
      <p:pic>
        <p:nvPicPr>
          <p:cNvPr id="9" name="Picture 9"/>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a:xfrm>
            <a:off x="7057631" y="2484255"/>
            <a:ext cx="2858079" cy="3714244"/>
          </a:xfrm>
          <a:prstGeom prst="rect">
            <a:avLst/>
          </a:prstGeom>
          <a:noFill/>
          <a:extLst>
            <a:ext uri="{91240B29-F687-4F45-9708-019B960494DF}">
              <a14:hiddenLine xmlns:a14="http://schemas.microsoft.com/office/drawing/2010/main" w="12700" cap="sq" cmpd="sng">
                <a:solidFill>
                  <a:schemeClr val="tx1"/>
                </a:solidFill>
                <a:prstDash val="solid"/>
                <a:miter lim="800000"/>
                <a:headEnd type="none" w="sm" len="sm"/>
                <a:tailEnd type="none" w="sm" len="sm"/>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64895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 calcmode="lin" valueType="num">
                                      <p:cBhvr additive="base">
                                        <p:cTn id="7" dur="500" fill="hold"/>
                                        <p:tgtEl>
                                          <p:spTgt spid="10">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0">
                                            <p:txEl>
                                              <p:pRg st="1" end="1"/>
                                            </p:txEl>
                                          </p:spTgt>
                                        </p:tgtEl>
                                        <p:attrNameLst>
                                          <p:attrName>style.visibility</p:attrName>
                                        </p:attrNameLst>
                                      </p:cBhvr>
                                      <p:to>
                                        <p:strVal val="visible"/>
                                      </p:to>
                                    </p:set>
                                    <p:anim calcmode="lin" valueType="num">
                                      <p:cBhvr additive="base">
                                        <p:cTn id="13" dur="500" fill="hold"/>
                                        <p:tgtEl>
                                          <p:spTgt spid="10">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0">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autoUpdateAnimBg="0"/>
    </p:bld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Content Placeholder 2"/>
          <p:cNvSpPr txBox="1">
            <a:spLocks/>
          </p:cNvSpPr>
          <p:nvPr/>
        </p:nvSpPr>
        <p:spPr>
          <a:xfrm>
            <a:off x="130964" y="1230166"/>
            <a:ext cx="8280920" cy="3593539"/>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sz="3200" dirty="0">
                <a:solidFill>
                  <a:srgbClr val="002060"/>
                </a:solidFill>
                <a:cs typeface="Arial" panose="020B0604020202020204" pitchFamily="34" charset="0"/>
              </a:rPr>
              <a:t>A person who </a:t>
            </a:r>
            <a:r>
              <a:rPr lang="en-GB" altLang="en-US" sz="3200" dirty="0">
                <a:solidFill>
                  <a:srgbClr val="FF0000"/>
                </a:solidFill>
                <a:cs typeface="Arial" panose="020B0604020202020204" pitchFamily="34" charset="0"/>
              </a:rPr>
              <a:t>drives</a:t>
            </a:r>
            <a:r>
              <a:rPr lang="en-GB" altLang="en-US" sz="3200" dirty="0">
                <a:solidFill>
                  <a:srgbClr val="0070C0"/>
                </a:solidFill>
                <a:cs typeface="Arial" panose="020B0604020202020204" pitchFamily="34" charset="0"/>
              </a:rPr>
              <a:t>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FF0000"/>
                </a:solidFill>
                <a:cs typeface="Arial" panose="020B0604020202020204" pitchFamily="34" charset="0"/>
              </a:rPr>
              <a:t> attempts to drive </a:t>
            </a:r>
            <a:r>
              <a:rPr lang="en-GB" altLang="en-US" sz="3200" dirty="0">
                <a:solidFill>
                  <a:srgbClr val="002060"/>
                </a:solidFill>
                <a:cs typeface="Arial" panose="020B0604020202020204" pitchFamily="34" charset="0"/>
              </a:rPr>
              <a:t>or </a:t>
            </a:r>
          </a:p>
          <a:p>
            <a:pPr algn="ctr">
              <a:spcBef>
                <a:spcPct val="0"/>
              </a:spcBef>
              <a:buFontTx/>
              <a:buNone/>
            </a:pPr>
            <a:r>
              <a:rPr lang="en-GB" altLang="en-US" sz="3200" dirty="0">
                <a:solidFill>
                  <a:srgbClr val="0070C0"/>
                </a:solidFill>
                <a:cs typeface="Arial" panose="020B0604020202020204" pitchFamily="34" charset="0"/>
              </a:rPr>
              <a:t> </a:t>
            </a:r>
            <a:r>
              <a:rPr lang="en-GB" altLang="en-US" sz="3200" dirty="0">
                <a:solidFill>
                  <a:srgbClr val="FF0000"/>
                </a:solidFill>
                <a:cs typeface="Arial" panose="020B0604020202020204" pitchFamily="34" charset="0"/>
              </a:rPr>
              <a:t>is in charge </a:t>
            </a:r>
          </a:p>
          <a:p>
            <a:pPr algn="ctr">
              <a:spcBef>
                <a:spcPct val="0"/>
              </a:spcBef>
              <a:buFontTx/>
              <a:buNone/>
            </a:pPr>
            <a:r>
              <a:rPr lang="en-GB" altLang="en-US" sz="3200" dirty="0">
                <a:solidFill>
                  <a:srgbClr val="002060"/>
                </a:solidFill>
                <a:cs typeface="Arial" panose="020B0604020202020204" pitchFamily="34" charset="0"/>
              </a:rPr>
              <a:t>of a  </a:t>
            </a:r>
            <a:r>
              <a:rPr lang="en-GB" altLang="en-US" sz="3200" dirty="0">
                <a:solidFill>
                  <a:srgbClr val="FF0000"/>
                </a:solidFill>
                <a:cs typeface="Arial" panose="020B0604020202020204" pitchFamily="34" charset="0"/>
              </a:rPr>
              <a:t>mechanically propelled vehicle</a:t>
            </a:r>
          </a:p>
          <a:p>
            <a:pPr algn="ctr">
              <a:spcBef>
                <a:spcPct val="0"/>
              </a:spcBef>
              <a:buFontTx/>
              <a:buNone/>
            </a:pPr>
            <a:r>
              <a:rPr lang="en-GB" altLang="en-US" sz="3200" dirty="0">
                <a:solidFill>
                  <a:srgbClr val="002060"/>
                </a:solidFill>
                <a:cs typeface="Arial" panose="020B0604020202020204" pitchFamily="34" charset="0"/>
              </a:rPr>
              <a:t> on a </a:t>
            </a:r>
            <a:r>
              <a:rPr lang="en-GB" altLang="en-US" sz="3200" dirty="0">
                <a:solidFill>
                  <a:srgbClr val="FF0000"/>
                </a:solidFill>
                <a:cs typeface="Arial" panose="020B0604020202020204" pitchFamily="34" charset="0"/>
              </a:rPr>
              <a:t>road</a:t>
            </a:r>
            <a:r>
              <a:rPr lang="en-GB" altLang="en-US" sz="3200" dirty="0">
                <a:cs typeface="Arial" panose="020B0604020202020204" pitchFamily="34" charset="0"/>
              </a:rPr>
              <a:t> o</a:t>
            </a:r>
            <a:r>
              <a:rPr lang="en-GB" altLang="en-US" sz="3200" dirty="0">
                <a:solidFill>
                  <a:srgbClr val="002060"/>
                </a:solidFill>
                <a:cs typeface="Arial" panose="020B0604020202020204" pitchFamily="34" charset="0"/>
              </a:rPr>
              <a:t>r other </a:t>
            </a:r>
            <a:r>
              <a:rPr lang="en-GB" altLang="en-US" sz="3200" dirty="0">
                <a:solidFill>
                  <a:srgbClr val="FF0000"/>
                </a:solidFill>
                <a:cs typeface="Arial" panose="020B0604020202020204" pitchFamily="34" charset="0"/>
              </a:rPr>
              <a:t>public place, </a:t>
            </a:r>
          </a:p>
          <a:p>
            <a:pPr algn="ctr">
              <a:spcBef>
                <a:spcPct val="0"/>
              </a:spcBef>
              <a:buFontTx/>
              <a:buNone/>
            </a:pPr>
            <a:r>
              <a:rPr lang="en-GB" altLang="en-US" sz="3200" dirty="0">
                <a:cs typeface="Arial" panose="020B0604020202020204" pitchFamily="34" charset="0"/>
              </a:rPr>
              <a:t> </a:t>
            </a:r>
            <a:r>
              <a:rPr lang="en-GB" altLang="en-US" sz="3200" dirty="0">
                <a:solidFill>
                  <a:srgbClr val="002060"/>
                </a:solidFill>
                <a:cs typeface="Arial" panose="020B0604020202020204" pitchFamily="34" charset="0"/>
              </a:rPr>
              <a:t>whilst unfit to drive through</a:t>
            </a:r>
          </a:p>
          <a:p>
            <a:pPr algn="ctr">
              <a:spcBef>
                <a:spcPct val="0"/>
              </a:spcBef>
              <a:buFontTx/>
              <a:buNone/>
            </a:pPr>
            <a:r>
              <a:rPr lang="en-GB" altLang="en-US" sz="3200" dirty="0">
                <a:solidFill>
                  <a:srgbClr val="002060"/>
                </a:solidFill>
                <a:cs typeface="Arial" panose="020B0604020202020204" pitchFamily="34" charset="0"/>
              </a:rPr>
              <a:t> drink or drugs </a:t>
            </a:r>
          </a:p>
          <a:p>
            <a:pPr algn="ctr">
              <a:spcBef>
                <a:spcPct val="0"/>
              </a:spcBef>
              <a:buFontTx/>
              <a:buNone/>
            </a:pPr>
            <a:r>
              <a:rPr lang="en-GB" altLang="en-US" sz="3200" dirty="0">
                <a:solidFill>
                  <a:srgbClr val="002060"/>
                </a:solidFill>
                <a:cs typeface="Arial" panose="020B0604020202020204" pitchFamily="34" charset="0"/>
              </a:rPr>
              <a:t> commits an offence</a:t>
            </a:r>
          </a:p>
        </p:txBody>
      </p:sp>
      <p:sp>
        <p:nvSpPr>
          <p:cNvPr id="4" name="TextBox 3"/>
          <p:cNvSpPr txBox="1"/>
          <p:nvPr/>
        </p:nvSpPr>
        <p:spPr>
          <a:xfrm>
            <a:off x="0" y="183207"/>
            <a:ext cx="8280920" cy="584775"/>
          </a:xfrm>
          <a:prstGeom prst="rect">
            <a:avLst/>
          </a:prstGeom>
          <a:solidFill>
            <a:schemeClr val="accent2"/>
          </a:solidFill>
          <a:ln>
            <a:solidFill>
              <a:schemeClr val="accent2"/>
            </a:solidFill>
          </a:ln>
        </p:spPr>
        <p:txBody>
          <a:bodyPr wrap="square" rtlCol="0">
            <a:spAutoFit/>
          </a:bodyPr>
          <a:lstStyle/>
          <a:p>
            <a:pPr algn="ctr"/>
            <a:r>
              <a:rPr lang="en-GB" sz="3200" b="1" dirty="0">
                <a:solidFill>
                  <a:schemeClr val="bg1"/>
                </a:solidFill>
              </a:rPr>
              <a:t>‘Unfit through Drink or Drugs’</a:t>
            </a:r>
          </a:p>
        </p:txBody>
      </p:sp>
      <p:sp>
        <p:nvSpPr>
          <p:cNvPr id="2" name="Rectangle 1"/>
          <p:cNvSpPr/>
          <p:nvPr/>
        </p:nvSpPr>
        <p:spPr>
          <a:xfrm>
            <a:off x="2208896" y="5516387"/>
            <a:ext cx="4457566" cy="461665"/>
          </a:xfrm>
          <a:prstGeom prst="rect">
            <a:avLst/>
          </a:prstGeom>
          <a:solidFill>
            <a:schemeClr val="accent2"/>
          </a:solidFill>
          <a:ln>
            <a:solidFill>
              <a:schemeClr val="accent2"/>
            </a:solidFill>
          </a:ln>
        </p:spPr>
        <p:txBody>
          <a:bodyPr wrap="none">
            <a:spAutoFit/>
          </a:bodyPr>
          <a:lstStyle/>
          <a:p>
            <a:pPr algn="ctr">
              <a:spcBef>
                <a:spcPct val="0"/>
              </a:spcBef>
              <a:buFontTx/>
              <a:buNone/>
            </a:pPr>
            <a:r>
              <a:rPr lang="en-GB" altLang="en-US" sz="2400" b="1" dirty="0">
                <a:solidFill>
                  <a:schemeClr val="bg1"/>
                </a:solidFill>
                <a:cs typeface="Arial" panose="020B0604020202020204" pitchFamily="34" charset="0"/>
              </a:rPr>
              <a:t>Section 4(1) Road Traffic Act 1988</a:t>
            </a:r>
          </a:p>
        </p:txBody>
      </p:sp>
      <p:pic>
        <p:nvPicPr>
          <p:cNvPr id="16386" name="Picture 2">
            <a:extLst>
              <a:ext uri="{FF2B5EF4-FFF2-40B4-BE49-F238E27FC236}">
                <a16:creationId xmlns:a16="http://schemas.microsoft.com/office/drawing/2014/main" id="{A1C7C61D-5D98-C34E-B8BA-03FC16999B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75524" y="1922035"/>
            <a:ext cx="3683000" cy="2209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989322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9">
                                            <p:txEl>
                                              <p:pRg st="5" end="5"/>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9">
                                            <p:txEl>
                                              <p:pRg st="6" end="6"/>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9">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474678" y="1137967"/>
            <a:ext cx="8280920" cy="3833260"/>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ctr">
              <a:spcBef>
                <a:spcPct val="0"/>
              </a:spcBef>
              <a:buFontTx/>
              <a:buNone/>
            </a:pPr>
            <a:r>
              <a:rPr lang="en-GB" altLang="en-US" dirty="0">
                <a:solidFill>
                  <a:srgbClr val="002060"/>
                </a:solidFill>
                <a:cs typeface="Arial" panose="020B0604020202020204" pitchFamily="34" charset="0"/>
              </a:rPr>
              <a:t>A person who</a:t>
            </a:r>
            <a:r>
              <a:rPr lang="en-GB" altLang="en-US" dirty="0">
                <a:solidFill>
                  <a:srgbClr val="FF0000"/>
                </a:solidFill>
                <a:cs typeface="Arial" panose="020B0604020202020204" pitchFamily="34" charset="0"/>
              </a:rPr>
              <a:t> drives</a:t>
            </a:r>
          </a:p>
          <a:p>
            <a:pPr algn="ctr">
              <a:spcBef>
                <a:spcPct val="0"/>
              </a:spcBef>
              <a:buFontTx/>
              <a:buNone/>
            </a:pPr>
            <a:r>
              <a:rPr lang="en-GB" altLang="en-US" dirty="0">
                <a:solidFill>
                  <a:srgbClr val="002060"/>
                </a:solidFill>
                <a:cs typeface="Arial" panose="020B0604020202020204" pitchFamily="34" charset="0"/>
              </a:rPr>
              <a:t> </a:t>
            </a:r>
            <a:r>
              <a:rPr lang="en-GB" altLang="en-US" b="1" dirty="0">
                <a:solidFill>
                  <a:srgbClr val="002060"/>
                </a:solidFill>
                <a:cs typeface="Arial" panose="020B0604020202020204" pitchFamily="34" charset="0"/>
              </a:rPr>
              <a:t>or</a:t>
            </a:r>
            <a:r>
              <a:rPr lang="en-GB" altLang="en-US" dirty="0">
                <a:solidFill>
                  <a:srgbClr val="002060"/>
                </a:solidFill>
                <a:cs typeface="Arial" panose="020B0604020202020204" pitchFamily="34" charset="0"/>
              </a:rPr>
              <a:t> </a:t>
            </a:r>
          </a:p>
          <a:p>
            <a:pPr algn="ctr">
              <a:spcBef>
                <a:spcPct val="0"/>
              </a:spcBef>
              <a:buFontTx/>
              <a:buNone/>
            </a:pPr>
            <a:r>
              <a:rPr lang="en-GB" altLang="en-US" dirty="0">
                <a:solidFill>
                  <a:srgbClr val="FF0000"/>
                </a:solidFill>
                <a:cs typeface="Arial" panose="020B0604020202020204" pitchFamily="34" charset="0"/>
              </a:rPr>
              <a:t> attempts to drive </a:t>
            </a:r>
          </a:p>
          <a:p>
            <a:pPr algn="ctr">
              <a:spcBef>
                <a:spcPct val="0"/>
              </a:spcBef>
              <a:buFontTx/>
              <a:buNone/>
            </a:pPr>
            <a:r>
              <a:rPr lang="en-GB" altLang="en-US" b="1" dirty="0">
                <a:solidFill>
                  <a:srgbClr val="002060"/>
                </a:solidFill>
                <a:cs typeface="Arial" panose="020B0604020202020204" pitchFamily="34" charset="0"/>
              </a:rPr>
              <a:t>or </a:t>
            </a:r>
          </a:p>
          <a:p>
            <a:pPr algn="ctr">
              <a:spcBef>
                <a:spcPct val="0"/>
              </a:spcBef>
              <a:buFontTx/>
              <a:buNone/>
            </a:pPr>
            <a:r>
              <a:rPr lang="en-GB" altLang="en-US" dirty="0">
                <a:solidFill>
                  <a:srgbClr val="0070C0"/>
                </a:solidFill>
                <a:cs typeface="Arial" panose="020B0604020202020204" pitchFamily="34" charset="0"/>
              </a:rPr>
              <a:t> </a:t>
            </a:r>
            <a:r>
              <a:rPr lang="en-GB" altLang="en-US" dirty="0">
                <a:solidFill>
                  <a:srgbClr val="FF0000"/>
                </a:solidFill>
                <a:cs typeface="Arial" panose="020B0604020202020204" pitchFamily="34" charset="0"/>
              </a:rPr>
              <a:t>is in charge </a:t>
            </a:r>
            <a:r>
              <a:rPr lang="en-GB" altLang="en-US" dirty="0">
                <a:solidFill>
                  <a:srgbClr val="002060"/>
                </a:solidFill>
                <a:cs typeface="Arial" panose="020B0604020202020204" pitchFamily="34" charset="0"/>
              </a:rPr>
              <a:t>of a  </a:t>
            </a:r>
            <a:r>
              <a:rPr lang="en-GB" altLang="en-US" dirty="0">
                <a:solidFill>
                  <a:srgbClr val="FF0000"/>
                </a:solidFill>
                <a:cs typeface="Arial" panose="020B0604020202020204" pitchFamily="34" charset="0"/>
              </a:rPr>
              <a:t>motor vehicle </a:t>
            </a:r>
            <a:r>
              <a:rPr lang="en-GB" altLang="en-US" dirty="0">
                <a:solidFill>
                  <a:srgbClr val="002060"/>
                </a:solidFill>
                <a:cs typeface="Arial" panose="020B0604020202020204" pitchFamily="34" charset="0"/>
              </a:rPr>
              <a:t>on</a:t>
            </a:r>
            <a:r>
              <a:rPr lang="en-GB" altLang="en-US" b="1" dirty="0">
                <a:solidFill>
                  <a:srgbClr val="002060"/>
                </a:solidFill>
                <a:cs typeface="Arial" panose="020B0604020202020204" pitchFamily="34" charset="0"/>
              </a:rPr>
              <a:t> </a:t>
            </a:r>
          </a:p>
          <a:p>
            <a:pPr algn="ctr">
              <a:spcBef>
                <a:spcPct val="0"/>
              </a:spcBef>
              <a:buFontTx/>
              <a:buNone/>
            </a:pPr>
            <a:r>
              <a:rPr lang="en-GB" altLang="en-US" dirty="0">
                <a:solidFill>
                  <a:srgbClr val="002060"/>
                </a:solidFill>
                <a:cs typeface="Arial" panose="020B0604020202020204" pitchFamily="34" charset="0"/>
              </a:rPr>
              <a:t>a </a:t>
            </a:r>
            <a:r>
              <a:rPr lang="en-GB" altLang="en-US" dirty="0">
                <a:solidFill>
                  <a:srgbClr val="FF0000"/>
                </a:solidFill>
                <a:cs typeface="Arial" panose="020B0604020202020204" pitchFamily="34" charset="0"/>
              </a:rPr>
              <a:t>road </a:t>
            </a:r>
            <a:r>
              <a:rPr lang="en-GB" altLang="en-US" dirty="0">
                <a:solidFill>
                  <a:srgbClr val="002060"/>
                </a:solidFill>
                <a:cs typeface="Arial" panose="020B0604020202020204" pitchFamily="34" charset="0"/>
              </a:rPr>
              <a:t>or other </a:t>
            </a:r>
            <a:r>
              <a:rPr lang="en-GB" altLang="en-US" dirty="0">
                <a:solidFill>
                  <a:srgbClr val="FF0000"/>
                </a:solidFill>
                <a:cs typeface="Arial" panose="020B0604020202020204" pitchFamily="34" charset="0"/>
              </a:rPr>
              <a:t>public place</a:t>
            </a:r>
          </a:p>
          <a:p>
            <a:pPr algn="ctr">
              <a:spcBef>
                <a:spcPct val="0"/>
              </a:spcBef>
              <a:buFontTx/>
              <a:buNone/>
            </a:pPr>
            <a:r>
              <a:rPr lang="en-GB" altLang="en-US" dirty="0">
                <a:solidFill>
                  <a:srgbClr val="002060"/>
                </a:solidFill>
                <a:cs typeface="Arial" panose="020B0604020202020204" pitchFamily="34" charset="0"/>
              </a:rPr>
              <a:t>after consuming so much alcohol</a:t>
            </a:r>
          </a:p>
          <a:p>
            <a:pPr algn="ctr">
              <a:spcBef>
                <a:spcPct val="0"/>
              </a:spcBef>
              <a:buFontTx/>
              <a:buNone/>
            </a:pPr>
            <a:r>
              <a:rPr lang="en-GB" altLang="en-US" dirty="0">
                <a:solidFill>
                  <a:srgbClr val="002060"/>
                </a:solidFill>
                <a:cs typeface="Arial" panose="020B0604020202020204" pitchFamily="34" charset="0"/>
              </a:rPr>
              <a:t>that the proportion of it in their</a:t>
            </a:r>
          </a:p>
          <a:p>
            <a:pPr algn="ctr">
              <a:spcBef>
                <a:spcPct val="0"/>
              </a:spcBef>
              <a:buFontTx/>
              <a:buNone/>
            </a:pPr>
            <a:r>
              <a:rPr lang="en-GB" altLang="en-US" dirty="0">
                <a:solidFill>
                  <a:srgbClr val="002060"/>
                </a:solidFill>
                <a:cs typeface="Arial" panose="020B0604020202020204" pitchFamily="34" charset="0"/>
              </a:rPr>
              <a:t> breath, blood or urine exceeds the</a:t>
            </a:r>
          </a:p>
          <a:p>
            <a:pPr algn="ctr">
              <a:spcBef>
                <a:spcPct val="0"/>
              </a:spcBef>
              <a:buFontTx/>
              <a:buNone/>
            </a:pPr>
            <a:r>
              <a:rPr lang="en-GB" altLang="en-US" dirty="0">
                <a:solidFill>
                  <a:srgbClr val="002060"/>
                </a:solidFill>
                <a:cs typeface="Arial" panose="020B0604020202020204" pitchFamily="34" charset="0"/>
              </a:rPr>
              <a:t> prescribed limit commits an offence</a:t>
            </a:r>
          </a:p>
          <a:p>
            <a:pPr marL="0" indent="0">
              <a:buFont typeface="Arial" panose="020B0604020202020204" pitchFamily="34" charset="0"/>
              <a:buNone/>
            </a:pPr>
            <a:endParaRPr lang="en-GB" dirty="0"/>
          </a:p>
        </p:txBody>
      </p:sp>
      <p:sp>
        <p:nvSpPr>
          <p:cNvPr id="4" name="TextBox 3"/>
          <p:cNvSpPr txBox="1"/>
          <p:nvPr/>
        </p:nvSpPr>
        <p:spPr>
          <a:xfrm>
            <a:off x="0" y="31171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Being over the prescribed limit: Alcohol</a:t>
            </a:r>
          </a:p>
        </p:txBody>
      </p:sp>
      <p:sp>
        <p:nvSpPr>
          <p:cNvPr id="2" name="Rectangle 1"/>
          <p:cNvSpPr/>
          <p:nvPr/>
        </p:nvSpPr>
        <p:spPr>
          <a:xfrm>
            <a:off x="1610924" y="5720033"/>
            <a:ext cx="4109715" cy="461665"/>
          </a:xfrm>
          <a:prstGeom prst="rect">
            <a:avLst/>
          </a:prstGeom>
          <a:solidFill>
            <a:schemeClr val="accent1">
              <a:lumMod val="20000"/>
              <a:lumOff val="80000"/>
            </a:schemeClr>
          </a:solidFill>
        </p:spPr>
        <p:txBody>
          <a:bodyPr wrap="none">
            <a:spAutoFit/>
          </a:bodyPr>
          <a:lstStyle/>
          <a:p>
            <a:pPr algn="ctr">
              <a:spcBef>
                <a:spcPct val="0"/>
              </a:spcBef>
              <a:buFontTx/>
              <a:buNone/>
            </a:pPr>
            <a:r>
              <a:rPr lang="en-GB" altLang="en-US" sz="2400" b="1" dirty="0">
                <a:solidFill>
                  <a:srgbClr val="002060"/>
                </a:solidFill>
                <a:cs typeface="Arial" panose="020B0604020202020204" pitchFamily="34" charset="0"/>
              </a:rPr>
              <a:t>Section 5 Road Traffic Act 1988</a:t>
            </a:r>
          </a:p>
        </p:txBody>
      </p:sp>
      <p:pic>
        <p:nvPicPr>
          <p:cNvPr id="18434" name="Picture 2" descr="Driving the day after drinking - How long does alcohol stay in your system?  | Express.co.uk">
            <a:extLst>
              <a:ext uri="{FF2B5EF4-FFF2-40B4-BE49-F238E27FC236}">
                <a16:creationId xmlns:a16="http://schemas.microsoft.com/office/drawing/2014/main" id="{4853ABD0-6EDE-A640-80A0-5B380A32E9C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22506" y="2330450"/>
            <a:ext cx="3708400" cy="21971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85624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2" end="2"/>
                                            </p:txEl>
                                          </p:spTgt>
                                        </p:tgtEl>
                                        <p:attrNameLst>
                                          <p:attrName>style.visibility</p:attrName>
                                        </p:attrNameLst>
                                      </p:cBhvr>
                                      <p:to>
                                        <p:strVal val="visible"/>
                                      </p:to>
                                    </p:set>
                                    <p:animEffect transition="in" filter="fade">
                                      <p:cBhvr>
                                        <p:cTn id="17" dur="500"/>
                                        <p:tgtEl>
                                          <p:spTgt spid="6">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3" end="3"/>
                                            </p:txEl>
                                          </p:spTgt>
                                        </p:tgtEl>
                                        <p:attrNameLst>
                                          <p:attrName>style.visibility</p:attrName>
                                        </p:attrNameLst>
                                      </p:cBhvr>
                                      <p:to>
                                        <p:strVal val="visible"/>
                                      </p:to>
                                    </p:set>
                                    <p:animEffect transition="in" filter="fade">
                                      <p:cBhvr>
                                        <p:cTn id="22" dur="500"/>
                                        <p:tgtEl>
                                          <p:spTgt spid="6">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4" end="4"/>
                                            </p:txEl>
                                          </p:spTgt>
                                        </p:tgtEl>
                                        <p:attrNameLst>
                                          <p:attrName>style.visibility</p:attrName>
                                        </p:attrNameLst>
                                      </p:cBhvr>
                                      <p:to>
                                        <p:strVal val="visible"/>
                                      </p:to>
                                    </p:set>
                                    <p:animEffect transition="in" filter="fade">
                                      <p:cBhvr>
                                        <p:cTn id="27" dur="500"/>
                                        <p:tgtEl>
                                          <p:spTgt spid="6">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5" end="5"/>
                                            </p:txEl>
                                          </p:spTgt>
                                        </p:tgtEl>
                                        <p:attrNameLst>
                                          <p:attrName>style.visibility</p:attrName>
                                        </p:attrNameLst>
                                      </p:cBhvr>
                                      <p:to>
                                        <p:strVal val="visible"/>
                                      </p:to>
                                    </p:set>
                                    <p:animEffect transition="in" filter="fade">
                                      <p:cBhvr>
                                        <p:cTn id="32" dur="500"/>
                                        <p:tgtEl>
                                          <p:spTgt spid="6">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6" end="6"/>
                                            </p:txEl>
                                          </p:spTgt>
                                        </p:tgtEl>
                                        <p:attrNameLst>
                                          <p:attrName>style.visibility</p:attrName>
                                        </p:attrNameLst>
                                      </p:cBhvr>
                                      <p:to>
                                        <p:strVal val="visible"/>
                                      </p:to>
                                    </p:set>
                                    <p:animEffect transition="in" filter="fade">
                                      <p:cBhvr>
                                        <p:cTn id="37" dur="500"/>
                                        <p:tgtEl>
                                          <p:spTgt spid="6">
                                            <p:txEl>
                                              <p:pRg st="6" end="6"/>
                                            </p:txEl>
                                          </p:spTgt>
                                        </p:tgtEl>
                                      </p:cBhvr>
                                    </p:animEffect>
                                  </p:childTnLst>
                                </p:cTn>
                              </p:par>
                              <p:par>
                                <p:cTn id="38" presetID="10" presetClass="entr" presetSubtype="0" fill="hold" nodeType="withEffect">
                                  <p:stCondLst>
                                    <p:cond delay="0"/>
                                  </p:stCondLst>
                                  <p:childTnLst>
                                    <p:set>
                                      <p:cBhvr>
                                        <p:cTn id="39" dur="1" fill="hold">
                                          <p:stCondLst>
                                            <p:cond delay="0"/>
                                          </p:stCondLst>
                                        </p:cTn>
                                        <p:tgtEl>
                                          <p:spTgt spid="6">
                                            <p:txEl>
                                              <p:pRg st="7" end="7"/>
                                            </p:txEl>
                                          </p:spTgt>
                                        </p:tgtEl>
                                        <p:attrNameLst>
                                          <p:attrName>style.visibility</p:attrName>
                                        </p:attrNameLst>
                                      </p:cBhvr>
                                      <p:to>
                                        <p:strVal val="visible"/>
                                      </p:to>
                                    </p:set>
                                    <p:animEffect transition="in" filter="fade">
                                      <p:cBhvr>
                                        <p:cTn id="40" dur="500"/>
                                        <p:tgtEl>
                                          <p:spTgt spid="6">
                                            <p:txEl>
                                              <p:pRg st="7" end="7"/>
                                            </p:txEl>
                                          </p:spTgt>
                                        </p:tgtEl>
                                      </p:cBhvr>
                                    </p:animEffect>
                                  </p:childTnLst>
                                </p:cTn>
                              </p:par>
                              <p:par>
                                <p:cTn id="41" presetID="10" presetClass="entr" presetSubtype="0" fill="hold" nodeType="withEffect">
                                  <p:stCondLst>
                                    <p:cond delay="0"/>
                                  </p:stCondLst>
                                  <p:childTnLst>
                                    <p:set>
                                      <p:cBhvr>
                                        <p:cTn id="42" dur="1" fill="hold">
                                          <p:stCondLst>
                                            <p:cond delay="0"/>
                                          </p:stCondLst>
                                        </p:cTn>
                                        <p:tgtEl>
                                          <p:spTgt spid="6">
                                            <p:txEl>
                                              <p:pRg st="8" end="8"/>
                                            </p:txEl>
                                          </p:spTgt>
                                        </p:tgtEl>
                                        <p:attrNameLst>
                                          <p:attrName>style.visibility</p:attrName>
                                        </p:attrNameLst>
                                      </p:cBhvr>
                                      <p:to>
                                        <p:strVal val="visible"/>
                                      </p:to>
                                    </p:set>
                                    <p:animEffect transition="in" filter="fade">
                                      <p:cBhvr>
                                        <p:cTn id="43" dur="500"/>
                                        <p:tgtEl>
                                          <p:spTgt spid="6">
                                            <p:txEl>
                                              <p:pRg st="8" end="8"/>
                                            </p:txEl>
                                          </p:spTgt>
                                        </p:tgtEl>
                                      </p:cBhvr>
                                    </p:animEffect>
                                  </p:childTnLst>
                                </p:cTn>
                              </p:par>
                              <p:par>
                                <p:cTn id="44" presetID="10" presetClass="entr" presetSubtype="0" fill="hold" nodeType="withEffect">
                                  <p:stCondLst>
                                    <p:cond delay="0"/>
                                  </p:stCondLst>
                                  <p:childTnLst>
                                    <p:set>
                                      <p:cBhvr>
                                        <p:cTn id="45" dur="1" fill="hold">
                                          <p:stCondLst>
                                            <p:cond delay="0"/>
                                          </p:stCondLst>
                                        </p:cTn>
                                        <p:tgtEl>
                                          <p:spTgt spid="6">
                                            <p:txEl>
                                              <p:pRg st="9" end="9"/>
                                            </p:txEl>
                                          </p:spTgt>
                                        </p:tgtEl>
                                        <p:attrNameLst>
                                          <p:attrName>style.visibility</p:attrName>
                                        </p:attrNameLst>
                                      </p:cBhvr>
                                      <p:to>
                                        <p:strVal val="visible"/>
                                      </p:to>
                                    </p:set>
                                    <p:animEffect transition="in" filter="fade">
                                      <p:cBhvr>
                                        <p:cTn id="46" dur="500"/>
                                        <p:tgtEl>
                                          <p:spTgt spid="6">
                                            <p:txEl>
                                              <p:pRg st="9" end="9"/>
                                            </p:txEl>
                                          </p:spTgt>
                                        </p:tgtEl>
                                      </p:cBhvr>
                                    </p:animEffect>
                                  </p:childTnLst>
                                </p:cTn>
                              </p:par>
                            </p:childTnLst>
                          </p:cTn>
                        </p:par>
                      </p:childTnLst>
                    </p:cTn>
                  </p:par>
                  <p:par>
                    <p:cTn id="47" fill="hold">
                      <p:stCondLst>
                        <p:cond delay="indefinite"/>
                      </p:stCondLst>
                      <p:childTnLst>
                        <p:par>
                          <p:cTn id="48" fill="hold">
                            <p:stCondLst>
                              <p:cond delay="0"/>
                            </p:stCondLst>
                            <p:childTnLst>
                              <p:par>
                                <p:cTn id="49" presetID="10" presetClass="entr" presetSubtype="0" fill="hold" grpId="0" nodeType="clickEffect">
                                  <p:stCondLst>
                                    <p:cond delay="0"/>
                                  </p:stCondLst>
                                  <p:childTnLst>
                                    <p:set>
                                      <p:cBhvr>
                                        <p:cTn id="50" dur="1" fill="hold">
                                          <p:stCondLst>
                                            <p:cond delay="0"/>
                                          </p:stCondLst>
                                        </p:cTn>
                                        <p:tgtEl>
                                          <p:spTgt spid="2"/>
                                        </p:tgtEl>
                                        <p:attrNameLst>
                                          <p:attrName>style.visibility</p:attrName>
                                        </p:attrNameLst>
                                      </p:cBhvr>
                                      <p:to>
                                        <p:strVal val="visible"/>
                                      </p:to>
                                    </p:set>
                                    <p:animEffect transition="in" filter="fade">
                                      <p:cBhvr>
                                        <p:cTn id="51"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Client\G$\CKP Images\Traffic\Breath limit.png"/>
          <p:cNvPicPr>
            <a:picLocks noChangeAspect="1" noChangeArrowheads="1"/>
          </p:cNvPicPr>
          <p:nvPr>
            <p:custDataLst>
              <p:tags r:id="rId1"/>
            </p:custDataLst>
          </p:nvPr>
        </p:nvPicPr>
        <p:blipFill>
          <a:blip r:embed="rId6">
            <a:extLst>
              <a:ext uri="{28A0092B-C50C-407E-A947-70E740481C1C}">
                <a14:useLocalDpi xmlns:a14="http://schemas.microsoft.com/office/drawing/2010/main" val="0"/>
              </a:ext>
            </a:extLst>
          </a:blip>
          <a:srcRect/>
          <a:stretch>
            <a:fillRect/>
          </a:stretch>
        </p:blipFill>
        <p:spPr bwMode="auto">
          <a:xfrm>
            <a:off x="4857338" y="4167402"/>
            <a:ext cx="1666011" cy="25064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7" name="Picture 4" descr="\\Client\G$\CKP Images\Traffic\Blood Limit.png"/>
          <p:cNvPicPr>
            <a:picLocks noChangeAspect="1" noChangeArrowheads="1"/>
          </p:cNvPicPr>
          <p:nvPr>
            <p:custDataLst>
              <p:tags r:id="rId2"/>
            </p:custDataLst>
          </p:nvPr>
        </p:nvPicPr>
        <p:blipFill>
          <a:blip r:embed="rId7">
            <a:extLst>
              <a:ext uri="{28A0092B-C50C-407E-A947-70E740481C1C}">
                <a14:useLocalDpi xmlns:a14="http://schemas.microsoft.com/office/drawing/2010/main" val="0"/>
              </a:ext>
            </a:extLst>
          </a:blip>
          <a:srcRect/>
          <a:stretch>
            <a:fillRect/>
          </a:stretch>
        </p:blipFill>
        <p:spPr bwMode="auto">
          <a:xfrm>
            <a:off x="7120874" y="4167402"/>
            <a:ext cx="1666011" cy="25306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9" name="Picture 5" descr="\\Client\G$\CKP Images\Traffic\Urine limit.png"/>
          <p:cNvPicPr>
            <a:picLocks noChangeAspect="1" noChangeArrowheads="1"/>
          </p:cNvPicPr>
          <p:nvPr>
            <p:custDataLst>
              <p:tags r:id="rId3"/>
            </p:custDataLst>
          </p:nvPr>
        </p:nvPicPr>
        <p:blipFill>
          <a:blip r:embed="rId8">
            <a:extLst>
              <a:ext uri="{28A0092B-C50C-407E-A947-70E740481C1C}">
                <a14:useLocalDpi xmlns:a14="http://schemas.microsoft.com/office/drawing/2010/main" val="0"/>
              </a:ext>
            </a:extLst>
          </a:blip>
          <a:srcRect/>
          <a:stretch>
            <a:fillRect/>
          </a:stretch>
        </p:blipFill>
        <p:spPr bwMode="auto">
          <a:xfrm>
            <a:off x="9473045" y="4167402"/>
            <a:ext cx="1666010" cy="25856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 name="TextBox 9"/>
          <p:cNvSpPr txBox="1"/>
          <p:nvPr/>
        </p:nvSpPr>
        <p:spPr>
          <a:xfrm>
            <a:off x="0" y="279146"/>
            <a:ext cx="8280920" cy="584775"/>
          </a:xfrm>
          <a:prstGeom prst="rect">
            <a:avLst/>
          </a:prstGeom>
          <a:solidFill>
            <a:schemeClr val="accent5">
              <a:lumMod val="60000"/>
              <a:lumOff val="40000"/>
            </a:schemeClr>
          </a:solidFill>
        </p:spPr>
        <p:txBody>
          <a:bodyPr wrap="square" rtlCol="0">
            <a:spAutoFit/>
          </a:bodyPr>
          <a:lstStyle/>
          <a:p>
            <a:pPr algn="ctr"/>
            <a:r>
              <a:rPr lang="en-GB" sz="3200" b="1" dirty="0">
                <a:solidFill>
                  <a:schemeClr val="bg1"/>
                </a:solidFill>
              </a:rPr>
              <a:t>Prescribed Limit: Alcohol</a:t>
            </a:r>
          </a:p>
        </p:txBody>
      </p:sp>
      <p:sp>
        <p:nvSpPr>
          <p:cNvPr id="8" name="TextBox 7">
            <a:extLst>
              <a:ext uri="{FF2B5EF4-FFF2-40B4-BE49-F238E27FC236}">
                <a16:creationId xmlns:a16="http://schemas.microsoft.com/office/drawing/2014/main" id="{DDD17152-0981-E842-B155-E011C4DF9F64}"/>
              </a:ext>
            </a:extLst>
          </p:cNvPr>
          <p:cNvSpPr txBox="1"/>
          <p:nvPr/>
        </p:nvSpPr>
        <p:spPr>
          <a:xfrm>
            <a:off x="241633" y="1743416"/>
            <a:ext cx="10897422" cy="1938992"/>
          </a:xfrm>
          <a:prstGeom prst="rect">
            <a:avLst/>
          </a:prstGeom>
          <a:noFill/>
        </p:spPr>
        <p:txBody>
          <a:bodyPr wrap="square">
            <a:spAutoFit/>
          </a:bodyPr>
          <a:lstStyle/>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Breath</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35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microgrammes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breath</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Blood</a:t>
            </a:r>
            <a:r>
              <a:rPr lang="en-GB" altLang="en-US" sz="24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80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blood</a:t>
            </a:r>
          </a:p>
          <a:p>
            <a:endParaRPr lang="en-GB" altLang="en-US" sz="24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2400" b="1"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Urine </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107 </a:t>
            </a:r>
            <a:r>
              <a:rPr lang="en-GB" altLang="en-US" sz="2400" dirty="0" err="1">
                <a:latin typeface="Arial" panose="020B0604020202020204" pitchFamily="34" charset="0"/>
                <a:ea typeface="ＭＳ Ｐゴシック" panose="020B0600070205080204" pitchFamily="34" charset="-128"/>
                <a:cs typeface="Arial" panose="020B0604020202020204" pitchFamily="34" charset="0"/>
              </a:rPr>
              <a:t>milligrammes</a:t>
            </a:r>
            <a:r>
              <a:rPr lang="en-GB" altLang="en-US" sz="2400" dirty="0">
                <a:latin typeface="Arial" panose="020B0604020202020204" pitchFamily="34" charset="0"/>
                <a:ea typeface="ＭＳ Ｐゴシック" panose="020B0600070205080204" pitchFamily="34" charset="-128"/>
                <a:cs typeface="Arial" panose="020B0604020202020204" pitchFamily="34" charset="0"/>
              </a:rPr>
              <a:t> of alcohol in 100 millilitres of urine</a:t>
            </a:r>
          </a:p>
        </p:txBody>
      </p:sp>
    </p:spTree>
    <p:extLst>
      <p:ext uri="{BB962C8B-B14F-4D97-AF65-F5344CB8AC3E}">
        <p14:creationId xmlns:p14="http://schemas.microsoft.com/office/powerpoint/2010/main" val="29099767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0" y="1305460"/>
            <a:ext cx="8467106" cy="3247067"/>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Where a person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drives</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attempts to drive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1"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 is in charge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of a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motor vehicle</a:t>
            </a:r>
            <a:r>
              <a:rPr kumimoji="0" lang="en-GB" altLang="en-US" sz="2800" b="0" i="0" u="none" strike="noStrike" kern="1200" cap="none" spc="0" normalizeH="0" noProof="0" dirty="0">
                <a:ln>
                  <a:noFill/>
                </a:ln>
                <a:solidFill>
                  <a:srgbClr val="FF0000"/>
                </a:solidFill>
                <a:effectLst/>
                <a:uLnTx/>
                <a:uFillTx/>
                <a:latin typeface="Calibri" panose="020F0502020204030204"/>
                <a:ea typeface="+mn-ea"/>
                <a:cs typeface="Arial" panose="020B0604020202020204" pitchFamily="34" charset="0"/>
              </a:rPr>
              <a:t> </a:t>
            </a:r>
            <a:r>
              <a:rPr kumimoji="0" lang="en-GB" altLang="en-US" sz="280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on</a:t>
            </a:r>
            <a:r>
              <a:rPr kumimoji="0" lang="en-GB" altLang="en-US" sz="280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road</a:t>
            </a:r>
            <a:r>
              <a:rPr kumimoji="0" lang="en-GB" altLang="en-US" sz="2800" b="0" i="0" u="none" strike="noStrike" kern="1200" cap="none" spc="0" normalizeH="0" baseline="0" noProof="0" dirty="0">
                <a:ln>
                  <a:noFill/>
                </a:ln>
                <a:solidFill>
                  <a:prstClr val="black"/>
                </a:solidFill>
                <a:effectLst/>
                <a:uLnTx/>
                <a:uFillTx/>
                <a:latin typeface="Calibri" panose="020F0502020204030204"/>
                <a:ea typeface="+mn-ea"/>
                <a:cs typeface="Arial" panose="020B0604020202020204" pitchFamily="34" charset="0"/>
              </a:rPr>
              <a:t> </a:t>
            </a: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or other </a:t>
            </a:r>
            <a:r>
              <a:rPr kumimoji="0" lang="en-GB" altLang="en-US" sz="2800" b="0" i="0" u="none" strike="noStrike" kern="1200" cap="none" spc="0" normalizeH="0" baseline="0" noProof="0" dirty="0">
                <a:ln>
                  <a:noFill/>
                </a:ln>
                <a:solidFill>
                  <a:srgbClr val="FF0000"/>
                </a:solidFill>
                <a:effectLst/>
                <a:uLnTx/>
                <a:uFillTx/>
                <a:latin typeface="Calibri" panose="020F0502020204030204"/>
                <a:ea typeface="+mn-ea"/>
                <a:cs typeface="Arial" panose="020B0604020202020204" pitchFamily="34" charset="0"/>
              </a:rPr>
              <a:t>public place</a:t>
            </a:r>
            <a:endParaRPr kumimoji="0" lang="en-GB" altLang="en-US" sz="2800" b="0" i="0" u="none" strike="noStrike" kern="1200" cap="none" spc="0" normalizeH="0" baseline="0" noProof="0" dirty="0">
              <a:ln>
                <a:noFill/>
              </a:ln>
              <a:solidFill>
                <a:srgbClr val="FFFF00"/>
              </a:solidFill>
              <a:effectLst/>
              <a:uLnTx/>
              <a:uFillTx/>
              <a:latin typeface="Calibri" panose="020F0502020204030204"/>
              <a:ea typeface="+mn-ea"/>
              <a:cs typeface="Arial" panose="020B0604020202020204" pitchFamily="34" charset="0"/>
            </a:endParaRP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and there is in that person’s body a specified controlled drug,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rPr>
              <a:t>they</a:t>
            </a: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 are guilty of an offence if </a:t>
            </a:r>
          </a:p>
          <a:p>
            <a:pPr marL="228600" marR="0" lvl="0" indent="-228600" algn="ctr" defTabSz="914400" rtl="0" eaLnBrk="1" fontAlgn="auto" latinLnBrk="0" hangingPunct="1">
              <a:lnSpc>
                <a:spcPct val="90000"/>
              </a:lnSpc>
              <a:spcBef>
                <a:spcPct val="0"/>
              </a:spcBef>
              <a:spcAft>
                <a:spcPts val="0"/>
              </a:spcAft>
              <a:buClrTx/>
              <a:buSzTx/>
              <a:buFontTx/>
              <a:buNone/>
              <a:tabLst/>
              <a:defRPr/>
            </a:pPr>
            <a:r>
              <a:rPr kumimoji="0" lang="en-GB" altLang="en-US" sz="2800" b="0" i="0" u="none" strike="noStrike" kern="1200" cap="none" spc="0" normalizeH="0" noProof="0" dirty="0">
                <a:ln>
                  <a:noFill/>
                </a:ln>
                <a:solidFill>
                  <a:srgbClr val="002060"/>
                </a:solidFill>
                <a:effectLst/>
                <a:uLnTx/>
                <a:uFillTx/>
                <a:latin typeface="Calibri" panose="020F0502020204030204"/>
                <a:ea typeface="+mn-ea"/>
                <a:cs typeface="Arial" panose="020B0604020202020204" pitchFamily="34" charset="0"/>
              </a:rPr>
              <a:t>the proportion of the drug in their blood or urine exceeds the specified limit for that drug</a:t>
            </a:r>
            <a:endParaRPr kumimoji="0" lang="en-GB" altLang="en-US" sz="2800" b="0" i="0" u="none" strike="noStrike" kern="1200" cap="none" spc="0" normalizeH="0" baseline="0" noProof="0" dirty="0">
              <a:ln>
                <a:noFill/>
              </a:ln>
              <a:solidFill>
                <a:srgbClr val="002060"/>
              </a:solidFill>
              <a:effectLst/>
              <a:uLnTx/>
              <a:uFillTx/>
              <a:latin typeface="Calibri" panose="020F0502020204030204"/>
              <a:ea typeface="+mn-ea"/>
              <a:cs typeface="Arial" panose="020B0604020202020204" pitchFamily="34" charset="0"/>
            </a:endParaRPr>
          </a:p>
        </p:txBody>
      </p:sp>
      <p:sp>
        <p:nvSpPr>
          <p:cNvPr id="4" name="TextBox 3"/>
          <p:cNvSpPr txBox="1"/>
          <p:nvPr/>
        </p:nvSpPr>
        <p:spPr>
          <a:xfrm>
            <a:off x="0" y="244145"/>
            <a:ext cx="8280920" cy="584775"/>
          </a:xfrm>
          <a:prstGeom prst="rect">
            <a:avLst/>
          </a:prstGeom>
          <a:solidFill>
            <a:schemeClr val="accent6">
              <a:lumMod val="60000"/>
              <a:lumOff val="40000"/>
            </a:schemeClr>
          </a:solidFill>
        </p:spPr>
        <p:txBody>
          <a:bodyPr wrap="square" rtlCol="0">
            <a:spAutoFit/>
          </a:bodyPr>
          <a:lstStyle/>
          <a:p>
            <a:pPr algn="ctr"/>
            <a:r>
              <a:rPr lang="en-GB" sz="3200" b="1" dirty="0">
                <a:solidFill>
                  <a:schemeClr val="bg1"/>
                </a:solidFill>
              </a:rPr>
              <a:t>Being over the prescribed limit: Drugs</a:t>
            </a:r>
          </a:p>
        </p:txBody>
      </p:sp>
      <p:sp>
        <p:nvSpPr>
          <p:cNvPr id="2" name="Rectangle 1"/>
          <p:cNvSpPr/>
          <p:nvPr/>
        </p:nvSpPr>
        <p:spPr>
          <a:xfrm>
            <a:off x="1008804" y="5814591"/>
            <a:ext cx="6096000" cy="424732"/>
          </a:xfrm>
          <a:prstGeom prst="rect">
            <a:avLst/>
          </a:prstGeom>
          <a:solidFill>
            <a:schemeClr val="accent6">
              <a:lumMod val="60000"/>
              <a:lumOff val="40000"/>
            </a:schemeClr>
          </a:solidFill>
        </p:spPr>
        <p:txBody>
          <a:bodyPr>
            <a:spAutoFit/>
          </a:bodyPr>
          <a:lstStyle/>
          <a:p>
            <a:pPr marL="228600" lvl="0" indent="-228600" algn="ctr">
              <a:lnSpc>
                <a:spcPct val="90000"/>
              </a:lnSpc>
              <a:spcBef>
                <a:spcPct val="0"/>
              </a:spcBef>
              <a:defRPr/>
            </a:pPr>
            <a:r>
              <a:rPr lang="en-GB" altLang="en-US" sz="2400" b="1" dirty="0">
                <a:solidFill>
                  <a:srgbClr val="002060"/>
                </a:solidFill>
                <a:cs typeface="Arial" panose="020B0604020202020204" pitchFamily="34" charset="0"/>
              </a:rPr>
              <a:t>Section 5A Road Traffic Act 1988</a:t>
            </a:r>
          </a:p>
        </p:txBody>
      </p:sp>
      <p:pic>
        <p:nvPicPr>
          <p:cNvPr id="20482" name="Picture 2" descr="Drug-driving laws: what you need to know | RAC Drive">
            <a:extLst>
              <a:ext uri="{FF2B5EF4-FFF2-40B4-BE49-F238E27FC236}">
                <a16:creationId xmlns:a16="http://schemas.microsoft.com/office/drawing/2014/main" id="{C2E6C932-4370-084D-AE52-CC4B2BBF5D6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83579" y="149760"/>
            <a:ext cx="3517900" cy="231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1463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6">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7" end="7"/>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8" end="8"/>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grpId="0" nodeType="clickEffect">
                                  <p:stCondLst>
                                    <p:cond delay="0"/>
                                  </p:stCondLst>
                                  <p:childTnLst>
                                    <p:set>
                                      <p:cBhvr>
                                        <p:cTn id="34" dur="1" fill="hold">
                                          <p:stCondLst>
                                            <p:cond delay="0"/>
                                          </p:stCondLst>
                                        </p:cTn>
                                        <p:tgtEl>
                                          <p:spTgt spid="2"/>
                                        </p:tgtEl>
                                        <p:attrNameLst>
                                          <p:attrName>style.visibility</p:attrName>
                                        </p:attrNameLst>
                                      </p:cBhvr>
                                      <p:to>
                                        <p:strVal val="visible"/>
                                      </p:to>
                                    </p:set>
                                    <p:animEffect transition="in" filter="fade">
                                      <p:cBhvr>
                                        <p:cTn id="3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irc_mi" descr="http://upload.wikimedia.org/wikipedia/commons/3/37/Ketamine.JPG">
            <a:hlinkClick r:id="rId3"/>
          </p:cNvPr>
          <p:cNvPicPr>
            <a:picLocks/>
          </p:cNvPicPr>
          <p:nvPr/>
        </p:nvPicPr>
        <p:blipFill>
          <a:blip r:embed="rId4" cstate="print">
            <a:extLst>
              <a:ext uri="{28A0092B-C50C-407E-A947-70E740481C1C}">
                <a14:useLocalDpi xmlns:a14="http://schemas.microsoft.com/office/drawing/2010/main" val="0"/>
              </a:ext>
            </a:extLst>
          </a:blip>
          <a:srcRect/>
          <a:stretch>
            <a:fillRect/>
          </a:stretch>
        </p:blipFill>
        <p:spPr>
          <a:xfrm>
            <a:off x="1562848" y="1309688"/>
            <a:ext cx="2329256" cy="1961167"/>
          </a:xfrm>
          <a:prstGeom prst="rect">
            <a:avLst/>
          </a:prstGeom>
        </p:spPr>
      </p:pic>
      <p:pic>
        <p:nvPicPr>
          <p:cNvPr id="11" name="Picture 2054" descr="C:\FrontPage Webs\1\mjleaf.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562848" y="3979641"/>
            <a:ext cx="2340462" cy="1765780"/>
          </a:xfrm>
          <a:prstGeom prst="rect">
            <a:avLst/>
          </a:prstGeom>
          <a:noFill/>
          <a:ln w="57150" cmpd="thinThick">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12" name="TextBox 11"/>
          <p:cNvSpPr txBox="1"/>
          <p:nvPr/>
        </p:nvSpPr>
        <p:spPr>
          <a:xfrm>
            <a:off x="4148193" y="1997882"/>
            <a:ext cx="1585862" cy="584775"/>
          </a:xfrm>
          <a:prstGeom prst="rect">
            <a:avLst/>
          </a:prstGeom>
          <a:noFill/>
        </p:spPr>
        <p:txBody>
          <a:bodyPr wrap="square" rtlCol="0">
            <a:spAutoFit/>
          </a:bodyPr>
          <a:lstStyle/>
          <a:p>
            <a:pPr algn="ctr"/>
            <a:r>
              <a:rPr lang="en-GB" sz="3200" b="1" dirty="0">
                <a:solidFill>
                  <a:srgbClr val="002060"/>
                </a:solidFill>
              </a:rPr>
              <a:t>Cocaine</a:t>
            </a:r>
          </a:p>
        </p:txBody>
      </p:sp>
      <p:pic>
        <p:nvPicPr>
          <p:cNvPr id="13" name="Picture 12"/>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284593" y="1309685"/>
            <a:ext cx="1944215" cy="1961167"/>
          </a:xfrm>
          <a:prstGeom prst="rect">
            <a:avLst/>
          </a:prstGeom>
        </p:spPr>
      </p:pic>
      <p:sp>
        <p:nvSpPr>
          <p:cNvPr id="14" name="TextBox 13"/>
          <p:cNvSpPr txBox="1"/>
          <p:nvPr/>
        </p:nvSpPr>
        <p:spPr>
          <a:xfrm>
            <a:off x="4148193" y="3806857"/>
            <a:ext cx="3891517" cy="1858970"/>
          </a:xfrm>
          <a:prstGeom prst="rect">
            <a:avLst/>
          </a:prstGeom>
          <a:noFill/>
        </p:spPr>
        <p:txBody>
          <a:bodyPr wrap="square" rtlCol="0">
            <a:spAutoFit/>
          </a:bodyPr>
          <a:lstStyle/>
          <a:p>
            <a:pPr eaLnBrk="1" hangingPunct="1">
              <a:lnSpc>
                <a:spcPct val="90000"/>
              </a:lnSpc>
              <a:spcBef>
                <a:spcPct val="50000"/>
              </a:spcBef>
              <a:buFontTx/>
              <a:buNone/>
            </a:pPr>
            <a:r>
              <a:rPr lang="en-US" altLang="en-US" sz="2800" b="1" dirty="0">
                <a:solidFill>
                  <a:srgbClr val="002060"/>
                </a:solidFill>
              </a:rPr>
              <a:t>Delta-9 Tetrahydrocannabinol (THC)</a:t>
            </a:r>
          </a:p>
          <a:p>
            <a:pPr eaLnBrk="1" hangingPunct="1">
              <a:lnSpc>
                <a:spcPct val="90000"/>
              </a:lnSpc>
              <a:spcBef>
                <a:spcPct val="50000"/>
              </a:spcBef>
              <a:buFontTx/>
              <a:buNone/>
            </a:pPr>
            <a:r>
              <a:rPr lang="en-US" altLang="en-US" sz="2800" b="1" dirty="0">
                <a:solidFill>
                  <a:srgbClr val="002060"/>
                </a:solidFill>
              </a:rPr>
              <a:t>‘Cannabis’</a:t>
            </a:r>
          </a:p>
        </p:txBody>
      </p:sp>
      <p:pic>
        <p:nvPicPr>
          <p:cNvPr id="15" name="Picture 14"/>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8284593" y="3870445"/>
            <a:ext cx="1944216" cy="1825265"/>
          </a:xfrm>
          <a:prstGeom prst="rect">
            <a:avLst/>
          </a:prstGeom>
        </p:spPr>
      </p:pic>
      <p:sp>
        <p:nvSpPr>
          <p:cNvPr id="9" name="TextBox 8"/>
          <p:cNvSpPr txBox="1"/>
          <p:nvPr/>
        </p:nvSpPr>
        <p:spPr>
          <a:xfrm>
            <a:off x="7733" y="188907"/>
            <a:ext cx="8280920" cy="584775"/>
          </a:xfrm>
          <a:prstGeom prst="rect">
            <a:avLst/>
          </a:prstGeom>
          <a:solidFill>
            <a:schemeClr val="accent6">
              <a:lumMod val="60000"/>
              <a:lumOff val="40000"/>
            </a:schemeClr>
          </a:solidFill>
        </p:spPr>
        <p:txBody>
          <a:bodyPr wrap="square" rtlCol="0">
            <a:spAutoFit/>
          </a:bodyPr>
          <a:lstStyle/>
          <a:p>
            <a:r>
              <a:rPr lang="en-GB" sz="3200" b="1" dirty="0">
                <a:solidFill>
                  <a:schemeClr val="bg1"/>
                </a:solidFill>
              </a:rPr>
              <a:t>Prescribed Limit: Drugs</a:t>
            </a:r>
          </a:p>
        </p:txBody>
      </p:sp>
    </p:spTree>
    <p:extLst>
      <p:ext uri="{BB962C8B-B14F-4D97-AF65-F5344CB8AC3E}">
        <p14:creationId xmlns:p14="http://schemas.microsoft.com/office/powerpoint/2010/main" val="8415515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grpId="0" nodeType="clickEffect">
                                  <p:stCondLst>
                                    <p:cond delay="0"/>
                                  </p:stCondLst>
                                  <p:childTnLst>
                                    <p:set>
                                      <p:cBhvr>
                                        <p:cTn id="10" dur="1" fill="hold">
                                          <p:stCondLst>
                                            <p:cond delay="0"/>
                                          </p:stCondLst>
                                        </p:cTn>
                                        <p:tgtEl>
                                          <p:spTgt spid="12"/>
                                        </p:tgtEl>
                                        <p:attrNameLst>
                                          <p:attrName>style.visibility</p:attrName>
                                        </p:attrNameLst>
                                      </p:cBhvr>
                                      <p:to>
                                        <p:strVal val="visible"/>
                                      </p:to>
                                    </p:set>
                                    <p:animEffect transition="in" filter="fade">
                                      <p:cBhvr>
                                        <p:cTn id="11" dur="500"/>
                                        <p:tgtEl>
                                          <p:spTgt spid="12"/>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13"/>
                                        </p:tgtEl>
                                        <p:attrNameLst>
                                          <p:attrName>style.visibility</p:attrName>
                                        </p:attrNameLst>
                                      </p:cBhvr>
                                      <p:to>
                                        <p:strVal val="visible"/>
                                      </p:to>
                                    </p:set>
                                    <p:animEffect transition="in" filter="fade">
                                      <p:cBhvr>
                                        <p:cTn id="16" dur="500"/>
                                        <p:tgtEl>
                                          <p:spTgt spid="13"/>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11"/>
                                        </p:tgtEl>
                                        <p:attrNameLst>
                                          <p:attrName>style.visibility</p:attrName>
                                        </p:attrNameLst>
                                      </p:cBhvr>
                                      <p:to>
                                        <p:strVal val="visible"/>
                                      </p:to>
                                    </p:set>
                                    <p:animEffect transition="in" filter="fade">
                                      <p:cBhvr>
                                        <p:cTn id="21" dur="500"/>
                                        <p:tgtEl>
                                          <p:spTgt spid="11"/>
                                        </p:tgtEl>
                                      </p:cBhvr>
                                    </p:animEffec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grpId="0" nodeType="clickEffect">
                                  <p:stCondLst>
                                    <p:cond delay="0"/>
                                  </p:stCondLst>
                                  <p:childTnLst>
                                    <p:set>
                                      <p:cBhvr>
                                        <p:cTn id="25" dur="1" fill="hold">
                                          <p:stCondLst>
                                            <p:cond delay="0"/>
                                          </p:stCondLst>
                                        </p:cTn>
                                        <p:tgtEl>
                                          <p:spTgt spid="14"/>
                                        </p:tgtEl>
                                        <p:attrNameLst>
                                          <p:attrName>style.visibility</p:attrName>
                                        </p:attrNameLst>
                                      </p:cBhvr>
                                      <p:to>
                                        <p:strVal val="visible"/>
                                      </p:to>
                                    </p:set>
                                    <p:animEffect transition="in" filter="fade">
                                      <p:cBhvr>
                                        <p:cTn id="26" dur="500"/>
                                        <p:tgtEl>
                                          <p:spTgt spid="14"/>
                                        </p:tgtEl>
                                      </p:cBhvr>
                                    </p:animEffect>
                                  </p:childTnLst>
                                </p:cTn>
                              </p:par>
                            </p:childTnLst>
                          </p:cTn>
                        </p:par>
                      </p:childTnLst>
                    </p:cTn>
                  </p:par>
                  <p:par>
                    <p:cTn id="27" fill="hold">
                      <p:stCondLst>
                        <p:cond delay="indefinite"/>
                      </p:stCondLst>
                      <p:childTnLst>
                        <p:par>
                          <p:cTn id="28" fill="hold">
                            <p:stCondLst>
                              <p:cond delay="0"/>
                            </p:stCondLst>
                            <p:childTnLst>
                              <p:par>
                                <p:cTn id="29" presetID="10" presetClass="entr" presetSubtype="0" fill="hold" nodeType="clickEffect">
                                  <p:stCondLst>
                                    <p:cond delay="0"/>
                                  </p:stCondLst>
                                  <p:childTnLst>
                                    <p:set>
                                      <p:cBhvr>
                                        <p:cTn id="30" dur="1" fill="hold">
                                          <p:stCondLst>
                                            <p:cond delay="0"/>
                                          </p:stCondLst>
                                        </p:cTn>
                                        <p:tgtEl>
                                          <p:spTgt spid="15"/>
                                        </p:tgtEl>
                                        <p:attrNameLst>
                                          <p:attrName>style.visibility</p:attrName>
                                        </p:attrNameLst>
                                      </p:cBhvr>
                                      <p:to>
                                        <p:strVal val="visible"/>
                                      </p:to>
                                    </p:set>
                                    <p:animEffect transition="in" filter="fade">
                                      <p:cBhvr>
                                        <p:cTn id="31"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4" grpId="0"/>
    </p:bldLst>
  </p:timing>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0" y="279146"/>
            <a:ext cx="8280920" cy="584775"/>
          </a:xfrm>
          <a:prstGeom prst="rect">
            <a:avLst/>
          </a:prstGeom>
          <a:solidFill>
            <a:srgbClr val="7030A0"/>
          </a:solidFill>
        </p:spPr>
        <p:txBody>
          <a:bodyPr wrap="square" rtlCol="0">
            <a:spAutoFit/>
          </a:bodyPr>
          <a:lstStyle/>
          <a:p>
            <a:r>
              <a:rPr lang="en-GB" sz="3200" b="1" dirty="0">
                <a:solidFill>
                  <a:schemeClr val="bg1"/>
                </a:solidFill>
              </a:rPr>
              <a:t>Power to Require Preliminary Tests</a:t>
            </a:r>
          </a:p>
        </p:txBody>
      </p:sp>
      <p:sp>
        <p:nvSpPr>
          <p:cNvPr id="8" name="Rectangle 7"/>
          <p:cNvSpPr/>
          <p:nvPr/>
        </p:nvSpPr>
        <p:spPr>
          <a:xfrm>
            <a:off x="0" y="5402376"/>
            <a:ext cx="4781244" cy="523220"/>
          </a:xfrm>
          <a:prstGeom prst="rect">
            <a:avLst/>
          </a:prstGeom>
          <a:solidFill>
            <a:srgbClr val="7030A0"/>
          </a:solidFill>
        </p:spPr>
        <p:txBody>
          <a:bodyPr wrap="none">
            <a:spAutoFit/>
          </a:bodyPr>
          <a:lstStyle/>
          <a:p>
            <a:pPr algn="ctr">
              <a:spcBef>
                <a:spcPct val="0"/>
              </a:spcBef>
            </a:pPr>
            <a:r>
              <a:rPr lang="en-GB" altLang="en-US" sz="2800" b="1" dirty="0">
                <a:solidFill>
                  <a:schemeClr val="bg1"/>
                </a:solidFill>
                <a:cs typeface="Arial" panose="020B0604020202020204" pitchFamily="34" charset="0"/>
              </a:rPr>
              <a:t>Section 6 Road Traffic Act 1988</a:t>
            </a:r>
          </a:p>
        </p:txBody>
      </p:sp>
      <p:sp>
        <p:nvSpPr>
          <p:cNvPr id="6" name="TextBox 5">
            <a:extLst>
              <a:ext uri="{FF2B5EF4-FFF2-40B4-BE49-F238E27FC236}">
                <a16:creationId xmlns:a16="http://schemas.microsoft.com/office/drawing/2014/main" id="{0226FDF5-8EB4-414D-A018-BBE5D1133EF4}"/>
              </a:ext>
            </a:extLst>
          </p:cNvPr>
          <p:cNvSpPr txBox="1"/>
          <p:nvPr/>
        </p:nvSpPr>
        <p:spPr>
          <a:xfrm>
            <a:off x="5011387" y="1397675"/>
            <a:ext cx="6477575" cy="2031325"/>
          </a:xfrm>
          <a:prstGeom prst="rect">
            <a:avLst/>
          </a:prstGeom>
          <a:noFill/>
        </p:spPr>
        <p:txBody>
          <a:bodyPr wrap="square">
            <a:spAutoFit/>
          </a:bodyPr>
          <a:lstStyle/>
          <a:p>
            <a:endParaRPr lang="en-GB" altLang="en-US" sz="1800"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specimens at the road side give a preliminary reading and are not evidential to the case. </a:t>
            </a:r>
          </a:p>
          <a:p>
            <a:endParaRPr lang="en-GB" altLang="en-US" dirty="0">
              <a:latin typeface="Arial" panose="020B0604020202020204" pitchFamily="34" charset="0"/>
              <a:ea typeface="ＭＳ Ｐゴシック" panose="020B0600070205080204" pitchFamily="34" charset="-128"/>
              <a:cs typeface="Arial" panose="020B0604020202020204" pitchFamily="34" charset="0"/>
            </a:endParaRPr>
          </a:p>
          <a:p>
            <a:pPr marL="285750" indent="-285750">
              <a:buFont typeface="Arial" panose="020B0604020202020204" pitchFamily="34" charset="0"/>
              <a:buChar char="•"/>
            </a:pPr>
            <a:r>
              <a:rPr lang="en-GB" altLang="en-US" sz="1800" dirty="0">
                <a:latin typeface="Arial" panose="020B0604020202020204" pitchFamily="34" charset="0"/>
                <a:ea typeface="ＭＳ Ｐゴシック" panose="020B0600070205080204" pitchFamily="34" charset="-128"/>
                <a:cs typeface="Arial" panose="020B0604020202020204" pitchFamily="34" charset="0"/>
              </a:rPr>
              <a:t>Breath samples for evidence are analysed by approved devices at designated police stations and operated by specially trained staff.</a:t>
            </a:r>
          </a:p>
        </p:txBody>
      </p:sp>
      <p:pic>
        <p:nvPicPr>
          <p:cNvPr id="21506" name="Picture 2" descr="Blood Sample if Breath Test between 40 &amp; 50 mcg - Drinkdriving.org">
            <a:extLst>
              <a:ext uri="{FF2B5EF4-FFF2-40B4-BE49-F238E27FC236}">
                <a16:creationId xmlns:a16="http://schemas.microsoft.com/office/drawing/2014/main" id="{6996DBB7-95B8-9545-9736-D03439E0191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03038" y="1771034"/>
            <a:ext cx="3479800" cy="2336800"/>
          </a:xfrm>
          <a:prstGeom prst="rect">
            <a:avLst/>
          </a:prstGeom>
          <a:noFill/>
          <a:extLst>
            <a:ext uri="{909E8E84-426E-40DD-AFC4-6F175D3DCCD1}">
              <a14:hiddenFill xmlns:a14="http://schemas.microsoft.com/office/drawing/2010/main">
                <a:solidFill>
                  <a:srgbClr val="FFFFFF"/>
                </a:solidFill>
              </a14:hiddenFill>
            </a:ext>
          </a:extLst>
        </p:spPr>
      </p:pic>
      <p:pic>
        <p:nvPicPr>
          <p:cNvPr id="21508" name="Picture 4" descr="Police Breathalyser Procedure: Evidential Alcohol Breath Testing">
            <a:extLst>
              <a:ext uri="{FF2B5EF4-FFF2-40B4-BE49-F238E27FC236}">
                <a16:creationId xmlns:a16="http://schemas.microsoft.com/office/drawing/2014/main" id="{F5D2935B-7CFD-114B-9E2C-35194BFCD3D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91449" y="3721354"/>
            <a:ext cx="4063020" cy="28575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Lst>
  </p:timing>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3" name="Rectangle 2"/>
          <p:cNvSpPr/>
          <p:nvPr/>
        </p:nvSpPr>
        <p:spPr>
          <a:xfrm>
            <a:off x="295799" y="210617"/>
            <a:ext cx="11364079" cy="523220"/>
          </a:xfrm>
          <a:prstGeom prst="rect">
            <a:avLst/>
          </a:prstGeom>
          <a:solidFill>
            <a:srgbClr val="7030A0"/>
          </a:solidFill>
        </p:spPr>
        <p:txBody>
          <a:bodyPr wrap="square">
            <a:spAutoFit/>
          </a:bodyPr>
          <a:lstStyle/>
          <a:p>
            <a:r>
              <a:rPr lang="en-GB" sz="2700" b="1" dirty="0">
                <a:solidFill>
                  <a:schemeClr val="bg1"/>
                </a:solidFill>
              </a:rPr>
              <a:t>Require a test in 4 circumstances - Section 6 (2),(3),(4),(5) Road Traffic Act 1988</a:t>
            </a:r>
            <a:endParaRPr lang="en-GB" sz="2700" dirty="0">
              <a:solidFill>
                <a:schemeClr val="bg1"/>
              </a:solidFill>
            </a:endParaRPr>
          </a:p>
        </p:txBody>
      </p:sp>
      <p:sp>
        <p:nvSpPr>
          <p:cNvPr id="9" name="Content Placeholder 2"/>
          <p:cNvSpPr txBox="1">
            <a:spLocks/>
          </p:cNvSpPr>
          <p:nvPr/>
        </p:nvSpPr>
        <p:spPr>
          <a:xfrm>
            <a:off x="201881" y="1487617"/>
            <a:ext cx="5077693" cy="458265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2200" b="1" dirty="0"/>
              <a:t>6(2)  </a:t>
            </a:r>
            <a:r>
              <a:rPr lang="en-GB" sz="2200" b="1" dirty="0">
                <a:solidFill>
                  <a:srgbClr val="FF0000"/>
                </a:solidFill>
              </a:rPr>
              <a:t>Driving</a:t>
            </a:r>
            <a:r>
              <a:rPr lang="en-GB" sz="2200" b="1" dirty="0">
                <a:solidFill>
                  <a:srgbClr val="0033CC"/>
                </a:solidFill>
              </a:rPr>
              <a:t> </a:t>
            </a:r>
            <a:r>
              <a:rPr lang="en-GB" sz="2200" b="1" dirty="0"/>
              <a:t>with alcohol/drug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6(3)  </a:t>
            </a:r>
            <a:r>
              <a:rPr lang="en-GB" sz="2200" b="1" dirty="0">
                <a:solidFill>
                  <a:srgbClr val="FF0000"/>
                </a:solidFill>
              </a:rPr>
              <a:t>Has been </a:t>
            </a:r>
            <a:r>
              <a:rPr lang="en-GB" sz="2200" b="1" dirty="0"/>
              <a:t>driving with alcohol /drug in body</a:t>
            </a:r>
          </a:p>
          <a:p>
            <a:pPr marL="0" indent="0">
              <a:buFont typeface="Arial" panose="020B0604020202020204" pitchFamily="34" charset="0"/>
              <a:buNone/>
            </a:pPr>
            <a:endParaRPr lang="en-GB" sz="2200" b="1" dirty="0">
              <a:solidFill>
                <a:srgbClr val="0033CC"/>
              </a:solidFill>
            </a:endParaRPr>
          </a:p>
          <a:p>
            <a:pPr marL="0" indent="0">
              <a:buFont typeface="Arial" panose="020B0604020202020204" pitchFamily="34" charset="0"/>
              <a:buNone/>
            </a:pPr>
            <a:r>
              <a:rPr lang="en-GB" sz="2200" b="1" dirty="0"/>
              <a:t>6(4)  Is or has been driving and committed a moving</a:t>
            </a:r>
            <a:r>
              <a:rPr lang="en-GB" sz="2200" b="1" dirty="0">
                <a:solidFill>
                  <a:srgbClr val="0033CC"/>
                </a:solidFill>
              </a:rPr>
              <a:t> </a:t>
            </a:r>
            <a:r>
              <a:rPr lang="en-GB" sz="2200" b="1" dirty="0">
                <a:solidFill>
                  <a:srgbClr val="FF0000"/>
                </a:solidFill>
              </a:rPr>
              <a:t>traffic offence </a:t>
            </a:r>
          </a:p>
          <a:p>
            <a:pPr marL="0" indent="0">
              <a:buFont typeface="Arial" panose="020B0604020202020204" pitchFamily="34" charset="0"/>
              <a:buNone/>
            </a:pPr>
            <a:endParaRPr lang="en-GB" sz="2200" b="1" dirty="0">
              <a:solidFill>
                <a:srgbClr val="FF0000"/>
              </a:solidFill>
            </a:endParaRPr>
          </a:p>
          <a:p>
            <a:pPr marL="0" indent="0">
              <a:buFont typeface="Arial" panose="020B0604020202020204" pitchFamily="34" charset="0"/>
              <a:buNone/>
            </a:pPr>
            <a:r>
              <a:rPr lang="en-GB" sz="2200" b="1" dirty="0"/>
              <a:t>6(5)  Driving at the time an </a:t>
            </a:r>
            <a:r>
              <a:rPr lang="en-GB" sz="2200" b="1" dirty="0">
                <a:solidFill>
                  <a:srgbClr val="FF3300"/>
                </a:solidFill>
              </a:rPr>
              <a:t>accident</a:t>
            </a:r>
            <a:r>
              <a:rPr lang="en-GB" sz="2200" b="1" dirty="0">
                <a:solidFill>
                  <a:srgbClr val="0033CC"/>
                </a:solidFill>
              </a:rPr>
              <a:t> </a:t>
            </a:r>
            <a:r>
              <a:rPr lang="en-GB" sz="2200" b="1" dirty="0"/>
              <a:t>occurred</a:t>
            </a:r>
          </a:p>
        </p:txBody>
      </p:sp>
      <p:sp>
        <p:nvSpPr>
          <p:cNvPr id="10" name="TextBox 9"/>
          <p:cNvSpPr txBox="1"/>
          <p:nvPr/>
        </p:nvSpPr>
        <p:spPr>
          <a:xfrm>
            <a:off x="5743612" y="1006955"/>
            <a:ext cx="729712" cy="5078313"/>
          </a:xfrm>
          <a:prstGeom prst="rect">
            <a:avLst/>
          </a:prstGeom>
          <a:noFill/>
        </p:spPr>
        <p:txBody>
          <a:bodyPr wrap="square" rtlCol="0">
            <a:spAutoFit/>
          </a:bodyPr>
          <a:lstStyle/>
          <a:p>
            <a:r>
              <a:rPr lang="en-GB" b="1" dirty="0">
                <a:solidFill>
                  <a:srgbClr val="FF0000"/>
                </a:solidFill>
              </a:rPr>
              <a:t>R</a:t>
            </a:r>
          </a:p>
          <a:p>
            <a:r>
              <a:rPr lang="en-GB" b="1" dirty="0">
                <a:solidFill>
                  <a:srgbClr val="FF0000"/>
                </a:solidFill>
              </a:rPr>
              <a:t>E</a:t>
            </a:r>
          </a:p>
          <a:p>
            <a:r>
              <a:rPr lang="en-GB" b="1" dirty="0">
                <a:solidFill>
                  <a:srgbClr val="FF0000"/>
                </a:solidFill>
              </a:rPr>
              <a:t>A</a:t>
            </a:r>
          </a:p>
          <a:p>
            <a:r>
              <a:rPr lang="en-GB" b="1" dirty="0">
                <a:solidFill>
                  <a:srgbClr val="FF0000"/>
                </a:solidFill>
              </a:rPr>
              <a:t>S</a:t>
            </a:r>
          </a:p>
          <a:p>
            <a:r>
              <a:rPr lang="en-GB" b="1" dirty="0">
                <a:solidFill>
                  <a:srgbClr val="FF0000"/>
                </a:solidFill>
              </a:rPr>
              <a:t>O</a:t>
            </a:r>
          </a:p>
          <a:p>
            <a:r>
              <a:rPr lang="en-GB" b="1" dirty="0">
                <a:solidFill>
                  <a:srgbClr val="FF0000"/>
                </a:solidFill>
              </a:rPr>
              <a:t>N</a:t>
            </a:r>
          </a:p>
          <a:p>
            <a:r>
              <a:rPr lang="en-GB" b="1" dirty="0">
                <a:solidFill>
                  <a:srgbClr val="FF0000"/>
                </a:solidFill>
              </a:rPr>
              <a:t>A</a:t>
            </a:r>
          </a:p>
          <a:p>
            <a:r>
              <a:rPr lang="en-GB" b="1" dirty="0">
                <a:solidFill>
                  <a:srgbClr val="FF0000"/>
                </a:solidFill>
              </a:rPr>
              <a:t>B</a:t>
            </a:r>
          </a:p>
          <a:p>
            <a:r>
              <a:rPr lang="en-GB" b="1" dirty="0">
                <a:solidFill>
                  <a:srgbClr val="FF0000"/>
                </a:solidFill>
              </a:rPr>
              <a:t>L</a:t>
            </a:r>
          </a:p>
          <a:p>
            <a:r>
              <a:rPr lang="en-GB" b="1" dirty="0">
                <a:solidFill>
                  <a:srgbClr val="FF0000"/>
                </a:solidFill>
              </a:rPr>
              <a:t>E</a:t>
            </a:r>
          </a:p>
          <a:p>
            <a:endParaRPr lang="en-GB" b="1" dirty="0">
              <a:solidFill>
                <a:srgbClr val="FF0000"/>
              </a:solidFill>
            </a:endParaRPr>
          </a:p>
          <a:p>
            <a:r>
              <a:rPr lang="en-GB" b="1" dirty="0">
                <a:solidFill>
                  <a:srgbClr val="FF0000"/>
                </a:solidFill>
              </a:rPr>
              <a:t>G</a:t>
            </a:r>
          </a:p>
          <a:p>
            <a:r>
              <a:rPr lang="en-GB" b="1" dirty="0">
                <a:solidFill>
                  <a:srgbClr val="FF0000"/>
                </a:solidFill>
              </a:rPr>
              <a:t>R</a:t>
            </a:r>
          </a:p>
          <a:p>
            <a:r>
              <a:rPr lang="en-GB" b="1" dirty="0">
                <a:solidFill>
                  <a:srgbClr val="FF0000"/>
                </a:solidFill>
              </a:rPr>
              <a:t>O</a:t>
            </a:r>
          </a:p>
          <a:p>
            <a:r>
              <a:rPr lang="en-GB" b="1" dirty="0">
                <a:solidFill>
                  <a:srgbClr val="FF0000"/>
                </a:solidFill>
              </a:rPr>
              <a:t>U</a:t>
            </a:r>
          </a:p>
          <a:p>
            <a:r>
              <a:rPr lang="en-GB" b="1" dirty="0">
                <a:solidFill>
                  <a:srgbClr val="FF0000"/>
                </a:solidFill>
              </a:rPr>
              <a:t>N</a:t>
            </a:r>
          </a:p>
          <a:p>
            <a:r>
              <a:rPr lang="en-GB" b="1" dirty="0">
                <a:solidFill>
                  <a:srgbClr val="FF0000"/>
                </a:solidFill>
              </a:rPr>
              <a:t>D</a:t>
            </a:r>
          </a:p>
          <a:p>
            <a:r>
              <a:rPr lang="en-GB" b="1" dirty="0">
                <a:solidFill>
                  <a:srgbClr val="FF0000"/>
                </a:solidFill>
              </a:rPr>
              <a:t>S</a:t>
            </a:r>
          </a:p>
        </p:txBody>
      </p:sp>
      <p:pic>
        <p:nvPicPr>
          <p:cNvPr id="11" name="Picture 2" descr="\\Client\R$\SWPKDIVLDSEPF\Shared\Pre-join\Images\decision.jpg"/>
          <p:cNvPicPr>
            <a:picLocks noChangeAspect="1" noChangeArrowheads="1"/>
          </p:cNvPicPr>
          <p:nvPr>
            <p:custDataLst>
              <p:tags r:id="rId1"/>
            </p:custDataLst>
          </p:nvPr>
        </p:nvPicPr>
        <p:blipFill>
          <a:blip r:embed="rId4" cstate="print">
            <a:extLst>
              <a:ext uri="{28A0092B-C50C-407E-A947-70E740481C1C}">
                <a14:useLocalDpi xmlns:a14="http://schemas.microsoft.com/office/drawing/2010/main" val="0"/>
              </a:ext>
            </a:extLst>
          </a:blip>
          <a:srcRect/>
          <a:stretch>
            <a:fillRect/>
          </a:stretch>
        </p:blipFill>
        <p:spPr bwMode="auto">
          <a:xfrm>
            <a:off x="7716037" y="2226889"/>
            <a:ext cx="2376263" cy="2200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 name="TextBox 11"/>
          <p:cNvSpPr txBox="1"/>
          <p:nvPr/>
        </p:nvSpPr>
        <p:spPr>
          <a:xfrm>
            <a:off x="7278816" y="1006955"/>
            <a:ext cx="3250704" cy="4678204"/>
          </a:xfrm>
          <a:prstGeom prst="rect">
            <a:avLst/>
          </a:prstGeom>
          <a:noFill/>
        </p:spPr>
        <p:txBody>
          <a:bodyPr wrap="square" rtlCol="0">
            <a:spAutoFit/>
          </a:bodyPr>
          <a:lstStyle/>
          <a:p>
            <a:pPr algn="ctr"/>
            <a:endParaRPr lang="en-GB" dirty="0">
              <a:solidFill>
                <a:schemeClr val="tx1"/>
              </a:solidFill>
            </a:endParaRPr>
          </a:p>
          <a:p>
            <a:pPr algn="ctr"/>
            <a:r>
              <a:rPr lang="en-GB" sz="2400" dirty="0">
                <a:solidFill>
                  <a:srgbClr val="0033CC"/>
                </a:solidFill>
              </a:rPr>
              <a:t>SUSPECT</a:t>
            </a:r>
          </a:p>
          <a:p>
            <a:pPr algn="ctr"/>
            <a:r>
              <a:rPr lang="en-GB" sz="2400" dirty="0">
                <a:solidFill>
                  <a:srgbClr val="0033CC"/>
                </a:solidFill>
              </a:rPr>
              <a:t>(Uniform)</a:t>
            </a: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8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endParaRPr lang="en-GB" sz="2400" dirty="0">
              <a:solidFill>
                <a:srgbClr val="0033CC"/>
              </a:solidFill>
            </a:endParaRPr>
          </a:p>
          <a:p>
            <a:pPr algn="ctr"/>
            <a:r>
              <a:rPr lang="en-GB" sz="2400" dirty="0">
                <a:solidFill>
                  <a:srgbClr val="0033CC"/>
                </a:solidFill>
              </a:rPr>
              <a:t>BELIEVE</a:t>
            </a:r>
          </a:p>
          <a:p>
            <a:pPr algn="ctr"/>
            <a:r>
              <a:rPr lang="en-GB" sz="2400" dirty="0">
                <a:solidFill>
                  <a:srgbClr val="0033CC"/>
                </a:solidFill>
              </a:rPr>
              <a:t>(Non uniform)</a:t>
            </a:r>
          </a:p>
        </p:txBody>
      </p:sp>
      <p:sp>
        <p:nvSpPr>
          <p:cNvPr id="13" name="Right Brace 12"/>
          <p:cNvSpPr/>
          <p:nvPr/>
        </p:nvSpPr>
        <p:spPr>
          <a:xfrm>
            <a:off x="5279574" y="1022659"/>
            <a:ext cx="216024" cy="3240360"/>
          </a:xfrm>
          <a:prstGeom prst="rightBrace">
            <a:avLst/>
          </a:prstGeom>
          <a:ln>
            <a:solidFill>
              <a:schemeClr val="tx1"/>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sz="4000" dirty="0"/>
          </a:p>
        </p:txBody>
      </p:sp>
    </p:spTree>
    <p:extLst>
      <p:ext uri="{BB962C8B-B14F-4D97-AF65-F5344CB8AC3E}">
        <p14:creationId xmlns:p14="http://schemas.microsoft.com/office/powerpoint/2010/main" val="3099577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9">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0"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Effect transition="in" filter="fade">
                                      <p:cBhvr>
                                        <p:cTn id="23" dur="500"/>
                                        <p:tgtEl>
                                          <p:spTgt spid="13"/>
                                        </p:tgtEl>
                                      </p:cBhvr>
                                    </p:animEffect>
                                  </p:childTnLst>
                                </p:cTn>
                              </p:par>
                            </p:childTnLst>
                          </p:cTn>
                        </p:par>
                      </p:childTnLst>
                    </p:cTn>
                  </p:par>
                  <p:par>
                    <p:cTn id="24" fill="hold">
                      <p:stCondLst>
                        <p:cond delay="indefinite"/>
                      </p:stCondLst>
                      <p:childTnLst>
                        <p:par>
                          <p:cTn id="25" fill="hold">
                            <p:stCondLst>
                              <p:cond delay="0"/>
                            </p:stCondLst>
                            <p:childTnLst>
                              <p:par>
                                <p:cTn id="26" presetID="10" presetClass="entr" presetSubtype="0"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Effect transition="in" filter="fade">
                                      <p:cBhvr>
                                        <p:cTn id="28" dur="500"/>
                                        <p:tgtEl>
                                          <p:spTgt spid="10"/>
                                        </p:tgtEl>
                                      </p:cBhvr>
                                    </p:animEffect>
                                  </p:childTnLst>
                                </p:cTn>
                              </p:par>
                            </p:childTnLst>
                          </p:cTn>
                        </p:par>
                      </p:childTnLst>
                    </p:cTn>
                  </p:par>
                  <p:par>
                    <p:cTn id="29" fill="hold">
                      <p:stCondLst>
                        <p:cond delay="indefinite"/>
                      </p:stCondLst>
                      <p:childTnLst>
                        <p:par>
                          <p:cTn id="30" fill="hold">
                            <p:stCondLst>
                              <p:cond delay="0"/>
                            </p:stCondLst>
                            <p:childTnLst>
                              <p:par>
                                <p:cTn id="31" presetID="10" presetClass="entr" presetSubtype="0" fill="hold" grpId="0" nodeType="clickEffect">
                                  <p:stCondLst>
                                    <p:cond delay="0"/>
                                  </p:stCondLst>
                                  <p:childTnLst>
                                    <p:set>
                                      <p:cBhvr>
                                        <p:cTn id="32" dur="1" fill="hold">
                                          <p:stCondLst>
                                            <p:cond delay="0"/>
                                          </p:stCondLst>
                                        </p:cTn>
                                        <p:tgtEl>
                                          <p:spTgt spid="12"/>
                                        </p:tgtEl>
                                        <p:attrNameLst>
                                          <p:attrName>style.visibility</p:attrName>
                                        </p:attrNameLst>
                                      </p:cBhvr>
                                      <p:to>
                                        <p:strVal val="visible"/>
                                      </p:to>
                                    </p:set>
                                    <p:animEffect transition="in" filter="fade">
                                      <p:cBhvr>
                                        <p:cTn id="33" dur="500"/>
                                        <p:tgtEl>
                                          <p:spTgt spid="12"/>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12">
                                            <p:txEl>
                                              <p:pRg st="1" end="1"/>
                                            </p:txEl>
                                          </p:spTgt>
                                        </p:tgtEl>
                                        <p:attrNameLst>
                                          <p:attrName>style.visibility</p:attrName>
                                        </p:attrNameLst>
                                      </p:cBhvr>
                                      <p:to>
                                        <p:strVal val="visible"/>
                                      </p:to>
                                    </p:set>
                                    <p:animEffect transition="in" filter="fade">
                                      <p:cBhvr>
                                        <p:cTn id="38" dur="500"/>
                                        <p:tgtEl>
                                          <p:spTgt spid="12">
                                            <p:txEl>
                                              <p:pRg st="1" end="1"/>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12">
                                            <p:txEl>
                                              <p:pRg st="2" end="2"/>
                                            </p:txEl>
                                          </p:spTgt>
                                        </p:tgtEl>
                                        <p:attrNameLst>
                                          <p:attrName>style.visibility</p:attrName>
                                        </p:attrNameLst>
                                      </p:cBhvr>
                                      <p:to>
                                        <p:strVal val="visible"/>
                                      </p:to>
                                    </p:set>
                                    <p:animEffect transition="in" filter="fade">
                                      <p:cBhvr>
                                        <p:cTn id="41" dur="500"/>
                                        <p:tgtEl>
                                          <p:spTgt spid="12">
                                            <p:txEl>
                                              <p:pRg st="2" end="2"/>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12">
                                            <p:txEl>
                                              <p:pRg st="10" end="10"/>
                                            </p:txEl>
                                          </p:spTgt>
                                        </p:tgtEl>
                                        <p:attrNameLst>
                                          <p:attrName>style.visibility</p:attrName>
                                        </p:attrNameLst>
                                      </p:cBhvr>
                                      <p:to>
                                        <p:strVal val="visible"/>
                                      </p:to>
                                    </p:set>
                                    <p:animEffect transition="in" filter="fade">
                                      <p:cBhvr>
                                        <p:cTn id="46" dur="500"/>
                                        <p:tgtEl>
                                          <p:spTgt spid="12">
                                            <p:txEl>
                                              <p:pRg st="10" end="10"/>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12">
                                            <p:txEl>
                                              <p:pRg st="11" end="11"/>
                                            </p:txEl>
                                          </p:spTgt>
                                        </p:tgtEl>
                                        <p:attrNameLst>
                                          <p:attrName>style.visibility</p:attrName>
                                        </p:attrNameLst>
                                      </p:cBhvr>
                                      <p:to>
                                        <p:strVal val="visible"/>
                                      </p:to>
                                    </p:set>
                                    <p:animEffect transition="in" filter="fade">
                                      <p:cBhvr>
                                        <p:cTn id="49" dur="500"/>
                                        <p:tgtEl>
                                          <p:spTgt spid="12">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uiExpand="1" build="p"/>
      <p:bldP spid="10" grpId="0"/>
      <p:bldP spid="12" grpId="0"/>
      <p:bldP spid="13" grpId="0" animBg="1"/>
    </p:bldLst>
  </p:timing>
</p:sld>
</file>

<file path=ppt/slides/slide8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5" name="Rectangle 2253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B0F29AAC-7BF6-C144-8989-82BD91085F4A}"/>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altLang="en-US" sz="4400" b="0" kern="1200" dirty="0">
                <a:solidFill>
                  <a:schemeClr val="tx1"/>
                </a:solidFill>
                <a:latin typeface="+mj-lt"/>
                <a:ea typeface="+mj-ea"/>
                <a:cs typeface="+mj-cs"/>
              </a:rPr>
              <a:t>Police Officers can only test a person for alcohol or drugs if: </a:t>
            </a:r>
          </a:p>
        </p:txBody>
      </p:sp>
      <p:sp>
        <p:nvSpPr>
          <p:cNvPr id="22537" name="Rectangle 2253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539" name="Rectangle 2253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S</a:t>
            </a:r>
            <a:r>
              <a:rPr lang="en-US" altLang="en-US" sz="2000" b="0">
                <a:solidFill>
                  <a:schemeClr val="tx1"/>
                </a:solidFill>
                <a:latin typeface="+mn-lt"/>
                <a:ea typeface="+mn-ea"/>
              </a:rPr>
              <a:t>uspect driver may be under the influence of alcohol/drugs</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A</a:t>
            </a:r>
            <a:r>
              <a:rPr lang="en-US" altLang="en-US" sz="2000" b="0">
                <a:solidFill>
                  <a:schemeClr val="tx1"/>
                </a:solidFill>
                <a:latin typeface="+mn-lt"/>
                <a:ea typeface="+mn-ea"/>
              </a:rPr>
              <a:t>ccident occurs where the vehicle has been involved in a Road Traffic Collision (RTC)</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2000" b="1">
                <a:solidFill>
                  <a:schemeClr val="tx1"/>
                </a:solidFill>
                <a:latin typeface="+mn-lt"/>
                <a:ea typeface="+mn-ea"/>
              </a:rPr>
              <a:t>M</a:t>
            </a:r>
            <a:r>
              <a:rPr lang="en-US" altLang="en-US" sz="2000" b="0">
                <a:solidFill>
                  <a:schemeClr val="tx1"/>
                </a:solidFill>
                <a:latin typeface="+mn-lt"/>
                <a:ea typeface="+mn-ea"/>
              </a:rPr>
              <a:t>oving traffic offence has been committed</a:t>
            </a:r>
          </a:p>
        </p:txBody>
      </p:sp>
      <p:pic>
        <p:nvPicPr>
          <p:cNvPr id="22530" name="Picture 2" descr="A car and a stop sign&#10;&#10;Description automatically generated with medium confidence">
            <a:extLst>
              <a:ext uri="{FF2B5EF4-FFF2-40B4-BE49-F238E27FC236}">
                <a16:creationId xmlns:a16="http://schemas.microsoft.com/office/drawing/2014/main" id="{3F611EB9-B27F-0E4B-BB15-F782FF56BA66}"/>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1239" b="2"/>
          <a:stretch/>
        </p:blipFill>
        <p:spPr bwMode="auto">
          <a:xfrm>
            <a:off x="5911532" y="2829973"/>
            <a:ext cx="5150277" cy="3022807"/>
          </a:xfrm>
          <a:prstGeom prst="rect">
            <a:avLst/>
          </a:prstGeom>
          <a:noFill/>
          <a:extLst>
            <a:ext uri="{909E8E84-426E-40DD-AFC4-6F175D3DCCD1}">
              <a14:hiddenFill xmlns:a14="http://schemas.microsoft.com/office/drawing/2010/main">
                <a:solidFill>
                  <a:srgbClr val="FFFFFF"/>
                </a:solidFill>
              </a14:hiddenFill>
            </a:ext>
          </a:extLst>
        </p:spPr>
      </p:pic>
      <p:sp>
        <p:nvSpPr>
          <p:cNvPr id="22541" name="Rectangle 2254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347471"/>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428966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5">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5">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559" name="Rectangle 23558">
            <a:extLst>
              <a:ext uri="{FF2B5EF4-FFF2-40B4-BE49-F238E27FC236}">
                <a16:creationId xmlns:a16="http://schemas.microsoft.com/office/drawing/2014/main" id="{28D31E1B-0407-4223-9642-0B642CBF57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3561" name="Group 2356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062849"/>
            <a:ext cx="731521" cy="673460"/>
            <a:chOff x="3940602" y="308034"/>
            <a:chExt cx="2116791" cy="3428999"/>
          </a:xfrm>
          <a:solidFill>
            <a:schemeClr val="accent4"/>
          </a:solidFill>
        </p:grpSpPr>
        <p:sp>
          <p:nvSpPr>
            <p:cNvPr id="23562" name="Rectangle 2356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3" name="Rectangle 2356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564" name="Rectangle 2356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3566" name="Rectangle 2356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656150"/>
            <a:ext cx="5672667" cy="14315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043631" y="873940"/>
            <a:ext cx="5052369" cy="1035781"/>
          </a:xfrm>
          <a:prstGeom prst="rect">
            <a:avLst/>
          </a:prstGeom>
        </p:spPr>
        <p:txBody>
          <a:bodyPr vert="horz" lIns="91440" tIns="45720" rIns="91440" bIns="45720" rtlCol="0" anchor="ctr">
            <a:normAutofit/>
          </a:bodyPr>
          <a:lstStyle/>
          <a:p>
            <a:pPr>
              <a:lnSpc>
                <a:spcPct val="90000"/>
              </a:lnSpc>
              <a:spcBef>
                <a:spcPct val="0"/>
              </a:spcBef>
              <a:spcAft>
                <a:spcPts val="600"/>
              </a:spcAft>
            </a:pPr>
            <a:r>
              <a:rPr lang="en-US" sz="3600" b="1" kern="1200">
                <a:solidFill>
                  <a:schemeClr val="tx1"/>
                </a:solidFill>
                <a:latin typeface="+mj-lt"/>
                <a:ea typeface="+mj-ea"/>
                <a:cs typeface="+mj-cs"/>
              </a:rPr>
              <a:t>Preliminary Tests</a:t>
            </a:r>
          </a:p>
        </p:txBody>
      </p:sp>
      <p:sp>
        <p:nvSpPr>
          <p:cNvPr id="8" name="TextBox 4"/>
          <p:cNvSpPr txBox="1">
            <a:spLocks noChangeArrowheads="1"/>
          </p:cNvSpPr>
          <p:nvPr/>
        </p:nvSpPr>
        <p:spPr bwMode="auto">
          <a:xfrm>
            <a:off x="1045029" y="2524721"/>
            <a:ext cx="4991629" cy="367712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Roadside breath test</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Approved by Secretary of State</a:t>
            </a:r>
          </a:p>
          <a:p>
            <a:pPr marL="457200" indent="-228600">
              <a:lnSpc>
                <a:spcPct val="90000"/>
              </a:lnSpc>
              <a:spcBef>
                <a:spcPct val="0"/>
              </a:spcBef>
              <a:spcAft>
                <a:spcPts val="600"/>
              </a:spcAft>
              <a:buFont typeface="Arial" panose="020B0604020202020204" pitchFamily="34" charset="0"/>
              <a:buChar char="•"/>
            </a:pPr>
            <a:endParaRPr lang="en-US" altLang="en-US" sz="1800">
              <a:solidFill>
                <a:schemeClr val="tx1"/>
              </a:solidFill>
              <a:latin typeface="+mn-lt"/>
              <a:ea typeface="+mn-ea"/>
            </a:endParaRPr>
          </a:p>
          <a:p>
            <a:pPr marL="457200" indent="-228600">
              <a:lnSpc>
                <a:spcPct val="90000"/>
              </a:lnSpc>
              <a:spcBef>
                <a:spcPct val="0"/>
              </a:spcBef>
              <a:spcAft>
                <a:spcPts val="600"/>
              </a:spcAft>
              <a:buFont typeface="Arial" panose="020B0604020202020204" pitchFamily="34" charset="0"/>
              <a:buChar char="•"/>
            </a:pPr>
            <a:r>
              <a:rPr lang="en-US" altLang="en-US" sz="1800">
                <a:solidFill>
                  <a:schemeClr val="tx1"/>
                </a:solidFill>
                <a:latin typeface="+mn-lt"/>
                <a:ea typeface="+mn-ea"/>
              </a:rPr>
              <a:t>Indicates if proportion of alcohol in breath exceeds the prescribed limit</a:t>
            </a:r>
          </a:p>
        </p:txBody>
      </p:sp>
      <p:sp>
        <p:nvSpPr>
          <p:cNvPr id="23568" name="Rectangle 23567">
            <a:extLst>
              <a:ext uri="{FF2B5EF4-FFF2-40B4-BE49-F238E27FC236}">
                <a16:creationId xmlns:a16="http://schemas.microsoft.com/office/drawing/2014/main" id="{70E96339-907C-46C3-99AC-31179B6F0E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16299" y="608401"/>
            <a:ext cx="4637502" cy="5593443"/>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554" name="Picture 2" descr="Police forces unite to clamp down on Christmas drink-driving">
            <a:extLst>
              <a:ext uri="{FF2B5EF4-FFF2-40B4-BE49-F238E27FC236}">
                <a16:creationId xmlns:a16="http://schemas.microsoft.com/office/drawing/2014/main" id="{4A7F3291-2854-8041-8667-DA8E708A18E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497" r="1566"/>
          <a:stretch/>
        </p:blipFill>
        <p:spPr bwMode="auto">
          <a:xfrm>
            <a:off x="7530476" y="901032"/>
            <a:ext cx="3023286" cy="5116220"/>
          </a:xfrm>
          <a:prstGeom prst="rect">
            <a:avLst/>
          </a:prstGeom>
          <a:noFill/>
          <a:extLst>
            <a:ext uri="{909E8E84-426E-40DD-AFC4-6F175D3DCCD1}">
              <a14:hiddenFill xmlns:a14="http://schemas.microsoft.com/office/drawing/2010/main">
                <a:solidFill>
                  <a:srgbClr val="FFFFFF"/>
                </a:solidFill>
              </a14:hiddenFill>
            </a:ext>
          </a:extLst>
        </p:spPr>
      </p:pic>
      <p:cxnSp>
        <p:nvCxnSpPr>
          <p:cNvPr id="23570" name="Straight Connector 23569">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92240"/>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8926124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85" name="Rectangle 24584">
            <a:extLst>
              <a:ext uri="{FF2B5EF4-FFF2-40B4-BE49-F238E27FC236}">
                <a16:creationId xmlns:a16="http://schemas.microsoft.com/office/drawing/2014/main" id="{1612B638-AF29-4A83-BFB3-49BF0745B4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5528" y="386930"/>
            <a:ext cx="10141799" cy="1300554"/>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u="sng" kern="1200">
                <a:solidFill>
                  <a:schemeClr val="tx1"/>
                </a:solidFill>
                <a:latin typeface="+mj-lt"/>
                <a:ea typeface="+mj-ea"/>
                <a:cs typeface="+mj-cs"/>
              </a:rPr>
              <a:t>Considerations</a:t>
            </a:r>
          </a:p>
        </p:txBody>
      </p:sp>
      <p:sp>
        <p:nvSpPr>
          <p:cNvPr id="24587" name="Rectangle 24586">
            <a:extLst>
              <a:ext uri="{FF2B5EF4-FFF2-40B4-BE49-F238E27FC236}">
                <a16:creationId xmlns:a16="http://schemas.microsoft.com/office/drawing/2014/main" id="{5DA32751-37A2-45C0-BE94-63D375E270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89" name="Rectangle 2458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78" name="Picture 2" descr="A Few Reasons Why Writing Just 20 Minutes a Day is Good For You | Telling  HerStories: The Broad View">
            <a:extLst>
              <a:ext uri="{FF2B5EF4-FFF2-40B4-BE49-F238E27FC236}">
                <a16:creationId xmlns:a16="http://schemas.microsoft.com/office/drawing/2014/main" id="{13E2876B-3666-F34A-94A0-F03742A535EE}"/>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772" r="1" b="1"/>
          <a:stretch/>
        </p:blipFill>
        <p:spPr bwMode="auto">
          <a:xfrm>
            <a:off x="63529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pic>
        <p:nvPicPr>
          <p:cNvPr id="24580" name="Picture 4" descr="344 Deep Breathing Illustrations &amp; Clip Art - iStock">
            <a:extLst>
              <a:ext uri="{FF2B5EF4-FFF2-40B4-BE49-F238E27FC236}">
                <a16:creationId xmlns:a16="http://schemas.microsoft.com/office/drawing/2014/main" id="{8A99AD0F-D9B9-D54F-834C-A97561B3184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14647" r="11498" b="2"/>
          <a:stretch/>
        </p:blipFill>
        <p:spPr bwMode="auto">
          <a:xfrm>
            <a:off x="3622965" y="2524715"/>
            <a:ext cx="2743200" cy="3714244"/>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4"/>
          <p:cNvSpPr txBox="1">
            <a:spLocks noChangeArrowheads="1"/>
          </p:cNvSpPr>
          <p:nvPr/>
        </p:nvSpPr>
        <p:spPr bwMode="auto">
          <a:xfrm>
            <a:off x="6882937" y="2599509"/>
            <a:ext cx="4054389"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When did they last consume alcohol?</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used any ‘breath freshening’ sprays recently?</a:t>
            </a: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20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a:solidFill>
                  <a:schemeClr val="tx1"/>
                </a:solidFill>
                <a:latin typeface="+mn-lt"/>
                <a:ea typeface="+mn-ea"/>
              </a:rPr>
              <a:t>Have they smoked recently?</a:t>
            </a:r>
          </a:p>
        </p:txBody>
      </p:sp>
      <p:sp>
        <p:nvSpPr>
          <p:cNvPr id="24591" name="Rectangle 24590">
            <a:extLst>
              <a:ext uri="{FF2B5EF4-FFF2-40B4-BE49-F238E27FC236}">
                <a16:creationId xmlns:a16="http://schemas.microsoft.com/office/drawing/2014/main" id="{5A55FBCD-CD42-40F5-8A1B-3203F9CAE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602443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2">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27" name="Rectangle 307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0729" name="Rectangle 307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31" name="Rectangle 307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defRPr/>
            </a:pPr>
            <a:r>
              <a:rPr lang="en-US" sz="1700"/>
              <a:t>BLOOD or URINE can </a:t>
            </a:r>
            <a:r>
              <a:rPr lang="en-US" sz="1700" b="1"/>
              <a:t>only</a:t>
            </a:r>
            <a:r>
              <a:rPr lang="en-US" sz="1700"/>
              <a:t> be required where:</a:t>
            </a:r>
          </a:p>
          <a:p>
            <a:pPr>
              <a:defRPr/>
            </a:pPr>
            <a:r>
              <a:rPr lang="en-US" sz="1700"/>
              <a:t>The constable making the requirement has reasonable cause to believe that for medical reasons a specimen of breath could/should not be provided</a:t>
            </a:r>
          </a:p>
          <a:p>
            <a:pPr>
              <a:defRPr/>
            </a:pPr>
            <a:r>
              <a:rPr lang="en-US" sz="1700"/>
              <a:t>An approved device is not available at the police station or is not practical to use such a device</a:t>
            </a:r>
          </a:p>
          <a:p>
            <a:pPr>
              <a:defRPr/>
            </a:pPr>
            <a:r>
              <a:rPr lang="en-US" sz="1700"/>
              <a:t>An approved device has been used but the constable has reasonable cause to believe that the readings produced are unreliable</a:t>
            </a:r>
          </a:p>
        </p:txBody>
      </p:sp>
      <p:pic>
        <p:nvPicPr>
          <p:cNvPr id="30722" name="Picture 2" descr="Contesting Blood and Urine samples - Ashworth Motoring Law">
            <a:extLst>
              <a:ext uri="{FF2B5EF4-FFF2-40B4-BE49-F238E27FC236}">
                <a16:creationId xmlns:a16="http://schemas.microsoft.com/office/drawing/2014/main" id="{DC74AB3C-2149-6548-BC96-16395D4CAAC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27739"/>
            <a:ext cx="5150277" cy="3427275"/>
          </a:xfrm>
          <a:prstGeom prst="rect">
            <a:avLst/>
          </a:prstGeom>
          <a:noFill/>
          <a:extLst>
            <a:ext uri="{909E8E84-426E-40DD-AFC4-6F175D3DCCD1}">
              <a14:hiddenFill xmlns:a14="http://schemas.microsoft.com/office/drawing/2010/main">
                <a:solidFill>
                  <a:srgbClr val="FFFFFF"/>
                </a:solidFill>
              </a14:hiddenFill>
            </a:ext>
          </a:extLst>
        </p:spPr>
      </p:pic>
      <p:sp>
        <p:nvSpPr>
          <p:cNvPr id="30733" name="Rectangle 307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4143388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9">
                                            <p:txEl>
                                              <p:pRg st="1" end="1"/>
                                            </p:txEl>
                                          </p:spTgt>
                                        </p:tgtEl>
                                        <p:attrNameLst>
                                          <p:attrName>style.visibility</p:attrName>
                                        </p:attrNameLst>
                                      </p:cBhvr>
                                      <p:to>
                                        <p:strVal val="visible"/>
                                      </p:to>
                                    </p:set>
                                    <p:animEffect transition="in" filter="fade">
                                      <p:cBhvr>
                                        <p:cTn id="11" dur="500"/>
                                        <p:tgtEl>
                                          <p:spTgt spid="9">
                                            <p:txEl>
                                              <p:pRg st="1" end="1"/>
                                            </p:txEl>
                                          </p:spTgt>
                                        </p:tgtEl>
                                      </p:cBhvr>
                                    </p:animEffect>
                                  </p:childTnLst>
                                </p:cTn>
                              </p:par>
                            </p:childTnLst>
                          </p:cTn>
                        </p:par>
                      </p:childTnLst>
                    </p:cTn>
                  </p:par>
                  <p:par>
                    <p:cTn id="12" fill="hold">
                      <p:stCondLst>
                        <p:cond delay="indefinite"/>
                      </p:stCondLst>
                      <p:childTnLst>
                        <p:par>
                          <p:cTn id="13" fill="hold">
                            <p:stCondLst>
                              <p:cond delay="0"/>
                            </p:stCondLst>
                            <p:childTnLst>
                              <p:par>
                                <p:cTn id="14" presetID="10" presetClass="entr" presetSubtype="0" fill="hold" nodeType="clickEffect">
                                  <p:stCondLst>
                                    <p:cond delay="0"/>
                                  </p:stCondLst>
                                  <p:childTnLst>
                                    <p:set>
                                      <p:cBhvr>
                                        <p:cTn id="15" dur="1" fill="hold">
                                          <p:stCondLst>
                                            <p:cond delay="0"/>
                                          </p:stCondLst>
                                        </p:cTn>
                                        <p:tgtEl>
                                          <p:spTgt spid="9">
                                            <p:txEl>
                                              <p:pRg st="2" end="2"/>
                                            </p:txEl>
                                          </p:spTgt>
                                        </p:tgtEl>
                                        <p:attrNameLst>
                                          <p:attrName>style.visibility</p:attrName>
                                        </p:attrNameLst>
                                      </p:cBhvr>
                                      <p:to>
                                        <p:strVal val="visible"/>
                                      </p:to>
                                    </p:set>
                                    <p:animEffect transition="in" filter="fade">
                                      <p:cBhvr>
                                        <p:cTn id="16" dur="500"/>
                                        <p:tgtEl>
                                          <p:spTgt spid="9">
                                            <p:txEl>
                                              <p:pRg st="2" end="2"/>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10" presetClass="entr" presetSubtype="0" fill="hold" nodeType="clickEffect">
                                  <p:stCondLst>
                                    <p:cond delay="0"/>
                                  </p:stCondLst>
                                  <p:childTnLst>
                                    <p:set>
                                      <p:cBhvr>
                                        <p:cTn id="20" dur="1" fill="hold">
                                          <p:stCondLst>
                                            <p:cond delay="0"/>
                                          </p:stCondLst>
                                        </p:cTn>
                                        <p:tgtEl>
                                          <p:spTgt spid="9">
                                            <p:txEl>
                                              <p:pRg st="3" end="3"/>
                                            </p:txEl>
                                          </p:spTgt>
                                        </p:tgtEl>
                                        <p:attrNameLst>
                                          <p:attrName>style.visibility</p:attrName>
                                        </p:attrNameLst>
                                      </p:cBhvr>
                                      <p:to>
                                        <p:strVal val="visible"/>
                                      </p:to>
                                    </p:set>
                                    <p:animEffect transition="in" filter="fade">
                                      <p:cBhvr>
                                        <p:cTn id="21" dur="500"/>
                                        <p:tgtEl>
                                          <p:spTgt spid="9">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751" name="Rectangle 3175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Police Station Procedure</a:t>
            </a:r>
          </a:p>
        </p:txBody>
      </p:sp>
      <p:sp>
        <p:nvSpPr>
          <p:cNvPr id="31753" name="Rectangle 3175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55" name="Rectangle 3175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3"/>
          <p:cNvSpPr txBox="1">
            <a:spLocks noChangeArrowheads="1"/>
          </p:cNvSpPr>
          <p:nvPr/>
        </p:nvSpPr>
        <p:spPr>
          <a:xfrm>
            <a:off x="793661" y="2599509"/>
            <a:ext cx="4530898" cy="363945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a:defRPr/>
            </a:pPr>
            <a:r>
              <a:rPr lang="en-US" sz="1700"/>
              <a:t>BLOOD or URINE can </a:t>
            </a:r>
            <a:r>
              <a:rPr lang="en-US" sz="1700" b="1"/>
              <a:t>only</a:t>
            </a:r>
            <a:r>
              <a:rPr lang="en-US" sz="1700"/>
              <a:t> be required where:</a:t>
            </a:r>
          </a:p>
          <a:p>
            <a:pPr marL="0">
              <a:defRPr/>
            </a:pPr>
            <a:endParaRPr lang="en-US" sz="1700"/>
          </a:p>
          <a:p>
            <a:pPr marL="0">
              <a:defRPr/>
            </a:pPr>
            <a:r>
              <a:rPr lang="en-US" sz="1700"/>
              <a:t>A preliminary drug test has been administered and the constable has reasonable cause to believe that the person has a drug in his/her body</a:t>
            </a:r>
          </a:p>
          <a:p>
            <a:pPr marL="0">
              <a:defRPr/>
            </a:pPr>
            <a:endParaRPr lang="en-US" sz="1700"/>
          </a:p>
          <a:p>
            <a:pPr marL="0">
              <a:defRPr/>
            </a:pPr>
            <a:r>
              <a:rPr lang="en-US" sz="1700"/>
              <a:t>The suspected offence is one under Sec 3A, 4 or 5A and a medical practitioner has advised that the condition of  person required to provide a specimen might be due to some drug.</a:t>
            </a:r>
          </a:p>
        </p:txBody>
      </p:sp>
      <p:pic>
        <p:nvPicPr>
          <p:cNvPr id="31746" name="Picture 2" descr="Drink or Drug Driving - The Second Sample – O'Garra Cohen Cramer">
            <a:extLst>
              <a:ext uri="{FF2B5EF4-FFF2-40B4-BE49-F238E27FC236}">
                <a16:creationId xmlns:a16="http://schemas.microsoft.com/office/drawing/2014/main" id="{EE17E700-5059-3149-8011-61E9227EFD1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43278"/>
            <a:ext cx="5150277" cy="3396197"/>
          </a:xfrm>
          <a:prstGeom prst="rect">
            <a:avLst/>
          </a:prstGeom>
          <a:noFill/>
          <a:extLst>
            <a:ext uri="{909E8E84-426E-40DD-AFC4-6F175D3DCCD1}">
              <a14:hiddenFill xmlns:a14="http://schemas.microsoft.com/office/drawing/2010/main">
                <a:solidFill>
                  <a:srgbClr val="FFFFFF"/>
                </a:solidFill>
              </a14:hiddenFill>
            </a:ext>
          </a:extLst>
        </p:spPr>
      </p:pic>
      <p:sp>
        <p:nvSpPr>
          <p:cNvPr id="31757" name="Rectangle 3175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49253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animEffect transition="in" filter="fade">
                                      <p:cBhvr>
                                        <p:cTn id="7" dur="500"/>
                                        <p:tgtEl>
                                          <p:spTgt spid="9">
                                            <p:txEl>
                                              <p:pRg st="2" end="2"/>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9">
                                            <p:txEl>
                                              <p:pRg st="4" end="4"/>
                                            </p:txEl>
                                          </p:spTgt>
                                        </p:tgtEl>
                                        <p:attrNameLst>
                                          <p:attrName>style.visibility</p:attrName>
                                        </p:attrNameLst>
                                      </p:cBhvr>
                                      <p:to>
                                        <p:strVal val="visible"/>
                                      </p:to>
                                    </p:set>
                                    <p:animEffect transition="in" filter="fade">
                                      <p:cBhvr>
                                        <p:cTn id="12" dur="500"/>
                                        <p:tgtEl>
                                          <p:spTgt spid="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775" name="Rectangle 32774">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a:latin typeface="+mj-lt"/>
                <a:ea typeface="+mj-ea"/>
                <a:cs typeface="+mj-cs"/>
              </a:rPr>
              <a:t>Police Station Procedure</a:t>
            </a:r>
          </a:p>
        </p:txBody>
      </p:sp>
      <p:sp>
        <p:nvSpPr>
          <p:cNvPr id="32777" name="Rectangle 327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9" name="Rectangle 327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Rectangle 2"/>
          <p:cNvSpPr/>
          <p:nvPr/>
        </p:nvSpPr>
        <p:spPr>
          <a:xfrm>
            <a:off x="793661" y="2599509"/>
            <a:ext cx="4530898" cy="3639450"/>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r>
              <a:rPr lang="en-US" altLang="en-US" sz="2000"/>
              <a:t>If a specimen of breath is provided and the reading is in excess of the prescribed limit (35 micrograms) but contains </a:t>
            </a:r>
            <a:r>
              <a:rPr lang="en-US" altLang="en-US" sz="2000" b="1"/>
              <a:t>NO MORE THAN </a:t>
            </a:r>
            <a:r>
              <a:rPr lang="en-US" altLang="en-US" sz="2000"/>
              <a:t>50 micrograms of alcohol in 100 milliliters of breath.</a:t>
            </a:r>
          </a:p>
          <a:p>
            <a:pPr indent="-228600">
              <a:lnSpc>
                <a:spcPct val="90000"/>
              </a:lnSpc>
              <a:spcAft>
                <a:spcPts val="600"/>
              </a:spcAft>
              <a:buFont typeface="Arial" panose="020B0604020202020204" pitchFamily="34" charset="0"/>
              <a:buChar char="•"/>
            </a:pPr>
            <a:endParaRPr lang="en-US" altLang="en-US" sz="2000"/>
          </a:p>
          <a:p>
            <a:pPr indent="-228600">
              <a:lnSpc>
                <a:spcPct val="90000"/>
              </a:lnSpc>
              <a:spcAft>
                <a:spcPts val="600"/>
              </a:spcAft>
              <a:buFont typeface="Arial" panose="020B0604020202020204" pitchFamily="34" charset="0"/>
              <a:buChar char="•"/>
            </a:pPr>
            <a:r>
              <a:rPr lang="en-US" altLang="en-US" sz="2000"/>
              <a:t>The suspect will be given the option of replacing the breath test reading with a  specimen of blood or urine.</a:t>
            </a:r>
          </a:p>
        </p:txBody>
      </p:sp>
      <p:pic>
        <p:nvPicPr>
          <p:cNvPr id="32770" name="Picture 2" descr="Reading M4 lorry driver caught three times over the limit - Berkshire Live">
            <a:extLst>
              <a:ext uri="{FF2B5EF4-FFF2-40B4-BE49-F238E27FC236}">
                <a16:creationId xmlns:a16="http://schemas.microsoft.com/office/drawing/2014/main" id="{8DE7BD5E-D781-5A4E-AE2E-2F0EE44BA1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7724" b="-2"/>
          <a:stretch/>
        </p:blipFill>
        <p:spPr bwMode="auto">
          <a:xfrm>
            <a:off x="5911532" y="2484255"/>
            <a:ext cx="5150277" cy="3714244"/>
          </a:xfrm>
          <a:prstGeom prst="rect">
            <a:avLst/>
          </a:prstGeom>
          <a:noFill/>
          <a:extLst>
            <a:ext uri="{909E8E84-426E-40DD-AFC4-6F175D3DCCD1}">
              <a14:hiddenFill xmlns:a14="http://schemas.microsoft.com/office/drawing/2010/main">
                <a:solidFill>
                  <a:srgbClr val="FFFFFF"/>
                </a:solidFill>
              </a14:hiddenFill>
            </a:ext>
          </a:extLst>
        </p:spPr>
      </p:pic>
      <p:sp>
        <p:nvSpPr>
          <p:cNvPr id="32781" name="Rectangle 327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Rectangle 3"/>
          <p:cNvSpPr txBox="1">
            <a:spLocks noChangeArrowheads="1"/>
          </p:cNvSpPr>
          <p:nvPr/>
        </p:nvSpPr>
        <p:spPr>
          <a:xfrm>
            <a:off x="303415" y="858660"/>
            <a:ext cx="7020098" cy="4694242"/>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buFontTx/>
              <a:buNone/>
              <a:defRPr/>
            </a:pPr>
            <a:endParaRPr lang="en-GB" sz="2000" dirty="0">
              <a:solidFill>
                <a:srgbClr val="0000FF"/>
              </a:solidFill>
            </a:endParaRPr>
          </a:p>
        </p:txBody>
      </p:sp>
    </p:spTree>
    <p:extLst>
      <p:ext uri="{BB962C8B-B14F-4D97-AF65-F5344CB8AC3E}">
        <p14:creationId xmlns:p14="http://schemas.microsoft.com/office/powerpoint/2010/main" val="13100269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a:spLocks noChangeArrowheads="1"/>
          </p:cNvSpPr>
          <p:nvPr/>
        </p:nvSpPr>
        <p:spPr bwMode="auto">
          <a:xfrm>
            <a:off x="8790656" y="-1454746"/>
            <a:ext cx="3421775" cy="4794567"/>
          </a:xfrm>
          <a:prstGeom prst="rect">
            <a:avLst/>
          </a:prstGeom>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a:lnSpc>
                <a:spcPct val="90000"/>
              </a:lnSpc>
              <a:spcBef>
                <a:spcPct val="0"/>
              </a:spcBef>
              <a:spcAft>
                <a:spcPts val="600"/>
              </a:spcAft>
              <a:buNone/>
            </a:pPr>
            <a:r>
              <a:rPr lang="en-US" altLang="en-US" sz="2800" b="1" dirty="0">
                <a:solidFill>
                  <a:srgbClr val="FFFFFF"/>
                </a:solidFill>
                <a:latin typeface="+mj-lt"/>
                <a:ea typeface="+mj-ea"/>
                <a:cs typeface="+mj-cs"/>
              </a:rPr>
              <a:t>Section 9 -  </a:t>
            </a:r>
            <a:br>
              <a:rPr lang="en-US" altLang="en-US" sz="2800" b="1" dirty="0">
                <a:solidFill>
                  <a:srgbClr val="FFFFFF"/>
                </a:solidFill>
                <a:latin typeface="+mj-lt"/>
                <a:ea typeface="+mj-ea"/>
                <a:cs typeface="+mj-cs"/>
              </a:rPr>
            </a:br>
            <a:r>
              <a:rPr lang="en-US" altLang="en-US" sz="2800" b="1" dirty="0">
                <a:solidFill>
                  <a:srgbClr val="FFFFFF"/>
                </a:solidFill>
                <a:latin typeface="+mj-lt"/>
                <a:ea typeface="+mj-ea"/>
                <a:cs typeface="+mj-cs"/>
              </a:rPr>
              <a:t>Road Traffic Act 1988</a:t>
            </a:r>
          </a:p>
        </p:txBody>
      </p:sp>
      <p:pic>
        <p:nvPicPr>
          <p:cNvPr id="8" name="Picture 3" descr="\\Client\G$\CKP Images\Traffic\Hospital 2.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864"/>
          <a:stretch/>
        </p:blipFill>
        <p:spPr bwMode="auto">
          <a:xfrm>
            <a:off x="976251" y="942538"/>
            <a:ext cx="6623957"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
        <p:nvSpPr>
          <p:cNvPr id="9" name="TextBox 8">
            <a:extLst>
              <a:ext uri="{FF2B5EF4-FFF2-40B4-BE49-F238E27FC236}">
                <a16:creationId xmlns:a16="http://schemas.microsoft.com/office/drawing/2014/main" id="{67F3CFC3-7173-5345-A820-8DE12C2AEF27}"/>
              </a:ext>
            </a:extLst>
          </p:cNvPr>
          <p:cNvSpPr txBox="1"/>
          <p:nvPr/>
        </p:nvSpPr>
        <p:spPr>
          <a:xfrm>
            <a:off x="8772348" y="2263540"/>
            <a:ext cx="3233057" cy="1477328"/>
          </a:xfrm>
          <a:prstGeom prst="rect">
            <a:avLst/>
          </a:prstGeom>
          <a:noFill/>
        </p:spPr>
        <p:txBody>
          <a:bodyPr wrap="square">
            <a:spAutoFit/>
          </a:bodyPr>
          <a:lstStyle/>
          <a:p>
            <a:pPr algn="ctr"/>
            <a:r>
              <a:rPr lang="en-GB" altLang="en-US" sz="1800" dirty="0">
                <a:solidFill>
                  <a:schemeClr val="bg1"/>
                </a:solidFill>
                <a:latin typeface="Arial" panose="020B0604020202020204" pitchFamily="34" charset="0"/>
                <a:ea typeface="ＭＳ Ｐゴシック" panose="020B0600070205080204" pitchFamily="34" charset="-128"/>
                <a:cs typeface="Arial" panose="020B0604020202020204" pitchFamily="34" charset="0"/>
              </a:rPr>
              <a:t>The provision of samples for analysis under hospital procedure is covered by Section 9 Road Traffic Act 1988.</a:t>
            </a:r>
          </a:p>
        </p:txBody>
      </p:sp>
      <p:pic>
        <p:nvPicPr>
          <p:cNvPr id="33794" name="Picture 2" descr="The Drink Driving Solicitor: Can police use any blood given at a hospital  in a drink driving case?">
            <a:extLst>
              <a:ext uri="{FF2B5EF4-FFF2-40B4-BE49-F238E27FC236}">
                <a16:creationId xmlns:a16="http://schemas.microsoft.com/office/drawing/2014/main" id="{521C77A3-A733-3646-9C76-B69CECAF4F95}"/>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498666" y="3966981"/>
            <a:ext cx="3797300" cy="2146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79267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nimBg="1"/>
    </p:bldLst>
  </p:timing>
</p:sld>
</file>

<file path=ppt/slides/slide9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17" name="Rectangle 1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Welfare of patient takes precedence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Consent required from doctor in charge of patient</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consents – continue with procedure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If doctor does not consent to preliminary breath test, they may still allow a request for blood or urine sample</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It is the decision of the doctor in charge of the patient to allow samples to be taken</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400">
                <a:solidFill>
                  <a:schemeClr val="tx1"/>
                </a:solidFill>
                <a:latin typeface="+mn-lt"/>
                <a:ea typeface="+mn-ea"/>
              </a:rPr>
              <a:t>The police surgeon will obtain blood samples if required, NOT the hospital doctor</a:t>
            </a: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endParaRPr lang="en-US" altLang="en-US" sz="1400">
              <a:solidFill>
                <a:schemeClr val="tx1"/>
              </a:solidFill>
              <a:latin typeface="+mn-lt"/>
              <a:ea typeface="+mn-ea"/>
            </a:endParaRPr>
          </a:p>
        </p:txBody>
      </p:sp>
      <p:pic>
        <p:nvPicPr>
          <p:cNvPr id="9" name="Picture 2" descr="\\Client\G$\CKP Images\Traffic\Doctor.pn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29475" r="12471" b="2"/>
          <a:stretch/>
        </p:blipFill>
        <p:spPr bwMode="auto">
          <a:xfrm>
            <a:off x="6700012" y="2484255"/>
            <a:ext cx="3573316" cy="371424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 name="Rectangle 2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3756906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0">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0">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0">
                                            <p:txEl>
                                              <p:pRg st="8" end="8"/>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0">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823" name="Rectangle 34822">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0BEEED35-A581-9B4F-A2CA-1CFDE07D174F}"/>
              </a:ext>
            </a:extLst>
          </p:cNvPr>
          <p:cNvSpPr txBox="1"/>
          <p:nvPr/>
        </p:nvSpPr>
        <p:spPr>
          <a:xfrm>
            <a:off x="793662" y="386930"/>
            <a:ext cx="10066122" cy="1298448"/>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800" b="1" kern="1200">
                <a:solidFill>
                  <a:schemeClr val="tx1"/>
                </a:solidFill>
                <a:latin typeface="+mj-lt"/>
                <a:ea typeface="+mj-ea"/>
                <a:cs typeface="+mj-cs"/>
              </a:rPr>
              <a:t>Hospital Procedure</a:t>
            </a:r>
          </a:p>
        </p:txBody>
      </p:sp>
      <p:sp>
        <p:nvSpPr>
          <p:cNvPr id="34825" name="Rectangle 34824">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27" name="Rectangle 34826">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a:spLocks noChangeArrowheads="1"/>
          </p:cNvSpPr>
          <p:nvPr/>
        </p:nvSpPr>
        <p:spPr bwMode="auto">
          <a:xfrm>
            <a:off x="793661" y="2599509"/>
            <a:ext cx="4530898" cy="363945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Following an accident, a constable can request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that a blood specimen be taken without the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consent of the casualty who is a patient in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hospital, if the officer believes that the patient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cannot give a valid consent because of his/her </a:t>
            </a:r>
          </a:p>
          <a:p>
            <a:pPr indent="-228600">
              <a:lnSpc>
                <a:spcPct val="90000"/>
              </a:lnSpc>
              <a:spcBef>
                <a:spcPct val="0"/>
              </a:spcBef>
              <a:spcAft>
                <a:spcPts val="600"/>
              </a:spcAft>
              <a:buFont typeface="Arial" panose="020B0604020202020204" pitchFamily="34" charset="0"/>
              <a:buChar char="•"/>
            </a:pPr>
            <a:endParaRPr lang="en-US" altLang="en-US" sz="170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1700">
                <a:solidFill>
                  <a:schemeClr val="tx1"/>
                </a:solidFill>
                <a:latin typeface="+mn-lt"/>
                <a:ea typeface="+mn-ea"/>
              </a:rPr>
              <a:t>medical condition</a:t>
            </a:r>
          </a:p>
        </p:txBody>
      </p:sp>
      <p:pic>
        <p:nvPicPr>
          <p:cNvPr id="34818" name="Picture 2" descr="Hospital Drink Driving Explained - Geoffrey Miller Solicitors">
            <a:extLst>
              <a:ext uri="{FF2B5EF4-FFF2-40B4-BE49-F238E27FC236}">
                <a16:creationId xmlns:a16="http://schemas.microsoft.com/office/drawing/2014/main" id="{D62C570B-614B-B746-9CDC-B6919AC5A17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413" r="16985" b="1"/>
          <a:stretch/>
        </p:blipFill>
        <p:spPr bwMode="auto">
          <a:xfrm>
            <a:off x="6700030" y="2484255"/>
            <a:ext cx="3573281" cy="3714244"/>
          </a:xfrm>
          <a:prstGeom prst="rect">
            <a:avLst/>
          </a:prstGeom>
          <a:noFill/>
          <a:extLst>
            <a:ext uri="{909E8E84-426E-40DD-AFC4-6F175D3DCCD1}">
              <a14:hiddenFill xmlns:a14="http://schemas.microsoft.com/office/drawing/2010/main">
                <a:solidFill>
                  <a:srgbClr val="FFFFFF"/>
                </a:solidFill>
              </a14:hiddenFill>
            </a:ext>
          </a:extLst>
        </p:spPr>
      </p:pic>
      <p:sp>
        <p:nvSpPr>
          <p:cNvPr id="34829" name="Rectangle 34828">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6560476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9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9" name="Rectangle 18">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2" name="Rectangle 21">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p:cNvSpPr txBox="1"/>
          <p:nvPr/>
        </p:nvSpPr>
        <p:spPr>
          <a:xfrm>
            <a:off x="1099425" y="1238081"/>
            <a:ext cx="4709345" cy="962953"/>
          </a:xfrm>
          <a:prstGeom prst="rect">
            <a:avLst/>
          </a:prstGeom>
        </p:spPr>
        <p:txBody>
          <a:bodyPr vert="horz" lIns="91440" tIns="45720" rIns="91440" bIns="45720" rtlCol="0" anchor="b">
            <a:normAutofit lnSpcReduction="10000"/>
          </a:bodyPr>
          <a:lstStyle/>
          <a:p>
            <a:pPr>
              <a:lnSpc>
                <a:spcPct val="90000"/>
              </a:lnSpc>
              <a:spcBef>
                <a:spcPct val="0"/>
              </a:spcBef>
              <a:spcAft>
                <a:spcPts val="600"/>
              </a:spcAft>
            </a:pPr>
            <a:r>
              <a:rPr lang="en-US" sz="3500" b="1">
                <a:latin typeface="+mj-lt"/>
                <a:ea typeface="+mj-ea"/>
                <a:cs typeface="+mj-cs"/>
              </a:rPr>
              <a:t>Important Considerations</a:t>
            </a:r>
          </a:p>
        </p:txBody>
      </p:sp>
      <p:sp>
        <p:nvSpPr>
          <p:cNvPr id="24" name="Rectangle 23">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4"/>
          <p:cNvSpPr txBox="1">
            <a:spLocks noChangeArrowheads="1"/>
          </p:cNvSpPr>
          <p:nvPr/>
        </p:nvSpPr>
        <p:spPr bwMode="auto">
          <a:xfrm>
            <a:off x="1100736" y="2508105"/>
            <a:ext cx="4709345" cy="3632493"/>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2400">
                <a:solidFill>
                  <a:schemeClr val="accent2"/>
                </a:solidFill>
                <a:latin typeface="Verdana" panose="020B0604030504040204" pitchFamily="34" charset="0"/>
                <a:ea typeface="ＭＳ Ｐゴシック" panose="020B0600070205080204" pitchFamily="34" charset="-128"/>
              </a:defRPr>
            </a:lvl1pPr>
            <a:lvl2pPr marL="742950" indent="-285750">
              <a:spcBef>
                <a:spcPct val="20000"/>
              </a:spcBef>
              <a:buChar char="–"/>
              <a:defRPr sz="2400">
                <a:solidFill>
                  <a:schemeClr val="accent2"/>
                </a:solidFill>
                <a:latin typeface="Verdana" panose="020B0604030504040204" pitchFamily="34" charset="0"/>
                <a:ea typeface="ＭＳ Ｐゴシック" panose="020B0600070205080204" pitchFamily="34" charset="-128"/>
              </a:defRPr>
            </a:lvl2pPr>
            <a:lvl3pPr marL="1143000" indent="-228600">
              <a:spcBef>
                <a:spcPct val="20000"/>
              </a:spcBef>
              <a:buChar char="•"/>
              <a:defRPr sz="2400">
                <a:solidFill>
                  <a:schemeClr val="accent2"/>
                </a:solidFill>
                <a:latin typeface="Verdana" panose="020B0604030504040204" pitchFamily="34" charset="0"/>
                <a:ea typeface="ＭＳ Ｐゴシック" panose="020B0600070205080204" pitchFamily="34" charset="-128"/>
              </a:defRPr>
            </a:lvl3pPr>
            <a:lvl4pPr marL="16002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4pPr>
            <a:lvl5pPr marL="2057400" indent="-228600">
              <a:spcBef>
                <a:spcPct val="20000"/>
              </a:spcBef>
              <a:buChar char="»"/>
              <a:defRPr sz="2000">
                <a:solidFill>
                  <a:schemeClr val="accent2"/>
                </a:solidFill>
                <a:latin typeface="Verdana" panose="020B0604030504040204" pitchFamily="34" charset="0"/>
                <a:ea typeface="ＭＳ Ｐゴシック" panose="020B0600070205080204" pitchFamily="34" charset="-128"/>
              </a:defRPr>
            </a:lvl5pPr>
            <a:lvl6pPr marL="25146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6pPr>
            <a:lvl7pPr marL="29718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7pPr>
            <a:lvl8pPr marL="34290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8pPr>
            <a:lvl9pPr marL="3886200" indent="-228600" eaLnBrk="0" fontAlgn="base" hangingPunct="0">
              <a:spcBef>
                <a:spcPct val="20000"/>
              </a:spcBef>
              <a:spcAft>
                <a:spcPct val="0"/>
              </a:spcAft>
              <a:buChar char="»"/>
              <a:defRPr sz="2000">
                <a:solidFill>
                  <a:schemeClr val="accent2"/>
                </a:solidFill>
                <a:latin typeface="Verdana" panose="020B0604030504040204" pitchFamily="34" charset="0"/>
                <a:ea typeface="ＭＳ Ｐゴシック" panose="020B0600070205080204" pitchFamily="34" charset="-128"/>
              </a:defRPr>
            </a:lvl9pPr>
          </a:lstStyle>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Consent </a:t>
            </a:r>
            <a:r>
              <a:rPr lang="en-US" altLang="en-US" sz="2000" b="1">
                <a:solidFill>
                  <a:schemeClr val="tx1"/>
                </a:solidFill>
                <a:latin typeface="+mn-lt"/>
                <a:ea typeface="+mn-ea"/>
              </a:rPr>
              <a:t>must</a:t>
            </a:r>
            <a:r>
              <a:rPr lang="en-US" altLang="en-US" sz="2000" b="0">
                <a:solidFill>
                  <a:schemeClr val="tx1"/>
                </a:solidFill>
                <a:latin typeface="+mn-lt"/>
                <a:ea typeface="+mn-ea"/>
              </a:rPr>
              <a:t> be obtained from the medical practitioner in charge of the casualty</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Sample </a:t>
            </a:r>
            <a:r>
              <a:rPr lang="en-US" altLang="en-US" sz="2000" b="1">
                <a:solidFill>
                  <a:schemeClr val="tx1"/>
                </a:solidFill>
                <a:latin typeface="+mn-lt"/>
                <a:ea typeface="+mn-ea"/>
              </a:rPr>
              <a:t>must</a:t>
            </a:r>
            <a:r>
              <a:rPr lang="en-US" altLang="en-US" sz="2000" b="0">
                <a:solidFill>
                  <a:schemeClr val="tx1"/>
                </a:solidFill>
                <a:latin typeface="+mn-lt"/>
                <a:ea typeface="+mn-ea"/>
              </a:rPr>
              <a:t> be obtained by a Police Surgeon unless impractical to do so</a:t>
            </a:r>
          </a:p>
          <a:p>
            <a:pPr indent="-228600">
              <a:lnSpc>
                <a:spcPct val="90000"/>
              </a:lnSpc>
              <a:spcBef>
                <a:spcPct val="0"/>
              </a:spcBef>
              <a:spcAft>
                <a:spcPts val="600"/>
              </a:spcAft>
              <a:buFont typeface="Arial" panose="020B0604020202020204" pitchFamily="34" charset="0"/>
              <a:buChar char="•"/>
            </a:pPr>
            <a:endParaRPr lang="en-US" altLang="en-US" sz="2000" b="0">
              <a:solidFill>
                <a:schemeClr val="tx1"/>
              </a:solidFill>
              <a:latin typeface="+mn-lt"/>
              <a:ea typeface="+mn-ea"/>
            </a:endParaRPr>
          </a:p>
          <a:p>
            <a:pPr indent="-228600">
              <a:lnSpc>
                <a:spcPct val="90000"/>
              </a:lnSpc>
              <a:spcBef>
                <a:spcPct val="0"/>
              </a:spcBef>
              <a:spcAft>
                <a:spcPts val="600"/>
              </a:spcAft>
              <a:buFont typeface="Arial" panose="020B0604020202020204" pitchFamily="34" charset="0"/>
              <a:buChar char="•"/>
            </a:pPr>
            <a:r>
              <a:rPr lang="en-US" altLang="en-US" sz="2000" b="0">
                <a:solidFill>
                  <a:schemeClr val="tx1"/>
                </a:solidFill>
                <a:latin typeface="+mn-lt"/>
                <a:ea typeface="+mn-ea"/>
              </a:rPr>
              <a:t>If sample is obtained by another medical practitioner it </a:t>
            </a:r>
            <a:r>
              <a:rPr lang="en-US" altLang="en-US" sz="2000" b="1">
                <a:solidFill>
                  <a:schemeClr val="tx1"/>
                </a:solidFill>
                <a:latin typeface="+mn-lt"/>
                <a:ea typeface="+mn-ea"/>
              </a:rPr>
              <a:t>MUST NOT </a:t>
            </a:r>
            <a:r>
              <a:rPr lang="en-US" altLang="en-US" sz="2000" b="0">
                <a:solidFill>
                  <a:schemeClr val="tx1"/>
                </a:solidFill>
                <a:latin typeface="+mn-lt"/>
                <a:ea typeface="+mn-ea"/>
              </a:rPr>
              <a:t>be the person in charge of and responsible for the care of the casualty</a:t>
            </a:r>
          </a:p>
        </p:txBody>
      </p:sp>
      <p:pic>
        <p:nvPicPr>
          <p:cNvPr id="11" name="Picture 2" descr="\\Client\R$\SWPKDIVLDSEPF\Shared\Pre-join\Images\verbal resistance.jpg"/>
          <p:cNvPicPr>
            <a:picLocks noChangeAspect="1" noChangeArrowheads="1"/>
          </p:cNvPicPr>
          <p:nvPr>
            <p:custDataLst>
              <p:tags r:id="rId1"/>
            </p:custDataLst>
          </p:nvPr>
        </p:nvPicPr>
        <p:blipFill rotWithShape="1">
          <a:blip r:embed="rId4">
            <a:extLst>
              <a:ext uri="{28A0092B-C50C-407E-A947-70E740481C1C}">
                <a14:useLocalDpi xmlns:a14="http://schemas.microsoft.com/office/drawing/2010/main" val="0"/>
              </a:ext>
            </a:extLst>
          </a:blip>
          <a:srcRect l="11921" r="18912"/>
          <a:stretch/>
        </p:blipFill>
        <p:spPr bwMode="auto">
          <a:xfrm>
            <a:off x="6538366" y="1383738"/>
            <a:ext cx="4929098" cy="475687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 name="Content Placeholder 2"/>
          <p:cNvSpPr txBox="1">
            <a:spLocks/>
          </p:cNvSpPr>
          <p:nvPr/>
        </p:nvSpPr>
        <p:spPr>
          <a:xfrm>
            <a:off x="2116431" y="139647"/>
            <a:ext cx="7439891" cy="1133314"/>
          </a:xfrm>
          <a:prstGeom prst="rect">
            <a:avLst/>
          </a:prstGeom>
        </p:spPr>
        <p:txBody>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28600" marR="0" lvl="0" indent="-228600" algn="ctr" defTabSz="914400" rtl="0" eaLnBrk="1" fontAlgn="auto" latinLnBrk="0" hangingPunct="1">
              <a:lnSpc>
                <a:spcPct val="90000"/>
              </a:lnSpc>
              <a:spcBef>
                <a:spcPct val="0"/>
              </a:spcBef>
              <a:spcAft>
                <a:spcPts val="0"/>
              </a:spcAft>
              <a:buClrTx/>
              <a:buSzTx/>
              <a:buFontTx/>
              <a:buNone/>
              <a:tabLst/>
              <a:defRPr/>
            </a:pPr>
            <a:endParaRPr kumimoji="0" lang="en-GB" altLang="en-US" sz="2800" b="1" i="0" u="none" strike="noStrike" kern="1200" cap="none" spc="0" normalizeH="0" baseline="0" noProof="0" dirty="0">
              <a:ln>
                <a:noFill/>
              </a:ln>
              <a:solidFill>
                <a:srgbClr val="0033CC"/>
              </a:solidFill>
              <a:effectLst/>
              <a:uLnTx/>
              <a:uFillTx/>
              <a:latin typeface="Calibri" panose="020F0502020204030204"/>
              <a:ea typeface="+mn-ea"/>
              <a:cs typeface="Arial" panose="020B0604020202020204" pitchFamily="34" charset="0"/>
            </a:endParaRPr>
          </a:p>
        </p:txBody>
      </p:sp>
    </p:spTree>
    <p:extLst>
      <p:ext uri="{BB962C8B-B14F-4D97-AF65-F5344CB8AC3E}">
        <p14:creationId xmlns:p14="http://schemas.microsoft.com/office/powerpoint/2010/main" val="2454180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32BC26D8-82FB-445E-AA49-62A77D7C1E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1E3F6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CB44330D-EA18-4254-AA95-EB49948539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p:cNvPicPr>
            <a:picLocks noChangeAspect="1"/>
          </p:cNvPicPr>
          <p:nvPr/>
        </p:nvPicPr>
        <p:blipFill rotWithShape="1">
          <a:blip r:embed="rId3"/>
          <a:srcRect l="304" r="2447" b="2"/>
          <a:stretch/>
        </p:blipFill>
        <p:spPr>
          <a:xfrm>
            <a:off x="3151481" y="643467"/>
            <a:ext cx="5889037" cy="5571066"/>
          </a:xfrm>
          <a:prstGeom prst="rect">
            <a:avLst/>
          </a:prstGeom>
        </p:spPr>
      </p:pic>
    </p:spTree>
    <p:extLst>
      <p:ext uri="{BB962C8B-B14F-4D97-AF65-F5344CB8AC3E}">
        <p14:creationId xmlns:p14="http://schemas.microsoft.com/office/powerpoint/2010/main" val="214944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ags/tag1.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39&quot;/&gt;&lt;lineCharCount val=&quot;40&quot;/&gt;&lt;lineCharCount val=&quot;40&quot;/&gt;&lt;lineCharCount val=&quot;36&quot;/&gt;&lt;lineCharCount val=&quot;37&quot;/&gt;&lt;lineCharCount val=&quot;37&quot;/&gt;&lt;lineCharCount val=&quot;38&quot;/&gt;&lt;lineCharCount val=&quot;37&quot;/&gt;&lt;lineCharCount val=&quot;33&quot;/&gt;&lt;lineCharCount val=&quot;15&quot;/&gt;&lt;/TableIndex&gt;&lt;/ShapeTextInfo&gt;"/>
</p:tagLst>
</file>

<file path=ppt/tags/tag2.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10&quot;/&gt;&lt;lineCharCount val=&quot;20&quot;/&gt;&lt;lineCharCount val=&quot;7&quot;/&gt;&lt;lineCharCount val=&quot;1&quot;/&gt;&lt;lineCharCount val=&quot;23&quot;/&gt;&lt;lineCharCount val=&quot;15&quot;/&gt;&lt;lineCharCount val=&quot;1&quot;/&gt;&lt;lineCharCount val=&quot;22&quot;/&gt;&lt;lineCharCount val=&quot;25&quot;/&gt;&lt;lineCharCount val=&quot;16&quot;/&gt;&lt;lineCharCount val=&quot;15&quot;/&gt;&lt;/TableIndex&gt;&lt;/ShapeTextInfo&gt;"/>
</p:tagLst>
</file>

<file path=ppt/tags/tag3.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4&quot;/&gt;&lt;lineCharCount val=&quot;35&quot;/&gt;&lt;lineCharCount val=&quot;1&quot;/&gt;&lt;lineCharCount val=&quot;1&quot;/&gt;&lt;lineCharCount val=&quot;20&quot;/&gt;&lt;/TableIndex&gt;&lt;/ShapeTextInfo&gt;"/>
</p:tagLst>
</file>

<file path=ppt/tags/tag4.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19&quot;/&gt;&lt;lineCharCount val=&quot;18&quot;/&gt;&lt;lineCharCount val=&quot;10&quot;/&gt;&lt;lineCharCount val=&quot;13&quot;/&gt;&lt;lineCharCount val=&quot;17&quot;/&gt;&lt;lineCharCount val=&quot;19&quot;/&gt;&lt;lineCharCount val=&quot;8&quot;/&gt;&lt;/TableIndex&gt;&lt;/ShapeTextInfo&gt;"/>
</p:tagLst>
</file>

<file path=ppt/tags/tag5.xml><?xml version="1.0" encoding="utf-8"?>
<p:tagLst xmlns:a="http://schemas.openxmlformats.org/drawingml/2006/main" xmlns:r="http://schemas.openxmlformats.org/officeDocument/2006/relationships" xmlns:p="http://schemas.openxmlformats.org/presentationml/2006/main">
  <p:tag name="PRESENTER_SHAPETEXTINFO" val="&lt;ShapeTextInfo&gt;&lt;TableIndex row=&quot;-1&quot; col=&quot;-1&quot;&gt;&lt;linesCount val=&quot;7&quot;/&gt;&lt;lineCharCount val=&quot;35&quot;/&gt;&lt;lineCharCount val=&quot;34&quot;/&gt;&lt;lineCharCount val=&quot;22&quot;/&gt;&lt;lineCharCount val=&quot;23&quot;/&gt;&lt;lineCharCount val=&quot;23&quot;/&gt;&lt;lineCharCount val=&quot;17&quot;/&gt;&lt;lineCharCount val=&quot;24&quot;/&gt;&lt;/TableIndex&gt;&lt;/ShapeTextInfo&gt;"/>
</p:tagLst>
</file>

<file path=ppt/tags/tag6.xml><?xml version="1.0" encoding="utf-8"?>
<p:tagLst xmlns:a="http://schemas.openxmlformats.org/drawingml/2006/main" xmlns:r="http://schemas.openxmlformats.org/officeDocument/2006/relationships" xmlns:p="http://schemas.openxmlformats.org/presentationml/2006/main">
  <p:tag name="MMPROD_SUBSTITUTION_ID" val="{BEF3F8DB-7530-4B24-9B3B-6160C9ED516E}"/>
</p:tagLst>
</file>

<file path=ppt/tags/tag7.xml><?xml version="1.0" encoding="utf-8"?>
<p:tagLst xmlns:a="http://schemas.openxmlformats.org/drawingml/2006/main" xmlns:r="http://schemas.openxmlformats.org/officeDocument/2006/relationships" xmlns:p="http://schemas.openxmlformats.org/presentationml/2006/main">
  <p:tag name="MMPROD_SUBSTITUTION_ID" val="{525C5352-176C-463D-9A7A-BA403D9CE41D}"/>
</p:tagLst>
</file>

<file path=ppt/tags/tag8.xml><?xml version="1.0" encoding="utf-8"?>
<p:tagLst xmlns:a="http://schemas.openxmlformats.org/drawingml/2006/main" xmlns:r="http://schemas.openxmlformats.org/officeDocument/2006/relationships" xmlns:p="http://schemas.openxmlformats.org/presentationml/2006/main">
  <p:tag name="MMPROD_SUBSTITUTION_ID" val="{8E517B57-CC37-423F-AA23-79E3BBE18E96}"/>
</p:tagLst>
</file>

<file path=ppt/tags/tag9.xml><?xml version="1.0" encoding="utf-8"?>
<p:tagLst xmlns:a="http://schemas.openxmlformats.org/drawingml/2006/main" xmlns:r="http://schemas.openxmlformats.org/officeDocument/2006/relationships" xmlns:p="http://schemas.openxmlformats.org/presentationml/2006/main">
  <p:tag name="MMPROD_SUBSTITUTION_ID" val="{D736450E-B741-4470-8B0C-29621B09CBB3}"/>
</p:tagLst>
</file>

<file path=ppt/tags/tag10.xml><?xml version="1.0" encoding="utf-8"?>
<p:tagLst xmlns:a="http://schemas.openxmlformats.org/drawingml/2006/main" xmlns:r="http://schemas.openxmlformats.org/officeDocument/2006/relationships" xmlns:p="http://schemas.openxmlformats.org/presentationml/2006/main">
  <p:tag name="MMPROD_SUBSTITUTION_ID" val="{EB76ABD2-7B5F-4BC5-9C72-209BB8E66B1B}"/>
</p:tagLst>
</file>

<file path=ppt/tags/tag11.xml><?xml version="1.0" encoding="utf-8"?>
<p:tagLst xmlns:a="http://schemas.openxmlformats.org/drawingml/2006/main" xmlns:r="http://schemas.openxmlformats.org/officeDocument/2006/relationships" xmlns:p="http://schemas.openxmlformats.org/presentationml/2006/main">
  <p:tag name="MMPROD_SUBSTITUTION_ID" val="{05A61D04-117E-4424-B41F-339591C0C581}"/>
</p:tagLst>
</file>

<file path=ppt/tags/tag12.xml><?xml version="1.0" encoding="utf-8"?>
<p:tagLst xmlns:a="http://schemas.openxmlformats.org/drawingml/2006/main" xmlns:r="http://schemas.openxmlformats.org/officeDocument/2006/relationships" xmlns:p="http://schemas.openxmlformats.org/presentationml/2006/main">
  <p:tag name="MMPROD_SUBSTITUTION_ID" val="{EFD619BC-E109-47A9-9619-3A40FCEBEDEF}"/>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174</TotalTime>
  <Words>6213</Words>
  <Application>Microsoft Macintosh PowerPoint</Application>
  <PresentationFormat>Widescreen</PresentationFormat>
  <Paragraphs>852</Paragraphs>
  <Slides>97</Slides>
  <Notes>69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97</vt:i4>
      </vt:variant>
    </vt:vector>
  </HeadingPairs>
  <TitlesOfParts>
    <vt:vector size="101" baseType="lpstr">
      <vt:lpstr>Arial</vt:lpstr>
      <vt:lpstr>Calibri</vt:lpstr>
      <vt:lpstr>Calibri Light</vt:lpstr>
      <vt:lpstr>Office Theme</vt:lpstr>
      <vt:lpstr>BMP6 Conducting Investigations </vt:lpstr>
      <vt:lpstr>Assessment 1 – Monday 27th March 23 </vt:lpstr>
      <vt:lpstr>Scenario Example ….</vt:lpstr>
      <vt:lpstr>Monday 19/03/23 13:30hrs</vt:lpstr>
      <vt:lpstr>Monday 19/03/23 13:30hrs</vt:lpstr>
      <vt:lpstr>Monday 19/03/23 13:30hrs</vt:lpstr>
      <vt:lpstr>EXAM DETAILS </vt:lpstr>
      <vt:lpstr>EXAM DETAILS </vt:lpstr>
      <vt:lpstr>Exam Style</vt:lpstr>
      <vt:lpstr>Key Topics: </vt:lpstr>
      <vt:lpstr>PowerPoint Presentation</vt:lpstr>
      <vt:lpstr>Policing Perspective: Conducting Investigations</vt:lpstr>
      <vt:lpstr>PowerPoint Presentation</vt:lpstr>
      <vt:lpstr>The Code of Practice to the Criminal Procedure and Investigations Act 1996 (CPIA)defines a criminal investigator as:</vt:lpstr>
      <vt:lpstr>PowerPoint Presentation</vt:lpstr>
      <vt:lpstr>Investigative Mindset</vt:lpstr>
      <vt:lpstr>PowerPoint Presentation</vt:lpstr>
      <vt:lpstr>PACE Codes of Practice </vt:lpstr>
      <vt:lpstr>The National Decision Model (NDM)</vt:lpstr>
      <vt:lpstr>Discretion – what does it mean?? </vt:lpstr>
      <vt:lpstr>PowerPoint Presentation</vt:lpstr>
      <vt:lpstr>What happens when you dial 999/101? </vt:lpstr>
      <vt:lpstr>THRIVE </vt:lpstr>
      <vt:lpstr>PowerPoint Presentation</vt:lpstr>
      <vt:lpstr>PowerPoint Presentation</vt:lpstr>
      <vt:lpstr>PowerPoint Presentation</vt:lpstr>
      <vt:lpstr>PowerPoint Presentation</vt:lpstr>
      <vt:lpstr>Forensic Science</vt:lpstr>
      <vt:lpstr>Sources of Forensic Evidence </vt:lpstr>
      <vt:lpstr>Types of Forensic Evidence  </vt:lpstr>
      <vt:lpstr>“The Golden Hour” </vt:lpstr>
      <vt:lpstr>PowerPoint Presentation</vt:lpstr>
      <vt:lpstr>PowerPoint Presentation</vt:lpstr>
      <vt:lpstr>PowerPoint Presentation</vt:lpstr>
      <vt:lpstr>PowerPoint Presentation</vt:lpstr>
      <vt:lpstr>PowerPoint Presentation</vt:lpstr>
      <vt:lpstr>The 4 R’s to Remember!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Powers of Entry, Search and Seizure </vt:lpstr>
      <vt:lpstr>PowerPoint Presentation</vt:lpstr>
      <vt:lpstr>PowerPoint Presentation</vt:lpstr>
      <vt:lpstr>PowerPoint Presentation</vt:lpstr>
      <vt:lpstr>Theft Act 1968 </vt:lpstr>
      <vt:lpstr>PowerPoint Presentation</vt:lpstr>
      <vt:lpstr>PowerPoint Presentation</vt:lpstr>
      <vt:lpstr>PowerPoint Presentation</vt:lpstr>
      <vt:lpstr>Robbery Section 8 Theft Act 1968</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BMPL5 Operational Policing </dc:title>
  <dc:creator>Rhiannon Lloyd</dc:creator>
  <cp:lastModifiedBy>Rhiannon Lloyd</cp:lastModifiedBy>
  <cp:revision>5</cp:revision>
  <dcterms:created xsi:type="dcterms:W3CDTF">2023-03-19T18:15:16Z</dcterms:created>
  <dcterms:modified xsi:type="dcterms:W3CDTF">2023-03-19T21:20:13Z</dcterms:modified>
</cp:coreProperties>
</file>