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65"/>
  </p:notesMasterIdLst>
  <p:sldIdLst>
    <p:sldId id="259" r:id="rId19"/>
    <p:sldId id="260" r:id="rId20"/>
    <p:sldId id="270" r:id="rId21"/>
    <p:sldId id="293" r:id="rId22"/>
    <p:sldId id="298" r:id="rId23"/>
    <p:sldId id="299" r:id="rId24"/>
    <p:sldId id="294" r:id="rId25"/>
    <p:sldId id="296" r:id="rId26"/>
    <p:sldId id="295" r:id="rId27"/>
    <p:sldId id="319" r:id="rId28"/>
    <p:sldId id="313" r:id="rId29"/>
    <p:sldId id="302" r:id="rId30"/>
    <p:sldId id="303" r:id="rId31"/>
    <p:sldId id="262" r:id="rId32"/>
    <p:sldId id="304" r:id="rId33"/>
    <p:sldId id="308" r:id="rId34"/>
    <p:sldId id="297" r:id="rId35"/>
    <p:sldId id="305" r:id="rId36"/>
    <p:sldId id="271" r:id="rId37"/>
    <p:sldId id="261" r:id="rId38"/>
    <p:sldId id="263" r:id="rId39"/>
    <p:sldId id="266" r:id="rId40"/>
    <p:sldId id="267" r:id="rId41"/>
    <p:sldId id="268" r:id="rId42"/>
    <p:sldId id="273" r:id="rId43"/>
    <p:sldId id="310" r:id="rId44"/>
    <p:sldId id="274" r:id="rId45"/>
    <p:sldId id="276" r:id="rId46"/>
    <p:sldId id="279" r:id="rId47"/>
    <p:sldId id="280" r:id="rId48"/>
    <p:sldId id="314" r:id="rId49"/>
    <p:sldId id="318" r:id="rId50"/>
    <p:sldId id="282" r:id="rId51"/>
    <p:sldId id="283" r:id="rId52"/>
    <p:sldId id="311" r:id="rId53"/>
    <p:sldId id="286" r:id="rId54"/>
    <p:sldId id="287" r:id="rId55"/>
    <p:sldId id="288" r:id="rId56"/>
    <p:sldId id="290" r:id="rId57"/>
    <p:sldId id="291" r:id="rId58"/>
    <p:sldId id="284" r:id="rId59"/>
    <p:sldId id="312" r:id="rId60"/>
    <p:sldId id="292" r:id="rId61"/>
    <p:sldId id="320" r:id="rId62"/>
    <p:sldId id="285" r:id="rId63"/>
    <p:sldId id="315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89" d="100"/>
          <a:sy n="89" d="100"/>
        </p:scale>
        <p:origin x="798" y="5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63" Type="http://schemas.openxmlformats.org/officeDocument/2006/relationships/slide" Target="slides/slide45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3.xml"/><Relationship Id="rId19" Type="http://schemas.openxmlformats.org/officeDocument/2006/relationships/slide" Target="slides/slide1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slide" Target="slides/slide46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viewProps" Target="viewProps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7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1.xml"/><Relationship Id="rId34" Type="http://schemas.openxmlformats.org/officeDocument/2006/relationships/slide" Target="slides/slide16.xml"/><Relationship Id="rId50" Type="http://schemas.openxmlformats.org/officeDocument/2006/relationships/slide" Target="slides/slide32.xml"/><Relationship Id="rId55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AEA63A68-7A10-448A-9A2E-6C84FB22A947}"/>
    <pc:docChg chg="custSel addSld modSld">
      <pc:chgData name="Nichola Welton" userId="33867cc6-3c98-481e-a066-a55221f849bb" providerId="ADAL" clId="{AEA63A68-7A10-448A-9A2E-6C84FB22A947}" dt="2022-10-04T05:41:56.222" v="295" actId="20577"/>
      <pc:docMkLst>
        <pc:docMk/>
      </pc:docMkLst>
      <pc:sldChg chg="addSp delSp modSp new mod modClrScheme chgLayout">
        <pc:chgData name="Nichola Welton" userId="33867cc6-3c98-481e-a066-a55221f849bb" providerId="ADAL" clId="{AEA63A68-7A10-448A-9A2E-6C84FB22A947}" dt="2022-10-04T05:41:56.222" v="295" actId="20577"/>
        <pc:sldMkLst>
          <pc:docMk/>
          <pc:sldMk cId="1620324687" sldId="320"/>
        </pc:sldMkLst>
        <pc:spChg chg="del mod ord">
          <ac:chgData name="Nichola Welton" userId="33867cc6-3c98-481e-a066-a55221f849bb" providerId="ADAL" clId="{AEA63A68-7A10-448A-9A2E-6C84FB22A947}" dt="2022-10-04T05:38:56.101" v="1" actId="700"/>
          <ac:spMkLst>
            <pc:docMk/>
            <pc:sldMk cId="1620324687" sldId="320"/>
            <ac:spMk id="2" creationId="{5C9796E4-FDFF-B668-3941-2E0E4EC1028C}"/>
          </ac:spMkLst>
        </pc:spChg>
        <pc:spChg chg="del mod ord">
          <ac:chgData name="Nichola Welton" userId="33867cc6-3c98-481e-a066-a55221f849bb" providerId="ADAL" clId="{AEA63A68-7A10-448A-9A2E-6C84FB22A947}" dt="2022-10-04T05:38:56.101" v="1" actId="700"/>
          <ac:spMkLst>
            <pc:docMk/>
            <pc:sldMk cId="1620324687" sldId="320"/>
            <ac:spMk id="3" creationId="{F8D02265-FA52-48D7-A51F-DFB0FFDD1954}"/>
          </ac:spMkLst>
        </pc:spChg>
        <pc:spChg chg="add mod ord">
          <ac:chgData name="Nichola Welton" userId="33867cc6-3c98-481e-a066-a55221f849bb" providerId="ADAL" clId="{AEA63A68-7A10-448A-9A2E-6C84FB22A947}" dt="2022-10-04T05:40:06.338" v="64" actId="313"/>
          <ac:spMkLst>
            <pc:docMk/>
            <pc:sldMk cId="1620324687" sldId="320"/>
            <ac:spMk id="4" creationId="{071B5E3F-1AA2-FEB0-3B7A-8B7018BC6ADB}"/>
          </ac:spMkLst>
        </pc:spChg>
        <pc:spChg chg="add mod ord">
          <ac:chgData name="Nichola Welton" userId="33867cc6-3c98-481e-a066-a55221f849bb" providerId="ADAL" clId="{AEA63A68-7A10-448A-9A2E-6C84FB22A947}" dt="2022-10-04T05:41:56.222" v="295" actId="20577"/>
          <ac:spMkLst>
            <pc:docMk/>
            <pc:sldMk cId="1620324687" sldId="320"/>
            <ac:spMk id="5" creationId="{8D363170-42F4-3E6B-4236-8EE009B2190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8A50F-51A5-4AFD-A73C-47D09CB2FF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8B40FA-B95B-4DCB-B82E-9E4A644C9C79}">
      <dgm:prSet/>
      <dgm:spPr/>
      <dgm:t>
        <a:bodyPr/>
        <a:lstStyle/>
        <a:p>
          <a:r>
            <a:rPr lang="en-GB" dirty="0"/>
            <a:t>1. What is a Dissertation? </a:t>
          </a:r>
        </a:p>
      </dgm:t>
    </dgm:pt>
    <dgm:pt modelId="{EF5A33A3-0C17-4D4B-8C09-D4896E8008C6}" type="parTrans" cxnId="{5F7C0BD2-A671-4D1A-B01E-89A2792A40E5}">
      <dgm:prSet/>
      <dgm:spPr/>
      <dgm:t>
        <a:bodyPr/>
        <a:lstStyle/>
        <a:p>
          <a:endParaRPr lang="en-GB"/>
        </a:p>
      </dgm:t>
    </dgm:pt>
    <dgm:pt modelId="{DFE71E8C-31D1-4279-9687-02D426855A4D}" type="sibTrans" cxnId="{5F7C0BD2-A671-4D1A-B01E-89A2792A40E5}">
      <dgm:prSet/>
      <dgm:spPr/>
      <dgm:t>
        <a:bodyPr/>
        <a:lstStyle/>
        <a:p>
          <a:endParaRPr lang="en-GB"/>
        </a:p>
      </dgm:t>
    </dgm:pt>
    <dgm:pt modelId="{EC06A0E4-D587-4D50-9494-327A99762F7F}">
      <dgm:prSet/>
      <dgm:spPr/>
      <dgm:t>
        <a:bodyPr/>
        <a:lstStyle/>
        <a:p>
          <a:r>
            <a:rPr lang="en-GB" dirty="0"/>
            <a:t>2. Dissertation Expectations </a:t>
          </a:r>
        </a:p>
      </dgm:t>
    </dgm:pt>
    <dgm:pt modelId="{7E85C9BA-A692-43E3-91C2-43068F45742B}" type="parTrans" cxnId="{41DCBB66-D5BA-4AED-B38D-121C9C36A7BF}">
      <dgm:prSet/>
      <dgm:spPr/>
      <dgm:t>
        <a:bodyPr/>
        <a:lstStyle/>
        <a:p>
          <a:endParaRPr lang="en-GB"/>
        </a:p>
      </dgm:t>
    </dgm:pt>
    <dgm:pt modelId="{5FCD8BDB-C99C-44C2-93EE-01E6E8F4E1CD}" type="sibTrans" cxnId="{41DCBB66-D5BA-4AED-B38D-121C9C36A7BF}">
      <dgm:prSet/>
      <dgm:spPr/>
      <dgm:t>
        <a:bodyPr/>
        <a:lstStyle/>
        <a:p>
          <a:endParaRPr lang="en-GB"/>
        </a:p>
      </dgm:t>
    </dgm:pt>
    <dgm:pt modelId="{CD8448C0-71F1-45A6-90C3-37836EDE9ACF}">
      <dgm:prSet/>
      <dgm:spPr/>
      <dgm:t>
        <a:bodyPr/>
        <a:lstStyle/>
        <a:p>
          <a:r>
            <a:rPr lang="en-GB" dirty="0"/>
            <a:t>Students</a:t>
          </a:r>
        </a:p>
      </dgm:t>
    </dgm:pt>
    <dgm:pt modelId="{FC997B5E-25F6-4D15-BE46-5F561639E9DF}" type="parTrans" cxnId="{C726119C-9D6A-4896-9568-77ADE1D67D8A}">
      <dgm:prSet/>
      <dgm:spPr/>
      <dgm:t>
        <a:bodyPr/>
        <a:lstStyle/>
        <a:p>
          <a:endParaRPr lang="en-GB"/>
        </a:p>
      </dgm:t>
    </dgm:pt>
    <dgm:pt modelId="{634FDD10-3A9D-48C6-A9F9-5C0D5464C6DA}" type="sibTrans" cxnId="{C726119C-9D6A-4896-9568-77ADE1D67D8A}">
      <dgm:prSet/>
      <dgm:spPr/>
      <dgm:t>
        <a:bodyPr/>
        <a:lstStyle/>
        <a:p>
          <a:endParaRPr lang="en-GB"/>
        </a:p>
      </dgm:t>
    </dgm:pt>
    <dgm:pt modelId="{DE5731EC-D4EF-4BD8-B3E2-74D8D03EE65A}">
      <dgm:prSet/>
      <dgm:spPr/>
      <dgm:t>
        <a:bodyPr/>
        <a:lstStyle/>
        <a:p>
          <a:r>
            <a:rPr lang="en-GB" dirty="0"/>
            <a:t>University, </a:t>
          </a:r>
          <a:r>
            <a:rPr lang="en-GB" dirty="0" err="1"/>
            <a:t>e.g</a:t>
          </a:r>
          <a:r>
            <a:rPr lang="en-GB" dirty="0"/>
            <a:t> Supervision Entitlement and Support </a:t>
          </a:r>
        </a:p>
      </dgm:t>
    </dgm:pt>
    <dgm:pt modelId="{D2C3BCE8-B037-4099-8A60-43247E92ED89}" type="parTrans" cxnId="{1F7FC994-16A1-439F-82C2-E23FBB7672E8}">
      <dgm:prSet/>
      <dgm:spPr/>
      <dgm:t>
        <a:bodyPr/>
        <a:lstStyle/>
        <a:p>
          <a:endParaRPr lang="en-GB"/>
        </a:p>
      </dgm:t>
    </dgm:pt>
    <dgm:pt modelId="{20940CC6-C365-42B3-8A0A-A9314A2846C0}" type="sibTrans" cxnId="{1F7FC994-16A1-439F-82C2-E23FBB7672E8}">
      <dgm:prSet/>
      <dgm:spPr/>
      <dgm:t>
        <a:bodyPr/>
        <a:lstStyle/>
        <a:p>
          <a:endParaRPr lang="en-GB"/>
        </a:p>
      </dgm:t>
    </dgm:pt>
    <dgm:pt modelId="{B02C89B8-0B96-43BF-BC75-3BA171505195}">
      <dgm:prSet/>
      <dgm:spPr/>
      <dgm:t>
        <a:bodyPr/>
        <a:lstStyle/>
        <a:p>
          <a:r>
            <a:rPr lang="en-GB" dirty="0"/>
            <a:t>3. Planning your dissertation.. </a:t>
          </a:r>
        </a:p>
      </dgm:t>
    </dgm:pt>
    <dgm:pt modelId="{36C704B4-780B-466E-8A77-966D2EB82914}" type="parTrans" cxnId="{29261A5A-F58E-4E62-8FC7-9FC517CAE232}">
      <dgm:prSet/>
      <dgm:spPr/>
      <dgm:t>
        <a:bodyPr/>
        <a:lstStyle/>
        <a:p>
          <a:endParaRPr lang="en-GB"/>
        </a:p>
      </dgm:t>
    </dgm:pt>
    <dgm:pt modelId="{DB78C54B-BA7A-4881-B53E-4B24A9750D3C}" type="sibTrans" cxnId="{29261A5A-F58E-4E62-8FC7-9FC517CAE232}">
      <dgm:prSet/>
      <dgm:spPr/>
      <dgm:t>
        <a:bodyPr/>
        <a:lstStyle/>
        <a:p>
          <a:endParaRPr lang="en-GB"/>
        </a:p>
      </dgm:t>
    </dgm:pt>
    <dgm:pt modelId="{40F5F8A5-3823-4528-8E65-F2F6B361A1FF}">
      <dgm:prSet/>
      <dgm:spPr/>
      <dgm:t>
        <a:bodyPr/>
        <a:lstStyle/>
        <a:p>
          <a:r>
            <a:rPr lang="en-GB"/>
            <a:t>Research Focus / Research Proposal</a:t>
          </a:r>
        </a:p>
      </dgm:t>
    </dgm:pt>
    <dgm:pt modelId="{84867C2B-2E0B-4C1D-A4B1-578DB1F4F5B9}" type="parTrans" cxnId="{CC659B25-D413-46F8-B98E-FD5BD5BFA3D2}">
      <dgm:prSet/>
      <dgm:spPr/>
      <dgm:t>
        <a:bodyPr/>
        <a:lstStyle/>
        <a:p>
          <a:endParaRPr lang="en-GB"/>
        </a:p>
      </dgm:t>
    </dgm:pt>
    <dgm:pt modelId="{72055199-F60C-46D8-BA7A-9FBDDD4F0B50}" type="sibTrans" cxnId="{CC659B25-D413-46F8-B98E-FD5BD5BFA3D2}">
      <dgm:prSet/>
      <dgm:spPr/>
      <dgm:t>
        <a:bodyPr/>
        <a:lstStyle/>
        <a:p>
          <a:endParaRPr lang="en-GB"/>
        </a:p>
      </dgm:t>
    </dgm:pt>
    <dgm:pt modelId="{43E76853-5DC9-479D-A95C-3F45E2B38194}">
      <dgm:prSet/>
      <dgm:spPr/>
      <dgm:t>
        <a:bodyPr/>
        <a:lstStyle/>
        <a:p>
          <a:r>
            <a:rPr lang="en-GB" dirty="0"/>
            <a:t>Ethical process</a:t>
          </a:r>
        </a:p>
      </dgm:t>
    </dgm:pt>
    <dgm:pt modelId="{B6CDB763-119A-4723-A3FE-EE2D539091D8}" type="parTrans" cxnId="{A67D7724-E2DC-486C-BDE8-030148608D37}">
      <dgm:prSet/>
      <dgm:spPr/>
      <dgm:t>
        <a:bodyPr/>
        <a:lstStyle/>
        <a:p>
          <a:endParaRPr lang="en-GB"/>
        </a:p>
      </dgm:t>
    </dgm:pt>
    <dgm:pt modelId="{38BA75E7-597B-4257-8CE0-3221B5DE22D8}" type="sibTrans" cxnId="{A67D7724-E2DC-486C-BDE8-030148608D37}">
      <dgm:prSet/>
      <dgm:spPr/>
      <dgm:t>
        <a:bodyPr/>
        <a:lstStyle/>
        <a:p>
          <a:endParaRPr lang="en-GB"/>
        </a:p>
      </dgm:t>
    </dgm:pt>
    <dgm:pt modelId="{30211B7E-9297-4B95-AF07-1B308B8D31E4}">
      <dgm:prSet/>
      <dgm:spPr/>
      <dgm:t>
        <a:bodyPr/>
        <a:lstStyle/>
        <a:p>
          <a:r>
            <a:rPr lang="en-GB" dirty="0"/>
            <a:t>4. Supervision </a:t>
          </a:r>
        </a:p>
      </dgm:t>
    </dgm:pt>
    <dgm:pt modelId="{06AE8064-136B-4458-BE88-191E00CC4D3B}" type="parTrans" cxnId="{61D15EF3-ACD0-4D9A-B7C3-602EE8FBA01F}">
      <dgm:prSet/>
      <dgm:spPr/>
      <dgm:t>
        <a:bodyPr/>
        <a:lstStyle/>
        <a:p>
          <a:endParaRPr lang="en-GB"/>
        </a:p>
      </dgm:t>
    </dgm:pt>
    <dgm:pt modelId="{44F22F7B-3220-4898-AC53-D094D633A08C}" type="sibTrans" cxnId="{61D15EF3-ACD0-4D9A-B7C3-602EE8FBA01F}">
      <dgm:prSet/>
      <dgm:spPr/>
      <dgm:t>
        <a:bodyPr/>
        <a:lstStyle/>
        <a:p>
          <a:endParaRPr lang="en-GB"/>
        </a:p>
      </dgm:t>
    </dgm:pt>
    <dgm:pt modelId="{237F6DCD-78C9-4709-BE80-96EBF0D8A9CE}">
      <dgm:prSet/>
      <dgm:spPr/>
      <dgm:t>
        <a:bodyPr/>
        <a:lstStyle/>
        <a:p>
          <a:r>
            <a:rPr lang="en-GB" dirty="0"/>
            <a:t>5. Getting Started</a:t>
          </a:r>
        </a:p>
      </dgm:t>
    </dgm:pt>
    <dgm:pt modelId="{DDAD1F6A-B500-4115-B56F-DCE79B2DAF59}" type="parTrans" cxnId="{60714DA6-CE3D-4710-9A63-E328405E54EF}">
      <dgm:prSet/>
      <dgm:spPr/>
      <dgm:t>
        <a:bodyPr/>
        <a:lstStyle/>
        <a:p>
          <a:endParaRPr lang="en-GB"/>
        </a:p>
      </dgm:t>
    </dgm:pt>
    <dgm:pt modelId="{385077AE-4A03-4CB0-B87D-A5A490A93E51}" type="sibTrans" cxnId="{60714DA6-CE3D-4710-9A63-E328405E54EF}">
      <dgm:prSet/>
      <dgm:spPr/>
      <dgm:t>
        <a:bodyPr/>
        <a:lstStyle/>
        <a:p>
          <a:endParaRPr lang="en-GB"/>
        </a:p>
      </dgm:t>
    </dgm:pt>
    <dgm:pt modelId="{04E36BDE-4CF9-4EB9-9D55-8F2EDA0A29A5}">
      <dgm:prSet/>
      <dgm:spPr/>
      <dgm:t>
        <a:bodyPr/>
        <a:lstStyle/>
        <a:p>
          <a:r>
            <a:rPr lang="en-GB" dirty="0"/>
            <a:t>6. Questions </a:t>
          </a:r>
        </a:p>
      </dgm:t>
    </dgm:pt>
    <dgm:pt modelId="{C5AB3452-DE1C-4B3A-B1E1-C5E72DD13DFD}" type="parTrans" cxnId="{A9ECAF34-2E26-439F-B76E-67501F696027}">
      <dgm:prSet/>
      <dgm:spPr/>
      <dgm:t>
        <a:bodyPr/>
        <a:lstStyle/>
        <a:p>
          <a:endParaRPr lang="en-GB"/>
        </a:p>
      </dgm:t>
    </dgm:pt>
    <dgm:pt modelId="{A3CFEB95-05A0-40C7-ACDA-46E01269CB83}" type="sibTrans" cxnId="{A9ECAF34-2E26-439F-B76E-67501F696027}">
      <dgm:prSet/>
      <dgm:spPr/>
      <dgm:t>
        <a:bodyPr/>
        <a:lstStyle/>
        <a:p>
          <a:endParaRPr lang="en-GB"/>
        </a:p>
      </dgm:t>
    </dgm:pt>
    <dgm:pt modelId="{A5D7C4C0-A47B-4796-8466-F478B2C36B31}">
      <dgm:prSet/>
      <dgm:spPr/>
      <dgm:t>
        <a:bodyPr/>
        <a:lstStyle/>
        <a:p>
          <a:r>
            <a:rPr lang="en-GB" dirty="0"/>
            <a:t>5. Next Steps </a:t>
          </a:r>
        </a:p>
      </dgm:t>
    </dgm:pt>
    <dgm:pt modelId="{326CA525-6913-483B-A54E-A64D554DE540}" type="parTrans" cxnId="{106E0C2C-7C52-4F2B-9914-EA89C35F7A77}">
      <dgm:prSet/>
      <dgm:spPr/>
      <dgm:t>
        <a:bodyPr/>
        <a:lstStyle/>
        <a:p>
          <a:endParaRPr lang="en-GB"/>
        </a:p>
      </dgm:t>
    </dgm:pt>
    <dgm:pt modelId="{1BC2EBE0-60A2-4012-B4B8-E3C6E026E627}" type="sibTrans" cxnId="{106E0C2C-7C52-4F2B-9914-EA89C35F7A77}">
      <dgm:prSet/>
      <dgm:spPr/>
      <dgm:t>
        <a:bodyPr/>
        <a:lstStyle/>
        <a:p>
          <a:endParaRPr lang="en-GB"/>
        </a:p>
      </dgm:t>
    </dgm:pt>
    <dgm:pt modelId="{11C619D5-06B6-4545-9156-5DF7CC14AFA0}" type="pres">
      <dgm:prSet presAssocID="{A938A50F-51A5-4AFD-A73C-47D09CB2FF21}" presName="linear" presStyleCnt="0">
        <dgm:presLayoutVars>
          <dgm:animLvl val="lvl"/>
          <dgm:resizeHandles val="exact"/>
        </dgm:presLayoutVars>
      </dgm:prSet>
      <dgm:spPr/>
    </dgm:pt>
    <dgm:pt modelId="{1850B120-BD2A-4032-82B3-F806EFA7FE0B}" type="pres">
      <dgm:prSet presAssocID="{EB8B40FA-B95B-4DCB-B82E-9E4A644C9C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BDE1C91-FA0B-4477-A598-1FE393AD9707}" type="pres">
      <dgm:prSet presAssocID="{DFE71E8C-31D1-4279-9687-02D426855A4D}" presName="spacer" presStyleCnt="0"/>
      <dgm:spPr/>
    </dgm:pt>
    <dgm:pt modelId="{70218B0C-BA7F-4EF3-BEA5-74462B5AC7B9}" type="pres">
      <dgm:prSet presAssocID="{EC06A0E4-D587-4D50-9494-327A99762F7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F56A89-AFB6-4D1E-87E5-B96775CDF831}" type="pres">
      <dgm:prSet presAssocID="{EC06A0E4-D587-4D50-9494-327A99762F7F}" presName="childText" presStyleLbl="revTx" presStyleIdx="0" presStyleCnt="2">
        <dgm:presLayoutVars>
          <dgm:bulletEnabled val="1"/>
        </dgm:presLayoutVars>
      </dgm:prSet>
      <dgm:spPr/>
    </dgm:pt>
    <dgm:pt modelId="{2449D92F-BDF1-4CC7-B189-0891694D421C}" type="pres">
      <dgm:prSet presAssocID="{B02C89B8-0B96-43BF-BC75-3BA1715051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C08CFB3-240F-46E7-A41F-BF5F2993F011}" type="pres">
      <dgm:prSet presAssocID="{B02C89B8-0B96-43BF-BC75-3BA171505195}" presName="childText" presStyleLbl="revTx" presStyleIdx="1" presStyleCnt="2">
        <dgm:presLayoutVars>
          <dgm:bulletEnabled val="1"/>
        </dgm:presLayoutVars>
      </dgm:prSet>
      <dgm:spPr/>
    </dgm:pt>
    <dgm:pt modelId="{68075785-6319-4383-84BE-B7321CB2A3A6}" type="pres">
      <dgm:prSet presAssocID="{30211B7E-9297-4B95-AF07-1B308B8D31E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D06C9-0D87-4662-AFB7-18EDF840205A}" type="pres">
      <dgm:prSet presAssocID="{44F22F7B-3220-4898-AC53-D094D633A08C}" presName="spacer" presStyleCnt="0"/>
      <dgm:spPr/>
    </dgm:pt>
    <dgm:pt modelId="{16D5E113-8408-4707-BE22-692F74203BE1}" type="pres">
      <dgm:prSet presAssocID="{237F6DCD-78C9-4709-BE80-96EBF0D8A9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CD85A6-4019-40A7-BD85-89198EBCBDD5}" type="pres">
      <dgm:prSet presAssocID="{385077AE-4A03-4CB0-B87D-A5A490A93E51}" presName="spacer" presStyleCnt="0"/>
      <dgm:spPr/>
    </dgm:pt>
    <dgm:pt modelId="{1E47876F-B73F-4127-92EA-70812F2802CA}" type="pres">
      <dgm:prSet presAssocID="{A5D7C4C0-A47B-4796-8466-F478B2C36B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FE845F-520A-44D1-8536-3C3D02845953}" type="pres">
      <dgm:prSet presAssocID="{1BC2EBE0-60A2-4012-B4B8-E3C6E026E627}" presName="spacer" presStyleCnt="0"/>
      <dgm:spPr/>
    </dgm:pt>
    <dgm:pt modelId="{E94452ED-99A8-42C7-AD52-257EA3AC1BC7}" type="pres">
      <dgm:prSet presAssocID="{04E36BDE-4CF9-4EB9-9D55-8F2EDA0A29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7D7724-E2DC-486C-BDE8-030148608D37}" srcId="{B02C89B8-0B96-43BF-BC75-3BA171505195}" destId="{43E76853-5DC9-479D-A95C-3F45E2B38194}" srcOrd="1" destOrd="0" parTransId="{B6CDB763-119A-4723-A3FE-EE2D539091D8}" sibTransId="{38BA75E7-597B-4257-8CE0-3221B5DE22D8}"/>
    <dgm:cxn modelId="{CC659B25-D413-46F8-B98E-FD5BD5BFA3D2}" srcId="{B02C89B8-0B96-43BF-BC75-3BA171505195}" destId="{40F5F8A5-3823-4528-8E65-F2F6B361A1FF}" srcOrd="0" destOrd="0" parTransId="{84867C2B-2E0B-4C1D-A4B1-578DB1F4F5B9}" sibTransId="{72055199-F60C-46D8-BA7A-9FBDDD4F0B50}"/>
    <dgm:cxn modelId="{106E0C2C-7C52-4F2B-9914-EA89C35F7A77}" srcId="{A938A50F-51A5-4AFD-A73C-47D09CB2FF21}" destId="{A5D7C4C0-A47B-4796-8466-F478B2C36B31}" srcOrd="5" destOrd="0" parTransId="{326CA525-6913-483B-A54E-A64D554DE540}" sibTransId="{1BC2EBE0-60A2-4012-B4B8-E3C6E026E627}"/>
    <dgm:cxn modelId="{A9ECAF34-2E26-439F-B76E-67501F696027}" srcId="{A938A50F-51A5-4AFD-A73C-47D09CB2FF21}" destId="{04E36BDE-4CF9-4EB9-9D55-8F2EDA0A29A5}" srcOrd="6" destOrd="0" parTransId="{C5AB3452-DE1C-4B3A-B1E1-C5E72DD13DFD}" sibTransId="{A3CFEB95-05A0-40C7-ACDA-46E01269CB83}"/>
    <dgm:cxn modelId="{D7EFE634-A881-4265-9712-01EAB0469E4C}" type="presOf" srcId="{43E76853-5DC9-479D-A95C-3F45E2B38194}" destId="{8C08CFB3-240F-46E7-A41F-BF5F2993F011}" srcOrd="0" destOrd="1" presId="urn:microsoft.com/office/officeart/2005/8/layout/vList2"/>
    <dgm:cxn modelId="{41DCBB66-D5BA-4AED-B38D-121C9C36A7BF}" srcId="{A938A50F-51A5-4AFD-A73C-47D09CB2FF21}" destId="{EC06A0E4-D587-4D50-9494-327A99762F7F}" srcOrd="1" destOrd="0" parTransId="{7E85C9BA-A692-43E3-91C2-43068F45742B}" sibTransId="{5FCD8BDB-C99C-44C2-93EE-01E6E8F4E1CD}"/>
    <dgm:cxn modelId="{1DD19D6D-0BBB-4B0E-B764-15A0DEFBA30B}" type="presOf" srcId="{A5D7C4C0-A47B-4796-8466-F478B2C36B31}" destId="{1E47876F-B73F-4127-92EA-70812F2802CA}" srcOrd="0" destOrd="0" presId="urn:microsoft.com/office/officeart/2005/8/layout/vList2"/>
    <dgm:cxn modelId="{87495E73-BCAE-4A53-81C5-7ED5AD36497B}" type="presOf" srcId="{EB8B40FA-B95B-4DCB-B82E-9E4A644C9C79}" destId="{1850B120-BD2A-4032-82B3-F806EFA7FE0B}" srcOrd="0" destOrd="0" presId="urn:microsoft.com/office/officeart/2005/8/layout/vList2"/>
    <dgm:cxn modelId="{4F6BE655-6EEB-40A7-A116-F192C9F418E5}" type="presOf" srcId="{30211B7E-9297-4B95-AF07-1B308B8D31E4}" destId="{68075785-6319-4383-84BE-B7321CB2A3A6}" srcOrd="0" destOrd="0" presId="urn:microsoft.com/office/officeart/2005/8/layout/vList2"/>
    <dgm:cxn modelId="{29261A5A-F58E-4E62-8FC7-9FC517CAE232}" srcId="{A938A50F-51A5-4AFD-A73C-47D09CB2FF21}" destId="{B02C89B8-0B96-43BF-BC75-3BA171505195}" srcOrd="2" destOrd="0" parTransId="{36C704B4-780B-466E-8A77-966D2EB82914}" sibTransId="{DB78C54B-BA7A-4881-B53E-4B24A9750D3C}"/>
    <dgm:cxn modelId="{13E8AE7B-C2E4-4CD8-BA94-4D8937898694}" type="presOf" srcId="{A938A50F-51A5-4AFD-A73C-47D09CB2FF21}" destId="{11C619D5-06B6-4545-9156-5DF7CC14AFA0}" srcOrd="0" destOrd="0" presId="urn:microsoft.com/office/officeart/2005/8/layout/vList2"/>
    <dgm:cxn modelId="{120BB880-D859-4203-94F9-311D94D80950}" type="presOf" srcId="{CD8448C0-71F1-45A6-90C3-37836EDE9ACF}" destId="{C9F56A89-AFB6-4D1E-87E5-B96775CDF831}" srcOrd="0" destOrd="0" presId="urn:microsoft.com/office/officeart/2005/8/layout/vList2"/>
    <dgm:cxn modelId="{3379B084-AB6F-4FDF-911B-EFA70131448D}" type="presOf" srcId="{EC06A0E4-D587-4D50-9494-327A99762F7F}" destId="{70218B0C-BA7F-4EF3-BEA5-74462B5AC7B9}" srcOrd="0" destOrd="0" presId="urn:microsoft.com/office/officeart/2005/8/layout/vList2"/>
    <dgm:cxn modelId="{1F7FC994-16A1-439F-82C2-E23FBB7672E8}" srcId="{EC06A0E4-D587-4D50-9494-327A99762F7F}" destId="{DE5731EC-D4EF-4BD8-B3E2-74D8D03EE65A}" srcOrd="1" destOrd="0" parTransId="{D2C3BCE8-B037-4099-8A60-43247E92ED89}" sibTransId="{20940CC6-C365-42B3-8A0A-A9314A2846C0}"/>
    <dgm:cxn modelId="{E73A839A-0565-4756-85D3-7DF74FB44291}" type="presOf" srcId="{B02C89B8-0B96-43BF-BC75-3BA171505195}" destId="{2449D92F-BDF1-4CC7-B189-0891694D421C}" srcOrd="0" destOrd="0" presId="urn:microsoft.com/office/officeart/2005/8/layout/vList2"/>
    <dgm:cxn modelId="{C726119C-9D6A-4896-9568-77ADE1D67D8A}" srcId="{EC06A0E4-D587-4D50-9494-327A99762F7F}" destId="{CD8448C0-71F1-45A6-90C3-37836EDE9ACF}" srcOrd="0" destOrd="0" parTransId="{FC997B5E-25F6-4D15-BE46-5F561639E9DF}" sibTransId="{634FDD10-3A9D-48C6-A9F9-5C0D5464C6DA}"/>
    <dgm:cxn modelId="{C6C363A4-CEDF-44BD-8CE5-C5477F9F8CED}" type="presOf" srcId="{237F6DCD-78C9-4709-BE80-96EBF0D8A9CE}" destId="{16D5E113-8408-4707-BE22-692F74203BE1}" srcOrd="0" destOrd="0" presId="urn:microsoft.com/office/officeart/2005/8/layout/vList2"/>
    <dgm:cxn modelId="{60714DA6-CE3D-4710-9A63-E328405E54EF}" srcId="{A938A50F-51A5-4AFD-A73C-47D09CB2FF21}" destId="{237F6DCD-78C9-4709-BE80-96EBF0D8A9CE}" srcOrd="4" destOrd="0" parTransId="{DDAD1F6A-B500-4115-B56F-DCE79B2DAF59}" sibTransId="{385077AE-4A03-4CB0-B87D-A5A490A93E51}"/>
    <dgm:cxn modelId="{1ECEB1C1-C2E8-47D2-9A73-C5037FFCCA94}" type="presOf" srcId="{DE5731EC-D4EF-4BD8-B3E2-74D8D03EE65A}" destId="{C9F56A89-AFB6-4D1E-87E5-B96775CDF831}" srcOrd="0" destOrd="1" presId="urn:microsoft.com/office/officeart/2005/8/layout/vList2"/>
    <dgm:cxn modelId="{EEBE6FCC-17E6-4AB1-AB41-066D318EFC9E}" type="presOf" srcId="{40F5F8A5-3823-4528-8E65-F2F6B361A1FF}" destId="{8C08CFB3-240F-46E7-A41F-BF5F2993F011}" srcOrd="0" destOrd="0" presId="urn:microsoft.com/office/officeart/2005/8/layout/vList2"/>
    <dgm:cxn modelId="{5F7C0BD2-A671-4D1A-B01E-89A2792A40E5}" srcId="{A938A50F-51A5-4AFD-A73C-47D09CB2FF21}" destId="{EB8B40FA-B95B-4DCB-B82E-9E4A644C9C79}" srcOrd="0" destOrd="0" parTransId="{EF5A33A3-0C17-4D4B-8C09-D4896E8008C6}" sibTransId="{DFE71E8C-31D1-4279-9687-02D426855A4D}"/>
    <dgm:cxn modelId="{CDC508D4-9C3E-4421-B030-34328459D9DC}" type="presOf" srcId="{04E36BDE-4CF9-4EB9-9D55-8F2EDA0A29A5}" destId="{E94452ED-99A8-42C7-AD52-257EA3AC1BC7}" srcOrd="0" destOrd="0" presId="urn:microsoft.com/office/officeart/2005/8/layout/vList2"/>
    <dgm:cxn modelId="{61D15EF3-ACD0-4D9A-B7C3-602EE8FBA01F}" srcId="{A938A50F-51A5-4AFD-A73C-47D09CB2FF21}" destId="{30211B7E-9297-4B95-AF07-1B308B8D31E4}" srcOrd="3" destOrd="0" parTransId="{06AE8064-136B-4458-BE88-191E00CC4D3B}" sibTransId="{44F22F7B-3220-4898-AC53-D094D633A08C}"/>
    <dgm:cxn modelId="{EF1D5A9D-0CB3-4558-9FE0-0F061F312BFC}" type="presParOf" srcId="{11C619D5-06B6-4545-9156-5DF7CC14AFA0}" destId="{1850B120-BD2A-4032-82B3-F806EFA7FE0B}" srcOrd="0" destOrd="0" presId="urn:microsoft.com/office/officeart/2005/8/layout/vList2"/>
    <dgm:cxn modelId="{B0CCBAE4-1BBB-4E68-AF3A-EBC566F73D8E}" type="presParOf" srcId="{11C619D5-06B6-4545-9156-5DF7CC14AFA0}" destId="{BBDE1C91-FA0B-4477-A598-1FE393AD9707}" srcOrd="1" destOrd="0" presId="urn:microsoft.com/office/officeart/2005/8/layout/vList2"/>
    <dgm:cxn modelId="{626E7D31-C949-4BDE-A4F7-54818A79DBA3}" type="presParOf" srcId="{11C619D5-06B6-4545-9156-5DF7CC14AFA0}" destId="{70218B0C-BA7F-4EF3-BEA5-74462B5AC7B9}" srcOrd="2" destOrd="0" presId="urn:microsoft.com/office/officeart/2005/8/layout/vList2"/>
    <dgm:cxn modelId="{8A4EE6D8-5140-4165-8ABD-D9B602BAAD18}" type="presParOf" srcId="{11C619D5-06B6-4545-9156-5DF7CC14AFA0}" destId="{C9F56A89-AFB6-4D1E-87E5-B96775CDF831}" srcOrd="3" destOrd="0" presId="urn:microsoft.com/office/officeart/2005/8/layout/vList2"/>
    <dgm:cxn modelId="{6FC495CB-AB21-48D7-A875-5995CF1BBCED}" type="presParOf" srcId="{11C619D5-06B6-4545-9156-5DF7CC14AFA0}" destId="{2449D92F-BDF1-4CC7-B189-0891694D421C}" srcOrd="4" destOrd="0" presId="urn:microsoft.com/office/officeart/2005/8/layout/vList2"/>
    <dgm:cxn modelId="{7A694C7F-7897-446A-B429-9A2ED8DC7A83}" type="presParOf" srcId="{11C619D5-06B6-4545-9156-5DF7CC14AFA0}" destId="{8C08CFB3-240F-46E7-A41F-BF5F2993F011}" srcOrd="5" destOrd="0" presId="urn:microsoft.com/office/officeart/2005/8/layout/vList2"/>
    <dgm:cxn modelId="{B6CAFFD5-4B72-4B4C-9380-35511FB7B76D}" type="presParOf" srcId="{11C619D5-06B6-4545-9156-5DF7CC14AFA0}" destId="{68075785-6319-4383-84BE-B7321CB2A3A6}" srcOrd="6" destOrd="0" presId="urn:microsoft.com/office/officeart/2005/8/layout/vList2"/>
    <dgm:cxn modelId="{DE2F460C-A7DF-4EC0-B5B4-D6B1252DC3FF}" type="presParOf" srcId="{11C619D5-06B6-4545-9156-5DF7CC14AFA0}" destId="{FF8D06C9-0D87-4662-AFB7-18EDF840205A}" srcOrd="7" destOrd="0" presId="urn:microsoft.com/office/officeart/2005/8/layout/vList2"/>
    <dgm:cxn modelId="{A03BC830-D169-4EF6-8C20-9880634447D8}" type="presParOf" srcId="{11C619D5-06B6-4545-9156-5DF7CC14AFA0}" destId="{16D5E113-8408-4707-BE22-692F74203BE1}" srcOrd="8" destOrd="0" presId="urn:microsoft.com/office/officeart/2005/8/layout/vList2"/>
    <dgm:cxn modelId="{B386C9CE-97FC-4547-A0EB-876BAE5EB343}" type="presParOf" srcId="{11C619D5-06B6-4545-9156-5DF7CC14AFA0}" destId="{BECD85A6-4019-40A7-BD85-89198EBCBDD5}" srcOrd="9" destOrd="0" presId="urn:microsoft.com/office/officeart/2005/8/layout/vList2"/>
    <dgm:cxn modelId="{550A6C87-B52F-4415-B204-B4FF3AC6AF9B}" type="presParOf" srcId="{11C619D5-06B6-4545-9156-5DF7CC14AFA0}" destId="{1E47876F-B73F-4127-92EA-70812F2802CA}" srcOrd="10" destOrd="0" presId="urn:microsoft.com/office/officeart/2005/8/layout/vList2"/>
    <dgm:cxn modelId="{020B339E-B6D6-43AF-9CBE-9950DB87A6D1}" type="presParOf" srcId="{11C619D5-06B6-4545-9156-5DF7CC14AFA0}" destId="{FDFE845F-520A-44D1-8536-3C3D02845953}" srcOrd="11" destOrd="0" presId="urn:microsoft.com/office/officeart/2005/8/layout/vList2"/>
    <dgm:cxn modelId="{E092F25E-9343-44E5-A9AC-1276038B0A20}" type="presParOf" srcId="{11C619D5-06B6-4545-9156-5DF7CC14AFA0}" destId="{E94452ED-99A8-42C7-AD52-257EA3AC1B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 is going to be useful for you at this stage?</a:t>
          </a:r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B90BE2-7410-40CD-A597-2E17B33995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42BE88E4-18F6-4EFF-91EE-3F7E3B13EE79}">
      <dgm:prSet/>
      <dgm:spPr/>
      <dgm:t>
        <a:bodyPr/>
        <a:lstStyle/>
        <a:p>
          <a:r>
            <a:rPr lang="en-GB" dirty="0"/>
            <a:t>Your individual programme manager will set your deadline please discuss with them: See moodle page  </a:t>
          </a:r>
          <a:endParaRPr lang="cy-GB" dirty="0"/>
        </a:p>
      </dgm:t>
    </dgm:pt>
    <dgm:pt modelId="{88AE0A47-08D3-4C63-A26A-03DC5622D465}" type="parTrans" cxnId="{E6F47DD3-93CF-4D40-92DD-EB61087D840C}">
      <dgm:prSet/>
      <dgm:spPr/>
      <dgm:t>
        <a:bodyPr/>
        <a:lstStyle/>
        <a:p>
          <a:endParaRPr lang="cy-GB"/>
        </a:p>
      </dgm:t>
    </dgm:pt>
    <dgm:pt modelId="{D052CD0C-1877-4C35-B423-F4601971D064}" type="sibTrans" cxnId="{E6F47DD3-93CF-4D40-92DD-EB61087D840C}">
      <dgm:prSet/>
      <dgm:spPr/>
      <dgm:t>
        <a:bodyPr/>
        <a:lstStyle/>
        <a:p>
          <a:endParaRPr lang="cy-GB"/>
        </a:p>
      </dgm:t>
    </dgm:pt>
    <dgm:pt modelId="{F012ACF4-8E8E-4884-A81D-0BBD11624456}" type="pres">
      <dgm:prSet presAssocID="{12B90BE2-7410-40CD-A597-2E17B33995FC}" presName="linear" presStyleCnt="0">
        <dgm:presLayoutVars>
          <dgm:animLvl val="lvl"/>
          <dgm:resizeHandles val="exact"/>
        </dgm:presLayoutVars>
      </dgm:prSet>
      <dgm:spPr/>
    </dgm:pt>
    <dgm:pt modelId="{2524BF93-DBA4-4A10-AD9E-98D340E59D4C}" type="pres">
      <dgm:prSet presAssocID="{42BE88E4-18F6-4EFF-91EE-3F7E3B13EE7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A2ACB6D-F928-4B7F-976C-55019FB08627}" type="presOf" srcId="{42BE88E4-18F6-4EFF-91EE-3F7E3B13EE79}" destId="{2524BF93-DBA4-4A10-AD9E-98D340E59D4C}" srcOrd="0" destOrd="0" presId="urn:microsoft.com/office/officeart/2005/8/layout/vList2"/>
    <dgm:cxn modelId="{85659EB8-9756-452B-97C7-BBE0E73677BE}" type="presOf" srcId="{12B90BE2-7410-40CD-A597-2E17B33995FC}" destId="{F012ACF4-8E8E-4884-A81D-0BBD11624456}" srcOrd="0" destOrd="0" presId="urn:microsoft.com/office/officeart/2005/8/layout/vList2"/>
    <dgm:cxn modelId="{E6F47DD3-93CF-4D40-92DD-EB61087D840C}" srcId="{12B90BE2-7410-40CD-A597-2E17B33995FC}" destId="{42BE88E4-18F6-4EFF-91EE-3F7E3B13EE79}" srcOrd="0" destOrd="0" parTransId="{88AE0A47-08D3-4C63-A26A-03DC5622D465}" sibTransId="{D052CD0C-1877-4C35-B423-F4601971D064}"/>
    <dgm:cxn modelId="{3DB67C47-2E51-4F4B-BD11-8093720E7C4F}" type="presParOf" srcId="{F012ACF4-8E8E-4884-A81D-0BBD11624456}" destId="{2524BF93-DBA4-4A10-AD9E-98D340E59D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9F1E99-B5B0-4F32-B125-42BF86CA23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A2C027-0AE0-4A21-9B46-7BA04B91FAE8}">
      <dgm:prSet/>
      <dgm:spPr/>
      <dgm:t>
        <a:bodyPr/>
        <a:lstStyle/>
        <a:p>
          <a:r>
            <a:rPr lang="en-GB" dirty="0"/>
            <a:t>Submission Date 24</a:t>
          </a:r>
          <a:r>
            <a:rPr lang="en-GB" baseline="30000" dirty="0"/>
            <a:t>th</a:t>
          </a:r>
          <a:r>
            <a:rPr lang="en-GB" dirty="0"/>
            <a:t> April 2022</a:t>
          </a:r>
        </a:p>
      </dgm:t>
    </dgm:pt>
    <dgm:pt modelId="{4E26ED68-8791-4352-BD09-72A25E079018}" type="parTrans" cxnId="{2A26A5CC-E956-441E-9357-F4C8562797C9}">
      <dgm:prSet/>
      <dgm:spPr/>
      <dgm:t>
        <a:bodyPr/>
        <a:lstStyle/>
        <a:p>
          <a:endParaRPr lang="en-GB"/>
        </a:p>
      </dgm:t>
    </dgm:pt>
    <dgm:pt modelId="{FF66D9C3-B5C4-41F1-A098-9A94FFE97443}" type="sibTrans" cxnId="{2A26A5CC-E956-441E-9357-F4C8562797C9}">
      <dgm:prSet/>
      <dgm:spPr/>
      <dgm:t>
        <a:bodyPr/>
        <a:lstStyle/>
        <a:p>
          <a:endParaRPr lang="en-GB"/>
        </a:p>
      </dgm:t>
    </dgm:pt>
    <dgm:pt modelId="{1022FD90-4098-4996-A3D0-EDA625C499A3}">
      <dgm:prSet/>
      <dgm:spPr/>
      <dgm:t>
        <a:bodyPr/>
        <a:lstStyle/>
        <a:p>
          <a:r>
            <a:rPr lang="en-US" dirty="0"/>
            <a:t>Working final draft: General feedback: 27</a:t>
          </a:r>
          <a:r>
            <a:rPr lang="en-US" baseline="30000" dirty="0"/>
            <a:t>th</a:t>
          </a:r>
          <a:r>
            <a:rPr lang="en-US" dirty="0"/>
            <a:t> March </a:t>
          </a:r>
          <a:endParaRPr lang="en-GB" dirty="0"/>
        </a:p>
      </dgm:t>
    </dgm:pt>
    <dgm:pt modelId="{70B6200E-74F0-44D3-B656-2D1511AD52D2}" type="parTrans" cxnId="{46FA320F-2646-4964-A4E9-63B59F22E22B}">
      <dgm:prSet/>
      <dgm:spPr/>
      <dgm:t>
        <a:bodyPr/>
        <a:lstStyle/>
        <a:p>
          <a:endParaRPr lang="en-GB"/>
        </a:p>
      </dgm:t>
    </dgm:pt>
    <dgm:pt modelId="{C90E9E1D-9FB6-4CC4-9C5E-67FE34D2FEC5}" type="sibTrans" cxnId="{46FA320F-2646-4964-A4E9-63B59F22E22B}">
      <dgm:prSet/>
      <dgm:spPr/>
      <dgm:t>
        <a:bodyPr/>
        <a:lstStyle/>
        <a:p>
          <a:endParaRPr lang="en-GB"/>
        </a:p>
      </dgm:t>
    </dgm:pt>
    <dgm:pt modelId="{0126B675-B76F-42A2-A72F-F75C369C99B6}" type="pres">
      <dgm:prSet presAssocID="{789F1E99-B5B0-4F32-B125-42BF86CA2349}" presName="linear" presStyleCnt="0">
        <dgm:presLayoutVars>
          <dgm:animLvl val="lvl"/>
          <dgm:resizeHandles val="exact"/>
        </dgm:presLayoutVars>
      </dgm:prSet>
      <dgm:spPr/>
    </dgm:pt>
    <dgm:pt modelId="{73A05A71-A865-47F6-A407-C489EDE0AF2B}" type="pres">
      <dgm:prSet presAssocID="{1022FD90-4098-4996-A3D0-EDA625C499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216ADB-9279-42EF-9BA6-51FBE8DBA5B8}" type="pres">
      <dgm:prSet presAssocID="{C90E9E1D-9FB6-4CC4-9C5E-67FE34D2FEC5}" presName="spacer" presStyleCnt="0"/>
      <dgm:spPr/>
    </dgm:pt>
    <dgm:pt modelId="{15572A4E-9921-41CF-AABE-3C8F4E582D30}" type="pres">
      <dgm:prSet presAssocID="{62A2C027-0AE0-4A21-9B46-7BA04B91FAE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6FA320F-2646-4964-A4E9-63B59F22E22B}" srcId="{789F1E99-B5B0-4F32-B125-42BF86CA2349}" destId="{1022FD90-4098-4996-A3D0-EDA625C499A3}" srcOrd="0" destOrd="0" parTransId="{70B6200E-74F0-44D3-B656-2D1511AD52D2}" sibTransId="{C90E9E1D-9FB6-4CC4-9C5E-67FE34D2FEC5}"/>
    <dgm:cxn modelId="{661A6E32-10C5-4B0B-99E3-67D867C1326E}" type="presOf" srcId="{1022FD90-4098-4996-A3D0-EDA625C499A3}" destId="{73A05A71-A865-47F6-A407-C489EDE0AF2B}" srcOrd="0" destOrd="0" presId="urn:microsoft.com/office/officeart/2005/8/layout/vList2"/>
    <dgm:cxn modelId="{DC61C162-0546-4F5C-99E3-C5167BD1C38E}" type="presOf" srcId="{789F1E99-B5B0-4F32-B125-42BF86CA2349}" destId="{0126B675-B76F-42A2-A72F-F75C369C99B6}" srcOrd="0" destOrd="0" presId="urn:microsoft.com/office/officeart/2005/8/layout/vList2"/>
    <dgm:cxn modelId="{96F36648-26FC-4806-B477-04C7D4280C2F}" type="presOf" srcId="{62A2C027-0AE0-4A21-9B46-7BA04B91FAE8}" destId="{15572A4E-9921-41CF-AABE-3C8F4E582D30}" srcOrd="0" destOrd="0" presId="urn:microsoft.com/office/officeart/2005/8/layout/vList2"/>
    <dgm:cxn modelId="{2A26A5CC-E956-441E-9357-F4C8562797C9}" srcId="{789F1E99-B5B0-4F32-B125-42BF86CA2349}" destId="{62A2C027-0AE0-4A21-9B46-7BA04B91FAE8}" srcOrd="1" destOrd="0" parTransId="{4E26ED68-8791-4352-BD09-72A25E079018}" sibTransId="{FF66D9C3-B5C4-41F1-A098-9A94FFE97443}"/>
    <dgm:cxn modelId="{0A0D5429-E21A-4326-AAD7-53B910E790A1}" type="presParOf" srcId="{0126B675-B76F-42A2-A72F-F75C369C99B6}" destId="{73A05A71-A865-47F6-A407-C489EDE0AF2B}" srcOrd="0" destOrd="0" presId="urn:microsoft.com/office/officeart/2005/8/layout/vList2"/>
    <dgm:cxn modelId="{3C253FD9-E74E-4511-8D32-224514EBEF5A}" type="presParOf" srcId="{0126B675-B76F-42A2-A72F-F75C369C99B6}" destId="{8F216ADB-9279-42EF-9BA6-51FBE8DBA5B8}" srcOrd="1" destOrd="0" presId="urn:microsoft.com/office/officeart/2005/8/layout/vList2"/>
    <dgm:cxn modelId="{F8A3FAAB-B44B-4F28-B80B-EDA1A361FE44}" type="presParOf" srcId="{0126B675-B76F-42A2-A72F-F75C369C99B6}" destId="{15572A4E-9921-41CF-AABE-3C8F4E582D3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0D8AD8-252C-4DF2-9F48-00886FCEAF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5FA9A67-6D02-4BB9-89AA-E088D15060CC}">
      <dgm:prSet/>
      <dgm:spPr/>
      <dgm:t>
        <a:bodyPr/>
        <a:lstStyle/>
        <a:p>
          <a:r>
            <a:rPr lang="en-GB"/>
            <a:t>You will be given guidance by your programme director…</a:t>
          </a:r>
        </a:p>
      </dgm:t>
    </dgm:pt>
    <dgm:pt modelId="{6B178C16-ABD7-41BE-9AD9-A1E6E7A6BF6F}" type="parTrans" cxnId="{5B201D37-242D-4650-8995-E6F344504E0C}">
      <dgm:prSet/>
      <dgm:spPr/>
      <dgm:t>
        <a:bodyPr/>
        <a:lstStyle/>
        <a:p>
          <a:endParaRPr lang="en-GB"/>
        </a:p>
      </dgm:t>
    </dgm:pt>
    <dgm:pt modelId="{2C0F11E1-C827-4A22-81D6-3619BF0BC4C4}" type="sibTrans" cxnId="{5B201D37-242D-4650-8995-E6F344504E0C}">
      <dgm:prSet/>
      <dgm:spPr/>
      <dgm:t>
        <a:bodyPr/>
        <a:lstStyle/>
        <a:p>
          <a:endParaRPr lang="en-GB"/>
        </a:p>
      </dgm:t>
    </dgm:pt>
    <dgm:pt modelId="{9C3BD6D7-4E27-405C-B40A-10BEDF944828}">
      <dgm:prSet/>
      <dgm:spPr/>
      <dgm:t>
        <a:bodyPr/>
        <a:lstStyle/>
        <a:p>
          <a:r>
            <a:rPr lang="en-GB"/>
            <a:t>However 2 options for you …</a:t>
          </a:r>
        </a:p>
      </dgm:t>
    </dgm:pt>
    <dgm:pt modelId="{9C305FC7-14B3-4074-8A71-15A586CE67BC}" type="parTrans" cxnId="{E1544725-B682-4B16-9BDE-D15512EECC22}">
      <dgm:prSet/>
      <dgm:spPr/>
      <dgm:t>
        <a:bodyPr/>
        <a:lstStyle/>
        <a:p>
          <a:endParaRPr lang="en-GB"/>
        </a:p>
      </dgm:t>
    </dgm:pt>
    <dgm:pt modelId="{EEBD57B1-B165-424E-96E6-881322D5BDB1}" type="sibTrans" cxnId="{E1544725-B682-4B16-9BDE-D15512EECC22}">
      <dgm:prSet/>
      <dgm:spPr/>
      <dgm:t>
        <a:bodyPr/>
        <a:lstStyle/>
        <a:p>
          <a:endParaRPr lang="en-GB"/>
        </a:p>
      </dgm:t>
    </dgm:pt>
    <dgm:pt modelId="{8EF2A8AD-DA0F-41A7-BFE0-DF02FD12F308}" type="pres">
      <dgm:prSet presAssocID="{CF0D8AD8-252C-4DF2-9F48-00886FCEAF50}" presName="linear" presStyleCnt="0">
        <dgm:presLayoutVars>
          <dgm:animLvl val="lvl"/>
          <dgm:resizeHandles val="exact"/>
        </dgm:presLayoutVars>
      </dgm:prSet>
      <dgm:spPr/>
    </dgm:pt>
    <dgm:pt modelId="{79655CA3-67B4-4500-BB3A-0075F94E006D}" type="pres">
      <dgm:prSet presAssocID="{F5FA9A67-6D02-4BB9-89AA-E088D15060C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563319E-10CD-421B-985E-1F5DF3A2D782}" type="pres">
      <dgm:prSet presAssocID="{2C0F11E1-C827-4A22-81D6-3619BF0BC4C4}" presName="spacer" presStyleCnt="0"/>
      <dgm:spPr/>
    </dgm:pt>
    <dgm:pt modelId="{E53DCE07-0E53-4CFB-AAB2-8353A627F57B}" type="pres">
      <dgm:prSet presAssocID="{9C3BD6D7-4E27-405C-B40A-10BEDF94482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1544725-B682-4B16-9BDE-D15512EECC22}" srcId="{CF0D8AD8-252C-4DF2-9F48-00886FCEAF50}" destId="{9C3BD6D7-4E27-405C-B40A-10BEDF944828}" srcOrd="1" destOrd="0" parTransId="{9C305FC7-14B3-4074-8A71-15A586CE67BC}" sibTransId="{EEBD57B1-B165-424E-96E6-881322D5BDB1}"/>
    <dgm:cxn modelId="{5B201D37-242D-4650-8995-E6F344504E0C}" srcId="{CF0D8AD8-252C-4DF2-9F48-00886FCEAF50}" destId="{F5FA9A67-6D02-4BB9-89AA-E088D15060CC}" srcOrd="0" destOrd="0" parTransId="{6B178C16-ABD7-41BE-9AD9-A1E6E7A6BF6F}" sibTransId="{2C0F11E1-C827-4A22-81D6-3619BF0BC4C4}"/>
    <dgm:cxn modelId="{72C6B46F-1B8D-4E0A-972D-86D50C60065D}" type="presOf" srcId="{9C3BD6D7-4E27-405C-B40A-10BEDF944828}" destId="{E53DCE07-0E53-4CFB-AAB2-8353A627F57B}" srcOrd="0" destOrd="0" presId="urn:microsoft.com/office/officeart/2005/8/layout/vList2"/>
    <dgm:cxn modelId="{4499BFDD-45D8-4372-B903-A604354E9723}" type="presOf" srcId="{F5FA9A67-6D02-4BB9-89AA-E088D15060CC}" destId="{79655CA3-67B4-4500-BB3A-0075F94E006D}" srcOrd="0" destOrd="0" presId="urn:microsoft.com/office/officeart/2005/8/layout/vList2"/>
    <dgm:cxn modelId="{D8FA84E3-7C24-457C-ADA4-E4EFF34E1FE8}" type="presOf" srcId="{CF0D8AD8-252C-4DF2-9F48-00886FCEAF50}" destId="{8EF2A8AD-DA0F-41A7-BFE0-DF02FD12F308}" srcOrd="0" destOrd="0" presId="urn:microsoft.com/office/officeart/2005/8/layout/vList2"/>
    <dgm:cxn modelId="{A77F682A-0DB4-4985-A90E-80F1246819EE}" type="presParOf" srcId="{8EF2A8AD-DA0F-41A7-BFE0-DF02FD12F308}" destId="{79655CA3-67B4-4500-BB3A-0075F94E006D}" srcOrd="0" destOrd="0" presId="urn:microsoft.com/office/officeart/2005/8/layout/vList2"/>
    <dgm:cxn modelId="{F87C489C-7C73-40AD-9D7B-A9F49A29E86F}" type="presParOf" srcId="{8EF2A8AD-DA0F-41A7-BFE0-DF02FD12F308}" destId="{8563319E-10CD-421B-985E-1F5DF3A2D782}" srcOrd="1" destOrd="0" presId="urn:microsoft.com/office/officeart/2005/8/layout/vList2"/>
    <dgm:cxn modelId="{A0545432-2191-4A54-8161-A24F89BC5188}" type="presParOf" srcId="{8EF2A8AD-DA0F-41A7-BFE0-DF02FD12F308}" destId="{E53DCE07-0E53-4CFB-AAB2-8353A627F5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/>
            <a:t>SEE DISSERTATION HANDBOOK ON MOODLE </a:t>
          </a:r>
          <a:endParaRPr lang="en-GB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Y="-36869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i="1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0" presStyleCnt="1" custScaleX="185549" custScaleY="198020"/>
      <dgm:spPr/>
    </dgm:pt>
    <dgm:pt modelId="{52D1A864-0A5D-4622-886E-91BC5ED794B7}" type="pres">
      <dgm:prSet presAssocID="{FF26BB2F-7927-4ED3-B72E-4384334C6286}" presName="rootConnector" presStyleLbl="node1" presStyleIdx="0" presStyleCnt="1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0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A6F41CA1-2DFA-44EC-A99F-335E650F782D}" type="presParOf" srcId="{5966B0CA-30E9-4DA1-BE35-0654B57D8CDE}" destId="{CD1A12AF-53DD-4B64-A983-AD3946693DDC}" srcOrd="0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/>
            <a:t>Codwch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llaw</a:t>
          </a:r>
          <a:r>
            <a:rPr lang="en-GB" dirty="0"/>
            <a:t> </a:t>
          </a:r>
          <a:r>
            <a:rPr lang="en-GB" dirty="0" err="1"/>
            <a:t>electronig</a:t>
          </a:r>
          <a:r>
            <a:rPr lang="en-GB" dirty="0"/>
            <a:t>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/>
            <a:t>Neu </a:t>
          </a:r>
          <a:r>
            <a:rPr lang="en-GB" dirty="0" err="1"/>
            <a:t>ysgrifennwch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</a:t>
          </a:r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</a:t>
          </a:r>
          <a:r>
            <a:rPr lang="en-GB" baseline="0" dirty="0"/>
            <a:t> are your expectations? </a:t>
          </a:r>
          <a:endParaRPr lang="en-GB" dirty="0"/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en-GB"/>
            <a:t>Clear and Focused this is a small scale project 15,000 words: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en-GB" dirty="0"/>
            <a:t>Research Question / Issue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en-GB" dirty="0"/>
            <a:t>Aim (What you hope to achieve)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en-GB" dirty="0"/>
            <a:t>Objectives 4 maximum (How you will achieve) your aims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/>
      <dgm:spPr/>
      <dgm:t>
        <a:bodyPr/>
        <a:lstStyle/>
        <a:p>
          <a:pPr rtl="0"/>
          <a:r>
            <a:rPr lang="en-GB"/>
            <a:t>Literature Review or Empirical study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en-GB" dirty="0"/>
            <a:t>Methodology </a:t>
          </a:r>
        </a:p>
      </dgm:t>
    </dgm:pt>
    <dgm:pt modelId="{30CBF7D4-4D51-46D3-975F-50FFED9A9BBA}" type="parTrans" cxnId="{BCC8A29E-7F35-4402-A77D-1466B998F92D}">
      <dgm:prSet/>
      <dgm:spPr/>
    </dgm:pt>
    <dgm:pt modelId="{ED9514CE-11FE-4D23-851E-A860A58462F2}" type="sibTrans" cxnId="{BCC8A29E-7F35-4402-A77D-1466B998F92D}">
      <dgm:prSet/>
      <dgm:spPr/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en-GB" b="1"/>
            <a:t>Aim</a:t>
          </a:r>
          <a:r>
            <a:rPr lang="en-GB"/>
            <a:t> =  what you hope to achieve.</a:t>
          </a:r>
          <a:r>
            <a:rPr lang="en-GB" b="1"/>
            <a:t> </a:t>
          </a:r>
          <a:endParaRPr lang="en-GB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en-GB" b="1" dirty="0"/>
            <a:t>Aims</a:t>
          </a:r>
          <a:r>
            <a:rPr lang="en-GB" dirty="0"/>
            <a:t> are statements of intent. They are usually written in broad terms. They set out what you hope to achieve at the end of the project.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en-GB" b="1"/>
            <a:t>Objective</a:t>
          </a:r>
          <a:r>
            <a:rPr lang="en-GB"/>
            <a:t> = the action(s) you will take in order to achieve the aim.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en-GB" b="1" dirty="0"/>
            <a:t>Objectives</a:t>
          </a:r>
          <a:r>
            <a:rPr lang="en-GB" dirty="0"/>
            <a:t>, on the other hand, should be specific statements that define measurable outcomes, e.g. what steps will be taken to achieve the desired outcome/Aim.</a:t>
          </a:r>
          <a:br>
            <a:rPr lang="en-GB" dirty="0"/>
          </a:br>
          <a:r>
            <a:rPr lang="en-GB" dirty="0"/>
            <a:t>When writing your objectives try to use strong positive statements.</a:t>
          </a:r>
          <a:br>
            <a:rPr lang="en-GB" dirty="0"/>
          </a:br>
          <a:endParaRPr lang="en-GB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en-GB"/>
            <a:t>Objectives should also be </a:t>
          </a:r>
          <a:r>
            <a:rPr lang="en-GB" b="1"/>
            <a:t>S.M.A.R.T.</a:t>
          </a:r>
          <a:r>
            <a:rPr lang="en-GB"/>
            <a:t> - which means they should be: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en-GB" b="1"/>
            <a:t>Specific</a:t>
          </a:r>
          <a:r>
            <a:rPr lang="en-GB"/>
            <a:t> – be precise about what you are going to do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4B608898-FD54-4751-8A54-A13C510A6994}">
      <dgm:prSet/>
      <dgm:spPr/>
      <dgm:t>
        <a:bodyPr/>
        <a:lstStyle/>
        <a:p>
          <a:r>
            <a:rPr lang="en-GB" b="1"/>
            <a:t>Measureable</a:t>
          </a:r>
          <a:r>
            <a:rPr lang="en-GB"/>
            <a:t> –you will know when you have reached your goal</a:t>
          </a:r>
        </a:p>
      </dgm:t>
    </dgm:pt>
    <dgm:pt modelId="{DEC176A5-92E4-4D83-AC01-407C2A7DE03C}" type="parTrans" cxnId="{BCB4B14F-CB2F-4C49-85FC-00F6C962EC92}">
      <dgm:prSet/>
      <dgm:spPr/>
      <dgm:t>
        <a:bodyPr/>
        <a:lstStyle/>
        <a:p>
          <a:endParaRPr lang="en-GB"/>
        </a:p>
      </dgm:t>
    </dgm:pt>
    <dgm:pt modelId="{C6D6D03C-61C4-41EE-BAE6-717406430E7F}" type="sibTrans" cxnId="{BCB4B14F-CB2F-4C49-85FC-00F6C962EC92}">
      <dgm:prSet/>
      <dgm:spPr/>
      <dgm:t>
        <a:bodyPr/>
        <a:lstStyle/>
        <a:p>
          <a:endParaRPr lang="en-GB"/>
        </a:p>
      </dgm:t>
    </dgm:pt>
    <dgm:pt modelId="{EDA6EB4A-C783-41C1-93A0-B3C8CFD3006F}">
      <dgm:prSet/>
      <dgm:spPr/>
      <dgm:t>
        <a:bodyPr/>
        <a:lstStyle/>
        <a:p>
          <a:r>
            <a:rPr lang="en-GB" b="1"/>
            <a:t>Achievable</a:t>
          </a:r>
          <a:r>
            <a:rPr lang="en-GB"/>
            <a:t> – Don’t attempt too much – a less ambitious but completed objective is better than an over-ambitious one that you cannot possible achieve.</a:t>
          </a:r>
        </a:p>
      </dgm:t>
    </dgm:pt>
    <dgm:pt modelId="{86422FB2-A217-4777-AC7A-715B330DFD59}" type="parTrans" cxnId="{C82FCC63-C7ED-4F3C-B803-E451B8D836B3}">
      <dgm:prSet/>
      <dgm:spPr/>
      <dgm:t>
        <a:bodyPr/>
        <a:lstStyle/>
        <a:p>
          <a:endParaRPr lang="en-GB"/>
        </a:p>
      </dgm:t>
    </dgm:pt>
    <dgm:pt modelId="{44D48CBE-4F41-451F-B064-F657A9041787}" type="sibTrans" cxnId="{C82FCC63-C7ED-4F3C-B803-E451B8D836B3}">
      <dgm:prSet/>
      <dgm:spPr/>
      <dgm:t>
        <a:bodyPr/>
        <a:lstStyle/>
        <a:p>
          <a:endParaRPr lang="en-GB"/>
        </a:p>
      </dgm:t>
    </dgm:pt>
    <dgm:pt modelId="{21947A7D-6D3E-494A-A909-BF741250FB8D}">
      <dgm:prSet/>
      <dgm:spPr/>
      <dgm:t>
        <a:bodyPr/>
        <a:lstStyle/>
        <a:p>
          <a:r>
            <a:rPr lang="en-GB" b="1"/>
            <a:t>Realistic </a:t>
          </a:r>
          <a:r>
            <a:rPr lang="en-GB"/>
            <a:t>– do you have the necessary resources to achieve the objective – time, money, skills, etc.</a:t>
          </a:r>
        </a:p>
      </dgm:t>
    </dgm:pt>
    <dgm:pt modelId="{C8D79EAF-A0FA-4628-A432-AAEBDFFD181F}" type="parTrans" cxnId="{86CA8B9E-DF23-40AC-ADBA-88532CDDBA7D}">
      <dgm:prSet/>
      <dgm:spPr/>
      <dgm:t>
        <a:bodyPr/>
        <a:lstStyle/>
        <a:p>
          <a:endParaRPr lang="en-GB"/>
        </a:p>
      </dgm:t>
    </dgm:pt>
    <dgm:pt modelId="{9A5E8593-947F-44E8-A941-C4456533E029}" type="sibTrans" cxnId="{86CA8B9E-DF23-40AC-ADBA-88532CDDBA7D}">
      <dgm:prSet/>
      <dgm:spPr/>
      <dgm:t>
        <a:bodyPr/>
        <a:lstStyle/>
        <a:p>
          <a:endParaRPr lang="en-GB"/>
        </a:p>
      </dgm:t>
    </dgm:pt>
    <dgm:pt modelId="{6CD6C14E-7ADB-47C8-B040-09A5B19CA7AA}">
      <dgm:prSet/>
      <dgm:spPr/>
      <dgm:t>
        <a:bodyPr/>
        <a:lstStyle/>
        <a:p>
          <a:r>
            <a:rPr lang="en-GB" b="1"/>
            <a:t>Time constrained</a:t>
          </a:r>
          <a:r>
            <a:rPr lang="en-GB"/>
            <a:t> – determine when each stage needs to be completed. Is there time in your schedule to allow for unexpected delays.</a:t>
          </a:r>
        </a:p>
      </dgm:t>
    </dgm:pt>
    <dgm:pt modelId="{A0F857C7-EFB1-4007-B87C-1D038753F484}" type="parTrans" cxnId="{3BEC17D7-7766-41B8-ADE2-34489FFB1F04}">
      <dgm:prSet/>
      <dgm:spPr/>
      <dgm:t>
        <a:bodyPr/>
        <a:lstStyle/>
        <a:p>
          <a:endParaRPr lang="en-GB"/>
        </a:p>
      </dgm:t>
    </dgm:pt>
    <dgm:pt modelId="{2198F8F7-C4A4-457C-A458-D6A48E4A9438}" type="sibTrans" cxnId="{3BEC17D7-7766-41B8-ADE2-34489FFB1F04}">
      <dgm:prSet/>
      <dgm:spPr/>
      <dgm:t>
        <a:bodyPr/>
        <a:lstStyle/>
        <a:p>
          <a:endParaRPr lang="en-GB"/>
        </a:p>
      </dgm:t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B5B25803-A52D-4456-843D-E7FF22945152}" type="presOf" srcId="{6CD6C14E-7ADB-47C8-B040-09A5B19CA7AA}" destId="{EA3A4DB9-7752-4C4E-85E8-4D5579DA2A9D}" srcOrd="0" destOrd="4" presId="urn:microsoft.com/office/officeart/2005/8/layout/chevron2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82E25B19-7105-4823-8C90-8125A15A7567}" type="presOf" srcId="{EDA6EB4A-C783-41C1-93A0-B3C8CFD3006F}" destId="{EA3A4DB9-7752-4C4E-85E8-4D5579DA2A9D}" srcOrd="0" destOrd="2" presId="urn:microsoft.com/office/officeart/2005/8/layout/chevron2"/>
    <dgm:cxn modelId="{C82FCC63-C7ED-4F3C-B803-E451B8D836B3}" srcId="{EEDF834D-FD42-429B-8210-B50A683490DA}" destId="{EDA6EB4A-C783-41C1-93A0-B3C8CFD3006F}" srcOrd="2" destOrd="0" parTransId="{86422FB2-A217-4777-AC7A-715B330DFD59}" sibTransId="{44D48CBE-4F41-451F-B064-F657A9041787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390DAA6E-4E5D-45D8-BEEA-22290AC81ED8}" type="presOf" srcId="{4B608898-FD54-4751-8A54-A13C510A6994}" destId="{EA3A4DB9-7752-4C4E-85E8-4D5579DA2A9D}" srcOrd="0" destOrd="1" presId="urn:microsoft.com/office/officeart/2005/8/layout/chevron2"/>
    <dgm:cxn modelId="{BCB4B14F-CB2F-4C49-85FC-00F6C962EC92}" srcId="{EEDF834D-FD42-429B-8210-B50A683490DA}" destId="{4B608898-FD54-4751-8A54-A13C510A6994}" srcOrd="1" destOrd="0" parTransId="{DEC176A5-92E4-4D83-AC01-407C2A7DE03C}" sibTransId="{C6D6D03C-61C4-41EE-BAE6-717406430E7F}"/>
    <dgm:cxn modelId="{86CA8B9E-DF23-40AC-ADBA-88532CDDBA7D}" srcId="{EEDF834D-FD42-429B-8210-B50A683490DA}" destId="{21947A7D-6D3E-494A-A909-BF741250FB8D}" srcOrd="3" destOrd="0" parTransId="{C8D79EAF-A0FA-4628-A432-AAEBDFFD181F}" sibTransId="{9A5E8593-947F-44E8-A941-C4456533E029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085DADBF-0A02-43E4-B24A-D59DF9F2D27F}" type="presOf" srcId="{21947A7D-6D3E-494A-A909-BF741250FB8D}" destId="{EA3A4DB9-7752-4C4E-85E8-4D5579DA2A9D}" srcOrd="0" destOrd="3" presId="urn:microsoft.com/office/officeart/2005/8/layout/chevron2"/>
    <dgm:cxn modelId="{3BEC17D7-7766-41B8-ADE2-34489FFB1F04}" srcId="{EEDF834D-FD42-429B-8210-B50A683490DA}" destId="{6CD6C14E-7ADB-47C8-B040-09A5B19CA7AA}" srcOrd="4" destOrd="0" parTransId="{A0F857C7-EFB1-4007-B87C-1D038753F484}" sibTransId="{2198F8F7-C4A4-457C-A458-D6A48E4A9438}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en-GB" dirty="0"/>
            <a:t>Prepare your research proposal (or refine if adopting what developed for the research module) 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en-GB" dirty="0"/>
            <a:t>This is likely to involve having to do some initial research around your topic and your methodology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en-GB" dirty="0"/>
            <a:t>You can use your Ethics form first page as your research proposal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/>
            <a:t>YOU HAVE TO HAVE ETHICAL APPROVAL BEFORE YOU START YOUR DISSERTION, THIS INCLUDES UNDERTAKING A LITERATURE REVIEW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/>
            <a:t>NO EMPIRICAL DATA CAN BE COLLECTED UNTIL  YOU HAVE ETHICAL APPROVAL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en-GB" dirty="0"/>
            <a:t>It is classed as academic misconduct if you do not have approval from the EC (see University Regulations)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en-GB"/>
            <a:t>Submitting your Ethics form early to the Ethics Committee at the start of the academic year is advisable 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en-GB" dirty="0"/>
            <a:t>You may get your form returned to amend and revise by the ethics committee,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en-GB" dirty="0"/>
            <a:t>While this can be disappointing, it is important to remember that the research will reflect on the University and therefore has to be of the highest standard.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en-GB"/>
            <a:t>The form has to be signed off and submitted by your Supervisor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en-GB"/>
            <a:t>Attend supervision regularly: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en-GB" dirty="0"/>
            <a:t>Agree dates with your supervisor and stick to them, this can help with your planning…PLEASE SEE LEVEL 7 SUPERVSION CONTRACT /TIMETABLE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en-GB"/>
            <a:t>Discuss expectations with your supervisor:  how you both would like to work together…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e.g. when would they like work submitted to review, what type of feedback do you require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en-GB"/>
            <a:t>Be prepared: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en-GB"/>
            <a:t>Come with a clear agenda or set of questions you want to ask seek advice on…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en-GB" dirty="0"/>
            <a:t>Ensure you send your work to your supervisor with time to review your work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en-GB" dirty="0"/>
            <a:t>E-mailing your work  at 9pm if you have a 9am appointment the following day may not result in your supervisor looking at your work in any depth, if at all…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en-GB"/>
            <a:t>Communicate 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en-GB" dirty="0"/>
            <a:t>Keep in touch, don’t bury your head in the sand if you have any issues…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en-GB"/>
            <a:t>Consider what you would like to gain from the supervision process…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en-GB"/>
            <a:t>Your supervisor can’t write the dissertation for you but can fully support you to be successful…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972A719-DBA2-411C-B1C9-5361A43E29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0D36209-E080-42CA-B36B-8FC7F062E027}">
      <dgm:prSet/>
      <dgm:spPr/>
      <dgm:t>
        <a:bodyPr/>
        <a:lstStyle/>
        <a:p>
          <a:r>
            <a:rPr lang="en-GB" dirty="0"/>
            <a:t>Groups Questions </a:t>
          </a:r>
        </a:p>
      </dgm:t>
    </dgm:pt>
    <dgm:pt modelId="{152B14F9-9B5C-40DE-9B67-BFB7BD3D61FD}" type="parTrans" cxnId="{BC4CB0FA-8C0B-48EA-904C-45A3C5E240FC}">
      <dgm:prSet/>
      <dgm:spPr/>
      <dgm:t>
        <a:bodyPr/>
        <a:lstStyle/>
        <a:p>
          <a:endParaRPr lang="en-GB"/>
        </a:p>
      </dgm:t>
    </dgm:pt>
    <dgm:pt modelId="{1E2EBD2B-BEF8-4BB0-AA37-7CB964436FE0}" type="sibTrans" cxnId="{BC4CB0FA-8C0B-48EA-904C-45A3C5E240FC}">
      <dgm:prSet/>
      <dgm:spPr/>
      <dgm:t>
        <a:bodyPr/>
        <a:lstStyle/>
        <a:p>
          <a:endParaRPr lang="en-GB"/>
        </a:p>
      </dgm:t>
    </dgm:pt>
    <dgm:pt modelId="{A02A05FA-4411-47C4-99E4-A3AAB634218D}" type="pres">
      <dgm:prSet presAssocID="{E972A719-DBA2-411C-B1C9-5361A43E2902}" presName="linear" presStyleCnt="0">
        <dgm:presLayoutVars>
          <dgm:animLvl val="lvl"/>
          <dgm:resizeHandles val="exact"/>
        </dgm:presLayoutVars>
      </dgm:prSet>
      <dgm:spPr/>
    </dgm:pt>
    <dgm:pt modelId="{E4EACAD4-F52E-4129-9432-C34ADC964E83}" type="pres">
      <dgm:prSet presAssocID="{C0D36209-E080-42CA-B36B-8FC7F062E027}" presName="parentText" presStyleLbl="node1" presStyleIdx="0" presStyleCnt="1" custLinFactNeighborY="-28981">
        <dgm:presLayoutVars>
          <dgm:chMax val="0"/>
          <dgm:bulletEnabled val="1"/>
        </dgm:presLayoutVars>
      </dgm:prSet>
      <dgm:spPr/>
    </dgm:pt>
  </dgm:ptLst>
  <dgm:cxnLst>
    <dgm:cxn modelId="{F1EE06AE-D821-4175-B155-03BDF7869953}" type="presOf" srcId="{E972A719-DBA2-411C-B1C9-5361A43E2902}" destId="{A02A05FA-4411-47C4-99E4-A3AAB634218D}" srcOrd="0" destOrd="0" presId="urn:microsoft.com/office/officeart/2005/8/layout/vList2"/>
    <dgm:cxn modelId="{CA67C3F2-A450-455F-BC5B-EEB30B42FCA5}" type="presOf" srcId="{C0D36209-E080-42CA-B36B-8FC7F062E027}" destId="{E4EACAD4-F52E-4129-9432-C34ADC964E83}" srcOrd="0" destOrd="0" presId="urn:microsoft.com/office/officeart/2005/8/layout/vList2"/>
    <dgm:cxn modelId="{BC4CB0FA-8C0B-48EA-904C-45A3C5E240FC}" srcId="{E972A719-DBA2-411C-B1C9-5361A43E2902}" destId="{C0D36209-E080-42CA-B36B-8FC7F062E027}" srcOrd="0" destOrd="0" parTransId="{152B14F9-9B5C-40DE-9B67-BFB7BD3D61FD}" sibTransId="{1E2EBD2B-BEF8-4BB0-AA37-7CB964436FE0}"/>
    <dgm:cxn modelId="{BA6A1136-8CDD-4D45-933C-D5F195DA5EFC}" type="presParOf" srcId="{A02A05FA-4411-47C4-99E4-A3AAB634218D}" destId="{E4EACAD4-F52E-4129-9432-C34ADC964E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0B120-BD2A-4032-82B3-F806EFA7FE0B}">
      <dsp:nvSpPr>
        <dsp:cNvPr id="0" name=""/>
        <dsp:cNvSpPr/>
      </dsp:nvSpPr>
      <dsp:spPr>
        <a:xfrm>
          <a:off x="0" y="360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What is a Dissertation? </a:t>
          </a:r>
        </a:p>
      </dsp:txBody>
      <dsp:txXfrm>
        <a:off x="23417" y="59469"/>
        <a:ext cx="8086620" cy="432866"/>
      </dsp:txXfrm>
    </dsp:sp>
    <dsp:sp modelId="{70218B0C-BA7F-4EF3-BEA5-74462B5AC7B9}">
      <dsp:nvSpPr>
        <dsp:cNvPr id="0" name=""/>
        <dsp:cNvSpPr/>
      </dsp:nvSpPr>
      <dsp:spPr>
        <a:xfrm>
          <a:off x="0" y="5733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Dissertation Expectations </a:t>
          </a:r>
        </a:p>
      </dsp:txBody>
      <dsp:txXfrm>
        <a:off x="23417" y="596769"/>
        <a:ext cx="8086620" cy="432866"/>
      </dsp:txXfrm>
    </dsp:sp>
    <dsp:sp modelId="{C9F56A89-AFB6-4D1E-87E5-B96775CDF831}">
      <dsp:nvSpPr>
        <dsp:cNvPr id="0" name=""/>
        <dsp:cNvSpPr/>
      </dsp:nvSpPr>
      <dsp:spPr>
        <a:xfrm>
          <a:off x="0" y="105305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Students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University, </a:t>
          </a:r>
          <a:r>
            <a:rPr lang="en-GB" sz="1600" kern="1200" dirty="0" err="1"/>
            <a:t>e.g</a:t>
          </a:r>
          <a:r>
            <a:rPr lang="en-GB" sz="1600" kern="1200" dirty="0"/>
            <a:t> Supervision Entitlement and Support </a:t>
          </a:r>
        </a:p>
      </dsp:txBody>
      <dsp:txXfrm>
        <a:off x="0" y="1053052"/>
        <a:ext cx="8133454" cy="548550"/>
      </dsp:txXfrm>
    </dsp:sp>
    <dsp:sp modelId="{2449D92F-BDF1-4CC7-B189-0891694D421C}">
      <dsp:nvSpPr>
        <dsp:cNvPr id="0" name=""/>
        <dsp:cNvSpPr/>
      </dsp:nvSpPr>
      <dsp:spPr>
        <a:xfrm>
          <a:off x="0" y="160160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Planning your dissertation.. </a:t>
          </a:r>
        </a:p>
      </dsp:txBody>
      <dsp:txXfrm>
        <a:off x="23417" y="1625019"/>
        <a:ext cx="8086620" cy="432866"/>
      </dsp:txXfrm>
    </dsp:sp>
    <dsp:sp modelId="{8C08CFB3-240F-46E7-A41F-BF5F2993F011}">
      <dsp:nvSpPr>
        <dsp:cNvPr id="0" name=""/>
        <dsp:cNvSpPr/>
      </dsp:nvSpPr>
      <dsp:spPr>
        <a:xfrm>
          <a:off x="0" y="208130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Research Focus / Research Proposal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Ethical process</a:t>
          </a:r>
        </a:p>
      </dsp:txBody>
      <dsp:txXfrm>
        <a:off x="0" y="2081302"/>
        <a:ext cx="8133454" cy="548550"/>
      </dsp:txXfrm>
    </dsp:sp>
    <dsp:sp modelId="{68075785-6319-4383-84BE-B7321CB2A3A6}">
      <dsp:nvSpPr>
        <dsp:cNvPr id="0" name=""/>
        <dsp:cNvSpPr/>
      </dsp:nvSpPr>
      <dsp:spPr>
        <a:xfrm>
          <a:off x="0" y="26298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Supervision </a:t>
          </a:r>
        </a:p>
      </dsp:txBody>
      <dsp:txXfrm>
        <a:off x="23417" y="2653269"/>
        <a:ext cx="8086620" cy="432866"/>
      </dsp:txXfrm>
    </dsp:sp>
    <dsp:sp modelId="{16D5E113-8408-4707-BE22-692F74203BE1}">
      <dsp:nvSpPr>
        <dsp:cNvPr id="0" name=""/>
        <dsp:cNvSpPr/>
      </dsp:nvSpPr>
      <dsp:spPr>
        <a:xfrm>
          <a:off x="0" y="31671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Getting Started</a:t>
          </a:r>
        </a:p>
      </dsp:txBody>
      <dsp:txXfrm>
        <a:off x="23417" y="3190569"/>
        <a:ext cx="8086620" cy="432866"/>
      </dsp:txXfrm>
    </dsp:sp>
    <dsp:sp modelId="{1E47876F-B73F-4127-92EA-70812F2802CA}">
      <dsp:nvSpPr>
        <dsp:cNvPr id="0" name=""/>
        <dsp:cNvSpPr/>
      </dsp:nvSpPr>
      <dsp:spPr>
        <a:xfrm>
          <a:off x="0" y="37044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Next Steps </a:t>
          </a:r>
        </a:p>
      </dsp:txBody>
      <dsp:txXfrm>
        <a:off x="23417" y="3727869"/>
        <a:ext cx="8086620" cy="432866"/>
      </dsp:txXfrm>
    </dsp:sp>
    <dsp:sp modelId="{E94452ED-99A8-42C7-AD52-257EA3AC1BC7}">
      <dsp:nvSpPr>
        <dsp:cNvPr id="0" name=""/>
        <dsp:cNvSpPr/>
      </dsp:nvSpPr>
      <dsp:spPr>
        <a:xfrm>
          <a:off x="0" y="42417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Questions </a:t>
          </a:r>
        </a:p>
      </dsp:txBody>
      <dsp:txXfrm>
        <a:off x="23417" y="4265169"/>
        <a:ext cx="8086620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 is going to be useful for you at this stage?</a:t>
          </a:r>
        </a:p>
      </dsp:txBody>
      <dsp:txXfrm>
        <a:off x="174485" y="174485"/>
        <a:ext cx="7537730" cy="3225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4BF93-DBA4-4A10-AD9E-98D340E59D4C}">
      <dsp:nvSpPr>
        <dsp:cNvPr id="0" name=""/>
        <dsp:cNvSpPr/>
      </dsp:nvSpPr>
      <dsp:spPr>
        <a:xfrm>
          <a:off x="0" y="11169"/>
          <a:ext cx="7886700" cy="432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Your individual programme manager will set your deadline please discuss with them: See moodle page  </a:t>
          </a:r>
          <a:endParaRPr lang="cy-GB" sz="5000" kern="1200" dirty="0"/>
        </a:p>
      </dsp:txBody>
      <dsp:txXfrm>
        <a:off x="211324" y="222493"/>
        <a:ext cx="7464052" cy="39063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05A71-A865-47F6-A407-C489EDE0AF2B}">
      <dsp:nvSpPr>
        <dsp:cNvPr id="0" name=""/>
        <dsp:cNvSpPr/>
      </dsp:nvSpPr>
      <dsp:spPr>
        <a:xfrm>
          <a:off x="0" y="5505"/>
          <a:ext cx="78867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Working final draft: General feedback: 27</a:t>
          </a:r>
          <a:r>
            <a:rPr lang="en-US" sz="5000" kern="1200" baseline="30000" dirty="0"/>
            <a:t>th</a:t>
          </a:r>
          <a:r>
            <a:rPr lang="en-US" sz="5000" kern="1200" dirty="0"/>
            <a:t> March </a:t>
          </a:r>
          <a:endParaRPr lang="en-GB" sz="5000" kern="1200" dirty="0"/>
        </a:p>
      </dsp:txBody>
      <dsp:txXfrm>
        <a:off x="97095" y="102600"/>
        <a:ext cx="7692510" cy="1794810"/>
      </dsp:txXfrm>
    </dsp:sp>
    <dsp:sp modelId="{15572A4E-9921-41CF-AABE-3C8F4E582D30}">
      <dsp:nvSpPr>
        <dsp:cNvPr id="0" name=""/>
        <dsp:cNvSpPr/>
      </dsp:nvSpPr>
      <dsp:spPr>
        <a:xfrm>
          <a:off x="0" y="2138505"/>
          <a:ext cx="78867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Submission Date 24</a:t>
          </a:r>
          <a:r>
            <a:rPr lang="en-GB" sz="5000" kern="1200" baseline="30000" dirty="0"/>
            <a:t>th</a:t>
          </a:r>
          <a:r>
            <a:rPr lang="en-GB" sz="5000" kern="1200" dirty="0"/>
            <a:t> April 2022</a:t>
          </a:r>
        </a:p>
      </dsp:txBody>
      <dsp:txXfrm>
        <a:off x="97095" y="2235600"/>
        <a:ext cx="7692510" cy="17948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55CA3-67B4-4500-BB3A-0075F94E006D}">
      <dsp:nvSpPr>
        <dsp:cNvPr id="0" name=""/>
        <dsp:cNvSpPr/>
      </dsp:nvSpPr>
      <dsp:spPr>
        <a:xfrm>
          <a:off x="0" y="230149"/>
          <a:ext cx="7923007" cy="190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You will be given guidance by your programme director…</a:t>
          </a:r>
        </a:p>
      </dsp:txBody>
      <dsp:txXfrm>
        <a:off x="93211" y="323360"/>
        <a:ext cx="7736585" cy="1723017"/>
      </dsp:txXfrm>
    </dsp:sp>
    <dsp:sp modelId="{E53DCE07-0E53-4CFB-AAB2-8353A627F57B}">
      <dsp:nvSpPr>
        <dsp:cNvPr id="0" name=""/>
        <dsp:cNvSpPr/>
      </dsp:nvSpPr>
      <dsp:spPr>
        <a:xfrm>
          <a:off x="0" y="2277829"/>
          <a:ext cx="7923007" cy="190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However 2 options for you …</a:t>
          </a:r>
        </a:p>
      </dsp:txBody>
      <dsp:txXfrm>
        <a:off x="93211" y="2371040"/>
        <a:ext cx="7736585" cy="17230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0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Abstract </a:t>
          </a:r>
        </a:p>
      </dsp:txBody>
      <dsp:txXfrm>
        <a:off x="0" y="13606"/>
        <a:ext cx="2617133" cy="1570280"/>
      </dsp:txXfrm>
    </dsp:sp>
    <dsp:sp modelId="{08774544-D9FE-4263-A1E6-A89225A39295}">
      <dsp:nvSpPr>
        <dsp:cNvPr id="0" name=""/>
        <dsp:cNvSpPr/>
      </dsp:nvSpPr>
      <dsp:spPr>
        <a:xfrm>
          <a:off x="2878847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Contents </a:t>
          </a:r>
        </a:p>
      </dsp:txBody>
      <dsp:txXfrm>
        <a:off x="2878847" y="13606"/>
        <a:ext cx="2617133" cy="1570280"/>
      </dsp:txXfrm>
    </dsp:sp>
    <dsp:sp modelId="{C0DE8C18-0185-4A75-88C5-B1C0FD029DAE}">
      <dsp:nvSpPr>
        <dsp:cNvPr id="0" name=""/>
        <dsp:cNvSpPr/>
      </dsp:nvSpPr>
      <dsp:spPr>
        <a:xfrm>
          <a:off x="5757694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Introduction </a:t>
          </a:r>
        </a:p>
      </dsp:txBody>
      <dsp:txXfrm>
        <a:off x="5757694" y="13606"/>
        <a:ext cx="2617133" cy="1570280"/>
      </dsp:txXfrm>
    </dsp:sp>
    <dsp:sp modelId="{F7673166-9F2B-4B6E-8AEF-D700D6FA7B48}">
      <dsp:nvSpPr>
        <dsp:cNvPr id="0" name=""/>
        <dsp:cNvSpPr/>
      </dsp:nvSpPr>
      <dsp:spPr>
        <a:xfrm>
          <a:off x="0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Literature review </a:t>
          </a:r>
        </a:p>
      </dsp:txBody>
      <dsp:txXfrm>
        <a:off x="0" y="1845599"/>
        <a:ext cx="2617133" cy="1570280"/>
      </dsp:txXfrm>
    </dsp:sp>
    <dsp:sp modelId="{1E1FACA4-2EA6-49BB-9205-301D5A053EDC}">
      <dsp:nvSpPr>
        <dsp:cNvPr id="0" name=""/>
        <dsp:cNvSpPr/>
      </dsp:nvSpPr>
      <dsp:spPr>
        <a:xfrm>
          <a:off x="2878847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Methodology/Methods </a:t>
          </a:r>
        </a:p>
      </dsp:txBody>
      <dsp:txXfrm>
        <a:off x="2878847" y="1845599"/>
        <a:ext cx="2617133" cy="1570280"/>
      </dsp:txXfrm>
    </dsp:sp>
    <dsp:sp modelId="{25D6D313-C71A-4A78-A656-BFFF3844DA61}">
      <dsp:nvSpPr>
        <dsp:cNvPr id="0" name=""/>
        <dsp:cNvSpPr/>
      </dsp:nvSpPr>
      <dsp:spPr>
        <a:xfrm>
          <a:off x="5757694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Findings (if collecting empirical data) </a:t>
          </a:r>
        </a:p>
      </dsp:txBody>
      <dsp:txXfrm>
        <a:off x="5757694" y="1845599"/>
        <a:ext cx="2617133" cy="1570280"/>
      </dsp:txXfrm>
    </dsp:sp>
    <dsp:sp modelId="{68C81091-6FEC-4214-9DBE-769AA7B2FA6E}">
      <dsp:nvSpPr>
        <dsp:cNvPr id="0" name=""/>
        <dsp:cNvSpPr/>
      </dsp:nvSpPr>
      <dsp:spPr>
        <a:xfrm>
          <a:off x="1439423" y="3677593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Discussion and Analysis </a:t>
          </a:r>
        </a:p>
      </dsp:txBody>
      <dsp:txXfrm>
        <a:off x="1439423" y="3677593"/>
        <a:ext cx="2617133" cy="1570280"/>
      </dsp:txXfrm>
    </dsp:sp>
    <dsp:sp modelId="{00F513D4-2023-4B68-9EAC-8477225FB588}">
      <dsp:nvSpPr>
        <dsp:cNvPr id="0" name=""/>
        <dsp:cNvSpPr/>
      </dsp:nvSpPr>
      <dsp:spPr>
        <a:xfrm>
          <a:off x="4318270" y="3677593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Conclusions / Recommendations</a:t>
          </a:r>
        </a:p>
      </dsp:txBody>
      <dsp:txXfrm>
        <a:off x="4318270" y="3677593"/>
        <a:ext cx="2617133" cy="15702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/>
            <a:t>SEE DISSERTATION HANDBOOK ON MOODLE </a:t>
          </a:r>
          <a:endParaRPr lang="en-GB" sz="6500" kern="1200"/>
        </a:p>
      </dsp:txBody>
      <dsp:txXfrm>
        <a:off x="174485" y="174485"/>
        <a:ext cx="7537730" cy="32253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9AD7AF-4537-4A88-A1E1-33B588B53A0C}">
      <dsp:nvSpPr>
        <dsp:cNvPr id="0" name=""/>
        <dsp:cNvSpPr/>
      </dsp:nvSpPr>
      <dsp:spPr>
        <a:xfrm>
          <a:off x="446435" y="1055"/>
          <a:ext cx="7336729" cy="39149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i="1" kern="1200" dirty="0"/>
            <a:t>Dissertations shall not normally be accepted for assessment unless they have undergone a process of tutorial supervision. </a:t>
          </a:r>
        </a:p>
      </dsp:txBody>
      <dsp:txXfrm>
        <a:off x="561099" y="115719"/>
        <a:ext cx="7107401" cy="36855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 err="1"/>
            <a:t>Codwch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llaw</a:t>
          </a:r>
          <a:r>
            <a:rPr lang="en-GB" sz="2700" kern="1200" dirty="0"/>
            <a:t> </a:t>
          </a:r>
          <a:r>
            <a:rPr lang="en-GB" sz="2700" kern="1200" dirty="0" err="1"/>
            <a:t>electronig</a:t>
          </a:r>
          <a:r>
            <a:rPr lang="en-GB" sz="2700" kern="1200" dirty="0"/>
            <a:t>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Neu </a:t>
          </a:r>
          <a:r>
            <a:rPr lang="en-GB" sz="2700" kern="1200" dirty="0" err="1"/>
            <a:t>ysgrifennwch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y </a:t>
          </a:r>
          <a:r>
            <a:rPr lang="en-GB" sz="2700" kern="1200" dirty="0" err="1"/>
            <a:t>sgwrs</a:t>
          </a:r>
          <a:r>
            <a:rPr lang="en-GB" sz="2700" kern="1200" dirty="0"/>
            <a:t>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517278"/>
          <a:ext cx="7886700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</a:t>
          </a:r>
          <a:r>
            <a:rPr lang="en-GB" sz="6500" kern="1200" baseline="0" dirty="0"/>
            <a:t> are your expectations? </a:t>
          </a:r>
          <a:endParaRPr lang="en-GB" sz="6500" kern="1200" dirty="0"/>
        </a:p>
      </dsp:txBody>
      <dsp:txXfrm>
        <a:off x="126223" y="643501"/>
        <a:ext cx="7634254" cy="233325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082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and Focused this is a small scale project 15,000 words: </a:t>
          </a:r>
        </a:p>
      </dsp:txBody>
      <dsp:txXfrm>
        <a:off x="60199" y="168478"/>
        <a:ext cx="7766302" cy="1112781"/>
      </dsp:txXfrm>
    </dsp:sp>
    <dsp:sp modelId="{3E136BA1-B0E6-43A6-BAE0-8FB7F057EBD1}">
      <dsp:nvSpPr>
        <dsp:cNvPr id="0" name=""/>
        <dsp:cNvSpPr/>
      </dsp:nvSpPr>
      <dsp:spPr>
        <a:xfrm>
          <a:off x="0" y="1341459"/>
          <a:ext cx="7886700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9370" rIns="220472" bIns="3937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Research Question / Issue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Aim (What you hope to achieve)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Objectives 4 maximum (How you will achieve) your aims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Methodology </a:t>
          </a:r>
        </a:p>
      </dsp:txBody>
      <dsp:txXfrm>
        <a:off x="0" y="1341459"/>
        <a:ext cx="7886700" cy="1668420"/>
      </dsp:txXfrm>
    </dsp:sp>
    <dsp:sp modelId="{D818FDF9-6F7D-4F99-880A-1C6E052BED15}">
      <dsp:nvSpPr>
        <dsp:cNvPr id="0" name=""/>
        <dsp:cNvSpPr/>
      </dsp:nvSpPr>
      <dsp:spPr>
        <a:xfrm>
          <a:off x="0" y="30098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Literature Review or Empirical study </a:t>
          </a:r>
        </a:p>
      </dsp:txBody>
      <dsp:txXfrm>
        <a:off x="60199" y="3070078"/>
        <a:ext cx="7766302" cy="111278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Aim</a:t>
          </a:r>
          <a:r>
            <a:rPr lang="en-GB" sz="2900" kern="1200"/>
            <a:t> =  what you hope to achieve.</a:t>
          </a:r>
          <a:r>
            <a:rPr lang="en-GB" sz="2900" b="1" kern="1200"/>
            <a:t> </a:t>
          </a:r>
          <a:endParaRPr lang="en-GB" sz="2900" kern="120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Aims</a:t>
          </a:r>
          <a:r>
            <a:rPr lang="en-GB" sz="2300" kern="1200" dirty="0"/>
            <a:t> are statements of intent. They are usually written in broad terms. They set out what you hope to achieve at the end of the project.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Objective</a:t>
          </a:r>
          <a:r>
            <a:rPr lang="en-GB" sz="2900" kern="1200"/>
            <a:t> = the action(s) you will take in order to achieve the aim.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Objectives</a:t>
          </a:r>
          <a:r>
            <a:rPr lang="en-GB" sz="2300" kern="1200" dirty="0"/>
            <a:t>, on the other hand, should be specific statements that define measurable outcomes, e.g. what steps will be taken to achieve the desired outcome/Aim.</a:t>
          </a:r>
          <a:br>
            <a:rPr lang="en-GB" sz="2300" kern="1200" dirty="0"/>
          </a:br>
          <a:r>
            <a:rPr lang="en-GB" sz="2300" kern="1200" dirty="0"/>
            <a:t>When writing your objectives try to use strong positive statements.</a:t>
          </a:r>
          <a:br>
            <a:rPr lang="en-GB" sz="2300" kern="1200" dirty="0"/>
          </a:br>
          <a:endParaRPr lang="en-GB" sz="2300" kern="1200" dirty="0"/>
        </a:p>
      </dsp:txBody>
      <dsp:txXfrm>
        <a:off x="0" y="3393257"/>
        <a:ext cx="8072005" cy="204101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Objectives should also be </a:t>
          </a:r>
          <a:r>
            <a:rPr lang="en-GB" sz="3300" b="1" kern="1200"/>
            <a:t>S.M.A.R.T.</a:t>
          </a:r>
          <a:r>
            <a:rPr lang="en-GB" sz="3300" kern="1200"/>
            <a:t> - which means they should be: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Specific</a:t>
          </a:r>
          <a:r>
            <a:rPr lang="en-GB" sz="1700" kern="1200"/>
            <a:t> – be precise about what you are going to do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Measureable</a:t>
          </a:r>
          <a:r>
            <a:rPr lang="en-GB" sz="1700" kern="1200"/>
            <a:t> –you will know when you have reached your goal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Achievable</a:t>
          </a:r>
          <a:r>
            <a:rPr lang="en-GB" sz="1700" kern="1200"/>
            <a:t> – Don’t attempt too much – a less ambitious but completed objective is better than an over-ambitious one that you cannot possible achieve.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Realistic </a:t>
          </a:r>
          <a:r>
            <a:rPr lang="en-GB" sz="1700" kern="1200"/>
            <a:t>– do you have the necessary resources to achieve the objective – time, money, skills, etc.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Time constrained</a:t>
          </a:r>
          <a:r>
            <a:rPr lang="en-GB" sz="1700" kern="1200"/>
            <a:t> – determine when each stage needs to be completed. Is there time in your schedule to allow for unexpected delays.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Prepare your research proposal (or refine if adopting what developed for the research module) 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likely to involve having to do some initial research around your topic and your methodology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can use your Ethics form first page as your research proposal </a:t>
          </a:r>
        </a:p>
      </dsp:txBody>
      <dsp:txXfrm>
        <a:off x="1193037" y="3124636"/>
        <a:ext cx="3648129" cy="79903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HAVE TO HAVE ETHICAL APPROVAL BEFORE YOU START YOUR DISSERTION, THIS INCLUDES UNDERTAKING A LITERATURE REVIEW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EMPIRICAL DATA CAN BE COLLECTED UNTIL  YOU HAVE ETHICAL APPROVAL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classed as academic misconduct if you do not have approval from the EC (see University Regulations) </a:t>
          </a:r>
        </a:p>
      </dsp:txBody>
      <dsp:txXfrm>
        <a:off x="5322680" y="2790136"/>
        <a:ext cx="2800323" cy="171029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Submitting your Ethics form early to the Ethics Committee at the start of the academic year is advisable 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You may get your form returned to amend and revise by the ethics committee,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While this can be disappointing, it is important to remember that the research will reflect on the University and therefore has to be of the highest standard.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form has to be signed off and submitted by your Supervisor </a:t>
          </a:r>
        </a:p>
      </dsp:txBody>
      <dsp:txXfrm>
        <a:off x="80532" y="3551494"/>
        <a:ext cx="8001861" cy="148863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23549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 supervision regularly: </a:t>
          </a:r>
        </a:p>
      </dsp:txBody>
      <dsp:txXfrm>
        <a:off x="46541" y="28203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188902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Agree dates with your supervisor and stick to them, this can help with your planning…PLEASE SEE LEVEL 7 SUPERVSION CONTRACT /TIMETABLE </a:t>
          </a:r>
        </a:p>
      </dsp:txBody>
      <dsp:txXfrm>
        <a:off x="0" y="1188902"/>
        <a:ext cx="7972425" cy="596160"/>
      </dsp:txXfrm>
    </dsp:sp>
    <dsp:sp modelId="{0B56368F-9079-4587-9995-8892F1B5B91C}">
      <dsp:nvSpPr>
        <dsp:cNvPr id="0" name=""/>
        <dsp:cNvSpPr/>
      </dsp:nvSpPr>
      <dsp:spPr>
        <a:xfrm>
          <a:off x="0" y="178506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Discuss expectations with your supervisor:  how you both would like to work together…</a:t>
          </a:r>
        </a:p>
      </dsp:txBody>
      <dsp:txXfrm>
        <a:off x="46541" y="183160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73846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e.g. when would they like work submitted to review, what type of feedback do you require </a:t>
          </a:r>
        </a:p>
      </dsp:txBody>
      <dsp:txXfrm>
        <a:off x="0" y="273846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33462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prepared:</a:t>
          </a:r>
        </a:p>
      </dsp:txBody>
      <dsp:txXfrm>
        <a:off x="46541" y="338116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28802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Come with a clear agenda or set of questions you want to ask seek advice on…</a:t>
          </a:r>
        </a:p>
      </dsp:txBody>
      <dsp:txXfrm>
        <a:off x="0" y="4288029"/>
        <a:ext cx="7972425" cy="59616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you send your work to your supervisor with time to review your work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E-mailing your work  at 9pm if you have a 9am appointment the following day may not result in your supervisor looking at your work in any depth, if at all…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Communicate 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Keep in touch, don’t bury your head in the sand if you have any issues…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you would like to gain from the supervision process…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Your supervisor can’t write the dissertation for you but can fully support you to be successful…</a:t>
          </a:r>
        </a:p>
      </dsp:txBody>
      <dsp:txXfrm>
        <a:off x="0" y="4530600"/>
        <a:ext cx="7929562" cy="63393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ACAD4-F52E-4129-9432-C34ADC964E83}">
      <dsp:nvSpPr>
        <dsp:cNvPr id="0" name=""/>
        <dsp:cNvSpPr/>
      </dsp:nvSpPr>
      <dsp:spPr>
        <a:xfrm>
          <a:off x="0" y="944335"/>
          <a:ext cx="7886700" cy="1559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Groups Questions </a:t>
          </a:r>
        </a:p>
      </dsp:txBody>
      <dsp:txXfrm>
        <a:off x="76105" y="1020440"/>
        <a:ext cx="7734490" cy="1406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vwsWrppN8Aw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academic-support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71-GucBaM8U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3" Type="http://schemas.openxmlformats.org/officeDocument/2006/relationships/diagramLayout" Target="../diagrams/layout20.xml"/><Relationship Id="rId7" Type="http://schemas.openxmlformats.org/officeDocument/2006/relationships/diagramData" Target="../diagrams/data21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0" Type="http://schemas.openxmlformats.org/officeDocument/2006/relationships/diagramColors" Target="../diagrams/colors21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infoskills/essential-infoskills-for-postgraduate-students-and-researchers/" TargetMode="External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1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Starting Your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1 of 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B7DA-E19C-4857-94AA-A3304A577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Agenda :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50854B7-E54D-4301-A033-7BA865B4B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9928791"/>
              </p:ext>
            </p:extLst>
          </p:nvPr>
        </p:nvGraphicFramePr>
        <p:xfrm>
          <a:off x="381897" y="1035487"/>
          <a:ext cx="8133454" cy="47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89168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39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is a Dissertation?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an opportunity for critical and evaluative research which engages with issues and debate relevant to the student’s degree scheme.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a supportive and critically effective individual tutorial relationship to encourage structured, steady and satisfactory progression in knowledge, research skills and outcomes.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18" y="120168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 significant research project reflecting appropriate skills of assimilation, synthesis, argument, communication and presentation in a chosen field relevant to their degree scheme;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their research and present a completed document within the defined timescale and to agreed standards;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draw on concepts, principles and practices introduced in other modules and demonstrate linkages and relationships;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 the present state of knowledge in a defined area and contribute to that knowledge.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59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1 - 100%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Dissertation (15,000 words)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should be approximately 15,000 words in length; this will be in the form of either a literature review or through data collection. Each dissertation will be assessed by an internal examiner - usually a member of the student’s programme team - although in exceptional circumstances another member of staff may be involved. The dissertation will be second marked by a member of the course team. All dissertations will be seen by the external examiner.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Students should submit their dissertation accompanied by the Master’s Dissertation Submission Form under the guidelines given with this document. 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en-GB" b="1" dirty="0"/>
              <a:t>Assessment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732071"/>
            <a:ext cx="7886700" cy="4351338"/>
          </a:xfrm>
        </p:spPr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will be assessed according to agreed criteria and standards which will be available to the students once they formally start their dissertation research.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planning, organisation and management;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and presentation;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knowledge;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research;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relevance of content;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development of an argument;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analysis;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validity of deductions and conclusions.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B59F5C7-3CF3-C925-5D0D-9A79A7008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</a:t>
            </a:r>
            <a:endParaRPr lang="cy-GB" dirty="0"/>
          </a:p>
        </p:txBody>
      </p:sp>
      <p:graphicFrame>
        <p:nvGraphicFramePr>
          <p:cNvPr id="4" name="Dalfan Cynnwys 3">
            <a:extLst>
              <a:ext uri="{FF2B5EF4-FFF2-40B4-BE49-F238E27FC236}">
                <a16:creationId xmlns:a16="http://schemas.microsoft.com/office/drawing/2014/main" id="{3747E8E6-24AE-7B7A-AA63-928E95209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05770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7170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471E-16F7-4609-B8A2-1919A53DC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: Youth and Community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DE6589-2161-4F32-8371-C7836AE3B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3916030"/>
              </p:ext>
            </p:extLst>
          </p:nvPr>
        </p:nvGraphicFramePr>
        <p:xfrm>
          <a:off x="628650" y="1549101"/>
          <a:ext cx="7886700" cy="413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8342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endParaRPr lang="cy-GB" dirty="0"/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7D39750-4E4A-4FCB-8775-086150234EE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29522963"/>
              </p:ext>
            </p:extLst>
          </p:nvPr>
        </p:nvGraphicFramePr>
        <p:xfrm>
          <a:off x="537882" y="1382358"/>
          <a:ext cx="7923007" cy="441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Empirical Versus Literature Review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Empirical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collect primary data through adopting a rigorous ethical  methodology,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/ Secondary Research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utilise secondary sources mainly quality research based literature.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does quality suggest?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mean primary 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71542257"/>
              </p:ext>
            </p:extLst>
          </p:nvPr>
        </p:nvGraphicFramePr>
        <p:xfrm>
          <a:off x="311972" y="328109"/>
          <a:ext cx="8374828" cy="5261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0248919"/>
              </p:ext>
            </p:extLst>
          </p:nvPr>
        </p:nvGraphicFramePr>
        <p:xfrm>
          <a:off x="768499" y="1008044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Moodle</a:t>
            </a:r>
            <a:r>
              <a:rPr lang="en-GB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049306" y="3036415"/>
            <a:ext cx="3983542" cy="2659335"/>
            <a:chOff x="2244642" y="3021150"/>
            <a:chExt cx="3983542" cy="2659335"/>
          </a:xfrm>
        </p:grpSpPr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ECGE7005Q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/>
                <a:t>ECGE7005P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628650" y="1370260"/>
            <a:ext cx="6917166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ctr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0958766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a Dissertation">
            <a:hlinkClick r:id="" action="ppaction://media"/>
            <a:extLst>
              <a:ext uri="{FF2B5EF4-FFF2-40B4-BE49-F238E27FC236}">
                <a16:creationId xmlns:a16="http://schemas.microsoft.com/office/drawing/2014/main" id="{4D6F678C-DDFA-4281-9810-453001DAC4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171" y="478715"/>
            <a:ext cx="8421892" cy="475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48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sym typeface="Wingdings" panose="05000000000000000000" pitchFamily="2" charset="2"/>
              </a:rPr>
              <a:t> </a:t>
            </a:r>
            <a:endParaRPr lang="en-GB" sz="2400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5461" y="2003726"/>
            <a:ext cx="2949575" cy="3811588"/>
          </a:xfrm>
        </p:spPr>
        <p:txBody>
          <a:bodyPr/>
          <a:lstStyle/>
          <a:p>
            <a:r>
              <a:rPr lang="en-GB" sz="3200" dirty="0"/>
              <a:t>Time for a Break Back in 15 minutes</a:t>
            </a:r>
            <a:r>
              <a:rPr lang="en-GB" sz="3200" dirty="0">
                <a:sym typeface="Wingdings" panose="05000000000000000000" pitchFamily="2" charset="2"/>
              </a:rPr>
              <a:t></a:t>
            </a:r>
            <a:r>
              <a:rPr lang="en-GB" sz="3200" dirty="0"/>
              <a:t>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08518" y="306812"/>
            <a:ext cx="6942589" cy="96886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32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University Expectations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6DE8B99-EBFC-4C2B-A2C5-B7AF0B374A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University Guideline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0" y="1395320"/>
            <a:ext cx="3867150" cy="4351338"/>
          </a:xfrm>
        </p:spPr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Hwb</a:t>
            </a:r>
          </a:p>
          <a:p>
            <a:pPr lvl="1"/>
            <a:r>
              <a:rPr lang="en-GB" dirty="0">
                <a:hlinkClick r:id="rId2"/>
              </a:rPr>
              <a:t>https://hwb.uwtsd.ac.uk/pages/academic-support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574BA-3C25-4B00-9759-43C56F86BD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See University Regulations</a:t>
            </a:r>
          </a:p>
          <a:p>
            <a:r>
              <a:rPr lang="en-GB" dirty="0"/>
              <a:t>We will ask you to sign a level 7 supervision contract which outlines the responsibilities of Supervisors and Students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790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2800" dirty="0"/>
            </a:br>
            <a:r>
              <a:rPr lang="en-AU" sz="2800" b="1" dirty="0">
                <a:solidFill>
                  <a:schemeClr val="accent1">
                    <a:lumMod val="75000"/>
                  </a:schemeClr>
                </a:solidFill>
              </a:rPr>
              <a:t>Supervision Policy for Taught Master’s Students Summary: </a:t>
            </a:r>
            <a:endParaRPr lang="en-GB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769485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Dissertation Support Entitlement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Dissertation Support (UWTSD, ACDEMIC QUALITY HANDBOOK, 2022_2023) G30 (see HWB)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total amount of supervision should not normally exceed 10 hours to discuss the proposal and subsequent dissertation. These meetings can either be virtual (such as Microsoft Teams/email/telephone) or in person.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of the total amount of dissertation supervision may take the form of group tutorials or workshops.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35815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88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Getting Started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Pre-Planning: Research Proposal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840495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21" y="260648"/>
            <a:ext cx="9011383" cy="58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30176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844482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B4F9-3521-457D-A901-AB40ACA52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37F6-77FC-4F23-81C9-69BB9D4A4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aim,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the research is to explore:  white trainee counsellors understanding of ‘race’, racism and whiteness.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achieve this aim,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question asked was: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white trainee counsellors in South Wales understand ‘race’, racism and whiteness?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6220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BA32D-E5BE-4D94-BFF8-9C1BD6B49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68307"/>
            <a:ext cx="7886700" cy="1325563"/>
          </a:xfrm>
        </p:spPr>
        <p:txBody>
          <a:bodyPr/>
          <a:lstStyle/>
          <a:p>
            <a:r>
              <a:rPr lang="en-GB" dirty="0"/>
              <a:t>Example 2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74C1-20CB-49E0-B9D5-B242B388D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982" y="1253331"/>
            <a:ext cx="7886700" cy="4351338"/>
          </a:xfrm>
        </p:spPr>
        <p:txBody>
          <a:bodyPr/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objectives were to: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how white trainee counsellors understand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the feelings that emerge from discussing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 a space for trainees to have their views heard in a respectful way.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and identify key themes regarding white trainee counsellors understanding of ‘race’, racism and whiteness who are training in South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759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dirty="0"/>
              <a:t>Impacts of Covid-19 on Schools..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dirty="0"/>
              <a:t>To measure the impact of Covid-19 on schools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dirty="0"/>
              <a:t>1. what are the impacts on schools </a:t>
            </a:r>
          </a:p>
          <a:p>
            <a:pPr lvl="1"/>
            <a:r>
              <a:rPr lang="en-GB" dirty="0"/>
              <a:t>2. how are they impacting </a:t>
            </a:r>
          </a:p>
          <a:p>
            <a:pPr lvl="1"/>
            <a:r>
              <a:rPr lang="en-GB" dirty="0"/>
              <a:t>3. who are they impacting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Evaluate the  question aims and objectives </a:t>
            </a:r>
          </a:p>
          <a:p>
            <a:r>
              <a:rPr lang="en-GB" dirty="0"/>
              <a:t>Consider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Are they strong or weak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would you improve them? </a:t>
            </a:r>
          </a:p>
        </p:txBody>
      </p:sp>
    </p:spTree>
    <p:extLst>
      <p:ext uri="{BB962C8B-B14F-4D97-AF65-F5344CB8AC3E}">
        <p14:creationId xmlns:p14="http://schemas.microsoft.com/office/powerpoint/2010/main" val="27967599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en-GB" dirty="0"/>
              <a:t>Example 2b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en-GB" dirty="0"/>
              <a:t>Evaluate What are the difference between the examples?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sz="1600" dirty="0"/>
              <a:t>Covid-19  effect on the well-being of teachers and pupils in a Primary School in Wales. 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sz="1600" dirty="0"/>
              <a:t>To explore how Covid-19  has effected  the well-being of  teachers and pupils in a Primary School in Wales.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sz="1600" dirty="0"/>
              <a:t>1. Through a literature review outline the role  well-being plays in a school environment and what may impact this including Covid-19</a:t>
            </a:r>
          </a:p>
          <a:p>
            <a:pPr lvl="1"/>
            <a:r>
              <a:rPr lang="en-GB" sz="1600" dirty="0"/>
              <a:t>2. Carry out an online focus group interview with the teachers of a primary school to explore the perceived  effect of Covid-19 on their Well-being </a:t>
            </a:r>
          </a:p>
          <a:p>
            <a:pPr lvl="1"/>
            <a:r>
              <a:rPr lang="en-GB" sz="1600" dirty="0"/>
              <a:t>3. Carry out an online focus group interview with the teachers of a primary school to explore the perceived  effect of </a:t>
            </a:r>
            <a:r>
              <a:rPr lang="en-GB" sz="1600" dirty="0" err="1"/>
              <a:t>Covid</a:t>
            </a:r>
            <a:r>
              <a:rPr lang="en-GB" sz="1600" dirty="0"/>
              <a:t> on Pupils Well-being </a:t>
            </a:r>
          </a:p>
          <a:p>
            <a:pPr lvl="1"/>
            <a:r>
              <a:rPr lang="en-GB" sz="1600" dirty="0"/>
              <a:t>4. Through the use of a child-friendly questionnaire explore the perceived  effect of Covid-19 on Pupils Well-being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90087" y="2692750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need to know what your methodology and methods might be also: </a:t>
            </a:r>
          </a:p>
        </p:txBody>
      </p:sp>
    </p:spTree>
    <p:extLst>
      <p:ext uri="{BB962C8B-B14F-4D97-AF65-F5344CB8AC3E}">
        <p14:creationId xmlns:p14="http://schemas.microsoft.com/office/powerpoint/2010/main" val="36983245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Next Steps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 DO  Before Your first supervision session 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748304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578260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19202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Supervision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641450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234717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7092280" y="346795"/>
            <a:ext cx="1872208" cy="9986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9541056"/>
              </p:ext>
            </p:extLst>
          </p:nvPr>
        </p:nvGraphicFramePr>
        <p:xfrm>
          <a:off x="64546" y="0"/>
          <a:ext cx="9041801" cy="6914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Supervision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Content / Milestones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Starting your Dissertation / University Regulations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4th October 5.30pm-7.30pm, MS Teams: 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First meeting with Supervisor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Discuss, Contract: expectations Proposal, Timeline, meetings. Ethics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 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Research proposal / Ethics discussion for Ethical Approval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Writing a Literature Review; i.  For an empirical study ii. An extended literature review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8th November 5.30pm-7.30pm,,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en-US" sz="1600" dirty="0">
                          <a:effectLst/>
                        </a:rPr>
                        <a:t>Literature Review Outline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workshop session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Methodology / Data Analysis; i. for an empirical study ii. An extended literature review structure and analysis 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17th January 5.30pm-7.30pm,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Methodology Chapter  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 Data Collection (if collecting data)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Empirical Study:  Data Analysis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Literature Review: Theme …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Writing up Discussion / Conclusion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Group Supervision workshop session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Finalising and submitting your dissertation 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14th March 5.30pm-7.30pm, MS Teams 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Supervisor, Meeting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Working final draft: General feedback</a:t>
                      </a:r>
                      <a:endParaRPr lang="en-GB" sz="1600">
                        <a:effectLst/>
                      </a:endParaRPr>
                    </a:p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27</a:t>
                      </a:r>
                      <a:r>
                        <a:rPr lang="en-AU" sz="1600" u="sng" baseline="30000" dirty="0">
                          <a:effectLst/>
                        </a:rPr>
                        <a:t>th</a:t>
                      </a:r>
                      <a:r>
                        <a:rPr lang="en-AU" sz="1600" u="sng" dirty="0">
                          <a:effectLst/>
                        </a:rPr>
                        <a:t> March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SUBMISSION DATE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FINAL SUBMISSION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>
                          <a:effectLst/>
                        </a:rPr>
                        <a:t>24</a:t>
                      </a:r>
                      <a:r>
                        <a:rPr lang="en-AU" sz="1600" u="sng" baseline="30000">
                          <a:effectLst/>
                        </a:rPr>
                        <a:t>th</a:t>
                      </a:r>
                      <a:r>
                        <a:rPr lang="en-AU" sz="1600" u="sng">
                          <a:effectLst/>
                        </a:rPr>
                        <a:t> </a:t>
                      </a:r>
                      <a:r>
                        <a:rPr lang="en-AU" sz="1600" u="sng" dirty="0">
                          <a:effectLst/>
                        </a:rPr>
                        <a:t>April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your thoughts?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Any Concerns?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071B5E3F-1AA2-FEB0-3B7A-8B7018BC6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114" y="365125"/>
            <a:ext cx="7886700" cy="1325563"/>
          </a:xfrm>
        </p:spPr>
        <p:txBody>
          <a:bodyPr/>
          <a:lstStyle/>
          <a:p>
            <a:r>
              <a:rPr lang="en-GB" dirty="0"/>
              <a:t>Directed Scheduled Learning: Library Resources </a:t>
            </a:r>
            <a:endParaRPr lang="cy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8D363170-42F4-3E6B-4236-8EE009B21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Essential </a:t>
            </a:r>
            <a:r>
              <a:rPr lang="en-GB" b="0" i="0" dirty="0" err="1">
                <a:solidFill>
                  <a:srgbClr val="FF0000"/>
                </a:solidFill>
                <a:effectLst/>
                <a:latin typeface="Raleway" pitchFamily="2" charset="0"/>
              </a:rPr>
              <a:t>InfoSkills</a:t>
            </a: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 for Postgraduate Students and Researchers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https://www.uwtsd.ac.uk/library/infoskills/essential-infoskills-for-postgraduate-students-and-researchers/</a:t>
            </a:r>
            <a:endParaRPr lang="en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err="1"/>
              <a:t>Please</a:t>
            </a:r>
            <a:r>
              <a:rPr lang="cy-GB" dirty="0"/>
              <a:t> </a:t>
            </a:r>
            <a:r>
              <a:rPr lang="cy-GB" dirty="0" err="1"/>
              <a:t>review</a:t>
            </a:r>
            <a:r>
              <a:rPr lang="cy-GB" dirty="0"/>
              <a:t> this </a:t>
            </a:r>
            <a:r>
              <a:rPr lang="cy-GB" dirty="0" err="1"/>
              <a:t>training</a:t>
            </a:r>
            <a:r>
              <a:rPr lang="cy-GB" dirty="0"/>
              <a:t> it Will be </a:t>
            </a:r>
            <a:r>
              <a:rPr lang="cy-GB"/>
              <a:t>invaluable</a:t>
            </a:r>
            <a:r>
              <a:rPr lang="cy-GB" dirty="0"/>
              <a:t> to </a:t>
            </a:r>
            <a:r>
              <a:rPr lang="cy-GB" dirty="0" err="1"/>
              <a:t>you</a:t>
            </a:r>
            <a:r>
              <a:rPr lang="cy-GB" dirty="0"/>
              <a:t> to </a:t>
            </a:r>
            <a:r>
              <a:rPr lang="cy-GB" dirty="0" err="1"/>
              <a:t>aid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dissertation</a:t>
            </a:r>
            <a:r>
              <a:rPr lang="cy-GB" dirty="0"/>
              <a:t>  Research. </a:t>
            </a:r>
          </a:p>
        </p:txBody>
      </p:sp>
    </p:spTree>
    <p:extLst>
      <p:ext uri="{BB962C8B-B14F-4D97-AF65-F5344CB8AC3E}">
        <p14:creationId xmlns:p14="http://schemas.microsoft.com/office/powerpoint/2010/main" val="16203246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950A12-2ED5-4FCC-AA9F-AF0565FC2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11299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641</TotalTime>
  <Words>2051</Words>
  <Application>Microsoft Office PowerPoint</Application>
  <PresentationFormat>Sioe Ar-sgrin (4:3)</PresentationFormat>
  <Paragraphs>252</Paragraphs>
  <Slides>46</Slides>
  <Notes>0</Notes>
  <HiddenSlides>0</HiddenSlides>
  <MMClips>2</MMClips>
  <ScaleCrop>false</ScaleCrop>
  <HeadingPairs>
    <vt:vector size="6" baseType="variant">
      <vt:variant>
        <vt:lpstr>Ffontiau a Ddefnyddiwyd</vt:lpstr>
      </vt:variant>
      <vt:variant>
        <vt:i4>7</vt:i4>
      </vt:variant>
      <vt:variant>
        <vt:lpstr>Thema</vt:lpstr>
      </vt:variant>
      <vt:variant>
        <vt:i4>15</vt:i4>
      </vt:variant>
      <vt:variant>
        <vt:lpstr>Teitlau Sleidiau</vt:lpstr>
      </vt:variant>
      <vt:variant>
        <vt:i4>46</vt:i4>
      </vt:variant>
    </vt:vector>
  </HeadingPairs>
  <TitlesOfParts>
    <vt:vector size="68" baseType="lpstr">
      <vt:lpstr>inherit</vt:lpstr>
      <vt:lpstr>Arial</vt:lpstr>
      <vt:lpstr>Calibri</vt:lpstr>
      <vt:lpstr>Calibri Light</vt:lpstr>
      <vt:lpstr>Raleway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Starting Your Dissertation </vt:lpstr>
      <vt:lpstr>Agenda :  </vt:lpstr>
      <vt:lpstr>MA Dissertation Session </vt:lpstr>
      <vt:lpstr>What is a Dissertation?  </vt:lpstr>
      <vt:lpstr>AIM(S) </vt:lpstr>
      <vt:lpstr>LEARNING OUTCOMES </vt:lpstr>
      <vt:lpstr>ASSESSMENT </vt:lpstr>
      <vt:lpstr>Assessment Continued </vt:lpstr>
      <vt:lpstr>Assessment Continued </vt:lpstr>
      <vt:lpstr>Submission Deadline </vt:lpstr>
      <vt:lpstr>Submission Deadline : Youth and Community </vt:lpstr>
      <vt:lpstr>What should my dissertation look like? </vt:lpstr>
      <vt:lpstr>Empirical Versus Literature Review </vt:lpstr>
      <vt:lpstr>Cyflwyniad PowerPoint</vt:lpstr>
      <vt:lpstr>Cyflwyniad PowerPoint</vt:lpstr>
      <vt:lpstr>Moodle </vt:lpstr>
      <vt:lpstr>Cyflwyniad PowerPoint</vt:lpstr>
      <vt:lpstr>Your Expectations </vt:lpstr>
      <vt:lpstr> </vt:lpstr>
      <vt:lpstr>University Expectations </vt:lpstr>
      <vt:lpstr>University Guideline </vt:lpstr>
      <vt:lpstr> Supervision Policy for Taught Master’s Students Summary: </vt:lpstr>
      <vt:lpstr>Dissertation Support Entitlement </vt:lpstr>
      <vt:lpstr>Cyflwyniad PowerPoint</vt:lpstr>
      <vt:lpstr>MA Dissertation Session </vt:lpstr>
      <vt:lpstr>Getting Started </vt:lpstr>
      <vt:lpstr>Pre-Planning: Research Proposal </vt:lpstr>
      <vt:lpstr>Cyflwyniad PowerPoint</vt:lpstr>
      <vt:lpstr>Cyflwyniad PowerPoint</vt:lpstr>
      <vt:lpstr>Cyflwyniad PowerPoint</vt:lpstr>
      <vt:lpstr>Example 1  Aim</vt:lpstr>
      <vt:lpstr>Example 2 Objectives</vt:lpstr>
      <vt:lpstr>Example 2a </vt:lpstr>
      <vt:lpstr>Example 2b</vt:lpstr>
      <vt:lpstr>Next Steps </vt:lpstr>
      <vt:lpstr>TO DO  Before Your first supervision session : </vt:lpstr>
      <vt:lpstr>Ethics Process </vt:lpstr>
      <vt:lpstr>Ethics Process </vt:lpstr>
      <vt:lpstr>Preparing for Supervision</vt:lpstr>
      <vt:lpstr>Cyflwyniad PowerPoint</vt:lpstr>
      <vt:lpstr>Cynllun Gweithredu  Action Planning </vt:lpstr>
      <vt:lpstr>Cyflwyniad PowerPoint</vt:lpstr>
      <vt:lpstr>What are your thoughts?  Any Concerns?  </vt:lpstr>
      <vt:lpstr>Directed Scheduled Learning: Library Resources </vt:lpstr>
      <vt:lpstr>Llyfrau…  Books…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41</cp:revision>
  <dcterms:created xsi:type="dcterms:W3CDTF">2021-03-10T12:10:47Z</dcterms:created>
  <dcterms:modified xsi:type="dcterms:W3CDTF">2022-10-04T05:42:01Z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