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18"/>
  </p:notesMasterIdLst>
  <p:sldIdLst>
    <p:sldId id="257" r:id="rId3"/>
    <p:sldId id="609" r:id="rId4"/>
    <p:sldId id="727" r:id="rId5"/>
    <p:sldId id="757" r:id="rId6"/>
    <p:sldId id="741" r:id="rId7"/>
    <p:sldId id="748" r:id="rId8"/>
    <p:sldId id="750" r:id="rId9"/>
    <p:sldId id="751" r:id="rId10"/>
    <p:sldId id="755" r:id="rId11"/>
    <p:sldId id="752" r:id="rId12"/>
    <p:sldId id="753" r:id="rId13"/>
    <p:sldId id="754" r:id="rId14"/>
    <p:sldId id="756" r:id="rId15"/>
    <p:sldId id="724" r:id="rId16"/>
    <p:sldId id="7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4312C8-535D-4C3E-8F6C-267534DAEC51}" v="2" dt="2023-09-28T14:58:5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036"/>
  </p:normalViewPr>
  <p:slideViewPr>
    <p:cSldViewPr snapToGrid="0" snapToObjects="1">
      <p:cViewPr varScale="1">
        <p:scale>
          <a:sx n="70" d="100"/>
          <a:sy n="70" d="100"/>
        </p:scale>
        <p:origin x="2280"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94312C8-535D-4C3E-8F6C-267534DAEC51}"/>
    <pc:docChg chg="custSel addSld modSld">
      <pc:chgData name="Paul Tinkler" userId="bcebf29c-73c2-433d-80d2-6bad896374bf" providerId="ADAL" clId="{494312C8-535D-4C3E-8F6C-267534DAEC51}" dt="2023-09-28T15:01:01.161" v="465" actId="20577"/>
      <pc:docMkLst>
        <pc:docMk/>
      </pc:docMkLst>
      <pc:sldChg chg="modSp mod">
        <pc:chgData name="Paul Tinkler" userId="bcebf29c-73c2-433d-80d2-6bad896374bf" providerId="ADAL" clId="{494312C8-535D-4C3E-8F6C-267534DAEC51}" dt="2023-09-28T14:49:04.745" v="48" actId="20577"/>
        <pc:sldMkLst>
          <pc:docMk/>
          <pc:sldMk cId="3922448629" sldId="257"/>
        </pc:sldMkLst>
        <pc:spChg chg="mod">
          <ac:chgData name="Paul Tinkler" userId="bcebf29c-73c2-433d-80d2-6bad896374bf" providerId="ADAL" clId="{494312C8-535D-4C3E-8F6C-267534DAEC51}" dt="2023-09-28T14:49:04.745" v="48" actId="20577"/>
          <ac:spMkLst>
            <pc:docMk/>
            <pc:sldMk cId="3922448629" sldId="257"/>
            <ac:spMk id="2" creationId="{3570C4C4-D4F9-AF47-9CE8-98B486B46F57}"/>
          </ac:spMkLst>
        </pc:spChg>
      </pc:sldChg>
      <pc:sldChg chg="modSp mod">
        <pc:chgData name="Paul Tinkler" userId="bcebf29c-73c2-433d-80d2-6bad896374bf" providerId="ADAL" clId="{494312C8-535D-4C3E-8F6C-267534DAEC51}" dt="2023-09-28T14:49:47.742" v="92" actId="20577"/>
        <pc:sldMkLst>
          <pc:docMk/>
          <pc:sldMk cId="2224791002" sldId="609"/>
        </pc:sldMkLst>
        <pc:spChg chg="mod">
          <ac:chgData name="Paul Tinkler" userId="bcebf29c-73c2-433d-80d2-6bad896374bf" providerId="ADAL" clId="{494312C8-535D-4C3E-8F6C-267534DAEC51}" dt="2023-09-28T14:49:47.742" v="92" actId="20577"/>
          <ac:spMkLst>
            <pc:docMk/>
            <pc:sldMk cId="2224791002" sldId="609"/>
            <ac:spMk id="2" creationId="{F8FD7420-4331-584C-A3BF-5863AF669A90}"/>
          </ac:spMkLst>
        </pc:spChg>
        <pc:spChg chg="mod">
          <ac:chgData name="Paul Tinkler" userId="bcebf29c-73c2-433d-80d2-6bad896374bf" providerId="ADAL" clId="{494312C8-535D-4C3E-8F6C-267534DAEC51}" dt="2023-09-28T14:49:34.082" v="90" actId="255"/>
          <ac:spMkLst>
            <pc:docMk/>
            <pc:sldMk cId="2224791002" sldId="609"/>
            <ac:spMk id="5" creationId="{E03CD4F3-BEB3-4547-BACA-629A7C0937C1}"/>
          </ac:spMkLst>
        </pc:spChg>
      </pc:sldChg>
      <pc:sldChg chg="modSp mod">
        <pc:chgData name="Paul Tinkler" userId="bcebf29c-73c2-433d-80d2-6bad896374bf" providerId="ADAL" clId="{494312C8-535D-4C3E-8F6C-267534DAEC51}" dt="2023-09-28T15:01:01.161" v="465" actId="20577"/>
        <pc:sldMkLst>
          <pc:docMk/>
          <pc:sldMk cId="3124393521" sldId="724"/>
        </pc:sldMkLst>
        <pc:spChg chg="mod">
          <ac:chgData name="Paul Tinkler" userId="bcebf29c-73c2-433d-80d2-6bad896374bf" providerId="ADAL" clId="{494312C8-535D-4C3E-8F6C-267534DAEC51}" dt="2023-09-28T15:01:01.161" v="465" actId="20577"/>
          <ac:spMkLst>
            <pc:docMk/>
            <pc:sldMk cId="3124393521" sldId="724"/>
            <ac:spMk id="9" creationId="{026855F1-54CD-3949-83C7-D1EBA7DBBE27}"/>
          </ac:spMkLst>
        </pc:spChg>
      </pc:sldChg>
      <pc:sldChg chg="modSp mod">
        <pc:chgData name="Paul Tinkler" userId="bcebf29c-73c2-433d-80d2-6bad896374bf" providerId="ADAL" clId="{494312C8-535D-4C3E-8F6C-267534DAEC51}" dt="2023-09-28T14:50:03.142" v="129" actId="20577"/>
        <pc:sldMkLst>
          <pc:docMk/>
          <pc:sldMk cId="4006335821" sldId="727"/>
        </pc:sldMkLst>
        <pc:spChg chg="mod">
          <ac:chgData name="Paul Tinkler" userId="bcebf29c-73c2-433d-80d2-6bad896374bf" providerId="ADAL" clId="{494312C8-535D-4C3E-8F6C-267534DAEC51}" dt="2023-09-28T14:50:03.142" v="129" actId="20577"/>
          <ac:spMkLst>
            <pc:docMk/>
            <pc:sldMk cId="4006335821" sldId="727"/>
            <ac:spMk id="8" creationId="{BB9AC8D8-406F-1D48-B063-6916B1C19A01}"/>
          </ac:spMkLst>
        </pc:spChg>
      </pc:sldChg>
      <pc:sldChg chg="modSp">
        <pc:chgData name="Paul Tinkler" userId="bcebf29c-73c2-433d-80d2-6bad896374bf" providerId="ADAL" clId="{494312C8-535D-4C3E-8F6C-267534DAEC51}" dt="2023-09-28T14:55:25.166" v="417" actId="255"/>
        <pc:sldMkLst>
          <pc:docMk/>
          <pc:sldMk cId="4182626469" sldId="741"/>
        </pc:sldMkLst>
        <pc:spChg chg="mod">
          <ac:chgData name="Paul Tinkler" userId="bcebf29c-73c2-433d-80d2-6bad896374bf" providerId="ADAL" clId="{494312C8-535D-4C3E-8F6C-267534DAEC51}" dt="2023-09-28T14:55:25.166" v="417" actId="255"/>
          <ac:spMkLst>
            <pc:docMk/>
            <pc:sldMk cId="4182626469" sldId="741"/>
            <ac:spMk id="3" creationId="{7C858357-87D1-B342-A006-8B67E29BF00A}"/>
          </ac:spMkLst>
        </pc:spChg>
      </pc:sldChg>
      <pc:sldChg chg="modNotesTx">
        <pc:chgData name="Paul Tinkler" userId="bcebf29c-73c2-433d-80d2-6bad896374bf" providerId="ADAL" clId="{494312C8-535D-4C3E-8F6C-267534DAEC51}" dt="2023-09-28T14:56:34.734" v="421" actId="5793"/>
        <pc:sldMkLst>
          <pc:docMk/>
          <pc:sldMk cId="2807944639" sldId="748"/>
        </pc:sldMkLst>
      </pc:sldChg>
      <pc:sldChg chg="modNotesTx">
        <pc:chgData name="Paul Tinkler" userId="bcebf29c-73c2-433d-80d2-6bad896374bf" providerId="ADAL" clId="{494312C8-535D-4C3E-8F6C-267534DAEC51}" dt="2023-09-28T14:57:41.327" v="422" actId="27107"/>
        <pc:sldMkLst>
          <pc:docMk/>
          <pc:sldMk cId="2151039284" sldId="750"/>
        </pc:sldMkLst>
      </pc:sldChg>
      <pc:sldChg chg="modNotesTx">
        <pc:chgData name="Paul Tinkler" userId="bcebf29c-73c2-433d-80d2-6bad896374bf" providerId="ADAL" clId="{494312C8-535D-4C3E-8F6C-267534DAEC51}" dt="2023-09-28T14:59:29.490" v="428" actId="114"/>
        <pc:sldMkLst>
          <pc:docMk/>
          <pc:sldMk cId="3136444696" sldId="755"/>
        </pc:sldMkLst>
      </pc:sldChg>
      <pc:sldChg chg="addSp delSp modSp new mod modNotesTx">
        <pc:chgData name="Paul Tinkler" userId="bcebf29c-73c2-433d-80d2-6bad896374bf" providerId="ADAL" clId="{494312C8-535D-4C3E-8F6C-267534DAEC51}" dt="2023-09-28T14:55:15.101" v="416" actId="313"/>
        <pc:sldMkLst>
          <pc:docMk/>
          <pc:sldMk cId="4055183672" sldId="757"/>
        </pc:sldMkLst>
        <pc:spChg chg="mod">
          <ac:chgData name="Paul Tinkler" userId="bcebf29c-73c2-433d-80d2-6bad896374bf" providerId="ADAL" clId="{494312C8-535D-4C3E-8F6C-267534DAEC51}" dt="2023-09-28T14:51:23.234" v="180" actId="122"/>
          <ac:spMkLst>
            <pc:docMk/>
            <pc:sldMk cId="4055183672" sldId="757"/>
            <ac:spMk id="2" creationId="{D8B3E9B6-C96C-0F71-A720-365BABF4FD3F}"/>
          </ac:spMkLst>
        </pc:spChg>
        <pc:spChg chg="mod">
          <ac:chgData name="Paul Tinkler" userId="bcebf29c-73c2-433d-80d2-6bad896374bf" providerId="ADAL" clId="{494312C8-535D-4C3E-8F6C-267534DAEC51}" dt="2023-09-28T14:54:38.115" v="385" actId="113"/>
          <ac:spMkLst>
            <pc:docMk/>
            <pc:sldMk cId="4055183672" sldId="757"/>
            <ac:spMk id="3" creationId="{E193515B-FDB6-8710-135A-7CA3D8AE5BDF}"/>
          </ac:spMkLst>
        </pc:spChg>
        <pc:spChg chg="add del mod">
          <ac:chgData name="Paul Tinkler" userId="bcebf29c-73c2-433d-80d2-6bad896374bf" providerId="ADAL" clId="{494312C8-535D-4C3E-8F6C-267534DAEC51}" dt="2023-09-28T14:52:27.773" v="226" actId="478"/>
          <ac:spMkLst>
            <pc:docMk/>
            <pc:sldMk cId="4055183672" sldId="757"/>
            <ac:spMk id="6" creationId="{D1FA5C25-2429-6098-2651-66F66F55536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9/28/2023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facilitated discussion.</a:t>
            </a:r>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2005313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would be worth discussing what students think of when people talk about a </a:t>
            </a:r>
            <a:r>
              <a:rPr lang="en-US" b="1" i="1" u="sng" dirty="0"/>
              <a:t>culture of sustainability within the workplace</a:t>
            </a:r>
          </a:p>
          <a:p>
            <a:endParaRPr lang="en-US" b="1" i="1" u="sng" dirty="0"/>
          </a:p>
          <a:p>
            <a:r>
              <a:rPr lang="en-US" b="0" i="0" u="none" dirty="0"/>
              <a:t>There is no need for the tutor to supply answers at this stage – it is just a discussion to see what people think about the term…and then return to these views later.</a:t>
            </a:r>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Step back and ask what is meant by culture?</a:t>
            </a:r>
            <a:br>
              <a:rPr lang="en-US" altLang="en-US" dirty="0"/>
            </a:br>
            <a:br>
              <a:rPr lang="en-US" altLang="en-US" dirty="0"/>
            </a:br>
            <a:r>
              <a:rPr lang="en-US" altLang="en-US" dirty="0"/>
              <a:t>This is a revision, students should know from recent delivery (Sessions 1&amp; 4)</a:t>
            </a:r>
          </a:p>
          <a:p>
            <a:br>
              <a:rPr lang="en-US" altLang="en-US" dirty="0"/>
            </a:br>
            <a:r>
              <a:rPr lang="en-US" altLang="en-US" dirty="0"/>
              <a:t>Culture </a:t>
            </a:r>
          </a:p>
          <a:p>
            <a:pPr lvl="1">
              <a:buFontTx/>
              <a:buChar char="-"/>
            </a:pPr>
            <a:r>
              <a:rPr lang="en-US" altLang="en-US" dirty="0"/>
              <a:t>adaptation to changing world around us and </a:t>
            </a:r>
          </a:p>
          <a:p>
            <a:pPr lvl="1">
              <a:buFontTx/>
              <a:buChar char="-"/>
            </a:pPr>
            <a:r>
              <a:rPr lang="en-US" altLang="en-US" dirty="0"/>
              <a:t>integrating changes into our personal and collective worldviews</a:t>
            </a:r>
          </a:p>
          <a:p>
            <a:pPr lvl="1">
              <a:buFontTx/>
              <a:buChar char="-"/>
            </a:pPr>
            <a:r>
              <a:rPr lang="en-US" altLang="en-US" b="1" dirty="0"/>
              <a:t>Creativity, ingenuity, awareness of the past, vision of the future, feedback loops</a:t>
            </a:r>
            <a:endParaRPr lang="en-US" altLang="en-US" dirty="0"/>
          </a:p>
          <a:p>
            <a:pPr lvl="1">
              <a:buFontTx/>
              <a:buChar char="-"/>
            </a:pPr>
            <a:r>
              <a:rPr lang="en-US" altLang="en-US" dirty="0"/>
              <a:t>How can museums best be </a:t>
            </a:r>
            <a:r>
              <a:rPr lang="en-US" altLang="en-US" b="1" dirty="0"/>
              <a:t>responsive</a:t>
            </a:r>
            <a:r>
              <a:rPr lang="en-US" altLang="en-US" dirty="0"/>
              <a:t> to emerging cultural needs and opportunities?</a:t>
            </a:r>
          </a:p>
          <a:p>
            <a:pPr>
              <a:buFontTx/>
              <a:buNone/>
            </a:pPr>
            <a:br>
              <a:rPr lang="en-US" altLang="en-US" dirty="0"/>
            </a:br>
            <a:r>
              <a:rPr lang="en-US" altLang="en-US" dirty="0"/>
              <a:t>The past has an important role to play in the dynamics of culture, but culture should not be equated with the past</a:t>
            </a:r>
          </a:p>
          <a:p>
            <a:pPr>
              <a:buFontTx/>
              <a:buNone/>
            </a:pPr>
            <a:br>
              <a:rPr lang="en-US" altLang="en-US" dirty="0"/>
            </a:br>
            <a:r>
              <a:rPr lang="en-US" altLang="en-US" dirty="0"/>
              <a:t>Nor should it be equated with certain forms of entertainment, although they are clearly connected…</a:t>
            </a:r>
          </a:p>
          <a:p>
            <a:pPr>
              <a:buFontTx/>
              <a:buNone/>
            </a:pPr>
            <a:r>
              <a:rPr lang="en-US" altLang="en-US" dirty="0"/>
              <a:t>human wisdom battles with discipline-based expertise - both are important</a:t>
            </a:r>
          </a:p>
          <a:p>
            <a:br>
              <a:rPr lang="en-US" altLang="en-US" dirty="0"/>
            </a:br>
            <a:r>
              <a:rPr lang="en-US" altLang="en-US" dirty="0"/>
              <a:t>Entertainment is everything – how entertaining content and culture matter in our lives (Zeng, 2020)</a:t>
            </a:r>
            <a:br>
              <a:rPr lang="en-US" altLang="en-US" dirty="0"/>
            </a:br>
            <a:r>
              <a:rPr lang="en-US" altLang="en-US" dirty="0"/>
              <a:t>https://</a:t>
            </a:r>
            <a:r>
              <a:rPr lang="en-US" altLang="en-US" dirty="0" err="1"/>
              <a:t>sites.bu.edu</a:t>
            </a:r>
            <a:r>
              <a:rPr lang="en-US" altLang="en-US" dirty="0"/>
              <a:t>/</a:t>
            </a:r>
            <a:r>
              <a:rPr lang="en-US" altLang="en-US" dirty="0" err="1"/>
              <a:t>cmcs</a:t>
            </a:r>
            <a:r>
              <a:rPr lang="en-US" altLang="en-US" dirty="0"/>
              <a:t>/2017/12/22/entertainment-is-everything-how-entertaining-content-and-culture-matter-in-our-lives/</a:t>
            </a:r>
          </a:p>
          <a:p>
            <a:pPr lvl="1">
              <a:buFontTx/>
              <a:buChar char="-"/>
            </a:pPr>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374710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altLang="en-US" dirty="0"/>
              <a:t>A working definition for ‘culture’, </a:t>
            </a:r>
          </a:p>
          <a:p>
            <a:pPr>
              <a:buFontTx/>
              <a:buNone/>
            </a:pPr>
            <a:br>
              <a:rPr lang="en-US" altLang="en-US" dirty="0"/>
            </a:br>
            <a:r>
              <a:rPr lang="en-US" altLang="en-US" dirty="0"/>
              <a:t>human relationships can be into 2 categories:</a:t>
            </a:r>
            <a:br>
              <a:rPr lang="en-US" altLang="en-US" dirty="0"/>
            </a:br>
            <a:endParaRPr lang="en-US" altLang="en-US" dirty="0"/>
          </a:p>
          <a:p>
            <a:pPr marL="171450" indent="-171450">
              <a:buFont typeface="Arial" panose="020B0604020202020204" pitchFamily="34" charset="0"/>
              <a:buChar char="•"/>
            </a:pPr>
            <a:r>
              <a:rPr lang="en-US" altLang="en-US" dirty="0"/>
              <a:t>Things we can know and control</a:t>
            </a:r>
          </a:p>
          <a:p>
            <a:pPr marL="171450" indent="-171450">
              <a:buFont typeface="Arial" panose="020B0604020202020204" pitchFamily="34" charset="0"/>
              <a:buChar char="•"/>
            </a:pPr>
            <a:r>
              <a:rPr lang="en-US" altLang="en-US" dirty="0"/>
              <a:t>Things we can’t fully know and control (such as the forces of Nature; the nature of good and evil)</a:t>
            </a:r>
          </a:p>
          <a:p>
            <a:pPr marL="171450" indent="-171450">
              <a:buFont typeface="Arial" panose="020B0604020202020204" pitchFamily="34" charset="0"/>
              <a:buChar char="•"/>
            </a:pPr>
            <a:endParaRPr lang="en-US" altLang="en-US" dirty="0"/>
          </a:p>
          <a:p>
            <a:pPr>
              <a:buFontTx/>
              <a:buNone/>
            </a:pPr>
            <a:r>
              <a:rPr lang="en-US" altLang="en-US" dirty="0"/>
              <a:t>The things we can’t fully know and control are those aspects of life that we remain largely unconscious of, unless we can find a way to relate to them:</a:t>
            </a:r>
          </a:p>
          <a:p>
            <a:pPr marL="628650" lvl="1" indent="-171450">
              <a:buFont typeface="Arial" panose="020B0604020202020204" pitchFamily="34" charset="0"/>
              <a:buChar char="•"/>
            </a:pPr>
            <a:r>
              <a:rPr lang="en-US" altLang="en-US" dirty="0"/>
              <a:t>through rituals</a:t>
            </a:r>
          </a:p>
          <a:p>
            <a:pPr marL="628650" lvl="1" indent="-171450">
              <a:buFont typeface="Arial" panose="020B0604020202020204" pitchFamily="34" charset="0"/>
              <a:buChar char="•"/>
            </a:pPr>
            <a:r>
              <a:rPr lang="en-US" altLang="en-US" dirty="0"/>
              <a:t>symbolic activities and materials</a:t>
            </a:r>
          </a:p>
          <a:p>
            <a:pPr marL="628650" lvl="1" indent="-171450">
              <a:buFont typeface="Arial" panose="020B0604020202020204" pitchFamily="34" charset="0"/>
              <a:buChar char="•"/>
            </a:pPr>
            <a:r>
              <a:rPr lang="en-US" altLang="en-US" dirty="0"/>
              <a:t>religion and culture</a:t>
            </a:r>
          </a:p>
          <a:p>
            <a:pPr lvl="1"/>
            <a:endParaRPr lang="en-US" altLang="en-US" dirty="0"/>
          </a:p>
          <a:p>
            <a:pPr lvl="1"/>
            <a:r>
              <a:rPr lang="en-US" altLang="en-US" dirty="0"/>
              <a:t>(we have lost contact with much of this in our civil society)</a:t>
            </a:r>
          </a:p>
          <a:p>
            <a:pPr marL="171450" indent="-171450">
              <a:buFont typeface="Arial" panose="020B0604020202020204" pitchFamily="34" charset="0"/>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altLang="en-US" dirty="0"/>
              <a:t>Without an acknowledgement of what we can’t know and control, we become arrogant and vulnerable to being broad-sided by the forces in the world that don’t much care about the values of the Western world – natural disasters, disease (COVOD-19!!) and possibly more.</a:t>
            </a:r>
          </a:p>
          <a:p>
            <a:pPr marL="0" indent="0">
              <a:buFont typeface="Arial" panose="020B0604020202020204" pitchFamily="34" charset="0"/>
              <a:buNone/>
            </a:pPr>
            <a:endParaRPr lang="en-US" altLang="en-US" dirty="0"/>
          </a:p>
          <a:p>
            <a:pPr>
              <a:buFontTx/>
              <a:buNone/>
            </a:pPr>
            <a:endParaRPr lang="en-US" altLang="en-US" dirty="0"/>
          </a:p>
          <a:p>
            <a:pPr lvl="1"/>
            <a:endParaRPr lang="en-US" altLang="en-US" dirty="0"/>
          </a:p>
          <a:p>
            <a:pPr lvl="1"/>
            <a:endParaRPr lang="en-US" altLang="en-US" dirty="0"/>
          </a:p>
          <a:p>
            <a:pPr lvl="1"/>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191953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Culture is a living set of relationships, constantly being renegotiated.  </a:t>
            </a:r>
          </a:p>
          <a:p>
            <a:r>
              <a:rPr lang="en-US" altLang="en-US" dirty="0"/>
              <a:t>Relationship is dynamic and depends upon feedback loops</a:t>
            </a:r>
          </a:p>
          <a:p>
            <a:br>
              <a:rPr lang="en-US" altLang="en-US" dirty="0"/>
            </a:br>
            <a:r>
              <a:rPr lang="en-US" altLang="en-US" dirty="0"/>
              <a:t>Culture is messy and not limited to the impersonal collective - but its core unit is the individual.</a:t>
            </a:r>
          </a:p>
          <a:p>
            <a:endParaRPr lang="en-US" altLang="en-US" dirty="0"/>
          </a:p>
          <a:p>
            <a:r>
              <a:rPr lang="en-US" altLang="en-US" dirty="0"/>
              <a:t>Our culture has become dangerously unconscious of the way the world is changing (technology will save the day) </a:t>
            </a:r>
          </a:p>
          <a:p>
            <a:endParaRPr lang="en-US" altLang="en-US" dirty="0"/>
          </a:p>
          <a:p>
            <a:r>
              <a:rPr lang="en-US" altLang="en-US" dirty="0"/>
              <a:t>Think here about messages and historical events that drive the culture and in turn the sustainability of organizational markets – what DID businesses do in the past?  Consider examples:</a:t>
            </a:r>
            <a:br>
              <a:rPr lang="en-US" altLang="en-US" dirty="0"/>
            </a:br>
            <a:r>
              <a:rPr lang="en-US" altLang="en-US" dirty="0"/>
              <a:t>Smog</a:t>
            </a:r>
          </a:p>
          <a:p>
            <a:r>
              <a:rPr lang="en-US" altLang="en-US" dirty="0"/>
              <a:t>Industrial revolution</a:t>
            </a:r>
          </a:p>
          <a:p>
            <a:r>
              <a:rPr lang="en-US" altLang="en-US" dirty="0"/>
              <a:t>Mining industries</a:t>
            </a:r>
          </a:p>
          <a:p>
            <a:r>
              <a:rPr lang="en-US" altLang="en-US" dirty="0"/>
              <a:t>Energy generation</a:t>
            </a:r>
          </a:p>
          <a:p>
            <a:endParaRPr lang="en-US" altLang="en-US" dirty="0"/>
          </a:p>
          <a:p>
            <a:r>
              <a:rPr lang="en-US" altLang="en-US" dirty="0"/>
              <a:t>What was the culture that drove these and how has that culture impacted the attitude towards sustainability in the workplace today?</a:t>
            </a:r>
          </a:p>
          <a:p>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2808496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If we were to add culture to our model, it might contain some of these attributes – all of which are within the practice, or at least within the reach, of organisations and businesses.</a:t>
            </a:r>
          </a:p>
          <a:p>
            <a:endParaRPr lang="en-US" altLang="en-US" dirty="0"/>
          </a:p>
          <a:p>
            <a:r>
              <a:rPr lang="en-US" altLang="en-US" dirty="0"/>
              <a:t>Culture implies that these activities are engaged by individuals and by collectives</a:t>
            </a:r>
          </a:p>
          <a:p>
            <a:endParaRPr lang="en-US" altLang="en-US" dirty="0"/>
          </a:p>
          <a:p>
            <a:r>
              <a:rPr lang="en-US" altLang="en-US" dirty="0"/>
              <a:t>But in order for business to be able to determine out how to effectively contribute to </a:t>
            </a:r>
            <a:r>
              <a:rPr lang="en-US" altLang="en-US" b="1" i="1" u="sng" dirty="0"/>
              <a:t>sustainability</a:t>
            </a:r>
            <a:r>
              <a:rPr lang="en-US" altLang="en-US" dirty="0"/>
              <a:t>, it needs some model of knowing whether that is being achieved, i.e., progressing or regressing – and that requires </a:t>
            </a:r>
            <a:r>
              <a:rPr lang="en-US" altLang="en-US" b="1" i="1" u="sng" dirty="0"/>
              <a:t>Feedback</a:t>
            </a:r>
            <a:r>
              <a:rPr lang="en-US" altLang="en-US" i="1" u="sng" dirty="0"/>
              <a:t>.  </a:t>
            </a:r>
          </a:p>
          <a:p>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3512065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modernization theory of development 2 main societal categories exist; traditional and modern societies.  Traditional societies are entangled by beliefs and values which hamper their development and to progress need to adopt the culture associated with modern societies (Tipps, 1976)</a:t>
            </a:r>
          </a:p>
          <a:p>
            <a:endParaRPr lang="en-US" dirty="0"/>
          </a:p>
          <a:p>
            <a:r>
              <a:rPr lang="en-US" dirty="0"/>
              <a:t>How then can sustainability be ensured through the lens of cultural values, attitudes and behaviours, priorities and systems.</a:t>
            </a:r>
          </a:p>
          <a:p>
            <a:endParaRPr lang="en-US" dirty="0"/>
          </a:p>
          <a:p>
            <a:r>
              <a:rPr lang="en-US" dirty="0"/>
              <a:t>Does </a:t>
            </a:r>
            <a:r>
              <a:rPr lang="en-GB" sz="1200" b="0" i="0" kern="1200" dirty="0">
                <a:solidFill>
                  <a:schemeClr val="tx1"/>
                </a:solidFill>
                <a:effectLst/>
                <a:latin typeface="+mn-lt"/>
                <a:ea typeface="+mn-ea"/>
                <a:cs typeface="+mn-cs"/>
              </a:rPr>
              <a:t>industrialization in developed countries subject those poorer countries to underdevelopment as a result of the economic surplus of the poor countries being exploited by developed countries?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does the culture of the developed country integrate with that of the underdeveloped and what benefits can be drawn to ensure sustainability occurs?</a:t>
            </a:r>
            <a:br>
              <a:rPr lang="en-GB"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1939611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overlapping-circles model of sustainability acknowledges the intersection of economic, environmental, and social factors.</a:t>
            </a:r>
          </a:p>
          <a:p>
            <a:endParaRPr lang="en-GB" dirty="0"/>
          </a:p>
          <a:p>
            <a:r>
              <a:rPr lang="en-GB" dirty="0"/>
              <a:t>However, this model implies that the economy can exist independently of society and the environment</a:t>
            </a:r>
          </a:p>
          <a:p>
            <a:r>
              <a:rPr lang="en-GB" dirty="0"/>
              <a:t> i.e., that the part of the grey circle that does not overlap with the blue and green circles has an existence of its own. </a:t>
            </a:r>
          </a:p>
          <a:p>
            <a:endParaRPr lang="en-GB" dirty="0"/>
          </a:p>
          <a:p>
            <a:r>
              <a:rPr lang="en-GB" dirty="0"/>
              <a:t>We know the way organisations operate has major effect[s] on the environment. With consumers demanding sustainability and governments legislating for it, companies seek improved methods to develop a more sustainable culture, often in sporadic and siloed ways: </a:t>
            </a:r>
          </a:p>
          <a:p>
            <a:r>
              <a:rPr lang="en-GB" dirty="0"/>
              <a:t>• looking at how a building can be adapted or retrofitted with smart technologies </a:t>
            </a:r>
          </a:p>
          <a:p>
            <a:r>
              <a:rPr lang="en-GB" dirty="0"/>
              <a:t>• focusing on employee behaviour change through posters and signs</a:t>
            </a:r>
          </a:p>
          <a:p>
            <a:endParaRPr lang="en-GB" dirty="0"/>
          </a:p>
          <a:p>
            <a:r>
              <a:rPr lang="en-GB" sz="1200" b="0" i="0" kern="1200" dirty="0">
                <a:solidFill>
                  <a:schemeClr val="tx1"/>
                </a:solidFill>
                <a:effectLst/>
                <a:latin typeface="+mn-lt"/>
                <a:ea typeface="+mn-ea"/>
                <a:cs typeface="+mn-cs"/>
              </a:rPr>
              <a:t>Sustainability has many definitions in today’s business environment.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Regardless of definition, its intent is the proper alignment of people, systems, and the environment, to achieve business success. This is the charter of today’s successful leaders, whether they lead large corporations, small or medium businesses, for-profit or non-profit organizations, product manufacturers or service providers, sustainability is a leadership imperative.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184942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for business can be summed up in 3 categories:</a:t>
            </a:r>
            <a:br>
              <a:rPr lang="en-US" dirty="0"/>
            </a:br>
            <a:br>
              <a:rPr lang="en-US" dirty="0"/>
            </a:br>
            <a:r>
              <a:rPr lang="en-US" dirty="0"/>
              <a:t>1. Profit – to stay in business an organization needs to make a profit</a:t>
            </a:r>
          </a:p>
          <a:p>
            <a:r>
              <a:rPr lang="en-US" dirty="0"/>
              <a:t>2. Planet – businesses need the planet for resources, not only to do business with but to manage pollution. </a:t>
            </a:r>
          </a:p>
          <a:p>
            <a:r>
              <a:rPr lang="en-US" dirty="0"/>
              <a:t>3. People – businesses need employees [people] as both investors and customers.</a:t>
            </a:r>
          </a:p>
          <a:p>
            <a:endParaRPr lang="en-US" dirty="0"/>
          </a:p>
          <a:p>
            <a:r>
              <a:rPr lang="en-US" dirty="0"/>
              <a:t>Cannot create a sustainable culture by imposing rules, however, stakeholders should be engaged in discussing what can be achieved to enhance the impact such business operations have on people and the environment. </a:t>
            </a:r>
          </a:p>
          <a:p>
            <a:endParaRPr lang="en-US" dirty="0"/>
          </a:p>
          <a:p>
            <a:r>
              <a:rPr lang="en-US" b="1" i="1" dirty="0">
                <a:solidFill>
                  <a:srgbClr val="0000CC"/>
                </a:solidFill>
              </a:rPr>
              <a:t>https://www.greenbiz.com/article/5-ways-create-strong-sustainability-culture</a:t>
            </a:r>
          </a:p>
          <a:p>
            <a:endParaRPr lang="en-US" b="1" i="1" dirty="0">
              <a:solidFill>
                <a:srgbClr val="0000CC"/>
              </a:solidFill>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3179577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adaptive cycle shows how change and rapid learning occur. This cycle is present in every animal, community, and ecosystem. It can be scaled to bring context to our personal life, organizations, and society.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stages, all of equal importance and each with a leadership lesson to help adapt in times of disruption: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Sustain.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Status quo—the systems and structures that work really well in certain conditions and are worth keeping when those conditions are present. Disruption changes the conditions, leading to these systems not working well anymore. The harder we hold on to the old system, the more time, energy and resources we waste in what some call the ‘rigidity trap’.</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What was working that is no longer?</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Release.</a:t>
            </a:r>
            <a:r>
              <a:rPr lang="en-GB" sz="1200" b="0" i="0" kern="1200" dirty="0">
                <a:solidFill>
                  <a:schemeClr val="tx1"/>
                </a:solidFill>
                <a:effectLst/>
                <a:latin typeface="+mn-lt"/>
                <a:ea typeface="+mn-ea"/>
                <a:cs typeface="+mn-cs"/>
              </a:rPr>
              <a:t> Also known as creative destruction.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Whether it’s intentional or thrust upon us, the release stage is when a living system releases energy, (leaves falling in autumn or fire burning down a forest). Disruption leads to release. Example: the disruption of COVID-19 has released energy in the form of time, attention, money, and ideas.</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What energy in my organization is being freed? </a:t>
            </a:r>
            <a:br>
              <a:rPr lang="en-GB" sz="1200" b="0" i="1"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Explore. </a:t>
            </a:r>
            <a:r>
              <a:rPr lang="en-GB" sz="1200" b="0" i="0" kern="1200" dirty="0">
                <a:solidFill>
                  <a:schemeClr val="tx1"/>
                </a:solidFill>
                <a:effectLst/>
                <a:latin typeface="+mn-lt"/>
                <a:ea typeface="+mn-ea"/>
                <a:cs typeface="+mn-cs"/>
              </a:rPr>
              <a:t>Reorientation and new ideas.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Released energy needs a place to go. Paying attention to the environment is essential to identify opportunities to explore—trying new schedules, thinking up new products and services, rethinking how to maintain our core function while changing the form of delivery.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How to use this energy to respond to new operating conditions?</a:t>
            </a:r>
            <a:br>
              <a:rPr lang="en-GB" sz="1200" b="0" i="1"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Launch.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Once ideas explored, see if they can be successful.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Develop and test a minimum viable product. See what works and redesign what doesn’t. The launch stage is a time to try things out</a:t>
            </a:r>
          </a:p>
          <a:p>
            <a:r>
              <a:rPr lang="en-GB" sz="1200" b="0" i="1" kern="1200" dirty="0">
                <a:solidFill>
                  <a:schemeClr val="tx1"/>
                </a:solidFill>
                <a:effectLst/>
                <a:latin typeface="+mn-lt"/>
                <a:ea typeface="+mn-ea"/>
                <a:cs typeface="+mn-cs"/>
              </a:rPr>
              <a:t>What will I invest in now?</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4070723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14</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28/09/2023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28/09/2023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28/09/2023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28/09/2023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28/09/2023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63183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28/09/2023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97079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28/09/2023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735757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28/09/2023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4614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28/09/2023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39167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28/09/2023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789322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28/09/2023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46287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28/09/2023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75783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28/09/2023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70927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28/09/2023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571470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28/09/2023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46263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28/09/2023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130532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pxhere.com/en/photo/1552125"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524000" y="2699026"/>
            <a:ext cx="9144000" cy="2387600"/>
          </a:xfrm>
        </p:spPr>
        <p:txBody>
          <a:bodyPr/>
          <a:lstStyle/>
          <a:p>
            <a:br>
              <a:rPr lang="en-US" dirty="0">
                <a:solidFill>
                  <a:srgbClr val="0000CC"/>
                </a:solidFill>
              </a:rPr>
            </a:br>
            <a:r>
              <a:rPr lang="en-US" b="1" dirty="0">
                <a:solidFill>
                  <a:srgbClr val="0000CC"/>
                </a:solidFill>
              </a:rPr>
              <a:t>BMSK5009 – </a:t>
            </a:r>
            <a:r>
              <a:rPr lang="en-GB" b="1" dirty="0">
                <a:solidFill>
                  <a:srgbClr val="0000CC"/>
                </a:solidFill>
              </a:rPr>
              <a:t>Developing a High-Performance Culture</a:t>
            </a:r>
            <a:br>
              <a:rPr lang="en-GB" b="1" dirty="0">
                <a:solidFill>
                  <a:srgbClr val="0000CC"/>
                </a:solidFill>
              </a:rPr>
            </a:br>
            <a:br>
              <a:rPr lang="en-GB" b="1" dirty="0">
                <a:solidFill>
                  <a:srgbClr val="0000CC"/>
                </a:solidFill>
              </a:rPr>
            </a:br>
            <a:r>
              <a:rPr lang="en-GB" b="1" i="1" dirty="0">
                <a:solidFill>
                  <a:srgbClr val="0000CC"/>
                </a:solidFill>
              </a:rPr>
              <a:t>Evening Session 3</a:t>
            </a:r>
            <a:endParaRPr lang="en-US"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Autofit/>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Developing a High-Performance Culture</a:t>
            </a:r>
            <a:endParaRPr lang="en-GB" altLang="en-US"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132522" y="1002468"/>
            <a:ext cx="10071652"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b="1"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pic>
        <p:nvPicPr>
          <p:cNvPr id="4" name="Picture 3" descr="A picture containing mountain, sky, outdoor, nature&#10;&#10;Description automatically generated">
            <a:extLst>
              <a:ext uri="{FF2B5EF4-FFF2-40B4-BE49-F238E27FC236}">
                <a16:creationId xmlns:a16="http://schemas.microsoft.com/office/drawing/2014/main" id="{2D90DF88-A7BD-416C-B4A6-30EAA79B8AF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73547" y="0"/>
            <a:ext cx="3518453" cy="2345635"/>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3E9B6-C96C-0F71-A720-365BABF4FD3F}"/>
              </a:ext>
            </a:extLst>
          </p:cNvPr>
          <p:cNvSpPr>
            <a:spLocks noGrp="1"/>
          </p:cNvSpPr>
          <p:nvPr>
            <p:ph type="title"/>
          </p:nvPr>
        </p:nvSpPr>
        <p:spPr>
          <a:xfrm>
            <a:off x="838200" y="37581"/>
            <a:ext cx="10515600" cy="672104"/>
          </a:xfrm>
        </p:spPr>
        <p:txBody>
          <a:bodyPr/>
          <a:lstStyle/>
          <a:p>
            <a:pPr algn="ctr"/>
            <a:r>
              <a:rPr lang="en-GB" dirty="0"/>
              <a:t>Reflection – What have we learnt so far?</a:t>
            </a:r>
          </a:p>
        </p:txBody>
      </p:sp>
      <p:sp>
        <p:nvSpPr>
          <p:cNvPr id="3" name="Content Placeholder 2">
            <a:extLst>
              <a:ext uri="{FF2B5EF4-FFF2-40B4-BE49-F238E27FC236}">
                <a16:creationId xmlns:a16="http://schemas.microsoft.com/office/drawing/2014/main" id="{E193515B-FDB6-8710-135A-7CA3D8AE5BDF}"/>
              </a:ext>
            </a:extLst>
          </p:cNvPr>
          <p:cNvSpPr>
            <a:spLocks noGrp="1"/>
          </p:cNvSpPr>
          <p:nvPr>
            <p:ph idx="1"/>
          </p:nvPr>
        </p:nvSpPr>
        <p:spPr>
          <a:xfrm>
            <a:off x="838200" y="873456"/>
            <a:ext cx="10515600" cy="4485553"/>
          </a:xfrm>
        </p:spPr>
        <p:txBody>
          <a:bodyPr/>
          <a:lstStyle/>
          <a:p>
            <a:pPr marL="0" indent="0">
              <a:buNone/>
            </a:pPr>
            <a:r>
              <a:rPr lang="en-GB" dirty="0"/>
              <a:t>We have covered 4 areas, so far…</a:t>
            </a:r>
          </a:p>
          <a:p>
            <a:pPr marL="457200" indent="-457200">
              <a:buFont typeface="+mj-lt"/>
              <a:buAutoNum type="arabicPeriod"/>
            </a:pPr>
            <a:r>
              <a:rPr lang="en-GB" sz="2800" dirty="0">
                <a:solidFill>
                  <a:srgbClr val="0000CC"/>
                </a:solidFill>
              </a:rPr>
              <a:t>Organisational culture, ethos and values</a:t>
            </a:r>
          </a:p>
          <a:p>
            <a:pPr marL="457200" indent="-457200">
              <a:buFont typeface="+mj-lt"/>
              <a:buAutoNum type="arabicPeriod"/>
            </a:pPr>
            <a:r>
              <a:rPr lang="en-GB" sz="2800" dirty="0">
                <a:solidFill>
                  <a:srgbClr val="0000CC"/>
                </a:solidFill>
              </a:rPr>
              <a:t>Personal ethical standards, values and beliefs</a:t>
            </a:r>
          </a:p>
          <a:p>
            <a:pPr marL="457200" lvl="0" indent="-457200">
              <a:buFont typeface="+mj-lt"/>
              <a:buAutoNum type="arabicPeriod"/>
            </a:pPr>
            <a:r>
              <a:rPr lang="en-GB" sz="2800" dirty="0">
                <a:solidFill>
                  <a:srgbClr val="0000CC"/>
                </a:solidFill>
              </a:rPr>
              <a:t>Formal and informal relationships between departments and people</a:t>
            </a:r>
          </a:p>
          <a:p>
            <a:pPr marL="457200" indent="-457200">
              <a:buFont typeface="+mj-lt"/>
              <a:buAutoNum type="arabicPeriod"/>
            </a:pPr>
            <a:r>
              <a:rPr lang="en-GB" sz="2800" dirty="0">
                <a:solidFill>
                  <a:srgbClr val="0000CC"/>
                </a:solidFill>
              </a:rPr>
              <a:t>Communication channels for sharing information and building relationships</a:t>
            </a:r>
          </a:p>
          <a:p>
            <a:pPr marL="0" indent="0">
              <a:buNone/>
            </a:pPr>
            <a:endParaRPr lang="en-GB" dirty="0"/>
          </a:p>
          <a:p>
            <a:pPr marL="0" indent="0" algn="ctr">
              <a:buNone/>
            </a:pPr>
            <a:r>
              <a:rPr lang="en-GB" b="1" dirty="0">
                <a:solidFill>
                  <a:srgbClr val="0000CC"/>
                </a:solidFill>
              </a:rPr>
              <a:t>What key ideas, concepts, theories, models resonated with you?  </a:t>
            </a:r>
          </a:p>
          <a:p>
            <a:pPr marL="0" indent="0" algn="ctr">
              <a:buNone/>
            </a:pPr>
            <a:r>
              <a:rPr lang="en-GB" b="1" i="1" dirty="0">
                <a:solidFill>
                  <a:srgbClr val="FF0000"/>
                </a:solidFill>
              </a:rPr>
              <a:t>Discussion</a:t>
            </a:r>
          </a:p>
        </p:txBody>
      </p:sp>
      <p:sp>
        <p:nvSpPr>
          <p:cNvPr id="4" name="Slide Number Placeholder 3">
            <a:extLst>
              <a:ext uri="{FF2B5EF4-FFF2-40B4-BE49-F238E27FC236}">
                <a16:creationId xmlns:a16="http://schemas.microsoft.com/office/drawing/2014/main" id="{72D85CB4-0F59-ECAB-FF24-9D188AE784D6}"/>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4055183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3234A4F-DB73-834A-B966-4004BD687FE6}"/>
              </a:ext>
            </a:extLst>
          </p:cNvPr>
          <p:cNvPicPr>
            <a:picLocks noChangeAspect="1"/>
          </p:cNvPicPr>
          <p:nvPr/>
        </p:nvPicPr>
        <p:blipFill>
          <a:blip r:embed="rId3"/>
          <a:stretch>
            <a:fillRect/>
          </a:stretch>
        </p:blipFill>
        <p:spPr>
          <a:xfrm>
            <a:off x="0" y="31746"/>
            <a:ext cx="12192000" cy="5727700"/>
          </a:xfrm>
          <a:prstGeom prst="rect">
            <a:avLst/>
          </a:prstGeom>
        </p:spPr>
      </p:pic>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162339" y="136524"/>
            <a:ext cx="10515600" cy="1325563"/>
          </a:xfrm>
        </p:spPr>
        <p:txBody>
          <a:bodyPr/>
          <a:lstStyle/>
          <a:p>
            <a:pPr lvl="0" algn="ctr"/>
            <a:r>
              <a:rPr lang="en-GB" dirty="0"/>
              <a:t>Establishing a culture of sustainability within the workplace</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2024069"/>
            <a:ext cx="3856383" cy="2441712"/>
          </a:xfrm>
        </p:spPr>
        <p:txBody>
          <a:bodyPr>
            <a:normAutofit/>
          </a:bodyPr>
          <a:lstStyle/>
          <a:p>
            <a:pPr marL="0" indent="0">
              <a:buNone/>
            </a:pPr>
            <a:r>
              <a:rPr lang="en-US" b="1" dirty="0"/>
              <a:t>This session will examine:</a:t>
            </a:r>
            <a:br>
              <a:rPr lang="en-US" b="1" dirty="0"/>
            </a:br>
            <a:endParaRPr lang="en-US" b="1" dirty="0"/>
          </a:p>
          <a:p>
            <a:r>
              <a:rPr lang="en-US" b="1" dirty="0"/>
              <a:t>Workplace Culture</a:t>
            </a:r>
          </a:p>
          <a:p>
            <a:r>
              <a:rPr lang="en-US" b="1" dirty="0"/>
              <a:t>Sustainability</a:t>
            </a:r>
          </a:p>
        </p:txBody>
      </p:sp>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096D82-45F8-4245-AA99-CD6810DD7A41}"/>
              </a:ext>
            </a:extLst>
          </p:cNvPr>
          <p:cNvPicPr>
            <a:picLocks noChangeAspect="1"/>
          </p:cNvPicPr>
          <p:nvPr/>
        </p:nvPicPr>
        <p:blipFill>
          <a:blip r:embed="rId3">
            <a:alphaModFix amt="45000"/>
          </a:blip>
          <a:stretch>
            <a:fillRect/>
          </a:stretch>
        </p:blipFill>
        <p:spPr>
          <a:xfrm>
            <a:off x="8863872" y="1"/>
            <a:ext cx="3328127" cy="2849216"/>
          </a:xfrm>
          <a:prstGeom prst="rect">
            <a:avLst/>
          </a:prstGeom>
        </p:spPr>
      </p:pic>
      <p:sp>
        <p:nvSpPr>
          <p:cNvPr id="2" name="Title 1">
            <a:extLst>
              <a:ext uri="{FF2B5EF4-FFF2-40B4-BE49-F238E27FC236}">
                <a16:creationId xmlns:a16="http://schemas.microsoft.com/office/drawing/2014/main" id="{5E880F0C-1243-4448-82B9-7144FE8C1AB7}"/>
              </a:ext>
            </a:extLst>
          </p:cNvPr>
          <p:cNvSpPr>
            <a:spLocks noGrp="1"/>
          </p:cNvSpPr>
          <p:nvPr>
            <p:ph type="title"/>
          </p:nvPr>
        </p:nvSpPr>
        <p:spPr>
          <a:xfrm>
            <a:off x="1249018" y="1051719"/>
            <a:ext cx="4356652" cy="1325563"/>
          </a:xfrm>
        </p:spPr>
        <p:txBody>
          <a:bodyPr/>
          <a:lstStyle/>
          <a:p>
            <a:r>
              <a:rPr lang="en-US" dirty="0"/>
              <a:t>Culture</a:t>
            </a:r>
          </a:p>
        </p:txBody>
      </p:sp>
      <p:sp>
        <p:nvSpPr>
          <p:cNvPr id="3" name="Content Placeholder 2">
            <a:extLst>
              <a:ext uri="{FF2B5EF4-FFF2-40B4-BE49-F238E27FC236}">
                <a16:creationId xmlns:a16="http://schemas.microsoft.com/office/drawing/2014/main" id="{6254459E-BA06-8B40-8870-30DC6CF1EFD8}"/>
              </a:ext>
            </a:extLst>
          </p:cNvPr>
          <p:cNvSpPr>
            <a:spLocks noGrp="1"/>
          </p:cNvSpPr>
          <p:nvPr>
            <p:ph idx="1"/>
          </p:nvPr>
        </p:nvSpPr>
        <p:spPr>
          <a:xfrm>
            <a:off x="162339" y="3220123"/>
            <a:ext cx="10515600" cy="1503121"/>
          </a:xfrm>
        </p:spPr>
        <p:txBody>
          <a:bodyPr/>
          <a:lstStyle/>
          <a:p>
            <a:pPr marL="0" indent="0">
              <a:buNone/>
            </a:pPr>
            <a:r>
              <a:rPr lang="en-US" dirty="0">
                <a:solidFill>
                  <a:srgbClr val="0000CC"/>
                </a:solidFill>
              </a:rPr>
              <a:t>“A basic pattern </a:t>
            </a:r>
            <a:r>
              <a:rPr lang="en-US" altLang="en-US" dirty="0">
                <a:solidFill>
                  <a:srgbClr val="0000CC"/>
                </a:solidFill>
              </a:rPr>
              <a:t>of assumptions invented, discovered or developed by a given group as it </a:t>
            </a:r>
            <a:r>
              <a:rPr lang="en-US" altLang="en-US" b="1" i="1" dirty="0">
                <a:solidFill>
                  <a:srgbClr val="0000CC"/>
                </a:solidFill>
              </a:rPr>
              <a:t>learns</a:t>
            </a:r>
            <a:r>
              <a:rPr lang="en-US" altLang="en-US" dirty="0">
                <a:solidFill>
                  <a:srgbClr val="0000CC"/>
                </a:solidFill>
              </a:rPr>
              <a:t> to cope with its problems of </a:t>
            </a:r>
            <a:r>
              <a:rPr lang="en-US" altLang="en-US" b="1" i="1" dirty="0">
                <a:solidFill>
                  <a:srgbClr val="0000CC"/>
                </a:solidFill>
              </a:rPr>
              <a:t>external adaptation</a:t>
            </a:r>
            <a:r>
              <a:rPr lang="en-US" altLang="en-US" dirty="0">
                <a:solidFill>
                  <a:srgbClr val="0000CC"/>
                </a:solidFill>
              </a:rPr>
              <a:t> and  </a:t>
            </a:r>
            <a:r>
              <a:rPr lang="en-US" altLang="en-US" b="1" i="1" dirty="0">
                <a:solidFill>
                  <a:srgbClr val="0000CC"/>
                </a:solidFill>
              </a:rPr>
              <a:t>internal integration</a:t>
            </a:r>
            <a:r>
              <a:rPr lang="en-US" altLang="en-US" dirty="0">
                <a:solidFill>
                  <a:srgbClr val="0000CC"/>
                </a:solidFill>
              </a:rPr>
              <a:t>” (Schein, 1985)</a:t>
            </a:r>
          </a:p>
          <a:p>
            <a:pPr marL="0" indent="0">
              <a:buNone/>
            </a:pPr>
            <a:endParaRPr lang="en-US" dirty="0">
              <a:solidFill>
                <a:srgbClr val="0000CC"/>
              </a:solidFill>
            </a:endParaRPr>
          </a:p>
        </p:txBody>
      </p:sp>
    </p:spTree>
    <p:extLst>
      <p:ext uri="{BB962C8B-B14F-4D97-AF65-F5344CB8AC3E}">
        <p14:creationId xmlns:p14="http://schemas.microsoft.com/office/powerpoint/2010/main" val="280794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42D45-8CB1-E841-B9EE-B291C51B1798}"/>
              </a:ext>
            </a:extLst>
          </p:cNvPr>
          <p:cNvSpPr>
            <a:spLocks noGrp="1"/>
          </p:cNvSpPr>
          <p:nvPr>
            <p:ph type="title"/>
          </p:nvPr>
        </p:nvSpPr>
        <p:spPr/>
        <p:txBody>
          <a:bodyPr/>
          <a:lstStyle/>
          <a:p>
            <a:r>
              <a:rPr lang="en-US" dirty="0"/>
              <a:t>Alternative Definition</a:t>
            </a:r>
          </a:p>
        </p:txBody>
      </p:sp>
      <p:sp>
        <p:nvSpPr>
          <p:cNvPr id="3" name="Content Placeholder 2">
            <a:extLst>
              <a:ext uri="{FF2B5EF4-FFF2-40B4-BE49-F238E27FC236}">
                <a16:creationId xmlns:a16="http://schemas.microsoft.com/office/drawing/2014/main" id="{CCAAF728-B0FE-AC4F-8BA1-4D0D2B6F16A7}"/>
              </a:ext>
            </a:extLst>
          </p:cNvPr>
          <p:cNvSpPr>
            <a:spLocks noGrp="1"/>
          </p:cNvSpPr>
          <p:nvPr>
            <p:ph idx="1"/>
          </p:nvPr>
        </p:nvSpPr>
        <p:spPr>
          <a:xfrm>
            <a:off x="188843" y="1982925"/>
            <a:ext cx="8146774" cy="2892149"/>
          </a:xfrm>
        </p:spPr>
        <p:txBody>
          <a:bodyPr/>
          <a:lstStyle/>
          <a:p>
            <a:pPr marL="0" indent="0">
              <a:buNone/>
            </a:pPr>
            <a:r>
              <a:rPr lang="en-US" altLang="en-US" dirty="0">
                <a:solidFill>
                  <a:srgbClr val="0000CC"/>
                </a:solidFill>
              </a:rPr>
              <a:t>All of the ways in which a people relate to those aspects of life:</a:t>
            </a:r>
          </a:p>
          <a:p>
            <a:pPr marL="0" indent="0">
              <a:lnSpc>
                <a:spcPct val="40000"/>
              </a:lnSpc>
              <a:buNone/>
            </a:pPr>
            <a:endParaRPr lang="en-US" altLang="en-US" dirty="0">
              <a:solidFill>
                <a:srgbClr val="0000CC"/>
              </a:solidFill>
            </a:endParaRPr>
          </a:p>
          <a:p>
            <a:r>
              <a:rPr lang="en-US" altLang="en-US" b="1" dirty="0">
                <a:solidFill>
                  <a:srgbClr val="0000CC"/>
                </a:solidFill>
              </a:rPr>
              <a:t>which</a:t>
            </a:r>
            <a:r>
              <a:rPr lang="en-US" altLang="en-US" dirty="0">
                <a:solidFill>
                  <a:srgbClr val="0000CC"/>
                </a:solidFill>
              </a:rPr>
              <a:t> </a:t>
            </a:r>
            <a:r>
              <a:rPr lang="en-US" altLang="en-US" b="1" dirty="0">
                <a:solidFill>
                  <a:srgbClr val="0000CC"/>
                </a:solidFill>
              </a:rPr>
              <a:t>they can know and control</a:t>
            </a:r>
            <a:r>
              <a:rPr lang="en-US" altLang="en-US" dirty="0">
                <a:solidFill>
                  <a:srgbClr val="0000CC"/>
                </a:solidFill>
              </a:rPr>
              <a:t>; </a:t>
            </a:r>
          </a:p>
          <a:p>
            <a:pPr>
              <a:lnSpc>
                <a:spcPct val="30000"/>
              </a:lnSpc>
            </a:pPr>
            <a:endParaRPr lang="en-US" altLang="en-US" dirty="0">
              <a:solidFill>
                <a:srgbClr val="0000CC"/>
              </a:solidFill>
            </a:endParaRPr>
          </a:p>
          <a:p>
            <a:r>
              <a:rPr lang="en-US" altLang="en-US" b="1" dirty="0">
                <a:solidFill>
                  <a:srgbClr val="0000CC"/>
                </a:solidFill>
              </a:rPr>
              <a:t>which they can’t </a:t>
            </a:r>
            <a:r>
              <a:rPr lang="en-US" altLang="en-US" b="1" i="1" dirty="0">
                <a:solidFill>
                  <a:srgbClr val="0000CC"/>
                </a:solidFill>
              </a:rPr>
              <a:t>fully</a:t>
            </a:r>
            <a:r>
              <a:rPr lang="en-US" altLang="en-US" b="1" dirty="0">
                <a:solidFill>
                  <a:srgbClr val="0000CC"/>
                </a:solidFill>
              </a:rPr>
              <a:t> know or control, but to which they must have a conscious relationship</a:t>
            </a:r>
            <a:r>
              <a:rPr lang="en-US" altLang="en-US" dirty="0">
                <a:solidFill>
                  <a:srgbClr val="0000CC"/>
                </a:solidFill>
              </a:rPr>
              <a:t>. (Worts, 2001)</a:t>
            </a:r>
            <a:endParaRPr lang="en-US" altLang="en-US" sz="2000" dirty="0">
              <a:solidFill>
                <a:srgbClr val="0000CC"/>
              </a:solidFill>
            </a:endParaRPr>
          </a:p>
          <a:p>
            <a:pPr marL="0" indent="0">
              <a:buNone/>
            </a:pPr>
            <a:endParaRPr lang="en-US" dirty="0">
              <a:solidFill>
                <a:srgbClr val="0000CC"/>
              </a:solidFill>
            </a:endParaRPr>
          </a:p>
        </p:txBody>
      </p:sp>
      <p:pic>
        <p:nvPicPr>
          <p:cNvPr id="6" name="Picture 5">
            <a:extLst>
              <a:ext uri="{FF2B5EF4-FFF2-40B4-BE49-F238E27FC236}">
                <a16:creationId xmlns:a16="http://schemas.microsoft.com/office/drawing/2014/main" id="{AE3412B9-0043-43A7-BB54-6DABF34CC716}"/>
              </a:ext>
            </a:extLst>
          </p:cNvPr>
          <p:cNvPicPr>
            <a:picLocks noChangeAspect="1"/>
          </p:cNvPicPr>
          <p:nvPr/>
        </p:nvPicPr>
        <p:blipFill>
          <a:blip r:embed="rId3"/>
          <a:stretch>
            <a:fillRect/>
          </a:stretch>
        </p:blipFill>
        <p:spPr>
          <a:xfrm>
            <a:off x="8563183" y="0"/>
            <a:ext cx="3623209" cy="3429000"/>
          </a:xfrm>
          <a:prstGeom prst="rect">
            <a:avLst/>
          </a:prstGeom>
        </p:spPr>
      </p:pic>
    </p:spTree>
    <p:extLst>
      <p:ext uri="{BB962C8B-B14F-4D97-AF65-F5344CB8AC3E}">
        <p14:creationId xmlns:p14="http://schemas.microsoft.com/office/powerpoint/2010/main" val="215103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Standing on Shoulders">
            <a:extLst>
              <a:ext uri="{FF2B5EF4-FFF2-40B4-BE49-F238E27FC236}">
                <a16:creationId xmlns:a16="http://schemas.microsoft.com/office/drawing/2014/main" id="{48D0E1BA-AE0E-BC45-889C-59F865216F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5294" y="698267"/>
            <a:ext cx="5205279" cy="48296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1EAE042D-8219-4E40-99A8-71AE7923E913}"/>
              </a:ext>
            </a:extLst>
          </p:cNvPr>
          <p:cNvSpPr>
            <a:spLocks noChangeArrowheads="1"/>
          </p:cNvSpPr>
          <p:nvPr/>
        </p:nvSpPr>
        <p:spPr bwMode="auto">
          <a:xfrm>
            <a:off x="133005" y="698267"/>
            <a:ext cx="6118166" cy="3785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r>
              <a:rPr lang="en-US" altLang="en-US" sz="2400" b="1" dirty="0"/>
              <a:t>Culture is: </a:t>
            </a:r>
          </a:p>
          <a:p>
            <a:endParaRPr lang="en-US" altLang="en-US" sz="2400" b="1" dirty="0"/>
          </a:p>
          <a:p>
            <a:r>
              <a:rPr lang="en-US" altLang="en-US" sz="2400" b="1" dirty="0"/>
              <a:t>Standing on the shoulders of ancestors</a:t>
            </a:r>
          </a:p>
          <a:p>
            <a:endParaRPr lang="en-US" altLang="en-US" sz="2400" b="1" dirty="0"/>
          </a:p>
          <a:p>
            <a:r>
              <a:rPr lang="en-US" altLang="en-US" sz="2400" dirty="0"/>
              <a:t>We often talk about the importance of the past - often nostalgic, or academic</a:t>
            </a:r>
          </a:p>
          <a:p>
            <a:br>
              <a:rPr lang="en-US" altLang="en-US" sz="2400" dirty="0"/>
            </a:br>
            <a:r>
              <a:rPr lang="en-US" altLang="en-US" sz="2400" dirty="0"/>
              <a:t>But rarely is our relationship to the past integrated into our present </a:t>
            </a:r>
          </a:p>
          <a:p>
            <a:endParaRPr lang="en-US" altLang="en-US" sz="2400" b="1" dirty="0"/>
          </a:p>
        </p:txBody>
      </p:sp>
    </p:spTree>
    <p:extLst>
      <p:ext uri="{BB962C8B-B14F-4D97-AF65-F5344CB8AC3E}">
        <p14:creationId xmlns:p14="http://schemas.microsoft.com/office/powerpoint/2010/main" val="332250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animEffect transition="in" filter="fade">
                                      <p:cBhvr>
                                        <p:cTn id="7" dur="500"/>
                                        <p:tgtEl>
                                          <p:spTgt spid="6">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5" end="5"/>
                                            </p:txEl>
                                          </p:spTgt>
                                        </p:tgtEl>
                                        <p:attrNameLst>
                                          <p:attrName>style.visibility</p:attrName>
                                        </p:attrNameLst>
                                      </p:cBhvr>
                                      <p:to>
                                        <p:strVal val="visible"/>
                                      </p:to>
                                    </p:set>
                                    <p:animEffect transition="in" filter="fade">
                                      <p:cBhvr>
                                        <p:cTn id="1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19ABA-8916-EA47-B754-61D1687F8B90}"/>
              </a:ext>
            </a:extLst>
          </p:cNvPr>
          <p:cNvSpPr>
            <a:spLocks noGrp="1"/>
          </p:cNvSpPr>
          <p:nvPr>
            <p:ph type="title"/>
          </p:nvPr>
        </p:nvSpPr>
        <p:spPr>
          <a:xfrm>
            <a:off x="838200" y="153093"/>
            <a:ext cx="10515600" cy="809620"/>
          </a:xfrm>
        </p:spPr>
        <p:txBody>
          <a:bodyPr/>
          <a:lstStyle/>
          <a:p>
            <a:r>
              <a:rPr lang="en-US" dirty="0"/>
              <a:t>Attributes of Culture</a:t>
            </a:r>
          </a:p>
        </p:txBody>
      </p:sp>
      <p:sp>
        <p:nvSpPr>
          <p:cNvPr id="3" name="Content Placeholder 2">
            <a:extLst>
              <a:ext uri="{FF2B5EF4-FFF2-40B4-BE49-F238E27FC236}">
                <a16:creationId xmlns:a16="http://schemas.microsoft.com/office/drawing/2014/main" id="{381AADE6-3675-FF4E-A0F8-60E06ADBDC1A}"/>
              </a:ext>
            </a:extLst>
          </p:cNvPr>
          <p:cNvSpPr>
            <a:spLocks noGrp="1"/>
          </p:cNvSpPr>
          <p:nvPr>
            <p:ph idx="1"/>
          </p:nvPr>
        </p:nvSpPr>
        <p:spPr>
          <a:xfrm>
            <a:off x="609600" y="1174746"/>
            <a:ext cx="10972800" cy="4311654"/>
          </a:xfrm>
        </p:spPr>
        <p:txBody>
          <a:bodyPr>
            <a:noAutofit/>
          </a:bodyPr>
          <a:lstStyle/>
          <a:p>
            <a:pPr lvl="1">
              <a:lnSpc>
                <a:spcPct val="90000"/>
              </a:lnSpc>
              <a:buFont typeface="Arial" panose="020B0604020202020204" pitchFamily="34" charset="0"/>
              <a:buChar char="•"/>
            </a:pPr>
            <a:r>
              <a:rPr lang="en-US" altLang="en-US" dirty="0">
                <a:solidFill>
                  <a:srgbClr val="0000CC"/>
                </a:solidFill>
              </a:rPr>
              <a:t>Reflection (individual and collective)</a:t>
            </a:r>
          </a:p>
          <a:p>
            <a:pPr lvl="1">
              <a:lnSpc>
                <a:spcPct val="90000"/>
              </a:lnSpc>
              <a:buFont typeface="Arial" panose="020B0604020202020204" pitchFamily="34" charset="0"/>
              <a:buChar char="•"/>
            </a:pPr>
            <a:r>
              <a:rPr lang="en-US" altLang="en-US" dirty="0">
                <a:solidFill>
                  <a:srgbClr val="0000CC"/>
                </a:solidFill>
              </a:rPr>
              <a:t>Participation/engagement in what is relevant</a:t>
            </a:r>
          </a:p>
          <a:p>
            <a:pPr lvl="1">
              <a:lnSpc>
                <a:spcPct val="90000"/>
              </a:lnSpc>
              <a:buFont typeface="Arial" panose="020B0604020202020204" pitchFamily="34" charset="0"/>
              <a:buChar char="•"/>
            </a:pPr>
            <a:r>
              <a:rPr lang="en-US" altLang="en-US" dirty="0">
                <a:solidFill>
                  <a:srgbClr val="0000CC"/>
                </a:solidFill>
              </a:rPr>
              <a:t>Relatedness - connection to others/environment</a:t>
            </a:r>
          </a:p>
          <a:p>
            <a:pPr lvl="1">
              <a:lnSpc>
                <a:spcPct val="90000"/>
              </a:lnSpc>
              <a:buFont typeface="Arial" panose="020B0604020202020204" pitchFamily="34" charset="0"/>
              <a:buChar char="•"/>
            </a:pPr>
            <a:r>
              <a:rPr lang="en-US" altLang="en-US" dirty="0">
                <a:solidFill>
                  <a:srgbClr val="0000CC"/>
                </a:solidFill>
              </a:rPr>
              <a:t>Awareness of history - learn from the past</a:t>
            </a:r>
          </a:p>
          <a:p>
            <a:pPr lvl="1">
              <a:lnSpc>
                <a:spcPct val="90000"/>
              </a:lnSpc>
              <a:buFont typeface="Arial" panose="020B0604020202020204" pitchFamily="34" charset="0"/>
              <a:buChar char="•"/>
            </a:pPr>
            <a:r>
              <a:rPr lang="en-US" altLang="en-US" dirty="0">
                <a:solidFill>
                  <a:srgbClr val="0000CC"/>
                </a:solidFill>
              </a:rPr>
              <a:t>Creativity - &amp; have faith in it personally</a:t>
            </a:r>
          </a:p>
          <a:p>
            <a:pPr lvl="1">
              <a:lnSpc>
                <a:spcPct val="90000"/>
              </a:lnSpc>
              <a:buFont typeface="Arial" panose="020B0604020202020204" pitchFamily="34" charset="0"/>
              <a:buChar char="•"/>
            </a:pPr>
            <a:r>
              <a:rPr lang="en-US" altLang="en-US" dirty="0">
                <a:solidFill>
                  <a:srgbClr val="0000CC"/>
                </a:solidFill>
              </a:rPr>
              <a:t>Conscious systems of knowledge - including values</a:t>
            </a:r>
          </a:p>
          <a:p>
            <a:pPr lvl="1">
              <a:lnSpc>
                <a:spcPct val="90000"/>
              </a:lnSpc>
              <a:buFont typeface="Arial" panose="020B0604020202020204" pitchFamily="34" charset="0"/>
              <a:buChar char="•"/>
            </a:pPr>
            <a:r>
              <a:rPr lang="en-US" altLang="en-US" dirty="0">
                <a:solidFill>
                  <a:srgbClr val="0000CC"/>
                </a:solidFill>
              </a:rPr>
              <a:t>Connection to the symbolic &amp; the spiritual</a:t>
            </a:r>
          </a:p>
          <a:p>
            <a:pPr lvl="1">
              <a:lnSpc>
                <a:spcPct val="90000"/>
              </a:lnSpc>
              <a:buFont typeface="Arial" panose="020B0604020202020204" pitchFamily="34" charset="0"/>
              <a:buChar char="•"/>
            </a:pPr>
            <a:r>
              <a:rPr lang="en-US" altLang="en-US" dirty="0">
                <a:solidFill>
                  <a:srgbClr val="0000CC"/>
                </a:solidFill>
              </a:rPr>
              <a:t>Connection to what cannot be controlled</a:t>
            </a:r>
          </a:p>
          <a:p>
            <a:pPr lvl="1">
              <a:lnSpc>
                <a:spcPct val="90000"/>
              </a:lnSpc>
              <a:buFont typeface="Arial" panose="020B0604020202020204" pitchFamily="34" charset="0"/>
              <a:buChar char="•"/>
            </a:pPr>
            <a:r>
              <a:rPr lang="en-US" altLang="en-US" dirty="0">
                <a:solidFill>
                  <a:srgbClr val="0000CC"/>
                </a:solidFill>
              </a:rPr>
              <a:t>Responsible action</a:t>
            </a:r>
          </a:p>
          <a:p>
            <a:pPr lvl="1">
              <a:lnSpc>
                <a:spcPct val="90000"/>
              </a:lnSpc>
              <a:buFont typeface="Arial" panose="020B0604020202020204" pitchFamily="34" charset="0"/>
              <a:buChar char="•"/>
            </a:pPr>
            <a:r>
              <a:rPr lang="en-US" altLang="en-US" dirty="0">
                <a:solidFill>
                  <a:srgbClr val="0000CC"/>
                </a:solidFill>
              </a:rPr>
              <a:t>Capacity to embrace change</a:t>
            </a:r>
          </a:p>
        </p:txBody>
      </p:sp>
    </p:spTree>
    <p:extLst>
      <p:ext uri="{BB962C8B-B14F-4D97-AF65-F5344CB8AC3E}">
        <p14:creationId xmlns:p14="http://schemas.microsoft.com/office/powerpoint/2010/main" val="313644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C5F1-F738-4D49-B600-57518EDDB1D3}"/>
              </a:ext>
            </a:extLst>
          </p:cNvPr>
          <p:cNvSpPr>
            <a:spLocks noGrp="1"/>
          </p:cNvSpPr>
          <p:nvPr>
            <p:ph type="title"/>
          </p:nvPr>
        </p:nvSpPr>
        <p:spPr>
          <a:xfrm>
            <a:off x="838200" y="365126"/>
            <a:ext cx="5509591" cy="975641"/>
          </a:xfrm>
        </p:spPr>
        <p:txBody>
          <a:bodyPr/>
          <a:lstStyle/>
          <a:p>
            <a:r>
              <a:rPr lang="en-US" dirty="0"/>
              <a:t>Sustainability</a:t>
            </a:r>
          </a:p>
        </p:txBody>
      </p:sp>
      <p:sp>
        <p:nvSpPr>
          <p:cNvPr id="3" name="Content Placeholder 2">
            <a:extLst>
              <a:ext uri="{FF2B5EF4-FFF2-40B4-BE49-F238E27FC236}">
                <a16:creationId xmlns:a16="http://schemas.microsoft.com/office/drawing/2014/main" id="{AE6B3D88-6A4B-0740-A388-A98C37B898DC}"/>
              </a:ext>
            </a:extLst>
          </p:cNvPr>
          <p:cNvSpPr>
            <a:spLocks noGrp="1"/>
          </p:cNvSpPr>
          <p:nvPr>
            <p:ph idx="1"/>
          </p:nvPr>
        </p:nvSpPr>
        <p:spPr>
          <a:xfrm>
            <a:off x="1424247" y="1600201"/>
            <a:ext cx="3812771" cy="3917032"/>
          </a:xfrm>
        </p:spPr>
        <p:txBody>
          <a:bodyPr>
            <a:normAutofit/>
          </a:bodyPr>
          <a:lstStyle/>
          <a:p>
            <a:pPr marL="0" indent="0">
              <a:buNone/>
            </a:pPr>
            <a:r>
              <a:rPr lang="en-US" b="1" dirty="0">
                <a:solidFill>
                  <a:srgbClr val="0000CC"/>
                </a:solidFill>
              </a:rPr>
              <a:t>Is a cultural matter!</a:t>
            </a:r>
          </a:p>
          <a:p>
            <a:pPr marL="0" indent="0">
              <a:buNone/>
            </a:pPr>
            <a:r>
              <a:rPr lang="en-US" b="1" dirty="0">
                <a:solidFill>
                  <a:srgbClr val="0000CC"/>
                </a:solidFill>
              </a:rPr>
              <a:t>It is rooted in our:</a:t>
            </a:r>
          </a:p>
          <a:p>
            <a:pPr lvl="1"/>
            <a:r>
              <a:rPr lang="en-US" dirty="0">
                <a:solidFill>
                  <a:srgbClr val="0000CC"/>
                </a:solidFill>
              </a:rPr>
              <a:t>Values</a:t>
            </a:r>
          </a:p>
          <a:p>
            <a:pPr lvl="1"/>
            <a:r>
              <a:rPr lang="en-US" dirty="0">
                <a:solidFill>
                  <a:srgbClr val="0000CC"/>
                </a:solidFill>
              </a:rPr>
              <a:t>Attitudes</a:t>
            </a:r>
          </a:p>
          <a:p>
            <a:pPr lvl="1"/>
            <a:r>
              <a:rPr lang="en-US" dirty="0">
                <a:solidFill>
                  <a:srgbClr val="0000CC"/>
                </a:solidFill>
              </a:rPr>
              <a:t>Behaviours</a:t>
            </a:r>
          </a:p>
          <a:p>
            <a:pPr lvl="1"/>
            <a:r>
              <a:rPr lang="en-US" dirty="0">
                <a:solidFill>
                  <a:srgbClr val="0000CC"/>
                </a:solidFill>
              </a:rPr>
              <a:t>Priorities</a:t>
            </a:r>
          </a:p>
          <a:p>
            <a:pPr lvl="1"/>
            <a:r>
              <a:rPr lang="en-US" dirty="0">
                <a:solidFill>
                  <a:srgbClr val="0000CC"/>
                </a:solidFill>
              </a:rPr>
              <a:t>Systems  </a:t>
            </a:r>
          </a:p>
          <a:p>
            <a:pPr marL="457200" lvl="1" indent="0">
              <a:buNone/>
            </a:pPr>
            <a:r>
              <a:rPr lang="en-US" dirty="0">
                <a:solidFill>
                  <a:srgbClr val="0000CC"/>
                </a:solidFill>
              </a:rPr>
              <a:t>		(Tipps, 1976)</a:t>
            </a:r>
          </a:p>
          <a:p>
            <a:pPr marL="0" indent="0">
              <a:buNone/>
            </a:pPr>
            <a:endParaRPr lang="en-US" dirty="0">
              <a:solidFill>
                <a:srgbClr val="0000CC"/>
              </a:solidFill>
            </a:endParaRPr>
          </a:p>
        </p:txBody>
      </p:sp>
      <p:pic>
        <p:nvPicPr>
          <p:cNvPr id="7" name="Picture 6">
            <a:extLst>
              <a:ext uri="{FF2B5EF4-FFF2-40B4-BE49-F238E27FC236}">
                <a16:creationId xmlns:a16="http://schemas.microsoft.com/office/drawing/2014/main" id="{AAD1EC4E-5CD4-3E41-821E-91F32330F73B}"/>
              </a:ext>
            </a:extLst>
          </p:cNvPr>
          <p:cNvPicPr>
            <a:picLocks noChangeAspect="1"/>
          </p:cNvPicPr>
          <p:nvPr/>
        </p:nvPicPr>
        <p:blipFill>
          <a:blip r:embed="rId3"/>
          <a:stretch>
            <a:fillRect/>
          </a:stretch>
        </p:blipFill>
        <p:spPr>
          <a:xfrm>
            <a:off x="7354187" y="858078"/>
            <a:ext cx="4837813" cy="4837813"/>
          </a:xfrm>
          <a:prstGeom prst="rect">
            <a:avLst/>
          </a:prstGeom>
        </p:spPr>
      </p:pic>
    </p:spTree>
    <p:extLst>
      <p:ext uri="{BB962C8B-B14F-4D97-AF65-F5344CB8AC3E}">
        <p14:creationId xmlns:p14="http://schemas.microsoft.com/office/powerpoint/2010/main" val="365633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5A227-38DA-D949-B257-3DFF9EFD0839}"/>
              </a:ext>
            </a:extLst>
          </p:cNvPr>
          <p:cNvSpPr>
            <a:spLocks noGrp="1"/>
          </p:cNvSpPr>
          <p:nvPr>
            <p:ph type="title"/>
          </p:nvPr>
        </p:nvSpPr>
        <p:spPr>
          <a:xfrm>
            <a:off x="3647661" y="187387"/>
            <a:ext cx="5257800" cy="641142"/>
          </a:xfrm>
        </p:spPr>
        <p:txBody>
          <a:bodyPr/>
          <a:lstStyle/>
          <a:p>
            <a:r>
              <a:rPr lang="en-US" dirty="0"/>
              <a:t>Sustainability Model</a:t>
            </a:r>
          </a:p>
        </p:txBody>
      </p:sp>
      <p:sp>
        <p:nvSpPr>
          <p:cNvPr id="15" name="TextBox 14">
            <a:extLst>
              <a:ext uri="{FF2B5EF4-FFF2-40B4-BE49-F238E27FC236}">
                <a16:creationId xmlns:a16="http://schemas.microsoft.com/office/drawing/2014/main" id="{44DD4A92-390F-0F4C-B029-75ECD33E1413}"/>
              </a:ext>
            </a:extLst>
          </p:cNvPr>
          <p:cNvSpPr txBox="1"/>
          <p:nvPr/>
        </p:nvSpPr>
        <p:spPr>
          <a:xfrm>
            <a:off x="672148" y="1690689"/>
            <a:ext cx="2465736" cy="2585323"/>
          </a:xfrm>
          <a:prstGeom prst="rect">
            <a:avLst/>
          </a:prstGeom>
          <a:noFill/>
        </p:spPr>
        <p:txBody>
          <a:bodyPr wrap="square" rtlCol="0">
            <a:spAutoFit/>
          </a:bodyPr>
          <a:lstStyle/>
          <a:p>
            <a:r>
              <a:rPr lang="en-US" altLang="en-US" sz="2400" b="1" dirty="0"/>
              <a:t>Culture:</a:t>
            </a:r>
            <a:br>
              <a:rPr lang="en-US" altLang="en-US" sz="2400" b="1" dirty="0"/>
            </a:br>
            <a:endParaRPr lang="en-US" altLang="en-US" sz="2400" b="1" dirty="0"/>
          </a:p>
          <a:p>
            <a:pPr marL="342900" indent="-342900">
              <a:buFont typeface="Arial" panose="020B0604020202020204" pitchFamily="34" charset="0"/>
              <a:buChar char="•"/>
            </a:pPr>
            <a:r>
              <a:rPr lang="en-US" altLang="en-US" sz="2400" b="1" dirty="0"/>
              <a:t>Values </a:t>
            </a:r>
          </a:p>
          <a:p>
            <a:pPr marL="342900" indent="-342900">
              <a:buFont typeface="Arial" panose="020B0604020202020204" pitchFamily="34" charset="0"/>
              <a:buChar char="•"/>
            </a:pPr>
            <a:r>
              <a:rPr lang="en-US" altLang="en-US" sz="2400" b="1" dirty="0"/>
              <a:t>Traditions </a:t>
            </a:r>
          </a:p>
          <a:p>
            <a:pPr marL="342900" indent="-342900">
              <a:buFont typeface="Arial" panose="020B0604020202020204" pitchFamily="34" charset="0"/>
              <a:buChar char="•"/>
            </a:pPr>
            <a:r>
              <a:rPr lang="en-US" altLang="en-US" sz="2400" b="1" dirty="0"/>
              <a:t>Behaviours </a:t>
            </a:r>
          </a:p>
          <a:p>
            <a:pPr marL="342900" indent="-342900">
              <a:buFont typeface="Arial" panose="020B0604020202020204" pitchFamily="34" charset="0"/>
              <a:buChar char="•"/>
            </a:pPr>
            <a:r>
              <a:rPr lang="en-US" altLang="en-US" sz="2400" b="1" dirty="0"/>
              <a:t>Relationship</a:t>
            </a:r>
          </a:p>
          <a:p>
            <a:endParaRPr lang="en-US" dirty="0"/>
          </a:p>
        </p:txBody>
      </p:sp>
      <p:pic>
        <p:nvPicPr>
          <p:cNvPr id="16" name="Picture 15">
            <a:extLst>
              <a:ext uri="{FF2B5EF4-FFF2-40B4-BE49-F238E27FC236}">
                <a16:creationId xmlns:a16="http://schemas.microsoft.com/office/drawing/2014/main" id="{03BEF8B3-7E7A-CD4E-9781-3AE4E57EEB29}"/>
              </a:ext>
            </a:extLst>
          </p:cNvPr>
          <p:cNvPicPr>
            <a:picLocks noChangeAspect="1"/>
          </p:cNvPicPr>
          <p:nvPr/>
        </p:nvPicPr>
        <p:blipFill>
          <a:blip r:embed="rId3"/>
          <a:stretch>
            <a:fillRect/>
          </a:stretch>
        </p:blipFill>
        <p:spPr>
          <a:xfrm>
            <a:off x="4142939" y="877121"/>
            <a:ext cx="7956296" cy="4740904"/>
          </a:xfrm>
          <a:prstGeom prst="rect">
            <a:avLst/>
          </a:prstGeom>
        </p:spPr>
      </p:pic>
    </p:spTree>
    <p:extLst>
      <p:ext uri="{BB962C8B-B14F-4D97-AF65-F5344CB8AC3E}">
        <p14:creationId xmlns:p14="http://schemas.microsoft.com/office/powerpoint/2010/main" val="3491128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animEffect transition="in" filter="fade">
                                      <p:cBhvr>
                                        <p:cTn id="7" dur="500"/>
                                        <p:tgtEl>
                                          <p:spTgt spid="1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xEl>
                                              <p:pRg st="2" end="2"/>
                                            </p:txEl>
                                          </p:spTgt>
                                        </p:tgtEl>
                                        <p:attrNameLst>
                                          <p:attrName>style.visibility</p:attrName>
                                        </p:attrNameLst>
                                      </p:cBhvr>
                                      <p:to>
                                        <p:strVal val="visible"/>
                                      </p:to>
                                    </p:set>
                                    <p:animEffect transition="in" filter="fade">
                                      <p:cBhvr>
                                        <p:cTn id="12" dur="500"/>
                                        <p:tgtEl>
                                          <p:spTgt spid="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xEl>
                                              <p:pRg st="3" end="3"/>
                                            </p:txEl>
                                          </p:spTgt>
                                        </p:tgtEl>
                                        <p:attrNameLst>
                                          <p:attrName>style.visibility</p:attrName>
                                        </p:attrNameLst>
                                      </p:cBhvr>
                                      <p:to>
                                        <p:strVal val="visible"/>
                                      </p:to>
                                    </p:set>
                                    <p:animEffect transition="in" filter="fade">
                                      <p:cBhvr>
                                        <p:cTn id="17" dur="500"/>
                                        <p:tgtEl>
                                          <p:spTgt spid="1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xEl>
                                              <p:pRg st="4" end="4"/>
                                            </p:txEl>
                                          </p:spTgt>
                                        </p:tgtEl>
                                        <p:attrNameLst>
                                          <p:attrName>style.visibility</p:attrName>
                                        </p:attrNameLst>
                                      </p:cBhvr>
                                      <p:to>
                                        <p:strVal val="visible"/>
                                      </p:to>
                                    </p:set>
                                    <p:animEffect transition="in" filter="fade">
                                      <p:cBhvr>
                                        <p:cTn id="22" dur="5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3952-6B1D-9C41-BC27-3508D1842CAC}"/>
              </a:ext>
            </a:extLst>
          </p:cNvPr>
          <p:cNvSpPr>
            <a:spLocks noGrp="1"/>
          </p:cNvSpPr>
          <p:nvPr>
            <p:ph type="title"/>
          </p:nvPr>
        </p:nvSpPr>
        <p:spPr>
          <a:xfrm>
            <a:off x="838200" y="206100"/>
            <a:ext cx="6145696" cy="787813"/>
          </a:xfrm>
        </p:spPr>
        <p:txBody>
          <a:bodyPr/>
          <a:lstStyle/>
          <a:p>
            <a:r>
              <a:rPr lang="en-US" dirty="0"/>
              <a:t>Workplace Sustainability</a:t>
            </a:r>
          </a:p>
        </p:txBody>
      </p:sp>
      <p:sp>
        <p:nvSpPr>
          <p:cNvPr id="3" name="Content Placeholder 2">
            <a:extLst>
              <a:ext uri="{FF2B5EF4-FFF2-40B4-BE49-F238E27FC236}">
                <a16:creationId xmlns:a16="http://schemas.microsoft.com/office/drawing/2014/main" id="{95584AB6-E46A-9842-9378-0E4047267544}"/>
              </a:ext>
            </a:extLst>
          </p:cNvPr>
          <p:cNvSpPr>
            <a:spLocks noGrp="1"/>
          </p:cNvSpPr>
          <p:nvPr>
            <p:ph idx="1"/>
          </p:nvPr>
        </p:nvSpPr>
        <p:spPr>
          <a:xfrm>
            <a:off x="281609" y="1253331"/>
            <a:ext cx="10515600" cy="4351338"/>
          </a:xfrm>
        </p:spPr>
        <p:txBody>
          <a:bodyPr>
            <a:normAutofit fontScale="92500" lnSpcReduction="10000"/>
          </a:bodyPr>
          <a:lstStyle/>
          <a:p>
            <a:pPr marL="0" indent="0">
              <a:buNone/>
            </a:pPr>
            <a:r>
              <a:rPr lang="en-US" dirty="0">
                <a:solidFill>
                  <a:srgbClr val="0000CC"/>
                </a:solidFill>
              </a:rPr>
              <a:t>Determined by:</a:t>
            </a:r>
            <a:br>
              <a:rPr lang="en-US" dirty="0">
                <a:solidFill>
                  <a:srgbClr val="0000CC"/>
                </a:solidFill>
              </a:rPr>
            </a:br>
            <a:endParaRPr lang="en-US" dirty="0">
              <a:solidFill>
                <a:srgbClr val="0000CC"/>
              </a:solidFill>
            </a:endParaRPr>
          </a:p>
          <a:p>
            <a:r>
              <a:rPr lang="en-US" dirty="0">
                <a:solidFill>
                  <a:srgbClr val="0000CC"/>
                </a:solidFill>
              </a:rPr>
              <a:t>The quantity of resources (energy, water, materials) used</a:t>
            </a:r>
          </a:p>
          <a:p>
            <a:r>
              <a:rPr lang="en-US" dirty="0">
                <a:solidFill>
                  <a:srgbClr val="0000CC"/>
                </a:solidFill>
              </a:rPr>
              <a:t>The efficiency with which these are used</a:t>
            </a:r>
          </a:p>
          <a:p>
            <a:pPr marL="0" indent="0">
              <a:buNone/>
            </a:pPr>
            <a:endParaRPr lang="en-US" dirty="0">
              <a:solidFill>
                <a:srgbClr val="0000CC"/>
              </a:solidFill>
            </a:endParaRPr>
          </a:p>
          <a:p>
            <a:pPr marL="0" indent="0">
              <a:buNone/>
            </a:pPr>
            <a:r>
              <a:rPr lang="en-US" dirty="0">
                <a:solidFill>
                  <a:srgbClr val="0000CC"/>
                </a:solidFill>
              </a:rPr>
              <a:t>These are all affected by:</a:t>
            </a:r>
          </a:p>
          <a:p>
            <a:r>
              <a:rPr lang="en-US" dirty="0">
                <a:solidFill>
                  <a:srgbClr val="0000CC"/>
                </a:solidFill>
              </a:rPr>
              <a:t>Where we work</a:t>
            </a:r>
          </a:p>
          <a:p>
            <a:r>
              <a:rPr lang="en-US" dirty="0">
                <a:solidFill>
                  <a:srgbClr val="0000CC"/>
                </a:solidFill>
              </a:rPr>
              <a:t>When we work</a:t>
            </a:r>
          </a:p>
          <a:p>
            <a:r>
              <a:rPr lang="en-US" dirty="0">
                <a:solidFill>
                  <a:srgbClr val="0000CC"/>
                </a:solidFill>
              </a:rPr>
              <a:t>How we work</a:t>
            </a:r>
          </a:p>
          <a:p>
            <a:r>
              <a:rPr lang="en-US" dirty="0">
                <a:solidFill>
                  <a:srgbClr val="0000CC"/>
                </a:solidFill>
              </a:rPr>
              <a:t>Facilities we use to work</a:t>
            </a:r>
          </a:p>
        </p:txBody>
      </p:sp>
      <p:pic>
        <p:nvPicPr>
          <p:cNvPr id="6" name="Picture 5">
            <a:extLst>
              <a:ext uri="{FF2B5EF4-FFF2-40B4-BE49-F238E27FC236}">
                <a16:creationId xmlns:a16="http://schemas.microsoft.com/office/drawing/2014/main" id="{47120D78-5073-4AAF-89A3-19E88EFB5BF3}"/>
              </a:ext>
            </a:extLst>
          </p:cNvPr>
          <p:cNvPicPr>
            <a:picLocks noChangeAspect="1"/>
          </p:cNvPicPr>
          <p:nvPr/>
        </p:nvPicPr>
        <p:blipFill>
          <a:blip r:embed="rId3"/>
          <a:stretch>
            <a:fillRect/>
          </a:stretch>
        </p:blipFill>
        <p:spPr>
          <a:xfrm>
            <a:off x="7358088" y="2809460"/>
            <a:ext cx="4833911" cy="2933739"/>
          </a:xfrm>
          <a:prstGeom prst="rect">
            <a:avLst/>
          </a:prstGeom>
        </p:spPr>
      </p:pic>
      <p:pic>
        <p:nvPicPr>
          <p:cNvPr id="8" name="Picture 7">
            <a:extLst>
              <a:ext uri="{FF2B5EF4-FFF2-40B4-BE49-F238E27FC236}">
                <a16:creationId xmlns:a16="http://schemas.microsoft.com/office/drawing/2014/main" id="{E8355707-C9ED-4F15-A76A-D4863C40D126}"/>
              </a:ext>
            </a:extLst>
          </p:cNvPr>
          <p:cNvPicPr>
            <a:picLocks noChangeAspect="1"/>
          </p:cNvPicPr>
          <p:nvPr/>
        </p:nvPicPr>
        <p:blipFill>
          <a:blip r:embed="rId4"/>
          <a:stretch>
            <a:fillRect/>
          </a:stretch>
        </p:blipFill>
        <p:spPr>
          <a:xfrm>
            <a:off x="9157252" y="0"/>
            <a:ext cx="3034747" cy="2773478"/>
          </a:xfrm>
          <a:prstGeom prst="rect">
            <a:avLst/>
          </a:prstGeom>
        </p:spPr>
      </p:pic>
    </p:spTree>
    <p:extLst>
      <p:ext uri="{BB962C8B-B14F-4D97-AF65-F5344CB8AC3E}">
        <p14:creationId xmlns:p14="http://schemas.microsoft.com/office/powerpoint/2010/main" val="112522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4B08-781E-C044-B032-67C936498F72}"/>
              </a:ext>
            </a:extLst>
          </p:cNvPr>
          <p:cNvSpPr>
            <a:spLocks noGrp="1"/>
          </p:cNvSpPr>
          <p:nvPr>
            <p:ph type="title"/>
          </p:nvPr>
        </p:nvSpPr>
        <p:spPr>
          <a:xfrm>
            <a:off x="3864665" y="3681"/>
            <a:ext cx="4462670" cy="764823"/>
          </a:xfrm>
        </p:spPr>
        <p:txBody>
          <a:bodyPr/>
          <a:lstStyle/>
          <a:p>
            <a:r>
              <a:rPr lang="en-US" dirty="0"/>
              <a:t>Adaptive Cycle</a:t>
            </a:r>
          </a:p>
        </p:txBody>
      </p:sp>
      <p:pic>
        <p:nvPicPr>
          <p:cNvPr id="6" name="Picture 5">
            <a:extLst>
              <a:ext uri="{FF2B5EF4-FFF2-40B4-BE49-F238E27FC236}">
                <a16:creationId xmlns:a16="http://schemas.microsoft.com/office/drawing/2014/main" id="{3794F38A-363E-CB4F-9024-3B5698643F57}"/>
              </a:ext>
            </a:extLst>
          </p:cNvPr>
          <p:cNvPicPr>
            <a:picLocks noChangeAspect="1"/>
          </p:cNvPicPr>
          <p:nvPr/>
        </p:nvPicPr>
        <p:blipFill>
          <a:blip r:embed="rId3"/>
          <a:stretch>
            <a:fillRect/>
          </a:stretch>
        </p:blipFill>
        <p:spPr>
          <a:xfrm>
            <a:off x="1843249" y="703572"/>
            <a:ext cx="8505502" cy="4692289"/>
          </a:xfrm>
          <a:prstGeom prst="rect">
            <a:avLst/>
          </a:prstGeom>
        </p:spPr>
      </p:pic>
      <p:sp>
        <p:nvSpPr>
          <p:cNvPr id="7" name="TextBox 6">
            <a:extLst>
              <a:ext uri="{FF2B5EF4-FFF2-40B4-BE49-F238E27FC236}">
                <a16:creationId xmlns:a16="http://schemas.microsoft.com/office/drawing/2014/main" id="{21C25219-75AD-4E3E-B36C-1B15F4441AFC}"/>
              </a:ext>
            </a:extLst>
          </p:cNvPr>
          <p:cNvSpPr txBox="1"/>
          <p:nvPr/>
        </p:nvSpPr>
        <p:spPr>
          <a:xfrm>
            <a:off x="5976731" y="5395861"/>
            <a:ext cx="6096000" cy="276999"/>
          </a:xfrm>
          <a:prstGeom prst="rect">
            <a:avLst/>
          </a:prstGeom>
          <a:noFill/>
        </p:spPr>
        <p:txBody>
          <a:bodyPr wrap="square">
            <a:spAutoFit/>
          </a:bodyPr>
          <a:lstStyle/>
          <a:p>
            <a:r>
              <a:rPr lang="en-GB" sz="1200" dirty="0">
                <a:solidFill>
                  <a:srgbClr val="0000CC"/>
                </a:solidFill>
              </a:rPr>
              <a:t>https://verdisgroup.com/leading-through-disruption-lessons-from-living-systems/</a:t>
            </a:r>
          </a:p>
        </p:txBody>
      </p:sp>
    </p:spTree>
    <p:extLst>
      <p:ext uri="{BB962C8B-B14F-4D97-AF65-F5344CB8AC3E}">
        <p14:creationId xmlns:p14="http://schemas.microsoft.com/office/powerpoint/2010/main" val="2234776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1883809" y="265517"/>
            <a:ext cx="8191048" cy="741648"/>
          </a:xfrm>
        </p:spPr>
        <p:txBody>
          <a:bodyPr>
            <a:noAutofit/>
          </a:bodyPr>
          <a:lstStyle/>
          <a:p>
            <a:pPr algn="ctr"/>
            <a:r>
              <a:rPr lang="en-GB" altLang="en-US" sz="2400" b="1" dirty="0">
                <a:solidFill>
                  <a:srgbClr val="0000CC"/>
                </a:solidFill>
                <a:latin typeface="Arial" panose="020B0604020202020204" pitchFamily="34" charset="0"/>
                <a:cs typeface="Arial" panose="020B0604020202020204" pitchFamily="34" charset="0"/>
              </a:rPr>
              <a:t> </a:t>
            </a:r>
            <a:r>
              <a:rPr lang="en-GB" sz="2400" b="1" dirty="0">
                <a:solidFill>
                  <a:srgbClr val="0000CC"/>
                </a:solidFill>
              </a:rPr>
              <a:t>Developing a </a:t>
            </a:r>
            <a:r>
              <a:rPr lang="en-GB" sz="2400" b="1">
                <a:solidFill>
                  <a:srgbClr val="0000CC"/>
                </a:solidFill>
              </a:rPr>
              <a:t>High-Performance Culture</a:t>
            </a:r>
            <a:br>
              <a:rPr lang="en-GB" sz="2400" b="1" dirty="0">
                <a:solidFill>
                  <a:srgbClr val="0000CC"/>
                </a:solidFill>
              </a:rPr>
            </a:br>
            <a:r>
              <a:rPr lang="en-GB" altLang="en-US" sz="2400" b="1" dirty="0">
                <a:solidFill>
                  <a:srgbClr val="0000CC"/>
                </a:solidFill>
                <a:latin typeface="Arial" panose="020B0604020202020204" pitchFamily="34" charset="0"/>
                <a:cs typeface="Arial" panose="020B0604020202020204" pitchFamily="34" charset="0"/>
              </a:rPr>
              <a:t> Questions?</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838200" y="1253331"/>
            <a:ext cx="10515600" cy="4351338"/>
          </a:xfrm>
        </p:spPr>
        <p:txBody>
          <a:bodyPr>
            <a:normAutofit/>
          </a:bodyPr>
          <a:lstStyle/>
          <a:p>
            <a:r>
              <a:rPr lang="en-GB" sz="2000" dirty="0"/>
              <a:t>Schein, E. H. (1985 </a:t>
            </a:r>
            <a:r>
              <a:rPr lang="en-GB" sz="2000" i="1" dirty="0"/>
              <a:t>Organizational Culture and Leadership: A dynamic view.</a:t>
            </a:r>
            <a:r>
              <a:rPr lang="en-GB" sz="2000" dirty="0"/>
              <a:t> San Francisco: Jossey-Bass. USA</a:t>
            </a:r>
            <a:br>
              <a:rPr lang="en-GB" sz="2000" dirty="0"/>
            </a:br>
            <a:endParaRPr lang="en-GB" sz="2000" dirty="0"/>
          </a:p>
          <a:p>
            <a:r>
              <a:rPr lang="en-GB" sz="2000" dirty="0"/>
              <a:t>Tipps, D. (1976). </a:t>
            </a:r>
            <a:r>
              <a:rPr lang="en-GB" sz="2000" i="1" dirty="0"/>
              <a:t>Modernization theory and the comparative study of societies: A critical perspective</a:t>
            </a:r>
            <a:r>
              <a:rPr lang="en-GB" sz="2000" dirty="0"/>
              <a:t> (pp. 65–77). New York: Free Press. </a:t>
            </a:r>
            <a:endParaRPr lang="en-US" sz="2000" dirty="0"/>
          </a:p>
          <a:p>
            <a:pPr marL="0" indent="0">
              <a:buNone/>
            </a:pPr>
            <a:endParaRPr lang="en-GB" sz="2000" dirty="0"/>
          </a:p>
          <a:p>
            <a:r>
              <a:rPr lang="en-GB" sz="2000" dirty="0"/>
              <a:t>Worts, D (2001), </a:t>
            </a:r>
            <a:r>
              <a:rPr lang="en-GB" sz="2000" i="1" dirty="0"/>
              <a:t>Art and Sustainability in Nunavut</a:t>
            </a:r>
            <a:r>
              <a:rPr lang="en-GB" sz="2000" dirty="0"/>
              <a:t>. University of Toronto Press. Toronto, ON, M3H 5T8 Canada</a:t>
            </a:r>
          </a:p>
          <a:p>
            <a:pPr marL="0" indent="0">
              <a:buNone/>
            </a:pPr>
            <a:endParaRPr lang="en-GB" sz="2000" dirty="0"/>
          </a:p>
          <a:p>
            <a:r>
              <a:rPr lang="en-GB" sz="2000" dirty="0"/>
              <a:t>Zeng, W. (2020). </a:t>
            </a:r>
            <a:r>
              <a:rPr lang="en-GB" sz="2000" i="1" dirty="0"/>
              <a:t>Entertainment is everything – how entertaining content and culture matter in our lives . </a:t>
            </a:r>
            <a:r>
              <a:rPr lang="en-GB" sz="2000" dirty="0"/>
              <a:t>Available from: https://</a:t>
            </a:r>
            <a:r>
              <a:rPr lang="en-GB" sz="2000" dirty="0" err="1"/>
              <a:t>sites.bu.edu</a:t>
            </a:r>
            <a:r>
              <a:rPr lang="en-GB" sz="2000" dirty="0"/>
              <a:t>/</a:t>
            </a:r>
            <a:r>
              <a:rPr lang="en-GB" sz="2000" dirty="0" err="1"/>
              <a:t>cmcs</a:t>
            </a:r>
            <a:r>
              <a:rPr lang="en-GB" sz="2000" dirty="0"/>
              <a:t>/2017/12/22/entertainment-is-everything-how-entertaining-content-and-culture-matter-in-our-lives/. [Accessed: 3/10/2020].</a:t>
            </a:r>
            <a:endParaRPr lang="en-US" sz="2000" dirty="0"/>
          </a:p>
        </p:txBody>
      </p:sp>
    </p:spTree>
    <p:extLst>
      <p:ext uri="{BB962C8B-B14F-4D97-AF65-F5344CB8AC3E}">
        <p14:creationId xmlns:p14="http://schemas.microsoft.com/office/powerpoint/2010/main" val="384248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11437</TotalTime>
  <Words>2020</Words>
  <Application>Microsoft Office PowerPoint</Application>
  <PresentationFormat>Widescreen</PresentationFormat>
  <Paragraphs>196</Paragraphs>
  <Slides>15</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Myriad Pro</vt:lpstr>
      <vt:lpstr>20140311PresentationUWTSDTemplate</vt:lpstr>
      <vt:lpstr>UWTSD 200 B</vt:lpstr>
      <vt:lpstr> BMSK5009 – Developing a High-Performance Culture  Evening Session 3</vt:lpstr>
      <vt:lpstr>Developing A High-Performance Culture</vt:lpstr>
      <vt:lpstr> Developing a High-Performance Culture</vt:lpstr>
      <vt:lpstr>Reflection – What have we learnt so far?</vt:lpstr>
      <vt:lpstr>Establishing a culture of sustainability within the workplace</vt:lpstr>
      <vt:lpstr>Culture</vt:lpstr>
      <vt:lpstr>Alternative Definition</vt:lpstr>
      <vt:lpstr>PowerPoint Presentation</vt:lpstr>
      <vt:lpstr>Attributes of Culture</vt:lpstr>
      <vt:lpstr>Sustainability</vt:lpstr>
      <vt:lpstr>Sustainability Model</vt:lpstr>
      <vt:lpstr>Workplace Sustainability</vt:lpstr>
      <vt:lpstr>Adaptive Cycle</vt:lpstr>
      <vt:lpstr> Developing a High-Performance Culture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149</cp:revision>
  <dcterms:created xsi:type="dcterms:W3CDTF">2016-07-21T13:24:53Z</dcterms:created>
  <dcterms:modified xsi:type="dcterms:W3CDTF">2023-09-28T15:01:01Z</dcterms:modified>
</cp:coreProperties>
</file>