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7"/>
  </p:notesMasterIdLst>
  <p:sldIdLst>
    <p:sldId id="256" r:id="rId5"/>
    <p:sldId id="258" r:id="rId6"/>
    <p:sldId id="259" r:id="rId7"/>
    <p:sldId id="260" r:id="rId8"/>
    <p:sldId id="262" r:id="rId9"/>
    <p:sldId id="261" r:id="rId10"/>
    <p:sldId id="263" r:id="rId11"/>
    <p:sldId id="264" r:id="rId12"/>
    <p:sldId id="265" r:id="rId13"/>
    <p:sldId id="266" r:id="rId14"/>
    <p:sldId id="268" r:id="rId15"/>
    <p:sldId id="270" r:id="rId16"/>
    <p:sldId id="283" r:id="rId17"/>
    <p:sldId id="278" r:id="rId18"/>
    <p:sldId id="274" r:id="rId19"/>
    <p:sldId id="275" r:id="rId20"/>
    <p:sldId id="280" r:id="rId21"/>
    <p:sldId id="277" r:id="rId22"/>
    <p:sldId id="279" r:id="rId23"/>
    <p:sldId id="281" r:id="rId24"/>
    <p:sldId id="267" r:id="rId25"/>
    <p:sldId id="269" r:id="rId26"/>
  </p:sldIdLst>
  <p:sldSz cx="12192000" cy="6858000"/>
  <p:notesSz cx="6858000" cy="10953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2C2B3A-2932-4806-9961-40BA82196707}" v="2" dt="2020-04-15T12:54:00.447"/>
    <p1510:client id="{3D0AA9F9-D6C9-4456-8978-A1CC54AE3FA1}" v="33" dt="2020-05-31T15:56:01.337"/>
    <p1510:client id="{6ECAFA68-4079-4D58-A552-6BB892365834}" v="20" dt="2020-03-16T12:08:56.424"/>
    <p1510:client id="{852D3C7D-8672-4180-820D-3441D5A79CA8}" v="11" dt="2020-03-08T02:09:49.719"/>
    <p1510:client id="{CC350B9D-095D-42DF-A5B2-54A57DB429D9}" v="144" dt="2020-03-16T11:24:42.4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3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485232"/>
          </a:xfrm>
          <a:prstGeom prst="rect">
            <a:avLst/>
          </a:prstGeom>
        </p:spPr>
        <p:txBody>
          <a:bodyPr vert="horz" lIns="94631" tIns="47316" rIns="94631" bIns="47316" rtlCol="0"/>
          <a:lstStyle>
            <a:lvl1pPr algn="l">
              <a:defRPr sz="1200"/>
            </a:lvl1pPr>
          </a:lstStyle>
          <a:p>
            <a:endParaRPr lang="en-GB"/>
          </a:p>
        </p:txBody>
      </p:sp>
      <p:sp>
        <p:nvSpPr>
          <p:cNvPr id="3" name="Date Placeholder 2"/>
          <p:cNvSpPr>
            <a:spLocks noGrp="1"/>
          </p:cNvSpPr>
          <p:nvPr>
            <p:ph type="dt" idx="1"/>
          </p:nvPr>
        </p:nvSpPr>
        <p:spPr>
          <a:xfrm>
            <a:off x="3902597" y="0"/>
            <a:ext cx="2985558" cy="485232"/>
          </a:xfrm>
          <a:prstGeom prst="rect">
            <a:avLst/>
          </a:prstGeom>
        </p:spPr>
        <p:txBody>
          <a:bodyPr vert="horz" lIns="94631" tIns="47316" rIns="94631" bIns="47316" rtlCol="0"/>
          <a:lstStyle>
            <a:lvl1pPr algn="r">
              <a:defRPr sz="1200"/>
            </a:lvl1pPr>
          </a:lstStyle>
          <a:p>
            <a:fld id="{759ED84A-AEF0-4F00-898A-50BFA82937A0}" type="datetimeFigureOut">
              <a:rPr lang="en-GB" smtClean="0"/>
              <a:t>04/05/2022</a:t>
            </a:fld>
            <a:endParaRPr lang="en-GB"/>
          </a:p>
        </p:txBody>
      </p:sp>
      <p:sp>
        <p:nvSpPr>
          <p:cNvPr id="4" name="Slide Image Placeholder 3"/>
          <p:cNvSpPr>
            <a:spLocks noGrp="1" noRot="1" noChangeAspect="1"/>
          </p:cNvSpPr>
          <p:nvPr>
            <p:ph type="sldImg" idx="2"/>
          </p:nvPr>
        </p:nvSpPr>
        <p:spPr>
          <a:xfrm>
            <a:off x="542925" y="1208088"/>
            <a:ext cx="5803900" cy="3265487"/>
          </a:xfrm>
          <a:prstGeom prst="rect">
            <a:avLst/>
          </a:prstGeom>
          <a:noFill/>
          <a:ln w="12700">
            <a:solidFill>
              <a:prstClr val="black"/>
            </a:solidFill>
          </a:ln>
        </p:spPr>
        <p:txBody>
          <a:bodyPr vert="horz" lIns="94631" tIns="47316" rIns="94631" bIns="47316" rtlCol="0" anchor="ctr"/>
          <a:lstStyle/>
          <a:p>
            <a:endParaRPr lang="en-GB"/>
          </a:p>
        </p:txBody>
      </p:sp>
      <p:sp>
        <p:nvSpPr>
          <p:cNvPr id="5" name="Notes Placeholder 4"/>
          <p:cNvSpPr>
            <a:spLocks noGrp="1"/>
          </p:cNvSpPr>
          <p:nvPr>
            <p:ph type="body" sz="quarter" idx="3"/>
          </p:nvPr>
        </p:nvSpPr>
        <p:spPr>
          <a:xfrm>
            <a:off x="688975" y="4654193"/>
            <a:ext cx="5511800" cy="3807976"/>
          </a:xfrm>
          <a:prstGeom prst="rect">
            <a:avLst/>
          </a:prstGeom>
        </p:spPr>
        <p:txBody>
          <a:bodyPr vert="horz" lIns="94631" tIns="47316" rIns="94631" bIns="4731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85820"/>
            <a:ext cx="2985558" cy="485231"/>
          </a:xfrm>
          <a:prstGeom prst="rect">
            <a:avLst/>
          </a:prstGeom>
        </p:spPr>
        <p:txBody>
          <a:bodyPr vert="horz" lIns="94631" tIns="47316" rIns="94631" bIns="47316" rtlCol="0" anchor="b"/>
          <a:lstStyle>
            <a:lvl1pPr algn="l">
              <a:defRPr sz="1200"/>
            </a:lvl1pPr>
          </a:lstStyle>
          <a:p>
            <a:endParaRPr lang="en-GB"/>
          </a:p>
        </p:txBody>
      </p:sp>
      <p:sp>
        <p:nvSpPr>
          <p:cNvPr id="7" name="Slide Number Placeholder 6"/>
          <p:cNvSpPr>
            <a:spLocks noGrp="1"/>
          </p:cNvSpPr>
          <p:nvPr>
            <p:ph type="sldNum" sz="quarter" idx="5"/>
          </p:nvPr>
        </p:nvSpPr>
        <p:spPr>
          <a:xfrm>
            <a:off x="3902597" y="9185820"/>
            <a:ext cx="2985558" cy="485231"/>
          </a:xfrm>
          <a:prstGeom prst="rect">
            <a:avLst/>
          </a:prstGeom>
        </p:spPr>
        <p:txBody>
          <a:bodyPr vert="horz" lIns="94631" tIns="47316" rIns="94631" bIns="47316" rtlCol="0" anchor="b"/>
          <a:lstStyle>
            <a:lvl1pPr algn="r">
              <a:defRPr sz="1200"/>
            </a:lvl1pPr>
          </a:lstStyle>
          <a:p>
            <a:fld id="{31BD243D-0943-40D5-BBCC-7660F90CF977}" type="slidenum">
              <a:rPr lang="en-GB" smtClean="0"/>
              <a:t>‹#›</a:t>
            </a:fld>
            <a:endParaRPr lang="en-GB"/>
          </a:p>
        </p:txBody>
      </p:sp>
    </p:spTree>
    <p:extLst>
      <p:ext uri="{BB962C8B-B14F-4D97-AF65-F5344CB8AC3E}">
        <p14:creationId xmlns:p14="http://schemas.microsoft.com/office/powerpoint/2010/main" val="827172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1</a:t>
            </a:fld>
            <a:endParaRPr lang="en-GB"/>
          </a:p>
        </p:txBody>
      </p:sp>
    </p:spTree>
    <p:extLst>
      <p:ext uri="{BB962C8B-B14F-4D97-AF65-F5344CB8AC3E}">
        <p14:creationId xmlns:p14="http://schemas.microsoft.com/office/powerpoint/2010/main" val="3955716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Biological- children tend to engage in environmental influences and this informs their behaviour, considered to be shaped by nature or through nurture.</a:t>
            </a:r>
          </a:p>
          <a:p>
            <a:r>
              <a:rPr lang="en-GB"/>
              <a:t>Emphasis is placed upon the need to establish positive environments to ensure positive behaviour.</a:t>
            </a:r>
          </a:p>
          <a:p>
            <a:r>
              <a:rPr lang="en-GB"/>
              <a:t>Behavioural -   it is considered that behaviour can be modelled through conditioning, either classical conditioning relating to a stimulus i.e. a reward, or through operant conditioning concerned with rewarding the positive behaviour and sanctioning the negative behaviour.</a:t>
            </a:r>
          </a:p>
          <a:p>
            <a:r>
              <a:rPr lang="en-GB"/>
              <a:t>Cognitive – helps children judge and reason effectively, therefore are behaviour is influenced by our thinking</a:t>
            </a:r>
          </a:p>
          <a:p>
            <a:r>
              <a:rPr lang="en-GB"/>
              <a:t>Systemic – considers addressing the behaviour within the system, the family, friends, the school, their classmates, their community or outside activities.</a:t>
            </a:r>
          </a:p>
          <a:p>
            <a:r>
              <a:rPr lang="en-GB"/>
              <a:t>Psychodynamic – a clinical approach of unravelling conscious and unconscious experiences in order to help pupils deal with them</a:t>
            </a:r>
          </a:p>
        </p:txBody>
      </p:sp>
      <p:sp>
        <p:nvSpPr>
          <p:cNvPr id="4" name="Slide Number Placeholder 3"/>
          <p:cNvSpPr>
            <a:spLocks noGrp="1"/>
          </p:cNvSpPr>
          <p:nvPr>
            <p:ph type="sldNum" sz="quarter" idx="5"/>
          </p:nvPr>
        </p:nvSpPr>
        <p:spPr/>
        <p:txBody>
          <a:bodyPr/>
          <a:lstStyle/>
          <a:p>
            <a:fld id="{31BD243D-0943-40D5-BBCC-7660F90CF977}" type="slidenum">
              <a:rPr lang="en-GB" smtClean="0"/>
              <a:t>2</a:t>
            </a:fld>
            <a:endParaRPr lang="en-GB"/>
          </a:p>
        </p:txBody>
      </p:sp>
    </p:spTree>
    <p:extLst>
      <p:ext uri="{BB962C8B-B14F-4D97-AF65-F5344CB8AC3E}">
        <p14:creationId xmlns:p14="http://schemas.microsoft.com/office/powerpoint/2010/main" val="1199234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Classroom management – largely concerned with the teacher’s ability to organise and manage a well structured classroom, although this is challenging given the diversity and range of capabilities. However where a positive classroom environment has been created children will learn better because they know what is expected of them </a:t>
            </a:r>
          </a:p>
          <a:p>
            <a:pPr defTabSz="946313">
              <a:defRPr/>
            </a:pPr>
            <a:r>
              <a:rPr lang="en-GB"/>
              <a:t>Positive relationship - </a:t>
            </a:r>
            <a:r>
              <a:rPr lang="en-GB">
                <a:latin typeface="Arial" panose="020B0604020202020204" pitchFamily="34" charset="0"/>
                <a:cs typeface="Arial" panose="020B0604020202020204" pitchFamily="34" charset="0"/>
              </a:rPr>
              <a:t>Essence of behaviour management is the teacher’s ability to from positive relations with children, emphasis upon the positive statements rather than the negatives, leading to positive outcomes</a:t>
            </a:r>
          </a:p>
          <a:p>
            <a:pPr defTabSz="946313">
              <a:defRPr/>
            </a:pPr>
            <a:r>
              <a:rPr lang="en-GB">
                <a:latin typeface="Arial" panose="020B0604020202020204" pitchFamily="34" charset="0"/>
                <a:cs typeface="Arial" panose="020B0604020202020204" pitchFamily="34" charset="0"/>
              </a:rPr>
              <a:t>The Classroom – effective entry into the class, strategic seating arrangements, the position of the teacher and her/his ability to survey the classroom and the lesson (contents engaging, differentiation and pupil centred)</a:t>
            </a:r>
          </a:p>
          <a:p>
            <a:pPr defTabSz="946313">
              <a:defRPr/>
            </a:pPr>
            <a:endParaRPr lang="en-GB">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3</a:t>
            </a:fld>
            <a:endParaRPr lang="en-GB"/>
          </a:p>
        </p:txBody>
      </p:sp>
    </p:spTree>
    <p:extLst>
      <p:ext uri="{BB962C8B-B14F-4D97-AF65-F5344CB8AC3E}">
        <p14:creationId xmlns:p14="http://schemas.microsoft.com/office/powerpoint/2010/main" val="6096436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Incredible Years </a:t>
            </a:r>
            <a:r>
              <a:rPr lang="en-GB"/>
              <a:t>–  The Long Term Goals are to :-</a:t>
            </a:r>
          </a:p>
          <a:p>
            <a:endParaRPr lang="en-GB"/>
          </a:p>
          <a:p>
            <a:pPr fontAlgn="t"/>
            <a:r>
              <a:rPr lang="en-GB"/>
              <a:t>Develop comprehensive treatment programs for young children with early onset conduct problems, ADHD and Autism</a:t>
            </a:r>
          </a:p>
          <a:p>
            <a:pPr fontAlgn="t"/>
            <a:r>
              <a:rPr lang="en-GB"/>
              <a:t>Develop cost-effective, community-based, universal prevention programs that all families and teachers of young children can use to promote social and emotional learning, emotion regulation, problem solving, and academic success</a:t>
            </a:r>
          </a:p>
          <a:p>
            <a:pPr fontAlgn="t"/>
            <a:r>
              <a:rPr lang="en-GB"/>
              <a:t>Prevent children from developing conduct problems in the first place.</a:t>
            </a:r>
          </a:p>
          <a:p>
            <a:endParaRPr lang="en-GB"/>
          </a:p>
          <a:p>
            <a:endParaRPr lang="en-GB"/>
          </a:p>
          <a:p>
            <a:r>
              <a:rPr lang="en-GB"/>
              <a:t>‘The Teacher Classroom Management’ scheme places emphasis on social skills, attention, praise and encouragement, use of incentives for difficult behaviours, how to manage inappropriate behaviour and how to teach empathy, social skills and problem solving in the classroom. Randomised control groups using this programme have reported a rise in the teacher’s use of praise and a reduction in negative feedback, an increase in pupil’s positive emotion and cooperation with teachers, raised positive interactions and far greater engagement in school  activities.</a:t>
            </a:r>
          </a:p>
          <a:p>
            <a:r>
              <a:rPr lang="en-GB"/>
              <a:t>Dinosaur Curriculum Programmes – provides training skills in emotional literacy, empathy and perspective taking, friendship skills, anger management, interpersonal skills, school rules and how to be successful in school. Consists of two aspects,  the Treatment element designed for use with pupils with conduct issues and the preventative element delivered by the Class Teacher 2/3 times per week.</a:t>
            </a:r>
          </a:p>
          <a:p>
            <a:r>
              <a:rPr lang="en-GB"/>
              <a:t>Equally, reports indicate a reduction in aggressive behaviour in the classroom     </a:t>
            </a:r>
            <a:r>
              <a:rPr lang="en-GB">
                <a:solidFill>
                  <a:srgbClr val="FF0000"/>
                </a:solidFill>
              </a:rPr>
              <a:t>More details from article to be added</a:t>
            </a:r>
          </a:p>
          <a:p>
            <a:r>
              <a:rPr lang="en-GB"/>
              <a:t> PATHS (Promoting Alternative Thinking Skills) aimed at KS 2 promoting emotional/social skills and reduces aggression and behaviour problems, to be used in a multi year universal model and can equally be used at home with parents/carers. Can be used with mainstream/aln and is taught 3 times per week for 20-30 minutes and through the systematic development programme it teaches the pupils emotional literacy skills, self control social competence, positive peer relations and interpersonal problem solving skills. </a:t>
            </a:r>
          </a:p>
          <a:p>
            <a:r>
              <a:rPr lang="en-GB"/>
              <a:t>It’s key objective is to promote these skills to prevent/reduce behaviour/emotional problems.</a:t>
            </a:r>
          </a:p>
          <a:p>
            <a:r>
              <a:rPr lang="en-GB"/>
              <a:t>The PATHS Curriculum is shown to improve protective factors and reduce behavioural factors.</a:t>
            </a:r>
          </a:p>
          <a:p>
            <a:endParaRPr lang="en-GB"/>
          </a:p>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4</a:t>
            </a:fld>
            <a:endParaRPr lang="en-GB"/>
          </a:p>
        </p:txBody>
      </p:sp>
    </p:spTree>
    <p:extLst>
      <p:ext uri="{BB962C8B-B14F-4D97-AF65-F5344CB8AC3E}">
        <p14:creationId xmlns:p14="http://schemas.microsoft.com/office/powerpoint/2010/main" val="874819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rolling programme of parent groups, coordinated, by Barnardo’s across Powys. Around 40% of schools have had one or more staff trained in the Incredible Years Teacher Classroom Management programme.</a:t>
            </a:r>
          </a:p>
          <a:p>
            <a:r>
              <a:rPr lang="en-GB"/>
              <a:t>Key staff from the foundation phase, Community Advisory Teacher and Educational Psychology Teams have been trained as group leaders for these programmes as well as</a:t>
            </a:r>
          </a:p>
          <a:p>
            <a:r>
              <a:rPr lang="en-GB"/>
              <a:t>some senior teachers in larger schools.</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Introduced into Ysgol Trefonnen in Powys which has seen significant reduction in challenging behaviours. </a:t>
            </a:r>
          </a:p>
          <a:p>
            <a:r>
              <a:rPr lang="en-GB" sz="2100">
                <a:latin typeface="Arial" panose="020B0604020202020204" pitchFamily="34" charset="0"/>
                <a:cs typeface="Arial" panose="020B0604020202020204" pitchFamily="34" charset="0"/>
              </a:rPr>
              <a:t>The Teaching Classroom Management Scheme-</a:t>
            </a:r>
            <a:r>
              <a:rPr lang="en-GB"/>
              <a:t>focuses on ways teachers can effectively collaborate with and support parents’ school involvement, and promote home-to-school consistency,. building positive relationships with children</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5</a:t>
            </a:fld>
            <a:endParaRPr lang="en-GB"/>
          </a:p>
        </p:txBody>
      </p:sp>
    </p:spTree>
    <p:extLst>
      <p:ext uri="{BB962C8B-B14F-4D97-AF65-F5344CB8AC3E}">
        <p14:creationId xmlns:p14="http://schemas.microsoft.com/office/powerpoint/2010/main" val="4021396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National Registry of Evidence-based Programs and Practices (NREPP) is a searchable online registry of mental health and substance abuse interventions.</a:t>
            </a:r>
            <a:endParaRPr lang="en-GB" sz="2100">
              <a:latin typeface="Arial" panose="020B0604020202020204" pitchFamily="34" charset="0"/>
              <a:cs typeface="Arial" panose="020B0604020202020204" pitchFamily="34" charset="0"/>
            </a:endParaRPr>
          </a:p>
          <a:p>
            <a:pPr defTabSz="946313">
              <a:defRPr/>
            </a:pPr>
            <a:endParaRPr lang="en-GB" sz="2100">
              <a:latin typeface="Arial" panose="020B0604020202020204" pitchFamily="34" charset="0"/>
              <a:cs typeface="Arial" panose="020B0604020202020204" pitchFamily="34" charset="0"/>
            </a:endParaRPr>
          </a:p>
          <a:p>
            <a:r>
              <a:rPr lang="en-GB" sz="2100">
                <a:latin typeface="Arial" panose="020B0604020202020204" pitchFamily="34" charset="0"/>
                <a:cs typeface="Arial" panose="020B0604020202020204" pitchFamily="34" charset="0"/>
              </a:rPr>
              <a:t>The Teaching Classroom Management Scheme-</a:t>
            </a:r>
            <a:r>
              <a:rPr lang="en-GB"/>
              <a:t>focuses on ways teachers can effectively collaborate with and support parents’ school involvement, and promote home-to-school consistency,. building positive relationships with children. </a:t>
            </a:r>
          </a:p>
          <a:p>
            <a:r>
              <a:rPr lang="en-GB"/>
              <a:t>The parent training intervention focuses on strengthening parenting competencies and fostering parents’ involvement in children’s school experiences to promote children’s academic and social skills and reduce delinquent behaviours.</a:t>
            </a:r>
          </a:p>
          <a:p>
            <a:endParaRPr lang="en-GB"/>
          </a:p>
          <a:p>
            <a:r>
              <a:rPr lang="en-GB"/>
              <a:t> </a:t>
            </a:r>
          </a:p>
          <a:p>
            <a:pPr marL="177434" indent="-177434">
              <a:buFont typeface="Arial" panose="020B0604020202020204" pitchFamily="34" charset="0"/>
              <a:buChar char="•"/>
            </a:pPr>
            <a:endParaRPr lang="en-GB" sz="21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1BD243D-0943-40D5-BBCC-7660F90CF977}" type="slidenum">
              <a:rPr lang="en-GB" smtClean="0"/>
              <a:t>6</a:t>
            </a:fld>
            <a:endParaRPr lang="en-GB"/>
          </a:p>
        </p:txBody>
      </p:sp>
    </p:spTree>
    <p:extLst>
      <p:ext uri="{BB962C8B-B14F-4D97-AF65-F5344CB8AC3E}">
        <p14:creationId xmlns:p14="http://schemas.microsoft.com/office/powerpoint/2010/main" val="28525713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7</a:t>
            </a:fld>
            <a:endParaRPr lang="en-GB"/>
          </a:p>
        </p:txBody>
      </p:sp>
    </p:spTree>
    <p:extLst>
      <p:ext uri="{BB962C8B-B14F-4D97-AF65-F5344CB8AC3E}">
        <p14:creationId xmlns:p14="http://schemas.microsoft.com/office/powerpoint/2010/main" val="30592542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8</a:t>
            </a:fld>
            <a:endParaRPr lang="en-GB"/>
          </a:p>
        </p:txBody>
      </p:sp>
    </p:spTree>
    <p:extLst>
      <p:ext uri="{BB962C8B-B14F-4D97-AF65-F5344CB8AC3E}">
        <p14:creationId xmlns:p14="http://schemas.microsoft.com/office/powerpoint/2010/main" val="25370196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endParaRPr lang="en-GB" cap="all"/>
          </a:p>
          <a:p>
            <a:pPr defTabSz="946313">
              <a:defRPr/>
            </a:pPr>
            <a:r>
              <a:rPr lang="en-GB" cap="all"/>
              <a:t>For Pre school, foundation phase, and primary school children ages 4-8 years with behaviour problems.</a:t>
            </a:r>
          </a:p>
          <a:p>
            <a:pPr defTabSz="946313">
              <a:defRPr/>
            </a:pPr>
            <a:r>
              <a:rPr lang="en-GB"/>
              <a:t>The Small Group Dinosaur treatment curriculum is for counsellors, therapists, or special education teachers to treat children with conduct problems, ADHD, and internalizing problems. </a:t>
            </a:r>
          </a:p>
          <a:p>
            <a:pPr defTabSz="946313">
              <a:defRPr/>
            </a:pPr>
            <a:r>
              <a:rPr lang="en-GB"/>
              <a:t>Delivered in 2-hour weekly small group sessions (6 children per group) for 18-22 weeks, with small group practice activities and promotion of skills undertaken throughout the school day, with notes sent home with suggested activities to be undertaken to reinforce the classroom learning, whilst encouraging parents to become involved in the classroom learning. </a:t>
            </a:r>
          </a:p>
          <a:p>
            <a:pPr defTabSz="946313">
              <a:defRPr/>
            </a:pPr>
            <a:r>
              <a:rPr lang="en-GB"/>
              <a:t>Ideally it is offered in conjunction with the 2-hour weekly parenting program group sessions so parents have an opportunity to foster their children’s learning in Dinosaur School in their interactions with them at home.</a:t>
            </a:r>
          </a:p>
          <a:p>
            <a:pPr defTabSz="946313">
              <a:defRPr/>
            </a:pPr>
            <a:endParaRPr lang="en-GB"/>
          </a:p>
          <a:p>
            <a:pPr defTabSz="946313">
              <a:defRPr/>
            </a:pPr>
            <a:r>
              <a:rPr lang="en-GB"/>
              <a:t>Research undertaken into the effectiveness of the programmes indicated that both the Teacher Classroom programme and the Parent directed intervention programme are considered to have been effective with regards to support and the cost related aspect of funding the programme in the UK and Ireland (Ecclestone, 2014).</a:t>
            </a:r>
          </a:p>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9</a:t>
            </a:fld>
            <a:endParaRPr lang="en-GB"/>
          </a:p>
        </p:txBody>
      </p:sp>
    </p:spTree>
    <p:extLst>
      <p:ext uri="{BB962C8B-B14F-4D97-AF65-F5344CB8AC3E}">
        <p14:creationId xmlns:p14="http://schemas.microsoft.com/office/powerpoint/2010/main" val="3540489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programme addresses and nurtures the understanding of</a:t>
            </a:r>
          </a:p>
          <a:p>
            <a:pPr marL="177434" indent="-177434">
              <a:buFont typeface="Arial" panose="020B0604020202020204" pitchFamily="34" charset="0"/>
              <a:buChar char="•"/>
            </a:pPr>
            <a:r>
              <a:rPr lang="en-GB"/>
              <a:t> reading and interpreting social cues </a:t>
            </a:r>
          </a:p>
          <a:p>
            <a:r>
              <a:rPr lang="en-GB"/>
              <a:t>• understanding the perspectives of others </a:t>
            </a:r>
          </a:p>
          <a:p>
            <a:r>
              <a:rPr lang="en-GB"/>
              <a:t>• using steps for problem solving and decision making </a:t>
            </a:r>
          </a:p>
          <a:p>
            <a:r>
              <a:rPr lang="en-GB"/>
              <a:t>• having a positive attitude toward life </a:t>
            </a:r>
          </a:p>
          <a:p>
            <a:r>
              <a:rPr lang="en-GB"/>
              <a:t>• self-awareness </a:t>
            </a:r>
          </a:p>
          <a:p>
            <a:r>
              <a:rPr lang="en-GB"/>
              <a:t>• non-verbal communication skills </a:t>
            </a:r>
          </a:p>
          <a:p>
            <a:r>
              <a:rPr lang="en-GB"/>
              <a:t>• verbal communication skills. </a:t>
            </a:r>
          </a:p>
          <a:p>
            <a:r>
              <a:rPr lang="en-GB"/>
              <a:t>The PATHS Curriculum has been proven to improve protective factors and reduce behavioural risks and has witnessed significant improvements in,</a:t>
            </a:r>
          </a:p>
          <a:p>
            <a:pPr marL="177434" indent="-177434">
              <a:buFont typeface="Arial" panose="020B0604020202020204" pitchFamily="34" charset="0"/>
              <a:buChar char="•"/>
            </a:pPr>
            <a:r>
              <a:rPr lang="en-GB"/>
              <a:t> improved self-control </a:t>
            </a:r>
          </a:p>
          <a:p>
            <a:r>
              <a:rPr lang="en-GB"/>
              <a:t>• improved understanding and recognition of emotions </a:t>
            </a:r>
          </a:p>
          <a:p>
            <a:r>
              <a:rPr lang="en-GB"/>
              <a:t>• increased ability to tolerate frustration </a:t>
            </a:r>
          </a:p>
          <a:p>
            <a:r>
              <a:rPr lang="en-GB"/>
              <a:t>• use of more effective conflict-resolution strategies </a:t>
            </a:r>
          </a:p>
          <a:p>
            <a:r>
              <a:rPr lang="en-GB"/>
              <a:t>• improved thinking and planning skills </a:t>
            </a:r>
          </a:p>
          <a:p>
            <a:r>
              <a:rPr lang="en-GB"/>
              <a:t>• decreased anxiety/depressive symptoms (teacher report of special needs students) </a:t>
            </a:r>
          </a:p>
          <a:p>
            <a:r>
              <a:rPr lang="en-GB"/>
              <a:t>• decreased conduct problems (teacher report of special needs students) </a:t>
            </a:r>
          </a:p>
          <a:p>
            <a:pPr marL="177434" indent="-177434">
              <a:buFont typeface="Arial" panose="020B0604020202020204" pitchFamily="34" charset="0"/>
              <a:buChar char="•"/>
            </a:pPr>
            <a:r>
              <a:rPr lang="en-GB"/>
              <a:t>decreased symptoms of sadness and depression (child report – special needs) </a:t>
            </a:r>
          </a:p>
          <a:p>
            <a:r>
              <a:rPr lang="en-GB"/>
              <a:t>• decreased report of conduct problems, including aggression </a:t>
            </a:r>
          </a:p>
          <a:p>
            <a:endParaRPr lang="en-GB"/>
          </a:p>
          <a:p>
            <a:pPr defTabSz="946313">
              <a:defRPr/>
            </a:pPr>
            <a:r>
              <a:rPr lang="en-GB"/>
              <a:t>Estyn the Welsh Inspectorate for Schools (2009) recognises the benefit this intervention has offered for students requiring support with social and emotional aspect to learning and exemplifies the service’s commitment to supporting both pupils and parents.</a:t>
            </a:r>
          </a:p>
          <a:p>
            <a:r>
              <a:rPr lang="en-GB"/>
              <a:t>However according to Berry et al (2015) the findings in to the effectiveness of the intervention PATHS for social-emotional learning in schools has shown no statistically significant effect of the programme on child behaviour or emotional well-being. (Berry </a:t>
            </a:r>
            <a:r>
              <a:rPr lang="en-GB" i="1"/>
              <a:t>et al</a:t>
            </a:r>
            <a:r>
              <a:rPr lang="en-GB"/>
              <a:t>, 2015)</a:t>
            </a:r>
          </a:p>
          <a:p>
            <a:r>
              <a:rPr lang="en-GB"/>
              <a:t>In contrast however, according to Ecclestone ( 2015 ) the adapted version used in Northern Ireland is reported to have seen significant improvements in empathy, cooperation, conflict resolution and a reduction in aggression . Furthermore, McDaid et al (2014) indicates the PATHS programme is cost effective and capitalises upon the opportunity that this intervention offers in averting poor mental health in childhood.</a:t>
            </a:r>
          </a:p>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10</a:t>
            </a:fld>
            <a:endParaRPr lang="en-GB"/>
          </a:p>
        </p:txBody>
      </p:sp>
    </p:spTree>
    <p:extLst>
      <p:ext uri="{BB962C8B-B14F-4D97-AF65-F5344CB8AC3E}">
        <p14:creationId xmlns:p14="http://schemas.microsoft.com/office/powerpoint/2010/main" val="23584645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Weare</a:t>
            </a:r>
            <a:r>
              <a:rPr lang="en-GB" dirty="0"/>
              <a:t> cited in </a:t>
            </a:r>
            <a:r>
              <a:rPr lang="en-GB" dirty="0" err="1"/>
              <a:t>Aggleton</a:t>
            </a:r>
            <a:r>
              <a:rPr lang="en-GB" dirty="0"/>
              <a:t> et al (2010; Geldard ), the intervention is showing significant successful outcomes with reports indicating that pupil behaviour and learning is improving across the whole school, with developments reported in social skills, behaviour and emotion awareness.</a:t>
            </a:r>
          </a:p>
          <a:p>
            <a:r>
              <a:rPr lang="en-GB" dirty="0"/>
              <a:t>According to </a:t>
            </a:r>
            <a:r>
              <a:rPr lang="en-GB" dirty="0" err="1"/>
              <a:t>Lendrum</a:t>
            </a:r>
            <a:r>
              <a:rPr lang="en-GB" dirty="0"/>
              <a:t> et al, (2013; JRF) the SEAL programme reported no significant in any of the schools undertaking the intervention. This is reported to be largely due to the inexperience of staff in delivering the programme, with poor communication and a lack of skills being cited for the negative impact. </a:t>
            </a:r>
          </a:p>
        </p:txBody>
      </p:sp>
      <p:sp>
        <p:nvSpPr>
          <p:cNvPr id="4" name="Slide Number Placeholder 3"/>
          <p:cNvSpPr>
            <a:spLocks noGrp="1"/>
          </p:cNvSpPr>
          <p:nvPr>
            <p:ph type="sldNum" sz="quarter" idx="5"/>
          </p:nvPr>
        </p:nvSpPr>
        <p:spPr/>
        <p:txBody>
          <a:bodyPr/>
          <a:lstStyle/>
          <a:p>
            <a:fld id="{31BD243D-0943-40D5-BBCC-7660F90CF977}" type="slidenum">
              <a:rPr lang="en-GB" smtClean="0"/>
              <a:t>11</a:t>
            </a:fld>
            <a:endParaRPr lang="en-GB"/>
          </a:p>
        </p:txBody>
      </p:sp>
    </p:spTree>
    <p:extLst>
      <p:ext uri="{BB962C8B-B14F-4D97-AF65-F5344CB8AC3E}">
        <p14:creationId xmlns:p14="http://schemas.microsoft.com/office/powerpoint/2010/main" val="7941272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12</a:t>
            </a:fld>
            <a:endParaRPr lang="en-GB"/>
          </a:p>
        </p:txBody>
      </p:sp>
    </p:spTree>
    <p:extLst>
      <p:ext uri="{BB962C8B-B14F-4D97-AF65-F5344CB8AC3E}">
        <p14:creationId xmlns:p14="http://schemas.microsoft.com/office/powerpoint/2010/main" val="33956657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behaviour is a form of communication and serves a function, therefore it is the teacher’s role to identify what is the purpose/function of that behaviour</a:t>
            </a:r>
          </a:p>
          <a:p>
            <a:r>
              <a:rPr lang="en-GB" dirty="0"/>
              <a:t>The ABC Chart is a tool to document the details surrounding the behaviours</a:t>
            </a:r>
          </a:p>
          <a:p>
            <a:r>
              <a:rPr lang="en-GB" dirty="0"/>
              <a:t>A = the antecedent, to identify what the triggers are that produce the unwarranted behaviours.</a:t>
            </a:r>
          </a:p>
          <a:p>
            <a:r>
              <a:rPr lang="en-GB" dirty="0"/>
              <a:t>Preparing others to assist with the support of the pupil in achieving this outcome.</a:t>
            </a:r>
          </a:p>
          <a:p>
            <a:r>
              <a:rPr lang="en-GB" dirty="0"/>
              <a:t>Difficulty identifying an alternative hampers chance of  </a:t>
            </a:r>
          </a:p>
          <a:p>
            <a:r>
              <a:rPr lang="en-GB" dirty="0"/>
              <a:t>B = the behaviour, that which is observable</a:t>
            </a:r>
          </a:p>
          <a:p>
            <a:r>
              <a:rPr lang="en-GB" dirty="0"/>
              <a:t>C = the positive, negative results of the behaviour</a:t>
            </a:r>
          </a:p>
          <a:p>
            <a:r>
              <a:rPr lang="en-GB" dirty="0"/>
              <a:t>Managing pupils understanding and management of their own behaviour requires a problem solving approach, with the use of probing questioning</a:t>
            </a:r>
          </a:p>
          <a:p>
            <a:r>
              <a:rPr lang="en-GB" dirty="0"/>
              <a:t>i.e. What seems to be the underlying cause of the behaviour?</a:t>
            </a:r>
          </a:p>
          <a:p>
            <a:r>
              <a:rPr lang="en-GB" dirty="0"/>
              <a:t>Where and when does the behaviour manifest?</a:t>
            </a:r>
          </a:p>
          <a:p>
            <a:r>
              <a:rPr lang="en-GB" dirty="0"/>
              <a:t>What are the triggers for the behaviour?</a:t>
            </a:r>
          </a:p>
          <a:p>
            <a:r>
              <a:rPr lang="en-GB" dirty="0"/>
              <a:t>To meet their needs what behaviour can the pupil adopt to ensure they meet the behaviour required?</a:t>
            </a:r>
          </a:p>
          <a:p>
            <a:r>
              <a:rPr lang="en-GB" dirty="0"/>
              <a:t> What strategies can be adopted for the behaviour to change?</a:t>
            </a:r>
          </a:p>
          <a:p>
            <a:r>
              <a:rPr lang="en-GB" dirty="0"/>
              <a:t>How can the pupil’s progress be monitored?</a:t>
            </a:r>
          </a:p>
          <a:p>
            <a:endParaRPr lang="en-GB" dirty="0"/>
          </a:p>
          <a:p>
            <a:r>
              <a:rPr lang="en-GB" dirty="0"/>
              <a:t> </a:t>
            </a:r>
          </a:p>
        </p:txBody>
      </p:sp>
      <p:sp>
        <p:nvSpPr>
          <p:cNvPr id="4" name="Slide Number Placeholder 3"/>
          <p:cNvSpPr>
            <a:spLocks noGrp="1"/>
          </p:cNvSpPr>
          <p:nvPr>
            <p:ph type="sldNum" sz="quarter" idx="5"/>
          </p:nvPr>
        </p:nvSpPr>
        <p:spPr/>
        <p:txBody>
          <a:bodyPr/>
          <a:lstStyle/>
          <a:p>
            <a:fld id="{31BD243D-0943-40D5-BBCC-7660F90CF977}" type="slidenum">
              <a:rPr lang="en-GB" smtClean="0"/>
              <a:t>14</a:t>
            </a:fld>
            <a:endParaRPr lang="en-GB"/>
          </a:p>
        </p:txBody>
      </p:sp>
    </p:spTree>
    <p:extLst>
      <p:ext uri="{BB962C8B-B14F-4D97-AF65-F5344CB8AC3E}">
        <p14:creationId xmlns:p14="http://schemas.microsoft.com/office/powerpoint/2010/main" val="11315980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extreme cases the need for the teaching practice to engage in behaviour management on a individual basis is not recommended and  should only warrant intervention when supported by a whole school approach which will require the adoption of a protocol which will involve developing a rapid response communication system which will indicate the need to other members of staff additional support i.e.</a:t>
            </a:r>
          </a:p>
          <a:p>
            <a:pPr marL="177434" indent="-177434">
              <a:buFont typeface="Arial" panose="020B0604020202020204" pitchFamily="34" charset="0"/>
              <a:buChar char="•"/>
            </a:pPr>
            <a:r>
              <a:rPr lang="en-GB"/>
              <a:t>Involvement of older child</a:t>
            </a:r>
          </a:p>
          <a:p>
            <a:pPr marL="177434" indent="-177434">
              <a:buFont typeface="Arial" panose="020B0604020202020204" pitchFamily="34" charset="0"/>
              <a:buChar char="•"/>
            </a:pPr>
            <a:r>
              <a:rPr lang="en-GB"/>
              <a:t>Larger child issue</a:t>
            </a:r>
          </a:p>
          <a:p>
            <a:pPr marL="177434" indent="-177434">
              <a:buFont typeface="Arial" panose="020B0604020202020204" pitchFamily="34" charset="0"/>
              <a:buChar char="•"/>
            </a:pPr>
            <a:r>
              <a:rPr lang="en-GB"/>
              <a:t>More than one child incident</a:t>
            </a:r>
          </a:p>
          <a:p>
            <a:pPr marL="177434" indent="-177434">
              <a:buFont typeface="Arial" panose="020B0604020202020204" pitchFamily="34" charset="0"/>
              <a:buChar char="•"/>
            </a:pPr>
            <a:r>
              <a:rPr lang="en-GB"/>
              <a:t>Member of staff at risk/own safety compromised (Welsh Government. 2012)</a:t>
            </a:r>
          </a:p>
          <a:p>
            <a:r>
              <a:rPr lang="en-GB"/>
              <a:t>Additional incidents will include needing  a pupil to remain in a specific place, but not warranting physical force except in cases when the pupil is compromising the safety of other puils or staff or property, or where behaviour is challenging good order and discipline. </a:t>
            </a:r>
          </a:p>
          <a:p>
            <a:r>
              <a:rPr lang="en-GB"/>
              <a:t>In these situations the use of physical force is lawful and justifiable when an all other alternatives have been addressed.This course of action will require the practitioner to be mindful of the pupils and outcomes from their handling plan and the recommended strategies and techniques outlined in their plan ;</a:t>
            </a:r>
          </a:p>
          <a:p>
            <a:pPr marL="177434" indent="-177434">
              <a:buFont typeface="Arial" panose="020B0604020202020204" pitchFamily="34" charset="0"/>
              <a:buChar char="•"/>
            </a:pPr>
            <a:r>
              <a:rPr lang="en-GB"/>
              <a:t>Characteristics</a:t>
            </a:r>
          </a:p>
          <a:p>
            <a:pPr marL="177434" indent="-177434">
              <a:buFont typeface="Arial" panose="020B0604020202020204" pitchFamily="34" charset="0"/>
              <a:buChar char="•"/>
            </a:pPr>
            <a:r>
              <a:rPr lang="en-GB"/>
              <a:t>Understanding</a:t>
            </a:r>
          </a:p>
          <a:p>
            <a:pPr marL="177434" indent="-177434">
              <a:buFont typeface="Arial" panose="020B0604020202020204" pitchFamily="34" charset="0"/>
              <a:buChar char="•"/>
            </a:pPr>
            <a:r>
              <a:rPr lang="en-GB"/>
              <a:t>Age</a:t>
            </a:r>
          </a:p>
          <a:p>
            <a:pPr marL="177434" indent="-177434">
              <a:buFont typeface="Arial" panose="020B0604020202020204" pitchFamily="34" charset="0"/>
              <a:buChar char="•"/>
            </a:pPr>
            <a:r>
              <a:rPr lang="en-GB"/>
              <a:t> Additional learning needs</a:t>
            </a:r>
          </a:p>
          <a:p>
            <a:pPr marL="177434" indent="-177434">
              <a:buFont typeface="Arial" panose="020B0604020202020204" pitchFamily="34" charset="0"/>
              <a:buChar char="•"/>
            </a:pPr>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15</a:t>
            </a:fld>
            <a:endParaRPr lang="en-GB"/>
          </a:p>
        </p:txBody>
      </p:sp>
    </p:spTree>
    <p:extLst>
      <p:ext uri="{BB962C8B-B14F-4D97-AF65-F5344CB8AC3E}">
        <p14:creationId xmlns:p14="http://schemas.microsoft.com/office/powerpoint/2010/main" val="1809594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use of passive physical contact will involve the strategic positioning of the member of staff to block any physical engagement of pupils</a:t>
            </a:r>
          </a:p>
          <a:p>
            <a:r>
              <a:rPr lang="en-GB"/>
              <a:t>Active physical contact permitted may include</a:t>
            </a:r>
          </a:p>
          <a:p>
            <a:pPr marL="177434" indent="-177434">
              <a:buFont typeface="Arial" panose="020B0604020202020204" pitchFamily="34" charset="0"/>
              <a:buChar char="•"/>
            </a:pPr>
            <a:r>
              <a:rPr lang="en-GB"/>
              <a:t>Leading pupil by the hand</a:t>
            </a:r>
          </a:p>
          <a:p>
            <a:pPr marL="177434" indent="-177434">
              <a:buFont typeface="Arial" panose="020B0604020202020204" pitchFamily="34" charset="0"/>
              <a:buChar char="•"/>
            </a:pPr>
            <a:r>
              <a:rPr lang="en-GB"/>
              <a:t>Ushering a pupil away using base of hand in centre of back</a:t>
            </a:r>
          </a:p>
          <a:p>
            <a:pPr marL="177434" indent="-177434">
              <a:buFont typeface="Arial" panose="020B0604020202020204" pitchFamily="34" charset="0"/>
              <a:buChar char="•"/>
            </a:pPr>
            <a:r>
              <a:rPr lang="en-GB"/>
              <a:t>Use of strategic handling, restrictive holds which require specific training and expertise</a:t>
            </a:r>
          </a:p>
          <a:p>
            <a:pPr marL="177434" indent="-177434">
              <a:buFont typeface="Arial" panose="020B0604020202020204" pitchFamily="34" charset="0"/>
              <a:buChar char="•"/>
            </a:pPr>
            <a:r>
              <a:rPr lang="en-GB"/>
              <a:t>In cases of significant and serious threat necessary intervention would be justified with the prime consideration for minimal use of force i.e child running into road/ pupil using dangerous weapon</a:t>
            </a:r>
          </a:p>
          <a:p>
            <a:r>
              <a:rPr lang="en-GB"/>
              <a:t>All reasonable effort to minimise injury to pupil should be adhered to although occasion ill arise where injury cannot be avoided</a:t>
            </a:r>
          </a:p>
          <a:p>
            <a:r>
              <a:rPr lang="en-GB"/>
              <a:t>Any physical restraint/handling which could be interpreted as sexually inappropriate. </a:t>
            </a:r>
          </a:p>
          <a:p>
            <a:r>
              <a:rPr lang="en-GB"/>
              <a:t>The purpose of reporting the incidents is to ensure that practitioners have adhered to policies, inform parents and to inform further planning as part of the school improvement processes  </a:t>
            </a:r>
          </a:p>
        </p:txBody>
      </p:sp>
      <p:sp>
        <p:nvSpPr>
          <p:cNvPr id="4" name="Slide Number Placeholder 3"/>
          <p:cNvSpPr>
            <a:spLocks noGrp="1"/>
          </p:cNvSpPr>
          <p:nvPr>
            <p:ph type="sldNum" sz="quarter" idx="5"/>
          </p:nvPr>
        </p:nvSpPr>
        <p:spPr/>
        <p:txBody>
          <a:bodyPr/>
          <a:lstStyle/>
          <a:p>
            <a:fld id="{31BD243D-0943-40D5-BBCC-7660F90CF977}" type="slidenum">
              <a:rPr lang="en-GB" smtClean="0"/>
              <a:t>16</a:t>
            </a:fld>
            <a:endParaRPr lang="en-GB"/>
          </a:p>
        </p:txBody>
      </p:sp>
    </p:spTree>
    <p:extLst>
      <p:ext uri="{BB962C8B-B14F-4D97-AF65-F5344CB8AC3E}">
        <p14:creationId xmlns:p14="http://schemas.microsoft.com/office/powerpoint/2010/main" val="22304223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of behaviour plan will require that teachers are fully understanding of the students</a:t>
            </a:r>
          </a:p>
          <a:p>
            <a:r>
              <a:rPr lang="en-GB"/>
              <a:t>Focus upon the priority behaviours which need to be changed and that pupil recognise their unhelpful behaviours</a:t>
            </a:r>
          </a:p>
          <a:p>
            <a:r>
              <a:rPr lang="en-GB"/>
              <a:t>Involve all stakeholders in devising of plans and where additional learning needs are involved that the AlN coordinator is involved</a:t>
            </a:r>
          </a:p>
          <a:p>
            <a:r>
              <a:rPr lang="en-GB"/>
              <a:t>Ensure that all targets are SMART in their design , with no more than 3 objectives incorporated into the design and that all rewards and sanctions are used consistently across home/school environments</a:t>
            </a:r>
          </a:p>
          <a:p>
            <a:r>
              <a:rPr lang="en-GB"/>
              <a:t>Ensure the plans are all signed and dated</a:t>
            </a:r>
          </a:p>
          <a:p>
            <a:r>
              <a:rPr lang="en-GB"/>
              <a:t>ILP – Involve child/parent in the design of ILP, cover the current NC levels and where the needs need to be met, teaching strategies to be used to meet targets (SMART), support/resources needed to meet targets, ideally reviewed termly</a:t>
            </a:r>
          </a:p>
          <a:p>
            <a:r>
              <a:rPr lang="en-GB"/>
              <a:t>IBP – devised for these students where behaviour becomes marginalised by ILP, manifesting in more extreme behaviours, outlines the strategies to be used to ensure progression, involves greater detail in planning and differentiation</a:t>
            </a:r>
          </a:p>
          <a:p>
            <a:r>
              <a:rPr lang="en-GB"/>
              <a:t>Pastoral Support Programmes – used for extreme behaviour cases and for those at risk of exclusion, designed to improve the behaviour of students who need to improve their social, emotional behaviour skills, need to involve a number of staff to coordinate/oversee planning, implementation of plan i.e. educational psychologist, behaviour support team, teacher adviser, exclusions officer, educational welfare officer.    </a:t>
            </a:r>
          </a:p>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17</a:t>
            </a:fld>
            <a:endParaRPr lang="en-GB"/>
          </a:p>
        </p:txBody>
      </p:sp>
    </p:spTree>
    <p:extLst>
      <p:ext uri="{BB962C8B-B14F-4D97-AF65-F5344CB8AC3E}">
        <p14:creationId xmlns:p14="http://schemas.microsoft.com/office/powerpoint/2010/main" val="16908607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Recognising that the providing positive attention will support the desired positive behaviour and reduce unwanted behaviour, often children will adopt negative behaviour attitudes due to the lack of positive attention received. </a:t>
            </a:r>
          </a:p>
          <a:p>
            <a:r>
              <a:rPr lang="en-GB"/>
              <a:t>Ignoring the inappropriate behaviour and the use of positive behaviour will achieve the desired effect.</a:t>
            </a:r>
          </a:p>
          <a:p>
            <a:r>
              <a:rPr lang="en-GB">
                <a:solidFill>
                  <a:schemeClr val="tx1"/>
                </a:solidFill>
              </a:rPr>
              <a:t>Proactive strategies concern the implementation of preventative measures before behaviour arise using behaviours which promote positive behaviours i.e. praise and reinforcements.</a:t>
            </a:r>
          </a:p>
          <a:p>
            <a:r>
              <a:rPr lang="en-GB">
                <a:solidFill>
                  <a:schemeClr val="tx1"/>
                </a:solidFill>
              </a:rPr>
              <a:t>Redirect the behaviour before the unwarranted behaviours present themselves through interception.</a:t>
            </a:r>
          </a:p>
          <a:p>
            <a:r>
              <a:rPr lang="en-GB"/>
              <a:t>Reasons for attention seeking behaviour</a:t>
            </a:r>
          </a:p>
          <a:p>
            <a:pPr marL="177434" indent="-177434">
              <a:buFont typeface="Arial" panose="020B0604020202020204" pitchFamily="34" charset="0"/>
              <a:buChar char="•"/>
            </a:pPr>
            <a:r>
              <a:rPr lang="en-GB"/>
              <a:t>Lack of rules/boundaries</a:t>
            </a:r>
          </a:p>
          <a:p>
            <a:pPr marL="177434" indent="-177434">
              <a:buFont typeface="Arial" panose="020B0604020202020204" pitchFamily="34" charset="0"/>
              <a:buChar char="•"/>
            </a:pPr>
            <a:r>
              <a:rPr lang="en-GB"/>
              <a:t>No sense of belonging</a:t>
            </a:r>
          </a:p>
          <a:p>
            <a:pPr marL="177434" indent="-177434">
              <a:buFont typeface="Arial" panose="020B0604020202020204" pitchFamily="34" charset="0"/>
              <a:buChar char="•"/>
            </a:pPr>
            <a:r>
              <a:rPr lang="en-GB"/>
              <a:t>Low self esteem</a:t>
            </a:r>
          </a:p>
          <a:p>
            <a:pPr marL="177434" indent="-177434">
              <a:buFont typeface="Arial" panose="020B0604020202020204" pitchFamily="34" charset="0"/>
              <a:buChar char="•"/>
            </a:pPr>
            <a:r>
              <a:rPr lang="en-GB"/>
              <a:t>Immaturity   </a:t>
            </a:r>
          </a:p>
          <a:p>
            <a:r>
              <a:rPr lang="en-GB"/>
              <a:t>Making pupils aware that they have choices and understand that there are consequences for their choices. The implementation of ‘time out’ , then administering the choice to continue with the inappropriate behaviour or return to class to display the appropriate behaviour, giving time to make the right choices and calm down.</a:t>
            </a:r>
          </a:p>
          <a:p>
            <a:pPr marL="177434" indent="-177434">
              <a:buFont typeface="Arial" panose="020B0604020202020204" pitchFamily="34" charset="0"/>
              <a:buChar char="•"/>
            </a:pPr>
            <a:r>
              <a:rPr lang="en-GB"/>
              <a:t>Reactive strategies require the teaching practice to respond at the time that it occurs accordingly.</a:t>
            </a:r>
          </a:p>
          <a:p>
            <a:pPr marL="177434" indent="-177434">
              <a:buFont typeface="Arial" panose="020B0604020202020204" pitchFamily="34" charset="0"/>
              <a:buChar char="•"/>
            </a:pPr>
            <a:r>
              <a:rPr lang="en-GB"/>
              <a:t>Not be confrontational</a:t>
            </a:r>
          </a:p>
          <a:p>
            <a:pPr marL="177434" indent="-177434">
              <a:buFont typeface="Arial" panose="020B0604020202020204" pitchFamily="34" charset="0"/>
              <a:buChar char="•"/>
            </a:pPr>
            <a:r>
              <a:rPr lang="en-GB"/>
              <a:t>Positive handling strategies are adopted</a:t>
            </a:r>
          </a:p>
          <a:p>
            <a:pPr marL="177434" indent="-177434">
              <a:buFont typeface="Arial" panose="020B0604020202020204" pitchFamily="34" charset="0"/>
              <a:buChar char="•"/>
            </a:pPr>
            <a:r>
              <a:rPr lang="en-GB"/>
              <a:t>School’s guidelines for managing challenging behaviours are monitored</a:t>
            </a:r>
          </a:p>
          <a:p>
            <a:pPr marL="177434" indent="-177434">
              <a:buFont typeface="Arial" panose="020B0604020202020204" pitchFamily="34" charset="0"/>
              <a:buChar char="•"/>
            </a:pPr>
            <a:r>
              <a:rPr lang="en-GB"/>
              <a:t>Pupil is safe</a:t>
            </a:r>
          </a:p>
          <a:p>
            <a:pPr marL="177434" indent="-177434">
              <a:buFont typeface="Arial" panose="020B0604020202020204" pitchFamily="34" charset="0"/>
              <a:buChar char="•"/>
            </a:pPr>
            <a:r>
              <a:rPr lang="en-GB"/>
              <a:t>Staff and other children are safe     </a:t>
            </a:r>
          </a:p>
        </p:txBody>
      </p:sp>
      <p:sp>
        <p:nvSpPr>
          <p:cNvPr id="4" name="Slide Number Placeholder 3"/>
          <p:cNvSpPr>
            <a:spLocks noGrp="1"/>
          </p:cNvSpPr>
          <p:nvPr>
            <p:ph type="sldNum" sz="quarter" idx="5"/>
          </p:nvPr>
        </p:nvSpPr>
        <p:spPr/>
        <p:txBody>
          <a:bodyPr/>
          <a:lstStyle/>
          <a:p>
            <a:fld id="{31BD243D-0943-40D5-BBCC-7660F90CF977}" type="slidenum">
              <a:rPr lang="en-GB" smtClean="0"/>
              <a:t>18</a:t>
            </a:fld>
            <a:endParaRPr lang="en-GB"/>
          </a:p>
        </p:txBody>
      </p:sp>
    </p:spTree>
    <p:extLst>
      <p:ext uri="{BB962C8B-B14F-4D97-AF65-F5344CB8AC3E}">
        <p14:creationId xmlns:p14="http://schemas.microsoft.com/office/powerpoint/2010/main" val="29328261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Disengagement is identifiable for those pupils with low self esteem, emotional and social behaviours due to their lack of social skills</a:t>
            </a:r>
          </a:p>
          <a:p>
            <a:r>
              <a:rPr lang="en-GB"/>
              <a:t>Often go unnoticed and  are withdrawn, only identified through screening and scanning of teaching practice.</a:t>
            </a:r>
          </a:p>
          <a:p>
            <a:r>
              <a:rPr lang="en-GB"/>
              <a:t>Tendency if left unchecked, pupil will slip under the radar </a:t>
            </a:r>
          </a:p>
        </p:txBody>
      </p:sp>
      <p:sp>
        <p:nvSpPr>
          <p:cNvPr id="4" name="Slide Number Placeholder 3"/>
          <p:cNvSpPr>
            <a:spLocks noGrp="1"/>
          </p:cNvSpPr>
          <p:nvPr>
            <p:ph type="sldNum" sz="quarter" idx="5"/>
          </p:nvPr>
        </p:nvSpPr>
        <p:spPr/>
        <p:txBody>
          <a:bodyPr/>
          <a:lstStyle/>
          <a:p>
            <a:fld id="{31BD243D-0943-40D5-BBCC-7660F90CF977}" type="slidenum">
              <a:rPr lang="en-GB" smtClean="0"/>
              <a:t>19</a:t>
            </a:fld>
            <a:endParaRPr lang="en-GB"/>
          </a:p>
        </p:txBody>
      </p:sp>
    </p:spTree>
    <p:extLst>
      <p:ext uri="{BB962C8B-B14F-4D97-AF65-F5344CB8AC3E}">
        <p14:creationId xmlns:p14="http://schemas.microsoft.com/office/powerpoint/2010/main" val="36944459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Design of the Nurture Unit will involve a class size of 6 – 12 pupils, one teacher and one assistant.</a:t>
            </a:r>
          </a:p>
          <a:p>
            <a:r>
              <a:rPr lang="en-GB"/>
              <a:t>Before assigned to the class, pupils will undergo assessment and observations will have been conducted</a:t>
            </a:r>
          </a:p>
          <a:p>
            <a:r>
              <a:rPr lang="en-GB"/>
              <a:t>Children are nurtured to develop and build trusting relationships, developing social skills, and strategies in difficult situations.</a:t>
            </a:r>
          </a:p>
          <a:p>
            <a:r>
              <a:rPr lang="en-GB"/>
              <a:t>The setting provides soft, comfortable furniture with the provision of a kitchen to develop important social skills.</a:t>
            </a:r>
          </a:p>
          <a:p>
            <a:r>
              <a:rPr lang="en-GB"/>
              <a:t>Pupils register with their mainstream classes and then are collected by their nurture provision until they reintegrate again for snacks, and lunch.</a:t>
            </a:r>
          </a:p>
          <a:p>
            <a:r>
              <a:rPr lang="en-GB"/>
              <a:t>Provision help staff understand the behaviours and encourages the use of proactive/reactive strategies to help diffuse the situation.</a:t>
            </a:r>
          </a:p>
          <a:p>
            <a:r>
              <a:rPr lang="en-GB"/>
              <a:t>Boxall Profile is an assessment framework for the child and an intervention plan for the staff.   </a:t>
            </a:r>
          </a:p>
        </p:txBody>
      </p:sp>
      <p:sp>
        <p:nvSpPr>
          <p:cNvPr id="4" name="Slide Number Placeholder 3"/>
          <p:cNvSpPr>
            <a:spLocks noGrp="1"/>
          </p:cNvSpPr>
          <p:nvPr>
            <p:ph type="sldNum" sz="quarter" idx="5"/>
          </p:nvPr>
        </p:nvSpPr>
        <p:spPr/>
        <p:txBody>
          <a:bodyPr/>
          <a:lstStyle/>
          <a:p>
            <a:fld id="{31BD243D-0943-40D5-BBCC-7660F90CF977}" type="slidenum">
              <a:rPr lang="en-GB" smtClean="0"/>
              <a:t>20</a:t>
            </a:fld>
            <a:endParaRPr lang="en-GB"/>
          </a:p>
        </p:txBody>
      </p:sp>
    </p:spTree>
    <p:extLst>
      <p:ext uri="{BB962C8B-B14F-4D97-AF65-F5344CB8AC3E}">
        <p14:creationId xmlns:p14="http://schemas.microsoft.com/office/powerpoint/2010/main" val="36239853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21</a:t>
            </a:fld>
            <a:endParaRPr lang="en-GB"/>
          </a:p>
        </p:txBody>
      </p:sp>
    </p:spTree>
    <p:extLst>
      <p:ext uri="{BB962C8B-B14F-4D97-AF65-F5344CB8AC3E}">
        <p14:creationId xmlns:p14="http://schemas.microsoft.com/office/powerpoint/2010/main" val="35436312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BD243D-0943-40D5-BBCC-7660F90CF977}" type="slidenum">
              <a:rPr lang="en-GB" smtClean="0"/>
              <a:t>22</a:t>
            </a:fld>
            <a:endParaRPr lang="en-GB"/>
          </a:p>
        </p:txBody>
      </p:sp>
    </p:spTree>
    <p:extLst>
      <p:ext uri="{BB962C8B-B14F-4D97-AF65-F5344CB8AC3E}">
        <p14:creationId xmlns:p14="http://schemas.microsoft.com/office/powerpoint/2010/main" val="2561970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BFA754-D5C3-4E66-96A6-867B257F58DC}" type="datetimeFigureOut">
              <a:rPr lang="en-US" dirty="0"/>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5/4/2022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user/TheIncredibleYears"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hyperlink" Target="https://www.youtube.com/watch?v=_ZvfcxKTdFw&amp;feature=emb_rel_en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time_continue=24&amp;v=Q1SLNLWH48Y&amp;feature=emb_logo"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hyperlink" Target="http://www.pathseducation.co.uk/" TargetMode="External"/><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hyperlink" Target="http://www.otwarta.org/jak-dzialamy/projekty-realizowane/"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hyperlink" Target="https://pixabay.com/no/barn-gutt-jente-strektegninger-34124/"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link.springer.com/article/10.1007%2Fs12310-015-9160-1"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hyperlink" Target="https://onlinelibrary.wiley.com/doi/pdf/10.1111/camh.12006"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www.incredibleyears.com/programs/"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hyperlink" Target="https://gov.wales/sites/default/files/publications/2018-12/practical-approaches-to-behaviour-management-in-the-classroom-a-handbook-for-classroom-teachers-in-primary-school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52B5-78C8-4066-8A20-24F27F8E09E2}"/>
              </a:ext>
            </a:extLst>
          </p:cNvPr>
          <p:cNvSpPr>
            <a:spLocks noGrp="1"/>
          </p:cNvSpPr>
          <p:nvPr>
            <p:ph type="ctrTitle"/>
          </p:nvPr>
        </p:nvSpPr>
        <p:spPr/>
        <p:txBody>
          <a:bodyPr/>
          <a:lstStyle/>
          <a:p>
            <a:r>
              <a:rPr lang="en-GB">
                <a:latin typeface="Arial" panose="020B0604020202020204" pitchFamily="34" charset="0"/>
                <a:cs typeface="Arial" panose="020B0604020202020204" pitchFamily="34" charset="0"/>
              </a:rPr>
              <a:t>Behaviour &amp; Learning</a:t>
            </a:r>
          </a:p>
        </p:txBody>
      </p:sp>
      <p:sp>
        <p:nvSpPr>
          <p:cNvPr id="3" name="Subtitle 2">
            <a:extLst>
              <a:ext uri="{FF2B5EF4-FFF2-40B4-BE49-F238E27FC236}">
                <a16:creationId xmlns:a16="http://schemas.microsoft.com/office/drawing/2014/main" id="{FDD765A3-2DFB-4B4C-B947-DC649E508A32}"/>
              </a:ext>
            </a:extLst>
          </p:cNvPr>
          <p:cNvSpPr>
            <a:spLocks noGrp="1"/>
          </p:cNvSpPr>
          <p:nvPr>
            <p:ph type="subTitle" idx="1"/>
          </p:nvPr>
        </p:nvSpPr>
        <p:spPr>
          <a:xfrm>
            <a:off x="2503503" y="3657597"/>
            <a:ext cx="7377343" cy="1320802"/>
          </a:xfrm>
        </p:spPr>
        <p:txBody>
          <a:bodyPr>
            <a:noAutofit/>
          </a:bodyPr>
          <a:lstStyle/>
          <a:p>
            <a:r>
              <a:rPr lang="en-GB" sz="3600">
                <a:latin typeface="Arial" panose="020B0604020202020204" pitchFamily="34" charset="0"/>
                <a:cs typeface="Arial" panose="020B0604020202020204" pitchFamily="34" charset="0"/>
              </a:rPr>
              <a:t>Behaviour Management Programmes in the Primary School </a:t>
            </a:r>
          </a:p>
        </p:txBody>
      </p:sp>
    </p:spTree>
    <p:extLst>
      <p:ext uri="{BB962C8B-B14F-4D97-AF65-F5344CB8AC3E}">
        <p14:creationId xmlns:p14="http://schemas.microsoft.com/office/powerpoint/2010/main" val="1613164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7F3CC-433D-475C-869F-BE47219FA2EC}"/>
              </a:ext>
            </a:extLst>
          </p:cNvPr>
          <p:cNvSpPr>
            <a:spLocks noGrp="1"/>
          </p:cNvSpPr>
          <p:nvPr>
            <p:ph type="title"/>
          </p:nvPr>
        </p:nvSpPr>
        <p:spPr/>
        <p:txBody>
          <a:bodyPr>
            <a:normAutofit fontScale="90000"/>
          </a:bodyPr>
          <a:lstStyle/>
          <a:p>
            <a:r>
              <a:rPr lang="en-GB">
                <a:latin typeface="Arial" panose="020B0604020202020204" pitchFamily="34" charset="0"/>
                <a:cs typeface="Arial" panose="020B0604020202020204" pitchFamily="34" charset="0"/>
              </a:rPr>
              <a:t>Behaviour Management for the Primary School </a:t>
            </a:r>
          </a:p>
        </p:txBody>
      </p:sp>
      <p:sp>
        <p:nvSpPr>
          <p:cNvPr id="4" name="TextBox 3">
            <a:extLst>
              <a:ext uri="{FF2B5EF4-FFF2-40B4-BE49-F238E27FC236}">
                <a16:creationId xmlns:a16="http://schemas.microsoft.com/office/drawing/2014/main" id="{C1E29305-A15A-471E-9195-CAA9C76780F8}"/>
              </a:ext>
            </a:extLst>
          </p:cNvPr>
          <p:cNvSpPr txBox="1"/>
          <p:nvPr/>
        </p:nvSpPr>
        <p:spPr>
          <a:xfrm>
            <a:off x="1295402" y="2610035"/>
            <a:ext cx="9668520" cy="344709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According to Welsh Government </a:t>
            </a:r>
            <a:r>
              <a:rPr lang="en-GB" dirty="0">
                <a:latin typeface="Arial" panose="020B0604020202020204" pitchFamily="34" charset="0"/>
                <a:cs typeface="Arial" panose="020B0604020202020204" pitchFamily="34" charset="0"/>
              </a:rPr>
              <a:t>(2012) to effectively manage a child’s behaviour it is necessary to understand the root cause, which are considered to be underpinned by 5 basic models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Biological</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Behavioural</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Cognitive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Systemic</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Psychodynamic                                          Find out what each of these mean in groups</a:t>
            </a:r>
          </a:p>
        </p:txBody>
      </p:sp>
    </p:spTree>
    <p:extLst>
      <p:ext uri="{BB962C8B-B14F-4D97-AF65-F5344CB8AC3E}">
        <p14:creationId xmlns:p14="http://schemas.microsoft.com/office/powerpoint/2010/main" val="2865339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43ABB-1E98-430A-BBAF-D26239C7358A}"/>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Effective Behaviour Management</a:t>
            </a:r>
          </a:p>
        </p:txBody>
      </p:sp>
      <p:pic>
        <p:nvPicPr>
          <p:cNvPr id="3" name="Picture 2" descr="A drawing of a person&#10;&#10;Description automatically generated">
            <a:extLst>
              <a:ext uri="{FF2B5EF4-FFF2-40B4-BE49-F238E27FC236}">
                <a16:creationId xmlns:a16="http://schemas.microsoft.com/office/drawing/2014/main" id="{2DA0790A-4227-455B-95BE-B21EB6177C52}"/>
              </a:ext>
            </a:extLst>
          </p:cNvPr>
          <p:cNvPicPr>
            <a:picLocks noChangeAspect="1"/>
          </p:cNvPicPr>
          <p:nvPr/>
        </p:nvPicPr>
        <p:blipFill>
          <a:blip r:embed="rId3"/>
          <a:stretch>
            <a:fillRect/>
          </a:stretch>
        </p:blipFill>
        <p:spPr>
          <a:xfrm>
            <a:off x="8154186" y="2563334"/>
            <a:ext cx="2884602" cy="3488673"/>
          </a:xfrm>
          <a:prstGeom prst="rect">
            <a:avLst/>
          </a:prstGeom>
        </p:spPr>
      </p:pic>
      <p:sp>
        <p:nvSpPr>
          <p:cNvPr id="4" name="TextBox 3">
            <a:extLst>
              <a:ext uri="{FF2B5EF4-FFF2-40B4-BE49-F238E27FC236}">
                <a16:creationId xmlns:a16="http://schemas.microsoft.com/office/drawing/2014/main" id="{2CE520F0-8644-4735-8F73-F1EE345F1F5A}"/>
              </a:ext>
            </a:extLst>
          </p:cNvPr>
          <p:cNvSpPr txBox="1"/>
          <p:nvPr/>
        </p:nvSpPr>
        <p:spPr>
          <a:xfrm>
            <a:off x="980388" y="2563334"/>
            <a:ext cx="6975835" cy="3046988"/>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A positive environment within the school can be created, using effective interventions </a:t>
            </a:r>
          </a:p>
          <a:p>
            <a:pPr marL="342900" indent="-34290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Effective classroom management</a:t>
            </a:r>
          </a:p>
          <a:p>
            <a:pPr marL="342900" indent="-34290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Positive relationships</a:t>
            </a:r>
          </a:p>
          <a:p>
            <a:pPr marL="342900" indent="-34290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The classroom</a:t>
            </a:r>
          </a:p>
        </p:txBody>
      </p:sp>
    </p:spTree>
    <p:extLst>
      <p:ext uri="{BB962C8B-B14F-4D97-AF65-F5344CB8AC3E}">
        <p14:creationId xmlns:p14="http://schemas.microsoft.com/office/powerpoint/2010/main" val="2749490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02D61-C93B-4890-B9E5-7A718CFA1CB1}"/>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Behaviour Programmes</a:t>
            </a:r>
          </a:p>
        </p:txBody>
      </p:sp>
      <p:sp>
        <p:nvSpPr>
          <p:cNvPr id="3" name="TextBox 2">
            <a:extLst>
              <a:ext uri="{FF2B5EF4-FFF2-40B4-BE49-F238E27FC236}">
                <a16:creationId xmlns:a16="http://schemas.microsoft.com/office/drawing/2014/main" id="{391BD44D-83D0-46A1-B130-50E299B70E14}"/>
              </a:ext>
            </a:extLst>
          </p:cNvPr>
          <p:cNvSpPr txBox="1"/>
          <p:nvPr/>
        </p:nvSpPr>
        <p:spPr>
          <a:xfrm>
            <a:off x="905069" y="2453951"/>
            <a:ext cx="10395721" cy="6093976"/>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‘The Incredible Years’</a:t>
            </a:r>
          </a:p>
          <a:p>
            <a:r>
              <a:rPr lang="en-GB" sz="2400" dirty="0">
                <a:latin typeface="Arial" panose="020B0604020202020204" pitchFamily="34" charset="0"/>
                <a:cs typeface="Arial" panose="020B0604020202020204" pitchFamily="34" charset="0"/>
              </a:rPr>
              <a:t>Supportive intervention programmes have been introduced to the primary school sector, aimed at Foundation Phase and are receiving favourable feedback </a:t>
            </a:r>
          </a:p>
          <a:p>
            <a:pPr algn="ctr"/>
            <a:r>
              <a:rPr lang="en-GB" sz="2400" dirty="0">
                <a:latin typeface="Arial" panose="020B0604020202020204" pitchFamily="34" charset="0"/>
                <a:cs typeface="Arial" panose="020B0604020202020204" pitchFamily="34" charset="0"/>
              </a:rPr>
              <a:t> The Teacher Classroom Management scheme</a:t>
            </a:r>
          </a:p>
          <a:p>
            <a:pPr algn="ctr"/>
            <a:r>
              <a:rPr lang="en-GB" sz="2400" dirty="0">
                <a:latin typeface="Arial" panose="020B0604020202020204" pitchFamily="34" charset="0"/>
                <a:cs typeface="Arial" panose="020B0604020202020204" pitchFamily="34" charset="0"/>
              </a:rPr>
              <a:t>Dinosaur Curriculum Programme</a:t>
            </a:r>
          </a:p>
          <a:p>
            <a:pPr algn="ctr"/>
            <a:r>
              <a:rPr lang="en-GB" sz="2400" dirty="0">
                <a:latin typeface="Arial" panose="020B0604020202020204" pitchFamily="34" charset="0"/>
                <a:cs typeface="Arial" panose="020B0604020202020204" pitchFamily="34" charset="0"/>
              </a:rPr>
              <a:t>PATHS (Promoting Alternative Thinking Skills)</a:t>
            </a:r>
          </a:p>
          <a:p>
            <a:r>
              <a:rPr lang="en-GB" sz="2200" dirty="0">
                <a:latin typeface="Arial" panose="020B0604020202020204" pitchFamily="34" charset="0"/>
                <a:cs typeface="Arial" panose="020B0604020202020204" pitchFamily="34" charset="0"/>
              </a:rPr>
              <a:t>                           </a:t>
            </a:r>
            <a:r>
              <a:rPr lang="en-GB" sz="2400" dirty="0">
                <a:hlinkClick r:id="rId3"/>
              </a:rPr>
              <a:t>https://www.youtube.com/user/TheIncredibleYears</a:t>
            </a:r>
            <a:endParaRPr lang="en-GB" dirty="0">
              <a:latin typeface="Arial" panose="020B0604020202020204" pitchFamily="34" charset="0"/>
              <a:cs typeface="Arial" panose="020B0604020202020204" pitchFamily="34" charset="0"/>
            </a:endParaRPr>
          </a:p>
          <a:p>
            <a:pPr algn="ctr"/>
            <a:r>
              <a:rPr lang="en-GB" sz="22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(Welsh Government, 2012)</a:t>
            </a:r>
          </a:p>
          <a:p>
            <a:pPr algn="ctr"/>
            <a:endParaRPr lang="en-GB" sz="2200" dirty="0">
              <a:latin typeface="Arial" panose="020B0604020202020204" pitchFamily="34" charset="0"/>
              <a:cs typeface="Arial" panose="020B0604020202020204" pitchFamily="34" charset="0"/>
            </a:endParaRPr>
          </a:p>
          <a:p>
            <a:pPr algn="ctr"/>
            <a:endParaRPr lang="en-GB" sz="2200" dirty="0">
              <a:latin typeface="Arial" panose="020B0604020202020204" pitchFamily="34" charset="0"/>
              <a:cs typeface="Arial" panose="020B0604020202020204" pitchFamily="34" charset="0"/>
            </a:endParaRPr>
          </a:p>
          <a:p>
            <a:pPr algn="ctr"/>
            <a:endParaRPr lang="en-GB" sz="2200" dirty="0">
              <a:latin typeface="Arial" panose="020B0604020202020204" pitchFamily="34" charset="0"/>
              <a:cs typeface="Arial" panose="020B0604020202020204" pitchFamily="34" charset="0"/>
            </a:endParaRPr>
          </a:p>
          <a:p>
            <a:pPr algn="ctr"/>
            <a:endParaRPr lang="en-GB" sz="2200" dirty="0">
              <a:latin typeface="Arial" panose="020B0604020202020204" pitchFamily="34" charset="0"/>
              <a:cs typeface="Arial" panose="020B0604020202020204" pitchFamily="34" charset="0"/>
            </a:endParaRPr>
          </a:p>
          <a:p>
            <a:pPr algn="ctr"/>
            <a:endParaRPr lang="en-GB" sz="2200" dirty="0">
              <a:latin typeface="Arial" panose="020B0604020202020204" pitchFamily="34" charset="0"/>
              <a:cs typeface="Arial" panose="020B0604020202020204" pitchFamily="34" charset="0"/>
            </a:endParaRPr>
          </a:p>
          <a:p>
            <a:pPr algn="ctr"/>
            <a:endParaRPr lang="en-GB" sz="2200" dirty="0">
              <a:latin typeface="Arial" panose="020B0604020202020204" pitchFamily="34" charset="0"/>
              <a:cs typeface="Arial" panose="020B0604020202020204" pitchFamily="34" charset="0"/>
            </a:endParaRPr>
          </a:p>
          <a:p>
            <a:pPr algn="ctr"/>
            <a:endParaRPr lang="en-GB" sz="2200" dirty="0">
              <a:latin typeface="Arial" panose="020B0604020202020204" pitchFamily="34" charset="0"/>
              <a:cs typeface="Arial" panose="020B0604020202020204" pitchFamily="34" charset="0"/>
            </a:endParaRPr>
          </a:p>
          <a:p>
            <a:pPr algn="ct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920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6E5CC-0E5E-40F9-9C07-B0225311B86C}"/>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In Practice</a:t>
            </a:r>
          </a:p>
        </p:txBody>
      </p:sp>
      <p:pic>
        <p:nvPicPr>
          <p:cNvPr id="7" name="Picture 6" descr="A close up of a map&#10;&#10;Description automatically generated">
            <a:extLst>
              <a:ext uri="{FF2B5EF4-FFF2-40B4-BE49-F238E27FC236}">
                <a16:creationId xmlns:a16="http://schemas.microsoft.com/office/drawing/2014/main" id="{981B4AD2-E294-4F29-A4B9-D2C460F43F69}"/>
              </a:ext>
            </a:extLst>
          </p:cNvPr>
          <p:cNvPicPr>
            <a:picLocks noChangeAspect="1"/>
          </p:cNvPicPr>
          <p:nvPr/>
        </p:nvPicPr>
        <p:blipFill>
          <a:blip r:embed="rId3"/>
          <a:stretch>
            <a:fillRect/>
          </a:stretch>
        </p:blipFill>
        <p:spPr>
          <a:xfrm>
            <a:off x="4740965" y="2507168"/>
            <a:ext cx="2773018" cy="2462398"/>
          </a:xfrm>
          <a:prstGeom prst="rect">
            <a:avLst/>
          </a:prstGeom>
        </p:spPr>
      </p:pic>
      <p:sp>
        <p:nvSpPr>
          <p:cNvPr id="8" name="Speech Bubble: Oval 7">
            <a:extLst>
              <a:ext uri="{FF2B5EF4-FFF2-40B4-BE49-F238E27FC236}">
                <a16:creationId xmlns:a16="http://schemas.microsoft.com/office/drawing/2014/main" id="{95E61DB3-B62C-4E1B-9E3F-6FA181CC6ED6}"/>
              </a:ext>
            </a:extLst>
          </p:cNvPr>
          <p:cNvSpPr/>
          <p:nvPr/>
        </p:nvSpPr>
        <p:spPr>
          <a:xfrm>
            <a:off x="7692886" y="2512759"/>
            <a:ext cx="3578087" cy="1319055"/>
          </a:xfrm>
          <a:prstGeom prst="wedgeEllipseCallout">
            <a:avLst>
              <a:gd name="adj1" fmla="val -54837"/>
              <a:gd name="adj2" fmla="val 22450"/>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04BD33F5-D74A-418F-9837-698D86B979A0}"/>
              </a:ext>
            </a:extLst>
          </p:cNvPr>
          <p:cNvSpPr txBox="1"/>
          <p:nvPr/>
        </p:nvSpPr>
        <p:spPr>
          <a:xfrm>
            <a:off x="8309113" y="2757487"/>
            <a:ext cx="2703444" cy="923330"/>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Approach between home, agencies and parents, really working</a:t>
            </a:r>
          </a:p>
        </p:txBody>
      </p:sp>
      <p:sp>
        <p:nvSpPr>
          <p:cNvPr id="10" name="Speech Bubble: Oval 9">
            <a:extLst>
              <a:ext uri="{FF2B5EF4-FFF2-40B4-BE49-F238E27FC236}">
                <a16:creationId xmlns:a16="http://schemas.microsoft.com/office/drawing/2014/main" id="{7B12E673-D7DD-4DCF-81FF-18768419EAD1}"/>
              </a:ext>
            </a:extLst>
          </p:cNvPr>
          <p:cNvSpPr/>
          <p:nvPr/>
        </p:nvSpPr>
        <p:spPr>
          <a:xfrm>
            <a:off x="765313" y="2512758"/>
            <a:ext cx="3786811" cy="1562285"/>
          </a:xfrm>
          <a:prstGeom prst="wedgeEllipseCallout">
            <a:avLst>
              <a:gd name="adj1" fmla="val 55337"/>
              <a:gd name="adj2" fmla="val 22281"/>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852F274-8E59-4490-B3B5-398391DAA2C4}"/>
              </a:ext>
            </a:extLst>
          </p:cNvPr>
          <p:cNvSpPr txBox="1"/>
          <p:nvPr/>
        </p:nvSpPr>
        <p:spPr>
          <a:xfrm>
            <a:off x="1659834" y="2594112"/>
            <a:ext cx="2464905" cy="1477328"/>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The puppets Wally and Dina, the children really like them and they have become problem-solvers</a:t>
            </a:r>
          </a:p>
        </p:txBody>
      </p:sp>
      <p:sp>
        <p:nvSpPr>
          <p:cNvPr id="12" name="Speech Bubble: Oval 11">
            <a:extLst>
              <a:ext uri="{FF2B5EF4-FFF2-40B4-BE49-F238E27FC236}">
                <a16:creationId xmlns:a16="http://schemas.microsoft.com/office/drawing/2014/main" id="{8133EBDD-AD42-420E-8809-A33C370B086C}"/>
              </a:ext>
            </a:extLst>
          </p:cNvPr>
          <p:cNvSpPr/>
          <p:nvPr/>
        </p:nvSpPr>
        <p:spPr>
          <a:xfrm>
            <a:off x="579777" y="4152795"/>
            <a:ext cx="3786811" cy="1393318"/>
          </a:xfrm>
          <a:prstGeom prst="wedgeEllipseCallout">
            <a:avLst>
              <a:gd name="adj1" fmla="val 60531"/>
              <a:gd name="adj2" fmla="val -2210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0CEBBD04-5C1A-4C4C-811F-FA19B5C2B919}"/>
              </a:ext>
            </a:extLst>
          </p:cNvPr>
          <p:cNvSpPr txBox="1"/>
          <p:nvPr/>
        </p:nvSpPr>
        <p:spPr>
          <a:xfrm>
            <a:off x="1381539" y="4301802"/>
            <a:ext cx="2743200"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Small group Dina is for children who need to develop emotional and social competence</a:t>
            </a:r>
          </a:p>
        </p:txBody>
      </p:sp>
      <p:sp>
        <p:nvSpPr>
          <p:cNvPr id="14" name="Speech Bubble: Oval 13">
            <a:extLst>
              <a:ext uri="{FF2B5EF4-FFF2-40B4-BE49-F238E27FC236}">
                <a16:creationId xmlns:a16="http://schemas.microsoft.com/office/drawing/2014/main" id="{486BFD7F-BFA9-40EC-A464-9107FEC9B548}"/>
              </a:ext>
            </a:extLst>
          </p:cNvPr>
          <p:cNvSpPr/>
          <p:nvPr/>
        </p:nvSpPr>
        <p:spPr>
          <a:xfrm>
            <a:off x="7692887" y="3937734"/>
            <a:ext cx="3657600" cy="1302586"/>
          </a:xfrm>
          <a:prstGeom prst="wedgeEllipseCallout">
            <a:avLst>
              <a:gd name="adj1" fmla="val -56335"/>
              <a:gd name="adj2" fmla="val -38931"/>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63406024-E4E3-40D7-B0E2-5D07FFD4075D}"/>
              </a:ext>
            </a:extLst>
          </p:cNvPr>
          <p:cNvSpPr txBox="1"/>
          <p:nvPr/>
        </p:nvSpPr>
        <p:spPr>
          <a:xfrm>
            <a:off x="8438322" y="4194800"/>
            <a:ext cx="2458275" cy="923330"/>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Expertise in this</a:t>
            </a:r>
          </a:p>
          <a:p>
            <a:r>
              <a:rPr lang="en-GB">
                <a:latin typeface="Arial" panose="020B0604020202020204" pitchFamily="34" charset="0"/>
                <a:cs typeface="Arial" panose="020B0604020202020204" pitchFamily="34" charset="0"/>
              </a:rPr>
              <a:t>programme is spread throughout the county</a:t>
            </a:r>
            <a:r>
              <a:rPr lang="en-GB"/>
              <a:t>.</a:t>
            </a:r>
          </a:p>
        </p:txBody>
      </p:sp>
      <p:sp>
        <p:nvSpPr>
          <p:cNvPr id="16" name="TextBox 15">
            <a:extLst>
              <a:ext uri="{FF2B5EF4-FFF2-40B4-BE49-F238E27FC236}">
                <a16:creationId xmlns:a16="http://schemas.microsoft.com/office/drawing/2014/main" id="{69223F83-A99C-4F49-8AD2-4FC35612892E}"/>
              </a:ext>
            </a:extLst>
          </p:cNvPr>
          <p:cNvSpPr txBox="1"/>
          <p:nvPr/>
        </p:nvSpPr>
        <p:spPr>
          <a:xfrm>
            <a:off x="3975652" y="5318072"/>
            <a:ext cx="7036904" cy="1477328"/>
          </a:xfrm>
          <a:prstGeom prst="rect">
            <a:avLst/>
          </a:prstGeom>
          <a:noFill/>
          <a:ln w="19050">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Let’s watch it in practice</a:t>
            </a:r>
          </a:p>
          <a:p>
            <a:r>
              <a:rPr lang="en-GB" dirty="0">
                <a:hlinkClick r:id="rId4"/>
              </a:rPr>
              <a:t>https://www.youtube.com/watch?v=_ZvfcxKTdFw&amp;feature=emb_rel_end</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647577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F2AC9-1F62-4F5D-9843-077ABF708F7E}"/>
              </a:ext>
            </a:extLst>
          </p:cNvPr>
          <p:cNvSpPr>
            <a:spLocks noGrp="1"/>
          </p:cNvSpPr>
          <p:nvPr>
            <p:ph type="title"/>
          </p:nvPr>
        </p:nvSpPr>
        <p:spPr>
          <a:xfrm>
            <a:off x="1997765" y="982132"/>
            <a:ext cx="8269358" cy="1303867"/>
          </a:xfrm>
        </p:spPr>
        <p:txBody>
          <a:bodyPr>
            <a:normAutofit fontScale="90000"/>
          </a:bodyPr>
          <a:lstStyle/>
          <a:p>
            <a:r>
              <a:rPr lang="en-GB">
                <a:latin typeface="Arial" panose="020B0604020202020204" pitchFamily="34" charset="0"/>
                <a:cs typeface="Arial" panose="020B0604020202020204" pitchFamily="34" charset="0"/>
              </a:rPr>
              <a:t>The Teacher Classroom Management Scheme </a:t>
            </a:r>
          </a:p>
        </p:txBody>
      </p:sp>
      <p:sp>
        <p:nvSpPr>
          <p:cNvPr id="5" name="TextBox 4">
            <a:extLst>
              <a:ext uri="{FF2B5EF4-FFF2-40B4-BE49-F238E27FC236}">
                <a16:creationId xmlns:a16="http://schemas.microsoft.com/office/drawing/2014/main" id="{C3F1F295-FD9B-4226-9E93-A413B8308440}"/>
              </a:ext>
            </a:extLst>
          </p:cNvPr>
          <p:cNvSpPr txBox="1"/>
          <p:nvPr/>
        </p:nvSpPr>
        <p:spPr>
          <a:xfrm>
            <a:off x="874643" y="2415209"/>
            <a:ext cx="7444410" cy="3785652"/>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A recognised programme by The National Registry of Evidence-based Programs and Practices (NREPP)</a:t>
            </a:r>
          </a:p>
          <a:p>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The program originated in the USA and has been implemented in Australia, Canada, Denmark, England, Germany, Ireland, the Netherlands, New Zealand, Norway, Portugal, Russia, Scotland, Sweden, and Wales. Incredible Years research staff have trained more than 10,000 professionals worldwide</a:t>
            </a:r>
          </a:p>
        </p:txBody>
      </p:sp>
      <p:sp>
        <p:nvSpPr>
          <p:cNvPr id="7" name="TextBox 6">
            <a:extLst>
              <a:ext uri="{FF2B5EF4-FFF2-40B4-BE49-F238E27FC236}">
                <a16:creationId xmlns:a16="http://schemas.microsoft.com/office/drawing/2014/main" id="{C2F85767-7349-42D1-86BA-A9F3746FFA5A}"/>
              </a:ext>
            </a:extLst>
          </p:cNvPr>
          <p:cNvSpPr txBox="1"/>
          <p:nvPr/>
        </p:nvSpPr>
        <p:spPr>
          <a:xfrm>
            <a:off x="8319053" y="2713383"/>
            <a:ext cx="2898911" cy="3269974"/>
          </a:xfrm>
          <a:prstGeom prst="rect">
            <a:avLst/>
          </a:prstGeom>
          <a:noFill/>
        </p:spPr>
        <p:txBody>
          <a:bodyPr wrap="square" rtlCol="0">
            <a:spAutoFit/>
          </a:bodyPr>
          <a:lstStyle/>
          <a:p>
            <a:endParaRPr lang="en-GB"/>
          </a:p>
        </p:txBody>
      </p:sp>
      <p:pic>
        <p:nvPicPr>
          <p:cNvPr id="9" name="Picture 8" descr="A picture containing indoor, table, book, sitting&#10;&#10;Description automatically generated">
            <a:extLst>
              <a:ext uri="{FF2B5EF4-FFF2-40B4-BE49-F238E27FC236}">
                <a16:creationId xmlns:a16="http://schemas.microsoft.com/office/drawing/2014/main" id="{14C7FE02-D21D-4829-B492-CC1E2FB6336A}"/>
              </a:ext>
            </a:extLst>
          </p:cNvPr>
          <p:cNvPicPr>
            <a:picLocks noChangeAspect="1"/>
          </p:cNvPicPr>
          <p:nvPr/>
        </p:nvPicPr>
        <p:blipFill>
          <a:blip r:embed="rId3"/>
          <a:stretch>
            <a:fillRect/>
          </a:stretch>
        </p:blipFill>
        <p:spPr>
          <a:xfrm>
            <a:off x="8398565" y="2594312"/>
            <a:ext cx="3150705" cy="3389045"/>
          </a:xfrm>
          <a:prstGeom prst="rect">
            <a:avLst/>
          </a:prstGeom>
        </p:spPr>
      </p:pic>
    </p:spTree>
    <p:extLst>
      <p:ext uri="{BB962C8B-B14F-4D97-AF65-F5344CB8AC3E}">
        <p14:creationId xmlns:p14="http://schemas.microsoft.com/office/powerpoint/2010/main" val="1160551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6C93-B687-437F-BB01-8F6BD45414E6}"/>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The Goals of the Programme</a:t>
            </a:r>
          </a:p>
        </p:txBody>
      </p:sp>
      <p:sp>
        <p:nvSpPr>
          <p:cNvPr id="4" name="TextBox 3">
            <a:extLst>
              <a:ext uri="{FF2B5EF4-FFF2-40B4-BE49-F238E27FC236}">
                <a16:creationId xmlns:a16="http://schemas.microsoft.com/office/drawing/2014/main" id="{F478DFC8-BF97-4BE6-B4A7-BF1106D5AAF5}"/>
              </a:ext>
            </a:extLst>
          </p:cNvPr>
          <p:cNvSpPr txBox="1"/>
          <p:nvPr/>
        </p:nvSpPr>
        <p:spPr>
          <a:xfrm>
            <a:off x="1113183" y="2693504"/>
            <a:ext cx="9909313" cy="461665"/>
          </a:xfrm>
          <a:prstGeom prst="rect">
            <a:avLst/>
          </a:prstGeom>
          <a:noFill/>
        </p:spPr>
        <p:txBody>
          <a:bodyPr wrap="square" rtlCol="0">
            <a:spAutoFit/>
          </a:bodyPr>
          <a:lstStyle/>
          <a:p>
            <a:r>
              <a:rPr lang="en-GB" sz="2400" u="sng">
                <a:latin typeface="Arial" panose="020B0604020202020204" pitchFamily="34" charset="0"/>
                <a:cs typeface="Arial" panose="020B0604020202020204" pitchFamily="34" charset="0"/>
              </a:rPr>
              <a:t>Short Term Goals</a:t>
            </a:r>
          </a:p>
        </p:txBody>
      </p:sp>
      <p:sp>
        <p:nvSpPr>
          <p:cNvPr id="5" name="Rectangle 4">
            <a:extLst>
              <a:ext uri="{FF2B5EF4-FFF2-40B4-BE49-F238E27FC236}">
                <a16:creationId xmlns:a16="http://schemas.microsoft.com/office/drawing/2014/main" id="{1BF65A85-440E-41E7-93B6-ED354C975660}"/>
              </a:ext>
            </a:extLst>
          </p:cNvPr>
          <p:cNvSpPr/>
          <p:nvPr/>
        </p:nvSpPr>
        <p:spPr>
          <a:xfrm>
            <a:off x="2007703" y="3155168"/>
            <a:ext cx="8776253" cy="3170099"/>
          </a:xfrm>
          <a:prstGeom prst="rect">
            <a:avLst/>
          </a:prstGeom>
        </p:spPr>
        <p:txBody>
          <a:bodyPr wrap="square" anchor="t">
            <a:spAutoFit/>
          </a:bodyPr>
          <a:lstStyle/>
          <a:p>
            <a:pPr marL="342900" indent="-342900">
              <a:buFont typeface="Arial"/>
              <a:buChar char="•"/>
            </a:pPr>
            <a:r>
              <a:rPr lang="en-GB" sz="2000" dirty="0">
                <a:solidFill>
                  <a:srgbClr val="000000"/>
                </a:solidFill>
                <a:latin typeface="Arial"/>
                <a:cs typeface="Arial"/>
              </a:rPr>
              <a:t>Improved parent-child interactions, building positive relationships and attachment </a:t>
            </a:r>
            <a:endParaRPr lang="en-US"/>
          </a:p>
          <a:p>
            <a:pPr marL="342900" indent="-342900">
              <a:buFont typeface="Arial"/>
              <a:buChar char="•"/>
            </a:pPr>
            <a:r>
              <a:rPr lang="en-GB" sz="2000" dirty="0">
                <a:solidFill>
                  <a:srgbClr val="000000"/>
                </a:solidFill>
                <a:latin typeface="Arial"/>
                <a:cs typeface="Arial"/>
              </a:rPr>
              <a:t>Improved parental functioning, less harsh and more nurturing parenting, and increased parental social support and problem solving</a:t>
            </a:r>
          </a:p>
          <a:p>
            <a:pPr marL="342900" indent="-342900">
              <a:buFont typeface="Arial"/>
              <a:buChar char="•"/>
            </a:pPr>
            <a:r>
              <a:rPr lang="en-GB" sz="2000" dirty="0">
                <a:solidFill>
                  <a:srgbClr val="000000"/>
                </a:solidFill>
                <a:latin typeface="Arial"/>
                <a:cs typeface="Arial"/>
              </a:rPr>
              <a:t>Improved teacher-student relationships, proactive classroom management skills and strengthened teacher-parent partnerships</a:t>
            </a:r>
          </a:p>
          <a:p>
            <a:pPr marL="342900" indent="-342900">
              <a:buFont typeface="Arial"/>
              <a:buChar char="•"/>
            </a:pPr>
            <a:r>
              <a:rPr lang="en-GB" sz="2000" dirty="0">
                <a:solidFill>
                  <a:srgbClr val="000000"/>
                </a:solidFill>
                <a:latin typeface="Arial"/>
                <a:cs typeface="Arial"/>
              </a:rPr>
              <a:t>Prevention, reduction and treatment of early onset conduct behaviours and emotional problems</a:t>
            </a:r>
          </a:p>
          <a:p>
            <a:pPr marL="342900" indent="-342900">
              <a:buFont typeface="Arial"/>
              <a:buChar char="•"/>
            </a:pPr>
            <a:r>
              <a:rPr lang="en-GB" sz="2000" dirty="0">
                <a:solidFill>
                  <a:srgbClr val="000000"/>
                </a:solidFill>
                <a:latin typeface="Arial"/>
                <a:cs typeface="Arial"/>
              </a:rPr>
              <a:t>Promotion of child social competence, emotional regulation, positive attributions, academic readiness and problem solving</a:t>
            </a:r>
          </a:p>
        </p:txBody>
      </p:sp>
    </p:spTree>
    <p:extLst>
      <p:ext uri="{BB962C8B-B14F-4D97-AF65-F5344CB8AC3E}">
        <p14:creationId xmlns:p14="http://schemas.microsoft.com/office/powerpoint/2010/main" val="2155572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83BDF-5044-46E4-B3FC-FC3476F20064}"/>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Programme Goals</a:t>
            </a:r>
          </a:p>
        </p:txBody>
      </p:sp>
      <p:sp>
        <p:nvSpPr>
          <p:cNvPr id="3" name="TextBox 2">
            <a:extLst>
              <a:ext uri="{FF2B5EF4-FFF2-40B4-BE49-F238E27FC236}">
                <a16:creationId xmlns:a16="http://schemas.microsoft.com/office/drawing/2014/main" id="{7B1A267D-4A5A-4B96-A7CB-5C8A0181FDA3}"/>
              </a:ext>
            </a:extLst>
          </p:cNvPr>
          <p:cNvSpPr txBox="1"/>
          <p:nvPr/>
        </p:nvSpPr>
        <p:spPr>
          <a:xfrm>
            <a:off x="1010479" y="2415210"/>
            <a:ext cx="10171044" cy="461665"/>
          </a:xfrm>
          <a:prstGeom prst="rect">
            <a:avLst/>
          </a:prstGeom>
          <a:noFill/>
        </p:spPr>
        <p:txBody>
          <a:bodyPr wrap="square" rtlCol="0">
            <a:spAutoFit/>
          </a:bodyPr>
          <a:lstStyle/>
          <a:p>
            <a:r>
              <a:rPr lang="en-GB" sz="2400" u="sng">
                <a:latin typeface="Arial" panose="020B0604020202020204" pitchFamily="34" charset="0"/>
                <a:cs typeface="Arial" panose="020B0604020202020204" pitchFamily="34" charset="0"/>
              </a:rPr>
              <a:t>Long Term Goals</a:t>
            </a:r>
          </a:p>
        </p:txBody>
      </p:sp>
      <p:sp>
        <p:nvSpPr>
          <p:cNvPr id="4" name="TextBox 3">
            <a:extLst>
              <a:ext uri="{FF2B5EF4-FFF2-40B4-BE49-F238E27FC236}">
                <a16:creationId xmlns:a16="http://schemas.microsoft.com/office/drawing/2014/main" id="{77E4892C-55FC-4E71-B551-9BFA911FD18E}"/>
              </a:ext>
            </a:extLst>
          </p:cNvPr>
          <p:cNvSpPr txBox="1"/>
          <p:nvPr/>
        </p:nvSpPr>
        <p:spPr>
          <a:xfrm>
            <a:off x="1172817" y="2604052"/>
            <a:ext cx="10008705" cy="1292662"/>
          </a:xfrm>
          <a:prstGeom prst="rect">
            <a:avLst/>
          </a:prstGeom>
          <a:noFill/>
        </p:spPr>
        <p:txBody>
          <a:bodyPr wrap="square" rtlCol="0">
            <a:spAutoFit/>
          </a:bodyPr>
          <a:lstStyle/>
          <a:p>
            <a:endParaRPr lang="en-GB"/>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Prevention of conduct disorders, academic underachievement, delinquency, violence and drug abuse</a:t>
            </a:r>
          </a:p>
          <a:p>
            <a:pPr marL="342900" indent="-342900">
              <a:buFont typeface="Arial" panose="020B0604020202020204" pitchFamily="34" charset="0"/>
              <a:buChar char="•"/>
            </a:pPr>
            <a:endParaRPr lang="en-GB" sz="20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D265464-1388-43AC-BADE-0BFF082AB9D7}"/>
              </a:ext>
            </a:extLst>
          </p:cNvPr>
          <p:cNvSpPr txBox="1"/>
          <p:nvPr/>
        </p:nvSpPr>
        <p:spPr>
          <a:xfrm>
            <a:off x="1093304" y="3180523"/>
            <a:ext cx="10088219" cy="4555093"/>
          </a:xfrm>
          <a:prstGeom prst="rect">
            <a:avLst/>
          </a:prstGeom>
          <a:noFill/>
        </p:spPr>
        <p:txBody>
          <a:bodyPr wrap="square" rtlCol="0">
            <a:spAutoFit/>
          </a:bodyPr>
          <a:lstStyle/>
          <a:p>
            <a:endParaRPr lang="en-GB" sz="2000" u="sng">
              <a:latin typeface="Arial" panose="020B0604020202020204" pitchFamily="34" charset="0"/>
              <a:cs typeface="Arial" panose="020B0604020202020204" pitchFamily="34" charset="0"/>
            </a:endParaRPr>
          </a:p>
          <a:p>
            <a:r>
              <a:rPr lang="en-GB" sz="2000" u="sng">
                <a:latin typeface="Arial" panose="020B0604020202020204" pitchFamily="34" charset="0"/>
                <a:cs typeface="Arial" panose="020B0604020202020204" pitchFamily="34" charset="0"/>
              </a:rPr>
              <a:t>Programme Target</a:t>
            </a:r>
            <a:endParaRPr lang="en-GB" sz="2000"/>
          </a:p>
          <a:p>
            <a:r>
              <a:rPr lang="en-GB" sz="2000">
                <a:latin typeface="Arial" panose="020B0604020202020204" pitchFamily="34" charset="0"/>
                <a:cs typeface="Arial" panose="020B0604020202020204" pitchFamily="34" charset="0"/>
              </a:rPr>
              <a:t> High risk socioeconomically disadvantaged families</a:t>
            </a:r>
          </a:p>
          <a:p>
            <a:r>
              <a:rPr lang="en-GB" sz="2000">
                <a:latin typeface="Arial" panose="020B0604020202020204" pitchFamily="34" charset="0"/>
                <a:cs typeface="Arial" panose="020B0604020202020204" pitchFamily="34" charset="0"/>
              </a:rPr>
              <a:t>• Child protective service referred families and foster parents</a:t>
            </a:r>
          </a:p>
          <a:p>
            <a:r>
              <a:rPr lang="en-GB" sz="2000">
                <a:latin typeface="Arial" panose="020B0604020202020204" pitchFamily="34" charset="0"/>
                <a:cs typeface="Arial" panose="020B0604020202020204" pitchFamily="34" charset="0"/>
              </a:rPr>
              <a:t>• Children with social and emotional behaviour problems, including conduct problems, ADHD, and internalizing problems</a:t>
            </a:r>
          </a:p>
          <a:p>
            <a:r>
              <a:rPr lang="en-GB" sz="2000">
                <a:latin typeface="Arial" panose="020B0604020202020204" pitchFamily="34" charset="0"/>
                <a:cs typeface="Arial" panose="020B0604020202020204" pitchFamily="34" charset="0"/>
              </a:rPr>
              <a:t>• Families of children enrolled in preschool or early primary grades</a:t>
            </a:r>
          </a:p>
          <a:p>
            <a:r>
              <a:rPr lang="en-GB" sz="2000">
                <a:latin typeface="Arial" panose="020B0604020202020204" pitchFamily="34" charset="0"/>
                <a:cs typeface="Arial" panose="020B0604020202020204" pitchFamily="34" charset="0"/>
              </a:rPr>
              <a:t>• Preschool and Early Childhood Teachers</a:t>
            </a:r>
          </a:p>
          <a:p>
            <a:r>
              <a:rPr lang="en-GB" sz="2000">
                <a:latin typeface="Arial" panose="020B0604020202020204" pitchFamily="34" charset="0"/>
                <a:cs typeface="Arial" panose="020B0604020202020204" pitchFamily="34" charset="0"/>
              </a:rPr>
              <a:t>• ADHD, internalizing problems and developmental and language delays</a:t>
            </a:r>
          </a:p>
          <a:p>
            <a:r>
              <a:rPr lang="en-GB" sz="2000">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(Incredible Years, 2007)</a:t>
            </a:r>
          </a:p>
          <a:p>
            <a:endParaRPr lang="en-GB" u="sng">
              <a:latin typeface="Arial" panose="020B0604020202020204" pitchFamily="34" charset="0"/>
              <a:cs typeface="Arial" panose="020B0604020202020204" pitchFamily="34" charset="0"/>
            </a:endParaRPr>
          </a:p>
          <a:p>
            <a:endParaRPr lang="en-GB" u="sng">
              <a:latin typeface="Arial" panose="020B0604020202020204" pitchFamily="34" charset="0"/>
              <a:cs typeface="Arial" panose="020B0604020202020204" pitchFamily="34" charset="0"/>
            </a:endParaRPr>
          </a:p>
          <a:p>
            <a:endParaRPr lang="en-GB" u="sng">
              <a:latin typeface="Arial" panose="020B0604020202020204" pitchFamily="34" charset="0"/>
              <a:cs typeface="Arial" panose="020B0604020202020204" pitchFamily="34" charset="0"/>
            </a:endParaRPr>
          </a:p>
          <a:p>
            <a:endParaRPr lang="en-GB" u="sng">
              <a:latin typeface="Arial" panose="020B0604020202020204" pitchFamily="34" charset="0"/>
              <a:cs typeface="Arial" panose="020B0604020202020204" pitchFamily="34" charset="0"/>
            </a:endParaRPr>
          </a:p>
          <a:p>
            <a:endParaRPr lang="en-GB" u="sng">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760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820DF-8F5C-4BB6-B7A4-5028C0428812}"/>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Classroom Dinosaur Curriculum</a:t>
            </a:r>
          </a:p>
        </p:txBody>
      </p:sp>
      <p:sp>
        <p:nvSpPr>
          <p:cNvPr id="5" name="TextBox 4">
            <a:extLst>
              <a:ext uri="{FF2B5EF4-FFF2-40B4-BE49-F238E27FC236}">
                <a16:creationId xmlns:a16="http://schemas.microsoft.com/office/drawing/2014/main" id="{686B2CEB-EC63-45FD-B493-FC08F447DAD4}"/>
              </a:ext>
            </a:extLst>
          </p:cNvPr>
          <p:cNvSpPr txBox="1"/>
          <p:nvPr/>
        </p:nvSpPr>
        <p:spPr>
          <a:xfrm>
            <a:off x="901148" y="2423564"/>
            <a:ext cx="8398565" cy="3847207"/>
          </a:xfrm>
          <a:prstGeom prst="rect">
            <a:avLst/>
          </a:prstGeom>
          <a:noFill/>
        </p:spPr>
        <p:txBody>
          <a:bodyPr wrap="square" rtlCol="0">
            <a:spAutoFit/>
          </a:bodyPr>
          <a:lstStyle/>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 Classroom Dinosaur Curriculum is used by teachers as a prevention program for whole class activity. </a:t>
            </a:r>
          </a:p>
          <a:p>
            <a:pPr marL="342900" indent="-34290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Curriculum is delivered 2-3 times a week by teachers in the classroom in 20-30 minute circle time lessons, group practice activities and promotion of skills throughout the school day.  </a:t>
            </a:r>
          </a:p>
          <a:p>
            <a:pPr marL="342900" indent="-34290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Programme includes lesson plans for 3 “levels” based on children’s developmental age </a:t>
            </a:r>
          </a:p>
          <a:p>
            <a:pPr marL="342900" indent="-342900">
              <a:buFont typeface="Arial" panose="020B0604020202020204" pitchFamily="34" charset="0"/>
              <a:buChar char="•"/>
            </a:pPr>
            <a:endParaRPr lang="en-GB" sz="16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600">
                <a:latin typeface="Arial" panose="020B0604020202020204" pitchFamily="34" charset="0"/>
                <a:cs typeface="Arial" panose="020B0604020202020204" pitchFamily="34" charset="0"/>
                <a:hlinkClick r:id="rId3"/>
              </a:rPr>
              <a:t>https://www.youtube.com/watch?time_continue=24&amp;v=Q1SLNLWH48Y&amp;feature=emb_logo</a:t>
            </a:r>
            <a:endParaRPr lang="en-GB" sz="16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16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BECF79B-58EB-48E1-BD77-7123217FDAB7}"/>
              </a:ext>
            </a:extLst>
          </p:cNvPr>
          <p:cNvSpPr txBox="1"/>
          <p:nvPr/>
        </p:nvSpPr>
        <p:spPr>
          <a:xfrm>
            <a:off x="9233452" y="2792896"/>
            <a:ext cx="2305878" cy="3170099"/>
          </a:xfrm>
          <a:prstGeom prst="rect">
            <a:avLst/>
          </a:prstGeom>
          <a:noFill/>
        </p:spPr>
        <p:txBody>
          <a:bodyPr wrap="square" rtlCol="0">
            <a:spAutoFit/>
          </a:bodyPr>
          <a:lstStyle/>
          <a:p>
            <a:endParaRPr lang="en-GB"/>
          </a:p>
        </p:txBody>
      </p:sp>
      <p:pic>
        <p:nvPicPr>
          <p:cNvPr id="8" name="Picture 7" descr="A picture containing indoor, table, office, woman&#10;&#10;Description automatically generated">
            <a:extLst>
              <a:ext uri="{FF2B5EF4-FFF2-40B4-BE49-F238E27FC236}">
                <a16:creationId xmlns:a16="http://schemas.microsoft.com/office/drawing/2014/main" id="{EAE7F7CB-2F4B-4432-B27D-C891A40598AC}"/>
              </a:ext>
            </a:extLst>
          </p:cNvPr>
          <p:cNvPicPr>
            <a:picLocks noChangeAspect="1"/>
          </p:cNvPicPr>
          <p:nvPr/>
        </p:nvPicPr>
        <p:blipFill>
          <a:blip r:embed="rId4"/>
          <a:stretch>
            <a:fillRect/>
          </a:stretch>
        </p:blipFill>
        <p:spPr>
          <a:xfrm>
            <a:off x="9217043" y="2655332"/>
            <a:ext cx="2322285" cy="2980156"/>
          </a:xfrm>
          <a:prstGeom prst="rect">
            <a:avLst/>
          </a:prstGeom>
        </p:spPr>
      </p:pic>
    </p:spTree>
    <p:extLst>
      <p:ext uri="{BB962C8B-B14F-4D97-AF65-F5344CB8AC3E}">
        <p14:creationId xmlns:p14="http://schemas.microsoft.com/office/powerpoint/2010/main" val="1122306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1E616-9D8B-4C3C-8300-19714C8FEA1C}"/>
              </a:ext>
            </a:extLst>
          </p:cNvPr>
          <p:cNvSpPr>
            <a:spLocks noGrp="1"/>
          </p:cNvSpPr>
          <p:nvPr>
            <p:ph type="title"/>
          </p:nvPr>
        </p:nvSpPr>
        <p:spPr/>
        <p:txBody>
          <a:bodyPr>
            <a:noAutofit/>
          </a:bodyPr>
          <a:lstStyle/>
          <a:p>
            <a:r>
              <a:rPr lang="en-GB">
                <a:latin typeface="Arial" panose="020B0604020202020204" pitchFamily="34" charset="0"/>
                <a:cs typeface="Arial" panose="020B0604020202020204" pitchFamily="34" charset="0"/>
              </a:rPr>
              <a:t>PATHS (Promoting Alternative Thinking Strategies)</a:t>
            </a:r>
          </a:p>
        </p:txBody>
      </p:sp>
      <p:sp>
        <p:nvSpPr>
          <p:cNvPr id="4" name="TextBox 3">
            <a:extLst>
              <a:ext uri="{FF2B5EF4-FFF2-40B4-BE49-F238E27FC236}">
                <a16:creationId xmlns:a16="http://schemas.microsoft.com/office/drawing/2014/main" id="{16C46AB3-772E-4065-A7F7-2EEB5B3AA668}"/>
              </a:ext>
            </a:extLst>
          </p:cNvPr>
          <p:cNvSpPr txBox="1"/>
          <p:nvPr/>
        </p:nvSpPr>
        <p:spPr>
          <a:xfrm>
            <a:off x="1295403" y="2584174"/>
            <a:ext cx="9876180" cy="4647426"/>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Comprehensive programme for promoting emotional and social competencies and reducing aggression and behaviour problems</a:t>
            </a: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Children in mainstream classroom settings, as well as with a variety of children with additional learning needs</a:t>
            </a: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Taught three times per week for a minimum of 20–30 minutes per day</a:t>
            </a: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Develops emotional literacy, self-control, social competence, positive peer relations, and interpersonal problem-solving skills.</a:t>
            </a: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Prevent or reduce behavioural and emotional problem   </a:t>
            </a:r>
          </a:p>
          <a:p>
            <a:r>
              <a:rPr lang="en-GB" sz="2000">
                <a:latin typeface="Arial" panose="020B0604020202020204" pitchFamily="34" charset="0"/>
                <a:cs typeface="Arial" panose="020B0604020202020204" pitchFamily="34" charset="0"/>
              </a:rPr>
              <a:t>                                                                                         </a:t>
            </a:r>
            <a:r>
              <a:rPr lang="en-GB" sz="1600">
                <a:latin typeface="Arial" panose="020B0604020202020204" pitchFamily="34" charset="0"/>
                <a:cs typeface="Arial" panose="020B0604020202020204" pitchFamily="34" charset="0"/>
              </a:rPr>
              <a:t>(Welsh Government, 2012)</a:t>
            </a:r>
          </a:p>
          <a:p>
            <a:pPr marL="285750" indent="-285750">
              <a:buFont typeface="Arial" panose="020B0604020202020204" pitchFamily="34" charset="0"/>
              <a:buChar char="•"/>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                                        Let’s hear what the audiences have to say</a:t>
            </a:r>
          </a:p>
          <a:p>
            <a:r>
              <a:rPr lang="en-GB" sz="200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hlinkClick r:id="rId3"/>
              </a:rPr>
              <a:t>http://www.pathseducation.co.uk/</a:t>
            </a:r>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                                                                                              </a:t>
            </a:r>
          </a:p>
          <a:p>
            <a:r>
              <a:rPr lang="en-GB" sz="20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204259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AF52B-5DF1-47A8-8792-6FDC1DA88599}"/>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SEAL</a:t>
            </a:r>
          </a:p>
        </p:txBody>
      </p:sp>
      <p:sp>
        <p:nvSpPr>
          <p:cNvPr id="3" name="TextBox 2">
            <a:extLst>
              <a:ext uri="{FF2B5EF4-FFF2-40B4-BE49-F238E27FC236}">
                <a16:creationId xmlns:a16="http://schemas.microsoft.com/office/drawing/2014/main" id="{CA58BE13-6D04-4052-A79B-8586F06C52CA}"/>
              </a:ext>
            </a:extLst>
          </p:cNvPr>
          <p:cNvSpPr txBox="1"/>
          <p:nvPr/>
        </p:nvSpPr>
        <p:spPr>
          <a:xfrm>
            <a:off x="1172817" y="2385391"/>
            <a:ext cx="7227734" cy="3785652"/>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 whole school approach to promoting social, emotional and behavioural skills for children and for the promotion of positive behaviour, attendance, learning and well-being</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Applicable to both primary and secondary schools</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Covers seven main themes and at primary stage is aimed at Wave One level, to be delivered once a week</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Provision of Wave Two materials are available for use with additional learning needs or small groups </a:t>
            </a:r>
          </a:p>
          <a:p>
            <a:r>
              <a:rPr lang="en-GB" sz="2000">
                <a:latin typeface="Arial" panose="020B0604020202020204" pitchFamily="34" charset="0"/>
                <a:cs typeface="Arial" panose="020B0604020202020204" pitchFamily="34" charset="0"/>
              </a:rPr>
              <a:t>                                                                                                                                 </a:t>
            </a:r>
            <a:endParaRPr lang="en-GB" sz="1600">
              <a:latin typeface="Arial" panose="020B0604020202020204" pitchFamily="34" charset="0"/>
              <a:cs typeface="Arial" panose="020B0604020202020204" pitchFamily="34" charset="0"/>
            </a:endParaRPr>
          </a:p>
        </p:txBody>
      </p:sp>
      <p:pic>
        <p:nvPicPr>
          <p:cNvPr id="6" name="Picture 5" descr="A group of people around each other&#10;&#10;Description automatically generated">
            <a:extLst>
              <a:ext uri="{FF2B5EF4-FFF2-40B4-BE49-F238E27FC236}">
                <a16:creationId xmlns:a16="http://schemas.microsoft.com/office/drawing/2014/main" id="{E41EBEC1-B22A-4AB2-9980-DAC5C61F250A}"/>
              </a:ext>
            </a:extLst>
          </p:cNvPr>
          <p:cNvPicPr>
            <a:picLocks noChangeAspect="1"/>
          </p:cNvPicPr>
          <p:nvPr/>
        </p:nvPicPr>
        <p:blipFill>
          <a:blip r:embed="rId3"/>
          <a:stretch>
            <a:fillRect/>
          </a:stretch>
        </p:blipFill>
        <p:spPr>
          <a:xfrm>
            <a:off x="8473439" y="2812775"/>
            <a:ext cx="2545744" cy="2792896"/>
          </a:xfrm>
          <a:prstGeom prst="rect">
            <a:avLst/>
          </a:prstGeom>
        </p:spPr>
      </p:pic>
      <p:sp>
        <p:nvSpPr>
          <p:cNvPr id="4" name="Rectangle 3">
            <a:extLst>
              <a:ext uri="{FF2B5EF4-FFF2-40B4-BE49-F238E27FC236}">
                <a16:creationId xmlns:a16="http://schemas.microsoft.com/office/drawing/2014/main" id="{76934177-3BA8-4173-97B1-11181631AD56}"/>
              </a:ext>
            </a:extLst>
          </p:cNvPr>
          <p:cNvSpPr/>
          <p:nvPr/>
        </p:nvSpPr>
        <p:spPr>
          <a:xfrm rot="10800000" flipV="1">
            <a:off x="7991060" y="5785838"/>
            <a:ext cx="3028115" cy="338554"/>
          </a:xfrm>
          <a:prstGeom prst="rect">
            <a:avLst/>
          </a:prstGeom>
        </p:spPr>
        <p:txBody>
          <a:bodyPr wrap="square">
            <a:spAutoFit/>
          </a:bodyPr>
          <a:lstStyle/>
          <a:p>
            <a:r>
              <a:rPr lang="en-GB" sz="1600">
                <a:latin typeface="Arial" panose="020B0604020202020204" pitchFamily="34" charset="0"/>
                <a:cs typeface="Arial" panose="020B0604020202020204" pitchFamily="34" charset="0"/>
              </a:rPr>
              <a:t>(Welsh Government, 2012)</a:t>
            </a:r>
            <a:endParaRPr lang="en-GB" sz="1600"/>
          </a:p>
        </p:txBody>
      </p:sp>
    </p:spTree>
    <p:extLst>
      <p:ext uri="{BB962C8B-B14F-4D97-AF65-F5344CB8AC3E}">
        <p14:creationId xmlns:p14="http://schemas.microsoft.com/office/powerpoint/2010/main" val="955219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1602E-C08C-4141-BF68-81EFA87E0B4A}"/>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KiVa Antibullying Programme </a:t>
            </a:r>
          </a:p>
        </p:txBody>
      </p:sp>
      <p:sp>
        <p:nvSpPr>
          <p:cNvPr id="3" name="TextBox 2">
            <a:extLst>
              <a:ext uri="{FF2B5EF4-FFF2-40B4-BE49-F238E27FC236}">
                <a16:creationId xmlns:a16="http://schemas.microsoft.com/office/drawing/2014/main" id="{6821A3B3-F6F4-436B-95EC-85DA6D54C722}"/>
              </a:ext>
            </a:extLst>
          </p:cNvPr>
          <p:cNvSpPr txBox="1"/>
          <p:nvPr/>
        </p:nvSpPr>
        <p:spPr>
          <a:xfrm>
            <a:off x="1520691" y="2981738"/>
            <a:ext cx="9601196" cy="2978508"/>
          </a:xfrm>
          <a:prstGeom prst="rect">
            <a:avLst/>
          </a:prstGeom>
          <a:noFill/>
          <a:ln w="28575">
            <a:solidFill>
              <a:schemeClr val="tx1"/>
            </a:solidFill>
          </a:ln>
        </p:spPr>
        <p:txBody>
          <a:bodyPr wrap="square" rtlCol="0">
            <a:spAutoFit/>
          </a:bodyPr>
          <a:lstStyle/>
          <a:p>
            <a:r>
              <a:rPr lang="en-GB" sz="2400">
                <a:latin typeface="Arial" panose="020B0604020202020204" pitchFamily="34" charset="0"/>
                <a:cs typeface="Arial" panose="020B0604020202020204" pitchFamily="34" charset="0"/>
              </a:rPr>
              <a:t>Task 2.</a:t>
            </a:r>
          </a:p>
          <a:p>
            <a:endParaRPr lang="en-GB" sz="2400">
              <a:latin typeface="Arial" panose="020B0604020202020204" pitchFamily="34" charset="0"/>
              <a:cs typeface="Arial" panose="020B0604020202020204" pitchFamily="34" charset="0"/>
            </a:endParaRPr>
          </a:p>
          <a:p>
            <a:pPr>
              <a:lnSpc>
                <a:spcPct val="150000"/>
              </a:lnSpc>
            </a:pPr>
            <a:r>
              <a:rPr lang="en-GB" sz="2400">
                <a:latin typeface="Arial" panose="020B0604020202020204" pitchFamily="34" charset="0"/>
                <a:cs typeface="Arial" panose="020B0604020202020204" pitchFamily="34" charset="0"/>
              </a:rPr>
              <a:t>Undertaking independent research, explore the intervention programme and the area of learning to be addressed. Identify the strategies used to address the problem and identify the effectiveness of the intervention.</a:t>
            </a:r>
          </a:p>
        </p:txBody>
      </p:sp>
    </p:spTree>
    <p:extLst>
      <p:ext uri="{BB962C8B-B14F-4D97-AF65-F5344CB8AC3E}">
        <p14:creationId xmlns:p14="http://schemas.microsoft.com/office/powerpoint/2010/main" val="6918817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86E31-F6EA-4BE8-9C2A-2702BEBC04AD}"/>
              </a:ext>
            </a:extLst>
          </p:cNvPr>
          <p:cNvSpPr>
            <a:spLocks noGrp="1"/>
          </p:cNvSpPr>
          <p:nvPr>
            <p:ph type="title"/>
          </p:nvPr>
        </p:nvSpPr>
        <p:spPr/>
        <p:txBody>
          <a:bodyPr/>
          <a:lstStyle/>
          <a:p>
            <a:r>
              <a:rPr lang="en-GB" err="1"/>
              <a:t>KiVa</a:t>
            </a:r>
            <a:r>
              <a:rPr lang="en-GB"/>
              <a:t> Antibullying Programme</a:t>
            </a:r>
          </a:p>
        </p:txBody>
      </p:sp>
      <p:pic>
        <p:nvPicPr>
          <p:cNvPr id="3" name="Picture 3" descr="A screenshot of a cell phone&#10;&#10;Description generated with very high confidence">
            <a:extLst>
              <a:ext uri="{FF2B5EF4-FFF2-40B4-BE49-F238E27FC236}">
                <a16:creationId xmlns:a16="http://schemas.microsoft.com/office/drawing/2014/main" id="{6DD05962-7093-42E3-9C5F-387BEF91FE8B}"/>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5" name="Picture 5" descr="A screenshot of a cell phone&#10;&#10;Description generated with very high confidence">
            <a:extLst>
              <a:ext uri="{FF2B5EF4-FFF2-40B4-BE49-F238E27FC236}">
                <a16:creationId xmlns:a16="http://schemas.microsoft.com/office/drawing/2014/main" id="{EB67E24A-3E51-4DF9-900F-E7CBB512F2B1}"/>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9" name="Picture 9" descr="A screenshot of a cell phone&#10;&#10;Description generated with very high confidence">
            <a:extLst>
              <a:ext uri="{FF2B5EF4-FFF2-40B4-BE49-F238E27FC236}">
                <a16:creationId xmlns:a16="http://schemas.microsoft.com/office/drawing/2014/main" id="{3C7C6BD4-E5DE-4214-930C-29810BF2768E}"/>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11" name="Picture 11" descr="A screenshot of a cell phone&#10;&#10;Description generated with very high confidence">
            <a:extLst>
              <a:ext uri="{FF2B5EF4-FFF2-40B4-BE49-F238E27FC236}">
                <a16:creationId xmlns:a16="http://schemas.microsoft.com/office/drawing/2014/main" id="{6AC31C80-9821-41AA-A33C-8D8E5D49AFE6}"/>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13" name="Picture 13" descr="A screenshot of a cell phone&#10;&#10;Description generated with very high confidence">
            <a:extLst>
              <a:ext uri="{FF2B5EF4-FFF2-40B4-BE49-F238E27FC236}">
                <a16:creationId xmlns:a16="http://schemas.microsoft.com/office/drawing/2014/main" id="{515CEF75-C65C-4EC1-A303-4AD5711D8C5A}"/>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15" name="Picture 15" descr="A screenshot of a cell phone&#10;&#10;Description generated with very high confidence">
            <a:extLst>
              <a:ext uri="{FF2B5EF4-FFF2-40B4-BE49-F238E27FC236}">
                <a16:creationId xmlns:a16="http://schemas.microsoft.com/office/drawing/2014/main" id="{2EB2FF19-CA1C-4397-8161-76C5E6074083}"/>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17" name="Picture 17" descr="A screenshot of a cell phone&#10;&#10;Description generated with very high confidence">
            <a:extLst>
              <a:ext uri="{FF2B5EF4-FFF2-40B4-BE49-F238E27FC236}">
                <a16:creationId xmlns:a16="http://schemas.microsoft.com/office/drawing/2014/main" id="{6DA193D2-A6D0-4D9C-98B2-1BFE76393B15}"/>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19" name="Picture 19" descr="A screenshot of a cell phone&#10;&#10;Description generated with very high confidence">
            <a:extLst>
              <a:ext uri="{FF2B5EF4-FFF2-40B4-BE49-F238E27FC236}">
                <a16:creationId xmlns:a16="http://schemas.microsoft.com/office/drawing/2014/main" id="{18E679B9-225B-4B09-9686-E040973B7D2F}"/>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21" name="Picture 21" descr="A screenshot of a cell phone&#10;&#10;Description generated with very high confidence">
            <a:extLst>
              <a:ext uri="{FF2B5EF4-FFF2-40B4-BE49-F238E27FC236}">
                <a16:creationId xmlns:a16="http://schemas.microsoft.com/office/drawing/2014/main" id="{19565CEE-73AC-48E6-BAF8-9AA21770384A}"/>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23" name="Picture 23" descr="A screenshot of a cell phone&#10;&#10;Description generated with very high confidence">
            <a:extLst>
              <a:ext uri="{FF2B5EF4-FFF2-40B4-BE49-F238E27FC236}">
                <a16:creationId xmlns:a16="http://schemas.microsoft.com/office/drawing/2014/main" id="{9E7BF457-0F92-47D1-9538-10E3AD6E04C6}"/>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27" name="Picture 27" descr="A screenshot of a cell phone&#10;&#10;Description generated with very high confidence">
            <a:extLst>
              <a:ext uri="{FF2B5EF4-FFF2-40B4-BE49-F238E27FC236}">
                <a16:creationId xmlns:a16="http://schemas.microsoft.com/office/drawing/2014/main" id="{664D2345-5D8A-45CC-96EA-B4112825A3F0}"/>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29" name="Picture 29" descr="A screenshot of a cell phone&#10;&#10;Description generated with very high confidence">
            <a:extLst>
              <a:ext uri="{FF2B5EF4-FFF2-40B4-BE49-F238E27FC236}">
                <a16:creationId xmlns:a16="http://schemas.microsoft.com/office/drawing/2014/main" id="{A9CA2C54-4896-4735-9F3B-1BBF2DFB4ABD}"/>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31" name="Picture 31" descr="A screenshot of a cell phone&#10;&#10;Description generated with very high confidence">
            <a:extLst>
              <a:ext uri="{FF2B5EF4-FFF2-40B4-BE49-F238E27FC236}">
                <a16:creationId xmlns:a16="http://schemas.microsoft.com/office/drawing/2014/main" id="{80EE146F-27E7-4DC5-8200-23836F5291DA}"/>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35" name="Picture 35" descr="A screenshot of a cell phone&#10;&#10;Description generated with very high confidence">
            <a:extLst>
              <a:ext uri="{FF2B5EF4-FFF2-40B4-BE49-F238E27FC236}">
                <a16:creationId xmlns:a16="http://schemas.microsoft.com/office/drawing/2014/main" id="{EFDECA66-B4DF-47E2-AADD-553CBF1C9644}"/>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37" name="Picture 37" descr="A screenshot of a cell phone&#10;&#10;Description generated with very high confidence">
            <a:extLst>
              <a:ext uri="{FF2B5EF4-FFF2-40B4-BE49-F238E27FC236}">
                <a16:creationId xmlns:a16="http://schemas.microsoft.com/office/drawing/2014/main" id="{156FA70D-C111-4C90-BF80-E2FC40928EFF}"/>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39" name="Picture 39" descr="A screenshot of a cell phone&#10;&#10;Description generated with very high confidence">
            <a:extLst>
              <a:ext uri="{FF2B5EF4-FFF2-40B4-BE49-F238E27FC236}">
                <a16:creationId xmlns:a16="http://schemas.microsoft.com/office/drawing/2014/main" id="{70A8EF1B-066A-4846-BF0B-F5DD5B6DED65}"/>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41" name="Picture 41" descr="A screenshot of a cell phone&#10;&#10;Description generated with very high confidence">
            <a:extLst>
              <a:ext uri="{FF2B5EF4-FFF2-40B4-BE49-F238E27FC236}">
                <a16:creationId xmlns:a16="http://schemas.microsoft.com/office/drawing/2014/main" id="{0F6A02BD-C9E0-465B-8D14-7C1F702C96B2}"/>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43" name="Picture 43" descr="A screenshot of a cell phone&#10;&#10;Description generated with very high confidence">
            <a:extLst>
              <a:ext uri="{FF2B5EF4-FFF2-40B4-BE49-F238E27FC236}">
                <a16:creationId xmlns:a16="http://schemas.microsoft.com/office/drawing/2014/main" id="{3069DDC8-6BC8-4E69-933B-D09FCE12E42E}"/>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45" name="Picture 45" descr="A screenshot of a cell phone&#10;&#10;Description generated with very high confidence">
            <a:extLst>
              <a:ext uri="{FF2B5EF4-FFF2-40B4-BE49-F238E27FC236}">
                <a16:creationId xmlns:a16="http://schemas.microsoft.com/office/drawing/2014/main" id="{2BFF5EA4-375E-4BEF-8E39-85F29A807D9A}"/>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47" name="Picture 47" descr="A screenshot of a cell phone&#10;&#10;Description generated with very high confidence">
            <a:extLst>
              <a:ext uri="{FF2B5EF4-FFF2-40B4-BE49-F238E27FC236}">
                <a16:creationId xmlns:a16="http://schemas.microsoft.com/office/drawing/2014/main" id="{532491BA-5E99-4AF0-9B08-886FB01D0B55}"/>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49" name="Picture 49" descr="A screenshot of a cell phone&#10;&#10;Description generated with very high confidence">
            <a:extLst>
              <a:ext uri="{FF2B5EF4-FFF2-40B4-BE49-F238E27FC236}">
                <a16:creationId xmlns:a16="http://schemas.microsoft.com/office/drawing/2014/main" id="{E02C05D0-4CC5-4801-8457-8AC027DDC55B}"/>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51" name="Picture 51" descr="A screenshot of a cell phone&#10;&#10;Description generated with very high confidence">
            <a:extLst>
              <a:ext uri="{FF2B5EF4-FFF2-40B4-BE49-F238E27FC236}">
                <a16:creationId xmlns:a16="http://schemas.microsoft.com/office/drawing/2014/main" id="{D19B6FB8-80DC-48F7-89A1-DAF9F918C00A}"/>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53" name="Picture 53" descr="A screenshot of a cell phone&#10;&#10;Description generated with very high confidence">
            <a:extLst>
              <a:ext uri="{FF2B5EF4-FFF2-40B4-BE49-F238E27FC236}">
                <a16:creationId xmlns:a16="http://schemas.microsoft.com/office/drawing/2014/main" id="{79371002-D599-4C07-9869-7D97CC04CCF7}"/>
              </a:ext>
            </a:extLst>
          </p:cNvPr>
          <p:cNvPicPr>
            <a:picLocks noChangeAspect="1"/>
          </p:cNvPicPr>
          <p:nvPr/>
        </p:nvPicPr>
        <p:blipFill>
          <a:blip r:embed="rId2"/>
          <a:stretch>
            <a:fillRect/>
          </a:stretch>
        </p:blipFill>
        <p:spPr>
          <a:xfrm>
            <a:off x="4724400" y="2657475"/>
            <a:ext cx="2743200" cy="1543050"/>
          </a:xfrm>
          <a:prstGeom prst="rect">
            <a:avLst/>
          </a:prstGeom>
        </p:spPr>
      </p:pic>
      <p:pic>
        <p:nvPicPr>
          <p:cNvPr id="55" name="Picture 55" descr="A screenshot of a cell phone&#10;&#10;Description generated with very high confidence">
            <a:extLst>
              <a:ext uri="{FF2B5EF4-FFF2-40B4-BE49-F238E27FC236}">
                <a16:creationId xmlns:a16="http://schemas.microsoft.com/office/drawing/2014/main" id="{95212589-4C9C-4784-88DA-0496F3752B36}"/>
              </a:ext>
            </a:extLst>
          </p:cNvPr>
          <p:cNvPicPr>
            <a:picLocks noChangeAspect="1"/>
          </p:cNvPicPr>
          <p:nvPr/>
        </p:nvPicPr>
        <p:blipFill>
          <a:blip r:embed="rId2"/>
          <a:stretch>
            <a:fillRect/>
          </a:stretch>
        </p:blipFill>
        <p:spPr>
          <a:xfrm>
            <a:off x="1185334" y="2657475"/>
            <a:ext cx="9643532" cy="3100916"/>
          </a:xfrm>
          <a:prstGeom prst="rect">
            <a:avLst/>
          </a:prstGeom>
        </p:spPr>
      </p:pic>
    </p:spTree>
    <p:extLst>
      <p:ext uri="{BB962C8B-B14F-4D97-AF65-F5344CB8AC3E}">
        <p14:creationId xmlns:p14="http://schemas.microsoft.com/office/powerpoint/2010/main" val="3908652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02546-7760-44C5-BE94-CF4EABB7F79C}"/>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ABC Analysis</a:t>
            </a:r>
          </a:p>
        </p:txBody>
      </p:sp>
      <p:sp>
        <p:nvSpPr>
          <p:cNvPr id="3" name="TextBox 2">
            <a:extLst>
              <a:ext uri="{FF2B5EF4-FFF2-40B4-BE49-F238E27FC236}">
                <a16:creationId xmlns:a16="http://schemas.microsoft.com/office/drawing/2014/main" id="{7351CE25-777B-4497-941B-A2E4228C11CE}"/>
              </a:ext>
            </a:extLst>
          </p:cNvPr>
          <p:cNvSpPr txBox="1"/>
          <p:nvPr/>
        </p:nvSpPr>
        <p:spPr>
          <a:xfrm>
            <a:off x="811695" y="2594113"/>
            <a:ext cx="10310192" cy="3488635"/>
          </a:xfrm>
          <a:prstGeom prst="rect">
            <a:avLst/>
          </a:prstGeom>
          <a:noFill/>
        </p:spPr>
        <p:txBody>
          <a:bodyPr wrap="square" rtlCol="0">
            <a:spAutoFit/>
          </a:bodyPr>
          <a:lstStyle/>
          <a:p>
            <a:endParaRPr lang="en-GB"/>
          </a:p>
        </p:txBody>
      </p:sp>
      <p:sp>
        <p:nvSpPr>
          <p:cNvPr id="4" name="Rectangle 3">
            <a:extLst>
              <a:ext uri="{FF2B5EF4-FFF2-40B4-BE49-F238E27FC236}">
                <a16:creationId xmlns:a16="http://schemas.microsoft.com/office/drawing/2014/main" id="{BB6E258F-AE1D-4754-9CD7-5B610131F8CA}"/>
              </a:ext>
            </a:extLst>
          </p:cNvPr>
          <p:cNvSpPr/>
          <p:nvPr/>
        </p:nvSpPr>
        <p:spPr>
          <a:xfrm>
            <a:off x="9849678" y="3051313"/>
            <a:ext cx="1401418" cy="2276061"/>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50F4402-E561-4A1C-B3F5-F64A23EA3307}"/>
              </a:ext>
            </a:extLst>
          </p:cNvPr>
          <p:cNvSpPr txBox="1"/>
          <p:nvPr/>
        </p:nvSpPr>
        <p:spPr>
          <a:xfrm>
            <a:off x="9988826" y="3230217"/>
            <a:ext cx="1133061" cy="646331"/>
          </a:xfrm>
          <a:prstGeom prst="rect">
            <a:avLst/>
          </a:prstGeom>
          <a:noFill/>
          <a:ln w="19050">
            <a:solidFill>
              <a:schemeClr val="tx1"/>
            </a:solidFill>
          </a:ln>
        </p:spPr>
        <p:txBody>
          <a:bodyPr wrap="square" rtlCol="0">
            <a:spAutoFit/>
          </a:bodyPr>
          <a:lstStyle/>
          <a:p>
            <a:pPr algn="ctr"/>
            <a:r>
              <a:rPr lang="en-GB">
                <a:latin typeface="Arial" panose="020B0604020202020204" pitchFamily="34" charset="0"/>
                <a:cs typeface="Arial" panose="020B0604020202020204" pitchFamily="34" charset="0"/>
              </a:rPr>
              <a:t>ABC Analysis</a:t>
            </a:r>
          </a:p>
        </p:txBody>
      </p:sp>
      <p:cxnSp>
        <p:nvCxnSpPr>
          <p:cNvPr id="7" name="Connector: Curved 6">
            <a:extLst>
              <a:ext uri="{FF2B5EF4-FFF2-40B4-BE49-F238E27FC236}">
                <a16:creationId xmlns:a16="http://schemas.microsoft.com/office/drawing/2014/main" id="{CD9A1DC8-DC1F-4447-B92A-22ACF2A0A90C}"/>
              </a:ext>
            </a:extLst>
          </p:cNvPr>
          <p:cNvCxnSpPr>
            <a:cxnSpLocks/>
          </p:cNvCxnSpPr>
          <p:nvPr/>
        </p:nvCxnSpPr>
        <p:spPr>
          <a:xfrm flipV="1">
            <a:off x="10068339" y="4055454"/>
            <a:ext cx="1053548" cy="129208"/>
          </a:xfrm>
          <a:prstGeom prst="curvedConnector3">
            <a:avLst/>
          </a:prstGeom>
          <a:ln w="28575"/>
        </p:spPr>
        <p:style>
          <a:lnRef idx="1">
            <a:schemeClr val="dk1"/>
          </a:lnRef>
          <a:fillRef idx="0">
            <a:schemeClr val="dk1"/>
          </a:fillRef>
          <a:effectRef idx="0">
            <a:schemeClr val="dk1"/>
          </a:effectRef>
          <a:fontRef idx="minor">
            <a:schemeClr val="tx1"/>
          </a:fontRef>
        </p:style>
      </p:cxnSp>
      <p:cxnSp>
        <p:nvCxnSpPr>
          <p:cNvPr id="12" name="Connector: Curved 11">
            <a:extLst>
              <a:ext uri="{FF2B5EF4-FFF2-40B4-BE49-F238E27FC236}">
                <a16:creationId xmlns:a16="http://schemas.microsoft.com/office/drawing/2014/main" id="{CCD32CAB-948D-4267-96CD-F74F7E24FB04}"/>
              </a:ext>
            </a:extLst>
          </p:cNvPr>
          <p:cNvCxnSpPr/>
          <p:nvPr/>
        </p:nvCxnSpPr>
        <p:spPr>
          <a:xfrm flipV="1">
            <a:off x="10068339" y="4343400"/>
            <a:ext cx="1053548" cy="139148"/>
          </a:xfrm>
          <a:prstGeom prst="curvedConnector3">
            <a:avLst/>
          </a:prstGeom>
          <a:ln w="28575"/>
        </p:spPr>
        <p:style>
          <a:lnRef idx="1">
            <a:schemeClr val="dk1"/>
          </a:lnRef>
          <a:fillRef idx="0">
            <a:schemeClr val="dk1"/>
          </a:fillRef>
          <a:effectRef idx="0">
            <a:schemeClr val="dk1"/>
          </a:effectRef>
          <a:fontRef idx="minor">
            <a:schemeClr val="tx1"/>
          </a:fontRef>
        </p:style>
      </p:cxnSp>
      <p:cxnSp>
        <p:nvCxnSpPr>
          <p:cNvPr id="14" name="Connector: Curved 13">
            <a:extLst>
              <a:ext uri="{FF2B5EF4-FFF2-40B4-BE49-F238E27FC236}">
                <a16:creationId xmlns:a16="http://schemas.microsoft.com/office/drawing/2014/main" id="{4D908889-285E-4137-A5AE-4071AD8D506F}"/>
              </a:ext>
            </a:extLst>
          </p:cNvPr>
          <p:cNvCxnSpPr/>
          <p:nvPr/>
        </p:nvCxnSpPr>
        <p:spPr>
          <a:xfrm flipV="1">
            <a:off x="10068339" y="4661452"/>
            <a:ext cx="1053548" cy="117429"/>
          </a:xfrm>
          <a:prstGeom prst="curvedConnector3">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0DB09B6E-DDAF-4F36-A94E-01E1B8D620B3}"/>
              </a:ext>
            </a:extLst>
          </p:cNvPr>
          <p:cNvSpPr txBox="1"/>
          <p:nvPr/>
        </p:nvSpPr>
        <p:spPr>
          <a:xfrm>
            <a:off x="685800" y="2594113"/>
            <a:ext cx="9034669" cy="387798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Behaviour has meaning and communicational purposes</a:t>
            </a:r>
          </a:p>
          <a:p>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‘ABC Analysis’ involves observations of behaviour within the environment</a:t>
            </a:r>
            <a:endParaRPr lang="en-GB" sz="220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200">
                <a:latin typeface="Arial" panose="020B0604020202020204" pitchFamily="34" charset="0"/>
                <a:cs typeface="Arial" panose="020B0604020202020204" pitchFamily="34" charset="0"/>
              </a:rPr>
              <a:t>Addresses the root cause through the use of probing questions</a:t>
            </a:r>
          </a:p>
          <a:p>
            <a:pPr marL="285750" indent="-285750">
              <a:lnSpc>
                <a:spcPct val="150000"/>
              </a:lnSpc>
              <a:buFont typeface="Arial" panose="020B0604020202020204" pitchFamily="34" charset="0"/>
              <a:buChar char="•"/>
            </a:pPr>
            <a:r>
              <a:rPr lang="en-GB" sz="2200">
                <a:latin typeface="Arial" panose="020B0604020202020204" pitchFamily="34" charset="0"/>
                <a:cs typeface="Arial" panose="020B0604020202020204" pitchFamily="34" charset="0"/>
              </a:rPr>
              <a:t>Answers provide understanding of the nature/causes of the behaviour</a:t>
            </a:r>
          </a:p>
          <a:p>
            <a:pPr marL="285750" indent="-285750">
              <a:lnSpc>
                <a:spcPct val="150000"/>
              </a:lnSpc>
              <a:buFont typeface="Arial" panose="020B0604020202020204" pitchFamily="34" charset="0"/>
              <a:buChar char="•"/>
            </a:pPr>
            <a:r>
              <a:rPr lang="en-GB" sz="2200">
                <a:latin typeface="Arial" panose="020B0604020202020204" pitchFamily="34" charset="0"/>
                <a:cs typeface="Arial" panose="020B0604020202020204" pitchFamily="34" charset="0"/>
              </a:rPr>
              <a:t>Lead to the reduction/avoidance of behavioural problems </a:t>
            </a:r>
            <a:endParaRPr lang="en-GB"/>
          </a:p>
          <a:p>
            <a:endParaRPr lang="en-GB"/>
          </a:p>
        </p:txBody>
      </p:sp>
    </p:spTree>
    <p:extLst>
      <p:ext uri="{BB962C8B-B14F-4D97-AF65-F5344CB8AC3E}">
        <p14:creationId xmlns:p14="http://schemas.microsoft.com/office/powerpoint/2010/main" val="24143735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87FCA-30D8-485E-8146-A3CE35B00247}"/>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Physical Intervention </a:t>
            </a:r>
          </a:p>
        </p:txBody>
      </p:sp>
      <p:sp>
        <p:nvSpPr>
          <p:cNvPr id="3" name="TextBox 2">
            <a:extLst>
              <a:ext uri="{FF2B5EF4-FFF2-40B4-BE49-F238E27FC236}">
                <a16:creationId xmlns:a16="http://schemas.microsoft.com/office/drawing/2014/main" id="{E5219108-E33F-40F4-85C0-73CFD197C0D4}"/>
              </a:ext>
            </a:extLst>
          </p:cNvPr>
          <p:cNvSpPr txBox="1"/>
          <p:nvPr/>
        </p:nvSpPr>
        <p:spPr>
          <a:xfrm>
            <a:off x="1023730" y="2504661"/>
            <a:ext cx="10475844" cy="4431983"/>
          </a:xfrm>
          <a:prstGeom prst="rect">
            <a:avLst/>
          </a:prstGeom>
          <a:noFill/>
          <a:ln>
            <a:noFill/>
          </a:ln>
        </p:spPr>
        <p:txBody>
          <a:bodyPr wrap="square" rtlCol="0">
            <a:spAutoFit/>
          </a:bodyPr>
          <a:lstStyle/>
          <a:p>
            <a:r>
              <a:rPr lang="en-GB" sz="2400">
                <a:latin typeface="Arial" panose="020B0604020202020204" pitchFamily="34" charset="0"/>
                <a:cs typeface="Arial" panose="020B0604020202020204" pitchFamily="34" charset="0"/>
              </a:rPr>
              <a:t>Occasions may arise when solitary intervention is ill advised</a:t>
            </a:r>
          </a:p>
          <a:p>
            <a:r>
              <a:rPr lang="en-GB" sz="2200">
                <a:latin typeface="Arial" panose="020B0604020202020204" pitchFamily="34" charset="0"/>
                <a:cs typeface="Arial" panose="020B0604020202020204" pitchFamily="34" charset="0"/>
              </a:rPr>
              <a:t>• a child attacks a member of staff or another child </a:t>
            </a:r>
          </a:p>
          <a:p>
            <a:r>
              <a:rPr lang="en-GB" sz="2200">
                <a:latin typeface="Arial" panose="020B0604020202020204" pitchFamily="34" charset="0"/>
                <a:cs typeface="Arial" panose="020B0604020202020204" pitchFamily="34" charset="0"/>
              </a:rPr>
              <a:t>• children are fighting, causing risk of injury to themselves or others </a:t>
            </a:r>
          </a:p>
          <a:p>
            <a:r>
              <a:rPr lang="en-GB" sz="2200">
                <a:latin typeface="Arial" panose="020B0604020202020204" pitchFamily="34" charset="0"/>
                <a:cs typeface="Arial" panose="020B0604020202020204" pitchFamily="34" charset="0"/>
              </a:rPr>
              <a:t>• a child is committing, or on the verge of committing, deliberate damage to property </a:t>
            </a:r>
          </a:p>
          <a:p>
            <a:r>
              <a:rPr lang="en-GB" sz="2200">
                <a:latin typeface="Arial" panose="020B0604020202020204" pitchFamily="34" charset="0"/>
                <a:cs typeface="Arial" panose="020B0604020202020204" pitchFamily="34" charset="0"/>
              </a:rPr>
              <a:t>• a child is causing, or at risk of causing, injury or damage through accident, rough play or misuse of dangerous materials or objects </a:t>
            </a:r>
          </a:p>
          <a:p>
            <a:r>
              <a:rPr lang="en-GB" sz="2200">
                <a:latin typeface="Arial" panose="020B0604020202020204" pitchFamily="34" charset="0"/>
                <a:cs typeface="Arial" panose="020B0604020202020204" pitchFamily="34" charset="0"/>
              </a:rPr>
              <a:t>• a child absconds from a class or tries to leave school other than at an authorised time </a:t>
            </a:r>
          </a:p>
          <a:p>
            <a:r>
              <a:rPr lang="en-GB" sz="2200">
                <a:latin typeface="Arial" panose="020B0604020202020204" pitchFamily="34" charset="0"/>
                <a:cs typeface="Arial" panose="020B0604020202020204" pitchFamily="34" charset="0"/>
              </a:rPr>
              <a:t> • a child persistently refuses to follow an instruction to leave a classroom </a:t>
            </a:r>
          </a:p>
          <a:p>
            <a:r>
              <a:rPr lang="en-GB" sz="2200">
                <a:latin typeface="Arial" panose="020B0604020202020204" pitchFamily="34" charset="0"/>
                <a:cs typeface="Arial" panose="020B0604020202020204" pitchFamily="34" charset="0"/>
              </a:rPr>
              <a:t>• a child is behaving in a way that seriously disrupts a lesson </a:t>
            </a:r>
            <a:r>
              <a:rPr lang="en-GB" sz="2400">
                <a:latin typeface="Arial" panose="020B0604020202020204" pitchFamily="34" charset="0"/>
                <a:cs typeface="Arial" panose="020B0604020202020204" pitchFamily="34" charset="0"/>
              </a:rPr>
              <a:t>	</a:t>
            </a:r>
          </a:p>
          <a:p>
            <a:endParaRPr lang="en-GB"/>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2210830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7BEEE-A894-4619-86B5-792F21062E32}"/>
              </a:ext>
            </a:extLst>
          </p:cNvPr>
          <p:cNvSpPr>
            <a:spLocks noGrp="1"/>
          </p:cNvSpPr>
          <p:nvPr>
            <p:ph type="title"/>
          </p:nvPr>
        </p:nvSpPr>
        <p:spPr>
          <a:xfrm>
            <a:off x="1295402" y="648105"/>
            <a:ext cx="9601196" cy="1303867"/>
          </a:xfrm>
        </p:spPr>
        <p:txBody>
          <a:bodyPr/>
          <a:lstStyle/>
          <a:p>
            <a:r>
              <a:rPr lang="en-GB">
                <a:latin typeface="Arial" panose="020B0604020202020204" pitchFamily="34" charset="0"/>
                <a:cs typeface="Arial" panose="020B0604020202020204" pitchFamily="34" charset="0"/>
              </a:rPr>
              <a:t>Acceptable Use of Force </a:t>
            </a:r>
          </a:p>
        </p:txBody>
      </p:sp>
      <p:pic>
        <p:nvPicPr>
          <p:cNvPr id="1028" name="Picture 4" descr="Image result for poor behaviour">
            <a:extLst>
              <a:ext uri="{FF2B5EF4-FFF2-40B4-BE49-F238E27FC236}">
                <a16:creationId xmlns:a16="http://schemas.microsoft.com/office/drawing/2014/main" id="{16A367C0-8BAC-45CC-9885-57A3E7FAB9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35165" y="2613991"/>
            <a:ext cx="1688548" cy="351845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C007920-75CE-4671-AF36-EE21F5E63F0B}"/>
              </a:ext>
            </a:extLst>
          </p:cNvPr>
          <p:cNvSpPr txBox="1"/>
          <p:nvPr/>
        </p:nvSpPr>
        <p:spPr>
          <a:xfrm>
            <a:off x="1298577" y="2334697"/>
            <a:ext cx="7972287" cy="4770537"/>
          </a:xfrm>
          <a:prstGeom prst="rect">
            <a:avLst/>
          </a:prstGeom>
          <a:noFill/>
        </p:spPr>
        <p:txBody>
          <a:bodyPr wrap="square" rtlCol="0" anchor="t">
            <a:spAutoFit/>
          </a:bodyPr>
          <a:lstStyle/>
          <a:p>
            <a:pPr marL="285750" indent="-285750">
              <a:buFont typeface="Arial" panose="020B0604020202020204" pitchFamily="34" charset="0"/>
              <a:buChar char="•"/>
            </a:pPr>
            <a:r>
              <a:rPr lang="en-GB" sz="2200" dirty="0">
                <a:latin typeface="Arial"/>
                <a:cs typeface="Arial"/>
              </a:rPr>
              <a:t>Passive physical contact</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a:cs typeface="Arial"/>
              </a:rPr>
              <a:t>Risk of death or serious injury, any member of staff would be justified in taking any necessary action</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a:cs typeface="Arial"/>
              </a:rPr>
              <a:t>Avoid acting in a way that might reasonably be expected to cause injury</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a:cs typeface="Arial"/>
              </a:rPr>
              <a:t>Avoid touching or restraining a child in a way that could be interpreted as sexually inappropriate 	 </a:t>
            </a: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a:cs typeface="Arial"/>
              </a:rPr>
              <a:t>Documented incidents where handling intervention required 	</a:t>
            </a:r>
          </a:p>
          <a:p>
            <a:pPr marL="285750" indent="-285750">
              <a:buFont typeface="Arial" panose="020B0604020202020204" pitchFamily="34" charset="0"/>
              <a:buChar char="•"/>
            </a:pPr>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35179381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19E04-BFE4-4B68-84F0-F4C69EAD2488}"/>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Monitoring and Evaluation</a:t>
            </a:r>
          </a:p>
        </p:txBody>
      </p:sp>
      <p:pic>
        <p:nvPicPr>
          <p:cNvPr id="5" name="Picture 4" descr="A picture containing clock&#10;&#10;Description automatically generated">
            <a:extLst>
              <a:ext uri="{FF2B5EF4-FFF2-40B4-BE49-F238E27FC236}">
                <a16:creationId xmlns:a16="http://schemas.microsoft.com/office/drawing/2014/main" id="{2406CD72-FF46-45AA-9F07-78B7A24611D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088835" y="2723321"/>
            <a:ext cx="2087217" cy="3419061"/>
          </a:xfrm>
          <a:prstGeom prst="rect">
            <a:avLst/>
          </a:prstGeom>
        </p:spPr>
      </p:pic>
      <p:sp>
        <p:nvSpPr>
          <p:cNvPr id="8" name="TextBox 7">
            <a:extLst>
              <a:ext uri="{FF2B5EF4-FFF2-40B4-BE49-F238E27FC236}">
                <a16:creationId xmlns:a16="http://schemas.microsoft.com/office/drawing/2014/main" id="{A3E2A69A-56FA-4592-BDB0-043941E4301C}"/>
              </a:ext>
            </a:extLst>
          </p:cNvPr>
          <p:cNvSpPr txBox="1"/>
          <p:nvPr/>
        </p:nvSpPr>
        <p:spPr>
          <a:xfrm>
            <a:off x="1600201" y="2802835"/>
            <a:ext cx="3319670" cy="400110"/>
          </a:xfrm>
          <a:prstGeom prst="rect">
            <a:avLst/>
          </a:prstGeom>
          <a:noFill/>
        </p:spPr>
        <p:txBody>
          <a:bodyPr wrap="square" rtlCol="0">
            <a:spAutoFit/>
          </a:bodyPr>
          <a:lstStyle/>
          <a:p>
            <a:r>
              <a:rPr lang="en-GB"/>
              <a:t>  </a:t>
            </a:r>
            <a:r>
              <a:rPr lang="en-GB" sz="2000">
                <a:latin typeface="Arial" panose="020B0604020202020204" pitchFamily="34" charset="0"/>
                <a:cs typeface="Arial" panose="020B0604020202020204" pitchFamily="34" charset="0"/>
              </a:rPr>
              <a:t>Reward charts</a:t>
            </a:r>
          </a:p>
        </p:txBody>
      </p:sp>
      <p:sp>
        <p:nvSpPr>
          <p:cNvPr id="9" name="TextBox 8">
            <a:extLst>
              <a:ext uri="{FF2B5EF4-FFF2-40B4-BE49-F238E27FC236}">
                <a16:creationId xmlns:a16="http://schemas.microsoft.com/office/drawing/2014/main" id="{649DFB17-A949-4E7E-8CAB-30BBA6EF8833}"/>
              </a:ext>
            </a:extLst>
          </p:cNvPr>
          <p:cNvSpPr txBox="1"/>
          <p:nvPr/>
        </p:nvSpPr>
        <p:spPr>
          <a:xfrm>
            <a:off x="1689653" y="3309730"/>
            <a:ext cx="3319670"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Home school link books</a:t>
            </a:r>
          </a:p>
        </p:txBody>
      </p:sp>
      <p:sp>
        <p:nvSpPr>
          <p:cNvPr id="11" name="TextBox 10">
            <a:extLst>
              <a:ext uri="{FF2B5EF4-FFF2-40B4-BE49-F238E27FC236}">
                <a16:creationId xmlns:a16="http://schemas.microsoft.com/office/drawing/2014/main" id="{B97A6CC7-ECDA-4CA0-95F1-435016020BFD}"/>
              </a:ext>
            </a:extLst>
          </p:cNvPr>
          <p:cNvSpPr txBox="1"/>
          <p:nvPr/>
        </p:nvSpPr>
        <p:spPr>
          <a:xfrm>
            <a:off x="1689653" y="3906078"/>
            <a:ext cx="3041373"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Self monitoring</a:t>
            </a:r>
          </a:p>
        </p:txBody>
      </p:sp>
      <p:sp>
        <p:nvSpPr>
          <p:cNvPr id="12" name="TextBox 11">
            <a:extLst>
              <a:ext uri="{FF2B5EF4-FFF2-40B4-BE49-F238E27FC236}">
                <a16:creationId xmlns:a16="http://schemas.microsoft.com/office/drawing/2014/main" id="{498D345F-2438-4716-870D-B3D6F1762F5C}"/>
              </a:ext>
            </a:extLst>
          </p:cNvPr>
          <p:cNvSpPr txBox="1"/>
          <p:nvPr/>
        </p:nvSpPr>
        <p:spPr>
          <a:xfrm>
            <a:off x="1689654" y="4403035"/>
            <a:ext cx="2961860"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Behaviour contracts</a:t>
            </a:r>
          </a:p>
        </p:txBody>
      </p:sp>
      <p:sp>
        <p:nvSpPr>
          <p:cNvPr id="14" name="TextBox 13">
            <a:extLst>
              <a:ext uri="{FF2B5EF4-FFF2-40B4-BE49-F238E27FC236}">
                <a16:creationId xmlns:a16="http://schemas.microsoft.com/office/drawing/2014/main" id="{210372EA-8E4F-4F53-A2F1-58136AB23C81}"/>
              </a:ext>
            </a:extLst>
          </p:cNvPr>
          <p:cNvSpPr txBox="1"/>
          <p:nvPr/>
        </p:nvSpPr>
        <p:spPr>
          <a:xfrm>
            <a:off x="7712764" y="2971799"/>
            <a:ext cx="3607905"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Individual learning plan (ILP)</a:t>
            </a:r>
          </a:p>
        </p:txBody>
      </p:sp>
      <p:sp>
        <p:nvSpPr>
          <p:cNvPr id="15" name="TextBox 14">
            <a:extLst>
              <a:ext uri="{FF2B5EF4-FFF2-40B4-BE49-F238E27FC236}">
                <a16:creationId xmlns:a16="http://schemas.microsoft.com/office/drawing/2014/main" id="{BC586EEF-1678-43E0-A0F8-02F13B987BCB}"/>
              </a:ext>
            </a:extLst>
          </p:cNvPr>
          <p:cNvSpPr txBox="1"/>
          <p:nvPr/>
        </p:nvSpPr>
        <p:spPr>
          <a:xfrm>
            <a:off x="7712765" y="3655056"/>
            <a:ext cx="3856384"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Individual behaviour plan (IBP)</a:t>
            </a:r>
          </a:p>
        </p:txBody>
      </p:sp>
      <p:sp>
        <p:nvSpPr>
          <p:cNvPr id="16" name="TextBox 15">
            <a:extLst>
              <a:ext uri="{FF2B5EF4-FFF2-40B4-BE49-F238E27FC236}">
                <a16:creationId xmlns:a16="http://schemas.microsoft.com/office/drawing/2014/main" id="{077B1D51-3095-4B76-8CA3-74A5DA03BB73}"/>
              </a:ext>
            </a:extLst>
          </p:cNvPr>
          <p:cNvSpPr txBox="1"/>
          <p:nvPr/>
        </p:nvSpPr>
        <p:spPr>
          <a:xfrm>
            <a:off x="7712764" y="4306187"/>
            <a:ext cx="3856383"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Pastoral support programme (PSP)</a:t>
            </a:r>
          </a:p>
        </p:txBody>
      </p:sp>
    </p:spTree>
    <p:extLst>
      <p:ext uri="{BB962C8B-B14F-4D97-AF65-F5344CB8AC3E}">
        <p14:creationId xmlns:p14="http://schemas.microsoft.com/office/powerpoint/2010/main" val="20341064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299E0-FFF5-4347-99CE-38786E2EE827}"/>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Strategies</a:t>
            </a:r>
          </a:p>
        </p:txBody>
      </p:sp>
      <p:pic>
        <p:nvPicPr>
          <p:cNvPr id="5" name="Picture 4" descr="A close up of a logo&#10;&#10;Description automatically generated">
            <a:extLst>
              <a:ext uri="{FF2B5EF4-FFF2-40B4-BE49-F238E27FC236}">
                <a16:creationId xmlns:a16="http://schemas.microsoft.com/office/drawing/2014/main" id="{8975DC4E-D2FB-4726-AE8F-93E53CC4376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870174" y="3180522"/>
            <a:ext cx="2922104" cy="2146852"/>
          </a:xfrm>
          <a:prstGeom prst="rect">
            <a:avLst/>
          </a:prstGeom>
        </p:spPr>
      </p:pic>
      <p:sp>
        <p:nvSpPr>
          <p:cNvPr id="6" name="TextBox 5">
            <a:extLst>
              <a:ext uri="{FF2B5EF4-FFF2-40B4-BE49-F238E27FC236}">
                <a16:creationId xmlns:a16="http://schemas.microsoft.com/office/drawing/2014/main" id="{5058222F-512D-4BF7-8B9E-00889EA32388}"/>
              </a:ext>
            </a:extLst>
          </p:cNvPr>
          <p:cNvSpPr txBox="1"/>
          <p:nvPr/>
        </p:nvSpPr>
        <p:spPr>
          <a:xfrm>
            <a:off x="1530626" y="2961861"/>
            <a:ext cx="2922104" cy="400110"/>
          </a:xfrm>
          <a:prstGeom prst="rect">
            <a:avLst/>
          </a:prstGeom>
          <a:noFill/>
        </p:spPr>
        <p:txBody>
          <a:bodyPr wrap="square" rtlCol="0">
            <a:spAutoFit/>
          </a:bodyPr>
          <a:lstStyle/>
          <a:p>
            <a:r>
              <a:rPr lang="en-GB"/>
              <a:t> </a:t>
            </a:r>
            <a:r>
              <a:rPr lang="en-GB" sz="2000">
                <a:latin typeface="Arial" panose="020B0604020202020204" pitchFamily="34" charset="0"/>
                <a:cs typeface="Arial" panose="020B0604020202020204" pitchFamily="34" charset="0"/>
              </a:rPr>
              <a:t>Attention seeking</a:t>
            </a:r>
          </a:p>
        </p:txBody>
      </p:sp>
      <p:sp>
        <p:nvSpPr>
          <p:cNvPr id="7" name="TextBox 6">
            <a:extLst>
              <a:ext uri="{FF2B5EF4-FFF2-40B4-BE49-F238E27FC236}">
                <a16:creationId xmlns:a16="http://schemas.microsoft.com/office/drawing/2014/main" id="{CA9E45AE-CA69-4047-89BE-382E29883AB7}"/>
              </a:ext>
            </a:extLst>
          </p:cNvPr>
          <p:cNvSpPr txBox="1"/>
          <p:nvPr/>
        </p:nvSpPr>
        <p:spPr>
          <a:xfrm>
            <a:off x="1600200" y="3578087"/>
            <a:ext cx="2922104"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Leaving class/school without permission </a:t>
            </a:r>
          </a:p>
        </p:txBody>
      </p:sp>
      <p:sp>
        <p:nvSpPr>
          <p:cNvPr id="8" name="TextBox 7">
            <a:extLst>
              <a:ext uri="{FF2B5EF4-FFF2-40B4-BE49-F238E27FC236}">
                <a16:creationId xmlns:a16="http://schemas.microsoft.com/office/drawing/2014/main" id="{00F5B63F-D10D-415A-BB0A-A821CE95F535}"/>
              </a:ext>
            </a:extLst>
          </p:cNvPr>
          <p:cNvSpPr txBox="1"/>
          <p:nvPr/>
        </p:nvSpPr>
        <p:spPr>
          <a:xfrm>
            <a:off x="1600200" y="4562061"/>
            <a:ext cx="2852530"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Swearing/calling out</a:t>
            </a:r>
          </a:p>
        </p:txBody>
      </p:sp>
      <p:sp>
        <p:nvSpPr>
          <p:cNvPr id="9" name="TextBox 8">
            <a:extLst>
              <a:ext uri="{FF2B5EF4-FFF2-40B4-BE49-F238E27FC236}">
                <a16:creationId xmlns:a16="http://schemas.microsoft.com/office/drawing/2014/main" id="{71EA8533-EA77-4109-8F35-387949BDA7DF}"/>
              </a:ext>
            </a:extLst>
          </p:cNvPr>
          <p:cNvSpPr txBox="1"/>
          <p:nvPr/>
        </p:nvSpPr>
        <p:spPr>
          <a:xfrm>
            <a:off x="8319052" y="3091070"/>
            <a:ext cx="234232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Lack of motivation</a:t>
            </a:r>
          </a:p>
        </p:txBody>
      </p:sp>
      <p:sp>
        <p:nvSpPr>
          <p:cNvPr id="10" name="TextBox 9">
            <a:extLst>
              <a:ext uri="{FF2B5EF4-FFF2-40B4-BE49-F238E27FC236}">
                <a16:creationId xmlns:a16="http://schemas.microsoft.com/office/drawing/2014/main" id="{1FFE4EF8-7623-4A7C-9433-8F3B066CF8EC}"/>
              </a:ext>
            </a:extLst>
          </p:cNvPr>
          <p:cNvSpPr txBox="1"/>
          <p:nvPr/>
        </p:nvSpPr>
        <p:spPr>
          <a:xfrm>
            <a:off x="8319053" y="3578087"/>
            <a:ext cx="2653748"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Unwarranted noise/interruption</a:t>
            </a:r>
          </a:p>
        </p:txBody>
      </p:sp>
      <p:sp>
        <p:nvSpPr>
          <p:cNvPr id="11" name="TextBox 10">
            <a:extLst>
              <a:ext uri="{FF2B5EF4-FFF2-40B4-BE49-F238E27FC236}">
                <a16:creationId xmlns:a16="http://schemas.microsoft.com/office/drawing/2014/main" id="{8D2579E6-4318-40D1-8A3B-5859099E4A23}"/>
              </a:ext>
            </a:extLst>
          </p:cNvPr>
          <p:cNvSpPr txBox="1"/>
          <p:nvPr/>
        </p:nvSpPr>
        <p:spPr>
          <a:xfrm>
            <a:off x="8319052" y="4562061"/>
            <a:ext cx="2812774"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Aggressive behaviour</a:t>
            </a:r>
          </a:p>
        </p:txBody>
      </p:sp>
      <p:cxnSp>
        <p:nvCxnSpPr>
          <p:cNvPr id="13" name="Straight Arrow Connector 12">
            <a:extLst>
              <a:ext uri="{FF2B5EF4-FFF2-40B4-BE49-F238E27FC236}">
                <a16:creationId xmlns:a16="http://schemas.microsoft.com/office/drawing/2014/main" id="{DA2FD753-2F25-496C-BEBC-1ABB1469D79B}"/>
              </a:ext>
            </a:extLst>
          </p:cNvPr>
          <p:cNvCxnSpPr>
            <a:cxnSpLocks/>
          </p:cNvCxnSpPr>
          <p:nvPr/>
        </p:nvCxnSpPr>
        <p:spPr>
          <a:xfrm>
            <a:off x="3965713" y="3180522"/>
            <a:ext cx="725557" cy="181449"/>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CAC307DD-A62D-436A-9FEE-2B026A5183BC}"/>
              </a:ext>
            </a:extLst>
          </p:cNvPr>
          <p:cNvCxnSpPr/>
          <p:nvPr/>
        </p:nvCxnSpPr>
        <p:spPr>
          <a:xfrm>
            <a:off x="3965713" y="3975652"/>
            <a:ext cx="725557" cy="0"/>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FA8319C3-796A-43F6-B026-83C89B4FFBAB}"/>
              </a:ext>
            </a:extLst>
          </p:cNvPr>
          <p:cNvCxnSpPr/>
          <p:nvPr/>
        </p:nvCxnSpPr>
        <p:spPr>
          <a:xfrm flipV="1">
            <a:off x="4094922" y="4562061"/>
            <a:ext cx="596348" cy="228600"/>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5D12984D-A6CD-4991-89CC-BDAD73C731D1}"/>
              </a:ext>
            </a:extLst>
          </p:cNvPr>
          <p:cNvCxnSpPr>
            <a:cxnSpLocks/>
            <a:stCxn id="9" idx="1"/>
          </p:cNvCxnSpPr>
          <p:nvPr/>
        </p:nvCxnSpPr>
        <p:spPr>
          <a:xfrm flipH="1">
            <a:off x="7643191" y="3291125"/>
            <a:ext cx="675861" cy="137874"/>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D662BA48-571D-45EF-8462-695D76C9FC93}"/>
              </a:ext>
            </a:extLst>
          </p:cNvPr>
          <p:cNvCxnSpPr/>
          <p:nvPr/>
        </p:nvCxnSpPr>
        <p:spPr>
          <a:xfrm flipH="1">
            <a:off x="7643191" y="3906078"/>
            <a:ext cx="576470" cy="0"/>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12B2CB3A-5C85-491F-A45C-CCD513866E2C}"/>
              </a:ext>
            </a:extLst>
          </p:cNvPr>
          <p:cNvCxnSpPr>
            <a:cxnSpLocks/>
          </p:cNvCxnSpPr>
          <p:nvPr/>
        </p:nvCxnSpPr>
        <p:spPr>
          <a:xfrm flipH="1" flipV="1">
            <a:off x="7643191" y="4562061"/>
            <a:ext cx="576470" cy="228600"/>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sp>
        <p:nvSpPr>
          <p:cNvPr id="28" name="TextBox 27">
            <a:extLst>
              <a:ext uri="{FF2B5EF4-FFF2-40B4-BE49-F238E27FC236}">
                <a16:creationId xmlns:a16="http://schemas.microsoft.com/office/drawing/2014/main" id="{75400193-8FA2-49E9-8975-F6A38814EA1C}"/>
              </a:ext>
            </a:extLst>
          </p:cNvPr>
          <p:cNvSpPr txBox="1"/>
          <p:nvPr/>
        </p:nvSpPr>
        <p:spPr>
          <a:xfrm>
            <a:off x="4373216" y="2454965"/>
            <a:ext cx="4015409" cy="1138773"/>
          </a:xfrm>
          <a:prstGeom prst="rect">
            <a:avLst/>
          </a:prstGeom>
          <a:noFill/>
        </p:spPr>
        <p:txBody>
          <a:bodyPr wrap="square" rtlCol="0">
            <a:spAutoFit/>
          </a:bodyPr>
          <a:lstStyle/>
          <a:p>
            <a:r>
              <a:rPr lang="en-GB" sz="3200">
                <a:solidFill>
                  <a:srgbClr val="FF0000"/>
                </a:solidFill>
                <a:latin typeface="Arial" panose="020B0604020202020204" pitchFamily="34" charset="0"/>
                <a:cs typeface="Arial" panose="020B0604020202020204" pitchFamily="34" charset="0"/>
              </a:rPr>
              <a:t>Proactive strategies</a:t>
            </a:r>
          </a:p>
          <a:p>
            <a:endParaRPr lang="en-GB" sz="3600">
              <a:solidFill>
                <a:srgbClr val="FF0000"/>
              </a:solidFill>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9F2CF976-FDF9-45F8-BF9C-3CE089551F3A}"/>
              </a:ext>
            </a:extLst>
          </p:cNvPr>
          <p:cNvSpPr txBox="1"/>
          <p:nvPr/>
        </p:nvSpPr>
        <p:spPr>
          <a:xfrm>
            <a:off x="4452729" y="5327374"/>
            <a:ext cx="3766931" cy="584775"/>
          </a:xfrm>
          <a:prstGeom prst="rect">
            <a:avLst/>
          </a:prstGeom>
          <a:noFill/>
        </p:spPr>
        <p:txBody>
          <a:bodyPr wrap="square" rtlCol="0">
            <a:spAutoFit/>
          </a:bodyPr>
          <a:lstStyle/>
          <a:p>
            <a:r>
              <a:rPr lang="en-GB" sz="3200">
                <a:solidFill>
                  <a:srgbClr val="FF0000"/>
                </a:solidFill>
                <a:latin typeface="Arial" panose="020B0604020202020204" pitchFamily="34" charset="0"/>
                <a:cs typeface="Arial" panose="020B0604020202020204" pitchFamily="34" charset="0"/>
              </a:rPr>
              <a:t>Reactive strategies</a:t>
            </a:r>
          </a:p>
        </p:txBody>
      </p:sp>
    </p:spTree>
    <p:extLst>
      <p:ext uri="{BB962C8B-B14F-4D97-AF65-F5344CB8AC3E}">
        <p14:creationId xmlns:p14="http://schemas.microsoft.com/office/powerpoint/2010/main" val="2278598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9C896-A1FC-47FD-9413-134D69FE106C}"/>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Re-engagement with Education</a:t>
            </a:r>
          </a:p>
        </p:txBody>
      </p:sp>
      <p:sp>
        <p:nvSpPr>
          <p:cNvPr id="4" name="TextBox 3">
            <a:extLst>
              <a:ext uri="{FF2B5EF4-FFF2-40B4-BE49-F238E27FC236}">
                <a16:creationId xmlns:a16="http://schemas.microsoft.com/office/drawing/2014/main" id="{2CD339B7-DCCA-458A-B812-57EA3E4487C4}"/>
              </a:ext>
            </a:extLst>
          </p:cNvPr>
          <p:cNvSpPr txBox="1"/>
          <p:nvPr/>
        </p:nvSpPr>
        <p:spPr>
          <a:xfrm>
            <a:off x="1053548" y="2594113"/>
            <a:ext cx="10137913" cy="3816429"/>
          </a:xfrm>
          <a:prstGeom prst="rect">
            <a:avLst/>
          </a:prstGeom>
          <a:noFill/>
        </p:spPr>
        <p:txBody>
          <a:bodyPr wrap="square" rtlCol="0">
            <a:spAutoFit/>
          </a:bodyPr>
          <a:lstStyle/>
          <a:p>
            <a:r>
              <a:rPr lang="en-GB" sz="2200">
                <a:latin typeface="Arial" panose="020B0604020202020204" pitchFamily="34" charset="0"/>
                <a:cs typeface="Arial" panose="020B0604020202020204" pitchFamily="34" charset="0"/>
              </a:rPr>
              <a:t>Unlike disruptive behaviours which are easily identifiable, disengagement is notably the opposite</a:t>
            </a:r>
          </a:p>
          <a:p>
            <a:pPr marL="342900" indent="-342900">
              <a:buFont typeface="Arial" panose="020B0604020202020204" pitchFamily="34" charset="0"/>
              <a:buChar char="•"/>
            </a:pPr>
            <a:r>
              <a:rPr lang="en-GB" sz="2200">
                <a:latin typeface="Arial" panose="020B0604020202020204" pitchFamily="34" charset="0"/>
                <a:cs typeface="Arial" panose="020B0604020202020204" pitchFamily="34" charset="0"/>
              </a:rPr>
              <a:t>Cause no undue duress to the teaching practice</a:t>
            </a:r>
          </a:p>
          <a:p>
            <a:pPr marL="285750" indent="-285750">
              <a:buFont typeface="Arial" panose="020B0604020202020204" pitchFamily="34" charset="0"/>
              <a:buChar char="•"/>
            </a:pPr>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Withdrawn and reticent</a:t>
            </a:r>
          </a:p>
          <a:p>
            <a:pPr marL="285750" indent="-285750">
              <a:buFont typeface="Arial" panose="020B0604020202020204" pitchFamily="34" charset="0"/>
              <a:buChar char="•"/>
            </a:pPr>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Lack social skills to address the situation</a:t>
            </a:r>
          </a:p>
          <a:p>
            <a:pPr marL="285750" indent="-285750">
              <a:buFont typeface="Arial" panose="020B0604020202020204" pitchFamily="34" charset="0"/>
              <a:buChar char="•"/>
            </a:pPr>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Teaching practice use of screening highlights the situation</a:t>
            </a:r>
          </a:p>
          <a:p>
            <a:pPr marL="285750" indent="-285750">
              <a:buFont typeface="Arial" panose="020B0604020202020204" pitchFamily="34" charset="0"/>
              <a:buChar char="•"/>
            </a:pPr>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Award attention to this group</a:t>
            </a:r>
          </a:p>
        </p:txBody>
      </p:sp>
    </p:spTree>
    <p:extLst>
      <p:ext uri="{BB962C8B-B14F-4D97-AF65-F5344CB8AC3E}">
        <p14:creationId xmlns:p14="http://schemas.microsoft.com/office/powerpoint/2010/main" val="33633359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79508-EB8C-426A-8AA5-71B4B88783D9}"/>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Nurture Groups</a:t>
            </a:r>
          </a:p>
        </p:txBody>
      </p:sp>
      <p:sp>
        <p:nvSpPr>
          <p:cNvPr id="3" name="TextBox 2">
            <a:extLst>
              <a:ext uri="{FF2B5EF4-FFF2-40B4-BE49-F238E27FC236}">
                <a16:creationId xmlns:a16="http://schemas.microsoft.com/office/drawing/2014/main" id="{8AAFC388-60B3-4943-9A04-8DD508DC350A}"/>
              </a:ext>
            </a:extLst>
          </p:cNvPr>
          <p:cNvSpPr txBox="1"/>
          <p:nvPr/>
        </p:nvSpPr>
        <p:spPr>
          <a:xfrm>
            <a:off x="1441173" y="2395329"/>
            <a:ext cx="9770165" cy="3754874"/>
          </a:xfrm>
          <a:prstGeom prst="rect">
            <a:avLst/>
          </a:prstGeom>
          <a:noFill/>
        </p:spPr>
        <p:txBody>
          <a:bodyPr wrap="square" rtlCol="0">
            <a:spAutoFit/>
          </a:bodyPr>
          <a:lstStyle/>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Originated in 1969 by Marjorie Boxall (Educational Psychologist)</a:t>
            </a:r>
          </a:p>
          <a:p>
            <a:pPr marL="285750" indent="-285750">
              <a:buFont typeface="Arial" panose="020B0604020202020204" pitchFamily="34" charset="0"/>
              <a:buChar char="•"/>
            </a:pPr>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Focus on pupils with stressful/disruptive backgrounds, largely due to disruptive relationships in early years</a:t>
            </a:r>
          </a:p>
          <a:p>
            <a:pPr marL="285750" indent="-285750">
              <a:buFont typeface="Arial" panose="020B0604020202020204" pitchFamily="34" charset="0"/>
              <a:buChar char="•"/>
            </a:pPr>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Safe learning environment designed in schools to help pupils grow and develop</a:t>
            </a:r>
          </a:p>
          <a:p>
            <a:pPr marL="285750" indent="-285750">
              <a:buFont typeface="Arial" panose="020B0604020202020204" pitchFamily="34" charset="0"/>
              <a:buChar char="•"/>
            </a:pPr>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Underpinned by Bowlby’s Theory Attachment Theory, focus upon developing behaviour damaged by poor quality care in early years</a:t>
            </a:r>
          </a:p>
          <a:p>
            <a:pPr algn="ctr"/>
            <a:r>
              <a:rPr lang="en-GB"/>
              <a:t>https://www.youtube.com/watch?v=RlMAYaYRDJE</a:t>
            </a:r>
          </a:p>
        </p:txBody>
      </p:sp>
    </p:spTree>
    <p:extLst>
      <p:ext uri="{BB962C8B-B14F-4D97-AF65-F5344CB8AC3E}">
        <p14:creationId xmlns:p14="http://schemas.microsoft.com/office/powerpoint/2010/main" val="934981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70115A-D48C-4914-B865-85FEAE802600}"/>
              </a:ext>
            </a:extLst>
          </p:cNvPr>
          <p:cNvSpPr txBox="1"/>
          <p:nvPr/>
        </p:nvSpPr>
        <p:spPr>
          <a:xfrm>
            <a:off x="4263887" y="616226"/>
            <a:ext cx="3702326" cy="430887"/>
          </a:xfrm>
          <a:prstGeom prst="rect">
            <a:avLst/>
          </a:prstGeom>
          <a:noFill/>
        </p:spPr>
        <p:txBody>
          <a:bodyPr wrap="square" rtlCol="0">
            <a:spAutoFit/>
          </a:bodyPr>
          <a:lstStyle/>
          <a:p>
            <a:pPr algn="ctr"/>
            <a:r>
              <a:rPr lang="en-GB" sz="2200" u="sng">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3EDE4332-9774-41E8-9D72-CCB4C4E749CB}"/>
              </a:ext>
            </a:extLst>
          </p:cNvPr>
          <p:cNvSpPr txBox="1"/>
          <p:nvPr/>
        </p:nvSpPr>
        <p:spPr>
          <a:xfrm>
            <a:off x="1023730" y="1047113"/>
            <a:ext cx="10286999" cy="5509200"/>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Aggleton, P, Dennison, C &amp; Warwick, I (2010), Promoting Health and Wellbeing Through Schools, London, Routledge</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Berry, V, Axford, N, Blower, S, Taylor, R, Edwards, R, Tobin K, Jone, C &amp; Bywater, T (2015), The Effectiveness and Micro-costing Analysis of a Universal, School-Based, Social–Emotional Learning Programme in the UK: A Cluster-Randomised Controlled Trial, [Online] Available at:</a:t>
            </a:r>
            <a:r>
              <a:rPr lang="en-GB" sz="1600">
                <a:hlinkClick r:id="rId3"/>
              </a:rPr>
              <a:t> https://link.springer.com/article/10.1007%2Fs12310-015-9160-1</a:t>
            </a:r>
            <a:r>
              <a:rPr lang="en-GB" sz="1600"/>
              <a:t> </a:t>
            </a:r>
            <a:r>
              <a:rPr lang="en-GB" sz="1600">
                <a:latin typeface="Arial" panose="020B0604020202020204" pitchFamily="34" charset="0"/>
                <a:cs typeface="Arial" panose="020B0604020202020204" pitchFamily="34" charset="0"/>
              </a:rPr>
              <a:t>(Accessed 7</a:t>
            </a:r>
            <a:r>
              <a:rPr lang="en-GB" sz="1600" baseline="30000">
                <a:latin typeface="Arial" panose="020B0604020202020204" pitchFamily="34" charset="0"/>
                <a:cs typeface="Arial" panose="020B0604020202020204" pitchFamily="34" charset="0"/>
              </a:rPr>
              <a:t>th</a:t>
            </a:r>
            <a:r>
              <a:rPr lang="en-GB" sz="1600">
                <a:latin typeface="Arial" panose="020B0604020202020204" pitchFamily="34" charset="0"/>
                <a:cs typeface="Arial" panose="020B0604020202020204" pitchFamily="34" charset="0"/>
              </a:rPr>
              <a:t> March 2020) </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Ecclestone, K (2014), Emotional Well-Being in Educational Policy and Practice: Interdisciplinary Perspectives, London, Routledge.</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Geldard, K (2009), Practical Interventions for Young People at Risk, London, Sage Publications Ltd.</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Lendrum, A, Humphrey, N &amp; Wigelsworth, M (2013), Social and emotional aspects of learning (SEAL) for secondary schools: implementation difficulties and their implications for school-based mental health promotion, Child and Adolescent Mental Health 18, No. 3, 2013, pp. 158–164, [Online] Available at: </a:t>
            </a:r>
            <a:r>
              <a:rPr lang="en-GB" sz="1600">
                <a:hlinkClick r:id="rId4"/>
              </a:rPr>
              <a:t>https://onlinelibrary.wiley.com/doi/pdf/10.1111/camh.12006</a:t>
            </a:r>
            <a:r>
              <a:rPr lang="en-GB" sz="1600"/>
              <a:t> </a:t>
            </a:r>
            <a:r>
              <a:rPr lang="en-GB" sz="1600">
                <a:latin typeface="Arial" panose="020B0604020202020204" pitchFamily="34" charset="0"/>
                <a:cs typeface="Arial" panose="020B0604020202020204" pitchFamily="34" charset="0"/>
              </a:rPr>
              <a:t>(Accessed 7</a:t>
            </a:r>
            <a:r>
              <a:rPr lang="en-GB" sz="1600" baseline="30000">
                <a:latin typeface="Arial" panose="020B0604020202020204" pitchFamily="34" charset="0"/>
                <a:cs typeface="Arial" panose="020B0604020202020204" pitchFamily="34" charset="0"/>
              </a:rPr>
              <a:t>th</a:t>
            </a:r>
            <a:r>
              <a:rPr lang="en-GB" sz="1600">
                <a:latin typeface="Arial" panose="020B0604020202020204" pitchFamily="34" charset="0"/>
                <a:cs typeface="Arial" panose="020B0604020202020204" pitchFamily="34" charset="0"/>
              </a:rPr>
              <a:t> March 2020)</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McDaid,D, Park, A, Currie, C &amp; Zanotti, C (2014), Wellbeing: A Complete Reference Guide, Economics of Wellbeing, Chichester, John Wiley &amp; Sons Ltd.</a:t>
            </a:r>
          </a:p>
          <a:p>
            <a:r>
              <a:rPr lang="en-GB" sz="1600">
                <a:latin typeface="Arial" panose="020B0604020202020204" pitchFamily="34" charset="0"/>
                <a:cs typeface="Arial" panose="020B0604020202020204" pitchFamily="34" charset="0"/>
              </a:rPr>
              <a:t> </a:t>
            </a:r>
          </a:p>
          <a:p>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95857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60F1EB-042F-45D5-BB4B-0FD2D113B8B0}"/>
              </a:ext>
            </a:extLst>
          </p:cNvPr>
          <p:cNvSpPr txBox="1"/>
          <p:nvPr/>
        </p:nvSpPr>
        <p:spPr>
          <a:xfrm>
            <a:off x="4651513" y="944217"/>
            <a:ext cx="3001617" cy="461665"/>
          </a:xfrm>
          <a:prstGeom prst="rect">
            <a:avLst/>
          </a:prstGeom>
          <a:noFill/>
        </p:spPr>
        <p:txBody>
          <a:bodyPr wrap="square" rtlCol="0">
            <a:spAutoFit/>
          </a:bodyPr>
          <a:lstStyle/>
          <a:p>
            <a:r>
              <a:rPr lang="en-GB" sz="2400" u="sng">
                <a:latin typeface="Arial" panose="020B0604020202020204" pitchFamily="34" charset="0"/>
                <a:cs typeface="Arial" panose="020B0604020202020204" pitchFamily="34" charset="0"/>
              </a:rPr>
              <a:t>References.</a:t>
            </a:r>
          </a:p>
        </p:txBody>
      </p:sp>
      <p:sp>
        <p:nvSpPr>
          <p:cNvPr id="8" name="TextBox 7">
            <a:extLst>
              <a:ext uri="{FF2B5EF4-FFF2-40B4-BE49-F238E27FC236}">
                <a16:creationId xmlns:a16="http://schemas.microsoft.com/office/drawing/2014/main" id="{56E3F2A8-C35F-48A2-A153-7F40F5B98A62}"/>
              </a:ext>
            </a:extLst>
          </p:cNvPr>
          <p:cNvSpPr txBox="1"/>
          <p:nvPr/>
        </p:nvSpPr>
        <p:spPr>
          <a:xfrm>
            <a:off x="1162878" y="1590261"/>
            <a:ext cx="9899374" cy="1754326"/>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The Incredible Years (2013), The Incredible Years Programme, [Online] Available at:  </a:t>
            </a:r>
            <a:r>
              <a:rPr lang="en-GB">
                <a:hlinkClick r:id="rId3"/>
              </a:rPr>
              <a:t>http://www.incredibleyears.com/programs</a:t>
            </a:r>
            <a:r>
              <a:rPr lang="en-GB">
                <a:latin typeface="Arial" panose="020B0604020202020204" pitchFamily="34" charset="0"/>
                <a:cs typeface="Arial" panose="020B0604020202020204" pitchFamily="34" charset="0"/>
                <a:hlinkClick r:id="rId3"/>
              </a:rPr>
              <a:t>/</a:t>
            </a:r>
            <a:r>
              <a:rPr lang="en-GB">
                <a:latin typeface="Arial" panose="020B0604020202020204" pitchFamily="34" charset="0"/>
                <a:cs typeface="Arial" panose="020B0604020202020204" pitchFamily="34" charset="0"/>
              </a:rPr>
              <a:t> (Accessed 7</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March 2020)</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Welsh Government (2012), Practical approaches to behaviour management in the classroom </a:t>
            </a:r>
            <a:r>
              <a:rPr lang="en-GB">
                <a:hlinkClick r:id="rId4"/>
              </a:rPr>
              <a:t>https://gov.wales/sites/default/files/publications/2018-12/practical-approaches-to-behaviour-management-in-the-classroom-a-handbook-for-classroom-teachers-in-primary-schools.pdf</a:t>
            </a:r>
            <a:r>
              <a:rPr lang="en-GB"/>
              <a:t> </a:t>
            </a:r>
            <a:r>
              <a:rPr lang="en-GB">
                <a:latin typeface="Arial" panose="020B0604020202020204" pitchFamily="34" charset="0"/>
                <a:cs typeface="Arial" panose="020B0604020202020204" pitchFamily="34" charset="0"/>
              </a:rPr>
              <a:t>(Accessed 7</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March 2020)</a:t>
            </a:r>
          </a:p>
        </p:txBody>
      </p:sp>
    </p:spTree>
    <p:extLst>
      <p:ext uri="{BB962C8B-B14F-4D97-AF65-F5344CB8AC3E}">
        <p14:creationId xmlns:p14="http://schemas.microsoft.com/office/powerpoint/2010/main" val="143062050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F57B18F4F1DDF4E9781F690CAB90888" ma:contentTypeVersion="4" ma:contentTypeDescription="Create a new document." ma:contentTypeScope="" ma:versionID="a8771b55348514b3119706f5679b8c1b">
  <xsd:schema xmlns:xsd="http://www.w3.org/2001/XMLSchema" xmlns:xs="http://www.w3.org/2001/XMLSchema" xmlns:p="http://schemas.microsoft.com/office/2006/metadata/properties" xmlns:ns2="e9346c69-e45b-4b17-827a-3d9711b8be6a" targetNamespace="http://schemas.microsoft.com/office/2006/metadata/properties" ma:root="true" ma:fieldsID="72c23beb464f9693ffbc6f975e3e92d3" ns2:_="">
    <xsd:import namespace="e9346c69-e45b-4b17-827a-3d9711b8be6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346c69-e45b-4b17-827a-3d9711b8be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CE3D91-1370-447B-9545-148FA154A677}">
  <ds:schemaRefs>
    <ds:schemaRef ds:uri="58f7e881-cc1d-4294-8008-c54da3573a5f"/>
    <ds:schemaRef ds:uri="ed25a739-d205-4a8f-b117-2566f909cb6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6A9DC18-7F46-412A-AFE2-2DAB3CEEE95B}">
  <ds:schemaRefs>
    <ds:schemaRef ds:uri="e9346c69-e45b-4b17-827a-3d9711b8be6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182D323-8695-4E4B-AD95-D76A4ED22B4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Organic</Template>
  <TotalTime>0</TotalTime>
  <Words>4176</Words>
  <Application>Microsoft Office PowerPoint</Application>
  <PresentationFormat>Widescreen</PresentationFormat>
  <Paragraphs>343</Paragraphs>
  <Slides>22</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Garamond</vt:lpstr>
      <vt:lpstr>Organic</vt:lpstr>
      <vt:lpstr>Behaviour &amp; Learning</vt:lpstr>
      <vt:lpstr>Behaviour Management for the Primary School </vt:lpstr>
      <vt:lpstr>Effective Behaviour Management</vt:lpstr>
      <vt:lpstr>Behaviour Programmes</vt:lpstr>
      <vt:lpstr>In Practice</vt:lpstr>
      <vt:lpstr>The Teacher Classroom Management Scheme </vt:lpstr>
      <vt:lpstr>The Goals of the Programme</vt:lpstr>
      <vt:lpstr>Programme Goals</vt:lpstr>
      <vt:lpstr>Classroom Dinosaur Curriculum</vt:lpstr>
      <vt:lpstr>PATHS (Promoting Alternative Thinking Strategies)</vt:lpstr>
      <vt:lpstr>SEAL</vt:lpstr>
      <vt:lpstr>KiVa Antibullying Programme </vt:lpstr>
      <vt:lpstr>KiVa Antibullying Programme</vt:lpstr>
      <vt:lpstr>ABC Analysis</vt:lpstr>
      <vt:lpstr>Physical Intervention </vt:lpstr>
      <vt:lpstr>Acceptable Use of Force </vt:lpstr>
      <vt:lpstr>Monitoring and Evaluation</vt:lpstr>
      <vt:lpstr>Strategies</vt:lpstr>
      <vt:lpstr>Re-engagement with Education</vt:lpstr>
      <vt:lpstr>Nurture Groups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 &amp; Learning</dc:title>
  <dc:creator>Tracy Taylor (1804033)</dc:creator>
  <cp:lastModifiedBy>Laura Hutchings</cp:lastModifiedBy>
  <cp:revision>16</cp:revision>
  <cp:lastPrinted>2020-03-15T17:53:42Z</cp:lastPrinted>
  <dcterms:created xsi:type="dcterms:W3CDTF">2020-03-07T21:16:31Z</dcterms:created>
  <dcterms:modified xsi:type="dcterms:W3CDTF">2022-05-04T09:26:29Z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0x0101008F57B18F4F1DDF4E9781F690CAB90888</vt:lpwstr>
  </property>
</Properties>
</file>