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handoutMasterIdLst>
    <p:handoutMasterId r:id="rId17"/>
  </p:handoutMasterIdLst>
  <p:sldIdLst>
    <p:sldId id="263" r:id="rId2"/>
    <p:sldId id="268" r:id="rId3"/>
    <p:sldId id="267" r:id="rId4"/>
    <p:sldId id="260" r:id="rId5"/>
    <p:sldId id="261" r:id="rId6"/>
    <p:sldId id="265" r:id="rId7"/>
    <p:sldId id="266" r:id="rId8"/>
    <p:sldId id="269" r:id="rId9"/>
    <p:sldId id="270" r:id="rId10"/>
    <p:sldId id="271" r:id="rId11"/>
    <p:sldId id="272" r:id="rId12"/>
    <p:sldId id="273" r:id="rId13"/>
    <p:sldId id="259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Header slide" id="{3E7F2C63-CC47-47FE-8BDF-76111FD81795}">
          <p14:sldIdLst>
            <p14:sldId id="263"/>
          </p14:sldIdLst>
        </p14:section>
        <p14:section name="Introduction" id="{6738552B-FE19-47CB-98FD-3C30A2AF189D}">
          <p14:sldIdLst>
            <p14:sldId id="268"/>
          </p14:sldIdLst>
        </p14:section>
        <p14:section name="HR role in organisations" id="{C40D22F2-784B-495D-9580-9EF1B07B6FFD}">
          <p14:sldIdLst>
            <p14:sldId id="267"/>
          </p14:sldIdLst>
        </p14:section>
        <p14:section name="Motivation theories" id="{32B460ED-2AC0-406F-B6B5-066847EC532D}">
          <p14:sldIdLst>
            <p14:sldId id="260"/>
            <p14:sldId id="261"/>
          </p14:sldIdLst>
        </p14:section>
        <p14:section name="Management theories" id="{9EFDBE71-D14A-434C-A8BC-E6E41B9E4469}">
          <p14:sldIdLst>
            <p14:sldId id="265"/>
            <p14:sldId id="266"/>
            <p14:sldId id="269"/>
            <p14:sldId id="270"/>
            <p14:sldId id="271"/>
            <p14:sldId id="272"/>
            <p14:sldId id="273"/>
          </p14:sldIdLst>
        </p14:section>
        <p14:section name="Conclusion" id="{413E0082-905A-4C24-A803-4A82356BBD34}">
          <p14:sldIdLst>
            <p14:sldId id="259"/>
          </p14:sldIdLst>
        </p14:section>
        <p14:section name="References" id="{DBE15E2E-4264-4D84-B592-97DE6C8DCF5C}">
          <p14:sldIdLst>
            <p14:sldId id="264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AB5915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C89EF96-8CEA-46FF-86C4-4CE0E7609802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704" autoAdjust="0"/>
  </p:normalViewPr>
  <p:slideViewPr>
    <p:cSldViewPr snapToGrid="0">
      <p:cViewPr varScale="1">
        <p:scale>
          <a:sx n="111" d="100"/>
          <a:sy n="111" d="100"/>
        </p:scale>
        <p:origin x="4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79" d="100"/>
          <a:sy n="79" d="100"/>
        </p:scale>
        <p:origin x="319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741D12-1BA0-4D16-B253-39E4DA7AD69F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910782-FDC2-4F7C-A018-7A502E5089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837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D0E036-A0EF-40EA-AC2B-818A5F8CFC1C}" type="datetimeFigureOut">
              <a:rPr lang="en-US" smtClean="0"/>
              <a:t>10/19/2022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936D52-512B-47DE-BC94-6C88A56CE9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996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936D52-512B-47DE-BC94-6C88A56CE98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9223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 userDrawn="1"/>
        </p:nvGrpSpPr>
        <p:grpSpPr bwMode="ltGray"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 bwMode="ltGray"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2"/>
            <p:cNvSpPr>
              <a:spLocks noChangeArrowheads="1"/>
            </p:cNvSpPr>
            <p:nvPr/>
          </p:nvSpPr>
          <p:spPr bwMode="ltGray">
            <a:xfrm flipH="1">
              <a:off x="9045819" y="1600200"/>
              <a:ext cx="1524000" cy="152400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 eaLnBrk="1" hangingPunct="1"/>
              <a:endParaRPr lang="en-US" sz="2400">
                <a:latin typeface="Times New Roman" charset="0"/>
              </a:endParaRPr>
            </a:p>
          </p:txBody>
        </p:sp>
        <p:sp>
          <p:nvSpPr>
            <p:cNvPr id="9" name="Oval 3"/>
            <p:cNvSpPr>
              <a:spLocks noChangeArrowheads="1"/>
            </p:cNvSpPr>
            <p:nvPr/>
          </p:nvSpPr>
          <p:spPr bwMode="ltGray">
            <a:xfrm flipH="1">
              <a:off x="7255119" y="1600200"/>
              <a:ext cx="1524000" cy="152400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 eaLnBrk="1" hangingPunct="1"/>
              <a:endParaRPr lang="en-US" sz="2400">
                <a:latin typeface="Times New Roman" charset="0"/>
              </a:endParaRPr>
            </a:p>
          </p:txBody>
        </p:sp>
        <p:sp>
          <p:nvSpPr>
            <p:cNvPr id="10" name="Oval 4"/>
            <p:cNvSpPr>
              <a:spLocks noChangeArrowheads="1"/>
            </p:cNvSpPr>
            <p:nvPr/>
          </p:nvSpPr>
          <p:spPr bwMode="ltGray">
            <a:xfrm flipH="1">
              <a:off x="5464419" y="1600200"/>
              <a:ext cx="1524000" cy="1524000"/>
            </a:xfrm>
            <a:prstGeom prst="ellipse">
              <a:avLst/>
            </a:prstGeom>
            <a:noFill/>
            <a:ln w="28575">
              <a:solidFill>
                <a:schemeClr val="accent2">
                  <a:lumMod val="20000"/>
                  <a:lumOff val="80000"/>
                </a:schemeClr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sz="2400">
                <a:latin typeface="Times New Roman" charset="0"/>
              </a:endParaRPr>
            </a:p>
          </p:txBody>
        </p:sp>
        <p:sp>
          <p:nvSpPr>
            <p:cNvPr id="11" name="Oval 5"/>
            <p:cNvSpPr>
              <a:spLocks noChangeArrowheads="1"/>
            </p:cNvSpPr>
            <p:nvPr/>
          </p:nvSpPr>
          <p:spPr bwMode="ltGray">
            <a:xfrm flipH="1">
              <a:off x="5464419" y="3276600"/>
              <a:ext cx="1524000" cy="152400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 eaLnBrk="1" hangingPunct="1"/>
              <a:endParaRPr lang="en-US" sz="2400">
                <a:latin typeface="Times New Roman" charset="0"/>
              </a:endParaRPr>
            </a:p>
          </p:txBody>
        </p:sp>
        <p:sp>
          <p:nvSpPr>
            <p:cNvPr id="12" name="Oval 6"/>
            <p:cNvSpPr>
              <a:spLocks noChangeArrowheads="1"/>
            </p:cNvSpPr>
            <p:nvPr/>
          </p:nvSpPr>
          <p:spPr bwMode="ltGray">
            <a:xfrm flipH="1">
              <a:off x="3732457" y="3276600"/>
              <a:ext cx="1524000" cy="1524000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  <a:effectLst/>
          </p:spPr>
          <p:txBody>
            <a:bodyPr wrap="none" anchor="ctr"/>
            <a:lstStyle/>
            <a:p>
              <a:pPr algn="ctr" eaLnBrk="1" hangingPunct="1"/>
              <a:endParaRPr lang="en-US" sz="2400">
                <a:latin typeface="Times New Roman" charset="0"/>
              </a:endParaRPr>
            </a:p>
          </p:txBody>
        </p:sp>
        <p:sp>
          <p:nvSpPr>
            <p:cNvPr id="13" name="Oval 7"/>
            <p:cNvSpPr>
              <a:spLocks noChangeArrowheads="1"/>
            </p:cNvSpPr>
            <p:nvPr/>
          </p:nvSpPr>
          <p:spPr bwMode="ltGray">
            <a:xfrm flipH="1">
              <a:off x="9045819" y="3276600"/>
              <a:ext cx="1524000" cy="1524000"/>
            </a:xfrm>
            <a:prstGeom prst="ellipse">
              <a:avLst/>
            </a:prstGeom>
            <a:noFill/>
            <a:ln w="28575">
              <a:solidFill>
                <a:schemeClr val="accent2">
                  <a:lumMod val="20000"/>
                  <a:lumOff val="80000"/>
                </a:schemeClr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E0E0F0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1" hangingPunct="1"/>
              <a:endParaRPr lang="en-US" sz="2400">
                <a:latin typeface="Times New Roman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 b="1" i="0">
                <a:solidFill>
                  <a:schemeClr val="accent3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AD9C-B2AB-4742-B9D5-88A1B5443D17}" type="datetime1">
              <a:rPr lang="en-US" smtClean="0"/>
              <a:t>10/19/2022</a:t>
            </a:fld>
            <a:endParaRPr lang="en-US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0" name="Slide Number Placeholder 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50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F0A1930-6C43-4E8F-9426-A3A84C496FC0}" type="datetime1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230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6226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117CD-D39E-4644-9F4A-FCA0A2101615}" type="datetime1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303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D1651-45E6-4A2C-99B8-82F921298F2D}" type="datetime1">
              <a:rPr lang="en-US" smtClean="0"/>
              <a:t>10/19/2022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01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74638"/>
            <a:ext cx="10515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1489075"/>
            <a:ext cx="5156200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1850" y="2193925"/>
            <a:ext cx="515620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9663" y="1489075"/>
            <a:ext cx="5157787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9663" y="2193925"/>
            <a:ext cx="5157787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806B7-6F8B-402A-A5AA-EC8CCA413C89}" type="datetime1">
              <a:rPr lang="en-US" smtClean="0"/>
              <a:t>10/19/2022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31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48042-1CDC-4A3A-9348-8618A3117C5A}" type="datetime1">
              <a:rPr lang="en-US" smtClean="0"/>
              <a:t>10/19/2022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545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A7805-3287-4562-914A-E3154CDB99E0}" type="datetime1">
              <a:rPr lang="en-US" smtClean="0"/>
              <a:t>10/19/2022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648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338138" indent="-338138"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86D92-D8A0-4DA7-91C7-7D40AE100B92}" type="datetime1">
              <a:rPr lang="en-US" smtClean="0"/>
              <a:t>10/19/2022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369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CC7D-996C-4D51-8355-44BC67D378B3}" type="datetime1">
              <a:rPr lang="en-US" smtClean="0"/>
              <a:t>10/19/2022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468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D6FAA-2408-45A7-869F-2014C214FC1D}" type="datetime1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94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00D2-426F-4F92-907F-34BAC1037045}" type="datetime1">
              <a:rPr lang="en-US" smtClean="0"/>
              <a:t>10/19/2022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023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 userDrawn="1"/>
        </p:nvGrpSpPr>
        <p:grpSpPr>
          <a:xfrm>
            <a:off x="1860687" y="450998"/>
            <a:ext cx="7620000" cy="1139952"/>
            <a:chOff x="1860687" y="450998"/>
            <a:chExt cx="7620000" cy="1139952"/>
          </a:xfrm>
        </p:grpSpPr>
        <p:pic>
          <p:nvPicPr>
            <p:cNvPr id="22" name="Picture 21"/>
            <p:cNvPicPr>
              <a:picLocks noChangeAspect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gray">
            <a:xfrm>
              <a:off x="1860687" y="450998"/>
              <a:ext cx="7620000" cy="1139952"/>
            </a:xfrm>
            <a:prstGeom prst="rect">
              <a:avLst/>
            </a:prstGeom>
          </p:spPr>
        </p:pic>
        <p:grpSp>
          <p:nvGrpSpPr>
            <p:cNvPr id="23" name="Group 22"/>
            <p:cNvGrpSpPr/>
            <p:nvPr userDrawn="1"/>
          </p:nvGrpSpPr>
          <p:grpSpPr>
            <a:xfrm>
              <a:off x="1860687" y="450998"/>
              <a:ext cx="7615237" cy="1106488"/>
              <a:chOff x="1891518" y="519806"/>
              <a:chExt cx="7615237" cy="1106488"/>
            </a:xfrm>
          </p:grpSpPr>
          <p:sp>
            <p:nvSpPr>
              <p:cNvPr id="24" name="Oval 6"/>
              <p:cNvSpPr>
                <a:spLocks noChangeArrowheads="1"/>
              </p:cNvSpPr>
              <p:nvPr/>
            </p:nvSpPr>
            <p:spPr bwMode="hidden">
              <a:xfrm flipH="1">
                <a:off x="5688818" y="519806"/>
                <a:ext cx="1104900" cy="11049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algn="ctr" eaLnBrk="1" hangingPunct="1"/>
                <a:endParaRPr lang="en-US" sz="2400">
                  <a:latin typeface="Times New Roman" charset="0"/>
                </a:endParaRPr>
              </a:p>
            </p:txBody>
          </p:sp>
          <p:sp>
            <p:nvSpPr>
              <p:cNvPr id="25" name="Oval 7"/>
              <p:cNvSpPr>
                <a:spLocks noChangeArrowheads="1"/>
              </p:cNvSpPr>
              <p:nvPr/>
            </p:nvSpPr>
            <p:spPr bwMode="hidden">
              <a:xfrm flipH="1">
                <a:off x="8403443" y="519806"/>
                <a:ext cx="1103312" cy="11049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algn="ctr" eaLnBrk="1" hangingPunct="1"/>
                <a:endParaRPr lang="en-US" sz="2400">
                  <a:latin typeface="Times New Roman" charset="0"/>
                </a:endParaRPr>
              </a:p>
            </p:txBody>
          </p:sp>
          <p:sp>
            <p:nvSpPr>
              <p:cNvPr id="26" name="Oval 8"/>
              <p:cNvSpPr>
                <a:spLocks noChangeArrowheads="1"/>
              </p:cNvSpPr>
              <p:nvPr/>
            </p:nvSpPr>
            <p:spPr bwMode="hidden">
              <a:xfrm flipH="1">
                <a:off x="1891518" y="521394"/>
                <a:ext cx="1103312" cy="1104900"/>
              </a:xfrm>
              <a:prstGeom prst="ellipse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algn="ctr" eaLnBrk="1" hangingPunct="1"/>
                <a:endParaRPr lang="en-US" sz="2400">
                  <a:latin typeface="Times New Roman" charset="0"/>
                </a:endParaRPr>
              </a:p>
            </p:txBody>
          </p:sp>
          <p:sp>
            <p:nvSpPr>
              <p:cNvPr id="27" name="Oval 9"/>
              <p:cNvSpPr>
                <a:spLocks noChangeArrowheads="1"/>
              </p:cNvSpPr>
              <p:nvPr/>
            </p:nvSpPr>
            <p:spPr bwMode="hidden">
              <a:xfrm flipH="1">
                <a:off x="7144555" y="519806"/>
                <a:ext cx="1103312" cy="1104900"/>
              </a:xfrm>
              <a:prstGeom prst="ellipse">
                <a:avLst/>
              </a:prstGeom>
              <a:noFill/>
              <a:ln w="28575">
                <a:solidFill>
                  <a:schemeClr val="accent1">
                    <a:lumMod val="20000"/>
                    <a:lumOff val="80000"/>
                  </a:schemeClr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E0E0F0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eaLnBrk="1" hangingPunct="1"/>
                <a:endParaRPr lang="en-US" sz="2400">
                  <a:latin typeface="Times New Roman" charset="0"/>
                </a:endParaRPr>
              </a:p>
            </p:txBody>
          </p:sp>
          <p:sp>
            <p:nvSpPr>
              <p:cNvPr id="28" name="Oval 10"/>
              <p:cNvSpPr>
                <a:spLocks noChangeArrowheads="1"/>
              </p:cNvSpPr>
              <p:nvPr/>
            </p:nvSpPr>
            <p:spPr bwMode="hidden">
              <a:xfrm flipH="1">
                <a:off x="3178980" y="519806"/>
                <a:ext cx="1103312" cy="1104900"/>
              </a:xfrm>
              <a:prstGeom prst="ellipse">
                <a:avLst/>
              </a:prstGeom>
              <a:noFill/>
              <a:ln w="28575">
                <a:solidFill>
                  <a:schemeClr val="accent1">
                    <a:lumMod val="20000"/>
                    <a:lumOff val="80000"/>
                  </a:schemeClr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2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eaLnBrk="1" hangingPunct="1"/>
                <a:endParaRPr lang="en-US" sz="2400">
                  <a:latin typeface="Times New Roman" charset="0"/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0346F80-965E-4784-B7D3-29765BD94027}" type="datetime1">
              <a:rPr lang="en-US" smtClean="0"/>
              <a:t>10/19/2022</a:t>
            </a:fld>
            <a:endParaRPr lang="en-US"/>
          </a:p>
        </p:txBody>
      </p:sp>
      <p:sp>
        <p:nvSpPr>
          <p:cNvPr id="32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33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2155A9-2BEA-4E1A-A809-3AB570F0F12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306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400" b="1" kern="1200" cap="none" spc="0">
          <a:ln w="22225">
            <a:solidFill>
              <a:schemeClr val="tx2"/>
            </a:solidFill>
            <a:prstDash val="solid"/>
          </a:ln>
          <a:solidFill>
            <a:schemeClr val="tx2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87338" indent="-287338" algn="l" defTabSz="914400" rtl="0" eaLnBrk="1" latinLnBrk="0" hangingPunct="1">
        <a:lnSpc>
          <a:spcPct val="90000"/>
        </a:lnSpc>
        <a:spcBef>
          <a:spcPct val="30000"/>
        </a:spcBef>
        <a:buClr>
          <a:schemeClr val="accent2">
            <a:lumMod val="75000"/>
          </a:schemeClr>
        </a:buClr>
        <a:buSzPct val="70000"/>
        <a:buFont typeface="Wingdings" panose="05000000000000000000" pitchFamily="2" charset="2"/>
        <a:buChar char="¤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2575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>
            <a:lumMod val="75000"/>
          </a:schemeClr>
        </a:buClr>
        <a:buSzPct val="70000"/>
        <a:buFont typeface="Wingdings" panose="05000000000000000000" pitchFamily="2" charset="2"/>
        <a:buChar char="¤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4">
            <a:lumMod val="75000"/>
          </a:schemeClr>
        </a:buClr>
        <a:buSzPct val="70000"/>
        <a:buFont typeface="Wingdings" panose="05000000000000000000" pitchFamily="2" charset="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5">
            <a:lumMod val="75000"/>
          </a:schemeClr>
        </a:buClr>
        <a:buSzPct val="70000"/>
        <a:buFont typeface="Wingdings" panose="05000000000000000000" pitchFamily="2" charset="2"/>
        <a:buChar char="¤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SzPct val="70000"/>
        <a:buFont typeface="Wingdings" panose="05000000000000000000" pitchFamily="2" charset="2"/>
        <a:buChar char="¤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6">
            <a:lumMod val="75000"/>
          </a:schemeClr>
        </a:buClr>
        <a:buSzPct val="70000"/>
        <a:buFont typeface="Wingdings" panose="05000000000000000000" pitchFamily="2" charset="2"/>
        <a:buChar char="¤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6">
            <a:lumMod val="75000"/>
          </a:schemeClr>
        </a:buClr>
        <a:buSzPct val="70000"/>
        <a:buFont typeface="Wingdings" panose="05000000000000000000" pitchFamily="2" charset="2"/>
        <a:buChar char="¤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1">
            <a:lumMod val="75000"/>
          </a:schemeClr>
        </a:buClr>
        <a:buSzPct val="70000"/>
        <a:buFont typeface="Wingdings" panose="05000000000000000000" pitchFamily="2" charset="2"/>
        <a:buChar char="¤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Clr>
          <a:schemeClr val="accent3">
            <a:lumMod val="75000"/>
          </a:schemeClr>
        </a:buClr>
        <a:buSzPct val="70000"/>
        <a:buFont typeface="Wingdings" panose="05000000000000000000" pitchFamily="2" charset="2"/>
        <a:buChar char="¤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9728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@fauxels?utm_content=attributionCopyText&amp;utm_medium=referral&amp;utm_source=pexels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man-wearing-brown-suit-jacket-3184339/?utm_content=attributionCopyText&amp;utm_medium=referral&amp;utm_source=pexels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@kampus?utm_content=attributionCopyText&amp;utm_medium=referral&amp;utm_source=pexels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xels.com/photo/people-sitting-at-the-table-8190804/?utm_content=attributionCopyText&amp;utm_medium=referral&amp;utm_source=pexels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xels.com/photo/man-in-plaid-shirt-giving-money-to-bearded-man-in-blue-cap-and-overall-6720528/" TargetMode="External"/><Relationship Id="rId3" Type="http://schemas.openxmlformats.org/officeDocument/2006/relationships/hyperlink" Target="https://www.pexels.com/photo/man-wearing-brown-suit-jacket-3184339/?utm_content=attributionCopyText&amp;utm_medium=referral&amp;utm_source=pexels" TargetMode="External"/><Relationship Id="rId7" Type="http://schemas.openxmlformats.org/officeDocument/2006/relationships/hyperlink" Target="https://www.linkedin.com/learning/leading-with-fearless-mindfulness/inheriting-your-team?autoplay=true&amp;resume=false&amp;u=77966930" TargetMode="External"/><Relationship Id="rId2" Type="http://schemas.openxmlformats.org/officeDocument/2006/relationships/hyperlink" Target="https://www.pexels.com/@fauxels?utm_content=attributionCopyText&amp;utm_medium=referral&amp;utm_source=pexels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pexels.com/photo/people-sitting-at-the-table-8190804/?utm_content=attributionCopyText&amp;utm_medium=referral&amp;utm_source=pexels" TargetMode="External"/><Relationship Id="rId5" Type="http://schemas.openxmlformats.org/officeDocument/2006/relationships/hyperlink" Target="https://www.pexels.com/@kampus?utm_content=attributionCopyText&amp;utm_medium=referral&amp;utm_source=pexels" TargetMode="External"/><Relationship Id="rId10" Type="http://schemas.openxmlformats.org/officeDocument/2006/relationships/hyperlink" Target="https://www.pexels.com/photo/woman-in-grey-jacket-sits-on-bed-uses-grey-laptop-935743/" TargetMode="External"/><Relationship Id="rId4" Type="http://schemas.openxmlformats.org/officeDocument/2006/relationships/hyperlink" Target="https://www.pexels.com/collections/office-life-aw2sagl/" TargetMode="External"/><Relationship Id="rId9" Type="http://schemas.openxmlformats.org/officeDocument/2006/relationships/hyperlink" Target="https://www.pexels.com/photo/people-looking-at-a-laptop-743748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0" y="1370012"/>
            <a:ext cx="12125324" cy="2654300"/>
          </a:xfrm>
        </p:spPr>
        <p:txBody>
          <a:bodyPr>
            <a:noAutofit/>
          </a:bodyPr>
          <a:lstStyle/>
          <a:p>
            <a:pPr marL="180340" algn="ctr"/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Human Resources Management Strategies in Organizations. </a:t>
            </a:r>
            <a:br>
              <a:rPr lang="en-GB" sz="4400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4400" dirty="0">
                <a:latin typeface="Arial" panose="020B0604020202020204" pitchFamily="34" charset="0"/>
                <a:ea typeface="Times New Roman" panose="02020603050405020304" pitchFamily="18" charset="0"/>
              </a:rPr>
              <a:t>M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ost </a:t>
            </a:r>
            <a:r>
              <a:rPr lang="en-GB" sz="4400" dirty="0">
                <a:latin typeface="Arial" panose="020B0604020202020204" pitchFamily="34" charset="0"/>
                <a:ea typeface="Times New Roman" panose="02020603050405020304" pitchFamily="18" charset="0"/>
              </a:rPr>
              <a:t>E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ffective </a:t>
            </a:r>
            <a:r>
              <a:rPr lang="en-GB" sz="4400" dirty="0">
                <a:latin typeface="Arial" panose="020B0604020202020204" pitchFamily="34" charset="0"/>
                <a:ea typeface="Times New Roman" panose="02020603050405020304" pitchFamily="18" charset="0"/>
              </a:rPr>
              <a:t>S</a:t>
            </a:r>
            <a:r>
              <a:rPr lang="en-GB" sz="4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trategies in Organizations for Employees’ Retention, Motivation and Engagement </a:t>
            </a:r>
            <a:endParaRPr lang="en-US" sz="4400" dirty="0"/>
          </a:p>
        </p:txBody>
      </p:sp>
      <p:sp>
        <p:nvSpPr>
          <p:cNvPr id="10" name="Subtitle 9"/>
          <p:cNvSpPr>
            <a:spLocks noGrp="1"/>
          </p:cNvSpPr>
          <p:nvPr>
            <p:ph type="subTitle" idx="1"/>
          </p:nvPr>
        </p:nvSpPr>
        <p:spPr>
          <a:xfrm>
            <a:off x="1085850" y="4494213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Individual Assignment 1</a:t>
            </a:r>
          </a:p>
          <a:p>
            <a:r>
              <a:rPr lang="en-US" dirty="0"/>
              <a:t>Name: Nikola Chakrakchiev</a:t>
            </a:r>
          </a:p>
          <a:p>
            <a:r>
              <a:rPr lang="en-US" dirty="0"/>
              <a:t>Student No: 2029324</a:t>
            </a:r>
          </a:p>
          <a:p>
            <a:r>
              <a:rPr lang="en-GB" sz="2400" dirty="0">
                <a:latin typeface="+mj-lt"/>
                <a:cs typeface="Times New Roman" panose="02020603050405020304" pitchFamily="18" charset="0"/>
              </a:rPr>
              <a:t>Module name and code: </a:t>
            </a:r>
            <a:r>
              <a:rPr lang="en-GB" b="1" dirty="0"/>
              <a:t>Managing People (LCBB5004_BIRM)</a:t>
            </a:r>
            <a:endParaRPr lang="en-GB" b="1" dirty="0">
              <a:hlinkClick r:id="rId3"/>
            </a:endParaRPr>
          </a:p>
          <a:p>
            <a:r>
              <a:rPr lang="en-GB" sz="2400" dirty="0">
                <a:latin typeface="+mj-lt"/>
                <a:cs typeface="Times New Roman" panose="02020603050405020304" pitchFamily="18" charset="0"/>
              </a:rPr>
              <a:t>Name of lecturer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: </a:t>
            </a:r>
            <a:r>
              <a:rPr lang="en-GB" b="1" dirty="0">
                <a:effectLst/>
                <a:latin typeface="+mj-lt"/>
                <a:ea typeface="Times New Roman" panose="02020603050405020304" pitchFamily="18" charset="0"/>
              </a:rPr>
              <a:t>Dr </a:t>
            </a:r>
            <a:r>
              <a:rPr lang="en-GB" b="1" dirty="0" err="1">
                <a:effectLst/>
                <a:latin typeface="+mj-lt"/>
                <a:ea typeface="Times New Roman" panose="02020603050405020304" pitchFamily="18" charset="0"/>
              </a:rPr>
              <a:t>Uju</a:t>
            </a:r>
            <a:r>
              <a:rPr lang="en-GB" b="1" dirty="0">
                <a:effectLst/>
                <a:latin typeface="+mj-lt"/>
                <a:ea typeface="Times New Roman" panose="02020603050405020304" pitchFamily="18" charset="0"/>
              </a:rPr>
              <a:t> Ugochukwu</a:t>
            </a:r>
            <a:endParaRPr lang="en-GB" dirty="0">
              <a:latin typeface="+mj-lt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80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99305-0EC8-BB57-F1F2-07C4ABA40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2AD3D-236B-4C6D-F7DF-F50BEC2B6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720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Chamorro-</a:t>
            </a:r>
            <a:r>
              <a:rPr lang="en-GB" sz="1800" dirty="0" err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Premuzic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said: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“All organizations have problems, and they nearly always concern people.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How to manage them; whom to hire, fire or promote; and how to motivate, develop and retain them.”</a:t>
            </a:r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(Armstrong, 2020)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78E50A-0C3A-4587-3F3F-292C5F5B7D9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226" y="1690688"/>
            <a:ext cx="5913408" cy="3942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B0AFAC-EC91-77C5-DC8D-9B17720ADA1E}"/>
              </a:ext>
            </a:extLst>
          </p:cNvPr>
          <p:cNvSpPr txBox="1"/>
          <p:nvPr/>
        </p:nvSpPr>
        <p:spPr>
          <a:xfrm>
            <a:off x="5571226" y="5796951"/>
            <a:ext cx="3377848" cy="307777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Source: Photo by </a:t>
            </a:r>
            <a:r>
              <a:rPr lang="en-GB" sz="1400" b="1" dirty="0" err="1">
                <a:hlinkClick r:id="rId3"/>
              </a:rPr>
              <a:t>fauxels</a:t>
            </a:r>
            <a:r>
              <a:rPr lang="en-GB" sz="1400" dirty="0"/>
              <a:t> from </a:t>
            </a:r>
            <a:r>
              <a:rPr lang="en-GB" sz="1400" b="1" dirty="0" err="1">
                <a:hlinkClick r:id="rId4"/>
              </a:rPr>
              <a:t>Pexels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1012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9C64A-324F-88B2-E842-FE7729D24F86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GB" dirty="0"/>
              <a:t>HR role in the organisation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FDE80A-A861-D5EC-6EA9-5748706D3DD9}"/>
              </a:ext>
            </a:extLst>
          </p:cNvPr>
          <p:cNvSpPr txBox="1"/>
          <p:nvPr/>
        </p:nvSpPr>
        <p:spPr>
          <a:xfrm rot="194824">
            <a:off x="3139341" y="4155376"/>
            <a:ext cx="260656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Provide insight</a:t>
            </a:r>
            <a:endParaRPr lang="en-GB" sz="40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802386-4BC7-C97C-C8D0-2E3417201520}"/>
              </a:ext>
            </a:extLst>
          </p:cNvPr>
          <p:cNvSpPr txBox="1"/>
          <p:nvPr/>
        </p:nvSpPr>
        <p:spPr>
          <a:xfrm rot="640298">
            <a:off x="3864512" y="1693912"/>
            <a:ext cx="4462975" cy="12464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500" b="1" dirty="0">
                <a:solidFill>
                  <a:srgbClr val="FF99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Help with defining and applying new organisational strategies</a:t>
            </a:r>
            <a:endParaRPr lang="en-GB" sz="2500" b="1" dirty="0">
              <a:solidFill>
                <a:srgbClr val="FF9900"/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B68B37-3D51-9DE7-2012-84119E07F1C5}"/>
              </a:ext>
            </a:extLst>
          </p:cNvPr>
          <p:cNvSpPr txBox="1"/>
          <p:nvPr/>
        </p:nvSpPr>
        <p:spPr>
          <a:xfrm rot="20727091" flipH="1">
            <a:off x="735856" y="1828858"/>
            <a:ext cx="2474541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Contribute for more efficient organisation</a:t>
            </a:r>
            <a:endParaRPr lang="en-GB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74DA34-A589-1256-0768-0BF5DAC57F37}"/>
              </a:ext>
            </a:extLst>
          </p:cNvPr>
          <p:cNvSpPr txBox="1"/>
          <p:nvPr/>
        </p:nvSpPr>
        <p:spPr>
          <a:xfrm rot="764614">
            <a:off x="7812405" y="2267428"/>
            <a:ext cx="3387675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3000" b="1" dirty="0">
                <a:solidFill>
                  <a:srgbClr val="0070C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Promote and implement change</a:t>
            </a:r>
            <a:endParaRPr lang="en-GB" sz="3000" b="1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18739B-C695-80CF-5C8D-3C2B45C25E80}"/>
              </a:ext>
            </a:extLst>
          </p:cNvPr>
          <p:cNvSpPr txBox="1"/>
          <p:nvPr/>
        </p:nvSpPr>
        <p:spPr>
          <a:xfrm>
            <a:off x="3615314" y="3197261"/>
            <a:ext cx="4961370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000" b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Deliver HR services</a:t>
            </a:r>
            <a:endParaRPr lang="en-GB" sz="4000" b="1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2258DA-1276-B000-6351-94A0481AD8BA}"/>
              </a:ext>
            </a:extLst>
          </p:cNvPr>
          <p:cNvSpPr txBox="1"/>
          <p:nvPr/>
        </p:nvSpPr>
        <p:spPr>
          <a:xfrm rot="20816177">
            <a:off x="6076471" y="4209212"/>
            <a:ext cx="2133422" cy="10156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chemeClr val="accent3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Provide expertise </a:t>
            </a:r>
            <a:endParaRPr lang="en-GB" sz="3000" b="1" dirty="0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3F1FA8-F390-7F79-FF83-F13FE6656272}"/>
              </a:ext>
            </a:extLst>
          </p:cNvPr>
          <p:cNvSpPr txBox="1"/>
          <p:nvPr/>
        </p:nvSpPr>
        <p:spPr>
          <a:xfrm rot="20575357">
            <a:off x="8066709" y="1010080"/>
            <a:ext cx="3597215" cy="63094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500" b="1" dirty="0">
                <a:solidFill>
                  <a:srgbClr val="AB5915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Provide advice </a:t>
            </a:r>
            <a:endParaRPr lang="en-GB" sz="3500" b="1" dirty="0">
              <a:solidFill>
                <a:srgbClr val="AB5915"/>
              </a:solidFill>
              <a:latin typeface="+mj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6C6EB3-6466-5D28-0CB7-FB0FCD91E795}"/>
              </a:ext>
            </a:extLst>
          </p:cNvPr>
          <p:cNvSpPr txBox="1"/>
          <p:nvPr/>
        </p:nvSpPr>
        <p:spPr>
          <a:xfrm rot="21396050">
            <a:off x="8560558" y="4811079"/>
            <a:ext cx="2692329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rgbClr val="33CC33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Contribute to better employee experience</a:t>
            </a:r>
            <a:endParaRPr lang="en-GB" b="1" dirty="0">
              <a:solidFill>
                <a:srgbClr val="33CC33"/>
              </a:solidFill>
              <a:latin typeface="+mj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6BF144-D3C8-4E31-783B-43E9D76E09F3}"/>
              </a:ext>
            </a:extLst>
          </p:cNvPr>
          <p:cNvSpPr txBox="1"/>
          <p:nvPr/>
        </p:nvSpPr>
        <p:spPr>
          <a:xfrm rot="19662767">
            <a:off x="310931" y="3133554"/>
            <a:ext cx="4050244" cy="14773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FF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Promote the wellbeing of employees </a:t>
            </a:r>
            <a:endParaRPr lang="en-GB" sz="30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DB21CC8-DC47-8F54-D27C-418792EA3C08}"/>
              </a:ext>
            </a:extLst>
          </p:cNvPr>
          <p:cNvSpPr txBox="1"/>
          <p:nvPr/>
        </p:nvSpPr>
        <p:spPr>
          <a:xfrm rot="504714" flipH="1">
            <a:off x="694194" y="5706497"/>
            <a:ext cx="4541745" cy="5078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700" b="1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Promote social responsibility </a:t>
            </a:r>
            <a:endParaRPr lang="en-GB" sz="2700" b="1" dirty="0">
              <a:solidFill>
                <a:srgbClr val="002060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D0BBB9-B691-120F-995B-125D40A61644}"/>
              </a:ext>
            </a:extLst>
          </p:cNvPr>
          <p:cNvSpPr txBox="1"/>
          <p:nvPr/>
        </p:nvSpPr>
        <p:spPr>
          <a:xfrm>
            <a:off x="5312967" y="5606774"/>
            <a:ext cx="3516613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chemeClr val="accent1">
                    <a:lumMod val="75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Work for greater compliance</a:t>
            </a:r>
            <a:endParaRPr lang="en-GB" sz="30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2EF8EA2-FDF2-B42D-1101-DDCC07C5FEA8}"/>
              </a:ext>
            </a:extLst>
          </p:cNvPr>
          <p:cNvSpPr txBox="1"/>
          <p:nvPr/>
        </p:nvSpPr>
        <p:spPr>
          <a:xfrm>
            <a:off x="9364922" y="5960413"/>
            <a:ext cx="2692329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(Armstrong, 2020)</a:t>
            </a:r>
            <a:endParaRPr lang="en-GB" sz="1400" b="1" dirty="0">
              <a:solidFill>
                <a:srgbClr val="33CC33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775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8" grpId="0" animBg="1"/>
      <p:bldP spid="12" grpId="0" animBg="1"/>
      <p:bldP spid="13" grpId="0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US" dirty="0"/>
              <a:t>Maslow’s Hierarchy of Needs theory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0E322B-2469-0C63-E30A-EE1FF21717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8072" y="1690688"/>
            <a:ext cx="6018582" cy="4494452"/>
          </a:xfr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F85324-5B81-215C-2EB7-9792502D0663}"/>
              </a:ext>
            </a:extLst>
          </p:cNvPr>
          <p:cNvSpPr txBox="1"/>
          <p:nvPr/>
        </p:nvSpPr>
        <p:spPr>
          <a:xfrm>
            <a:off x="1852936" y="6238348"/>
            <a:ext cx="4460471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Maslow’s Pyramid of Needs (McLeod, S., 2007)</a:t>
            </a:r>
          </a:p>
        </p:txBody>
      </p:sp>
      <p:sp>
        <p:nvSpPr>
          <p:cNvPr id="10" name="Content Placeholder 13">
            <a:extLst>
              <a:ext uri="{FF2B5EF4-FFF2-40B4-BE49-F238E27FC236}">
                <a16:creationId xmlns:a16="http://schemas.microsoft.com/office/drawing/2014/main" id="{610C23EB-711B-F4ED-86DC-8ADDC60EDC23}"/>
              </a:ext>
            </a:extLst>
          </p:cNvPr>
          <p:cNvSpPr txBox="1">
            <a:spLocks/>
          </p:cNvSpPr>
          <p:nvPr/>
        </p:nvSpPr>
        <p:spPr>
          <a:xfrm>
            <a:off x="8007554" y="1212211"/>
            <a:ext cx="3822333" cy="330703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 dirty="0"/>
              <a:t>Deficiency needs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Physical needs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Safety needs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200" dirty="0" err="1"/>
              <a:t>Belongingness&amp;love</a:t>
            </a:r>
            <a:r>
              <a:rPr lang="en-GB" sz="2200" dirty="0"/>
              <a:t> needs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Esteem needs</a:t>
            </a:r>
          </a:p>
          <a:p>
            <a:pPr marL="0" lvl="1"/>
            <a:r>
              <a:rPr lang="en-GB" sz="1400" dirty="0"/>
              <a:t>(McLeod, S., 2007)</a:t>
            </a:r>
            <a:endParaRPr lang="en-US" sz="1400" dirty="0"/>
          </a:p>
          <a:p>
            <a:pPr marL="0" lvl="1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400B34-4775-F982-9FAF-AB85B54A2468}"/>
              </a:ext>
            </a:extLst>
          </p:cNvPr>
          <p:cNvSpPr txBox="1"/>
          <p:nvPr/>
        </p:nvSpPr>
        <p:spPr>
          <a:xfrm>
            <a:off x="8007554" y="4545577"/>
            <a:ext cx="3822332" cy="169277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200" b="1" dirty="0"/>
              <a:t>Being needs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2200" dirty="0"/>
              <a:t>Self-actualization</a:t>
            </a:r>
          </a:p>
          <a:p>
            <a:pPr lvl="1"/>
            <a:endParaRPr lang="en-US" dirty="0"/>
          </a:p>
          <a:p>
            <a:r>
              <a:rPr lang="en-GB" sz="1400" dirty="0"/>
              <a:t>(McLeod, S., 2007)</a:t>
            </a:r>
            <a:endParaRPr lang="en-US" sz="1400" dirty="0"/>
          </a:p>
          <a:p>
            <a:endParaRPr lang="en-GB" dirty="0" err="1"/>
          </a:p>
        </p:txBody>
      </p:sp>
    </p:spTree>
    <p:extLst>
      <p:ext uri="{BB962C8B-B14F-4D97-AF65-F5344CB8AC3E}">
        <p14:creationId xmlns:p14="http://schemas.microsoft.com/office/powerpoint/2010/main" val="167335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GB" dirty="0">
                <a:effectLst/>
              </a:rPr>
              <a:t>Herzberg’s Two-Factor Theory</a:t>
            </a:r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73EC005-0DED-8D1D-68FC-94285DA780B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1605202"/>
            <a:ext cx="5181600" cy="3380271"/>
          </a:xfrm>
          <a:prstGeom prst="rect">
            <a:avLst/>
          </a:prstGeom>
          <a:ln>
            <a:noFill/>
          </a:ln>
        </p:spPr>
      </p:pic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25F7DA1C-FA2A-403B-5034-99653A5EB3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6021" y="4009815"/>
            <a:ext cx="5437516" cy="2645962"/>
          </a:xfrm>
          <a:ln>
            <a:noFill/>
          </a:ln>
        </p:spPr>
        <p:txBody>
          <a:bodyPr>
            <a:normAutofit lnSpcReduction="10000"/>
          </a:bodyPr>
          <a:lstStyle/>
          <a:p>
            <a:pPr lvl="0"/>
            <a:r>
              <a:rPr lang="en-US" sz="2700" b="1" dirty="0"/>
              <a:t>Hygiene Factors</a:t>
            </a:r>
          </a:p>
          <a:p>
            <a:pPr lvl="1"/>
            <a:r>
              <a:rPr lang="en-US" sz="2000" dirty="0">
                <a:latin typeface="+mj-lt"/>
              </a:rPr>
              <a:t>Usually relate to the job environment (external)</a:t>
            </a:r>
          </a:p>
          <a:p>
            <a:pPr lvl="1"/>
            <a:r>
              <a:rPr lang="en-US" sz="2000" dirty="0">
                <a:latin typeface="+mj-lt"/>
              </a:rPr>
              <a:t>Improving them covers the basic needs (ref. Maslow’s hierarchy theory)</a:t>
            </a:r>
          </a:p>
          <a:p>
            <a:pPr marL="0" lvl="1" indent="0">
              <a:buNone/>
            </a:pPr>
            <a:r>
              <a:rPr lang="en-US" sz="2000" dirty="0">
                <a:latin typeface="+mj-lt"/>
              </a:rPr>
              <a:t>(</a:t>
            </a:r>
            <a:r>
              <a:rPr lang="en-GB" sz="2000" dirty="0" err="1">
                <a:latin typeface="+mj-lt"/>
              </a:rPr>
              <a:t>Alshmemri</a:t>
            </a:r>
            <a:r>
              <a:rPr lang="en-GB" sz="2000" dirty="0">
                <a:latin typeface="+mj-lt"/>
              </a:rPr>
              <a:t>, </a:t>
            </a:r>
            <a:r>
              <a:rPr lang="en-GB" sz="2000" dirty="0" err="1">
                <a:latin typeface="+mj-lt"/>
              </a:rPr>
              <a:t>Shahwan-Akl</a:t>
            </a:r>
            <a:r>
              <a:rPr lang="en-GB" sz="2000" dirty="0">
                <a:latin typeface="+mj-lt"/>
              </a:rPr>
              <a:t>, and Maude, 2017)</a:t>
            </a:r>
          </a:p>
          <a:p>
            <a:pPr marL="457200" lvl="1" indent="0">
              <a:buNone/>
            </a:pPr>
            <a:endParaRPr lang="en-US" dirty="0"/>
          </a:p>
          <a:p>
            <a:pPr lvl="1"/>
            <a:endParaRPr lang="en-US" dirty="0"/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D663F5-222D-D7B3-0158-CBF3A616EA27}"/>
              </a:ext>
            </a:extLst>
          </p:cNvPr>
          <p:cNvSpPr txBox="1"/>
          <p:nvPr/>
        </p:nvSpPr>
        <p:spPr>
          <a:xfrm>
            <a:off x="838201" y="4985473"/>
            <a:ext cx="5181599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+mj-lt"/>
              </a:rPr>
              <a:t>Herzberg’s Two-Factor Theory (</a:t>
            </a:r>
            <a:r>
              <a:rPr lang="en-GB" sz="1400" dirty="0" err="1">
                <a:latin typeface="+mj-lt"/>
              </a:rPr>
              <a:t>Alshmemri</a:t>
            </a:r>
            <a:r>
              <a:rPr lang="en-GB" sz="1400" dirty="0"/>
              <a:t>, </a:t>
            </a:r>
            <a:r>
              <a:rPr lang="en-GB" sz="1400" dirty="0" err="1"/>
              <a:t>Shahwan-Akl</a:t>
            </a:r>
            <a:r>
              <a:rPr lang="en-GB" sz="1400" dirty="0"/>
              <a:t>, and Maude, 2017)</a:t>
            </a:r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339FBF1E-6B61-FA86-24F8-623DEADAAAE5}"/>
              </a:ext>
            </a:extLst>
          </p:cNvPr>
          <p:cNvSpPr txBox="1">
            <a:spLocks/>
          </p:cNvSpPr>
          <p:nvPr/>
        </p:nvSpPr>
        <p:spPr>
          <a:xfrm>
            <a:off x="6306021" y="1407573"/>
            <a:ext cx="5437516" cy="2293989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87338" indent="-287338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Clr>
                <a:schemeClr val="accent2">
                  <a:lumMod val="75000"/>
                </a:schemeClr>
              </a:buClr>
              <a:buSzPct val="70000"/>
              <a:buFont typeface="Wingdings" panose="05000000000000000000" pitchFamily="2" charset="2"/>
              <a:buChar char="¤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9775" indent="-282575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Clr>
                <a:schemeClr val="accent3">
                  <a:lumMod val="75000"/>
                </a:schemeClr>
              </a:buClr>
              <a:buSzPct val="70000"/>
              <a:buFont typeface="Wingdings" panose="05000000000000000000" pitchFamily="2" charset="2"/>
              <a:buChar char="¤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Clr>
                <a:schemeClr val="accent4">
                  <a:lumMod val="75000"/>
                </a:schemeClr>
              </a:buClr>
              <a:buSzPct val="70000"/>
              <a:buFont typeface="Wingdings" panose="05000000000000000000" pitchFamily="2" charset="2"/>
              <a:buChar char="¤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Clr>
                <a:schemeClr val="accent5">
                  <a:lumMod val="75000"/>
                </a:schemeClr>
              </a:buClr>
              <a:buSzPct val="70000"/>
              <a:buFont typeface="Wingdings" panose="05000000000000000000" pitchFamily="2" charset="2"/>
              <a:buChar char="¤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SzPct val="70000"/>
              <a:buFont typeface="Wingdings" panose="05000000000000000000" pitchFamily="2" charset="2"/>
              <a:buChar char="¤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Clr>
                <a:schemeClr val="accent6">
                  <a:lumMod val="75000"/>
                </a:schemeClr>
              </a:buClr>
              <a:buSzPct val="70000"/>
              <a:buFont typeface="Wingdings" panose="05000000000000000000" pitchFamily="2" charset="2"/>
              <a:buChar char="¤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Clr>
                <a:schemeClr val="accent6">
                  <a:lumMod val="75000"/>
                </a:schemeClr>
              </a:buClr>
              <a:buSzPct val="70000"/>
              <a:buFont typeface="Wingdings" panose="05000000000000000000" pitchFamily="2" charset="2"/>
              <a:buChar char="¤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Clr>
                <a:schemeClr val="accent1">
                  <a:lumMod val="75000"/>
                </a:schemeClr>
              </a:buClr>
              <a:buSzPct val="70000"/>
              <a:buFont typeface="Wingdings" panose="05000000000000000000" pitchFamily="2" charset="2"/>
              <a:buChar char="¤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Clr>
                <a:schemeClr val="accent3">
                  <a:lumMod val="75000"/>
                </a:schemeClr>
              </a:buClr>
              <a:buSzPct val="70000"/>
              <a:buFont typeface="Wingdings" panose="05000000000000000000" pitchFamily="2" charset="2"/>
              <a:buChar char="¤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700" b="1" dirty="0"/>
              <a:t>Motivation Factors</a:t>
            </a:r>
          </a:p>
          <a:p>
            <a:pPr lvl="1"/>
            <a:r>
              <a:rPr lang="en-US" sz="2000" dirty="0">
                <a:latin typeface="+mj-lt"/>
              </a:rPr>
              <a:t>Usually connected with the job itself (internal)</a:t>
            </a:r>
          </a:p>
          <a:p>
            <a:pPr lvl="1"/>
            <a:r>
              <a:rPr lang="en-US" sz="2000" dirty="0">
                <a:latin typeface="+mj-lt"/>
              </a:rPr>
              <a:t>Improving them, improves the job satisfaction</a:t>
            </a:r>
          </a:p>
          <a:p>
            <a:pPr marL="0" lvl="1" indent="0">
              <a:buFont typeface="Wingdings" panose="05000000000000000000" pitchFamily="2" charset="2"/>
              <a:buNone/>
            </a:pPr>
            <a:r>
              <a:rPr lang="en-US" sz="2000" dirty="0">
                <a:latin typeface="+mj-lt"/>
              </a:rPr>
              <a:t>(</a:t>
            </a:r>
            <a:r>
              <a:rPr lang="en-GB" sz="2000" dirty="0" err="1">
                <a:latin typeface="+mj-lt"/>
              </a:rPr>
              <a:t>Alshmemri</a:t>
            </a:r>
            <a:r>
              <a:rPr lang="en-GB" sz="2000" dirty="0">
                <a:latin typeface="+mj-lt"/>
              </a:rPr>
              <a:t>, </a:t>
            </a:r>
            <a:r>
              <a:rPr lang="en-GB" sz="2000" dirty="0" err="1">
                <a:latin typeface="+mj-lt"/>
              </a:rPr>
              <a:t>Shahwan-Akl</a:t>
            </a:r>
            <a:r>
              <a:rPr lang="en-GB" sz="2000" dirty="0">
                <a:latin typeface="+mj-lt"/>
              </a:rPr>
              <a:t>, and Maude, 2017)</a:t>
            </a:r>
          </a:p>
          <a:p>
            <a:pPr marL="0" lvl="1" indent="0">
              <a:buFont typeface="Wingdings" panose="05000000000000000000" pitchFamily="2" charset="2"/>
              <a:buNone/>
            </a:pPr>
            <a:endParaRPr lang="en-US" dirty="0"/>
          </a:p>
          <a:p>
            <a:pPr marL="457200" lvl="1" indent="0">
              <a:buFont typeface="Wingdings" panose="05000000000000000000" pitchFamily="2" charset="2"/>
              <a:buNone/>
            </a:pPr>
            <a:endParaRPr lang="en-US" dirty="0"/>
          </a:p>
          <a:p>
            <a:pPr lvl="1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70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3" grpId="0" animBg="1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21467-B161-D4F0-F7CF-862906DD66C5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/>
          <a:lstStyle/>
          <a:p>
            <a:r>
              <a:rPr lang="en-GB" dirty="0"/>
              <a:t>Management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BCC2F-006B-6861-1616-551AC733EF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 rot="736219">
            <a:off x="1203636" y="1644869"/>
            <a:ext cx="3151945" cy="2080375"/>
          </a:xfrm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  <a:t>Frederick Taylor’s </a:t>
            </a:r>
          </a:p>
          <a:p>
            <a:pPr marL="0" indent="0">
              <a:buNone/>
            </a:pPr>
            <a:r>
              <a:rPr lang="en-GB" sz="5000" b="1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  <a:t>Scientific</a:t>
            </a:r>
            <a:r>
              <a:rPr lang="en-GB" b="1" dirty="0">
                <a:solidFill>
                  <a:srgbClr val="FF0000"/>
                </a:solidFill>
                <a:latin typeface="+mj-lt"/>
                <a:ea typeface="Times New Roman" panose="02020603050405020304" pitchFamily="18" charset="0"/>
              </a:rPr>
              <a:t> management</a:t>
            </a:r>
            <a:endParaRPr lang="en-GB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5EA52F-5688-F30E-800D-0F9A0A9ABD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rot="501916">
            <a:off x="8641649" y="2006216"/>
            <a:ext cx="2575405" cy="2779415"/>
          </a:xfrm>
          <a:ln>
            <a:noFill/>
          </a:ln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Douglas </a:t>
            </a:r>
          </a:p>
          <a:p>
            <a:pPr marL="0" indent="0" algn="ctr">
              <a:buNone/>
            </a:pPr>
            <a:r>
              <a:rPr lang="en-GB" b="1" dirty="0"/>
              <a:t>Mc Gregor’s Participation </a:t>
            </a:r>
          </a:p>
          <a:p>
            <a:pPr marL="0" indent="0" algn="ctr">
              <a:buNone/>
            </a:pPr>
            <a:r>
              <a:rPr lang="en-GB" sz="5000" b="1" dirty="0"/>
              <a:t>Y</a:t>
            </a:r>
            <a:r>
              <a:rPr lang="en-GB" b="1" dirty="0"/>
              <a:t> </a:t>
            </a:r>
          </a:p>
          <a:p>
            <a:pPr marL="0" indent="0" algn="ctr">
              <a:buNone/>
            </a:pPr>
            <a:r>
              <a:rPr lang="en-GB" b="1" dirty="0"/>
              <a:t>theory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13C0AA-104A-486D-38AB-B14FF9D06C31}"/>
              </a:ext>
            </a:extLst>
          </p:cNvPr>
          <p:cNvSpPr txBox="1"/>
          <p:nvPr/>
        </p:nvSpPr>
        <p:spPr>
          <a:xfrm rot="20365576">
            <a:off x="5536492" y="1449384"/>
            <a:ext cx="2371564" cy="30162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Douglas </a:t>
            </a:r>
          </a:p>
          <a:p>
            <a:pPr algn="ctr"/>
            <a:r>
              <a:rPr lang="en-GB" sz="2800" b="1" dirty="0">
                <a:solidFill>
                  <a:srgbClr val="00B050"/>
                </a:solidFill>
              </a:rPr>
              <a:t>Mc Gregor’s Participation</a:t>
            </a:r>
          </a:p>
          <a:p>
            <a:pPr algn="ctr"/>
            <a:r>
              <a:rPr lang="en-GB" sz="2800" b="1" dirty="0">
                <a:solidFill>
                  <a:srgbClr val="00B050"/>
                </a:solidFill>
              </a:rPr>
              <a:t> </a:t>
            </a:r>
            <a:r>
              <a:rPr lang="en-GB" sz="5000" b="1" dirty="0">
                <a:solidFill>
                  <a:srgbClr val="00B050"/>
                </a:solidFill>
              </a:rPr>
              <a:t>X</a:t>
            </a:r>
            <a:r>
              <a:rPr lang="en-GB" sz="2800" b="1" dirty="0">
                <a:solidFill>
                  <a:srgbClr val="00B050"/>
                </a:solidFill>
              </a:rPr>
              <a:t> </a:t>
            </a:r>
          </a:p>
          <a:p>
            <a:pPr algn="ctr"/>
            <a:r>
              <a:rPr lang="en-GB" sz="2800" b="1" dirty="0">
                <a:solidFill>
                  <a:srgbClr val="00B050"/>
                </a:solidFill>
              </a:rPr>
              <a:t>theory</a:t>
            </a:r>
          </a:p>
          <a:p>
            <a:endParaRPr lang="en-GB" sz="2800" b="1" dirty="0" err="1">
              <a:solidFill>
                <a:srgbClr val="00B05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80A3D4-7A6D-48FD-3BDA-80E61D314BB6}"/>
              </a:ext>
            </a:extLst>
          </p:cNvPr>
          <p:cNvSpPr txBox="1"/>
          <p:nvPr/>
        </p:nvSpPr>
        <p:spPr>
          <a:xfrm rot="20635712">
            <a:off x="943348" y="4224375"/>
            <a:ext cx="4180316" cy="172354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  <a:effectLst/>
                <a:latin typeface="+mj-lt"/>
                <a:ea typeface="Times New Roman" panose="02020603050405020304" pitchFamily="18" charset="0"/>
              </a:rPr>
              <a:t>Max Webber’s </a:t>
            </a:r>
            <a:r>
              <a:rPr lang="en-GB" sz="5000" b="1" dirty="0">
                <a:solidFill>
                  <a:srgbClr val="FFC000"/>
                </a:solidFill>
                <a:effectLst/>
                <a:latin typeface="+mj-lt"/>
                <a:ea typeface="Times New Roman" panose="02020603050405020304" pitchFamily="18" charset="0"/>
              </a:rPr>
              <a:t>Bureaucracy</a:t>
            </a:r>
            <a:r>
              <a:rPr lang="en-GB" sz="2800" b="1" dirty="0">
                <a:solidFill>
                  <a:srgbClr val="FFC000"/>
                </a:solidFill>
                <a:effectLst/>
                <a:latin typeface="+mj-lt"/>
                <a:ea typeface="Times New Roman" panose="02020603050405020304" pitchFamily="18" charset="0"/>
              </a:rPr>
              <a:t> </a:t>
            </a:r>
          </a:p>
          <a:p>
            <a:r>
              <a:rPr lang="en-GB" sz="2800" b="1" dirty="0">
                <a:solidFill>
                  <a:srgbClr val="FFC000"/>
                </a:solidFill>
                <a:effectLst/>
                <a:latin typeface="+mj-lt"/>
                <a:ea typeface="Times New Roman" panose="02020603050405020304" pitchFamily="18" charset="0"/>
              </a:rPr>
              <a:t>Management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DF572C-5F44-D415-05CD-F09902ACD4C8}"/>
              </a:ext>
            </a:extLst>
          </p:cNvPr>
          <p:cNvSpPr txBox="1"/>
          <p:nvPr/>
        </p:nvSpPr>
        <p:spPr>
          <a:xfrm rot="756161">
            <a:off x="5278626" y="4651911"/>
            <a:ext cx="4684080" cy="215443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Henry Fayol’s Principles of </a:t>
            </a:r>
            <a:r>
              <a:rPr lang="en-GB" sz="5000" b="1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Administrative</a:t>
            </a:r>
            <a:r>
              <a:rPr lang="en-GB" sz="2800" b="1" dirty="0">
                <a:solidFill>
                  <a:srgbClr val="0070C0"/>
                </a:solidFill>
                <a:effectLst/>
                <a:latin typeface="+mj-lt"/>
                <a:ea typeface="Times New Roman" panose="02020603050405020304" pitchFamily="18" charset="0"/>
              </a:rPr>
              <a:t> management</a:t>
            </a:r>
          </a:p>
          <a:p>
            <a:endParaRPr lang="en-GB" sz="2800" b="1" dirty="0" err="1">
              <a:solidFill>
                <a:srgbClr val="0070C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2008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5BAFF-FB7E-D033-020A-5DF8B886D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Aspects of HR Management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2EB06-3FF3-ACE2-FE12-929AB3D6C1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515599" cy="4351338"/>
          </a:xfrm>
        </p:spPr>
        <p:txBody>
          <a:bodyPr/>
          <a:lstStyle/>
          <a:p>
            <a:r>
              <a:rPr lang="en-GB" dirty="0"/>
              <a:t>Setting the basic rules and  expectations</a:t>
            </a:r>
          </a:p>
          <a:p>
            <a:r>
              <a:rPr lang="en-GB" dirty="0"/>
              <a:t>Payment management</a:t>
            </a:r>
          </a:p>
          <a:p>
            <a:r>
              <a:rPr lang="en-GB" dirty="0"/>
              <a:t>Developing the team members</a:t>
            </a:r>
          </a:p>
          <a:p>
            <a:r>
              <a:rPr lang="en-GB" dirty="0"/>
              <a:t>Flexibility in working conditions</a:t>
            </a:r>
          </a:p>
          <a:p>
            <a:r>
              <a:rPr lang="en-GB" dirty="0"/>
              <a:t>Developing the company managers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913FB3-53EA-79FA-546D-56AAB8A4EFE3}"/>
              </a:ext>
            </a:extLst>
          </p:cNvPr>
          <p:cNvSpPr txBox="1"/>
          <p:nvPr/>
        </p:nvSpPr>
        <p:spPr>
          <a:xfrm>
            <a:off x="6162675" y="5076825"/>
            <a:ext cx="3914854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Torrington, Hall, Taylor, and Atkinson (2020)</a:t>
            </a:r>
          </a:p>
        </p:txBody>
      </p:sp>
    </p:spTree>
    <p:extLst>
      <p:ext uri="{BB962C8B-B14F-4D97-AF65-F5344CB8AC3E}">
        <p14:creationId xmlns:p14="http://schemas.microsoft.com/office/powerpoint/2010/main" val="2204047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507F-0AD0-BFC2-F853-2676A2C5C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Setting the basic rules and  expectations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973AB-FC50-73E6-70E7-E97BB27CD2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905125"/>
            <a:ext cx="5181600" cy="32718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Despite the legal contract work relations have the aspect of the ‘psychological contract’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73B2C39-4D16-3C11-71EE-94C16809D5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194283"/>
            <a:ext cx="5181600" cy="361402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F6A406-E5E6-B2FE-5B9E-C47BCD9195AD}"/>
              </a:ext>
            </a:extLst>
          </p:cNvPr>
          <p:cNvSpPr txBox="1"/>
          <p:nvPr/>
        </p:nvSpPr>
        <p:spPr>
          <a:xfrm>
            <a:off x="983703" y="4800600"/>
            <a:ext cx="5112297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(Torrington, Hall, Taylor, and Atkinson, 2020, pp. 296 - 297)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BBCC38-0431-0E72-E313-A3FCDF11DB85}"/>
              </a:ext>
            </a:extLst>
          </p:cNvPr>
          <p:cNvSpPr txBox="1"/>
          <p:nvPr/>
        </p:nvSpPr>
        <p:spPr>
          <a:xfrm>
            <a:off x="6172200" y="5808305"/>
            <a:ext cx="4730782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Source: Screenshot from ‘Inheriting your team’(2020)</a:t>
            </a:r>
          </a:p>
        </p:txBody>
      </p:sp>
    </p:spTree>
    <p:extLst>
      <p:ext uri="{BB962C8B-B14F-4D97-AF65-F5344CB8AC3E}">
        <p14:creationId xmlns:p14="http://schemas.microsoft.com/office/powerpoint/2010/main" val="136191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04C1F-7CB9-9307-57A0-81EBC98D9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Payment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E7DBE-C9DF-25BB-18EA-E8829584C2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73405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Hygiene factor according to Herzberg</a:t>
            </a:r>
          </a:p>
          <a:p>
            <a:r>
              <a:rPr lang="en-GB" dirty="0"/>
              <a:t>Supports  retention</a:t>
            </a:r>
          </a:p>
          <a:p>
            <a:r>
              <a:rPr lang="en-GB" dirty="0"/>
              <a:t>“Less important than other factors”</a:t>
            </a:r>
          </a:p>
          <a:p>
            <a:r>
              <a:rPr lang="en-GB" dirty="0"/>
              <a:t> Pay raise may bring greater job satisfaction</a:t>
            </a:r>
          </a:p>
          <a:p>
            <a:r>
              <a:rPr lang="en-GB" dirty="0"/>
              <a:t>When payment is satisfactory, other factors tend to play a significant role in retention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A84B85-0C1A-505C-A741-38AEE749F74A}"/>
              </a:ext>
            </a:extLst>
          </p:cNvPr>
          <p:cNvSpPr txBox="1"/>
          <p:nvPr/>
        </p:nvSpPr>
        <p:spPr>
          <a:xfrm>
            <a:off x="1800146" y="5869186"/>
            <a:ext cx="4533613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(Torrington, Hall, Taylor, and Atkinson, 2020, p. 297)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B7A0FF-D214-8757-C7AF-8B4F7D986BF3}"/>
              </a:ext>
            </a:extLst>
          </p:cNvPr>
          <p:cNvSpPr txBox="1"/>
          <p:nvPr/>
        </p:nvSpPr>
        <p:spPr>
          <a:xfrm>
            <a:off x="6477000" y="5167312"/>
            <a:ext cx="475297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Man in Plaid Shirt Giving Money to Bearded Man in Blue Cap and Overall (2021)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214CCB4-3B62-C38D-E80A-71EF65F5839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250" y="1714500"/>
            <a:ext cx="51435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46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BEB26-6735-D92D-C5DE-A0526ED5B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Developing the team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8E922-B8DF-B9DF-25B4-EE3093228B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686426" cy="4351338"/>
          </a:xfrm>
        </p:spPr>
        <p:txBody>
          <a:bodyPr/>
          <a:lstStyle/>
          <a:p>
            <a:r>
              <a:rPr lang="en-GB" dirty="0"/>
              <a:t>Induction and training reduce workforce turnover</a:t>
            </a:r>
          </a:p>
          <a:p>
            <a:r>
              <a:rPr lang="en-GB" dirty="0"/>
              <a:t>Controversial among scholars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DCACA5-9BCE-0FBC-84C1-A5BE305DBA95}"/>
              </a:ext>
            </a:extLst>
          </p:cNvPr>
          <p:cNvSpPr txBox="1"/>
          <p:nvPr/>
        </p:nvSpPr>
        <p:spPr>
          <a:xfrm>
            <a:off x="1105531" y="3693517"/>
            <a:ext cx="4990469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(Torrington, Hall, Taylor, and Atkinson, 2020, p. 298 - 299)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33D89D-E111-9C46-CEB5-A7DAE5D2191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449" y="1825625"/>
            <a:ext cx="4981575" cy="33210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1BF18F-412B-7D11-334D-A3B755538DE9}"/>
              </a:ext>
            </a:extLst>
          </p:cNvPr>
          <p:cNvSpPr txBox="1"/>
          <p:nvPr/>
        </p:nvSpPr>
        <p:spPr>
          <a:xfrm>
            <a:off x="6648449" y="5281612"/>
            <a:ext cx="5200651" cy="307777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</a:rPr>
              <a:t>Photo by </a:t>
            </a:r>
            <a:r>
              <a:rPr lang="en-GB" sz="1400" dirty="0" err="1">
                <a:effectLst/>
              </a:rPr>
              <a:t>cottonbro</a:t>
            </a:r>
            <a:r>
              <a:rPr lang="en-GB" sz="1400" dirty="0">
                <a:effectLst/>
              </a:rPr>
              <a:t>: </a:t>
            </a:r>
            <a:r>
              <a:rPr lang="en-GB" sz="1400" dirty="0"/>
              <a:t>People Looking at a Laptop</a:t>
            </a:r>
          </a:p>
        </p:txBody>
      </p:sp>
    </p:spTree>
    <p:extLst>
      <p:ext uri="{BB962C8B-B14F-4D97-AF65-F5344CB8AC3E}">
        <p14:creationId xmlns:p14="http://schemas.microsoft.com/office/powerpoint/2010/main" val="264090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278CC-4973-671B-9E18-EB20C7193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Flexibility in working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8E4FF-8DFC-67B3-66E3-4A8A1C0FAE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Family is a key factor in workforce turnover</a:t>
            </a:r>
          </a:p>
          <a:p>
            <a:r>
              <a:rPr lang="en-GB" dirty="0"/>
              <a:t>Women are the most affected</a:t>
            </a:r>
          </a:p>
          <a:p>
            <a:r>
              <a:rPr lang="en-GB" dirty="0"/>
              <a:t>At flexible work arrangement, retention is more likely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D53C429-BCA4-5149-4780-ED6F089ED82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1825625"/>
            <a:ext cx="5181600" cy="34544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96CCD5-8322-C5FE-0C44-8B59618E936C}"/>
              </a:ext>
            </a:extLst>
          </p:cNvPr>
          <p:cNvSpPr txBox="1"/>
          <p:nvPr/>
        </p:nvSpPr>
        <p:spPr>
          <a:xfrm>
            <a:off x="838200" y="5169892"/>
            <a:ext cx="4533613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(Torrington, Hall, Taylor, and Atkinson, 2020, p. 300)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732D96-982E-16A6-95DB-004AD5552B5A}"/>
              </a:ext>
            </a:extLst>
          </p:cNvPr>
          <p:cNvSpPr txBox="1"/>
          <p:nvPr/>
        </p:nvSpPr>
        <p:spPr>
          <a:xfrm>
            <a:off x="6172200" y="5280025"/>
            <a:ext cx="518160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</a:rPr>
              <a:t>Photo by Andrea </a:t>
            </a:r>
            <a:r>
              <a:rPr lang="en-GB" sz="1400" dirty="0" err="1">
                <a:effectLst/>
              </a:rPr>
              <a:t>Piacquadio</a:t>
            </a:r>
            <a:r>
              <a:rPr lang="en-GB" sz="1400" dirty="0">
                <a:effectLst/>
              </a:rPr>
              <a:t> from </a:t>
            </a:r>
            <a:r>
              <a:rPr lang="en-GB" sz="1400" dirty="0" err="1">
                <a:effectLst/>
              </a:rPr>
              <a:t>Pexels</a:t>
            </a:r>
            <a:r>
              <a:rPr lang="en-GB" sz="1400" dirty="0">
                <a:effectLst/>
              </a:rPr>
              <a:t>:</a:t>
            </a:r>
          </a:p>
          <a:p>
            <a:r>
              <a:rPr lang="en-GB" sz="1400" dirty="0"/>
              <a:t>Woman in Grey Jacket Sits on Bed Uses Grey Laptop</a:t>
            </a:r>
          </a:p>
        </p:txBody>
      </p:sp>
    </p:spTree>
    <p:extLst>
      <p:ext uri="{BB962C8B-B14F-4D97-AF65-F5344CB8AC3E}">
        <p14:creationId xmlns:p14="http://schemas.microsoft.com/office/powerpoint/2010/main" val="306245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5968B-AF44-5BD2-8CDD-7F562C7EC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Developing the company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60F51-BA90-D207-97C8-255C773AD6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7153275" cy="4351338"/>
          </a:xfrm>
        </p:spPr>
        <p:txBody>
          <a:bodyPr/>
          <a:lstStyle/>
          <a:p>
            <a:r>
              <a:rPr lang="en-GB" dirty="0"/>
              <a:t>Supervisor proficiency is important in retaining the workforce</a:t>
            </a:r>
          </a:p>
          <a:p>
            <a:r>
              <a:rPr lang="en-GB" dirty="0"/>
              <a:t>It is a common case when people get promoted without the proper training</a:t>
            </a:r>
          </a:p>
          <a:p>
            <a:r>
              <a:rPr lang="en-GB" dirty="0"/>
              <a:t>Often the promoted people lack the manager’s skills required</a:t>
            </a:r>
          </a:p>
          <a:p>
            <a:r>
              <a:rPr lang="en-GB" dirty="0"/>
              <a:t>Promotions should follow a careful screening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ECA03F5F-D0F0-A32B-E9AB-8CEF41E3C1B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6859" y="1607687"/>
            <a:ext cx="3106941" cy="4660412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83C05B-CD00-83D7-851C-E76388B7782C}"/>
              </a:ext>
            </a:extLst>
          </p:cNvPr>
          <p:cNvSpPr txBox="1"/>
          <p:nvPr/>
        </p:nvSpPr>
        <p:spPr>
          <a:xfrm>
            <a:off x="3391043" y="5712817"/>
            <a:ext cx="4533613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400" dirty="0"/>
              <a:t>(Torrington, Hall, Taylor, and Atkinson, 2020, p. 300)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FEA76A-EAB5-B3A5-94C3-14386C765133}"/>
              </a:ext>
            </a:extLst>
          </p:cNvPr>
          <p:cNvSpPr txBox="1"/>
          <p:nvPr/>
        </p:nvSpPr>
        <p:spPr>
          <a:xfrm>
            <a:off x="8246858" y="6338986"/>
            <a:ext cx="3106941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400" dirty="0">
                <a:effectLst/>
              </a:rPr>
              <a:t>Photo by Anna Shvets from </a:t>
            </a:r>
            <a:r>
              <a:rPr lang="en-GB" sz="1400" dirty="0" err="1">
                <a:effectLst/>
              </a:rPr>
              <a:t>Pexels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8291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838200" y="1825625"/>
            <a:ext cx="4260011" cy="4351338"/>
          </a:xfrm>
        </p:spPr>
        <p:txBody>
          <a:bodyPr/>
          <a:lstStyle/>
          <a:p>
            <a:pPr lvl="0"/>
            <a:r>
              <a:rPr lang="en-US" dirty="0"/>
              <a:t>Motivation theories</a:t>
            </a:r>
          </a:p>
          <a:p>
            <a:pPr lvl="0"/>
            <a:r>
              <a:rPr lang="en-US" dirty="0"/>
              <a:t>HR Management strategies as means for</a:t>
            </a:r>
          </a:p>
          <a:p>
            <a:pPr lvl="1"/>
            <a:r>
              <a:rPr lang="en-US" dirty="0"/>
              <a:t>Retention</a:t>
            </a:r>
          </a:p>
          <a:p>
            <a:pPr lvl="1"/>
            <a:r>
              <a:rPr lang="en-US" dirty="0"/>
              <a:t>Motivation, and</a:t>
            </a:r>
          </a:p>
          <a:p>
            <a:pPr lvl="1"/>
            <a:r>
              <a:rPr lang="en-US" dirty="0"/>
              <a:t>Engagement</a:t>
            </a:r>
          </a:p>
          <a:p>
            <a:pPr marL="457200" lvl="1" indent="0">
              <a:buNone/>
            </a:pPr>
            <a:r>
              <a:rPr lang="en-US" dirty="0"/>
              <a:t>of personnel in the </a:t>
            </a:r>
            <a:r>
              <a:rPr lang="en-US" dirty="0" err="1"/>
              <a:t>organisation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2C435B-DC7F-2A28-FF74-52E62955876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6610" y="1619250"/>
            <a:ext cx="6634865" cy="4429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02D467-9329-E538-CD35-304D88BC3B26}"/>
              </a:ext>
            </a:extLst>
          </p:cNvPr>
          <p:cNvSpPr txBox="1"/>
          <p:nvPr/>
        </p:nvSpPr>
        <p:spPr>
          <a:xfrm>
            <a:off x="5166610" y="6135688"/>
            <a:ext cx="4400550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Source: Photo by </a:t>
            </a:r>
            <a:r>
              <a:rPr lang="en-GB" sz="1400" dirty="0" err="1">
                <a:hlinkClick r:id="rId3"/>
              </a:rPr>
              <a:t>Kampus</a:t>
            </a:r>
            <a:r>
              <a:rPr lang="en-GB" sz="1400" dirty="0">
                <a:hlinkClick r:id="rId3"/>
              </a:rPr>
              <a:t> Production</a:t>
            </a:r>
            <a:r>
              <a:rPr lang="en-GB" sz="1400" dirty="0"/>
              <a:t> from </a:t>
            </a:r>
            <a:r>
              <a:rPr lang="en-GB" sz="1400" dirty="0" err="1">
                <a:hlinkClick r:id="rId4"/>
              </a:rPr>
              <a:t>Pexels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20883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E9FCC-39C5-B561-1A67-86E92C2DD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DE726-3066-6B80-DF2D-0F5A1A832D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384766" cy="4351338"/>
          </a:xfrm>
        </p:spPr>
        <p:txBody>
          <a:bodyPr>
            <a:normAutofit lnSpcReduction="10000"/>
          </a:bodyPr>
          <a:lstStyle/>
          <a:p>
            <a:r>
              <a:rPr lang="en-GB" sz="1400" dirty="0"/>
              <a:t>Torrington, D., Hall, L., Taylor, S., and Atkinson, C. (2020) </a:t>
            </a:r>
            <a:r>
              <a:rPr lang="en-GB" sz="1400" i="1" dirty="0"/>
              <a:t>Human Resource Management. Harlow: </a:t>
            </a:r>
            <a:r>
              <a:rPr lang="en-GB" sz="1400" dirty="0"/>
              <a:t>Pearson Education, Limited. Available from: ProQuest </a:t>
            </a:r>
            <a:r>
              <a:rPr lang="en-GB" sz="1400" dirty="0" err="1"/>
              <a:t>Ebook</a:t>
            </a:r>
            <a:r>
              <a:rPr lang="en-GB" sz="1400" dirty="0"/>
              <a:t> Central. [18 October 2022].</a:t>
            </a:r>
          </a:p>
          <a:p>
            <a:r>
              <a:rPr lang="en-GB" sz="1400" dirty="0"/>
              <a:t>McLeod, S. (2007) Maslow's hierarchy of needs. </a:t>
            </a:r>
            <a:r>
              <a:rPr lang="en-GB" sz="1400" i="1" dirty="0"/>
              <a:t>Simply psychology</a:t>
            </a:r>
            <a:r>
              <a:rPr lang="en-GB" sz="1400" dirty="0"/>
              <a:t>, </a:t>
            </a:r>
            <a:r>
              <a:rPr lang="en-GB" sz="1400" i="1" dirty="0"/>
              <a:t>1</a:t>
            </a:r>
            <a:r>
              <a:rPr lang="en-GB" sz="1400" dirty="0"/>
              <a:t>(1-18).</a:t>
            </a:r>
          </a:p>
          <a:p>
            <a:r>
              <a:rPr lang="en-GB" sz="1400" dirty="0" err="1"/>
              <a:t>Alshmemri</a:t>
            </a:r>
            <a:r>
              <a:rPr lang="en-GB" sz="1400" dirty="0"/>
              <a:t>, M., </a:t>
            </a:r>
            <a:r>
              <a:rPr lang="en-GB" sz="1400" dirty="0" err="1"/>
              <a:t>Shahwan-Akl</a:t>
            </a:r>
            <a:r>
              <a:rPr lang="en-GB" sz="1400" dirty="0"/>
              <a:t>, L. and Maude, P. (2017) ‘Herzberg’s two-factor theory’. </a:t>
            </a:r>
            <a:r>
              <a:rPr lang="en-GB" sz="1400" i="1" dirty="0"/>
              <a:t>Life Science Journal</a:t>
            </a:r>
            <a:r>
              <a:rPr lang="en-GB" sz="1400" dirty="0"/>
              <a:t>, </a:t>
            </a:r>
            <a:r>
              <a:rPr lang="en-GB" sz="1400" i="1" dirty="0"/>
              <a:t>14</a:t>
            </a:r>
            <a:r>
              <a:rPr lang="en-GB" sz="1400" dirty="0"/>
              <a:t>(5), pp.12-16.</a:t>
            </a:r>
          </a:p>
          <a:p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Armstrong, M. (2020) </a:t>
            </a:r>
            <a:r>
              <a:rPr lang="en-GB" sz="140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Armstrong's handbook of human resource management practice. 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15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London: </a:t>
            </a:r>
            <a:r>
              <a:rPr lang="en-GB" sz="14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KoganPage</a:t>
            </a:r>
            <a:r>
              <a:rPr lang="en-GB" sz="1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400" dirty="0">
                <a:latin typeface="+mj-lt"/>
              </a:rPr>
              <a:t>Photo by </a:t>
            </a:r>
            <a:r>
              <a:rPr lang="en-GB" sz="1400" dirty="0" err="1">
                <a:latin typeface="+mj-lt"/>
                <a:hlinkClick r:id="rId2"/>
              </a:rPr>
              <a:t>fauxels</a:t>
            </a:r>
            <a:r>
              <a:rPr lang="en-GB" sz="1400" dirty="0">
                <a:latin typeface="+mj-lt"/>
              </a:rPr>
              <a:t> from </a:t>
            </a:r>
            <a:r>
              <a:rPr lang="en-GB" sz="1400" dirty="0" err="1">
                <a:latin typeface="+mj-lt"/>
                <a:hlinkClick r:id="rId3"/>
              </a:rPr>
              <a:t>Pexels</a:t>
            </a:r>
            <a:r>
              <a:rPr lang="en-GB" sz="1400" dirty="0">
                <a:latin typeface="+mj-lt"/>
              </a:rPr>
              <a:t> Accessible at: </a:t>
            </a:r>
            <a:r>
              <a:rPr lang="en-GB" sz="1400" dirty="0">
                <a:latin typeface="+mj-lt"/>
                <a:hlinkClick r:id="rId4"/>
              </a:rPr>
              <a:t>https://www.pexels.com/collections/office-life-aw2sagl/</a:t>
            </a:r>
            <a:endParaRPr lang="en-GB" sz="1400" dirty="0">
              <a:latin typeface="+mj-lt"/>
            </a:endParaRPr>
          </a:p>
          <a:p>
            <a:r>
              <a:rPr lang="en-GB" sz="1400" dirty="0">
                <a:latin typeface="+mj-lt"/>
              </a:rPr>
              <a:t>Photo by </a:t>
            </a:r>
            <a:r>
              <a:rPr lang="en-GB" sz="1400" dirty="0" err="1">
                <a:latin typeface="+mj-lt"/>
                <a:hlinkClick r:id="rId5"/>
              </a:rPr>
              <a:t>Kampus</a:t>
            </a:r>
            <a:r>
              <a:rPr lang="en-GB" sz="1400" dirty="0">
                <a:latin typeface="+mj-lt"/>
                <a:hlinkClick r:id="rId5"/>
              </a:rPr>
              <a:t> Production</a:t>
            </a:r>
            <a:r>
              <a:rPr lang="en-GB" sz="1400" dirty="0">
                <a:latin typeface="+mj-lt"/>
              </a:rPr>
              <a:t> from </a:t>
            </a:r>
            <a:r>
              <a:rPr lang="en-GB" sz="1400" dirty="0" err="1">
                <a:latin typeface="+mj-lt"/>
                <a:hlinkClick r:id="rId6"/>
              </a:rPr>
              <a:t>Pexels</a:t>
            </a:r>
            <a:r>
              <a:rPr lang="en-GB" sz="1400" dirty="0">
                <a:latin typeface="+mj-lt"/>
              </a:rPr>
              <a:t> Accessible at: </a:t>
            </a:r>
            <a:r>
              <a:rPr lang="en-GB" sz="1400" dirty="0">
                <a:latin typeface="+mj-lt"/>
                <a:hlinkClick r:id="rId4"/>
              </a:rPr>
              <a:t>https://www.pexels.com/collections/office-life-aw2sagl/</a:t>
            </a:r>
            <a:endParaRPr lang="en-GB" sz="1400" dirty="0">
              <a:latin typeface="+mj-lt"/>
            </a:endParaRPr>
          </a:p>
          <a:p>
            <a:r>
              <a:rPr lang="en-GB" sz="1400" dirty="0">
                <a:latin typeface="+mj-lt"/>
              </a:rPr>
              <a:t>‘Inheriting your team’ (2020)Leading with fearless Mindfulness. LinkedIn Learn. 2</a:t>
            </a:r>
            <a:r>
              <a:rPr lang="en-GB" sz="1400" baseline="30000" dirty="0">
                <a:latin typeface="+mj-lt"/>
              </a:rPr>
              <a:t>nd</a:t>
            </a:r>
            <a:r>
              <a:rPr lang="en-GB" sz="1400" dirty="0">
                <a:latin typeface="+mj-lt"/>
              </a:rPr>
              <a:t> May. Available at: </a:t>
            </a:r>
            <a:r>
              <a:rPr lang="en-GB" sz="1400" dirty="0">
                <a:latin typeface="+mj-lt"/>
                <a:hlinkClick r:id="rId7"/>
              </a:rPr>
              <a:t>https://www.linkedin.com/learning/leading-with-fearless-mindfulness/inheriting-your-team?autoplay=true&amp;resume=false&amp;u=77966930</a:t>
            </a:r>
            <a:endParaRPr lang="en-GB" sz="1400" dirty="0">
              <a:latin typeface="+mj-lt"/>
            </a:endParaRPr>
          </a:p>
          <a:p>
            <a:r>
              <a:rPr lang="en-GB" sz="1400" dirty="0"/>
              <a:t>Gustavo </a:t>
            </a:r>
            <a:r>
              <a:rPr lang="en-GB" sz="1400" dirty="0" err="1"/>
              <a:t>Fring</a:t>
            </a:r>
            <a:r>
              <a:rPr lang="en-GB" sz="1400" dirty="0"/>
              <a:t> (2021) Man in Plaid Shirt Giving Money to Bearded Man in Blue Cap and Overall. </a:t>
            </a:r>
            <a:r>
              <a:rPr lang="en-GB" sz="1400" dirty="0">
                <a:latin typeface="+mj-lt"/>
              </a:rPr>
              <a:t>Available at: </a:t>
            </a:r>
            <a:r>
              <a:rPr lang="en-GB" sz="1400" dirty="0">
                <a:latin typeface="+mj-lt"/>
                <a:hlinkClick r:id="rId8"/>
              </a:rPr>
              <a:t>https://www.pexels.com/photo/man-in-plaid-shirt-giving-money-to-bearded-man-in-blue-cap-and-overall-6720528/</a:t>
            </a:r>
            <a:endParaRPr lang="en-GB" sz="1400" dirty="0">
              <a:latin typeface="+mj-lt"/>
            </a:endParaRPr>
          </a:p>
          <a:p>
            <a:r>
              <a:rPr lang="en-GB" sz="1400" dirty="0">
                <a:effectLst/>
              </a:rPr>
              <a:t>Photo by </a:t>
            </a:r>
            <a:r>
              <a:rPr lang="en-GB" sz="1400" dirty="0" err="1">
                <a:effectLst/>
              </a:rPr>
              <a:t>cottonbro</a:t>
            </a:r>
            <a:r>
              <a:rPr lang="en-GB" sz="1400" dirty="0">
                <a:effectLst/>
              </a:rPr>
              <a:t>: </a:t>
            </a:r>
            <a:r>
              <a:rPr lang="en-GB" sz="1400" dirty="0">
                <a:effectLst/>
                <a:hlinkClick r:id="rId9"/>
              </a:rPr>
              <a:t>https://www.pexels.com/photo/people-looking-at-a-laptop-7437489/</a:t>
            </a:r>
            <a:endParaRPr lang="en-GB" sz="1400" dirty="0">
              <a:effectLst/>
            </a:endParaRPr>
          </a:p>
          <a:p>
            <a:r>
              <a:rPr lang="en-GB" sz="1400" dirty="0">
                <a:effectLst/>
              </a:rPr>
              <a:t>Photo by Andrea </a:t>
            </a:r>
            <a:r>
              <a:rPr lang="en-GB" sz="1400" dirty="0" err="1">
                <a:effectLst/>
              </a:rPr>
              <a:t>Piacquadio</a:t>
            </a:r>
            <a:r>
              <a:rPr lang="en-GB" sz="1400" dirty="0">
                <a:effectLst/>
              </a:rPr>
              <a:t> from </a:t>
            </a:r>
            <a:r>
              <a:rPr lang="en-GB" sz="1400" dirty="0" err="1">
                <a:effectLst/>
              </a:rPr>
              <a:t>Pexels</a:t>
            </a:r>
            <a:r>
              <a:rPr lang="en-GB" sz="1400" dirty="0">
                <a:effectLst/>
              </a:rPr>
              <a:t> (2018) </a:t>
            </a:r>
            <a:r>
              <a:rPr lang="en-GB" sz="1400" dirty="0"/>
              <a:t>Woman in Grey Jacket Sits on Bed Uses Grey Laptop. </a:t>
            </a:r>
            <a:r>
              <a:rPr lang="en-GB" sz="1400" dirty="0">
                <a:effectLst/>
              </a:rPr>
              <a:t>Available at: </a:t>
            </a:r>
            <a:r>
              <a:rPr lang="en-GB" sz="1400" dirty="0">
                <a:effectLst/>
                <a:hlinkClick r:id="rId10"/>
              </a:rPr>
              <a:t>https://www.pexels.com/photo/woman-in-grey-jacket-sits-on-bed-uses-grey-laptop-935743/</a:t>
            </a:r>
            <a:endParaRPr lang="en-GB" sz="1400" dirty="0">
              <a:effectLst/>
            </a:endParaRPr>
          </a:p>
          <a:p>
            <a:r>
              <a:rPr lang="en-GB" sz="1400" dirty="0">
                <a:effectLst/>
              </a:rPr>
              <a:t>Photo by Anna Shvets from </a:t>
            </a:r>
            <a:r>
              <a:rPr lang="en-GB" sz="1400" dirty="0" err="1">
                <a:effectLst/>
              </a:rPr>
              <a:t>Pexels</a:t>
            </a:r>
            <a:r>
              <a:rPr lang="en-GB" sz="1400" dirty="0">
                <a:effectLst/>
              </a:rPr>
              <a:t> (2020): https://www.pexels.com/photo/employee-drawing-graph-on-flipchart-during-meeting-in-workspace-5324980/</a:t>
            </a:r>
            <a:endParaRPr lang="en-GB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2909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atermark Design Templat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none" rtlCol="0">
        <a:spAutoFit/>
      </a:bodyPr>
      <a:lstStyle>
        <a:defPPr>
          <a:defRPr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Watermark design slides.potx" id="{155DE50B-7050-4C94-A1E2-D1CB6BE7200C}" vid="{CB226315-F714-4862-AA2D-99A0B670FE32}"/>
    </a:ext>
  </a:extLst>
</a:theme>
</file>

<file path=ppt/theme/theme2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 design slides</Template>
  <TotalTime>2069</TotalTime>
  <Words>965</Words>
  <Application>Microsoft Office PowerPoint</Application>
  <PresentationFormat>Widescreen</PresentationFormat>
  <Paragraphs>124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Times New Roman</vt:lpstr>
      <vt:lpstr>Wingdings</vt:lpstr>
      <vt:lpstr>Watermark Design Template</vt:lpstr>
      <vt:lpstr>Human Resources Management Strategies in Organizations.  Most Effective Strategies in Organizations for Employees’ Retention, Motivation and Engagement </vt:lpstr>
      <vt:lpstr>Introduction</vt:lpstr>
      <vt:lpstr>HR role in the organisation</vt:lpstr>
      <vt:lpstr>Maslow’s Hierarchy of Needs theory</vt:lpstr>
      <vt:lpstr>Herzberg’s Two-Factor Theory</vt:lpstr>
      <vt:lpstr>Management theories</vt:lpstr>
      <vt:lpstr>Aspects of HR Management Strategies</vt:lpstr>
      <vt:lpstr>Setting the basic rules and  expectations </vt:lpstr>
      <vt:lpstr>Payment management</vt:lpstr>
      <vt:lpstr>Developing the team members</vt:lpstr>
      <vt:lpstr>Flexibility in working conditions</vt:lpstr>
      <vt:lpstr>Developing the company managers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Resources Management Strategies in Organizations.  Most Effective Strategies in Organizations for Employees’ Retention, Motivation and Engagement</dc:title>
  <dc:creator>Nikola Chakrakchiev</dc:creator>
  <cp:lastModifiedBy>Nikola Chakrakchiev (2029324)</cp:lastModifiedBy>
  <cp:revision>38</cp:revision>
  <dcterms:created xsi:type="dcterms:W3CDTF">2022-10-12T09:57:07Z</dcterms:created>
  <dcterms:modified xsi:type="dcterms:W3CDTF">2022-10-19T00:06:42Z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74068000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