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19"/>
  </p:notesMasterIdLst>
  <p:sldIdLst>
    <p:sldId id="257" r:id="rId2"/>
    <p:sldId id="827" r:id="rId3"/>
    <p:sldId id="833" r:id="rId4"/>
    <p:sldId id="799" r:id="rId5"/>
    <p:sldId id="841" r:id="rId6"/>
    <p:sldId id="838" r:id="rId7"/>
    <p:sldId id="832" r:id="rId8"/>
    <p:sldId id="839" r:id="rId9"/>
    <p:sldId id="840" r:id="rId10"/>
    <p:sldId id="828" r:id="rId11"/>
    <p:sldId id="835" r:id="rId12"/>
    <p:sldId id="830" r:id="rId13"/>
    <p:sldId id="831" r:id="rId14"/>
    <p:sldId id="836" r:id="rId15"/>
    <p:sldId id="837" r:id="rId16"/>
    <p:sldId id="842" r:id="rId17"/>
    <p:sldId id="83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31" autoAdjust="0"/>
    <p:restoredTop sz="76667" autoAdjust="0"/>
  </p:normalViewPr>
  <p:slideViewPr>
    <p:cSldViewPr snapToGrid="0">
      <p:cViewPr varScale="1">
        <p:scale>
          <a:sx n="79" d="100"/>
          <a:sy n="79" d="100"/>
        </p:scale>
        <p:origin x="69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22/06/2026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A5AA75-38C3-4CD8-A0CC-2519A0D456E8}" type="slidenum">
              <a:rPr lang="en-GB" smtClean="0"/>
              <a:t>3</a:t>
            </a:fld>
            <a:endParaRPr lang="en-GB"/>
          </a:p>
        </p:txBody>
      </p:sp>
    </p:spTree>
    <p:extLst>
      <p:ext uri="{BB962C8B-B14F-4D97-AF65-F5344CB8AC3E}">
        <p14:creationId xmlns:p14="http://schemas.microsoft.com/office/powerpoint/2010/main" val="9769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10</a:t>
            </a:fld>
            <a:endParaRPr lang="en-GB"/>
          </a:p>
        </p:txBody>
      </p:sp>
    </p:spTree>
    <p:extLst>
      <p:ext uri="{BB962C8B-B14F-4D97-AF65-F5344CB8AC3E}">
        <p14:creationId xmlns:p14="http://schemas.microsoft.com/office/powerpoint/2010/main" val="26747134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11</a:t>
            </a:fld>
            <a:endParaRPr lang="en-GB"/>
          </a:p>
        </p:txBody>
      </p:sp>
    </p:spTree>
    <p:extLst>
      <p:ext uri="{BB962C8B-B14F-4D97-AF65-F5344CB8AC3E}">
        <p14:creationId xmlns:p14="http://schemas.microsoft.com/office/powerpoint/2010/main" val="3859271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48FE2-5C85-2151-C40F-5581AA12DC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FE2AD1-FC08-35A3-D4CC-C80FA33F70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E04726-6FA3-23E9-900E-41BFCD2F1C5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BF0F94-6D39-9757-61AE-30301D0FCD54}"/>
              </a:ext>
            </a:extLst>
          </p:cNvPr>
          <p:cNvSpPr>
            <a:spLocks noGrp="1"/>
          </p:cNvSpPr>
          <p:nvPr>
            <p:ph type="sldNum" sz="quarter" idx="5"/>
          </p:nvPr>
        </p:nvSpPr>
        <p:spPr/>
        <p:txBody>
          <a:bodyPr/>
          <a:lstStyle/>
          <a:p>
            <a:fld id="{05A5AA75-38C3-4CD8-A0CC-2519A0D456E8}" type="slidenum">
              <a:rPr lang="en-GB" smtClean="0"/>
              <a:t>14</a:t>
            </a:fld>
            <a:endParaRPr lang="en-GB"/>
          </a:p>
        </p:txBody>
      </p:sp>
    </p:spTree>
    <p:extLst>
      <p:ext uri="{BB962C8B-B14F-4D97-AF65-F5344CB8AC3E}">
        <p14:creationId xmlns:p14="http://schemas.microsoft.com/office/powerpoint/2010/main" val="4248905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ED22E-AEC1-F5FB-1BD0-90A6C711C7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AF78E6-33F0-F5EE-2ED7-8E0332199B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214B1B-0433-6FC4-C6B6-7642AA8F4C3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5B8AC5A-B5E6-449C-A64B-D5B53457BA60}"/>
              </a:ext>
            </a:extLst>
          </p:cNvPr>
          <p:cNvSpPr>
            <a:spLocks noGrp="1"/>
          </p:cNvSpPr>
          <p:nvPr>
            <p:ph type="sldNum" sz="quarter" idx="5"/>
          </p:nvPr>
        </p:nvSpPr>
        <p:spPr/>
        <p:txBody>
          <a:bodyPr/>
          <a:lstStyle/>
          <a:p>
            <a:fld id="{05A5AA75-38C3-4CD8-A0CC-2519A0D456E8}" type="slidenum">
              <a:rPr lang="en-GB" smtClean="0"/>
              <a:t>15</a:t>
            </a:fld>
            <a:endParaRPr lang="en-GB"/>
          </a:p>
        </p:txBody>
      </p:sp>
    </p:spTree>
    <p:extLst>
      <p:ext uri="{BB962C8B-B14F-4D97-AF65-F5344CB8AC3E}">
        <p14:creationId xmlns:p14="http://schemas.microsoft.com/office/powerpoint/2010/main" val="37861649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17</a:t>
            </a:fld>
            <a:endParaRPr lang="en-GB"/>
          </a:p>
        </p:txBody>
      </p:sp>
    </p:spTree>
    <p:extLst>
      <p:ext uri="{BB962C8B-B14F-4D97-AF65-F5344CB8AC3E}">
        <p14:creationId xmlns:p14="http://schemas.microsoft.com/office/powerpoint/2010/main" val="3416031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6/22/2026</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6/22/2026</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6/22/2026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6/22/2026</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6/22/2026</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6/22/2026</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02BBAA3-ED6F-AD14-7C94-609F54751193}"/>
              </a:ext>
            </a:extLst>
          </p:cNvPr>
          <p:cNvSpPr>
            <a:spLocks noGrp="1"/>
          </p:cNvSpPr>
          <p:nvPr>
            <p:ph type="title"/>
          </p:nvPr>
        </p:nvSpPr>
        <p:spPr>
          <a:xfrm>
            <a:off x="866440" y="1000370"/>
            <a:ext cx="3462079" cy="4857262"/>
          </a:xfrm>
        </p:spPr>
        <p:txBody>
          <a:bodyPr>
            <a:normAutofit/>
          </a:bodyPr>
          <a:lstStyle/>
          <a:p>
            <a:pPr algn="r"/>
            <a:r>
              <a:rPr lang="en-GB" sz="4400" b="1">
                <a:solidFill>
                  <a:srgbClr val="FFFFFF"/>
                </a:solidFill>
                <a:latin typeface="Arial" panose="020B0604020202020204" pitchFamily="34" charset="0"/>
                <a:cs typeface="Arial" panose="020B0604020202020204" pitchFamily="34" charset="0"/>
              </a:rPr>
              <a:t>MBA BMMB7026</a:t>
            </a:r>
            <a:br>
              <a:rPr lang="en-GB" sz="4400" b="1">
                <a:solidFill>
                  <a:srgbClr val="FFFFFF"/>
                </a:solidFill>
                <a:latin typeface="Arial" panose="020B0604020202020204" pitchFamily="34" charset="0"/>
                <a:cs typeface="Arial" panose="020B0604020202020204" pitchFamily="34" charset="0"/>
              </a:rPr>
            </a:br>
            <a:br>
              <a:rPr lang="en-GB" sz="4400" b="1">
                <a:solidFill>
                  <a:srgbClr val="FFFFFF"/>
                </a:solidFill>
                <a:latin typeface="Arial" panose="020B0604020202020204" pitchFamily="34" charset="0"/>
                <a:cs typeface="Arial" panose="020B0604020202020204" pitchFamily="34" charset="0"/>
              </a:rPr>
            </a:br>
            <a:r>
              <a:rPr lang="en-GB" sz="4400" b="1">
                <a:solidFill>
                  <a:srgbClr val="FFFFFF"/>
                </a:solidFill>
                <a:latin typeface="Arial" panose="020B0604020202020204" pitchFamily="34" charset="0"/>
                <a:cs typeface="Arial" panose="020B0604020202020204" pitchFamily="34" charset="0"/>
              </a:rPr>
              <a:t>Managing Marketing Change</a:t>
            </a:r>
          </a:p>
        </p:txBody>
      </p:sp>
      <p:sp>
        <p:nvSpPr>
          <p:cNvPr id="3" name="Content Placeholder 2">
            <a:extLst>
              <a:ext uri="{FF2B5EF4-FFF2-40B4-BE49-F238E27FC236}">
                <a16:creationId xmlns:a16="http://schemas.microsoft.com/office/drawing/2014/main" id="{554972A4-0BB8-E1B2-3F54-B52891847EB0}"/>
              </a:ext>
            </a:extLst>
          </p:cNvPr>
          <p:cNvSpPr>
            <a:spLocks noGrp="1"/>
          </p:cNvSpPr>
          <p:nvPr>
            <p:ph idx="1"/>
          </p:nvPr>
        </p:nvSpPr>
        <p:spPr>
          <a:xfrm>
            <a:off x="4963691" y="1000370"/>
            <a:ext cx="6212310" cy="4857262"/>
          </a:xfrm>
        </p:spPr>
        <p:txBody>
          <a:bodyPr anchor="ctr">
            <a:normAutofit/>
          </a:bodyPr>
          <a:lstStyle/>
          <a:p>
            <a:pPr marL="0" indent="0">
              <a:buNone/>
            </a:pPr>
            <a:endParaRPr lang="en-GB" sz="2000" b="1" dirty="0">
              <a:solidFill>
                <a:srgbClr val="FFFFFF"/>
              </a:solidFill>
              <a:latin typeface="Arial" panose="020B0604020202020204" pitchFamily="34" charset="0"/>
              <a:cs typeface="Arial" panose="020B0604020202020204" pitchFamily="34" charset="0"/>
            </a:endParaRPr>
          </a:p>
          <a:p>
            <a:pPr marL="0" indent="0">
              <a:buNone/>
            </a:pPr>
            <a:r>
              <a:rPr lang="en-GB" sz="3600" b="1" dirty="0">
                <a:solidFill>
                  <a:srgbClr val="FFFFFF"/>
                </a:solidFill>
                <a:latin typeface="Arial" panose="020B0604020202020204" pitchFamily="34" charset="0"/>
                <a:cs typeface="Arial" panose="020B0604020202020204" pitchFamily="34" charset="0"/>
              </a:rPr>
              <a:t>Assignment 2 Review </a:t>
            </a:r>
          </a:p>
          <a:p>
            <a:endParaRPr lang="en-GB" sz="2000" dirty="0">
              <a:solidFill>
                <a:srgbClr val="FFFFFF"/>
              </a:solidFill>
            </a:endParaRPr>
          </a:p>
        </p:txBody>
      </p:sp>
    </p:spTree>
    <p:extLst>
      <p:ext uri="{BB962C8B-B14F-4D97-AF65-F5344CB8AC3E}">
        <p14:creationId xmlns:p14="http://schemas.microsoft.com/office/powerpoint/2010/main" val="320880137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ASSIGNMENT 2</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4" name="Content Placeholder 3">
            <a:extLst>
              <a:ext uri="{FF2B5EF4-FFF2-40B4-BE49-F238E27FC236}">
                <a16:creationId xmlns:a16="http://schemas.microsoft.com/office/drawing/2014/main" id="{CB9912CC-3C0D-FC10-B2E4-FAF7C17F3639}"/>
              </a:ext>
            </a:extLst>
          </p:cNvPr>
          <p:cNvSpPr>
            <a:spLocks noGrp="1"/>
          </p:cNvSpPr>
          <p:nvPr>
            <p:ph idx="1"/>
          </p:nvPr>
        </p:nvSpPr>
        <p:spPr>
          <a:xfrm>
            <a:off x="597408" y="1755647"/>
            <a:ext cx="10863072" cy="4465525"/>
          </a:xfrm>
        </p:spPr>
        <p:txBody>
          <a:bodyPr>
            <a:normAutofit fontScale="92500" lnSpcReduction="10000"/>
          </a:bodyPr>
          <a:lstStyle/>
          <a:p>
            <a:r>
              <a:rPr lang="en-GB" sz="2800" dirty="0">
                <a:latin typeface="Arial" panose="020B0604020202020204" pitchFamily="34" charset="0"/>
                <a:cs typeface="Arial" panose="020B0604020202020204" pitchFamily="34" charset="0"/>
              </a:rPr>
              <a:t>Individual Report</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3,750 words +/– 10%</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Minimum of 30 credible references using Harvard Referencing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75% of total module grade</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Submission date 10</a:t>
            </a:r>
            <a:r>
              <a:rPr lang="en-GB" sz="2800" baseline="30000" dirty="0">
                <a:latin typeface="Arial" panose="020B0604020202020204" pitchFamily="34" charset="0"/>
                <a:cs typeface="Arial" panose="020B0604020202020204" pitchFamily="34" charset="0"/>
              </a:rPr>
              <a:t>th</a:t>
            </a:r>
            <a:r>
              <a:rPr lang="en-GB" sz="2800" dirty="0">
                <a:latin typeface="Arial" panose="020B0604020202020204" pitchFamily="34" charset="0"/>
                <a:cs typeface="Arial" panose="020B0604020202020204" pitchFamily="34" charset="0"/>
              </a:rPr>
              <a:t> July 2026 (23:59 UK time).</a:t>
            </a:r>
          </a:p>
          <a:p>
            <a:endParaRPr lang="en-GB" dirty="0"/>
          </a:p>
        </p:txBody>
      </p:sp>
    </p:spTree>
    <p:extLst>
      <p:ext uri="{BB962C8B-B14F-4D97-AF65-F5344CB8AC3E}">
        <p14:creationId xmlns:p14="http://schemas.microsoft.com/office/powerpoint/2010/main" val="2362618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ASSIGNMENT 2 - Format</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4" name="Content Placeholder 3">
            <a:extLst>
              <a:ext uri="{FF2B5EF4-FFF2-40B4-BE49-F238E27FC236}">
                <a16:creationId xmlns:a16="http://schemas.microsoft.com/office/drawing/2014/main" id="{CB9912CC-3C0D-FC10-B2E4-FAF7C17F3639}"/>
              </a:ext>
            </a:extLst>
          </p:cNvPr>
          <p:cNvSpPr>
            <a:spLocks noGrp="1"/>
          </p:cNvSpPr>
          <p:nvPr>
            <p:ph idx="1"/>
          </p:nvPr>
        </p:nvSpPr>
        <p:spPr>
          <a:xfrm>
            <a:off x="597408" y="1755648"/>
            <a:ext cx="10863072" cy="4465525"/>
          </a:xfrm>
        </p:spPr>
        <p:txBody>
          <a:bodyPr>
            <a:normAutofit lnSpcReduction="10000"/>
          </a:bodyPr>
          <a:lstStyle/>
          <a:p>
            <a:pPr marL="342900" lvl="0" indent="-342900" algn="just" rtl="0" hangingPunct="0">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Format: </a:t>
            </a:r>
            <a:r>
              <a:rPr lang="en-GB" sz="2000" b="0" dirty="0">
                <a:effectLst/>
                <a:latin typeface="Arial" panose="020B0604020202020204" pitchFamily="34" charset="0"/>
                <a:ea typeface="Times New Roman" panose="02020603050405020304" pitchFamily="18" charset="0"/>
                <a:cs typeface="Arial" panose="020B0604020202020204" pitchFamily="34" charset="0"/>
              </a:rPr>
              <a:t>Report that contains a Title Page, Executive Summary, Content Page, Introduction, Main Findings, Conclusion, Recommendations, References, Appendices (If Appropriate)</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hangingPunct="0">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Length:</a:t>
            </a:r>
            <a:r>
              <a:rPr lang="en-GB" sz="2000" b="0" dirty="0">
                <a:effectLst/>
                <a:latin typeface="Arial" panose="020B0604020202020204" pitchFamily="34" charset="0"/>
                <a:ea typeface="Times New Roman" panose="02020603050405020304" pitchFamily="18" charset="0"/>
                <a:cs typeface="Arial" panose="020B0604020202020204" pitchFamily="34" charset="0"/>
              </a:rPr>
              <a:t> 3,750 words (+/- 10%) – However, please note that your word count starts at your Introduction and finishes with your Recommendations.  Everything that is included before and after these sections do not form part of the word count. </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hangingPunct="0">
              <a:lnSpc>
                <a:spcPct val="150000"/>
              </a:lnSpc>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Writing:</a:t>
            </a:r>
            <a:r>
              <a:rPr lang="en-GB" sz="2000" b="0" dirty="0">
                <a:effectLst/>
                <a:latin typeface="Arial" panose="020B0604020202020204" pitchFamily="34" charset="0"/>
                <a:ea typeface="Times New Roman" panose="02020603050405020304" pitchFamily="18" charset="0"/>
                <a:cs typeface="Arial" panose="020B0604020202020204" pitchFamily="34" charset="0"/>
              </a:rPr>
              <a:t> Written in UK English in an appropriate business / academic style and in the third person.</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hangingPunct="0">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Formatting:</a:t>
            </a:r>
            <a:r>
              <a:rPr lang="en-GB" sz="2000" b="0" dirty="0">
                <a:effectLst/>
                <a:latin typeface="Arial" panose="020B0604020202020204" pitchFamily="34" charset="0"/>
                <a:ea typeface="Times New Roman" panose="02020603050405020304" pitchFamily="18" charset="0"/>
                <a:cs typeface="Arial" panose="020B0604020202020204" pitchFamily="34" charset="0"/>
              </a:rPr>
              <a:t> Your report should be typed using a legible font such as Times New Roman, Ariel or Calibri with a font size 12 for the main body and font size 14 for Headings and Sub-Headings.  Headings and Sub-Headings from the Introduction to the Recommendations sections should be numbered appropriately. </a:t>
            </a:r>
            <a:r>
              <a:rPr lang="en-GB" sz="2000" b="1" dirty="0">
                <a:effectLst/>
                <a:latin typeface="Arial" panose="020B0604020202020204" pitchFamily="34" charset="0"/>
                <a:ea typeface="Times New Roman" panose="02020603050405020304" pitchFamily="18" charset="0"/>
                <a:cs typeface="Arial" panose="020B0604020202020204" pitchFamily="34" charset="0"/>
              </a:rPr>
              <a:t>Please use 1.5 or double line spacing</a:t>
            </a:r>
            <a:r>
              <a:rPr lang="en-GB" sz="2000" b="0" dirty="0">
                <a:effectLst/>
                <a:latin typeface="Arial" panose="020B0604020202020204" pitchFamily="34" charset="0"/>
                <a:ea typeface="Times New Roman" panose="02020603050405020304" pitchFamily="18" charset="0"/>
                <a:cs typeface="Arial" panose="020B0604020202020204" pitchFamily="34" charset="0"/>
              </a:rPr>
              <a:t>.</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1396452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374197"/>
            <a:ext cx="10637486" cy="5011855"/>
          </a:xfrm>
        </p:spPr>
        <p:txBody>
          <a:bodyPr>
            <a:normAutofit fontScale="92500"/>
          </a:bodyPr>
          <a:lstStyle/>
          <a:p>
            <a:pPr marL="0" indent="0">
              <a:lnSpc>
                <a:spcPct val="115000"/>
              </a:lnSpc>
              <a:spcAft>
                <a:spcPts val="1000"/>
              </a:spcAft>
              <a:buNone/>
            </a:pPr>
            <a:r>
              <a:rPr lang="en-GB" sz="2800" dirty="0">
                <a:latin typeface="Arial" panose="020B0604020202020204" pitchFamily="34" charset="0"/>
                <a:ea typeface="Calibri" panose="020F0502020204030204" pitchFamily="34" charset="0"/>
                <a:cs typeface="Arial" panose="020B0604020202020204" pitchFamily="34" charset="0"/>
              </a:rPr>
              <a:t>You must use the same organisation that you researched for assignment 1.</a:t>
            </a:r>
          </a:p>
          <a:p>
            <a:pPr marL="0" indent="0">
              <a:lnSpc>
                <a:spcPct val="115000"/>
              </a:lnSpc>
              <a:spcAft>
                <a:spcPts val="1000"/>
              </a:spcAft>
              <a:buNone/>
            </a:pPr>
            <a:r>
              <a:rPr lang="en-GB" sz="2800" dirty="0">
                <a:latin typeface="Arial" panose="020B0604020202020204" pitchFamily="34" charset="0"/>
                <a:ea typeface="Calibri" panose="020F0502020204030204" pitchFamily="34" charset="0"/>
                <a:cs typeface="Arial" panose="020B0604020202020204" pitchFamily="34" charset="0"/>
              </a:rPr>
              <a:t>Produce a r</a:t>
            </a:r>
            <a:r>
              <a:rPr lang="en-GB" sz="2800" dirty="0">
                <a:effectLst/>
                <a:latin typeface="Arial" panose="020B0604020202020204" pitchFamily="34" charset="0"/>
                <a:ea typeface="Calibri" panose="020F0502020204030204" pitchFamily="34" charset="0"/>
                <a:cs typeface="Arial" panose="020B0604020202020204" pitchFamily="34" charset="0"/>
              </a:rPr>
              <a:t>eport that </a:t>
            </a:r>
            <a:r>
              <a:rPr lang="en-GB" sz="2800" b="1" dirty="0">
                <a:effectLst/>
                <a:latin typeface="Arial" panose="020B0604020202020204" pitchFamily="34" charset="0"/>
                <a:ea typeface="Calibri" panose="020F0502020204030204" pitchFamily="34" charset="0"/>
                <a:cs typeface="Arial" panose="020B0604020202020204" pitchFamily="34" charset="0"/>
              </a:rPr>
              <a:t>critically evaluates </a:t>
            </a:r>
            <a:r>
              <a:rPr lang="en-GB" sz="2800" dirty="0">
                <a:effectLst/>
                <a:latin typeface="Arial" panose="020B0604020202020204" pitchFamily="34" charset="0"/>
                <a:ea typeface="Calibri" panose="020F0502020204030204" pitchFamily="34" charset="0"/>
                <a:cs typeface="Arial" panose="020B0604020202020204" pitchFamily="34" charset="0"/>
              </a:rPr>
              <a:t>the role and activities of the marketing department </a:t>
            </a:r>
            <a:r>
              <a:rPr lang="en-GB" sz="2800" dirty="0">
                <a:latin typeface="Arial" panose="020B0604020202020204" pitchFamily="34" charset="0"/>
                <a:ea typeface="Calibri" panose="020F0502020204030204" pitchFamily="34" charset="0"/>
                <a:cs typeface="Arial" panose="020B0604020202020204" pitchFamily="34" charset="0"/>
              </a:rPr>
              <a:t>and propose future marketing strategies t</a:t>
            </a:r>
            <a:r>
              <a:rPr lang="en-GB" sz="2800" dirty="0">
                <a:effectLst/>
                <a:latin typeface="Arial" panose="020B0604020202020204" pitchFamily="34" charset="0"/>
                <a:ea typeface="Calibri" panose="020F0502020204030204" pitchFamily="34" charset="0"/>
                <a:cs typeface="Arial" panose="020B0604020202020204" pitchFamily="34" charset="0"/>
              </a:rPr>
              <a:t>o address the </a:t>
            </a:r>
            <a:r>
              <a:rPr lang="en-GB" sz="2800" dirty="0">
                <a:latin typeface="Arial" panose="020B0604020202020204" pitchFamily="34" charset="0"/>
                <a:ea typeface="Calibri" panose="020F0502020204030204" pitchFamily="34" charset="0"/>
                <a:cs typeface="Arial" panose="020B0604020202020204" pitchFamily="34" charset="0"/>
              </a:rPr>
              <a:t>key</a:t>
            </a:r>
            <a:r>
              <a:rPr lang="en-GB" sz="2800" dirty="0">
                <a:effectLst/>
                <a:latin typeface="Arial" panose="020B0604020202020204" pitchFamily="34" charset="0"/>
                <a:ea typeface="Calibri" panose="020F0502020204030204" pitchFamily="34" charset="0"/>
                <a:cs typeface="Arial" panose="020B0604020202020204" pitchFamily="34" charset="0"/>
              </a:rPr>
              <a:t> challenges identified in assignment 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mj-lt"/>
              <a:buAutoNum type="arabicPeriod"/>
            </a:pPr>
            <a:r>
              <a:rPr lang="en-GB" sz="2400" dirty="0">
                <a:latin typeface="Arial" panose="020B0604020202020204" pitchFamily="34" charset="0"/>
                <a:cs typeface="Arial" panose="020B0604020202020204" pitchFamily="34" charset="0"/>
              </a:rPr>
              <a:t>Critically evaluate your chosen organisation’s marketing activities</a:t>
            </a:r>
          </a:p>
          <a:p>
            <a:pPr marL="457200" indent="-457200">
              <a:buFont typeface="+mj-lt"/>
              <a:buAutoNum type="arabicPeriod"/>
            </a:pPr>
            <a:r>
              <a:rPr lang="en-GB" sz="2400" dirty="0">
                <a:latin typeface="Arial" panose="020B0604020202020204" pitchFamily="34" charset="0"/>
                <a:cs typeface="Arial" panose="020B0604020202020204" pitchFamily="34" charset="0"/>
              </a:rPr>
              <a:t>Draw conclusions addressing the shortcomings of your chosen organisation’s marketing strategy</a:t>
            </a:r>
          </a:p>
          <a:p>
            <a:pPr marL="457200" indent="-457200">
              <a:buFont typeface="+mj-lt"/>
              <a:buAutoNum type="arabicPeriod"/>
            </a:pPr>
            <a:r>
              <a:rPr lang="en-GB" sz="2400" dirty="0">
                <a:latin typeface="Arial" panose="020B0604020202020204" pitchFamily="34" charset="0"/>
                <a:cs typeface="Arial" panose="020B0604020202020204" pitchFamily="34" charset="0"/>
              </a:rPr>
              <a:t>Recommend how your organisation’s marketing strategy could be improved.</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3235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FFAB35-A2E6-7CBF-0DD6-5CC055600B78}"/>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B341A649-2D25-D52E-B1C1-E298F07AC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6A751927-8203-1954-0CF9-7B41A8A33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B5C8399E-CFDD-AA9F-4890-12A886DFC7F6}"/>
              </a:ext>
            </a:extLst>
          </p:cNvPr>
          <p:cNvSpPr>
            <a:spLocks noGrp="1"/>
          </p:cNvSpPr>
          <p:nvPr>
            <p:ph type="title"/>
          </p:nvPr>
        </p:nvSpPr>
        <p:spPr>
          <a:xfrm>
            <a:off x="569626" y="248824"/>
            <a:ext cx="10398094" cy="1103214"/>
          </a:xfrm>
        </p:spPr>
        <p:txBody>
          <a:bodyPr>
            <a:normAutofit/>
          </a:bodyPr>
          <a:lstStyle/>
          <a:p>
            <a:r>
              <a:rPr lang="en-GB" b="1" dirty="0">
                <a:latin typeface="Ariel"/>
              </a:rPr>
              <a:t>How to approach the assignment</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862E471-DCC1-8B8E-9619-AC6BF1B35C10}"/>
              </a:ext>
            </a:extLst>
          </p:cNvPr>
          <p:cNvSpPr>
            <a:spLocks noGrp="1"/>
          </p:cNvSpPr>
          <p:nvPr>
            <p:ph idx="1"/>
          </p:nvPr>
        </p:nvSpPr>
        <p:spPr>
          <a:xfrm>
            <a:off x="689548" y="1374197"/>
            <a:ext cx="4906580" cy="5011855"/>
          </a:xfrm>
        </p:spPr>
        <p:txBody>
          <a:bodyPr>
            <a:normAutofit fontScale="92500" lnSpcReduction="20000"/>
          </a:bodyPr>
          <a:lstStyle/>
          <a:p>
            <a:pPr marL="0" indent="0">
              <a:buNone/>
            </a:pPr>
            <a:r>
              <a:rPr lang="en-GB" sz="3200" b="1" dirty="0">
                <a:latin typeface="Ariel"/>
              </a:rPr>
              <a:t>Common Reasons Students Lose Marks</a:t>
            </a:r>
          </a:p>
          <a:p>
            <a:endParaRPr lang="en-GB" sz="400" b="1" dirty="0">
              <a:latin typeface="Ariel"/>
            </a:endParaRPr>
          </a:p>
          <a:p>
            <a:pPr marL="0" indent="0">
              <a:buNone/>
            </a:pPr>
            <a:r>
              <a:rPr lang="en-GB" sz="2800" dirty="0">
                <a:latin typeface="Ariel"/>
              </a:rPr>
              <a:t>❌ Describe what the company does without critical analysis</a:t>
            </a:r>
          </a:p>
          <a:p>
            <a:pPr marL="0" indent="0">
              <a:buNone/>
            </a:pPr>
            <a:r>
              <a:rPr lang="en-GB" sz="2800" dirty="0">
                <a:latin typeface="Ariel"/>
              </a:rPr>
              <a:t>❌ List marketing activities</a:t>
            </a:r>
          </a:p>
          <a:p>
            <a:pPr marL="0" indent="0">
              <a:buNone/>
            </a:pPr>
            <a:r>
              <a:rPr lang="en-GB" sz="2800" dirty="0">
                <a:latin typeface="Ariel"/>
              </a:rPr>
              <a:t>❌ Explain theories without applying them</a:t>
            </a:r>
          </a:p>
          <a:p>
            <a:pPr marL="0" indent="0">
              <a:buNone/>
            </a:pPr>
            <a:r>
              <a:rPr lang="en-GB" sz="2800" dirty="0">
                <a:latin typeface="Ariel"/>
              </a:rPr>
              <a:t>❌ Make recommendations unrelated to findings</a:t>
            </a:r>
          </a:p>
          <a:p>
            <a:pPr marL="0" indent="0">
              <a:buNone/>
            </a:pPr>
            <a:r>
              <a:rPr lang="en-GB" sz="2800" dirty="0">
                <a:latin typeface="Ariel"/>
              </a:rPr>
              <a:t>❌ Use little evidence</a:t>
            </a:r>
          </a:p>
          <a:p>
            <a:pPr marL="0" indent="0">
              <a:buNone/>
            </a:pPr>
            <a:r>
              <a:rPr lang="en-GB" sz="2800" dirty="0">
                <a:latin typeface="Ariel"/>
              </a:rPr>
              <a:t>❌ Focus on the company rather than marketing effectiveness</a:t>
            </a:r>
          </a:p>
        </p:txBody>
      </p:sp>
      <p:sp>
        <p:nvSpPr>
          <p:cNvPr id="5" name="Slide Number Placeholder 4">
            <a:extLst>
              <a:ext uri="{FF2B5EF4-FFF2-40B4-BE49-F238E27FC236}">
                <a16:creationId xmlns:a16="http://schemas.microsoft.com/office/drawing/2014/main" id="{2723B1C4-D3CE-D422-417A-DCCBB4BFEEC0}"/>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8" name="Content Placeholder 2">
            <a:extLst>
              <a:ext uri="{FF2B5EF4-FFF2-40B4-BE49-F238E27FC236}">
                <a16:creationId xmlns:a16="http://schemas.microsoft.com/office/drawing/2014/main" id="{8D70E109-7945-9619-DC75-992D4392F6BB}"/>
              </a:ext>
            </a:extLst>
          </p:cNvPr>
          <p:cNvSpPr txBox="1">
            <a:spLocks/>
          </p:cNvSpPr>
          <p:nvPr/>
        </p:nvSpPr>
        <p:spPr>
          <a:xfrm>
            <a:off x="6193536" y="1352039"/>
            <a:ext cx="5308916" cy="5186414"/>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None/>
            </a:pPr>
            <a:r>
              <a:rPr lang="en-GB" sz="3000" b="1" dirty="0">
                <a:latin typeface="Ariel"/>
              </a:rPr>
              <a:t>The Marker Wants To See:</a:t>
            </a:r>
          </a:p>
          <a:p>
            <a:endParaRPr lang="en-GB" sz="400" b="1" dirty="0">
              <a:latin typeface="Ariel"/>
            </a:endParaRPr>
          </a:p>
          <a:p>
            <a:pPr marL="0" indent="0">
              <a:buNone/>
            </a:pPr>
            <a:r>
              <a:rPr lang="en-GB" sz="2800" dirty="0">
                <a:solidFill>
                  <a:srgbClr val="00B050"/>
                </a:solidFill>
                <a:latin typeface="Ariel"/>
              </a:rPr>
              <a:t>✔</a:t>
            </a:r>
            <a:r>
              <a:rPr lang="en-GB" sz="2800" dirty="0">
                <a:latin typeface="Ariel"/>
              </a:rPr>
              <a:t> Evaluation</a:t>
            </a:r>
          </a:p>
          <a:p>
            <a:pPr marL="0" indent="0">
              <a:buNone/>
            </a:pPr>
            <a:r>
              <a:rPr lang="en-GB" sz="2800" dirty="0">
                <a:solidFill>
                  <a:srgbClr val="00B050"/>
                </a:solidFill>
                <a:latin typeface="Ariel"/>
              </a:rPr>
              <a:t>✔</a:t>
            </a:r>
            <a:r>
              <a:rPr lang="en-GB" sz="2800" dirty="0">
                <a:latin typeface="Ariel"/>
              </a:rPr>
              <a:t> Critical thinking</a:t>
            </a:r>
          </a:p>
          <a:p>
            <a:pPr marL="0" indent="0">
              <a:buNone/>
            </a:pPr>
            <a:r>
              <a:rPr lang="en-GB" sz="2800" dirty="0">
                <a:solidFill>
                  <a:srgbClr val="00B050"/>
                </a:solidFill>
                <a:latin typeface="Ariel"/>
              </a:rPr>
              <a:t>✔</a:t>
            </a:r>
            <a:r>
              <a:rPr lang="en-GB" sz="2800" dirty="0">
                <a:latin typeface="Ariel"/>
              </a:rPr>
              <a:t> Marketing theory applied</a:t>
            </a:r>
          </a:p>
          <a:p>
            <a:pPr marL="0" indent="0">
              <a:buNone/>
            </a:pPr>
            <a:r>
              <a:rPr lang="en-GB" sz="2800" dirty="0">
                <a:solidFill>
                  <a:srgbClr val="00B050"/>
                </a:solidFill>
                <a:latin typeface="Ariel"/>
              </a:rPr>
              <a:t>✔</a:t>
            </a:r>
            <a:r>
              <a:rPr lang="en-GB" sz="2800" dirty="0">
                <a:latin typeface="Ariel"/>
              </a:rPr>
              <a:t> Evidence-based judgement</a:t>
            </a:r>
          </a:p>
          <a:p>
            <a:pPr marL="0" indent="0">
              <a:buNone/>
            </a:pPr>
            <a:r>
              <a:rPr lang="en-GB" sz="2800" dirty="0">
                <a:solidFill>
                  <a:srgbClr val="00B050"/>
                </a:solidFill>
                <a:latin typeface="Ariel"/>
              </a:rPr>
              <a:t>✔</a:t>
            </a:r>
            <a:r>
              <a:rPr lang="en-GB" sz="2800" dirty="0">
                <a:latin typeface="Ariel"/>
              </a:rPr>
              <a:t> Clear justification</a:t>
            </a:r>
          </a:p>
        </p:txBody>
      </p:sp>
    </p:spTree>
    <p:extLst>
      <p:ext uri="{BB962C8B-B14F-4D97-AF65-F5344CB8AC3E}">
        <p14:creationId xmlns:p14="http://schemas.microsoft.com/office/powerpoint/2010/main" val="2549098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462D0D-79CF-D303-F004-F658A280531C}"/>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C5DCD2CF-52E3-4CA6-59C7-7D837FEB8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A3E28A10-D4CB-E8E1-DB12-5CADF245C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4202E87E-4C66-26A0-DE59-C2C4850DE388}"/>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Critical Evaluation</a:t>
            </a:r>
          </a:p>
        </p:txBody>
      </p:sp>
      <p:sp>
        <p:nvSpPr>
          <p:cNvPr id="3" name="Content Placeholder 2">
            <a:extLst>
              <a:ext uri="{FF2B5EF4-FFF2-40B4-BE49-F238E27FC236}">
                <a16:creationId xmlns:a16="http://schemas.microsoft.com/office/drawing/2014/main" id="{4A174B07-B38C-4583-F69A-AA0A11CC3483}"/>
              </a:ext>
            </a:extLst>
          </p:cNvPr>
          <p:cNvSpPr>
            <a:spLocks noGrp="1"/>
          </p:cNvSpPr>
          <p:nvPr>
            <p:ph idx="1"/>
          </p:nvPr>
        </p:nvSpPr>
        <p:spPr>
          <a:xfrm>
            <a:off x="689548" y="1374197"/>
            <a:ext cx="10637486" cy="5011855"/>
          </a:xfrm>
        </p:spPr>
        <p:txBody>
          <a:bodyPr>
            <a:normAutofit fontScale="92500" lnSpcReduction="20000"/>
          </a:bodyPr>
          <a:lstStyle/>
          <a:p>
            <a:pPr>
              <a:lnSpc>
                <a:spcPct val="115000"/>
              </a:lnSpc>
              <a:spcAft>
                <a:spcPts val="1000"/>
              </a:spcAft>
            </a:pPr>
            <a:r>
              <a:rPr lang="en-GB" sz="2400" b="1" dirty="0">
                <a:latin typeface="Arial" panose="020B0604020202020204" pitchFamily="34" charset="0"/>
                <a:cs typeface="Arial" panose="020B0604020202020204" pitchFamily="34" charset="0"/>
              </a:rPr>
              <a:t>Do not simply describe the activities of your organisation without critical evaluation.</a:t>
            </a:r>
          </a:p>
          <a:p>
            <a:pPr algn="l"/>
            <a:r>
              <a:rPr lang="en-GB" sz="2400" b="0" i="0" dirty="0">
                <a:solidFill>
                  <a:srgbClr val="000000"/>
                </a:solidFill>
                <a:effectLst/>
                <a:latin typeface="Arial" panose="020B0604020202020204" pitchFamily="34" charset="0"/>
                <a:cs typeface="Arial" panose="020B0604020202020204" pitchFamily="34" charset="0"/>
              </a:rPr>
              <a:t>When you</a:t>
            </a:r>
            <a:r>
              <a:rPr lang="en-GB" sz="2400" b="1" i="0" dirty="0">
                <a:solidFill>
                  <a:srgbClr val="000000"/>
                </a:solidFill>
                <a:effectLst/>
                <a:latin typeface="Arial" panose="020B0604020202020204" pitchFamily="34" charset="0"/>
                <a:cs typeface="Arial" panose="020B0604020202020204" pitchFamily="34" charset="0"/>
              </a:rPr>
              <a:t> critique, </a:t>
            </a:r>
            <a:r>
              <a:rPr lang="en-GB" sz="2400" b="0" i="0" dirty="0">
                <a:solidFill>
                  <a:srgbClr val="000000"/>
                </a:solidFill>
                <a:effectLst/>
                <a:latin typeface="Arial" panose="020B0604020202020204" pitchFamily="34" charset="0"/>
                <a:cs typeface="Arial" panose="020B0604020202020204" pitchFamily="34" charset="0"/>
              </a:rPr>
              <a:t>you offer both negative and positive analysis of your chosen organisation’s marketing strategies and activities - their response to key macro and micro environmental factors and to your chosen key driver of change.</a:t>
            </a:r>
          </a:p>
          <a:p>
            <a:pPr algn="l"/>
            <a:endParaRPr lang="en-GB" sz="2400" dirty="0">
              <a:solidFill>
                <a:srgbClr val="000000"/>
              </a:solidFill>
              <a:latin typeface="Arial" panose="020B0604020202020204" pitchFamily="34" charset="0"/>
              <a:cs typeface="Arial" panose="020B0604020202020204" pitchFamily="34" charset="0"/>
            </a:endParaRPr>
          </a:p>
          <a:p>
            <a:pPr algn="l"/>
            <a:r>
              <a:rPr lang="en-GB" sz="2400" b="0" i="0" dirty="0">
                <a:solidFill>
                  <a:srgbClr val="000000"/>
                </a:solidFill>
                <a:effectLst/>
                <a:latin typeface="Arial" panose="020B0604020202020204" pitchFamily="34" charset="0"/>
                <a:cs typeface="Arial" panose="020B0604020202020204" pitchFamily="34" charset="0"/>
              </a:rPr>
              <a:t>When</a:t>
            </a:r>
            <a:r>
              <a:rPr lang="en-GB" sz="2400" b="1" i="1" dirty="0">
                <a:solidFill>
                  <a:srgbClr val="000000"/>
                </a:solidFill>
                <a:effectLst/>
                <a:latin typeface="Arial" panose="020B0604020202020204" pitchFamily="34" charset="0"/>
                <a:cs typeface="Arial" panose="020B0604020202020204" pitchFamily="34" charset="0"/>
              </a:rPr>
              <a:t> </a:t>
            </a:r>
            <a:r>
              <a:rPr lang="en-GB" sz="2400" b="0" i="0" dirty="0">
                <a:solidFill>
                  <a:srgbClr val="000000"/>
                </a:solidFill>
                <a:effectLst/>
                <a:latin typeface="Arial" panose="020B0604020202020204" pitchFamily="34" charset="0"/>
                <a:cs typeface="Arial" panose="020B0604020202020204" pitchFamily="34" charset="0"/>
              </a:rPr>
              <a:t>you </a:t>
            </a:r>
            <a:r>
              <a:rPr lang="en-GB" sz="2400" b="1" i="0" dirty="0">
                <a:solidFill>
                  <a:srgbClr val="000000"/>
                </a:solidFill>
                <a:effectLst/>
                <a:latin typeface="Arial" panose="020B0604020202020204" pitchFamily="34" charset="0"/>
                <a:cs typeface="Arial" panose="020B0604020202020204" pitchFamily="34" charset="0"/>
              </a:rPr>
              <a:t>evaluate</a:t>
            </a:r>
            <a:r>
              <a:rPr lang="en-GB" sz="2400" b="0" i="0" dirty="0">
                <a:solidFill>
                  <a:srgbClr val="000000"/>
                </a:solidFill>
                <a:effectLst/>
                <a:latin typeface="Arial" panose="020B0604020202020204" pitchFamily="34" charset="0"/>
                <a:cs typeface="Arial" panose="020B0604020202020204" pitchFamily="34" charset="0"/>
              </a:rPr>
              <a:t>, you assess how successful your organisation’s chosen marketing strategies are. These should be measured against key criteria such as differentiation, gaining competitive advantage, first mover advantage, retaining customer loyalty, effective use of their resources etc….</a:t>
            </a:r>
          </a:p>
          <a:p>
            <a:pPr algn="l"/>
            <a:endParaRPr lang="en-GB" sz="2400" b="0" i="0" dirty="0">
              <a:solidFill>
                <a:srgbClr val="000000"/>
              </a:solidFill>
              <a:effectLst/>
              <a:latin typeface="Arial" panose="020B0604020202020204" pitchFamily="34" charset="0"/>
              <a:cs typeface="Arial" panose="020B0604020202020204" pitchFamily="34" charset="0"/>
            </a:endParaRPr>
          </a:p>
          <a:p>
            <a:pPr algn="l"/>
            <a:r>
              <a:rPr lang="en-GB" sz="2400" b="0" i="0" dirty="0">
                <a:solidFill>
                  <a:srgbClr val="000000"/>
                </a:solidFill>
                <a:effectLst/>
                <a:latin typeface="Arial" panose="020B0604020202020204" pitchFamily="34" charset="0"/>
                <a:cs typeface="Arial" panose="020B0604020202020204" pitchFamily="34" charset="0"/>
              </a:rPr>
              <a:t>Use evidence from citations to support your opinion when evaluating the success of your organisation’s marketing strategy. Marketing theory, current research on marketing trends and market statistics are useful sources to support critical evaluation.</a:t>
            </a:r>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8089F16A-0855-D98F-C9A0-7F8F48AACAA3}"/>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75302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Critical Evaluation</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374197"/>
            <a:ext cx="10637486" cy="5011855"/>
          </a:xfrm>
        </p:spPr>
        <p:txBody>
          <a:bodyPr>
            <a:normAutofit lnSpcReduction="10000"/>
          </a:bodyPr>
          <a:lstStyle/>
          <a:p>
            <a:r>
              <a:rPr lang="en-GB" sz="2400" dirty="0">
                <a:latin typeface="Arial" panose="020B0604020202020204" pitchFamily="34" charset="0"/>
                <a:cs typeface="Arial" panose="020B0604020202020204" pitchFamily="34" charset="0"/>
              </a:rPr>
              <a:t>One of the biggest differences between a low and high level MBA report is the extent to which the student moves beyond </a:t>
            </a:r>
            <a:r>
              <a:rPr lang="en-GB" sz="2400" b="1" dirty="0">
                <a:latin typeface="Arial" panose="020B0604020202020204" pitchFamily="34" charset="0"/>
                <a:cs typeface="Arial" panose="020B0604020202020204" pitchFamily="34" charset="0"/>
              </a:rPr>
              <a:t>description ("what happened")</a:t>
            </a:r>
            <a:r>
              <a:rPr lang="en-GB" sz="2400" dirty="0">
                <a:latin typeface="Arial" panose="020B0604020202020204" pitchFamily="34" charset="0"/>
                <a:cs typeface="Arial" panose="020B0604020202020204" pitchFamily="34" charset="0"/>
              </a:rPr>
              <a:t> to </a:t>
            </a:r>
            <a:r>
              <a:rPr lang="en-GB" sz="2400" b="1" dirty="0">
                <a:latin typeface="Arial" panose="020B0604020202020204" pitchFamily="34" charset="0"/>
                <a:cs typeface="Arial" panose="020B0604020202020204" pitchFamily="34" charset="0"/>
              </a:rPr>
              <a:t>critical evaluation ("why it happened, whether it was effective, and what the implications are")</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For this assignment, sections that simply describe marketing activities will not achieve high grades. </a:t>
            </a:r>
          </a:p>
          <a:p>
            <a:r>
              <a:rPr lang="en-GB" sz="2400" dirty="0">
                <a:latin typeface="Arial" panose="020B0604020202020204" pitchFamily="34" charset="0"/>
                <a:cs typeface="Arial" panose="020B0604020202020204" pitchFamily="34" charset="0"/>
              </a:rPr>
              <a:t>I am looking for evidence that you can evaluate marketing decisions using theory, data, and business judgement.</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Follow the "Describe → Analyse → Evaluate → Recommend" Pattern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Many students stop after description.</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047061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FD5F19-5A32-B3E6-C91C-AC67294935E4}"/>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0894B9D0-DF93-C590-1179-C9E7C5E30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FFCED24E-2E1D-D434-F888-7EF57868D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5B017CD-7FE9-BD53-EF33-0104CEE03532}"/>
              </a:ext>
            </a:extLst>
          </p:cNvPr>
          <p:cNvSpPr>
            <a:spLocks noGrp="1"/>
          </p:cNvSpPr>
          <p:nvPr>
            <p:ph type="title"/>
          </p:nvPr>
        </p:nvSpPr>
        <p:spPr>
          <a:xfrm>
            <a:off x="438912" y="248824"/>
            <a:ext cx="10528808" cy="1103214"/>
          </a:xfrm>
        </p:spPr>
        <p:txBody>
          <a:bodyPr>
            <a:normAutofit/>
          </a:bodyPr>
          <a:lstStyle/>
          <a:p>
            <a:r>
              <a:rPr lang="en-GB" b="1" dirty="0">
                <a:latin typeface="Arial" panose="020B0604020202020204" pitchFamily="34" charset="0"/>
                <a:cs typeface="Arial" panose="020B0604020202020204" pitchFamily="34" charset="0"/>
              </a:rPr>
              <a:t>Example:</a:t>
            </a:r>
          </a:p>
        </p:txBody>
      </p:sp>
      <p:sp>
        <p:nvSpPr>
          <p:cNvPr id="3" name="Content Placeholder 2">
            <a:extLst>
              <a:ext uri="{FF2B5EF4-FFF2-40B4-BE49-F238E27FC236}">
                <a16:creationId xmlns:a16="http://schemas.microsoft.com/office/drawing/2014/main" id="{E26BC086-BB79-8C8A-98FC-8C1D24AA2CDF}"/>
              </a:ext>
            </a:extLst>
          </p:cNvPr>
          <p:cNvSpPr>
            <a:spLocks noGrp="1"/>
          </p:cNvSpPr>
          <p:nvPr>
            <p:ph idx="1"/>
          </p:nvPr>
        </p:nvSpPr>
        <p:spPr>
          <a:xfrm>
            <a:off x="414528" y="1255777"/>
            <a:ext cx="11338560" cy="5239716"/>
          </a:xfrm>
        </p:spPr>
        <p:txBody>
          <a:bodyPr>
            <a:normAutofit fontScale="77500" lnSpcReduction="20000"/>
          </a:bodyPr>
          <a:lstStyle/>
          <a:p>
            <a:pPr marL="0" indent="0">
              <a:buNone/>
            </a:pPr>
            <a:r>
              <a:rPr lang="en-GB" sz="2400" b="1" dirty="0">
                <a:latin typeface="Arial" panose="020B0604020202020204" pitchFamily="34" charset="0"/>
                <a:cs typeface="Arial" panose="020B0604020202020204" pitchFamily="34" charset="0"/>
              </a:rPr>
              <a:t>Weak (Descriptive)</a:t>
            </a:r>
          </a:p>
          <a:p>
            <a:pPr marL="0" indent="0">
              <a:buNone/>
            </a:pPr>
            <a:r>
              <a:rPr lang="en-GB" sz="2600" dirty="0">
                <a:latin typeface="Arial" panose="020B0604020202020204" pitchFamily="34" charset="0"/>
                <a:cs typeface="Arial" panose="020B0604020202020204" pitchFamily="34" charset="0"/>
              </a:rPr>
              <a:t>“The company uses Instagram, Facebook and TikTok to communicate with customers. It posts content daily and has over 500,000 followers.”</a:t>
            </a:r>
          </a:p>
          <a:p>
            <a:r>
              <a:rPr lang="en-GB" sz="2600" dirty="0">
                <a:latin typeface="Arial" panose="020B0604020202020204" pitchFamily="34" charset="0"/>
                <a:cs typeface="Arial" panose="020B0604020202020204" pitchFamily="34" charset="0"/>
              </a:rPr>
              <a:t>This tells the reader what the company does, but not whether it works.</a:t>
            </a:r>
          </a:p>
          <a:p>
            <a:endParaRPr lang="en-GB" sz="2600" b="1" dirty="0">
              <a:latin typeface="Arial" panose="020B0604020202020204" pitchFamily="34" charset="0"/>
              <a:cs typeface="Arial" panose="020B0604020202020204" pitchFamily="34" charset="0"/>
            </a:endParaRPr>
          </a:p>
          <a:p>
            <a:pPr marL="0" indent="0">
              <a:buNone/>
            </a:pPr>
            <a:r>
              <a:rPr lang="en-GB" sz="2600" b="1" dirty="0">
                <a:latin typeface="Arial" panose="020B0604020202020204" pitchFamily="34" charset="0"/>
                <a:cs typeface="Arial" panose="020B0604020202020204" pitchFamily="34" charset="0"/>
              </a:rPr>
              <a:t>Strong (Critical Evaluation)</a:t>
            </a:r>
          </a:p>
          <a:p>
            <a:pPr marL="0" indent="0">
              <a:buNone/>
            </a:pPr>
            <a:r>
              <a:rPr lang="en-GB" sz="2600" dirty="0">
                <a:latin typeface="Arial" panose="020B0604020202020204" pitchFamily="34" charset="0"/>
                <a:cs typeface="Arial" panose="020B0604020202020204" pitchFamily="34" charset="0"/>
              </a:rPr>
              <a:t>“The company's investment in Instagram and TikTok reflects the growing importance of visual content marketing among younger consumers (ref). However, despite a substantial follower base, engagement rates remain below industry benchmarks (ref). This suggesting that reach is not translating into meaningful customer interaction. This indicates that the organisation may be prioritising audience growth over content relevance, potentially reducing marketing effectiveness.</a:t>
            </a:r>
          </a:p>
          <a:p>
            <a:pPr marL="0" indent="0">
              <a:buNone/>
            </a:pPr>
            <a:r>
              <a:rPr lang="en-GB" sz="2600" dirty="0">
                <a:latin typeface="Arial" panose="020B0604020202020204" pitchFamily="34" charset="0"/>
                <a:cs typeface="Arial" panose="020B0604020202020204" pitchFamily="34" charset="0"/>
              </a:rPr>
              <a:t>Note how the second example:</a:t>
            </a:r>
          </a:p>
          <a:p>
            <a:r>
              <a:rPr lang="en-GB" sz="2600" dirty="0">
                <a:latin typeface="Arial" panose="020B0604020202020204" pitchFamily="34" charset="0"/>
                <a:cs typeface="Arial" panose="020B0604020202020204" pitchFamily="34" charset="0"/>
              </a:rPr>
              <a:t>Uses evidence </a:t>
            </a:r>
          </a:p>
          <a:p>
            <a:r>
              <a:rPr lang="en-GB" sz="2600" dirty="0">
                <a:latin typeface="Arial" panose="020B0604020202020204" pitchFamily="34" charset="0"/>
                <a:cs typeface="Arial" panose="020B0604020202020204" pitchFamily="34" charset="0"/>
              </a:rPr>
              <a:t>Interprets the evidence </a:t>
            </a:r>
          </a:p>
          <a:p>
            <a:r>
              <a:rPr lang="en-GB" sz="2600" dirty="0">
                <a:latin typeface="Arial" panose="020B0604020202020204" pitchFamily="34" charset="0"/>
                <a:cs typeface="Arial" panose="020B0604020202020204" pitchFamily="34" charset="0"/>
              </a:rPr>
              <a:t>Identifies strengths and weaknesses </a:t>
            </a:r>
          </a:p>
          <a:p>
            <a:r>
              <a:rPr lang="en-GB" sz="2600" dirty="0">
                <a:latin typeface="Arial" panose="020B0604020202020204" pitchFamily="34" charset="0"/>
                <a:cs typeface="Arial" panose="020B0604020202020204" pitchFamily="34" charset="0"/>
              </a:rPr>
              <a:t>Links findings to effectiveness</a:t>
            </a:r>
          </a:p>
        </p:txBody>
      </p:sp>
      <p:sp>
        <p:nvSpPr>
          <p:cNvPr id="5" name="Slide Number Placeholder 4">
            <a:extLst>
              <a:ext uri="{FF2B5EF4-FFF2-40B4-BE49-F238E27FC236}">
                <a16:creationId xmlns:a16="http://schemas.microsoft.com/office/drawing/2014/main" id="{A9691AA1-AA6A-CEB1-B76C-BCF7613A3479}"/>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06757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8D46E3-A797-9100-5203-0716DF031204}"/>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DA59DD3B-9294-5789-D1D9-8200586BAC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D6B67118-C202-F5F0-59DA-959FE8ADC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C0235C-1DC1-2445-DFE8-87E36A37C597}"/>
              </a:ext>
            </a:extLst>
          </p:cNvPr>
          <p:cNvSpPr>
            <a:spLocks noGrp="1"/>
          </p:cNvSpPr>
          <p:nvPr>
            <p:ph type="title"/>
          </p:nvPr>
        </p:nvSpPr>
        <p:spPr>
          <a:xfrm>
            <a:off x="438912" y="248824"/>
            <a:ext cx="10528808" cy="1103214"/>
          </a:xfrm>
        </p:spPr>
        <p:txBody>
          <a:bodyPr>
            <a:normAutofit/>
          </a:bodyPr>
          <a:lstStyle/>
          <a:p>
            <a:r>
              <a:rPr lang="en-GB" b="1" dirty="0">
                <a:latin typeface="Arial" panose="020B0604020202020204" pitchFamily="34" charset="0"/>
                <a:cs typeface="Arial" panose="020B0604020202020204" pitchFamily="34" charset="0"/>
              </a:rPr>
              <a:t>Compare Theory with Practice:</a:t>
            </a:r>
          </a:p>
        </p:txBody>
      </p:sp>
      <p:sp>
        <p:nvSpPr>
          <p:cNvPr id="3" name="Content Placeholder 2">
            <a:extLst>
              <a:ext uri="{FF2B5EF4-FFF2-40B4-BE49-F238E27FC236}">
                <a16:creationId xmlns:a16="http://schemas.microsoft.com/office/drawing/2014/main" id="{7CB5B10A-0118-6875-AE25-C24854B77533}"/>
              </a:ext>
            </a:extLst>
          </p:cNvPr>
          <p:cNvSpPr>
            <a:spLocks noGrp="1"/>
          </p:cNvSpPr>
          <p:nvPr>
            <p:ph idx="1"/>
          </p:nvPr>
        </p:nvSpPr>
        <p:spPr>
          <a:xfrm>
            <a:off x="414528" y="1352037"/>
            <a:ext cx="11338560" cy="5143455"/>
          </a:xfrm>
        </p:spPr>
        <p:txBody>
          <a:bodyPr>
            <a:normAutofit fontScale="77500" lnSpcReduction="20000"/>
          </a:bodyPr>
          <a:lstStyle/>
          <a:p>
            <a:pPr marL="0" indent="0">
              <a:buNone/>
            </a:pPr>
            <a:r>
              <a:rPr lang="en-GB" sz="2400" dirty="0">
                <a:latin typeface="Arial" panose="020B0604020202020204" pitchFamily="34" charset="0"/>
                <a:cs typeface="Arial" panose="020B0604020202020204" pitchFamily="34" charset="0"/>
              </a:rPr>
              <a:t>The strongest evaluations compare what the organisation does against established marketing theory.</a:t>
            </a:r>
          </a:p>
          <a:p>
            <a:pPr marL="0"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Example: </a:t>
            </a:r>
            <a:r>
              <a:rPr lang="en-GB" sz="2400" dirty="0">
                <a:latin typeface="Arial" panose="020B0604020202020204" pitchFamily="34" charset="0"/>
                <a:cs typeface="Arial" panose="020B0604020202020204" pitchFamily="34" charset="0"/>
              </a:rPr>
              <a:t>Rather than writing: </a:t>
            </a:r>
            <a:r>
              <a:rPr lang="en-GB" sz="2400" b="1" i="1" dirty="0">
                <a:latin typeface="Arial" panose="020B0604020202020204" pitchFamily="34" charset="0"/>
                <a:cs typeface="Arial" panose="020B0604020202020204" pitchFamily="34" charset="0"/>
              </a:rPr>
              <a:t>“The company uses a premium pricing strategy.”</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Write:</a:t>
            </a:r>
          </a:p>
          <a:p>
            <a:pPr marL="0" indent="0">
              <a:buNone/>
            </a:pPr>
            <a:r>
              <a:rPr lang="en-GB" sz="2400" dirty="0">
                <a:latin typeface="Arial" panose="020B0604020202020204" pitchFamily="34" charset="0"/>
                <a:cs typeface="Arial" panose="020B0604020202020204" pitchFamily="34" charset="0"/>
              </a:rPr>
              <a:t>	</a:t>
            </a:r>
          </a:p>
          <a:p>
            <a:pPr marL="0" indent="0">
              <a:buNone/>
            </a:pPr>
            <a:r>
              <a:rPr lang="en-GB" sz="2400" b="1" i="1" dirty="0">
                <a:latin typeface="Arial" panose="020B0604020202020204" pitchFamily="34" charset="0"/>
                <a:cs typeface="Arial" panose="020B0604020202020204" pitchFamily="34" charset="0"/>
              </a:rPr>
              <a:t>“The organisation's premium pricing strategy is consistent with differentiation theory, as higher prices reinforce perceptions of exclusivity (ref). However, recent economic pressures identified in the PESTLE analysis may reduce consumers' willingness to pay premium prices, suggesting a potential misalignment between pricing strategy and current market conditions.”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This demonstrates:</a:t>
            </a:r>
          </a:p>
          <a:p>
            <a:r>
              <a:rPr lang="en-GB" sz="2400" dirty="0">
                <a:latin typeface="Arial" panose="020B0604020202020204" pitchFamily="34" charset="0"/>
                <a:cs typeface="Arial" panose="020B0604020202020204" pitchFamily="34" charset="0"/>
              </a:rPr>
              <a:t>Application of theory </a:t>
            </a:r>
          </a:p>
          <a:p>
            <a:r>
              <a:rPr lang="en-GB" sz="2400" dirty="0">
                <a:latin typeface="Arial" panose="020B0604020202020204" pitchFamily="34" charset="0"/>
                <a:cs typeface="Arial" panose="020B0604020202020204" pitchFamily="34" charset="0"/>
              </a:rPr>
              <a:t>Contextual understanding </a:t>
            </a:r>
          </a:p>
          <a:p>
            <a:r>
              <a:rPr lang="en-GB" sz="2400" dirty="0">
                <a:latin typeface="Arial" panose="020B0604020202020204" pitchFamily="34" charset="0"/>
                <a:cs typeface="Arial" panose="020B0604020202020204" pitchFamily="34" charset="0"/>
              </a:rPr>
              <a:t>Independent judgement</a:t>
            </a:r>
          </a:p>
        </p:txBody>
      </p:sp>
      <p:sp>
        <p:nvSpPr>
          <p:cNvPr id="5" name="Slide Number Placeholder 4">
            <a:extLst>
              <a:ext uri="{FF2B5EF4-FFF2-40B4-BE49-F238E27FC236}">
                <a16:creationId xmlns:a16="http://schemas.microsoft.com/office/drawing/2014/main" id="{1242214C-E53E-1D97-266E-C1529A6F64D3}"/>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35116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1</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fontScale="85000" lnSpcReduction="20000"/>
          </a:bodyPr>
          <a:lstStyle/>
          <a:p>
            <a:r>
              <a:rPr lang="en-GB" sz="2400" dirty="0">
                <a:latin typeface="Arial" panose="020B0604020202020204" pitchFamily="34" charset="0"/>
                <a:cs typeface="Arial" panose="020B0604020202020204" pitchFamily="34" charset="0"/>
              </a:rPr>
              <a:t>Concept and importance of marketing – analyse resources invested by your organisation.</a:t>
            </a:r>
          </a:p>
          <a:p>
            <a:pPr lvl="1"/>
            <a:r>
              <a:rPr lang="en-GB" sz="2200" dirty="0">
                <a:latin typeface="Arial" panose="020B0604020202020204" pitchFamily="34" charset="0"/>
                <a:cs typeface="Arial" panose="020B0604020202020204" pitchFamily="34" charset="0"/>
              </a:rPr>
              <a:t>E.g. define the role of marketing, evaluate the role of marketing within your organisation.</a:t>
            </a:r>
          </a:p>
          <a:p>
            <a:pPr lvl="1"/>
            <a:r>
              <a:rPr lang="en-GB" sz="2200" dirty="0">
                <a:latin typeface="Arial" panose="020B0604020202020204" pitchFamily="34" charset="0"/>
                <a:cs typeface="Arial" panose="020B0604020202020204" pitchFamily="34" charset="0"/>
              </a:rPr>
              <a:t>How important is marketing in defining success – discuss specifics and evaluate.    </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Macro and Micro market – how have these influenced the strategy? Include your chosen key driver of change and discuss its impact on your organisations marketing strategy. </a:t>
            </a:r>
          </a:p>
          <a:p>
            <a:pPr lvl="1"/>
            <a:r>
              <a:rPr lang="en-GB" sz="2200" b="1" dirty="0">
                <a:latin typeface="Arial" panose="020B0604020202020204" pitchFamily="34" charset="0"/>
                <a:cs typeface="Arial" panose="020B0604020202020204" pitchFamily="34" charset="0"/>
              </a:rPr>
              <a:t>Evaluate strategies your organisation have adopted in response to the external environment and key driver of change</a:t>
            </a:r>
            <a:r>
              <a:rPr lang="en-GB" sz="2200" dirty="0">
                <a:latin typeface="Arial" panose="020B0604020202020204" pitchFamily="34" charset="0"/>
                <a:cs typeface="Arial" panose="020B0604020202020204" pitchFamily="34" charset="0"/>
              </a:rPr>
              <a:t>. </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STP strategy and marketing mix – analyse effectiveness.</a:t>
            </a:r>
          </a:p>
          <a:p>
            <a:pPr lvl="1"/>
            <a:r>
              <a:rPr lang="en-GB" sz="2200" dirty="0">
                <a:latin typeface="Arial" panose="020B0604020202020204" pitchFamily="34" charset="0"/>
                <a:cs typeface="Arial" panose="020B0604020202020204" pitchFamily="34" charset="0"/>
              </a:rPr>
              <a:t>What </a:t>
            </a:r>
            <a:r>
              <a:rPr lang="en-GB" sz="2200" dirty="0" err="1">
                <a:latin typeface="Arial" panose="020B0604020202020204" pitchFamily="34" charset="0"/>
                <a:cs typeface="Arial" panose="020B0604020202020204" pitchFamily="34" charset="0"/>
              </a:rPr>
              <a:t>STP</a:t>
            </a:r>
            <a:r>
              <a:rPr lang="en-GB" sz="2200" dirty="0">
                <a:latin typeface="Arial" panose="020B0604020202020204" pitchFamily="34" charset="0"/>
                <a:cs typeface="Arial" panose="020B0604020202020204" pitchFamily="34" charset="0"/>
              </a:rPr>
              <a:t> strategies are used?  How effective are they?</a:t>
            </a:r>
          </a:p>
          <a:p>
            <a:pPr lvl="1"/>
            <a:r>
              <a:rPr lang="en-GB" sz="2200" dirty="0">
                <a:latin typeface="Arial" panose="020B0604020202020204" pitchFamily="34" charset="0"/>
                <a:cs typeface="Arial" panose="020B0604020202020204" pitchFamily="34" charset="0"/>
              </a:rPr>
              <a:t>Consider dynamic competitive environment, effective focus of resources, clear positioning, customer centric strategies. Target sector forecasts and appropriateness of targeting strategy.</a:t>
            </a:r>
          </a:p>
          <a:p>
            <a:pPr lvl="1"/>
            <a:r>
              <a:rPr lang="en-GB" sz="2200" dirty="0">
                <a:latin typeface="Arial" panose="020B0604020202020204" pitchFamily="34" charset="0"/>
                <a:cs typeface="Arial" panose="020B0604020202020204" pitchFamily="34" charset="0"/>
              </a:rPr>
              <a:t>Marketing mix strategy – appropriate coordination and alignment with market, organisational capabilities and competitive environment. </a:t>
            </a:r>
          </a:p>
          <a:p>
            <a:endParaRPr lang="en-GB" sz="10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10</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01920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1</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Communications media mix – are they appropriate why, why not?</a:t>
            </a:r>
          </a:p>
          <a:p>
            <a:pPr lvl="1"/>
            <a:r>
              <a:rPr lang="en-GB" sz="2200" dirty="0">
                <a:latin typeface="Arial" panose="020B0604020202020204" pitchFamily="34" charset="0"/>
                <a:cs typeface="Arial" panose="020B0604020202020204" pitchFamily="34" charset="0"/>
              </a:rPr>
              <a:t>Evaluate the communications (promotional) strategy. </a:t>
            </a:r>
          </a:p>
          <a:p>
            <a:pPr lvl="1"/>
            <a:r>
              <a:rPr lang="en-GB" sz="2200" dirty="0">
                <a:latin typeface="Arial" panose="020B0604020202020204" pitchFamily="34" charset="0"/>
                <a:cs typeface="Arial" panose="020B0604020202020204" pitchFamily="34" charset="0"/>
              </a:rPr>
              <a:t>Media and channels used and effectiveness.</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Marketing metrics – what metrics are used? Are their strategies appropriate / effective. How do they control and optimise their marketing strategies?</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11</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97520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2</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800" b="0" dirty="0">
                <a:effectLst/>
                <a:latin typeface="Arial" panose="020B0604020202020204" pitchFamily="34" charset="0"/>
                <a:ea typeface="Times New Roman" panose="02020603050405020304" pitchFamily="18" charset="0"/>
                <a:cs typeface="Arial" panose="020B0604020202020204" pitchFamily="34" charset="0"/>
              </a:rPr>
              <a:t>Draw conclusions based on the strengths and shortcomings of your chosen organisation’s marketing strategy.</a:t>
            </a:r>
          </a:p>
          <a:p>
            <a:endParaRPr lang="en-GB" sz="2800" dirty="0">
              <a:latin typeface="Arial" panose="020B0604020202020204" pitchFamily="34" charset="0"/>
              <a:ea typeface="Times New Roman" panose="02020603050405020304" pitchFamily="18" charset="0"/>
              <a:cs typeface="Arial" panose="020B0604020202020204" pitchFamily="34" charset="0"/>
            </a:endParaRPr>
          </a:p>
          <a:p>
            <a:r>
              <a:rPr lang="en-GB" sz="2800" b="0" dirty="0">
                <a:effectLst/>
                <a:latin typeface="Arial" panose="020B0604020202020204" pitchFamily="34" charset="0"/>
                <a:ea typeface="Times New Roman" panose="02020603050405020304" pitchFamily="18" charset="0"/>
                <a:cs typeface="Arial" panose="020B0604020202020204" pitchFamily="34" charset="0"/>
              </a:rPr>
              <a:t>It is important the conclusions drawn are based on your prior discussion and critical evaluation.</a:t>
            </a:r>
          </a:p>
          <a:p>
            <a:endParaRPr lang="en-GB" sz="2800" b="0" dirty="0">
              <a:effectLst/>
              <a:latin typeface="Arial" panose="020B0604020202020204" pitchFamily="34" charset="0"/>
              <a:ea typeface="Times New Roman" panose="02020603050405020304" pitchFamily="18" charset="0"/>
              <a:cs typeface="Arial" panose="020B0604020202020204" pitchFamily="34" charset="0"/>
            </a:endParaRPr>
          </a:p>
          <a:p>
            <a:r>
              <a:rPr lang="en-GB" sz="2800" b="0" dirty="0">
                <a:effectLst/>
                <a:latin typeface="Arial" panose="020B0604020202020204" pitchFamily="34" charset="0"/>
                <a:ea typeface="Times New Roman" panose="02020603050405020304" pitchFamily="18" charset="0"/>
                <a:cs typeface="Arial" panose="020B0604020202020204" pitchFamily="34" charset="0"/>
              </a:rPr>
              <a:t>The conclusion should not introduce new material, nor should the conclusions be ‘surprising’ based on what has been evaluated up to this point. </a:t>
            </a:r>
            <a:endParaRPr lang="en-GB" sz="28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12</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64769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3</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352038"/>
            <a:ext cx="10637486" cy="5034014"/>
          </a:xfrm>
        </p:spPr>
        <p:txBody>
          <a:bodyPr>
            <a:normAutofit fontScale="92500" lnSpcReduction="20000"/>
          </a:bodyPr>
          <a:lstStyle/>
          <a:p>
            <a:r>
              <a:rPr lang="en-GB" sz="2400" b="0" dirty="0">
                <a:effectLst/>
                <a:latin typeface="Arial" panose="020B0604020202020204" pitchFamily="34" charset="0"/>
                <a:ea typeface="Times New Roman" panose="02020603050405020304" pitchFamily="18" charset="0"/>
                <a:cs typeface="Arial" panose="020B0604020202020204" pitchFamily="34" charset="0"/>
              </a:rPr>
              <a:t>Provide recommendations on how your organisation’s marketing strategy could be improved. </a:t>
            </a:r>
          </a:p>
          <a:p>
            <a:pPr marL="0" indent="0">
              <a:buNone/>
            </a:pPr>
            <a:endParaRPr lang="en-GB" sz="2400" dirty="0">
              <a:latin typeface="Arial" panose="020B0604020202020204" pitchFamily="34"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These recommendations should be justified and based on the conclusions provided for Task 2. </a:t>
            </a:r>
          </a:p>
          <a:p>
            <a:endParaRPr lang="en-GB" sz="2400" dirty="0">
              <a:latin typeface="Arial" panose="020B0604020202020204" pitchFamily="34" charset="0"/>
              <a:ea typeface="Times New Roman" panose="02020603050405020304" pitchFamily="18"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Recommendations not based on the conclusions drawn could be considered inappropriate. </a:t>
            </a:r>
          </a:p>
          <a:p>
            <a:endParaRPr lang="en-GB" sz="2400" b="0" dirty="0">
              <a:effectLst/>
              <a:latin typeface="Arial" panose="020B0604020202020204" pitchFamily="34" charset="0"/>
              <a:ea typeface="Times New Roman" panose="02020603050405020304" pitchFamily="18"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You could follow the SOSTAC model. </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400" dirty="0">
              <a:latin typeface="Arial" panose="020B0604020202020204" pitchFamily="34" charset="0"/>
              <a:ea typeface="Times New Roman" panose="02020603050405020304" pitchFamily="18"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You should give due attention to the feasibility of the recommendations you make: i.e., are these realistic within the budget and resource-limitations of your organisation? </a:t>
            </a: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46311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BB72025-AD9F-CB06-D9C9-1D1949DD3A87}"/>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F186148-C053-4D6C-7767-7D502DC99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33A939B9-E648-2118-AAAB-9E5663938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CA5B21B2-4320-BB0A-47AF-E6389F717E64}"/>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Descriptive Vs Critical Analysis</a:t>
            </a:r>
          </a:p>
        </p:txBody>
      </p:sp>
      <p:sp>
        <p:nvSpPr>
          <p:cNvPr id="3" name="Content Placeholder 2">
            <a:extLst>
              <a:ext uri="{FF2B5EF4-FFF2-40B4-BE49-F238E27FC236}">
                <a16:creationId xmlns:a16="http://schemas.microsoft.com/office/drawing/2014/main" id="{06632664-C5DA-25CC-3691-23933A4A461E}"/>
              </a:ext>
            </a:extLst>
          </p:cNvPr>
          <p:cNvSpPr>
            <a:spLocks noGrp="1"/>
          </p:cNvSpPr>
          <p:nvPr>
            <p:ph idx="1"/>
          </p:nvPr>
        </p:nvSpPr>
        <p:spPr>
          <a:xfrm>
            <a:off x="689548" y="1578704"/>
            <a:ext cx="10637486" cy="4807348"/>
          </a:xfrm>
        </p:spPr>
        <p:txBody>
          <a:bodyPr>
            <a:normAutofit fontScale="92500" lnSpcReduction="10000"/>
          </a:bodyPr>
          <a:lstStyle/>
          <a:p>
            <a:endParaRPr lang="en-GB" sz="1000" dirty="0">
              <a:latin typeface="Arial" panose="020B0604020202020204" pitchFamily="34" charset="0"/>
              <a:cs typeface="Arial" panose="020B0604020202020204" pitchFamily="34" charset="0"/>
            </a:endParaRPr>
          </a:p>
          <a:p>
            <a:pPr marL="0" indent="0">
              <a:buNone/>
            </a:pPr>
            <a:r>
              <a:rPr lang="en-GB" sz="2400" b="1" u="sng" dirty="0">
                <a:latin typeface="Arial" panose="020B0604020202020204" pitchFamily="34" charset="0"/>
                <a:cs typeface="Arial" panose="020B0604020202020204" pitchFamily="34" charset="0"/>
              </a:rPr>
              <a:t>Descriptive work </a:t>
            </a:r>
            <a:r>
              <a:rPr lang="en-GB" sz="2400" dirty="0">
                <a:latin typeface="Arial" panose="020B0604020202020204" pitchFamily="34" charset="0"/>
                <a:cs typeface="Arial" panose="020B0604020202020204" pitchFamily="34" charset="0"/>
              </a:rPr>
              <a:t>(What weaker assignments often do)</a:t>
            </a:r>
            <a:r>
              <a:rPr lang="en-GB" sz="2200" dirty="0">
                <a:latin typeface="Arial" panose="020B0604020202020204" pitchFamily="34" charset="0"/>
                <a:cs typeface="Arial" panose="020B0604020202020204" pitchFamily="34" charset="0"/>
              </a:rPr>
              <a:t>.</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Simply </a:t>
            </a:r>
            <a:r>
              <a:rPr lang="en-GB" sz="2400" b="1" dirty="0">
                <a:latin typeface="Arial" panose="020B0604020202020204" pitchFamily="34" charset="0"/>
                <a:cs typeface="Arial" panose="020B0604020202020204" pitchFamily="34" charset="0"/>
              </a:rPr>
              <a:t>describes facts </a:t>
            </a:r>
            <a:r>
              <a:rPr lang="en-GB" sz="2400" dirty="0">
                <a:latin typeface="Arial" panose="020B0604020202020204" pitchFamily="34" charset="0"/>
                <a:cs typeface="Arial" panose="020B0604020202020204" pitchFamily="34" charset="0"/>
              </a:rPr>
              <a:t>or </a:t>
            </a:r>
            <a:r>
              <a:rPr lang="en-GB" sz="2400" b="1" dirty="0">
                <a:latin typeface="Arial" panose="020B0604020202020204" pitchFamily="34" charset="0"/>
                <a:cs typeface="Arial" panose="020B0604020202020204" pitchFamily="34" charset="0"/>
              </a:rPr>
              <a:t>repeats company information</a:t>
            </a:r>
          </a:p>
          <a:p>
            <a:r>
              <a:rPr lang="en-GB" sz="2400" dirty="0">
                <a:latin typeface="Arial" panose="020B0604020202020204" pitchFamily="34" charset="0"/>
                <a:cs typeface="Arial" panose="020B0604020202020204" pitchFamily="34" charset="0"/>
              </a:rPr>
              <a:t>Focuses on </a:t>
            </a:r>
            <a:r>
              <a:rPr lang="en-GB" sz="2400" b="1" dirty="0">
                <a:latin typeface="Arial" panose="020B0604020202020204" pitchFamily="34" charset="0"/>
                <a:cs typeface="Arial" panose="020B0604020202020204" pitchFamily="34" charset="0"/>
              </a:rPr>
              <a:t>what the company is doing </a:t>
            </a:r>
            <a:r>
              <a:rPr lang="en-GB" sz="2400" dirty="0">
                <a:latin typeface="Arial" panose="020B0604020202020204" pitchFamily="34" charset="0"/>
                <a:cs typeface="Arial" panose="020B0604020202020204" pitchFamily="34" charset="0"/>
              </a:rPr>
              <a:t>or has done in the past</a:t>
            </a:r>
          </a:p>
          <a:p>
            <a:r>
              <a:rPr lang="en-GB" sz="2400" dirty="0">
                <a:latin typeface="Arial" panose="020B0604020202020204" pitchFamily="34" charset="0"/>
                <a:cs typeface="Arial" panose="020B0604020202020204" pitchFamily="34" charset="0"/>
              </a:rPr>
              <a:t>Applies models </a:t>
            </a:r>
            <a:r>
              <a:rPr lang="en-GB" sz="2400" b="1" dirty="0">
                <a:latin typeface="Arial" panose="020B0604020202020204" pitchFamily="34" charset="0"/>
                <a:cs typeface="Arial" panose="020B0604020202020204" pitchFamily="34" charset="0"/>
              </a:rPr>
              <a:t>without interpretation</a:t>
            </a:r>
          </a:p>
          <a:p>
            <a:r>
              <a:rPr lang="en-GB" sz="2400" dirty="0">
                <a:latin typeface="Arial" panose="020B0604020202020204" pitchFamily="34" charset="0"/>
                <a:cs typeface="Arial" panose="020B0604020202020204" pitchFamily="34" charset="0"/>
              </a:rPr>
              <a:t>Relies heavily on </a:t>
            </a:r>
            <a:r>
              <a:rPr lang="en-GB" sz="2400" b="1" dirty="0">
                <a:latin typeface="Arial" panose="020B0604020202020204" pitchFamily="34" charset="0"/>
                <a:cs typeface="Arial" panose="020B0604020202020204" pitchFamily="34" charset="0"/>
              </a:rPr>
              <a:t>company websites, marketing materials, or news articles</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Does not question effectiveness, fit, or outcomes.</a:t>
            </a:r>
          </a:p>
          <a:p>
            <a:r>
              <a:rPr lang="en-GB" sz="2400" b="1" dirty="0">
                <a:latin typeface="Arial" panose="020B0604020202020204" pitchFamily="34" charset="0"/>
                <a:cs typeface="Arial" panose="020B0604020202020204" pitchFamily="34" charset="0"/>
              </a:rPr>
              <a:t>Makes no judgment about the strategic implications</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Some descriptive analysis is </a:t>
            </a:r>
            <a:r>
              <a:rPr lang="en-GB" sz="2400" b="1" i="1" dirty="0">
                <a:latin typeface="Arial" panose="020B0604020202020204" pitchFamily="34" charset="0"/>
                <a:cs typeface="Arial" panose="020B0604020202020204" pitchFamily="34" charset="0"/>
              </a:rPr>
              <a:t>necessary</a:t>
            </a:r>
            <a:r>
              <a:rPr lang="en-GB" sz="2400" b="1" dirty="0">
                <a:latin typeface="Arial" panose="020B0604020202020204" pitchFamily="34" charset="0"/>
                <a:cs typeface="Arial" panose="020B0604020202020204" pitchFamily="34" charset="0"/>
              </a:rPr>
              <a:t>, but without critical analysis it is not </a:t>
            </a:r>
            <a:r>
              <a:rPr lang="en-GB" sz="2400" b="1" i="1" dirty="0">
                <a:latin typeface="Arial" panose="020B0604020202020204" pitchFamily="34" charset="0"/>
                <a:cs typeface="Arial" panose="020B0604020202020204" pitchFamily="34" charset="0"/>
              </a:rPr>
              <a:t>sufficient</a:t>
            </a:r>
            <a:r>
              <a:rPr lang="en-GB" sz="2400" b="1" dirty="0">
                <a:latin typeface="Arial" panose="020B0604020202020204" pitchFamily="34" charset="0"/>
                <a:cs typeface="Arial" panose="020B0604020202020204" pitchFamily="34" charset="0"/>
              </a:rPr>
              <a:t> for MBA-level work.</a:t>
            </a:r>
          </a:p>
          <a:p>
            <a:endParaRPr lang="en-GB" sz="2400" b="1"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94FFE6BC-22A5-CD21-7F52-9FE5D9D2D101}"/>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850292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CD3E9E-683B-86F0-E4D1-C6811409ADE0}"/>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6671490-DA10-288E-741B-EB1518588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3A696465-9FCA-EF07-311F-7CCC0C469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1C2EB842-F9BE-D4ED-4B64-4EB4355B7C2E}"/>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Descriptive Vs Critical Analysis</a:t>
            </a:r>
          </a:p>
        </p:txBody>
      </p:sp>
      <p:sp>
        <p:nvSpPr>
          <p:cNvPr id="3" name="Content Placeholder 2">
            <a:extLst>
              <a:ext uri="{FF2B5EF4-FFF2-40B4-BE49-F238E27FC236}">
                <a16:creationId xmlns:a16="http://schemas.microsoft.com/office/drawing/2014/main" id="{5B495EA9-32FC-37F5-B06B-23BB5E07533E}"/>
              </a:ext>
            </a:extLst>
          </p:cNvPr>
          <p:cNvSpPr>
            <a:spLocks noGrp="1"/>
          </p:cNvSpPr>
          <p:nvPr>
            <p:ph idx="1"/>
          </p:nvPr>
        </p:nvSpPr>
        <p:spPr>
          <a:xfrm>
            <a:off x="689548" y="1578704"/>
            <a:ext cx="10637486" cy="4807348"/>
          </a:xfrm>
        </p:spPr>
        <p:txBody>
          <a:bodyPr>
            <a:normAutofit lnSpcReduction="10000"/>
          </a:bodyPr>
          <a:lstStyle/>
          <a:p>
            <a:endParaRPr lang="en-GB" sz="1000" dirty="0">
              <a:latin typeface="Arial" panose="020B0604020202020204" pitchFamily="34" charset="0"/>
              <a:cs typeface="Arial" panose="020B0604020202020204" pitchFamily="34" charset="0"/>
            </a:endParaRPr>
          </a:p>
          <a:p>
            <a:pPr marL="0" indent="0">
              <a:buNone/>
            </a:pPr>
            <a:r>
              <a:rPr lang="en-GB" sz="2400" b="1" u="sng" dirty="0">
                <a:latin typeface="Arial" panose="020B0604020202020204" pitchFamily="34" charset="0"/>
                <a:cs typeface="Arial" panose="020B0604020202020204" pitchFamily="34" charset="0"/>
              </a:rPr>
              <a:t>Critical work </a:t>
            </a:r>
            <a:r>
              <a:rPr lang="en-GB" sz="2400" dirty="0">
                <a:latin typeface="Arial" panose="020B0604020202020204" pitchFamily="34" charset="0"/>
                <a:cs typeface="Arial" panose="020B0604020202020204" pitchFamily="34" charset="0"/>
              </a:rPr>
              <a:t>(What higher grade assignments demonstrate)</a:t>
            </a:r>
            <a:r>
              <a:rPr lang="en-GB" sz="2200" dirty="0">
                <a:latin typeface="Arial" panose="020B0604020202020204" pitchFamily="34" charset="0"/>
                <a:cs typeface="Arial" panose="020B0604020202020204" pitchFamily="34" charset="0"/>
              </a:rPr>
              <a:t>.</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Critical analysis goes beyond description to evaluate </a:t>
            </a:r>
            <a:r>
              <a:rPr lang="en-GB" sz="2400" b="1" dirty="0">
                <a:latin typeface="Arial" panose="020B0604020202020204" pitchFamily="34" charset="0"/>
                <a:cs typeface="Arial" panose="020B0604020202020204" pitchFamily="34" charset="0"/>
              </a:rPr>
              <a:t>how effective</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how appropriate</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how aligned</a:t>
            </a:r>
            <a:r>
              <a:rPr lang="en-GB" sz="2400" dirty="0">
                <a:latin typeface="Arial" panose="020B0604020202020204" pitchFamily="34" charset="0"/>
                <a:cs typeface="Arial" panose="020B0604020202020204" pitchFamily="34" charset="0"/>
              </a:rPr>
              <a:t>, or </a:t>
            </a:r>
            <a:r>
              <a:rPr lang="en-GB" sz="2400" b="1" dirty="0">
                <a:latin typeface="Arial" panose="020B0604020202020204" pitchFamily="34" charset="0"/>
                <a:cs typeface="Arial" panose="020B0604020202020204" pitchFamily="34" charset="0"/>
              </a:rPr>
              <a:t>how sustainable</a:t>
            </a:r>
            <a:r>
              <a:rPr lang="en-GB" sz="2400" dirty="0">
                <a:latin typeface="Arial" panose="020B0604020202020204" pitchFamily="34" charset="0"/>
                <a:cs typeface="Arial" panose="020B0604020202020204" pitchFamily="34" charset="0"/>
              </a:rPr>
              <a:t> the strategy is</a:t>
            </a:r>
          </a:p>
          <a:p>
            <a:endParaRPr lang="en-GB" sz="2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Evaluates effectiveness</a:t>
            </a:r>
            <a:r>
              <a:rPr lang="en-GB" sz="2400" dirty="0">
                <a:latin typeface="Arial" panose="020B0604020202020204" pitchFamily="34" charset="0"/>
                <a:cs typeface="Arial" panose="020B0604020202020204" pitchFamily="34" charset="0"/>
              </a:rPr>
              <a:t>, alignment and impact</a:t>
            </a:r>
          </a:p>
          <a:p>
            <a:endParaRPr lang="en-GB" sz="2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Identifies contradictions, risks, assumptions and gaps</a:t>
            </a:r>
          </a:p>
          <a:p>
            <a:endParaRPr lang="en-GB" sz="2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Uses theory to interpret practice</a:t>
            </a:r>
            <a:r>
              <a:rPr lang="en-GB" sz="2400" dirty="0">
                <a:latin typeface="Arial" panose="020B0604020202020204" pitchFamily="34" charset="0"/>
                <a:cs typeface="Arial" panose="020B0604020202020204" pitchFamily="34" charset="0"/>
              </a:rPr>
              <a:t>, not just describe it</a:t>
            </a:r>
          </a:p>
          <a:p>
            <a:endParaRPr lang="en-GB" sz="2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Considers </a:t>
            </a:r>
            <a:r>
              <a:rPr lang="en-GB" sz="2400" b="1" dirty="0">
                <a:latin typeface="Arial" panose="020B0604020202020204" pitchFamily="34" charset="0"/>
                <a:cs typeface="Arial" panose="020B0604020202020204" pitchFamily="34" charset="0"/>
              </a:rPr>
              <a:t>alternative strategies</a:t>
            </a:r>
          </a:p>
          <a:p>
            <a:endParaRPr lang="en-GB" sz="2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Makes judgements </a:t>
            </a:r>
            <a:r>
              <a:rPr lang="en-GB" sz="2400" dirty="0">
                <a:latin typeface="Arial" panose="020B0604020202020204" pitchFamily="34" charset="0"/>
                <a:cs typeface="Arial" panose="020B0604020202020204" pitchFamily="34" charset="0"/>
              </a:rPr>
              <a:t>based on evidence, not opinions.</a:t>
            </a:r>
          </a:p>
          <a:p>
            <a:pPr marL="0" indent="0">
              <a:buNone/>
            </a:pPr>
            <a:endParaRPr lang="en-GB" sz="2400"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EB2567E-3E86-4B61-7AB2-13634E153EC3}"/>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9942941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1630B7-3087-A30D-6CA5-E9FAEAB5C271}"/>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B3CADDA3-7A2A-659B-FB0E-A618146F4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41C9253-ED65-3890-5B4F-689C69BE8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000A51EA-F774-339D-E643-0B24486A1B8A}"/>
              </a:ext>
            </a:extLst>
          </p:cNvPr>
          <p:cNvSpPr>
            <a:spLocks noGrp="1"/>
          </p:cNvSpPr>
          <p:nvPr>
            <p:ph type="title"/>
          </p:nvPr>
        </p:nvSpPr>
        <p:spPr>
          <a:xfrm>
            <a:off x="569626" y="248824"/>
            <a:ext cx="10398094" cy="1103214"/>
          </a:xfrm>
        </p:spPr>
        <p:txBody>
          <a:bodyPr>
            <a:normAutofit/>
          </a:bodyPr>
          <a:lstStyle/>
          <a:p>
            <a:r>
              <a:rPr lang="en-GB" b="1" dirty="0">
                <a:latin typeface="Ariel"/>
              </a:rPr>
              <a:t>Final check list before you submit</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777B505-1C66-999A-42F1-D452EDDA9E28}"/>
              </a:ext>
            </a:extLst>
          </p:cNvPr>
          <p:cNvSpPr>
            <a:spLocks noGrp="1"/>
          </p:cNvSpPr>
          <p:nvPr>
            <p:ph idx="1"/>
          </p:nvPr>
        </p:nvSpPr>
        <p:spPr>
          <a:xfrm>
            <a:off x="689548" y="1374197"/>
            <a:ext cx="4906580" cy="5011855"/>
          </a:xfrm>
        </p:spPr>
        <p:txBody>
          <a:bodyPr>
            <a:normAutofit fontScale="85000" lnSpcReduction="20000"/>
          </a:bodyPr>
          <a:lstStyle/>
          <a:p>
            <a:pPr marL="0" indent="0">
              <a:buNone/>
            </a:pPr>
            <a:r>
              <a:rPr lang="en-GB" sz="3200" b="1" dirty="0">
                <a:latin typeface="Ariel"/>
              </a:rPr>
              <a:t>Have you done the following:</a:t>
            </a:r>
          </a:p>
          <a:p>
            <a:pPr marL="0" indent="0">
              <a:buNone/>
            </a:pPr>
            <a:r>
              <a:rPr lang="en-GB" sz="3200" b="1" dirty="0">
                <a:solidFill>
                  <a:srgbClr val="00B050"/>
                </a:solidFill>
                <a:latin typeface="Ariel"/>
              </a:rPr>
              <a:t>✓</a:t>
            </a:r>
            <a:r>
              <a:rPr lang="en-GB" sz="3200" dirty="0">
                <a:latin typeface="Ariel"/>
              </a:rPr>
              <a:t> Applied marketing theory?</a:t>
            </a:r>
          </a:p>
          <a:p>
            <a:pPr marL="0" indent="0">
              <a:buNone/>
            </a:pPr>
            <a:r>
              <a:rPr lang="en-GB" sz="3200" b="1" dirty="0">
                <a:solidFill>
                  <a:srgbClr val="00B050"/>
                </a:solidFill>
                <a:latin typeface="Ariel"/>
              </a:rPr>
              <a:t>✓</a:t>
            </a:r>
            <a:r>
              <a:rPr lang="en-GB" sz="3200" dirty="0">
                <a:latin typeface="Ariel"/>
              </a:rPr>
              <a:t> Evaluated effectiveness?</a:t>
            </a:r>
          </a:p>
          <a:p>
            <a:pPr marL="0" indent="0">
              <a:buNone/>
            </a:pPr>
            <a:r>
              <a:rPr lang="en-GB" sz="3200" b="1" dirty="0">
                <a:solidFill>
                  <a:srgbClr val="00B050"/>
                </a:solidFill>
                <a:latin typeface="Ariel"/>
              </a:rPr>
              <a:t>✓</a:t>
            </a:r>
            <a:r>
              <a:rPr lang="en-GB" sz="3200" dirty="0">
                <a:latin typeface="Ariel"/>
              </a:rPr>
              <a:t> Used evidence throughout?</a:t>
            </a:r>
          </a:p>
          <a:p>
            <a:pPr marL="0" indent="0">
              <a:buNone/>
            </a:pPr>
            <a:r>
              <a:rPr lang="en-GB" sz="3200" b="1" dirty="0">
                <a:solidFill>
                  <a:srgbClr val="00B050"/>
                </a:solidFill>
                <a:latin typeface="Ariel"/>
              </a:rPr>
              <a:t>✓</a:t>
            </a:r>
            <a:r>
              <a:rPr lang="en-GB" sz="3200" dirty="0">
                <a:latin typeface="Ariel"/>
              </a:rPr>
              <a:t> Supported claims with academic sources and industry data?</a:t>
            </a:r>
          </a:p>
          <a:p>
            <a:pPr marL="0" indent="0">
              <a:buNone/>
            </a:pPr>
            <a:r>
              <a:rPr lang="en-GB" sz="3200" b="1" dirty="0">
                <a:solidFill>
                  <a:srgbClr val="00B050"/>
                </a:solidFill>
                <a:latin typeface="Ariel"/>
              </a:rPr>
              <a:t>✓</a:t>
            </a:r>
            <a:r>
              <a:rPr lang="en-GB" sz="3200" b="1" dirty="0">
                <a:solidFill>
                  <a:srgbClr val="FF0000"/>
                </a:solidFill>
                <a:latin typeface="Ariel"/>
              </a:rPr>
              <a:t> </a:t>
            </a:r>
            <a:r>
              <a:rPr lang="en-GB" sz="3200" dirty="0">
                <a:latin typeface="Ariel"/>
              </a:rPr>
              <a:t>Linked conclusions to findings?</a:t>
            </a:r>
          </a:p>
          <a:p>
            <a:pPr marL="0" indent="0">
              <a:buNone/>
            </a:pPr>
            <a:r>
              <a:rPr lang="en-GB" sz="3200" b="1" dirty="0">
                <a:solidFill>
                  <a:srgbClr val="00B050"/>
                </a:solidFill>
                <a:latin typeface="Ariel"/>
              </a:rPr>
              <a:t>✓</a:t>
            </a:r>
            <a:r>
              <a:rPr lang="en-GB" sz="3200" dirty="0">
                <a:latin typeface="Ariel"/>
              </a:rPr>
              <a:t> Linked recommendations to conclusions?</a:t>
            </a:r>
          </a:p>
          <a:p>
            <a:pPr marL="0" indent="0">
              <a:buNone/>
            </a:pPr>
            <a:r>
              <a:rPr lang="en-GB" sz="3200" b="1" dirty="0">
                <a:solidFill>
                  <a:srgbClr val="00B050"/>
                </a:solidFill>
                <a:latin typeface="Ariel"/>
              </a:rPr>
              <a:t>✓</a:t>
            </a:r>
            <a:r>
              <a:rPr lang="en-GB" sz="3200" dirty="0">
                <a:latin typeface="Ariel"/>
              </a:rPr>
              <a:t> Explained feasibility?</a:t>
            </a:r>
          </a:p>
          <a:p>
            <a:pPr marL="0" indent="0">
              <a:buNone/>
            </a:pPr>
            <a:r>
              <a:rPr lang="en-GB" sz="3200" b="1" dirty="0">
                <a:solidFill>
                  <a:srgbClr val="00B050"/>
                </a:solidFill>
                <a:latin typeface="Ariel"/>
              </a:rPr>
              <a:t>✓</a:t>
            </a:r>
            <a:r>
              <a:rPr lang="en-GB" sz="3200" dirty="0">
                <a:latin typeface="Ariel"/>
              </a:rPr>
              <a:t> Avoided description only?</a:t>
            </a:r>
          </a:p>
        </p:txBody>
      </p:sp>
      <p:sp>
        <p:nvSpPr>
          <p:cNvPr id="5" name="Slide Number Placeholder 4">
            <a:extLst>
              <a:ext uri="{FF2B5EF4-FFF2-40B4-BE49-F238E27FC236}">
                <a16:creationId xmlns:a16="http://schemas.microsoft.com/office/drawing/2014/main" id="{5D102357-637D-BD3F-599A-D86AC5658781}"/>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8" name="Content Placeholder 2">
            <a:extLst>
              <a:ext uri="{FF2B5EF4-FFF2-40B4-BE49-F238E27FC236}">
                <a16:creationId xmlns:a16="http://schemas.microsoft.com/office/drawing/2014/main" id="{C811B940-099A-BEFA-517E-709B88356130}"/>
              </a:ext>
            </a:extLst>
          </p:cNvPr>
          <p:cNvSpPr txBox="1">
            <a:spLocks/>
          </p:cNvSpPr>
          <p:nvPr/>
        </p:nvSpPr>
        <p:spPr>
          <a:xfrm>
            <a:off x="6193536" y="1352039"/>
            <a:ext cx="5308916" cy="5186414"/>
          </a:xfrm>
          <a:prstGeom prst="rect">
            <a:avLst/>
          </a:prstGeom>
        </p:spPr>
        <p:txBody>
          <a:bodyPr vert="horz" lIns="91440" tIns="45720" rIns="91440" bIns="45720" rtlCol="0">
            <a:normAutofit fontScale="92500" lnSpcReduction="10000"/>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None/>
            </a:pPr>
            <a:r>
              <a:rPr lang="en-GB" sz="3200" b="1" dirty="0">
                <a:latin typeface="Ariel"/>
              </a:rPr>
              <a:t>Golden Rule:</a:t>
            </a:r>
          </a:p>
          <a:p>
            <a:endParaRPr lang="en-GB" sz="1100" b="1" dirty="0">
              <a:latin typeface="Ariel"/>
            </a:endParaRPr>
          </a:p>
          <a:p>
            <a:r>
              <a:rPr lang="en-GB" sz="3200" b="1" dirty="0">
                <a:latin typeface="Ariel"/>
              </a:rPr>
              <a:t>Describe less. Analyse more. Evaluate constantly.</a:t>
            </a:r>
          </a:p>
          <a:p>
            <a:endParaRPr lang="en-GB" sz="3200" dirty="0">
              <a:latin typeface="Ariel"/>
            </a:endParaRPr>
          </a:p>
          <a:p>
            <a:r>
              <a:rPr lang="en-GB" sz="3200" dirty="0">
                <a:latin typeface="Ariel"/>
              </a:rPr>
              <a:t>Students who consistently explain </a:t>
            </a:r>
            <a:r>
              <a:rPr lang="en-GB" sz="3200" b="1" dirty="0">
                <a:latin typeface="Ariel"/>
              </a:rPr>
              <a:t>why marketing activities are effective or ineffective, supported by theory and evidence</a:t>
            </a:r>
            <a:r>
              <a:rPr lang="en-GB" sz="3200" dirty="0">
                <a:latin typeface="Ariel"/>
              </a:rPr>
              <a:t>, typically achieve higher grades.</a:t>
            </a:r>
          </a:p>
        </p:txBody>
      </p:sp>
    </p:spTree>
    <p:extLst>
      <p:ext uri="{BB962C8B-B14F-4D97-AF65-F5344CB8AC3E}">
        <p14:creationId xmlns:p14="http://schemas.microsoft.com/office/powerpoint/2010/main" val="12522137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3" name="Rectangle 2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5" name="Rectangle 2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7" name="Group 2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8" name="Straight Connector 2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2" name="Rectangle 31">
            <a:extLst>
              <a:ext uri="{FF2B5EF4-FFF2-40B4-BE49-F238E27FC236}">
                <a16:creationId xmlns:a16="http://schemas.microsoft.com/office/drawing/2014/main" id="{C8AC92D2-D6DE-4772-A874-5D65F883F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34" name="Rectangle 33">
            <a:extLst>
              <a:ext uri="{FF2B5EF4-FFF2-40B4-BE49-F238E27FC236}">
                <a16:creationId xmlns:a16="http://schemas.microsoft.com/office/drawing/2014/main" id="{0F2E3678-25D0-49F9-9BD6-8D4D60565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CFBF425-0070-410D-1CAD-606C184D3E42}"/>
              </a:ext>
            </a:extLst>
          </p:cNvPr>
          <p:cNvSpPr>
            <a:spLocks noGrp="1"/>
          </p:cNvSpPr>
          <p:nvPr>
            <p:ph type="title"/>
          </p:nvPr>
        </p:nvSpPr>
        <p:spPr>
          <a:xfrm>
            <a:off x="1136849" y="1348844"/>
            <a:ext cx="5716338" cy="3042706"/>
          </a:xfrm>
        </p:spPr>
        <p:txBody>
          <a:bodyPr vert="horz" lIns="91440" tIns="45720" rIns="91440" bIns="45720" rtlCol="0" anchor="ctr">
            <a:normAutofit/>
          </a:bodyPr>
          <a:lstStyle/>
          <a:p>
            <a:pPr algn="ctr">
              <a:lnSpc>
                <a:spcPct val="83000"/>
              </a:lnSpc>
            </a:pPr>
            <a:r>
              <a:rPr lang="en-US" sz="6000" b="1" cap="all" spc="-100" dirty="0">
                <a:latin typeface="Arial" panose="020B0604020202020204" pitchFamily="34" charset="0"/>
                <a:cs typeface="Arial" panose="020B0604020202020204" pitchFamily="34" charset="0"/>
              </a:rPr>
              <a:t>Any Questions?</a:t>
            </a:r>
          </a:p>
        </p:txBody>
      </p:sp>
      <p:sp>
        <p:nvSpPr>
          <p:cNvPr id="36" name="Rectangle 35">
            <a:extLst>
              <a:ext uri="{FF2B5EF4-FFF2-40B4-BE49-F238E27FC236}">
                <a16:creationId xmlns:a16="http://schemas.microsoft.com/office/drawing/2014/main" id="{63A45CD5-61B0-48E1-8090-7584418C2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8" name="Straight Connector 37">
            <a:extLst>
              <a:ext uri="{FF2B5EF4-FFF2-40B4-BE49-F238E27FC236}">
                <a16:creationId xmlns:a16="http://schemas.microsoft.com/office/drawing/2014/main" id="{C6D4C1FD-C274-4FA8-939A-09E6498EFC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13D4426-8AD5-43D7-8033-05DBB3BFE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EC8029B-C6E2-4459-859A-7539865E00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6" name="Graphic 15" descr="Help">
            <a:extLst>
              <a:ext uri="{FF2B5EF4-FFF2-40B4-BE49-F238E27FC236}">
                <a16:creationId xmlns:a16="http://schemas.microsoft.com/office/drawing/2014/main" id="{E38EF649-2D8D-6C8C-E3D1-EEA88DF09CD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66549" y="1681469"/>
            <a:ext cx="3513108" cy="3513108"/>
          </a:xfrm>
          <a:prstGeom prst="rect">
            <a:avLst/>
          </a:prstGeom>
        </p:spPr>
      </p:pic>
      <p:sp>
        <p:nvSpPr>
          <p:cNvPr id="5" name="Slide Number Placeholder 4">
            <a:extLst>
              <a:ext uri="{FF2B5EF4-FFF2-40B4-BE49-F238E27FC236}">
                <a16:creationId xmlns:a16="http://schemas.microsoft.com/office/drawing/2014/main" id="{AD10C4BB-DA8B-389F-18CB-5B57FE93283E}"/>
              </a:ext>
            </a:extLst>
          </p:cNvPr>
          <p:cNvSpPr>
            <a:spLocks noGrp="1"/>
          </p:cNvSpPr>
          <p:nvPr>
            <p:ph type="sldNum" sz="quarter" idx="12"/>
          </p:nvPr>
        </p:nvSpPr>
        <p:spPr>
          <a:xfrm>
            <a:off x="9253834" y="5858088"/>
            <a:ext cx="2111881" cy="22860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sz="900" b="0" i="0" u="none" strike="noStrike" cap="none" spc="0" normalizeH="0" baseline="0" noProof="0">
                <a:ln>
                  <a:noFill/>
                </a:ln>
                <a:solidFill>
                  <a:schemeClr val="tx1">
                    <a:lumMod val="85000"/>
                    <a:lumOff val="15000"/>
                  </a:schemeClr>
                </a:solidFill>
                <a:effectLst/>
                <a:uLnTx/>
                <a:uFillTx/>
              </a:rPr>
              <a:pPr marR="0" lvl="0" indent="0" defTabSz="457200" fontAlgn="auto">
                <a:spcBef>
                  <a:spcPts val="0"/>
                </a:spcBef>
                <a:spcAft>
                  <a:spcPts val="600"/>
                </a:spcAft>
                <a:buClrTx/>
                <a:buSzTx/>
                <a:buFontTx/>
                <a:buNone/>
                <a:tabLst/>
                <a:defRPr/>
              </a:pPr>
              <a:t>17</a:t>
            </a:fld>
            <a:endParaRPr kumimoji="0" lang="en-US" sz="900" b="0" i="0" u="none" strike="noStrike" cap="none" spc="0" normalizeH="0" baseline="0" noProof="0">
              <a:ln>
                <a:noFill/>
              </a:ln>
              <a:solidFill>
                <a:schemeClr val="tx1">
                  <a:lumMod val="85000"/>
                  <a:lumOff val="15000"/>
                </a:schemeClr>
              </a:solidFill>
              <a:effectLst/>
              <a:uLnTx/>
              <a:uFillTx/>
            </a:endParaRPr>
          </a:p>
        </p:txBody>
      </p:sp>
    </p:spTree>
    <p:extLst>
      <p:ext uri="{BB962C8B-B14F-4D97-AF65-F5344CB8AC3E}">
        <p14:creationId xmlns:p14="http://schemas.microsoft.com/office/powerpoint/2010/main" val="18064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1441</Words>
  <Application>Microsoft Office PowerPoint</Application>
  <PresentationFormat>Widescreen</PresentationFormat>
  <Paragraphs>181</Paragraphs>
  <Slides>17</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Ariel</vt:lpstr>
      <vt:lpstr>ヒラギノ角ゴ Pro W3</vt:lpstr>
      <vt:lpstr>Arial</vt:lpstr>
      <vt:lpstr>Calibri</vt:lpstr>
      <vt:lpstr>Franklin Gothic Book</vt:lpstr>
      <vt:lpstr>Garamond</vt:lpstr>
      <vt:lpstr>Wingdings</vt:lpstr>
      <vt:lpstr>SavonVTI</vt:lpstr>
      <vt:lpstr>MBA BMMB7026  Managing Marketing Change</vt:lpstr>
      <vt:lpstr>ASSIGNMENT 2</vt:lpstr>
      <vt:lpstr>ASSIGNMENT 2 - Format</vt:lpstr>
      <vt:lpstr>Task</vt:lpstr>
      <vt:lpstr>How to approach the assignment</vt:lpstr>
      <vt:lpstr>Critical Evaluation</vt:lpstr>
      <vt:lpstr>Critical Evaluation</vt:lpstr>
      <vt:lpstr>Example:</vt:lpstr>
      <vt:lpstr>Compare Theory with Practice:</vt:lpstr>
      <vt:lpstr>Task 1</vt:lpstr>
      <vt:lpstr>Task 1</vt:lpstr>
      <vt:lpstr>Task 2</vt:lpstr>
      <vt:lpstr>Task 3</vt:lpstr>
      <vt:lpstr>Descriptive Vs Critical Analysis</vt:lpstr>
      <vt:lpstr>Descriptive Vs Critical Analysis</vt:lpstr>
      <vt:lpstr>Final check list before you submit</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Gwyneth Jones</cp:lastModifiedBy>
  <cp:revision>129</cp:revision>
  <dcterms:created xsi:type="dcterms:W3CDTF">2020-02-19T10:23:55Z</dcterms:created>
  <dcterms:modified xsi:type="dcterms:W3CDTF">2026-06-22T22:43:39Z</dcterms:modified>
</cp:coreProperties>
</file>