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40E4E-F34E-45A8-AACB-46057FBE82A5}" v="2" dt="2022-04-10T19:19:24.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8" d="100"/>
          <a:sy n="68" d="100"/>
        </p:scale>
        <p:origin x="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4D5B6-CFB6-4D42-A744-9AAD21C24750}" type="datetimeFigureOut">
              <a:rPr lang="en-GB" smtClean="0"/>
              <a:t>11/04/2022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E7BC83-9972-4466-AC24-A40D8F516D88}" type="slidenum">
              <a:rPr lang="en-GB" smtClean="0"/>
              <a:t>‹#›</a:t>
            </a:fld>
            <a:endParaRPr lang="en-GB"/>
          </a:p>
        </p:txBody>
      </p:sp>
    </p:spTree>
    <p:extLst>
      <p:ext uri="{BB962C8B-B14F-4D97-AF65-F5344CB8AC3E}">
        <p14:creationId xmlns:p14="http://schemas.microsoft.com/office/powerpoint/2010/main" val="3555334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Academic and employability skills both are essential to bringing development in professional life. Individuals should have the skills in personal and professional life to change persons and organizations. Individuals have both strengths and weaknesses in characteristics and they should achieve a lot of key skills in their personal life and execute in their professional life.</a:t>
            </a:r>
          </a:p>
          <a:p>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2</a:t>
            </a:fld>
            <a:endParaRPr lang="en-GB"/>
          </a:p>
        </p:txBody>
      </p:sp>
    </p:spTree>
    <p:extLst>
      <p:ext uri="{BB962C8B-B14F-4D97-AF65-F5344CB8AC3E}">
        <p14:creationId xmlns:p14="http://schemas.microsoft.com/office/powerpoint/2010/main" val="2475445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SWOT analysis is very effective to highlight personal strengths, weaknesses, opportunities, and Threats. As an HR staff, I have specific strengths and weaknesses that I should work to develop and ensure the proper execution.</a:t>
            </a:r>
          </a:p>
          <a:p>
            <a:r>
              <a:rPr lang="en-GB" sz="1200" b="1" kern="1200" dirty="0">
                <a:solidFill>
                  <a:schemeClr val="tx1"/>
                </a:solidFill>
                <a:effectLst/>
                <a:latin typeface="+mn-lt"/>
                <a:ea typeface="+mn-ea"/>
                <a:cs typeface="+mn-cs"/>
              </a:rPr>
              <a:t>Strengths: </a:t>
            </a:r>
            <a:r>
              <a:rPr lang="en-GB" sz="1200" kern="1200" dirty="0">
                <a:solidFill>
                  <a:schemeClr val="tx1"/>
                </a:solidFill>
                <a:effectLst/>
                <a:latin typeface="+mn-lt"/>
                <a:ea typeface="+mn-ea"/>
                <a:cs typeface="+mn-cs"/>
              </a:rPr>
              <a:t>As a leader in the business context, I have some specific strengths and skills that I have achieved and learned from my academic life.</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 am very disciplined and punctual in performing tasks in the business context. I have sound communication skills including public speaking, oral language, formal writing and presentation creating (Carnegie et al., 2018). These skills help to achieve organizational goals and communicate to the different staff and stakeholders. I have strong knowledge of team management skills that help to make an effective team and manage the team members strictly. I am very strategic in leadership skills as I lead many people in my workplace and guide them according to the plan and policies. I am very rich in conceptual skills and critical thinking that help manage different situations and bring proper solutions if there are any conflicts and complexities in the workplace. I am also strong in summering, referencing and reflection that have different needs in different perspectives in both personal and professional life.</a:t>
            </a:r>
          </a:p>
          <a:p>
            <a:r>
              <a:rPr lang="en-GB" sz="1200" b="1" kern="1200" dirty="0">
                <a:solidFill>
                  <a:schemeClr val="tx1"/>
                </a:solidFill>
                <a:effectLst/>
                <a:latin typeface="+mn-lt"/>
                <a:ea typeface="+mn-ea"/>
                <a:cs typeface="+mn-cs"/>
              </a:rPr>
              <a:t>Weaknesses: </a:t>
            </a:r>
            <a:r>
              <a:rPr lang="en-GB" sz="1200" kern="1200" dirty="0">
                <a:solidFill>
                  <a:schemeClr val="tx1"/>
                </a:solidFill>
                <a:effectLst/>
                <a:latin typeface="+mn-lt"/>
                <a:ea typeface="+mn-ea"/>
                <a:cs typeface="+mn-cs"/>
              </a:rPr>
              <a:t>With the strengths, I have some weaknesses which affect me in my professional life. I have also some weaknesses in achieving and executing personal and employability skills. I have a weakness to hold my nerve under pressure in some cases which hampers my efficiency and accuracy in the workplace. Sometimes I mix up my personal affairs with organizational activities and performances (</a:t>
            </a:r>
            <a:r>
              <a:rPr lang="en-GB" sz="1200" kern="1200" dirty="0" err="1">
                <a:solidFill>
                  <a:schemeClr val="tx1"/>
                </a:solidFill>
                <a:effectLst/>
                <a:latin typeface="+mn-lt"/>
                <a:ea typeface="+mn-ea"/>
                <a:cs typeface="+mn-cs"/>
              </a:rPr>
              <a:t>Pitan</a:t>
            </a:r>
            <a:r>
              <a:rPr lang="en-GB" sz="1200" kern="1200" dirty="0">
                <a:solidFill>
                  <a:schemeClr val="tx1"/>
                </a:solidFill>
                <a:effectLst/>
                <a:latin typeface="+mn-lt"/>
                <a:ea typeface="+mn-ea"/>
                <a:cs typeface="+mn-cs"/>
              </a:rPr>
              <a:t>, 2016a). I have some weaknesses in public speaking that hampers me to make an effective compunction before a large crowd. I am not rich in technological skills and competencies that create a lot of challenges to survive in the competitive working environment. I am also a little weak to direct the suburbanite strictly and force them to person according to my direction which decreases productivity in the workplace. </a:t>
            </a:r>
          </a:p>
          <a:p>
            <a:r>
              <a:rPr lang="en-GB" sz="1200" b="1" kern="1200" dirty="0">
                <a:solidFill>
                  <a:schemeClr val="tx1"/>
                </a:solidFill>
                <a:effectLst/>
                <a:latin typeface="+mn-lt"/>
                <a:ea typeface="+mn-ea"/>
                <a:cs typeface="+mn-cs"/>
              </a:rPr>
              <a:t>Opportunities: </a:t>
            </a:r>
            <a:r>
              <a:rPr lang="en-GB" sz="1200" kern="1200" dirty="0">
                <a:solidFill>
                  <a:schemeClr val="tx1"/>
                </a:solidFill>
                <a:effectLst/>
                <a:latin typeface="+mn-lt"/>
                <a:ea typeface="+mn-ea"/>
                <a:cs typeface="+mn-cs"/>
              </a:rPr>
              <a:t>As I work at a multinational company, I have a lot of opportunities to develop my personal and professional skills that are very essential in a current competitive business context. The organizations will provide more training and development programs that can help to execute the academic skills that I have achieved in my academic life (Team Performance Management, 2009). Again, as an HR leader, I can go through the learning process of using different technological tools that can help communicates to the employees and measure their performances of the employees. I also can take formal training on public speaking, formal writing, and summarizing skills that will bring more success and sustainability in my workplace. </a:t>
            </a:r>
          </a:p>
          <a:p>
            <a:r>
              <a:rPr lang="en-GB" sz="1200" b="1" kern="1200" dirty="0">
                <a:solidFill>
                  <a:schemeClr val="tx1"/>
                </a:solidFill>
                <a:effectLst/>
                <a:latin typeface="+mn-lt"/>
                <a:ea typeface="+mn-ea"/>
                <a:cs typeface="+mn-cs"/>
              </a:rPr>
              <a:t>Threats: </a:t>
            </a:r>
            <a:r>
              <a:rPr lang="en-GB" sz="1200" kern="1200" dirty="0">
                <a:solidFill>
                  <a:schemeClr val="tx1"/>
                </a:solidFill>
                <a:effectLst/>
                <a:latin typeface="+mn-lt"/>
                <a:ea typeface="+mn-ea"/>
                <a:cs typeface="+mn-cs"/>
              </a:rPr>
              <a:t>Some threats for me can damage my achievement and I must consider the threat to survive in the workplace (</a:t>
            </a:r>
            <a:r>
              <a:rPr lang="en-GB" sz="1200" kern="1200" dirty="0" err="1">
                <a:solidFill>
                  <a:schemeClr val="tx1"/>
                </a:solidFill>
                <a:effectLst/>
                <a:latin typeface="+mn-lt"/>
                <a:ea typeface="+mn-ea"/>
                <a:cs typeface="+mn-cs"/>
              </a:rPr>
              <a:t>Pitan</a:t>
            </a:r>
            <a:r>
              <a:rPr lang="en-GB" sz="1200" kern="1200" dirty="0">
                <a:solidFill>
                  <a:schemeClr val="tx1"/>
                </a:solidFill>
                <a:effectLst/>
                <a:latin typeface="+mn-lt"/>
                <a:ea typeface="+mn-ea"/>
                <a:cs typeface="+mn-cs"/>
              </a:rPr>
              <a:t>, 2016a). If I cannot develop my technological skill, it can be risky for me to exist in a competitive workplace. I should also have the adaptability to the changes and it can help me survive in different contexts of the organizations. To face the threats I must bring a lot of development in both personal and organizational skills that can help to bring accuracy to my performances. </a:t>
            </a:r>
          </a:p>
          <a:p>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3</a:t>
            </a:fld>
            <a:endParaRPr lang="en-GB"/>
          </a:p>
        </p:txBody>
      </p:sp>
    </p:spTree>
    <p:extLst>
      <p:ext uri="{BB962C8B-B14F-4D97-AF65-F5344CB8AC3E}">
        <p14:creationId xmlns:p14="http://schemas.microsoft.com/office/powerpoint/2010/main" val="682710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different time management that is used in the business and organizational context. The tools help manage time effectively and increase the productivity of the organization. Some of the tools have been given in the following part.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Scoro</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Scoro</a:t>
            </a:r>
            <a:r>
              <a:rPr lang="en-GB" sz="1200" kern="1200" dirty="0">
                <a:solidFill>
                  <a:schemeClr val="tx1"/>
                </a:solidFill>
                <a:effectLst/>
                <a:latin typeface="+mn-lt"/>
                <a:ea typeface="+mn-ea"/>
                <a:cs typeface="+mn-cs"/>
              </a:rPr>
              <a:t> is an effective time management tool that provides different features to organizations including time tracking, project &amp; task management and work reporting as well as billing (</a:t>
            </a:r>
            <a:r>
              <a:rPr lang="en-GB" sz="1200" kern="1200" dirty="0" err="1">
                <a:solidFill>
                  <a:schemeClr val="tx1"/>
                </a:solidFill>
                <a:effectLst/>
                <a:latin typeface="+mn-lt"/>
                <a:ea typeface="+mn-ea"/>
                <a:cs typeface="+mn-cs"/>
              </a:rPr>
              <a:t>Boryshkevych</a:t>
            </a:r>
            <a:r>
              <a:rPr lang="en-GB" sz="1200" kern="1200" dirty="0">
                <a:solidFill>
                  <a:schemeClr val="tx1"/>
                </a:solidFill>
                <a:effectLst/>
                <a:latin typeface="+mn-lt"/>
                <a:ea typeface="+mn-ea"/>
                <a:cs typeface="+mn-cs"/>
              </a:rPr>
              <a:t> et al., 2020).  It also provides reports on sales performances, budgeting and work. It also works to track both the actual billable time and automate the late invoice reminders that can execute time properly and increase the productivity of the organizations.</a:t>
            </a:r>
          </a:p>
          <a:p>
            <a:r>
              <a:rPr lang="en-GB" sz="1200" b="1" kern="1200" dirty="0" err="1">
                <a:solidFill>
                  <a:schemeClr val="tx1"/>
                </a:solidFill>
                <a:effectLst/>
                <a:latin typeface="+mn-lt"/>
                <a:ea typeface="+mn-ea"/>
                <a:cs typeface="+mn-cs"/>
              </a:rPr>
              <a:t>ActiveCollab</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toll is also widely used in the organization. </a:t>
            </a:r>
            <a:r>
              <a:rPr lang="en-GB" sz="1200" kern="1200" dirty="0" err="1">
                <a:solidFill>
                  <a:schemeClr val="tx1"/>
                </a:solidFill>
                <a:effectLst/>
                <a:latin typeface="+mn-lt"/>
                <a:ea typeface="+mn-ea"/>
                <a:cs typeface="+mn-cs"/>
              </a:rPr>
              <a:t>ActiveCollab</a:t>
            </a:r>
            <a:r>
              <a:rPr lang="en-GB" sz="1200" kern="1200" dirty="0">
                <a:solidFill>
                  <a:schemeClr val="tx1"/>
                </a:solidFill>
                <a:effectLst/>
                <a:latin typeface="+mn-lt"/>
                <a:ea typeface="+mn-ea"/>
                <a:cs typeface="+mn-cs"/>
              </a:rPr>
              <a:t> works by combining time management and billing. The tools are also very effective to plan and tracking the creative project for the using organizations. The tool also supplies the features like team collaboration and a real-time communication system. So the organization can use the tool to ensure an effective time management system and achieve a lot of positive impacts in the competitive market.</a:t>
            </a:r>
          </a:p>
          <a:p>
            <a:r>
              <a:rPr lang="en-GB" sz="1200" b="1" kern="1200" dirty="0" err="1">
                <a:solidFill>
                  <a:schemeClr val="tx1"/>
                </a:solidFill>
                <a:effectLst/>
                <a:latin typeface="+mn-lt"/>
                <a:ea typeface="+mn-ea"/>
                <a:cs typeface="+mn-cs"/>
              </a:rPr>
              <a:t>ProofHub</a:t>
            </a:r>
            <a:endParaRPr lang="en-GB" sz="1200" b="1"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ProofHub</a:t>
            </a:r>
            <a:r>
              <a:rPr lang="en-GB" sz="1200" b="0" kern="1200" dirty="0">
                <a:solidFill>
                  <a:schemeClr val="tx1"/>
                </a:solidFill>
                <a:effectLst/>
                <a:latin typeface="+mn-lt"/>
                <a:ea typeface="+mn-ea"/>
                <a:cs typeface="+mn-cs"/>
              </a:rPr>
              <a:t> is considered a versatile time management tool that is used by some leading organizations like NASA, Disney and some other companies</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a:t>
            </a:r>
            <a:r>
              <a:rPr lang="en-GB" sz="1200" b="0" kern="1200" dirty="0" err="1">
                <a:solidFill>
                  <a:schemeClr val="tx1"/>
                </a:solidFill>
                <a:effectLst/>
                <a:latin typeface="+mn-lt"/>
                <a:ea typeface="+mn-ea"/>
                <a:cs typeface="+mn-cs"/>
              </a:rPr>
              <a:t>Malita</a:t>
            </a:r>
            <a:r>
              <a:rPr lang="en-GB" sz="1200" b="0" kern="1200" dirty="0">
                <a:solidFill>
                  <a:schemeClr val="tx1"/>
                </a:solidFill>
                <a:effectLst/>
                <a:latin typeface="+mn-lt"/>
                <a:ea typeface="+mn-ea"/>
                <a:cs typeface="+mn-cs"/>
              </a:rPr>
              <a:t>, 2011).</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The tools have so many features in time management projects and that is why the organizations don't need to use some other tools. It has online proofing software that works to save a lot of time in the time of feedback sharing process.  The app is available in the mobile phone app that is easy to use for mobile users.</a:t>
            </a:r>
            <a:endParaRPr lang="en-GB" sz="1200" b="1"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Clarizen</a:t>
            </a:r>
            <a:endParaRPr lang="en-GB" sz="1200" b="1"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Clarizen</a:t>
            </a:r>
            <a:r>
              <a:rPr lang="en-GB" sz="1200" b="0" kern="1200" dirty="0">
                <a:solidFill>
                  <a:schemeClr val="tx1"/>
                </a:solidFill>
                <a:effectLst/>
                <a:latin typeface="+mn-lt"/>
                <a:ea typeface="+mn-ea"/>
                <a:cs typeface="+mn-cs"/>
              </a:rPr>
              <a:t> is mainly a cloud-based time management software and it has the single goal to help the business to move the organizations forward (</a:t>
            </a:r>
            <a:r>
              <a:rPr lang="en-GB" sz="1200" b="0" kern="1200" dirty="0" err="1">
                <a:solidFill>
                  <a:schemeClr val="tx1"/>
                </a:solidFill>
                <a:effectLst/>
                <a:latin typeface="+mn-lt"/>
                <a:ea typeface="+mn-ea"/>
                <a:cs typeface="+mn-cs"/>
              </a:rPr>
              <a:t>Boryshkevych</a:t>
            </a:r>
            <a:r>
              <a:rPr lang="en-GB" sz="1200" b="0" kern="1200" dirty="0">
                <a:solidFill>
                  <a:schemeClr val="tx1"/>
                </a:solidFill>
                <a:effectLst/>
                <a:latin typeface="+mn-lt"/>
                <a:ea typeface="+mn-ea"/>
                <a:cs typeface="+mn-cs"/>
              </a:rPr>
              <a:t> et al., 2020).</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The tool has an unlimited number of projects. It also works to ensure social Collaboration. The tools play a vital role in budget tracking &amp;ex0nses management system in the business environment. </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4</a:t>
            </a:fld>
            <a:endParaRPr lang="en-GB"/>
          </a:p>
        </p:txBody>
      </p:sp>
    </p:spTree>
    <p:extLst>
      <p:ext uri="{BB962C8B-B14F-4D97-AF65-F5344CB8AC3E}">
        <p14:creationId xmlns:p14="http://schemas.microsoft.com/office/powerpoint/2010/main" val="118106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 personal development plan is very effective to draw as the plan shows how an individual can bring personal development and how to assess the accuracy of the skills. The plan also shows how an individual goes through the training process with a specific time duration. Here is my PDP with relevant planning and posies	</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5</a:t>
            </a:fld>
            <a:endParaRPr lang="en-GB"/>
          </a:p>
        </p:txBody>
      </p:sp>
    </p:spTree>
    <p:extLst>
      <p:ext uri="{BB962C8B-B14F-4D97-AF65-F5344CB8AC3E}">
        <p14:creationId xmlns:p14="http://schemas.microsoft.com/office/powerpoint/2010/main" val="2906517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In the age of globalization and during the fourth industrial revolution, the importance and working areas of the HRM function have been increased. The function plays a lot of roles to perform the tasks accordingly and achieving organizational goals. Global business organizations are executing the function to recruit highly qualified employees and staff, take care of the staff, make a friendly and safe working environment, communicate to the employees regularly and send essential messages and information to the stakeholders (Hoffmann, 2019). The function also works to train and develop personal skills and professional competencies in the organization. To a global extent, the HRM function plays a vital role to lead business operations in the global market and influences the organizational staff to practice diversity and motivate the employees by providing basic facilities and opportunities to them. The HRM function communicates to the job agencies and recruitment centres. The staff who work in the function should have certain skills and some competencies that help to play the role of the HRM function in the organization. </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6</a:t>
            </a:fld>
            <a:endParaRPr lang="en-GB"/>
          </a:p>
        </p:txBody>
      </p:sp>
    </p:spTree>
    <p:extLst>
      <p:ext uri="{BB962C8B-B14F-4D97-AF65-F5344CB8AC3E}">
        <p14:creationId xmlns:p14="http://schemas.microsoft.com/office/powerpoint/2010/main" val="2672294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Personal skills have a lot of significance in the workplace. These skills also influence employability skills in the workplace. </a:t>
            </a:r>
          </a:p>
          <a:p>
            <a:pPr marL="285750" indent="-2857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HR function has also a lot of significance in the business context as the global business organization is taking a lot of advantages by executing the function effectively. </a:t>
            </a:r>
          </a:p>
          <a:p>
            <a:pPr marL="285750" indent="-2857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organization execute different time management tools to bring accuracy and productivity to the organization. 	</a:t>
            </a:r>
            <a:endParaRPr lang="en-GB" sz="1200" b="1"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7</a:t>
            </a:fld>
            <a:endParaRPr lang="en-GB"/>
          </a:p>
        </p:txBody>
      </p:sp>
    </p:spTree>
    <p:extLst>
      <p:ext uri="{BB962C8B-B14F-4D97-AF65-F5344CB8AC3E}">
        <p14:creationId xmlns:p14="http://schemas.microsoft.com/office/powerpoint/2010/main" val="1496669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FE7BC83-9972-4466-AC24-A40D8F516D88}" type="slidenum">
              <a:rPr lang="en-GB" smtClean="0"/>
              <a:t>8</a:t>
            </a:fld>
            <a:endParaRPr lang="en-GB"/>
          </a:p>
        </p:txBody>
      </p:sp>
    </p:spTree>
    <p:extLst>
      <p:ext uri="{BB962C8B-B14F-4D97-AF65-F5344CB8AC3E}">
        <p14:creationId xmlns:p14="http://schemas.microsoft.com/office/powerpoint/2010/main" val="3801512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113040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1632332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247732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5C627B-92CA-4EB0-94FA-AA606BFCFD46}"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862378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5C627B-92CA-4EB0-94FA-AA606BFCFD46}" type="datetimeFigureOut">
              <a:rPr lang="en-GB" smtClean="0"/>
              <a:t>11/04/2022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104215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5C627B-92CA-4EB0-94FA-AA606BFCFD46}" type="datetimeFigureOut">
              <a:rPr lang="en-GB" smtClean="0"/>
              <a:t>11/04/2022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3597988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5C627B-92CA-4EB0-94FA-AA606BFCFD46}" type="datetimeFigureOut">
              <a:rPr lang="en-GB" smtClean="0"/>
              <a:t>11/04/2022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1488631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5C627B-92CA-4EB0-94FA-AA606BFCFD46}"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3994786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5C627B-92CA-4EB0-94FA-AA606BFCFD46}"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3907855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443389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B21B811-E619-4BBA-985E-D295373BA4D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74819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5C627B-92CA-4EB0-94FA-AA606BFCFD46}"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25112048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5C627B-92CA-4EB0-94FA-AA606BFCFD46}"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B21B811-E619-4BBA-985E-D295373BA4D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38267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5C627B-92CA-4EB0-94FA-AA606BFCFD46}"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694521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139414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C627B-92CA-4EB0-94FA-AA606BFCFD46}"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B21B811-E619-4BBA-985E-D295373BA4D7}" type="slidenum">
              <a:rPr lang="en-GB" smtClean="0"/>
              <a:t>‹#›</a:t>
            </a:fld>
            <a:endParaRPr lang="en-GB"/>
          </a:p>
        </p:txBody>
      </p:sp>
    </p:spTree>
    <p:extLst>
      <p:ext uri="{BB962C8B-B14F-4D97-AF65-F5344CB8AC3E}">
        <p14:creationId xmlns:p14="http://schemas.microsoft.com/office/powerpoint/2010/main" val="575296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5C627B-92CA-4EB0-94FA-AA606BFCFD46}" type="datetimeFigureOut">
              <a:rPr lang="en-GB" smtClean="0"/>
              <a:t>11/04/2022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B21B811-E619-4BBA-985E-D295373BA4D7}" type="slidenum">
              <a:rPr lang="en-GB" smtClean="0"/>
              <a:t>‹#›</a:t>
            </a:fld>
            <a:endParaRPr lang="en-GB"/>
          </a:p>
        </p:txBody>
      </p:sp>
    </p:spTree>
    <p:extLst>
      <p:ext uri="{BB962C8B-B14F-4D97-AF65-F5344CB8AC3E}">
        <p14:creationId xmlns:p14="http://schemas.microsoft.com/office/powerpoint/2010/main" val="4105137387"/>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EA518E-6C90-4FB8-9D88-C59B7498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42873" y="782782"/>
            <a:ext cx="9008254" cy="3410475"/>
          </a:xfrm>
        </p:spPr>
        <p:txBody>
          <a:bodyPr anchor="ctr">
            <a:normAutofit/>
          </a:bodyPr>
          <a:lstStyle/>
          <a:p>
            <a:pPr>
              <a:lnSpc>
                <a:spcPct val="90000"/>
              </a:lnSpc>
            </a:pPr>
            <a:r>
              <a:rPr lang="en-GB" sz="2400" b="1" dirty="0">
                <a:latin typeface="Times New Roman" panose="02020603050405020304" pitchFamily="18" charset="0"/>
                <a:cs typeface="Times New Roman" panose="02020603050405020304" pitchFamily="18" charset="0"/>
              </a:rPr>
              <a:t>           </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UNIVERSITY OF WALES TRINITY SAINT DAVID</a:t>
            </a: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                 Academic and Employability Skills</a:t>
            </a: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 Kamila Klopotowska</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 Student ID: 2125452</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Lecture: Sylvia Hoffmann</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Date: 11-04-2022</a:t>
            </a:r>
            <a:endParaRPr lang="en-GB" sz="24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1AFC3C9-5F6F-4B0C-B9BC-4538C1E6F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0424"/>
            <a:ext cx="12192000" cy="230757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BA844245-4805-4DD5-AF47-842A0B27F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5019122"/>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Subtitle 2"/>
          <p:cNvSpPr>
            <a:spLocks noGrp="1"/>
          </p:cNvSpPr>
          <p:nvPr>
            <p:ph type="subTitle" idx="1"/>
          </p:nvPr>
        </p:nvSpPr>
        <p:spPr>
          <a:xfrm>
            <a:off x="1085317" y="7152829"/>
            <a:ext cx="10229315" cy="452927"/>
          </a:xfrm>
        </p:spPr>
        <p:txBody>
          <a:bodyPr/>
          <a:lstStyle/>
          <a:p>
            <a:endParaRPr lang="en-GB" dirty="0"/>
          </a:p>
        </p:txBody>
      </p:sp>
    </p:spTree>
    <p:extLst>
      <p:ext uri="{BB962C8B-B14F-4D97-AF65-F5344CB8AC3E}">
        <p14:creationId xmlns:p14="http://schemas.microsoft.com/office/powerpoint/2010/main" val="39127997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1" name="Group 7">
            <a:extLst>
              <a:ext uri="{FF2B5EF4-FFF2-40B4-BE49-F238E27FC236}">
                <a16:creationId xmlns:a16="http://schemas.microsoft.com/office/drawing/2014/main" id="{B5D023AC-62C2-42A6-8F47-1B13E93F3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9" name="Freeform 11">
              <a:extLst>
                <a:ext uri="{FF2B5EF4-FFF2-40B4-BE49-F238E27FC236}">
                  <a16:creationId xmlns:a16="http://schemas.microsoft.com/office/drawing/2014/main" id="{5F3F3BDE-2140-489D-8253-04148340C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5" name="Freeform 12">
              <a:extLst>
                <a:ext uri="{FF2B5EF4-FFF2-40B4-BE49-F238E27FC236}">
                  <a16:creationId xmlns:a16="http://schemas.microsoft.com/office/drawing/2014/main" id="{BB0DEC0A-0272-4DAC-8198-CAE231F26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1" name="Freeform 13">
              <a:extLst>
                <a:ext uri="{FF2B5EF4-FFF2-40B4-BE49-F238E27FC236}">
                  <a16:creationId xmlns:a16="http://schemas.microsoft.com/office/drawing/2014/main" id="{6465D358-7F51-49C1-B8D7-E4B47CBD6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7" name="Freeform 14">
              <a:extLst>
                <a:ext uri="{FF2B5EF4-FFF2-40B4-BE49-F238E27FC236}">
                  <a16:creationId xmlns:a16="http://schemas.microsoft.com/office/drawing/2014/main" id="{601831D6-EF1B-4BD3-880F-9E95AF1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3" name="Freeform 15">
              <a:extLst>
                <a:ext uri="{FF2B5EF4-FFF2-40B4-BE49-F238E27FC236}">
                  <a16:creationId xmlns:a16="http://schemas.microsoft.com/office/drawing/2014/main" id="{91140846-64D9-452C-B0E4-F3E4E3D2F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4" name="Freeform 16">
              <a:extLst>
                <a:ext uri="{FF2B5EF4-FFF2-40B4-BE49-F238E27FC236}">
                  <a16:creationId xmlns:a16="http://schemas.microsoft.com/office/drawing/2014/main" id="{BCFA9266-C641-497C-AAFE-359C3CB1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5" name="Freeform 17">
              <a:extLst>
                <a:ext uri="{FF2B5EF4-FFF2-40B4-BE49-F238E27FC236}">
                  <a16:creationId xmlns:a16="http://schemas.microsoft.com/office/drawing/2014/main" id="{B0E4AADC-36C2-4D7F-95C4-0FFE9129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 name="Freeform 18">
              <a:extLst>
                <a:ext uri="{FF2B5EF4-FFF2-40B4-BE49-F238E27FC236}">
                  <a16:creationId xmlns:a16="http://schemas.microsoft.com/office/drawing/2014/main" id="{58CB9C53-A3EF-46B8-827F-F9BA4D44D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7" name="Freeform 19">
              <a:extLst>
                <a:ext uri="{FF2B5EF4-FFF2-40B4-BE49-F238E27FC236}">
                  <a16:creationId xmlns:a16="http://schemas.microsoft.com/office/drawing/2014/main" id="{2044DE8F-DD7B-46F5-B6E0-CC1EF5972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8" name="Freeform 20">
              <a:extLst>
                <a:ext uri="{FF2B5EF4-FFF2-40B4-BE49-F238E27FC236}">
                  <a16:creationId xmlns:a16="http://schemas.microsoft.com/office/drawing/2014/main" id="{BFB551BB-A1CB-4EB2-9476-1919E3AEF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9" name="Freeform 21">
              <a:extLst>
                <a:ext uri="{FF2B5EF4-FFF2-40B4-BE49-F238E27FC236}">
                  <a16:creationId xmlns:a16="http://schemas.microsoft.com/office/drawing/2014/main" id="{A0B5AA31-6CA8-48E4-AB3A-D27C72861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0" name="Freeform 22">
              <a:extLst>
                <a:ext uri="{FF2B5EF4-FFF2-40B4-BE49-F238E27FC236}">
                  <a16:creationId xmlns:a16="http://schemas.microsoft.com/office/drawing/2014/main" id="{22242CAF-53F4-47AD-8DE5-FAD9D6E32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2" name="Group 21">
            <a:extLst>
              <a:ext uri="{FF2B5EF4-FFF2-40B4-BE49-F238E27FC236}">
                <a16:creationId xmlns:a16="http://schemas.microsoft.com/office/drawing/2014/main" id="{3D23B1CF-992B-455E-80B8-A03C1F9E5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3" name="Freeform 27">
              <a:extLst>
                <a:ext uri="{FF2B5EF4-FFF2-40B4-BE49-F238E27FC236}">
                  <a16:creationId xmlns:a16="http://schemas.microsoft.com/office/drawing/2014/main" id="{3621E401-BCCC-4591-AFB6-FF4F6F0CF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4" name="Freeform 28">
              <a:extLst>
                <a:ext uri="{FF2B5EF4-FFF2-40B4-BE49-F238E27FC236}">
                  <a16:creationId xmlns:a16="http://schemas.microsoft.com/office/drawing/2014/main" id="{86FEBA9B-2268-4ED8-9FCF-90577FC4C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5" name="Freeform 29">
              <a:extLst>
                <a:ext uri="{FF2B5EF4-FFF2-40B4-BE49-F238E27FC236}">
                  <a16:creationId xmlns:a16="http://schemas.microsoft.com/office/drawing/2014/main" id="{5D43026A-1267-4751-BD09-0342C4E35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6" name="Freeform 30">
              <a:extLst>
                <a:ext uri="{FF2B5EF4-FFF2-40B4-BE49-F238E27FC236}">
                  <a16:creationId xmlns:a16="http://schemas.microsoft.com/office/drawing/2014/main" id="{B1F886CD-A0B6-4915-AC4E-577FFCDA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7" name="Freeform 31">
              <a:extLst>
                <a:ext uri="{FF2B5EF4-FFF2-40B4-BE49-F238E27FC236}">
                  <a16:creationId xmlns:a16="http://schemas.microsoft.com/office/drawing/2014/main" id="{F8DB4C85-08BA-4299-B81B-EEC8C6807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8" name="Freeform 32">
              <a:extLst>
                <a:ext uri="{FF2B5EF4-FFF2-40B4-BE49-F238E27FC236}">
                  <a16:creationId xmlns:a16="http://schemas.microsoft.com/office/drawing/2014/main" id="{97DAFC9B-7A51-40C4-98A7-C3866A0E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29" name="Freeform 33">
              <a:extLst>
                <a:ext uri="{FF2B5EF4-FFF2-40B4-BE49-F238E27FC236}">
                  <a16:creationId xmlns:a16="http://schemas.microsoft.com/office/drawing/2014/main" id="{1697E377-0BD7-4269-8083-39DE597A8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0" name="Freeform 34">
              <a:extLst>
                <a:ext uri="{FF2B5EF4-FFF2-40B4-BE49-F238E27FC236}">
                  <a16:creationId xmlns:a16="http://schemas.microsoft.com/office/drawing/2014/main" id="{A30A0322-A443-45F4-92DE-33E897D0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1" name="Freeform 35">
              <a:extLst>
                <a:ext uri="{FF2B5EF4-FFF2-40B4-BE49-F238E27FC236}">
                  <a16:creationId xmlns:a16="http://schemas.microsoft.com/office/drawing/2014/main" id="{AA857B57-CB48-4CB3-AEB4-ED95BB41F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2" name="Freeform 36">
              <a:extLst>
                <a:ext uri="{FF2B5EF4-FFF2-40B4-BE49-F238E27FC236}">
                  <a16:creationId xmlns:a16="http://schemas.microsoft.com/office/drawing/2014/main" id="{CFAA585E-8C81-4993-B1A5-722B92E2D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3" name="Freeform 37">
              <a:extLst>
                <a:ext uri="{FF2B5EF4-FFF2-40B4-BE49-F238E27FC236}">
                  <a16:creationId xmlns:a16="http://schemas.microsoft.com/office/drawing/2014/main" id="{F385A8F0-B4E5-4E4F-8CB7-52232701C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4" name="Freeform 38">
              <a:extLst>
                <a:ext uri="{FF2B5EF4-FFF2-40B4-BE49-F238E27FC236}">
                  <a16:creationId xmlns:a16="http://schemas.microsoft.com/office/drawing/2014/main" id="{270B92A0-E4C8-4624-9B4C-DF4D29011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6" name="Rectangle 35">
            <a:extLst>
              <a:ext uri="{FF2B5EF4-FFF2-40B4-BE49-F238E27FC236}">
                <a16:creationId xmlns:a16="http://schemas.microsoft.com/office/drawing/2014/main" id="{83692DF2-D2F9-452E-8E4F-5103B4D23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FAE7B874-F825-4748-AB77-79FD3F9B2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6019" y="942108"/>
            <a:ext cx="3256550" cy="4969113"/>
          </a:xfrm>
        </p:spPr>
        <p:txBody>
          <a:bodyPr vert="horz" lIns="91440" tIns="45720" rIns="91440" bIns="45720" rtlCol="0" anchor="ctr">
            <a:normAutofit/>
          </a:bodyPr>
          <a:lstStyle/>
          <a:p>
            <a:r>
              <a:rPr lang="en-US" sz="3600">
                <a:solidFill>
                  <a:schemeClr val="tx2">
                    <a:lumMod val="75000"/>
                  </a:schemeClr>
                </a:solidFill>
              </a:rPr>
              <a:t>Introduction</a:t>
            </a:r>
          </a:p>
        </p:txBody>
      </p:sp>
      <p:sp>
        <p:nvSpPr>
          <p:cNvPr id="42" name="Rectangle 41">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44" name="Straight Connector 43">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7"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8"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Subtitle 2"/>
          <p:cNvSpPr>
            <a:spLocks noGrp="1"/>
          </p:cNvSpPr>
          <p:nvPr>
            <p:ph type="subTitle" idx="1"/>
          </p:nvPr>
        </p:nvSpPr>
        <p:spPr>
          <a:xfrm>
            <a:off x="5049062" y="942108"/>
            <a:ext cx="6455549" cy="4969114"/>
          </a:xfrm>
        </p:spPr>
        <p:txBody>
          <a:bodyPr vert="horz" lIns="91440" tIns="45720" rIns="91440" bIns="45720" rtlCol="0" anchor="ctr">
            <a:normAutofit/>
          </a:bodyPr>
          <a:lstStyle/>
          <a:p>
            <a:pPr marL="285750" indent="-285750">
              <a:buFont typeface="Wingdings 3" charset="2"/>
              <a:buChar char=""/>
            </a:pPr>
            <a:r>
              <a:rPr lang="en-US">
                <a:solidFill>
                  <a:schemeClr val="tx2">
                    <a:lumMod val="75000"/>
                  </a:schemeClr>
                </a:solidFill>
              </a:rPr>
              <a:t>Academic and employability skills both are essential to bringing development in professional life.</a:t>
            </a:r>
          </a:p>
          <a:p>
            <a:pPr marL="285750" indent="-285750">
              <a:buFont typeface="Wingdings 3" charset="2"/>
              <a:buChar char=""/>
            </a:pPr>
            <a:r>
              <a:rPr lang="en-US">
                <a:solidFill>
                  <a:schemeClr val="tx2">
                    <a:lumMod val="75000"/>
                  </a:schemeClr>
                </a:solidFill>
              </a:rPr>
              <a:t> Individuals should have the skills in personal and professional life to change persons and organizations.</a:t>
            </a:r>
          </a:p>
          <a:p>
            <a:pPr marL="285750" indent="-285750">
              <a:buFont typeface="Wingdings 3" charset="2"/>
              <a:buChar char=""/>
            </a:pPr>
            <a:r>
              <a:rPr lang="en-US">
                <a:solidFill>
                  <a:schemeClr val="tx2">
                    <a:lumMod val="75000"/>
                  </a:schemeClr>
                </a:solidFill>
              </a:rPr>
              <a:t> Individuals have both strengths and weaknesses in characteristics and they should achieve a lot of key skills in their personal life and execute in their professional life.</a:t>
            </a:r>
          </a:p>
          <a:p>
            <a:pPr>
              <a:buFont typeface="Wingdings 3" charset="2"/>
              <a:buChar char=""/>
            </a:pPr>
            <a:endParaRPr lang="en-US">
              <a:solidFill>
                <a:schemeClr val="tx2">
                  <a:lumMod val="75000"/>
                </a:schemeClr>
              </a:solidFill>
            </a:endParaRPr>
          </a:p>
        </p:txBody>
      </p:sp>
    </p:spTree>
    <p:extLst>
      <p:ext uri="{BB962C8B-B14F-4D97-AF65-F5344CB8AC3E}">
        <p14:creationId xmlns:p14="http://schemas.microsoft.com/office/powerpoint/2010/main" val="231966585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B5D023AC-62C2-42A6-8F47-1B13E93F3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64" name="Freeform 11">
              <a:extLst>
                <a:ext uri="{FF2B5EF4-FFF2-40B4-BE49-F238E27FC236}">
                  <a16:creationId xmlns:a16="http://schemas.microsoft.com/office/drawing/2014/main" id="{5F3F3BDE-2140-489D-8253-04148340C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65" name="Freeform 12">
              <a:extLst>
                <a:ext uri="{FF2B5EF4-FFF2-40B4-BE49-F238E27FC236}">
                  <a16:creationId xmlns:a16="http://schemas.microsoft.com/office/drawing/2014/main" id="{BB0DEC0A-0272-4DAC-8198-CAE231F26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66" name="Freeform 13">
              <a:extLst>
                <a:ext uri="{FF2B5EF4-FFF2-40B4-BE49-F238E27FC236}">
                  <a16:creationId xmlns:a16="http://schemas.microsoft.com/office/drawing/2014/main" id="{6465D358-7F51-49C1-B8D7-E4B47CBD6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67" name="Freeform 14">
              <a:extLst>
                <a:ext uri="{FF2B5EF4-FFF2-40B4-BE49-F238E27FC236}">
                  <a16:creationId xmlns:a16="http://schemas.microsoft.com/office/drawing/2014/main" id="{601831D6-EF1B-4BD3-880F-9E95AF1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68" name="Freeform 15">
              <a:extLst>
                <a:ext uri="{FF2B5EF4-FFF2-40B4-BE49-F238E27FC236}">
                  <a16:creationId xmlns:a16="http://schemas.microsoft.com/office/drawing/2014/main" id="{91140846-64D9-452C-B0E4-F3E4E3D2F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69" name="Freeform 16">
              <a:extLst>
                <a:ext uri="{FF2B5EF4-FFF2-40B4-BE49-F238E27FC236}">
                  <a16:creationId xmlns:a16="http://schemas.microsoft.com/office/drawing/2014/main" id="{BCFA9266-C641-497C-AAFE-359C3CB1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70" name="Freeform 17">
              <a:extLst>
                <a:ext uri="{FF2B5EF4-FFF2-40B4-BE49-F238E27FC236}">
                  <a16:creationId xmlns:a16="http://schemas.microsoft.com/office/drawing/2014/main" id="{B0E4AADC-36C2-4D7F-95C4-0FFE9129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71" name="Freeform 18">
              <a:extLst>
                <a:ext uri="{FF2B5EF4-FFF2-40B4-BE49-F238E27FC236}">
                  <a16:creationId xmlns:a16="http://schemas.microsoft.com/office/drawing/2014/main" id="{58CB9C53-A3EF-46B8-827F-F9BA4D44D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72" name="Freeform 19">
              <a:extLst>
                <a:ext uri="{FF2B5EF4-FFF2-40B4-BE49-F238E27FC236}">
                  <a16:creationId xmlns:a16="http://schemas.microsoft.com/office/drawing/2014/main" id="{2044DE8F-DD7B-46F5-B6E0-CC1EF5972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73" name="Freeform 20">
              <a:extLst>
                <a:ext uri="{FF2B5EF4-FFF2-40B4-BE49-F238E27FC236}">
                  <a16:creationId xmlns:a16="http://schemas.microsoft.com/office/drawing/2014/main" id="{BFB551BB-A1CB-4EB2-9476-1919E3AEF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74" name="Freeform 21">
              <a:extLst>
                <a:ext uri="{FF2B5EF4-FFF2-40B4-BE49-F238E27FC236}">
                  <a16:creationId xmlns:a16="http://schemas.microsoft.com/office/drawing/2014/main" id="{A0B5AA31-6CA8-48E4-AB3A-D27C72861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75" name="Freeform 22">
              <a:extLst>
                <a:ext uri="{FF2B5EF4-FFF2-40B4-BE49-F238E27FC236}">
                  <a16:creationId xmlns:a16="http://schemas.microsoft.com/office/drawing/2014/main" id="{22242CAF-53F4-47AD-8DE5-FAD9D6E32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77" name="Group 76">
            <a:extLst>
              <a:ext uri="{FF2B5EF4-FFF2-40B4-BE49-F238E27FC236}">
                <a16:creationId xmlns:a16="http://schemas.microsoft.com/office/drawing/2014/main" id="{3D23B1CF-992B-455E-80B8-A03C1F9E5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78" name="Freeform 27">
              <a:extLst>
                <a:ext uri="{FF2B5EF4-FFF2-40B4-BE49-F238E27FC236}">
                  <a16:creationId xmlns:a16="http://schemas.microsoft.com/office/drawing/2014/main" id="{3621E401-BCCC-4591-AFB6-FF4F6F0CF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9" name="Freeform 28">
              <a:extLst>
                <a:ext uri="{FF2B5EF4-FFF2-40B4-BE49-F238E27FC236}">
                  <a16:creationId xmlns:a16="http://schemas.microsoft.com/office/drawing/2014/main" id="{86FEBA9B-2268-4ED8-9FCF-90577FC4C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0" name="Freeform 29">
              <a:extLst>
                <a:ext uri="{FF2B5EF4-FFF2-40B4-BE49-F238E27FC236}">
                  <a16:creationId xmlns:a16="http://schemas.microsoft.com/office/drawing/2014/main" id="{5D43026A-1267-4751-BD09-0342C4E35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81" name="Freeform 30">
              <a:extLst>
                <a:ext uri="{FF2B5EF4-FFF2-40B4-BE49-F238E27FC236}">
                  <a16:creationId xmlns:a16="http://schemas.microsoft.com/office/drawing/2014/main" id="{B1F886CD-A0B6-4915-AC4E-577FFCDA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82" name="Freeform 31">
              <a:extLst>
                <a:ext uri="{FF2B5EF4-FFF2-40B4-BE49-F238E27FC236}">
                  <a16:creationId xmlns:a16="http://schemas.microsoft.com/office/drawing/2014/main" id="{F8DB4C85-08BA-4299-B81B-EEC8C6807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83" name="Freeform 32">
              <a:extLst>
                <a:ext uri="{FF2B5EF4-FFF2-40B4-BE49-F238E27FC236}">
                  <a16:creationId xmlns:a16="http://schemas.microsoft.com/office/drawing/2014/main" id="{97DAFC9B-7A51-40C4-98A7-C3866A0E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84" name="Freeform 33">
              <a:extLst>
                <a:ext uri="{FF2B5EF4-FFF2-40B4-BE49-F238E27FC236}">
                  <a16:creationId xmlns:a16="http://schemas.microsoft.com/office/drawing/2014/main" id="{1697E377-0BD7-4269-8083-39DE597A8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85" name="Freeform 34">
              <a:extLst>
                <a:ext uri="{FF2B5EF4-FFF2-40B4-BE49-F238E27FC236}">
                  <a16:creationId xmlns:a16="http://schemas.microsoft.com/office/drawing/2014/main" id="{A30A0322-A443-45F4-92DE-33E897D0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86" name="Freeform 35">
              <a:extLst>
                <a:ext uri="{FF2B5EF4-FFF2-40B4-BE49-F238E27FC236}">
                  <a16:creationId xmlns:a16="http://schemas.microsoft.com/office/drawing/2014/main" id="{AA857B57-CB48-4CB3-AEB4-ED95BB41F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87" name="Freeform 36">
              <a:extLst>
                <a:ext uri="{FF2B5EF4-FFF2-40B4-BE49-F238E27FC236}">
                  <a16:creationId xmlns:a16="http://schemas.microsoft.com/office/drawing/2014/main" id="{CFAA585E-8C81-4993-B1A5-722B92E2D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88" name="Freeform 37">
              <a:extLst>
                <a:ext uri="{FF2B5EF4-FFF2-40B4-BE49-F238E27FC236}">
                  <a16:creationId xmlns:a16="http://schemas.microsoft.com/office/drawing/2014/main" id="{F385A8F0-B4E5-4E4F-8CB7-52232701C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9" name="Freeform 38">
              <a:extLst>
                <a:ext uri="{FF2B5EF4-FFF2-40B4-BE49-F238E27FC236}">
                  <a16:creationId xmlns:a16="http://schemas.microsoft.com/office/drawing/2014/main" id="{270B92A0-E4C8-4624-9B4C-DF4D29011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91" name="Rectangle 90">
            <a:extLst>
              <a:ext uri="{FF2B5EF4-FFF2-40B4-BE49-F238E27FC236}">
                <a16:creationId xmlns:a16="http://schemas.microsoft.com/office/drawing/2014/main" id="{83692DF2-D2F9-452E-8E4F-5103B4D23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3" name="Freeform 11">
            <a:extLst>
              <a:ext uri="{FF2B5EF4-FFF2-40B4-BE49-F238E27FC236}">
                <a16:creationId xmlns:a16="http://schemas.microsoft.com/office/drawing/2014/main" id="{FAE7B874-F825-4748-AB77-79FD3F9B2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95" name="Rectangle 94">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373062" y="624110"/>
            <a:ext cx="8131550" cy="1280890"/>
          </a:xfrm>
        </p:spPr>
        <p:txBody>
          <a:bodyPr vert="horz" lIns="91440" tIns="45720" rIns="91440" bIns="45720" rtlCol="0" anchor="t">
            <a:normAutofit/>
          </a:bodyPr>
          <a:lstStyle/>
          <a:p>
            <a:r>
              <a:rPr lang="en-US" sz="3600" b="1"/>
              <a:t> </a:t>
            </a:r>
            <a:r>
              <a:rPr lang="en-US" sz="3600"/>
              <a:t>SWOT analysis</a:t>
            </a:r>
          </a:p>
        </p:txBody>
      </p:sp>
      <p:sp>
        <p:nvSpPr>
          <p:cNvPr id="97" name="Rectangle 96">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0"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01"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02"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03"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04"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05"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06"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07"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08"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09"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10"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11"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13"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p:cNvSpPr>
            <a:spLocks noGrp="1"/>
          </p:cNvSpPr>
          <p:nvPr>
            <p:ph type="subTitle" idx="1"/>
          </p:nvPr>
        </p:nvSpPr>
        <p:spPr>
          <a:xfrm>
            <a:off x="3373062" y="2133600"/>
            <a:ext cx="8131550" cy="3777622"/>
          </a:xfrm>
        </p:spPr>
        <p:txBody>
          <a:bodyPr vert="horz" lIns="91440" tIns="45720" rIns="91440" bIns="45720" rtlCol="0">
            <a:normAutofit/>
          </a:bodyPr>
          <a:lstStyle/>
          <a:p>
            <a:pPr>
              <a:lnSpc>
                <a:spcPct val="90000"/>
              </a:lnSpc>
              <a:buFont typeface="Wingdings 3" charset="2"/>
              <a:buChar char=""/>
            </a:pPr>
            <a:r>
              <a:rPr lang="en-US" sz="1700" b="1">
                <a:solidFill>
                  <a:schemeClr val="tx1">
                    <a:lumMod val="75000"/>
                    <a:lumOff val="25000"/>
                  </a:schemeClr>
                </a:solidFill>
              </a:rPr>
              <a:t>Strengths: </a:t>
            </a:r>
            <a:r>
              <a:rPr lang="en-US" sz="1700">
                <a:solidFill>
                  <a:schemeClr val="tx1">
                    <a:lumMod val="75000"/>
                    <a:lumOff val="25000"/>
                  </a:schemeClr>
                </a:solidFill>
              </a:rPr>
              <a:t>As a leader in the business context, I have some specific strengths and skills that I have achieved and learned from my academic life.</a:t>
            </a:r>
            <a:r>
              <a:rPr lang="en-US" sz="1700" b="1">
                <a:solidFill>
                  <a:schemeClr val="tx1">
                    <a:lumMod val="75000"/>
                    <a:lumOff val="25000"/>
                  </a:schemeClr>
                </a:solidFill>
              </a:rPr>
              <a:t> </a:t>
            </a:r>
            <a:r>
              <a:rPr lang="en-US" sz="1700">
                <a:solidFill>
                  <a:schemeClr val="tx1">
                    <a:lumMod val="75000"/>
                    <a:lumOff val="25000"/>
                  </a:schemeClr>
                </a:solidFill>
              </a:rPr>
              <a:t>I am very disciplined and punctual in performing tasks in the business context. </a:t>
            </a:r>
            <a:endParaRPr lang="en-US" sz="1700" b="1">
              <a:solidFill>
                <a:schemeClr val="tx1">
                  <a:lumMod val="75000"/>
                  <a:lumOff val="25000"/>
                </a:schemeClr>
              </a:solidFill>
            </a:endParaRPr>
          </a:p>
          <a:p>
            <a:pPr>
              <a:lnSpc>
                <a:spcPct val="90000"/>
              </a:lnSpc>
              <a:buFont typeface="Wingdings 3" charset="2"/>
              <a:buChar char=""/>
            </a:pPr>
            <a:r>
              <a:rPr lang="en-US" sz="1700" b="1">
                <a:solidFill>
                  <a:schemeClr val="tx1">
                    <a:lumMod val="75000"/>
                    <a:lumOff val="25000"/>
                  </a:schemeClr>
                </a:solidFill>
              </a:rPr>
              <a:t>Weaknesses: </a:t>
            </a:r>
            <a:r>
              <a:rPr lang="en-US" sz="1700">
                <a:solidFill>
                  <a:schemeClr val="tx1">
                    <a:lumMod val="75000"/>
                    <a:lumOff val="25000"/>
                  </a:schemeClr>
                </a:solidFill>
              </a:rPr>
              <a:t>With the strengths, I have some weaknesses which affect me in my professional life. I have also some weaknesses in achieving and executing personal and employability skills. </a:t>
            </a:r>
          </a:p>
          <a:p>
            <a:pPr>
              <a:lnSpc>
                <a:spcPct val="90000"/>
              </a:lnSpc>
              <a:buFont typeface="Wingdings 3" charset="2"/>
              <a:buChar char=""/>
            </a:pPr>
            <a:r>
              <a:rPr lang="en-US" sz="1700" b="1">
                <a:solidFill>
                  <a:schemeClr val="tx1">
                    <a:lumMod val="75000"/>
                    <a:lumOff val="25000"/>
                  </a:schemeClr>
                </a:solidFill>
              </a:rPr>
              <a:t>Opportunities: </a:t>
            </a:r>
            <a:r>
              <a:rPr lang="en-US" sz="1700">
                <a:solidFill>
                  <a:schemeClr val="tx1">
                    <a:lumMod val="75000"/>
                    <a:lumOff val="25000"/>
                  </a:schemeClr>
                </a:solidFill>
              </a:rPr>
              <a:t>As I work at a multinational company, I have a lot of opportunities to develop my personal and professional skills that are very essential in a current competitive business context. </a:t>
            </a:r>
          </a:p>
          <a:p>
            <a:pPr>
              <a:lnSpc>
                <a:spcPct val="90000"/>
              </a:lnSpc>
              <a:buFont typeface="Wingdings 3" charset="2"/>
              <a:buChar char=""/>
            </a:pPr>
            <a:r>
              <a:rPr lang="en-US" sz="1700" b="1">
                <a:solidFill>
                  <a:schemeClr val="tx1">
                    <a:lumMod val="75000"/>
                    <a:lumOff val="25000"/>
                  </a:schemeClr>
                </a:solidFill>
              </a:rPr>
              <a:t>Threats: </a:t>
            </a:r>
            <a:r>
              <a:rPr lang="en-US" sz="1700">
                <a:solidFill>
                  <a:schemeClr val="tx1">
                    <a:lumMod val="75000"/>
                    <a:lumOff val="25000"/>
                  </a:schemeClr>
                </a:solidFill>
              </a:rPr>
              <a:t>Some threats for me can damage my achievement and I must consider the threat to survive in the workplace If I cannot develop my technological skill, it can be risky for me to exist in a competitive workplace. </a:t>
            </a:r>
          </a:p>
        </p:txBody>
      </p:sp>
    </p:spTree>
    <p:extLst>
      <p:ext uri="{BB962C8B-B14F-4D97-AF65-F5344CB8AC3E}">
        <p14:creationId xmlns:p14="http://schemas.microsoft.com/office/powerpoint/2010/main" val="223712860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9" name="Group 7">
            <a:extLst>
              <a:ext uri="{FF2B5EF4-FFF2-40B4-BE49-F238E27FC236}">
                <a16:creationId xmlns:a16="http://schemas.microsoft.com/office/drawing/2014/main" id="{B5D023AC-62C2-42A6-8F47-1B13E93F3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9" name="Freeform 11">
              <a:extLst>
                <a:ext uri="{FF2B5EF4-FFF2-40B4-BE49-F238E27FC236}">
                  <a16:creationId xmlns:a16="http://schemas.microsoft.com/office/drawing/2014/main" id="{5F3F3BDE-2140-489D-8253-04148340C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0" name="Freeform 12">
              <a:extLst>
                <a:ext uri="{FF2B5EF4-FFF2-40B4-BE49-F238E27FC236}">
                  <a16:creationId xmlns:a16="http://schemas.microsoft.com/office/drawing/2014/main" id="{BB0DEC0A-0272-4DAC-8198-CAE231F26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1" name="Freeform 13">
              <a:extLst>
                <a:ext uri="{FF2B5EF4-FFF2-40B4-BE49-F238E27FC236}">
                  <a16:creationId xmlns:a16="http://schemas.microsoft.com/office/drawing/2014/main" id="{6465D358-7F51-49C1-B8D7-E4B47CBD6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2" name="Freeform 14">
              <a:extLst>
                <a:ext uri="{FF2B5EF4-FFF2-40B4-BE49-F238E27FC236}">
                  <a16:creationId xmlns:a16="http://schemas.microsoft.com/office/drawing/2014/main" id="{601831D6-EF1B-4BD3-880F-9E95AF1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3" name="Freeform 15">
              <a:extLst>
                <a:ext uri="{FF2B5EF4-FFF2-40B4-BE49-F238E27FC236}">
                  <a16:creationId xmlns:a16="http://schemas.microsoft.com/office/drawing/2014/main" id="{91140846-64D9-452C-B0E4-F3E4E3D2F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4" name="Freeform 16">
              <a:extLst>
                <a:ext uri="{FF2B5EF4-FFF2-40B4-BE49-F238E27FC236}">
                  <a16:creationId xmlns:a16="http://schemas.microsoft.com/office/drawing/2014/main" id="{BCFA9266-C641-497C-AAFE-359C3CB1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5" name="Freeform 17">
              <a:extLst>
                <a:ext uri="{FF2B5EF4-FFF2-40B4-BE49-F238E27FC236}">
                  <a16:creationId xmlns:a16="http://schemas.microsoft.com/office/drawing/2014/main" id="{B0E4AADC-36C2-4D7F-95C4-0FFE9129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 name="Freeform 18">
              <a:extLst>
                <a:ext uri="{FF2B5EF4-FFF2-40B4-BE49-F238E27FC236}">
                  <a16:creationId xmlns:a16="http://schemas.microsoft.com/office/drawing/2014/main" id="{58CB9C53-A3EF-46B8-827F-F9BA4D44D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7" name="Freeform 19">
              <a:extLst>
                <a:ext uri="{FF2B5EF4-FFF2-40B4-BE49-F238E27FC236}">
                  <a16:creationId xmlns:a16="http://schemas.microsoft.com/office/drawing/2014/main" id="{2044DE8F-DD7B-46F5-B6E0-CC1EF5972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8" name="Freeform 20">
              <a:extLst>
                <a:ext uri="{FF2B5EF4-FFF2-40B4-BE49-F238E27FC236}">
                  <a16:creationId xmlns:a16="http://schemas.microsoft.com/office/drawing/2014/main" id="{BFB551BB-A1CB-4EB2-9476-1919E3AEF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9" name="Freeform 21">
              <a:extLst>
                <a:ext uri="{FF2B5EF4-FFF2-40B4-BE49-F238E27FC236}">
                  <a16:creationId xmlns:a16="http://schemas.microsoft.com/office/drawing/2014/main" id="{A0B5AA31-6CA8-48E4-AB3A-D27C72861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0" name="Freeform 22">
              <a:extLst>
                <a:ext uri="{FF2B5EF4-FFF2-40B4-BE49-F238E27FC236}">
                  <a16:creationId xmlns:a16="http://schemas.microsoft.com/office/drawing/2014/main" id="{22242CAF-53F4-47AD-8DE5-FAD9D6E32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70" name="Group 21">
            <a:extLst>
              <a:ext uri="{FF2B5EF4-FFF2-40B4-BE49-F238E27FC236}">
                <a16:creationId xmlns:a16="http://schemas.microsoft.com/office/drawing/2014/main" id="{3D23B1CF-992B-455E-80B8-A03C1F9E5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3" name="Freeform 27">
              <a:extLst>
                <a:ext uri="{FF2B5EF4-FFF2-40B4-BE49-F238E27FC236}">
                  <a16:creationId xmlns:a16="http://schemas.microsoft.com/office/drawing/2014/main" id="{3621E401-BCCC-4591-AFB6-FF4F6F0CF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4" name="Freeform 28">
              <a:extLst>
                <a:ext uri="{FF2B5EF4-FFF2-40B4-BE49-F238E27FC236}">
                  <a16:creationId xmlns:a16="http://schemas.microsoft.com/office/drawing/2014/main" id="{86FEBA9B-2268-4ED8-9FCF-90577FC4C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5" name="Freeform 29">
              <a:extLst>
                <a:ext uri="{FF2B5EF4-FFF2-40B4-BE49-F238E27FC236}">
                  <a16:creationId xmlns:a16="http://schemas.microsoft.com/office/drawing/2014/main" id="{5D43026A-1267-4751-BD09-0342C4E35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6" name="Freeform 30">
              <a:extLst>
                <a:ext uri="{FF2B5EF4-FFF2-40B4-BE49-F238E27FC236}">
                  <a16:creationId xmlns:a16="http://schemas.microsoft.com/office/drawing/2014/main" id="{B1F886CD-A0B6-4915-AC4E-577FFCDA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7" name="Freeform 31">
              <a:extLst>
                <a:ext uri="{FF2B5EF4-FFF2-40B4-BE49-F238E27FC236}">
                  <a16:creationId xmlns:a16="http://schemas.microsoft.com/office/drawing/2014/main" id="{F8DB4C85-08BA-4299-B81B-EEC8C6807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8" name="Freeform 32">
              <a:extLst>
                <a:ext uri="{FF2B5EF4-FFF2-40B4-BE49-F238E27FC236}">
                  <a16:creationId xmlns:a16="http://schemas.microsoft.com/office/drawing/2014/main" id="{97DAFC9B-7A51-40C4-98A7-C3866A0E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29" name="Freeform 33">
              <a:extLst>
                <a:ext uri="{FF2B5EF4-FFF2-40B4-BE49-F238E27FC236}">
                  <a16:creationId xmlns:a16="http://schemas.microsoft.com/office/drawing/2014/main" id="{1697E377-0BD7-4269-8083-39DE597A8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0" name="Freeform 34">
              <a:extLst>
                <a:ext uri="{FF2B5EF4-FFF2-40B4-BE49-F238E27FC236}">
                  <a16:creationId xmlns:a16="http://schemas.microsoft.com/office/drawing/2014/main" id="{A30A0322-A443-45F4-92DE-33E897D0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1" name="Freeform 35">
              <a:extLst>
                <a:ext uri="{FF2B5EF4-FFF2-40B4-BE49-F238E27FC236}">
                  <a16:creationId xmlns:a16="http://schemas.microsoft.com/office/drawing/2014/main" id="{AA857B57-CB48-4CB3-AEB4-ED95BB41F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2" name="Freeform 36">
              <a:extLst>
                <a:ext uri="{FF2B5EF4-FFF2-40B4-BE49-F238E27FC236}">
                  <a16:creationId xmlns:a16="http://schemas.microsoft.com/office/drawing/2014/main" id="{CFAA585E-8C81-4993-B1A5-722B92E2D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3" name="Freeform 37">
              <a:extLst>
                <a:ext uri="{FF2B5EF4-FFF2-40B4-BE49-F238E27FC236}">
                  <a16:creationId xmlns:a16="http://schemas.microsoft.com/office/drawing/2014/main" id="{F385A8F0-B4E5-4E4F-8CB7-52232701C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4" name="Freeform 38">
              <a:extLst>
                <a:ext uri="{FF2B5EF4-FFF2-40B4-BE49-F238E27FC236}">
                  <a16:creationId xmlns:a16="http://schemas.microsoft.com/office/drawing/2014/main" id="{270B92A0-E4C8-4624-9B4C-DF4D29011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1" name="Rectangle 35">
            <a:extLst>
              <a:ext uri="{FF2B5EF4-FFF2-40B4-BE49-F238E27FC236}">
                <a16:creationId xmlns:a16="http://schemas.microsoft.com/office/drawing/2014/main" id="{83692DF2-D2F9-452E-8E4F-5103B4D23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2" name="Freeform 11">
            <a:extLst>
              <a:ext uri="{FF2B5EF4-FFF2-40B4-BE49-F238E27FC236}">
                <a16:creationId xmlns:a16="http://schemas.microsoft.com/office/drawing/2014/main" id="{FAE7B874-F825-4748-AB77-79FD3F9B2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73" name="Rectangle 39">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6019" y="942108"/>
            <a:ext cx="3256550" cy="4969113"/>
          </a:xfrm>
        </p:spPr>
        <p:txBody>
          <a:bodyPr vert="horz" lIns="91440" tIns="45720" rIns="91440" bIns="45720" rtlCol="0" anchor="ctr">
            <a:normAutofit/>
          </a:bodyPr>
          <a:lstStyle/>
          <a:p>
            <a:r>
              <a:rPr lang="en-US" sz="3600" b="1">
                <a:solidFill>
                  <a:schemeClr val="tx2">
                    <a:lumMod val="75000"/>
                  </a:schemeClr>
                </a:solidFill>
              </a:rPr>
              <a:t>Time management tools</a:t>
            </a:r>
            <a:br>
              <a:rPr lang="en-US" sz="3600">
                <a:solidFill>
                  <a:schemeClr val="tx2">
                    <a:lumMod val="75000"/>
                  </a:schemeClr>
                </a:solidFill>
              </a:rPr>
            </a:br>
            <a:endParaRPr lang="en-US" sz="3600">
              <a:solidFill>
                <a:schemeClr val="tx2">
                  <a:lumMod val="75000"/>
                </a:schemeClr>
              </a:solidFill>
            </a:endParaRPr>
          </a:p>
        </p:txBody>
      </p:sp>
      <p:sp>
        <p:nvSpPr>
          <p:cNvPr id="74" name="Rectangle 41">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75" name="Straight Connector 43">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76" name="Group 45">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7"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77"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Subtitle 2"/>
          <p:cNvSpPr>
            <a:spLocks noGrp="1"/>
          </p:cNvSpPr>
          <p:nvPr>
            <p:ph type="subTitle" idx="1"/>
          </p:nvPr>
        </p:nvSpPr>
        <p:spPr>
          <a:xfrm>
            <a:off x="5049062" y="942108"/>
            <a:ext cx="6455549" cy="4969114"/>
          </a:xfrm>
        </p:spPr>
        <p:txBody>
          <a:bodyPr vert="horz" lIns="91440" tIns="45720" rIns="91440" bIns="45720" rtlCol="0" anchor="ctr">
            <a:normAutofit/>
          </a:bodyPr>
          <a:lstStyle/>
          <a:p>
            <a:pPr>
              <a:buFont typeface="Wingdings 3" charset="2"/>
              <a:buChar char=""/>
            </a:pPr>
            <a:r>
              <a:rPr lang="en-US" b="1">
                <a:solidFill>
                  <a:schemeClr val="tx2">
                    <a:lumMod val="75000"/>
                  </a:schemeClr>
                </a:solidFill>
              </a:rPr>
              <a:t>Scoro: </a:t>
            </a:r>
            <a:r>
              <a:rPr lang="en-US">
                <a:solidFill>
                  <a:schemeClr val="tx2">
                    <a:lumMod val="75000"/>
                  </a:schemeClr>
                </a:solidFill>
              </a:rPr>
              <a:t>Scoro is an effective time management tool that provides different features to organizations including time tracking, project &amp; task management and work reporting as well as billing</a:t>
            </a:r>
          </a:p>
          <a:p>
            <a:pPr>
              <a:buFont typeface="Wingdings 3" charset="2"/>
              <a:buChar char=""/>
            </a:pPr>
            <a:r>
              <a:rPr lang="en-US" b="1">
                <a:solidFill>
                  <a:schemeClr val="tx2">
                    <a:lumMod val="75000"/>
                  </a:schemeClr>
                </a:solidFill>
              </a:rPr>
              <a:t>ActiveCollab: </a:t>
            </a:r>
            <a:r>
              <a:rPr lang="en-US">
                <a:solidFill>
                  <a:schemeClr val="tx2">
                    <a:lumMod val="75000"/>
                  </a:schemeClr>
                </a:solidFill>
              </a:rPr>
              <a:t>The toll is also widely used in the organization. ActiveCollab works by combining time management and billing. The tools are also very effective to plan and tracking the creative project for the using organizations. </a:t>
            </a:r>
          </a:p>
          <a:p>
            <a:pPr>
              <a:buFont typeface="Wingdings 3" charset="2"/>
              <a:buChar char=""/>
            </a:pPr>
            <a:r>
              <a:rPr lang="en-US" b="1">
                <a:solidFill>
                  <a:schemeClr val="tx2">
                    <a:lumMod val="75000"/>
                  </a:schemeClr>
                </a:solidFill>
              </a:rPr>
              <a:t>ProofHub: </a:t>
            </a:r>
            <a:r>
              <a:rPr lang="en-US">
                <a:solidFill>
                  <a:schemeClr val="tx2">
                    <a:lumMod val="75000"/>
                  </a:schemeClr>
                </a:solidFill>
              </a:rPr>
              <a:t>ProofHub is considered a versatile time management tool that is used by some leading organizations like NASA, Disney and some other companies</a:t>
            </a:r>
            <a:endParaRPr lang="en-US" b="1">
              <a:solidFill>
                <a:schemeClr val="tx2">
                  <a:lumMod val="75000"/>
                </a:schemeClr>
              </a:solidFill>
            </a:endParaRPr>
          </a:p>
          <a:p>
            <a:pPr>
              <a:buFont typeface="Wingdings 3" charset="2"/>
              <a:buChar char=""/>
            </a:pPr>
            <a:r>
              <a:rPr lang="en-US" b="1">
                <a:solidFill>
                  <a:schemeClr val="tx2">
                    <a:lumMod val="75000"/>
                  </a:schemeClr>
                </a:solidFill>
              </a:rPr>
              <a:t>Clarizen: </a:t>
            </a:r>
            <a:r>
              <a:rPr lang="en-US">
                <a:solidFill>
                  <a:schemeClr val="tx2">
                    <a:lumMod val="75000"/>
                  </a:schemeClr>
                </a:solidFill>
              </a:rPr>
              <a:t>Clarizen is mainly a cloud-based time management software and it has the single goal to help the business to move the organizations forward</a:t>
            </a:r>
            <a:endParaRPr lang="en-US" b="1">
              <a:solidFill>
                <a:schemeClr val="tx2">
                  <a:lumMod val="75000"/>
                </a:schemeClr>
              </a:solidFill>
            </a:endParaRPr>
          </a:p>
        </p:txBody>
      </p:sp>
    </p:spTree>
    <p:extLst>
      <p:ext uri="{BB962C8B-B14F-4D97-AF65-F5344CB8AC3E}">
        <p14:creationId xmlns:p14="http://schemas.microsoft.com/office/powerpoint/2010/main" val="391225943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1560" y="788349"/>
            <a:ext cx="10150881" cy="633045"/>
          </a:xfrm>
        </p:spPr>
        <p:txBody>
          <a:bodyPr>
            <a:noAutofit/>
          </a:bodyPr>
          <a:lstStyle/>
          <a:p>
            <a:r>
              <a:rPr lang="en-GB" sz="3600" dirty="0">
                <a:latin typeface="Times New Roman" panose="02020603050405020304" pitchFamily="18" charset="0"/>
                <a:cs typeface="Times New Roman" panose="02020603050405020304" pitchFamily="18" charset="0"/>
              </a:rPr>
              <a:t>Personal Development Plan	</a:t>
            </a:r>
            <a:br>
              <a:rPr lang="en-GB" sz="36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79321" y="1674977"/>
            <a:ext cx="10049853" cy="4614728"/>
          </a:xfrm>
        </p:spPr>
        <p:txBody>
          <a:bodyPr/>
          <a:lstStyle/>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619017105"/>
              </p:ext>
            </p:extLst>
          </p:nvPr>
        </p:nvGraphicFramePr>
        <p:xfrm>
          <a:off x="932507" y="959666"/>
          <a:ext cx="10296667" cy="5558829"/>
        </p:xfrm>
        <a:graphic>
          <a:graphicData uri="http://schemas.openxmlformats.org/drawingml/2006/table">
            <a:tbl>
              <a:tblPr firstRow="1" firstCol="1" bandRow="1">
                <a:tableStyleId>{5C22544A-7EE6-4342-B048-85BDC9FD1C3A}</a:tableStyleId>
              </a:tblPr>
              <a:tblGrid>
                <a:gridCol w="2508507">
                  <a:extLst>
                    <a:ext uri="{9D8B030D-6E8A-4147-A177-3AD203B41FA5}">
                      <a16:colId xmlns:a16="http://schemas.microsoft.com/office/drawing/2014/main" val="20000"/>
                    </a:ext>
                  </a:extLst>
                </a:gridCol>
                <a:gridCol w="3165121">
                  <a:extLst>
                    <a:ext uri="{9D8B030D-6E8A-4147-A177-3AD203B41FA5}">
                      <a16:colId xmlns:a16="http://schemas.microsoft.com/office/drawing/2014/main" val="20001"/>
                    </a:ext>
                  </a:extLst>
                </a:gridCol>
                <a:gridCol w="2998188">
                  <a:extLst>
                    <a:ext uri="{9D8B030D-6E8A-4147-A177-3AD203B41FA5}">
                      <a16:colId xmlns:a16="http://schemas.microsoft.com/office/drawing/2014/main" val="20002"/>
                    </a:ext>
                  </a:extLst>
                </a:gridCol>
                <a:gridCol w="1624851">
                  <a:extLst>
                    <a:ext uri="{9D8B030D-6E8A-4147-A177-3AD203B41FA5}">
                      <a16:colId xmlns:a16="http://schemas.microsoft.com/office/drawing/2014/main" val="20003"/>
                    </a:ext>
                  </a:extLst>
                </a:gridCol>
              </a:tblGrid>
              <a:tr h="328304">
                <a:tc>
                  <a:txBody>
                    <a:bodyPr/>
                    <a:lstStyle/>
                    <a:p>
                      <a:r>
                        <a:rPr lang="en-GB" sz="1000" dirty="0">
                          <a:effectLst/>
                        </a:rPr>
                        <a:t>What are my skills-related development objectives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r>
                        <a:rPr lang="en-GB" sz="1000">
                          <a:effectLst/>
                        </a:rPr>
                        <a:t>What activities need to undertake to achieve objectives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r>
                        <a:rPr lang="en-GB" sz="1000">
                          <a:effectLst/>
                        </a:rPr>
                        <a:t> What support/resources need to achieve objectives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r>
                        <a:rPr lang="en-GB" sz="1000">
                          <a:effectLst/>
                        </a:rPr>
                        <a:t>Target date of achieving</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extLst>
                  <a:ext uri="{0D108BD9-81ED-4DB2-BD59-A6C34878D82A}">
                    <a16:rowId xmlns:a16="http://schemas.microsoft.com/office/drawing/2014/main" val="10000"/>
                  </a:ext>
                </a:extLst>
              </a:tr>
              <a:tr h="711977">
                <a:tc>
                  <a:txBody>
                    <a:bodyPr/>
                    <a:lstStyle/>
                    <a:p>
                      <a:pPr algn="just">
                        <a:lnSpc>
                          <a:spcPct val="150000"/>
                        </a:lnSpc>
                        <a:spcAft>
                          <a:spcPts val="0"/>
                        </a:spcAft>
                      </a:pPr>
                      <a:r>
                        <a:rPr lang="en-GB" sz="1000" dirty="0">
                          <a:effectLst/>
                        </a:rPr>
                        <a:t>Development of conceptual planning and decision-making process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Make a plan for teamwork and take part in the decision-making process of the organization (Cottrell, 2021).</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a:effectLst/>
                        </a:rPr>
                        <a:t>Come to the decision-making process with some innovative decisions and utilize the opportunities of taking training on planning. </a:t>
                      </a:r>
                      <a:endParaRPr lang="en-GB" sz="1000" b="1">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a:effectLst/>
                        </a:rPr>
                        <a:t>6 months</a:t>
                      </a:r>
                      <a:endParaRPr lang="en-GB" sz="1000" b="1">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extLst>
                  <a:ext uri="{0D108BD9-81ED-4DB2-BD59-A6C34878D82A}">
                    <a16:rowId xmlns:a16="http://schemas.microsoft.com/office/drawing/2014/main" val="10001"/>
                  </a:ext>
                </a:extLst>
              </a:tr>
              <a:tr h="958206">
                <a:tc>
                  <a:txBody>
                    <a:bodyPr/>
                    <a:lstStyle/>
                    <a:p>
                      <a:pPr algn="just">
                        <a:lnSpc>
                          <a:spcPct val="150000"/>
                        </a:lnSpc>
                        <a:spcAft>
                          <a:spcPts val="0"/>
                        </a:spcAft>
                      </a:pPr>
                      <a:r>
                        <a:rPr lang="en-GB" sz="1000" dirty="0">
                          <a:effectLst/>
                        </a:rPr>
                        <a:t>Development of communication and public speaking skills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Call team meetings after the regular interval and make a 5 to 10 minutes presentation before a large number of audiences. </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a:effectLst/>
                        </a:rPr>
                        <a:t>Keep communication with the customers and staff inside the organization and take part in Monthly presentations session (Kneale, 2007). </a:t>
                      </a:r>
                      <a:endParaRPr lang="en-GB" sz="1000" b="1">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a:effectLst/>
                        </a:rPr>
                        <a:t>4 months</a:t>
                      </a:r>
                      <a:endParaRPr lang="en-GB" sz="1000" b="1">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extLst>
                  <a:ext uri="{0D108BD9-81ED-4DB2-BD59-A6C34878D82A}">
                    <a16:rowId xmlns:a16="http://schemas.microsoft.com/office/drawing/2014/main" val="10002"/>
                  </a:ext>
                </a:extLst>
              </a:tr>
              <a:tr h="1204433">
                <a:tc>
                  <a:txBody>
                    <a:bodyPr/>
                    <a:lstStyle/>
                    <a:p>
                      <a:pPr algn="just">
                        <a:lnSpc>
                          <a:spcPct val="150000"/>
                        </a:lnSpc>
                        <a:spcAft>
                          <a:spcPts val="0"/>
                        </a:spcAft>
                      </a:pPr>
                      <a:r>
                        <a:rPr lang="en-GB" sz="1000">
                          <a:effectLst/>
                        </a:rPr>
                        <a:t>Development of time management skills and work prioritization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Practice some effective time management tools and share them with all the team members and staff and prioritize the performances of the staff inside and outside the organization (</a:t>
                      </a:r>
                      <a:r>
                        <a:rPr lang="en-GB" sz="1000" dirty="0" err="1">
                          <a:effectLst/>
                        </a:rPr>
                        <a:t>Skoyles</a:t>
                      </a:r>
                      <a:r>
                        <a:rPr lang="en-GB" sz="1000" dirty="0">
                          <a:effectLst/>
                        </a:rPr>
                        <a:t> et al., 2019). </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Take feedback and responses from the management and the other staff and arrange regular training and development programs.</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a:effectLst/>
                        </a:rPr>
                        <a:t>8 months</a:t>
                      </a:r>
                      <a:endParaRPr lang="en-GB" sz="1000" b="1">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extLst>
                  <a:ext uri="{0D108BD9-81ED-4DB2-BD59-A6C34878D82A}">
                    <a16:rowId xmlns:a16="http://schemas.microsoft.com/office/drawing/2014/main" val="10003"/>
                  </a:ext>
                </a:extLst>
              </a:tr>
              <a:tr h="958206">
                <a:tc>
                  <a:txBody>
                    <a:bodyPr/>
                    <a:lstStyle/>
                    <a:p>
                      <a:pPr algn="just">
                        <a:lnSpc>
                          <a:spcPct val="150000"/>
                        </a:lnSpc>
                        <a:spcAft>
                          <a:spcPts val="0"/>
                        </a:spcAft>
                      </a:pPr>
                      <a:r>
                        <a:rPr lang="en-GB" sz="1000">
                          <a:effectLst/>
                        </a:rPr>
                        <a:t>Achieve team management and leadership skill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Take more responsibilities show proper professionalism in team management skills and start a project for a year and utilise key drivers. </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Lead a newly designed project and take suggestions and recommendations from the experienced leaders of the organizations (Cottrell, 2021). </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a:effectLst/>
                        </a:rPr>
                        <a:t>6 months</a:t>
                      </a:r>
                      <a:endParaRPr lang="en-GB" sz="1000" b="1">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extLst>
                  <a:ext uri="{0D108BD9-81ED-4DB2-BD59-A6C34878D82A}">
                    <a16:rowId xmlns:a16="http://schemas.microsoft.com/office/drawing/2014/main" val="10004"/>
                  </a:ext>
                </a:extLst>
              </a:tr>
              <a:tr h="1397703">
                <a:tc>
                  <a:txBody>
                    <a:bodyPr/>
                    <a:lstStyle/>
                    <a:p>
                      <a:pPr algn="just">
                        <a:lnSpc>
                          <a:spcPct val="150000"/>
                        </a:lnSpc>
                        <a:spcAft>
                          <a:spcPts val="0"/>
                        </a:spcAft>
                      </a:pPr>
                      <a:r>
                        <a:rPr lang="en-GB" sz="1000">
                          <a:effectLst/>
                        </a:rPr>
                        <a:t>Improve the critical thinking and motivational skills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Execute critical thinking to solve organizational conflicts and face challenges and motivate the members by providing basic facilities and making a friendly working environment (</a:t>
                      </a:r>
                      <a:r>
                        <a:rPr lang="en-GB" sz="1000" dirty="0" err="1">
                          <a:effectLst/>
                        </a:rPr>
                        <a:t>Kneale</a:t>
                      </a:r>
                      <a:r>
                        <a:rPr lang="en-GB" sz="1000" dirty="0">
                          <a:effectLst/>
                        </a:rPr>
                        <a:t>, 2007). </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Take regular feedback from the managerial figures and the co-workers in the organization. After motivating the staff, it is essential to measure the performances level.</a:t>
                      </a:r>
                    </a:p>
                    <a:p>
                      <a:pPr>
                        <a:lnSpc>
                          <a:spcPct val="107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23937" marR="23937" marT="0" marB="0"/>
                </a:tc>
                <a:tc>
                  <a:txBody>
                    <a:bodyPr/>
                    <a:lstStyle/>
                    <a:p>
                      <a:pPr algn="just">
                        <a:lnSpc>
                          <a:spcPct val="150000"/>
                        </a:lnSpc>
                      </a:pPr>
                      <a:r>
                        <a:rPr lang="en-GB" sz="1000" dirty="0">
                          <a:effectLst/>
                        </a:rPr>
                        <a:t>4 months</a:t>
                      </a:r>
                      <a:endParaRPr lang="en-GB" sz="10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3937" marR="23937"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011387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5D023AC-62C2-42A6-8F47-1B13E93F3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9" name="Freeform 11">
              <a:extLst>
                <a:ext uri="{FF2B5EF4-FFF2-40B4-BE49-F238E27FC236}">
                  <a16:creationId xmlns:a16="http://schemas.microsoft.com/office/drawing/2014/main" id="{5F3F3BDE-2140-489D-8253-04148340C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0" name="Freeform 12">
              <a:extLst>
                <a:ext uri="{FF2B5EF4-FFF2-40B4-BE49-F238E27FC236}">
                  <a16:creationId xmlns:a16="http://schemas.microsoft.com/office/drawing/2014/main" id="{BB0DEC0A-0272-4DAC-8198-CAE231F26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1" name="Freeform 13">
              <a:extLst>
                <a:ext uri="{FF2B5EF4-FFF2-40B4-BE49-F238E27FC236}">
                  <a16:creationId xmlns:a16="http://schemas.microsoft.com/office/drawing/2014/main" id="{6465D358-7F51-49C1-B8D7-E4B47CBD6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2" name="Freeform 14">
              <a:extLst>
                <a:ext uri="{FF2B5EF4-FFF2-40B4-BE49-F238E27FC236}">
                  <a16:creationId xmlns:a16="http://schemas.microsoft.com/office/drawing/2014/main" id="{601831D6-EF1B-4BD3-880F-9E95AF1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3" name="Freeform 15">
              <a:extLst>
                <a:ext uri="{FF2B5EF4-FFF2-40B4-BE49-F238E27FC236}">
                  <a16:creationId xmlns:a16="http://schemas.microsoft.com/office/drawing/2014/main" id="{91140846-64D9-452C-B0E4-F3E4E3D2F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4" name="Freeform 16">
              <a:extLst>
                <a:ext uri="{FF2B5EF4-FFF2-40B4-BE49-F238E27FC236}">
                  <a16:creationId xmlns:a16="http://schemas.microsoft.com/office/drawing/2014/main" id="{BCFA9266-C641-497C-AAFE-359C3CB1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5" name="Freeform 17">
              <a:extLst>
                <a:ext uri="{FF2B5EF4-FFF2-40B4-BE49-F238E27FC236}">
                  <a16:creationId xmlns:a16="http://schemas.microsoft.com/office/drawing/2014/main" id="{B0E4AADC-36C2-4D7F-95C4-0FFE9129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 name="Freeform 18">
              <a:extLst>
                <a:ext uri="{FF2B5EF4-FFF2-40B4-BE49-F238E27FC236}">
                  <a16:creationId xmlns:a16="http://schemas.microsoft.com/office/drawing/2014/main" id="{58CB9C53-A3EF-46B8-827F-F9BA4D44D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7" name="Freeform 19">
              <a:extLst>
                <a:ext uri="{FF2B5EF4-FFF2-40B4-BE49-F238E27FC236}">
                  <a16:creationId xmlns:a16="http://schemas.microsoft.com/office/drawing/2014/main" id="{2044DE8F-DD7B-46F5-B6E0-CC1EF5972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8" name="Freeform 20">
              <a:extLst>
                <a:ext uri="{FF2B5EF4-FFF2-40B4-BE49-F238E27FC236}">
                  <a16:creationId xmlns:a16="http://schemas.microsoft.com/office/drawing/2014/main" id="{BFB551BB-A1CB-4EB2-9476-1919E3AEF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9" name="Freeform 21">
              <a:extLst>
                <a:ext uri="{FF2B5EF4-FFF2-40B4-BE49-F238E27FC236}">
                  <a16:creationId xmlns:a16="http://schemas.microsoft.com/office/drawing/2014/main" id="{A0B5AA31-6CA8-48E4-AB3A-D27C72861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0" name="Freeform 22">
              <a:extLst>
                <a:ext uri="{FF2B5EF4-FFF2-40B4-BE49-F238E27FC236}">
                  <a16:creationId xmlns:a16="http://schemas.microsoft.com/office/drawing/2014/main" id="{22242CAF-53F4-47AD-8DE5-FAD9D6E32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2" name="Group 21">
            <a:extLst>
              <a:ext uri="{FF2B5EF4-FFF2-40B4-BE49-F238E27FC236}">
                <a16:creationId xmlns:a16="http://schemas.microsoft.com/office/drawing/2014/main" id="{3D23B1CF-992B-455E-80B8-A03C1F9E5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3" name="Freeform 27">
              <a:extLst>
                <a:ext uri="{FF2B5EF4-FFF2-40B4-BE49-F238E27FC236}">
                  <a16:creationId xmlns:a16="http://schemas.microsoft.com/office/drawing/2014/main" id="{3621E401-BCCC-4591-AFB6-FF4F6F0CF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4" name="Freeform 28">
              <a:extLst>
                <a:ext uri="{FF2B5EF4-FFF2-40B4-BE49-F238E27FC236}">
                  <a16:creationId xmlns:a16="http://schemas.microsoft.com/office/drawing/2014/main" id="{86FEBA9B-2268-4ED8-9FCF-90577FC4C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5" name="Freeform 29">
              <a:extLst>
                <a:ext uri="{FF2B5EF4-FFF2-40B4-BE49-F238E27FC236}">
                  <a16:creationId xmlns:a16="http://schemas.microsoft.com/office/drawing/2014/main" id="{5D43026A-1267-4751-BD09-0342C4E35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6" name="Freeform 30">
              <a:extLst>
                <a:ext uri="{FF2B5EF4-FFF2-40B4-BE49-F238E27FC236}">
                  <a16:creationId xmlns:a16="http://schemas.microsoft.com/office/drawing/2014/main" id="{B1F886CD-A0B6-4915-AC4E-577FFCDA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7" name="Freeform 31">
              <a:extLst>
                <a:ext uri="{FF2B5EF4-FFF2-40B4-BE49-F238E27FC236}">
                  <a16:creationId xmlns:a16="http://schemas.microsoft.com/office/drawing/2014/main" id="{F8DB4C85-08BA-4299-B81B-EEC8C6807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8" name="Freeform 32">
              <a:extLst>
                <a:ext uri="{FF2B5EF4-FFF2-40B4-BE49-F238E27FC236}">
                  <a16:creationId xmlns:a16="http://schemas.microsoft.com/office/drawing/2014/main" id="{97DAFC9B-7A51-40C4-98A7-C3866A0E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29" name="Freeform 33">
              <a:extLst>
                <a:ext uri="{FF2B5EF4-FFF2-40B4-BE49-F238E27FC236}">
                  <a16:creationId xmlns:a16="http://schemas.microsoft.com/office/drawing/2014/main" id="{1697E377-0BD7-4269-8083-39DE597A8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0" name="Freeform 34">
              <a:extLst>
                <a:ext uri="{FF2B5EF4-FFF2-40B4-BE49-F238E27FC236}">
                  <a16:creationId xmlns:a16="http://schemas.microsoft.com/office/drawing/2014/main" id="{A30A0322-A443-45F4-92DE-33E897D0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1" name="Freeform 35">
              <a:extLst>
                <a:ext uri="{FF2B5EF4-FFF2-40B4-BE49-F238E27FC236}">
                  <a16:creationId xmlns:a16="http://schemas.microsoft.com/office/drawing/2014/main" id="{AA857B57-CB48-4CB3-AEB4-ED95BB41F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2" name="Freeform 36">
              <a:extLst>
                <a:ext uri="{FF2B5EF4-FFF2-40B4-BE49-F238E27FC236}">
                  <a16:creationId xmlns:a16="http://schemas.microsoft.com/office/drawing/2014/main" id="{CFAA585E-8C81-4993-B1A5-722B92E2D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3" name="Freeform 37">
              <a:extLst>
                <a:ext uri="{FF2B5EF4-FFF2-40B4-BE49-F238E27FC236}">
                  <a16:creationId xmlns:a16="http://schemas.microsoft.com/office/drawing/2014/main" id="{F385A8F0-B4E5-4E4F-8CB7-52232701C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4" name="Freeform 38">
              <a:extLst>
                <a:ext uri="{FF2B5EF4-FFF2-40B4-BE49-F238E27FC236}">
                  <a16:creationId xmlns:a16="http://schemas.microsoft.com/office/drawing/2014/main" id="{270B92A0-E4C8-4624-9B4C-DF4D29011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6" name="Rectangle 35">
            <a:extLst>
              <a:ext uri="{FF2B5EF4-FFF2-40B4-BE49-F238E27FC236}">
                <a16:creationId xmlns:a16="http://schemas.microsoft.com/office/drawing/2014/main" id="{83692DF2-D2F9-452E-8E4F-5103B4D23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FAE7B874-F825-4748-AB77-79FD3F9B2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373062" y="624110"/>
            <a:ext cx="8131550" cy="1280890"/>
          </a:xfrm>
        </p:spPr>
        <p:txBody>
          <a:bodyPr vert="horz" lIns="91440" tIns="45720" rIns="91440" bIns="45720" rtlCol="0" anchor="t">
            <a:normAutofit/>
          </a:bodyPr>
          <a:lstStyle/>
          <a:p>
            <a:pPr>
              <a:lnSpc>
                <a:spcPct val="90000"/>
              </a:lnSpc>
            </a:pPr>
            <a:r>
              <a:rPr lang="en-US" sz="2000" b="1"/>
              <a:t> </a:t>
            </a:r>
            <a:br>
              <a:rPr lang="en-US" sz="2000"/>
            </a:br>
            <a:r>
              <a:rPr lang="en-US" sz="2000"/>
              <a:t>An understanding of the world of work in the HRM sector</a:t>
            </a:r>
            <a:br>
              <a:rPr lang="en-US" sz="2000"/>
            </a:br>
            <a:endParaRPr lang="en-US" sz="2000"/>
          </a:p>
        </p:txBody>
      </p:sp>
      <p:sp>
        <p:nvSpPr>
          <p:cNvPr id="42" name="Rectangle 4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8"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p:cNvSpPr>
            <a:spLocks noGrp="1"/>
          </p:cNvSpPr>
          <p:nvPr>
            <p:ph type="subTitle" idx="1"/>
          </p:nvPr>
        </p:nvSpPr>
        <p:spPr>
          <a:xfrm>
            <a:off x="3373062" y="2133600"/>
            <a:ext cx="8131550" cy="3777622"/>
          </a:xfrm>
        </p:spPr>
        <p:txBody>
          <a:bodyPr vert="horz" lIns="91440" tIns="45720" rIns="91440" bIns="45720" rtlCol="0">
            <a:normAutofit/>
          </a:bodyPr>
          <a:lstStyle/>
          <a:p>
            <a:pPr>
              <a:buFont typeface="Wingdings 3" charset="2"/>
              <a:buChar char=""/>
            </a:pPr>
            <a:r>
              <a:rPr lang="en-US">
                <a:solidFill>
                  <a:schemeClr val="tx1">
                    <a:lumMod val="75000"/>
                    <a:lumOff val="25000"/>
                  </a:schemeClr>
                </a:solidFill>
              </a:rPr>
              <a:t>In the age of globalization and during the fourth industrial revolution, the importance and working areas of the HRM function have been increased.</a:t>
            </a:r>
          </a:p>
          <a:p>
            <a:pPr>
              <a:buFont typeface="Wingdings 3" charset="2"/>
              <a:buChar char=""/>
            </a:pPr>
            <a:r>
              <a:rPr lang="en-US">
                <a:solidFill>
                  <a:schemeClr val="tx1">
                    <a:lumMod val="75000"/>
                    <a:lumOff val="25000"/>
                  </a:schemeClr>
                </a:solidFill>
              </a:rPr>
              <a:t>The function also works to train and develop personal skills and professional competencies in the organization..</a:t>
            </a:r>
          </a:p>
          <a:p>
            <a:pPr>
              <a:buFont typeface="Wingdings 3" charset="2"/>
              <a:buChar char=""/>
            </a:pPr>
            <a:r>
              <a:rPr lang="en-US">
                <a:solidFill>
                  <a:schemeClr val="tx1">
                    <a:lumMod val="75000"/>
                    <a:lumOff val="25000"/>
                  </a:schemeClr>
                </a:solidFill>
              </a:rPr>
              <a:t> The HRM function communicates to the job agencies and recruitment centres. The staff who work in the function should have certain skills and some competencies that help to play the role of the HRM function in the organization. </a:t>
            </a:r>
            <a:endParaRPr lang="en-US" b="1">
              <a:solidFill>
                <a:schemeClr val="tx1">
                  <a:lumMod val="75000"/>
                  <a:lumOff val="25000"/>
                </a:schemeClr>
              </a:solidFill>
            </a:endParaRPr>
          </a:p>
          <a:p>
            <a:pPr>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378152910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0" name="Group 7">
            <a:extLst>
              <a:ext uri="{FF2B5EF4-FFF2-40B4-BE49-F238E27FC236}">
                <a16:creationId xmlns:a16="http://schemas.microsoft.com/office/drawing/2014/main" id="{B5D023AC-62C2-42A6-8F47-1B13E93F3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9" name="Freeform 11">
              <a:extLst>
                <a:ext uri="{FF2B5EF4-FFF2-40B4-BE49-F238E27FC236}">
                  <a16:creationId xmlns:a16="http://schemas.microsoft.com/office/drawing/2014/main" id="{5F3F3BDE-2140-489D-8253-04148340C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0" name="Freeform 12">
              <a:extLst>
                <a:ext uri="{FF2B5EF4-FFF2-40B4-BE49-F238E27FC236}">
                  <a16:creationId xmlns:a16="http://schemas.microsoft.com/office/drawing/2014/main" id="{BB0DEC0A-0272-4DAC-8198-CAE231F26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1" name="Freeform 13">
              <a:extLst>
                <a:ext uri="{FF2B5EF4-FFF2-40B4-BE49-F238E27FC236}">
                  <a16:creationId xmlns:a16="http://schemas.microsoft.com/office/drawing/2014/main" id="{6465D358-7F51-49C1-B8D7-E4B47CBD6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2" name="Freeform 14">
              <a:extLst>
                <a:ext uri="{FF2B5EF4-FFF2-40B4-BE49-F238E27FC236}">
                  <a16:creationId xmlns:a16="http://schemas.microsoft.com/office/drawing/2014/main" id="{601831D6-EF1B-4BD3-880F-9E95AF1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3" name="Freeform 15">
              <a:extLst>
                <a:ext uri="{FF2B5EF4-FFF2-40B4-BE49-F238E27FC236}">
                  <a16:creationId xmlns:a16="http://schemas.microsoft.com/office/drawing/2014/main" id="{91140846-64D9-452C-B0E4-F3E4E3D2F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4" name="Freeform 16">
              <a:extLst>
                <a:ext uri="{FF2B5EF4-FFF2-40B4-BE49-F238E27FC236}">
                  <a16:creationId xmlns:a16="http://schemas.microsoft.com/office/drawing/2014/main" id="{BCFA9266-C641-497C-AAFE-359C3CB1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5" name="Freeform 17">
              <a:extLst>
                <a:ext uri="{FF2B5EF4-FFF2-40B4-BE49-F238E27FC236}">
                  <a16:creationId xmlns:a16="http://schemas.microsoft.com/office/drawing/2014/main" id="{B0E4AADC-36C2-4D7F-95C4-0FFE9129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 name="Freeform 18">
              <a:extLst>
                <a:ext uri="{FF2B5EF4-FFF2-40B4-BE49-F238E27FC236}">
                  <a16:creationId xmlns:a16="http://schemas.microsoft.com/office/drawing/2014/main" id="{58CB9C53-A3EF-46B8-827F-F9BA4D44D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7" name="Freeform 19">
              <a:extLst>
                <a:ext uri="{FF2B5EF4-FFF2-40B4-BE49-F238E27FC236}">
                  <a16:creationId xmlns:a16="http://schemas.microsoft.com/office/drawing/2014/main" id="{2044DE8F-DD7B-46F5-B6E0-CC1EF5972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8" name="Freeform 20">
              <a:extLst>
                <a:ext uri="{FF2B5EF4-FFF2-40B4-BE49-F238E27FC236}">
                  <a16:creationId xmlns:a16="http://schemas.microsoft.com/office/drawing/2014/main" id="{BFB551BB-A1CB-4EB2-9476-1919E3AEF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9" name="Freeform 21">
              <a:extLst>
                <a:ext uri="{FF2B5EF4-FFF2-40B4-BE49-F238E27FC236}">
                  <a16:creationId xmlns:a16="http://schemas.microsoft.com/office/drawing/2014/main" id="{A0B5AA31-6CA8-48E4-AB3A-D27C72861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0" name="Freeform 22">
              <a:extLst>
                <a:ext uri="{FF2B5EF4-FFF2-40B4-BE49-F238E27FC236}">
                  <a16:creationId xmlns:a16="http://schemas.microsoft.com/office/drawing/2014/main" id="{22242CAF-53F4-47AD-8DE5-FAD9D6E32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61" name="Group 21">
            <a:extLst>
              <a:ext uri="{FF2B5EF4-FFF2-40B4-BE49-F238E27FC236}">
                <a16:creationId xmlns:a16="http://schemas.microsoft.com/office/drawing/2014/main" id="{3D23B1CF-992B-455E-80B8-A03C1F9E5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3" name="Freeform 27">
              <a:extLst>
                <a:ext uri="{FF2B5EF4-FFF2-40B4-BE49-F238E27FC236}">
                  <a16:creationId xmlns:a16="http://schemas.microsoft.com/office/drawing/2014/main" id="{3621E401-BCCC-4591-AFB6-FF4F6F0CF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4" name="Freeform 28">
              <a:extLst>
                <a:ext uri="{FF2B5EF4-FFF2-40B4-BE49-F238E27FC236}">
                  <a16:creationId xmlns:a16="http://schemas.microsoft.com/office/drawing/2014/main" id="{86FEBA9B-2268-4ED8-9FCF-90577FC4C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5" name="Freeform 29">
              <a:extLst>
                <a:ext uri="{FF2B5EF4-FFF2-40B4-BE49-F238E27FC236}">
                  <a16:creationId xmlns:a16="http://schemas.microsoft.com/office/drawing/2014/main" id="{5D43026A-1267-4751-BD09-0342C4E35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6" name="Freeform 30">
              <a:extLst>
                <a:ext uri="{FF2B5EF4-FFF2-40B4-BE49-F238E27FC236}">
                  <a16:creationId xmlns:a16="http://schemas.microsoft.com/office/drawing/2014/main" id="{B1F886CD-A0B6-4915-AC4E-577FFCDA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7" name="Freeform 31">
              <a:extLst>
                <a:ext uri="{FF2B5EF4-FFF2-40B4-BE49-F238E27FC236}">
                  <a16:creationId xmlns:a16="http://schemas.microsoft.com/office/drawing/2014/main" id="{F8DB4C85-08BA-4299-B81B-EEC8C6807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8" name="Freeform 32">
              <a:extLst>
                <a:ext uri="{FF2B5EF4-FFF2-40B4-BE49-F238E27FC236}">
                  <a16:creationId xmlns:a16="http://schemas.microsoft.com/office/drawing/2014/main" id="{97DAFC9B-7A51-40C4-98A7-C3866A0E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29" name="Freeform 33">
              <a:extLst>
                <a:ext uri="{FF2B5EF4-FFF2-40B4-BE49-F238E27FC236}">
                  <a16:creationId xmlns:a16="http://schemas.microsoft.com/office/drawing/2014/main" id="{1697E377-0BD7-4269-8083-39DE597A8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0" name="Freeform 34">
              <a:extLst>
                <a:ext uri="{FF2B5EF4-FFF2-40B4-BE49-F238E27FC236}">
                  <a16:creationId xmlns:a16="http://schemas.microsoft.com/office/drawing/2014/main" id="{A30A0322-A443-45F4-92DE-33E897D0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1" name="Freeform 35">
              <a:extLst>
                <a:ext uri="{FF2B5EF4-FFF2-40B4-BE49-F238E27FC236}">
                  <a16:creationId xmlns:a16="http://schemas.microsoft.com/office/drawing/2014/main" id="{AA857B57-CB48-4CB3-AEB4-ED95BB41F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2" name="Freeform 36">
              <a:extLst>
                <a:ext uri="{FF2B5EF4-FFF2-40B4-BE49-F238E27FC236}">
                  <a16:creationId xmlns:a16="http://schemas.microsoft.com/office/drawing/2014/main" id="{CFAA585E-8C81-4993-B1A5-722B92E2D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3" name="Freeform 37">
              <a:extLst>
                <a:ext uri="{FF2B5EF4-FFF2-40B4-BE49-F238E27FC236}">
                  <a16:creationId xmlns:a16="http://schemas.microsoft.com/office/drawing/2014/main" id="{F385A8F0-B4E5-4E4F-8CB7-52232701C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4" name="Freeform 38">
              <a:extLst>
                <a:ext uri="{FF2B5EF4-FFF2-40B4-BE49-F238E27FC236}">
                  <a16:creationId xmlns:a16="http://schemas.microsoft.com/office/drawing/2014/main" id="{270B92A0-E4C8-4624-9B4C-DF4D29011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2" name="Rectangle 35">
            <a:extLst>
              <a:ext uri="{FF2B5EF4-FFF2-40B4-BE49-F238E27FC236}">
                <a16:creationId xmlns:a16="http://schemas.microsoft.com/office/drawing/2014/main" id="{83692DF2-D2F9-452E-8E4F-5103B4D23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3" name="Freeform 11">
            <a:extLst>
              <a:ext uri="{FF2B5EF4-FFF2-40B4-BE49-F238E27FC236}">
                <a16:creationId xmlns:a16="http://schemas.microsoft.com/office/drawing/2014/main" id="{FAE7B874-F825-4748-AB77-79FD3F9B2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64" name="Rectangle 39">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6019" y="942108"/>
            <a:ext cx="3256550" cy="4969113"/>
          </a:xfrm>
        </p:spPr>
        <p:txBody>
          <a:bodyPr vert="horz" lIns="91440" tIns="45720" rIns="91440" bIns="45720" rtlCol="0" anchor="ctr">
            <a:normAutofit/>
          </a:bodyPr>
          <a:lstStyle/>
          <a:p>
            <a:r>
              <a:rPr lang="en-US" sz="3600">
                <a:solidFill>
                  <a:schemeClr val="tx2">
                    <a:lumMod val="75000"/>
                  </a:schemeClr>
                </a:solidFill>
              </a:rPr>
              <a:t>Conclusion</a:t>
            </a:r>
            <a:br>
              <a:rPr lang="en-US" sz="3600">
                <a:solidFill>
                  <a:schemeClr val="tx2">
                    <a:lumMod val="75000"/>
                  </a:schemeClr>
                </a:solidFill>
              </a:rPr>
            </a:br>
            <a:endParaRPr lang="en-US" sz="3600">
              <a:solidFill>
                <a:schemeClr val="tx2">
                  <a:lumMod val="75000"/>
                </a:schemeClr>
              </a:solidFill>
            </a:endParaRPr>
          </a:p>
        </p:txBody>
      </p:sp>
      <p:sp>
        <p:nvSpPr>
          <p:cNvPr id="65" name="Rectangle 41">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66" name="Straight Connector 43">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7"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67"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Subtitle 2"/>
          <p:cNvSpPr>
            <a:spLocks noGrp="1"/>
          </p:cNvSpPr>
          <p:nvPr>
            <p:ph type="subTitle" idx="1"/>
          </p:nvPr>
        </p:nvSpPr>
        <p:spPr>
          <a:xfrm>
            <a:off x="5049062" y="942108"/>
            <a:ext cx="6455549" cy="4969114"/>
          </a:xfrm>
        </p:spPr>
        <p:txBody>
          <a:bodyPr vert="horz" lIns="91440" tIns="45720" rIns="91440" bIns="45720" rtlCol="0" anchor="ctr">
            <a:normAutofit/>
          </a:bodyPr>
          <a:lstStyle/>
          <a:p>
            <a:pPr marL="285750" indent="-285750">
              <a:buFont typeface="Wingdings 3" charset="2"/>
              <a:buChar char=""/>
            </a:pPr>
            <a:r>
              <a:rPr lang="en-US">
                <a:solidFill>
                  <a:schemeClr val="tx2">
                    <a:lumMod val="75000"/>
                  </a:schemeClr>
                </a:solidFill>
              </a:rPr>
              <a:t>Personal skills have a lot of significance in the workplace. These skills also influence employability skills in the workplace. </a:t>
            </a:r>
          </a:p>
          <a:p>
            <a:pPr marL="285750" indent="-285750">
              <a:buFont typeface="Wingdings 3" charset="2"/>
              <a:buChar char=""/>
            </a:pPr>
            <a:r>
              <a:rPr lang="en-US">
                <a:solidFill>
                  <a:schemeClr val="tx2">
                    <a:lumMod val="75000"/>
                  </a:schemeClr>
                </a:solidFill>
              </a:rPr>
              <a:t>The HR function has also a lot of significance in the business context as the global business organization is taking a lot of advantages by executing the function effectively. </a:t>
            </a:r>
          </a:p>
          <a:p>
            <a:pPr marL="285750" indent="-285750">
              <a:buFont typeface="Wingdings 3" charset="2"/>
              <a:buChar char=""/>
            </a:pPr>
            <a:r>
              <a:rPr lang="en-US">
                <a:solidFill>
                  <a:schemeClr val="tx2">
                    <a:lumMod val="75000"/>
                  </a:schemeClr>
                </a:solidFill>
              </a:rPr>
              <a:t>The organization execute different time management tools to bring accuracy and productivity to the organization. 	</a:t>
            </a:r>
            <a:endParaRPr lang="en-US" b="1">
              <a:solidFill>
                <a:schemeClr val="tx2">
                  <a:lumMod val="75000"/>
                </a:schemeClr>
              </a:solidFill>
            </a:endParaRPr>
          </a:p>
          <a:p>
            <a:pPr>
              <a:buFont typeface="Wingdings 3" charset="2"/>
              <a:buChar char=""/>
            </a:pPr>
            <a:endParaRPr lang="en-US">
              <a:solidFill>
                <a:schemeClr val="tx2">
                  <a:lumMod val="75000"/>
                </a:schemeClr>
              </a:solidFill>
            </a:endParaRPr>
          </a:p>
        </p:txBody>
      </p:sp>
    </p:spTree>
    <p:extLst>
      <p:ext uri="{BB962C8B-B14F-4D97-AF65-F5344CB8AC3E}">
        <p14:creationId xmlns:p14="http://schemas.microsoft.com/office/powerpoint/2010/main" val="205492096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5" name="Group 7">
            <a:extLst>
              <a:ext uri="{FF2B5EF4-FFF2-40B4-BE49-F238E27FC236}">
                <a16:creationId xmlns:a16="http://schemas.microsoft.com/office/drawing/2014/main" id="{B5D023AC-62C2-42A6-8F47-1B13E93F3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57" name="Freeform 11">
              <a:extLst>
                <a:ext uri="{FF2B5EF4-FFF2-40B4-BE49-F238E27FC236}">
                  <a16:creationId xmlns:a16="http://schemas.microsoft.com/office/drawing/2014/main" id="{5F3F3BDE-2140-489D-8253-04148340C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58" name="Freeform 12">
              <a:extLst>
                <a:ext uri="{FF2B5EF4-FFF2-40B4-BE49-F238E27FC236}">
                  <a16:creationId xmlns:a16="http://schemas.microsoft.com/office/drawing/2014/main" id="{BB0DEC0A-0272-4DAC-8198-CAE231F26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1" name="Freeform 13">
              <a:extLst>
                <a:ext uri="{FF2B5EF4-FFF2-40B4-BE49-F238E27FC236}">
                  <a16:creationId xmlns:a16="http://schemas.microsoft.com/office/drawing/2014/main" id="{6465D358-7F51-49C1-B8D7-E4B47CBD6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9" name="Freeform 14">
              <a:extLst>
                <a:ext uri="{FF2B5EF4-FFF2-40B4-BE49-F238E27FC236}">
                  <a16:creationId xmlns:a16="http://schemas.microsoft.com/office/drawing/2014/main" id="{601831D6-EF1B-4BD3-880F-9E95AF1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3" name="Freeform 15">
              <a:extLst>
                <a:ext uri="{FF2B5EF4-FFF2-40B4-BE49-F238E27FC236}">
                  <a16:creationId xmlns:a16="http://schemas.microsoft.com/office/drawing/2014/main" id="{91140846-64D9-452C-B0E4-F3E4E3D2F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4" name="Freeform 16">
              <a:extLst>
                <a:ext uri="{FF2B5EF4-FFF2-40B4-BE49-F238E27FC236}">
                  <a16:creationId xmlns:a16="http://schemas.microsoft.com/office/drawing/2014/main" id="{BCFA9266-C641-497C-AAFE-359C3CB1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5" name="Freeform 17">
              <a:extLst>
                <a:ext uri="{FF2B5EF4-FFF2-40B4-BE49-F238E27FC236}">
                  <a16:creationId xmlns:a16="http://schemas.microsoft.com/office/drawing/2014/main" id="{B0E4AADC-36C2-4D7F-95C4-0FFE9129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 name="Freeform 18">
              <a:extLst>
                <a:ext uri="{FF2B5EF4-FFF2-40B4-BE49-F238E27FC236}">
                  <a16:creationId xmlns:a16="http://schemas.microsoft.com/office/drawing/2014/main" id="{58CB9C53-A3EF-46B8-827F-F9BA4D44D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7" name="Freeform 19">
              <a:extLst>
                <a:ext uri="{FF2B5EF4-FFF2-40B4-BE49-F238E27FC236}">
                  <a16:creationId xmlns:a16="http://schemas.microsoft.com/office/drawing/2014/main" id="{2044DE8F-DD7B-46F5-B6E0-CC1EF5972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8" name="Freeform 20">
              <a:extLst>
                <a:ext uri="{FF2B5EF4-FFF2-40B4-BE49-F238E27FC236}">
                  <a16:creationId xmlns:a16="http://schemas.microsoft.com/office/drawing/2014/main" id="{BFB551BB-A1CB-4EB2-9476-1919E3AEF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9" name="Freeform 21">
              <a:extLst>
                <a:ext uri="{FF2B5EF4-FFF2-40B4-BE49-F238E27FC236}">
                  <a16:creationId xmlns:a16="http://schemas.microsoft.com/office/drawing/2014/main" id="{A0B5AA31-6CA8-48E4-AB3A-D27C72861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0" name="Freeform 22">
              <a:extLst>
                <a:ext uri="{FF2B5EF4-FFF2-40B4-BE49-F238E27FC236}">
                  <a16:creationId xmlns:a16="http://schemas.microsoft.com/office/drawing/2014/main" id="{22242CAF-53F4-47AD-8DE5-FAD9D6E32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2" name="Group 21">
            <a:extLst>
              <a:ext uri="{FF2B5EF4-FFF2-40B4-BE49-F238E27FC236}">
                <a16:creationId xmlns:a16="http://schemas.microsoft.com/office/drawing/2014/main" id="{3D23B1CF-992B-455E-80B8-A03C1F9E57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60" name="Freeform 27">
              <a:extLst>
                <a:ext uri="{FF2B5EF4-FFF2-40B4-BE49-F238E27FC236}">
                  <a16:creationId xmlns:a16="http://schemas.microsoft.com/office/drawing/2014/main" id="{3621E401-BCCC-4591-AFB6-FF4F6F0CF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4" name="Freeform 28">
              <a:extLst>
                <a:ext uri="{FF2B5EF4-FFF2-40B4-BE49-F238E27FC236}">
                  <a16:creationId xmlns:a16="http://schemas.microsoft.com/office/drawing/2014/main" id="{86FEBA9B-2268-4ED8-9FCF-90577FC4C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5" name="Freeform 29">
              <a:extLst>
                <a:ext uri="{FF2B5EF4-FFF2-40B4-BE49-F238E27FC236}">
                  <a16:creationId xmlns:a16="http://schemas.microsoft.com/office/drawing/2014/main" id="{5D43026A-1267-4751-BD09-0342C4E35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61" name="Freeform 30">
              <a:extLst>
                <a:ext uri="{FF2B5EF4-FFF2-40B4-BE49-F238E27FC236}">
                  <a16:creationId xmlns:a16="http://schemas.microsoft.com/office/drawing/2014/main" id="{B1F886CD-A0B6-4915-AC4E-577FFCDA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7" name="Freeform 31">
              <a:extLst>
                <a:ext uri="{FF2B5EF4-FFF2-40B4-BE49-F238E27FC236}">
                  <a16:creationId xmlns:a16="http://schemas.microsoft.com/office/drawing/2014/main" id="{F8DB4C85-08BA-4299-B81B-EEC8C6807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8" name="Freeform 32">
              <a:extLst>
                <a:ext uri="{FF2B5EF4-FFF2-40B4-BE49-F238E27FC236}">
                  <a16:creationId xmlns:a16="http://schemas.microsoft.com/office/drawing/2014/main" id="{97DAFC9B-7A51-40C4-98A7-C3866A0E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29" name="Freeform 33">
              <a:extLst>
                <a:ext uri="{FF2B5EF4-FFF2-40B4-BE49-F238E27FC236}">
                  <a16:creationId xmlns:a16="http://schemas.microsoft.com/office/drawing/2014/main" id="{1697E377-0BD7-4269-8083-39DE597A8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0" name="Freeform 34">
              <a:extLst>
                <a:ext uri="{FF2B5EF4-FFF2-40B4-BE49-F238E27FC236}">
                  <a16:creationId xmlns:a16="http://schemas.microsoft.com/office/drawing/2014/main" id="{A30A0322-A443-45F4-92DE-33E897D01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1" name="Freeform 35">
              <a:extLst>
                <a:ext uri="{FF2B5EF4-FFF2-40B4-BE49-F238E27FC236}">
                  <a16:creationId xmlns:a16="http://schemas.microsoft.com/office/drawing/2014/main" id="{AA857B57-CB48-4CB3-AEB4-ED95BB41F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2" name="Freeform 36">
              <a:extLst>
                <a:ext uri="{FF2B5EF4-FFF2-40B4-BE49-F238E27FC236}">
                  <a16:creationId xmlns:a16="http://schemas.microsoft.com/office/drawing/2014/main" id="{CFAA585E-8C81-4993-B1A5-722B92E2D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3" name="Freeform 37">
              <a:extLst>
                <a:ext uri="{FF2B5EF4-FFF2-40B4-BE49-F238E27FC236}">
                  <a16:creationId xmlns:a16="http://schemas.microsoft.com/office/drawing/2014/main" id="{F385A8F0-B4E5-4E4F-8CB7-52232701C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4" name="Freeform 38">
              <a:extLst>
                <a:ext uri="{FF2B5EF4-FFF2-40B4-BE49-F238E27FC236}">
                  <a16:creationId xmlns:a16="http://schemas.microsoft.com/office/drawing/2014/main" id="{270B92A0-E4C8-4624-9B4C-DF4D29011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6" name="Rectangle 35">
            <a:extLst>
              <a:ext uri="{FF2B5EF4-FFF2-40B4-BE49-F238E27FC236}">
                <a16:creationId xmlns:a16="http://schemas.microsoft.com/office/drawing/2014/main" id="{83692DF2-D2F9-452E-8E4F-5103B4D23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FAE7B874-F825-4748-AB77-79FD3F9B2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accent1">
              <a:alpha val="30000"/>
            </a:schemeClr>
          </a:solidFill>
        </p:grpSpPr>
        <p:sp>
          <p:nvSpPr>
            <p:cNvPr id="43"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4"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5"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6"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7"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8"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9"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0"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1"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2"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3"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4"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p:cNvSpPr>
            <a:spLocks noGrp="1"/>
          </p:cNvSpPr>
          <p:nvPr>
            <p:ph type="ctrTitle"/>
          </p:nvPr>
        </p:nvSpPr>
        <p:spPr>
          <a:xfrm>
            <a:off x="7839756" y="1159566"/>
            <a:ext cx="3662939" cy="4568264"/>
          </a:xfrm>
        </p:spPr>
        <p:txBody>
          <a:bodyPr vert="horz" lIns="91440" tIns="45720" rIns="91440" bIns="45720" rtlCol="0" anchor="ctr">
            <a:normAutofit/>
          </a:bodyPr>
          <a:lstStyle/>
          <a:p>
            <a:r>
              <a:rPr lang="en-US" sz="3600">
                <a:solidFill>
                  <a:schemeClr val="tx1"/>
                </a:solidFill>
              </a:rPr>
              <a:t>References</a:t>
            </a:r>
            <a:br>
              <a:rPr lang="en-US" sz="3600">
                <a:solidFill>
                  <a:schemeClr val="tx1"/>
                </a:solidFill>
              </a:rPr>
            </a:br>
            <a:endParaRPr lang="en-US" sz="3600">
              <a:solidFill>
                <a:schemeClr val="tx1"/>
              </a:solidFill>
            </a:endParaRPr>
          </a:p>
        </p:txBody>
      </p:sp>
      <p:sp>
        <p:nvSpPr>
          <p:cNvPr id="56"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3" name="Subtitle 2"/>
          <p:cNvSpPr>
            <a:spLocks noGrp="1"/>
          </p:cNvSpPr>
          <p:nvPr>
            <p:ph type="subTitle" idx="1"/>
          </p:nvPr>
        </p:nvSpPr>
        <p:spPr>
          <a:xfrm>
            <a:off x="637310" y="1286934"/>
            <a:ext cx="5292436" cy="4284134"/>
          </a:xfrm>
        </p:spPr>
        <p:txBody>
          <a:bodyPr vert="horz" lIns="91440" tIns="45720" rIns="91440" bIns="45720" rtlCol="0" anchor="ctr">
            <a:normAutofit/>
          </a:bodyPr>
          <a:lstStyle/>
          <a:p>
            <a:pPr>
              <a:lnSpc>
                <a:spcPct val="90000"/>
              </a:lnSpc>
              <a:buFont typeface="Wingdings 3" charset="2"/>
              <a:buChar char=""/>
            </a:pPr>
            <a:r>
              <a:rPr lang="en-US" sz="1300">
                <a:solidFill>
                  <a:srgbClr val="FFFFFF"/>
                </a:solidFill>
              </a:rPr>
              <a:t>Boryshkevych, I., Zhuk, O. and Piatnychuk, I. (2020). USING BASIC TIME MANAGEMENT TOOLS TO INCREASE PERSONAL EFFICIENCY. </a:t>
            </a:r>
            <a:r>
              <a:rPr lang="en-US" sz="1300" i="1">
                <a:solidFill>
                  <a:srgbClr val="FFFFFF"/>
                </a:solidFill>
              </a:rPr>
              <a:t>Efektyvna ekonomika</a:t>
            </a:r>
            <a:r>
              <a:rPr lang="en-US" sz="1300">
                <a:solidFill>
                  <a:srgbClr val="FFFFFF"/>
                </a:solidFill>
              </a:rPr>
              <a:t>, (5).</a:t>
            </a:r>
          </a:p>
          <a:p>
            <a:pPr>
              <a:lnSpc>
                <a:spcPct val="90000"/>
              </a:lnSpc>
              <a:buFont typeface="Wingdings 3" charset="2"/>
              <a:buChar char=""/>
            </a:pPr>
            <a:r>
              <a:rPr lang="en-US" sz="1300">
                <a:solidFill>
                  <a:srgbClr val="FFFFFF"/>
                </a:solidFill>
              </a:rPr>
              <a:t>Carnegie, S., Done, J., Mcmillan, K. and Trought, F. (2018). </a:t>
            </a:r>
            <a:r>
              <a:rPr lang="en-US" sz="1300" i="1">
                <a:solidFill>
                  <a:srgbClr val="FFFFFF"/>
                </a:solidFill>
              </a:rPr>
              <a:t>Developing your skills : academic and employability</a:t>
            </a:r>
            <a:r>
              <a:rPr lang="en-US" sz="1300">
                <a:solidFill>
                  <a:srgbClr val="FFFFFF"/>
                </a:solidFill>
              </a:rPr>
              <a:t>. Harlow, Essex: Pearson.</a:t>
            </a:r>
          </a:p>
          <a:p>
            <a:pPr>
              <a:lnSpc>
                <a:spcPct val="90000"/>
              </a:lnSpc>
              <a:buFont typeface="Wingdings 3" charset="2"/>
              <a:buChar char=""/>
            </a:pPr>
            <a:r>
              <a:rPr lang="en-US" sz="1300">
                <a:solidFill>
                  <a:srgbClr val="FFFFFF"/>
                </a:solidFill>
              </a:rPr>
              <a:t>Cottrell, S. (2021). </a:t>
            </a:r>
            <a:r>
              <a:rPr lang="en-US" sz="1300" i="1">
                <a:solidFill>
                  <a:srgbClr val="FFFFFF"/>
                </a:solidFill>
              </a:rPr>
              <a:t>SKILLS FOR SUCCESS : personal development and employability.</a:t>
            </a:r>
            <a:r>
              <a:rPr lang="en-US" sz="1300">
                <a:solidFill>
                  <a:srgbClr val="FFFFFF"/>
                </a:solidFill>
              </a:rPr>
              <a:t> London: Red Globe Press.</a:t>
            </a:r>
          </a:p>
          <a:p>
            <a:pPr>
              <a:lnSpc>
                <a:spcPct val="90000"/>
              </a:lnSpc>
              <a:buFont typeface="Wingdings 3" charset="2"/>
              <a:buChar char=""/>
            </a:pPr>
            <a:r>
              <a:rPr lang="en-US" sz="1300">
                <a:solidFill>
                  <a:srgbClr val="FFFFFF"/>
                </a:solidFill>
              </a:rPr>
              <a:t>Hoffmann, K. (2019). Measuring HRM Effectiveness as a Challenge to Contemporary HRM Scientists (HRM Context). </a:t>
            </a:r>
            <a:r>
              <a:rPr lang="en-US" sz="1300" i="1">
                <a:solidFill>
                  <a:srgbClr val="FFFFFF"/>
                </a:solidFill>
              </a:rPr>
              <a:t>Kwartalnik Ekonomistów i Menedżerów</a:t>
            </a:r>
            <a:r>
              <a:rPr lang="en-US" sz="1300">
                <a:solidFill>
                  <a:srgbClr val="FFFFFF"/>
                </a:solidFill>
              </a:rPr>
              <a:t>, 33(3), pp.7–24.</a:t>
            </a:r>
          </a:p>
          <a:p>
            <a:pPr>
              <a:lnSpc>
                <a:spcPct val="90000"/>
              </a:lnSpc>
              <a:buFont typeface="Wingdings 3" charset="2"/>
              <a:buChar char=""/>
            </a:pPr>
            <a:r>
              <a:rPr lang="en-US" sz="1300">
                <a:solidFill>
                  <a:srgbClr val="FFFFFF"/>
                </a:solidFill>
              </a:rPr>
              <a:t>Jordan, R.R. (2006). </a:t>
            </a:r>
            <a:r>
              <a:rPr lang="en-US" sz="1300" i="1">
                <a:solidFill>
                  <a:srgbClr val="FFFFFF"/>
                </a:solidFill>
              </a:rPr>
              <a:t>Academic writing course</a:t>
            </a:r>
            <a:r>
              <a:rPr lang="en-US" sz="1300">
                <a:solidFill>
                  <a:srgbClr val="FFFFFF"/>
                </a:solidFill>
              </a:rPr>
              <a:t>. Harlow: Longman.</a:t>
            </a:r>
          </a:p>
          <a:p>
            <a:pPr>
              <a:lnSpc>
                <a:spcPct val="90000"/>
              </a:lnSpc>
              <a:buFont typeface="Wingdings 3" charset="2"/>
              <a:buChar char=""/>
            </a:pPr>
            <a:r>
              <a:rPr lang="en-US" sz="1300">
                <a:solidFill>
                  <a:srgbClr val="FFFFFF"/>
                </a:solidFill>
              </a:rPr>
              <a:t>Kneale, P. (2007). Personal Development Planning (PDP) really happens at work. </a:t>
            </a:r>
            <a:r>
              <a:rPr lang="en-US" sz="1300" i="1">
                <a:solidFill>
                  <a:srgbClr val="FFFFFF"/>
                </a:solidFill>
              </a:rPr>
              <a:t>Planet</a:t>
            </a:r>
            <a:r>
              <a:rPr lang="en-US" sz="1300">
                <a:solidFill>
                  <a:srgbClr val="FFFFFF"/>
                </a:solidFill>
              </a:rPr>
              <a:t>, 18(1), pp.33–35.</a:t>
            </a:r>
          </a:p>
          <a:p>
            <a:pPr>
              <a:lnSpc>
                <a:spcPct val="90000"/>
              </a:lnSpc>
              <a:buFont typeface="Wingdings 3" charset="2"/>
              <a:buChar char=""/>
            </a:pPr>
            <a:r>
              <a:rPr lang="en-US" sz="1300">
                <a:solidFill>
                  <a:srgbClr val="FFFFFF"/>
                </a:solidFill>
              </a:rPr>
              <a:t>Pitan, O.S. (2016a). Employability development opportunities (EDOs) as measures of students’ enhanced employability. </a:t>
            </a:r>
            <a:r>
              <a:rPr lang="en-US" sz="1300" i="1">
                <a:solidFill>
                  <a:srgbClr val="FFFFFF"/>
                </a:solidFill>
              </a:rPr>
              <a:t>Higher Education, Skills and Work-Based Learning</a:t>
            </a:r>
            <a:r>
              <a:rPr lang="en-US" sz="1300">
                <a:solidFill>
                  <a:srgbClr val="FFFFFF"/>
                </a:solidFill>
              </a:rPr>
              <a:t>, 6(3), pp.288–304.</a:t>
            </a:r>
          </a:p>
          <a:p>
            <a:pPr>
              <a:lnSpc>
                <a:spcPct val="90000"/>
              </a:lnSpc>
              <a:buFont typeface="Wingdings 3" charset="2"/>
              <a:buChar char=""/>
            </a:pPr>
            <a:endParaRPr lang="en-US" sz="1300">
              <a:solidFill>
                <a:srgbClr val="FFFFFF"/>
              </a:solidFill>
            </a:endParaRPr>
          </a:p>
          <a:p>
            <a:pPr>
              <a:lnSpc>
                <a:spcPct val="90000"/>
              </a:lnSpc>
              <a:buFont typeface="Wingdings 3" charset="2"/>
              <a:buChar char=""/>
            </a:pPr>
            <a:endParaRPr lang="en-US" sz="1300">
              <a:solidFill>
                <a:srgbClr val="FFFFFF"/>
              </a:solidFill>
            </a:endParaRPr>
          </a:p>
        </p:txBody>
      </p:sp>
    </p:spTree>
    <p:extLst>
      <p:ext uri="{BB962C8B-B14F-4D97-AF65-F5344CB8AC3E}">
        <p14:creationId xmlns:p14="http://schemas.microsoft.com/office/powerpoint/2010/main" val="27345060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2381</Words>
  <Application>Microsoft Office PowerPoint</Application>
  <PresentationFormat>Widescreen</PresentationFormat>
  <Paragraphs>85</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Wisp</vt:lpstr>
      <vt:lpstr>            UNIVERSITY OF WALES TRINITY SAINT DAVID                   Academic and Employability Skills   Kamila Klopotowska  Student ID: 2125452 Lecture: Sylvia Hoffmann Date: 11-04-2022</vt:lpstr>
      <vt:lpstr>Introduction</vt:lpstr>
      <vt:lpstr> SWOT analysis</vt:lpstr>
      <vt:lpstr>Time management tools </vt:lpstr>
      <vt:lpstr>Personal Development Plan  </vt:lpstr>
      <vt:lpstr>  An understanding of the world of work in the HRM sector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2022-04-05T21:16:37Z</dcterms:created>
  <dcterms:modified xsi:type="dcterms:W3CDTF">2022-04-11T13:28:05Z</dcterms:modified>
</cp:coreProperties>
</file>