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918E"/>
    <a:srgbClr val="35CCA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728BB5-C588-0135-5342-A76B6CA1EACB}" v="3727" dt="2026-02-19T20:50:26.415"/>
    <p1510:client id="{FAAC1348-8045-BB80-4138-995489A3C52B}" v="2560" dt="2026-02-20T20:17:27.5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Sultan (2431994)" userId="S::2431994@student.uwtsd.ac.uk::435e9250-cef8-41e1-8102-b20bf04ddacc" providerId="AD" clId="Web-{A9728BB5-C588-0135-5342-A76B6CA1EACB}"/>
    <pc:docChg chg="addSld modSld">
      <pc:chgData name="Salma Sultan (2431994)" userId="S::2431994@student.uwtsd.ac.uk::435e9250-cef8-41e1-8102-b20bf04ddacc" providerId="AD" clId="Web-{A9728BB5-C588-0135-5342-A76B6CA1EACB}" dt="2026-02-19T20:50:26.337" v="2011"/>
      <pc:docMkLst>
        <pc:docMk/>
      </pc:docMkLst>
      <pc:sldChg chg="modSp mod setBg">
        <pc:chgData name="Salma Sultan (2431994)" userId="S::2431994@student.uwtsd.ac.uk::435e9250-cef8-41e1-8102-b20bf04ddacc" providerId="AD" clId="Web-{A9728BB5-C588-0135-5342-A76B6CA1EACB}" dt="2026-02-19T19:39:29.588" v="79" actId="1076"/>
        <pc:sldMkLst>
          <pc:docMk/>
          <pc:sldMk cId="109857222" sldId="256"/>
        </pc:sldMkLst>
        <pc:spChg chg="mod">
          <ac:chgData name="Salma Sultan (2431994)" userId="S::2431994@student.uwtsd.ac.uk::435e9250-cef8-41e1-8102-b20bf04ddacc" providerId="AD" clId="Web-{A9728BB5-C588-0135-5342-A76B6CA1EACB}" dt="2026-02-19T19:39:29.588" v="79" actId="1076"/>
          <ac:spMkLst>
            <pc:docMk/>
            <pc:sldMk cId="109857222" sldId="256"/>
            <ac:spMk id="2" creationId="{00000000-0000-0000-0000-000000000000}"/>
          </ac:spMkLst>
        </pc:spChg>
        <pc:spChg chg="mod">
          <ac:chgData name="Salma Sultan (2431994)" userId="S::2431994@student.uwtsd.ac.uk::435e9250-cef8-41e1-8102-b20bf04ddacc" providerId="AD" clId="Web-{A9728BB5-C588-0135-5342-A76B6CA1EACB}" dt="2026-02-19T19:39:20.056" v="78" actId="20577"/>
          <ac:spMkLst>
            <pc:docMk/>
            <pc:sldMk cId="109857222" sldId="256"/>
            <ac:spMk id="3" creationId="{00000000-0000-0000-0000-000000000000}"/>
          </ac:spMkLst>
        </pc:spChg>
      </pc:sldChg>
      <pc:sldChg chg="addSp modSp new mod setBg">
        <pc:chgData name="Salma Sultan (2431994)" userId="S::2431994@student.uwtsd.ac.uk::435e9250-cef8-41e1-8102-b20bf04ddacc" providerId="AD" clId="Web-{A9728BB5-C588-0135-5342-A76B6CA1EACB}" dt="2026-02-19T20:03:48.901" v="721" actId="20577"/>
        <pc:sldMkLst>
          <pc:docMk/>
          <pc:sldMk cId="1001881236" sldId="257"/>
        </pc:sldMkLst>
        <pc:spChg chg="add mod">
          <ac:chgData name="Salma Sultan (2431994)" userId="S::2431994@student.uwtsd.ac.uk::435e9250-cef8-41e1-8102-b20bf04ddacc" providerId="AD" clId="Web-{A9728BB5-C588-0135-5342-A76B6CA1EACB}" dt="2026-02-19T19:42:52.412" v="115" actId="20577"/>
          <ac:spMkLst>
            <pc:docMk/>
            <pc:sldMk cId="1001881236" sldId="257"/>
            <ac:spMk id="2" creationId="{781F35DF-4517-9FE3-B365-4AAAD31CE0A0}"/>
          </ac:spMkLst>
        </pc:spChg>
        <pc:spChg chg="add mod">
          <ac:chgData name="Salma Sultan (2431994)" userId="S::2431994@student.uwtsd.ac.uk::435e9250-cef8-41e1-8102-b20bf04ddacc" providerId="AD" clId="Web-{A9728BB5-C588-0135-5342-A76B6CA1EACB}" dt="2026-02-19T19:45:44.407" v="222" actId="14100"/>
          <ac:spMkLst>
            <pc:docMk/>
            <pc:sldMk cId="1001881236" sldId="257"/>
            <ac:spMk id="3" creationId="{E874298A-BB28-A726-DA3C-2EBBCC269B33}"/>
          </ac:spMkLst>
        </pc:spChg>
        <pc:spChg chg="add mod">
          <ac:chgData name="Salma Sultan (2431994)" userId="S::2431994@student.uwtsd.ac.uk::435e9250-cef8-41e1-8102-b20bf04ddacc" providerId="AD" clId="Web-{A9728BB5-C588-0135-5342-A76B6CA1EACB}" dt="2026-02-19T19:49:53.557" v="365" actId="1076"/>
          <ac:spMkLst>
            <pc:docMk/>
            <pc:sldMk cId="1001881236" sldId="257"/>
            <ac:spMk id="4" creationId="{3172DE79-C0E3-8B85-306D-25B539ED63FF}"/>
          </ac:spMkLst>
        </pc:spChg>
        <pc:spChg chg="add mod">
          <ac:chgData name="Salma Sultan (2431994)" userId="S::2431994@student.uwtsd.ac.uk::435e9250-cef8-41e1-8102-b20bf04ddacc" providerId="AD" clId="Web-{A9728BB5-C588-0135-5342-A76B6CA1EACB}" dt="2026-02-19T20:03:48.901" v="721" actId="20577"/>
          <ac:spMkLst>
            <pc:docMk/>
            <pc:sldMk cId="1001881236" sldId="257"/>
            <ac:spMk id="5" creationId="{FE20D28E-0AFE-2941-286E-C03BE4B17D0D}"/>
          </ac:spMkLst>
        </pc:spChg>
      </pc:sldChg>
      <pc:sldChg chg="addSp modSp new mod setBg">
        <pc:chgData name="Salma Sultan (2431994)" userId="S::2431994@student.uwtsd.ac.uk::435e9250-cef8-41e1-8102-b20bf04ddacc" providerId="AD" clId="Web-{A9728BB5-C588-0135-5342-A76B6CA1EACB}" dt="2026-02-19T20:11:28.780" v="1006" actId="1076"/>
        <pc:sldMkLst>
          <pc:docMk/>
          <pc:sldMk cId="1444856921" sldId="258"/>
        </pc:sldMkLst>
        <pc:spChg chg="add mod">
          <ac:chgData name="Salma Sultan (2431994)" userId="S::2431994@student.uwtsd.ac.uk::435e9250-cef8-41e1-8102-b20bf04ddacc" providerId="AD" clId="Web-{A9728BB5-C588-0135-5342-A76B6CA1EACB}" dt="2026-02-19T19:58:20.880" v="547" actId="20577"/>
          <ac:spMkLst>
            <pc:docMk/>
            <pc:sldMk cId="1444856921" sldId="258"/>
            <ac:spMk id="2" creationId="{25B3A727-356E-8C0B-877B-F56341EA2DE5}"/>
          </ac:spMkLst>
        </pc:spChg>
        <pc:spChg chg="add mod">
          <ac:chgData name="Salma Sultan (2431994)" userId="S::2431994@student.uwtsd.ac.uk::435e9250-cef8-41e1-8102-b20bf04ddacc" providerId="AD" clId="Web-{A9728BB5-C588-0135-5342-A76B6CA1EACB}" dt="2026-02-19T20:08:20.669" v="912" actId="1076"/>
          <ac:spMkLst>
            <pc:docMk/>
            <pc:sldMk cId="1444856921" sldId="258"/>
            <ac:spMk id="3" creationId="{443AAAF6-7428-0491-9087-B7EBE0D7E03A}"/>
          </ac:spMkLst>
        </pc:spChg>
        <pc:spChg chg="add mod">
          <ac:chgData name="Salma Sultan (2431994)" userId="S::2431994@student.uwtsd.ac.uk::435e9250-cef8-41e1-8102-b20bf04ddacc" providerId="AD" clId="Web-{A9728BB5-C588-0135-5342-A76B6CA1EACB}" dt="2026-02-19T20:08:46.703" v="917" actId="14100"/>
          <ac:spMkLst>
            <pc:docMk/>
            <pc:sldMk cId="1444856921" sldId="258"/>
            <ac:spMk id="4" creationId="{A45825B1-DCC6-3DAD-5EFE-ADDCE0FFADED}"/>
          </ac:spMkLst>
        </pc:spChg>
        <pc:spChg chg="add mod">
          <ac:chgData name="Salma Sultan (2431994)" userId="S::2431994@student.uwtsd.ac.uk::435e9250-cef8-41e1-8102-b20bf04ddacc" providerId="AD" clId="Web-{A9728BB5-C588-0135-5342-A76B6CA1EACB}" dt="2026-02-19T20:08:51.422" v="918" actId="1076"/>
          <ac:spMkLst>
            <pc:docMk/>
            <pc:sldMk cId="1444856921" sldId="258"/>
            <ac:spMk id="5" creationId="{FB5522D0-A2B7-048F-9353-0BF24EEC16DC}"/>
          </ac:spMkLst>
        </pc:spChg>
        <pc:spChg chg="add mod">
          <ac:chgData name="Salma Sultan (2431994)" userId="S::2431994@student.uwtsd.ac.uk::435e9250-cef8-41e1-8102-b20bf04ddacc" providerId="AD" clId="Web-{A9728BB5-C588-0135-5342-A76B6CA1EACB}" dt="2026-02-19T20:08:57.626" v="920" actId="1076"/>
          <ac:spMkLst>
            <pc:docMk/>
            <pc:sldMk cId="1444856921" sldId="258"/>
            <ac:spMk id="6" creationId="{E237DB30-CB8B-ADF9-1261-2EC8A53FD300}"/>
          </ac:spMkLst>
        </pc:spChg>
        <pc:spChg chg="add mod">
          <ac:chgData name="Salma Sultan (2431994)" userId="S::2431994@student.uwtsd.ac.uk::435e9250-cef8-41e1-8102-b20bf04ddacc" providerId="AD" clId="Web-{A9728BB5-C588-0135-5342-A76B6CA1EACB}" dt="2026-02-19T20:11:28.780" v="1006" actId="1076"/>
          <ac:spMkLst>
            <pc:docMk/>
            <pc:sldMk cId="1444856921" sldId="258"/>
            <ac:spMk id="7" creationId="{2184A018-8484-548B-E8F1-B405CBD216E2}"/>
          </ac:spMkLst>
        </pc:spChg>
      </pc:sldChg>
      <pc:sldChg chg="addSp modSp new mod setBg">
        <pc:chgData name="Salma Sultan (2431994)" userId="S::2431994@student.uwtsd.ac.uk::435e9250-cef8-41e1-8102-b20bf04ddacc" providerId="AD" clId="Web-{A9728BB5-C588-0135-5342-A76B6CA1EACB}" dt="2026-02-19T20:39:10.307" v="1565" actId="1076"/>
        <pc:sldMkLst>
          <pc:docMk/>
          <pc:sldMk cId="1680292748" sldId="259"/>
        </pc:sldMkLst>
        <pc:spChg chg="add mod">
          <ac:chgData name="Salma Sultan (2431994)" userId="S::2431994@student.uwtsd.ac.uk::435e9250-cef8-41e1-8102-b20bf04ddacc" providerId="AD" clId="Web-{A9728BB5-C588-0135-5342-A76B6CA1EACB}" dt="2026-02-19T20:14:41.910" v="1035" actId="20577"/>
          <ac:spMkLst>
            <pc:docMk/>
            <pc:sldMk cId="1680292748" sldId="259"/>
            <ac:spMk id="2" creationId="{07CB65F8-F5B0-C988-2C00-A43A088237E0}"/>
          </ac:spMkLst>
        </pc:spChg>
        <pc:spChg chg="add mod">
          <ac:chgData name="Salma Sultan (2431994)" userId="S::2431994@student.uwtsd.ac.uk::435e9250-cef8-41e1-8102-b20bf04ddacc" providerId="AD" clId="Web-{A9728BB5-C588-0135-5342-A76B6CA1EACB}" dt="2026-02-19T20:24:56.278" v="1136" actId="20577"/>
          <ac:spMkLst>
            <pc:docMk/>
            <pc:sldMk cId="1680292748" sldId="259"/>
            <ac:spMk id="3" creationId="{14107E95-7CBD-E8D3-B24B-96820989072B}"/>
          </ac:spMkLst>
        </pc:spChg>
        <pc:spChg chg="add mod">
          <ac:chgData name="Salma Sultan (2431994)" userId="S::2431994@student.uwtsd.ac.uk::435e9250-cef8-41e1-8102-b20bf04ddacc" providerId="AD" clId="Web-{A9728BB5-C588-0135-5342-A76B6CA1EACB}" dt="2026-02-19T20:26:18.764" v="1154" actId="20577"/>
          <ac:spMkLst>
            <pc:docMk/>
            <pc:sldMk cId="1680292748" sldId="259"/>
            <ac:spMk id="4" creationId="{3A2FF19C-3BDC-AE96-81F4-0FF90FA482A5}"/>
          </ac:spMkLst>
        </pc:spChg>
        <pc:spChg chg="add mod">
          <ac:chgData name="Salma Sultan (2431994)" userId="S::2431994@student.uwtsd.ac.uk::435e9250-cef8-41e1-8102-b20bf04ddacc" providerId="AD" clId="Web-{A9728BB5-C588-0135-5342-A76B6CA1EACB}" dt="2026-02-19T20:30:50.527" v="1279" actId="1076"/>
          <ac:spMkLst>
            <pc:docMk/>
            <pc:sldMk cId="1680292748" sldId="259"/>
            <ac:spMk id="5" creationId="{B1ACC742-287B-8C2C-8CDA-71B78EBC51D7}"/>
          </ac:spMkLst>
        </pc:spChg>
        <pc:spChg chg="add mod">
          <ac:chgData name="Salma Sultan (2431994)" userId="S::2431994@student.uwtsd.ac.uk::435e9250-cef8-41e1-8102-b20bf04ddacc" providerId="AD" clId="Web-{A9728BB5-C588-0135-5342-A76B6CA1EACB}" dt="2026-02-19T20:34:02.815" v="1365" actId="1076"/>
          <ac:spMkLst>
            <pc:docMk/>
            <pc:sldMk cId="1680292748" sldId="259"/>
            <ac:spMk id="6" creationId="{CCE2C7F0-6A45-2905-D814-D45EE52002A7}"/>
          </ac:spMkLst>
        </pc:spChg>
        <pc:spChg chg="add mod">
          <ac:chgData name="Salma Sultan (2431994)" userId="S::2431994@student.uwtsd.ac.uk::435e9250-cef8-41e1-8102-b20bf04ddacc" providerId="AD" clId="Web-{A9728BB5-C588-0135-5342-A76B6CA1EACB}" dt="2026-02-19T20:36:38.256" v="1458" actId="1076"/>
          <ac:spMkLst>
            <pc:docMk/>
            <pc:sldMk cId="1680292748" sldId="259"/>
            <ac:spMk id="7" creationId="{98261779-3C87-3C8B-070F-28FEB2056D83}"/>
          </ac:spMkLst>
        </pc:spChg>
        <pc:spChg chg="add mod">
          <ac:chgData name="Salma Sultan (2431994)" userId="S::2431994@student.uwtsd.ac.uk::435e9250-cef8-41e1-8102-b20bf04ddacc" providerId="AD" clId="Web-{A9728BB5-C588-0135-5342-A76B6CA1EACB}" dt="2026-02-19T20:30:42.933" v="1278" actId="14100"/>
          <ac:spMkLst>
            <pc:docMk/>
            <pc:sldMk cId="1680292748" sldId="259"/>
            <ac:spMk id="8" creationId="{39D41C50-CFFD-478C-A898-1B235A99CE67}"/>
          </ac:spMkLst>
        </pc:spChg>
        <pc:spChg chg="add mod">
          <ac:chgData name="Salma Sultan (2431994)" userId="S::2431994@student.uwtsd.ac.uk::435e9250-cef8-41e1-8102-b20bf04ddacc" providerId="AD" clId="Web-{A9728BB5-C588-0135-5342-A76B6CA1EACB}" dt="2026-02-19T20:36:03.113" v="1455" actId="20577"/>
          <ac:spMkLst>
            <pc:docMk/>
            <pc:sldMk cId="1680292748" sldId="259"/>
            <ac:spMk id="9" creationId="{3289685F-824B-E307-2C8C-D24D932E0416}"/>
          </ac:spMkLst>
        </pc:spChg>
        <pc:spChg chg="add mod">
          <ac:chgData name="Salma Sultan (2431994)" userId="S::2431994@student.uwtsd.ac.uk::435e9250-cef8-41e1-8102-b20bf04ddacc" providerId="AD" clId="Web-{A9728BB5-C588-0135-5342-A76B6CA1EACB}" dt="2026-02-19T20:36:28.755" v="1457" actId="1076"/>
          <ac:spMkLst>
            <pc:docMk/>
            <pc:sldMk cId="1680292748" sldId="259"/>
            <ac:spMk id="10" creationId="{0EFA3275-1FA4-D3B0-69E7-A324CEC7D5CB}"/>
          </ac:spMkLst>
        </pc:spChg>
        <pc:spChg chg="add mod">
          <ac:chgData name="Salma Sultan (2431994)" userId="S::2431994@student.uwtsd.ac.uk::435e9250-cef8-41e1-8102-b20bf04ddacc" providerId="AD" clId="Web-{A9728BB5-C588-0135-5342-A76B6CA1EACB}" dt="2026-02-19T20:39:10.307" v="1565" actId="1076"/>
          <ac:spMkLst>
            <pc:docMk/>
            <pc:sldMk cId="1680292748" sldId="259"/>
            <ac:spMk id="11" creationId="{4449F521-9E9B-9259-A1B0-BF9CB6FA53DE}"/>
          </ac:spMkLst>
        </pc:spChg>
      </pc:sldChg>
      <pc:sldChg chg="addSp modSp new mod setBg">
        <pc:chgData name="Salma Sultan (2431994)" userId="S::2431994@student.uwtsd.ac.uk::435e9250-cef8-41e1-8102-b20bf04ddacc" providerId="AD" clId="Web-{A9728BB5-C588-0135-5342-A76B6CA1EACB}" dt="2026-02-19T20:50:16.335" v="2009" actId="20577"/>
        <pc:sldMkLst>
          <pc:docMk/>
          <pc:sldMk cId="892262538" sldId="260"/>
        </pc:sldMkLst>
        <pc:spChg chg="add mod">
          <ac:chgData name="Salma Sultan (2431994)" userId="S::2431994@student.uwtsd.ac.uk::435e9250-cef8-41e1-8102-b20bf04ddacc" providerId="AD" clId="Web-{A9728BB5-C588-0135-5342-A76B6CA1EACB}" dt="2026-02-19T20:41:04.539" v="1616" actId="20577"/>
          <ac:spMkLst>
            <pc:docMk/>
            <pc:sldMk cId="892262538" sldId="260"/>
            <ac:spMk id="2" creationId="{843A14B8-08DE-6239-3AC3-E345E34CFFE6}"/>
          </ac:spMkLst>
        </pc:spChg>
        <pc:spChg chg="add mod">
          <ac:chgData name="Salma Sultan (2431994)" userId="S::2431994@student.uwtsd.ac.uk::435e9250-cef8-41e1-8102-b20bf04ddacc" providerId="AD" clId="Web-{A9728BB5-C588-0135-5342-A76B6CA1EACB}" dt="2026-02-19T20:48:06.550" v="1893" actId="20577"/>
          <ac:spMkLst>
            <pc:docMk/>
            <pc:sldMk cId="892262538" sldId="260"/>
            <ac:spMk id="3" creationId="{296418D2-B7E1-6A4C-8005-B70BD14F04BE}"/>
          </ac:spMkLst>
        </pc:spChg>
        <pc:spChg chg="add mod">
          <ac:chgData name="Salma Sultan (2431994)" userId="S::2431994@student.uwtsd.ac.uk::435e9250-cef8-41e1-8102-b20bf04ddacc" providerId="AD" clId="Web-{A9728BB5-C588-0135-5342-A76B6CA1EACB}" dt="2026-02-19T20:49:08.522" v="1960" actId="1076"/>
          <ac:spMkLst>
            <pc:docMk/>
            <pc:sldMk cId="892262538" sldId="260"/>
            <ac:spMk id="4" creationId="{E8C07FE4-94A6-A870-4D36-4F6170BE1CA1}"/>
          </ac:spMkLst>
        </pc:spChg>
        <pc:spChg chg="add mod">
          <ac:chgData name="Salma Sultan (2431994)" userId="S::2431994@student.uwtsd.ac.uk::435e9250-cef8-41e1-8102-b20bf04ddacc" providerId="AD" clId="Web-{A9728BB5-C588-0135-5342-A76B6CA1EACB}" dt="2026-02-19T20:50:16.335" v="2009" actId="20577"/>
          <ac:spMkLst>
            <pc:docMk/>
            <pc:sldMk cId="892262538" sldId="260"/>
            <ac:spMk id="5" creationId="{B60EAA29-F937-DDF1-03FA-EB0F95AF6AA8}"/>
          </ac:spMkLst>
        </pc:spChg>
      </pc:sldChg>
      <pc:sldChg chg="new mod setBg">
        <pc:chgData name="Salma Sultan (2431994)" userId="S::2431994@student.uwtsd.ac.uk::435e9250-cef8-41e1-8102-b20bf04ddacc" providerId="AD" clId="Web-{A9728BB5-C588-0135-5342-A76B6CA1EACB}" dt="2026-02-19T20:50:26.337" v="2011"/>
        <pc:sldMkLst>
          <pc:docMk/>
          <pc:sldMk cId="634892124" sldId="261"/>
        </pc:sldMkLst>
      </pc:sldChg>
    </pc:docChg>
  </pc:docChgLst>
  <pc:docChgLst>
    <pc:chgData name="Salma Sultan (2431994)" userId="S::2431994@student.uwtsd.ac.uk::435e9250-cef8-41e1-8102-b20bf04ddacc" providerId="AD" clId="Web-{FAAC1348-8045-BB80-4138-995489A3C52B}"/>
    <pc:docChg chg="addSld modSld">
      <pc:chgData name="Salma Sultan (2431994)" userId="S::2431994@student.uwtsd.ac.uk::435e9250-cef8-41e1-8102-b20bf04ddacc" providerId="AD" clId="Web-{FAAC1348-8045-BB80-4138-995489A3C52B}" dt="2026-02-20T20:17:27.507" v="1374"/>
      <pc:docMkLst>
        <pc:docMk/>
      </pc:docMkLst>
      <pc:sldChg chg="addAnim delAnim">
        <pc:chgData name="Salma Sultan (2431994)" userId="S::2431994@student.uwtsd.ac.uk::435e9250-cef8-41e1-8102-b20bf04ddacc" providerId="AD" clId="Web-{FAAC1348-8045-BB80-4138-995489A3C52B}" dt="2026-02-20T20:11:34.671" v="1301"/>
        <pc:sldMkLst>
          <pc:docMk/>
          <pc:sldMk cId="1001881236" sldId="257"/>
        </pc:sldMkLst>
      </pc:sldChg>
      <pc:sldChg chg="addAnim modAnim">
        <pc:chgData name="Salma Sultan (2431994)" userId="S::2431994@student.uwtsd.ac.uk::435e9250-cef8-41e1-8102-b20bf04ddacc" providerId="AD" clId="Web-{FAAC1348-8045-BB80-4138-995489A3C52B}" dt="2026-02-20T20:12:08.594" v="1308"/>
        <pc:sldMkLst>
          <pc:docMk/>
          <pc:sldMk cId="1444856921" sldId="258"/>
        </pc:sldMkLst>
      </pc:sldChg>
      <pc:sldChg chg="addAnim modAnim">
        <pc:chgData name="Salma Sultan (2431994)" userId="S::2431994@student.uwtsd.ac.uk::435e9250-cef8-41e1-8102-b20bf04ddacc" providerId="AD" clId="Web-{FAAC1348-8045-BB80-4138-995489A3C52B}" dt="2026-02-20T20:17:27.507" v="1374"/>
        <pc:sldMkLst>
          <pc:docMk/>
          <pc:sldMk cId="1680292748" sldId="259"/>
        </pc:sldMkLst>
      </pc:sldChg>
      <pc:sldChg chg="addAnim modAnim">
        <pc:chgData name="Salma Sultan (2431994)" userId="S::2431994@student.uwtsd.ac.uk::435e9250-cef8-41e1-8102-b20bf04ddacc" providerId="AD" clId="Web-{FAAC1348-8045-BB80-4138-995489A3C52B}" dt="2026-02-20T20:14:41.254" v="1337"/>
        <pc:sldMkLst>
          <pc:docMk/>
          <pc:sldMk cId="892262538" sldId="260"/>
        </pc:sldMkLst>
      </pc:sldChg>
      <pc:sldChg chg="addSp modSp addAnim modAnim">
        <pc:chgData name="Salma Sultan (2431994)" userId="S::2431994@student.uwtsd.ac.uk::435e9250-cef8-41e1-8102-b20bf04ddacc" providerId="AD" clId="Web-{FAAC1348-8045-BB80-4138-995489A3C52B}" dt="2026-02-20T20:15:05.520" v="1345"/>
        <pc:sldMkLst>
          <pc:docMk/>
          <pc:sldMk cId="634892124" sldId="261"/>
        </pc:sldMkLst>
        <pc:spChg chg="add mod">
          <ac:chgData name="Salma Sultan (2431994)" userId="S::2431994@student.uwtsd.ac.uk::435e9250-cef8-41e1-8102-b20bf04ddacc" providerId="AD" clId="Web-{FAAC1348-8045-BB80-4138-995489A3C52B}" dt="2026-02-20T19:12:14.628" v="22" actId="1076"/>
          <ac:spMkLst>
            <pc:docMk/>
            <pc:sldMk cId="634892124" sldId="261"/>
            <ac:spMk id="2" creationId="{89AB0AB8-ABEF-9E20-E1C7-260E1BA5D3A5}"/>
          </ac:spMkLst>
        </pc:spChg>
        <pc:spChg chg="add mod">
          <ac:chgData name="Salma Sultan (2431994)" userId="S::2431994@student.uwtsd.ac.uk::435e9250-cef8-41e1-8102-b20bf04ddacc" providerId="AD" clId="Web-{FAAC1348-8045-BB80-4138-995489A3C52B}" dt="2026-02-20T19:16:58.072" v="140" actId="20577"/>
          <ac:spMkLst>
            <pc:docMk/>
            <pc:sldMk cId="634892124" sldId="261"/>
            <ac:spMk id="3" creationId="{C3C47E2D-11AF-4275-F4DB-53F1F3117A0B}"/>
          </ac:spMkLst>
        </pc:spChg>
        <pc:spChg chg="add mod">
          <ac:chgData name="Salma Sultan (2431994)" userId="S::2431994@student.uwtsd.ac.uk::435e9250-cef8-41e1-8102-b20bf04ddacc" providerId="AD" clId="Web-{FAAC1348-8045-BB80-4138-995489A3C52B}" dt="2026-02-20T19:27:20.229" v="380" actId="1076"/>
          <ac:spMkLst>
            <pc:docMk/>
            <pc:sldMk cId="634892124" sldId="261"/>
            <ac:spMk id="4" creationId="{E65FEC1B-DE7D-0636-03B4-E5032859C77A}"/>
          </ac:spMkLst>
        </pc:spChg>
        <pc:spChg chg="add mod">
          <ac:chgData name="Salma Sultan (2431994)" userId="S::2431994@student.uwtsd.ac.uk::435e9250-cef8-41e1-8102-b20bf04ddacc" providerId="AD" clId="Web-{FAAC1348-8045-BB80-4138-995489A3C52B}" dt="2026-02-20T19:27:45.776" v="385" actId="20577"/>
          <ac:spMkLst>
            <pc:docMk/>
            <pc:sldMk cId="634892124" sldId="261"/>
            <ac:spMk id="5" creationId="{B138FFE3-4A26-6840-93AF-EEB7B57B5157}"/>
          </ac:spMkLst>
        </pc:spChg>
      </pc:sldChg>
      <pc:sldChg chg="addSp delSp modSp new mod setBg">
        <pc:chgData name="Salma Sultan (2431994)" userId="S::2431994@student.uwtsd.ac.uk::435e9250-cef8-41e1-8102-b20bf04ddacc" providerId="AD" clId="Web-{FAAC1348-8045-BB80-4138-995489A3C52B}" dt="2026-02-20T19:32:26.607" v="613" actId="20577"/>
        <pc:sldMkLst>
          <pc:docMk/>
          <pc:sldMk cId="2367553340" sldId="262"/>
        </pc:sldMkLst>
        <pc:spChg chg="add mod">
          <ac:chgData name="Salma Sultan (2431994)" userId="S::2431994@student.uwtsd.ac.uk::435e9250-cef8-41e1-8102-b20bf04ddacc" providerId="AD" clId="Web-{FAAC1348-8045-BB80-4138-995489A3C52B}" dt="2026-02-20T19:27:04.635" v="377" actId="20577"/>
          <ac:spMkLst>
            <pc:docMk/>
            <pc:sldMk cId="2367553340" sldId="262"/>
            <ac:spMk id="2" creationId="{02811E52-ECC9-D896-DE89-E5240AAA3FD5}"/>
          </ac:spMkLst>
        </pc:spChg>
        <pc:spChg chg="add del">
          <ac:chgData name="Salma Sultan (2431994)" userId="S::2431994@student.uwtsd.ac.uk::435e9250-cef8-41e1-8102-b20bf04ddacc" providerId="AD" clId="Web-{FAAC1348-8045-BB80-4138-995489A3C52B}" dt="2026-02-20T19:27:14.713" v="379"/>
          <ac:spMkLst>
            <pc:docMk/>
            <pc:sldMk cId="2367553340" sldId="262"/>
            <ac:spMk id="3" creationId="{CA48CE28-6C31-640E-95B6-792B3964EEB5}"/>
          </ac:spMkLst>
        </pc:spChg>
        <pc:spChg chg="add mod">
          <ac:chgData name="Salma Sultan (2431994)" userId="S::2431994@student.uwtsd.ac.uk::435e9250-cef8-41e1-8102-b20bf04ddacc" providerId="AD" clId="Web-{FAAC1348-8045-BB80-4138-995489A3C52B}" dt="2026-02-20T19:32:26.607" v="613" actId="20577"/>
          <ac:spMkLst>
            <pc:docMk/>
            <pc:sldMk cId="2367553340" sldId="262"/>
            <ac:spMk id="4" creationId="{0576B7A5-D9B9-A78F-D4A7-9E0979412040}"/>
          </ac:spMkLst>
        </pc:spChg>
      </pc:sldChg>
      <pc:sldChg chg="addSp modSp new">
        <pc:chgData name="Salma Sultan (2431994)" userId="S::2431994@student.uwtsd.ac.uk::435e9250-cef8-41e1-8102-b20bf04ddacc" providerId="AD" clId="Web-{FAAC1348-8045-BB80-4138-995489A3C52B}" dt="2026-02-20T20:11:07.374" v="1295" actId="20577"/>
        <pc:sldMkLst>
          <pc:docMk/>
          <pc:sldMk cId="138059945" sldId="263"/>
        </pc:sldMkLst>
        <pc:spChg chg="add mod">
          <ac:chgData name="Salma Sultan (2431994)" userId="S::2431994@student.uwtsd.ac.uk::435e9250-cef8-41e1-8102-b20bf04ddacc" providerId="AD" clId="Web-{FAAC1348-8045-BB80-4138-995489A3C52B}" dt="2026-02-20T19:42:25.330" v="622" actId="20577"/>
          <ac:spMkLst>
            <pc:docMk/>
            <pc:sldMk cId="138059945" sldId="263"/>
            <ac:spMk id="2" creationId="{A797A3CC-DD6D-9D5F-ED84-A705F947E419}"/>
          </ac:spMkLst>
        </pc:spChg>
        <pc:spChg chg="add mod">
          <ac:chgData name="Salma Sultan (2431994)" userId="S::2431994@student.uwtsd.ac.uk::435e9250-cef8-41e1-8102-b20bf04ddacc" providerId="AD" clId="Web-{FAAC1348-8045-BB80-4138-995489A3C52B}" dt="2026-02-20T20:11:07.374" v="1295" actId="20577"/>
          <ac:spMkLst>
            <pc:docMk/>
            <pc:sldMk cId="138059945" sldId="263"/>
            <ac:spMk id="3" creationId="{4B50E8D5-A0A3-4B81-1821-A96B6C08564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4918E"/>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70009"/>
            <a:ext cx="9144000" cy="2387600"/>
          </a:xfrm>
        </p:spPr>
        <p:txBody>
          <a:bodyPr/>
          <a:lstStyle/>
          <a:p>
            <a:r>
              <a:rPr lang="en-GB" b="1" dirty="0">
                <a:solidFill>
                  <a:schemeClr val="bg1"/>
                </a:solidFill>
              </a:rPr>
              <a:t>Problem Solving in Health and Social Care</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b="1" dirty="0">
                <a:solidFill>
                  <a:srgbClr val="35CCA9"/>
                </a:solidFill>
              </a:rPr>
              <a:t>A Critical Analysis of Theory, Evidence and Professional Application </a:t>
            </a:r>
          </a:p>
          <a:p>
            <a:endParaRPr lang="en-GB" b="1" dirty="0">
              <a:solidFill>
                <a:srgbClr val="35CCA9"/>
              </a:solidFill>
            </a:endParaRPr>
          </a:p>
          <a:p>
            <a:r>
              <a:rPr lang="en-GB" b="1" dirty="0">
                <a:solidFill>
                  <a:srgbClr val="35CCA9"/>
                </a:solidFill>
              </a:rPr>
              <a:t>Salma Sultan 2431994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5CCA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F35DF-4517-9FE3-B365-4AAAD31CE0A0}"/>
              </a:ext>
            </a:extLst>
          </p:cNvPr>
          <p:cNvSpPr txBox="1"/>
          <p:nvPr/>
        </p:nvSpPr>
        <p:spPr>
          <a:xfrm>
            <a:off x="651333" y="376326"/>
            <a:ext cx="1082660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Arial Nova"/>
              </a:rPr>
              <a:t>What is Problem Solving?</a:t>
            </a:r>
          </a:p>
        </p:txBody>
      </p:sp>
      <p:sp>
        <p:nvSpPr>
          <p:cNvPr id="3" name="TextBox 2">
            <a:extLst>
              <a:ext uri="{FF2B5EF4-FFF2-40B4-BE49-F238E27FC236}">
                <a16:creationId xmlns:a16="http://schemas.microsoft.com/office/drawing/2014/main" id="{E874298A-BB28-A726-DA3C-2EBBCC269B33}"/>
              </a:ext>
            </a:extLst>
          </p:cNvPr>
          <p:cNvSpPr txBox="1"/>
          <p:nvPr/>
        </p:nvSpPr>
        <p:spPr>
          <a:xfrm>
            <a:off x="815364" y="1259256"/>
            <a:ext cx="464590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24918E"/>
                </a:solidFill>
              </a:rPr>
              <a:t>Definition</a:t>
            </a:r>
          </a:p>
          <a:p>
            <a:endParaRPr lang="en-GB" dirty="0"/>
          </a:p>
          <a:p>
            <a:r>
              <a:rPr lang="en-GB" dirty="0">
                <a:latin typeface="Arial Nova"/>
                <a:ea typeface="MS Mincho"/>
              </a:rPr>
              <a:t>Problem solving is a step-by-step thinking process where we find a problem, understand it, and fix it using evidence. It helps make care safe and effective (Wynne et al.,2024)</a:t>
            </a:r>
          </a:p>
        </p:txBody>
      </p:sp>
      <p:sp>
        <p:nvSpPr>
          <p:cNvPr id="4" name="TextBox 3">
            <a:extLst>
              <a:ext uri="{FF2B5EF4-FFF2-40B4-BE49-F238E27FC236}">
                <a16:creationId xmlns:a16="http://schemas.microsoft.com/office/drawing/2014/main" id="{3172DE79-C0E3-8B85-306D-25B539ED63FF}"/>
              </a:ext>
            </a:extLst>
          </p:cNvPr>
          <p:cNvSpPr txBox="1"/>
          <p:nvPr/>
        </p:nvSpPr>
        <p:spPr>
          <a:xfrm>
            <a:off x="6064662" y="1264073"/>
            <a:ext cx="574120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rPr>
              <a:t>Why It Matters in Healthcare</a:t>
            </a:r>
          </a:p>
          <a:p>
            <a:endParaRPr lang="en-GB" b="1" dirty="0">
              <a:solidFill>
                <a:srgbClr val="24918E"/>
              </a:solidFill>
            </a:endParaRPr>
          </a:p>
          <a:p>
            <a:pPr marL="285750" indent="-285750">
              <a:buFont typeface="Wingdings"/>
              <a:buChar char="Ø"/>
            </a:pPr>
            <a:r>
              <a:rPr lang="en-GB" dirty="0">
                <a:latin typeface="Arial Nova"/>
              </a:rPr>
              <a:t>Keeps patients safe and reduces mistakes</a:t>
            </a:r>
          </a:p>
          <a:p>
            <a:pPr marL="285750" indent="-285750">
              <a:buFont typeface="Wingdings"/>
              <a:buChar char="Ø"/>
            </a:pPr>
            <a:endParaRPr lang="en-GB" dirty="0">
              <a:latin typeface="Arial Nova"/>
            </a:endParaRPr>
          </a:p>
          <a:p>
            <a:pPr marL="285750" indent="-285750">
              <a:buFont typeface="Wingdings"/>
              <a:buChar char="Ø"/>
            </a:pPr>
            <a:r>
              <a:rPr lang="en-GB" dirty="0">
                <a:latin typeface="Arial Nova"/>
              </a:rPr>
              <a:t>Helps staff make decisions based on evidence</a:t>
            </a:r>
          </a:p>
          <a:p>
            <a:pPr marL="285750" indent="-285750">
              <a:buFont typeface="Wingdings"/>
              <a:buChar char="Ø"/>
            </a:pPr>
            <a:endParaRPr lang="en-GB" dirty="0">
              <a:latin typeface="Arial Nova"/>
            </a:endParaRPr>
          </a:p>
          <a:p>
            <a:pPr marL="285750" indent="-285750">
              <a:buFont typeface="Wingdings"/>
              <a:buChar char="Ø"/>
            </a:pPr>
            <a:r>
              <a:rPr lang="en-GB" dirty="0">
                <a:latin typeface="Arial Nova"/>
              </a:rPr>
              <a:t>Improves how resources are used </a:t>
            </a:r>
          </a:p>
          <a:p>
            <a:pPr marL="285750" indent="-285750">
              <a:buFont typeface="Wingdings"/>
              <a:buChar char="Ø"/>
            </a:pPr>
            <a:endParaRPr lang="en-GB" dirty="0">
              <a:latin typeface="Arial Nova"/>
            </a:endParaRPr>
          </a:p>
          <a:p>
            <a:pPr marL="285750" indent="-285750">
              <a:buFont typeface="Wingdings"/>
              <a:buChar char="Ø"/>
            </a:pPr>
            <a:r>
              <a:rPr lang="en-GB" dirty="0">
                <a:latin typeface="Arial Nova"/>
              </a:rPr>
              <a:t>Encourages teamwork between professionals</a:t>
            </a:r>
          </a:p>
          <a:p>
            <a:pPr marL="285750" indent="-285750">
              <a:buFont typeface="Wingdings"/>
              <a:buChar char="Ø"/>
            </a:pPr>
            <a:endParaRPr lang="en-GB" dirty="0">
              <a:latin typeface="Arial Nova"/>
            </a:endParaRPr>
          </a:p>
          <a:p>
            <a:pPr marL="285750" indent="-285750">
              <a:buFont typeface="Wingdings"/>
              <a:buChar char="Ø"/>
            </a:pPr>
            <a:endParaRPr lang="en-GB" dirty="0">
              <a:latin typeface="Arial Nova"/>
            </a:endParaRPr>
          </a:p>
          <a:p>
            <a:pPr marL="285750" indent="-285750">
              <a:buFont typeface="Wingdings"/>
              <a:buChar char="Ø"/>
            </a:pPr>
            <a:endParaRPr lang="en-GB" dirty="0">
              <a:latin typeface="Arial Nova"/>
            </a:endParaRPr>
          </a:p>
        </p:txBody>
      </p:sp>
      <p:sp>
        <p:nvSpPr>
          <p:cNvPr id="5" name="TextBox 4">
            <a:extLst>
              <a:ext uri="{FF2B5EF4-FFF2-40B4-BE49-F238E27FC236}">
                <a16:creationId xmlns:a16="http://schemas.microsoft.com/office/drawing/2014/main" id="{FE20D28E-0AFE-2941-286E-C03BE4B17D0D}"/>
              </a:ext>
            </a:extLst>
          </p:cNvPr>
          <p:cNvSpPr txBox="1"/>
          <p:nvPr/>
        </p:nvSpPr>
        <p:spPr>
          <a:xfrm>
            <a:off x="839496" y="4414593"/>
            <a:ext cx="1026212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Evidence-Based Foundation</a:t>
            </a:r>
          </a:p>
          <a:p>
            <a:endParaRPr lang="en-GB" dirty="0"/>
          </a:p>
          <a:p>
            <a:r>
              <a:rPr lang="en-GB" dirty="0">
                <a:latin typeface="Arial Nova"/>
              </a:rPr>
              <a:t>Wynne et al., (2024) reviewed 93 studies from 32 countries. They found that problem solving is one of the three main skills needed to move successfully into professional practice. The other two are clinical reasoning and teamwork. The Nursing and Midwifery Council (NMC) code (2023) says professionals must make decisions based on evidence.</a:t>
            </a:r>
          </a:p>
        </p:txBody>
      </p:sp>
    </p:spTree>
    <p:extLst>
      <p:ext uri="{BB962C8B-B14F-4D97-AF65-F5344CB8AC3E}">
        <p14:creationId xmlns:p14="http://schemas.microsoft.com/office/powerpoint/2010/main" val="100188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5CCA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B3A727-356E-8C0B-877B-F56341EA2DE5}"/>
              </a:ext>
            </a:extLst>
          </p:cNvPr>
          <p:cNvSpPr txBox="1"/>
          <p:nvPr/>
        </p:nvSpPr>
        <p:spPr>
          <a:xfrm>
            <a:off x="275007" y="115792"/>
            <a:ext cx="112318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The PDSA Cycle: An Evidence-Based Framework</a:t>
            </a:r>
          </a:p>
        </p:txBody>
      </p:sp>
      <p:sp>
        <p:nvSpPr>
          <p:cNvPr id="3" name="TextBox 2">
            <a:extLst>
              <a:ext uri="{FF2B5EF4-FFF2-40B4-BE49-F238E27FC236}">
                <a16:creationId xmlns:a16="http://schemas.microsoft.com/office/drawing/2014/main" id="{443AAAF6-7428-0491-9087-B7EBE0D7E03A}"/>
              </a:ext>
            </a:extLst>
          </p:cNvPr>
          <p:cNvSpPr txBox="1"/>
          <p:nvPr/>
        </p:nvSpPr>
        <p:spPr>
          <a:xfrm>
            <a:off x="270259" y="1230297"/>
            <a:ext cx="258604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PLAN</a:t>
            </a:r>
            <a:endParaRPr lang="en-US" b="1" dirty="0">
              <a:solidFill>
                <a:srgbClr val="24918E"/>
              </a:solidFill>
              <a:latin typeface="Arial Nova"/>
            </a:endParaRPr>
          </a:p>
          <a:p>
            <a:pPr algn="l"/>
            <a:endParaRPr lang="en-GB" dirty="0">
              <a:latin typeface="Arial Nova"/>
            </a:endParaRPr>
          </a:p>
          <a:p>
            <a:pPr marL="285750" indent="-285750">
              <a:buFont typeface="Wingdings"/>
              <a:buChar char="§"/>
            </a:pPr>
            <a:r>
              <a:rPr lang="en-GB" dirty="0">
                <a:latin typeface="Arial Nova"/>
              </a:rPr>
              <a:t>Identify the problem</a:t>
            </a:r>
          </a:p>
          <a:p>
            <a:pPr marL="285750" indent="-285750">
              <a:buFont typeface="Wingdings"/>
              <a:buChar char="§"/>
            </a:pPr>
            <a:endParaRPr lang="en-GB" dirty="0">
              <a:latin typeface="Arial Nova"/>
            </a:endParaRPr>
          </a:p>
          <a:p>
            <a:pPr marL="285750" indent="-285750">
              <a:buFont typeface="Wingdings"/>
              <a:buChar char="§"/>
            </a:pPr>
            <a:r>
              <a:rPr lang="en-GB" dirty="0">
                <a:latin typeface="Arial Nova"/>
              </a:rPr>
              <a:t>Find the root causes</a:t>
            </a:r>
          </a:p>
          <a:p>
            <a:pPr marL="285750" indent="-285750">
              <a:buFont typeface="Wingdings"/>
              <a:buChar char="§"/>
            </a:pPr>
            <a:endParaRPr lang="en-GB" dirty="0">
              <a:latin typeface="Arial Nova"/>
            </a:endParaRPr>
          </a:p>
          <a:p>
            <a:pPr marL="285750" indent="-285750">
              <a:buFont typeface="Wingdings"/>
              <a:buChar char="§"/>
            </a:pPr>
            <a:r>
              <a:rPr lang="en-GB" dirty="0">
                <a:latin typeface="Arial Nova"/>
              </a:rPr>
              <a:t>Create a solution based on evidence and decide what results you expect </a:t>
            </a:r>
          </a:p>
        </p:txBody>
      </p:sp>
      <p:sp>
        <p:nvSpPr>
          <p:cNvPr id="4" name="TextBox 3">
            <a:extLst>
              <a:ext uri="{FF2B5EF4-FFF2-40B4-BE49-F238E27FC236}">
                <a16:creationId xmlns:a16="http://schemas.microsoft.com/office/drawing/2014/main" id="{A45825B1-DCC6-3DAD-5EFE-ADDCE0FFADED}"/>
              </a:ext>
            </a:extLst>
          </p:cNvPr>
          <p:cNvSpPr txBox="1"/>
          <p:nvPr/>
        </p:nvSpPr>
        <p:spPr>
          <a:xfrm>
            <a:off x="3044510" y="1230376"/>
            <a:ext cx="24170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DO</a:t>
            </a:r>
            <a:endParaRPr lang="en-US" b="1">
              <a:solidFill>
                <a:srgbClr val="24918E"/>
              </a:solidFill>
              <a:latin typeface="Arial Nova"/>
            </a:endParaRPr>
          </a:p>
          <a:p>
            <a:pPr algn="l"/>
            <a:endParaRPr lang="en-GB" dirty="0">
              <a:latin typeface="Arial Nova"/>
            </a:endParaRPr>
          </a:p>
          <a:p>
            <a:pPr marL="285750" indent="-285750">
              <a:buFont typeface="Wingdings"/>
              <a:buChar char="§"/>
            </a:pPr>
            <a:r>
              <a:rPr lang="en-GB" dirty="0">
                <a:latin typeface="Arial Nova"/>
              </a:rPr>
              <a:t>Try the solution on a small scale </a:t>
            </a:r>
          </a:p>
          <a:p>
            <a:pPr marL="285750" indent="-285750">
              <a:buFont typeface="Wingdings"/>
              <a:buChar char="§"/>
            </a:pPr>
            <a:endParaRPr lang="en-GB" dirty="0">
              <a:latin typeface="Arial Nova"/>
            </a:endParaRPr>
          </a:p>
          <a:p>
            <a:pPr marL="285750" indent="-285750">
              <a:buFont typeface="Wingdings"/>
              <a:buChar char="§"/>
            </a:pPr>
            <a:r>
              <a:rPr lang="en-GB" dirty="0">
                <a:latin typeface="Arial Nova"/>
              </a:rPr>
              <a:t>Record what happens and collect data</a:t>
            </a:r>
          </a:p>
        </p:txBody>
      </p:sp>
      <p:sp>
        <p:nvSpPr>
          <p:cNvPr id="5" name="TextBox 4">
            <a:extLst>
              <a:ext uri="{FF2B5EF4-FFF2-40B4-BE49-F238E27FC236}">
                <a16:creationId xmlns:a16="http://schemas.microsoft.com/office/drawing/2014/main" id="{FB5522D0-A2B7-048F-9353-0BF24EEC16DC}"/>
              </a:ext>
            </a:extLst>
          </p:cNvPr>
          <p:cNvSpPr txBox="1"/>
          <p:nvPr/>
        </p:nvSpPr>
        <p:spPr>
          <a:xfrm>
            <a:off x="5558171" y="1230365"/>
            <a:ext cx="260044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24918E"/>
                </a:solidFill>
                <a:latin typeface="Arial Nova"/>
              </a:rPr>
              <a:t>STUDY</a:t>
            </a:r>
          </a:p>
          <a:p>
            <a:endParaRPr lang="en-GB" dirty="0">
              <a:latin typeface="Arial Nova"/>
            </a:endParaRPr>
          </a:p>
          <a:p>
            <a:pPr marL="285750" indent="-285750">
              <a:buFont typeface="Wingdings"/>
              <a:buChar char="§"/>
            </a:pPr>
            <a:r>
              <a:rPr lang="en-GB" dirty="0">
                <a:latin typeface="Arial Nova"/>
              </a:rPr>
              <a:t>Compare the results with what you expected</a:t>
            </a:r>
          </a:p>
          <a:p>
            <a:pPr marL="285750" indent="-285750">
              <a:buFont typeface="Wingdings"/>
              <a:buChar char="§"/>
            </a:pPr>
            <a:endParaRPr lang="en-GB" dirty="0">
              <a:latin typeface="Arial Nova"/>
            </a:endParaRPr>
          </a:p>
          <a:p>
            <a:pPr marL="285750" indent="-285750">
              <a:buFont typeface="Wingdings"/>
              <a:buChar char="§"/>
            </a:pPr>
            <a:r>
              <a:rPr lang="en-GB" dirty="0">
                <a:latin typeface="Arial Nova"/>
              </a:rPr>
              <a:t>Analyse the data</a:t>
            </a:r>
          </a:p>
          <a:p>
            <a:pPr marL="285750" indent="-285750">
              <a:buFont typeface="Wingdings"/>
              <a:buChar char="§"/>
            </a:pPr>
            <a:endParaRPr lang="en-GB" dirty="0">
              <a:latin typeface="Arial Nova"/>
            </a:endParaRPr>
          </a:p>
          <a:p>
            <a:pPr marL="285750" indent="-285750">
              <a:buFont typeface="Wingdings"/>
              <a:buChar char="§"/>
            </a:pPr>
            <a:r>
              <a:rPr lang="en-GB" dirty="0">
                <a:latin typeface="Arial Nova"/>
              </a:rPr>
              <a:t>Check for unexpected outcomes and see if it worked</a:t>
            </a:r>
          </a:p>
          <a:p>
            <a:endParaRPr lang="en-GB" dirty="0"/>
          </a:p>
        </p:txBody>
      </p:sp>
      <p:sp>
        <p:nvSpPr>
          <p:cNvPr id="6" name="TextBox 5">
            <a:extLst>
              <a:ext uri="{FF2B5EF4-FFF2-40B4-BE49-F238E27FC236}">
                <a16:creationId xmlns:a16="http://schemas.microsoft.com/office/drawing/2014/main" id="{E237DB30-CB8B-ADF9-1261-2EC8A53FD300}"/>
              </a:ext>
            </a:extLst>
          </p:cNvPr>
          <p:cNvSpPr txBox="1"/>
          <p:nvPr/>
        </p:nvSpPr>
        <p:spPr>
          <a:xfrm>
            <a:off x="8665120" y="1230296"/>
            <a:ext cx="2952711"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ACT </a:t>
            </a:r>
          </a:p>
          <a:p>
            <a:endParaRPr lang="en-GB" dirty="0">
              <a:latin typeface="Arial Nova"/>
            </a:endParaRPr>
          </a:p>
          <a:p>
            <a:pPr marL="285750" indent="-285750">
              <a:buFont typeface="Wingdings"/>
              <a:buChar char="§"/>
            </a:pPr>
            <a:r>
              <a:rPr lang="en-GB" dirty="0">
                <a:latin typeface="Arial Nova"/>
              </a:rPr>
              <a:t>Adopt it, change it, or stop it- based on the evidence</a:t>
            </a:r>
          </a:p>
          <a:p>
            <a:pPr marL="285750" indent="-285750">
              <a:buFont typeface="Wingdings"/>
              <a:buChar char="§"/>
            </a:pPr>
            <a:endParaRPr lang="en-GB" dirty="0">
              <a:latin typeface="Arial Nova"/>
            </a:endParaRPr>
          </a:p>
          <a:p>
            <a:pPr marL="285750" indent="-285750">
              <a:buFont typeface="Wingdings"/>
              <a:buChar char="§"/>
            </a:pPr>
            <a:r>
              <a:rPr lang="en-GB" dirty="0">
                <a:latin typeface="Arial Nova"/>
              </a:rPr>
              <a:t>Record what was learned and share it with the organisation</a:t>
            </a:r>
          </a:p>
        </p:txBody>
      </p:sp>
      <p:sp>
        <p:nvSpPr>
          <p:cNvPr id="7" name="TextBox 6">
            <a:extLst>
              <a:ext uri="{FF2B5EF4-FFF2-40B4-BE49-F238E27FC236}">
                <a16:creationId xmlns:a16="http://schemas.microsoft.com/office/drawing/2014/main" id="{2184A018-8484-548B-E8F1-B405CBD216E2}"/>
              </a:ext>
            </a:extLst>
          </p:cNvPr>
          <p:cNvSpPr txBox="1"/>
          <p:nvPr/>
        </p:nvSpPr>
        <p:spPr>
          <a:xfrm>
            <a:off x="395731" y="5514428"/>
            <a:ext cx="1075423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Nova"/>
              </a:rPr>
              <a:t>Critical note:</a:t>
            </a:r>
            <a:r>
              <a:rPr lang="en-GB" dirty="0">
                <a:latin typeface="Arial Nova"/>
              </a:rPr>
              <a:t> Taylor et al. (2014) found that only 19% of 73 studies used proper repeated PDSA cycles. This shows it must </a:t>
            </a:r>
            <a:r>
              <a:rPr lang="en-GB" err="1">
                <a:latin typeface="Arial Nova"/>
              </a:rPr>
              <a:t>ba</a:t>
            </a:r>
            <a:r>
              <a:rPr lang="en-GB" dirty="0">
                <a:latin typeface="Arial Nova"/>
              </a:rPr>
              <a:t> applied carefully to see real improvement. </a:t>
            </a:r>
          </a:p>
        </p:txBody>
      </p:sp>
    </p:spTree>
    <p:extLst>
      <p:ext uri="{BB962C8B-B14F-4D97-AF65-F5344CB8AC3E}">
        <p14:creationId xmlns:p14="http://schemas.microsoft.com/office/powerpoint/2010/main" val="1444856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5CCA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CB65F8-F5B0-C988-2C00-A43A088237E0}"/>
              </a:ext>
            </a:extLst>
          </p:cNvPr>
          <p:cNvSpPr txBox="1"/>
          <p:nvPr/>
        </p:nvSpPr>
        <p:spPr>
          <a:xfrm>
            <a:off x="217111" y="202636"/>
            <a:ext cx="1133320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Practical Application: PDSA in a Care Home Setting</a:t>
            </a:r>
          </a:p>
        </p:txBody>
      </p:sp>
      <p:sp>
        <p:nvSpPr>
          <p:cNvPr id="3" name="TextBox 2">
            <a:extLst>
              <a:ext uri="{FF2B5EF4-FFF2-40B4-BE49-F238E27FC236}">
                <a16:creationId xmlns:a16="http://schemas.microsoft.com/office/drawing/2014/main" id="{14107E95-7CBD-E8D3-B24B-96820989072B}"/>
              </a:ext>
            </a:extLst>
          </p:cNvPr>
          <p:cNvSpPr txBox="1"/>
          <p:nvPr/>
        </p:nvSpPr>
        <p:spPr>
          <a:xfrm>
            <a:off x="376325" y="969762"/>
            <a:ext cx="101029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Scenario </a:t>
            </a:r>
            <a:r>
              <a:rPr lang="en-GB" dirty="0">
                <a:latin typeface="Arial Nova"/>
              </a:rPr>
              <a:t>             A residential care home experiencing repeated medication errors. This affected                                               resident safety and staff confidence. </a:t>
            </a:r>
          </a:p>
        </p:txBody>
      </p:sp>
      <p:sp>
        <p:nvSpPr>
          <p:cNvPr id="4" name="TextBox 3">
            <a:extLst>
              <a:ext uri="{FF2B5EF4-FFF2-40B4-BE49-F238E27FC236}">
                <a16:creationId xmlns:a16="http://schemas.microsoft.com/office/drawing/2014/main" id="{3A2FF19C-3BDC-AE96-81F4-0FF90FA482A5}"/>
              </a:ext>
            </a:extLst>
          </p:cNvPr>
          <p:cNvSpPr txBox="1"/>
          <p:nvPr/>
        </p:nvSpPr>
        <p:spPr>
          <a:xfrm>
            <a:off x="550015" y="2272429"/>
            <a:ext cx="8902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rPr>
              <a:t>PLAN  </a:t>
            </a:r>
            <a:r>
              <a:rPr lang="en-GB" dirty="0"/>
              <a:t>                   </a:t>
            </a:r>
          </a:p>
        </p:txBody>
      </p:sp>
      <p:sp>
        <p:nvSpPr>
          <p:cNvPr id="5" name="TextBox 4">
            <a:extLst>
              <a:ext uri="{FF2B5EF4-FFF2-40B4-BE49-F238E27FC236}">
                <a16:creationId xmlns:a16="http://schemas.microsoft.com/office/drawing/2014/main" id="{B1ACC742-287B-8C2C-8CDA-71B78EBC51D7}"/>
              </a:ext>
            </a:extLst>
          </p:cNvPr>
          <p:cNvSpPr txBox="1"/>
          <p:nvPr/>
        </p:nvSpPr>
        <p:spPr>
          <a:xfrm>
            <a:off x="478521" y="3425915"/>
            <a:ext cx="7237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24918E"/>
                </a:solidFill>
                <a:latin typeface="Arial Nova"/>
              </a:rPr>
              <a:t>DO</a:t>
            </a:r>
          </a:p>
        </p:txBody>
      </p:sp>
      <p:sp>
        <p:nvSpPr>
          <p:cNvPr id="6" name="TextBox 5">
            <a:extLst>
              <a:ext uri="{FF2B5EF4-FFF2-40B4-BE49-F238E27FC236}">
                <a16:creationId xmlns:a16="http://schemas.microsoft.com/office/drawing/2014/main" id="{CCE2C7F0-6A45-2905-D814-D45EE52002A7}"/>
              </a:ext>
            </a:extLst>
          </p:cNvPr>
          <p:cNvSpPr txBox="1"/>
          <p:nvPr/>
        </p:nvSpPr>
        <p:spPr>
          <a:xfrm>
            <a:off x="477041" y="4444555"/>
            <a:ext cx="10823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STUDY</a:t>
            </a:r>
          </a:p>
        </p:txBody>
      </p:sp>
      <p:sp>
        <p:nvSpPr>
          <p:cNvPr id="7" name="TextBox 6">
            <a:extLst>
              <a:ext uri="{FF2B5EF4-FFF2-40B4-BE49-F238E27FC236}">
                <a16:creationId xmlns:a16="http://schemas.microsoft.com/office/drawing/2014/main" id="{98261779-3C87-3C8B-070F-28FEB2056D83}"/>
              </a:ext>
            </a:extLst>
          </p:cNvPr>
          <p:cNvSpPr txBox="1"/>
          <p:nvPr/>
        </p:nvSpPr>
        <p:spPr>
          <a:xfrm>
            <a:off x="547054" y="5533812"/>
            <a:ext cx="10421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solidFill>
                  <a:srgbClr val="24918E"/>
                </a:solidFill>
                <a:latin typeface="Arial Nova"/>
              </a:rPr>
              <a:t>ACT</a:t>
            </a:r>
          </a:p>
        </p:txBody>
      </p:sp>
      <p:sp>
        <p:nvSpPr>
          <p:cNvPr id="8" name="TextBox 7">
            <a:extLst>
              <a:ext uri="{FF2B5EF4-FFF2-40B4-BE49-F238E27FC236}">
                <a16:creationId xmlns:a16="http://schemas.microsoft.com/office/drawing/2014/main" id="{39D41C50-CFFD-478C-A898-1B235A99CE67}"/>
              </a:ext>
            </a:extLst>
          </p:cNvPr>
          <p:cNvSpPr txBox="1"/>
          <p:nvPr/>
        </p:nvSpPr>
        <p:spPr>
          <a:xfrm>
            <a:off x="1592148" y="2281585"/>
            <a:ext cx="949694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Arial Nova"/>
              </a:rPr>
              <a:t>The main causes were unclear handovers (43%) and old paper medication charts (38%)</a:t>
            </a:r>
          </a:p>
          <a:p>
            <a:pPr marL="285750" indent="-285750">
              <a:buFont typeface="Arial"/>
              <a:buChar char="•"/>
            </a:pPr>
            <a:r>
              <a:rPr lang="en-GB">
                <a:latin typeface="Arial Nova"/>
              </a:rPr>
              <a:t>The plan was to introduce electronic medication records (</a:t>
            </a:r>
            <a:r>
              <a:rPr lang="en-GB" err="1">
                <a:latin typeface="Arial Nova"/>
              </a:rPr>
              <a:t>eMAR</a:t>
            </a:r>
            <a:r>
              <a:rPr lang="en-GB">
                <a:latin typeface="Arial Nova"/>
              </a:rPr>
              <a:t>)</a:t>
            </a:r>
            <a:endParaRPr lang="en-GB" dirty="0">
              <a:latin typeface="Arial Nova"/>
            </a:endParaRPr>
          </a:p>
          <a:p>
            <a:pPr marL="285750" indent="-285750">
              <a:buFont typeface="Arial"/>
              <a:buChar char="•"/>
            </a:pPr>
            <a:r>
              <a:rPr lang="en-GB" dirty="0">
                <a:latin typeface="Arial Nova"/>
              </a:rPr>
              <a:t>The goal was to reduce errors by 60%</a:t>
            </a:r>
          </a:p>
        </p:txBody>
      </p:sp>
      <p:sp>
        <p:nvSpPr>
          <p:cNvPr id="9" name="TextBox 8">
            <a:extLst>
              <a:ext uri="{FF2B5EF4-FFF2-40B4-BE49-F238E27FC236}">
                <a16:creationId xmlns:a16="http://schemas.microsoft.com/office/drawing/2014/main" id="{3289685F-824B-E307-2C8C-D24D932E0416}"/>
              </a:ext>
            </a:extLst>
          </p:cNvPr>
          <p:cNvSpPr txBox="1"/>
          <p:nvPr/>
        </p:nvSpPr>
        <p:spPr>
          <a:xfrm>
            <a:off x="1592888" y="3482195"/>
            <a:ext cx="88870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Arial Nova"/>
              </a:rPr>
              <a:t>The pilot ran in 2 wards (40 residents) for 4 weeks</a:t>
            </a:r>
          </a:p>
          <a:p>
            <a:pPr marL="285750" indent="-285750">
              <a:buFont typeface="Arial"/>
              <a:buChar char="•"/>
            </a:pPr>
            <a:r>
              <a:rPr lang="en-GB" dirty="0">
                <a:latin typeface="Arial Nova"/>
              </a:rPr>
              <a:t>Daily error logs, structured handovers, and staff observations were recorded</a:t>
            </a:r>
          </a:p>
        </p:txBody>
      </p:sp>
      <p:sp>
        <p:nvSpPr>
          <p:cNvPr id="10" name="TextBox 9">
            <a:extLst>
              <a:ext uri="{FF2B5EF4-FFF2-40B4-BE49-F238E27FC236}">
                <a16:creationId xmlns:a16="http://schemas.microsoft.com/office/drawing/2014/main" id="{0EFA3275-1FA4-D3B0-69E7-A324CEC7D5CB}"/>
              </a:ext>
            </a:extLst>
          </p:cNvPr>
          <p:cNvSpPr txBox="1"/>
          <p:nvPr/>
        </p:nvSpPr>
        <p:spPr>
          <a:xfrm>
            <a:off x="1590667" y="4445762"/>
            <a:ext cx="80910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latin typeface="Arial Nova"/>
              </a:rPr>
              <a:t>78% reduction in medication errors (target was 60%)</a:t>
            </a:r>
          </a:p>
          <a:p>
            <a:pPr marL="285750" indent="-285750">
              <a:buFont typeface="Arial"/>
              <a:buChar char="•"/>
            </a:pPr>
            <a:r>
              <a:rPr lang="en-GB" dirty="0">
                <a:latin typeface="Arial Nova"/>
              </a:rPr>
              <a:t>Documentation accuracy improved from 67% to 92%</a:t>
            </a:r>
          </a:p>
          <a:p>
            <a:pPr marL="285750" indent="-285750">
              <a:buFont typeface="Arial"/>
              <a:buChar char="•"/>
            </a:pPr>
            <a:r>
              <a:rPr lang="en-GB" dirty="0">
                <a:latin typeface="Arial Nova"/>
              </a:rPr>
              <a:t>Prevented harm worth £4,500 in 4 weeks</a:t>
            </a:r>
          </a:p>
        </p:txBody>
      </p:sp>
      <p:sp>
        <p:nvSpPr>
          <p:cNvPr id="11" name="TextBox 10">
            <a:extLst>
              <a:ext uri="{FF2B5EF4-FFF2-40B4-BE49-F238E27FC236}">
                <a16:creationId xmlns:a16="http://schemas.microsoft.com/office/drawing/2014/main" id="{4449F521-9E9B-9259-A1B0-BF9CB6FA53DE}"/>
              </a:ext>
            </a:extLst>
          </p:cNvPr>
          <p:cNvSpPr txBox="1"/>
          <p:nvPr/>
        </p:nvSpPr>
        <p:spPr>
          <a:xfrm>
            <a:off x="1589929" y="5537514"/>
            <a:ext cx="887266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err="1">
                <a:latin typeface="Arial Nova"/>
              </a:rPr>
              <a:t>eMAR</a:t>
            </a:r>
            <a:r>
              <a:rPr lang="en-GB" dirty="0">
                <a:latin typeface="Arial Nova"/>
              </a:rPr>
              <a:t> was introduced across all 12 facilities</a:t>
            </a:r>
          </a:p>
          <a:p>
            <a:pPr marL="285750" indent="-285750">
              <a:buFont typeface="Arial"/>
              <a:buChar char="•"/>
            </a:pPr>
            <a:r>
              <a:rPr lang="en-GB" dirty="0">
                <a:latin typeface="Arial Nova"/>
              </a:rPr>
              <a:t>A standard training programme was created</a:t>
            </a:r>
          </a:p>
          <a:p>
            <a:pPr marL="285750" indent="-285750">
              <a:buFont typeface="Arial"/>
              <a:buChar char="•"/>
            </a:pPr>
            <a:r>
              <a:rPr lang="en-GB" dirty="0">
                <a:latin typeface="Arial Nova"/>
              </a:rPr>
              <a:t>Estimated yearly savings: £180,000 through fewer mistakes and better efficiency </a:t>
            </a:r>
          </a:p>
        </p:txBody>
      </p:sp>
    </p:spTree>
    <p:extLst>
      <p:ext uri="{BB962C8B-B14F-4D97-AF65-F5344CB8AC3E}">
        <p14:creationId xmlns:p14="http://schemas.microsoft.com/office/powerpoint/2010/main" val="168029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499"/>
                                          </p:stCondLst>
                                        </p:cTn>
                                        <p:tgtEl>
                                          <p:spTgt spid="4"/>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499"/>
                                          </p:stCondLst>
                                        </p:cTn>
                                        <p:tgtEl>
                                          <p:spTgt spid="8"/>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499"/>
                                          </p:stCondLst>
                                        </p:cTn>
                                        <p:tgtEl>
                                          <p:spTgt spid="5"/>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499"/>
                                          </p:stCondLst>
                                        </p:cTn>
                                        <p:tgtEl>
                                          <p:spTgt spid="9"/>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499"/>
                                          </p:stCondLst>
                                        </p:cTn>
                                        <p:tgtEl>
                                          <p:spTgt spid="6"/>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499"/>
                                          </p:stCondLst>
                                        </p:cTn>
                                        <p:tgtEl>
                                          <p:spTgt spid="10"/>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grpId="0" nodeType="clickEffect">
                                  <p:stCondLst>
                                    <p:cond delay="0"/>
                                  </p:stCondLst>
                                  <p:childTnLst>
                                    <p:set>
                                      <p:cBhvr>
                                        <p:cTn id="39" dur="1" fill="hold">
                                          <p:stCondLst>
                                            <p:cond delay="499"/>
                                          </p:stCondLst>
                                        </p:cTn>
                                        <p:tgtEl>
                                          <p:spTgt spid="7"/>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0" nodeType="clickEffect">
                                  <p:stCondLst>
                                    <p:cond delay="0"/>
                                  </p:stCondLst>
                                  <p:childTnLst>
                                    <p:set>
                                      <p:cBhvr>
                                        <p:cTn id="43" dur="1" fill="hold">
                                          <p:stCondLst>
                                            <p:cond delay="499"/>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7" grpId="0"/>
      <p:bldP spid="8" grpId="0"/>
      <p:bldP spid="9" grpId="0"/>
      <p:bldP spid="10" grpId="0"/>
      <p:bldP spid="11"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5CCA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3A14B8-08DE-6239-3AC3-E345E34CFFE6}"/>
              </a:ext>
            </a:extLst>
          </p:cNvPr>
          <p:cNvSpPr txBox="1"/>
          <p:nvPr/>
        </p:nvSpPr>
        <p:spPr>
          <a:xfrm>
            <a:off x="550015" y="448696"/>
            <a:ext cx="106094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Critical Evaluation: Strengths, Limitations and Context</a:t>
            </a:r>
          </a:p>
        </p:txBody>
      </p:sp>
      <p:sp>
        <p:nvSpPr>
          <p:cNvPr id="3" name="TextBox 2">
            <a:extLst>
              <a:ext uri="{FF2B5EF4-FFF2-40B4-BE49-F238E27FC236}">
                <a16:creationId xmlns:a16="http://schemas.microsoft.com/office/drawing/2014/main" id="{296418D2-B7E1-6A4C-8005-B70BD14F04BE}"/>
              </a:ext>
            </a:extLst>
          </p:cNvPr>
          <p:cNvSpPr txBox="1"/>
          <p:nvPr/>
        </p:nvSpPr>
        <p:spPr>
          <a:xfrm>
            <a:off x="723704" y="1432933"/>
            <a:ext cx="505145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Strengths on PDSA</a:t>
            </a:r>
          </a:p>
          <a:p>
            <a:endParaRPr lang="en-GB" b="1" dirty="0">
              <a:solidFill>
                <a:srgbClr val="24918E"/>
              </a:solidFill>
              <a:latin typeface="Arial Nova"/>
            </a:endParaRPr>
          </a:p>
          <a:p>
            <a:pPr marL="285750" indent="-285750">
              <a:buFont typeface="Wingdings"/>
              <a:buChar char="v"/>
            </a:pPr>
            <a:r>
              <a:rPr lang="en-GB" dirty="0">
                <a:latin typeface="Arial Nova"/>
              </a:rPr>
              <a:t>Allows small- scale testing before full implementation</a:t>
            </a:r>
          </a:p>
          <a:p>
            <a:pPr marL="285750" indent="-285750">
              <a:buFont typeface="Wingdings"/>
              <a:buChar char="v"/>
            </a:pPr>
            <a:endParaRPr lang="en-GB" dirty="0">
              <a:latin typeface="Arial Nova"/>
            </a:endParaRPr>
          </a:p>
          <a:p>
            <a:pPr marL="285750" indent="-285750">
              <a:buFont typeface="Wingdings"/>
              <a:buChar char="v"/>
            </a:pPr>
            <a:r>
              <a:rPr lang="en-GB" dirty="0">
                <a:latin typeface="Arial Nova"/>
              </a:rPr>
              <a:t>Evidence-based: 73% improvement rate when used properly (Knudsen et al., 2019)</a:t>
            </a:r>
          </a:p>
          <a:p>
            <a:pPr marL="285750" indent="-285750">
              <a:buFont typeface="Wingdings"/>
              <a:buChar char="v"/>
            </a:pPr>
            <a:endParaRPr lang="en-GB" dirty="0">
              <a:latin typeface="Arial Nova"/>
            </a:endParaRPr>
          </a:p>
          <a:p>
            <a:pPr marL="285750" indent="-285750">
              <a:buFont typeface="Wingdings"/>
              <a:buChar char="v"/>
            </a:pPr>
            <a:r>
              <a:rPr lang="en-GB" dirty="0">
                <a:latin typeface="Arial Nova"/>
              </a:rPr>
              <a:t>Encourages organisational learning through documentation </a:t>
            </a:r>
          </a:p>
        </p:txBody>
      </p:sp>
      <p:sp>
        <p:nvSpPr>
          <p:cNvPr id="4" name="TextBox 3">
            <a:extLst>
              <a:ext uri="{FF2B5EF4-FFF2-40B4-BE49-F238E27FC236}">
                <a16:creationId xmlns:a16="http://schemas.microsoft.com/office/drawing/2014/main" id="{E8C07FE4-94A6-A870-4D36-4F6170BE1CA1}"/>
              </a:ext>
            </a:extLst>
          </p:cNvPr>
          <p:cNvSpPr txBox="1"/>
          <p:nvPr/>
        </p:nvSpPr>
        <p:spPr>
          <a:xfrm>
            <a:off x="5982634" y="1428127"/>
            <a:ext cx="541330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Limitations</a:t>
            </a:r>
            <a:r>
              <a:rPr lang="en-GB" b="1" dirty="0">
                <a:solidFill>
                  <a:srgbClr val="35CCA9"/>
                </a:solidFill>
                <a:latin typeface="Arial Nova"/>
              </a:rPr>
              <a:t> </a:t>
            </a:r>
            <a:r>
              <a:rPr lang="en-GB" b="1" dirty="0">
                <a:solidFill>
                  <a:srgbClr val="24918E"/>
                </a:solidFill>
                <a:latin typeface="Arial Nova"/>
              </a:rPr>
              <a:t>and Challenges</a:t>
            </a:r>
          </a:p>
          <a:p>
            <a:endParaRPr lang="en-GB" b="1" dirty="0">
              <a:solidFill>
                <a:srgbClr val="24918E"/>
              </a:solidFill>
              <a:latin typeface="Arial Nova"/>
            </a:endParaRPr>
          </a:p>
          <a:p>
            <a:pPr marL="285750" indent="-285750">
              <a:buFont typeface="Wingdings"/>
              <a:buChar char="v"/>
            </a:pPr>
            <a:r>
              <a:rPr lang="en-GB" dirty="0">
                <a:latin typeface="Arial Nova"/>
              </a:rPr>
              <a:t>Only 19% of studies used proper repeated cycles (Taylor et al., 2014)</a:t>
            </a:r>
          </a:p>
          <a:p>
            <a:pPr marL="285750" indent="-285750">
              <a:buFont typeface="Wingdings"/>
              <a:buChar char="v"/>
            </a:pPr>
            <a:endParaRPr lang="en-GB" dirty="0">
              <a:latin typeface="Arial Nova"/>
            </a:endParaRPr>
          </a:p>
          <a:p>
            <a:pPr marL="285750" indent="-285750">
              <a:buFont typeface="Wingdings"/>
              <a:buChar char="v"/>
            </a:pPr>
            <a:r>
              <a:rPr lang="en-GB" dirty="0">
                <a:latin typeface="Arial Nova"/>
              </a:rPr>
              <a:t>Not ideal for urgent clinical situations (other tools like Fishbone or A3 may be better)</a:t>
            </a:r>
          </a:p>
          <a:p>
            <a:pPr marL="285750" indent="-285750">
              <a:buFont typeface="Wingdings"/>
              <a:buChar char="v"/>
            </a:pPr>
            <a:endParaRPr lang="en-GB" dirty="0">
              <a:latin typeface="Arial Nova"/>
            </a:endParaRPr>
          </a:p>
          <a:p>
            <a:pPr marL="285750" indent="-285750">
              <a:buFont typeface="Wingdings"/>
              <a:buChar char="v"/>
            </a:pPr>
            <a:r>
              <a:rPr lang="en-GB" dirty="0">
                <a:latin typeface="Arial Nova"/>
              </a:rPr>
              <a:t>47% of quality improvement projects fail due to poor staff engagement </a:t>
            </a:r>
          </a:p>
          <a:p>
            <a:pPr marL="285750" indent="-285750">
              <a:buFont typeface="Wingdings"/>
              <a:buChar char="v"/>
            </a:pPr>
            <a:endParaRPr lang="en-GB" dirty="0">
              <a:latin typeface="Arial Nova"/>
            </a:endParaRPr>
          </a:p>
          <a:p>
            <a:pPr marL="285750" indent="-285750">
              <a:buFont typeface="Wingdings"/>
              <a:buChar char="v"/>
            </a:pPr>
            <a:r>
              <a:rPr lang="en-GB">
                <a:latin typeface="Arial Nova"/>
              </a:rPr>
              <a:t>Needs time and organisational </a:t>
            </a:r>
            <a:r>
              <a:rPr lang="en-GB" err="1">
                <a:latin typeface="Arial Nova"/>
              </a:rPr>
              <a:t>suppoert</a:t>
            </a:r>
            <a:r>
              <a:rPr lang="en-GB">
                <a:latin typeface="Arial Nova"/>
              </a:rPr>
              <a:t> </a:t>
            </a:r>
            <a:endParaRPr lang="en-GB" dirty="0">
              <a:latin typeface="Arial Nova"/>
            </a:endParaRPr>
          </a:p>
          <a:p>
            <a:endParaRPr lang="en-GB" dirty="0">
              <a:latin typeface="Arial Nova"/>
            </a:endParaRPr>
          </a:p>
        </p:txBody>
      </p:sp>
      <p:sp>
        <p:nvSpPr>
          <p:cNvPr id="5" name="TextBox 4">
            <a:extLst>
              <a:ext uri="{FF2B5EF4-FFF2-40B4-BE49-F238E27FC236}">
                <a16:creationId xmlns:a16="http://schemas.microsoft.com/office/drawing/2014/main" id="{B60EAA29-F937-DDF1-03FA-EB0F95AF6AA8}"/>
              </a:ext>
            </a:extLst>
          </p:cNvPr>
          <p:cNvSpPr txBox="1"/>
          <p:nvPr/>
        </p:nvSpPr>
        <p:spPr>
          <a:xfrm>
            <a:off x="810548" y="5442252"/>
            <a:ext cx="102186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Nova"/>
              </a:rPr>
              <a:t>The framework should always match the situation. Urgency, complexity, and resources matter. </a:t>
            </a:r>
          </a:p>
        </p:txBody>
      </p:sp>
    </p:spTree>
    <p:extLst>
      <p:ext uri="{BB962C8B-B14F-4D97-AF65-F5344CB8AC3E}">
        <p14:creationId xmlns:p14="http://schemas.microsoft.com/office/powerpoint/2010/main" val="892262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5CCA9"/>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9AB0AB8-ABEF-9E20-E1C7-260E1BA5D3A5}"/>
              </a:ext>
            </a:extLst>
          </p:cNvPr>
          <p:cNvSpPr txBox="1"/>
          <p:nvPr/>
        </p:nvSpPr>
        <p:spPr>
          <a:xfrm>
            <a:off x="390059" y="408097"/>
            <a:ext cx="1072529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Impact on Professional Practice</a:t>
            </a:r>
          </a:p>
        </p:txBody>
      </p:sp>
      <p:sp>
        <p:nvSpPr>
          <p:cNvPr id="3" name="TextBox 2">
            <a:extLst>
              <a:ext uri="{FF2B5EF4-FFF2-40B4-BE49-F238E27FC236}">
                <a16:creationId xmlns:a16="http://schemas.microsoft.com/office/drawing/2014/main" id="{C3C47E2D-11AF-4275-F4DB-53F1F3117A0B}"/>
              </a:ext>
            </a:extLst>
          </p:cNvPr>
          <p:cNvSpPr txBox="1"/>
          <p:nvPr/>
        </p:nvSpPr>
        <p:spPr>
          <a:xfrm>
            <a:off x="521066" y="1317141"/>
            <a:ext cx="3589571"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Patient Outcomes</a:t>
            </a:r>
          </a:p>
          <a:p>
            <a:endParaRPr lang="en-GB" dirty="0">
              <a:latin typeface="Arial Nova"/>
            </a:endParaRPr>
          </a:p>
          <a:p>
            <a:pPr marL="285750" indent="-285750">
              <a:buFont typeface="Wingdings"/>
              <a:buChar char="ü"/>
            </a:pPr>
            <a:r>
              <a:rPr lang="en-GB" dirty="0">
                <a:latin typeface="Arial Nova"/>
              </a:rPr>
              <a:t>78% reduction in medication errors</a:t>
            </a:r>
          </a:p>
          <a:p>
            <a:pPr marL="285750" indent="-285750">
              <a:buFont typeface="Wingdings"/>
              <a:buChar char="ü"/>
            </a:pPr>
            <a:endParaRPr lang="en-GB" dirty="0">
              <a:latin typeface="Arial Nova"/>
            </a:endParaRPr>
          </a:p>
          <a:p>
            <a:pPr marL="285750" indent="-285750">
              <a:buFont typeface="Wingdings"/>
              <a:buChar char="ü"/>
            </a:pPr>
            <a:r>
              <a:rPr lang="en-GB" dirty="0">
                <a:latin typeface="Arial Nova"/>
              </a:rPr>
              <a:t>50% fewer patient falls (Emergency Department study)</a:t>
            </a:r>
          </a:p>
          <a:p>
            <a:pPr marL="285750" indent="-285750">
              <a:buFont typeface="Wingdings"/>
              <a:buChar char="ü"/>
            </a:pPr>
            <a:endParaRPr lang="en-GB" dirty="0">
              <a:latin typeface="Arial Nova"/>
            </a:endParaRPr>
          </a:p>
          <a:p>
            <a:pPr marL="285750" indent="-285750">
              <a:buFont typeface="Wingdings"/>
              <a:buChar char="ü"/>
            </a:pPr>
            <a:r>
              <a:rPr lang="en-GB" dirty="0">
                <a:latin typeface="Arial Nova"/>
              </a:rPr>
              <a:t>35% decrease in adverse events</a:t>
            </a:r>
          </a:p>
          <a:p>
            <a:pPr marL="285750" indent="-285750">
              <a:buFont typeface="Wingdings"/>
              <a:buChar char="ü"/>
            </a:pPr>
            <a:endParaRPr lang="en-GB" dirty="0">
              <a:latin typeface="Arial Nova"/>
            </a:endParaRPr>
          </a:p>
          <a:p>
            <a:pPr marL="285750" indent="-285750">
              <a:buFont typeface="Wingdings"/>
              <a:buChar char="ü"/>
            </a:pPr>
            <a:r>
              <a:rPr lang="en-GB" dirty="0">
                <a:latin typeface="Arial Nova"/>
              </a:rPr>
              <a:t>Improved care quality scores</a:t>
            </a:r>
          </a:p>
        </p:txBody>
      </p:sp>
      <p:sp>
        <p:nvSpPr>
          <p:cNvPr id="4" name="TextBox 3">
            <a:extLst>
              <a:ext uri="{FF2B5EF4-FFF2-40B4-BE49-F238E27FC236}">
                <a16:creationId xmlns:a16="http://schemas.microsoft.com/office/drawing/2014/main" id="{E65FEC1B-DE7D-0636-03B4-E5032859C77A}"/>
              </a:ext>
            </a:extLst>
          </p:cNvPr>
          <p:cNvSpPr txBox="1"/>
          <p:nvPr/>
        </p:nvSpPr>
        <p:spPr>
          <a:xfrm>
            <a:off x="4099261" y="1313439"/>
            <a:ext cx="370536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Team Effectiveness</a:t>
            </a:r>
          </a:p>
          <a:p>
            <a:endParaRPr lang="en-GB" dirty="0">
              <a:latin typeface="Arial Nova"/>
            </a:endParaRPr>
          </a:p>
          <a:p>
            <a:pPr marL="285750" indent="-285750">
              <a:buFont typeface="Wingdings"/>
              <a:buChar char="ü"/>
            </a:pPr>
            <a:r>
              <a:rPr lang="en-GB" dirty="0">
                <a:latin typeface="Arial Nova"/>
              </a:rPr>
              <a:t>34% improvement in clinical reasoning (Bacon et al., 2024)</a:t>
            </a:r>
          </a:p>
          <a:p>
            <a:pPr marL="285750" indent="-285750">
              <a:buFont typeface="Wingdings"/>
              <a:buChar char="ü"/>
            </a:pPr>
            <a:endParaRPr lang="en-GB" dirty="0">
              <a:latin typeface="Arial Nova"/>
            </a:endParaRPr>
          </a:p>
          <a:p>
            <a:pPr marL="285750" indent="-285750">
              <a:buFont typeface="Wingdings"/>
              <a:buChar char="ü"/>
            </a:pPr>
            <a:r>
              <a:rPr lang="en-GB" dirty="0">
                <a:latin typeface="Arial Nova"/>
              </a:rPr>
              <a:t>Better shared decision-making </a:t>
            </a:r>
          </a:p>
          <a:p>
            <a:pPr marL="285750" indent="-285750">
              <a:buFont typeface="Wingdings"/>
              <a:buChar char="ü"/>
            </a:pPr>
            <a:endParaRPr lang="en-GB" dirty="0">
              <a:latin typeface="Arial Nova"/>
            </a:endParaRPr>
          </a:p>
          <a:p>
            <a:pPr marL="285750" indent="-285750">
              <a:buFont typeface="Wingdings"/>
              <a:buChar char="ü"/>
            </a:pPr>
            <a:r>
              <a:rPr lang="en-GB" dirty="0">
                <a:latin typeface="Arial Nova"/>
              </a:rPr>
              <a:t>Stronger teamwork</a:t>
            </a:r>
          </a:p>
          <a:p>
            <a:pPr marL="285750" indent="-285750">
              <a:buFont typeface="Wingdings"/>
              <a:buChar char="ü"/>
            </a:pPr>
            <a:endParaRPr lang="en-GB" dirty="0">
              <a:latin typeface="Arial Nova"/>
            </a:endParaRPr>
          </a:p>
          <a:p>
            <a:pPr marL="285750" indent="-285750">
              <a:buFont typeface="Wingdings"/>
              <a:buChar char="ü"/>
            </a:pPr>
            <a:r>
              <a:rPr lang="en-GB" dirty="0">
                <a:latin typeface="Arial Nova"/>
              </a:rPr>
              <a:t>Fewer communication problems</a:t>
            </a:r>
          </a:p>
        </p:txBody>
      </p:sp>
      <p:sp>
        <p:nvSpPr>
          <p:cNvPr id="5" name="TextBox 4">
            <a:extLst>
              <a:ext uri="{FF2B5EF4-FFF2-40B4-BE49-F238E27FC236}">
                <a16:creationId xmlns:a16="http://schemas.microsoft.com/office/drawing/2014/main" id="{B138FFE3-4A26-6840-93AF-EEB7B57B5157}"/>
              </a:ext>
            </a:extLst>
          </p:cNvPr>
          <p:cNvSpPr txBox="1"/>
          <p:nvPr/>
        </p:nvSpPr>
        <p:spPr>
          <a:xfrm>
            <a:off x="8091008" y="1320375"/>
            <a:ext cx="3632993"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24918E"/>
                </a:solidFill>
                <a:latin typeface="Arial Nova"/>
              </a:rPr>
              <a:t>Organisational Development</a:t>
            </a:r>
          </a:p>
          <a:p>
            <a:endParaRPr lang="en-GB" dirty="0">
              <a:latin typeface="Arial Nova"/>
            </a:endParaRPr>
          </a:p>
          <a:p>
            <a:pPr marL="285750" indent="-285750">
              <a:buFont typeface="Wingdings"/>
              <a:buChar char="Ø"/>
            </a:pPr>
            <a:r>
              <a:rPr lang="en-GB" dirty="0">
                <a:latin typeface="Arial Nova"/>
              </a:rPr>
              <a:t>49% productivity improvement using A3 (Pereira et al., 2019)</a:t>
            </a:r>
          </a:p>
          <a:p>
            <a:pPr marL="285750" indent="-285750">
              <a:buFont typeface="Wingdings"/>
              <a:buChar char="Ø"/>
            </a:pPr>
            <a:endParaRPr lang="en-GB" dirty="0">
              <a:latin typeface="Arial Nova"/>
            </a:endParaRPr>
          </a:p>
          <a:p>
            <a:pPr marL="285750" indent="-285750">
              <a:buFont typeface="Wingdings"/>
              <a:buChar char="Ø"/>
            </a:pPr>
            <a:r>
              <a:rPr lang="en-GB" dirty="0">
                <a:latin typeface="Arial Nova"/>
              </a:rPr>
              <a:t>Continuous improvement based on evidence </a:t>
            </a:r>
          </a:p>
          <a:p>
            <a:pPr marL="285750" indent="-285750">
              <a:buFont typeface="Wingdings"/>
              <a:buChar char="Ø"/>
            </a:pPr>
            <a:endParaRPr lang="en-GB" dirty="0">
              <a:latin typeface="Arial Nova"/>
            </a:endParaRPr>
          </a:p>
          <a:p>
            <a:pPr marL="285750" indent="-285750">
              <a:buFont typeface="Wingdings"/>
              <a:buChar char="Ø"/>
            </a:pPr>
            <a:r>
              <a:rPr lang="en-GB" dirty="0">
                <a:latin typeface="Arial Nova"/>
              </a:rPr>
              <a:t>Estimated £180K saved per year</a:t>
            </a:r>
          </a:p>
          <a:p>
            <a:pPr marL="285750" indent="-285750">
              <a:buFont typeface="Wingdings"/>
              <a:buChar char="Ø"/>
            </a:pPr>
            <a:endParaRPr lang="en-GB" dirty="0">
              <a:latin typeface="Arial Nova"/>
            </a:endParaRPr>
          </a:p>
          <a:p>
            <a:pPr marL="285750" indent="-285750">
              <a:buFont typeface="Wingdings"/>
              <a:buChar char="Ø"/>
            </a:pPr>
            <a:r>
              <a:rPr lang="en-GB" dirty="0">
                <a:latin typeface="Arial Nova"/>
              </a:rPr>
              <a:t>Culture focused on learning, not blame</a:t>
            </a:r>
          </a:p>
        </p:txBody>
      </p:sp>
    </p:spTree>
    <p:extLst>
      <p:ext uri="{BB962C8B-B14F-4D97-AF65-F5344CB8AC3E}">
        <p14:creationId xmlns:p14="http://schemas.microsoft.com/office/powerpoint/2010/main" val="63489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4918E"/>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811E52-ECC9-D896-DE89-E5240AAA3FD5}"/>
              </a:ext>
            </a:extLst>
          </p:cNvPr>
          <p:cNvSpPr txBox="1"/>
          <p:nvPr/>
        </p:nvSpPr>
        <p:spPr>
          <a:xfrm>
            <a:off x="810548" y="593437"/>
            <a:ext cx="895945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bg1"/>
                </a:solidFill>
                <a:latin typeface="Arial Nova"/>
              </a:rPr>
              <a:t>Conclusion</a:t>
            </a:r>
          </a:p>
        </p:txBody>
      </p:sp>
      <p:sp>
        <p:nvSpPr>
          <p:cNvPr id="4" name="TextBox 3">
            <a:extLst>
              <a:ext uri="{FF2B5EF4-FFF2-40B4-BE49-F238E27FC236}">
                <a16:creationId xmlns:a16="http://schemas.microsoft.com/office/drawing/2014/main" id="{0576B7A5-D9B9-A78F-D4A7-9E0979412040}"/>
              </a:ext>
            </a:extLst>
          </p:cNvPr>
          <p:cNvSpPr txBox="1"/>
          <p:nvPr/>
        </p:nvSpPr>
        <p:spPr>
          <a:xfrm>
            <a:off x="812165" y="1709559"/>
            <a:ext cx="9596313"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solidFill>
                  <a:schemeClr val="bg1"/>
                </a:solidFill>
                <a:latin typeface="Arial Nova"/>
              </a:rPr>
              <a:t>Problem solving is a key professional skill. It is not just a soft skill. It is required by </a:t>
            </a:r>
            <a:r>
              <a:rPr lang="en-GB" err="1">
                <a:solidFill>
                  <a:schemeClr val="bg1"/>
                </a:solidFill>
                <a:latin typeface="Arial Nova"/>
              </a:rPr>
              <a:t>th</a:t>
            </a:r>
            <a:r>
              <a:rPr lang="en-GB" dirty="0">
                <a:solidFill>
                  <a:schemeClr val="bg1"/>
                </a:solidFill>
                <a:latin typeface="Arial Nova"/>
              </a:rPr>
              <a:t> NMC (2023) and is proven to predict readiness for professional practice</a:t>
            </a:r>
          </a:p>
          <a:p>
            <a:pPr marL="285750" indent="-285750">
              <a:buFont typeface="Wingdings"/>
              <a:buChar char="Ø"/>
            </a:pPr>
            <a:endParaRPr lang="en-GB" dirty="0">
              <a:solidFill>
                <a:schemeClr val="bg1"/>
              </a:solidFill>
              <a:latin typeface="Arial Nova"/>
            </a:endParaRPr>
          </a:p>
          <a:p>
            <a:pPr marL="285750" indent="-285750">
              <a:buFont typeface="Wingdings"/>
              <a:buChar char="Ø"/>
            </a:pPr>
            <a:r>
              <a:rPr lang="en-GB" dirty="0">
                <a:solidFill>
                  <a:schemeClr val="bg1"/>
                </a:solidFill>
                <a:latin typeface="Arial Nova"/>
              </a:rPr>
              <a:t>The PDSA cycle is a strong framework when used properly. However, the chose </a:t>
            </a:r>
            <a:r>
              <a:rPr lang="en-GB" err="1">
                <a:solidFill>
                  <a:schemeClr val="bg1"/>
                </a:solidFill>
                <a:latin typeface="Arial Nova"/>
              </a:rPr>
              <a:t>framwork</a:t>
            </a:r>
            <a:r>
              <a:rPr lang="en-GB" dirty="0">
                <a:solidFill>
                  <a:schemeClr val="bg1"/>
                </a:solidFill>
                <a:latin typeface="Arial Nova"/>
              </a:rPr>
              <a:t> must suit the situation</a:t>
            </a:r>
          </a:p>
          <a:p>
            <a:pPr marL="285750" indent="-285750">
              <a:buFont typeface="Wingdings"/>
              <a:buChar char="Ø"/>
            </a:pPr>
            <a:endParaRPr lang="en-GB" dirty="0">
              <a:solidFill>
                <a:schemeClr val="bg1"/>
              </a:solidFill>
              <a:latin typeface="Arial Nova"/>
            </a:endParaRPr>
          </a:p>
          <a:p>
            <a:pPr marL="285750" indent="-285750">
              <a:buFont typeface="Wingdings"/>
              <a:buChar char="Ø"/>
            </a:pPr>
            <a:r>
              <a:rPr lang="en-GB" dirty="0">
                <a:solidFill>
                  <a:schemeClr val="bg1"/>
                </a:solidFill>
                <a:latin typeface="Arial Nova"/>
              </a:rPr>
              <a:t>Real-life examples show clear results: 78% fewer medication errors, 50% fewer falls and major cost savings.</a:t>
            </a:r>
          </a:p>
          <a:p>
            <a:pPr marL="285750" indent="-285750">
              <a:buFont typeface="Wingdings"/>
              <a:buChar char="Ø"/>
            </a:pPr>
            <a:endParaRPr lang="en-GB" dirty="0">
              <a:solidFill>
                <a:schemeClr val="bg1"/>
              </a:solidFill>
              <a:latin typeface="Arial Nova"/>
            </a:endParaRPr>
          </a:p>
          <a:p>
            <a:pPr marL="285750" indent="-285750">
              <a:buFont typeface="Wingdings"/>
              <a:buChar char="Ø"/>
            </a:pPr>
            <a:r>
              <a:rPr lang="en-GB" dirty="0">
                <a:solidFill>
                  <a:schemeClr val="bg1"/>
                </a:solidFill>
                <a:latin typeface="Arial Nova"/>
              </a:rPr>
              <a:t>To improve problem-solving skills, professionals need practice, guidance, and a commitment to evidence-based reflection</a:t>
            </a:r>
          </a:p>
        </p:txBody>
      </p:sp>
    </p:spTree>
    <p:extLst>
      <p:ext uri="{BB962C8B-B14F-4D97-AF65-F5344CB8AC3E}">
        <p14:creationId xmlns:p14="http://schemas.microsoft.com/office/powerpoint/2010/main" val="23675533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97A3CC-DD6D-9D5F-ED84-A705F947E419}"/>
              </a:ext>
            </a:extLst>
          </p:cNvPr>
          <p:cNvSpPr txBox="1"/>
          <p:nvPr/>
        </p:nvSpPr>
        <p:spPr>
          <a:xfrm>
            <a:off x="347378" y="303955"/>
            <a:ext cx="990026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t>References </a:t>
            </a:r>
          </a:p>
        </p:txBody>
      </p:sp>
      <p:sp>
        <p:nvSpPr>
          <p:cNvPr id="3" name="TextBox 2">
            <a:extLst>
              <a:ext uri="{FF2B5EF4-FFF2-40B4-BE49-F238E27FC236}">
                <a16:creationId xmlns:a16="http://schemas.microsoft.com/office/drawing/2014/main" id="{4B50E8D5-A0A3-4B81-1821-A96B6C085641}"/>
              </a:ext>
            </a:extLst>
          </p:cNvPr>
          <p:cNvSpPr txBox="1"/>
          <p:nvPr/>
        </p:nvSpPr>
        <p:spPr>
          <a:xfrm>
            <a:off x="578962" y="1302667"/>
            <a:ext cx="1039238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Knudsen,  S.V.,  Laursen,  H.V.B.,  Johnsen,  S.P.,  Bartels,  P.D.,  Ehlers,  L.H.  and  Mainz,  J.,  (2019). Can  quality  improvement  improve   the   quality   of  care?  A   systematic  review of  reported  effects  and  methodological  rigor  in  plan-do-study-act projects. </a:t>
            </a:r>
            <a:r>
              <a:rPr lang="en-GB" i="1" dirty="0"/>
              <a:t>BMC Health Services Research,  19</a:t>
            </a:r>
            <a:r>
              <a:rPr lang="en-GB" dirty="0"/>
              <a:t>(1), p.683</a:t>
            </a:r>
          </a:p>
          <a:p>
            <a:pPr marL="285750" indent="-285750">
              <a:buFont typeface="Arial"/>
              <a:buChar char="•"/>
            </a:pPr>
            <a:r>
              <a:rPr lang="en-GB" dirty="0"/>
              <a:t>NHS England (2022) - "QSIR Tools: Plan, Do, Study, Act Cycles". england.nhs.uk/</a:t>
            </a:r>
            <a:r>
              <a:rPr lang="en-GB" dirty="0" err="1"/>
              <a:t>sustainableimprovement</a:t>
            </a:r>
            <a:endParaRPr lang="en-GB"/>
          </a:p>
          <a:p>
            <a:pPr marL="285750" indent="-285750">
              <a:buFont typeface="Arial"/>
              <a:buChar char="•"/>
            </a:pPr>
            <a:r>
              <a:rPr lang="en-GB" dirty="0"/>
              <a:t>Nursing and Midwifery Council (2023) - </a:t>
            </a:r>
            <a:r>
              <a:rPr lang="en-GB" i="1" dirty="0"/>
              <a:t>The code.</a:t>
            </a:r>
            <a:r>
              <a:rPr lang="en-GB" dirty="0"/>
              <a:t> London: NMC</a:t>
            </a:r>
          </a:p>
          <a:p>
            <a:pPr marL="285750" indent="-285750">
              <a:buFont typeface="Arial"/>
              <a:buChar char="•"/>
            </a:pPr>
            <a:r>
              <a:rPr lang="en-GB" dirty="0"/>
              <a:t>Taylor, M.J.,, McNicholas,  C.,  Nicolay, C.,  Darzi, A.,  Bell, D.  and Reed,  J.E., (2014). Systematic review of the application of the plan-do-study-act method to improve quality in healthcare. </a:t>
            </a:r>
            <a:r>
              <a:rPr lang="en-GB" i="1" dirty="0"/>
              <a:t>BMJ quality &amp; safety,</a:t>
            </a:r>
            <a:r>
              <a:rPr lang="en-GB" dirty="0"/>
              <a:t> 23(4), pp.290-298</a:t>
            </a:r>
          </a:p>
          <a:p>
            <a:pPr marL="285750" indent="-285750">
              <a:buFont typeface="Arial"/>
              <a:buChar char="•"/>
            </a:pPr>
            <a:r>
              <a:rPr lang="en-GB" dirty="0"/>
              <a:t>Wynne, K., Mwangi, F.,  Onifade,  O.,  Abimbola, O.,  Jones,  F., Burrows,  J., Lynagh, M., Majeed,  T.,  Sharma, D., Bembridge, E. and Stubbs,  M.,  (2024).  Readiness  for  professional  practice  among  health  professions  education  graduates:  a systematic review. </a:t>
            </a:r>
            <a:r>
              <a:rPr lang="en-GB" i="1" dirty="0"/>
              <a:t>Frontiers in Medicine,</a:t>
            </a:r>
            <a:r>
              <a:rPr lang="en-GB" dirty="0"/>
              <a:t>  11.  p.1472834 </a:t>
            </a:r>
          </a:p>
          <a:p>
            <a:pPr marL="285750" indent="-285750">
              <a:buFont typeface="Arial"/>
              <a:buChar char="•"/>
            </a:pPr>
            <a:endParaRPr lang="en-GB" dirty="0"/>
          </a:p>
          <a:p>
            <a:pPr marL="285750" indent="-285750">
              <a:buFont typeface="Arial"/>
              <a:buChar char="•"/>
            </a:pPr>
            <a:endParaRPr lang="en-GB" i="1" dirty="0"/>
          </a:p>
        </p:txBody>
      </p:sp>
    </p:spTree>
    <p:extLst>
      <p:ext uri="{BB962C8B-B14F-4D97-AF65-F5344CB8AC3E}">
        <p14:creationId xmlns:p14="http://schemas.microsoft.com/office/powerpoint/2010/main" val="138059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Problem Solving in Health and Social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790</cp:revision>
  <dcterms:created xsi:type="dcterms:W3CDTF">2026-02-19T19:33:47Z</dcterms:created>
  <dcterms:modified xsi:type="dcterms:W3CDTF">2026-02-20T20:17:28Z</dcterms:modified>
</cp:coreProperties>
</file>