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72" r:id="rId3"/>
  </p:sldMasterIdLst>
  <p:notesMasterIdLst>
    <p:notesMasterId r:id="rId43"/>
  </p:notesMasterIdLst>
  <p:sldIdLst>
    <p:sldId id="256" r:id="rId4"/>
    <p:sldId id="257" r:id="rId5"/>
    <p:sldId id="290" r:id="rId6"/>
    <p:sldId id="258" r:id="rId7"/>
    <p:sldId id="279" r:id="rId8"/>
    <p:sldId id="289" r:id="rId9"/>
    <p:sldId id="309" r:id="rId10"/>
    <p:sldId id="327" r:id="rId11"/>
    <p:sldId id="328" r:id="rId12"/>
    <p:sldId id="329" r:id="rId13"/>
    <p:sldId id="330" r:id="rId14"/>
    <p:sldId id="331" r:id="rId15"/>
    <p:sldId id="343" r:id="rId16"/>
    <p:sldId id="344" r:id="rId17"/>
    <p:sldId id="259" r:id="rId18"/>
    <p:sldId id="260" r:id="rId19"/>
    <p:sldId id="261" r:id="rId20"/>
    <p:sldId id="262" r:id="rId21"/>
    <p:sldId id="264" r:id="rId22"/>
    <p:sldId id="265" r:id="rId23"/>
    <p:sldId id="266" r:id="rId24"/>
    <p:sldId id="267" r:id="rId25"/>
    <p:sldId id="268" r:id="rId26"/>
    <p:sldId id="269" r:id="rId27"/>
    <p:sldId id="270" r:id="rId28"/>
    <p:sldId id="286" r:id="rId29"/>
    <p:sldId id="287" r:id="rId30"/>
    <p:sldId id="288" r:id="rId31"/>
    <p:sldId id="271" r:id="rId32"/>
    <p:sldId id="272" r:id="rId33"/>
    <p:sldId id="273" r:id="rId34"/>
    <p:sldId id="274" r:id="rId35"/>
    <p:sldId id="275" r:id="rId36"/>
    <p:sldId id="276" r:id="rId37"/>
    <p:sldId id="277" r:id="rId38"/>
    <p:sldId id="278" r:id="rId39"/>
    <p:sldId id="345" r:id="rId40"/>
    <p:sldId id="346" r:id="rId41"/>
    <p:sldId id="283" r:id="rId42"/>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5" d="100"/>
          <a:sy n="55" d="100"/>
        </p:scale>
        <p:origin x="192" y="4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64CE12-6B51-441C-81F3-1F5F61C9F28B}" type="doc">
      <dgm:prSet loTypeId="urn:microsoft.com/office/officeart/2018/2/layout/IconCircleList" loCatId="icon" qsTypeId="urn:microsoft.com/office/officeart/2005/8/quickstyle/simple1" qsCatId="simple" csTypeId="urn:microsoft.com/office/officeart/2018/5/colors/Iconchunking_neutralbg_accent3_2" csCatId="accent3" phldr="1"/>
      <dgm:spPr/>
      <dgm:t>
        <a:bodyPr/>
        <a:lstStyle/>
        <a:p>
          <a:endParaRPr lang="en-US"/>
        </a:p>
      </dgm:t>
    </dgm:pt>
    <dgm:pt modelId="{44CADFFD-F83F-4F38-AF7B-D76B4C833056}">
      <dgm:prSet custT="1"/>
      <dgm:spPr/>
      <dgm:t>
        <a:bodyPr/>
        <a:lstStyle/>
        <a:p>
          <a:pPr>
            <a:lnSpc>
              <a:spcPct val="100000"/>
            </a:lnSpc>
          </a:pPr>
          <a:r>
            <a:rPr lang="en-GB" sz="3200" dirty="0"/>
            <a:t>Mind maps are graphic summaries of information that aid you as a notetaker to:</a:t>
          </a:r>
          <a:endParaRPr lang="en-US" sz="3200" dirty="0"/>
        </a:p>
      </dgm:t>
    </dgm:pt>
    <dgm:pt modelId="{E85BDD27-A71B-496C-B4E4-8E75A68F5F30}" type="parTrans" cxnId="{2F7E5E2A-22B8-458C-B612-F42180528E6E}">
      <dgm:prSet/>
      <dgm:spPr/>
      <dgm:t>
        <a:bodyPr/>
        <a:lstStyle/>
        <a:p>
          <a:endParaRPr lang="en-US" sz="3200"/>
        </a:p>
      </dgm:t>
    </dgm:pt>
    <dgm:pt modelId="{4F72F8CB-4713-44E6-9D58-5E4F51784679}" type="sibTrans" cxnId="{2F7E5E2A-22B8-458C-B612-F42180528E6E}">
      <dgm:prSet/>
      <dgm:spPr/>
      <dgm:t>
        <a:bodyPr/>
        <a:lstStyle/>
        <a:p>
          <a:pPr>
            <a:lnSpc>
              <a:spcPct val="100000"/>
            </a:lnSpc>
          </a:pPr>
          <a:endParaRPr lang="en-US" sz="3200"/>
        </a:p>
      </dgm:t>
    </dgm:pt>
    <dgm:pt modelId="{B0F19991-499D-4A8F-B0E3-FDEA33C1D95D}">
      <dgm:prSet custT="1"/>
      <dgm:spPr/>
      <dgm:t>
        <a:bodyPr/>
        <a:lstStyle/>
        <a:p>
          <a:pPr>
            <a:lnSpc>
              <a:spcPct val="100000"/>
            </a:lnSpc>
          </a:pPr>
          <a:r>
            <a:rPr lang="en-GB" sz="3200" dirty="0"/>
            <a:t>Organise, </a:t>
          </a:r>
          <a:endParaRPr lang="en-US" sz="3200" dirty="0"/>
        </a:p>
      </dgm:t>
    </dgm:pt>
    <dgm:pt modelId="{33A59C69-982D-4CAB-8F5B-6E8C50E2D4AC}" type="parTrans" cxnId="{5D82A9AB-1247-4BE6-809D-D754018A9FC3}">
      <dgm:prSet/>
      <dgm:spPr/>
      <dgm:t>
        <a:bodyPr/>
        <a:lstStyle/>
        <a:p>
          <a:endParaRPr lang="en-US" sz="3200"/>
        </a:p>
      </dgm:t>
    </dgm:pt>
    <dgm:pt modelId="{BF12CC54-EEE3-4DFB-A57F-DC6422007C3D}" type="sibTrans" cxnId="{5D82A9AB-1247-4BE6-809D-D754018A9FC3}">
      <dgm:prSet/>
      <dgm:spPr/>
      <dgm:t>
        <a:bodyPr/>
        <a:lstStyle/>
        <a:p>
          <a:pPr>
            <a:lnSpc>
              <a:spcPct val="100000"/>
            </a:lnSpc>
          </a:pPr>
          <a:endParaRPr lang="en-US" sz="3200"/>
        </a:p>
      </dgm:t>
    </dgm:pt>
    <dgm:pt modelId="{C5DB4C97-C415-4AA4-B2F6-7956E5A2DAF9}">
      <dgm:prSet custT="1"/>
      <dgm:spPr/>
      <dgm:t>
        <a:bodyPr/>
        <a:lstStyle/>
        <a:p>
          <a:pPr>
            <a:lnSpc>
              <a:spcPct val="100000"/>
            </a:lnSpc>
          </a:pPr>
          <a:r>
            <a:rPr lang="en-GB" sz="3200"/>
            <a:t>Group your points of information,</a:t>
          </a:r>
          <a:endParaRPr lang="en-US" sz="3200"/>
        </a:p>
      </dgm:t>
    </dgm:pt>
    <dgm:pt modelId="{8F2663ED-B672-45AC-98A8-695C2C6A6240}" type="parTrans" cxnId="{B05EC3B4-1C49-4682-9708-D2A37E56CCDB}">
      <dgm:prSet/>
      <dgm:spPr/>
      <dgm:t>
        <a:bodyPr/>
        <a:lstStyle/>
        <a:p>
          <a:endParaRPr lang="en-US" sz="3200"/>
        </a:p>
      </dgm:t>
    </dgm:pt>
    <dgm:pt modelId="{B62CBFDE-8480-4442-8950-E055FA0AAEF7}" type="sibTrans" cxnId="{B05EC3B4-1C49-4682-9708-D2A37E56CCDB}">
      <dgm:prSet/>
      <dgm:spPr/>
      <dgm:t>
        <a:bodyPr/>
        <a:lstStyle/>
        <a:p>
          <a:pPr>
            <a:lnSpc>
              <a:spcPct val="100000"/>
            </a:lnSpc>
          </a:pPr>
          <a:endParaRPr lang="en-US" sz="3200"/>
        </a:p>
      </dgm:t>
    </dgm:pt>
    <dgm:pt modelId="{59D864C8-4697-406A-9881-EB5D7E17DAAD}">
      <dgm:prSet custT="1"/>
      <dgm:spPr/>
      <dgm:t>
        <a:bodyPr/>
        <a:lstStyle/>
        <a:p>
          <a:pPr>
            <a:lnSpc>
              <a:spcPct val="100000"/>
            </a:lnSpc>
          </a:pPr>
          <a:r>
            <a:rPr lang="en-GB" sz="3200"/>
            <a:t>Link your points of information. </a:t>
          </a:r>
          <a:endParaRPr lang="en-US" sz="3200"/>
        </a:p>
      </dgm:t>
    </dgm:pt>
    <dgm:pt modelId="{A20D9836-DEF6-4465-91E2-2966DF6A44CF}" type="parTrans" cxnId="{247CE746-9AD3-40C2-A30D-C22CBE421C33}">
      <dgm:prSet/>
      <dgm:spPr/>
      <dgm:t>
        <a:bodyPr/>
        <a:lstStyle/>
        <a:p>
          <a:endParaRPr lang="en-US" sz="3200"/>
        </a:p>
      </dgm:t>
    </dgm:pt>
    <dgm:pt modelId="{5678921E-217D-4CE9-A48F-1C773B73131E}" type="sibTrans" cxnId="{247CE746-9AD3-40C2-A30D-C22CBE421C33}">
      <dgm:prSet/>
      <dgm:spPr/>
      <dgm:t>
        <a:bodyPr/>
        <a:lstStyle/>
        <a:p>
          <a:endParaRPr lang="en-US" sz="3200"/>
        </a:p>
      </dgm:t>
    </dgm:pt>
    <dgm:pt modelId="{355D6E9F-DE78-49A9-9E89-D974B77CBED4}" type="pres">
      <dgm:prSet presAssocID="{8B64CE12-6B51-441C-81F3-1F5F61C9F28B}" presName="root" presStyleCnt="0">
        <dgm:presLayoutVars>
          <dgm:dir/>
          <dgm:resizeHandles val="exact"/>
        </dgm:presLayoutVars>
      </dgm:prSet>
      <dgm:spPr/>
    </dgm:pt>
    <dgm:pt modelId="{39694312-751B-4F20-A621-089D24E206C5}" type="pres">
      <dgm:prSet presAssocID="{8B64CE12-6B51-441C-81F3-1F5F61C9F28B}" presName="container" presStyleCnt="0">
        <dgm:presLayoutVars>
          <dgm:dir/>
          <dgm:resizeHandles val="exact"/>
        </dgm:presLayoutVars>
      </dgm:prSet>
      <dgm:spPr/>
    </dgm:pt>
    <dgm:pt modelId="{DB5EFBF0-648D-458C-9400-FCAFAD90D3EC}" type="pres">
      <dgm:prSet presAssocID="{44CADFFD-F83F-4F38-AF7B-D76B4C833056}" presName="compNode" presStyleCnt="0"/>
      <dgm:spPr/>
    </dgm:pt>
    <dgm:pt modelId="{71145474-A109-4424-849B-3A1A97622538}" type="pres">
      <dgm:prSet presAssocID="{44CADFFD-F83F-4F38-AF7B-D76B4C833056}" presName="iconBgRect" presStyleLbl="bgShp" presStyleIdx="0" presStyleCnt="4"/>
      <dgm:spPr/>
    </dgm:pt>
    <dgm:pt modelId="{D511DADA-0A8C-4870-B041-90FF581980CE}" type="pres">
      <dgm:prSet presAssocID="{44CADFFD-F83F-4F38-AF7B-D76B4C83305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perclip"/>
        </a:ext>
      </dgm:extLst>
    </dgm:pt>
    <dgm:pt modelId="{82F21375-022C-4BEB-ADC3-230891A200F9}" type="pres">
      <dgm:prSet presAssocID="{44CADFFD-F83F-4F38-AF7B-D76B4C833056}" presName="spaceRect" presStyleCnt="0"/>
      <dgm:spPr/>
    </dgm:pt>
    <dgm:pt modelId="{EF7DAC79-FBF3-45AD-AA29-646B16ECBA72}" type="pres">
      <dgm:prSet presAssocID="{44CADFFD-F83F-4F38-AF7B-D76B4C833056}" presName="textRect" presStyleLbl="revTx" presStyleIdx="0" presStyleCnt="4">
        <dgm:presLayoutVars>
          <dgm:chMax val="1"/>
          <dgm:chPref val="1"/>
        </dgm:presLayoutVars>
      </dgm:prSet>
      <dgm:spPr/>
    </dgm:pt>
    <dgm:pt modelId="{932FAE1B-C1AC-44A1-B487-09F907AC3447}" type="pres">
      <dgm:prSet presAssocID="{4F72F8CB-4713-44E6-9D58-5E4F51784679}" presName="sibTrans" presStyleLbl="sibTrans2D1" presStyleIdx="0" presStyleCnt="0"/>
      <dgm:spPr/>
    </dgm:pt>
    <dgm:pt modelId="{6B8C36AD-D81D-4FF0-BF46-B07200B53A6B}" type="pres">
      <dgm:prSet presAssocID="{B0F19991-499D-4A8F-B0E3-FDEA33C1D95D}" presName="compNode" presStyleCnt="0"/>
      <dgm:spPr/>
    </dgm:pt>
    <dgm:pt modelId="{E5A84BE5-9B4F-4174-8BA0-DD9E4061DB46}" type="pres">
      <dgm:prSet presAssocID="{B0F19991-499D-4A8F-B0E3-FDEA33C1D95D}" presName="iconBgRect" presStyleLbl="bgShp" presStyleIdx="1" presStyleCnt="4"/>
      <dgm:spPr/>
    </dgm:pt>
    <dgm:pt modelId="{FF5B3417-B2E5-4536-B1E4-39B80FBAB4CD}" type="pres">
      <dgm:prSet presAssocID="{B0F19991-499D-4A8F-B0E3-FDEA33C1D95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B045330A-A224-4CD3-8B18-44788295762A}" type="pres">
      <dgm:prSet presAssocID="{B0F19991-499D-4A8F-B0E3-FDEA33C1D95D}" presName="spaceRect" presStyleCnt="0"/>
      <dgm:spPr/>
    </dgm:pt>
    <dgm:pt modelId="{6A12711D-2D48-4C48-8880-9D0DEFE04B99}" type="pres">
      <dgm:prSet presAssocID="{B0F19991-499D-4A8F-B0E3-FDEA33C1D95D}" presName="textRect" presStyleLbl="revTx" presStyleIdx="1" presStyleCnt="4">
        <dgm:presLayoutVars>
          <dgm:chMax val="1"/>
          <dgm:chPref val="1"/>
        </dgm:presLayoutVars>
      </dgm:prSet>
      <dgm:spPr/>
    </dgm:pt>
    <dgm:pt modelId="{8EBF7B0E-7244-4E0B-BB3C-C0AD82228943}" type="pres">
      <dgm:prSet presAssocID="{BF12CC54-EEE3-4DFB-A57F-DC6422007C3D}" presName="sibTrans" presStyleLbl="sibTrans2D1" presStyleIdx="0" presStyleCnt="0"/>
      <dgm:spPr/>
    </dgm:pt>
    <dgm:pt modelId="{D602C2A9-3342-45CE-98D5-EBB342039EC4}" type="pres">
      <dgm:prSet presAssocID="{C5DB4C97-C415-4AA4-B2F6-7956E5A2DAF9}" presName="compNode" presStyleCnt="0"/>
      <dgm:spPr/>
    </dgm:pt>
    <dgm:pt modelId="{E2986E31-9D70-4043-9EFB-D9CF28B93ED2}" type="pres">
      <dgm:prSet presAssocID="{C5DB4C97-C415-4AA4-B2F6-7956E5A2DAF9}" presName="iconBgRect" presStyleLbl="bgShp" presStyleIdx="2" presStyleCnt="4"/>
      <dgm:spPr/>
    </dgm:pt>
    <dgm:pt modelId="{175080D8-3D51-40A2-865C-42E6E034F621}" type="pres">
      <dgm:prSet presAssocID="{C5DB4C97-C415-4AA4-B2F6-7956E5A2DAF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People"/>
        </a:ext>
      </dgm:extLst>
    </dgm:pt>
    <dgm:pt modelId="{1EB4A2AF-2614-4F50-8326-49916F8109B7}" type="pres">
      <dgm:prSet presAssocID="{C5DB4C97-C415-4AA4-B2F6-7956E5A2DAF9}" presName="spaceRect" presStyleCnt="0"/>
      <dgm:spPr/>
    </dgm:pt>
    <dgm:pt modelId="{001AB6E9-2C44-467F-978E-F832882976C4}" type="pres">
      <dgm:prSet presAssocID="{C5DB4C97-C415-4AA4-B2F6-7956E5A2DAF9}" presName="textRect" presStyleLbl="revTx" presStyleIdx="2" presStyleCnt="4">
        <dgm:presLayoutVars>
          <dgm:chMax val="1"/>
          <dgm:chPref val="1"/>
        </dgm:presLayoutVars>
      </dgm:prSet>
      <dgm:spPr/>
    </dgm:pt>
    <dgm:pt modelId="{82F3FB10-B4ED-4C31-BF13-FDBC45A363CB}" type="pres">
      <dgm:prSet presAssocID="{B62CBFDE-8480-4442-8950-E055FA0AAEF7}" presName="sibTrans" presStyleLbl="sibTrans2D1" presStyleIdx="0" presStyleCnt="0"/>
      <dgm:spPr/>
    </dgm:pt>
    <dgm:pt modelId="{7D1C708C-7DEA-420E-8B94-A2FB012886FC}" type="pres">
      <dgm:prSet presAssocID="{59D864C8-4697-406A-9881-EB5D7E17DAAD}" presName="compNode" presStyleCnt="0"/>
      <dgm:spPr/>
    </dgm:pt>
    <dgm:pt modelId="{6261F7D7-99B4-4BD3-8483-E0AF144A1FA5}" type="pres">
      <dgm:prSet presAssocID="{59D864C8-4697-406A-9881-EB5D7E17DAAD}" presName="iconBgRect" presStyleLbl="bgShp" presStyleIdx="3" presStyleCnt="4"/>
      <dgm:spPr/>
    </dgm:pt>
    <dgm:pt modelId="{49B41747-E4BC-4505-A33E-FDA36415F1E2}" type="pres">
      <dgm:prSet presAssocID="{59D864C8-4697-406A-9881-EB5D7E17DAA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nk"/>
        </a:ext>
      </dgm:extLst>
    </dgm:pt>
    <dgm:pt modelId="{A871D82A-7CEE-4DBF-B946-E0BF05006920}" type="pres">
      <dgm:prSet presAssocID="{59D864C8-4697-406A-9881-EB5D7E17DAAD}" presName="spaceRect" presStyleCnt="0"/>
      <dgm:spPr/>
    </dgm:pt>
    <dgm:pt modelId="{1596B827-19CD-479B-8DAD-814F65145FF9}" type="pres">
      <dgm:prSet presAssocID="{59D864C8-4697-406A-9881-EB5D7E17DAAD}" presName="textRect" presStyleLbl="revTx" presStyleIdx="3" presStyleCnt="4">
        <dgm:presLayoutVars>
          <dgm:chMax val="1"/>
          <dgm:chPref val="1"/>
        </dgm:presLayoutVars>
      </dgm:prSet>
      <dgm:spPr/>
    </dgm:pt>
  </dgm:ptLst>
  <dgm:cxnLst>
    <dgm:cxn modelId="{2F7E5E2A-22B8-458C-B612-F42180528E6E}" srcId="{8B64CE12-6B51-441C-81F3-1F5F61C9F28B}" destId="{44CADFFD-F83F-4F38-AF7B-D76B4C833056}" srcOrd="0" destOrd="0" parTransId="{E85BDD27-A71B-496C-B4E4-8E75A68F5F30}" sibTransId="{4F72F8CB-4713-44E6-9D58-5E4F51784679}"/>
    <dgm:cxn modelId="{5A31EF32-5D3B-44C1-8264-B0CB237944F9}" type="presOf" srcId="{44CADFFD-F83F-4F38-AF7B-D76B4C833056}" destId="{EF7DAC79-FBF3-45AD-AA29-646B16ECBA72}" srcOrd="0" destOrd="0" presId="urn:microsoft.com/office/officeart/2018/2/layout/IconCircleList"/>
    <dgm:cxn modelId="{8AD2F936-5C68-4BF7-B3BB-CC006B44165D}" type="presOf" srcId="{B62CBFDE-8480-4442-8950-E055FA0AAEF7}" destId="{82F3FB10-B4ED-4C31-BF13-FDBC45A363CB}" srcOrd="0" destOrd="0" presId="urn:microsoft.com/office/officeart/2018/2/layout/IconCircleList"/>
    <dgm:cxn modelId="{CF169438-AE58-4D86-8F29-409E099F9199}" type="presOf" srcId="{8B64CE12-6B51-441C-81F3-1F5F61C9F28B}" destId="{355D6E9F-DE78-49A9-9E89-D974B77CBED4}" srcOrd="0" destOrd="0" presId="urn:microsoft.com/office/officeart/2018/2/layout/IconCircleList"/>
    <dgm:cxn modelId="{247CE746-9AD3-40C2-A30D-C22CBE421C33}" srcId="{8B64CE12-6B51-441C-81F3-1F5F61C9F28B}" destId="{59D864C8-4697-406A-9881-EB5D7E17DAAD}" srcOrd="3" destOrd="0" parTransId="{A20D9836-DEF6-4465-91E2-2966DF6A44CF}" sibTransId="{5678921E-217D-4CE9-A48F-1C773B73131E}"/>
    <dgm:cxn modelId="{5D82A9AB-1247-4BE6-809D-D754018A9FC3}" srcId="{8B64CE12-6B51-441C-81F3-1F5F61C9F28B}" destId="{B0F19991-499D-4A8F-B0E3-FDEA33C1D95D}" srcOrd="1" destOrd="0" parTransId="{33A59C69-982D-4CAB-8F5B-6E8C50E2D4AC}" sibTransId="{BF12CC54-EEE3-4DFB-A57F-DC6422007C3D}"/>
    <dgm:cxn modelId="{B05EC3B4-1C49-4682-9708-D2A37E56CCDB}" srcId="{8B64CE12-6B51-441C-81F3-1F5F61C9F28B}" destId="{C5DB4C97-C415-4AA4-B2F6-7956E5A2DAF9}" srcOrd="2" destOrd="0" parTransId="{8F2663ED-B672-45AC-98A8-695C2C6A6240}" sibTransId="{B62CBFDE-8480-4442-8950-E055FA0AAEF7}"/>
    <dgm:cxn modelId="{11BDA9BE-F546-4DA9-B1F0-70F1C1A9EE9C}" type="presOf" srcId="{BF12CC54-EEE3-4DFB-A57F-DC6422007C3D}" destId="{8EBF7B0E-7244-4E0B-BB3C-C0AD82228943}" srcOrd="0" destOrd="0" presId="urn:microsoft.com/office/officeart/2018/2/layout/IconCircleList"/>
    <dgm:cxn modelId="{ECCE08BF-5B12-4096-BA3B-64E986120E5B}" type="presOf" srcId="{C5DB4C97-C415-4AA4-B2F6-7956E5A2DAF9}" destId="{001AB6E9-2C44-467F-978E-F832882976C4}" srcOrd="0" destOrd="0" presId="urn:microsoft.com/office/officeart/2018/2/layout/IconCircleList"/>
    <dgm:cxn modelId="{ECE631C9-B055-47EC-9CCC-7277CDA4B91B}" type="presOf" srcId="{4F72F8CB-4713-44E6-9D58-5E4F51784679}" destId="{932FAE1B-C1AC-44A1-B487-09F907AC3447}" srcOrd="0" destOrd="0" presId="urn:microsoft.com/office/officeart/2018/2/layout/IconCircleList"/>
    <dgm:cxn modelId="{0AEDAFCB-6FEE-4AE9-B9CB-19A0FEFF93C4}" type="presOf" srcId="{59D864C8-4697-406A-9881-EB5D7E17DAAD}" destId="{1596B827-19CD-479B-8DAD-814F65145FF9}" srcOrd="0" destOrd="0" presId="urn:microsoft.com/office/officeart/2018/2/layout/IconCircleList"/>
    <dgm:cxn modelId="{1CB18CD8-77C8-4676-BFE5-6CFA6B00CD90}" type="presOf" srcId="{B0F19991-499D-4A8F-B0E3-FDEA33C1D95D}" destId="{6A12711D-2D48-4C48-8880-9D0DEFE04B99}" srcOrd="0" destOrd="0" presId="urn:microsoft.com/office/officeart/2018/2/layout/IconCircleList"/>
    <dgm:cxn modelId="{416C23B5-1414-4534-837C-6F6B7A51F0C3}" type="presParOf" srcId="{355D6E9F-DE78-49A9-9E89-D974B77CBED4}" destId="{39694312-751B-4F20-A621-089D24E206C5}" srcOrd="0" destOrd="0" presId="urn:microsoft.com/office/officeart/2018/2/layout/IconCircleList"/>
    <dgm:cxn modelId="{B4E5AF70-DC58-462E-950E-F027B4B25169}" type="presParOf" srcId="{39694312-751B-4F20-A621-089D24E206C5}" destId="{DB5EFBF0-648D-458C-9400-FCAFAD90D3EC}" srcOrd="0" destOrd="0" presId="urn:microsoft.com/office/officeart/2018/2/layout/IconCircleList"/>
    <dgm:cxn modelId="{04736521-DBC2-434F-A42A-A33DFFF10A2A}" type="presParOf" srcId="{DB5EFBF0-648D-458C-9400-FCAFAD90D3EC}" destId="{71145474-A109-4424-849B-3A1A97622538}" srcOrd="0" destOrd="0" presId="urn:microsoft.com/office/officeart/2018/2/layout/IconCircleList"/>
    <dgm:cxn modelId="{8254EA50-3BF3-4D86-8EB4-B6BE403ECB76}" type="presParOf" srcId="{DB5EFBF0-648D-458C-9400-FCAFAD90D3EC}" destId="{D511DADA-0A8C-4870-B041-90FF581980CE}" srcOrd="1" destOrd="0" presId="urn:microsoft.com/office/officeart/2018/2/layout/IconCircleList"/>
    <dgm:cxn modelId="{87300002-D78A-4AE1-9685-71B20E89EAE8}" type="presParOf" srcId="{DB5EFBF0-648D-458C-9400-FCAFAD90D3EC}" destId="{82F21375-022C-4BEB-ADC3-230891A200F9}" srcOrd="2" destOrd="0" presId="urn:microsoft.com/office/officeart/2018/2/layout/IconCircleList"/>
    <dgm:cxn modelId="{B900C11E-86AD-4C3D-89CC-CA291D25C3DB}" type="presParOf" srcId="{DB5EFBF0-648D-458C-9400-FCAFAD90D3EC}" destId="{EF7DAC79-FBF3-45AD-AA29-646B16ECBA72}" srcOrd="3" destOrd="0" presId="urn:microsoft.com/office/officeart/2018/2/layout/IconCircleList"/>
    <dgm:cxn modelId="{F423A80A-2D9A-474D-B74E-ED6820C8D238}" type="presParOf" srcId="{39694312-751B-4F20-A621-089D24E206C5}" destId="{932FAE1B-C1AC-44A1-B487-09F907AC3447}" srcOrd="1" destOrd="0" presId="urn:microsoft.com/office/officeart/2018/2/layout/IconCircleList"/>
    <dgm:cxn modelId="{D6609044-3006-492E-ACAB-CBA9E1ADE92E}" type="presParOf" srcId="{39694312-751B-4F20-A621-089D24E206C5}" destId="{6B8C36AD-D81D-4FF0-BF46-B07200B53A6B}" srcOrd="2" destOrd="0" presId="urn:microsoft.com/office/officeart/2018/2/layout/IconCircleList"/>
    <dgm:cxn modelId="{23A25845-97A9-4A1D-999D-18A5F249785B}" type="presParOf" srcId="{6B8C36AD-D81D-4FF0-BF46-B07200B53A6B}" destId="{E5A84BE5-9B4F-4174-8BA0-DD9E4061DB46}" srcOrd="0" destOrd="0" presId="urn:microsoft.com/office/officeart/2018/2/layout/IconCircleList"/>
    <dgm:cxn modelId="{FA99982C-D8D7-4581-A67B-D21CA65E999D}" type="presParOf" srcId="{6B8C36AD-D81D-4FF0-BF46-B07200B53A6B}" destId="{FF5B3417-B2E5-4536-B1E4-39B80FBAB4CD}" srcOrd="1" destOrd="0" presId="urn:microsoft.com/office/officeart/2018/2/layout/IconCircleList"/>
    <dgm:cxn modelId="{8FE6767C-6722-42FA-B530-67A215C38DB1}" type="presParOf" srcId="{6B8C36AD-D81D-4FF0-BF46-B07200B53A6B}" destId="{B045330A-A224-4CD3-8B18-44788295762A}" srcOrd="2" destOrd="0" presId="urn:microsoft.com/office/officeart/2018/2/layout/IconCircleList"/>
    <dgm:cxn modelId="{B7BF52AB-3245-4812-AA3D-A5EC9226FF01}" type="presParOf" srcId="{6B8C36AD-D81D-4FF0-BF46-B07200B53A6B}" destId="{6A12711D-2D48-4C48-8880-9D0DEFE04B99}" srcOrd="3" destOrd="0" presId="urn:microsoft.com/office/officeart/2018/2/layout/IconCircleList"/>
    <dgm:cxn modelId="{F9161C6D-67E1-4F1E-B32F-AEFBED829E50}" type="presParOf" srcId="{39694312-751B-4F20-A621-089D24E206C5}" destId="{8EBF7B0E-7244-4E0B-BB3C-C0AD82228943}" srcOrd="3" destOrd="0" presId="urn:microsoft.com/office/officeart/2018/2/layout/IconCircleList"/>
    <dgm:cxn modelId="{CC390112-8595-4703-A9D7-450B8F710669}" type="presParOf" srcId="{39694312-751B-4F20-A621-089D24E206C5}" destId="{D602C2A9-3342-45CE-98D5-EBB342039EC4}" srcOrd="4" destOrd="0" presId="urn:microsoft.com/office/officeart/2018/2/layout/IconCircleList"/>
    <dgm:cxn modelId="{756FBFAD-655C-49F8-BA06-660C5021E0A8}" type="presParOf" srcId="{D602C2A9-3342-45CE-98D5-EBB342039EC4}" destId="{E2986E31-9D70-4043-9EFB-D9CF28B93ED2}" srcOrd="0" destOrd="0" presId="urn:microsoft.com/office/officeart/2018/2/layout/IconCircleList"/>
    <dgm:cxn modelId="{594DFE29-5F8B-4A35-8BB8-69077955E746}" type="presParOf" srcId="{D602C2A9-3342-45CE-98D5-EBB342039EC4}" destId="{175080D8-3D51-40A2-865C-42E6E034F621}" srcOrd="1" destOrd="0" presId="urn:microsoft.com/office/officeart/2018/2/layout/IconCircleList"/>
    <dgm:cxn modelId="{33FEDF88-1B6D-4037-9A80-B3724C8DFC6D}" type="presParOf" srcId="{D602C2A9-3342-45CE-98D5-EBB342039EC4}" destId="{1EB4A2AF-2614-4F50-8326-49916F8109B7}" srcOrd="2" destOrd="0" presId="urn:microsoft.com/office/officeart/2018/2/layout/IconCircleList"/>
    <dgm:cxn modelId="{A6F41AE3-6683-47D5-822E-0ACD304174C9}" type="presParOf" srcId="{D602C2A9-3342-45CE-98D5-EBB342039EC4}" destId="{001AB6E9-2C44-467F-978E-F832882976C4}" srcOrd="3" destOrd="0" presId="urn:microsoft.com/office/officeart/2018/2/layout/IconCircleList"/>
    <dgm:cxn modelId="{E2974B8E-1E0C-4F09-B651-D6A32A556236}" type="presParOf" srcId="{39694312-751B-4F20-A621-089D24E206C5}" destId="{82F3FB10-B4ED-4C31-BF13-FDBC45A363CB}" srcOrd="5" destOrd="0" presId="urn:microsoft.com/office/officeart/2018/2/layout/IconCircleList"/>
    <dgm:cxn modelId="{52AB9321-7C9F-41F2-BEE7-2B79201491A1}" type="presParOf" srcId="{39694312-751B-4F20-A621-089D24E206C5}" destId="{7D1C708C-7DEA-420E-8B94-A2FB012886FC}" srcOrd="6" destOrd="0" presId="urn:microsoft.com/office/officeart/2018/2/layout/IconCircleList"/>
    <dgm:cxn modelId="{B2783075-168F-4DA1-83AD-E2383D4F0EF4}" type="presParOf" srcId="{7D1C708C-7DEA-420E-8B94-A2FB012886FC}" destId="{6261F7D7-99B4-4BD3-8483-E0AF144A1FA5}" srcOrd="0" destOrd="0" presId="urn:microsoft.com/office/officeart/2018/2/layout/IconCircleList"/>
    <dgm:cxn modelId="{8AF5EA0C-F753-4C2F-9EAF-4F7402105296}" type="presParOf" srcId="{7D1C708C-7DEA-420E-8B94-A2FB012886FC}" destId="{49B41747-E4BC-4505-A33E-FDA36415F1E2}" srcOrd="1" destOrd="0" presId="urn:microsoft.com/office/officeart/2018/2/layout/IconCircleList"/>
    <dgm:cxn modelId="{44ADFE0F-0B99-4C24-9C7A-E552A03D9F4B}" type="presParOf" srcId="{7D1C708C-7DEA-420E-8B94-A2FB012886FC}" destId="{A871D82A-7CEE-4DBF-B946-E0BF05006920}" srcOrd="2" destOrd="0" presId="urn:microsoft.com/office/officeart/2018/2/layout/IconCircleList"/>
    <dgm:cxn modelId="{F92F9B89-9A5C-4986-AB00-C6251E3FAE4E}" type="presParOf" srcId="{7D1C708C-7DEA-420E-8B94-A2FB012886FC}" destId="{1596B827-19CD-479B-8DAD-814F65145FF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09CB91-AF5D-4408-BFD1-2F94B7066F0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ABA6013C-CEB7-483D-AA46-796E8A5834AA}">
      <dgm:prSet/>
      <dgm:spPr/>
      <dgm:t>
        <a:bodyPr/>
        <a:lstStyle/>
        <a:p>
          <a:r>
            <a:rPr lang="en-GB" dirty="0"/>
            <a:t>Highlighting refers to emphasising key words, phrases or data by means of underlining or circling, or using a coloured highlighter pen. </a:t>
          </a:r>
          <a:endParaRPr lang="en-US" dirty="0"/>
        </a:p>
      </dgm:t>
    </dgm:pt>
    <dgm:pt modelId="{4A9111FD-30D9-4145-9683-4CC99A049ACF}" type="parTrans" cxnId="{599B39EB-EF63-4E53-873A-492277D02DCE}">
      <dgm:prSet/>
      <dgm:spPr/>
      <dgm:t>
        <a:bodyPr/>
        <a:lstStyle/>
        <a:p>
          <a:endParaRPr lang="en-US"/>
        </a:p>
      </dgm:t>
    </dgm:pt>
    <dgm:pt modelId="{C13BDBAA-ECA2-4509-B0A4-E6ABED801120}" type="sibTrans" cxnId="{599B39EB-EF63-4E53-873A-492277D02DCE}">
      <dgm:prSet/>
      <dgm:spPr/>
      <dgm:t>
        <a:bodyPr/>
        <a:lstStyle/>
        <a:p>
          <a:endParaRPr lang="en-US"/>
        </a:p>
      </dgm:t>
    </dgm:pt>
    <dgm:pt modelId="{FA7E5345-93CF-4AA6-9C20-8F66514AD28B}">
      <dgm:prSet/>
      <dgm:spPr/>
      <dgm:t>
        <a:bodyPr/>
        <a:lstStyle/>
        <a:p>
          <a:r>
            <a:rPr lang="en-GB" dirty="0"/>
            <a:t>Many of the books available on the reading lists have a highlighter and note making tool. </a:t>
          </a:r>
          <a:endParaRPr lang="en-US" dirty="0"/>
        </a:p>
      </dgm:t>
    </dgm:pt>
    <dgm:pt modelId="{DB6C26B8-54CB-4990-8C67-2A84EB4C0997}" type="parTrans" cxnId="{6282A4A3-37DF-4273-9254-DBADAD56D779}">
      <dgm:prSet/>
      <dgm:spPr/>
      <dgm:t>
        <a:bodyPr/>
        <a:lstStyle/>
        <a:p>
          <a:endParaRPr lang="en-US"/>
        </a:p>
      </dgm:t>
    </dgm:pt>
    <dgm:pt modelId="{D0B3CAC2-A201-44BC-B8F2-5E8AA6E5D291}" type="sibTrans" cxnId="{6282A4A3-37DF-4273-9254-DBADAD56D779}">
      <dgm:prSet/>
      <dgm:spPr/>
      <dgm:t>
        <a:bodyPr/>
        <a:lstStyle/>
        <a:p>
          <a:endParaRPr lang="en-US"/>
        </a:p>
      </dgm:t>
    </dgm:pt>
    <dgm:pt modelId="{477E3DB3-2391-42AD-A91B-0BCE0CAEEF01}" type="pres">
      <dgm:prSet presAssocID="{3B09CB91-AF5D-4408-BFD1-2F94B7066F06}" presName="hierChild1" presStyleCnt="0">
        <dgm:presLayoutVars>
          <dgm:chPref val="1"/>
          <dgm:dir/>
          <dgm:animOne val="branch"/>
          <dgm:animLvl val="lvl"/>
          <dgm:resizeHandles/>
        </dgm:presLayoutVars>
      </dgm:prSet>
      <dgm:spPr/>
    </dgm:pt>
    <dgm:pt modelId="{9D101F05-36B2-4C16-9B9D-2341CFD0F9A2}" type="pres">
      <dgm:prSet presAssocID="{ABA6013C-CEB7-483D-AA46-796E8A5834AA}" presName="hierRoot1" presStyleCnt="0"/>
      <dgm:spPr/>
    </dgm:pt>
    <dgm:pt modelId="{819A317E-3900-4B49-8A05-8F414602EFB0}" type="pres">
      <dgm:prSet presAssocID="{ABA6013C-CEB7-483D-AA46-796E8A5834AA}" presName="composite" presStyleCnt="0"/>
      <dgm:spPr/>
    </dgm:pt>
    <dgm:pt modelId="{FFB01863-5E7C-4B6D-85DD-BF62FD98BFEA}" type="pres">
      <dgm:prSet presAssocID="{ABA6013C-CEB7-483D-AA46-796E8A5834AA}" presName="background" presStyleLbl="node0" presStyleIdx="0" presStyleCnt="2"/>
      <dgm:spPr/>
    </dgm:pt>
    <dgm:pt modelId="{A12D770F-A992-4FA6-83C7-BA37F36DDDF8}" type="pres">
      <dgm:prSet presAssocID="{ABA6013C-CEB7-483D-AA46-796E8A5834AA}" presName="text" presStyleLbl="fgAcc0" presStyleIdx="0" presStyleCnt="2">
        <dgm:presLayoutVars>
          <dgm:chPref val="3"/>
        </dgm:presLayoutVars>
      </dgm:prSet>
      <dgm:spPr/>
    </dgm:pt>
    <dgm:pt modelId="{741DB439-CCB2-4D21-8A0E-16D159179AAC}" type="pres">
      <dgm:prSet presAssocID="{ABA6013C-CEB7-483D-AA46-796E8A5834AA}" presName="hierChild2" presStyleCnt="0"/>
      <dgm:spPr/>
    </dgm:pt>
    <dgm:pt modelId="{B34C1F04-21E1-4334-B07D-F04423AEB88A}" type="pres">
      <dgm:prSet presAssocID="{FA7E5345-93CF-4AA6-9C20-8F66514AD28B}" presName="hierRoot1" presStyleCnt="0"/>
      <dgm:spPr/>
    </dgm:pt>
    <dgm:pt modelId="{43242D1F-BA65-4A0F-BB66-8671A7CDC2A7}" type="pres">
      <dgm:prSet presAssocID="{FA7E5345-93CF-4AA6-9C20-8F66514AD28B}" presName="composite" presStyleCnt="0"/>
      <dgm:spPr/>
    </dgm:pt>
    <dgm:pt modelId="{A6ED0BF0-326A-410D-B1FA-F47EEE2D9979}" type="pres">
      <dgm:prSet presAssocID="{FA7E5345-93CF-4AA6-9C20-8F66514AD28B}" presName="background" presStyleLbl="node0" presStyleIdx="1" presStyleCnt="2"/>
      <dgm:spPr/>
    </dgm:pt>
    <dgm:pt modelId="{40827D1E-499B-4AB3-A937-C70A4AC03DC7}" type="pres">
      <dgm:prSet presAssocID="{FA7E5345-93CF-4AA6-9C20-8F66514AD28B}" presName="text" presStyleLbl="fgAcc0" presStyleIdx="1" presStyleCnt="2">
        <dgm:presLayoutVars>
          <dgm:chPref val="3"/>
        </dgm:presLayoutVars>
      </dgm:prSet>
      <dgm:spPr/>
    </dgm:pt>
    <dgm:pt modelId="{0ED50D00-EEB7-40C8-B9A8-D2C66082E705}" type="pres">
      <dgm:prSet presAssocID="{FA7E5345-93CF-4AA6-9C20-8F66514AD28B}" presName="hierChild2" presStyleCnt="0"/>
      <dgm:spPr/>
    </dgm:pt>
  </dgm:ptLst>
  <dgm:cxnLst>
    <dgm:cxn modelId="{6282A4A3-37DF-4273-9254-DBADAD56D779}" srcId="{3B09CB91-AF5D-4408-BFD1-2F94B7066F06}" destId="{FA7E5345-93CF-4AA6-9C20-8F66514AD28B}" srcOrd="1" destOrd="0" parTransId="{DB6C26B8-54CB-4990-8C67-2A84EB4C0997}" sibTransId="{D0B3CAC2-A201-44BC-B8F2-5E8AA6E5D291}"/>
    <dgm:cxn modelId="{678EEAAB-E4D2-49C7-89E5-A845C9B96DF5}" type="presOf" srcId="{3B09CB91-AF5D-4408-BFD1-2F94B7066F06}" destId="{477E3DB3-2391-42AD-A91B-0BCE0CAEEF01}" srcOrd="0" destOrd="0" presId="urn:microsoft.com/office/officeart/2005/8/layout/hierarchy1"/>
    <dgm:cxn modelId="{E2474DB5-58E2-4523-ADB2-28FEFC7EF605}" type="presOf" srcId="{FA7E5345-93CF-4AA6-9C20-8F66514AD28B}" destId="{40827D1E-499B-4AB3-A937-C70A4AC03DC7}" srcOrd="0" destOrd="0" presId="urn:microsoft.com/office/officeart/2005/8/layout/hierarchy1"/>
    <dgm:cxn modelId="{D1A8F0E1-7060-4410-8F56-ABFAE106AE55}" type="presOf" srcId="{ABA6013C-CEB7-483D-AA46-796E8A5834AA}" destId="{A12D770F-A992-4FA6-83C7-BA37F36DDDF8}" srcOrd="0" destOrd="0" presId="urn:microsoft.com/office/officeart/2005/8/layout/hierarchy1"/>
    <dgm:cxn modelId="{599B39EB-EF63-4E53-873A-492277D02DCE}" srcId="{3B09CB91-AF5D-4408-BFD1-2F94B7066F06}" destId="{ABA6013C-CEB7-483D-AA46-796E8A5834AA}" srcOrd="0" destOrd="0" parTransId="{4A9111FD-30D9-4145-9683-4CC99A049ACF}" sibTransId="{C13BDBAA-ECA2-4509-B0A4-E6ABED801120}"/>
    <dgm:cxn modelId="{5CB5DF36-9761-4321-8B6E-6A98C0DAEA90}" type="presParOf" srcId="{477E3DB3-2391-42AD-A91B-0BCE0CAEEF01}" destId="{9D101F05-36B2-4C16-9B9D-2341CFD0F9A2}" srcOrd="0" destOrd="0" presId="urn:microsoft.com/office/officeart/2005/8/layout/hierarchy1"/>
    <dgm:cxn modelId="{4CEFBC55-BA2A-46AE-B7CF-5E67B70B8B67}" type="presParOf" srcId="{9D101F05-36B2-4C16-9B9D-2341CFD0F9A2}" destId="{819A317E-3900-4B49-8A05-8F414602EFB0}" srcOrd="0" destOrd="0" presId="urn:microsoft.com/office/officeart/2005/8/layout/hierarchy1"/>
    <dgm:cxn modelId="{DC87EC98-0D8F-4BEC-93E0-944878E25094}" type="presParOf" srcId="{819A317E-3900-4B49-8A05-8F414602EFB0}" destId="{FFB01863-5E7C-4B6D-85DD-BF62FD98BFEA}" srcOrd="0" destOrd="0" presId="urn:microsoft.com/office/officeart/2005/8/layout/hierarchy1"/>
    <dgm:cxn modelId="{7D59FCFA-1D7F-4FEC-B2B1-FAF34290A8B3}" type="presParOf" srcId="{819A317E-3900-4B49-8A05-8F414602EFB0}" destId="{A12D770F-A992-4FA6-83C7-BA37F36DDDF8}" srcOrd="1" destOrd="0" presId="urn:microsoft.com/office/officeart/2005/8/layout/hierarchy1"/>
    <dgm:cxn modelId="{BFAF02AF-97FD-4F9A-A6C5-A38622A70C81}" type="presParOf" srcId="{9D101F05-36B2-4C16-9B9D-2341CFD0F9A2}" destId="{741DB439-CCB2-4D21-8A0E-16D159179AAC}" srcOrd="1" destOrd="0" presId="urn:microsoft.com/office/officeart/2005/8/layout/hierarchy1"/>
    <dgm:cxn modelId="{947C4555-4932-4052-98BA-1A16C262C679}" type="presParOf" srcId="{477E3DB3-2391-42AD-A91B-0BCE0CAEEF01}" destId="{B34C1F04-21E1-4334-B07D-F04423AEB88A}" srcOrd="1" destOrd="0" presId="urn:microsoft.com/office/officeart/2005/8/layout/hierarchy1"/>
    <dgm:cxn modelId="{EC6841F2-41BF-4F16-98F5-546342557D63}" type="presParOf" srcId="{B34C1F04-21E1-4334-B07D-F04423AEB88A}" destId="{43242D1F-BA65-4A0F-BB66-8671A7CDC2A7}" srcOrd="0" destOrd="0" presId="urn:microsoft.com/office/officeart/2005/8/layout/hierarchy1"/>
    <dgm:cxn modelId="{1C5787AF-557B-4CC5-97FF-2E6F9B13A3A9}" type="presParOf" srcId="{43242D1F-BA65-4A0F-BB66-8671A7CDC2A7}" destId="{A6ED0BF0-326A-410D-B1FA-F47EEE2D9979}" srcOrd="0" destOrd="0" presId="urn:microsoft.com/office/officeart/2005/8/layout/hierarchy1"/>
    <dgm:cxn modelId="{B9A91E88-E246-430C-B1C5-4899138E8796}" type="presParOf" srcId="{43242D1F-BA65-4A0F-BB66-8671A7CDC2A7}" destId="{40827D1E-499B-4AB3-A937-C70A4AC03DC7}" srcOrd="1" destOrd="0" presId="urn:microsoft.com/office/officeart/2005/8/layout/hierarchy1"/>
    <dgm:cxn modelId="{722C6982-82F4-44E6-A1AE-337F118B80E9}" type="presParOf" srcId="{B34C1F04-21E1-4334-B07D-F04423AEB88A}" destId="{0ED50D00-EEB7-40C8-B9A8-D2C66082E70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45474-A109-4424-849B-3A1A97622538}">
      <dsp:nvSpPr>
        <dsp:cNvPr id="0" name=""/>
        <dsp:cNvSpPr/>
      </dsp:nvSpPr>
      <dsp:spPr>
        <a:xfrm>
          <a:off x="75570" y="1560757"/>
          <a:ext cx="1507305" cy="15073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11DADA-0A8C-4870-B041-90FF581980CE}">
      <dsp:nvSpPr>
        <dsp:cNvPr id="0" name=""/>
        <dsp:cNvSpPr/>
      </dsp:nvSpPr>
      <dsp:spPr>
        <a:xfrm>
          <a:off x="392104" y="1877292"/>
          <a:ext cx="874237" cy="8742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7DAC79-FBF3-45AD-AA29-646B16ECBA72}">
      <dsp:nvSpPr>
        <dsp:cNvPr id="0" name=""/>
        <dsp:cNvSpPr/>
      </dsp:nvSpPr>
      <dsp:spPr>
        <a:xfrm>
          <a:off x="1905870" y="1560757"/>
          <a:ext cx="3552934" cy="1507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100000"/>
            </a:lnSpc>
            <a:spcBef>
              <a:spcPct val="0"/>
            </a:spcBef>
            <a:spcAft>
              <a:spcPct val="35000"/>
            </a:spcAft>
            <a:buNone/>
          </a:pPr>
          <a:r>
            <a:rPr lang="en-GB" sz="3200" kern="1200" dirty="0"/>
            <a:t>Mind maps are graphic summaries of information that aid you as a notetaker to:</a:t>
          </a:r>
          <a:endParaRPr lang="en-US" sz="3200" kern="1200" dirty="0"/>
        </a:p>
      </dsp:txBody>
      <dsp:txXfrm>
        <a:off x="1905870" y="1560757"/>
        <a:ext cx="3552934" cy="1507305"/>
      </dsp:txXfrm>
    </dsp:sp>
    <dsp:sp modelId="{E5A84BE5-9B4F-4174-8BA0-DD9E4061DB46}">
      <dsp:nvSpPr>
        <dsp:cNvPr id="0" name=""/>
        <dsp:cNvSpPr/>
      </dsp:nvSpPr>
      <dsp:spPr>
        <a:xfrm>
          <a:off x="6077876" y="1560757"/>
          <a:ext cx="1507305" cy="15073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5B3417-B2E5-4536-B1E4-39B80FBAB4CD}">
      <dsp:nvSpPr>
        <dsp:cNvPr id="0" name=""/>
        <dsp:cNvSpPr/>
      </dsp:nvSpPr>
      <dsp:spPr>
        <a:xfrm>
          <a:off x="6394410" y="1877292"/>
          <a:ext cx="874237" cy="8742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12711D-2D48-4C48-8880-9D0DEFE04B99}">
      <dsp:nvSpPr>
        <dsp:cNvPr id="0" name=""/>
        <dsp:cNvSpPr/>
      </dsp:nvSpPr>
      <dsp:spPr>
        <a:xfrm>
          <a:off x="7908176" y="1560757"/>
          <a:ext cx="3552934" cy="1507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100000"/>
            </a:lnSpc>
            <a:spcBef>
              <a:spcPct val="0"/>
            </a:spcBef>
            <a:spcAft>
              <a:spcPct val="35000"/>
            </a:spcAft>
            <a:buNone/>
          </a:pPr>
          <a:r>
            <a:rPr lang="en-GB" sz="3200" kern="1200" dirty="0"/>
            <a:t>Organise, </a:t>
          </a:r>
          <a:endParaRPr lang="en-US" sz="3200" kern="1200" dirty="0"/>
        </a:p>
      </dsp:txBody>
      <dsp:txXfrm>
        <a:off x="7908176" y="1560757"/>
        <a:ext cx="3552934" cy="1507305"/>
      </dsp:txXfrm>
    </dsp:sp>
    <dsp:sp modelId="{E2986E31-9D70-4043-9EFB-D9CF28B93ED2}">
      <dsp:nvSpPr>
        <dsp:cNvPr id="0" name=""/>
        <dsp:cNvSpPr/>
      </dsp:nvSpPr>
      <dsp:spPr>
        <a:xfrm>
          <a:off x="75570" y="4324860"/>
          <a:ext cx="1507305" cy="15073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5080D8-3D51-40A2-865C-42E6E034F621}">
      <dsp:nvSpPr>
        <dsp:cNvPr id="0" name=""/>
        <dsp:cNvSpPr/>
      </dsp:nvSpPr>
      <dsp:spPr>
        <a:xfrm>
          <a:off x="392104" y="4641394"/>
          <a:ext cx="874237" cy="8742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1AB6E9-2C44-467F-978E-F832882976C4}">
      <dsp:nvSpPr>
        <dsp:cNvPr id="0" name=""/>
        <dsp:cNvSpPr/>
      </dsp:nvSpPr>
      <dsp:spPr>
        <a:xfrm>
          <a:off x="1905870" y="4324860"/>
          <a:ext cx="3552934" cy="1507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100000"/>
            </a:lnSpc>
            <a:spcBef>
              <a:spcPct val="0"/>
            </a:spcBef>
            <a:spcAft>
              <a:spcPct val="35000"/>
            </a:spcAft>
            <a:buNone/>
          </a:pPr>
          <a:r>
            <a:rPr lang="en-GB" sz="3200" kern="1200"/>
            <a:t>Group your points of information,</a:t>
          </a:r>
          <a:endParaRPr lang="en-US" sz="3200" kern="1200"/>
        </a:p>
      </dsp:txBody>
      <dsp:txXfrm>
        <a:off x="1905870" y="4324860"/>
        <a:ext cx="3552934" cy="1507305"/>
      </dsp:txXfrm>
    </dsp:sp>
    <dsp:sp modelId="{6261F7D7-99B4-4BD3-8483-E0AF144A1FA5}">
      <dsp:nvSpPr>
        <dsp:cNvPr id="0" name=""/>
        <dsp:cNvSpPr/>
      </dsp:nvSpPr>
      <dsp:spPr>
        <a:xfrm>
          <a:off x="6077876" y="4324860"/>
          <a:ext cx="1507305" cy="150730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41747-E4BC-4505-A33E-FDA36415F1E2}">
      <dsp:nvSpPr>
        <dsp:cNvPr id="0" name=""/>
        <dsp:cNvSpPr/>
      </dsp:nvSpPr>
      <dsp:spPr>
        <a:xfrm>
          <a:off x="6394410" y="4641394"/>
          <a:ext cx="874237" cy="87423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96B827-19CD-479B-8DAD-814F65145FF9}">
      <dsp:nvSpPr>
        <dsp:cNvPr id="0" name=""/>
        <dsp:cNvSpPr/>
      </dsp:nvSpPr>
      <dsp:spPr>
        <a:xfrm>
          <a:off x="7908176" y="4324860"/>
          <a:ext cx="3552934" cy="1507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100000"/>
            </a:lnSpc>
            <a:spcBef>
              <a:spcPct val="0"/>
            </a:spcBef>
            <a:spcAft>
              <a:spcPct val="35000"/>
            </a:spcAft>
            <a:buNone/>
          </a:pPr>
          <a:r>
            <a:rPr lang="en-GB" sz="3200" kern="1200"/>
            <a:t>Link your points of information. </a:t>
          </a:r>
          <a:endParaRPr lang="en-US" sz="3200" kern="1200"/>
        </a:p>
      </dsp:txBody>
      <dsp:txXfrm>
        <a:off x="7908176" y="4324860"/>
        <a:ext cx="3552934" cy="15073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B01863-5E7C-4B6D-85DD-BF62FD98BFEA}">
      <dsp:nvSpPr>
        <dsp:cNvPr id="0" name=""/>
        <dsp:cNvSpPr/>
      </dsp:nvSpPr>
      <dsp:spPr>
        <a:xfrm>
          <a:off x="865" y="3091246"/>
          <a:ext cx="3038075" cy="19291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2D770F-A992-4FA6-83C7-BA37F36DDDF8}">
      <dsp:nvSpPr>
        <dsp:cNvPr id="0" name=""/>
        <dsp:cNvSpPr/>
      </dsp:nvSpPr>
      <dsp:spPr>
        <a:xfrm>
          <a:off x="338429" y="3411932"/>
          <a:ext cx="3038075" cy="192917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Highlighting refers to emphasising key words, phrases or data by means of underlining or circling, or using a coloured highlighter pen. </a:t>
          </a:r>
          <a:endParaRPr lang="en-US" sz="2000" kern="1200" dirty="0"/>
        </a:p>
      </dsp:txBody>
      <dsp:txXfrm>
        <a:off x="394933" y="3468436"/>
        <a:ext cx="2925067" cy="1816170"/>
      </dsp:txXfrm>
    </dsp:sp>
    <dsp:sp modelId="{A6ED0BF0-326A-410D-B1FA-F47EEE2D9979}">
      <dsp:nvSpPr>
        <dsp:cNvPr id="0" name=""/>
        <dsp:cNvSpPr/>
      </dsp:nvSpPr>
      <dsp:spPr>
        <a:xfrm>
          <a:off x="3714069" y="3091246"/>
          <a:ext cx="3038075" cy="19291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827D1E-499B-4AB3-A937-C70A4AC03DC7}">
      <dsp:nvSpPr>
        <dsp:cNvPr id="0" name=""/>
        <dsp:cNvSpPr/>
      </dsp:nvSpPr>
      <dsp:spPr>
        <a:xfrm>
          <a:off x="4051633" y="3411932"/>
          <a:ext cx="3038075" cy="192917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Many of the books available on the reading lists have a highlighter and note making tool. </a:t>
          </a:r>
          <a:endParaRPr lang="en-US" sz="2000" kern="1200" dirty="0"/>
        </a:p>
      </dsp:txBody>
      <dsp:txXfrm>
        <a:off x="4108137" y="3468436"/>
        <a:ext cx="2925067" cy="181617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7FFE5072-3F20-4A1B-A76A-7539B966529C}" type="datetimeFigureOut">
              <a:rPr lang="en-GB" smtClean="0"/>
              <a:t>01/01/2026</a:t>
            </a:fld>
            <a:endParaRPr lang="en-GB"/>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4308041B-F552-4EB2-8E7F-A1A810045FC3}" type="slidenum">
              <a:rPr lang="en-GB" smtClean="0"/>
              <a:t>‹#›</a:t>
            </a:fld>
            <a:endParaRPr lang="en-GB"/>
          </a:p>
        </p:txBody>
      </p:sp>
    </p:spTree>
    <p:extLst>
      <p:ext uri="{BB962C8B-B14F-4D97-AF65-F5344CB8AC3E}">
        <p14:creationId xmlns:p14="http://schemas.microsoft.com/office/powerpoint/2010/main" val="3633811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 it as a group, individually, in smaller groups it doesn’t matter, the idea is to get them thinking about what they did last week. I like to use the SMART  Boards if you have one. </a:t>
            </a:r>
          </a:p>
        </p:txBody>
      </p:sp>
      <p:sp>
        <p:nvSpPr>
          <p:cNvPr id="4" name="Slide Number Placeholder 3"/>
          <p:cNvSpPr>
            <a:spLocks noGrp="1"/>
          </p:cNvSpPr>
          <p:nvPr>
            <p:ph type="sldNum" sz="quarter" idx="5"/>
          </p:nvPr>
        </p:nvSpPr>
        <p:spPr/>
        <p:txBody>
          <a:bodyPr/>
          <a:lstStyle/>
          <a:p>
            <a:fld id="{4308041B-F552-4EB2-8E7F-A1A810045FC3}" type="slidenum">
              <a:rPr lang="en-GB" smtClean="0"/>
              <a:t>2</a:t>
            </a:fld>
            <a:endParaRPr lang="en-GB"/>
          </a:p>
        </p:txBody>
      </p:sp>
    </p:spTree>
    <p:extLst>
      <p:ext uri="{BB962C8B-B14F-4D97-AF65-F5344CB8AC3E}">
        <p14:creationId xmlns:p14="http://schemas.microsoft.com/office/powerpoint/2010/main" val="67539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308041B-F552-4EB2-8E7F-A1A810045FC3}" type="slidenum">
              <a:rPr lang="en-GB" smtClean="0"/>
              <a:t>3</a:t>
            </a:fld>
            <a:endParaRPr lang="en-GB"/>
          </a:p>
        </p:txBody>
      </p:sp>
    </p:spTree>
    <p:extLst>
      <p:ext uri="{BB962C8B-B14F-4D97-AF65-F5344CB8AC3E}">
        <p14:creationId xmlns:p14="http://schemas.microsoft.com/office/powerpoint/2010/main" val="2562576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the centre of the page, write the subject area, question, argument or idea. </a:t>
            </a:r>
          </a:p>
          <a:p>
            <a:r>
              <a:rPr lang="en-GB" dirty="0"/>
              <a:t>Next stages is to listen or read information which may be related.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10074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2" name="Holder 2"/>
          <p:cNvSpPr>
            <a:spLocks noGrp="1"/>
          </p:cNvSpPr>
          <p:nvPr>
            <p:ph type="ctrTitle"/>
          </p:nvPr>
        </p:nvSpPr>
        <p:spPr>
          <a:xfrm>
            <a:off x="3293745" y="2411425"/>
            <a:ext cx="11089640" cy="1245870"/>
          </a:xfrm>
          <a:prstGeom prst="rect">
            <a:avLst/>
          </a:prstGeom>
        </p:spPr>
        <p:txBody>
          <a:bodyPr wrap="square" lIns="0" tIns="0" rIns="0" bIns="0">
            <a:spAutoFit/>
          </a:bodyPr>
          <a:lstStyle>
            <a:lvl1pPr>
              <a:defRPr sz="7200" b="1" i="0">
                <a:solidFill>
                  <a:schemeClr val="tx1"/>
                </a:solidFill>
                <a:latin typeface="Calibri"/>
                <a:cs typeface="Calibri"/>
              </a:defRPr>
            </a:lvl1pPr>
          </a:lstStyle>
          <a:p>
            <a:endParaRPr/>
          </a:p>
        </p:txBody>
      </p:sp>
      <p:sp>
        <p:nvSpPr>
          <p:cNvPr id="3" name="Holder 3"/>
          <p:cNvSpPr>
            <a:spLocks noGrp="1"/>
          </p:cNvSpPr>
          <p:nvPr>
            <p:ph type="subTitle" idx="4"/>
          </p:nvPr>
        </p:nvSpPr>
        <p:spPr>
          <a:xfrm>
            <a:off x="4532757" y="7512557"/>
            <a:ext cx="9991725" cy="1367154"/>
          </a:xfrm>
          <a:prstGeom prst="rect">
            <a:avLst/>
          </a:prstGeom>
        </p:spPr>
        <p:txBody>
          <a:bodyPr wrap="square" lIns="0" tIns="0" rIns="0" bIns="0">
            <a:spAutoFit/>
          </a:bodyPr>
          <a:lstStyle>
            <a:lvl1pPr>
              <a:defRPr sz="35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35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371600" y="3188970"/>
            <a:ext cx="15544800" cy="2160270"/>
          </a:xfrm>
          <a:prstGeom prst="rect">
            <a:avLst/>
          </a:prstGeom>
        </p:spPr>
        <p:txBody>
          <a:bodyPr wrap="square" lIns="0" tIns="0" rIns="0" bIns="0">
            <a:spAutoFit/>
          </a:bodyPr>
          <a:lstStyle>
            <a:lvl1pPr>
              <a:defRPr sz="7200" b="1" i="0">
                <a:solidFill>
                  <a:schemeClr val="tx1"/>
                </a:solidFill>
                <a:latin typeface="Calibri"/>
                <a:cs typeface="Calibri"/>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44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69583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44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59537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68921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12212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956542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960120" y="2057399"/>
            <a:ext cx="10012680" cy="4427738"/>
          </a:xfrm>
        </p:spPr>
        <p:txBody>
          <a:bodyPr anchor="t">
            <a:normAutofit/>
          </a:bodyPr>
          <a:lstStyle>
            <a:lvl1pPr algn="l">
              <a:defRPr sz="81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960120" y="6877319"/>
            <a:ext cx="10012680" cy="1931831"/>
          </a:xfrm>
        </p:spPr>
        <p:txBody>
          <a:bodyPr anchor="b">
            <a:normAutofit/>
          </a:bodyPr>
          <a:lstStyle>
            <a:lvl1pPr marL="0" indent="0" algn="l">
              <a:lnSpc>
                <a:spcPct val="130000"/>
              </a:lnSpc>
              <a:buNone/>
              <a:defRPr sz="2700" b="1" cap="all" spc="450" baseline="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1/1/2026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32586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1/1/2026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1290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8288000" cy="10287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960120" y="1937049"/>
            <a:ext cx="13822326" cy="4739961"/>
          </a:xfrm>
        </p:spPr>
        <p:txBody>
          <a:bodyPr anchor="b">
            <a:normAutofit/>
          </a:bodyPr>
          <a:lstStyle>
            <a:lvl1pPr>
              <a:defRPr sz="81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960121" y="7527851"/>
            <a:ext cx="11860619" cy="1610834"/>
          </a:xfrm>
        </p:spPr>
        <p:txBody>
          <a:bodyPr>
            <a:normAutofit/>
          </a:bodyPr>
          <a:lstStyle>
            <a:lvl1pPr marL="0" indent="0">
              <a:buNone/>
              <a:defRPr sz="3000">
                <a:solidFill>
                  <a:schemeClr val="tx1"/>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1/1/2026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1074422" y="7072851"/>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05103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960120" y="3950208"/>
            <a:ext cx="7818120" cy="5349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9478392" y="3950208"/>
            <a:ext cx="7818120" cy="5349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1/1/2026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76636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960119" y="2057399"/>
            <a:ext cx="16336394" cy="140963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960119" y="3467029"/>
            <a:ext cx="7818120" cy="1043060"/>
          </a:xfrm>
        </p:spPr>
        <p:txBody>
          <a:bodyPr anchor="b">
            <a:normAutofit/>
          </a:bodyPr>
          <a:lstStyle>
            <a:lvl1pPr marL="0" indent="0">
              <a:buNone/>
              <a:defRPr sz="2700" b="1" cap="all" spc="450" baseline="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960119" y="4510088"/>
            <a:ext cx="7818120" cy="47868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9478392" y="3467029"/>
            <a:ext cx="7818120" cy="1043060"/>
          </a:xfrm>
        </p:spPr>
        <p:txBody>
          <a:bodyPr anchor="b">
            <a:normAutofit/>
          </a:bodyPr>
          <a:lstStyle>
            <a:lvl1pPr marL="0" indent="0">
              <a:buNone/>
              <a:defRPr sz="2700" b="1" cap="all" spc="450" baseline="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9478392" y="4510088"/>
            <a:ext cx="7818120" cy="47868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1/1/2026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10795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1/1/2026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403435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8288000" cy="10287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1/1/2026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39136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960121" y="2057401"/>
            <a:ext cx="5789096" cy="2177585"/>
          </a:xfrm>
        </p:spPr>
        <p:txBody>
          <a:bodyPr anchor="t">
            <a:normAutofit/>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7404779" y="1546502"/>
            <a:ext cx="9891735" cy="7749540"/>
          </a:xfrm>
        </p:spPr>
        <p:txBody>
          <a:bodyPr>
            <a:normAutofit/>
          </a:bodyPr>
          <a:lstStyle>
            <a:lvl1pPr>
              <a:defRPr sz="4200"/>
            </a:lvl1pPr>
            <a:lvl2pPr>
              <a:defRPr sz="3600"/>
            </a:lvl2pPr>
            <a:lvl3pPr>
              <a:defRPr sz="3000"/>
            </a:lvl3pPr>
            <a:lvl4pPr>
              <a:defRPr sz="2700"/>
            </a:lvl4pPr>
            <a:lvl5pPr>
              <a:defRPr sz="27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960121" y="4458252"/>
            <a:ext cx="5789096" cy="4840239"/>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1/1/2026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537015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960121" y="2057401"/>
            <a:ext cx="5789096" cy="2177585"/>
          </a:xfrm>
        </p:spPr>
        <p:txBody>
          <a:bodyPr anchor="t">
            <a:normAutofit/>
          </a:bodyPr>
          <a:lstStyle>
            <a:lvl1pPr>
              <a:defRPr sz="5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7406640" y="1549907"/>
            <a:ext cx="9889236" cy="7749540"/>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960121" y="4458251"/>
            <a:ext cx="5789096" cy="4840238"/>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1/1/2026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80433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1/1/2026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32253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8288000" cy="10287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13813829" y="960119"/>
            <a:ext cx="2717660" cy="83053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960120" y="960120"/>
            <a:ext cx="12618633" cy="83053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1/1/2026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6308231" y="1788657"/>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9597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8.xml"/><Relationship Id="rId7"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pic>
        <p:nvPicPr>
          <p:cNvPr id="17" name="bg object 17"/>
          <p:cNvPicPr/>
          <p:nvPr/>
        </p:nvPicPr>
        <p:blipFill>
          <a:blip r:embed="rId7" cstate="print"/>
          <a:stretch>
            <a:fillRect/>
          </a:stretch>
        </p:blipFill>
        <p:spPr>
          <a:xfrm>
            <a:off x="-224" y="6172738"/>
            <a:ext cx="4233908" cy="4114800"/>
          </a:xfrm>
          <a:prstGeom prst="rect">
            <a:avLst/>
          </a:prstGeom>
        </p:spPr>
      </p:pic>
      <p:sp>
        <p:nvSpPr>
          <p:cNvPr id="18" name="bg object 18"/>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19" name="bg object 19"/>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pic>
        <p:nvPicPr>
          <p:cNvPr id="20" name="bg object 20"/>
          <p:cNvPicPr/>
          <p:nvPr/>
        </p:nvPicPr>
        <p:blipFill>
          <a:blip r:embed="rId8" cstate="print"/>
          <a:stretch>
            <a:fillRect/>
          </a:stretch>
        </p:blipFill>
        <p:spPr>
          <a:xfrm>
            <a:off x="12649058" y="18761"/>
            <a:ext cx="5634449" cy="5118100"/>
          </a:xfrm>
          <a:prstGeom prst="rect">
            <a:avLst/>
          </a:prstGeom>
        </p:spPr>
      </p:pic>
      <p:sp>
        <p:nvSpPr>
          <p:cNvPr id="2" name="Holder 2"/>
          <p:cNvSpPr>
            <a:spLocks noGrp="1"/>
          </p:cNvSpPr>
          <p:nvPr>
            <p:ph type="title"/>
          </p:nvPr>
        </p:nvSpPr>
        <p:spPr>
          <a:xfrm>
            <a:off x="3342131" y="267664"/>
            <a:ext cx="11603736" cy="1123315"/>
          </a:xfrm>
          <a:prstGeom prst="rect">
            <a:avLst/>
          </a:prstGeom>
        </p:spPr>
        <p:txBody>
          <a:bodyPr wrap="square" lIns="0" tIns="0" rIns="0" bIns="0">
            <a:spAutoFit/>
          </a:bodyPr>
          <a:lstStyle>
            <a:lvl1pPr>
              <a:defRPr sz="7200" b="1" i="0">
                <a:solidFill>
                  <a:schemeClr val="tx1"/>
                </a:solidFill>
                <a:latin typeface="Calibri"/>
                <a:cs typeface="Calibri"/>
              </a:defRPr>
            </a:lvl1pPr>
          </a:lstStyle>
          <a:p>
            <a:endParaRPr/>
          </a:p>
        </p:txBody>
      </p:sp>
      <p:sp>
        <p:nvSpPr>
          <p:cNvPr id="3" name="Holder 3"/>
          <p:cNvSpPr>
            <a:spLocks noGrp="1"/>
          </p:cNvSpPr>
          <p:nvPr>
            <p:ph type="body" idx="1"/>
          </p:nvPr>
        </p:nvSpPr>
        <p:spPr>
          <a:xfrm>
            <a:off x="992505" y="2379091"/>
            <a:ext cx="16302989" cy="6961505"/>
          </a:xfrm>
          <a:prstGeom prst="rect">
            <a:avLst/>
          </a:prstGeom>
        </p:spPr>
        <p:txBody>
          <a:bodyPr wrap="square" lIns="0" tIns="0" rIns="0" bIns="0">
            <a:spAutoFit/>
          </a:bodyPr>
          <a:lstStyle>
            <a:lvl1pPr>
              <a:defRPr sz="3500" b="0" i="0">
                <a:solidFill>
                  <a:schemeClr val="tx1"/>
                </a:solidFill>
                <a:latin typeface="Calibri"/>
                <a:cs typeface="Calibri"/>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pic>
        <p:nvPicPr>
          <p:cNvPr id="17" name="bg object 17"/>
          <p:cNvPicPr/>
          <p:nvPr/>
        </p:nvPicPr>
        <p:blipFill>
          <a:blip r:embed="rId7" cstate="print"/>
          <a:stretch>
            <a:fillRect/>
          </a:stretch>
        </p:blipFill>
        <p:spPr>
          <a:xfrm>
            <a:off x="-224" y="6172738"/>
            <a:ext cx="4233908" cy="4114800"/>
          </a:xfrm>
          <a:prstGeom prst="rect">
            <a:avLst/>
          </a:prstGeom>
        </p:spPr>
      </p:pic>
      <p:sp>
        <p:nvSpPr>
          <p:cNvPr id="18" name="bg object 18"/>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19" name="bg object 19"/>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pic>
        <p:nvPicPr>
          <p:cNvPr id="20" name="bg object 20"/>
          <p:cNvPicPr/>
          <p:nvPr/>
        </p:nvPicPr>
        <p:blipFill>
          <a:blip r:embed="rId8" cstate="print"/>
          <a:stretch>
            <a:fillRect/>
          </a:stretch>
        </p:blipFill>
        <p:spPr>
          <a:xfrm>
            <a:off x="12649058" y="18761"/>
            <a:ext cx="5634449" cy="5118100"/>
          </a:xfrm>
          <a:prstGeom prst="rect">
            <a:avLst/>
          </a:prstGeom>
        </p:spPr>
      </p:pic>
      <p:sp>
        <p:nvSpPr>
          <p:cNvPr id="2" name="Holder 2"/>
          <p:cNvSpPr>
            <a:spLocks noGrp="1"/>
          </p:cNvSpPr>
          <p:nvPr>
            <p:ph type="title"/>
          </p:nvPr>
        </p:nvSpPr>
        <p:spPr>
          <a:xfrm>
            <a:off x="413105" y="-143560"/>
            <a:ext cx="17461788" cy="2327275"/>
          </a:xfrm>
          <a:prstGeom prst="rect">
            <a:avLst/>
          </a:prstGeom>
        </p:spPr>
        <p:txBody>
          <a:bodyPr wrap="square" lIns="0" tIns="0" rIns="0" bIns="0">
            <a:spAutoFit/>
          </a:bodyPr>
          <a:lstStyle>
            <a:lvl1pPr>
              <a:defRPr sz="7200" b="1" i="0">
                <a:solidFill>
                  <a:schemeClr val="tx1"/>
                </a:solidFill>
                <a:latin typeface="Calibri"/>
                <a:cs typeface="Calibri"/>
              </a:defRPr>
            </a:lvl1pPr>
          </a:lstStyle>
          <a:p>
            <a:endParaRPr/>
          </a:p>
        </p:txBody>
      </p:sp>
      <p:sp>
        <p:nvSpPr>
          <p:cNvPr id="3" name="Holder 3"/>
          <p:cNvSpPr>
            <a:spLocks noGrp="1"/>
          </p:cNvSpPr>
          <p:nvPr>
            <p:ph type="body" idx="1"/>
          </p:nvPr>
        </p:nvSpPr>
        <p:spPr>
          <a:xfrm>
            <a:off x="1066165" y="3053842"/>
            <a:ext cx="16155669" cy="6732905"/>
          </a:xfrm>
          <a:prstGeom prst="rect">
            <a:avLst/>
          </a:prstGeom>
        </p:spPr>
        <p:txBody>
          <a:bodyPr wrap="square" lIns="0" tIns="0" rIns="0" bIns="0">
            <a:spAutoFit/>
          </a:bodyPr>
          <a:lstStyle>
            <a:lvl1pPr>
              <a:defRPr sz="4400" b="0" i="0">
                <a:solidFill>
                  <a:schemeClr val="tx1"/>
                </a:solidFill>
                <a:latin typeface="Calibri"/>
                <a:cs typeface="Calibri"/>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25323120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960119" y="2057402"/>
            <a:ext cx="16336394" cy="164592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960120" y="3950208"/>
            <a:ext cx="16336392" cy="5349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960120" y="9534526"/>
            <a:ext cx="4114800" cy="547688"/>
          </a:xfrm>
          <a:prstGeom prst="rect">
            <a:avLst/>
          </a:prstGeom>
        </p:spPr>
        <p:txBody>
          <a:bodyPr vert="horz" lIns="91440" tIns="45720" rIns="91440" bIns="45720" rtlCol="0" anchor="ctr"/>
          <a:lstStyle>
            <a:lvl1pPr algn="l">
              <a:defRPr sz="1350" b="1" cap="all" spc="450" baseline="0">
                <a:solidFill>
                  <a:schemeClr val="tx1"/>
                </a:solidFill>
              </a:defRPr>
            </a:lvl1pPr>
          </a:lstStyle>
          <a:p>
            <a:fld id="{7DA38F49-B3E2-4BF0-BEC7-C30D34ABBB8D}" type="datetime1">
              <a:rPr lang="en-US" smtClean="0"/>
              <a:t>1/1/2026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10151434" y="9534526"/>
            <a:ext cx="6060560" cy="547688"/>
          </a:xfrm>
          <a:prstGeom prst="rect">
            <a:avLst/>
          </a:prstGeom>
        </p:spPr>
        <p:txBody>
          <a:bodyPr vert="horz" lIns="91440" tIns="45720" rIns="91440" bIns="45720" rtlCol="0" anchor="ctr"/>
          <a:lstStyle>
            <a:lvl1pPr algn="r">
              <a:defRPr sz="1350" b="1" cap="all" spc="45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6211993" y="9534526"/>
            <a:ext cx="1084521" cy="547688"/>
          </a:xfrm>
          <a:prstGeom prst="rect">
            <a:avLst/>
          </a:prstGeom>
        </p:spPr>
        <p:txBody>
          <a:bodyPr vert="horz" lIns="91440" tIns="45720" rIns="91440" bIns="45720" rtlCol="0" anchor="ctr"/>
          <a:lstStyle>
            <a:lvl1pPr algn="r">
              <a:defRPr sz="1350" b="1" cap="all" spc="45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1069848" y="1546502"/>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25059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1371600" rtl="0" eaLnBrk="1" latinLnBrk="0" hangingPunct="1">
        <a:lnSpc>
          <a:spcPct val="100000"/>
        </a:lnSpc>
        <a:spcBef>
          <a:spcPct val="0"/>
        </a:spcBef>
        <a:buNone/>
        <a:defRPr sz="6000" b="1" kern="1200">
          <a:solidFill>
            <a:schemeClr val="tx1"/>
          </a:solidFill>
          <a:latin typeface="+mj-lt"/>
          <a:ea typeface="+mj-ea"/>
          <a:cs typeface="+mj-cs"/>
        </a:defRPr>
      </a:lvl1pPr>
    </p:titleStyle>
    <p:bodyStyle>
      <a:lvl1pPr marL="342900" indent="-342900" algn="l" defTabSz="1371600" rtl="0" eaLnBrk="1" latinLnBrk="0" hangingPunct="1">
        <a:lnSpc>
          <a:spcPct val="120000"/>
        </a:lnSpc>
        <a:spcBef>
          <a:spcPts val="1500"/>
        </a:spcBef>
        <a:buSzPct val="87000"/>
        <a:buFont typeface="Arial" panose="020B0604020202020204" pitchFamily="34" charset="0"/>
        <a:buChar char="•"/>
        <a:defRPr sz="3000" kern="1200">
          <a:solidFill>
            <a:schemeClr val="tx1"/>
          </a:solidFill>
          <a:latin typeface="+mn-lt"/>
          <a:ea typeface="+mn-ea"/>
          <a:cs typeface="+mn-cs"/>
        </a:defRPr>
      </a:lvl1pPr>
      <a:lvl2pPr marL="740664" indent="-342900" algn="l" defTabSz="1371600" rtl="0" eaLnBrk="1" latinLnBrk="0" hangingPunct="1">
        <a:lnSpc>
          <a:spcPct val="120000"/>
        </a:lnSpc>
        <a:spcBef>
          <a:spcPts val="750"/>
        </a:spcBef>
        <a:buSzPct val="87000"/>
        <a:buFont typeface="Arial" panose="020B0604020202020204" pitchFamily="34" charset="0"/>
        <a:buChar char="•"/>
        <a:defRPr sz="2700" kern="1200">
          <a:solidFill>
            <a:schemeClr val="tx1"/>
          </a:solidFill>
          <a:latin typeface="+mn-lt"/>
          <a:ea typeface="+mn-ea"/>
          <a:cs typeface="+mn-cs"/>
        </a:defRPr>
      </a:lvl2pPr>
      <a:lvl3pPr marL="1097280" indent="-342900" algn="l" defTabSz="1371600" rtl="0" eaLnBrk="1" latinLnBrk="0" hangingPunct="1">
        <a:lnSpc>
          <a:spcPct val="120000"/>
        </a:lnSpc>
        <a:spcBef>
          <a:spcPts val="750"/>
        </a:spcBef>
        <a:buSzPct val="87000"/>
        <a:buFont typeface="Arial" panose="020B0604020202020204" pitchFamily="34" charset="0"/>
        <a:buChar char="•"/>
        <a:defRPr sz="2400" kern="1200">
          <a:solidFill>
            <a:schemeClr val="tx1"/>
          </a:solidFill>
          <a:latin typeface="+mn-lt"/>
          <a:ea typeface="+mn-ea"/>
          <a:cs typeface="+mn-cs"/>
        </a:defRPr>
      </a:lvl3pPr>
      <a:lvl4pPr marL="1577340" indent="-428625" algn="l" defTabSz="1371600" rtl="0" eaLnBrk="1" latinLnBrk="0" hangingPunct="1">
        <a:lnSpc>
          <a:spcPct val="120000"/>
        </a:lnSpc>
        <a:spcBef>
          <a:spcPts val="750"/>
        </a:spcBef>
        <a:buSzPct val="87000"/>
        <a:buFont typeface="Arial" panose="020B0604020202020204" pitchFamily="34" charset="0"/>
        <a:buChar char="•"/>
        <a:defRPr sz="2100" kern="1200">
          <a:solidFill>
            <a:schemeClr val="tx1"/>
          </a:solidFill>
          <a:latin typeface="+mn-lt"/>
          <a:ea typeface="+mn-ea"/>
          <a:cs typeface="+mn-cs"/>
        </a:defRPr>
      </a:lvl4pPr>
      <a:lvl5pPr marL="1947672" indent="-342900" algn="l" defTabSz="1371600" rtl="0" eaLnBrk="1" latinLnBrk="0" hangingPunct="1">
        <a:lnSpc>
          <a:spcPct val="120000"/>
        </a:lnSpc>
        <a:spcBef>
          <a:spcPts val="750"/>
        </a:spcBef>
        <a:buSzPct val="87000"/>
        <a:buFont typeface="Arial" panose="020B0604020202020204" pitchFamily="34" charset="0"/>
        <a:buChar char="•"/>
        <a:defRPr sz="21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Layout" Target="../diagrams/layout2.xml"/><Relationship Id="rId7" Type="http://schemas.openxmlformats.org/officeDocument/2006/relationships/image" Target="../media/image17.jpeg"/><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hyperlink" Target="https://libguides.leedsbeckett.ac.uk/hom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doi.org/10.1080/2331186X.2024.2400415"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doi.org/10.1080/2331186X.2024.2400415"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educationcorner.com/succeed-in-digital-age.html"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educationcorner.com/succeed-in-digital-age.html"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doi.org/10.1016/j.iheduc.2025.101023" TargetMode="External"/><Relationship Id="rId2" Type="http://schemas.openxmlformats.org/officeDocument/2006/relationships/hyperlink" Target="https://doi.org/10.3390/educsci15070847"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library.leeds.ac.uk/paraphras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p:nvPr/>
        </p:nvSpPr>
        <p:spPr>
          <a:xfrm>
            <a:off x="916939" y="2210483"/>
            <a:ext cx="7854950" cy="4444807"/>
          </a:xfrm>
          <a:prstGeom prst="rect">
            <a:avLst/>
          </a:prstGeom>
        </p:spPr>
        <p:txBody>
          <a:bodyPr vert="horz" wrap="square" lIns="0" tIns="12700" rIns="0" bIns="0" rtlCol="0">
            <a:spAutoFit/>
          </a:bodyPr>
          <a:lstStyle/>
          <a:p>
            <a:pPr marL="12700" marR="5080">
              <a:lnSpc>
                <a:spcPct val="100000"/>
              </a:lnSpc>
              <a:spcBef>
                <a:spcPts val="100"/>
              </a:spcBef>
            </a:pPr>
            <a:r>
              <a:rPr lang="en-GB" sz="7200" b="1" spc="1130" dirty="0">
                <a:latin typeface="Calibri"/>
                <a:cs typeface="Calibri"/>
              </a:rPr>
              <a:t>Note taking, </a:t>
            </a:r>
            <a:r>
              <a:rPr sz="7200" b="1" spc="1130" dirty="0">
                <a:latin typeface="Calibri"/>
                <a:cs typeface="Calibri"/>
              </a:rPr>
              <a:t>Harvard </a:t>
            </a:r>
            <a:r>
              <a:rPr sz="7200" b="1" spc="1240" dirty="0">
                <a:latin typeface="Calibri"/>
                <a:cs typeface="Calibri"/>
              </a:rPr>
              <a:t>Referencing</a:t>
            </a:r>
            <a:r>
              <a:rPr lang="en-GB" sz="7200" b="1" spc="1240" dirty="0">
                <a:latin typeface="Calibri"/>
                <a:cs typeface="Calibri"/>
              </a:rPr>
              <a:t> &amp; Paraphrasing</a:t>
            </a:r>
            <a:endParaRPr sz="7200" dirty="0">
              <a:latin typeface="Calibri"/>
              <a:cs typeface="Calibri"/>
            </a:endParaRPr>
          </a:p>
        </p:txBody>
      </p:sp>
      <p:sp>
        <p:nvSpPr>
          <p:cNvPr id="3" name="object 3"/>
          <p:cNvSpPr txBox="1"/>
          <p:nvPr/>
        </p:nvSpPr>
        <p:spPr>
          <a:xfrm>
            <a:off x="916939" y="1271727"/>
            <a:ext cx="1636395" cy="514350"/>
          </a:xfrm>
          <a:prstGeom prst="rect">
            <a:avLst/>
          </a:prstGeom>
        </p:spPr>
        <p:txBody>
          <a:bodyPr vert="horz" wrap="square" lIns="0" tIns="13335" rIns="0" bIns="0" rtlCol="0">
            <a:spAutoFit/>
          </a:bodyPr>
          <a:lstStyle/>
          <a:p>
            <a:pPr marL="12700">
              <a:lnSpc>
                <a:spcPct val="100000"/>
              </a:lnSpc>
              <a:spcBef>
                <a:spcPts val="105"/>
              </a:spcBef>
            </a:pPr>
            <a:r>
              <a:rPr sz="3200" b="1" spc="535" dirty="0">
                <a:latin typeface="Calibri"/>
                <a:cs typeface="Calibri"/>
              </a:rPr>
              <a:t>Week</a:t>
            </a:r>
            <a:r>
              <a:rPr sz="3200" b="1" spc="185" dirty="0">
                <a:latin typeface="Calibri"/>
                <a:cs typeface="Calibri"/>
              </a:rPr>
              <a:t> </a:t>
            </a:r>
            <a:r>
              <a:rPr sz="3200" b="1" spc="210" dirty="0">
                <a:latin typeface="Calibri"/>
                <a:cs typeface="Calibri"/>
              </a:rPr>
              <a:t>3</a:t>
            </a:r>
            <a:endParaRPr sz="3200">
              <a:latin typeface="Calibri"/>
              <a:cs typeface="Calibri"/>
            </a:endParaRPr>
          </a:p>
        </p:txBody>
      </p:sp>
      <p:sp>
        <p:nvSpPr>
          <p:cNvPr id="4" name="object 4"/>
          <p:cNvSpPr txBox="1">
            <a:spLocks noGrp="1"/>
          </p:cNvSpPr>
          <p:nvPr>
            <p:ph type="subTitle" idx="4"/>
          </p:nvPr>
        </p:nvSpPr>
        <p:spPr>
          <a:prstGeom prst="rect">
            <a:avLst/>
          </a:prstGeom>
        </p:spPr>
        <p:txBody>
          <a:bodyPr vert="horz" wrap="square" lIns="0" tIns="12700" rIns="0" bIns="0" rtlCol="0">
            <a:spAutoFit/>
          </a:bodyPr>
          <a:lstStyle/>
          <a:p>
            <a:pPr marL="3150870" marR="5080" indent="-3138805">
              <a:lnSpc>
                <a:spcPct val="100000"/>
              </a:lnSpc>
              <a:spcBef>
                <a:spcPts val="100"/>
              </a:spcBef>
            </a:pPr>
            <a:r>
              <a:rPr sz="4400" b="1" spc="660" dirty="0">
                <a:latin typeface="Calibri"/>
                <a:cs typeface="Calibri"/>
              </a:rPr>
              <a:t>Academic</a:t>
            </a:r>
            <a:r>
              <a:rPr sz="4400" b="1" spc="260" dirty="0">
                <a:latin typeface="Calibri"/>
                <a:cs typeface="Calibri"/>
              </a:rPr>
              <a:t> </a:t>
            </a:r>
            <a:r>
              <a:rPr sz="4400" b="1" spc="470" dirty="0">
                <a:latin typeface="Calibri"/>
                <a:cs typeface="Calibri"/>
              </a:rPr>
              <a:t>Skills</a:t>
            </a:r>
            <a:r>
              <a:rPr sz="4400" b="1" spc="270" dirty="0">
                <a:latin typeface="Calibri"/>
                <a:cs typeface="Calibri"/>
              </a:rPr>
              <a:t> </a:t>
            </a:r>
            <a:r>
              <a:rPr sz="4400" b="1" spc="385" dirty="0">
                <a:latin typeface="Calibri"/>
                <a:cs typeface="Calibri"/>
              </a:rPr>
              <a:t>for</a:t>
            </a:r>
            <a:r>
              <a:rPr sz="4400" b="1" spc="270" dirty="0">
                <a:latin typeface="Calibri"/>
                <a:cs typeface="Calibri"/>
              </a:rPr>
              <a:t> </a:t>
            </a:r>
            <a:r>
              <a:rPr sz="4400" b="1" spc="535" dirty="0">
                <a:latin typeface="Calibri"/>
                <a:cs typeface="Calibri"/>
              </a:rPr>
              <a:t>the</a:t>
            </a:r>
            <a:r>
              <a:rPr sz="4400" b="1" spc="265" dirty="0">
                <a:latin typeface="Calibri"/>
                <a:cs typeface="Calibri"/>
              </a:rPr>
              <a:t> </a:t>
            </a:r>
            <a:r>
              <a:rPr sz="4400" b="1" spc="490" dirty="0">
                <a:latin typeface="Calibri"/>
                <a:cs typeface="Calibri"/>
              </a:rPr>
              <a:t>Digital</a:t>
            </a:r>
            <a:r>
              <a:rPr sz="4400" b="1" spc="260" dirty="0">
                <a:latin typeface="Calibri"/>
                <a:cs typeface="Calibri"/>
              </a:rPr>
              <a:t> </a:t>
            </a:r>
            <a:r>
              <a:rPr sz="4400" b="1" spc="520" dirty="0">
                <a:latin typeface="Calibri"/>
                <a:cs typeface="Calibri"/>
              </a:rPr>
              <a:t>Era </a:t>
            </a:r>
            <a:r>
              <a:rPr sz="4400" b="1" spc="470" dirty="0">
                <a:latin typeface="Calibri"/>
                <a:cs typeface="Calibri"/>
              </a:rPr>
              <a:t>(BMSW4013)</a:t>
            </a:r>
            <a:endParaRPr sz="4400" dirty="0">
              <a:latin typeface="Calibri"/>
              <a:cs typeface="Calibri"/>
            </a:endParaRPr>
          </a:p>
        </p:txBody>
      </p:sp>
      <p:pic>
        <p:nvPicPr>
          <p:cNvPr id="5" name="object 5" descr="What Is Harvard Referencing Style? Tips and Formatting | Grammarly"/>
          <p:cNvPicPr/>
          <p:nvPr/>
        </p:nvPicPr>
        <p:blipFill>
          <a:blip r:embed="rId2" cstate="print"/>
          <a:stretch>
            <a:fillRect/>
          </a:stretch>
        </p:blipFill>
        <p:spPr>
          <a:xfrm>
            <a:off x="9525000" y="2247900"/>
            <a:ext cx="8305800" cy="437146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086713" y="512191"/>
            <a:ext cx="7538720" cy="1122680"/>
          </a:xfrm>
          <a:prstGeom prst="rect">
            <a:avLst/>
          </a:prstGeom>
        </p:spPr>
        <p:txBody>
          <a:bodyPr vert="horz" wrap="square" lIns="0" tIns="12700" rIns="0" bIns="0" rtlCol="0">
            <a:spAutoFit/>
          </a:bodyPr>
          <a:lstStyle/>
          <a:p>
            <a:pPr marL="12700">
              <a:lnSpc>
                <a:spcPct val="100000"/>
              </a:lnSpc>
              <a:spcBef>
                <a:spcPts val="100"/>
              </a:spcBef>
            </a:pPr>
            <a:r>
              <a:rPr spc="1045" dirty="0"/>
              <a:t>Recap</a:t>
            </a:r>
            <a:r>
              <a:rPr spc="390" dirty="0"/>
              <a:t> </a:t>
            </a:r>
            <a:r>
              <a:rPr spc="1050" dirty="0"/>
              <a:t>(Week</a:t>
            </a:r>
            <a:r>
              <a:rPr spc="420" dirty="0"/>
              <a:t> </a:t>
            </a:r>
            <a:r>
              <a:rPr spc="415" dirty="0"/>
              <a:t>2)</a:t>
            </a:r>
          </a:p>
        </p:txBody>
      </p:sp>
      <p:sp>
        <p:nvSpPr>
          <p:cNvPr id="3" name="object 3"/>
          <p:cNvSpPr txBox="1"/>
          <p:nvPr/>
        </p:nvSpPr>
        <p:spPr>
          <a:xfrm>
            <a:off x="3810000" y="4457700"/>
            <a:ext cx="16210280" cy="1243930"/>
          </a:xfrm>
          <a:prstGeom prst="rect">
            <a:avLst/>
          </a:prstGeom>
        </p:spPr>
        <p:txBody>
          <a:bodyPr vert="horz" wrap="square" lIns="0" tIns="12700" rIns="0" bIns="0" rtlCol="0">
            <a:spAutoFit/>
          </a:bodyPr>
          <a:lstStyle/>
          <a:p>
            <a:pPr marL="12065" marR="5080">
              <a:lnSpc>
                <a:spcPct val="100000"/>
              </a:lnSpc>
              <a:spcBef>
                <a:spcPts val="100"/>
              </a:spcBef>
              <a:tabLst>
                <a:tab pos="584200" algn="l"/>
              </a:tabLst>
            </a:pPr>
            <a:r>
              <a:rPr lang="en-GB" sz="8000" b="1" dirty="0">
                <a:latin typeface="Calibri"/>
                <a:cs typeface="Calibri"/>
              </a:rPr>
              <a:t>What did we do last week?</a:t>
            </a:r>
            <a:endParaRPr sz="8000" b="1" dirty="0">
              <a:latin typeface="Calibri"/>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7AF30-530C-D6E4-B4B1-EEB393AD21E6}"/>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370A919E-DA0D-2049-14EE-F2FF07DD7A99}"/>
              </a:ext>
            </a:extLst>
          </p:cNvPr>
          <p:cNvSpPr txBox="1">
            <a:spLocks noGrp="1"/>
          </p:cNvSpPr>
          <p:nvPr>
            <p:ph type="title"/>
          </p:nvPr>
        </p:nvSpPr>
        <p:spPr>
          <a:xfrm>
            <a:off x="1086713" y="512191"/>
            <a:ext cx="7538720" cy="2228815"/>
          </a:xfrm>
          <a:prstGeom prst="rect">
            <a:avLst/>
          </a:prstGeom>
        </p:spPr>
        <p:txBody>
          <a:bodyPr vert="horz" wrap="square" lIns="0" tIns="12700" rIns="0" bIns="0" rtlCol="0">
            <a:spAutoFit/>
          </a:bodyPr>
          <a:lstStyle/>
          <a:p>
            <a:pPr marL="12700">
              <a:lnSpc>
                <a:spcPct val="100000"/>
              </a:lnSpc>
              <a:spcBef>
                <a:spcPts val="100"/>
              </a:spcBef>
            </a:pPr>
            <a:r>
              <a:rPr lang="en-GB" spc="1045" dirty="0"/>
              <a:t>Reflection</a:t>
            </a:r>
            <a:r>
              <a:rPr spc="390" dirty="0"/>
              <a:t> </a:t>
            </a:r>
            <a:r>
              <a:rPr spc="1050" dirty="0"/>
              <a:t>(Week</a:t>
            </a:r>
            <a:r>
              <a:rPr spc="420" dirty="0"/>
              <a:t> </a:t>
            </a:r>
            <a:r>
              <a:rPr spc="415" dirty="0"/>
              <a:t>2)</a:t>
            </a:r>
          </a:p>
        </p:txBody>
      </p:sp>
      <p:sp>
        <p:nvSpPr>
          <p:cNvPr id="3" name="object 3">
            <a:extLst>
              <a:ext uri="{FF2B5EF4-FFF2-40B4-BE49-F238E27FC236}">
                <a16:creationId xmlns:a16="http://schemas.microsoft.com/office/drawing/2014/main" id="{3334480A-393C-B28F-99DC-F25BF6655D56}"/>
              </a:ext>
            </a:extLst>
          </p:cNvPr>
          <p:cNvSpPr txBox="1"/>
          <p:nvPr/>
        </p:nvSpPr>
        <p:spPr>
          <a:xfrm>
            <a:off x="1086713" y="3390900"/>
            <a:ext cx="16210280" cy="1133644"/>
          </a:xfrm>
          <a:prstGeom prst="rect">
            <a:avLst/>
          </a:prstGeom>
        </p:spPr>
        <p:txBody>
          <a:bodyPr vert="horz" wrap="square" lIns="0" tIns="12700" rIns="0" bIns="0" rtlCol="0">
            <a:spAutoFit/>
          </a:bodyPr>
          <a:lstStyle/>
          <a:p>
            <a:pPr marL="12065" marR="5080">
              <a:lnSpc>
                <a:spcPct val="100000"/>
              </a:lnSpc>
              <a:spcBef>
                <a:spcPts val="100"/>
              </a:spcBef>
              <a:tabLst>
                <a:tab pos="584200" algn="l"/>
              </a:tabLst>
            </a:pPr>
            <a:r>
              <a:rPr lang="en-GB" sz="3600" dirty="0">
                <a:latin typeface="Calibri"/>
                <a:cs typeface="Calibri"/>
              </a:rPr>
              <a:t>Take 10 minutes to reflect on last week and complete the reflection worksheet. </a:t>
            </a:r>
          </a:p>
          <a:p>
            <a:pPr marL="12065" marR="5080">
              <a:lnSpc>
                <a:spcPct val="100000"/>
              </a:lnSpc>
              <a:spcBef>
                <a:spcPts val="100"/>
              </a:spcBef>
              <a:tabLst>
                <a:tab pos="584200" algn="l"/>
              </a:tabLst>
            </a:pPr>
            <a:r>
              <a:rPr lang="en-GB" sz="3600" dirty="0">
                <a:latin typeface="Calibri"/>
                <a:cs typeface="Calibri"/>
              </a:rPr>
              <a:t>This will help you in the long term to complete Assignment 2. </a:t>
            </a:r>
            <a:endParaRPr sz="3600" dirty="0">
              <a:latin typeface="Calibri"/>
              <a:cs typeface="Calibri"/>
            </a:endParaRPr>
          </a:p>
        </p:txBody>
      </p:sp>
    </p:spTree>
    <p:extLst>
      <p:ext uri="{BB962C8B-B14F-4D97-AF65-F5344CB8AC3E}">
        <p14:creationId xmlns:p14="http://schemas.microsoft.com/office/powerpoint/2010/main" val="1430564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304800" y="342900"/>
            <a:ext cx="9631680" cy="1122680"/>
          </a:xfrm>
          <a:prstGeom prst="rect">
            <a:avLst/>
          </a:prstGeom>
        </p:spPr>
        <p:txBody>
          <a:bodyPr vert="horz" wrap="square" lIns="0" tIns="12700" rIns="0" bIns="0" rtlCol="0">
            <a:spAutoFit/>
          </a:bodyPr>
          <a:lstStyle/>
          <a:p>
            <a:pPr marL="12700">
              <a:lnSpc>
                <a:spcPct val="100000"/>
              </a:lnSpc>
              <a:spcBef>
                <a:spcPts val="100"/>
              </a:spcBef>
            </a:pPr>
            <a:r>
              <a:rPr spc="960" dirty="0"/>
              <a:t>Learning</a:t>
            </a:r>
            <a:r>
              <a:rPr spc="430" dirty="0"/>
              <a:t> </a:t>
            </a:r>
            <a:r>
              <a:rPr spc="844" dirty="0"/>
              <a:t>Objectives</a:t>
            </a:r>
          </a:p>
        </p:txBody>
      </p:sp>
      <p:sp>
        <p:nvSpPr>
          <p:cNvPr id="3" name="object 3"/>
          <p:cNvSpPr txBox="1">
            <a:spLocks noGrp="1"/>
          </p:cNvSpPr>
          <p:nvPr>
            <p:ph type="body" idx="1"/>
          </p:nvPr>
        </p:nvSpPr>
        <p:spPr>
          <a:xfrm>
            <a:off x="381000" y="1913382"/>
            <a:ext cx="16302989" cy="7891904"/>
          </a:xfrm>
          <a:prstGeom prst="rect">
            <a:avLst/>
          </a:prstGeom>
        </p:spPr>
        <p:txBody>
          <a:bodyPr vert="horz" wrap="square" lIns="0" tIns="12700" rIns="0" bIns="0" rtlCol="0">
            <a:spAutoFit/>
          </a:bodyPr>
          <a:lstStyle/>
          <a:p>
            <a:pPr>
              <a:buNone/>
            </a:pPr>
            <a:r>
              <a:rPr lang="en-US" sz="3200" dirty="0"/>
              <a:t>By the end of this session, students will be able to:</a:t>
            </a:r>
          </a:p>
          <a:p>
            <a:pPr>
              <a:buNone/>
            </a:pPr>
            <a:endParaRPr lang="en-US" sz="3200" dirty="0"/>
          </a:p>
          <a:p>
            <a:pPr>
              <a:buFont typeface="+mj-lt"/>
              <a:buAutoNum type="arabicPeriod"/>
            </a:pPr>
            <a:r>
              <a:rPr lang="en-US" sz="3200" dirty="0"/>
              <a:t>Explain the purpose of academic note-taking and Harvard referencing within higher education</a:t>
            </a:r>
            <a:br>
              <a:rPr lang="en-US" sz="3200" dirty="0"/>
            </a:br>
            <a:endParaRPr lang="en-US" sz="3200" i="1" dirty="0"/>
          </a:p>
          <a:p>
            <a:pPr>
              <a:buFont typeface="+mj-lt"/>
              <a:buAutoNum type="arabicPeriod"/>
            </a:pPr>
            <a:r>
              <a:rPr lang="en-US" sz="3200" i="1" dirty="0"/>
              <a:t> </a:t>
            </a:r>
            <a:r>
              <a:rPr lang="en-US" sz="3200" dirty="0"/>
              <a:t>Identify the key components of Harvard referencing, including in-text citations and reference list entries</a:t>
            </a:r>
            <a:br>
              <a:rPr lang="en-US" sz="3200" dirty="0"/>
            </a:br>
            <a:endParaRPr lang="en-US" sz="3200" i="1" dirty="0"/>
          </a:p>
          <a:p>
            <a:pPr>
              <a:buFont typeface="+mj-lt"/>
              <a:buAutoNum type="arabicPeriod"/>
            </a:pPr>
            <a:r>
              <a:rPr lang="en-US" sz="3200" dirty="0"/>
              <a:t> Apply Harvard referencing conventions to a range of academic sources relevant to the assignment topic</a:t>
            </a:r>
          </a:p>
          <a:p>
            <a:pPr>
              <a:buFont typeface="+mj-lt"/>
              <a:buAutoNum type="arabicPeriod"/>
            </a:pPr>
            <a:endParaRPr lang="en-US" sz="3200" dirty="0"/>
          </a:p>
          <a:p>
            <a:pPr>
              <a:buFont typeface="+mj-lt"/>
              <a:buAutoNum type="arabicPeriod"/>
            </a:pPr>
            <a:r>
              <a:rPr lang="en-US" sz="3200" dirty="0"/>
              <a:t> Paraphrase academic information in their own words while maintaining meaning and including appropriate in-text citation</a:t>
            </a:r>
            <a:br>
              <a:rPr lang="en-US" sz="3200" dirty="0"/>
            </a:br>
            <a:endParaRPr lang="en-US" sz="3200" i="1" dirty="0"/>
          </a:p>
          <a:p>
            <a:pPr>
              <a:buFont typeface="+mj-lt"/>
              <a:buAutoNum type="arabicPeriod"/>
            </a:pPr>
            <a:r>
              <a:rPr lang="en-US" sz="3200" i="1" dirty="0"/>
              <a:t> </a:t>
            </a:r>
            <a:r>
              <a:rPr lang="en-US" sz="3200" dirty="0"/>
              <a:t>Produce accurate in-text citations and reference list entries for selected sources at an appropriate first-year standard</a:t>
            </a:r>
            <a:br>
              <a:rPr lang="en-US" sz="3200" dirty="0"/>
            </a:br>
            <a:endParaRPr sz="3200" spc="32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297429" y="2390235"/>
            <a:ext cx="13457555" cy="3385185"/>
          </a:xfrm>
          <a:prstGeom prst="rect">
            <a:avLst/>
          </a:prstGeom>
        </p:spPr>
        <p:txBody>
          <a:bodyPr vert="horz" wrap="square" lIns="0" tIns="781685" rIns="0" bIns="0" rtlCol="0">
            <a:spAutoFit/>
          </a:bodyPr>
          <a:lstStyle/>
          <a:p>
            <a:pPr marL="12700">
              <a:lnSpc>
                <a:spcPct val="100000"/>
              </a:lnSpc>
              <a:spcBef>
                <a:spcPts val="6155"/>
              </a:spcBef>
            </a:pPr>
            <a:r>
              <a:rPr sz="12500" b="0" spc="1660" dirty="0">
                <a:latin typeface="Calibri"/>
                <a:cs typeface="Calibri"/>
              </a:rPr>
              <a:t>Assignment</a:t>
            </a:r>
            <a:r>
              <a:rPr sz="12500" b="0" spc="450" dirty="0">
                <a:latin typeface="Calibri"/>
                <a:cs typeface="Calibri"/>
              </a:rPr>
              <a:t> </a:t>
            </a:r>
            <a:r>
              <a:rPr lang="en-GB" sz="12500" b="0" spc="1730" dirty="0"/>
              <a:t>1</a:t>
            </a:r>
            <a:endParaRPr sz="12500" dirty="0">
              <a:latin typeface="Calibri"/>
              <a:cs typeface="Calibri"/>
            </a:endParaRPr>
          </a:p>
          <a:p>
            <a:pPr marL="232410" algn="ctr">
              <a:lnSpc>
                <a:spcPct val="100000"/>
              </a:lnSpc>
              <a:spcBef>
                <a:spcPts val="1555"/>
              </a:spcBef>
            </a:pPr>
            <a:r>
              <a:rPr sz="3200" b="0" spc="425" dirty="0">
                <a:latin typeface="Calibri"/>
                <a:cs typeface="Calibri"/>
              </a:rPr>
              <a:t>Academic</a:t>
            </a:r>
            <a:r>
              <a:rPr sz="3200" b="0" spc="125" dirty="0">
                <a:latin typeface="Calibri"/>
                <a:cs typeface="Calibri"/>
              </a:rPr>
              <a:t> </a:t>
            </a:r>
            <a:r>
              <a:rPr sz="3200" b="0" spc="275" dirty="0">
                <a:latin typeface="Calibri"/>
                <a:cs typeface="Calibri"/>
              </a:rPr>
              <a:t>Skills</a:t>
            </a:r>
            <a:r>
              <a:rPr sz="3200" b="0" spc="100" dirty="0">
                <a:latin typeface="Calibri"/>
                <a:cs typeface="Calibri"/>
              </a:rPr>
              <a:t> </a:t>
            </a:r>
            <a:r>
              <a:rPr sz="3200" b="0" spc="200" dirty="0">
                <a:latin typeface="Calibri"/>
                <a:cs typeface="Calibri"/>
              </a:rPr>
              <a:t>for</a:t>
            </a:r>
            <a:r>
              <a:rPr sz="3200" b="0" spc="130" dirty="0">
                <a:latin typeface="Calibri"/>
                <a:cs typeface="Calibri"/>
              </a:rPr>
              <a:t> </a:t>
            </a:r>
            <a:r>
              <a:rPr sz="3200" b="0" spc="345" dirty="0">
                <a:latin typeface="Calibri"/>
                <a:cs typeface="Calibri"/>
              </a:rPr>
              <a:t>the</a:t>
            </a:r>
            <a:r>
              <a:rPr sz="3200" b="0" spc="105" dirty="0">
                <a:latin typeface="Calibri"/>
                <a:cs typeface="Calibri"/>
              </a:rPr>
              <a:t> </a:t>
            </a:r>
            <a:r>
              <a:rPr sz="3200" b="0" spc="320" dirty="0">
                <a:latin typeface="Calibri"/>
                <a:cs typeface="Calibri"/>
              </a:rPr>
              <a:t>Digital</a:t>
            </a:r>
            <a:r>
              <a:rPr sz="3200" b="0" spc="114" dirty="0">
                <a:latin typeface="Calibri"/>
                <a:cs typeface="Calibri"/>
              </a:rPr>
              <a:t> </a:t>
            </a:r>
            <a:r>
              <a:rPr sz="3200" b="0" spc="365" dirty="0">
                <a:latin typeface="Calibri"/>
                <a:cs typeface="Calibri"/>
              </a:rPr>
              <a:t>Era</a:t>
            </a:r>
            <a:r>
              <a:rPr sz="3200" b="0" spc="105" dirty="0">
                <a:latin typeface="Calibri"/>
                <a:cs typeface="Calibri"/>
              </a:rPr>
              <a:t> </a:t>
            </a:r>
            <a:r>
              <a:rPr sz="3200" b="0" spc="290" dirty="0">
                <a:latin typeface="Calibri"/>
                <a:cs typeface="Calibri"/>
              </a:rPr>
              <a:t>(BMSW4013)</a:t>
            </a:r>
            <a:endParaRPr sz="3200" dirty="0">
              <a:latin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descr="$PPTXTitle"/>
          <p:cNvSpPr txBox="1">
            <a:spLocks noGrp="1"/>
          </p:cNvSpPr>
          <p:nvPr>
            <p:ph type="title"/>
          </p:nvPr>
        </p:nvSpPr>
        <p:spPr>
          <a:xfrm>
            <a:off x="304800" y="495300"/>
            <a:ext cx="17461788" cy="1529906"/>
          </a:xfrm>
          <a:prstGeom prst="rect">
            <a:avLst/>
          </a:prstGeom>
        </p:spPr>
        <p:txBody>
          <a:bodyPr vert="horz" wrap="square" lIns="0" tIns="417830" rIns="0" bIns="0" rtlCol="0">
            <a:spAutoFit/>
          </a:bodyPr>
          <a:lstStyle/>
          <a:p>
            <a:pPr marL="80645" algn="l">
              <a:lnSpc>
                <a:spcPct val="100000"/>
              </a:lnSpc>
              <a:spcBef>
                <a:spcPts val="3290"/>
              </a:spcBef>
            </a:pPr>
            <a:r>
              <a:rPr sz="3600" spc="1205" dirty="0"/>
              <a:t>Ass</a:t>
            </a:r>
            <a:r>
              <a:rPr lang="en-GB" sz="3600" spc="1205" dirty="0" err="1"/>
              <a:t>ignment</a:t>
            </a:r>
            <a:r>
              <a:rPr lang="en-GB" sz="3600" spc="1205" dirty="0"/>
              <a:t> 1:</a:t>
            </a:r>
            <a:br>
              <a:rPr lang="en-GB" sz="3600" spc="1205" dirty="0"/>
            </a:br>
            <a:r>
              <a:rPr lang="en-GB" sz="3600" spc="1205" dirty="0"/>
              <a:t>Evidence of Learning (E-Portfolio)</a:t>
            </a:r>
            <a:endParaRPr sz="3600" dirty="0"/>
          </a:p>
        </p:txBody>
      </p:sp>
      <p:sp>
        <p:nvSpPr>
          <p:cNvPr id="21" name="object 21"/>
          <p:cNvSpPr txBox="1"/>
          <p:nvPr/>
        </p:nvSpPr>
        <p:spPr>
          <a:xfrm>
            <a:off x="533400" y="2628897"/>
            <a:ext cx="5791200" cy="2008242"/>
          </a:xfrm>
          <a:prstGeom prst="rect">
            <a:avLst/>
          </a:prstGeom>
        </p:spPr>
        <p:txBody>
          <a:bodyPr vert="horz" wrap="square" lIns="0" tIns="12700" rIns="0" bIns="0" rtlCol="0">
            <a:spAutoFit/>
          </a:bodyPr>
          <a:lstStyle/>
          <a:p>
            <a:pPr marL="0" marR="0" lvl="0" indent="0" algn="ctr" defTabSz="914400" eaLnBrk="1" fontAlgn="auto" latinLnBrk="0" hangingPunct="1">
              <a:lnSpc>
                <a:spcPct val="100000"/>
              </a:lnSpc>
              <a:spcBef>
                <a:spcPts val="100"/>
              </a:spcBef>
              <a:spcAft>
                <a:spcPts val="0"/>
              </a:spcAft>
              <a:buClrTx/>
              <a:buSzTx/>
              <a:buFontTx/>
              <a:buNone/>
              <a:tabLst/>
              <a:defRPr/>
            </a:pPr>
            <a:r>
              <a:rPr kumimoji="0" lang="en-GB" sz="3200" b="1" i="0" u="none" strike="noStrike" kern="0" cap="none" spc="434" normalizeH="0" baseline="0" noProof="0" dirty="0">
                <a:ln>
                  <a:noFill/>
                </a:ln>
                <a:solidFill>
                  <a:sysClr val="windowText" lastClr="000000"/>
                </a:solidFill>
                <a:effectLst/>
                <a:uLnTx/>
                <a:uFillTx/>
                <a:latin typeface="Calibri"/>
                <a:cs typeface="Calibri"/>
              </a:rPr>
              <a:t>Component 1</a:t>
            </a:r>
          </a:p>
          <a:p>
            <a:pPr marL="0" marR="0" lvl="0" indent="0" algn="l" defTabSz="914400" eaLnBrk="1" fontAlgn="auto" latinLnBrk="0" hangingPunct="1">
              <a:lnSpc>
                <a:spcPct val="100000"/>
              </a:lnSpc>
              <a:spcBef>
                <a:spcPts val="100"/>
              </a:spcBef>
              <a:spcAft>
                <a:spcPts val="0"/>
              </a:spcAft>
              <a:buClrTx/>
              <a:buSzTx/>
              <a:buFontTx/>
              <a:buNone/>
              <a:tabLst/>
              <a:defRPr/>
            </a:pPr>
            <a:endParaRPr kumimoji="0" lang="en-US" sz="3200" b="0" i="0" u="none" strike="noStrike" kern="0" cap="none" spc="0" normalizeH="0" baseline="0" noProof="0" dirty="0">
              <a:ln>
                <a:noFill/>
              </a:ln>
              <a:solidFill>
                <a:sysClr val="windowText" lastClr="000000"/>
              </a:solidFill>
              <a:effectLst/>
              <a:uLnTx/>
              <a:uFillTx/>
              <a:latin typeface="Calibri"/>
              <a:cs typeface="Calibri"/>
            </a:endParaRPr>
          </a:p>
          <a:p>
            <a:pPr marL="457200" marR="0" lvl="0" indent="-457200" algn="l" defTabSz="914400" eaLnBrk="1" fontAlgn="auto" latinLnBrk="0" hangingPunct="1">
              <a:lnSpc>
                <a:spcPct val="100000"/>
              </a:lnSpc>
              <a:spcBef>
                <a:spcPts val="100"/>
              </a:spcBef>
              <a:spcAft>
                <a:spcPts val="0"/>
              </a:spcAft>
              <a:buClrTx/>
              <a:buSzTx/>
              <a:buFont typeface="Arial" panose="020B0604020202020204" pitchFamily="34" charset="0"/>
              <a:buChar char="•"/>
              <a:tabLst/>
              <a:defRPr/>
            </a:pPr>
            <a:r>
              <a:rPr kumimoji="0" lang="en-US" sz="3200" b="0" i="0" u="none" strike="noStrike" kern="0" cap="none" spc="0" normalizeH="0" baseline="0" noProof="0" dirty="0">
                <a:ln>
                  <a:noFill/>
                </a:ln>
                <a:solidFill>
                  <a:sysClr val="windowText" lastClr="000000"/>
                </a:solidFill>
                <a:effectLst/>
                <a:uLnTx/>
                <a:uFillTx/>
                <a:latin typeface="Calibri"/>
                <a:cs typeface="Calibri"/>
              </a:rPr>
              <a:t>Development of Academic Skills (500 words)</a:t>
            </a:r>
            <a:endParaRPr kumimoji="0" sz="3200" b="0" i="0" u="none" strike="noStrike" kern="0" cap="none" spc="0" normalizeH="0" baseline="0" noProof="0" dirty="0">
              <a:ln>
                <a:noFill/>
              </a:ln>
              <a:solidFill>
                <a:sysClr val="windowText" lastClr="000000"/>
              </a:solidFill>
              <a:effectLst/>
              <a:uLnTx/>
              <a:uFillTx/>
              <a:latin typeface="Calibri"/>
              <a:cs typeface="Calibri"/>
            </a:endParaRPr>
          </a:p>
        </p:txBody>
      </p:sp>
      <p:sp>
        <p:nvSpPr>
          <p:cNvPr id="22" name="object 21">
            <a:extLst>
              <a:ext uri="{FF2B5EF4-FFF2-40B4-BE49-F238E27FC236}">
                <a16:creationId xmlns:a16="http://schemas.microsoft.com/office/drawing/2014/main" id="{30E15DDB-A5EB-D3DF-B9DD-843459A856C5}"/>
              </a:ext>
            </a:extLst>
          </p:cNvPr>
          <p:cNvSpPr txBox="1"/>
          <p:nvPr/>
        </p:nvSpPr>
        <p:spPr>
          <a:xfrm>
            <a:off x="5562600" y="4572000"/>
            <a:ext cx="5638802" cy="2008242"/>
          </a:xfrm>
          <a:prstGeom prst="rect">
            <a:avLst/>
          </a:prstGeom>
        </p:spPr>
        <p:txBody>
          <a:bodyPr vert="horz" wrap="square" lIns="0" tIns="12700" rIns="0" bIns="0" rtlCol="0">
            <a:spAutoFit/>
          </a:bodyPr>
          <a:lstStyle/>
          <a:p>
            <a:pPr marL="0" marR="0" lvl="0" indent="0" algn="ctr" defTabSz="914400" eaLnBrk="1" fontAlgn="auto" latinLnBrk="0" hangingPunct="1">
              <a:lnSpc>
                <a:spcPct val="100000"/>
              </a:lnSpc>
              <a:spcBef>
                <a:spcPts val="100"/>
              </a:spcBef>
              <a:spcAft>
                <a:spcPts val="0"/>
              </a:spcAft>
              <a:buClrTx/>
              <a:buSzTx/>
              <a:buFontTx/>
              <a:buNone/>
              <a:tabLst/>
              <a:defRPr/>
            </a:pPr>
            <a:r>
              <a:rPr kumimoji="0" lang="en-GB" sz="3200" b="1" i="0" u="none" strike="noStrike" kern="0" cap="none" spc="434" normalizeH="0" baseline="0" noProof="0" dirty="0">
                <a:ln>
                  <a:noFill/>
                </a:ln>
                <a:solidFill>
                  <a:sysClr val="windowText" lastClr="000000"/>
                </a:solidFill>
                <a:effectLst/>
                <a:uLnTx/>
                <a:uFillTx/>
                <a:latin typeface="Calibri"/>
                <a:cs typeface="Calibri"/>
              </a:rPr>
              <a:t>Component 2</a:t>
            </a:r>
          </a:p>
          <a:p>
            <a:pPr marL="0" marR="0" lvl="0" indent="0" algn="ctr" defTabSz="914400" eaLnBrk="1" fontAlgn="auto" latinLnBrk="0" hangingPunct="1">
              <a:lnSpc>
                <a:spcPct val="100000"/>
              </a:lnSpc>
              <a:spcBef>
                <a:spcPts val="10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Calibri"/>
                <a:cs typeface="Calibri"/>
              </a:rPr>
              <a:t> </a:t>
            </a:r>
          </a:p>
          <a:p>
            <a:pPr marL="457200" marR="0" lvl="0" indent="-457200" algn="ctr" defTabSz="914400" eaLnBrk="1" fontAlgn="auto" latinLnBrk="0" hangingPunct="1">
              <a:lnSpc>
                <a:spcPct val="100000"/>
              </a:lnSpc>
              <a:spcBef>
                <a:spcPts val="100"/>
              </a:spcBef>
              <a:spcAft>
                <a:spcPts val="0"/>
              </a:spcAft>
              <a:buClrTx/>
              <a:buSzTx/>
              <a:buFont typeface="Arial" panose="020B0604020202020204" pitchFamily="34" charset="0"/>
              <a:buChar char="•"/>
              <a:tabLst/>
              <a:defRPr/>
            </a:pPr>
            <a:r>
              <a:rPr kumimoji="0" lang="en-US" sz="3200" b="0" i="0" u="none" strike="noStrike" kern="0" cap="none" spc="0" normalizeH="0" baseline="0" noProof="0" dirty="0">
                <a:ln>
                  <a:noFill/>
                </a:ln>
                <a:solidFill>
                  <a:sysClr val="windowText" lastClr="000000"/>
                </a:solidFill>
                <a:effectLst/>
                <a:uLnTx/>
                <a:uFillTx/>
                <a:latin typeface="Calibri"/>
                <a:cs typeface="Calibri"/>
              </a:rPr>
              <a:t>Application of Academic Skills (1,000 words)</a:t>
            </a:r>
            <a:endParaRPr kumimoji="0" sz="3200" b="0" i="0" u="none" strike="noStrike" kern="0" cap="none" spc="0" normalizeH="0" baseline="0" noProof="0" dirty="0">
              <a:ln>
                <a:noFill/>
              </a:ln>
              <a:solidFill>
                <a:sysClr val="windowText" lastClr="000000"/>
              </a:solidFill>
              <a:effectLst/>
              <a:uLnTx/>
              <a:uFillTx/>
              <a:latin typeface="Calibri"/>
              <a:cs typeface="Calibri"/>
            </a:endParaRPr>
          </a:p>
        </p:txBody>
      </p:sp>
      <p:sp>
        <p:nvSpPr>
          <p:cNvPr id="23" name="object 21">
            <a:extLst>
              <a:ext uri="{FF2B5EF4-FFF2-40B4-BE49-F238E27FC236}">
                <a16:creationId xmlns:a16="http://schemas.microsoft.com/office/drawing/2014/main" id="{B4BC1298-3843-7A09-6B31-D2E4F142125D}"/>
              </a:ext>
            </a:extLst>
          </p:cNvPr>
          <p:cNvSpPr txBox="1"/>
          <p:nvPr/>
        </p:nvSpPr>
        <p:spPr>
          <a:xfrm>
            <a:off x="13030200" y="6362700"/>
            <a:ext cx="3733394" cy="2500685"/>
          </a:xfrm>
          <a:prstGeom prst="rect">
            <a:avLst/>
          </a:prstGeom>
        </p:spPr>
        <p:txBody>
          <a:bodyPr vert="horz" wrap="square" lIns="0" tIns="12700" rIns="0" bIns="0" rtlCol="0">
            <a:spAutoFit/>
          </a:bodyPr>
          <a:lstStyle/>
          <a:p>
            <a:pPr marL="0" marR="0" lvl="0" indent="0" algn="ctr" defTabSz="914400" eaLnBrk="1" fontAlgn="auto" latinLnBrk="0" hangingPunct="1">
              <a:lnSpc>
                <a:spcPct val="100000"/>
              </a:lnSpc>
              <a:spcBef>
                <a:spcPts val="100"/>
              </a:spcBef>
              <a:spcAft>
                <a:spcPts val="0"/>
              </a:spcAft>
              <a:buClrTx/>
              <a:buSzTx/>
              <a:buFontTx/>
              <a:buNone/>
              <a:tabLst/>
              <a:defRPr/>
            </a:pPr>
            <a:r>
              <a:rPr kumimoji="0" lang="en-GB" sz="3200" b="1" i="0" u="none" strike="noStrike" kern="0" cap="none" spc="434" normalizeH="0" baseline="0" noProof="0" dirty="0">
                <a:ln>
                  <a:noFill/>
                </a:ln>
                <a:solidFill>
                  <a:sysClr val="windowText" lastClr="000000"/>
                </a:solidFill>
                <a:effectLst/>
                <a:uLnTx/>
                <a:uFillTx/>
                <a:latin typeface="Calibri"/>
                <a:cs typeface="Calibri"/>
              </a:rPr>
              <a:t>Component 3</a:t>
            </a:r>
          </a:p>
          <a:p>
            <a:pPr marL="0" marR="0" lvl="0" indent="0" algn="ctr" defTabSz="914400" eaLnBrk="1" fontAlgn="auto" latinLnBrk="0" hangingPunct="1">
              <a:lnSpc>
                <a:spcPct val="100000"/>
              </a:lnSpc>
              <a:spcBef>
                <a:spcPts val="100"/>
              </a:spcBef>
              <a:spcAft>
                <a:spcPts val="0"/>
              </a:spcAft>
              <a:buClrTx/>
              <a:buSzTx/>
              <a:buFontTx/>
              <a:buNone/>
              <a:tabLst/>
              <a:defRPr/>
            </a:pPr>
            <a:endParaRPr kumimoji="0" lang="en-GB" sz="3200" b="1" i="0" u="none" strike="noStrike" kern="0" cap="none" spc="434" normalizeH="0" baseline="0" noProof="0" dirty="0">
              <a:ln>
                <a:noFill/>
              </a:ln>
              <a:solidFill>
                <a:sysClr val="windowText" lastClr="000000"/>
              </a:solidFill>
              <a:effectLst/>
              <a:uLnTx/>
              <a:uFillTx/>
              <a:latin typeface="Calibri"/>
              <a:cs typeface="Calibri"/>
            </a:endParaRPr>
          </a:p>
          <a:p>
            <a:pPr marL="0" marR="0" lvl="0" indent="0" algn="ctr" defTabSz="914400" eaLnBrk="1" fontAlgn="auto" latinLnBrk="0" hangingPunct="1">
              <a:lnSpc>
                <a:spcPct val="100000"/>
              </a:lnSpc>
              <a:spcBef>
                <a:spcPts val="10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Calibri"/>
                <a:cs typeface="Calibri"/>
              </a:rPr>
              <a:t>Academic Poster: Communicating Academic Skills</a:t>
            </a:r>
            <a:endParaRPr kumimoji="0" sz="3200" b="0" i="0" u="none" strike="noStrike" kern="0" cap="none" spc="0" normalizeH="0" baseline="0" noProof="0" dirty="0">
              <a:ln>
                <a:noFill/>
              </a:ln>
              <a:solidFill>
                <a:sysClr val="windowText" lastClr="000000"/>
              </a:solidFill>
              <a:effectLst/>
              <a:uLnTx/>
              <a:uFillTx/>
              <a:latin typeface="Calibri"/>
              <a:cs typeface="Calibri"/>
            </a:endParaRPr>
          </a:p>
        </p:txBody>
      </p:sp>
      <p:sp>
        <p:nvSpPr>
          <p:cNvPr id="25" name="TextBox 24">
            <a:extLst>
              <a:ext uri="{FF2B5EF4-FFF2-40B4-BE49-F238E27FC236}">
                <a16:creationId xmlns:a16="http://schemas.microsoft.com/office/drawing/2014/main" id="{18853343-8FEB-F1FB-B7B9-5A7B86033916}"/>
              </a:ext>
            </a:extLst>
          </p:cNvPr>
          <p:cNvSpPr txBox="1"/>
          <p:nvPr/>
        </p:nvSpPr>
        <p:spPr>
          <a:xfrm>
            <a:off x="457200" y="7277100"/>
            <a:ext cx="9455331"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sysClr val="windowText" lastClr="000000"/>
                </a:solidFill>
                <a:effectLst/>
                <a:uLnTx/>
                <a:uFillTx/>
                <a:latin typeface="Calibri"/>
              </a:rPr>
              <a:t>Today’s lecture </a:t>
            </a:r>
            <a:r>
              <a:rPr lang="en-GB" sz="3200" b="1" dirty="0">
                <a:latin typeface="Calibri"/>
              </a:rPr>
              <a:t>will</a:t>
            </a:r>
            <a:r>
              <a:rPr kumimoji="0" lang="en-GB" sz="3200" b="1" i="0" u="none" strike="noStrike" kern="0" cap="none" spc="0" normalizeH="0" baseline="0" noProof="0" dirty="0">
                <a:ln>
                  <a:noFill/>
                </a:ln>
                <a:solidFill>
                  <a:sysClr val="windowText" lastClr="000000"/>
                </a:solidFill>
                <a:effectLst/>
                <a:uLnTx/>
                <a:uFillTx/>
                <a:latin typeface="Calibri"/>
              </a:rPr>
              <a:t> help you with all 3 components.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790C-28BC-4C3E-A62F-5B824398615E}"/>
              </a:ext>
            </a:extLst>
          </p:cNvPr>
          <p:cNvSpPr>
            <a:spLocks noGrp="1"/>
          </p:cNvSpPr>
          <p:nvPr>
            <p:ph type="title"/>
          </p:nvPr>
        </p:nvSpPr>
        <p:spPr>
          <a:xfrm>
            <a:off x="2558007" y="173543"/>
            <a:ext cx="13030200" cy="1714500"/>
          </a:xfrm>
        </p:spPr>
        <p:txBody>
          <a:bodyPr>
            <a:normAutofit/>
          </a:bodyPr>
          <a:lstStyle/>
          <a:p>
            <a:r>
              <a:rPr lang="en-GB" b="1" dirty="0"/>
              <a:t>How do you take notes in the class?</a:t>
            </a:r>
          </a:p>
        </p:txBody>
      </p:sp>
      <p:pic>
        <p:nvPicPr>
          <p:cNvPr id="10" name="Picture 9">
            <a:extLst>
              <a:ext uri="{FF2B5EF4-FFF2-40B4-BE49-F238E27FC236}">
                <a16:creationId xmlns:a16="http://schemas.microsoft.com/office/drawing/2014/main" id="{37EAD2F3-9F16-47D8-9EA6-B93BBB7E3950}"/>
              </a:ext>
            </a:extLst>
          </p:cNvPr>
          <p:cNvPicPr>
            <a:picLocks noChangeAspect="1"/>
          </p:cNvPicPr>
          <p:nvPr/>
        </p:nvPicPr>
        <p:blipFill>
          <a:blip r:embed="rId2" cstate="print"/>
          <a:stretch>
            <a:fillRect/>
          </a:stretch>
        </p:blipFill>
        <p:spPr>
          <a:xfrm>
            <a:off x="3534780" y="5499936"/>
            <a:ext cx="4047939" cy="4047939"/>
          </a:xfrm>
          <a:prstGeom prst="rect">
            <a:avLst/>
          </a:prstGeom>
        </p:spPr>
      </p:pic>
      <p:sp>
        <p:nvSpPr>
          <p:cNvPr id="11" name="Thought Bubble: Cloud 10">
            <a:extLst>
              <a:ext uri="{FF2B5EF4-FFF2-40B4-BE49-F238E27FC236}">
                <a16:creationId xmlns:a16="http://schemas.microsoft.com/office/drawing/2014/main" id="{D3A61812-9B44-486E-A22C-3375B7818BBD}"/>
              </a:ext>
            </a:extLst>
          </p:cNvPr>
          <p:cNvSpPr/>
          <p:nvPr/>
        </p:nvSpPr>
        <p:spPr>
          <a:xfrm>
            <a:off x="747323" y="1859253"/>
            <a:ext cx="4047939" cy="4644516"/>
          </a:xfrm>
          <a:prstGeom prst="cloudCallout">
            <a:avLst>
              <a:gd name="adj1" fmla="val 41724"/>
              <a:gd name="adj2" fmla="val 421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r>
              <a:rPr lang="en-GB" sz="3000" kern="1200" dirty="0">
                <a:solidFill>
                  <a:prstClr val="black"/>
                </a:solidFill>
                <a:latin typeface="Grandview Display"/>
              </a:rPr>
              <a:t>I will not write anything. Listening is more important</a:t>
            </a:r>
          </a:p>
        </p:txBody>
      </p:sp>
      <p:pic>
        <p:nvPicPr>
          <p:cNvPr id="12" name="Picture 11">
            <a:extLst>
              <a:ext uri="{FF2B5EF4-FFF2-40B4-BE49-F238E27FC236}">
                <a16:creationId xmlns:a16="http://schemas.microsoft.com/office/drawing/2014/main" id="{CF104FA2-3457-4296-8723-89DC4BD233B2}"/>
              </a:ext>
            </a:extLst>
          </p:cNvPr>
          <p:cNvPicPr>
            <a:picLocks noChangeAspect="1"/>
          </p:cNvPicPr>
          <p:nvPr/>
        </p:nvPicPr>
        <p:blipFill>
          <a:blip r:embed="rId3" cstate="print"/>
          <a:stretch>
            <a:fillRect/>
          </a:stretch>
        </p:blipFill>
        <p:spPr>
          <a:xfrm>
            <a:off x="8066172" y="6103622"/>
            <a:ext cx="3343275" cy="3071813"/>
          </a:xfrm>
          <a:prstGeom prst="rect">
            <a:avLst/>
          </a:prstGeom>
        </p:spPr>
      </p:pic>
      <p:sp>
        <p:nvSpPr>
          <p:cNvPr id="13" name="Thought Bubble: Cloud 12">
            <a:extLst>
              <a:ext uri="{FF2B5EF4-FFF2-40B4-BE49-F238E27FC236}">
                <a16:creationId xmlns:a16="http://schemas.microsoft.com/office/drawing/2014/main" id="{DB209F47-E2B5-4CEF-8C1E-9759F67E2ABF}"/>
              </a:ext>
            </a:extLst>
          </p:cNvPr>
          <p:cNvSpPr/>
          <p:nvPr/>
        </p:nvSpPr>
        <p:spPr>
          <a:xfrm>
            <a:off x="12091020" y="2831699"/>
            <a:ext cx="4479912" cy="5336475"/>
          </a:xfrm>
          <a:prstGeom prst="cloudCallout">
            <a:avLst>
              <a:gd name="adj1" fmla="val -62699"/>
              <a:gd name="adj2" fmla="val 7970"/>
            </a:avLst>
          </a:prstGeom>
          <a:solidFill>
            <a:schemeClr val="accent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r>
              <a:rPr lang="en-GB" sz="3000" kern="1200" dirty="0">
                <a:solidFill>
                  <a:prstClr val="black"/>
                </a:solidFill>
                <a:latin typeface="Grandview Display"/>
              </a:rPr>
              <a:t>I will write down everything the Lecturer says. Having comprehensive notes are very important.</a:t>
            </a:r>
          </a:p>
        </p:txBody>
      </p:sp>
    </p:spTree>
    <p:extLst>
      <p:ext uri="{BB962C8B-B14F-4D97-AF65-F5344CB8AC3E}">
        <p14:creationId xmlns:p14="http://schemas.microsoft.com/office/powerpoint/2010/main" val="405475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anim calcmode="lin" valueType="num">
                                      <p:cBhvr>
                                        <p:cTn id="19" dur="500" fill="hold"/>
                                        <p:tgtEl>
                                          <p:spTgt spid="13"/>
                                        </p:tgtEl>
                                        <p:attrNameLst>
                                          <p:attrName>ppt_x</p:attrName>
                                        </p:attrNameLst>
                                      </p:cBhvr>
                                      <p:tavLst>
                                        <p:tav tm="0">
                                          <p:val>
                                            <p:fltVal val="0.5"/>
                                          </p:val>
                                        </p:tav>
                                        <p:tav tm="100000">
                                          <p:val>
                                            <p:strVal val="#ppt_x"/>
                                          </p:val>
                                        </p:tav>
                                      </p:tavLst>
                                    </p:anim>
                                    <p:anim calcmode="lin" valueType="num">
                                      <p:cBhvr>
                                        <p:cTn id="20" dur="5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6D0D-0494-4C0B-8EA1-942B30E26407}"/>
              </a:ext>
            </a:extLst>
          </p:cNvPr>
          <p:cNvSpPr>
            <a:spLocks noGrp="1"/>
          </p:cNvSpPr>
          <p:nvPr>
            <p:ph type="title"/>
          </p:nvPr>
        </p:nvSpPr>
        <p:spPr>
          <a:xfrm>
            <a:off x="2940806" y="277554"/>
            <a:ext cx="12344400" cy="1714500"/>
          </a:xfrm>
        </p:spPr>
        <p:txBody>
          <a:bodyPr/>
          <a:lstStyle/>
          <a:p>
            <a:pPr algn="ctr"/>
            <a:r>
              <a:rPr lang="en-GB" b="1" dirty="0"/>
              <a:t>Note-Taking </a:t>
            </a:r>
          </a:p>
        </p:txBody>
      </p:sp>
      <p:sp>
        <p:nvSpPr>
          <p:cNvPr id="8" name="Straight Connector 7">
            <a:extLst>
              <a:ext uri="{FF2B5EF4-FFF2-40B4-BE49-F238E27FC236}">
                <a16:creationId xmlns:a16="http://schemas.microsoft.com/office/drawing/2014/main" id="{2078C175-9FB0-40EF-874F-6E9F36353B1B}"/>
              </a:ext>
            </a:extLst>
          </p:cNvPr>
          <p:cNvSpPr/>
          <p:nvPr/>
        </p:nvSpPr>
        <p:spPr>
          <a:xfrm>
            <a:off x="3673112" y="3288771"/>
            <a:ext cx="12853428"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l" defTabSz="1371600" rtl="0"/>
            <a:endParaRPr lang="en-GB" sz="2700" kern="1200">
              <a:solidFill>
                <a:prstClr val="white"/>
              </a:solidFill>
              <a:latin typeface="Grandview Display"/>
            </a:endParaRPr>
          </a:p>
        </p:txBody>
      </p:sp>
      <p:sp>
        <p:nvSpPr>
          <p:cNvPr id="9" name="Freeform: Shape 8">
            <a:extLst>
              <a:ext uri="{FF2B5EF4-FFF2-40B4-BE49-F238E27FC236}">
                <a16:creationId xmlns:a16="http://schemas.microsoft.com/office/drawing/2014/main" id="{3203DC65-B8C9-4A6D-93AB-E8F636182CB5}"/>
              </a:ext>
            </a:extLst>
          </p:cNvPr>
          <p:cNvSpPr/>
          <p:nvPr/>
        </p:nvSpPr>
        <p:spPr>
          <a:xfrm>
            <a:off x="2768813" y="3884234"/>
            <a:ext cx="2570685" cy="3845997"/>
          </a:xfrm>
          <a:custGeom>
            <a:avLst/>
            <a:gdLst>
              <a:gd name="connsiteX0" fmla="*/ 0 w 1713790"/>
              <a:gd name="connsiteY0" fmla="*/ 0 h 3284077"/>
              <a:gd name="connsiteX1" fmla="*/ 1713790 w 1713790"/>
              <a:gd name="connsiteY1" fmla="*/ 0 h 3284077"/>
              <a:gd name="connsiteX2" fmla="*/ 1713790 w 1713790"/>
              <a:gd name="connsiteY2" fmla="*/ 3284077 h 3284077"/>
              <a:gd name="connsiteX3" fmla="*/ 0 w 1713790"/>
              <a:gd name="connsiteY3" fmla="*/ 3284077 h 3284077"/>
              <a:gd name="connsiteX4" fmla="*/ 0 w 1713790"/>
              <a:gd name="connsiteY4" fmla="*/ 0 h 3284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790" h="3284077">
                <a:moveTo>
                  <a:pt x="0" y="0"/>
                </a:moveTo>
                <a:lnTo>
                  <a:pt x="1713790" y="0"/>
                </a:lnTo>
                <a:lnTo>
                  <a:pt x="1713790" y="3284077"/>
                </a:lnTo>
                <a:lnTo>
                  <a:pt x="0" y="32840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60020" tIns="160020" rIns="160020" bIns="160020" numCol="1" spcCol="1270" anchor="t" anchorCtr="0">
            <a:noAutofit/>
          </a:bodyPr>
          <a:lstStyle/>
          <a:p>
            <a:pPr algn="ctr" defTabSz="1866900" rtl="0">
              <a:lnSpc>
                <a:spcPct val="90000"/>
              </a:lnSpc>
              <a:spcBef>
                <a:spcPct val="0"/>
              </a:spcBef>
              <a:spcAft>
                <a:spcPct val="35000"/>
              </a:spcAft>
            </a:pPr>
            <a:r>
              <a:rPr lang="en-GB" sz="36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Several factors determine  if note taking is effective:</a:t>
            </a:r>
            <a:endParaRPr lang="en-GB" sz="3600" kern="1200" dirty="0">
              <a:solidFill>
                <a:prstClr val="black">
                  <a:hueOff val="0"/>
                  <a:satOff val="0"/>
                  <a:lumOff val="0"/>
                  <a:alphaOff val="0"/>
                </a:prstClr>
              </a:solidFill>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54279C4-E56E-4BC2-BE69-3DAC55D6D0E6}"/>
              </a:ext>
            </a:extLst>
          </p:cNvPr>
          <p:cNvSpPr/>
          <p:nvPr/>
        </p:nvSpPr>
        <p:spPr>
          <a:xfrm>
            <a:off x="5534780" y="3426701"/>
            <a:ext cx="10089941" cy="1539411"/>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428625" indent="-428625" algn="l" defTabSz="1200150" rtl="0">
              <a:lnSpc>
                <a:spcPct val="90000"/>
              </a:lnSpc>
              <a:spcBef>
                <a:spcPct val="0"/>
              </a:spcBef>
              <a:spcAft>
                <a:spcPct val="35000"/>
              </a:spcAft>
              <a:buFont typeface="Arial" panose="020B0604020202020204" pitchFamily="34" charset="0"/>
              <a:buChar char="•"/>
            </a:pP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The density/complexity of the information.</a:t>
            </a:r>
          </a:p>
          <a:p>
            <a:pPr marL="428625" indent="-428625" algn="l" defTabSz="1200150" rtl="0">
              <a:lnSpc>
                <a:spcPct val="90000"/>
              </a:lnSpc>
              <a:spcBef>
                <a:spcPct val="0"/>
              </a:spcBef>
              <a:spcAft>
                <a:spcPct val="35000"/>
              </a:spcAft>
              <a:buFont typeface="Arial" panose="020B0604020202020204" pitchFamily="34" charset="0"/>
              <a:buChar char="•"/>
            </a:pP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How fast the information is presented – a slower pace gives time to reflect on/review notes. </a:t>
            </a:r>
            <a:endParaRPr lang="en-GB" sz="2700" kern="1200" dirty="0">
              <a:solidFill>
                <a:prstClr val="black">
                  <a:hueOff val="0"/>
                  <a:satOff val="0"/>
                  <a:lumOff val="0"/>
                  <a:alphaOff val="0"/>
                </a:prstClr>
              </a:solidFill>
              <a:latin typeface="Arial" panose="020B0604020202020204" pitchFamily="34" charset="0"/>
              <a:cs typeface="Arial" panose="020B0604020202020204" pitchFamily="34" charset="0"/>
            </a:endParaRPr>
          </a:p>
        </p:txBody>
      </p:sp>
      <p:sp>
        <p:nvSpPr>
          <p:cNvPr id="11" name="Straight Connector 10">
            <a:extLst>
              <a:ext uri="{FF2B5EF4-FFF2-40B4-BE49-F238E27FC236}">
                <a16:creationId xmlns:a16="http://schemas.microsoft.com/office/drawing/2014/main" id="{1FB8AEC8-8BBB-431E-AA3A-D14C6FB43F32}"/>
              </a:ext>
            </a:extLst>
          </p:cNvPr>
          <p:cNvSpPr/>
          <p:nvPr/>
        </p:nvSpPr>
        <p:spPr>
          <a:xfrm>
            <a:off x="5341979" y="4966113"/>
            <a:ext cx="1028274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l" defTabSz="1371600" rtl="0"/>
            <a:endParaRPr lang="en-GB" sz="2700" kern="1200">
              <a:solidFill>
                <a:prstClr val="black">
                  <a:hueOff val="0"/>
                  <a:satOff val="0"/>
                  <a:lumOff val="0"/>
                  <a:alphaOff val="0"/>
                </a:prstClr>
              </a:solidFill>
              <a:latin typeface="Grandview Display"/>
            </a:endParaRPr>
          </a:p>
        </p:txBody>
      </p:sp>
      <p:sp>
        <p:nvSpPr>
          <p:cNvPr id="12" name="Freeform: Shape 11">
            <a:extLst>
              <a:ext uri="{FF2B5EF4-FFF2-40B4-BE49-F238E27FC236}">
                <a16:creationId xmlns:a16="http://schemas.microsoft.com/office/drawing/2014/main" id="{5304E9C0-98D6-4C69-90FC-12A6A154F71D}"/>
              </a:ext>
            </a:extLst>
          </p:cNvPr>
          <p:cNvSpPr/>
          <p:nvPr/>
        </p:nvSpPr>
        <p:spPr>
          <a:xfrm>
            <a:off x="5534780" y="5043083"/>
            <a:ext cx="10089941" cy="1539411"/>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428625" indent="-428625" algn="l" defTabSz="1200150" rtl="0">
              <a:lnSpc>
                <a:spcPct val="90000"/>
              </a:lnSpc>
              <a:spcBef>
                <a:spcPct val="0"/>
              </a:spcBef>
              <a:spcAft>
                <a:spcPct val="35000"/>
              </a:spcAft>
              <a:buFont typeface="Arial" panose="020B0604020202020204" pitchFamily="34" charset="0"/>
              <a:buChar char="•"/>
            </a:pP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The style (putting points in </a:t>
            </a:r>
            <a:r>
              <a:rPr lang="en-GB" sz="2700" b="1"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your own words </a:t>
            </a: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is more useful that long </a:t>
            </a:r>
            <a:r>
              <a:rPr lang="en-GB" sz="2700" b="1"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verbatim</a:t>
            </a: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 notes) </a:t>
            </a:r>
            <a:endParaRPr lang="en-GB" sz="2700" kern="1200" dirty="0">
              <a:solidFill>
                <a:prstClr val="black">
                  <a:hueOff val="0"/>
                  <a:satOff val="0"/>
                  <a:lumOff val="0"/>
                  <a:alphaOff val="0"/>
                </a:prstClr>
              </a:solidFill>
              <a:latin typeface="Arial" panose="020B0604020202020204" pitchFamily="34" charset="0"/>
              <a:cs typeface="Arial" panose="020B0604020202020204" pitchFamily="34" charset="0"/>
            </a:endParaRPr>
          </a:p>
        </p:txBody>
      </p:sp>
      <p:sp>
        <p:nvSpPr>
          <p:cNvPr id="13" name="Straight Connector 12">
            <a:extLst>
              <a:ext uri="{FF2B5EF4-FFF2-40B4-BE49-F238E27FC236}">
                <a16:creationId xmlns:a16="http://schemas.microsoft.com/office/drawing/2014/main" id="{6B8CB0E3-8F7E-479B-AEF8-2F87A691ACDE}"/>
              </a:ext>
            </a:extLst>
          </p:cNvPr>
          <p:cNvSpPr/>
          <p:nvPr/>
        </p:nvSpPr>
        <p:spPr>
          <a:xfrm>
            <a:off x="5341979" y="6582495"/>
            <a:ext cx="1028274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l" defTabSz="1371600" rtl="0"/>
            <a:endParaRPr lang="en-GB" sz="2700" kern="1200">
              <a:solidFill>
                <a:prstClr val="black">
                  <a:hueOff val="0"/>
                  <a:satOff val="0"/>
                  <a:lumOff val="0"/>
                  <a:alphaOff val="0"/>
                </a:prstClr>
              </a:solidFill>
              <a:latin typeface="Grandview Display"/>
            </a:endParaRPr>
          </a:p>
        </p:txBody>
      </p:sp>
      <p:sp>
        <p:nvSpPr>
          <p:cNvPr id="14" name="Freeform: Shape 13">
            <a:extLst>
              <a:ext uri="{FF2B5EF4-FFF2-40B4-BE49-F238E27FC236}">
                <a16:creationId xmlns:a16="http://schemas.microsoft.com/office/drawing/2014/main" id="{B6245688-853D-4251-A9FD-A51967EBE1E6}"/>
              </a:ext>
            </a:extLst>
          </p:cNvPr>
          <p:cNvSpPr/>
          <p:nvPr/>
        </p:nvSpPr>
        <p:spPr>
          <a:xfrm>
            <a:off x="5534780" y="6659465"/>
            <a:ext cx="10089941" cy="1539411"/>
          </a:xfrm>
          <a:custGeom>
            <a:avLst/>
            <a:gdLst>
              <a:gd name="connsiteX0" fmla="*/ 0 w 6726627"/>
              <a:gd name="connsiteY0" fmla="*/ 0 h 1026274"/>
              <a:gd name="connsiteX1" fmla="*/ 6726627 w 6726627"/>
              <a:gd name="connsiteY1" fmla="*/ 0 h 1026274"/>
              <a:gd name="connsiteX2" fmla="*/ 6726627 w 6726627"/>
              <a:gd name="connsiteY2" fmla="*/ 1026274 h 1026274"/>
              <a:gd name="connsiteX3" fmla="*/ 0 w 6726627"/>
              <a:gd name="connsiteY3" fmla="*/ 1026274 h 1026274"/>
              <a:gd name="connsiteX4" fmla="*/ 0 w 6726627"/>
              <a:gd name="connsiteY4" fmla="*/ 0 h 1026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6627" h="1026274">
                <a:moveTo>
                  <a:pt x="0" y="0"/>
                </a:moveTo>
                <a:lnTo>
                  <a:pt x="6726627" y="0"/>
                </a:lnTo>
                <a:lnTo>
                  <a:pt x="6726627" y="1026274"/>
                </a:lnTo>
                <a:lnTo>
                  <a:pt x="0" y="102627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t" anchorCtr="0">
            <a:noAutofit/>
          </a:bodyPr>
          <a:lstStyle/>
          <a:p>
            <a:pPr marL="428625" indent="-428625" algn="l" defTabSz="1200150" rtl="0">
              <a:lnSpc>
                <a:spcPct val="90000"/>
              </a:lnSpc>
              <a:spcBef>
                <a:spcPct val="0"/>
              </a:spcBef>
              <a:spcAft>
                <a:spcPct val="35000"/>
              </a:spcAft>
              <a:buFont typeface="Arial" panose="020B0604020202020204" pitchFamily="34" charset="0"/>
              <a:buChar char="•"/>
            </a:pP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How well the information is organized by the presenter.</a:t>
            </a:r>
          </a:p>
          <a:p>
            <a:pPr marL="428625" indent="-428625" algn="l" defTabSz="1200150" rtl="0">
              <a:lnSpc>
                <a:spcPct val="90000"/>
              </a:lnSpc>
              <a:spcBef>
                <a:spcPct val="0"/>
              </a:spcBef>
              <a:spcAft>
                <a:spcPct val="35000"/>
              </a:spcAft>
              <a:buFont typeface="Arial" panose="020B0604020202020204" pitchFamily="34" charset="0"/>
              <a:buChar char="•"/>
            </a:pPr>
            <a:r>
              <a:rPr lang="en-GB" sz="2700" kern="1200" dirty="0">
                <a:solidFill>
                  <a:prstClr val="black">
                    <a:hueOff val="0"/>
                    <a:satOff val="0"/>
                    <a:lumOff val="0"/>
                    <a:alphaOff val="0"/>
                  </a:prstClr>
                </a:solidFill>
                <a:latin typeface="Arial" panose="020B0604020202020204" pitchFamily="34" charset="0"/>
                <a:ea typeface="Calibri" panose="020F0502020204030204" pitchFamily="34" charset="0"/>
                <a:cs typeface="Arial" panose="020B0604020202020204" pitchFamily="34" charset="0"/>
              </a:rPr>
              <a:t>How skilled you are at taking notes (do you capture the important points?)</a:t>
            </a:r>
            <a:endParaRPr lang="en-GB" sz="2700" kern="1200" dirty="0">
              <a:solidFill>
                <a:prstClr val="black">
                  <a:hueOff val="0"/>
                  <a:satOff val="0"/>
                  <a:lumOff val="0"/>
                  <a:alphaOff val="0"/>
                </a:prstClr>
              </a:solidFill>
              <a:latin typeface="Arial" panose="020B0604020202020204" pitchFamily="34" charset="0"/>
              <a:cs typeface="Arial" panose="020B0604020202020204" pitchFamily="34" charset="0"/>
            </a:endParaRPr>
          </a:p>
        </p:txBody>
      </p:sp>
      <p:sp>
        <p:nvSpPr>
          <p:cNvPr id="15" name="Straight Connector 14">
            <a:extLst>
              <a:ext uri="{FF2B5EF4-FFF2-40B4-BE49-F238E27FC236}">
                <a16:creationId xmlns:a16="http://schemas.microsoft.com/office/drawing/2014/main" id="{CBCDCDBD-AFA1-4755-B7B2-1D423DAEF3CD}"/>
              </a:ext>
            </a:extLst>
          </p:cNvPr>
          <p:cNvSpPr/>
          <p:nvPr/>
        </p:nvSpPr>
        <p:spPr>
          <a:xfrm>
            <a:off x="5341979" y="8198877"/>
            <a:ext cx="1028274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pPr algn="l" defTabSz="1371600" rtl="0"/>
            <a:endParaRPr lang="en-GB" sz="2700" kern="1200">
              <a:solidFill>
                <a:prstClr val="black">
                  <a:hueOff val="0"/>
                  <a:satOff val="0"/>
                  <a:lumOff val="0"/>
                  <a:alphaOff val="0"/>
                </a:prstClr>
              </a:solidFill>
              <a:latin typeface="Grandview Display"/>
            </a:endParaRPr>
          </a:p>
        </p:txBody>
      </p:sp>
      <p:sp>
        <p:nvSpPr>
          <p:cNvPr id="6" name="Rectangle 5">
            <a:extLst>
              <a:ext uri="{FF2B5EF4-FFF2-40B4-BE49-F238E27FC236}">
                <a16:creationId xmlns:a16="http://schemas.microsoft.com/office/drawing/2014/main" id="{12ED4D50-6019-4B41-8312-01018322FF77}"/>
              </a:ext>
            </a:extLst>
          </p:cNvPr>
          <p:cNvSpPr/>
          <p:nvPr/>
        </p:nvSpPr>
        <p:spPr>
          <a:xfrm>
            <a:off x="3773699" y="1774685"/>
            <a:ext cx="12544908" cy="1188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defTabSz="1371600" rtl="0">
              <a:lnSpc>
                <a:spcPct val="107000"/>
              </a:lnSpc>
              <a:spcAft>
                <a:spcPts val="1200"/>
              </a:spcAft>
            </a:pPr>
            <a:r>
              <a:rPr lang="en-GB" sz="2700" kern="1200"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Notetaking is a strategy for making information meaningful… The act of taking notes is more important that the result.” (McPherson, 2018, p6) </a:t>
            </a:r>
          </a:p>
        </p:txBody>
      </p:sp>
    </p:spTree>
    <p:extLst>
      <p:ext uri="{BB962C8B-B14F-4D97-AF65-F5344CB8AC3E}">
        <p14:creationId xmlns:p14="http://schemas.microsoft.com/office/powerpoint/2010/main" val="118942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fade">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FA6FB-62E1-433F-8F66-90738B12F0DC}"/>
              </a:ext>
            </a:extLst>
          </p:cNvPr>
          <p:cNvSpPr>
            <a:spLocks noGrp="1"/>
          </p:cNvSpPr>
          <p:nvPr>
            <p:ph type="title"/>
          </p:nvPr>
        </p:nvSpPr>
        <p:spPr>
          <a:xfrm>
            <a:off x="2904240" y="271266"/>
            <a:ext cx="12344400" cy="1714500"/>
          </a:xfrm>
        </p:spPr>
        <p:txBody>
          <a:bodyPr/>
          <a:lstStyle/>
          <a:p>
            <a:pPr algn="ctr"/>
            <a:r>
              <a:rPr lang="en-GB" b="1" dirty="0"/>
              <a:t>Working Memory </a:t>
            </a:r>
          </a:p>
        </p:txBody>
      </p:sp>
      <p:sp>
        <p:nvSpPr>
          <p:cNvPr id="4" name="Rectangle 3">
            <a:extLst>
              <a:ext uri="{FF2B5EF4-FFF2-40B4-BE49-F238E27FC236}">
                <a16:creationId xmlns:a16="http://schemas.microsoft.com/office/drawing/2014/main" id="{5134CB0D-465A-4351-93D8-C32914307415}"/>
              </a:ext>
            </a:extLst>
          </p:cNvPr>
          <p:cNvSpPr/>
          <p:nvPr/>
        </p:nvSpPr>
        <p:spPr>
          <a:xfrm>
            <a:off x="2889350" y="3247917"/>
            <a:ext cx="12544908" cy="151216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l" defTabSz="1371600" rtl="0">
              <a:lnSpc>
                <a:spcPct val="107000"/>
              </a:lnSpc>
              <a:spcAft>
                <a:spcPts val="1200"/>
              </a:spcAft>
            </a:pP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Your working memory governs your ability to comprehend what you are reading or hearing, your ability to learn new words, your ability to reason, your ability to plan and organise yourself. </a:t>
            </a:r>
          </a:p>
        </p:txBody>
      </p:sp>
      <p:sp>
        <p:nvSpPr>
          <p:cNvPr id="5" name="Rectangle 4">
            <a:extLst>
              <a:ext uri="{FF2B5EF4-FFF2-40B4-BE49-F238E27FC236}">
                <a16:creationId xmlns:a16="http://schemas.microsoft.com/office/drawing/2014/main" id="{DDE5F1A5-8577-43DA-8A7C-511E2BF80909}"/>
              </a:ext>
            </a:extLst>
          </p:cNvPr>
          <p:cNvSpPr/>
          <p:nvPr/>
        </p:nvSpPr>
        <p:spPr>
          <a:xfrm>
            <a:off x="2870561" y="2073386"/>
            <a:ext cx="12544908" cy="9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defTabSz="1371600" rtl="0">
              <a:lnSpc>
                <a:spcPct val="107000"/>
              </a:lnSpc>
              <a:spcAft>
                <a:spcPts val="1200"/>
              </a:spcAft>
            </a:pP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Your Working Memory (</a:t>
            </a:r>
            <a:r>
              <a:rPr lang="en-GB" sz="2700" b="1" kern="1200" dirty="0">
                <a:solidFill>
                  <a:prstClr val="white"/>
                </a:solidFill>
                <a:latin typeface="Arial" panose="020B0604020202020204" pitchFamily="34" charset="0"/>
                <a:ea typeface="Calibri" panose="020F0502020204030204" pitchFamily="34" charset="0"/>
                <a:cs typeface="Arial" panose="020B0604020202020204" pitchFamily="34" charset="0"/>
              </a:rPr>
              <a:t>WM</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capacity is the amount of information you can ‘hold’ in one go. This varies between people.</a:t>
            </a:r>
          </a:p>
        </p:txBody>
      </p:sp>
      <p:sp>
        <p:nvSpPr>
          <p:cNvPr id="7" name="Oval 6">
            <a:extLst>
              <a:ext uri="{FF2B5EF4-FFF2-40B4-BE49-F238E27FC236}">
                <a16:creationId xmlns:a16="http://schemas.microsoft.com/office/drawing/2014/main" id="{2FDBAD64-540F-46C3-9828-63CAB702D011}"/>
              </a:ext>
            </a:extLst>
          </p:cNvPr>
          <p:cNvSpPr/>
          <p:nvPr/>
        </p:nvSpPr>
        <p:spPr>
          <a:xfrm>
            <a:off x="2879306" y="4948926"/>
            <a:ext cx="3888432" cy="35643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lnSpc>
                <a:spcPct val="107000"/>
              </a:lnSpc>
              <a:spcAft>
                <a:spcPts val="1200"/>
              </a:spcAft>
            </a:pP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Some people have a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high</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capacity WM, holding up to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10</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pieces of information at a time. </a:t>
            </a:r>
          </a:p>
        </p:txBody>
      </p:sp>
      <p:sp>
        <p:nvSpPr>
          <p:cNvPr id="8" name="Oval 7">
            <a:extLst>
              <a:ext uri="{FF2B5EF4-FFF2-40B4-BE49-F238E27FC236}">
                <a16:creationId xmlns:a16="http://schemas.microsoft.com/office/drawing/2014/main" id="{D2237EAD-4D1D-44E3-B576-4C19FEE4B6B4}"/>
              </a:ext>
            </a:extLst>
          </p:cNvPr>
          <p:cNvSpPr/>
          <p:nvPr/>
        </p:nvSpPr>
        <p:spPr>
          <a:xfrm>
            <a:off x="7408050" y="5387283"/>
            <a:ext cx="3672408" cy="315379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lnSpc>
                <a:spcPct val="107000"/>
              </a:lnSpc>
              <a:spcAft>
                <a:spcPts val="1200"/>
              </a:spcAft>
            </a:pP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Most have an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average</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WM recalling up to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6</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pieces of information at a time</a:t>
            </a:r>
          </a:p>
        </p:txBody>
      </p:sp>
      <p:sp>
        <p:nvSpPr>
          <p:cNvPr id="9" name="Oval 8">
            <a:extLst>
              <a:ext uri="{FF2B5EF4-FFF2-40B4-BE49-F238E27FC236}">
                <a16:creationId xmlns:a16="http://schemas.microsoft.com/office/drawing/2014/main" id="{9EA1CB72-8FC9-4C14-A863-050C50DC5FEB}"/>
              </a:ext>
            </a:extLst>
          </p:cNvPr>
          <p:cNvSpPr/>
          <p:nvPr/>
        </p:nvSpPr>
        <p:spPr>
          <a:xfrm>
            <a:off x="11952312" y="5791572"/>
            <a:ext cx="3296328" cy="274950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lnSpc>
                <a:spcPct val="107000"/>
              </a:lnSpc>
              <a:spcAft>
                <a:spcPts val="1200"/>
              </a:spcAft>
            </a:pP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Some will have a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lower</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capacity WM holding </a:t>
            </a:r>
            <a:r>
              <a:rPr lang="en-GB" sz="2700" u="sng" kern="1200" dirty="0">
                <a:solidFill>
                  <a:prstClr val="white"/>
                </a:solidFill>
                <a:latin typeface="Arial" panose="020B0604020202020204" pitchFamily="34" charset="0"/>
                <a:ea typeface="Calibri" panose="020F0502020204030204" pitchFamily="34" charset="0"/>
                <a:cs typeface="Arial" panose="020B0604020202020204" pitchFamily="34" charset="0"/>
              </a:rPr>
              <a:t>3</a:t>
            </a:r>
            <a:r>
              <a:rPr lang="en-GB" sz="2700" kern="1200" dirty="0">
                <a:solidFill>
                  <a:prstClr val="white"/>
                </a:solidFill>
                <a:latin typeface="Arial" panose="020B0604020202020204" pitchFamily="34" charset="0"/>
                <a:ea typeface="Calibri" panose="020F0502020204030204" pitchFamily="34" charset="0"/>
                <a:cs typeface="Arial" panose="020B0604020202020204" pitchFamily="34" charset="0"/>
              </a:rPr>
              <a:t> pieces of info at a time. </a:t>
            </a:r>
          </a:p>
        </p:txBody>
      </p:sp>
    </p:spTree>
    <p:extLst>
      <p:ext uri="{BB962C8B-B14F-4D97-AF65-F5344CB8AC3E}">
        <p14:creationId xmlns:p14="http://schemas.microsoft.com/office/powerpoint/2010/main" val="457485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endParaRPr lang="en-US" sz="2700" kern="1200">
              <a:solidFill>
                <a:prstClr val="white"/>
              </a:solidFill>
              <a:latin typeface="Grandview Display"/>
            </a:endParaRPr>
          </a:p>
        </p:txBody>
      </p:sp>
      <p:sp>
        <p:nvSpPr>
          <p:cNvPr id="2" name="Title 1">
            <a:extLst>
              <a:ext uri="{FF2B5EF4-FFF2-40B4-BE49-F238E27FC236}">
                <a16:creationId xmlns:a16="http://schemas.microsoft.com/office/drawing/2014/main" id="{4982531F-5A22-0671-96B8-6F5C00AE20A5}"/>
              </a:ext>
            </a:extLst>
          </p:cNvPr>
          <p:cNvSpPr>
            <a:spLocks noGrp="1"/>
          </p:cNvSpPr>
          <p:nvPr>
            <p:ph type="title"/>
          </p:nvPr>
        </p:nvSpPr>
        <p:spPr>
          <a:xfrm>
            <a:off x="8245232" y="2057400"/>
            <a:ext cx="9051281" cy="1645920"/>
          </a:xfrm>
        </p:spPr>
        <p:txBody>
          <a:bodyPr>
            <a:normAutofit/>
          </a:bodyPr>
          <a:lstStyle/>
          <a:p>
            <a:r>
              <a:rPr lang="en-GB" dirty="0"/>
              <a:t>Note-Taking Essentials</a:t>
            </a:r>
          </a:p>
        </p:txBody>
      </p:sp>
      <p:pic>
        <p:nvPicPr>
          <p:cNvPr id="14" name="Picture 13" descr="Colorful adhesive taps and pen on open notebook">
            <a:extLst>
              <a:ext uri="{FF2B5EF4-FFF2-40B4-BE49-F238E27FC236}">
                <a16:creationId xmlns:a16="http://schemas.microsoft.com/office/drawing/2014/main" id="{1435D75A-FBBA-217F-6D39-1D157948105F}"/>
              </a:ext>
            </a:extLst>
          </p:cNvPr>
          <p:cNvPicPr>
            <a:picLocks noChangeAspect="1"/>
          </p:cNvPicPr>
          <p:nvPr/>
        </p:nvPicPr>
        <p:blipFill>
          <a:blip r:embed="rId2"/>
          <a:srcRect r="52717" b="-1"/>
          <a:stretch>
            <a:fillRect/>
          </a:stretch>
        </p:blipFill>
        <p:spPr>
          <a:xfrm>
            <a:off x="31" y="15"/>
            <a:ext cx="7286807" cy="10286985"/>
          </a:xfrm>
          <a:prstGeom prst="rect">
            <a:avLst/>
          </a:prstGeom>
        </p:spPr>
      </p:pic>
      <p:cxnSp>
        <p:nvCxnSpPr>
          <p:cNvPr id="15" name="Straight Connector 14">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1358" y="1546508"/>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6" name="Content Placeholder 2">
            <a:extLst>
              <a:ext uri="{FF2B5EF4-FFF2-40B4-BE49-F238E27FC236}">
                <a16:creationId xmlns:a16="http://schemas.microsoft.com/office/drawing/2014/main" id="{68CED596-40BF-29BB-F690-282CAB2E3528}"/>
              </a:ext>
            </a:extLst>
          </p:cNvPr>
          <p:cNvSpPr>
            <a:spLocks noGrp="1"/>
          </p:cNvSpPr>
          <p:nvPr>
            <p:ph idx="1"/>
          </p:nvPr>
        </p:nvSpPr>
        <p:spPr>
          <a:xfrm>
            <a:off x="8245232" y="3949855"/>
            <a:ext cx="9051281" cy="5497031"/>
          </a:xfrm>
        </p:spPr>
        <p:txBody>
          <a:bodyPr>
            <a:normAutofit fontScale="92500" lnSpcReduction="20000"/>
          </a:bodyPr>
          <a:lstStyle/>
          <a:p>
            <a:pPr>
              <a:lnSpc>
                <a:spcPct val="200000"/>
              </a:lnSpc>
            </a:pPr>
            <a:r>
              <a:rPr lang="en-GB" b="1" dirty="0"/>
              <a:t>Record notes accurately (source) </a:t>
            </a:r>
          </a:p>
          <a:p>
            <a:pPr>
              <a:lnSpc>
                <a:spcPct val="200000"/>
              </a:lnSpc>
            </a:pPr>
            <a:r>
              <a:rPr lang="en-GB" b="1" dirty="0"/>
              <a:t>Date your notes (chronologically or lecturers)</a:t>
            </a:r>
          </a:p>
          <a:p>
            <a:pPr>
              <a:lnSpc>
                <a:spcPct val="200000"/>
              </a:lnSpc>
            </a:pPr>
            <a:r>
              <a:rPr lang="en-GB" b="1" dirty="0"/>
              <a:t>Your notes have to be meaningful (from day 1 to months) </a:t>
            </a:r>
          </a:p>
          <a:p>
            <a:pPr>
              <a:lnSpc>
                <a:spcPct val="200000"/>
              </a:lnSpc>
            </a:pPr>
            <a:r>
              <a:rPr lang="en-GB" b="1" dirty="0"/>
              <a:t>Personalise your notes (they have to make sense to you) </a:t>
            </a:r>
          </a:p>
          <a:p>
            <a:endParaRPr lang="en-GB" dirty="0"/>
          </a:p>
        </p:txBody>
      </p:sp>
    </p:spTree>
    <p:extLst>
      <p:ext uri="{BB962C8B-B14F-4D97-AF65-F5344CB8AC3E}">
        <p14:creationId xmlns:p14="http://schemas.microsoft.com/office/powerpoint/2010/main" val="3076965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endParaRPr lang="en-US" sz="2700" kern="1200">
              <a:solidFill>
                <a:prstClr val="white"/>
              </a:solidFill>
              <a:latin typeface="Grandview Display"/>
            </a:endParaRPr>
          </a:p>
        </p:txBody>
      </p:sp>
      <p:sp>
        <p:nvSpPr>
          <p:cNvPr id="2" name="Title 1">
            <a:extLst>
              <a:ext uri="{FF2B5EF4-FFF2-40B4-BE49-F238E27FC236}">
                <a16:creationId xmlns:a16="http://schemas.microsoft.com/office/drawing/2014/main" id="{BA25C6C2-C9CF-017B-60C3-33B88B6F1A7C}"/>
              </a:ext>
            </a:extLst>
          </p:cNvPr>
          <p:cNvSpPr>
            <a:spLocks noGrp="1"/>
          </p:cNvSpPr>
          <p:nvPr>
            <p:ph type="title"/>
          </p:nvPr>
        </p:nvSpPr>
        <p:spPr>
          <a:xfrm>
            <a:off x="8245232" y="2057400"/>
            <a:ext cx="9051281" cy="1645920"/>
          </a:xfrm>
        </p:spPr>
        <p:txBody>
          <a:bodyPr>
            <a:normAutofit/>
          </a:bodyPr>
          <a:lstStyle/>
          <a:p>
            <a:pPr algn="ctr"/>
            <a:r>
              <a:rPr lang="en-GB" dirty="0"/>
              <a:t>Note-Taking Styles</a:t>
            </a:r>
          </a:p>
        </p:txBody>
      </p:sp>
      <p:pic>
        <p:nvPicPr>
          <p:cNvPr id="5" name="Picture 4" descr="Sticky notes on a wall">
            <a:extLst>
              <a:ext uri="{FF2B5EF4-FFF2-40B4-BE49-F238E27FC236}">
                <a16:creationId xmlns:a16="http://schemas.microsoft.com/office/drawing/2014/main" id="{A738373A-C847-8C2C-5AE6-2EE1851B7122}"/>
              </a:ext>
            </a:extLst>
          </p:cNvPr>
          <p:cNvPicPr>
            <a:picLocks noChangeAspect="1"/>
          </p:cNvPicPr>
          <p:nvPr/>
        </p:nvPicPr>
        <p:blipFill>
          <a:blip r:embed="rId2"/>
          <a:srcRect l="25165" r="25428" b="2"/>
          <a:stretch>
            <a:fillRect/>
          </a:stretch>
        </p:blipFill>
        <p:spPr>
          <a:xfrm>
            <a:off x="31" y="15"/>
            <a:ext cx="7286807" cy="10286985"/>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1358" y="1546508"/>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605CEF0-F287-B224-2EBB-E869B17A092D}"/>
              </a:ext>
            </a:extLst>
          </p:cNvPr>
          <p:cNvSpPr>
            <a:spLocks noGrp="1"/>
          </p:cNvSpPr>
          <p:nvPr>
            <p:ph idx="1"/>
          </p:nvPr>
        </p:nvSpPr>
        <p:spPr>
          <a:xfrm>
            <a:off x="8245232" y="3949855"/>
            <a:ext cx="9051281" cy="5497031"/>
          </a:xfrm>
        </p:spPr>
        <p:txBody>
          <a:bodyPr>
            <a:normAutofit/>
          </a:bodyPr>
          <a:lstStyle/>
          <a:p>
            <a:pPr marL="0" indent="0">
              <a:lnSpc>
                <a:spcPct val="110000"/>
              </a:lnSpc>
              <a:buNone/>
            </a:pPr>
            <a:r>
              <a:rPr lang="en-GB" dirty="0"/>
              <a:t>There are numerous methods but here are a few examples to get you going: </a:t>
            </a:r>
          </a:p>
          <a:p>
            <a:pPr>
              <a:lnSpc>
                <a:spcPct val="110000"/>
              </a:lnSpc>
            </a:pPr>
            <a:r>
              <a:rPr lang="en-GB" dirty="0"/>
              <a:t>Underlining </a:t>
            </a:r>
          </a:p>
          <a:p>
            <a:pPr>
              <a:lnSpc>
                <a:spcPct val="110000"/>
              </a:lnSpc>
            </a:pPr>
            <a:r>
              <a:rPr lang="en-GB" dirty="0"/>
              <a:t>Highlighting </a:t>
            </a:r>
          </a:p>
          <a:p>
            <a:pPr>
              <a:lnSpc>
                <a:spcPct val="110000"/>
              </a:lnSpc>
            </a:pPr>
            <a:r>
              <a:rPr lang="en-GB" dirty="0"/>
              <a:t>Colour coding </a:t>
            </a:r>
          </a:p>
          <a:p>
            <a:pPr>
              <a:lnSpc>
                <a:spcPct val="110000"/>
              </a:lnSpc>
            </a:pPr>
            <a:r>
              <a:rPr lang="en-GB" dirty="0"/>
              <a:t>Bullet points</a:t>
            </a:r>
          </a:p>
          <a:p>
            <a:pPr>
              <a:lnSpc>
                <a:spcPct val="110000"/>
              </a:lnSpc>
            </a:pPr>
            <a:r>
              <a:rPr lang="en-GB" dirty="0"/>
              <a:t>Mind mapping </a:t>
            </a:r>
          </a:p>
          <a:p>
            <a:pPr>
              <a:lnSpc>
                <a:spcPct val="110000"/>
              </a:lnSpc>
            </a:pPr>
            <a:r>
              <a:rPr lang="en-GB" dirty="0"/>
              <a:t>Boxes for important points</a:t>
            </a:r>
          </a:p>
          <a:p>
            <a:pPr>
              <a:lnSpc>
                <a:spcPct val="110000"/>
              </a:lnSpc>
            </a:pPr>
            <a:endParaRPr lang="en-GB" dirty="0"/>
          </a:p>
        </p:txBody>
      </p:sp>
    </p:spTree>
    <p:extLst>
      <p:ext uri="{BB962C8B-B14F-4D97-AF65-F5344CB8AC3E}">
        <p14:creationId xmlns:p14="http://schemas.microsoft.com/office/powerpoint/2010/main" val="1821689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rtl="0"/>
            <a:endParaRPr lang="en-US" sz="2700" kern="1200">
              <a:solidFill>
                <a:prstClr val="white"/>
              </a:solidFill>
              <a:latin typeface="Grandview Display"/>
            </a:endParaRPr>
          </a:p>
        </p:txBody>
      </p:sp>
      <p:sp>
        <p:nvSpPr>
          <p:cNvPr id="2" name="Title 1">
            <a:extLst>
              <a:ext uri="{FF2B5EF4-FFF2-40B4-BE49-F238E27FC236}">
                <a16:creationId xmlns:a16="http://schemas.microsoft.com/office/drawing/2014/main" id="{CC3CEEF7-8DDB-98C5-79FD-AE8A8005DC19}"/>
              </a:ext>
            </a:extLst>
          </p:cNvPr>
          <p:cNvSpPr>
            <a:spLocks noGrp="1"/>
          </p:cNvSpPr>
          <p:nvPr>
            <p:ph type="title"/>
          </p:nvPr>
        </p:nvSpPr>
        <p:spPr>
          <a:xfrm>
            <a:off x="-874395" y="571500"/>
            <a:ext cx="8606789" cy="1645920"/>
          </a:xfrm>
        </p:spPr>
        <p:txBody>
          <a:bodyPr>
            <a:normAutofit/>
          </a:bodyPr>
          <a:lstStyle/>
          <a:p>
            <a:pPr algn="ctr"/>
            <a:r>
              <a:rPr lang="en-GB" dirty="0"/>
              <a:t>Mind-Mapping</a:t>
            </a:r>
          </a:p>
        </p:txBody>
      </p:sp>
      <p:cxnSp>
        <p:nvCxnSpPr>
          <p:cNvPr id="1036" name="Straight Connector 1035">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1546502"/>
            <a:ext cx="1468293"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1026" name="Picture 2" descr="What are Mind Maps? — updated 2025 | IxDF">
            <a:extLst>
              <a:ext uri="{FF2B5EF4-FFF2-40B4-BE49-F238E27FC236}">
                <a16:creationId xmlns:a16="http://schemas.microsoft.com/office/drawing/2014/main" id="{1C3AB2F0-2334-21CF-8769-2D88C415E55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1430000" y="1951053"/>
            <a:ext cx="6563744" cy="664682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FFF04BD6-2018-54B3-4C97-0A4C8BB84D10}"/>
              </a:ext>
            </a:extLst>
          </p:cNvPr>
          <p:cNvGraphicFramePr>
            <a:graphicFrameLocks noGrp="1"/>
          </p:cNvGraphicFramePr>
          <p:nvPr>
            <p:ph idx="1"/>
            <p:extLst>
              <p:ext uri="{D42A27DB-BD31-4B8C-83A1-F6EECF244321}">
                <p14:modId xmlns:p14="http://schemas.microsoft.com/office/powerpoint/2010/main" val="3960433586"/>
              </p:ext>
            </p:extLst>
          </p:nvPr>
        </p:nvGraphicFramePr>
        <p:xfrm>
          <a:off x="206863" y="1951053"/>
          <a:ext cx="11536681" cy="7392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13451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FEA22-1480-4796-92B5-85C590004537}"/>
              </a:ext>
            </a:extLst>
          </p:cNvPr>
          <p:cNvSpPr>
            <a:spLocks noGrp="1"/>
          </p:cNvSpPr>
          <p:nvPr>
            <p:ph type="title"/>
          </p:nvPr>
        </p:nvSpPr>
        <p:spPr>
          <a:xfrm>
            <a:off x="-3769119" y="532250"/>
            <a:ext cx="16336394" cy="1645920"/>
          </a:xfrm>
        </p:spPr>
        <p:txBody>
          <a:bodyPr/>
          <a:lstStyle/>
          <a:p>
            <a:pPr algn="ctr"/>
            <a:r>
              <a:rPr lang="en-GB" b="1" dirty="0"/>
              <a:t>Building a Mind Map</a:t>
            </a:r>
          </a:p>
        </p:txBody>
      </p:sp>
      <p:sp>
        <p:nvSpPr>
          <p:cNvPr id="6" name="TextBox 5">
            <a:extLst>
              <a:ext uri="{FF2B5EF4-FFF2-40B4-BE49-F238E27FC236}">
                <a16:creationId xmlns:a16="http://schemas.microsoft.com/office/drawing/2014/main" id="{8719E755-ED2C-4AA3-A745-F79D9C8AE88C}"/>
              </a:ext>
            </a:extLst>
          </p:cNvPr>
          <p:cNvSpPr txBox="1"/>
          <p:nvPr/>
        </p:nvSpPr>
        <p:spPr>
          <a:xfrm>
            <a:off x="4618980" y="8982733"/>
            <a:ext cx="12074370" cy="1044325"/>
          </a:xfrm>
          <a:prstGeom prst="rect">
            <a:avLst/>
          </a:prstGeom>
          <a:noFill/>
        </p:spPr>
        <p:txBody>
          <a:bodyPr wrap="square">
            <a:spAutoFit/>
          </a:bodyPr>
          <a:lstStyle/>
          <a:p>
            <a:pPr algn="ctr" defTabSz="1371600" rtl="0">
              <a:lnSpc>
                <a:spcPct val="107000"/>
              </a:lnSpc>
              <a:spcAft>
                <a:spcPts val="1200"/>
              </a:spcAft>
            </a:pPr>
            <a:r>
              <a:rPr lang="en-GB" sz="3000" b="1" kern="1200" dirty="0">
                <a:solidFill>
                  <a:prstClr val="black"/>
                </a:solidFill>
                <a:latin typeface="Arial" panose="020B0604020202020204" pitchFamily="34" charset="0"/>
                <a:ea typeface="Calibri" panose="020F0502020204030204" pitchFamily="34" charset="0"/>
                <a:cs typeface="Arial" panose="020B0604020202020204" pitchFamily="34" charset="0"/>
              </a:rPr>
              <a:t>Here is an example of a Mind Map. You could do one at the end of each week to help with the following weeks recap activity.</a:t>
            </a:r>
          </a:p>
        </p:txBody>
      </p:sp>
      <p:sp>
        <p:nvSpPr>
          <p:cNvPr id="9" name="Oval 8">
            <a:extLst>
              <a:ext uri="{FF2B5EF4-FFF2-40B4-BE49-F238E27FC236}">
                <a16:creationId xmlns:a16="http://schemas.microsoft.com/office/drawing/2014/main" id="{ACAB5BD3-0DE2-442A-8B81-F8B72C413280}"/>
              </a:ext>
            </a:extLst>
          </p:cNvPr>
          <p:cNvSpPr/>
          <p:nvPr/>
        </p:nvSpPr>
        <p:spPr>
          <a:xfrm>
            <a:off x="7744355" y="3625821"/>
            <a:ext cx="3119303" cy="20071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37160" tIns="68580" rIns="137160" bIns="68580" numCol="1" spcCol="0" rtlCol="0" fromWordArt="0" anchor="ctr" anchorCtr="0" forceAA="0" compatLnSpc="1">
            <a:prstTxWarp prst="textNoShape">
              <a:avLst/>
            </a:prstTxWarp>
            <a:noAutofit/>
          </a:bodyPr>
          <a:lstStyle/>
          <a:p>
            <a:pPr algn="ctr" defTabSz="1371600" rtl="0">
              <a:lnSpc>
                <a:spcPct val="107000"/>
              </a:lnSpc>
              <a:spcAft>
                <a:spcPts val="1200"/>
              </a:spcAft>
            </a:pPr>
            <a:r>
              <a:rPr lang="en-GB" sz="2100" b="1" kern="1200" dirty="0">
                <a:solidFill>
                  <a:prstClr val="white"/>
                </a:solidFill>
                <a:latin typeface="Arial" panose="020B0604020202020204" pitchFamily="34" charset="0"/>
                <a:ea typeface="Calibri" panose="020F0502020204030204" pitchFamily="34" charset="0"/>
                <a:cs typeface="Arial" panose="020B0604020202020204" pitchFamily="34" charset="0"/>
              </a:rPr>
              <a:t>Health Care soft skills</a:t>
            </a:r>
          </a:p>
        </p:txBody>
      </p:sp>
      <p:cxnSp>
        <p:nvCxnSpPr>
          <p:cNvPr id="10" name="Straight Connector 9">
            <a:extLst>
              <a:ext uri="{FF2B5EF4-FFF2-40B4-BE49-F238E27FC236}">
                <a16:creationId xmlns:a16="http://schemas.microsoft.com/office/drawing/2014/main" id="{57C42B24-24CD-4D20-9B70-978116EACF5A}"/>
              </a:ext>
            </a:extLst>
          </p:cNvPr>
          <p:cNvCxnSpPr>
            <a:cxnSpLocks/>
            <a:stCxn id="13" idx="6"/>
            <a:endCxn id="9" idx="2"/>
          </p:cNvCxnSpPr>
          <p:nvPr/>
        </p:nvCxnSpPr>
        <p:spPr>
          <a:xfrm>
            <a:off x="6589092" y="4629151"/>
            <a:ext cx="1155261" cy="23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CA0D3E7-BABB-4CBD-AC93-47DFB57C03AA}"/>
              </a:ext>
            </a:extLst>
          </p:cNvPr>
          <p:cNvCxnSpPr>
            <a:cxnSpLocks/>
          </p:cNvCxnSpPr>
          <p:nvPr/>
        </p:nvCxnSpPr>
        <p:spPr>
          <a:xfrm>
            <a:off x="10437222" y="4629149"/>
            <a:ext cx="175495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877B93C-95FB-41EE-A295-D4BCCB4A9D22}"/>
              </a:ext>
            </a:extLst>
          </p:cNvPr>
          <p:cNvCxnSpPr>
            <a:cxnSpLocks/>
            <a:stCxn id="15" idx="0"/>
          </p:cNvCxnSpPr>
          <p:nvPr/>
        </p:nvCxnSpPr>
        <p:spPr>
          <a:xfrm flipH="1" flipV="1">
            <a:off x="9337661" y="5658224"/>
            <a:ext cx="4490" cy="950601"/>
          </a:xfrm>
          <a:prstGeom prst="line">
            <a:avLst/>
          </a:prstGeom>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48C994FE-4BD1-4B46-ADD6-4D6B779E0962}"/>
              </a:ext>
            </a:extLst>
          </p:cNvPr>
          <p:cNvSpPr/>
          <p:nvPr/>
        </p:nvSpPr>
        <p:spPr>
          <a:xfrm>
            <a:off x="3304390" y="3832916"/>
            <a:ext cx="3284705" cy="159246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37160" tIns="68580" rIns="137160" bIns="68580" numCol="1" spcCol="0" rtlCol="0" fromWordArt="0" anchor="ctr" anchorCtr="0" forceAA="0" compatLnSpc="1">
            <a:prstTxWarp prst="textNoShape">
              <a:avLst/>
            </a:prstTxWarp>
            <a:noAutofit/>
          </a:bodyPr>
          <a:lstStyle/>
          <a:p>
            <a:pPr algn="ctr" defTabSz="1371600" rtl="0">
              <a:lnSpc>
                <a:spcPct val="107000"/>
              </a:lnSpc>
              <a:spcAft>
                <a:spcPts val="1200"/>
              </a:spcAft>
            </a:pPr>
            <a:r>
              <a:rPr lang="en-GB" sz="2100" b="1" kern="1200" dirty="0">
                <a:solidFill>
                  <a:prstClr val="black"/>
                </a:solidFill>
                <a:latin typeface="Arial" panose="020B0604020202020204" pitchFamily="34" charset="0"/>
                <a:ea typeface="Calibri" panose="020F0502020204030204" pitchFamily="34" charset="0"/>
                <a:cs typeface="Arial" panose="020B0604020202020204" pitchFamily="34" charset="0"/>
              </a:rPr>
              <a:t>Communication</a:t>
            </a:r>
          </a:p>
        </p:txBody>
      </p:sp>
      <p:sp>
        <p:nvSpPr>
          <p:cNvPr id="14" name="Oval 13">
            <a:extLst>
              <a:ext uri="{FF2B5EF4-FFF2-40B4-BE49-F238E27FC236}">
                <a16:creationId xmlns:a16="http://schemas.microsoft.com/office/drawing/2014/main" id="{93D4A178-5C73-44D2-A994-35746181C4AF}"/>
              </a:ext>
            </a:extLst>
          </p:cNvPr>
          <p:cNvSpPr/>
          <p:nvPr/>
        </p:nvSpPr>
        <p:spPr>
          <a:xfrm>
            <a:off x="12150429" y="3735785"/>
            <a:ext cx="3024333" cy="159246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37160" tIns="68580" rIns="137160" bIns="68580" numCol="1" spcCol="0" rtlCol="0" fromWordArt="0" anchor="ctr" anchorCtr="0" forceAA="0" compatLnSpc="1">
            <a:prstTxWarp prst="textNoShape">
              <a:avLst/>
            </a:prstTxWarp>
            <a:noAutofit/>
          </a:bodyPr>
          <a:lstStyle/>
          <a:p>
            <a:pPr algn="ctr" defTabSz="1371600" rtl="0">
              <a:lnSpc>
                <a:spcPct val="107000"/>
              </a:lnSpc>
              <a:spcAft>
                <a:spcPts val="1200"/>
              </a:spcAft>
            </a:pPr>
            <a:r>
              <a:rPr lang="en-GB" sz="2400" b="1" kern="1200" dirty="0">
                <a:solidFill>
                  <a:prstClr val="black"/>
                </a:solidFill>
                <a:latin typeface="Arial" panose="020B0604020202020204" pitchFamily="34" charset="0"/>
                <a:ea typeface="Calibri" panose="020F0502020204030204" pitchFamily="34" charset="0"/>
                <a:cs typeface="Arial" panose="020B0604020202020204" pitchFamily="34" charset="0"/>
              </a:rPr>
              <a:t>Empathy</a:t>
            </a:r>
            <a:r>
              <a:rPr lang="en-GB" b="1" kern="1200" dirty="0">
                <a:solidFill>
                  <a:prstClr val="white"/>
                </a:solidFill>
                <a:latin typeface="Arial" panose="020B0604020202020204" pitchFamily="34" charset="0"/>
                <a:ea typeface="Calibri" panose="020F0502020204030204" pitchFamily="34" charset="0"/>
                <a:cs typeface="Arial" panose="020B0604020202020204" pitchFamily="34" charset="0"/>
              </a:rPr>
              <a:t> </a:t>
            </a:r>
          </a:p>
        </p:txBody>
      </p:sp>
      <p:sp>
        <p:nvSpPr>
          <p:cNvPr id="15" name="Oval 14">
            <a:extLst>
              <a:ext uri="{FF2B5EF4-FFF2-40B4-BE49-F238E27FC236}">
                <a16:creationId xmlns:a16="http://schemas.microsoft.com/office/drawing/2014/main" id="{7C6FCA24-34A9-4267-A045-BE48D7F72365}"/>
              </a:ext>
            </a:extLst>
          </p:cNvPr>
          <p:cNvSpPr/>
          <p:nvPr/>
        </p:nvSpPr>
        <p:spPr>
          <a:xfrm>
            <a:off x="8050286" y="6608827"/>
            <a:ext cx="2583728" cy="1485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37160" tIns="68580" rIns="137160" bIns="68580" numCol="1" spcCol="0" rtlCol="0" fromWordArt="0" anchor="ctr" anchorCtr="0" forceAA="0" compatLnSpc="1">
            <a:prstTxWarp prst="textNoShape">
              <a:avLst/>
            </a:prstTxWarp>
            <a:noAutofit/>
          </a:bodyPr>
          <a:lstStyle/>
          <a:p>
            <a:pPr algn="ctr" defTabSz="1371600" rtl="0">
              <a:lnSpc>
                <a:spcPct val="107000"/>
              </a:lnSpc>
              <a:spcAft>
                <a:spcPts val="1200"/>
              </a:spcAft>
            </a:pPr>
            <a:r>
              <a:rPr lang="en-GB" sz="2700" b="1" kern="1200" dirty="0">
                <a:solidFill>
                  <a:prstClr val="black"/>
                </a:solidFill>
                <a:latin typeface="Arial" panose="020B0604020202020204" pitchFamily="34" charset="0"/>
                <a:ea typeface="Calibri" panose="020F0502020204030204" pitchFamily="34" charset="0"/>
                <a:cs typeface="Arial" panose="020B0604020202020204" pitchFamily="34" charset="0"/>
              </a:rPr>
              <a:t>Positive attitude</a:t>
            </a:r>
          </a:p>
        </p:txBody>
      </p:sp>
      <p:cxnSp>
        <p:nvCxnSpPr>
          <p:cNvPr id="16" name="Straight Connector 15">
            <a:extLst>
              <a:ext uri="{FF2B5EF4-FFF2-40B4-BE49-F238E27FC236}">
                <a16:creationId xmlns:a16="http://schemas.microsoft.com/office/drawing/2014/main" id="{BC1EAACB-B551-460E-A284-433FB00A79D5}"/>
              </a:ext>
            </a:extLst>
          </p:cNvPr>
          <p:cNvCxnSpPr>
            <a:cxnSpLocks/>
            <a:endCxn id="13" idx="4"/>
          </p:cNvCxnSpPr>
          <p:nvPr/>
        </p:nvCxnSpPr>
        <p:spPr>
          <a:xfrm flipV="1">
            <a:off x="3851414" y="5425382"/>
            <a:ext cx="1095329" cy="11834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EAC60D9-6FC8-4118-9621-61EFA90E01B1}"/>
              </a:ext>
            </a:extLst>
          </p:cNvPr>
          <p:cNvCxnSpPr>
            <a:cxnSpLocks/>
          </p:cNvCxnSpPr>
          <p:nvPr/>
        </p:nvCxnSpPr>
        <p:spPr>
          <a:xfrm>
            <a:off x="13904179" y="5346167"/>
            <a:ext cx="856448" cy="126265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E64AD8B-F6FD-404F-96B0-D62554717F60}"/>
              </a:ext>
            </a:extLst>
          </p:cNvPr>
          <p:cNvCxnSpPr>
            <a:cxnSpLocks/>
          </p:cNvCxnSpPr>
          <p:nvPr/>
        </p:nvCxnSpPr>
        <p:spPr>
          <a:xfrm flipH="1">
            <a:off x="10656166" y="7106856"/>
            <a:ext cx="1296149" cy="115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0A3D130-C6EC-4830-8F60-54D1EA03838C}"/>
              </a:ext>
            </a:extLst>
          </p:cNvPr>
          <p:cNvCxnSpPr>
            <a:cxnSpLocks/>
          </p:cNvCxnSpPr>
          <p:nvPr/>
        </p:nvCxnSpPr>
        <p:spPr>
          <a:xfrm flipH="1">
            <a:off x="6823541" y="7106856"/>
            <a:ext cx="12488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CD1D65B-9155-462F-A820-E5568D367630}"/>
              </a:ext>
            </a:extLst>
          </p:cNvPr>
          <p:cNvCxnSpPr>
            <a:cxnSpLocks/>
            <a:endCxn id="15" idx="4"/>
          </p:cNvCxnSpPr>
          <p:nvPr/>
        </p:nvCxnSpPr>
        <p:spPr>
          <a:xfrm flipV="1">
            <a:off x="9342149" y="8094687"/>
            <a:ext cx="0" cy="289173"/>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546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FFA99-C0CF-1AD6-ED1D-C218EB8B1642}"/>
              </a:ext>
            </a:extLst>
          </p:cNvPr>
          <p:cNvSpPr>
            <a:spLocks noGrp="1"/>
          </p:cNvSpPr>
          <p:nvPr>
            <p:ph type="title"/>
          </p:nvPr>
        </p:nvSpPr>
        <p:spPr>
          <a:xfrm>
            <a:off x="975803" y="0"/>
            <a:ext cx="16336394" cy="1645920"/>
          </a:xfrm>
        </p:spPr>
        <p:txBody>
          <a:bodyPr/>
          <a:lstStyle/>
          <a:p>
            <a:pPr algn="ctr"/>
            <a:r>
              <a:rPr lang="en-GB" dirty="0"/>
              <a:t>Highlighting </a:t>
            </a:r>
          </a:p>
        </p:txBody>
      </p:sp>
      <p:graphicFrame>
        <p:nvGraphicFramePr>
          <p:cNvPr id="12" name="Content Placeholder 2">
            <a:extLst>
              <a:ext uri="{FF2B5EF4-FFF2-40B4-BE49-F238E27FC236}">
                <a16:creationId xmlns:a16="http://schemas.microsoft.com/office/drawing/2014/main" id="{8B9DBBA0-0159-CB46-A877-7FA4D62BEC80}"/>
              </a:ext>
            </a:extLst>
          </p:cNvPr>
          <p:cNvGraphicFramePr>
            <a:graphicFrameLocks noGrp="1"/>
          </p:cNvGraphicFramePr>
          <p:nvPr>
            <p:ph idx="1"/>
            <p:extLst>
              <p:ext uri="{D42A27DB-BD31-4B8C-83A1-F6EECF244321}">
                <p14:modId xmlns:p14="http://schemas.microsoft.com/office/powerpoint/2010/main" val="4042349664"/>
              </p:ext>
            </p:extLst>
          </p:nvPr>
        </p:nvGraphicFramePr>
        <p:xfrm>
          <a:off x="0" y="1645920"/>
          <a:ext cx="7090575" cy="84323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39C3BEC2-3395-0666-A554-7DC763D3755C}"/>
              </a:ext>
            </a:extLst>
          </p:cNvPr>
          <p:cNvGrpSpPr/>
          <p:nvPr/>
        </p:nvGrpSpPr>
        <p:grpSpPr>
          <a:xfrm>
            <a:off x="7456086" y="1915571"/>
            <a:ext cx="5372007" cy="6595188"/>
            <a:chOff x="5434118" y="1124744"/>
            <a:chExt cx="3581338" cy="4396792"/>
          </a:xfrm>
        </p:grpSpPr>
        <p:pic>
          <p:nvPicPr>
            <p:cNvPr id="5" name="Picture 4" descr="Text&#10;&#10;Description automatically generated">
              <a:extLst>
                <a:ext uri="{FF2B5EF4-FFF2-40B4-BE49-F238E27FC236}">
                  <a16:creationId xmlns:a16="http://schemas.microsoft.com/office/drawing/2014/main" id="{8C029D20-A9C2-E9EF-3BD4-E687B508B4C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36096" y="1124744"/>
              <a:ext cx="3579360" cy="3447850"/>
            </a:xfrm>
            <a:prstGeom prst="rect">
              <a:avLst/>
            </a:prstGeom>
          </p:spPr>
        </p:pic>
        <p:sp>
          <p:nvSpPr>
            <p:cNvPr id="6" name="TextBox 5">
              <a:extLst>
                <a:ext uri="{FF2B5EF4-FFF2-40B4-BE49-F238E27FC236}">
                  <a16:creationId xmlns:a16="http://schemas.microsoft.com/office/drawing/2014/main" id="{7CC86E1A-0DB2-BDF2-C52D-B56C9850CE0B}"/>
                </a:ext>
              </a:extLst>
            </p:cNvPr>
            <p:cNvSpPr txBox="1"/>
            <p:nvPr/>
          </p:nvSpPr>
          <p:spPr>
            <a:xfrm>
              <a:off x="5434118" y="4628984"/>
              <a:ext cx="3458361" cy="892552"/>
            </a:xfrm>
            <a:prstGeom prst="rect">
              <a:avLst/>
            </a:prstGeom>
            <a:noFill/>
          </p:spPr>
          <p:txBody>
            <a:bodyPr wrap="square" rtlCol="0">
              <a:spAutoFit/>
            </a:bodyPr>
            <a:lstStyle/>
            <a:p>
              <a:pPr algn="l" defTabSz="1371600" rtl="0"/>
              <a:r>
                <a:rPr lang="en-GB" sz="2700" kern="1200" dirty="0">
                  <a:solidFill>
                    <a:prstClr val="black"/>
                  </a:solidFill>
                  <a:latin typeface="Myriad Pro"/>
                  <a:ea typeface="+mn-ea"/>
                  <a:cs typeface="+mn-cs"/>
                </a:rPr>
                <a:t>Select </a:t>
              </a:r>
              <a:r>
                <a:rPr lang="en-GB" sz="2700" b="1" kern="1200" dirty="0">
                  <a:solidFill>
                    <a:prstClr val="black"/>
                  </a:solidFill>
                  <a:latin typeface="Myriad Pro"/>
                  <a:ea typeface="+mn-ea"/>
                  <a:cs typeface="+mn-cs"/>
                </a:rPr>
                <a:t>just the key words </a:t>
              </a:r>
              <a:r>
                <a:rPr lang="en-GB" sz="2700" kern="1200" dirty="0">
                  <a:solidFill>
                    <a:prstClr val="black"/>
                  </a:solidFill>
                  <a:latin typeface="Myriad Pro"/>
                  <a:ea typeface="+mn-ea"/>
                  <a:cs typeface="+mn-cs"/>
                </a:rPr>
                <a:t>that aid your understanding and make re-reading more rapid. </a:t>
              </a:r>
            </a:p>
          </p:txBody>
        </p:sp>
      </p:grpSp>
      <p:grpSp>
        <p:nvGrpSpPr>
          <p:cNvPr id="7" name="Group 6">
            <a:extLst>
              <a:ext uri="{FF2B5EF4-FFF2-40B4-BE49-F238E27FC236}">
                <a16:creationId xmlns:a16="http://schemas.microsoft.com/office/drawing/2014/main" id="{87617457-2458-B6F0-74FA-0FA357D36359}"/>
              </a:ext>
            </a:extLst>
          </p:cNvPr>
          <p:cNvGrpSpPr/>
          <p:nvPr/>
        </p:nvGrpSpPr>
        <p:grpSpPr>
          <a:xfrm>
            <a:off x="13193605" y="1915571"/>
            <a:ext cx="4909931" cy="7245525"/>
            <a:chOff x="683568" y="908720"/>
            <a:chExt cx="4582872" cy="3895537"/>
          </a:xfrm>
        </p:grpSpPr>
        <p:pic>
          <p:nvPicPr>
            <p:cNvPr id="8" name="Picture 7" descr="Text&#10;&#10;Description automatically generated">
              <a:extLst>
                <a:ext uri="{FF2B5EF4-FFF2-40B4-BE49-F238E27FC236}">
                  <a16:creationId xmlns:a16="http://schemas.microsoft.com/office/drawing/2014/main" id="{8283BDEA-6475-D2F7-3C46-40852610EE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3568" y="908720"/>
              <a:ext cx="4582872" cy="2753209"/>
            </a:xfrm>
            <a:prstGeom prst="rect">
              <a:avLst/>
            </a:prstGeom>
          </p:spPr>
        </p:pic>
        <p:sp>
          <p:nvSpPr>
            <p:cNvPr id="9" name="TextBox 8">
              <a:extLst>
                <a:ext uri="{FF2B5EF4-FFF2-40B4-BE49-F238E27FC236}">
                  <a16:creationId xmlns:a16="http://schemas.microsoft.com/office/drawing/2014/main" id="{D73E3C6C-5F9D-4AF4-7EE2-921D192073A0}"/>
                </a:ext>
              </a:extLst>
            </p:cNvPr>
            <p:cNvSpPr txBox="1"/>
            <p:nvPr/>
          </p:nvSpPr>
          <p:spPr>
            <a:xfrm>
              <a:off x="683568" y="3861048"/>
              <a:ext cx="2952327" cy="943209"/>
            </a:xfrm>
            <a:prstGeom prst="rect">
              <a:avLst/>
            </a:prstGeom>
            <a:noFill/>
          </p:spPr>
          <p:txBody>
            <a:bodyPr wrap="square" rtlCol="0">
              <a:spAutoFit/>
            </a:bodyPr>
            <a:lstStyle/>
            <a:p>
              <a:pPr algn="l" defTabSz="1371600" rtl="0">
                <a:defRPr/>
              </a:pPr>
              <a:r>
                <a:rPr lang="en-GB" sz="2700" dirty="0">
                  <a:solidFill>
                    <a:prstClr val="black"/>
                  </a:solidFill>
                  <a:latin typeface="Myriad Pro"/>
                  <a:ea typeface="+mn-ea"/>
                  <a:cs typeface="+mn-cs"/>
                </a:rPr>
                <a:t>Left click and drag over the relevant text. Select a colour. </a:t>
              </a:r>
            </a:p>
          </p:txBody>
        </p:sp>
        <p:cxnSp>
          <p:nvCxnSpPr>
            <p:cNvPr id="10" name="Straight Arrow Connector 9">
              <a:extLst>
                <a:ext uri="{FF2B5EF4-FFF2-40B4-BE49-F238E27FC236}">
                  <a16:creationId xmlns:a16="http://schemas.microsoft.com/office/drawing/2014/main" id="{6263E25D-8AFC-BD07-A8F8-AA63733FA0FF}"/>
                </a:ext>
              </a:extLst>
            </p:cNvPr>
            <p:cNvCxnSpPr/>
            <p:nvPr/>
          </p:nvCxnSpPr>
          <p:spPr>
            <a:xfrm flipV="1">
              <a:off x="2339752" y="3356992"/>
              <a:ext cx="504056" cy="504056"/>
            </a:xfrm>
            <a:prstGeom prst="straightConnector1">
              <a:avLst/>
            </a:prstGeom>
            <a:noFill/>
            <a:ln w="57150" cap="flat" cmpd="sng" algn="ctr">
              <a:solidFill>
                <a:srgbClr val="00B0F0">
                  <a:shade val="95000"/>
                  <a:satMod val="105000"/>
                </a:srgbClr>
              </a:solidFill>
              <a:prstDash val="solid"/>
              <a:tailEnd type="triangle"/>
            </a:ln>
            <a:effectLst/>
          </p:spPr>
        </p:cxnSp>
      </p:grpSp>
    </p:spTree>
    <p:extLst>
      <p:ext uri="{BB962C8B-B14F-4D97-AF65-F5344CB8AC3E}">
        <p14:creationId xmlns:p14="http://schemas.microsoft.com/office/powerpoint/2010/main" val="194674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913001" y="335356"/>
            <a:ext cx="14463394" cy="1123315"/>
          </a:xfrm>
          <a:prstGeom prst="rect">
            <a:avLst/>
          </a:prstGeom>
        </p:spPr>
        <p:txBody>
          <a:bodyPr vert="horz" wrap="square" lIns="0" tIns="12700" rIns="0" bIns="0" rtlCol="0">
            <a:spAutoFit/>
          </a:bodyPr>
          <a:lstStyle/>
          <a:p>
            <a:pPr marL="12700">
              <a:lnSpc>
                <a:spcPct val="100000"/>
              </a:lnSpc>
              <a:spcBef>
                <a:spcPts val="100"/>
              </a:spcBef>
            </a:pPr>
            <a:r>
              <a:rPr spc="1105" dirty="0"/>
              <a:t>What</a:t>
            </a:r>
            <a:r>
              <a:rPr spc="425" dirty="0"/>
              <a:t> </a:t>
            </a:r>
            <a:r>
              <a:rPr spc="670" dirty="0"/>
              <a:t>is</a:t>
            </a:r>
            <a:r>
              <a:rPr spc="425" dirty="0"/>
              <a:t> </a:t>
            </a:r>
            <a:r>
              <a:rPr spc="855" dirty="0"/>
              <a:t>Harvard</a:t>
            </a:r>
            <a:r>
              <a:rPr spc="380" dirty="0"/>
              <a:t> </a:t>
            </a:r>
            <a:r>
              <a:rPr spc="930" dirty="0"/>
              <a:t>Referencing?</a:t>
            </a:r>
          </a:p>
        </p:txBody>
      </p:sp>
      <p:sp>
        <p:nvSpPr>
          <p:cNvPr id="3" name="object 3"/>
          <p:cNvSpPr txBox="1"/>
          <p:nvPr/>
        </p:nvSpPr>
        <p:spPr>
          <a:xfrm>
            <a:off x="764540" y="2501265"/>
            <a:ext cx="17392650" cy="7381875"/>
          </a:xfrm>
          <a:prstGeom prst="rect">
            <a:avLst/>
          </a:prstGeom>
        </p:spPr>
        <p:txBody>
          <a:bodyPr vert="horz" wrap="square" lIns="0" tIns="12700" rIns="0" bIns="0" rtlCol="0">
            <a:spAutoFit/>
          </a:bodyPr>
          <a:lstStyle/>
          <a:p>
            <a:pPr marL="12700" marR="1097915">
              <a:lnSpc>
                <a:spcPct val="100000"/>
              </a:lnSpc>
              <a:spcBef>
                <a:spcPts val="100"/>
              </a:spcBef>
              <a:tabLst>
                <a:tab pos="2051685" algn="l"/>
                <a:tab pos="5066665" algn="l"/>
                <a:tab pos="5618480" algn="l"/>
                <a:tab pos="6092190" algn="l"/>
                <a:tab pos="7218680" algn="l"/>
                <a:tab pos="7864475" algn="l"/>
                <a:tab pos="9500235" algn="l"/>
                <a:tab pos="11040745" algn="l"/>
                <a:tab pos="11718925" algn="l"/>
                <a:tab pos="12694920" algn="l"/>
                <a:tab pos="14657705" algn="l"/>
              </a:tabLst>
            </a:pPr>
            <a:r>
              <a:rPr sz="3600" spc="370" dirty="0">
                <a:latin typeface="Calibri"/>
                <a:cs typeface="Calibri"/>
              </a:rPr>
              <a:t>Harvard</a:t>
            </a:r>
            <a:r>
              <a:rPr sz="3600" dirty="0">
                <a:latin typeface="Calibri"/>
                <a:cs typeface="Calibri"/>
              </a:rPr>
              <a:t>	</a:t>
            </a:r>
            <a:r>
              <a:rPr sz="3600" spc="400" dirty="0">
                <a:latin typeface="Calibri"/>
                <a:cs typeface="Calibri"/>
              </a:rPr>
              <a:t>Referencing</a:t>
            </a:r>
            <a:r>
              <a:rPr sz="3600" dirty="0">
                <a:latin typeface="Calibri"/>
                <a:cs typeface="Calibri"/>
              </a:rPr>
              <a:t>	</a:t>
            </a:r>
            <a:r>
              <a:rPr sz="3600" spc="204" dirty="0">
                <a:latin typeface="Calibri"/>
                <a:cs typeface="Calibri"/>
              </a:rPr>
              <a:t>is</a:t>
            </a:r>
            <a:r>
              <a:rPr sz="3600" dirty="0">
                <a:latin typeface="Calibri"/>
                <a:cs typeface="Calibri"/>
              </a:rPr>
              <a:t>	</a:t>
            </a:r>
            <a:r>
              <a:rPr sz="3600" spc="345" dirty="0">
                <a:latin typeface="Calibri"/>
                <a:cs typeface="Calibri"/>
              </a:rPr>
              <a:t>a</a:t>
            </a:r>
            <a:r>
              <a:rPr sz="3600" dirty="0">
                <a:latin typeface="Calibri"/>
                <a:cs typeface="Calibri"/>
              </a:rPr>
              <a:t>	</a:t>
            </a:r>
            <a:r>
              <a:rPr sz="3600" spc="405" dirty="0">
                <a:latin typeface="Calibri"/>
                <a:cs typeface="Calibri"/>
              </a:rPr>
              <a:t>way</a:t>
            </a:r>
            <a:r>
              <a:rPr sz="3600" dirty="0">
                <a:latin typeface="Calibri"/>
                <a:cs typeface="Calibri"/>
              </a:rPr>
              <a:t>	</a:t>
            </a:r>
            <a:r>
              <a:rPr sz="3600" spc="190" dirty="0">
                <a:latin typeface="Calibri"/>
                <a:cs typeface="Calibri"/>
              </a:rPr>
              <a:t>of</a:t>
            </a:r>
            <a:r>
              <a:rPr sz="3600" dirty="0">
                <a:latin typeface="Calibri"/>
                <a:cs typeface="Calibri"/>
              </a:rPr>
              <a:t>	</a:t>
            </a:r>
            <a:r>
              <a:rPr sz="3600" spc="434" dirty="0">
                <a:latin typeface="Calibri"/>
                <a:cs typeface="Calibri"/>
              </a:rPr>
              <a:t>giving</a:t>
            </a:r>
            <a:r>
              <a:rPr sz="3600" dirty="0">
                <a:latin typeface="Calibri"/>
                <a:cs typeface="Calibri"/>
              </a:rPr>
              <a:t>	</a:t>
            </a:r>
            <a:r>
              <a:rPr sz="3600" spc="325" dirty="0">
                <a:latin typeface="Calibri"/>
                <a:cs typeface="Calibri"/>
              </a:rPr>
              <a:t>credit</a:t>
            </a:r>
            <a:r>
              <a:rPr sz="3600" dirty="0">
                <a:latin typeface="Calibri"/>
                <a:cs typeface="Calibri"/>
              </a:rPr>
              <a:t>	</a:t>
            </a:r>
            <a:r>
              <a:rPr sz="3600" spc="265" dirty="0">
                <a:latin typeface="Calibri"/>
                <a:cs typeface="Calibri"/>
              </a:rPr>
              <a:t>to</a:t>
            </a:r>
            <a:r>
              <a:rPr sz="3600" dirty="0">
                <a:latin typeface="Calibri"/>
                <a:cs typeface="Calibri"/>
              </a:rPr>
              <a:t>	</a:t>
            </a:r>
            <a:r>
              <a:rPr sz="3600" spc="365" dirty="0">
                <a:latin typeface="Calibri"/>
                <a:cs typeface="Calibri"/>
              </a:rPr>
              <a:t>the</a:t>
            </a:r>
            <a:r>
              <a:rPr sz="3600" dirty="0">
                <a:latin typeface="Calibri"/>
                <a:cs typeface="Calibri"/>
              </a:rPr>
              <a:t>	</a:t>
            </a:r>
            <a:r>
              <a:rPr sz="3600" spc="355" dirty="0">
                <a:latin typeface="Calibri"/>
                <a:cs typeface="Calibri"/>
              </a:rPr>
              <a:t>sources</a:t>
            </a:r>
            <a:r>
              <a:rPr sz="3600" dirty="0">
                <a:latin typeface="Calibri"/>
                <a:cs typeface="Calibri"/>
              </a:rPr>
              <a:t>	</a:t>
            </a:r>
            <a:r>
              <a:rPr sz="3600" spc="280" dirty="0">
                <a:latin typeface="Calibri"/>
                <a:cs typeface="Calibri"/>
              </a:rPr>
              <a:t>(books, </a:t>
            </a:r>
            <a:r>
              <a:rPr sz="3600" spc="305" dirty="0">
                <a:latin typeface="Calibri"/>
                <a:cs typeface="Calibri"/>
              </a:rPr>
              <a:t>websites,</a:t>
            </a:r>
            <a:r>
              <a:rPr sz="3600" spc="114" dirty="0">
                <a:latin typeface="Calibri"/>
                <a:cs typeface="Calibri"/>
              </a:rPr>
              <a:t> </a:t>
            </a:r>
            <a:r>
              <a:rPr sz="3600" spc="240" dirty="0">
                <a:latin typeface="Calibri"/>
                <a:cs typeface="Calibri"/>
              </a:rPr>
              <a:t>articles,</a:t>
            </a:r>
            <a:r>
              <a:rPr sz="3600" spc="105" dirty="0">
                <a:latin typeface="Calibri"/>
                <a:cs typeface="Calibri"/>
              </a:rPr>
              <a:t> </a:t>
            </a:r>
            <a:r>
              <a:rPr sz="3600" spc="210" dirty="0">
                <a:latin typeface="Calibri"/>
                <a:cs typeface="Calibri"/>
              </a:rPr>
              <a:t>etc.)</a:t>
            </a:r>
            <a:r>
              <a:rPr sz="3600" spc="135" dirty="0">
                <a:latin typeface="Calibri"/>
                <a:cs typeface="Calibri"/>
              </a:rPr>
              <a:t> </a:t>
            </a:r>
            <a:r>
              <a:rPr sz="3600" spc="360" dirty="0">
                <a:latin typeface="Calibri"/>
                <a:cs typeface="Calibri"/>
              </a:rPr>
              <a:t>that</a:t>
            </a:r>
            <a:r>
              <a:rPr sz="3600" spc="135" dirty="0">
                <a:latin typeface="Calibri"/>
                <a:cs typeface="Calibri"/>
              </a:rPr>
              <a:t> </a:t>
            </a:r>
            <a:r>
              <a:rPr sz="3600" spc="395" dirty="0">
                <a:latin typeface="Calibri"/>
                <a:cs typeface="Calibri"/>
              </a:rPr>
              <a:t>you</a:t>
            </a:r>
            <a:r>
              <a:rPr sz="3600" spc="135" dirty="0">
                <a:latin typeface="Calibri"/>
                <a:cs typeface="Calibri"/>
              </a:rPr>
              <a:t> </a:t>
            </a:r>
            <a:r>
              <a:rPr sz="3600" spc="405" dirty="0">
                <a:latin typeface="Calibri"/>
                <a:cs typeface="Calibri"/>
              </a:rPr>
              <a:t>use</a:t>
            </a:r>
            <a:r>
              <a:rPr sz="3600" spc="145" dirty="0">
                <a:latin typeface="Calibri"/>
                <a:cs typeface="Calibri"/>
              </a:rPr>
              <a:t> </a:t>
            </a:r>
            <a:r>
              <a:rPr sz="3600" spc="340" dirty="0">
                <a:latin typeface="Calibri"/>
                <a:cs typeface="Calibri"/>
              </a:rPr>
              <a:t>in</a:t>
            </a:r>
            <a:r>
              <a:rPr sz="3600" spc="114" dirty="0">
                <a:latin typeface="Calibri"/>
                <a:cs typeface="Calibri"/>
              </a:rPr>
              <a:t> </a:t>
            </a:r>
            <a:r>
              <a:rPr sz="3600" spc="345" dirty="0">
                <a:latin typeface="Calibri"/>
                <a:cs typeface="Calibri"/>
              </a:rPr>
              <a:t>your</a:t>
            </a:r>
            <a:r>
              <a:rPr sz="3600" spc="130" dirty="0">
                <a:latin typeface="Calibri"/>
                <a:cs typeface="Calibri"/>
              </a:rPr>
              <a:t> </a:t>
            </a:r>
            <a:r>
              <a:rPr sz="3600" spc="280" dirty="0">
                <a:latin typeface="Calibri"/>
                <a:cs typeface="Calibri"/>
              </a:rPr>
              <a:t>work.</a:t>
            </a:r>
            <a:endParaRPr sz="3600">
              <a:latin typeface="Calibri"/>
              <a:cs typeface="Calibri"/>
            </a:endParaRPr>
          </a:p>
          <a:p>
            <a:pPr marL="12700">
              <a:lnSpc>
                <a:spcPct val="100000"/>
              </a:lnSpc>
              <a:spcBef>
                <a:spcPts val="4320"/>
              </a:spcBef>
            </a:pPr>
            <a:r>
              <a:rPr sz="3600" spc="380" dirty="0">
                <a:latin typeface="Calibri"/>
                <a:cs typeface="Calibri"/>
              </a:rPr>
              <a:t>Harvard</a:t>
            </a:r>
            <a:r>
              <a:rPr sz="3600" spc="125" dirty="0">
                <a:latin typeface="Calibri"/>
                <a:cs typeface="Calibri"/>
              </a:rPr>
              <a:t> </a:t>
            </a:r>
            <a:r>
              <a:rPr sz="3600" spc="409" dirty="0">
                <a:latin typeface="Calibri"/>
                <a:cs typeface="Calibri"/>
              </a:rPr>
              <a:t>Referencing</a:t>
            </a:r>
            <a:r>
              <a:rPr sz="3600" spc="145" dirty="0">
                <a:latin typeface="Calibri"/>
                <a:cs typeface="Calibri"/>
              </a:rPr>
              <a:t> </a:t>
            </a:r>
            <a:r>
              <a:rPr sz="3600" spc="390" dirty="0">
                <a:latin typeface="Calibri"/>
                <a:cs typeface="Calibri"/>
              </a:rPr>
              <a:t>helps</a:t>
            </a:r>
            <a:r>
              <a:rPr sz="3600" spc="140" dirty="0">
                <a:latin typeface="Calibri"/>
                <a:cs typeface="Calibri"/>
              </a:rPr>
              <a:t> </a:t>
            </a:r>
            <a:r>
              <a:rPr sz="3600" spc="305" dirty="0">
                <a:latin typeface="Calibri"/>
                <a:cs typeface="Calibri"/>
              </a:rPr>
              <a:t>show:</a:t>
            </a:r>
            <a:endParaRPr sz="3600">
              <a:latin typeface="Calibri"/>
              <a:cs typeface="Calibri"/>
            </a:endParaRPr>
          </a:p>
          <a:p>
            <a:pPr marL="469265" indent="-456565">
              <a:lnSpc>
                <a:spcPct val="100000"/>
              </a:lnSpc>
              <a:spcBef>
                <a:spcPts val="4320"/>
              </a:spcBef>
              <a:buFont typeface="Arial"/>
              <a:buChar char="•"/>
              <a:tabLst>
                <a:tab pos="469265" algn="l"/>
              </a:tabLst>
            </a:pPr>
            <a:r>
              <a:rPr sz="3600" spc="455" dirty="0">
                <a:latin typeface="Calibri"/>
                <a:cs typeface="Calibri"/>
              </a:rPr>
              <a:t>Where</a:t>
            </a:r>
            <a:r>
              <a:rPr sz="3600" spc="135" dirty="0">
                <a:latin typeface="Calibri"/>
                <a:cs typeface="Calibri"/>
              </a:rPr>
              <a:t> </a:t>
            </a:r>
            <a:r>
              <a:rPr sz="3600" spc="345" dirty="0">
                <a:latin typeface="Calibri"/>
                <a:cs typeface="Calibri"/>
              </a:rPr>
              <a:t>your</a:t>
            </a:r>
            <a:r>
              <a:rPr sz="3600" spc="140" dirty="0">
                <a:latin typeface="Calibri"/>
                <a:cs typeface="Calibri"/>
              </a:rPr>
              <a:t> </a:t>
            </a:r>
            <a:r>
              <a:rPr sz="3600" spc="360" dirty="0">
                <a:latin typeface="Calibri"/>
                <a:cs typeface="Calibri"/>
              </a:rPr>
              <a:t>information</a:t>
            </a:r>
            <a:r>
              <a:rPr sz="3600" spc="145" dirty="0">
                <a:latin typeface="Calibri"/>
                <a:cs typeface="Calibri"/>
              </a:rPr>
              <a:t> </a:t>
            </a:r>
            <a:r>
              <a:rPr sz="3600" spc="550" dirty="0">
                <a:latin typeface="Calibri"/>
                <a:cs typeface="Calibri"/>
              </a:rPr>
              <a:t>came</a:t>
            </a:r>
            <a:r>
              <a:rPr sz="3600" spc="145" dirty="0">
                <a:latin typeface="Calibri"/>
                <a:cs typeface="Calibri"/>
              </a:rPr>
              <a:t> </a:t>
            </a:r>
            <a:r>
              <a:rPr sz="3600" spc="260" dirty="0">
                <a:latin typeface="Calibri"/>
                <a:cs typeface="Calibri"/>
              </a:rPr>
              <a:t>from.</a:t>
            </a:r>
            <a:endParaRPr sz="3600">
              <a:latin typeface="Calibri"/>
              <a:cs typeface="Calibri"/>
            </a:endParaRPr>
          </a:p>
          <a:p>
            <a:pPr marL="469265" indent="-456565">
              <a:lnSpc>
                <a:spcPct val="100000"/>
              </a:lnSpc>
              <a:spcBef>
                <a:spcPts val="4320"/>
              </a:spcBef>
              <a:buFont typeface="Arial"/>
              <a:buChar char="•"/>
              <a:tabLst>
                <a:tab pos="469265" algn="l"/>
              </a:tabLst>
            </a:pPr>
            <a:r>
              <a:rPr sz="3600" spc="375" dirty="0">
                <a:latin typeface="Calibri"/>
                <a:cs typeface="Calibri"/>
              </a:rPr>
              <a:t>That</a:t>
            </a:r>
            <a:r>
              <a:rPr sz="3600" spc="130" dirty="0">
                <a:latin typeface="Calibri"/>
                <a:cs typeface="Calibri"/>
              </a:rPr>
              <a:t> </a:t>
            </a:r>
            <a:r>
              <a:rPr sz="3600" spc="395" dirty="0">
                <a:latin typeface="Calibri"/>
                <a:cs typeface="Calibri"/>
              </a:rPr>
              <a:t>you</a:t>
            </a:r>
            <a:r>
              <a:rPr sz="3600" spc="140" dirty="0">
                <a:latin typeface="Calibri"/>
                <a:cs typeface="Calibri"/>
              </a:rPr>
              <a:t> </a:t>
            </a:r>
            <a:r>
              <a:rPr sz="3600" spc="315" dirty="0">
                <a:latin typeface="Calibri"/>
                <a:cs typeface="Calibri"/>
              </a:rPr>
              <a:t>are</a:t>
            </a:r>
            <a:r>
              <a:rPr sz="3600" spc="140" dirty="0">
                <a:latin typeface="Calibri"/>
                <a:cs typeface="Calibri"/>
              </a:rPr>
              <a:t> </a:t>
            </a:r>
            <a:r>
              <a:rPr sz="3600" spc="375" dirty="0">
                <a:latin typeface="Calibri"/>
                <a:cs typeface="Calibri"/>
              </a:rPr>
              <a:t>not</a:t>
            </a:r>
            <a:r>
              <a:rPr sz="3600" spc="130" dirty="0">
                <a:latin typeface="Calibri"/>
                <a:cs typeface="Calibri"/>
              </a:rPr>
              <a:t> </a:t>
            </a:r>
            <a:r>
              <a:rPr sz="3600" spc="450" dirty="0">
                <a:latin typeface="Calibri"/>
                <a:cs typeface="Calibri"/>
              </a:rPr>
              <a:t>copying</a:t>
            </a:r>
            <a:r>
              <a:rPr sz="3600" spc="140" dirty="0">
                <a:latin typeface="Calibri"/>
                <a:cs typeface="Calibri"/>
              </a:rPr>
              <a:t> </a:t>
            </a:r>
            <a:r>
              <a:rPr sz="3600" spc="445" dirty="0">
                <a:latin typeface="Calibri"/>
                <a:cs typeface="Calibri"/>
              </a:rPr>
              <a:t>but</a:t>
            </a:r>
            <a:r>
              <a:rPr sz="3600" spc="135" dirty="0">
                <a:latin typeface="Calibri"/>
                <a:cs typeface="Calibri"/>
              </a:rPr>
              <a:t> </a:t>
            </a:r>
            <a:r>
              <a:rPr sz="3600" spc="459" dirty="0">
                <a:latin typeface="Calibri"/>
                <a:cs typeface="Calibri"/>
              </a:rPr>
              <a:t>using</a:t>
            </a:r>
            <a:r>
              <a:rPr sz="3600" spc="145" dirty="0">
                <a:latin typeface="Calibri"/>
                <a:cs typeface="Calibri"/>
              </a:rPr>
              <a:t> </a:t>
            </a:r>
            <a:r>
              <a:rPr sz="3600" spc="360" dirty="0">
                <a:latin typeface="Calibri"/>
                <a:cs typeface="Calibri"/>
              </a:rPr>
              <a:t>research</a:t>
            </a:r>
            <a:r>
              <a:rPr sz="3600" spc="120" dirty="0">
                <a:latin typeface="Calibri"/>
                <a:cs typeface="Calibri"/>
              </a:rPr>
              <a:t> </a:t>
            </a:r>
            <a:r>
              <a:rPr sz="3600" spc="260" dirty="0">
                <a:latin typeface="Calibri"/>
                <a:cs typeface="Calibri"/>
              </a:rPr>
              <a:t>properly.</a:t>
            </a:r>
            <a:endParaRPr sz="3600">
              <a:latin typeface="Calibri"/>
              <a:cs typeface="Calibri"/>
            </a:endParaRPr>
          </a:p>
          <a:p>
            <a:pPr marL="469900" marR="1097915" indent="-457200">
              <a:lnSpc>
                <a:spcPct val="100000"/>
              </a:lnSpc>
              <a:spcBef>
                <a:spcPts val="4325"/>
              </a:spcBef>
              <a:buFont typeface="Arial"/>
              <a:buChar char="•"/>
              <a:tabLst>
                <a:tab pos="469900" algn="l"/>
                <a:tab pos="2533015" algn="l"/>
                <a:tab pos="3997960" algn="l"/>
                <a:tab pos="5638165" algn="l"/>
                <a:tab pos="6305550" algn="l"/>
                <a:tab pos="7395209" algn="l"/>
                <a:tab pos="8360409" algn="l"/>
                <a:tab pos="10285095" algn="l"/>
                <a:tab pos="12012295" algn="l"/>
                <a:tab pos="12484735" algn="l"/>
                <a:tab pos="13696315" algn="l"/>
                <a:tab pos="15055215" algn="l"/>
              </a:tabLst>
            </a:pPr>
            <a:r>
              <a:rPr sz="3600" spc="390" dirty="0">
                <a:latin typeface="Calibri"/>
                <a:cs typeface="Calibri"/>
              </a:rPr>
              <a:t>Readers</a:t>
            </a:r>
            <a:r>
              <a:rPr sz="3600" dirty="0">
                <a:latin typeface="Calibri"/>
                <a:cs typeface="Calibri"/>
              </a:rPr>
              <a:t>	</a:t>
            </a:r>
            <a:r>
              <a:rPr sz="3600" spc="465" dirty="0">
                <a:latin typeface="Calibri"/>
                <a:cs typeface="Calibri"/>
              </a:rPr>
              <a:t>know</a:t>
            </a:r>
            <a:r>
              <a:rPr sz="3600" dirty="0">
                <a:latin typeface="Calibri"/>
                <a:cs typeface="Calibri"/>
              </a:rPr>
              <a:t>	</a:t>
            </a:r>
            <a:r>
              <a:rPr sz="3600" spc="400" dirty="0">
                <a:latin typeface="Calibri"/>
                <a:cs typeface="Calibri"/>
              </a:rPr>
              <a:t>where</a:t>
            </a:r>
            <a:r>
              <a:rPr sz="3600" dirty="0">
                <a:latin typeface="Calibri"/>
                <a:cs typeface="Calibri"/>
              </a:rPr>
              <a:t>	</a:t>
            </a:r>
            <a:r>
              <a:rPr sz="3600" spc="265" dirty="0">
                <a:latin typeface="Calibri"/>
                <a:cs typeface="Calibri"/>
              </a:rPr>
              <a:t>to</a:t>
            </a:r>
            <a:r>
              <a:rPr sz="3600" dirty="0">
                <a:latin typeface="Calibri"/>
                <a:cs typeface="Calibri"/>
              </a:rPr>
              <a:t>	</a:t>
            </a:r>
            <a:r>
              <a:rPr sz="3600" spc="305" dirty="0">
                <a:latin typeface="Calibri"/>
                <a:cs typeface="Calibri"/>
              </a:rPr>
              <a:t>find</a:t>
            </a:r>
            <a:r>
              <a:rPr sz="3600" dirty="0">
                <a:latin typeface="Calibri"/>
                <a:cs typeface="Calibri"/>
              </a:rPr>
              <a:t>	</a:t>
            </a:r>
            <a:r>
              <a:rPr sz="3600" spc="365" dirty="0">
                <a:latin typeface="Calibri"/>
                <a:cs typeface="Calibri"/>
              </a:rPr>
              <a:t>the</a:t>
            </a:r>
            <a:r>
              <a:rPr sz="3600" dirty="0">
                <a:latin typeface="Calibri"/>
                <a:cs typeface="Calibri"/>
              </a:rPr>
              <a:t>	</a:t>
            </a:r>
            <a:r>
              <a:rPr sz="3600" spc="315" dirty="0">
                <a:latin typeface="Calibri"/>
                <a:cs typeface="Calibri"/>
              </a:rPr>
              <a:t>original</a:t>
            </a:r>
            <a:r>
              <a:rPr sz="3600" dirty="0">
                <a:latin typeface="Calibri"/>
                <a:cs typeface="Calibri"/>
              </a:rPr>
              <a:t>	</a:t>
            </a:r>
            <a:r>
              <a:rPr sz="3600" spc="365" dirty="0">
                <a:latin typeface="Calibri"/>
                <a:cs typeface="Calibri"/>
              </a:rPr>
              <a:t>source</a:t>
            </a:r>
            <a:r>
              <a:rPr sz="3600" dirty="0">
                <a:latin typeface="Calibri"/>
                <a:cs typeface="Calibri"/>
              </a:rPr>
              <a:t>	</a:t>
            </a:r>
            <a:r>
              <a:rPr sz="3600" spc="100" dirty="0">
                <a:latin typeface="Calibri"/>
                <a:cs typeface="Calibri"/>
              </a:rPr>
              <a:t>if</a:t>
            </a:r>
            <a:r>
              <a:rPr sz="3600" dirty="0">
                <a:latin typeface="Calibri"/>
                <a:cs typeface="Calibri"/>
              </a:rPr>
              <a:t>	</a:t>
            </a:r>
            <a:r>
              <a:rPr sz="3600" spc="350" dirty="0">
                <a:latin typeface="Calibri"/>
                <a:cs typeface="Calibri"/>
              </a:rPr>
              <a:t>they</a:t>
            </a:r>
            <a:r>
              <a:rPr sz="3600" dirty="0">
                <a:latin typeface="Calibri"/>
                <a:cs typeface="Calibri"/>
              </a:rPr>
              <a:t>	</a:t>
            </a:r>
            <a:r>
              <a:rPr sz="3600" spc="420" dirty="0">
                <a:latin typeface="Calibri"/>
                <a:cs typeface="Calibri"/>
              </a:rPr>
              <a:t>want</a:t>
            </a:r>
            <a:r>
              <a:rPr sz="3600" dirty="0">
                <a:latin typeface="Calibri"/>
                <a:cs typeface="Calibri"/>
              </a:rPr>
              <a:t>	</a:t>
            </a:r>
            <a:r>
              <a:rPr sz="3600" spc="445" dirty="0">
                <a:latin typeface="Calibri"/>
                <a:cs typeface="Calibri"/>
              </a:rPr>
              <a:t>more </a:t>
            </a:r>
            <a:r>
              <a:rPr sz="3600" spc="310" dirty="0">
                <a:latin typeface="Calibri"/>
                <a:cs typeface="Calibri"/>
              </a:rPr>
              <a:t>information.</a:t>
            </a:r>
            <a:endParaRPr sz="3600">
              <a:latin typeface="Calibri"/>
              <a:cs typeface="Calibri"/>
            </a:endParaRPr>
          </a:p>
          <a:p>
            <a:pPr>
              <a:lnSpc>
                <a:spcPct val="100000"/>
              </a:lnSpc>
              <a:spcBef>
                <a:spcPts val="1680"/>
              </a:spcBef>
            </a:pPr>
            <a:endParaRPr sz="3600">
              <a:latin typeface="Calibri"/>
              <a:cs typeface="Calibri"/>
            </a:endParaRPr>
          </a:p>
          <a:p>
            <a:pPr marR="5080" algn="r">
              <a:lnSpc>
                <a:spcPct val="100000"/>
              </a:lnSpc>
            </a:pPr>
            <a:r>
              <a:rPr sz="3600" spc="355" dirty="0">
                <a:latin typeface="Calibri"/>
                <a:cs typeface="Calibri"/>
              </a:rPr>
              <a:t>(Swales</a:t>
            </a:r>
            <a:r>
              <a:rPr sz="3600" spc="90" dirty="0">
                <a:latin typeface="Calibri"/>
                <a:cs typeface="Calibri"/>
              </a:rPr>
              <a:t> </a:t>
            </a:r>
            <a:r>
              <a:rPr sz="3600" dirty="0">
                <a:latin typeface="Calibri"/>
                <a:cs typeface="Calibri"/>
              </a:rPr>
              <a:t>&amp;</a:t>
            </a:r>
            <a:r>
              <a:rPr sz="3600" spc="120" dirty="0">
                <a:latin typeface="Calibri"/>
                <a:cs typeface="Calibri"/>
              </a:rPr>
              <a:t> </a:t>
            </a:r>
            <a:r>
              <a:rPr sz="3600" spc="350" dirty="0">
                <a:latin typeface="Calibri"/>
                <a:cs typeface="Calibri"/>
              </a:rPr>
              <a:t>Feak,</a:t>
            </a:r>
            <a:r>
              <a:rPr sz="3600" spc="120" dirty="0">
                <a:latin typeface="Calibri"/>
                <a:cs typeface="Calibri"/>
              </a:rPr>
              <a:t> </a:t>
            </a:r>
            <a:r>
              <a:rPr sz="3600" spc="95" dirty="0">
                <a:latin typeface="Calibri"/>
                <a:cs typeface="Calibri"/>
              </a:rPr>
              <a:t>2012)</a:t>
            </a:r>
            <a:endParaRPr sz="3600">
              <a:latin typeface="Calibri"/>
              <a:cs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4150233" y="335356"/>
            <a:ext cx="9988550" cy="1123315"/>
          </a:xfrm>
          <a:prstGeom prst="rect">
            <a:avLst/>
          </a:prstGeom>
        </p:spPr>
        <p:txBody>
          <a:bodyPr vert="horz" wrap="square" lIns="0" tIns="12700" rIns="0" bIns="0" rtlCol="0">
            <a:spAutoFit/>
          </a:bodyPr>
          <a:lstStyle/>
          <a:p>
            <a:pPr marL="12700">
              <a:lnSpc>
                <a:spcPct val="100000"/>
              </a:lnSpc>
              <a:spcBef>
                <a:spcPts val="100"/>
              </a:spcBef>
            </a:pPr>
            <a:r>
              <a:rPr spc="855" dirty="0"/>
              <a:t>Harvard</a:t>
            </a:r>
            <a:r>
              <a:rPr spc="390" dirty="0"/>
              <a:t> </a:t>
            </a:r>
            <a:r>
              <a:rPr spc="930" dirty="0"/>
              <a:t>Referencing</a:t>
            </a:r>
          </a:p>
        </p:txBody>
      </p:sp>
      <p:sp>
        <p:nvSpPr>
          <p:cNvPr id="3" name="object 3"/>
          <p:cNvSpPr txBox="1"/>
          <p:nvPr/>
        </p:nvSpPr>
        <p:spPr>
          <a:xfrm>
            <a:off x="726440" y="2005329"/>
            <a:ext cx="17383125" cy="7900034"/>
          </a:xfrm>
          <a:prstGeom prst="rect">
            <a:avLst/>
          </a:prstGeom>
        </p:spPr>
        <p:txBody>
          <a:bodyPr vert="horz" wrap="square" lIns="0" tIns="12065" rIns="0" bIns="0" rtlCol="0">
            <a:spAutoFit/>
          </a:bodyPr>
          <a:lstStyle/>
          <a:p>
            <a:pPr marL="12700">
              <a:lnSpc>
                <a:spcPct val="100000"/>
              </a:lnSpc>
              <a:spcBef>
                <a:spcPts val="95"/>
              </a:spcBef>
            </a:pPr>
            <a:r>
              <a:rPr sz="3400" b="1" spc="405" dirty="0">
                <a:latin typeface="Calibri"/>
                <a:cs typeface="Calibri"/>
              </a:rPr>
              <a:t>Harvard</a:t>
            </a:r>
            <a:r>
              <a:rPr sz="3400" b="1" spc="220" dirty="0">
                <a:latin typeface="Calibri"/>
                <a:cs typeface="Calibri"/>
              </a:rPr>
              <a:t> </a:t>
            </a:r>
            <a:r>
              <a:rPr sz="3400" b="1" spc="440" dirty="0">
                <a:latin typeface="Calibri"/>
                <a:cs typeface="Calibri"/>
              </a:rPr>
              <a:t>Referencing</a:t>
            </a:r>
            <a:r>
              <a:rPr sz="3400" b="1" spc="225" dirty="0">
                <a:latin typeface="Calibri"/>
                <a:cs typeface="Calibri"/>
              </a:rPr>
              <a:t> </a:t>
            </a:r>
            <a:r>
              <a:rPr sz="3400" b="1" spc="455" dirty="0">
                <a:latin typeface="Calibri"/>
                <a:cs typeface="Calibri"/>
              </a:rPr>
              <a:t>has</a:t>
            </a:r>
            <a:r>
              <a:rPr sz="3400" b="1" spc="200" dirty="0">
                <a:latin typeface="Calibri"/>
                <a:cs typeface="Calibri"/>
              </a:rPr>
              <a:t> </a:t>
            </a:r>
            <a:r>
              <a:rPr sz="3400" b="1" spc="434" dirty="0">
                <a:latin typeface="Calibri"/>
                <a:cs typeface="Calibri"/>
              </a:rPr>
              <a:t>two</a:t>
            </a:r>
            <a:r>
              <a:rPr sz="3400" b="1" spc="204" dirty="0">
                <a:latin typeface="Calibri"/>
                <a:cs typeface="Calibri"/>
              </a:rPr>
              <a:t> </a:t>
            </a:r>
            <a:r>
              <a:rPr sz="3400" b="1" spc="290" dirty="0">
                <a:latin typeface="Calibri"/>
                <a:cs typeface="Calibri"/>
              </a:rPr>
              <a:t>parts:</a:t>
            </a:r>
            <a:endParaRPr sz="3400">
              <a:latin typeface="Calibri"/>
              <a:cs typeface="Calibri"/>
            </a:endParaRPr>
          </a:p>
          <a:p>
            <a:pPr marL="756285" indent="-743585">
              <a:lnSpc>
                <a:spcPct val="100000"/>
              </a:lnSpc>
              <a:spcBef>
                <a:spcPts val="4079"/>
              </a:spcBef>
              <a:buAutoNum type="arabicPeriod"/>
              <a:tabLst>
                <a:tab pos="756285" algn="l"/>
              </a:tabLst>
            </a:pPr>
            <a:r>
              <a:rPr sz="3400" b="1" spc="325" dirty="0">
                <a:latin typeface="Calibri"/>
                <a:cs typeface="Calibri"/>
              </a:rPr>
              <a:t>In-</a:t>
            </a:r>
            <a:r>
              <a:rPr sz="3400" b="1" spc="365" dirty="0">
                <a:latin typeface="Calibri"/>
                <a:cs typeface="Calibri"/>
              </a:rPr>
              <a:t>text</a:t>
            </a:r>
            <a:r>
              <a:rPr sz="3400" b="1" spc="200" dirty="0">
                <a:latin typeface="Calibri"/>
                <a:cs typeface="Calibri"/>
              </a:rPr>
              <a:t> </a:t>
            </a:r>
            <a:r>
              <a:rPr sz="3400" b="1" spc="340" dirty="0">
                <a:latin typeface="Calibri"/>
                <a:cs typeface="Calibri"/>
              </a:rPr>
              <a:t>citation</a:t>
            </a:r>
            <a:endParaRPr sz="3400">
              <a:latin typeface="Calibri"/>
              <a:cs typeface="Calibri"/>
            </a:endParaRPr>
          </a:p>
          <a:p>
            <a:pPr marL="12700">
              <a:lnSpc>
                <a:spcPct val="100000"/>
              </a:lnSpc>
              <a:spcBef>
                <a:spcPts val="5"/>
              </a:spcBef>
            </a:pPr>
            <a:r>
              <a:rPr sz="3400" spc="305" dirty="0">
                <a:latin typeface="Calibri"/>
                <a:cs typeface="Calibri"/>
              </a:rPr>
              <a:t>This</a:t>
            </a:r>
            <a:r>
              <a:rPr sz="3400" spc="125" dirty="0">
                <a:latin typeface="Calibri"/>
                <a:cs typeface="Calibri"/>
              </a:rPr>
              <a:t> </a:t>
            </a:r>
            <a:r>
              <a:rPr sz="3400" spc="229" dirty="0">
                <a:latin typeface="Calibri"/>
                <a:cs typeface="Calibri"/>
              </a:rPr>
              <a:t>is</a:t>
            </a:r>
            <a:r>
              <a:rPr sz="3400" spc="114" dirty="0">
                <a:latin typeface="Calibri"/>
                <a:cs typeface="Calibri"/>
              </a:rPr>
              <a:t> </a:t>
            </a:r>
            <a:r>
              <a:rPr sz="3400" spc="370" dirty="0">
                <a:latin typeface="Calibri"/>
                <a:cs typeface="Calibri"/>
              </a:rPr>
              <a:t>a</a:t>
            </a:r>
            <a:r>
              <a:rPr sz="3400" spc="120" dirty="0">
                <a:latin typeface="Calibri"/>
                <a:cs typeface="Calibri"/>
              </a:rPr>
              <a:t> </a:t>
            </a:r>
            <a:r>
              <a:rPr sz="3400" spc="310" dirty="0">
                <a:latin typeface="Calibri"/>
                <a:cs typeface="Calibri"/>
              </a:rPr>
              <a:t>short</a:t>
            </a:r>
            <a:r>
              <a:rPr sz="3400" spc="135" dirty="0">
                <a:latin typeface="Calibri"/>
                <a:cs typeface="Calibri"/>
              </a:rPr>
              <a:t> </a:t>
            </a:r>
            <a:r>
              <a:rPr sz="3400" spc="350" dirty="0">
                <a:latin typeface="Calibri"/>
                <a:cs typeface="Calibri"/>
              </a:rPr>
              <a:t>note</a:t>
            </a:r>
            <a:r>
              <a:rPr sz="3400" spc="125" dirty="0">
                <a:latin typeface="Calibri"/>
                <a:cs typeface="Calibri"/>
              </a:rPr>
              <a:t> </a:t>
            </a:r>
            <a:r>
              <a:rPr sz="3400" spc="315" dirty="0">
                <a:latin typeface="Calibri"/>
                <a:cs typeface="Calibri"/>
              </a:rPr>
              <a:t>in</a:t>
            </a:r>
            <a:r>
              <a:rPr sz="3400" spc="130" dirty="0">
                <a:latin typeface="Calibri"/>
                <a:cs typeface="Calibri"/>
              </a:rPr>
              <a:t> </a:t>
            </a:r>
            <a:r>
              <a:rPr sz="3400" spc="310" dirty="0">
                <a:latin typeface="Calibri"/>
                <a:cs typeface="Calibri"/>
              </a:rPr>
              <a:t>your</a:t>
            </a:r>
            <a:r>
              <a:rPr sz="3400" spc="145" dirty="0">
                <a:latin typeface="Calibri"/>
                <a:cs typeface="Calibri"/>
              </a:rPr>
              <a:t> </a:t>
            </a:r>
            <a:r>
              <a:rPr sz="3400" spc="345" dirty="0">
                <a:latin typeface="Calibri"/>
                <a:cs typeface="Calibri"/>
              </a:rPr>
              <a:t>writing</a:t>
            </a:r>
            <a:r>
              <a:rPr sz="3400" spc="120" dirty="0">
                <a:latin typeface="Calibri"/>
                <a:cs typeface="Calibri"/>
              </a:rPr>
              <a:t> </a:t>
            </a:r>
            <a:r>
              <a:rPr sz="3400" spc="340" dirty="0">
                <a:latin typeface="Calibri"/>
                <a:cs typeface="Calibri"/>
              </a:rPr>
              <a:t>that</a:t>
            </a:r>
            <a:r>
              <a:rPr sz="3400" spc="120" dirty="0">
                <a:latin typeface="Calibri"/>
                <a:cs typeface="Calibri"/>
              </a:rPr>
              <a:t> </a:t>
            </a:r>
            <a:r>
              <a:rPr sz="3400" spc="415" dirty="0">
                <a:latin typeface="Calibri"/>
                <a:cs typeface="Calibri"/>
              </a:rPr>
              <a:t>shows</a:t>
            </a:r>
            <a:r>
              <a:rPr sz="3400" spc="125" dirty="0">
                <a:latin typeface="Calibri"/>
                <a:cs typeface="Calibri"/>
              </a:rPr>
              <a:t> </a:t>
            </a:r>
            <a:r>
              <a:rPr sz="3400" spc="459" dirty="0">
                <a:latin typeface="Calibri"/>
                <a:cs typeface="Calibri"/>
              </a:rPr>
              <a:t>who</a:t>
            </a:r>
            <a:r>
              <a:rPr sz="3400" spc="140" dirty="0">
                <a:latin typeface="Calibri"/>
                <a:cs typeface="Calibri"/>
              </a:rPr>
              <a:t> </a:t>
            </a:r>
            <a:r>
              <a:rPr sz="3400" spc="330" dirty="0">
                <a:latin typeface="Calibri"/>
                <a:cs typeface="Calibri"/>
              </a:rPr>
              <a:t>said</a:t>
            </a:r>
            <a:r>
              <a:rPr sz="3400" spc="120" dirty="0">
                <a:latin typeface="Calibri"/>
                <a:cs typeface="Calibri"/>
              </a:rPr>
              <a:t> </a:t>
            </a:r>
            <a:r>
              <a:rPr sz="3400" spc="440" dirty="0">
                <a:latin typeface="Calibri"/>
                <a:cs typeface="Calibri"/>
              </a:rPr>
              <a:t>something</a:t>
            </a:r>
            <a:r>
              <a:rPr sz="3400" spc="130" dirty="0">
                <a:latin typeface="Calibri"/>
                <a:cs typeface="Calibri"/>
              </a:rPr>
              <a:t> </a:t>
            </a:r>
            <a:r>
              <a:rPr sz="3400" spc="465" dirty="0">
                <a:latin typeface="Calibri"/>
                <a:cs typeface="Calibri"/>
              </a:rPr>
              <a:t>and</a:t>
            </a:r>
            <a:r>
              <a:rPr sz="3400" spc="114" dirty="0">
                <a:latin typeface="Calibri"/>
                <a:cs typeface="Calibri"/>
              </a:rPr>
              <a:t> </a:t>
            </a:r>
            <a:r>
              <a:rPr sz="3400" spc="335" dirty="0">
                <a:latin typeface="Calibri"/>
                <a:cs typeface="Calibri"/>
              </a:rPr>
              <a:t>when.</a:t>
            </a:r>
            <a:endParaRPr sz="3400">
              <a:latin typeface="Calibri"/>
              <a:cs typeface="Calibri"/>
            </a:endParaRPr>
          </a:p>
          <a:p>
            <a:pPr marL="12700">
              <a:lnSpc>
                <a:spcPct val="100000"/>
              </a:lnSpc>
              <a:spcBef>
                <a:spcPts val="4079"/>
              </a:spcBef>
            </a:pPr>
            <a:r>
              <a:rPr sz="3400" spc="355" dirty="0">
                <a:latin typeface="Calibri"/>
                <a:cs typeface="Calibri"/>
              </a:rPr>
              <a:t>Example:</a:t>
            </a:r>
            <a:endParaRPr sz="3400">
              <a:latin typeface="Calibri"/>
              <a:cs typeface="Calibri"/>
            </a:endParaRPr>
          </a:p>
          <a:p>
            <a:pPr marL="12700">
              <a:lnSpc>
                <a:spcPct val="100000"/>
              </a:lnSpc>
            </a:pPr>
            <a:r>
              <a:rPr sz="3400" spc="325" dirty="0">
                <a:latin typeface="Calibri"/>
                <a:cs typeface="Calibri"/>
              </a:rPr>
              <a:t>“Climate</a:t>
            </a:r>
            <a:r>
              <a:rPr sz="3400" spc="140" dirty="0">
                <a:latin typeface="Calibri"/>
                <a:cs typeface="Calibri"/>
              </a:rPr>
              <a:t> </a:t>
            </a:r>
            <a:r>
              <a:rPr sz="3400" spc="495" dirty="0">
                <a:latin typeface="Calibri"/>
                <a:cs typeface="Calibri"/>
              </a:rPr>
              <a:t>change</a:t>
            </a:r>
            <a:r>
              <a:rPr sz="3400" spc="125" dirty="0">
                <a:latin typeface="Calibri"/>
                <a:cs typeface="Calibri"/>
              </a:rPr>
              <a:t> </a:t>
            </a:r>
            <a:r>
              <a:rPr sz="3400" spc="225" dirty="0">
                <a:latin typeface="Calibri"/>
                <a:cs typeface="Calibri"/>
              </a:rPr>
              <a:t>is</a:t>
            </a:r>
            <a:r>
              <a:rPr sz="3400" spc="120" dirty="0">
                <a:latin typeface="Calibri"/>
                <a:cs typeface="Calibri"/>
              </a:rPr>
              <a:t> </a:t>
            </a:r>
            <a:r>
              <a:rPr sz="3400" spc="370" dirty="0">
                <a:latin typeface="Calibri"/>
                <a:cs typeface="Calibri"/>
              </a:rPr>
              <a:t>a</a:t>
            </a:r>
            <a:r>
              <a:rPr sz="3400" spc="125" dirty="0">
                <a:latin typeface="Calibri"/>
                <a:cs typeface="Calibri"/>
              </a:rPr>
              <a:t> </a:t>
            </a:r>
            <a:r>
              <a:rPr sz="3400" spc="360" dirty="0">
                <a:latin typeface="Calibri"/>
                <a:cs typeface="Calibri"/>
              </a:rPr>
              <a:t>global</a:t>
            </a:r>
            <a:r>
              <a:rPr sz="3400" spc="125" dirty="0">
                <a:latin typeface="Calibri"/>
                <a:cs typeface="Calibri"/>
              </a:rPr>
              <a:t> </a:t>
            </a:r>
            <a:r>
              <a:rPr sz="3400" spc="250" dirty="0">
                <a:latin typeface="Calibri"/>
                <a:cs typeface="Calibri"/>
              </a:rPr>
              <a:t>issue”</a:t>
            </a:r>
            <a:r>
              <a:rPr sz="3400" spc="140" dirty="0">
                <a:latin typeface="Calibri"/>
                <a:cs typeface="Calibri"/>
              </a:rPr>
              <a:t> </a:t>
            </a:r>
            <a:r>
              <a:rPr sz="3400" spc="315" dirty="0">
                <a:latin typeface="Calibri"/>
                <a:cs typeface="Calibri"/>
              </a:rPr>
              <a:t>(Smith,</a:t>
            </a:r>
            <a:r>
              <a:rPr sz="3400" spc="135" dirty="0">
                <a:latin typeface="Calibri"/>
                <a:cs typeface="Calibri"/>
              </a:rPr>
              <a:t> </a:t>
            </a:r>
            <a:r>
              <a:rPr sz="3400" spc="215" dirty="0">
                <a:latin typeface="Calibri"/>
                <a:cs typeface="Calibri"/>
              </a:rPr>
              <a:t>2020).</a:t>
            </a:r>
            <a:endParaRPr sz="3400">
              <a:latin typeface="Calibri"/>
              <a:cs typeface="Calibri"/>
            </a:endParaRPr>
          </a:p>
          <a:p>
            <a:pPr marL="756285" indent="-743585">
              <a:lnSpc>
                <a:spcPct val="100000"/>
              </a:lnSpc>
              <a:spcBef>
                <a:spcPts val="4079"/>
              </a:spcBef>
              <a:buAutoNum type="arabicPeriod" startAt="2"/>
              <a:tabLst>
                <a:tab pos="756285" algn="l"/>
              </a:tabLst>
            </a:pPr>
            <a:r>
              <a:rPr sz="3400" b="1" spc="420" dirty="0">
                <a:latin typeface="Calibri"/>
                <a:cs typeface="Calibri"/>
              </a:rPr>
              <a:t>Reference</a:t>
            </a:r>
            <a:r>
              <a:rPr sz="3400" b="1" spc="225" dirty="0">
                <a:latin typeface="Calibri"/>
                <a:cs typeface="Calibri"/>
              </a:rPr>
              <a:t> </a:t>
            </a:r>
            <a:r>
              <a:rPr sz="3400" b="1" spc="365" dirty="0">
                <a:latin typeface="Calibri"/>
                <a:cs typeface="Calibri"/>
              </a:rPr>
              <a:t>List</a:t>
            </a:r>
            <a:endParaRPr sz="3400">
              <a:latin typeface="Calibri"/>
              <a:cs typeface="Calibri"/>
            </a:endParaRPr>
          </a:p>
          <a:p>
            <a:pPr marL="12700">
              <a:lnSpc>
                <a:spcPct val="100000"/>
              </a:lnSpc>
            </a:pPr>
            <a:r>
              <a:rPr sz="3400" spc="305" dirty="0">
                <a:latin typeface="Calibri"/>
                <a:cs typeface="Calibri"/>
              </a:rPr>
              <a:t>This</a:t>
            </a:r>
            <a:r>
              <a:rPr sz="3400" spc="125" dirty="0">
                <a:latin typeface="Calibri"/>
                <a:cs typeface="Calibri"/>
              </a:rPr>
              <a:t> </a:t>
            </a:r>
            <a:r>
              <a:rPr sz="3400" spc="229" dirty="0">
                <a:latin typeface="Calibri"/>
                <a:cs typeface="Calibri"/>
              </a:rPr>
              <a:t>is</a:t>
            </a:r>
            <a:r>
              <a:rPr sz="3400" spc="120" dirty="0">
                <a:latin typeface="Calibri"/>
                <a:cs typeface="Calibri"/>
              </a:rPr>
              <a:t> </a:t>
            </a:r>
            <a:r>
              <a:rPr sz="3400" spc="370" dirty="0">
                <a:latin typeface="Calibri"/>
                <a:cs typeface="Calibri"/>
              </a:rPr>
              <a:t>a</a:t>
            </a:r>
            <a:r>
              <a:rPr sz="3400" spc="120" dirty="0">
                <a:latin typeface="Calibri"/>
                <a:cs typeface="Calibri"/>
              </a:rPr>
              <a:t> </a:t>
            </a:r>
            <a:r>
              <a:rPr sz="3400" spc="215" dirty="0">
                <a:latin typeface="Calibri"/>
                <a:cs typeface="Calibri"/>
              </a:rPr>
              <a:t>full</a:t>
            </a:r>
            <a:r>
              <a:rPr sz="3400" spc="120" dirty="0">
                <a:latin typeface="Calibri"/>
                <a:cs typeface="Calibri"/>
              </a:rPr>
              <a:t> </a:t>
            </a:r>
            <a:r>
              <a:rPr sz="3400" spc="210" dirty="0">
                <a:latin typeface="Calibri"/>
                <a:cs typeface="Calibri"/>
              </a:rPr>
              <a:t>list</a:t>
            </a:r>
            <a:r>
              <a:rPr sz="3400" spc="130" dirty="0">
                <a:latin typeface="Calibri"/>
                <a:cs typeface="Calibri"/>
              </a:rPr>
              <a:t> </a:t>
            </a:r>
            <a:r>
              <a:rPr sz="3400" spc="300" dirty="0">
                <a:latin typeface="Calibri"/>
                <a:cs typeface="Calibri"/>
              </a:rPr>
              <a:t>at</a:t>
            </a:r>
            <a:r>
              <a:rPr sz="3400" spc="110" dirty="0">
                <a:latin typeface="Calibri"/>
                <a:cs typeface="Calibri"/>
              </a:rPr>
              <a:t> </a:t>
            </a:r>
            <a:r>
              <a:rPr sz="3400" spc="365" dirty="0">
                <a:latin typeface="Calibri"/>
                <a:cs typeface="Calibri"/>
              </a:rPr>
              <a:t>the</a:t>
            </a:r>
            <a:r>
              <a:rPr sz="3400" spc="125" dirty="0">
                <a:latin typeface="Calibri"/>
                <a:cs typeface="Calibri"/>
              </a:rPr>
              <a:t> </a:t>
            </a:r>
            <a:r>
              <a:rPr sz="3400" spc="455" dirty="0">
                <a:latin typeface="Calibri"/>
                <a:cs typeface="Calibri"/>
              </a:rPr>
              <a:t>end</a:t>
            </a:r>
            <a:r>
              <a:rPr sz="3400" spc="120" dirty="0">
                <a:latin typeface="Calibri"/>
                <a:cs typeface="Calibri"/>
              </a:rPr>
              <a:t> </a:t>
            </a:r>
            <a:r>
              <a:rPr sz="3400" spc="220" dirty="0">
                <a:latin typeface="Calibri"/>
                <a:cs typeface="Calibri"/>
              </a:rPr>
              <a:t>of</a:t>
            </a:r>
            <a:r>
              <a:rPr sz="3400" spc="135" dirty="0">
                <a:latin typeface="Calibri"/>
                <a:cs typeface="Calibri"/>
              </a:rPr>
              <a:t> </a:t>
            </a:r>
            <a:r>
              <a:rPr sz="3400" spc="310" dirty="0">
                <a:latin typeface="Calibri"/>
                <a:cs typeface="Calibri"/>
              </a:rPr>
              <a:t>your</a:t>
            </a:r>
            <a:r>
              <a:rPr sz="3400" spc="145" dirty="0">
                <a:latin typeface="Calibri"/>
                <a:cs typeface="Calibri"/>
              </a:rPr>
              <a:t> </a:t>
            </a:r>
            <a:r>
              <a:rPr sz="3400" spc="380" dirty="0">
                <a:latin typeface="Calibri"/>
                <a:cs typeface="Calibri"/>
              </a:rPr>
              <a:t>work</a:t>
            </a:r>
            <a:r>
              <a:rPr sz="3400" spc="145" dirty="0">
                <a:latin typeface="Calibri"/>
                <a:cs typeface="Calibri"/>
              </a:rPr>
              <a:t> </a:t>
            </a:r>
            <a:r>
              <a:rPr sz="3400" spc="350" dirty="0">
                <a:latin typeface="Calibri"/>
                <a:cs typeface="Calibri"/>
              </a:rPr>
              <a:t>with</a:t>
            </a:r>
            <a:r>
              <a:rPr sz="3400" spc="114" dirty="0">
                <a:latin typeface="Calibri"/>
                <a:cs typeface="Calibri"/>
              </a:rPr>
              <a:t> </a:t>
            </a:r>
            <a:r>
              <a:rPr sz="3400" spc="210" dirty="0">
                <a:latin typeface="Calibri"/>
                <a:cs typeface="Calibri"/>
              </a:rPr>
              <a:t>all</a:t>
            </a:r>
            <a:r>
              <a:rPr sz="3400" spc="125" dirty="0">
                <a:latin typeface="Calibri"/>
                <a:cs typeface="Calibri"/>
              </a:rPr>
              <a:t> </a:t>
            </a:r>
            <a:r>
              <a:rPr sz="3400" spc="365" dirty="0">
                <a:latin typeface="Calibri"/>
                <a:cs typeface="Calibri"/>
              </a:rPr>
              <a:t>the</a:t>
            </a:r>
            <a:r>
              <a:rPr sz="3400" spc="120" dirty="0">
                <a:latin typeface="Calibri"/>
                <a:cs typeface="Calibri"/>
              </a:rPr>
              <a:t> </a:t>
            </a:r>
            <a:r>
              <a:rPr sz="3400" spc="295" dirty="0">
                <a:latin typeface="Calibri"/>
                <a:cs typeface="Calibri"/>
              </a:rPr>
              <a:t>details</a:t>
            </a:r>
            <a:r>
              <a:rPr sz="3400" spc="110" dirty="0">
                <a:latin typeface="Calibri"/>
                <a:cs typeface="Calibri"/>
              </a:rPr>
              <a:t> </a:t>
            </a:r>
            <a:r>
              <a:rPr sz="3400" spc="390" dirty="0">
                <a:latin typeface="Calibri"/>
                <a:cs typeface="Calibri"/>
              </a:rPr>
              <a:t>about</a:t>
            </a:r>
            <a:r>
              <a:rPr sz="3400" spc="130" dirty="0">
                <a:latin typeface="Calibri"/>
                <a:cs typeface="Calibri"/>
              </a:rPr>
              <a:t> </a:t>
            </a:r>
            <a:r>
              <a:rPr sz="3400" spc="420" dirty="0">
                <a:latin typeface="Calibri"/>
                <a:cs typeface="Calibri"/>
              </a:rPr>
              <a:t>each</a:t>
            </a:r>
            <a:r>
              <a:rPr sz="3400" spc="110" dirty="0">
                <a:latin typeface="Calibri"/>
                <a:cs typeface="Calibri"/>
              </a:rPr>
              <a:t> </a:t>
            </a:r>
            <a:r>
              <a:rPr sz="3400" spc="265" dirty="0">
                <a:latin typeface="Calibri"/>
                <a:cs typeface="Calibri"/>
              </a:rPr>
              <a:t>source.</a:t>
            </a:r>
            <a:endParaRPr sz="3400">
              <a:latin typeface="Calibri"/>
              <a:cs typeface="Calibri"/>
            </a:endParaRPr>
          </a:p>
          <a:p>
            <a:pPr marL="12700">
              <a:lnSpc>
                <a:spcPct val="100000"/>
              </a:lnSpc>
              <a:spcBef>
                <a:spcPts val="4084"/>
              </a:spcBef>
            </a:pPr>
            <a:r>
              <a:rPr sz="3400" spc="355" dirty="0">
                <a:latin typeface="Calibri"/>
                <a:cs typeface="Calibri"/>
              </a:rPr>
              <a:t>Example:</a:t>
            </a:r>
            <a:endParaRPr sz="3400">
              <a:latin typeface="Calibri"/>
              <a:cs typeface="Calibri"/>
            </a:endParaRPr>
          </a:p>
          <a:p>
            <a:pPr marL="12700" marR="552450">
              <a:lnSpc>
                <a:spcPct val="100000"/>
              </a:lnSpc>
              <a:tabLst>
                <a:tab pos="1595755" algn="l"/>
                <a:tab pos="2088514" algn="l"/>
                <a:tab pos="3616960" algn="l"/>
                <a:tab pos="7127240" algn="l"/>
                <a:tab pos="9041130" algn="l"/>
                <a:tab pos="11060430" algn="l"/>
                <a:tab pos="13011785" algn="l"/>
                <a:tab pos="14671675" algn="l"/>
              </a:tabLst>
            </a:pPr>
            <a:r>
              <a:rPr sz="3400" spc="340" dirty="0">
                <a:latin typeface="Calibri"/>
                <a:cs typeface="Calibri"/>
              </a:rPr>
              <a:t>Smith,</a:t>
            </a:r>
            <a:r>
              <a:rPr sz="3400" dirty="0">
                <a:latin typeface="Calibri"/>
                <a:cs typeface="Calibri"/>
              </a:rPr>
              <a:t>	</a:t>
            </a:r>
            <a:r>
              <a:rPr sz="3400" spc="195" dirty="0">
                <a:latin typeface="Calibri"/>
                <a:cs typeface="Calibri"/>
              </a:rPr>
              <a:t>J.</a:t>
            </a:r>
            <a:r>
              <a:rPr sz="3400" dirty="0">
                <a:latin typeface="Calibri"/>
                <a:cs typeface="Calibri"/>
              </a:rPr>
              <a:t>	</a:t>
            </a:r>
            <a:r>
              <a:rPr sz="3400" spc="260" dirty="0">
                <a:latin typeface="Calibri"/>
                <a:cs typeface="Calibri"/>
              </a:rPr>
              <a:t>(2020)</a:t>
            </a:r>
            <a:r>
              <a:rPr sz="3400" dirty="0">
                <a:latin typeface="Calibri"/>
                <a:cs typeface="Calibri"/>
              </a:rPr>
              <a:t>	</a:t>
            </a:r>
            <a:r>
              <a:rPr sz="3400" i="1" spc="425" dirty="0">
                <a:latin typeface="Calibri"/>
                <a:cs typeface="Calibri"/>
              </a:rPr>
              <a:t>Understanding</a:t>
            </a:r>
            <a:r>
              <a:rPr sz="3400" i="1" dirty="0">
                <a:latin typeface="Calibri"/>
                <a:cs typeface="Calibri"/>
              </a:rPr>
              <a:t>	</a:t>
            </a:r>
            <a:r>
              <a:rPr sz="3400" i="1" spc="420" dirty="0">
                <a:latin typeface="Calibri"/>
                <a:cs typeface="Calibri"/>
              </a:rPr>
              <a:t>Climate</a:t>
            </a:r>
            <a:r>
              <a:rPr sz="3400" i="1" dirty="0">
                <a:latin typeface="Calibri"/>
                <a:cs typeface="Calibri"/>
              </a:rPr>
              <a:t>	</a:t>
            </a:r>
            <a:r>
              <a:rPr sz="3400" i="1" spc="425" dirty="0">
                <a:latin typeface="Calibri"/>
                <a:cs typeface="Calibri"/>
              </a:rPr>
              <a:t>Change.</a:t>
            </a:r>
            <a:r>
              <a:rPr sz="3400" i="1" dirty="0">
                <a:latin typeface="Calibri"/>
                <a:cs typeface="Calibri"/>
              </a:rPr>
              <a:t>	</a:t>
            </a:r>
            <a:r>
              <a:rPr sz="3400" spc="350" dirty="0">
                <a:latin typeface="Calibri"/>
                <a:cs typeface="Calibri"/>
              </a:rPr>
              <a:t>London:</a:t>
            </a:r>
            <a:r>
              <a:rPr sz="3400" dirty="0">
                <a:latin typeface="Calibri"/>
                <a:cs typeface="Calibri"/>
              </a:rPr>
              <a:t>	</a:t>
            </a:r>
            <a:r>
              <a:rPr sz="3400" spc="320" dirty="0">
                <a:latin typeface="Calibri"/>
                <a:cs typeface="Calibri"/>
              </a:rPr>
              <a:t>Oxford</a:t>
            </a:r>
            <a:r>
              <a:rPr sz="3400" dirty="0">
                <a:latin typeface="Calibri"/>
                <a:cs typeface="Calibri"/>
              </a:rPr>
              <a:t>	</a:t>
            </a:r>
            <a:r>
              <a:rPr sz="3400" spc="280" dirty="0">
                <a:latin typeface="Calibri"/>
                <a:cs typeface="Calibri"/>
              </a:rPr>
              <a:t>University </a:t>
            </a:r>
            <a:r>
              <a:rPr sz="3400" spc="350" dirty="0">
                <a:latin typeface="Calibri"/>
                <a:cs typeface="Calibri"/>
              </a:rPr>
              <a:t>Press</a:t>
            </a:r>
            <a:endParaRPr sz="3400">
              <a:latin typeface="Calibri"/>
              <a:cs typeface="Calibri"/>
            </a:endParaRPr>
          </a:p>
          <a:p>
            <a:pPr marL="13836650">
              <a:lnSpc>
                <a:spcPct val="100000"/>
              </a:lnSpc>
              <a:spcBef>
                <a:spcPts val="560"/>
              </a:spcBef>
            </a:pPr>
            <a:r>
              <a:rPr sz="3600" spc="315" dirty="0">
                <a:latin typeface="Calibri"/>
                <a:cs typeface="Calibri"/>
              </a:rPr>
              <a:t>(Palgrave,</a:t>
            </a:r>
            <a:r>
              <a:rPr sz="3600" spc="150" dirty="0">
                <a:latin typeface="Calibri"/>
                <a:cs typeface="Calibri"/>
              </a:rPr>
              <a:t> </a:t>
            </a:r>
            <a:r>
              <a:rPr sz="3600" spc="120" dirty="0">
                <a:latin typeface="Calibri"/>
                <a:cs typeface="Calibri"/>
              </a:rPr>
              <a:t>2016)</a:t>
            </a:r>
            <a:endParaRPr sz="3600">
              <a:latin typeface="Calibri"/>
              <a:cs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descr="$PPTXTitle"/>
          <p:cNvSpPr txBox="1">
            <a:spLocks noGrp="1"/>
          </p:cNvSpPr>
          <p:nvPr>
            <p:ph type="title"/>
          </p:nvPr>
        </p:nvSpPr>
        <p:spPr>
          <a:xfrm>
            <a:off x="286613" y="2033726"/>
            <a:ext cx="4077970" cy="574675"/>
          </a:xfrm>
          <a:prstGeom prst="rect">
            <a:avLst/>
          </a:prstGeom>
        </p:spPr>
        <p:txBody>
          <a:bodyPr vert="horz" wrap="square" lIns="0" tIns="12700" rIns="0" bIns="0" rtlCol="0">
            <a:spAutoFit/>
          </a:bodyPr>
          <a:lstStyle/>
          <a:p>
            <a:pPr marL="12700">
              <a:lnSpc>
                <a:spcPct val="100000"/>
              </a:lnSpc>
              <a:spcBef>
                <a:spcPts val="100"/>
              </a:spcBef>
            </a:pPr>
            <a:r>
              <a:rPr sz="3600" dirty="0"/>
              <a:t>1.</a:t>
            </a:r>
            <a:r>
              <a:rPr sz="3600" spc="204" dirty="0"/>
              <a:t> </a:t>
            </a:r>
            <a:r>
              <a:rPr sz="3600" spc="340" dirty="0"/>
              <a:t>In-</a:t>
            </a:r>
            <a:r>
              <a:rPr sz="3600" spc="385" dirty="0"/>
              <a:t>text</a:t>
            </a:r>
            <a:r>
              <a:rPr sz="3600" spc="190" dirty="0"/>
              <a:t> </a:t>
            </a:r>
            <a:r>
              <a:rPr sz="3600" spc="360" dirty="0"/>
              <a:t>citation</a:t>
            </a:r>
            <a:endParaRPr sz="3600"/>
          </a:p>
        </p:txBody>
      </p:sp>
      <p:sp>
        <p:nvSpPr>
          <p:cNvPr id="4" name="object 4"/>
          <p:cNvSpPr txBox="1"/>
          <p:nvPr/>
        </p:nvSpPr>
        <p:spPr>
          <a:xfrm>
            <a:off x="305815" y="5537072"/>
            <a:ext cx="4713605" cy="574040"/>
          </a:xfrm>
          <a:prstGeom prst="rect">
            <a:avLst/>
          </a:prstGeom>
        </p:spPr>
        <p:txBody>
          <a:bodyPr vert="horz" wrap="square" lIns="0" tIns="12700" rIns="0" bIns="0" rtlCol="0">
            <a:spAutoFit/>
          </a:bodyPr>
          <a:lstStyle/>
          <a:p>
            <a:pPr marL="12700">
              <a:lnSpc>
                <a:spcPct val="100000"/>
              </a:lnSpc>
              <a:spcBef>
                <a:spcPts val="100"/>
              </a:spcBef>
            </a:pPr>
            <a:r>
              <a:rPr sz="3600" b="1" spc="135" dirty="0">
                <a:latin typeface="Calibri"/>
                <a:cs typeface="Calibri"/>
              </a:rPr>
              <a:t>2.</a:t>
            </a:r>
            <a:r>
              <a:rPr sz="3600" b="1" spc="204" dirty="0">
                <a:latin typeface="Calibri"/>
                <a:cs typeface="Calibri"/>
              </a:rPr>
              <a:t> </a:t>
            </a:r>
            <a:r>
              <a:rPr sz="3600" b="1" spc="385" dirty="0">
                <a:latin typeface="Calibri"/>
                <a:cs typeface="Calibri"/>
              </a:rPr>
              <a:t>Full</a:t>
            </a:r>
            <a:r>
              <a:rPr sz="3600" b="1" spc="225" dirty="0">
                <a:latin typeface="Calibri"/>
                <a:cs typeface="Calibri"/>
              </a:rPr>
              <a:t> </a:t>
            </a:r>
            <a:r>
              <a:rPr sz="3600" b="1" spc="415" dirty="0">
                <a:latin typeface="Calibri"/>
                <a:cs typeface="Calibri"/>
              </a:rPr>
              <a:t>reference</a:t>
            </a:r>
            <a:r>
              <a:rPr sz="3600" b="1" spc="240" dirty="0">
                <a:latin typeface="Calibri"/>
                <a:cs typeface="Calibri"/>
              </a:rPr>
              <a:t> </a:t>
            </a:r>
            <a:r>
              <a:rPr sz="3600" b="1" spc="260" dirty="0">
                <a:latin typeface="Calibri"/>
                <a:cs typeface="Calibri"/>
              </a:rPr>
              <a:t>list</a:t>
            </a:r>
            <a:endParaRPr sz="3600">
              <a:latin typeface="Calibri"/>
              <a:cs typeface="Calibri"/>
            </a:endParaRPr>
          </a:p>
        </p:txBody>
      </p:sp>
      <p:grpSp>
        <p:nvGrpSpPr>
          <p:cNvPr id="5" name="object 5"/>
          <p:cNvGrpSpPr/>
          <p:nvPr/>
        </p:nvGrpSpPr>
        <p:grpSpPr>
          <a:xfrm>
            <a:off x="4663821" y="943013"/>
            <a:ext cx="13416280" cy="8401050"/>
            <a:chOff x="4663821" y="943013"/>
            <a:chExt cx="13416280" cy="8401050"/>
          </a:xfrm>
        </p:grpSpPr>
        <p:pic>
          <p:nvPicPr>
            <p:cNvPr id="6" name="object 6" descr="Timeline  Description automatically generated"/>
            <p:cNvPicPr/>
            <p:nvPr/>
          </p:nvPicPr>
          <p:blipFill>
            <a:blip r:embed="rId2" cstate="print"/>
            <a:stretch>
              <a:fillRect/>
            </a:stretch>
          </p:blipFill>
          <p:spPr>
            <a:xfrm>
              <a:off x="5348351" y="943013"/>
              <a:ext cx="12731750" cy="8400923"/>
            </a:xfrm>
            <a:prstGeom prst="rect">
              <a:avLst/>
            </a:prstGeom>
          </p:spPr>
        </p:pic>
        <p:sp>
          <p:nvSpPr>
            <p:cNvPr id="7" name="object 7"/>
            <p:cNvSpPr/>
            <p:nvPr/>
          </p:nvSpPr>
          <p:spPr>
            <a:xfrm>
              <a:off x="4663821" y="1863978"/>
              <a:ext cx="8290559" cy="3769995"/>
            </a:xfrm>
            <a:custGeom>
              <a:avLst/>
              <a:gdLst/>
              <a:ahLst/>
              <a:cxnLst/>
              <a:rect l="l" t="t" r="r" b="b"/>
              <a:pathLst>
                <a:path w="8290559" h="3769995">
                  <a:moveTo>
                    <a:pt x="1508379" y="513080"/>
                  </a:moveTo>
                  <a:lnTo>
                    <a:pt x="1451229" y="484505"/>
                  </a:lnTo>
                  <a:lnTo>
                    <a:pt x="1336929" y="427355"/>
                  </a:lnTo>
                  <a:lnTo>
                    <a:pt x="1336929" y="484505"/>
                  </a:lnTo>
                  <a:lnTo>
                    <a:pt x="0" y="484505"/>
                  </a:lnTo>
                  <a:lnTo>
                    <a:pt x="0" y="541655"/>
                  </a:lnTo>
                  <a:lnTo>
                    <a:pt x="1336929" y="541655"/>
                  </a:lnTo>
                  <a:lnTo>
                    <a:pt x="1336929" y="598805"/>
                  </a:lnTo>
                  <a:lnTo>
                    <a:pt x="1451229" y="541655"/>
                  </a:lnTo>
                  <a:lnTo>
                    <a:pt x="1508379" y="513080"/>
                  </a:lnTo>
                  <a:close/>
                </a:path>
                <a:path w="8290559" h="3769995">
                  <a:moveTo>
                    <a:pt x="8290179" y="2921"/>
                  </a:moveTo>
                  <a:lnTo>
                    <a:pt x="8098536" y="0"/>
                  </a:lnTo>
                  <a:lnTo>
                    <a:pt x="8123301" y="51523"/>
                  </a:lnTo>
                  <a:lnTo>
                    <a:pt x="504063" y="3718560"/>
                  </a:lnTo>
                  <a:lnTo>
                    <a:pt x="528828" y="3769995"/>
                  </a:lnTo>
                  <a:lnTo>
                    <a:pt x="8148028" y="102984"/>
                  </a:lnTo>
                  <a:lnTo>
                    <a:pt x="8172831" y="154559"/>
                  </a:lnTo>
                  <a:lnTo>
                    <a:pt x="8262163" y="39116"/>
                  </a:lnTo>
                  <a:lnTo>
                    <a:pt x="8290179" y="2921"/>
                  </a:lnTo>
                  <a:close/>
                </a:path>
              </a:pathLst>
            </a:custGeom>
            <a:solidFill>
              <a:srgbClr val="FF0000"/>
            </a:solidFill>
          </p:spPr>
          <p:txBody>
            <a:bodyPr wrap="square" lIns="0" tIns="0" rIns="0" bIns="0" rtlCol="0"/>
            <a:lstStyle/>
            <a:p>
              <a:endParaRPr/>
            </a:p>
          </p:txBody>
        </p:sp>
      </p:grpSp>
      <p:sp>
        <p:nvSpPr>
          <p:cNvPr id="8" name="object 8"/>
          <p:cNvSpPr txBox="1"/>
          <p:nvPr/>
        </p:nvSpPr>
        <p:spPr>
          <a:xfrm>
            <a:off x="688340" y="9692741"/>
            <a:ext cx="16856710" cy="300355"/>
          </a:xfrm>
          <a:prstGeom prst="rect">
            <a:avLst/>
          </a:prstGeom>
        </p:spPr>
        <p:txBody>
          <a:bodyPr vert="horz" wrap="square" lIns="0" tIns="12700" rIns="0" bIns="0" rtlCol="0">
            <a:spAutoFit/>
          </a:bodyPr>
          <a:lstStyle/>
          <a:p>
            <a:pPr marL="12700">
              <a:lnSpc>
                <a:spcPct val="100000"/>
              </a:lnSpc>
              <a:spcBef>
                <a:spcPts val="100"/>
              </a:spcBef>
            </a:pPr>
            <a:r>
              <a:rPr sz="1800" spc="165" dirty="0">
                <a:latin typeface="Calibri"/>
                <a:cs typeface="Calibri"/>
              </a:rPr>
              <a:t>This</a:t>
            </a:r>
            <a:r>
              <a:rPr sz="1800" spc="65" dirty="0">
                <a:latin typeface="Calibri"/>
                <a:cs typeface="Calibri"/>
              </a:rPr>
              <a:t> </a:t>
            </a:r>
            <a:r>
              <a:rPr sz="1800" spc="210" dirty="0">
                <a:latin typeface="Calibri"/>
                <a:cs typeface="Calibri"/>
              </a:rPr>
              <a:t>work</a:t>
            </a:r>
            <a:r>
              <a:rPr sz="1800" spc="70" dirty="0">
                <a:latin typeface="Calibri"/>
                <a:cs typeface="Calibri"/>
              </a:rPr>
              <a:t> </a:t>
            </a:r>
            <a:r>
              <a:rPr sz="1800" spc="120" dirty="0">
                <a:latin typeface="Calibri"/>
                <a:cs typeface="Calibri"/>
              </a:rPr>
              <a:t>is</a:t>
            </a:r>
            <a:r>
              <a:rPr sz="1800" spc="65" dirty="0">
                <a:latin typeface="Calibri"/>
                <a:cs typeface="Calibri"/>
              </a:rPr>
              <a:t> </a:t>
            </a:r>
            <a:r>
              <a:rPr sz="1800" spc="180" dirty="0">
                <a:latin typeface="Calibri"/>
                <a:cs typeface="Calibri"/>
              </a:rPr>
              <a:t>licensed</a:t>
            </a:r>
            <a:r>
              <a:rPr sz="1800" spc="80" dirty="0">
                <a:latin typeface="Calibri"/>
                <a:cs typeface="Calibri"/>
              </a:rPr>
              <a:t> </a:t>
            </a:r>
            <a:r>
              <a:rPr sz="1800" spc="240" dirty="0">
                <a:latin typeface="Calibri"/>
                <a:cs typeface="Calibri"/>
              </a:rPr>
              <a:t>and</a:t>
            </a:r>
            <a:r>
              <a:rPr sz="1800" spc="60" dirty="0">
                <a:latin typeface="Calibri"/>
                <a:cs typeface="Calibri"/>
              </a:rPr>
              <a:t> </a:t>
            </a:r>
            <a:r>
              <a:rPr sz="1800" spc="220" dirty="0">
                <a:latin typeface="Calibri"/>
                <a:cs typeface="Calibri"/>
              </a:rPr>
              <a:t>adapted</a:t>
            </a:r>
            <a:r>
              <a:rPr sz="1800" spc="60" dirty="0">
                <a:latin typeface="Calibri"/>
                <a:cs typeface="Calibri"/>
              </a:rPr>
              <a:t> </a:t>
            </a:r>
            <a:r>
              <a:rPr sz="1800" spc="210" dirty="0">
                <a:latin typeface="Calibri"/>
                <a:cs typeface="Calibri"/>
              </a:rPr>
              <a:t>under</a:t>
            </a:r>
            <a:r>
              <a:rPr sz="1800" spc="65" dirty="0">
                <a:latin typeface="Calibri"/>
                <a:cs typeface="Calibri"/>
              </a:rPr>
              <a:t> </a:t>
            </a:r>
            <a:r>
              <a:rPr sz="1800" spc="195" dirty="0">
                <a:latin typeface="Calibri"/>
                <a:cs typeface="Calibri"/>
              </a:rPr>
              <a:t>a</a:t>
            </a:r>
            <a:r>
              <a:rPr sz="1800" spc="100" dirty="0">
                <a:latin typeface="Calibri"/>
                <a:cs typeface="Calibri"/>
              </a:rPr>
              <a:t> </a:t>
            </a:r>
            <a:r>
              <a:rPr sz="1800" b="1" u="heavy" spc="204" dirty="0">
                <a:solidFill>
                  <a:srgbClr val="0000FF"/>
                </a:solidFill>
                <a:uFill>
                  <a:solidFill>
                    <a:srgbClr val="0000FF"/>
                  </a:solidFill>
                </a:uFill>
                <a:latin typeface="Calibri"/>
                <a:cs typeface="Calibri"/>
                <a:hlinkClick r:id="rId3"/>
              </a:rPr>
              <a:t>Creative</a:t>
            </a:r>
            <a:r>
              <a:rPr sz="1800" b="1" u="heavy" spc="110" dirty="0">
                <a:solidFill>
                  <a:srgbClr val="0000FF"/>
                </a:solidFill>
                <a:uFill>
                  <a:solidFill>
                    <a:srgbClr val="0000FF"/>
                  </a:solidFill>
                </a:uFill>
                <a:latin typeface="Calibri"/>
                <a:cs typeface="Calibri"/>
                <a:hlinkClick r:id="rId3"/>
              </a:rPr>
              <a:t> </a:t>
            </a:r>
            <a:r>
              <a:rPr sz="1800" b="1" u="heavy" spc="305" dirty="0">
                <a:solidFill>
                  <a:srgbClr val="0000FF"/>
                </a:solidFill>
                <a:uFill>
                  <a:solidFill>
                    <a:srgbClr val="0000FF"/>
                  </a:solidFill>
                </a:uFill>
                <a:latin typeface="Calibri"/>
                <a:cs typeface="Calibri"/>
                <a:hlinkClick r:id="rId3"/>
              </a:rPr>
              <a:t>Commons</a:t>
            </a:r>
            <a:r>
              <a:rPr sz="1800" b="1" u="heavy" spc="120" dirty="0">
                <a:solidFill>
                  <a:srgbClr val="0000FF"/>
                </a:solidFill>
                <a:uFill>
                  <a:solidFill>
                    <a:srgbClr val="0000FF"/>
                  </a:solidFill>
                </a:uFill>
                <a:latin typeface="Calibri"/>
                <a:cs typeface="Calibri"/>
                <a:hlinkClick r:id="rId3"/>
              </a:rPr>
              <a:t> </a:t>
            </a:r>
            <a:r>
              <a:rPr sz="1800" b="1" u="heavy" spc="190" dirty="0">
                <a:solidFill>
                  <a:srgbClr val="0000FF"/>
                </a:solidFill>
                <a:uFill>
                  <a:solidFill>
                    <a:srgbClr val="0000FF"/>
                  </a:solidFill>
                </a:uFill>
                <a:latin typeface="Calibri"/>
                <a:cs typeface="Calibri"/>
                <a:hlinkClick r:id="rId3"/>
              </a:rPr>
              <a:t>Attribution</a:t>
            </a:r>
            <a:r>
              <a:rPr sz="1800" b="1" u="heavy" spc="120" dirty="0">
                <a:solidFill>
                  <a:srgbClr val="0000FF"/>
                </a:solidFill>
                <a:uFill>
                  <a:solidFill>
                    <a:srgbClr val="0000FF"/>
                  </a:solidFill>
                </a:uFill>
                <a:latin typeface="Calibri"/>
                <a:cs typeface="Calibri"/>
                <a:hlinkClick r:id="rId3"/>
              </a:rPr>
              <a:t> </a:t>
            </a:r>
            <a:r>
              <a:rPr sz="1800" b="1" u="heavy" spc="204" dirty="0">
                <a:solidFill>
                  <a:srgbClr val="0000FF"/>
                </a:solidFill>
                <a:uFill>
                  <a:solidFill>
                    <a:srgbClr val="0000FF"/>
                  </a:solidFill>
                </a:uFill>
                <a:latin typeface="Calibri"/>
                <a:cs typeface="Calibri"/>
                <a:hlinkClick r:id="rId3"/>
              </a:rPr>
              <a:t>4.</a:t>
            </a:r>
            <a:r>
              <a:rPr sz="1800" b="1" u="heavy" spc="204" dirty="0">
                <a:solidFill>
                  <a:srgbClr val="0000FF"/>
                </a:solidFill>
                <a:uFill>
                  <a:solidFill>
                    <a:srgbClr val="0000FF"/>
                  </a:solidFill>
                </a:uFill>
                <a:latin typeface="Calibri"/>
                <a:cs typeface="Calibri"/>
              </a:rPr>
              <a:t>0</a:t>
            </a:r>
            <a:r>
              <a:rPr sz="1800" b="1" u="heavy" spc="120" dirty="0">
                <a:solidFill>
                  <a:srgbClr val="0000FF"/>
                </a:solidFill>
                <a:uFill>
                  <a:solidFill>
                    <a:srgbClr val="0000FF"/>
                  </a:solidFill>
                </a:uFill>
                <a:latin typeface="Calibri"/>
                <a:cs typeface="Calibri"/>
              </a:rPr>
              <a:t> </a:t>
            </a:r>
            <a:r>
              <a:rPr sz="1800" b="1" u="heavy" spc="190" dirty="0">
                <a:solidFill>
                  <a:srgbClr val="0000FF"/>
                </a:solidFill>
                <a:uFill>
                  <a:solidFill>
                    <a:srgbClr val="0000FF"/>
                  </a:solidFill>
                </a:uFill>
                <a:latin typeface="Calibri"/>
                <a:cs typeface="Calibri"/>
                <a:hlinkClick r:id="rId3"/>
              </a:rPr>
              <a:t>International</a:t>
            </a:r>
            <a:r>
              <a:rPr sz="1800" b="1" u="heavy" spc="110" dirty="0">
                <a:solidFill>
                  <a:srgbClr val="0000FF"/>
                </a:solidFill>
                <a:uFill>
                  <a:solidFill>
                    <a:srgbClr val="0000FF"/>
                  </a:solidFill>
                </a:uFill>
                <a:latin typeface="Calibri"/>
                <a:cs typeface="Calibri"/>
                <a:hlinkClick r:id="rId3"/>
              </a:rPr>
              <a:t> </a:t>
            </a:r>
            <a:r>
              <a:rPr sz="1800" b="1" u="heavy" spc="204" dirty="0">
                <a:solidFill>
                  <a:srgbClr val="0000FF"/>
                </a:solidFill>
                <a:uFill>
                  <a:solidFill>
                    <a:srgbClr val="0000FF"/>
                  </a:solidFill>
                </a:uFill>
                <a:latin typeface="Calibri"/>
                <a:cs typeface="Calibri"/>
                <a:hlinkClick r:id="rId3"/>
              </a:rPr>
              <a:t>License</a:t>
            </a:r>
            <a:r>
              <a:rPr sz="1800" u="none" spc="204" dirty="0">
                <a:latin typeface="Calibri"/>
                <a:cs typeface="Calibri"/>
              </a:rPr>
              <a:t>.</a:t>
            </a:r>
            <a:r>
              <a:rPr sz="1800" u="none" spc="60" dirty="0">
                <a:latin typeface="Calibri"/>
                <a:cs typeface="Calibri"/>
              </a:rPr>
              <a:t> </a:t>
            </a:r>
            <a:r>
              <a:rPr sz="1800" u="none" spc="145" dirty="0">
                <a:latin typeface="Calibri"/>
                <a:cs typeface="Calibri"/>
              </a:rPr>
              <a:t>Attribution:</a:t>
            </a:r>
            <a:r>
              <a:rPr sz="1800" u="none" spc="65" dirty="0">
                <a:latin typeface="Calibri"/>
                <a:cs typeface="Calibri"/>
              </a:rPr>
              <a:t> </a:t>
            </a:r>
            <a:r>
              <a:rPr sz="1800" u="heavy" spc="215" dirty="0">
                <a:solidFill>
                  <a:srgbClr val="0000FF"/>
                </a:solidFill>
                <a:uFill>
                  <a:solidFill>
                    <a:srgbClr val="0000FF"/>
                  </a:solidFill>
                </a:uFill>
                <a:latin typeface="Calibri"/>
                <a:cs typeface="Calibri"/>
                <a:hlinkClick r:id="rId4"/>
              </a:rPr>
              <a:t>Leeds</a:t>
            </a:r>
            <a:r>
              <a:rPr sz="1800" u="heavy" spc="65" dirty="0">
                <a:solidFill>
                  <a:srgbClr val="0000FF"/>
                </a:solidFill>
                <a:uFill>
                  <a:solidFill>
                    <a:srgbClr val="0000FF"/>
                  </a:solidFill>
                </a:uFill>
                <a:latin typeface="Calibri"/>
                <a:cs typeface="Calibri"/>
                <a:hlinkClick r:id="rId4"/>
              </a:rPr>
              <a:t> </a:t>
            </a:r>
            <a:r>
              <a:rPr sz="1800" u="heavy" spc="215" dirty="0">
                <a:solidFill>
                  <a:srgbClr val="0000FF"/>
                </a:solidFill>
                <a:uFill>
                  <a:solidFill>
                    <a:srgbClr val="0000FF"/>
                  </a:solidFill>
                </a:uFill>
                <a:latin typeface="Calibri"/>
                <a:cs typeface="Calibri"/>
                <a:hlinkClick r:id="rId4"/>
              </a:rPr>
              <a:t>Beckett</a:t>
            </a:r>
            <a:r>
              <a:rPr sz="1800" u="heavy" spc="75" dirty="0">
                <a:solidFill>
                  <a:srgbClr val="0000FF"/>
                </a:solidFill>
                <a:uFill>
                  <a:solidFill>
                    <a:srgbClr val="0000FF"/>
                  </a:solidFill>
                </a:uFill>
                <a:latin typeface="Calibri"/>
                <a:cs typeface="Calibri"/>
                <a:hlinkClick r:id="rId4"/>
              </a:rPr>
              <a:t> </a:t>
            </a:r>
            <a:r>
              <a:rPr sz="1800" u="heavy" spc="155" dirty="0">
                <a:solidFill>
                  <a:srgbClr val="0000FF"/>
                </a:solidFill>
                <a:uFill>
                  <a:solidFill>
                    <a:srgbClr val="0000FF"/>
                  </a:solidFill>
                </a:uFill>
                <a:latin typeface="Calibri"/>
                <a:cs typeface="Calibri"/>
                <a:hlinkClick r:id="rId4"/>
              </a:rPr>
              <a:t>University</a:t>
            </a:r>
            <a:r>
              <a:rPr sz="1800" u="heavy" spc="75" dirty="0">
                <a:solidFill>
                  <a:srgbClr val="0000FF"/>
                </a:solidFill>
                <a:uFill>
                  <a:solidFill>
                    <a:srgbClr val="0000FF"/>
                  </a:solidFill>
                </a:uFill>
                <a:latin typeface="Calibri"/>
                <a:cs typeface="Calibri"/>
                <a:hlinkClick r:id="rId4"/>
              </a:rPr>
              <a:t> </a:t>
            </a:r>
            <a:r>
              <a:rPr sz="1800" u="heavy" spc="125" dirty="0">
                <a:solidFill>
                  <a:srgbClr val="0000FF"/>
                </a:solidFill>
                <a:uFill>
                  <a:solidFill>
                    <a:srgbClr val="0000FF"/>
                  </a:solidFill>
                </a:uFill>
                <a:latin typeface="Calibri"/>
                <a:cs typeface="Calibri"/>
                <a:hlinkClick r:id="rId4"/>
              </a:rPr>
              <a:t>Library.</a:t>
            </a:r>
            <a:endParaRPr sz="1800">
              <a:latin typeface="Calibri"/>
              <a:cs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942589" y="504190"/>
            <a:ext cx="11565890" cy="2220595"/>
          </a:xfrm>
          <a:prstGeom prst="rect">
            <a:avLst/>
          </a:prstGeom>
        </p:spPr>
        <p:txBody>
          <a:bodyPr vert="horz" wrap="square" lIns="0" tIns="12700" rIns="0" bIns="0" rtlCol="0">
            <a:spAutoFit/>
          </a:bodyPr>
          <a:lstStyle/>
          <a:p>
            <a:pPr marL="12700" marR="5080" indent="2090420">
              <a:lnSpc>
                <a:spcPct val="100000"/>
              </a:lnSpc>
              <a:spcBef>
                <a:spcPts val="100"/>
              </a:spcBef>
            </a:pPr>
            <a:r>
              <a:rPr spc="1240" dirty="0"/>
              <a:t>Why</a:t>
            </a:r>
            <a:r>
              <a:rPr spc="409" dirty="0"/>
              <a:t> </a:t>
            </a:r>
            <a:r>
              <a:rPr spc="670" dirty="0"/>
              <a:t>is</a:t>
            </a:r>
            <a:r>
              <a:rPr spc="409" dirty="0"/>
              <a:t> </a:t>
            </a:r>
            <a:r>
              <a:rPr spc="844" dirty="0"/>
              <a:t>Harvard </a:t>
            </a:r>
            <a:r>
              <a:rPr spc="940" dirty="0"/>
              <a:t>Referencing</a:t>
            </a:r>
            <a:r>
              <a:rPr spc="365" dirty="0"/>
              <a:t> </a:t>
            </a:r>
            <a:r>
              <a:rPr spc="865" dirty="0"/>
              <a:t>Important?</a:t>
            </a:r>
          </a:p>
        </p:txBody>
      </p:sp>
      <p:sp>
        <p:nvSpPr>
          <p:cNvPr id="3" name="object 3"/>
          <p:cNvSpPr txBox="1"/>
          <p:nvPr/>
        </p:nvSpPr>
        <p:spPr>
          <a:xfrm>
            <a:off x="535940" y="3173730"/>
            <a:ext cx="17560925" cy="6736080"/>
          </a:xfrm>
          <a:prstGeom prst="rect">
            <a:avLst/>
          </a:prstGeom>
        </p:spPr>
        <p:txBody>
          <a:bodyPr vert="horz" wrap="square" lIns="0" tIns="12700" rIns="0" bIns="0" rtlCol="0">
            <a:spAutoFit/>
          </a:bodyPr>
          <a:lstStyle/>
          <a:p>
            <a:pPr marL="583565" indent="-570865">
              <a:lnSpc>
                <a:spcPct val="100000"/>
              </a:lnSpc>
              <a:spcBef>
                <a:spcPts val="100"/>
              </a:spcBef>
              <a:buFont typeface="Arial"/>
              <a:buChar char="•"/>
              <a:tabLst>
                <a:tab pos="583565" algn="l"/>
              </a:tabLst>
            </a:pPr>
            <a:r>
              <a:rPr sz="3600" b="1" spc="400" dirty="0">
                <a:latin typeface="Calibri"/>
                <a:cs typeface="Calibri"/>
              </a:rPr>
              <a:t>Gives</a:t>
            </a:r>
            <a:r>
              <a:rPr sz="3600" b="1" spc="229" dirty="0">
                <a:latin typeface="Calibri"/>
                <a:cs typeface="Calibri"/>
              </a:rPr>
              <a:t> </a:t>
            </a:r>
            <a:r>
              <a:rPr sz="3600" b="1" spc="420" dirty="0">
                <a:latin typeface="Calibri"/>
                <a:cs typeface="Calibri"/>
              </a:rPr>
              <a:t>Credit</a:t>
            </a:r>
            <a:r>
              <a:rPr sz="3600" b="1" spc="130" dirty="0">
                <a:latin typeface="Calibri"/>
                <a:cs typeface="Calibri"/>
              </a:rPr>
              <a:t> </a:t>
            </a:r>
            <a:r>
              <a:rPr sz="3600" dirty="0">
                <a:latin typeface="Calibri"/>
                <a:cs typeface="Calibri"/>
              </a:rPr>
              <a:t>–</a:t>
            </a:r>
            <a:r>
              <a:rPr sz="3600" spc="130" dirty="0">
                <a:latin typeface="Calibri"/>
                <a:cs typeface="Calibri"/>
              </a:rPr>
              <a:t> </a:t>
            </a:r>
            <a:r>
              <a:rPr sz="3600" spc="470" dirty="0">
                <a:latin typeface="Calibri"/>
                <a:cs typeface="Calibri"/>
              </a:rPr>
              <a:t>Shows</a:t>
            </a:r>
            <a:r>
              <a:rPr sz="3600" spc="145" dirty="0">
                <a:latin typeface="Calibri"/>
                <a:cs typeface="Calibri"/>
              </a:rPr>
              <a:t> </a:t>
            </a:r>
            <a:r>
              <a:rPr sz="3600" spc="484" dirty="0">
                <a:latin typeface="Calibri"/>
                <a:cs typeface="Calibri"/>
              </a:rPr>
              <a:t>who</a:t>
            </a:r>
            <a:r>
              <a:rPr sz="3600" spc="130" dirty="0">
                <a:latin typeface="Calibri"/>
                <a:cs typeface="Calibri"/>
              </a:rPr>
              <a:t> </a:t>
            </a:r>
            <a:r>
              <a:rPr sz="3600" spc="345" dirty="0">
                <a:latin typeface="Calibri"/>
                <a:cs typeface="Calibri"/>
              </a:rPr>
              <a:t>wrote</a:t>
            </a:r>
            <a:r>
              <a:rPr sz="3600" spc="130" dirty="0">
                <a:latin typeface="Calibri"/>
                <a:cs typeface="Calibri"/>
              </a:rPr>
              <a:t> </a:t>
            </a:r>
            <a:r>
              <a:rPr sz="3600" spc="390" dirty="0">
                <a:latin typeface="Calibri"/>
                <a:cs typeface="Calibri"/>
              </a:rPr>
              <a:t>the</a:t>
            </a:r>
            <a:r>
              <a:rPr sz="3600" spc="145" dirty="0">
                <a:latin typeface="Calibri"/>
                <a:cs typeface="Calibri"/>
              </a:rPr>
              <a:t> </a:t>
            </a:r>
            <a:r>
              <a:rPr sz="3600" spc="350" dirty="0">
                <a:latin typeface="Calibri"/>
                <a:cs typeface="Calibri"/>
              </a:rPr>
              <a:t>ideas</a:t>
            </a:r>
            <a:r>
              <a:rPr sz="3600" spc="120" dirty="0">
                <a:latin typeface="Calibri"/>
                <a:cs typeface="Calibri"/>
              </a:rPr>
              <a:t> </a:t>
            </a:r>
            <a:r>
              <a:rPr sz="3600" spc="265" dirty="0">
                <a:latin typeface="Calibri"/>
                <a:cs typeface="Calibri"/>
              </a:rPr>
              <a:t>or</a:t>
            </a:r>
            <a:r>
              <a:rPr sz="3600" spc="140" dirty="0">
                <a:latin typeface="Calibri"/>
                <a:cs typeface="Calibri"/>
              </a:rPr>
              <a:t> </a:t>
            </a:r>
            <a:r>
              <a:rPr sz="3600" spc="360" dirty="0">
                <a:latin typeface="Calibri"/>
                <a:cs typeface="Calibri"/>
              </a:rPr>
              <a:t>information</a:t>
            </a:r>
            <a:r>
              <a:rPr sz="3600" spc="135" dirty="0">
                <a:latin typeface="Calibri"/>
                <a:cs typeface="Calibri"/>
              </a:rPr>
              <a:t> </a:t>
            </a:r>
            <a:r>
              <a:rPr sz="3600" spc="395" dirty="0">
                <a:latin typeface="Calibri"/>
                <a:cs typeface="Calibri"/>
              </a:rPr>
              <a:t>you</a:t>
            </a:r>
            <a:r>
              <a:rPr sz="3600" spc="145" dirty="0">
                <a:latin typeface="Calibri"/>
                <a:cs typeface="Calibri"/>
              </a:rPr>
              <a:t> </a:t>
            </a:r>
            <a:r>
              <a:rPr sz="3600" spc="320" dirty="0">
                <a:latin typeface="Calibri"/>
                <a:cs typeface="Calibri"/>
              </a:rPr>
              <a:t>used.</a:t>
            </a:r>
            <a:endParaRPr sz="3600" dirty="0">
              <a:latin typeface="Calibri"/>
              <a:cs typeface="Calibri"/>
            </a:endParaRPr>
          </a:p>
          <a:p>
            <a:pPr marL="584200" marR="808990" indent="-571500">
              <a:lnSpc>
                <a:spcPct val="100000"/>
              </a:lnSpc>
              <a:spcBef>
                <a:spcPts val="4320"/>
              </a:spcBef>
              <a:buFont typeface="Arial"/>
              <a:buChar char="•"/>
              <a:tabLst>
                <a:tab pos="584200" algn="l"/>
                <a:tab pos="2455545" algn="l"/>
                <a:tab pos="5264785" algn="l"/>
                <a:tab pos="5742940" algn="l"/>
                <a:tab pos="7297420" algn="l"/>
                <a:tab pos="8393430" algn="l"/>
                <a:tab pos="9573260" algn="l"/>
                <a:tab pos="11416030" algn="l"/>
                <a:tab pos="12555855" algn="l"/>
                <a:tab pos="13590905" algn="l"/>
                <a:tab pos="14944090" algn="l"/>
              </a:tabLst>
            </a:pPr>
            <a:r>
              <a:rPr sz="3600" b="1" spc="425" dirty="0">
                <a:latin typeface="Calibri"/>
                <a:cs typeface="Calibri"/>
              </a:rPr>
              <a:t>Avoids</a:t>
            </a:r>
            <a:r>
              <a:rPr sz="3600" b="1" dirty="0">
                <a:latin typeface="Calibri"/>
                <a:cs typeface="Calibri"/>
              </a:rPr>
              <a:t>	</a:t>
            </a:r>
            <a:r>
              <a:rPr sz="3600" b="1" spc="440" dirty="0">
                <a:latin typeface="Calibri"/>
                <a:cs typeface="Calibri"/>
              </a:rPr>
              <a:t>Plagiarism</a:t>
            </a:r>
            <a:r>
              <a:rPr sz="3600" b="1" dirty="0">
                <a:latin typeface="Calibri"/>
                <a:cs typeface="Calibri"/>
              </a:rPr>
              <a:t>	</a:t>
            </a:r>
            <a:r>
              <a:rPr sz="3600" spc="-50" dirty="0">
                <a:latin typeface="Calibri"/>
                <a:cs typeface="Calibri"/>
              </a:rPr>
              <a:t>–</a:t>
            </a:r>
            <a:r>
              <a:rPr sz="3600" dirty="0">
                <a:latin typeface="Calibri"/>
                <a:cs typeface="Calibri"/>
              </a:rPr>
              <a:t>	</a:t>
            </a:r>
            <a:r>
              <a:rPr sz="3600" spc="409" dirty="0">
                <a:latin typeface="Calibri"/>
                <a:cs typeface="Calibri"/>
              </a:rPr>
              <a:t>Helps</a:t>
            </a:r>
            <a:r>
              <a:rPr sz="3600" dirty="0">
                <a:latin typeface="Calibri"/>
                <a:cs typeface="Calibri"/>
              </a:rPr>
              <a:t>	</a:t>
            </a:r>
            <a:r>
              <a:rPr sz="3600" spc="370" dirty="0">
                <a:latin typeface="Calibri"/>
                <a:cs typeface="Calibri"/>
              </a:rPr>
              <a:t>you</a:t>
            </a:r>
            <a:r>
              <a:rPr sz="3600" dirty="0">
                <a:latin typeface="Calibri"/>
                <a:cs typeface="Calibri"/>
              </a:rPr>
              <a:t>	</a:t>
            </a:r>
            <a:r>
              <a:rPr sz="3600" spc="305" dirty="0">
                <a:latin typeface="Calibri"/>
                <a:cs typeface="Calibri"/>
              </a:rPr>
              <a:t>stay</a:t>
            </a:r>
            <a:r>
              <a:rPr sz="3600" dirty="0">
                <a:latin typeface="Calibri"/>
                <a:cs typeface="Calibri"/>
              </a:rPr>
              <a:t>	</a:t>
            </a:r>
            <a:r>
              <a:rPr sz="3600" spc="380" dirty="0">
                <a:latin typeface="Calibri"/>
                <a:cs typeface="Calibri"/>
              </a:rPr>
              <a:t>honest</a:t>
            </a:r>
            <a:r>
              <a:rPr sz="3600" dirty="0">
                <a:latin typeface="Calibri"/>
                <a:cs typeface="Calibri"/>
              </a:rPr>
              <a:t>	</a:t>
            </a:r>
            <a:r>
              <a:rPr sz="3600" spc="465" dirty="0">
                <a:latin typeface="Calibri"/>
                <a:cs typeface="Calibri"/>
              </a:rPr>
              <a:t>and</a:t>
            </a:r>
            <a:r>
              <a:rPr sz="3600" dirty="0">
                <a:latin typeface="Calibri"/>
                <a:cs typeface="Calibri"/>
              </a:rPr>
              <a:t>	</a:t>
            </a:r>
            <a:r>
              <a:rPr sz="3600" spc="350" dirty="0">
                <a:latin typeface="Calibri"/>
                <a:cs typeface="Calibri"/>
              </a:rPr>
              <a:t>not</a:t>
            </a:r>
            <a:r>
              <a:rPr sz="3600" dirty="0">
                <a:latin typeface="Calibri"/>
                <a:cs typeface="Calibri"/>
              </a:rPr>
              <a:t>	</a:t>
            </a:r>
            <a:r>
              <a:rPr sz="3600" spc="409" dirty="0">
                <a:latin typeface="Calibri"/>
                <a:cs typeface="Calibri"/>
              </a:rPr>
              <a:t>copy</a:t>
            </a:r>
            <a:r>
              <a:rPr sz="3600" dirty="0">
                <a:latin typeface="Calibri"/>
                <a:cs typeface="Calibri"/>
              </a:rPr>
              <a:t>	</a:t>
            </a:r>
            <a:r>
              <a:rPr sz="3600" spc="360" dirty="0">
                <a:latin typeface="Calibri"/>
                <a:cs typeface="Calibri"/>
              </a:rPr>
              <a:t>without </a:t>
            </a:r>
            <a:r>
              <a:rPr sz="3600" spc="409" dirty="0">
                <a:latin typeface="Calibri"/>
                <a:cs typeface="Calibri"/>
              </a:rPr>
              <a:t>saying</a:t>
            </a:r>
            <a:r>
              <a:rPr sz="3600" spc="130" dirty="0">
                <a:latin typeface="Calibri"/>
                <a:cs typeface="Calibri"/>
              </a:rPr>
              <a:t> </a:t>
            </a:r>
            <a:r>
              <a:rPr sz="3600" spc="405" dirty="0">
                <a:latin typeface="Calibri"/>
                <a:cs typeface="Calibri"/>
              </a:rPr>
              <a:t>where</a:t>
            </a:r>
            <a:r>
              <a:rPr sz="3600" spc="125" dirty="0">
                <a:latin typeface="Calibri"/>
                <a:cs typeface="Calibri"/>
              </a:rPr>
              <a:t> </a:t>
            </a:r>
            <a:r>
              <a:rPr sz="3600" spc="165" dirty="0">
                <a:latin typeface="Calibri"/>
                <a:cs typeface="Calibri"/>
              </a:rPr>
              <a:t>it's</a:t>
            </a:r>
            <a:r>
              <a:rPr sz="3600" spc="135" dirty="0">
                <a:latin typeface="Calibri"/>
                <a:cs typeface="Calibri"/>
              </a:rPr>
              <a:t> </a:t>
            </a:r>
            <a:r>
              <a:rPr sz="3600" spc="270" dirty="0">
                <a:latin typeface="Calibri"/>
                <a:cs typeface="Calibri"/>
              </a:rPr>
              <a:t>from.</a:t>
            </a:r>
            <a:endParaRPr sz="3600" dirty="0">
              <a:latin typeface="Calibri"/>
              <a:cs typeface="Calibri"/>
            </a:endParaRPr>
          </a:p>
          <a:p>
            <a:pPr marL="583565" indent="-570865">
              <a:lnSpc>
                <a:spcPct val="100000"/>
              </a:lnSpc>
              <a:spcBef>
                <a:spcPts val="4320"/>
              </a:spcBef>
              <a:buFont typeface="Arial"/>
              <a:buChar char="•"/>
              <a:tabLst>
                <a:tab pos="583565" algn="l"/>
              </a:tabLst>
            </a:pPr>
            <a:r>
              <a:rPr sz="3600" b="1" spc="450" dirty="0">
                <a:latin typeface="Calibri"/>
                <a:cs typeface="Calibri"/>
              </a:rPr>
              <a:t>Supports</a:t>
            </a:r>
            <a:r>
              <a:rPr sz="3600" b="1" spc="245" dirty="0">
                <a:latin typeface="Calibri"/>
                <a:cs typeface="Calibri"/>
              </a:rPr>
              <a:t> </a:t>
            </a:r>
            <a:r>
              <a:rPr sz="3600" b="1" spc="434" dirty="0">
                <a:latin typeface="Calibri"/>
                <a:cs typeface="Calibri"/>
              </a:rPr>
              <a:t>Your</a:t>
            </a:r>
            <a:r>
              <a:rPr sz="3600" b="1" spc="215" dirty="0">
                <a:latin typeface="Calibri"/>
                <a:cs typeface="Calibri"/>
              </a:rPr>
              <a:t> </a:t>
            </a:r>
            <a:r>
              <a:rPr sz="3600" b="1" spc="550" dirty="0">
                <a:latin typeface="Calibri"/>
                <a:cs typeface="Calibri"/>
              </a:rPr>
              <a:t>Work</a:t>
            </a:r>
            <a:r>
              <a:rPr sz="3600" b="1" spc="140" dirty="0">
                <a:latin typeface="Calibri"/>
                <a:cs typeface="Calibri"/>
              </a:rPr>
              <a:t> </a:t>
            </a:r>
            <a:r>
              <a:rPr sz="3600" dirty="0">
                <a:latin typeface="Calibri"/>
                <a:cs typeface="Calibri"/>
              </a:rPr>
              <a:t>–</a:t>
            </a:r>
            <a:r>
              <a:rPr sz="3600" spc="145" dirty="0">
                <a:latin typeface="Calibri"/>
                <a:cs typeface="Calibri"/>
              </a:rPr>
              <a:t> </a:t>
            </a:r>
            <a:r>
              <a:rPr sz="3600" spc="495" dirty="0">
                <a:latin typeface="Calibri"/>
                <a:cs typeface="Calibri"/>
              </a:rPr>
              <a:t>Backs</a:t>
            </a:r>
            <a:r>
              <a:rPr sz="3600" spc="135" dirty="0">
                <a:latin typeface="Calibri"/>
                <a:cs typeface="Calibri"/>
              </a:rPr>
              <a:t> </a:t>
            </a:r>
            <a:r>
              <a:rPr sz="3600" spc="525" dirty="0">
                <a:latin typeface="Calibri"/>
                <a:cs typeface="Calibri"/>
              </a:rPr>
              <a:t>up</a:t>
            </a:r>
            <a:r>
              <a:rPr sz="3600" spc="125" dirty="0">
                <a:latin typeface="Calibri"/>
                <a:cs typeface="Calibri"/>
              </a:rPr>
              <a:t> </a:t>
            </a:r>
            <a:r>
              <a:rPr sz="3600" spc="345" dirty="0">
                <a:latin typeface="Calibri"/>
                <a:cs typeface="Calibri"/>
              </a:rPr>
              <a:t>your</a:t>
            </a:r>
            <a:r>
              <a:rPr sz="3600" spc="140" dirty="0">
                <a:latin typeface="Calibri"/>
                <a:cs typeface="Calibri"/>
              </a:rPr>
              <a:t> </a:t>
            </a:r>
            <a:r>
              <a:rPr sz="3600" spc="360" dirty="0">
                <a:latin typeface="Calibri"/>
                <a:cs typeface="Calibri"/>
              </a:rPr>
              <a:t>points</a:t>
            </a:r>
            <a:r>
              <a:rPr sz="3600" spc="135" dirty="0">
                <a:latin typeface="Calibri"/>
                <a:cs typeface="Calibri"/>
              </a:rPr>
              <a:t> </a:t>
            </a:r>
            <a:r>
              <a:rPr sz="3600" spc="370" dirty="0">
                <a:latin typeface="Calibri"/>
                <a:cs typeface="Calibri"/>
              </a:rPr>
              <a:t>with</a:t>
            </a:r>
            <a:r>
              <a:rPr sz="3600" spc="125" dirty="0">
                <a:latin typeface="Calibri"/>
                <a:cs typeface="Calibri"/>
              </a:rPr>
              <a:t> </a:t>
            </a:r>
            <a:r>
              <a:rPr sz="3600" spc="355" dirty="0">
                <a:latin typeface="Calibri"/>
                <a:cs typeface="Calibri"/>
              </a:rPr>
              <a:t>trusted</a:t>
            </a:r>
            <a:r>
              <a:rPr sz="3600" spc="125" dirty="0">
                <a:latin typeface="Calibri"/>
                <a:cs typeface="Calibri"/>
              </a:rPr>
              <a:t> </a:t>
            </a:r>
            <a:r>
              <a:rPr sz="3600" spc="290" dirty="0">
                <a:latin typeface="Calibri"/>
                <a:cs typeface="Calibri"/>
              </a:rPr>
              <a:t>sources.</a:t>
            </a:r>
            <a:endParaRPr sz="3600" dirty="0">
              <a:latin typeface="Calibri"/>
              <a:cs typeface="Calibri"/>
            </a:endParaRPr>
          </a:p>
          <a:p>
            <a:pPr marL="584200" marR="806450" indent="-571500">
              <a:lnSpc>
                <a:spcPct val="100000"/>
              </a:lnSpc>
              <a:spcBef>
                <a:spcPts val="4320"/>
              </a:spcBef>
              <a:buFont typeface="Arial"/>
              <a:buChar char="•"/>
              <a:tabLst>
                <a:tab pos="584200" algn="l"/>
                <a:tab pos="2123440" algn="l"/>
                <a:tab pos="3933825" algn="l"/>
                <a:tab pos="5180965" algn="l"/>
                <a:tab pos="7272020" algn="l"/>
                <a:tab pos="7684770" algn="l"/>
                <a:tab pos="9351010" algn="l"/>
                <a:tab pos="9844405" algn="l"/>
                <a:tab pos="11045190" algn="l"/>
                <a:tab pos="11856085" algn="l"/>
                <a:tab pos="13505815" algn="l"/>
                <a:tab pos="14162405" algn="l"/>
                <a:tab pos="15720060" algn="l"/>
              </a:tabLst>
            </a:pPr>
            <a:r>
              <a:rPr sz="3600" b="1" spc="440" dirty="0">
                <a:latin typeface="Calibri"/>
                <a:cs typeface="Calibri"/>
              </a:rPr>
              <a:t>Helps</a:t>
            </a:r>
            <a:r>
              <a:rPr sz="3600" b="1" dirty="0">
                <a:latin typeface="Calibri"/>
                <a:cs typeface="Calibri"/>
              </a:rPr>
              <a:t>	</a:t>
            </a:r>
            <a:r>
              <a:rPr sz="3600" b="1" spc="425" dirty="0">
                <a:latin typeface="Calibri"/>
                <a:cs typeface="Calibri"/>
              </a:rPr>
              <a:t>Others</a:t>
            </a:r>
            <a:r>
              <a:rPr sz="3600" b="1" dirty="0">
                <a:latin typeface="Calibri"/>
                <a:cs typeface="Calibri"/>
              </a:rPr>
              <a:t>	</a:t>
            </a:r>
            <a:r>
              <a:rPr sz="3600" b="1" spc="459" dirty="0">
                <a:latin typeface="Calibri"/>
                <a:cs typeface="Calibri"/>
              </a:rPr>
              <a:t>Find</a:t>
            </a:r>
            <a:r>
              <a:rPr sz="3600" b="1" dirty="0">
                <a:latin typeface="Calibri"/>
                <a:cs typeface="Calibri"/>
              </a:rPr>
              <a:t>	</a:t>
            </a:r>
            <a:r>
              <a:rPr sz="3600" b="1" spc="470" dirty="0">
                <a:latin typeface="Calibri"/>
                <a:cs typeface="Calibri"/>
              </a:rPr>
              <a:t>Sources</a:t>
            </a:r>
            <a:r>
              <a:rPr sz="3600" b="1" dirty="0">
                <a:latin typeface="Calibri"/>
                <a:cs typeface="Calibri"/>
              </a:rPr>
              <a:t>	</a:t>
            </a:r>
            <a:r>
              <a:rPr sz="3600" spc="-60" dirty="0">
                <a:latin typeface="Calibri"/>
                <a:cs typeface="Calibri"/>
              </a:rPr>
              <a:t>–</a:t>
            </a:r>
            <a:r>
              <a:rPr sz="3600" dirty="0">
                <a:latin typeface="Calibri"/>
                <a:cs typeface="Calibri"/>
              </a:rPr>
              <a:t>	</a:t>
            </a:r>
            <a:r>
              <a:rPr sz="3600" spc="390" dirty="0">
                <a:latin typeface="Calibri"/>
                <a:cs typeface="Calibri"/>
              </a:rPr>
              <a:t>Makes</a:t>
            </a:r>
            <a:r>
              <a:rPr sz="3600" dirty="0">
                <a:latin typeface="Calibri"/>
                <a:cs typeface="Calibri"/>
              </a:rPr>
              <a:t>	</a:t>
            </a:r>
            <a:r>
              <a:rPr sz="3600" spc="175" dirty="0">
                <a:latin typeface="Calibri"/>
                <a:cs typeface="Calibri"/>
              </a:rPr>
              <a:t>it</a:t>
            </a:r>
            <a:r>
              <a:rPr sz="3600" dirty="0">
                <a:latin typeface="Calibri"/>
                <a:cs typeface="Calibri"/>
              </a:rPr>
              <a:t>	</a:t>
            </a:r>
            <a:r>
              <a:rPr sz="3600" spc="340" dirty="0">
                <a:latin typeface="Calibri"/>
                <a:cs typeface="Calibri"/>
              </a:rPr>
              <a:t>easy</a:t>
            </a:r>
            <a:r>
              <a:rPr sz="3600" dirty="0">
                <a:latin typeface="Calibri"/>
                <a:cs typeface="Calibri"/>
              </a:rPr>
              <a:t>	</a:t>
            </a:r>
            <a:r>
              <a:rPr sz="3600" spc="185" dirty="0">
                <a:latin typeface="Calibri"/>
                <a:cs typeface="Calibri"/>
              </a:rPr>
              <a:t>for</a:t>
            </a:r>
            <a:r>
              <a:rPr sz="3600" dirty="0">
                <a:latin typeface="Calibri"/>
                <a:cs typeface="Calibri"/>
              </a:rPr>
              <a:t>	</a:t>
            </a:r>
            <a:r>
              <a:rPr sz="3600" spc="330" dirty="0">
                <a:latin typeface="Calibri"/>
                <a:cs typeface="Calibri"/>
              </a:rPr>
              <a:t>others</a:t>
            </a:r>
            <a:r>
              <a:rPr sz="3600" dirty="0">
                <a:latin typeface="Calibri"/>
                <a:cs typeface="Calibri"/>
              </a:rPr>
              <a:t>	</a:t>
            </a:r>
            <a:r>
              <a:rPr sz="3600" spc="265" dirty="0">
                <a:latin typeface="Calibri"/>
                <a:cs typeface="Calibri"/>
              </a:rPr>
              <a:t>to</a:t>
            </a:r>
            <a:r>
              <a:rPr sz="3600" dirty="0">
                <a:latin typeface="Calibri"/>
                <a:cs typeface="Calibri"/>
              </a:rPr>
              <a:t>	</a:t>
            </a:r>
            <a:r>
              <a:rPr sz="3600" spc="465" dirty="0">
                <a:latin typeface="Calibri"/>
                <a:cs typeface="Calibri"/>
              </a:rPr>
              <a:t>check</a:t>
            </a:r>
            <a:r>
              <a:rPr sz="3600" dirty="0">
                <a:latin typeface="Calibri"/>
                <a:cs typeface="Calibri"/>
              </a:rPr>
              <a:t>	</a:t>
            </a:r>
            <a:r>
              <a:rPr sz="3600" spc="325" dirty="0">
                <a:latin typeface="Calibri"/>
                <a:cs typeface="Calibri"/>
              </a:rPr>
              <a:t>your </a:t>
            </a:r>
            <a:r>
              <a:rPr sz="3600" spc="290" dirty="0">
                <a:latin typeface="Calibri"/>
                <a:cs typeface="Calibri"/>
              </a:rPr>
              <a:t>research.</a:t>
            </a:r>
            <a:endParaRPr sz="3600" dirty="0">
              <a:latin typeface="Calibri"/>
              <a:cs typeface="Calibri"/>
            </a:endParaRPr>
          </a:p>
          <a:p>
            <a:pPr marL="583565" indent="-570865">
              <a:lnSpc>
                <a:spcPct val="100000"/>
              </a:lnSpc>
              <a:spcBef>
                <a:spcPts val="4325"/>
              </a:spcBef>
              <a:buFont typeface="Arial"/>
              <a:buChar char="•"/>
              <a:tabLst>
                <a:tab pos="583565" algn="l"/>
              </a:tabLst>
            </a:pPr>
            <a:r>
              <a:rPr sz="3600" b="1" spc="395" dirty="0">
                <a:latin typeface="Calibri"/>
                <a:cs typeface="Calibri"/>
              </a:rPr>
              <a:t>Meets</a:t>
            </a:r>
            <a:r>
              <a:rPr sz="3600" b="1" spc="229" dirty="0">
                <a:latin typeface="Calibri"/>
                <a:cs typeface="Calibri"/>
              </a:rPr>
              <a:t> </a:t>
            </a:r>
            <a:r>
              <a:rPr sz="3600" b="1" spc="525" dirty="0">
                <a:latin typeface="Calibri"/>
                <a:cs typeface="Calibri"/>
              </a:rPr>
              <a:t>Academic</a:t>
            </a:r>
            <a:r>
              <a:rPr sz="3600" b="1" spc="225" dirty="0">
                <a:latin typeface="Calibri"/>
                <a:cs typeface="Calibri"/>
              </a:rPr>
              <a:t> </a:t>
            </a:r>
            <a:r>
              <a:rPr sz="3600" b="1" spc="450" dirty="0">
                <a:latin typeface="Calibri"/>
                <a:cs typeface="Calibri"/>
              </a:rPr>
              <a:t>Rules</a:t>
            </a:r>
            <a:r>
              <a:rPr sz="3600" b="1" spc="155" dirty="0">
                <a:latin typeface="Calibri"/>
                <a:cs typeface="Calibri"/>
              </a:rPr>
              <a:t> </a:t>
            </a:r>
            <a:r>
              <a:rPr sz="3600" dirty="0">
                <a:latin typeface="Calibri"/>
                <a:cs typeface="Calibri"/>
              </a:rPr>
              <a:t>–</a:t>
            </a:r>
            <a:r>
              <a:rPr sz="3600" spc="135" dirty="0">
                <a:latin typeface="Calibri"/>
                <a:cs typeface="Calibri"/>
              </a:rPr>
              <a:t> </a:t>
            </a:r>
            <a:r>
              <a:rPr sz="3600" spc="320" dirty="0">
                <a:latin typeface="Calibri"/>
                <a:cs typeface="Calibri"/>
              </a:rPr>
              <a:t>Most</a:t>
            </a:r>
            <a:r>
              <a:rPr sz="3600" spc="140" dirty="0">
                <a:latin typeface="Calibri"/>
                <a:cs typeface="Calibri"/>
              </a:rPr>
              <a:t> </a:t>
            </a:r>
            <a:r>
              <a:rPr sz="3600" spc="355" dirty="0">
                <a:latin typeface="Calibri"/>
                <a:cs typeface="Calibri"/>
              </a:rPr>
              <a:t>schools</a:t>
            </a:r>
            <a:r>
              <a:rPr sz="3600" spc="145" dirty="0">
                <a:latin typeface="Calibri"/>
                <a:cs typeface="Calibri"/>
              </a:rPr>
              <a:t> </a:t>
            </a:r>
            <a:r>
              <a:rPr sz="3600" spc="495" dirty="0">
                <a:latin typeface="Calibri"/>
                <a:cs typeface="Calibri"/>
              </a:rPr>
              <a:t>and</a:t>
            </a:r>
            <a:r>
              <a:rPr sz="3600" spc="130" dirty="0">
                <a:latin typeface="Calibri"/>
                <a:cs typeface="Calibri"/>
              </a:rPr>
              <a:t> </a:t>
            </a:r>
            <a:r>
              <a:rPr sz="3600" spc="300" dirty="0">
                <a:latin typeface="Calibri"/>
                <a:cs typeface="Calibri"/>
              </a:rPr>
              <a:t>universities</a:t>
            </a:r>
            <a:r>
              <a:rPr sz="3600" spc="120" dirty="0">
                <a:latin typeface="Calibri"/>
                <a:cs typeface="Calibri"/>
              </a:rPr>
              <a:t> </a:t>
            </a:r>
            <a:r>
              <a:rPr sz="3600" spc="405" dirty="0">
                <a:latin typeface="Calibri"/>
                <a:cs typeface="Calibri"/>
              </a:rPr>
              <a:t>expect</a:t>
            </a:r>
            <a:r>
              <a:rPr sz="3600" spc="135" dirty="0">
                <a:latin typeface="Calibri"/>
                <a:cs typeface="Calibri"/>
              </a:rPr>
              <a:t> </a:t>
            </a:r>
            <a:r>
              <a:rPr sz="3600" spc="55" dirty="0">
                <a:latin typeface="Calibri"/>
                <a:cs typeface="Calibri"/>
              </a:rPr>
              <a:t>it.</a:t>
            </a:r>
            <a:endParaRPr sz="3600" dirty="0">
              <a:latin typeface="Calibri"/>
              <a:cs typeface="Calibri"/>
            </a:endParaRPr>
          </a:p>
          <a:p>
            <a:pPr marL="14263369">
              <a:lnSpc>
                <a:spcPct val="100000"/>
              </a:lnSpc>
              <a:spcBef>
                <a:spcPts val="990"/>
              </a:spcBef>
            </a:pPr>
            <a:r>
              <a:rPr sz="3600" spc="280" dirty="0">
                <a:latin typeface="Calibri"/>
                <a:cs typeface="Calibri"/>
              </a:rPr>
              <a:t>(Norton,</a:t>
            </a:r>
            <a:r>
              <a:rPr sz="3600" spc="125" dirty="0">
                <a:latin typeface="Calibri"/>
                <a:cs typeface="Calibri"/>
              </a:rPr>
              <a:t> </a:t>
            </a:r>
            <a:r>
              <a:rPr sz="3600" spc="340" dirty="0">
                <a:latin typeface="Calibri"/>
                <a:cs typeface="Calibri"/>
              </a:rPr>
              <a:t>2009)</a:t>
            </a:r>
            <a:endParaRPr sz="3600" dirty="0">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5153405" y="345440"/>
            <a:ext cx="7599680" cy="1122680"/>
          </a:xfrm>
          <a:prstGeom prst="rect">
            <a:avLst/>
          </a:prstGeom>
        </p:spPr>
        <p:txBody>
          <a:bodyPr vert="horz" wrap="square" lIns="0" tIns="12700" rIns="0" bIns="0" rtlCol="0">
            <a:spAutoFit/>
          </a:bodyPr>
          <a:lstStyle/>
          <a:p>
            <a:pPr marL="12700">
              <a:lnSpc>
                <a:spcPct val="100000"/>
              </a:lnSpc>
              <a:spcBef>
                <a:spcPts val="100"/>
              </a:spcBef>
            </a:pPr>
            <a:r>
              <a:rPr spc="1015" dirty="0"/>
              <a:t>Example</a:t>
            </a:r>
            <a:r>
              <a:rPr spc="409" dirty="0"/>
              <a:t> </a:t>
            </a:r>
            <a:r>
              <a:rPr spc="840" dirty="0"/>
              <a:t>(Book)</a:t>
            </a:r>
          </a:p>
        </p:txBody>
      </p:sp>
      <p:sp>
        <p:nvSpPr>
          <p:cNvPr id="3" name="object 3"/>
          <p:cNvSpPr txBox="1"/>
          <p:nvPr/>
        </p:nvSpPr>
        <p:spPr>
          <a:xfrm>
            <a:off x="828039" y="1941068"/>
            <a:ext cx="16581119" cy="7158990"/>
          </a:xfrm>
          <a:prstGeom prst="rect">
            <a:avLst/>
          </a:prstGeom>
        </p:spPr>
        <p:txBody>
          <a:bodyPr vert="horz" wrap="square" lIns="0" tIns="12700" rIns="0" bIns="0" rtlCol="0">
            <a:spAutoFit/>
          </a:bodyPr>
          <a:lstStyle/>
          <a:p>
            <a:pPr marL="101600" algn="just">
              <a:lnSpc>
                <a:spcPct val="100000"/>
              </a:lnSpc>
              <a:spcBef>
                <a:spcPts val="100"/>
              </a:spcBef>
            </a:pPr>
            <a:r>
              <a:rPr sz="3600" b="1" spc="340" dirty="0">
                <a:latin typeface="Calibri"/>
                <a:cs typeface="Calibri"/>
              </a:rPr>
              <a:t>In-</a:t>
            </a:r>
            <a:r>
              <a:rPr sz="3600" b="1" spc="385" dirty="0">
                <a:latin typeface="Calibri"/>
                <a:cs typeface="Calibri"/>
              </a:rPr>
              <a:t>text</a:t>
            </a:r>
            <a:r>
              <a:rPr sz="3600" b="1" spc="190" dirty="0">
                <a:latin typeface="Calibri"/>
                <a:cs typeface="Calibri"/>
              </a:rPr>
              <a:t> </a:t>
            </a:r>
            <a:r>
              <a:rPr sz="3600" b="1" spc="370" dirty="0">
                <a:latin typeface="Calibri"/>
                <a:cs typeface="Calibri"/>
              </a:rPr>
              <a:t>citation</a:t>
            </a:r>
            <a:r>
              <a:rPr sz="3600" b="1" spc="229" dirty="0">
                <a:latin typeface="Calibri"/>
                <a:cs typeface="Calibri"/>
              </a:rPr>
              <a:t> </a:t>
            </a:r>
            <a:r>
              <a:rPr sz="3600" b="1" spc="365" dirty="0">
                <a:latin typeface="Calibri"/>
                <a:cs typeface="Calibri"/>
              </a:rPr>
              <a:t>(Inside</a:t>
            </a:r>
            <a:r>
              <a:rPr sz="3600" b="1" spc="240" dirty="0">
                <a:latin typeface="Calibri"/>
                <a:cs typeface="Calibri"/>
              </a:rPr>
              <a:t> </a:t>
            </a:r>
            <a:r>
              <a:rPr sz="3600" b="1" spc="409" dirty="0">
                <a:latin typeface="Calibri"/>
                <a:cs typeface="Calibri"/>
              </a:rPr>
              <a:t>your</a:t>
            </a:r>
            <a:r>
              <a:rPr sz="3600" b="1" spc="220" dirty="0">
                <a:latin typeface="Calibri"/>
                <a:cs typeface="Calibri"/>
              </a:rPr>
              <a:t> </a:t>
            </a:r>
            <a:r>
              <a:rPr sz="3600" b="1" spc="385" dirty="0">
                <a:latin typeface="Calibri"/>
                <a:cs typeface="Calibri"/>
              </a:rPr>
              <a:t>writing)</a:t>
            </a:r>
            <a:endParaRPr sz="3600">
              <a:latin typeface="Calibri"/>
              <a:cs typeface="Calibri"/>
            </a:endParaRPr>
          </a:p>
          <a:p>
            <a:pPr marL="101600" marR="43180" algn="just">
              <a:lnSpc>
                <a:spcPct val="100000"/>
              </a:lnSpc>
              <a:spcBef>
                <a:spcPts val="4320"/>
              </a:spcBef>
            </a:pPr>
            <a:r>
              <a:rPr sz="3600" spc="415" dirty="0">
                <a:latin typeface="Calibri"/>
                <a:cs typeface="Calibri"/>
              </a:rPr>
              <a:t>Students</a:t>
            </a:r>
            <a:r>
              <a:rPr sz="3600" spc="620" dirty="0">
                <a:latin typeface="Calibri"/>
                <a:cs typeface="Calibri"/>
              </a:rPr>
              <a:t> </a:t>
            </a:r>
            <a:r>
              <a:rPr sz="3600" spc="365" dirty="0">
                <a:latin typeface="Calibri"/>
                <a:cs typeface="Calibri"/>
              </a:rPr>
              <a:t>today</a:t>
            </a:r>
            <a:r>
              <a:rPr sz="3600" spc="610" dirty="0">
                <a:latin typeface="Calibri"/>
                <a:cs typeface="Calibri"/>
              </a:rPr>
              <a:t> </a:t>
            </a:r>
            <a:r>
              <a:rPr sz="3600" spc="335" dirty="0">
                <a:latin typeface="Calibri"/>
                <a:cs typeface="Calibri"/>
              </a:rPr>
              <a:t>face</a:t>
            </a:r>
            <a:r>
              <a:rPr sz="3600" spc="610" dirty="0">
                <a:latin typeface="Calibri"/>
                <a:cs typeface="Calibri"/>
              </a:rPr>
              <a:t> </a:t>
            </a:r>
            <a:r>
              <a:rPr sz="3600" spc="545" dirty="0">
                <a:latin typeface="Calibri"/>
                <a:cs typeface="Calibri"/>
              </a:rPr>
              <a:t>many</a:t>
            </a:r>
            <a:r>
              <a:rPr sz="3600" spc="610" dirty="0">
                <a:latin typeface="Calibri"/>
                <a:cs typeface="Calibri"/>
              </a:rPr>
              <a:t> </a:t>
            </a:r>
            <a:r>
              <a:rPr sz="3600" spc="409" dirty="0">
                <a:latin typeface="Calibri"/>
                <a:cs typeface="Calibri"/>
              </a:rPr>
              <a:t>challenges</a:t>
            </a:r>
            <a:r>
              <a:rPr sz="3600" spc="610" dirty="0">
                <a:latin typeface="Calibri"/>
                <a:cs typeface="Calibri"/>
              </a:rPr>
              <a:t> </a:t>
            </a:r>
            <a:r>
              <a:rPr sz="3600" spc="465" dirty="0">
                <a:latin typeface="Calibri"/>
                <a:cs typeface="Calibri"/>
              </a:rPr>
              <a:t>such</a:t>
            </a:r>
            <a:r>
              <a:rPr sz="3600" spc="605" dirty="0">
                <a:latin typeface="Calibri"/>
                <a:cs typeface="Calibri"/>
              </a:rPr>
              <a:t> </a:t>
            </a:r>
            <a:r>
              <a:rPr sz="3600" spc="360" dirty="0">
                <a:latin typeface="Calibri"/>
                <a:cs typeface="Calibri"/>
              </a:rPr>
              <a:t>as</a:t>
            </a:r>
            <a:r>
              <a:rPr sz="3600" spc="620" dirty="0">
                <a:latin typeface="Calibri"/>
                <a:cs typeface="Calibri"/>
              </a:rPr>
              <a:t> </a:t>
            </a:r>
            <a:r>
              <a:rPr sz="3600" spc="285" dirty="0">
                <a:latin typeface="Calibri"/>
                <a:cs typeface="Calibri"/>
              </a:rPr>
              <a:t>distraction,</a:t>
            </a:r>
            <a:r>
              <a:rPr sz="3600" spc="615" dirty="0">
                <a:latin typeface="Calibri"/>
                <a:cs typeface="Calibri"/>
              </a:rPr>
              <a:t> </a:t>
            </a:r>
            <a:r>
              <a:rPr sz="3600" spc="345" dirty="0">
                <a:latin typeface="Calibri"/>
                <a:cs typeface="Calibri"/>
              </a:rPr>
              <a:t>information </a:t>
            </a:r>
            <a:r>
              <a:rPr sz="3600" spc="275" dirty="0">
                <a:latin typeface="Calibri"/>
                <a:cs typeface="Calibri"/>
              </a:rPr>
              <a:t>overload,</a:t>
            </a:r>
            <a:r>
              <a:rPr sz="3600" spc="850" dirty="0">
                <a:latin typeface="Calibri"/>
                <a:cs typeface="Calibri"/>
              </a:rPr>
              <a:t> </a:t>
            </a:r>
            <a:r>
              <a:rPr sz="3600" spc="490" dirty="0">
                <a:latin typeface="Calibri"/>
                <a:cs typeface="Calibri"/>
              </a:rPr>
              <a:t>and</a:t>
            </a:r>
            <a:r>
              <a:rPr sz="3600" spc="844" dirty="0">
                <a:latin typeface="Calibri"/>
                <a:cs typeface="Calibri"/>
              </a:rPr>
              <a:t> </a:t>
            </a:r>
            <a:r>
              <a:rPr sz="3600" spc="330" dirty="0">
                <a:latin typeface="Calibri"/>
                <a:cs typeface="Calibri"/>
              </a:rPr>
              <a:t>digital</a:t>
            </a:r>
            <a:r>
              <a:rPr sz="3600" spc="855" dirty="0">
                <a:latin typeface="Calibri"/>
                <a:cs typeface="Calibri"/>
              </a:rPr>
              <a:t> </a:t>
            </a:r>
            <a:r>
              <a:rPr sz="3600" spc="340" dirty="0">
                <a:latin typeface="Calibri"/>
                <a:cs typeface="Calibri"/>
              </a:rPr>
              <a:t>burnout,</a:t>
            </a:r>
            <a:r>
              <a:rPr sz="3600" spc="850" dirty="0">
                <a:latin typeface="Calibri"/>
                <a:cs typeface="Calibri"/>
              </a:rPr>
              <a:t> </a:t>
            </a:r>
            <a:r>
              <a:rPr sz="3600" spc="445" dirty="0">
                <a:latin typeface="Calibri"/>
                <a:cs typeface="Calibri"/>
              </a:rPr>
              <a:t>but</a:t>
            </a:r>
            <a:r>
              <a:rPr sz="3600" spc="850" dirty="0">
                <a:latin typeface="Calibri"/>
                <a:cs typeface="Calibri"/>
              </a:rPr>
              <a:t> </a:t>
            </a:r>
            <a:r>
              <a:rPr sz="3600" spc="300" dirty="0">
                <a:latin typeface="Calibri"/>
                <a:cs typeface="Calibri"/>
              </a:rPr>
              <a:t>also</a:t>
            </a:r>
            <a:r>
              <a:rPr sz="3600" spc="850" dirty="0">
                <a:latin typeface="Calibri"/>
                <a:cs typeface="Calibri"/>
              </a:rPr>
              <a:t> </a:t>
            </a:r>
            <a:r>
              <a:rPr sz="3600" spc="400" dirty="0">
                <a:latin typeface="Calibri"/>
                <a:cs typeface="Calibri"/>
              </a:rPr>
              <a:t>have</a:t>
            </a:r>
            <a:r>
              <a:rPr sz="3600" spc="855" dirty="0">
                <a:latin typeface="Calibri"/>
                <a:cs typeface="Calibri"/>
              </a:rPr>
              <a:t> </a:t>
            </a:r>
            <a:r>
              <a:rPr sz="3600" spc="355" dirty="0">
                <a:latin typeface="Calibri"/>
                <a:cs typeface="Calibri"/>
              </a:rPr>
              <a:t>opportunities</a:t>
            </a:r>
            <a:r>
              <a:rPr sz="3600" spc="840" dirty="0">
                <a:latin typeface="Calibri"/>
                <a:cs typeface="Calibri"/>
              </a:rPr>
              <a:t> </a:t>
            </a:r>
            <a:r>
              <a:rPr sz="3600" spc="290" dirty="0">
                <a:latin typeface="Calibri"/>
                <a:cs typeface="Calibri"/>
              </a:rPr>
              <a:t>like</a:t>
            </a:r>
            <a:r>
              <a:rPr sz="3600" spc="835" dirty="0">
                <a:latin typeface="Calibri"/>
                <a:cs typeface="Calibri"/>
              </a:rPr>
              <a:t> </a:t>
            </a:r>
            <a:r>
              <a:rPr sz="3600" spc="370" dirty="0">
                <a:latin typeface="Calibri"/>
                <a:cs typeface="Calibri"/>
              </a:rPr>
              <a:t>global </a:t>
            </a:r>
            <a:r>
              <a:rPr sz="3600" spc="385" dirty="0">
                <a:latin typeface="Calibri"/>
                <a:cs typeface="Calibri"/>
              </a:rPr>
              <a:t>learning</a:t>
            </a:r>
            <a:r>
              <a:rPr sz="3600" spc="120" dirty="0">
                <a:latin typeface="Calibri"/>
                <a:cs typeface="Calibri"/>
              </a:rPr>
              <a:t> </a:t>
            </a:r>
            <a:r>
              <a:rPr sz="3600" spc="495" dirty="0">
                <a:latin typeface="Calibri"/>
                <a:cs typeface="Calibri"/>
              </a:rPr>
              <a:t>and</a:t>
            </a:r>
            <a:r>
              <a:rPr sz="3600" spc="135" dirty="0">
                <a:latin typeface="Calibri"/>
                <a:cs typeface="Calibri"/>
              </a:rPr>
              <a:t> </a:t>
            </a:r>
            <a:r>
              <a:rPr sz="3600" spc="360" dirty="0">
                <a:latin typeface="Calibri"/>
                <a:cs typeface="Calibri"/>
              </a:rPr>
              <a:t>easy</a:t>
            </a:r>
            <a:r>
              <a:rPr sz="3600" spc="125" dirty="0">
                <a:latin typeface="Calibri"/>
                <a:cs typeface="Calibri"/>
              </a:rPr>
              <a:t> </a:t>
            </a:r>
            <a:r>
              <a:rPr sz="3600" spc="405" dirty="0">
                <a:latin typeface="Calibri"/>
                <a:cs typeface="Calibri"/>
              </a:rPr>
              <a:t>access</a:t>
            </a:r>
            <a:r>
              <a:rPr sz="3600" spc="140" dirty="0">
                <a:latin typeface="Calibri"/>
                <a:cs typeface="Calibri"/>
              </a:rPr>
              <a:t> </a:t>
            </a:r>
            <a:r>
              <a:rPr sz="3600" spc="290" dirty="0">
                <a:latin typeface="Calibri"/>
                <a:cs typeface="Calibri"/>
              </a:rPr>
              <a:t>to</a:t>
            </a:r>
            <a:r>
              <a:rPr sz="3600" spc="140" dirty="0">
                <a:latin typeface="Calibri"/>
                <a:cs typeface="Calibri"/>
              </a:rPr>
              <a:t> </a:t>
            </a:r>
            <a:r>
              <a:rPr sz="3600" spc="345" dirty="0">
                <a:latin typeface="Calibri"/>
                <a:cs typeface="Calibri"/>
              </a:rPr>
              <a:t>resources</a:t>
            </a:r>
            <a:r>
              <a:rPr sz="3600" spc="130" dirty="0">
                <a:latin typeface="Calibri"/>
                <a:cs typeface="Calibri"/>
              </a:rPr>
              <a:t> </a:t>
            </a:r>
            <a:r>
              <a:rPr sz="3600" spc="315" dirty="0">
                <a:solidFill>
                  <a:srgbClr val="FF0000"/>
                </a:solidFill>
                <a:latin typeface="Calibri"/>
                <a:cs typeface="Calibri"/>
              </a:rPr>
              <a:t>(Jones,</a:t>
            </a:r>
            <a:r>
              <a:rPr sz="3600" spc="140" dirty="0">
                <a:solidFill>
                  <a:srgbClr val="FF0000"/>
                </a:solidFill>
                <a:latin typeface="Calibri"/>
                <a:cs typeface="Calibri"/>
              </a:rPr>
              <a:t> </a:t>
            </a:r>
            <a:r>
              <a:rPr sz="3600" spc="170" dirty="0">
                <a:solidFill>
                  <a:srgbClr val="FF0000"/>
                </a:solidFill>
                <a:latin typeface="Calibri"/>
                <a:cs typeface="Calibri"/>
              </a:rPr>
              <a:t>2022).</a:t>
            </a:r>
            <a:endParaRPr sz="3600">
              <a:latin typeface="Calibri"/>
              <a:cs typeface="Calibri"/>
            </a:endParaRPr>
          </a:p>
          <a:p>
            <a:pPr marL="101600" algn="just">
              <a:lnSpc>
                <a:spcPct val="100000"/>
              </a:lnSpc>
              <a:spcBef>
                <a:spcPts val="4320"/>
              </a:spcBef>
            </a:pPr>
            <a:r>
              <a:rPr sz="3600" spc="254" dirty="0">
                <a:latin typeface="Calibri"/>
                <a:cs typeface="Calibri"/>
              </a:rPr>
              <a:t>Is</a:t>
            </a:r>
            <a:r>
              <a:rPr sz="3600" spc="135" dirty="0">
                <a:latin typeface="Calibri"/>
                <a:cs typeface="Calibri"/>
              </a:rPr>
              <a:t> </a:t>
            </a:r>
            <a:r>
              <a:rPr sz="3600" spc="345" dirty="0">
                <a:latin typeface="Calibri"/>
                <a:cs typeface="Calibri"/>
              </a:rPr>
              <a:t>there</a:t>
            </a:r>
            <a:r>
              <a:rPr sz="3600" spc="125" dirty="0">
                <a:latin typeface="Calibri"/>
                <a:cs typeface="Calibri"/>
              </a:rPr>
              <a:t> </a:t>
            </a:r>
            <a:r>
              <a:rPr sz="3600" spc="380" dirty="0">
                <a:latin typeface="Calibri"/>
                <a:cs typeface="Calibri"/>
              </a:rPr>
              <a:t>another</a:t>
            </a:r>
            <a:r>
              <a:rPr sz="3600" spc="135" dirty="0">
                <a:latin typeface="Calibri"/>
                <a:cs typeface="Calibri"/>
              </a:rPr>
              <a:t> </a:t>
            </a:r>
            <a:r>
              <a:rPr sz="3600" spc="430" dirty="0">
                <a:latin typeface="Calibri"/>
                <a:cs typeface="Calibri"/>
              </a:rPr>
              <a:t>way</a:t>
            </a:r>
            <a:r>
              <a:rPr sz="3600" spc="135" dirty="0">
                <a:latin typeface="Calibri"/>
                <a:cs typeface="Calibri"/>
              </a:rPr>
              <a:t> </a:t>
            </a:r>
            <a:r>
              <a:rPr sz="3600" spc="475" dirty="0">
                <a:latin typeface="Calibri"/>
                <a:cs typeface="Calibri"/>
              </a:rPr>
              <a:t>we</a:t>
            </a:r>
            <a:r>
              <a:rPr sz="3600" spc="125" dirty="0">
                <a:latin typeface="Calibri"/>
                <a:cs typeface="Calibri"/>
              </a:rPr>
              <a:t> </a:t>
            </a:r>
            <a:r>
              <a:rPr sz="3600" spc="475" dirty="0">
                <a:latin typeface="Calibri"/>
                <a:cs typeface="Calibri"/>
              </a:rPr>
              <a:t>can</a:t>
            </a:r>
            <a:r>
              <a:rPr sz="3600" spc="130" dirty="0">
                <a:latin typeface="Calibri"/>
                <a:cs typeface="Calibri"/>
              </a:rPr>
              <a:t> </a:t>
            </a:r>
            <a:r>
              <a:rPr sz="3600" spc="375" dirty="0">
                <a:latin typeface="Calibri"/>
                <a:cs typeface="Calibri"/>
              </a:rPr>
              <a:t>introduce</a:t>
            </a:r>
            <a:r>
              <a:rPr sz="3600" spc="130" dirty="0">
                <a:latin typeface="Calibri"/>
                <a:cs typeface="Calibri"/>
              </a:rPr>
              <a:t> </a:t>
            </a:r>
            <a:r>
              <a:rPr sz="3600" spc="390" dirty="0">
                <a:latin typeface="Calibri"/>
                <a:cs typeface="Calibri"/>
              </a:rPr>
              <a:t>the</a:t>
            </a:r>
            <a:r>
              <a:rPr sz="3600" spc="130" dirty="0">
                <a:latin typeface="Calibri"/>
                <a:cs typeface="Calibri"/>
              </a:rPr>
              <a:t> </a:t>
            </a:r>
            <a:r>
              <a:rPr sz="3600" spc="315" dirty="0">
                <a:latin typeface="Calibri"/>
                <a:cs typeface="Calibri"/>
              </a:rPr>
              <a:t>citation?</a:t>
            </a:r>
            <a:endParaRPr sz="3600">
              <a:latin typeface="Calibri"/>
              <a:cs typeface="Calibri"/>
            </a:endParaRPr>
          </a:p>
          <a:p>
            <a:pPr marL="672465" indent="-570865">
              <a:lnSpc>
                <a:spcPct val="100000"/>
              </a:lnSpc>
              <a:buFont typeface="Arial"/>
              <a:buChar char="•"/>
              <a:tabLst>
                <a:tab pos="672465" algn="l"/>
              </a:tabLst>
            </a:pPr>
            <a:r>
              <a:rPr sz="3600" spc="455" dirty="0">
                <a:latin typeface="Calibri"/>
                <a:cs typeface="Calibri"/>
              </a:rPr>
              <a:t>Jones</a:t>
            </a:r>
            <a:r>
              <a:rPr sz="3600" spc="140" dirty="0">
                <a:latin typeface="Calibri"/>
                <a:cs typeface="Calibri"/>
              </a:rPr>
              <a:t> </a:t>
            </a:r>
            <a:r>
              <a:rPr sz="3600" spc="220" dirty="0">
                <a:latin typeface="Calibri"/>
                <a:cs typeface="Calibri"/>
              </a:rPr>
              <a:t>(2022)</a:t>
            </a:r>
            <a:r>
              <a:rPr sz="3600" spc="160" dirty="0">
                <a:latin typeface="Calibri"/>
                <a:cs typeface="Calibri"/>
              </a:rPr>
              <a:t> </a:t>
            </a:r>
            <a:r>
              <a:rPr sz="3600" spc="455" dirty="0">
                <a:latin typeface="Calibri"/>
                <a:cs typeface="Calibri"/>
              </a:rPr>
              <a:t>suggests</a:t>
            </a:r>
            <a:r>
              <a:rPr sz="3600" spc="155" dirty="0">
                <a:latin typeface="Calibri"/>
                <a:cs typeface="Calibri"/>
              </a:rPr>
              <a:t> </a:t>
            </a:r>
            <a:r>
              <a:rPr sz="3600" spc="395" dirty="0">
                <a:latin typeface="Calibri"/>
                <a:cs typeface="Calibri"/>
              </a:rPr>
              <a:t>students</a:t>
            </a:r>
            <a:r>
              <a:rPr sz="3600" spc="135" dirty="0">
                <a:latin typeface="Calibri"/>
                <a:cs typeface="Calibri"/>
              </a:rPr>
              <a:t> </a:t>
            </a:r>
            <a:r>
              <a:rPr sz="3600" spc="365" dirty="0">
                <a:latin typeface="Calibri"/>
                <a:cs typeface="Calibri"/>
              </a:rPr>
              <a:t>today</a:t>
            </a:r>
            <a:r>
              <a:rPr sz="3600" spc="140" dirty="0">
                <a:latin typeface="Calibri"/>
                <a:cs typeface="Calibri"/>
              </a:rPr>
              <a:t> </a:t>
            </a:r>
            <a:r>
              <a:rPr sz="3600" spc="335" dirty="0">
                <a:latin typeface="Calibri"/>
                <a:cs typeface="Calibri"/>
              </a:rPr>
              <a:t>face</a:t>
            </a:r>
            <a:r>
              <a:rPr sz="3600" spc="150" dirty="0">
                <a:latin typeface="Calibri"/>
                <a:cs typeface="Calibri"/>
              </a:rPr>
              <a:t> </a:t>
            </a:r>
            <a:r>
              <a:rPr sz="3600" spc="545" dirty="0">
                <a:latin typeface="Calibri"/>
                <a:cs typeface="Calibri"/>
              </a:rPr>
              <a:t>many</a:t>
            </a:r>
            <a:r>
              <a:rPr sz="3600" spc="130" dirty="0">
                <a:latin typeface="Calibri"/>
                <a:cs typeface="Calibri"/>
              </a:rPr>
              <a:t> </a:t>
            </a:r>
            <a:r>
              <a:rPr sz="3600" spc="340" dirty="0">
                <a:latin typeface="Calibri"/>
                <a:cs typeface="Calibri"/>
              </a:rPr>
              <a:t>challenges…</a:t>
            </a:r>
            <a:endParaRPr sz="3600">
              <a:latin typeface="Calibri"/>
              <a:cs typeface="Calibri"/>
            </a:endParaRPr>
          </a:p>
          <a:p>
            <a:pPr marL="101600" algn="just">
              <a:lnSpc>
                <a:spcPct val="100000"/>
              </a:lnSpc>
              <a:spcBef>
                <a:spcPts val="4325"/>
              </a:spcBef>
            </a:pPr>
            <a:r>
              <a:rPr sz="3600" b="1" spc="455" dirty="0">
                <a:latin typeface="Calibri"/>
                <a:cs typeface="Calibri"/>
              </a:rPr>
              <a:t>Reference</a:t>
            </a:r>
            <a:r>
              <a:rPr sz="3600" b="1" spc="240" dirty="0">
                <a:latin typeface="Calibri"/>
                <a:cs typeface="Calibri"/>
              </a:rPr>
              <a:t> </a:t>
            </a:r>
            <a:r>
              <a:rPr sz="3600" b="1" spc="285" dirty="0">
                <a:latin typeface="Calibri"/>
                <a:cs typeface="Calibri"/>
              </a:rPr>
              <a:t>list</a:t>
            </a:r>
            <a:r>
              <a:rPr sz="3600" b="1" spc="229" dirty="0">
                <a:latin typeface="Calibri"/>
                <a:cs typeface="Calibri"/>
              </a:rPr>
              <a:t> </a:t>
            </a:r>
            <a:r>
              <a:rPr sz="3600" b="1" spc="395" dirty="0">
                <a:latin typeface="Calibri"/>
                <a:cs typeface="Calibri"/>
              </a:rPr>
              <a:t>entry</a:t>
            </a:r>
            <a:r>
              <a:rPr sz="3600" b="1" spc="220" dirty="0">
                <a:latin typeface="Calibri"/>
                <a:cs typeface="Calibri"/>
              </a:rPr>
              <a:t> </a:t>
            </a:r>
            <a:r>
              <a:rPr sz="3600" b="1" spc="300" dirty="0">
                <a:latin typeface="Calibri"/>
                <a:cs typeface="Calibri"/>
              </a:rPr>
              <a:t>(at</a:t>
            </a:r>
            <a:r>
              <a:rPr sz="3600" b="1" spc="220" dirty="0">
                <a:latin typeface="Calibri"/>
                <a:cs typeface="Calibri"/>
              </a:rPr>
              <a:t> </a:t>
            </a:r>
            <a:r>
              <a:rPr sz="3600" b="1" spc="430" dirty="0">
                <a:latin typeface="Calibri"/>
                <a:cs typeface="Calibri"/>
              </a:rPr>
              <a:t>the</a:t>
            </a:r>
            <a:r>
              <a:rPr sz="3600" b="1" spc="225" dirty="0">
                <a:latin typeface="Calibri"/>
                <a:cs typeface="Calibri"/>
              </a:rPr>
              <a:t> </a:t>
            </a:r>
            <a:r>
              <a:rPr sz="3600" b="1" spc="505" dirty="0">
                <a:latin typeface="Calibri"/>
                <a:cs typeface="Calibri"/>
              </a:rPr>
              <a:t>end</a:t>
            </a:r>
            <a:r>
              <a:rPr sz="3600" b="1" spc="220" dirty="0">
                <a:latin typeface="Calibri"/>
                <a:cs typeface="Calibri"/>
              </a:rPr>
              <a:t> </a:t>
            </a:r>
            <a:r>
              <a:rPr sz="3600" b="1" spc="325" dirty="0">
                <a:latin typeface="Calibri"/>
                <a:cs typeface="Calibri"/>
              </a:rPr>
              <a:t>of</a:t>
            </a:r>
            <a:r>
              <a:rPr sz="3600" b="1" spc="215" dirty="0">
                <a:latin typeface="Calibri"/>
                <a:cs typeface="Calibri"/>
              </a:rPr>
              <a:t> </a:t>
            </a:r>
            <a:r>
              <a:rPr sz="3600" b="1" spc="409" dirty="0">
                <a:latin typeface="Calibri"/>
                <a:cs typeface="Calibri"/>
              </a:rPr>
              <a:t>your</a:t>
            </a:r>
            <a:r>
              <a:rPr sz="3600" b="1" spc="220" dirty="0">
                <a:latin typeface="Calibri"/>
                <a:cs typeface="Calibri"/>
              </a:rPr>
              <a:t> </a:t>
            </a:r>
            <a:r>
              <a:rPr sz="3600" b="1" spc="425" dirty="0">
                <a:latin typeface="Calibri"/>
                <a:cs typeface="Calibri"/>
              </a:rPr>
              <a:t>work)</a:t>
            </a:r>
            <a:endParaRPr sz="3600">
              <a:latin typeface="Calibri"/>
              <a:cs typeface="Calibri"/>
            </a:endParaRPr>
          </a:p>
          <a:p>
            <a:pPr marL="101600" marR="43180" algn="just">
              <a:lnSpc>
                <a:spcPct val="100000"/>
              </a:lnSpc>
              <a:spcBef>
                <a:spcPts val="4320"/>
              </a:spcBef>
            </a:pPr>
            <a:r>
              <a:rPr sz="3600" spc="345" dirty="0">
                <a:latin typeface="Calibri"/>
                <a:cs typeface="Calibri"/>
              </a:rPr>
              <a:t>Jones,</a:t>
            </a:r>
            <a:r>
              <a:rPr sz="3600" spc="765" dirty="0">
                <a:latin typeface="Calibri"/>
                <a:cs typeface="Calibri"/>
              </a:rPr>
              <a:t>  </a:t>
            </a:r>
            <a:r>
              <a:rPr sz="3600" spc="90" dirty="0">
                <a:latin typeface="Calibri"/>
                <a:cs typeface="Calibri"/>
              </a:rPr>
              <a:t>M.</a:t>
            </a:r>
            <a:r>
              <a:rPr sz="3600" spc="765" dirty="0">
                <a:latin typeface="Calibri"/>
                <a:cs typeface="Calibri"/>
              </a:rPr>
              <a:t>  </a:t>
            </a:r>
            <a:r>
              <a:rPr sz="3600" spc="170" dirty="0">
                <a:latin typeface="Calibri"/>
                <a:cs typeface="Calibri"/>
              </a:rPr>
              <a:t>(2022).</a:t>
            </a:r>
            <a:r>
              <a:rPr sz="3600" spc="780" dirty="0">
                <a:latin typeface="Calibri"/>
                <a:cs typeface="Calibri"/>
              </a:rPr>
              <a:t>  </a:t>
            </a:r>
            <a:r>
              <a:rPr sz="3600" i="1" spc="459" dirty="0">
                <a:latin typeface="Calibri"/>
                <a:cs typeface="Calibri"/>
              </a:rPr>
              <a:t>Learning</a:t>
            </a:r>
            <a:r>
              <a:rPr sz="3600" i="1" spc="755" dirty="0">
                <a:latin typeface="Calibri"/>
                <a:cs typeface="Calibri"/>
              </a:rPr>
              <a:t>  </a:t>
            </a:r>
            <a:r>
              <a:rPr sz="3600" i="1" spc="360" dirty="0">
                <a:latin typeface="Calibri"/>
                <a:cs typeface="Calibri"/>
              </a:rPr>
              <a:t>in</a:t>
            </a:r>
            <a:r>
              <a:rPr sz="3600" i="1" spc="765" dirty="0">
                <a:latin typeface="Calibri"/>
                <a:cs typeface="Calibri"/>
              </a:rPr>
              <a:t>  </a:t>
            </a:r>
            <a:r>
              <a:rPr sz="3600" i="1" spc="425" dirty="0">
                <a:latin typeface="Calibri"/>
                <a:cs typeface="Calibri"/>
              </a:rPr>
              <a:t>the</a:t>
            </a:r>
            <a:r>
              <a:rPr sz="3600" i="1" spc="765" dirty="0">
                <a:latin typeface="Calibri"/>
                <a:cs typeface="Calibri"/>
              </a:rPr>
              <a:t>  </a:t>
            </a:r>
            <a:r>
              <a:rPr sz="3600" i="1" spc="365" dirty="0">
                <a:latin typeface="Calibri"/>
                <a:cs typeface="Calibri"/>
              </a:rPr>
              <a:t>Digital</a:t>
            </a:r>
            <a:r>
              <a:rPr sz="3600" i="1" spc="765" dirty="0">
                <a:latin typeface="Calibri"/>
                <a:cs typeface="Calibri"/>
              </a:rPr>
              <a:t>  </a:t>
            </a:r>
            <a:r>
              <a:rPr sz="3600" i="1" spc="320" dirty="0">
                <a:latin typeface="Calibri"/>
                <a:cs typeface="Calibri"/>
              </a:rPr>
              <a:t>Age:</a:t>
            </a:r>
            <a:r>
              <a:rPr sz="3600" i="1" spc="775" dirty="0">
                <a:latin typeface="Calibri"/>
                <a:cs typeface="Calibri"/>
              </a:rPr>
              <a:t>  </a:t>
            </a:r>
            <a:r>
              <a:rPr sz="3600" i="1" spc="445" dirty="0">
                <a:latin typeface="Calibri"/>
                <a:cs typeface="Calibri"/>
              </a:rPr>
              <a:t>Challenges</a:t>
            </a:r>
            <a:r>
              <a:rPr sz="3600" i="1" spc="765" dirty="0">
                <a:latin typeface="Calibri"/>
                <a:cs typeface="Calibri"/>
              </a:rPr>
              <a:t>  </a:t>
            </a:r>
            <a:r>
              <a:rPr sz="3600" i="1" spc="545" dirty="0">
                <a:latin typeface="Calibri"/>
                <a:cs typeface="Calibri"/>
              </a:rPr>
              <a:t>and </a:t>
            </a:r>
            <a:r>
              <a:rPr sz="3600" i="1" spc="400" dirty="0">
                <a:latin typeface="Calibri"/>
                <a:cs typeface="Calibri"/>
              </a:rPr>
              <a:t>Opportunities</a:t>
            </a:r>
            <a:r>
              <a:rPr sz="3600" i="1" spc="120" dirty="0">
                <a:latin typeface="Calibri"/>
                <a:cs typeface="Calibri"/>
              </a:rPr>
              <a:t> </a:t>
            </a:r>
            <a:r>
              <a:rPr sz="3600" i="1" spc="235" dirty="0">
                <a:latin typeface="Calibri"/>
                <a:cs typeface="Calibri"/>
              </a:rPr>
              <a:t>for</a:t>
            </a:r>
            <a:r>
              <a:rPr sz="3600" i="1" spc="140" dirty="0">
                <a:latin typeface="Calibri"/>
                <a:cs typeface="Calibri"/>
              </a:rPr>
              <a:t> </a:t>
            </a:r>
            <a:r>
              <a:rPr sz="3600" i="1" spc="375" dirty="0">
                <a:latin typeface="Calibri"/>
                <a:cs typeface="Calibri"/>
              </a:rPr>
              <a:t>Students</a:t>
            </a:r>
            <a:r>
              <a:rPr sz="3600" spc="375" dirty="0">
                <a:latin typeface="Calibri"/>
                <a:cs typeface="Calibri"/>
              </a:rPr>
              <a:t>.</a:t>
            </a:r>
            <a:r>
              <a:rPr sz="3600" spc="120" dirty="0">
                <a:latin typeface="Calibri"/>
                <a:cs typeface="Calibri"/>
              </a:rPr>
              <a:t> </a:t>
            </a:r>
            <a:r>
              <a:rPr sz="3600" spc="295" dirty="0">
                <a:latin typeface="Calibri"/>
                <a:cs typeface="Calibri"/>
              </a:rPr>
              <a:t>6</a:t>
            </a:r>
            <a:r>
              <a:rPr sz="3600" spc="442" baseline="25462" dirty="0">
                <a:latin typeface="Calibri"/>
                <a:cs typeface="Calibri"/>
              </a:rPr>
              <a:t>th</a:t>
            </a:r>
            <a:r>
              <a:rPr sz="3600" spc="577" baseline="25462" dirty="0">
                <a:latin typeface="Calibri"/>
                <a:cs typeface="Calibri"/>
              </a:rPr>
              <a:t> </a:t>
            </a:r>
            <a:r>
              <a:rPr sz="3600" spc="320" dirty="0">
                <a:latin typeface="Calibri"/>
                <a:cs typeface="Calibri"/>
              </a:rPr>
              <a:t>edn.</a:t>
            </a:r>
            <a:r>
              <a:rPr sz="3600" spc="135" dirty="0">
                <a:latin typeface="Calibri"/>
                <a:cs typeface="Calibri"/>
              </a:rPr>
              <a:t> </a:t>
            </a:r>
            <a:r>
              <a:rPr sz="3600" spc="480" dirty="0">
                <a:latin typeface="Calibri"/>
                <a:cs typeface="Calibri"/>
              </a:rPr>
              <a:t>Academic</a:t>
            </a:r>
            <a:r>
              <a:rPr sz="3600" spc="125" dirty="0">
                <a:latin typeface="Calibri"/>
                <a:cs typeface="Calibri"/>
              </a:rPr>
              <a:t> </a:t>
            </a:r>
            <a:r>
              <a:rPr sz="3600" spc="285" dirty="0">
                <a:latin typeface="Calibri"/>
                <a:cs typeface="Calibri"/>
              </a:rPr>
              <a:t>Press.</a:t>
            </a:r>
            <a:endParaRPr sz="3600">
              <a:latin typeface="Calibri"/>
              <a:cs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descr="$PPTXTitle"/>
          <p:cNvSpPr txBox="1">
            <a:spLocks noGrp="1"/>
          </p:cNvSpPr>
          <p:nvPr>
            <p:ph type="title"/>
          </p:nvPr>
        </p:nvSpPr>
        <p:spPr>
          <a:xfrm>
            <a:off x="4008501" y="345440"/>
            <a:ext cx="9890125" cy="1122680"/>
          </a:xfrm>
          <a:prstGeom prst="rect">
            <a:avLst/>
          </a:prstGeom>
        </p:spPr>
        <p:txBody>
          <a:bodyPr vert="horz" wrap="square" lIns="0" tIns="12700" rIns="0" bIns="0" rtlCol="0">
            <a:spAutoFit/>
          </a:bodyPr>
          <a:lstStyle/>
          <a:p>
            <a:pPr marL="12700">
              <a:lnSpc>
                <a:spcPct val="100000"/>
              </a:lnSpc>
              <a:spcBef>
                <a:spcPts val="100"/>
              </a:spcBef>
            </a:pPr>
            <a:r>
              <a:rPr spc="905" dirty="0"/>
              <a:t>Reference</a:t>
            </a:r>
            <a:r>
              <a:rPr spc="390" dirty="0"/>
              <a:t> </a:t>
            </a:r>
            <a:r>
              <a:rPr spc="630" dirty="0"/>
              <a:t>List:</a:t>
            </a:r>
            <a:r>
              <a:rPr spc="425" dirty="0"/>
              <a:t> </a:t>
            </a:r>
            <a:r>
              <a:rPr spc="1080" dirty="0"/>
              <a:t>Book</a:t>
            </a:r>
          </a:p>
        </p:txBody>
      </p:sp>
      <p:grpSp>
        <p:nvGrpSpPr>
          <p:cNvPr id="4" name="object 4"/>
          <p:cNvGrpSpPr/>
          <p:nvPr/>
        </p:nvGrpSpPr>
        <p:grpSpPr>
          <a:xfrm>
            <a:off x="867194" y="5743955"/>
            <a:ext cx="3870325" cy="622300"/>
            <a:chOff x="867194" y="5743955"/>
            <a:chExt cx="3870325" cy="622300"/>
          </a:xfrm>
        </p:grpSpPr>
        <p:sp>
          <p:nvSpPr>
            <p:cNvPr id="5" name="object 5"/>
            <p:cNvSpPr/>
            <p:nvPr/>
          </p:nvSpPr>
          <p:spPr>
            <a:xfrm>
              <a:off x="867194" y="5781230"/>
              <a:ext cx="2105025" cy="584835"/>
            </a:xfrm>
            <a:custGeom>
              <a:avLst/>
              <a:gdLst/>
              <a:ahLst/>
              <a:cxnLst/>
              <a:rect l="l" t="t" r="r" b="b"/>
              <a:pathLst>
                <a:path w="2105025" h="584835">
                  <a:moveTo>
                    <a:pt x="2104643" y="0"/>
                  </a:moveTo>
                  <a:lnTo>
                    <a:pt x="0" y="0"/>
                  </a:lnTo>
                  <a:lnTo>
                    <a:pt x="0" y="584771"/>
                  </a:lnTo>
                  <a:lnTo>
                    <a:pt x="2104643" y="584771"/>
                  </a:lnTo>
                  <a:lnTo>
                    <a:pt x="2104643" y="0"/>
                  </a:lnTo>
                  <a:close/>
                </a:path>
              </a:pathLst>
            </a:custGeom>
            <a:solidFill>
              <a:srgbClr val="E6B8B8"/>
            </a:solidFill>
          </p:spPr>
          <p:txBody>
            <a:bodyPr wrap="square" lIns="0" tIns="0" rIns="0" bIns="0" rtlCol="0"/>
            <a:lstStyle/>
            <a:p>
              <a:endParaRPr/>
            </a:p>
          </p:txBody>
        </p:sp>
        <p:sp>
          <p:nvSpPr>
            <p:cNvPr id="6" name="object 6"/>
            <p:cNvSpPr/>
            <p:nvPr/>
          </p:nvSpPr>
          <p:spPr>
            <a:xfrm>
              <a:off x="2979546" y="5748718"/>
              <a:ext cx="1752600" cy="584835"/>
            </a:xfrm>
            <a:custGeom>
              <a:avLst/>
              <a:gdLst/>
              <a:ahLst/>
              <a:cxnLst/>
              <a:rect l="l" t="t" r="r" b="b"/>
              <a:pathLst>
                <a:path w="1752600" h="584835">
                  <a:moveTo>
                    <a:pt x="1752600" y="0"/>
                  </a:moveTo>
                  <a:lnTo>
                    <a:pt x="0" y="0"/>
                  </a:lnTo>
                  <a:lnTo>
                    <a:pt x="0" y="584771"/>
                  </a:lnTo>
                  <a:lnTo>
                    <a:pt x="1752600" y="584771"/>
                  </a:lnTo>
                  <a:lnTo>
                    <a:pt x="1752600" y="0"/>
                  </a:lnTo>
                  <a:close/>
                </a:path>
              </a:pathLst>
            </a:custGeom>
            <a:solidFill>
              <a:srgbClr val="C3D59B"/>
            </a:solidFill>
          </p:spPr>
          <p:txBody>
            <a:bodyPr wrap="square" lIns="0" tIns="0" rIns="0" bIns="0" rtlCol="0"/>
            <a:lstStyle/>
            <a:p>
              <a:endParaRPr/>
            </a:p>
          </p:txBody>
        </p:sp>
        <p:sp>
          <p:nvSpPr>
            <p:cNvPr id="7" name="object 7"/>
            <p:cNvSpPr/>
            <p:nvPr/>
          </p:nvSpPr>
          <p:spPr>
            <a:xfrm>
              <a:off x="2979546" y="5748718"/>
              <a:ext cx="1752600" cy="584835"/>
            </a:xfrm>
            <a:custGeom>
              <a:avLst/>
              <a:gdLst/>
              <a:ahLst/>
              <a:cxnLst/>
              <a:rect l="l" t="t" r="r" b="b"/>
              <a:pathLst>
                <a:path w="1752600" h="584835">
                  <a:moveTo>
                    <a:pt x="0" y="584771"/>
                  </a:moveTo>
                  <a:lnTo>
                    <a:pt x="1752600" y="584771"/>
                  </a:lnTo>
                  <a:lnTo>
                    <a:pt x="1752600" y="0"/>
                  </a:lnTo>
                  <a:lnTo>
                    <a:pt x="0" y="0"/>
                  </a:lnTo>
                  <a:lnTo>
                    <a:pt x="0" y="584771"/>
                  </a:lnTo>
                  <a:close/>
                </a:path>
              </a:pathLst>
            </a:custGeom>
            <a:ln w="9525">
              <a:solidFill>
                <a:srgbClr val="D6E3BC"/>
              </a:solidFill>
            </a:ln>
          </p:spPr>
          <p:txBody>
            <a:bodyPr wrap="square" lIns="0" tIns="0" rIns="0" bIns="0" rtlCol="0"/>
            <a:lstStyle/>
            <a:p>
              <a:endParaRPr/>
            </a:p>
          </p:txBody>
        </p:sp>
      </p:grpSp>
      <p:sp>
        <p:nvSpPr>
          <p:cNvPr id="8" name="object 8"/>
          <p:cNvSpPr txBox="1"/>
          <p:nvPr/>
        </p:nvSpPr>
        <p:spPr>
          <a:xfrm>
            <a:off x="945896" y="5794959"/>
            <a:ext cx="3369945" cy="514350"/>
          </a:xfrm>
          <a:prstGeom prst="rect">
            <a:avLst/>
          </a:prstGeom>
        </p:spPr>
        <p:txBody>
          <a:bodyPr vert="horz" wrap="square" lIns="0" tIns="13335" rIns="0" bIns="0" rtlCol="0">
            <a:spAutoFit/>
          </a:bodyPr>
          <a:lstStyle/>
          <a:p>
            <a:pPr marL="12700">
              <a:lnSpc>
                <a:spcPct val="100000"/>
              </a:lnSpc>
              <a:spcBef>
                <a:spcPts val="105"/>
              </a:spcBef>
              <a:tabLst>
                <a:tab pos="2124710" algn="l"/>
              </a:tabLst>
            </a:pPr>
            <a:r>
              <a:rPr sz="3200" spc="305" dirty="0">
                <a:latin typeface="Calibri"/>
                <a:cs typeface="Calibri"/>
              </a:rPr>
              <a:t>Jones,</a:t>
            </a:r>
            <a:r>
              <a:rPr sz="3200" spc="114" dirty="0">
                <a:latin typeface="Calibri"/>
                <a:cs typeface="Calibri"/>
              </a:rPr>
              <a:t> </a:t>
            </a:r>
            <a:r>
              <a:rPr sz="3200" spc="60" dirty="0">
                <a:latin typeface="Calibri"/>
                <a:cs typeface="Calibri"/>
              </a:rPr>
              <a:t>M.</a:t>
            </a:r>
            <a:r>
              <a:rPr sz="3200" dirty="0">
                <a:latin typeface="Calibri"/>
                <a:cs typeface="Calibri"/>
              </a:rPr>
              <a:t>	</a:t>
            </a:r>
            <a:r>
              <a:rPr sz="4800" spc="277" baseline="4340" dirty="0">
                <a:latin typeface="Calibri"/>
                <a:cs typeface="Calibri"/>
              </a:rPr>
              <a:t>(2022)</a:t>
            </a:r>
            <a:endParaRPr sz="4800" baseline="4340">
              <a:latin typeface="Calibri"/>
              <a:cs typeface="Calibri"/>
            </a:endParaRPr>
          </a:p>
        </p:txBody>
      </p:sp>
      <p:sp>
        <p:nvSpPr>
          <p:cNvPr id="9" name="object 9"/>
          <p:cNvSpPr/>
          <p:nvPr/>
        </p:nvSpPr>
        <p:spPr>
          <a:xfrm>
            <a:off x="4686300" y="5722048"/>
            <a:ext cx="12734925" cy="584835"/>
          </a:xfrm>
          <a:custGeom>
            <a:avLst/>
            <a:gdLst/>
            <a:ahLst/>
            <a:cxnLst/>
            <a:rect l="l" t="t" r="r" b="b"/>
            <a:pathLst>
              <a:path w="12734925" h="584835">
                <a:moveTo>
                  <a:pt x="12734544" y="0"/>
                </a:moveTo>
                <a:lnTo>
                  <a:pt x="0" y="0"/>
                </a:lnTo>
                <a:lnTo>
                  <a:pt x="0" y="584771"/>
                </a:lnTo>
                <a:lnTo>
                  <a:pt x="12734544" y="584771"/>
                </a:lnTo>
                <a:lnTo>
                  <a:pt x="12734544" y="0"/>
                </a:lnTo>
                <a:close/>
              </a:path>
            </a:pathLst>
          </a:custGeom>
          <a:solidFill>
            <a:srgbClr val="FBD4B5"/>
          </a:solidFill>
        </p:spPr>
        <p:txBody>
          <a:bodyPr wrap="square" lIns="0" tIns="0" rIns="0" bIns="0" rtlCol="0"/>
          <a:lstStyle/>
          <a:p>
            <a:endParaRPr/>
          </a:p>
        </p:txBody>
      </p:sp>
      <p:sp>
        <p:nvSpPr>
          <p:cNvPr id="10" name="object 10"/>
          <p:cNvSpPr txBox="1"/>
          <p:nvPr/>
        </p:nvSpPr>
        <p:spPr>
          <a:xfrm>
            <a:off x="4765294" y="5736082"/>
            <a:ext cx="11979910" cy="513715"/>
          </a:xfrm>
          <a:prstGeom prst="rect">
            <a:avLst/>
          </a:prstGeom>
        </p:spPr>
        <p:txBody>
          <a:bodyPr vert="horz" wrap="square" lIns="0" tIns="13335" rIns="0" bIns="0" rtlCol="0">
            <a:spAutoFit/>
          </a:bodyPr>
          <a:lstStyle/>
          <a:p>
            <a:pPr marL="12700">
              <a:lnSpc>
                <a:spcPct val="100000"/>
              </a:lnSpc>
              <a:spcBef>
                <a:spcPts val="105"/>
              </a:spcBef>
            </a:pPr>
            <a:r>
              <a:rPr sz="3200" i="1" spc="409" dirty="0">
                <a:latin typeface="Calibri"/>
                <a:cs typeface="Calibri"/>
              </a:rPr>
              <a:t>Learning</a:t>
            </a:r>
            <a:r>
              <a:rPr sz="3200" i="1" spc="120" dirty="0">
                <a:latin typeface="Calibri"/>
                <a:cs typeface="Calibri"/>
              </a:rPr>
              <a:t> </a:t>
            </a:r>
            <a:r>
              <a:rPr sz="3200" i="1" spc="310" dirty="0">
                <a:latin typeface="Calibri"/>
                <a:cs typeface="Calibri"/>
              </a:rPr>
              <a:t>in</a:t>
            </a:r>
            <a:r>
              <a:rPr sz="3200" i="1" spc="125" dirty="0">
                <a:latin typeface="Calibri"/>
                <a:cs typeface="Calibri"/>
              </a:rPr>
              <a:t> </a:t>
            </a:r>
            <a:r>
              <a:rPr sz="3200" i="1" spc="375" dirty="0">
                <a:latin typeface="Calibri"/>
                <a:cs typeface="Calibri"/>
              </a:rPr>
              <a:t>the</a:t>
            </a:r>
            <a:r>
              <a:rPr sz="3200" i="1" spc="105" dirty="0">
                <a:latin typeface="Calibri"/>
                <a:cs typeface="Calibri"/>
              </a:rPr>
              <a:t> </a:t>
            </a:r>
            <a:r>
              <a:rPr sz="3200" i="1" spc="330" dirty="0">
                <a:latin typeface="Calibri"/>
                <a:cs typeface="Calibri"/>
              </a:rPr>
              <a:t>Digital</a:t>
            </a:r>
            <a:r>
              <a:rPr sz="3200" i="1" spc="125" dirty="0">
                <a:latin typeface="Calibri"/>
                <a:cs typeface="Calibri"/>
              </a:rPr>
              <a:t> </a:t>
            </a:r>
            <a:r>
              <a:rPr sz="3200" i="1" spc="290" dirty="0">
                <a:latin typeface="Calibri"/>
                <a:cs typeface="Calibri"/>
              </a:rPr>
              <a:t>Age:</a:t>
            </a:r>
            <a:r>
              <a:rPr sz="3200" i="1" spc="125" dirty="0">
                <a:latin typeface="Calibri"/>
                <a:cs typeface="Calibri"/>
              </a:rPr>
              <a:t> </a:t>
            </a:r>
            <a:r>
              <a:rPr sz="3200" i="1" spc="405" dirty="0">
                <a:latin typeface="Calibri"/>
                <a:cs typeface="Calibri"/>
              </a:rPr>
              <a:t>Challenges</a:t>
            </a:r>
            <a:r>
              <a:rPr sz="3200" i="1" spc="105" dirty="0">
                <a:latin typeface="Calibri"/>
                <a:cs typeface="Calibri"/>
              </a:rPr>
              <a:t> </a:t>
            </a:r>
            <a:r>
              <a:rPr sz="3200" i="1" spc="509" dirty="0">
                <a:latin typeface="Calibri"/>
                <a:cs typeface="Calibri"/>
              </a:rPr>
              <a:t>and</a:t>
            </a:r>
            <a:r>
              <a:rPr sz="3200" i="1" spc="125" dirty="0">
                <a:latin typeface="Calibri"/>
                <a:cs typeface="Calibri"/>
              </a:rPr>
              <a:t> </a:t>
            </a:r>
            <a:r>
              <a:rPr sz="3200" i="1" spc="345" dirty="0">
                <a:latin typeface="Calibri"/>
                <a:cs typeface="Calibri"/>
              </a:rPr>
              <a:t>Opportunities</a:t>
            </a:r>
            <a:endParaRPr sz="3200">
              <a:latin typeface="Calibri"/>
              <a:cs typeface="Calibri"/>
            </a:endParaRPr>
          </a:p>
        </p:txBody>
      </p:sp>
      <p:grpSp>
        <p:nvGrpSpPr>
          <p:cNvPr id="11" name="object 11"/>
          <p:cNvGrpSpPr/>
          <p:nvPr/>
        </p:nvGrpSpPr>
        <p:grpSpPr>
          <a:xfrm>
            <a:off x="5421566" y="6356768"/>
            <a:ext cx="7629525" cy="655955"/>
            <a:chOff x="5421566" y="6356768"/>
            <a:chExt cx="7629525" cy="655955"/>
          </a:xfrm>
        </p:grpSpPr>
        <p:sp>
          <p:nvSpPr>
            <p:cNvPr id="12" name="object 12"/>
            <p:cNvSpPr/>
            <p:nvPr/>
          </p:nvSpPr>
          <p:spPr>
            <a:xfrm>
              <a:off x="5426328" y="6361531"/>
              <a:ext cx="7620000" cy="646430"/>
            </a:xfrm>
            <a:custGeom>
              <a:avLst/>
              <a:gdLst/>
              <a:ahLst/>
              <a:cxnLst/>
              <a:rect l="l" t="t" r="r" b="b"/>
              <a:pathLst>
                <a:path w="7620000" h="646429">
                  <a:moveTo>
                    <a:pt x="7620000" y="0"/>
                  </a:moveTo>
                  <a:lnTo>
                    <a:pt x="0" y="0"/>
                  </a:lnTo>
                  <a:lnTo>
                    <a:pt x="0" y="646328"/>
                  </a:lnTo>
                  <a:lnTo>
                    <a:pt x="7620000" y="646328"/>
                  </a:lnTo>
                  <a:lnTo>
                    <a:pt x="7620000" y="0"/>
                  </a:lnTo>
                  <a:close/>
                </a:path>
              </a:pathLst>
            </a:custGeom>
            <a:solidFill>
              <a:srgbClr val="B8CDE4">
                <a:alpha val="25881"/>
              </a:srgbClr>
            </a:solidFill>
          </p:spPr>
          <p:txBody>
            <a:bodyPr wrap="square" lIns="0" tIns="0" rIns="0" bIns="0" rtlCol="0"/>
            <a:lstStyle/>
            <a:p>
              <a:endParaRPr/>
            </a:p>
          </p:txBody>
        </p:sp>
        <p:sp>
          <p:nvSpPr>
            <p:cNvPr id="13" name="object 13"/>
            <p:cNvSpPr/>
            <p:nvPr/>
          </p:nvSpPr>
          <p:spPr>
            <a:xfrm>
              <a:off x="5426328" y="6361531"/>
              <a:ext cx="7620000" cy="646430"/>
            </a:xfrm>
            <a:custGeom>
              <a:avLst/>
              <a:gdLst/>
              <a:ahLst/>
              <a:cxnLst/>
              <a:rect l="l" t="t" r="r" b="b"/>
              <a:pathLst>
                <a:path w="7620000" h="646429">
                  <a:moveTo>
                    <a:pt x="0" y="646328"/>
                  </a:moveTo>
                  <a:lnTo>
                    <a:pt x="7620000" y="646328"/>
                  </a:lnTo>
                  <a:lnTo>
                    <a:pt x="7620000" y="0"/>
                  </a:lnTo>
                  <a:lnTo>
                    <a:pt x="0" y="0"/>
                  </a:lnTo>
                  <a:lnTo>
                    <a:pt x="0" y="646328"/>
                  </a:lnTo>
                  <a:close/>
                </a:path>
              </a:pathLst>
            </a:custGeom>
            <a:ln w="9525">
              <a:solidFill>
                <a:srgbClr val="B8CDE4"/>
              </a:solidFill>
            </a:ln>
          </p:spPr>
          <p:txBody>
            <a:bodyPr wrap="square" lIns="0" tIns="0" rIns="0" bIns="0" rtlCol="0"/>
            <a:lstStyle/>
            <a:p>
              <a:endParaRPr/>
            </a:p>
          </p:txBody>
        </p:sp>
      </p:grpSp>
      <p:sp>
        <p:nvSpPr>
          <p:cNvPr id="14" name="object 14"/>
          <p:cNvSpPr txBox="1"/>
          <p:nvPr/>
        </p:nvSpPr>
        <p:spPr>
          <a:xfrm>
            <a:off x="5505703" y="6374129"/>
            <a:ext cx="5347335" cy="574040"/>
          </a:xfrm>
          <a:prstGeom prst="rect">
            <a:avLst/>
          </a:prstGeom>
        </p:spPr>
        <p:txBody>
          <a:bodyPr vert="horz" wrap="square" lIns="0" tIns="12700" rIns="0" bIns="0" rtlCol="0">
            <a:spAutoFit/>
          </a:bodyPr>
          <a:lstStyle/>
          <a:p>
            <a:pPr marL="12700">
              <a:lnSpc>
                <a:spcPct val="100000"/>
              </a:lnSpc>
              <a:spcBef>
                <a:spcPts val="100"/>
              </a:spcBef>
            </a:pPr>
            <a:r>
              <a:rPr sz="3600" spc="434" dirty="0">
                <a:latin typeface="Calibri"/>
                <a:cs typeface="Calibri"/>
              </a:rPr>
              <a:t>Bloomsbury</a:t>
            </a:r>
            <a:r>
              <a:rPr sz="3600" spc="155" dirty="0">
                <a:latin typeface="Calibri"/>
                <a:cs typeface="Calibri"/>
              </a:rPr>
              <a:t> </a:t>
            </a:r>
            <a:r>
              <a:rPr sz="3600" spc="390" dirty="0">
                <a:latin typeface="Calibri"/>
                <a:cs typeface="Calibri"/>
              </a:rPr>
              <a:t>Academic.</a:t>
            </a:r>
            <a:endParaRPr sz="3600">
              <a:latin typeface="Calibri"/>
              <a:cs typeface="Calibri"/>
            </a:endParaRPr>
          </a:p>
        </p:txBody>
      </p:sp>
      <p:grpSp>
        <p:nvGrpSpPr>
          <p:cNvPr id="15" name="object 15"/>
          <p:cNvGrpSpPr/>
          <p:nvPr/>
        </p:nvGrpSpPr>
        <p:grpSpPr>
          <a:xfrm>
            <a:off x="440372" y="2981274"/>
            <a:ext cx="5029835" cy="1257935"/>
            <a:chOff x="440372" y="2981274"/>
            <a:chExt cx="5029835" cy="1257935"/>
          </a:xfrm>
        </p:grpSpPr>
        <p:sp>
          <p:nvSpPr>
            <p:cNvPr id="16" name="object 16"/>
            <p:cNvSpPr/>
            <p:nvPr/>
          </p:nvSpPr>
          <p:spPr>
            <a:xfrm>
              <a:off x="468947" y="3009849"/>
              <a:ext cx="4972685" cy="1200785"/>
            </a:xfrm>
            <a:custGeom>
              <a:avLst/>
              <a:gdLst/>
              <a:ahLst/>
              <a:cxnLst/>
              <a:rect l="l" t="t" r="r" b="b"/>
              <a:pathLst>
                <a:path w="4972685" h="1200785">
                  <a:moveTo>
                    <a:pt x="4972685" y="0"/>
                  </a:moveTo>
                  <a:lnTo>
                    <a:pt x="0" y="0"/>
                  </a:lnTo>
                  <a:lnTo>
                    <a:pt x="0" y="1200327"/>
                  </a:lnTo>
                  <a:lnTo>
                    <a:pt x="4972685" y="1200327"/>
                  </a:lnTo>
                  <a:lnTo>
                    <a:pt x="4972685" y="0"/>
                  </a:lnTo>
                  <a:close/>
                </a:path>
              </a:pathLst>
            </a:custGeom>
            <a:solidFill>
              <a:srgbClr val="E6B8B8"/>
            </a:solidFill>
          </p:spPr>
          <p:txBody>
            <a:bodyPr wrap="square" lIns="0" tIns="0" rIns="0" bIns="0" rtlCol="0"/>
            <a:lstStyle/>
            <a:p>
              <a:endParaRPr/>
            </a:p>
          </p:txBody>
        </p:sp>
        <p:sp>
          <p:nvSpPr>
            <p:cNvPr id="17" name="object 17"/>
            <p:cNvSpPr/>
            <p:nvPr/>
          </p:nvSpPr>
          <p:spPr>
            <a:xfrm>
              <a:off x="468947" y="3009849"/>
              <a:ext cx="4972685" cy="1200785"/>
            </a:xfrm>
            <a:custGeom>
              <a:avLst/>
              <a:gdLst/>
              <a:ahLst/>
              <a:cxnLst/>
              <a:rect l="l" t="t" r="r" b="b"/>
              <a:pathLst>
                <a:path w="4972685" h="1200785">
                  <a:moveTo>
                    <a:pt x="0" y="1200327"/>
                  </a:moveTo>
                  <a:lnTo>
                    <a:pt x="4972685" y="1200327"/>
                  </a:lnTo>
                  <a:lnTo>
                    <a:pt x="4972685" y="0"/>
                  </a:lnTo>
                  <a:lnTo>
                    <a:pt x="0" y="0"/>
                  </a:lnTo>
                  <a:lnTo>
                    <a:pt x="0" y="1200327"/>
                  </a:lnTo>
                  <a:close/>
                </a:path>
              </a:pathLst>
            </a:custGeom>
            <a:ln w="57149">
              <a:solidFill>
                <a:srgbClr val="E6B8B8"/>
              </a:solidFill>
            </a:ln>
          </p:spPr>
          <p:txBody>
            <a:bodyPr wrap="square" lIns="0" tIns="0" rIns="0" bIns="0" rtlCol="0"/>
            <a:lstStyle/>
            <a:p>
              <a:endParaRPr/>
            </a:p>
          </p:txBody>
        </p:sp>
      </p:grpSp>
      <p:sp>
        <p:nvSpPr>
          <p:cNvPr id="18" name="object 18"/>
          <p:cNvSpPr txBox="1"/>
          <p:nvPr/>
        </p:nvSpPr>
        <p:spPr>
          <a:xfrm>
            <a:off x="547827" y="3022218"/>
            <a:ext cx="3618865" cy="574040"/>
          </a:xfrm>
          <a:prstGeom prst="rect">
            <a:avLst/>
          </a:prstGeom>
        </p:spPr>
        <p:txBody>
          <a:bodyPr vert="horz" wrap="square" lIns="0" tIns="12700" rIns="0" bIns="0" rtlCol="0">
            <a:spAutoFit/>
          </a:bodyPr>
          <a:lstStyle/>
          <a:p>
            <a:pPr marL="12700">
              <a:lnSpc>
                <a:spcPct val="100000"/>
              </a:lnSpc>
              <a:spcBef>
                <a:spcPts val="100"/>
              </a:spcBef>
            </a:pPr>
            <a:r>
              <a:rPr sz="3600" b="1" spc="650" dirty="0">
                <a:latin typeface="Calibri"/>
                <a:cs typeface="Calibri"/>
              </a:rPr>
              <a:t>WHO?</a:t>
            </a:r>
            <a:r>
              <a:rPr sz="3600" b="1" spc="130" dirty="0">
                <a:latin typeface="Calibri"/>
                <a:cs typeface="Calibri"/>
              </a:rPr>
              <a:t> </a:t>
            </a:r>
            <a:r>
              <a:rPr sz="3600" spc="315" dirty="0">
                <a:latin typeface="Calibri"/>
                <a:cs typeface="Calibri"/>
              </a:rPr>
              <a:t>Author's</a:t>
            </a:r>
            <a:endParaRPr sz="3600">
              <a:latin typeface="Calibri"/>
              <a:cs typeface="Calibri"/>
            </a:endParaRPr>
          </a:p>
        </p:txBody>
      </p:sp>
      <p:sp>
        <p:nvSpPr>
          <p:cNvPr id="19" name="object 19"/>
          <p:cNvSpPr txBox="1"/>
          <p:nvPr/>
        </p:nvSpPr>
        <p:spPr>
          <a:xfrm>
            <a:off x="547827" y="3570859"/>
            <a:ext cx="4563110" cy="574040"/>
          </a:xfrm>
          <a:prstGeom prst="rect">
            <a:avLst/>
          </a:prstGeom>
        </p:spPr>
        <p:txBody>
          <a:bodyPr vert="horz" wrap="square" lIns="0" tIns="12700" rIns="0" bIns="0" rtlCol="0">
            <a:spAutoFit/>
          </a:bodyPr>
          <a:lstStyle/>
          <a:p>
            <a:pPr marL="12700">
              <a:lnSpc>
                <a:spcPct val="100000"/>
              </a:lnSpc>
              <a:spcBef>
                <a:spcPts val="100"/>
              </a:spcBef>
            </a:pPr>
            <a:r>
              <a:rPr sz="3600" spc="475" dirty="0">
                <a:latin typeface="Calibri"/>
                <a:cs typeface="Calibri"/>
              </a:rPr>
              <a:t>surname</a:t>
            </a:r>
            <a:r>
              <a:rPr sz="3600" spc="125" dirty="0">
                <a:latin typeface="Calibri"/>
                <a:cs typeface="Calibri"/>
              </a:rPr>
              <a:t> </a:t>
            </a:r>
            <a:r>
              <a:rPr sz="3600" spc="495" dirty="0">
                <a:latin typeface="Calibri"/>
                <a:cs typeface="Calibri"/>
              </a:rPr>
              <a:t>and</a:t>
            </a:r>
            <a:r>
              <a:rPr sz="3600" spc="130" dirty="0">
                <a:latin typeface="Calibri"/>
                <a:cs typeface="Calibri"/>
              </a:rPr>
              <a:t> </a:t>
            </a:r>
            <a:r>
              <a:rPr sz="3600" spc="190" dirty="0">
                <a:latin typeface="Calibri"/>
                <a:cs typeface="Calibri"/>
              </a:rPr>
              <a:t>initial.</a:t>
            </a:r>
            <a:endParaRPr sz="3600">
              <a:latin typeface="Calibri"/>
              <a:cs typeface="Calibri"/>
            </a:endParaRPr>
          </a:p>
        </p:txBody>
      </p:sp>
      <p:grpSp>
        <p:nvGrpSpPr>
          <p:cNvPr id="20" name="object 20"/>
          <p:cNvGrpSpPr/>
          <p:nvPr/>
        </p:nvGrpSpPr>
        <p:grpSpPr>
          <a:xfrm>
            <a:off x="2200655" y="2978404"/>
            <a:ext cx="8660130" cy="2831465"/>
            <a:chOff x="2200655" y="2978404"/>
            <a:chExt cx="8660130" cy="2831465"/>
          </a:xfrm>
        </p:grpSpPr>
        <p:sp>
          <p:nvSpPr>
            <p:cNvPr id="21" name="object 21"/>
            <p:cNvSpPr/>
            <p:nvPr/>
          </p:nvSpPr>
          <p:spPr>
            <a:xfrm>
              <a:off x="2229230" y="4159758"/>
              <a:ext cx="31115" cy="1621790"/>
            </a:xfrm>
            <a:custGeom>
              <a:avLst/>
              <a:gdLst/>
              <a:ahLst/>
              <a:cxnLst/>
              <a:rect l="l" t="t" r="r" b="b"/>
              <a:pathLst>
                <a:path w="31114" h="1621789">
                  <a:moveTo>
                    <a:pt x="0" y="0"/>
                  </a:moveTo>
                  <a:lnTo>
                    <a:pt x="30733" y="1621408"/>
                  </a:lnTo>
                </a:path>
              </a:pathLst>
            </a:custGeom>
            <a:ln w="57150">
              <a:solidFill>
                <a:srgbClr val="E6B8B8"/>
              </a:solidFill>
            </a:ln>
          </p:spPr>
          <p:txBody>
            <a:bodyPr wrap="square" lIns="0" tIns="0" rIns="0" bIns="0" rtlCol="0"/>
            <a:lstStyle/>
            <a:p>
              <a:endParaRPr/>
            </a:p>
          </p:txBody>
        </p:sp>
        <p:sp>
          <p:nvSpPr>
            <p:cNvPr id="22" name="object 22"/>
            <p:cNvSpPr/>
            <p:nvPr/>
          </p:nvSpPr>
          <p:spPr>
            <a:xfrm>
              <a:off x="6434327" y="3006979"/>
              <a:ext cx="4397375" cy="1313815"/>
            </a:xfrm>
            <a:custGeom>
              <a:avLst/>
              <a:gdLst/>
              <a:ahLst/>
              <a:cxnLst/>
              <a:rect l="l" t="t" r="r" b="b"/>
              <a:pathLst>
                <a:path w="4397375" h="1313814">
                  <a:moveTo>
                    <a:pt x="4397375" y="0"/>
                  </a:moveTo>
                  <a:lnTo>
                    <a:pt x="0" y="0"/>
                  </a:lnTo>
                  <a:lnTo>
                    <a:pt x="0" y="1313815"/>
                  </a:lnTo>
                  <a:lnTo>
                    <a:pt x="4397375" y="1313815"/>
                  </a:lnTo>
                  <a:lnTo>
                    <a:pt x="4397375" y="0"/>
                  </a:lnTo>
                  <a:close/>
                </a:path>
              </a:pathLst>
            </a:custGeom>
            <a:solidFill>
              <a:srgbClr val="C3D59B"/>
            </a:solidFill>
          </p:spPr>
          <p:txBody>
            <a:bodyPr wrap="square" lIns="0" tIns="0" rIns="0" bIns="0" rtlCol="0"/>
            <a:lstStyle/>
            <a:p>
              <a:endParaRPr/>
            </a:p>
          </p:txBody>
        </p:sp>
        <p:sp>
          <p:nvSpPr>
            <p:cNvPr id="23" name="object 23"/>
            <p:cNvSpPr/>
            <p:nvPr/>
          </p:nvSpPr>
          <p:spPr>
            <a:xfrm>
              <a:off x="6434327" y="3006979"/>
              <a:ext cx="4397375" cy="1313815"/>
            </a:xfrm>
            <a:custGeom>
              <a:avLst/>
              <a:gdLst/>
              <a:ahLst/>
              <a:cxnLst/>
              <a:rect l="l" t="t" r="r" b="b"/>
              <a:pathLst>
                <a:path w="4397375" h="1313814">
                  <a:moveTo>
                    <a:pt x="0" y="1313815"/>
                  </a:moveTo>
                  <a:lnTo>
                    <a:pt x="4397375" y="1313815"/>
                  </a:lnTo>
                  <a:lnTo>
                    <a:pt x="4397375" y="0"/>
                  </a:lnTo>
                  <a:lnTo>
                    <a:pt x="0" y="0"/>
                  </a:lnTo>
                  <a:lnTo>
                    <a:pt x="0" y="1313815"/>
                  </a:lnTo>
                  <a:close/>
                </a:path>
              </a:pathLst>
            </a:custGeom>
            <a:ln w="57150">
              <a:solidFill>
                <a:srgbClr val="C3D59B"/>
              </a:solidFill>
            </a:ln>
          </p:spPr>
          <p:txBody>
            <a:bodyPr wrap="square" lIns="0" tIns="0" rIns="0" bIns="0" rtlCol="0"/>
            <a:lstStyle/>
            <a:p>
              <a:endParaRPr/>
            </a:p>
          </p:txBody>
        </p:sp>
      </p:grpSp>
      <p:sp>
        <p:nvSpPr>
          <p:cNvPr id="24" name="object 24"/>
          <p:cNvSpPr txBox="1"/>
          <p:nvPr/>
        </p:nvSpPr>
        <p:spPr>
          <a:xfrm>
            <a:off x="6513703" y="3018865"/>
            <a:ext cx="3654425" cy="1123315"/>
          </a:xfrm>
          <a:prstGeom prst="rect">
            <a:avLst/>
          </a:prstGeom>
        </p:spPr>
        <p:txBody>
          <a:bodyPr vert="horz" wrap="square" lIns="0" tIns="12700" rIns="0" bIns="0" rtlCol="0">
            <a:spAutoFit/>
          </a:bodyPr>
          <a:lstStyle/>
          <a:p>
            <a:pPr marL="12700" marR="5080">
              <a:lnSpc>
                <a:spcPct val="100000"/>
              </a:lnSpc>
              <a:spcBef>
                <a:spcPts val="100"/>
              </a:spcBef>
            </a:pPr>
            <a:r>
              <a:rPr sz="3600" b="1" spc="625" dirty="0">
                <a:latin typeface="Calibri"/>
                <a:cs typeface="Calibri"/>
              </a:rPr>
              <a:t>WHEN?</a:t>
            </a:r>
            <a:r>
              <a:rPr sz="3600" b="1" spc="145" dirty="0">
                <a:latin typeface="Calibri"/>
                <a:cs typeface="Calibri"/>
              </a:rPr>
              <a:t> </a:t>
            </a:r>
            <a:r>
              <a:rPr sz="3600" spc="450" dirty="0">
                <a:latin typeface="Calibri"/>
                <a:cs typeface="Calibri"/>
              </a:rPr>
              <a:t>Date</a:t>
            </a:r>
            <a:r>
              <a:rPr sz="3600" spc="125" dirty="0">
                <a:latin typeface="Calibri"/>
                <a:cs typeface="Calibri"/>
              </a:rPr>
              <a:t> </a:t>
            </a:r>
            <a:r>
              <a:rPr sz="3600" spc="310" dirty="0">
                <a:latin typeface="Calibri"/>
                <a:cs typeface="Calibri"/>
              </a:rPr>
              <a:t>in </a:t>
            </a:r>
            <a:r>
              <a:rPr sz="3600" spc="420" dirty="0">
                <a:latin typeface="Calibri"/>
                <a:cs typeface="Calibri"/>
              </a:rPr>
              <a:t>round</a:t>
            </a:r>
            <a:r>
              <a:rPr sz="3600" spc="140" dirty="0">
                <a:latin typeface="Calibri"/>
                <a:cs typeface="Calibri"/>
              </a:rPr>
              <a:t> </a:t>
            </a:r>
            <a:r>
              <a:rPr sz="3600" spc="315" dirty="0">
                <a:latin typeface="Calibri"/>
                <a:cs typeface="Calibri"/>
              </a:rPr>
              <a:t>brackets.</a:t>
            </a:r>
            <a:endParaRPr sz="3600">
              <a:latin typeface="Calibri"/>
              <a:cs typeface="Calibri"/>
            </a:endParaRPr>
          </a:p>
        </p:txBody>
      </p:sp>
      <p:grpSp>
        <p:nvGrpSpPr>
          <p:cNvPr id="25" name="object 25"/>
          <p:cNvGrpSpPr/>
          <p:nvPr/>
        </p:nvGrpSpPr>
        <p:grpSpPr>
          <a:xfrm>
            <a:off x="3941571" y="2930779"/>
            <a:ext cx="13906500" cy="2830195"/>
            <a:chOff x="3941571" y="2930779"/>
            <a:chExt cx="13906500" cy="2830195"/>
          </a:xfrm>
        </p:grpSpPr>
        <p:sp>
          <p:nvSpPr>
            <p:cNvPr id="26" name="object 26"/>
            <p:cNvSpPr/>
            <p:nvPr/>
          </p:nvSpPr>
          <p:spPr>
            <a:xfrm>
              <a:off x="3970146" y="4320794"/>
              <a:ext cx="3326129" cy="1411605"/>
            </a:xfrm>
            <a:custGeom>
              <a:avLst/>
              <a:gdLst/>
              <a:ahLst/>
              <a:cxnLst/>
              <a:rect l="l" t="t" r="r" b="b"/>
              <a:pathLst>
                <a:path w="3326129" h="1411604">
                  <a:moveTo>
                    <a:pt x="3326003" y="0"/>
                  </a:moveTo>
                  <a:lnTo>
                    <a:pt x="0" y="1411604"/>
                  </a:lnTo>
                </a:path>
              </a:pathLst>
            </a:custGeom>
            <a:ln w="57150">
              <a:solidFill>
                <a:srgbClr val="C3D59B"/>
              </a:solidFill>
            </a:ln>
          </p:spPr>
          <p:txBody>
            <a:bodyPr wrap="square" lIns="0" tIns="0" rIns="0" bIns="0" rtlCol="0"/>
            <a:lstStyle/>
            <a:p>
              <a:endParaRPr/>
            </a:p>
          </p:txBody>
        </p:sp>
        <p:sp>
          <p:nvSpPr>
            <p:cNvPr id="27" name="object 27"/>
            <p:cNvSpPr/>
            <p:nvPr/>
          </p:nvSpPr>
          <p:spPr>
            <a:xfrm>
              <a:off x="11786234" y="2959354"/>
              <a:ext cx="6033135" cy="1754505"/>
            </a:xfrm>
            <a:custGeom>
              <a:avLst/>
              <a:gdLst/>
              <a:ahLst/>
              <a:cxnLst/>
              <a:rect l="l" t="t" r="r" b="b"/>
              <a:pathLst>
                <a:path w="6033134" h="1754504">
                  <a:moveTo>
                    <a:pt x="6032754" y="0"/>
                  </a:moveTo>
                  <a:lnTo>
                    <a:pt x="0" y="0"/>
                  </a:lnTo>
                  <a:lnTo>
                    <a:pt x="0" y="1754378"/>
                  </a:lnTo>
                  <a:lnTo>
                    <a:pt x="6032754" y="1754378"/>
                  </a:lnTo>
                  <a:lnTo>
                    <a:pt x="6032754" y="0"/>
                  </a:lnTo>
                  <a:close/>
                </a:path>
              </a:pathLst>
            </a:custGeom>
            <a:solidFill>
              <a:srgbClr val="FBD4B5"/>
            </a:solidFill>
          </p:spPr>
          <p:txBody>
            <a:bodyPr wrap="square" lIns="0" tIns="0" rIns="0" bIns="0" rtlCol="0"/>
            <a:lstStyle/>
            <a:p>
              <a:endParaRPr/>
            </a:p>
          </p:txBody>
        </p:sp>
        <p:sp>
          <p:nvSpPr>
            <p:cNvPr id="28" name="object 28"/>
            <p:cNvSpPr/>
            <p:nvPr/>
          </p:nvSpPr>
          <p:spPr>
            <a:xfrm>
              <a:off x="11786234" y="2959354"/>
              <a:ext cx="6033135" cy="1754505"/>
            </a:xfrm>
            <a:custGeom>
              <a:avLst/>
              <a:gdLst/>
              <a:ahLst/>
              <a:cxnLst/>
              <a:rect l="l" t="t" r="r" b="b"/>
              <a:pathLst>
                <a:path w="6033134" h="1754504">
                  <a:moveTo>
                    <a:pt x="0" y="1754378"/>
                  </a:moveTo>
                  <a:lnTo>
                    <a:pt x="6032754" y="1754378"/>
                  </a:lnTo>
                  <a:lnTo>
                    <a:pt x="6032754" y="0"/>
                  </a:lnTo>
                  <a:lnTo>
                    <a:pt x="0" y="0"/>
                  </a:lnTo>
                  <a:lnTo>
                    <a:pt x="0" y="1754378"/>
                  </a:lnTo>
                  <a:close/>
                </a:path>
              </a:pathLst>
            </a:custGeom>
            <a:ln w="57150">
              <a:solidFill>
                <a:srgbClr val="FBD4B5"/>
              </a:solidFill>
            </a:ln>
          </p:spPr>
          <p:txBody>
            <a:bodyPr wrap="square" lIns="0" tIns="0" rIns="0" bIns="0" rtlCol="0"/>
            <a:lstStyle/>
            <a:p>
              <a:endParaRPr/>
            </a:p>
          </p:txBody>
        </p:sp>
      </p:grpSp>
      <p:sp>
        <p:nvSpPr>
          <p:cNvPr id="29" name="object 29"/>
          <p:cNvSpPr txBox="1"/>
          <p:nvPr/>
        </p:nvSpPr>
        <p:spPr>
          <a:xfrm>
            <a:off x="11865991" y="2971545"/>
            <a:ext cx="5459730" cy="1671955"/>
          </a:xfrm>
          <a:prstGeom prst="rect">
            <a:avLst/>
          </a:prstGeom>
        </p:spPr>
        <p:txBody>
          <a:bodyPr vert="horz" wrap="square" lIns="0" tIns="12700" rIns="0" bIns="0" rtlCol="0">
            <a:spAutoFit/>
          </a:bodyPr>
          <a:lstStyle/>
          <a:p>
            <a:pPr marL="12700" marR="5080">
              <a:lnSpc>
                <a:spcPct val="100000"/>
              </a:lnSpc>
              <a:spcBef>
                <a:spcPts val="100"/>
              </a:spcBef>
              <a:tabLst>
                <a:tab pos="1704339" algn="l"/>
              </a:tabLst>
            </a:pPr>
            <a:r>
              <a:rPr sz="3600" b="1" spc="600" dirty="0">
                <a:latin typeface="Calibri"/>
                <a:cs typeface="Calibri"/>
              </a:rPr>
              <a:t>WHAT?</a:t>
            </a:r>
            <a:r>
              <a:rPr sz="3600" b="1" spc="155" dirty="0">
                <a:latin typeface="Calibri"/>
                <a:cs typeface="Calibri"/>
              </a:rPr>
              <a:t> </a:t>
            </a:r>
            <a:r>
              <a:rPr sz="3600" spc="240" dirty="0">
                <a:latin typeface="Calibri"/>
                <a:cs typeface="Calibri"/>
              </a:rPr>
              <a:t>Title</a:t>
            </a:r>
            <a:r>
              <a:rPr sz="3600" spc="110" dirty="0">
                <a:latin typeface="Calibri"/>
                <a:cs typeface="Calibri"/>
              </a:rPr>
              <a:t> </a:t>
            </a:r>
            <a:r>
              <a:rPr sz="3600" spc="225" dirty="0">
                <a:latin typeface="Calibri"/>
                <a:cs typeface="Calibri"/>
              </a:rPr>
              <a:t>of</a:t>
            </a:r>
            <a:r>
              <a:rPr sz="3600" spc="140" dirty="0">
                <a:latin typeface="Calibri"/>
                <a:cs typeface="Calibri"/>
              </a:rPr>
              <a:t> </a:t>
            </a:r>
            <a:r>
              <a:rPr sz="3600" spc="434" dirty="0">
                <a:latin typeface="Calibri"/>
                <a:cs typeface="Calibri"/>
              </a:rPr>
              <a:t>book</a:t>
            </a:r>
            <a:r>
              <a:rPr sz="3600" spc="135" dirty="0">
                <a:latin typeface="Calibri"/>
                <a:cs typeface="Calibri"/>
              </a:rPr>
              <a:t> </a:t>
            </a:r>
            <a:r>
              <a:rPr sz="3600" spc="225" dirty="0">
                <a:latin typeface="Calibri"/>
                <a:cs typeface="Calibri"/>
              </a:rPr>
              <a:t>(in </a:t>
            </a:r>
            <a:r>
              <a:rPr sz="3600" spc="240" dirty="0">
                <a:latin typeface="Calibri"/>
                <a:cs typeface="Calibri"/>
              </a:rPr>
              <a:t>italics)</a:t>
            </a:r>
            <a:r>
              <a:rPr sz="3600" dirty="0">
                <a:latin typeface="Calibri"/>
                <a:cs typeface="Calibri"/>
              </a:rPr>
              <a:t>	</a:t>
            </a:r>
            <a:r>
              <a:rPr sz="3600" spc="495" dirty="0">
                <a:latin typeface="Calibri"/>
                <a:cs typeface="Calibri"/>
              </a:rPr>
              <a:t>and</a:t>
            </a:r>
            <a:r>
              <a:rPr sz="3600" spc="125" dirty="0">
                <a:latin typeface="Calibri"/>
                <a:cs typeface="Calibri"/>
              </a:rPr>
              <a:t> </a:t>
            </a:r>
            <a:r>
              <a:rPr sz="3600" spc="335" dirty="0">
                <a:latin typeface="Calibri"/>
                <a:cs typeface="Calibri"/>
              </a:rPr>
              <a:t>edition</a:t>
            </a:r>
            <a:r>
              <a:rPr sz="3600" spc="114" dirty="0">
                <a:latin typeface="Calibri"/>
                <a:cs typeface="Calibri"/>
              </a:rPr>
              <a:t> </a:t>
            </a:r>
            <a:r>
              <a:rPr sz="3600" spc="95" dirty="0">
                <a:latin typeface="Calibri"/>
                <a:cs typeface="Calibri"/>
              </a:rPr>
              <a:t>(if </a:t>
            </a:r>
            <a:r>
              <a:rPr sz="3600" spc="345" dirty="0">
                <a:latin typeface="Calibri"/>
                <a:cs typeface="Calibri"/>
              </a:rPr>
              <a:t>there</a:t>
            </a:r>
            <a:r>
              <a:rPr sz="3600" spc="120" dirty="0">
                <a:latin typeface="Calibri"/>
                <a:cs typeface="Calibri"/>
              </a:rPr>
              <a:t> </a:t>
            </a:r>
            <a:r>
              <a:rPr sz="3600" spc="229" dirty="0">
                <a:latin typeface="Calibri"/>
                <a:cs typeface="Calibri"/>
              </a:rPr>
              <a:t>is</a:t>
            </a:r>
            <a:r>
              <a:rPr sz="3600" spc="140" dirty="0">
                <a:latin typeface="Calibri"/>
                <a:cs typeface="Calibri"/>
              </a:rPr>
              <a:t> </a:t>
            </a:r>
            <a:r>
              <a:rPr sz="3600" spc="254" dirty="0">
                <a:latin typeface="Calibri"/>
                <a:cs typeface="Calibri"/>
              </a:rPr>
              <a:t>one.</a:t>
            </a:r>
            <a:endParaRPr sz="3600">
              <a:latin typeface="Calibri"/>
              <a:cs typeface="Calibri"/>
            </a:endParaRPr>
          </a:p>
        </p:txBody>
      </p:sp>
      <p:sp>
        <p:nvSpPr>
          <p:cNvPr id="30" name="object 30"/>
          <p:cNvSpPr/>
          <p:nvPr/>
        </p:nvSpPr>
        <p:spPr>
          <a:xfrm>
            <a:off x="10991850" y="4713732"/>
            <a:ext cx="2331085" cy="1029335"/>
          </a:xfrm>
          <a:custGeom>
            <a:avLst/>
            <a:gdLst/>
            <a:ahLst/>
            <a:cxnLst/>
            <a:rect l="l" t="t" r="r" b="b"/>
            <a:pathLst>
              <a:path w="2331084" h="1029335">
                <a:moveTo>
                  <a:pt x="2330830" y="0"/>
                </a:moveTo>
                <a:lnTo>
                  <a:pt x="0" y="1029334"/>
                </a:lnTo>
              </a:path>
            </a:pathLst>
          </a:custGeom>
          <a:ln w="57150">
            <a:solidFill>
              <a:srgbClr val="FBD4B5"/>
            </a:solidFill>
          </a:ln>
        </p:spPr>
        <p:txBody>
          <a:bodyPr wrap="square" lIns="0" tIns="0" rIns="0" bIns="0" rtlCol="0"/>
          <a:lstStyle/>
          <a:p>
            <a:endParaRPr/>
          </a:p>
        </p:txBody>
      </p:sp>
      <p:sp>
        <p:nvSpPr>
          <p:cNvPr id="31" name="object 31"/>
          <p:cNvSpPr txBox="1"/>
          <p:nvPr/>
        </p:nvSpPr>
        <p:spPr>
          <a:xfrm>
            <a:off x="10507091" y="7890230"/>
            <a:ext cx="4794250" cy="646430"/>
          </a:xfrm>
          <a:prstGeom prst="rect">
            <a:avLst/>
          </a:prstGeom>
          <a:solidFill>
            <a:srgbClr val="B8CDE4"/>
          </a:solidFill>
          <a:ln w="57150">
            <a:solidFill>
              <a:srgbClr val="B8CDE4"/>
            </a:solidFill>
          </a:ln>
        </p:spPr>
        <p:txBody>
          <a:bodyPr vert="horz" wrap="square" lIns="0" tIns="25400" rIns="0" bIns="0" rtlCol="0">
            <a:spAutoFit/>
          </a:bodyPr>
          <a:lstStyle/>
          <a:p>
            <a:pPr marL="92075">
              <a:lnSpc>
                <a:spcPct val="100000"/>
              </a:lnSpc>
              <a:spcBef>
                <a:spcPts val="200"/>
              </a:spcBef>
            </a:pPr>
            <a:r>
              <a:rPr sz="3600" b="1" spc="655" dirty="0">
                <a:latin typeface="Calibri"/>
                <a:cs typeface="Calibri"/>
              </a:rPr>
              <a:t>WHERE?</a:t>
            </a:r>
            <a:r>
              <a:rPr sz="3600" b="1" spc="140" dirty="0">
                <a:latin typeface="Calibri"/>
                <a:cs typeface="Calibri"/>
              </a:rPr>
              <a:t> </a:t>
            </a:r>
            <a:r>
              <a:rPr sz="3600" spc="380" dirty="0">
                <a:latin typeface="Calibri"/>
                <a:cs typeface="Calibri"/>
              </a:rPr>
              <a:t>Publisher</a:t>
            </a:r>
            <a:endParaRPr sz="3600">
              <a:latin typeface="Calibri"/>
              <a:cs typeface="Calibri"/>
            </a:endParaRPr>
          </a:p>
        </p:txBody>
      </p:sp>
      <p:grpSp>
        <p:nvGrpSpPr>
          <p:cNvPr id="32" name="object 32"/>
          <p:cNvGrpSpPr/>
          <p:nvPr/>
        </p:nvGrpSpPr>
        <p:grpSpPr>
          <a:xfrm>
            <a:off x="862431" y="6370573"/>
            <a:ext cx="9615805" cy="1796414"/>
            <a:chOff x="862431" y="6370573"/>
            <a:chExt cx="9615805" cy="1796414"/>
          </a:xfrm>
        </p:grpSpPr>
        <p:sp>
          <p:nvSpPr>
            <p:cNvPr id="33" name="object 33"/>
            <p:cNvSpPr/>
            <p:nvPr/>
          </p:nvSpPr>
          <p:spPr>
            <a:xfrm>
              <a:off x="7853552" y="6925182"/>
              <a:ext cx="2595880" cy="1213485"/>
            </a:xfrm>
            <a:custGeom>
              <a:avLst/>
              <a:gdLst/>
              <a:ahLst/>
              <a:cxnLst/>
              <a:rect l="l" t="t" r="r" b="b"/>
              <a:pathLst>
                <a:path w="2595879" h="1213484">
                  <a:moveTo>
                    <a:pt x="0" y="0"/>
                  </a:moveTo>
                  <a:lnTo>
                    <a:pt x="2595626" y="1213104"/>
                  </a:lnTo>
                </a:path>
              </a:pathLst>
            </a:custGeom>
            <a:ln w="57150">
              <a:solidFill>
                <a:srgbClr val="B8CDE4"/>
              </a:solidFill>
            </a:ln>
          </p:spPr>
          <p:txBody>
            <a:bodyPr wrap="square" lIns="0" tIns="0" rIns="0" bIns="0" rtlCol="0"/>
            <a:lstStyle/>
            <a:p>
              <a:endParaRPr/>
            </a:p>
          </p:txBody>
        </p:sp>
        <p:sp>
          <p:nvSpPr>
            <p:cNvPr id="34" name="object 34"/>
            <p:cNvSpPr/>
            <p:nvPr/>
          </p:nvSpPr>
          <p:spPr>
            <a:xfrm>
              <a:off x="867194" y="6375336"/>
              <a:ext cx="4574540" cy="584835"/>
            </a:xfrm>
            <a:custGeom>
              <a:avLst/>
              <a:gdLst/>
              <a:ahLst/>
              <a:cxnLst/>
              <a:rect l="l" t="t" r="r" b="b"/>
              <a:pathLst>
                <a:path w="4574540" h="584834">
                  <a:moveTo>
                    <a:pt x="4574413" y="0"/>
                  </a:moveTo>
                  <a:lnTo>
                    <a:pt x="0" y="0"/>
                  </a:lnTo>
                  <a:lnTo>
                    <a:pt x="0" y="584771"/>
                  </a:lnTo>
                  <a:lnTo>
                    <a:pt x="4574413" y="584771"/>
                  </a:lnTo>
                  <a:lnTo>
                    <a:pt x="4574413" y="0"/>
                  </a:lnTo>
                  <a:close/>
                </a:path>
              </a:pathLst>
            </a:custGeom>
            <a:solidFill>
              <a:srgbClr val="FBD4B5"/>
            </a:solidFill>
          </p:spPr>
          <p:txBody>
            <a:bodyPr wrap="square" lIns="0" tIns="0" rIns="0" bIns="0" rtlCol="0"/>
            <a:lstStyle/>
            <a:p>
              <a:endParaRPr/>
            </a:p>
          </p:txBody>
        </p:sp>
        <p:sp>
          <p:nvSpPr>
            <p:cNvPr id="35" name="object 35"/>
            <p:cNvSpPr/>
            <p:nvPr/>
          </p:nvSpPr>
          <p:spPr>
            <a:xfrm>
              <a:off x="867194" y="6375336"/>
              <a:ext cx="4574540" cy="584835"/>
            </a:xfrm>
            <a:custGeom>
              <a:avLst/>
              <a:gdLst/>
              <a:ahLst/>
              <a:cxnLst/>
              <a:rect l="l" t="t" r="r" b="b"/>
              <a:pathLst>
                <a:path w="4574540" h="584834">
                  <a:moveTo>
                    <a:pt x="0" y="584771"/>
                  </a:moveTo>
                  <a:lnTo>
                    <a:pt x="4574413" y="584771"/>
                  </a:lnTo>
                  <a:lnTo>
                    <a:pt x="4574413" y="0"/>
                  </a:lnTo>
                  <a:lnTo>
                    <a:pt x="0" y="0"/>
                  </a:lnTo>
                  <a:lnTo>
                    <a:pt x="0" y="584771"/>
                  </a:lnTo>
                  <a:close/>
                </a:path>
              </a:pathLst>
            </a:custGeom>
            <a:ln w="9525">
              <a:solidFill>
                <a:srgbClr val="FBD4B5"/>
              </a:solidFill>
            </a:ln>
          </p:spPr>
          <p:txBody>
            <a:bodyPr wrap="square" lIns="0" tIns="0" rIns="0" bIns="0" rtlCol="0"/>
            <a:lstStyle/>
            <a:p>
              <a:endParaRPr/>
            </a:p>
          </p:txBody>
        </p:sp>
      </p:grpSp>
      <p:sp>
        <p:nvSpPr>
          <p:cNvPr id="36" name="object 36"/>
          <p:cNvSpPr txBox="1"/>
          <p:nvPr/>
        </p:nvSpPr>
        <p:spPr>
          <a:xfrm>
            <a:off x="233565" y="9285909"/>
            <a:ext cx="7620000" cy="646430"/>
          </a:xfrm>
          <a:prstGeom prst="rect">
            <a:avLst/>
          </a:prstGeom>
          <a:ln w="38100">
            <a:solidFill>
              <a:srgbClr val="C0504D"/>
            </a:solidFill>
          </a:ln>
        </p:spPr>
        <p:txBody>
          <a:bodyPr vert="horz" wrap="square" lIns="0" tIns="25400" rIns="0" bIns="0" rtlCol="0">
            <a:spAutoFit/>
          </a:bodyPr>
          <a:lstStyle/>
          <a:p>
            <a:pPr marL="90805">
              <a:lnSpc>
                <a:spcPct val="100000"/>
              </a:lnSpc>
              <a:spcBef>
                <a:spcPts val="200"/>
              </a:spcBef>
            </a:pPr>
            <a:r>
              <a:rPr sz="3600" b="1" spc="340" dirty="0">
                <a:latin typeface="Calibri"/>
                <a:cs typeface="Calibri"/>
              </a:rPr>
              <a:t>In-</a:t>
            </a:r>
            <a:r>
              <a:rPr sz="3600" b="1" spc="385" dirty="0">
                <a:latin typeface="Calibri"/>
                <a:cs typeface="Calibri"/>
              </a:rPr>
              <a:t>text</a:t>
            </a:r>
            <a:r>
              <a:rPr sz="3600" b="1" spc="200" dirty="0">
                <a:latin typeface="Calibri"/>
                <a:cs typeface="Calibri"/>
              </a:rPr>
              <a:t> </a:t>
            </a:r>
            <a:r>
              <a:rPr sz="3600" b="1" spc="330" dirty="0">
                <a:latin typeface="Calibri"/>
                <a:cs typeface="Calibri"/>
              </a:rPr>
              <a:t>citation:</a:t>
            </a:r>
            <a:r>
              <a:rPr sz="3600" b="1" spc="225" dirty="0">
                <a:latin typeface="Calibri"/>
                <a:cs typeface="Calibri"/>
              </a:rPr>
              <a:t> </a:t>
            </a:r>
            <a:r>
              <a:rPr sz="3600" spc="310" dirty="0">
                <a:latin typeface="Calibri"/>
                <a:cs typeface="Calibri"/>
              </a:rPr>
              <a:t>(Jones,</a:t>
            </a:r>
            <a:r>
              <a:rPr sz="3600" spc="145" dirty="0">
                <a:latin typeface="Calibri"/>
                <a:cs typeface="Calibri"/>
              </a:rPr>
              <a:t> </a:t>
            </a:r>
            <a:r>
              <a:rPr sz="3600" spc="240" dirty="0">
                <a:latin typeface="Calibri"/>
                <a:cs typeface="Calibri"/>
              </a:rPr>
              <a:t>2022)</a:t>
            </a:r>
            <a:endParaRPr sz="3600">
              <a:latin typeface="Calibri"/>
              <a:cs typeface="Calibri"/>
            </a:endParaRPr>
          </a:p>
        </p:txBody>
      </p:sp>
      <p:sp>
        <p:nvSpPr>
          <p:cNvPr id="37" name="object 37"/>
          <p:cNvSpPr txBox="1"/>
          <p:nvPr/>
        </p:nvSpPr>
        <p:spPr>
          <a:xfrm>
            <a:off x="920496" y="6384493"/>
            <a:ext cx="4311650" cy="514350"/>
          </a:xfrm>
          <a:prstGeom prst="rect">
            <a:avLst/>
          </a:prstGeom>
        </p:spPr>
        <p:txBody>
          <a:bodyPr vert="horz" wrap="square" lIns="0" tIns="13335" rIns="0" bIns="0" rtlCol="0">
            <a:spAutoFit/>
          </a:bodyPr>
          <a:lstStyle/>
          <a:p>
            <a:pPr marL="38100">
              <a:lnSpc>
                <a:spcPct val="100000"/>
              </a:lnSpc>
              <a:spcBef>
                <a:spcPts val="105"/>
              </a:spcBef>
            </a:pPr>
            <a:r>
              <a:rPr sz="3200" i="1" spc="220" dirty="0">
                <a:latin typeface="Calibri"/>
                <a:cs typeface="Calibri"/>
              </a:rPr>
              <a:t>for</a:t>
            </a:r>
            <a:r>
              <a:rPr sz="3200" i="1" spc="120" dirty="0">
                <a:latin typeface="Calibri"/>
                <a:cs typeface="Calibri"/>
              </a:rPr>
              <a:t> </a:t>
            </a:r>
            <a:r>
              <a:rPr sz="3200" i="1" spc="335" dirty="0">
                <a:latin typeface="Calibri"/>
                <a:cs typeface="Calibri"/>
              </a:rPr>
              <a:t>Students.</a:t>
            </a:r>
            <a:r>
              <a:rPr sz="3200" i="1" spc="95" dirty="0">
                <a:latin typeface="Calibri"/>
                <a:cs typeface="Calibri"/>
              </a:rPr>
              <a:t> </a:t>
            </a:r>
            <a:r>
              <a:rPr sz="3200" i="1" spc="285" dirty="0">
                <a:latin typeface="Calibri"/>
                <a:cs typeface="Calibri"/>
              </a:rPr>
              <a:t>6</a:t>
            </a:r>
            <a:r>
              <a:rPr sz="3150" i="1" spc="427" baseline="25132" dirty="0">
                <a:latin typeface="Calibri"/>
                <a:cs typeface="Calibri"/>
              </a:rPr>
              <a:t>th</a:t>
            </a:r>
            <a:r>
              <a:rPr sz="3150" i="1" spc="547" baseline="25132" dirty="0">
                <a:latin typeface="Calibri"/>
                <a:cs typeface="Calibri"/>
              </a:rPr>
              <a:t> </a:t>
            </a:r>
            <a:r>
              <a:rPr sz="3200" i="1" spc="305" dirty="0">
                <a:latin typeface="Calibri"/>
                <a:cs typeface="Calibri"/>
              </a:rPr>
              <a:t>edn.</a:t>
            </a:r>
            <a:endParaRPr sz="3200">
              <a:latin typeface="Calibri"/>
              <a:cs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3089529" y="466420"/>
            <a:ext cx="12108180" cy="1123315"/>
          </a:xfrm>
          <a:prstGeom prst="rect">
            <a:avLst/>
          </a:prstGeom>
        </p:spPr>
        <p:txBody>
          <a:bodyPr vert="horz" wrap="square" lIns="0" tIns="12700" rIns="0" bIns="0" rtlCol="0">
            <a:spAutoFit/>
          </a:bodyPr>
          <a:lstStyle/>
          <a:p>
            <a:pPr marL="12700">
              <a:lnSpc>
                <a:spcPct val="100000"/>
              </a:lnSpc>
              <a:spcBef>
                <a:spcPts val="100"/>
              </a:spcBef>
            </a:pPr>
            <a:r>
              <a:rPr spc="1015" dirty="0"/>
              <a:t>Example</a:t>
            </a:r>
            <a:r>
              <a:rPr spc="395" dirty="0"/>
              <a:t> </a:t>
            </a:r>
            <a:r>
              <a:rPr spc="810" dirty="0"/>
              <a:t>(Journal</a:t>
            </a:r>
            <a:r>
              <a:rPr spc="440" dirty="0"/>
              <a:t> </a:t>
            </a:r>
            <a:r>
              <a:rPr spc="670" dirty="0"/>
              <a:t>Article)</a:t>
            </a:r>
          </a:p>
        </p:txBody>
      </p:sp>
      <p:sp>
        <p:nvSpPr>
          <p:cNvPr id="3" name="object 3"/>
          <p:cNvSpPr txBox="1"/>
          <p:nvPr/>
        </p:nvSpPr>
        <p:spPr>
          <a:xfrm>
            <a:off x="954125" y="2145918"/>
            <a:ext cx="16380460" cy="6549390"/>
          </a:xfrm>
          <a:prstGeom prst="rect">
            <a:avLst/>
          </a:prstGeom>
        </p:spPr>
        <p:txBody>
          <a:bodyPr vert="horz" wrap="square" lIns="0" tIns="12700" rIns="0" bIns="0" rtlCol="0">
            <a:spAutoFit/>
          </a:bodyPr>
          <a:lstStyle/>
          <a:p>
            <a:pPr marL="12700" algn="just">
              <a:lnSpc>
                <a:spcPct val="100000"/>
              </a:lnSpc>
              <a:spcBef>
                <a:spcPts val="100"/>
              </a:spcBef>
            </a:pPr>
            <a:r>
              <a:rPr sz="3600" b="1" spc="340" dirty="0">
                <a:latin typeface="Calibri"/>
                <a:cs typeface="Calibri"/>
              </a:rPr>
              <a:t>In-</a:t>
            </a:r>
            <a:r>
              <a:rPr sz="3600" b="1" spc="385" dirty="0">
                <a:latin typeface="Calibri"/>
                <a:cs typeface="Calibri"/>
              </a:rPr>
              <a:t>text</a:t>
            </a:r>
            <a:r>
              <a:rPr sz="3600" b="1" spc="200" dirty="0">
                <a:latin typeface="Calibri"/>
                <a:cs typeface="Calibri"/>
              </a:rPr>
              <a:t> </a:t>
            </a:r>
            <a:r>
              <a:rPr sz="3600" b="1" spc="370" dirty="0">
                <a:latin typeface="Calibri"/>
                <a:cs typeface="Calibri"/>
              </a:rPr>
              <a:t>citation</a:t>
            </a:r>
            <a:r>
              <a:rPr sz="3600" b="1" spc="229" dirty="0">
                <a:latin typeface="Calibri"/>
                <a:cs typeface="Calibri"/>
              </a:rPr>
              <a:t> </a:t>
            </a:r>
            <a:r>
              <a:rPr sz="3600" b="1" spc="365" dirty="0">
                <a:latin typeface="Calibri"/>
                <a:cs typeface="Calibri"/>
              </a:rPr>
              <a:t>(Inside</a:t>
            </a:r>
            <a:r>
              <a:rPr sz="3600" b="1" spc="240" dirty="0">
                <a:latin typeface="Calibri"/>
                <a:cs typeface="Calibri"/>
              </a:rPr>
              <a:t> </a:t>
            </a:r>
            <a:r>
              <a:rPr sz="3600" b="1" spc="409" dirty="0">
                <a:latin typeface="Calibri"/>
                <a:cs typeface="Calibri"/>
              </a:rPr>
              <a:t>your</a:t>
            </a:r>
            <a:r>
              <a:rPr sz="3600" b="1" spc="220" dirty="0">
                <a:latin typeface="Calibri"/>
                <a:cs typeface="Calibri"/>
              </a:rPr>
              <a:t> </a:t>
            </a:r>
            <a:r>
              <a:rPr sz="3600" b="1" spc="385" dirty="0">
                <a:latin typeface="Calibri"/>
                <a:cs typeface="Calibri"/>
              </a:rPr>
              <a:t>writing)</a:t>
            </a:r>
            <a:endParaRPr sz="3600">
              <a:latin typeface="Calibri"/>
              <a:cs typeface="Calibri"/>
            </a:endParaRPr>
          </a:p>
          <a:p>
            <a:pPr marL="12700" marR="7620" algn="just">
              <a:lnSpc>
                <a:spcPct val="100000"/>
              </a:lnSpc>
              <a:spcBef>
                <a:spcPts val="4079"/>
              </a:spcBef>
            </a:pPr>
            <a:r>
              <a:rPr sz="3600" spc="455" dirty="0">
                <a:latin typeface="Calibri"/>
                <a:cs typeface="Calibri"/>
              </a:rPr>
              <a:t>E-</a:t>
            </a:r>
            <a:r>
              <a:rPr sz="3600" spc="385" dirty="0">
                <a:latin typeface="Calibri"/>
                <a:cs typeface="Calibri"/>
              </a:rPr>
              <a:t>learning</a:t>
            </a:r>
            <a:r>
              <a:rPr sz="3600" spc="840" dirty="0">
                <a:latin typeface="Calibri"/>
                <a:cs typeface="Calibri"/>
              </a:rPr>
              <a:t> </a:t>
            </a:r>
            <a:r>
              <a:rPr sz="3600" spc="380" dirty="0">
                <a:latin typeface="Calibri"/>
                <a:cs typeface="Calibri"/>
              </a:rPr>
              <a:t>adoption</a:t>
            </a:r>
            <a:r>
              <a:rPr sz="3600" spc="844" dirty="0">
                <a:latin typeface="Calibri"/>
                <a:cs typeface="Calibri"/>
              </a:rPr>
              <a:t> </a:t>
            </a:r>
            <a:r>
              <a:rPr sz="3600" spc="335" dirty="0">
                <a:latin typeface="Calibri"/>
                <a:cs typeface="Calibri"/>
              </a:rPr>
              <a:t>in</a:t>
            </a:r>
            <a:r>
              <a:rPr sz="3600" spc="835" dirty="0">
                <a:latin typeface="Calibri"/>
                <a:cs typeface="Calibri"/>
              </a:rPr>
              <a:t> </a:t>
            </a:r>
            <a:r>
              <a:rPr sz="3600" spc="500" dirty="0">
                <a:latin typeface="Calibri"/>
                <a:cs typeface="Calibri"/>
              </a:rPr>
              <a:t>emerging</a:t>
            </a:r>
            <a:r>
              <a:rPr sz="3600" spc="844" dirty="0">
                <a:latin typeface="Calibri"/>
                <a:cs typeface="Calibri"/>
              </a:rPr>
              <a:t> </a:t>
            </a:r>
            <a:r>
              <a:rPr sz="3600" spc="440" dirty="0">
                <a:latin typeface="Calibri"/>
                <a:cs typeface="Calibri"/>
              </a:rPr>
              <a:t>economies</a:t>
            </a:r>
            <a:r>
              <a:rPr sz="3600" spc="844" dirty="0">
                <a:latin typeface="Calibri"/>
                <a:cs typeface="Calibri"/>
              </a:rPr>
              <a:t> </a:t>
            </a:r>
            <a:r>
              <a:rPr sz="3600" spc="370" dirty="0">
                <a:latin typeface="Calibri"/>
                <a:cs typeface="Calibri"/>
              </a:rPr>
              <a:t>presents</a:t>
            </a:r>
            <a:r>
              <a:rPr sz="3600" spc="835" dirty="0">
                <a:latin typeface="Calibri"/>
                <a:cs typeface="Calibri"/>
              </a:rPr>
              <a:t> </a:t>
            </a:r>
            <a:r>
              <a:rPr sz="3600" spc="425" dirty="0">
                <a:latin typeface="Calibri"/>
                <a:cs typeface="Calibri"/>
              </a:rPr>
              <a:t>both</a:t>
            </a:r>
            <a:r>
              <a:rPr sz="3600" spc="835" dirty="0">
                <a:latin typeface="Calibri"/>
                <a:cs typeface="Calibri"/>
              </a:rPr>
              <a:t> </a:t>
            </a:r>
            <a:r>
              <a:rPr sz="3600" spc="365" dirty="0">
                <a:latin typeface="Calibri"/>
                <a:cs typeface="Calibri"/>
              </a:rPr>
              <a:t>technical </a:t>
            </a:r>
            <a:r>
              <a:rPr sz="3600" spc="495" dirty="0">
                <a:latin typeface="Calibri"/>
                <a:cs typeface="Calibri"/>
              </a:rPr>
              <a:t>and</a:t>
            </a:r>
            <a:r>
              <a:rPr sz="3600" spc="440" dirty="0">
                <a:latin typeface="Calibri"/>
                <a:cs typeface="Calibri"/>
              </a:rPr>
              <a:t>  </a:t>
            </a:r>
            <a:r>
              <a:rPr sz="3600" spc="335" dirty="0">
                <a:latin typeface="Calibri"/>
                <a:cs typeface="Calibri"/>
              </a:rPr>
              <a:t>cultural</a:t>
            </a:r>
            <a:r>
              <a:rPr sz="3600" spc="440" dirty="0">
                <a:latin typeface="Calibri"/>
                <a:cs typeface="Calibri"/>
              </a:rPr>
              <a:t>  </a:t>
            </a:r>
            <a:r>
              <a:rPr sz="3600" spc="360" dirty="0">
                <a:latin typeface="Calibri"/>
                <a:cs typeface="Calibri"/>
              </a:rPr>
              <a:t>challenges,</a:t>
            </a:r>
            <a:r>
              <a:rPr sz="3600" spc="445" dirty="0">
                <a:latin typeface="Calibri"/>
                <a:cs typeface="Calibri"/>
              </a:rPr>
              <a:t>  </a:t>
            </a:r>
            <a:r>
              <a:rPr sz="3600" spc="375" dirty="0">
                <a:latin typeface="Calibri"/>
                <a:cs typeface="Calibri"/>
              </a:rPr>
              <a:t>requiring</a:t>
            </a:r>
            <a:r>
              <a:rPr sz="3600" spc="440" dirty="0">
                <a:latin typeface="Calibri"/>
                <a:cs typeface="Calibri"/>
              </a:rPr>
              <a:t>  </a:t>
            </a:r>
            <a:r>
              <a:rPr sz="3600" spc="345" dirty="0">
                <a:latin typeface="Calibri"/>
                <a:cs typeface="Calibri"/>
              </a:rPr>
              <a:t>strategic</a:t>
            </a:r>
            <a:r>
              <a:rPr sz="3600" spc="445" dirty="0">
                <a:latin typeface="Calibri"/>
                <a:cs typeface="Calibri"/>
              </a:rPr>
              <a:t>  </a:t>
            </a:r>
            <a:r>
              <a:rPr sz="3600" spc="440" dirty="0">
                <a:latin typeface="Calibri"/>
                <a:cs typeface="Calibri"/>
              </a:rPr>
              <a:t>planning</a:t>
            </a:r>
            <a:r>
              <a:rPr sz="3600" spc="445" dirty="0">
                <a:latin typeface="Calibri"/>
                <a:cs typeface="Calibri"/>
              </a:rPr>
              <a:t>  </a:t>
            </a:r>
            <a:r>
              <a:rPr sz="3600" spc="495" dirty="0">
                <a:latin typeface="Calibri"/>
                <a:cs typeface="Calibri"/>
              </a:rPr>
              <a:t>and</a:t>
            </a:r>
            <a:r>
              <a:rPr sz="3600" spc="434" dirty="0">
                <a:latin typeface="Calibri"/>
                <a:cs typeface="Calibri"/>
              </a:rPr>
              <a:t>  </a:t>
            </a:r>
            <a:r>
              <a:rPr sz="3600" spc="380" dirty="0">
                <a:latin typeface="Calibri"/>
                <a:cs typeface="Calibri"/>
              </a:rPr>
              <a:t>support </a:t>
            </a:r>
            <a:r>
              <a:rPr sz="3600" spc="285" dirty="0">
                <a:latin typeface="Calibri"/>
                <a:cs typeface="Calibri"/>
              </a:rPr>
              <a:t>(Barikzai,</a:t>
            </a:r>
            <a:r>
              <a:rPr sz="3600" spc="110" dirty="0">
                <a:latin typeface="Calibri"/>
                <a:cs typeface="Calibri"/>
              </a:rPr>
              <a:t> </a:t>
            </a:r>
            <a:r>
              <a:rPr sz="3600" spc="405" dirty="0">
                <a:latin typeface="Calibri"/>
                <a:cs typeface="Calibri"/>
              </a:rPr>
              <a:t>Bharathi</a:t>
            </a:r>
            <a:r>
              <a:rPr sz="3600" spc="135" dirty="0">
                <a:latin typeface="Calibri"/>
                <a:cs typeface="Calibri"/>
              </a:rPr>
              <a:t> </a:t>
            </a:r>
            <a:r>
              <a:rPr sz="3600" spc="495" dirty="0">
                <a:latin typeface="Calibri"/>
                <a:cs typeface="Calibri"/>
              </a:rPr>
              <a:t>and</a:t>
            </a:r>
            <a:r>
              <a:rPr sz="3600" spc="125" dirty="0">
                <a:latin typeface="Calibri"/>
                <a:cs typeface="Calibri"/>
              </a:rPr>
              <a:t> </a:t>
            </a:r>
            <a:r>
              <a:rPr sz="3600" spc="370" dirty="0">
                <a:latin typeface="Calibri"/>
                <a:cs typeface="Calibri"/>
              </a:rPr>
              <a:t>Perdana,</a:t>
            </a:r>
            <a:r>
              <a:rPr sz="3600" spc="145" dirty="0">
                <a:latin typeface="Calibri"/>
                <a:cs typeface="Calibri"/>
              </a:rPr>
              <a:t> </a:t>
            </a:r>
            <a:r>
              <a:rPr sz="3600" spc="229" dirty="0">
                <a:latin typeface="Calibri"/>
                <a:cs typeface="Calibri"/>
              </a:rPr>
              <a:t>2024).</a:t>
            </a:r>
            <a:endParaRPr sz="3600">
              <a:latin typeface="Calibri"/>
              <a:cs typeface="Calibri"/>
            </a:endParaRPr>
          </a:p>
          <a:p>
            <a:pPr marL="12700" algn="just">
              <a:lnSpc>
                <a:spcPct val="100000"/>
              </a:lnSpc>
              <a:spcBef>
                <a:spcPts val="4320"/>
              </a:spcBef>
            </a:pPr>
            <a:r>
              <a:rPr sz="3600" b="1" spc="445" dirty="0">
                <a:latin typeface="Calibri"/>
                <a:cs typeface="Calibri"/>
              </a:rPr>
              <a:t>Reference</a:t>
            </a:r>
            <a:r>
              <a:rPr sz="3600" b="1" spc="240" dirty="0">
                <a:latin typeface="Calibri"/>
                <a:cs typeface="Calibri"/>
              </a:rPr>
              <a:t> </a:t>
            </a:r>
            <a:r>
              <a:rPr sz="3600" b="1" spc="285" dirty="0">
                <a:latin typeface="Calibri"/>
                <a:cs typeface="Calibri"/>
              </a:rPr>
              <a:t>list</a:t>
            </a:r>
            <a:r>
              <a:rPr sz="3600" b="1" spc="225" dirty="0">
                <a:latin typeface="Calibri"/>
                <a:cs typeface="Calibri"/>
              </a:rPr>
              <a:t> </a:t>
            </a:r>
            <a:r>
              <a:rPr sz="3600" b="1" spc="395" dirty="0">
                <a:latin typeface="Calibri"/>
                <a:cs typeface="Calibri"/>
              </a:rPr>
              <a:t>entry</a:t>
            </a:r>
            <a:r>
              <a:rPr sz="3600" b="1" spc="210" dirty="0">
                <a:latin typeface="Calibri"/>
                <a:cs typeface="Calibri"/>
              </a:rPr>
              <a:t> </a:t>
            </a:r>
            <a:r>
              <a:rPr sz="3600" b="1" spc="300" dirty="0">
                <a:latin typeface="Calibri"/>
                <a:cs typeface="Calibri"/>
              </a:rPr>
              <a:t>(at</a:t>
            </a:r>
            <a:r>
              <a:rPr sz="3600" b="1" spc="215" dirty="0">
                <a:latin typeface="Calibri"/>
                <a:cs typeface="Calibri"/>
              </a:rPr>
              <a:t> </a:t>
            </a:r>
            <a:r>
              <a:rPr sz="3600" b="1" spc="430" dirty="0">
                <a:latin typeface="Calibri"/>
                <a:cs typeface="Calibri"/>
              </a:rPr>
              <a:t>the</a:t>
            </a:r>
            <a:r>
              <a:rPr sz="3600" b="1" spc="215" dirty="0">
                <a:latin typeface="Calibri"/>
                <a:cs typeface="Calibri"/>
              </a:rPr>
              <a:t> </a:t>
            </a:r>
            <a:r>
              <a:rPr sz="3600" b="1" spc="505" dirty="0">
                <a:latin typeface="Calibri"/>
                <a:cs typeface="Calibri"/>
              </a:rPr>
              <a:t>end</a:t>
            </a:r>
            <a:r>
              <a:rPr sz="3600" b="1" spc="215" dirty="0">
                <a:latin typeface="Calibri"/>
                <a:cs typeface="Calibri"/>
              </a:rPr>
              <a:t> </a:t>
            </a:r>
            <a:r>
              <a:rPr sz="3600" b="1" spc="340" dirty="0">
                <a:latin typeface="Calibri"/>
                <a:cs typeface="Calibri"/>
              </a:rPr>
              <a:t>of</a:t>
            </a:r>
            <a:r>
              <a:rPr sz="3600" b="1" spc="204" dirty="0">
                <a:latin typeface="Calibri"/>
                <a:cs typeface="Calibri"/>
              </a:rPr>
              <a:t> </a:t>
            </a:r>
            <a:r>
              <a:rPr sz="3600" b="1" spc="409" dirty="0">
                <a:latin typeface="Calibri"/>
                <a:cs typeface="Calibri"/>
              </a:rPr>
              <a:t>your</a:t>
            </a:r>
            <a:r>
              <a:rPr sz="3600" b="1" spc="215" dirty="0">
                <a:latin typeface="Calibri"/>
                <a:cs typeface="Calibri"/>
              </a:rPr>
              <a:t> </a:t>
            </a:r>
            <a:r>
              <a:rPr sz="3600" b="1" spc="425" dirty="0">
                <a:latin typeface="Calibri"/>
                <a:cs typeface="Calibri"/>
              </a:rPr>
              <a:t>work)</a:t>
            </a:r>
            <a:endParaRPr sz="3600">
              <a:latin typeface="Calibri"/>
              <a:cs typeface="Calibri"/>
            </a:endParaRPr>
          </a:p>
          <a:p>
            <a:pPr marL="12700" marR="5080" algn="just">
              <a:lnSpc>
                <a:spcPct val="100000"/>
              </a:lnSpc>
              <a:spcBef>
                <a:spcPts val="4085"/>
              </a:spcBef>
            </a:pPr>
            <a:r>
              <a:rPr sz="3600" spc="305" dirty="0">
                <a:latin typeface="Calibri"/>
                <a:cs typeface="Calibri"/>
              </a:rPr>
              <a:t>Barikzai,</a:t>
            </a:r>
            <a:r>
              <a:rPr sz="3600" spc="555" dirty="0">
                <a:latin typeface="Calibri"/>
                <a:cs typeface="Calibri"/>
              </a:rPr>
              <a:t>  </a:t>
            </a:r>
            <a:r>
              <a:rPr sz="3600" spc="80" dirty="0">
                <a:latin typeface="Calibri"/>
                <a:cs typeface="Calibri"/>
              </a:rPr>
              <a:t>S.,</a:t>
            </a:r>
            <a:r>
              <a:rPr sz="3600" spc="560" dirty="0">
                <a:latin typeface="Calibri"/>
                <a:cs typeface="Calibri"/>
              </a:rPr>
              <a:t>  </a:t>
            </a:r>
            <a:r>
              <a:rPr sz="3600" spc="330" dirty="0">
                <a:latin typeface="Calibri"/>
                <a:cs typeface="Calibri"/>
              </a:rPr>
              <a:t>Bharathi,</a:t>
            </a:r>
            <a:r>
              <a:rPr sz="3600" spc="560" dirty="0">
                <a:latin typeface="Calibri"/>
                <a:cs typeface="Calibri"/>
              </a:rPr>
              <a:t>  </a:t>
            </a:r>
            <a:r>
              <a:rPr sz="3600" spc="150" dirty="0">
                <a:latin typeface="Calibri"/>
                <a:cs typeface="Calibri"/>
              </a:rPr>
              <a:t>V.</a:t>
            </a:r>
            <a:r>
              <a:rPr sz="3600" spc="565" dirty="0">
                <a:latin typeface="Calibri"/>
                <a:cs typeface="Calibri"/>
              </a:rPr>
              <a:t>  </a:t>
            </a:r>
            <a:r>
              <a:rPr sz="3600" spc="490" dirty="0">
                <a:latin typeface="Calibri"/>
                <a:cs typeface="Calibri"/>
              </a:rPr>
              <a:t>and</a:t>
            </a:r>
            <a:r>
              <a:rPr sz="3600" spc="565" dirty="0">
                <a:latin typeface="Calibri"/>
                <a:cs typeface="Calibri"/>
              </a:rPr>
              <a:t>  </a:t>
            </a:r>
            <a:r>
              <a:rPr sz="3600" spc="370" dirty="0">
                <a:latin typeface="Calibri"/>
                <a:cs typeface="Calibri"/>
              </a:rPr>
              <a:t>Perdana,</a:t>
            </a:r>
            <a:r>
              <a:rPr sz="3600" spc="565" dirty="0">
                <a:latin typeface="Calibri"/>
                <a:cs typeface="Calibri"/>
              </a:rPr>
              <a:t>  </a:t>
            </a:r>
            <a:r>
              <a:rPr sz="3600" spc="155" dirty="0">
                <a:latin typeface="Calibri"/>
                <a:cs typeface="Calibri"/>
              </a:rPr>
              <a:t>A.</a:t>
            </a:r>
            <a:r>
              <a:rPr sz="3600" spc="565" dirty="0">
                <a:latin typeface="Calibri"/>
                <a:cs typeface="Calibri"/>
              </a:rPr>
              <a:t>  </a:t>
            </a:r>
            <a:r>
              <a:rPr sz="3600" spc="280" dirty="0">
                <a:latin typeface="Calibri"/>
                <a:cs typeface="Calibri"/>
              </a:rPr>
              <a:t>(2024)</a:t>
            </a:r>
            <a:r>
              <a:rPr sz="3600" spc="570" dirty="0">
                <a:latin typeface="Calibri"/>
                <a:cs typeface="Calibri"/>
              </a:rPr>
              <a:t>  </a:t>
            </a:r>
            <a:r>
              <a:rPr sz="3600" spc="370" dirty="0">
                <a:latin typeface="Calibri"/>
                <a:cs typeface="Calibri"/>
              </a:rPr>
              <a:t>‘Challenges</a:t>
            </a:r>
            <a:r>
              <a:rPr sz="3600" spc="565" dirty="0">
                <a:latin typeface="Calibri"/>
                <a:cs typeface="Calibri"/>
              </a:rPr>
              <a:t>  </a:t>
            </a:r>
            <a:r>
              <a:rPr sz="3600" spc="470" dirty="0">
                <a:latin typeface="Calibri"/>
                <a:cs typeface="Calibri"/>
              </a:rPr>
              <a:t>and </a:t>
            </a:r>
            <a:r>
              <a:rPr sz="3600" spc="340" dirty="0">
                <a:latin typeface="Calibri"/>
                <a:cs typeface="Calibri"/>
              </a:rPr>
              <a:t>strategies</a:t>
            </a:r>
            <a:r>
              <a:rPr sz="3600" spc="80" dirty="0">
                <a:latin typeface="Calibri"/>
                <a:cs typeface="Calibri"/>
              </a:rPr>
              <a:t>  </a:t>
            </a:r>
            <a:r>
              <a:rPr sz="3600" spc="330" dirty="0">
                <a:latin typeface="Calibri"/>
                <a:cs typeface="Calibri"/>
              </a:rPr>
              <a:t>in</a:t>
            </a:r>
            <a:r>
              <a:rPr sz="3600" spc="80" dirty="0">
                <a:latin typeface="Calibri"/>
                <a:cs typeface="Calibri"/>
              </a:rPr>
              <a:t>  </a:t>
            </a:r>
            <a:r>
              <a:rPr sz="3600" spc="315" dirty="0">
                <a:latin typeface="Calibri"/>
                <a:cs typeface="Calibri"/>
              </a:rPr>
              <a:t>e-</a:t>
            </a:r>
            <a:r>
              <a:rPr sz="3600" spc="380" dirty="0">
                <a:latin typeface="Calibri"/>
                <a:cs typeface="Calibri"/>
              </a:rPr>
              <a:t>learning</a:t>
            </a:r>
            <a:r>
              <a:rPr sz="3600" spc="85" dirty="0">
                <a:latin typeface="Calibri"/>
                <a:cs typeface="Calibri"/>
              </a:rPr>
              <a:t>  </a:t>
            </a:r>
            <a:r>
              <a:rPr sz="3600" spc="385" dirty="0">
                <a:latin typeface="Calibri"/>
                <a:cs typeface="Calibri"/>
              </a:rPr>
              <a:t>adoption</a:t>
            </a:r>
            <a:r>
              <a:rPr sz="3600" spc="75" dirty="0">
                <a:latin typeface="Calibri"/>
                <a:cs typeface="Calibri"/>
              </a:rPr>
              <a:t>  </a:t>
            </a:r>
            <a:r>
              <a:rPr sz="3600" spc="330" dirty="0">
                <a:latin typeface="Calibri"/>
                <a:cs typeface="Calibri"/>
              </a:rPr>
              <a:t>in</a:t>
            </a:r>
            <a:r>
              <a:rPr sz="3600" spc="85" dirty="0">
                <a:latin typeface="Calibri"/>
                <a:cs typeface="Calibri"/>
              </a:rPr>
              <a:t>  </a:t>
            </a:r>
            <a:r>
              <a:rPr sz="3600" spc="500" dirty="0">
                <a:latin typeface="Calibri"/>
                <a:cs typeface="Calibri"/>
              </a:rPr>
              <a:t>emerging</a:t>
            </a:r>
            <a:r>
              <a:rPr sz="3600" spc="80" dirty="0">
                <a:latin typeface="Calibri"/>
                <a:cs typeface="Calibri"/>
              </a:rPr>
              <a:t>  </a:t>
            </a:r>
            <a:r>
              <a:rPr sz="3600" spc="375" dirty="0">
                <a:latin typeface="Calibri"/>
                <a:cs typeface="Calibri"/>
              </a:rPr>
              <a:t>economies:</a:t>
            </a:r>
            <a:r>
              <a:rPr sz="3600" spc="85" dirty="0">
                <a:latin typeface="Calibri"/>
                <a:cs typeface="Calibri"/>
              </a:rPr>
              <a:t>  </a:t>
            </a:r>
            <a:r>
              <a:rPr sz="3600" spc="395" dirty="0">
                <a:latin typeface="Calibri"/>
                <a:cs typeface="Calibri"/>
              </a:rPr>
              <a:t>a</a:t>
            </a:r>
            <a:r>
              <a:rPr sz="3600" spc="75" dirty="0">
                <a:latin typeface="Calibri"/>
                <a:cs typeface="Calibri"/>
              </a:rPr>
              <a:t>  </a:t>
            </a:r>
            <a:r>
              <a:rPr sz="3600" spc="445" dirty="0">
                <a:latin typeface="Calibri"/>
                <a:cs typeface="Calibri"/>
              </a:rPr>
              <a:t>scoping </a:t>
            </a:r>
            <a:r>
              <a:rPr sz="3600" spc="204" dirty="0">
                <a:latin typeface="Calibri"/>
                <a:cs typeface="Calibri"/>
              </a:rPr>
              <a:t>review’,</a:t>
            </a:r>
            <a:r>
              <a:rPr sz="3600" spc="565" dirty="0">
                <a:latin typeface="Calibri"/>
                <a:cs typeface="Calibri"/>
              </a:rPr>
              <a:t>     </a:t>
            </a:r>
            <a:r>
              <a:rPr sz="3600" i="1" spc="500" dirty="0">
                <a:latin typeface="Calibri"/>
                <a:cs typeface="Calibri"/>
              </a:rPr>
              <a:t>Cogent</a:t>
            </a:r>
            <a:r>
              <a:rPr sz="3600" i="1" spc="575" dirty="0">
                <a:latin typeface="Calibri"/>
                <a:cs typeface="Calibri"/>
              </a:rPr>
              <a:t>     </a:t>
            </a:r>
            <a:r>
              <a:rPr sz="3600" i="1" spc="409" dirty="0">
                <a:latin typeface="Calibri"/>
                <a:cs typeface="Calibri"/>
              </a:rPr>
              <a:t>Education</a:t>
            </a:r>
            <a:r>
              <a:rPr sz="3600" spc="409" dirty="0">
                <a:latin typeface="Calibri"/>
                <a:cs typeface="Calibri"/>
              </a:rPr>
              <a:t>,</a:t>
            </a:r>
            <a:r>
              <a:rPr sz="3600" spc="570" dirty="0">
                <a:latin typeface="Calibri"/>
                <a:cs typeface="Calibri"/>
              </a:rPr>
              <a:t>     </a:t>
            </a:r>
            <a:r>
              <a:rPr sz="3600" spc="-265" dirty="0">
                <a:latin typeface="Calibri"/>
                <a:cs typeface="Calibri"/>
              </a:rPr>
              <a:t>11(1),</a:t>
            </a:r>
            <a:r>
              <a:rPr sz="3600" spc="570" dirty="0">
                <a:latin typeface="Calibri"/>
                <a:cs typeface="Calibri"/>
              </a:rPr>
              <a:t>     </a:t>
            </a:r>
            <a:r>
              <a:rPr sz="3600" spc="70" dirty="0">
                <a:latin typeface="Calibri"/>
                <a:cs typeface="Calibri"/>
              </a:rPr>
              <a:t>pp.1–</a:t>
            </a:r>
            <a:r>
              <a:rPr sz="3600" dirty="0">
                <a:latin typeface="Calibri"/>
                <a:cs typeface="Calibri"/>
              </a:rPr>
              <a:t>19.</a:t>
            </a:r>
            <a:r>
              <a:rPr sz="3600" spc="565" dirty="0">
                <a:latin typeface="Calibri"/>
                <a:cs typeface="Calibri"/>
              </a:rPr>
              <a:t>     </a:t>
            </a:r>
            <a:r>
              <a:rPr sz="3600" spc="320" dirty="0">
                <a:latin typeface="Calibri"/>
                <a:cs typeface="Calibri"/>
              </a:rPr>
              <a:t>Available</a:t>
            </a:r>
            <a:r>
              <a:rPr sz="3600" spc="565" dirty="0">
                <a:latin typeface="Calibri"/>
                <a:cs typeface="Calibri"/>
              </a:rPr>
              <a:t>     </a:t>
            </a:r>
            <a:r>
              <a:rPr sz="3600" spc="114" dirty="0">
                <a:latin typeface="Calibri"/>
                <a:cs typeface="Calibri"/>
              </a:rPr>
              <a:t>at: </a:t>
            </a:r>
            <a:r>
              <a:rPr sz="3600" u="sng" spc="170" dirty="0">
                <a:solidFill>
                  <a:srgbClr val="0000FF"/>
                </a:solidFill>
                <a:uFill>
                  <a:solidFill>
                    <a:srgbClr val="0000FF"/>
                  </a:solidFill>
                </a:uFill>
                <a:latin typeface="Calibri"/>
                <a:cs typeface="Calibri"/>
                <a:hlinkClick r:id="rId2"/>
              </a:rPr>
              <a:t>https://doi.org/10.1080/2331186X.2024.2400415</a:t>
            </a:r>
            <a:endParaRPr sz="3600">
              <a:latin typeface="Calibri"/>
              <a:cs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descr="$PPTXTitle"/>
          <p:cNvSpPr txBox="1">
            <a:spLocks noGrp="1"/>
          </p:cNvSpPr>
          <p:nvPr>
            <p:ph type="title"/>
          </p:nvPr>
        </p:nvSpPr>
        <p:spPr>
          <a:xfrm>
            <a:off x="1945385" y="485902"/>
            <a:ext cx="14395450" cy="1122680"/>
          </a:xfrm>
          <a:prstGeom prst="rect">
            <a:avLst/>
          </a:prstGeom>
        </p:spPr>
        <p:txBody>
          <a:bodyPr vert="horz" wrap="square" lIns="0" tIns="12700" rIns="0" bIns="0" rtlCol="0">
            <a:spAutoFit/>
          </a:bodyPr>
          <a:lstStyle/>
          <a:p>
            <a:pPr marL="12700">
              <a:lnSpc>
                <a:spcPct val="100000"/>
              </a:lnSpc>
              <a:spcBef>
                <a:spcPts val="100"/>
              </a:spcBef>
            </a:pPr>
            <a:r>
              <a:rPr spc="905" dirty="0"/>
              <a:t>Reference</a:t>
            </a:r>
            <a:r>
              <a:rPr spc="385" dirty="0"/>
              <a:t> </a:t>
            </a:r>
            <a:r>
              <a:rPr spc="630" dirty="0"/>
              <a:t>List:</a:t>
            </a:r>
            <a:r>
              <a:rPr spc="420" dirty="0"/>
              <a:t> </a:t>
            </a:r>
            <a:r>
              <a:rPr spc="905" dirty="0"/>
              <a:t>Journal</a:t>
            </a:r>
            <a:r>
              <a:rPr spc="420" dirty="0"/>
              <a:t> </a:t>
            </a:r>
            <a:r>
              <a:rPr spc="745" dirty="0"/>
              <a:t>Article</a:t>
            </a:r>
          </a:p>
        </p:txBody>
      </p:sp>
      <p:grpSp>
        <p:nvGrpSpPr>
          <p:cNvPr id="4" name="object 4"/>
          <p:cNvGrpSpPr/>
          <p:nvPr/>
        </p:nvGrpSpPr>
        <p:grpSpPr>
          <a:xfrm>
            <a:off x="9891839" y="4657344"/>
            <a:ext cx="8274050" cy="594360"/>
            <a:chOff x="9891839" y="4657344"/>
            <a:chExt cx="8274050" cy="594360"/>
          </a:xfrm>
        </p:grpSpPr>
        <p:sp>
          <p:nvSpPr>
            <p:cNvPr id="5" name="object 5"/>
            <p:cNvSpPr/>
            <p:nvPr/>
          </p:nvSpPr>
          <p:spPr>
            <a:xfrm>
              <a:off x="9896602" y="4662106"/>
              <a:ext cx="8264525" cy="584835"/>
            </a:xfrm>
            <a:custGeom>
              <a:avLst/>
              <a:gdLst/>
              <a:ahLst/>
              <a:cxnLst/>
              <a:rect l="l" t="t" r="r" b="b"/>
              <a:pathLst>
                <a:path w="8264525" h="584835">
                  <a:moveTo>
                    <a:pt x="8264398" y="0"/>
                  </a:moveTo>
                  <a:lnTo>
                    <a:pt x="0" y="0"/>
                  </a:lnTo>
                  <a:lnTo>
                    <a:pt x="0" y="584771"/>
                  </a:lnTo>
                  <a:lnTo>
                    <a:pt x="8264398" y="584771"/>
                  </a:lnTo>
                  <a:lnTo>
                    <a:pt x="8264398" y="0"/>
                  </a:lnTo>
                  <a:close/>
                </a:path>
              </a:pathLst>
            </a:custGeom>
            <a:solidFill>
              <a:srgbClr val="D6E3BC"/>
            </a:solidFill>
          </p:spPr>
          <p:txBody>
            <a:bodyPr wrap="square" lIns="0" tIns="0" rIns="0" bIns="0" rtlCol="0"/>
            <a:lstStyle/>
            <a:p>
              <a:endParaRPr/>
            </a:p>
          </p:txBody>
        </p:sp>
        <p:sp>
          <p:nvSpPr>
            <p:cNvPr id="6" name="object 6"/>
            <p:cNvSpPr/>
            <p:nvPr/>
          </p:nvSpPr>
          <p:spPr>
            <a:xfrm>
              <a:off x="9896602" y="4662106"/>
              <a:ext cx="8264525" cy="584835"/>
            </a:xfrm>
            <a:custGeom>
              <a:avLst/>
              <a:gdLst/>
              <a:ahLst/>
              <a:cxnLst/>
              <a:rect l="l" t="t" r="r" b="b"/>
              <a:pathLst>
                <a:path w="8264525" h="584835">
                  <a:moveTo>
                    <a:pt x="0" y="584771"/>
                  </a:moveTo>
                  <a:lnTo>
                    <a:pt x="8264398" y="584771"/>
                  </a:lnTo>
                  <a:lnTo>
                    <a:pt x="8264398" y="0"/>
                  </a:lnTo>
                  <a:lnTo>
                    <a:pt x="0" y="0"/>
                  </a:lnTo>
                  <a:lnTo>
                    <a:pt x="0" y="584771"/>
                  </a:lnTo>
                  <a:close/>
                </a:path>
              </a:pathLst>
            </a:custGeom>
            <a:ln w="9525">
              <a:solidFill>
                <a:srgbClr val="D6E3BC"/>
              </a:solidFill>
            </a:ln>
          </p:spPr>
          <p:txBody>
            <a:bodyPr wrap="square" lIns="0" tIns="0" rIns="0" bIns="0" rtlCol="0"/>
            <a:lstStyle/>
            <a:p>
              <a:endParaRPr/>
            </a:p>
          </p:txBody>
        </p:sp>
      </p:grpSp>
      <p:sp>
        <p:nvSpPr>
          <p:cNvPr id="7" name="object 7"/>
          <p:cNvSpPr txBox="1"/>
          <p:nvPr/>
        </p:nvSpPr>
        <p:spPr>
          <a:xfrm>
            <a:off x="9976231" y="4676013"/>
            <a:ext cx="8094345" cy="513715"/>
          </a:xfrm>
          <a:prstGeom prst="rect">
            <a:avLst/>
          </a:prstGeom>
        </p:spPr>
        <p:txBody>
          <a:bodyPr vert="horz" wrap="square" lIns="0" tIns="13335" rIns="0" bIns="0" rtlCol="0">
            <a:spAutoFit/>
          </a:bodyPr>
          <a:lstStyle/>
          <a:p>
            <a:pPr marL="12700">
              <a:lnSpc>
                <a:spcPct val="100000"/>
              </a:lnSpc>
              <a:spcBef>
                <a:spcPts val="105"/>
              </a:spcBef>
            </a:pPr>
            <a:r>
              <a:rPr sz="3200" spc="330" dirty="0">
                <a:latin typeface="Calibri"/>
                <a:cs typeface="Calibri"/>
              </a:rPr>
              <a:t>‘Challenges</a:t>
            </a:r>
            <a:r>
              <a:rPr sz="3200" spc="80" dirty="0">
                <a:latin typeface="Calibri"/>
                <a:cs typeface="Calibri"/>
              </a:rPr>
              <a:t> </a:t>
            </a:r>
            <a:r>
              <a:rPr sz="3200" spc="425" dirty="0">
                <a:latin typeface="Calibri"/>
                <a:cs typeface="Calibri"/>
              </a:rPr>
              <a:t>and</a:t>
            </a:r>
            <a:r>
              <a:rPr sz="3200" spc="105" dirty="0">
                <a:latin typeface="Calibri"/>
                <a:cs typeface="Calibri"/>
              </a:rPr>
              <a:t> </a:t>
            </a:r>
            <a:r>
              <a:rPr sz="3200" spc="305" dirty="0">
                <a:latin typeface="Calibri"/>
                <a:cs typeface="Calibri"/>
              </a:rPr>
              <a:t>strategies</a:t>
            </a:r>
            <a:r>
              <a:rPr sz="3200" spc="120" dirty="0">
                <a:latin typeface="Calibri"/>
                <a:cs typeface="Calibri"/>
              </a:rPr>
              <a:t> </a:t>
            </a:r>
            <a:r>
              <a:rPr sz="3200" spc="290" dirty="0">
                <a:latin typeface="Calibri"/>
                <a:cs typeface="Calibri"/>
              </a:rPr>
              <a:t>in</a:t>
            </a:r>
            <a:r>
              <a:rPr sz="3200" spc="120" dirty="0">
                <a:latin typeface="Calibri"/>
                <a:cs typeface="Calibri"/>
              </a:rPr>
              <a:t> </a:t>
            </a:r>
            <a:r>
              <a:rPr sz="3200" spc="285" dirty="0">
                <a:latin typeface="Calibri"/>
                <a:cs typeface="Calibri"/>
              </a:rPr>
              <a:t>e-</a:t>
            </a:r>
            <a:r>
              <a:rPr sz="3200" spc="325" dirty="0">
                <a:latin typeface="Calibri"/>
                <a:cs typeface="Calibri"/>
              </a:rPr>
              <a:t>learning</a:t>
            </a:r>
            <a:endParaRPr sz="3200">
              <a:latin typeface="Calibri"/>
              <a:cs typeface="Calibri"/>
            </a:endParaRPr>
          </a:p>
        </p:txBody>
      </p:sp>
      <p:grpSp>
        <p:nvGrpSpPr>
          <p:cNvPr id="8" name="object 8"/>
          <p:cNvGrpSpPr/>
          <p:nvPr/>
        </p:nvGrpSpPr>
        <p:grpSpPr>
          <a:xfrm>
            <a:off x="276225" y="2224404"/>
            <a:ext cx="4857750" cy="1134745"/>
            <a:chOff x="276225" y="2224404"/>
            <a:chExt cx="4857750" cy="1134745"/>
          </a:xfrm>
        </p:grpSpPr>
        <p:sp>
          <p:nvSpPr>
            <p:cNvPr id="9" name="object 9"/>
            <p:cNvSpPr/>
            <p:nvPr/>
          </p:nvSpPr>
          <p:spPr>
            <a:xfrm>
              <a:off x="304800" y="2252979"/>
              <a:ext cx="4800600" cy="1077595"/>
            </a:xfrm>
            <a:custGeom>
              <a:avLst/>
              <a:gdLst/>
              <a:ahLst/>
              <a:cxnLst/>
              <a:rect l="l" t="t" r="r" b="b"/>
              <a:pathLst>
                <a:path w="4800600" h="1077595">
                  <a:moveTo>
                    <a:pt x="4800600" y="0"/>
                  </a:moveTo>
                  <a:lnTo>
                    <a:pt x="0" y="0"/>
                  </a:lnTo>
                  <a:lnTo>
                    <a:pt x="0" y="1077213"/>
                  </a:lnTo>
                  <a:lnTo>
                    <a:pt x="4800600" y="1077213"/>
                  </a:lnTo>
                  <a:lnTo>
                    <a:pt x="4800600" y="0"/>
                  </a:lnTo>
                  <a:close/>
                </a:path>
              </a:pathLst>
            </a:custGeom>
            <a:solidFill>
              <a:srgbClr val="E6B8B8"/>
            </a:solidFill>
          </p:spPr>
          <p:txBody>
            <a:bodyPr wrap="square" lIns="0" tIns="0" rIns="0" bIns="0" rtlCol="0"/>
            <a:lstStyle/>
            <a:p>
              <a:endParaRPr/>
            </a:p>
          </p:txBody>
        </p:sp>
        <p:sp>
          <p:nvSpPr>
            <p:cNvPr id="10" name="object 10"/>
            <p:cNvSpPr/>
            <p:nvPr/>
          </p:nvSpPr>
          <p:spPr>
            <a:xfrm>
              <a:off x="304800" y="2252979"/>
              <a:ext cx="4800600" cy="1077595"/>
            </a:xfrm>
            <a:custGeom>
              <a:avLst/>
              <a:gdLst/>
              <a:ahLst/>
              <a:cxnLst/>
              <a:rect l="l" t="t" r="r" b="b"/>
              <a:pathLst>
                <a:path w="4800600" h="1077595">
                  <a:moveTo>
                    <a:pt x="0" y="1077213"/>
                  </a:moveTo>
                  <a:lnTo>
                    <a:pt x="4800600" y="1077213"/>
                  </a:lnTo>
                  <a:lnTo>
                    <a:pt x="4800600" y="0"/>
                  </a:lnTo>
                  <a:lnTo>
                    <a:pt x="0" y="0"/>
                  </a:lnTo>
                  <a:lnTo>
                    <a:pt x="0" y="1077213"/>
                  </a:lnTo>
                  <a:close/>
                </a:path>
              </a:pathLst>
            </a:custGeom>
            <a:ln w="57150">
              <a:solidFill>
                <a:srgbClr val="E6B8B8"/>
              </a:solidFill>
            </a:ln>
          </p:spPr>
          <p:txBody>
            <a:bodyPr wrap="square" lIns="0" tIns="0" rIns="0" bIns="0" rtlCol="0"/>
            <a:lstStyle/>
            <a:p>
              <a:endParaRPr/>
            </a:p>
          </p:txBody>
        </p:sp>
      </p:grpSp>
      <p:sp>
        <p:nvSpPr>
          <p:cNvPr id="11" name="object 11"/>
          <p:cNvSpPr txBox="1"/>
          <p:nvPr/>
        </p:nvSpPr>
        <p:spPr>
          <a:xfrm>
            <a:off x="383540" y="2266569"/>
            <a:ext cx="4060825" cy="1001394"/>
          </a:xfrm>
          <a:prstGeom prst="rect">
            <a:avLst/>
          </a:prstGeom>
        </p:spPr>
        <p:txBody>
          <a:bodyPr vert="horz" wrap="square" lIns="0" tIns="12700" rIns="0" bIns="0" rtlCol="0">
            <a:spAutoFit/>
          </a:bodyPr>
          <a:lstStyle/>
          <a:p>
            <a:pPr marL="12700" marR="5080">
              <a:lnSpc>
                <a:spcPct val="100000"/>
              </a:lnSpc>
              <a:spcBef>
                <a:spcPts val="100"/>
              </a:spcBef>
            </a:pPr>
            <a:r>
              <a:rPr sz="3200" b="1" spc="575" dirty="0">
                <a:latin typeface="Calibri"/>
                <a:cs typeface="Calibri"/>
              </a:rPr>
              <a:t>WHO?</a:t>
            </a:r>
            <a:r>
              <a:rPr sz="3200" b="1" spc="120" dirty="0">
                <a:latin typeface="Calibri"/>
                <a:cs typeface="Calibri"/>
              </a:rPr>
              <a:t> </a:t>
            </a:r>
            <a:r>
              <a:rPr sz="3200" spc="280" dirty="0">
                <a:latin typeface="Calibri"/>
                <a:cs typeface="Calibri"/>
              </a:rPr>
              <a:t>Author's </a:t>
            </a:r>
            <a:r>
              <a:rPr sz="3200" spc="425" dirty="0">
                <a:latin typeface="Calibri"/>
                <a:cs typeface="Calibri"/>
              </a:rPr>
              <a:t>surname</a:t>
            </a:r>
            <a:r>
              <a:rPr sz="3200" spc="90" dirty="0">
                <a:latin typeface="Calibri"/>
                <a:cs typeface="Calibri"/>
              </a:rPr>
              <a:t> </a:t>
            </a:r>
            <a:r>
              <a:rPr sz="3200" spc="425" dirty="0">
                <a:latin typeface="Calibri"/>
                <a:cs typeface="Calibri"/>
              </a:rPr>
              <a:t>and</a:t>
            </a:r>
            <a:r>
              <a:rPr sz="3200" spc="100" dirty="0">
                <a:latin typeface="Calibri"/>
                <a:cs typeface="Calibri"/>
              </a:rPr>
              <a:t> </a:t>
            </a:r>
            <a:r>
              <a:rPr sz="3200" spc="165" dirty="0">
                <a:latin typeface="Calibri"/>
                <a:cs typeface="Calibri"/>
              </a:rPr>
              <a:t>initial.</a:t>
            </a:r>
            <a:endParaRPr sz="3200">
              <a:latin typeface="Calibri"/>
              <a:cs typeface="Calibri"/>
            </a:endParaRPr>
          </a:p>
        </p:txBody>
      </p:sp>
      <p:sp>
        <p:nvSpPr>
          <p:cNvPr id="12" name="object 12"/>
          <p:cNvSpPr/>
          <p:nvPr/>
        </p:nvSpPr>
        <p:spPr>
          <a:xfrm>
            <a:off x="1676400" y="3330194"/>
            <a:ext cx="533400" cy="1330325"/>
          </a:xfrm>
          <a:custGeom>
            <a:avLst/>
            <a:gdLst/>
            <a:ahLst/>
            <a:cxnLst/>
            <a:rect l="l" t="t" r="r" b="b"/>
            <a:pathLst>
              <a:path w="533400" h="1330325">
                <a:moveTo>
                  <a:pt x="533400" y="0"/>
                </a:moveTo>
                <a:lnTo>
                  <a:pt x="0" y="1329943"/>
                </a:lnTo>
              </a:path>
            </a:pathLst>
          </a:custGeom>
          <a:ln w="57150">
            <a:solidFill>
              <a:srgbClr val="E6B8B8"/>
            </a:solidFill>
          </a:ln>
        </p:spPr>
        <p:txBody>
          <a:bodyPr wrap="square" lIns="0" tIns="0" rIns="0" bIns="0" rtlCol="0"/>
          <a:lstStyle/>
          <a:p>
            <a:endParaRPr/>
          </a:p>
        </p:txBody>
      </p:sp>
      <p:grpSp>
        <p:nvGrpSpPr>
          <p:cNvPr id="13" name="object 13"/>
          <p:cNvGrpSpPr/>
          <p:nvPr/>
        </p:nvGrpSpPr>
        <p:grpSpPr>
          <a:xfrm>
            <a:off x="5857875" y="2224404"/>
            <a:ext cx="6129655" cy="1134745"/>
            <a:chOff x="5857875" y="2224404"/>
            <a:chExt cx="6129655" cy="1134745"/>
          </a:xfrm>
        </p:grpSpPr>
        <p:sp>
          <p:nvSpPr>
            <p:cNvPr id="14" name="object 14"/>
            <p:cNvSpPr/>
            <p:nvPr/>
          </p:nvSpPr>
          <p:spPr>
            <a:xfrm>
              <a:off x="5886450" y="2252979"/>
              <a:ext cx="6072505" cy="1077595"/>
            </a:xfrm>
            <a:custGeom>
              <a:avLst/>
              <a:gdLst/>
              <a:ahLst/>
              <a:cxnLst/>
              <a:rect l="l" t="t" r="r" b="b"/>
              <a:pathLst>
                <a:path w="6072505" h="1077595">
                  <a:moveTo>
                    <a:pt x="6072378" y="0"/>
                  </a:moveTo>
                  <a:lnTo>
                    <a:pt x="0" y="0"/>
                  </a:lnTo>
                  <a:lnTo>
                    <a:pt x="0" y="1077213"/>
                  </a:lnTo>
                  <a:lnTo>
                    <a:pt x="6072378" y="1077213"/>
                  </a:lnTo>
                  <a:lnTo>
                    <a:pt x="6072378" y="0"/>
                  </a:lnTo>
                  <a:close/>
                </a:path>
              </a:pathLst>
            </a:custGeom>
            <a:solidFill>
              <a:srgbClr val="FBD4B5"/>
            </a:solidFill>
          </p:spPr>
          <p:txBody>
            <a:bodyPr wrap="square" lIns="0" tIns="0" rIns="0" bIns="0" rtlCol="0"/>
            <a:lstStyle/>
            <a:p>
              <a:endParaRPr/>
            </a:p>
          </p:txBody>
        </p:sp>
        <p:sp>
          <p:nvSpPr>
            <p:cNvPr id="15" name="object 15"/>
            <p:cNvSpPr/>
            <p:nvPr/>
          </p:nvSpPr>
          <p:spPr>
            <a:xfrm>
              <a:off x="5886450" y="2252979"/>
              <a:ext cx="6072505" cy="1077595"/>
            </a:xfrm>
            <a:custGeom>
              <a:avLst/>
              <a:gdLst/>
              <a:ahLst/>
              <a:cxnLst/>
              <a:rect l="l" t="t" r="r" b="b"/>
              <a:pathLst>
                <a:path w="6072505" h="1077595">
                  <a:moveTo>
                    <a:pt x="0" y="1077213"/>
                  </a:moveTo>
                  <a:lnTo>
                    <a:pt x="6072378" y="1077213"/>
                  </a:lnTo>
                  <a:lnTo>
                    <a:pt x="6072378" y="0"/>
                  </a:lnTo>
                  <a:lnTo>
                    <a:pt x="0" y="0"/>
                  </a:lnTo>
                  <a:lnTo>
                    <a:pt x="0" y="1077213"/>
                  </a:lnTo>
                  <a:close/>
                </a:path>
              </a:pathLst>
            </a:custGeom>
            <a:ln w="57150">
              <a:solidFill>
                <a:srgbClr val="FBD4B5"/>
              </a:solidFill>
            </a:ln>
          </p:spPr>
          <p:txBody>
            <a:bodyPr wrap="square" lIns="0" tIns="0" rIns="0" bIns="0" rtlCol="0"/>
            <a:lstStyle/>
            <a:p>
              <a:endParaRPr/>
            </a:p>
          </p:txBody>
        </p:sp>
      </p:grpSp>
      <p:sp>
        <p:nvSpPr>
          <p:cNvPr id="16" name="object 16"/>
          <p:cNvSpPr txBox="1"/>
          <p:nvPr/>
        </p:nvSpPr>
        <p:spPr>
          <a:xfrm>
            <a:off x="5965697" y="2266569"/>
            <a:ext cx="5397500" cy="1001394"/>
          </a:xfrm>
          <a:prstGeom prst="rect">
            <a:avLst/>
          </a:prstGeom>
        </p:spPr>
        <p:txBody>
          <a:bodyPr vert="horz" wrap="square" lIns="0" tIns="12700" rIns="0" bIns="0" rtlCol="0">
            <a:spAutoFit/>
          </a:bodyPr>
          <a:lstStyle/>
          <a:p>
            <a:pPr marL="12700" marR="5080">
              <a:lnSpc>
                <a:spcPct val="100000"/>
              </a:lnSpc>
              <a:spcBef>
                <a:spcPts val="100"/>
              </a:spcBef>
            </a:pPr>
            <a:r>
              <a:rPr sz="3200" b="1" spc="560" dirty="0">
                <a:latin typeface="Calibri"/>
                <a:cs typeface="Calibri"/>
              </a:rPr>
              <a:t>WHEN?</a:t>
            </a:r>
            <a:r>
              <a:rPr sz="3200" b="1" spc="105" dirty="0">
                <a:latin typeface="Calibri"/>
                <a:cs typeface="Calibri"/>
              </a:rPr>
              <a:t> </a:t>
            </a:r>
            <a:r>
              <a:rPr sz="3200" spc="395" dirty="0">
                <a:latin typeface="Calibri"/>
                <a:cs typeface="Calibri"/>
              </a:rPr>
              <a:t>Date</a:t>
            </a:r>
            <a:r>
              <a:rPr sz="3200" spc="95" dirty="0">
                <a:latin typeface="Calibri"/>
                <a:cs typeface="Calibri"/>
              </a:rPr>
              <a:t> </a:t>
            </a:r>
            <a:r>
              <a:rPr sz="3200" spc="360" dirty="0">
                <a:latin typeface="Calibri"/>
                <a:cs typeface="Calibri"/>
              </a:rPr>
              <a:t>published</a:t>
            </a:r>
            <a:r>
              <a:rPr sz="3200" spc="90" dirty="0">
                <a:latin typeface="Calibri"/>
                <a:cs typeface="Calibri"/>
              </a:rPr>
              <a:t> </a:t>
            </a:r>
            <a:r>
              <a:rPr sz="3200" spc="265" dirty="0">
                <a:latin typeface="Calibri"/>
                <a:cs typeface="Calibri"/>
              </a:rPr>
              <a:t>in </a:t>
            </a:r>
            <a:r>
              <a:rPr sz="3200" spc="375" dirty="0">
                <a:latin typeface="Calibri"/>
                <a:cs typeface="Calibri"/>
              </a:rPr>
              <a:t>round</a:t>
            </a:r>
            <a:r>
              <a:rPr sz="3200" spc="114" dirty="0">
                <a:latin typeface="Calibri"/>
                <a:cs typeface="Calibri"/>
              </a:rPr>
              <a:t> </a:t>
            </a:r>
            <a:r>
              <a:rPr sz="3200" spc="275" dirty="0">
                <a:latin typeface="Calibri"/>
                <a:cs typeface="Calibri"/>
              </a:rPr>
              <a:t>brackets.</a:t>
            </a:r>
            <a:endParaRPr sz="3200">
              <a:latin typeface="Calibri"/>
              <a:cs typeface="Calibri"/>
            </a:endParaRPr>
          </a:p>
        </p:txBody>
      </p:sp>
      <p:sp>
        <p:nvSpPr>
          <p:cNvPr id="17" name="object 17"/>
          <p:cNvSpPr/>
          <p:nvPr/>
        </p:nvSpPr>
        <p:spPr>
          <a:xfrm>
            <a:off x="8806815" y="3271011"/>
            <a:ext cx="353060" cy="1429385"/>
          </a:xfrm>
          <a:custGeom>
            <a:avLst/>
            <a:gdLst/>
            <a:ahLst/>
            <a:cxnLst/>
            <a:rect l="l" t="t" r="r" b="b"/>
            <a:pathLst>
              <a:path w="353059" h="1429385">
                <a:moveTo>
                  <a:pt x="0" y="0"/>
                </a:moveTo>
                <a:lnTo>
                  <a:pt x="352551" y="1429131"/>
                </a:lnTo>
              </a:path>
            </a:pathLst>
          </a:custGeom>
          <a:ln w="57150">
            <a:solidFill>
              <a:srgbClr val="FBD4B5"/>
            </a:solidFill>
          </a:ln>
        </p:spPr>
        <p:txBody>
          <a:bodyPr wrap="square" lIns="0" tIns="0" rIns="0" bIns="0" rtlCol="0"/>
          <a:lstStyle/>
          <a:p>
            <a:endParaRPr/>
          </a:p>
        </p:txBody>
      </p:sp>
      <p:grpSp>
        <p:nvGrpSpPr>
          <p:cNvPr id="18" name="object 18"/>
          <p:cNvGrpSpPr/>
          <p:nvPr/>
        </p:nvGrpSpPr>
        <p:grpSpPr>
          <a:xfrm>
            <a:off x="12676631" y="2250185"/>
            <a:ext cx="5335270" cy="1134745"/>
            <a:chOff x="12676631" y="2250185"/>
            <a:chExt cx="5335270" cy="1134745"/>
          </a:xfrm>
        </p:grpSpPr>
        <p:sp>
          <p:nvSpPr>
            <p:cNvPr id="19" name="object 19"/>
            <p:cNvSpPr/>
            <p:nvPr/>
          </p:nvSpPr>
          <p:spPr>
            <a:xfrm>
              <a:off x="12705206" y="2278760"/>
              <a:ext cx="5278120" cy="1077595"/>
            </a:xfrm>
            <a:custGeom>
              <a:avLst/>
              <a:gdLst/>
              <a:ahLst/>
              <a:cxnLst/>
              <a:rect l="l" t="t" r="r" b="b"/>
              <a:pathLst>
                <a:path w="5278119" h="1077595">
                  <a:moveTo>
                    <a:pt x="5277993" y="0"/>
                  </a:moveTo>
                  <a:lnTo>
                    <a:pt x="0" y="0"/>
                  </a:lnTo>
                  <a:lnTo>
                    <a:pt x="0" y="1077213"/>
                  </a:lnTo>
                  <a:lnTo>
                    <a:pt x="5277993" y="1077213"/>
                  </a:lnTo>
                  <a:lnTo>
                    <a:pt x="5277993" y="0"/>
                  </a:lnTo>
                  <a:close/>
                </a:path>
              </a:pathLst>
            </a:custGeom>
            <a:solidFill>
              <a:srgbClr val="D6E3BC"/>
            </a:solidFill>
          </p:spPr>
          <p:txBody>
            <a:bodyPr wrap="square" lIns="0" tIns="0" rIns="0" bIns="0" rtlCol="0"/>
            <a:lstStyle/>
            <a:p>
              <a:endParaRPr/>
            </a:p>
          </p:txBody>
        </p:sp>
        <p:sp>
          <p:nvSpPr>
            <p:cNvPr id="20" name="object 20"/>
            <p:cNvSpPr/>
            <p:nvPr/>
          </p:nvSpPr>
          <p:spPr>
            <a:xfrm>
              <a:off x="12705206" y="2278760"/>
              <a:ext cx="5278120" cy="1077595"/>
            </a:xfrm>
            <a:custGeom>
              <a:avLst/>
              <a:gdLst/>
              <a:ahLst/>
              <a:cxnLst/>
              <a:rect l="l" t="t" r="r" b="b"/>
              <a:pathLst>
                <a:path w="5278119" h="1077595">
                  <a:moveTo>
                    <a:pt x="0" y="1077213"/>
                  </a:moveTo>
                  <a:lnTo>
                    <a:pt x="5277993" y="1077213"/>
                  </a:lnTo>
                  <a:lnTo>
                    <a:pt x="5277993" y="0"/>
                  </a:lnTo>
                  <a:lnTo>
                    <a:pt x="0" y="0"/>
                  </a:lnTo>
                  <a:lnTo>
                    <a:pt x="0" y="1077213"/>
                  </a:lnTo>
                  <a:close/>
                </a:path>
              </a:pathLst>
            </a:custGeom>
            <a:ln w="57149">
              <a:solidFill>
                <a:srgbClr val="D6E3BC"/>
              </a:solidFill>
            </a:ln>
          </p:spPr>
          <p:txBody>
            <a:bodyPr wrap="square" lIns="0" tIns="0" rIns="0" bIns="0" rtlCol="0"/>
            <a:lstStyle/>
            <a:p>
              <a:endParaRPr/>
            </a:p>
          </p:txBody>
        </p:sp>
      </p:grpSp>
      <p:sp>
        <p:nvSpPr>
          <p:cNvPr id="21" name="object 21"/>
          <p:cNvSpPr txBox="1"/>
          <p:nvPr/>
        </p:nvSpPr>
        <p:spPr>
          <a:xfrm>
            <a:off x="12784963" y="2291918"/>
            <a:ext cx="4958715" cy="1002030"/>
          </a:xfrm>
          <a:prstGeom prst="rect">
            <a:avLst/>
          </a:prstGeom>
        </p:spPr>
        <p:txBody>
          <a:bodyPr vert="horz" wrap="square" lIns="0" tIns="13335" rIns="0" bIns="0" rtlCol="0">
            <a:spAutoFit/>
          </a:bodyPr>
          <a:lstStyle/>
          <a:p>
            <a:pPr marL="12700" marR="5080">
              <a:lnSpc>
                <a:spcPct val="100000"/>
              </a:lnSpc>
              <a:spcBef>
                <a:spcPts val="105"/>
              </a:spcBef>
            </a:pPr>
            <a:r>
              <a:rPr sz="3200" b="1" spc="535" dirty="0">
                <a:latin typeface="Calibri"/>
                <a:cs typeface="Calibri"/>
              </a:rPr>
              <a:t>WHAT?</a:t>
            </a:r>
            <a:r>
              <a:rPr sz="3200" b="1" spc="100" dirty="0">
                <a:latin typeface="Calibri"/>
                <a:cs typeface="Calibri"/>
              </a:rPr>
              <a:t> </a:t>
            </a:r>
            <a:r>
              <a:rPr sz="3200" spc="215" dirty="0">
                <a:latin typeface="Calibri"/>
                <a:cs typeface="Calibri"/>
              </a:rPr>
              <a:t>Title</a:t>
            </a:r>
            <a:r>
              <a:rPr sz="3200" spc="105" dirty="0">
                <a:latin typeface="Calibri"/>
                <a:cs typeface="Calibri"/>
              </a:rPr>
              <a:t> </a:t>
            </a:r>
            <a:r>
              <a:rPr sz="3200" spc="210" dirty="0">
                <a:latin typeface="Calibri"/>
                <a:cs typeface="Calibri"/>
              </a:rPr>
              <a:t>of</a:t>
            </a:r>
            <a:r>
              <a:rPr sz="3200" spc="125" dirty="0">
                <a:latin typeface="Calibri"/>
                <a:cs typeface="Calibri"/>
              </a:rPr>
              <a:t> </a:t>
            </a:r>
            <a:r>
              <a:rPr sz="3200" spc="254" dirty="0">
                <a:latin typeface="Calibri"/>
                <a:cs typeface="Calibri"/>
              </a:rPr>
              <a:t>article</a:t>
            </a:r>
            <a:r>
              <a:rPr sz="3200" spc="105" dirty="0">
                <a:latin typeface="Calibri"/>
                <a:cs typeface="Calibri"/>
              </a:rPr>
              <a:t> </a:t>
            </a:r>
            <a:r>
              <a:rPr sz="3200" spc="275" dirty="0">
                <a:latin typeface="Calibri"/>
                <a:cs typeface="Calibri"/>
              </a:rPr>
              <a:t>in </a:t>
            </a:r>
            <a:r>
              <a:rPr sz="3200" spc="345" dirty="0">
                <a:latin typeface="Calibri"/>
                <a:cs typeface="Calibri"/>
              </a:rPr>
              <a:t>single</a:t>
            </a:r>
            <a:r>
              <a:rPr sz="3200" spc="105" dirty="0">
                <a:latin typeface="Calibri"/>
                <a:cs typeface="Calibri"/>
              </a:rPr>
              <a:t> </a:t>
            </a:r>
            <a:r>
              <a:rPr sz="3200" spc="270" dirty="0">
                <a:latin typeface="Calibri"/>
                <a:cs typeface="Calibri"/>
              </a:rPr>
              <a:t>quotations.</a:t>
            </a:r>
            <a:endParaRPr sz="3200">
              <a:latin typeface="Calibri"/>
              <a:cs typeface="Calibri"/>
            </a:endParaRPr>
          </a:p>
        </p:txBody>
      </p:sp>
      <p:sp>
        <p:nvSpPr>
          <p:cNvPr id="22" name="object 22"/>
          <p:cNvSpPr/>
          <p:nvPr/>
        </p:nvSpPr>
        <p:spPr>
          <a:xfrm>
            <a:off x="13630910" y="3271011"/>
            <a:ext cx="325755" cy="1578610"/>
          </a:xfrm>
          <a:custGeom>
            <a:avLst/>
            <a:gdLst/>
            <a:ahLst/>
            <a:cxnLst/>
            <a:rect l="l" t="t" r="r" b="b"/>
            <a:pathLst>
              <a:path w="325755" h="1578610">
                <a:moveTo>
                  <a:pt x="325247" y="0"/>
                </a:moveTo>
                <a:lnTo>
                  <a:pt x="0" y="1578229"/>
                </a:lnTo>
              </a:path>
            </a:pathLst>
          </a:custGeom>
          <a:ln w="57150">
            <a:solidFill>
              <a:srgbClr val="D6E3BC"/>
            </a:solidFill>
          </a:ln>
        </p:spPr>
        <p:txBody>
          <a:bodyPr wrap="square" lIns="0" tIns="0" rIns="0" bIns="0" rtlCol="0"/>
          <a:lstStyle/>
          <a:p>
            <a:endParaRPr/>
          </a:p>
        </p:txBody>
      </p:sp>
      <p:grpSp>
        <p:nvGrpSpPr>
          <p:cNvPr id="23" name="object 23"/>
          <p:cNvGrpSpPr/>
          <p:nvPr/>
        </p:nvGrpSpPr>
        <p:grpSpPr>
          <a:xfrm>
            <a:off x="9996678" y="7153605"/>
            <a:ext cx="7919084" cy="2119630"/>
            <a:chOff x="9996678" y="7153605"/>
            <a:chExt cx="7919084" cy="2119630"/>
          </a:xfrm>
        </p:grpSpPr>
        <p:sp>
          <p:nvSpPr>
            <p:cNvPr id="24" name="object 24"/>
            <p:cNvSpPr/>
            <p:nvPr/>
          </p:nvSpPr>
          <p:spPr>
            <a:xfrm>
              <a:off x="10025253" y="7182180"/>
              <a:ext cx="7861934" cy="2062480"/>
            </a:xfrm>
            <a:custGeom>
              <a:avLst/>
              <a:gdLst/>
              <a:ahLst/>
              <a:cxnLst/>
              <a:rect l="l" t="t" r="r" b="b"/>
              <a:pathLst>
                <a:path w="7861934" h="2062479">
                  <a:moveTo>
                    <a:pt x="7861807" y="0"/>
                  </a:moveTo>
                  <a:lnTo>
                    <a:pt x="0" y="0"/>
                  </a:lnTo>
                  <a:lnTo>
                    <a:pt x="0" y="2062098"/>
                  </a:lnTo>
                  <a:lnTo>
                    <a:pt x="7861807" y="2062098"/>
                  </a:lnTo>
                  <a:lnTo>
                    <a:pt x="7861807" y="0"/>
                  </a:lnTo>
                  <a:close/>
                </a:path>
              </a:pathLst>
            </a:custGeom>
            <a:solidFill>
              <a:srgbClr val="B8CDE4"/>
            </a:solidFill>
          </p:spPr>
          <p:txBody>
            <a:bodyPr wrap="square" lIns="0" tIns="0" rIns="0" bIns="0" rtlCol="0"/>
            <a:lstStyle/>
            <a:p>
              <a:endParaRPr/>
            </a:p>
          </p:txBody>
        </p:sp>
        <p:sp>
          <p:nvSpPr>
            <p:cNvPr id="25" name="object 25"/>
            <p:cNvSpPr/>
            <p:nvPr/>
          </p:nvSpPr>
          <p:spPr>
            <a:xfrm>
              <a:off x="10025253" y="7182180"/>
              <a:ext cx="7861934" cy="2062480"/>
            </a:xfrm>
            <a:custGeom>
              <a:avLst/>
              <a:gdLst/>
              <a:ahLst/>
              <a:cxnLst/>
              <a:rect l="l" t="t" r="r" b="b"/>
              <a:pathLst>
                <a:path w="7861934" h="2062479">
                  <a:moveTo>
                    <a:pt x="0" y="2062098"/>
                  </a:moveTo>
                  <a:lnTo>
                    <a:pt x="7861807" y="2062098"/>
                  </a:lnTo>
                  <a:lnTo>
                    <a:pt x="7861807" y="0"/>
                  </a:lnTo>
                  <a:lnTo>
                    <a:pt x="0" y="0"/>
                  </a:lnTo>
                  <a:lnTo>
                    <a:pt x="0" y="2062098"/>
                  </a:lnTo>
                  <a:close/>
                </a:path>
              </a:pathLst>
            </a:custGeom>
            <a:ln w="57150">
              <a:solidFill>
                <a:srgbClr val="B8CDE4"/>
              </a:solidFill>
            </a:ln>
          </p:spPr>
          <p:txBody>
            <a:bodyPr wrap="square" lIns="0" tIns="0" rIns="0" bIns="0" rtlCol="0"/>
            <a:lstStyle/>
            <a:p>
              <a:endParaRPr/>
            </a:p>
          </p:txBody>
        </p:sp>
      </p:grpSp>
      <p:sp>
        <p:nvSpPr>
          <p:cNvPr id="26" name="object 26"/>
          <p:cNvSpPr txBox="1"/>
          <p:nvPr/>
        </p:nvSpPr>
        <p:spPr>
          <a:xfrm>
            <a:off x="10104881" y="7196455"/>
            <a:ext cx="6640195" cy="1977389"/>
          </a:xfrm>
          <a:prstGeom prst="rect">
            <a:avLst/>
          </a:prstGeom>
        </p:spPr>
        <p:txBody>
          <a:bodyPr vert="horz" wrap="square" lIns="0" tIns="12700" rIns="0" bIns="0" rtlCol="0">
            <a:spAutoFit/>
          </a:bodyPr>
          <a:lstStyle/>
          <a:p>
            <a:pPr marL="12700">
              <a:lnSpc>
                <a:spcPct val="100000"/>
              </a:lnSpc>
              <a:spcBef>
                <a:spcPts val="100"/>
              </a:spcBef>
            </a:pPr>
            <a:r>
              <a:rPr sz="3200" b="1" spc="575" dirty="0">
                <a:latin typeface="Calibri"/>
                <a:cs typeface="Calibri"/>
              </a:rPr>
              <a:t>WHERE?</a:t>
            </a:r>
            <a:endParaRPr sz="3200">
              <a:latin typeface="Calibri"/>
              <a:cs typeface="Calibri"/>
            </a:endParaRPr>
          </a:p>
          <a:p>
            <a:pPr marL="354965" indent="-342265">
              <a:lnSpc>
                <a:spcPct val="100000"/>
              </a:lnSpc>
              <a:buFont typeface="Arial"/>
              <a:buChar char="•"/>
              <a:tabLst>
                <a:tab pos="354965" algn="l"/>
              </a:tabLst>
            </a:pPr>
            <a:r>
              <a:rPr sz="3200" spc="350" dirty="0">
                <a:latin typeface="Calibri"/>
                <a:cs typeface="Calibri"/>
              </a:rPr>
              <a:t>Journal</a:t>
            </a:r>
            <a:r>
              <a:rPr sz="3200" spc="105" dirty="0">
                <a:latin typeface="Calibri"/>
                <a:cs typeface="Calibri"/>
              </a:rPr>
              <a:t> </a:t>
            </a:r>
            <a:r>
              <a:rPr sz="3200" spc="215" dirty="0">
                <a:latin typeface="Calibri"/>
                <a:cs typeface="Calibri"/>
              </a:rPr>
              <a:t>Title</a:t>
            </a:r>
            <a:r>
              <a:rPr sz="3200" spc="114" dirty="0">
                <a:latin typeface="Calibri"/>
                <a:cs typeface="Calibri"/>
              </a:rPr>
              <a:t> </a:t>
            </a:r>
            <a:r>
              <a:rPr sz="3200" i="1" spc="310" dirty="0">
                <a:latin typeface="Calibri"/>
                <a:cs typeface="Calibri"/>
              </a:rPr>
              <a:t>in</a:t>
            </a:r>
            <a:r>
              <a:rPr sz="3200" i="1" spc="125" dirty="0">
                <a:latin typeface="Calibri"/>
                <a:cs typeface="Calibri"/>
              </a:rPr>
              <a:t> </a:t>
            </a:r>
            <a:r>
              <a:rPr sz="3200" i="1" spc="204" dirty="0">
                <a:latin typeface="Calibri"/>
                <a:cs typeface="Calibri"/>
              </a:rPr>
              <a:t>italics.</a:t>
            </a:r>
            <a:endParaRPr sz="3200">
              <a:latin typeface="Calibri"/>
              <a:cs typeface="Calibri"/>
            </a:endParaRPr>
          </a:p>
          <a:p>
            <a:pPr marL="354965" indent="-342265">
              <a:lnSpc>
                <a:spcPct val="100000"/>
              </a:lnSpc>
              <a:spcBef>
                <a:spcPts val="5"/>
              </a:spcBef>
              <a:buFont typeface="Arial"/>
              <a:buChar char="•"/>
              <a:tabLst>
                <a:tab pos="354965" algn="l"/>
              </a:tabLst>
            </a:pPr>
            <a:r>
              <a:rPr sz="3200" spc="340" dirty="0">
                <a:latin typeface="Calibri"/>
                <a:cs typeface="Calibri"/>
              </a:rPr>
              <a:t>Volume,</a:t>
            </a:r>
            <a:r>
              <a:rPr sz="3200" spc="114" dirty="0">
                <a:latin typeface="Calibri"/>
                <a:cs typeface="Calibri"/>
              </a:rPr>
              <a:t> </a:t>
            </a:r>
            <a:r>
              <a:rPr sz="3200" spc="315" dirty="0">
                <a:latin typeface="Calibri"/>
                <a:cs typeface="Calibri"/>
              </a:rPr>
              <a:t>Issue</a:t>
            </a:r>
            <a:r>
              <a:rPr sz="3200" spc="85" dirty="0">
                <a:latin typeface="Calibri"/>
                <a:cs typeface="Calibri"/>
              </a:rPr>
              <a:t> </a:t>
            </a:r>
            <a:r>
              <a:rPr sz="3200" spc="425" dirty="0">
                <a:latin typeface="Calibri"/>
                <a:cs typeface="Calibri"/>
              </a:rPr>
              <a:t>and</a:t>
            </a:r>
            <a:r>
              <a:rPr sz="3200" spc="120" dirty="0">
                <a:latin typeface="Calibri"/>
                <a:cs typeface="Calibri"/>
              </a:rPr>
              <a:t> </a:t>
            </a:r>
            <a:r>
              <a:rPr sz="3200" spc="455" dirty="0">
                <a:latin typeface="Calibri"/>
                <a:cs typeface="Calibri"/>
              </a:rPr>
              <a:t>page</a:t>
            </a:r>
            <a:r>
              <a:rPr sz="3200" spc="120" dirty="0">
                <a:latin typeface="Calibri"/>
                <a:cs typeface="Calibri"/>
              </a:rPr>
              <a:t> </a:t>
            </a:r>
            <a:r>
              <a:rPr sz="3200" spc="305" dirty="0">
                <a:latin typeface="Calibri"/>
                <a:cs typeface="Calibri"/>
              </a:rPr>
              <a:t>range.</a:t>
            </a:r>
            <a:endParaRPr sz="3200">
              <a:latin typeface="Calibri"/>
              <a:cs typeface="Calibri"/>
            </a:endParaRPr>
          </a:p>
          <a:p>
            <a:pPr marL="354965" indent="-342265">
              <a:lnSpc>
                <a:spcPct val="100000"/>
              </a:lnSpc>
              <a:buFont typeface="Arial"/>
              <a:buChar char="•"/>
              <a:tabLst>
                <a:tab pos="354965" algn="l"/>
              </a:tabLst>
            </a:pPr>
            <a:r>
              <a:rPr sz="3200" spc="285" dirty="0">
                <a:latin typeface="Calibri"/>
                <a:cs typeface="Calibri"/>
              </a:rPr>
              <a:t>Available</a:t>
            </a:r>
            <a:r>
              <a:rPr sz="3200" spc="105" dirty="0">
                <a:latin typeface="Calibri"/>
                <a:cs typeface="Calibri"/>
              </a:rPr>
              <a:t> </a:t>
            </a:r>
            <a:r>
              <a:rPr sz="3200" spc="125" dirty="0">
                <a:latin typeface="Calibri"/>
                <a:cs typeface="Calibri"/>
              </a:rPr>
              <a:t>at: </a:t>
            </a:r>
            <a:r>
              <a:rPr sz="3200" spc="275" dirty="0">
                <a:latin typeface="Calibri"/>
                <a:cs typeface="Calibri"/>
              </a:rPr>
              <a:t>Insert</a:t>
            </a:r>
            <a:r>
              <a:rPr sz="3200" spc="95" dirty="0">
                <a:latin typeface="Calibri"/>
                <a:cs typeface="Calibri"/>
              </a:rPr>
              <a:t> </a:t>
            </a:r>
            <a:r>
              <a:rPr sz="3200" spc="455" dirty="0">
                <a:latin typeface="Calibri"/>
                <a:cs typeface="Calibri"/>
              </a:rPr>
              <a:t>DOI</a:t>
            </a:r>
            <a:r>
              <a:rPr sz="3200" spc="110" dirty="0">
                <a:latin typeface="Calibri"/>
                <a:cs typeface="Calibri"/>
              </a:rPr>
              <a:t> </a:t>
            </a:r>
            <a:r>
              <a:rPr sz="3200" spc="235" dirty="0">
                <a:latin typeface="Calibri"/>
                <a:cs typeface="Calibri"/>
              </a:rPr>
              <a:t>or</a:t>
            </a:r>
            <a:r>
              <a:rPr sz="3200" spc="125" dirty="0">
                <a:latin typeface="Calibri"/>
                <a:cs typeface="Calibri"/>
              </a:rPr>
              <a:t> </a:t>
            </a:r>
            <a:r>
              <a:rPr sz="3200" spc="505" dirty="0">
                <a:latin typeface="Calibri"/>
                <a:cs typeface="Calibri"/>
              </a:rPr>
              <a:t>URL</a:t>
            </a:r>
            <a:endParaRPr sz="3200">
              <a:latin typeface="Calibri"/>
              <a:cs typeface="Calibri"/>
            </a:endParaRPr>
          </a:p>
        </p:txBody>
      </p:sp>
      <p:sp>
        <p:nvSpPr>
          <p:cNvPr id="27" name="object 27"/>
          <p:cNvSpPr/>
          <p:nvPr/>
        </p:nvSpPr>
        <p:spPr>
          <a:xfrm>
            <a:off x="13630910" y="5768085"/>
            <a:ext cx="999490" cy="1433195"/>
          </a:xfrm>
          <a:custGeom>
            <a:avLst/>
            <a:gdLst/>
            <a:ahLst/>
            <a:cxnLst/>
            <a:rect l="l" t="t" r="r" b="b"/>
            <a:pathLst>
              <a:path w="999490" h="1433195">
                <a:moveTo>
                  <a:pt x="0" y="0"/>
                </a:moveTo>
                <a:lnTo>
                  <a:pt x="999490" y="1432814"/>
                </a:lnTo>
              </a:path>
            </a:pathLst>
          </a:custGeom>
          <a:ln w="57149">
            <a:solidFill>
              <a:srgbClr val="B8CDE4"/>
            </a:solidFill>
          </a:ln>
        </p:spPr>
        <p:txBody>
          <a:bodyPr wrap="square" lIns="0" tIns="0" rIns="0" bIns="0" rtlCol="0"/>
          <a:lstStyle/>
          <a:p>
            <a:endParaRPr/>
          </a:p>
        </p:txBody>
      </p:sp>
      <p:sp>
        <p:nvSpPr>
          <p:cNvPr id="28" name="object 28"/>
          <p:cNvSpPr txBox="1"/>
          <p:nvPr/>
        </p:nvSpPr>
        <p:spPr>
          <a:xfrm>
            <a:off x="233857" y="9463925"/>
            <a:ext cx="12827635" cy="646430"/>
          </a:xfrm>
          <a:prstGeom prst="rect">
            <a:avLst/>
          </a:prstGeom>
          <a:ln w="57150">
            <a:solidFill>
              <a:srgbClr val="C0504D"/>
            </a:solidFill>
          </a:ln>
        </p:spPr>
        <p:txBody>
          <a:bodyPr vert="horz" wrap="square" lIns="0" tIns="25400" rIns="0" bIns="0" rtlCol="0">
            <a:spAutoFit/>
          </a:bodyPr>
          <a:lstStyle/>
          <a:p>
            <a:pPr marL="90805">
              <a:lnSpc>
                <a:spcPct val="100000"/>
              </a:lnSpc>
              <a:spcBef>
                <a:spcPts val="200"/>
              </a:spcBef>
            </a:pPr>
            <a:r>
              <a:rPr sz="3600" b="1" spc="340" dirty="0">
                <a:latin typeface="Calibri"/>
                <a:cs typeface="Calibri"/>
              </a:rPr>
              <a:t>In-</a:t>
            </a:r>
            <a:r>
              <a:rPr sz="3600" b="1" spc="385" dirty="0">
                <a:latin typeface="Calibri"/>
                <a:cs typeface="Calibri"/>
              </a:rPr>
              <a:t>text</a:t>
            </a:r>
            <a:r>
              <a:rPr sz="3600" b="1" spc="200" dirty="0">
                <a:latin typeface="Calibri"/>
                <a:cs typeface="Calibri"/>
              </a:rPr>
              <a:t> </a:t>
            </a:r>
            <a:r>
              <a:rPr sz="3600" b="1" spc="330" dirty="0">
                <a:latin typeface="Calibri"/>
                <a:cs typeface="Calibri"/>
              </a:rPr>
              <a:t>citation:</a:t>
            </a:r>
            <a:r>
              <a:rPr sz="3600" b="1" spc="229" dirty="0">
                <a:latin typeface="Calibri"/>
                <a:cs typeface="Calibri"/>
              </a:rPr>
              <a:t> </a:t>
            </a:r>
            <a:r>
              <a:rPr sz="3600" spc="285" dirty="0">
                <a:latin typeface="Calibri"/>
                <a:cs typeface="Calibri"/>
              </a:rPr>
              <a:t>(Barikzai,</a:t>
            </a:r>
            <a:r>
              <a:rPr sz="3600" spc="125" dirty="0">
                <a:latin typeface="Calibri"/>
                <a:cs typeface="Calibri"/>
              </a:rPr>
              <a:t> </a:t>
            </a:r>
            <a:r>
              <a:rPr sz="3600" spc="405" dirty="0">
                <a:latin typeface="Calibri"/>
                <a:cs typeface="Calibri"/>
              </a:rPr>
              <a:t>Bharathi</a:t>
            </a:r>
            <a:r>
              <a:rPr sz="3600" spc="120" dirty="0">
                <a:latin typeface="Calibri"/>
                <a:cs typeface="Calibri"/>
              </a:rPr>
              <a:t> </a:t>
            </a:r>
            <a:r>
              <a:rPr sz="3600" spc="495" dirty="0">
                <a:latin typeface="Calibri"/>
                <a:cs typeface="Calibri"/>
              </a:rPr>
              <a:t>and</a:t>
            </a:r>
            <a:r>
              <a:rPr sz="3600" spc="135" dirty="0">
                <a:latin typeface="Calibri"/>
                <a:cs typeface="Calibri"/>
              </a:rPr>
              <a:t> </a:t>
            </a:r>
            <a:r>
              <a:rPr sz="3600" spc="370" dirty="0">
                <a:latin typeface="Calibri"/>
                <a:cs typeface="Calibri"/>
              </a:rPr>
              <a:t>Perdana,</a:t>
            </a:r>
            <a:r>
              <a:rPr sz="3600" spc="140" dirty="0">
                <a:latin typeface="Calibri"/>
                <a:cs typeface="Calibri"/>
              </a:rPr>
              <a:t> </a:t>
            </a:r>
            <a:r>
              <a:rPr sz="3600" spc="305" dirty="0">
                <a:latin typeface="Calibri"/>
                <a:cs typeface="Calibri"/>
              </a:rPr>
              <a:t>2024)</a:t>
            </a:r>
            <a:endParaRPr sz="3600">
              <a:latin typeface="Calibri"/>
              <a:cs typeface="Calibri"/>
            </a:endParaRPr>
          </a:p>
        </p:txBody>
      </p:sp>
      <p:graphicFrame>
        <p:nvGraphicFramePr>
          <p:cNvPr id="29" name="object 29"/>
          <p:cNvGraphicFramePr>
            <a:graphicFrameLocks noGrp="1"/>
          </p:cNvGraphicFramePr>
          <p:nvPr/>
        </p:nvGraphicFramePr>
        <p:xfrm>
          <a:off x="122135" y="4680743"/>
          <a:ext cx="17425035" cy="1162685"/>
        </p:xfrm>
        <a:graphic>
          <a:graphicData uri="http://schemas.openxmlformats.org/drawingml/2006/table">
            <a:tbl>
              <a:tblPr firstRow="1" bandRow="1">
                <a:tableStyleId>{2D5ABB26-0587-4C30-8999-92F81FD0307C}</a:tableStyleId>
              </a:tblPr>
              <a:tblGrid>
                <a:gridCol w="8251825">
                  <a:extLst>
                    <a:ext uri="{9D8B030D-6E8A-4147-A177-3AD203B41FA5}">
                      <a16:colId xmlns:a16="http://schemas.microsoft.com/office/drawing/2014/main" val="20000"/>
                    </a:ext>
                  </a:extLst>
                </a:gridCol>
                <a:gridCol w="1558290">
                  <a:extLst>
                    <a:ext uri="{9D8B030D-6E8A-4147-A177-3AD203B41FA5}">
                      <a16:colId xmlns:a16="http://schemas.microsoft.com/office/drawing/2014/main" val="20001"/>
                    </a:ext>
                  </a:extLst>
                </a:gridCol>
                <a:gridCol w="964565">
                  <a:extLst>
                    <a:ext uri="{9D8B030D-6E8A-4147-A177-3AD203B41FA5}">
                      <a16:colId xmlns:a16="http://schemas.microsoft.com/office/drawing/2014/main" val="20002"/>
                    </a:ext>
                  </a:extLst>
                </a:gridCol>
                <a:gridCol w="47625">
                  <a:extLst>
                    <a:ext uri="{9D8B030D-6E8A-4147-A177-3AD203B41FA5}">
                      <a16:colId xmlns:a16="http://schemas.microsoft.com/office/drawing/2014/main" val="20003"/>
                    </a:ext>
                  </a:extLst>
                </a:gridCol>
                <a:gridCol w="6602730">
                  <a:extLst>
                    <a:ext uri="{9D8B030D-6E8A-4147-A177-3AD203B41FA5}">
                      <a16:colId xmlns:a16="http://schemas.microsoft.com/office/drawing/2014/main" val="20004"/>
                    </a:ext>
                  </a:extLst>
                </a:gridCol>
              </a:tblGrid>
              <a:tr h="570230">
                <a:tc>
                  <a:txBody>
                    <a:bodyPr/>
                    <a:lstStyle/>
                    <a:p>
                      <a:pPr marL="95885">
                        <a:lnSpc>
                          <a:spcPct val="100000"/>
                        </a:lnSpc>
                        <a:spcBef>
                          <a:spcPts val="250"/>
                        </a:spcBef>
                      </a:pPr>
                      <a:r>
                        <a:rPr sz="3200" spc="275" dirty="0">
                          <a:latin typeface="Calibri"/>
                          <a:cs typeface="Calibri"/>
                        </a:rPr>
                        <a:t>Barikzai,</a:t>
                      </a:r>
                      <a:r>
                        <a:rPr sz="3200" spc="120" dirty="0">
                          <a:latin typeface="Calibri"/>
                          <a:cs typeface="Calibri"/>
                        </a:rPr>
                        <a:t> </a:t>
                      </a:r>
                      <a:r>
                        <a:rPr sz="3200" spc="70" dirty="0">
                          <a:latin typeface="Calibri"/>
                          <a:cs typeface="Calibri"/>
                        </a:rPr>
                        <a:t>S.,</a:t>
                      </a:r>
                      <a:r>
                        <a:rPr sz="3200" spc="90" dirty="0">
                          <a:latin typeface="Calibri"/>
                          <a:cs typeface="Calibri"/>
                        </a:rPr>
                        <a:t> </a:t>
                      </a:r>
                      <a:r>
                        <a:rPr sz="3200" spc="295" dirty="0">
                          <a:latin typeface="Calibri"/>
                          <a:cs typeface="Calibri"/>
                        </a:rPr>
                        <a:t>Bharathi,</a:t>
                      </a:r>
                      <a:r>
                        <a:rPr sz="3200" spc="85" dirty="0">
                          <a:latin typeface="Calibri"/>
                          <a:cs typeface="Calibri"/>
                        </a:rPr>
                        <a:t> </a:t>
                      </a:r>
                      <a:r>
                        <a:rPr sz="3200" spc="140" dirty="0">
                          <a:latin typeface="Calibri"/>
                          <a:cs typeface="Calibri"/>
                        </a:rPr>
                        <a:t>V.</a:t>
                      </a:r>
                      <a:r>
                        <a:rPr sz="3200" spc="125" dirty="0">
                          <a:latin typeface="Calibri"/>
                          <a:cs typeface="Calibri"/>
                        </a:rPr>
                        <a:t> </a:t>
                      </a:r>
                      <a:r>
                        <a:rPr sz="3200" spc="425" dirty="0">
                          <a:latin typeface="Calibri"/>
                          <a:cs typeface="Calibri"/>
                        </a:rPr>
                        <a:t>and</a:t>
                      </a:r>
                      <a:r>
                        <a:rPr sz="3200" spc="110" dirty="0">
                          <a:latin typeface="Calibri"/>
                          <a:cs typeface="Calibri"/>
                        </a:rPr>
                        <a:t> </a:t>
                      </a:r>
                      <a:r>
                        <a:rPr sz="3200" spc="335" dirty="0">
                          <a:latin typeface="Calibri"/>
                          <a:cs typeface="Calibri"/>
                        </a:rPr>
                        <a:t>Perdana,</a:t>
                      </a:r>
                      <a:r>
                        <a:rPr sz="3200" spc="100" dirty="0">
                          <a:latin typeface="Calibri"/>
                          <a:cs typeface="Calibri"/>
                        </a:rPr>
                        <a:t> </a:t>
                      </a:r>
                      <a:r>
                        <a:rPr sz="3200" spc="120" dirty="0">
                          <a:latin typeface="Calibri"/>
                          <a:cs typeface="Calibri"/>
                        </a:rPr>
                        <a:t>A.</a:t>
                      </a:r>
                      <a:endParaRPr sz="3200">
                        <a:latin typeface="Calibri"/>
                        <a:cs typeface="Calibri"/>
                      </a:endParaRPr>
                    </a:p>
                  </a:txBody>
                  <a:tcPr marL="0" marR="0" marT="31750" marB="0">
                    <a:lnR w="28575">
                      <a:solidFill>
                        <a:srgbClr val="DAD4D1"/>
                      </a:solidFill>
                      <a:prstDash val="solid"/>
                    </a:lnR>
                    <a:lnB w="28575">
                      <a:solidFill>
                        <a:srgbClr val="DAD4D1"/>
                      </a:solidFill>
                      <a:prstDash val="solid"/>
                    </a:lnB>
                    <a:solidFill>
                      <a:srgbClr val="E6B8B8"/>
                    </a:solidFill>
                  </a:tcPr>
                </a:tc>
                <a:tc>
                  <a:txBody>
                    <a:bodyPr/>
                    <a:lstStyle/>
                    <a:p>
                      <a:pPr marL="109855">
                        <a:lnSpc>
                          <a:spcPct val="100000"/>
                        </a:lnSpc>
                        <a:spcBef>
                          <a:spcPts val="250"/>
                        </a:spcBef>
                      </a:pPr>
                      <a:r>
                        <a:rPr sz="3200" spc="235" dirty="0">
                          <a:latin typeface="Calibri"/>
                          <a:cs typeface="Calibri"/>
                        </a:rPr>
                        <a:t>(2024)</a:t>
                      </a:r>
                      <a:endParaRPr sz="3200">
                        <a:latin typeface="Calibri"/>
                        <a:cs typeface="Calibri"/>
                      </a:endParaRPr>
                    </a:p>
                  </a:txBody>
                  <a:tcPr marL="0" marR="0" marT="31750" marB="0">
                    <a:lnL w="28575">
                      <a:solidFill>
                        <a:srgbClr val="DAD4D1"/>
                      </a:solidFill>
                      <a:prstDash val="solid"/>
                    </a:lnL>
                    <a:lnB w="28575">
                      <a:solidFill>
                        <a:srgbClr val="DAD4D1"/>
                      </a:solidFill>
                      <a:prstDash val="solid"/>
                    </a:lnB>
                    <a:solidFill>
                      <a:srgbClr val="FBD4B5"/>
                    </a:solidFill>
                  </a:tcPr>
                </a:tc>
                <a:tc gridSpan="3">
                  <a:txBody>
                    <a:bodyPr/>
                    <a:lstStyle/>
                    <a:p>
                      <a:pPr>
                        <a:lnSpc>
                          <a:spcPct val="100000"/>
                        </a:lnSpc>
                      </a:pPr>
                      <a:endParaRPr sz="3400">
                        <a:latin typeface="Times New Roman"/>
                        <a:cs typeface="Times New Roman"/>
                      </a:endParaRPr>
                    </a:p>
                  </a:txBody>
                  <a:tcPr marL="0" marR="0" marT="0" marB="0">
                    <a:lnB w="28575">
                      <a:solidFill>
                        <a:srgbClr val="DAD4D1"/>
                      </a:solidFill>
                      <a:prstDash val="solid"/>
                    </a:lnB>
                    <a:solidFill>
                      <a:srgbClr val="D6E3BC"/>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592455">
                <a:tc gridSpan="3">
                  <a:txBody>
                    <a:bodyPr/>
                    <a:lstStyle/>
                    <a:p>
                      <a:pPr marL="95885">
                        <a:lnSpc>
                          <a:spcPct val="100000"/>
                        </a:lnSpc>
                        <a:spcBef>
                          <a:spcPts val="365"/>
                        </a:spcBef>
                      </a:pPr>
                      <a:r>
                        <a:rPr sz="3200" spc="335" dirty="0">
                          <a:latin typeface="Calibri"/>
                          <a:cs typeface="Calibri"/>
                        </a:rPr>
                        <a:t>adoption</a:t>
                      </a:r>
                      <a:r>
                        <a:rPr sz="3200" spc="130" dirty="0">
                          <a:latin typeface="Calibri"/>
                          <a:cs typeface="Calibri"/>
                        </a:rPr>
                        <a:t> </a:t>
                      </a:r>
                      <a:r>
                        <a:rPr sz="3200" spc="290" dirty="0">
                          <a:latin typeface="Calibri"/>
                          <a:cs typeface="Calibri"/>
                        </a:rPr>
                        <a:t>in</a:t>
                      </a:r>
                      <a:r>
                        <a:rPr sz="3200" spc="120" dirty="0">
                          <a:latin typeface="Calibri"/>
                          <a:cs typeface="Calibri"/>
                        </a:rPr>
                        <a:t> </a:t>
                      </a:r>
                      <a:r>
                        <a:rPr sz="3200" spc="445" dirty="0">
                          <a:latin typeface="Calibri"/>
                          <a:cs typeface="Calibri"/>
                        </a:rPr>
                        <a:t>emerging</a:t>
                      </a:r>
                      <a:r>
                        <a:rPr sz="3200" spc="145" dirty="0">
                          <a:latin typeface="Calibri"/>
                          <a:cs typeface="Calibri"/>
                        </a:rPr>
                        <a:t> </a:t>
                      </a:r>
                      <a:r>
                        <a:rPr sz="3200" spc="325" dirty="0">
                          <a:latin typeface="Calibri"/>
                          <a:cs typeface="Calibri"/>
                        </a:rPr>
                        <a:t>economies:</a:t>
                      </a:r>
                      <a:r>
                        <a:rPr sz="3200" spc="130" dirty="0">
                          <a:latin typeface="Calibri"/>
                          <a:cs typeface="Calibri"/>
                        </a:rPr>
                        <a:t> </a:t>
                      </a:r>
                      <a:r>
                        <a:rPr sz="3200" spc="335" dirty="0">
                          <a:latin typeface="Calibri"/>
                          <a:cs typeface="Calibri"/>
                        </a:rPr>
                        <a:t>a</a:t>
                      </a:r>
                      <a:r>
                        <a:rPr sz="3200" spc="130" dirty="0">
                          <a:latin typeface="Calibri"/>
                          <a:cs typeface="Calibri"/>
                        </a:rPr>
                        <a:t> </a:t>
                      </a:r>
                      <a:r>
                        <a:rPr sz="3200" spc="395" dirty="0">
                          <a:latin typeface="Calibri"/>
                          <a:cs typeface="Calibri"/>
                        </a:rPr>
                        <a:t>scoping</a:t>
                      </a:r>
                      <a:r>
                        <a:rPr sz="3200" spc="130" dirty="0">
                          <a:latin typeface="Calibri"/>
                          <a:cs typeface="Calibri"/>
                        </a:rPr>
                        <a:t> </a:t>
                      </a:r>
                      <a:r>
                        <a:rPr sz="3200" spc="180" dirty="0">
                          <a:latin typeface="Calibri"/>
                          <a:cs typeface="Calibri"/>
                        </a:rPr>
                        <a:t>review’,</a:t>
                      </a:r>
                      <a:endParaRPr sz="3200">
                        <a:latin typeface="Calibri"/>
                        <a:cs typeface="Calibri"/>
                      </a:endParaRPr>
                    </a:p>
                  </a:txBody>
                  <a:tcPr marL="0" marR="0" marT="46355" marB="0">
                    <a:lnR w="3175">
                      <a:solidFill>
                        <a:srgbClr val="B8CDE4"/>
                      </a:solidFill>
                      <a:prstDash val="solid"/>
                    </a:lnR>
                    <a:lnT w="28575">
                      <a:solidFill>
                        <a:srgbClr val="DAD4D1"/>
                      </a:solidFill>
                      <a:prstDash val="solid"/>
                    </a:lnT>
                    <a:lnB w="38100">
                      <a:solidFill>
                        <a:srgbClr val="DAD4D1"/>
                      </a:solidFill>
                      <a:prstDash val="solid"/>
                    </a:lnB>
                    <a:solidFill>
                      <a:srgbClr val="D6E3BC"/>
                    </a:solidFill>
                  </a:tcPr>
                </a:tc>
                <a:tc hMerge="1">
                  <a:txBody>
                    <a:bodyPr/>
                    <a:lstStyle/>
                    <a:p>
                      <a:endParaRPr/>
                    </a:p>
                  </a:txBody>
                  <a:tcPr marL="0" marR="0" marT="0" marB="0"/>
                </a:tc>
                <a:tc hMerge="1">
                  <a:txBody>
                    <a:bodyPr/>
                    <a:lstStyle/>
                    <a:p>
                      <a:endParaRPr/>
                    </a:p>
                  </a:txBody>
                  <a:tcPr marL="0" marR="0" marT="0" marB="0"/>
                </a:tc>
                <a:tc>
                  <a:txBody>
                    <a:bodyPr/>
                    <a:lstStyle/>
                    <a:p>
                      <a:pPr>
                        <a:lnSpc>
                          <a:spcPct val="100000"/>
                        </a:lnSpc>
                      </a:pPr>
                      <a:endParaRPr sz="3400">
                        <a:latin typeface="Times New Roman"/>
                        <a:cs typeface="Times New Roman"/>
                      </a:endParaRPr>
                    </a:p>
                  </a:txBody>
                  <a:tcPr marL="0" marR="0" marT="0" marB="0">
                    <a:lnL w="3175" cap="flat" cmpd="sng" algn="ctr">
                      <a:solidFill>
                        <a:srgbClr val="B8CDE4"/>
                      </a:solidFill>
                      <a:prstDash val="solid"/>
                      <a:round/>
                      <a:headEnd type="none" w="med" len="med"/>
                      <a:tailEnd type="none" w="med" len="med"/>
                    </a:lnL>
                    <a:lnT w="28575">
                      <a:solidFill>
                        <a:srgbClr val="DAD4D1"/>
                      </a:solidFill>
                      <a:prstDash val="solid"/>
                    </a:lnT>
                    <a:lnB w="38100">
                      <a:solidFill>
                        <a:srgbClr val="DAD4D1"/>
                      </a:solidFill>
                      <a:prstDash val="solid"/>
                    </a:lnB>
                    <a:solidFill>
                      <a:srgbClr val="B8CDE4"/>
                    </a:solidFill>
                  </a:tcPr>
                </a:tc>
                <a:tc>
                  <a:txBody>
                    <a:bodyPr/>
                    <a:lstStyle/>
                    <a:p>
                      <a:pPr marL="49530">
                        <a:lnSpc>
                          <a:spcPct val="100000"/>
                        </a:lnSpc>
                        <a:spcBef>
                          <a:spcPts val="90"/>
                        </a:spcBef>
                      </a:pPr>
                      <a:r>
                        <a:rPr sz="3200" i="1" spc="445" dirty="0">
                          <a:latin typeface="Calibri"/>
                          <a:cs typeface="Calibri"/>
                        </a:rPr>
                        <a:t>Cogent</a:t>
                      </a:r>
                      <a:r>
                        <a:rPr sz="3200" i="1" spc="130" dirty="0">
                          <a:latin typeface="Calibri"/>
                          <a:cs typeface="Calibri"/>
                        </a:rPr>
                        <a:t> </a:t>
                      </a:r>
                      <a:r>
                        <a:rPr sz="3200" i="1" spc="360" dirty="0">
                          <a:latin typeface="Calibri"/>
                          <a:cs typeface="Calibri"/>
                        </a:rPr>
                        <a:t>Education</a:t>
                      </a:r>
                      <a:r>
                        <a:rPr sz="3200" spc="360" dirty="0">
                          <a:latin typeface="Calibri"/>
                          <a:cs typeface="Calibri"/>
                        </a:rPr>
                        <a:t>,</a:t>
                      </a:r>
                      <a:r>
                        <a:rPr sz="3200" spc="90" dirty="0">
                          <a:latin typeface="Calibri"/>
                          <a:cs typeface="Calibri"/>
                        </a:rPr>
                        <a:t> </a:t>
                      </a:r>
                      <a:r>
                        <a:rPr sz="3200" spc="-235" dirty="0">
                          <a:latin typeface="Calibri"/>
                          <a:cs typeface="Calibri"/>
                        </a:rPr>
                        <a:t>11(1),</a:t>
                      </a:r>
                      <a:r>
                        <a:rPr sz="3200" spc="110" dirty="0">
                          <a:latin typeface="Calibri"/>
                          <a:cs typeface="Calibri"/>
                        </a:rPr>
                        <a:t> </a:t>
                      </a:r>
                      <a:r>
                        <a:rPr sz="3200" spc="70" dirty="0">
                          <a:latin typeface="Calibri"/>
                          <a:cs typeface="Calibri"/>
                        </a:rPr>
                        <a:t>pp.1–</a:t>
                      </a:r>
                      <a:r>
                        <a:rPr sz="3200" spc="-25" dirty="0">
                          <a:latin typeface="Calibri"/>
                          <a:cs typeface="Calibri"/>
                        </a:rPr>
                        <a:t>19.</a:t>
                      </a:r>
                      <a:endParaRPr sz="3200">
                        <a:latin typeface="Calibri"/>
                        <a:cs typeface="Calibri"/>
                      </a:endParaRPr>
                    </a:p>
                  </a:txBody>
                  <a:tcPr marL="0" marR="0" marT="11430" marB="0">
                    <a:lnT w="28575">
                      <a:solidFill>
                        <a:srgbClr val="DAD4D1"/>
                      </a:solidFill>
                      <a:prstDash val="solid"/>
                    </a:lnT>
                    <a:lnB w="38100">
                      <a:solidFill>
                        <a:srgbClr val="DAD4D1"/>
                      </a:solidFill>
                      <a:prstDash val="solid"/>
                    </a:lnB>
                    <a:solidFill>
                      <a:srgbClr val="B8CDE4"/>
                    </a:solidFill>
                  </a:tcPr>
                </a:tc>
                <a:extLst>
                  <a:ext uri="{0D108BD9-81ED-4DB2-BD59-A6C34878D82A}">
                    <a16:rowId xmlns:a16="http://schemas.microsoft.com/office/drawing/2014/main" val="10001"/>
                  </a:ext>
                </a:extLst>
              </a:tr>
            </a:tbl>
          </a:graphicData>
        </a:graphic>
      </p:graphicFrame>
      <p:sp>
        <p:nvSpPr>
          <p:cNvPr id="30" name="object 30"/>
          <p:cNvSpPr/>
          <p:nvPr/>
        </p:nvSpPr>
        <p:spPr>
          <a:xfrm>
            <a:off x="164998" y="5878131"/>
            <a:ext cx="12965430" cy="584835"/>
          </a:xfrm>
          <a:custGeom>
            <a:avLst/>
            <a:gdLst/>
            <a:ahLst/>
            <a:cxnLst/>
            <a:rect l="l" t="t" r="r" b="b"/>
            <a:pathLst>
              <a:path w="12965430" h="584835">
                <a:moveTo>
                  <a:pt x="0" y="584771"/>
                </a:moveTo>
                <a:lnTo>
                  <a:pt x="12965430" y="584771"/>
                </a:lnTo>
                <a:lnTo>
                  <a:pt x="12965430" y="0"/>
                </a:lnTo>
                <a:lnTo>
                  <a:pt x="0" y="0"/>
                </a:lnTo>
                <a:lnTo>
                  <a:pt x="0" y="584771"/>
                </a:lnTo>
                <a:close/>
              </a:path>
            </a:pathLst>
          </a:custGeom>
          <a:ln w="9525">
            <a:solidFill>
              <a:srgbClr val="B8CDE4"/>
            </a:solidFill>
          </a:ln>
        </p:spPr>
        <p:txBody>
          <a:bodyPr wrap="square" lIns="0" tIns="0" rIns="0" bIns="0" rtlCol="0"/>
          <a:lstStyle/>
          <a:p>
            <a:endParaRPr/>
          </a:p>
        </p:txBody>
      </p:sp>
      <p:sp>
        <p:nvSpPr>
          <p:cNvPr id="31" name="object 31"/>
          <p:cNvSpPr txBox="1"/>
          <p:nvPr/>
        </p:nvSpPr>
        <p:spPr>
          <a:xfrm>
            <a:off x="160235" y="5873369"/>
            <a:ext cx="12974955" cy="594360"/>
          </a:xfrm>
          <a:prstGeom prst="rect">
            <a:avLst/>
          </a:prstGeom>
          <a:solidFill>
            <a:srgbClr val="B8CDE4"/>
          </a:solidFill>
        </p:spPr>
        <p:txBody>
          <a:bodyPr vert="horz" wrap="square" lIns="0" tIns="31750" rIns="0" bIns="0" rtlCol="0">
            <a:spAutoFit/>
          </a:bodyPr>
          <a:lstStyle/>
          <a:p>
            <a:pPr marL="95885">
              <a:lnSpc>
                <a:spcPct val="100000"/>
              </a:lnSpc>
              <a:spcBef>
                <a:spcPts val="250"/>
              </a:spcBef>
            </a:pPr>
            <a:r>
              <a:rPr sz="3200" spc="285" dirty="0">
                <a:latin typeface="Calibri"/>
                <a:cs typeface="Calibri"/>
              </a:rPr>
              <a:t>Available</a:t>
            </a:r>
            <a:r>
              <a:rPr sz="3200" spc="105" dirty="0">
                <a:latin typeface="Calibri"/>
                <a:cs typeface="Calibri"/>
              </a:rPr>
              <a:t> </a:t>
            </a:r>
            <a:r>
              <a:rPr sz="3200" spc="125" dirty="0">
                <a:latin typeface="Calibri"/>
                <a:cs typeface="Calibri"/>
              </a:rPr>
              <a:t>at: </a:t>
            </a:r>
            <a:r>
              <a:rPr sz="3200" u="sng" spc="150" dirty="0">
                <a:solidFill>
                  <a:srgbClr val="0000FF"/>
                </a:solidFill>
                <a:uFill>
                  <a:solidFill>
                    <a:srgbClr val="0000FF"/>
                  </a:solidFill>
                </a:uFill>
                <a:latin typeface="Calibri"/>
                <a:cs typeface="Calibri"/>
                <a:hlinkClick r:id="rId2"/>
              </a:rPr>
              <a:t>https://doi.org/10.1080/2331186X.2024.2400415</a:t>
            </a:r>
            <a:endParaRPr sz="3200">
              <a:latin typeface="Calibri"/>
              <a:cs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prstGeom prst="rect">
            <a:avLst/>
          </a:prstGeom>
        </p:spPr>
        <p:txBody>
          <a:bodyPr vert="horz" wrap="square" lIns="0" tIns="12700" rIns="0" bIns="0" rtlCol="0">
            <a:spAutoFit/>
          </a:bodyPr>
          <a:lstStyle/>
          <a:p>
            <a:pPr marL="1259205">
              <a:lnSpc>
                <a:spcPct val="100000"/>
              </a:lnSpc>
              <a:spcBef>
                <a:spcPts val="100"/>
              </a:spcBef>
            </a:pPr>
            <a:r>
              <a:rPr spc="1015" dirty="0"/>
              <a:t>Example</a:t>
            </a:r>
            <a:r>
              <a:rPr spc="440" dirty="0"/>
              <a:t> </a:t>
            </a:r>
            <a:r>
              <a:rPr spc="800" dirty="0"/>
              <a:t>(Website)</a:t>
            </a:r>
          </a:p>
        </p:txBody>
      </p:sp>
      <p:sp>
        <p:nvSpPr>
          <p:cNvPr id="3" name="object 3"/>
          <p:cNvSpPr txBox="1"/>
          <p:nvPr/>
        </p:nvSpPr>
        <p:spPr>
          <a:xfrm>
            <a:off x="916939" y="1874647"/>
            <a:ext cx="16456660" cy="2706370"/>
          </a:xfrm>
          <a:prstGeom prst="rect">
            <a:avLst/>
          </a:prstGeom>
        </p:spPr>
        <p:txBody>
          <a:bodyPr vert="horz" wrap="square" lIns="0" tIns="12065" rIns="0" bIns="0" rtlCol="0">
            <a:spAutoFit/>
          </a:bodyPr>
          <a:lstStyle/>
          <a:p>
            <a:pPr marL="12700" algn="just">
              <a:lnSpc>
                <a:spcPct val="100000"/>
              </a:lnSpc>
              <a:spcBef>
                <a:spcPts val="95"/>
              </a:spcBef>
            </a:pPr>
            <a:r>
              <a:rPr sz="3400" b="1" spc="325" dirty="0">
                <a:latin typeface="Calibri"/>
                <a:cs typeface="Calibri"/>
              </a:rPr>
              <a:t>In-</a:t>
            </a:r>
            <a:r>
              <a:rPr sz="3400" b="1" spc="365" dirty="0">
                <a:latin typeface="Calibri"/>
                <a:cs typeface="Calibri"/>
              </a:rPr>
              <a:t>text</a:t>
            </a:r>
            <a:r>
              <a:rPr sz="3400" b="1" spc="200" dirty="0">
                <a:latin typeface="Calibri"/>
                <a:cs typeface="Calibri"/>
              </a:rPr>
              <a:t> </a:t>
            </a:r>
            <a:r>
              <a:rPr sz="3400" b="1" spc="350" dirty="0">
                <a:latin typeface="Calibri"/>
                <a:cs typeface="Calibri"/>
              </a:rPr>
              <a:t>citation</a:t>
            </a:r>
            <a:r>
              <a:rPr sz="3400" b="1" spc="215" dirty="0">
                <a:latin typeface="Calibri"/>
                <a:cs typeface="Calibri"/>
              </a:rPr>
              <a:t> </a:t>
            </a:r>
            <a:r>
              <a:rPr sz="3400" b="1" spc="340" dirty="0">
                <a:latin typeface="Calibri"/>
                <a:cs typeface="Calibri"/>
              </a:rPr>
              <a:t>(Inside</a:t>
            </a:r>
            <a:r>
              <a:rPr sz="3400" b="1" spc="204" dirty="0">
                <a:latin typeface="Calibri"/>
                <a:cs typeface="Calibri"/>
              </a:rPr>
              <a:t> </a:t>
            </a:r>
            <a:r>
              <a:rPr sz="3400" b="1" spc="385" dirty="0">
                <a:latin typeface="Calibri"/>
                <a:cs typeface="Calibri"/>
              </a:rPr>
              <a:t>your</a:t>
            </a:r>
            <a:r>
              <a:rPr sz="3400" b="1" spc="220" dirty="0">
                <a:latin typeface="Calibri"/>
                <a:cs typeface="Calibri"/>
              </a:rPr>
              <a:t> </a:t>
            </a:r>
            <a:r>
              <a:rPr sz="3400" b="1" spc="360" dirty="0">
                <a:latin typeface="Calibri"/>
                <a:cs typeface="Calibri"/>
              </a:rPr>
              <a:t>writing)</a:t>
            </a:r>
            <a:endParaRPr sz="3400">
              <a:latin typeface="Calibri"/>
              <a:cs typeface="Calibri"/>
            </a:endParaRPr>
          </a:p>
          <a:p>
            <a:pPr marL="12700" marR="5080" algn="just">
              <a:lnSpc>
                <a:spcPct val="100000"/>
              </a:lnSpc>
              <a:spcBef>
                <a:spcPts val="4070"/>
              </a:spcBef>
            </a:pPr>
            <a:r>
              <a:rPr sz="3600" spc="325" dirty="0">
                <a:latin typeface="Calibri"/>
                <a:cs typeface="Calibri"/>
              </a:rPr>
              <a:t>To</a:t>
            </a:r>
            <a:r>
              <a:rPr sz="3600" spc="490" dirty="0">
                <a:latin typeface="Calibri"/>
                <a:cs typeface="Calibri"/>
              </a:rPr>
              <a:t> </a:t>
            </a:r>
            <a:r>
              <a:rPr sz="3600" spc="455" dirty="0">
                <a:latin typeface="Calibri"/>
                <a:cs typeface="Calibri"/>
              </a:rPr>
              <a:t>succeed</a:t>
            </a:r>
            <a:r>
              <a:rPr sz="3600" spc="459" dirty="0">
                <a:latin typeface="Calibri"/>
                <a:cs typeface="Calibri"/>
              </a:rPr>
              <a:t> </a:t>
            </a:r>
            <a:r>
              <a:rPr sz="3600" spc="330" dirty="0">
                <a:latin typeface="Calibri"/>
                <a:cs typeface="Calibri"/>
              </a:rPr>
              <a:t>in</a:t>
            </a:r>
            <a:r>
              <a:rPr sz="3600" spc="490" dirty="0">
                <a:latin typeface="Calibri"/>
                <a:cs typeface="Calibri"/>
              </a:rPr>
              <a:t> </a:t>
            </a:r>
            <a:r>
              <a:rPr sz="3600" spc="390" dirty="0">
                <a:latin typeface="Calibri"/>
                <a:cs typeface="Calibri"/>
              </a:rPr>
              <a:t>the</a:t>
            </a:r>
            <a:r>
              <a:rPr sz="3600" spc="465" dirty="0">
                <a:latin typeface="Calibri"/>
                <a:cs typeface="Calibri"/>
              </a:rPr>
              <a:t> </a:t>
            </a:r>
            <a:r>
              <a:rPr sz="3600" spc="335" dirty="0">
                <a:latin typeface="Calibri"/>
                <a:cs typeface="Calibri"/>
              </a:rPr>
              <a:t>digital</a:t>
            </a:r>
            <a:r>
              <a:rPr sz="3600" spc="470" dirty="0">
                <a:latin typeface="Calibri"/>
                <a:cs typeface="Calibri"/>
              </a:rPr>
              <a:t> </a:t>
            </a:r>
            <a:r>
              <a:rPr sz="3600" spc="195" dirty="0">
                <a:latin typeface="Calibri"/>
                <a:cs typeface="Calibri"/>
              </a:rPr>
              <a:t>era,</a:t>
            </a:r>
            <a:r>
              <a:rPr sz="3600" spc="465" dirty="0">
                <a:latin typeface="Calibri"/>
                <a:cs typeface="Calibri"/>
              </a:rPr>
              <a:t> </a:t>
            </a:r>
            <a:r>
              <a:rPr sz="3600" spc="390" dirty="0">
                <a:latin typeface="Calibri"/>
                <a:cs typeface="Calibri"/>
              </a:rPr>
              <a:t>students</a:t>
            </a:r>
            <a:r>
              <a:rPr sz="3600" spc="495" dirty="0">
                <a:latin typeface="Calibri"/>
                <a:cs typeface="Calibri"/>
              </a:rPr>
              <a:t> </a:t>
            </a:r>
            <a:r>
              <a:rPr sz="3600" spc="455" dirty="0">
                <a:latin typeface="Calibri"/>
                <a:cs typeface="Calibri"/>
              </a:rPr>
              <a:t>need</a:t>
            </a:r>
            <a:r>
              <a:rPr sz="3600" spc="484" dirty="0">
                <a:latin typeface="Calibri"/>
                <a:cs typeface="Calibri"/>
              </a:rPr>
              <a:t> </a:t>
            </a:r>
            <a:r>
              <a:rPr sz="3600" spc="290" dirty="0">
                <a:latin typeface="Calibri"/>
                <a:cs typeface="Calibri"/>
              </a:rPr>
              <a:t>to</a:t>
            </a:r>
            <a:r>
              <a:rPr sz="3600" spc="480" dirty="0">
                <a:latin typeface="Calibri"/>
                <a:cs typeface="Calibri"/>
              </a:rPr>
              <a:t> </a:t>
            </a:r>
            <a:r>
              <a:rPr sz="3600" spc="365" dirty="0">
                <a:latin typeface="Calibri"/>
                <a:cs typeface="Calibri"/>
              </a:rPr>
              <a:t>develop</a:t>
            </a:r>
            <a:r>
              <a:rPr sz="3600" spc="495" dirty="0">
                <a:latin typeface="Calibri"/>
                <a:cs typeface="Calibri"/>
              </a:rPr>
              <a:t> </a:t>
            </a:r>
            <a:r>
              <a:rPr sz="3600" spc="330" dirty="0">
                <a:latin typeface="Calibri"/>
                <a:cs typeface="Calibri"/>
              </a:rPr>
              <a:t>digital</a:t>
            </a:r>
            <a:r>
              <a:rPr sz="3600" spc="475" dirty="0">
                <a:latin typeface="Calibri"/>
                <a:cs typeface="Calibri"/>
              </a:rPr>
              <a:t> </a:t>
            </a:r>
            <a:r>
              <a:rPr sz="3600" spc="235" dirty="0">
                <a:latin typeface="Calibri"/>
                <a:cs typeface="Calibri"/>
              </a:rPr>
              <a:t>literacy, </a:t>
            </a:r>
            <a:r>
              <a:rPr sz="3600" spc="430" dirty="0">
                <a:latin typeface="Calibri"/>
                <a:cs typeface="Calibri"/>
              </a:rPr>
              <a:t>time</a:t>
            </a:r>
            <a:r>
              <a:rPr sz="3600" spc="810" dirty="0">
                <a:latin typeface="Calibri"/>
                <a:cs typeface="Calibri"/>
              </a:rPr>
              <a:t>  </a:t>
            </a:r>
            <a:r>
              <a:rPr sz="3600" spc="540" dirty="0">
                <a:latin typeface="Calibri"/>
                <a:cs typeface="Calibri"/>
              </a:rPr>
              <a:t>management</a:t>
            </a:r>
            <a:r>
              <a:rPr sz="3600" spc="810" dirty="0">
                <a:latin typeface="Calibri"/>
                <a:cs typeface="Calibri"/>
              </a:rPr>
              <a:t>  </a:t>
            </a:r>
            <a:r>
              <a:rPr sz="3600" spc="204" dirty="0">
                <a:latin typeface="Calibri"/>
                <a:cs typeface="Calibri"/>
              </a:rPr>
              <a:t>skills,</a:t>
            </a:r>
            <a:r>
              <a:rPr sz="3600" spc="805" dirty="0">
                <a:latin typeface="Calibri"/>
                <a:cs typeface="Calibri"/>
              </a:rPr>
              <a:t>  </a:t>
            </a:r>
            <a:r>
              <a:rPr sz="3600" spc="495" dirty="0">
                <a:latin typeface="Calibri"/>
                <a:cs typeface="Calibri"/>
              </a:rPr>
              <a:t>and</a:t>
            </a:r>
            <a:r>
              <a:rPr sz="3600" spc="805" dirty="0">
                <a:latin typeface="Calibri"/>
                <a:cs typeface="Calibri"/>
              </a:rPr>
              <a:t>  </a:t>
            </a:r>
            <a:r>
              <a:rPr sz="3600" spc="315" dirty="0">
                <a:latin typeface="Calibri"/>
                <a:cs typeface="Calibri"/>
              </a:rPr>
              <a:t>resilience</a:t>
            </a:r>
            <a:r>
              <a:rPr sz="3600" spc="805" dirty="0">
                <a:latin typeface="Calibri"/>
                <a:cs typeface="Calibri"/>
              </a:rPr>
              <a:t>  </a:t>
            </a:r>
            <a:r>
              <a:rPr sz="3600" spc="310" dirty="0">
                <a:latin typeface="Calibri"/>
                <a:cs typeface="Calibri"/>
              </a:rPr>
              <a:t>to</a:t>
            </a:r>
            <a:r>
              <a:rPr sz="3600" spc="810" dirty="0">
                <a:latin typeface="Calibri"/>
                <a:cs typeface="Calibri"/>
              </a:rPr>
              <a:t>  </a:t>
            </a:r>
            <a:r>
              <a:rPr sz="3600" spc="325" dirty="0">
                <a:latin typeface="Calibri"/>
                <a:cs typeface="Calibri"/>
              </a:rPr>
              <a:t>stay</a:t>
            </a:r>
            <a:r>
              <a:rPr sz="3600" spc="810" dirty="0">
                <a:latin typeface="Calibri"/>
                <a:cs typeface="Calibri"/>
              </a:rPr>
              <a:t>  </a:t>
            </a:r>
            <a:r>
              <a:rPr sz="3600" spc="390" dirty="0">
                <a:latin typeface="Calibri"/>
                <a:cs typeface="Calibri"/>
              </a:rPr>
              <a:t>focused</a:t>
            </a:r>
            <a:r>
              <a:rPr sz="3600" spc="810" dirty="0">
                <a:latin typeface="Calibri"/>
                <a:cs typeface="Calibri"/>
              </a:rPr>
              <a:t>  </a:t>
            </a:r>
            <a:r>
              <a:rPr sz="3600" spc="340" dirty="0">
                <a:latin typeface="Calibri"/>
                <a:cs typeface="Calibri"/>
              </a:rPr>
              <a:t>online </a:t>
            </a:r>
            <a:r>
              <a:rPr sz="3600" spc="395" dirty="0">
                <a:latin typeface="Calibri"/>
                <a:cs typeface="Calibri"/>
              </a:rPr>
              <a:t>(Education</a:t>
            </a:r>
            <a:r>
              <a:rPr sz="3600" spc="140" dirty="0">
                <a:latin typeface="Calibri"/>
                <a:cs typeface="Calibri"/>
              </a:rPr>
              <a:t> </a:t>
            </a:r>
            <a:r>
              <a:rPr sz="3600" spc="310" dirty="0">
                <a:latin typeface="Calibri"/>
                <a:cs typeface="Calibri"/>
              </a:rPr>
              <a:t>Corner,</a:t>
            </a:r>
            <a:r>
              <a:rPr sz="3600" spc="130" dirty="0">
                <a:latin typeface="Calibri"/>
                <a:cs typeface="Calibri"/>
              </a:rPr>
              <a:t> </a:t>
            </a:r>
            <a:r>
              <a:rPr sz="3600" spc="170" dirty="0">
                <a:latin typeface="Calibri"/>
                <a:cs typeface="Calibri"/>
              </a:rPr>
              <a:t>2023).</a:t>
            </a:r>
            <a:endParaRPr sz="3600">
              <a:latin typeface="Calibri"/>
              <a:cs typeface="Calibri"/>
            </a:endParaRPr>
          </a:p>
        </p:txBody>
      </p:sp>
      <p:sp>
        <p:nvSpPr>
          <p:cNvPr id="4" name="object 4"/>
          <p:cNvSpPr txBox="1"/>
          <p:nvPr/>
        </p:nvSpPr>
        <p:spPr>
          <a:xfrm>
            <a:off x="916939" y="6112002"/>
            <a:ext cx="16454119" cy="2706370"/>
          </a:xfrm>
          <a:prstGeom prst="rect">
            <a:avLst/>
          </a:prstGeom>
        </p:spPr>
        <p:txBody>
          <a:bodyPr vert="horz" wrap="square" lIns="0" tIns="12065" rIns="0" bIns="0" rtlCol="0">
            <a:spAutoFit/>
          </a:bodyPr>
          <a:lstStyle/>
          <a:p>
            <a:pPr marL="12700" algn="just">
              <a:lnSpc>
                <a:spcPct val="100000"/>
              </a:lnSpc>
              <a:spcBef>
                <a:spcPts val="95"/>
              </a:spcBef>
            </a:pPr>
            <a:r>
              <a:rPr sz="3400" b="1" spc="420" dirty="0">
                <a:latin typeface="Calibri"/>
                <a:cs typeface="Calibri"/>
              </a:rPr>
              <a:t>Reference</a:t>
            </a:r>
            <a:r>
              <a:rPr sz="3400" b="1" spc="225" dirty="0">
                <a:latin typeface="Calibri"/>
                <a:cs typeface="Calibri"/>
              </a:rPr>
              <a:t> </a:t>
            </a:r>
            <a:r>
              <a:rPr sz="3400" b="1" spc="270" dirty="0">
                <a:latin typeface="Calibri"/>
                <a:cs typeface="Calibri"/>
              </a:rPr>
              <a:t>list</a:t>
            </a:r>
            <a:r>
              <a:rPr sz="3400" b="1" spc="195" dirty="0">
                <a:latin typeface="Calibri"/>
                <a:cs typeface="Calibri"/>
              </a:rPr>
              <a:t> </a:t>
            </a:r>
            <a:r>
              <a:rPr sz="3400" b="1" spc="375" dirty="0">
                <a:latin typeface="Calibri"/>
                <a:cs typeface="Calibri"/>
              </a:rPr>
              <a:t>entry</a:t>
            </a:r>
            <a:r>
              <a:rPr sz="3400" b="1" spc="215" dirty="0">
                <a:latin typeface="Calibri"/>
                <a:cs typeface="Calibri"/>
              </a:rPr>
              <a:t> </a:t>
            </a:r>
            <a:r>
              <a:rPr sz="3400" b="1" spc="285" dirty="0">
                <a:latin typeface="Calibri"/>
                <a:cs typeface="Calibri"/>
              </a:rPr>
              <a:t>(at</a:t>
            </a:r>
            <a:r>
              <a:rPr sz="3400" b="1" spc="195" dirty="0">
                <a:latin typeface="Calibri"/>
                <a:cs typeface="Calibri"/>
              </a:rPr>
              <a:t> </a:t>
            </a:r>
            <a:r>
              <a:rPr sz="3400" b="1" spc="405" dirty="0">
                <a:latin typeface="Calibri"/>
                <a:cs typeface="Calibri"/>
              </a:rPr>
              <a:t>the</a:t>
            </a:r>
            <a:r>
              <a:rPr sz="3400" b="1" spc="210" dirty="0">
                <a:latin typeface="Calibri"/>
                <a:cs typeface="Calibri"/>
              </a:rPr>
              <a:t> </a:t>
            </a:r>
            <a:r>
              <a:rPr sz="3400" b="1" spc="484" dirty="0">
                <a:latin typeface="Calibri"/>
                <a:cs typeface="Calibri"/>
              </a:rPr>
              <a:t>end</a:t>
            </a:r>
            <a:r>
              <a:rPr sz="3400" b="1" spc="195" dirty="0">
                <a:latin typeface="Calibri"/>
                <a:cs typeface="Calibri"/>
              </a:rPr>
              <a:t> </a:t>
            </a:r>
            <a:r>
              <a:rPr sz="3400" b="1" spc="315" dirty="0">
                <a:latin typeface="Calibri"/>
                <a:cs typeface="Calibri"/>
              </a:rPr>
              <a:t>of</a:t>
            </a:r>
            <a:r>
              <a:rPr sz="3400" b="1" spc="204" dirty="0">
                <a:latin typeface="Calibri"/>
                <a:cs typeface="Calibri"/>
              </a:rPr>
              <a:t> </a:t>
            </a:r>
            <a:r>
              <a:rPr sz="3400" b="1" spc="385" dirty="0">
                <a:latin typeface="Calibri"/>
                <a:cs typeface="Calibri"/>
              </a:rPr>
              <a:t>your</a:t>
            </a:r>
            <a:r>
              <a:rPr sz="3400" b="1" spc="220" dirty="0">
                <a:latin typeface="Calibri"/>
                <a:cs typeface="Calibri"/>
              </a:rPr>
              <a:t> </a:t>
            </a:r>
            <a:r>
              <a:rPr sz="3400" b="1" spc="385" dirty="0">
                <a:latin typeface="Calibri"/>
                <a:cs typeface="Calibri"/>
              </a:rPr>
              <a:t>work)</a:t>
            </a:r>
            <a:endParaRPr sz="3400">
              <a:latin typeface="Calibri"/>
              <a:cs typeface="Calibri"/>
            </a:endParaRPr>
          </a:p>
          <a:p>
            <a:pPr marL="12700" marR="5080" algn="just">
              <a:lnSpc>
                <a:spcPct val="100000"/>
              </a:lnSpc>
              <a:spcBef>
                <a:spcPts val="4070"/>
              </a:spcBef>
            </a:pPr>
            <a:r>
              <a:rPr sz="3600" spc="434" dirty="0">
                <a:latin typeface="Calibri"/>
                <a:cs typeface="Calibri"/>
              </a:rPr>
              <a:t>Education</a:t>
            </a:r>
            <a:r>
              <a:rPr sz="3600" spc="810" dirty="0">
                <a:latin typeface="Calibri"/>
                <a:cs typeface="Calibri"/>
              </a:rPr>
              <a:t> </a:t>
            </a:r>
            <a:r>
              <a:rPr sz="3600" spc="295" dirty="0">
                <a:latin typeface="Calibri"/>
                <a:cs typeface="Calibri"/>
              </a:rPr>
              <a:t>Corner.</a:t>
            </a:r>
            <a:r>
              <a:rPr sz="3600" spc="805" dirty="0">
                <a:latin typeface="Calibri"/>
                <a:cs typeface="Calibri"/>
              </a:rPr>
              <a:t> </a:t>
            </a:r>
            <a:r>
              <a:rPr sz="3600" spc="220" dirty="0">
                <a:latin typeface="Calibri"/>
                <a:cs typeface="Calibri"/>
              </a:rPr>
              <a:t>(2023)</a:t>
            </a:r>
            <a:r>
              <a:rPr sz="3600" spc="810" dirty="0">
                <a:latin typeface="Calibri"/>
                <a:cs typeface="Calibri"/>
              </a:rPr>
              <a:t> </a:t>
            </a:r>
            <a:r>
              <a:rPr sz="3600" i="1" spc="555" dirty="0">
                <a:latin typeface="Calibri"/>
                <a:cs typeface="Calibri"/>
              </a:rPr>
              <a:t>How</a:t>
            </a:r>
            <a:r>
              <a:rPr sz="3600" i="1" spc="800" dirty="0">
                <a:latin typeface="Calibri"/>
                <a:cs typeface="Calibri"/>
              </a:rPr>
              <a:t> </a:t>
            </a:r>
            <a:r>
              <a:rPr sz="3600" i="1" spc="320" dirty="0">
                <a:latin typeface="Calibri"/>
                <a:cs typeface="Calibri"/>
              </a:rPr>
              <a:t>to</a:t>
            </a:r>
            <a:r>
              <a:rPr sz="3600" i="1" spc="810" dirty="0">
                <a:latin typeface="Calibri"/>
                <a:cs typeface="Calibri"/>
              </a:rPr>
              <a:t> </a:t>
            </a:r>
            <a:r>
              <a:rPr sz="3600" i="1" spc="495" dirty="0">
                <a:latin typeface="Calibri"/>
                <a:cs typeface="Calibri"/>
              </a:rPr>
              <a:t>succeed</a:t>
            </a:r>
            <a:r>
              <a:rPr sz="3600" i="1" spc="790" dirty="0">
                <a:latin typeface="Calibri"/>
                <a:cs typeface="Calibri"/>
              </a:rPr>
              <a:t> </a:t>
            </a:r>
            <a:r>
              <a:rPr sz="3600" i="1" spc="465" dirty="0">
                <a:latin typeface="Calibri"/>
                <a:cs typeface="Calibri"/>
              </a:rPr>
              <a:t>as</a:t>
            </a:r>
            <a:r>
              <a:rPr sz="3600" i="1" spc="815" dirty="0">
                <a:latin typeface="Calibri"/>
                <a:cs typeface="Calibri"/>
              </a:rPr>
              <a:t> </a:t>
            </a:r>
            <a:r>
              <a:rPr sz="3600" i="1" spc="570" dirty="0">
                <a:latin typeface="Calibri"/>
                <a:cs typeface="Calibri"/>
              </a:rPr>
              <a:t>a</a:t>
            </a:r>
            <a:r>
              <a:rPr sz="3600" i="1" spc="800" dirty="0">
                <a:latin typeface="Calibri"/>
                <a:cs typeface="Calibri"/>
              </a:rPr>
              <a:t> </a:t>
            </a:r>
            <a:r>
              <a:rPr sz="3600" i="1" spc="425" dirty="0">
                <a:latin typeface="Calibri"/>
                <a:cs typeface="Calibri"/>
              </a:rPr>
              <a:t>student</a:t>
            </a:r>
            <a:r>
              <a:rPr sz="3600" i="1" spc="800" dirty="0">
                <a:latin typeface="Calibri"/>
                <a:cs typeface="Calibri"/>
              </a:rPr>
              <a:t> </a:t>
            </a:r>
            <a:r>
              <a:rPr sz="3600" i="1" spc="360" dirty="0">
                <a:latin typeface="Calibri"/>
                <a:cs typeface="Calibri"/>
              </a:rPr>
              <a:t>in</a:t>
            </a:r>
            <a:r>
              <a:rPr sz="3600" i="1" spc="810" dirty="0">
                <a:latin typeface="Calibri"/>
                <a:cs typeface="Calibri"/>
              </a:rPr>
              <a:t> </a:t>
            </a:r>
            <a:r>
              <a:rPr sz="3600" i="1" spc="425" dirty="0">
                <a:latin typeface="Calibri"/>
                <a:cs typeface="Calibri"/>
              </a:rPr>
              <a:t>the</a:t>
            </a:r>
            <a:r>
              <a:rPr sz="3600" i="1" spc="790" dirty="0">
                <a:latin typeface="Calibri"/>
                <a:cs typeface="Calibri"/>
              </a:rPr>
              <a:t> </a:t>
            </a:r>
            <a:r>
              <a:rPr sz="3600" i="1" spc="330" dirty="0">
                <a:latin typeface="Calibri"/>
                <a:cs typeface="Calibri"/>
              </a:rPr>
              <a:t>digital </a:t>
            </a:r>
            <a:r>
              <a:rPr sz="3600" i="1" spc="365" dirty="0">
                <a:latin typeface="Calibri"/>
                <a:cs typeface="Calibri"/>
              </a:rPr>
              <a:t>age</a:t>
            </a:r>
            <a:r>
              <a:rPr sz="3600" spc="365" dirty="0">
                <a:latin typeface="Calibri"/>
                <a:cs typeface="Calibri"/>
              </a:rPr>
              <a:t>. </a:t>
            </a:r>
            <a:r>
              <a:rPr sz="3600" spc="315" dirty="0">
                <a:latin typeface="Calibri"/>
                <a:cs typeface="Calibri"/>
              </a:rPr>
              <a:t>Available </a:t>
            </a:r>
            <a:r>
              <a:rPr sz="3600" spc="145" dirty="0">
                <a:latin typeface="Calibri"/>
                <a:cs typeface="Calibri"/>
              </a:rPr>
              <a:t>at: </a:t>
            </a:r>
            <a:r>
              <a:rPr sz="3600" u="sng" spc="335" dirty="0">
                <a:solidFill>
                  <a:srgbClr val="0000FF"/>
                </a:solidFill>
                <a:uFill>
                  <a:solidFill>
                    <a:srgbClr val="0000FF"/>
                  </a:solidFill>
                </a:uFill>
                <a:latin typeface="Calibri"/>
                <a:cs typeface="Calibri"/>
                <a:hlinkClick r:id="rId2"/>
              </a:rPr>
              <a:t>https://www.educationcorner.com/succeed-</a:t>
            </a:r>
            <a:r>
              <a:rPr sz="3600" u="sng" spc="315" dirty="0">
                <a:solidFill>
                  <a:srgbClr val="0000FF"/>
                </a:solidFill>
                <a:uFill>
                  <a:solidFill>
                    <a:srgbClr val="0000FF"/>
                  </a:solidFill>
                </a:uFill>
                <a:latin typeface="Calibri"/>
                <a:cs typeface="Calibri"/>
                <a:hlinkClick r:id="rId2"/>
              </a:rPr>
              <a:t>in-</a:t>
            </a:r>
            <a:r>
              <a:rPr sz="3600" u="sng" spc="320" dirty="0">
                <a:solidFill>
                  <a:srgbClr val="0000FF"/>
                </a:solidFill>
                <a:uFill>
                  <a:solidFill>
                    <a:srgbClr val="0000FF"/>
                  </a:solidFill>
                </a:uFill>
                <a:latin typeface="Calibri"/>
                <a:cs typeface="Calibri"/>
                <a:hlinkClick r:id="rId2"/>
              </a:rPr>
              <a:t>digital-</a:t>
            </a:r>
            <a:r>
              <a:rPr sz="3600" u="sng" spc="395" dirty="0">
                <a:solidFill>
                  <a:srgbClr val="0000FF"/>
                </a:solidFill>
                <a:uFill>
                  <a:solidFill>
                    <a:srgbClr val="0000FF"/>
                  </a:solidFill>
                </a:uFill>
                <a:latin typeface="Calibri"/>
                <a:cs typeface="Calibri"/>
                <a:hlinkClick r:id="rId2"/>
              </a:rPr>
              <a:t>age.html</a:t>
            </a:r>
            <a:r>
              <a:rPr sz="3600" u="none" spc="110" dirty="0">
                <a:solidFill>
                  <a:srgbClr val="0000FF"/>
                </a:solidFill>
                <a:latin typeface="Calibri"/>
                <a:cs typeface="Calibri"/>
              </a:rPr>
              <a:t> </a:t>
            </a:r>
            <a:r>
              <a:rPr sz="3600" u="none" spc="385" dirty="0">
                <a:latin typeface="Calibri"/>
                <a:cs typeface="Calibri"/>
              </a:rPr>
              <a:t>(Accessed</a:t>
            </a:r>
            <a:r>
              <a:rPr sz="3600" u="none" spc="114" dirty="0">
                <a:latin typeface="Calibri"/>
                <a:cs typeface="Calibri"/>
              </a:rPr>
              <a:t> </a:t>
            </a:r>
            <a:r>
              <a:rPr sz="3600" u="none" dirty="0">
                <a:latin typeface="Calibri"/>
                <a:cs typeface="Calibri"/>
              </a:rPr>
              <a:t>18</a:t>
            </a:r>
            <a:r>
              <a:rPr sz="3600" u="none" spc="120" dirty="0">
                <a:latin typeface="Calibri"/>
                <a:cs typeface="Calibri"/>
              </a:rPr>
              <a:t> </a:t>
            </a:r>
            <a:r>
              <a:rPr sz="3600" u="none" spc="465" dirty="0">
                <a:latin typeface="Calibri"/>
                <a:cs typeface="Calibri"/>
              </a:rPr>
              <a:t>September</a:t>
            </a:r>
            <a:r>
              <a:rPr sz="3600" u="none" spc="114" dirty="0">
                <a:latin typeface="Calibri"/>
                <a:cs typeface="Calibri"/>
              </a:rPr>
              <a:t> </a:t>
            </a:r>
            <a:r>
              <a:rPr sz="3600" u="none" spc="170" dirty="0">
                <a:latin typeface="Calibri"/>
                <a:cs typeface="Calibri"/>
              </a:rPr>
              <a:t>2025).</a:t>
            </a:r>
            <a:endParaRPr sz="3600">
              <a:latin typeface="Calibri"/>
              <a:cs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descr="$PPTXTitle"/>
          <p:cNvSpPr txBox="1">
            <a:spLocks noGrp="1"/>
          </p:cNvSpPr>
          <p:nvPr>
            <p:ph type="title"/>
          </p:nvPr>
        </p:nvSpPr>
        <p:spPr>
          <a:xfrm>
            <a:off x="2959354" y="333502"/>
            <a:ext cx="12369800" cy="1122680"/>
          </a:xfrm>
          <a:prstGeom prst="rect">
            <a:avLst/>
          </a:prstGeom>
        </p:spPr>
        <p:txBody>
          <a:bodyPr vert="horz" wrap="square" lIns="0" tIns="12700" rIns="0" bIns="0" rtlCol="0">
            <a:spAutoFit/>
          </a:bodyPr>
          <a:lstStyle/>
          <a:p>
            <a:pPr marL="12700">
              <a:lnSpc>
                <a:spcPct val="100000"/>
              </a:lnSpc>
              <a:spcBef>
                <a:spcPts val="100"/>
              </a:spcBef>
            </a:pPr>
            <a:r>
              <a:rPr spc="905" dirty="0"/>
              <a:t>Reference</a:t>
            </a:r>
            <a:r>
              <a:rPr spc="380" dirty="0"/>
              <a:t> </a:t>
            </a:r>
            <a:r>
              <a:rPr spc="630" dirty="0"/>
              <a:t>List:</a:t>
            </a:r>
            <a:r>
              <a:rPr spc="420" dirty="0"/>
              <a:t> </a:t>
            </a:r>
            <a:r>
              <a:rPr spc="1260" dirty="0"/>
              <a:t>Web</a:t>
            </a:r>
            <a:r>
              <a:rPr spc="420" dirty="0"/>
              <a:t> </a:t>
            </a:r>
            <a:r>
              <a:rPr spc="1170" dirty="0"/>
              <a:t>Page</a:t>
            </a:r>
          </a:p>
        </p:txBody>
      </p:sp>
      <p:grpSp>
        <p:nvGrpSpPr>
          <p:cNvPr id="4" name="object 4"/>
          <p:cNvGrpSpPr/>
          <p:nvPr/>
        </p:nvGrpSpPr>
        <p:grpSpPr>
          <a:xfrm>
            <a:off x="356565" y="2649778"/>
            <a:ext cx="16165194" cy="4161154"/>
            <a:chOff x="356565" y="2649778"/>
            <a:chExt cx="16165194" cy="4161154"/>
          </a:xfrm>
        </p:grpSpPr>
        <p:sp>
          <p:nvSpPr>
            <p:cNvPr id="5" name="object 5"/>
            <p:cNvSpPr/>
            <p:nvPr/>
          </p:nvSpPr>
          <p:spPr>
            <a:xfrm>
              <a:off x="1284096" y="5104828"/>
              <a:ext cx="3897629" cy="584835"/>
            </a:xfrm>
            <a:custGeom>
              <a:avLst/>
              <a:gdLst/>
              <a:ahLst/>
              <a:cxnLst/>
              <a:rect l="l" t="t" r="r" b="b"/>
              <a:pathLst>
                <a:path w="3897629" h="584835">
                  <a:moveTo>
                    <a:pt x="3897503" y="0"/>
                  </a:moveTo>
                  <a:lnTo>
                    <a:pt x="0" y="0"/>
                  </a:lnTo>
                  <a:lnTo>
                    <a:pt x="0" y="584771"/>
                  </a:lnTo>
                  <a:lnTo>
                    <a:pt x="3897503" y="584771"/>
                  </a:lnTo>
                  <a:lnTo>
                    <a:pt x="3897503" y="0"/>
                  </a:lnTo>
                  <a:close/>
                </a:path>
              </a:pathLst>
            </a:custGeom>
            <a:solidFill>
              <a:srgbClr val="E6B8B8"/>
            </a:solidFill>
          </p:spPr>
          <p:txBody>
            <a:bodyPr wrap="square" lIns="0" tIns="0" rIns="0" bIns="0" rtlCol="0"/>
            <a:lstStyle/>
            <a:p>
              <a:endParaRPr/>
            </a:p>
          </p:txBody>
        </p:sp>
        <p:sp>
          <p:nvSpPr>
            <p:cNvPr id="6" name="object 6"/>
            <p:cNvSpPr/>
            <p:nvPr/>
          </p:nvSpPr>
          <p:spPr>
            <a:xfrm>
              <a:off x="1284096" y="5104828"/>
              <a:ext cx="3897629" cy="584835"/>
            </a:xfrm>
            <a:custGeom>
              <a:avLst/>
              <a:gdLst/>
              <a:ahLst/>
              <a:cxnLst/>
              <a:rect l="l" t="t" r="r" b="b"/>
              <a:pathLst>
                <a:path w="3897629" h="584835">
                  <a:moveTo>
                    <a:pt x="0" y="584771"/>
                  </a:moveTo>
                  <a:lnTo>
                    <a:pt x="3897503" y="584771"/>
                  </a:lnTo>
                  <a:lnTo>
                    <a:pt x="3897503" y="0"/>
                  </a:lnTo>
                  <a:lnTo>
                    <a:pt x="0" y="0"/>
                  </a:lnTo>
                  <a:lnTo>
                    <a:pt x="0" y="584771"/>
                  </a:lnTo>
                  <a:close/>
                </a:path>
              </a:pathLst>
            </a:custGeom>
            <a:ln w="9524">
              <a:solidFill>
                <a:srgbClr val="E6B8B8"/>
              </a:solidFill>
            </a:ln>
          </p:spPr>
          <p:txBody>
            <a:bodyPr wrap="square" lIns="0" tIns="0" rIns="0" bIns="0" rtlCol="0"/>
            <a:lstStyle/>
            <a:p>
              <a:endParaRPr/>
            </a:p>
          </p:txBody>
        </p:sp>
        <p:sp>
          <p:nvSpPr>
            <p:cNvPr id="7" name="object 7"/>
            <p:cNvSpPr/>
            <p:nvPr/>
          </p:nvSpPr>
          <p:spPr>
            <a:xfrm>
              <a:off x="5237225" y="5124513"/>
              <a:ext cx="1468755" cy="584835"/>
            </a:xfrm>
            <a:custGeom>
              <a:avLst/>
              <a:gdLst/>
              <a:ahLst/>
              <a:cxnLst/>
              <a:rect l="l" t="t" r="r" b="b"/>
              <a:pathLst>
                <a:path w="1468754" h="584835">
                  <a:moveTo>
                    <a:pt x="1468374" y="0"/>
                  </a:moveTo>
                  <a:lnTo>
                    <a:pt x="0" y="0"/>
                  </a:lnTo>
                  <a:lnTo>
                    <a:pt x="0" y="584771"/>
                  </a:lnTo>
                  <a:lnTo>
                    <a:pt x="1468374" y="584771"/>
                  </a:lnTo>
                  <a:lnTo>
                    <a:pt x="1468374" y="0"/>
                  </a:lnTo>
                  <a:close/>
                </a:path>
              </a:pathLst>
            </a:custGeom>
            <a:solidFill>
              <a:srgbClr val="CCC1DA"/>
            </a:solidFill>
          </p:spPr>
          <p:txBody>
            <a:bodyPr wrap="square" lIns="0" tIns="0" rIns="0" bIns="0" rtlCol="0"/>
            <a:lstStyle/>
            <a:p>
              <a:endParaRPr/>
            </a:p>
          </p:txBody>
        </p:sp>
        <p:sp>
          <p:nvSpPr>
            <p:cNvPr id="8" name="object 8"/>
            <p:cNvSpPr/>
            <p:nvPr/>
          </p:nvSpPr>
          <p:spPr>
            <a:xfrm>
              <a:off x="5237225" y="5124513"/>
              <a:ext cx="1468755" cy="584835"/>
            </a:xfrm>
            <a:custGeom>
              <a:avLst/>
              <a:gdLst/>
              <a:ahLst/>
              <a:cxnLst/>
              <a:rect l="l" t="t" r="r" b="b"/>
              <a:pathLst>
                <a:path w="1468754" h="584835">
                  <a:moveTo>
                    <a:pt x="0" y="584771"/>
                  </a:moveTo>
                  <a:lnTo>
                    <a:pt x="1468374" y="584771"/>
                  </a:lnTo>
                  <a:lnTo>
                    <a:pt x="1468374" y="0"/>
                  </a:lnTo>
                  <a:lnTo>
                    <a:pt x="0" y="0"/>
                  </a:lnTo>
                  <a:lnTo>
                    <a:pt x="0" y="584771"/>
                  </a:lnTo>
                  <a:close/>
                </a:path>
              </a:pathLst>
            </a:custGeom>
            <a:ln w="9525">
              <a:solidFill>
                <a:srgbClr val="CCC1DA"/>
              </a:solidFill>
            </a:ln>
          </p:spPr>
          <p:txBody>
            <a:bodyPr wrap="square" lIns="0" tIns="0" rIns="0" bIns="0" rtlCol="0"/>
            <a:lstStyle/>
            <a:p>
              <a:endParaRPr/>
            </a:p>
          </p:txBody>
        </p:sp>
        <p:sp>
          <p:nvSpPr>
            <p:cNvPr id="9" name="object 9"/>
            <p:cNvSpPr/>
            <p:nvPr/>
          </p:nvSpPr>
          <p:spPr>
            <a:xfrm>
              <a:off x="6705600" y="5104828"/>
              <a:ext cx="9811385" cy="584835"/>
            </a:xfrm>
            <a:custGeom>
              <a:avLst/>
              <a:gdLst/>
              <a:ahLst/>
              <a:cxnLst/>
              <a:rect l="l" t="t" r="r" b="b"/>
              <a:pathLst>
                <a:path w="9811385" h="584835">
                  <a:moveTo>
                    <a:pt x="9811258" y="0"/>
                  </a:moveTo>
                  <a:lnTo>
                    <a:pt x="0" y="0"/>
                  </a:lnTo>
                  <a:lnTo>
                    <a:pt x="0" y="584771"/>
                  </a:lnTo>
                  <a:lnTo>
                    <a:pt x="9811258" y="584771"/>
                  </a:lnTo>
                  <a:lnTo>
                    <a:pt x="9811258" y="0"/>
                  </a:lnTo>
                  <a:close/>
                </a:path>
              </a:pathLst>
            </a:custGeom>
            <a:solidFill>
              <a:srgbClr val="FBD4B5"/>
            </a:solidFill>
          </p:spPr>
          <p:txBody>
            <a:bodyPr wrap="square" lIns="0" tIns="0" rIns="0" bIns="0" rtlCol="0"/>
            <a:lstStyle/>
            <a:p>
              <a:endParaRPr/>
            </a:p>
          </p:txBody>
        </p:sp>
        <p:sp>
          <p:nvSpPr>
            <p:cNvPr id="10" name="object 10"/>
            <p:cNvSpPr/>
            <p:nvPr/>
          </p:nvSpPr>
          <p:spPr>
            <a:xfrm>
              <a:off x="6705600" y="5104828"/>
              <a:ext cx="9811385" cy="584835"/>
            </a:xfrm>
            <a:custGeom>
              <a:avLst/>
              <a:gdLst/>
              <a:ahLst/>
              <a:cxnLst/>
              <a:rect l="l" t="t" r="r" b="b"/>
              <a:pathLst>
                <a:path w="9811385" h="584835">
                  <a:moveTo>
                    <a:pt x="0" y="584771"/>
                  </a:moveTo>
                  <a:lnTo>
                    <a:pt x="9811258" y="584771"/>
                  </a:lnTo>
                  <a:lnTo>
                    <a:pt x="9811258" y="0"/>
                  </a:lnTo>
                  <a:lnTo>
                    <a:pt x="0" y="0"/>
                  </a:lnTo>
                  <a:lnTo>
                    <a:pt x="0" y="584771"/>
                  </a:lnTo>
                  <a:close/>
                </a:path>
              </a:pathLst>
            </a:custGeom>
            <a:ln w="9525">
              <a:solidFill>
                <a:srgbClr val="FBD4B5"/>
              </a:solidFill>
            </a:ln>
          </p:spPr>
          <p:txBody>
            <a:bodyPr wrap="square" lIns="0" tIns="0" rIns="0" bIns="0" rtlCol="0"/>
            <a:lstStyle/>
            <a:p>
              <a:endParaRPr/>
            </a:p>
          </p:txBody>
        </p:sp>
        <p:sp>
          <p:nvSpPr>
            <p:cNvPr id="11" name="object 11"/>
            <p:cNvSpPr/>
            <p:nvPr/>
          </p:nvSpPr>
          <p:spPr>
            <a:xfrm>
              <a:off x="1284096" y="5728335"/>
              <a:ext cx="15233015" cy="1077595"/>
            </a:xfrm>
            <a:custGeom>
              <a:avLst/>
              <a:gdLst/>
              <a:ahLst/>
              <a:cxnLst/>
              <a:rect l="l" t="t" r="r" b="b"/>
              <a:pathLst>
                <a:path w="15233015" h="1077595">
                  <a:moveTo>
                    <a:pt x="15232761" y="0"/>
                  </a:moveTo>
                  <a:lnTo>
                    <a:pt x="0" y="0"/>
                  </a:lnTo>
                  <a:lnTo>
                    <a:pt x="0" y="1077214"/>
                  </a:lnTo>
                  <a:lnTo>
                    <a:pt x="15232761" y="1077214"/>
                  </a:lnTo>
                  <a:lnTo>
                    <a:pt x="15232761" y="0"/>
                  </a:lnTo>
                  <a:close/>
                </a:path>
              </a:pathLst>
            </a:custGeom>
            <a:solidFill>
              <a:srgbClr val="B8CDE4"/>
            </a:solidFill>
          </p:spPr>
          <p:txBody>
            <a:bodyPr wrap="square" lIns="0" tIns="0" rIns="0" bIns="0" rtlCol="0"/>
            <a:lstStyle/>
            <a:p>
              <a:endParaRPr/>
            </a:p>
          </p:txBody>
        </p:sp>
        <p:sp>
          <p:nvSpPr>
            <p:cNvPr id="12" name="object 12"/>
            <p:cNvSpPr/>
            <p:nvPr/>
          </p:nvSpPr>
          <p:spPr>
            <a:xfrm>
              <a:off x="1284096" y="5728335"/>
              <a:ext cx="15233015" cy="1077595"/>
            </a:xfrm>
            <a:custGeom>
              <a:avLst/>
              <a:gdLst/>
              <a:ahLst/>
              <a:cxnLst/>
              <a:rect l="l" t="t" r="r" b="b"/>
              <a:pathLst>
                <a:path w="15233015" h="1077595">
                  <a:moveTo>
                    <a:pt x="0" y="1077214"/>
                  </a:moveTo>
                  <a:lnTo>
                    <a:pt x="15232761" y="1077214"/>
                  </a:lnTo>
                  <a:lnTo>
                    <a:pt x="15232761" y="0"/>
                  </a:lnTo>
                  <a:lnTo>
                    <a:pt x="0" y="0"/>
                  </a:lnTo>
                  <a:lnTo>
                    <a:pt x="0" y="1077214"/>
                  </a:lnTo>
                  <a:close/>
                </a:path>
              </a:pathLst>
            </a:custGeom>
            <a:ln w="9525">
              <a:solidFill>
                <a:srgbClr val="B8CDE4"/>
              </a:solidFill>
            </a:ln>
          </p:spPr>
          <p:txBody>
            <a:bodyPr wrap="square" lIns="0" tIns="0" rIns="0" bIns="0" rtlCol="0"/>
            <a:lstStyle/>
            <a:p>
              <a:endParaRPr/>
            </a:p>
          </p:txBody>
        </p:sp>
        <p:sp>
          <p:nvSpPr>
            <p:cNvPr id="13" name="object 13"/>
            <p:cNvSpPr/>
            <p:nvPr/>
          </p:nvSpPr>
          <p:spPr>
            <a:xfrm>
              <a:off x="385140" y="2678353"/>
              <a:ext cx="5425440" cy="1187450"/>
            </a:xfrm>
            <a:custGeom>
              <a:avLst/>
              <a:gdLst/>
              <a:ahLst/>
              <a:cxnLst/>
              <a:rect l="l" t="t" r="r" b="b"/>
              <a:pathLst>
                <a:path w="5425440" h="1187450">
                  <a:moveTo>
                    <a:pt x="5425059" y="0"/>
                  </a:moveTo>
                  <a:lnTo>
                    <a:pt x="0" y="0"/>
                  </a:lnTo>
                  <a:lnTo>
                    <a:pt x="0" y="1187272"/>
                  </a:lnTo>
                  <a:lnTo>
                    <a:pt x="5425059" y="1187272"/>
                  </a:lnTo>
                  <a:lnTo>
                    <a:pt x="5425059" y="0"/>
                  </a:lnTo>
                  <a:close/>
                </a:path>
              </a:pathLst>
            </a:custGeom>
            <a:solidFill>
              <a:srgbClr val="E6B8B8"/>
            </a:solidFill>
          </p:spPr>
          <p:txBody>
            <a:bodyPr wrap="square" lIns="0" tIns="0" rIns="0" bIns="0" rtlCol="0"/>
            <a:lstStyle/>
            <a:p>
              <a:endParaRPr/>
            </a:p>
          </p:txBody>
        </p:sp>
        <p:sp>
          <p:nvSpPr>
            <p:cNvPr id="14" name="object 14"/>
            <p:cNvSpPr/>
            <p:nvPr/>
          </p:nvSpPr>
          <p:spPr>
            <a:xfrm>
              <a:off x="385140" y="2678353"/>
              <a:ext cx="5425440" cy="1187450"/>
            </a:xfrm>
            <a:custGeom>
              <a:avLst/>
              <a:gdLst/>
              <a:ahLst/>
              <a:cxnLst/>
              <a:rect l="l" t="t" r="r" b="b"/>
              <a:pathLst>
                <a:path w="5425440" h="1187450">
                  <a:moveTo>
                    <a:pt x="0" y="1187272"/>
                  </a:moveTo>
                  <a:lnTo>
                    <a:pt x="5425059" y="1187272"/>
                  </a:lnTo>
                  <a:lnTo>
                    <a:pt x="5425059" y="0"/>
                  </a:lnTo>
                  <a:lnTo>
                    <a:pt x="0" y="0"/>
                  </a:lnTo>
                  <a:lnTo>
                    <a:pt x="0" y="1187272"/>
                  </a:lnTo>
                  <a:close/>
                </a:path>
              </a:pathLst>
            </a:custGeom>
            <a:ln w="57150">
              <a:solidFill>
                <a:srgbClr val="E6B8B8"/>
              </a:solidFill>
            </a:ln>
          </p:spPr>
          <p:txBody>
            <a:bodyPr wrap="square" lIns="0" tIns="0" rIns="0" bIns="0" rtlCol="0"/>
            <a:lstStyle/>
            <a:p>
              <a:endParaRPr/>
            </a:p>
          </p:txBody>
        </p:sp>
      </p:grpSp>
      <p:sp>
        <p:nvSpPr>
          <p:cNvPr id="15" name="object 15"/>
          <p:cNvSpPr txBox="1"/>
          <p:nvPr/>
        </p:nvSpPr>
        <p:spPr>
          <a:xfrm>
            <a:off x="464007" y="2692146"/>
            <a:ext cx="5166360" cy="1001394"/>
          </a:xfrm>
          <a:prstGeom prst="rect">
            <a:avLst/>
          </a:prstGeom>
        </p:spPr>
        <p:txBody>
          <a:bodyPr vert="horz" wrap="square" lIns="0" tIns="12700" rIns="0" bIns="0" rtlCol="0">
            <a:spAutoFit/>
          </a:bodyPr>
          <a:lstStyle/>
          <a:p>
            <a:pPr marL="12700" marR="5080">
              <a:lnSpc>
                <a:spcPct val="100000"/>
              </a:lnSpc>
              <a:spcBef>
                <a:spcPts val="100"/>
              </a:spcBef>
            </a:pPr>
            <a:r>
              <a:rPr sz="3200" b="1" spc="575" dirty="0">
                <a:latin typeface="Calibri"/>
                <a:cs typeface="Calibri"/>
              </a:rPr>
              <a:t>WHO?</a:t>
            </a:r>
            <a:r>
              <a:rPr sz="3200" b="1" spc="170" dirty="0">
                <a:latin typeface="Calibri"/>
                <a:cs typeface="Calibri"/>
              </a:rPr>
              <a:t> </a:t>
            </a:r>
            <a:r>
              <a:rPr sz="3200" spc="290" dirty="0">
                <a:latin typeface="Calibri"/>
                <a:cs typeface="Calibri"/>
              </a:rPr>
              <a:t>Author's</a:t>
            </a:r>
            <a:r>
              <a:rPr sz="3200" spc="125" dirty="0">
                <a:latin typeface="Calibri"/>
                <a:cs typeface="Calibri"/>
              </a:rPr>
              <a:t> </a:t>
            </a:r>
            <a:r>
              <a:rPr sz="3200" spc="405" dirty="0">
                <a:latin typeface="Calibri"/>
                <a:cs typeface="Calibri"/>
              </a:rPr>
              <a:t>surname </a:t>
            </a:r>
            <a:r>
              <a:rPr sz="3200" spc="235" dirty="0">
                <a:latin typeface="Calibri"/>
                <a:cs typeface="Calibri"/>
              </a:rPr>
              <a:t>or</a:t>
            </a:r>
            <a:r>
              <a:rPr sz="3200" spc="135" dirty="0">
                <a:latin typeface="Calibri"/>
                <a:cs typeface="Calibri"/>
              </a:rPr>
              <a:t> </a:t>
            </a:r>
            <a:r>
              <a:rPr sz="3200" spc="310" dirty="0">
                <a:latin typeface="Calibri"/>
                <a:cs typeface="Calibri"/>
              </a:rPr>
              <a:t>corporate</a:t>
            </a:r>
            <a:r>
              <a:rPr sz="3200" spc="145" dirty="0">
                <a:latin typeface="Calibri"/>
                <a:cs typeface="Calibri"/>
              </a:rPr>
              <a:t> </a:t>
            </a:r>
            <a:r>
              <a:rPr sz="3200" spc="250" dirty="0">
                <a:latin typeface="Calibri"/>
                <a:cs typeface="Calibri"/>
              </a:rPr>
              <a:t>author.</a:t>
            </a:r>
            <a:endParaRPr sz="3200">
              <a:latin typeface="Calibri"/>
              <a:cs typeface="Calibri"/>
            </a:endParaRPr>
          </a:p>
        </p:txBody>
      </p:sp>
      <p:grpSp>
        <p:nvGrpSpPr>
          <p:cNvPr id="16" name="object 16"/>
          <p:cNvGrpSpPr/>
          <p:nvPr/>
        </p:nvGrpSpPr>
        <p:grpSpPr>
          <a:xfrm>
            <a:off x="2562225" y="2649854"/>
            <a:ext cx="7793990" cy="2484120"/>
            <a:chOff x="2562225" y="2649854"/>
            <a:chExt cx="7793990" cy="2484120"/>
          </a:xfrm>
        </p:grpSpPr>
        <p:sp>
          <p:nvSpPr>
            <p:cNvPr id="17" name="object 17"/>
            <p:cNvSpPr/>
            <p:nvPr/>
          </p:nvSpPr>
          <p:spPr>
            <a:xfrm>
              <a:off x="2590800" y="3865625"/>
              <a:ext cx="381000" cy="1240155"/>
            </a:xfrm>
            <a:custGeom>
              <a:avLst/>
              <a:gdLst/>
              <a:ahLst/>
              <a:cxnLst/>
              <a:rect l="l" t="t" r="r" b="b"/>
              <a:pathLst>
                <a:path w="381000" h="1240154">
                  <a:moveTo>
                    <a:pt x="381000" y="0"/>
                  </a:moveTo>
                  <a:lnTo>
                    <a:pt x="0" y="1239774"/>
                  </a:lnTo>
                </a:path>
              </a:pathLst>
            </a:custGeom>
            <a:ln w="57150">
              <a:solidFill>
                <a:srgbClr val="E6B8B8"/>
              </a:solidFill>
            </a:ln>
          </p:spPr>
          <p:txBody>
            <a:bodyPr wrap="square" lIns="0" tIns="0" rIns="0" bIns="0" rtlCol="0"/>
            <a:lstStyle/>
            <a:p>
              <a:endParaRPr/>
            </a:p>
          </p:txBody>
        </p:sp>
        <p:sp>
          <p:nvSpPr>
            <p:cNvPr id="18" name="object 18"/>
            <p:cNvSpPr/>
            <p:nvPr/>
          </p:nvSpPr>
          <p:spPr>
            <a:xfrm>
              <a:off x="6477000" y="2678429"/>
              <a:ext cx="3850640" cy="1077595"/>
            </a:xfrm>
            <a:custGeom>
              <a:avLst/>
              <a:gdLst/>
              <a:ahLst/>
              <a:cxnLst/>
              <a:rect l="l" t="t" r="r" b="b"/>
              <a:pathLst>
                <a:path w="3850640" h="1077595">
                  <a:moveTo>
                    <a:pt x="3850386" y="0"/>
                  </a:moveTo>
                  <a:lnTo>
                    <a:pt x="0" y="0"/>
                  </a:lnTo>
                  <a:lnTo>
                    <a:pt x="0" y="1077213"/>
                  </a:lnTo>
                  <a:lnTo>
                    <a:pt x="3850386" y="1077213"/>
                  </a:lnTo>
                  <a:lnTo>
                    <a:pt x="3850386" y="0"/>
                  </a:lnTo>
                  <a:close/>
                </a:path>
              </a:pathLst>
            </a:custGeom>
            <a:solidFill>
              <a:srgbClr val="CCC1DA"/>
            </a:solidFill>
          </p:spPr>
          <p:txBody>
            <a:bodyPr wrap="square" lIns="0" tIns="0" rIns="0" bIns="0" rtlCol="0"/>
            <a:lstStyle/>
            <a:p>
              <a:endParaRPr/>
            </a:p>
          </p:txBody>
        </p:sp>
        <p:sp>
          <p:nvSpPr>
            <p:cNvPr id="19" name="object 19"/>
            <p:cNvSpPr/>
            <p:nvPr/>
          </p:nvSpPr>
          <p:spPr>
            <a:xfrm>
              <a:off x="6477000" y="2678429"/>
              <a:ext cx="3850640" cy="1077595"/>
            </a:xfrm>
            <a:custGeom>
              <a:avLst/>
              <a:gdLst/>
              <a:ahLst/>
              <a:cxnLst/>
              <a:rect l="l" t="t" r="r" b="b"/>
              <a:pathLst>
                <a:path w="3850640" h="1077595">
                  <a:moveTo>
                    <a:pt x="0" y="1077213"/>
                  </a:moveTo>
                  <a:lnTo>
                    <a:pt x="3850386" y="1077213"/>
                  </a:lnTo>
                  <a:lnTo>
                    <a:pt x="3850386" y="0"/>
                  </a:lnTo>
                  <a:lnTo>
                    <a:pt x="0" y="0"/>
                  </a:lnTo>
                  <a:lnTo>
                    <a:pt x="0" y="1077213"/>
                  </a:lnTo>
                  <a:close/>
                </a:path>
              </a:pathLst>
            </a:custGeom>
            <a:ln w="57149">
              <a:solidFill>
                <a:srgbClr val="CCC1DA"/>
              </a:solidFill>
            </a:ln>
          </p:spPr>
          <p:txBody>
            <a:bodyPr wrap="square" lIns="0" tIns="0" rIns="0" bIns="0" rtlCol="0"/>
            <a:lstStyle/>
            <a:p>
              <a:endParaRPr/>
            </a:p>
          </p:txBody>
        </p:sp>
      </p:grpSp>
      <p:sp>
        <p:nvSpPr>
          <p:cNvPr id="20" name="object 20"/>
          <p:cNvSpPr txBox="1"/>
          <p:nvPr/>
        </p:nvSpPr>
        <p:spPr>
          <a:xfrm>
            <a:off x="6505575" y="2692146"/>
            <a:ext cx="3793490" cy="1001394"/>
          </a:xfrm>
          <a:prstGeom prst="rect">
            <a:avLst/>
          </a:prstGeom>
        </p:spPr>
        <p:txBody>
          <a:bodyPr vert="horz" wrap="square" lIns="0" tIns="12700" rIns="0" bIns="0" rtlCol="0">
            <a:spAutoFit/>
          </a:bodyPr>
          <a:lstStyle/>
          <a:p>
            <a:pPr marL="63500" marR="479425">
              <a:lnSpc>
                <a:spcPct val="100000"/>
              </a:lnSpc>
              <a:spcBef>
                <a:spcPts val="100"/>
              </a:spcBef>
            </a:pPr>
            <a:r>
              <a:rPr sz="3200" b="1" spc="560" dirty="0">
                <a:latin typeface="Calibri"/>
                <a:cs typeface="Calibri"/>
              </a:rPr>
              <a:t>WHEN?</a:t>
            </a:r>
            <a:r>
              <a:rPr sz="3200" b="1" spc="165" dirty="0">
                <a:latin typeface="Calibri"/>
                <a:cs typeface="Calibri"/>
              </a:rPr>
              <a:t> </a:t>
            </a:r>
            <a:r>
              <a:rPr sz="3200" spc="395" dirty="0">
                <a:latin typeface="Calibri"/>
                <a:cs typeface="Calibri"/>
              </a:rPr>
              <a:t>Date</a:t>
            </a:r>
            <a:r>
              <a:rPr sz="3200" spc="95" dirty="0">
                <a:latin typeface="Calibri"/>
                <a:cs typeface="Calibri"/>
              </a:rPr>
              <a:t> </a:t>
            </a:r>
            <a:r>
              <a:rPr sz="3200" spc="185" dirty="0">
                <a:latin typeface="Calibri"/>
                <a:cs typeface="Calibri"/>
              </a:rPr>
              <a:t>of </a:t>
            </a:r>
            <a:r>
              <a:rPr sz="3200" spc="305" dirty="0">
                <a:latin typeface="Calibri"/>
                <a:cs typeface="Calibri"/>
              </a:rPr>
              <a:t>publication</a:t>
            </a:r>
            <a:endParaRPr sz="3200">
              <a:latin typeface="Calibri"/>
              <a:cs typeface="Calibri"/>
            </a:endParaRPr>
          </a:p>
        </p:txBody>
      </p:sp>
      <p:grpSp>
        <p:nvGrpSpPr>
          <p:cNvPr id="21" name="object 21"/>
          <p:cNvGrpSpPr/>
          <p:nvPr/>
        </p:nvGrpSpPr>
        <p:grpSpPr>
          <a:xfrm>
            <a:off x="6448425" y="2561082"/>
            <a:ext cx="9753600" cy="2592070"/>
            <a:chOff x="6448425" y="2561082"/>
            <a:chExt cx="9753600" cy="2592070"/>
          </a:xfrm>
        </p:grpSpPr>
        <p:sp>
          <p:nvSpPr>
            <p:cNvPr id="22" name="object 22"/>
            <p:cNvSpPr/>
            <p:nvPr/>
          </p:nvSpPr>
          <p:spPr>
            <a:xfrm>
              <a:off x="6477000" y="3793744"/>
              <a:ext cx="990600" cy="1330960"/>
            </a:xfrm>
            <a:custGeom>
              <a:avLst/>
              <a:gdLst/>
              <a:ahLst/>
              <a:cxnLst/>
              <a:rect l="l" t="t" r="r" b="b"/>
              <a:pathLst>
                <a:path w="990600" h="1330960">
                  <a:moveTo>
                    <a:pt x="990600" y="0"/>
                  </a:moveTo>
                  <a:lnTo>
                    <a:pt x="0" y="1330705"/>
                  </a:lnTo>
                </a:path>
              </a:pathLst>
            </a:custGeom>
            <a:ln w="57150">
              <a:solidFill>
                <a:srgbClr val="CCC1DA"/>
              </a:solidFill>
            </a:ln>
          </p:spPr>
          <p:txBody>
            <a:bodyPr wrap="square" lIns="0" tIns="0" rIns="0" bIns="0" rtlCol="0"/>
            <a:lstStyle/>
            <a:p>
              <a:endParaRPr/>
            </a:p>
          </p:txBody>
        </p:sp>
        <p:sp>
          <p:nvSpPr>
            <p:cNvPr id="23" name="object 23"/>
            <p:cNvSpPr/>
            <p:nvPr/>
          </p:nvSpPr>
          <p:spPr>
            <a:xfrm>
              <a:off x="11969750" y="2589657"/>
              <a:ext cx="4203700" cy="1115695"/>
            </a:xfrm>
            <a:custGeom>
              <a:avLst/>
              <a:gdLst/>
              <a:ahLst/>
              <a:cxnLst/>
              <a:rect l="l" t="t" r="r" b="b"/>
              <a:pathLst>
                <a:path w="4203700" h="1115695">
                  <a:moveTo>
                    <a:pt x="4203700" y="0"/>
                  </a:moveTo>
                  <a:lnTo>
                    <a:pt x="0" y="0"/>
                  </a:lnTo>
                  <a:lnTo>
                    <a:pt x="0" y="1115313"/>
                  </a:lnTo>
                  <a:lnTo>
                    <a:pt x="4203700" y="1115313"/>
                  </a:lnTo>
                  <a:lnTo>
                    <a:pt x="4203700" y="0"/>
                  </a:lnTo>
                  <a:close/>
                </a:path>
              </a:pathLst>
            </a:custGeom>
            <a:solidFill>
              <a:srgbClr val="FBD4B5"/>
            </a:solidFill>
          </p:spPr>
          <p:txBody>
            <a:bodyPr wrap="square" lIns="0" tIns="0" rIns="0" bIns="0" rtlCol="0"/>
            <a:lstStyle/>
            <a:p>
              <a:endParaRPr/>
            </a:p>
          </p:txBody>
        </p:sp>
        <p:sp>
          <p:nvSpPr>
            <p:cNvPr id="24" name="object 24"/>
            <p:cNvSpPr/>
            <p:nvPr/>
          </p:nvSpPr>
          <p:spPr>
            <a:xfrm>
              <a:off x="11969750" y="2589657"/>
              <a:ext cx="4203700" cy="1115695"/>
            </a:xfrm>
            <a:custGeom>
              <a:avLst/>
              <a:gdLst/>
              <a:ahLst/>
              <a:cxnLst/>
              <a:rect l="l" t="t" r="r" b="b"/>
              <a:pathLst>
                <a:path w="4203700" h="1115695">
                  <a:moveTo>
                    <a:pt x="0" y="1115313"/>
                  </a:moveTo>
                  <a:lnTo>
                    <a:pt x="4203700" y="1115313"/>
                  </a:lnTo>
                  <a:lnTo>
                    <a:pt x="4203700" y="0"/>
                  </a:lnTo>
                  <a:lnTo>
                    <a:pt x="0" y="0"/>
                  </a:lnTo>
                  <a:lnTo>
                    <a:pt x="0" y="1115313"/>
                  </a:lnTo>
                  <a:close/>
                </a:path>
              </a:pathLst>
            </a:custGeom>
            <a:ln w="57150">
              <a:solidFill>
                <a:srgbClr val="FBD4B5"/>
              </a:solidFill>
            </a:ln>
          </p:spPr>
          <p:txBody>
            <a:bodyPr wrap="square" lIns="0" tIns="0" rIns="0" bIns="0" rtlCol="0"/>
            <a:lstStyle/>
            <a:p>
              <a:endParaRPr/>
            </a:p>
          </p:txBody>
        </p:sp>
      </p:grpSp>
      <p:sp>
        <p:nvSpPr>
          <p:cNvPr id="25" name="object 25"/>
          <p:cNvSpPr txBox="1"/>
          <p:nvPr/>
        </p:nvSpPr>
        <p:spPr>
          <a:xfrm>
            <a:off x="11998325" y="2603373"/>
            <a:ext cx="4146550" cy="1001394"/>
          </a:xfrm>
          <a:prstGeom prst="rect">
            <a:avLst/>
          </a:prstGeom>
        </p:spPr>
        <p:txBody>
          <a:bodyPr vert="horz" wrap="square" lIns="0" tIns="12700" rIns="0" bIns="0" rtlCol="0">
            <a:spAutoFit/>
          </a:bodyPr>
          <a:lstStyle/>
          <a:p>
            <a:pPr marL="63500" marR="323215">
              <a:lnSpc>
                <a:spcPct val="100000"/>
              </a:lnSpc>
              <a:spcBef>
                <a:spcPts val="100"/>
              </a:spcBef>
            </a:pPr>
            <a:r>
              <a:rPr sz="3200" b="1" spc="525" dirty="0">
                <a:latin typeface="Calibri"/>
                <a:cs typeface="Calibri"/>
              </a:rPr>
              <a:t>WHAT?</a:t>
            </a:r>
            <a:r>
              <a:rPr sz="3200" b="1" spc="150" dirty="0">
                <a:latin typeface="Calibri"/>
                <a:cs typeface="Calibri"/>
              </a:rPr>
              <a:t> </a:t>
            </a:r>
            <a:r>
              <a:rPr sz="3200" i="1" spc="225" dirty="0">
                <a:latin typeface="Calibri"/>
                <a:cs typeface="Calibri"/>
              </a:rPr>
              <a:t>Title</a:t>
            </a:r>
            <a:r>
              <a:rPr sz="3200" i="1" spc="120" dirty="0">
                <a:latin typeface="Calibri"/>
                <a:cs typeface="Calibri"/>
              </a:rPr>
              <a:t> </a:t>
            </a:r>
            <a:r>
              <a:rPr sz="3200" i="1" spc="210" dirty="0">
                <a:latin typeface="Calibri"/>
                <a:cs typeface="Calibri"/>
              </a:rPr>
              <a:t>of </a:t>
            </a:r>
            <a:r>
              <a:rPr sz="3200" i="1" spc="490" dirty="0">
                <a:latin typeface="Calibri"/>
                <a:cs typeface="Calibri"/>
              </a:rPr>
              <a:t>webpage</a:t>
            </a:r>
            <a:r>
              <a:rPr sz="3200" i="1" spc="130" dirty="0">
                <a:latin typeface="Calibri"/>
                <a:cs typeface="Calibri"/>
              </a:rPr>
              <a:t> </a:t>
            </a:r>
            <a:r>
              <a:rPr sz="3200" i="1" spc="310" dirty="0">
                <a:latin typeface="Calibri"/>
                <a:cs typeface="Calibri"/>
              </a:rPr>
              <a:t>in</a:t>
            </a:r>
            <a:r>
              <a:rPr sz="3200" i="1" spc="125" dirty="0">
                <a:latin typeface="Calibri"/>
                <a:cs typeface="Calibri"/>
              </a:rPr>
              <a:t> </a:t>
            </a:r>
            <a:r>
              <a:rPr sz="3200" i="1" spc="254" dirty="0">
                <a:latin typeface="Calibri"/>
                <a:cs typeface="Calibri"/>
              </a:rPr>
              <a:t>italics</a:t>
            </a:r>
            <a:endParaRPr sz="3200">
              <a:latin typeface="Calibri"/>
              <a:cs typeface="Calibri"/>
            </a:endParaRPr>
          </a:p>
        </p:txBody>
      </p:sp>
      <p:grpSp>
        <p:nvGrpSpPr>
          <p:cNvPr id="26" name="object 26"/>
          <p:cNvGrpSpPr/>
          <p:nvPr/>
        </p:nvGrpSpPr>
        <p:grpSpPr>
          <a:xfrm>
            <a:off x="10640059" y="3727069"/>
            <a:ext cx="5443855" cy="5111750"/>
            <a:chOff x="10640059" y="3727069"/>
            <a:chExt cx="5443855" cy="5111750"/>
          </a:xfrm>
        </p:grpSpPr>
        <p:sp>
          <p:nvSpPr>
            <p:cNvPr id="27" name="object 27"/>
            <p:cNvSpPr/>
            <p:nvPr/>
          </p:nvSpPr>
          <p:spPr>
            <a:xfrm>
              <a:off x="13263371" y="3755644"/>
              <a:ext cx="147955" cy="1388110"/>
            </a:xfrm>
            <a:custGeom>
              <a:avLst/>
              <a:gdLst/>
              <a:ahLst/>
              <a:cxnLst/>
              <a:rect l="l" t="t" r="r" b="b"/>
              <a:pathLst>
                <a:path w="147955" h="1388110">
                  <a:moveTo>
                    <a:pt x="147828" y="0"/>
                  </a:moveTo>
                  <a:lnTo>
                    <a:pt x="0" y="1387855"/>
                  </a:lnTo>
                </a:path>
              </a:pathLst>
            </a:custGeom>
            <a:ln w="57149">
              <a:solidFill>
                <a:srgbClr val="FBD4B5"/>
              </a:solidFill>
            </a:ln>
          </p:spPr>
          <p:txBody>
            <a:bodyPr wrap="square" lIns="0" tIns="0" rIns="0" bIns="0" rtlCol="0"/>
            <a:lstStyle/>
            <a:p>
              <a:endParaRPr/>
            </a:p>
          </p:txBody>
        </p:sp>
        <p:sp>
          <p:nvSpPr>
            <p:cNvPr id="28" name="object 28"/>
            <p:cNvSpPr/>
            <p:nvPr/>
          </p:nvSpPr>
          <p:spPr>
            <a:xfrm>
              <a:off x="11130152" y="6824598"/>
              <a:ext cx="1184910" cy="925194"/>
            </a:xfrm>
            <a:custGeom>
              <a:avLst/>
              <a:gdLst/>
              <a:ahLst/>
              <a:cxnLst/>
              <a:rect l="l" t="t" r="r" b="b"/>
              <a:pathLst>
                <a:path w="1184909" h="925195">
                  <a:moveTo>
                    <a:pt x="0" y="0"/>
                  </a:moveTo>
                  <a:lnTo>
                    <a:pt x="1184910" y="924687"/>
                  </a:lnTo>
                </a:path>
              </a:pathLst>
            </a:custGeom>
            <a:ln w="57150">
              <a:solidFill>
                <a:srgbClr val="B8CDE4"/>
              </a:solidFill>
            </a:ln>
          </p:spPr>
          <p:txBody>
            <a:bodyPr wrap="square" lIns="0" tIns="0" rIns="0" bIns="0" rtlCol="0"/>
            <a:lstStyle/>
            <a:p>
              <a:endParaRPr/>
            </a:p>
          </p:txBody>
        </p:sp>
        <p:sp>
          <p:nvSpPr>
            <p:cNvPr id="29" name="object 29"/>
            <p:cNvSpPr/>
            <p:nvPr/>
          </p:nvSpPr>
          <p:spPr>
            <a:xfrm>
              <a:off x="10668634" y="7732522"/>
              <a:ext cx="5386705" cy="1077595"/>
            </a:xfrm>
            <a:custGeom>
              <a:avLst/>
              <a:gdLst/>
              <a:ahLst/>
              <a:cxnLst/>
              <a:rect l="l" t="t" r="r" b="b"/>
              <a:pathLst>
                <a:path w="5386705" h="1077595">
                  <a:moveTo>
                    <a:pt x="5386324" y="0"/>
                  </a:moveTo>
                  <a:lnTo>
                    <a:pt x="0" y="0"/>
                  </a:lnTo>
                  <a:lnTo>
                    <a:pt x="0" y="1077214"/>
                  </a:lnTo>
                  <a:lnTo>
                    <a:pt x="5386324" y="1077214"/>
                  </a:lnTo>
                  <a:lnTo>
                    <a:pt x="5386324" y="0"/>
                  </a:lnTo>
                  <a:close/>
                </a:path>
              </a:pathLst>
            </a:custGeom>
            <a:solidFill>
              <a:srgbClr val="B8CDE4"/>
            </a:solidFill>
          </p:spPr>
          <p:txBody>
            <a:bodyPr wrap="square" lIns="0" tIns="0" rIns="0" bIns="0" rtlCol="0"/>
            <a:lstStyle/>
            <a:p>
              <a:endParaRPr/>
            </a:p>
          </p:txBody>
        </p:sp>
        <p:sp>
          <p:nvSpPr>
            <p:cNvPr id="30" name="object 30"/>
            <p:cNvSpPr/>
            <p:nvPr/>
          </p:nvSpPr>
          <p:spPr>
            <a:xfrm>
              <a:off x="10668634" y="7732522"/>
              <a:ext cx="5386705" cy="1077595"/>
            </a:xfrm>
            <a:custGeom>
              <a:avLst/>
              <a:gdLst/>
              <a:ahLst/>
              <a:cxnLst/>
              <a:rect l="l" t="t" r="r" b="b"/>
              <a:pathLst>
                <a:path w="5386705" h="1077595">
                  <a:moveTo>
                    <a:pt x="0" y="1077214"/>
                  </a:moveTo>
                  <a:lnTo>
                    <a:pt x="5386324" y="1077214"/>
                  </a:lnTo>
                  <a:lnTo>
                    <a:pt x="5386324" y="0"/>
                  </a:lnTo>
                  <a:lnTo>
                    <a:pt x="0" y="0"/>
                  </a:lnTo>
                  <a:lnTo>
                    <a:pt x="0" y="1077214"/>
                  </a:lnTo>
                  <a:close/>
                </a:path>
              </a:pathLst>
            </a:custGeom>
            <a:ln w="57150">
              <a:solidFill>
                <a:srgbClr val="B8CDE4"/>
              </a:solidFill>
            </a:ln>
          </p:spPr>
          <p:txBody>
            <a:bodyPr wrap="square" lIns="0" tIns="0" rIns="0" bIns="0" rtlCol="0"/>
            <a:lstStyle/>
            <a:p>
              <a:endParaRPr/>
            </a:p>
          </p:txBody>
        </p:sp>
      </p:grpSp>
      <p:sp>
        <p:nvSpPr>
          <p:cNvPr id="31" name="object 31"/>
          <p:cNvSpPr txBox="1"/>
          <p:nvPr/>
        </p:nvSpPr>
        <p:spPr>
          <a:xfrm>
            <a:off x="1363217" y="4984241"/>
            <a:ext cx="15012035" cy="3764279"/>
          </a:xfrm>
          <a:prstGeom prst="rect">
            <a:avLst/>
          </a:prstGeom>
        </p:spPr>
        <p:txBody>
          <a:bodyPr vert="horz" wrap="square" lIns="0" tIns="147955" rIns="0" bIns="0" rtlCol="0">
            <a:spAutoFit/>
          </a:bodyPr>
          <a:lstStyle/>
          <a:p>
            <a:pPr marL="12700">
              <a:lnSpc>
                <a:spcPct val="100000"/>
              </a:lnSpc>
              <a:spcBef>
                <a:spcPts val="1165"/>
              </a:spcBef>
              <a:tabLst>
                <a:tab pos="3993515" algn="l"/>
                <a:tab pos="5434330" algn="l"/>
              </a:tabLst>
            </a:pPr>
            <a:r>
              <a:rPr sz="3200" spc="375" dirty="0">
                <a:latin typeface="Calibri"/>
                <a:cs typeface="Calibri"/>
              </a:rPr>
              <a:t>Education</a:t>
            </a:r>
            <a:r>
              <a:rPr sz="3200" spc="125" dirty="0">
                <a:latin typeface="Calibri"/>
                <a:cs typeface="Calibri"/>
              </a:rPr>
              <a:t> </a:t>
            </a:r>
            <a:r>
              <a:rPr sz="3200" spc="265" dirty="0">
                <a:latin typeface="Calibri"/>
                <a:cs typeface="Calibri"/>
              </a:rPr>
              <a:t>Corner.</a:t>
            </a:r>
            <a:r>
              <a:rPr sz="3200" dirty="0">
                <a:latin typeface="Calibri"/>
                <a:cs typeface="Calibri"/>
              </a:rPr>
              <a:t>	</a:t>
            </a:r>
            <a:r>
              <a:rPr sz="4800" spc="284" baseline="-2604" dirty="0">
                <a:latin typeface="Calibri"/>
                <a:cs typeface="Calibri"/>
              </a:rPr>
              <a:t>(2023)</a:t>
            </a:r>
            <a:r>
              <a:rPr sz="4800" baseline="-2604" dirty="0">
                <a:latin typeface="Calibri"/>
                <a:cs typeface="Calibri"/>
              </a:rPr>
              <a:t>	</a:t>
            </a:r>
            <a:r>
              <a:rPr sz="3200" i="1" spc="490" dirty="0">
                <a:latin typeface="Calibri"/>
                <a:cs typeface="Calibri"/>
              </a:rPr>
              <a:t>How</a:t>
            </a:r>
            <a:r>
              <a:rPr sz="3200" i="1" spc="114" dirty="0">
                <a:latin typeface="Calibri"/>
                <a:cs typeface="Calibri"/>
              </a:rPr>
              <a:t> </a:t>
            </a:r>
            <a:r>
              <a:rPr sz="3200" i="1" spc="295" dirty="0">
                <a:latin typeface="Calibri"/>
                <a:cs typeface="Calibri"/>
              </a:rPr>
              <a:t>to</a:t>
            </a:r>
            <a:r>
              <a:rPr sz="3200" i="1" spc="114" dirty="0">
                <a:latin typeface="Calibri"/>
                <a:cs typeface="Calibri"/>
              </a:rPr>
              <a:t> </a:t>
            </a:r>
            <a:r>
              <a:rPr sz="3200" i="1" spc="440" dirty="0">
                <a:latin typeface="Calibri"/>
                <a:cs typeface="Calibri"/>
              </a:rPr>
              <a:t>succeed</a:t>
            </a:r>
            <a:r>
              <a:rPr sz="3200" i="1" spc="114" dirty="0">
                <a:latin typeface="Calibri"/>
                <a:cs typeface="Calibri"/>
              </a:rPr>
              <a:t> </a:t>
            </a:r>
            <a:r>
              <a:rPr sz="3200" i="1" spc="400" dirty="0">
                <a:latin typeface="Calibri"/>
                <a:cs typeface="Calibri"/>
              </a:rPr>
              <a:t>as</a:t>
            </a:r>
            <a:r>
              <a:rPr sz="3200" i="1" spc="110" dirty="0">
                <a:latin typeface="Calibri"/>
                <a:cs typeface="Calibri"/>
              </a:rPr>
              <a:t> </a:t>
            </a:r>
            <a:r>
              <a:rPr sz="3200" i="1" spc="509" dirty="0">
                <a:latin typeface="Calibri"/>
                <a:cs typeface="Calibri"/>
              </a:rPr>
              <a:t>a</a:t>
            </a:r>
            <a:r>
              <a:rPr sz="3200" i="1" spc="120" dirty="0">
                <a:latin typeface="Calibri"/>
                <a:cs typeface="Calibri"/>
              </a:rPr>
              <a:t> </a:t>
            </a:r>
            <a:r>
              <a:rPr sz="3200" i="1" spc="380" dirty="0">
                <a:latin typeface="Calibri"/>
                <a:cs typeface="Calibri"/>
              </a:rPr>
              <a:t>student</a:t>
            </a:r>
            <a:r>
              <a:rPr sz="3200" i="1" spc="110" dirty="0">
                <a:latin typeface="Calibri"/>
                <a:cs typeface="Calibri"/>
              </a:rPr>
              <a:t> </a:t>
            </a:r>
            <a:r>
              <a:rPr sz="3200" i="1" spc="310" dirty="0">
                <a:latin typeface="Calibri"/>
                <a:cs typeface="Calibri"/>
              </a:rPr>
              <a:t>in</a:t>
            </a:r>
            <a:r>
              <a:rPr sz="3200" i="1" spc="110" dirty="0">
                <a:latin typeface="Calibri"/>
                <a:cs typeface="Calibri"/>
              </a:rPr>
              <a:t> </a:t>
            </a:r>
            <a:r>
              <a:rPr sz="3200" i="1" spc="380" dirty="0">
                <a:latin typeface="Calibri"/>
                <a:cs typeface="Calibri"/>
              </a:rPr>
              <a:t>the</a:t>
            </a:r>
            <a:r>
              <a:rPr sz="3200" i="1" spc="100" dirty="0">
                <a:latin typeface="Calibri"/>
                <a:cs typeface="Calibri"/>
              </a:rPr>
              <a:t> </a:t>
            </a:r>
            <a:r>
              <a:rPr sz="3200" i="1" spc="305" dirty="0">
                <a:latin typeface="Calibri"/>
                <a:cs typeface="Calibri"/>
              </a:rPr>
              <a:t>digital</a:t>
            </a:r>
            <a:r>
              <a:rPr sz="3200" i="1" spc="130" dirty="0">
                <a:latin typeface="Calibri"/>
                <a:cs typeface="Calibri"/>
              </a:rPr>
              <a:t> </a:t>
            </a:r>
            <a:r>
              <a:rPr sz="3200" i="1" spc="455" dirty="0">
                <a:latin typeface="Calibri"/>
                <a:cs typeface="Calibri"/>
              </a:rPr>
              <a:t>age</a:t>
            </a:r>
            <a:endParaRPr sz="3200">
              <a:latin typeface="Calibri"/>
              <a:cs typeface="Calibri"/>
            </a:endParaRPr>
          </a:p>
          <a:p>
            <a:pPr marL="12700" marR="1468755">
              <a:lnSpc>
                <a:spcPct val="100000"/>
              </a:lnSpc>
              <a:spcBef>
                <a:spcPts val="1065"/>
              </a:spcBef>
            </a:pPr>
            <a:r>
              <a:rPr sz="3200" spc="290" dirty="0">
                <a:latin typeface="Calibri"/>
                <a:cs typeface="Calibri"/>
              </a:rPr>
              <a:t>Available</a:t>
            </a:r>
            <a:r>
              <a:rPr sz="3200" spc="175" dirty="0">
                <a:latin typeface="Calibri"/>
                <a:cs typeface="Calibri"/>
              </a:rPr>
              <a:t> </a:t>
            </a:r>
            <a:r>
              <a:rPr sz="3200" spc="125" dirty="0">
                <a:latin typeface="Calibri"/>
                <a:cs typeface="Calibri"/>
              </a:rPr>
              <a:t>at: </a:t>
            </a:r>
            <a:r>
              <a:rPr sz="3200" u="sng" spc="295" dirty="0">
                <a:solidFill>
                  <a:srgbClr val="0000FF"/>
                </a:solidFill>
                <a:uFill>
                  <a:solidFill>
                    <a:srgbClr val="0000FF"/>
                  </a:solidFill>
                </a:uFill>
                <a:latin typeface="Calibri"/>
                <a:cs typeface="Calibri"/>
                <a:hlinkClick r:id="rId2"/>
              </a:rPr>
              <a:t>https://www.educationcorner.com/succeed-</a:t>
            </a:r>
            <a:r>
              <a:rPr sz="3200" u="sng" spc="280" dirty="0">
                <a:solidFill>
                  <a:srgbClr val="0000FF"/>
                </a:solidFill>
                <a:uFill>
                  <a:solidFill>
                    <a:srgbClr val="0000FF"/>
                  </a:solidFill>
                </a:uFill>
                <a:latin typeface="Calibri"/>
                <a:cs typeface="Calibri"/>
                <a:hlinkClick r:id="rId2"/>
              </a:rPr>
              <a:t>in-digital-</a:t>
            </a:r>
            <a:r>
              <a:rPr sz="3200" u="sng" spc="355" dirty="0">
                <a:solidFill>
                  <a:srgbClr val="0000FF"/>
                </a:solidFill>
                <a:uFill>
                  <a:solidFill>
                    <a:srgbClr val="0000FF"/>
                  </a:solidFill>
                </a:uFill>
                <a:latin typeface="Calibri"/>
                <a:cs typeface="Calibri"/>
                <a:hlinkClick r:id="rId2"/>
              </a:rPr>
              <a:t>age.html</a:t>
            </a:r>
            <a:r>
              <a:rPr sz="3200" u="none" spc="105" dirty="0">
                <a:solidFill>
                  <a:srgbClr val="0000FF"/>
                </a:solidFill>
                <a:latin typeface="Calibri"/>
                <a:cs typeface="Calibri"/>
              </a:rPr>
              <a:t> </a:t>
            </a:r>
            <a:r>
              <a:rPr sz="3200" u="none" spc="345" dirty="0">
                <a:latin typeface="Calibri"/>
                <a:cs typeface="Calibri"/>
              </a:rPr>
              <a:t>(Accessed</a:t>
            </a:r>
            <a:r>
              <a:rPr sz="3200" u="none" spc="114" dirty="0">
                <a:latin typeface="Calibri"/>
                <a:cs typeface="Calibri"/>
              </a:rPr>
              <a:t> </a:t>
            </a:r>
            <a:r>
              <a:rPr sz="3200" u="none" dirty="0">
                <a:latin typeface="Calibri"/>
                <a:cs typeface="Calibri"/>
              </a:rPr>
              <a:t>18</a:t>
            </a:r>
            <a:r>
              <a:rPr sz="3200" u="none" spc="120" dirty="0">
                <a:latin typeface="Calibri"/>
                <a:cs typeface="Calibri"/>
              </a:rPr>
              <a:t> </a:t>
            </a:r>
            <a:r>
              <a:rPr sz="3200" u="none" spc="405" dirty="0">
                <a:latin typeface="Calibri"/>
                <a:cs typeface="Calibri"/>
              </a:rPr>
              <a:t>September</a:t>
            </a:r>
            <a:r>
              <a:rPr sz="3200" u="none" spc="135" dirty="0">
                <a:latin typeface="Calibri"/>
                <a:cs typeface="Calibri"/>
              </a:rPr>
              <a:t> </a:t>
            </a:r>
            <a:r>
              <a:rPr sz="3200" u="none" spc="150" dirty="0">
                <a:latin typeface="Calibri"/>
                <a:cs typeface="Calibri"/>
              </a:rPr>
              <a:t>2025).</a:t>
            </a:r>
            <a:endParaRPr sz="3200">
              <a:latin typeface="Calibri"/>
              <a:cs typeface="Calibri"/>
            </a:endParaRPr>
          </a:p>
          <a:p>
            <a:pPr>
              <a:lnSpc>
                <a:spcPct val="100000"/>
              </a:lnSpc>
            </a:pPr>
            <a:endParaRPr sz="3200">
              <a:latin typeface="Calibri"/>
              <a:cs typeface="Calibri"/>
            </a:endParaRPr>
          </a:p>
          <a:p>
            <a:pPr>
              <a:lnSpc>
                <a:spcPct val="100000"/>
              </a:lnSpc>
              <a:spcBef>
                <a:spcPts val="290"/>
              </a:spcBef>
            </a:pPr>
            <a:endParaRPr sz="3200">
              <a:latin typeface="Calibri"/>
              <a:cs typeface="Calibri"/>
            </a:endParaRPr>
          </a:p>
          <a:p>
            <a:pPr marL="9397365">
              <a:lnSpc>
                <a:spcPct val="100000"/>
              </a:lnSpc>
              <a:spcBef>
                <a:spcPts val="5"/>
              </a:spcBef>
            </a:pPr>
            <a:r>
              <a:rPr sz="3200" b="1" spc="585" dirty="0">
                <a:latin typeface="Calibri"/>
                <a:cs typeface="Calibri"/>
              </a:rPr>
              <a:t>WHERE?</a:t>
            </a:r>
            <a:r>
              <a:rPr sz="3200" b="1" spc="175" dirty="0">
                <a:latin typeface="Calibri"/>
                <a:cs typeface="Calibri"/>
              </a:rPr>
              <a:t> </a:t>
            </a:r>
            <a:r>
              <a:rPr sz="3200" spc="530" dirty="0">
                <a:latin typeface="Calibri"/>
                <a:cs typeface="Calibri"/>
              </a:rPr>
              <a:t>URL</a:t>
            </a:r>
            <a:r>
              <a:rPr sz="3200" spc="120" dirty="0">
                <a:latin typeface="Calibri"/>
                <a:cs typeface="Calibri"/>
              </a:rPr>
              <a:t> </a:t>
            </a:r>
            <a:r>
              <a:rPr sz="3200" spc="400" dirty="0">
                <a:latin typeface="Calibri"/>
                <a:cs typeface="Calibri"/>
              </a:rPr>
              <a:t>and</a:t>
            </a:r>
            <a:endParaRPr sz="3200">
              <a:latin typeface="Calibri"/>
              <a:cs typeface="Calibri"/>
            </a:endParaRPr>
          </a:p>
          <a:p>
            <a:pPr marL="9397365">
              <a:lnSpc>
                <a:spcPct val="100000"/>
              </a:lnSpc>
            </a:pPr>
            <a:r>
              <a:rPr sz="3200" spc="375" dirty="0">
                <a:latin typeface="Calibri"/>
                <a:cs typeface="Calibri"/>
              </a:rPr>
              <a:t>accessed</a:t>
            </a:r>
            <a:r>
              <a:rPr sz="3200" spc="120" dirty="0">
                <a:latin typeface="Calibri"/>
                <a:cs typeface="Calibri"/>
              </a:rPr>
              <a:t> </a:t>
            </a:r>
            <a:r>
              <a:rPr sz="3200" spc="240" dirty="0">
                <a:latin typeface="Calibri"/>
                <a:cs typeface="Calibri"/>
              </a:rPr>
              <a:t>date.</a:t>
            </a:r>
            <a:endParaRPr sz="3200">
              <a:latin typeface="Calibri"/>
              <a:cs typeface="Calibri"/>
            </a:endParaRPr>
          </a:p>
        </p:txBody>
      </p:sp>
      <p:sp>
        <p:nvSpPr>
          <p:cNvPr id="32" name="object 32"/>
          <p:cNvSpPr txBox="1"/>
          <p:nvPr/>
        </p:nvSpPr>
        <p:spPr>
          <a:xfrm>
            <a:off x="228600" y="9359328"/>
            <a:ext cx="6644640" cy="584835"/>
          </a:xfrm>
          <a:prstGeom prst="rect">
            <a:avLst/>
          </a:prstGeom>
          <a:ln w="38100">
            <a:solidFill>
              <a:srgbClr val="C0504D"/>
            </a:solidFill>
          </a:ln>
        </p:spPr>
        <p:txBody>
          <a:bodyPr vert="horz" wrap="square" lIns="0" tIns="27305" rIns="0" bIns="0" rtlCol="0">
            <a:spAutoFit/>
          </a:bodyPr>
          <a:lstStyle/>
          <a:p>
            <a:pPr marL="90805">
              <a:lnSpc>
                <a:spcPct val="100000"/>
              </a:lnSpc>
              <a:spcBef>
                <a:spcPts val="215"/>
              </a:spcBef>
            </a:pPr>
            <a:r>
              <a:rPr sz="3200" b="1" spc="315" dirty="0">
                <a:latin typeface="Calibri"/>
                <a:cs typeface="Calibri"/>
              </a:rPr>
              <a:t>In-</a:t>
            </a:r>
            <a:r>
              <a:rPr sz="3200" b="1" spc="345" dirty="0">
                <a:latin typeface="Calibri"/>
                <a:cs typeface="Calibri"/>
              </a:rPr>
              <a:t>text</a:t>
            </a:r>
            <a:r>
              <a:rPr sz="3200" b="1" spc="155" dirty="0">
                <a:latin typeface="Calibri"/>
                <a:cs typeface="Calibri"/>
              </a:rPr>
              <a:t> </a:t>
            </a:r>
            <a:r>
              <a:rPr sz="3200" b="1" spc="290" dirty="0">
                <a:latin typeface="Calibri"/>
                <a:cs typeface="Calibri"/>
              </a:rPr>
              <a:t>citation:</a:t>
            </a:r>
            <a:r>
              <a:rPr sz="3200" b="1" spc="170" dirty="0">
                <a:latin typeface="Calibri"/>
                <a:cs typeface="Calibri"/>
              </a:rPr>
              <a:t> </a:t>
            </a:r>
            <a:r>
              <a:rPr sz="3200" spc="220" dirty="0">
                <a:latin typeface="Calibri"/>
                <a:cs typeface="Calibri"/>
              </a:rPr>
              <a:t>(Holford,</a:t>
            </a:r>
            <a:r>
              <a:rPr sz="3200" spc="130" dirty="0">
                <a:latin typeface="Calibri"/>
                <a:cs typeface="Calibri"/>
              </a:rPr>
              <a:t> </a:t>
            </a:r>
            <a:r>
              <a:rPr sz="3200" spc="220" dirty="0">
                <a:latin typeface="Calibri"/>
                <a:cs typeface="Calibri"/>
              </a:rPr>
              <a:t>2022)</a:t>
            </a:r>
            <a:endParaRPr sz="3200">
              <a:latin typeface="Calibri"/>
              <a:cs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2794507" y="457657"/>
            <a:ext cx="12706350" cy="1123315"/>
          </a:xfrm>
          <a:prstGeom prst="rect">
            <a:avLst/>
          </a:prstGeom>
        </p:spPr>
        <p:txBody>
          <a:bodyPr vert="horz" wrap="square" lIns="0" tIns="12700" rIns="0" bIns="0" rtlCol="0">
            <a:spAutoFit/>
          </a:bodyPr>
          <a:lstStyle/>
          <a:p>
            <a:pPr marL="12700">
              <a:lnSpc>
                <a:spcPct val="100000"/>
              </a:lnSpc>
              <a:spcBef>
                <a:spcPts val="100"/>
              </a:spcBef>
            </a:pPr>
            <a:r>
              <a:rPr spc="855" dirty="0"/>
              <a:t>Harvard</a:t>
            </a:r>
            <a:r>
              <a:rPr spc="434" dirty="0"/>
              <a:t> </a:t>
            </a:r>
            <a:r>
              <a:rPr spc="844" dirty="0"/>
              <a:t>Referencing:</a:t>
            </a:r>
            <a:r>
              <a:rPr spc="395" dirty="0"/>
              <a:t> </a:t>
            </a:r>
            <a:r>
              <a:rPr spc="985" dirty="0"/>
              <a:t>Task</a:t>
            </a:r>
          </a:p>
        </p:txBody>
      </p:sp>
      <p:sp>
        <p:nvSpPr>
          <p:cNvPr id="3" name="object 3"/>
          <p:cNvSpPr txBox="1"/>
          <p:nvPr/>
        </p:nvSpPr>
        <p:spPr>
          <a:xfrm>
            <a:off x="764540" y="2633217"/>
            <a:ext cx="16457930" cy="6167714"/>
          </a:xfrm>
          <a:prstGeom prst="rect">
            <a:avLst/>
          </a:prstGeom>
        </p:spPr>
        <p:txBody>
          <a:bodyPr vert="horz" wrap="square" lIns="0" tIns="12065" rIns="0" bIns="0" rtlCol="0">
            <a:spAutoFit/>
          </a:bodyPr>
          <a:lstStyle/>
          <a:p>
            <a:pPr marL="469900" marR="5080" indent="-457200" algn="just">
              <a:lnSpc>
                <a:spcPct val="100000"/>
              </a:lnSpc>
              <a:spcBef>
                <a:spcPts val="95"/>
              </a:spcBef>
              <a:buFont typeface="Arial"/>
              <a:buChar char="•"/>
              <a:tabLst>
                <a:tab pos="469900" algn="l"/>
              </a:tabLst>
            </a:pPr>
            <a:r>
              <a:rPr lang="en-GB" sz="4000" spc="375" dirty="0">
                <a:latin typeface="Calibri"/>
                <a:cs typeface="Calibri"/>
              </a:rPr>
              <a:t>Last week we CRAAP tested 4 different sources related to the assignment question </a:t>
            </a:r>
            <a:r>
              <a:rPr sz="4000" b="1" i="1" spc="565" dirty="0">
                <a:latin typeface="Calibri"/>
                <a:cs typeface="Calibri"/>
              </a:rPr>
              <a:t>“What</a:t>
            </a:r>
            <a:r>
              <a:rPr sz="4000" b="1" i="1" spc="770" dirty="0">
                <a:latin typeface="Calibri"/>
                <a:cs typeface="Calibri"/>
              </a:rPr>
              <a:t>  </a:t>
            </a:r>
            <a:r>
              <a:rPr sz="4000" b="1" i="1" spc="490" dirty="0">
                <a:latin typeface="Calibri"/>
                <a:cs typeface="Calibri"/>
              </a:rPr>
              <a:t>are</a:t>
            </a:r>
            <a:r>
              <a:rPr sz="4000" b="1" i="1" spc="775" dirty="0">
                <a:latin typeface="Calibri"/>
                <a:cs typeface="Calibri"/>
              </a:rPr>
              <a:t>  </a:t>
            </a:r>
            <a:r>
              <a:rPr sz="4000" b="1" i="1" spc="505" dirty="0">
                <a:latin typeface="Calibri"/>
                <a:cs typeface="Calibri"/>
              </a:rPr>
              <a:t>the</a:t>
            </a:r>
            <a:r>
              <a:rPr sz="4000" b="1" i="1" spc="770" dirty="0">
                <a:latin typeface="Calibri"/>
                <a:cs typeface="Calibri"/>
              </a:rPr>
              <a:t>  </a:t>
            </a:r>
            <a:r>
              <a:rPr sz="4000" b="1" i="1" spc="540" dirty="0">
                <a:latin typeface="Calibri"/>
                <a:cs typeface="Calibri"/>
              </a:rPr>
              <a:t>challenges</a:t>
            </a:r>
            <a:r>
              <a:rPr sz="4000" b="1" i="1" spc="770" dirty="0">
                <a:latin typeface="Calibri"/>
                <a:cs typeface="Calibri"/>
              </a:rPr>
              <a:t>  </a:t>
            </a:r>
            <a:r>
              <a:rPr sz="4000" b="1" i="1" spc="610" dirty="0">
                <a:latin typeface="Calibri"/>
                <a:cs typeface="Calibri"/>
              </a:rPr>
              <a:t>and </a:t>
            </a:r>
            <a:r>
              <a:rPr sz="4000" b="1" i="1" spc="455" dirty="0">
                <a:latin typeface="Calibri"/>
                <a:cs typeface="Calibri"/>
              </a:rPr>
              <a:t>opportunities</a:t>
            </a:r>
            <a:r>
              <a:rPr sz="4000" b="1" i="1" spc="755" dirty="0">
                <a:latin typeface="Calibri"/>
                <a:cs typeface="Calibri"/>
              </a:rPr>
              <a:t> </a:t>
            </a:r>
            <a:r>
              <a:rPr sz="4000" b="1" i="1" spc="360" dirty="0">
                <a:latin typeface="Calibri"/>
                <a:cs typeface="Calibri"/>
              </a:rPr>
              <a:t>for</a:t>
            </a:r>
            <a:r>
              <a:rPr sz="4000" b="1" i="1" spc="760" dirty="0">
                <a:latin typeface="Calibri"/>
                <a:cs typeface="Calibri"/>
              </a:rPr>
              <a:t> </a:t>
            </a:r>
            <a:r>
              <a:rPr sz="4000" b="1" i="1" spc="530" dirty="0">
                <a:latin typeface="Calibri"/>
                <a:cs typeface="Calibri"/>
              </a:rPr>
              <a:t>students</a:t>
            </a:r>
            <a:r>
              <a:rPr sz="4000" b="1" i="1" spc="760" dirty="0">
                <a:latin typeface="Calibri"/>
                <a:cs typeface="Calibri"/>
              </a:rPr>
              <a:t> </a:t>
            </a:r>
            <a:r>
              <a:rPr sz="4000" b="1" i="1" spc="415" dirty="0">
                <a:latin typeface="Calibri"/>
                <a:cs typeface="Calibri"/>
              </a:rPr>
              <a:t>in</a:t>
            </a:r>
            <a:r>
              <a:rPr sz="4000" b="1" i="1" spc="745" dirty="0">
                <a:latin typeface="Calibri"/>
                <a:cs typeface="Calibri"/>
              </a:rPr>
              <a:t> </a:t>
            </a:r>
            <a:r>
              <a:rPr sz="4000" b="1" i="1" spc="505" dirty="0">
                <a:latin typeface="Calibri"/>
                <a:cs typeface="Calibri"/>
              </a:rPr>
              <a:t>the</a:t>
            </a:r>
            <a:r>
              <a:rPr sz="4000" b="1" i="1" spc="750" dirty="0">
                <a:latin typeface="Calibri"/>
                <a:cs typeface="Calibri"/>
              </a:rPr>
              <a:t> </a:t>
            </a:r>
            <a:r>
              <a:rPr sz="4000" b="1" i="1" spc="415" dirty="0">
                <a:latin typeface="Calibri"/>
                <a:cs typeface="Calibri"/>
              </a:rPr>
              <a:t>digital</a:t>
            </a:r>
            <a:r>
              <a:rPr sz="4000" b="1" i="1" spc="750" dirty="0">
                <a:latin typeface="Calibri"/>
                <a:cs typeface="Calibri"/>
              </a:rPr>
              <a:t> </a:t>
            </a:r>
            <a:r>
              <a:rPr sz="4000" b="1" i="1" spc="370" dirty="0">
                <a:latin typeface="Calibri"/>
                <a:cs typeface="Calibri"/>
              </a:rPr>
              <a:t>era,</a:t>
            </a:r>
            <a:r>
              <a:rPr sz="4000" b="1" i="1" spc="755" dirty="0">
                <a:latin typeface="Calibri"/>
                <a:cs typeface="Calibri"/>
              </a:rPr>
              <a:t> </a:t>
            </a:r>
            <a:r>
              <a:rPr sz="4000" b="1" i="1" spc="635" dirty="0">
                <a:latin typeface="Calibri"/>
                <a:cs typeface="Calibri"/>
              </a:rPr>
              <a:t>and</a:t>
            </a:r>
            <a:r>
              <a:rPr sz="4000" b="1" i="1" spc="750" dirty="0">
                <a:latin typeface="Calibri"/>
                <a:cs typeface="Calibri"/>
              </a:rPr>
              <a:t> </a:t>
            </a:r>
            <a:r>
              <a:rPr sz="4000" b="1" i="1" spc="635" dirty="0">
                <a:latin typeface="Calibri"/>
                <a:cs typeface="Calibri"/>
              </a:rPr>
              <a:t>how</a:t>
            </a:r>
            <a:r>
              <a:rPr sz="4000" b="1" i="1" spc="750" dirty="0">
                <a:latin typeface="Calibri"/>
                <a:cs typeface="Calibri"/>
              </a:rPr>
              <a:t> </a:t>
            </a:r>
            <a:r>
              <a:rPr sz="4000" b="1" i="1" spc="640" dirty="0">
                <a:latin typeface="Calibri"/>
                <a:cs typeface="Calibri"/>
              </a:rPr>
              <a:t>can </a:t>
            </a:r>
            <a:r>
              <a:rPr sz="4000" b="1" i="1" spc="509" dirty="0">
                <a:latin typeface="Calibri"/>
                <a:cs typeface="Calibri"/>
              </a:rPr>
              <a:t>they</a:t>
            </a:r>
            <a:r>
              <a:rPr sz="4000" b="1" i="1" spc="229" dirty="0">
                <a:latin typeface="Calibri"/>
                <a:cs typeface="Calibri"/>
              </a:rPr>
              <a:t> </a:t>
            </a:r>
            <a:r>
              <a:rPr sz="4000" b="1" i="1" spc="570" dirty="0">
                <a:latin typeface="Calibri"/>
                <a:cs typeface="Calibri"/>
              </a:rPr>
              <a:t>adapt</a:t>
            </a:r>
            <a:r>
              <a:rPr sz="4000" b="1" i="1" spc="245" dirty="0">
                <a:latin typeface="Calibri"/>
                <a:cs typeface="Calibri"/>
              </a:rPr>
              <a:t> </a:t>
            </a:r>
            <a:r>
              <a:rPr sz="4000" b="1" i="1" spc="420" dirty="0">
                <a:latin typeface="Calibri"/>
                <a:cs typeface="Calibri"/>
              </a:rPr>
              <a:t>to</a:t>
            </a:r>
            <a:r>
              <a:rPr sz="4000" b="1" i="1" spc="225" dirty="0">
                <a:latin typeface="Calibri"/>
                <a:cs typeface="Calibri"/>
              </a:rPr>
              <a:t> </a:t>
            </a:r>
            <a:r>
              <a:rPr sz="4000" b="1" i="1" spc="540" dirty="0">
                <a:latin typeface="Calibri"/>
                <a:cs typeface="Calibri"/>
              </a:rPr>
              <a:t>succeed?“</a:t>
            </a:r>
            <a:endParaRPr sz="4000" dirty="0">
              <a:latin typeface="Calibri"/>
              <a:cs typeface="Calibri"/>
            </a:endParaRPr>
          </a:p>
          <a:p>
            <a:pPr marL="469900" marR="8890" indent="-457200" algn="just">
              <a:lnSpc>
                <a:spcPct val="100000"/>
              </a:lnSpc>
              <a:spcBef>
                <a:spcPts val="4800"/>
              </a:spcBef>
              <a:buFont typeface="Arial"/>
              <a:buChar char="•"/>
              <a:tabLst>
                <a:tab pos="469900" algn="l"/>
              </a:tabLst>
            </a:pPr>
            <a:r>
              <a:rPr sz="4000" spc="430" dirty="0">
                <a:latin typeface="Calibri"/>
                <a:cs typeface="Calibri"/>
              </a:rPr>
              <a:t>Your</a:t>
            </a:r>
            <a:r>
              <a:rPr sz="4000" spc="355" dirty="0">
                <a:latin typeface="Calibri"/>
                <a:cs typeface="Calibri"/>
              </a:rPr>
              <a:t> </a:t>
            </a:r>
            <a:r>
              <a:rPr sz="4000" spc="409" dirty="0">
                <a:latin typeface="Calibri"/>
                <a:cs typeface="Calibri"/>
              </a:rPr>
              <a:t>task</a:t>
            </a:r>
            <a:r>
              <a:rPr sz="4000" spc="370" dirty="0">
                <a:latin typeface="Calibri"/>
                <a:cs typeface="Calibri"/>
              </a:rPr>
              <a:t> </a:t>
            </a:r>
            <a:r>
              <a:rPr sz="4000" spc="540" dirty="0">
                <a:latin typeface="Calibri"/>
                <a:cs typeface="Calibri"/>
              </a:rPr>
              <a:t>now</a:t>
            </a:r>
            <a:r>
              <a:rPr sz="4000" spc="370" dirty="0">
                <a:latin typeface="Calibri"/>
                <a:cs typeface="Calibri"/>
              </a:rPr>
              <a:t> </a:t>
            </a:r>
            <a:r>
              <a:rPr sz="4000" spc="270" dirty="0">
                <a:latin typeface="Calibri"/>
                <a:cs typeface="Calibri"/>
              </a:rPr>
              <a:t>is</a:t>
            </a:r>
            <a:r>
              <a:rPr sz="4000" spc="355" dirty="0">
                <a:latin typeface="Calibri"/>
                <a:cs typeface="Calibri"/>
              </a:rPr>
              <a:t> </a:t>
            </a:r>
            <a:r>
              <a:rPr sz="4000" spc="325" dirty="0">
                <a:latin typeface="Calibri"/>
                <a:cs typeface="Calibri"/>
              </a:rPr>
              <a:t>to</a:t>
            </a:r>
            <a:r>
              <a:rPr sz="4000" spc="355" dirty="0">
                <a:latin typeface="Calibri"/>
                <a:cs typeface="Calibri"/>
              </a:rPr>
              <a:t> </a:t>
            </a:r>
            <a:r>
              <a:rPr sz="4000" spc="365" dirty="0">
                <a:latin typeface="Calibri"/>
                <a:cs typeface="Calibri"/>
              </a:rPr>
              <a:t>reference </a:t>
            </a:r>
            <a:r>
              <a:rPr sz="4000" spc="434" dirty="0">
                <a:latin typeface="Calibri"/>
                <a:cs typeface="Calibri"/>
              </a:rPr>
              <a:t>the</a:t>
            </a:r>
            <a:r>
              <a:rPr sz="4000" spc="370" dirty="0">
                <a:latin typeface="Calibri"/>
                <a:cs typeface="Calibri"/>
              </a:rPr>
              <a:t> </a:t>
            </a:r>
            <a:r>
              <a:rPr sz="4000" spc="405" dirty="0">
                <a:latin typeface="Calibri"/>
                <a:cs typeface="Calibri"/>
              </a:rPr>
              <a:t>sources</a:t>
            </a:r>
            <a:r>
              <a:rPr sz="4000" spc="355" dirty="0">
                <a:latin typeface="Calibri"/>
                <a:cs typeface="Calibri"/>
              </a:rPr>
              <a:t> </a:t>
            </a:r>
            <a:r>
              <a:rPr lang="en-GB" sz="4000" spc="355" dirty="0">
                <a:latin typeface="Calibri"/>
                <a:cs typeface="Calibri"/>
              </a:rPr>
              <a:t>from </a:t>
            </a:r>
            <a:r>
              <a:rPr sz="4000" spc="310" dirty="0">
                <a:latin typeface="Calibri"/>
                <a:cs typeface="Calibri"/>
              </a:rPr>
              <a:t>last</a:t>
            </a:r>
            <a:r>
              <a:rPr sz="4000" spc="360" dirty="0">
                <a:latin typeface="Calibri"/>
                <a:cs typeface="Calibri"/>
              </a:rPr>
              <a:t> </a:t>
            </a:r>
            <a:r>
              <a:rPr sz="4000" spc="484" dirty="0">
                <a:latin typeface="Calibri"/>
                <a:cs typeface="Calibri"/>
              </a:rPr>
              <a:t>week </a:t>
            </a:r>
            <a:r>
              <a:rPr sz="4000" spc="509" dirty="0">
                <a:latin typeface="Calibri"/>
                <a:cs typeface="Calibri"/>
              </a:rPr>
              <a:t>using</a:t>
            </a:r>
            <a:r>
              <a:rPr sz="4000" spc="185" dirty="0">
                <a:latin typeface="Calibri"/>
                <a:cs typeface="Calibri"/>
              </a:rPr>
              <a:t> </a:t>
            </a:r>
            <a:r>
              <a:rPr sz="4000" spc="430" dirty="0">
                <a:latin typeface="Calibri"/>
                <a:cs typeface="Calibri"/>
              </a:rPr>
              <a:t>the</a:t>
            </a:r>
            <a:r>
              <a:rPr sz="4000" spc="175" dirty="0">
                <a:latin typeface="Calibri"/>
                <a:cs typeface="Calibri"/>
              </a:rPr>
              <a:t> </a:t>
            </a:r>
            <a:r>
              <a:rPr sz="4000" spc="425" dirty="0">
                <a:latin typeface="Calibri"/>
                <a:cs typeface="Calibri"/>
              </a:rPr>
              <a:t>Harvard</a:t>
            </a:r>
            <a:r>
              <a:rPr sz="4000" spc="175" dirty="0">
                <a:latin typeface="Calibri"/>
                <a:cs typeface="Calibri"/>
              </a:rPr>
              <a:t> </a:t>
            </a:r>
            <a:r>
              <a:rPr sz="4000" spc="455" dirty="0">
                <a:latin typeface="Calibri"/>
                <a:cs typeface="Calibri"/>
              </a:rPr>
              <a:t>Referencing</a:t>
            </a:r>
            <a:r>
              <a:rPr sz="4000" spc="175" dirty="0">
                <a:latin typeface="Calibri"/>
                <a:cs typeface="Calibri"/>
              </a:rPr>
              <a:t> </a:t>
            </a:r>
            <a:r>
              <a:rPr sz="4000" spc="370" dirty="0">
                <a:latin typeface="Calibri"/>
                <a:cs typeface="Calibri"/>
              </a:rPr>
              <a:t>system.</a:t>
            </a:r>
            <a:endParaRPr sz="4000" dirty="0">
              <a:latin typeface="Calibri"/>
              <a:cs typeface="Calibri"/>
            </a:endParaRPr>
          </a:p>
          <a:p>
            <a:pPr marL="469900" marR="8255" indent="-457200" algn="just">
              <a:lnSpc>
                <a:spcPct val="100000"/>
              </a:lnSpc>
              <a:spcBef>
                <a:spcPts val="4805"/>
              </a:spcBef>
              <a:buFont typeface="Arial"/>
              <a:buChar char="•"/>
              <a:tabLst>
                <a:tab pos="469900" algn="l"/>
              </a:tabLst>
            </a:pPr>
            <a:r>
              <a:rPr sz="4000" spc="360" dirty="0">
                <a:latin typeface="Calibri"/>
                <a:cs typeface="Calibri"/>
              </a:rPr>
              <a:t>To</a:t>
            </a:r>
            <a:r>
              <a:rPr sz="4000" spc="855" dirty="0">
                <a:latin typeface="Calibri"/>
                <a:cs typeface="Calibri"/>
              </a:rPr>
              <a:t>  </a:t>
            </a:r>
            <a:r>
              <a:rPr sz="4000" spc="335" dirty="0">
                <a:latin typeface="Calibri"/>
                <a:cs typeface="Calibri"/>
              </a:rPr>
              <a:t>assist</a:t>
            </a:r>
            <a:r>
              <a:rPr sz="4000" spc="840" dirty="0">
                <a:latin typeface="Calibri"/>
                <a:cs typeface="Calibri"/>
              </a:rPr>
              <a:t>  </a:t>
            </a:r>
            <a:r>
              <a:rPr sz="4000" spc="280" dirty="0">
                <a:latin typeface="Calibri"/>
                <a:cs typeface="Calibri"/>
              </a:rPr>
              <a:t>you,</a:t>
            </a:r>
            <a:r>
              <a:rPr sz="4000" spc="850" dirty="0">
                <a:latin typeface="Calibri"/>
                <a:cs typeface="Calibri"/>
              </a:rPr>
              <a:t>  </a:t>
            </a:r>
            <a:r>
              <a:rPr sz="4000" spc="400" dirty="0">
                <a:latin typeface="Calibri"/>
                <a:cs typeface="Calibri"/>
              </a:rPr>
              <a:t>please</a:t>
            </a:r>
            <a:r>
              <a:rPr sz="4000" spc="844" dirty="0">
                <a:latin typeface="Calibri"/>
                <a:cs typeface="Calibri"/>
              </a:rPr>
              <a:t>  </a:t>
            </a:r>
            <a:r>
              <a:rPr sz="4000" spc="270" dirty="0">
                <a:latin typeface="Calibri"/>
                <a:cs typeface="Calibri"/>
              </a:rPr>
              <a:t>refer</a:t>
            </a:r>
            <a:r>
              <a:rPr sz="4000" spc="844" dirty="0">
                <a:latin typeface="Calibri"/>
                <a:cs typeface="Calibri"/>
              </a:rPr>
              <a:t>  </a:t>
            </a:r>
            <a:r>
              <a:rPr sz="4000" spc="325" dirty="0">
                <a:latin typeface="Calibri"/>
                <a:cs typeface="Calibri"/>
              </a:rPr>
              <a:t>to</a:t>
            </a:r>
            <a:r>
              <a:rPr sz="4000" spc="850" dirty="0">
                <a:latin typeface="Calibri"/>
                <a:cs typeface="Calibri"/>
              </a:rPr>
              <a:t>  </a:t>
            </a:r>
            <a:r>
              <a:rPr sz="4000" spc="430" dirty="0">
                <a:latin typeface="Calibri"/>
                <a:cs typeface="Calibri"/>
              </a:rPr>
              <a:t>the</a:t>
            </a:r>
            <a:r>
              <a:rPr sz="4000" spc="844" dirty="0">
                <a:latin typeface="Calibri"/>
                <a:cs typeface="Calibri"/>
              </a:rPr>
              <a:t>  </a:t>
            </a:r>
            <a:r>
              <a:rPr sz="4000" spc="425" dirty="0">
                <a:latin typeface="Calibri"/>
                <a:cs typeface="Calibri"/>
              </a:rPr>
              <a:t>Harvard</a:t>
            </a:r>
            <a:r>
              <a:rPr sz="4000" spc="844" dirty="0">
                <a:latin typeface="Calibri"/>
                <a:cs typeface="Calibri"/>
              </a:rPr>
              <a:t>  </a:t>
            </a:r>
            <a:r>
              <a:rPr sz="4000" spc="450" dirty="0">
                <a:latin typeface="Calibri"/>
                <a:cs typeface="Calibri"/>
              </a:rPr>
              <a:t>Referencing </a:t>
            </a:r>
            <a:r>
              <a:rPr sz="4000" spc="540" dirty="0">
                <a:latin typeface="Calibri"/>
                <a:cs typeface="Calibri"/>
              </a:rPr>
              <a:t>Handbook</a:t>
            </a:r>
            <a:r>
              <a:rPr sz="4000" spc="185" dirty="0">
                <a:latin typeface="Calibri"/>
                <a:cs typeface="Calibri"/>
              </a:rPr>
              <a:t> </a:t>
            </a:r>
            <a:r>
              <a:rPr sz="4000" b="1" u="sng" spc="605" dirty="0">
                <a:uFill>
                  <a:solidFill>
                    <a:srgbClr val="000000"/>
                  </a:solidFill>
                </a:uFill>
                <a:latin typeface="Calibri"/>
                <a:cs typeface="Calibri"/>
              </a:rPr>
              <a:t>(WHICH</a:t>
            </a:r>
            <a:r>
              <a:rPr sz="4000" b="1" u="sng" spc="280" dirty="0">
                <a:uFill>
                  <a:solidFill>
                    <a:srgbClr val="000000"/>
                  </a:solidFill>
                </a:uFill>
                <a:latin typeface="Calibri"/>
                <a:cs typeface="Calibri"/>
              </a:rPr>
              <a:t> </a:t>
            </a:r>
            <a:r>
              <a:rPr sz="4000" b="1" u="sng" spc="670" dirty="0">
                <a:uFill>
                  <a:solidFill>
                    <a:srgbClr val="000000"/>
                  </a:solidFill>
                </a:uFill>
                <a:latin typeface="Calibri"/>
                <a:cs typeface="Calibri"/>
              </a:rPr>
              <a:t>CAN</a:t>
            </a:r>
            <a:r>
              <a:rPr sz="4000" b="1" u="sng" spc="254" dirty="0">
                <a:uFill>
                  <a:solidFill>
                    <a:srgbClr val="000000"/>
                  </a:solidFill>
                </a:uFill>
                <a:latin typeface="Calibri"/>
                <a:cs typeface="Calibri"/>
              </a:rPr>
              <a:t> </a:t>
            </a:r>
            <a:r>
              <a:rPr sz="4000" b="1" u="sng" spc="760" dirty="0">
                <a:uFill>
                  <a:solidFill>
                    <a:srgbClr val="000000"/>
                  </a:solidFill>
                </a:uFill>
                <a:latin typeface="Calibri"/>
                <a:cs typeface="Calibri"/>
              </a:rPr>
              <a:t>BE</a:t>
            </a:r>
            <a:r>
              <a:rPr sz="4000" b="1" u="sng" spc="254" dirty="0">
                <a:uFill>
                  <a:solidFill>
                    <a:srgbClr val="000000"/>
                  </a:solidFill>
                </a:uFill>
                <a:latin typeface="Calibri"/>
                <a:cs typeface="Calibri"/>
              </a:rPr>
              <a:t> </a:t>
            </a:r>
            <a:r>
              <a:rPr sz="4000" b="1" u="sng" spc="640" dirty="0">
                <a:uFill>
                  <a:solidFill>
                    <a:srgbClr val="000000"/>
                  </a:solidFill>
                </a:uFill>
                <a:latin typeface="Calibri"/>
                <a:cs typeface="Calibri"/>
              </a:rPr>
              <a:t>FOUND</a:t>
            </a:r>
            <a:r>
              <a:rPr sz="4000" b="1" u="sng" spc="254" dirty="0">
                <a:uFill>
                  <a:solidFill>
                    <a:srgbClr val="000000"/>
                  </a:solidFill>
                </a:uFill>
                <a:latin typeface="Calibri"/>
                <a:cs typeface="Calibri"/>
              </a:rPr>
              <a:t> </a:t>
            </a:r>
            <a:r>
              <a:rPr sz="4000" b="1" u="sng" spc="405" dirty="0">
                <a:uFill>
                  <a:solidFill>
                    <a:srgbClr val="000000"/>
                  </a:solidFill>
                </a:uFill>
                <a:latin typeface="Calibri"/>
                <a:cs typeface="Calibri"/>
              </a:rPr>
              <a:t>IN</a:t>
            </a:r>
            <a:r>
              <a:rPr sz="4000" b="1" u="sng" spc="260" dirty="0">
                <a:uFill>
                  <a:solidFill>
                    <a:srgbClr val="000000"/>
                  </a:solidFill>
                </a:uFill>
                <a:latin typeface="Calibri"/>
                <a:cs typeface="Calibri"/>
              </a:rPr>
              <a:t> </a:t>
            </a:r>
            <a:r>
              <a:rPr sz="4000" b="1" u="sng" spc="475" dirty="0">
                <a:uFill>
                  <a:solidFill>
                    <a:srgbClr val="000000"/>
                  </a:solidFill>
                </a:uFill>
                <a:latin typeface="Calibri"/>
                <a:cs typeface="Calibri"/>
              </a:rPr>
              <a:t>MOODLE).</a:t>
            </a:r>
            <a:endParaRPr sz="4000" dirty="0">
              <a:latin typeface="Calibri"/>
              <a:cs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4ADEA-7A27-A8C9-9A65-E190C3E69001}"/>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2CA6A680-9057-8BCD-69BC-AE496C032219}"/>
              </a:ext>
            </a:extLst>
          </p:cNvPr>
          <p:cNvSpPr txBox="1">
            <a:spLocks noGrp="1"/>
          </p:cNvSpPr>
          <p:nvPr>
            <p:ph type="title"/>
          </p:nvPr>
        </p:nvSpPr>
        <p:spPr>
          <a:xfrm>
            <a:off x="2794507" y="457657"/>
            <a:ext cx="12706350" cy="1123315"/>
          </a:xfrm>
          <a:prstGeom prst="rect">
            <a:avLst/>
          </a:prstGeom>
        </p:spPr>
        <p:txBody>
          <a:bodyPr vert="horz" wrap="square" lIns="0" tIns="12700" rIns="0" bIns="0" rtlCol="0">
            <a:spAutoFit/>
          </a:bodyPr>
          <a:lstStyle/>
          <a:p>
            <a:pPr marL="12700">
              <a:lnSpc>
                <a:spcPct val="100000"/>
              </a:lnSpc>
              <a:spcBef>
                <a:spcPts val="100"/>
              </a:spcBef>
            </a:pPr>
            <a:r>
              <a:rPr spc="855" dirty="0"/>
              <a:t>Harvard</a:t>
            </a:r>
            <a:r>
              <a:rPr spc="434" dirty="0"/>
              <a:t> </a:t>
            </a:r>
            <a:r>
              <a:rPr spc="844" dirty="0"/>
              <a:t>Referencing:</a:t>
            </a:r>
            <a:r>
              <a:rPr spc="395" dirty="0"/>
              <a:t> </a:t>
            </a:r>
            <a:r>
              <a:rPr spc="985" dirty="0"/>
              <a:t>Task</a:t>
            </a:r>
          </a:p>
        </p:txBody>
      </p:sp>
      <p:sp>
        <p:nvSpPr>
          <p:cNvPr id="3" name="object 3">
            <a:extLst>
              <a:ext uri="{FF2B5EF4-FFF2-40B4-BE49-F238E27FC236}">
                <a16:creationId xmlns:a16="http://schemas.microsoft.com/office/drawing/2014/main" id="{611405D8-0D22-9C60-FC27-7E9542DB3D29}"/>
              </a:ext>
            </a:extLst>
          </p:cNvPr>
          <p:cNvSpPr txBox="1"/>
          <p:nvPr/>
        </p:nvSpPr>
        <p:spPr>
          <a:xfrm>
            <a:off x="764540" y="2633217"/>
            <a:ext cx="16457930" cy="6380080"/>
          </a:xfrm>
          <a:prstGeom prst="rect">
            <a:avLst/>
          </a:prstGeom>
        </p:spPr>
        <p:txBody>
          <a:bodyPr vert="horz" wrap="square" lIns="0" tIns="12065" rIns="0" bIns="0" rtlCol="0">
            <a:spAutoFit/>
          </a:bodyPr>
          <a:lstStyle/>
          <a:p>
            <a:pPr marL="742950" indent="-742950">
              <a:lnSpc>
                <a:spcPct val="150000"/>
              </a:lnSpc>
              <a:buFont typeface="+mj-lt"/>
              <a:buAutoNum type="arabicPeriod"/>
            </a:pPr>
            <a:r>
              <a:rPr lang="en-US" sz="4000" dirty="0">
                <a:latin typeface="+mn-lt"/>
              </a:rPr>
              <a:t>Digitalization of higher education: Students’ perspectives</a:t>
            </a:r>
          </a:p>
          <a:p>
            <a:pPr marL="742950" indent="-742950">
              <a:lnSpc>
                <a:spcPct val="150000"/>
              </a:lnSpc>
              <a:buFont typeface="+mj-lt"/>
              <a:buAutoNum type="arabicPeriod"/>
            </a:pPr>
            <a:r>
              <a:rPr lang="en-US" sz="4000" dirty="0">
                <a:latin typeface="+mn-lt"/>
              </a:rPr>
              <a:t>The interplay among digital distraction, self-regulation of learning tendencies, and motivational influences: A transnational investigation</a:t>
            </a:r>
          </a:p>
          <a:p>
            <a:pPr marL="742950" indent="-742950">
              <a:lnSpc>
                <a:spcPct val="150000"/>
              </a:lnSpc>
              <a:buFont typeface="+mj-lt"/>
              <a:buAutoNum type="arabicPeriod"/>
            </a:pPr>
            <a:r>
              <a:rPr lang="en-US" sz="4000" dirty="0">
                <a:latin typeface="+mn-lt"/>
              </a:rPr>
              <a:t>Digital distractions in the classroom among students: A cross-sectional study</a:t>
            </a:r>
          </a:p>
          <a:p>
            <a:pPr marL="742950" indent="-742950">
              <a:lnSpc>
                <a:spcPct val="150000"/>
              </a:lnSpc>
              <a:buFont typeface="+mj-lt"/>
              <a:buAutoNum type="arabicPeriod"/>
            </a:pPr>
            <a:r>
              <a:rPr lang="en-US" sz="4000" dirty="0">
                <a:latin typeface="+mn-lt"/>
              </a:rPr>
              <a:t>Laptop multitasking hinders classroom learning for both users and nearby peers</a:t>
            </a:r>
          </a:p>
        </p:txBody>
      </p:sp>
    </p:spTree>
    <p:extLst>
      <p:ext uri="{BB962C8B-B14F-4D97-AF65-F5344CB8AC3E}">
        <p14:creationId xmlns:p14="http://schemas.microsoft.com/office/powerpoint/2010/main" val="2721442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24932-9643-6C3E-FDC0-7CA4D1B2A6B3}"/>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59C974CA-81AA-51D1-AF6E-689AA57D4F77}"/>
              </a:ext>
            </a:extLst>
          </p:cNvPr>
          <p:cNvSpPr txBox="1">
            <a:spLocks noGrp="1"/>
          </p:cNvSpPr>
          <p:nvPr>
            <p:ph type="title"/>
          </p:nvPr>
        </p:nvSpPr>
        <p:spPr>
          <a:xfrm>
            <a:off x="381000" y="457657"/>
            <a:ext cx="17449800" cy="1120820"/>
          </a:xfrm>
          <a:prstGeom prst="rect">
            <a:avLst/>
          </a:prstGeom>
        </p:spPr>
        <p:txBody>
          <a:bodyPr vert="horz" wrap="square" lIns="0" tIns="12700" rIns="0" bIns="0" rtlCol="0">
            <a:spAutoFit/>
          </a:bodyPr>
          <a:lstStyle/>
          <a:p>
            <a:pPr marL="12700">
              <a:lnSpc>
                <a:spcPct val="100000"/>
              </a:lnSpc>
              <a:spcBef>
                <a:spcPts val="100"/>
              </a:spcBef>
            </a:pPr>
            <a:r>
              <a:rPr spc="855" dirty="0"/>
              <a:t>Harvard</a:t>
            </a:r>
            <a:r>
              <a:rPr spc="434" dirty="0"/>
              <a:t> </a:t>
            </a:r>
            <a:r>
              <a:rPr spc="844" dirty="0"/>
              <a:t>Referencing:</a:t>
            </a:r>
            <a:r>
              <a:rPr spc="395" dirty="0"/>
              <a:t> </a:t>
            </a:r>
            <a:r>
              <a:rPr spc="985" dirty="0"/>
              <a:t>Task</a:t>
            </a:r>
            <a:r>
              <a:rPr lang="en-GB" spc="985" dirty="0"/>
              <a:t> Answers</a:t>
            </a:r>
            <a:endParaRPr spc="985" dirty="0"/>
          </a:p>
        </p:txBody>
      </p:sp>
      <p:sp>
        <p:nvSpPr>
          <p:cNvPr id="3" name="object 3">
            <a:extLst>
              <a:ext uri="{FF2B5EF4-FFF2-40B4-BE49-F238E27FC236}">
                <a16:creationId xmlns:a16="http://schemas.microsoft.com/office/drawing/2014/main" id="{03AC26B3-1B50-96BB-6C1A-E515DB4C683E}"/>
              </a:ext>
            </a:extLst>
          </p:cNvPr>
          <p:cNvSpPr txBox="1"/>
          <p:nvPr/>
        </p:nvSpPr>
        <p:spPr>
          <a:xfrm>
            <a:off x="764540" y="2633217"/>
            <a:ext cx="16457930" cy="1070934"/>
          </a:xfrm>
          <a:prstGeom prst="rect">
            <a:avLst/>
          </a:prstGeom>
        </p:spPr>
        <p:txBody>
          <a:bodyPr vert="horz" wrap="square" lIns="0" tIns="12065" rIns="0" bIns="0" rtlCol="0">
            <a:spAutoFit/>
          </a:bodyPr>
          <a:lstStyle/>
          <a:p>
            <a:pPr marL="12700" marR="5080" algn="just">
              <a:lnSpc>
                <a:spcPct val="200000"/>
              </a:lnSpc>
              <a:spcBef>
                <a:spcPts val="95"/>
              </a:spcBef>
              <a:tabLst>
                <a:tab pos="469900" algn="l"/>
              </a:tabLst>
            </a:pPr>
            <a:endParaRPr lang="en-US" sz="4000" dirty="0">
              <a:latin typeface="Calibri"/>
              <a:cs typeface="Calibri"/>
            </a:endParaRPr>
          </a:p>
        </p:txBody>
      </p:sp>
      <p:sp>
        <p:nvSpPr>
          <p:cNvPr id="4" name="TextBox 3">
            <a:extLst>
              <a:ext uri="{FF2B5EF4-FFF2-40B4-BE49-F238E27FC236}">
                <a16:creationId xmlns:a16="http://schemas.microsoft.com/office/drawing/2014/main" id="{D86B5F11-8C8B-201D-C5AB-E0D3F8387AA8}"/>
              </a:ext>
            </a:extLst>
          </p:cNvPr>
          <p:cNvSpPr txBox="1"/>
          <p:nvPr/>
        </p:nvSpPr>
        <p:spPr>
          <a:xfrm>
            <a:off x="304800" y="1790700"/>
            <a:ext cx="17678400" cy="9510296"/>
          </a:xfrm>
          <a:prstGeom prst="rect">
            <a:avLst/>
          </a:prstGeom>
          <a:noFill/>
        </p:spPr>
        <p:txBody>
          <a:bodyPr wrap="square" rtlCol="0">
            <a:spAutoFit/>
          </a:bodyPr>
          <a:lstStyle/>
          <a:p>
            <a:pPr marL="742950" indent="-742950">
              <a:buAutoNum type="arabicPeriod"/>
            </a:pPr>
            <a:r>
              <a:rPr lang="en-US" sz="3600" b="1" dirty="0">
                <a:latin typeface="+mn-lt"/>
              </a:rPr>
              <a:t>Digitalization of higher education: Students’ perspectives</a:t>
            </a:r>
          </a:p>
          <a:p>
            <a:pPr marL="742950" indent="-742950">
              <a:buAutoNum type="arabicPeriod"/>
            </a:pPr>
            <a:endParaRPr lang="en-US" sz="3600" b="1" dirty="0">
              <a:latin typeface="+mn-lt"/>
            </a:endParaRPr>
          </a:p>
          <a:p>
            <a:pPr>
              <a:buNone/>
            </a:pPr>
            <a:r>
              <a:rPr lang="en-US" sz="3600" dirty="0" err="1">
                <a:latin typeface="+mn-lt"/>
              </a:rPr>
              <a:t>Potočan</a:t>
            </a:r>
            <a:r>
              <a:rPr lang="en-US" sz="3600" dirty="0">
                <a:latin typeface="+mn-lt"/>
              </a:rPr>
              <a:t>, V., Nedelko, Z. and Rosi, M. (2025) ‘Digitalization of higher education: Students’ perspectives’, </a:t>
            </a:r>
            <a:r>
              <a:rPr lang="en-US" sz="3600" i="1" dirty="0">
                <a:latin typeface="+mn-lt"/>
              </a:rPr>
              <a:t>Education Sciences</a:t>
            </a:r>
            <a:r>
              <a:rPr lang="en-US" sz="3600" dirty="0">
                <a:latin typeface="+mn-lt"/>
              </a:rPr>
              <a:t>, 15(7), p.847. Available at: </a:t>
            </a:r>
            <a:r>
              <a:rPr lang="en-US" sz="3600" dirty="0">
                <a:latin typeface="+mn-lt"/>
                <a:hlinkClick r:id="rId2"/>
              </a:rPr>
              <a:t>https://doi.org/10.3390/educsci15070847</a:t>
            </a:r>
            <a:r>
              <a:rPr lang="en-US" sz="3600" dirty="0">
                <a:latin typeface="+mn-lt"/>
              </a:rPr>
              <a:t> (Accessed: Day Month Year).</a:t>
            </a:r>
          </a:p>
          <a:p>
            <a:pPr>
              <a:buNone/>
            </a:pPr>
            <a:br>
              <a:rPr lang="en-US" sz="3600" dirty="0">
                <a:latin typeface="+mn-lt"/>
              </a:rPr>
            </a:br>
            <a:endParaRPr lang="en-US" sz="3600" dirty="0">
              <a:latin typeface="+mn-lt"/>
            </a:endParaRPr>
          </a:p>
          <a:p>
            <a:pPr>
              <a:buNone/>
            </a:pPr>
            <a:r>
              <a:rPr lang="en-US" sz="3600" b="1" dirty="0">
                <a:latin typeface="+mn-lt"/>
              </a:rPr>
              <a:t>2. The interplay among digital distraction, self-regulation of learning tendencies, and motivational influences: A transnational investigation</a:t>
            </a:r>
          </a:p>
          <a:p>
            <a:pPr>
              <a:buNone/>
            </a:pPr>
            <a:endParaRPr lang="en-US" sz="3600" b="1" dirty="0">
              <a:latin typeface="+mn-lt"/>
            </a:endParaRPr>
          </a:p>
          <a:p>
            <a:pPr>
              <a:buNone/>
            </a:pPr>
            <a:r>
              <a:rPr lang="en-US" sz="3600" dirty="0">
                <a:latin typeface="+mn-lt"/>
              </a:rPr>
              <a:t>Flanigan, A.E., Brady, A.C., </a:t>
            </a:r>
            <a:r>
              <a:rPr lang="en-US" sz="3600" dirty="0" err="1">
                <a:latin typeface="+mn-lt"/>
              </a:rPr>
              <a:t>Akcaoglu</a:t>
            </a:r>
            <a:r>
              <a:rPr lang="en-US" sz="3600" dirty="0">
                <a:latin typeface="+mn-lt"/>
              </a:rPr>
              <a:t>, M., Dai, Y., Won, S., Daleiden, B.K. and Hartley, K. (2025) ‘The interplay among digital distraction, self-regulation of learning tendencies, and motivational influences: A transnational investigation’, </a:t>
            </a:r>
            <a:r>
              <a:rPr lang="en-US" sz="3600" i="1" dirty="0">
                <a:latin typeface="+mn-lt"/>
              </a:rPr>
              <a:t>The Internet and Higher Education</a:t>
            </a:r>
            <a:r>
              <a:rPr lang="en-US" sz="3600" dirty="0">
                <a:latin typeface="+mn-lt"/>
              </a:rPr>
              <a:t>, 67, p.101023. Available at: </a:t>
            </a:r>
            <a:r>
              <a:rPr lang="en-US" sz="3600" dirty="0">
                <a:latin typeface="+mn-lt"/>
                <a:hlinkClick r:id="rId3"/>
              </a:rPr>
              <a:t>https://doi.org/10.1016/j.iheduc.2025.101023</a:t>
            </a:r>
            <a:r>
              <a:rPr lang="en-US" sz="3600" dirty="0">
                <a:latin typeface="+mn-lt"/>
              </a:rPr>
              <a:t> (Accessed: Day Month Year).</a:t>
            </a:r>
          </a:p>
          <a:p>
            <a:pPr>
              <a:buNone/>
            </a:pPr>
            <a:br>
              <a:rPr lang="en-US" sz="3600" dirty="0">
                <a:latin typeface="+mn-lt"/>
              </a:rPr>
            </a:br>
            <a:endParaRPr lang="en-US" sz="3600" dirty="0">
              <a:latin typeface="+mn-lt"/>
            </a:endParaRPr>
          </a:p>
        </p:txBody>
      </p:sp>
    </p:spTree>
    <p:extLst>
      <p:ext uri="{BB962C8B-B14F-4D97-AF65-F5344CB8AC3E}">
        <p14:creationId xmlns:p14="http://schemas.microsoft.com/office/powerpoint/2010/main" val="277383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 calcmode="lin" valueType="num">
                                      <p:cBhvr additive="base">
                                        <p:cTn id="2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BAE86-42AF-758D-8D48-920B3A8E9642}"/>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7940D733-35EB-0DDF-7764-6E21D91C62CB}"/>
              </a:ext>
            </a:extLst>
          </p:cNvPr>
          <p:cNvSpPr txBox="1">
            <a:spLocks noGrp="1"/>
          </p:cNvSpPr>
          <p:nvPr>
            <p:ph type="title"/>
          </p:nvPr>
        </p:nvSpPr>
        <p:spPr>
          <a:xfrm>
            <a:off x="2794507" y="457657"/>
            <a:ext cx="12706350" cy="1123315"/>
          </a:xfrm>
          <a:prstGeom prst="rect">
            <a:avLst/>
          </a:prstGeom>
        </p:spPr>
        <p:txBody>
          <a:bodyPr vert="horz" wrap="square" lIns="0" tIns="12700" rIns="0" bIns="0" rtlCol="0">
            <a:spAutoFit/>
          </a:bodyPr>
          <a:lstStyle/>
          <a:p>
            <a:pPr marL="12700">
              <a:lnSpc>
                <a:spcPct val="100000"/>
              </a:lnSpc>
              <a:spcBef>
                <a:spcPts val="100"/>
              </a:spcBef>
            </a:pPr>
            <a:r>
              <a:rPr spc="855" dirty="0"/>
              <a:t>Harvard</a:t>
            </a:r>
            <a:r>
              <a:rPr spc="434" dirty="0"/>
              <a:t> </a:t>
            </a:r>
            <a:r>
              <a:rPr spc="844" dirty="0"/>
              <a:t>Referencing:</a:t>
            </a:r>
            <a:r>
              <a:rPr spc="395" dirty="0"/>
              <a:t> </a:t>
            </a:r>
            <a:r>
              <a:rPr spc="985" dirty="0"/>
              <a:t>Task</a:t>
            </a:r>
          </a:p>
        </p:txBody>
      </p:sp>
      <p:sp>
        <p:nvSpPr>
          <p:cNvPr id="3" name="object 3">
            <a:extLst>
              <a:ext uri="{FF2B5EF4-FFF2-40B4-BE49-F238E27FC236}">
                <a16:creationId xmlns:a16="http://schemas.microsoft.com/office/drawing/2014/main" id="{5298C4F6-159E-4BDC-128F-F4807A702DBD}"/>
              </a:ext>
            </a:extLst>
          </p:cNvPr>
          <p:cNvSpPr txBox="1"/>
          <p:nvPr/>
        </p:nvSpPr>
        <p:spPr>
          <a:xfrm>
            <a:off x="764540" y="2633217"/>
            <a:ext cx="16457930" cy="1070934"/>
          </a:xfrm>
          <a:prstGeom prst="rect">
            <a:avLst/>
          </a:prstGeom>
        </p:spPr>
        <p:txBody>
          <a:bodyPr vert="horz" wrap="square" lIns="0" tIns="12065" rIns="0" bIns="0" rtlCol="0">
            <a:spAutoFit/>
          </a:bodyPr>
          <a:lstStyle/>
          <a:p>
            <a:pPr marL="12700" marR="5080" algn="just">
              <a:lnSpc>
                <a:spcPct val="200000"/>
              </a:lnSpc>
              <a:spcBef>
                <a:spcPts val="95"/>
              </a:spcBef>
              <a:tabLst>
                <a:tab pos="469900" algn="l"/>
              </a:tabLst>
            </a:pPr>
            <a:endParaRPr lang="en-US" sz="4000" dirty="0">
              <a:latin typeface="Calibri"/>
              <a:cs typeface="Calibri"/>
            </a:endParaRPr>
          </a:p>
        </p:txBody>
      </p:sp>
      <p:sp>
        <p:nvSpPr>
          <p:cNvPr id="4" name="TextBox 3">
            <a:extLst>
              <a:ext uri="{FF2B5EF4-FFF2-40B4-BE49-F238E27FC236}">
                <a16:creationId xmlns:a16="http://schemas.microsoft.com/office/drawing/2014/main" id="{BFDBC98B-8307-71A2-4A45-F389A435672E}"/>
              </a:ext>
            </a:extLst>
          </p:cNvPr>
          <p:cNvSpPr txBox="1"/>
          <p:nvPr/>
        </p:nvSpPr>
        <p:spPr>
          <a:xfrm>
            <a:off x="342900" y="2324100"/>
            <a:ext cx="17602200" cy="7602081"/>
          </a:xfrm>
          <a:prstGeom prst="rect">
            <a:avLst/>
          </a:prstGeom>
          <a:noFill/>
        </p:spPr>
        <p:txBody>
          <a:bodyPr wrap="square" rtlCol="0">
            <a:spAutoFit/>
          </a:bodyPr>
          <a:lstStyle/>
          <a:p>
            <a:pPr>
              <a:buNone/>
            </a:pPr>
            <a:r>
              <a:rPr lang="en-US" sz="3600" b="1" dirty="0">
                <a:latin typeface="+mn-lt"/>
              </a:rPr>
              <a:t>3. Digital distractions in the classroom among students: A cross-sectional study</a:t>
            </a:r>
          </a:p>
          <a:p>
            <a:pPr>
              <a:buNone/>
            </a:pPr>
            <a:endParaRPr lang="en-US" sz="3600" dirty="0">
              <a:latin typeface="+mn-lt"/>
            </a:endParaRPr>
          </a:p>
          <a:p>
            <a:pPr>
              <a:buNone/>
            </a:pPr>
            <a:r>
              <a:rPr lang="en-US" sz="3600" dirty="0">
                <a:latin typeface="+mn-lt"/>
              </a:rPr>
              <a:t>Thapa, P., Sharma, P., Goundar, S., </a:t>
            </a:r>
            <a:r>
              <a:rPr lang="en-US" sz="3600" dirty="0" err="1">
                <a:latin typeface="+mn-lt"/>
              </a:rPr>
              <a:t>Tsirkas</a:t>
            </a:r>
            <a:r>
              <a:rPr lang="en-US" sz="3600" dirty="0">
                <a:latin typeface="+mn-lt"/>
              </a:rPr>
              <a:t>, P., </a:t>
            </a:r>
            <a:r>
              <a:rPr lang="en-US" sz="3600" dirty="0" err="1">
                <a:latin typeface="+mn-lt"/>
              </a:rPr>
              <a:t>Valamontes</a:t>
            </a:r>
            <a:r>
              <a:rPr lang="en-US" sz="3600" dirty="0">
                <a:latin typeface="+mn-lt"/>
              </a:rPr>
              <a:t>, A. and Adamopoulos, I. (2025) </a:t>
            </a:r>
            <a:r>
              <a:rPr lang="en-US" sz="3600" i="1" dirty="0">
                <a:latin typeface="+mn-lt"/>
              </a:rPr>
              <a:t>Digital distractions in the classroom among students: A cross-sectional study</a:t>
            </a:r>
            <a:r>
              <a:rPr lang="en-US" sz="3600" dirty="0">
                <a:latin typeface="+mn-lt"/>
              </a:rPr>
              <a:t>. Preprint. Available at: https://doi.org/10.20944/preprints202502.1931.v1 (Accessed: Day Month Year).</a:t>
            </a:r>
          </a:p>
          <a:p>
            <a:pPr>
              <a:buNone/>
            </a:pPr>
            <a:br>
              <a:rPr lang="en-US" sz="3600" dirty="0">
                <a:latin typeface="+mn-lt"/>
              </a:rPr>
            </a:br>
            <a:endParaRPr lang="en-US" sz="3600" dirty="0">
              <a:latin typeface="+mn-lt"/>
            </a:endParaRPr>
          </a:p>
          <a:p>
            <a:pPr>
              <a:buNone/>
            </a:pPr>
            <a:r>
              <a:rPr lang="en-US" sz="3600" b="1" dirty="0">
                <a:latin typeface="+mn-lt"/>
              </a:rPr>
              <a:t>4. Laptop multitasking hinders classroom learning for both users and nearby peers</a:t>
            </a:r>
          </a:p>
          <a:p>
            <a:pPr>
              <a:buNone/>
            </a:pPr>
            <a:endParaRPr lang="en-US" sz="3600" dirty="0">
              <a:latin typeface="+mn-lt"/>
            </a:endParaRPr>
          </a:p>
          <a:p>
            <a:pPr>
              <a:buNone/>
            </a:pPr>
            <a:r>
              <a:rPr lang="en-US" sz="3600" dirty="0">
                <a:latin typeface="+mn-lt"/>
              </a:rPr>
              <a:t>Sana, F., Weston, T. and Cepeda, N.J. (2013) ‘Laptop multitasking hinders classroom learning for both users and nearby peers’, </a:t>
            </a:r>
            <a:r>
              <a:rPr lang="en-US" sz="3600" i="1" dirty="0">
                <a:latin typeface="+mn-lt"/>
              </a:rPr>
              <a:t>Computers &amp; Education</a:t>
            </a:r>
            <a:r>
              <a:rPr lang="en-US" sz="3600" dirty="0">
                <a:latin typeface="+mn-lt"/>
              </a:rPr>
              <a:t>, 62, pp.24–31. Available at: https://doi.org/10.1016/j.compedu.2012.10.003 (Accessed: Day Month Year).</a:t>
            </a:r>
          </a:p>
          <a:p>
            <a:pPr>
              <a:buNone/>
            </a:pPr>
            <a:br>
              <a:rPr lang="en-US" sz="2800" dirty="0">
                <a:latin typeface="+mn-lt"/>
              </a:rPr>
            </a:br>
            <a:endParaRPr lang="en-US" sz="2800" dirty="0">
              <a:latin typeface="+mn-lt"/>
            </a:endParaRPr>
          </a:p>
        </p:txBody>
      </p:sp>
    </p:spTree>
    <p:extLst>
      <p:ext uri="{BB962C8B-B14F-4D97-AF65-F5344CB8AC3E}">
        <p14:creationId xmlns:p14="http://schemas.microsoft.com/office/powerpoint/2010/main" val="297780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 calcmode="lin" valueType="num">
                                      <p:cBhvr additive="base">
                                        <p:cTn id="2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55039" y="1415541"/>
            <a:ext cx="16379825" cy="6732905"/>
          </a:xfrm>
          <a:prstGeom prst="rect">
            <a:avLst/>
          </a:prstGeom>
        </p:spPr>
        <p:txBody>
          <a:bodyPr vert="horz" wrap="square" lIns="0" tIns="12700" rIns="0" bIns="0" rtlCol="0">
            <a:spAutoFit/>
          </a:bodyPr>
          <a:lstStyle/>
          <a:p>
            <a:pPr marL="12700" algn="just">
              <a:lnSpc>
                <a:spcPct val="100000"/>
              </a:lnSpc>
              <a:spcBef>
                <a:spcPts val="100"/>
              </a:spcBef>
            </a:pPr>
            <a:r>
              <a:rPr sz="4400" b="1" spc="620" dirty="0">
                <a:latin typeface="Calibri"/>
                <a:cs typeface="Calibri"/>
              </a:rPr>
              <a:t>Read</a:t>
            </a:r>
            <a:r>
              <a:rPr sz="4400" b="1" spc="260" dirty="0">
                <a:latin typeface="Calibri"/>
                <a:cs typeface="Calibri"/>
              </a:rPr>
              <a:t> </a:t>
            </a:r>
            <a:r>
              <a:rPr sz="4400" b="1" spc="465" dirty="0">
                <a:latin typeface="Calibri"/>
                <a:cs typeface="Calibri"/>
              </a:rPr>
              <a:t>this</a:t>
            </a:r>
            <a:r>
              <a:rPr sz="4400" b="1" spc="260" dirty="0">
                <a:latin typeface="Calibri"/>
                <a:cs typeface="Calibri"/>
              </a:rPr>
              <a:t> </a:t>
            </a:r>
            <a:r>
              <a:rPr sz="4400" b="1" spc="505" dirty="0">
                <a:latin typeface="Calibri"/>
                <a:cs typeface="Calibri"/>
              </a:rPr>
              <a:t>paragraph:</a:t>
            </a:r>
            <a:endParaRPr sz="4400">
              <a:latin typeface="Calibri"/>
              <a:cs typeface="Calibri"/>
            </a:endParaRPr>
          </a:p>
          <a:p>
            <a:pPr marL="12700" marR="5080" algn="just">
              <a:lnSpc>
                <a:spcPct val="100000"/>
              </a:lnSpc>
              <a:spcBef>
                <a:spcPts val="5285"/>
              </a:spcBef>
            </a:pPr>
            <a:r>
              <a:rPr sz="4400" spc="355" dirty="0">
                <a:latin typeface="Calibri"/>
                <a:cs typeface="Calibri"/>
              </a:rPr>
              <a:t>“Many</a:t>
            </a:r>
            <a:r>
              <a:rPr sz="4400" spc="204" dirty="0">
                <a:latin typeface="Calibri"/>
                <a:cs typeface="Calibri"/>
              </a:rPr>
              <a:t> </a:t>
            </a:r>
            <a:r>
              <a:rPr sz="4400" spc="484" dirty="0">
                <a:latin typeface="Calibri"/>
                <a:cs typeface="Calibri"/>
              </a:rPr>
              <a:t>students</a:t>
            </a:r>
            <a:r>
              <a:rPr sz="4400" spc="195" dirty="0">
                <a:latin typeface="Calibri"/>
                <a:cs typeface="Calibri"/>
              </a:rPr>
              <a:t> </a:t>
            </a:r>
            <a:r>
              <a:rPr sz="4400" spc="495" dirty="0">
                <a:latin typeface="Calibri"/>
                <a:cs typeface="Calibri"/>
              </a:rPr>
              <a:t>use</a:t>
            </a:r>
            <a:r>
              <a:rPr sz="4400" spc="204" dirty="0">
                <a:latin typeface="Calibri"/>
                <a:cs typeface="Calibri"/>
              </a:rPr>
              <a:t> </a:t>
            </a:r>
            <a:r>
              <a:rPr sz="4400" spc="405" dirty="0">
                <a:latin typeface="Calibri"/>
                <a:cs typeface="Calibri"/>
              </a:rPr>
              <a:t>digital</a:t>
            </a:r>
            <a:r>
              <a:rPr sz="4400" spc="195" dirty="0">
                <a:latin typeface="Calibri"/>
                <a:cs typeface="Calibri"/>
              </a:rPr>
              <a:t> </a:t>
            </a:r>
            <a:r>
              <a:rPr sz="4400" spc="340" dirty="0">
                <a:latin typeface="Calibri"/>
                <a:cs typeface="Calibri"/>
              </a:rPr>
              <a:t>tools</a:t>
            </a:r>
            <a:r>
              <a:rPr sz="4400" spc="204" dirty="0">
                <a:latin typeface="Calibri"/>
                <a:cs typeface="Calibri"/>
              </a:rPr>
              <a:t> </a:t>
            </a:r>
            <a:r>
              <a:rPr sz="4400" spc="355" dirty="0">
                <a:latin typeface="Calibri"/>
                <a:cs typeface="Calibri"/>
              </a:rPr>
              <a:t>like</a:t>
            </a:r>
            <a:r>
              <a:rPr sz="4400" spc="215" dirty="0">
                <a:latin typeface="Calibri"/>
                <a:cs typeface="Calibri"/>
              </a:rPr>
              <a:t> </a:t>
            </a:r>
            <a:r>
              <a:rPr sz="4400" spc="400" dirty="0">
                <a:latin typeface="Calibri"/>
                <a:cs typeface="Calibri"/>
              </a:rPr>
              <a:t>tablets</a:t>
            </a:r>
            <a:r>
              <a:rPr sz="4400" spc="204" dirty="0">
                <a:latin typeface="Calibri"/>
                <a:cs typeface="Calibri"/>
              </a:rPr>
              <a:t> </a:t>
            </a:r>
            <a:r>
              <a:rPr sz="4400" spc="605" dirty="0">
                <a:latin typeface="Calibri"/>
                <a:cs typeface="Calibri"/>
              </a:rPr>
              <a:t>and</a:t>
            </a:r>
            <a:r>
              <a:rPr sz="4400" spc="204" dirty="0">
                <a:latin typeface="Calibri"/>
                <a:cs typeface="Calibri"/>
              </a:rPr>
              <a:t> </a:t>
            </a:r>
            <a:r>
              <a:rPr sz="4400" spc="434" dirty="0">
                <a:latin typeface="Calibri"/>
                <a:cs typeface="Calibri"/>
              </a:rPr>
              <a:t>laptops</a:t>
            </a:r>
            <a:r>
              <a:rPr sz="4400" spc="195" dirty="0">
                <a:latin typeface="Calibri"/>
                <a:cs typeface="Calibri"/>
              </a:rPr>
              <a:t> </a:t>
            </a:r>
            <a:r>
              <a:rPr sz="4400" spc="305" dirty="0">
                <a:latin typeface="Calibri"/>
                <a:cs typeface="Calibri"/>
              </a:rPr>
              <a:t>to </a:t>
            </a:r>
            <a:r>
              <a:rPr sz="4400" spc="484" dirty="0">
                <a:latin typeface="Calibri"/>
                <a:cs typeface="Calibri"/>
              </a:rPr>
              <a:t>help</a:t>
            </a:r>
            <a:r>
              <a:rPr sz="4400" spc="405" dirty="0">
                <a:latin typeface="Calibri"/>
                <a:cs typeface="Calibri"/>
              </a:rPr>
              <a:t> </a:t>
            </a:r>
            <a:r>
              <a:rPr sz="4400" spc="640" dirty="0">
                <a:latin typeface="Calibri"/>
                <a:cs typeface="Calibri"/>
              </a:rPr>
              <a:t>them</a:t>
            </a:r>
            <a:r>
              <a:rPr sz="4400" spc="385" dirty="0">
                <a:latin typeface="Calibri"/>
                <a:cs typeface="Calibri"/>
              </a:rPr>
              <a:t> </a:t>
            </a:r>
            <a:r>
              <a:rPr sz="4400" spc="375" dirty="0">
                <a:latin typeface="Calibri"/>
                <a:cs typeface="Calibri"/>
              </a:rPr>
              <a:t>study.</a:t>
            </a:r>
            <a:r>
              <a:rPr sz="4400" spc="405" dirty="0">
                <a:latin typeface="Calibri"/>
                <a:cs typeface="Calibri"/>
              </a:rPr>
              <a:t> </a:t>
            </a:r>
            <a:r>
              <a:rPr sz="4400" spc="470" dirty="0">
                <a:latin typeface="Calibri"/>
                <a:cs typeface="Calibri"/>
              </a:rPr>
              <a:t>These</a:t>
            </a:r>
            <a:r>
              <a:rPr sz="4400" spc="400" dirty="0">
                <a:latin typeface="Calibri"/>
                <a:cs typeface="Calibri"/>
              </a:rPr>
              <a:t> </a:t>
            </a:r>
            <a:r>
              <a:rPr sz="4400" spc="350" dirty="0">
                <a:latin typeface="Calibri"/>
                <a:cs typeface="Calibri"/>
              </a:rPr>
              <a:t>tools</a:t>
            </a:r>
            <a:r>
              <a:rPr sz="4400" spc="400" dirty="0">
                <a:latin typeface="Calibri"/>
                <a:cs typeface="Calibri"/>
              </a:rPr>
              <a:t> </a:t>
            </a:r>
            <a:r>
              <a:rPr sz="4400" spc="685" dirty="0">
                <a:latin typeface="Calibri"/>
                <a:cs typeface="Calibri"/>
              </a:rPr>
              <a:t>make</a:t>
            </a:r>
            <a:r>
              <a:rPr sz="4400" spc="405" dirty="0">
                <a:latin typeface="Calibri"/>
                <a:cs typeface="Calibri"/>
              </a:rPr>
              <a:t> </a:t>
            </a:r>
            <a:r>
              <a:rPr sz="4400" spc="235" dirty="0">
                <a:latin typeface="Calibri"/>
                <a:cs typeface="Calibri"/>
              </a:rPr>
              <a:t>it</a:t>
            </a:r>
            <a:r>
              <a:rPr sz="4400" spc="405" dirty="0">
                <a:latin typeface="Calibri"/>
                <a:cs typeface="Calibri"/>
              </a:rPr>
              <a:t> </a:t>
            </a:r>
            <a:r>
              <a:rPr sz="4400" spc="375" dirty="0">
                <a:latin typeface="Calibri"/>
                <a:cs typeface="Calibri"/>
              </a:rPr>
              <a:t>easier</a:t>
            </a:r>
            <a:r>
              <a:rPr sz="4400" spc="400" dirty="0">
                <a:latin typeface="Calibri"/>
                <a:cs typeface="Calibri"/>
              </a:rPr>
              <a:t> </a:t>
            </a:r>
            <a:r>
              <a:rPr sz="4400" spc="360" dirty="0">
                <a:latin typeface="Calibri"/>
                <a:cs typeface="Calibri"/>
              </a:rPr>
              <a:t>to</a:t>
            </a:r>
            <a:r>
              <a:rPr sz="4400" spc="405" dirty="0">
                <a:latin typeface="Calibri"/>
                <a:cs typeface="Calibri"/>
              </a:rPr>
              <a:t> </a:t>
            </a:r>
            <a:r>
              <a:rPr sz="4400" spc="465" dirty="0">
                <a:latin typeface="Calibri"/>
                <a:cs typeface="Calibri"/>
              </a:rPr>
              <a:t>take</a:t>
            </a:r>
            <a:r>
              <a:rPr sz="4400" spc="420" dirty="0">
                <a:latin typeface="Calibri"/>
                <a:cs typeface="Calibri"/>
              </a:rPr>
              <a:t> </a:t>
            </a:r>
            <a:r>
              <a:rPr sz="4400" spc="340" dirty="0">
                <a:latin typeface="Calibri"/>
                <a:cs typeface="Calibri"/>
              </a:rPr>
              <a:t>notes, </a:t>
            </a:r>
            <a:r>
              <a:rPr sz="4400" spc="400" dirty="0">
                <a:latin typeface="Calibri"/>
                <a:cs typeface="Calibri"/>
              </a:rPr>
              <a:t>find</a:t>
            </a:r>
            <a:r>
              <a:rPr sz="4400" spc="645" dirty="0">
                <a:latin typeface="Calibri"/>
                <a:cs typeface="Calibri"/>
              </a:rPr>
              <a:t>  </a:t>
            </a:r>
            <a:r>
              <a:rPr sz="4400" spc="380" dirty="0">
                <a:latin typeface="Calibri"/>
                <a:cs typeface="Calibri"/>
              </a:rPr>
              <a:t>information,</a:t>
            </a:r>
            <a:r>
              <a:rPr sz="4400" spc="650" dirty="0">
                <a:latin typeface="Calibri"/>
                <a:cs typeface="Calibri"/>
              </a:rPr>
              <a:t>  </a:t>
            </a:r>
            <a:r>
              <a:rPr sz="4400" spc="605" dirty="0">
                <a:latin typeface="Calibri"/>
                <a:cs typeface="Calibri"/>
              </a:rPr>
              <a:t>and</a:t>
            </a:r>
            <a:r>
              <a:rPr sz="4400" spc="650" dirty="0">
                <a:latin typeface="Calibri"/>
                <a:cs typeface="Calibri"/>
              </a:rPr>
              <a:t>  </a:t>
            </a:r>
            <a:r>
              <a:rPr sz="4400" spc="400" dirty="0">
                <a:latin typeface="Calibri"/>
                <a:cs typeface="Calibri"/>
              </a:rPr>
              <a:t>stay</a:t>
            </a:r>
            <a:r>
              <a:rPr sz="4400" spc="655" dirty="0">
                <a:latin typeface="Calibri"/>
                <a:cs typeface="Calibri"/>
              </a:rPr>
              <a:t>  </a:t>
            </a:r>
            <a:r>
              <a:rPr sz="4400" spc="415" dirty="0">
                <a:latin typeface="Calibri"/>
                <a:cs typeface="Calibri"/>
              </a:rPr>
              <a:t>organised.</a:t>
            </a:r>
            <a:r>
              <a:rPr sz="4400" spc="650" dirty="0">
                <a:latin typeface="Calibri"/>
                <a:cs typeface="Calibri"/>
              </a:rPr>
              <a:t>  </a:t>
            </a:r>
            <a:r>
              <a:rPr sz="4400" spc="420" dirty="0">
                <a:latin typeface="Calibri"/>
                <a:cs typeface="Calibri"/>
              </a:rPr>
              <a:t>However,</a:t>
            </a:r>
            <a:r>
              <a:rPr sz="4400" spc="645" dirty="0">
                <a:latin typeface="Calibri"/>
                <a:cs typeface="Calibri"/>
              </a:rPr>
              <a:t>  </a:t>
            </a:r>
            <a:r>
              <a:rPr sz="4400" spc="530" dirty="0">
                <a:latin typeface="Calibri"/>
                <a:cs typeface="Calibri"/>
              </a:rPr>
              <a:t>using </a:t>
            </a:r>
            <a:r>
              <a:rPr sz="4400" spc="500" dirty="0">
                <a:latin typeface="Calibri"/>
                <a:cs typeface="Calibri"/>
              </a:rPr>
              <a:t>technology</a:t>
            </a:r>
            <a:r>
              <a:rPr sz="4400" spc="470" dirty="0">
                <a:latin typeface="Calibri"/>
                <a:cs typeface="Calibri"/>
              </a:rPr>
              <a:t> </a:t>
            </a:r>
            <a:r>
              <a:rPr sz="4400" spc="375" dirty="0">
                <a:latin typeface="Calibri"/>
                <a:cs typeface="Calibri"/>
              </a:rPr>
              <a:t>also</a:t>
            </a:r>
            <a:r>
              <a:rPr sz="4400" spc="470" dirty="0">
                <a:latin typeface="Calibri"/>
                <a:cs typeface="Calibri"/>
              </a:rPr>
              <a:t> </a:t>
            </a:r>
            <a:r>
              <a:rPr sz="4400" spc="635" dirty="0">
                <a:latin typeface="Calibri"/>
                <a:cs typeface="Calibri"/>
              </a:rPr>
              <a:t>means</a:t>
            </a:r>
            <a:r>
              <a:rPr sz="4400" spc="470" dirty="0">
                <a:latin typeface="Calibri"/>
                <a:cs typeface="Calibri"/>
              </a:rPr>
              <a:t> </a:t>
            </a:r>
            <a:r>
              <a:rPr sz="4400" spc="490" dirty="0">
                <a:latin typeface="Calibri"/>
                <a:cs typeface="Calibri"/>
              </a:rPr>
              <a:t>students</a:t>
            </a:r>
            <a:r>
              <a:rPr sz="4400" spc="475" dirty="0">
                <a:latin typeface="Calibri"/>
                <a:cs typeface="Calibri"/>
              </a:rPr>
              <a:t> </a:t>
            </a:r>
            <a:r>
              <a:rPr sz="4400" spc="615" dirty="0">
                <a:latin typeface="Calibri"/>
                <a:cs typeface="Calibri"/>
              </a:rPr>
              <a:t>must</a:t>
            </a:r>
            <a:r>
              <a:rPr sz="4400" spc="484" dirty="0">
                <a:latin typeface="Calibri"/>
                <a:cs typeface="Calibri"/>
              </a:rPr>
              <a:t> </a:t>
            </a:r>
            <a:r>
              <a:rPr sz="4400" spc="400" dirty="0">
                <a:latin typeface="Calibri"/>
                <a:cs typeface="Calibri"/>
              </a:rPr>
              <a:t>learn</a:t>
            </a:r>
            <a:r>
              <a:rPr sz="4400" spc="470" dirty="0">
                <a:latin typeface="Calibri"/>
                <a:cs typeface="Calibri"/>
              </a:rPr>
              <a:t> </a:t>
            </a:r>
            <a:r>
              <a:rPr sz="4400" spc="595" dirty="0">
                <a:latin typeface="Calibri"/>
                <a:cs typeface="Calibri"/>
              </a:rPr>
              <a:t>how</a:t>
            </a:r>
            <a:r>
              <a:rPr sz="4400" spc="475" dirty="0">
                <a:latin typeface="Calibri"/>
                <a:cs typeface="Calibri"/>
              </a:rPr>
              <a:t> </a:t>
            </a:r>
            <a:r>
              <a:rPr sz="4400" spc="355" dirty="0">
                <a:latin typeface="Calibri"/>
                <a:cs typeface="Calibri"/>
              </a:rPr>
              <a:t>to</a:t>
            </a:r>
            <a:r>
              <a:rPr sz="4400" spc="465" dirty="0">
                <a:latin typeface="Calibri"/>
                <a:cs typeface="Calibri"/>
              </a:rPr>
              <a:t> </a:t>
            </a:r>
            <a:r>
              <a:rPr sz="4400" spc="415" dirty="0">
                <a:latin typeface="Calibri"/>
                <a:cs typeface="Calibri"/>
              </a:rPr>
              <a:t>avoid </a:t>
            </a:r>
            <a:r>
              <a:rPr sz="4400" spc="400" dirty="0">
                <a:latin typeface="Calibri"/>
                <a:cs typeface="Calibri"/>
              </a:rPr>
              <a:t>distractions</a:t>
            </a:r>
            <a:r>
              <a:rPr sz="4400" spc="150" dirty="0">
                <a:latin typeface="Calibri"/>
                <a:cs typeface="Calibri"/>
              </a:rPr>
              <a:t> </a:t>
            </a:r>
            <a:r>
              <a:rPr sz="4400" spc="605" dirty="0">
                <a:latin typeface="Calibri"/>
                <a:cs typeface="Calibri"/>
              </a:rPr>
              <a:t>and</a:t>
            </a:r>
            <a:r>
              <a:rPr sz="4400" spc="160" dirty="0">
                <a:latin typeface="Calibri"/>
                <a:cs typeface="Calibri"/>
              </a:rPr>
              <a:t> </a:t>
            </a:r>
            <a:r>
              <a:rPr sz="4400" spc="690" dirty="0">
                <a:latin typeface="Calibri"/>
                <a:cs typeface="Calibri"/>
              </a:rPr>
              <a:t>manage</a:t>
            </a:r>
            <a:r>
              <a:rPr sz="4400" spc="145" dirty="0">
                <a:latin typeface="Calibri"/>
                <a:cs typeface="Calibri"/>
              </a:rPr>
              <a:t> </a:t>
            </a:r>
            <a:r>
              <a:rPr sz="4400" spc="355" dirty="0">
                <a:latin typeface="Calibri"/>
                <a:cs typeface="Calibri"/>
              </a:rPr>
              <a:t>their</a:t>
            </a:r>
            <a:r>
              <a:rPr sz="4400" spc="155" dirty="0">
                <a:latin typeface="Calibri"/>
                <a:cs typeface="Calibri"/>
              </a:rPr>
              <a:t> </a:t>
            </a:r>
            <a:r>
              <a:rPr sz="4400" spc="509" dirty="0">
                <a:latin typeface="Calibri"/>
                <a:cs typeface="Calibri"/>
              </a:rPr>
              <a:t>time</a:t>
            </a:r>
            <a:r>
              <a:rPr sz="4400" spc="155" dirty="0">
                <a:latin typeface="Calibri"/>
                <a:cs typeface="Calibri"/>
              </a:rPr>
              <a:t> </a:t>
            </a:r>
            <a:r>
              <a:rPr sz="4400" spc="175" dirty="0">
                <a:latin typeface="Calibri"/>
                <a:cs typeface="Calibri"/>
              </a:rPr>
              <a:t>well.”</a:t>
            </a:r>
            <a:endParaRPr sz="4400">
              <a:latin typeface="Calibri"/>
              <a:cs typeface="Calibri"/>
            </a:endParaRPr>
          </a:p>
          <a:p>
            <a:pPr marL="12700" marR="7620" algn="just">
              <a:lnSpc>
                <a:spcPct val="100000"/>
              </a:lnSpc>
              <a:spcBef>
                <a:spcPts val="5280"/>
              </a:spcBef>
            </a:pPr>
            <a:r>
              <a:rPr sz="4400" spc="420" dirty="0">
                <a:latin typeface="Calibri"/>
                <a:cs typeface="Calibri"/>
              </a:rPr>
              <a:t>Now,</a:t>
            </a:r>
            <a:r>
              <a:rPr sz="4400" spc="509" dirty="0">
                <a:latin typeface="Calibri"/>
                <a:cs typeface="Calibri"/>
              </a:rPr>
              <a:t> </a:t>
            </a:r>
            <a:r>
              <a:rPr sz="4400" spc="445" dirty="0">
                <a:latin typeface="Calibri"/>
                <a:cs typeface="Calibri"/>
              </a:rPr>
              <a:t>without</a:t>
            </a:r>
            <a:r>
              <a:rPr sz="4400" spc="525" dirty="0">
                <a:latin typeface="Calibri"/>
                <a:cs typeface="Calibri"/>
              </a:rPr>
              <a:t> </a:t>
            </a:r>
            <a:r>
              <a:rPr sz="4400" spc="484" dirty="0">
                <a:latin typeface="Calibri"/>
                <a:cs typeface="Calibri"/>
              </a:rPr>
              <a:t>looking</a:t>
            </a:r>
            <a:r>
              <a:rPr sz="4400" spc="515" dirty="0">
                <a:latin typeface="Calibri"/>
                <a:cs typeface="Calibri"/>
              </a:rPr>
              <a:t> </a:t>
            </a:r>
            <a:r>
              <a:rPr sz="4400" spc="390" dirty="0">
                <a:latin typeface="Calibri"/>
                <a:cs typeface="Calibri"/>
              </a:rPr>
              <a:t>at</a:t>
            </a:r>
            <a:r>
              <a:rPr sz="4400" spc="515" dirty="0">
                <a:latin typeface="Calibri"/>
                <a:cs typeface="Calibri"/>
              </a:rPr>
              <a:t> </a:t>
            </a:r>
            <a:r>
              <a:rPr sz="4400" spc="95" dirty="0">
                <a:latin typeface="Calibri"/>
                <a:cs typeface="Calibri"/>
              </a:rPr>
              <a:t>it,</a:t>
            </a:r>
            <a:r>
              <a:rPr sz="4400" spc="535" dirty="0">
                <a:latin typeface="Calibri"/>
                <a:cs typeface="Calibri"/>
              </a:rPr>
              <a:t> </a:t>
            </a:r>
            <a:r>
              <a:rPr sz="4400" spc="305" dirty="0">
                <a:latin typeface="Calibri"/>
                <a:cs typeface="Calibri"/>
              </a:rPr>
              <a:t>try</a:t>
            </a:r>
            <a:r>
              <a:rPr sz="4400" spc="530" dirty="0">
                <a:latin typeface="Calibri"/>
                <a:cs typeface="Calibri"/>
              </a:rPr>
              <a:t> </a:t>
            </a:r>
            <a:r>
              <a:rPr sz="4400" spc="355" dirty="0">
                <a:latin typeface="Calibri"/>
                <a:cs typeface="Calibri"/>
              </a:rPr>
              <a:t>to</a:t>
            </a:r>
            <a:r>
              <a:rPr sz="4400" spc="525" dirty="0">
                <a:latin typeface="Calibri"/>
                <a:cs typeface="Calibri"/>
              </a:rPr>
              <a:t> </a:t>
            </a:r>
            <a:r>
              <a:rPr sz="4400" spc="270" dirty="0">
                <a:latin typeface="Calibri"/>
                <a:cs typeface="Calibri"/>
              </a:rPr>
              <a:t>tell</a:t>
            </a:r>
            <a:r>
              <a:rPr sz="4400" spc="535" dirty="0">
                <a:latin typeface="Calibri"/>
                <a:cs typeface="Calibri"/>
              </a:rPr>
              <a:t> </a:t>
            </a:r>
            <a:r>
              <a:rPr sz="4400" spc="235" dirty="0">
                <a:latin typeface="Calibri"/>
                <a:cs typeface="Calibri"/>
              </a:rPr>
              <a:t>it</a:t>
            </a:r>
            <a:r>
              <a:rPr sz="4400" spc="509" dirty="0">
                <a:latin typeface="Calibri"/>
                <a:cs typeface="Calibri"/>
              </a:rPr>
              <a:t> </a:t>
            </a:r>
            <a:r>
              <a:rPr sz="4400" spc="355" dirty="0">
                <a:latin typeface="Calibri"/>
                <a:cs typeface="Calibri"/>
              </a:rPr>
              <a:t>to</a:t>
            </a:r>
            <a:r>
              <a:rPr sz="4400" spc="530" dirty="0">
                <a:latin typeface="Calibri"/>
                <a:cs typeface="Calibri"/>
              </a:rPr>
              <a:t> </a:t>
            </a:r>
            <a:r>
              <a:rPr sz="4400" spc="475" dirty="0">
                <a:latin typeface="Calibri"/>
                <a:cs typeface="Calibri"/>
              </a:rPr>
              <a:t>the</a:t>
            </a:r>
            <a:r>
              <a:rPr sz="4400" spc="520" dirty="0">
                <a:latin typeface="Calibri"/>
                <a:cs typeface="Calibri"/>
              </a:rPr>
              <a:t> </a:t>
            </a:r>
            <a:r>
              <a:rPr sz="4400" spc="470" dirty="0">
                <a:latin typeface="Calibri"/>
                <a:cs typeface="Calibri"/>
              </a:rPr>
              <a:t>person</a:t>
            </a:r>
            <a:r>
              <a:rPr sz="4400" spc="520" dirty="0">
                <a:latin typeface="Calibri"/>
                <a:cs typeface="Calibri"/>
              </a:rPr>
              <a:t> </a:t>
            </a:r>
            <a:r>
              <a:rPr sz="4400" spc="420" dirty="0">
                <a:latin typeface="Calibri"/>
                <a:cs typeface="Calibri"/>
              </a:rPr>
              <a:t>next </a:t>
            </a:r>
            <a:r>
              <a:rPr sz="4400" spc="360" dirty="0">
                <a:latin typeface="Calibri"/>
                <a:cs typeface="Calibri"/>
              </a:rPr>
              <a:t>to</a:t>
            </a:r>
            <a:r>
              <a:rPr sz="4400" spc="155" dirty="0">
                <a:latin typeface="Calibri"/>
                <a:cs typeface="Calibri"/>
              </a:rPr>
              <a:t> </a:t>
            </a:r>
            <a:r>
              <a:rPr sz="4400" spc="484" dirty="0">
                <a:latin typeface="Calibri"/>
                <a:cs typeface="Calibri"/>
              </a:rPr>
              <a:t>you</a:t>
            </a:r>
            <a:r>
              <a:rPr sz="4400" spc="160" dirty="0">
                <a:latin typeface="Calibri"/>
                <a:cs typeface="Calibri"/>
              </a:rPr>
              <a:t> </a:t>
            </a:r>
            <a:r>
              <a:rPr sz="4400" spc="540" dirty="0">
                <a:latin typeface="Calibri"/>
                <a:cs typeface="Calibri"/>
              </a:rPr>
              <a:t>what</a:t>
            </a:r>
            <a:r>
              <a:rPr sz="4400" spc="140" dirty="0">
                <a:latin typeface="Calibri"/>
                <a:cs typeface="Calibri"/>
              </a:rPr>
              <a:t> </a:t>
            </a:r>
            <a:r>
              <a:rPr sz="4400" spc="235" dirty="0">
                <a:latin typeface="Calibri"/>
                <a:cs typeface="Calibri"/>
              </a:rPr>
              <a:t>it</a:t>
            </a:r>
            <a:r>
              <a:rPr sz="4400" spc="160" dirty="0">
                <a:latin typeface="Calibri"/>
                <a:cs typeface="Calibri"/>
              </a:rPr>
              <a:t> </a:t>
            </a:r>
            <a:r>
              <a:rPr sz="4400" spc="535" dirty="0">
                <a:latin typeface="Calibri"/>
                <a:cs typeface="Calibri"/>
              </a:rPr>
              <a:t>was</a:t>
            </a:r>
            <a:r>
              <a:rPr sz="4400" spc="145" dirty="0">
                <a:latin typeface="Calibri"/>
                <a:cs typeface="Calibri"/>
              </a:rPr>
              <a:t> </a:t>
            </a:r>
            <a:r>
              <a:rPr sz="4400" spc="505" dirty="0">
                <a:latin typeface="Calibri"/>
                <a:cs typeface="Calibri"/>
              </a:rPr>
              <a:t>about</a:t>
            </a:r>
            <a:r>
              <a:rPr sz="4400" spc="165" dirty="0">
                <a:latin typeface="Calibri"/>
                <a:cs typeface="Calibri"/>
              </a:rPr>
              <a:t> </a:t>
            </a:r>
            <a:r>
              <a:rPr sz="4400" dirty="0">
                <a:latin typeface="Calibri"/>
                <a:cs typeface="Calibri"/>
              </a:rPr>
              <a:t>–</a:t>
            </a:r>
            <a:r>
              <a:rPr sz="4400" spc="155" dirty="0">
                <a:latin typeface="Calibri"/>
                <a:cs typeface="Calibri"/>
              </a:rPr>
              <a:t> </a:t>
            </a:r>
            <a:r>
              <a:rPr sz="4400" spc="525" dirty="0">
                <a:latin typeface="Calibri"/>
                <a:cs typeface="Calibri"/>
              </a:rPr>
              <a:t>but</a:t>
            </a:r>
            <a:r>
              <a:rPr sz="4400" spc="165" dirty="0">
                <a:latin typeface="Calibri"/>
                <a:cs typeface="Calibri"/>
              </a:rPr>
              <a:t> </a:t>
            </a:r>
            <a:r>
              <a:rPr sz="4400" b="1" spc="590" dirty="0">
                <a:latin typeface="Calibri"/>
                <a:cs typeface="Calibri"/>
              </a:rPr>
              <a:t>use</a:t>
            </a:r>
            <a:r>
              <a:rPr sz="4400" b="1" spc="250" dirty="0">
                <a:latin typeface="Calibri"/>
                <a:cs typeface="Calibri"/>
              </a:rPr>
              <a:t> </a:t>
            </a:r>
            <a:r>
              <a:rPr sz="4400" b="1" spc="500" dirty="0">
                <a:latin typeface="Calibri"/>
                <a:cs typeface="Calibri"/>
              </a:rPr>
              <a:t>your</a:t>
            </a:r>
            <a:r>
              <a:rPr sz="4400" b="1" spc="254" dirty="0">
                <a:latin typeface="Calibri"/>
                <a:cs typeface="Calibri"/>
              </a:rPr>
              <a:t> </a:t>
            </a:r>
            <a:r>
              <a:rPr sz="4400" b="1" spc="665" dirty="0">
                <a:latin typeface="Calibri"/>
                <a:cs typeface="Calibri"/>
              </a:rPr>
              <a:t>own</a:t>
            </a:r>
            <a:r>
              <a:rPr sz="4400" b="1" spc="260" dirty="0">
                <a:latin typeface="Calibri"/>
                <a:cs typeface="Calibri"/>
              </a:rPr>
              <a:t> </a:t>
            </a:r>
            <a:r>
              <a:rPr sz="4400" b="1" spc="445" dirty="0">
                <a:latin typeface="Calibri"/>
                <a:cs typeface="Calibri"/>
              </a:rPr>
              <a:t>words</a:t>
            </a:r>
            <a:r>
              <a:rPr sz="4400" spc="445" dirty="0">
                <a:latin typeface="Calibri"/>
                <a:cs typeface="Calibri"/>
              </a:rPr>
              <a:t>.</a:t>
            </a:r>
            <a:endParaRPr sz="4400">
              <a:latin typeface="Calibri"/>
              <a:cs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4" name="object 4"/>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2578100">
              <a:lnSpc>
                <a:spcPct val="100000"/>
              </a:lnSpc>
              <a:spcBef>
                <a:spcPts val="100"/>
              </a:spcBef>
            </a:pPr>
            <a:r>
              <a:rPr spc="935" dirty="0"/>
              <a:t>Paraphrasing</a:t>
            </a:r>
          </a:p>
        </p:txBody>
      </p:sp>
      <p:sp>
        <p:nvSpPr>
          <p:cNvPr id="6" name="object 6"/>
          <p:cNvSpPr txBox="1"/>
          <p:nvPr/>
        </p:nvSpPr>
        <p:spPr>
          <a:xfrm>
            <a:off x="13189965" y="1767585"/>
            <a:ext cx="4336415" cy="574040"/>
          </a:xfrm>
          <a:prstGeom prst="rect">
            <a:avLst/>
          </a:prstGeom>
        </p:spPr>
        <p:txBody>
          <a:bodyPr vert="horz" wrap="square" lIns="0" tIns="12700" rIns="0" bIns="0" rtlCol="0">
            <a:spAutoFit/>
          </a:bodyPr>
          <a:lstStyle/>
          <a:p>
            <a:pPr marL="12700">
              <a:lnSpc>
                <a:spcPct val="100000"/>
              </a:lnSpc>
              <a:spcBef>
                <a:spcPts val="100"/>
              </a:spcBef>
              <a:tabLst>
                <a:tab pos="1347470" algn="l"/>
                <a:tab pos="3091180" algn="l"/>
              </a:tabLst>
            </a:pPr>
            <a:r>
              <a:rPr sz="3600" spc="459" dirty="0">
                <a:latin typeface="Calibri"/>
                <a:cs typeface="Calibri"/>
              </a:rPr>
              <a:t>own</a:t>
            </a:r>
            <a:r>
              <a:rPr sz="3600" dirty="0">
                <a:latin typeface="Calibri"/>
                <a:cs typeface="Calibri"/>
              </a:rPr>
              <a:t>	</a:t>
            </a:r>
            <a:r>
              <a:rPr sz="3600" spc="385" dirty="0">
                <a:latin typeface="Calibri"/>
                <a:cs typeface="Calibri"/>
              </a:rPr>
              <a:t>words</a:t>
            </a:r>
            <a:r>
              <a:rPr sz="3600" dirty="0">
                <a:latin typeface="Calibri"/>
                <a:cs typeface="Calibri"/>
              </a:rPr>
              <a:t>	</a:t>
            </a:r>
            <a:r>
              <a:rPr sz="3600" spc="340" dirty="0">
                <a:latin typeface="Calibri"/>
                <a:cs typeface="Calibri"/>
              </a:rPr>
              <a:t>while</a:t>
            </a:r>
            <a:endParaRPr sz="3600">
              <a:latin typeface="Calibri"/>
              <a:cs typeface="Calibri"/>
            </a:endParaRPr>
          </a:p>
        </p:txBody>
      </p:sp>
      <p:sp>
        <p:nvSpPr>
          <p:cNvPr id="7" name="object 7"/>
          <p:cNvSpPr txBox="1"/>
          <p:nvPr/>
        </p:nvSpPr>
        <p:spPr>
          <a:xfrm>
            <a:off x="431698" y="1767585"/>
            <a:ext cx="12444095" cy="1122680"/>
          </a:xfrm>
          <a:prstGeom prst="rect">
            <a:avLst/>
          </a:prstGeom>
        </p:spPr>
        <p:txBody>
          <a:bodyPr vert="horz" wrap="square" lIns="0" tIns="12700" rIns="0" bIns="0" rtlCol="0">
            <a:spAutoFit/>
          </a:bodyPr>
          <a:lstStyle/>
          <a:p>
            <a:pPr marL="12700" marR="5080">
              <a:lnSpc>
                <a:spcPct val="100000"/>
              </a:lnSpc>
              <a:spcBef>
                <a:spcPts val="100"/>
              </a:spcBef>
              <a:tabLst>
                <a:tab pos="3444240" algn="l"/>
                <a:tab pos="5347970" algn="l"/>
                <a:tab pos="7783830" algn="l"/>
                <a:tab pos="10634980" algn="l"/>
                <a:tab pos="11405235" algn="l"/>
              </a:tabLst>
            </a:pPr>
            <a:r>
              <a:rPr sz="3600" spc="415" dirty="0">
                <a:latin typeface="Calibri"/>
                <a:cs typeface="Calibri"/>
              </a:rPr>
              <a:t>Paraphrasing</a:t>
            </a:r>
            <a:r>
              <a:rPr sz="3600" dirty="0">
                <a:latin typeface="Calibri"/>
                <a:cs typeface="Calibri"/>
              </a:rPr>
              <a:t>	</a:t>
            </a:r>
            <a:r>
              <a:rPr sz="3600" spc="509" dirty="0">
                <a:latin typeface="Calibri"/>
                <a:cs typeface="Calibri"/>
              </a:rPr>
              <a:t>means</a:t>
            </a:r>
            <a:r>
              <a:rPr sz="3600" dirty="0">
                <a:latin typeface="Calibri"/>
                <a:cs typeface="Calibri"/>
              </a:rPr>
              <a:t>	</a:t>
            </a:r>
            <a:r>
              <a:rPr sz="3600" spc="335" dirty="0">
                <a:latin typeface="Calibri"/>
                <a:cs typeface="Calibri"/>
              </a:rPr>
              <a:t>rewriting</a:t>
            </a:r>
            <a:r>
              <a:rPr sz="3600" dirty="0">
                <a:latin typeface="Calibri"/>
                <a:cs typeface="Calibri"/>
              </a:rPr>
              <a:t>	</a:t>
            </a:r>
            <a:r>
              <a:rPr sz="3600" spc="450" dirty="0">
                <a:latin typeface="Calibri"/>
                <a:cs typeface="Calibri"/>
              </a:rPr>
              <a:t>something</a:t>
            </a:r>
            <a:r>
              <a:rPr sz="3600" dirty="0">
                <a:latin typeface="Calibri"/>
                <a:cs typeface="Calibri"/>
              </a:rPr>
              <a:t>	</a:t>
            </a:r>
            <a:r>
              <a:rPr sz="3600" spc="315" dirty="0">
                <a:latin typeface="Calibri"/>
                <a:cs typeface="Calibri"/>
              </a:rPr>
              <a:t>in</a:t>
            </a:r>
            <a:r>
              <a:rPr sz="3600" dirty="0">
                <a:latin typeface="Calibri"/>
                <a:cs typeface="Calibri"/>
              </a:rPr>
              <a:t>	</a:t>
            </a:r>
            <a:r>
              <a:rPr sz="3600" spc="325" dirty="0">
                <a:latin typeface="Calibri"/>
                <a:cs typeface="Calibri"/>
              </a:rPr>
              <a:t>your </a:t>
            </a:r>
            <a:r>
              <a:rPr sz="3600" spc="465" dirty="0">
                <a:latin typeface="Calibri"/>
                <a:cs typeface="Calibri"/>
              </a:rPr>
              <a:t>keeping</a:t>
            </a:r>
            <a:r>
              <a:rPr sz="3600" spc="145" dirty="0">
                <a:latin typeface="Calibri"/>
                <a:cs typeface="Calibri"/>
              </a:rPr>
              <a:t> </a:t>
            </a:r>
            <a:r>
              <a:rPr sz="3600" spc="390" dirty="0">
                <a:latin typeface="Calibri"/>
                <a:cs typeface="Calibri"/>
              </a:rPr>
              <a:t>the</a:t>
            </a:r>
            <a:r>
              <a:rPr sz="3600" spc="135" dirty="0">
                <a:latin typeface="Calibri"/>
                <a:cs typeface="Calibri"/>
              </a:rPr>
              <a:t> </a:t>
            </a:r>
            <a:r>
              <a:rPr sz="3600" spc="505" dirty="0">
                <a:latin typeface="Calibri"/>
                <a:cs typeface="Calibri"/>
              </a:rPr>
              <a:t>same</a:t>
            </a:r>
            <a:r>
              <a:rPr sz="3600" spc="145" dirty="0">
                <a:latin typeface="Calibri"/>
                <a:cs typeface="Calibri"/>
              </a:rPr>
              <a:t> </a:t>
            </a:r>
            <a:r>
              <a:rPr sz="3600" spc="425" dirty="0">
                <a:latin typeface="Calibri"/>
                <a:cs typeface="Calibri"/>
              </a:rPr>
              <a:t>meaning.</a:t>
            </a:r>
            <a:endParaRPr sz="3600">
              <a:latin typeface="Calibri"/>
              <a:cs typeface="Calibri"/>
            </a:endParaRPr>
          </a:p>
        </p:txBody>
      </p:sp>
      <p:sp>
        <p:nvSpPr>
          <p:cNvPr id="8" name="object 8"/>
          <p:cNvSpPr txBox="1"/>
          <p:nvPr/>
        </p:nvSpPr>
        <p:spPr>
          <a:xfrm>
            <a:off x="431698" y="3413886"/>
            <a:ext cx="17496155" cy="6454140"/>
          </a:xfrm>
          <a:prstGeom prst="rect">
            <a:avLst/>
          </a:prstGeom>
        </p:spPr>
        <p:txBody>
          <a:bodyPr vert="horz" wrap="square" lIns="0" tIns="12700" rIns="0" bIns="0" rtlCol="0">
            <a:spAutoFit/>
          </a:bodyPr>
          <a:lstStyle/>
          <a:p>
            <a:pPr marL="12700" marR="408305">
              <a:lnSpc>
                <a:spcPct val="100000"/>
              </a:lnSpc>
              <a:spcBef>
                <a:spcPts val="100"/>
              </a:spcBef>
            </a:pPr>
            <a:r>
              <a:rPr sz="3600" spc="459" dirty="0">
                <a:latin typeface="Calibri"/>
                <a:cs typeface="Calibri"/>
              </a:rPr>
              <a:t>You</a:t>
            </a:r>
            <a:r>
              <a:rPr sz="3600" spc="220" dirty="0">
                <a:latin typeface="Calibri"/>
                <a:cs typeface="Calibri"/>
              </a:rPr>
              <a:t> </a:t>
            </a:r>
            <a:r>
              <a:rPr sz="3600" spc="405" dirty="0">
                <a:latin typeface="Calibri"/>
                <a:cs typeface="Calibri"/>
              </a:rPr>
              <a:t>use</a:t>
            </a:r>
            <a:r>
              <a:rPr sz="3600" spc="210" dirty="0">
                <a:latin typeface="Calibri"/>
                <a:cs typeface="Calibri"/>
              </a:rPr>
              <a:t> </a:t>
            </a:r>
            <a:r>
              <a:rPr sz="3600" spc="409" dirty="0">
                <a:latin typeface="Calibri"/>
                <a:cs typeface="Calibri"/>
              </a:rPr>
              <a:t>paraphrasing</a:t>
            </a:r>
            <a:r>
              <a:rPr sz="3600" spc="225" dirty="0">
                <a:latin typeface="Calibri"/>
                <a:cs typeface="Calibri"/>
              </a:rPr>
              <a:t> </a:t>
            </a:r>
            <a:r>
              <a:rPr sz="3600" spc="505" dirty="0">
                <a:latin typeface="Calibri"/>
                <a:cs typeface="Calibri"/>
              </a:rPr>
              <a:t>when</a:t>
            </a:r>
            <a:r>
              <a:rPr sz="3600" spc="215" dirty="0">
                <a:latin typeface="Calibri"/>
                <a:cs typeface="Calibri"/>
              </a:rPr>
              <a:t> </a:t>
            </a:r>
            <a:r>
              <a:rPr sz="3600" spc="395" dirty="0">
                <a:latin typeface="Calibri"/>
                <a:cs typeface="Calibri"/>
              </a:rPr>
              <a:t>you</a:t>
            </a:r>
            <a:r>
              <a:rPr sz="3600" spc="200" dirty="0">
                <a:latin typeface="Calibri"/>
                <a:cs typeface="Calibri"/>
              </a:rPr>
              <a:t> </a:t>
            </a:r>
            <a:r>
              <a:rPr sz="3600" spc="380" dirty="0">
                <a:latin typeface="Calibri"/>
                <a:cs typeface="Calibri"/>
              </a:rPr>
              <a:t>read</a:t>
            </a:r>
            <a:r>
              <a:rPr sz="3600" spc="195" dirty="0">
                <a:latin typeface="Calibri"/>
                <a:cs typeface="Calibri"/>
              </a:rPr>
              <a:t> </a:t>
            </a:r>
            <a:r>
              <a:rPr sz="3600" spc="360" dirty="0">
                <a:latin typeface="Calibri"/>
                <a:cs typeface="Calibri"/>
              </a:rPr>
              <a:t>information</a:t>
            </a:r>
            <a:r>
              <a:rPr sz="3600" spc="220" dirty="0">
                <a:latin typeface="Calibri"/>
                <a:cs typeface="Calibri"/>
              </a:rPr>
              <a:t> </a:t>
            </a:r>
            <a:r>
              <a:rPr sz="3600" spc="390" dirty="0">
                <a:latin typeface="Calibri"/>
                <a:cs typeface="Calibri"/>
              </a:rPr>
              <a:t>from</a:t>
            </a:r>
            <a:r>
              <a:rPr sz="3600" spc="215" dirty="0">
                <a:latin typeface="Calibri"/>
                <a:cs typeface="Calibri"/>
              </a:rPr>
              <a:t> </a:t>
            </a:r>
            <a:r>
              <a:rPr sz="3600" spc="395" dirty="0">
                <a:latin typeface="Calibri"/>
                <a:cs typeface="Calibri"/>
              </a:rPr>
              <a:t>a</a:t>
            </a:r>
            <a:r>
              <a:rPr sz="3600" spc="200" dirty="0">
                <a:latin typeface="Calibri"/>
                <a:cs typeface="Calibri"/>
              </a:rPr>
              <a:t> </a:t>
            </a:r>
            <a:r>
              <a:rPr sz="3600" spc="315" dirty="0">
                <a:latin typeface="Calibri"/>
                <a:cs typeface="Calibri"/>
              </a:rPr>
              <a:t>book,</a:t>
            </a:r>
            <a:r>
              <a:rPr sz="3600" spc="225" dirty="0">
                <a:latin typeface="Calibri"/>
                <a:cs typeface="Calibri"/>
              </a:rPr>
              <a:t> </a:t>
            </a:r>
            <a:r>
              <a:rPr sz="3600" spc="305" dirty="0">
                <a:latin typeface="Calibri"/>
                <a:cs typeface="Calibri"/>
              </a:rPr>
              <a:t>website,</a:t>
            </a:r>
            <a:r>
              <a:rPr sz="3600" spc="215" dirty="0">
                <a:latin typeface="Calibri"/>
                <a:cs typeface="Calibri"/>
              </a:rPr>
              <a:t> </a:t>
            </a:r>
            <a:r>
              <a:rPr sz="3600" spc="225" dirty="0">
                <a:latin typeface="Calibri"/>
                <a:cs typeface="Calibri"/>
              </a:rPr>
              <a:t>or </a:t>
            </a:r>
            <a:r>
              <a:rPr sz="3600" spc="285" dirty="0">
                <a:latin typeface="Calibri"/>
                <a:cs typeface="Calibri"/>
              </a:rPr>
              <a:t>article</a:t>
            </a:r>
            <a:r>
              <a:rPr sz="3600" spc="110" dirty="0">
                <a:latin typeface="Calibri"/>
                <a:cs typeface="Calibri"/>
              </a:rPr>
              <a:t> </a:t>
            </a:r>
            <a:r>
              <a:rPr sz="3600" spc="495" dirty="0">
                <a:latin typeface="Calibri"/>
                <a:cs typeface="Calibri"/>
              </a:rPr>
              <a:t>and</a:t>
            </a:r>
            <a:r>
              <a:rPr sz="3600" spc="140" dirty="0">
                <a:latin typeface="Calibri"/>
                <a:cs typeface="Calibri"/>
              </a:rPr>
              <a:t> </a:t>
            </a:r>
            <a:r>
              <a:rPr sz="3600" spc="440" dirty="0">
                <a:latin typeface="Calibri"/>
                <a:cs typeface="Calibri"/>
              </a:rPr>
              <a:t>want</a:t>
            </a:r>
            <a:r>
              <a:rPr sz="3600" spc="140" dirty="0">
                <a:latin typeface="Calibri"/>
                <a:cs typeface="Calibri"/>
              </a:rPr>
              <a:t> </a:t>
            </a:r>
            <a:r>
              <a:rPr sz="3600" spc="290" dirty="0">
                <a:latin typeface="Calibri"/>
                <a:cs typeface="Calibri"/>
              </a:rPr>
              <a:t>to</a:t>
            </a:r>
            <a:r>
              <a:rPr sz="3600" spc="135" dirty="0">
                <a:latin typeface="Calibri"/>
                <a:cs typeface="Calibri"/>
              </a:rPr>
              <a:t> </a:t>
            </a:r>
            <a:r>
              <a:rPr sz="3600" spc="390" dirty="0">
                <a:latin typeface="Calibri"/>
                <a:cs typeface="Calibri"/>
              </a:rPr>
              <a:t>include</a:t>
            </a:r>
            <a:r>
              <a:rPr sz="3600" spc="125" dirty="0">
                <a:latin typeface="Calibri"/>
                <a:cs typeface="Calibri"/>
              </a:rPr>
              <a:t> </a:t>
            </a:r>
            <a:r>
              <a:rPr sz="3600" spc="200" dirty="0">
                <a:latin typeface="Calibri"/>
                <a:cs typeface="Calibri"/>
              </a:rPr>
              <a:t>it</a:t>
            </a:r>
            <a:r>
              <a:rPr sz="3600" spc="120" dirty="0">
                <a:latin typeface="Calibri"/>
                <a:cs typeface="Calibri"/>
              </a:rPr>
              <a:t> </a:t>
            </a:r>
            <a:r>
              <a:rPr sz="3600" spc="335" dirty="0">
                <a:latin typeface="Calibri"/>
                <a:cs typeface="Calibri"/>
              </a:rPr>
              <a:t>in</a:t>
            </a:r>
            <a:r>
              <a:rPr sz="3600" spc="135" dirty="0">
                <a:latin typeface="Calibri"/>
                <a:cs typeface="Calibri"/>
              </a:rPr>
              <a:t> </a:t>
            </a:r>
            <a:r>
              <a:rPr sz="3600" spc="345" dirty="0">
                <a:latin typeface="Calibri"/>
                <a:cs typeface="Calibri"/>
              </a:rPr>
              <a:t>your</a:t>
            </a:r>
            <a:r>
              <a:rPr sz="3600" spc="135" dirty="0">
                <a:latin typeface="Calibri"/>
                <a:cs typeface="Calibri"/>
              </a:rPr>
              <a:t> </a:t>
            </a:r>
            <a:r>
              <a:rPr sz="3600" spc="400" dirty="0">
                <a:latin typeface="Calibri"/>
                <a:cs typeface="Calibri"/>
              </a:rPr>
              <a:t>work</a:t>
            </a:r>
            <a:r>
              <a:rPr sz="3600" spc="130" dirty="0">
                <a:latin typeface="Calibri"/>
                <a:cs typeface="Calibri"/>
              </a:rPr>
              <a:t> </a:t>
            </a:r>
            <a:r>
              <a:rPr sz="3600" spc="375" dirty="0">
                <a:latin typeface="Calibri"/>
                <a:cs typeface="Calibri"/>
              </a:rPr>
              <a:t>without</a:t>
            </a:r>
            <a:r>
              <a:rPr sz="3600" spc="135" dirty="0">
                <a:latin typeface="Calibri"/>
                <a:cs typeface="Calibri"/>
              </a:rPr>
              <a:t> </a:t>
            </a:r>
            <a:r>
              <a:rPr sz="3600" spc="450" dirty="0">
                <a:latin typeface="Calibri"/>
                <a:cs typeface="Calibri"/>
              </a:rPr>
              <a:t>copying</a:t>
            </a:r>
            <a:r>
              <a:rPr sz="3600" spc="140" dirty="0">
                <a:latin typeface="Calibri"/>
                <a:cs typeface="Calibri"/>
              </a:rPr>
              <a:t> </a:t>
            </a:r>
            <a:r>
              <a:rPr sz="3600" spc="200" dirty="0">
                <a:latin typeface="Calibri"/>
                <a:cs typeface="Calibri"/>
              </a:rPr>
              <a:t>it</a:t>
            </a:r>
            <a:r>
              <a:rPr sz="3600" spc="120" dirty="0">
                <a:latin typeface="Calibri"/>
                <a:cs typeface="Calibri"/>
              </a:rPr>
              <a:t> </a:t>
            </a:r>
            <a:r>
              <a:rPr sz="3600" spc="265" dirty="0">
                <a:latin typeface="Calibri"/>
                <a:cs typeface="Calibri"/>
              </a:rPr>
              <a:t>exactly.</a:t>
            </a:r>
            <a:endParaRPr sz="3600">
              <a:latin typeface="Calibri"/>
              <a:cs typeface="Calibri"/>
            </a:endParaRPr>
          </a:p>
          <a:p>
            <a:pPr marL="12700">
              <a:lnSpc>
                <a:spcPct val="100000"/>
              </a:lnSpc>
              <a:spcBef>
                <a:spcPts val="4320"/>
              </a:spcBef>
            </a:pPr>
            <a:r>
              <a:rPr sz="3600" b="1" spc="620" dirty="0">
                <a:latin typeface="Calibri"/>
                <a:cs typeface="Calibri"/>
              </a:rPr>
              <a:t>Why</a:t>
            </a:r>
            <a:r>
              <a:rPr sz="3600" b="1" spc="225" dirty="0">
                <a:latin typeface="Calibri"/>
                <a:cs typeface="Calibri"/>
              </a:rPr>
              <a:t> </a:t>
            </a:r>
            <a:r>
              <a:rPr sz="3600" b="1" spc="320" dirty="0">
                <a:latin typeface="Calibri"/>
                <a:cs typeface="Calibri"/>
              </a:rPr>
              <a:t>is</a:t>
            </a:r>
            <a:r>
              <a:rPr sz="3600" b="1" spc="225" dirty="0">
                <a:latin typeface="Calibri"/>
                <a:cs typeface="Calibri"/>
              </a:rPr>
              <a:t> </a:t>
            </a:r>
            <a:r>
              <a:rPr sz="3600" b="1" spc="445" dirty="0">
                <a:latin typeface="Calibri"/>
                <a:cs typeface="Calibri"/>
              </a:rPr>
              <a:t>paraphrasing</a:t>
            </a:r>
            <a:r>
              <a:rPr sz="3600" b="1" spc="285" dirty="0">
                <a:latin typeface="Calibri"/>
                <a:cs typeface="Calibri"/>
              </a:rPr>
              <a:t> </a:t>
            </a:r>
            <a:r>
              <a:rPr sz="3600" b="1" spc="409" dirty="0">
                <a:latin typeface="Calibri"/>
                <a:cs typeface="Calibri"/>
              </a:rPr>
              <a:t>important?</a:t>
            </a:r>
            <a:endParaRPr sz="3600">
              <a:latin typeface="Calibri"/>
              <a:cs typeface="Calibri"/>
            </a:endParaRPr>
          </a:p>
          <a:p>
            <a:pPr marL="583565" indent="-570865">
              <a:lnSpc>
                <a:spcPct val="100000"/>
              </a:lnSpc>
              <a:spcBef>
                <a:spcPts val="4320"/>
              </a:spcBef>
              <a:buFont typeface="Arial"/>
              <a:buChar char="•"/>
              <a:tabLst>
                <a:tab pos="583565" algn="l"/>
              </a:tabLst>
            </a:pPr>
            <a:r>
              <a:rPr sz="3600" spc="210" dirty="0">
                <a:latin typeface="Calibri"/>
                <a:cs typeface="Calibri"/>
              </a:rPr>
              <a:t>It</a:t>
            </a:r>
            <a:r>
              <a:rPr sz="3600" spc="130" dirty="0">
                <a:latin typeface="Calibri"/>
                <a:cs typeface="Calibri"/>
              </a:rPr>
              <a:t> </a:t>
            </a:r>
            <a:r>
              <a:rPr sz="3600" spc="420" dirty="0">
                <a:latin typeface="Calibri"/>
                <a:cs typeface="Calibri"/>
              </a:rPr>
              <a:t>shows</a:t>
            </a:r>
            <a:r>
              <a:rPr sz="3600" spc="135" dirty="0">
                <a:latin typeface="Calibri"/>
                <a:cs typeface="Calibri"/>
              </a:rPr>
              <a:t> </a:t>
            </a:r>
            <a:r>
              <a:rPr sz="3600" spc="395" dirty="0">
                <a:latin typeface="Calibri"/>
                <a:cs typeface="Calibri"/>
              </a:rPr>
              <a:t>you</a:t>
            </a:r>
            <a:r>
              <a:rPr sz="3600" spc="135" dirty="0">
                <a:latin typeface="Calibri"/>
                <a:cs typeface="Calibri"/>
              </a:rPr>
              <a:t> </a:t>
            </a:r>
            <a:r>
              <a:rPr sz="3600" spc="425" dirty="0">
                <a:latin typeface="Calibri"/>
                <a:cs typeface="Calibri"/>
              </a:rPr>
              <a:t>understand</a:t>
            </a:r>
            <a:r>
              <a:rPr sz="3600" spc="135" dirty="0">
                <a:latin typeface="Calibri"/>
                <a:cs typeface="Calibri"/>
              </a:rPr>
              <a:t> </a:t>
            </a:r>
            <a:r>
              <a:rPr sz="3600" spc="440" dirty="0">
                <a:latin typeface="Calibri"/>
                <a:cs typeface="Calibri"/>
              </a:rPr>
              <a:t>what</a:t>
            </a:r>
            <a:r>
              <a:rPr sz="3600" spc="135" dirty="0">
                <a:latin typeface="Calibri"/>
                <a:cs typeface="Calibri"/>
              </a:rPr>
              <a:t> </a:t>
            </a:r>
            <a:r>
              <a:rPr sz="3600" spc="395" dirty="0">
                <a:latin typeface="Calibri"/>
                <a:cs typeface="Calibri"/>
              </a:rPr>
              <a:t>you</a:t>
            </a:r>
            <a:r>
              <a:rPr sz="3600" spc="135" dirty="0">
                <a:latin typeface="Calibri"/>
                <a:cs typeface="Calibri"/>
              </a:rPr>
              <a:t> </a:t>
            </a:r>
            <a:r>
              <a:rPr sz="3600" spc="260" dirty="0">
                <a:latin typeface="Calibri"/>
                <a:cs typeface="Calibri"/>
              </a:rPr>
              <a:t>read.</a:t>
            </a:r>
            <a:endParaRPr sz="3600">
              <a:latin typeface="Calibri"/>
              <a:cs typeface="Calibri"/>
            </a:endParaRPr>
          </a:p>
          <a:p>
            <a:pPr marL="583565" indent="-570865">
              <a:lnSpc>
                <a:spcPct val="100000"/>
              </a:lnSpc>
              <a:spcBef>
                <a:spcPts val="4320"/>
              </a:spcBef>
              <a:buFont typeface="Arial"/>
              <a:buChar char="•"/>
              <a:tabLst>
                <a:tab pos="583565" algn="l"/>
              </a:tabLst>
            </a:pPr>
            <a:r>
              <a:rPr sz="3600" spc="210" dirty="0">
                <a:latin typeface="Calibri"/>
                <a:cs typeface="Calibri"/>
              </a:rPr>
              <a:t>It</a:t>
            </a:r>
            <a:r>
              <a:rPr sz="3600" spc="130" dirty="0">
                <a:latin typeface="Calibri"/>
                <a:cs typeface="Calibri"/>
              </a:rPr>
              <a:t> </a:t>
            </a:r>
            <a:r>
              <a:rPr sz="3600" spc="390" dirty="0">
                <a:latin typeface="Calibri"/>
                <a:cs typeface="Calibri"/>
              </a:rPr>
              <a:t>helps</a:t>
            </a:r>
            <a:r>
              <a:rPr sz="3600" spc="105" dirty="0">
                <a:latin typeface="Calibri"/>
                <a:cs typeface="Calibri"/>
              </a:rPr>
              <a:t> </a:t>
            </a:r>
            <a:r>
              <a:rPr sz="3600" spc="395" dirty="0">
                <a:latin typeface="Calibri"/>
                <a:cs typeface="Calibri"/>
              </a:rPr>
              <a:t>you</a:t>
            </a:r>
            <a:r>
              <a:rPr sz="3600" spc="130" dirty="0">
                <a:latin typeface="Calibri"/>
                <a:cs typeface="Calibri"/>
              </a:rPr>
              <a:t> </a:t>
            </a:r>
            <a:r>
              <a:rPr sz="3600" spc="345" dirty="0">
                <a:latin typeface="Calibri"/>
                <a:cs typeface="Calibri"/>
              </a:rPr>
              <a:t>avoid</a:t>
            </a:r>
            <a:r>
              <a:rPr sz="3600" spc="110" dirty="0">
                <a:latin typeface="Calibri"/>
                <a:cs typeface="Calibri"/>
              </a:rPr>
              <a:t> </a:t>
            </a:r>
            <a:r>
              <a:rPr sz="3600" spc="390" dirty="0">
                <a:latin typeface="Calibri"/>
                <a:cs typeface="Calibri"/>
              </a:rPr>
              <a:t>plagiarism</a:t>
            </a:r>
            <a:r>
              <a:rPr sz="3600" spc="114" dirty="0">
                <a:latin typeface="Calibri"/>
                <a:cs typeface="Calibri"/>
              </a:rPr>
              <a:t> </a:t>
            </a:r>
            <a:r>
              <a:rPr sz="3600" spc="310" dirty="0">
                <a:latin typeface="Calibri"/>
                <a:cs typeface="Calibri"/>
              </a:rPr>
              <a:t>(copying).</a:t>
            </a:r>
            <a:endParaRPr sz="3600">
              <a:latin typeface="Calibri"/>
              <a:cs typeface="Calibri"/>
            </a:endParaRPr>
          </a:p>
          <a:p>
            <a:pPr marL="583565" indent="-570865">
              <a:lnSpc>
                <a:spcPct val="100000"/>
              </a:lnSpc>
              <a:spcBef>
                <a:spcPts val="4325"/>
              </a:spcBef>
              <a:buFont typeface="Arial"/>
              <a:buChar char="•"/>
              <a:tabLst>
                <a:tab pos="583565" algn="l"/>
              </a:tabLst>
            </a:pPr>
            <a:r>
              <a:rPr sz="3600" spc="210" dirty="0">
                <a:latin typeface="Calibri"/>
                <a:cs typeface="Calibri"/>
              </a:rPr>
              <a:t>It</a:t>
            </a:r>
            <a:r>
              <a:rPr sz="3600" spc="135" dirty="0">
                <a:latin typeface="Calibri"/>
                <a:cs typeface="Calibri"/>
              </a:rPr>
              <a:t> </a:t>
            </a:r>
            <a:r>
              <a:rPr sz="3600" spc="505" dirty="0">
                <a:latin typeface="Calibri"/>
                <a:cs typeface="Calibri"/>
              </a:rPr>
              <a:t>makes</a:t>
            </a:r>
            <a:r>
              <a:rPr sz="3600" spc="135" dirty="0">
                <a:latin typeface="Calibri"/>
                <a:cs typeface="Calibri"/>
              </a:rPr>
              <a:t> </a:t>
            </a:r>
            <a:r>
              <a:rPr sz="3600" spc="345" dirty="0">
                <a:latin typeface="Calibri"/>
                <a:cs typeface="Calibri"/>
              </a:rPr>
              <a:t>your</a:t>
            </a:r>
            <a:r>
              <a:rPr sz="3600" spc="140" dirty="0">
                <a:latin typeface="Calibri"/>
                <a:cs typeface="Calibri"/>
              </a:rPr>
              <a:t> </a:t>
            </a:r>
            <a:r>
              <a:rPr sz="3600" spc="400" dirty="0">
                <a:latin typeface="Calibri"/>
                <a:cs typeface="Calibri"/>
              </a:rPr>
              <a:t>work</a:t>
            </a:r>
            <a:r>
              <a:rPr sz="3600" spc="125" dirty="0">
                <a:latin typeface="Calibri"/>
                <a:cs typeface="Calibri"/>
              </a:rPr>
              <a:t> </a:t>
            </a:r>
            <a:r>
              <a:rPr sz="3600" spc="465" dirty="0">
                <a:latin typeface="Calibri"/>
                <a:cs typeface="Calibri"/>
              </a:rPr>
              <a:t>sound</a:t>
            </a:r>
            <a:r>
              <a:rPr sz="3600" spc="140" dirty="0">
                <a:latin typeface="Calibri"/>
                <a:cs typeface="Calibri"/>
              </a:rPr>
              <a:t> </a:t>
            </a:r>
            <a:r>
              <a:rPr sz="3600" spc="450" dirty="0">
                <a:latin typeface="Calibri"/>
                <a:cs typeface="Calibri"/>
              </a:rPr>
              <a:t>more</a:t>
            </a:r>
            <a:r>
              <a:rPr sz="3600" spc="150" dirty="0">
                <a:latin typeface="Calibri"/>
                <a:cs typeface="Calibri"/>
              </a:rPr>
              <a:t> </a:t>
            </a:r>
            <a:r>
              <a:rPr sz="3600" spc="290" dirty="0">
                <a:latin typeface="Calibri"/>
                <a:cs typeface="Calibri"/>
              </a:rPr>
              <a:t>like</a:t>
            </a:r>
            <a:r>
              <a:rPr sz="3600" spc="125" dirty="0">
                <a:latin typeface="Calibri"/>
                <a:cs typeface="Calibri"/>
              </a:rPr>
              <a:t> </a:t>
            </a:r>
            <a:r>
              <a:rPr sz="3600" spc="229" dirty="0">
                <a:latin typeface="Calibri"/>
                <a:cs typeface="Calibri"/>
              </a:rPr>
              <a:t>you.</a:t>
            </a:r>
            <a:endParaRPr sz="3600">
              <a:latin typeface="Calibri"/>
              <a:cs typeface="Calibri"/>
            </a:endParaRPr>
          </a:p>
          <a:p>
            <a:pPr marR="5080" algn="r">
              <a:lnSpc>
                <a:spcPct val="100000"/>
              </a:lnSpc>
              <a:spcBef>
                <a:spcPts val="3090"/>
              </a:spcBef>
            </a:pPr>
            <a:r>
              <a:rPr sz="3600" spc="295" dirty="0">
                <a:latin typeface="Calibri"/>
                <a:cs typeface="Calibri"/>
              </a:rPr>
              <a:t>(Blake,</a:t>
            </a:r>
            <a:r>
              <a:rPr sz="3600" spc="125" dirty="0">
                <a:latin typeface="Calibri"/>
                <a:cs typeface="Calibri"/>
              </a:rPr>
              <a:t> </a:t>
            </a:r>
            <a:r>
              <a:rPr sz="3600" spc="-10" dirty="0">
                <a:latin typeface="Calibri"/>
                <a:cs typeface="Calibri"/>
              </a:rPr>
              <a:t>2011)</a:t>
            </a:r>
            <a:endParaRPr sz="3600">
              <a:latin typeface="Calibri"/>
              <a:cs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4" name="object 4"/>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9525">
              <a:lnSpc>
                <a:spcPct val="100000"/>
              </a:lnSpc>
              <a:spcBef>
                <a:spcPts val="100"/>
              </a:spcBef>
            </a:pPr>
            <a:r>
              <a:rPr spc="944" dirty="0"/>
              <a:t>Paraphrasing</a:t>
            </a:r>
            <a:r>
              <a:rPr spc="390" dirty="0"/>
              <a:t> </a:t>
            </a:r>
            <a:r>
              <a:rPr dirty="0"/>
              <a:t>–</a:t>
            </a:r>
            <a:r>
              <a:rPr spc="430" dirty="0"/>
              <a:t> </a:t>
            </a:r>
            <a:r>
              <a:rPr spc="1005" dirty="0"/>
              <a:t>Example</a:t>
            </a:r>
          </a:p>
        </p:txBody>
      </p:sp>
      <p:sp>
        <p:nvSpPr>
          <p:cNvPr id="6" name="object 6"/>
          <p:cNvSpPr txBox="1"/>
          <p:nvPr/>
        </p:nvSpPr>
        <p:spPr>
          <a:xfrm>
            <a:off x="688340" y="2619502"/>
            <a:ext cx="16835755" cy="4963795"/>
          </a:xfrm>
          <a:prstGeom prst="rect">
            <a:avLst/>
          </a:prstGeom>
        </p:spPr>
        <p:txBody>
          <a:bodyPr vert="horz" wrap="square" lIns="0" tIns="12700" rIns="0" bIns="0" rtlCol="0">
            <a:spAutoFit/>
          </a:bodyPr>
          <a:lstStyle/>
          <a:p>
            <a:pPr marL="12700" marR="5080" algn="just">
              <a:lnSpc>
                <a:spcPct val="100000"/>
              </a:lnSpc>
              <a:spcBef>
                <a:spcPts val="100"/>
              </a:spcBef>
            </a:pPr>
            <a:r>
              <a:rPr sz="3600" spc="315" dirty="0">
                <a:latin typeface="Calibri"/>
                <a:cs typeface="Calibri"/>
              </a:rPr>
              <a:t>"Online</a:t>
            </a:r>
            <a:r>
              <a:rPr sz="3600" spc="95" dirty="0">
                <a:latin typeface="Calibri"/>
                <a:cs typeface="Calibri"/>
              </a:rPr>
              <a:t>  </a:t>
            </a:r>
            <a:r>
              <a:rPr sz="3600" spc="405" dirty="0">
                <a:latin typeface="Calibri"/>
                <a:cs typeface="Calibri"/>
              </a:rPr>
              <a:t>education</a:t>
            </a:r>
            <a:r>
              <a:rPr sz="3600" spc="95" dirty="0">
                <a:latin typeface="Calibri"/>
                <a:cs typeface="Calibri"/>
              </a:rPr>
              <a:t>  </a:t>
            </a:r>
            <a:r>
              <a:rPr sz="3600" spc="245" dirty="0">
                <a:latin typeface="Calibri"/>
                <a:cs typeface="Calibri"/>
              </a:rPr>
              <a:t>offers</a:t>
            </a:r>
            <a:r>
              <a:rPr sz="3600" spc="95" dirty="0">
                <a:latin typeface="Calibri"/>
                <a:cs typeface="Calibri"/>
              </a:rPr>
              <a:t>  </a:t>
            </a:r>
            <a:r>
              <a:rPr sz="3600" spc="395" dirty="0">
                <a:latin typeface="Calibri"/>
                <a:cs typeface="Calibri"/>
              </a:rPr>
              <a:t>students</a:t>
            </a:r>
            <a:r>
              <a:rPr sz="3600" spc="95" dirty="0">
                <a:latin typeface="Calibri"/>
                <a:cs typeface="Calibri"/>
              </a:rPr>
              <a:t>  </a:t>
            </a:r>
            <a:r>
              <a:rPr sz="3600" spc="210" dirty="0">
                <a:latin typeface="Calibri"/>
                <a:cs typeface="Calibri"/>
              </a:rPr>
              <a:t>flexibility,</a:t>
            </a:r>
            <a:r>
              <a:rPr sz="3600" spc="85" dirty="0">
                <a:latin typeface="Calibri"/>
                <a:cs typeface="Calibri"/>
              </a:rPr>
              <a:t>  </a:t>
            </a:r>
            <a:r>
              <a:rPr sz="3600" spc="380" dirty="0">
                <a:latin typeface="Calibri"/>
                <a:cs typeface="Calibri"/>
              </a:rPr>
              <a:t>allowing</a:t>
            </a:r>
            <a:r>
              <a:rPr sz="3600" spc="100" dirty="0">
                <a:latin typeface="Calibri"/>
                <a:cs typeface="Calibri"/>
              </a:rPr>
              <a:t>  </a:t>
            </a:r>
            <a:r>
              <a:rPr sz="3600" spc="515" dirty="0">
                <a:latin typeface="Calibri"/>
                <a:cs typeface="Calibri"/>
              </a:rPr>
              <a:t>them</a:t>
            </a:r>
            <a:r>
              <a:rPr sz="3600" spc="95" dirty="0">
                <a:latin typeface="Calibri"/>
                <a:cs typeface="Calibri"/>
              </a:rPr>
              <a:t>  </a:t>
            </a:r>
            <a:r>
              <a:rPr sz="3600" spc="290" dirty="0">
                <a:latin typeface="Calibri"/>
                <a:cs typeface="Calibri"/>
              </a:rPr>
              <a:t>to</a:t>
            </a:r>
            <a:r>
              <a:rPr sz="3600" spc="105" dirty="0">
                <a:latin typeface="Calibri"/>
                <a:cs typeface="Calibri"/>
              </a:rPr>
              <a:t>  </a:t>
            </a:r>
            <a:r>
              <a:rPr sz="3600" spc="325" dirty="0">
                <a:latin typeface="Calibri"/>
                <a:cs typeface="Calibri"/>
              </a:rPr>
              <a:t>learn</a:t>
            </a:r>
            <a:r>
              <a:rPr sz="3600" spc="90" dirty="0">
                <a:latin typeface="Calibri"/>
                <a:cs typeface="Calibri"/>
              </a:rPr>
              <a:t>  </a:t>
            </a:r>
            <a:r>
              <a:rPr sz="3600" spc="280" dirty="0">
                <a:latin typeface="Calibri"/>
                <a:cs typeface="Calibri"/>
              </a:rPr>
              <a:t>at </a:t>
            </a:r>
            <a:r>
              <a:rPr sz="3600" spc="305" dirty="0">
                <a:latin typeface="Calibri"/>
                <a:cs typeface="Calibri"/>
              </a:rPr>
              <a:t>their</a:t>
            </a:r>
            <a:r>
              <a:rPr sz="3600" spc="894" dirty="0">
                <a:latin typeface="Calibri"/>
                <a:cs typeface="Calibri"/>
              </a:rPr>
              <a:t> </a:t>
            </a:r>
            <a:r>
              <a:rPr sz="3600" spc="484" dirty="0">
                <a:latin typeface="Calibri"/>
                <a:cs typeface="Calibri"/>
              </a:rPr>
              <a:t>own</a:t>
            </a:r>
            <a:r>
              <a:rPr sz="3600" spc="45" dirty="0">
                <a:latin typeface="Calibri"/>
                <a:cs typeface="Calibri"/>
              </a:rPr>
              <a:t>  </a:t>
            </a:r>
            <a:r>
              <a:rPr sz="3600" spc="450" dirty="0">
                <a:latin typeface="Calibri"/>
                <a:cs typeface="Calibri"/>
              </a:rPr>
              <a:t>pace</a:t>
            </a:r>
            <a:r>
              <a:rPr sz="3600" spc="45" dirty="0">
                <a:latin typeface="Calibri"/>
                <a:cs typeface="Calibri"/>
              </a:rPr>
              <a:t>  </a:t>
            </a:r>
            <a:r>
              <a:rPr sz="3600" spc="495" dirty="0">
                <a:latin typeface="Calibri"/>
                <a:cs typeface="Calibri"/>
              </a:rPr>
              <a:t>and</a:t>
            </a:r>
            <a:r>
              <a:rPr sz="3600" spc="45" dirty="0">
                <a:latin typeface="Calibri"/>
                <a:cs typeface="Calibri"/>
              </a:rPr>
              <a:t>  </a:t>
            </a:r>
            <a:r>
              <a:rPr sz="3600" spc="405" dirty="0">
                <a:latin typeface="Calibri"/>
                <a:cs typeface="Calibri"/>
              </a:rPr>
              <a:t>access</a:t>
            </a:r>
            <a:r>
              <a:rPr sz="3600" spc="50" dirty="0">
                <a:latin typeface="Calibri"/>
                <a:cs typeface="Calibri"/>
              </a:rPr>
              <a:t>  </a:t>
            </a:r>
            <a:r>
              <a:rPr sz="3600" spc="350" dirty="0">
                <a:latin typeface="Calibri"/>
                <a:cs typeface="Calibri"/>
              </a:rPr>
              <a:t>resources</a:t>
            </a:r>
            <a:r>
              <a:rPr sz="3600" spc="50" dirty="0">
                <a:latin typeface="Calibri"/>
                <a:cs typeface="Calibri"/>
              </a:rPr>
              <a:t>  </a:t>
            </a:r>
            <a:r>
              <a:rPr sz="3600" spc="390" dirty="0">
                <a:latin typeface="Calibri"/>
                <a:cs typeface="Calibri"/>
              </a:rPr>
              <a:t>from</a:t>
            </a:r>
            <a:r>
              <a:rPr sz="3600" spc="45" dirty="0">
                <a:latin typeface="Calibri"/>
                <a:cs typeface="Calibri"/>
              </a:rPr>
              <a:t>  </a:t>
            </a:r>
            <a:r>
              <a:rPr sz="3600" spc="350" dirty="0">
                <a:latin typeface="Calibri"/>
                <a:cs typeface="Calibri"/>
              </a:rPr>
              <a:t>anywhere.</a:t>
            </a:r>
            <a:r>
              <a:rPr sz="3600" spc="40" dirty="0">
                <a:latin typeface="Calibri"/>
                <a:cs typeface="Calibri"/>
              </a:rPr>
              <a:t>  </a:t>
            </a:r>
            <a:r>
              <a:rPr sz="3600" spc="330" dirty="0">
                <a:latin typeface="Calibri"/>
                <a:cs typeface="Calibri"/>
              </a:rPr>
              <a:t>However,</a:t>
            </a:r>
            <a:r>
              <a:rPr sz="3600" spc="45" dirty="0">
                <a:latin typeface="Calibri"/>
                <a:cs typeface="Calibri"/>
              </a:rPr>
              <a:t>  </a:t>
            </a:r>
            <a:r>
              <a:rPr sz="3600" spc="200" dirty="0">
                <a:latin typeface="Calibri"/>
                <a:cs typeface="Calibri"/>
              </a:rPr>
              <a:t>it</a:t>
            </a:r>
            <a:r>
              <a:rPr sz="3600" spc="890" dirty="0">
                <a:latin typeface="Calibri"/>
                <a:cs typeface="Calibri"/>
              </a:rPr>
              <a:t> </a:t>
            </a:r>
            <a:r>
              <a:rPr sz="3600" spc="285" dirty="0">
                <a:latin typeface="Calibri"/>
                <a:cs typeface="Calibri"/>
              </a:rPr>
              <a:t>also </a:t>
            </a:r>
            <a:r>
              <a:rPr sz="3600" spc="325" dirty="0">
                <a:latin typeface="Calibri"/>
                <a:cs typeface="Calibri"/>
              </a:rPr>
              <a:t>requires</a:t>
            </a:r>
            <a:r>
              <a:rPr sz="3600" spc="185" dirty="0">
                <a:latin typeface="Calibri"/>
                <a:cs typeface="Calibri"/>
              </a:rPr>
              <a:t> </a:t>
            </a:r>
            <a:r>
              <a:rPr sz="3600" spc="395" dirty="0">
                <a:latin typeface="Calibri"/>
                <a:cs typeface="Calibri"/>
              </a:rPr>
              <a:t>a</a:t>
            </a:r>
            <a:r>
              <a:rPr sz="3600" spc="170" dirty="0">
                <a:latin typeface="Calibri"/>
                <a:cs typeface="Calibri"/>
              </a:rPr>
              <a:t> </a:t>
            </a:r>
            <a:r>
              <a:rPr sz="3600" spc="495" dirty="0">
                <a:latin typeface="Calibri"/>
                <a:cs typeface="Calibri"/>
              </a:rPr>
              <a:t>high</a:t>
            </a:r>
            <a:r>
              <a:rPr sz="3600" spc="165" dirty="0">
                <a:latin typeface="Calibri"/>
                <a:cs typeface="Calibri"/>
              </a:rPr>
              <a:t> </a:t>
            </a:r>
            <a:r>
              <a:rPr sz="3600" spc="270" dirty="0">
                <a:latin typeface="Calibri"/>
                <a:cs typeface="Calibri"/>
              </a:rPr>
              <a:t>level</a:t>
            </a:r>
            <a:r>
              <a:rPr sz="3600" spc="170" dirty="0">
                <a:latin typeface="Calibri"/>
                <a:cs typeface="Calibri"/>
              </a:rPr>
              <a:t> </a:t>
            </a:r>
            <a:r>
              <a:rPr sz="3600" spc="220" dirty="0">
                <a:latin typeface="Calibri"/>
                <a:cs typeface="Calibri"/>
              </a:rPr>
              <a:t>of</a:t>
            </a:r>
            <a:r>
              <a:rPr sz="3600" spc="185" dirty="0">
                <a:latin typeface="Calibri"/>
                <a:cs typeface="Calibri"/>
              </a:rPr>
              <a:t> </a:t>
            </a:r>
            <a:r>
              <a:rPr sz="3600" spc="245" dirty="0">
                <a:latin typeface="Calibri"/>
                <a:cs typeface="Calibri"/>
              </a:rPr>
              <a:t>self-</a:t>
            </a:r>
            <a:r>
              <a:rPr sz="3600" spc="335" dirty="0">
                <a:latin typeface="Calibri"/>
                <a:cs typeface="Calibri"/>
              </a:rPr>
              <a:t>discipline</a:t>
            </a:r>
            <a:r>
              <a:rPr sz="3600" spc="180" dirty="0">
                <a:latin typeface="Calibri"/>
                <a:cs typeface="Calibri"/>
              </a:rPr>
              <a:t> </a:t>
            </a:r>
            <a:r>
              <a:rPr sz="3600" spc="495" dirty="0">
                <a:latin typeface="Calibri"/>
                <a:cs typeface="Calibri"/>
              </a:rPr>
              <a:t>and</a:t>
            </a:r>
            <a:r>
              <a:rPr sz="3600" spc="165" dirty="0">
                <a:latin typeface="Calibri"/>
                <a:cs typeface="Calibri"/>
              </a:rPr>
              <a:t> </a:t>
            </a:r>
            <a:r>
              <a:rPr sz="3600" spc="420" dirty="0">
                <a:latin typeface="Calibri"/>
                <a:cs typeface="Calibri"/>
              </a:rPr>
              <a:t>time</a:t>
            </a:r>
            <a:r>
              <a:rPr sz="3600" spc="175" dirty="0">
                <a:latin typeface="Calibri"/>
                <a:cs typeface="Calibri"/>
              </a:rPr>
              <a:t> </a:t>
            </a:r>
            <a:r>
              <a:rPr sz="3600" spc="545" dirty="0">
                <a:latin typeface="Calibri"/>
                <a:cs typeface="Calibri"/>
              </a:rPr>
              <a:t>management</a:t>
            </a:r>
            <a:r>
              <a:rPr sz="3600" spc="190" dirty="0">
                <a:latin typeface="Calibri"/>
                <a:cs typeface="Calibri"/>
              </a:rPr>
              <a:t> </a:t>
            </a:r>
            <a:r>
              <a:rPr sz="3600" spc="265" dirty="0">
                <a:latin typeface="Calibri"/>
                <a:cs typeface="Calibri"/>
              </a:rPr>
              <a:t>skills</a:t>
            </a:r>
            <a:r>
              <a:rPr sz="3600" spc="160" dirty="0">
                <a:latin typeface="Calibri"/>
                <a:cs typeface="Calibri"/>
              </a:rPr>
              <a:t> </a:t>
            </a:r>
            <a:r>
              <a:rPr sz="3600" spc="285" dirty="0">
                <a:latin typeface="Calibri"/>
                <a:cs typeface="Calibri"/>
              </a:rPr>
              <a:t>to</a:t>
            </a:r>
            <a:r>
              <a:rPr sz="3600" spc="185" dirty="0">
                <a:latin typeface="Calibri"/>
                <a:cs typeface="Calibri"/>
              </a:rPr>
              <a:t> </a:t>
            </a:r>
            <a:r>
              <a:rPr sz="3600" spc="305" dirty="0">
                <a:latin typeface="Calibri"/>
                <a:cs typeface="Calibri"/>
              </a:rPr>
              <a:t>stay </a:t>
            </a:r>
            <a:r>
              <a:rPr sz="3600" spc="430" dirty="0">
                <a:latin typeface="Calibri"/>
                <a:cs typeface="Calibri"/>
              </a:rPr>
              <a:t>on</a:t>
            </a:r>
            <a:r>
              <a:rPr sz="3600" spc="135" dirty="0">
                <a:latin typeface="Calibri"/>
                <a:cs typeface="Calibri"/>
              </a:rPr>
              <a:t> </a:t>
            </a:r>
            <a:r>
              <a:rPr sz="3600" spc="204" dirty="0">
                <a:latin typeface="Calibri"/>
                <a:cs typeface="Calibri"/>
              </a:rPr>
              <a:t>track.“</a:t>
            </a:r>
            <a:endParaRPr sz="3600">
              <a:latin typeface="Calibri"/>
              <a:cs typeface="Calibri"/>
            </a:endParaRPr>
          </a:p>
          <a:p>
            <a:pPr marL="12700">
              <a:lnSpc>
                <a:spcPct val="100000"/>
              </a:lnSpc>
              <a:spcBef>
                <a:spcPts val="4320"/>
              </a:spcBef>
            </a:pPr>
            <a:r>
              <a:rPr sz="3600" b="1" spc="459" dirty="0">
                <a:latin typeface="Calibri"/>
                <a:cs typeface="Calibri"/>
              </a:rPr>
              <a:t>Paraphrased</a:t>
            </a:r>
            <a:r>
              <a:rPr sz="3600" b="1" spc="250" dirty="0">
                <a:latin typeface="Calibri"/>
                <a:cs typeface="Calibri"/>
              </a:rPr>
              <a:t> </a:t>
            </a:r>
            <a:r>
              <a:rPr sz="3600" b="1" spc="345" dirty="0">
                <a:latin typeface="Calibri"/>
                <a:cs typeface="Calibri"/>
              </a:rPr>
              <a:t>Version:</a:t>
            </a:r>
            <a:endParaRPr sz="3600">
              <a:latin typeface="Calibri"/>
              <a:cs typeface="Calibri"/>
            </a:endParaRPr>
          </a:p>
          <a:p>
            <a:pPr marL="12700" marR="396875">
              <a:lnSpc>
                <a:spcPct val="100000"/>
              </a:lnSpc>
            </a:pPr>
            <a:r>
              <a:rPr sz="3600" spc="270" dirty="0">
                <a:latin typeface="Calibri"/>
                <a:cs typeface="Calibri"/>
              </a:rPr>
              <a:t>"E-</a:t>
            </a:r>
            <a:r>
              <a:rPr sz="3600" spc="385" dirty="0">
                <a:latin typeface="Calibri"/>
                <a:cs typeface="Calibri"/>
              </a:rPr>
              <a:t>learning</a:t>
            </a:r>
            <a:r>
              <a:rPr sz="3600" spc="110" dirty="0">
                <a:latin typeface="Calibri"/>
                <a:cs typeface="Calibri"/>
              </a:rPr>
              <a:t> </a:t>
            </a:r>
            <a:r>
              <a:rPr sz="3600" spc="380" dirty="0">
                <a:latin typeface="Calibri"/>
                <a:cs typeface="Calibri"/>
              </a:rPr>
              <a:t>gives</a:t>
            </a:r>
            <a:r>
              <a:rPr sz="3600" spc="120" dirty="0">
                <a:latin typeface="Calibri"/>
                <a:cs typeface="Calibri"/>
              </a:rPr>
              <a:t> </a:t>
            </a:r>
            <a:r>
              <a:rPr sz="3600" spc="395" dirty="0">
                <a:latin typeface="Calibri"/>
                <a:cs typeface="Calibri"/>
              </a:rPr>
              <a:t>students</a:t>
            </a:r>
            <a:r>
              <a:rPr sz="3600" spc="135" dirty="0">
                <a:latin typeface="Calibri"/>
                <a:cs typeface="Calibri"/>
              </a:rPr>
              <a:t> </a:t>
            </a:r>
            <a:r>
              <a:rPr sz="3600" spc="390" dirty="0">
                <a:latin typeface="Calibri"/>
                <a:cs typeface="Calibri"/>
              </a:rPr>
              <a:t>the</a:t>
            </a:r>
            <a:r>
              <a:rPr sz="3600" spc="135" dirty="0">
                <a:latin typeface="Calibri"/>
                <a:cs typeface="Calibri"/>
              </a:rPr>
              <a:t> </a:t>
            </a:r>
            <a:r>
              <a:rPr sz="3600" spc="405" dirty="0">
                <a:latin typeface="Calibri"/>
                <a:cs typeface="Calibri"/>
              </a:rPr>
              <a:t>freedom</a:t>
            </a:r>
            <a:r>
              <a:rPr sz="3600" spc="135" dirty="0">
                <a:latin typeface="Calibri"/>
                <a:cs typeface="Calibri"/>
              </a:rPr>
              <a:t> </a:t>
            </a:r>
            <a:r>
              <a:rPr sz="3600" spc="290" dirty="0">
                <a:latin typeface="Calibri"/>
                <a:cs typeface="Calibri"/>
              </a:rPr>
              <a:t>to</a:t>
            </a:r>
            <a:r>
              <a:rPr sz="3600" spc="150" dirty="0">
                <a:latin typeface="Calibri"/>
                <a:cs typeface="Calibri"/>
              </a:rPr>
              <a:t> </a:t>
            </a:r>
            <a:r>
              <a:rPr sz="3600" spc="325" dirty="0">
                <a:latin typeface="Calibri"/>
                <a:cs typeface="Calibri"/>
              </a:rPr>
              <a:t>learn</a:t>
            </a:r>
            <a:r>
              <a:rPr sz="3600" spc="114" dirty="0">
                <a:latin typeface="Calibri"/>
                <a:cs typeface="Calibri"/>
              </a:rPr>
              <a:t> </a:t>
            </a:r>
            <a:r>
              <a:rPr sz="3600" spc="320" dirty="0">
                <a:latin typeface="Calibri"/>
                <a:cs typeface="Calibri"/>
              </a:rPr>
              <a:t>at</a:t>
            </a:r>
            <a:r>
              <a:rPr sz="3600" spc="135" dirty="0">
                <a:latin typeface="Calibri"/>
                <a:cs typeface="Calibri"/>
              </a:rPr>
              <a:t> </a:t>
            </a:r>
            <a:r>
              <a:rPr sz="3600" spc="305" dirty="0">
                <a:latin typeface="Calibri"/>
                <a:cs typeface="Calibri"/>
              </a:rPr>
              <a:t>their</a:t>
            </a:r>
            <a:r>
              <a:rPr sz="3600" spc="120" dirty="0">
                <a:latin typeface="Calibri"/>
                <a:cs typeface="Calibri"/>
              </a:rPr>
              <a:t> </a:t>
            </a:r>
            <a:r>
              <a:rPr sz="3600" spc="484" dirty="0">
                <a:latin typeface="Calibri"/>
                <a:cs typeface="Calibri"/>
              </a:rPr>
              <a:t>own</a:t>
            </a:r>
            <a:r>
              <a:rPr sz="3600" spc="140" dirty="0">
                <a:latin typeface="Calibri"/>
                <a:cs typeface="Calibri"/>
              </a:rPr>
              <a:t> </a:t>
            </a:r>
            <a:r>
              <a:rPr sz="3600" spc="434" dirty="0">
                <a:latin typeface="Calibri"/>
                <a:cs typeface="Calibri"/>
              </a:rPr>
              <a:t>speed</a:t>
            </a:r>
            <a:r>
              <a:rPr sz="3600" spc="120" dirty="0">
                <a:latin typeface="Calibri"/>
                <a:cs typeface="Calibri"/>
              </a:rPr>
              <a:t> </a:t>
            </a:r>
            <a:r>
              <a:rPr sz="3600" spc="470" dirty="0">
                <a:latin typeface="Calibri"/>
                <a:cs typeface="Calibri"/>
              </a:rPr>
              <a:t>and </a:t>
            </a:r>
            <a:r>
              <a:rPr sz="3600" spc="405" dirty="0">
                <a:latin typeface="Calibri"/>
                <a:cs typeface="Calibri"/>
              </a:rPr>
              <a:t>use</a:t>
            </a:r>
            <a:r>
              <a:rPr sz="3600" spc="135" dirty="0">
                <a:latin typeface="Calibri"/>
                <a:cs typeface="Calibri"/>
              </a:rPr>
              <a:t> </a:t>
            </a:r>
            <a:r>
              <a:rPr sz="3600" spc="345" dirty="0">
                <a:latin typeface="Calibri"/>
                <a:cs typeface="Calibri"/>
              </a:rPr>
              <a:t>resources</a:t>
            </a:r>
            <a:r>
              <a:rPr sz="3600" spc="135" dirty="0">
                <a:latin typeface="Calibri"/>
                <a:cs typeface="Calibri"/>
              </a:rPr>
              <a:t> </a:t>
            </a:r>
            <a:r>
              <a:rPr sz="3600" spc="390" dirty="0">
                <a:latin typeface="Calibri"/>
                <a:cs typeface="Calibri"/>
              </a:rPr>
              <a:t>from</a:t>
            </a:r>
            <a:r>
              <a:rPr sz="3600" spc="140" dirty="0">
                <a:latin typeface="Calibri"/>
                <a:cs typeface="Calibri"/>
              </a:rPr>
              <a:t> </a:t>
            </a:r>
            <a:r>
              <a:rPr sz="3600" spc="415" dirty="0">
                <a:latin typeface="Calibri"/>
                <a:cs typeface="Calibri"/>
              </a:rPr>
              <a:t>any</a:t>
            </a:r>
            <a:r>
              <a:rPr sz="3600" spc="135" dirty="0">
                <a:latin typeface="Calibri"/>
                <a:cs typeface="Calibri"/>
              </a:rPr>
              <a:t> </a:t>
            </a:r>
            <a:r>
              <a:rPr sz="3600" spc="280" dirty="0">
                <a:latin typeface="Calibri"/>
                <a:cs typeface="Calibri"/>
              </a:rPr>
              <a:t>location.</a:t>
            </a:r>
            <a:r>
              <a:rPr sz="3600" spc="125" dirty="0">
                <a:latin typeface="Calibri"/>
                <a:cs typeface="Calibri"/>
              </a:rPr>
              <a:t> </a:t>
            </a:r>
            <a:r>
              <a:rPr sz="3600" spc="505" dirty="0">
                <a:latin typeface="Calibri"/>
                <a:cs typeface="Calibri"/>
              </a:rPr>
              <a:t>But</a:t>
            </a:r>
            <a:r>
              <a:rPr sz="3600" spc="135" dirty="0">
                <a:latin typeface="Calibri"/>
                <a:cs typeface="Calibri"/>
              </a:rPr>
              <a:t> </a:t>
            </a:r>
            <a:r>
              <a:rPr sz="3600" spc="200" dirty="0">
                <a:latin typeface="Calibri"/>
                <a:cs typeface="Calibri"/>
              </a:rPr>
              <a:t>it</a:t>
            </a:r>
            <a:r>
              <a:rPr sz="3600" spc="125" dirty="0">
                <a:latin typeface="Calibri"/>
                <a:cs typeface="Calibri"/>
              </a:rPr>
              <a:t> </a:t>
            </a:r>
            <a:r>
              <a:rPr sz="3600" spc="305" dirty="0">
                <a:latin typeface="Calibri"/>
                <a:cs typeface="Calibri"/>
              </a:rPr>
              <a:t>also</a:t>
            </a:r>
            <a:r>
              <a:rPr sz="3600" spc="135" dirty="0">
                <a:latin typeface="Calibri"/>
                <a:cs typeface="Calibri"/>
              </a:rPr>
              <a:t> </a:t>
            </a:r>
            <a:r>
              <a:rPr sz="3600" spc="515" dirty="0">
                <a:latin typeface="Calibri"/>
                <a:cs typeface="Calibri"/>
              </a:rPr>
              <a:t>demands</a:t>
            </a:r>
            <a:r>
              <a:rPr sz="3600" spc="140" dirty="0">
                <a:latin typeface="Calibri"/>
                <a:cs typeface="Calibri"/>
              </a:rPr>
              <a:t> </a:t>
            </a:r>
            <a:r>
              <a:rPr sz="3600" spc="405" dirty="0">
                <a:latin typeface="Calibri"/>
                <a:cs typeface="Calibri"/>
              </a:rPr>
              <a:t>strong</a:t>
            </a:r>
            <a:r>
              <a:rPr sz="3600" spc="135" dirty="0">
                <a:latin typeface="Calibri"/>
                <a:cs typeface="Calibri"/>
              </a:rPr>
              <a:t> </a:t>
            </a:r>
            <a:r>
              <a:rPr sz="3600" spc="250" dirty="0">
                <a:latin typeface="Calibri"/>
                <a:cs typeface="Calibri"/>
              </a:rPr>
              <a:t>self-</a:t>
            </a:r>
            <a:r>
              <a:rPr sz="3600" spc="315" dirty="0">
                <a:latin typeface="Calibri"/>
                <a:cs typeface="Calibri"/>
              </a:rPr>
              <a:t>control </a:t>
            </a:r>
            <a:r>
              <a:rPr sz="3600" spc="495" dirty="0">
                <a:latin typeface="Calibri"/>
                <a:cs typeface="Calibri"/>
              </a:rPr>
              <a:t>and</a:t>
            </a:r>
            <a:r>
              <a:rPr sz="3600" spc="120" dirty="0">
                <a:latin typeface="Calibri"/>
                <a:cs typeface="Calibri"/>
              </a:rPr>
              <a:t> </a:t>
            </a:r>
            <a:r>
              <a:rPr sz="3600" spc="495" dirty="0">
                <a:latin typeface="Calibri"/>
                <a:cs typeface="Calibri"/>
              </a:rPr>
              <a:t>good</a:t>
            </a:r>
            <a:r>
              <a:rPr sz="3600" spc="150" dirty="0">
                <a:latin typeface="Calibri"/>
                <a:cs typeface="Calibri"/>
              </a:rPr>
              <a:t> </a:t>
            </a:r>
            <a:r>
              <a:rPr sz="3600" spc="415" dirty="0">
                <a:latin typeface="Calibri"/>
                <a:cs typeface="Calibri"/>
              </a:rPr>
              <a:t>time</a:t>
            </a:r>
            <a:r>
              <a:rPr sz="3600" spc="135" dirty="0">
                <a:latin typeface="Calibri"/>
                <a:cs typeface="Calibri"/>
              </a:rPr>
              <a:t> </a:t>
            </a:r>
            <a:r>
              <a:rPr sz="3600" spc="550" dirty="0">
                <a:latin typeface="Calibri"/>
                <a:cs typeface="Calibri"/>
              </a:rPr>
              <a:t>management</a:t>
            </a:r>
            <a:r>
              <a:rPr sz="3600" spc="160" dirty="0">
                <a:latin typeface="Calibri"/>
                <a:cs typeface="Calibri"/>
              </a:rPr>
              <a:t> </a:t>
            </a:r>
            <a:r>
              <a:rPr sz="3600" spc="290" dirty="0">
                <a:latin typeface="Calibri"/>
                <a:cs typeface="Calibri"/>
              </a:rPr>
              <a:t>to</a:t>
            </a:r>
            <a:r>
              <a:rPr sz="3600" spc="140" dirty="0">
                <a:latin typeface="Calibri"/>
                <a:cs typeface="Calibri"/>
              </a:rPr>
              <a:t> </a:t>
            </a:r>
            <a:r>
              <a:rPr sz="3600" spc="445" dirty="0">
                <a:latin typeface="Calibri"/>
                <a:cs typeface="Calibri"/>
              </a:rPr>
              <a:t>keep</a:t>
            </a:r>
            <a:r>
              <a:rPr sz="3600" spc="135" dirty="0">
                <a:latin typeface="Calibri"/>
                <a:cs typeface="Calibri"/>
              </a:rPr>
              <a:t> </a:t>
            </a:r>
            <a:r>
              <a:rPr sz="3600" spc="525" dirty="0">
                <a:latin typeface="Calibri"/>
                <a:cs typeface="Calibri"/>
              </a:rPr>
              <a:t>up</a:t>
            </a:r>
            <a:r>
              <a:rPr sz="3600" spc="140" dirty="0">
                <a:latin typeface="Calibri"/>
                <a:cs typeface="Calibri"/>
              </a:rPr>
              <a:t> </a:t>
            </a:r>
            <a:r>
              <a:rPr sz="3600" spc="370" dirty="0">
                <a:latin typeface="Calibri"/>
                <a:cs typeface="Calibri"/>
              </a:rPr>
              <a:t>with</a:t>
            </a:r>
            <a:r>
              <a:rPr sz="3600" spc="130" dirty="0">
                <a:latin typeface="Calibri"/>
                <a:cs typeface="Calibri"/>
              </a:rPr>
              <a:t> </a:t>
            </a:r>
            <a:r>
              <a:rPr sz="3600" spc="305" dirty="0">
                <a:latin typeface="Calibri"/>
                <a:cs typeface="Calibri"/>
              </a:rPr>
              <a:t>their</a:t>
            </a:r>
            <a:r>
              <a:rPr sz="3600" spc="114" dirty="0">
                <a:latin typeface="Calibri"/>
                <a:cs typeface="Calibri"/>
              </a:rPr>
              <a:t> </a:t>
            </a:r>
            <a:r>
              <a:rPr sz="3600" spc="240" dirty="0">
                <a:latin typeface="Calibri"/>
                <a:cs typeface="Calibri"/>
              </a:rPr>
              <a:t>studies."</a:t>
            </a:r>
            <a:endParaRPr sz="3600">
              <a:latin typeface="Calibri"/>
              <a:cs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4" name="object 4"/>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1113155">
              <a:lnSpc>
                <a:spcPct val="100000"/>
              </a:lnSpc>
              <a:spcBef>
                <a:spcPts val="100"/>
              </a:spcBef>
            </a:pPr>
            <a:r>
              <a:rPr spc="944" dirty="0"/>
              <a:t>Paraphrasing</a:t>
            </a:r>
            <a:r>
              <a:rPr spc="390" dirty="0"/>
              <a:t> </a:t>
            </a:r>
            <a:r>
              <a:rPr dirty="0"/>
              <a:t>–</a:t>
            </a:r>
            <a:r>
              <a:rPr spc="430" dirty="0"/>
              <a:t> </a:t>
            </a:r>
            <a:r>
              <a:rPr spc="790" dirty="0"/>
              <a:t>Tips</a:t>
            </a:r>
          </a:p>
        </p:txBody>
      </p:sp>
      <p:sp>
        <p:nvSpPr>
          <p:cNvPr id="6" name="object 6"/>
          <p:cNvSpPr txBox="1"/>
          <p:nvPr/>
        </p:nvSpPr>
        <p:spPr>
          <a:xfrm>
            <a:off x="381000" y="1783607"/>
            <a:ext cx="17678400" cy="8121650"/>
          </a:xfrm>
          <a:prstGeom prst="rect">
            <a:avLst/>
          </a:prstGeom>
        </p:spPr>
        <p:txBody>
          <a:bodyPr vert="horz" wrap="square" lIns="0" tIns="12700" rIns="0" bIns="0" rtlCol="0">
            <a:spAutoFit/>
          </a:bodyPr>
          <a:lstStyle/>
          <a:p>
            <a:pPr marL="583565" indent="-570865">
              <a:lnSpc>
                <a:spcPct val="100000"/>
              </a:lnSpc>
              <a:spcBef>
                <a:spcPts val="100"/>
              </a:spcBef>
              <a:buFont typeface="Arial"/>
              <a:buChar char="•"/>
              <a:tabLst>
                <a:tab pos="583565" algn="l"/>
              </a:tabLst>
            </a:pPr>
            <a:r>
              <a:rPr sz="3600" b="1" spc="455" dirty="0">
                <a:latin typeface="Calibri"/>
                <a:cs typeface="Calibri"/>
              </a:rPr>
              <a:t>Understand</a:t>
            </a:r>
            <a:r>
              <a:rPr sz="3600" b="1" spc="235" dirty="0">
                <a:latin typeface="Calibri"/>
                <a:cs typeface="Calibri"/>
              </a:rPr>
              <a:t> </a:t>
            </a:r>
            <a:r>
              <a:rPr sz="3600" b="1" spc="295" dirty="0">
                <a:latin typeface="Calibri"/>
                <a:cs typeface="Calibri"/>
              </a:rPr>
              <a:t>first</a:t>
            </a:r>
            <a:r>
              <a:rPr sz="3600" b="1" spc="114" dirty="0">
                <a:latin typeface="Calibri"/>
                <a:cs typeface="Calibri"/>
              </a:rPr>
              <a:t> </a:t>
            </a:r>
            <a:r>
              <a:rPr sz="3600" dirty="0">
                <a:latin typeface="Calibri"/>
                <a:cs typeface="Calibri"/>
              </a:rPr>
              <a:t>–</a:t>
            </a:r>
            <a:r>
              <a:rPr sz="3600" spc="130" dirty="0">
                <a:latin typeface="Calibri"/>
                <a:cs typeface="Calibri"/>
              </a:rPr>
              <a:t> </a:t>
            </a:r>
            <a:r>
              <a:rPr sz="3600" spc="495" dirty="0">
                <a:latin typeface="Calibri"/>
                <a:cs typeface="Calibri"/>
              </a:rPr>
              <a:t>Read</a:t>
            </a:r>
            <a:r>
              <a:rPr sz="3600" spc="125" dirty="0">
                <a:latin typeface="Calibri"/>
                <a:cs typeface="Calibri"/>
              </a:rPr>
              <a:t> </a:t>
            </a:r>
            <a:r>
              <a:rPr sz="3600" spc="390" dirty="0">
                <a:latin typeface="Calibri"/>
                <a:cs typeface="Calibri"/>
              </a:rPr>
              <a:t>the</a:t>
            </a:r>
            <a:r>
              <a:rPr sz="3600" spc="135" dirty="0">
                <a:latin typeface="Calibri"/>
                <a:cs typeface="Calibri"/>
              </a:rPr>
              <a:t> </a:t>
            </a:r>
            <a:r>
              <a:rPr sz="3600" spc="315" dirty="0">
                <a:latin typeface="Calibri"/>
                <a:cs typeface="Calibri"/>
              </a:rPr>
              <a:t>text</a:t>
            </a:r>
            <a:r>
              <a:rPr sz="3600" spc="140" dirty="0">
                <a:latin typeface="Calibri"/>
                <a:cs typeface="Calibri"/>
              </a:rPr>
              <a:t> </a:t>
            </a:r>
            <a:r>
              <a:rPr sz="3600" spc="290" dirty="0">
                <a:latin typeface="Calibri"/>
                <a:cs typeface="Calibri"/>
              </a:rPr>
              <a:t>carefully</a:t>
            </a:r>
            <a:r>
              <a:rPr sz="3600" spc="114" dirty="0">
                <a:latin typeface="Calibri"/>
                <a:cs typeface="Calibri"/>
              </a:rPr>
              <a:t> </a:t>
            </a:r>
            <a:r>
              <a:rPr sz="3600" spc="495" dirty="0">
                <a:latin typeface="Calibri"/>
                <a:cs typeface="Calibri"/>
              </a:rPr>
              <a:t>and</a:t>
            </a:r>
            <a:r>
              <a:rPr sz="3600" spc="140" dirty="0">
                <a:latin typeface="Calibri"/>
                <a:cs typeface="Calibri"/>
              </a:rPr>
              <a:t> </a:t>
            </a:r>
            <a:r>
              <a:rPr sz="3600" spc="420" dirty="0">
                <a:latin typeface="Calibri"/>
                <a:cs typeface="Calibri"/>
              </a:rPr>
              <a:t>highlight</a:t>
            </a:r>
            <a:r>
              <a:rPr sz="3600" spc="110" dirty="0">
                <a:latin typeface="Calibri"/>
                <a:cs typeface="Calibri"/>
              </a:rPr>
              <a:t> </a:t>
            </a:r>
            <a:r>
              <a:rPr sz="3600" spc="400" dirty="0">
                <a:latin typeface="Calibri"/>
                <a:cs typeface="Calibri"/>
              </a:rPr>
              <a:t>key</a:t>
            </a:r>
            <a:r>
              <a:rPr sz="3600" spc="140" dirty="0">
                <a:latin typeface="Calibri"/>
                <a:cs typeface="Calibri"/>
              </a:rPr>
              <a:t> </a:t>
            </a:r>
            <a:r>
              <a:rPr sz="3600" spc="275" dirty="0">
                <a:latin typeface="Calibri"/>
                <a:cs typeface="Calibri"/>
              </a:rPr>
              <a:t>points.</a:t>
            </a:r>
            <a:endParaRPr sz="3600" dirty="0">
              <a:latin typeface="Calibri"/>
              <a:cs typeface="Calibri"/>
            </a:endParaRPr>
          </a:p>
          <a:p>
            <a:pPr marL="584200" marR="2258060" indent="-571500">
              <a:lnSpc>
                <a:spcPct val="100000"/>
              </a:lnSpc>
              <a:spcBef>
                <a:spcPts val="4320"/>
              </a:spcBef>
              <a:buFont typeface="Arial"/>
              <a:buChar char="•"/>
              <a:tabLst>
                <a:tab pos="584200" algn="l"/>
              </a:tabLst>
            </a:pPr>
            <a:r>
              <a:rPr sz="3600" b="1" spc="465" dirty="0">
                <a:latin typeface="Calibri"/>
                <a:cs typeface="Calibri"/>
              </a:rPr>
              <a:t>Use</a:t>
            </a:r>
            <a:r>
              <a:rPr sz="3600" b="1" spc="229" dirty="0">
                <a:latin typeface="Calibri"/>
                <a:cs typeface="Calibri"/>
              </a:rPr>
              <a:t> </a:t>
            </a:r>
            <a:r>
              <a:rPr sz="3600" b="1" spc="525" dirty="0">
                <a:latin typeface="Calibri"/>
                <a:cs typeface="Calibri"/>
              </a:rPr>
              <a:t>synonyms</a:t>
            </a:r>
            <a:r>
              <a:rPr sz="3600" b="1" spc="125" dirty="0">
                <a:latin typeface="Calibri"/>
                <a:cs typeface="Calibri"/>
              </a:rPr>
              <a:t> </a:t>
            </a:r>
            <a:r>
              <a:rPr sz="3600" dirty="0">
                <a:latin typeface="Calibri"/>
                <a:cs typeface="Calibri"/>
              </a:rPr>
              <a:t>–</a:t>
            </a:r>
            <a:r>
              <a:rPr sz="3600" spc="135" dirty="0">
                <a:latin typeface="Calibri"/>
                <a:cs typeface="Calibri"/>
              </a:rPr>
              <a:t> </a:t>
            </a:r>
            <a:r>
              <a:rPr sz="3600" spc="425" dirty="0">
                <a:latin typeface="Calibri"/>
                <a:cs typeface="Calibri"/>
              </a:rPr>
              <a:t>Replace</a:t>
            </a:r>
            <a:r>
              <a:rPr sz="3600" spc="135" dirty="0">
                <a:latin typeface="Calibri"/>
                <a:cs typeface="Calibri"/>
              </a:rPr>
              <a:t> </a:t>
            </a:r>
            <a:r>
              <a:rPr sz="3600" spc="390" dirty="0">
                <a:latin typeface="Calibri"/>
                <a:cs typeface="Calibri"/>
              </a:rPr>
              <a:t>words</a:t>
            </a:r>
            <a:r>
              <a:rPr sz="3600" spc="140" dirty="0">
                <a:latin typeface="Calibri"/>
                <a:cs typeface="Calibri"/>
              </a:rPr>
              <a:t> </a:t>
            </a:r>
            <a:r>
              <a:rPr sz="3600" spc="370" dirty="0">
                <a:latin typeface="Calibri"/>
                <a:cs typeface="Calibri"/>
              </a:rPr>
              <a:t>with</a:t>
            </a:r>
            <a:r>
              <a:rPr sz="3600" spc="120" dirty="0">
                <a:latin typeface="Calibri"/>
                <a:cs typeface="Calibri"/>
              </a:rPr>
              <a:t> </a:t>
            </a:r>
            <a:r>
              <a:rPr sz="3600" spc="315" dirty="0">
                <a:latin typeface="Calibri"/>
                <a:cs typeface="Calibri"/>
              </a:rPr>
              <a:t>similar</a:t>
            </a:r>
            <a:r>
              <a:rPr sz="3600" spc="110" dirty="0">
                <a:latin typeface="Calibri"/>
                <a:cs typeface="Calibri"/>
              </a:rPr>
              <a:t> </a:t>
            </a:r>
            <a:r>
              <a:rPr sz="3600" spc="509" dirty="0">
                <a:latin typeface="Calibri"/>
                <a:cs typeface="Calibri"/>
              </a:rPr>
              <a:t>meanings</a:t>
            </a:r>
            <a:r>
              <a:rPr sz="3600" spc="135" dirty="0">
                <a:latin typeface="Calibri"/>
                <a:cs typeface="Calibri"/>
              </a:rPr>
              <a:t> </a:t>
            </a:r>
            <a:r>
              <a:rPr sz="3600" spc="445" dirty="0">
                <a:latin typeface="Calibri"/>
                <a:cs typeface="Calibri"/>
              </a:rPr>
              <a:t>but</a:t>
            </a:r>
            <a:r>
              <a:rPr sz="3600" spc="135" dirty="0">
                <a:latin typeface="Calibri"/>
                <a:cs typeface="Calibri"/>
              </a:rPr>
              <a:t> </a:t>
            </a:r>
            <a:r>
              <a:rPr sz="3600" spc="430" dirty="0">
                <a:latin typeface="Calibri"/>
                <a:cs typeface="Calibri"/>
              </a:rPr>
              <a:t>be </a:t>
            </a:r>
            <a:r>
              <a:rPr sz="3600" spc="305" dirty="0">
                <a:latin typeface="Calibri"/>
                <a:cs typeface="Calibri"/>
              </a:rPr>
              <a:t>cautious.</a:t>
            </a:r>
            <a:endParaRPr sz="3600" dirty="0">
              <a:latin typeface="Calibri"/>
              <a:cs typeface="Calibri"/>
            </a:endParaRPr>
          </a:p>
          <a:p>
            <a:pPr marL="584200" marR="1840230" indent="-571500">
              <a:lnSpc>
                <a:spcPct val="100000"/>
              </a:lnSpc>
              <a:spcBef>
                <a:spcPts val="4325"/>
              </a:spcBef>
              <a:buFont typeface="Arial"/>
              <a:buChar char="•"/>
              <a:tabLst>
                <a:tab pos="584200" algn="l"/>
              </a:tabLst>
            </a:pPr>
            <a:r>
              <a:rPr sz="3600" b="1" spc="590" dirty="0">
                <a:latin typeface="Calibri"/>
                <a:cs typeface="Calibri"/>
              </a:rPr>
              <a:t>Change</a:t>
            </a:r>
            <a:r>
              <a:rPr sz="3600" b="1" spc="245" dirty="0">
                <a:latin typeface="Calibri"/>
                <a:cs typeface="Calibri"/>
              </a:rPr>
              <a:t> </a:t>
            </a:r>
            <a:r>
              <a:rPr sz="3600" b="1" spc="415" dirty="0">
                <a:latin typeface="Calibri"/>
                <a:cs typeface="Calibri"/>
              </a:rPr>
              <a:t>structure</a:t>
            </a:r>
            <a:r>
              <a:rPr sz="3600" b="1" spc="114" dirty="0">
                <a:latin typeface="Calibri"/>
                <a:cs typeface="Calibri"/>
              </a:rPr>
              <a:t> </a:t>
            </a:r>
            <a:r>
              <a:rPr sz="3600" dirty="0">
                <a:latin typeface="Calibri"/>
                <a:cs typeface="Calibri"/>
              </a:rPr>
              <a:t>–</a:t>
            </a:r>
            <a:r>
              <a:rPr sz="3600" spc="135" dirty="0">
                <a:latin typeface="Calibri"/>
                <a:cs typeface="Calibri"/>
              </a:rPr>
              <a:t> </a:t>
            </a:r>
            <a:r>
              <a:rPr sz="3600" spc="434" dirty="0">
                <a:latin typeface="Calibri"/>
                <a:cs typeface="Calibri"/>
              </a:rPr>
              <a:t>Rearrange</a:t>
            </a:r>
            <a:r>
              <a:rPr sz="3600" spc="125" dirty="0">
                <a:latin typeface="Calibri"/>
                <a:cs typeface="Calibri"/>
              </a:rPr>
              <a:t> </a:t>
            </a:r>
            <a:r>
              <a:rPr sz="3600" spc="340" dirty="0">
                <a:latin typeface="Calibri"/>
                <a:cs typeface="Calibri"/>
              </a:rPr>
              <a:t>sentences,</a:t>
            </a:r>
            <a:r>
              <a:rPr sz="3600" spc="140" dirty="0">
                <a:latin typeface="Calibri"/>
                <a:cs typeface="Calibri"/>
              </a:rPr>
              <a:t> </a:t>
            </a:r>
            <a:r>
              <a:rPr sz="3600" spc="390" dirty="0">
                <a:latin typeface="Calibri"/>
                <a:cs typeface="Calibri"/>
              </a:rPr>
              <a:t>switch</a:t>
            </a:r>
            <a:r>
              <a:rPr sz="3600" spc="125" dirty="0">
                <a:latin typeface="Calibri"/>
                <a:cs typeface="Calibri"/>
              </a:rPr>
              <a:t> </a:t>
            </a:r>
            <a:r>
              <a:rPr sz="3600" spc="390" dirty="0">
                <a:latin typeface="Calibri"/>
                <a:cs typeface="Calibri"/>
              </a:rPr>
              <a:t>from</a:t>
            </a:r>
            <a:r>
              <a:rPr sz="3600" spc="140" dirty="0">
                <a:latin typeface="Calibri"/>
                <a:cs typeface="Calibri"/>
              </a:rPr>
              <a:t> </a:t>
            </a:r>
            <a:r>
              <a:rPr sz="3600" spc="325" dirty="0">
                <a:latin typeface="Calibri"/>
                <a:cs typeface="Calibri"/>
              </a:rPr>
              <a:t>active</a:t>
            </a:r>
            <a:r>
              <a:rPr sz="3600" spc="114" dirty="0">
                <a:latin typeface="Calibri"/>
                <a:cs typeface="Calibri"/>
              </a:rPr>
              <a:t> </a:t>
            </a:r>
            <a:r>
              <a:rPr sz="3600" spc="265" dirty="0">
                <a:latin typeface="Calibri"/>
                <a:cs typeface="Calibri"/>
              </a:rPr>
              <a:t>to </a:t>
            </a:r>
            <a:r>
              <a:rPr sz="3600" spc="290" dirty="0">
                <a:latin typeface="Calibri"/>
                <a:cs typeface="Calibri"/>
              </a:rPr>
              <a:t>passive,</a:t>
            </a:r>
            <a:r>
              <a:rPr sz="3600" spc="125" dirty="0">
                <a:latin typeface="Calibri"/>
                <a:cs typeface="Calibri"/>
              </a:rPr>
              <a:t> </a:t>
            </a:r>
            <a:r>
              <a:rPr sz="3600" spc="220" dirty="0">
                <a:latin typeface="Calibri"/>
                <a:cs typeface="Calibri"/>
              </a:rPr>
              <a:t>etc.</a:t>
            </a:r>
            <a:endParaRPr sz="3600" dirty="0">
              <a:latin typeface="Calibri"/>
              <a:cs typeface="Calibri"/>
            </a:endParaRPr>
          </a:p>
          <a:p>
            <a:pPr marL="583565" indent="-570865">
              <a:lnSpc>
                <a:spcPct val="100000"/>
              </a:lnSpc>
              <a:spcBef>
                <a:spcPts val="4320"/>
              </a:spcBef>
              <a:buFont typeface="Arial"/>
              <a:buChar char="•"/>
              <a:tabLst>
                <a:tab pos="583565" algn="l"/>
              </a:tabLst>
            </a:pPr>
            <a:r>
              <a:rPr sz="3600" b="1" spc="405" dirty="0">
                <a:latin typeface="Calibri"/>
                <a:cs typeface="Calibri"/>
              </a:rPr>
              <a:t>Simplify</a:t>
            </a:r>
            <a:r>
              <a:rPr sz="3600" b="1" spc="254" dirty="0">
                <a:latin typeface="Calibri"/>
                <a:cs typeface="Calibri"/>
              </a:rPr>
              <a:t> </a:t>
            </a:r>
            <a:r>
              <a:rPr sz="3600" b="1" spc="335" dirty="0">
                <a:latin typeface="Calibri"/>
                <a:cs typeface="Calibri"/>
              </a:rPr>
              <a:t>or</a:t>
            </a:r>
            <a:r>
              <a:rPr sz="3600" b="1" spc="225" dirty="0">
                <a:latin typeface="Calibri"/>
                <a:cs typeface="Calibri"/>
              </a:rPr>
              <a:t> </a:t>
            </a:r>
            <a:r>
              <a:rPr sz="3600" b="1" spc="505" dirty="0">
                <a:latin typeface="Calibri"/>
                <a:cs typeface="Calibri"/>
              </a:rPr>
              <a:t>combine</a:t>
            </a:r>
            <a:r>
              <a:rPr sz="3600" b="1" spc="135" dirty="0">
                <a:latin typeface="Calibri"/>
                <a:cs typeface="Calibri"/>
              </a:rPr>
              <a:t> </a:t>
            </a:r>
            <a:r>
              <a:rPr sz="3600" dirty="0">
                <a:latin typeface="Calibri"/>
                <a:cs typeface="Calibri"/>
              </a:rPr>
              <a:t>–</a:t>
            </a:r>
            <a:r>
              <a:rPr sz="3600" spc="135" dirty="0">
                <a:latin typeface="Calibri"/>
                <a:cs typeface="Calibri"/>
              </a:rPr>
              <a:t> </a:t>
            </a:r>
            <a:r>
              <a:rPr sz="3600" spc="430" dirty="0">
                <a:latin typeface="Calibri"/>
                <a:cs typeface="Calibri"/>
              </a:rPr>
              <a:t>Break</a:t>
            </a:r>
            <a:r>
              <a:rPr sz="3600" spc="130" dirty="0">
                <a:latin typeface="Calibri"/>
                <a:cs typeface="Calibri"/>
              </a:rPr>
              <a:t> </a:t>
            </a:r>
            <a:r>
              <a:rPr sz="3600" spc="440" dirty="0">
                <a:latin typeface="Calibri"/>
                <a:cs typeface="Calibri"/>
              </a:rPr>
              <a:t>long</a:t>
            </a:r>
            <a:r>
              <a:rPr sz="3600" spc="130" dirty="0">
                <a:latin typeface="Calibri"/>
                <a:cs typeface="Calibri"/>
              </a:rPr>
              <a:t> </a:t>
            </a:r>
            <a:r>
              <a:rPr sz="3600" spc="405" dirty="0">
                <a:latin typeface="Calibri"/>
                <a:cs typeface="Calibri"/>
              </a:rPr>
              <a:t>sentences</a:t>
            </a:r>
            <a:r>
              <a:rPr sz="3600" spc="140" dirty="0">
                <a:latin typeface="Calibri"/>
                <a:cs typeface="Calibri"/>
              </a:rPr>
              <a:t> </a:t>
            </a:r>
            <a:r>
              <a:rPr sz="3600" spc="265" dirty="0">
                <a:latin typeface="Calibri"/>
                <a:cs typeface="Calibri"/>
              </a:rPr>
              <a:t>or</a:t>
            </a:r>
            <a:r>
              <a:rPr sz="3600" spc="140" dirty="0">
                <a:latin typeface="Calibri"/>
                <a:cs typeface="Calibri"/>
              </a:rPr>
              <a:t> </a:t>
            </a:r>
            <a:r>
              <a:rPr sz="3600" spc="475" dirty="0">
                <a:latin typeface="Calibri"/>
                <a:cs typeface="Calibri"/>
              </a:rPr>
              <a:t>combine</a:t>
            </a:r>
            <a:r>
              <a:rPr sz="3600" spc="140" dirty="0">
                <a:latin typeface="Calibri"/>
                <a:cs typeface="Calibri"/>
              </a:rPr>
              <a:t> </a:t>
            </a:r>
            <a:r>
              <a:rPr sz="3600" spc="335" dirty="0">
                <a:latin typeface="Calibri"/>
                <a:cs typeface="Calibri"/>
              </a:rPr>
              <a:t>short</a:t>
            </a:r>
            <a:r>
              <a:rPr sz="3600" spc="140" dirty="0">
                <a:latin typeface="Calibri"/>
                <a:cs typeface="Calibri"/>
              </a:rPr>
              <a:t> </a:t>
            </a:r>
            <a:r>
              <a:rPr sz="3600" spc="270" dirty="0">
                <a:latin typeface="Calibri"/>
                <a:cs typeface="Calibri"/>
              </a:rPr>
              <a:t>ones.</a:t>
            </a:r>
            <a:endParaRPr sz="3600" dirty="0">
              <a:latin typeface="Calibri"/>
              <a:cs typeface="Calibri"/>
            </a:endParaRPr>
          </a:p>
          <a:p>
            <a:pPr marL="583565" indent="-570865">
              <a:lnSpc>
                <a:spcPct val="100000"/>
              </a:lnSpc>
              <a:spcBef>
                <a:spcPts val="4320"/>
              </a:spcBef>
              <a:buFont typeface="Arial"/>
              <a:buChar char="•"/>
              <a:tabLst>
                <a:tab pos="583565" algn="l"/>
              </a:tabLst>
            </a:pPr>
            <a:r>
              <a:rPr sz="3600" b="1" spc="445" dirty="0">
                <a:latin typeface="Calibri"/>
                <a:cs typeface="Calibri"/>
              </a:rPr>
              <a:t>Stay</a:t>
            </a:r>
            <a:r>
              <a:rPr sz="3600" b="1" spc="229" dirty="0">
                <a:latin typeface="Calibri"/>
                <a:cs typeface="Calibri"/>
              </a:rPr>
              <a:t> </a:t>
            </a:r>
            <a:r>
              <a:rPr sz="3600" b="1" spc="390" dirty="0">
                <a:latin typeface="Calibri"/>
                <a:cs typeface="Calibri"/>
              </a:rPr>
              <a:t>true</a:t>
            </a:r>
            <a:r>
              <a:rPr sz="3600" b="1" spc="229" dirty="0">
                <a:latin typeface="Calibri"/>
                <a:cs typeface="Calibri"/>
              </a:rPr>
              <a:t> </a:t>
            </a:r>
            <a:r>
              <a:rPr sz="3600" b="1" spc="365" dirty="0">
                <a:latin typeface="Calibri"/>
                <a:cs typeface="Calibri"/>
              </a:rPr>
              <a:t>to</a:t>
            </a:r>
            <a:r>
              <a:rPr sz="3600" b="1" spc="225" dirty="0">
                <a:latin typeface="Calibri"/>
                <a:cs typeface="Calibri"/>
              </a:rPr>
              <a:t> </a:t>
            </a:r>
            <a:r>
              <a:rPr sz="3600" b="1" spc="430" dirty="0">
                <a:latin typeface="Calibri"/>
                <a:cs typeface="Calibri"/>
              </a:rPr>
              <a:t>the</a:t>
            </a:r>
            <a:r>
              <a:rPr sz="3600" b="1" spc="229" dirty="0">
                <a:latin typeface="Calibri"/>
                <a:cs typeface="Calibri"/>
              </a:rPr>
              <a:t> </a:t>
            </a:r>
            <a:r>
              <a:rPr sz="3600" b="1" spc="535" dirty="0">
                <a:latin typeface="Calibri"/>
                <a:cs typeface="Calibri"/>
              </a:rPr>
              <a:t>meaning</a:t>
            </a:r>
            <a:r>
              <a:rPr sz="3600" b="1" spc="120" dirty="0">
                <a:latin typeface="Calibri"/>
                <a:cs typeface="Calibri"/>
              </a:rPr>
              <a:t> </a:t>
            </a:r>
            <a:r>
              <a:rPr sz="3600" dirty="0">
                <a:latin typeface="Calibri"/>
                <a:cs typeface="Calibri"/>
              </a:rPr>
              <a:t>–</a:t>
            </a:r>
            <a:r>
              <a:rPr sz="3600" spc="130" dirty="0">
                <a:latin typeface="Calibri"/>
                <a:cs typeface="Calibri"/>
              </a:rPr>
              <a:t> </a:t>
            </a:r>
            <a:r>
              <a:rPr sz="3600" spc="495" dirty="0">
                <a:latin typeface="Calibri"/>
                <a:cs typeface="Calibri"/>
              </a:rPr>
              <a:t>Keep</a:t>
            </a:r>
            <a:r>
              <a:rPr sz="3600" spc="120" dirty="0">
                <a:latin typeface="Calibri"/>
                <a:cs typeface="Calibri"/>
              </a:rPr>
              <a:t> </a:t>
            </a:r>
            <a:r>
              <a:rPr sz="3600" spc="390" dirty="0">
                <a:latin typeface="Calibri"/>
                <a:cs typeface="Calibri"/>
              </a:rPr>
              <a:t>the</a:t>
            </a:r>
            <a:r>
              <a:rPr sz="3600" spc="135" dirty="0">
                <a:latin typeface="Calibri"/>
                <a:cs typeface="Calibri"/>
              </a:rPr>
              <a:t> </a:t>
            </a:r>
            <a:r>
              <a:rPr sz="3600" spc="325" dirty="0">
                <a:latin typeface="Calibri"/>
                <a:cs typeface="Calibri"/>
              </a:rPr>
              <a:t>original</a:t>
            </a:r>
            <a:r>
              <a:rPr sz="3600" spc="110" dirty="0">
                <a:latin typeface="Calibri"/>
                <a:cs typeface="Calibri"/>
              </a:rPr>
              <a:t> </a:t>
            </a:r>
            <a:r>
              <a:rPr sz="3600" spc="505" dirty="0">
                <a:latin typeface="Calibri"/>
                <a:cs typeface="Calibri"/>
              </a:rPr>
              <a:t>message</a:t>
            </a:r>
            <a:r>
              <a:rPr sz="3600" spc="150" dirty="0">
                <a:latin typeface="Calibri"/>
                <a:cs typeface="Calibri"/>
              </a:rPr>
              <a:t> </a:t>
            </a:r>
            <a:r>
              <a:rPr sz="3600" spc="495" dirty="0">
                <a:latin typeface="Calibri"/>
                <a:cs typeface="Calibri"/>
              </a:rPr>
              <a:t>and</a:t>
            </a:r>
            <a:r>
              <a:rPr sz="3600" spc="120" dirty="0">
                <a:latin typeface="Calibri"/>
                <a:cs typeface="Calibri"/>
              </a:rPr>
              <a:t> </a:t>
            </a:r>
            <a:r>
              <a:rPr sz="3600" spc="265" dirty="0">
                <a:latin typeface="Calibri"/>
                <a:cs typeface="Calibri"/>
              </a:rPr>
              <a:t>tone.</a:t>
            </a:r>
            <a:endParaRPr sz="3600" dirty="0">
              <a:latin typeface="Calibri"/>
              <a:cs typeface="Calibri"/>
            </a:endParaRPr>
          </a:p>
          <a:p>
            <a:pPr marL="584200" marR="2016760" indent="-571500">
              <a:lnSpc>
                <a:spcPct val="100000"/>
              </a:lnSpc>
              <a:spcBef>
                <a:spcPts val="4320"/>
              </a:spcBef>
              <a:buFont typeface="Arial"/>
              <a:buChar char="•"/>
              <a:tabLst>
                <a:tab pos="584200" algn="l"/>
              </a:tabLst>
            </a:pPr>
            <a:r>
              <a:rPr sz="3600" b="1" spc="465" dirty="0">
                <a:latin typeface="Calibri"/>
                <a:cs typeface="Calibri"/>
              </a:rPr>
              <a:t>Use</a:t>
            </a:r>
            <a:r>
              <a:rPr sz="3600" b="1" spc="229" dirty="0">
                <a:latin typeface="Calibri"/>
                <a:cs typeface="Calibri"/>
              </a:rPr>
              <a:t> </a:t>
            </a:r>
            <a:r>
              <a:rPr sz="3600" b="1" spc="409" dirty="0">
                <a:latin typeface="Calibri"/>
                <a:cs typeface="Calibri"/>
              </a:rPr>
              <a:t>your</a:t>
            </a:r>
            <a:r>
              <a:rPr sz="3600" b="1" spc="229" dirty="0">
                <a:latin typeface="Calibri"/>
                <a:cs typeface="Calibri"/>
              </a:rPr>
              <a:t> </a:t>
            </a:r>
            <a:r>
              <a:rPr sz="3600" b="1" spc="545" dirty="0">
                <a:latin typeface="Calibri"/>
                <a:cs typeface="Calibri"/>
              </a:rPr>
              <a:t>own</a:t>
            </a:r>
            <a:r>
              <a:rPr sz="3600" b="1" spc="240" dirty="0">
                <a:latin typeface="Calibri"/>
                <a:cs typeface="Calibri"/>
              </a:rPr>
              <a:t> </a:t>
            </a:r>
            <a:r>
              <a:rPr sz="3600" b="1" spc="420" dirty="0">
                <a:latin typeface="Calibri"/>
                <a:cs typeface="Calibri"/>
              </a:rPr>
              <a:t>voice</a:t>
            </a:r>
            <a:r>
              <a:rPr sz="3600" b="1" spc="114" dirty="0">
                <a:latin typeface="Calibri"/>
                <a:cs typeface="Calibri"/>
              </a:rPr>
              <a:t> </a:t>
            </a:r>
            <a:r>
              <a:rPr sz="3600" dirty="0">
                <a:latin typeface="Calibri"/>
                <a:cs typeface="Calibri"/>
              </a:rPr>
              <a:t>–</a:t>
            </a:r>
            <a:r>
              <a:rPr sz="3600" spc="130" dirty="0">
                <a:latin typeface="Calibri"/>
                <a:cs typeface="Calibri"/>
              </a:rPr>
              <a:t> </a:t>
            </a:r>
            <a:r>
              <a:rPr sz="3600" spc="465" dirty="0">
                <a:latin typeface="Calibri"/>
                <a:cs typeface="Calibri"/>
              </a:rPr>
              <a:t>Imagine</a:t>
            </a:r>
            <a:r>
              <a:rPr sz="3600" spc="135" dirty="0">
                <a:latin typeface="Calibri"/>
                <a:cs typeface="Calibri"/>
              </a:rPr>
              <a:t> </a:t>
            </a:r>
            <a:r>
              <a:rPr sz="3600" spc="385" dirty="0">
                <a:latin typeface="Calibri"/>
                <a:cs typeface="Calibri"/>
              </a:rPr>
              <a:t>explaining</a:t>
            </a:r>
            <a:r>
              <a:rPr sz="3600" spc="140" dirty="0">
                <a:latin typeface="Calibri"/>
                <a:cs typeface="Calibri"/>
              </a:rPr>
              <a:t> </a:t>
            </a:r>
            <a:r>
              <a:rPr sz="3600" spc="390" dirty="0">
                <a:latin typeface="Calibri"/>
                <a:cs typeface="Calibri"/>
              </a:rPr>
              <a:t>the</a:t>
            </a:r>
            <a:r>
              <a:rPr sz="3600" spc="125" dirty="0">
                <a:latin typeface="Calibri"/>
                <a:cs typeface="Calibri"/>
              </a:rPr>
              <a:t> </a:t>
            </a:r>
            <a:r>
              <a:rPr sz="3600" spc="355" dirty="0">
                <a:latin typeface="Calibri"/>
                <a:cs typeface="Calibri"/>
              </a:rPr>
              <a:t>idea</a:t>
            </a:r>
            <a:r>
              <a:rPr sz="3600" spc="120" dirty="0">
                <a:latin typeface="Calibri"/>
                <a:cs typeface="Calibri"/>
              </a:rPr>
              <a:t> </a:t>
            </a:r>
            <a:r>
              <a:rPr sz="3600" spc="335" dirty="0">
                <a:latin typeface="Calibri"/>
                <a:cs typeface="Calibri"/>
              </a:rPr>
              <a:t>in</a:t>
            </a:r>
            <a:r>
              <a:rPr sz="3600" spc="120" dirty="0">
                <a:latin typeface="Calibri"/>
                <a:cs typeface="Calibri"/>
              </a:rPr>
              <a:t> </a:t>
            </a:r>
            <a:r>
              <a:rPr sz="3600" spc="345" dirty="0">
                <a:latin typeface="Calibri"/>
                <a:cs typeface="Calibri"/>
              </a:rPr>
              <a:t>your</a:t>
            </a:r>
            <a:r>
              <a:rPr sz="3600" spc="135" dirty="0">
                <a:latin typeface="Calibri"/>
                <a:cs typeface="Calibri"/>
              </a:rPr>
              <a:t> </a:t>
            </a:r>
            <a:r>
              <a:rPr sz="3600" spc="459" dirty="0">
                <a:latin typeface="Calibri"/>
                <a:cs typeface="Calibri"/>
              </a:rPr>
              <a:t>own </a:t>
            </a:r>
            <a:r>
              <a:rPr sz="3600" spc="300" dirty="0">
                <a:latin typeface="Calibri"/>
                <a:cs typeface="Calibri"/>
              </a:rPr>
              <a:t>words.</a:t>
            </a:r>
            <a:endParaRPr sz="3600" dirty="0">
              <a:latin typeface="Calibri"/>
              <a:cs typeface="Calibri"/>
            </a:endParaRPr>
          </a:p>
          <a:p>
            <a:pPr marL="11024235">
              <a:lnSpc>
                <a:spcPts val="3260"/>
              </a:lnSpc>
            </a:pPr>
            <a:r>
              <a:rPr sz="3600" spc="295" dirty="0">
                <a:latin typeface="Calibri"/>
                <a:cs typeface="Calibri"/>
              </a:rPr>
              <a:t>(University</a:t>
            </a:r>
            <a:r>
              <a:rPr sz="3600" spc="95" dirty="0">
                <a:latin typeface="Calibri"/>
                <a:cs typeface="Calibri"/>
              </a:rPr>
              <a:t> </a:t>
            </a:r>
            <a:r>
              <a:rPr sz="3600" spc="225" dirty="0">
                <a:latin typeface="Calibri"/>
                <a:cs typeface="Calibri"/>
              </a:rPr>
              <a:t>of</a:t>
            </a:r>
            <a:r>
              <a:rPr sz="3600" spc="135" dirty="0">
                <a:latin typeface="Calibri"/>
                <a:cs typeface="Calibri"/>
              </a:rPr>
              <a:t> </a:t>
            </a:r>
            <a:r>
              <a:rPr sz="3600" spc="345" dirty="0">
                <a:latin typeface="Calibri"/>
                <a:cs typeface="Calibri"/>
              </a:rPr>
              <a:t>Leeds,</a:t>
            </a:r>
            <a:r>
              <a:rPr sz="3600" spc="135" dirty="0">
                <a:latin typeface="Calibri"/>
                <a:cs typeface="Calibri"/>
              </a:rPr>
              <a:t> </a:t>
            </a:r>
            <a:r>
              <a:rPr sz="3600" spc="295" dirty="0">
                <a:latin typeface="Calibri"/>
                <a:cs typeface="Calibri"/>
              </a:rPr>
              <a:t>2020)</a:t>
            </a:r>
            <a:endParaRPr sz="3600" dirty="0">
              <a:latin typeface="Calibri"/>
              <a:cs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4" name="object 4"/>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pc="-125" dirty="0">
                <a:latin typeface="Verdana"/>
                <a:cs typeface="Verdana"/>
              </a:rPr>
              <a:t>Paraphrasing</a:t>
            </a:r>
            <a:r>
              <a:rPr spc="-434" dirty="0">
                <a:latin typeface="Verdana"/>
                <a:cs typeface="Verdana"/>
              </a:rPr>
              <a:t> </a:t>
            </a:r>
            <a:r>
              <a:rPr spc="-1540" dirty="0">
                <a:latin typeface="Verdana"/>
                <a:cs typeface="Verdana"/>
              </a:rPr>
              <a:t>–</a:t>
            </a:r>
            <a:r>
              <a:rPr spc="-305" dirty="0">
                <a:latin typeface="Verdana"/>
                <a:cs typeface="Verdana"/>
              </a:rPr>
              <a:t> </a:t>
            </a:r>
            <a:r>
              <a:rPr spc="-10" dirty="0">
                <a:latin typeface="Verdana"/>
                <a:cs typeface="Verdana"/>
              </a:rPr>
              <a:t>Activity</a:t>
            </a:r>
          </a:p>
        </p:txBody>
      </p:sp>
      <p:sp>
        <p:nvSpPr>
          <p:cNvPr id="6" name="object 6"/>
          <p:cNvSpPr txBox="1"/>
          <p:nvPr/>
        </p:nvSpPr>
        <p:spPr>
          <a:xfrm>
            <a:off x="688340" y="1716100"/>
            <a:ext cx="16912590" cy="3166745"/>
          </a:xfrm>
          <a:prstGeom prst="rect">
            <a:avLst/>
          </a:prstGeom>
        </p:spPr>
        <p:txBody>
          <a:bodyPr vert="horz" wrap="square" lIns="0" tIns="12700" rIns="0" bIns="0" rtlCol="0">
            <a:spAutoFit/>
          </a:bodyPr>
          <a:lstStyle/>
          <a:p>
            <a:pPr marL="12700" algn="just">
              <a:lnSpc>
                <a:spcPct val="100000"/>
              </a:lnSpc>
              <a:spcBef>
                <a:spcPts val="100"/>
              </a:spcBef>
            </a:pPr>
            <a:r>
              <a:rPr sz="3600" b="1" spc="400" dirty="0">
                <a:latin typeface="Calibri"/>
                <a:cs typeface="Calibri"/>
              </a:rPr>
              <a:t>Original</a:t>
            </a:r>
            <a:r>
              <a:rPr sz="3600" b="1" spc="250" dirty="0">
                <a:latin typeface="Calibri"/>
                <a:cs typeface="Calibri"/>
              </a:rPr>
              <a:t> </a:t>
            </a:r>
            <a:r>
              <a:rPr sz="3600" b="1" spc="295" dirty="0">
                <a:latin typeface="Calibri"/>
                <a:cs typeface="Calibri"/>
              </a:rPr>
              <a:t>Text:</a:t>
            </a:r>
            <a:endParaRPr sz="3600">
              <a:latin typeface="Calibri"/>
              <a:cs typeface="Calibri"/>
            </a:endParaRPr>
          </a:p>
          <a:p>
            <a:pPr marL="12700" marR="5080" algn="just">
              <a:lnSpc>
                <a:spcPct val="100000"/>
              </a:lnSpc>
              <a:spcBef>
                <a:spcPts val="10"/>
              </a:spcBef>
            </a:pPr>
            <a:r>
              <a:rPr sz="3400" spc="345" dirty="0">
                <a:latin typeface="Calibri"/>
                <a:cs typeface="Calibri"/>
              </a:rPr>
              <a:t>"Students</a:t>
            </a:r>
            <a:r>
              <a:rPr sz="3400" spc="655" dirty="0">
                <a:latin typeface="Calibri"/>
                <a:cs typeface="Calibri"/>
              </a:rPr>
              <a:t>  </a:t>
            </a:r>
            <a:r>
              <a:rPr sz="3400" spc="345" dirty="0">
                <a:latin typeface="Calibri"/>
                <a:cs typeface="Calibri"/>
              </a:rPr>
              <a:t>today</a:t>
            </a:r>
            <a:r>
              <a:rPr sz="3400" spc="660" dirty="0">
                <a:latin typeface="Calibri"/>
                <a:cs typeface="Calibri"/>
              </a:rPr>
              <a:t>  </a:t>
            </a:r>
            <a:r>
              <a:rPr sz="3400" spc="315" dirty="0">
                <a:latin typeface="Calibri"/>
                <a:cs typeface="Calibri"/>
              </a:rPr>
              <a:t>face</a:t>
            </a:r>
            <a:r>
              <a:rPr sz="3400" spc="655" dirty="0">
                <a:latin typeface="Calibri"/>
                <a:cs typeface="Calibri"/>
              </a:rPr>
              <a:t>  </a:t>
            </a:r>
            <a:r>
              <a:rPr sz="3400" spc="515" dirty="0">
                <a:latin typeface="Calibri"/>
                <a:cs typeface="Calibri"/>
              </a:rPr>
              <a:t>many</a:t>
            </a:r>
            <a:r>
              <a:rPr sz="3400" spc="660" dirty="0">
                <a:latin typeface="Calibri"/>
                <a:cs typeface="Calibri"/>
              </a:rPr>
              <a:t>  </a:t>
            </a:r>
            <a:r>
              <a:rPr sz="3400" spc="390" dirty="0">
                <a:latin typeface="Calibri"/>
                <a:cs typeface="Calibri"/>
              </a:rPr>
              <a:t>challenges</a:t>
            </a:r>
            <a:r>
              <a:rPr sz="3400" spc="655" dirty="0">
                <a:latin typeface="Calibri"/>
                <a:cs typeface="Calibri"/>
              </a:rPr>
              <a:t>  </a:t>
            </a:r>
            <a:r>
              <a:rPr sz="3400" spc="440" dirty="0">
                <a:latin typeface="Calibri"/>
                <a:cs typeface="Calibri"/>
              </a:rPr>
              <a:t>such</a:t>
            </a:r>
            <a:r>
              <a:rPr sz="3400" spc="660" dirty="0">
                <a:latin typeface="Calibri"/>
                <a:cs typeface="Calibri"/>
              </a:rPr>
              <a:t>  </a:t>
            </a:r>
            <a:r>
              <a:rPr sz="3400" spc="355" dirty="0">
                <a:latin typeface="Calibri"/>
                <a:cs typeface="Calibri"/>
              </a:rPr>
              <a:t>as</a:t>
            </a:r>
            <a:r>
              <a:rPr sz="3400" spc="660" dirty="0">
                <a:latin typeface="Calibri"/>
                <a:cs typeface="Calibri"/>
              </a:rPr>
              <a:t>  </a:t>
            </a:r>
            <a:r>
              <a:rPr sz="3400" spc="520" dirty="0">
                <a:latin typeface="Calibri"/>
                <a:cs typeface="Calibri"/>
              </a:rPr>
              <a:t>managing</a:t>
            </a:r>
            <a:r>
              <a:rPr sz="3400" spc="660" dirty="0">
                <a:latin typeface="Calibri"/>
                <a:cs typeface="Calibri"/>
              </a:rPr>
              <a:t>  </a:t>
            </a:r>
            <a:r>
              <a:rPr sz="3400" spc="275" dirty="0">
                <a:latin typeface="Calibri"/>
                <a:cs typeface="Calibri"/>
              </a:rPr>
              <a:t>their</a:t>
            </a:r>
            <a:r>
              <a:rPr sz="3400" spc="655" dirty="0">
                <a:latin typeface="Calibri"/>
                <a:cs typeface="Calibri"/>
              </a:rPr>
              <a:t>  </a:t>
            </a:r>
            <a:r>
              <a:rPr sz="3400" spc="370" dirty="0">
                <a:latin typeface="Calibri"/>
                <a:cs typeface="Calibri"/>
              </a:rPr>
              <a:t>time </a:t>
            </a:r>
            <a:r>
              <a:rPr sz="3400" spc="225" dirty="0">
                <a:latin typeface="Calibri"/>
                <a:cs typeface="Calibri"/>
              </a:rPr>
              <a:t>effectively,</a:t>
            </a:r>
            <a:r>
              <a:rPr sz="3400" spc="395" dirty="0">
                <a:latin typeface="Calibri"/>
                <a:cs typeface="Calibri"/>
              </a:rPr>
              <a:t>  </a:t>
            </a:r>
            <a:r>
              <a:rPr sz="3400" spc="385" dirty="0">
                <a:latin typeface="Calibri"/>
                <a:cs typeface="Calibri"/>
              </a:rPr>
              <a:t>dealing</a:t>
            </a:r>
            <a:r>
              <a:rPr sz="3400" spc="405" dirty="0">
                <a:latin typeface="Calibri"/>
                <a:cs typeface="Calibri"/>
              </a:rPr>
              <a:t>  </a:t>
            </a:r>
            <a:r>
              <a:rPr sz="3400" spc="350" dirty="0">
                <a:latin typeface="Calibri"/>
                <a:cs typeface="Calibri"/>
              </a:rPr>
              <a:t>with</a:t>
            </a:r>
            <a:r>
              <a:rPr sz="3400" spc="395" dirty="0">
                <a:latin typeface="Calibri"/>
                <a:cs typeface="Calibri"/>
              </a:rPr>
              <a:t>  </a:t>
            </a:r>
            <a:r>
              <a:rPr sz="3400" spc="275" dirty="0">
                <a:latin typeface="Calibri"/>
                <a:cs typeface="Calibri"/>
              </a:rPr>
              <a:t>distractions,</a:t>
            </a:r>
            <a:r>
              <a:rPr sz="3400" spc="409" dirty="0">
                <a:latin typeface="Calibri"/>
                <a:cs typeface="Calibri"/>
              </a:rPr>
              <a:t>  </a:t>
            </a:r>
            <a:r>
              <a:rPr sz="3400" spc="465" dirty="0">
                <a:latin typeface="Calibri"/>
                <a:cs typeface="Calibri"/>
              </a:rPr>
              <a:t>and</a:t>
            </a:r>
            <a:r>
              <a:rPr sz="3400" spc="405" dirty="0">
                <a:latin typeface="Calibri"/>
                <a:cs typeface="Calibri"/>
              </a:rPr>
              <a:t>  </a:t>
            </a:r>
            <a:r>
              <a:rPr sz="3400" spc="370" dirty="0">
                <a:latin typeface="Calibri"/>
                <a:cs typeface="Calibri"/>
              </a:rPr>
              <a:t>staying</a:t>
            </a:r>
            <a:r>
              <a:rPr sz="3400" spc="400" dirty="0">
                <a:latin typeface="Calibri"/>
                <a:cs typeface="Calibri"/>
              </a:rPr>
              <a:t>  </a:t>
            </a:r>
            <a:r>
              <a:rPr sz="3400" spc="370" dirty="0">
                <a:latin typeface="Calibri"/>
                <a:cs typeface="Calibri"/>
              </a:rPr>
              <a:t>motivated</a:t>
            </a:r>
            <a:r>
              <a:rPr sz="3400" spc="409" dirty="0">
                <a:latin typeface="Calibri"/>
                <a:cs typeface="Calibri"/>
              </a:rPr>
              <a:t>  </a:t>
            </a:r>
            <a:r>
              <a:rPr sz="3400" spc="325" dirty="0">
                <a:latin typeface="Calibri"/>
                <a:cs typeface="Calibri"/>
              </a:rPr>
              <a:t>while</a:t>
            </a:r>
            <a:r>
              <a:rPr sz="3400" spc="400" dirty="0">
                <a:latin typeface="Calibri"/>
                <a:cs typeface="Calibri"/>
              </a:rPr>
              <a:t>  </a:t>
            </a:r>
            <a:r>
              <a:rPr sz="3400" spc="425" dirty="0">
                <a:latin typeface="Calibri"/>
                <a:cs typeface="Calibri"/>
              </a:rPr>
              <a:t>using </a:t>
            </a:r>
            <a:r>
              <a:rPr sz="3400" spc="335" dirty="0">
                <a:latin typeface="Calibri"/>
                <a:cs typeface="Calibri"/>
              </a:rPr>
              <a:t>technology.</a:t>
            </a:r>
            <a:r>
              <a:rPr sz="3400" spc="805" dirty="0">
                <a:latin typeface="Calibri"/>
                <a:cs typeface="Calibri"/>
              </a:rPr>
              <a:t> </a:t>
            </a:r>
            <a:r>
              <a:rPr sz="3400" spc="315" dirty="0">
                <a:latin typeface="Calibri"/>
                <a:cs typeface="Calibri"/>
              </a:rPr>
              <a:t>However,</a:t>
            </a:r>
            <a:r>
              <a:rPr sz="3400" spc="815" dirty="0">
                <a:latin typeface="Calibri"/>
                <a:cs typeface="Calibri"/>
              </a:rPr>
              <a:t> </a:t>
            </a:r>
            <a:r>
              <a:rPr sz="3400" spc="365" dirty="0">
                <a:latin typeface="Calibri"/>
                <a:cs typeface="Calibri"/>
              </a:rPr>
              <a:t>the</a:t>
            </a:r>
            <a:r>
              <a:rPr sz="3400" spc="800" dirty="0">
                <a:latin typeface="Calibri"/>
                <a:cs typeface="Calibri"/>
              </a:rPr>
              <a:t> </a:t>
            </a:r>
            <a:r>
              <a:rPr sz="3400" spc="310" dirty="0">
                <a:latin typeface="Calibri"/>
                <a:cs typeface="Calibri"/>
              </a:rPr>
              <a:t>digital</a:t>
            </a:r>
            <a:r>
              <a:rPr sz="3400" spc="805" dirty="0">
                <a:latin typeface="Calibri"/>
                <a:cs typeface="Calibri"/>
              </a:rPr>
              <a:t> </a:t>
            </a:r>
            <a:r>
              <a:rPr sz="3400" spc="300" dirty="0">
                <a:latin typeface="Calibri"/>
                <a:cs typeface="Calibri"/>
              </a:rPr>
              <a:t>era</a:t>
            </a:r>
            <a:r>
              <a:rPr sz="3400" spc="805" dirty="0">
                <a:latin typeface="Calibri"/>
                <a:cs typeface="Calibri"/>
              </a:rPr>
              <a:t> </a:t>
            </a:r>
            <a:r>
              <a:rPr sz="3400" spc="285" dirty="0">
                <a:latin typeface="Calibri"/>
                <a:cs typeface="Calibri"/>
              </a:rPr>
              <a:t>also</a:t>
            </a:r>
            <a:r>
              <a:rPr sz="3400" spc="819" dirty="0">
                <a:latin typeface="Calibri"/>
                <a:cs typeface="Calibri"/>
              </a:rPr>
              <a:t> </a:t>
            </a:r>
            <a:r>
              <a:rPr sz="3400" spc="225" dirty="0">
                <a:latin typeface="Calibri"/>
                <a:cs typeface="Calibri"/>
              </a:rPr>
              <a:t>offers</a:t>
            </a:r>
            <a:r>
              <a:rPr sz="3400" spc="805" dirty="0">
                <a:latin typeface="Calibri"/>
                <a:cs typeface="Calibri"/>
              </a:rPr>
              <a:t> </a:t>
            </a:r>
            <a:r>
              <a:rPr sz="3400" spc="290" dirty="0">
                <a:latin typeface="Calibri"/>
                <a:cs typeface="Calibri"/>
              </a:rPr>
              <a:t>opportunities,</a:t>
            </a:r>
            <a:r>
              <a:rPr sz="3400" spc="805" dirty="0">
                <a:latin typeface="Calibri"/>
                <a:cs typeface="Calibri"/>
              </a:rPr>
              <a:t> </a:t>
            </a:r>
            <a:r>
              <a:rPr sz="3400" spc="445" dirty="0">
                <a:latin typeface="Calibri"/>
                <a:cs typeface="Calibri"/>
              </a:rPr>
              <a:t>such</a:t>
            </a:r>
            <a:r>
              <a:rPr sz="3400" spc="815" dirty="0">
                <a:latin typeface="Calibri"/>
                <a:cs typeface="Calibri"/>
              </a:rPr>
              <a:t> </a:t>
            </a:r>
            <a:r>
              <a:rPr sz="3400" spc="350" dirty="0">
                <a:latin typeface="Calibri"/>
                <a:cs typeface="Calibri"/>
              </a:rPr>
              <a:t>as</a:t>
            </a:r>
            <a:r>
              <a:rPr sz="3400" spc="805" dirty="0">
                <a:latin typeface="Calibri"/>
                <a:cs typeface="Calibri"/>
              </a:rPr>
              <a:t> </a:t>
            </a:r>
            <a:r>
              <a:rPr sz="3400" spc="315" dirty="0">
                <a:latin typeface="Calibri"/>
                <a:cs typeface="Calibri"/>
              </a:rPr>
              <a:t>easy </a:t>
            </a:r>
            <a:r>
              <a:rPr sz="3400" spc="380" dirty="0">
                <a:latin typeface="Calibri"/>
                <a:cs typeface="Calibri"/>
              </a:rPr>
              <a:t>access</a:t>
            </a:r>
            <a:r>
              <a:rPr sz="3400" spc="365" dirty="0">
                <a:latin typeface="Calibri"/>
                <a:cs typeface="Calibri"/>
              </a:rPr>
              <a:t> </a:t>
            </a:r>
            <a:r>
              <a:rPr sz="3400" spc="290" dirty="0">
                <a:latin typeface="Calibri"/>
                <a:cs typeface="Calibri"/>
              </a:rPr>
              <a:t>to</a:t>
            </a:r>
            <a:r>
              <a:rPr sz="3400" spc="360" dirty="0">
                <a:latin typeface="Calibri"/>
                <a:cs typeface="Calibri"/>
              </a:rPr>
              <a:t> </a:t>
            </a:r>
            <a:r>
              <a:rPr sz="3400" spc="300" dirty="0">
                <a:latin typeface="Calibri"/>
                <a:cs typeface="Calibri"/>
              </a:rPr>
              <a:t>information,</a:t>
            </a:r>
            <a:r>
              <a:rPr sz="3400" spc="370" dirty="0">
                <a:latin typeface="Calibri"/>
                <a:cs typeface="Calibri"/>
              </a:rPr>
              <a:t> </a:t>
            </a:r>
            <a:r>
              <a:rPr sz="3400" spc="325" dirty="0">
                <a:latin typeface="Calibri"/>
                <a:cs typeface="Calibri"/>
              </a:rPr>
              <a:t>online</a:t>
            </a:r>
            <a:r>
              <a:rPr sz="3400" spc="370" dirty="0">
                <a:latin typeface="Calibri"/>
                <a:cs typeface="Calibri"/>
              </a:rPr>
              <a:t> </a:t>
            </a:r>
            <a:r>
              <a:rPr sz="3400" spc="355" dirty="0">
                <a:latin typeface="Calibri"/>
                <a:cs typeface="Calibri"/>
              </a:rPr>
              <a:t>learning</a:t>
            </a:r>
            <a:r>
              <a:rPr sz="3400" spc="370" dirty="0">
                <a:latin typeface="Calibri"/>
                <a:cs typeface="Calibri"/>
              </a:rPr>
              <a:t> </a:t>
            </a:r>
            <a:r>
              <a:rPr sz="3400" spc="295" dirty="0">
                <a:latin typeface="Calibri"/>
                <a:cs typeface="Calibri"/>
              </a:rPr>
              <a:t>platforms,</a:t>
            </a:r>
            <a:r>
              <a:rPr sz="3400" spc="360" dirty="0">
                <a:latin typeface="Calibri"/>
                <a:cs typeface="Calibri"/>
              </a:rPr>
              <a:t> </a:t>
            </a:r>
            <a:r>
              <a:rPr sz="3400" spc="465" dirty="0">
                <a:latin typeface="Calibri"/>
                <a:cs typeface="Calibri"/>
              </a:rPr>
              <a:t>and</a:t>
            </a:r>
            <a:r>
              <a:rPr sz="3400" spc="370" dirty="0">
                <a:latin typeface="Calibri"/>
                <a:cs typeface="Calibri"/>
              </a:rPr>
              <a:t> </a:t>
            </a:r>
            <a:r>
              <a:rPr sz="3400" spc="360" dirty="0">
                <a:latin typeface="Calibri"/>
                <a:cs typeface="Calibri"/>
              </a:rPr>
              <a:t>global</a:t>
            </a:r>
            <a:r>
              <a:rPr sz="3400" spc="365" dirty="0">
                <a:latin typeface="Calibri"/>
                <a:cs typeface="Calibri"/>
              </a:rPr>
              <a:t> </a:t>
            </a:r>
            <a:r>
              <a:rPr sz="3400" spc="375" dirty="0">
                <a:latin typeface="Calibri"/>
                <a:cs typeface="Calibri"/>
              </a:rPr>
              <a:t>connections</a:t>
            </a:r>
            <a:r>
              <a:rPr sz="3400" spc="380" dirty="0">
                <a:latin typeface="Calibri"/>
                <a:cs typeface="Calibri"/>
              </a:rPr>
              <a:t> </a:t>
            </a:r>
            <a:r>
              <a:rPr sz="3400" spc="320" dirty="0">
                <a:latin typeface="Calibri"/>
                <a:cs typeface="Calibri"/>
              </a:rPr>
              <a:t>that </a:t>
            </a:r>
            <a:r>
              <a:rPr sz="3400" spc="450" dirty="0">
                <a:latin typeface="Calibri"/>
                <a:cs typeface="Calibri"/>
              </a:rPr>
              <a:t>can</a:t>
            </a:r>
            <a:r>
              <a:rPr sz="3400" spc="125" dirty="0">
                <a:latin typeface="Calibri"/>
                <a:cs typeface="Calibri"/>
              </a:rPr>
              <a:t> </a:t>
            </a:r>
            <a:r>
              <a:rPr sz="3400" spc="434" dirty="0">
                <a:latin typeface="Calibri"/>
                <a:cs typeface="Calibri"/>
              </a:rPr>
              <a:t>enhance</a:t>
            </a:r>
            <a:r>
              <a:rPr sz="3400" spc="90" dirty="0">
                <a:latin typeface="Calibri"/>
                <a:cs typeface="Calibri"/>
              </a:rPr>
              <a:t> </a:t>
            </a:r>
            <a:r>
              <a:rPr sz="3400" spc="275" dirty="0">
                <a:latin typeface="Calibri"/>
                <a:cs typeface="Calibri"/>
              </a:rPr>
              <a:t>their</a:t>
            </a:r>
            <a:r>
              <a:rPr sz="3400" spc="120" dirty="0">
                <a:latin typeface="Calibri"/>
                <a:cs typeface="Calibri"/>
              </a:rPr>
              <a:t> </a:t>
            </a:r>
            <a:r>
              <a:rPr sz="3400" spc="270" dirty="0">
                <a:latin typeface="Calibri"/>
                <a:cs typeface="Calibri"/>
              </a:rPr>
              <a:t>education."</a:t>
            </a:r>
            <a:endParaRPr sz="3400">
              <a:latin typeface="Calibri"/>
              <a:cs typeface="Calibri"/>
            </a:endParaRPr>
          </a:p>
        </p:txBody>
      </p:sp>
      <p:sp>
        <p:nvSpPr>
          <p:cNvPr id="7" name="object 7"/>
          <p:cNvSpPr txBox="1"/>
          <p:nvPr/>
        </p:nvSpPr>
        <p:spPr>
          <a:xfrm>
            <a:off x="535940" y="5552694"/>
            <a:ext cx="1119505" cy="513715"/>
          </a:xfrm>
          <a:prstGeom prst="rect">
            <a:avLst/>
          </a:prstGeom>
        </p:spPr>
        <p:txBody>
          <a:bodyPr vert="horz" wrap="square" lIns="0" tIns="13335" rIns="0" bIns="0" rtlCol="0">
            <a:spAutoFit/>
          </a:bodyPr>
          <a:lstStyle/>
          <a:p>
            <a:pPr marL="12700">
              <a:lnSpc>
                <a:spcPct val="100000"/>
              </a:lnSpc>
              <a:spcBef>
                <a:spcPts val="105"/>
              </a:spcBef>
            </a:pPr>
            <a:r>
              <a:rPr sz="3200" b="1" spc="330" dirty="0">
                <a:latin typeface="Calibri"/>
                <a:cs typeface="Calibri"/>
              </a:rPr>
              <a:t>Task:</a:t>
            </a:r>
            <a:endParaRPr sz="3200">
              <a:latin typeface="Calibri"/>
              <a:cs typeface="Calibri"/>
            </a:endParaRPr>
          </a:p>
        </p:txBody>
      </p:sp>
      <p:sp>
        <p:nvSpPr>
          <p:cNvPr id="8" name="object 8"/>
          <p:cNvSpPr txBox="1"/>
          <p:nvPr/>
        </p:nvSpPr>
        <p:spPr>
          <a:xfrm>
            <a:off x="535940" y="6528307"/>
            <a:ext cx="7345045" cy="2952750"/>
          </a:xfrm>
          <a:prstGeom prst="rect">
            <a:avLst/>
          </a:prstGeom>
        </p:spPr>
        <p:txBody>
          <a:bodyPr vert="horz" wrap="square" lIns="0" tIns="13335" rIns="0" bIns="0" rtlCol="0">
            <a:spAutoFit/>
          </a:bodyPr>
          <a:lstStyle/>
          <a:p>
            <a:pPr marL="756285" marR="1403985" indent="-744220">
              <a:lnSpc>
                <a:spcPct val="100000"/>
              </a:lnSpc>
              <a:spcBef>
                <a:spcPts val="105"/>
              </a:spcBef>
              <a:buAutoNum type="arabicPeriod"/>
              <a:tabLst>
                <a:tab pos="756285" algn="l"/>
              </a:tabLst>
            </a:pPr>
            <a:r>
              <a:rPr sz="3200" spc="425" dirty="0">
                <a:latin typeface="Calibri"/>
                <a:cs typeface="Calibri"/>
              </a:rPr>
              <a:t>Read</a:t>
            </a:r>
            <a:r>
              <a:rPr sz="3200" spc="120" dirty="0">
                <a:latin typeface="Calibri"/>
                <a:cs typeface="Calibri"/>
              </a:rPr>
              <a:t> </a:t>
            </a:r>
            <a:r>
              <a:rPr sz="3200" spc="345" dirty="0">
                <a:latin typeface="Calibri"/>
                <a:cs typeface="Calibri"/>
              </a:rPr>
              <a:t>the</a:t>
            </a:r>
            <a:r>
              <a:rPr sz="3200" spc="130" dirty="0">
                <a:latin typeface="Calibri"/>
                <a:cs typeface="Calibri"/>
              </a:rPr>
              <a:t> </a:t>
            </a:r>
            <a:r>
              <a:rPr sz="3200" spc="365" dirty="0">
                <a:latin typeface="Calibri"/>
                <a:cs typeface="Calibri"/>
              </a:rPr>
              <a:t>sentence</a:t>
            </a:r>
            <a:r>
              <a:rPr sz="3200" spc="105" dirty="0">
                <a:latin typeface="Calibri"/>
                <a:cs typeface="Calibri"/>
              </a:rPr>
              <a:t> </a:t>
            </a:r>
            <a:r>
              <a:rPr sz="3200" spc="335" dirty="0">
                <a:latin typeface="Calibri"/>
                <a:cs typeface="Calibri"/>
              </a:rPr>
              <a:t>above </a:t>
            </a:r>
            <a:r>
              <a:rPr sz="3200" spc="254" dirty="0">
                <a:latin typeface="Calibri"/>
                <a:cs typeface="Calibri"/>
              </a:rPr>
              <a:t>carefully</a:t>
            </a:r>
            <a:endParaRPr sz="3200">
              <a:latin typeface="Calibri"/>
              <a:cs typeface="Calibri"/>
            </a:endParaRPr>
          </a:p>
          <a:p>
            <a:pPr marL="756285" indent="-743585">
              <a:lnSpc>
                <a:spcPct val="100000"/>
              </a:lnSpc>
              <a:buAutoNum type="arabicPeriod"/>
              <a:tabLst>
                <a:tab pos="756285" algn="l"/>
              </a:tabLst>
            </a:pPr>
            <a:r>
              <a:rPr sz="3200" spc="360" dirty="0">
                <a:latin typeface="Calibri"/>
                <a:cs typeface="Calibri"/>
              </a:rPr>
              <a:t>Paraphrase</a:t>
            </a:r>
            <a:r>
              <a:rPr sz="3200" spc="80" dirty="0">
                <a:latin typeface="Calibri"/>
                <a:cs typeface="Calibri"/>
              </a:rPr>
              <a:t> </a:t>
            </a:r>
            <a:r>
              <a:rPr sz="3200" spc="170" dirty="0">
                <a:latin typeface="Calibri"/>
                <a:cs typeface="Calibri"/>
              </a:rPr>
              <a:t>it</a:t>
            </a:r>
            <a:r>
              <a:rPr sz="3200" spc="120" dirty="0">
                <a:latin typeface="Calibri"/>
                <a:cs typeface="Calibri"/>
              </a:rPr>
              <a:t> </a:t>
            </a:r>
            <a:r>
              <a:rPr sz="3200" spc="290" dirty="0">
                <a:latin typeface="Calibri"/>
                <a:cs typeface="Calibri"/>
              </a:rPr>
              <a:t>in</a:t>
            </a:r>
            <a:r>
              <a:rPr sz="3200" spc="120" dirty="0">
                <a:latin typeface="Calibri"/>
                <a:cs typeface="Calibri"/>
              </a:rPr>
              <a:t> </a:t>
            </a:r>
            <a:r>
              <a:rPr sz="3200" spc="300" dirty="0">
                <a:latin typeface="Calibri"/>
                <a:cs typeface="Calibri"/>
              </a:rPr>
              <a:t>your</a:t>
            </a:r>
            <a:r>
              <a:rPr sz="3200" spc="120" dirty="0">
                <a:latin typeface="Calibri"/>
                <a:cs typeface="Calibri"/>
              </a:rPr>
              <a:t> </a:t>
            </a:r>
            <a:r>
              <a:rPr sz="3200" spc="430" dirty="0">
                <a:latin typeface="Calibri"/>
                <a:cs typeface="Calibri"/>
              </a:rPr>
              <a:t>own</a:t>
            </a:r>
            <a:r>
              <a:rPr sz="3200" spc="120" dirty="0">
                <a:latin typeface="Calibri"/>
                <a:cs typeface="Calibri"/>
              </a:rPr>
              <a:t> </a:t>
            </a:r>
            <a:r>
              <a:rPr sz="3200" spc="340" dirty="0">
                <a:latin typeface="Calibri"/>
                <a:cs typeface="Calibri"/>
              </a:rPr>
              <a:t>words</a:t>
            </a:r>
            <a:endParaRPr sz="3200">
              <a:latin typeface="Calibri"/>
              <a:cs typeface="Calibri"/>
            </a:endParaRPr>
          </a:p>
          <a:p>
            <a:pPr marL="756285" marR="447040" indent="-744220">
              <a:lnSpc>
                <a:spcPct val="100000"/>
              </a:lnSpc>
              <a:buAutoNum type="arabicPeriod"/>
              <a:tabLst>
                <a:tab pos="756285" algn="l"/>
              </a:tabLst>
            </a:pPr>
            <a:r>
              <a:rPr sz="3200" spc="470" dirty="0">
                <a:latin typeface="Calibri"/>
                <a:cs typeface="Calibri"/>
              </a:rPr>
              <a:t>Add</a:t>
            </a:r>
            <a:r>
              <a:rPr sz="3200" spc="120" dirty="0">
                <a:latin typeface="Calibri"/>
                <a:cs typeface="Calibri"/>
              </a:rPr>
              <a:t> </a:t>
            </a:r>
            <a:r>
              <a:rPr sz="3200" spc="400" dirty="0">
                <a:latin typeface="Calibri"/>
                <a:cs typeface="Calibri"/>
              </a:rPr>
              <a:t>an</a:t>
            </a:r>
            <a:r>
              <a:rPr sz="3200" spc="110" dirty="0">
                <a:latin typeface="Calibri"/>
                <a:cs typeface="Calibri"/>
              </a:rPr>
              <a:t> </a:t>
            </a:r>
            <a:r>
              <a:rPr sz="3200" b="1" spc="300" dirty="0">
                <a:solidFill>
                  <a:srgbClr val="FF0000"/>
                </a:solidFill>
                <a:latin typeface="Calibri"/>
                <a:cs typeface="Calibri"/>
              </a:rPr>
              <a:t>in-</a:t>
            </a:r>
            <a:r>
              <a:rPr sz="3200" b="1" spc="340" dirty="0">
                <a:solidFill>
                  <a:srgbClr val="FF0000"/>
                </a:solidFill>
                <a:latin typeface="Calibri"/>
                <a:cs typeface="Calibri"/>
              </a:rPr>
              <a:t>text</a:t>
            </a:r>
            <a:r>
              <a:rPr sz="3200" b="1" spc="170" dirty="0">
                <a:solidFill>
                  <a:srgbClr val="FF0000"/>
                </a:solidFill>
                <a:latin typeface="Calibri"/>
                <a:cs typeface="Calibri"/>
              </a:rPr>
              <a:t> </a:t>
            </a:r>
            <a:r>
              <a:rPr sz="3200" b="1" spc="340" dirty="0">
                <a:solidFill>
                  <a:srgbClr val="FF0000"/>
                </a:solidFill>
                <a:latin typeface="Calibri"/>
                <a:cs typeface="Calibri"/>
              </a:rPr>
              <a:t>citation</a:t>
            </a:r>
            <a:r>
              <a:rPr sz="3200" b="1" spc="100" dirty="0">
                <a:solidFill>
                  <a:srgbClr val="FF0000"/>
                </a:solidFill>
                <a:latin typeface="Calibri"/>
                <a:cs typeface="Calibri"/>
              </a:rPr>
              <a:t> </a:t>
            </a:r>
            <a:r>
              <a:rPr sz="3200" spc="315" dirty="0">
                <a:latin typeface="Calibri"/>
                <a:cs typeface="Calibri"/>
              </a:rPr>
              <a:t>within </a:t>
            </a:r>
            <a:r>
              <a:rPr sz="3200" spc="310" dirty="0">
                <a:latin typeface="Calibri"/>
                <a:cs typeface="Calibri"/>
              </a:rPr>
              <a:t>your</a:t>
            </a:r>
            <a:r>
              <a:rPr sz="3200" spc="120" dirty="0">
                <a:latin typeface="Calibri"/>
                <a:cs typeface="Calibri"/>
              </a:rPr>
              <a:t> </a:t>
            </a:r>
            <a:r>
              <a:rPr sz="3200" spc="335" dirty="0">
                <a:latin typeface="Calibri"/>
                <a:cs typeface="Calibri"/>
              </a:rPr>
              <a:t>work</a:t>
            </a:r>
            <a:endParaRPr sz="3200">
              <a:latin typeface="Calibri"/>
              <a:cs typeface="Calibri"/>
            </a:endParaRPr>
          </a:p>
          <a:p>
            <a:pPr marL="756285" indent="-743585">
              <a:lnSpc>
                <a:spcPct val="100000"/>
              </a:lnSpc>
              <a:buAutoNum type="arabicPeriod"/>
              <a:tabLst>
                <a:tab pos="756285" algn="l"/>
              </a:tabLst>
            </a:pPr>
            <a:r>
              <a:rPr sz="3200" spc="350" dirty="0">
                <a:latin typeface="Calibri"/>
                <a:cs typeface="Calibri"/>
              </a:rPr>
              <a:t>Include</a:t>
            </a:r>
            <a:r>
              <a:rPr sz="3200" spc="110" dirty="0">
                <a:latin typeface="Calibri"/>
                <a:cs typeface="Calibri"/>
              </a:rPr>
              <a:t> </a:t>
            </a:r>
            <a:r>
              <a:rPr sz="3200" spc="345" dirty="0">
                <a:latin typeface="Calibri"/>
                <a:cs typeface="Calibri"/>
              </a:rPr>
              <a:t>the</a:t>
            </a:r>
            <a:r>
              <a:rPr sz="3200" spc="130" dirty="0">
                <a:latin typeface="Calibri"/>
                <a:cs typeface="Calibri"/>
              </a:rPr>
              <a:t> </a:t>
            </a:r>
            <a:r>
              <a:rPr sz="3200" b="1" spc="254" dirty="0">
                <a:solidFill>
                  <a:srgbClr val="FF0000"/>
                </a:solidFill>
                <a:latin typeface="Calibri"/>
                <a:cs typeface="Calibri"/>
              </a:rPr>
              <a:t>full</a:t>
            </a:r>
            <a:r>
              <a:rPr sz="3200" b="1" spc="200" dirty="0">
                <a:solidFill>
                  <a:srgbClr val="FF0000"/>
                </a:solidFill>
                <a:latin typeface="Calibri"/>
                <a:cs typeface="Calibri"/>
              </a:rPr>
              <a:t> </a:t>
            </a:r>
            <a:r>
              <a:rPr sz="3200" b="1" spc="360" dirty="0">
                <a:solidFill>
                  <a:srgbClr val="FF0000"/>
                </a:solidFill>
                <a:latin typeface="Calibri"/>
                <a:cs typeface="Calibri"/>
              </a:rPr>
              <a:t>reference</a:t>
            </a:r>
            <a:endParaRPr sz="3200">
              <a:latin typeface="Calibri"/>
              <a:cs typeface="Calibri"/>
            </a:endParaRPr>
          </a:p>
        </p:txBody>
      </p:sp>
      <p:sp>
        <p:nvSpPr>
          <p:cNvPr id="9" name="object 9"/>
          <p:cNvSpPr txBox="1"/>
          <p:nvPr/>
        </p:nvSpPr>
        <p:spPr>
          <a:xfrm>
            <a:off x="8361426" y="5538673"/>
            <a:ext cx="9332595" cy="4032250"/>
          </a:xfrm>
          <a:prstGeom prst="rect">
            <a:avLst/>
          </a:prstGeom>
          <a:ln w="76200">
            <a:solidFill>
              <a:srgbClr val="FF0000"/>
            </a:solidFill>
          </a:ln>
        </p:spPr>
        <p:txBody>
          <a:bodyPr vert="horz" wrap="square" lIns="0" tIns="27305" rIns="0" bIns="0" rtlCol="0">
            <a:spAutoFit/>
          </a:bodyPr>
          <a:lstStyle/>
          <a:p>
            <a:pPr marL="548005" indent="-455930" algn="just">
              <a:lnSpc>
                <a:spcPct val="100000"/>
              </a:lnSpc>
              <a:spcBef>
                <a:spcPts val="215"/>
              </a:spcBef>
              <a:buFont typeface="Arial"/>
              <a:buChar char="•"/>
              <a:tabLst>
                <a:tab pos="548005" algn="l"/>
              </a:tabLst>
            </a:pPr>
            <a:r>
              <a:rPr sz="3200" b="1" spc="325" dirty="0">
                <a:latin typeface="Calibri"/>
                <a:cs typeface="Calibri"/>
              </a:rPr>
              <a:t>Author:</a:t>
            </a:r>
            <a:r>
              <a:rPr sz="3200" b="1" spc="155" dirty="0">
                <a:latin typeface="Calibri"/>
                <a:cs typeface="Calibri"/>
              </a:rPr>
              <a:t> </a:t>
            </a:r>
            <a:r>
              <a:rPr sz="3200" spc="340" dirty="0">
                <a:latin typeface="Calibri"/>
                <a:cs typeface="Calibri"/>
              </a:rPr>
              <a:t>Scott</a:t>
            </a:r>
            <a:r>
              <a:rPr sz="3200" spc="125" dirty="0">
                <a:latin typeface="Calibri"/>
                <a:cs typeface="Calibri"/>
              </a:rPr>
              <a:t> </a:t>
            </a:r>
            <a:r>
              <a:rPr sz="3200" spc="465" dirty="0">
                <a:latin typeface="Calibri"/>
                <a:cs typeface="Calibri"/>
              </a:rPr>
              <a:t>James</a:t>
            </a:r>
            <a:endParaRPr sz="3200">
              <a:latin typeface="Calibri"/>
              <a:cs typeface="Calibri"/>
            </a:endParaRPr>
          </a:p>
          <a:p>
            <a:pPr marL="548640" indent="-456565" algn="just">
              <a:lnSpc>
                <a:spcPct val="100000"/>
              </a:lnSpc>
              <a:buFont typeface="Arial"/>
              <a:buChar char="•"/>
              <a:tabLst>
                <a:tab pos="548640" algn="l"/>
              </a:tabLst>
            </a:pPr>
            <a:r>
              <a:rPr sz="3200" b="1" spc="425" dirty="0">
                <a:latin typeface="Calibri"/>
                <a:cs typeface="Calibri"/>
              </a:rPr>
              <a:t>Date</a:t>
            </a:r>
            <a:r>
              <a:rPr sz="3200" b="1" spc="175" dirty="0">
                <a:latin typeface="Calibri"/>
                <a:cs typeface="Calibri"/>
              </a:rPr>
              <a:t> </a:t>
            </a:r>
            <a:r>
              <a:rPr sz="3200" b="1" spc="295" dirty="0">
                <a:latin typeface="Calibri"/>
                <a:cs typeface="Calibri"/>
              </a:rPr>
              <a:t>of</a:t>
            </a:r>
            <a:r>
              <a:rPr sz="3200" b="1" spc="195" dirty="0">
                <a:latin typeface="Calibri"/>
                <a:cs typeface="Calibri"/>
              </a:rPr>
              <a:t> </a:t>
            </a:r>
            <a:r>
              <a:rPr sz="3200" b="1" spc="325" dirty="0">
                <a:latin typeface="Calibri"/>
                <a:cs typeface="Calibri"/>
              </a:rPr>
              <a:t>publication:</a:t>
            </a:r>
            <a:r>
              <a:rPr sz="3200" b="1" spc="180" dirty="0">
                <a:latin typeface="Calibri"/>
                <a:cs typeface="Calibri"/>
              </a:rPr>
              <a:t> </a:t>
            </a:r>
            <a:r>
              <a:rPr sz="3200" spc="240" dirty="0">
                <a:latin typeface="Calibri"/>
                <a:cs typeface="Calibri"/>
              </a:rPr>
              <a:t>2025</a:t>
            </a:r>
            <a:endParaRPr sz="3200">
              <a:latin typeface="Calibri"/>
              <a:cs typeface="Calibri"/>
            </a:endParaRPr>
          </a:p>
          <a:p>
            <a:pPr marL="548005" marR="83185" indent="-455930" algn="just">
              <a:lnSpc>
                <a:spcPct val="100000"/>
              </a:lnSpc>
              <a:buFont typeface="Arial"/>
              <a:buChar char="•"/>
              <a:tabLst>
                <a:tab pos="549275" algn="l"/>
              </a:tabLst>
            </a:pPr>
            <a:r>
              <a:rPr sz="3200" b="1" spc="490" dirty="0">
                <a:latin typeface="Calibri"/>
                <a:cs typeface="Calibri"/>
              </a:rPr>
              <a:t>Name</a:t>
            </a:r>
            <a:r>
              <a:rPr sz="3200" b="1" spc="135" dirty="0">
                <a:latin typeface="Calibri"/>
                <a:cs typeface="Calibri"/>
              </a:rPr>
              <a:t>  </a:t>
            </a:r>
            <a:r>
              <a:rPr sz="3200" b="1" spc="285" dirty="0">
                <a:latin typeface="Calibri"/>
                <a:cs typeface="Calibri"/>
              </a:rPr>
              <a:t>of</a:t>
            </a:r>
            <a:r>
              <a:rPr sz="3200" b="1" spc="145" dirty="0">
                <a:latin typeface="Calibri"/>
                <a:cs typeface="Calibri"/>
              </a:rPr>
              <a:t>  </a:t>
            </a:r>
            <a:r>
              <a:rPr sz="3200" b="1" spc="345" dirty="0">
                <a:latin typeface="Calibri"/>
                <a:cs typeface="Calibri"/>
              </a:rPr>
              <a:t>book:</a:t>
            </a:r>
            <a:r>
              <a:rPr sz="3200" b="1" spc="135" dirty="0">
                <a:latin typeface="Calibri"/>
                <a:cs typeface="Calibri"/>
              </a:rPr>
              <a:t>  </a:t>
            </a:r>
            <a:r>
              <a:rPr sz="3200" spc="375" dirty="0">
                <a:latin typeface="Calibri"/>
                <a:cs typeface="Calibri"/>
              </a:rPr>
              <a:t>Navigating</a:t>
            </a:r>
            <a:r>
              <a:rPr sz="3200" spc="135" dirty="0">
                <a:latin typeface="Calibri"/>
                <a:cs typeface="Calibri"/>
              </a:rPr>
              <a:t>  </a:t>
            </a:r>
            <a:r>
              <a:rPr sz="3200" spc="375" dirty="0">
                <a:latin typeface="Calibri"/>
                <a:cs typeface="Calibri"/>
              </a:rPr>
              <a:t>Education</a:t>
            </a:r>
            <a:r>
              <a:rPr sz="3200" spc="130" dirty="0">
                <a:latin typeface="Calibri"/>
                <a:cs typeface="Calibri"/>
              </a:rPr>
              <a:t>  </a:t>
            </a:r>
            <a:r>
              <a:rPr sz="3200" spc="265" dirty="0">
                <a:latin typeface="Calibri"/>
                <a:cs typeface="Calibri"/>
              </a:rPr>
              <a:t>in 	</a:t>
            </a:r>
            <a:r>
              <a:rPr sz="3200" spc="345" dirty="0">
                <a:latin typeface="Calibri"/>
                <a:cs typeface="Calibri"/>
              </a:rPr>
              <a:t>the</a:t>
            </a:r>
            <a:r>
              <a:rPr sz="3200" spc="600" dirty="0">
                <a:latin typeface="Calibri"/>
                <a:cs typeface="Calibri"/>
              </a:rPr>
              <a:t>    </a:t>
            </a:r>
            <a:r>
              <a:rPr sz="3200" spc="320" dirty="0">
                <a:latin typeface="Calibri"/>
                <a:cs typeface="Calibri"/>
              </a:rPr>
              <a:t>Digital</a:t>
            </a:r>
            <a:r>
              <a:rPr sz="3200" spc="605" dirty="0">
                <a:latin typeface="Calibri"/>
                <a:cs typeface="Calibri"/>
              </a:rPr>
              <a:t>    </a:t>
            </a:r>
            <a:r>
              <a:rPr sz="3200" spc="310" dirty="0">
                <a:latin typeface="Calibri"/>
                <a:cs typeface="Calibri"/>
              </a:rPr>
              <a:t>Age:</a:t>
            </a:r>
            <a:r>
              <a:rPr sz="3200" spc="610" dirty="0">
                <a:latin typeface="Calibri"/>
                <a:cs typeface="Calibri"/>
              </a:rPr>
              <a:t>    </a:t>
            </a:r>
            <a:r>
              <a:rPr sz="3200" spc="370" dirty="0">
                <a:latin typeface="Calibri"/>
                <a:cs typeface="Calibri"/>
              </a:rPr>
              <a:t>Challenges</a:t>
            </a:r>
            <a:r>
              <a:rPr sz="3200" spc="605" dirty="0">
                <a:latin typeface="Calibri"/>
                <a:cs typeface="Calibri"/>
              </a:rPr>
              <a:t>    </a:t>
            </a:r>
            <a:r>
              <a:rPr sz="3200" spc="380" dirty="0">
                <a:latin typeface="Calibri"/>
                <a:cs typeface="Calibri"/>
              </a:rPr>
              <a:t>and 	</a:t>
            </a:r>
            <a:r>
              <a:rPr sz="3200" spc="325" dirty="0">
                <a:latin typeface="Calibri"/>
                <a:cs typeface="Calibri"/>
              </a:rPr>
              <a:t>Opportunities</a:t>
            </a:r>
            <a:r>
              <a:rPr sz="3200" spc="135" dirty="0">
                <a:latin typeface="Calibri"/>
                <a:cs typeface="Calibri"/>
              </a:rPr>
              <a:t> </a:t>
            </a:r>
            <a:r>
              <a:rPr sz="3200" spc="200" dirty="0">
                <a:latin typeface="Calibri"/>
                <a:cs typeface="Calibri"/>
              </a:rPr>
              <a:t>for</a:t>
            </a:r>
            <a:r>
              <a:rPr sz="3200" spc="130" dirty="0">
                <a:latin typeface="Calibri"/>
                <a:cs typeface="Calibri"/>
              </a:rPr>
              <a:t> </a:t>
            </a:r>
            <a:r>
              <a:rPr sz="3200" spc="360" dirty="0">
                <a:latin typeface="Calibri"/>
                <a:cs typeface="Calibri"/>
              </a:rPr>
              <a:t>Students</a:t>
            </a:r>
            <a:endParaRPr sz="3200">
              <a:latin typeface="Calibri"/>
              <a:cs typeface="Calibri"/>
            </a:endParaRPr>
          </a:p>
          <a:p>
            <a:pPr marL="548640" indent="-456565" algn="just">
              <a:lnSpc>
                <a:spcPct val="100000"/>
              </a:lnSpc>
              <a:buFont typeface="Arial"/>
              <a:buChar char="•"/>
              <a:tabLst>
                <a:tab pos="548640" algn="l"/>
              </a:tabLst>
            </a:pPr>
            <a:r>
              <a:rPr sz="3200" b="1" spc="310" dirty="0">
                <a:latin typeface="Calibri"/>
                <a:cs typeface="Calibri"/>
              </a:rPr>
              <a:t>Edition:</a:t>
            </a:r>
            <a:r>
              <a:rPr sz="3200" b="1" spc="175" dirty="0">
                <a:latin typeface="Calibri"/>
                <a:cs typeface="Calibri"/>
              </a:rPr>
              <a:t> </a:t>
            </a:r>
            <a:r>
              <a:rPr sz="3200" spc="270" dirty="0">
                <a:latin typeface="Calibri"/>
                <a:cs typeface="Calibri"/>
              </a:rPr>
              <a:t>2</a:t>
            </a:r>
            <a:r>
              <a:rPr sz="3150" spc="405" baseline="25132" dirty="0">
                <a:latin typeface="Calibri"/>
                <a:cs typeface="Calibri"/>
              </a:rPr>
              <a:t>nd</a:t>
            </a:r>
            <a:endParaRPr sz="3150" baseline="25132">
              <a:latin typeface="Calibri"/>
              <a:cs typeface="Calibri"/>
            </a:endParaRPr>
          </a:p>
          <a:p>
            <a:pPr marL="548005" indent="-455930" algn="just">
              <a:lnSpc>
                <a:spcPct val="100000"/>
              </a:lnSpc>
              <a:buFont typeface="Arial"/>
              <a:buChar char="•"/>
              <a:tabLst>
                <a:tab pos="548005" algn="l"/>
              </a:tabLst>
            </a:pPr>
            <a:r>
              <a:rPr sz="3200" b="1" spc="350" dirty="0">
                <a:latin typeface="Calibri"/>
                <a:cs typeface="Calibri"/>
              </a:rPr>
              <a:t>Place:</a:t>
            </a:r>
            <a:r>
              <a:rPr sz="3200" b="1" spc="175" dirty="0">
                <a:latin typeface="Calibri"/>
                <a:cs typeface="Calibri"/>
              </a:rPr>
              <a:t> </a:t>
            </a:r>
            <a:r>
              <a:rPr sz="3200" spc="415" dirty="0">
                <a:latin typeface="Calibri"/>
                <a:cs typeface="Calibri"/>
              </a:rPr>
              <a:t>London</a:t>
            </a:r>
            <a:endParaRPr sz="3200">
              <a:latin typeface="Calibri"/>
              <a:cs typeface="Calibri"/>
            </a:endParaRPr>
          </a:p>
          <a:p>
            <a:pPr marL="548005" indent="-455930" algn="just">
              <a:lnSpc>
                <a:spcPct val="100000"/>
              </a:lnSpc>
              <a:buFont typeface="Arial"/>
              <a:buChar char="•"/>
              <a:tabLst>
                <a:tab pos="548005" algn="l"/>
              </a:tabLst>
            </a:pPr>
            <a:r>
              <a:rPr sz="3200" b="1" spc="340" dirty="0">
                <a:latin typeface="Calibri"/>
                <a:cs typeface="Calibri"/>
              </a:rPr>
              <a:t>Publisher:</a:t>
            </a:r>
            <a:r>
              <a:rPr sz="3200" b="1" spc="190" dirty="0">
                <a:latin typeface="Calibri"/>
                <a:cs typeface="Calibri"/>
              </a:rPr>
              <a:t> </a:t>
            </a:r>
            <a:r>
              <a:rPr sz="3200" spc="370" dirty="0">
                <a:latin typeface="Calibri"/>
                <a:cs typeface="Calibri"/>
              </a:rPr>
              <a:t>Routledge</a:t>
            </a:r>
            <a:endParaRPr sz="3200">
              <a:latin typeface="Calibri"/>
              <a:cs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p:cNvSpPr/>
          <p:nvPr/>
        </p:nvSpPr>
        <p:spPr>
          <a:xfrm>
            <a:off x="-199" y="0"/>
            <a:ext cx="6354445" cy="3336290"/>
          </a:xfrm>
          <a:custGeom>
            <a:avLst/>
            <a:gdLst/>
            <a:ahLst/>
            <a:cxnLst/>
            <a:rect l="l" t="t" r="r" b="b"/>
            <a:pathLst>
              <a:path w="6354445" h="3336290">
                <a:moveTo>
                  <a:pt x="5275320" y="0"/>
                </a:moveTo>
                <a:lnTo>
                  <a:pt x="5248093" y="0"/>
                </a:lnTo>
                <a:lnTo>
                  <a:pt x="5264387" y="42773"/>
                </a:lnTo>
                <a:lnTo>
                  <a:pt x="5280526" y="85677"/>
                </a:lnTo>
                <a:lnTo>
                  <a:pt x="5331488" y="222448"/>
                </a:lnTo>
                <a:lnTo>
                  <a:pt x="5350620" y="273511"/>
                </a:lnTo>
                <a:lnTo>
                  <a:pt x="5369930" y="324503"/>
                </a:lnTo>
                <a:lnTo>
                  <a:pt x="5389469" y="375286"/>
                </a:lnTo>
                <a:lnTo>
                  <a:pt x="5409290" y="425722"/>
                </a:lnTo>
                <a:lnTo>
                  <a:pt x="5429444" y="475674"/>
                </a:lnTo>
                <a:lnTo>
                  <a:pt x="5449984" y="525005"/>
                </a:lnTo>
                <a:lnTo>
                  <a:pt x="5470962" y="573576"/>
                </a:lnTo>
                <a:lnTo>
                  <a:pt x="5492429" y="621252"/>
                </a:lnTo>
                <a:lnTo>
                  <a:pt x="5514437" y="667893"/>
                </a:lnTo>
                <a:lnTo>
                  <a:pt x="5537039" y="713364"/>
                </a:lnTo>
                <a:lnTo>
                  <a:pt x="5560286" y="757525"/>
                </a:lnTo>
                <a:lnTo>
                  <a:pt x="5584231" y="800241"/>
                </a:lnTo>
                <a:lnTo>
                  <a:pt x="5608925" y="841374"/>
                </a:lnTo>
                <a:lnTo>
                  <a:pt x="5634420" y="880785"/>
                </a:lnTo>
                <a:lnTo>
                  <a:pt x="5660768" y="918339"/>
                </a:lnTo>
                <a:lnTo>
                  <a:pt x="5688021" y="953897"/>
                </a:lnTo>
                <a:lnTo>
                  <a:pt x="5726145" y="998292"/>
                </a:lnTo>
                <a:lnTo>
                  <a:pt x="5765475" y="1037985"/>
                </a:lnTo>
                <a:lnTo>
                  <a:pt x="5806039" y="1072982"/>
                </a:lnTo>
                <a:lnTo>
                  <a:pt x="5847861" y="1103291"/>
                </a:lnTo>
                <a:lnTo>
                  <a:pt x="5890967" y="1128918"/>
                </a:lnTo>
                <a:lnTo>
                  <a:pt x="5935385" y="1149871"/>
                </a:lnTo>
                <a:lnTo>
                  <a:pt x="5981139" y="1166155"/>
                </a:lnTo>
                <a:lnTo>
                  <a:pt x="6028256" y="1177778"/>
                </a:lnTo>
                <a:lnTo>
                  <a:pt x="6076760" y="1184747"/>
                </a:lnTo>
                <a:lnTo>
                  <a:pt x="6126679" y="1187069"/>
                </a:lnTo>
                <a:lnTo>
                  <a:pt x="6170088" y="1185407"/>
                </a:lnTo>
                <a:lnTo>
                  <a:pt x="6214533" y="1180424"/>
                </a:lnTo>
                <a:lnTo>
                  <a:pt x="6260045" y="1172118"/>
                </a:lnTo>
                <a:lnTo>
                  <a:pt x="6299384" y="1162303"/>
                </a:lnTo>
                <a:lnTo>
                  <a:pt x="6124520" y="1162303"/>
                </a:lnTo>
                <a:lnTo>
                  <a:pt x="6077171" y="1160087"/>
                </a:lnTo>
                <a:lnTo>
                  <a:pt x="6031247" y="1153425"/>
                </a:lnTo>
                <a:lnTo>
                  <a:pt x="5986686" y="1142299"/>
                </a:lnTo>
                <a:lnTo>
                  <a:pt x="5943429" y="1126691"/>
                </a:lnTo>
                <a:lnTo>
                  <a:pt x="5901413" y="1106582"/>
                </a:lnTo>
                <a:lnTo>
                  <a:pt x="5860579" y="1081955"/>
                </a:lnTo>
                <a:lnTo>
                  <a:pt x="5820865" y="1052791"/>
                </a:lnTo>
                <a:lnTo>
                  <a:pt x="5782210" y="1019072"/>
                </a:lnTo>
                <a:lnTo>
                  <a:pt x="5744553" y="980779"/>
                </a:lnTo>
                <a:lnTo>
                  <a:pt x="5707833" y="937895"/>
                </a:lnTo>
                <a:lnTo>
                  <a:pt x="5681010" y="902884"/>
                </a:lnTo>
                <a:lnTo>
                  <a:pt x="5655057" y="865853"/>
                </a:lnTo>
                <a:lnTo>
                  <a:pt x="5629925" y="826941"/>
                </a:lnTo>
                <a:lnTo>
                  <a:pt x="5605564" y="786286"/>
                </a:lnTo>
                <a:lnTo>
                  <a:pt x="5581923" y="744028"/>
                </a:lnTo>
                <a:lnTo>
                  <a:pt x="5558954" y="700305"/>
                </a:lnTo>
                <a:lnTo>
                  <a:pt x="5536606" y="655256"/>
                </a:lnTo>
                <a:lnTo>
                  <a:pt x="5514831" y="609020"/>
                </a:lnTo>
                <a:lnTo>
                  <a:pt x="5493576" y="561737"/>
                </a:lnTo>
                <a:lnTo>
                  <a:pt x="5472795" y="513546"/>
                </a:lnTo>
                <a:lnTo>
                  <a:pt x="5452435" y="464584"/>
                </a:lnTo>
                <a:lnTo>
                  <a:pt x="5432448" y="414992"/>
                </a:lnTo>
                <a:lnTo>
                  <a:pt x="5412784" y="364908"/>
                </a:lnTo>
                <a:lnTo>
                  <a:pt x="5393392" y="314471"/>
                </a:lnTo>
                <a:lnTo>
                  <a:pt x="5374224" y="263820"/>
                </a:lnTo>
                <a:lnTo>
                  <a:pt x="5355230" y="213094"/>
                </a:lnTo>
                <a:lnTo>
                  <a:pt x="5321259" y="121870"/>
                </a:lnTo>
                <a:lnTo>
                  <a:pt x="5306053" y="81200"/>
                </a:lnTo>
                <a:lnTo>
                  <a:pt x="5290728" y="40507"/>
                </a:lnTo>
                <a:lnTo>
                  <a:pt x="5275320" y="0"/>
                </a:lnTo>
                <a:close/>
              </a:path>
              <a:path w="6354445" h="3336290">
                <a:moveTo>
                  <a:pt x="6348294" y="1120775"/>
                </a:moveTo>
                <a:lnTo>
                  <a:pt x="6301028" y="1135725"/>
                </a:lnTo>
                <a:lnTo>
                  <a:pt x="6255060" y="1147353"/>
                </a:lnTo>
                <a:lnTo>
                  <a:pt x="6210348" y="1155659"/>
                </a:lnTo>
                <a:lnTo>
                  <a:pt x="6166849" y="1160642"/>
                </a:lnTo>
                <a:lnTo>
                  <a:pt x="6124520" y="1162303"/>
                </a:lnTo>
                <a:lnTo>
                  <a:pt x="6299384" y="1162303"/>
                </a:lnTo>
                <a:lnTo>
                  <a:pt x="6306654" y="1160490"/>
                </a:lnTo>
                <a:lnTo>
                  <a:pt x="6354390" y="1145540"/>
                </a:lnTo>
                <a:lnTo>
                  <a:pt x="6354009" y="1137284"/>
                </a:lnTo>
                <a:lnTo>
                  <a:pt x="6348294" y="1120775"/>
                </a:lnTo>
                <a:close/>
              </a:path>
              <a:path w="6354445" h="3336290">
                <a:moveTo>
                  <a:pt x="1696491" y="516381"/>
                </a:moveTo>
                <a:lnTo>
                  <a:pt x="1480359" y="516381"/>
                </a:lnTo>
                <a:lnTo>
                  <a:pt x="1431763" y="529081"/>
                </a:lnTo>
                <a:lnTo>
                  <a:pt x="1385030" y="541781"/>
                </a:lnTo>
                <a:lnTo>
                  <a:pt x="1340112" y="567181"/>
                </a:lnTo>
                <a:lnTo>
                  <a:pt x="1296958" y="579881"/>
                </a:lnTo>
                <a:lnTo>
                  <a:pt x="1213906" y="630681"/>
                </a:lnTo>
                <a:lnTo>
                  <a:pt x="1174298" y="656081"/>
                </a:lnTo>
                <a:lnTo>
                  <a:pt x="1136646" y="681481"/>
                </a:lnTo>
                <a:lnTo>
                  <a:pt x="1100904" y="719581"/>
                </a:lnTo>
                <a:lnTo>
                  <a:pt x="1067025" y="744981"/>
                </a:lnTo>
                <a:lnTo>
                  <a:pt x="1034962" y="783081"/>
                </a:lnTo>
                <a:lnTo>
                  <a:pt x="1004667" y="821181"/>
                </a:lnTo>
                <a:lnTo>
                  <a:pt x="976093" y="871981"/>
                </a:lnTo>
                <a:lnTo>
                  <a:pt x="949194" y="910081"/>
                </a:lnTo>
                <a:lnTo>
                  <a:pt x="928255" y="948181"/>
                </a:lnTo>
                <a:lnTo>
                  <a:pt x="908744" y="998981"/>
                </a:lnTo>
                <a:lnTo>
                  <a:pt x="890583" y="1037081"/>
                </a:lnTo>
                <a:lnTo>
                  <a:pt x="873695" y="1075181"/>
                </a:lnTo>
                <a:lnTo>
                  <a:pt x="858004" y="1125981"/>
                </a:lnTo>
                <a:lnTo>
                  <a:pt x="843433" y="1164081"/>
                </a:lnTo>
                <a:lnTo>
                  <a:pt x="829903" y="1214881"/>
                </a:lnTo>
                <a:lnTo>
                  <a:pt x="817338" y="1265681"/>
                </a:lnTo>
                <a:lnTo>
                  <a:pt x="805661" y="1303781"/>
                </a:lnTo>
                <a:lnTo>
                  <a:pt x="794794" y="1354581"/>
                </a:lnTo>
                <a:lnTo>
                  <a:pt x="784661" y="1405381"/>
                </a:lnTo>
                <a:lnTo>
                  <a:pt x="775184" y="1456181"/>
                </a:lnTo>
                <a:lnTo>
                  <a:pt x="766286" y="1506981"/>
                </a:lnTo>
                <a:lnTo>
                  <a:pt x="757890" y="1557781"/>
                </a:lnTo>
                <a:lnTo>
                  <a:pt x="749919" y="1608581"/>
                </a:lnTo>
                <a:lnTo>
                  <a:pt x="742296" y="1659381"/>
                </a:lnTo>
                <a:lnTo>
                  <a:pt x="734943" y="1710181"/>
                </a:lnTo>
                <a:lnTo>
                  <a:pt x="727784" y="1760981"/>
                </a:lnTo>
                <a:lnTo>
                  <a:pt x="720741" y="1824481"/>
                </a:lnTo>
                <a:lnTo>
                  <a:pt x="707287" y="1926081"/>
                </a:lnTo>
                <a:lnTo>
                  <a:pt x="700768" y="1976881"/>
                </a:lnTo>
                <a:lnTo>
                  <a:pt x="694117" y="2027681"/>
                </a:lnTo>
                <a:lnTo>
                  <a:pt x="687274" y="2078481"/>
                </a:lnTo>
                <a:lnTo>
                  <a:pt x="680176" y="2129281"/>
                </a:lnTo>
                <a:lnTo>
                  <a:pt x="672764" y="2167381"/>
                </a:lnTo>
                <a:lnTo>
                  <a:pt x="664975" y="2218181"/>
                </a:lnTo>
                <a:lnTo>
                  <a:pt x="656749" y="2268981"/>
                </a:lnTo>
                <a:lnTo>
                  <a:pt x="648024" y="2319781"/>
                </a:lnTo>
                <a:lnTo>
                  <a:pt x="638738" y="2370581"/>
                </a:lnTo>
                <a:lnTo>
                  <a:pt x="628831" y="2408681"/>
                </a:lnTo>
                <a:lnTo>
                  <a:pt x="618242" y="2459481"/>
                </a:lnTo>
                <a:lnTo>
                  <a:pt x="606908" y="2510281"/>
                </a:lnTo>
                <a:lnTo>
                  <a:pt x="594769" y="2548381"/>
                </a:lnTo>
                <a:lnTo>
                  <a:pt x="581764" y="2599181"/>
                </a:lnTo>
                <a:lnTo>
                  <a:pt x="567831" y="2649981"/>
                </a:lnTo>
                <a:lnTo>
                  <a:pt x="552909" y="2688081"/>
                </a:lnTo>
                <a:lnTo>
                  <a:pt x="536937" y="2726181"/>
                </a:lnTo>
                <a:lnTo>
                  <a:pt x="519853" y="2776981"/>
                </a:lnTo>
                <a:lnTo>
                  <a:pt x="501596" y="2815081"/>
                </a:lnTo>
                <a:lnTo>
                  <a:pt x="482106" y="2853181"/>
                </a:lnTo>
                <a:lnTo>
                  <a:pt x="461320" y="2891281"/>
                </a:lnTo>
                <a:lnTo>
                  <a:pt x="439177" y="2929381"/>
                </a:lnTo>
                <a:lnTo>
                  <a:pt x="415617" y="2967481"/>
                </a:lnTo>
                <a:lnTo>
                  <a:pt x="390577" y="3005581"/>
                </a:lnTo>
                <a:lnTo>
                  <a:pt x="363997" y="3043681"/>
                </a:lnTo>
                <a:lnTo>
                  <a:pt x="335815" y="3069081"/>
                </a:lnTo>
                <a:lnTo>
                  <a:pt x="305971" y="3107181"/>
                </a:lnTo>
                <a:lnTo>
                  <a:pt x="274402" y="3132581"/>
                </a:lnTo>
                <a:lnTo>
                  <a:pt x="241048" y="3170681"/>
                </a:lnTo>
                <a:lnTo>
                  <a:pt x="205848" y="3196081"/>
                </a:lnTo>
                <a:lnTo>
                  <a:pt x="168739" y="3221481"/>
                </a:lnTo>
                <a:lnTo>
                  <a:pt x="129661" y="3246881"/>
                </a:lnTo>
                <a:lnTo>
                  <a:pt x="88553" y="3272281"/>
                </a:lnTo>
                <a:lnTo>
                  <a:pt x="45353" y="3297681"/>
                </a:lnTo>
                <a:lnTo>
                  <a:pt x="0" y="3310381"/>
                </a:lnTo>
                <a:lnTo>
                  <a:pt x="0" y="3335781"/>
                </a:lnTo>
                <a:lnTo>
                  <a:pt x="18716" y="3335781"/>
                </a:lnTo>
                <a:lnTo>
                  <a:pt x="37148" y="3323081"/>
                </a:lnTo>
                <a:lnTo>
                  <a:pt x="55293" y="3323081"/>
                </a:lnTo>
                <a:lnTo>
                  <a:pt x="73152" y="3310381"/>
                </a:lnTo>
                <a:lnTo>
                  <a:pt x="116298" y="3284981"/>
                </a:lnTo>
                <a:lnTo>
                  <a:pt x="157714" y="3259581"/>
                </a:lnTo>
                <a:lnTo>
                  <a:pt x="197433" y="3234181"/>
                </a:lnTo>
                <a:lnTo>
                  <a:pt x="235488" y="3208781"/>
                </a:lnTo>
                <a:lnTo>
                  <a:pt x="271913" y="3170681"/>
                </a:lnTo>
                <a:lnTo>
                  <a:pt x="306741" y="3145281"/>
                </a:lnTo>
                <a:lnTo>
                  <a:pt x="340005" y="3107181"/>
                </a:lnTo>
                <a:lnTo>
                  <a:pt x="371739" y="3069081"/>
                </a:lnTo>
                <a:lnTo>
                  <a:pt x="401974" y="3030981"/>
                </a:lnTo>
                <a:lnTo>
                  <a:pt x="430745" y="2992881"/>
                </a:lnTo>
                <a:lnTo>
                  <a:pt x="458085" y="2954781"/>
                </a:lnTo>
                <a:lnTo>
                  <a:pt x="481855" y="2916681"/>
                </a:lnTo>
                <a:lnTo>
                  <a:pt x="504099" y="2865881"/>
                </a:lnTo>
                <a:lnTo>
                  <a:pt x="524889" y="2827781"/>
                </a:lnTo>
                <a:lnTo>
                  <a:pt x="544295" y="2776981"/>
                </a:lnTo>
                <a:lnTo>
                  <a:pt x="562390" y="2738881"/>
                </a:lnTo>
                <a:lnTo>
                  <a:pt x="579246" y="2688081"/>
                </a:lnTo>
                <a:lnTo>
                  <a:pt x="594934" y="2637281"/>
                </a:lnTo>
                <a:lnTo>
                  <a:pt x="609526" y="2599181"/>
                </a:lnTo>
                <a:lnTo>
                  <a:pt x="623093" y="2548381"/>
                </a:lnTo>
                <a:lnTo>
                  <a:pt x="635708" y="2497581"/>
                </a:lnTo>
                <a:lnTo>
                  <a:pt x="647442" y="2446781"/>
                </a:lnTo>
                <a:lnTo>
                  <a:pt x="658367" y="2395981"/>
                </a:lnTo>
                <a:lnTo>
                  <a:pt x="668554" y="2345181"/>
                </a:lnTo>
                <a:lnTo>
                  <a:pt x="678076" y="2294381"/>
                </a:lnTo>
                <a:lnTo>
                  <a:pt x="687003" y="2243581"/>
                </a:lnTo>
                <a:lnTo>
                  <a:pt x="695408" y="2192781"/>
                </a:lnTo>
                <a:lnTo>
                  <a:pt x="703362" y="2141981"/>
                </a:lnTo>
                <a:lnTo>
                  <a:pt x="710937" y="2091181"/>
                </a:lnTo>
                <a:lnTo>
                  <a:pt x="718205" y="2040381"/>
                </a:lnTo>
                <a:lnTo>
                  <a:pt x="725238" y="1976881"/>
                </a:lnTo>
                <a:lnTo>
                  <a:pt x="732106" y="1926081"/>
                </a:lnTo>
                <a:lnTo>
                  <a:pt x="745192" y="1824481"/>
                </a:lnTo>
                <a:lnTo>
                  <a:pt x="751544" y="1786381"/>
                </a:lnTo>
                <a:lnTo>
                  <a:pt x="757994" y="1735581"/>
                </a:lnTo>
                <a:lnTo>
                  <a:pt x="764599" y="1684781"/>
                </a:lnTo>
                <a:lnTo>
                  <a:pt x="771417" y="1633981"/>
                </a:lnTo>
                <a:lnTo>
                  <a:pt x="778506" y="1595881"/>
                </a:lnTo>
                <a:lnTo>
                  <a:pt x="785921" y="1545081"/>
                </a:lnTo>
                <a:lnTo>
                  <a:pt x="793722" y="1494281"/>
                </a:lnTo>
                <a:lnTo>
                  <a:pt x="801964" y="1456181"/>
                </a:lnTo>
                <a:lnTo>
                  <a:pt x="810705" y="1405381"/>
                </a:lnTo>
                <a:lnTo>
                  <a:pt x="820003" y="1354581"/>
                </a:lnTo>
                <a:lnTo>
                  <a:pt x="829915" y="1316481"/>
                </a:lnTo>
                <a:lnTo>
                  <a:pt x="840497" y="1278381"/>
                </a:lnTo>
                <a:lnTo>
                  <a:pt x="851807" y="1227581"/>
                </a:lnTo>
                <a:lnTo>
                  <a:pt x="863902" y="1189481"/>
                </a:lnTo>
                <a:lnTo>
                  <a:pt x="876840" y="1151381"/>
                </a:lnTo>
                <a:lnTo>
                  <a:pt x="890678" y="1100581"/>
                </a:lnTo>
                <a:lnTo>
                  <a:pt x="905473" y="1062481"/>
                </a:lnTo>
                <a:lnTo>
                  <a:pt x="921282" y="1024381"/>
                </a:lnTo>
                <a:lnTo>
                  <a:pt x="938163" y="986281"/>
                </a:lnTo>
                <a:lnTo>
                  <a:pt x="956173" y="960881"/>
                </a:lnTo>
                <a:lnTo>
                  <a:pt x="975368" y="922781"/>
                </a:lnTo>
                <a:lnTo>
                  <a:pt x="995807" y="884681"/>
                </a:lnTo>
                <a:lnTo>
                  <a:pt x="1017546" y="846581"/>
                </a:lnTo>
                <a:lnTo>
                  <a:pt x="1040643" y="821181"/>
                </a:lnTo>
                <a:lnTo>
                  <a:pt x="1065155" y="795781"/>
                </a:lnTo>
                <a:lnTo>
                  <a:pt x="1091139" y="757681"/>
                </a:lnTo>
                <a:lnTo>
                  <a:pt x="1147753" y="706881"/>
                </a:lnTo>
                <a:lnTo>
                  <a:pt x="1178497" y="681481"/>
                </a:lnTo>
                <a:lnTo>
                  <a:pt x="1210943" y="656081"/>
                </a:lnTo>
                <a:lnTo>
                  <a:pt x="1245146" y="643381"/>
                </a:lnTo>
                <a:lnTo>
                  <a:pt x="1281166" y="617981"/>
                </a:lnTo>
                <a:lnTo>
                  <a:pt x="1319058" y="605281"/>
                </a:lnTo>
                <a:lnTo>
                  <a:pt x="1358881" y="579881"/>
                </a:lnTo>
                <a:lnTo>
                  <a:pt x="1400691" y="567181"/>
                </a:lnTo>
                <a:lnTo>
                  <a:pt x="1444545" y="554481"/>
                </a:lnTo>
                <a:lnTo>
                  <a:pt x="1490502" y="541781"/>
                </a:lnTo>
                <a:lnTo>
                  <a:pt x="1538617" y="541781"/>
                </a:lnTo>
                <a:lnTo>
                  <a:pt x="1588949" y="529081"/>
                </a:lnTo>
                <a:lnTo>
                  <a:pt x="1641555" y="529081"/>
                </a:lnTo>
                <a:lnTo>
                  <a:pt x="1696491" y="516381"/>
                </a:lnTo>
                <a:close/>
              </a:path>
              <a:path w="6354445" h="3336290">
                <a:moveTo>
                  <a:pt x="3321900" y="783081"/>
                </a:moveTo>
                <a:lnTo>
                  <a:pt x="3073694" y="783081"/>
                </a:lnTo>
                <a:lnTo>
                  <a:pt x="3120208" y="795781"/>
                </a:lnTo>
                <a:lnTo>
                  <a:pt x="3285562" y="795781"/>
                </a:lnTo>
                <a:lnTo>
                  <a:pt x="3321900" y="783081"/>
                </a:lnTo>
                <a:close/>
              </a:path>
              <a:path w="6354445" h="3336290">
                <a:moveTo>
                  <a:pt x="3913450" y="8381"/>
                </a:moveTo>
                <a:lnTo>
                  <a:pt x="3887542" y="8381"/>
                </a:lnTo>
                <a:lnTo>
                  <a:pt x="3875851" y="59181"/>
                </a:lnTo>
                <a:lnTo>
                  <a:pt x="3863767" y="109981"/>
                </a:lnTo>
                <a:lnTo>
                  <a:pt x="3851140" y="160781"/>
                </a:lnTo>
                <a:lnTo>
                  <a:pt x="3837821" y="198881"/>
                </a:lnTo>
                <a:lnTo>
                  <a:pt x="3823661" y="249681"/>
                </a:lnTo>
                <a:lnTo>
                  <a:pt x="3808511" y="300481"/>
                </a:lnTo>
                <a:lnTo>
                  <a:pt x="3792220" y="351281"/>
                </a:lnTo>
                <a:lnTo>
                  <a:pt x="3774641" y="389381"/>
                </a:lnTo>
                <a:lnTo>
                  <a:pt x="3755622" y="427481"/>
                </a:lnTo>
                <a:lnTo>
                  <a:pt x="3735015" y="478281"/>
                </a:lnTo>
                <a:lnTo>
                  <a:pt x="3707124" y="516381"/>
                </a:lnTo>
                <a:lnTo>
                  <a:pt x="3677250" y="567181"/>
                </a:lnTo>
                <a:lnTo>
                  <a:pt x="3645287" y="605281"/>
                </a:lnTo>
                <a:lnTo>
                  <a:pt x="3611126" y="643381"/>
                </a:lnTo>
                <a:lnTo>
                  <a:pt x="3574662" y="668781"/>
                </a:lnTo>
                <a:lnTo>
                  <a:pt x="3535786" y="694181"/>
                </a:lnTo>
                <a:lnTo>
                  <a:pt x="3494391" y="719581"/>
                </a:lnTo>
                <a:lnTo>
                  <a:pt x="3450369" y="732281"/>
                </a:lnTo>
                <a:lnTo>
                  <a:pt x="3403613" y="744981"/>
                </a:lnTo>
                <a:lnTo>
                  <a:pt x="3354015" y="757681"/>
                </a:lnTo>
                <a:lnTo>
                  <a:pt x="3319065" y="757681"/>
                </a:lnTo>
                <a:lnTo>
                  <a:pt x="3283769" y="770381"/>
                </a:lnTo>
                <a:lnTo>
                  <a:pt x="2979488" y="770381"/>
                </a:lnTo>
                <a:lnTo>
                  <a:pt x="3026786" y="783081"/>
                </a:lnTo>
                <a:lnTo>
                  <a:pt x="3357952" y="783081"/>
                </a:lnTo>
                <a:lnTo>
                  <a:pt x="3407302" y="770381"/>
                </a:lnTo>
                <a:lnTo>
                  <a:pt x="3453377" y="757681"/>
                </a:lnTo>
                <a:lnTo>
                  <a:pt x="3496322" y="744981"/>
                </a:lnTo>
                <a:lnTo>
                  <a:pt x="3536286" y="719581"/>
                </a:lnTo>
                <a:lnTo>
                  <a:pt x="3573416" y="706881"/>
                </a:lnTo>
                <a:lnTo>
                  <a:pt x="3607858" y="668781"/>
                </a:lnTo>
                <a:lnTo>
                  <a:pt x="3639760" y="643381"/>
                </a:lnTo>
                <a:lnTo>
                  <a:pt x="3669269" y="617981"/>
                </a:lnTo>
                <a:lnTo>
                  <a:pt x="3696531" y="579881"/>
                </a:lnTo>
                <a:lnTo>
                  <a:pt x="3721694" y="541781"/>
                </a:lnTo>
                <a:lnTo>
                  <a:pt x="3744906" y="503681"/>
                </a:lnTo>
                <a:lnTo>
                  <a:pt x="3766312" y="465581"/>
                </a:lnTo>
                <a:lnTo>
                  <a:pt x="3786060" y="427481"/>
                </a:lnTo>
                <a:lnTo>
                  <a:pt x="3804297" y="389381"/>
                </a:lnTo>
                <a:lnTo>
                  <a:pt x="3821171" y="338581"/>
                </a:lnTo>
                <a:lnTo>
                  <a:pt x="3836827" y="300481"/>
                </a:lnTo>
                <a:lnTo>
                  <a:pt x="3851414" y="249681"/>
                </a:lnTo>
                <a:lnTo>
                  <a:pt x="3865079" y="198881"/>
                </a:lnTo>
                <a:lnTo>
                  <a:pt x="3877967" y="148081"/>
                </a:lnTo>
                <a:lnTo>
                  <a:pt x="3890228" y="109981"/>
                </a:lnTo>
                <a:lnTo>
                  <a:pt x="3902006" y="59181"/>
                </a:lnTo>
                <a:lnTo>
                  <a:pt x="3913450" y="8381"/>
                </a:lnTo>
                <a:close/>
              </a:path>
              <a:path w="6354445" h="3336290">
                <a:moveTo>
                  <a:pt x="2042247" y="516381"/>
                </a:moveTo>
                <a:lnTo>
                  <a:pt x="1835778" y="516381"/>
                </a:lnTo>
                <a:lnTo>
                  <a:pt x="1886686" y="529081"/>
                </a:lnTo>
                <a:lnTo>
                  <a:pt x="1937517" y="529081"/>
                </a:lnTo>
                <a:lnTo>
                  <a:pt x="1988260" y="541781"/>
                </a:lnTo>
                <a:lnTo>
                  <a:pt x="2038902" y="541781"/>
                </a:lnTo>
                <a:lnTo>
                  <a:pt x="2190113" y="579881"/>
                </a:lnTo>
                <a:lnTo>
                  <a:pt x="2240239" y="579881"/>
                </a:lnTo>
                <a:lnTo>
                  <a:pt x="2389624" y="617981"/>
                </a:lnTo>
                <a:lnTo>
                  <a:pt x="2439050" y="643381"/>
                </a:lnTo>
                <a:lnTo>
                  <a:pt x="2931808" y="770381"/>
                </a:lnTo>
                <a:lnTo>
                  <a:pt x="3121822" y="770381"/>
                </a:lnTo>
                <a:lnTo>
                  <a:pt x="3075912" y="757681"/>
                </a:lnTo>
                <a:lnTo>
                  <a:pt x="3029563" y="757681"/>
                </a:lnTo>
                <a:lnTo>
                  <a:pt x="2982786" y="744981"/>
                </a:lnTo>
                <a:lnTo>
                  <a:pt x="2935591" y="744981"/>
                </a:lnTo>
                <a:lnTo>
                  <a:pt x="2395631" y="605281"/>
                </a:lnTo>
                <a:lnTo>
                  <a:pt x="2345681" y="579881"/>
                </a:lnTo>
                <a:lnTo>
                  <a:pt x="2245218" y="554481"/>
                </a:lnTo>
                <a:lnTo>
                  <a:pt x="2194720" y="554481"/>
                </a:lnTo>
                <a:lnTo>
                  <a:pt x="2042247" y="516381"/>
                </a:lnTo>
                <a:close/>
              </a:path>
              <a:path w="6354445" h="3336290">
                <a:moveTo>
                  <a:pt x="1939857" y="503681"/>
                </a:moveTo>
                <a:lnTo>
                  <a:pt x="1583345" y="503681"/>
                </a:lnTo>
                <a:lnTo>
                  <a:pt x="1530870" y="516381"/>
                </a:lnTo>
                <a:lnTo>
                  <a:pt x="1991121" y="516381"/>
                </a:lnTo>
                <a:lnTo>
                  <a:pt x="1939857" y="503681"/>
                </a:lnTo>
                <a:close/>
              </a:path>
              <a:path w="6354445" h="3336290">
                <a:moveTo>
                  <a:pt x="1836945" y="490981"/>
                </a:moveTo>
                <a:lnTo>
                  <a:pt x="1694386" y="490981"/>
                </a:lnTo>
                <a:lnTo>
                  <a:pt x="1637833" y="503681"/>
                </a:lnTo>
                <a:lnTo>
                  <a:pt x="1888463" y="503681"/>
                </a:lnTo>
                <a:lnTo>
                  <a:pt x="1836945" y="490981"/>
                </a:lnTo>
                <a:close/>
              </a:path>
            </a:pathLst>
          </a:custGeom>
          <a:solidFill>
            <a:srgbClr val="B6B1AE"/>
          </a:solidFill>
        </p:spPr>
        <p:txBody>
          <a:bodyPr wrap="square" lIns="0" tIns="0" rIns="0" bIns="0" rtlCol="0"/>
          <a:lstStyle/>
          <a:p>
            <a:endParaRPr/>
          </a:p>
        </p:txBody>
      </p:sp>
      <p:sp>
        <p:nvSpPr>
          <p:cNvPr id="4" name="object 4"/>
          <p:cNvSpPr/>
          <p:nvPr/>
        </p:nvSpPr>
        <p:spPr>
          <a:xfrm>
            <a:off x="12632435" y="7669314"/>
            <a:ext cx="5655945" cy="1739900"/>
          </a:xfrm>
          <a:custGeom>
            <a:avLst/>
            <a:gdLst/>
            <a:ahLst/>
            <a:cxnLst/>
            <a:rect l="l" t="t" r="r" b="b"/>
            <a:pathLst>
              <a:path w="5655944" h="1739900">
                <a:moveTo>
                  <a:pt x="13081" y="1498599"/>
                </a:moveTo>
                <a:lnTo>
                  <a:pt x="0" y="1511299"/>
                </a:lnTo>
                <a:lnTo>
                  <a:pt x="49452" y="1549399"/>
                </a:lnTo>
                <a:lnTo>
                  <a:pt x="194161" y="1625599"/>
                </a:lnTo>
                <a:lnTo>
                  <a:pt x="241271" y="1638299"/>
                </a:lnTo>
                <a:lnTo>
                  <a:pt x="287862" y="1663699"/>
                </a:lnTo>
                <a:lnTo>
                  <a:pt x="558030" y="1739899"/>
                </a:lnTo>
                <a:lnTo>
                  <a:pt x="811711" y="1739899"/>
                </a:lnTo>
                <a:lnTo>
                  <a:pt x="862306" y="1727199"/>
                </a:lnTo>
                <a:lnTo>
                  <a:pt x="912434" y="1727199"/>
                </a:lnTo>
                <a:lnTo>
                  <a:pt x="962146" y="1714499"/>
                </a:lnTo>
                <a:lnTo>
                  <a:pt x="583065" y="1714499"/>
                </a:lnTo>
                <a:lnTo>
                  <a:pt x="540104" y="1701799"/>
                </a:lnTo>
                <a:lnTo>
                  <a:pt x="496377" y="1701799"/>
                </a:lnTo>
                <a:lnTo>
                  <a:pt x="360417" y="1663699"/>
                </a:lnTo>
                <a:lnTo>
                  <a:pt x="313447" y="1638299"/>
                </a:lnTo>
                <a:lnTo>
                  <a:pt x="265622" y="1625599"/>
                </a:lnTo>
                <a:lnTo>
                  <a:pt x="167342" y="1574799"/>
                </a:lnTo>
                <a:lnTo>
                  <a:pt x="65436" y="1523999"/>
                </a:lnTo>
                <a:lnTo>
                  <a:pt x="13081" y="1498599"/>
                </a:lnTo>
                <a:close/>
              </a:path>
              <a:path w="5655944" h="1739900">
                <a:moveTo>
                  <a:pt x="3163263" y="12699"/>
                </a:moveTo>
                <a:lnTo>
                  <a:pt x="2854231" y="12699"/>
                </a:lnTo>
                <a:lnTo>
                  <a:pt x="2804525" y="25399"/>
                </a:lnTo>
                <a:lnTo>
                  <a:pt x="2755121" y="50799"/>
                </a:lnTo>
                <a:lnTo>
                  <a:pt x="2705943" y="63499"/>
                </a:lnTo>
                <a:lnTo>
                  <a:pt x="2607945" y="114299"/>
                </a:lnTo>
                <a:lnTo>
                  <a:pt x="2570041" y="139699"/>
                </a:lnTo>
                <a:lnTo>
                  <a:pt x="2532769" y="165099"/>
                </a:lnTo>
                <a:lnTo>
                  <a:pt x="2496086" y="190499"/>
                </a:lnTo>
                <a:lnTo>
                  <a:pt x="2459948" y="215899"/>
                </a:lnTo>
                <a:lnTo>
                  <a:pt x="2424312" y="253999"/>
                </a:lnTo>
                <a:lnTo>
                  <a:pt x="2389137" y="279399"/>
                </a:lnTo>
                <a:lnTo>
                  <a:pt x="2354377" y="317499"/>
                </a:lnTo>
                <a:lnTo>
                  <a:pt x="2319992" y="342899"/>
                </a:lnTo>
                <a:lnTo>
                  <a:pt x="2285937" y="380999"/>
                </a:lnTo>
                <a:lnTo>
                  <a:pt x="2218648" y="457199"/>
                </a:lnTo>
                <a:lnTo>
                  <a:pt x="2086147" y="609599"/>
                </a:lnTo>
                <a:lnTo>
                  <a:pt x="2053204" y="660399"/>
                </a:lnTo>
                <a:lnTo>
                  <a:pt x="1987237" y="736599"/>
                </a:lnTo>
                <a:lnTo>
                  <a:pt x="1954127" y="787399"/>
                </a:lnTo>
                <a:lnTo>
                  <a:pt x="1889951" y="863599"/>
                </a:lnTo>
                <a:lnTo>
                  <a:pt x="1858953" y="901699"/>
                </a:lnTo>
                <a:lnTo>
                  <a:pt x="1827853" y="952499"/>
                </a:lnTo>
                <a:lnTo>
                  <a:pt x="1765232" y="1028699"/>
                </a:lnTo>
                <a:lnTo>
                  <a:pt x="1701864" y="1104899"/>
                </a:lnTo>
                <a:lnTo>
                  <a:pt x="1637522" y="1181099"/>
                </a:lnTo>
                <a:lnTo>
                  <a:pt x="1604916" y="1219199"/>
                </a:lnTo>
                <a:lnTo>
                  <a:pt x="1571982" y="1257299"/>
                </a:lnTo>
                <a:lnTo>
                  <a:pt x="1538692" y="1295399"/>
                </a:lnTo>
                <a:lnTo>
                  <a:pt x="1505018" y="1320799"/>
                </a:lnTo>
                <a:lnTo>
                  <a:pt x="1470932" y="1358899"/>
                </a:lnTo>
                <a:lnTo>
                  <a:pt x="1436405" y="1396999"/>
                </a:lnTo>
                <a:lnTo>
                  <a:pt x="1401410" y="1422399"/>
                </a:lnTo>
                <a:lnTo>
                  <a:pt x="1365918" y="1460499"/>
                </a:lnTo>
                <a:lnTo>
                  <a:pt x="1329901" y="1485899"/>
                </a:lnTo>
                <a:lnTo>
                  <a:pt x="1293332" y="1511299"/>
                </a:lnTo>
                <a:lnTo>
                  <a:pt x="1256181" y="1536699"/>
                </a:lnTo>
                <a:lnTo>
                  <a:pt x="1218420" y="1562099"/>
                </a:lnTo>
                <a:lnTo>
                  <a:pt x="1180022" y="1587499"/>
                </a:lnTo>
                <a:lnTo>
                  <a:pt x="1140959" y="1612899"/>
                </a:lnTo>
                <a:lnTo>
                  <a:pt x="1101201" y="1625599"/>
                </a:lnTo>
                <a:lnTo>
                  <a:pt x="1060722" y="1650999"/>
                </a:lnTo>
                <a:lnTo>
                  <a:pt x="977485" y="1676399"/>
                </a:lnTo>
                <a:lnTo>
                  <a:pt x="846510" y="1714499"/>
                </a:lnTo>
                <a:lnTo>
                  <a:pt x="962146" y="1714499"/>
                </a:lnTo>
                <a:lnTo>
                  <a:pt x="1011493" y="1689099"/>
                </a:lnTo>
                <a:lnTo>
                  <a:pt x="1060527" y="1676399"/>
                </a:lnTo>
                <a:lnTo>
                  <a:pt x="1157858" y="1625599"/>
                </a:lnTo>
                <a:lnTo>
                  <a:pt x="1198997" y="1600199"/>
                </a:lnTo>
                <a:lnTo>
                  <a:pt x="1239407" y="1574799"/>
                </a:lnTo>
                <a:lnTo>
                  <a:pt x="1279120" y="1549399"/>
                </a:lnTo>
                <a:lnTo>
                  <a:pt x="1318166" y="1523999"/>
                </a:lnTo>
                <a:lnTo>
                  <a:pt x="1356574" y="1498599"/>
                </a:lnTo>
                <a:lnTo>
                  <a:pt x="1394374" y="1460499"/>
                </a:lnTo>
                <a:lnTo>
                  <a:pt x="1431597" y="1435099"/>
                </a:lnTo>
                <a:lnTo>
                  <a:pt x="1468272" y="1396999"/>
                </a:lnTo>
                <a:lnTo>
                  <a:pt x="1504428" y="1358899"/>
                </a:lnTo>
                <a:lnTo>
                  <a:pt x="1540097" y="1320799"/>
                </a:lnTo>
                <a:lnTo>
                  <a:pt x="1575307" y="1282699"/>
                </a:lnTo>
                <a:lnTo>
                  <a:pt x="1610090" y="1244599"/>
                </a:lnTo>
                <a:lnTo>
                  <a:pt x="1644474" y="1206499"/>
                </a:lnTo>
                <a:lnTo>
                  <a:pt x="1678489" y="1168399"/>
                </a:lnTo>
                <a:lnTo>
                  <a:pt x="1712166" y="1130299"/>
                </a:lnTo>
                <a:lnTo>
                  <a:pt x="1778625" y="1054099"/>
                </a:lnTo>
                <a:lnTo>
                  <a:pt x="1811466" y="1003299"/>
                </a:lnTo>
                <a:lnTo>
                  <a:pt x="1908795" y="888999"/>
                </a:lnTo>
                <a:lnTo>
                  <a:pt x="1974098" y="800099"/>
                </a:lnTo>
                <a:lnTo>
                  <a:pt x="2007196" y="761999"/>
                </a:lnTo>
                <a:lnTo>
                  <a:pt x="2040269" y="711199"/>
                </a:lnTo>
                <a:lnTo>
                  <a:pt x="2106481" y="634999"/>
                </a:lnTo>
                <a:lnTo>
                  <a:pt x="2139690" y="584199"/>
                </a:lnTo>
                <a:lnTo>
                  <a:pt x="2240150" y="469899"/>
                </a:lnTo>
                <a:lnTo>
                  <a:pt x="2308170" y="393699"/>
                </a:lnTo>
                <a:lnTo>
                  <a:pt x="2342599" y="355599"/>
                </a:lnTo>
                <a:lnTo>
                  <a:pt x="2377355" y="330199"/>
                </a:lnTo>
                <a:lnTo>
                  <a:pt x="2412471" y="292099"/>
                </a:lnTo>
                <a:lnTo>
                  <a:pt x="2447985" y="266699"/>
                </a:lnTo>
                <a:lnTo>
                  <a:pt x="2483930" y="228599"/>
                </a:lnTo>
                <a:lnTo>
                  <a:pt x="2557255" y="177799"/>
                </a:lnTo>
                <a:lnTo>
                  <a:pt x="2594705" y="152399"/>
                </a:lnTo>
                <a:lnTo>
                  <a:pt x="2632728" y="126999"/>
                </a:lnTo>
                <a:lnTo>
                  <a:pt x="2671358" y="114299"/>
                </a:lnTo>
                <a:lnTo>
                  <a:pt x="2710630" y="88899"/>
                </a:lnTo>
                <a:lnTo>
                  <a:pt x="2832652" y="50799"/>
                </a:lnTo>
                <a:lnTo>
                  <a:pt x="2874844" y="38099"/>
                </a:lnTo>
                <a:lnTo>
                  <a:pt x="2917855" y="38099"/>
                </a:lnTo>
                <a:lnTo>
                  <a:pt x="2961719" y="25399"/>
                </a:lnTo>
                <a:lnTo>
                  <a:pt x="3208730" y="25399"/>
                </a:lnTo>
                <a:lnTo>
                  <a:pt x="3163263" y="12699"/>
                </a:lnTo>
                <a:close/>
              </a:path>
              <a:path w="5655944" h="1739900">
                <a:moveTo>
                  <a:pt x="3208730" y="25399"/>
                </a:moveTo>
                <a:lnTo>
                  <a:pt x="3049308" y="25399"/>
                </a:lnTo>
                <a:lnTo>
                  <a:pt x="3092981" y="38099"/>
                </a:lnTo>
                <a:lnTo>
                  <a:pt x="3137520" y="38099"/>
                </a:lnTo>
                <a:lnTo>
                  <a:pt x="3182955" y="50799"/>
                </a:lnTo>
                <a:lnTo>
                  <a:pt x="3324928" y="88899"/>
                </a:lnTo>
                <a:lnTo>
                  <a:pt x="3374242" y="114299"/>
                </a:lnTo>
                <a:lnTo>
                  <a:pt x="3424600" y="139699"/>
                </a:lnTo>
                <a:lnTo>
                  <a:pt x="3476032" y="165099"/>
                </a:lnTo>
                <a:lnTo>
                  <a:pt x="3528568" y="190499"/>
                </a:lnTo>
                <a:lnTo>
                  <a:pt x="3571692" y="228599"/>
                </a:lnTo>
                <a:lnTo>
                  <a:pt x="3613927" y="253999"/>
                </a:lnTo>
                <a:lnTo>
                  <a:pt x="3655324" y="279399"/>
                </a:lnTo>
                <a:lnTo>
                  <a:pt x="3695935" y="317499"/>
                </a:lnTo>
                <a:lnTo>
                  <a:pt x="3735813" y="342899"/>
                </a:lnTo>
                <a:lnTo>
                  <a:pt x="3775008" y="380999"/>
                </a:lnTo>
                <a:lnTo>
                  <a:pt x="3813574" y="406399"/>
                </a:lnTo>
                <a:lnTo>
                  <a:pt x="3851562" y="444499"/>
                </a:lnTo>
                <a:lnTo>
                  <a:pt x="3889024" y="482599"/>
                </a:lnTo>
                <a:lnTo>
                  <a:pt x="3926012" y="520699"/>
                </a:lnTo>
                <a:lnTo>
                  <a:pt x="3962577" y="558799"/>
                </a:lnTo>
                <a:lnTo>
                  <a:pt x="3998772" y="584199"/>
                </a:lnTo>
                <a:lnTo>
                  <a:pt x="4070260" y="660399"/>
                </a:lnTo>
                <a:lnTo>
                  <a:pt x="4142702" y="736599"/>
                </a:lnTo>
                <a:lnTo>
                  <a:pt x="4326511" y="927099"/>
                </a:lnTo>
                <a:lnTo>
                  <a:pt x="4363438" y="952499"/>
                </a:lnTo>
                <a:lnTo>
                  <a:pt x="4400571" y="990599"/>
                </a:lnTo>
                <a:lnTo>
                  <a:pt x="4437973" y="1015999"/>
                </a:lnTo>
                <a:lnTo>
                  <a:pt x="4475710" y="1054099"/>
                </a:lnTo>
                <a:lnTo>
                  <a:pt x="4552442" y="1104899"/>
                </a:lnTo>
                <a:lnTo>
                  <a:pt x="4631283" y="1155699"/>
                </a:lnTo>
                <a:lnTo>
                  <a:pt x="4671656" y="1181099"/>
                </a:lnTo>
                <a:lnTo>
                  <a:pt x="4712748" y="1193799"/>
                </a:lnTo>
                <a:lnTo>
                  <a:pt x="4754626" y="1219199"/>
                </a:lnTo>
                <a:lnTo>
                  <a:pt x="4900644" y="1257299"/>
                </a:lnTo>
                <a:lnTo>
                  <a:pt x="4992307" y="1257299"/>
                </a:lnTo>
                <a:lnTo>
                  <a:pt x="5079837" y="1231899"/>
                </a:lnTo>
                <a:lnTo>
                  <a:pt x="4902057" y="1231899"/>
                </a:lnTo>
                <a:lnTo>
                  <a:pt x="4763897" y="1193799"/>
                </a:lnTo>
                <a:lnTo>
                  <a:pt x="4720388" y="1168399"/>
                </a:lnTo>
                <a:lnTo>
                  <a:pt x="4677683" y="1155699"/>
                </a:lnTo>
                <a:lnTo>
                  <a:pt x="4594397" y="1104899"/>
                </a:lnTo>
                <a:lnTo>
                  <a:pt x="4513466" y="1054099"/>
                </a:lnTo>
                <a:lnTo>
                  <a:pt x="4473704" y="1015999"/>
                </a:lnTo>
                <a:lnTo>
                  <a:pt x="4434316" y="990599"/>
                </a:lnTo>
                <a:lnTo>
                  <a:pt x="4163047" y="723899"/>
                </a:lnTo>
                <a:lnTo>
                  <a:pt x="4088445" y="647699"/>
                </a:lnTo>
                <a:lnTo>
                  <a:pt x="4016488" y="571499"/>
                </a:lnTo>
                <a:lnTo>
                  <a:pt x="3980046" y="533399"/>
                </a:lnTo>
                <a:lnTo>
                  <a:pt x="3943223" y="495299"/>
                </a:lnTo>
                <a:lnTo>
                  <a:pt x="3905962" y="457199"/>
                </a:lnTo>
                <a:lnTo>
                  <a:pt x="3868209" y="431799"/>
                </a:lnTo>
                <a:lnTo>
                  <a:pt x="3829910" y="393699"/>
                </a:lnTo>
                <a:lnTo>
                  <a:pt x="3791009" y="355599"/>
                </a:lnTo>
                <a:lnTo>
                  <a:pt x="3751453" y="330199"/>
                </a:lnTo>
                <a:lnTo>
                  <a:pt x="3711184" y="292099"/>
                </a:lnTo>
                <a:lnTo>
                  <a:pt x="3670150" y="266699"/>
                </a:lnTo>
                <a:lnTo>
                  <a:pt x="3628295" y="228599"/>
                </a:lnTo>
                <a:lnTo>
                  <a:pt x="3585564" y="203199"/>
                </a:lnTo>
                <a:lnTo>
                  <a:pt x="3541903" y="177799"/>
                </a:lnTo>
                <a:lnTo>
                  <a:pt x="3492397" y="139699"/>
                </a:lnTo>
                <a:lnTo>
                  <a:pt x="3443602" y="114299"/>
                </a:lnTo>
                <a:lnTo>
                  <a:pt x="3395473" y="101599"/>
                </a:lnTo>
                <a:lnTo>
                  <a:pt x="3301037" y="50799"/>
                </a:lnTo>
                <a:lnTo>
                  <a:pt x="3208730" y="25399"/>
                </a:lnTo>
                <a:close/>
              </a:path>
              <a:path w="5655944" h="1739900">
                <a:moveTo>
                  <a:pt x="5655691" y="761999"/>
                </a:moveTo>
                <a:lnTo>
                  <a:pt x="5643880" y="774699"/>
                </a:lnTo>
                <a:lnTo>
                  <a:pt x="5608468" y="800099"/>
                </a:lnTo>
                <a:lnTo>
                  <a:pt x="5572806" y="838199"/>
                </a:lnTo>
                <a:lnTo>
                  <a:pt x="5500638" y="914399"/>
                </a:lnTo>
                <a:lnTo>
                  <a:pt x="5427187" y="990599"/>
                </a:lnTo>
                <a:lnTo>
                  <a:pt x="5389922" y="1028699"/>
                </a:lnTo>
                <a:lnTo>
                  <a:pt x="5314196" y="1079499"/>
                </a:lnTo>
                <a:lnTo>
                  <a:pt x="5275687" y="1117599"/>
                </a:lnTo>
                <a:lnTo>
                  <a:pt x="5236718" y="1142999"/>
                </a:lnTo>
                <a:lnTo>
                  <a:pt x="5138913" y="1193799"/>
                </a:lnTo>
                <a:lnTo>
                  <a:pt x="4995197" y="1231899"/>
                </a:lnTo>
                <a:lnTo>
                  <a:pt x="5079837" y="1231899"/>
                </a:lnTo>
                <a:lnTo>
                  <a:pt x="5163997" y="1206499"/>
                </a:lnTo>
                <a:lnTo>
                  <a:pt x="5204935" y="1181099"/>
                </a:lnTo>
                <a:lnTo>
                  <a:pt x="5245175" y="1168399"/>
                </a:lnTo>
                <a:lnTo>
                  <a:pt x="5284768" y="1142999"/>
                </a:lnTo>
                <a:lnTo>
                  <a:pt x="5323760" y="1104899"/>
                </a:lnTo>
                <a:lnTo>
                  <a:pt x="5362201" y="1079499"/>
                </a:lnTo>
                <a:lnTo>
                  <a:pt x="5400139" y="1041399"/>
                </a:lnTo>
                <a:lnTo>
                  <a:pt x="5437622" y="1015999"/>
                </a:lnTo>
                <a:lnTo>
                  <a:pt x="5474699" y="977899"/>
                </a:lnTo>
                <a:lnTo>
                  <a:pt x="5547829" y="901699"/>
                </a:lnTo>
                <a:lnTo>
                  <a:pt x="5655691" y="787399"/>
                </a:lnTo>
                <a:lnTo>
                  <a:pt x="5655691" y="761999"/>
                </a:lnTo>
                <a:close/>
              </a:path>
              <a:path w="5655944" h="1739900">
                <a:moveTo>
                  <a:pt x="3073481" y="0"/>
                </a:moveTo>
                <a:lnTo>
                  <a:pt x="2954872" y="0"/>
                </a:lnTo>
                <a:lnTo>
                  <a:pt x="2904321" y="12699"/>
                </a:lnTo>
                <a:lnTo>
                  <a:pt x="3118196" y="12699"/>
                </a:lnTo>
                <a:lnTo>
                  <a:pt x="3073481" y="0"/>
                </a:lnTo>
                <a:close/>
              </a:path>
            </a:pathLst>
          </a:custGeom>
          <a:solidFill>
            <a:srgbClr val="B6B1AE"/>
          </a:solidFill>
        </p:spPr>
        <p:txBody>
          <a:bodyPr wrap="square" lIns="0" tIns="0" rIns="0" bIns="0" rtlCol="0"/>
          <a:lstStyle/>
          <a:p>
            <a:endParaRPr/>
          </a:p>
        </p:txBody>
      </p:sp>
      <p:sp>
        <p:nvSpPr>
          <p:cNvPr id="5" name="object 5" descr="$PPTXTitle"/>
          <p:cNvSpPr txBox="1">
            <a:spLocks noGrp="1"/>
          </p:cNvSpPr>
          <p:nvPr>
            <p:ph type="title"/>
          </p:nvPr>
        </p:nvSpPr>
        <p:spPr>
          <a:prstGeom prst="rect">
            <a:avLst/>
          </a:prstGeom>
        </p:spPr>
        <p:txBody>
          <a:bodyPr vert="horz" wrap="square" lIns="0" tIns="12700" rIns="0" bIns="0" rtlCol="0">
            <a:spAutoFit/>
          </a:bodyPr>
          <a:lstStyle/>
          <a:p>
            <a:pPr marL="252095">
              <a:lnSpc>
                <a:spcPct val="100000"/>
              </a:lnSpc>
              <a:spcBef>
                <a:spcPts val="100"/>
              </a:spcBef>
            </a:pPr>
            <a:r>
              <a:rPr spc="944" dirty="0"/>
              <a:t>Paraphrasing</a:t>
            </a:r>
            <a:r>
              <a:rPr spc="390" dirty="0"/>
              <a:t> </a:t>
            </a:r>
            <a:r>
              <a:rPr dirty="0"/>
              <a:t>–</a:t>
            </a:r>
            <a:r>
              <a:rPr spc="430" dirty="0"/>
              <a:t> </a:t>
            </a:r>
            <a:r>
              <a:rPr spc="755" dirty="0"/>
              <a:t>Activity</a:t>
            </a:r>
          </a:p>
        </p:txBody>
      </p:sp>
      <p:sp>
        <p:nvSpPr>
          <p:cNvPr id="6" name="object 6"/>
          <p:cNvSpPr txBox="1"/>
          <p:nvPr/>
        </p:nvSpPr>
        <p:spPr>
          <a:xfrm>
            <a:off x="393598" y="2252598"/>
            <a:ext cx="17221200" cy="6985634"/>
          </a:xfrm>
          <a:prstGeom prst="rect">
            <a:avLst/>
          </a:prstGeom>
        </p:spPr>
        <p:txBody>
          <a:bodyPr vert="horz" wrap="square" lIns="0" tIns="12700" rIns="0" bIns="0" rtlCol="0">
            <a:spAutoFit/>
          </a:bodyPr>
          <a:lstStyle/>
          <a:p>
            <a:pPr marL="50800">
              <a:lnSpc>
                <a:spcPct val="100000"/>
              </a:lnSpc>
              <a:spcBef>
                <a:spcPts val="100"/>
              </a:spcBef>
            </a:pPr>
            <a:r>
              <a:rPr sz="4400" b="1" spc="575" dirty="0">
                <a:latin typeface="Calibri"/>
                <a:cs typeface="Calibri"/>
              </a:rPr>
              <a:t>Paraphrased</a:t>
            </a:r>
            <a:r>
              <a:rPr sz="4400" b="1" spc="254" dirty="0">
                <a:latin typeface="Calibri"/>
                <a:cs typeface="Calibri"/>
              </a:rPr>
              <a:t> </a:t>
            </a:r>
            <a:r>
              <a:rPr sz="4400" b="1" spc="425" dirty="0">
                <a:latin typeface="Calibri"/>
                <a:cs typeface="Calibri"/>
              </a:rPr>
              <a:t>Version:</a:t>
            </a:r>
            <a:endParaRPr sz="4400">
              <a:latin typeface="Calibri"/>
              <a:cs typeface="Calibri"/>
            </a:endParaRPr>
          </a:p>
          <a:p>
            <a:pPr marL="50800" marR="17780" algn="just">
              <a:lnSpc>
                <a:spcPct val="100000"/>
              </a:lnSpc>
              <a:spcBef>
                <a:spcPts val="45"/>
              </a:spcBef>
            </a:pPr>
            <a:r>
              <a:rPr sz="3600" spc="350" dirty="0">
                <a:latin typeface="Calibri"/>
                <a:cs typeface="Calibri"/>
              </a:rPr>
              <a:t>In</a:t>
            </a:r>
            <a:r>
              <a:rPr sz="3600" spc="170" dirty="0">
                <a:latin typeface="Calibri"/>
                <a:cs typeface="Calibri"/>
              </a:rPr>
              <a:t>  </a:t>
            </a:r>
            <a:r>
              <a:rPr sz="3600" spc="390" dirty="0">
                <a:latin typeface="Calibri"/>
                <a:cs typeface="Calibri"/>
              </a:rPr>
              <a:t>the</a:t>
            </a:r>
            <a:r>
              <a:rPr sz="3600" spc="165" dirty="0">
                <a:latin typeface="Calibri"/>
                <a:cs typeface="Calibri"/>
              </a:rPr>
              <a:t>  </a:t>
            </a:r>
            <a:r>
              <a:rPr sz="3600" spc="340" dirty="0">
                <a:latin typeface="Calibri"/>
                <a:cs typeface="Calibri"/>
              </a:rPr>
              <a:t>digital</a:t>
            </a:r>
            <a:r>
              <a:rPr sz="3600" spc="180" dirty="0">
                <a:latin typeface="Calibri"/>
                <a:cs typeface="Calibri"/>
              </a:rPr>
              <a:t>  </a:t>
            </a:r>
            <a:r>
              <a:rPr sz="3600" spc="350" dirty="0">
                <a:latin typeface="Calibri"/>
                <a:cs typeface="Calibri"/>
              </a:rPr>
              <a:t>age,</a:t>
            </a:r>
            <a:r>
              <a:rPr sz="3600" spc="170" dirty="0">
                <a:latin typeface="Calibri"/>
                <a:cs typeface="Calibri"/>
              </a:rPr>
              <a:t>  </a:t>
            </a:r>
            <a:r>
              <a:rPr sz="3600" spc="390" dirty="0">
                <a:latin typeface="Calibri"/>
                <a:cs typeface="Calibri"/>
              </a:rPr>
              <a:t>students</a:t>
            </a:r>
            <a:r>
              <a:rPr sz="3600" spc="175" dirty="0">
                <a:latin typeface="Calibri"/>
                <a:cs typeface="Calibri"/>
              </a:rPr>
              <a:t>  </a:t>
            </a:r>
            <a:r>
              <a:rPr sz="3600" spc="409" dirty="0">
                <a:latin typeface="Calibri"/>
                <a:cs typeface="Calibri"/>
              </a:rPr>
              <a:t>encounter</a:t>
            </a:r>
            <a:r>
              <a:rPr sz="3600" spc="175" dirty="0">
                <a:latin typeface="Calibri"/>
                <a:cs typeface="Calibri"/>
              </a:rPr>
              <a:t>  </a:t>
            </a:r>
            <a:r>
              <a:rPr sz="3600" spc="409" dirty="0">
                <a:latin typeface="Calibri"/>
                <a:cs typeface="Calibri"/>
              </a:rPr>
              <a:t>challenges</a:t>
            </a:r>
            <a:r>
              <a:rPr sz="3600" spc="170" dirty="0">
                <a:latin typeface="Calibri"/>
                <a:cs typeface="Calibri"/>
              </a:rPr>
              <a:t>  </a:t>
            </a:r>
            <a:r>
              <a:rPr sz="3600" spc="290" dirty="0">
                <a:latin typeface="Calibri"/>
                <a:cs typeface="Calibri"/>
              </a:rPr>
              <a:t>like</a:t>
            </a:r>
            <a:r>
              <a:rPr sz="3600" spc="165" dirty="0">
                <a:latin typeface="Calibri"/>
                <a:cs typeface="Calibri"/>
              </a:rPr>
              <a:t>  </a:t>
            </a:r>
            <a:r>
              <a:rPr sz="3600" spc="390" dirty="0">
                <a:latin typeface="Calibri"/>
                <a:cs typeface="Calibri"/>
              </a:rPr>
              <a:t>staying</a:t>
            </a:r>
            <a:r>
              <a:rPr sz="3600" spc="175" dirty="0">
                <a:latin typeface="Calibri"/>
                <a:cs typeface="Calibri"/>
              </a:rPr>
              <a:t>  </a:t>
            </a:r>
            <a:r>
              <a:rPr sz="3600" spc="315" dirty="0">
                <a:latin typeface="Calibri"/>
                <a:cs typeface="Calibri"/>
              </a:rPr>
              <a:t>focused, </a:t>
            </a:r>
            <a:r>
              <a:rPr sz="3600" spc="555" dirty="0">
                <a:latin typeface="Calibri"/>
                <a:cs typeface="Calibri"/>
              </a:rPr>
              <a:t>managing</a:t>
            </a:r>
            <a:r>
              <a:rPr sz="3600" spc="275" dirty="0">
                <a:latin typeface="Calibri"/>
                <a:cs typeface="Calibri"/>
              </a:rPr>
              <a:t> </a:t>
            </a:r>
            <a:r>
              <a:rPr sz="3600" spc="295" dirty="0">
                <a:latin typeface="Calibri"/>
                <a:cs typeface="Calibri"/>
              </a:rPr>
              <a:t>their</a:t>
            </a:r>
            <a:r>
              <a:rPr sz="3600" spc="260" dirty="0">
                <a:latin typeface="Calibri"/>
                <a:cs typeface="Calibri"/>
              </a:rPr>
              <a:t> </a:t>
            </a:r>
            <a:r>
              <a:rPr sz="3600" spc="310" dirty="0">
                <a:latin typeface="Calibri"/>
                <a:cs typeface="Calibri"/>
              </a:rPr>
              <a:t>time,</a:t>
            </a:r>
            <a:r>
              <a:rPr sz="3600" spc="265" dirty="0">
                <a:latin typeface="Calibri"/>
                <a:cs typeface="Calibri"/>
              </a:rPr>
              <a:t> </a:t>
            </a:r>
            <a:r>
              <a:rPr sz="3600" spc="495" dirty="0">
                <a:latin typeface="Calibri"/>
                <a:cs typeface="Calibri"/>
              </a:rPr>
              <a:t>and</a:t>
            </a:r>
            <a:r>
              <a:rPr sz="3600" spc="265" dirty="0">
                <a:latin typeface="Calibri"/>
                <a:cs typeface="Calibri"/>
              </a:rPr>
              <a:t> </a:t>
            </a:r>
            <a:r>
              <a:rPr sz="3600" spc="430" dirty="0">
                <a:latin typeface="Calibri"/>
                <a:cs typeface="Calibri"/>
              </a:rPr>
              <a:t>maintaining</a:t>
            </a:r>
            <a:r>
              <a:rPr sz="3600" spc="275" dirty="0">
                <a:latin typeface="Calibri"/>
                <a:cs typeface="Calibri"/>
              </a:rPr>
              <a:t> </a:t>
            </a:r>
            <a:r>
              <a:rPr sz="3600" spc="365" dirty="0">
                <a:latin typeface="Calibri"/>
                <a:cs typeface="Calibri"/>
              </a:rPr>
              <a:t>motivation</a:t>
            </a:r>
            <a:r>
              <a:rPr sz="3600" spc="275" dirty="0">
                <a:latin typeface="Calibri"/>
                <a:cs typeface="Calibri"/>
              </a:rPr>
              <a:t> </a:t>
            </a:r>
            <a:r>
              <a:rPr sz="3600" spc="345" dirty="0">
                <a:latin typeface="Calibri"/>
                <a:cs typeface="Calibri"/>
              </a:rPr>
              <a:t>while</a:t>
            </a:r>
            <a:r>
              <a:rPr sz="3600" spc="270" dirty="0">
                <a:latin typeface="Calibri"/>
                <a:cs typeface="Calibri"/>
              </a:rPr>
              <a:t> </a:t>
            </a:r>
            <a:r>
              <a:rPr sz="3600" spc="459" dirty="0">
                <a:latin typeface="Calibri"/>
                <a:cs typeface="Calibri"/>
              </a:rPr>
              <a:t>using</a:t>
            </a:r>
            <a:r>
              <a:rPr sz="3600" spc="265" dirty="0">
                <a:latin typeface="Calibri"/>
                <a:cs typeface="Calibri"/>
              </a:rPr>
              <a:t> </a:t>
            </a:r>
            <a:r>
              <a:rPr sz="3600" spc="345" dirty="0">
                <a:latin typeface="Calibri"/>
                <a:cs typeface="Calibri"/>
              </a:rPr>
              <a:t>technology. </a:t>
            </a:r>
            <a:r>
              <a:rPr sz="3600" spc="575" dirty="0">
                <a:latin typeface="Calibri"/>
                <a:cs typeface="Calibri"/>
              </a:rPr>
              <a:t>On</a:t>
            </a:r>
            <a:r>
              <a:rPr sz="3600" spc="90" dirty="0">
                <a:latin typeface="Calibri"/>
                <a:cs typeface="Calibri"/>
              </a:rPr>
              <a:t>  </a:t>
            </a:r>
            <a:r>
              <a:rPr sz="3600" spc="390" dirty="0">
                <a:latin typeface="Calibri"/>
                <a:cs typeface="Calibri"/>
              </a:rPr>
              <a:t>the</a:t>
            </a:r>
            <a:r>
              <a:rPr sz="3600" spc="80" dirty="0">
                <a:latin typeface="Calibri"/>
                <a:cs typeface="Calibri"/>
              </a:rPr>
              <a:t>  </a:t>
            </a:r>
            <a:r>
              <a:rPr sz="3600" spc="335" dirty="0">
                <a:latin typeface="Calibri"/>
                <a:cs typeface="Calibri"/>
              </a:rPr>
              <a:t>other</a:t>
            </a:r>
            <a:r>
              <a:rPr sz="3600" spc="90" dirty="0">
                <a:latin typeface="Calibri"/>
                <a:cs typeface="Calibri"/>
              </a:rPr>
              <a:t>  </a:t>
            </a:r>
            <a:r>
              <a:rPr sz="3600" spc="380" dirty="0">
                <a:latin typeface="Calibri"/>
                <a:cs typeface="Calibri"/>
              </a:rPr>
              <a:t>hand,</a:t>
            </a:r>
            <a:r>
              <a:rPr sz="3600" spc="85" dirty="0">
                <a:latin typeface="Calibri"/>
                <a:cs typeface="Calibri"/>
              </a:rPr>
              <a:t>  </a:t>
            </a:r>
            <a:r>
              <a:rPr sz="3600" spc="370" dirty="0">
                <a:latin typeface="Calibri"/>
                <a:cs typeface="Calibri"/>
              </a:rPr>
              <a:t>they</a:t>
            </a:r>
            <a:r>
              <a:rPr sz="3600" spc="90" dirty="0">
                <a:latin typeface="Calibri"/>
                <a:cs typeface="Calibri"/>
              </a:rPr>
              <a:t>  </a:t>
            </a:r>
            <a:r>
              <a:rPr sz="3600" spc="300" dirty="0">
                <a:latin typeface="Calibri"/>
                <a:cs typeface="Calibri"/>
              </a:rPr>
              <a:t>also</a:t>
            </a:r>
            <a:r>
              <a:rPr sz="3600" spc="90" dirty="0">
                <a:latin typeface="Calibri"/>
                <a:cs typeface="Calibri"/>
              </a:rPr>
              <a:t>  </a:t>
            </a:r>
            <a:r>
              <a:rPr sz="3600" spc="325" dirty="0">
                <a:latin typeface="Calibri"/>
                <a:cs typeface="Calibri"/>
              </a:rPr>
              <a:t>benefit</a:t>
            </a:r>
            <a:r>
              <a:rPr sz="3600" spc="80" dirty="0">
                <a:latin typeface="Calibri"/>
                <a:cs typeface="Calibri"/>
              </a:rPr>
              <a:t>  </a:t>
            </a:r>
            <a:r>
              <a:rPr sz="3600" spc="390" dirty="0">
                <a:latin typeface="Calibri"/>
                <a:cs typeface="Calibri"/>
              </a:rPr>
              <a:t>from</a:t>
            </a:r>
            <a:r>
              <a:rPr sz="3600" spc="90" dirty="0">
                <a:latin typeface="Calibri"/>
                <a:cs typeface="Calibri"/>
              </a:rPr>
              <a:t>  </a:t>
            </a:r>
            <a:r>
              <a:rPr sz="3600" spc="340" dirty="0">
                <a:latin typeface="Calibri"/>
                <a:cs typeface="Calibri"/>
              </a:rPr>
              <a:t>opportunities</a:t>
            </a:r>
            <a:r>
              <a:rPr sz="3600" spc="90" dirty="0">
                <a:latin typeface="Calibri"/>
                <a:cs typeface="Calibri"/>
              </a:rPr>
              <a:t>  </a:t>
            </a:r>
            <a:r>
              <a:rPr sz="3600" spc="465" dirty="0">
                <a:latin typeface="Calibri"/>
                <a:cs typeface="Calibri"/>
              </a:rPr>
              <a:t>such</a:t>
            </a:r>
            <a:r>
              <a:rPr sz="3600" spc="85" dirty="0">
                <a:latin typeface="Calibri"/>
                <a:cs typeface="Calibri"/>
              </a:rPr>
              <a:t>  </a:t>
            </a:r>
            <a:r>
              <a:rPr sz="3600" spc="360" dirty="0">
                <a:latin typeface="Calibri"/>
                <a:cs typeface="Calibri"/>
              </a:rPr>
              <a:t>as</a:t>
            </a:r>
            <a:r>
              <a:rPr sz="3600" spc="90" dirty="0">
                <a:latin typeface="Calibri"/>
                <a:cs typeface="Calibri"/>
              </a:rPr>
              <a:t>  </a:t>
            </a:r>
            <a:r>
              <a:rPr sz="3600" spc="415" dirty="0">
                <a:latin typeface="Calibri"/>
                <a:cs typeface="Calibri"/>
              </a:rPr>
              <a:t>quick </a:t>
            </a:r>
            <a:r>
              <a:rPr sz="3600" spc="405" dirty="0">
                <a:latin typeface="Calibri"/>
                <a:cs typeface="Calibri"/>
              </a:rPr>
              <a:t>access</a:t>
            </a:r>
            <a:r>
              <a:rPr sz="3600" spc="210" dirty="0">
                <a:latin typeface="Calibri"/>
                <a:cs typeface="Calibri"/>
              </a:rPr>
              <a:t> </a:t>
            </a:r>
            <a:r>
              <a:rPr sz="3600" spc="290" dirty="0">
                <a:latin typeface="Calibri"/>
                <a:cs typeface="Calibri"/>
              </a:rPr>
              <a:t>to</a:t>
            </a:r>
            <a:r>
              <a:rPr sz="3600" spc="195" dirty="0">
                <a:latin typeface="Calibri"/>
                <a:cs typeface="Calibri"/>
              </a:rPr>
              <a:t> </a:t>
            </a:r>
            <a:r>
              <a:rPr sz="3600" spc="310" dirty="0">
                <a:latin typeface="Calibri"/>
                <a:cs typeface="Calibri"/>
              </a:rPr>
              <a:t>information,</a:t>
            </a:r>
            <a:r>
              <a:rPr sz="3600" spc="215" dirty="0">
                <a:latin typeface="Calibri"/>
                <a:cs typeface="Calibri"/>
              </a:rPr>
              <a:t> </a:t>
            </a:r>
            <a:r>
              <a:rPr sz="3600" spc="345" dirty="0">
                <a:latin typeface="Calibri"/>
                <a:cs typeface="Calibri"/>
              </a:rPr>
              <a:t>online</a:t>
            </a:r>
            <a:r>
              <a:rPr sz="3600" spc="195" dirty="0">
                <a:latin typeface="Calibri"/>
                <a:cs typeface="Calibri"/>
              </a:rPr>
              <a:t> </a:t>
            </a:r>
            <a:r>
              <a:rPr sz="3600" spc="380" dirty="0">
                <a:latin typeface="Calibri"/>
                <a:cs typeface="Calibri"/>
              </a:rPr>
              <a:t>learning</a:t>
            </a:r>
            <a:r>
              <a:rPr sz="3600" spc="195" dirty="0">
                <a:latin typeface="Calibri"/>
                <a:cs typeface="Calibri"/>
              </a:rPr>
              <a:t> </a:t>
            </a:r>
            <a:r>
              <a:rPr sz="3600" spc="210" dirty="0">
                <a:latin typeface="Calibri"/>
                <a:cs typeface="Calibri"/>
              </a:rPr>
              <a:t>tools,</a:t>
            </a:r>
            <a:r>
              <a:rPr sz="3600" spc="215" dirty="0">
                <a:latin typeface="Calibri"/>
                <a:cs typeface="Calibri"/>
              </a:rPr>
              <a:t> </a:t>
            </a:r>
            <a:r>
              <a:rPr sz="3600" spc="490" dirty="0">
                <a:latin typeface="Calibri"/>
                <a:cs typeface="Calibri"/>
              </a:rPr>
              <a:t>and</a:t>
            </a:r>
            <a:r>
              <a:rPr sz="3600" spc="195" dirty="0">
                <a:latin typeface="Calibri"/>
                <a:cs typeface="Calibri"/>
              </a:rPr>
              <a:t> </a:t>
            </a:r>
            <a:r>
              <a:rPr sz="3600" spc="390" dirty="0">
                <a:latin typeface="Calibri"/>
                <a:cs typeface="Calibri"/>
              </a:rPr>
              <a:t>the</a:t>
            </a:r>
            <a:r>
              <a:rPr sz="3600" spc="204" dirty="0">
                <a:latin typeface="Calibri"/>
                <a:cs typeface="Calibri"/>
              </a:rPr>
              <a:t> </a:t>
            </a:r>
            <a:r>
              <a:rPr sz="3600" spc="270" dirty="0">
                <a:latin typeface="Calibri"/>
                <a:cs typeface="Calibri"/>
              </a:rPr>
              <a:t>ability</a:t>
            </a:r>
            <a:r>
              <a:rPr sz="3600" spc="195" dirty="0">
                <a:latin typeface="Calibri"/>
                <a:cs typeface="Calibri"/>
              </a:rPr>
              <a:t> </a:t>
            </a:r>
            <a:r>
              <a:rPr sz="3600" spc="290" dirty="0">
                <a:latin typeface="Calibri"/>
                <a:cs typeface="Calibri"/>
              </a:rPr>
              <a:t>to</a:t>
            </a:r>
            <a:r>
              <a:rPr sz="3600" spc="195" dirty="0">
                <a:latin typeface="Calibri"/>
                <a:cs typeface="Calibri"/>
              </a:rPr>
              <a:t> </a:t>
            </a:r>
            <a:r>
              <a:rPr sz="3600" spc="434" dirty="0">
                <a:latin typeface="Calibri"/>
                <a:cs typeface="Calibri"/>
              </a:rPr>
              <a:t>connect</a:t>
            </a:r>
            <a:r>
              <a:rPr sz="3600" spc="190" dirty="0">
                <a:latin typeface="Calibri"/>
                <a:cs typeface="Calibri"/>
              </a:rPr>
              <a:t> </a:t>
            </a:r>
            <a:r>
              <a:rPr sz="3600" spc="350" dirty="0">
                <a:latin typeface="Calibri"/>
                <a:cs typeface="Calibri"/>
              </a:rPr>
              <a:t>with </a:t>
            </a:r>
            <a:r>
              <a:rPr sz="3600" spc="345" dirty="0">
                <a:latin typeface="Calibri"/>
                <a:cs typeface="Calibri"/>
              </a:rPr>
              <a:t>others</a:t>
            </a:r>
            <a:r>
              <a:rPr sz="3600" spc="715" dirty="0">
                <a:latin typeface="Calibri"/>
                <a:cs typeface="Calibri"/>
              </a:rPr>
              <a:t> </a:t>
            </a:r>
            <a:r>
              <a:rPr sz="3600" spc="325" dirty="0">
                <a:latin typeface="Calibri"/>
                <a:cs typeface="Calibri"/>
              </a:rPr>
              <a:t>worldwide,</a:t>
            </a:r>
            <a:r>
              <a:rPr sz="3600" spc="705" dirty="0">
                <a:latin typeface="Calibri"/>
                <a:cs typeface="Calibri"/>
              </a:rPr>
              <a:t> </a:t>
            </a:r>
            <a:r>
              <a:rPr sz="3600" spc="225" dirty="0">
                <a:latin typeface="Calibri"/>
                <a:cs typeface="Calibri"/>
              </a:rPr>
              <a:t>all</a:t>
            </a:r>
            <a:r>
              <a:rPr sz="3600" spc="715" dirty="0">
                <a:latin typeface="Calibri"/>
                <a:cs typeface="Calibri"/>
              </a:rPr>
              <a:t> </a:t>
            </a:r>
            <a:r>
              <a:rPr sz="3600" spc="220" dirty="0">
                <a:latin typeface="Calibri"/>
                <a:cs typeface="Calibri"/>
              </a:rPr>
              <a:t>of</a:t>
            </a:r>
            <a:r>
              <a:rPr sz="3600" spc="715" dirty="0">
                <a:latin typeface="Calibri"/>
                <a:cs typeface="Calibri"/>
              </a:rPr>
              <a:t> </a:t>
            </a:r>
            <a:r>
              <a:rPr sz="3600" spc="450" dirty="0">
                <a:latin typeface="Calibri"/>
                <a:cs typeface="Calibri"/>
              </a:rPr>
              <a:t>which</a:t>
            </a:r>
            <a:r>
              <a:rPr sz="3600" spc="715" dirty="0">
                <a:latin typeface="Calibri"/>
                <a:cs typeface="Calibri"/>
              </a:rPr>
              <a:t> </a:t>
            </a:r>
            <a:r>
              <a:rPr sz="3600" spc="475" dirty="0">
                <a:latin typeface="Calibri"/>
                <a:cs typeface="Calibri"/>
              </a:rPr>
              <a:t>can</a:t>
            </a:r>
            <a:r>
              <a:rPr sz="3600" spc="705" dirty="0">
                <a:latin typeface="Calibri"/>
                <a:cs typeface="Calibri"/>
              </a:rPr>
              <a:t> </a:t>
            </a:r>
            <a:r>
              <a:rPr sz="3600" spc="400" dirty="0">
                <a:latin typeface="Calibri"/>
                <a:cs typeface="Calibri"/>
              </a:rPr>
              <a:t>improve</a:t>
            </a:r>
            <a:r>
              <a:rPr sz="3600" spc="720" dirty="0">
                <a:latin typeface="Calibri"/>
                <a:cs typeface="Calibri"/>
              </a:rPr>
              <a:t> </a:t>
            </a:r>
            <a:r>
              <a:rPr sz="3600" spc="305" dirty="0">
                <a:latin typeface="Calibri"/>
                <a:cs typeface="Calibri"/>
              </a:rPr>
              <a:t>their</a:t>
            </a:r>
            <a:r>
              <a:rPr sz="3600" spc="715" dirty="0">
                <a:latin typeface="Calibri"/>
                <a:cs typeface="Calibri"/>
              </a:rPr>
              <a:t> </a:t>
            </a:r>
            <a:r>
              <a:rPr sz="3600" spc="370" dirty="0">
                <a:latin typeface="Calibri"/>
                <a:cs typeface="Calibri"/>
              </a:rPr>
              <a:t>educational</a:t>
            </a:r>
            <a:r>
              <a:rPr sz="3600" spc="725" dirty="0">
                <a:latin typeface="Calibri"/>
                <a:cs typeface="Calibri"/>
              </a:rPr>
              <a:t> </a:t>
            </a:r>
            <a:r>
              <a:rPr sz="3600" spc="365" dirty="0">
                <a:latin typeface="Calibri"/>
                <a:cs typeface="Calibri"/>
              </a:rPr>
              <a:t>experience </a:t>
            </a:r>
            <a:r>
              <a:rPr sz="3600" spc="370" dirty="0">
                <a:latin typeface="Calibri"/>
                <a:cs typeface="Calibri"/>
              </a:rPr>
              <a:t>(James,</a:t>
            </a:r>
            <a:r>
              <a:rPr sz="3600" spc="155" dirty="0">
                <a:latin typeface="Calibri"/>
                <a:cs typeface="Calibri"/>
              </a:rPr>
              <a:t> </a:t>
            </a:r>
            <a:r>
              <a:rPr sz="3600" spc="170" dirty="0">
                <a:latin typeface="Calibri"/>
                <a:cs typeface="Calibri"/>
              </a:rPr>
              <a:t>2025).</a:t>
            </a:r>
            <a:endParaRPr sz="3600">
              <a:latin typeface="Calibri"/>
              <a:cs typeface="Calibri"/>
            </a:endParaRPr>
          </a:p>
          <a:p>
            <a:pPr marL="50800">
              <a:lnSpc>
                <a:spcPct val="100000"/>
              </a:lnSpc>
              <a:spcBef>
                <a:spcPts val="4355"/>
              </a:spcBef>
            </a:pPr>
            <a:r>
              <a:rPr sz="4000" b="1" spc="434" dirty="0">
                <a:latin typeface="Calibri"/>
                <a:cs typeface="Calibri"/>
              </a:rPr>
              <a:t>Reference:</a:t>
            </a:r>
            <a:endParaRPr sz="4000">
              <a:latin typeface="Calibri"/>
              <a:cs typeface="Calibri"/>
            </a:endParaRPr>
          </a:p>
          <a:p>
            <a:pPr marL="50800" marR="1713864">
              <a:lnSpc>
                <a:spcPct val="100000"/>
              </a:lnSpc>
              <a:tabLst>
                <a:tab pos="12188190" algn="l"/>
              </a:tabLst>
            </a:pPr>
            <a:r>
              <a:rPr sz="4000" spc="470" dirty="0">
                <a:latin typeface="Calibri"/>
                <a:cs typeface="Calibri"/>
              </a:rPr>
              <a:t>James,</a:t>
            </a:r>
            <a:r>
              <a:rPr sz="4000" spc="160" dirty="0">
                <a:latin typeface="Calibri"/>
                <a:cs typeface="Calibri"/>
              </a:rPr>
              <a:t> </a:t>
            </a:r>
            <a:r>
              <a:rPr sz="4000" spc="210" dirty="0">
                <a:latin typeface="Calibri"/>
                <a:cs typeface="Calibri"/>
              </a:rPr>
              <a:t>S.</a:t>
            </a:r>
            <a:r>
              <a:rPr sz="4000" spc="150" dirty="0">
                <a:latin typeface="Calibri"/>
                <a:cs typeface="Calibri"/>
              </a:rPr>
              <a:t> </a:t>
            </a:r>
            <a:r>
              <a:rPr sz="4000" spc="245" dirty="0">
                <a:latin typeface="Calibri"/>
                <a:cs typeface="Calibri"/>
              </a:rPr>
              <a:t>(2025)</a:t>
            </a:r>
            <a:r>
              <a:rPr sz="4000" spc="175" dirty="0">
                <a:latin typeface="Calibri"/>
                <a:cs typeface="Calibri"/>
              </a:rPr>
              <a:t> </a:t>
            </a:r>
            <a:r>
              <a:rPr sz="4000" i="1" spc="480" dirty="0">
                <a:latin typeface="Calibri"/>
                <a:cs typeface="Calibri"/>
              </a:rPr>
              <a:t>Navigating</a:t>
            </a:r>
            <a:r>
              <a:rPr sz="4000" i="1" spc="185" dirty="0">
                <a:latin typeface="Calibri"/>
                <a:cs typeface="Calibri"/>
              </a:rPr>
              <a:t> </a:t>
            </a:r>
            <a:r>
              <a:rPr sz="4000" i="1" spc="520" dirty="0">
                <a:latin typeface="Calibri"/>
                <a:cs typeface="Calibri"/>
              </a:rPr>
              <a:t>Education</a:t>
            </a:r>
            <a:r>
              <a:rPr sz="4000" i="1" spc="165" dirty="0">
                <a:latin typeface="Calibri"/>
                <a:cs typeface="Calibri"/>
              </a:rPr>
              <a:t> </a:t>
            </a:r>
            <a:r>
              <a:rPr sz="4000" i="1" spc="400" dirty="0">
                <a:latin typeface="Calibri"/>
                <a:cs typeface="Calibri"/>
              </a:rPr>
              <a:t>in</a:t>
            </a:r>
            <a:r>
              <a:rPr sz="4000" i="1" spc="150" dirty="0">
                <a:latin typeface="Calibri"/>
                <a:cs typeface="Calibri"/>
              </a:rPr>
              <a:t> </a:t>
            </a:r>
            <a:r>
              <a:rPr sz="4000" i="1" spc="459" dirty="0">
                <a:latin typeface="Calibri"/>
                <a:cs typeface="Calibri"/>
              </a:rPr>
              <a:t>the</a:t>
            </a:r>
            <a:r>
              <a:rPr sz="4000" i="1" spc="165" dirty="0">
                <a:latin typeface="Calibri"/>
                <a:cs typeface="Calibri"/>
              </a:rPr>
              <a:t> </a:t>
            </a:r>
            <a:r>
              <a:rPr sz="4000" i="1" spc="409" dirty="0">
                <a:latin typeface="Calibri"/>
                <a:cs typeface="Calibri"/>
              </a:rPr>
              <a:t>Digital</a:t>
            </a:r>
            <a:r>
              <a:rPr sz="4000" i="1" spc="165" dirty="0">
                <a:latin typeface="Calibri"/>
                <a:cs typeface="Calibri"/>
              </a:rPr>
              <a:t> </a:t>
            </a:r>
            <a:r>
              <a:rPr sz="4000" i="1" spc="345" dirty="0">
                <a:latin typeface="Calibri"/>
                <a:cs typeface="Calibri"/>
              </a:rPr>
              <a:t>Age: </a:t>
            </a:r>
            <a:r>
              <a:rPr sz="4000" i="1" spc="505" dirty="0">
                <a:latin typeface="Calibri"/>
                <a:cs typeface="Calibri"/>
              </a:rPr>
              <a:t>Challenges</a:t>
            </a:r>
            <a:r>
              <a:rPr sz="4000" i="1" spc="185" dirty="0">
                <a:latin typeface="Calibri"/>
                <a:cs typeface="Calibri"/>
              </a:rPr>
              <a:t> </a:t>
            </a:r>
            <a:r>
              <a:rPr sz="4000" i="1" spc="635" dirty="0">
                <a:latin typeface="Calibri"/>
                <a:cs typeface="Calibri"/>
              </a:rPr>
              <a:t>and</a:t>
            </a:r>
            <a:r>
              <a:rPr sz="4000" i="1" spc="180" dirty="0">
                <a:latin typeface="Calibri"/>
                <a:cs typeface="Calibri"/>
              </a:rPr>
              <a:t> </a:t>
            </a:r>
            <a:r>
              <a:rPr sz="4000" i="1" spc="425" dirty="0">
                <a:latin typeface="Calibri"/>
                <a:cs typeface="Calibri"/>
              </a:rPr>
              <a:t>Opportunities</a:t>
            </a:r>
            <a:r>
              <a:rPr sz="4000" i="1" spc="175" dirty="0">
                <a:latin typeface="Calibri"/>
                <a:cs typeface="Calibri"/>
              </a:rPr>
              <a:t> </a:t>
            </a:r>
            <a:r>
              <a:rPr sz="4000" i="1" spc="260" dirty="0">
                <a:latin typeface="Calibri"/>
                <a:cs typeface="Calibri"/>
              </a:rPr>
              <a:t>for</a:t>
            </a:r>
            <a:r>
              <a:rPr sz="4000" i="1" spc="165" dirty="0">
                <a:latin typeface="Calibri"/>
                <a:cs typeface="Calibri"/>
              </a:rPr>
              <a:t> </a:t>
            </a:r>
            <a:r>
              <a:rPr sz="4000" i="1" spc="409" dirty="0">
                <a:latin typeface="Calibri"/>
                <a:cs typeface="Calibri"/>
              </a:rPr>
              <a:t>Students.</a:t>
            </a:r>
            <a:r>
              <a:rPr sz="4000" i="1" spc="215" dirty="0">
                <a:latin typeface="Calibri"/>
                <a:cs typeface="Calibri"/>
              </a:rPr>
              <a:t> </a:t>
            </a:r>
            <a:r>
              <a:rPr sz="4000" spc="330" dirty="0">
                <a:latin typeface="Calibri"/>
                <a:cs typeface="Calibri"/>
              </a:rPr>
              <a:t>2</a:t>
            </a:r>
            <a:r>
              <a:rPr sz="3975" spc="494" baseline="25157" dirty="0">
                <a:latin typeface="Calibri"/>
                <a:cs typeface="Calibri"/>
              </a:rPr>
              <a:t>nd</a:t>
            </a:r>
            <a:r>
              <a:rPr sz="3975" baseline="25157" dirty="0">
                <a:latin typeface="Calibri"/>
                <a:cs typeface="Calibri"/>
              </a:rPr>
              <a:t>	</a:t>
            </a:r>
            <a:r>
              <a:rPr sz="4000" spc="355" dirty="0">
                <a:latin typeface="Calibri"/>
                <a:cs typeface="Calibri"/>
              </a:rPr>
              <a:t>edn.</a:t>
            </a:r>
            <a:r>
              <a:rPr sz="4000" spc="165" dirty="0">
                <a:latin typeface="Calibri"/>
                <a:cs typeface="Calibri"/>
              </a:rPr>
              <a:t> </a:t>
            </a:r>
            <a:r>
              <a:rPr sz="4000" spc="405" dirty="0">
                <a:latin typeface="Calibri"/>
                <a:cs typeface="Calibri"/>
              </a:rPr>
              <a:t>London: </a:t>
            </a:r>
            <a:r>
              <a:rPr sz="4000" spc="409" dirty="0">
                <a:latin typeface="Calibri"/>
                <a:cs typeface="Calibri"/>
              </a:rPr>
              <a:t>Routledge.</a:t>
            </a:r>
            <a:endParaRPr sz="4000">
              <a:latin typeface="Calibri"/>
              <a:cs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PPTXTitle"/>
          <p:cNvSpPr txBox="1">
            <a:spLocks noGrp="1"/>
          </p:cNvSpPr>
          <p:nvPr>
            <p:ph type="title"/>
          </p:nvPr>
        </p:nvSpPr>
        <p:spPr>
          <a:xfrm>
            <a:off x="1558544" y="392379"/>
            <a:ext cx="15179040" cy="2038350"/>
          </a:xfrm>
          <a:prstGeom prst="rect">
            <a:avLst/>
          </a:prstGeom>
        </p:spPr>
        <p:txBody>
          <a:bodyPr vert="horz" wrap="square" lIns="0" tIns="13335" rIns="0" bIns="0" rtlCol="0">
            <a:spAutoFit/>
          </a:bodyPr>
          <a:lstStyle/>
          <a:p>
            <a:pPr marL="12700" marR="5080" indent="-7620" algn="ctr">
              <a:lnSpc>
                <a:spcPct val="100000"/>
              </a:lnSpc>
              <a:spcBef>
                <a:spcPts val="105"/>
              </a:spcBef>
            </a:pPr>
            <a:r>
              <a:rPr sz="4400" spc="635" dirty="0"/>
              <a:t>As</a:t>
            </a:r>
            <a:r>
              <a:rPr sz="4400" spc="260" dirty="0"/>
              <a:t> </a:t>
            </a:r>
            <a:r>
              <a:rPr sz="4400" spc="570" dirty="0"/>
              <a:t>you</a:t>
            </a:r>
            <a:r>
              <a:rPr sz="4400" spc="265" dirty="0"/>
              <a:t> </a:t>
            </a:r>
            <a:r>
              <a:rPr sz="4400" spc="675" dirty="0"/>
              <a:t>become</a:t>
            </a:r>
            <a:r>
              <a:rPr sz="4400" spc="245" dirty="0"/>
              <a:t> </a:t>
            </a:r>
            <a:r>
              <a:rPr sz="4400" spc="605" dirty="0"/>
              <a:t>more</a:t>
            </a:r>
            <a:r>
              <a:rPr sz="4400" spc="265" dirty="0"/>
              <a:t> </a:t>
            </a:r>
            <a:r>
              <a:rPr sz="4400" spc="430" dirty="0"/>
              <a:t>familiar</a:t>
            </a:r>
            <a:r>
              <a:rPr sz="4400" spc="245" dirty="0"/>
              <a:t> </a:t>
            </a:r>
            <a:r>
              <a:rPr sz="4400" spc="535" dirty="0"/>
              <a:t>with</a:t>
            </a:r>
            <a:r>
              <a:rPr sz="4400" spc="265" dirty="0"/>
              <a:t> </a:t>
            </a:r>
            <a:r>
              <a:rPr sz="4400" spc="515" dirty="0"/>
              <a:t>Harvard </a:t>
            </a:r>
            <a:r>
              <a:rPr sz="4400" spc="580" dirty="0"/>
              <a:t>Referencing</a:t>
            </a:r>
            <a:r>
              <a:rPr sz="4400" spc="225" dirty="0"/>
              <a:t> </a:t>
            </a:r>
            <a:r>
              <a:rPr sz="4400" spc="620" dirty="0"/>
              <a:t>and</a:t>
            </a:r>
            <a:r>
              <a:rPr sz="4400" spc="265" dirty="0"/>
              <a:t> </a:t>
            </a:r>
            <a:r>
              <a:rPr sz="4400" spc="565" dirty="0"/>
              <a:t>encounter</a:t>
            </a:r>
            <a:r>
              <a:rPr sz="4400" spc="245" dirty="0"/>
              <a:t> </a:t>
            </a:r>
            <a:r>
              <a:rPr sz="4400" spc="520" dirty="0"/>
              <a:t>a</a:t>
            </a:r>
            <a:r>
              <a:rPr sz="4400" spc="265" dirty="0"/>
              <a:t> </a:t>
            </a:r>
            <a:r>
              <a:rPr sz="4400" spc="520" dirty="0"/>
              <a:t>wider</a:t>
            </a:r>
            <a:r>
              <a:rPr sz="4400" spc="275" dirty="0"/>
              <a:t> </a:t>
            </a:r>
            <a:r>
              <a:rPr sz="4400" spc="620" dirty="0"/>
              <a:t>range</a:t>
            </a:r>
            <a:r>
              <a:rPr sz="4400" spc="250" dirty="0"/>
              <a:t> </a:t>
            </a:r>
            <a:r>
              <a:rPr sz="4400" spc="409" dirty="0"/>
              <a:t>of</a:t>
            </a:r>
            <a:r>
              <a:rPr sz="4400" spc="275" dirty="0"/>
              <a:t> </a:t>
            </a:r>
            <a:r>
              <a:rPr sz="4400" spc="550" dirty="0"/>
              <a:t>source </a:t>
            </a:r>
            <a:r>
              <a:rPr sz="4400" spc="459" dirty="0"/>
              <a:t>types,</a:t>
            </a:r>
            <a:r>
              <a:rPr sz="4400" spc="235" dirty="0"/>
              <a:t> </a:t>
            </a:r>
            <a:r>
              <a:rPr sz="4400" spc="350" dirty="0"/>
              <a:t>you'll</a:t>
            </a:r>
            <a:r>
              <a:rPr sz="4400" spc="280" dirty="0"/>
              <a:t> </a:t>
            </a:r>
            <a:r>
              <a:rPr sz="4400" spc="440" dirty="0"/>
              <a:t>start</a:t>
            </a:r>
            <a:r>
              <a:rPr sz="4400" spc="265" dirty="0"/>
              <a:t> </a:t>
            </a:r>
            <a:r>
              <a:rPr sz="4400" spc="445" dirty="0"/>
              <a:t>to</a:t>
            </a:r>
            <a:r>
              <a:rPr sz="4400" spc="265" dirty="0"/>
              <a:t> </a:t>
            </a:r>
            <a:r>
              <a:rPr sz="4400" spc="509" dirty="0"/>
              <a:t>notice</a:t>
            </a:r>
            <a:r>
              <a:rPr sz="4400" spc="265" dirty="0"/>
              <a:t> </a:t>
            </a:r>
            <a:r>
              <a:rPr sz="4400" spc="480" dirty="0"/>
              <a:t>various</a:t>
            </a:r>
            <a:r>
              <a:rPr sz="4400" spc="275" dirty="0"/>
              <a:t> </a:t>
            </a:r>
            <a:r>
              <a:rPr sz="4400" spc="535" dirty="0"/>
              <a:t>nuances.</a:t>
            </a:r>
            <a:endParaRPr sz="4400"/>
          </a:p>
        </p:txBody>
      </p:sp>
      <p:sp>
        <p:nvSpPr>
          <p:cNvPr id="3" name="object 3"/>
          <p:cNvSpPr txBox="1"/>
          <p:nvPr/>
        </p:nvSpPr>
        <p:spPr>
          <a:xfrm>
            <a:off x="993139" y="2958211"/>
            <a:ext cx="16301085" cy="6786880"/>
          </a:xfrm>
          <a:prstGeom prst="rect">
            <a:avLst/>
          </a:prstGeom>
        </p:spPr>
        <p:txBody>
          <a:bodyPr vert="horz" wrap="square" lIns="0" tIns="12065" rIns="0" bIns="0" rtlCol="0">
            <a:spAutoFit/>
          </a:bodyPr>
          <a:lstStyle/>
          <a:p>
            <a:pPr marL="12700">
              <a:lnSpc>
                <a:spcPct val="100000"/>
              </a:lnSpc>
              <a:spcBef>
                <a:spcPts val="95"/>
              </a:spcBef>
            </a:pPr>
            <a:r>
              <a:rPr sz="4000" spc="425" dirty="0">
                <a:latin typeface="Calibri"/>
                <a:cs typeface="Calibri"/>
              </a:rPr>
              <a:t>For</a:t>
            </a:r>
            <a:r>
              <a:rPr sz="4000" spc="160" dirty="0">
                <a:latin typeface="Calibri"/>
                <a:cs typeface="Calibri"/>
              </a:rPr>
              <a:t> </a:t>
            </a:r>
            <a:r>
              <a:rPr sz="4000" spc="390" dirty="0">
                <a:latin typeface="Calibri"/>
                <a:cs typeface="Calibri"/>
              </a:rPr>
              <a:t>example:</a:t>
            </a:r>
            <a:endParaRPr sz="4000">
              <a:latin typeface="Calibri"/>
              <a:cs typeface="Calibri"/>
            </a:endParaRPr>
          </a:p>
          <a:p>
            <a:pPr marL="583565" indent="-570865">
              <a:lnSpc>
                <a:spcPct val="100000"/>
              </a:lnSpc>
              <a:spcBef>
                <a:spcPts val="4800"/>
              </a:spcBef>
              <a:buFont typeface="Arial"/>
              <a:buChar char="•"/>
              <a:tabLst>
                <a:tab pos="583565" algn="l"/>
              </a:tabLst>
            </a:pPr>
            <a:r>
              <a:rPr sz="4000" spc="530" dirty="0">
                <a:latin typeface="Calibri"/>
                <a:cs typeface="Calibri"/>
              </a:rPr>
              <a:t>What</a:t>
            </a:r>
            <a:r>
              <a:rPr sz="4000" spc="185" dirty="0">
                <a:latin typeface="Calibri"/>
                <a:cs typeface="Calibri"/>
              </a:rPr>
              <a:t> </a:t>
            </a:r>
            <a:r>
              <a:rPr sz="4000" spc="140" dirty="0">
                <a:latin typeface="Calibri"/>
                <a:cs typeface="Calibri"/>
              </a:rPr>
              <a:t>if </a:t>
            </a:r>
            <a:r>
              <a:rPr sz="4000" spc="305" dirty="0">
                <a:latin typeface="Calibri"/>
                <a:cs typeface="Calibri"/>
              </a:rPr>
              <a:t>there’s</a:t>
            </a:r>
            <a:r>
              <a:rPr sz="4000" spc="165" dirty="0">
                <a:latin typeface="Calibri"/>
                <a:cs typeface="Calibri"/>
              </a:rPr>
              <a:t> </a:t>
            </a:r>
            <a:r>
              <a:rPr sz="4000" spc="500" dirty="0">
                <a:latin typeface="Calibri"/>
                <a:cs typeface="Calibri"/>
              </a:rPr>
              <a:t>more</a:t>
            </a:r>
            <a:r>
              <a:rPr sz="4000" spc="165" dirty="0">
                <a:latin typeface="Calibri"/>
                <a:cs typeface="Calibri"/>
              </a:rPr>
              <a:t> </a:t>
            </a:r>
            <a:r>
              <a:rPr sz="4000" spc="459" dirty="0">
                <a:latin typeface="Calibri"/>
                <a:cs typeface="Calibri"/>
              </a:rPr>
              <a:t>than</a:t>
            </a:r>
            <a:r>
              <a:rPr sz="4000" spc="195" dirty="0">
                <a:latin typeface="Calibri"/>
                <a:cs typeface="Calibri"/>
              </a:rPr>
              <a:t> </a:t>
            </a:r>
            <a:r>
              <a:rPr sz="4000" spc="450" dirty="0">
                <a:latin typeface="Calibri"/>
                <a:cs typeface="Calibri"/>
              </a:rPr>
              <a:t>one</a:t>
            </a:r>
            <a:r>
              <a:rPr sz="4000" spc="175" dirty="0">
                <a:latin typeface="Calibri"/>
                <a:cs typeface="Calibri"/>
              </a:rPr>
              <a:t> </a:t>
            </a:r>
            <a:r>
              <a:rPr sz="4000" spc="390" dirty="0">
                <a:latin typeface="Calibri"/>
                <a:cs typeface="Calibri"/>
              </a:rPr>
              <a:t>author?</a:t>
            </a:r>
            <a:endParaRPr sz="4000">
              <a:latin typeface="Calibri"/>
              <a:cs typeface="Calibri"/>
            </a:endParaRPr>
          </a:p>
          <a:p>
            <a:pPr marL="583565" indent="-570865">
              <a:lnSpc>
                <a:spcPct val="100000"/>
              </a:lnSpc>
              <a:buFont typeface="Arial"/>
              <a:buChar char="•"/>
              <a:tabLst>
                <a:tab pos="583565" algn="l"/>
              </a:tabLst>
            </a:pPr>
            <a:r>
              <a:rPr sz="4000" spc="530" dirty="0">
                <a:latin typeface="Calibri"/>
                <a:cs typeface="Calibri"/>
              </a:rPr>
              <a:t>What</a:t>
            </a:r>
            <a:r>
              <a:rPr sz="4000" spc="175" dirty="0">
                <a:latin typeface="Calibri"/>
                <a:cs typeface="Calibri"/>
              </a:rPr>
              <a:t> </a:t>
            </a:r>
            <a:r>
              <a:rPr sz="4000" spc="135" dirty="0">
                <a:latin typeface="Calibri"/>
                <a:cs typeface="Calibri"/>
              </a:rPr>
              <a:t>if </a:t>
            </a:r>
            <a:r>
              <a:rPr sz="4000" spc="475" dirty="0">
                <a:latin typeface="Calibri"/>
                <a:cs typeface="Calibri"/>
              </a:rPr>
              <a:t>no</a:t>
            </a:r>
            <a:r>
              <a:rPr sz="4000" spc="165" dirty="0">
                <a:latin typeface="Calibri"/>
                <a:cs typeface="Calibri"/>
              </a:rPr>
              <a:t> </a:t>
            </a:r>
            <a:r>
              <a:rPr sz="4000" spc="440" dirty="0">
                <a:latin typeface="Calibri"/>
                <a:cs typeface="Calibri"/>
              </a:rPr>
              <a:t>date</a:t>
            </a:r>
            <a:r>
              <a:rPr sz="4000" spc="160" dirty="0">
                <a:latin typeface="Calibri"/>
                <a:cs typeface="Calibri"/>
              </a:rPr>
              <a:t> </a:t>
            </a:r>
            <a:r>
              <a:rPr sz="4000" spc="270" dirty="0">
                <a:latin typeface="Calibri"/>
                <a:cs typeface="Calibri"/>
              </a:rPr>
              <a:t>is</a:t>
            </a:r>
            <a:r>
              <a:rPr sz="4000" spc="150" dirty="0">
                <a:latin typeface="Calibri"/>
                <a:cs typeface="Calibri"/>
              </a:rPr>
              <a:t> </a:t>
            </a:r>
            <a:r>
              <a:rPr sz="4000" spc="405" dirty="0">
                <a:latin typeface="Calibri"/>
                <a:cs typeface="Calibri"/>
              </a:rPr>
              <a:t>provided?</a:t>
            </a:r>
            <a:endParaRPr sz="4000">
              <a:latin typeface="Calibri"/>
              <a:cs typeface="Calibri"/>
            </a:endParaRPr>
          </a:p>
          <a:p>
            <a:pPr marL="583565" indent="-570865">
              <a:lnSpc>
                <a:spcPct val="100000"/>
              </a:lnSpc>
              <a:buFont typeface="Arial"/>
              <a:buChar char="•"/>
              <a:tabLst>
                <a:tab pos="583565" algn="l"/>
              </a:tabLst>
            </a:pPr>
            <a:r>
              <a:rPr sz="4000" spc="530" dirty="0">
                <a:latin typeface="Calibri"/>
                <a:cs typeface="Calibri"/>
              </a:rPr>
              <a:t>What</a:t>
            </a:r>
            <a:r>
              <a:rPr sz="4000" spc="180" dirty="0">
                <a:latin typeface="Calibri"/>
                <a:cs typeface="Calibri"/>
              </a:rPr>
              <a:t> </a:t>
            </a:r>
            <a:r>
              <a:rPr sz="4000" spc="140" dirty="0">
                <a:latin typeface="Calibri"/>
                <a:cs typeface="Calibri"/>
              </a:rPr>
              <a:t>if</a:t>
            </a:r>
            <a:r>
              <a:rPr sz="4000" spc="135" dirty="0">
                <a:latin typeface="Calibri"/>
                <a:cs typeface="Calibri"/>
              </a:rPr>
              <a:t> </a:t>
            </a:r>
            <a:r>
              <a:rPr sz="4000" spc="430" dirty="0">
                <a:latin typeface="Calibri"/>
                <a:cs typeface="Calibri"/>
              </a:rPr>
              <a:t>the</a:t>
            </a:r>
            <a:r>
              <a:rPr sz="4000" spc="160" dirty="0">
                <a:latin typeface="Calibri"/>
                <a:cs typeface="Calibri"/>
              </a:rPr>
              <a:t> </a:t>
            </a:r>
            <a:r>
              <a:rPr sz="4000" spc="400" dirty="0">
                <a:latin typeface="Calibri"/>
                <a:cs typeface="Calibri"/>
              </a:rPr>
              <a:t>author</a:t>
            </a:r>
            <a:r>
              <a:rPr sz="4000" spc="195" dirty="0">
                <a:latin typeface="Calibri"/>
                <a:cs typeface="Calibri"/>
              </a:rPr>
              <a:t> </a:t>
            </a:r>
            <a:r>
              <a:rPr sz="4000" spc="270" dirty="0">
                <a:latin typeface="Calibri"/>
                <a:cs typeface="Calibri"/>
              </a:rPr>
              <a:t>is</a:t>
            </a:r>
            <a:r>
              <a:rPr sz="4000" spc="135" dirty="0">
                <a:latin typeface="Calibri"/>
                <a:cs typeface="Calibri"/>
              </a:rPr>
              <a:t> </a:t>
            </a:r>
            <a:r>
              <a:rPr sz="4000" spc="535" dirty="0">
                <a:latin typeface="Calibri"/>
                <a:cs typeface="Calibri"/>
              </a:rPr>
              <a:t>unknown?</a:t>
            </a:r>
            <a:endParaRPr sz="4000">
              <a:latin typeface="Calibri"/>
              <a:cs typeface="Calibri"/>
            </a:endParaRPr>
          </a:p>
          <a:p>
            <a:pPr>
              <a:lnSpc>
                <a:spcPct val="100000"/>
              </a:lnSpc>
              <a:spcBef>
                <a:spcPts val="4720"/>
              </a:spcBef>
            </a:pPr>
            <a:endParaRPr sz="4000">
              <a:latin typeface="Calibri"/>
              <a:cs typeface="Calibri"/>
            </a:endParaRPr>
          </a:p>
          <a:p>
            <a:pPr marL="12700" marR="5080">
              <a:lnSpc>
                <a:spcPct val="100000"/>
              </a:lnSpc>
              <a:tabLst>
                <a:tab pos="1791335" algn="l"/>
                <a:tab pos="4561840" algn="l"/>
                <a:tab pos="5653405" algn="l"/>
                <a:tab pos="9782175" algn="l"/>
                <a:tab pos="12312015" algn="l"/>
                <a:tab pos="13703935" algn="l"/>
                <a:tab pos="14512925" algn="l"/>
              </a:tabLst>
            </a:pPr>
            <a:r>
              <a:rPr sz="4000" spc="409" dirty="0">
                <a:latin typeface="Calibri"/>
                <a:cs typeface="Calibri"/>
              </a:rPr>
              <a:t>These</a:t>
            </a:r>
            <a:r>
              <a:rPr sz="4000" dirty="0">
                <a:latin typeface="Calibri"/>
                <a:cs typeface="Calibri"/>
              </a:rPr>
              <a:t>	</a:t>
            </a:r>
            <a:r>
              <a:rPr sz="4000" spc="360" dirty="0">
                <a:latin typeface="Calibri"/>
                <a:cs typeface="Calibri"/>
              </a:rPr>
              <a:t>situations</a:t>
            </a:r>
            <a:r>
              <a:rPr sz="4000" dirty="0">
                <a:latin typeface="Calibri"/>
                <a:cs typeface="Calibri"/>
              </a:rPr>
              <a:t>	</a:t>
            </a:r>
            <a:r>
              <a:rPr sz="4000" spc="325" dirty="0">
                <a:latin typeface="Calibri"/>
                <a:cs typeface="Calibri"/>
              </a:rPr>
              <a:t>are</a:t>
            </a:r>
            <a:r>
              <a:rPr sz="4000" dirty="0">
                <a:latin typeface="Calibri"/>
                <a:cs typeface="Calibri"/>
              </a:rPr>
              <a:t>	</a:t>
            </a:r>
            <a:r>
              <a:rPr sz="4000" spc="625" dirty="0">
                <a:latin typeface="Calibri"/>
                <a:cs typeface="Calibri"/>
              </a:rPr>
              <a:t>common—</a:t>
            </a:r>
            <a:r>
              <a:rPr sz="4000" spc="525" dirty="0">
                <a:latin typeface="Calibri"/>
                <a:cs typeface="Calibri"/>
              </a:rPr>
              <a:t>and</a:t>
            </a:r>
            <a:r>
              <a:rPr sz="4000" dirty="0">
                <a:latin typeface="Calibri"/>
                <a:cs typeface="Calibri"/>
              </a:rPr>
              <a:t>	</a:t>
            </a:r>
            <a:r>
              <a:rPr sz="4000" spc="530" dirty="0">
                <a:latin typeface="Calibri"/>
                <a:cs typeface="Calibri"/>
              </a:rPr>
              <a:t>knowing</a:t>
            </a:r>
            <a:r>
              <a:rPr sz="4000" dirty="0">
                <a:latin typeface="Calibri"/>
                <a:cs typeface="Calibri"/>
              </a:rPr>
              <a:t>	</a:t>
            </a:r>
            <a:r>
              <a:rPr sz="4000" spc="515" dirty="0">
                <a:latin typeface="Calibri"/>
                <a:cs typeface="Calibri"/>
              </a:rPr>
              <a:t>how</a:t>
            </a:r>
            <a:r>
              <a:rPr sz="4000" dirty="0">
                <a:latin typeface="Calibri"/>
                <a:cs typeface="Calibri"/>
              </a:rPr>
              <a:t>	</a:t>
            </a:r>
            <a:r>
              <a:rPr sz="4000" spc="305" dirty="0">
                <a:latin typeface="Calibri"/>
                <a:cs typeface="Calibri"/>
              </a:rPr>
              <a:t>to</a:t>
            </a:r>
            <a:r>
              <a:rPr sz="4000" dirty="0">
                <a:latin typeface="Calibri"/>
                <a:cs typeface="Calibri"/>
              </a:rPr>
              <a:t>	</a:t>
            </a:r>
            <a:r>
              <a:rPr sz="4000" spc="459" dirty="0">
                <a:latin typeface="Calibri"/>
                <a:cs typeface="Calibri"/>
              </a:rPr>
              <a:t>handle </a:t>
            </a:r>
            <a:r>
              <a:rPr sz="4000" spc="580" dirty="0">
                <a:latin typeface="Calibri"/>
                <a:cs typeface="Calibri"/>
              </a:rPr>
              <a:t>them</a:t>
            </a:r>
            <a:r>
              <a:rPr sz="4000" spc="175" dirty="0">
                <a:latin typeface="Calibri"/>
                <a:cs typeface="Calibri"/>
              </a:rPr>
              <a:t> </a:t>
            </a:r>
            <a:r>
              <a:rPr sz="4000" spc="330" dirty="0">
                <a:latin typeface="Calibri"/>
                <a:cs typeface="Calibri"/>
              </a:rPr>
              <a:t>correctly</a:t>
            </a:r>
            <a:r>
              <a:rPr sz="4000" spc="165" dirty="0">
                <a:latin typeface="Calibri"/>
                <a:cs typeface="Calibri"/>
              </a:rPr>
              <a:t> </a:t>
            </a:r>
            <a:r>
              <a:rPr sz="4000" spc="270" dirty="0">
                <a:latin typeface="Calibri"/>
                <a:cs typeface="Calibri"/>
              </a:rPr>
              <a:t>is</a:t>
            </a:r>
            <a:r>
              <a:rPr sz="4000" spc="160" dirty="0">
                <a:latin typeface="Calibri"/>
                <a:cs typeface="Calibri"/>
              </a:rPr>
              <a:t> </a:t>
            </a:r>
            <a:r>
              <a:rPr sz="4000" spc="360" dirty="0">
                <a:latin typeface="Calibri"/>
                <a:cs typeface="Calibri"/>
              </a:rPr>
              <a:t>important.</a:t>
            </a:r>
            <a:endParaRPr sz="4000">
              <a:latin typeface="Calibri"/>
              <a:cs typeface="Calibri"/>
            </a:endParaRPr>
          </a:p>
          <a:p>
            <a:pPr algn="ctr">
              <a:lnSpc>
                <a:spcPct val="100000"/>
              </a:lnSpc>
              <a:spcBef>
                <a:spcPts val="4275"/>
              </a:spcBef>
            </a:pPr>
            <a:r>
              <a:rPr sz="4800" b="1" spc="690" dirty="0">
                <a:latin typeface="Calibri"/>
                <a:cs typeface="Calibri"/>
              </a:rPr>
              <a:t>Where</a:t>
            </a:r>
            <a:r>
              <a:rPr sz="4800" b="1" spc="275" dirty="0">
                <a:latin typeface="Calibri"/>
                <a:cs typeface="Calibri"/>
              </a:rPr>
              <a:t> </a:t>
            </a:r>
            <a:r>
              <a:rPr sz="4800" b="1" spc="695" dirty="0">
                <a:latin typeface="Calibri"/>
                <a:cs typeface="Calibri"/>
              </a:rPr>
              <a:t>can</a:t>
            </a:r>
            <a:r>
              <a:rPr sz="4800" b="1" spc="275" dirty="0">
                <a:latin typeface="Calibri"/>
                <a:cs typeface="Calibri"/>
              </a:rPr>
              <a:t> </a:t>
            </a:r>
            <a:r>
              <a:rPr sz="4800" b="1" spc="615" dirty="0">
                <a:latin typeface="Calibri"/>
                <a:cs typeface="Calibri"/>
              </a:rPr>
              <a:t>you</a:t>
            </a:r>
            <a:r>
              <a:rPr sz="4800" b="1" spc="295" dirty="0">
                <a:latin typeface="Calibri"/>
                <a:cs typeface="Calibri"/>
              </a:rPr>
              <a:t> </a:t>
            </a:r>
            <a:r>
              <a:rPr sz="4800" b="1" spc="819" dirty="0">
                <a:latin typeface="Calibri"/>
                <a:cs typeface="Calibri"/>
              </a:rPr>
              <a:t>go</a:t>
            </a:r>
            <a:r>
              <a:rPr sz="4800" b="1" spc="275" dirty="0">
                <a:latin typeface="Calibri"/>
                <a:cs typeface="Calibri"/>
              </a:rPr>
              <a:t> </a:t>
            </a:r>
            <a:r>
              <a:rPr sz="4800" b="1" spc="405" dirty="0">
                <a:latin typeface="Calibri"/>
                <a:cs typeface="Calibri"/>
              </a:rPr>
              <a:t>for</a:t>
            </a:r>
            <a:r>
              <a:rPr sz="4800" b="1" spc="290" dirty="0">
                <a:latin typeface="Calibri"/>
                <a:cs typeface="Calibri"/>
              </a:rPr>
              <a:t> </a:t>
            </a:r>
            <a:r>
              <a:rPr sz="4800" b="1" spc="580" dirty="0">
                <a:latin typeface="Calibri"/>
                <a:cs typeface="Calibri"/>
              </a:rPr>
              <a:t>support?</a:t>
            </a:r>
            <a:endParaRPr sz="4800">
              <a:latin typeface="Calibri"/>
              <a:cs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descr="RefWorks - Referencing &amp; Plagiarism - My Subject at Middlesex University  Library and Student Support"/>
          <p:cNvPicPr/>
          <p:nvPr/>
        </p:nvPicPr>
        <p:blipFill>
          <a:blip r:embed="rId2" cstate="print"/>
          <a:stretch>
            <a:fillRect/>
          </a:stretch>
        </p:blipFill>
        <p:spPr>
          <a:xfrm>
            <a:off x="6705600" y="6113335"/>
            <a:ext cx="10753725" cy="3638550"/>
          </a:xfrm>
          <a:prstGeom prst="rect">
            <a:avLst/>
          </a:prstGeom>
        </p:spPr>
      </p:pic>
      <p:pic>
        <p:nvPicPr>
          <p:cNvPr id="3" name="object 3" descr="Cite Them Right"/>
          <p:cNvPicPr/>
          <p:nvPr/>
        </p:nvPicPr>
        <p:blipFill>
          <a:blip r:embed="rId3" cstate="print"/>
          <a:stretch>
            <a:fillRect/>
          </a:stretch>
        </p:blipFill>
        <p:spPr>
          <a:xfrm>
            <a:off x="666750" y="2021332"/>
            <a:ext cx="10757154" cy="3335909"/>
          </a:xfrm>
          <a:prstGeom prst="rect">
            <a:avLst/>
          </a:prstGeom>
        </p:spPr>
      </p:pic>
      <p:sp>
        <p:nvSpPr>
          <p:cNvPr id="4" name="object 4" descr="$PPTXTitle"/>
          <p:cNvSpPr txBox="1">
            <a:spLocks noGrp="1"/>
          </p:cNvSpPr>
          <p:nvPr>
            <p:ph type="title"/>
          </p:nvPr>
        </p:nvSpPr>
        <p:spPr>
          <a:xfrm>
            <a:off x="3485769" y="345693"/>
            <a:ext cx="11315065" cy="1122680"/>
          </a:xfrm>
          <a:prstGeom prst="rect">
            <a:avLst/>
          </a:prstGeom>
        </p:spPr>
        <p:txBody>
          <a:bodyPr vert="horz" wrap="square" lIns="0" tIns="12700" rIns="0" bIns="0" rtlCol="0">
            <a:spAutoFit/>
          </a:bodyPr>
          <a:lstStyle/>
          <a:p>
            <a:pPr marL="12700">
              <a:lnSpc>
                <a:spcPct val="100000"/>
              </a:lnSpc>
              <a:spcBef>
                <a:spcPts val="100"/>
              </a:spcBef>
            </a:pPr>
            <a:r>
              <a:rPr spc="869" dirty="0"/>
              <a:t>Other</a:t>
            </a:r>
            <a:r>
              <a:rPr spc="409" dirty="0"/>
              <a:t> </a:t>
            </a:r>
            <a:r>
              <a:rPr spc="795" dirty="0"/>
              <a:t>Useful</a:t>
            </a:r>
            <a:r>
              <a:rPr spc="409" dirty="0"/>
              <a:t> </a:t>
            </a:r>
            <a:r>
              <a:rPr spc="930" dirty="0"/>
              <a:t>Resources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5A4A3-DB4A-F33D-9D2E-01CAA8AF829A}"/>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9FB48AB1-5BA8-7783-AEE3-ED3628231165}"/>
              </a:ext>
            </a:extLst>
          </p:cNvPr>
          <p:cNvSpPr txBox="1">
            <a:spLocks noGrp="1"/>
          </p:cNvSpPr>
          <p:nvPr>
            <p:ph type="title"/>
          </p:nvPr>
        </p:nvSpPr>
        <p:spPr>
          <a:xfrm>
            <a:off x="359229" y="481714"/>
            <a:ext cx="9631680" cy="1122680"/>
          </a:xfrm>
          <a:prstGeom prst="rect">
            <a:avLst/>
          </a:prstGeom>
        </p:spPr>
        <p:txBody>
          <a:bodyPr vert="horz" wrap="square" lIns="0" tIns="12700" rIns="0" bIns="0" rtlCol="0">
            <a:spAutoFit/>
          </a:bodyPr>
          <a:lstStyle/>
          <a:p>
            <a:pPr marL="12700">
              <a:lnSpc>
                <a:spcPct val="100000"/>
              </a:lnSpc>
              <a:spcBef>
                <a:spcPts val="100"/>
              </a:spcBef>
            </a:pPr>
            <a:r>
              <a:rPr lang="en-GB" spc="960" dirty="0"/>
              <a:t>Tasks</a:t>
            </a:r>
            <a:endParaRPr spc="844" dirty="0"/>
          </a:p>
        </p:txBody>
      </p:sp>
      <p:sp>
        <p:nvSpPr>
          <p:cNvPr id="3" name="object 3">
            <a:extLst>
              <a:ext uri="{FF2B5EF4-FFF2-40B4-BE49-F238E27FC236}">
                <a16:creationId xmlns:a16="http://schemas.microsoft.com/office/drawing/2014/main" id="{CA26CF2E-97F8-440F-53AC-1272ABDADC2F}"/>
              </a:ext>
            </a:extLst>
          </p:cNvPr>
          <p:cNvSpPr txBox="1">
            <a:spLocks noGrp="1"/>
          </p:cNvSpPr>
          <p:nvPr>
            <p:ph type="body" idx="1"/>
          </p:nvPr>
        </p:nvSpPr>
        <p:spPr>
          <a:xfrm>
            <a:off x="359228" y="1925356"/>
            <a:ext cx="6422571" cy="2228815"/>
          </a:xfrm>
          <a:prstGeom prst="rect">
            <a:avLst/>
          </a:prstGeom>
        </p:spPr>
        <p:txBody>
          <a:bodyPr vert="horz" wrap="square" lIns="0" tIns="12700" rIns="0" bIns="0" rtlCol="0">
            <a:spAutoFit/>
          </a:bodyPr>
          <a:lstStyle/>
          <a:p>
            <a:r>
              <a:rPr lang="en-US" sz="3600" b="1" dirty="0"/>
              <a:t>Task: </a:t>
            </a:r>
            <a:r>
              <a:rPr lang="en-US" sz="3600" dirty="0"/>
              <a:t>Complete Referencing: Unit 1 – Academic Integrity &amp; Avoiding Plagiarism</a:t>
            </a:r>
            <a:br>
              <a:rPr lang="en-US" sz="3600" dirty="0"/>
            </a:br>
            <a:endParaRPr sz="3600" spc="320" dirty="0"/>
          </a:p>
        </p:txBody>
      </p:sp>
      <p:pic>
        <p:nvPicPr>
          <p:cNvPr id="1026" name="Picture 2" descr="17 Homework Memes That Tell It Like It Is">
            <a:extLst>
              <a:ext uri="{FF2B5EF4-FFF2-40B4-BE49-F238E27FC236}">
                <a16:creationId xmlns:a16="http://schemas.microsoft.com/office/drawing/2014/main" id="{B81B7265-807C-100D-2ADA-A110FAC131B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703"/>
          <a:stretch>
            <a:fillRect/>
          </a:stretch>
        </p:blipFill>
        <p:spPr bwMode="auto">
          <a:xfrm>
            <a:off x="7199319" y="481714"/>
            <a:ext cx="10729452" cy="739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554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7A113-91AE-D4A3-F460-C35A5F9E6B91}"/>
            </a:ext>
          </a:extLst>
        </p:cNvPr>
        <p:cNvGrpSpPr/>
        <p:nvPr/>
      </p:nvGrpSpPr>
      <p:grpSpPr>
        <a:xfrm>
          <a:off x="0" y="0"/>
          <a:ext cx="0" cy="0"/>
          <a:chOff x="0" y="0"/>
          <a:chExt cx="0" cy="0"/>
        </a:xfrm>
      </p:grpSpPr>
      <p:sp>
        <p:nvSpPr>
          <p:cNvPr id="2" name="object 2" descr="$PPTXTitle">
            <a:extLst>
              <a:ext uri="{FF2B5EF4-FFF2-40B4-BE49-F238E27FC236}">
                <a16:creationId xmlns:a16="http://schemas.microsoft.com/office/drawing/2014/main" id="{0D7FE792-42A0-EAAB-3DBE-703BFD74EF86}"/>
              </a:ext>
            </a:extLst>
          </p:cNvPr>
          <p:cNvSpPr txBox="1">
            <a:spLocks noGrp="1"/>
          </p:cNvSpPr>
          <p:nvPr>
            <p:ph type="title"/>
          </p:nvPr>
        </p:nvSpPr>
        <p:spPr>
          <a:xfrm>
            <a:off x="359229" y="481714"/>
            <a:ext cx="9631680" cy="1122680"/>
          </a:xfrm>
          <a:prstGeom prst="rect">
            <a:avLst/>
          </a:prstGeom>
        </p:spPr>
        <p:txBody>
          <a:bodyPr vert="horz" wrap="square" lIns="0" tIns="12700" rIns="0" bIns="0" rtlCol="0">
            <a:spAutoFit/>
          </a:bodyPr>
          <a:lstStyle/>
          <a:p>
            <a:pPr marL="12700">
              <a:lnSpc>
                <a:spcPct val="100000"/>
              </a:lnSpc>
              <a:spcBef>
                <a:spcPts val="100"/>
              </a:spcBef>
            </a:pPr>
            <a:r>
              <a:rPr spc="960" dirty="0"/>
              <a:t>Learning</a:t>
            </a:r>
            <a:r>
              <a:rPr spc="430" dirty="0"/>
              <a:t> </a:t>
            </a:r>
            <a:r>
              <a:rPr spc="844" dirty="0"/>
              <a:t>Objectives</a:t>
            </a:r>
          </a:p>
        </p:txBody>
      </p:sp>
      <p:sp>
        <p:nvSpPr>
          <p:cNvPr id="3" name="object 3">
            <a:extLst>
              <a:ext uri="{FF2B5EF4-FFF2-40B4-BE49-F238E27FC236}">
                <a16:creationId xmlns:a16="http://schemas.microsoft.com/office/drawing/2014/main" id="{0FB3A25E-F6B0-01F1-74D5-F75CC6C66713}"/>
              </a:ext>
            </a:extLst>
          </p:cNvPr>
          <p:cNvSpPr txBox="1">
            <a:spLocks noGrp="1"/>
          </p:cNvSpPr>
          <p:nvPr>
            <p:ph type="body" idx="1"/>
          </p:nvPr>
        </p:nvSpPr>
        <p:spPr>
          <a:xfrm>
            <a:off x="381000" y="1913382"/>
            <a:ext cx="16302989" cy="7891904"/>
          </a:xfrm>
          <a:prstGeom prst="rect">
            <a:avLst/>
          </a:prstGeom>
        </p:spPr>
        <p:txBody>
          <a:bodyPr vert="horz" wrap="square" lIns="0" tIns="12700" rIns="0" bIns="0" rtlCol="0">
            <a:spAutoFit/>
          </a:bodyPr>
          <a:lstStyle/>
          <a:p>
            <a:pPr>
              <a:buNone/>
            </a:pPr>
            <a:r>
              <a:rPr lang="en-US" sz="3200" dirty="0"/>
              <a:t>By the end of this session, students will be able to:</a:t>
            </a:r>
          </a:p>
          <a:p>
            <a:pPr>
              <a:buNone/>
            </a:pPr>
            <a:endParaRPr lang="en-US" sz="3200" dirty="0"/>
          </a:p>
          <a:p>
            <a:pPr>
              <a:buFont typeface="+mj-lt"/>
              <a:buAutoNum type="arabicPeriod"/>
            </a:pPr>
            <a:r>
              <a:rPr lang="en-US" sz="3200" dirty="0"/>
              <a:t>Explain the purpose of academic note-taking and Harvard referencing within higher education</a:t>
            </a:r>
            <a:br>
              <a:rPr lang="en-US" sz="3200" dirty="0"/>
            </a:br>
            <a:endParaRPr lang="en-US" sz="3200" i="1" dirty="0"/>
          </a:p>
          <a:p>
            <a:pPr>
              <a:buFont typeface="+mj-lt"/>
              <a:buAutoNum type="arabicPeriod"/>
            </a:pPr>
            <a:r>
              <a:rPr lang="en-US" sz="3200" i="1" dirty="0"/>
              <a:t> </a:t>
            </a:r>
            <a:r>
              <a:rPr lang="en-US" sz="3200" dirty="0"/>
              <a:t>Identify the key components of Harvard referencing, including in-text citations and reference list entries</a:t>
            </a:r>
            <a:br>
              <a:rPr lang="en-US" sz="3200" dirty="0"/>
            </a:br>
            <a:endParaRPr lang="en-US" sz="3200" i="1" dirty="0"/>
          </a:p>
          <a:p>
            <a:pPr>
              <a:buFont typeface="+mj-lt"/>
              <a:buAutoNum type="arabicPeriod"/>
            </a:pPr>
            <a:r>
              <a:rPr lang="en-US" sz="3200" dirty="0"/>
              <a:t> Apply Harvard referencing conventions to a range of academic sources relevant to the assignment topic</a:t>
            </a:r>
          </a:p>
          <a:p>
            <a:pPr>
              <a:buFont typeface="+mj-lt"/>
              <a:buAutoNum type="arabicPeriod"/>
            </a:pPr>
            <a:endParaRPr lang="en-US" sz="3200" dirty="0"/>
          </a:p>
          <a:p>
            <a:pPr>
              <a:buFont typeface="+mj-lt"/>
              <a:buAutoNum type="arabicPeriod"/>
            </a:pPr>
            <a:r>
              <a:rPr lang="en-US" sz="3200" dirty="0"/>
              <a:t> Paraphrase academic information in their own words while maintaining meaning and including appropriate in-text citation</a:t>
            </a:r>
            <a:br>
              <a:rPr lang="en-US" sz="3200" dirty="0"/>
            </a:br>
            <a:endParaRPr lang="en-US" sz="3200" i="1" dirty="0"/>
          </a:p>
          <a:p>
            <a:pPr>
              <a:buFont typeface="+mj-lt"/>
              <a:buAutoNum type="arabicPeriod"/>
            </a:pPr>
            <a:r>
              <a:rPr lang="en-US" sz="3200" i="1" dirty="0"/>
              <a:t> </a:t>
            </a:r>
            <a:r>
              <a:rPr lang="en-US" sz="3200" dirty="0"/>
              <a:t>Produce accurate in-text citations and reference list entries for selected sources at an appropriate first-year standard</a:t>
            </a:r>
            <a:br>
              <a:rPr lang="en-US" sz="3200" dirty="0"/>
            </a:br>
            <a:endParaRPr sz="3200" spc="320" dirty="0"/>
          </a:p>
        </p:txBody>
      </p:sp>
    </p:spTree>
    <p:extLst>
      <p:ext uri="{BB962C8B-B14F-4D97-AF65-F5344CB8AC3E}">
        <p14:creationId xmlns:p14="http://schemas.microsoft.com/office/powerpoint/2010/main" val="10665014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solidFill>
            <a:srgbClr val="DAD4D1"/>
          </a:solidFill>
        </p:spPr>
        <p:txBody>
          <a:bodyPr wrap="square" lIns="0" tIns="0" rIns="0" bIns="0" rtlCol="0"/>
          <a:lstStyle/>
          <a:p>
            <a:endParaRPr/>
          </a:p>
        </p:txBody>
      </p:sp>
      <p:sp>
        <p:nvSpPr>
          <p:cNvPr id="3" name="object 3" descr="$PPTXTitle"/>
          <p:cNvSpPr txBox="1">
            <a:spLocks noGrp="1"/>
          </p:cNvSpPr>
          <p:nvPr>
            <p:ph type="title"/>
          </p:nvPr>
        </p:nvSpPr>
        <p:spPr>
          <a:xfrm>
            <a:off x="5699252" y="457657"/>
            <a:ext cx="6891655" cy="1123315"/>
          </a:xfrm>
          <a:prstGeom prst="rect">
            <a:avLst/>
          </a:prstGeom>
        </p:spPr>
        <p:txBody>
          <a:bodyPr vert="horz" wrap="square" lIns="0" tIns="12700" rIns="0" bIns="0" rtlCol="0">
            <a:spAutoFit/>
          </a:bodyPr>
          <a:lstStyle/>
          <a:p>
            <a:pPr marL="12700">
              <a:lnSpc>
                <a:spcPct val="100000"/>
              </a:lnSpc>
              <a:spcBef>
                <a:spcPts val="100"/>
              </a:spcBef>
            </a:pPr>
            <a:r>
              <a:rPr spc="905" dirty="0"/>
              <a:t>Reference</a:t>
            </a:r>
            <a:r>
              <a:rPr spc="385" dirty="0"/>
              <a:t> </a:t>
            </a:r>
            <a:r>
              <a:rPr spc="795" dirty="0"/>
              <a:t>List</a:t>
            </a:r>
          </a:p>
        </p:txBody>
      </p:sp>
      <p:sp>
        <p:nvSpPr>
          <p:cNvPr id="4" name="object 4"/>
          <p:cNvSpPr txBox="1"/>
          <p:nvPr/>
        </p:nvSpPr>
        <p:spPr>
          <a:xfrm>
            <a:off x="993139" y="2020189"/>
            <a:ext cx="16302355" cy="7674609"/>
          </a:xfrm>
          <a:prstGeom prst="rect">
            <a:avLst/>
          </a:prstGeom>
        </p:spPr>
        <p:txBody>
          <a:bodyPr vert="horz" wrap="square" lIns="0" tIns="12700" rIns="0" bIns="0" rtlCol="0">
            <a:spAutoFit/>
          </a:bodyPr>
          <a:lstStyle/>
          <a:p>
            <a:pPr marL="469900" marR="5715" indent="-457200">
              <a:lnSpc>
                <a:spcPct val="115100"/>
              </a:lnSpc>
              <a:spcBef>
                <a:spcPts val="100"/>
              </a:spcBef>
              <a:buFont typeface="Arial"/>
              <a:buChar char="•"/>
              <a:tabLst>
                <a:tab pos="469900" algn="l"/>
                <a:tab pos="1757680" algn="l"/>
                <a:tab pos="2245360" algn="l"/>
                <a:tab pos="3371215" algn="l"/>
                <a:tab pos="4211320" algn="l"/>
                <a:tab pos="5311775" algn="l"/>
                <a:tab pos="6433820" algn="l"/>
                <a:tab pos="6934834" algn="l"/>
                <a:tab pos="8602345" algn="l"/>
                <a:tab pos="9008110" algn="l"/>
                <a:tab pos="10283190" algn="l"/>
                <a:tab pos="10810875" algn="l"/>
                <a:tab pos="12399010" algn="l"/>
                <a:tab pos="13472160" algn="l"/>
                <a:tab pos="14985365" algn="l"/>
              </a:tabLst>
            </a:pPr>
            <a:r>
              <a:rPr sz="3000" spc="270" dirty="0">
                <a:latin typeface="Calibri"/>
                <a:cs typeface="Calibri"/>
              </a:rPr>
              <a:t>Blake,</a:t>
            </a:r>
            <a:r>
              <a:rPr sz="3000" dirty="0">
                <a:latin typeface="Calibri"/>
                <a:cs typeface="Calibri"/>
              </a:rPr>
              <a:t>	</a:t>
            </a:r>
            <a:r>
              <a:rPr sz="3000" spc="204" dirty="0">
                <a:latin typeface="Calibri"/>
                <a:cs typeface="Calibri"/>
              </a:rPr>
              <a:t>P.</a:t>
            </a:r>
            <a:r>
              <a:rPr sz="3000" dirty="0">
                <a:latin typeface="Calibri"/>
                <a:cs typeface="Calibri"/>
              </a:rPr>
              <a:t>	</a:t>
            </a:r>
            <a:r>
              <a:rPr sz="3000" spc="-10" dirty="0">
                <a:latin typeface="Calibri"/>
                <a:cs typeface="Calibri"/>
              </a:rPr>
              <a:t>(2011)</a:t>
            </a:r>
            <a:r>
              <a:rPr sz="3000" dirty="0">
                <a:latin typeface="Calibri"/>
                <a:cs typeface="Calibri"/>
              </a:rPr>
              <a:t>	</a:t>
            </a:r>
            <a:r>
              <a:rPr sz="3000" i="1" spc="340" dirty="0">
                <a:latin typeface="Calibri"/>
                <a:cs typeface="Calibri"/>
              </a:rPr>
              <a:t>The</a:t>
            </a:r>
            <a:r>
              <a:rPr sz="3000" i="1" dirty="0">
                <a:latin typeface="Calibri"/>
                <a:cs typeface="Calibri"/>
              </a:rPr>
              <a:t>	</a:t>
            </a:r>
            <a:r>
              <a:rPr sz="3000" i="1" spc="240" dirty="0">
                <a:latin typeface="Calibri"/>
                <a:cs typeface="Calibri"/>
              </a:rPr>
              <a:t>Little</a:t>
            </a:r>
            <a:r>
              <a:rPr sz="3000" i="1" dirty="0">
                <a:latin typeface="Calibri"/>
                <a:cs typeface="Calibri"/>
              </a:rPr>
              <a:t>	</a:t>
            </a:r>
            <a:r>
              <a:rPr sz="3000" i="1" spc="390" dirty="0">
                <a:latin typeface="Calibri"/>
                <a:cs typeface="Calibri"/>
              </a:rPr>
              <a:t>Book</a:t>
            </a:r>
            <a:r>
              <a:rPr sz="3000" i="1" dirty="0">
                <a:latin typeface="Calibri"/>
                <a:cs typeface="Calibri"/>
              </a:rPr>
              <a:t>	</a:t>
            </a:r>
            <a:r>
              <a:rPr sz="3000" i="1" spc="195" dirty="0">
                <a:latin typeface="Calibri"/>
                <a:cs typeface="Calibri"/>
              </a:rPr>
              <a:t>of</a:t>
            </a:r>
            <a:r>
              <a:rPr sz="3000" i="1" dirty="0">
                <a:latin typeface="Calibri"/>
                <a:cs typeface="Calibri"/>
              </a:rPr>
              <a:t>	</a:t>
            </a:r>
            <a:r>
              <a:rPr sz="3000" i="1" spc="245" dirty="0">
                <a:latin typeface="Calibri"/>
                <a:cs typeface="Calibri"/>
              </a:rPr>
              <a:t>Writing:</a:t>
            </a:r>
            <a:r>
              <a:rPr sz="3000" i="1" dirty="0">
                <a:latin typeface="Calibri"/>
                <a:cs typeface="Calibri"/>
              </a:rPr>
              <a:t>	</a:t>
            </a:r>
            <a:r>
              <a:rPr sz="3000" i="1" spc="345" dirty="0">
                <a:latin typeface="Calibri"/>
                <a:cs typeface="Calibri"/>
              </a:rPr>
              <a:t>A</a:t>
            </a:r>
            <a:r>
              <a:rPr sz="3000" i="1" dirty="0">
                <a:latin typeface="Calibri"/>
                <a:cs typeface="Calibri"/>
              </a:rPr>
              <a:t>	</a:t>
            </a:r>
            <a:r>
              <a:rPr sz="3000" i="1" spc="360" dirty="0">
                <a:latin typeface="Calibri"/>
                <a:cs typeface="Calibri"/>
              </a:rPr>
              <a:t>Guide</a:t>
            </a:r>
            <a:r>
              <a:rPr sz="3000" i="1" dirty="0">
                <a:latin typeface="Calibri"/>
                <a:cs typeface="Calibri"/>
              </a:rPr>
              <a:t>	</a:t>
            </a:r>
            <a:r>
              <a:rPr sz="3000" i="1" spc="254" dirty="0">
                <a:latin typeface="Calibri"/>
                <a:cs typeface="Calibri"/>
              </a:rPr>
              <a:t>to</a:t>
            </a:r>
            <a:r>
              <a:rPr sz="3000" i="1" dirty="0">
                <a:latin typeface="Calibri"/>
                <a:cs typeface="Calibri"/>
              </a:rPr>
              <a:t>	</a:t>
            </a:r>
            <a:r>
              <a:rPr sz="3000" i="1" spc="315" dirty="0">
                <a:latin typeface="Calibri"/>
                <a:cs typeface="Calibri"/>
              </a:rPr>
              <a:t>Writing</a:t>
            </a:r>
            <a:r>
              <a:rPr sz="3000" i="1" dirty="0">
                <a:latin typeface="Calibri"/>
                <a:cs typeface="Calibri"/>
              </a:rPr>
              <a:t>	</a:t>
            </a:r>
            <a:r>
              <a:rPr sz="3000" i="1" spc="215" dirty="0">
                <a:latin typeface="Calibri"/>
                <a:cs typeface="Calibri"/>
              </a:rPr>
              <a:t>Well</a:t>
            </a:r>
            <a:r>
              <a:rPr sz="3000" spc="215" dirty="0">
                <a:latin typeface="Calibri"/>
                <a:cs typeface="Calibri"/>
              </a:rPr>
              <a:t>.</a:t>
            </a:r>
            <a:r>
              <a:rPr sz="3000" dirty="0">
                <a:latin typeface="Calibri"/>
                <a:cs typeface="Calibri"/>
              </a:rPr>
              <a:t>	</a:t>
            </a:r>
            <a:r>
              <a:rPr sz="3000" spc="220" dirty="0">
                <a:latin typeface="Calibri"/>
                <a:cs typeface="Calibri"/>
              </a:rPr>
              <a:t>Oxford:</a:t>
            </a:r>
            <a:r>
              <a:rPr sz="3000" dirty="0">
                <a:latin typeface="Calibri"/>
                <a:cs typeface="Calibri"/>
              </a:rPr>
              <a:t>	</a:t>
            </a:r>
            <a:r>
              <a:rPr sz="3000" spc="280" dirty="0">
                <a:latin typeface="Calibri"/>
                <a:cs typeface="Calibri"/>
              </a:rPr>
              <a:t>Oxford </a:t>
            </a:r>
            <a:r>
              <a:rPr sz="3000" spc="254" dirty="0">
                <a:latin typeface="Calibri"/>
                <a:cs typeface="Calibri"/>
              </a:rPr>
              <a:t>University</a:t>
            </a:r>
            <a:r>
              <a:rPr sz="3000" spc="135" dirty="0">
                <a:latin typeface="Calibri"/>
                <a:cs typeface="Calibri"/>
              </a:rPr>
              <a:t> </a:t>
            </a:r>
            <a:r>
              <a:rPr sz="3000" spc="235" dirty="0">
                <a:latin typeface="Calibri"/>
                <a:cs typeface="Calibri"/>
              </a:rPr>
              <a:t>Press.</a:t>
            </a:r>
            <a:endParaRPr sz="3000">
              <a:latin typeface="Calibri"/>
              <a:cs typeface="Calibri"/>
            </a:endParaRPr>
          </a:p>
          <a:p>
            <a:pPr>
              <a:lnSpc>
                <a:spcPct val="100000"/>
              </a:lnSpc>
              <a:spcBef>
                <a:spcPts val="2610"/>
              </a:spcBef>
              <a:buFont typeface="Arial"/>
              <a:buChar char="•"/>
            </a:pPr>
            <a:endParaRPr sz="3000">
              <a:latin typeface="Calibri"/>
              <a:cs typeface="Calibri"/>
            </a:endParaRPr>
          </a:p>
          <a:p>
            <a:pPr marL="469265" indent="-456565">
              <a:lnSpc>
                <a:spcPct val="100000"/>
              </a:lnSpc>
              <a:buFont typeface="Arial"/>
              <a:buChar char="•"/>
              <a:tabLst>
                <a:tab pos="469265" algn="l"/>
              </a:tabLst>
            </a:pPr>
            <a:r>
              <a:rPr sz="3000" spc="240" dirty="0">
                <a:latin typeface="Calibri"/>
                <a:cs typeface="Calibri"/>
              </a:rPr>
              <a:t>Norton,</a:t>
            </a:r>
            <a:r>
              <a:rPr sz="3000" spc="90" dirty="0">
                <a:latin typeface="Calibri"/>
                <a:cs typeface="Calibri"/>
              </a:rPr>
              <a:t> </a:t>
            </a:r>
            <a:r>
              <a:rPr sz="3000" spc="245" dirty="0">
                <a:latin typeface="Calibri"/>
                <a:cs typeface="Calibri"/>
              </a:rPr>
              <a:t>B.</a:t>
            </a:r>
            <a:r>
              <a:rPr sz="3000" spc="120" dirty="0">
                <a:latin typeface="Calibri"/>
                <a:cs typeface="Calibri"/>
              </a:rPr>
              <a:t> </a:t>
            </a:r>
            <a:r>
              <a:rPr sz="3000" spc="254" dirty="0">
                <a:latin typeface="Calibri"/>
                <a:cs typeface="Calibri"/>
              </a:rPr>
              <a:t>(2009)</a:t>
            </a:r>
            <a:r>
              <a:rPr sz="3000" spc="125" dirty="0">
                <a:latin typeface="Calibri"/>
                <a:cs typeface="Calibri"/>
              </a:rPr>
              <a:t> </a:t>
            </a:r>
            <a:r>
              <a:rPr sz="3000" i="1" spc="365" dirty="0">
                <a:latin typeface="Calibri"/>
                <a:cs typeface="Calibri"/>
              </a:rPr>
              <a:t>The</a:t>
            </a:r>
            <a:r>
              <a:rPr sz="3000" i="1" spc="120" dirty="0">
                <a:latin typeface="Calibri"/>
                <a:cs typeface="Calibri"/>
              </a:rPr>
              <a:t> </a:t>
            </a:r>
            <a:r>
              <a:rPr sz="3000" i="1" spc="375" dirty="0">
                <a:latin typeface="Calibri"/>
                <a:cs typeface="Calibri"/>
              </a:rPr>
              <a:t>Harvard</a:t>
            </a:r>
            <a:r>
              <a:rPr sz="3000" i="1" spc="110" dirty="0">
                <a:latin typeface="Calibri"/>
                <a:cs typeface="Calibri"/>
              </a:rPr>
              <a:t> </a:t>
            </a:r>
            <a:r>
              <a:rPr sz="3000" i="1" spc="350" dirty="0">
                <a:latin typeface="Calibri"/>
                <a:cs typeface="Calibri"/>
              </a:rPr>
              <a:t>Referencing</a:t>
            </a:r>
            <a:r>
              <a:rPr sz="3000" i="1" spc="120" dirty="0">
                <a:latin typeface="Calibri"/>
                <a:cs typeface="Calibri"/>
              </a:rPr>
              <a:t> </a:t>
            </a:r>
            <a:r>
              <a:rPr sz="3000" i="1" spc="330" dirty="0">
                <a:latin typeface="Calibri"/>
                <a:cs typeface="Calibri"/>
              </a:rPr>
              <a:t>System</a:t>
            </a:r>
            <a:r>
              <a:rPr sz="3000" spc="330" dirty="0">
                <a:latin typeface="Calibri"/>
                <a:cs typeface="Calibri"/>
              </a:rPr>
              <a:t>.</a:t>
            </a:r>
            <a:r>
              <a:rPr sz="3000" spc="114" dirty="0">
                <a:latin typeface="Calibri"/>
                <a:cs typeface="Calibri"/>
              </a:rPr>
              <a:t> </a:t>
            </a:r>
            <a:r>
              <a:rPr sz="3000" spc="355" dirty="0">
                <a:latin typeface="Calibri"/>
                <a:cs typeface="Calibri"/>
              </a:rPr>
              <a:t>2nd</a:t>
            </a:r>
            <a:r>
              <a:rPr sz="3000" spc="120" dirty="0">
                <a:latin typeface="Calibri"/>
                <a:cs typeface="Calibri"/>
              </a:rPr>
              <a:t> </a:t>
            </a:r>
            <a:r>
              <a:rPr sz="3000" spc="270" dirty="0">
                <a:latin typeface="Calibri"/>
                <a:cs typeface="Calibri"/>
              </a:rPr>
              <a:t>edn.</a:t>
            </a:r>
            <a:r>
              <a:rPr sz="3000" spc="125" dirty="0">
                <a:latin typeface="Calibri"/>
                <a:cs typeface="Calibri"/>
              </a:rPr>
              <a:t> </a:t>
            </a:r>
            <a:r>
              <a:rPr sz="3000" spc="315" dirty="0">
                <a:latin typeface="Calibri"/>
                <a:cs typeface="Calibri"/>
              </a:rPr>
              <a:t>London:</a:t>
            </a:r>
            <a:r>
              <a:rPr sz="3000" spc="90" dirty="0">
                <a:latin typeface="Calibri"/>
                <a:cs typeface="Calibri"/>
              </a:rPr>
              <a:t> </a:t>
            </a:r>
            <a:r>
              <a:rPr sz="3000" spc="300" dirty="0">
                <a:latin typeface="Calibri"/>
                <a:cs typeface="Calibri"/>
              </a:rPr>
              <a:t>Routledge.</a:t>
            </a:r>
            <a:endParaRPr sz="3000">
              <a:latin typeface="Calibri"/>
              <a:cs typeface="Calibri"/>
            </a:endParaRPr>
          </a:p>
          <a:p>
            <a:pPr>
              <a:lnSpc>
                <a:spcPct val="100000"/>
              </a:lnSpc>
              <a:spcBef>
                <a:spcPts val="2075"/>
              </a:spcBef>
              <a:buFont typeface="Arial"/>
              <a:buChar char="•"/>
            </a:pPr>
            <a:endParaRPr sz="3000">
              <a:latin typeface="Calibri"/>
              <a:cs typeface="Calibri"/>
            </a:endParaRPr>
          </a:p>
          <a:p>
            <a:pPr marL="469900" marR="5715" indent="-457200">
              <a:lnSpc>
                <a:spcPct val="114999"/>
              </a:lnSpc>
              <a:spcBef>
                <a:spcPts val="5"/>
              </a:spcBef>
              <a:buFont typeface="Arial"/>
              <a:buChar char="•"/>
              <a:tabLst>
                <a:tab pos="469900" algn="l"/>
                <a:tab pos="2486025" algn="l"/>
                <a:tab pos="3188335" algn="l"/>
                <a:tab pos="4534535" algn="l"/>
                <a:tab pos="6389370" algn="l"/>
                <a:tab pos="8987790" algn="l"/>
                <a:tab pos="10471150" algn="l"/>
                <a:tab pos="11394440" algn="l"/>
                <a:tab pos="12477115" algn="l"/>
                <a:tab pos="14288769" algn="l"/>
              </a:tabLst>
            </a:pPr>
            <a:r>
              <a:rPr sz="3000" spc="280" dirty="0">
                <a:latin typeface="Calibri"/>
                <a:cs typeface="Calibri"/>
              </a:rPr>
              <a:t>Palgrave,</a:t>
            </a:r>
            <a:r>
              <a:rPr sz="3000" dirty="0">
                <a:latin typeface="Calibri"/>
                <a:cs typeface="Calibri"/>
              </a:rPr>
              <a:t>	</a:t>
            </a:r>
            <a:r>
              <a:rPr sz="3000" spc="50" dirty="0">
                <a:latin typeface="Calibri"/>
                <a:cs typeface="Calibri"/>
              </a:rPr>
              <a:t>M.</a:t>
            </a:r>
            <a:r>
              <a:rPr sz="3000" dirty="0">
                <a:latin typeface="Calibri"/>
                <a:cs typeface="Calibri"/>
              </a:rPr>
              <a:t>	</a:t>
            </a:r>
            <a:r>
              <a:rPr sz="3000" spc="90" dirty="0">
                <a:latin typeface="Calibri"/>
                <a:cs typeface="Calibri"/>
              </a:rPr>
              <a:t>(2016)</a:t>
            </a:r>
            <a:r>
              <a:rPr sz="3000" dirty="0">
                <a:latin typeface="Calibri"/>
                <a:cs typeface="Calibri"/>
              </a:rPr>
              <a:t>	</a:t>
            </a:r>
            <a:r>
              <a:rPr sz="3000" i="1" spc="365" dirty="0">
                <a:latin typeface="Calibri"/>
                <a:cs typeface="Calibri"/>
              </a:rPr>
              <a:t>Harvard</a:t>
            </a:r>
            <a:r>
              <a:rPr sz="3000" i="1" dirty="0">
                <a:latin typeface="Calibri"/>
                <a:cs typeface="Calibri"/>
              </a:rPr>
              <a:t>	</a:t>
            </a:r>
            <a:r>
              <a:rPr sz="3000" i="1" spc="340" dirty="0">
                <a:latin typeface="Calibri"/>
                <a:cs typeface="Calibri"/>
              </a:rPr>
              <a:t>Referencing</a:t>
            </a:r>
            <a:r>
              <a:rPr sz="3000" i="1" dirty="0">
                <a:latin typeface="Calibri"/>
                <a:cs typeface="Calibri"/>
              </a:rPr>
              <a:t>	</a:t>
            </a:r>
            <a:r>
              <a:rPr sz="3000" i="1" spc="285" dirty="0">
                <a:latin typeface="Calibri"/>
                <a:cs typeface="Calibri"/>
              </a:rPr>
              <a:t>Guide</a:t>
            </a:r>
            <a:r>
              <a:rPr sz="3000" spc="285" dirty="0">
                <a:latin typeface="Calibri"/>
                <a:cs typeface="Calibri"/>
              </a:rPr>
              <a:t>.</a:t>
            </a:r>
            <a:r>
              <a:rPr sz="3000" dirty="0">
                <a:latin typeface="Calibri"/>
                <a:cs typeface="Calibri"/>
              </a:rPr>
              <a:t>	</a:t>
            </a:r>
            <a:r>
              <a:rPr sz="3000" spc="350" dirty="0">
                <a:latin typeface="Calibri"/>
                <a:cs typeface="Calibri"/>
              </a:rPr>
              <a:t>4th</a:t>
            </a:r>
            <a:r>
              <a:rPr sz="3000" dirty="0">
                <a:latin typeface="Calibri"/>
                <a:cs typeface="Calibri"/>
              </a:rPr>
              <a:t>	</a:t>
            </a:r>
            <a:r>
              <a:rPr sz="3000" spc="250" dirty="0">
                <a:latin typeface="Calibri"/>
                <a:cs typeface="Calibri"/>
              </a:rPr>
              <a:t>edn.</a:t>
            </a:r>
            <a:r>
              <a:rPr sz="3000" dirty="0">
                <a:latin typeface="Calibri"/>
                <a:cs typeface="Calibri"/>
              </a:rPr>
              <a:t>	</a:t>
            </a:r>
            <a:r>
              <a:rPr sz="3000" spc="305" dirty="0">
                <a:latin typeface="Calibri"/>
                <a:cs typeface="Calibri"/>
              </a:rPr>
              <a:t>London:</a:t>
            </a:r>
            <a:r>
              <a:rPr sz="3000" dirty="0">
                <a:latin typeface="Calibri"/>
                <a:cs typeface="Calibri"/>
              </a:rPr>
              <a:t>	</a:t>
            </a:r>
            <a:r>
              <a:rPr sz="3000" spc="315" dirty="0">
                <a:latin typeface="Calibri"/>
                <a:cs typeface="Calibri"/>
              </a:rPr>
              <a:t>Macmillan </a:t>
            </a:r>
            <a:r>
              <a:rPr sz="3000" spc="300" dirty="0">
                <a:latin typeface="Calibri"/>
                <a:cs typeface="Calibri"/>
              </a:rPr>
              <a:t>Education.</a:t>
            </a:r>
            <a:endParaRPr sz="3000">
              <a:latin typeface="Calibri"/>
              <a:cs typeface="Calibri"/>
            </a:endParaRPr>
          </a:p>
          <a:p>
            <a:pPr>
              <a:lnSpc>
                <a:spcPct val="100000"/>
              </a:lnSpc>
              <a:spcBef>
                <a:spcPts val="2080"/>
              </a:spcBef>
              <a:buFont typeface="Arial"/>
              <a:buChar char="•"/>
            </a:pPr>
            <a:endParaRPr sz="3000">
              <a:latin typeface="Calibri"/>
              <a:cs typeface="Calibri"/>
            </a:endParaRPr>
          </a:p>
          <a:p>
            <a:pPr marL="469900" marR="5080" indent="-457200">
              <a:lnSpc>
                <a:spcPct val="115100"/>
              </a:lnSpc>
              <a:buFont typeface="Arial"/>
              <a:buChar char="•"/>
              <a:tabLst>
                <a:tab pos="469900" algn="l"/>
                <a:tab pos="2138680" algn="l"/>
                <a:tab pos="3127375" algn="l"/>
                <a:tab pos="4140835" algn="l"/>
                <a:tab pos="5418455" algn="l"/>
                <a:tab pos="6415405" algn="l"/>
                <a:tab pos="7760970" algn="l"/>
                <a:tab pos="9989185" algn="l"/>
                <a:tab pos="11629390" algn="l"/>
                <a:tab pos="12420600" algn="l"/>
                <a:tab pos="14524990" algn="l"/>
              </a:tabLst>
            </a:pPr>
            <a:r>
              <a:rPr sz="3000" spc="260" dirty="0">
                <a:latin typeface="Calibri"/>
                <a:cs typeface="Calibri"/>
              </a:rPr>
              <a:t>Swales,</a:t>
            </a:r>
            <a:r>
              <a:rPr sz="3000" dirty="0">
                <a:latin typeface="Calibri"/>
                <a:cs typeface="Calibri"/>
              </a:rPr>
              <a:t>	</a:t>
            </a:r>
            <a:r>
              <a:rPr sz="3000" spc="114" dirty="0">
                <a:latin typeface="Calibri"/>
                <a:cs typeface="Calibri"/>
              </a:rPr>
              <a:t>J.M.</a:t>
            </a:r>
            <a:r>
              <a:rPr sz="3000" dirty="0">
                <a:latin typeface="Calibri"/>
                <a:cs typeface="Calibri"/>
              </a:rPr>
              <a:t>	</a:t>
            </a:r>
            <a:r>
              <a:rPr sz="3000" spc="380" dirty="0">
                <a:latin typeface="Calibri"/>
                <a:cs typeface="Calibri"/>
              </a:rPr>
              <a:t>and</a:t>
            </a:r>
            <a:r>
              <a:rPr sz="3000" dirty="0">
                <a:latin typeface="Calibri"/>
                <a:cs typeface="Calibri"/>
              </a:rPr>
              <a:t>	</a:t>
            </a:r>
            <a:r>
              <a:rPr sz="3000" spc="270" dirty="0">
                <a:latin typeface="Calibri"/>
                <a:cs typeface="Calibri"/>
              </a:rPr>
              <a:t>Feak,</a:t>
            </a:r>
            <a:r>
              <a:rPr sz="3000" dirty="0">
                <a:latin typeface="Calibri"/>
                <a:cs typeface="Calibri"/>
              </a:rPr>
              <a:t>	</a:t>
            </a:r>
            <a:r>
              <a:rPr sz="3000" spc="204" dirty="0">
                <a:latin typeface="Calibri"/>
                <a:cs typeface="Calibri"/>
              </a:rPr>
              <a:t>C.B.</a:t>
            </a:r>
            <a:r>
              <a:rPr sz="3000" dirty="0">
                <a:latin typeface="Calibri"/>
                <a:cs typeface="Calibri"/>
              </a:rPr>
              <a:t>	</a:t>
            </a:r>
            <a:r>
              <a:rPr sz="3000" spc="70" dirty="0">
                <a:latin typeface="Calibri"/>
                <a:cs typeface="Calibri"/>
              </a:rPr>
              <a:t>(2012)</a:t>
            </a:r>
            <a:r>
              <a:rPr sz="3000" dirty="0">
                <a:latin typeface="Calibri"/>
                <a:cs typeface="Calibri"/>
              </a:rPr>
              <a:t>	</a:t>
            </a:r>
            <a:r>
              <a:rPr sz="3000" i="1" spc="425" dirty="0">
                <a:latin typeface="Calibri"/>
                <a:cs typeface="Calibri"/>
              </a:rPr>
              <a:t>Academic</a:t>
            </a:r>
            <a:r>
              <a:rPr sz="3000" i="1" dirty="0">
                <a:latin typeface="Calibri"/>
                <a:cs typeface="Calibri"/>
              </a:rPr>
              <a:t>	</a:t>
            </a:r>
            <a:r>
              <a:rPr sz="3000" i="1" spc="280" dirty="0">
                <a:latin typeface="Calibri"/>
                <a:cs typeface="Calibri"/>
              </a:rPr>
              <a:t>writing</a:t>
            </a:r>
            <a:r>
              <a:rPr sz="3000" i="1" dirty="0">
                <a:latin typeface="Calibri"/>
                <a:cs typeface="Calibri"/>
              </a:rPr>
              <a:t>	</a:t>
            </a:r>
            <a:r>
              <a:rPr sz="3000" i="1" spc="175" dirty="0">
                <a:latin typeface="Calibri"/>
                <a:cs typeface="Calibri"/>
              </a:rPr>
              <a:t>for</a:t>
            </a:r>
            <a:r>
              <a:rPr sz="3000" i="1" dirty="0">
                <a:latin typeface="Calibri"/>
                <a:cs typeface="Calibri"/>
              </a:rPr>
              <a:t>	</a:t>
            </a:r>
            <a:r>
              <a:rPr sz="3000" i="1" spc="390" dirty="0">
                <a:latin typeface="Calibri"/>
                <a:cs typeface="Calibri"/>
              </a:rPr>
              <a:t>graduate</a:t>
            </a:r>
            <a:r>
              <a:rPr sz="3000" i="1" dirty="0">
                <a:latin typeface="Calibri"/>
                <a:cs typeface="Calibri"/>
              </a:rPr>
              <a:t>	</a:t>
            </a:r>
            <a:r>
              <a:rPr sz="3000" i="1" spc="285" dirty="0">
                <a:latin typeface="Calibri"/>
                <a:cs typeface="Calibri"/>
              </a:rPr>
              <a:t>students: </a:t>
            </a:r>
            <a:r>
              <a:rPr sz="3000" i="1" spc="315" dirty="0">
                <a:latin typeface="Calibri"/>
                <a:cs typeface="Calibri"/>
              </a:rPr>
              <a:t>Essential</a:t>
            </a:r>
            <a:r>
              <a:rPr sz="3000" i="1" spc="130" dirty="0">
                <a:latin typeface="Calibri"/>
                <a:cs typeface="Calibri"/>
              </a:rPr>
              <a:t> </a:t>
            </a:r>
            <a:r>
              <a:rPr sz="3000" i="1" spc="340" dirty="0">
                <a:latin typeface="Calibri"/>
                <a:cs typeface="Calibri"/>
              </a:rPr>
              <a:t>tasks</a:t>
            </a:r>
            <a:r>
              <a:rPr sz="3000" i="1" spc="110" dirty="0">
                <a:latin typeface="Calibri"/>
                <a:cs typeface="Calibri"/>
              </a:rPr>
              <a:t> </a:t>
            </a:r>
            <a:r>
              <a:rPr sz="3000" i="1" spc="490" dirty="0">
                <a:latin typeface="Calibri"/>
                <a:cs typeface="Calibri"/>
              </a:rPr>
              <a:t>and</a:t>
            </a:r>
            <a:r>
              <a:rPr sz="3000" i="1" spc="130" dirty="0">
                <a:latin typeface="Calibri"/>
                <a:cs typeface="Calibri"/>
              </a:rPr>
              <a:t> </a:t>
            </a:r>
            <a:r>
              <a:rPr sz="3000" i="1" spc="165" dirty="0">
                <a:latin typeface="Calibri"/>
                <a:cs typeface="Calibri"/>
              </a:rPr>
              <a:t>skills</a:t>
            </a:r>
            <a:r>
              <a:rPr sz="3000" spc="165" dirty="0">
                <a:latin typeface="Calibri"/>
                <a:cs typeface="Calibri"/>
              </a:rPr>
              <a:t>.</a:t>
            </a:r>
            <a:r>
              <a:rPr sz="3000" spc="150" dirty="0">
                <a:latin typeface="Calibri"/>
                <a:cs typeface="Calibri"/>
              </a:rPr>
              <a:t> </a:t>
            </a:r>
            <a:r>
              <a:rPr sz="3000" spc="250" dirty="0">
                <a:latin typeface="Calibri"/>
                <a:cs typeface="Calibri"/>
              </a:rPr>
              <a:t>3rd</a:t>
            </a:r>
            <a:r>
              <a:rPr sz="3000" spc="125" dirty="0">
                <a:latin typeface="Calibri"/>
                <a:cs typeface="Calibri"/>
              </a:rPr>
              <a:t> </a:t>
            </a:r>
            <a:r>
              <a:rPr sz="3000" spc="265" dirty="0">
                <a:latin typeface="Calibri"/>
                <a:cs typeface="Calibri"/>
              </a:rPr>
              <a:t>edn.</a:t>
            </a:r>
            <a:r>
              <a:rPr sz="3000" spc="120" dirty="0">
                <a:latin typeface="Calibri"/>
                <a:cs typeface="Calibri"/>
              </a:rPr>
              <a:t> </a:t>
            </a:r>
            <a:r>
              <a:rPr sz="3000" spc="434" dirty="0">
                <a:latin typeface="Calibri"/>
                <a:cs typeface="Calibri"/>
              </a:rPr>
              <a:t>Ann</a:t>
            </a:r>
            <a:r>
              <a:rPr sz="3000" spc="110" dirty="0">
                <a:latin typeface="Calibri"/>
                <a:cs typeface="Calibri"/>
              </a:rPr>
              <a:t> </a:t>
            </a:r>
            <a:r>
              <a:rPr sz="3000" spc="210" dirty="0">
                <a:latin typeface="Calibri"/>
                <a:cs typeface="Calibri"/>
              </a:rPr>
              <a:t>Arbor:</a:t>
            </a:r>
            <a:r>
              <a:rPr sz="3000" spc="120" dirty="0">
                <a:latin typeface="Calibri"/>
                <a:cs typeface="Calibri"/>
              </a:rPr>
              <a:t> </a:t>
            </a:r>
            <a:r>
              <a:rPr sz="3000" spc="254" dirty="0">
                <a:latin typeface="Calibri"/>
                <a:cs typeface="Calibri"/>
              </a:rPr>
              <a:t>University</a:t>
            </a:r>
            <a:r>
              <a:rPr sz="3000" spc="120" dirty="0">
                <a:latin typeface="Calibri"/>
                <a:cs typeface="Calibri"/>
              </a:rPr>
              <a:t> </a:t>
            </a:r>
            <a:r>
              <a:rPr sz="3000" spc="185" dirty="0">
                <a:latin typeface="Calibri"/>
                <a:cs typeface="Calibri"/>
              </a:rPr>
              <a:t>of</a:t>
            </a:r>
            <a:r>
              <a:rPr sz="3000" spc="105" dirty="0">
                <a:latin typeface="Calibri"/>
                <a:cs typeface="Calibri"/>
              </a:rPr>
              <a:t> </a:t>
            </a:r>
            <a:r>
              <a:rPr sz="3000" spc="350" dirty="0">
                <a:latin typeface="Calibri"/>
                <a:cs typeface="Calibri"/>
              </a:rPr>
              <a:t>Michigan</a:t>
            </a:r>
            <a:r>
              <a:rPr sz="3000" spc="130" dirty="0">
                <a:latin typeface="Calibri"/>
                <a:cs typeface="Calibri"/>
              </a:rPr>
              <a:t> </a:t>
            </a:r>
            <a:r>
              <a:rPr sz="3000" spc="235" dirty="0">
                <a:latin typeface="Calibri"/>
                <a:cs typeface="Calibri"/>
              </a:rPr>
              <a:t>Press.</a:t>
            </a:r>
            <a:endParaRPr sz="3000">
              <a:latin typeface="Calibri"/>
              <a:cs typeface="Calibri"/>
            </a:endParaRPr>
          </a:p>
          <a:p>
            <a:pPr>
              <a:lnSpc>
                <a:spcPct val="100000"/>
              </a:lnSpc>
              <a:spcBef>
                <a:spcPts val="2070"/>
              </a:spcBef>
              <a:buFont typeface="Arial"/>
              <a:buChar char="•"/>
            </a:pPr>
            <a:endParaRPr sz="3000">
              <a:latin typeface="Calibri"/>
              <a:cs typeface="Calibri"/>
            </a:endParaRPr>
          </a:p>
          <a:p>
            <a:pPr marL="469900" marR="5080" indent="-457200">
              <a:lnSpc>
                <a:spcPct val="115100"/>
              </a:lnSpc>
              <a:buFont typeface="Arial"/>
              <a:buChar char="•"/>
              <a:tabLst>
                <a:tab pos="469900" algn="l"/>
                <a:tab pos="2641600" algn="l"/>
                <a:tab pos="3281679" algn="l"/>
                <a:tab pos="4682490" algn="l"/>
                <a:tab pos="6141085" algn="l"/>
                <a:tab pos="9172575" algn="l"/>
                <a:tab pos="10212070" algn="l"/>
                <a:tab pos="11258550" algn="l"/>
                <a:tab pos="13825855" algn="l"/>
                <a:tab pos="15826740" algn="l"/>
              </a:tabLst>
            </a:pPr>
            <a:r>
              <a:rPr sz="3000" spc="254" dirty="0">
                <a:latin typeface="Calibri"/>
                <a:cs typeface="Calibri"/>
              </a:rPr>
              <a:t>University</a:t>
            </a:r>
            <a:r>
              <a:rPr sz="3000" dirty="0">
                <a:latin typeface="Calibri"/>
                <a:cs typeface="Calibri"/>
              </a:rPr>
              <a:t>	</a:t>
            </a:r>
            <a:r>
              <a:rPr sz="3000" spc="160" dirty="0">
                <a:latin typeface="Calibri"/>
                <a:cs typeface="Calibri"/>
              </a:rPr>
              <a:t>of</a:t>
            </a:r>
            <a:r>
              <a:rPr sz="3000" dirty="0">
                <a:latin typeface="Calibri"/>
                <a:cs typeface="Calibri"/>
              </a:rPr>
              <a:t>	</a:t>
            </a:r>
            <a:r>
              <a:rPr sz="3000" spc="360" dirty="0">
                <a:latin typeface="Calibri"/>
                <a:cs typeface="Calibri"/>
              </a:rPr>
              <a:t>Leeds</a:t>
            </a:r>
            <a:r>
              <a:rPr sz="3000" dirty="0">
                <a:latin typeface="Calibri"/>
                <a:cs typeface="Calibri"/>
              </a:rPr>
              <a:t>	</a:t>
            </a:r>
            <a:r>
              <a:rPr sz="3000" spc="220" dirty="0">
                <a:latin typeface="Calibri"/>
                <a:cs typeface="Calibri"/>
              </a:rPr>
              <a:t>(2020)</a:t>
            </a:r>
            <a:r>
              <a:rPr sz="3000" dirty="0">
                <a:latin typeface="Calibri"/>
                <a:cs typeface="Calibri"/>
              </a:rPr>
              <a:t>	</a:t>
            </a:r>
            <a:r>
              <a:rPr sz="3000" i="1" spc="340" dirty="0">
                <a:latin typeface="Calibri"/>
                <a:cs typeface="Calibri"/>
              </a:rPr>
              <a:t>Paraphrasing:</a:t>
            </a:r>
            <a:r>
              <a:rPr sz="3000" i="1" dirty="0">
                <a:latin typeface="Calibri"/>
                <a:cs typeface="Calibri"/>
              </a:rPr>
              <a:t>	</a:t>
            </a:r>
            <a:r>
              <a:rPr sz="3000" i="1" spc="265" dirty="0">
                <a:latin typeface="Calibri"/>
                <a:cs typeface="Calibri"/>
              </a:rPr>
              <a:t>Tips</a:t>
            </a:r>
            <a:r>
              <a:rPr sz="3000" i="1" dirty="0">
                <a:latin typeface="Calibri"/>
                <a:cs typeface="Calibri"/>
              </a:rPr>
              <a:t>	</a:t>
            </a:r>
            <a:r>
              <a:rPr sz="3000" i="1" spc="459" dirty="0">
                <a:latin typeface="Calibri"/>
                <a:cs typeface="Calibri"/>
              </a:rPr>
              <a:t>and</a:t>
            </a:r>
            <a:r>
              <a:rPr sz="3000" i="1" dirty="0">
                <a:latin typeface="Calibri"/>
                <a:cs typeface="Calibri"/>
              </a:rPr>
              <a:t>	</a:t>
            </a:r>
            <a:r>
              <a:rPr sz="3000" i="1" spc="315" dirty="0">
                <a:latin typeface="Calibri"/>
                <a:cs typeface="Calibri"/>
              </a:rPr>
              <a:t>Techniques</a:t>
            </a:r>
            <a:r>
              <a:rPr sz="3000" spc="315" dirty="0">
                <a:latin typeface="Calibri"/>
                <a:cs typeface="Calibri"/>
              </a:rPr>
              <a:t>.</a:t>
            </a:r>
            <a:r>
              <a:rPr sz="3000" dirty="0">
                <a:latin typeface="Calibri"/>
                <a:cs typeface="Calibri"/>
              </a:rPr>
              <a:t>	</a:t>
            </a:r>
            <a:r>
              <a:rPr sz="3000" spc="260" dirty="0">
                <a:latin typeface="Calibri"/>
                <a:cs typeface="Calibri"/>
              </a:rPr>
              <a:t>Available</a:t>
            </a:r>
            <a:r>
              <a:rPr sz="3000" dirty="0">
                <a:latin typeface="Calibri"/>
                <a:cs typeface="Calibri"/>
              </a:rPr>
              <a:t>	</a:t>
            </a:r>
            <a:r>
              <a:rPr sz="3000" spc="100" dirty="0">
                <a:latin typeface="Calibri"/>
                <a:cs typeface="Calibri"/>
              </a:rPr>
              <a:t>at: </a:t>
            </a:r>
            <a:r>
              <a:rPr sz="3000" u="sng" spc="229" dirty="0">
                <a:solidFill>
                  <a:srgbClr val="0000FF"/>
                </a:solidFill>
                <a:uFill>
                  <a:solidFill>
                    <a:srgbClr val="0000FF"/>
                  </a:solidFill>
                </a:uFill>
                <a:latin typeface="Calibri"/>
                <a:cs typeface="Calibri"/>
                <a:hlinkClick r:id="rId2"/>
              </a:rPr>
              <a:t>https://library.leeds.ac.uk/paraphrasing</a:t>
            </a:r>
            <a:r>
              <a:rPr sz="3000" u="none" spc="125" dirty="0">
                <a:solidFill>
                  <a:srgbClr val="0000FF"/>
                </a:solidFill>
                <a:latin typeface="Calibri"/>
                <a:cs typeface="Calibri"/>
              </a:rPr>
              <a:t> </a:t>
            </a:r>
            <a:r>
              <a:rPr sz="3000" u="none" spc="325" dirty="0">
                <a:latin typeface="Calibri"/>
                <a:cs typeface="Calibri"/>
              </a:rPr>
              <a:t>(Accessed</a:t>
            </a:r>
            <a:r>
              <a:rPr sz="3000" u="none" spc="135" dirty="0">
                <a:latin typeface="Calibri"/>
                <a:cs typeface="Calibri"/>
              </a:rPr>
              <a:t> </a:t>
            </a:r>
            <a:r>
              <a:rPr sz="3000" u="none" dirty="0">
                <a:latin typeface="Calibri"/>
                <a:cs typeface="Calibri"/>
              </a:rPr>
              <a:t>18</a:t>
            </a:r>
            <a:r>
              <a:rPr sz="3000" u="none" spc="160" dirty="0">
                <a:latin typeface="Calibri"/>
                <a:cs typeface="Calibri"/>
              </a:rPr>
              <a:t> </a:t>
            </a:r>
            <a:r>
              <a:rPr sz="3000" u="none" spc="380" dirty="0">
                <a:latin typeface="Calibri"/>
                <a:cs typeface="Calibri"/>
              </a:rPr>
              <a:t>September</a:t>
            </a:r>
            <a:r>
              <a:rPr sz="3000" u="none" spc="145" dirty="0">
                <a:latin typeface="Calibri"/>
                <a:cs typeface="Calibri"/>
              </a:rPr>
              <a:t> </a:t>
            </a:r>
            <a:r>
              <a:rPr sz="3000" u="none" spc="190" dirty="0">
                <a:latin typeface="Calibri"/>
                <a:cs typeface="Calibri"/>
              </a:rPr>
              <a:t>2025)</a:t>
            </a:r>
            <a:endParaRPr sz="3000">
              <a:latin typeface="Calibri"/>
              <a:cs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97</TotalTime>
  <Words>3032</Words>
  <Application>Microsoft Office PowerPoint</Application>
  <PresentationFormat>Custom</PresentationFormat>
  <Paragraphs>265</Paragraphs>
  <Slides>39</Slides>
  <Notes>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39</vt:i4>
      </vt:variant>
    </vt:vector>
  </HeadingPairs>
  <TitlesOfParts>
    <vt:vector size="49" baseType="lpstr">
      <vt:lpstr>Myriad Pro</vt:lpstr>
      <vt:lpstr>Aptos</vt:lpstr>
      <vt:lpstr>Arial</vt:lpstr>
      <vt:lpstr>Calibri</vt:lpstr>
      <vt:lpstr>Grandview Display</vt:lpstr>
      <vt:lpstr>Times New Roman</vt:lpstr>
      <vt:lpstr>Verdana</vt:lpstr>
      <vt:lpstr>Office Theme</vt:lpstr>
      <vt:lpstr>1_Office Theme</vt:lpstr>
      <vt:lpstr>DashVTI</vt:lpstr>
      <vt:lpstr>PowerPoint Presentation</vt:lpstr>
      <vt:lpstr>Recap (Week 2)</vt:lpstr>
      <vt:lpstr>Reflection (Week 2)</vt:lpstr>
      <vt:lpstr>Learning Objectives</vt:lpstr>
      <vt:lpstr>Assignment 1 Academic Skills for the Digital Era (BMSW4013)</vt:lpstr>
      <vt:lpstr>Assignment 1: Evidence of Learning (E-Portfolio)</vt:lpstr>
      <vt:lpstr>How do you take notes in the class?</vt:lpstr>
      <vt:lpstr>Note-Taking </vt:lpstr>
      <vt:lpstr>Working Memory </vt:lpstr>
      <vt:lpstr>Note-Taking Essentials</vt:lpstr>
      <vt:lpstr>Note-Taking Styles</vt:lpstr>
      <vt:lpstr>Mind-Mapping</vt:lpstr>
      <vt:lpstr>Building a Mind Map</vt:lpstr>
      <vt:lpstr>Highlighting </vt:lpstr>
      <vt:lpstr>What is Harvard Referencing?</vt:lpstr>
      <vt:lpstr>Harvard Referencing</vt:lpstr>
      <vt:lpstr>1. In-text citation</vt:lpstr>
      <vt:lpstr>Why is Harvard Referencing Important?</vt:lpstr>
      <vt:lpstr>Example (Book)</vt:lpstr>
      <vt:lpstr>Reference List: Book</vt:lpstr>
      <vt:lpstr>Example (Journal Article)</vt:lpstr>
      <vt:lpstr>Reference List: Journal Article</vt:lpstr>
      <vt:lpstr>Example (Website)</vt:lpstr>
      <vt:lpstr>Reference List: Web Page</vt:lpstr>
      <vt:lpstr>Harvard Referencing: Task</vt:lpstr>
      <vt:lpstr>Harvard Referencing: Task</vt:lpstr>
      <vt:lpstr>Harvard Referencing: Task Answers</vt:lpstr>
      <vt:lpstr>Harvard Referencing: Task</vt:lpstr>
      <vt:lpstr>PowerPoint Presentation</vt:lpstr>
      <vt:lpstr>Paraphrasing</vt:lpstr>
      <vt:lpstr>Paraphrasing – Example</vt:lpstr>
      <vt:lpstr>Paraphrasing – Tips</vt:lpstr>
      <vt:lpstr>Paraphrasing – Activity</vt:lpstr>
      <vt:lpstr>Paraphrasing – Activity</vt:lpstr>
      <vt:lpstr>As you become more familiar with Harvard Referencing and encounter a wider range of source types, you'll start to notice various nuances.</vt:lpstr>
      <vt:lpstr>Other Useful Resources</vt:lpstr>
      <vt:lpstr>Tasks</vt:lpstr>
      <vt:lpstr>Learning Objectives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9e897ece-092f-4cfa-a87f-643891437d1d.pdf</dc:title>
  <dc:creator>Scott James</dc:creator>
  <cp:lastModifiedBy>Ffion Cumberpatch</cp:lastModifiedBy>
  <cp:revision>4</cp:revision>
  <dcterms:created xsi:type="dcterms:W3CDTF">2025-12-30T09:37:28Z</dcterms:created>
  <dcterms:modified xsi:type="dcterms:W3CDTF">2026-01-01T13:03:07Z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2025-10-16T00:00:00Z</vt:filetime>
  </property>
  <property fmtid="{D5CDD505-2E9C-101B-9397-08002B2CF9AE}" pid="3" name="Creator">
    <vt:lpwstr>Microsoft® PowerPoint® for Microsoft 365</vt:lpwstr>
  </property>
  <property fmtid="{D5CDD505-2E9C-101B-9397-08002B2CF9AE}" pid="4" name="LastSaved">
    <vt:filetime>2025-12-30T00:00:00Z</vt:filetime>
  </property>
  <property fmtid="{D5CDD505-2E9C-101B-9397-08002B2CF9AE}" pid="5" name="Producer">
    <vt:lpwstr>Microsoft® PowerPoint® for Microsoft 365</vt:lpwstr>
  </property>
</Properties>
</file>