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713"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1048714"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65AB6B-EC0F-4ADD-8809-476E85F2DA41}" type="datetimeFigureOut">
              <a:rPr lang="en-US" smtClean="0"/>
              <a:t>7/24/2026</a:t>
            </a:fld>
            <a:endParaRPr lang="en-US"/>
          </a:p>
        </p:txBody>
      </p:sp>
      <p:sp>
        <p:nvSpPr>
          <p:cNvPr id="1048715"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1048716"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17"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1048718"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191CAB-380F-4482-8316-869D07C4FA4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Slide Image Placeholder 1"/>
          <p:cNvSpPr>
            <a:spLocks noGrp="1" noRot="1" noChangeAspect="1"/>
          </p:cNvSpPr>
          <p:nvPr>
            <p:ph type="sldImg"/>
          </p:nvPr>
        </p:nvSpPr>
        <p:spPr/>
      </p:sp>
      <p:sp>
        <p:nvSpPr>
          <p:cNvPr id="1048599"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The presentation also introduces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structure and how important it is for successful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Three structural designs of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are </a:t>
            </a:r>
            <a:r>
              <a:rPr lang="en-US" sz="1200" kern="1200" dirty="0" err="1">
                <a:solidFill>
                  <a:schemeClr val="tx1"/>
                </a:solidFill>
                <a:effectLst/>
                <a:latin typeface="+mn-lt"/>
                <a:ea typeface="+mn-ea"/>
                <a:cs typeface="+mn-cs"/>
              </a:rPr>
              <a:t>analysed</a:t>
            </a:r>
            <a:r>
              <a:rPr lang="en-US" sz="1200" kern="1200" dirty="0">
                <a:solidFill>
                  <a:schemeClr val="tx1"/>
                </a:solidFill>
                <a:effectLst/>
                <a:latin typeface="+mn-lt"/>
                <a:ea typeface="+mn-ea"/>
                <a:cs typeface="+mn-cs"/>
              </a:rPr>
              <a:t> with Adidas as the chosen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The pros and cons of these and their practical applications are highlighted and the effectiveness of them is compared and the most suitable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structure identified.</a:t>
            </a:r>
          </a:p>
          <a:p>
            <a:endParaRPr lang="en-US" dirty="0"/>
          </a:p>
        </p:txBody>
      </p:sp>
      <p:sp>
        <p:nvSpPr>
          <p:cNvPr id="1048600" name="Slide Number Placeholder 3"/>
          <p:cNvSpPr>
            <a:spLocks noGrp="1"/>
          </p:cNvSpPr>
          <p:nvPr>
            <p:ph type="sldNum" sz="quarter" idx="5"/>
          </p:nvPr>
        </p:nvSpPr>
        <p:spPr/>
        <p:txBody>
          <a:bodyPr/>
          <a:lstStyle/>
          <a:p>
            <a:fld id="{3D191CAB-380F-4482-8316-869D07C4FA42}"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Slide Image Placeholder 1"/>
          <p:cNvSpPr>
            <a:spLocks noGrp="1" noRot="1" noChangeAspect="1"/>
          </p:cNvSpPr>
          <p:nvPr>
            <p:ph type="sldImg"/>
          </p:nvPr>
        </p:nvSpPr>
        <p:spPr/>
      </p:sp>
      <p:sp>
        <p:nvSpPr>
          <p:cNvPr id="1048606"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Organizational structure defines the role of employees, reporting relationships, and communication of an organization. These relationships are graphically illustrated by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charts and explain the level of authority. Effective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structures enhance efficiency in operations, promote accountability, enhance coordination and facilitate effective decision making in all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activities.</a:t>
            </a:r>
          </a:p>
          <a:p>
            <a:endParaRPr lang="en-US" dirty="0"/>
          </a:p>
        </p:txBody>
      </p:sp>
      <p:sp>
        <p:nvSpPr>
          <p:cNvPr id="1048607" name="Slide Number Placeholder 3"/>
          <p:cNvSpPr>
            <a:spLocks noGrp="1"/>
          </p:cNvSpPr>
          <p:nvPr>
            <p:ph type="sldNum" sz="quarter" idx="5"/>
          </p:nvPr>
        </p:nvSpPr>
        <p:spPr/>
        <p:txBody>
          <a:bodyPr/>
          <a:lstStyle/>
          <a:p>
            <a:fld id="{3D191CAB-380F-4482-8316-869D07C4FA42}"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Slide Image Placeholder 1"/>
          <p:cNvSpPr>
            <a:spLocks noGrp="1" noRot="1" noChangeAspect="1"/>
          </p:cNvSpPr>
          <p:nvPr>
            <p:ph type="sldImg"/>
          </p:nvPr>
        </p:nvSpPr>
        <p:spPr/>
      </p:sp>
      <p:sp>
        <p:nvSpPr>
          <p:cNvPr id="104861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The functional structure is used to </a:t>
            </a:r>
            <a:r>
              <a:rPr lang="en-US" sz="1200" kern="1200" dirty="0" err="1">
                <a:solidFill>
                  <a:schemeClr val="tx1"/>
                </a:solidFill>
                <a:effectLst/>
                <a:latin typeface="+mn-lt"/>
                <a:ea typeface="+mn-ea"/>
                <a:cs typeface="+mn-cs"/>
              </a:rPr>
              <a:t>categorise</a:t>
            </a:r>
            <a:r>
              <a:rPr lang="en-US" sz="1200" kern="1200" dirty="0">
                <a:solidFill>
                  <a:schemeClr val="tx1"/>
                </a:solidFill>
                <a:effectLst/>
                <a:latin typeface="+mn-lt"/>
                <a:ea typeface="+mn-ea"/>
                <a:cs typeface="+mn-cs"/>
              </a:rPr>
              <a:t> the employees based on </a:t>
            </a:r>
            <a:r>
              <a:rPr lang="en-US" sz="1200" kern="1200" dirty="0" err="1">
                <a:solidFill>
                  <a:schemeClr val="tx1"/>
                </a:solidFill>
                <a:effectLst/>
                <a:latin typeface="+mn-lt"/>
                <a:ea typeface="+mn-ea"/>
                <a:cs typeface="+mn-cs"/>
              </a:rPr>
              <a:t>specialised</a:t>
            </a:r>
            <a:r>
              <a:rPr lang="en-US" sz="1200" kern="1200" dirty="0">
                <a:solidFill>
                  <a:schemeClr val="tx1"/>
                </a:solidFill>
                <a:effectLst/>
                <a:latin typeface="+mn-lt"/>
                <a:ea typeface="+mn-ea"/>
                <a:cs typeface="+mn-cs"/>
              </a:rPr>
              <a:t> business departments. Adidas can enhance efficiency through clustering activities of similar nature giving employees an opportunity to become experts on their roles. Nevertheless, horizontal communication could slow down, decreasing team-work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agility when working on complicated projects.</a:t>
            </a:r>
          </a:p>
          <a:p>
            <a:endParaRPr lang="en-US" dirty="0"/>
          </a:p>
        </p:txBody>
      </p:sp>
      <p:sp>
        <p:nvSpPr>
          <p:cNvPr id="1048614" name="Slide Number Placeholder 3"/>
          <p:cNvSpPr>
            <a:spLocks noGrp="1"/>
          </p:cNvSpPr>
          <p:nvPr>
            <p:ph type="sldNum" sz="quarter" idx="5"/>
          </p:nvPr>
        </p:nvSpPr>
        <p:spPr/>
        <p:txBody>
          <a:bodyPr/>
          <a:lstStyle/>
          <a:p>
            <a:fld id="{3D191CAB-380F-4482-8316-869D07C4FA42}"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Slide Image Placeholder 1"/>
          <p:cNvSpPr>
            <a:spLocks noGrp="1" noRot="1" noChangeAspect="1"/>
          </p:cNvSpPr>
          <p:nvPr>
            <p:ph type="sldImg"/>
          </p:nvPr>
        </p:nvSpPr>
        <p:spPr/>
      </p:sp>
      <p:sp>
        <p:nvSpPr>
          <p:cNvPr id="1048629"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The divisional structure allows Adidas to deal with various product lines in isolation and still retain strategic focus. All the divisions are responsive to customer needs and market dynamics. Despite the increased flexibility, managing multiple divisions entails extra management resources and hence costs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as well as complexity in their coordination.</a:t>
            </a:r>
          </a:p>
          <a:p>
            <a:endParaRPr lang="en-US" dirty="0"/>
          </a:p>
        </p:txBody>
      </p:sp>
      <p:sp>
        <p:nvSpPr>
          <p:cNvPr id="1048630" name="Slide Number Placeholder 3"/>
          <p:cNvSpPr>
            <a:spLocks noGrp="1"/>
          </p:cNvSpPr>
          <p:nvPr>
            <p:ph type="sldNum" sz="quarter" idx="5"/>
          </p:nvPr>
        </p:nvSpPr>
        <p:spPr/>
        <p:txBody>
          <a:bodyPr/>
          <a:lstStyle/>
          <a:p>
            <a:fld id="{3D191CAB-380F-4482-8316-869D07C4FA42}"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6" name="Slide Image Placeholder 1"/>
          <p:cNvSpPr>
            <a:spLocks noGrp="1" noRot="1" noChangeAspect="1"/>
          </p:cNvSpPr>
          <p:nvPr>
            <p:ph type="sldImg"/>
          </p:nvPr>
        </p:nvSpPr>
        <p:spPr/>
      </p:sp>
      <p:sp>
        <p:nvSpPr>
          <p:cNvPr id="1048637"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The matrix structure brings together departmental expertise and project-based cooperation. Adidas has the advantage of establishing cross-functional teams, when launching new products and marketing campaigns on a global level. Despite these benefits of innovation and flexibility, dual reporting can be confusing, leading to communication problems and sometimes management conflict between supervisors.</a:t>
            </a:r>
          </a:p>
          <a:p>
            <a:endParaRPr lang="en-US" dirty="0"/>
          </a:p>
        </p:txBody>
      </p:sp>
      <p:sp>
        <p:nvSpPr>
          <p:cNvPr id="1048638" name="Slide Number Placeholder 3"/>
          <p:cNvSpPr>
            <a:spLocks noGrp="1"/>
          </p:cNvSpPr>
          <p:nvPr>
            <p:ph type="sldNum" sz="quarter" idx="5"/>
          </p:nvPr>
        </p:nvSpPr>
        <p:spPr/>
        <p:txBody>
          <a:bodyPr/>
          <a:lstStyle/>
          <a:p>
            <a:fld id="{3D191CAB-380F-4482-8316-869D07C4FA42}"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6" name="Slide Image Placeholder 1"/>
          <p:cNvSpPr>
            <a:spLocks noGrp="1" noRot="1" noChangeAspect="1"/>
          </p:cNvSpPr>
          <p:nvPr>
            <p:ph type="sldImg"/>
          </p:nvPr>
        </p:nvSpPr>
        <p:spPr/>
      </p:sp>
      <p:sp>
        <p:nvSpPr>
          <p:cNvPr id="1048647"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structures offer various business benefits based on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goals. Functional structures enhance efficiency; divisional structures enhance customer responsiveness and matrix structures promote cooperation and creativity. International business operations in Adidas ensure greater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performance through the incorporation of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flexibility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teamwork using divisional flexibility and matrix teamwork.</a:t>
            </a:r>
          </a:p>
          <a:p>
            <a:endParaRPr lang="en-US" dirty="0"/>
          </a:p>
        </p:txBody>
      </p:sp>
      <p:sp>
        <p:nvSpPr>
          <p:cNvPr id="1048648" name="Slide Number Placeholder 3"/>
          <p:cNvSpPr>
            <a:spLocks noGrp="1"/>
          </p:cNvSpPr>
          <p:nvPr>
            <p:ph type="sldNum" sz="quarter" idx="5"/>
          </p:nvPr>
        </p:nvSpPr>
        <p:spPr/>
        <p:txBody>
          <a:bodyPr/>
          <a:lstStyle/>
          <a:p>
            <a:fld id="{3D191CAB-380F-4482-8316-869D07C4FA42}"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3" name="Slide Image Placeholder 1"/>
          <p:cNvSpPr>
            <a:spLocks noGrp="1" noRot="1" noChangeAspect="1"/>
          </p:cNvSpPr>
          <p:nvPr>
            <p:ph type="sldImg"/>
          </p:nvPr>
        </p:nvSpPr>
        <p:spPr/>
      </p:sp>
      <p:sp>
        <p:nvSpPr>
          <p:cNvPr id="1048654"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200" kern="1200" dirty="0">
                <a:solidFill>
                  <a:schemeClr val="tx1"/>
                </a:solidFill>
                <a:effectLst/>
                <a:latin typeface="+mn-lt"/>
                <a:ea typeface="+mn-ea"/>
                <a:cs typeface="+mn-cs"/>
              </a:rPr>
              <a:t>An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structure is still the key to effective communication, coordination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success. The various structures have different strengths following the business objectives. The advantages of adopting both the divisional and the matrix models are that Adidas would be flexible and thus be able to innovate and work internationally and ensure business competitiveness in the long run.</a:t>
            </a:r>
          </a:p>
          <a:p>
            <a:endParaRPr lang="en-US" dirty="0"/>
          </a:p>
        </p:txBody>
      </p:sp>
      <p:sp>
        <p:nvSpPr>
          <p:cNvPr id="1048655" name="Slide Number Placeholder 3"/>
          <p:cNvSpPr>
            <a:spLocks noGrp="1"/>
          </p:cNvSpPr>
          <p:nvPr>
            <p:ph type="sldNum" sz="quarter" idx="5"/>
          </p:nvPr>
        </p:nvSpPr>
        <p:spPr/>
        <p:txBody>
          <a:bodyPr/>
          <a:lstStyle/>
          <a:p>
            <a:fld id="{3D191CAB-380F-4482-8316-869D07C4FA42}"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581"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1048582"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48583" name="Date Placeholder 3"/>
          <p:cNvSpPr>
            <a:spLocks noGrp="1"/>
          </p:cNvSpPr>
          <p:nvPr>
            <p:ph type="dt" sz="half" idx="10"/>
          </p:nvPr>
        </p:nvSpPr>
        <p:spPr/>
        <p:txBody>
          <a:bodyPr/>
          <a:lstStyle/>
          <a:p>
            <a:fld id="{3F54A718-E025-4B12-9BD8-132B6647C5A0}" type="datetimeFigureOut">
              <a:rPr lang="en-US" smtClean="0"/>
              <a:t>7/24/2026</a:t>
            </a:fld>
            <a:endParaRPr lang="en-US"/>
          </a:p>
        </p:txBody>
      </p:sp>
      <p:sp>
        <p:nvSpPr>
          <p:cNvPr id="1048584" name="Footer Placeholder 4"/>
          <p:cNvSpPr>
            <a:spLocks noGrp="1"/>
          </p:cNvSpPr>
          <p:nvPr>
            <p:ph type="ftr" sz="quarter" idx="11"/>
          </p:nvPr>
        </p:nvSpPr>
        <p:spPr/>
        <p:txBody>
          <a:bodyPr/>
          <a:lstStyle/>
          <a:p>
            <a:endParaRPr lang="en-US"/>
          </a:p>
        </p:txBody>
      </p:sp>
      <p:sp>
        <p:nvSpPr>
          <p:cNvPr id="1048585" name="Slide Number Placeholder 5"/>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9" name="Title 1"/>
          <p:cNvSpPr>
            <a:spLocks noGrp="1"/>
          </p:cNvSpPr>
          <p:nvPr>
            <p:ph type="title"/>
          </p:nvPr>
        </p:nvSpPr>
        <p:spPr/>
        <p:txBody>
          <a:bodyPr/>
          <a:lstStyle/>
          <a:p>
            <a:r>
              <a:rPr lang="en-US"/>
              <a:t>Click to edit Master title style</a:t>
            </a:r>
          </a:p>
        </p:txBody>
      </p:sp>
      <p:sp>
        <p:nvSpPr>
          <p:cNvPr id="1048590"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91" name="Date Placeholder 3"/>
          <p:cNvSpPr>
            <a:spLocks noGrp="1"/>
          </p:cNvSpPr>
          <p:nvPr>
            <p:ph type="dt" sz="half" idx="10"/>
          </p:nvPr>
        </p:nvSpPr>
        <p:spPr/>
        <p:txBody>
          <a:bodyPr/>
          <a:lstStyle/>
          <a:p>
            <a:fld id="{3F54A718-E025-4B12-9BD8-132B6647C5A0}" type="datetimeFigureOut">
              <a:rPr lang="en-US" smtClean="0"/>
              <a:t>7/24/2026</a:t>
            </a:fld>
            <a:endParaRPr lang="en-US"/>
          </a:p>
        </p:txBody>
      </p:sp>
      <p:sp>
        <p:nvSpPr>
          <p:cNvPr id="1048592" name="Footer Placeholder 4"/>
          <p:cNvSpPr>
            <a:spLocks noGrp="1"/>
          </p:cNvSpPr>
          <p:nvPr>
            <p:ph type="ftr" sz="quarter" idx="11"/>
          </p:nvPr>
        </p:nvSpPr>
        <p:spPr/>
        <p:txBody>
          <a:bodyPr/>
          <a:lstStyle/>
          <a:p>
            <a:endParaRPr lang="en-US"/>
          </a:p>
        </p:txBody>
      </p:sp>
      <p:sp>
        <p:nvSpPr>
          <p:cNvPr id="1048593" name="Slide Number Placeholder 5"/>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85"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1048686"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1048687" name="Date Placeholder 3"/>
          <p:cNvSpPr>
            <a:spLocks noGrp="1"/>
          </p:cNvSpPr>
          <p:nvPr>
            <p:ph type="dt" sz="half" idx="10"/>
          </p:nvPr>
        </p:nvSpPr>
        <p:spPr/>
        <p:txBody>
          <a:bodyPr/>
          <a:lstStyle/>
          <a:p>
            <a:fld id="{3F54A718-E025-4B12-9BD8-132B6647C5A0}" type="datetimeFigureOut">
              <a:rPr lang="en-US" smtClean="0"/>
              <a:t>7/24/2026</a:t>
            </a:fld>
            <a:endParaRPr lang="en-US"/>
          </a:p>
        </p:txBody>
      </p:sp>
      <p:sp>
        <p:nvSpPr>
          <p:cNvPr id="1048688" name="Footer Placeholder 4"/>
          <p:cNvSpPr>
            <a:spLocks noGrp="1"/>
          </p:cNvSpPr>
          <p:nvPr>
            <p:ph type="ftr" sz="quarter" idx="11"/>
          </p:nvPr>
        </p:nvSpPr>
        <p:spPr/>
        <p:txBody>
          <a:bodyPr/>
          <a:lstStyle/>
          <a:p>
            <a:endParaRPr lang="en-US"/>
          </a:p>
        </p:txBody>
      </p:sp>
      <p:sp>
        <p:nvSpPr>
          <p:cNvPr id="1048689" name="Slide Number Placeholder 5"/>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90" name="Title 1"/>
          <p:cNvSpPr>
            <a:spLocks noGrp="1"/>
          </p:cNvSpPr>
          <p:nvPr>
            <p:ph type="title"/>
          </p:nvPr>
        </p:nvSpPr>
        <p:spPr/>
        <p:txBody>
          <a:bodyPr/>
          <a:lstStyle/>
          <a:p>
            <a:r>
              <a:rPr lang="en-US"/>
              <a:t>Click to edit Master title style</a:t>
            </a:r>
          </a:p>
        </p:txBody>
      </p:sp>
      <p:sp>
        <p:nvSpPr>
          <p:cNvPr id="1048691"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92"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93" name="Date Placeholder 4"/>
          <p:cNvSpPr>
            <a:spLocks noGrp="1"/>
          </p:cNvSpPr>
          <p:nvPr>
            <p:ph type="dt" sz="half" idx="10"/>
          </p:nvPr>
        </p:nvSpPr>
        <p:spPr/>
        <p:txBody>
          <a:bodyPr/>
          <a:lstStyle/>
          <a:p>
            <a:fld id="{3F54A718-E025-4B12-9BD8-132B6647C5A0}" type="datetimeFigureOut">
              <a:rPr lang="en-US" smtClean="0"/>
              <a:t>7/24/2026</a:t>
            </a:fld>
            <a:endParaRPr lang="en-US"/>
          </a:p>
        </p:txBody>
      </p:sp>
      <p:sp>
        <p:nvSpPr>
          <p:cNvPr id="1048694" name="Footer Placeholder 5"/>
          <p:cNvSpPr>
            <a:spLocks noGrp="1"/>
          </p:cNvSpPr>
          <p:nvPr>
            <p:ph type="ftr" sz="quarter" idx="11"/>
          </p:nvPr>
        </p:nvSpPr>
        <p:spPr/>
        <p:txBody>
          <a:bodyPr/>
          <a:lstStyle/>
          <a:p>
            <a:endParaRPr lang="en-US"/>
          </a:p>
        </p:txBody>
      </p:sp>
      <p:sp>
        <p:nvSpPr>
          <p:cNvPr id="1048695" name="Slide Number Placeholder 6"/>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96" name="Title 1"/>
          <p:cNvSpPr>
            <a:spLocks noGrp="1"/>
          </p:cNvSpPr>
          <p:nvPr>
            <p:ph type="title"/>
          </p:nvPr>
        </p:nvSpPr>
        <p:spPr>
          <a:xfrm>
            <a:off x="839788" y="365125"/>
            <a:ext cx="10515600" cy="1325563"/>
          </a:xfrm>
        </p:spPr>
        <p:txBody>
          <a:bodyPr/>
          <a:lstStyle/>
          <a:p>
            <a:r>
              <a:rPr lang="en-US"/>
              <a:t>Click to edit Master title style</a:t>
            </a:r>
          </a:p>
        </p:txBody>
      </p:sp>
      <p:sp>
        <p:nvSpPr>
          <p:cNvPr id="1048697"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98"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99"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00"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1" name="Date Placeholder 6"/>
          <p:cNvSpPr>
            <a:spLocks noGrp="1"/>
          </p:cNvSpPr>
          <p:nvPr>
            <p:ph type="dt" sz="half" idx="10"/>
          </p:nvPr>
        </p:nvSpPr>
        <p:spPr/>
        <p:txBody>
          <a:bodyPr/>
          <a:lstStyle/>
          <a:p>
            <a:fld id="{3F54A718-E025-4B12-9BD8-132B6647C5A0}" type="datetimeFigureOut">
              <a:rPr lang="en-US" smtClean="0"/>
              <a:t>7/24/2026</a:t>
            </a:fld>
            <a:endParaRPr lang="en-US"/>
          </a:p>
        </p:txBody>
      </p:sp>
      <p:sp>
        <p:nvSpPr>
          <p:cNvPr id="1048702" name="Footer Placeholder 7"/>
          <p:cNvSpPr>
            <a:spLocks noGrp="1"/>
          </p:cNvSpPr>
          <p:nvPr>
            <p:ph type="ftr" sz="quarter" idx="11"/>
          </p:nvPr>
        </p:nvSpPr>
        <p:spPr/>
        <p:txBody>
          <a:bodyPr/>
          <a:lstStyle/>
          <a:p>
            <a:endParaRPr lang="en-US"/>
          </a:p>
        </p:txBody>
      </p:sp>
      <p:sp>
        <p:nvSpPr>
          <p:cNvPr id="1048703" name="Slide Number Placeholder 8"/>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65" name="Title 1"/>
          <p:cNvSpPr>
            <a:spLocks noGrp="1"/>
          </p:cNvSpPr>
          <p:nvPr>
            <p:ph type="title"/>
          </p:nvPr>
        </p:nvSpPr>
        <p:spPr/>
        <p:txBody>
          <a:bodyPr/>
          <a:lstStyle/>
          <a:p>
            <a:r>
              <a:rPr lang="en-US"/>
              <a:t>Click to edit Master title style</a:t>
            </a:r>
          </a:p>
        </p:txBody>
      </p:sp>
      <p:sp>
        <p:nvSpPr>
          <p:cNvPr id="1048666" name="Date Placeholder 2"/>
          <p:cNvSpPr>
            <a:spLocks noGrp="1"/>
          </p:cNvSpPr>
          <p:nvPr>
            <p:ph type="dt" sz="half" idx="10"/>
          </p:nvPr>
        </p:nvSpPr>
        <p:spPr/>
        <p:txBody>
          <a:bodyPr/>
          <a:lstStyle/>
          <a:p>
            <a:fld id="{3F54A718-E025-4B12-9BD8-132B6647C5A0}" type="datetimeFigureOut">
              <a:rPr lang="en-US" smtClean="0"/>
              <a:t>7/24/2026</a:t>
            </a:fld>
            <a:endParaRPr lang="en-US"/>
          </a:p>
        </p:txBody>
      </p:sp>
      <p:sp>
        <p:nvSpPr>
          <p:cNvPr id="1048667" name="Footer Placeholder 3"/>
          <p:cNvSpPr>
            <a:spLocks noGrp="1"/>
          </p:cNvSpPr>
          <p:nvPr>
            <p:ph type="ftr" sz="quarter" idx="11"/>
          </p:nvPr>
        </p:nvSpPr>
        <p:spPr/>
        <p:txBody>
          <a:bodyPr/>
          <a:lstStyle/>
          <a:p>
            <a:endParaRPr lang="en-US"/>
          </a:p>
        </p:txBody>
      </p:sp>
      <p:sp>
        <p:nvSpPr>
          <p:cNvPr id="1048668" name="Slide Number Placeholder 4"/>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704" name="Date Placeholder 1"/>
          <p:cNvSpPr>
            <a:spLocks noGrp="1"/>
          </p:cNvSpPr>
          <p:nvPr>
            <p:ph type="dt" sz="half" idx="10"/>
          </p:nvPr>
        </p:nvSpPr>
        <p:spPr/>
        <p:txBody>
          <a:bodyPr/>
          <a:lstStyle/>
          <a:p>
            <a:fld id="{3F54A718-E025-4B12-9BD8-132B6647C5A0}" type="datetimeFigureOut">
              <a:rPr lang="en-US" smtClean="0"/>
              <a:t>7/24/2026</a:t>
            </a:fld>
            <a:endParaRPr lang="en-US"/>
          </a:p>
        </p:txBody>
      </p:sp>
      <p:sp>
        <p:nvSpPr>
          <p:cNvPr id="1048705" name="Footer Placeholder 2"/>
          <p:cNvSpPr>
            <a:spLocks noGrp="1"/>
          </p:cNvSpPr>
          <p:nvPr>
            <p:ph type="ftr" sz="quarter" idx="11"/>
          </p:nvPr>
        </p:nvSpPr>
        <p:spPr/>
        <p:txBody>
          <a:bodyPr/>
          <a:lstStyle/>
          <a:p>
            <a:endParaRPr lang="en-US"/>
          </a:p>
        </p:txBody>
      </p:sp>
      <p:sp>
        <p:nvSpPr>
          <p:cNvPr id="1048706" name="Slide Number Placeholder 3"/>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707"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708"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9"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710" name="Date Placeholder 4"/>
          <p:cNvSpPr>
            <a:spLocks noGrp="1"/>
          </p:cNvSpPr>
          <p:nvPr>
            <p:ph type="dt" sz="half" idx="10"/>
          </p:nvPr>
        </p:nvSpPr>
        <p:spPr/>
        <p:txBody>
          <a:bodyPr/>
          <a:lstStyle/>
          <a:p>
            <a:fld id="{3F54A718-E025-4B12-9BD8-132B6647C5A0}" type="datetimeFigureOut">
              <a:rPr lang="en-US" smtClean="0"/>
              <a:t>7/24/2026</a:t>
            </a:fld>
            <a:endParaRPr lang="en-US"/>
          </a:p>
        </p:txBody>
      </p:sp>
      <p:sp>
        <p:nvSpPr>
          <p:cNvPr id="1048711" name="Footer Placeholder 5"/>
          <p:cNvSpPr>
            <a:spLocks noGrp="1"/>
          </p:cNvSpPr>
          <p:nvPr>
            <p:ph type="ftr" sz="quarter" idx="11"/>
          </p:nvPr>
        </p:nvSpPr>
        <p:spPr/>
        <p:txBody>
          <a:bodyPr/>
          <a:lstStyle/>
          <a:p>
            <a:endParaRPr lang="en-US"/>
          </a:p>
        </p:txBody>
      </p:sp>
      <p:sp>
        <p:nvSpPr>
          <p:cNvPr id="1048712" name="Slide Number Placeholder 6"/>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74"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675"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48676"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677" name="Date Placeholder 4"/>
          <p:cNvSpPr>
            <a:spLocks noGrp="1"/>
          </p:cNvSpPr>
          <p:nvPr>
            <p:ph type="dt" sz="half" idx="10"/>
          </p:nvPr>
        </p:nvSpPr>
        <p:spPr/>
        <p:txBody>
          <a:bodyPr/>
          <a:lstStyle/>
          <a:p>
            <a:fld id="{3F54A718-E025-4B12-9BD8-132B6647C5A0}" type="datetimeFigureOut">
              <a:rPr lang="en-US" smtClean="0"/>
              <a:t>7/24/2026</a:t>
            </a:fld>
            <a:endParaRPr lang="en-US"/>
          </a:p>
        </p:txBody>
      </p:sp>
      <p:sp>
        <p:nvSpPr>
          <p:cNvPr id="1048678" name="Footer Placeholder 5"/>
          <p:cNvSpPr>
            <a:spLocks noGrp="1"/>
          </p:cNvSpPr>
          <p:nvPr>
            <p:ph type="ftr" sz="quarter" idx="11"/>
          </p:nvPr>
        </p:nvSpPr>
        <p:spPr/>
        <p:txBody>
          <a:bodyPr/>
          <a:lstStyle/>
          <a:p>
            <a:endParaRPr lang="en-US"/>
          </a:p>
        </p:txBody>
      </p:sp>
      <p:sp>
        <p:nvSpPr>
          <p:cNvPr id="1048679" name="Slide Number Placeholder 6"/>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80" name="Title 1"/>
          <p:cNvSpPr>
            <a:spLocks noGrp="1"/>
          </p:cNvSpPr>
          <p:nvPr>
            <p:ph type="title"/>
          </p:nvPr>
        </p:nvSpPr>
        <p:spPr/>
        <p:txBody>
          <a:bodyPr/>
          <a:lstStyle/>
          <a:p>
            <a:r>
              <a:rPr lang="en-US"/>
              <a:t>Click to edit Master title style</a:t>
            </a:r>
          </a:p>
        </p:txBody>
      </p:sp>
      <p:sp>
        <p:nvSpPr>
          <p:cNvPr id="1048681"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2" name="Date Placeholder 3"/>
          <p:cNvSpPr>
            <a:spLocks noGrp="1"/>
          </p:cNvSpPr>
          <p:nvPr>
            <p:ph type="dt" sz="half" idx="10"/>
          </p:nvPr>
        </p:nvSpPr>
        <p:spPr/>
        <p:txBody>
          <a:bodyPr/>
          <a:lstStyle/>
          <a:p>
            <a:fld id="{3F54A718-E025-4B12-9BD8-132B6647C5A0}" type="datetimeFigureOut">
              <a:rPr lang="en-US" smtClean="0"/>
              <a:t>7/24/2026</a:t>
            </a:fld>
            <a:endParaRPr lang="en-US"/>
          </a:p>
        </p:txBody>
      </p:sp>
      <p:sp>
        <p:nvSpPr>
          <p:cNvPr id="1048683" name="Footer Placeholder 4"/>
          <p:cNvSpPr>
            <a:spLocks noGrp="1"/>
          </p:cNvSpPr>
          <p:nvPr>
            <p:ph type="ftr" sz="quarter" idx="11"/>
          </p:nvPr>
        </p:nvSpPr>
        <p:spPr/>
        <p:txBody>
          <a:bodyPr/>
          <a:lstStyle/>
          <a:p>
            <a:endParaRPr lang="en-US"/>
          </a:p>
        </p:txBody>
      </p:sp>
      <p:sp>
        <p:nvSpPr>
          <p:cNvPr id="1048684" name="Slide Number Placeholder 5"/>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69"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1048670"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1" name="Date Placeholder 3"/>
          <p:cNvSpPr>
            <a:spLocks noGrp="1"/>
          </p:cNvSpPr>
          <p:nvPr>
            <p:ph type="dt" sz="half" idx="10"/>
          </p:nvPr>
        </p:nvSpPr>
        <p:spPr/>
        <p:txBody>
          <a:bodyPr/>
          <a:lstStyle/>
          <a:p>
            <a:fld id="{3F54A718-E025-4B12-9BD8-132B6647C5A0}" type="datetimeFigureOut">
              <a:rPr lang="en-US" smtClean="0"/>
              <a:t>7/24/2026</a:t>
            </a:fld>
            <a:endParaRPr lang="en-US"/>
          </a:p>
        </p:txBody>
      </p:sp>
      <p:sp>
        <p:nvSpPr>
          <p:cNvPr id="1048672" name="Footer Placeholder 4"/>
          <p:cNvSpPr>
            <a:spLocks noGrp="1"/>
          </p:cNvSpPr>
          <p:nvPr>
            <p:ph type="ftr" sz="quarter" idx="11"/>
          </p:nvPr>
        </p:nvSpPr>
        <p:spPr/>
        <p:txBody>
          <a:bodyPr/>
          <a:lstStyle/>
          <a:p>
            <a:endParaRPr lang="en-US"/>
          </a:p>
        </p:txBody>
      </p:sp>
      <p:sp>
        <p:nvSpPr>
          <p:cNvPr id="1048673" name="Slide Number Placeholder 5"/>
          <p:cNvSpPr>
            <a:spLocks noGrp="1"/>
          </p:cNvSpPr>
          <p:nvPr>
            <p:ph type="sldNum" sz="quarter" idx="12"/>
          </p:nvPr>
        </p:nvSpPr>
        <p:spPr/>
        <p:txBody>
          <a:bodyPr/>
          <a:lstStyle/>
          <a:p>
            <a:fld id="{93D41AAA-9849-4F6F-8FE9-BD9BDA5E6A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1048577"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48578"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F54A718-E025-4B12-9BD8-132B6647C5A0}" type="datetimeFigureOut">
              <a:rPr lang="en-US" smtClean="0"/>
              <a:t>7/24/2026</a:t>
            </a:fld>
            <a:endParaRPr lang="en-US"/>
          </a:p>
        </p:txBody>
      </p:sp>
      <p:sp>
        <p:nvSpPr>
          <p:cNvPr id="1048579"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1048580"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3D41AAA-9849-4F6F-8FE9-BD9BDA5E6A5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4400" b="1" kern="1200">
          <a:solidFill>
            <a:schemeClr val="tx1"/>
          </a:solidFill>
          <a:latin typeface="Times New Roman" panose="02020603050405020304" pitchFamily="18" charset="0"/>
          <a:ea typeface="+mj-ea"/>
          <a:cs typeface="Times New Roman" panose="02020603050405020304" pitchFamily="18" charset="0"/>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586" name="Rectangle 7"/>
          <p:cNvSpPr>
            <a:spLocks noGrp="1" noRot="1" noChangeAspect="1" noMove="1" noResize="1" noEditPoints="1" noAdjustHandles="1" noChangeArrowheads="1" noChangeShapeType="1" noTextEdit="1"/>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87" name="Freeform: Shape 9"/>
          <p:cNvSpPr>
            <a:spLocks noGrp="1" noRot="1" noChangeAspect="1" noMove="1" noResize="1" noEditPoints="1" noAdjustHandles="1" noChangeArrowheads="1" noChangeShapeType="1" noTextEdit="1"/>
          </p:cNvSpPr>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1048588" name="Title 1"/>
          <p:cNvSpPr>
            <a:spLocks noGrp="1"/>
          </p:cNvSpPr>
          <p:nvPr>
            <p:ph type="ctrTitle"/>
          </p:nvPr>
        </p:nvSpPr>
        <p:spPr>
          <a:xfrm>
            <a:off x="950741" y="1375238"/>
            <a:ext cx="10472226" cy="1655385"/>
          </a:xfrm>
        </p:spPr>
        <p:txBody>
          <a:bodyPr vert="horz" lIns="91440" tIns="45720" rIns="91440" bIns="45720" rtlCol="0" anchor="ctr">
            <a:normAutofit/>
          </a:bodyPr>
          <a:lstStyle/>
          <a:p>
            <a:r>
              <a:rPr lang="en-US" sz="4000" b="1" kern="1200" dirty="0">
                <a:solidFill>
                  <a:schemeClr val="tx1"/>
                </a:solidFill>
              </a:rPr>
              <a:t>Three Organisational Structure Designs: Adidas</a:t>
            </a:r>
            <a:endParaRPr lang="en-US" sz="4800" kern="1200" dirty="0">
              <a:solidFill>
                <a:schemeClr val="tx1"/>
              </a:solidFill>
            </a:endParaRPr>
          </a:p>
        </p:txBody>
      </p:sp>
      <p:pic>
        <p:nvPicPr>
          <p:cNvPr id="2097152" name="Picture 4"/>
          <p:cNvPicPr>
            <a:picLocks noChangeAspect="1"/>
          </p:cNvPicPr>
          <p:nvPr/>
        </p:nvPicPr>
        <p:blipFill>
          <a:blip r:embed="rId2"/>
          <a:stretch>
            <a:fillRect/>
          </a:stretch>
        </p:blipFill>
        <p:spPr>
          <a:xfrm>
            <a:off x="9307562" y="612630"/>
            <a:ext cx="2257740" cy="885949"/>
          </a:xfrm>
          <a:prstGeom prst="rect">
            <a:avLst/>
          </a:prstGeom>
        </p:spPr>
      </p:pic>
      <p:graphicFrame>
        <p:nvGraphicFramePr>
          <p:cNvPr id="4194304" name="Table 5"/>
          <p:cNvGraphicFramePr>
            <a:graphicFrameLocks noGrp="1"/>
          </p:cNvGraphicFramePr>
          <p:nvPr/>
        </p:nvGraphicFramePr>
        <p:xfrm>
          <a:off x="1205618" y="3136410"/>
          <a:ext cx="9993924" cy="3108960"/>
        </p:xfrm>
        <a:graphic>
          <a:graphicData uri="http://schemas.openxmlformats.org/drawingml/2006/table">
            <a:tbl>
              <a:tblPr>
                <a:tableStyleId>{3C2FFA5D-87B4-456A-9821-1D502468CF0F}</a:tableStyleId>
              </a:tblPr>
              <a:tblGrid>
                <a:gridCol w="4996962">
                  <a:extLst>
                    <a:ext uri="{9D8B030D-6E8A-4147-A177-3AD203B41FA5}">
                      <a16:colId xmlns:a16="http://schemas.microsoft.com/office/drawing/2014/main" val="20000"/>
                    </a:ext>
                  </a:extLst>
                </a:gridCol>
                <a:gridCol w="4996962">
                  <a:extLst>
                    <a:ext uri="{9D8B030D-6E8A-4147-A177-3AD203B41FA5}">
                      <a16:colId xmlns:a16="http://schemas.microsoft.com/office/drawing/2014/main" val="20001"/>
                    </a:ext>
                  </a:extLst>
                </a:gridCol>
              </a:tblGrid>
              <a:tr h="0">
                <a:tc gridSpan="2">
                  <a:txBody>
                    <a:bodyPr/>
                    <a:lstStyle/>
                    <a:p>
                      <a:pPr>
                        <a:buNone/>
                      </a:pPr>
                      <a:endParaRPr lang="en-US" dirty="0">
                        <a:solidFill>
                          <a:srgbClr val="FF0000"/>
                        </a:solidFill>
                      </a:endParaRPr>
                    </a:p>
                  </a:txBody>
                  <a:tcPr anchor="ctr"/>
                </a:tc>
                <a:tc hMerge="1">
                  <a:txBody>
                    <a:bodyPr/>
                    <a:lstStyle/>
                    <a:p>
                      <a:pPr>
                        <a:buNone/>
                      </a:pPr>
                      <a:endParaRPr lang="en-US" dirty="0"/>
                    </a:p>
                  </a:txBody>
                  <a:tcPr anchor="ctr"/>
                </a:tc>
                <a:extLst>
                  <a:ext uri="{0D108BD9-81ED-4DB2-BD59-A6C34878D82A}">
                    <a16:rowId xmlns:a16="http://schemas.microsoft.com/office/drawing/2014/main" val="10000"/>
                  </a:ext>
                </a:extLst>
              </a:tr>
              <a:tr h="0">
                <a:tc>
                  <a:txBody>
                    <a:bodyPr/>
                    <a:lstStyle/>
                    <a:p>
                      <a:pPr>
                        <a:buNone/>
                      </a:pPr>
                      <a:r>
                        <a:rPr lang="en-US" dirty="0">
                          <a:solidFill>
                            <a:srgbClr val="FF0000"/>
                          </a:solidFill>
                        </a:rPr>
                        <a:t>Module Name</a:t>
                      </a:r>
                    </a:p>
                  </a:txBody>
                  <a:tcPr anchor="ctr"/>
                </a:tc>
                <a:tc>
                  <a:txBody>
                    <a:bodyPr/>
                    <a:lstStyle/>
                    <a:p>
                      <a:pPr>
                        <a:buNone/>
                      </a:pPr>
                      <a:r>
                        <a:rPr lang="en-US" dirty="0">
                          <a:solidFill>
                            <a:srgbClr val="FF0000"/>
                          </a:solidFill>
                        </a:rPr>
                        <a:t>Understanding Organisational Structure and Culture</a:t>
                      </a:r>
                    </a:p>
                  </a:txBody>
                  <a:tcPr anchor="ctr"/>
                </a:tc>
                <a:extLst>
                  <a:ext uri="{0D108BD9-81ED-4DB2-BD59-A6C34878D82A}">
                    <a16:rowId xmlns:a16="http://schemas.microsoft.com/office/drawing/2014/main" val="10001"/>
                  </a:ext>
                </a:extLst>
              </a:tr>
              <a:tr h="0">
                <a:tc>
                  <a:txBody>
                    <a:bodyPr/>
                    <a:lstStyle/>
                    <a:p>
                      <a:pPr>
                        <a:buNone/>
                      </a:pPr>
                      <a:r>
                        <a:rPr lang="en-US" dirty="0">
                          <a:solidFill>
                            <a:srgbClr val="FF0000"/>
                          </a:solidFill>
                        </a:rPr>
                        <a:t>Module Code</a:t>
                      </a:r>
                    </a:p>
                  </a:txBody>
                  <a:tcPr anchor="ctr"/>
                </a:tc>
                <a:tc>
                  <a:txBody>
                    <a:bodyPr/>
                    <a:lstStyle/>
                    <a:p>
                      <a:pPr>
                        <a:buNone/>
                      </a:pPr>
                      <a:r>
                        <a:rPr lang="en-US" dirty="0">
                          <a:solidFill>
                            <a:srgbClr val="FF0000"/>
                          </a:solidFill>
                        </a:rPr>
                        <a:t>LCBB4009</a:t>
                      </a:r>
                    </a:p>
                  </a:txBody>
                  <a:tcPr anchor="ctr"/>
                </a:tc>
                <a:extLst>
                  <a:ext uri="{0D108BD9-81ED-4DB2-BD59-A6C34878D82A}">
                    <a16:rowId xmlns:a16="http://schemas.microsoft.com/office/drawing/2014/main" val="10002"/>
                  </a:ext>
                </a:extLst>
              </a:tr>
              <a:tr h="0">
                <a:tc>
                  <a:txBody>
                    <a:bodyPr/>
                    <a:lstStyle/>
                    <a:p>
                      <a:pPr>
                        <a:buNone/>
                      </a:pPr>
                      <a:r>
                        <a:rPr lang="en-US">
                          <a:solidFill>
                            <a:srgbClr val="FF0000"/>
                          </a:solidFill>
                        </a:rPr>
                        <a:t>Assessment Name</a:t>
                      </a:r>
                    </a:p>
                  </a:txBody>
                  <a:tcPr anchor="ctr"/>
                </a:tc>
                <a:tc>
                  <a:txBody>
                    <a:bodyPr/>
                    <a:lstStyle/>
                    <a:p>
                      <a:pPr>
                        <a:buNone/>
                      </a:pPr>
                      <a:r>
                        <a:rPr lang="en-US" dirty="0">
                          <a:solidFill>
                            <a:srgbClr val="FF0000"/>
                          </a:solidFill>
                        </a:rPr>
                        <a:t>Component 1: Practical: Individual presentation</a:t>
                      </a:r>
                    </a:p>
                  </a:txBody>
                  <a:tcPr anchor="ctr"/>
                </a:tc>
                <a:extLst>
                  <a:ext uri="{0D108BD9-81ED-4DB2-BD59-A6C34878D82A}">
                    <a16:rowId xmlns:a16="http://schemas.microsoft.com/office/drawing/2014/main" val="10003"/>
                  </a:ext>
                </a:extLst>
              </a:tr>
              <a:tr h="0">
                <a:tc>
                  <a:txBody>
                    <a:bodyPr/>
                    <a:lstStyle/>
                    <a:p>
                      <a:pPr>
                        <a:buNone/>
                      </a:pPr>
                      <a:r>
                        <a:rPr lang="en-US">
                          <a:solidFill>
                            <a:srgbClr val="FF0000"/>
                          </a:solidFill>
                        </a:rPr>
                        <a:t>Student Name</a:t>
                      </a:r>
                    </a:p>
                  </a:txBody>
                  <a:tcPr anchor="ctr"/>
                </a:tc>
                <a:tc>
                  <a:txBody>
                    <a:bodyPr/>
                    <a:lstStyle/>
                    <a:p>
                      <a:pPr>
                        <a:buNone/>
                      </a:pPr>
                      <a:r>
                        <a:rPr lang="en-US" altLang="en-IN" dirty="0">
                          <a:solidFill>
                            <a:srgbClr val="FF0000"/>
                          </a:solidFill>
                        </a:rPr>
                        <a:t>Anamaria Bardut-Cristurean Cristurean</a:t>
                      </a:r>
                      <a:endParaRPr lang="en-US" dirty="0">
                        <a:solidFill>
                          <a:srgbClr val="FF0000"/>
                        </a:solidFill>
                      </a:endParaRPr>
                    </a:p>
                  </a:txBody>
                  <a:tcPr anchor="ctr"/>
                </a:tc>
                <a:extLst>
                  <a:ext uri="{0D108BD9-81ED-4DB2-BD59-A6C34878D82A}">
                    <a16:rowId xmlns:a16="http://schemas.microsoft.com/office/drawing/2014/main" val="10004"/>
                  </a:ext>
                </a:extLst>
              </a:tr>
              <a:tr h="0">
                <a:tc>
                  <a:txBody>
                    <a:bodyPr/>
                    <a:lstStyle/>
                    <a:p>
                      <a:pPr>
                        <a:buNone/>
                      </a:pPr>
                      <a:r>
                        <a:rPr lang="en-US">
                          <a:solidFill>
                            <a:srgbClr val="FF0000"/>
                          </a:solidFill>
                        </a:rPr>
                        <a:t>Student Number</a:t>
                      </a:r>
                    </a:p>
                  </a:txBody>
                  <a:tcPr anchor="ctr"/>
                </a:tc>
                <a:tc>
                  <a:txBody>
                    <a:bodyPr/>
                    <a:lstStyle/>
                    <a:p>
                      <a:pPr>
                        <a:buNone/>
                      </a:pPr>
                      <a:r>
                        <a:rPr lang="en-US" dirty="0">
                          <a:solidFill>
                            <a:srgbClr val="FF0000"/>
                          </a:solidFill>
                        </a:rPr>
                        <a:t>2410281</a:t>
                      </a:r>
                    </a:p>
                  </a:txBody>
                  <a:tcPr anchor="ctr"/>
                </a:tc>
                <a:extLst>
                  <a:ext uri="{0D108BD9-81ED-4DB2-BD59-A6C34878D82A}">
                    <a16:rowId xmlns:a16="http://schemas.microsoft.com/office/drawing/2014/main" val="10005"/>
                  </a:ext>
                </a:extLst>
              </a:tr>
              <a:tr h="0">
                <a:tc>
                  <a:txBody>
                    <a:bodyPr/>
                    <a:lstStyle/>
                    <a:p>
                      <a:pPr>
                        <a:buNone/>
                      </a:pPr>
                      <a:r>
                        <a:rPr lang="en-US">
                          <a:solidFill>
                            <a:srgbClr val="FF0000"/>
                          </a:solidFill>
                        </a:rPr>
                        <a:t>Submission Date</a:t>
                      </a:r>
                    </a:p>
                  </a:txBody>
                  <a:tcPr anchor="ctr"/>
                </a:tc>
                <a:tc>
                  <a:txBody>
                    <a:bodyPr/>
                    <a:lstStyle/>
                    <a:p>
                      <a:pPr>
                        <a:buNone/>
                      </a:pPr>
                      <a:r>
                        <a:rPr lang="en-US" dirty="0">
                          <a:solidFill>
                            <a:srgbClr val="FF0000"/>
                          </a:solidFill>
                        </a:rPr>
                        <a:t>Slide Submission: 24/07/2026 by 2PM Presentation: 25/07/2026</a:t>
                      </a:r>
                    </a:p>
                  </a:txBody>
                  <a:tcPr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594" name="Slide Background"/>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97153" name="Picture 4" descr="A robot using a laptop sitting on a blue chair"/>
          <p:cNvPicPr>
            <a:picLocks noChangeAspect="1"/>
          </p:cNvPicPr>
          <p:nvPr/>
        </p:nvPicPr>
        <p:blipFill>
          <a:blip r:embed="rId3"/>
          <a:srcRect l="55123" r="502"/>
          <a:stretch>
            <a:fillRect/>
          </a:stretch>
        </p:blipFill>
        <p:spPr>
          <a:xfrm>
            <a:off x="-1" y="-2"/>
            <a:ext cx="5410198" cy="6858002"/>
          </a:xfrm>
          <a:prstGeom prst="rect">
            <a:avLst/>
          </a:prstGeom>
        </p:spPr>
      </p:pic>
      <p:sp useBgFill="1">
        <p:nvSpPr>
          <p:cNvPr id="1048595" name="Rectangle 10"/>
          <p:cNvSpPr>
            <a:spLocks noGrp="1" noRot="1" noChangeAspect="1" noMove="1" noResize="1" noEditPoints="1" noAdjustHandles="1" noChangeArrowheads="1" noChangeShapeType="1" noTextEdit="1"/>
          </p:cNvSpPr>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96" name="Title 1"/>
          <p:cNvSpPr>
            <a:spLocks noGrp="1"/>
          </p:cNvSpPr>
          <p:nvPr>
            <p:ph type="title"/>
          </p:nvPr>
        </p:nvSpPr>
        <p:spPr>
          <a:xfrm>
            <a:off x="6115317" y="405685"/>
            <a:ext cx="5464968" cy="1559301"/>
          </a:xfrm>
        </p:spPr>
        <p:txBody>
          <a:bodyPr>
            <a:normAutofit/>
          </a:bodyPr>
          <a:lstStyle/>
          <a:p>
            <a:r>
              <a:rPr lang="en-US" sz="4000"/>
              <a:t>Presentation Outline</a:t>
            </a:r>
          </a:p>
        </p:txBody>
      </p:sp>
      <p:sp>
        <p:nvSpPr>
          <p:cNvPr id="1048597" name="Content Placeholder 2"/>
          <p:cNvSpPr>
            <a:spLocks noGrp="1"/>
          </p:cNvSpPr>
          <p:nvPr>
            <p:ph idx="1"/>
          </p:nvPr>
        </p:nvSpPr>
        <p:spPr>
          <a:xfrm>
            <a:off x="6115317" y="2743200"/>
            <a:ext cx="5247340" cy="3496878"/>
          </a:xfrm>
        </p:spPr>
        <p:txBody>
          <a:bodyPr anchor="ctr">
            <a:normAutofit fontScale="95000"/>
          </a:bodyPr>
          <a:lstStyle/>
          <a:p>
            <a:pPr lvl="0"/>
            <a:r>
              <a:rPr lang="en-US" sz="2000"/>
              <a:t>The concepts of organisational structure and its relevance in contemporary business organisations today are introduced. </a:t>
            </a:r>
          </a:p>
          <a:p>
            <a:pPr lvl="0"/>
            <a:r>
              <a:rPr lang="en-US" sz="2000"/>
              <a:t>Describes functional organisation structure based on practical Adidas business operations and departments in an effective way. </a:t>
            </a:r>
          </a:p>
          <a:p>
            <a:pPr lvl="0"/>
            <a:r>
              <a:rPr lang="en-US" sz="2000"/>
              <a:t>Describes divisional organisational structure in favour of Adidas products, markets, and strategic business development. </a:t>
            </a:r>
          </a:p>
          <a:p>
            <a:endParaRPr lang="en-US"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01" name="Slide Background"/>
          <p:cNvSpPr>
            <a:spLocks noGrp="1" noRot="1" noChangeAspect="1" noMove="1" noResize="1" noEditPoints="1" noAdjustHandles="1" noChangeArrowheads="1" noChangeShapeType="1" noTextEdit="1"/>
          </p:cNvSpPr>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48602" name="Rectangle 10"/>
          <p:cNvSpPr>
            <a:spLocks noGrp="1" noRot="1" noChangeAspect="1" noMove="1" noResize="1" noEditPoints="1" noAdjustHandles="1" noChangeArrowheads="1" noChangeShapeType="1" noTextEdit="1"/>
          </p:cNvSpPr>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03" name="Title 1"/>
          <p:cNvSpPr>
            <a:spLocks noGrp="1"/>
          </p:cNvSpPr>
          <p:nvPr>
            <p:ph type="title"/>
          </p:nvPr>
        </p:nvSpPr>
        <p:spPr>
          <a:xfrm>
            <a:off x="761803" y="350196"/>
            <a:ext cx="4646904" cy="1624520"/>
          </a:xfrm>
        </p:spPr>
        <p:txBody>
          <a:bodyPr anchor="ctr">
            <a:normAutofit/>
          </a:bodyPr>
          <a:lstStyle/>
          <a:p>
            <a:r>
              <a:rPr lang="en-US" sz="4000"/>
              <a:t>Organisational Structure</a:t>
            </a:r>
          </a:p>
        </p:txBody>
      </p:sp>
      <p:sp>
        <p:nvSpPr>
          <p:cNvPr id="1048604" name="Content Placeholder 2"/>
          <p:cNvSpPr>
            <a:spLocks noGrp="1"/>
          </p:cNvSpPr>
          <p:nvPr>
            <p:ph idx="1"/>
          </p:nvPr>
        </p:nvSpPr>
        <p:spPr>
          <a:xfrm>
            <a:off x="761802" y="2743200"/>
            <a:ext cx="4646905" cy="3613149"/>
          </a:xfrm>
        </p:spPr>
        <p:txBody>
          <a:bodyPr anchor="ctr">
            <a:normAutofit fontScale="94737"/>
          </a:bodyPr>
          <a:lstStyle/>
          <a:p>
            <a:pPr lvl="0"/>
            <a:r>
              <a:rPr lang="en-US" sz="1900"/>
              <a:t>Organisational structure outlines the duties of employees, the power, the communication and the reporting dynamics in businesses (Costa, 2025). </a:t>
            </a:r>
          </a:p>
          <a:p>
            <a:pPr lvl="0"/>
            <a:r>
              <a:rPr lang="en-US" sz="1900"/>
              <a:t>Reporting between departments, between managers and employees, and between managers and employees is clearly shown in organisational charts. </a:t>
            </a:r>
          </a:p>
          <a:p>
            <a:pPr lvl="0"/>
            <a:r>
              <a:rPr lang="en-US" sz="1900"/>
              <a:t>Proper organisational structures enhance coordination, productivity, communication and performance of the organisation. </a:t>
            </a:r>
          </a:p>
          <a:p>
            <a:endParaRPr lang="en-US" sz="1900"/>
          </a:p>
        </p:txBody>
      </p:sp>
      <p:pic>
        <p:nvPicPr>
          <p:cNvPr id="2097154" name="Picture 4" descr="Top shot of a representation of networks with stick figures."/>
          <p:cNvPicPr>
            <a:picLocks noChangeAspect="1"/>
          </p:cNvPicPr>
          <p:nvPr/>
        </p:nvPicPr>
        <p:blipFill>
          <a:blip r:embed="rId3"/>
          <a:srcRect l="32328" r="8495"/>
          <a:stretch>
            <a:fillRect/>
          </a:stretch>
        </p:blipFill>
        <p:spPr>
          <a:xfrm>
            <a:off x="6096000" y="1"/>
            <a:ext cx="610282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08"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09" name="Freeform: Shape 10"/>
          <p:cNvSpPr>
            <a:spLocks noGrp="1" noRot="1" noChangeAspect="1" noMove="1" noResize="1" noEditPoints="1" noAdjustHandles="1" noChangeArrowheads="1" noChangeShapeType="1" noTextEdit="1"/>
          </p:cNvSpPr>
          <p:nvPr/>
        </p:nvSpPr>
        <p:spPr>
          <a:xfrm rot="10800000">
            <a:off x="-3291" y="3296652"/>
            <a:ext cx="12202113" cy="3561346"/>
          </a:xfrm>
          <a:custGeom>
            <a:avLst/>
            <a:gdLst>
              <a:gd name="connsiteX0" fmla="*/ 0 w 12202113"/>
              <a:gd name="connsiteY0" fmla="*/ 3188466 h 3188466"/>
              <a:gd name="connsiteX1" fmla="*/ 10116 w 12202113"/>
              <a:gd name="connsiteY1" fmla="*/ 2657641 h 3188466"/>
              <a:gd name="connsiteX2" fmla="*/ 10116 w 12202113"/>
              <a:gd name="connsiteY2" fmla="*/ 0 h 3188466"/>
              <a:gd name="connsiteX3" fmla="*/ 12202113 w 12202113"/>
              <a:gd name="connsiteY3" fmla="*/ 0 h 3188466"/>
              <a:gd name="connsiteX4" fmla="*/ 12202113 w 12202113"/>
              <a:gd name="connsiteY4" fmla="*/ 2879832 h 3188466"/>
              <a:gd name="connsiteX5" fmla="*/ 12198167 w 12202113"/>
              <a:gd name="connsiteY5" fmla="*/ 2880360 h 3188466"/>
              <a:gd name="connsiteX6" fmla="*/ 12122128 w 12202113"/>
              <a:gd name="connsiteY6" fmla="*/ 2887194 h 3188466"/>
              <a:gd name="connsiteX7" fmla="*/ 12028868 w 12202113"/>
              <a:gd name="connsiteY7" fmla="*/ 2911786 h 3188466"/>
              <a:gd name="connsiteX8" fmla="*/ 11995238 w 12202113"/>
              <a:gd name="connsiteY8" fmla="*/ 2914090 h 3188466"/>
              <a:gd name="connsiteX9" fmla="*/ 11996460 w 12202113"/>
              <a:gd name="connsiteY9" fmla="*/ 2918442 h 3188466"/>
              <a:gd name="connsiteX10" fmla="*/ 11983968 w 12202113"/>
              <a:gd name="connsiteY10" fmla="*/ 2918762 h 3188466"/>
              <a:gd name="connsiteX11" fmla="*/ 11956084 w 12202113"/>
              <a:gd name="connsiteY11" fmla="*/ 2918868 h 3188466"/>
              <a:gd name="connsiteX12" fmla="*/ 11872586 w 12202113"/>
              <a:gd name="connsiteY12" fmla="*/ 2920076 h 3188466"/>
              <a:gd name="connsiteX13" fmla="*/ 11849804 w 12202113"/>
              <a:gd name="connsiteY13" fmla="*/ 2928420 h 3188466"/>
              <a:gd name="connsiteX14" fmla="*/ 11828254 w 12202113"/>
              <a:gd name="connsiteY14" fmla="*/ 2928551 h 3188466"/>
              <a:gd name="connsiteX15" fmla="*/ 11703277 w 12202113"/>
              <a:gd name="connsiteY15" fmla="*/ 2939735 h 3188466"/>
              <a:gd name="connsiteX16" fmla="*/ 11686094 w 12202113"/>
              <a:gd name="connsiteY16" fmla="*/ 2940570 h 3188466"/>
              <a:gd name="connsiteX17" fmla="*/ 11676788 w 12202113"/>
              <a:gd name="connsiteY17" fmla="*/ 2944321 h 3188466"/>
              <a:gd name="connsiteX18" fmla="*/ 11643464 w 12202113"/>
              <a:gd name="connsiteY18" fmla="*/ 2945066 h 3188466"/>
              <a:gd name="connsiteX19" fmla="*/ 11641922 w 12202113"/>
              <a:gd name="connsiteY19" fmla="*/ 2947200 h 3188466"/>
              <a:gd name="connsiteX20" fmla="*/ 11532386 w 12202113"/>
              <a:gd name="connsiteY20" fmla="*/ 2965529 h 3188466"/>
              <a:gd name="connsiteX21" fmla="*/ 11513619 w 12202113"/>
              <a:gd name="connsiteY21" fmla="*/ 2968556 h 3188466"/>
              <a:gd name="connsiteX22" fmla="*/ 11497404 w 12202113"/>
              <a:gd name="connsiteY22" fmla="*/ 2967639 h 3188466"/>
              <a:gd name="connsiteX23" fmla="*/ 11407630 w 12202113"/>
              <a:gd name="connsiteY23" fmla="*/ 2970255 h 3188466"/>
              <a:gd name="connsiteX24" fmla="*/ 11386276 w 12202113"/>
              <a:gd name="connsiteY24" fmla="*/ 2968648 h 3188466"/>
              <a:gd name="connsiteX25" fmla="*/ 11377296 w 12202113"/>
              <a:gd name="connsiteY25" fmla="*/ 2965257 h 3188466"/>
              <a:gd name="connsiteX26" fmla="*/ 11342536 w 12202113"/>
              <a:gd name="connsiteY26" fmla="*/ 2971666 h 3188466"/>
              <a:gd name="connsiteX27" fmla="*/ 11288902 w 12202113"/>
              <a:gd name="connsiteY27" fmla="*/ 2976058 h 3188466"/>
              <a:gd name="connsiteX28" fmla="*/ 11263411 w 12202113"/>
              <a:gd name="connsiteY28" fmla="*/ 2979228 h 3188466"/>
              <a:gd name="connsiteX29" fmla="*/ 11242843 w 12202113"/>
              <a:gd name="connsiteY29" fmla="*/ 2977303 h 3188466"/>
              <a:gd name="connsiteX30" fmla="*/ 11125798 w 12202113"/>
              <a:gd name="connsiteY30" fmla="*/ 2976816 h 3188466"/>
              <a:gd name="connsiteX31" fmla="*/ 11098884 w 12202113"/>
              <a:gd name="connsiteY31" fmla="*/ 2973758 h 3188466"/>
              <a:gd name="connsiteX32" fmla="*/ 11086128 w 12202113"/>
              <a:gd name="connsiteY32" fmla="*/ 2967663 h 3188466"/>
              <a:gd name="connsiteX33" fmla="*/ 11076132 w 12202113"/>
              <a:gd name="connsiteY33" fmla="*/ 2969836 h 3188466"/>
              <a:gd name="connsiteX34" fmla="*/ 11005337 w 12202113"/>
              <a:gd name="connsiteY34" fmla="*/ 2970053 h 3188466"/>
              <a:gd name="connsiteX35" fmla="*/ 10959154 w 12202113"/>
              <a:gd name="connsiteY35" fmla="*/ 2970750 h 3188466"/>
              <a:gd name="connsiteX36" fmla="*/ 10956347 w 12202113"/>
              <a:gd name="connsiteY36" fmla="*/ 2979118 h 3188466"/>
              <a:gd name="connsiteX37" fmla="*/ 10915223 w 12202113"/>
              <a:gd name="connsiteY37" fmla="*/ 2982099 h 3188466"/>
              <a:gd name="connsiteX38" fmla="*/ 10871398 w 12202113"/>
              <a:gd name="connsiteY38" fmla="*/ 2976728 h 3188466"/>
              <a:gd name="connsiteX39" fmla="*/ 10819743 w 12202113"/>
              <a:gd name="connsiteY39" fmla="*/ 2977481 h 3188466"/>
              <a:gd name="connsiteX40" fmla="*/ 10788834 w 12202113"/>
              <a:gd name="connsiteY40" fmla="*/ 2977840 h 3188466"/>
              <a:gd name="connsiteX41" fmla="*/ 10707711 w 12202113"/>
              <a:gd name="connsiteY41" fmla="*/ 2985644 h 3188466"/>
              <a:gd name="connsiteX42" fmla="*/ 10576086 w 12202113"/>
              <a:gd name="connsiteY42" fmla="*/ 3015319 h 3188466"/>
              <a:gd name="connsiteX43" fmla="*/ 10534761 w 12202113"/>
              <a:gd name="connsiteY43" fmla="*/ 3019524 h 3188466"/>
              <a:gd name="connsiteX44" fmla="*/ 10527537 w 12202113"/>
              <a:gd name="connsiteY44" fmla="*/ 3017814 h 3188466"/>
              <a:gd name="connsiteX45" fmla="*/ 10321799 w 12202113"/>
              <a:gd name="connsiteY45" fmla="*/ 3035635 h 3188466"/>
              <a:gd name="connsiteX46" fmla="*/ 10284989 w 12202113"/>
              <a:gd name="connsiteY46" fmla="*/ 3036679 h 3188466"/>
              <a:gd name="connsiteX47" fmla="*/ 10257423 w 12202113"/>
              <a:gd name="connsiteY47" fmla="*/ 3036027 h 3188466"/>
              <a:gd name="connsiteX48" fmla="*/ 10191450 w 12202113"/>
              <a:gd name="connsiteY48" fmla="*/ 3041963 h 3188466"/>
              <a:gd name="connsiteX49" fmla="*/ 10083845 w 12202113"/>
              <a:gd name="connsiteY49" fmla="*/ 3054978 h 3188466"/>
              <a:gd name="connsiteX50" fmla="*/ 10060611 w 12202113"/>
              <a:gd name="connsiteY50" fmla="*/ 3057035 h 3188466"/>
              <a:gd name="connsiteX51" fmla="*/ 10039363 w 12202113"/>
              <a:gd name="connsiteY51" fmla="*/ 3055961 h 3188466"/>
              <a:gd name="connsiteX52" fmla="*/ 10033322 w 12202113"/>
              <a:gd name="connsiteY52" fmla="*/ 3053238 h 3188466"/>
              <a:gd name="connsiteX53" fmla="*/ 10020337 w 12202113"/>
              <a:gd name="connsiteY53" fmla="*/ 3053912 h 3188466"/>
              <a:gd name="connsiteX54" fmla="*/ 10016616 w 12202113"/>
              <a:gd name="connsiteY54" fmla="*/ 3053498 h 3188466"/>
              <a:gd name="connsiteX55" fmla="*/ 9995549 w 12202113"/>
              <a:gd name="connsiteY55" fmla="*/ 3051719 h 3188466"/>
              <a:gd name="connsiteX56" fmla="*/ 9957212 w 12202113"/>
              <a:gd name="connsiteY56" fmla="*/ 3062663 h 3188466"/>
              <a:gd name="connsiteX57" fmla="*/ 9904584 w 12202113"/>
              <a:gd name="connsiteY57" fmla="*/ 3063999 h 3188466"/>
              <a:gd name="connsiteX58" fmla="*/ 9713857 w 12202113"/>
              <a:gd name="connsiteY58" fmla="*/ 3087955 h 3188466"/>
              <a:gd name="connsiteX59" fmla="*/ 9678879 w 12202113"/>
              <a:gd name="connsiteY59" fmla="*/ 3079676 h 3188466"/>
              <a:gd name="connsiteX60" fmla="*/ 9598760 w 12202113"/>
              <a:gd name="connsiteY60" fmla="*/ 3085228 h 3188466"/>
              <a:gd name="connsiteX61" fmla="*/ 9488796 w 12202113"/>
              <a:gd name="connsiteY61" fmla="*/ 3115384 h 3188466"/>
              <a:gd name="connsiteX62" fmla="*/ 9341972 w 12202113"/>
              <a:gd name="connsiteY62" fmla="*/ 3126583 h 3188466"/>
              <a:gd name="connsiteX63" fmla="*/ 9333795 w 12202113"/>
              <a:gd name="connsiteY63" fmla="*/ 3132083 h 3188466"/>
              <a:gd name="connsiteX64" fmla="*/ 9321736 w 12202113"/>
              <a:gd name="connsiteY64" fmla="*/ 3135834 h 3188466"/>
              <a:gd name="connsiteX65" fmla="*/ 9319405 w 12202113"/>
              <a:gd name="connsiteY65" fmla="*/ 3135561 h 3188466"/>
              <a:gd name="connsiteX66" fmla="*/ 9302847 w 12202113"/>
              <a:gd name="connsiteY66" fmla="*/ 3137746 h 3188466"/>
              <a:gd name="connsiteX67" fmla="*/ 9300930 w 12202113"/>
              <a:gd name="connsiteY67" fmla="*/ 3139687 h 3188466"/>
              <a:gd name="connsiteX68" fmla="*/ 9290106 w 12202113"/>
              <a:gd name="connsiteY68" fmla="*/ 3141645 h 3188466"/>
              <a:gd name="connsiteX69" fmla="*/ 9270220 w 12202113"/>
              <a:gd name="connsiteY69" fmla="*/ 3146737 h 3188466"/>
              <a:gd name="connsiteX70" fmla="*/ 9265150 w 12202113"/>
              <a:gd name="connsiteY70" fmla="*/ 3146531 h 3188466"/>
              <a:gd name="connsiteX71" fmla="*/ 9233057 w 12202113"/>
              <a:gd name="connsiteY71" fmla="*/ 3152408 h 3188466"/>
              <a:gd name="connsiteX72" fmla="*/ 9231974 w 12202113"/>
              <a:gd name="connsiteY72" fmla="*/ 3151938 h 3188466"/>
              <a:gd name="connsiteX73" fmla="*/ 9220130 w 12202113"/>
              <a:gd name="connsiteY73" fmla="*/ 3151189 h 3188466"/>
              <a:gd name="connsiteX74" fmla="*/ 9198955 w 12202113"/>
              <a:gd name="connsiteY74" fmla="*/ 3151015 h 3188466"/>
              <a:gd name="connsiteX75" fmla="*/ 9142196 w 12202113"/>
              <a:gd name="connsiteY75" fmla="*/ 3143802 h 3188466"/>
              <a:gd name="connsiteX76" fmla="*/ 9108665 w 12202113"/>
              <a:gd name="connsiteY76" fmla="*/ 3149868 h 3188466"/>
              <a:gd name="connsiteX77" fmla="*/ 9014086 w 12202113"/>
              <a:gd name="connsiteY77" fmla="*/ 3150791 h 3188466"/>
              <a:gd name="connsiteX78" fmla="*/ 8915037 w 12202113"/>
              <a:gd name="connsiteY78" fmla="*/ 3140020 h 3188466"/>
              <a:gd name="connsiteX79" fmla="*/ 8815667 w 12202113"/>
              <a:gd name="connsiteY79" fmla="*/ 3138606 h 3188466"/>
              <a:gd name="connsiteX80" fmla="*/ 8779688 w 12202113"/>
              <a:gd name="connsiteY80" fmla="*/ 3138895 h 3188466"/>
              <a:gd name="connsiteX81" fmla="*/ 8715556 w 12202113"/>
              <a:gd name="connsiteY81" fmla="*/ 3135878 h 3188466"/>
              <a:gd name="connsiteX82" fmla="*/ 8686183 w 12202113"/>
              <a:gd name="connsiteY82" fmla="*/ 3132307 h 3188466"/>
              <a:gd name="connsiteX83" fmla="*/ 8684895 w 12202113"/>
              <a:gd name="connsiteY83" fmla="*/ 3132527 h 3188466"/>
              <a:gd name="connsiteX84" fmla="*/ 8682270 w 12202113"/>
              <a:gd name="connsiteY84" fmla="*/ 3130989 h 3188466"/>
              <a:gd name="connsiteX85" fmla="*/ 8676836 w 12202113"/>
              <a:gd name="connsiteY85" fmla="*/ 3130278 h 3188466"/>
              <a:gd name="connsiteX86" fmla="*/ 8662002 w 12202113"/>
              <a:gd name="connsiteY86" fmla="*/ 3130735 h 3188466"/>
              <a:gd name="connsiteX87" fmla="*/ 8656423 w 12202113"/>
              <a:gd name="connsiteY87" fmla="*/ 3131304 h 3188466"/>
              <a:gd name="connsiteX88" fmla="*/ 8648261 w 12202113"/>
              <a:gd name="connsiteY88" fmla="*/ 3131294 h 3188466"/>
              <a:gd name="connsiteX89" fmla="*/ 8648057 w 12202113"/>
              <a:gd name="connsiteY89" fmla="*/ 3131167 h 3188466"/>
              <a:gd name="connsiteX90" fmla="*/ 8640412 w 12202113"/>
              <a:gd name="connsiteY90" fmla="*/ 3131403 h 3188466"/>
              <a:gd name="connsiteX91" fmla="*/ 8603003 w 12202113"/>
              <a:gd name="connsiteY91" fmla="*/ 3134155 h 3188466"/>
              <a:gd name="connsiteX92" fmla="*/ 8553571 w 12202113"/>
              <a:gd name="connsiteY92" fmla="*/ 3122125 h 3188466"/>
              <a:gd name="connsiteX93" fmla="*/ 8533128 w 12202113"/>
              <a:gd name="connsiteY93" fmla="*/ 3120039 h 3188466"/>
              <a:gd name="connsiteX94" fmla="*/ 8522209 w 12202113"/>
              <a:gd name="connsiteY94" fmla="*/ 3118252 h 3188466"/>
              <a:gd name="connsiteX95" fmla="*/ 8521532 w 12202113"/>
              <a:gd name="connsiteY95" fmla="*/ 3117705 h 3188466"/>
              <a:gd name="connsiteX96" fmla="*/ 8485667 w 12202113"/>
              <a:gd name="connsiteY96" fmla="*/ 3120406 h 3188466"/>
              <a:gd name="connsiteX97" fmla="*/ 8480905 w 12202113"/>
              <a:gd name="connsiteY97" fmla="*/ 3119749 h 3188466"/>
              <a:gd name="connsiteX98" fmla="*/ 8457530 w 12202113"/>
              <a:gd name="connsiteY98" fmla="*/ 3122810 h 3188466"/>
              <a:gd name="connsiteX99" fmla="*/ 8445451 w 12202113"/>
              <a:gd name="connsiteY99" fmla="*/ 3123697 h 3188466"/>
              <a:gd name="connsiteX100" fmla="*/ 8442039 w 12202113"/>
              <a:gd name="connsiteY100" fmla="*/ 3125378 h 3188466"/>
              <a:gd name="connsiteX101" fmla="*/ 8424215 w 12202113"/>
              <a:gd name="connsiteY101" fmla="*/ 3125963 h 3188466"/>
              <a:gd name="connsiteX102" fmla="*/ 8422165 w 12202113"/>
              <a:gd name="connsiteY102" fmla="*/ 3125491 h 3188466"/>
              <a:gd name="connsiteX103" fmla="*/ 8407465 w 12202113"/>
              <a:gd name="connsiteY103" fmla="*/ 3127979 h 3188466"/>
              <a:gd name="connsiteX104" fmla="*/ 8395146 w 12202113"/>
              <a:gd name="connsiteY104" fmla="*/ 3132488 h 3188466"/>
              <a:gd name="connsiteX105" fmla="*/ 8243538 w 12202113"/>
              <a:gd name="connsiteY105" fmla="*/ 3129873 h 3188466"/>
              <a:gd name="connsiteX106" fmla="*/ 8112685 w 12202113"/>
              <a:gd name="connsiteY106" fmla="*/ 3148698 h 3188466"/>
              <a:gd name="connsiteX107" fmla="*/ 8026741 w 12202113"/>
              <a:gd name="connsiteY107" fmla="*/ 3154015 h 3188466"/>
              <a:gd name="connsiteX108" fmla="*/ 8030400 w 12202113"/>
              <a:gd name="connsiteY108" fmla="*/ 3146736 h 3188466"/>
              <a:gd name="connsiteX109" fmla="*/ 8002987 w 12202113"/>
              <a:gd name="connsiteY109" fmla="*/ 3135663 h 3188466"/>
              <a:gd name="connsiteX110" fmla="*/ 7798568 w 12202113"/>
              <a:gd name="connsiteY110" fmla="*/ 3141249 h 3188466"/>
              <a:gd name="connsiteX111" fmla="*/ 7746353 w 12202113"/>
              <a:gd name="connsiteY111" fmla="*/ 3137755 h 3188466"/>
              <a:gd name="connsiteX112" fmla="*/ 7700395 w 12202113"/>
              <a:gd name="connsiteY112" fmla="*/ 3144729 h 3188466"/>
              <a:gd name="connsiteX113" fmla="*/ 7681335 w 12202113"/>
              <a:gd name="connsiteY113" fmla="*/ 3141120 h 3188466"/>
              <a:gd name="connsiteX114" fmla="*/ 7678044 w 12202113"/>
              <a:gd name="connsiteY114" fmla="*/ 3140387 h 3188466"/>
              <a:gd name="connsiteX115" fmla="*/ 7664890 w 12202113"/>
              <a:gd name="connsiteY115" fmla="*/ 3139855 h 3188466"/>
              <a:gd name="connsiteX116" fmla="*/ 7661183 w 12202113"/>
              <a:gd name="connsiteY116" fmla="*/ 3136706 h 3188466"/>
              <a:gd name="connsiteX117" fmla="*/ 7641383 w 12202113"/>
              <a:gd name="connsiteY117" fmla="*/ 3133755 h 3188466"/>
              <a:gd name="connsiteX118" fmla="*/ 7617169 w 12202113"/>
              <a:gd name="connsiteY118" fmla="*/ 3133614 h 3188466"/>
              <a:gd name="connsiteX119" fmla="*/ 7531143 w 12202113"/>
              <a:gd name="connsiteY119" fmla="*/ 3132781 h 3188466"/>
              <a:gd name="connsiteX120" fmla="*/ 7517113 w 12202113"/>
              <a:gd name="connsiteY120" fmla="*/ 3134483 h 3188466"/>
              <a:gd name="connsiteX121" fmla="*/ 7471320 w 12202113"/>
              <a:gd name="connsiteY121" fmla="*/ 3131645 h 3188466"/>
              <a:gd name="connsiteX122" fmla="*/ 7430512 w 12202113"/>
              <a:gd name="connsiteY122" fmla="*/ 3131007 h 3188466"/>
              <a:gd name="connsiteX123" fmla="*/ 7404071 w 12202113"/>
              <a:gd name="connsiteY123" fmla="*/ 3132361 h 3188466"/>
              <a:gd name="connsiteX124" fmla="*/ 7397140 w 12202113"/>
              <a:gd name="connsiteY124" fmla="*/ 3131239 h 3188466"/>
              <a:gd name="connsiteX125" fmla="*/ 7370514 w 12202113"/>
              <a:gd name="connsiteY125" fmla="*/ 3130516 h 3188466"/>
              <a:gd name="connsiteX126" fmla="*/ 7356953 w 12202113"/>
              <a:gd name="connsiteY126" fmla="*/ 3132179 h 3188466"/>
              <a:gd name="connsiteX127" fmla="*/ 7343567 w 12202113"/>
              <a:gd name="connsiteY127" fmla="*/ 3128350 h 3188466"/>
              <a:gd name="connsiteX128" fmla="*/ 7340295 w 12202113"/>
              <a:gd name="connsiteY128" fmla="*/ 3125545 h 3188466"/>
              <a:gd name="connsiteX129" fmla="*/ 7321348 w 12202113"/>
              <a:gd name="connsiteY129" fmla="*/ 3126804 h 3188466"/>
              <a:gd name="connsiteX130" fmla="*/ 7305815 w 12202113"/>
              <a:gd name="connsiteY130" fmla="*/ 3124063 h 3188466"/>
              <a:gd name="connsiteX131" fmla="*/ 7292274 w 12202113"/>
              <a:gd name="connsiteY131" fmla="*/ 3125855 h 3188466"/>
              <a:gd name="connsiteX132" fmla="*/ 7286654 w 12202113"/>
              <a:gd name="connsiteY132" fmla="*/ 3125451 h 3188466"/>
              <a:gd name="connsiteX133" fmla="*/ 7272685 w 12202113"/>
              <a:gd name="connsiteY133" fmla="*/ 3124094 h 3188466"/>
              <a:gd name="connsiteX134" fmla="*/ 7248584 w 12202113"/>
              <a:gd name="connsiteY134" fmla="*/ 3121080 h 3188466"/>
              <a:gd name="connsiteX135" fmla="*/ 7241065 w 12202113"/>
              <a:gd name="connsiteY135" fmla="*/ 3120661 h 3188466"/>
              <a:gd name="connsiteX136" fmla="*/ 7224696 w 12202113"/>
              <a:gd name="connsiteY136" fmla="*/ 3116051 h 3188466"/>
              <a:gd name="connsiteX137" fmla="*/ 7193009 w 12202113"/>
              <a:gd name="connsiteY137" fmla="*/ 3112108 h 3188466"/>
              <a:gd name="connsiteX138" fmla="*/ 7137220 w 12202113"/>
              <a:gd name="connsiteY138" fmla="*/ 3098354 h 3188466"/>
              <a:gd name="connsiteX139" fmla="*/ 7104427 w 12202113"/>
              <a:gd name="connsiteY139" fmla="*/ 3091790 h 3188466"/>
              <a:gd name="connsiteX140" fmla="*/ 7082240 w 12202113"/>
              <a:gd name="connsiteY140" fmla="*/ 3085740 h 3188466"/>
              <a:gd name="connsiteX141" fmla="*/ 7016754 w 12202113"/>
              <a:gd name="connsiteY141" fmla="*/ 3077196 h 3188466"/>
              <a:gd name="connsiteX142" fmla="*/ 6904436 w 12202113"/>
              <a:gd name="connsiteY142" fmla="*/ 3065900 h 3188466"/>
              <a:gd name="connsiteX143" fmla="*/ 6881434 w 12202113"/>
              <a:gd name="connsiteY143" fmla="*/ 3062865 h 3188466"/>
              <a:gd name="connsiteX144" fmla="*/ 6865273 w 12202113"/>
              <a:gd name="connsiteY144" fmla="*/ 3057749 h 3188466"/>
              <a:gd name="connsiteX145" fmla="*/ 6864671 w 12202113"/>
              <a:gd name="connsiteY145" fmla="*/ 3054378 h 3188466"/>
              <a:gd name="connsiteX146" fmla="*/ 6852599 w 12202113"/>
              <a:gd name="connsiteY146" fmla="*/ 3052306 h 3188466"/>
              <a:gd name="connsiteX147" fmla="*/ 6850143 w 12202113"/>
              <a:gd name="connsiteY147" fmla="*/ 3051232 h 3188466"/>
              <a:gd name="connsiteX148" fmla="*/ 6835301 w 12202113"/>
              <a:gd name="connsiteY148" fmla="*/ 3045593 h 3188466"/>
              <a:gd name="connsiteX149" fmla="*/ 6784871 w 12202113"/>
              <a:gd name="connsiteY149" fmla="*/ 3046562 h 3188466"/>
              <a:gd name="connsiteX150" fmla="*/ 6738245 w 12202113"/>
              <a:gd name="connsiteY150" fmla="*/ 3037055 h 3188466"/>
              <a:gd name="connsiteX151" fmla="*/ 6537703 w 12202113"/>
              <a:gd name="connsiteY151" fmla="*/ 3017736 h 3188466"/>
              <a:gd name="connsiteX152" fmla="*/ 6521858 w 12202113"/>
              <a:gd name="connsiteY152" fmla="*/ 3004158 h 3188466"/>
              <a:gd name="connsiteX153" fmla="*/ 6445069 w 12202113"/>
              <a:gd name="connsiteY153" fmla="*/ 2992470 h 3188466"/>
              <a:gd name="connsiteX154" fmla="*/ 6302447 w 12202113"/>
              <a:gd name="connsiteY154" fmla="*/ 2994274 h 3188466"/>
              <a:gd name="connsiteX155" fmla="*/ 6160029 w 12202113"/>
              <a:gd name="connsiteY155" fmla="*/ 2973666 h 3188466"/>
              <a:gd name="connsiteX156" fmla="*/ 6144046 w 12202113"/>
              <a:gd name="connsiteY156" fmla="*/ 2976380 h 3188466"/>
              <a:gd name="connsiteX157" fmla="*/ 6127670 w 12202113"/>
              <a:gd name="connsiteY157" fmla="*/ 2976929 h 3188466"/>
              <a:gd name="connsiteX158" fmla="*/ 6126155 w 12202113"/>
              <a:gd name="connsiteY158" fmla="*/ 2976245 h 3188466"/>
              <a:gd name="connsiteX159" fmla="*/ 6108575 w 12202113"/>
              <a:gd name="connsiteY159" fmla="*/ 2974651 h 3188466"/>
              <a:gd name="connsiteX160" fmla="*/ 6103746 w 12202113"/>
              <a:gd name="connsiteY160" fmla="*/ 2975803 h 3188466"/>
              <a:gd name="connsiteX161" fmla="*/ 6091377 w 12202113"/>
              <a:gd name="connsiteY161" fmla="*/ 2975180 h 3188466"/>
              <a:gd name="connsiteX162" fmla="*/ 6066183 w 12202113"/>
              <a:gd name="connsiteY162" fmla="*/ 2975222 h 3188466"/>
              <a:gd name="connsiteX163" fmla="*/ 6063287 w 12202113"/>
              <a:gd name="connsiteY163" fmla="*/ 2974353 h 3188466"/>
              <a:gd name="connsiteX164" fmla="*/ 6054813 w 12202113"/>
              <a:gd name="connsiteY164" fmla="*/ 2974911 h 3188466"/>
              <a:gd name="connsiteX165" fmla="*/ 6050809 w 12202113"/>
              <a:gd name="connsiteY165" fmla="*/ 2973985 h 3188466"/>
              <a:gd name="connsiteX166" fmla="*/ 6013979 w 12202113"/>
              <a:gd name="connsiteY166" fmla="*/ 2974553 h 3188466"/>
              <a:gd name="connsiteX167" fmla="*/ 6013800 w 12202113"/>
              <a:gd name="connsiteY167" fmla="*/ 2973973 h 3188466"/>
              <a:gd name="connsiteX168" fmla="*/ 6004866 w 12202113"/>
              <a:gd name="connsiteY168" fmla="*/ 2971570 h 3188466"/>
              <a:gd name="connsiteX169" fmla="*/ 5987036 w 12202113"/>
              <a:gd name="connsiteY169" fmla="*/ 2968315 h 3188466"/>
              <a:gd name="connsiteX170" fmla="*/ 5950027 w 12202113"/>
              <a:gd name="connsiteY170" fmla="*/ 2953546 h 3188466"/>
              <a:gd name="connsiteX171" fmla="*/ 5911668 w 12202113"/>
              <a:gd name="connsiteY171" fmla="*/ 2954074 h 3188466"/>
              <a:gd name="connsiteX172" fmla="*/ 5904110 w 12202113"/>
              <a:gd name="connsiteY172" fmla="*/ 2953861 h 3188466"/>
              <a:gd name="connsiteX173" fmla="*/ 5904026 w 12202113"/>
              <a:gd name="connsiteY173" fmla="*/ 2953724 h 3188466"/>
              <a:gd name="connsiteX174" fmla="*/ 5896189 w 12202113"/>
              <a:gd name="connsiteY174" fmla="*/ 2953236 h 3188466"/>
              <a:gd name="connsiteX175" fmla="*/ 5890331 w 12202113"/>
              <a:gd name="connsiteY175" fmla="*/ 2953471 h 3188466"/>
              <a:gd name="connsiteX176" fmla="*/ 5875672 w 12202113"/>
              <a:gd name="connsiteY176" fmla="*/ 2953056 h 3188466"/>
              <a:gd name="connsiteX177" fmla="*/ 5871070 w 12202113"/>
              <a:gd name="connsiteY177" fmla="*/ 2952035 h 3188466"/>
              <a:gd name="connsiteX178" fmla="*/ 5869888 w 12202113"/>
              <a:gd name="connsiteY178" fmla="*/ 2950364 h 3188466"/>
              <a:gd name="connsiteX179" fmla="*/ 5868461 w 12202113"/>
              <a:gd name="connsiteY179" fmla="*/ 2950506 h 3188466"/>
              <a:gd name="connsiteX180" fmla="*/ 5843343 w 12202113"/>
              <a:gd name="connsiteY180" fmla="*/ 2945262 h 3188466"/>
              <a:gd name="connsiteX181" fmla="*/ 5784331 w 12202113"/>
              <a:gd name="connsiteY181" fmla="*/ 2938531 h 3188466"/>
              <a:gd name="connsiteX182" fmla="*/ 5749498 w 12202113"/>
              <a:gd name="connsiteY182" fmla="*/ 2936713 h 3188466"/>
              <a:gd name="connsiteX183" fmla="*/ 5655214 w 12202113"/>
              <a:gd name="connsiteY183" fmla="*/ 2929503 h 3188466"/>
              <a:gd name="connsiteX184" fmla="*/ 5561446 w 12202113"/>
              <a:gd name="connsiteY184" fmla="*/ 2920575 h 3188466"/>
              <a:gd name="connsiteX185" fmla="*/ 5519456 w 12202113"/>
              <a:gd name="connsiteY185" fmla="*/ 2906631 h 3188466"/>
              <a:gd name="connsiteX186" fmla="*/ 5514099 w 12202113"/>
              <a:gd name="connsiteY186" fmla="*/ 2906097 h 3188466"/>
              <a:gd name="connsiteX187" fmla="*/ 5499273 w 12202113"/>
              <a:gd name="connsiteY187" fmla="*/ 2907057 h 3188466"/>
              <a:gd name="connsiteX188" fmla="*/ 5493664 w 12202113"/>
              <a:gd name="connsiteY188" fmla="*/ 2907817 h 3188466"/>
              <a:gd name="connsiteX189" fmla="*/ 5485530 w 12202113"/>
              <a:gd name="connsiteY189" fmla="*/ 2908080 h 3188466"/>
              <a:gd name="connsiteX190" fmla="*/ 5485337 w 12202113"/>
              <a:gd name="connsiteY190" fmla="*/ 2907959 h 3188466"/>
              <a:gd name="connsiteX191" fmla="*/ 5477696 w 12202113"/>
              <a:gd name="connsiteY191" fmla="*/ 2908455 h 3188466"/>
              <a:gd name="connsiteX192" fmla="*/ 5440170 w 12202113"/>
              <a:gd name="connsiteY192" fmla="*/ 2912482 h 3188466"/>
              <a:gd name="connsiteX193" fmla="*/ 5391911 w 12202113"/>
              <a:gd name="connsiteY193" fmla="*/ 2902040 h 3188466"/>
              <a:gd name="connsiteX194" fmla="*/ 5371708 w 12202113"/>
              <a:gd name="connsiteY194" fmla="*/ 2900629 h 3188466"/>
              <a:gd name="connsiteX195" fmla="*/ 5360976 w 12202113"/>
              <a:gd name="connsiteY195" fmla="*/ 2899197 h 3188466"/>
              <a:gd name="connsiteX196" fmla="*/ 5360345 w 12202113"/>
              <a:gd name="connsiteY196" fmla="*/ 2898671 h 3188466"/>
              <a:gd name="connsiteX197" fmla="*/ 5324367 w 12202113"/>
              <a:gd name="connsiteY197" fmla="*/ 2902593 h 3188466"/>
              <a:gd name="connsiteX198" fmla="*/ 5319673 w 12202113"/>
              <a:gd name="connsiteY198" fmla="*/ 2902094 h 3188466"/>
              <a:gd name="connsiteX199" fmla="*/ 5296114 w 12202113"/>
              <a:gd name="connsiteY199" fmla="*/ 2905958 h 3188466"/>
              <a:gd name="connsiteX200" fmla="*/ 5283999 w 12202113"/>
              <a:gd name="connsiteY200" fmla="*/ 2907258 h 3188466"/>
              <a:gd name="connsiteX201" fmla="*/ 5280460 w 12202113"/>
              <a:gd name="connsiteY201" fmla="*/ 2909063 h 3188466"/>
              <a:gd name="connsiteX202" fmla="*/ 5262637 w 12202113"/>
              <a:gd name="connsiteY202" fmla="*/ 2910250 h 3188466"/>
              <a:gd name="connsiteX203" fmla="*/ 5260635 w 12202113"/>
              <a:gd name="connsiteY203" fmla="*/ 2909845 h 3188466"/>
              <a:gd name="connsiteX204" fmla="*/ 5245770 w 12202113"/>
              <a:gd name="connsiteY204" fmla="*/ 2912842 h 3188466"/>
              <a:gd name="connsiteX205" fmla="*/ 5233108 w 12202113"/>
              <a:gd name="connsiteY205" fmla="*/ 2917794 h 3188466"/>
              <a:gd name="connsiteX206" fmla="*/ 5082201 w 12202113"/>
              <a:gd name="connsiteY206" fmla="*/ 2920260 h 3188466"/>
              <a:gd name="connsiteX207" fmla="*/ 4939211 w 12202113"/>
              <a:gd name="connsiteY207" fmla="*/ 2931760 h 3188466"/>
              <a:gd name="connsiteX208" fmla="*/ 4794309 w 12202113"/>
              <a:gd name="connsiteY208" fmla="*/ 2937227 h 3188466"/>
              <a:gd name="connsiteX209" fmla="*/ 4637676 w 12202113"/>
              <a:gd name="connsiteY209" fmla="*/ 2946666 h 3188466"/>
              <a:gd name="connsiteX210" fmla="*/ 4585922 w 12202113"/>
              <a:gd name="connsiteY210" fmla="*/ 2944906 h 3188466"/>
              <a:gd name="connsiteX211" fmla="*/ 4539516 w 12202113"/>
              <a:gd name="connsiteY211" fmla="*/ 2953466 h 3188466"/>
              <a:gd name="connsiteX212" fmla="*/ 4520819 w 12202113"/>
              <a:gd name="connsiteY212" fmla="*/ 2950477 h 3188466"/>
              <a:gd name="connsiteX213" fmla="*/ 4517604 w 12202113"/>
              <a:gd name="connsiteY213" fmla="*/ 2949852 h 3188466"/>
              <a:gd name="connsiteX214" fmla="*/ 4504537 w 12202113"/>
              <a:gd name="connsiteY214" fmla="*/ 2949759 h 3188466"/>
              <a:gd name="connsiteX215" fmla="*/ 4501104 w 12202113"/>
              <a:gd name="connsiteY215" fmla="*/ 2946715 h 3188466"/>
              <a:gd name="connsiteX216" fmla="*/ 4342695 w 12202113"/>
              <a:gd name="connsiteY216" fmla="*/ 2951638 h 3188466"/>
              <a:gd name="connsiteX217" fmla="*/ 4274096 w 12202113"/>
              <a:gd name="connsiteY217" fmla="*/ 2953640 h 3188466"/>
              <a:gd name="connsiteX218" fmla="*/ 4248170 w 12202113"/>
              <a:gd name="connsiteY218" fmla="*/ 2951384 h 3188466"/>
              <a:gd name="connsiteX219" fmla="*/ 4147924 w 12202113"/>
              <a:gd name="connsiteY219" fmla="*/ 2945945 h 3188466"/>
              <a:gd name="connsiteX220" fmla="*/ 4061825 w 12202113"/>
              <a:gd name="connsiteY220" fmla="*/ 2944206 h 3188466"/>
              <a:gd name="connsiteX221" fmla="*/ 3998557 w 12202113"/>
              <a:gd name="connsiteY221" fmla="*/ 2955821 h 3188466"/>
              <a:gd name="connsiteX222" fmla="*/ 3993107 w 12202113"/>
              <a:gd name="connsiteY222" fmla="*/ 2953708 h 3188466"/>
              <a:gd name="connsiteX223" fmla="*/ 3949713 w 12202113"/>
              <a:gd name="connsiteY223" fmla="*/ 2955441 h 3188466"/>
              <a:gd name="connsiteX224" fmla="*/ 3797284 w 12202113"/>
              <a:gd name="connsiteY224" fmla="*/ 2977037 h 3188466"/>
              <a:gd name="connsiteX225" fmla="*/ 3712498 w 12202113"/>
              <a:gd name="connsiteY225" fmla="*/ 2979996 h 3188466"/>
              <a:gd name="connsiteX226" fmla="*/ 3682471 w 12202113"/>
              <a:gd name="connsiteY226" fmla="*/ 2978543 h 3188466"/>
              <a:gd name="connsiteX227" fmla="*/ 3632163 w 12202113"/>
              <a:gd name="connsiteY227" fmla="*/ 2976264 h 3188466"/>
              <a:gd name="connsiteX228" fmla="*/ 3594728 w 12202113"/>
              <a:gd name="connsiteY228" fmla="*/ 2968398 h 3188466"/>
              <a:gd name="connsiteX229" fmla="*/ 3552594 w 12202113"/>
              <a:gd name="connsiteY229" fmla="*/ 2968934 h 3188466"/>
              <a:gd name="connsiteX230" fmla="*/ 3542589 w 12202113"/>
              <a:gd name="connsiteY230" fmla="*/ 2977031 h 3188466"/>
              <a:gd name="connsiteX231" fmla="*/ 3497591 w 12202113"/>
              <a:gd name="connsiteY231" fmla="*/ 2975018 h 3188466"/>
              <a:gd name="connsiteX232" fmla="*/ 3429352 w 12202113"/>
              <a:gd name="connsiteY232" fmla="*/ 2971090 h 3188466"/>
              <a:gd name="connsiteX233" fmla="*/ 3389938 w 12202113"/>
              <a:gd name="connsiteY233" fmla="*/ 2970884 h 3188466"/>
              <a:gd name="connsiteX234" fmla="*/ 3282344 w 12202113"/>
              <a:gd name="connsiteY234" fmla="*/ 2968084 h 3188466"/>
              <a:gd name="connsiteX235" fmla="*/ 3174624 w 12202113"/>
              <a:gd name="connsiteY235" fmla="*/ 2963576 h 3188466"/>
              <a:gd name="connsiteX236" fmla="*/ 3111077 w 12202113"/>
              <a:gd name="connsiteY236" fmla="*/ 2951285 h 3188466"/>
              <a:gd name="connsiteX237" fmla="*/ 3022501 w 12202113"/>
              <a:gd name="connsiteY237" fmla="*/ 2948619 h 3188466"/>
              <a:gd name="connsiteX238" fmla="*/ 3007714 w 12202113"/>
              <a:gd name="connsiteY238" fmla="*/ 2946762 h 3188466"/>
              <a:gd name="connsiteX239" fmla="*/ 2903098 w 12202113"/>
              <a:gd name="connsiteY239" fmla="*/ 2940576 h 3188466"/>
              <a:gd name="connsiteX240" fmla="*/ 2781591 w 12202113"/>
              <a:gd name="connsiteY240" fmla="*/ 2946394 h 3188466"/>
              <a:gd name="connsiteX241" fmla="*/ 2627942 w 12202113"/>
              <a:gd name="connsiteY241" fmla="*/ 2919996 h 3188466"/>
              <a:gd name="connsiteX242" fmla="*/ 2354959 w 12202113"/>
              <a:gd name="connsiteY242" fmla="*/ 2882080 h 3188466"/>
              <a:gd name="connsiteX243" fmla="*/ 2063184 w 12202113"/>
              <a:gd name="connsiteY243" fmla="*/ 2879109 h 3188466"/>
              <a:gd name="connsiteX244" fmla="*/ 1986946 w 12202113"/>
              <a:gd name="connsiteY244" fmla="*/ 2887619 h 3188466"/>
              <a:gd name="connsiteX245" fmla="*/ 1763479 w 12202113"/>
              <a:gd name="connsiteY245" fmla="*/ 2909077 h 3188466"/>
              <a:gd name="connsiteX246" fmla="*/ 1537980 w 12202113"/>
              <a:gd name="connsiteY246" fmla="*/ 2960398 h 3188466"/>
              <a:gd name="connsiteX247" fmla="*/ 1395229 w 12202113"/>
              <a:gd name="connsiteY247" fmla="*/ 2975625 h 3188466"/>
              <a:gd name="connsiteX248" fmla="*/ 1327834 w 12202113"/>
              <a:gd name="connsiteY248" fmla="*/ 2989485 h 3188466"/>
              <a:gd name="connsiteX249" fmla="*/ 1280757 w 12202113"/>
              <a:gd name="connsiteY249" fmla="*/ 2992959 h 3188466"/>
              <a:gd name="connsiteX250" fmla="*/ 1252582 w 12202113"/>
              <a:gd name="connsiteY250" fmla="*/ 2995877 h 3188466"/>
              <a:gd name="connsiteX251" fmla="*/ 1204670 w 12202113"/>
              <a:gd name="connsiteY251" fmla="*/ 3014826 h 3188466"/>
              <a:gd name="connsiteX252" fmla="*/ 1020457 w 12202113"/>
              <a:gd name="connsiteY252" fmla="*/ 3031603 h 3188466"/>
              <a:gd name="connsiteX253" fmla="*/ 843248 w 12202113"/>
              <a:gd name="connsiteY253" fmla="*/ 3026954 h 3188466"/>
              <a:gd name="connsiteX254" fmla="*/ 583517 w 12202113"/>
              <a:gd name="connsiteY254" fmla="*/ 3089095 h 3188466"/>
              <a:gd name="connsiteX255" fmla="*/ 556836 w 12202113"/>
              <a:gd name="connsiteY255" fmla="*/ 3094374 h 3188466"/>
              <a:gd name="connsiteX256" fmla="*/ 412089 w 12202113"/>
              <a:gd name="connsiteY256" fmla="*/ 3121334 h 3188466"/>
              <a:gd name="connsiteX257" fmla="*/ 83929 w 12202113"/>
              <a:gd name="connsiteY257" fmla="*/ 3150566 h 3188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202113" h="3188466">
                <a:moveTo>
                  <a:pt x="0" y="3188466"/>
                </a:moveTo>
                <a:lnTo>
                  <a:pt x="10116" y="2657641"/>
                </a:lnTo>
                <a:lnTo>
                  <a:pt x="10116" y="0"/>
                </a:lnTo>
                <a:lnTo>
                  <a:pt x="12202113" y="0"/>
                </a:lnTo>
                <a:lnTo>
                  <a:pt x="12202113" y="2879832"/>
                </a:lnTo>
                <a:lnTo>
                  <a:pt x="12198167" y="2880360"/>
                </a:lnTo>
                <a:cubicBezTo>
                  <a:pt x="12163116" y="2884349"/>
                  <a:pt x="12143771" y="2884544"/>
                  <a:pt x="12122128" y="2887194"/>
                </a:cubicBezTo>
                <a:cubicBezTo>
                  <a:pt x="12087086" y="2893347"/>
                  <a:pt x="12050015" y="2907304"/>
                  <a:pt x="12028868" y="2911786"/>
                </a:cubicBezTo>
                <a:lnTo>
                  <a:pt x="11995238" y="2914090"/>
                </a:lnTo>
                <a:lnTo>
                  <a:pt x="11996460" y="2918442"/>
                </a:lnTo>
                <a:lnTo>
                  <a:pt x="11983968" y="2918762"/>
                </a:lnTo>
                <a:lnTo>
                  <a:pt x="11956084" y="2918868"/>
                </a:lnTo>
                <a:cubicBezTo>
                  <a:pt x="11938684" y="2919526"/>
                  <a:pt x="11890300" y="2918483"/>
                  <a:pt x="11872586" y="2920076"/>
                </a:cubicBezTo>
                <a:cubicBezTo>
                  <a:pt x="11867476" y="2924717"/>
                  <a:pt x="11859589" y="2927247"/>
                  <a:pt x="11849804" y="2928420"/>
                </a:cubicBezTo>
                <a:lnTo>
                  <a:pt x="11828254" y="2928551"/>
                </a:lnTo>
                <a:lnTo>
                  <a:pt x="11703277" y="2939735"/>
                </a:lnTo>
                <a:lnTo>
                  <a:pt x="11686094" y="2940570"/>
                </a:lnTo>
                <a:lnTo>
                  <a:pt x="11676788" y="2944321"/>
                </a:lnTo>
                <a:cubicBezTo>
                  <a:pt x="11669684" y="2945069"/>
                  <a:pt x="11649276" y="2944585"/>
                  <a:pt x="11643464" y="2945066"/>
                </a:cubicBezTo>
                <a:lnTo>
                  <a:pt x="11641922" y="2947200"/>
                </a:lnTo>
                <a:cubicBezTo>
                  <a:pt x="11623408" y="2950611"/>
                  <a:pt x="11553770" y="2961969"/>
                  <a:pt x="11532386" y="2965529"/>
                </a:cubicBezTo>
                <a:cubicBezTo>
                  <a:pt x="11528114" y="2962248"/>
                  <a:pt x="11518548" y="2967430"/>
                  <a:pt x="11513619" y="2968556"/>
                </a:cubicBezTo>
                <a:cubicBezTo>
                  <a:pt x="11512856" y="2966346"/>
                  <a:pt x="11500924" y="2965672"/>
                  <a:pt x="11497404" y="2967639"/>
                </a:cubicBezTo>
                <a:cubicBezTo>
                  <a:pt x="11413522" y="2978420"/>
                  <a:pt x="11455510" y="2956141"/>
                  <a:pt x="11407630" y="2970255"/>
                </a:cubicBezTo>
                <a:cubicBezTo>
                  <a:pt x="11399160" y="2971190"/>
                  <a:pt x="11392296" y="2970299"/>
                  <a:pt x="11386276" y="2968648"/>
                </a:cubicBezTo>
                <a:lnTo>
                  <a:pt x="11377296" y="2965257"/>
                </a:lnTo>
                <a:lnTo>
                  <a:pt x="11342536" y="2971666"/>
                </a:lnTo>
                <a:cubicBezTo>
                  <a:pt x="11325414" y="2973900"/>
                  <a:pt x="11307393" y="2975381"/>
                  <a:pt x="11288902" y="2976058"/>
                </a:cubicBezTo>
                <a:cubicBezTo>
                  <a:pt x="11284753" y="2971542"/>
                  <a:pt x="11270239" y="2977957"/>
                  <a:pt x="11263411" y="2979228"/>
                </a:cubicBezTo>
                <a:cubicBezTo>
                  <a:pt x="11263340" y="2976278"/>
                  <a:pt x="11248212" y="2974865"/>
                  <a:pt x="11242843" y="2977303"/>
                </a:cubicBezTo>
                <a:cubicBezTo>
                  <a:pt x="11130019" y="2987845"/>
                  <a:pt x="11193504" y="2960297"/>
                  <a:pt x="11125798" y="2976816"/>
                </a:cubicBezTo>
                <a:cubicBezTo>
                  <a:pt x="11114472" y="2977677"/>
                  <a:pt x="11105974" y="2976199"/>
                  <a:pt x="11098884" y="2973758"/>
                </a:cubicBezTo>
                <a:lnTo>
                  <a:pt x="11086128" y="2967663"/>
                </a:lnTo>
                <a:lnTo>
                  <a:pt x="11076132" y="2969836"/>
                </a:lnTo>
                <a:cubicBezTo>
                  <a:pt x="11038408" y="2970007"/>
                  <a:pt x="11027285" y="2963760"/>
                  <a:pt x="11005337" y="2970053"/>
                </a:cubicBezTo>
                <a:cubicBezTo>
                  <a:pt x="10972902" y="2956973"/>
                  <a:pt x="10983824" y="2968749"/>
                  <a:pt x="10959154" y="2970750"/>
                </a:cubicBezTo>
                <a:cubicBezTo>
                  <a:pt x="10939692" y="2973358"/>
                  <a:pt x="10975422" y="2978377"/>
                  <a:pt x="10956347" y="2979118"/>
                </a:cubicBezTo>
                <a:cubicBezTo>
                  <a:pt x="10935712" y="2975741"/>
                  <a:pt x="10936682" y="2986229"/>
                  <a:pt x="10915223" y="2982099"/>
                </a:cubicBezTo>
                <a:cubicBezTo>
                  <a:pt x="10920436" y="2974198"/>
                  <a:pt x="10872877" y="2983630"/>
                  <a:pt x="10871398" y="2976728"/>
                </a:cubicBezTo>
                <a:cubicBezTo>
                  <a:pt x="10853171" y="2986599"/>
                  <a:pt x="10844013" y="2974439"/>
                  <a:pt x="10819743" y="2977481"/>
                </a:cubicBezTo>
                <a:cubicBezTo>
                  <a:pt x="10808314" y="2981215"/>
                  <a:pt x="10800068" y="2981856"/>
                  <a:pt x="10788834" y="2977840"/>
                </a:cubicBezTo>
                <a:cubicBezTo>
                  <a:pt x="10736185" y="2996020"/>
                  <a:pt x="10756982" y="2978653"/>
                  <a:pt x="10707711" y="2985644"/>
                </a:cubicBezTo>
                <a:cubicBezTo>
                  <a:pt x="10665262" y="2992997"/>
                  <a:pt x="10617142" y="2997767"/>
                  <a:pt x="10576086" y="3015319"/>
                </a:cubicBezTo>
                <a:cubicBezTo>
                  <a:pt x="10568550" y="3020292"/>
                  <a:pt x="10550046" y="3022174"/>
                  <a:pt x="10534761" y="3019524"/>
                </a:cubicBezTo>
                <a:cubicBezTo>
                  <a:pt x="10532134" y="3019067"/>
                  <a:pt x="10529698" y="3018490"/>
                  <a:pt x="10527537" y="3017814"/>
                </a:cubicBezTo>
                <a:cubicBezTo>
                  <a:pt x="10492044" y="3020498"/>
                  <a:pt x="10362224" y="3032491"/>
                  <a:pt x="10321799" y="3035635"/>
                </a:cubicBezTo>
                <a:cubicBezTo>
                  <a:pt x="10318526" y="3029246"/>
                  <a:pt x="10298084" y="3040774"/>
                  <a:pt x="10284989" y="3036679"/>
                </a:cubicBezTo>
                <a:cubicBezTo>
                  <a:pt x="10275610" y="3033085"/>
                  <a:pt x="10267220" y="3035744"/>
                  <a:pt x="10257423" y="3036027"/>
                </a:cubicBezTo>
                <a:cubicBezTo>
                  <a:pt x="10244517" y="3033202"/>
                  <a:pt x="10202424" y="3038304"/>
                  <a:pt x="10191450" y="3041963"/>
                </a:cubicBezTo>
                <a:cubicBezTo>
                  <a:pt x="10165225" y="3054679"/>
                  <a:pt x="10105634" y="3045236"/>
                  <a:pt x="10083845" y="3054978"/>
                </a:cubicBezTo>
                <a:cubicBezTo>
                  <a:pt x="10075939" y="3056408"/>
                  <a:pt x="10068203" y="3056986"/>
                  <a:pt x="10060611" y="3057035"/>
                </a:cubicBezTo>
                <a:lnTo>
                  <a:pt x="10039363" y="3055961"/>
                </a:lnTo>
                <a:lnTo>
                  <a:pt x="10033322" y="3053238"/>
                </a:lnTo>
                <a:lnTo>
                  <a:pt x="10020337" y="3053912"/>
                </a:lnTo>
                <a:lnTo>
                  <a:pt x="10016616" y="3053498"/>
                </a:lnTo>
                <a:cubicBezTo>
                  <a:pt x="10009508" y="3052695"/>
                  <a:pt x="10002492" y="3051995"/>
                  <a:pt x="9995549" y="3051719"/>
                </a:cubicBezTo>
                <a:cubicBezTo>
                  <a:pt x="10004680" y="3065377"/>
                  <a:pt x="9937988" y="3051618"/>
                  <a:pt x="9957212" y="3062663"/>
                </a:cubicBezTo>
                <a:cubicBezTo>
                  <a:pt x="9920646" y="3063519"/>
                  <a:pt x="9948538" y="3073806"/>
                  <a:pt x="9904584" y="3063999"/>
                </a:cubicBezTo>
                <a:cubicBezTo>
                  <a:pt x="9847813" y="3075166"/>
                  <a:pt x="9758323" y="3071010"/>
                  <a:pt x="9713857" y="3087955"/>
                </a:cubicBezTo>
                <a:cubicBezTo>
                  <a:pt x="9719380" y="3081485"/>
                  <a:pt x="9695453" y="3076466"/>
                  <a:pt x="9678879" y="3079676"/>
                </a:cubicBezTo>
                <a:cubicBezTo>
                  <a:pt x="9698255" y="3054291"/>
                  <a:pt x="9613348" y="3102551"/>
                  <a:pt x="9598760" y="3085228"/>
                </a:cubicBezTo>
                <a:cubicBezTo>
                  <a:pt x="9598041" y="3101310"/>
                  <a:pt x="9523758" y="3128579"/>
                  <a:pt x="9488796" y="3115384"/>
                </a:cubicBezTo>
                <a:cubicBezTo>
                  <a:pt x="9435532" y="3118605"/>
                  <a:pt x="9397815" y="3131898"/>
                  <a:pt x="9341972" y="3126583"/>
                </a:cubicBezTo>
                <a:cubicBezTo>
                  <a:pt x="9340239" y="3128735"/>
                  <a:pt x="9337399" y="3130536"/>
                  <a:pt x="9333795" y="3132083"/>
                </a:cubicBezTo>
                <a:lnTo>
                  <a:pt x="9321736" y="3135834"/>
                </a:lnTo>
                <a:lnTo>
                  <a:pt x="9319405" y="3135561"/>
                </a:lnTo>
                <a:cubicBezTo>
                  <a:pt x="9310247" y="3135512"/>
                  <a:pt x="9305558" y="3136419"/>
                  <a:pt x="9302847" y="3137746"/>
                </a:cubicBezTo>
                <a:lnTo>
                  <a:pt x="9300930" y="3139687"/>
                </a:lnTo>
                <a:lnTo>
                  <a:pt x="9290106" y="3141645"/>
                </a:lnTo>
                <a:lnTo>
                  <a:pt x="9270220" y="3146737"/>
                </a:lnTo>
                <a:lnTo>
                  <a:pt x="9265150" y="3146531"/>
                </a:lnTo>
                <a:lnTo>
                  <a:pt x="9233057" y="3152408"/>
                </a:lnTo>
                <a:lnTo>
                  <a:pt x="9231974" y="3151938"/>
                </a:lnTo>
                <a:cubicBezTo>
                  <a:pt x="9228816" y="3151020"/>
                  <a:pt x="9225099" y="3150595"/>
                  <a:pt x="9220130" y="3151189"/>
                </a:cubicBezTo>
                <a:cubicBezTo>
                  <a:pt x="9218372" y="3142213"/>
                  <a:pt x="9213458" y="3148467"/>
                  <a:pt x="9198955" y="3151015"/>
                </a:cubicBezTo>
                <a:cubicBezTo>
                  <a:pt x="9192986" y="3137641"/>
                  <a:pt x="9157451" y="3149750"/>
                  <a:pt x="9142196" y="3143802"/>
                </a:cubicBezTo>
                <a:cubicBezTo>
                  <a:pt x="9131673" y="3145976"/>
                  <a:pt x="9120437" y="3148030"/>
                  <a:pt x="9108665" y="3149868"/>
                </a:cubicBezTo>
                <a:lnTo>
                  <a:pt x="9014086" y="3150791"/>
                </a:lnTo>
                <a:lnTo>
                  <a:pt x="8915037" y="3140020"/>
                </a:lnTo>
                <a:cubicBezTo>
                  <a:pt x="8878400" y="3139785"/>
                  <a:pt x="8846675" y="3135786"/>
                  <a:pt x="8815667" y="3138606"/>
                </a:cubicBezTo>
                <a:cubicBezTo>
                  <a:pt x="8803071" y="3135495"/>
                  <a:pt x="8791199" y="3134238"/>
                  <a:pt x="8779688" y="3138895"/>
                </a:cubicBezTo>
                <a:cubicBezTo>
                  <a:pt x="8745498" y="3137342"/>
                  <a:pt x="8737221" y="3130691"/>
                  <a:pt x="8715556" y="3135878"/>
                </a:cubicBezTo>
                <a:cubicBezTo>
                  <a:pt x="8696347" y="3125121"/>
                  <a:pt x="8695210" y="3129227"/>
                  <a:pt x="8686183" y="3132307"/>
                </a:cubicBezTo>
                <a:lnTo>
                  <a:pt x="8684895" y="3132527"/>
                </a:lnTo>
                <a:lnTo>
                  <a:pt x="8682270" y="3130989"/>
                </a:lnTo>
                <a:lnTo>
                  <a:pt x="8676836" y="3130278"/>
                </a:lnTo>
                <a:lnTo>
                  <a:pt x="8662002" y="3130735"/>
                </a:lnTo>
                <a:lnTo>
                  <a:pt x="8656423" y="3131304"/>
                </a:lnTo>
                <a:cubicBezTo>
                  <a:pt x="8652581" y="3131550"/>
                  <a:pt x="8650028" y="3131521"/>
                  <a:pt x="8648261" y="3131294"/>
                </a:cubicBezTo>
                <a:lnTo>
                  <a:pt x="8648057" y="3131167"/>
                </a:lnTo>
                <a:lnTo>
                  <a:pt x="8640412" y="3131403"/>
                </a:lnTo>
                <a:cubicBezTo>
                  <a:pt x="8627510" y="3132092"/>
                  <a:pt x="8614954" y="3133035"/>
                  <a:pt x="8603003" y="3134155"/>
                </a:cubicBezTo>
                <a:cubicBezTo>
                  <a:pt x="8592897" y="3127095"/>
                  <a:pt x="8548738" y="3135435"/>
                  <a:pt x="8553571" y="3122125"/>
                </a:cubicBezTo>
                <a:cubicBezTo>
                  <a:pt x="8537450" y="3123243"/>
                  <a:pt x="8527699" y="3128769"/>
                  <a:pt x="8533128" y="3120039"/>
                </a:cubicBezTo>
                <a:cubicBezTo>
                  <a:pt x="8527821" y="3120156"/>
                  <a:pt x="8524551" y="3119414"/>
                  <a:pt x="8522209" y="3118252"/>
                </a:cubicBezTo>
                <a:lnTo>
                  <a:pt x="8521532" y="3117705"/>
                </a:lnTo>
                <a:lnTo>
                  <a:pt x="8485667" y="3120406"/>
                </a:lnTo>
                <a:lnTo>
                  <a:pt x="8480905" y="3119749"/>
                </a:lnTo>
                <a:lnTo>
                  <a:pt x="8457530" y="3122810"/>
                </a:lnTo>
                <a:lnTo>
                  <a:pt x="8445451" y="3123697"/>
                </a:lnTo>
                <a:lnTo>
                  <a:pt x="8442039" y="3125378"/>
                </a:lnTo>
                <a:cubicBezTo>
                  <a:pt x="8438355" y="3126399"/>
                  <a:pt x="8433075" y="3126839"/>
                  <a:pt x="8424215" y="3125963"/>
                </a:cubicBezTo>
                <a:lnTo>
                  <a:pt x="8422165" y="3125491"/>
                </a:lnTo>
                <a:lnTo>
                  <a:pt x="8407465" y="3127979"/>
                </a:lnTo>
                <a:cubicBezTo>
                  <a:pt x="8402731" y="3129129"/>
                  <a:pt x="8398540" y="3130592"/>
                  <a:pt x="8395146" y="3132488"/>
                </a:cubicBezTo>
                <a:cubicBezTo>
                  <a:pt x="8345093" y="3122354"/>
                  <a:pt x="8297866" y="3131626"/>
                  <a:pt x="8243538" y="3129873"/>
                </a:cubicBezTo>
                <a:cubicBezTo>
                  <a:pt x="8220052" y="3114107"/>
                  <a:pt x="8126172" y="3133411"/>
                  <a:pt x="8112685" y="3148698"/>
                </a:cubicBezTo>
                <a:cubicBezTo>
                  <a:pt x="8112380" y="3135302"/>
                  <a:pt x="8044302" y="3153542"/>
                  <a:pt x="8026741" y="3154015"/>
                </a:cubicBezTo>
                <a:cubicBezTo>
                  <a:pt x="8020887" y="3154173"/>
                  <a:pt x="8020646" y="3152357"/>
                  <a:pt x="8030400" y="3146736"/>
                </a:cubicBezTo>
                <a:cubicBezTo>
                  <a:pt x="8011739" y="3148301"/>
                  <a:pt x="7992477" y="3141339"/>
                  <a:pt x="8002987" y="3135663"/>
                </a:cubicBezTo>
                <a:cubicBezTo>
                  <a:pt x="7946297" y="3147811"/>
                  <a:pt x="7862627" y="3135732"/>
                  <a:pt x="7798568" y="3141249"/>
                </a:cubicBezTo>
                <a:cubicBezTo>
                  <a:pt x="7763645" y="3127901"/>
                  <a:pt x="7782577" y="3140251"/>
                  <a:pt x="7746353" y="3137755"/>
                </a:cubicBezTo>
                <a:cubicBezTo>
                  <a:pt x="7756261" y="3150042"/>
                  <a:pt x="7702377" y="3130861"/>
                  <a:pt x="7700395" y="3144729"/>
                </a:cubicBezTo>
                <a:cubicBezTo>
                  <a:pt x="7693866" y="3143835"/>
                  <a:pt x="7687603" y="3142532"/>
                  <a:pt x="7681335" y="3141120"/>
                </a:cubicBezTo>
                <a:lnTo>
                  <a:pt x="7678044" y="3140387"/>
                </a:lnTo>
                <a:lnTo>
                  <a:pt x="7664890" y="3139855"/>
                </a:lnTo>
                <a:lnTo>
                  <a:pt x="7661183" y="3136706"/>
                </a:lnTo>
                <a:lnTo>
                  <a:pt x="7641383" y="3133755"/>
                </a:lnTo>
                <a:cubicBezTo>
                  <a:pt x="7633967" y="3133115"/>
                  <a:pt x="7625987" y="3132967"/>
                  <a:pt x="7617169" y="3133614"/>
                </a:cubicBezTo>
                <a:cubicBezTo>
                  <a:pt x="7595475" y="3139109"/>
                  <a:pt x="7561695" y="3132374"/>
                  <a:pt x="7531143" y="3132781"/>
                </a:cubicBezTo>
                <a:lnTo>
                  <a:pt x="7517113" y="3134483"/>
                </a:lnTo>
                <a:lnTo>
                  <a:pt x="7471320" y="3131645"/>
                </a:lnTo>
                <a:cubicBezTo>
                  <a:pt x="7458285" y="3131095"/>
                  <a:pt x="7444756" y="3130805"/>
                  <a:pt x="7430512" y="3131007"/>
                </a:cubicBezTo>
                <a:lnTo>
                  <a:pt x="7404071" y="3132361"/>
                </a:lnTo>
                <a:lnTo>
                  <a:pt x="7397140" y="3131239"/>
                </a:lnTo>
                <a:cubicBezTo>
                  <a:pt x="7385068" y="3131364"/>
                  <a:pt x="7369091" y="3135313"/>
                  <a:pt x="7370514" y="3130516"/>
                </a:cubicBezTo>
                <a:lnTo>
                  <a:pt x="7356953" y="3132179"/>
                </a:lnTo>
                <a:lnTo>
                  <a:pt x="7343567" y="3128350"/>
                </a:lnTo>
                <a:cubicBezTo>
                  <a:pt x="7342101" y="3127461"/>
                  <a:pt x="7340998" y="3126514"/>
                  <a:pt x="7340295" y="3125545"/>
                </a:cubicBezTo>
                <a:lnTo>
                  <a:pt x="7321348" y="3126804"/>
                </a:lnTo>
                <a:lnTo>
                  <a:pt x="7305815" y="3124063"/>
                </a:lnTo>
                <a:lnTo>
                  <a:pt x="7292274" y="3125855"/>
                </a:lnTo>
                <a:lnTo>
                  <a:pt x="7286654" y="3125451"/>
                </a:lnTo>
                <a:lnTo>
                  <a:pt x="7272685" y="3124094"/>
                </a:lnTo>
                <a:cubicBezTo>
                  <a:pt x="7265523" y="3123143"/>
                  <a:pt x="7257508" y="3121997"/>
                  <a:pt x="7248584" y="3121080"/>
                </a:cubicBezTo>
                <a:lnTo>
                  <a:pt x="7241065" y="3120661"/>
                </a:lnTo>
                <a:lnTo>
                  <a:pt x="7224696" y="3116051"/>
                </a:lnTo>
                <a:cubicBezTo>
                  <a:pt x="7212786" y="3112566"/>
                  <a:pt x="7203412" y="3110217"/>
                  <a:pt x="7193009" y="3112108"/>
                </a:cubicBezTo>
                <a:cubicBezTo>
                  <a:pt x="7175276" y="3107606"/>
                  <a:pt x="7162888" y="3094987"/>
                  <a:pt x="7137220" y="3098354"/>
                </a:cubicBezTo>
                <a:cubicBezTo>
                  <a:pt x="7145010" y="3092637"/>
                  <a:pt x="7108715" y="3097662"/>
                  <a:pt x="7104427" y="3091790"/>
                </a:cubicBezTo>
                <a:cubicBezTo>
                  <a:pt x="7102447" y="3087061"/>
                  <a:pt x="7090976" y="3087484"/>
                  <a:pt x="7082240" y="3085740"/>
                </a:cubicBezTo>
                <a:cubicBezTo>
                  <a:pt x="7076014" y="3080911"/>
                  <a:pt x="7032058" y="3076501"/>
                  <a:pt x="7016754" y="3077196"/>
                </a:cubicBezTo>
                <a:cubicBezTo>
                  <a:pt x="6973620" y="3082001"/>
                  <a:pt x="6938923" y="3062558"/>
                  <a:pt x="6904436" y="3065900"/>
                </a:cubicBezTo>
                <a:cubicBezTo>
                  <a:pt x="6895406" y="3065445"/>
                  <a:pt x="6887919" y="3064350"/>
                  <a:pt x="6881434" y="3062865"/>
                </a:cubicBezTo>
                <a:lnTo>
                  <a:pt x="6865273" y="3057749"/>
                </a:lnTo>
                <a:cubicBezTo>
                  <a:pt x="6865072" y="3056626"/>
                  <a:pt x="6864871" y="3055502"/>
                  <a:pt x="6864671" y="3054378"/>
                </a:cubicBezTo>
                <a:lnTo>
                  <a:pt x="6852599" y="3052306"/>
                </a:lnTo>
                <a:lnTo>
                  <a:pt x="6850143" y="3051232"/>
                </a:lnTo>
                <a:cubicBezTo>
                  <a:pt x="6845470" y="3049168"/>
                  <a:pt x="6840704" y="3047206"/>
                  <a:pt x="6835301" y="3045593"/>
                </a:cubicBezTo>
                <a:cubicBezTo>
                  <a:pt x="6820447" y="3058242"/>
                  <a:pt x="6786888" y="3033956"/>
                  <a:pt x="6784871" y="3046562"/>
                </a:cubicBezTo>
                <a:cubicBezTo>
                  <a:pt x="6752593" y="3039899"/>
                  <a:pt x="6759140" y="3053646"/>
                  <a:pt x="6738245" y="3037055"/>
                </a:cubicBezTo>
                <a:cubicBezTo>
                  <a:pt x="6671880" y="3034501"/>
                  <a:pt x="6603220" y="3013245"/>
                  <a:pt x="6537703" y="3017736"/>
                </a:cubicBezTo>
                <a:cubicBezTo>
                  <a:pt x="6553051" y="3013722"/>
                  <a:pt x="6541149" y="3004943"/>
                  <a:pt x="6521858" y="3004158"/>
                </a:cubicBezTo>
                <a:cubicBezTo>
                  <a:pt x="6580141" y="2987944"/>
                  <a:pt x="6428765" y="3009117"/>
                  <a:pt x="6445069" y="2992470"/>
                </a:cubicBezTo>
                <a:cubicBezTo>
                  <a:pt x="6417897" y="3005060"/>
                  <a:pt x="6310156" y="3011743"/>
                  <a:pt x="6302447" y="2994274"/>
                </a:cubicBezTo>
                <a:cubicBezTo>
                  <a:pt x="6252173" y="2986131"/>
                  <a:pt x="6198382" y="2989085"/>
                  <a:pt x="6160029" y="2973666"/>
                </a:cubicBezTo>
                <a:cubicBezTo>
                  <a:pt x="6155014" y="2975022"/>
                  <a:pt x="6149642" y="2975878"/>
                  <a:pt x="6144046" y="2976380"/>
                </a:cubicBezTo>
                <a:lnTo>
                  <a:pt x="6127670" y="2976929"/>
                </a:lnTo>
                <a:lnTo>
                  <a:pt x="6126155" y="2976245"/>
                </a:lnTo>
                <a:cubicBezTo>
                  <a:pt x="6118509" y="2974369"/>
                  <a:pt x="6113052" y="2974144"/>
                  <a:pt x="6108575" y="2974651"/>
                </a:cubicBezTo>
                <a:lnTo>
                  <a:pt x="6103746" y="2975803"/>
                </a:lnTo>
                <a:lnTo>
                  <a:pt x="6091377" y="2975180"/>
                </a:lnTo>
                <a:lnTo>
                  <a:pt x="6066183" y="2975222"/>
                </a:lnTo>
                <a:lnTo>
                  <a:pt x="6063287" y="2974353"/>
                </a:lnTo>
                <a:lnTo>
                  <a:pt x="6054813" y="2974911"/>
                </a:lnTo>
                <a:lnTo>
                  <a:pt x="6050809" y="2973985"/>
                </a:lnTo>
                <a:lnTo>
                  <a:pt x="6013979" y="2974553"/>
                </a:lnTo>
                <a:cubicBezTo>
                  <a:pt x="6013918" y="2974361"/>
                  <a:pt x="6013860" y="2974167"/>
                  <a:pt x="6013800" y="2973973"/>
                </a:cubicBezTo>
                <a:cubicBezTo>
                  <a:pt x="6012565" y="2972689"/>
                  <a:pt x="6010070" y="2971765"/>
                  <a:pt x="6004866" y="2971570"/>
                </a:cubicBezTo>
                <a:cubicBezTo>
                  <a:pt x="6017706" y="2963268"/>
                  <a:pt x="6003515" y="2968156"/>
                  <a:pt x="5987036" y="2968315"/>
                </a:cubicBezTo>
                <a:cubicBezTo>
                  <a:pt x="6003302" y="2955458"/>
                  <a:pt x="5953573" y="2961108"/>
                  <a:pt x="5950027" y="2953546"/>
                </a:cubicBezTo>
                <a:cubicBezTo>
                  <a:pt x="5937559" y="2953953"/>
                  <a:pt x="5924668" y="2954151"/>
                  <a:pt x="5911668" y="2954074"/>
                </a:cubicBezTo>
                <a:lnTo>
                  <a:pt x="5904110" y="2953861"/>
                </a:lnTo>
                <a:cubicBezTo>
                  <a:pt x="5904082" y="2953815"/>
                  <a:pt x="5904053" y="2953769"/>
                  <a:pt x="5904026" y="2953724"/>
                </a:cubicBezTo>
                <a:cubicBezTo>
                  <a:pt x="5902528" y="2953395"/>
                  <a:pt x="5900097" y="2953219"/>
                  <a:pt x="5896189" y="2953236"/>
                </a:cubicBezTo>
                <a:lnTo>
                  <a:pt x="5890331" y="2953471"/>
                </a:lnTo>
                <a:lnTo>
                  <a:pt x="5875672" y="2953056"/>
                </a:lnTo>
                <a:lnTo>
                  <a:pt x="5871070" y="2952035"/>
                </a:lnTo>
                <a:lnTo>
                  <a:pt x="5869888" y="2950364"/>
                </a:lnTo>
                <a:lnTo>
                  <a:pt x="5868461" y="2950506"/>
                </a:lnTo>
                <a:cubicBezTo>
                  <a:pt x="5857092" y="2953019"/>
                  <a:pt x="5852416" y="2957005"/>
                  <a:pt x="5843343" y="2945262"/>
                </a:cubicBezTo>
                <a:cubicBezTo>
                  <a:pt x="5817989" y="2949116"/>
                  <a:pt x="5815840" y="2942065"/>
                  <a:pt x="5784331" y="2938531"/>
                </a:cubicBezTo>
                <a:cubicBezTo>
                  <a:pt x="5769202" y="2942455"/>
                  <a:pt x="5758885" y="2940521"/>
                  <a:pt x="5749498" y="2936713"/>
                </a:cubicBezTo>
                <a:cubicBezTo>
                  <a:pt x="5717228" y="2937683"/>
                  <a:pt x="5690227" y="2931877"/>
                  <a:pt x="5655214" y="2929503"/>
                </a:cubicBezTo>
                <a:cubicBezTo>
                  <a:pt x="5614827" y="2933899"/>
                  <a:pt x="5598877" y="2923069"/>
                  <a:pt x="5561446" y="2920575"/>
                </a:cubicBezTo>
                <a:cubicBezTo>
                  <a:pt x="5525084" y="2929276"/>
                  <a:pt x="5537471" y="2911136"/>
                  <a:pt x="5519456" y="2906631"/>
                </a:cubicBezTo>
                <a:lnTo>
                  <a:pt x="5514099" y="2906097"/>
                </a:lnTo>
                <a:lnTo>
                  <a:pt x="5499273" y="2907057"/>
                </a:lnTo>
                <a:lnTo>
                  <a:pt x="5493664" y="2907817"/>
                </a:lnTo>
                <a:cubicBezTo>
                  <a:pt x="5489815" y="2908191"/>
                  <a:pt x="5487270" y="2908250"/>
                  <a:pt x="5485530" y="2908080"/>
                </a:cubicBezTo>
                <a:lnTo>
                  <a:pt x="5485337" y="2907959"/>
                </a:lnTo>
                <a:lnTo>
                  <a:pt x="5477696" y="2908455"/>
                </a:lnTo>
                <a:cubicBezTo>
                  <a:pt x="5464775" y="2909581"/>
                  <a:pt x="5452182" y="2910951"/>
                  <a:pt x="5440170" y="2912482"/>
                </a:cubicBezTo>
                <a:cubicBezTo>
                  <a:pt x="5430698" y="2905718"/>
                  <a:pt x="5385970" y="2915593"/>
                  <a:pt x="5391911" y="2902040"/>
                </a:cubicBezTo>
                <a:cubicBezTo>
                  <a:pt x="5375744" y="2903707"/>
                  <a:pt x="5365560" y="2909594"/>
                  <a:pt x="5371708" y="2900629"/>
                </a:cubicBezTo>
                <a:cubicBezTo>
                  <a:pt x="5366408" y="2900926"/>
                  <a:pt x="5363213" y="2900288"/>
                  <a:pt x="5360976" y="2899197"/>
                </a:cubicBezTo>
                <a:lnTo>
                  <a:pt x="5360345" y="2898671"/>
                </a:lnTo>
                <a:lnTo>
                  <a:pt x="5324367" y="2902593"/>
                </a:lnTo>
                <a:lnTo>
                  <a:pt x="5319673" y="2902094"/>
                </a:lnTo>
                <a:lnTo>
                  <a:pt x="5296114" y="2905958"/>
                </a:lnTo>
                <a:lnTo>
                  <a:pt x="5283999" y="2907258"/>
                </a:lnTo>
                <a:lnTo>
                  <a:pt x="5280460" y="2909063"/>
                </a:lnTo>
                <a:cubicBezTo>
                  <a:pt x="5276699" y="2910214"/>
                  <a:pt x="5271395" y="2910834"/>
                  <a:pt x="5262637" y="2910250"/>
                </a:cubicBezTo>
                <a:lnTo>
                  <a:pt x="5260635" y="2909845"/>
                </a:lnTo>
                <a:lnTo>
                  <a:pt x="5245770" y="2912842"/>
                </a:lnTo>
                <a:cubicBezTo>
                  <a:pt x="5240955" y="2914159"/>
                  <a:pt x="5236652" y="2915770"/>
                  <a:pt x="5233108" y="2917794"/>
                </a:cubicBezTo>
                <a:cubicBezTo>
                  <a:pt x="5184071" y="2909280"/>
                  <a:pt x="5136210" y="2920197"/>
                  <a:pt x="5082201" y="2920260"/>
                </a:cubicBezTo>
                <a:lnTo>
                  <a:pt x="4939211" y="2931760"/>
                </a:lnTo>
                <a:cubicBezTo>
                  <a:pt x="4920477" y="2933960"/>
                  <a:pt x="4783353" y="2943291"/>
                  <a:pt x="4794309" y="2937227"/>
                </a:cubicBezTo>
                <a:cubicBezTo>
                  <a:pt x="4736776" y="2951353"/>
                  <a:pt x="4701995" y="2938961"/>
                  <a:pt x="4637676" y="2946666"/>
                </a:cubicBezTo>
                <a:cubicBezTo>
                  <a:pt x="4603987" y="2934412"/>
                  <a:pt x="4621816" y="2946201"/>
                  <a:pt x="4585922" y="2944906"/>
                </a:cubicBezTo>
                <a:cubicBezTo>
                  <a:pt x="4594760" y="2956935"/>
                  <a:pt x="4542663" y="2939450"/>
                  <a:pt x="4539516" y="2953466"/>
                </a:cubicBezTo>
                <a:cubicBezTo>
                  <a:pt x="4533082" y="2952789"/>
                  <a:pt x="4526953" y="2951687"/>
                  <a:pt x="4520819" y="2950477"/>
                </a:cubicBezTo>
                <a:lnTo>
                  <a:pt x="4517604" y="2949852"/>
                </a:lnTo>
                <a:lnTo>
                  <a:pt x="4504537" y="2949759"/>
                </a:lnTo>
                <a:lnTo>
                  <a:pt x="4501104" y="2946715"/>
                </a:lnTo>
                <a:lnTo>
                  <a:pt x="4342695" y="2951638"/>
                </a:lnTo>
                <a:cubicBezTo>
                  <a:pt x="4328954" y="2954609"/>
                  <a:pt x="4284038" y="2957184"/>
                  <a:pt x="4274096" y="2953640"/>
                </a:cubicBezTo>
                <a:cubicBezTo>
                  <a:pt x="4264434" y="2953346"/>
                  <a:pt x="4254047" y="2955481"/>
                  <a:pt x="4248170" y="2951384"/>
                </a:cubicBezTo>
                <a:lnTo>
                  <a:pt x="4147924" y="2945945"/>
                </a:lnTo>
                <a:cubicBezTo>
                  <a:pt x="4131656" y="2952619"/>
                  <a:pt x="4104816" y="2942907"/>
                  <a:pt x="4061825" y="2944206"/>
                </a:cubicBezTo>
                <a:cubicBezTo>
                  <a:pt x="4044045" y="2951860"/>
                  <a:pt x="4032845" y="2944993"/>
                  <a:pt x="3998557" y="2955821"/>
                </a:cubicBezTo>
                <a:cubicBezTo>
                  <a:pt x="3997072" y="2955023"/>
                  <a:pt x="3995237" y="2954313"/>
                  <a:pt x="3993107" y="2953708"/>
                </a:cubicBezTo>
                <a:cubicBezTo>
                  <a:pt x="3980729" y="2950196"/>
                  <a:pt x="3961302" y="2950972"/>
                  <a:pt x="3949713" y="2955441"/>
                </a:cubicBezTo>
                <a:cubicBezTo>
                  <a:pt x="3894925" y="2970367"/>
                  <a:pt x="3844508" y="2972262"/>
                  <a:pt x="3797284" y="2977037"/>
                </a:cubicBezTo>
                <a:cubicBezTo>
                  <a:pt x="3743822" y="2981057"/>
                  <a:pt x="3778974" y="2965129"/>
                  <a:pt x="3712498" y="2979996"/>
                </a:cubicBezTo>
                <a:cubicBezTo>
                  <a:pt x="3705202" y="2975373"/>
                  <a:pt x="3696720" y="2975524"/>
                  <a:pt x="3682471" y="2978543"/>
                </a:cubicBezTo>
                <a:cubicBezTo>
                  <a:pt x="3656488" y="2980127"/>
                  <a:pt x="3658300" y="2967587"/>
                  <a:pt x="3632163" y="2976264"/>
                </a:cubicBezTo>
                <a:cubicBezTo>
                  <a:pt x="3636766" y="2969363"/>
                  <a:pt x="3582819" y="2975892"/>
                  <a:pt x="3594728" y="2968398"/>
                </a:cubicBezTo>
                <a:cubicBezTo>
                  <a:pt x="3577705" y="2963064"/>
                  <a:pt x="3569481" y="2973476"/>
                  <a:pt x="3552594" y="2968934"/>
                </a:cubicBezTo>
                <a:cubicBezTo>
                  <a:pt x="3533613" y="2968552"/>
                  <a:pt x="3563577" y="2975594"/>
                  <a:pt x="3542589" y="2977031"/>
                </a:cubicBezTo>
                <a:cubicBezTo>
                  <a:pt x="3517131" y="2977564"/>
                  <a:pt x="3517346" y="2989828"/>
                  <a:pt x="3497591" y="2975018"/>
                </a:cubicBezTo>
                <a:lnTo>
                  <a:pt x="3429352" y="2971090"/>
                </a:lnTo>
                <a:cubicBezTo>
                  <a:pt x="3414141" y="2975624"/>
                  <a:pt x="3401904" y="2974195"/>
                  <a:pt x="3389938" y="2970884"/>
                </a:cubicBezTo>
                <a:cubicBezTo>
                  <a:pt x="3354504" y="2973297"/>
                  <a:pt x="3322178" y="2968827"/>
                  <a:pt x="3282344" y="2968084"/>
                </a:cubicBezTo>
                <a:cubicBezTo>
                  <a:pt x="3239277" y="2974224"/>
                  <a:pt x="3217192" y="2964327"/>
                  <a:pt x="3174624" y="2963576"/>
                </a:cubicBezTo>
                <a:cubicBezTo>
                  <a:pt x="3132504" y="2975210"/>
                  <a:pt x="3146911" y="2949576"/>
                  <a:pt x="3111077" y="2951285"/>
                </a:cubicBezTo>
                <a:cubicBezTo>
                  <a:pt x="3052732" y="2962418"/>
                  <a:pt x="3112543" y="2942881"/>
                  <a:pt x="3022501" y="2948619"/>
                </a:cubicBezTo>
                <a:cubicBezTo>
                  <a:pt x="3017399" y="2950352"/>
                  <a:pt x="3006521" y="2948989"/>
                  <a:pt x="3007714" y="2946762"/>
                </a:cubicBezTo>
                <a:cubicBezTo>
                  <a:pt x="2987987" y="2948105"/>
                  <a:pt x="2931270" y="2937206"/>
                  <a:pt x="2903098" y="2940576"/>
                </a:cubicBezTo>
                <a:cubicBezTo>
                  <a:pt x="2848155" y="2935894"/>
                  <a:pt x="2821430" y="2947095"/>
                  <a:pt x="2781591" y="2946394"/>
                </a:cubicBezTo>
                <a:cubicBezTo>
                  <a:pt x="2735559" y="2940279"/>
                  <a:pt x="2708563" y="2934146"/>
                  <a:pt x="2627942" y="2919996"/>
                </a:cubicBezTo>
                <a:lnTo>
                  <a:pt x="2354959" y="2882080"/>
                </a:lnTo>
                <a:cubicBezTo>
                  <a:pt x="2252426" y="2847776"/>
                  <a:pt x="2124519" y="2878188"/>
                  <a:pt x="2063184" y="2879109"/>
                </a:cubicBezTo>
                <a:cubicBezTo>
                  <a:pt x="2038620" y="2892844"/>
                  <a:pt x="2017217" y="2880735"/>
                  <a:pt x="1986946" y="2887619"/>
                </a:cubicBezTo>
                <a:cubicBezTo>
                  <a:pt x="1919067" y="2894646"/>
                  <a:pt x="1852404" y="2912737"/>
                  <a:pt x="1763479" y="2909077"/>
                </a:cubicBezTo>
                <a:cubicBezTo>
                  <a:pt x="1726097" y="2949538"/>
                  <a:pt x="1621108" y="2933327"/>
                  <a:pt x="1537980" y="2960398"/>
                </a:cubicBezTo>
                <a:cubicBezTo>
                  <a:pt x="1489205" y="2967965"/>
                  <a:pt x="1410921" y="2954082"/>
                  <a:pt x="1395229" y="2975625"/>
                </a:cubicBezTo>
                <a:cubicBezTo>
                  <a:pt x="1371975" y="2964548"/>
                  <a:pt x="1352259" y="2986116"/>
                  <a:pt x="1327834" y="2989485"/>
                </a:cubicBezTo>
                <a:cubicBezTo>
                  <a:pt x="1307734" y="2982782"/>
                  <a:pt x="1298456" y="2990289"/>
                  <a:pt x="1280757" y="2992959"/>
                </a:cubicBezTo>
                <a:cubicBezTo>
                  <a:pt x="1272383" y="2988567"/>
                  <a:pt x="1257337" y="2989790"/>
                  <a:pt x="1252582" y="2995877"/>
                </a:cubicBezTo>
                <a:cubicBezTo>
                  <a:pt x="1260705" y="3008688"/>
                  <a:pt x="1207969" y="3005420"/>
                  <a:pt x="1204670" y="3014826"/>
                </a:cubicBezTo>
                <a:cubicBezTo>
                  <a:pt x="1174431" y="3018683"/>
                  <a:pt x="1041848" y="3015513"/>
                  <a:pt x="1020457" y="3031603"/>
                </a:cubicBezTo>
                <a:cubicBezTo>
                  <a:pt x="959520" y="3042500"/>
                  <a:pt x="869308" y="3024872"/>
                  <a:pt x="843248" y="3026954"/>
                </a:cubicBezTo>
                <a:cubicBezTo>
                  <a:pt x="815646" y="3001836"/>
                  <a:pt x="694189" y="3080490"/>
                  <a:pt x="583517" y="3089095"/>
                </a:cubicBezTo>
                <a:cubicBezTo>
                  <a:pt x="568425" y="3087467"/>
                  <a:pt x="560448" y="3088013"/>
                  <a:pt x="556836" y="3094374"/>
                </a:cubicBezTo>
                <a:cubicBezTo>
                  <a:pt x="528264" y="3099747"/>
                  <a:pt x="471823" y="3109156"/>
                  <a:pt x="412089" y="3121334"/>
                </a:cubicBezTo>
                <a:cubicBezTo>
                  <a:pt x="367235" y="3131096"/>
                  <a:pt x="143790" y="3139436"/>
                  <a:pt x="83929" y="315056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8610" name="Title 1"/>
          <p:cNvSpPr>
            <a:spLocks noGrp="1"/>
          </p:cNvSpPr>
          <p:nvPr>
            <p:ph type="title"/>
          </p:nvPr>
        </p:nvSpPr>
        <p:spPr>
          <a:xfrm>
            <a:off x="838200" y="3905833"/>
            <a:ext cx="4215063" cy="2398713"/>
          </a:xfrm>
        </p:spPr>
        <p:txBody>
          <a:bodyPr>
            <a:normAutofit/>
          </a:bodyPr>
          <a:lstStyle/>
          <a:p>
            <a:r>
              <a:rPr lang="en-US" dirty="0"/>
              <a:t>Functional Structure (Adidas)</a:t>
            </a:r>
          </a:p>
        </p:txBody>
      </p:sp>
      <p:pic>
        <p:nvPicPr>
          <p:cNvPr id="2097155" name="Picture 3"/>
          <p:cNvPicPr>
            <a:picLocks noChangeAspect="1"/>
          </p:cNvPicPr>
          <p:nvPr/>
        </p:nvPicPr>
        <p:blipFill>
          <a:blip r:embed="rId3" cstate="print"/>
          <a:stretch>
            <a:fillRect/>
          </a:stretch>
        </p:blipFill>
        <p:spPr bwMode="auto">
          <a:xfrm>
            <a:off x="1158955" y="652439"/>
            <a:ext cx="9875259" cy="2271309"/>
          </a:xfrm>
          <a:prstGeom prst="rect">
            <a:avLst/>
          </a:prstGeom>
          <a:noFill/>
        </p:spPr>
      </p:pic>
      <p:sp>
        <p:nvSpPr>
          <p:cNvPr id="1048611" name="Content Placeholder 2"/>
          <p:cNvSpPr>
            <a:spLocks noGrp="1"/>
          </p:cNvSpPr>
          <p:nvPr>
            <p:ph idx="1"/>
          </p:nvPr>
        </p:nvSpPr>
        <p:spPr>
          <a:xfrm>
            <a:off x="5630779" y="3884452"/>
            <a:ext cx="5723021" cy="2398713"/>
          </a:xfrm>
        </p:spPr>
        <p:txBody>
          <a:bodyPr anchor="ctr">
            <a:normAutofit/>
          </a:bodyPr>
          <a:lstStyle/>
          <a:p>
            <a:pPr lvl="0"/>
            <a:r>
              <a:rPr lang="en-US" sz="1400"/>
              <a:t>Functional structure organises the employees based on specialised business functions and responsibilities effectively. </a:t>
            </a:r>
          </a:p>
          <a:p>
            <a:pPr lvl="0"/>
            <a:r>
              <a:rPr lang="en-US" sz="1400"/>
              <a:t>Adidas has several functional divisions such as marketing, finance, operations, human resources, and information technology (Galluccio and Agrell, 2022). </a:t>
            </a:r>
          </a:p>
          <a:p>
            <a:pPr lvl="0"/>
            <a:r>
              <a:rPr lang="en-US" sz="1400"/>
              <a:t>Specialisation enhances efficiency, specialisation, employee growth, and the overall consistency of business performance. </a:t>
            </a:r>
          </a:p>
          <a:p>
            <a:r>
              <a:rPr lang="en-US" sz="1400"/>
              <a:t>Departmental isolation can minimise interdepartmental communication and interdepartmental collaboration, interdepartmental flexibility and interdepartmental responsiveness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15" name="Rectangle 8"/>
          <p:cNvSpPr>
            <a:spLocks noGrp="1" noRot="1" noChangeAspect="1" noMove="1" noResize="1" noEditPoints="1" noAdjustHandles="1" noChangeArrowheads="1" noChangeShapeType="1" noTextEdit="1"/>
          </p:cNvSpPr>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6" name="Rectangle 10"/>
          <p:cNvSpPr>
            <a:spLocks noGrp="1" noRot="1" noChangeAspect="1" noMove="1" noResize="1" noEditPoints="1" noAdjustHandles="1" noChangeArrowheads="1" noChangeShapeType="1" noTextEdit="1"/>
          </p:cNvSpPr>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12"/>
          <p:cNvGrpSpPr>
            <a:grpSpLocks noGrp="1" noRot="1" noChangeAspect="1" noMove="1" noResize="1"/>
          </p:cNvGrpSpPr>
          <p:nvPr/>
        </p:nvGrpSpPr>
        <p:grpSpPr>
          <a:xfrm>
            <a:off x="1" y="2075420"/>
            <a:ext cx="12048729" cy="4093306"/>
            <a:chOff x="1" y="2075420"/>
            <a:chExt cx="12048729" cy="4093306"/>
          </a:xfrm>
        </p:grpSpPr>
        <p:sp>
          <p:nvSpPr>
            <p:cNvPr id="1048617" name="Oval 13"/>
            <p:cNvSpPr/>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8" name="Oval 14"/>
            <p:cNvSpPr/>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9" name="Oval 15"/>
            <p:cNvSpPr/>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0" name="Oval 16"/>
            <p:cNvSpPr/>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621" name="Oval 17"/>
            <p:cNvSpPr/>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2" name="Oval 18"/>
            <p:cNvSpPr/>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8623" name="Rectangle 20"/>
          <p:cNvSpPr>
            <a:spLocks noGrp="1" noRot="1" noChangeAspect="1" noMove="1" noResize="1" noEditPoints="1" noAdjustHandles="1" noChangeArrowheads="1" noChangeShapeType="1" noTextEdit="1"/>
          </p:cNvSpPr>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22"/>
          <p:cNvGrpSpPr>
            <a:grpSpLocks noGrp="1" noRot="1" noChangeAspect="1" noMove="1" noResize="1"/>
          </p:cNvGrpSpPr>
          <p:nvPr/>
        </p:nvGrpSpPr>
        <p:grpSpPr>
          <a:xfrm>
            <a:off x="11259539" y="317578"/>
            <a:ext cx="548640" cy="549007"/>
            <a:chOff x="7029447" y="3514725"/>
            <a:chExt cx="1285875" cy="549007"/>
          </a:xfrm>
        </p:grpSpPr>
        <p:cxnSp>
          <p:nvCxnSpPr>
            <p:cNvPr id="3145728" name="Straight Connector 23"/>
            <p:cNvCxnSpPr>
              <a:cxnSpLocks/>
            </p:cNvCxnSpPr>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29" name="Straight Connector 24"/>
            <p:cNvCxnSpPr>
              <a:cxnSpLocks/>
            </p:cNvCxnSpPr>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30" name="Straight Connector 25"/>
            <p:cNvCxnSpPr>
              <a:cxnSpLocks/>
            </p:cNvCxnSpPr>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31" name="Straight Connector 26"/>
            <p:cNvCxnSpPr>
              <a:cxnSpLocks/>
            </p:cNvCxnSpPr>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48624" name="Rectangle 28"/>
          <p:cNvSpPr>
            <a:spLocks noGrp="1" noRot="1" noChangeAspect="1" noMove="1" noResize="1" noEditPoints="1" noAdjustHandles="1" noChangeArrowheads="1" noChangeShapeType="1" noTextEdit="1"/>
          </p:cNvSpPr>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0"/>
          <p:cNvGrpSpPr>
            <a:grpSpLocks noGrp="1" noRot="1" noChangeAspect="1" noMove="1" noResize="1"/>
          </p:cNvGrpSpPr>
          <p:nvPr/>
        </p:nvGrpSpPr>
        <p:grpSpPr>
          <a:xfrm rot="5400000">
            <a:off x="616345" y="5940560"/>
            <a:ext cx="1285875" cy="549007"/>
            <a:chOff x="7029447" y="3514725"/>
            <a:chExt cx="1285875" cy="549007"/>
          </a:xfrm>
        </p:grpSpPr>
        <p:cxnSp>
          <p:nvCxnSpPr>
            <p:cNvPr id="3145732" name="Straight Connector 31"/>
            <p:cNvCxnSpPr>
              <a:cxnSpLocks/>
            </p:cNvCxnSpPr>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33" name="Straight Connector 32"/>
            <p:cNvCxnSpPr>
              <a:cxnSpLocks/>
            </p:cNvCxnSpPr>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34" name="Straight Connector 33"/>
            <p:cNvCxnSpPr>
              <a:cxnSpLocks/>
            </p:cNvCxnSpPr>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45735" name="Straight Connector 34"/>
            <p:cNvCxnSpPr>
              <a:cxnSpLocks/>
            </p:cNvCxnSpPr>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48625" name="Title 1"/>
          <p:cNvSpPr>
            <a:spLocks noGrp="1"/>
          </p:cNvSpPr>
          <p:nvPr>
            <p:ph type="title"/>
          </p:nvPr>
        </p:nvSpPr>
        <p:spPr>
          <a:xfrm>
            <a:off x="630935" y="4018137"/>
            <a:ext cx="5071221" cy="2129586"/>
          </a:xfrm>
          <a:noFill/>
        </p:spPr>
        <p:txBody>
          <a:bodyPr anchor="t">
            <a:normAutofit/>
          </a:bodyPr>
          <a:lstStyle/>
          <a:p>
            <a:r>
              <a:rPr lang="en-US" sz="4800">
                <a:solidFill>
                  <a:schemeClr val="bg1"/>
                </a:solidFill>
              </a:rPr>
              <a:t>Divisional Structure (Adidas)</a:t>
            </a:r>
          </a:p>
        </p:txBody>
      </p:sp>
      <p:pic>
        <p:nvPicPr>
          <p:cNvPr id="2097156" name="Picture 3"/>
          <p:cNvPicPr>
            <a:picLocks noChangeAspect="1"/>
          </p:cNvPicPr>
          <p:nvPr/>
        </p:nvPicPr>
        <p:blipFill>
          <a:blip r:embed="rId3"/>
          <a:stretch>
            <a:fillRect/>
          </a:stretch>
        </p:blipFill>
        <p:spPr bwMode="auto">
          <a:xfrm>
            <a:off x="631359" y="1247420"/>
            <a:ext cx="10843065" cy="2005965"/>
          </a:xfrm>
          <a:prstGeom prst="rect">
            <a:avLst/>
          </a:prstGeom>
          <a:noFill/>
        </p:spPr>
      </p:pic>
      <p:grpSp>
        <p:nvGrpSpPr>
          <p:cNvPr id="40" name="Group 36"/>
          <p:cNvGrpSpPr>
            <a:grpSpLocks noGrp="1" noRot="1" noChangeAspect="1" noMove="1" noResize="1"/>
          </p:cNvGrpSpPr>
          <p:nvPr/>
        </p:nvGrpSpPr>
        <p:grpSpPr>
          <a:xfrm rot="16200000">
            <a:off x="474192" y="776904"/>
            <a:ext cx="304800" cy="429768"/>
            <a:chOff x="215328" y="-46937"/>
            <a:chExt cx="304800" cy="2773841"/>
          </a:xfrm>
        </p:grpSpPr>
        <p:cxnSp>
          <p:nvCxnSpPr>
            <p:cNvPr id="3145736" name="Straight Connector 37"/>
            <p:cNvCxnSpPr>
              <a:cxnSpLocks/>
            </p:cNvCxnSpPr>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5737" name="Straight Connector 38"/>
            <p:cNvCxnSpPr>
              <a:cxnSpLocks/>
            </p:cNvCxnSpPr>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5738" name="Straight Connector 39"/>
            <p:cNvCxnSpPr>
              <a:cxnSpLocks/>
            </p:cNvCxnSpPr>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5739" name="Straight Connector 40"/>
            <p:cNvCxnSpPr>
              <a:cxnSpLocks/>
            </p:cNvCxnSpPr>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048626" name="Oval 42"/>
          <p:cNvSpPr>
            <a:spLocks noGrp="1" noRot="1" noChangeAspect="1" noMove="1" noResize="1" noEditPoints="1" noAdjustHandles="1" noChangeArrowheads="1" noChangeShapeType="1" noTextEdit="1"/>
          </p:cNvSpPr>
          <p:nvPr/>
        </p:nvSpPr>
        <p:spPr>
          <a:xfrm rot="12600000">
            <a:off x="10150845" y="4270841"/>
            <a:ext cx="1897885" cy="1897885"/>
          </a:xfrm>
          <a:prstGeom prst="ellipse">
            <a:avLst/>
          </a:prstGeom>
          <a:gradFill>
            <a:gsLst>
              <a:gs pos="0">
                <a:schemeClr val="tx2">
                  <a:lumMod val="75000"/>
                  <a:alpha val="10000"/>
                </a:schemeClr>
              </a:gs>
              <a:gs pos="100000">
                <a:schemeClr val="tx2">
                  <a:lumMod val="60000"/>
                  <a:lumOff val="4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7" name="Content Placeholder 2"/>
          <p:cNvSpPr>
            <a:spLocks noGrp="1"/>
          </p:cNvSpPr>
          <p:nvPr>
            <p:ph idx="1"/>
          </p:nvPr>
        </p:nvSpPr>
        <p:spPr>
          <a:xfrm>
            <a:off x="5925304" y="4018143"/>
            <a:ext cx="5549111" cy="2129599"/>
          </a:xfrm>
          <a:noFill/>
        </p:spPr>
        <p:txBody>
          <a:bodyPr anchor="t">
            <a:normAutofit/>
          </a:bodyPr>
          <a:lstStyle/>
          <a:p>
            <a:pPr lvl="0"/>
            <a:r>
              <a:rPr lang="en-US" sz="1300">
                <a:solidFill>
                  <a:schemeClr val="bg1"/>
                </a:solidFill>
              </a:rPr>
              <a:t>Divisional structure: This structure divides business operations based on products, markets or geographical locations. </a:t>
            </a:r>
          </a:p>
          <a:p>
            <a:pPr lvl="0"/>
            <a:r>
              <a:rPr lang="en-US" sz="1300">
                <a:solidFill>
                  <a:schemeClr val="bg1"/>
                </a:solidFill>
              </a:rPr>
              <a:t>Adidas operates footwear, apparel, accessories and digital business across separate operating segments. </a:t>
            </a:r>
          </a:p>
          <a:p>
            <a:pPr lvl="0"/>
            <a:r>
              <a:rPr lang="en-US" sz="1300">
                <a:solidFill>
                  <a:schemeClr val="bg1"/>
                </a:solidFill>
              </a:rPr>
              <a:t>Independent divisions enhance customer focus, innovation, strategic flexibility, and effectiveness of product development (Sergeev, 2023). </a:t>
            </a:r>
          </a:p>
          <a:p>
            <a:pPr lvl="0"/>
            <a:r>
              <a:rPr lang="en-US" sz="1300">
                <a:solidFill>
                  <a:schemeClr val="bg1"/>
                </a:solidFill>
              </a:rPr>
              <a:t>Divisional operations sometimes raise management expenses, redundancy of resources and organisational coordination issues. </a:t>
            </a:r>
          </a:p>
          <a:p>
            <a:endParaRPr lang="en-US" sz="130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31"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32" name="Freeform: Shape 10"/>
          <p:cNvSpPr>
            <a:spLocks noGrp="1" noRot="1" noChangeAspect="1" noMove="1" noResize="1" noEditPoints="1" noAdjustHandles="1" noChangeArrowheads="1" noChangeShapeType="1" noTextEdit="1"/>
          </p:cNvSpPr>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8633" name="Title 1"/>
          <p:cNvSpPr>
            <a:spLocks noGrp="1"/>
          </p:cNvSpPr>
          <p:nvPr>
            <p:ph type="title"/>
          </p:nvPr>
        </p:nvSpPr>
        <p:spPr>
          <a:xfrm>
            <a:off x="1137034" y="609597"/>
            <a:ext cx="9392421" cy="1330841"/>
          </a:xfrm>
        </p:spPr>
        <p:txBody>
          <a:bodyPr>
            <a:normAutofit/>
          </a:bodyPr>
          <a:lstStyle/>
          <a:p>
            <a:r>
              <a:rPr lang="en-US" dirty="0"/>
              <a:t>Matrix Structure (Adidas)</a:t>
            </a:r>
          </a:p>
        </p:txBody>
      </p:sp>
      <p:sp>
        <p:nvSpPr>
          <p:cNvPr id="1048634" name="Content Placeholder 2"/>
          <p:cNvSpPr>
            <a:spLocks noGrp="1"/>
          </p:cNvSpPr>
          <p:nvPr>
            <p:ph idx="1"/>
          </p:nvPr>
        </p:nvSpPr>
        <p:spPr>
          <a:xfrm>
            <a:off x="1137034" y="2198362"/>
            <a:ext cx="4958966" cy="3917773"/>
          </a:xfrm>
        </p:spPr>
        <p:txBody>
          <a:bodyPr>
            <a:normAutofit fontScale="94737"/>
          </a:bodyPr>
          <a:lstStyle/>
          <a:p>
            <a:pPr lvl="0"/>
            <a:r>
              <a:rPr lang="en-US" sz="1900"/>
              <a:t>Matrix structure is a structure that integrates both the functional departments and the product or project management. </a:t>
            </a:r>
          </a:p>
          <a:p>
            <a:pPr lvl="0"/>
            <a:r>
              <a:rPr lang="en-US" sz="1900"/>
              <a:t>Functional managers and project managers who report to the same workers are found in different parts of the operations. </a:t>
            </a:r>
          </a:p>
          <a:p>
            <a:pPr lvl="0"/>
            <a:r>
              <a:rPr lang="en-US" sz="1900"/>
              <a:t>Adidas favors innovation by working on products and marketing efforts on a worldwide scale in teams. </a:t>
            </a:r>
          </a:p>
          <a:p>
            <a:pPr lvl="0"/>
            <a:r>
              <a:rPr lang="en-US" sz="1900"/>
              <a:t>On some occasions, dual reporting relationships cause confusion, conflict, slow decision making and difficulty in accountability (Song, Ro and Baek, 2026). </a:t>
            </a:r>
          </a:p>
          <a:p>
            <a:endParaRPr lang="en-US" sz="1900"/>
          </a:p>
        </p:txBody>
      </p:sp>
      <p:pic>
        <p:nvPicPr>
          <p:cNvPr id="2097157" name="Picture 3"/>
          <p:cNvPicPr>
            <a:picLocks noChangeAspect="1"/>
          </p:cNvPicPr>
          <p:nvPr/>
        </p:nvPicPr>
        <p:blipFill>
          <a:blip r:embed="rId3"/>
          <a:stretch>
            <a:fillRect/>
          </a:stretch>
        </p:blipFill>
        <p:spPr bwMode="auto">
          <a:xfrm>
            <a:off x="6719367" y="2548507"/>
            <a:ext cx="4788505" cy="3028728"/>
          </a:xfrm>
          <a:prstGeom prst="rect">
            <a:avLst/>
          </a:prstGeom>
          <a:noFill/>
        </p:spPr>
      </p:pic>
      <p:sp>
        <p:nvSpPr>
          <p:cNvPr id="1048635" name="Freeform: Shape 12"/>
          <p:cNvSpPr>
            <a:spLocks noGrp="1" noRot="1" noChangeAspect="1" noMove="1" noResize="1" noEditPoints="1" noAdjustHandles="1" noChangeArrowheads="1" noChangeShapeType="1" noTextEdit="1"/>
          </p:cNvSpPr>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39" name="Rectangle 7"/>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47" name="Group 9"/>
          <p:cNvGrpSpPr>
            <a:grpSpLocks noGrp="1" noRot="1" noChangeAspect="1" noMove="1" noResize="1"/>
          </p:cNvGrpSpPr>
          <p:nvPr/>
        </p:nvGrpSpPr>
        <p:grpSpPr>
          <a:xfrm>
            <a:off x="0" y="0"/>
            <a:ext cx="7467600" cy="6858000"/>
            <a:chOff x="7467600" y="0"/>
            <a:chExt cx="4724400" cy="6858000"/>
          </a:xfrm>
        </p:grpSpPr>
        <p:sp>
          <p:nvSpPr>
            <p:cNvPr id="1048640" name="Rectangle 10"/>
            <p:cNvSpPr/>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8641" name="Rectangle 11"/>
            <p:cNvSpPr/>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8642" name="Freeform: Shape 13"/>
          <p:cNvSpPr>
            <a:spLocks noGrp="1" noRot="1" noChangeAspect="1" noMove="1" noResize="1" noEditPoints="1" noAdjustHandles="1" noChangeArrowheads="1" noChangeShapeType="1" noTextEdit="1"/>
          </p:cNvSpPr>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048643" name="Rectangle 15"/>
          <p:cNvSpPr>
            <a:spLocks noGrp="1" noRot="1" noChangeAspect="1" noMove="1" noResize="1" noEditPoints="1" noAdjustHandles="1" noChangeArrowheads="1" noChangeShapeType="1" noTextEdit="1"/>
          </p:cNvSpPr>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48644" name="Title 1"/>
          <p:cNvSpPr>
            <a:spLocks noGrp="1"/>
          </p:cNvSpPr>
          <p:nvPr>
            <p:ph type="title"/>
          </p:nvPr>
        </p:nvSpPr>
        <p:spPr>
          <a:xfrm>
            <a:off x="1143000" y="1676400"/>
            <a:ext cx="3810000" cy="3505200"/>
          </a:xfrm>
        </p:spPr>
        <p:txBody>
          <a:bodyPr anchor="t">
            <a:normAutofit/>
          </a:bodyPr>
          <a:lstStyle/>
          <a:p>
            <a:r>
              <a:rPr lang="en-US" sz="4000" b="1" dirty="0"/>
              <a:t>Comparison of Organisational Structures</a:t>
            </a:r>
            <a:br>
              <a:rPr lang="en-US" sz="4000" b="1" dirty="0"/>
            </a:br>
            <a:endParaRPr lang="en-US" sz="4000" dirty="0"/>
          </a:p>
        </p:txBody>
      </p:sp>
      <p:sp>
        <p:nvSpPr>
          <p:cNvPr id="1048645" name="Content Placeholder 2"/>
          <p:cNvSpPr>
            <a:spLocks noGrp="1"/>
          </p:cNvSpPr>
          <p:nvPr>
            <p:ph idx="1"/>
          </p:nvPr>
        </p:nvSpPr>
        <p:spPr>
          <a:xfrm>
            <a:off x="5181604" y="1676400"/>
            <a:ext cx="5638796" cy="3505200"/>
          </a:xfrm>
        </p:spPr>
        <p:txBody>
          <a:bodyPr>
            <a:normAutofit/>
          </a:bodyPr>
          <a:lstStyle/>
          <a:p>
            <a:pPr lvl="0"/>
            <a:r>
              <a:rPr lang="en-US" sz="2200">
                <a:solidFill>
                  <a:schemeClr val="tx1">
                    <a:alpha val="55000"/>
                  </a:schemeClr>
                </a:solidFill>
              </a:rPr>
              <a:t>Functional structure provides efficiency based on specialised departments and a well-defined organisational responsibility (WANG, 2024). </a:t>
            </a:r>
          </a:p>
          <a:p>
            <a:pPr lvl="0"/>
            <a:r>
              <a:rPr lang="en-US" sz="2200">
                <a:solidFill>
                  <a:schemeClr val="tx1">
                    <a:alpha val="55000"/>
                  </a:schemeClr>
                </a:solidFill>
              </a:rPr>
              <a:t>Divisional structure improves market responsiveness using independent product-focused business divisions successfully today. </a:t>
            </a:r>
          </a:p>
          <a:p>
            <a:pPr lvl="0"/>
            <a:r>
              <a:rPr lang="en-US" sz="2200">
                <a:solidFill>
                  <a:schemeClr val="tx1">
                    <a:alpha val="55000"/>
                  </a:schemeClr>
                </a:solidFill>
              </a:rPr>
              <a:t>Collaboration in the form of collective expertise and cross-functional project management teams are strengthened by the matrix structure. </a:t>
            </a:r>
          </a:p>
          <a:p>
            <a:endParaRPr lang="en-US" sz="2200">
              <a:solidFill>
                <a:schemeClr val="tx1">
                  <a:alpha val="5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49" name="Slide Background"/>
          <p:cNvSpPr>
            <a:spLocks noGrp="1" noRot="1" noChangeAspect="1" noMove="1" noResize="1" noEditPoints="1" noAdjustHandles="1" noChangeArrowheads="1" noChangeShapeType="1" noTextEdit="1"/>
          </p:cNvSpPr>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48650" name="Rectangle 10"/>
          <p:cNvSpPr>
            <a:spLocks noGrp="1" noRot="1" noChangeAspect="1" noMove="1" noResize="1" noEditPoints="1" noAdjustHandles="1" noChangeArrowheads="1" noChangeShapeType="1" noTextEdit="1"/>
          </p:cNvSpPr>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51" name="Title 1"/>
          <p:cNvSpPr>
            <a:spLocks noGrp="1"/>
          </p:cNvSpPr>
          <p:nvPr>
            <p:ph type="title"/>
          </p:nvPr>
        </p:nvSpPr>
        <p:spPr>
          <a:xfrm>
            <a:off x="761803" y="350196"/>
            <a:ext cx="4646904" cy="1624520"/>
          </a:xfrm>
        </p:spPr>
        <p:txBody>
          <a:bodyPr anchor="ctr">
            <a:normAutofit/>
          </a:bodyPr>
          <a:lstStyle/>
          <a:p>
            <a:r>
              <a:rPr lang="en-US" sz="4000"/>
              <a:t>Conclusion</a:t>
            </a:r>
          </a:p>
        </p:txBody>
      </p:sp>
      <p:sp>
        <p:nvSpPr>
          <p:cNvPr id="1048652" name="Content Placeholder 2"/>
          <p:cNvSpPr>
            <a:spLocks noGrp="1"/>
          </p:cNvSpPr>
          <p:nvPr>
            <p:ph idx="1"/>
          </p:nvPr>
        </p:nvSpPr>
        <p:spPr>
          <a:xfrm>
            <a:off x="761802" y="2743200"/>
            <a:ext cx="4646905" cy="3613149"/>
          </a:xfrm>
        </p:spPr>
        <p:txBody>
          <a:bodyPr anchor="ctr">
            <a:normAutofit/>
          </a:bodyPr>
          <a:lstStyle/>
          <a:p>
            <a:pPr lvl="0"/>
            <a:r>
              <a:rPr lang="en-US" sz="2000"/>
              <a:t>Organisational structures have a direct impact on communication, productivity, coordination and organisational performance in businesses. </a:t>
            </a:r>
          </a:p>
          <a:p>
            <a:pPr lvl="0"/>
            <a:r>
              <a:rPr lang="en-US" sz="2000"/>
              <a:t>The functional structure is efficient as it has specialised departments that carry out well-defined organisational functions. </a:t>
            </a:r>
          </a:p>
          <a:p>
            <a:pPr lvl="0"/>
            <a:r>
              <a:rPr lang="en-US" sz="2000"/>
              <a:t>Divisional and matrix are the structures that enhance innovation, flexibility, collaboration and strategic business responsiveness. </a:t>
            </a:r>
          </a:p>
          <a:p>
            <a:endParaRPr lang="en-US" sz="2000"/>
          </a:p>
        </p:txBody>
      </p:sp>
      <p:pic>
        <p:nvPicPr>
          <p:cNvPr id="2097158" name="Picture 4" descr="Empty office area"/>
          <p:cNvPicPr>
            <a:picLocks noChangeAspect="1"/>
          </p:cNvPicPr>
          <p:nvPr/>
        </p:nvPicPr>
        <p:blipFill>
          <a:blip r:embed="rId3"/>
          <a:srcRect l="29311" r="11288" b="-2"/>
          <a:stretch>
            <a:fillRect/>
          </a:stretch>
        </p:blipFill>
        <p:spPr>
          <a:xfrm>
            <a:off x="6096000" y="1"/>
            <a:ext cx="6102825"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56"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57"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58" name="Title 1"/>
          <p:cNvSpPr>
            <a:spLocks noGrp="1"/>
          </p:cNvSpPr>
          <p:nvPr>
            <p:ph type="title"/>
          </p:nvPr>
        </p:nvSpPr>
        <p:spPr>
          <a:xfrm>
            <a:off x="686834" y="1153572"/>
            <a:ext cx="3200400" cy="4461163"/>
          </a:xfrm>
        </p:spPr>
        <p:txBody>
          <a:bodyPr>
            <a:normAutofit/>
          </a:bodyPr>
          <a:lstStyle/>
          <a:p>
            <a:r>
              <a:rPr lang="en-US">
                <a:solidFill>
                  <a:srgbClr val="FFFFFF"/>
                </a:solidFill>
              </a:rPr>
              <a:t>References</a:t>
            </a:r>
          </a:p>
        </p:txBody>
      </p:sp>
      <p:sp>
        <p:nvSpPr>
          <p:cNvPr id="1048659"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48660" name="Content Placeholder 2"/>
          <p:cNvSpPr>
            <a:spLocks noGrp="1"/>
          </p:cNvSpPr>
          <p:nvPr>
            <p:ph idx="1"/>
          </p:nvPr>
        </p:nvSpPr>
        <p:spPr>
          <a:xfrm>
            <a:off x="4447308" y="591344"/>
            <a:ext cx="6906491" cy="5585619"/>
          </a:xfrm>
        </p:spPr>
        <p:txBody>
          <a:bodyPr anchor="ctr">
            <a:normAutofit/>
          </a:bodyPr>
          <a:lstStyle/>
          <a:p>
            <a:r>
              <a:rPr lang="en-US" sz="2200"/>
              <a:t>Costa, L., 2025. Influence of Corporate Culture on the Creation of Project Management Structures.</a:t>
            </a:r>
          </a:p>
          <a:p>
            <a:r>
              <a:rPr lang="en-US" sz="2200"/>
              <a:t>Galluccio, A. and </a:t>
            </a:r>
            <a:r>
              <a:rPr lang="en-US" sz="2200" err="1"/>
              <a:t>Agrell</a:t>
            </a:r>
            <a:r>
              <a:rPr lang="en-US" sz="2200"/>
              <a:t>, P.J., 2022. Industry 4.0 in focus: The adidas </a:t>
            </a:r>
            <a:r>
              <a:rPr lang="en-US" sz="2200" err="1"/>
              <a:t>speedfactory</a:t>
            </a:r>
            <a:r>
              <a:rPr lang="en-US" sz="2200"/>
              <a:t>. </a:t>
            </a:r>
            <a:r>
              <a:rPr lang="en-US" sz="2200" i="1"/>
              <a:t>Université catholique de Louvain</a:t>
            </a:r>
            <a:r>
              <a:rPr lang="en-US" sz="2200"/>
              <a:t>, </a:t>
            </a:r>
            <a:r>
              <a:rPr lang="en-US" sz="2200" err="1"/>
              <a:t>pp.21</a:t>
            </a:r>
            <a:r>
              <a:rPr lang="en-US" sz="2200"/>
              <a:t>-32.</a:t>
            </a:r>
          </a:p>
          <a:p>
            <a:r>
              <a:rPr lang="en-US" sz="2200"/>
              <a:t>Sergeev, M., 2023. </a:t>
            </a:r>
            <a:r>
              <a:rPr lang="en-US" sz="2200" i="1"/>
              <a:t>Web3. 0 as an Adaptive Strategy in Crisis: The Case of Nike and Adidas</a:t>
            </a:r>
            <a:r>
              <a:rPr lang="en-US" sz="2200"/>
              <a:t> (Master's thesis, </a:t>
            </a:r>
            <a:r>
              <a:rPr lang="en-US" sz="2200" err="1"/>
              <a:t>Universidade</a:t>
            </a:r>
            <a:r>
              <a:rPr lang="en-US" sz="2200"/>
              <a:t> </a:t>
            </a:r>
            <a:r>
              <a:rPr lang="en-US" sz="2200" err="1"/>
              <a:t>Catolica</a:t>
            </a:r>
            <a:r>
              <a:rPr lang="en-US" sz="2200"/>
              <a:t> Portuguesa (Portugal)).</a:t>
            </a:r>
          </a:p>
          <a:p>
            <a:r>
              <a:rPr lang="en-US" sz="2200"/>
              <a:t>Song, D.E., Ro, D. and Baek, H., 2026. Narratives, Networks, and the Evolution of </a:t>
            </a:r>
            <a:r>
              <a:rPr lang="en-US" sz="2200" err="1"/>
              <a:t>Paracrises</a:t>
            </a:r>
            <a:r>
              <a:rPr lang="en-US" sz="2200"/>
              <a:t>: Evidence From X (Twitter) Discourse on the Adidas </a:t>
            </a:r>
            <a:r>
              <a:rPr lang="en-US" sz="2200" err="1"/>
              <a:t>SL72</a:t>
            </a:r>
            <a:r>
              <a:rPr lang="en-US" sz="2200"/>
              <a:t> Campaign. </a:t>
            </a:r>
            <a:r>
              <a:rPr lang="en-US" sz="2200" i="1"/>
              <a:t>Journal of Contingencies and Crisis Management</a:t>
            </a:r>
            <a:r>
              <a:rPr lang="en-US" sz="2200"/>
              <a:t>, </a:t>
            </a:r>
            <a:r>
              <a:rPr lang="en-US" sz="2200" i="1"/>
              <a:t>34</a:t>
            </a:r>
            <a:r>
              <a:rPr lang="en-US" sz="2200"/>
              <a:t>(2), </a:t>
            </a:r>
            <a:r>
              <a:rPr lang="en-US" sz="2200" err="1"/>
              <a:t>p.e70156</a:t>
            </a:r>
            <a:r>
              <a:rPr lang="en-US" sz="2200"/>
              <a:t>.</a:t>
            </a:r>
          </a:p>
          <a:p>
            <a:r>
              <a:rPr lang="en-US" sz="2200"/>
              <a:t>WANG, X., 2024. The impact of organizational dynamic capability on collaborative innovation: A supply chain perspective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661" name="Rectangle 20"/>
          <p:cNvSpPr>
            <a:spLocks noGrp="1" noRot="1" noChangeAspect="1" noMove="1" noResize="1" noEditPoints="1" noAdjustHandles="1" noChangeArrowheads="1" noChangeShapeType="1" noTextEdit="1"/>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97159" name="Graphic 5" descr="Smiling Face with No Fill"/>
          <p:cNvPicPr>
            <a:picLocks noChangeAspect="1"/>
          </p:cNvPicPr>
          <p:nvPr/>
        </p:nvPicPr>
        <p:blipFill>
          <a:blip/>
          <a:stretch>
            <a:fillRect/>
          </a:stretch>
        </p:blipFill>
        <p:spPr>
          <a:xfrm>
            <a:off x="764988" y="1744515"/>
            <a:ext cx="3368969" cy="3368969"/>
          </a:xfrm>
          <a:prstGeom prst="rect">
            <a:avLst/>
          </a:prstGeom>
        </p:spPr>
      </p:pic>
      <p:sp>
        <p:nvSpPr>
          <p:cNvPr id="1048662" name="Freeform: Shape 22"/>
          <p:cNvSpPr>
            <a:spLocks noGrp="1" noRot="1" noChangeAspect="1" noMove="1" noResize="1" noEditPoints="1" noAdjustHandles="1" noChangeArrowheads="1" noChangeShapeType="1" noTextEdit="1"/>
          </p:cNvSpPr>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1048663" name="Title 1"/>
          <p:cNvSpPr>
            <a:spLocks noGrp="1"/>
          </p:cNvSpPr>
          <p:nvPr>
            <p:ph type="title"/>
          </p:nvPr>
        </p:nvSpPr>
        <p:spPr>
          <a:xfrm>
            <a:off x="5622061" y="762538"/>
            <a:ext cx="5649349" cy="3199862"/>
          </a:xfrm>
        </p:spPr>
        <p:txBody>
          <a:bodyPr vert="horz" lIns="91440" tIns="45720" rIns="91440" bIns="45720" rtlCol="0" anchor="b">
            <a:normAutofit/>
          </a:bodyPr>
          <a:lstStyle/>
          <a:p>
            <a:r>
              <a:rPr lang="en-US" sz="6600" i="1" kern="1200" dirty="0">
                <a:solidFill>
                  <a:srgbClr val="FFFFFF"/>
                </a:solidFill>
              </a:rPr>
              <a:t>Thank You</a:t>
            </a:r>
          </a:p>
        </p:txBody>
      </p:sp>
      <p:sp>
        <p:nvSpPr>
          <p:cNvPr id="1048664" name="sketch line"/>
          <p:cNvSpPr>
            <a:spLocks noGrp="1" noRot="1" noChangeAspect="1" noMove="1" noResize="1" noEditPoints="1" noAdjustHandles="1" noChangeArrowheads="1" noChangeShapeType="1" noTextEdit="1"/>
          </p:cNvSpPr>
          <p:nvPr/>
        </p:nvSpPr>
        <p:spPr>
          <a:xfrm>
            <a:off x="5717682" y="4043302"/>
            <a:ext cx="5303520" cy="18288"/>
          </a:xfrm>
          <a:custGeom>
            <a:avLst/>
            <a:gdLst>
              <a:gd name="csX0" fmla="*/ 0 w 5303520"/>
              <a:gd name="csY0" fmla="*/ 0 h 18288"/>
              <a:gd name="csX1" fmla="*/ 556870 w 5303520"/>
              <a:gd name="csY1" fmla="*/ 0 h 18288"/>
              <a:gd name="csX2" fmla="*/ 1272845 w 5303520"/>
              <a:gd name="csY2" fmla="*/ 0 h 18288"/>
              <a:gd name="csX3" fmla="*/ 1882750 w 5303520"/>
              <a:gd name="csY3" fmla="*/ 0 h 18288"/>
              <a:gd name="csX4" fmla="*/ 2439619 w 5303520"/>
              <a:gd name="csY4" fmla="*/ 0 h 18288"/>
              <a:gd name="csX5" fmla="*/ 3155594 w 5303520"/>
              <a:gd name="csY5" fmla="*/ 0 h 18288"/>
              <a:gd name="csX6" fmla="*/ 3818534 w 5303520"/>
              <a:gd name="csY6" fmla="*/ 0 h 18288"/>
              <a:gd name="csX7" fmla="*/ 4481474 w 5303520"/>
              <a:gd name="csY7" fmla="*/ 0 h 18288"/>
              <a:gd name="csX8" fmla="*/ 5303520 w 5303520"/>
              <a:gd name="csY8" fmla="*/ 0 h 18288"/>
              <a:gd name="csX9" fmla="*/ 5303520 w 5303520"/>
              <a:gd name="csY9" fmla="*/ 18288 h 18288"/>
              <a:gd name="csX10" fmla="*/ 4746650 w 5303520"/>
              <a:gd name="csY10" fmla="*/ 18288 h 18288"/>
              <a:gd name="csX11" fmla="*/ 4242816 w 5303520"/>
              <a:gd name="csY11" fmla="*/ 18288 h 18288"/>
              <a:gd name="csX12" fmla="*/ 3526841 w 5303520"/>
              <a:gd name="csY12" fmla="*/ 18288 h 18288"/>
              <a:gd name="csX13" fmla="*/ 2969971 w 5303520"/>
              <a:gd name="csY13" fmla="*/ 18288 h 18288"/>
              <a:gd name="csX14" fmla="*/ 2253996 w 5303520"/>
              <a:gd name="csY14" fmla="*/ 18288 h 18288"/>
              <a:gd name="csX15" fmla="*/ 1484986 w 5303520"/>
              <a:gd name="csY15" fmla="*/ 18288 h 18288"/>
              <a:gd name="csX16" fmla="*/ 875081 w 5303520"/>
              <a:gd name="csY16" fmla="*/ 18288 h 18288"/>
              <a:gd name="csX17" fmla="*/ 0 w 5303520"/>
              <a:gd name="csY17" fmla="*/ 18288 h 18288"/>
              <a:gd name="csX18" fmla="*/ 0 w 530352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303520" h="18288" fill="none" extrusionOk="0">
                <a:moveTo>
                  <a:pt x="0" y="0"/>
                </a:moveTo>
                <a:cubicBezTo>
                  <a:pt x="191807" y="-19560"/>
                  <a:pt x="373092" y="14032"/>
                  <a:pt x="556870" y="0"/>
                </a:cubicBezTo>
                <a:cubicBezTo>
                  <a:pt x="740648" y="-14032"/>
                  <a:pt x="1109645" y="5886"/>
                  <a:pt x="1272845" y="0"/>
                </a:cubicBezTo>
                <a:cubicBezTo>
                  <a:pt x="1436045" y="-5886"/>
                  <a:pt x="1723352" y="-21940"/>
                  <a:pt x="1882750" y="0"/>
                </a:cubicBezTo>
                <a:cubicBezTo>
                  <a:pt x="2042148" y="21940"/>
                  <a:pt x="2308812" y="-23394"/>
                  <a:pt x="2439619" y="0"/>
                </a:cubicBezTo>
                <a:cubicBezTo>
                  <a:pt x="2570426" y="23394"/>
                  <a:pt x="2936980" y="-3315"/>
                  <a:pt x="3155594" y="0"/>
                </a:cubicBezTo>
                <a:cubicBezTo>
                  <a:pt x="3374208" y="3315"/>
                  <a:pt x="3528026" y="24519"/>
                  <a:pt x="3818534" y="0"/>
                </a:cubicBezTo>
                <a:cubicBezTo>
                  <a:pt x="4109042" y="-24519"/>
                  <a:pt x="4161759" y="-18720"/>
                  <a:pt x="4481474" y="0"/>
                </a:cubicBezTo>
                <a:cubicBezTo>
                  <a:pt x="4801189" y="18720"/>
                  <a:pt x="5011126" y="27308"/>
                  <a:pt x="5303520" y="0"/>
                </a:cubicBezTo>
                <a:cubicBezTo>
                  <a:pt x="5304050" y="6954"/>
                  <a:pt x="5304254" y="12839"/>
                  <a:pt x="5303520" y="18288"/>
                </a:cubicBezTo>
                <a:cubicBezTo>
                  <a:pt x="5132450" y="501"/>
                  <a:pt x="4953391" y="18714"/>
                  <a:pt x="4746650" y="18288"/>
                </a:cubicBezTo>
                <a:cubicBezTo>
                  <a:pt x="4539909" y="17863"/>
                  <a:pt x="4361261" y="7168"/>
                  <a:pt x="4242816" y="18288"/>
                </a:cubicBezTo>
                <a:cubicBezTo>
                  <a:pt x="4124371" y="29408"/>
                  <a:pt x="3754907" y="21026"/>
                  <a:pt x="3526841" y="18288"/>
                </a:cubicBezTo>
                <a:cubicBezTo>
                  <a:pt x="3298775" y="15550"/>
                  <a:pt x="3164473" y="3913"/>
                  <a:pt x="2969971" y="18288"/>
                </a:cubicBezTo>
                <a:cubicBezTo>
                  <a:pt x="2775469" y="32664"/>
                  <a:pt x="2608536" y="2050"/>
                  <a:pt x="2253996" y="18288"/>
                </a:cubicBezTo>
                <a:cubicBezTo>
                  <a:pt x="1899456" y="34526"/>
                  <a:pt x="1752044" y="28789"/>
                  <a:pt x="1484986" y="18288"/>
                </a:cubicBezTo>
                <a:cubicBezTo>
                  <a:pt x="1217928" y="7788"/>
                  <a:pt x="1060609" y="-4784"/>
                  <a:pt x="875081" y="18288"/>
                </a:cubicBezTo>
                <a:cubicBezTo>
                  <a:pt x="689553" y="41360"/>
                  <a:pt x="188846" y="25228"/>
                  <a:pt x="0" y="18288"/>
                </a:cubicBezTo>
                <a:cubicBezTo>
                  <a:pt x="-570" y="9279"/>
                  <a:pt x="132" y="5100"/>
                  <a:pt x="0" y="0"/>
                </a:cubicBezTo>
                <a:close/>
              </a:path>
              <a:path w="5303520" h="18288" stroke="0" extrusionOk="0">
                <a:moveTo>
                  <a:pt x="0" y="0"/>
                </a:moveTo>
                <a:cubicBezTo>
                  <a:pt x="181149" y="2038"/>
                  <a:pt x="442175" y="-27591"/>
                  <a:pt x="609905" y="0"/>
                </a:cubicBezTo>
                <a:cubicBezTo>
                  <a:pt x="777636" y="27591"/>
                  <a:pt x="947554" y="-24271"/>
                  <a:pt x="1113739" y="0"/>
                </a:cubicBezTo>
                <a:cubicBezTo>
                  <a:pt x="1279924" y="24271"/>
                  <a:pt x="1721318" y="-30891"/>
                  <a:pt x="1882750" y="0"/>
                </a:cubicBezTo>
                <a:cubicBezTo>
                  <a:pt x="2044182" y="30891"/>
                  <a:pt x="2270822" y="-14002"/>
                  <a:pt x="2492654" y="0"/>
                </a:cubicBezTo>
                <a:cubicBezTo>
                  <a:pt x="2714486" y="14002"/>
                  <a:pt x="2822632" y="27292"/>
                  <a:pt x="3102559" y="0"/>
                </a:cubicBezTo>
                <a:cubicBezTo>
                  <a:pt x="3382487" y="-27292"/>
                  <a:pt x="3489743" y="-31235"/>
                  <a:pt x="3871570" y="0"/>
                </a:cubicBezTo>
                <a:cubicBezTo>
                  <a:pt x="4253397" y="31235"/>
                  <a:pt x="4301475" y="22800"/>
                  <a:pt x="4428439" y="0"/>
                </a:cubicBezTo>
                <a:cubicBezTo>
                  <a:pt x="4555403" y="-22800"/>
                  <a:pt x="5018410" y="43534"/>
                  <a:pt x="5303520" y="0"/>
                </a:cubicBezTo>
                <a:cubicBezTo>
                  <a:pt x="5302837" y="5414"/>
                  <a:pt x="5302800" y="12510"/>
                  <a:pt x="5303520" y="18288"/>
                </a:cubicBezTo>
                <a:cubicBezTo>
                  <a:pt x="5082751" y="18456"/>
                  <a:pt x="4993374" y="24100"/>
                  <a:pt x="4746650" y="18288"/>
                </a:cubicBezTo>
                <a:cubicBezTo>
                  <a:pt x="4499926" y="12477"/>
                  <a:pt x="4368648" y="-7187"/>
                  <a:pt x="4083710" y="18288"/>
                </a:cubicBezTo>
                <a:cubicBezTo>
                  <a:pt x="3798772" y="43763"/>
                  <a:pt x="3729434" y="5501"/>
                  <a:pt x="3473806" y="18288"/>
                </a:cubicBezTo>
                <a:cubicBezTo>
                  <a:pt x="3218178" y="31075"/>
                  <a:pt x="3056855" y="30003"/>
                  <a:pt x="2704795" y="18288"/>
                </a:cubicBezTo>
                <a:cubicBezTo>
                  <a:pt x="2352735" y="6573"/>
                  <a:pt x="2319447" y="29257"/>
                  <a:pt x="1935785" y="18288"/>
                </a:cubicBezTo>
                <a:cubicBezTo>
                  <a:pt x="1552123" y="7320"/>
                  <a:pt x="1532619" y="-467"/>
                  <a:pt x="1378915" y="18288"/>
                </a:cubicBezTo>
                <a:cubicBezTo>
                  <a:pt x="1225211" y="37043"/>
                  <a:pt x="1038692" y="34308"/>
                  <a:pt x="715975" y="18288"/>
                </a:cubicBezTo>
                <a:cubicBezTo>
                  <a:pt x="393258" y="2268"/>
                  <a:pt x="303768" y="26944"/>
                  <a:pt x="0" y="18288"/>
                </a:cubicBezTo>
                <a:cubicBezTo>
                  <a:pt x="-306" y="11061"/>
                  <a:pt x="-655" y="7751"/>
                  <a:pt x="0" y="0"/>
                </a:cubicBezTo>
                <a:close/>
              </a:path>
            </a:pathLst>
          </a:custGeom>
          <a:solidFill>
            <a:srgbClr val="FFFFFF"/>
          </a:solidFill>
          <a:ln w="41275" cap="rnd">
            <a:solidFill>
              <a:srgbClr val="FFFFF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7</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Three Organisational Structure Designs: Adidas</vt:lpstr>
      <vt:lpstr>Presentation Outline</vt:lpstr>
      <vt:lpstr>Organisational Structure</vt:lpstr>
      <vt:lpstr>Functional Structure (Adidas)</vt:lpstr>
      <vt:lpstr>Divisional Structure (Adidas)</vt:lpstr>
      <vt:lpstr>Matrix Structure (Adidas)</vt:lpstr>
      <vt:lpstr>Comparison of Organisational Structures </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Three Organisational Structure Designs: Adidas</dc:title>
  <dc:creator>GPWS</dc:creator>
  <cp:lastModifiedBy>Lucian Bardut</cp:lastModifiedBy>
  <cp:revision>1</cp:revision>
  <dcterms:created xsi:type="dcterms:W3CDTF">2026-07-17T21:21:25Z</dcterms:created>
  <dcterms:modified xsi:type="dcterms:W3CDTF">2026-07-24T17:45:48Z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772743c4db884573810faa005ecc3cf4</vt:lpwstr>
  </property>
</Properties>
</file>