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372" r:id="rId3"/>
    <p:sldId id="262" r:id="rId4"/>
    <p:sldId id="264" r:id="rId5"/>
    <p:sldId id="263" r:id="rId6"/>
    <p:sldId id="401" r:id="rId7"/>
    <p:sldId id="396" r:id="rId8"/>
    <p:sldId id="402" r:id="rId9"/>
    <p:sldId id="400" r:id="rId10"/>
    <p:sldId id="373" r:id="rId11"/>
    <p:sldId id="399" r:id="rId12"/>
    <p:sldId id="406" r:id="rId13"/>
    <p:sldId id="407" r:id="rId14"/>
    <p:sldId id="405" r:id="rId15"/>
    <p:sldId id="398" r:id="rId16"/>
    <p:sldId id="403" r:id="rId17"/>
    <p:sldId id="397" r:id="rId18"/>
    <p:sldId id="404" r:id="rId19"/>
    <p:sldId id="290" r:id="rId20"/>
    <p:sldId id="266" r:id="rId21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Default Section" id="{FD83632A-8F89-42AD-955E-AEB707675E86}">
          <p14:sldIdLst>
            <p14:sldId id="277"/>
            <p14:sldId id="372"/>
            <p14:sldId id="262"/>
            <p14:sldId id="264"/>
            <p14:sldId id="263"/>
            <p14:sldId id="401"/>
            <p14:sldId id="396"/>
            <p14:sldId id="402"/>
            <p14:sldId id="400"/>
            <p14:sldId id="373"/>
            <p14:sldId id="399"/>
            <p14:sldId id="406"/>
            <p14:sldId id="407"/>
            <p14:sldId id="405"/>
            <p14:sldId id="398"/>
            <p14:sldId id="403"/>
            <p14:sldId id="397"/>
            <p14:sldId id="404"/>
            <p14:sldId id="290"/>
            <p14:sldId id="26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188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66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73BF1E1E-3F47-47AC-AA8B-8B60BB7CCC8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266B7C3C-EDDA-49BD-921A-81E222D550EC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B6123A53-B8DF-4035-BC57-9FDC090BCC0C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7AD5527-4E1B-40C5-8BB1-7501FBED4F0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A2C3D7AE-BF0B-40D5-8992-02C2B7B56E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9D1197BC-9014-45AC-A7BA-3054158FD08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E56FB5B3-FB9F-4F07-BF8C-769386918A4D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8DDD2AA4-DB13-4F27-AE74-0676349017C5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40EB3B66-4572-40F3-AAED-FF834BD75CB7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D0311383-FE83-4547-BCDA-3567726A023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8FA6CD1-66CA-4834-A0B3-47550EC865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16519242-0D11-48B6-8DEE-27E4A0A987B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EF0D4-BF26-4C18-B72A-0786172A18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0921AC-C342-4D4C-A144-C44CCA007D54}" type="datetime1">
              <a:rPr lang="en-GB" altLang="en-US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EC6B9-BEE4-4211-B2AC-890256777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8DA11-BB31-4B6E-80BF-C52F704CF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F1B1AF-4765-4621-99CE-DA150808AF2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5644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D984A5-3091-4274-BDE6-411D9DA10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C73B9-252A-4295-B5F5-F9EBE70D4844}" type="datetime1">
              <a:rPr lang="en-GB" altLang="en-US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B29E66-ADD9-4D34-BC3E-C1E251582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9098B-F4AC-409C-B9A4-6A061B253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A1FC8-8386-482B-AED0-74C24C2711C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9213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8CB13-5E9B-4B6F-9560-2C87E777F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8A757-ADBF-4896-8F91-1A29184BB07C}" type="datetime1">
              <a:rPr lang="en-GB" altLang="en-US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7ED13AB-23FD-4CC2-858F-C72DC4961A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1F19D-4845-40A2-AB83-F721E05B216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4120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90695DB-E95D-4FB2-A5E1-F2597FA11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68F7D-8208-4FAA-A0EB-E9C77CA98F62}" type="datetime1">
              <a:rPr lang="en-GB" altLang="en-US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AF792-F566-4B5E-986A-C98463B9B6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FA2F3-6F9D-4C6F-A275-000B4CE08C7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0453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B10AD41-B52C-4047-9A7A-6F9604399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D32E5-0163-41F9-9C07-48C5FCC574A1}" type="datetime1">
              <a:rPr lang="en-GB" altLang="en-US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E03709-E3AE-4EA6-A9F6-83967793A5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A9218-DDA5-4CD9-B342-D0ADD03A3A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3274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68D4E2-1616-4887-9C3A-4BC99763F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3DA581-8B56-4933-8438-85CBF3C5D90E}" type="datetime1">
              <a:rPr lang="en-GB" altLang="en-US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78D6228-45D0-4E5D-B465-6A450FE2A99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919CE-C701-4FCB-B99E-1670F5321C7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5586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25BC7D7-494B-447E-A216-C01817834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2E831-075F-4A16-AE90-313369E37155}" type="datetime1">
              <a:rPr lang="en-GB" altLang="en-US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9DAA1C9-5A6E-4E62-BEE0-AEA878CD61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FC502-85CB-45FB-98FB-DAE28AACA5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5009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B65BD3B-5217-4020-BBA5-C8ECFFF23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F1F244-C544-4BFA-BE37-E6921E1FAB74}" type="datetime1">
              <a:rPr lang="en-GB" altLang="en-US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F2B8C1-9987-4BFB-9506-6DBEEE52BE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B428F5-F416-4502-B746-8A6A0257BE8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13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0DF61AF-F3A1-46C5-98B6-E288F2FD3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2FFD5-88DB-4923-8180-06E61D744B29}" type="datetime1">
              <a:rPr lang="en-GB" altLang="en-US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384E30-3302-4C3A-B60D-8BD00E61966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71FE3-E10A-43FC-9BB4-381683E7EF1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2444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52FC9-EB17-4FF6-AFDF-94EE69A39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36943-EEAA-4051-9262-B3FEFE761158}" type="datetime1">
              <a:rPr lang="en-GB" altLang="en-US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83DF036-F9DA-4E72-8048-DAFD7C7DB1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F1B87-02C7-48AE-90FF-E2B6FAE95B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8567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297AF-21A8-4656-890F-9E6C02D2E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0884B-4ED2-4EC1-B798-7F0F5B15BD9D}" type="datetime1">
              <a:rPr lang="en-GB" altLang="en-US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18836FD-79E6-434B-A134-46DEAF3CA1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A243F2-D098-46CC-AF56-85183E81F7A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7793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BE515C4-37E6-4E20-AEA0-7749B5A1C30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9A5E682-DDF0-4062-B5FE-9F044E09486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249298-7CDA-45C3-9E6E-5137CDDAFE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4F7C161-AC12-4DBD-8148-0164E3758759}" type="datetime1">
              <a:rPr lang="en-GB" altLang="en-US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13488-76E4-4C8B-9080-B0B3FBC599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132B1398-B1C4-4B2C-994B-99EABBF3B27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4" r:id="rId1"/>
    <p:sldLayoutId id="2147483935" r:id="rId2"/>
    <p:sldLayoutId id="2147483925" r:id="rId3"/>
    <p:sldLayoutId id="2147483926" r:id="rId4"/>
    <p:sldLayoutId id="2147483927" r:id="rId5"/>
    <p:sldLayoutId id="2147483928" r:id="rId6"/>
    <p:sldLayoutId id="2147483929" r:id="rId7"/>
    <p:sldLayoutId id="2147483930" r:id="rId8"/>
    <p:sldLayoutId id="2147483931" r:id="rId9"/>
    <p:sldLayoutId id="2147483932" r:id="rId10"/>
    <p:sldLayoutId id="2147483933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database-search-database-search-icon-2797375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connect.ebsco.com/s/article/Searching-with-Boolean-Operators?language=en_U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connect.ebsco.com/s/article/Searching-with-Boolean-Operators?language=en_U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green-tick-png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6155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ubtitle 4">
            <a:extLst>
              <a:ext uri="{FF2B5EF4-FFF2-40B4-BE49-F238E27FC236}">
                <a16:creationId xmlns:a16="http://schemas.microsoft.com/office/drawing/2014/main" id="{5BED8372-87A3-1D3C-6FC0-D031C81767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9552" y="1196752"/>
            <a:ext cx="7912100" cy="4176713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</a:rPr>
              <a:t>Introduction to Independent Research Skills (BMHP5019_LON)</a:t>
            </a:r>
          </a:p>
          <a:p>
            <a:pPr eaLnBrk="1" hangingPunct="1"/>
            <a:endParaRPr lang="en-GB" altLang="en-US" b="1" dirty="0">
              <a:solidFill>
                <a:schemeClr val="bg1"/>
              </a:solidFill>
            </a:endParaRPr>
          </a:p>
          <a:p>
            <a:pPr eaLnBrk="1" hangingPunct="1"/>
            <a:endParaRPr lang="en-GB" altLang="en-US" b="1" dirty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4: </a:t>
            </a: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Developing a Search Strategy </a:t>
            </a:r>
          </a:p>
          <a:p>
            <a:pPr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r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endParaRPr lang="en-GB" altLang="en-US" sz="1800" b="1" dirty="0">
              <a:solidFill>
                <a:schemeClr val="bg1"/>
              </a:solidFill>
            </a:endParaRPr>
          </a:p>
          <a:p>
            <a:pPr eaLnBrk="1" hangingPunct="1"/>
            <a:endParaRPr lang="en-GB" altLang="en-US" b="1" dirty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6147" name="Slide Number Placeholder 5">
            <a:extLst>
              <a:ext uri="{FF2B5EF4-FFF2-40B4-BE49-F238E27FC236}">
                <a16:creationId xmlns:a16="http://schemas.microsoft.com/office/drawing/2014/main" id="{2543B6D4-AA2F-F497-AFAC-F27737161CE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A8E3DEB-2E31-4FC7-8B73-59E169D2D6CD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25AE9-328B-F1FD-2A53-377A7CD9E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88956-9B1A-37CF-086E-86D2E133DB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GB" dirty="0"/>
              <a:t>What did we learn in the previous lesson?</a:t>
            </a:r>
          </a:p>
          <a:p>
            <a:r>
              <a:rPr lang="en-GB" dirty="0"/>
              <a:t>Can you name some examples of data collection methods?</a:t>
            </a:r>
          </a:p>
          <a:p>
            <a:r>
              <a:rPr lang="en-GB" dirty="0"/>
              <a:t>What information should one mention in a research proposal?</a:t>
            </a:r>
          </a:p>
          <a:p>
            <a:r>
              <a:rPr lang="en-GB" dirty="0"/>
              <a:t>Do we need to consider ethics in research? If so, why?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C21847-B70F-059B-4DE3-E242D7A842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7A3D87-BB7F-4A08-9372-AF5D7041694F}" type="datetime1">
              <a:rPr lang="en-GB" altLang="en-US" smtClean="0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A13A7-3134-CC59-E5E7-67AF0E06D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C8405C-D25D-48B9-BE19-AF72D0EB366F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15581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45E41B39-6021-33ED-0BCD-07815083D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68325"/>
            <a:ext cx="8229600" cy="1060450"/>
          </a:xfrm>
        </p:spPr>
        <p:txBody>
          <a:bodyPr/>
          <a:lstStyle/>
          <a:p>
            <a:r>
              <a:rPr lang="en-GB" altLang="en-US" dirty="0"/>
              <a:t>Module Aim 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D7030-C035-9D84-8CF4-80C04B376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24815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/>
              <a:t> </a:t>
            </a:r>
          </a:p>
          <a:p>
            <a:pPr marL="0" indent="0">
              <a:buNone/>
              <a:defRPr/>
            </a:pPr>
            <a:r>
              <a:rPr lang="en-GB" dirty="0"/>
              <a:t>To develop skills of independent enquiry, research and analysis by undertaking a sustained research project in order to investigate a topic related to the health, care or digital professions.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14D313DC-AAC4-3894-4B9B-63E68B7F9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1475"/>
          </a:xfrm>
        </p:spPr>
        <p:txBody>
          <a:bodyPr/>
          <a:lstStyle/>
          <a:p>
            <a:r>
              <a:rPr lang="en-GB" altLang="en-US" dirty="0"/>
              <a:t>Module Learning Outcomes 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88B71-3D9B-9689-6883-255C7E9B4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01788"/>
            <a:ext cx="7886700" cy="3654425"/>
          </a:xfrm>
        </p:spPr>
        <p:txBody>
          <a:bodyPr>
            <a:no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dirty="0"/>
              <a:t>Upon the successful completion of this module, the student should be able to demonstrate the ability to: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dirty="0"/>
              <a:t> </a:t>
            </a:r>
          </a:p>
          <a:p>
            <a:pPr marL="457200" indent="-457200">
              <a:buFont typeface="+mj-lt"/>
              <a:buAutoNum type="arabicParenR"/>
              <a:defRPr/>
            </a:pPr>
            <a:r>
              <a:rPr lang="en-GB" sz="2400" dirty="0"/>
              <a:t>Use academic research and examination of literature to independently examine an area of study related to the health, care or digital professions</a:t>
            </a:r>
          </a:p>
          <a:p>
            <a:pPr marL="457200" indent="-457200">
              <a:buFont typeface="+mj-lt"/>
              <a:buAutoNum type="arabicParenR"/>
              <a:defRPr/>
            </a:pPr>
            <a:endParaRPr lang="en-GB" sz="2400" dirty="0"/>
          </a:p>
          <a:p>
            <a:pPr marL="457200" indent="-457200">
              <a:buFont typeface="+mj-lt"/>
              <a:buAutoNum type="arabicParenR"/>
              <a:defRPr/>
            </a:pPr>
            <a:r>
              <a:rPr lang="en-GB" sz="2400" dirty="0"/>
              <a:t>Evaluate, justify and present research outcomes.</a:t>
            </a:r>
          </a:p>
          <a:p>
            <a:pPr>
              <a:defRPr/>
            </a:pPr>
            <a:endParaRPr lang="en-GB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C198C973-4F20-4B90-8A47-6E3F3BC93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5656" y="332656"/>
            <a:ext cx="6192688" cy="936104"/>
          </a:xfrm>
        </p:spPr>
        <p:txBody>
          <a:bodyPr/>
          <a:lstStyle/>
          <a:p>
            <a:r>
              <a:rPr lang="en-GB" altLang="en-US" sz="4000" dirty="0">
                <a:cs typeface="Arial" panose="020B0604020202020204" pitchFamily="34" charset="0"/>
              </a:rPr>
              <a:t>Lesson Objectives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620EF349-0E7F-46A8-B505-BE0AB7438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772817"/>
            <a:ext cx="7416824" cy="3600400"/>
          </a:xfrm>
        </p:spPr>
        <p:txBody>
          <a:bodyPr/>
          <a:lstStyle/>
          <a:p>
            <a:pPr>
              <a:defRPr/>
            </a:pPr>
            <a:r>
              <a:rPr lang="en-US" altLang="en-US" sz="2400" dirty="0"/>
              <a:t>Understand how to search for studies for a scoping review</a:t>
            </a:r>
          </a:p>
          <a:p>
            <a:pPr>
              <a:defRPr/>
            </a:pPr>
            <a:r>
              <a:rPr lang="en-US" altLang="en-US" sz="2400" dirty="0"/>
              <a:t>Using databases for searching for academic journal articles </a:t>
            </a:r>
          </a:p>
          <a:p>
            <a:pPr>
              <a:defRPr/>
            </a:pPr>
            <a:r>
              <a:rPr lang="en-US" altLang="en-US" sz="2400" dirty="0"/>
              <a:t>Developing search terms (keywords to use in databases)</a:t>
            </a:r>
          </a:p>
          <a:p>
            <a:pPr>
              <a:defRPr/>
            </a:pPr>
            <a:r>
              <a:rPr lang="en-US" altLang="en-US" sz="2400" dirty="0"/>
              <a:t>Inclusion and exclusion criteria for the review (conditions that guided choice of literature)</a:t>
            </a:r>
          </a:p>
          <a:p>
            <a:pPr>
              <a:defRPr/>
            </a:pPr>
            <a:endParaRPr lang="en-US" altLang="en-US" sz="24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 sz="24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 sz="24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 sz="24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DDC82-8D7B-B5E7-40DE-88FD914AF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in class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3EBAC-3165-DB6B-C911-5AB026D9AC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Where do you search for literature sources?</a:t>
            </a:r>
          </a:p>
          <a:p>
            <a:r>
              <a:rPr lang="en-GB" dirty="0"/>
              <a:t>Which websites do you use?</a:t>
            </a:r>
          </a:p>
          <a:p>
            <a:r>
              <a:rPr lang="en-GB" dirty="0"/>
              <a:t>Share with the class.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471E1-00D4-9FCE-FE5F-B92EAE7D9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C6D083-D29E-038E-AE09-8A3251B85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1065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CF958-6778-F953-7FCF-FC3E6935D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Searching for literature for a scoping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6E62C-08F2-9A96-DC00-8F6C463C8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60847"/>
            <a:ext cx="8229600" cy="3456385"/>
          </a:xfrm>
        </p:spPr>
        <p:txBody>
          <a:bodyPr/>
          <a:lstStyle/>
          <a:p>
            <a:r>
              <a:rPr lang="en-GB" dirty="0"/>
              <a:t>For a scoping review, the search is done more systematically, using specific databases, keywords, and inclusion and exclusion criteria. </a:t>
            </a:r>
          </a:p>
          <a:p>
            <a:r>
              <a:rPr lang="en-GB" dirty="0"/>
              <a:t>The decision for those is based on your review question/topic.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83A021-9F77-636B-F3BF-A3FE68ACC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163A54-EFD3-E026-FC29-0B3B528F9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20408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1505D-0EE3-3350-BDE4-4FFC860FD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Search engines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DD1AB-FC8C-1E08-38AE-88065CB996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In these search engines, you can apply filters and find resources of various types, e.g. articles, books, reports, etc. that have been published online.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/>
              <a:t>Examples:</a:t>
            </a:r>
          </a:p>
          <a:p>
            <a:pPr>
              <a:lnSpc>
                <a:spcPct val="90000"/>
              </a:lnSpc>
            </a:pPr>
            <a:r>
              <a:rPr lang="en-GB" sz="2000"/>
              <a:t>Google</a:t>
            </a:r>
          </a:p>
          <a:p>
            <a:pPr>
              <a:lnSpc>
                <a:spcPct val="90000"/>
              </a:lnSpc>
            </a:pPr>
            <a:r>
              <a:rPr lang="en-GB" sz="2000"/>
              <a:t>Google Scholar</a:t>
            </a:r>
          </a:p>
          <a:p>
            <a:pPr>
              <a:lnSpc>
                <a:spcPct val="90000"/>
              </a:lnSpc>
            </a:pPr>
            <a:r>
              <a:rPr lang="en-GB" sz="2000"/>
              <a:t>Google Books</a:t>
            </a:r>
          </a:p>
          <a:p>
            <a:pPr>
              <a:lnSpc>
                <a:spcPct val="90000"/>
              </a:lnSpc>
            </a:pPr>
            <a:r>
              <a:rPr lang="en-GB" sz="2000"/>
              <a:t>Bing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/>
              <a:t>and others.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380A02-EA27-1F01-2656-6E601AC9E2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120632"/>
            <a:ext cx="4038600" cy="2948177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993A54-6E80-2FF6-B70F-F10783ACCA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685C73B9-252A-4295-B5F5-F9EBE70D484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914C3F-3E89-7F78-CF70-1C5AB3CBC4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173A1FC8-8386-482B-AED0-74C24C2711CB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8911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7256B-D9FA-7F3D-B6C1-A203B08E8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Databases for searching for academic articles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A7993-9038-6945-624A-EB65458E26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University Library catalogue</a:t>
            </a:r>
          </a:p>
          <a:p>
            <a:r>
              <a:rPr lang="en-GB" dirty="0"/>
              <a:t>PubMed</a:t>
            </a:r>
          </a:p>
          <a:p>
            <a:r>
              <a:rPr lang="en-GB" dirty="0"/>
              <a:t>ProQuest</a:t>
            </a:r>
          </a:p>
          <a:p>
            <a:r>
              <a:rPr lang="en-GB" dirty="0"/>
              <a:t>EBSCOhost Academic Premier </a:t>
            </a:r>
          </a:p>
          <a:p>
            <a:pPr marL="0" indent="0">
              <a:buNone/>
            </a:pPr>
            <a:r>
              <a:rPr lang="en-GB" dirty="0"/>
              <a:t>and others.</a:t>
            </a:r>
          </a:p>
        </p:txBody>
      </p:sp>
      <p:pic>
        <p:nvPicPr>
          <p:cNvPr id="10" name="Picture 9" descr="A blue circle with a white logo and a magnifying glass&#10;&#10;Description automatically generated">
            <a:extLst>
              <a:ext uri="{FF2B5EF4-FFF2-40B4-BE49-F238E27FC236}">
                <a16:creationId xmlns:a16="http://schemas.microsoft.com/office/drawing/2014/main" id="{5CEB22FD-C228-D640-9282-9120260F4F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72980" y="1600201"/>
            <a:ext cx="3989040" cy="398904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AD194-6504-DA60-5563-CF317CF191A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685C73B9-252A-4295-B5F5-F9EBE70D484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85A89D-E40C-55ED-019E-F90F14FC94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173A1FC8-8386-482B-AED0-74C24C2711CB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0330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BFE53-D0CF-B9E7-19AC-C0BBD2419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0"/>
            <a:ext cx="8641655" cy="1143000"/>
          </a:xfrm>
        </p:spPr>
        <p:txBody>
          <a:bodyPr/>
          <a:lstStyle/>
          <a:p>
            <a:r>
              <a:rPr lang="en-GB" sz="4000" dirty="0"/>
              <a:t>Activity – scoping review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12933-6235-E849-AB46-E03AA50485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321" y="1484784"/>
            <a:ext cx="8494662" cy="3672408"/>
          </a:xfrm>
        </p:spPr>
        <p:txBody>
          <a:bodyPr/>
          <a:lstStyle/>
          <a:p>
            <a:r>
              <a:rPr lang="en-GB" dirty="0"/>
              <a:t>Within the next 10 minutes, find an academic journal article that has used the scoping review method.</a:t>
            </a:r>
          </a:p>
          <a:p>
            <a:r>
              <a:rPr lang="en-GB" dirty="0"/>
              <a:t>What information have the authors included in the Methods section of their scoping review in their article?</a:t>
            </a:r>
          </a:p>
          <a:p>
            <a:r>
              <a:rPr lang="en-GB" dirty="0"/>
              <a:t>Share your findings in the class.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81728-3539-8E07-95D3-E926F1EAB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7A3D87-BB7F-4A08-9372-AF5D7041694F}" type="datetime1">
              <a:rPr lang="en-GB" altLang="en-US" smtClean="0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850F23-AAF0-09A5-173D-801DA0EE2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C8405C-D25D-48B9-BE19-AF72D0EB366F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9211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0C2BB-9B88-8503-6098-D07DA7659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B3D4B-123C-8ED0-8EE4-5B2F224946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000" dirty="0"/>
              <a:t>You should identify which keywords (i.e. search terms) you want to use in the database search for your scoping review.</a:t>
            </a:r>
          </a:p>
          <a:p>
            <a:r>
              <a:rPr lang="en-GB" sz="3000" dirty="0"/>
              <a:t>The keywords are the main concepts of your topic/review question.</a:t>
            </a:r>
          </a:p>
          <a:p>
            <a:r>
              <a:rPr lang="en-GB" sz="3000" dirty="0"/>
              <a:t>Make sure you include variations, such as synonyms, of these keywords in your search.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632D38-EF33-9DAA-1E15-A09B14C20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A93B89-1086-8541-9BDE-42B3A431D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99696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65B08-D0B2-4FEE-0EFD-DFA74A106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3092"/>
            <a:ext cx="8229600" cy="1143000"/>
          </a:xfrm>
        </p:spPr>
        <p:txBody>
          <a:bodyPr/>
          <a:lstStyle/>
          <a:p>
            <a:r>
              <a:rPr lang="en-GB" dirty="0"/>
              <a:t>Boolean 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53227-B3FC-9BCD-6950-5AF1D6CBC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50724"/>
            <a:ext cx="8229600" cy="3917032"/>
          </a:xfrm>
        </p:spPr>
        <p:txBody>
          <a:bodyPr/>
          <a:lstStyle/>
          <a:p>
            <a:r>
              <a:rPr lang="en-GB" altLang="en-US" sz="2800" dirty="0"/>
              <a:t>Boolean logic defines logical relationships between terms in a search. </a:t>
            </a:r>
          </a:p>
          <a:p>
            <a:r>
              <a:rPr lang="en-US" altLang="en-US" sz="2800" dirty="0"/>
              <a:t>Boolean search allows users to combine </a:t>
            </a:r>
            <a:r>
              <a:rPr lang="en-US" altLang="en-US" sz="2800" b="1" dirty="0">
                <a:solidFill>
                  <a:srgbClr val="0070C0"/>
                </a:solidFill>
              </a:rPr>
              <a:t>keywords with operators </a:t>
            </a:r>
            <a:r>
              <a:rPr lang="en-US" altLang="en-US" sz="2800" dirty="0"/>
              <a:t>(or modifiers) such as </a:t>
            </a:r>
            <a:r>
              <a:rPr lang="en-US" altLang="en-US" sz="2800" b="1" dirty="0">
                <a:solidFill>
                  <a:srgbClr val="0070C0"/>
                </a:solidFill>
              </a:rPr>
              <a:t>AND, NOT and OR </a:t>
            </a:r>
            <a:r>
              <a:rPr lang="en-US" altLang="en-US" sz="2800" dirty="0"/>
              <a:t>to further produce more relevant results in your </a:t>
            </a:r>
            <a:r>
              <a:rPr lang="en-GB" altLang="en-US" sz="2800" dirty="0"/>
              <a:t>search.</a:t>
            </a: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852AF0-3A71-B033-99EE-5BBA3D400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038AE2-34A5-AFDF-109C-CC1DE15F1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1CDF5F-C7B7-3251-4CE4-C01EA8B2FA72}"/>
              </a:ext>
            </a:extLst>
          </p:cNvPr>
          <p:cNvSpPr txBox="1"/>
          <p:nvPr/>
        </p:nvSpPr>
        <p:spPr>
          <a:xfrm>
            <a:off x="4355976" y="5327186"/>
            <a:ext cx="453667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Source: </a:t>
            </a:r>
            <a:r>
              <a:rPr lang="en-GB" sz="1100" dirty="0">
                <a:hlinkClick r:id="rId2"/>
              </a:rPr>
              <a:t>Searching with Boolean Operators (ebsco.com)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2460363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65B08-D0B2-4FEE-0EFD-DFA74A106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3092"/>
            <a:ext cx="8229600" cy="1143000"/>
          </a:xfrm>
        </p:spPr>
        <p:txBody>
          <a:bodyPr/>
          <a:lstStyle/>
          <a:p>
            <a:r>
              <a:rPr lang="en-GB" dirty="0"/>
              <a:t>Boolean 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53227-B3FC-9BCD-6950-5AF1D6CBC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36006"/>
            <a:ext cx="8229600" cy="3917032"/>
          </a:xfrm>
        </p:spPr>
        <p:txBody>
          <a:bodyPr/>
          <a:lstStyle/>
          <a:p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</a:rPr>
              <a:t>AND </a:t>
            </a:r>
            <a:r>
              <a:rPr lang="en-GB" altLang="en-US" sz="2400" dirty="0"/>
              <a:t>combines search terms so that each search result contains all of the terms (e.g., </a:t>
            </a:r>
            <a:r>
              <a:rPr lang="en-GB" altLang="en-US" sz="2400" b="1" dirty="0"/>
              <a:t>travel and Europe </a:t>
            </a:r>
            <a:r>
              <a:rPr lang="en-GB" altLang="en-US" sz="2400" dirty="0"/>
              <a:t>finds articles that contain both travel and Europe).</a:t>
            </a:r>
          </a:p>
          <a:p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</a:rPr>
              <a:t>OR </a:t>
            </a:r>
            <a:r>
              <a:rPr lang="en-GB" altLang="en-US" sz="2400" dirty="0"/>
              <a:t>combines search terms so that each search result contains at least one of the terms (e.g., </a:t>
            </a:r>
            <a:r>
              <a:rPr lang="en-GB" altLang="en-US" sz="2400" b="1" dirty="0"/>
              <a:t>college or university </a:t>
            </a:r>
            <a:r>
              <a:rPr lang="en-GB" altLang="en-US" sz="2400" dirty="0"/>
              <a:t>finds results that contain either college or university).</a:t>
            </a:r>
          </a:p>
          <a:p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</a:rPr>
              <a:t>NOT</a:t>
            </a: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altLang="en-US" sz="2400" dirty="0"/>
              <a:t>excludes terms so that each search result does not contain any of the terms that follow it (e.g., </a:t>
            </a:r>
            <a:r>
              <a:rPr lang="en-GB" altLang="en-US" sz="2400" b="1" dirty="0"/>
              <a:t>television not cable </a:t>
            </a:r>
            <a:r>
              <a:rPr lang="en-GB" altLang="en-US" sz="2400" dirty="0"/>
              <a:t>finds results that contain television but not cable).</a:t>
            </a:r>
            <a:endParaRPr lang="en-US" altLang="en-US" sz="2400" dirty="0"/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852AF0-3A71-B033-99EE-5BBA3D400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038AE2-34A5-AFDF-109C-CC1DE15F1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1CDF5F-C7B7-3251-4CE4-C01EA8B2FA72}"/>
              </a:ext>
            </a:extLst>
          </p:cNvPr>
          <p:cNvSpPr txBox="1"/>
          <p:nvPr/>
        </p:nvSpPr>
        <p:spPr>
          <a:xfrm>
            <a:off x="5148064" y="5396416"/>
            <a:ext cx="388860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Source: </a:t>
            </a:r>
            <a:r>
              <a:rPr lang="en-GB" sz="1100" dirty="0">
                <a:hlinkClick r:id="rId2"/>
              </a:rPr>
              <a:t>Searching with Boolean Operators (ebsco.com)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5208511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4FA0D-85EB-1B97-2F18-90D556518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962" y="28433"/>
            <a:ext cx="8229600" cy="1143000"/>
          </a:xfrm>
        </p:spPr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1F9AA-E347-7C30-2F69-0D2F6E46A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962" y="1173455"/>
            <a:ext cx="8229600" cy="3917032"/>
          </a:xfrm>
        </p:spPr>
        <p:txBody>
          <a:bodyPr/>
          <a:lstStyle/>
          <a:p>
            <a:r>
              <a:rPr lang="en-GB" dirty="0"/>
              <a:t>Let’s go to University Library and search for the database ‘ProQuest’.</a:t>
            </a:r>
          </a:p>
          <a:p>
            <a:r>
              <a:rPr lang="en-GB" dirty="0"/>
              <a:t>Login and access ProQuest.</a:t>
            </a:r>
          </a:p>
          <a:p>
            <a:r>
              <a:rPr lang="en-GB" dirty="0"/>
              <a:t>Use your initial keywords/search terms in the ‘advanced search’ to find articles for your scoping review.</a:t>
            </a:r>
          </a:p>
          <a:p>
            <a:r>
              <a:rPr lang="en-GB" dirty="0"/>
              <a:t>Let’s do this together during the class. </a:t>
            </a:r>
          </a:p>
          <a:p>
            <a:r>
              <a:rPr lang="en-GB" dirty="0"/>
              <a:t>Do find any challenges with this process?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2C4519-D9B5-CA0E-C938-C30CA8F16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A47BE2-63B9-E912-672C-BB66DE235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4814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7C428-2E54-D04D-ECC8-92CFFA0572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Inclusion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D836F-D2F7-79F6-0587-030736432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r>
              <a:rPr lang="en-GB" sz="2500" dirty="0"/>
              <a:t>Before you conduct the search for the studies to be included in your scoping review, you should have decided what characteristics that you want these studies to have.</a:t>
            </a:r>
          </a:p>
          <a:p>
            <a:r>
              <a:rPr lang="en-GB" sz="2500" dirty="0"/>
              <a:t>The studies you will select should be relevant to your topic and should be helping you to answer your review question (whether partially or fully). </a:t>
            </a:r>
          </a:p>
          <a:p>
            <a:r>
              <a:rPr lang="en-GB" sz="2500" dirty="0"/>
              <a:t>If the article you are reading does not provide any answer to your review question, then do not use it in your scoping review!</a:t>
            </a:r>
          </a:p>
          <a:p>
            <a:endParaRPr lang="en-GB" sz="25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8215-1C0D-673E-3806-E7D8D64FC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0778E-DC36-7F05-0718-35F6608ADE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30171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329E1-E409-40BD-5587-087D0B644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Inclusion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B0F685-9673-3DB2-B5B6-E9A64E3E12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8075240" cy="3989040"/>
          </a:xfrm>
        </p:spPr>
        <p:txBody>
          <a:bodyPr wrap="square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The inclusion criteria of your scoping review could be:</a:t>
            </a:r>
          </a:p>
          <a:p>
            <a:pPr>
              <a:lnSpc>
                <a:spcPct val="90000"/>
              </a:lnSpc>
            </a:pPr>
            <a:r>
              <a:rPr lang="en-GB" sz="2400" b="1" dirty="0"/>
              <a:t>Date of publication </a:t>
            </a:r>
            <a:r>
              <a:rPr lang="en-GB" sz="2400" dirty="0"/>
              <a:t>(e.g. published from 2014 to 2024). </a:t>
            </a:r>
          </a:p>
          <a:p>
            <a:pPr>
              <a:lnSpc>
                <a:spcPct val="90000"/>
              </a:lnSpc>
            </a:pPr>
            <a:r>
              <a:rPr lang="en-GB" sz="2400" b="1" dirty="0"/>
              <a:t>Language</a:t>
            </a:r>
            <a:r>
              <a:rPr lang="en-GB" sz="2400" dirty="0"/>
              <a:t> (English to allow the reader to check your sources)</a:t>
            </a:r>
          </a:p>
          <a:p>
            <a:pPr>
              <a:lnSpc>
                <a:spcPct val="90000"/>
              </a:lnSpc>
            </a:pPr>
            <a:r>
              <a:rPr lang="en-GB" sz="2400" b="1" dirty="0"/>
              <a:t>Type of source </a:t>
            </a:r>
            <a:r>
              <a:rPr lang="en-GB" sz="2400" dirty="0"/>
              <a:t>(e.g. academic journal articles of primary or secondary research)</a:t>
            </a:r>
          </a:p>
          <a:p>
            <a:pPr>
              <a:lnSpc>
                <a:spcPct val="90000"/>
              </a:lnSpc>
            </a:pPr>
            <a:r>
              <a:rPr lang="en-GB" sz="2400" b="1" dirty="0"/>
              <a:t>Geography/Location </a:t>
            </a:r>
            <a:r>
              <a:rPr lang="en-GB" sz="2400" dirty="0"/>
              <a:t>(e.g. UK, England, Wales, etc.)</a:t>
            </a:r>
          </a:p>
          <a:p>
            <a:pPr>
              <a:lnSpc>
                <a:spcPct val="90000"/>
              </a:lnSpc>
            </a:pPr>
            <a:r>
              <a:rPr lang="en-GB" sz="2400" b="1" dirty="0"/>
              <a:t>Any other criteria </a:t>
            </a:r>
            <a:r>
              <a:rPr lang="en-GB" sz="2400" dirty="0"/>
              <a:t>(e.g. age of participants, health issue of focus, etc.)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A7DAC0-E539-4D0E-1E82-611799DB1E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685C73B9-252A-4295-B5F5-F9EBE70D484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D09F6F-E4EC-6165-03B9-A7293019D60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173A1FC8-8386-482B-AED0-74C24C2711CB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  <p:pic>
        <p:nvPicPr>
          <p:cNvPr id="10" name="Picture 9" descr="A green check mark on a black background&#10;&#10;Description automatically generated">
            <a:extLst>
              <a:ext uri="{FF2B5EF4-FFF2-40B4-BE49-F238E27FC236}">
                <a16:creationId xmlns:a16="http://schemas.microsoft.com/office/drawing/2014/main" id="{D877BB75-190B-B154-B1CE-9586632BF5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96336" y="274638"/>
            <a:ext cx="127500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4006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AF815-FFB5-1B9B-6442-00E05923C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Exclusion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0402F-07CF-A060-6286-D8FEACE92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r>
              <a:rPr lang="en-GB" sz="2500" dirty="0"/>
              <a:t>The exclusion criteria provide information to the reader about what characteristics of studies are not deemed eligible for inclusion in the scoping review.</a:t>
            </a:r>
          </a:p>
          <a:p>
            <a:pPr marL="0" indent="0">
              <a:buNone/>
            </a:pPr>
            <a:r>
              <a:rPr lang="en-GB" sz="2500" dirty="0"/>
              <a:t>For example, to exclude:</a:t>
            </a:r>
          </a:p>
          <a:p>
            <a:r>
              <a:rPr lang="en-GB" sz="2500" dirty="0"/>
              <a:t>Studies that are commentaries, editorials, dissertations, etc.</a:t>
            </a:r>
          </a:p>
          <a:p>
            <a:r>
              <a:rPr lang="en-GB" sz="2500" dirty="0"/>
              <a:t>Studies with participants below the age of 18</a:t>
            </a:r>
          </a:p>
          <a:p>
            <a:r>
              <a:rPr lang="en-GB" sz="2500" dirty="0"/>
              <a:t>Any other exclusion criteria based on your review question.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C44B88-7061-BFEA-97E3-274A49F13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943836-1AB3-AE87-0706-96AA09AA7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7" name="Picture 6" descr="A red x on a black background&#10;&#10;Description automatically generated">
            <a:extLst>
              <a:ext uri="{FF2B5EF4-FFF2-40B4-BE49-F238E27FC236}">
                <a16:creationId xmlns:a16="http://schemas.microsoft.com/office/drawing/2014/main" id="{4FD2D423-BB42-9C74-C79A-6C3BF66E31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84368" y="267600"/>
            <a:ext cx="1002340" cy="1002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7178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3D643-E59B-7A81-3F02-60A7CFBDC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Activity in class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424C7-60D2-B5A0-D743-45B91D4C2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917032"/>
          </a:xfrm>
        </p:spPr>
        <p:txBody>
          <a:bodyPr/>
          <a:lstStyle/>
          <a:p>
            <a:r>
              <a:rPr lang="en-GB" sz="2600" dirty="0"/>
              <a:t>Use the Search Strategy Sheet for your research (also available on Moodle in Week 4).</a:t>
            </a:r>
          </a:p>
          <a:p>
            <a:r>
              <a:rPr lang="en-GB" sz="2600" dirty="0"/>
              <a:t>Your search strategy should include the following:</a:t>
            </a:r>
          </a:p>
          <a:p>
            <a:endParaRPr lang="en-GB" sz="26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7030A0"/>
                </a:solidFill>
              </a:rPr>
              <a:t>Topic and review question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7030A0"/>
                </a:solidFill>
              </a:rPr>
              <a:t>Database(s)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7030A0"/>
                </a:solidFill>
              </a:rPr>
              <a:t>Keywords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7030A0"/>
                </a:solidFill>
              </a:rPr>
              <a:t>Inclusion criteria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7030A0"/>
                </a:solidFill>
              </a:rPr>
              <a:t>Exclusion criteria.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5DBEC-4FD5-B1CE-CFEB-D4C8A762B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11140E-A982-52E2-53AE-C5AAF215D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79713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9107574F-3DAA-480E-BE2E-146444BB1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QUESTION TIME</a:t>
            </a:r>
          </a:p>
        </p:txBody>
      </p:sp>
      <p:pic>
        <p:nvPicPr>
          <p:cNvPr id="22531" name="Content Placeholder 5">
            <a:extLst>
              <a:ext uri="{FF2B5EF4-FFF2-40B4-BE49-F238E27FC236}">
                <a16:creationId xmlns:a16="http://schemas.microsoft.com/office/drawing/2014/main" id="{EFAA02D2-4D4D-46BB-B78F-F366CDF3A28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348038" y="2359025"/>
            <a:ext cx="2146300" cy="213995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96A99-590E-4347-BCDB-FD11511C153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329EE58-E6A4-4677-BD48-D1D3A6272A9B}" type="datetime1">
              <a:rPr lang="en-GB" altLang="en-US" smtClean="0"/>
              <a:pPr>
                <a:defRPr/>
              </a:pPr>
              <a:t>03/07/2026</a:t>
            </a:fld>
            <a:endParaRPr lang="en-GB" altLang="en-US" dirty="0"/>
          </a:p>
        </p:txBody>
      </p:sp>
      <p:sp>
        <p:nvSpPr>
          <p:cNvPr id="22533" name="Slide Number Placeholder 4">
            <a:extLst>
              <a:ext uri="{FF2B5EF4-FFF2-40B4-BE49-F238E27FC236}">
                <a16:creationId xmlns:a16="http://schemas.microsoft.com/office/drawing/2014/main" id="{7167699F-7065-4BC5-8C01-F22257A31EA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A45A0BC-A821-44D2-9D1C-07D9847253A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22534" name="Picture 6">
            <a:extLst>
              <a:ext uri="{FF2B5EF4-FFF2-40B4-BE49-F238E27FC236}">
                <a16:creationId xmlns:a16="http://schemas.microsoft.com/office/drawing/2014/main" id="{3A2BB269-358D-43A7-A078-7AF2640A33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3" y="1417638"/>
            <a:ext cx="1871662" cy="244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5" name="Picture 7">
            <a:extLst>
              <a:ext uri="{FF2B5EF4-FFF2-40B4-BE49-F238E27FC236}">
                <a16:creationId xmlns:a16="http://schemas.microsoft.com/office/drawing/2014/main" id="{07F26C46-E016-4043-A487-C319C79277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3644900"/>
            <a:ext cx="2468562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18790AD4-C0BC-4F19-8F99-287FB3873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387" y="-1"/>
            <a:ext cx="8964613" cy="1196975"/>
          </a:xfrm>
        </p:spPr>
        <p:txBody>
          <a:bodyPr/>
          <a:lstStyle/>
          <a:p>
            <a:r>
              <a:rPr lang="en-GB" altLang="en-US" sz="4000" dirty="0">
                <a:cs typeface="Arial" panose="020B0604020202020204" pitchFamily="34" charset="0"/>
              </a:rPr>
              <a:t>References &amp; Essential Readings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F9655756-225C-4FB1-B2A0-AD6B3BA79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1412887"/>
            <a:ext cx="7056784" cy="403222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200" dirty="0">
                <a:cs typeface="Arial" panose="020B0604020202020204" pitchFamily="34" charset="0"/>
              </a:rPr>
              <a:t>Aveyard, H. (2014) Doing a Literature Review in Health and Social Care. Buckingham: OU Press 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200" dirty="0"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200" dirty="0">
                <a:cs typeface="Arial" panose="020B0604020202020204" pitchFamily="34" charset="0"/>
              </a:rPr>
              <a:t>Aveyard, H (2015) A Beginner's Guide To Critical Thinking And Writing In Health And Social Care Open University Press London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200" dirty="0">
              <a:cs typeface="Arial" panose="020B0604020202020204" pitchFamily="34" charset="0"/>
            </a:endParaRPr>
          </a:p>
          <a:p>
            <a:pPr marL="0" indent="0" algn="just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1200" dirty="0">
                <a:cs typeface="Arial" panose="020B0604020202020204" pitchFamily="34" charset="0"/>
              </a:rPr>
              <a:t>Bell, J. (2005) Doing your research project – A guide for first time researchers in Health and Social Science. Buckingham: OU Press   </a:t>
            </a:r>
          </a:p>
          <a:p>
            <a:pPr marL="0" indent="0" algn="just">
              <a:spcBef>
                <a:spcPct val="0"/>
              </a:spcBef>
              <a:buFont typeface="Arial" panose="020B0604020202020204" pitchFamily="34" charset="0"/>
              <a:buNone/>
            </a:pPr>
            <a:endParaRPr lang="en-US" altLang="en-US" sz="1200" dirty="0"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200" dirty="0">
                <a:cs typeface="Arial" panose="020B0604020202020204" pitchFamily="34" charset="0"/>
              </a:rPr>
              <a:t>Bruce, L. (2007) Understanding Research and Evidence Based Practice (Health and Social Care: Knowledge and skills). London: Reflect Press   Saks, M. &amp; Alsop, J. (2012) Researching Health: Qualitative, Quantitative and Mixed Methods. London: Sage Publications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200" dirty="0"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200" dirty="0">
                <a:cs typeface="Arial" panose="020B0604020202020204" pitchFamily="34" charset="0"/>
              </a:rPr>
              <a:t>Denscombe, M. (2007) The Good Research Guide. Buckingham: OU Press 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200" dirty="0"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en-US" sz="1200" dirty="0">
                <a:cs typeface="Arial" panose="020B0604020202020204" pitchFamily="34" charset="0"/>
              </a:rPr>
              <a:t>Ridley, D. (2012) The Literature Review: A Step by Step Guide for Students. London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200" dirty="0"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200" dirty="0"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1200" dirty="0"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2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160</TotalTime>
  <Words>1132</Words>
  <Application>Microsoft Office PowerPoint</Application>
  <PresentationFormat>On-screen Show (4:3)</PresentationFormat>
  <Paragraphs>149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Myriad Pro</vt:lpstr>
      <vt:lpstr>Arial</vt:lpstr>
      <vt:lpstr>Verdana</vt:lpstr>
      <vt:lpstr>Wingdings</vt:lpstr>
      <vt:lpstr>20140311PresentationUWTSDTemplate</vt:lpstr>
      <vt:lpstr>PowerPoint Presentation</vt:lpstr>
      <vt:lpstr>Recap</vt:lpstr>
      <vt:lpstr>Module Aim  </vt:lpstr>
      <vt:lpstr>Module Learning Outcomes  </vt:lpstr>
      <vt:lpstr>Lesson Objectives</vt:lpstr>
      <vt:lpstr>Discussion in class</vt:lpstr>
      <vt:lpstr>Searching for literature for a scoping review</vt:lpstr>
      <vt:lpstr>Search engines</vt:lpstr>
      <vt:lpstr>Databases for searching for academic articles</vt:lpstr>
      <vt:lpstr>Activity – scoping review method</vt:lpstr>
      <vt:lpstr>Keywords</vt:lpstr>
      <vt:lpstr>Boolean search </vt:lpstr>
      <vt:lpstr>Boolean search </vt:lpstr>
      <vt:lpstr>Activity</vt:lpstr>
      <vt:lpstr>Inclusion criteria</vt:lpstr>
      <vt:lpstr>Inclusion criteria</vt:lpstr>
      <vt:lpstr>Exclusion criteria</vt:lpstr>
      <vt:lpstr>Activity in class</vt:lpstr>
      <vt:lpstr>QUESTION TIME</vt:lpstr>
      <vt:lpstr>References &amp; Essential Readings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Eleni Koutsogeorgou-Andreou</cp:lastModifiedBy>
  <cp:revision>80</cp:revision>
  <cp:lastPrinted>1601-01-01T00:00:00Z</cp:lastPrinted>
  <dcterms:created xsi:type="dcterms:W3CDTF">2002-10-07T19:43:58Z</dcterms:created>
  <dcterms:modified xsi:type="dcterms:W3CDTF">2026-07-03T10:29:28Z</dcterms:modified>
</cp:coreProperties>
</file>