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theme/theme2.xml" ContentType="application/vnd.openxmlformats-officedocument.theme+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theme/theme3.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4"/>
    <p:sldMasterId id="2147483658" r:id="rId5"/>
    <p:sldMasterId id="2147483666" r:id="rId6"/>
  </p:sldMasterIdLst>
  <p:sldIdLst>
    <p:sldId id="256" r:id="rId7"/>
    <p:sldId id="287" r:id="rId8"/>
    <p:sldId id="288" r:id="rId9"/>
    <p:sldId id="278" r:id="rId10"/>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20736"/>
    <p:restoredTop sz="96327"/>
  </p:normalViewPr>
  <p:slideViewPr>
    <p:cSldViewPr snapToGrid="0" snapToObjects="1">
      <p:cViewPr varScale="1">
        <p:scale>
          <a:sx n="90" d="100"/>
          <a:sy n="90" d="100"/>
        </p:scale>
        <p:origin x="104" y="39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2.xml"/><Relationship Id="rId13" Type="http://schemas.openxmlformats.org/officeDocument/2006/relationships/theme" Target="theme/theme1.xml"/><Relationship Id="rId3" Type="http://schemas.openxmlformats.org/officeDocument/2006/relationships/customXml" Target="../customXml/item3.xml"/><Relationship Id="rId7" Type="http://schemas.openxmlformats.org/officeDocument/2006/relationships/slide" Target="slides/slide1.xml"/><Relationship Id="rId12" Type="http://schemas.openxmlformats.org/officeDocument/2006/relationships/viewProps" Target="viewProps.xml"/><Relationship Id="rId2" Type="http://schemas.openxmlformats.org/officeDocument/2006/relationships/customXml" Target="../customXml/item2.xml"/><Relationship Id="rId1" Type="http://schemas.openxmlformats.org/officeDocument/2006/relationships/customXml" Target="../customXml/item1.xml"/><Relationship Id="rId6" Type="http://schemas.openxmlformats.org/officeDocument/2006/relationships/slideMaster" Target="slideMasters/slideMaster3.xml"/><Relationship Id="rId11" Type="http://schemas.openxmlformats.org/officeDocument/2006/relationships/presProps" Target="presProps.xml"/><Relationship Id="rId5" Type="http://schemas.openxmlformats.org/officeDocument/2006/relationships/slideMaster" Target="slideMasters/slideMaster2.xml"/><Relationship Id="rId10" Type="http://schemas.openxmlformats.org/officeDocument/2006/relationships/slide" Target="slides/slide4.xml"/><Relationship Id="rId4" Type="http://schemas.openxmlformats.org/officeDocument/2006/relationships/slideMaster" Target="slideMasters/slideMaster1.xml"/><Relationship Id="rId9" Type="http://schemas.openxmlformats.org/officeDocument/2006/relationships/slide" Target="slides/slide3.xml"/><Relationship Id="rId14" Type="http://schemas.openxmlformats.org/officeDocument/2006/relationships/tableStyles" Target="tableStyle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5.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Master" Target="../slideMasters/slideMaster2.xml"/></Relationships>
</file>

<file path=ppt/slideLayouts/_rels/slideLayout6.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Master" Target="../slideMasters/slideMaster2.xml"/></Relationships>
</file>

<file path=ppt/slideLayouts/_rels/slideLayout7.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6.png"/><Relationship Id="rId1" Type="http://schemas.openxmlformats.org/officeDocument/2006/relationships/slideMaster" Target="../slideMasters/slideMaster2.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Master" Target="../slideMasters/slideMaster3.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Master" Target="../slideMasters/slideMaster3.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Title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64041091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1_Title Slide">
    <p:spTree>
      <p:nvGrpSpPr>
        <p:cNvPr id="1" name=""/>
        <p:cNvGrpSpPr/>
        <p:nvPr/>
      </p:nvGrpSpPr>
      <p:grpSpPr>
        <a:xfrm>
          <a:off x="0" y="0"/>
          <a:ext cx="0" cy="0"/>
          <a:chOff x="0" y="0"/>
          <a:chExt cx="0" cy="0"/>
        </a:xfrm>
      </p:grpSpPr>
      <p:pic>
        <p:nvPicPr>
          <p:cNvPr id="2" name="Picture 1" descr="A blue background with a logo&#10;&#10;Description automatically generated">
            <a:extLst>
              <a:ext uri="{FF2B5EF4-FFF2-40B4-BE49-F238E27FC236}">
                <a16:creationId xmlns:a16="http://schemas.microsoft.com/office/drawing/2014/main" id="{428A2852-A043-B582-AD32-FD952299B74F}"/>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401257581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2_Title Slide">
    <p:spTree>
      <p:nvGrpSpPr>
        <p:cNvPr id="1" name=""/>
        <p:cNvGrpSpPr/>
        <p:nvPr/>
      </p:nvGrpSpPr>
      <p:grpSpPr>
        <a:xfrm>
          <a:off x="0" y="0"/>
          <a:ext cx="0" cy="0"/>
          <a:chOff x="0" y="0"/>
          <a:chExt cx="0" cy="0"/>
        </a:xfrm>
      </p:grpSpPr>
      <p:pic>
        <p:nvPicPr>
          <p:cNvPr id="3" name="Picture 2" descr="A blue background with yellow text&#10;&#10;Description automatically generated">
            <a:extLst>
              <a:ext uri="{FF2B5EF4-FFF2-40B4-BE49-F238E27FC236}">
                <a16:creationId xmlns:a16="http://schemas.microsoft.com/office/drawing/2014/main" id="{AA46EE6A-794A-EBEE-BBD4-A789F25C354D}"/>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195122897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594AE048-867B-9A4B-9A50-CA9AED7B45BD}"/>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4F9D5FEE-F4AC-D64A-9EE2-89DD7CCAA62A}"/>
              </a:ext>
            </a:extLst>
          </p:cNvPr>
          <p:cNvSpPr>
            <a:spLocks noGrp="1"/>
          </p:cNvSpPr>
          <p:nvPr>
            <p:ph idx="1"/>
          </p:nvPr>
        </p:nvSpPr>
        <p:spPr>
          <a:xfrm>
            <a:off x="358219" y="1825625"/>
            <a:ext cx="11481847" cy="3575934"/>
          </a:xfrm>
          <a:prstGeom prst="rect">
            <a:avLst/>
          </a:prstGeom>
        </p:spPr>
        <p:txBody>
          <a:bodyPr vert="horz" lIns="91440" tIns="45720" rIns="91440" bIns="45720" rtlCol="0">
            <a:normAutofit/>
          </a:body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spTree>
    <p:extLst>
      <p:ext uri="{BB962C8B-B14F-4D97-AF65-F5344CB8AC3E}">
        <p14:creationId xmlns:p14="http://schemas.microsoft.com/office/powerpoint/2010/main" val="155672342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2_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594AE048-867B-9A4B-9A50-CA9AED7B45BD}"/>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4F9D5FEE-F4AC-D64A-9EE2-89DD7CCAA62A}"/>
              </a:ext>
            </a:extLst>
          </p:cNvPr>
          <p:cNvSpPr>
            <a:spLocks noGrp="1"/>
          </p:cNvSpPr>
          <p:nvPr>
            <p:ph idx="1"/>
          </p:nvPr>
        </p:nvSpPr>
        <p:spPr>
          <a:xfrm>
            <a:off x="358219" y="1825625"/>
            <a:ext cx="11481847" cy="3575934"/>
          </a:xfrm>
          <a:prstGeom prst="rect">
            <a:avLst/>
          </a:prstGeom>
        </p:spPr>
        <p:txBody>
          <a:bodyPr vert="horz" lIns="91440" tIns="45720" rIns="91440" bIns="45720" rtlCol="0">
            <a:normAutofit/>
          </a:body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pic>
        <p:nvPicPr>
          <p:cNvPr id="5" name="Picture 4" descr="A blue and white background&#10;&#10;Description automatically generated">
            <a:extLst>
              <a:ext uri="{FF2B5EF4-FFF2-40B4-BE49-F238E27FC236}">
                <a16:creationId xmlns:a16="http://schemas.microsoft.com/office/drawing/2014/main" id="{63B6A318-EF11-49E8-E8AE-15107F6C178B}"/>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169840867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1_Custom Layout">
    <p:spTree>
      <p:nvGrpSpPr>
        <p:cNvPr id="1" name=""/>
        <p:cNvGrpSpPr/>
        <p:nvPr/>
      </p:nvGrpSpPr>
      <p:grpSpPr>
        <a:xfrm>
          <a:off x="0" y="0"/>
          <a:ext cx="0" cy="0"/>
          <a:chOff x="0" y="0"/>
          <a:chExt cx="0" cy="0"/>
        </a:xfrm>
      </p:grpSpPr>
      <p:pic>
        <p:nvPicPr>
          <p:cNvPr id="5" name="Picture 4" descr="A blue and white screen&#10;&#10;Description automatically generated">
            <a:extLst>
              <a:ext uri="{FF2B5EF4-FFF2-40B4-BE49-F238E27FC236}">
                <a16:creationId xmlns:a16="http://schemas.microsoft.com/office/drawing/2014/main" id="{361A0246-C9A2-6F9B-996B-EEEFCFE6CAC5}"/>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itle Placeholder 1">
            <a:extLst>
              <a:ext uri="{FF2B5EF4-FFF2-40B4-BE49-F238E27FC236}">
                <a16:creationId xmlns:a16="http://schemas.microsoft.com/office/drawing/2014/main" id="{BA0C2117-DFB0-B54B-BDD0-012C8CCE9580}"/>
              </a:ext>
            </a:extLst>
          </p:cNvPr>
          <p:cNvSpPr>
            <a:spLocks noGrp="1"/>
          </p:cNvSpPr>
          <p:nvPr>
            <p:ph type="title"/>
          </p:nvPr>
        </p:nvSpPr>
        <p:spPr>
          <a:xfrm>
            <a:off x="301657" y="1420926"/>
            <a:ext cx="11594969" cy="1325563"/>
          </a:xfrm>
          <a:prstGeom prst="rect">
            <a:avLst/>
          </a:prstGeom>
        </p:spPr>
        <p:txBody>
          <a:bodyPr vert="horz" lIns="91440" tIns="45720" rIns="91440" bIns="45720" rtlCol="0" anchor="ctr">
            <a:normAutofit/>
          </a:bodyPr>
          <a:lstStyle/>
          <a:p>
            <a:r>
              <a:rPr lang="en-GB" dirty="0"/>
              <a:t>Click to edit Master title style</a:t>
            </a:r>
            <a:endParaRPr lang="en-US" dirty="0"/>
          </a:p>
        </p:txBody>
      </p:sp>
      <p:sp>
        <p:nvSpPr>
          <p:cNvPr id="4" name="Text Placeholder 2">
            <a:extLst>
              <a:ext uri="{FF2B5EF4-FFF2-40B4-BE49-F238E27FC236}">
                <a16:creationId xmlns:a16="http://schemas.microsoft.com/office/drawing/2014/main" id="{09628F5D-9BAE-634B-AE20-8E87CB48908E}"/>
              </a:ext>
            </a:extLst>
          </p:cNvPr>
          <p:cNvSpPr>
            <a:spLocks noGrp="1"/>
          </p:cNvSpPr>
          <p:nvPr>
            <p:ph idx="1"/>
          </p:nvPr>
        </p:nvSpPr>
        <p:spPr>
          <a:xfrm>
            <a:off x="301657" y="2881426"/>
            <a:ext cx="11594969" cy="3651349"/>
          </a:xfrm>
          <a:prstGeom prst="rect">
            <a:avLst/>
          </a:prstGeom>
        </p:spPr>
        <p:txBody>
          <a:bodyPr vert="horz" lIns="91440" tIns="45720" rIns="91440" bIns="45720" rtlCol="0">
            <a:normAutofit/>
          </a:body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spTree>
    <p:extLst>
      <p:ext uri="{BB962C8B-B14F-4D97-AF65-F5344CB8AC3E}">
        <p14:creationId xmlns:p14="http://schemas.microsoft.com/office/powerpoint/2010/main" val="159714850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3_Custom Layout">
    <p:spTree>
      <p:nvGrpSpPr>
        <p:cNvPr id="1" name=""/>
        <p:cNvGrpSpPr/>
        <p:nvPr/>
      </p:nvGrpSpPr>
      <p:grpSpPr>
        <a:xfrm>
          <a:off x="0" y="0"/>
          <a:ext cx="0" cy="0"/>
          <a:chOff x="0" y="0"/>
          <a:chExt cx="0" cy="0"/>
        </a:xfrm>
      </p:grpSpPr>
      <p:pic>
        <p:nvPicPr>
          <p:cNvPr id="5" name="Picture 4" descr="A blue and white screen&#10;&#10;Description automatically generated">
            <a:extLst>
              <a:ext uri="{FF2B5EF4-FFF2-40B4-BE49-F238E27FC236}">
                <a16:creationId xmlns:a16="http://schemas.microsoft.com/office/drawing/2014/main" id="{361A0246-C9A2-6F9B-996B-EEEFCFE6CAC5}"/>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itle Placeholder 1">
            <a:extLst>
              <a:ext uri="{FF2B5EF4-FFF2-40B4-BE49-F238E27FC236}">
                <a16:creationId xmlns:a16="http://schemas.microsoft.com/office/drawing/2014/main" id="{BA0C2117-DFB0-B54B-BDD0-012C8CCE9580}"/>
              </a:ext>
            </a:extLst>
          </p:cNvPr>
          <p:cNvSpPr>
            <a:spLocks noGrp="1"/>
          </p:cNvSpPr>
          <p:nvPr>
            <p:ph type="title"/>
          </p:nvPr>
        </p:nvSpPr>
        <p:spPr>
          <a:xfrm>
            <a:off x="301657" y="1420926"/>
            <a:ext cx="11594969" cy="1325563"/>
          </a:xfrm>
          <a:prstGeom prst="rect">
            <a:avLst/>
          </a:prstGeom>
        </p:spPr>
        <p:txBody>
          <a:bodyPr vert="horz" lIns="91440" tIns="45720" rIns="91440" bIns="45720" rtlCol="0" anchor="ctr">
            <a:normAutofit/>
          </a:bodyPr>
          <a:lstStyle/>
          <a:p>
            <a:r>
              <a:rPr lang="en-GB" dirty="0"/>
              <a:t>Click to edit Master title style</a:t>
            </a:r>
            <a:endParaRPr lang="en-US" dirty="0"/>
          </a:p>
        </p:txBody>
      </p:sp>
      <p:sp>
        <p:nvSpPr>
          <p:cNvPr id="4" name="Text Placeholder 2">
            <a:extLst>
              <a:ext uri="{FF2B5EF4-FFF2-40B4-BE49-F238E27FC236}">
                <a16:creationId xmlns:a16="http://schemas.microsoft.com/office/drawing/2014/main" id="{09628F5D-9BAE-634B-AE20-8E87CB48908E}"/>
              </a:ext>
            </a:extLst>
          </p:cNvPr>
          <p:cNvSpPr>
            <a:spLocks noGrp="1"/>
          </p:cNvSpPr>
          <p:nvPr>
            <p:ph idx="1"/>
          </p:nvPr>
        </p:nvSpPr>
        <p:spPr>
          <a:xfrm>
            <a:off x="301657" y="2881426"/>
            <a:ext cx="11594969" cy="3651349"/>
          </a:xfrm>
          <a:prstGeom prst="rect">
            <a:avLst/>
          </a:prstGeom>
        </p:spPr>
        <p:txBody>
          <a:bodyPr vert="horz" lIns="91440" tIns="45720" rIns="91440" bIns="45720" rtlCol="0">
            <a:normAutofit/>
          </a:body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pic>
        <p:nvPicPr>
          <p:cNvPr id="6" name="Picture 5" descr="A screenshot of a computer&#10;&#10;Description automatically generated">
            <a:extLst>
              <a:ext uri="{FF2B5EF4-FFF2-40B4-BE49-F238E27FC236}">
                <a16:creationId xmlns:a16="http://schemas.microsoft.com/office/drawing/2014/main" id="{0CB99F05-75D2-06B1-964A-A54B3F613142}"/>
              </a:ext>
            </a:extLst>
          </p:cNvPr>
          <p:cNvPicPr>
            <a:picLocks noChangeAspect="1"/>
          </p:cNvPicPr>
          <p:nvPr userDrawn="1"/>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157974322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lvl1pPr>
              <a:defRPr/>
            </a:lvl1pPr>
          </a:lstStyle>
          <a:p>
            <a:pPr>
              <a:defRPr/>
            </a:pPr>
            <a:fld id="{486AC34E-3327-478B-AA98-02919358A10D}" type="datetime1">
              <a:rPr lang="en-GB" altLang="en-US"/>
              <a:pPr>
                <a:defRPr/>
              </a:pPr>
              <a:t>23/09/2024</a:t>
            </a:fld>
            <a:endParaRPr lang="en-GB" altLang="en-US" dirty="0"/>
          </a:p>
        </p:txBody>
      </p:sp>
      <p:sp>
        <p:nvSpPr>
          <p:cNvPr id="5" name="Footer Placeholder 4"/>
          <p:cNvSpPr>
            <a:spLocks noGrp="1"/>
          </p:cNvSpPr>
          <p:nvPr>
            <p:ph type="ftr" sz="quarter" idx="11"/>
          </p:nvPr>
        </p:nvSpPr>
        <p:spPr>
          <a:xfrm>
            <a:off x="4176184" y="6461126"/>
            <a:ext cx="38608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a:p>
        </p:txBody>
      </p:sp>
      <p:sp>
        <p:nvSpPr>
          <p:cNvPr id="6" name="Slide Number Placeholder 5"/>
          <p:cNvSpPr>
            <a:spLocks noGrp="1"/>
          </p:cNvSpPr>
          <p:nvPr>
            <p:ph type="sldNum" sz="quarter" idx="12"/>
          </p:nvPr>
        </p:nvSpPr>
        <p:spPr/>
        <p:txBody>
          <a:bodyPr/>
          <a:lstStyle>
            <a:lvl1pPr>
              <a:defRPr/>
            </a:lvl1pPr>
          </a:lstStyle>
          <a:p>
            <a:pPr>
              <a:defRPr/>
            </a:pPr>
            <a:fld id="{9EECDDA5-5E0B-4B0B-9390-47B030622544}" type="slidenum">
              <a:rPr lang="en-GB" altLang="en-US"/>
              <a:pPr>
                <a:defRPr/>
              </a:pPr>
              <a:t>‹#›</a:t>
            </a:fld>
            <a:endParaRPr lang="en-GB" altLang="en-US"/>
          </a:p>
        </p:txBody>
      </p:sp>
    </p:spTree>
    <p:extLst>
      <p:ext uri="{BB962C8B-B14F-4D97-AF65-F5344CB8AC3E}">
        <p14:creationId xmlns:p14="http://schemas.microsoft.com/office/powerpoint/2010/main" val="200766335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preserve="1" userDrawn="1">
  <p:cSld name="logo mono_image bckgrnd">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endParaRPr lang="en-US" dirty="0"/>
          </a:p>
        </p:txBody>
      </p:sp>
      <p:pic>
        <p:nvPicPr>
          <p:cNvPr id="3" name="Picture 2" descr="A picture containing screenshot, text, design&#10;&#10;Description automatically generated">
            <a:extLst>
              <a:ext uri="{FF2B5EF4-FFF2-40B4-BE49-F238E27FC236}">
                <a16:creationId xmlns:a16="http://schemas.microsoft.com/office/drawing/2014/main" id="{A77CBF0D-8BC3-2CF1-CF7E-154348643612}"/>
              </a:ext>
            </a:extLst>
          </p:cNvPr>
          <p:cNvPicPr>
            <a:picLocks noChangeAspect="1"/>
          </p:cNvPicPr>
          <p:nvPr userDrawn="1"/>
        </p:nvPicPr>
        <p:blipFill>
          <a:blip r:embed="rId2"/>
          <a:stretch>
            <a:fillRect/>
          </a:stretch>
        </p:blipFill>
        <p:spPr>
          <a:xfrm>
            <a:off x="0" y="0"/>
            <a:ext cx="12096750" cy="6804422"/>
          </a:xfrm>
          <a:prstGeom prst="rect">
            <a:avLst/>
          </a:prstGeom>
        </p:spPr>
      </p:pic>
    </p:spTree>
    <p:extLst>
      <p:ext uri="{BB962C8B-B14F-4D97-AF65-F5344CB8AC3E}">
        <p14:creationId xmlns:p14="http://schemas.microsoft.com/office/powerpoint/2010/main" val="140249151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userDrawn="1">
  <p:cSld name="logo mono_image bckgrnd 2">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endParaRPr lang="en-US" dirty="0"/>
          </a:p>
        </p:txBody>
      </p:sp>
      <p:pic>
        <p:nvPicPr>
          <p:cNvPr id="3" name="Picture 2" descr="A picture containing screenshot, white, design&#10;&#10;Description automatically generated">
            <a:extLst>
              <a:ext uri="{FF2B5EF4-FFF2-40B4-BE49-F238E27FC236}">
                <a16:creationId xmlns:a16="http://schemas.microsoft.com/office/drawing/2014/main" id="{D2E35789-51F7-6CD7-8884-F852CB36CD1F}"/>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2661865558"/>
      </p:ext>
    </p:extLst>
  </p:cSld>
  <p:clrMapOvr>
    <a:masterClrMapping/>
  </p:clrMapOvr>
</p:sldLayout>
</file>

<file path=ppt/slideMasters/_rels/slideMaster1.xml.rels><?xml version="1.0" encoding="UTF-8" standalone="yes"?>
<Relationships xmlns="http://schemas.openxmlformats.org/package/2006/relationships"><Relationship Id="rId3" Type="http://schemas.openxmlformats.org/officeDocument/2006/relationships/slideLayout" Target="../slideLayouts/slideLayout3.xml"/><Relationship Id="rId2" Type="http://schemas.openxmlformats.org/officeDocument/2006/relationships/slideLayout" Target="../slideLayouts/slideLayout2.xml"/><Relationship Id="rId1" Type="http://schemas.openxmlformats.org/officeDocument/2006/relationships/slideLayout" Target="../slideLayouts/slideLayout1.xml"/><Relationship Id="rId5" Type="http://schemas.openxmlformats.org/officeDocument/2006/relationships/image" Target="../media/image1.png"/><Relationship Id="rId4" Type="http://schemas.openxmlformats.org/officeDocument/2006/relationships/theme" Target="../theme/theme1.xml"/></Relationships>
</file>

<file path=ppt/slideMasters/_rels/slideMaster2.xml.rels><?xml version="1.0" encoding="UTF-8" standalone="yes"?>
<Relationships xmlns="http://schemas.openxmlformats.org/package/2006/relationships"><Relationship Id="rId3" Type="http://schemas.openxmlformats.org/officeDocument/2006/relationships/slideLayout" Target="../slideLayouts/slideLayout6.xml"/><Relationship Id="rId7" Type="http://schemas.openxmlformats.org/officeDocument/2006/relationships/image" Target="../media/image4.png"/><Relationship Id="rId2" Type="http://schemas.openxmlformats.org/officeDocument/2006/relationships/slideLayout" Target="../slideLayouts/slideLayout5.xml"/><Relationship Id="rId1" Type="http://schemas.openxmlformats.org/officeDocument/2006/relationships/slideLayout" Target="../slideLayouts/slideLayout4.xml"/><Relationship Id="rId6" Type="http://schemas.openxmlformats.org/officeDocument/2006/relationships/theme" Target="../theme/theme2.xml"/><Relationship Id="rId5" Type="http://schemas.openxmlformats.org/officeDocument/2006/relationships/slideLayout" Target="../slideLayouts/slideLayout8.xml"/><Relationship Id="rId4" Type="http://schemas.openxmlformats.org/officeDocument/2006/relationships/slideLayout" Target="../slideLayouts/slideLayout7.xml"/></Relationships>
</file>

<file path=ppt/slideMasters/_rels/slideMaster3.xml.rels><?xml version="1.0" encoding="UTF-8" standalone="yes"?>
<Relationships xmlns="http://schemas.openxmlformats.org/package/2006/relationships"><Relationship Id="rId3" Type="http://schemas.openxmlformats.org/officeDocument/2006/relationships/theme" Target="../theme/theme3.xml"/><Relationship Id="rId2" Type="http://schemas.openxmlformats.org/officeDocument/2006/relationships/slideLayout" Target="../slideLayouts/slideLayout10.xml"/><Relationship Id="rId1"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ACB22E8A-2C50-AF4C-A53B-9FE993FD6475}"/>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4458BCFA-3574-8B4C-9AEE-81F9601D6860}"/>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CEEB10D2-CA13-2643-B658-FFD9F6492BD9}"/>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8E540C29-F910-6D43-9045-53D256484F6D}" type="datetimeFigureOut">
              <a:rPr lang="en-US" smtClean="0"/>
              <a:t>9/23/2024</a:t>
            </a:fld>
            <a:endParaRPr lang="en-US"/>
          </a:p>
        </p:txBody>
      </p:sp>
      <p:sp>
        <p:nvSpPr>
          <p:cNvPr id="5" name="Footer Placeholder 4">
            <a:extLst>
              <a:ext uri="{FF2B5EF4-FFF2-40B4-BE49-F238E27FC236}">
                <a16:creationId xmlns:a16="http://schemas.microsoft.com/office/drawing/2014/main" id="{79DF4703-3493-3B42-BBD9-E9BB85FDC834}"/>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6CB9E5F2-30AB-A84C-8130-66352CCDFF27}"/>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8FF188F3-1707-3C44-A904-58D86E3FE638}" type="slidenum">
              <a:rPr lang="en-US" smtClean="0"/>
              <a:t>‹#›</a:t>
            </a:fld>
            <a:endParaRPr lang="en-US"/>
          </a:p>
        </p:txBody>
      </p:sp>
      <p:pic>
        <p:nvPicPr>
          <p:cNvPr id="8" name="Picture 7" descr="A blue background with white text&#10;&#10;Description automatically generated with low confidence">
            <a:extLst>
              <a:ext uri="{FF2B5EF4-FFF2-40B4-BE49-F238E27FC236}">
                <a16:creationId xmlns:a16="http://schemas.microsoft.com/office/drawing/2014/main" id="{23F07876-793F-CDFC-420F-0A455F595FBB}"/>
              </a:ext>
            </a:extLst>
          </p:cNvPr>
          <p:cNvPicPr>
            <a:picLocks noChangeAspect="1"/>
          </p:cNvPicPr>
          <p:nvPr userDrawn="1"/>
        </p:nvPicPr>
        <p:blipFill>
          <a:blip r:embed="rId5"/>
          <a:stretch>
            <a:fillRect/>
          </a:stretch>
        </p:blipFill>
        <p:spPr>
          <a:xfrm>
            <a:off x="0" y="0"/>
            <a:ext cx="12192000" cy="6858000"/>
          </a:xfrm>
          <a:prstGeom prst="rect">
            <a:avLst/>
          </a:prstGeom>
        </p:spPr>
      </p:pic>
    </p:spTree>
    <p:extLst>
      <p:ext uri="{BB962C8B-B14F-4D97-AF65-F5344CB8AC3E}">
        <p14:creationId xmlns:p14="http://schemas.microsoft.com/office/powerpoint/2010/main" val="2923642609"/>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706" r:id="rId3"/>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29291BCB-9C09-E24A-899A-13554DBEFA2E}"/>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E6273185-EDC6-2448-AE66-1EE933FA5C73}"/>
              </a:ext>
            </a:extLst>
          </p:cNvPr>
          <p:cNvSpPr>
            <a:spLocks noGrp="1"/>
          </p:cNvSpPr>
          <p:nvPr>
            <p:ph type="body" idx="1"/>
          </p:nvPr>
        </p:nvSpPr>
        <p:spPr>
          <a:xfrm>
            <a:off x="358219" y="1825625"/>
            <a:ext cx="11481847" cy="3575934"/>
          </a:xfrm>
          <a:prstGeom prst="rect">
            <a:avLst/>
          </a:prstGeom>
        </p:spPr>
        <p:txBody>
          <a:bodyPr vert="horz" lIns="91440" tIns="45720" rIns="91440" bIns="45720" rtlCol="0">
            <a:normAutofit/>
          </a:body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pic>
        <p:nvPicPr>
          <p:cNvPr id="6" name="Picture 5" descr="A picture containing text, businesscard, screenshot, logo&#10;&#10;Description automatically generated">
            <a:extLst>
              <a:ext uri="{FF2B5EF4-FFF2-40B4-BE49-F238E27FC236}">
                <a16:creationId xmlns:a16="http://schemas.microsoft.com/office/drawing/2014/main" id="{067C0C12-FBAF-6992-A87D-A0CF5E789462}"/>
              </a:ext>
            </a:extLst>
          </p:cNvPr>
          <p:cNvPicPr>
            <a:picLocks noChangeAspect="1"/>
          </p:cNvPicPr>
          <p:nvPr userDrawn="1"/>
        </p:nvPicPr>
        <p:blipFill>
          <a:blip r:embed="rId7"/>
          <a:stretch>
            <a:fillRect/>
          </a:stretch>
        </p:blipFill>
        <p:spPr>
          <a:xfrm>
            <a:off x="0" y="0"/>
            <a:ext cx="12192000" cy="6858000"/>
          </a:xfrm>
          <a:prstGeom prst="rect">
            <a:avLst/>
          </a:prstGeom>
        </p:spPr>
      </p:pic>
    </p:spTree>
    <p:extLst>
      <p:ext uri="{BB962C8B-B14F-4D97-AF65-F5344CB8AC3E}">
        <p14:creationId xmlns:p14="http://schemas.microsoft.com/office/powerpoint/2010/main" val="1384196811"/>
      </p:ext>
    </p:extLst>
  </p:cSld>
  <p:clrMap bg1="lt1" tx1="dk1" bg2="lt2" tx2="dk2" accent1="accent1" accent2="accent2" accent3="accent3" accent4="accent4" accent5="accent5" accent6="accent6" hlink="hlink" folHlink="folHlink"/>
  <p:sldLayoutIdLst>
    <p:sldLayoutId id="2147483682" r:id="rId1"/>
    <p:sldLayoutId id="2147483685" r:id="rId2"/>
    <p:sldLayoutId id="2147483684" r:id="rId3"/>
    <p:sldLayoutId id="2147483686" r:id="rId4"/>
    <p:sldLayoutId id="2147483707" r:id="rId5"/>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754378712"/>
      </p:ext>
    </p:extLst>
  </p:cSld>
  <p:clrMap bg1="lt1" tx1="dk1" bg2="lt2" tx2="dk2" accent1="accent1" accent2="accent2" accent3="accent3" accent4="accent4" accent5="accent5" accent6="accent6" hlink="hlink" folHlink="folHlink"/>
  <p:sldLayoutIdLst>
    <p:sldLayoutId id="2147483704" r:id="rId1"/>
    <p:sldLayoutId id="2147483705" r:id="rId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8.xml"/></Relationships>
</file>

<file path=ppt/slides/_rels/slide3.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image" Target="../media/image10.png"/><Relationship Id="rId1" Type="http://schemas.openxmlformats.org/officeDocument/2006/relationships/slideLayout" Target="../slideLayouts/slideLayout8.xml"/></Relationships>
</file>

<file path=ppt/slides/_rels/slide4.xml.rels><?xml version="1.0" encoding="UTF-8" standalone="yes"?>
<Relationships xmlns="http://schemas.openxmlformats.org/package/2006/relationships"><Relationship Id="rId3" Type="http://schemas.openxmlformats.org/officeDocument/2006/relationships/image" Target="../media/image13.jpeg"/><Relationship Id="rId2" Type="http://schemas.openxmlformats.org/officeDocument/2006/relationships/image" Target="../media/image12.jpeg"/><Relationship Id="rId1" Type="http://schemas.openxmlformats.org/officeDocument/2006/relationships/slideLayout" Target="../slideLayouts/slideLayout8.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45DDD4E0-4A40-AE8D-C2C9-C62E22549581}"/>
              </a:ext>
            </a:extLst>
          </p:cNvPr>
          <p:cNvSpPr txBox="1"/>
          <p:nvPr/>
        </p:nvSpPr>
        <p:spPr>
          <a:xfrm>
            <a:off x="3211032" y="616320"/>
            <a:ext cx="6096000" cy="1877437"/>
          </a:xfrm>
          <a:prstGeom prst="rect">
            <a:avLst/>
          </a:prstGeom>
          <a:noFill/>
        </p:spPr>
        <p:txBody>
          <a:bodyPr wrap="square">
            <a:spAutoFit/>
          </a:bodyPr>
          <a:lstStyle/>
          <a:p>
            <a:pPr algn="ctr"/>
            <a:r>
              <a:rPr lang="en-GB" altLang="en-US" sz="3800" b="1" dirty="0">
                <a:solidFill>
                  <a:schemeClr val="bg1"/>
                </a:solidFill>
                <a:latin typeface="Arial" panose="020B0604020202020204" pitchFamily="34" charset="0"/>
                <a:cs typeface="Arial" panose="020B0604020202020204" pitchFamily="34" charset="0"/>
              </a:rPr>
              <a:t>Practice Based Research</a:t>
            </a:r>
          </a:p>
          <a:p>
            <a:pPr algn="ctr"/>
            <a:r>
              <a:rPr lang="en-GB" altLang="en-US" sz="4000" b="1" dirty="0">
                <a:solidFill>
                  <a:schemeClr val="bg1"/>
                </a:solidFill>
              </a:rPr>
              <a:t>LCHS7008</a:t>
            </a:r>
          </a:p>
          <a:p>
            <a:pPr algn="ctr"/>
            <a:endParaRPr lang="en-GB" sz="3800" dirty="0"/>
          </a:p>
        </p:txBody>
      </p:sp>
      <p:sp>
        <p:nvSpPr>
          <p:cNvPr id="5" name="TextBox 4">
            <a:extLst>
              <a:ext uri="{FF2B5EF4-FFF2-40B4-BE49-F238E27FC236}">
                <a16:creationId xmlns:a16="http://schemas.microsoft.com/office/drawing/2014/main" id="{89C4A739-6B84-F10E-0B3C-210F7B596DE4}"/>
              </a:ext>
            </a:extLst>
          </p:cNvPr>
          <p:cNvSpPr txBox="1"/>
          <p:nvPr/>
        </p:nvSpPr>
        <p:spPr>
          <a:xfrm>
            <a:off x="3048000" y="3107607"/>
            <a:ext cx="6096000" cy="2400657"/>
          </a:xfrm>
          <a:prstGeom prst="rect">
            <a:avLst/>
          </a:prstGeom>
          <a:noFill/>
        </p:spPr>
        <p:txBody>
          <a:bodyPr wrap="square">
            <a:spAutoFit/>
          </a:bodyPr>
          <a:lstStyle/>
          <a:p>
            <a:pPr algn="ctr" eaLnBrk="1" hangingPunct="1"/>
            <a:r>
              <a:rPr lang="en-GB" altLang="en-US" sz="3000" b="1" dirty="0">
                <a:solidFill>
                  <a:schemeClr val="bg1"/>
                </a:solidFill>
              </a:rPr>
              <a:t>Module Evaluation</a:t>
            </a:r>
          </a:p>
          <a:p>
            <a:pPr algn="ctr" eaLnBrk="1" hangingPunct="1"/>
            <a:r>
              <a:rPr lang="en-GB" altLang="en-US" sz="3000" b="1" dirty="0">
                <a:solidFill>
                  <a:schemeClr val="bg1"/>
                </a:solidFill>
              </a:rPr>
              <a:t>Revision</a:t>
            </a:r>
          </a:p>
          <a:p>
            <a:pPr algn="ctr" eaLnBrk="1" hangingPunct="1"/>
            <a:r>
              <a:rPr lang="en-GB" altLang="en-US" sz="3000" b="1" dirty="0">
                <a:solidFill>
                  <a:schemeClr val="bg1"/>
                </a:solidFill>
              </a:rPr>
              <a:t>Complete Ethics form</a:t>
            </a:r>
          </a:p>
          <a:p>
            <a:pPr algn="ctr" eaLnBrk="1" hangingPunct="1"/>
            <a:endParaRPr lang="en-GB" altLang="en-US" sz="3000" b="1" dirty="0">
              <a:solidFill>
                <a:schemeClr val="bg1"/>
              </a:solidFill>
            </a:endParaRPr>
          </a:p>
          <a:p>
            <a:pPr algn="ctr" eaLnBrk="1" hangingPunct="1"/>
            <a:r>
              <a:rPr lang="en-GB" altLang="en-US" sz="3000" b="1" dirty="0">
                <a:solidFill>
                  <a:schemeClr val="bg1"/>
                </a:solidFill>
              </a:rPr>
              <a:t>Week 10</a:t>
            </a:r>
            <a:endParaRPr lang="en-GB" sz="3000" dirty="0"/>
          </a:p>
        </p:txBody>
      </p:sp>
    </p:spTree>
    <p:extLst>
      <p:ext uri="{BB962C8B-B14F-4D97-AF65-F5344CB8AC3E}">
        <p14:creationId xmlns:p14="http://schemas.microsoft.com/office/powerpoint/2010/main" val="305383780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5969FDB-22F4-83E6-996E-5323CA547ACD}"/>
              </a:ext>
            </a:extLst>
          </p:cNvPr>
          <p:cNvSpPr>
            <a:spLocks noGrp="1"/>
          </p:cNvSpPr>
          <p:nvPr>
            <p:ph type="title"/>
          </p:nvPr>
        </p:nvSpPr>
        <p:spPr/>
        <p:txBody>
          <a:bodyPr>
            <a:normAutofit/>
          </a:bodyPr>
          <a:lstStyle/>
          <a:p>
            <a:pPr algn="ctr"/>
            <a:r>
              <a:rPr lang="en-GB" sz="4800" b="1" dirty="0">
                <a:latin typeface="+mn-lt"/>
              </a:rPr>
              <a:t>Today’s session</a:t>
            </a:r>
          </a:p>
        </p:txBody>
      </p:sp>
      <p:sp>
        <p:nvSpPr>
          <p:cNvPr id="3" name="Content Placeholder 2">
            <a:extLst>
              <a:ext uri="{FF2B5EF4-FFF2-40B4-BE49-F238E27FC236}">
                <a16:creationId xmlns:a16="http://schemas.microsoft.com/office/drawing/2014/main" id="{34CFAB99-19A0-23D7-10F5-78283F00FA7B}"/>
              </a:ext>
            </a:extLst>
          </p:cNvPr>
          <p:cNvSpPr>
            <a:spLocks noGrp="1"/>
          </p:cNvSpPr>
          <p:nvPr>
            <p:ph idx="1"/>
          </p:nvPr>
        </p:nvSpPr>
        <p:spPr>
          <a:xfrm>
            <a:off x="358219" y="1690688"/>
            <a:ext cx="10972800" cy="3917032"/>
          </a:xfrm>
        </p:spPr>
        <p:txBody>
          <a:bodyPr>
            <a:normAutofit/>
          </a:bodyPr>
          <a:lstStyle/>
          <a:p>
            <a:r>
              <a:rPr lang="en-GB" sz="3500" dirty="0"/>
              <a:t>Complete the module feedback on Moodle.</a:t>
            </a:r>
          </a:p>
          <a:p>
            <a:r>
              <a:rPr lang="en-GB" sz="3500" dirty="0"/>
              <a:t>Revision of your assignment draft</a:t>
            </a:r>
            <a:r>
              <a:rPr lang="en-GB" sz="3500" dirty="0">
                <a:sym typeface="Wingdings" panose="05000000000000000000" pitchFamily="2" charset="2"/>
              </a:rPr>
              <a:t></a:t>
            </a:r>
            <a:r>
              <a:rPr lang="en-GB" sz="3500" dirty="0"/>
              <a:t> formative self-assessment to strengthen your assignment.</a:t>
            </a:r>
          </a:p>
          <a:p>
            <a:r>
              <a:rPr lang="en-GB" sz="3500" dirty="0"/>
              <a:t>Support in class</a:t>
            </a:r>
          </a:p>
          <a:p>
            <a:pPr lvl="2"/>
            <a:r>
              <a:rPr lang="en-GB" sz="2700" dirty="0"/>
              <a:t>Completion Ethics form</a:t>
            </a:r>
          </a:p>
          <a:p>
            <a:pPr lvl="2"/>
            <a:r>
              <a:rPr lang="en-GB" sz="2700" dirty="0"/>
              <a:t>Completion Consent form</a:t>
            </a:r>
          </a:p>
          <a:p>
            <a:pPr lvl="2"/>
            <a:r>
              <a:rPr lang="en-GB" sz="2700" dirty="0"/>
              <a:t>Completion Participant information sheet</a:t>
            </a:r>
          </a:p>
          <a:p>
            <a:endParaRPr lang="en-GB" sz="3500" dirty="0"/>
          </a:p>
        </p:txBody>
      </p:sp>
    </p:spTree>
    <p:extLst>
      <p:ext uri="{BB962C8B-B14F-4D97-AF65-F5344CB8AC3E}">
        <p14:creationId xmlns:p14="http://schemas.microsoft.com/office/powerpoint/2010/main" val="334400183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6E7424C-84DB-3300-8994-44BEF9DC0FC4}"/>
              </a:ext>
            </a:extLst>
          </p:cNvPr>
          <p:cNvSpPr>
            <a:spLocks noGrp="1"/>
          </p:cNvSpPr>
          <p:nvPr>
            <p:ph type="title"/>
          </p:nvPr>
        </p:nvSpPr>
        <p:spPr>
          <a:xfrm>
            <a:off x="947479" y="334304"/>
            <a:ext cx="10972800" cy="1143000"/>
          </a:xfrm>
        </p:spPr>
        <p:txBody>
          <a:bodyPr/>
          <a:lstStyle/>
          <a:p>
            <a:r>
              <a:rPr lang="en-GB" b="1" dirty="0">
                <a:latin typeface="+mn-lt"/>
              </a:rPr>
              <a:t>Module feedback on Moodle</a:t>
            </a:r>
          </a:p>
        </p:txBody>
      </p:sp>
      <p:sp>
        <p:nvSpPr>
          <p:cNvPr id="3" name="Content Placeholder 2">
            <a:extLst>
              <a:ext uri="{FF2B5EF4-FFF2-40B4-BE49-F238E27FC236}">
                <a16:creationId xmlns:a16="http://schemas.microsoft.com/office/drawing/2014/main" id="{E83CAE96-1FE0-9D6F-F326-C90317366722}"/>
              </a:ext>
            </a:extLst>
          </p:cNvPr>
          <p:cNvSpPr>
            <a:spLocks noGrp="1"/>
          </p:cNvSpPr>
          <p:nvPr>
            <p:ph idx="1"/>
          </p:nvPr>
        </p:nvSpPr>
        <p:spPr>
          <a:xfrm>
            <a:off x="708837" y="1972457"/>
            <a:ext cx="10972800" cy="3917032"/>
          </a:xfrm>
        </p:spPr>
        <p:txBody>
          <a:bodyPr/>
          <a:lstStyle/>
          <a:p>
            <a:pPr marL="0" indent="0" algn="ctr">
              <a:buNone/>
            </a:pPr>
            <a:r>
              <a:rPr lang="en-GB" b="1" i="1" dirty="0"/>
              <a:t>We need your feedback!</a:t>
            </a:r>
          </a:p>
          <a:p>
            <a:pPr marL="0" indent="0">
              <a:buNone/>
            </a:pPr>
            <a:r>
              <a:rPr lang="en-GB" dirty="0"/>
              <a:t>Look for this icon on your module Moodle page </a:t>
            </a:r>
          </a:p>
          <a:p>
            <a:pPr marL="400050" lvl="1" indent="0">
              <a:buNone/>
            </a:pPr>
            <a:r>
              <a:rPr lang="en-GB" dirty="0"/>
              <a:t>- On a laptop/notebook right corner top</a:t>
            </a:r>
          </a:p>
          <a:p>
            <a:pPr marL="400050" lvl="1" indent="0">
              <a:buNone/>
            </a:pPr>
            <a:r>
              <a:rPr lang="en-GB" dirty="0"/>
              <a:t>- On a smartphone scroll down the page</a:t>
            </a:r>
          </a:p>
          <a:p>
            <a:pPr marL="0" indent="0">
              <a:buNone/>
            </a:pPr>
            <a:endParaRPr lang="en-GB" dirty="0"/>
          </a:p>
          <a:p>
            <a:pPr marL="0" indent="0">
              <a:buNone/>
            </a:pPr>
            <a:r>
              <a:rPr lang="en-GB" dirty="0"/>
              <a:t>If you cannot see it try clicking on the purple icon       to open the menu to see the questionnaire feedback icon</a:t>
            </a:r>
          </a:p>
        </p:txBody>
      </p:sp>
      <p:sp>
        <p:nvSpPr>
          <p:cNvPr id="4" name="Date Placeholder 3">
            <a:extLst>
              <a:ext uri="{FF2B5EF4-FFF2-40B4-BE49-F238E27FC236}">
                <a16:creationId xmlns:a16="http://schemas.microsoft.com/office/drawing/2014/main" id="{5A6A4FE0-7F6B-DE36-2E39-7F0CDA48A760}"/>
              </a:ext>
            </a:extLst>
          </p:cNvPr>
          <p:cNvSpPr>
            <a:spLocks noGrp="1"/>
          </p:cNvSpPr>
          <p:nvPr>
            <p:ph type="dt" sz="half" idx="10"/>
          </p:nvPr>
        </p:nvSpPr>
        <p:spPr/>
        <p:txBody>
          <a:bodyPr/>
          <a:lstStyle/>
          <a:p>
            <a:pPr>
              <a:defRPr/>
            </a:pPr>
            <a:fld id="{486AC34E-3327-478B-AA98-02919358A10D}" type="datetime1">
              <a:rPr lang="en-GB" altLang="en-US" smtClean="0"/>
              <a:pPr>
                <a:defRPr/>
              </a:pPr>
              <a:t>23/09/2024</a:t>
            </a:fld>
            <a:endParaRPr lang="en-GB" altLang="en-US" dirty="0"/>
          </a:p>
        </p:txBody>
      </p:sp>
      <p:sp>
        <p:nvSpPr>
          <p:cNvPr id="5" name="Slide Number Placeholder 4">
            <a:extLst>
              <a:ext uri="{FF2B5EF4-FFF2-40B4-BE49-F238E27FC236}">
                <a16:creationId xmlns:a16="http://schemas.microsoft.com/office/drawing/2014/main" id="{D923877B-AD6D-FE4B-E31D-0A68E6706E22}"/>
              </a:ext>
            </a:extLst>
          </p:cNvPr>
          <p:cNvSpPr>
            <a:spLocks noGrp="1"/>
          </p:cNvSpPr>
          <p:nvPr>
            <p:ph type="sldNum" sz="quarter" idx="12"/>
          </p:nvPr>
        </p:nvSpPr>
        <p:spPr/>
        <p:txBody>
          <a:bodyPr/>
          <a:lstStyle/>
          <a:p>
            <a:pPr>
              <a:defRPr/>
            </a:pPr>
            <a:fld id="{9EECDDA5-5E0B-4B0B-9390-47B030622544}" type="slidenum">
              <a:rPr lang="en-GB" altLang="en-US" smtClean="0"/>
              <a:pPr>
                <a:defRPr/>
              </a:pPr>
              <a:t>3</a:t>
            </a:fld>
            <a:endParaRPr lang="en-GB" altLang="en-US"/>
          </a:p>
        </p:txBody>
      </p:sp>
      <p:pic>
        <p:nvPicPr>
          <p:cNvPr id="6" name="Picture 5" descr="A computer screen shot of a computer&#10;&#10;Description automatically generated">
            <a:extLst>
              <a:ext uri="{FF2B5EF4-FFF2-40B4-BE49-F238E27FC236}">
                <a16:creationId xmlns:a16="http://schemas.microsoft.com/office/drawing/2014/main" id="{77DD8FF8-8BF6-9DC5-06AF-7BC990AC7F40}"/>
              </a:ext>
            </a:extLst>
          </p:cNvPr>
          <p:cNvPicPr>
            <a:picLocks noChangeAspect="1"/>
          </p:cNvPicPr>
          <p:nvPr/>
        </p:nvPicPr>
        <p:blipFill rotWithShape="1">
          <a:blip r:embed="rId2"/>
          <a:srcRect l="80615" t="19728" r="1095" b="55212"/>
          <a:stretch/>
        </p:blipFill>
        <p:spPr bwMode="auto">
          <a:xfrm>
            <a:off x="8495679" y="2084744"/>
            <a:ext cx="1471893" cy="1344256"/>
          </a:xfrm>
          <a:prstGeom prst="rect">
            <a:avLst/>
          </a:prstGeom>
          <a:ln>
            <a:noFill/>
          </a:ln>
          <a:extLst>
            <a:ext uri="{53640926-AAD7-44D8-BBD7-CCE9431645EC}">
              <a14:shadowObscured xmlns:a14="http://schemas.microsoft.com/office/drawing/2010/main"/>
            </a:ext>
          </a:extLst>
        </p:spPr>
      </p:pic>
      <p:pic>
        <p:nvPicPr>
          <p:cNvPr id="7" name="Picture 6" descr="A screenshot of a computer&#10;&#10;Description automatically generated">
            <a:extLst>
              <a:ext uri="{FF2B5EF4-FFF2-40B4-BE49-F238E27FC236}">
                <a16:creationId xmlns:a16="http://schemas.microsoft.com/office/drawing/2014/main" id="{C20C6ABF-17D4-B71D-8436-A6397F15393F}"/>
              </a:ext>
            </a:extLst>
          </p:cNvPr>
          <p:cNvPicPr>
            <a:picLocks noChangeAspect="1"/>
          </p:cNvPicPr>
          <p:nvPr/>
        </p:nvPicPr>
        <p:blipFill rotWithShape="1">
          <a:blip r:embed="rId3"/>
          <a:srcRect l="97224" t="16230" r="-256" b="76270"/>
          <a:stretch/>
        </p:blipFill>
        <p:spPr bwMode="auto">
          <a:xfrm>
            <a:off x="7905999" y="4292480"/>
            <a:ext cx="589680" cy="972000"/>
          </a:xfrm>
          <a:prstGeom prst="rect">
            <a:avLst/>
          </a:prstGeom>
          <a:ln>
            <a:noFill/>
          </a:ln>
          <a:extLst>
            <a:ext uri="{53640926-AAD7-44D8-BBD7-CCE9431645EC}">
              <a14:shadowObscured xmlns:a14="http://schemas.microsoft.com/office/drawing/2010/main"/>
            </a:ext>
          </a:extLst>
        </p:spPr>
      </p:pic>
    </p:spTree>
    <p:extLst>
      <p:ext uri="{BB962C8B-B14F-4D97-AF65-F5344CB8AC3E}">
        <p14:creationId xmlns:p14="http://schemas.microsoft.com/office/powerpoint/2010/main" val="167146704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2" name="Title 1">
            <a:extLst>
              <a:ext uri="{FF2B5EF4-FFF2-40B4-BE49-F238E27FC236}">
                <a16:creationId xmlns:a16="http://schemas.microsoft.com/office/drawing/2014/main" id="{92C798FC-6D2E-9A0E-23FA-6FB86808484A}"/>
              </a:ext>
            </a:extLst>
          </p:cNvPr>
          <p:cNvSpPr>
            <a:spLocks noGrp="1"/>
          </p:cNvSpPr>
          <p:nvPr>
            <p:ph type="title"/>
          </p:nvPr>
        </p:nvSpPr>
        <p:spPr>
          <a:xfrm>
            <a:off x="1631950" y="1"/>
            <a:ext cx="9036050" cy="1412875"/>
          </a:xfrm>
        </p:spPr>
        <p:txBody>
          <a:bodyPr>
            <a:normAutofit fontScale="90000"/>
          </a:bodyPr>
          <a:lstStyle/>
          <a:p>
            <a:br>
              <a:rPr lang="en-GB" altLang="en-US" sz="2400" dirty="0">
                <a:latin typeface="Arial" panose="020B0604020202020204" pitchFamily="34" charset="0"/>
                <a:cs typeface="Arial" panose="020B0604020202020204" pitchFamily="34" charset="0"/>
              </a:rPr>
            </a:br>
            <a:r>
              <a:rPr lang="en-GB" altLang="en-US" sz="4000" b="1" dirty="0">
                <a:cs typeface="Arial" panose="020B0604020202020204" pitchFamily="34" charset="0"/>
              </a:rPr>
              <a:t>Instructions</a:t>
            </a:r>
            <a:br>
              <a:rPr lang="en-GB" altLang="en-US" sz="4000" b="1" dirty="0">
                <a:cs typeface="Arial" panose="020B0604020202020204" pitchFamily="34" charset="0"/>
              </a:rPr>
            </a:br>
            <a:r>
              <a:rPr lang="en-GB" altLang="en-US" sz="2800" b="1" i="1" dirty="0">
                <a:cs typeface="Arial" panose="020B0604020202020204" pitchFamily="34" charset="0"/>
              </a:rPr>
              <a:t>Formative self-assessment</a:t>
            </a:r>
            <a:br>
              <a:rPr lang="en-GB" altLang="en-US" sz="2800" b="1" i="1" dirty="0">
                <a:cs typeface="Arial" panose="020B0604020202020204" pitchFamily="34" charset="0"/>
              </a:rPr>
            </a:br>
            <a:br>
              <a:rPr lang="en-GB" altLang="en-US" sz="3200" dirty="0"/>
            </a:br>
            <a:endParaRPr lang="en-GB" altLang="en-US" sz="3200" dirty="0"/>
          </a:p>
        </p:txBody>
      </p:sp>
      <p:pic>
        <p:nvPicPr>
          <p:cNvPr id="10243" name="Picture 5" descr="Keep quiet Illustrations and Clipart. 74 keep quiet royalty free ...">
            <a:extLst>
              <a:ext uri="{FF2B5EF4-FFF2-40B4-BE49-F238E27FC236}">
                <a16:creationId xmlns:a16="http://schemas.microsoft.com/office/drawing/2014/main" id="{1BC8EC57-902E-88BF-CCD8-712F82C7B93D}"/>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99386" y="44451"/>
            <a:ext cx="863600" cy="8636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 name="Content Placeholder 1">
            <a:extLst>
              <a:ext uri="{FF2B5EF4-FFF2-40B4-BE49-F238E27FC236}">
                <a16:creationId xmlns:a16="http://schemas.microsoft.com/office/drawing/2014/main" id="{1A295C4B-2EA4-033B-F3EB-200BBED108A9}"/>
              </a:ext>
            </a:extLst>
          </p:cNvPr>
          <p:cNvSpPr>
            <a:spLocks noGrp="1"/>
          </p:cNvSpPr>
          <p:nvPr>
            <p:ph idx="1"/>
          </p:nvPr>
        </p:nvSpPr>
        <p:spPr>
          <a:xfrm>
            <a:off x="1981200" y="1109663"/>
            <a:ext cx="8229600" cy="4679950"/>
          </a:xfrm>
        </p:spPr>
        <p:txBody>
          <a:bodyPr>
            <a:normAutofit lnSpcReduction="10000"/>
          </a:bodyPr>
          <a:lstStyle/>
          <a:p>
            <a:pPr marL="0" indent="0">
              <a:buNone/>
              <a:defRPr/>
            </a:pPr>
            <a:endParaRPr lang="en-US" altLang="en-US" sz="1700" b="1" dirty="0">
              <a:latin typeface="+mj-lt"/>
              <a:cs typeface="Arial" panose="020B0604020202020204" pitchFamily="34" charset="0"/>
            </a:endParaRPr>
          </a:p>
          <a:p>
            <a:pPr>
              <a:buFont typeface="Wingdings" panose="05000000000000000000" pitchFamily="2" charset="2"/>
              <a:buChar char="v"/>
              <a:defRPr/>
            </a:pPr>
            <a:r>
              <a:rPr lang="en-US" altLang="en-US" sz="1700" dirty="0">
                <a:latin typeface="+mj-lt"/>
                <a:cs typeface="Arial" panose="020B0604020202020204" pitchFamily="34" charset="0"/>
              </a:rPr>
              <a:t>Before the start you need to inform and confirm that you’ve uploaded a draft of your work to your lecturer.</a:t>
            </a:r>
          </a:p>
          <a:p>
            <a:pPr>
              <a:buFont typeface="Wingdings" panose="05000000000000000000" pitchFamily="2" charset="2"/>
              <a:buChar char="v"/>
              <a:defRPr/>
            </a:pPr>
            <a:r>
              <a:rPr lang="en-US" altLang="en-US" sz="1700" dirty="0">
                <a:latin typeface="+mj-lt"/>
                <a:cs typeface="Arial" panose="020B0604020202020204" pitchFamily="34" charset="0"/>
              </a:rPr>
              <a:t>If no draft is uploaded the lecturer will tell you what to do.</a:t>
            </a:r>
          </a:p>
          <a:p>
            <a:pPr>
              <a:buFont typeface="Wingdings" panose="05000000000000000000" pitchFamily="2" charset="2"/>
              <a:buChar char="v"/>
              <a:defRPr/>
            </a:pPr>
            <a:r>
              <a:rPr lang="en-US" altLang="en-US" sz="1700" dirty="0">
                <a:latin typeface="+mj-lt"/>
                <a:cs typeface="Arial" panose="020B0604020202020204" pitchFamily="34" charset="0"/>
              </a:rPr>
              <a:t>No use of mobile phones unless it is to access your draft and is approved by  your lecturer</a:t>
            </a:r>
          </a:p>
          <a:p>
            <a:pPr>
              <a:buFont typeface="Wingdings" panose="05000000000000000000" pitchFamily="2" charset="2"/>
              <a:buChar char="v"/>
              <a:defRPr/>
            </a:pPr>
            <a:r>
              <a:rPr lang="en-US" altLang="en-US" sz="1700" dirty="0">
                <a:latin typeface="+mj-lt"/>
                <a:cs typeface="Arial" panose="020B0604020202020204" pitchFamily="34" charset="0"/>
              </a:rPr>
              <a:t>No use of cameras on smartphone or laptop. No taking pictures!</a:t>
            </a:r>
          </a:p>
          <a:p>
            <a:pPr>
              <a:buFont typeface="Wingdings" panose="05000000000000000000" pitchFamily="2" charset="2"/>
              <a:buChar char="v"/>
              <a:defRPr/>
            </a:pPr>
            <a:r>
              <a:rPr lang="en-US" altLang="en-US" sz="1700" dirty="0">
                <a:latin typeface="+mj-lt"/>
                <a:cs typeface="Arial" panose="020B0604020202020204" pitchFamily="34" charset="0"/>
              </a:rPr>
              <a:t>Have a free seat between students where possible.</a:t>
            </a:r>
          </a:p>
          <a:p>
            <a:pPr>
              <a:buFont typeface="Wingdings" panose="05000000000000000000" pitchFamily="2" charset="2"/>
              <a:buChar char="v"/>
              <a:defRPr/>
            </a:pPr>
            <a:r>
              <a:rPr lang="en-US" altLang="en-US" sz="1700" dirty="0">
                <a:latin typeface="+mj-lt"/>
                <a:cs typeface="Arial" panose="020B0604020202020204" pitchFamily="34" charset="0"/>
              </a:rPr>
              <a:t>No talking in the classroom respecting silence during the self-assessment.</a:t>
            </a:r>
          </a:p>
          <a:p>
            <a:pPr>
              <a:buFont typeface="Wingdings" panose="05000000000000000000" pitchFamily="2" charset="2"/>
              <a:buChar char="v"/>
              <a:defRPr/>
            </a:pPr>
            <a:r>
              <a:rPr lang="en-US" altLang="en-US" sz="1700" dirty="0">
                <a:latin typeface="+mj-lt"/>
                <a:cs typeface="Arial" panose="020B0604020202020204" pitchFamily="34" charset="0"/>
              </a:rPr>
              <a:t>The self-assessment criteria are provided by the lecturer (on screen or..). </a:t>
            </a:r>
          </a:p>
          <a:p>
            <a:pPr>
              <a:buFont typeface="Wingdings" panose="05000000000000000000" pitchFamily="2" charset="2"/>
              <a:buChar char="v"/>
              <a:defRPr/>
            </a:pPr>
            <a:r>
              <a:rPr lang="en-US" altLang="en-US" sz="1700" dirty="0">
                <a:latin typeface="+mj-lt"/>
                <a:cs typeface="Arial" panose="020B0604020202020204" pitchFamily="34" charset="0"/>
              </a:rPr>
              <a:t>The time to complete the self-assessment is provided by the lecturer.</a:t>
            </a:r>
          </a:p>
          <a:p>
            <a:pPr>
              <a:buFont typeface="Wingdings" panose="05000000000000000000" pitchFamily="2" charset="2"/>
              <a:buChar char="v"/>
              <a:defRPr/>
            </a:pPr>
            <a:r>
              <a:rPr lang="en-US" altLang="en-US" sz="1700" dirty="0">
                <a:latin typeface="+mj-lt"/>
                <a:cs typeface="Arial" panose="020B0604020202020204" pitchFamily="34" charset="0"/>
              </a:rPr>
              <a:t>Once the self-assessment time has passed students in pairs have to discuss your outcomes (are you on the write track, why or do you need to make improvements?) What advice can you give to each other?</a:t>
            </a:r>
          </a:p>
          <a:p>
            <a:pPr>
              <a:buFont typeface="Wingdings" panose="05000000000000000000" pitchFamily="2" charset="2"/>
              <a:buChar char="v"/>
              <a:defRPr/>
            </a:pPr>
            <a:r>
              <a:rPr lang="en-US" altLang="en-US" sz="1700" dirty="0">
                <a:latin typeface="+mj-lt"/>
                <a:cs typeface="Arial" panose="020B0604020202020204" pitchFamily="34" charset="0"/>
              </a:rPr>
              <a:t>In addition, the lecturer will review your draft and also provide feedback within a stipulated timeframe</a:t>
            </a:r>
            <a:endParaRPr lang="en-GB" sz="1700" dirty="0"/>
          </a:p>
        </p:txBody>
      </p:sp>
      <p:pic>
        <p:nvPicPr>
          <p:cNvPr id="10245" name="Picture 7" descr="Image result for no taking pictures mobile phone">
            <a:extLst>
              <a:ext uri="{FF2B5EF4-FFF2-40B4-BE49-F238E27FC236}">
                <a16:creationId xmlns:a16="http://schemas.microsoft.com/office/drawing/2014/main" id="{1A42F231-13E1-59A9-A9E9-BC40242C6A70}"/>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878888" y="44451"/>
            <a:ext cx="1497012" cy="10652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theme/theme1.xml><?xml version="1.0" encoding="utf-8"?>
<a:theme xmlns:a="http://schemas.openxmlformats.org/drawingml/2006/main" name="UWTSD Holding Pag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UWTSD Text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UWTSD Logo Variations place image in Background">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p:properties xmlns:p="http://schemas.microsoft.com/office/2006/metadata/properties" xmlns:xsi="http://www.w3.org/2001/XMLSchema-instance" xmlns:pc="http://schemas.microsoft.com/office/infopath/2007/PartnerControls">
  <documentManagement>
    <TaxCatchAll xmlns="303dbf9b-b85b-46a0-94f1-894078c07ecd" xsi:nil="true"/>
    <lcf76f155ced4ddcb4097134ff3c332f xmlns="211f9404-bca0-4bcf-9c1d-965ccb6f8d2d">
      <Terms xmlns="http://schemas.microsoft.com/office/infopath/2007/PartnerControls"/>
    </lcf76f155ced4ddcb4097134ff3c332f>
  </documentManagement>
</p:properties>
</file>

<file path=customXml/item3.xml><?xml version="1.0" encoding="utf-8"?>
<ct:contentTypeSchema xmlns:ct="http://schemas.microsoft.com/office/2006/metadata/contentType" xmlns:ma="http://schemas.microsoft.com/office/2006/metadata/properties/metaAttributes" ct:_="" ma:_="" ma:contentTypeName="Document" ma:contentTypeID="0x010100A22DCA5D1B256B479227F480D2542598" ma:contentTypeVersion="16" ma:contentTypeDescription="Create a new document." ma:contentTypeScope="" ma:versionID="3e9a1b2e959880e4a76c3977d9ce4bf7">
  <xsd:schema xmlns:xsd="http://www.w3.org/2001/XMLSchema" xmlns:xs="http://www.w3.org/2001/XMLSchema" xmlns:p="http://schemas.microsoft.com/office/2006/metadata/properties" xmlns:ns2="211f9404-bca0-4bcf-9c1d-965ccb6f8d2d" xmlns:ns3="303dbf9b-b85b-46a0-94f1-894078c07ecd" targetNamespace="http://schemas.microsoft.com/office/2006/metadata/properties" ma:root="true" ma:fieldsID="fcf97f2708594b994a194b3975e3d81f" ns2:_="" ns3:_="">
    <xsd:import namespace="211f9404-bca0-4bcf-9c1d-965ccb6f8d2d"/>
    <xsd:import namespace="303dbf9b-b85b-46a0-94f1-894078c07ecd"/>
    <xsd:element name="properties">
      <xsd:complexType>
        <xsd:sequence>
          <xsd:element name="documentManagement">
            <xsd:complexType>
              <xsd:all>
                <xsd:element ref="ns2:MediaServiceMetadata" minOccurs="0"/>
                <xsd:element ref="ns2:MediaServiceFastMetadata" minOccurs="0"/>
                <xsd:element ref="ns3:SharedWithUsers" minOccurs="0"/>
                <xsd:element ref="ns3:SharedWithDetails" minOccurs="0"/>
                <xsd:element ref="ns2:MediaServiceAutoKeyPoints" minOccurs="0"/>
                <xsd:element ref="ns2:MediaServiceKeyPoints" minOccurs="0"/>
                <xsd:element ref="ns2:MediaServiceOCR" minOccurs="0"/>
                <xsd:element ref="ns2:MediaServiceGenerationTime" minOccurs="0"/>
                <xsd:element ref="ns2:MediaServiceEventHashCode" minOccurs="0"/>
                <xsd:element ref="ns2:MediaServiceDateTaken" minOccurs="0"/>
                <xsd:element ref="ns2:lcf76f155ced4ddcb4097134ff3c332f" minOccurs="0"/>
                <xsd:element ref="ns3:TaxCatchAll" minOccurs="0"/>
                <xsd:element ref="ns2:MediaServiceSearchProperties" minOccurs="0"/>
                <xsd:element ref="ns2:MediaServiceObjectDetectorVersion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211f9404-bca0-4bcf-9c1d-965ccb6f8d2d"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KeyPoints" ma:index="12" nillable="true" ma:displayName="MediaServiceAutoKeyPoints" ma:hidden="true" ma:internalName="MediaServiceAutoKeyPoints" ma:readOnly="true">
      <xsd:simpleType>
        <xsd:restriction base="dms:Note"/>
      </xsd:simpleType>
    </xsd:element>
    <xsd:element name="MediaServiceKeyPoints" ma:index="13" nillable="true" ma:displayName="KeyPoints" ma:internalName="MediaServiceKeyPoints" ma:readOnly="true">
      <xsd:simpleType>
        <xsd:restriction base="dms:Note">
          <xsd:maxLength value="255"/>
        </xsd:restriction>
      </xsd:simpleType>
    </xsd:element>
    <xsd:element name="MediaServiceOCR" ma:index="14" nillable="true" ma:displayName="Extracted Text" ma:internalName="MediaServiceOCR" ma:readOnly="true">
      <xsd:simpleType>
        <xsd:restriction base="dms:Note">
          <xsd:maxLength value="255"/>
        </xsd:restriction>
      </xsd:simpleType>
    </xsd:element>
    <xsd:element name="MediaServiceGenerationTime" ma:index="15" nillable="true" ma:displayName="MediaServiceGenerationTime" ma:hidden="true" ma:internalName="MediaServiceGenerationTime" ma:readOnly="true">
      <xsd:simpleType>
        <xsd:restriction base="dms:Text"/>
      </xsd:simpleType>
    </xsd:element>
    <xsd:element name="MediaServiceEventHashCode" ma:index="16" nillable="true" ma:displayName="MediaServiceEventHashCode" ma:hidden="true" ma:internalName="MediaServiceEventHashCode" ma:readOnly="true">
      <xsd:simpleType>
        <xsd:restriction base="dms:Text"/>
      </xsd:simpleType>
    </xsd:element>
    <xsd:element name="MediaServiceDateTaken" ma:index="17" nillable="true" ma:displayName="MediaServiceDateTaken" ma:hidden="true" ma:internalName="MediaServiceDateTaken" ma:readOnly="true">
      <xsd:simpleType>
        <xsd:restriction base="dms:Text"/>
      </xsd:simpleType>
    </xsd:element>
    <xsd:element name="lcf76f155ced4ddcb4097134ff3c332f" ma:index="19" nillable="true" ma:taxonomy="true" ma:internalName="lcf76f155ced4ddcb4097134ff3c332f" ma:taxonomyFieldName="MediaServiceImageTags" ma:displayName="Image Tags" ma:readOnly="false" ma:fieldId="{5cf76f15-5ced-4ddc-b409-7134ff3c332f}" ma:taxonomyMulti="true" ma:sspId="e570377e-a101-46e2-9596-058a9a36ea24" ma:termSetId="09814cd3-568e-fe90-9814-8d621ff8fb84" ma:anchorId="fba54fb3-c3e1-fe81-a776-ca4b69148c4d" ma:open="true" ma:isKeyword="false">
      <xsd:complexType>
        <xsd:sequence>
          <xsd:element ref="pc:Terms" minOccurs="0" maxOccurs="1"/>
        </xsd:sequence>
      </xsd:complexType>
    </xsd:element>
    <xsd:element name="MediaServiceSearchProperties" ma:index="21" nillable="true" ma:displayName="MediaServiceSearchProperties" ma:hidden="true" ma:internalName="MediaServiceSearchProperties" ma:readOnly="true">
      <xsd:simpleType>
        <xsd:restriction base="dms:Note"/>
      </xsd:simpleType>
    </xsd:element>
    <xsd:element name="MediaServiceObjectDetectorVersions" ma:index="22" nillable="true" ma:displayName="MediaServiceObjectDetectorVersions" ma:hidden="true" ma:indexed="true" ma:internalName="MediaServiceObjectDetectorVersions"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303dbf9b-b85b-46a0-94f1-894078c07ecd" elementFormDefault="qualified">
    <xsd:import namespace="http://schemas.microsoft.com/office/2006/documentManagement/types"/>
    <xsd:import namespace="http://schemas.microsoft.com/office/infopath/2007/PartnerControls"/>
    <xsd:element name="SharedWithUsers" ma:index="10"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1" nillable="true" ma:displayName="Shared With Details" ma:internalName="SharedWithDetails" ma:readOnly="true">
      <xsd:simpleType>
        <xsd:restriction base="dms:Note">
          <xsd:maxLength value="255"/>
        </xsd:restriction>
      </xsd:simpleType>
    </xsd:element>
    <xsd:element name="TaxCatchAll" ma:index="20" nillable="true" ma:displayName="Taxonomy Catch All Column" ma:hidden="true" ma:list="{2a97a576-9b9a-4725-8082-46e909de400b}" ma:internalName="TaxCatchAll" ma:showField="CatchAllData" ma:web="303dbf9b-b85b-46a0-94f1-894078c07ecd">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5005B358-F4C1-4779-9208-30E86E3F7A24}">
  <ds:schemaRefs>
    <ds:schemaRef ds:uri="http://schemas.microsoft.com/sharepoint/v3/contenttype/forms"/>
  </ds:schemaRefs>
</ds:datastoreItem>
</file>

<file path=customXml/itemProps2.xml><?xml version="1.0" encoding="utf-8"?>
<ds:datastoreItem xmlns:ds="http://schemas.openxmlformats.org/officeDocument/2006/customXml" ds:itemID="{5D040630-A62C-4063-B6E2-E8C2D35B5414}">
  <ds:schemaRefs>
    <ds:schemaRef ds:uri="http://schemas.microsoft.com/office/2006/metadata/properties"/>
    <ds:schemaRef ds:uri="http://schemas.microsoft.com/office/infopath/2007/PartnerControls"/>
    <ds:schemaRef ds:uri="303dbf9b-b85b-46a0-94f1-894078c07ecd"/>
    <ds:schemaRef ds:uri="211f9404-bca0-4bcf-9c1d-965ccb6f8d2d"/>
  </ds:schemaRefs>
</ds:datastoreItem>
</file>

<file path=customXml/itemProps3.xml><?xml version="1.0" encoding="utf-8"?>
<ds:datastoreItem xmlns:ds="http://schemas.openxmlformats.org/officeDocument/2006/customXml" ds:itemID="{A2BE3E23-B854-4D4E-9314-54BECDE7CCA2}">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211f9404-bca0-4bcf-9c1d-965ccb6f8d2d"/>
    <ds:schemaRef ds:uri="303dbf9b-b85b-46a0-94f1-894078c07ecd"/>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otalTime>0</TotalTime>
  <Words>280</Words>
  <Application>Microsoft Office PowerPoint</Application>
  <PresentationFormat>Widescreen</PresentationFormat>
  <Paragraphs>35</Paragraphs>
  <Slides>4</Slides>
  <Notes>0</Notes>
  <HiddenSlides>0</HiddenSlides>
  <MMClips>0</MMClips>
  <ScaleCrop>false</ScaleCrop>
  <HeadingPairs>
    <vt:vector size="6" baseType="variant">
      <vt:variant>
        <vt:lpstr>Fonts Used</vt:lpstr>
      </vt:variant>
      <vt:variant>
        <vt:i4>4</vt:i4>
      </vt:variant>
      <vt:variant>
        <vt:lpstr>Theme</vt:lpstr>
      </vt:variant>
      <vt:variant>
        <vt:i4>3</vt:i4>
      </vt:variant>
      <vt:variant>
        <vt:lpstr>Slide Titles</vt:lpstr>
      </vt:variant>
      <vt:variant>
        <vt:i4>4</vt:i4>
      </vt:variant>
    </vt:vector>
  </HeadingPairs>
  <TitlesOfParts>
    <vt:vector size="11" baseType="lpstr">
      <vt:lpstr>Arial</vt:lpstr>
      <vt:lpstr>Calibri</vt:lpstr>
      <vt:lpstr>Calibri Light</vt:lpstr>
      <vt:lpstr>Wingdings</vt:lpstr>
      <vt:lpstr>UWTSD Holding Page</vt:lpstr>
      <vt:lpstr>UWTSD Text 2</vt:lpstr>
      <vt:lpstr>UWTSD Logo Variations place image in Background</vt:lpstr>
      <vt:lpstr>PowerPoint Presentation</vt:lpstr>
      <vt:lpstr>Today’s session</vt:lpstr>
      <vt:lpstr>Module feedback on Moodle</vt:lpstr>
      <vt:lpstr> Instructions Formative self-assessment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Ffion Evans</dc:creator>
  <cp:lastModifiedBy>Diola Bijlhout</cp:lastModifiedBy>
  <cp:revision>22</cp:revision>
  <dcterms:created xsi:type="dcterms:W3CDTF">2021-03-09T15:35:42Z</dcterms:created>
  <dcterms:modified xsi:type="dcterms:W3CDTF">2024-09-23T14:20:54Z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0x010100A22DCA5D1B256B479227F480D2542598</vt:lpwstr>
  </property>
</Properties>
</file>