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comments/comment1.xml" ContentType="application/vnd.openxmlformats-officedocument.presentationml.comments+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comments/comment2.xml" ContentType="application/vnd.openxmlformats-officedocument.presentationml.comments+xml"/>
  <Override PartName="/ppt/notesSlides/notesSlide2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 id="2147483652" r:id="rId5"/>
  </p:sldMasterIdLst>
  <p:notesMasterIdLst>
    <p:notesMasterId r:id="rId29"/>
  </p:notesMasterIdLst>
  <p:handoutMasterIdLst>
    <p:handoutMasterId r:id="rId30"/>
  </p:handoutMasterIdLst>
  <p:sldIdLst>
    <p:sldId id="258" r:id="rId6"/>
    <p:sldId id="301" r:id="rId7"/>
    <p:sldId id="296" r:id="rId8"/>
    <p:sldId id="257" r:id="rId9"/>
    <p:sldId id="283" r:id="rId10"/>
    <p:sldId id="259" r:id="rId11"/>
    <p:sldId id="288" r:id="rId12"/>
    <p:sldId id="286" r:id="rId13"/>
    <p:sldId id="287" r:id="rId14"/>
    <p:sldId id="267" r:id="rId15"/>
    <p:sldId id="294" r:id="rId16"/>
    <p:sldId id="298" r:id="rId17"/>
    <p:sldId id="289" r:id="rId18"/>
    <p:sldId id="290" r:id="rId19"/>
    <p:sldId id="292" r:id="rId20"/>
    <p:sldId id="303" r:id="rId21"/>
    <p:sldId id="299" r:id="rId22"/>
    <p:sldId id="300" r:id="rId23"/>
    <p:sldId id="291" r:id="rId24"/>
    <p:sldId id="297" r:id="rId25"/>
    <p:sldId id="293" r:id="rId26"/>
    <p:sldId id="284" r:id="rId27"/>
    <p:sldId id="302" r:id="rId28"/>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Mason, Sara" initials="MS" lastIdx="1" clrIdx="0">
    <p:extLst>
      <p:ext uri="{19B8F6BF-5375-455C-9EA6-DF929625EA0E}">
        <p15:presenceInfo xmlns:p15="http://schemas.microsoft.com/office/powerpoint/2012/main" userId="S::sara.mason@gwent.police.uk::e35f889d-0b60-47c8-aabe-80c481bd269a"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D2B67"/>
    <a:srgbClr val="E52148"/>
    <a:srgbClr val="0D2A67"/>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A058E4C-A7E4-42B0-B338-F8CCEC11A4D1}" v="1" dt="2024-02-14T11:32:10.47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8025"/>
    <p:restoredTop sz="80775" autoAdjust="0"/>
  </p:normalViewPr>
  <p:slideViewPr>
    <p:cSldViewPr snapToGrid="0" snapToObjects="1">
      <p:cViewPr varScale="1">
        <p:scale>
          <a:sx n="92" d="100"/>
          <a:sy n="92" d="100"/>
        </p:scale>
        <p:origin x="1710" y="84"/>
      </p:cViewPr>
      <p:guideLst/>
    </p:cSldViewPr>
  </p:slideViewPr>
  <p:notesTextViewPr>
    <p:cViewPr>
      <p:scale>
        <a:sx n="125" d="100"/>
        <a:sy n="125" d="100"/>
      </p:scale>
      <p:origin x="0" y="0"/>
    </p:cViewPr>
  </p:notesTextViewPr>
  <p:sorterViewPr>
    <p:cViewPr>
      <p:scale>
        <a:sx n="100" d="100"/>
        <a:sy n="100" d="100"/>
      </p:scale>
      <p:origin x="0" y="-475"/>
    </p:cViewPr>
  </p:sorterViewPr>
  <p:notesViewPr>
    <p:cSldViewPr snapToGrid="0" snapToObjects="1">
      <p:cViewPr varScale="1">
        <p:scale>
          <a:sx n="134" d="100"/>
          <a:sy n="134" d="100"/>
        </p:scale>
        <p:origin x="6112" y="192"/>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 Type="http://schemas.openxmlformats.org/officeDocument/2006/relationships/customXml" Target="../customXml/item3.xml"/><Relationship Id="rId21" Type="http://schemas.openxmlformats.org/officeDocument/2006/relationships/slide" Target="slides/slide16.xml"/><Relationship Id="rId34" Type="http://schemas.openxmlformats.org/officeDocument/2006/relationships/theme" Target="theme/theme1.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presProps" Target="presProps.xml"/><Relationship Id="rId37" Type="http://schemas.microsoft.com/office/2015/10/relationships/revisionInfo" Target="revisionInfo.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microsoft.com/office/2016/11/relationships/changesInfo" Target="changesInfos/changesInfo1.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commentAuthors" Target="commentAuthors.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handoutMaster" Target="handoutMasters/handoutMaster1.xml"/><Relationship Id="rId35"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ason, Sara" userId="e35f889d-0b60-47c8-aabe-80c481bd269a" providerId="ADAL" clId="{4A058E4C-A7E4-42B0-B338-F8CCEC11A4D1}"/>
    <pc:docChg chg="undo custSel modSld">
      <pc:chgData name="Mason, Sara" userId="e35f889d-0b60-47c8-aabe-80c481bd269a" providerId="ADAL" clId="{4A058E4C-A7E4-42B0-B338-F8CCEC11A4D1}" dt="2024-02-14T11:41:38.868" v="128" actId="207"/>
      <pc:docMkLst>
        <pc:docMk/>
      </pc:docMkLst>
      <pc:sldChg chg="modSp mod">
        <pc:chgData name="Mason, Sara" userId="e35f889d-0b60-47c8-aabe-80c481bd269a" providerId="ADAL" clId="{4A058E4C-A7E4-42B0-B338-F8CCEC11A4D1}" dt="2024-02-14T11:26:31.400" v="1" actId="207"/>
        <pc:sldMkLst>
          <pc:docMk/>
          <pc:sldMk cId="1804016326" sldId="257"/>
        </pc:sldMkLst>
        <pc:spChg chg="mod">
          <ac:chgData name="Mason, Sara" userId="e35f889d-0b60-47c8-aabe-80c481bd269a" providerId="ADAL" clId="{4A058E4C-A7E4-42B0-B338-F8CCEC11A4D1}" dt="2024-02-14T11:26:31.400" v="1" actId="207"/>
          <ac:spMkLst>
            <pc:docMk/>
            <pc:sldMk cId="1804016326" sldId="257"/>
            <ac:spMk id="2" creationId="{C3707F04-66D1-A044-814B-EBCF188E5F9C}"/>
          </ac:spMkLst>
        </pc:spChg>
      </pc:sldChg>
      <pc:sldChg chg="modSp mod">
        <pc:chgData name="Mason, Sara" userId="e35f889d-0b60-47c8-aabe-80c481bd269a" providerId="ADAL" clId="{4A058E4C-A7E4-42B0-B338-F8CCEC11A4D1}" dt="2024-02-14T11:30:15.656" v="53" actId="20577"/>
        <pc:sldMkLst>
          <pc:docMk/>
          <pc:sldMk cId="4044813725" sldId="258"/>
        </pc:sldMkLst>
        <pc:spChg chg="mod">
          <ac:chgData name="Mason, Sara" userId="e35f889d-0b60-47c8-aabe-80c481bd269a" providerId="ADAL" clId="{4A058E4C-A7E4-42B0-B338-F8CCEC11A4D1}" dt="2024-02-14T11:30:15.656" v="53" actId="20577"/>
          <ac:spMkLst>
            <pc:docMk/>
            <pc:sldMk cId="4044813725" sldId="258"/>
            <ac:spMk id="2" creationId="{3079CBB3-D741-E544-A2EA-BB75F58A074A}"/>
          </ac:spMkLst>
        </pc:spChg>
      </pc:sldChg>
      <pc:sldChg chg="modSp mod">
        <pc:chgData name="Mason, Sara" userId="e35f889d-0b60-47c8-aabe-80c481bd269a" providerId="ADAL" clId="{4A058E4C-A7E4-42B0-B338-F8CCEC11A4D1}" dt="2024-02-14T11:27:08.917" v="4" actId="207"/>
        <pc:sldMkLst>
          <pc:docMk/>
          <pc:sldMk cId="3314642257" sldId="283"/>
        </pc:sldMkLst>
        <pc:spChg chg="mod">
          <ac:chgData name="Mason, Sara" userId="e35f889d-0b60-47c8-aabe-80c481bd269a" providerId="ADAL" clId="{4A058E4C-A7E4-42B0-B338-F8CCEC11A4D1}" dt="2024-02-14T11:27:08.917" v="4" actId="207"/>
          <ac:spMkLst>
            <pc:docMk/>
            <pc:sldMk cId="3314642257" sldId="283"/>
            <ac:spMk id="4" creationId="{D7C1AA4F-B3BF-4429-B3E4-53FA0B502D24}"/>
          </ac:spMkLst>
        </pc:spChg>
      </pc:sldChg>
      <pc:sldChg chg="modSp mod modNotesTx">
        <pc:chgData name="Mason, Sara" userId="e35f889d-0b60-47c8-aabe-80c481bd269a" providerId="ADAL" clId="{4A058E4C-A7E4-42B0-B338-F8CCEC11A4D1}" dt="2024-02-14T11:40:02.234" v="122" actId="113"/>
        <pc:sldMkLst>
          <pc:docMk/>
          <pc:sldMk cId="2412226021" sldId="284"/>
        </pc:sldMkLst>
        <pc:spChg chg="mod">
          <ac:chgData name="Mason, Sara" userId="e35f889d-0b60-47c8-aabe-80c481bd269a" providerId="ADAL" clId="{4A058E4C-A7E4-42B0-B338-F8CCEC11A4D1}" dt="2024-02-14T11:29:51.825" v="42" actId="207"/>
          <ac:spMkLst>
            <pc:docMk/>
            <pc:sldMk cId="2412226021" sldId="284"/>
            <ac:spMk id="3" creationId="{FAAAC32B-7381-7148-A12C-683517301A11}"/>
          </ac:spMkLst>
        </pc:spChg>
      </pc:sldChg>
      <pc:sldChg chg="modSp mod">
        <pc:chgData name="Mason, Sara" userId="e35f889d-0b60-47c8-aabe-80c481bd269a" providerId="ADAL" clId="{4A058E4C-A7E4-42B0-B338-F8CCEC11A4D1}" dt="2024-02-14T11:41:38.868" v="128" actId="207"/>
        <pc:sldMkLst>
          <pc:docMk/>
          <pc:sldMk cId="3010951407" sldId="287"/>
        </pc:sldMkLst>
        <pc:spChg chg="mod">
          <ac:chgData name="Mason, Sara" userId="e35f889d-0b60-47c8-aabe-80c481bd269a" providerId="ADAL" clId="{4A058E4C-A7E4-42B0-B338-F8CCEC11A4D1}" dt="2024-02-14T11:41:38.868" v="128" actId="207"/>
          <ac:spMkLst>
            <pc:docMk/>
            <pc:sldMk cId="3010951407" sldId="287"/>
            <ac:spMk id="3" creationId="{A5B8D7C1-8E4F-4266-8BE5-DAC2E84C939E}"/>
          </ac:spMkLst>
        </pc:spChg>
      </pc:sldChg>
      <pc:sldChg chg="modSp mod modNotesTx">
        <pc:chgData name="Mason, Sara" userId="e35f889d-0b60-47c8-aabe-80c481bd269a" providerId="ADAL" clId="{4A058E4C-A7E4-42B0-B338-F8CCEC11A4D1}" dt="2024-02-14T11:38:11.453" v="96" actId="113"/>
        <pc:sldMkLst>
          <pc:docMk/>
          <pc:sldMk cId="1700013896" sldId="291"/>
        </pc:sldMkLst>
        <pc:spChg chg="mod">
          <ac:chgData name="Mason, Sara" userId="e35f889d-0b60-47c8-aabe-80c481bd269a" providerId="ADAL" clId="{4A058E4C-A7E4-42B0-B338-F8CCEC11A4D1}" dt="2024-02-14T11:29:12.864" v="31" actId="207"/>
          <ac:spMkLst>
            <pc:docMk/>
            <pc:sldMk cId="1700013896" sldId="291"/>
            <ac:spMk id="3" creationId="{189CC9FC-835C-4F68-A327-E1F4E9CAF1F9}"/>
          </ac:spMkLst>
        </pc:spChg>
      </pc:sldChg>
      <pc:sldChg chg="addSp delSp modSp mod">
        <pc:chgData name="Mason, Sara" userId="e35f889d-0b60-47c8-aabe-80c481bd269a" providerId="ADAL" clId="{4A058E4C-A7E4-42B0-B338-F8CCEC11A4D1}" dt="2024-02-14T11:35:15.539" v="86" actId="207"/>
        <pc:sldMkLst>
          <pc:docMk/>
          <pc:sldMk cId="492849089" sldId="292"/>
        </pc:sldMkLst>
        <pc:spChg chg="mod">
          <ac:chgData name="Mason, Sara" userId="e35f889d-0b60-47c8-aabe-80c481bd269a" providerId="ADAL" clId="{4A058E4C-A7E4-42B0-B338-F8CCEC11A4D1}" dt="2024-02-14T11:35:15.539" v="86" actId="207"/>
          <ac:spMkLst>
            <pc:docMk/>
            <pc:sldMk cId="492849089" sldId="292"/>
            <ac:spMk id="3" creationId="{72083280-C371-41D5-8BCE-20E2D6282D79}"/>
          </ac:spMkLst>
        </pc:spChg>
        <pc:spChg chg="add mod">
          <ac:chgData name="Mason, Sara" userId="e35f889d-0b60-47c8-aabe-80c481bd269a" providerId="ADAL" clId="{4A058E4C-A7E4-42B0-B338-F8CCEC11A4D1}" dt="2024-02-14T11:34:17.911" v="82" actId="1076"/>
          <ac:spMkLst>
            <pc:docMk/>
            <pc:sldMk cId="492849089" sldId="292"/>
            <ac:spMk id="6" creationId="{E51CAC50-D226-84A4-F27D-EC39C6F92B36}"/>
          </ac:spMkLst>
        </pc:spChg>
        <pc:spChg chg="add del mod ord">
          <ac:chgData name="Mason, Sara" userId="e35f889d-0b60-47c8-aabe-80c481bd269a" providerId="ADAL" clId="{4A058E4C-A7E4-42B0-B338-F8CCEC11A4D1}" dt="2024-02-14T11:34:07.515" v="80" actId="478"/>
          <ac:spMkLst>
            <pc:docMk/>
            <pc:sldMk cId="492849089" sldId="292"/>
            <ac:spMk id="8" creationId="{A0280D85-6099-2416-ABB0-84596DDBD483}"/>
          </ac:spMkLst>
        </pc:spChg>
        <pc:spChg chg="add mod ord">
          <ac:chgData name="Mason, Sara" userId="e35f889d-0b60-47c8-aabe-80c481bd269a" providerId="ADAL" clId="{4A058E4C-A7E4-42B0-B338-F8CCEC11A4D1}" dt="2024-02-14T11:33:51.174" v="78" actId="17032"/>
          <ac:spMkLst>
            <pc:docMk/>
            <pc:sldMk cId="492849089" sldId="292"/>
            <ac:spMk id="9" creationId="{A8A7587C-3B84-1B96-E21A-4A70976D4ADF}"/>
          </ac:spMkLst>
        </pc:spChg>
        <pc:picChg chg="add mod">
          <ac:chgData name="Mason, Sara" userId="e35f889d-0b60-47c8-aabe-80c481bd269a" providerId="ADAL" clId="{4A058E4C-A7E4-42B0-B338-F8CCEC11A4D1}" dt="2024-02-14T11:34:14.914" v="81" actId="1076"/>
          <ac:picMkLst>
            <pc:docMk/>
            <pc:sldMk cId="492849089" sldId="292"/>
            <ac:picMk id="7" creationId="{3E3557F3-E9A3-8BCE-8548-A15BE288583D}"/>
          </ac:picMkLst>
        </pc:picChg>
      </pc:sldChg>
      <pc:sldChg chg="modSp mod modNotesTx">
        <pc:chgData name="Mason, Sara" userId="e35f889d-0b60-47c8-aabe-80c481bd269a" providerId="ADAL" clId="{4A058E4C-A7E4-42B0-B338-F8CCEC11A4D1}" dt="2024-02-14T11:39:50.573" v="121" actId="20577"/>
        <pc:sldMkLst>
          <pc:docMk/>
          <pc:sldMk cId="2420661465" sldId="293"/>
        </pc:sldMkLst>
        <pc:spChg chg="mod">
          <ac:chgData name="Mason, Sara" userId="e35f889d-0b60-47c8-aabe-80c481bd269a" providerId="ADAL" clId="{4A058E4C-A7E4-42B0-B338-F8CCEC11A4D1}" dt="2024-02-14T11:39:50.573" v="121" actId="20577"/>
          <ac:spMkLst>
            <pc:docMk/>
            <pc:sldMk cId="2420661465" sldId="293"/>
            <ac:spMk id="3" creationId="{7F0F6E1B-D1B1-4743-A42D-381757F2379E}"/>
          </ac:spMkLst>
        </pc:spChg>
      </pc:sldChg>
      <pc:sldChg chg="modSp mod">
        <pc:chgData name="Mason, Sara" userId="e35f889d-0b60-47c8-aabe-80c481bd269a" providerId="ADAL" clId="{4A058E4C-A7E4-42B0-B338-F8CCEC11A4D1}" dt="2024-02-14T11:31:09.654" v="54" actId="207"/>
        <pc:sldMkLst>
          <pc:docMk/>
          <pc:sldMk cId="334892819" sldId="294"/>
        </pc:sldMkLst>
        <pc:spChg chg="mod">
          <ac:chgData name="Mason, Sara" userId="e35f889d-0b60-47c8-aabe-80c481bd269a" providerId="ADAL" clId="{4A058E4C-A7E4-42B0-B338-F8CCEC11A4D1}" dt="2024-02-14T11:31:09.654" v="54" actId="207"/>
          <ac:spMkLst>
            <pc:docMk/>
            <pc:sldMk cId="334892819" sldId="294"/>
            <ac:spMk id="12" creationId="{94FAF0FC-9A1A-4C56-BAEE-0E8FBF217FC6}"/>
          </ac:spMkLst>
        </pc:spChg>
      </pc:sldChg>
      <pc:sldChg chg="modSp mod">
        <pc:chgData name="Mason, Sara" userId="e35f889d-0b60-47c8-aabe-80c481bd269a" providerId="ADAL" clId="{4A058E4C-A7E4-42B0-B338-F8CCEC11A4D1}" dt="2024-02-14T11:27:56.602" v="13" actId="207"/>
        <pc:sldMkLst>
          <pc:docMk/>
          <pc:sldMk cId="1176848525" sldId="298"/>
        </pc:sldMkLst>
        <pc:spChg chg="mod">
          <ac:chgData name="Mason, Sara" userId="e35f889d-0b60-47c8-aabe-80c481bd269a" providerId="ADAL" clId="{4A058E4C-A7E4-42B0-B338-F8CCEC11A4D1}" dt="2024-02-14T11:27:56.602" v="13" actId="207"/>
          <ac:spMkLst>
            <pc:docMk/>
            <pc:sldMk cId="1176848525" sldId="298"/>
            <ac:spMk id="3" creationId="{189CC9FC-835C-4F68-A327-E1F4E9CAF1F9}"/>
          </ac:spMkLst>
        </pc:spChg>
      </pc:sldChg>
      <pc:sldChg chg="modSp mod">
        <pc:chgData name="Mason, Sara" userId="e35f889d-0b60-47c8-aabe-80c481bd269a" providerId="ADAL" clId="{4A058E4C-A7E4-42B0-B338-F8CCEC11A4D1}" dt="2024-02-14T11:37:31.382" v="95" actId="207"/>
        <pc:sldMkLst>
          <pc:docMk/>
          <pc:sldMk cId="361104449" sldId="300"/>
        </pc:sldMkLst>
        <pc:spChg chg="mod">
          <ac:chgData name="Mason, Sara" userId="e35f889d-0b60-47c8-aabe-80c481bd269a" providerId="ADAL" clId="{4A058E4C-A7E4-42B0-B338-F8CCEC11A4D1}" dt="2024-02-14T11:37:31.382" v="95" actId="207"/>
          <ac:spMkLst>
            <pc:docMk/>
            <pc:sldMk cId="361104449" sldId="300"/>
            <ac:spMk id="3" creationId="{A5B8D7C1-8E4F-4266-8BE5-DAC2E84C939E}"/>
          </ac:spMkLst>
        </pc:spChg>
      </pc:sldChg>
      <pc:sldChg chg="addSp modSp mod">
        <pc:chgData name="Mason, Sara" userId="e35f889d-0b60-47c8-aabe-80c481bd269a" providerId="ADAL" clId="{4A058E4C-A7E4-42B0-B338-F8CCEC11A4D1}" dt="2024-02-14T11:36:44.982" v="92" actId="13822"/>
        <pc:sldMkLst>
          <pc:docMk/>
          <pc:sldMk cId="2441552772" sldId="303"/>
        </pc:sldMkLst>
        <pc:spChg chg="mod">
          <ac:chgData name="Mason, Sara" userId="e35f889d-0b60-47c8-aabe-80c481bd269a" providerId="ADAL" clId="{4A058E4C-A7E4-42B0-B338-F8CCEC11A4D1}" dt="2024-02-14T11:35:54.526" v="89" actId="113"/>
          <ac:spMkLst>
            <pc:docMk/>
            <pc:sldMk cId="2441552772" sldId="303"/>
            <ac:spMk id="3" creationId="{20BD526C-7B85-804E-C0CF-88BC7938C6C4}"/>
          </ac:spMkLst>
        </pc:spChg>
        <pc:spChg chg="add mod ord">
          <ac:chgData name="Mason, Sara" userId="e35f889d-0b60-47c8-aabe-80c481bd269a" providerId="ADAL" clId="{4A058E4C-A7E4-42B0-B338-F8CCEC11A4D1}" dt="2024-02-14T11:36:44.982" v="92" actId="13822"/>
          <ac:spMkLst>
            <pc:docMk/>
            <pc:sldMk cId="2441552772" sldId="303"/>
            <ac:spMk id="4" creationId="{DACA4749-24A3-9B4A-0419-E98EB9061E86}"/>
          </ac:spMkLst>
        </pc:spChg>
      </pc:sldChg>
    </pc:docChg>
  </pc:docChgLst>
  <pc:docChgLst>
    <pc:chgData name="Mason, Sara" userId="e35f889d-0b60-47c8-aabe-80c481bd269a" providerId="ADAL" clId="{D395DC4B-BB69-461C-B93F-D2EF5E6B7FC1}"/>
    <pc:docChg chg="custSel delSld modSld">
      <pc:chgData name="Mason, Sara" userId="e35f889d-0b60-47c8-aabe-80c481bd269a" providerId="ADAL" clId="{D395DC4B-BB69-461C-B93F-D2EF5E6B7FC1}" dt="2023-11-08T10:32:50.210" v="4" actId="47"/>
      <pc:docMkLst>
        <pc:docMk/>
      </pc:docMkLst>
      <pc:sldChg chg="modSp del mod">
        <pc:chgData name="Mason, Sara" userId="e35f889d-0b60-47c8-aabe-80c481bd269a" providerId="ADAL" clId="{D395DC4B-BB69-461C-B93F-D2EF5E6B7FC1}" dt="2023-11-08T10:32:50.210" v="4" actId="47"/>
        <pc:sldMkLst>
          <pc:docMk/>
          <pc:sldMk cId="1722116326" sldId="256"/>
        </pc:sldMkLst>
        <pc:spChg chg="mod">
          <ac:chgData name="Mason, Sara" userId="e35f889d-0b60-47c8-aabe-80c481bd269a" providerId="ADAL" clId="{D395DC4B-BB69-461C-B93F-D2EF5E6B7FC1}" dt="2023-11-08T10:32:42.029" v="1" actId="27636"/>
          <ac:spMkLst>
            <pc:docMk/>
            <pc:sldMk cId="1722116326" sldId="256"/>
            <ac:spMk id="2" creationId="{3079CBB3-D741-E544-A2EA-BB75F58A074A}"/>
          </ac:spMkLst>
        </pc:spChg>
      </pc:sldChg>
      <pc:sldChg chg="modSp mod">
        <pc:chgData name="Mason, Sara" userId="e35f889d-0b60-47c8-aabe-80c481bd269a" providerId="ADAL" clId="{D395DC4B-BB69-461C-B93F-D2EF5E6B7FC1}" dt="2023-11-08T10:32:46.335" v="3" actId="27636"/>
        <pc:sldMkLst>
          <pc:docMk/>
          <pc:sldMk cId="4044813725" sldId="258"/>
        </pc:sldMkLst>
        <pc:spChg chg="mod">
          <ac:chgData name="Mason, Sara" userId="e35f889d-0b60-47c8-aabe-80c481bd269a" providerId="ADAL" clId="{D395DC4B-BB69-461C-B93F-D2EF5E6B7FC1}" dt="2023-11-08T10:32:46.335" v="3" actId="27636"/>
          <ac:spMkLst>
            <pc:docMk/>
            <pc:sldMk cId="4044813725" sldId="258"/>
            <ac:spMk id="2" creationId="{3079CBB3-D741-E544-A2EA-BB75F58A074A}"/>
          </ac:spMkLst>
        </pc:spChg>
      </pc:sldChg>
    </pc:docChg>
  </pc:docChgLst>
</pc:chgInfo>
</file>

<file path=ppt/comments/comment1.xml><?xml version="1.0" encoding="utf-8"?>
<p:cmLst xmlns:a="http://schemas.openxmlformats.org/drawingml/2006/main" xmlns:r="http://schemas.openxmlformats.org/officeDocument/2006/relationships" xmlns:p="http://schemas.openxmlformats.org/presentationml/2006/main">
  <p:cm authorId="1" dt="2021-11-15T10:02:38.443" idx="1">
    <p:pos x="10" y="10"/>
    <p:text/>
    <p:extLst>
      <p:ext uri="{C676402C-5697-4E1C-873F-D02D1690AC5C}">
        <p15:threadingInfo xmlns:p15="http://schemas.microsoft.com/office/powerpoint/2012/main" timeZoneBias="0"/>
      </p:ext>
    </p:extLst>
  </p:cm>
</p:cmLst>
</file>

<file path=ppt/comments/comment2.xml><?xml version="1.0" encoding="utf-8"?>
<p:cmLst xmlns:a="http://schemas.openxmlformats.org/drawingml/2006/main" xmlns:r="http://schemas.openxmlformats.org/officeDocument/2006/relationships" xmlns:p="http://schemas.openxmlformats.org/presentationml/2006/main">
  <p:cm authorId="1" dt="2021-11-15T10:02:38.443" idx="1">
    <p:pos x="10" y="10"/>
    <p:text/>
    <p:extLst>
      <p:ext uri="{C676402C-5697-4E1C-873F-D02D1690AC5C}">
        <p15:threadingInfo xmlns:p15="http://schemas.microsoft.com/office/powerpoint/2012/main" timeZoneBias="0"/>
      </p:ext>
    </p:extLst>
  </p:cm>
</p:cmLst>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83BEEBD6-E767-A64E-967A-6B73CB1B50B7}"/>
              </a:ext>
            </a:extLst>
          </p:cNvPr>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F759A22C-BE02-774E-9513-05469B2929B4}"/>
              </a:ext>
            </a:extLst>
          </p:cNvPr>
          <p:cNvSpPr>
            <a:spLocks noGrp="1"/>
          </p:cNvSpPr>
          <p:nvPr>
            <p:ph type="dt" sz="quarter" idx="1"/>
          </p:nvPr>
        </p:nvSpPr>
        <p:spPr>
          <a:xfrm>
            <a:off x="3850443" y="0"/>
            <a:ext cx="2945659" cy="498056"/>
          </a:xfrm>
          <a:prstGeom prst="rect">
            <a:avLst/>
          </a:prstGeom>
        </p:spPr>
        <p:txBody>
          <a:bodyPr vert="horz" lIns="91440" tIns="45720" rIns="91440" bIns="45720" rtlCol="0"/>
          <a:lstStyle>
            <a:lvl1pPr algn="r">
              <a:defRPr sz="1200"/>
            </a:lvl1pPr>
          </a:lstStyle>
          <a:p>
            <a:fld id="{882D339A-96F6-E041-920A-ADF0CA63CD2E}" type="datetimeFigureOut">
              <a:rPr lang="en-US" smtClean="0"/>
              <a:t>2/14/2024</a:t>
            </a:fld>
            <a:endParaRPr lang="en-US"/>
          </a:p>
        </p:txBody>
      </p:sp>
      <p:sp>
        <p:nvSpPr>
          <p:cNvPr id="4" name="Footer Placeholder 3">
            <a:extLst>
              <a:ext uri="{FF2B5EF4-FFF2-40B4-BE49-F238E27FC236}">
                <a16:creationId xmlns:a16="http://schemas.microsoft.com/office/drawing/2014/main" id="{B59C56D9-CAB5-064C-9D79-1C2A599E6859}"/>
              </a:ext>
            </a:extLst>
          </p:cNvPr>
          <p:cNvSpPr>
            <a:spLocks noGrp="1"/>
          </p:cNvSpPr>
          <p:nvPr>
            <p:ph type="ftr" sz="quarter" idx="2"/>
          </p:nvPr>
        </p:nvSpPr>
        <p:spPr>
          <a:xfrm>
            <a:off x="0" y="9428584"/>
            <a:ext cx="2945659" cy="498055"/>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27E90338-B1CF-8145-AE6D-75EF2ED3AC80}"/>
              </a:ext>
            </a:extLst>
          </p:cNvPr>
          <p:cNvSpPr>
            <a:spLocks noGrp="1"/>
          </p:cNvSpPr>
          <p:nvPr>
            <p:ph type="sldNum" sz="quarter" idx="3"/>
          </p:nvPr>
        </p:nvSpPr>
        <p:spPr>
          <a:xfrm>
            <a:off x="3850443" y="9428584"/>
            <a:ext cx="2945659" cy="498055"/>
          </a:xfrm>
          <a:prstGeom prst="rect">
            <a:avLst/>
          </a:prstGeom>
        </p:spPr>
        <p:txBody>
          <a:bodyPr vert="horz" lIns="91440" tIns="45720" rIns="91440" bIns="45720" rtlCol="0" anchor="b"/>
          <a:lstStyle>
            <a:lvl1pPr algn="r">
              <a:defRPr sz="1200"/>
            </a:lvl1pPr>
          </a:lstStyle>
          <a:p>
            <a:fld id="{58DDB404-999C-8E45-9CC0-62A59EBAC2F1}" type="slidenum">
              <a:rPr lang="en-US" smtClean="0"/>
              <a:t>‹#›</a:t>
            </a:fld>
            <a:endParaRPr lang="en-US"/>
          </a:p>
        </p:txBody>
      </p:sp>
    </p:spTree>
    <p:extLst>
      <p:ext uri="{BB962C8B-B14F-4D97-AF65-F5344CB8AC3E}">
        <p14:creationId xmlns:p14="http://schemas.microsoft.com/office/powerpoint/2010/main" val="372682645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3F0E99C4-5654-BA4B-B82A-F5D7BE6E471C}" type="datetimeFigureOut">
              <a:rPr lang="en-US" smtClean="0"/>
              <a:t>2/14/2024</a:t>
            </a:fld>
            <a:endParaRPr lang="en-US"/>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BAB3717A-C6E4-1C46-B1FA-B9E4FCE2618A}" type="slidenum">
              <a:rPr lang="en-US" smtClean="0"/>
              <a:t>‹#›</a:t>
            </a:fld>
            <a:endParaRPr lang="en-US"/>
          </a:p>
        </p:txBody>
      </p:sp>
    </p:spTree>
    <p:extLst>
      <p:ext uri="{BB962C8B-B14F-4D97-AF65-F5344CB8AC3E}">
        <p14:creationId xmlns:p14="http://schemas.microsoft.com/office/powerpoint/2010/main" val="55189806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AB3717A-C6E4-1C46-B1FA-B9E4FCE2618A}"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2017339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BAB3717A-C6E4-1C46-B1FA-B9E4FCE2618A}" type="slidenum">
              <a:rPr lang="en-US" smtClean="0"/>
              <a:t>2</a:t>
            </a:fld>
            <a:endParaRPr lang="en-US"/>
          </a:p>
        </p:txBody>
      </p:sp>
    </p:spTree>
    <p:extLst>
      <p:ext uri="{BB962C8B-B14F-4D97-AF65-F5344CB8AC3E}">
        <p14:creationId xmlns:p14="http://schemas.microsoft.com/office/powerpoint/2010/main" val="120386918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BAB3717A-C6E4-1C46-B1FA-B9E4FCE2618A}" type="slidenum">
              <a:rPr lang="en-US" smtClean="0"/>
              <a:t>3</a:t>
            </a:fld>
            <a:endParaRPr lang="en-US"/>
          </a:p>
        </p:txBody>
      </p:sp>
    </p:spTree>
    <p:extLst>
      <p:ext uri="{BB962C8B-B14F-4D97-AF65-F5344CB8AC3E}">
        <p14:creationId xmlns:p14="http://schemas.microsoft.com/office/powerpoint/2010/main" val="247382359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altLang="en-US" sz="1100" b="0" i="0" u="none" strike="noStrike" kern="1200" cap="none" spc="0" normalizeH="0" baseline="0" noProof="0" dirty="0">
                <a:ln>
                  <a:noFill/>
                </a:ln>
                <a:solidFill>
                  <a:srgbClr val="000000"/>
                </a:solidFill>
                <a:effectLst/>
                <a:uLnTx/>
                <a:uFillTx/>
                <a:latin typeface="Arial" panose="020B0604020202020204" pitchFamily="34" charset="0"/>
                <a:ea typeface="+mn-ea"/>
                <a:cs typeface="+mn-cs"/>
              </a:rPr>
              <a:t>Came into force on August 1</a:t>
            </a:r>
            <a:r>
              <a:rPr kumimoji="0" lang="en-GB" altLang="en-US" sz="1100" b="0" i="0" u="none" strike="noStrike" kern="1200" cap="none" spc="0" normalizeH="0" baseline="30000" noProof="0" dirty="0">
                <a:ln>
                  <a:noFill/>
                </a:ln>
                <a:solidFill>
                  <a:srgbClr val="000000"/>
                </a:solidFill>
                <a:effectLst/>
                <a:uLnTx/>
                <a:uFillTx/>
                <a:latin typeface="Arial" panose="020B0604020202020204" pitchFamily="34" charset="0"/>
                <a:ea typeface="+mn-ea"/>
                <a:cs typeface="+mn-cs"/>
              </a:rPr>
              <a:t>st</a:t>
            </a:r>
            <a:r>
              <a:rPr kumimoji="0" lang="en-GB" altLang="en-US" sz="1100" b="0" i="0" u="none" strike="noStrike" kern="1200" cap="none" spc="0" normalizeH="0" baseline="0" noProof="0" dirty="0">
                <a:ln>
                  <a:noFill/>
                </a:ln>
                <a:solidFill>
                  <a:srgbClr val="000000"/>
                </a:solidFill>
                <a:effectLst/>
                <a:uLnTx/>
                <a:uFillTx/>
                <a:latin typeface="Arial" panose="020B0604020202020204" pitchFamily="34" charset="0"/>
                <a:ea typeface="+mn-ea"/>
                <a:cs typeface="+mn-cs"/>
              </a:rPr>
              <a:t> 1997 and provided the Police with a power of confiscation where young persons are drinking in the street.  It was designed to allow the Police to deal with situations where drinking causes a nuisance to others or may lead to further bad behaviour.</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altLang="en-US" sz="1100" b="0" i="0" u="none" strike="noStrike" kern="1200" cap="none" spc="0" normalizeH="0" baseline="0" noProof="0" dirty="0">
                <a:ln>
                  <a:noFill/>
                </a:ln>
                <a:solidFill>
                  <a:srgbClr val="000000"/>
                </a:solidFill>
                <a:effectLst/>
                <a:uLnTx/>
                <a:uFillTx/>
                <a:latin typeface="Arial" panose="020B0604020202020204" pitchFamily="34" charset="0"/>
                <a:ea typeface="+mn-ea"/>
                <a:cs typeface="+mn-cs"/>
              </a:rPr>
              <a:t>It did not create an offence for a young person to have an alcoholic drink in  a public place and we are not under a duty to do so.  Not meant to be used when not causing a problem e.g. family picnic</a:t>
            </a:r>
          </a:p>
          <a:p>
            <a:pPr marL="0" marR="0" lvl="0" indent="0" algn="l" defTabSz="914400" rtl="0" eaLnBrk="0" fontAlgn="base" latinLnBrk="0" hangingPunct="0">
              <a:lnSpc>
                <a:spcPct val="100000"/>
              </a:lnSpc>
              <a:spcBef>
                <a:spcPts val="525"/>
              </a:spcBef>
              <a:spcAft>
                <a:spcPts val="525"/>
              </a:spcAft>
              <a:buClrTx/>
              <a:buSzTx/>
              <a:buFontTx/>
              <a:buNone/>
              <a:tabLst/>
              <a:defRPr/>
            </a:pPr>
            <a:endParaRPr kumimoji="0" lang="en-GB" altLang="en-US" sz="1100" b="0" i="0" u="none" strike="noStrike" kern="1200" cap="none" spc="0" normalizeH="0" baseline="0" noProof="0" dirty="0">
              <a:ln>
                <a:noFill/>
              </a:ln>
              <a:solidFill>
                <a:srgbClr val="000000"/>
              </a:solidFill>
              <a:effectLst/>
              <a:uLnTx/>
              <a:uFillTx/>
              <a:latin typeface="Arial" panose="020B0604020202020204" pitchFamily="34" charset="0"/>
              <a:ea typeface="+mn-ea"/>
              <a:cs typeface="+mn-cs"/>
            </a:endParaRPr>
          </a:p>
          <a:p>
            <a:pPr marL="0" marR="0" lvl="0" indent="0" algn="l" defTabSz="914400" rtl="0" eaLnBrk="0" fontAlgn="base" latinLnBrk="0" hangingPunct="0">
              <a:lnSpc>
                <a:spcPct val="100000"/>
              </a:lnSpc>
              <a:spcBef>
                <a:spcPts val="525"/>
              </a:spcBef>
              <a:spcAft>
                <a:spcPts val="525"/>
              </a:spcAft>
              <a:buClrTx/>
              <a:buSzTx/>
              <a:buFontTx/>
              <a:buNone/>
              <a:tabLst/>
              <a:defRPr/>
            </a:pPr>
            <a:r>
              <a:rPr kumimoji="0" lang="en-GB" altLang="en-US" sz="1100" b="0" i="0" u="none" strike="noStrike" kern="1200" cap="none" spc="0" normalizeH="0" baseline="0" noProof="0" dirty="0">
                <a:ln>
                  <a:noFill/>
                </a:ln>
                <a:solidFill>
                  <a:srgbClr val="000000"/>
                </a:solidFill>
                <a:effectLst/>
                <a:uLnTx/>
                <a:uFillTx/>
                <a:latin typeface="Arial" panose="020B0604020202020204" pitchFamily="34" charset="0"/>
                <a:ea typeface="+mn-ea"/>
                <a:cs typeface="+mn-cs"/>
              </a:rPr>
              <a:t>191(1) In this Act, </a:t>
            </a:r>
            <a:r>
              <a:rPr kumimoji="0" lang="en-GB" altLang="en-US" sz="1100" b="1" i="0" u="none" strike="noStrike" kern="1200" cap="none" spc="0" normalizeH="0" baseline="0" noProof="0" dirty="0">
                <a:ln>
                  <a:noFill/>
                </a:ln>
                <a:solidFill>
                  <a:srgbClr val="000000"/>
                </a:solidFill>
                <a:effectLst/>
                <a:uLnTx/>
                <a:uFillTx/>
                <a:latin typeface="Arial" panose="020B0604020202020204" pitchFamily="34" charset="0"/>
                <a:ea typeface="+mn-ea"/>
                <a:cs typeface="+mn-cs"/>
              </a:rPr>
              <a:t>'</a:t>
            </a:r>
            <a:r>
              <a:rPr kumimoji="0" lang="en-GB" altLang="en-US" sz="1100" b="0" i="0" u="none" strike="noStrike" kern="1200" cap="none" spc="0" normalizeH="0" baseline="0" noProof="0" dirty="0">
                <a:ln>
                  <a:noFill/>
                </a:ln>
                <a:solidFill>
                  <a:srgbClr val="000000"/>
                </a:solidFill>
                <a:effectLst/>
                <a:uLnTx/>
                <a:uFillTx/>
                <a:latin typeface="Arial" panose="020B0604020202020204" pitchFamily="34" charset="0"/>
                <a:ea typeface="+mn-ea"/>
                <a:cs typeface="+mn-cs"/>
              </a:rPr>
              <a:t>alcohol' means spirits, </a:t>
            </a:r>
            <a:r>
              <a:rPr kumimoji="0" lang="en-GB" altLang="en-US" sz="1100" b="0" i="0" u="sng" strike="noStrike" kern="1200" cap="none" spc="0" normalizeH="0" baseline="0" noProof="0" dirty="0">
                <a:ln>
                  <a:noFill/>
                </a:ln>
                <a:solidFill>
                  <a:srgbClr val="000000"/>
                </a:solidFill>
                <a:effectLst/>
                <a:uLnTx/>
                <a:uFillTx/>
                <a:latin typeface="Arial" panose="020B0604020202020204" pitchFamily="34" charset="0"/>
                <a:ea typeface="+mn-ea"/>
                <a:cs typeface="+mn-cs"/>
              </a:rPr>
              <a:t>wine</a:t>
            </a:r>
            <a:r>
              <a:rPr kumimoji="0" lang="en-GB" altLang="en-US" sz="1100" b="0" i="0" u="none" strike="noStrike" kern="1200" cap="none" spc="0" normalizeH="0" baseline="0" noProof="0" dirty="0">
                <a:ln>
                  <a:noFill/>
                </a:ln>
                <a:solidFill>
                  <a:srgbClr val="000000"/>
                </a:solidFill>
                <a:effectLst/>
                <a:uLnTx/>
                <a:uFillTx/>
                <a:latin typeface="Arial" panose="020B0604020202020204" pitchFamily="34" charset="0"/>
                <a:ea typeface="+mn-ea"/>
                <a:cs typeface="+mn-cs"/>
              </a:rPr>
              <a:t>, </a:t>
            </a:r>
            <a:r>
              <a:rPr kumimoji="0" lang="en-GB" altLang="en-US" sz="1100" b="0" i="0" u="sng" strike="noStrike" kern="1200" cap="none" spc="0" normalizeH="0" baseline="0" noProof="0" dirty="0">
                <a:ln>
                  <a:noFill/>
                </a:ln>
                <a:solidFill>
                  <a:srgbClr val="000000"/>
                </a:solidFill>
                <a:effectLst/>
                <a:uLnTx/>
                <a:uFillTx/>
                <a:latin typeface="Arial" panose="020B0604020202020204" pitchFamily="34" charset="0"/>
                <a:ea typeface="+mn-ea"/>
                <a:cs typeface="+mn-cs"/>
              </a:rPr>
              <a:t>beer</a:t>
            </a:r>
            <a:r>
              <a:rPr kumimoji="0" lang="en-GB" altLang="en-US" sz="1100" b="0" i="0" u="none" strike="noStrike" kern="1200" cap="none" spc="0" normalizeH="0" baseline="0" noProof="0" dirty="0">
                <a:ln>
                  <a:noFill/>
                </a:ln>
                <a:solidFill>
                  <a:srgbClr val="000000"/>
                </a:solidFill>
                <a:effectLst/>
                <a:uLnTx/>
                <a:uFillTx/>
                <a:latin typeface="Arial" panose="020B0604020202020204" pitchFamily="34" charset="0"/>
                <a:ea typeface="+mn-ea"/>
                <a:cs typeface="+mn-cs"/>
              </a:rPr>
              <a:t>, </a:t>
            </a:r>
            <a:r>
              <a:rPr kumimoji="0" lang="en-GB" altLang="en-US" sz="1100" b="0" i="0" u="sng" strike="noStrike" kern="1200" cap="none" spc="0" normalizeH="0" baseline="0" noProof="0" dirty="0">
                <a:ln>
                  <a:noFill/>
                </a:ln>
                <a:solidFill>
                  <a:srgbClr val="000000"/>
                </a:solidFill>
                <a:effectLst/>
                <a:uLnTx/>
                <a:uFillTx/>
                <a:latin typeface="Arial" panose="020B0604020202020204" pitchFamily="34" charset="0"/>
                <a:ea typeface="+mn-ea"/>
                <a:cs typeface="+mn-cs"/>
              </a:rPr>
              <a:t>cider</a:t>
            </a:r>
            <a:r>
              <a:rPr kumimoji="0" lang="en-GB" altLang="en-US" sz="1100" b="0" i="0" u="none" strike="noStrike" kern="1200" cap="none" spc="0" normalizeH="0" baseline="0" noProof="0" dirty="0">
                <a:ln>
                  <a:noFill/>
                </a:ln>
                <a:solidFill>
                  <a:srgbClr val="000000"/>
                </a:solidFill>
                <a:effectLst/>
                <a:uLnTx/>
                <a:uFillTx/>
                <a:latin typeface="Arial" panose="020B0604020202020204" pitchFamily="34" charset="0"/>
                <a:ea typeface="+mn-ea"/>
                <a:cs typeface="+mn-cs"/>
              </a:rPr>
              <a:t> or any other fermented, distilled or spirituous liquor, but does not include:-</a:t>
            </a:r>
          </a:p>
          <a:p>
            <a:pPr marL="457200" marR="0" lvl="1" indent="0" algn="l" defTabSz="914400" rtl="0" eaLnBrk="0" fontAlgn="base" latinLnBrk="0" hangingPunct="0">
              <a:lnSpc>
                <a:spcPct val="100000"/>
              </a:lnSpc>
              <a:spcBef>
                <a:spcPts val="525"/>
              </a:spcBef>
              <a:spcAft>
                <a:spcPts val="525"/>
              </a:spcAft>
              <a:buClrTx/>
              <a:buSzTx/>
              <a:buFontTx/>
              <a:buNone/>
              <a:tabLst/>
              <a:defRPr/>
            </a:pPr>
            <a:r>
              <a:rPr kumimoji="0" lang="en-GB" altLang="en-US" sz="1100" b="0" i="0" u="none" strike="noStrike" kern="1200" cap="none" spc="0" normalizeH="0" baseline="0" noProof="0" dirty="0">
                <a:ln>
                  <a:noFill/>
                </a:ln>
                <a:solidFill>
                  <a:srgbClr val="000000"/>
                </a:solidFill>
                <a:effectLst/>
                <a:uLnTx/>
                <a:uFillTx/>
                <a:latin typeface="Arial" panose="020B0604020202020204" pitchFamily="34" charset="0"/>
                <a:ea typeface="+mn-ea"/>
                <a:cs typeface="+mn-cs"/>
              </a:rPr>
              <a:t>(a) alcohol which is of a strength not exceeding 0.5% at the time of the sale or supply in question,</a:t>
            </a:r>
            <a:br>
              <a:rPr kumimoji="0" lang="en-GB" altLang="en-US" sz="1100" b="0" i="0" u="none" strike="noStrike" kern="1200" cap="none" spc="0" normalizeH="0" baseline="0" noProof="0" dirty="0">
                <a:ln>
                  <a:noFill/>
                </a:ln>
                <a:solidFill>
                  <a:srgbClr val="000000"/>
                </a:solidFill>
                <a:effectLst/>
                <a:uLnTx/>
                <a:uFillTx/>
                <a:latin typeface="Arial" panose="020B0604020202020204" pitchFamily="34" charset="0"/>
                <a:ea typeface="+mn-ea"/>
                <a:cs typeface="+mn-cs"/>
              </a:rPr>
            </a:br>
            <a:r>
              <a:rPr kumimoji="0" lang="en-GB" altLang="en-US" sz="1100" b="0" i="0" u="none" strike="noStrike" kern="1200" cap="none" spc="0" normalizeH="0" baseline="0" noProof="0" dirty="0">
                <a:ln>
                  <a:noFill/>
                </a:ln>
                <a:solidFill>
                  <a:srgbClr val="000000"/>
                </a:solidFill>
                <a:effectLst/>
                <a:uLnTx/>
                <a:uFillTx/>
                <a:latin typeface="Arial" panose="020B0604020202020204" pitchFamily="34" charset="0"/>
                <a:ea typeface="+mn-ea"/>
                <a:cs typeface="+mn-cs"/>
              </a:rPr>
              <a:t>(b) perfume,</a:t>
            </a:r>
            <a:br>
              <a:rPr kumimoji="0" lang="en-GB" altLang="en-US" sz="1100" b="0" i="0" u="none" strike="noStrike" kern="1200" cap="none" spc="0" normalizeH="0" baseline="0" noProof="0" dirty="0">
                <a:ln>
                  <a:noFill/>
                </a:ln>
                <a:solidFill>
                  <a:srgbClr val="000000"/>
                </a:solidFill>
                <a:effectLst/>
                <a:uLnTx/>
                <a:uFillTx/>
                <a:latin typeface="Arial" panose="020B0604020202020204" pitchFamily="34" charset="0"/>
                <a:ea typeface="+mn-ea"/>
                <a:cs typeface="+mn-cs"/>
              </a:rPr>
            </a:br>
            <a:r>
              <a:rPr kumimoji="0" lang="en-GB" altLang="en-US" sz="1100" b="0" i="0" u="none" strike="noStrike" kern="1200" cap="none" spc="0" normalizeH="0" baseline="0" noProof="0" dirty="0">
                <a:ln>
                  <a:noFill/>
                </a:ln>
                <a:solidFill>
                  <a:srgbClr val="000000"/>
                </a:solidFill>
                <a:effectLst/>
                <a:uLnTx/>
                <a:uFillTx/>
                <a:latin typeface="Arial" panose="020B0604020202020204" pitchFamily="34" charset="0"/>
                <a:ea typeface="+mn-ea"/>
                <a:cs typeface="+mn-cs"/>
              </a:rPr>
              <a:t>(c) flavouring essences recognised by the Commissioners of Customs and Excise as not being intended for consumption as or with dutiable alcoholic liquor,(d) the aromatic flavouring essence commonly known as Angostura bitters,</a:t>
            </a:r>
            <a:br>
              <a:rPr kumimoji="0" lang="en-GB" altLang="en-US" sz="1100" b="0" i="0" u="none" strike="noStrike" kern="1200" cap="none" spc="0" normalizeH="0" baseline="0" noProof="0" dirty="0">
                <a:ln>
                  <a:noFill/>
                </a:ln>
                <a:solidFill>
                  <a:srgbClr val="000000"/>
                </a:solidFill>
                <a:effectLst/>
                <a:uLnTx/>
                <a:uFillTx/>
                <a:latin typeface="Arial" panose="020B0604020202020204" pitchFamily="34" charset="0"/>
                <a:ea typeface="+mn-ea"/>
                <a:cs typeface="+mn-cs"/>
              </a:rPr>
            </a:br>
            <a:r>
              <a:rPr kumimoji="0" lang="en-GB" altLang="en-US" sz="1100" b="0" i="0" u="none" strike="noStrike" kern="1200" cap="none" spc="0" normalizeH="0" baseline="0" noProof="0" dirty="0">
                <a:ln>
                  <a:noFill/>
                </a:ln>
                <a:solidFill>
                  <a:srgbClr val="000000"/>
                </a:solidFill>
                <a:effectLst/>
                <a:uLnTx/>
                <a:uFillTx/>
                <a:latin typeface="Arial" panose="020B0604020202020204" pitchFamily="34" charset="0"/>
                <a:ea typeface="+mn-ea"/>
                <a:cs typeface="+mn-cs"/>
              </a:rPr>
              <a:t>(e) alcohol which is, or is included in, a medicinal product,</a:t>
            </a:r>
            <a:br>
              <a:rPr kumimoji="0" lang="en-GB" altLang="en-US" sz="1100" b="0" i="0" u="none" strike="noStrike" kern="1200" cap="none" spc="0" normalizeH="0" baseline="0" noProof="0" dirty="0">
                <a:ln>
                  <a:noFill/>
                </a:ln>
                <a:solidFill>
                  <a:srgbClr val="000000"/>
                </a:solidFill>
                <a:effectLst/>
                <a:uLnTx/>
                <a:uFillTx/>
                <a:latin typeface="Arial" panose="020B0604020202020204" pitchFamily="34" charset="0"/>
                <a:ea typeface="+mn-ea"/>
                <a:cs typeface="+mn-cs"/>
              </a:rPr>
            </a:br>
            <a:r>
              <a:rPr kumimoji="0" lang="en-GB" altLang="en-US" sz="1100" b="0" i="0" u="none" strike="noStrike" kern="1200" cap="none" spc="0" normalizeH="0" baseline="0" noProof="0" dirty="0">
                <a:ln>
                  <a:noFill/>
                </a:ln>
                <a:solidFill>
                  <a:srgbClr val="000000"/>
                </a:solidFill>
                <a:effectLst/>
                <a:uLnTx/>
                <a:uFillTx/>
                <a:latin typeface="Arial" panose="020B0604020202020204" pitchFamily="34" charset="0"/>
                <a:ea typeface="+mn-ea"/>
                <a:cs typeface="+mn-cs"/>
              </a:rPr>
              <a:t>(f) denatured alcohol,</a:t>
            </a:r>
            <a:br>
              <a:rPr kumimoji="0" lang="en-GB" altLang="en-US" sz="1100" b="0" i="0" u="none" strike="noStrike" kern="1200" cap="none" spc="0" normalizeH="0" baseline="0" noProof="0" dirty="0">
                <a:ln>
                  <a:noFill/>
                </a:ln>
                <a:solidFill>
                  <a:srgbClr val="000000"/>
                </a:solidFill>
                <a:effectLst/>
                <a:uLnTx/>
                <a:uFillTx/>
                <a:latin typeface="Arial" panose="020B0604020202020204" pitchFamily="34" charset="0"/>
                <a:ea typeface="+mn-ea"/>
                <a:cs typeface="+mn-cs"/>
              </a:rPr>
            </a:br>
            <a:r>
              <a:rPr kumimoji="0" lang="en-GB" altLang="en-US" sz="1100" b="0" i="0" u="none" strike="noStrike" kern="1200" cap="none" spc="0" normalizeH="0" baseline="0" noProof="0" dirty="0">
                <a:ln>
                  <a:noFill/>
                </a:ln>
                <a:solidFill>
                  <a:srgbClr val="000000"/>
                </a:solidFill>
                <a:effectLst/>
                <a:uLnTx/>
                <a:uFillTx/>
                <a:latin typeface="Arial" panose="020B0604020202020204" pitchFamily="34" charset="0"/>
                <a:ea typeface="+mn-ea"/>
                <a:cs typeface="+mn-cs"/>
              </a:rPr>
              <a:t>(g) methyl alcohol,</a:t>
            </a:r>
            <a:br>
              <a:rPr kumimoji="0" lang="en-GB" altLang="en-US" sz="1100" b="0" i="0" u="none" strike="noStrike" kern="1200" cap="none" spc="0" normalizeH="0" baseline="0" noProof="0" dirty="0">
                <a:ln>
                  <a:noFill/>
                </a:ln>
                <a:solidFill>
                  <a:srgbClr val="000000"/>
                </a:solidFill>
                <a:effectLst/>
                <a:uLnTx/>
                <a:uFillTx/>
                <a:latin typeface="Arial" panose="020B0604020202020204" pitchFamily="34" charset="0"/>
                <a:ea typeface="+mn-ea"/>
                <a:cs typeface="+mn-cs"/>
              </a:rPr>
            </a:br>
            <a:r>
              <a:rPr kumimoji="0" lang="en-GB" altLang="en-US" sz="1100" b="0" i="0" u="none" strike="noStrike" kern="1200" cap="none" spc="0" normalizeH="0" baseline="0" noProof="0" dirty="0">
                <a:ln>
                  <a:noFill/>
                </a:ln>
                <a:solidFill>
                  <a:srgbClr val="000000"/>
                </a:solidFill>
                <a:effectLst/>
                <a:uLnTx/>
                <a:uFillTx/>
                <a:latin typeface="Arial" panose="020B0604020202020204" pitchFamily="34" charset="0"/>
                <a:ea typeface="+mn-ea"/>
                <a:cs typeface="+mn-cs"/>
              </a:rPr>
              <a:t>(h) naphtha, or</a:t>
            </a:r>
            <a:br>
              <a:rPr kumimoji="0" lang="en-GB" altLang="en-US" sz="1100" b="0" i="0" u="none" strike="noStrike" kern="1200" cap="none" spc="0" normalizeH="0" baseline="0" noProof="0" dirty="0">
                <a:ln>
                  <a:noFill/>
                </a:ln>
                <a:solidFill>
                  <a:srgbClr val="000000"/>
                </a:solidFill>
                <a:effectLst/>
                <a:uLnTx/>
                <a:uFillTx/>
                <a:latin typeface="Arial" panose="020B0604020202020204" pitchFamily="34" charset="0"/>
                <a:ea typeface="+mn-ea"/>
                <a:cs typeface="+mn-cs"/>
              </a:rPr>
            </a:br>
            <a:r>
              <a:rPr kumimoji="0" lang="en-GB" altLang="en-US" sz="1100" b="0" i="0" u="none" strike="noStrike" kern="1200" cap="none" spc="0" normalizeH="0" baseline="0" noProof="0" dirty="0">
                <a:ln>
                  <a:noFill/>
                </a:ln>
                <a:solidFill>
                  <a:srgbClr val="000000"/>
                </a:solidFill>
                <a:effectLst/>
                <a:uLnTx/>
                <a:uFillTx/>
                <a:latin typeface="Arial" panose="020B0604020202020204" pitchFamily="34" charset="0"/>
                <a:ea typeface="+mn-ea"/>
                <a:cs typeface="+mn-cs"/>
              </a:rPr>
              <a:t>(</a:t>
            </a:r>
            <a:r>
              <a:rPr kumimoji="0" lang="en-GB" altLang="en-US" sz="1100" b="0" i="0" u="none" strike="noStrike" kern="1200" cap="none" spc="0" normalizeH="0" baseline="0" noProof="0" dirty="0" err="1">
                <a:ln>
                  <a:noFill/>
                </a:ln>
                <a:solidFill>
                  <a:srgbClr val="000000"/>
                </a:solidFill>
                <a:effectLst/>
                <a:uLnTx/>
                <a:uFillTx/>
                <a:latin typeface="Arial" panose="020B0604020202020204" pitchFamily="34" charset="0"/>
                <a:ea typeface="+mn-ea"/>
                <a:cs typeface="+mn-cs"/>
              </a:rPr>
              <a:t>i</a:t>
            </a:r>
            <a:r>
              <a:rPr kumimoji="0" lang="en-GB" altLang="en-US" sz="1100" b="0" i="0" u="none" strike="noStrike" kern="1200" cap="none" spc="0" normalizeH="0" baseline="0" noProof="0" dirty="0">
                <a:ln>
                  <a:noFill/>
                </a:ln>
                <a:solidFill>
                  <a:srgbClr val="000000"/>
                </a:solidFill>
                <a:effectLst/>
                <a:uLnTx/>
                <a:uFillTx/>
                <a:latin typeface="Arial" panose="020B0604020202020204" pitchFamily="34" charset="0"/>
                <a:ea typeface="+mn-ea"/>
                <a:cs typeface="+mn-cs"/>
              </a:rPr>
              <a:t>) alcohol contained in liqueur confectionary.</a:t>
            </a:r>
          </a:p>
          <a:p>
            <a:endParaRPr lang="en-GB" sz="8000" dirty="0"/>
          </a:p>
        </p:txBody>
      </p:sp>
      <p:sp>
        <p:nvSpPr>
          <p:cNvPr id="4" name="Slide Number Placeholder 3"/>
          <p:cNvSpPr>
            <a:spLocks noGrp="1"/>
          </p:cNvSpPr>
          <p:nvPr>
            <p:ph type="sldNum" sz="quarter" idx="5"/>
          </p:nvPr>
        </p:nvSpPr>
        <p:spPr/>
        <p:txBody>
          <a:bodyPr/>
          <a:lstStyle/>
          <a:p>
            <a:fld id="{BAB3717A-C6E4-1C46-B1FA-B9E4FCE2618A}" type="slidenum">
              <a:rPr lang="en-US" smtClean="0"/>
              <a:t>4</a:t>
            </a:fld>
            <a:endParaRPr lang="en-US"/>
          </a:p>
        </p:txBody>
      </p:sp>
    </p:spTree>
    <p:extLst>
      <p:ext uri="{BB962C8B-B14F-4D97-AF65-F5344CB8AC3E}">
        <p14:creationId xmlns:p14="http://schemas.microsoft.com/office/powerpoint/2010/main" val="230886850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If you suspect or believe that a person will supply it to u18s you can seize it, even if they are just ‘in company’ of the over 18s drinking alcohol.</a:t>
            </a:r>
          </a:p>
          <a:p>
            <a:endParaRPr lang="en-GB" dirty="0"/>
          </a:p>
          <a:p>
            <a:r>
              <a:rPr lang="en-GB" dirty="0"/>
              <a:t>If they are older than 18 and can prove it with I.D. still seize it as its most likely they will share it with the u18s.</a:t>
            </a:r>
          </a:p>
          <a:p>
            <a:endParaRPr lang="en-GB" dirty="0"/>
          </a:p>
          <a:p>
            <a:r>
              <a:rPr lang="en-GB" dirty="0"/>
              <a:t>Take it to the station and they can attend the next day with proof of I.D. and have it back. Or within 28 days.</a:t>
            </a:r>
          </a:p>
        </p:txBody>
      </p:sp>
      <p:sp>
        <p:nvSpPr>
          <p:cNvPr id="4" name="Slide Number Placeholder 3"/>
          <p:cNvSpPr>
            <a:spLocks noGrp="1"/>
          </p:cNvSpPr>
          <p:nvPr>
            <p:ph type="sldNum" sz="quarter" idx="5"/>
          </p:nvPr>
        </p:nvSpPr>
        <p:spPr/>
        <p:txBody>
          <a:bodyPr/>
          <a:lstStyle/>
          <a:p>
            <a:fld id="{BAB3717A-C6E4-1C46-B1FA-B9E4FCE2618A}" type="slidenum">
              <a:rPr lang="en-US" smtClean="0"/>
              <a:t>5</a:t>
            </a:fld>
            <a:endParaRPr lang="en-US"/>
          </a:p>
        </p:txBody>
      </p:sp>
    </p:spTree>
    <p:extLst>
      <p:ext uri="{BB962C8B-B14F-4D97-AF65-F5344CB8AC3E}">
        <p14:creationId xmlns:p14="http://schemas.microsoft.com/office/powerpoint/2010/main" val="207456836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If someone has access to it then it is a public place.</a:t>
            </a:r>
          </a:p>
          <a:p>
            <a:endParaRPr lang="en-GB" dirty="0"/>
          </a:p>
          <a:p>
            <a:r>
              <a:rPr lang="en-GB" dirty="0"/>
              <a:t>Get Licencing involved – Gwent Police has Licencing Officers who have specialist knowledge and work in partnership with the council.</a:t>
            </a:r>
          </a:p>
          <a:p>
            <a:endParaRPr lang="en-GB" dirty="0"/>
          </a:p>
          <a:p>
            <a:r>
              <a:rPr lang="en-GB" dirty="0"/>
              <a:t>This is easier to manage now that the challenge 25 system is in place in most off and on licenced premises.</a:t>
            </a:r>
          </a:p>
          <a:p>
            <a:r>
              <a:rPr lang="en-GB" dirty="0"/>
              <a:t>Have to prove – Either bought it or given it</a:t>
            </a:r>
          </a:p>
          <a:p>
            <a:r>
              <a:rPr lang="en-GB" dirty="0"/>
              <a:t>	- Under 18</a:t>
            </a:r>
          </a:p>
          <a:p>
            <a:r>
              <a:rPr lang="en-GB" dirty="0"/>
              <a:t>	- Public place.</a:t>
            </a:r>
          </a:p>
          <a:p>
            <a:endParaRPr lang="en-GB" dirty="0"/>
          </a:p>
          <a:p>
            <a:r>
              <a:rPr lang="en-GB" dirty="0"/>
              <a:t>PSPOs – Public Space Protection Orders (designated no drinking zones) Usually on High Streets, there are signs in place.</a:t>
            </a:r>
          </a:p>
          <a:p>
            <a:r>
              <a:rPr lang="en-GB" dirty="0"/>
              <a:t>There are some designated drinking areas e.g. Beer gardens.</a:t>
            </a:r>
          </a:p>
          <a:p>
            <a:endParaRPr lang="en-GB" dirty="0"/>
          </a:p>
          <a:p>
            <a:r>
              <a:rPr lang="en-GB" dirty="0"/>
              <a:t>U18s can consume alcohol in a private dwelling </a:t>
            </a:r>
          </a:p>
        </p:txBody>
      </p:sp>
      <p:sp>
        <p:nvSpPr>
          <p:cNvPr id="4" name="Slide Number Placeholder 3"/>
          <p:cNvSpPr>
            <a:spLocks noGrp="1"/>
          </p:cNvSpPr>
          <p:nvPr>
            <p:ph type="sldNum" sz="quarter" idx="5"/>
          </p:nvPr>
        </p:nvSpPr>
        <p:spPr/>
        <p:txBody>
          <a:bodyPr/>
          <a:lstStyle/>
          <a:p>
            <a:fld id="{BAB3717A-C6E4-1C46-B1FA-B9E4FCE2618A}" type="slidenum">
              <a:rPr lang="en-US" smtClean="0"/>
              <a:t>6</a:t>
            </a:fld>
            <a:endParaRPr lang="en-US"/>
          </a:p>
        </p:txBody>
      </p:sp>
    </p:spTree>
    <p:extLst>
      <p:ext uri="{BB962C8B-B14F-4D97-AF65-F5344CB8AC3E}">
        <p14:creationId xmlns:p14="http://schemas.microsoft.com/office/powerpoint/2010/main" val="237579626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BAB3717A-C6E4-1C46-B1FA-B9E4FCE2618A}" type="slidenum">
              <a:rPr lang="en-US" smtClean="0"/>
              <a:t>7</a:t>
            </a:fld>
            <a:endParaRPr lang="en-US"/>
          </a:p>
        </p:txBody>
      </p:sp>
    </p:spTree>
    <p:extLst>
      <p:ext uri="{BB962C8B-B14F-4D97-AF65-F5344CB8AC3E}">
        <p14:creationId xmlns:p14="http://schemas.microsoft.com/office/powerpoint/2010/main" val="134418047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Two powers to seize alcohol…</a:t>
            </a:r>
          </a:p>
          <a:p>
            <a:endParaRPr lang="en-GB" b="1" dirty="0"/>
          </a:p>
          <a:p>
            <a:r>
              <a:rPr lang="en-GB" b="1" dirty="0"/>
              <a:t>* Under 18</a:t>
            </a:r>
          </a:p>
          <a:p>
            <a:r>
              <a:rPr lang="en-GB" b="1" dirty="0"/>
              <a:t>* Drinking in a designated area</a:t>
            </a:r>
          </a:p>
        </p:txBody>
      </p:sp>
      <p:sp>
        <p:nvSpPr>
          <p:cNvPr id="4" name="Slide Number Placeholder 3"/>
          <p:cNvSpPr>
            <a:spLocks noGrp="1"/>
          </p:cNvSpPr>
          <p:nvPr>
            <p:ph type="sldNum" sz="quarter" idx="5"/>
          </p:nvPr>
        </p:nvSpPr>
        <p:spPr/>
        <p:txBody>
          <a:bodyPr/>
          <a:lstStyle/>
          <a:p>
            <a:fld id="{BAB3717A-C6E4-1C46-B1FA-B9E4FCE2618A}" type="slidenum">
              <a:rPr lang="en-US" smtClean="0"/>
              <a:t>8</a:t>
            </a:fld>
            <a:endParaRPr lang="en-US"/>
          </a:p>
        </p:txBody>
      </p:sp>
    </p:spTree>
    <p:extLst>
      <p:ext uri="{BB962C8B-B14F-4D97-AF65-F5344CB8AC3E}">
        <p14:creationId xmlns:p14="http://schemas.microsoft.com/office/powerpoint/2010/main" val="75062061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It is not advisable to take the detained person to the nearest Police Station as you would be responsible for their safety.  </a:t>
            </a:r>
          </a:p>
          <a:p>
            <a:endParaRPr lang="en-GB" dirty="0"/>
          </a:p>
          <a:p>
            <a:r>
              <a:rPr lang="en-GB" dirty="0"/>
              <a:t>They could trip or fall etc.</a:t>
            </a:r>
          </a:p>
        </p:txBody>
      </p:sp>
      <p:sp>
        <p:nvSpPr>
          <p:cNvPr id="4" name="Slide Number Placeholder 3"/>
          <p:cNvSpPr>
            <a:spLocks noGrp="1"/>
          </p:cNvSpPr>
          <p:nvPr>
            <p:ph type="sldNum" sz="quarter" idx="5"/>
          </p:nvPr>
        </p:nvSpPr>
        <p:spPr/>
        <p:txBody>
          <a:bodyPr/>
          <a:lstStyle/>
          <a:p>
            <a:fld id="{BAB3717A-C6E4-1C46-B1FA-B9E4FCE2618A}" type="slidenum">
              <a:rPr lang="en-US" smtClean="0"/>
              <a:t>9</a:t>
            </a:fld>
            <a:endParaRPr lang="en-US"/>
          </a:p>
        </p:txBody>
      </p:sp>
    </p:spTree>
    <p:extLst>
      <p:ext uri="{BB962C8B-B14F-4D97-AF65-F5344CB8AC3E}">
        <p14:creationId xmlns:p14="http://schemas.microsoft.com/office/powerpoint/2010/main" val="77248471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If they refuse details – use power of detention.</a:t>
            </a:r>
          </a:p>
          <a:p>
            <a:endParaRPr lang="en-GB" dirty="0"/>
          </a:p>
          <a:p>
            <a:r>
              <a:rPr lang="en-GB" dirty="0"/>
              <a:t>Make sure you take the bottle/can every time and in the first instance.</a:t>
            </a:r>
          </a:p>
          <a:p>
            <a:endParaRPr lang="en-GB" dirty="0"/>
          </a:p>
          <a:p>
            <a:r>
              <a:rPr lang="en-GB" dirty="0"/>
              <a:t>If sealed - seize and book into property</a:t>
            </a:r>
          </a:p>
          <a:p>
            <a:r>
              <a:rPr lang="en-GB" dirty="0"/>
              <a:t>Unsealed – tip away appropriately</a:t>
            </a:r>
          </a:p>
          <a:p>
            <a:endParaRPr lang="en-GB" dirty="0"/>
          </a:p>
          <a:p>
            <a:r>
              <a:rPr lang="en-GB" dirty="0"/>
              <a:t>It can be given back if requested by parents or proved to be over 18.</a:t>
            </a:r>
          </a:p>
        </p:txBody>
      </p:sp>
      <p:sp>
        <p:nvSpPr>
          <p:cNvPr id="4" name="Slide Number Placeholder 3"/>
          <p:cNvSpPr>
            <a:spLocks noGrp="1"/>
          </p:cNvSpPr>
          <p:nvPr>
            <p:ph type="sldNum" sz="quarter" idx="5"/>
          </p:nvPr>
        </p:nvSpPr>
        <p:spPr/>
        <p:txBody>
          <a:bodyPr/>
          <a:lstStyle/>
          <a:p>
            <a:fld id="{BAB3717A-C6E4-1C46-B1FA-B9E4FCE2618A}" type="slidenum">
              <a:rPr lang="en-US" smtClean="0"/>
              <a:t>10</a:t>
            </a:fld>
            <a:endParaRPr lang="en-US"/>
          </a:p>
        </p:txBody>
      </p:sp>
    </p:spTree>
    <p:extLst>
      <p:ext uri="{BB962C8B-B14F-4D97-AF65-F5344CB8AC3E}">
        <p14:creationId xmlns:p14="http://schemas.microsoft.com/office/powerpoint/2010/main" val="74868764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PSPOs – Public Space Protection Orders (designated no drinking zones) Usually on High Streets, there are signs in place.</a:t>
            </a:r>
          </a:p>
          <a:p>
            <a:r>
              <a:rPr lang="en-GB" dirty="0"/>
              <a:t>There are some designated drinking areas e.g. Beer gardens.</a:t>
            </a:r>
          </a:p>
          <a:p>
            <a:endParaRPr lang="en-GB" dirty="0"/>
          </a:p>
          <a:p>
            <a:r>
              <a:rPr lang="en-GB" dirty="0"/>
              <a:t>Council put these in place</a:t>
            </a:r>
          </a:p>
          <a:p>
            <a:endParaRPr lang="en-GB" dirty="0"/>
          </a:p>
          <a:p>
            <a:r>
              <a:rPr lang="en-GB" dirty="0"/>
              <a:t>Can seize alcohol from adults in these areas.</a:t>
            </a:r>
          </a:p>
          <a:p>
            <a:endParaRPr lang="en-GB" dirty="0"/>
          </a:p>
        </p:txBody>
      </p:sp>
      <p:sp>
        <p:nvSpPr>
          <p:cNvPr id="4" name="Slide Number Placeholder 3"/>
          <p:cNvSpPr>
            <a:spLocks noGrp="1"/>
          </p:cNvSpPr>
          <p:nvPr>
            <p:ph type="sldNum" sz="quarter" idx="5"/>
          </p:nvPr>
        </p:nvSpPr>
        <p:spPr/>
        <p:txBody>
          <a:bodyPr/>
          <a:lstStyle/>
          <a:p>
            <a:fld id="{BAB3717A-C6E4-1C46-B1FA-B9E4FCE2618A}" type="slidenum">
              <a:rPr lang="en-US" smtClean="0"/>
              <a:t>11</a:t>
            </a:fld>
            <a:endParaRPr lang="en-US"/>
          </a:p>
        </p:txBody>
      </p:sp>
    </p:spTree>
    <p:extLst>
      <p:ext uri="{BB962C8B-B14F-4D97-AF65-F5344CB8AC3E}">
        <p14:creationId xmlns:p14="http://schemas.microsoft.com/office/powerpoint/2010/main" val="326492882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AB3717A-C6E4-1C46-B1FA-B9E4FCE2618A}" type="slidenum">
              <a:rPr lang="en-US" smtClean="0"/>
              <a:t>12</a:t>
            </a:fld>
            <a:endParaRPr lang="en-US"/>
          </a:p>
        </p:txBody>
      </p:sp>
    </p:spTree>
    <p:extLst>
      <p:ext uri="{BB962C8B-B14F-4D97-AF65-F5344CB8AC3E}">
        <p14:creationId xmlns:p14="http://schemas.microsoft.com/office/powerpoint/2010/main" val="353544711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BAB3717A-C6E4-1C46-B1FA-B9E4FCE2618A}" type="slidenum">
              <a:rPr lang="en-US" smtClean="0"/>
              <a:t>13</a:t>
            </a:fld>
            <a:endParaRPr lang="en-US"/>
          </a:p>
        </p:txBody>
      </p:sp>
    </p:spTree>
    <p:extLst>
      <p:ext uri="{BB962C8B-B14F-4D97-AF65-F5344CB8AC3E}">
        <p14:creationId xmlns:p14="http://schemas.microsoft.com/office/powerpoint/2010/main" val="373649230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mn-cs"/>
              </a:rPr>
              <a:t>Up to and including 15 years 364 days!</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mn-cs"/>
              </a:rPr>
              <a:t>It is now an offence to purchase cigarettes if your are under 18 years old.</a:t>
            </a: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GB"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mn-cs"/>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mn-cs"/>
              </a:rPr>
              <a:t>It is illegal to SELL Tobacco products to u18s.</a:t>
            </a: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GB"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mn-cs"/>
            </a:endParaRP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GB"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mn-cs"/>
            </a:endParaRPr>
          </a:p>
          <a:p>
            <a:endParaRPr lang="en-GB" dirty="0"/>
          </a:p>
        </p:txBody>
      </p:sp>
      <p:sp>
        <p:nvSpPr>
          <p:cNvPr id="4" name="Slide Number Placeholder 3"/>
          <p:cNvSpPr>
            <a:spLocks noGrp="1"/>
          </p:cNvSpPr>
          <p:nvPr>
            <p:ph type="sldNum" sz="quarter" idx="5"/>
          </p:nvPr>
        </p:nvSpPr>
        <p:spPr/>
        <p:txBody>
          <a:bodyPr/>
          <a:lstStyle/>
          <a:p>
            <a:fld id="{BAB3717A-C6E4-1C46-B1FA-B9E4FCE2618A}" type="slidenum">
              <a:rPr lang="en-US" smtClean="0"/>
              <a:t>14</a:t>
            </a:fld>
            <a:endParaRPr lang="en-US"/>
          </a:p>
        </p:txBody>
      </p:sp>
    </p:spTree>
    <p:extLst>
      <p:ext uri="{BB962C8B-B14F-4D97-AF65-F5344CB8AC3E}">
        <p14:creationId xmlns:p14="http://schemas.microsoft.com/office/powerpoint/2010/main" val="190350241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BAB3717A-C6E4-1C46-B1FA-B9E4FCE2618A}" type="slidenum">
              <a:rPr lang="en-US" smtClean="0"/>
              <a:t>15</a:t>
            </a:fld>
            <a:endParaRPr lang="en-US"/>
          </a:p>
        </p:txBody>
      </p:sp>
    </p:spTree>
    <p:extLst>
      <p:ext uri="{BB962C8B-B14F-4D97-AF65-F5344CB8AC3E}">
        <p14:creationId xmlns:p14="http://schemas.microsoft.com/office/powerpoint/2010/main" val="7828802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No specific power but would come under tobacco product. </a:t>
            </a:r>
          </a:p>
          <a:p>
            <a:endParaRPr lang="en-GB" dirty="0"/>
          </a:p>
          <a:p>
            <a:r>
              <a:rPr lang="en-GB" dirty="0"/>
              <a:t>If seized – contact parents and explain, possible ASB referral and that Adult can collect within 28 days from the station.</a:t>
            </a:r>
          </a:p>
        </p:txBody>
      </p:sp>
      <p:sp>
        <p:nvSpPr>
          <p:cNvPr id="4" name="Slide Number Placeholder 3"/>
          <p:cNvSpPr>
            <a:spLocks noGrp="1"/>
          </p:cNvSpPr>
          <p:nvPr>
            <p:ph type="sldNum" sz="quarter" idx="5"/>
          </p:nvPr>
        </p:nvSpPr>
        <p:spPr/>
        <p:txBody>
          <a:bodyPr/>
          <a:lstStyle/>
          <a:p>
            <a:fld id="{BAB3717A-C6E4-1C46-B1FA-B9E4FCE2618A}" type="slidenum">
              <a:rPr lang="en-US" smtClean="0"/>
              <a:t>16</a:t>
            </a:fld>
            <a:endParaRPr lang="en-US"/>
          </a:p>
        </p:txBody>
      </p:sp>
    </p:spTree>
    <p:extLst>
      <p:ext uri="{BB962C8B-B14F-4D97-AF65-F5344CB8AC3E}">
        <p14:creationId xmlns:p14="http://schemas.microsoft.com/office/powerpoint/2010/main" val="89932817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If sealed – seize and book into property</a:t>
            </a:r>
          </a:p>
          <a:p>
            <a:r>
              <a:rPr lang="en-GB" dirty="0"/>
              <a:t>Unsealed – put in the nearest bin.</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AB3717A-C6E4-1C46-B1FA-B9E4FCE2618A}"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92662840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AB3717A-C6E4-1C46-B1FA-B9E4FCE2618A}" type="slidenum">
              <a:rPr lang="en-US" smtClean="0"/>
              <a:t>18</a:t>
            </a:fld>
            <a:endParaRPr lang="en-US"/>
          </a:p>
        </p:txBody>
      </p:sp>
    </p:spTree>
    <p:extLst>
      <p:ext uri="{BB962C8B-B14F-4D97-AF65-F5344CB8AC3E}">
        <p14:creationId xmlns:p14="http://schemas.microsoft.com/office/powerpoint/2010/main" val="80332038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It is difficult to prove age for under 16s as they don’t have ID at that age</a:t>
            </a:r>
            <a:r>
              <a:rPr lang="en-GB" b="1" dirty="0"/>
              <a:t>, but you can SUSPECT that they are if they appear to be.</a:t>
            </a:r>
          </a:p>
        </p:txBody>
      </p:sp>
      <p:sp>
        <p:nvSpPr>
          <p:cNvPr id="4" name="Slide Number Placeholder 3"/>
          <p:cNvSpPr>
            <a:spLocks noGrp="1"/>
          </p:cNvSpPr>
          <p:nvPr>
            <p:ph type="sldNum" sz="quarter" idx="5"/>
          </p:nvPr>
        </p:nvSpPr>
        <p:spPr/>
        <p:txBody>
          <a:bodyPr/>
          <a:lstStyle/>
          <a:p>
            <a:fld id="{BAB3717A-C6E4-1C46-B1FA-B9E4FCE2618A}" type="slidenum">
              <a:rPr lang="en-US" smtClean="0"/>
              <a:t>19</a:t>
            </a:fld>
            <a:endParaRPr lang="en-US"/>
          </a:p>
        </p:txBody>
      </p:sp>
    </p:spTree>
    <p:extLst>
      <p:ext uri="{BB962C8B-B14F-4D97-AF65-F5344CB8AC3E}">
        <p14:creationId xmlns:p14="http://schemas.microsoft.com/office/powerpoint/2010/main" val="190212738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BAB3717A-C6E4-1C46-B1FA-B9E4FCE2618A}" type="slidenum">
              <a:rPr lang="en-US" smtClean="0"/>
              <a:t>20</a:t>
            </a:fld>
            <a:endParaRPr lang="en-US"/>
          </a:p>
        </p:txBody>
      </p:sp>
    </p:spTree>
    <p:extLst>
      <p:ext uri="{BB962C8B-B14F-4D97-AF65-F5344CB8AC3E}">
        <p14:creationId xmlns:p14="http://schemas.microsoft.com/office/powerpoint/2010/main" val="334789364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altLang="en-US" sz="1200" b="1" i="0" u="none" strike="noStrike" kern="1200" cap="none" spc="0" normalizeH="0" baseline="0" noProof="0" dirty="0">
                <a:ln>
                  <a:noFill/>
                </a:ln>
                <a:solidFill>
                  <a:srgbClr val="000000"/>
                </a:solidFill>
                <a:effectLst/>
                <a:uLnTx/>
                <a:uFillTx/>
                <a:latin typeface="Arial" panose="020B0604020202020204" pitchFamily="34" charset="0"/>
                <a:ea typeface="+mn-ea"/>
                <a:cs typeface="+mn-cs"/>
              </a:rPr>
              <a:t>Power derived from Serious Organized Crime and Police Act 2005</a:t>
            </a:r>
          </a:p>
          <a:p>
            <a:pPr marL="0" marR="0" lvl="0" indent="0" algn="l" defTabSz="914400" rtl="0" eaLnBrk="1" fontAlgn="base" latinLnBrk="0" hangingPunct="1">
              <a:lnSpc>
                <a:spcPct val="100000"/>
              </a:lnSpc>
              <a:spcBef>
                <a:spcPct val="30000"/>
              </a:spcBef>
              <a:spcAft>
                <a:spcPct val="0"/>
              </a:spcAft>
              <a:buClrTx/>
              <a:buSzTx/>
              <a:buFontTx/>
              <a:buNone/>
              <a:tabLst/>
              <a:defRPr/>
            </a:pPr>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mn-cs"/>
              </a:rPr>
              <a:t>**When searching for dangerous items to assist escape when detained**</a:t>
            </a:r>
          </a:p>
          <a:p>
            <a:pPr marL="0" marR="0" lvl="0" indent="0" algn="l" defTabSz="914400" rtl="0" eaLnBrk="1" fontAlgn="base" latinLnBrk="0" hangingPunct="1">
              <a:lnSpc>
                <a:spcPct val="100000"/>
              </a:lnSpc>
              <a:spcBef>
                <a:spcPct val="30000"/>
              </a:spcBef>
              <a:spcAft>
                <a:spcPct val="0"/>
              </a:spcAft>
              <a:buClrTx/>
              <a:buSzTx/>
              <a:buFontTx/>
              <a:buNone/>
              <a:tabLst/>
              <a:defRPr/>
            </a:pPr>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altLang="en-US" sz="1200" b="1" i="0" u="none" strike="noStrike" kern="1200" cap="none" spc="0" normalizeH="0" baseline="0" noProof="0" dirty="0">
                <a:ln>
                  <a:noFill/>
                </a:ln>
                <a:solidFill>
                  <a:srgbClr val="000000"/>
                </a:solidFill>
                <a:effectLst/>
                <a:uLnTx/>
                <a:uFillTx/>
                <a:latin typeface="Arial" panose="020B0604020202020204" pitchFamily="34" charset="0"/>
                <a:ea typeface="+mn-ea"/>
                <a:cs typeface="+mn-cs"/>
              </a:rPr>
              <a:t>Please don’t search for drugs, </a:t>
            </a:r>
            <a:r>
              <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mn-cs"/>
              </a:rPr>
              <a:t>can’t do it as you don’t have the power.</a:t>
            </a:r>
          </a:p>
          <a:p>
            <a:endParaRPr lang="en-GB" dirty="0"/>
          </a:p>
        </p:txBody>
      </p:sp>
      <p:sp>
        <p:nvSpPr>
          <p:cNvPr id="4" name="Slide Number Placeholder 3"/>
          <p:cNvSpPr>
            <a:spLocks noGrp="1"/>
          </p:cNvSpPr>
          <p:nvPr>
            <p:ph type="sldNum" sz="quarter" idx="5"/>
          </p:nvPr>
        </p:nvSpPr>
        <p:spPr/>
        <p:txBody>
          <a:bodyPr/>
          <a:lstStyle/>
          <a:p>
            <a:fld id="{BAB3717A-C6E4-1C46-B1FA-B9E4FCE2618A}" type="slidenum">
              <a:rPr lang="en-US" smtClean="0"/>
              <a:t>21</a:t>
            </a:fld>
            <a:endParaRPr lang="en-US"/>
          </a:p>
        </p:txBody>
      </p:sp>
    </p:spTree>
    <p:extLst>
      <p:ext uri="{BB962C8B-B14F-4D97-AF65-F5344CB8AC3E}">
        <p14:creationId xmlns:p14="http://schemas.microsoft.com/office/powerpoint/2010/main" val="380859375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100" b="1" dirty="0"/>
              <a:t>If you are not sure – ASK!</a:t>
            </a:r>
          </a:p>
          <a:p>
            <a:endParaRPr lang="en-GB" sz="1100" b="1" dirty="0"/>
          </a:p>
          <a:p>
            <a:r>
              <a:rPr lang="en-GB" sz="1100" b="1" dirty="0"/>
              <a:t>Your team will support you- ward managers, Sgts, other CSOs or PC’s.</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AB3717A-C6E4-1C46-B1FA-B9E4FCE2618A}"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38011796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Get a volunteer out front and seize alcohol or tobacco,</a:t>
            </a:r>
          </a:p>
          <a:p>
            <a:endParaRPr lang="en-GB" dirty="0"/>
          </a:p>
          <a:p>
            <a:r>
              <a:rPr lang="en-GB" dirty="0"/>
              <a:t>Get them into pairs to practice.</a:t>
            </a:r>
          </a:p>
          <a:p>
            <a:endParaRPr lang="en-GB" dirty="0"/>
          </a:p>
          <a:p>
            <a:r>
              <a:rPr lang="en-GB" dirty="0"/>
              <a:t>“I have reason to believe that you are under 18 and are drinking alcohol, stop drinking and hand over your bottle/can, what is your name and address please?</a:t>
            </a:r>
          </a:p>
        </p:txBody>
      </p:sp>
      <p:sp>
        <p:nvSpPr>
          <p:cNvPr id="4" name="Slide Number Placeholder 3"/>
          <p:cNvSpPr>
            <a:spLocks noGrp="1"/>
          </p:cNvSpPr>
          <p:nvPr>
            <p:ph type="sldNum" sz="quarter" idx="5"/>
          </p:nvPr>
        </p:nvSpPr>
        <p:spPr/>
        <p:txBody>
          <a:bodyPr/>
          <a:lstStyle/>
          <a:p>
            <a:fld id="{BAB3717A-C6E4-1C46-B1FA-B9E4FCE2618A}" type="slidenum">
              <a:rPr lang="en-US" smtClean="0"/>
              <a:t>23</a:t>
            </a:fld>
            <a:endParaRPr lang="en-US"/>
          </a:p>
        </p:txBody>
      </p:sp>
    </p:spTree>
    <p:extLst>
      <p:ext uri="{BB962C8B-B14F-4D97-AF65-F5344CB8AC3E}">
        <p14:creationId xmlns:p14="http://schemas.microsoft.com/office/powerpoint/2010/main" val="3946243135"/>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BAABD306-B4AF-CE41-972E-FE02417D74A2}"/>
              </a:ext>
            </a:extLst>
          </p:cNvPr>
          <p:cNvPicPr>
            <a:picLocks noChangeAspect="1"/>
          </p:cNvPicPr>
          <p:nvPr userDrawn="1"/>
        </p:nvPicPr>
        <p:blipFill>
          <a:blip r:embed="rId2"/>
          <a:srcRect/>
          <a:stretch/>
        </p:blipFill>
        <p:spPr>
          <a:xfrm>
            <a:off x="-55493" y="-20436"/>
            <a:ext cx="12302986" cy="6898871"/>
          </a:xfrm>
          <a:prstGeom prst="rect">
            <a:avLst/>
          </a:prstGeom>
        </p:spPr>
      </p:pic>
      <p:sp>
        <p:nvSpPr>
          <p:cNvPr id="8" name="Title 1">
            <a:extLst>
              <a:ext uri="{FF2B5EF4-FFF2-40B4-BE49-F238E27FC236}">
                <a16:creationId xmlns:a16="http://schemas.microsoft.com/office/drawing/2014/main" id="{B3289D93-76C5-7E4F-8C05-CEA3E906AD30}"/>
              </a:ext>
            </a:extLst>
          </p:cNvPr>
          <p:cNvSpPr>
            <a:spLocks noGrp="1"/>
          </p:cNvSpPr>
          <p:nvPr>
            <p:ph type="title" hasCustomPrompt="1"/>
          </p:nvPr>
        </p:nvSpPr>
        <p:spPr>
          <a:xfrm>
            <a:off x="328043" y="2337059"/>
            <a:ext cx="7320370" cy="1986968"/>
          </a:xfrm>
        </p:spPr>
        <p:txBody>
          <a:bodyPr/>
          <a:lstStyle>
            <a:lvl1pPr>
              <a:defRPr sz="4800" b="1">
                <a:solidFill>
                  <a:srgbClr val="0D2B67"/>
                </a:solidFill>
                <a:latin typeface="Arial" panose="020B0604020202020204" pitchFamily="34" charset="0"/>
                <a:cs typeface="Arial" panose="020B0604020202020204" pitchFamily="34" charset="0"/>
              </a:defRPr>
            </a:lvl1pPr>
          </a:lstStyle>
          <a:p>
            <a:r>
              <a:rPr lang="en-US" dirty="0"/>
              <a:t>CLICK TO EDIT.</a:t>
            </a:r>
            <a:br>
              <a:rPr lang="en-US" dirty="0"/>
            </a:br>
            <a:r>
              <a:rPr lang="en-US" dirty="0"/>
              <a:t>ARIAL: BOLD. 48 Pt.</a:t>
            </a:r>
            <a:br>
              <a:rPr lang="en-US" dirty="0"/>
            </a:br>
            <a:r>
              <a:rPr lang="en-US" dirty="0"/>
              <a:t>UPPER CASE.</a:t>
            </a:r>
          </a:p>
        </p:txBody>
      </p:sp>
    </p:spTree>
    <p:extLst>
      <p:ext uri="{BB962C8B-B14F-4D97-AF65-F5344CB8AC3E}">
        <p14:creationId xmlns:p14="http://schemas.microsoft.com/office/powerpoint/2010/main" val="106406544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Left Ban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7BE6CE30-C533-F246-ABA7-725811840AB9}"/>
              </a:ext>
            </a:extLst>
          </p:cNvPr>
          <p:cNvPicPr>
            <a:picLocks noChangeAspect="1"/>
          </p:cNvPicPr>
          <p:nvPr userDrawn="1"/>
        </p:nvPicPr>
        <p:blipFill>
          <a:blip r:embed="rId2"/>
          <a:srcRect/>
          <a:stretch/>
        </p:blipFill>
        <p:spPr>
          <a:xfrm>
            <a:off x="-39757" y="-45051"/>
            <a:ext cx="12460355" cy="6987114"/>
          </a:xfrm>
          <a:prstGeom prst="rect">
            <a:avLst/>
          </a:prstGeom>
        </p:spPr>
      </p:pic>
      <p:sp>
        <p:nvSpPr>
          <p:cNvPr id="9" name="Title 12">
            <a:extLst>
              <a:ext uri="{FF2B5EF4-FFF2-40B4-BE49-F238E27FC236}">
                <a16:creationId xmlns:a16="http://schemas.microsoft.com/office/drawing/2014/main" id="{1AF672B3-DB79-7245-A6C3-18799E0E07AC}"/>
              </a:ext>
            </a:extLst>
          </p:cNvPr>
          <p:cNvSpPr>
            <a:spLocks noGrp="1"/>
          </p:cNvSpPr>
          <p:nvPr>
            <p:ph type="title" hasCustomPrompt="1"/>
          </p:nvPr>
        </p:nvSpPr>
        <p:spPr>
          <a:xfrm>
            <a:off x="2014916" y="118263"/>
            <a:ext cx="10089259" cy="584775"/>
          </a:xfrm>
        </p:spPr>
        <p:txBody>
          <a:bodyPr anchor="ctr">
            <a:noAutofit/>
          </a:bodyPr>
          <a:lstStyle>
            <a:lvl1pPr>
              <a:defRPr sz="3200" b="1" i="0">
                <a:solidFill>
                  <a:srgbClr val="0D2A67"/>
                </a:solidFill>
                <a:latin typeface="Arial" panose="020B0604020202020204" pitchFamily="34" charset="0"/>
                <a:cs typeface="Arial" panose="020B0604020202020204" pitchFamily="34" charset="0"/>
              </a:defRPr>
            </a:lvl1pPr>
          </a:lstStyle>
          <a:p>
            <a:r>
              <a:rPr lang="en-GB" dirty="0"/>
              <a:t>TITLE – ARIAL: BOLD. 32 Pt.</a:t>
            </a:r>
            <a:endParaRPr lang="en-US" dirty="0"/>
          </a:p>
        </p:txBody>
      </p:sp>
    </p:spTree>
    <p:extLst>
      <p:ext uri="{BB962C8B-B14F-4D97-AF65-F5344CB8AC3E}">
        <p14:creationId xmlns:p14="http://schemas.microsoft.com/office/powerpoint/2010/main" val="122046560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Right Ban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C5819FAC-7AB8-9345-81EB-581278F6848D}"/>
              </a:ext>
            </a:extLst>
          </p:cNvPr>
          <p:cNvPicPr>
            <a:picLocks noChangeAspect="1"/>
          </p:cNvPicPr>
          <p:nvPr userDrawn="1"/>
        </p:nvPicPr>
        <p:blipFill>
          <a:blip r:embed="rId2"/>
          <a:srcRect/>
          <a:stretch/>
        </p:blipFill>
        <p:spPr>
          <a:xfrm>
            <a:off x="-79513" y="743"/>
            <a:ext cx="12284765" cy="6888653"/>
          </a:xfrm>
          <a:prstGeom prst="rect">
            <a:avLst/>
          </a:prstGeom>
        </p:spPr>
      </p:pic>
      <p:sp>
        <p:nvSpPr>
          <p:cNvPr id="9" name="Title 12">
            <a:extLst>
              <a:ext uri="{FF2B5EF4-FFF2-40B4-BE49-F238E27FC236}">
                <a16:creationId xmlns:a16="http://schemas.microsoft.com/office/drawing/2014/main" id="{26631E9E-E491-334B-BC32-323827EFA6CB}"/>
              </a:ext>
            </a:extLst>
          </p:cNvPr>
          <p:cNvSpPr>
            <a:spLocks noGrp="1"/>
          </p:cNvSpPr>
          <p:nvPr>
            <p:ph type="title" hasCustomPrompt="1"/>
          </p:nvPr>
        </p:nvSpPr>
        <p:spPr>
          <a:xfrm>
            <a:off x="194209" y="118263"/>
            <a:ext cx="10090768" cy="584775"/>
          </a:xfrm>
        </p:spPr>
        <p:txBody>
          <a:bodyPr anchor="ctr">
            <a:noAutofit/>
          </a:bodyPr>
          <a:lstStyle>
            <a:lvl1pPr>
              <a:defRPr sz="3200" b="1" i="0">
                <a:solidFill>
                  <a:srgbClr val="0D2A67"/>
                </a:solidFill>
                <a:latin typeface="Arial" panose="020B0604020202020204" pitchFamily="34" charset="0"/>
                <a:cs typeface="Arial" panose="020B0604020202020204" pitchFamily="34" charset="0"/>
              </a:defRPr>
            </a:lvl1pPr>
          </a:lstStyle>
          <a:p>
            <a:r>
              <a:rPr lang="en-GB" dirty="0"/>
              <a:t>TITLE – ARIAL: BOLD. 32 Pt.</a:t>
            </a:r>
            <a:endParaRPr lang="en-US" dirty="0"/>
          </a:p>
        </p:txBody>
      </p:sp>
    </p:spTree>
    <p:extLst>
      <p:ext uri="{BB962C8B-B14F-4D97-AF65-F5344CB8AC3E}">
        <p14:creationId xmlns:p14="http://schemas.microsoft.com/office/powerpoint/2010/main" val="42158422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BAABD306-B4AF-CE41-972E-FE02417D74A2}"/>
              </a:ext>
            </a:extLst>
          </p:cNvPr>
          <p:cNvPicPr>
            <a:picLocks noChangeAspect="1"/>
          </p:cNvPicPr>
          <p:nvPr userDrawn="1"/>
        </p:nvPicPr>
        <p:blipFill>
          <a:blip r:embed="rId2"/>
          <a:srcRect/>
          <a:stretch/>
        </p:blipFill>
        <p:spPr>
          <a:xfrm>
            <a:off x="-55492" y="-20435"/>
            <a:ext cx="12302984" cy="6898869"/>
          </a:xfrm>
          <a:prstGeom prst="rect">
            <a:avLst/>
          </a:prstGeom>
        </p:spPr>
      </p:pic>
      <p:sp>
        <p:nvSpPr>
          <p:cNvPr id="8" name="Title 1">
            <a:extLst>
              <a:ext uri="{FF2B5EF4-FFF2-40B4-BE49-F238E27FC236}">
                <a16:creationId xmlns:a16="http://schemas.microsoft.com/office/drawing/2014/main" id="{B3289D93-76C5-7E4F-8C05-CEA3E906AD30}"/>
              </a:ext>
            </a:extLst>
          </p:cNvPr>
          <p:cNvSpPr>
            <a:spLocks noGrp="1"/>
          </p:cNvSpPr>
          <p:nvPr>
            <p:ph type="title" hasCustomPrompt="1"/>
          </p:nvPr>
        </p:nvSpPr>
        <p:spPr>
          <a:xfrm>
            <a:off x="328043" y="2337059"/>
            <a:ext cx="7320370" cy="1986968"/>
          </a:xfrm>
        </p:spPr>
        <p:txBody>
          <a:bodyPr/>
          <a:lstStyle>
            <a:lvl1pPr>
              <a:defRPr sz="4800" b="1">
                <a:solidFill>
                  <a:srgbClr val="0D2B67"/>
                </a:solidFill>
                <a:latin typeface="Arial" panose="020B0604020202020204" pitchFamily="34" charset="0"/>
                <a:cs typeface="Arial" panose="020B0604020202020204" pitchFamily="34" charset="0"/>
              </a:defRPr>
            </a:lvl1pPr>
          </a:lstStyle>
          <a:p>
            <a:r>
              <a:rPr lang="en-US" dirty="0"/>
              <a:t>CLICK TO EDIT.</a:t>
            </a:r>
            <a:br>
              <a:rPr lang="en-US" dirty="0"/>
            </a:br>
            <a:r>
              <a:rPr lang="en-US" dirty="0"/>
              <a:t>ARIAL: BOLD. 48 Pt.</a:t>
            </a:r>
            <a:br>
              <a:rPr lang="en-US" dirty="0"/>
            </a:br>
            <a:r>
              <a:rPr lang="en-US" dirty="0"/>
              <a:t>UPPER CASE.</a:t>
            </a:r>
          </a:p>
        </p:txBody>
      </p:sp>
    </p:spTree>
    <p:extLst>
      <p:ext uri="{BB962C8B-B14F-4D97-AF65-F5344CB8AC3E}">
        <p14:creationId xmlns:p14="http://schemas.microsoft.com/office/powerpoint/2010/main" val="73656337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Left Ban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7BE6CE30-C533-F246-ABA7-725811840AB9}"/>
              </a:ext>
            </a:extLst>
          </p:cNvPr>
          <p:cNvPicPr>
            <a:picLocks noChangeAspect="1"/>
          </p:cNvPicPr>
          <p:nvPr userDrawn="1"/>
        </p:nvPicPr>
        <p:blipFill>
          <a:blip r:embed="rId2"/>
          <a:srcRect/>
          <a:stretch/>
        </p:blipFill>
        <p:spPr>
          <a:xfrm>
            <a:off x="-39756" y="-45051"/>
            <a:ext cx="12460353" cy="6987114"/>
          </a:xfrm>
          <a:prstGeom prst="rect">
            <a:avLst/>
          </a:prstGeom>
        </p:spPr>
      </p:pic>
      <p:sp>
        <p:nvSpPr>
          <p:cNvPr id="9" name="Title 12">
            <a:extLst>
              <a:ext uri="{FF2B5EF4-FFF2-40B4-BE49-F238E27FC236}">
                <a16:creationId xmlns:a16="http://schemas.microsoft.com/office/drawing/2014/main" id="{1AF672B3-DB79-7245-A6C3-18799E0E07AC}"/>
              </a:ext>
            </a:extLst>
          </p:cNvPr>
          <p:cNvSpPr>
            <a:spLocks noGrp="1"/>
          </p:cNvSpPr>
          <p:nvPr>
            <p:ph type="title" hasCustomPrompt="1"/>
          </p:nvPr>
        </p:nvSpPr>
        <p:spPr>
          <a:xfrm>
            <a:off x="2014916" y="118263"/>
            <a:ext cx="10089259" cy="584775"/>
          </a:xfrm>
        </p:spPr>
        <p:txBody>
          <a:bodyPr anchor="ctr">
            <a:noAutofit/>
          </a:bodyPr>
          <a:lstStyle>
            <a:lvl1pPr>
              <a:defRPr sz="3200" b="1" i="0">
                <a:solidFill>
                  <a:srgbClr val="0D2A67"/>
                </a:solidFill>
                <a:latin typeface="Arial" panose="020B0604020202020204" pitchFamily="34" charset="0"/>
                <a:cs typeface="Arial" panose="020B0604020202020204" pitchFamily="34" charset="0"/>
              </a:defRPr>
            </a:lvl1pPr>
          </a:lstStyle>
          <a:p>
            <a:r>
              <a:rPr lang="en-GB" dirty="0"/>
              <a:t>TITLE – ARIAL: BOLD. 32 Pt.</a:t>
            </a:r>
            <a:endParaRPr lang="en-US" dirty="0"/>
          </a:p>
        </p:txBody>
      </p:sp>
    </p:spTree>
    <p:extLst>
      <p:ext uri="{BB962C8B-B14F-4D97-AF65-F5344CB8AC3E}">
        <p14:creationId xmlns:p14="http://schemas.microsoft.com/office/powerpoint/2010/main" val="317907235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Right Ban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C5819FAC-7AB8-9345-81EB-581278F6848D}"/>
              </a:ext>
            </a:extLst>
          </p:cNvPr>
          <p:cNvPicPr>
            <a:picLocks noChangeAspect="1"/>
          </p:cNvPicPr>
          <p:nvPr userDrawn="1"/>
        </p:nvPicPr>
        <p:blipFill>
          <a:blip r:embed="rId2"/>
          <a:srcRect/>
          <a:stretch/>
        </p:blipFill>
        <p:spPr>
          <a:xfrm>
            <a:off x="-79513" y="743"/>
            <a:ext cx="12284764" cy="6888653"/>
          </a:xfrm>
          <a:prstGeom prst="rect">
            <a:avLst/>
          </a:prstGeom>
        </p:spPr>
      </p:pic>
      <p:sp>
        <p:nvSpPr>
          <p:cNvPr id="9" name="Title 12">
            <a:extLst>
              <a:ext uri="{FF2B5EF4-FFF2-40B4-BE49-F238E27FC236}">
                <a16:creationId xmlns:a16="http://schemas.microsoft.com/office/drawing/2014/main" id="{26631E9E-E491-334B-BC32-323827EFA6CB}"/>
              </a:ext>
            </a:extLst>
          </p:cNvPr>
          <p:cNvSpPr>
            <a:spLocks noGrp="1"/>
          </p:cNvSpPr>
          <p:nvPr>
            <p:ph type="title" hasCustomPrompt="1"/>
          </p:nvPr>
        </p:nvSpPr>
        <p:spPr>
          <a:xfrm>
            <a:off x="194209" y="118263"/>
            <a:ext cx="10090768" cy="584775"/>
          </a:xfrm>
        </p:spPr>
        <p:txBody>
          <a:bodyPr anchor="ctr">
            <a:noAutofit/>
          </a:bodyPr>
          <a:lstStyle>
            <a:lvl1pPr>
              <a:defRPr sz="3200" b="1" i="0">
                <a:solidFill>
                  <a:srgbClr val="0D2A67"/>
                </a:solidFill>
                <a:latin typeface="Arial" panose="020B0604020202020204" pitchFamily="34" charset="0"/>
                <a:cs typeface="Arial" panose="020B0604020202020204" pitchFamily="34" charset="0"/>
              </a:defRPr>
            </a:lvl1pPr>
          </a:lstStyle>
          <a:p>
            <a:r>
              <a:rPr lang="en-GB" dirty="0"/>
              <a:t>TITLE – ARIAL: BOLD. 32 Pt.</a:t>
            </a:r>
            <a:endParaRPr lang="en-US" dirty="0"/>
          </a:p>
        </p:txBody>
      </p:sp>
    </p:spTree>
    <p:extLst>
      <p:ext uri="{BB962C8B-B14F-4D97-AF65-F5344CB8AC3E}">
        <p14:creationId xmlns:p14="http://schemas.microsoft.com/office/powerpoint/2010/main" val="4093861355"/>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slideLayout" Target="../slideLayouts/slideLayout5.xml"/><Relationship Id="rId1" Type="http://schemas.openxmlformats.org/officeDocument/2006/relationships/slideLayout" Target="../slideLayouts/slideLayout4.xml"/><Relationship Id="rId4"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F53E076-0DCD-8F4A-9DB9-1EC4217669D4}"/>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57591A0C-4472-4242-AC46-07DB1D8390B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4C30FAC8-C847-DD41-95B9-762BD6502C7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DE31EDC-BBDB-6243-A621-46A8ECDD4442}" type="datetimeFigureOut">
              <a:rPr lang="en-US" smtClean="0"/>
              <a:t>2/14/2024</a:t>
            </a:fld>
            <a:endParaRPr lang="en-US"/>
          </a:p>
        </p:txBody>
      </p:sp>
      <p:sp>
        <p:nvSpPr>
          <p:cNvPr id="5" name="Footer Placeholder 4">
            <a:extLst>
              <a:ext uri="{FF2B5EF4-FFF2-40B4-BE49-F238E27FC236}">
                <a16:creationId xmlns:a16="http://schemas.microsoft.com/office/drawing/2014/main" id="{AA6117C7-504B-3D4F-8946-80DC32F98F9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E6E56DE4-FEE3-5E4E-9B6D-99ACF689BDC6}"/>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CDCB400-EA79-604B-8E8D-CB07B64DD210}" type="slidenum">
              <a:rPr lang="en-US" smtClean="0"/>
              <a:t>‹#›</a:t>
            </a:fld>
            <a:endParaRPr lang="en-US"/>
          </a:p>
        </p:txBody>
      </p:sp>
    </p:spTree>
    <p:extLst>
      <p:ext uri="{BB962C8B-B14F-4D97-AF65-F5344CB8AC3E}">
        <p14:creationId xmlns:p14="http://schemas.microsoft.com/office/powerpoint/2010/main" val="371858743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F53E076-0DCD-8F4A-9DB9-1EC4217669D4}"/>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57591A0C-4472-4242-AC46-07DB1D8390B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4C30FAC8-C847-DD41-95B9-762BD6502C7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DE31EDC-BBDB-6243-A621-46A8ECDD4442}" type="datetimeFigureOut">
              <a:rPr lang="en-US" smtClean="0"/>
              <a:t>2/14/2024</a:t>
            </a:fld>
            <a:endParaRPr lang="en-US"/>
          </a:p>
        </p:txBody>
      </p:sp>
      <p:sp>
        <p:nvSpPr>
          <p:cNvPr id="5" name="Footer Placeholder 4">
            <a:extLst>
              <a:ext uri="{FF2B5EF4-FFF2-40B4-BE49-F238E27FC236}">
                <a16:creationId xmlns:a16="http://schemas.microsoft.com/office/drawing/2014/main" id="{AA6117C7-504B-3D4F-8946-80DC32F98F9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E6E56DE4-FEE3-5E4E-9B6D-99ACF689BDC6}"/>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CDCB400-EA79-604B-8E8D-CB07B64DD210}" type="slidenum">
              <a:rPr lang="en-US" smtClean="0"/>
              <a:t>‹#›</a:t>
            </a:fld>
            <a:endParaRPr lang="en-US"/>
          </a:p>
        </p:txBody>
      </p:sp>
    </p:spTree>
    <p:extLst>
      <p:ext uri="{BB962C8B-B14F-4D97-AF65-F5344CB8AC3E}">
        <p14:creationId xmlns:p14="http://schemas.microsoft.com/office/powerpoint/2010/main" val="1120871721"/>
      </p:ext>
    </p:extLst>
  </p:cSld>
  <p:clrMap bg1="lt1" tx1="dk1" bg2="lt2" tx2="dk2" accent1="accent1" accent2="accent2" accent3="accent3" accent4="accent4" accent5="accent5" accent6="accent6" hlink="hlink" folHlink="folHlink"/>
  <p:sldLayoutIdLst>
    <p:sldLayoutId id="2147483653" r:id="rId1"/>
    <p:sldLayoutId id="2147483654" r:id="rId2"/>
    <p:sldLayoutId id="2147483655" r:id="rId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4.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comments" Target="../comments/comment1.xml"/><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1.xml"/><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10.pn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notesSlide" Target="../notesSlides/notesSlide16.xml"/><Relationship Id="rId1" Type="http://schemas.openxmlformats.org/officeDocument/2006/relationships/slideLayout" Target="../slideLayouts/slideLayout2.xml"/><Relationship Id="rId6" Type="http://schemas.openxmlformats.org/officeDocument/2006/relationships/hyperlink" Target="http://www.weightymatters.ca/2019/09/saturday-stories-vaping-illness-genetic.html" TargetMode="External"/><Relationship Id="rId5" Type="http://schemas.openxmlformats.org/officeDocument/2006/relationships/image" Target="../media/image15.jpg"/><Relationship Id="rId4" Type="http://schemas.openxmlformats.org/officeDocument/2006/relationships/hyperlink" Target="https://technofaq.org/posts/2020/05/what-makes-a-good-vape/" TargetMode="Externa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comments" Target="../comments/comment2.xml"/><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79CBB3-D741-E544-A2EA-BB75F58A074A}"/>
              </a:ext>
            </a:extLst>
          </p:cNvPr>
          <p:cNvSpPr>
            <a:spLocks noGrp="1"/>
          </p:cNvSpPr>
          <p:nvPr>
            <p:ph type="title"/>
          </p:nvPr>
        </p:nvSpPr>
        <p:spPr>
          <a:xfrm>
            <a:off x="328043" y="2337059"/>
            <a:ext cx="7320370" cy="1986968"/>
          </a:xfrm>
        </p:spPr>
        <p:txBody>
          <a:bodyPr>
            <a:normAutofit fontScale="90000"/>
          </a:bodyPr>
          <a:lstStyle/>
          <a:p>
            <a:br>
              <a:rPr kumimoji="0" lang="en-US" sz="4000" b="1" i="0" u="none" strike="noStrike" kern="1200" cap="none" spc="0" normalizeH="0" baseline="0" noProof="0" dirty="0">
                <a:ln>
                  <a:noFill/>
                </a:ln>
                <a:solidFill>
                  <a:srgbClr val="0D2B67"/>
                </a:solidFill>
                <a:effectLst/>
                <a:uLnTx/>
                <a:uFillTx/>
                <a:latin typeface="Arial" panose="020B0604020202020204" pitchFamily="34" charset="0"/>
                <a:ea typeface="+mj-ea"/>
                <a:cs typeface="Arial" panose="020B0604020202020204" pitchFamily="34" charset="0"/>
              </a:rPr>
            </a:br>
            <a:r>
              <a:rPr kumimoji="0" lang="en-US" sz="3600" b="1" i="0" u="none" strike="noStrike" kern="1200" cap="none" spc="0" normalizeH="0" baseline="0" noProof="0" dirty="0">
                <a:ln>
                  <a:noFill/>
                </a:ln>
                <a:solidFill>
                  <a:schemeClr val="tx1"/>
                </a:solidFill>
                <a:effectLst/>
                <a:uLnTx/>
                <a:uFillTx/>
                <a:latin typeface="Arial" panose="020B0604020202020204" pitchFamily="34" charset="0"/>
                <a:ea typeface="+mj-ea"/>
                <a:cs typeface="Arial" panose="020B0604020202020204" pitchFamily="34" charset="0"/>
              </a:rPr>
              <a:t>CSO REFRESHER TRAINING:</a:t>
            </a:r>
            <a:br>
              <a:rPr kumimoji="0" lang="en-US" sz="3100" b="1" i="0" u="none" strike="noStrike" kern="1200" cap="none" spc="0" normalizeH="0" baseline="0" noProof="0" dirty="0">
                <a:ln>
                  <a:noFill/>
                </a:ln>
                <a:solidFill>
                  <a:schemeClr val="tx1"/>
                </a:solidFill>
                <a:effectLst/>
                <a:uLnTx/>
                <a:uFillTx/>
                <a:latin typeface="Arial" panose="020B0604020202020204" pitchFamily="34" charset="0"/>
                <a:ea typeface="+mj-ea"/>
                <a:cs typeface="Arial" panose="020B0604020202020204" pitchFamily="34" charset="0"/>
              </a:rPr>
            </a:br>
            <a:r>
              <a:rPr kumimoji="0" lang="en-US" sz="2700" b="1" i="0" u="none" strike="noStrike" kern="1200" cap="none" spc="0" normalizeH="0" baseline="0" noProof="0" dirty="0">
                <a:ln>
                  <a:noFill/>
                </a:ln>
                <a:effectLst/>
                <a:uLnTx/>
                <a:uFillTx/>
                <a:latin typeface="Arial" panose="020B0604020202020204" pitchFamily="34" charset="0"/>
                <a:ea typeface="+mj-ea"/>
                <a:cs typeface="Arial" panose="020B0604020202020204" pitchFamily="34" charset="0"/>
              </a:rPr>
              <a:t>POWERS RELATING TO</a:t>
            </a:r>
            <a:br>
              <a:rPr kumimoji="0" lang="en-US" sz="2700" b="1" i="0" u="none" strike="noStrike" kern="1200" cap="none" spc="0" normalizeH="0" baseline="0" noProof="0" dirty="0">
                <a:ln>
                  <a:noFill/>
                </a:ln>
                <a:effectLst/>
                <a:uLnTx/>
                <a:uFillTx/>
                <a:latin typeface="Arial" panose="020B0604020202020204" pitchFamily="34" charset="0"/>
                <a:ea typeface="+mj-ea"/>
                <a:cs typeface="Arial" panose="020B0604020202020204" pitchFamily="34" charset="0"/>
              </a:rPr>
            </a:br>
            <a:r>
              <a:rPr kumimoji="0" lang="en-US" sz="2700" b="1" i="0" u="none" strike="noStrike" kern="1200" cap="none" spc="0" normalizeH="0" baseline="0" noProof="0" dirty="0">
                <a:ln>
                  <a:noFill/>
                </a:ln>
                <a:effectLst/>
                <a:uLnTx/>
                <a:uFillTx/>
                <a:latin typeface="Arial" panose="020B0604020202020204" pitchFamily="34" charset="0"/>
                <a:ea typeface="+mj-ea"/>
                <a:cs typeface="Arial" panose="020B0604020202020204" pitchFamily="34" charset="0"/>
              </a:rPr>
              <a:t>CONFISCATION of ALCOHOL,</a:t>
            </a:r>
            <a:br>
              <a:rPr kumimoji="0" lang="en-US" sz="2700" b="1" i="0" u="none" strike="noStrike" kern="1200" cap="none" spc="0" normalizeH="0" baseline="0" noProof="0" dirty="0">
                <a:ln>
                  <a:noFill/>
                </a:ln>
                <a:effectLst/>
                <a:uLnTx/>
                <a:uFillTx/>
                <a:latin typeface="Arial" panose="020B0604020202020204" pitchFamily="34" charset="0"/>
                <a:ea typeface="+mj-ea"/>
                <a:cs typeface="Arial" panose="020B0604020202020204" pitchFamily="34" charset="0"/>
              </a:rPr>
            </a:br>
            <a:r>
              <a:rPr kumimoji="0" lang="en-US" sz="2700" b="1" i="0" u="none" strike="noStrike" kern="1200" cap="none" spc="0" normalizeH="0" baseline="0" noProof="0" dirty="0">
                <a:ln>
                  <a:noFill/>
                </a:ln>
                <a:effectLst/>
                <a:uLnTx/>
                <a:uFillTx/>
                <a:latin typeface="Arial" panose="020B0604020202020204" pitchFamily="34" charset="0"/>
                <a:ea typeface="+mj-ea"/>
                <a:cs typeface="Arial" panose="020B0604020202020204" pitchFamily="34" charset="0"/>
              </a:rPr>
              <a:t>TOBACCO &amp; DRUGS</a:t>
            </a:r>
            <a:br>
              <a:rPr kumimoji="0" lang="en-US" sz="4800" b="1" i="0" u="none" strike="noStrike" kern="1200" cap="none" spc="0" normalizeH="0" baseline="0" noProof="0" dirty="0">
                <a:ln>
                  <a:noFill/>
                </a:ln>
                <a:solidFill>
                  <a:srgbClr val="0D2B67"/>
                </a:solidFill>
                <a:effectLst/>
                <a:uLnTx/>
                <a:uFillTx/>
                <a:latin typeface="Arial" panose="020B0604020202020204" pitchFamily="34" charset="0"/>
                <a:ea typeface="+mj-ea"/>
                <a:cs typeface="Arial" panose="020B0604020202020204" pitchFamily="34" charset="0"/>
              </a:rPr>
            </a:br>
            <a:br>
              <a:rPr kumimoji="0" lang="en-US" sz="1600" b="1" i="0" u="none" strike="noStrike" kern="1200" cap="none" spc="0" normalizeH="0" baseline="0" noProof="0" dirty="0">
                <a:ln>
                  <a:noFill/>
                </a:ln>
                <a:solidFill>
                  <a:schemeClr val="tx1"/>
                </a:solidFill>
                <a:effectLst/>
                <a:uLnTx/>
                <a:uFillTx/>
                <a:latin typeface="Arial" panose="020B0604020202020204" pitchFamily="34" charset="0"/>
                <a:ea typeface="+mj-ea"/>
                <a:cs typeface="Arial" panose="020B0604020202020204" pitchFamily="34" charset="0"/>
              </a:rPr>
            </a:br>
            <a:r>
              <a:rPr kumimoji="0" lang="en-US" sz="1600" b="1" i="0" u="none" strike="noStrike" kern="1200" cap="none" spc="0" normalizeH="0" baseline="0" noProof="0" dirty="0">
                <a:ln>
                  <a:noFill/>
                </a:ln>
                <a:solidFill>
                  <a:schemeClr val="tx1"/>
                </a:solidFill>
                <a:effectLst/>
                <a:uLnTx/>
                <a:uFillTx/>
                <a:latin typeface="Arial" panose="020B0604020202020204" pitchFamily="34" charset="0"/>
                <a:ea typeface="+mj-ea"/>
                <a:cs typeface="Arial" panose="020B0604020202020204" pitchFamily="34" charset="0"/>
              </a:rPr>
              <a:t>CSO – </a:t>
            </a:r>
            <a:r>
              <a:rPr lang="en-US" sz="1600" dirty="0">
                <a:solidFill>
                  <a:schemeClr val="tx1"/>
                </a:solidFill>
              </a:rPr>
              <a:t>February</a:t>
            </a:r>
            <a:r>
              <a:rPr kumimoji="0" lang="en-US" sz="1600" b="1" i="0" u="none" strike="noStrike" kern="1200" cap="none" spc="0" normalizeH="0" baseline="0" noProof="0" dirty="0">
                <a:ln>
                  <a:noFill/>
                </a:ln>
                <a:solidFill>
                  <a:schemeClr val="tx1"/>
                </a:solidFill>
                <a:effectLst/>
                <a:uLnTx/>
                <a:uFillTx/>
                <a:latin typeface="Arial" panose="020B0604020202020204" pitchFamily="34" charset="0"/>
                <a:ea typeface="+mj-ea"/>
                <a:cs typeface="Arial" panose="020B0604020202020204" pitchFamily="34" charset="0"/>
              </a:rPr>
              <a:t> 2024</a:t>
            </a:r>
            <a:br>
              <a:rPr kumimoji="0" lang="en-US" sz="1600" b="1" i="0" u="none" strike="noStrike" kern="1200" cap="none" spc="0" normalizeH="0" baseline="0" noProof="0" dirty="0">
                <a:ln>
                  <a:noFill/>
                </a:ln>
                <a:solidFill>
                  <a:schemeClr val="tx1"/>
                </a:solidFill>
                <a:effectLst/>
                <a:uLnTx/>
                <a:uFillTx/>
                <a:latin typeface="Arial" panose="020B0604020202020204" pitchFamily="34" charset="0"/>
                <a:ea typeface="+mj-ea"/>
                <a:cs typeface="Arial" panose="020B0604020202020204" pitchFamily="34" charset="0"/>
              </a:rPr>
            </a:br>
            <a:r>
              <a:rPr kumimoji="0" lang="en-US" sz="1600" b="1" i="0" u="none" strike="noStrike" kern="1200" cap="none" spc="0" normalizeH="0" baseline="0" noProof="0" dirty="0">
                <a:ln>
                  <a:noFill/>
                </a:ln>
                <a:solidFill>
                  <a:schemeClr val="tx1"/>
                </a:solidFill>
                <a:effectLst/>
                <a:uLnTx/>
                <a:uFillTx/>
                <a:latin typeface="Arial" panose="020B0604020202020204" pitchFamily="34" charset="0"/>
                <a:ea typeface="+mj-ea"/>
                <a:cs typeface="Arial" panose="020B0604020202020204" pitchFamily="34" charset="0"/>
              </a:rPr>
              <a:t>Curriculum updated</a:t>
            </a:r>
            <a:endParaRPr lang="en-US" dirty="0"/>
          </a:p>
        </p:txBody>
      </p:sp>
    </p:spTree>
    <p:extLst>
      <p:ext uri="{BB962C8B-B14F-4D97-AF65-F5344CB8AC3E}">
        <p14:creationId xmlns:p14="http://schemas.microsoft.com/office/powerpoint/2010/main" val="404481372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707F04-66D1-A044-814B-EBCF188E5F9C}"/>
              </a:ext>
            </a:extLst>
          </p:cNvPr>
          <p:cNvSpPr>
            <a:spLocks noGrp="1"/>
          </p:cNvSpPr>
          <p:nvPr>
            <p:ph type="title"/>
          </p:nvPr>
        </p:nvSpPr>
        <p:spPr/>
        <p:txBody>
          <a:bodyPr/>
          <a:lstStyle/>
          <a:p>
            <a:pPr algn="ctr"/>
            <a:r>
              <a:rPr lang="en-US" sz="2800" dirty="0"/>
              <a:t>AIMS &amp; OBJECTIVES:</a:t>
            </a:r>
          </a:p>
        </p:txBody>
      </p:sp>
      <p:sp>
        <p:nvSpPr>
          <p:cNvPr id="3" name="TextBox 2">
            <a:extLst>
              <a:ext uri="{FF2B5EF4-FFF2-40B4-BE49-F238E27FC236}">
                <a16:creationId xmlns:a16="http://schemas.microsoft.com/office/drawing/2014/main" id="{FAAAC32B-7381-7148-A12C-683517301A11}"/>
              </a:ext>
            </a:extLst>
          </p:cNvPr>
          <p:cNvSpPr txBox="1"/>
          <p:nvPr/>
        </p:nvSpPr>
        <p:spPr>
          <a:xfrm>
            <a:off x="2014916" y="914400"/>
            <a:ext cx="10089259" cy="5078313"/>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sng"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AIM: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aim of this session is for Community Support Officers to understand legislation surrounding the seizure of alcohol, tobacco and drugs from members of the public.</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sng"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OBJECTIVES: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b="1" dirty="0">
              <a:solidFill>
                <a:prstClr val="black"/>
              </a:solidFill>
              <a:latin typeface="Arial" panose="020B0604020202020204" pitchFamily="34" charset="0"/>
              <a:cs typeface="Arial" panose="020B0604020202020204" pitchFamily="34" charset="0"/>
            </a:endParaRPr>
          </a:p>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240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Understanding the meaning of ‘young person’</a:t>
            </a:r>
          </a:p>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lang="en-US" sz="2400" dirty="0">
                <a:solidFill>
                  <a:prstClr val="black"/>
                </a:solidFill>
                <a:latin typeface="Arial" panose="020B0604020202020204" pitchFamily="34" charset="0"/>
                <a:cs typeface="Arial" panose="020B0604020202020204" pitchFamily="34" charset="0"/>
              </a:rPr>
              <a:t>Describe what a ‘relevant place’ is</a:t>
            </a:r>
          </a:p>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lang="en-US" sz="2400" dirty="0">
                <a:solidFill>
                  <a:prstClr val="black"/>
                </a:solidFill>
                <a:latin typeface="Arial" panose="020B0604020202020204" pitchFamily="34" charset="0"/>
                <a:cs typeface="Arial" panose="020B0604020202020204" pitchFamily="34" charset="0"/>
              </a:rPr>
              <a:t>Understand the process of the power of search, detention, seizure and disposal of alcohol and tobacco.</a:t>
            </a:r>
          </a:p>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lang="en-GB" sz="2400" dirty="0">
                <a:solidFill>
                  <a:prstClr val="black"/>
                </a:solidFill>
                <a:latin typeface="Arial" panose="020B0604020202020204" pitchFamily="34" charset="0"/>
                <a:cs typeface="Arial" panose="020B0604020202020204" pitchFamily="34" charset="0"/>
              </a:rPr>
              <a:t>Know the legislation surrounding the seizure and disposal of drugs.</a:t>
            </a:r>
            <a:endParaRPr kumimoji="0" lang="en-GB" sz="240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endParaRPr kumimoji="0" lang="en-GB" sz="18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endParaRPr kumimoji="0" lang="en-US" sz="18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10524265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9808E5-1B0D-63CA-9A11-4AF17D6F4171}"/>
              </a:ext>
            </a:extLst>
          </p:cNvPr>
          <p:cNvSpPr>
            <a:spLocks noGrp="1"/>
          </p:cNvSpPr>
          <p:nvPr>
            <p:ph type="title"/>
          </p:nvPr>
        </p:nvSpPr>
        <p:spPr/>
        <p:txBody>
          <a:bodyPr/>
          <a:lstStyle/>
          <a:p>
            <a:pPr algn="ctr"/>
            <a:r>
              <a:rPr lang="en-GB" dirty="0"/>
              <a:t>ALCOHOL:</a:t>
            </a:r>
          </a:p>
        </p:txBody>
      </p:sp>
      <p:pic>
        <p:nvPicPr>
          <p:cNvPr id="4" name="Picture 3">
            <a:extLst>
              <a:ext uri="{FF2B5EF4-FFF2-40B4-BE49-F238E27FC236}">
                <a16:creationId xmlns:a16="http://schemas.microsoft.com/office/drawing/2014/main" id="{8C097888-79CE-BE68-B9E9-5DCB35B9A148}"/>
              </a:ext>
            </a:extLst>
          </p:cNvPr>
          <p:cNvPicPr>
            <a:picLocks noChangeAspect="1"/>
          </p:cNvPicPr>
          <p:nvPr/>
        </p:nvPicPr>
        <p:blipFill>
          <a:blip r:embed="rId3"/>
          <a:stretch>
            <a:fillRect/>
          </a:stretch>
        </p:blipFill>
        <p:spPr>
          <a:xfrm>
            <a:off x="2586174" y="1497874"/>
            <a:ext cx="9114106" cy="4328160"/>
          </a:xfrm>
          <a:prstGeom prst="rect">
            <a:avLst/>
          </a:prstGeom>
        </p:spPr>
      </p:pic>
    </p:spTree>
    <p:extLst>
      <p:ext uri="{BB962C8B-B14F-4D97-AF65-F5344CB8AC3E}">
        <p14:creationId xmlns:p14="http://schemas.microsoft.com/office/powerpoint/2010/main" val="189649755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707F04-66D1-A044-814B-EBCF188E5F9C}"/>
              </a:ext>
            </a:extLst>
          </p:cNvPr>
          <p:cNvSpPr>
            <a:spLocks noGrp="1"/>
          </p:cNvSpPr>
          <p:nvPr>
            <p:ph type="title"/>
          </p:nvPr>
        </p:nvSpPr>
        <p:spPr>
          <a:xfrm>
            <a:off x="2014916" y="34181"/>
            <a:ext cx="10089259" cy="584775"/>
          </a:xfrm>
        </p:spPr>
        <p:txBody>
          <a:bodyPr/>
          <a:lstStyle/>
          <a:p>
            <a:pPr algn="ctr"/>
            <a:r>
              <a:rPr lang="en-GB" altLang="en-US" sz="2000" kern="0" dirty="0">
                <a:solidFill>
                  <a:schemeClr val="tx1"/>
                </a:solidFill>
                <a:latin typeface="Arial"/>
                <a:cs typeface="+mj-cs"/>
              </a:rPr>
              <a:t>Paragraph 6 of Schedule 4 to the Police Reform Act 2002.</a:t>
            </a:r>
            <a:br>
              <a:rPr lang="en-GB" altLang="en-US" sz="2000" kern="0" dirty="0">
                <a:solidFill>
                  <a:schemeClr val="tx1"/>
                </a:solidFill>
                <a:latin typeface="Arial"/>
                <a:cs typeface="+mj-cs"/>
              </a:rPr>
            </a:br>
            <a:r>
              <a:rPr lang="en-GB" altLang="en-US" sz="2000" kern="0" dirty="0">
                <a:solidFill>
                  <a:schemeClr val="tx1"/>
                </a:solidFill>
                <a:latin typeface="Arial"/>
                <a:cs typeface="+mj-cs"/>
              </a:rPr>
              <a:t>Power to Seize Alcohol From Young Persons In Relevant Place &amp; require details:</a:t>
            </a:r>
            <a:endParaRPr lang="en-US" dirty="0">
              <a:solidFill>
                <a:schemeClr val="tx1"/>
              </a:solidFill>
            </a:endParaRPr>
          </a:p>
        </p:txBody>
      </p:sp>
      <p:sp>
        <p:nvSpPr>
          <p:cNvPr id="4" name="Rectangle 3">
            <a:extLst>
              <a:ext uri="{FF2B5EF4-FFF2-40B4-BE49-F238E27FC236}">
                <a16:creationId xmlns:a16="http://schemas.microsoft.com/office/drawing/2014/main" id="{948128DF-4DEE-4BD5-AE90-2040C13B8CD8}"/>
              </a:ext>
            </a:extLst>
          </p:cNvPr>
          <p:cNvSpPr/>
          <p:nvPr/>
        </p:nvSpPr>
        <p:spPr>
          <a:xfrm>
            <a:off x="1924844" y="807067"/>
            <a:ext cx="10089259" cy="5620000"/>
          </a:xfrm>
          <a:prstGeom prst="rect">
            <a:avLst/>
          </a:prstGeom>
        </p:spPr>
        <p:txBody>
          <a:bodyPr wrap="square">
            <a:spAutoFit/>
          </a:bodyPr>
          <a:lstStyle/>
          <a:p>
            <a:pPr lvl="0" algn="ctr" fontAlgn="base">
              <a:spcBef>
                <a:spcPct val="20000"/>
              </a:spcBef>
              <a:spcAft>
                <a:spcPct val="0"/>
              </a:spcAft>
              <a:defRPr/>
            </a:pPr>
            <a:r>
              <a:rPr lang="en-GB" sz="2800" kern="0" dirty="0">
                <a:solidFill>
                  <a:srgbClr val="000000"/>
                </a:solidFill>
                <a:latin typeface="Arial"/>
              </a:rPr>
              <a:t>Where a CSO </a:t>
            </a:r>
            <a:r>
              <a:rPr lang="en-GB" sz="2800" kern="0" dirty="0">
                <a:solidFill>
                  <a:schemeClr val="accent1">
                    <a:lumMod val="75000"/>
                  </a:schemeClr>
                </a:solidFill>
                <a:latin typeface="Arial"/>
              </a:rPr>
              <a:t>reasonably suspects </a:t>
            </a:r>
            <a:r>
              <a:rPr lang="en-GB" sz="2800" kern="0" dirty="0">
                <a:solidFill>
                  <a:srgbClr val="000000"/>
                </a:solidFill>
                <a:latin typeface="Arial"/>
              </a:rPr>
              <a:t>a </a:t>
            </a:r>
            <a:r>
              <a:rPr lang="en-GB" sz="2800" kern="0" dirty="0">
                <a:solidFill>
                  <a:schemeClr val="accent1">
                    <a:lumMod val="75000"/>
                  </a:schemeClr>
                </a:solidFill>
                <a:latin typeface="Arial"/>
              </a:rPr>
              <a:t>young person </a:t>
            </a:r>
            <a:r>
              <a:rPr lang="en-GB" sz="2800" kern="0" dirty="0">
                <a:solidFill>
                  <a:srgbClr val="000000"/>
                </a:solidFill>
                <a:latin typeface="Arial"/>
              </a:rPr>
              <a:t>to be in </a:t>
            </a:r>
            <a:r>
              <a:rPr lang="en-GB" sz="2800" kern="0" dirty="0">
                <a:solidFill>
                  <a:schemeClr val="accent1">
                    <a:lumMod val="75000"/>
                  </a:schemeClr>
                </a:solidFill>
                <a:latin typeface="Arial"/>
              </a:rPr>
              <a:t>possession of what the CSO reasonably believes </a:t>
            </a:r>
            <a:r>
              <a:rPr lang="en-GB" sz="2800" kern="0" dirty="0">
                <a:solidFill>
                  <a:srgbClr val="000000"/>
                </a:solidFill>
                <a:latin typeface="Arial"/>
              </a:rPr>
              <a:t>is </a:t>
            </a:r>
            <a:r>
              <a:rPr lang="en-GB" sz="2800" b="1" kern="0" dirty="0">
                <a:solidFill>
                  <a:schemeClr val="accent1">
                    <a:lumMod val="75000"/>
                  </a:schemeClr>
                </a:solidFill>
                <a:latin typeface="Arial"/>
              </a:rPr>
              <a:t>alcohol</a:t>
            </a:r>
            <a:r>
              <a:rPr lang="en-GB" sz="2800" b="1" kern="0" dirty="0">
                <a:solidFill>
                  <a:srgbClr val="000000"/>
                </a:solidFill>
                <a:latin typeface="Arial"/>
              </a:rPr>
              <a:t> </a:t>
            </a:r>
            <a:r>
              <a:rPr lang="en-GB" sz="2800" kern="0" dirty="0">
                <a:solidFill>
                  <a:srgbClr val="000000"/>
                </a:solidFill>
                <a:latin typeface="Arial"/>
              </a:rPr>
              <a:t>in a</a:t>
            </a:r>
            <a:r>
              <a:rPr lang="en-GB" sz="2800" kern="0" dirty="0">
                <a:solidFill>
                  <a:schemeClr val="accent1">
                    <a:lumMod val="75000"/>
                  </a:schemeClr>
                </a:solidFill>
                <a:latin typeface="Arial"/>
              </a:rPr>
              <a:t> </a:t>
            </a:r>
            <a:r>
              <a:rPr lang="en-GB" sz="2800" b="1" kern="0" dirty="0">
                <a:solidFill>
                  <a:schemeClr val="accent1">
                    <a:lumMod val="75000"/>
                  </a:schemeClr>
                </a:solidFill>
                <a:latin typeface="Arial"/>
              </a:rPr>
              <a:t>relevant</a:t>
            </a:r>
            <a:r>
              <a:rPr lang="en-GB" sz="2800" kern="0" dirty="0">
                <a:solidFill>
                  <a:schemeClr val="accent1">
                    <a:lumMod val="75000"/>
                  </a:schemeClr>
                </a:solidFill>
                <a:latin typeface="Arial"/>
              </a:rPr>
              <a:t> </a:t>
            </a:r>
            <a:r>
              <a:rPr lang="en-GB" sz="2800" kern="0" dirty="0">
                <a:solidFill>
                  <a:srgbClr val="000000"/>
                </a:solidFill>
                <a:latin typeface="Arial"/>
              </a:rPr>
              <a:t>place</a:t>
            </a:r>
          </a:p>
          <a:p>
            <a:pPr lvl="0" fontAlgn="base">
              <a:spcBef>
                <a:spcPct val="20000"/>
              </a:spcBef>
              <a:spcAft>
                <a:spcPct val="0"/>
              </a:spcAft>
              <a:defRPr/>
            </a:pPr>
            <a:endParaRPr lang="en-GB" sz="2800" kern="0" dirty="0">
              <a:solidFill>
                <a:srgbClr val="000000"/>
              </a:solidFill>
              <a:latin typeface="Arial"/>
            </a:endParaRPr>
          </a:p>
          <a:p>
            <a:pPr lvl="0" algn="ctr" fontAlgn="base">
              <a:spcBef>
                <a:spcPct val="20000"/>
              </a:spcBef>
              <a:spcAft>
                <a:spcPct val="0"/>
              </a:spcAft>
              <a:defRPr/>
            </a:pPr>
            <a:r>
              <a:rPr lang="en-GB" sz="2800" kern="0" dirty="0">
                <a:solidFill>
                  <a:srgbClr val="000000"/>
                </a:solidFill>
                <a:latin typeface="Arial"/>
              </a:rPr>
              <a:t>     </a:t>
            </a:r>
            <a:r>
              <a:rPr lang="en-GB" sz="2800" b="1" u="sng" kern="0" dirty="0">
                <a:solidFill>
                  <a:srgbClr val="000000"/>
                </a:solidFill>
                <a:latin typeface="Arial"/>
              </a:rPr>
              <a:t>The CSO may require the young person to:</a:t>
            </a:r>
          </a:p>
          <a:p>
            <a:pPr lvl="0" algn="ctr" fontAlgn="base">
              <a:spcBef>
                <a:spcPct val="20000"/>
              </a:spcBef>
              <a:spcAft>
                <a:spcPct val="0"/>
              </a:spcAft>
              <a:defRPr/>
            </a:pPr>
            <a:endParaRPr lang="en-GB" sz="2800" kern="0" dirty="0">
              <a:solidFill>
                <a:srgbClr val="000000"/>
              </a:solidFill>
              <a:latin typeface="Arial"/>
            </a:endParaRPr>
          </a:p>
          <a:p>
            <a:pPr lvl="0" algn="ctr" fontAlgn="base">
              <a:spcBef>
                <a:spcPct val="20000"/>
              </a:spcBef>
              <a:spcAft>
                <a:spcPct val="0"/>
              </a:spcAft>
              <a:defRPr/>
            </a:pPr>
            <a:r>
              <a:rPr lang="en-GB" sz="2800" b="1" kern="0" dirty="0">
                <a:solidFill>
                  <a:srgbClr val="000000"/>
                </a:solidFill>
                <a:latin typeface="Arial"/>
              </a:rPr>
              <a:t>Surrender anything, they reasonably believe to be alcohol or a </a:t>
            </a:r>
          </a:p>
          <a:p>
            <a:pPr lvl="0" algn="ctr" fontAlgn="base">
              <a:spcBef>
                <a:spcPct val="20000"/>
              </a:spcBef>
              <a:spcAft>
                <a:spcPct val="0"/>
              </a:spcAft>
              <a:defRPr/>
            </a:pPr>
            <a:r>
              <a:rPr lang="en-GB" sz="2800" b="1" kern="0" dirty="0">
                <a:solidFill>
                  <a:srgbClr val="000000"/>
                </a:solidFill>
                <a:latin typeface="Arial"/>
              </a:rPr>
              <a:t>      container for alcohol (sealed or unsealed) </a:t>
            </a:r>
          </a:p>
          <a:p>
            <a:pPr lvl="0" algn="ctr" fontAlgn="base">
              <a:spcBef>
                <a:spcPct val="20000"/>
              </a:spcBef>
              <a:spcAft>
                <a:spcPct val="0"/>
              </a:spcAft>
              <a:defRPr/>
            </a:pPr>
            <a:r>
              <a:rPr lang="en-GB" sz="2800" b="1" kern="0" dirty="0">
                <a:solidFill>
                  <a:schemeClr val="accent1">
                    <a:lumMod val="75000"/>
                  </a:schemeClr>
                </a:solidFill>
                <a:latin typeface="Arial"/>
              </a:rPr>
              <a:t>and power to dispose of alcohol surrendered</a:t>
            </a:r>
            <a:r>
              <a:rPr lang="en-GB" sz="2800" b="1" kern="0" dirty="0">
                <a:solidFill>
                  <a:srgbClr val="000000"/>
                </a:solidFill>
                <a:latin typeface="Arial"/>
              </a:rPr>
              <a:t>. </a:t>
            </a:r>
          </a:p>
          <a:p>
            <a:pPr lvl="0" algn="ctr" fontAlgn="base">
              <a:spcBef>
                <a:spcPct val="20000"/>
              </a:spcBef>
              <a:spcAft>
                <a:spcPct val="0"/>
              </a:spcAft>
              <a:defRPr/>
            </a:pPr>
            <a:endParaRPr lang="en-GB" sz="1000" kern="0" dirty="0">
              <a:solidFill>
                <a:srgbClr val="000000"/>
              </a:solidFill>
              <a:latin typeface="Arial"/>
            </a:endParaRPr>
          </a:p>
          <a:p>
            <a:pPr lvl="0" algn="ctr" fontAlgn="base">
              <a:spcBef>
                <a:spcPct val="20000"/>
              </a:spcBef>
              <a:spcAft>
                <a:spcPct val="0"/>
              </a:spcAft>
              <a:defRPr/>
            </a:pPr>
            <a:r>
              <a:rPr lang="en-GB" sz="2800" b="1" kern="0" dirty="0">
                <a:solidFill>
                  <a:schemeClr val="accent1">
                    <a:lumMod val="75000"/>
                  </a:schemeClr>
                </a:solidFill>
                <a:latin typeface="Arial"/>
              </a:rPr>
              <a:t>AND</a:t>
            </a:r>
            <a:r>
              <a:rPr lang="en-GB" sz="2800" b="1" kern="0" dirty="0">
                <a:solidFill>
                  <a:srgbClr val="000000"/>
                </a:solidFill>
                <a:latin typeface="Arial"/>
              </a:rPr>
              <a:t> state their name and address</a:t>
            </a:r>
          </a:p>
        </p:txBody>
      </p:sp>
    </p:spTree>
    <p:extLst>
      <p:ext uri="{BB962C8B-B14F-4D97-AF65-F5344CB8AC3E}">
        <p14:creationId xmlns:p14="http://schemas.microsoft.com/office/powerpoint/2010/main" val="180401632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81809E-755A-4A8D-84F6-38936AA80878}"/>
              </a:ext>
            </a:extLst>
          </p:cNvPr>
          <p:cNvSpPr>
            <a:spLocks noGrp="1"/>
          </p:cNvSpPr>
          <p:nvPr>
            <p:ph type="title"/>
          </p:nvPr>
        </p:nvSpPr>
        <p:spPr/>
        <p:txBody>
          <a:bodyPr/>
          <a:lstStyle/>
          <a:p>
            <a:pPr algn="ctr"/>
            <a:r>
              <a:rPr lang="en-GB" dirty="0"/>
              <a:t>MEANING OF ‘YOUNG PERSON’:</a:t>
            </a:r>
          </a:p>
        </p:txBody>
      </p:sp>
      <p:sp>
        <p:nvSpPr>
          <p:cNvPr id="4" name="Rectangle 3">
            <a:extLst>
              <a:ext uri="{FF2B5EF4-FFF2-40B4-BE49-F238E27FC236}">
                <a16:creationId xmlns:a16="http://schemas.microsoft.com/office/drawing/2014/main" id="{D7C1AA4F-B3BF-4429-B3E4-53FA0B502D24}"/>
              </a:ext>
            </a:extLst>
          </p:cNvPr>
          <p:cNvSpPr/>
          <p:nvPr/>
        </p:nvSpPr>
        <p:spPr>
          <a:xfrm>
            <a:off x="2014915" y="917527"/>
            <a:ext cx="10089259" cy="5804666"/>
          </a:xfrm>
          <a:prstGeom prst="rect">
            <a:avLst/>
          </a:prstGeom>
        </p:spPr>
        <p:txBody>
          <a:bodyPr wrap="square">
            <a:spAutoFit/>
          </a:bodyPr>
          <a:lstStyle/>
          <a:p>
            <a:pPr marL="342900" lvl="0" indent="-342900" algn="ctr" eaLnBrk="0" fontAlgn="base" hangingPunct="0">
              <a:spcBef>
                <a:spcPct val="20000"/>
              </a:spcBef>
              <a:spcAft>
                <a:spcPct val="0"/>
              </a:spcAft>
            </a:pPr>
            <a:r>
              <a:rPr lang="en-GB" altLang="en-US" sz="2200" kern="0" dirty="0">
                <a:solidFill>
                  <a:srgbClr val="000000"/>
                </a:solidFill>
                <a:latin typeface="Arial"/>
              </a:rPr>
              <a:t>Where a CSO reasonably suspects that a person in a </a:t>
            </a:r>
            <a:r>
              <a:rPr lang="en-GB" altLang="en-US" sz="2200" b="1" kern="0" dirty="0">
                <a:solidFill>
                  <a:schemeClr val="accent1">
                    <a:lumMod val="75000"/>
                  </a:schemeClr>
                </a:solidFill>
                <a:latin typeface="Arial"/>
              </a:rPr>
              <a:t>relevant place </a:t>
            </a:r>
            <a:r>
              <a:rPr lang="en-GB" altLang="en-US" sz="2200" kern="0" dirty="0">
                <a:solidFill>
                  <a:srgbClr val="000000"/>
                </a:solidFill>
                <a:latin typeface="Arial"/>
              </a:rPr>
              <a:t>is in possession of alcohol and that either:</a:t>
            </a:r>
          </a:p>
          <a:p>
            <a:pPr marL="342900" lvl="0" indent="-342900" algn="ctr" eaLnBrk="0" fontAlgn="base" hangingPunct="0">
              <a:spcBef>
                <a:spcPct val="20000"/>
              </a:spcBef>
              <a:spcAft>
                <a:spcPct val="0"/>
              </a:spcAft>
            </a:pPr>
            <a:endParaRPr lang="en-GB" altLang="en-US" sz="2000" b="1" kern="0" dirty="0">
              <a:solidFill>
                <a:srgbClr val="000000"/>
              </a:solidFill>
              <a:latin typeface="Arial"/>
            </a:endParaRPr>
          </a:p>
          <a:p>
            <a:pPr marL="342900" lvl="0" indent="-342900" algn="ctr" eaLnBrk="0" fontAlgn="base" hangingPunct="0">
              <a:spcBef>
                <a:spcPct val="20000"/>
              </a:spcBef>
              <a:spcAft>
                <a:spcPct val="0"/>
              </a:spcAft>
            </a:pPr>
            <a:r>
              <a:rPr lang="en-GB" altLang="en-US" sz="2400" b="1" kern="0" dirty="0">
                <a:solidFill>
                  <a:schemeClr val="accent1">
                    <a:lumMod val="75000"/>
                  </a:schemeClr>
                </a:solidFill>
                <a:latin typeface="Arial"/>
              </a:rPr>
              <a:t>They are under 18 years old</a:t>
            </a:r>
          </a:p>
          <a:p>
            <a:pPr marL="342900" lvl="0" indent="-342900" algn="ctr" eaLnBrk="0" fontAlgn="base" hangingPunct="0">
              <a:spcBef>
                <a:spcPct val="20000"/>
              </a:spcBef>
              <a:spcAft>
                <a:spcPct val="0"/>
              </a:spcAft>
            </a:pPr>
            <a:endParaRPr lang="en-GB" altLang="en-US" sz="2000" b="1" kern="0" dirty="0">
              <a:solidFill>
                <a:srgbClr val="000000"/>
              </a:solidFill>
              <a:latin typeface="Arial"/>
            </a:endParaRPr>
          </a:p>
          <a:p>
            <a:pPr marL="342900" lvl="0" indent="-342900" algn="ctr" eaLnBrk="0" fontAlgn="base" hangingPunct="0">
              <a:spcBef>
                <a:spcPct val="20000"/>
              </a:spcBef>
              <a:spcAft>
                <a:spcPct val="0"/>
              </a:spcAft>
            </a:pPr>
            <a:r>
              <a:rPr lang="en-GB" altLang="en-US" sz="2200" b="1" kern="0" dirty="0">
                <a:solidFill>
                  <a:srgbClr val="000000"/>
                </a:solidFill>
                <a:latin typeface="Arial"/>
              </a:rPr>
              <a:t>They </a:t>
            </a:r>
            <a:r>
              <a:rPr lang="en-GB" altLang="en-US" sz="2200" b="1" kern="0" dirty="0">
                <a:solidFill>
                  <a:schemeClr val="accent1">
                    <a:lumMod val="75000"/>
                  </a:schemeClr>
                </a:solidFill>
                <a:latin typeface="Arial"/>
              </a:rPr>
              <a:t>intend</a:t>
            </a:r>
            <a:r>
              <a:rPr lang="en-GB" altLang="en-US" sz="2200" b="1" kern="0" dirty="0">
                <a:solidFill>
                  <a:srgbClr val="000000"/>
                </a:solidFill>
                <a:latin typeface="Arial"/>
              </a:rPr>
              <a:t> that an under 18-year-old person should consume the alcohol </a:t>
            </a:r>
          </a:p>
          <a:p>
            <a:pPr marL="342900" lvl="0" indent="-342900" algn="ctr" eaLnBrk="0" fontAlgn="base" hangingPunct="0">
              <a:spcBef>
                <a:spcPct val="20000"/>
              </a:spcBef>
              <a:spcAft>
                <a:spcPct val="0"/>
              </a:spcAft>
            </a:pPr>
            <a:r>
              <a:rPr lang="en-GB" altLang="en-US" sz="2200" b="1" kern="0" dirty="0">
                <a:solidFill>
                  <a:srgbClr val="000000"/>
                </a:solidFill>
                <a:latin typeface="Arial"/>
              </a:rPr>
              <a:t>(e.g. adult supplying to minors)</a:t>
            </a:r>
          </a:p>
          <a:p>
            <a:pPr marL="342900" lvl="0" indent="-342900" algn="ctr" eaLnBrk="0" fontAlgn="base" hangingPunct="0">
              <a:spcBef>
                <a:spcPct val="20000"/>
              </a:spcBef>
              <a:spcAft>
                <a:spcPct val="0"/>
              </a:spcAft>
            </a:pPr>
            <a:endParaRPr lang="en-GB" altLang="en-US" sz="2000" b="1" kern="0" dirty="0">
              <a:solidFill>
                <a:srgbClr val="000000"/>
              </a:solidFill>
              <a:latin typeface="Arial"/>
            </a:endParaRPr>
          </a:p>
          <a:p>
            <a:pPr marL="342900" lvl="0" indent="-342900" algn="ctr" eaLnBrk="0" fontAlgn="base" hangingPunct="0">
              <a:spcBef>
                <a:spcPct val="20000"/>
              </a:spcBef>
              <a:spcAft>
                <a:spcPct val="0"/>
              </a:spcAft>
            </a:pPr>
            <a:r>
              <a:rPr lang="en-GB" altLang="en-US" sz="2200" b="1" kern="0" dirty="0">
                <a:solidFill>
                  <a:schemeClr val="accent1">
                    <a:lumMod val="75000"/>
                  </a:schemeClr>
                </a:solidFill>
                <a:latin typeface="Arial"/>
              </a:rPr>
              <a:t>A person under 18 who is with them, </a:t>
            </a:r>
            <a:r>
              <a:rPr lang="en-GB" altLang="en-US" sz="2200" b="1" kern="0" dirty="0">
                <a:solidFill>
                  <a:srgbClr val="000000"/>
                </a:solidFill>
                <a:latin typeface="Arial"/>
              </a:rPr>
              <a:t>or recently been with them has</a:t>
            </a:r>
          </a:p>
          <a:p>
            <a:pPr marL="342900" lvl="0" indent="-342900" algn="ctr" eaLnBrk="0" fontAlgn="base" hangingPunct="0">
              <a:spcBef>
                <a:spcPct val="20000"/>
              </a:spcBef>
              <a:spcAft>
                <a:spcPct val="0"/>
              </a:spcAft>
            </a:pPr>
            <a:r>
              <a:rPr lang="en-GB" altLang="en-US" sz="2200" b="1" kern="0" dirty="0">
                <a:solidFill>
                  <a:srgbClr val="000000"/>
                </a:solidFill>
                <a:latin typeface="Arial"/>
              </a:rPr>
              <a:t> consumed alcohol (adult accompanying)</a:t>
            </a:r>
          </a:p>
          <a:p>
            <a:pPr marL="342900" lvl="0" indent="-342900" algn="ctr" fontAlgn="base">
              <a:spcBef>
                <a:spcPct val="20000"/>
              </a:spcBef>
              <a:spcAft>
                <a:spcPct val="0"/>
              </a:spcAft>
            </a:pPr>
            <a:endParaRPr lang="en-GB" altLang="en-US" sz="2000" b="1" kern="0" dirty="0">
              <a:solidFill>
                <a:srgbClr val="000000"/>
              </a:solidFill>
              <a:latin typeface="Arial"/>
            </a:endParaRPr>
          </a:p>
          <a:p>
            <a:pPr marL="342900" lvl="0" indent="-342900" algn="ctr" fontAlgn="base">
              <a:spcBef>
                <a:spcPct val="20000"/>
              </a:spcBef>
              <a:spcAft>
                <a:spcPct val="0"/>
              </a:spcAft>
            </a:pPr>
            <a:r>
              <a:rPr lang="en-GB" altLang="en-US" sz="2200" b="1" kern="0" dirty="0">
                <a:solidFill>
                  <a:srgbClr val="000000"/>
                </a:solidFill>
                <a:latin typeface="Arial"/>
              </a:rPr>
              <a:t>A person who is</a:t>
            </a:r>
          </a:p>
          <a:p>
            <a:pPr marL="342900" lvl="0" indent="-342900" algn="ctr" fontAlgn="base">
              <a:spcBef>
                <a:spcPct val="20000"/>
              </a:spcBef>
              <a:spcAft>
                <a:spcPct val="0"/>
              </a:spcAft>
            </a:pPr>
            <a:r>
              <a:rPr lang="en-GB" altLang="en-US" sz="2200" b="1" u="sng" kern="0" dirty="0">
                <a:solidFill>
                  <a:schemeClr val="accent1">
                    <a:lumMod val="75000"/>
                  </a:schemeClr>
                </a:solidFill>
                <a:latin typeface="Arial"/>
              </a:rPr>
              <a:t>NOT YET 18</a:t>
            </a:r>
          </a:p>
          <a:p>
            <a:pPr marL="342900" lvl="0" indent="-342900" algn="ctr" fontAlgn="base">
              <a:spcBef>
                <a:spcPct val="20000"/>
              </a:spcBef>
              <a:spcAft>
                <a:spcPct val="0"/>
              </a:spcAft>
            </a:pPr>
            <a:r>
              <a:rPr lang="en-GB" altLang="en-US" sz="2000" i="1" kern="0" dirty="0">
                <a:solidFill>
                  <a:srgbClr val="000000"/>
                </a:solidFill>
                <a:latin typeface="Arial"/>
              </a:rPr>
              <a:t>(Anyone is regarded as a ‘young person’ up to midnight of the day before their 18</a:t>
            </a:r>
            <a:r>
              <a:rPr lang="en-GB" altLang="en-US" sz="2000" i="1" kern="0" baseline="30000" dirty="0">
                <a:solidFill>
                  <a:srgbClr val="000000"/>
                </a:solidFill>
                <a:latin typeface="Arial"/>
              </a:rPr>
              <a:t>th</a:t>
            </a:r>
            <a:r>
              <a:rPr lang="en-GB" altLang="en-US" sz="2000" i="1" kern="0" dirty="0">
                <a:solidFill>
                  <a:srgbClr val="000000"/>
                </a:solidFill>
                <a:latin typeface="Arial"/>
              </a:rPr>
              <a:t> birthday).</a:t>
            </a:r>
          </a:p>
        </p:txBody>
      </p:sp>
    </p:spTree>
    <p:extLst>
      <p:ext uri="{BB962C8B-B14F-4D97-AF65-F5344CB8AC3E}">
        <p14:creationId xmlns:p14="http://schemas.microsoft.com/office/powerpoint/2010/main" val="331464225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Rounded Corners 2">
            <a:extLst>
              <a:ext uri="{FF2B5EF4-FFF2-40B4-BE49-F238E27FC236}">
                <a16:creationId xmlns:a16="http://schemas.microsoft.com/office/drawing/2014/main" id="{E936D7ED-F499-C20E-E70B-1C5B28061472}"/>
              </a:ext>
            </a:extLst>
          </p:cNvPr>
          <p:cNvSpPr/>
          <p:nvPr/>
        </p:nvSpPr>
        <p:spPr>
          <a:xfrm>
            <a:off x="7583055" y="4285673"/>
            <a:ext cx="3435927" cy="2019813"/>
          </a:xfrm>
          <a:prstGeom prst="roundRect">
            <a:avLst/>
          </a:prstGeom>
          <a:solidFill>
            <a:schemeClr val="accent4">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 name="Title 1">
            <a:extLst>
              <a:ext uri="{FF2B5EF4-FFF2-40B4-BE49-F238E27FC236}">
                <a16:creationId xmlns:a16="http://schemas.microsoft.com/office/drawing/2014/main" id="{83C9ADF0-8875-4DB0-A4CB-7B7B2E5D88DF}"/>
              </a:ext>
            </a:extLst>
          </p:cNvPr>
          <p:cNvSpPr>
            <a:spLocks noGrp="1"/>
          </p:cNvSpPr>
          <p:nvPr>
            <p:ph type="title"/>
          </p:nvPr>
        </p:nvSpPr>
        <p:spPr/>
        <p:txBody>
          <a:bodyPr/>
          <a:lstStyle/>
          <a:p>
            <a:pPr algn="ctr"/>
            <a:r>
              <a:rPr lang="en-GB" dirty="0"/>
              <a:t>RELEVANT PLACE DEFINITION:</a:t>
            </a:r>
          </a:p>
        </p:txBody>
      </p:sp>
      <p:pic>
        <p:nvPicPr>
          <p:cNvPr id="28" name="Picture 27">
            <a:extLst>
              <a:ext uri="{FF2B5EF4-FFF2-40B4-BE49-F238E27FC236}">
                <a16:creationId xmlns:a16="http://schemas.microsoft.com/office/drawing/2014/main" id="{BF55AC76-FCE4-4685-A92E-195508A49016}"/>
              </a:ext>
            </a:extLst>
          </p:cNvPr>
          <p:cNvPicPr>
            <a:picLocks noChangeAspect="1"/>
          </p:cNvPicPr>
          <p:nvPr/>
        </p:nvPicPr>
        <p:blipFill>
          <a:blip r:embed="rId3"/>
          <a:stretch>
            <a:fillRect/>
          </a:stretch>
        </p:blipFill>
        <p:spPr>
          <a:xfrm>
            <a:off x="3665432" y="1099051"/>
            <a:ext cx="6760830" cy="5206435"/>
          </a:xfrm>
          <a:prstGeom prst="rect">
            <a:avLst/>
          </a:prstGeom>
        </p:spPr>
      </p:pic>
      <p:cxnSp>
        <p:nvCxnSpPr>
          <p:cNvPr id="30" name="Straight Connector 29">
            <a:extLst>
              <a:ext uri="{FF2B5EF4-FFF2-40B4-BE49-F238E27FC236}">
                <a16:creationId xmlns:a16="http://schemas.microsoft.com/office/drawing/2014/main" id="{5E6D0FC4-F0C7-49AF-B174-EE3D0E1F6257}"/>
              </a:ext>
            </a:extLst>
          </p:cNvPr>
          <p:cNvCxnSpPr/>
          <p:nvPr/>
        </p:nvCxnSpPr>
        <p:spPr>
          <a:xfrm>
            <a:off x="10016359" y="5118538"/>
            <a:ext cx="0" cy="840828"/>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E0FC285F-8A1C-4069-9646-5443BC4BA4F3}"/>
              </a:ext>
            </a:extLst>
          </p:cNvPr>
          <p:cNvCxnSpPr/>
          <p:nvPr/>
        </p:nvCxnSpPr>
        <p:spPr>
          <a:xfrm>
            <a:off x="8334703" y="5118538"/>
            <a:ext cx="1681656" cy="840828"/>
          </a:xfrm>
          <a:prstGeom prst="line">
            <a:avLst/>
          </a:prstGeom>
          <a:ln>
            <a:solidFill>
              <a:srgbClr val="E52148"/>
            </a:solidFill>
          </a:ln>
        </p:spPr>
        <p:style>
          <a:lnRef idx="3">
            <a:schemeClr val="accent2"/>
          </a:lnRef>
          <a:fillRef idx="0">
            <a:schemeClr val="accent2"/>
          </a:fillRef>
          <a:effectRef idx="2">
            <a:schemeClr val="accent2"/>
          </a:effectRef>
          <a:fontRef idx="minor">
            <a:schemeClr val="tx1"/>
          </a:fontRef>
        </p:style>
      </p:cxnSp>
      <p:cxnSp>
        <p:nvCxnSpPr>
          <p:cNvPr id="34" name="Straight Connector 33">
            <a:extLst>
              <a:ext uri="{FF2B5EF4-FFF2-40B4-BE49-F238E27FC236}">
                <a16:creationId xmlns:a16="http://schemas.microsoft.com/office/drawing/2014/main" id="{62DE4A9F-A236-4D0B-B92A-2629081BCD48}"/>
              </a:ext>
            </a:extLst>
          </p:cNvPr>
          <p:cNvCxnSpPr/>
          <p:nvPr/>
        </p:nvCxnSpPr>
        <p:spPr>
          <a:xfrm flipV="1">
            <a:off x="8334703" y="5118538"/>
            <a:ext cx="1765738" cy="840828"/>
          </a:xfrm>
          <a:prstGeom prst="line">
            <a:avLst/>
          </a:prstGeom>
          <a:ln>
            <a:solidFill>
              <a:srgbClr val="E52148"/>
            </a:solidFill>
          </a:ln>
        </p:spPr>
        <p:style>
          <a:lnRef idx="3">
            <a:schemeClr val="accent2"/>
          </a:lnRef>
          <a:fillRef idx="0">
            <a:schemeClr val="accent2"/>
          </a:fillRef>
          <a:effectRef idx="2">
            <a:schemeClr val="accent2"/>
          </a:effectRef>
          <a:fontRef idx="minor">
            <a:schemeClr val="tx1"/>
          </a:fontRef>
        </p:style>
      </p:cxnSp>
    </p:spTree>
    <p:extLst>
      <p:ext uri="{BB962C8B-B14F-4D97-AF65-F5344CB8AC3E}">
        <p14:creationId xmlns:p14="http://schemas.microsoft.com/office/powerpoint/2010/main" val="154681122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BD98C567-AF49-3643-0AE3-A84AEA8D51DC}"/>
              </a:ext>
            </a:extLst>
          </p:cNvPr>
          <p:cNvSpPr/>
          <p:nvPr/>
        </p:nvSpPr>
        <p:spPr>
          <a:xfrm>
            <a:off x="3095897" y="4663440"/>
            <a:ext cx="7968343" cy="1197033"/>
          </a:xfrm>
          <a:prstGeom prst="roundRect">
            <a:avLst/>
          </a:prstGeom>
          <a:solidFill>
            <a:schemeClr val="accent5">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640E7320-FAFD-4F80-9A02-F861BFDA10ED}"/>
              </a:ext>
            </a:extLst>
          </p:cNvPr>
          <p:cNvSpPr>
            <a:spLocks noGrp="1"/>
          </p:cNvSpPr>
          <p:nvPr>
            <p:ph type="title"/>
          </p:nvPr>
        </p:nvSpPr>
        <p:spPr/>
        <p:txBody>
          <a:bodyPr/>
          <a:lstStyle/>
          <a:p>
            <a:pPr algn="ctr"/>
            <a:r>
              <a:rPr lang="en-GB" dirty="0"/>
              <a:t>SEIZURE OF ALCOHOL – Power of Search:</a:t>
            </a:r>
          </a:p>
        </p:txBody>
      </p:sp>
      <p:sp>
        <p:nvSpPr>
          <p:cNvPr id="3" name="Rectangle 2">
            <a:extLst>
              <a:ext uri="{FF2B5EF4-FFF2-40B4-BE49-F238E27FC236}">
                <a16:creationId xmlns:a16="http://schemas.microsoft.com/office/drawing/2014/main" id="{3798686F-8868-470E-90FF-D7F2EAFDA7E7}"/>
              </a:ext>
            </a:extLst>
          </p:cNvPr>
          <p:cNvSpPr/>
          <p:nvPr/>
        </p:nvSpPr>
        <p:spPr>
          <a:xfrm>
            <a:off x="2210394" y="703038"/>
            <a:ext cx="9739347" cy="5515356"/>
          </a:xfrm>
          <a:prstGeom prst="rect">
            <a:avLst/>
          </a:prstGeom>
        </p:spPr>
        <p:txBody>
          <a:bodyPr wrap="square">
            <a:spAutoFit/>
          </a:bodyPr>
          <a:lstStyle/>
          <a:p>
            <a:pPr lvl="0" algn="ctr" fontAlgn="base">
              <a:spcBef>
                <a:spcPct val="20000"/>
              </a:spcBef>
              <a:spcAft>
                <a:spcPct val="0"/>
              </a:spcAft>
            </a:pPr>
            <a:r>
              <a:rPr lang="en-US" altLang="en-US" sz="2200" kern="0" dirty="0">
                <a:solidFill>
                  <a:srgbClr val="000000"/>
                </a:solidFill>
                <a:latin typeface="Arial"/>
              </a:rPr>
              <a:t>If a Community Support Officer </a:t>
            </a:r>
            <a:r>
              <a:rPr lang="en-US" altLang="en-US" sz="2200" b="1" i="1" kern="0" dirty="0">
                <a:solidFill>
                  <a:srgbClr val="000000"/>
                </a:solidFill>
                <a:latin typeface="Arial"/>
              </a:rPr>
              <a:t>reasonably</a:t>
            </a:r>
            <a:r>
              <a:rPr lang="en-US" altLang="en-US" sz="2200" i="1" kern="0" dirty="0">
                <a:solidFill>
                  <a:srgbClr val="000000"/>
                </a:solidFill>
                <a:latin typeface="Arial"/>
              </a:rPr>
              <a:t> believes:</a:t>
            </a:r>
          </a:p>
          <a:p>
            <a:pPr lvl="0" algn="ctr" fontAlgn="base">
              <a:spcBef>
                <a:spcPct val="20000"/>
              </a:spcBef>
              <a:spcAft>
                <a:spcPct val="0"/>
              </a:spcAft>
            </a:pPr>
            <a:endParaRPr lang="en-US" altLang="en-US" sz="2200" i="1" kern="0" dirty="0">
              <a:solidFill>
                <a:srgbClr val="000000"/>
              </a:solidFill>
              <a:latin typeface="Arial"/>
            </a:endParaRPr>
          </a:p>
          <a:p>
            <a:pPr marL="342900" lvl="0" indent="-342900" fontAlgn="base">
              <a:spcBef>
                <a:spcPct val="20000"/>
              </a:spcBef>
              <a:spcAft>
                <a:spcPct val="0"/>
              </a:spcAft>
              <a:buFont typeface="Wingdings" panose="05000000000000000000" pitchFamily="2" charset="2"/>
              <a:buChar char="Ø"/>
            </a:pPr>
            <a:r>
              <a:rPr lang="en-US" altLang="en-US" sz="2200" kern="0" dirty="0">
                <a:solidFill>
                  <a:srgbClr val="000000"/>
                </a:solidFill>
                <a:latin typeface="Arial"/>
              </a:rPr>
              <a:t> that the person is in possession of alcohol and …</a:t>
            </a:r>
          </a:p>
          <a:p>
            <a:pPr marL="342900" lvl="0" indent="-342900" fontAlgn="base">
              <a:spcBef>
                <a:spcPct val="20000"/>
              </a:spcBef>
              <a:spcAft>
                <a:spcPct val="0"/>
              </a:spcAft>
              <a:buFont typeface="Wingdings" panose="05000000000000000000" pitchFamily="2" charset="2"/>
              <a:buChar char="Ø"/>
            </a:pPr>
            <a:r>
              <a:rPr lang="en-US" altLang="en-US" sz="2200" kern="0" dirty="0">
                <a:solidFill>
                  <a:srgbClr val="000000"/>
                </a:solidFill>
                <a:latin typeface="Arial"/>
              </a:rPr>
              <a:t>that person </a:t>
            </a:r>
            <a:r>
              <a:rPr lang="en-US" altLang="en-US" sz="2200" b="1" i="1" kern="0" dirty="0">
                <a:solidFill>
                  <a:srgbClr val="000000"/>
                </a:solidFill>
                <a:latin typeface="Arial"/>
              </a:rPr>
              <a:t>fails</a:t>
            </a:r>
            <a:r>
              <a:rPr lang="en-US" altLang="en-US" sz="2200" i="1" kern="0" dirty="0">
                <a:solidFill>
                  <a:srgbClr val="000000"/>
                </a:solidFill>
                <a:latin typeface="Arial"/>
              </a:rPr>
              <a:t> to </a:t>
            </a:r>
            <a:r>
              <a:rPr lang="en-US" altLang="en-US" sz="2200" b="1" i="1" kern="0" dirty="0">
                <a:solidFill>
                  <a:srgbClr val="000000"/>
                </a:solidFill>
                <a:latin typeface="Arial"/>
              </a:rPr>
              <a:t>surrender</a:t>
            </a:r>
            <a:r>
              <a:rPr lang="en-US" altLang="en-US" sz="2200" kern="0" dirty="0">
                <a:solidFill>
                  <a:srgbClr val="000000"/>
                </a:solidFill>
                <a:latin typeface="Arial"/>
              </a:rPr>
              <a:t> it </a:t>
            </a:r>
          </a:p>
          <a:p>
            <a:pPr marL="342900" lvl="0" indent="-342900" fontAlgn="base">
              <a:spcBef>
                <a:spcPct val="20000"/>
              </a:spcBef>
              <a:spcAft>
                <a:spcPct val="0"/>
              </a:spcAft>
              <a:buFont typeface="Wingdings" panose="05000000000000000000" pitchFamily="2" charset="2"/>
              <a:buChar char="Ø"/>
            </a:pPr>
            <a:r>
              <a:rPr lang="en-US" altLang="en-US" sz="2200" kern="0" dirty="0">
                <a:solidFill>
                  <a:srgbClr val="000000"/>
                </a:solidFill>
                <a:latin typeface="Arial"/>
              </a:rPr>
              <a:t>then they have the power to search the person </a:t>
            </a:r>
            <a:r>
              <a:rPr lang="en-US" altLang="en-US" sz="2200" b="1" i="1" kern="0" dirty="0">
                <a:solidFill>
                  <a:srgbClr val="000000"/>
                </a:solidFill>
                <a:latin typeface="Arial"/>
              </a:rPr>
              <a:t>for</a:t>
            </a:r>
            <a:r>
              <a:rPr lang="en-US" altLang="en-US" sz="2200" b="1" kern="0" dirty="0">
                <a:solidFill>
                  <a:srgbClr val="000000"/>
                </a:solidFill>
                <a:latin typeface="Arial"/>
              </a:rPr>
              <a:t> </a:t>
            </a:r>
            <a:r>
              <a:rPr lang="en-US" altLang="en-US" sz="2200" b="1" i="1" kern="0" dirty="0">
                <a:solidFill>
                  <a:srgbClr val="000000"/>
                </a:solidFill>
                <a:latin typeface="Arial"/>
              </a:rPr>
              <a:t>alcohol</a:t>
            </a:r>
            <a:r>
              <a:rPr lang="en-US" altLang="en-US" sz="2200" b="1" kern="0" dirty="0">
                <a:solidFill>
                  <a:srgbClr val="000000"/>
                </a:solidFill>
                <a:latin typeface="Arial"/>
              </a:rPr>
              <a:t> </a:t>
            </a:r>
            <a:r>
              <a:rPr lang="en-US" altLang="en-US" sz="2200" kern="0" dirty="0">
                <a:solidFill>
                  <a:srgbClr val="000000"/>
                </a:solidFill>
                <a:latin typeface="Arial"/>
              </a:rPr>
              <a:t>and </a:t>
            </a:r>
          </a:p>
          <a:p>
            <a:pPr marL="342900" lvl="0" indent="-342900" fontAlgn="base">
              <a:spcBef>
                <a:spcPct val="20000"/>
              </a:spcBef>
              <a:spcAft>
                <a:spcPct val="0"/>
              </a:spcAft>
              <a:buFont typeface="Wingdings" panose="05000000000000000000" pitchFamily="2" charset="2"/>
              <a:buChar char="Ø"/>
            </a:pPr>
            <a:r>
              <a:rPr lang="en-US" altLang="en-US" sz="2200" kern="0" dirty="0">
                <a:solidFill>
                  <a:srgbClr val="000000"/>
                </a:solidFill>
                <a:latin typeface="Arial"/>
              </a:rPr>
              <a:t>seize and dispose of any alcohol found.</a:t>
            </a:r>
          </a:p>
          <a:p>
            <a:pPr marL="342900" lvl="0" indent="-342900" fontAlgn="base">
              <a:spcBef>
                <a:spcPct val="20000"/>
              </a:spcBef>
              <a:spcAft>
                <a:spcPct val="0"/>
              </a:spcAft>
              <a:buFont typeface="Wingdings" panose="05000000000000000000" pitchFamily="2" charset="2"/>
              <a:buChar char="Ø"/>
            </a:pPr>
            <a:endParaRPr lang="en-US" altLang="en-US" sz="2000" kern="0" dirty="0">
              <a:solidFill>
                <a:srgbClr val="000000"/>
              </a:solidFill>
              <a:latin typeface="Arial"/>
            </a:endParaRPr>
          </a:p>
          <a:p>
            <a:pPr lvl="0" algn="ctr" fontAlgn="base">
              <a:spcBef>
                <a:spcPct val="20000"/>
              </a:spcBef>
              <a:spcAft>
                <a:spcPct val="0"/>
              </a:spcAft>
            </a:pPr>
            <a:r>
              <a:rPr lang="en-US" altLang="en-US" sz="2000" kern="0" dirty="0">
                <a:solidFill>
                  <a:srgbClr val="000000"/>
                </a:solidFill>
                <a:latin typeface="Arial"/>
              </a:rPr>
              <a:t>It is an </a:t>
            </a:r>
            <a:r>
              <a:rPr lang="en-US" altLang="en-US" sz="2000" b="1" kern="0" dirty="0">
                <a:solidFill>
                  <a:srgbClr val="000000"/>
                </a:solidFill>
                <a:latin typeface="Arial"/>
              </a:rPr>
              <a:t>offence to fail to consent to be searched </a:t>
            </a:r>
            <a:r>
              <a:rPr lang="en-US" altLang="en-US" sz="2000" kern="0" dirty="0">
                <a:solidFill>
                  <a:srgbClr val="000000"/>
                </a:solidFill>
                <a:latin typeface="Arial"/>
              </a:rPr>
              <a:t>and </a:t>
            </a:r>
            <a:r>
              <a:rPr lang="en-US" altLang="en-US" sz="2000" b="1" kern="0" dirty="0">
                <a:solidFill>
                  <a:srgbClr val="000000"/>
                </a:solidFill>
                <a:latin typeface="Arial"/>
              </a:rPr>
              <a:t>CSOs must tell the person to be searched that it is an offence to refuse – can require name and address as this is an offence.</a:t>
            </a:r>
          </a:p>
          <a:p>
            <a:pPr lvl="0" algn="ctr" fontAlgn="base">
              <a:spcBef>
                <a:spcPct val="20000"/>
              </a:spcBef>
              <a:spcAft>
                <a:spcPct val="0"/>
              </a:spcAft>
            </a:pPr>
            <a:endParaRPr lang="en-US" altLang="en-US" sz="2000" kern="0" dirty="0">
              <a:solidFill>
                <a:srgbClr val="000000"/>
              </a:solidFill>
              <a:latin typeface="Arial"/>
            </a:endParaRPr>
          </a:p>
          <a:p>
            <a:pPr lvl="0" algn="ctr" fontAlgn="base">
              <a:spcBef>
                <a:spcPct val="20000"/>
              </a:spcBef>
              <a:spcAft>
                <a:spcPct val="0"/>
              </a:spcAft>
            </a:pPr>
            <a:r>
              <a:rPr lang="en-US" altLang="en-US" sz="2400" b="1" u="sng" kern="0" dirty="0">
                <a:latin typeface="Arial"/>
              </a:rPr>
              <a:t>POWER TO SEARCH FOR ALCOHOL:</a:t>
            </a:r>
          </a:p>
          <a:p>
            <a:pPr lvl="0" algn="ctr" fontAlgn="base">
              <a:spcBef>
                <a:spcPct val="20000"/>
              </a:spcBef>
              <a:spcAft>
                <a:spcPct val="0"/>
              </a:spcAft>
            </a:pPr>
            <a:r>
              <a:rPr lang="en-US" altLang="en-US" sz="2400" b="1" kern="0" dirty="0">
                <a:latin typeface="Arial"/>
              </a:rPr>
              <a:t>Paragraph 7A, Sch 4 Police Reform Act 2002</a:t>
            </a:r>
          </a:p>
          <a:p>
            <a:pPr lvl="0" algn="ctr" fontAlgn="base">
              <a:spcBef>
                <a:spcPct val="20000"/>
              </a:spcBef>
              <a:spcAft>
                <a:spcPct val="0"/>
              </a:spcAft>
            </a:pPr>
            <a:endParaRPr lang="en-US" altLang="en-US" sz="2400" b="1" kern="0" dirty="0">
              <a:latin typeface="Arial"/>
            </a:endParaRPr>
          </a:p>
        </p:txBody>
      </p:sp>
    </p:spTree>
    <p:extLst>
      <p:ext uri="{BB962C8B-B14F-4D97-AF65-F5344CB8AC3E}">
        <p14:creationId xmlns:p14="http://schemas.microsoft.com/office/powerpoint/2010/main" val="231719576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050B4F-1AAD-42CA-9024-46D39015996C}"/>
              </a:ext>
            </a:extLst>
          </p:cNvPr>
          <p:cNvSpPr>
            <a:spLocks noGrp="1"/>
          </p:cNvSpPr>
          <p:nvPr>
            <p:ph type="title"/>
          </p:nvPr>
        </p:nvSpPr>
        <p:spPr/>
        <p:txBody>
          <a:bodyPr/>
          <a:lstStyle/>
          <a:p>
            <a:pPr algn="ctr"/>
            <a:r>
              <a:rPr lang="en-GB" dirty="0"/>
              <a:t>SEIZURE OF ALCOHOL: Seizure and disposal</a:t>
            </a:r>
          </a:p>
        </p:txBody>
      </p:sp>
      <p:sp>
        <p:nvSpPr>
          <p:cNvPr id="3" name="TextBox 2">
            <a:extLst>
              <a:ext uri="{FF2B5EF4-FFF2-40B4-BE49-F238E27FC236}">
                <a16:creationId xmlns:a16="http://schemas.microsoft.com/office/drawing/2014/main" id="{B154B308-7ED7-4ECB-8426-9CBF413E0D31}"/>
              </a:ext>
            </a:extLst>
          </p:cNvPr>
          <p:cNvSpPr txBox="1"/>
          <p:nvPr/>
        </p:nvSpPr>
        <p:spPr>
          <a:xfrm>
            <a:off x="7236823" y="1122729"/>
            <a:ext cx="4812911" cy="5016758"/>
          </a:xfrm>
          <a:prstGeom prst="rect">
            <a:avLst/>
          </a:prstGeom>
          <a:solidFill>
            <a:schemeClr val="accent1">
              <a:lumMod val="40000"/>
              <a:lumOff val="60000"/>
            </a:schemeClr>
          </a:solidFill>
        </p:spPr>
        <p:txBody>
          <a:bodyPr wrap="square" rtlCol="0">
            <a:spAutoFit/>
          </a:bodyPr>
          <a:lstStyle/>
          <a:p>
            <a:pPr algn="ctr"/>
            <a:r>
              <a:rPr lang="en-GB" sz="3200" dirty="0"/>
              <a:t>POWER TO REQUIRE PERSONS DRINKING ALCOHOL IN </a:t>
            </a:r>
            <a:r>
              <a:rPr lang="en-GB" sz="3200" b="1" dirty="0"/>
              <a:t>DESIGNATED PLACES </a:t>
            </a:r>
            <a:r>
              <a:rPr lang="en-GB" sz="3200" dirty="0"/>
              <a:t>TO SURRENDER ALCOHOL, includes power to dispose of that alcohol </a:t>
            </a:r>
          </a:p>
          <a:p>
            <a:pPr algn="ctr"/>
            <a:endParaRPr lang="en-GB" sz="3200" dirty="0"/>
          </a:p>
          <a:p>
            <a:pPr algn="ctr"/>
            <a:r>
              <a:rPr lang="en-GB" sz="3200" b="1" dirty="0"/>
              <a:t>Paragraph 5 of Schedule 4 to the Police Reform Act 2002.</a:t>
            </a:r>
          </a:p>
        </p:txBody>
      </p:sp>
      <p:sp>
        <p:nvSpPr>
          <p:cNvPr id="5" name="TextBox 4">
            <a:extLst>
              <a:ext uri="{FF2B5EF4-FFF2-40B4-BE49-F238E27FC236}">
                <a16:creationId xmlns:a16="http://schemas.microsoft.com/office/drawing/2014/main" id="{A1B78B7E-EEDA-804C-12C7-315AA3B0A247}"/>
              </a:ext>
            </a:extLst>
          </p:cNvPr>
          <p:cNvSpPr txBox="1"/>
          <p:nvPr/>
        </p:nvSpPr>
        <p:spPr>
          <a:xfrm>
            <a:off x="2168434" y="1122729"/>
            <a:ext cx="4812911" cy="5016758"/>
          </a:xfrm>
          <a:prstGeom prst="rect">
            <a:avLst/>
          </a:prstGeom>
          <a:solidFill>
            <a:schemeClr val="accent6">
              <a:lumMod val="40000"/>
              <a:lumOff val="60000"/>
            </a:schemeClr>
          </a:solidFill>
        </p:spPr>
        <p:txBody>
          <a:bodyPr wrap="square" rtlCol="0">
            <a:spAutoFit/>
          </a:bodyPr>
          <a:lstStyle/>
          <a:p>
            <a:pPr algn="ctr"/>
            <a:r>
              <a:rPr lang="en-GB" sz="3200" dirty="0"/>
              <a:t>POWER TO REQUIRE PERSONS </a:t>
            </a:r>
            <a:r>
              <a:rPr lang="en-GB" sz="3200" b="1" dirty="0"/>
              <a:t>UNDER 18 </a:t>
            </a:r>
            <a:r>
              <a:rPr lang="en-GB" sz="3200" dirty="0"/>
              <a:t>TO SURRENDER ALCOHOL:</a:t>
            </a:r>
          </a:p>
          <a:p>
            <a:pPr algn="ctr"/>
            <a:endParaRPr lang="en-GB" sz="3200" dirty="0"/>
          </a:p>
          <a:p>
            <a:pPr algn="ctr"/>
            <a:r>
              <a:rPr lang="en-GB" sz="3200" dirty="0"/>
              <a:t>Includes power to dispose of that alcohol</a:t>
            </a:r>
          </a:p>
          <a:p>
            <a:pPr algn="ctr"/>
            <a:endParaRPr lang="en-GB" sz="3200" dirty="0"/>
          </a:p>
          <a:p>
            <a:pPr algn="ctr"/>
            <a:r>
              <a:rPr lang="en-GB" sz="3200" b="1" dirty="0"/>
              <a:t>Paragraph 6 of schedule 4, to the Police Reform Act 2002</a:t>
            </a:r>
          </a:p>
        </p:txBody>
      </p:sp>
    </p:spTree>
    <p:extLst>
      <p:ext uri="{BB962C8B-B14F-4D97-AF65-F5344CB8AC3E}">
        <p14:creationId xmlns:p14="http://schemas.microsoft.com/office/powerpoint/2010/main" val="273774818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80FD4614-1A18-0DBD-27F9-10B2A0D8BF91}"/>
              </a:ext>
            </a:extLst>
          </p:cNvPr>
          <p:cNvSpPr/>
          <p:nvPr/>
        </p:nvSpPr>
        <p:spPr>
          <a:xfrm>
            <a:off x="2105789" y="4101737"/>
            <a:ext cx="10086211" cy="2638000"/>
          </a:xfrm>
          <a:prstGeom prst="roundRect">
            <a:avLst/>
          </a:prstGeom>
          <a:solidFill>
            <a:schemeClr val="accent5">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a:p>
            <a:pPr algn="ctr"/>
            <a:endParaRPr lang="en-GB" dirty="0"/>
          </a:p>
        </p:txBody>
      </p:sp>
      <p:sp>
        <p:nvSpPr>
          <p:cNvPr id="2" name="Title 1">
            <a:extLst>
              <a:ext uri="{FF2B5EF4-FFF2-40B4-BE49-F238E27FC236}">
                <a16:creationId xmlns:a16="http://schemas.microsoft.com/office/drawing/2014/main" id="{358F7D84-424C-4159-A9FA-9FFFDA559342}"/>
              </a:ext>
            </a:extLst>
          </p:cNvPr>
          <p:cNvSpPr>
            <a:spLocks noGrp="1"/>
          </p:cNvSpPr>
          <p:nvPr>
            <p:ph type="title"/>
          </p:nvPr>
        </p:nvSpPr>
        <p:spPr/>
        <p:txBody>
          <a:bodyPr/>
          <a:lstStyle/>
          <a:p>
            <a:pPr algn="ctr"/>
            <a:r>
              <a:rPr lang="en-GB" dirty="0"/>
              <a:t>THE POWER OF DETENTION:</a:t>
            </a:r>
          </a:p>
        </p:txBody>
      </p:sp>
      <p:sp>
        <p:nvSpPr>
          <p:cNvPr id="3" name="Rectangle 2">
            <a:extLst>
              <a:ext uri="{FF2B5EF4-FFF2-40B4-BE49-F238E27FC236}">
                <a16:creationId xmlns:a16="http://schemas.microsoft.com/office/drawing/2014/main" id="{A5B8D7C1-8E4F-4266-8BE5-DAC2E84C939E}"/>
              </a:ext>
            </a:extLst>
          </p:cNvPr>
          <p:cNvSpPr/>
          <p:nvPr/>
        </p:nvSpPr>
        <p:spPr>
          <a:xfrm>
            <a:off x="2105789" y="988614"/>
            <a:ext cx="9907512" cy="5484578"/>
          </a:xfrm>
          <a:prstGeom prst="rect">
            <a:avLst/>
          </a:prstGeom>
        </p:spPr>
        <p:txBody>
          <a:bodyPr wrap="square">
            <a:spAutoFit/>
          </a:bodyPr>
          <a:lstStyle/>
          <a:p>
            <a:pPr marL="342900" lvl="0" indent="-342900" algn="ctr" fontAlgn="base">
              <a:spcBef>
                <a:spcPct val="20000"/>
              </a:spcBef>
              <a:spcAft>
                <a:spcPct val="0"/>
              </a:spcAft>
              <a:buFont typeface="Wingdings" panose="05000000000000000000" pitchFamily="2" charset="2"/>
              <a:buChar char="Ø"/>
            </a:pPr>
            <a:r>
              <a:rPr lang="en-US" altLang="en-US" sz="2400" b="1" kern="0" dirty="0">
                <a:latin typeface="Arial" panose="020B0604020202020204" pitchFamily="34" charset="0"/>
                <a:cs typeface="Arial" panose="020B0604020202020204" pitchFamily="34" charset="0"/>
              </a:rPr>
              <a:t>If the person concerned </a:t>
            </a:r>
            <a:r>
              <a:rPr lang="en-US" altLang="en-US" sz="2400" b="1" kern="0" dirty="0">
                <a:solidFill>
                  <a:schemeClr val="accent1">
                    <a:lumMod val="75000"/>
                  </a:schemeClr>
                </a:solidFill>
                <a:latin typeface="Arial" panose="020B0604020202020204" pitchFamily="34" charset="0"/>
                <a:cs typeface="Arial" panose="020B0604020202020204" pitchFamily="34" charset="0"/>
              </a:rPr>
              <a:t>refuses to stop drinking and hand over the alcohol</a:t>
            </a:r>
            <a:r>
              <a:rPr lang="en-US" altLang="en-US" sz="2400" b="1" kern="0" dirty="0">
                <a:latin typeface="Arial" panose="020B0604020202020204" pitchFamily="34" charset="0"/>
                <a:cs typeface="Arial" panose="020B0604020202020204" pitchFamily="34" charset="0"/>
              </a:rPr>
              <a:t> the CSO can </a:t>
            </a:r>
            <a:r>
              <a:rPr lang="en-US" altLang="en-US" sz="2400" b="1" kern="0" dirty="0">
                <a:solidFill>
                  <a:schemeClr val="accent1">
                    <a:lumMod val="75000"/>
                  </a:schemeClr>
                </a:solidFill>
                <a:latin typeface="Arial" panose="020B0604020202020204" pitchFamily="34" charset="0"/>
                <a:cs typeface="Arial" panose="020B0604020202020204" pitchFamily="34" charset="0"/>
              </a:rPr>
              <a:t>require their Name and Address</a:t>
            </a:r>
            <a:r>
              <a:rPr lang="en-US" altLang="en-US" sz="2400" b="1" kern="0" dirty="0">
                <a:latin typeface="Arial" panose="020B0604020202020204" pitchFamily="34" charset="0"/>
                <a:cs typeface="Arial" panose="020B0604020202020204" pitchFamily="34" charset="0"/>
              </a:rPr>
              <a:t>.  If they </a:t>
            </a:r>
            <a:r>
              <a:rPr lang="en-US" altLang="en-US" sz="2400" b="1" kern="0" dirty="0">
                <a:solidFill>
                  <a:schemeClr val="accent1">
                    <a:lumMod val="75000"/>
                  </a:schemeClr>
                </a:solidFill>
                <a:latin typeface="Arial" panose="020B0604020202020204" pitchFamily="34" charset="0"/>
                <a:cs typeface="Arial" panose="020B0604020202020204" pitchFamily="34" charset="0"/>
              </a:rPr>
              <a:t>fail to provide </a:t>
            </a:r>
            <a:r>
              <a:rPr lang="en-US" altLang="en-US" sz="2400" b="1" kern="0" dirty="0">
                <a:latin typeface="Arial" panose="020B0604020202020204" pitchFamily="34" charset="0"/>
                <a:cs typeface="Arial" panose="020B0604020202020204" pitchFamily="34" charset="0"/>
              </a:rPr>
              <a:t>this, or they have reasonable grounds to </a:t>
            </a:r>
            <a:r>
              <a:rPr lang="en-US" altLang="en-US" sz="2400" b="1" kern="0" dirty="0">
                <a:solidFill>
                  <a:schemeClr val="accent1">
                    <a:lumMod val="75000"/>
                  </a:schemeClr>
                </a:solidFill>
                <a:latin typeface="Arial" panose="020B0604020202020204" pitchFamily="34" charset="0"/>
                <a:cs typeface="Arial" panose="020B0604020202020204" pitchFamily="34" charset="0"/>
              </a:rPr>
              <a:t>suspect it is false</a:t>
            </a:r>
            <a:r>
              <a:rPr lang="en-US" altLang="en-US" sz="2400" b="1" kern="0" dirty="0">
                <a:latin typeface="Arial" panose="020B0604020202020204" pitchFamily="34" charset="0"/>
                <a:cs typeface="Arial" panose="020B0604020202020204" pitchFamily="34" charset="0"/>
              </a:rPr>
              <a:t>, they </a:t>
            </a:r>
            <a:r>
              <a:rPr lang="en-US" altLang="en-US" sz="2400" b="1" kern="0" dirty="0">
                <a:solidFill>
                  <a:schemeClr val="accent1">
                    <a:lumMod val="75000"/>
                  </a:schemeClr>
                </a:solidFill>
                <a:latin typeface="Arial" panose="020B0604020202020204" pitchFamily="34" charset="0"/>
                <a:cs typeface="Arial" panose="020B0604020202020204" pitchFamily="34" charset="0"/>
              </a:rPr>
              <a:t>commit an offence</a:t>
            </a:r>
            <a:r>
              <a:rPr lang="en-US" altLang="en-US" sz="2400" b="1" kern="0" dirty="0">
                <a:latin typeface="Arial" panose="020B0604020202020204" pitchFamily="34" charset="0"/>
                <a:cs typeface="Arial" panose="020B0604020202020204" pitchFamily="34" charset="0"/>
              </a:rPr>
              <a:t>.</a:t>
            </a:r>
          </a:p>
          <a:p>
            <a:pPr lvl="0" algn="ctr" fontAlgn="base">
              <a:spcBef>
                <a:spcPct val="20000"/>
              </a:spcBef>
              <a:spcAft>
                <a:spcPct val="0"/>
              </a:spcAft>
            </a:pPr>
            <a:r>
              <a:rPr lang="en-US" altLang="en-US" sz="2400" b="1" kern="0" dirty="0">
                <a:solidFill>
                  <a:srgbClr val="000000"/>
                </a:solidFill>
                <a:latin typeface="Arial" panose="020B0604020202020204" pitchFamily="34" charset="0"/>
                <a:cs typeface="Arial" panose="020B0604020202020204" pitchFamily="34" charset="0"/>
              </a:rPr>
              <a:t>  </a:t>
            </a:r>
            <a:r>
              <a:rPr lang="en-US" altLang="en-US" sz="2400" u="sng" kern="0" dirty="0">
                <a:solidFill>
                  <a:srgbClr val="000000"/>
                </a:solidFill>
                <a:latin typeface="Arial" panose="020B0604020202020204" pitchFamily="34" charset="0"/>
                <a:cs typeface="Arial" panose="020B0604020202020204" pitchFamily="34" charset="0"/>
              </a:rPr>
              <a:t>They can then either:</a:t>
            </a:r>
            <a:endParaRPr lang="en-US" altLang="en-US" sz="2400" kern="0" dirty="0">
              <a:solidFill>
                <a:srgbClr val="000000"/>
              </a:solidFill>
              <a:latin typeface="Arial" panose="020B0604020202020204" pitchFamily="34" charset="0"/>
              <a:cs typeface="Arial" panose="020B0604020202020204" pitchFamily="34" charset="0"/>
            </a:endParaRPr>
          </a:p>
          <a:p>
            <a:pPr marL="742950" lvl="1" indent="-285750" algn="ctr" fontAlgn="base">
              <a:spcBef>
                <a:spcPct val="20000"/>
              </a:spcBef>
              <a:spcAft>
                <a:spcPct val="0"/>
              </a:spcAft>
              <a:buFont typeface="Wingdings" panose="05000000000000000000" pitchFamily="2" charset="2"/>
              <a:buChar char="Ø"/>
            </a:pPr>
            <a:r>
              <a:rPr lang="en-US" altLang="en-US" sz="2400" kern="0" dirty="0">
                <a:solidFill>
                  <a:schemeClr val="accent1">
                    <a:lumMod val="75000"/>
                  </a:schemeClr>
                </a:solidFill>
                <a:latin typeface="Arial" panose="020B0604020202020204" pitchFamily="34" charset="0"/>
                <a:cs typeface="Arial" panose="020B0604020202020204" pitchFamily="34" charset="0"/>
              </a:rPr>
              <a:t> </a:t>
            </a:r>
            <a:r>
              <a:rPr lang="en-US" altLang="en-US" sz="2400" b="1" kern="0" dirty="0">
                <a:solidFill>
                  <a:schemeClr val="accent1">
                    <a:lumMod val="75000"/>
                  </a:schemeClr>
                </a:solidFill>
                <a:latin typeface="Arial" panose="020B0604020202020204" pitchFamily="34" charset="0"/>
                <a:cs typeface="Arial" panose="020B0604020202020204" pitchFamily="34" charset="0"/>
              </a:rPr>
              <a:t>Be detained for up to 30 minutes </a:t>
            </a:r>
            <a:r>
              <a:rPr lang="en-US" altLang="en-US" sz="2400" kern="0" dirty="0">
                <a:solidFill>
                  <a:srgbClr val="000000"/>
                </a:solidFill>
                <a:latin typeface="Arial" panose="020B0604020202020204" pitchFamily="34" charset="0"/>
                <a:cs typeface="Arial" panose="020B0604020202020204" pitchFamily="34" charset="0"/>
              </a:rPr>
              <a:t>to await the arrival of a constable OR Accompany the CSO to the </a:t>
            </a:r>
            <a:r>
              <a:rPr lang="en-US" altLang="en-US" sz="2400" b="1" kern="0" dirty="0">
                <a:solidFill>
                  <a:schemeClr val="accent1">
                    <a:lumMod val="75000"/>
                  </a:schemeClr>
                </a:solidFill>
                <a:latin typeface="Arial" panose="020B0604020202020204" pitchFamily="34" charset="0"/>
                <a:cs typeface="Arial" panose="020B0604020202020204" pitchFamily="34" charset="0"/>
              </a:rPr>
              <a:t>nearest police station</a:t>
            </a:r>
            <a:r>
              <a:rPr lang="en-US" altLang="en-US" sz="2400" kern="0" dirty="0">
                <a:solidFill>
                  <a:srgbClr val="000000"/>
                </a:solidFill>
                <a:latin typeface="Arial" panose="020B0604020202020204" pitchFamily="34" charset="0"/>
                <a:cs typeface="Arial" panose="020B0604020202020204" pitchFamily="34" charset="0"/>
              </a:rPr>
              <a:t>.</a:t>
            </a:r>
          </a:p>
          <a:p>
            <a:pPr marL="742950" lvl="1" indent="-285750" algn="ctr" fontAlgn="base">
              <a:spcBef>
                <a:spcPct val="20000"/>
              </a:spcBef>
              <a:spcAft>
                <a:spcPct val="0"/>
              </a:spcAft>
              <a:buFont typeface="Wingdings" panose="05000000000000000000" pitchFamily="2" charset="2"/>
              <a:buChar char="Ø"/>
            </a:pPr>
            <a:endParaRPr lang="en-US" altLang="en-US" sz="2400" kern="0" dirty="0">
              <a:solidFill>
                <a:srgbClr val="000000"/>
              </a:solidFill>
              <a:latin typeface="Arial" panose="020B0604020202020204" pitchFamily="34" charset="0"/>
              <a:cs typeface="Arial" panose="020B0604020202020204" pitchFamily="34" charset="0"/>
            </a:endParaRPr>
          </a:p>
          <a:p>
            <a:pPr lvl="1" algn="ctr" fontAlgn="base">
              <a:spcBef>
                <a:spcPct val="20000"/>
              </a:spcBef>
              <a:spcAft>
                <a:spcPct val="0"/>
              </a:spcAft>
            </a:pPr>
            <a:r>
              <a:rPr lang="en-US" altLang="en-US" sz="2400" b="1" u="sng" kern="0" dirty="0">
                <a:latin typeface="Arial" panose="020B0604020202020204" pitchFamily="34" charset="0"/>
                <a:cs typeface="Arial" panose="020B0604020202020204" pitchFamily="34" charset="0"/>
              </a:rPr>
              <a:t>POWER TO REQUIRE NAME &amp; ADDRESS: </a:t>
            </a:r>
          </a:p>
          <a:p>
            <a:pPr lvl="1" algn="ctr" fontAlgn="base">
              <a:spcBef>
                <a:spcPct val="20000"/>
              </a:spcBef>
              <a:spcAft>
                <a:spcPct val="0"/>
              </a:spcAft>
            </a:pPr>
            <a:r>
              <a:rPr lang="en-US" altLang="en-US" sz="2400" b="1" kern="0" dirty="0">
                <a:latin typeface="Arial" panose="020B0604020202020204" pitchFamily="34" charset="0"/>
                <a:cs typeface="Arial" panose="020B0604020202020204" pitchFamily="34" charset="0"/>
              </a:rPr>
              <a:t>Paragraph 1A, sch 4, Police Reform Act 2002</a:t>
            </a:r>
          </a:p>
          <a:p>
            <a:pPr marL="742950" lvl="1" indent="-285750" algn="ctr" fontAlgn="base">
              <a:spcBef>
                <a:spcPct val="20000"/>
              </a:spcBef>
              <a:spcAft>
                <a:spcPct val="0"/>
              </a:spcAft>
              <a:buFont typeface="Wingdings" panose="05000000000000000000" pitchFamily="2" charset="2"/>
              <a:buChar char="Ø"/>
            </a:pPr>
            <a:endParaRPr lang="en-US" altLang="en-US" sz="2400" b="1" kern="0" dirty="0">
              <a:latin typeface="Arial" panose="020B0604020202020204" pitchFamily="34" charset="0"/>
              <a:cs typeface="Arial" panose="020B0604020202020204" pitchFamily="34" charset="0"/>
            </a:endParaRPr>
          </a:p>
          <a:p>
            <a:pPr lvl="1" algn="ctr" fontAlgn="base">
              <a:spcBef>
                <a:spcPct val="20000"/>
              </a:spcBef>
              <a:spcAft>
                <a:spcPct val="0"/>
              </a:spcAft>
            </a:pPr>
            <a:r>
              <a:rPr lang="en-US" altLang="en-US" sz="2400" b="1" u="sng" kern="0" dirty="0">
                <a:latin typeface="Arial" panose="020B0604020202020204" pitchFamily="34" charset="0"/>
                <a:cs typeface="Arial" panose="020B0604020202020204" pitchFamily="34" charset="0"/>
              </a:rPr>
              <a:t>POWER TO DETAIN: On failure to provide details</a:t>
            </a:r>
          </a:p>
          <a:p>
            <a:pPr lvl="1" algn="ctr" fontAlgn="base">
              <a:spcBef>
                <a:spcPct val="20000"/>
              </a:spcBef>
              <a:spcAft>
                <a:spcPct val="0"/>
              </a:spcAft>
            </a:pPr>
            <a:r>
              <a:rPr lang="en-US" altLang="en-US" sz="2400" b="1" kern="0" dirty="0">
                <a:latin typeface="Arial" panose="020B0604020202020204" pitchFamily="34" charset="0"/>
                <a:cs typeface="Arial" panose="020B0604020202020204" pitchFamily="34" charset="0"/>
              </a:rPr>
              <a:t>Paragraph 2, sch 4 Police Reform Act 2002</a:t>
            </a:r>
          </a:p>
        </p:txBody>
      </p:sp>
    </p:spTree>
    <p:extLst>
      <p:ext uri="{BB962C8B-B14F-4D97-AF65-F5344CB8AC3E}">
        <p14:creationId xmlns:p14="http://schemas.microsoft.com/office/powerpoint/2010/main" val="301095140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peech Bubble: Rectangle with Corners Rounded 3">
            <a:extLst>
              <a:ext uri="{FF2B5EF4-FFF2-40B4-BE49-F238E27FC236}">
                <a16:creationId xmlns:a16="http://schemas.microsoft.com/office/drawing/2014/main" id="{D519F7E4-C33A-6AB5-B11A-4308EBD911A4}"/>
              </a:ext>
            </a:extLst>
          </p:cNvPr>
          <p:cNvSpPr/>
          <p:nvPr/>
        </p:nvSpPr>
        <p:spPr>
          <a:xfrm>
            <a:off x="2220686" y="875211"/>
            <a:ext cx="9719066" cy="5238206"/>
          </a:xfrm>
          <a:prstGeom prst="wedgeRoundRectCallout">
            <a:avLst/>
          </a:prstGeom>
          <a:solidFill>
            <a:schemeClr val="accent4">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7E3AC3C4-4FDC-4577-8024-A617803383CE}"/>
              </a:ext>
            </a:extLst>
          </p:cNvPr>
          <p:cNvSpPr>
            <a:spLocks noGrp="1"/>
          </p:cNvSpPr>
          <p:nvPr>
            <p:ph type="title"/>
          </p:nvPr>
        </p:nvSpPr>
        <p:spPr/>
        <p:txBody>
          <a:bodyPr/>
          <a:lstStyle/>
          <a:p>
            <a:pPr algn="ctr"/>
            <a:r>
              <a:rPr lang="en-GB" dirty="0"/>
              <a:t>EXAMPLE OF MAKING A REQUEST:</a:t>
            </a:r>
          </a:p>
        </p:txBody>
      </p:sp>
      <p:sp>
        <p:nvSpPr>
          <p:cNvPr id="3" name="Rectangle 2">
            <a:extLst>
              <a:ext uri="{FF2B5EF4-FFF2-40B4-BE49-F238E27FC236}">
                <a16:creationId xmlns:a16="http://schemas.microsoft.com/office/drawing/2014/main" id="{E6562463-A8DA-4BEC-85B9-F5C9FEE65674}"/>
              </a:ext>
            </a:extLst>
          </p:cNvPr>
          <p:cNvSpPr/>
          <p:nvPr/>
        </p:nvSpPr>
        <p:spPr>
          <a:xfrm>
            <a:off x="2312276" y="1120676"/>
            <a:ext cx="9627476" cy="4573560"/>
          </a:xfrm>
          <a:prstGeom prst="rect">
            <a:avLst/>
          </a:prstGeom>
        </p:spPr>
        <p:txBody>
          <a:bodyPr wrap="square">
            <a:spAutoFit/>
          </a:bodyPr>
          <a:lstStyle/>
          <a:p>
            <a:pPr lvl="0" algn="ctr" eaLnBrk="0" fontAlgn="base" hangingPunct="0">
              <a:spcBef>
                <a:spcPct val="20000"/>
              </a:spcBef>
              <a:spcAft>
                <a:spcPct val="0"/>
              </a:spcAft>
              <a:defRPr/>
            </a:pPr>
            <a:r>
              <a:rPr lang="en-GB" sz="2800" kern="0" dirty="0">
                <a:solidFill>
                  <a:srgbClr val="000000"/>
                </a:solidFill>
                <a:latin typeface="Arial"/>
              </a:rPr>
              <a:t>“I have reason to suspect that you are under 18 years of age and  you (</a:t>
            </a:r>
            <a:r>
              <a:rPr lang="en-GB" sz="2800" i="1" kern="0" dirty="0">
                <a:solidFill>
                  <a:srgbClr val="000000"/>
                </a:solidFill>
                <a:latin typeface="Arial"/>
              </a:rPr>
              <a:t>are/or have been</a:t>
            </a:r>
            <a:r>
              <a:rPr lang="en-GB" sz="2800" kern="0" dirty="0">
                <a:solidFill>
                  <a:srgbClr val="000000"/>
                </a:solidFill>
                <a:latin typeface="Arial"/>
              </a:rPr>
              <a:t>) drinking </a:t>
            </a:r>
          </a:p>
          <a:p>
            <a:pPr lvl="0" algn="ctr" eaLnBrk="0" fontAlgn="base" hangingPunct="0">
              <a:spcBef>
                <a:spcPct val="20000"/>
              </a:spcBef>
              <a:spcAft>
                <a:spcPct val="0"/>
              </a:spcAft>
              <a:defRPr/>
            </a:pPr>
            <a:r>
              <a:rPr lang="en-GB" sz="2800" kern="0" dirty="0">
                <a:solidFill>
                  <a:srgbClr val="000000"/>
                </a:solidFill>
                <a:latin typeface="Arial"/>
              </a:rPr>
              <a:t>    alcohol…</a:t>
            </a:r>
          </a:p>
          <a:p>
            <a:pPr lvl="0" algn="ctr" eaLnBrk="0" fontAlgn="base" hangingPunct="0">
              <a:spcBef>
                <a:spcPct val="20000"/>
              </a:spcBef>
              <a:spcAft>
                <a:spcPct val="0"/>
              </a:spcAft>
              <a:defRPr/>
            </a:pPr>
            <a:endParaRPr lang="en-GB" sz="2800" kern="0" dirty="0">
              <a:solidFill>
                <a:srgbClr val="000000"/>
              </a:solidFill>
              <a:latin typeface="Arial"/>
            </a:endParaRPr>
          </a:p>
          <a:p>
            <a:pPr lvl="0" algn="ctr" eaLnBrk="0" fontAlgn="base" hangingPunct="0">
              <a:spcBef>
                <a:spcPct val="20000"/>
              </a:spcBef>
              <a:spcAft>
                <a:spcPct val="0"/>
              </a:spcAft>
              <a:defRPr/>
            </a:pPr>
            <a:r>
              <a:rPr lang="en-GB" sz="2800" kern="0" dirty="0">
                <a:solidFill>
                  <a:srgbClr val="000000"/>
                </a:solidFill>
                <a:latin typeface="Arial"/>
              </a:rPr>
              <a:t>You must stop drinking immediately (if applicable)</a:t>
            </a:r>
          </a:p>
          <a:p>
            <a:pPr lvl="0" algn="ctr" eaLnBrk="0" fontAlgn="base" hangingPunct="0">
              <a:spcBef>
                <a:spcPct val="20000"/>
              </a:spcBef>
              <a:spcAft>
                <a:spcPct val="0"/>
              </a:spcAft>
              <a:defRPr/>
            </a:pPr>
            <a:endParaRPr lang="en-GB" sz="2800" kern="0" dirty="0">
              <a:solidFill>
                <a:srgbClr val="000000"/>
              </a:solidFill>
              <a:latin typeface="Arial"/>
            </a:endParaRPr>
          </a:p>
          <a:p>
            <a:pPr lvl="0" algn="ctr" eaLnBrk="0" fontAlgn="base" hangingPunct="0">
              <a:spcBef>
                <a:spcPct val="20000"/>
              </a:spcBef>
              <a:spcAft>
                <a:spcPct val="0"/>
              </a:spcAft>
              <a:defRPr/>
            </a:pPr>
            <a:r>
              <a:rPr lang="en-GB" sz="2800" kern="0" dirty="0">
                <a:solidFill>
                  <a:srgbClr val="000000"/>
                </a:solidFill>
                <a:latin typeface="Arial"/>
              </a:rPr>
              <a:t>Please give me that can/bottle etc…</a:t>
            </a:r>
          </a:p>
          <a:p>
            <a:pPr lvl="0" algn="ctr" eaLnBrk="0" fontAlgn="base" hangingPunct="0">
              <a:spcBef>
                <a:spcPct val="20000"/>
              </a:spcBef>
              <a:spcAft>
                <a:spcPct val="0"/>
              </a:spcAft>
              <a:defRPr/>
            </a:pPr>
            <a:endParaRPr lang="en-GB" sz="2800" kern="0" dirty="0">
              <a:solidFill>
                <a:srgbClr val="000000"/>
              </a:solidFill>
              <a:latin typeface="Arial"/>
            </a:endParaRPr>
          </a:p>
          <a:p>
            <a:pPr lvl="0" algn="ctr" eaLnBrk="0" fontAlgn="base" hangingPunct="0">
              <a:spcBef>
                <a:spcPct val="20000"/>
              </a:spcBef>
              <a:spcAft>
                <a:spcPct val="0"/>
              </a:spcAft>
              <a:defRPr/>
            </a:pPr>
            <a:r>
              <a:rPr lang="en-GB" sz="2800" kern="0" dirty="0">
                <a:solidFill>
                  <a:srgbClr val="000000"/>
                </a:solidFill>
                <a:latin typeface="Arial"/>
              </a:rPr>
              <a:t>What is your name and address?”</a:t>
            </a:r>
          </a:p>
        </p:txBody>
      </p:sp>
    </p:spTree>
    <p:extLst>
      <p:ext uri="{BB962C8B-B14F-4D97-AF65-F5344CB8AC3E}">
        <p14:creationId xmlns:p14="http://schemas.microsoft.com/office/powerpoint/2010/main" val="320714633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A068C1-DD51-436C-BCF8-06B290E5E77C}"/>
              </a:ext>
            </a:extLst>
          </p:cNvPr>
          <p:cNvSpPr>
            <a:spLocks noGrp="1"/>
          </p:cNvSpPr>
          <p:nvPr>
            <p:ph type="title"/>
          </p:nvPr>
        </p:nvSpPr>
        <p:spPr>
          <a:xfrm>
            <a:off x="2014916" y="118263"/>
            <a:ext cx="10089259" cy="584775"/>
          </a:xfrm>
        </p:spPr>
        <p:txBody>
          <a:bodyPr/>
          <a:lstStyle/>
          <a:p>
            <a:pPr algn="ctr"/>
            <a:r>
              <a:rPr lang="en-GB" sz="2400" dirty="0"/>
              <a:t>POWER TO SEIZE ALCOHOL IN DESIGNATED PUBLIC PLACE</a:t>
            </a:r>
          </a:p>
        </p:txBody>
      </p:sp>
      <p:sp>
        <p:nvSpPr>
          <p:cNvPr id="3" name="Text Box 5" descr="Divot">
            <a:extLst>
              <a:ext uri="{FF2B5EF4-FFF2-40B4-BE49-F238E27FC236}">
                <a16:creationId xmlns:a16="http://schemas.microsoft.com/office/drawing/2014/main" id="{C25953C2-FA81-453C-89BD-9420185085D4}"/>
              </a:ext>
            </a:extLst>
          </p:cNvPr>
          <p:cNvSpPr txBox="1">
            <a:spLocks noChangeArrowheads="1"/>
          </p:cNvSpPr>
          <p:nvPr/>
        </p:nvSpPr>
        <p:spPr bwMode="auto">
          <a:xfrm>
            <a:off x="3619500" y="1057275"/>
            <a:ext cx="5943600" cy="400050"/>
          </a:xfrm>
          <a:prstGeom prst="rect">
            <a:avLst/>
          </a:prstGeom>
          <a:pattFill prst="divot">
            <a:fgClr>
              <a:srgbClr val="BBE0E3"/>
            </a:fgClr>
            <a:bgClr>
              <a:srgbClr val="FFFFFF"/>
            </a:bgClr>
          </a:pattFill>
          <a:ln w="9525">
            <a:solidFill>
              <a:srgbClr val="000000"/>
            </a:solidFill>
            <a:miter lim="800000"/>
            <a:headEnd/>
            <a:tailEnd/>
          </a:ln>
        </p:spPr>
        <p:txBody>
          <a:bodyPr>
            <a:spAutoFit/>
          </a:bodyPr>
          <a:lstStyle>
            <a:defPPr>
              <a:defRPr lang="en-GB"/>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5pPr>
            <a:lvl6pPr marL="2286000" algn="l" defTabSz="914400" rtl="0" eaLnBrk="1" latinLnBrk="0" hangingPunct="1">
              <a:defRPr kern="1200">
                <a:solidFill>
                  <a:schemeClr val="tx1"/>
                </a:solidFill>
                <a:latin typeface="Arial" panose="020B0604020202020204" pitchFamily="34" charset="0"/>
                <a:ea typeface="+mn-ea"/>
                <a:cs typeface="+mn-cs"/>
              </a:defRPr>
            </a:lvl6pPr>
            <a:lvl7pPr marL="2743200" algn="l" defTabSz="914400" rtl="0" eaLnBrk="1" latinLnBrk="0" hangingPunct="1">
              <a:defRPr kern="1200">
                <a:solidFill>
                  <a:schemeClr val="tx1"/>
                </a:solidFill>
                <a:latin typeface="Arial" panose="020B0604020202020204" pitchFamily="34" charset="0"/>
                <a:ea typeface="+mn-ea"/>
                <a:cs typeface="+mn-cs"/>
              </a:defRPr>
            </a:lvl7pPr>
            <a:lvl8pPr marL="3200400" algn="l" defTabSz="914400" rtl="0" eaLnBrk="1" latinLnBrk="0" hangingPunct="1">
              <a:defRPr kern="1200">
                <a:solidFill>
                  <a:schemeClr val="tx1"/>
                </a:solidFill>
                <a:latin typeface="Arial" panose="020B0604020202020204" pitchFamily="34" charset="0"/>
                <a:ea typeface="+mn-ea"/>
                <a:cs typeface="+mn-cs"/>
              </a:defRPr>
            </a:lvl8pPr>
            <a:lvl9pPr marL="3657600" algn="l" defTabSz="914400" rtl="0" eaLnBrk="1" latinLnBrk="0" hangingPunct="1">
              <a:defRPr kern="1200">
                <a:solidFill>
                  <a:schemeClr val="tx1"/>
                </a:solidFill>
                <a:latin typeface="Arial" panose="020B0604020202020204" pitchFamily="34" charset="0"/>
                <a:ea typeface="+mn-ea"/>
                <a:cs typeface="+mn-cs"/>
              </a:defRPr>
            </a:lvl9p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n-GB" sz="2000" b="0" i="0" u="none" strike="noStrike" kern="1200" cap="none" spc="0" normalizeH="0" baseline="0" noProof="0" dirty="0">
                <a:ln>
                  <a:noFill/>
                </a:ln>
                <a:solidFill>
                  <a:srgbClr val="000000"/>
                </a:solidFill>
                <a:effectLst/>
                <a:uLnTx/>
                <a:uFillTx/>
                <a:latin typeface="Arial"/>
                <a:ea typeface="+mn-ea"/>
                <a:cs typeface="+mn-cs"/>
              </a:rPr>
              <a:t>A CSO who reasonably believes a person…</a:t>
            </a:r>
          </a:p>
        </p:txBody>
      </p:sp>
      <p:sp>
        <p:nvSpPr>
          <p:cNvPr id="4" name="Text Box 6" descr="Divot">
            <a:extLst>
              <a:ext uri="{FF2B5EF4-FFF2-40B4-BE49-F238E27FC236}">
                <a16:creationId xmlns:a16="http://schemas.microsoft.com/office/drawing/2014/main" id="{5BB8A01A-EF36-4E5D-8795-C97DEF07D239}"/>
              </a:ext>
            </a:extLst>
          </p:cNvPr>
          <p:cNvSpPr txBox="1">
            <a:spLocks noChangeArrowheads="1"/>
          </p:cNvSpPr>
          <p:nvPr/>
        </p:nvSpPr>
        <p:spPr bwMode="auto">
          <a:xfrm>
            <a:off x="5439569" y="1789415"/>
            <a:ext cx="2303462" cy="400110"/>
          </a:xfrm>
          <a:prstGeom prst="rect">
            <a:avLst/>
          </a:prstGeom>
          <a:pattFill prst="divot">
            <a:fgClr>
              <a:srgbClr val="BBE0E3"/>
            </a:fgClr>
            <a:bgClr>
              <a:srgbClr val="FFFFFF"/>
            </a:bgClr>
          </a:pattFill>
          <a:ln w="9525">
            <a:solidFill>
              <a:srgbClr val="000000"/>
            </a:solidFill>
            <a:miter lim="800000"/>
            <a:headEnd/>
            <a:tailEnd/>
          </a:ln>
        </p:spPr>
        <p:txBody>
          <a:bodyPr wrap="square">
            <a:spAutoFit/>
          </a:bodyPr>
          <a:lstStyle>
            <a:defPPr>
              <a:defRPr lang="en-GB"/>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5pPr>
            <a:lvl6pPr marL="2286000" algn="l" defTabSz="914400" rtl="0" eaLnBrk="1" latinLnBrk="0" hangingPunct="1">
              <a:defRPr kern="1200">
                <a:solidFill>
                  <a:schemeClr val="tx1"/>
                </a:solidFill>
                <a:latin typeface="Arial" panose="020B0604020202020204" pitchFamily="34" charset="0"/>
                <a:ea typeface="+mn-ea"/>
                <a:cs typeface="+mn-cs"/>
              </a:defRPr>
            </a:lvl6pPr>
            <a:lvl7pPr marL="2743200" algn="l" defTabSz="914400" rtl="0" eaLnBrk="1" latinLnBrk="0" hangingPunct="1">
              <a:defRPr kern="1200">
                <a:solidFill>
                  <a:schemeClr val="tx1"/>
                </a:solidFill>
                <a:latin typeface="Arial" panose="020B0604020202020204" pitchFamily="34" charset="0"/>
                <a:ea typeface="+mn-ea"/>
                <a:cs typeface="+mn-cs"/>
              </a:defRPr>
            </a:lvl7pPr>
            <a:lvl8pPr marL="3200400" algn="l" defTabSz="914400" rtl="0" eaLnBrk="1" latinLnBrk="0" hangingPunct="1">
              <a:defRPr kern="1200">
                <a:solidFill>
                  <a:schemeClr val="tx1"/>
                </a:solidFill>
                <a:latin typeface="Arial" panose="020B0604020202020204" pitchFamily="34" charset="0"/>
                <a:ea typeface="+mn-ea"/>
                <a:cs typeface="+mn-cs"/>
              </a:defRPr>
            </a:lvl8pPr>
            <a:lvl9pPr marL="3657600" algn="l" defTabSz="914400" rtl="0" eaLnBrk="1" latinLnBrk="0" hangingPunct="1">
              <a:defRPr kern="1200">
                <a:solidFill>
                  <a:schemeClr val="tx1"/>
                </a:solidFill>
                <a:latin typeface="Arial" panose="020B0604020202020204" pitchFamily="34" charset="0"/>
                <a:ea typeface="+mn-ea"/>
                <a:cs typeface="+mn-cs"/>
              </a:defRPr>
            </a:lvl9p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lang="en-GB" sz="2000" dirty="0">
                <a:solidFill>
                  <a:srgbClr val="000000"/>
                </a:solidFill>
                <a:latin typeface="Arial"/>
              </a:rPr>
              <a:t>*Is c</a:t>
            </a:r>
            <a:r>
              <a:rPr kumimoji="0" lang="en-GB" sz="2000" b="0" i="0" u="none" strike="noStrike" kern="1200" cap="none" spc="0" normalizeH="0" baseline="0" noProof="0" dirty="0" err="1">
                <a:ln>
                  <a:noFill/>
                </a:ln>
                <a:solidFill>
                  <a:srgbClr val="000000"/>
                </a:solidFill>
                <a:effectLst/>
                <a:uLnTx/>
                <a:uFillTx/>
                <a:latin typeface="Arial"/>
                <a:ea typeface="+mn-ea"/>
                <a:cs typeface="+mn-cs"/>
              </a:rPr>
              <a:t>onsuming</a:t>
            </a:r>
            <a:endParaRPr kumimoji="0" lang="en-GB" sz="2000" b="0" i="0" u="none" strike="noStrike" kern="1200" cap="none" spc="0" normalizeH="0" baseline="0" noProof="0" dirty="0">
              <a:ln>
                <a:noFill/>
              </a:ln>
              <a:solidFill>
                <a:srgbClr val="000000"/>
              </a:solidFill>
              <a:effectLst/>
              <a:uLnTx/>
              <a:uFillTx/>
              <a:latin typeface="Arial"/>
              <a:ea typeface="+mn-ea"/>
              <a:cs typeface="+mn-cs"/>
            </a:endParaRPr>
          </a:p>
        </p:txBody>
      </p:sp>
      <p:sp>
        <p:nvSpPr>
          <p:cNvPr id="5" name="Text Box 7" descr="Divot">
            <a:extLst>
              <a:ext uri="{FF2B5EF4-FFF2-40B4-BE49-F238E27FC236}">
                <a16:creationId xmlns:a16="http://schemas.microsoft.com/office/drawing/2014/main" id="{BEC7DC91-9DFF-4FD6-ACD1-AA811D508602}"/>
              </a:ext>
            </a:extLst>
          </p:cNvPr>
          <p:cNvSpPr txBox="1">
            <a:spLocks noChangeArrowheads="1"/>
          </p:cNvSpPr>
          <p:nvPr/>
        </p:nvSpPr>
        <p:spPr bwMode="auto">
          <a:xfrm>
            <a:off x="2786063" y="1768001"/>
            <a:ext cx="2303462" cy="707886"/>
          </a:xfrm>
          <a:prstGeom prst="rect">
            <a:avLst/>
          </a:prstGeom>
          <a:pattFill prst="divot">
            <a:fgClr>
              <a:srgbClr val="BBE0E3"/>
            </a:fgClr>
            <a:bgClr>
              <a:srgbClr val="FFFFFF"/>
            </a:bgClr>
          </a:pattFill>
          <a:ln w="9525">
            <a:solidFill>
              <a:srgbClr val="000000"/>
            </a:solidFill>
            <a:miter lim="800000"/>
            <a:headEnd/>
            <a:tailEnd/>
          </a:ln>
        </p:spPr>
        <p:txBody>
          <a:bodyPr wrap="square">
            <a:spAutoFit/>
          </a:bodyPr>
          <a:lstStyle>
            <a:defPPr>
              <a:defRPr lang="en-GB"/>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5pPr>
            <a:lvl6pPr marL="2286000" algn="l" defTabSz="914400" rtl="0" eaLnBrk="1" latinLnBrk="0" hangingPunct="1">
              <a:defRPr kern="1200">
                <a:solidFill>
                  <a:schemeClr val="tx1"/>
                </a:solidFill>
                <a:latin typeface="Arial" panose="020B0604020202020204" pitchFamily="34" charset="0"/>
                <a:ea typeface="+mn-ea"/>
                <a:cs typeface="+mn-cs"/>
              </a:defRPr>
            </a:lvl6pPr>
            <a:lvl7pPr marL="2743200" algn="l" defTabSz="914400" rtl="0" eaLnBrk="1" latinLnBrk="0" hangingPunct="1">
              <a:defRPr kern="1200">
                <a:solidFill>
                  <a:schemeClr val="tx1"/>
                </a:solidFill>
                <a:latin typeface="Arial" panose="020B0604020202020204" pitchFamily="34" charset="0"/>
                <a:ea typeface="+mn-ea"/>
                <a:cs typeface="+mn-cs"/>
              </a:defRPr>
            </a:lvl7pPr>
            <a:lvl8pPr marL="3200400" algn="l" defTabSz="914400" rtl="0" eaLnBrk="1" latinLnBrk="0" hangingPunct="1">
              <a:defRPr kern="1200">
                <a:solidFill>
                  <a:schemeClr val="tx1"/>
                </a:solidFill>
                <a:latin typeface="Arial" panose="020B0604020202020204" pitchFamily="34" charset="0"/>
                <a:ea typeface="+mn-ea"/>
                <a:cs typeface="+mn-cs"/>
              </a:defRPr>
            </a:lvl8pPr>
            <a:lvl9pPr marL="3657600" algn="l" defTabSz="914400" rtl="0" eaLnBrk="1" latinLnBrk="0" hangingPunct="1">
              <a:defRPr kern="1200">
                <a:solidFill>
                  <a:schemeClr val="tx1"/>
                </a:solidFill>
                <a:latin typeface="Arial" panose="020B0604020202020204" pitchFamily="34" charset="0"/>
                <a:ea typeface="+mn-ea"/>
                <a:cs typeface="+mn-cs"/>
              </a:defRPr>
            </a:lvl9p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n-GB" sz="2000" b="0" i="0" u="none" strike="noStrike" kern="1200" cap="none" spc="0" normalizeH="0" baseline="0" noProof="0" dirty="0">
                <a:ln>
                  <a:noFill/>
                </a:ln>
                <a:solidFill>
                  <a:srgbClr val="000000"/>
                </a:solidFill>
                <a:effectLst/>
                <a:uLnTx/>
                <a:uFillTx/>
                <a:latin typeface="Arial"/>
                <a:ea typeface="+mn-ea"/>
                <a:cs typeface="+mn-cs"/>
              </a:rPr>
              <a:t>*Has been consuming</a:t>
            </a:r>
          </a:p>
        </p:txBody>
      </p:sp>
      <p:sp>
        <p:nvSpPr>
          <p:cNvPr id="6" name="Text Box 8" descr="Divot">
            <a:extLst>
              <a:ext uri="{FF2B5EF4-FFF2-40B4-BE49-F238E27FC236}">
                <a16:creationId xmlns:a16="http://schemas.microsoft.com/office/drawing/2014/main" id="{C8F86C7E-64F6-494B-A782-FFA9431588CE}"/>
              </a:ext>
            </a:extLst>
          </p:cNvPr>
          <p:cNvSpPr txBox="1">
            <a:spLocks noChangeArrowheads="1"/>
          </p:cNvSpPr>
          <p:nvPr/>
        </p:nvSpPr>
        <p:spPr bwMode="auto">
          <a:xfrm>
            <a:off x="8254068" y="1785058"/>
            <a:ext cx="2083731" cy="707886"/>
          </a:xfrm>
          <a:prstGeom prst="rect">
            <a:avLst/>
          </a:prstGeom>
          <a:pattFill prst="divot">
            <a:fgClr>
              <a:srgbClr val="BBE0E3"/>
            </a:fgClr>
            <a:bgClr>
              <a:srgbClr val="FFFFFF"/>
            </a:bgClr>
          </a:pattFill>
          <a:ln w="9525">
            <a:solidFill>
              <a:srgbClr val="000000"/>
            </a:solidFill>
            <a:miter lim="800000"/>
            <a:headEnd/>
            <a:tailEnd/>
          </a:ln>
        </p:spPr>
        <p:txBody>
          <a:bodyPr wrap="square">
            <a:spAutoFit/>
          </a:bodyPr>
          <a:lstStyle>
            <a:defPPr>
              <a:defRPr lang="en-GB"/>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5pPr>
            <a:lvl6pPr marL="2286000" algn="l" defTabSz="914400" rtl="0" eaLnBrk="1" latinLnBrk="0" hangingPunct="1">
              <a:defRPr kern="1200">
                <a:solidFill>
                  <a:schemeClr val="tx1"/>
                </a:solidFill>
                <a:latin typeface="Arial" panose="020B0604020202020204" pitchFamily="34" charset="0"/>
                <a:ea typeface="+mn-ea"/>
                <a:cs typeface="+mn-cs"/>
              </a:defRPr>
            </a:lvl6pPr>
            <a:lvl7pPr marL="2743200" algn="l" defTabSz="914400" rtl="0" eaLnBrk="1" latinLnBrk="0" hangingPunct="1">
              <a:defRPr kern="1200">
                <a:solidFill>
                  <a:schemeClr val="tx1"/>
                </a:solidFill>
                <a:latin typeface="Arial" panose="020B0604020202020204" pitchFamily="34" charset="0"/>
                <a:ea typeface="+mn-ea"/>
                <a:cs typeface="+mn-cs"/>
              </a:defRPr>
            </a:lvl7pPr>
            <a:lvl8pPr marL="3200400" algn="l" defTabSz="914400" rtl="0" eaLnBrk="1" latinLnBrk="0" hangingPunct="1">
              <a:defRPr kern="1200">
                <a:solidFill>
                  <a:schemeClr val="tx1"/>
                </a:solidFill>
                <a:latin typeface="Arial" panose="020B0604020202020204" pitchFamily="34" charset="0"/>
                <a:ea typeface="+mn-ea"/>
                <a:cs typeface="+mn-cs"/>
              </a:defRPr>
            </a:lvl8pPr>
            <a:lvl9pPr marL="3657600" algn="l" defTabSz="914400" rtl="0" eaLnBrk="1" latinLnBrk="0" hangingPunct="1">
              <a:defRPr kern="1200">
                <a:solidFill>
                  <a:schemeClr val="tx1"/>
                </a:solidFill>
                <a:latin typeface="Arial" panose="020B0604020202020204" pitchFamily="34" charset="0"/>
                <a:ea typeface="+mn-ea"/>
                <a:cs typeface="+mn-cs"/>
              </a:defRPr>
            </a:lvl9p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n-GB" sz="2000" b="0" i="0" u="none" strike="noStrike" kern="1200" cap="none" spc="0" normalizeH="0" baseline="0" noProof="0" dirty="0">
                <a:ln>
                  <a:noFill/>
                </a:ln>
                <a:solidFill>
                  <a:srgbClr val="000000"/>
                </a:solidFill>
                <a:effectLst/>
                <a:uLnTx/>
                <a:uFillTx/>
                <a:latin typeface="Arial"/>
                <a:ea typeface="+mn-ea"/>
                <a:cs typeface="+mn-cs"/>
              </a:rPr>
              <a:t>*Intends to consume</a:t>
            </a:r>
          </a:p>
        </p:txBody>
      </p:sp>
      <p:sp>
        <p:nvSpPr>
          <p:cNvPr id="7" name="Text Box 9" descr="Divot">
            <a:extLst>
              <a:ext uri="{FF2B5EF4-FFF2-40B4-BE49-F238E27FC236}">
                <a16:creationId xmlns:a16="http://schemas.microsoft.com/office/drawing/2014/main" id="{7707E5E3-794E-4B6A-9B95-440C58B87054}"/>
              </a:ext>
            </a:extLst>
          </p:cNvPr>
          <p:cNvSpPr txBox="1">
            <a:spLocks noChangeArrowheads="1"/>
          </p:cNvSpPr>
          <p:nvPr/>
        </p:nvSpPr>
        <p:spPr bwMode="auto">
          <a:xfrm>
            <a:off x="4515780" y="2954462"/>
            <a:ext cx="4235450" cy="707886"/>
          </a:xfrm>
          <a:prstGeom prst="rect">
            <a:avLst/>
          </a:prstGeom>
          <a:pattFill prst="divot">
            <a:fgClr>
              <a:srgbClr val="BBE0E3"/>
            </a:fgClr>
            <a:bgClr>
              <a:srgbClr val="FFFFFF"/>
            </a:bgClr>
          </a:pattFill>
          <a:ln w="9525">
            <a:solidFill>
              <a:srgbClr val="000000"/>
            </a:solidFill>
            <a:miter lim="800000"/>
            <a:headEnd/>
            <a:tailEnd/>
          </a:ln>
        </p:spPr>
        <p:txBody>
          <a:bodyPr wrap="square">
            <a:spAutoFit/>
          </a:bodyPr>
          <a:lstStyle>
            <a:defPPr>
              <a:defRPr lang="en-GB"/>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5pPr>
            <a:lvl6pPr marL="2286000" algn="l" defTabSz="914400" rtl="0" eaLnBrk="1" latinLnBrk="0" hangingPunct="1">
              <a:defRPr kern="1200">
                <a:solidFill>
                  <a:schemeClr val="tx1"/>
                </a:solidFill>
                <a:latin typeface="Arial" panose="020B0604020202020204" pitchFamily="34" charset="0"/>
                <a:ea typeface="+mn-ea"/>
                <a:cs typeface="+mn-cs"/>
              </a:defRPr>
            </a:lvl6pPr>
            <a:lvl7pPr marL="2743200" algn="l" defTabSz="914400" rtl="0" eaLnBrk="1" latinLnBrk="0" hangingPunct="1">
              <a:defRPr kern="1200">
                <a:solidFill>
                  <a:schemeClr val="tx1"/>
                </a:solidFill>
                <a:latin typeface="Arial" panose="020B0604020202020204" pitchFamily="34" charset="0"/>
                <a:ea typeface="+mn-ea"/>
                <a:cs typeface="+mn-cs"/>
              </a:defRPr>
            </a:lvl7pPr>
            <a:lvl8pPr marL="3200400" algn="l" defTabSz="914400" rtl="0" eaLnBrk="1" latinLnBrk="0" hangingPunct="1">
              <a:defRPr kern="1200">
                <a:solidFill>
                  <a:schemeClr val="tx1"/>
                </a:solidFill>
                <a:latin typeface="Arial" panose="020B0604020202020204" pitchFamily="34" charset="0"/>
                <a:ea typeface="+mn-ea"/>
                <a:cs typeface="+mn-cs"/>
              </a:defRPr>
            </a:lvl8pPr>
            <a:lvl9pPr marL="3657600" algn="l" defTabSz="914400" rtl="0" eaLnBrk="1" latinLnBrk="0" hangingPunct="1">
              <a:defRPr kern="1200">
                <a:solidFill>
                  <a:schemeClr val="tx1"/>
                </a:solidFill>
                <a:latin typeface="Arial" panose="020B0604020202020204" pitchFamily="34" charset="0"/>
                <a:ea typeface="+mn-ea"/>
                <a:cs typeface="+mn-cs"/>
              </a:defRPr>
            </a:lvl9p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n-GB" sz="2000" b="1" i="0" u="none" strike="noStrike" kern="1200" cap="none" spc="0" normalizeH="0" baseline="0" noProof="0" dirty="0">
                <a:ln>
                  <a:noFill/>
                </a:ln>
                <a:solidFill>
                  <a:srgbClr val="000000"/>
                </a:solidFill>
                <a:effectLst/>
                <a:uLnTx/>
                <a:uFillTx/>
                <a:latin typeface="Arial"/>
                <a:ea typeface="+mn-ea"/>
                <a:cs typeface="+mn-cs"/>
              </a:rPr>
              <a:t>Alcohol</a:t>
            </a:r>
            <a:r>
              <a:rPr kumimoji="0" lang="en-GB" sz="2000" b="0" i="0" u="none" strike="noStrike" kern="1200" cap="none" spc="0" normalizeH="0" baseline="0" noProof="0" dirty="0">
                <a:ln>
                  <a:noFill/>
                </a:ln>
                <a:solidFill>
                  <a:srgbClr val="000000"/>
                </a:solidFill>
                <a:effectLst/>
                <a:uLnTx/>
                <a:uFillTx/>
                <a:latin typeface="Arial"/>
                <a:ea typeface="+mn-ea"/>
                <a:cs typeface="+mn-cs"/>
              </a:rPr>
              <a:t> In a Designated Public Place…</a:t>
            </a:r>
          </a:p>
        </p:txBody>
      </p:sp>
      <p:sp>
        <p:nvSpPr>
          <p:cNvPr id="9" name="Text Box 11" descr="Divot">
            <a:extLst>
              <a:ext uri="{FF2B5EF4-FFF2-40B4-BE49-F238E27FC236}">
                <a16:creationId xmlns:a16="http://schemas.microsoft.com/office/drawing/2014/main" id="{A0F1FAFF-ACCD-4583-8836-E8515BED9B01}"/>
              </a:ext>
            </a:extLst>
          </p:cNvPr>
          <p:cNvSpPr txBox="1">
            <a:spLocks noChangeArrowheads="1"/>
          </p:cNvSpPr>
          <p:nvPr/>
        </p:nvSpPr>
        <p:spPr bwMode="auto">
          <a:xfrm>
            <a:off x="4838700" y="4035418"/>
            <a:ext cx="3505200" cy="400050"/>
          </a:xfrm>
          <a:prstGeom prst="rect">
            <a:avLst/>
          </a:prstGeom>
          <a:pattFill prst="divot">
            <a:fgClr>
              <a:srgbClr val="BBE0E3"/>
            </a:fgClr>
            <a:bgClr>
              <a:srgbClr val="FFFFFF"/>
            </a:bgClr>
          </a:pattFill>
          <a:ln w="9525">
            <a:solidFill>
              <a:srgbClr val="000000"/>
            </a:solidFill>
            <a:miter lim="800000"/>
            <a:headEnd/>
            <a:tailEnd/>
          </a:ln>
        </p:spPr>
        <p:txBody>
          <a:bodyPr wrap="square">
            <a:spAutoFit/>
          </a:bodyPr>
          <a:lstStyle>
            <a:defPPr>
              <a:defRPr lang="en-GB"/>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5pPr>
            <a:lvl6pPr marL="2286000" algn="l" defTabSz="914400" rtl="0" eaLnBrk="1" latinLnBrk="0" hangingPunct="1">
              <a:defRPr kern="1200">
                <a:solidFill>
                  <a:schemeClr val="tx1"/>
                </a:solidFill>
                <a:latin typeface="Arial" panose="020B0604020202020204" pitchFamily="34" charset="0"/>
                <a:ea typeface="+mn-ea"/>
                <a:cs typeface="+mn-cs"/>
              </a:defRPr>
            </a:lvl6pPr>
            <a:lvl7pPr marL="2743200" algn="l" defTabSz="914400" rtl="0" eaLnBrk="1" latinLnBrk="0" hangingPunct="1">
              <a:defRPr kern="1200">
                <a:solidFill>
                  <a:schemeClr val="tx1"/>
                </a:solidFill>
                <a:latin typeface="Arial" panose="020B0604020202020204" pitchFamily="34" charset="0"/>
                <a:ea typeface="+mn-ea"/>
                <a:cs typeface="+mn-cs"/>
              </a:defRPr>
            </a:lvl7pPr>
            <a:lvl8pPr marL="3200400" algn="l" defTabSz="914400" rtl="0" eaLnBrk="1" latinLnBrk="0" hangingPunct="1">
              <a:defRPr kern="1200">
                <a:solidFill>
                  <a:schemeClr val="tx1"/>
                </a:solidFill>
                <a:latin typeface="Arial" panose="020B0604020202020204" pitchFamily="34" charset="0"/>
                <a:ea typeface="+mn-ea"/>
                <a:cs typeface="+mn-cs"/>
              </a:defRPr>
            </a:lvl8pPr>
            <a:lvl9pPr marL="3657600" algn="l" defTabSz="914400" rtl="0" eaLnBrk="1" latinLnBrk="0" hangingPunct="1">
              <a:defRPr kern="1200">
                <a:solidFill>
                  <a:schemeClr val="tx1"/>
                </a:solidFill>
                <a:latin typeface="Arial" panose="020B0604020202020204" pitchFamily="34" charset="0"/>
                <a:ea typeface="+mn-ea"/>
                <a:cs typeface="+mn-cs"/>
              </a:defRPr>
            </a:lvl9p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n-GB" sz="2000" b="0" i="0" u="none" strike="noStrike" kern="1200" cap="none" spc="0" normalizeH="0" baseline="0" noProof="0" dirty="0">
                <a:ln>
                  <a:noFill/>
                </a:ln>
                <a:solidFill>
                  <a:srgbClr val="000000"/>
                </a:solidFill>
                <a:effectLst/>
                <a:uLnTx/>
                <a:uFillTx/>
                <a:latin typeface="Arial"/>
                <a:ea typeface="+mn-ea"/>
                <a:cs typeface="+mn-cs"/>
              </a:rPr>
              <a:t>Can require that person to</a:t>
            </a:r>
          </a:p>
        </p:txBody>
      </p:sp>
      <p:sp>
        <p:nvSpPr>
          <p:cNvPr id="10" name="Text Box 12" descr="Divot">
            <a:extLst>
              <a:ext uri="{FF2B5EF4-FFF2-40B4-BE49-F238E27FC236}">
                <a16:creationId xmlns:a16="http://schemas.microsoft.com/office/drawing/2014/main" id="{B527B5C7-81F9-4E86-8F3D-1E6DF7397B2A}"/>
              </a:ext>
            </a:extLst>
          </p:cNvPr>
          <p:cNvSpPr txBox="1">
            <a:spLocks noChangeArrowheads="1"/>
          </p:cNvSpPr>
          <p:nvPr/>
        </p:nvSpPr>
        <p:spPr bwMode="auto">
          <a:xfrm>
            <a:off x="3211513" y="5345113"/>
            <a:ext cx="2303462" cy="400050"/>
          </a:xfrm>
          <a:prstGeom prst="rect">
            <a:avLst/>
          </a:prstGeom>
          <a:pattFill prst="divot">
            <a:fgClr>
              <a:srgbClr val="BBE0E3"/>
            </a:fgClr>
            <a:bgClr>
              <a:srgbClr val="FFFFFF"/>
            </a:bgClr>
          </a:pattFill>
          <a:ln w="9525">
            <a:solidFill>
              <a:srgbClr val="000000"/>
            </a:solidFill>
            <a:miter lim="800000"/>
            <a:headEnd/>
            <a:tailEnd/>
          </a:ln>
        </p:spPr>
        <p:txBody>
          <a:bodyPr>
            <a:spAutoFit/>
          </a:bodyPr>
          <a:lstStyle>
            <a:defPPr>
              <a:defRPr lang="en-GB"/>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5pPr>
            <a:lvl6pPr marL="2286000" algn="l" defTabSz="914400" rtl="0" eaLnBrk="1" latinLnBrk="0" hangingPunct="1">
              <a:defRPr kern="1200">
                <a:solidFill>
                  <a:schemeClr val="tx1"/>
                </a:solidFill>
                <a:latin typeface="Arial" panose="020B0604020202020204" pitchFamily="34" charset="0"/>
                <a:ea typeface="+mn-ea"/>
                <a:cs typeface="+mn-cs"/>
              </a:defRPr>
            </a:lvl6pPr>
            <a:lvl7pPr marL="2743200" algn="l" defTabSz="914400" rtl="0" eaLnBrk="1" latinLnBrk="0" hangingPunct="1">
              <a:defRPr kern="1200">
                <a:solidFill>
                  <a:schemeClr val="tx1"/>
                </a:solidFill>
                <a:latin typeface="Arial" panose="020B0604020202020204" pitchFamily="34" charset="0"/>
                <a:ea typeface="+mn-ea"/>
                <a:cs typeface="+mn-cs"/>
              </a:defRPr>
            </a:lvl7pPr>
            <a:lvl8pPr marL="3200400" algn="l" defTabSz="914400" rtl="0" eaLnBrk="1" latinLnBrk="0" hangingPunct="1">
              <a:defRPr kern="1200">
                <a:solidFill>
                  <a:schemeClr val="tx1"/>
                </a:solidFill>
                <a:latin typeface="Arial" panose="020B0604020202020204" pitchFamily="34" charset="0"/>
                <a:ea typeface="+mn-ea"/>
                <a:cs typeface="+mn-cs"/>
              </a:defRPr>
            </a:lvl8pPr>
            <a:lvl9pPr marL="3657600" algn="l" defTabSz="914400" rtl="0" eaLnBrk="1" latinLnBrk="0" hangingPunct="1">
              <a:defRPr kern="1200">
                <a:solidFill>
                  <a:schemeClr val="tx1"/>
                </a:solidFill>
                <a:latin typeface="Arial" panose="020B0604020202020204" pitchFamily="34" charset="0"/>
                <a:ea typeface="+mn-ea"/>
                <a:cs typeface="+mn-cs"/>
              </a:defRPr>
            </a:lvl9p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n-GB" sz="2000" b="1" i="0" u="none" strike="noStrike" kern="1200" cap="none" spc="0" normalizeH="0" baseline="0" noProof="0" dirty="0">
                <a:ln>
                  <a:noFill/>
                </a:ln>
                <a:solidFill>
                  <a:srgbClr val="000000"/>
                </a:solidFill>
                <a:effectLst/>
                <a:uLnTx/>
                <a:uFillTx/>
                <a:latin typeface="Arial"/>
                <a:ea typeface="+mn-ea"/>
                <a:cs typeface="+mn-cs"/>
              </a:rPr>
              <a:t>Stop Drinking</a:t>
            </a:r>
          </a:p>
        </p:txBody>
      </p:sp>
      <p:sp>
        <p:nvSpPr>
          <p:cNvPr id="12" name="TextBox 1">
            <a:extLst>
              <a:ext uri="{FF2B5EF4-FFF2-40B4-BE49-F238E27FC236}">
                <a16:creationId xmlns:a16="http://schemas.microsoft.com/office/drawing/2014/main" id="{94FAF0FC-9A1A-4C56-BAEE-0E8FBF217FC6}"/>
              </a:ext>
            </a:extLst>
          </p:cNvPr>
          <p:cNvSpPr txBox="1">
            <a:spLocks noChangeArrowheads="1"/>
          </p:cNvSpPr>
          <p:nvPr/>
        </p:nvSpPr>
        <p:spPr bwMode="auto">
          <a:xfrm>
            <a:off x="5640388" y="5276850"/>
            <a:ext cx="1027112"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en-GB"/>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5pPr>
            <a:lvl6pPr marL="2286000" algn="l" defTabSz="914400" rtl="0" eaLnBrk="1" latinLnBrk="0" hangingPunct="1">
              <a:defRPr kern="1200">
                <a:solidFill>
                  <a:schemeClr val="tx1"/>
                </a:solidFill>
                <a:latin typeface="Arial" panose="020B0604020202020204" pitchFamily="34" charset="0"/>
                <a:ea typeface="+mn-ea"/>
                <a:cs typeface="+mn-cs"/>
              </a:defRPr>
            </a:lvl6pPr>
            <a:lvl7pPr marL="2743200" algn="l" defTabSz="914400" rtl="0" eaLnBrk="1" latinLnBrk="0" hangingPunct="1">
              <a:defRPr kern="1200">
                <a:solidFill>
                  <a:schemeClr val="tx1"/>
                </a:solidFill>
                <a:latin typeface="Arial" panose="020B0604020202020204" pitchFamily="34" charset="0"/>
                <a:ea typeface="+mn-ea"/>
                <a:cs typeface="+mn-cs"/>
              </a:defRPr>
            </a:lvl7pPr>
            <a:lvl8pPr marL="3200400" algn="l" defTabSz="914400" rtl="0" eaLnBrk="1" latinLnBrk="0" hangingPunct="1">
              <a:defRPr kern="1200">
                <a:solidFill>
                  <a:schemeClr val="tx1"/>
                </a:solidFill>
                <a:latin typeface="Arial" panose="020B0604020202020204" pitchFamily="34" charset="0"/>
                <a:ea typeface="+mn-ea"/>
                <a:cs typeface="+mn-cs"/>
              </a:defRPr>
            </a:lvl8pPr>
            <a:lvl9pPr marL="3657600" algn="l" defTabSz="914400" rtl="0" eaLnBrk="1" latinLnBrk="0" hangingPunct="1">
              <a:defRPr kern="1200">
                <a:solidFill>
                  <a:schemeClr val="tx1"/>
                </a:solidFill>
                <a:latin typeface="Arial" panose="020B0604020202020204" pitchFamily="34" charset="0"/>
                <a:ea typeface="+mn-ea"/>
                <a:cs typeface="+mn-cs"/>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GB" altLang="en-US" sz="2800" b="1" i="0" u="none" strike="noStrike" kern="1200" cap="none" spc="0" normalizeH="0" baseline="0" noProof="0" dirty="0">
                <a:ln>
                  <a:noFill/>
                </a:ln>
                <a:solidFill>
                  <a:schemeClr val="accent1">
                    <a:lumMod val="75000"/>
                  </a:schemeClr>
                </a:solidFill>
                <a:effectLst/>
                <a:uLnTx/>
                <a:uFillTx/>
                <a:latin typeface="Arial" panose="020B0604020202020204" pitchFamily="34" charset="0"/>
                <a:ea typeface="+mn-ea"/>
                <a:cs typeface="+mn-cs"/>
              </a:rPr>
              <a:t>AND</a:t>
            </a:r>
          </a:p>
        </p:txBody>
      </p:sp>
      <p:sp>
        <p:nvSpPr>
          <p:cNvPr id="13" name="Text Box 13" descr="Divot">
            <a:extLst>
              <a:ext uri="{FF2B5EF4-FFF2-40B4-BE49-F238E27FC236}">
                <a16:creationId xmlns:a16="http://schemas.microsoft.com/office/drawing/2014/main" id="{ADC7B1DB-BE0B-45EB-9116-94CA68A56395}"/>
              </a:ext>
            </a:extLst>
          </p:cNvPr>
          <p:cNvSpPr txBox="1">
            <a:spLocks noChangeArrowheads="1"/>
          </p:cNvSpPr>
          <p:nvPr/>
        </p:nvSpPr>
        <p:spPr bwMode="auto">
          <a:xfrm>
            <a:off x="6721475" y="5037138"/>
            <a:ext cx="4235450" cy="1016000"/>
          </a:xfrm>
          <a:prstGeom prst="rect">
            <a:avLst/>
          </a:prstGeom>
          <a:pattFill prst="divot">
            <a:fgClr>
              <a:srgbClr val="BBE0E3"/>
            </a:fgClr>
            <a:bgClr>
              <a:srgbClr val="FFFFFF"/>
            </a:bgClr>
          </a:pattFill>
          <a:ln w="9525">
            <a:solidFill>
              <a:srgbClr val="000000"/>
            </a:solidFill>
            <a:miter lim="800000"/>
            <a:headEnd/>
            <a:tailEnd/>
          </a:ln>
        </p:spPr>
        <p:txBody>
          <a:bodyPr>
            <a:spAutoFit/>
          </a:bodyPr>
          <a:lstStyle>
            <a:defPPr>
              <a:defRPr lang="en-GB"/>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5pPr>
            <a:lvl6pPr marL="2286000" algn="l" defTabSz="914400" rtl="0" eaLnBrk="1" latinLnBrk="0" hangingPunct="1">
              <a:defRPr kern="1200">
                <a:solidFill>
                  <a:schemeClr val="tx1"/>
                </a:solidFill>
                <a:latin typeface="Arial" panose="020B0604020202020204" pitchFamily="34" charset="0"/>
                <a:ea typeface="+mn-ea"/>
                <a:cs typeface="+mn-cs"/>
              </a:defRPr>
            </a:lvl6pPr>
            <a:lvl7pPr marL="2743200" algn="l" defTabSz="914400" rtl="0" eaLnBrk="1" latinLnBrk="0" hangingPunct="1">
              <a:defRPr kern="1200">
                <a:solidFill>
                  <a:schemeClr val="tx1"/>
                </a:solidFill>
                <a:latin typeface="Arial" panose="020B0604020202020204" pitchFamily="34" charset="0"/>
                <a:ea typeface="+mn-ea"/>
                <a:cs typeface="+mn-cs"/>
              </a:defRPr>
            </a:lvl7pPr>
            <a:lvl8pPr marL="3200400" algn="l" defTabSz="914400" rtl="0" eaLnBrk="1" latinLnBrk="0" hangingPunct="1">
              <a:defRPr kern="1200">
                <a:solidFill>
                  <a:schemeClr val="tx1"/>
                </a:solidFill>
                <a:latin typeface="Arial" panose="020B0604020202020204" pitchFamily="34" charset="0"/>
                <a:ea typeface="+mn-ea"/>
                <a:cs typeface="+mn-cs"/>
              </a:defRPr>
            </a:lvl8pPr>
            <a:lvl9pPr marL="3657600" algn="l" defTabSz="914400" rtl="0" eaLnBrk="1" latinLnBrk="0" hangingPunct="1">
              <a:defRPr kern="1200">
                <a:solidFill>
                  <a:schemeClr val="tx1"/>
                </a:solidFill>
                <a:latin typeface="Arial" panose="020B0604020202020204" pitchFamily="34" charset="0"/>
                <a:ea typeface="+mn-ea"/>
                <a:cs typeface="+mn-cs"/>
              </a:defRPr>
            </a:lvl9p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n-GB" sz="2000" b="1" i="0" u="none" strike="noStrike" kern="1200" cap="none" spc="0" normalizeH="0" baseline="0" noProof="0" dirty="0">
                <a:ln>
                  <a:noFill/>
                </a:ln>
                <a:solidFill>
                  <a:srgbClr val="000000"/>
                </a:solidFill>
                <a:effectLst/>
                <a:uLnTx/>
                <a:uFillTx/>
                <a:latin typeface="Arial"/>
                <a:ea typeface="+mn-ea"/>
                <a:cs typeface="+mn-cs"/>
              </a:rPr>
              <a:t>Hand over any alcohol or container for alcohol (sealed or unsealed)</a:t>
            </a:r>
          </a:p>
        </p:txBody>
      </p:sp>
      <p:pic>
        <p:nvPicPr>
          <p:cNvPr id="15" name="Picture 14">
            <a:extLst>
              <a:ext uri="{FF2B5EF4-FFF2-40B4-BE49-F238E27FC236}">
                <a16:creationId xmlns:a16="http://schemas.microsoft.com/office/drawing/2014/main" id="{8F9AC880-934E-5773-F045-F81E8E154D82}"/>
              </a:ext>
            </a:extLst>
          </p:cNvPr>
          <p:cNvPicPr>
            <a:picLocks noChangeAspect="1"/>
          </p:cNvPicPr>
          <p:nvPr/>
        </p:nvPicPr>
        <p:blipFill>
          <a:blip r:embed="rId3"/>
          <a:stretch>
            <a:fillRect/>
          </a:stretch>
        </p:blipFill>
        <p:spPr>
          <a:xfrm>
            <a:off x="10599080" y="940844"/>
            <a:ext cx="1200150" cy="1181100"/>
          </a:xfrm>
          <a:prstGeom prst="rect">
            <a:avLst/>
          </a:prstGeom>
        </p:spPr>
      </p:pic>
      <p:pic>
        <p:nvPicPr>
          <p:cNvPr id="17" name="Picture 16">
            <a:extLst>
              <a:ext uri="{FF2B5EF4-FFF2-40B4-BE49-F238E27FC236}">
                <a16:creationId xmlns:a16="http://schemas.microsoft.com/office/drawing/2014/main" id="{590C2E6F-8514-2FD1-F41D-D95B8284A72B}"/>
              </a:ext>
            </a:extLst>
          </p:cNvPr>
          <p:cNvPicPr>
            <a:picLocks noChangeAspect="1"/>
          </p:cNvPicPr>
          <p:nvPr/>
        </p:nvPicPr>
        <p:blipFill>
          <a:blip r:embed="rId4"/>
          <a:stretch>
            <a:fillRect/>
          </a:stretch>
        </p:blipFill>
        <p:spPr>
          <a:xfrm>
            <a:off x="2264568" y="2694618"/>
            <a:ext cx="2123295" cy="1928181"/>
          </a:xfrm>
          <a:prstGeom prst="rect">
            <a:avLst/>
          </a:prstGeom>
        </p:spPr>
      </p:pic>
      <p:pic>
        <p:nvPicPr>
          <p:cNvPr id="19" name="Picture 18">
            <a:extLst>
              <a:ext uri="{FF2B5EF4-FFF2-40B4-BE49-F238E27FC236}">
                <a16:creationId xmlns:a16="http://schemas.microsoft.com/office/drawing/2014/main" id="{FA2F34F2-E9B6-6EF8-2B63-94C61796E21D}"/>
              </a:ext>
            </a:extLst>
          </p:cNvPr>
          <p:cNvPicPr>
            <a:picLocks noChangeAspect="1"/>
          </p:cNvPicPr>
          <p:nvPr/>
        </p:nvPicPr>
        <p:blipFill>
          <a:blip r:embed="rId5"/>
          <a:stretch>
            <a:fillRect/>
          </a:stretch>
        </p:blipFill>
        <p:spPr>
          <a:xfrm>
            <a:off x="8942646" y="2746289"/>
            <a:ext cx="2083731" cy="1928560"/>
          </a:xfrm>
          <a:prstGeom prst="rect">
            <a:avLst/>
          </a:prstGeom>
        </p:spPr>
      </p:pic>
    </p:spTree>
    <p:extLst>
      <p:ext uri="{BB962C8B-B14F-4D97-AF65-F5344CB8AC3E}">
        <p14:creationId xmlns:p14="http://schemas.microsoft.com/office/powerpoint/2010/main" val="33489281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C260DE-1CEC-4F06-AC13-614B250D1139}"/>
              </a:ext>
            </a:extLst>
          </p:cNvPr>
          <p:cNvSpPr>
            <a:spLocks noGrp="1"/>
          </p:cNvSpPr>
          <p:nvPr>
            <p:ph type="title"/>
          </p:nvPr>
        </p:nvSpPr>
        <p:spPr/>
        <p:txBody>
          <a:bodyPr/>
          <a:lstStyle/>
          <a:p>
            <a:pPr algn="ctr"/>
            <a:r>
              <a:rPr lang="en-GB" dirty="0"/>
              <a:t>POINTS TO PROVE: Alcohol</a:t>
            </a:r>
          </a:p>
        </p:txBody>
      </p:sp>
      <p:sp>
        <p:nvSpPr>
          <p:cNvPr id="3" name="Rectangle 2">
            <a:extLst>
              <a:ext uri="{FF2B5EF4-FFF2-40B4-BE49-F238E27FC236}">
                <a16:creationId xmlns:a16="http://schemas.microsoft.com/office/drawing/2014/main" id="{189CC9FC-835C-4F68-A327-E1F4E9CAF1F9}"/>
              </a:ext>
            </a:extLst>
          </p:cNvPr>
          <p:cNvSpPr/>
          <p:nvPr/>
        </p:nvSpPr>
        <p:spPr>
          <a:xfrm>
            <a:off x="2322787" y="1056043"/>
            <a:ext cx="9781388" cy="5090624"/>
          </a:xfrm>
          <a:prstGeom prst="rect">
            <a:avLst/>
          </a:prstGeom>
        </p:spPr>
        <p:txBody>
          <a:bodyPr wrap="square">
            <a:spAutoFit/>
          </a:bodyPr>
          <a:lstStyle/>
          <a:p>
            <a:pPr marL="342900" marR="0" lvl="0" indent="-342900" algn="l" defTabSz="914400" rtl="0" eaLnBrk="0" fontAlgn="base" latinLnBrk="0" hangingPunct="0">
              <a:lnSpc>
                <a:spcPct val="100000"/>
              </a:lnSpc>
              <a:spcBef>
                <a:spcPct val="20000"/>
              </a:spcBef>
              <a:spcAft>
                <a:spcPct val="0"/>
              </a:spcAft>
              <a:buClrTx/>
              <a:buSzTx/>
              <a:buFont typeface="Wingdings" panose="05000000000000000000" pitchFamily="2" charset="2"/>
              <a:buChar char="ü"/>
              <a:tabLst/>
              <a:defRPr/>
            </a:pPr>
            <a:r>
              <a:rPr kumimoji="0" lang="en-GB" altLang="en-US" sz="2800" b="0" i="0" u="none" strike="noStrike" kern="0" cap="none" spc="0" normalizeH="0" baseline="0" noProof="0" dirty="0">
                <a:ln>
                  <a:noFill/>
                </a:ln>
                <a:solidFill>
                  <a:srgbClr val="000000"/>
                </a:solidFill>
                <a:effectLst/>
                <a:uLnTx/>
                <a:uFillTx/>
                <a:latin typeface="Arial"/>
                <a:ea typeface="+mn-ea"/>
                <a:cs typeface="+mn-cs"/>
              </a:rPr>
              <a:t>That you were in </a:t>
            </a:r>
            <a:r>
              <a:rPr kumimoji="0" lang="en-GB" altLang="en-US" sz="2800" b="1" i="0" u="none" strike="noStrike" kern="0" cap="none" spc="0" normalizeH="0" baseline="0" noProof="0" dirty="0">
                <a:ln>
                  <a:noFill/>
                </a:ln>
                <a:solidFill>
                  <a:schemeClr val="accent1">
                    <a:lumMod val="75000"/>
                  </a:schemeClr>
                </a:solidFill>
                <a:effectLst/>
                <a:uLnTx/>
                <a:uFillTx/>
                <a:latin typeface="Arial"/>
                <a:ea typeface="+mn-ea"/>
                <a:cs typeface="+mn-cs"/>
              </a:rPr>
              <a:t>uniform</a:t>
            </a:r>
          </a:p>
          <a:p>
            <a:pPr marL="342900" marR="0" lvl="0" indent="-342900" algn="l" defTabSz="914400" rtl="0" eaLnBrk="0" fontAlgn="base" latinLnBrk="0" hangingPunct="0">
              <a:lnSpc>
                <a:spcPct val="100000"/>
              </a:lnSpc>
              <a:spcBef>
                <a:spcPct val="20000"/>
              </a:spcBef>
              <a:spcAft>
                <a:spcPct val="0"/>
              </a:spcAft>
              <a:buClrTx/>
              <a:buSzTx/>
              <a:buFont typeface="Wingdings" panose="05000000000000000000" pitchFamily="2" charset="2"/>
              <a:buChar char="ü"/>
              <a:tabLst/>
              <a:defRPr/>
            </a:pPr>
            <a:endParaRPr kumimoji="0" lang="en-GB" altLang="en-US" sz="2800" b="0" i="0" u="none" strike="noStrike" kern="0" cap="none" spc="0" normalizeH="0" baseline="0" noProof="0" dirty="0">
              <a:ln>
                <a:noFill/>
              </a:ln>
              <a:solidFill>
                <a:srgbClr val="000000"/>
              </a:solidFill>
              <a:effectLst/>
              <a:uLnTx/>
              <a:uFillTx/>
              <a:latin typeface="Arial"/>
              <a:ea typeface="+mn-ea"/>
              <a:cs typeface="+mn-cs"/>
            </a:endParaRPr>
          </a:p>
          <a:p>
            <a:pPr marL="342900" marR="0" lvl="0" indent="-342900" algn="l" defTabSz="914400" rtl="0" eaLnBrk="0" fontAlgn="base" latinLnBrk="0" hangingPunct="0">
              <a:lnSpc>
                <a:spcPct val="100000"/>
              </a:lnSpc>
              <a:spcBef>
                <a:spcPct val="20000"/>
              </a:spcBef>
              <a:spcAft>
                <a:spcPct val="0"/>
              </a:spcAft>
              <a:buClrTx/>
              <a:buSzTx/>
              <a:buFont typeface="Wingdings" panose="05000000000000000000" pitchFamily="2" charset="2"/>
              <a:buChar char="ü"/>
              <a:tabLst/>
              <a:defRPr/>
            </a:pPr>
            <a:r>
              <a:rPr kumimoji="0" lang="en-GB" altLang="en-US" sz="2800" b="0" i="0" u="none" strike="noStrike" kern="0" cap="none" spc="0" normalizeH="0" baseline="0" noProof="0" dirty="0">
                <a:ln>
                  <a:noFill/>
                </a:ln>
                <a:solidFill>
                  <a:srgbClr val="000000"/>
                </a:solidFill>
                <a:effectLst/>
                <a:uLnTx/>
                <a:uFillTx/>
                <a:latin typeface="Arial"/>
                <a:ea typeface="+mn-ea"/>
                <a:cs typeface="+mn-cs"/>
              </a:rPr>
              <a:t>The</a:t>
            </a:r>
            <a:r>
              <a:rPr kumimoji="0" lang="en-GB" altLang="en-US" sz="2800" i="0" u="none" strike="noStrike" kern="0" cap="none" spc="0" normalizeH="0" baseline="0" noProof="0" dirty="0">
                <a:ln>
                  <a:noFill/>
                </a:ln>
                <a:solidFill>
                  <a:srgbClr val="000000"/>
                </a:solidFill>
                <a:effectLst/>
                <a:uLnTx/>
                <a:uFillTx/>
                <a:latin typeface="Arial"/>
                <a:ea typeface="+mn-ea"/>
                <a:cs typeface="+mn-cs"/>
              </a:rPr>
              <a:t> objective </a:t>
            </a:r>
            <a:r>
              <a:rPr kumimoji="0" lang="en-GB" altLang="en-US" sz="2800" b="0" i="0" u="none" strike="noStrike" kern="0" cap="none" spc="0" normalizeH="0" baseline="0" noProof="0" dirty="0">
                <a:ln>
                  <a:noFill/>
                </a:ln>
                <a:solidFill>
                  <a:srgbClr val="000000"/>
                </a:solidFill>
                <a:effectLst/>
                <a:uLnTx/>
                <a:uFillTx/>
                <a:latin typeface="Arial"/>
                <a:ea typeface="+mn-ea"/>
                <a:cs typeface="+mn-cs"/>
              </a:rPr>
              <a:t>was to </a:t>
            </a:r>
            <a:r>
              <a:rPr kumimoji="0" lang="en-GB" altLang="en-US" sz="2800" b="1" i="0" u="none" strike="noStrike" kern="0" cap="none" spc="0" normalizeH="0" baseline="0" noProof="0" dirty="0">
                <a:ln>
                  <a:noFill/>
                </a:ln>
                <a:solidFill>
                  <a:schemeClr val="accent1">
                    <a:lumMod val="75000"/>
                  </a:schemeClr>
                </a:solidFill>
                <a:effectLst/>
                <a:uLnTx/>
                <a:uFillTx/>
                <a:latin typeface="Arial"/>
                <a:ea typeface="+mn-ea"/>
                <a:cs typeface="+mn-cs"/>
              </a:rPr>
              <a:t>seize </a:t>
            </a:r>
            <a:r>
              <a:rPr lang="en-GB" altLang="en-US" sz="2800" b="1" kern="0" dirty="0">
                <a:solidFill>
                  <a:schemeClr val="accent1">
                    <a:lumMod val="75000"/>
                  </a:schemeClr>
                </a:solidFill>
                <a:latin typeface="Arial"/>
              </a:rPr>
              <a:t>alcohol</a:t>
            </a:r>
            <a:endParaRPr kumimoji="0" lang="en-GB" altLang="en-US" sz="2800" b="1" i="0" u="none" strike="noStrike" kern="0" cap="none" spc="0" normalizeH="0" baseline="0" noProof="0" dirty="0">
              <a:ln>
                <a:noFill/>
              </a:ln>
              <a:solidFill>
                <a:schemeClr val="accent1">
                  <a:lumMod val="75000"/>
                </a:schemeClr>
              </a:solidFill>
              <a:effectLst/>
              <a:uLnTx/>
              <a:uFillTx/>
              <a:latin typeface="Arial"/>
              <a:ea typeface="+mn-ea"/>
              <a:cs typeface="+mn-cs"/>
            </a:endParaRPr>
          </a:p>
          <a:p>
            <a:pPr marL="342900" marR="0" lvl="0" indent="-342900" algn="l" defTabSz="914400" rtl="0" eaLnBrk="0" fontAlgn="base" latinLnBrk="0" hangingPunct="0">
              <a:lnSpc>
                <a:spcPct val="100000"/>
              </a:lnSpc>
              <a:spcBef>
                <a:spcPct val="20000"/>
              </a:spcBef>
              <a:spcAft>
                <a:spcPct val="0"/>
              </a:spcAft>
              <a:buClrTx/>
              <a:buSzTx/>
              <a:buFont typeface="Wingdings" panose="05000000000000000000" pitchFamily="2" charset="2"/>
              <a:buChar char="ü"/>
              <a:tabLst/>
              <a:defRPr/>
            </a:pPr>
            <a:endParaRPr kumimoji="0" lang="en-GB" altLang="en-US" sz="2800" b="0" i="0" u="none" strike="noStrike" kern="0" cap="none" spc="0" normalizeH="0" baseline="0" noProof="0" dirty="0">
              <a:ln>
                <a:noFill/>
              </a:ln>
              <a:solidFill>
                <a:srgbClr val="000000"/>
              </a:solidFill>
              <a:effectLst/>
              <a:uLnTx/>
              <a:uFillTx/>
              <a:latin typeface="Arial"/>
              <a:ea typeface="+mn-ea"/>
              <a:cs typeface="+mn-cs"/>
            </a:endParaRPr>
          </a:p>
          <a:p>
            <a:pPr marL="342900" marR="0" lvl="0" indent="-342900" algn="l" defTabSz="914400" rtl="0" eaLnBrk="0" fontAlgn="base" latinLnBrk="0" hangingPunct="0">
              <a:lnSpc>
                <a:spcPct val="100000"/>
              </a:lnSpc>
              <a:spcBef>
                <a:spcPct val="20000"/>
              </a:spcBef>
              <a:spcAft>
                <a:spcPct val="0"/>
              </a:spcAft>
              <a:buClrTx/>
              <a:buSzTx/>
              <a:buFont typeface="Wingdings" panose="05000000000000000000" pitchFamily="2" charset="2"/>
              <a:buChar char="ü"/>
              <a:tabLst/>
              <a:defRPr/>
            </a:pPr>
            <a:r>
              <a:rPr kumimoji="0" lang="en-GB" altLang="en-US" sz="2800" b="0" i="0" u="none" strike="noStrike" kern="0" cap="none" spc="0" normalizeH="0" baseline="0" noProof="0" dirty="0">
                <a:ln>
                  <a:noFill/>
                </a:ln>
                <a:solidFill>
                  <a:srgbClr val="000000"/>
                </a:solidFill>
                <a:effectLst/>
                <a:uLnTx/>
                <a:uFillTx/>
                <a:latin typeface="Arial"/>
                <a:ea typeface="+mn-ea"/>
                <a:cs typeface="+mn-cs"/>
              </a:rPr>
              <a:t>The person was </a:t>
            </a:r>
            <a:r>
              <a:rPr kumimoji="0" lang="en-GB" altLang="en-US" sz="2800" b="1" i="0" u="none" strike="noStrike" kern="0" cap="none" spc="0" normalizeH="0" baseline="0" noProof="0" dirty="0">
                <a:ln>
                  <a:noFill/>
                </a:ln>
                <a:solidFill>
                  <a:schemeClr val="accent1">
                    <a:lumMod val="75000"/>
                  </a:schemeClr>
                </a:solidFill>
                <a:effectLst/>
                <a:uLnTx/>
                <a:uFillTx/>
                <a:latin typeface="Arial"/>
                <a:ea typeface="+mn-ea"/>
                <a:cs typeface="+mn-cs"/>
              </a:rPr>
              <a:t>apparently under 18</a:t>
            </a:r>
            <a:r>
              <a:rPr kumimoji="0" lang="en-GB" altLang="en-US" sz="2800" b="0" i="0" u="none" strike="noStrike" kern="0" cap="none" spc="0" normalizeH="0" baseline="0" noProof="0" dirty="0">
                <a:ln>
                  <a:noFill/>
                </a:ln>
                <a:solidFill>
                  <a:srgbClr val="000000"/>
                </a:solidFill>
                <a:effectLst/>
                <a:uLnTx/>
                <a:uFillTx/>
                <a:latin typeface="Arial"/>
                <a:ea typeface="+mn-ea"/>
                <a:cs typeface="+mn-cs"/>
              </a:rPr>
              <a:t>, or drinking in a </a:t>
            </a:r>
            <a:r>
              <a:rPr kumimoji="0" lang="en-GB" altLang="en-US" sz="2800" b="1" i="0" u="none" strike="noStrike" kern="0" cap="none" spc="0" normalizeH="0" baseline="0" noProof="0" dirty="0">
                <a:ln>
                  <a:noFill/>
                </a:ln>
                <a:solidFill>
                  <a:schemeClr val="accent1">
                    <a:lumMod val="75000"/>
                  </a:schemeClr>
                </a:solidFill>
                <a:effectLst/>
                <a:uLnTx/>
                <a:uFillTx/>
                <a:latin typeface="Arial"/>
                <a:ea typeface="+mn-ea"/>
                <a:cs typeface="+mn-cs"/>
              </a:rPr>
              <a:t>designated area</a:t>
            </a:r>
          </a:p>
          <a:p>
            <a:pPr marL="342900" marR="0" lvl="0" indent="-342900" algn="l" defTabSz="914400" rtl="0" eaLnBrk="0" fontAlgn="base" latinLnBrk="0" hangingPunct="0">
              <a:lnSpc>
                <a:spcPct val="100000"/>
              </a:lnSpc>
              <a:spcBef>
                <a:spcPct val="20000"/>
              </a:spcBef>
              <a:spcAft>
                <a:spcPct val="0"/>
              </a:spcAft>
              <a:buClrTx/>
              <a:buSzTx/>
              <a:buFont typeface="Wingdings" panose="05000000000000000000" pitchFamily="2" charset="2"/>
              <a:buChar char="ü"/>
              <a:tabLst/>
              <a:defRPr/>
            </a:pPr>
            <a:endParaRPr kumimoji="0" lang="en-GB" altLang="en-US" sz="2800" b="0" i="0" u="none" strike="noStrike" kern="0" cap="none" spc="0" normalizeH="0" baseline="0" noProof="0" dirty="0">
              <a:ln>
                <a:noFill/>
              </a:ln>
              <a:solidFill>
                <a:srgbClr val="000000"/>
              </a:solidFill>
              <a:effectLst/>
              <a:uLnTx/>
              <a:uFillTx/>
              <a:latin typeface="Arial"/>
              <a:ea typeface="+mn-ea"/>
              <a:cs typeface="+mn-cs"/>
            </a:endParaRPr>
          </a:p>
          <a:p>
            <a:pPr marL="342900" marR="0" lvl="0" indent="-342900" algn="l" defTabSz="914400" rtl="0" eaLnBrk="0" fontAlgn="base" latinLnBrk="0" hangingPunct="0">
              <a:lnSpc>
                <a:spcPct val="100000"/>
              </a:lnSpc>
              <a:spcBef>
                <a:spcPct val="20000"/>
              </a:spcBef>
              <a:spcAft>
                <a:spcPct val="0"/>
              </a:spcAft>
              <a:buClrTx/>
              <a:buSzTx/>
              <a:buFont typeface="Wingdings" panose="05000000000000000000" pitchFamily="2" charset="2"/>
              <a:buChar char="ü"/>
              <a:tabLst/>
              <a:defRPr/>
            </a:pPr>
            <a:r>
              <a:rPr kumimoji="0" lang="en-GB" altLang="en-US" sz="2800" b="0" i="0" u="none" strike="noStrike" kern="0" cap="none" spc="0" normalizeH="0" baseline="0" noProof="0" dirty="0">
                <a:ln>
                  <a:noFill/>
                </a:ln>
                <a:solidFill>
                  <a:srgbClr val="000000"/>
                </a:solidFill>
                <a:effectLst/>
                <a:uLnTx/>
                <a:uFillTx/>
                <a:latin typeface="Arial"/>
                <a:ea typeface="+mn-ea"/>
                <a:cs typeface="+mn-cs"/>
              </a:rPr>
              <a:t>That the person was </a:t>
            </a:r>
            <a:r>
              <a:rPr lang="en-GB" altLang="en-US" sz="2800" b="1" kern="0" dirty="0">
                <a:solidFill>
                  <a:schemeClr val="accent1">
                    <a:lumMod val="75000"/>
                  </a:schemeClr>
                </a:solidFill>
                <a:latin typeface="Arial"/>
              </a:rPr>
              <a:t>drinking alcohol</a:t>
            </a:r>
            <a:r>
              <a:rPr lang="en-GB" altLang="en-US" sz="2800" kern="0" dirty="0">
                <a:solidFill>
                  <a:srgbClr val="000000"/>
                </a:solidFill>
                <a:latin typeface="Arial"/>
              </a:rPr>
              <a:t>, or is </a:t>
            </a:r>
            <a:r>
              <a:rPr lang="en-GB" altLang="en-US" sz="2800" b="1" kern="0" dirty="0">
                <a:solidFill>
                  <a:schemeClr val="accent1">
                    <a:lumMod val="75000"/>
                  </a:schemeClr>
                </a:solidFill>
                <a:latin typeface="Arial"/>
              </a:rPr>
              <a:t>intoxicated</a:t>
            </a:r>
            <a:endParaRPr kumimoji="0" lang="en-GB" altLang="en-US" sz="2800" b="1" i="0" u="none" strike="noStrike" kern="0" cap="none" spc="0" normalizeH="0" baseline="0" noProof="0" dirty="0">
              <a:ln>
                <a:noFill/>
              </a:ln>
              <a:solidFill>
                <a:schemeClr val="accent1">
                  <a:lumMod val="75000"/>
                </a:schemeClr>
              </a:solidFill>
              <a:effectLst/>
              <a:uLnTx/>
              <a:uFillTx/>
              <a:latin typeface="Arial"/>
              <a:ea typeface="+mn-ea"/>
              <a:cs typeface="+mn-cs"/>
            </a:endParaRPr>
          </a:p>
          <a:p>
            <a:pPr marL="342900" marR="0" lvl="0" indent="-342900" algn="l" defTabSz="914400" rtl="0" eaLnBrk="0" fontAlgn="base" latinLnBrk="0" hangingPunct="0">
              <a:lnSpc>
                <a:spcPct val="100000"/>
              </a:lnSpc>
              <a:spcBef>
                <a:spcPct val="20000"/>
              </a:spcBef>
              <a:spcAft>
                <a:spcPct val="0"/>
              </a:spcAft>
              <a:buClrTx/>
              <a:buSzTx/>
              <a:buFont typeface="Wingdings" panose="05000000000000000000" pitchFamily="2" charset="2"/>
              <a:buChar char="ü"/>
              <a:tabLst/>
              <a:defRPr/>
            </a:pPr>
            <a:endParaRPr kumimoji="0" lang="en-GB" altLang="en-US" sz="2800" b="0" i="0" u="none" strike="noStrike" kern="0" cap="none" spc="0" normalizeH="0" baseline="0" noProof="0" dirty="0">
              <a:ln>
                <a:noFill/>
              </a:ln>
              <a:solidFill>
                <a:srgbClr val="000000"/>
              </a:solidFill>
              <a:effectLst/>
              <a:uLnTx/>
              <a:uFillTx/>
              <a:latin typeface="Arial"/>
              <a:ea typeface="+mn-ea"/>
              <a:cs typeface="+mn-cs"/>
            </a:endParaRPr>
          </a:p>
          <a:p>
            <a:pPr marL="342900" marR="0" lvl="0" indent="-342900" algn="l" defTabSz="914400" rtl="0" eaLnBrk="0" fontAlgn="base" latinLnBrk="0" hangingPunct="0">
              <a:lnSpc>
                <a:spcPct val="100000"/>
              </a:lnSpc>
              <a:spcBef>
                <a:spcPct val="20000"/>
              </a:spcBef>
              <a:spcAft>
                <a:spcPct val="0"/>
              </a:spcAft>
              <a:buClrTx/>
              <a:buSzTx/>
              <a:buFont typeface="Wingdings" panose="05000000000000000000" pitchFamily="2" charset="2"/>
              <a:buChar char="ü"/>
              <a:tabLst/>
              <a:defRPr/>
            </a:pPr>
            <a:r>
              <a:rPr kumimoji="0" lang="en-GB" altLang="en-US" sz="2800" b="0" i="0" u="none" strike="noStrike" kern="0" cap="none" spc="0" normalizeH="0" baseline="0" noProof="0" dirty="0">
                <a:ln>
                  <a:noFill/>
                </a:ln>
                <a:solidFill>
                  <a:srgbClr val="000000"/>
                </a:solidFill>
                <a:effectLst/>
                <a:uLnTx/>
                <a:uFillTx/>
                <a:latin typeface="Arial"/>
                <a:ea typeface="+mn-ea"/>
                <a:cs typeface="+mn-cs"/>
              </a:rPr>
              <a:t>That the person was in a </a:t>
            </a:r>
            <a:r>
              <a:rPr kumimoji="0" lang="en-GB" altLang="en-US" sz="2800" b="1" i="0" u="none" strike="noStrike" kern="0" cap="none" spc="0" normalizeH="0" baseline="0" noProof="0" dirty="0">
                <a:ln>
                  <a:noFill/>
                </a:ln>
                <a:solidFill>
                  <a:schemeClr val="accent1">
                    <a:lumMod val="75000"/>
                  </a:schemeClr>
                </a:solidFill>
                <a:effectLst/>
                <a:uLnTx/>
                <a:uFillTx/>
                <a:latin typeface="Arial"/>
                <a:ea typeface="+mn-ea"/>
                <a:cs typeface="+mn-cs"/>
              </a:rPr>
              <a:t>street or public place</a:t>
            </a:r>
          </a:p>
        </p:txBody>
      </p:sp>
    </p:spTree>
    <p:extLst>
      <p:ext uri="{BB962C8B-B14F-4D97-AF65-F5344CB8AC3E}">
        <p14:creationId xmlns:p14="http://schemas.microsoft.com/office/powerpoint/2010/main" val="117684852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5EDC98-3E0E-4A4F-89F4-5724CDAF81E4}"/>
              </a:ext>
            </a:extLst>
          </p:cNvPr>
          <p:cNvSpPr>
            <a:spLocks noGrp="1"/>
          </p:cNvSpPr>
          <p:nvPr>
            <p:ph type="title"/>
          </p:nvPr>
        </p:nvSpPr>
        <p:spPr/>
        <p:txBody>
          <a:bodyPr/>
          <a:lstStyle/>
          <a:p>
            <a:pPr algn="ctr"/>
            <a:r>
              <a:rPr lang="en-GB" dirty="0"/>
              <a:t>TOBACCO:</a:t>
            </a:r>
          </a:p>
        </p:txBody>
      </p:sp>
      <p:pic>
        <p:nvPicPr>
          <p:cNvPr id="6" name="Picture 5">
            <a:extLst>
              <a:ext uri="{FF2B5EF4-FFF2-40B4-BE49-F238E27FC236}">
                <a16:creationId xmlns:a16="http://schemas.microsoft.com/office/drawing/2014/main" id="{4F2CBABD-478E-8BEC-1AF9-1F83FC4AD896}"/>
              </a:ext>
            </a:extLst>
          </p:cNvPr>
          <p:cNvPicPr>
            <a:picLocks noChangeAspect="1"/>
          </p:cNvPicPr>
          <p:nvPr/>
        </p:nvPicPr>
        <p:blipFill>
          <a:blip r:embed="rId3"/>
          <a:stretch>
            <a:fillRect/>
          </a:stretch>
        </p:blipFill>
        <p:spPr>
          <a:xfrm>
            <a:off x="2668969" y="1501149"/>
            <a:ext cx="8838455" cy="3855702"/>
          </a:xfrm>
          <a:prstGeom prst="rect">
            <a:avLst/>
          </a:prstGeom>
        </p:spPr>
      </p:pic>
    </p:spTree>
    <p:extLst>
      <p:ext uri="{BB962C8B-B14F-4D97-AF65-F5344CB8AC3E}">
        <p14:creationId xmlns:p14="http://schemas.microsoft.com/office/powerpoint/2010/main" val="233311113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4E42CFFF-358B-4348-F939-773214151804}"/>
              </a:ext>
            </a:extLst>
          </p:cNvPr>
          <p:cNvSpPr/>
          <p:nvPr/>
        </p:nvSpPr>
        <p:spPr>
          <a:xfrm>
            <a:off x="3241964" y="3425827"/>
            <a:ext cx="1625730" cy="436119"/>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B2642CC8-8DDE-4D26-A6FB-D617FBFB4C9B}"/>
              </a:ext>
            </a:extLst>
          </p:cNvPr>
          <p:cNvSpPr>
            <a:spLocks noGrp="1"/>
          </p:cNvSpPr>
          <p:nvPr>
            <p:ph type="title"/>
          </p:nvPr>
        </p:nvSpPr>
        <p:spPr/>
        <p:txBody>
          <a:bodyPr/>
          <a:lstStyle/>
          <a:p>
            <a:pPr algn="ctr"/>
            <a:r>
              <a:rPr lang="en-GB" sz="2800" dirty="0"/>
              <a:t>POWER TO SEIZE TOBACCO: </a:t>
            </a:r>
          </a:p>
        </p:txBody>
      </p:sp>
      <p:grpSp>
        <p:nvGrpSpPr>
          <p:cNvPr id="3" name="Group 2">
            <a:extLst>
              <a:ext uri="{FF2B5EF4-FFF2-40B4-BE49-F238E27FC236}">
                <a16:creationId xmlns:a16="http://schemas.microsoft.com/office/drawing/2014/main" id="{FC29CB94-C84B-4112-A264-F5B376C175DD}"/>
              </a:ext>
            </a:extLst>
          </p:cNvPr>
          <p:cNvGrpSpPr>
            <a:grpSpLocks/>
          </p:cNvGrpSpPr>
          <p:nvPr/>
        </p:nvGrpSpPr>
        <p:grpSpPr bwMode="auto">
          <a:xfrm>
            <a:off x="4213743" y="1019966"/>
            <a:ext cx="6147146" cy="5191647"/>
            <a:chOff x="1620" y="3802"/>
            <a:chExt cx="8460" cy="10440"/>
          </a:xfrm>
        </p:grpSpPr>
        <p:sp>
          <p:nvSpPr>
            <p:cNvPr id="4" name="Line 4">
              <a:extLst>
                <a:ext uri="{FF2B5EF4-FFF2-40B4-BE49-F238E27FC236}">
                  <a16:creationId xmlns:a16="http://schemas.microsoft.com/office/drawing/2014/main" id="{7C4CDDD5-702F-4FDC-A341-5CB9971DA77E}"/>
                </a:ext>
              </a:extLst>
            </p:cNvPr>
            <p:cNvSpPr>
              <a:spLocks noChangeShapeType="1"/>
            </p:cNvSpPr>
            <p:nvPr/>
          </p:nvSpPr>
          <p:spPr bwMode="auto">
            <a:xfrm flipH="1">
              <a:off x="5940" y="9540"/>
              <a:ext cx="4140" cy="126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defPPr>
                <a:defRPr lang="en-GB"/>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5pPr>
              <a:lvl6pPr marL="2286000" algn="l" defTabSz="914400" rtl="0" eaLnBrk="1" latinLnBrk="0" hangingPunct="1">
                <a:defRPr kern="1200">
                  <a:solidFill>
                    <a:schemeClr val="tx1"/>
                  </a:solidFill>
                  <a:latin typeface="Arial" panose="020B0604020202020204" pitchFamily="34" charset="0"/>
                  <a:ea typeface="+mn-ea"/>
                  <a:cs typeface="+mn-cs"/>
                </a:defRPr>
              </a:lvl6pPr>
              <a:lvl7pPr marL="2743200" algn="l" defTabSz="914400" rtl="0" eaLnBrk="1" latinLnBrk="0" hangingPunct="1">
                <a:defRPr kern="1200">
                  <a:solidFill>
                    <a:schemeClr val="tx1"/>
                  </a:solidFill>
                  <a:latin typeface="Arial" panose="020B0604020202020204" pitchFamily="34" charset="0"/>
                  <a:ea typeface="+mn-ea"/>
                  <a:cs typeface="+mn-cs"/>
                </a:defRPr>
              </a:lvl7pPr>
              <a:lvl8pPr marL="3200400" algn="l" defTabSz="914400" rtl="0" eaLnBrk="1" latinLnBrk="0" hangingPunct="1">
                <a:defRPr kern="1200">
                  <a:solidFill>
                    <a:schemeClr val="tx1"/>
                  </a:solidFill>
                  <a:latin typeface="Arial" panose="020B0604020202020204" pitchFamily="34" charset="0"/>
                  <a:ea typeface="+mn-ea"/>
                  <a:cs typeface="+mn-cs"/>
                </a:defRPr>
              </a:lvl8pPr>
              <a:lvl9pPr marL="3657600" algn="l" defTabSz="914400" rtl="0" eaLnBrk="1" latinLnBrk="0" hangingPunct="1">
                <a:defRPr kern="1200">
                  <a:solidFill>
                    <a:schemeClr val="tx1"/>
                  </a:solidFill>
                  <a:latin typeface="Arial" panose="020B0604020202020204" pitchFamily="34" charset="0"/>
                  <a:ea typeface="+mn-ea"/>
                  <a:cs typeface="+mn-cs"/>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GB" sz="1800" b="0" i="0" u="none" strike="noStrike" kern="1200" cap="none" spc="0" normalizeH="0" baseline="0" noProof="0">
                <a:ln>
                  <a:noFill/>
                </a:ln>
                <a:solidFill>
                  <a:srgbClr val="000000"/>
                </a:solidFill>
                <a:effectLst/>
                <a:uLnTx/>
                <a:uFillTx/>
                <a:latin typeface="Arial" panose="020B0604020202020204" pitchFamily="34" charset="0"/>
                <a:ea typeface="+mn-ea"/>
                <a:cs typeface="+mn-cs"/>
              </a:endParaRPr>
            </a:p>
          </p:txBody>
        </p:sp>
        <p:sp>
          <p:nvSpPr>
            <p:cNvPr id="5" name="Line 5">
              <a:extLst>
                <a:ext uri="{FF2B5EF4-FFF2-40B4-BE49-F238E27FC236}">
                  <a16:creationId xmlns:a16="http://schemas.microsoft.com/office/drawing/2014/main" id="{F8018F11-4C39-472D-9CF8-DFEC4E068219}"/>
                </a:ext>
              </a:extLst>
            </p:cNvPr>
            <p:cNvSpPr>
              <a:spLocks noChangeShapeType="1"/>
            </p:cNvSpPr>
            <p:nvPr/>
          </p:nvSpPr>
          <p:spPr bwMode="auto">
            <a:xfrm>
              <a:off x="1620" y="9540"/>
              <a:ext cx="4320" cy="126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defPPr>
                <a:defRPr lang="en-GB"/>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5pPr>
              <a:lvl6pPr marL="2286000" algn="l" defTabSz="914400" rtl="0" eaLnBrk="1" latinLnBrk="0" hangingPunct="1">
                <a:defRPr kern="1200">
                  <a:solidFill>
                    <a:schemeClr val="tx1"/>
                  </a:solidFill>
                  <a:latin typeface="Arial" panose="020B0604020202020204" pitchFamily="34" charset="0"/>
                  <a:ea typeface="+mn-ea"/>
                  <a:cs typeface="+mn-cs"/>
                </a:defRPr>
              </a:lvl6pPr>
              <a:lvl7pPr marL="2743200" algn="l" defTabSz="914400" rtl="0" eaLnBrk="1" latinLnBrk="0" hangingPunct="1">
                <a:defRPr kern="1200">
                  <a:solidFill>
                    <a:schemeClr val="tx1"/>
                  </a:solidFill>
                  <a:latin typeface="Arial" panose="020B0604020202020204" pitchFamily="34" charset="0"/>
                  <a:ea typeface="+mn-ea"/>
                  <a:cs typeface="+mn-cs"/>
                </a:defRPr>
              </a:lvl7pPr>
              <a:lvl8pPr marL="3200400" algn="l" defTabSz="914400" rtl="0" eaLnBrk="1" latinLnBrk="0" hangingPunct="1">
                <a:defRPr kern="1200">
                  <a:solidFill>
                    <a:schemeClr val="tx1"/>
                  </a:solidFill>
                  <a:latin typeface="Arial" panose="020B0604020202020204" pitchFamily="34" charset="0"/>
                  <a:ea typeface="+mn-ea"/>
                  <a:cs typeface="+mn-cs"/>
                </a:defRPr>
              </a:lvl8pPr>
              <a:lvl9pPr marL="3657600" algn="l" defTabSz="914400" rtl="0" eaLnBrk="1" latinLnBrk="0" hangingPunct="1">
                <a:defRPr kern="1200">
                  <a:solidFill>
                    <a:schemeClr val="tx1"/>
                  </a:solidFill>
                  <a:latin typeface="Arial" panose="020B0604020202020204" pitchFamily="34" charset="0"/>
                  <a:ea typeface="+mn-ea"/>
                  <a:cs typeface="+mn-cs"/>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GB" sz="1800" b="0" i="0" u="none" strike="noStrike" kern="1200" cap="none" spc="0" normalizeH="0" baseline="0" noProof="0">
                <a:ln>
                  <a:noFill/>
                </a:ln>
                <a:solidFill>
                  <a:srgbClr val="000000"/>
                </a:solidFill>
                <a:effectLst/>
                <a:uLnTx/>
                <a:uFillTx/>
                <a:latin typeface="Arial" panose="020B0604020202020204" pitchFamily="34" charset="0"/>
                <a:ea typeface="+mn-ea"/>
                <a:cs typeface="+mn-cs"/>
              </a:endParaRPr>
            </a:p>
          </p:txBody>
        </p:sp>
        <p:sp>
          <p:nvSpPr>
            <p:cNvPr id="6" name="Line 6">
              <a:extLst>
                <a:ext uri="{FF2B5EF4-FFF2-40B4-BE49-F238E27FC236}">
                  <a16:creationId xmlns:a16="http://schemas.microsoft.com/office/drawing/2014/main" id="{1966D989-5300-4547-A1D0-4E76C479EE11}"/>
                </a:ext>
              </a:extLst>
            </p:cNvPr>
            <p:cNvSpPr>
              <a:spLocks noChangeShapeType="1"/>
            </p:cNvSpPr>
            <p:nvPr/>
          </p:nvSpPr>
          <p:spPr bwMode="auto">
            <a:xfrm>
              <a:off x="4320" y="9540"/>
              <a:ext cx="1620" cy="126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defPPr>
                <a:defRPr lang="en-GB"/>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5pPr>
              <a:lvl6pPr marL="2286000" algn="l" defTabSz="914400" rtl="0" eaLnBrk="1" latinLnBrk="0" hangingPunct="1">
                <a:defRPr kern="1200">
                  <a:solidFill>
                    <a:schemeClr val="tx1"/>
                  </a:solidFill>
                  <a:latin typeface="Arial" panose="020B0604020202020204" pitchFamily="34" charset="0"/>
                  <a:ea typeface="+mn-ea"/>
                  <a:cs typeface="+mn-cs"/>
                </a:defRPr>
              </a:lvl6pPr>
              <a:lvl7pPr marL="2743200" algn="l" defTabSz="914400" rtl="0" eaLnBrk="1" latinLnBrk="0" hangingPunct="1">
                <a:defRPr kern="1200">
                  <a:solidFill>
                    <a:schemeClr val="tx1"/>
                  </a:solidFill>
                  <a:latin typeface="Arial" panose="020B0604020202020204" pitchFamily="34" charset="0"/>
                  <a:ea typeface="+mn-ea"/>
                  <a:cs typeface="+mn-cs"/>
                </a:defRPr>
              </a:lvl7pPr>
              <a:lvl8pPr marL="3200400" algn="l" defTabSz="914400" rtl="0" eaLnBrk="1" latinLnBrk="0" hangingPunct="1">
                <a:defRPr kern="1200">
                  <a:solidFill>
                    <a:schemeClr val="tx1"/>
                  </a:solidFill>
                  <a:latin typeface="Arial" panose="020B0604020202020204" pitchFamily="34" charset="0"/>
                  <a:ea typeface="+mn-ea"/>
                  <a:cs typeface="+mn-cs"/>
                </a:defRPr>
              </a:lvl8pPr>
              <a:lvl9pPr marL="3657600" algn="l" defTabSz="914400" rtl="0" eaLnBrk="1" latinLnBrk="0" hangingPunct="1">
                <a:defRPr kern="1200">
                  <a:solidFill>
                    <a:schemeClr val="tx1"/>
                  </a:solidFill>
                  <a:latin typeface="Arial" panose="020B0604020202020204" pitchFamily="34" charset="0"/>
                  <a:ea typeface="+mn-ea"/>
                  <a:cs typeface="+mn-cs"/>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GB" sz="1800" b="0" i="0" u="none" strike="noStrike" kern="1200" cap="none" spc="0" normalizeH="0" baseline="0" noProof="0">
                <a:ln>
                  <a:noFill/>
                </a:ln>
                <a:solidFill>
                  <a:srgbClr val="000000"/>
                </a:solidFill>
                <a:effectLst/>
                <a:uLnTx/>
                <a:uFillTx/>
                <a:latin typeface="Arial" panose="020B0604020202020204" pitchFamily="34" charset="0"/>
                <a:ea typeface="+mn-ea"/>
                <a:cs typeface="+mn-cs"/>
              </a:endParaRPr>
            </a:p>
          </p:txBody>
        </p:sp>
        <p:sp>
          <p:nvSpPr>
            <p:cNvPr id="7" name="Line 7">
              <a:extLst>
                <a:ext uri="{FF2B5EF4-FFF2-40B4-BE49-F238E27FC236}">
                  <a16:creationId xmlns:a16="http://schemas.microsoft.com/office/drawing/2014/main" id="{E69E2746-660F-47E5-A99D-85A6D9107CB9}"/>
                </a:ext>
              </a:extLst>
            </p:cNvPr>
            <p:cNvSpPr>
              <a:spLocks noChangeShapeType="1"/>
            </p:cNvSpPr>
            <p:nvPr/>
          </p:nvSpPr>
          <p:spPr bwMode="auto">
            <a:xfrm flipH="1">
              <a:off x="5940" y="9540"/>
              <a:ext cx="1080" cy="126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defPPr>
                <a:defRPr lang="en-GB"/>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5pPr>
              <a:lvl6pPr marL="2286000" algn="l" defTabSz="914400" rtl="0" eaLnBrk="1" latinLnBrk="0" hangingPunct="1">
                <a:defRPr kern="1200">
                  <a:solidFill>
                    <a:schemeClr val="tx1"/>
                  </a:solidFill>
                  <a:latin typeface="Arial" panose="020B0604020202020204" pitchFamily="34" charset="0"/>
                  <a:ea typeface="+mn-ea"/>
                  <a:cs typeface="+mn-cs"/>
                </a:defRPr>
              </a:lvl6pPr>
              <a:lvl7pPr marL="2743200" algn="l" defTabSz="914400" rtl="0" eaLnBrk="1" latinLnBrk="0" hangingPunct="1">
                <a:defRPr kern="1200">
                  <a:solidFill>
                    <a:schemeClr val="tx1"/>
                  </a:solidFill>
                  <a:latin typeface="Arial" panose="020B0604020202020204" pitchFamily="34" charset="0"/>
                  <a:ea typeface="+mn-ea"/>
                  <a:cs typeface="+mn-cs"/>
                </a:defRPr>
              </a:lvl7pPr>
              <a:lvl8pPr marL="3200400" algn="l" defTabSz="914400" rtl="0" eaLnBrk="1" latinLnBrk="0" hangingPunct="1">
                <a:defRPr kern="1200">
                  <a:solidFill>
                    <a:schemeClr val="tx1"/>
                  </a:solidFill>
                  <a:latin typeface="Arial" panose="020B0604020202020204" pitchFamily="34" charset="0"/>
                  <a:ea typeface="+mn-ea"/>
                  <a:cs typeface="+mn-cs"/>
                </a:defRPr>
              </a:lvl8pPr>
              <a:lvl9pPr marL="3657600" algn="l" defTabSz="914400" rtl="0" eaLnBrk="1" latinLnBrk="0" hangingPunct="1">
                <a:defRPr kern="1200">
                  <a:solidFill>
                    <a:schemeClr val="tx1"/>
                  </a:solidFill>
                  <a:latin typeface="Arial" panose="020B0604020202020204" pitchFamily="34" charset="0"/>
                  <a:ea typeface="+mn-ea"/>
                  <a:cs typeface="+mn-cs"/>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GB" sz="1800" b="0" i="0" u="none" strike="noStrike" kern="1200" cap="none" spc="0" normalizeH="0" baseline="0" noProof="0">
                <a:ln>
                  <a:noFill/>
                </a:ln>
                <a:solidFill>
                  <a:srgbClr val="000000"/>
                </a:solidFill>
                <a:effectLst/>
                <a:uLnTx/>
                <a:uFillTx/>
                <a:latin typeface="Arial" panose="020B0604020202020204" pitchFamily="34" charset="0"/>
                <a:ea typeface="+mn-ea"/>
                <a:cs typeface="+mn-cs"/>
              </a:endParaRPr>
            </a:p>
          </p:txBody>
        </p:sp>
        <p:sp>
          <p:nvSpPr>
            <p:cNvPr id="8" name="Text Box 8">
              <a:extLst>
                <a:ext uri="{FF2B5EF4-FFF2-40B4-BE49-F238E27FC236}">
                  <a16:creationId xmlns:a16="http://schemas.microsoft.com/office/drawing/2014/main" id="{BA9A2930-78D2-4B10-BCBE-1F71B1438ADB}"/>
                </a:ext>
              </a:extLst>
            </p:cNvPr>
            <p:cNvSpPr txBox="1">
              <a:spLocks noChangeArrowheads="1"/>
            </p:cNvSpPr>
            <p:nvPr/>
          </p:nvSpPr>
          <p:spPr bwMode="auto">
            <a:xfrm>
              <a:off x="2159" y="3802"/>
              <a:ext cx="7261" cy="1194"/>
            </a:xfrm>
            <a:prstGeom prst="rect">
              <a:avLst/>
            </a:prstGeom>
            <a:solidFill>
              <a:srgbClr val="FFFFFF"/>
            </a:solidFill>
            <a:ln w="9525">
              <a:solidFill>
                <a:srgbClr val="000000"/>
              </a:solidFill>
              <a:miter lim="800000"/>
              <a:headEnd/>
              <a:tailEnd/>
            </a:ln>
          </p:spPr>
          <p:txBody>
            <a:bodyPr/>
            <a:lstStyle>
              <a:defPPr>
                <a:defRPr lang="en-GB"/>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5pPr>
              <a:lvl6pPr marL="2286000" algn="l" defTabSz="914400" rtl="0" eaLnBrk="1" latinLnBrk="0" hangingPunct="1">
                <a:defRPr kern="1200">
                  <a:solidFill>
                    <a:schemeClr val="tx1"/>
                  </a:solidFill>
                  <a:latin typeface="Arial" panose="020B0604020202020204" pitchFamily="34" charset="0"/>
                  <a:ea typeface="+mn-ea"/>
                  <a:cs typeface="+mn-cs"/>
                </a:defRPr>
              </a:lvl6pPr>
              <a:lvl7pPr marL="2743200" algn="l" defTabSz="914400" rtl="0" eaLnBrk="1" latinLnBrk="0" hangingPunct="1">
                <a:defRPr kern="1200">
                  <a:solidFill>
                    <a:schemeClr val="tx1"/>
                  </a:solidFill>
                  <a:latin typeface="Arial" panose="020B0604020202020204" pitchFamily="34" charset="0"/>
                  <a:ea typeface="+mn-ea"/>
                  <a:cs typeface="+mn-cs"/>
                </a:defRPr>
              </a:lvl7pPr>
              <a:lvl8pPr marL="3200400" algn="l" defTabSz="914400" rtl="0" eaLnBrk="1" latinLnBrk="0" hangingPunct="1">
                <a:defRPr kern="1200">
                  <a:solidFill>
                    <a:schemeClr val="tx1"/>
                  </a:solidFill>
                  <a:latin typeface="Arial" panose="020B0604020202020204" pitchFamily="34" charset="0"/>
                  <a:ea typeface="+mn-ea"/>
                  <a:cs typeface="+mn-cs"/>
                </a:defRPr>
              </a:lvl8pPr>
              <a:lvl9pPr marL="3657600" algn="l" defTabSz="914400" rtl="0" eaLnBrk="1" latinLnBrk="0" hangingPunct="1">
                <a:defRPr kern="1200">
                  <a:solidFill>
                    <a:schemeClr val="tx1"/>
                  </a:solidFill>
                  <a:latin typeface="Arial" panose="020B0604020202020204" pitchFamily="34" charset="0"/>
                  <a:ea typeface="+mn-ea"/>
                  <a:cs typeface="+mn-cs"/>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GB" sz="1600" b="0" i="0" u="none" strike="noStrike" kern="1200" cap="none" spc="0" normalizeH="0" baseline="0" noProof="0" dirty="0">
                  <a:ln>
                    <a:noFill/>
                  </a:ln>
                  <a:solidFill>
                    <a:srgbClr val="000000"/>
                  </a:solidFill>
                  <a:effectLst/>
                  <a:uLnTx/>
                  <a:uFillTx/>
                  <a:latin typeface="Arial"/>
                  <a:ea typeface="+mn-ea"/>
                  <a:cs typeface="+mn-cs"/>
                </a:rPr>
                <a:t>It is the duty of a</a:t>
              </a:r>
              <a:r>
                <a:rPr kumimoji="0" lang="en-GB" sz="1400" b="0" i="0" u="none" strike="noStrike" kern="1200" cap="none" spc="0" normalizeH="0" baseline="0" noProof="0" dirty="0">
                  <a:ln>
                    <a:noFill/>
                  </a:ln>
                  <a:solidFill>
                    <a:srgbClr val="000000"/>
                  </a:solidFill>
                  <a:effectLst/>
                  <a:uLnTx/>
                  <a:uFillTx/>
                  <a:latin typeface="Arial"/>
                  <a:ea typeface="+mn-ea"/>
                  <a:cs typeface="+mn-cs"/>
                </a:rPr>
                <a:t> CSO or </a:t>
              </a:r>
              <a:r>
                <a:rPr kumimoji="0" lang="en-GB" sz="1600" b="0" i="0" u="none" strike="noStrike" kern="1200" cap="none" spc="0" normalizeH="0" baseline="0" noProof="0" dirty="0">
                  <a:ln>
                    <a:noFill/>
                  </a:ln>
                  <a:solidFill>
                    <a:srgbClr val="000000"/>
                  </a:solidFill>
                  <a:effectLst/>
                  <a:uLnTx/>
                  <a:uFillTx/>
                  <a:latin typeface="Arial"/>
                  <a:ea typeface="+mn-ea"/>
                  <a:cs typeface="+mn-cs"/>
                </a:rPr>
                <a:t>Constable</a:t>
              </a:r>
              <a:endParaRPr kumimoji="0" lang="en-GB" sz="1400" b="0" i="0" u="none" strike="noStrike" kern="1200" cap="none" spc="0" normalizeH="0" baseline="0" noProof="0" dirty="0">
                <a:ln>
                  <a:noFill/>
                </a:ln>
                <a:solidFill>
                  <a:srgbClr val="000000"/>
                </a:solidFill>
                <a:effectLst/>
                <a:uLnTx/>
                <a:uFillTx/>
                <a:latin typeface="Arial" panose="020B0604020202020204" pitchFamily="34" charset="0"/>
                <a:ea typeface="+mn-ea"/>
                <a:cs typeface="+mn-cs"/>
              </a:endParaRPr>
            </a:p>
          </p:txBody>
        </p:sp>
        <p:sp>
          <p:nvSpPr>
            <p:cNvPr id="9" name="Text Box 9">
              <a:extLst>
                <a:ext uri="{FF2B5EF4-FFF2-40B4-BE49-F238E27FC236}">
                  <a16:creationId xmlns:a16="http://schemas.microsoft.com/office/drawing/2014/main" id="{4BA2AF0F-FECC-406B-AB1C-DA96E97AEABC}"/>
                </a:ext>
              </a:extLst>
            </p:cNvPr>
            <p:cNvSpPr txBox="1">
              <a:spLocks noChangeArrowheads="1"/>
            </p:cNvSpPr>
            <p:nvPr/>
          </p:nvSpPr>
          <p:spPr bwMode="auto">
            <a:xfrm>
              <a:off x="4125" y="6300"/>
              <a:ext cx="4320" cy="698"/>
            </a:xfrm>
            <a:prstGeom prst="rect">
              <a:avLst/>
            </a:prstGeom>
            <a:solidFill>
              <a:srgbClr val="000000"/>
            </a:solidFill>
            <a:ln w="9525">
              <a:solidFill>
                <a:srgbClr val="000000"/>
              </a:solidFill>
              <a:miter lim="800000"/>
              <a:headEnd/>
              <a:tailEnd/>
            </a:ln>
          </p:spPr>
          <p:txBody>
            <a:bodyPr/>
            <a:lstStyle>
              <a:defPPr>
                <a:defRPr lang="en-GB"/>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5pPr>
              <a:lvl6pPr marL="2286000" algn="l" defTabSz="914400" rtl="0" eaLnBrk="1" latinLnBrk="0" hangingPunct="1">
                <a:defRPr kern="1200">
                  <a:solidFill>
                    <a:schemeClr val="tx1"/>
                  </a:solidFill>
                  <a:latin typeface="Arial" panose="020B0604020202020204" pitchFamily="34" charset="0"/>
                  <a:ea typeface="+mn-ea"/>
                  <a:cs typeface="+mn-cs"/>
                </a:defRPr>
              </a:lvl6pPr>
              <a:lvl7pPr marL="2743200" algn="l" defTabSz="914400" rtl="0" eaLnBrk="1" latinLnBrk="0" hangingPunct="1">
                <a:defRPr kern="1200">
                  <a:solidFill>
                    <a:schemeClr val="tx1"/>
                  </a:solidFill>
                  <a:latin typeface="Arial" panose="020B0604020202020204" pitchFamily="34" charset="0"/>
                  <a:ea typeface="+mn-ea"/>
                  <a:cs typeface="+mn-cs"/>
                </a:defRPr>
              </a:lvl7pPr>
              <a:lvl8pPr marL="3200400" algn="l" defTabSz="914400" rtl="0" eaLnBrk="1" latinLnBrk="0" hangingPunct="1">
                <a:defRPr kern="1200">
                  <a:solidFill>
                    <a:schemeClr val="tx1"/>
                  </a:solidFill>
                  <a:latin typeface="Arial" panose="020B0604020202020204" pitchFamily="34" charset="0"/>
                  <a:ea typeface="+mn-ea"/>
                  <a:cs typeface="+mn-cs"/>
                </a:defRPr>
              </a:lvl8pPr>
              <a:lvl9pPr marL="3657600" algn="l" defTabSz="914400" rtl="0" eaLnBrk="1" latinLnBrk="0" hangingPunct="1">
                <a:defRPr kern="1200">
                  <a:solidFill>
                    <a:schemeClr val="tx1"/>
                  </a:solidFill>
                  <a:latin typeface="Arial" panose="020B0604020202020204" pitchFamily="34" charset="0"/>
                  <a:ea typeface="+mn-ea"/>
                  <a:cs typeface="+mn-cs"/>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GB" sz="1400" i="0" u="none" strike="noStrike" kern="1200" cap="none" spc="0" normalizeH="0" baseline="0" noProof="0" dirty="0">
                  <a:ln w="18415" cmpd="sng">
                    <a:solidFill>
                      <a:srgbClr val="FFFFFF"/>
                    </a:solidFill>
                    <a:prstDash val="solid"/>
                  </a:ln>
                  <a:solidFill>
                    <a:srgbClr val="FFFFFF"/>
                  </a:solidFill>
                  <a:effectLst>
                    <a:outerShdw blurRad="63500" dir="3600000" algn="tl" rotWithShape="0">
                      <a:srgbClr val="000000">
                        <a:alpha val="70000"/>
                      </a:srgbClr>
                    </a:outerShdw>
                  </a:effectLst>
                  <a:uLnTx/>
                  <a:uFillTx/>
                  <a:latin typeface="Arial"/>
                  <a:ea typeface="+mn-ea"/>
                  <a:cs typeface="+mn-cs"/>
                </a:rPr>
                <a:t>TO SIEZE ANY…</a:t>
              </a:r>
            </a:p>
          </p:txBody>
        </p:sp>
        <p:sp>
          <p:nvSpPr>
            <p:cNvPr id="14" name="Text Box 14">
              <a:extLst>
                <a:ext uri="{FF2B5EF4-FFF2-40B4-BE49-F238E27FC236}">
                  <a16:creationId xmlns:a16="http://schemas.microsoft.com/office/drawing/2014/main" id="{3B683B4C-FD84-4CFB-AF3C-4FC80085FC76}"/>
                </a:ext>
              </a:extLst>
            </p:cNvPr>
            <p:cNvSpPr txBox="1">
              <a:spLocks noChangeArrowheads="1"/>
            </p:cNvSpPr>
            <p:nvPr/>
          </p:nvSpPr>
          <p:spPr bwMode="auto">
            <a:xfrm>
              <a:off x="3197" y="10823"/>
              <a:ext cx="5580" cy="1259"/>
            </a:xfrm>
            <a:prstGeom prst="rect">
              <a:avLst/>
            </a:prstGeom>
            <a:solidFill>
              <a:srgbClr val="FFFFFF"/>
            </a:solidFill>
            <a:ln w="9525">
              <a:solidFill>
                <a:srgbClr val="000000"/>
              </a:solidFill>
              <a:miter lim="800000"/>
              <a:headEnd/>
              <a:tailEnd/>
            </a:ln>
          </p:spPr>
          <p:txBody>
            <a:bodyPr/>
            <a:lstStyle>
              <a:defPPr>
                <a:defRPr lang="en-GB"/>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5pPr>
              <a:lvl6pPr marL="2286000" algn="l" defTabSz="914400" rtl="0" eaLnBrk="1" latinLnBrk="0" hangingPunct="1">
                <a:defRPr kern="1200">
                  <a:solidFill>
                    <a:schemeClr val="tx1"/>
                  </a:solidFill>
                  <a:latin typeface="Arial" panose="020B0604020202020204" pitchFamily="34" charset="0"/>
                  <a:ea typeface="+mn-ea"/>
                  <a:cs typeface="+mn-cs"/>
                </a:defRPr>
              </a:lvl6pPr>
              <a:lvl7pPr marL="2743200" algn="l" defTabSz="914400" rtl="0" eaLnBrk="1" latinLnBrk="0" hangingPunct="1">
                <a:defRPr kern="1200">
                  <a:solidFill>
                    <a:schemeClr val="tx1"/>
                  </a:solidFill>
                  <a:latin typeface="Arial" panose="020B0604020202020204" pitchFamily="34" charset="0"/>
                  <a:ea typeface="+mn-ea"/>
                  <a:cs typeface="+mn-cs"/>
                </a:defRPr>
              </a:lvl7pPr>
              <a:lvl8pPr marL="3200400" algn="l" defTabSz="914400" rtl="0" eaLnBrk="1" latinLnBrk="0" hangingPunct="1">
                <a:defRPr kern="1200">
                  <a:solidFill>
                    <a:schemeClr val="tx1"/>
                  </a:solidFill>
                  <a:latin typeface="Arial" panose="020B0604020202020204" pitchFamily="34" charset="0"/>
                  <a:ea typeface="+mn-ea"/>
                  <a:cs typeface="+mn-cs"/>
                </a:defRPr>
              </a:lvl8pPr>
              <a:lvl9pPr marL="3657600" algn="l" defTabSz="914400" rtl="0" eaLnBrk="1" latinLnBrk="0" hangingPunct="1">
                <a:defRPr kern="1200">
                  <a:solidFill>
                    <a:schemeClr val="tx1"/>
                  </a:solidFill>
                  <a:latin typeface="Arial" panose="020B0604020202020204" pitchFamily="34" charset="0"/>
                  <a:ea typeface="+mn-ea"/>
                  <a:cs typeface="+mn-cs"/>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GB" sz="1600" b="0" i="0" u="none" strike="noStrike" kern="1200" cap="none" spc="0" normalizeH="0" baseline="0" noProof="0" dirty="0">
                  <a:ln>
                    <a:noFill/>
                  </a:ln>
                  <a:solidFill>
                    <a:srgbClr val="000000"/>
                  </a:solidFill>
                  <a:effectLst/>
                  <a:uLnTx/>
                  <a:uFillTx/>
                  <a:latin typeface="Arial"/>
                  <a:ea typeface="+mn-ea"/>
                  <a:cs typeface="+mn-cs"/>
                </a:rPr>
                <a:t>In possession of a person </a:t>
              </a:r>
              <a:r>
                <a:rPr kumimoji="0" lang="en-GB" sz="1600" b="0" i="0" u="sng" strike="noStrike" kern="1200" cap="none" spc="0" normalizeH="0" baseline="0" noProof="0" dirty="0">
                  <a:ln>
                    <a:noFill/>
                  </a:ln>
                  <a:solidFill>
                    <a:srgbClr val="000000"/>
                  </a:solidFill>
                  <a:effectLst/>
                  <a:uLnTx/>
                  <a:uFillTx/>
                  <a:latin typeface="Arial"/>
                  <a:ea typeface="+mn-ea"/>
                  <a:cs typeface="+mn-cs"/>
                </a:rPr>
                <a:t>apparently</a:t>
              </a:r>
              <a:r>
                <a:rPr kumimoji="0" lang="en-GB" sz="1600" b="0" i="0" u="none" strike="noStrike" kern="1200" cap="none" spc="0" normalizeH="0" baseline="0" noProof="0" dirty="0">
                  <a:ln>
                    <a:noFill/>
                  </a:ln>
                  <a:solidFill>
                    <a:srgbClr val="000000"/>
                  </a:solidFill>
                  <a:effectLst/>
                  <a:uLnTx/>
                  <a:uFillTx/>
                  <a:latin typeface="Arial"/>
                  <a:ea typeface="+mn-ea"/>
                  <a:cs typeface="+mn-cs"/>
                </a:rPr>
                <a:t> under 16</a:t>
              </a:r>
              <a:endParaRPr kumimoji="0" lang="en-GB" sz="1600" b="1" i="0" u="none" strike="noStrike" kern="1200" cap="none" spc="0" normalizeH="0" baseline="0" noProof="0" dirty="0">
                <a:ln>
                  <a:noFill/>
                </a:ln>
                <a:solidFill>
                  <a:srgbClr val="000000"/>
                </a:solidFill>
                <a:effectLst/>
                <a:uLnTx/>
                <a:uFillTx/>
                <a:latin typeface="Arial"/>
                <a:ea typeface="+mn-ea"/>
                <a:cs typeface="+mn-cs"/>
              </a:endParaRPr>
            </a:p>
          </p:txBody>
        </p:sp>
        <p:sp>
          <p:nvSpPr>
            <p:cNvPr id="15" name="Text Box 15">
              <a:extLst>
                <a:ext uri="{FF2B5EF4-FFF2-40B4-BE49-F238E27FC236}">
                  <a16:creationId xmlns:a16="http://schemas.microsoft.com/office/drawing/2014/main" id="{636CE0E7-24C9-4D38-AF71-03900CFD79C3}"/>
                </a:ext>
              </a:extLst>
            </p:cNvPr>
            <p:cNvSpPr txBox="1">
              <a:spLocks noChangeArrowheads="1"/>
            </p:cNvSpPr>
            <p:nvPr/>
          </p:nvSpPr>
          <p:spPr bwMode="auto">
            <a:xfrm>
              <a:off x="2964" y="12983"/>
              <a:ext cx="6043" cy="1259"/>
            </a:xfrm>
            <a:prstGeom prst="rect">
              <a:avLst/>
            </a:prstGeom>
            <a:solidFill>
              <a:srgbClr val="FFFFFF"/>
            </a:solidFill>
            <a:ln w="9525">
              <a:solidFill>
                <a:srgbClr val="000000"/>
              </a:solidFill>
              <a:miter lim="800000"/>
              <a:headEnd/>
              <a:tailEnd/>
            </a:ln>
          </p:spPr>
          <p:txBody>
            <a:bodyPr/>
            <a:lstStyle>
              <a:defPPr>
                <a:defRPr lang="en-GB"/>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5pPr>
              <a:lvl6pPr marL="2286000" algn="l" defTabSz="914400" rtl="0" eaLnBrk="1" latinLnBrk="0" hangingPunct="1">
                <a:defRPr kern="1200">
                  <a:solidFill>
                    <a:schemeClr val="tx1"/>
                  </a:solidFill>
                  <a:latin typeface="Arial" panose="020B0604020202020204" pitchFamily="34" charset="0"/>
                  <a:ea typeface="+mn-ea"/>
                  <a:cs typeface="+mn-cs"/>
                </a:defRPr>
              </a:lvl6pPr>
              <a:lvl7pPr marL="2743200" algn="l" defTabSz="914400" rtl="0" eaLnBrk="1" latinLnBrk="0" hangingPunct="1">
                <a:defRPr kern="1200">
                  <a:solidFill>
                    <a:schemeClr val="tx1"/>
                  </a:solidFill>
                  <a:latin typeface="Arial" panose="020B0604020202020204" pitchFamily="34" charset="0"/>
                  <a:ea typeface="+mn-ea"/>
                  <a:cs typeface="+mn-cs"/>
                </a:defRPr>
              </a:lvl7pPr>
              <a:lvl8pPr marL="3200400" algn="l" defTabSz="914400" rtl="0" eaLnBrk="1" latinLnBrk="0" hangingPunct="1">
                <a:defRPr kern="1200">
                  <a:solidFill>
                    <a:schemeClr val="tx1"/>
                  </a:solidFill>
                  <a:latin typeface="Arial" panose="020B0604020202020204" pitchFamily="34" charset="0"/>
                  <a:ea typeface="+mn-ea"/>
                  <a:cs typeface="+mn-cs"/>
                </a:defRPr>
              </a:lvl8pPr>
              <a:lvl9pPr marL="3657600" algn="l" defTabSz="914400" rtl="0" eaLnBrk="1" latinLnBrk="0" hangingPunct="1">
                <a:defRPr kern="1200">
                  <a:solidFill>
                    <a:schemeClr val="tx1"/>
                  </a:solidFill>
                  <a:latin typeface="Arial" panose="020B0604020202020204" pitchFamily="34" charset="0"/>
                  <a:ea typeface="+mn-ea"/>
                  <a:cs typeface="+mn-cs"/>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GB" sz="1600" b="0" i="0" u="none" strike="noStrike" kern="1200" cap="none" spc="0" normalizeH="0" baseline="0" noProof="0" dirty="0">
                  <a:ln>
                    <a:noFill/>
                  </a:ln>
                  <a:solidFill>
                    <a:srgbClr val="000000"/>
                  </a:solidFill>
                  <a:effectLst/>
                  <a:uLnTx/>
                  <a:uFillTx/>
                  <a:latin typeface="Arial"/>
                  <a:ea typeface="+mn-ea"/>
                  <a:cs typeface="+mn-cs"/>
                </a:rPr>
                <a:t>Who they find smoking in a</a:t>
              </a:r>
            </a:p>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GB" sz="1600" b="0" i="0" u="none" strike="noStrike" kern="1200" cap="none" spc="0" normalizeH="0" baseline="0" noProof="0" dirty="0">
                  <a:ln>
                    <a:noFill/>
                  </a:ln>
                  <a:solidFill>
                    <a:srgbClr val="000000"/>
                  </a:solidFill>
                  <a:effectLst/>
                  <a:uLnTx/>
                  <a:uFillTx/>
                  <a:latin typeface="Arial"/>
                  <a:ea typeface="+mn-ea"/>
                  <a:cs typeface="+mn-cs"/>
                </a:rPr>
                <a:t>Public Place and dispose of it</a:t>
              </a:r>
              <a:endParaRPr kumimoji="0" lang="en-GB" sz="800" b="1" i="0" u="none" strike="noStrike" kern="1200" cap="none" spc="0" normalizeH="0" baseline="0" noProof="0" dirty="0">
                <a:ln>
                  <a:noFill/>
                </a:ln>
                <a:solidFill>
                  <a:srgbClr val="000000"/>
                </a:solidFill>
                <a:effectLst/>
                <a:uLnTx/>
                <a:uFillTx/>
                <a:latin typeface="Arial"/>
                <a:ea typeface="+mn-ea"/>
                <a:cs typeface="+mn-cs"/>
              </a:endParaRP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800" b="0" i="0" u="none" strike="noStrike" kern="1200" cap="none" spc="0" normalizeH="0" baseline="0" noProof="0" dirty="0">
                <a:ln>
                  <a:noFill/>
                </a:ln>
                <a:solidFill>
                  <a:srgbClr val="000000"/>
                </a:solidFill>
                <a:effectLst/>
                <a:uLnTx/>
                <a:uFillTx/>
                <a:latin typeface="Arial" panose="020B0604020202020204" pitchFamily="34" charset="0"/>
                <a:ea typeface="+mn-ea"/>
                <a:cs typeface="+mn-cs"/>
              </a:endParaRPr>
            </a:p>
          </p:txBody>
        </p:sp>
        <p:sp>
          <p:nvSpPr>
            <p:cNvPr id="16" name="Line 16">
              <a:extLst>
                <a:ext uri="{FF2B5EF4-FFF2-40B4-BE49-F238E27FC236}">
                  <a16:creationId xmlns:a16="http://schemas.microsoft.com/office/drawing/2014/main" id="{F461C97B-D0B4-4A1C-94AE-AA5530024A1B}"/>
                </a:ext>
              </a:extLst>
            </p:cNvPr>
            <p:cNvSpPr>
              <a:spLocks noChangeShapeType="1"/>
            </p:cNvSpPr>
            <p:nvPr/>
          </p:nvSpPr>
          <p:spPr bwMode="auto">
            <a:xfrm>
              <a:off x="6120" y="5040"/>
              <a:ext cx="0" cy="126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defPPr>
                <a:defRPr lang="en-GB"/>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5pPr>
              <a:lvl6pPr marL="2286000" algn="l" defTabSz="914400" rtl="0" eaLnBrk="1" latinLnBrk="0" hangingPunct="1">
                <a:defRPr kern="1200">
                  <a:solidFill>
                    <a:schemeClr val="tx1"/>
                  </a:solidFill>
                  <a:latin typeface="Arial" panose="020B0604020202020204" pitchFamily="34" charset="0"/>
                  <a:ea typeface="+mn-ea"/>
                  <a:cs typeface="+mn-cs"/>
                </a:defRPr>
              </a:lvl6pPr>
              <a:lvl7pPr marL="2743200" algn="l" defTabSz="914400" rtl="0" eaLnBrk="1" latinLnBrk="0" hangingPunct="1">
                <a:defRPr kern="1200">
                  <a:solidFill>
                    <a:schemeClr val="tx1"/>
                  </a:solidFill>
                  <a:latin typeface="Arial" panose="020B0604020202020204" pitchFamily="34" charset="0"/>
                  <a:ea typeface="+mn-ea"/>
                  <a:cs typeface="+mn-cs"/>
                </a:defRPr>
              </a:lvl7pPr>
              <a:lvl8pPr marL="3200400" algn="l" defTabSz="914400" rtl="0" eaLnBrk="1" latinLnBrk="0" hangingPunct="1">
                <a:defRPr kern="1200">
                  <a:solidFill>
                    <a:schemeClr val="tx1"/>
                  </a:solidFill>
                  <a:latin typeface="Arial" panose="020B0604020202020204" pitchFamily="34" charset="0"/>
                  <a:ea typeface="+mn-ea"/>
                  <a:cs typeface="+mn-cs"/>
                </a:defRPr>
              </a:lvl8pPr>
              <a:lvl9pPr marL="3657600" algn="l" defTabSz="914400" rtl="0" eaLnBrk="1" latinLnBrk="0" hangingPunct="1">
                <a:defRPr kern="1200">
                  <a:solidFill>
                    <a:schemeClr val="tx1"/>
                  </a:solidFill>
                  <a:latin typeface="Arial" panose="020B0604020202020204" pitchFamily="34" charset="0"/>
                  <a:ea typeface="+mn-ea"/>
                  <a:cs typeface="+mn-cs"/>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GB" sz="1800" b="0" i="0" u="none" strike="noStrike" kern="1200" cap="none" spc="0" normalizeH="0" baseline="0" noProof="0">
                <a:ln>
                  <a:noFill/>
                </a:ln>
                <a:solidFill>
                  <a:srgbClr val="000000"/>
                </a:solidFill>
                <a:effectLst/>
                <a:uLnTx/>
                <a:uFillTx/>
                <a:latin typeface="Arial" panose="020B0604020202020204" pitchFamily="34" charset="0"/>
                <a:ea typeface="+mn-ea"/>
                <a:cs typeface="+mn-cs"/>
              </a:endParaRPr>
            </a:p>
          </p:txBody>
        </p:sp>
        <p:sp>
          <p:nvSpPr>
            <p:cNvPr id="17" name="Line 17">
              <a:extLst>
                <a:ext uri="{FF2B5EF4-FFF2-40B4-BE49-F238E27FC236}">
                  <a16:creationId xmlns:a16="http://schemas.microsoft.com/office/drawing/2014/main" id="{785B232E-86D9-41CE-AC83-A18FBCCE5BA7}"/>
                </a:ext>
              </a:extLst>
            </p:cNvPr>
            <p:cNvSpPr>
              <a:spLocks noChangeShapeType="1"/>
            </p:cNvSpPr>
            <p:nvPr/>
          </p:nvSpPr>
          <p:spPr bwMode="auto">
            <a:xfrm flipH="1">
              <a:off x="1800" y="7020"/>
              <a:ext cx="4320" cy="162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defPPr>
                <a:defRPr lang="en-GB"/>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5pPr>
              <a:lvl6pPr marL="2286000" algn="l" defTabSz="914400" rtl="0" eaLnBrk="1" latinLnBrk="0" hangingPunct="1">
                <a:defRPr kern="1200">
                  <a:solidFill>
                    <a:schemeClr val="tx1"/>
                  </a:solidFill>
                  <a:latin typeface="Arial" panose="020B0604020202020204" pitchFamily="34" charset="0"/>
                  <a:ea typeface="+mn-ea"/>
                  <a:cs typeface="+mn-cs"/>
                </a:defRPr>
              </a:lvl6pPr>
              <a:lvl7pPr marL="2743200" algn="l" defTabSz="914400" rtl="0" eaLnBrk="1" latinLnBrk="0" hangingPunct="1">
                <a:defRPr kern="1200">
                  <a:solidFill>
                    <a:schemeClr val="tx1"/>
                  </a:solidFill>
                  <a:latin typeface="Arial" panose="020B0604020202020204" pitchFamily="34" charset="0"/>
                  <a:ea typeface="+mn-ea"/>
                  <a:cs typeface="+mn-cs"/>
                </a:defRPr>
              </a:lvl7pPr>
              <a:lvl8pPr marL="3200400" algn="l" defTabSz="914400" rtl="0" eaLnBrk="1" latinLnBrk="0" hangingPunct="1">
                <a:defRPr kern="1200">
                  <a:solidFill>
                    <a:schemeClr val="tx1"/>
                  </a:solidFill>
                  <a:latin typeface="Arial" panose="020B0604020202020204" pitchFamily="34" charset="0"/>
                  <a:ea typeface="+mn-ea"/>
                  <a:cs typeface="+mn-cs"/>
                </a:defRPr>
              </a:lvl8pPr>
              <a:lvl9pPr marL="3657600" algn="l" defTabSz="914400" rtl="0" eaLnBrk="1" latinLnBrk="0" hangingPunct="1">
                <a:defRPr kern="1200">
                  <a:solidFill>
                    <a:schemeClr val="tx1"/>
                  </a:solidFill>
                  <a:latin typeface="Arial" panose="020B0604020202020204" pitchFamily="34" charset="0"/>
                  <a:ea typeface="+mn-ea"/>
                  <a:cs typeface="+mn-cs"/>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GB" sz="1800" b="0" i="0" u="none" strike="noStrike" kern="1200" cap="none" spc="0" normalizeH="0" baseline="0" noProof="0">
                <a:ln>
                  <a:noFill/>
                </a:ln>
                <a:solidFill>
                  <a:srgbClr val="000000"/>
                </a:solidFill>
                <a:effectLst/>
                <a:uLnTx/>
                <a:uFillTx/>
                <a:latin typeface="Arial" panose="020B0604020202020204" pitchFamily="34" charset="0"/>
                <a:ea typeface="+mn-ea"/>
                <a:cs typeface="+mn-cs"/>
              </a:endParaRPr>
            </a:p>
          </p:txBody>
        </p:sp>
        <p:sp>
          <p:nvSpPr>
            <p:cNvPr id="18" name="Line 18">
              <a:extLst>
                <a:ext uri="{FF2B5EF4-FFF2-40B4-BE49-F238E27FC236}">
                  <a16:creationId xmlns:a16="http://schemas.microsoft.com/office/drawing/2014/main" id="{63B73912-4682-42A9-9D2D-EB9A5CFFCD14}"/>
                </a:ext>
              </a:extLst>
            </p:cNvPr>
            <p:cNvSpPr>
              <a:spLocks noChangeShapeType="1"/>
            </p:cNvSpPr>
            <p:nvPr/>
          </p:nvSpPr>
          <p:spPr bwMode="auto">
            <a:xfrm flipH="1">
              <a:off x="4320" y="7020"/>
              <a:ext cx="1800" cy="1642"/>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defPPr>
                <a:defRPr lang="en-GB"/>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5pPr>
              <a:lvl6pPr marL="2286000" algn="l" defTabSz="914400" rtl="0" eaLnBrk="1" latinLnBrk="0" hangingPunct="1">
                <a:defRPr kern="1200">
                  <a:solidFill>
                    <a:schemeClr val="tx1"/>
                  </a:solidFill>
                  <a:latin typeface="Arial" panose="020B0604020202020204" pitchFamily="34" charset="0"/>
                  <a:ea typeface="+mn-ea"/>
                  <a:cs typeface="+mn-cs"/>
                </a:defRPr>
              </a:lvl6pPr>
              <a:lvl7pPr marL="2743200" algn="l" defTabSz="914400" rtl="0" eaLnBrk="1" latinLnBrk="0" hangingPunct="1">
                <a:defRPr kern="1200">
                  <a:solidFill>
                    <a:schemeClr val="tx1"/>
                  </a:solidFill>
                  <a:latin typeface="Arial" panose="020B0604020202020204" pitchFamily="34" charset="0"/>
                  <a:ea typeface="+mn-ea"/>
                  <a:cs typeface="+mn-cs"/>
                </a:defRPr>
              </a:lvl7pPr>
              <a:lvl8pPr marL="3200400" algn="l" defTabSz="914400" rtl="0" eaLnBrk="1" latinLnBrk="0" hangingPunct="1">
                <a:defRPr kern="1200">
                  <a:solidFill>
                    <a:schemeClr val="tx1"/>
                  </a:solidFill>
                  <a:latin typeface="Arial" panose="020B0604020202020204" pitchFamily="34" charset="0"/>
                  <a:ea typeface="+mn-ea"/>
                  <a:cs typeface="+mn-cs"/>
                </a:defRPr>
              </a:lvl8pPr>
              <a:lvl9pPr marL="3657600" algn="l" defTabSz="914400" rtl="0" eaLnBrk="1" latinLnBrk="0" hangingPunct="1">
                <a:defRPr kern="1200">
                  <a:solidFill>
                    <a:schemeClr val="tx1"/>
                  </a:solidFill>
                  <a:latin typeface="Arial" panose="020B0604020202020204" pitchFamily="34" charset="0"/>
                  <a:ea typeface="+mn-ea"/>
                  <a:cs typeface="+mn-cs"/>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GB" sz="1800" b="0" i="0" u="none" strike="noStrike" kern="1200" cap="none" spc="0" normalizeH="0" baseline="0" noProof="0">
                <a:ln>
                  <a:noFill/>
                </a:ln>
                <a:solidFill>
                  <a:srgbClr val="000000"/>
                </a:solidFill>
                <a:effectLst/>
                <a:uLnTx/>
                <a:uFillTx/>
                <a:latin typeface="Arial" panose="020B0604020202020204" pitchFamily="34" charset="0"/>
                <a:ea typeface="+mn-ea"/>
                <a:cs typeface="+mn-cs"/>
              </a:endParaRPr>
            </a:p>
          </p:txBody>
        </p:sp>
        <p:sp>
          <p:nvSpPr>
            <p:cNvPr id="19" name="Line 19">
              <a:extLst>
                <a:ext uri="{FF2B5EF4-FFF2-40B4-BE49-F238E27FC236}">
                  <a16:creationId xmlns:a16="http://schemas.microsoft.com/office/drawing/2014/main" id="{4E8CCEFB-4135-4A75-9AE7-D4DD0CFCC6CD}"/>
                </a:ext>
              </a:extLst>
            </p:cNvPr>
            <p:cNvSpPr>
              <a:spLocks noChangeShapeType="1"/>
            </p:cNvSpPr>
            <p:nvPr/>
          </p:nvSpPr>
          <p:spPr bwMode="auto">
            <a:xfrm>
              <a:off x="6120" y="7020"/>
              <a:ext cx="900" cy="1642"/>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defPPr>
                <a:defRPr lang="en-GB"/>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5pPr>
              <a:lvl6pPr marL="2286000" algn="l" defTabSz="914400" rtl="0" eaLnBrk="1" latinLnBrk="0" hangingPunct="1">
                <a:defRPr kern="1200">
                  <a:solidFill>
                    <a:schemeClr val="tx1"/>
                  </a:solidFill>
                  <a:latin typeface="Arial" panose="020B0604020202020204" pitchFamily="34" charset="0"/>
                  <a:ea typeface="+mn-ea"/>
                  <a:cs typeface="+mn-cs"/>
                </a:defRPr>
              </a:lvl6pPr>
              <a:lvl7pPr marL="2743200" algn="l" defTabSz="914400" rtl="0" eaLnBrk="1" latinLnBrk="0" hangingPunct="1">
                <a:defRPr kern="1200">
                  <a:solidFill>
                    <a:schemeClr val="tx1"/>
                  </a:solidFill>
                  <a:latin typeface="Arial" panose="020B0604020202020204" pitchFamily="34" charset="0"/>
                  <a:ea typeface="+mn-ea"/>
                  <a:cs typeface="+mn-cs"/>
                </a:defRPr>
              </a:lvl7pPr>
              <a:lvl8pPr marL="3200400" algn="l" defTabSz="914400" rtl="0" eaLnBrk="1" latinLnBrk="0" hangingPunct="1">
                <a:defRPr kern="1200">
                  <a:solidFill>
                    <a:schemeClr val="tx1"/>
                  </a:solidFill>
                  <a:latin typeface="Arial" panose="020B0604020202020204" pitchFamily="34" charset="0"/>
                  <a:ea typeface="+mn-ea"/>
                  <a:cs typeface="+mn-cs"/>
                </a:defRPr>
              </a:lvl8pPr>
              <a:lvl9pPr marL="3657600" algn="l" defTabSz="914400" rtl="0" eaLnBrk="1" latinLnBrk="0" hangingPunct="1">
                <a:defRPr kern="1200">
                  <a:solidFill>
                    <a:schemeClr val="tx1"/>
                  </a:solidFill>
                  <a:latin typeface="Arial" panose="020B0604020202020204" pitchFamily="34" charset="0"/>
                  <a:ea typeface="+mn-ea"/>
                  <a:cs typeface="+mn-cs"/>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GB" sz="1800" b="0" i="0" u="none" strike="noStrike" kern="1200" cap="none" spc="0" normalizeH="0" baseline="0" noProof="0">
                <a:ln>
                  <a:noFill/>
                </a:ln>
                <a:solidFill>
                  <a:srgbClr val="000000"/>
                </a:solidFill>
                <a:effectLst/>
                <a:uLnTx/>
                <a:uFillTx/>
                <a:latin typeface="Arial" panose="020B0604020202020204" pitchFamily="34" charset="0"/>
                <a:ea typeface="+mn-ea"/>
                <a:cs typeface="+mn-cs"/>
              </a:endParaRPr>
            </a:p>
          </p:txBody>
        </p:sp>
        <p:sp>
          <p:nvSpPr>
            <p:cNvPr id="20" name="Line 20">
              <a:extLst>
                <a:ext uri="{FF2B5EF4-FFF2-40B4-BE49-F238E27FC236}">
                  <a16:creationId xmlns:a16="http://schemas.microsoft.com/office/drawing/2014/main" id="{61995F64-D38C-4CBB-948D-2835F706EE62}"/>
                </a:ext>
              </a:extLst>
            </p:cNvPr>
            <p:cNvSpPr>
              <a:spLocks noChangeShapeType="1"/>
            </p:cNvSpPr>
            <p:nvPr/>
          </p:nvSpPr>
          <p:spPr bwMode="auto">
            <a:xfrm>
              <a:off x="6120" y="7020"/>
              <a:ext cx="3780" cy="162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defPPr>
                <a:defRPr lang="en-GB"/>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5pPr>
              <a:lvl6pPr marL="2286000" algn="l" defTabSz="914400" rtl="0" eaLnBrk="1" latinLnBrk="0" hangingPunct="1">
                <a:defRPr kern="1200">
                  <a:solidFill>
                    <a:schemeClr val="tx1"/>
                  </a:solidFill>
                  <a:latin typeface="Arial" panose="020B0604020202020204" pitchFamily="34" charset="0"/>
                  <a:ea typeface="+mn-ea"/>
                  <a:cs typeface="+mn-cs"/>
                </a:defRPr>
              </a:lvl6pPr>
              <a:lvl7pPr marL="2743200" algn="l" defTabSz="914400" rtl="0" eaLnBrk="1" latinLnBrk="0" hangingPunct="1">
                <a:defRPr kern="1200">
                  <a:solidFill>
                    <a:schemeClr val="tx1"/>
                  </a:solidFill>
                  <a:latin typeface="Arial" panose="020B0604020202020204" pitchFamily="34" charset="0"/>
                  <a:ea typeface="+mn-ea"/>
                  <a:cs typeface="+mn-cs"/>
                </a:defRPr>
              </a:lvl7pPr>
              <a:lvl8pPr marL="3200400" algn="l" defTabSz="914400" rtl="0" eaLnBrk="1" latinLnBrk="0" hangingPunct="1">
                <a:defRPr kern="1200">
                  <a:solidFill>
                    <a:schemeClr val="tx1"/>
                  </a:solidFill>
                  <a:latin typeface="Arial" panose="020B0604020202020204" pitchFamily="34" charset="0"/>
                  <a:ea typeface="+mn-ea"/>
                  <a:cs typeface="+mn-cs"/>
                </a:defRPr>
              </a:lvl8pPr>
              <a:lvl9pPr marL="3657600" algn="l" defTabSz="914400" rtl="0" eaLnBrk="1" latinLnBrk="0" hangingPunct="1">
                <a:defRPr kern="1200">
                  <a:solidFill>
                    <a:schemeClr val="tx1"/>
                  </a:solidFill>
                  <a:latin typeface="Arial" panose="020B0604020202020204" pitchFamily="34" charset="0"/>
                  <a:ea typeface="+mn-ea"/>
                  <a:cs typeface="+mn-cs"/>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GB" sz="1800" b="0" i="0" u="none" strike="noStrike" kern="1200" cap="none" spc="0" normalizeH="0" baseline="0" noProof="0">
                <a:ln>
                  <a:noFill/>
                </a:ln>
                <a:solidFill>
                  <a:srgbClr val="000000"/>
                </a:solidFill>
                <a:effectLst/>
                <a:uLnTx/>
                <a:uFillTx/>
                <a:latin typeface="Arial" panose="020B0604020202020204" pitchFamily="34" charset="0"/>
                <a:ea typeface="+mn-ea"/>
                <a:cs typeface="+mn-cs"/>
              </a:endParaRPr>
            </a:p>
          </p:txBody>
        </p:sp>
        <p:sp>
          <p:nvSpPr>
            <p:cNvPr id="21" name="Line 21">
              <a:extLst>
                <a:ext uri="{FF2B5EF4-FFF2-40B4-BE49-F238E27FC236}">
                  <a16:creationId xmlns:a16="http://schemas.microsoft.com/office/drawing/2014/main" id="{DC43D526-316F-4A23-B0C1-D1D15F5E569D}"/>
                </a:ext>
              </a:extLst>
            </p:cNvPr>
            <p:cNvSpPr>
              <a:spLocks noChangeShapeType="1"/>
            </p:cNvSpPr>
            <p:nvPr/>
          </p:nvSpPr>
          <p:spPr bwMode="auto">
            <a:xfrm>
              <a:off x="5940" y="12060"/>
              <a:ext cx="0" cy="90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defPPr>
                <a:defRPr lang="en-GB"/>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5pPr>
              <a:lvl6pPr marL="2286000" algn="l" defTabSz="914400" rtl="0" eaLnBrk="1" latinLnBrk="0" hangingPunct="1">
                <a:defRPr kern="1200">
                  <a:solidFill>
                    <a:schemeClr val="tx1"/>
                  </a:solidFill>
                  <a:latin typeface="Arial" panose="020B0604020202020204" pitchFamily="34" charset="0"/>
                  <a:ea typeface="+mn-ea"/>
                  <a:cs typeface="+mn-cs"/>
                </a:defRPr>
              </a:lvl6pPr>
              <a:lvl7pPr marL="2743200" algn="l" defTabSz="914400" rtl="0" eaLnBrk="1" latinLnBrk="0" hangingPunct="1">
                <a:defRPr kern="1200">
                  <a:solidFill>
                    <a:schemeClr val="tx1"/>
                  </a:solidFill>
                  <a:latin typeface="Arial" panose="020B0604020202020204" pitchFamily="34" charset="0"/>
                  <a:ea typeface="+mn-ea"/>
                  <a:cs typeface="+mn-cs"/>
                </a:defRPr>
              </a:lvl7pPr>
              <a:lvl8pPr marL="3200400" algn="l" defTabSz="914400" rtl="0" eaLnBrk="1" latinLnBrk="0" hangingPunct="1">
                <a:defRPr kern="1200">
                  <a:solidFill>
                    <a:schemeClr val="tx1"/>
                  </a:solidFill>
                  <a:latin typeface="Arial" panose="020B0604020202020204" pitchFamily="34" charset="0"/>
                  <a:ea typeface="+mn-ea"/>
                  <a:cs typeface="+mn-cs"/>
                </a:defRPr>
              </a:lvl8pPr>
              <a:lvl9pPr marL="3657600" algn="l" defTabSz="914400" rtl="0" eaLnBrk="1" latinLnBrk="0" hangingPunct="1">
                <a:defRPr kern="1200">
                  <a:solidFill>
                    <a:schemeClr val="tx1"/>
                  </a:solidFill>
                  <a:latin typeface="Arial" panose="020B0604020202020204" pitchFamily="34" charset="0"/>
                  <a:ea typeface="+mn-ea"/>
                  <a:cs typeface="+mn-cs"/>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GB" sz="1800" b="0" i="0" u="none" strike="noStrike" kern="1200" cap="none" spc="0" normalizeH="0" baseline="0" noProof="0">
                <a:ln>
                  <a:noFill/>
                </a:ln>
                <a:solidFill>
                  <a:srgbClr val="000000"/>
                </a:solidFill>
                <a:effectLst/>
                <a:uLnTx/>
                <a:uFillTx/>
                <a:latin typeface="Arial" panose="020B0604020202020204" pitchFamily="34" charset="0"/>
                <a:ea typeface="+mn-ea"/>
                <a:cs typeface="+mn-cs"/>
              </a:endParaRPr>
            </a:p>
          </p:txBody>
        </p:sp>
      </p:grpSp>
      <p:sp>
        <p:nvSpPr>
          <p:cNvPr id="22" name="TextBox 21">
            <a:extLst>
              <a:ext uri="{FF2B5EF4-FFF2-40B4-BE49-F238E27FC236}">
                <a16:creationId xmlns:a16="http://schemas.microsoft.com/office/drawing/2014/main" id="{355B3BC4-E8A8-0710-38E5-FA71FEE8DF72}"/>
              </a:ext>
            </a:extLst>
          </p:cNvPr>
          <p:cNvSpPr txBox="1"/>
          <p:nvPr/>
        </p:nvSpPr>
        <p:spPr>
          <a:xfrm>
            <a:off x="3241964" y="3425827"/>
            <a:ext cx="1625730" cy="369332"/>
          </a:xfrm>
          <a:prstGeom prst="rect">
            <a:avLst/>
          </a:prstGeom>
          <a:noFill/>
        </p:spPr>
        <p:txBody>
          <a:bodyPr wrap="square" rtlCol="0">
            <a:spAutoFit/>
          </a:bodyPr>
          <a:lstStyle/>
          <a:p>
            <a:pPr algn="ctr"/>
            <a:r>
              <a:rPr lang="en-GB" b="1" dirty="0">
                <a:solidFill>
                  <a:schemeClr val="bg1"/>
                </a:solidFill>
              </a:rPr>
              <a:t>TOBACCO</a:t>
            </a:r>
          </a:p>
        </p:txBody>
      </p:sp>
      <p:sp>
        <p:nvSpPr>
          <p:cNvPr id="24" name="Rectangle: Rounded Corners 23">
            <a:extLst>
              <a:ext uri="{FF2B5EF4-FFF2-40B4-BE49-F238E27FC236}">
                <a16:creationId xmlns:a16="http://schemas.microsoft.com/office/drawing/2014/main" id="{A3C058AA-4F0C-0E99-F80C-FB76A0A8B884}"/>
              </a:ext>
            </a:extLst>
          </p:cNvPr>
          <p:cNvSpPr/>
          <p:nvPr/>
        </p:nvSpPr>
        <p:spPr>
          <a:xfrm>
            <a:off x="5359612" y="3425827"/>
            <a:ext cx="1569484" cy="436119"/>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b="1" dirty="0"/>
              <a:t>CIGARETTES</a:t>
            </a:r>
          </a:p>
        </p:txBody>
      </p:sp>
      <p:sp>
        <p:nvSpPr>
          <p:cNvPr id="25" name="Rectangle: Rounded Corners 24">
            <a:extLst>
              <a:ext uri="{FF2B5EF4-FFF2-40B4-BE49-F238E27FC236}">
                <a16:creationId xmlns:a16="http://schemas.microsoft.com/office/drawing/2014/main" id="{3198F83B-8766-9A4E-D7EB-2369234C50C3}"/>
              </a:ext>
            </a:extLst>
          </p:cNvPr>
          <p:cNvSpPr/>
          <p:nvPr/>
        </p:nvSpPr>
        <p:spPr>
          <a:xfrm>
            <a:off x="7352711" y="3425827"/>
            <a:ext cx="1625730" cy="458496"/>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b="1" dirty="0"/>
              <a:t>CIGARS</a:t>
            </a:r>
          </a:p>
        </p:txBody>
      </p:sp>
      <p:sp>
        <p:nvSpPr>
          <p:cNvPr id="26" name="Rectangle: Rounded Corners 25">
            <a:extLst>
              <a:ext uri="{FF2B5EF4-FFF2-40B4-BE49-F238E27FC236}">
                <a16:creationId xmlns:a16="http://schemas.microsoft.com/office/drawing/2014/main" id="{FE39CFA9-1438-9F71-DE2C-C5E288BB7478}"/>
              </a:ext>
            </a:extLst>
          </p:cNvPr>
          <p:cNvSpPr/>
          <p:nvPr/>
        </p:nvSpPr>
        <p:spPr>
          <a:xfrm>
            <a:off x="9581232" y="3425827"/>
            <a:ext cx="2066977" cy="447556"/>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b="1" dirty="0"/>
              <a:t>CIGARETTE PAPERS</a:t>
            </a:r>
          </a:p>
        </p:txBody>
      </p:sp>
    </p:spTree>
    <p:extLst>
      <p:ext uri="{BB962C8B-B14F-4D97-AF65-F5344CB8AC3E}">
        <p14:creationId xmlns:p14="http://schemas.microsoft.com/office/powerpoint/2010/main" val="96404593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A8A7587C-3B84-1B96-E21A-4A70976D4ADF}"/>
              </a:ext>
            </a:extLst>
          </p:cNvPr>
          <p:cNvSpPr/>
          <p:nvPr/>
        </p:nvSpPr>
        <p:spPr>
          <a:xfrm>
            <a:off x="2327564" y="2523074"/>
            <a:ext cx="9673936" cy="443198"/>
          </a:xfrm>
          <a:prstGeom prst="roundRect">
            <a:avLst/>
          </a:prstGeom>
          <a:noFill/>
          <a:ln>
            <a:noFill/>
          </a:ln>
        </p:spPr>
        <p:style>
          <a:lnRef idx="0">
            <a:scrgbClr r="0" g="0" b="0"/>
          </a:lnRef>
          <a:fillRef idx="0">
            <a:scrgbClr r="0" g="0" b="0"/>
          </a:fillRef>
          <a:effectRef idx="0">
            <a:scrgbClr r="0" g="0" b="0"/>
          </a:effectRef>
          <a:fontRef idx="minor">
            <a:schemeClr val="accent6"/>
          </a:fontRef>
        </p:style>
        <p:txBody>
          <a:bodyPr rtlCol="0" anchor="ctr"/>
          <a:lstStyle/>
          <a:p>
            <a:pPr algn="ctr"/>
            <a:endParaRPr lang="en-GB"/>
          </a:p>
        </p:txBody>
      </p:sp>
      <p:sp>
        <p:nvSpPr>
          <p:cNvPr id="5" name="Rectangle: Rounded Corners 4">
            <a:extLst>
              <a:ext uri="{FF2B5EF4-FFF2-40B4-BE49-F238E27FC236}">
                <a16:creationId xmlns:a16="http://schemas.microsoft.com/office/drawing/2014/main" id="{574D6F6D-6353-0473-8E87-958AD4B23EE3}"/>
              </a:ext>
            </a:extLst>
          </p:cNvPr>
          <p:cNvSpPr/>
          <p:nvPr/>
        </p:nvSpPr>
        <p:spPr>
          <a:xfrm>
            <a:off x="2411072" y="5531792"/>
            <a:ext cx="9292871" cy="1087217"/>
          </a:xfrm>
          <a:prstGeom prst="roundRect">
            <a:avLst/>
          </a:prstGeom>
          <a:solidFill>
            <a:schemeClr val="accent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4C6029AD-DACF-483C-B04A-104D7B1C8883}"/>
              </a:ext>
            </a:extLst>
          </p:cNvPr>
          <p:cNvSpPr>
            <a:spLocks noGrp="1"/>
          </p:cNvSpPr>
          <p:nvPr>
            <p:ph type="title"/>
          </p:nvPr>
        </p:nvSpPr>
        <p:spPr/>
        <p:txBody>
          <a:bodyPr/>
          <a:lstStyle/>
          <a:p>
            <a:pPr algn="ctr"/>
            <a:r>
              <a:rPr lang="en-GB" sz="2800" dirty="0"/>
              <a:t>SEIZURE OF TOBACCO – Power of Search</a:t>
            </a:r>
            <a:r>
              <a:rPr lang="en-GB" sz="2400" dirty="0"/>
              <a:t>:</a:t>
            </a:r>
          </a:p>
        </p:txBody>
      </p:sp>
      <p:sp>
        <p:nvSpPr>
          <p:cNvPr id="3" name="Rectangle 2">
            <a:extLst>
              <a:ext uri="{FF2B5EF4-FFF2-40B4-BE49-F238E27FC236}">
                <a16:creationId xmlns:a16="http://schemas.microsoft.com/office/drawing/2014/main" id="{72083280-C371-41D5-8BCE-20E2D6282D79}"/>
              </a:ext>
            </a:extLst>
          </p:cNvPr>
          <p:cNvSpPr/>
          <p:nvPr/>
        </p:nvSpPr>
        <p:spPr>
          <a:xfrm>
            <a:off x="2014916" y="853588"/>
            <a:ext cx="10177084" cy="4678204"/>
          </a:xfrm>
          <a:prstGeom prst="rect">
            <a:avLst/>
          </a:prstGeom>
        </p:spPr>
        <p:txBody>
          <a:bodyPr wrap="square">
            <a:spAutoFit/>
          </a:bodyPr>
          <a:lstStyle/>
          <a:p>
            <a:pPr lvl="0" algn="ctr" fontAlgn="base">
              <a:spcBef>
                <a:spcPct val="20000"/>
              </a:spcBef>
              <a:spcAft>
                <a:spcPct val="0"/>
              </a:spcAft>
            </a:pPr>
            <a:r>
              <a:rPr lang="en-US" altLang="en-US" sz="2400" kern="0" dirty="0">
                <a:solidFill>
                  <a:srgbClr val="000000"/>
                </a:solidFill>
                <a:latin typeface="Arial"/>
              </a:rPr>
              <a:t>If a Community Support Officer</a:t>
            </a:r>
            <a:r>
              <a:rPr lang="en-US" altLang="en-US" sz="2400" kern="0" dirty="0">
                <a:solidFill>
                  <a:srgbClr val="FF0000"/>
                </a:solidFill>
                <a:latin typeface="Arial"/>
              </a:rPr>
              <a:t> </a:t>
            </a:r>
            <a:r>
              <a:rPr lang="en-US" altLang="en-US" sz="2400" b="1" i="1" kern="0" dirty="0">
                <a:solidFill>
                  <a:schemeClr val="accent1">
                    <a:lumMod val="75000"/>
                  </a:schemeClr>
                </a:solidFill>
                <a:latin typeface="Arial"/>
              </a:rPr>
              <a:t>reasonably</a:t>
            </a:r>
            <a:r>
              <a:rPr lang="en-US" altLang="en-US" sz="2400" i="1" kern="0" dirty="0">
                <a:solidFill>
                  <a:srgbClr val="FF0000"/>
                </a:solidFill>
                <a:latin typeface="Arial"/>
              </a:rPr>
              <a:t> </a:t>
            </a:r>
            <a:r>
              <a:rPr lang="en-US" altLang="en-US" sz="2400" i="1" kern="0" dirty="0">
                <a:solidFill>
                  <a:srgbClr val="000000"/>
                </a:solidFill>
                <a:latin typeface="Arial"/>
              </a:rPr>
              <a:t>believes:</a:t>
            </a:r>
          </a:p>
          <a:p>
            <a:pPr lvl="0" algn="ctr" fontAlgn="base">
              <a:spcBef>
                <a:spcPct val="20000"/>
              </a:spcBef>
              <a:spcAft>
                <a:spcPct val="0"/>
              </a:spcAft>
            </a:pPr>
            <a:endParaRPr lang="en-US" altLang="en-US" sz="2400" i="1" kern="0" dirty="0">
              <a:solidFill>
                <a:srgbClr val="000000"/>
              </a:solidFill>
              <a:latin typeface="Arial"/>
            </a:endParaRPr>
          </a:p>
          <a:p>
            <a:pPr lvl="0" algn="ctr" fontAlgn="base">
              <a:spcBef>
                <a:spcPct val="20000"/>
              </a:spcBef>
              <a:spcAft>
                <a:spcPct val="0"/>
              </a:spcAft>
            </a:pPr>
            <a:r>
              <a:rPr lang="en-US" altLang="en-US" sz="2400" kern="0" dirty="0">
                <a:latin typeface="Arial"/>
              </a:rPr>
              <a:t>that the person is in </a:t>
            </a:r>
            <a:r>
              <a:rPr lang="en-US" altLang="en-US" sz="2400" b="1" kern="0" dirty="0">
                <a:solidFill>
                  <a:schemeClr val="accent1">
                    <a:lumMod val="75000"/>
                  </a:schemeClr>
                </a:solidFill>
                <a:latin typeface="Arial"/>
              </a:rPr>
              <a:t>possession of tobacco </a:t>
            </a:r>
            <a:r>
              <a:rPr lang="en-US" altLang="en-US" sz="2400" kern="0" dirty="0">
                <a:latin typeface="Arial"/>
              </a:rPr>
              <a:t>and</a:t>
            </a:r>
            <a:r>
              <a:rPr lang="en-US" altLang="en-US" sz="2400" b="1" kern="0" dirty="0">
                <a:latin typeface="Arial"/>
              </a:rPr>
              <a:t> </a:t>
            </a:r>
            <a:r>
              <a:rPr lang="en-US" altLang="en-US" sz="2400" kern="0" dirty="0">
                <a:latin typeface="Arial"/>
              </a:rPr>
              <a:t>that person</a:t>
            </a:r>
            <a:r>
              <a:rPr lang="en-US" altLang="en-US" sz="2400" b="1" kern="0" dirty="0">
                <a:latin typeface="Arial"/>
              </a:rPr>
              <a:t> </a:t>
            </a:r>
            <a:r>
              <a:rPr lang="en-US" altLang="en-US" sz="2400" b="1" i="1" kern="0" dirty="0">
                <a:latin typeface="Arial"/>
              </a:rPr>
              <a:t>fails </a:t>
            </a:r>
            <a:r>
              <a:rPr lang="en-US" altLang="en-US" sz="2400" i="1" kern="0" dirty="0">
                <a:latin typeface="Arial"/>
              </a:rPr>
              <a:t>to </a:t>
            </a:r>
            <a:r>
              <a:rPr lang="en-US" altLang="en-US" sz="2400" b="1" i="1" kern="0" dirty="0">
                <a:latin typeface="Arial"/>
              </a:rPr>
              <a:t>surrender</a:t>
            </a:r>
            <a:r>
              <a:rPr lang="en-US" altLang="en-US" sz="2400" b="1" kern="0" dirty="0">
                <a:latin typeface="Arial"/>
              </a:rPr>
              <a:t> </a:t>
            </a:r>
            <a:r>
              <a:rPr lang="en-US" altLang="en-US" sz="2400" kern="0" dirty="0">
                <a:latin typeface="Arial"/>
              </a:rPr>
              <a:t>it…</a:t>
            </a:r>
          </a:p>
          <a:p>
            <a:pPr marL="342900" lvl="0" indent="-342900" algn="ctr" fontAlgn="base">
              <a:spcBef>
                <a:spcPct val="20000"/>
              </a:spcBef>
              <a:spcAft>
                <a:spcPct val="0"/>
              </a:spcAft>
              <a:buFont typeface="Wingdings" panose="05000000000000000000" pitchFamily="2" charset="2"/>
              <a:buChar char="ü"/>
            </a:pPr>
            <a:endParaRPr lang="en-US" altLang="en-US" sz="2400" kern="0" dirty="0">
              <a:latin typeface="Arial"/>
            </a:endParaRPr>
          </a:p>
          <a:p>
            <a:pPr lvl="0" algn="ctr" fontAlgn="base">
              <a:spcBef>
                <a:spcPct val="20000"/>
              </a:spcBef>
              <a:spcAft>
                <a:spcPct val="0"/>
              </a:spcAft>
            </a:pPr>
            <a:r>
              <a:rPr lang="en-US" altLang="en-US" sz="2400" kern="0" dirty="0">
                <a:latin typeface="Arial"/>
              </a:rPr>
              <a:t>then they have the </a:t>
            </a:r>
            <a:r>
              <a:rPr lang="en-US" altLang="en-US" sz="2400" b="1" kern="0" dirty="0">
                <a:solidFill>
                  <a:schemeClr val="accent1">
                    <a:lumMod val="75000"/>
                  </a:schemeClr>
                </a:solidFill>
                <a:latin typeface="Arial"/>
              </a:rPr>
              <a:t>power to search </a:t>
            </a:r>
            <a:r>
              <a:rPr lang="en-US" altLang="en-US" sz="2400" kern="0" dirty="0">
                <a:latin typeface="Arial"/>
              </a:rPr>
              <a:t>the person for</a:t>
            </a:r>
            <a:r>
              <a:rPr lang="en-US" altLang="en-US" sz="2400" b="1" kern="0" dirty="0">
                <a:latin typeface="Arial"/>
              </a:rPr>
              <a:t> </a:t>
            </a:r>
            <a:r>
              <a:rPr lang="en-US" altLang="en-US" sz="2400" kern="0" dirty="0">
                <a:latin typeface="Arial"/>
              </a:rPr>
              <a:t>the tobacco and</a:t>
            </a:r>
          </a:p>
          <a:p>
            <a:pPr lvl="0" algn="ctr" fontAlgn="base">
              <a:spcBef>
                <a:spcPct val="20000"/>
              </a:spcBef>
              <a:spcAft>
                <a:spcPct val="0"/>
              </a:spcAft>
            </a:pPr>
            <a:endParaRPr lang="en-US" altLang="en-US" sz="2400" kern="0" dirty="0">
              <a:latin typeface="Arial"/>
            </a:endParaRPr>
          </a:p>
          <a:p>
            <a:pPr lvl="0" algn="ctr" fontAlgn="base">
              <a:spcBef>
                <a:spcPct val="20000"/>
              </a:spcBef>
              <a:spcAft>
                <a:spcPct val="0"/>
              </a:spcAft>
            </a:pPr>
            <a:r>
              <a:rPr lang="en-US" altLang="en-US" sz="2400" b="1" kern="0" dirty="0">
                <a:solidFill>
                  <a:schemeClr val="accent1">
                    <a:lumMod val="75000"/>
                  </a:schemeClr>
                </a:solidFill>
                <a:latin typeface="Arial"/>
              </a:rPr>
              <a:t>seize and dispose </a:t>
            </a:r>
            <a:r>
              <a:rPr lang="en-US" altLang="en-US" sz="2400" kern="0" dirty="0">
                <a:latin typeface="Arial"/>
              </a:rPr>
              <a:t>of</a:t>
            </a:r>
            <a:r>
              <a:rPr lang="en-US" altLang="en-US" sz="2400" b="1" kern="0" dirty="0">
                <a:latin typeface="Arial"/>
              </a:rPr>
              <a:t> </a:t>
            </a:r>
            <a:r>
              <a:rPr lang="en-US" altLang="en-US" sz="2400" kern="0" dirty="0">
                <a:latin typeface="Arial"/>
              </a:rPr>
              <a:t>any tobacco found.</a:t>
            </a:r>
          </a:p>
          <a:p>
            <a:pPr marL="342900" lvl="0" indent="-342900" algn="ctr" fontAlgn="base">
              <a:spcBef>
                <a:spcPct val="20000"/>
              </a:spcBef>
              <a:spcAft>
                <a:spcPct val="0"/>
              </a:spcAft>
              <a:buFont typeface="Wingdings" panose="05000000000000000000" pitchFamily="2" charset="2"/>
              <a:buChar char="Ø"/>
            </a:pPr>
            <a:endParaRPr lang="en-US" altLang="en-US" sz="2400" i="1" kern="0" dirty="0">
              <a:solidFill>
                <a:srgbClr val="000000"/>
              </a:solidFill>
              <a:latin typeface="Arial"/>
            </a:endParaRPr>
          </a:p>
          <a:p>
            <a:pPr lvl="0" algn="ctr" fontAlgn="base">
              <a:spcBef>
                <a:spcPct val="20000"/>
              </a:spcBef>
              <a:spcAft>
                <a:spcPct val="0"/>
              </a:spcAft>
            </a:pPr>
            <a:r>
              <a:rPr lang="en-US" altLang="en-US" sz="2200" i="1" kern="0" dirty="0">
                <a:solidFill>
                  <a:srgbClr val="000000"/>
                </a:solidFill>
                <a:latin typeface="Arial"/>
              </a:rPr>
              <a:t>It is an offence to fail to consent to be searched and CSOs must tell the person to be searched that it is an offence to refuse.</a:t>
            </a:r>
          </a:p>
        </p:txBody>
      </p:sp>
      <p:sp>
        <p:nvSpPr>
          <p:cNvPr id="4" name="TextBox 3">
            <a:extLst>
              <a:ext uri="{FF2B5EF4-FFF2-40B4-BE49-F238E27FC236}">
                <a16:creationId xmlns:a16="http://schemas.microsoft.com/office/drawing/2014/main" id="{8786A42B-8476-17F3-2E85-9F5FA43615DF}"/>
              </a:ext>
            </a:extLst>
          </p:cNvPr>
          <p:cNvSpPr txBox="1"/>
          <p:nvPr/>
        </p:nvSpPr>
        <p:spPr>
          <a:xfrm>
            <a:off x="2520566" y="5652653"/>
            <a:ext cx="9073881" cy="1200329"/>
          </a:xfrm>
          <a:prstGeom prst="rect">
            <a:avLst/>
          </a:prstGeom>
          <a:noFill/>
        </p:spPr>
        <p:txBody>
          <a:bodyPr wrap="square" rtlCol="0">
            <a:spAutoFit/>
          </a:bodyPr>
          <a:lstStyle/>
          <a:p>
            <a:pPr algn="ctr"/>
            <a:r>
              <a:rPr lang="en-GB" sz="2400" b="1" dirty="0"/>
              <a:t>POWER TO SEARCH FOR TOBACCO:</a:t>
            </a:r>
          </a:p>
          <a:p>
            <a:pPr algn="ctr"/>
            <a:r>
              <a:rPr lang="en-GB" sz="2400" b="1" dirty="0"/>
              <a:t>Paragraph 7, schedule 4, Police Reform Act 2002 </a:t>
            </a:r>
          </a:p>
          <a:p>
            <a:pPr algn="ctr"/>
            <a:endParaRPr lang="en-GB" sz="2400" b="1" dirty="0"/>
          </a:p>
        </p:txBody>
      </p:sp>
      <p:sp>
        <p:nvSpPr>
          <p:cNvPr id="6" name="Arrow: Down 5">
            <a:extLst>
              <a:ext uri="{FF2B5EF4-FFF2-40B4-BE49-F238E27FC236}">
                <a16:creationId xmlns:a16="http://schemas.microsoft.com/office/drawing/2014/main" id="{E51CAC50-D226-84A4-F27D-EC39C6F92B36}"/>
              </a:ext>
            </a:extLst>
          </p:cNvPr>
          <p:cNvSpPr/>
          <p:nvPr/>
        </p:nvSpPr>
        <p:spPr>
          <a:xfrm>
            <a:off x="6687009" y="2575247"/>
            <a:ext cx="540328" cy="391025"/>
          </a:xfrm>
          <a:prstGeom prst="downArrow">
            <a:avLst/>
          </a:prstGeom>
        </p:spPr>
        <p:style>
          <a:lnRef idx="2">
            <a:schemeClr val="accent4">
              <a:shade val="15000"/>
            </a:schemeClr>
          </a:lnRef>
          <a:fillRef idx="1">
            <a:schemeClr val="accent4"/>
          </a:fillRef>
          <a:effectRef idx="0">
            <a:schemeClr val="accent4"/>
          </a:effectRef>
          <a:fontRef idx="minor">
            <a:schemeClr val="lt1"/>
          </a:fontRef>
        </p:style>
        <p:txBody>
          <a:bodyPr rtlCol="0" anchor="ctr"/>
          <a:lstStyle/>
          <a:p>
            <a:pPr algn="ctr"/>
            <a:endParaRPr lang="en-GB"/>
          </a:p>
        </p:txBody>
      </p:sp>
      <p:pic>
        <p:nvPicPr>
          <p:cNvPr id="7" name="Picture 6">
            <a:extLst>
              <a:ext uri="{FF2B5EF4-FFF2-40B4-BE49-F238E27FC236}">
                <a16:creationId xmlns:a16="http://schemas.microsoft.com/office/drawing/2014/main" id="{3E3557F3-E9A3-8BCE-8548-A15BE288583D}"/>
              </a:ext>
            </a:extLst>
          </p:cNvPr>
          <p:cNvPicPr>
            <a:picLocks noChangeAspect="1"/>
          </p:cNvPicPr>
          <p:nvPr/>
        </p:nvPicPr>
        <p:blipFill>
          <a:blip r:embed="rId3"/>
          <a:stretch>
            <a:fillRect/>
          </a:stretch>
        </p:blipFill>
        <p:spPr>
          <a:xfrm>
            <a:off x="6687009" y="3477165"/>
            <a:ext cx="591363" cy="414564"/>
          </a:xfrm>
          <a:prstGeom prst="rect">
            <a:avLst/>
          </a:prstGeom>
        </p:spPr>
      </p:pic>
    </p:spTree>
    <p:extLst>
      <p:ext uri="{BB962C8B-B14F-4D97-AF65-F5344CB8AC3E}">
        <p14:creationId xmlns:p14="http://schemas.microsoft.com/office/powerpoint/2010/main" val="49284908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DACA4749-24A3-9B4A-0419-E98EB9061E86}"/>
              </a:ext>
            </a:extLst>
          </p:cNvPr>
          <p:cNvSpPr/>
          <p:nvPr/>
        </p:nvSpPr>
        <p:spPr>
          <a:xfrm>
            <a:off x="2014916" y="4145973"/>
            <a:ext cx="6806966" cy="2285987"/>
          </a:xfrm>
          <a:prstGeom prst="roundRect">
            <a:avLst/>
          </a:prstGeom>
        </p:spPr>
        <p:style>
          <a:lnRef idx="2">
            <a:schemeClr val="accent4"/>
          </a:lnRef>
          <a:fillRef idx="1">
            <a:schemeClr val="lt1"/>
          </a:fillRef>
          <a:effectRef idx="0">
            <a:schemeClr val="accent4"/>
          </a:effectRef>
          <a:fontRef idx="minor">
            <a:schemeClr val="dk1"/>
          </a:fontRef>
        </p:style>
        <p:txBody>
          <a:bodyPr rtlCol="0" anchor="ctr"/>
          <a:lstStyle/>
          <a:p>
            <a:pPr algn="ctr"/>
            <a:endParaRPr lang="en-GB"/>
          </a:p>
        </p:txBody>
      </p:sp>
      <p:sp>
        <p:nvSpPr>
          <p:cNvPr id="2" name="Title 1">
            <a:extLst>
              <a:ext uri="{FF2B5EF4-FFF2-40B4-BE49-F238E27FC236}">
                <a16:creationId xmlns:a16="http://schemas.microsoft.com/office/drawing/2014/main" id="{CDCDD9E9-0FAC-68B1-BA6A-244A8D8CC09A}"/>
              </a:ext>
            </a:extLst>
          </p:cNvPr>
          <p:cNvSpPr>
            <a:spLocks noGrp="1"/>
          </p:cNvSpPr>
          <p:nvPr>
            <p:ph type="title"/>
          </p:nvPr>
        </p:nvSpPr>
        <p:spPr/>
        <p:txBody>
          <a:bodyPr/>
          <a:lstStyle/>
          <a:p>
            <a:pPr algn="ctr"/>
            <a:r>
              <a:rPr lang="en-GB" sz="3600" dirty="0"/>
              <a:t>E-Cigs and Vapes.</a:t>
            </a:r>
          </a:p>
        </p:txBody>
      </p:sp>
      <p:sp>
        <p:nvSpPr>
          <p:cNvPr id="3" name="TextBox 2">
            <a:extLst>
              <a:ext uri="{FF2B5EF4-FFF2-40B4-BE49-F238E27FC236}">
                <a16:creationId xmlns:a16="http://schemas.microsoft.com/office/drawing/2014/main" id="{20BD526C-7B85-804E-C0CF-88BC7938C6C4}"/>
              </a:ext>
            </a:extLst>
          </p:cNvPr>
          <p:cNvSpPr txBox="1"/>
          <p:nvPr/>
        </p:nvSpPr>
        <p:spPr>
          <a:xfrm>
            <a:off x="2014916" y="922760"/>
            <a:ext cx="6677822" cy="5509200"/>
          </a:xfrm>
          <a:prstGeom prst="rect">
            <a:avLst/>
          </a:prstGeom>
          <a:noFill/>
        </p:spPr>
        <p:txBody>
          <a:bodyPr wrap="square" rtlCol="0">
            <a:spAutoFit/>
          </a:bodyPr>
          <a:lstStyle/>
          <a:p>
            <a:pPr algn="ctr"/>
            <a:r>
              <a:rPr lang="en-GB" sz="2400" dirty="0"/>
              <a:t>Must be </a:t>
            </a:r>
            <a:r>
              <a:rPr lang="en-GB" sz="2400" b="1" u="sng" dirty="0">
                <a:solidFill>
                  <a:schemeClr val="accent1">
                    <a:lumMod val="75000"/>
                  </a:schemeClr>
                </a:solidFill>
              </a:rPr>
              <a:t>over 18 </a:t>
            </a:r>
            <a:r>
              <a:rPr lang="en-GB" sz="2400" dirty="0"/>
              <a:t>to buy a VAPE, E-CIG or VAPE JUICE</a:t>
            </a:r>
          </a:p>
          <a:p>
            <a:pPr algn="ctr"/>
            <a:endParaRPr lang="en-GB" sz="2400" dirty="0"/>
          </a:p>
          <a:p>
            <a:pPr algn="ctr"/>
            <a:r>
              <a:rPr lang="en-GB" sz="2400" b="1" u="sng" dirty="0">
                <a:solidFill>
                  <a:schemeClr val="accent1">
                    <a:lumMod val="75000"/>
                  </a:schemeClr>
                </a:solidFill>
              </a:rPr>
              <a:t>Possession </a:t>
            </a:r>
            <a:r>
              <a:rPr lang="en-GB" sz="2400" dirty="0"/>
              <a:t>of any of these products that contain nicotine is </a:t>
            </a:r>
            <a:r>
              <a:rPr lang="en-GB" sz="2400" b="1" dirty="0"/>
              <a:t>illegal</a:t>
            </a:r>
            <a:r>
              <a:rPr lang="en-GB" sz="2400" dirty="0"/>
              <a:t> </a:t>
            </a:r>
            <a:r>
              <a:rPr lang="en-GB" sz="2400" b="1" dirty="0"/>
              <a:t>for under 18s </a:t>
            </a:r>
            <a:r>
              <a:rPr lang="en-GB" sz="2400" b="1" dirty="0">
                <a:solidFill>
                  <a:schemeClr val="accent1">
                    <a:lumMod val="75000"/>
                  </a:schemeClr>
                </a:solidFill>
              </a:rPr>
              <a:t>IN PUBLIC</a:t>
            </a:r>
          </a:p>
          <a:p>
            <a:endParaRPr lang="en-GB" sz="2400" dirty="0"/>
          </a:p>
          <a:p>
            <a:pPr algn="ctr"/>
            <a:r>
              <a:rPr lang="en-GB" sz="2400" dirty="0"/>
              <a:t>Minors </a:t>
            </a:r>
            <a:r>
              <a:rPr lang="en-GB" sz="2400" b="1" dirty="0"/>
              <a:t>can</a:t>
            </a:r>
            <a:r>
              <a:rPr lang="en-GB" sz="2400" dirty="0"/>
              <a:t> possess </a:t>
            </a:r>
            <a:r>
              <a:rPr lang="en-GB" sz="2400" b="1" dirty="0"/>
              <a:t>nicotine-free</a:t>
            </a:r>
            <a:r>
              <a:rPr lang="en-GB" sz="2400" dirty="0"/>
              <a:t> vape pens</a:t>
            </a:r>
          </a:p>
          <a:p>
            <a:endParaRPr lang="en-GB" sz="2400" dirty="0"/>
          </a:p>
          <a:p>
            <a:pPr algn="ctr"/>
            <a:r>
              <a:rPr lang="en-GB" sz="2400" dirty="0"/>
              <a:t>‘Alternative nicotine’ products are illegal</a:t>
            </a:r>
          </a:p>
          <a:p>
            <a:pPr algn="ctr"/>
            <a:endParaRPr lang="en-GB" sz="2400" dirty="0"/>
          </a:p>
          <a:p>
            <a:pPr algn="ctr"/>
            <a:endParaRPr lang="en-GB" sz="2000" dirty="0"/>
          </a:p>
          <a:p>
            <a:pPr algn="ctr"/>
            <a:r>
              <a:rPr lang="en-GB" sz="2000" dirty="0"/>
              <a:t>*</a:t>
            </a:r>
            <a:r>
              <a:rPr lang="en-GB" sz="2000" i="1" dirty="0"/>
              <a:t>Vape cartridges must not hold more than 2 millilitres of liquid or contain more than 20 millilitres of nicotine per ml*</a:t>
            </a:r>
          </a:p>
          <a:p>
            <a:endParaRPr lang="en-GB" i="1" dirty="0"/>
          </a:p>
          <a:p>
            <a:pPr algn="ctr"/>
            <a:r>
              <a:rPr lang="en-GB" sz="2000" i="1" dirty="0"/>
              <a:t>*If seized must be stored in an outside storage unit (e.g. Bike store) due to risk of combustion*</a:t>
            </a:r>
            <a:endParaRPr lang="en-GB" dirty="0"/>
          </a:p>
          <a:p>
            <a:endParaRPr lang="en-GB" dirty="0"/>
          </a:p>
        </p:txBody>
      </p:sp>
      <p:pic>
        <p:nvPicPr>
          <p:cNvPr id="5" name="Picture 4" descr="A hand holding a vape device">
            <a:extLst>
              <a:ext uri="{FF2B5EF4-FFF2-40B4-BE49-F238E27FC236}">
                <a16:creationId xmlns:a16="http://schemas.microsoft.com/office/drawing/2014/main" id="{841354BD-155F-6469-900B-67F921706EF5}"/>
              </a:ext>
            </a:extLst>
          </p:cNvPr>
          <p:cNvPicPr>
            <a:picLocks noChangeAspect="1"/>
          </p:cNvPicPr>
          <p:nvPr/>
        </p:nvPicPr>
        <p:blipFill>
          <a:blip r:embed="rId3">
            <a:extLst>
              <a:ext uri="{837473B0-CC2E-450A-ABE3-18F120FF3D39}">
                <a1611:picAttrSrcUrl xmlns:a1611="http://schemas.microsoft.com/office/drawing/2016/11/main" r:id="rId4"/>
              </a:ext>
            </a:extLst>
          </a:blip>
          <a:stretch>
            <a:fillRect/>
          </a:stretch>
        </p:blipFill>
        <p:spPr>
          <a:xfrm>
            <a:off x="9099718" y="1158532"/>
            <a:ext cx="3004457" cy="2330590"/>
          </a:xfrm>
          <a:prstGeom prst="rect">
            <a:avLst/>
          </a:prstGeom>
        </p:spPr>
      </p:pic>
      <p:pic>
        <p:nvPicPr>
          <p:cNvPr id="10" name="Picture 9" descr="Two women smoking and standing outside">
            <a:extLst>
              <a:ext uri="{FF2B5EF4-FFF2-40B4-BE49-F238E27FC236}">
                <a16:creationId xmlns:a16="http://schemas.microsoft.com/office/drawing/2014/main" id="{583DA1E9-C350-8D81-77D4-E00AE5F719D5}"/>
              </a:ext>
            </a:extLst>
          </p:cNvPr>
          <p:cNvPicPr>
            <a:picLocks noChangeAspect="1"/>
          </p:cNvPicPr>
          <p:nvPr/>
        </p:nvPicPr>
        <p:blipFill>
          <a:blip r:embed="rId5">
            <a:extLst>
              <a:ext uri="{837473B0-CC2E-450A-ABE3-18F120FF3D39}">
                <a1611:picAttrSrcUrl xmlns:a1611="http://schemas.microsoft.com/office/drawing/2016/11/main" r:id="rId6"/>
              </a:ext>
            </a:extLst>
          </a:blip>
          <a:stretch>
            <a:fillRect/>
          </a:stretch>
        </p:blipFill>
        <p:spPr>
          <a:xfrm>
            <a:off x="9099717" y="3944616"/>
            <a:ext cx="3004457" cy="2490275"/>
          </a:xfrm>
          <a:prstGeom prst="rect">
            <a:avLst/>
          </a:prstGeom>
        </p:spPr>
      </p:pic>
    </p:spTree>
    <p:extLst>
      <p:ext uri="{BB962C8B-B14F-4D97-AF65-F5344CB8AC3E}">
        <p14:creationId xmlns:p14="http://schemas.microsoft.com/office/powerpoint/2010/main" val="244155277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050B4F-1AAD-42CA-9024-46D39015996C}"/>
              </a:ext>
            </a:extLst>
          </p:cNvPr>
          <p:cNvSpPr>
            <a:spLocks noGrp="1"/>
          </p:cNvSpPr>
          <p:nvPr>
            <p:ph type="title"/>
          </p:nvPr>
        </p:nvSpPr>
        <p:spPr/>
        <p:txBody>
          <a:bodyPr/>
          <a:lstStyle/>
          <a:p>
            <a:pPr algn="ctr"/>
            <a:r>
              <a:rPr lang="en-GB" dirty="0"/>
              <a:t>SEIZURE OF TOBACCO: Seizure and disposal</a:t>
            </a:r>
          </a:p>
        </p:txBody>
      </p:sp>
      <p:sp>
        <p:nvSpPr>
          <p:cNvPr id="4" name="Rectangle: Rounded Corners 3">
            <a:extLst>
              <a:ext uri="{FF2B5EF4-FFF2-40B4-BE49-F238E27FC236}">
                <a16:creationId xmlns:a16="http://schemas.microsoft.com/office/drawing/2014/main" id="{C363AD34-47FD-E264-B394-18DEE0616C05}"/>
              </a:ext>
            </a:extLst>
          </p:cNvPr>
          <p:cNvSpPr/>
          <p:nvPr/>
        </p:nvSpPr>
        <p:spPr>
          <a:xfrm>
            <a:off x="2944745" y="1992085"/>
            <a:ext cx="8229600" cy="2873829"/>
          </a:xfrm>
          <a:prstGeom prst="roundRect">
            <a:avLst/>
          </a:prstGeom>
          <a:solidFill>
            <a:schemeClr val="accent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ysClr val="windowText" lastClr="000000"/>
                </a:solidFill>
              </a:rPr>
              <a:t>POWER TO SEIZE TOBACCO FROM A PERSON AGED 16 AND DISPOSE OF THAT TOBACCO:</a:t>
            </a:r>
          </a:p>
          <a:p>
            <a:pPr algn="ctr"/>
            <a:endParaRPr lang="en-GB" sz="2400" b="1" dirty="0">
              <a:solidFill>
                <a:sysClr val="windowText" lastClr="000000"/>
              </a:solidFill>
            </a:endParaRPr>
          </a:p>
          <a:p>
            <a:pPr algn="ctr"/>
            <a:r>
              <a:rPr lang="en-GB" sz="2400" b="1" dirty="0">
                <a:solidFill>
                  <a:sysClr val="windowText" lastClr="000000"/>
                </a:solidFill>
              </a:rPr>
              <a:t>Paragraph 7, schedule 4, Police Reform Act 2002</a:t>
            </a:r>
          </a:p>
        </p:txBody>
      </p:sp>
    </p:spTree>
    <p:extLst>
      <p:ext uri="{BB962C8B-B14F-4D97-AF65-F5344CB8AC3E}">
        <p14:creationId xmlns:p14="http://schemas.microsoft.com/office/powerpoint/2010/main" val="121329165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80FD4614-1A18-0DBD-27F9-10B2A0D8BF91}"/>
              </a:ext>
            </a:extLst>
          </p:cNvPr>
          <p:cNvSpPr/>
          <p:nvPr/>
        </p:nvSpPr>
        <p:spPr>
          <a:xfrm>
            <a:off x="2105789" y="4031672"/>
            <a:ext cx="10086211" cy="2441519"/>
          </a:xfrm>
          <a:prstGeom prst="roundRect">
            <a:avLst/>
          </a:prstGeom>
          <a:solidFill>
            <a:schemeClr val="accent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358F7D84-424C-4159-A9FA-9FFFDA559342}"/>
              </a:ext>
            </a:extLst>
          </p:cNvPr>
          <p:cNvSpPr>
            <a:spLocks noGrp="1"/>
          </p:cNvSpPr>
          <p:nvPr>
            <p:ph type="title"/>
          </p:nvPr>
        </p:nvSpPr>
        <p:spPr/>
        <p:txBody>
          <a:bodyPr/>
          <a:lstStyle/>
          <a:p>
            <a:pPr algn="ctr"/>
            <a:r>
              <a:rPr lang="en-GB" dirty="0"/>
              <a:t>THE POWER OF DETENTION: Tobacco </a:t>
            </a:r>
          </a:p>
        </p:txBody>
      </p:sp>
      <p:sp>
        <p:nvSpPr>
          <p:cNvPr id="3" name="Rectangle 2">
            <a:extLst>
              <a:ext uri="{FF2B5EF4-FFF2-40B4-BE49-F238E27FC236}">
                <a16:creationId xmlns:a16="http://schemas.microsoft.com/office/drawing/2014/main" id="{A5B8D7C1-8E4F-4266-8BE5-DAC2E84C939E}"/>
              </a:ext>
            </a:extLst>
          </p:cNvPr>
          <p:cNvSpPr/>
          <p:nvPr/>
        </p:nvSpPr>
        <p:spPr>
          <a:xfrm>
            <a:off x="2105789" y="988614"/>
            <a:ext cx="9907512" cy="5484578"/>
          </a:xfrm>
          <a:prstGeom prst="rect">
            <a:avLst/>
          </a:prstGeom>
        </p:spPr>
        <p:txBody>
          <a:bodyPr wrap="square">
            <a:spAutoFit/>
          </a:bodyPr>
          <a:lstStyle/>
          <a:p>
            <a:pPr marL="342900" marR="0" lvl="0" indent="-342900" algn="ctr" defTabSz="914400" rtl="0" eaLnBrk="1" fontAlgn="base" latinLnBrk="0" hangingPunct="1">
              <a:lnSpc>
                <a:spcPct val="100000"/>
              </a:lnSpc>
              <a:spcBef>
                <a:spcPct val="20000"/>
              </a:spcBef>
              <a:spcAft>
                <a:spcPct val="0"/>
              </a:spcAft>
              <a:buClrTx/>
              <a:buSzTx/>
              <a:buFont typeface="Wingdings" panose="05000000000000000000" pitchFamily="2" charset="2"/>
              <a:buChar char="Ø"/>
              <a:tabLst/>
              <a:defRPr/>
            </a:pPr>
            <a:r>
              <a:rPr kumimoji="0" lang="en-US" altLang="en-US" sz="2400" b="1" i="0" u="none" strike="noStrike" kern="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If the person concerned </a:t>
            </a:r>
            <a:r>
              <a:rPr kumimoji="0" lang="en-US" altLang="en-US" sz="2400" b="1" i="0" u="none" strike="noStrike" kern="0" cap="none" spc="0" normalizeH="0" baseline="0" noProof="0" dirty="0">
                <a:ln>
                  <a:noFill/>
                </a:ln>
                <a:solidFill>
                  <a:schemeClr val="accent1">
                    <a:lumMod val="75000"/>
                  </a:schemeClr>
                </a:solidFill>
                <a:effectLst/>
                <a:uLnTx/>
                <a:uFillTx/>
                <a:latin typeface="Arial" panose="020B0604020202020204" pitchFamily="34" charset="0"/>
                <a:ea typeface="+mn-ea"/>
                <a:cs typeface="Arial" panose="020B0604020202020204" pitchFamily="34" charset="0"/>
              </a:rPr>
              <a:t>refuses</a:t>
            </a:r>
            <a:r>
              <a:rPr kumimoji="0" lang="en-US" altLang="en-US" sz="2400" b="1" i="0" u="none" strike="noStrike" kern="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 to stop hand over the </a:t>
            </a:r>
            <a:r>
              <a:rPr lang="en-US" altLang="en-US" sz="2400" b="1" kern="0" dirty="0">
                <a:solidFill>
                  <a:srgbClr val="000000"/>
                </a:solidFill>
                <a:latin typeface="Arial" panose="020B0604020202020204" pitchFamily="34" charset="0"/>
                <a:cs typeface="Arial" panose="020B0604020202020204" pitchFamily="34" charset="0"/>
              </a:rPr>
              <a:t>tobacco or cigarettes, </a:t>
            </a:r>
            <a:r>
              <a:rPr kumimoji="0" lang="en-US" altLang="en-US" sz="2400" b="1" i="0" u="none" strike="noStrike" kern="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 the CSO </a:t>
            </a:r>
            <a:r>
              <a:rPr kumimoji="0" lang="en-US" altLang="en-US" sz="2400" b="1" i="0" u="none" strike="noStrike" kern="0" cap="none" spc="0" normalizeH="0" baseline="0" noProof="0" dirty="0">
                <a:ln>
                  <a:noFill/>
                </a:ln>
                <a:solidFill>
                  <a:schemeClr val="accent1">
                    <a:lumMod val="75000"/>
                  </a:schemeClr>
                </a:solidFill>
                <a:effectLst/>
                <a:uLnTx/>
                <a:uFillTx/>
                <a:latin typeface="Arial" panose="020B0604020202020204" pitchFamily="34" charset="0"/>
                <a:ea typeface="+mn-ea"/>
                <a:cs typeface="Arial" panose="020B0604020202020204" pitchFamily="34" charset="0"/>
              </a:rPr>
              <a:t>can require their Name and Address</a:t>
            </a:r>
            <a:r>
              <a:rPr kumimoji="0" lang="en-US" altLang="en-US" sz="2400" b="1" i="0" u="none" strike="noStrike" kern="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  If they </a:t>
            </a:r>
            <a:r>
              <a:rPr kumimoji="0" lang="en-US" altLang="en-US" sz="2400" b="1" i="0" u="none" strike="noStrike" kern="0" cap="none" spc="0" normalizeH="0" baseline="0" noProof="0" dirty="0">
                <a:ln>
                  <a:noFill/>
                </a:ln>
                <a:solidFill>
                  <a:schemeClr val="accent1">
                    <a:lumMod val="75000"/>
                  </a:schemeClr>
                </a:solidFill>
                <a:effectLst/>
                <a:uLnTx/>
                <a:uFillTx/>
                <a:latin typeface="Arial" panose="020B0604020202020204" pitchFamily="34" charset="0"/>
                <a:ea typeface="+mn-ea"/>
                <a:cs typeface="Arial" panose="020B0604020202020204" pitchFamily="34" charset="0"/>
              </a:rPr>
              <a:t>fail to provide </a:t>
            </a:r>
            <a:r>
              <a:rPr kumimoji="0" lang="en-US" altLang="en-US" sz="2400" b="1" i="0" u="none" strike="noStrike" kern="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this, or they have reasonable grounds to </a:t>
            </a:r>
            <a:r>
              <a:rPr kumimoji="0" lang="en-US" altLang="en-US" sz="2400" b="1" i="0" u="none" strike="noStrike" kern="0" cap="none" spc="0" normalizeH="0" baseline="0" noProof="0" dirty="0">
                <a:ln>
                  <a:noFill/>
                </a:ln>
                <a:solidFill>
                  <a:schemeClr val="accent1">
                    <a:lumMod val="75000"/>
                  </a:schemeClr>
                </a:solidFill>
                <a:effectLst/>
                <a:uLnTx/>
                <a:uFillTx/>
                <a:latin typeface="Arial" panose="020B0604020202020204" pitchFamily="34" charset="0"/>
                <a:ea typeface="+mn-ea"/>
                <a:cs typeface="Arial" panose="020B0604020202020204" pitchFamily="34" charset="0"/>
              </a:rPr>
              <a:t>suspect it is false</a:t>
            </a:r>
            <a:r>
              <a:rPr kumimoji="0" lang="en-US" altLang="en-US" sz="2400" b="1" i="0" u="none" strike="noStrike" kern="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 they </a:t>
            </a:r>
            <a:r>
              <a:rPr kumimoji="0" lang="en-US" altLang="en-US" sz="2400" b="1" i="0" u="none" strike="noStrike" kern="0" cap="none" spc="0" normalizeH="0" baseline="0" noProof="0" dirty="0">
                <a:ln>
                  <a:noFill/>
                </a:ln>
                <a:solidFill>
                  <a:schemeClr val="accent1">
                    <a:lumMod val="75000"/>
                  </a:schemeClr>
                </a:solidFill>
                <a:effectLst/>
                <a:uLnTx/>
                <a:uFillTx/>
                <a:latin typeface="Arial" panose="020B0604020202020204" pitchFamily="34" charset="0"/>
                <a:ea typeface="+mn-ea"/>
                <a:cs typeface="Arial" panose="020B0604020202020204" pitchFamily="34" charset="0"/>
              </a:rPr>
              <a:t>commit an offence</a:t>
            </a:r>
            <a:r>
              <a:rPr kumimoji="0" lang="en-US" altLang="en-US" sz="2400" b="1" i="0" u="none" strike="noStrike" kern="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a:t>
            </a:r>
          </a:p>
          <a:p>
            <a:pPr marL="0" marR="0" lvl="0" indent="0" algn="ctr" defTabSz="914400" rtl="0" eaLnBrk="1" fontAlgn="base" latinLnBrk="0" hangingPunct="1">
              <a:lnSpc>
                <a:spcPct val="100000"/>
              </a:lnSpc>
              <a:spcBef>
                <a:spcPct val="20000"/>
              </a:spcBef>
              <a:spcAft>
                <a:spcPct val="0"/>
              </a:spcAft>
              <a:buClrTx/>
              <a:buSzTx/>
              <a:buFontTx/>
              <a:buNone/>
              <a:tabLst/>
              <a:defRPr/>
            </a:pPr>
            <a:r>
              <a:rPr kumimoji="0" lang="en-US" altLang="en-US" sz="2400" b="1" i="0" u="none" strike="noStrike" kern="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  </a:t>
            </a:r>
            <a:r>
              <a:rPr kumimoji="0" lang="en-US" altLang="en-US" sz="2400" b="0" i="0" u="sng" strike="noStrike" kern="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They can then either:</a:t>
            </a:r>
            <a:endParaRPr kumimoji="0" lang="en-US" altLang="en-US" sz="2400" b="0" i="0" u="none" strike="noStrike" kern="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a:p>
            <a:pPr marL="742950" marR="0" lvl="1" indent="-285750" algn="ctr" defTabSz="914400" rtl="0" eaLnBrk="1" fontAlgn="base" latinLnBrk="0" hangingPunct="1">
              <a:lnSpc>
                <a:spcPct val="100000"/>
              </a:lnSpc>
              <a:spcBef>
                <a:spcPct val="20000"/>
              </a:spcBef>
              <a:spcAft>
                <a:spcPct val="0"/>
              </a:spcAft>
              <a:buClrTx/>
              <a:buSzTx/>
              <a:buFont typeface="Wingdings" panose="05000000000000000000" pitchFamily="2" charset="2"/>
              <a:buChar char="Ø"/>
              <a:tabLst/>
              <a:defRPr/>
            </a:pPr>
            <a:r>
              <a:rPr kumimoji="0" lang="en-US" altLang="en-US" sz="2400" b="0" i="0" u="none" strike="noStrike" kern="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 </a:t>
            </a:r>
            <a:r>
              <a:rPr kumimoji="0" lang="en-US" altLang="en-US" sz="2400" b="1" i="0" u="none" strike="noStrike" kern="0" cap="none" spc="0" normalizeH="0" baseline="0" noProof="0" dirty="0">
                <a:ln>
                  <a:noFill/>
                </a:ln>
                <a:solidFill>
                  <a:schemeClr val="accent1">
                    <a:lumMod val="75000"/>
                  </a:schemeClr>
                </a:solidFill>
                <a:effectLst/>
                <a:uLnTx/>
                <a:uFillTx/>
                <a:latin typeface="Arial" panose="020B0604020202020204" pitchFamily="34" charset="0"/>
                <a:ea typeface="+mn-ea"/>
                <a:cs typeface="Arial" panose="020B0604020202020204" pitchFamily="34" charset="0"/>
              </a:rPr>
              <a:t>Be detained for up to 30 minutes </a:t>
            </a:r>
            <a:r>
              <a:rPr kumimoji="0" lang="en-US" altLang="en-US" sz="2400" b="0" i="0" u="none" strike="noStrike" kern="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to await the arrival of a constable OR Accompany the CSO to the </a:t>
            </a:r>
            <a:r>
              <a:rPr kumimoji="0" lang="en-US" altLang="en-US" sz="2400" b="0" i="0" u="none" strike="noStrike" kern="0" cap="none" spc="0" normalizeH="0" baseline="0" noProof="0" dirty="0">
                <a:ln>
                  <a:noFill/>
                </a:ln>
                <a:solidFill>
                  <a:schemeClr val="accent1">
                    <a:lumMod val="75000"/>
                  </a:schemeClr>
                </a:solidFill>
                <a:effectLst/>
                <a:uLnTx/>
                <a:uFillTx/>
                <a:latin typeface="Arial" panose="020B0604020202020204" pitchFamily="34" charset="0"/>
                <a:ea typeface="+mn-ea"/>
                <a:cs typeface="Arial" panose="020B0604020202020204" pitchFamily="34" charset="0"/>
              </a:rPr>
              <a:t>nearest police station</a:t>
            </a:r>
            <a:r>
              <a:rPr kumimoji="0" lang="en-US" altLang="en-US" sz="2400" b="0" i="0" u="none" strike="noStrike" kern="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a:t>
            </a:r>
          </a:p>
          <a:p>
            <a:pPr marL="457200" marR="0" lvl="1" indent="0" algn="ctr" defTabSz="914400" rtl="0" eaLnBrk="1" fontAlgn="base" latinLnBrk="0" hangingPunct="1">
              <a:lnSpc>
                <a:spcPct val="100000"/>
              </a:lnSpc>
              <a:spcBef>
                <a:spcPct val="20000"/>
              </a:spcBef>
              <a:spcAft>
                <a:spcPct val="0"/>
              </a:spcAft>
              <a:buClrTx/>
              <a:buSzTx/>
              <a:buFontTx/>
              <a:buNone/>
              <a:tabLst/>
              <a:defRPr/>
            </a:pPr>
            <a:endParaRPr lang="en-US" altLang="en-US" sz="2400" kern="0" dirty="0">
              <a:solidFill>
                <a:srgbClr val="000000"/>
              </a:solidFill>
              <a:latin typeface="Arial" panose="020B0604020202020204" pitchFamily="34" charset="0"/>
              <a:cs typeface="Arial" panose="020B0604020202020204" pitchFamily="34" charset="0"/>
            </a:endParaRPr>
          </a:p>
          <a:p>
            <a:pPr marL="457200" marR="0" lvl="1" indent="0" algn="ctr" defTabSz="914400" rtl="0" eaLnBrk="1" fontAlgn="base" latinLnBrk="0" hangingPunct="1">
              <a:lnSpc>
                <a:spcPct val="100000"/>
              </a:lnSpc>
              <a:spcBef>
                <a:spcPct val="20000"/>
              </a:spcBef>
              <a:spcAft>
                <a:spcPct val="0"/>
              </a:spcAft>
              <a:buClrTx/>
              <a:buSzTx/>
              <a:buFontTx/>
              <a:buNone/>
              <a:tabLst/>
              <a:defRPr/>
            </a:pPr>
            <a:r>
              <a:rPr kumimoji="0" lang="en-US" altLang="en-US" sz="2400" b="1" i="0" u="sng" strike="noStrike" kern="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POWER TO REQUIRE NAME &amp; ADDRESS: </a:t>
            </a:r>
          </a:p>
          <a:p>
            <a:pPr marL="457200" marR="0" lvl="1" indent="0" algn="ctr" defTabSz="914400" rtl="0" eaLnBrk="1" fontAlgn="base" latinLnBrk="0" hangingPunct="1">
              <a:lnSpc>
                <a:spcPct val="100000"/>
              </a:lnSpc>
              <a:spcBef>
                <a:spcPct val="20000"/>
              </a:spcBef>
              <a:spcAft>
                <a:spcPct val="0"/>
              </a:spcAft>
              <a:buClrTx/>
              <a:buSzTx/>
              <a:buFontTx/>
              <a:buNone/>
              <a:tabLst/>
              <a:defRPr/>
            </a:pPr>
            <a:r>
              <a:rPr kumimoji="0" lang="en-US" altLang="en-US" sz="2400" b="1" i="0" u="none" strike="noStrike" kern="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Paragraph 1A, sch 4, Police Reform Act 2002</a:t>
            </a:r>
          </a:p>
          <a:p>
            <a:pPr marL="742950" marR="0" lvl="1" indent="-285750" algn="ctr" defTabSz="914400" rtl="0" eaLnBrk="1" fontAlgn="base" latinLnBrk="0" hangingPunct="1">
              <a:lnSpc>
                <a:spcPct val="100000"/>
              </a:lnSpc>
              <a:spcBef>
                <a:spcPct val="20000"/>
              </a:spcBef>
              <a:spcAft>
                <a:spcPct val="0"/>
              </a:spcAft>
              <a:buClrTx/>
              <a:buSzTx/>
              <a:buFont typeface="Wingdings" panose="05000000000000000000" pitchFamily="2" charset="2"/>
              <a:buChar char="Ø"/>
              <a:tabLst/>
              <a:defRPr/>
            </a:pPr>
            <a:endParaRPr kumimoji="0" lang="en-US" altLang="en-US" sz="2400" b="1" i="0" u="none" strike="noStrike" kern="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457200" marR="0" lvl="1" indent="0" algn="ctr" defTabSz="914400" rtl="0" eaLnBrk="1" fontAlgn="base" latinLnBrk="0" hangingPunct="1">
              <a:lnSpc>
                <a:spcPct val="100000"/>
              </a:lnSpc>
              <a:spcBef>
                <a:spcPct val="20000"/>
              </a:spcBef>
              <a:spcAft>
                <a:spcPct val="0"/>
              </a:spcAft>
              <a:buClrTx/>
              <a:buSzTx/>
              <a:buFontTx/>
              <a:buNone/>
              <a:tabLst/>
              <a:defRPr/>
            </a:pPr>
            <a:r>
              <a:rPr kumimoji="0" lang="en-US" altLang="en-US" sz="2400" b="1" i="0" u="sng" strike="noStrike" kern="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POWER TO DETAIN: On failure to provide details</a:t>
            </a:r>
          </a:p>
          <a:p>
            <a:pPr marL="457200" marR="0" lvl="1" indent="0" algn="ctr" defTabSz="914400" rtl="0" eaLnBrk="1" fontAlgn="base" latinLnBrk="0" hangingPunct="1">
              <a:lnSpc>
                <a:spcPct val="100000"/>
              </a:lnSpc>
              <a:spcBef>
                <a:spcPct val="20000"/>
              </a:spcBef>
              <a:spcAft>
                <a:spcPct val="0"/>
              </a:spcAft>
              <a:buClrTx/>
              <a:buSzTx/>
              <a:buFontTx/>
              <a:buNone/>
              <a:tabLst/>
              <a:defRPr/>
            </a:pPr>
            <a:r>
              <a:rPr kumimoji="0" lang="en-US" altLang="en-US" sz="2400" b="1" i="0" u="none" strike="noStrike" kern="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Paragraph 2, sch 4 Police Reform Act 2002</a:t>
            </a:r>
          </a:p>
        </p:txBody>
      </p:sp>
    </p:spTree>
    <p:extLst>
      <p:ext uri="{BB962C8B-B14F-4D97-AF65-F5344CB8AC3E}">
        <p14:creationId xmlns:p14="http://schemas.microsoft.com/office/powerpoint/2010/main" val="36110444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C260DE-1CEC-4F06-AC13-614B250D1139}"/>
              </a:ext>
            </a:extLst>
          </p:cNvPr>
          <p:cNvSpPr>
            <a:spLocks noGrp="1"/>
          </p:cNvSpPr>
          <p:nvPr>
            <p:ph type="title"/>
          </p:nvPr>
        </p:nvSpPr>
        <p:spPr/>
        <p:txBody>
          <a:bodyPr/>
          <a:lstStyle/>
          <a:p>
            <a:pPr algn="ctr"/>
            <a:r>
              <a:rPr lang="en-GB" dirty="0"/>
              <a:t>POINTS TO PROVE:</a:t>
            </a:r>
          </a:p>
        </p:txBody>
      </p:sp>
      <p:sp>
        <p:nvSpPr>
          <p:cNvPr id="3" name="Rectangle 2">
            <a:extLst>
              <a:ext uri="{FF2B5EF4-FFF2-40B4-BE49-F238E27FC236}">
                <a16:creationId xmlns:a16="http://schemas.microsoft.com/office/drawing/2014/main" id="{189CC9FC-835C-4F68-A327-E1F4E9CAF1F9}"/>
              </a:ext>
            </a:extLst>
          </p:cNvPr>
          <p:cNvSpPr/>
          <p:nvPr/>
        </p:nvSpPr>
        <p:spPr>
          <a:xfrm>
            <a:off x="2322787" y="1043307"/>
            <a:ext cx="9781388" cy="5090624"/>
          </a:xfrm>
          <a:prstGeom prst="rect">
            <a:avLst/>
          </a:prstGeom>
        </p:spPr>
        <p:txBody>
          <a:bodyPr wrap="square">
            <a:spAutoFit/>
          </a:bodyPr>
          <a:lstStyle/>
          <a:p>
            <a:pPr marL="457200" lvl="0" indent="-457200" eaLnBrk="0" fontAlgn="base" hangingPunct="0">
              <a:spcBef>
                <a:spcPct val="20000"/>
              </a:spcBef>
              <a:spcAft>
                <a:spcPct val="0"/>
              </a:spcAft>
              <a:buFont typeface="Wingdings" panose="05000000000000000000" pitchFamily="2" charset="2"/>
              <a:buChar char="ü"/>
            </a:pPr>
            <a:r>
              <a:rPr lang="en-GB" altLang="en-US" sz="2800" kern="0" dirty="0">
                <a:solidFill>
                  <a:srgbClr val="000000"/>
                </a:solidFill>
                <a:latin typeface="Arial"/>
              </a:rPr>
              <a:t>That you were in </a:t>
            </a:r>
            <a:r>
              <a:rPr lang="en-GB" altLang="en-US" sz="2800" b="1" kern="0" dirty="0">
                <a:solidFill>
                  <a:schemeClr val="accent1">
                    <a:lumMod val="75000"/>
                  </a:schemeClr>
                </a:solidFill>
                <a:latin typeface="Arial"/>
              </a:rPr>
              <a:t>uniform</a:t>
            </a:r>
          </a:p>
          <a:p>
            <a:pPr marL="457200" lvl="0" indent="-457200" eaLnBrk="0" fontAlgn="base" hangingPunct="0">
              <a:spcBef>
                <a:spcPct val="20000"/>
              </a:spcBef>
              <a:spcAft>
                <a:spcPct val="0"/>
              </a:spcAft>
              <a:buFont typeface="Wingdings" panose="05000000000000000000" pitchFamily="2" charset="2"/>
              <a:buChar char="ü"/>
            </a:pPr>
            <a:endParaRPr lang="en-GB" altLang="en-US" sz="2800" kern="0" dirty="0">
              <a:solidFill>
                <a:srgbClr val="000000"/>
              </a:solidFill>
              <a:latin typeface="Arial"/>
            </a:endParaRPr>
          </a:p>
          <a:p>
            <a:pPr marL="457200" lvl="0" indent="-457200" eaLnBrk="0" fontAlgn="base" hangingPunct="0">
              <a:spcBef>
                <a:spcPct val="20000"/>
              </a:spcBef>
              <a:spcAft>
                <a:spcPct val="0"/>
              </a:spcAft>
              <a:buFont typeface="Wingdings" panose="05000000000000000000" pitchFamily="2" charset="2"/>
              <a:buChar char="ü"/>
            </a:pPr>
            <a:r>
              <a:rPr lang="en-GB" altLang="en-US" sz="2800" kern="0" dirty="0">
                <a:solidFill>
                  <a:srgbClr val="000000"/>
                </a:solidFill>
                <a:latin typeface="Arial"/>
              </a:rPr>
              <a:t>The objective was to </a:t>
            </a:r>
            <a:r>
              <a:rPr lang="en-GB" altLang="en-US" sz="2800" b="1" kern="0" dirty="0">
                <a:solidFill>
                  <a:schemeClr val="accent1">
                    <a:lumMod val="75000"/>
                  </a:schemeClr>
                </a:solidFill>
                <a:latin typeface="Arial"/>
              </a:rPr>
              <a:t>seize tobacco, cigarettes, cigars </a:t>
            </a:r>
            <a:r>
              <a:rPr lang="en-GB" altLang="en-US" sz="2800" kern="0" dirty="0">
                <a:solidFill>
                  <a:srgbClr val="000000"/>
                </a:solidFill>
                <a:latin typeface="Arial"/>
              </a:rPr>
              <a:t>or </a:t>
            </a:r>
            <a:r>
              <a:rPr lang="en-GB" altLang="en-US" sz="2800" b="1" kern="0" dirty="0">
                <a:solidFill>
                  <a:schemeClr val="accent1">
                    <a:lumMod val="75000"/>
                  </a:schemeClr>
                </a:solidFill>
                <a:latin typeface="Arial"/>
              </a:rPr>
              <a:t>cigarette papers</a:t>
            </a:r>
          </a:p>
          <a:p>
            <a:pPr marL="457200" lvl="0" indent="-457200" eaLnBrk="0" fontAlgn="base" hangingPunct="0">
              <a:spcBef>
                <a:spcPct val="20000"/>
              </a:spcBef>
              <a:spcAft>
                <a:spcPct val="0"/>
              </a:spcAft>
              <a:buFont typeface="Wingdings" panose="05000000000000000000" pitchFamily="2" charset="2"/>
              <a:buChar char="ü"/>
            </a:pPr>
            <a:endParaRPr lang="en-GB" altLang="en-US" sz="2800" kern="0" dirty="0">
              <a:solidFill>
                <a:srgbClr val="000000"/>
              </a:solidFill>
              <a:latin typeface="Arial"/>
            </a:endParaRPr>
          </a:p>
          <a:p>
            <a:pPr marL="457200" lvl="0" indent="-457200" eaLnBrk="0" fontAlgn="base" hangingPunct="0">
              <a:spcBef>
                <a:spcPct val="20000"/>
              </a:spcBef>
              <a:spcAft>
                <a:spcPct val="0"/>
              </a:spcAft>
              <a:buFont typeface="Wingdings" panose="05000000000000000000" pitchFamily="2" charset="2"/>
              <a:buChar char="ü"/>
            </a:pPr>
            <a:r>
              <a:rPr lang="en-GB" altLang="en-US" sz="2800" kern="0" dirty="0">
                <a:solidFill>
                  <a:srgbClr val="000000"/>
                </a:solidFill>
                <a:latin typeface="Arial"/>
              </a:rPr>
              <a:t>The person was apparently </a:t>
            </a:r>
            <a:r>
              <a:rPr lang="en-GB" altLang="en-US" sz="2800" b="1" kern="0" dirty="0">
                <a:solidFill>
                  <a:schemeClr val="accent1">
                    <a:lumMod val="75000"/>
                  </a:schemeClr>
                </a:solidFill>
                <a:latin typeface="Arial"/>
              </a:rPr>
              <a:t>under 16</a:t>
            </a:r>
          </a:p>
          <a:p>
            <a:pPr marL="457200" lvl="0" indent="-457200" eaLnBrk="0" fontAlgn="base" hangingPunct="0">
              <a:spcBef>
                <a:spcPct val="20000"/>
              </a:spcBef>
              <a:spcAft>
                <a:spcPct val="0"/>
              </a:spcAft>
              <a:buFont typeface="Wingdings" panose="05000000000000000000" pitchFamily="2" charset="2"/>
              <a:buChar char="ü"/>
            </a:pPr>
            <a:endParaRPr lang="en-GB" altLang="en-US" sz="2800" kern="0" dirty="0">
              <a:solidFill>
                <a:srgbClr val="000000"/>
              </a:solidFill>
              <a:latin typeface="Arial"/>
            </a:endParaRPr>
          </a:p>
          <a:p>
            <a:pPr marL="457200" lvl="0" indent="-457200" eaLnBrk="0" fontAlgn="base" hangingPunct="0">
              <a:spcBef>
                <a:spcPct val="20000"/>
              </a:spcBef>
              <a:spcAft>
                <a:spcPct val="0"/>
              </a:spcAft>
              <a:buFont typeface="Wingdings" panose="05000000000000000000" pitchFamily="2" charset="2"/>
              <a:buChar char="ü"/>
            </a:pPr>
            <a:r>
              <a:rPr lang="en-GB" altLang="en-US" sz="2800" kern="0" dirty="0">
                <a:solidFill>
                  <a:srgbClr val="000000"/>
                </a:solidFill>
                <a:latin typeface="Arial"/>
              </a:rPr>
              <a:t>That the person was </a:t>
            </a:r>
            <a:r>
              <a:rPr lang="en-GB" altLang="en-US" sz="2800" b="1" kern="0" dirty="0">
                <a:solidFill>
                  <a:schemeClr val="accent1">
                    <a:lumMod val="75000"/>
                  </a:schemeClr>
                </a:solidFill>
                <a:latin typeface="Arial"/>
              </a:rPr>
              <a:t>smoking</a:t>
            </a:r>
          </a:p>
          <a:p>
            <a:pPr marL="457200" lvl="0" indent="-457200" eaLnBrk="0" fontAlgn="base" hangingPunct="0">
              <a:spcBef>
                <a:spcPct val="20000"/>
              </a:spcBef>
              <a:spcAft>
                <a:spcPct val="0"/>
              </a:spcAft>
              <a:buFont typeface="Wingdings" panose="05000000000000000000" pitchFamily="2" charset="2"/>
              <a:buChar char="ü"/>
            </a:pPr>
            <a:endParaRPr lang="en-GB" altLang="en-US" sz="2800" kern="0" dirty="0">
              <a:solidFill>
                <a:srgbClr val="000000"/>
              </a:solidFill>
              <a:latin typeface="Arial"/>
            </a:endParaRPr>
          </a:p>
          <a:p>
            <a:pPr marL="457200" lvl="0" indent="-457200" eaLnBrk="0" fontAlgn="base" hangingPunct="0">
              <a:spcBef>
                <a:spcPct val="20000"/>
              </a:spcBef>
              <a:spcAft>
                <a:spcPct val="0"/>
              </a:spcAft>
              <a:buFont typeface="Wingdings" panose="05000000000000000000" pitchFamily="2" charset="2"/>
              <a:buChar char="ü"/>
            </a:pPr>
            <a:r>
              <a:rPr lang="en-GB" altLang="en-US" sz="2800" kern="0" dirty="0">
                <a:solidFill>
                  <a:srgbClr val="000000"/>
                </a:solidFill>
                <a:latin typeface="Arial"/>
              </a:rPr>
              <a:t>That the person was in a </a:t>
            </a:r>
            <a:r>
              <a:rPr lang="en-GB" altLang="en-US" sz="2800" b="1" kern="0" dirty="0">
                <a:solidFill>
                  <a:schemeClr val="accent1">
                    <a:lumMod val="75000"/>
                  </a:schemeClr>
                </a:solidFill>
                <a:latin typeface="Arial"/>
              </a:rPr>
              <a:t>street or public place</a:t>
            </a:r>
          </a:p>
        </p:txBody>
      </p:sp>
    </p:spTree>
    <p:extLst>
      <p:ext uri="{BB962C8B-B14F-4D97-AF65-F5344CB8AC3E}">
        <p14:creationId xmlns:p14="http://schemas.microsoft.com/office/powerpoint/2010/main" val="170001389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05161A-612A-753D-705A-D3BF9F0DE7C4}"/>
              </a:ext>
            </a:extLst>
          </p:cNvPr>
          <p:cNvSpPr>
            <a:spLocks noGrp="1"/>
          </p:cNvSpPr>
          <p:nvPr>
            <p:ph type="title"/>
          </p:nvPr>
        </p:nvSpPr>
        <p:spPr/>
        <p:txBody>
          <a:bodyPr/>
          <a:lstStyle/>
          <a:p>
            <a:pPr algn="ctr"/>
            <a:r>
              <a:rPr lang="en-GB" dirty="0"/>
              <a:t>DRUGS:</a:t>
            </a:r>
          </a:p>
        </p:txBody>
      </p:sp>
      <p:pic>
        <p:nvPicPr>
          <p:cNvPr id="4" name="Picture 3">
            <a:extLst>
              <a:ext uri="{FF2B5EF4-FFF2-40B4-BE49-F238E27FC236}">
                <a16:creationId xmlns:a16="http://schemas.microsoft.com/office/drawing/2014/main" id="{EF25DC2F-F00C-1A66-107A-644EF2F3461B}"/>
              </a:ext>
            </a:extLst>
          </p:cNvPr>
          <p:cNvPicPr>
            <a:picLocks noChangeAspect="1"/>
          </p:cNvPicPr>
          <p:nvPr/>
        </p:nvPicPr>
        <p:blipFill>
          <a:blip r:embed="rId3"/>
          <a:stretch>
            <a:fillRect/>
          </a:stretch>
        </p:blipFill>
        <p:spPr>
          <a:xfrm>
            <a:off x="3441537" y="1248862"/>
            <a:ext cx="7164564" cy="4847137"/>
          </a:xfrm>
          <a:prstGeom prst="rect">
            <a:avLst/>
          </a:prstGeom>
        </p:spPr>
      </p:pic>
    </p:spTree>
    <p:extLst>
      <p:ext uri="{BB962C8B-B14F-4D97-AF65-F5344CB8AC3E}">
        <p14:creationId xmlns:p14="http://schemas.microsoft.com/office/powerpoint/2010/main" val="395934772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5C491753-434E-566D-D9DF-27D9B20BEC31}"/>
              </a:ext>
            </a:extLst>
          </p:cNvPr>
          <p:cNvSpPr/>
          <p:nvPr/>
        </p:nvSpPr>
        <p:spPr>
          <a:xfrm>
            <a:off x="2559587" y="5352923"/>
            <a:ext cx="8999915" cy="1345474"/>
          </a:xfrm>
          <a:prstGeom prst="roundRect">
            <a:avLst/>
          </a:prstGeom>
          <a:solidFill>
            <a:schemeClr val="accent6">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71689DE1-B07D-47C5-A417-D27D5B2BD7CD}"/>
              </a:ext>
            </a:extLst>
          </p:cNvPr>
          <p:cNvSpPr>
            <a:spLocks noGrp="1"/>
          </p:cNvSpPr>
          <p:nvPr>
            <p:ph type="title"/>
          </p:nvPr>
        </p:nvSpPr>
        <p:spPr/>
        <p:txBody>
          <a:bodyPr/>
          <a:lstStyle/>
          <a:p>
            <a:pPr algn="ctr"/>
            <a:r>
              <a:rPr lang="en-GB" sz="2800" dirty="0"/>
              <a:t>DRUGS:</a:t>
            </a:r>
          </a:p>
        </p:txBody>
      </p:sp>
      <p:sp>
        <p:nvSpPr>
          <p:cNvPr id="3" name="Rectangle 2">
            <a:extLst>
              <a:ext uri="{FF2B5EF4-FFF2-40B4-BE49-F238E27FC236}">
                <a16:creationId xmlns:a16="http://schemas.microsoft.com/office/drawing/2014/main" id="{7F0F6E1B-D1B1-4743-A42D-381757F2379E}"/>
              </a:ext>
            </a:extLst>
          </p:cNvPr>
          <p:cNvSpPr/>
          <p:nvPr/>
        </p:nvSpPr>
        <p:spPr>
          <a:xfrm>
            <a:off x="2188001" y="913809"/>
            <a:ext cx="9743088" cy="4450449"/>
          </a:xfrm>
          <a:prstGeom prst="rect">
            <a:avLst/>
          </a:prstGeom>
        </p:spPr>
        <p:txBody>
          <a:bodyPr wrap="square">
            <a:spAutoFit/>
          </a:bodyPr>
          <a:lstStyle/>
          <a:p>
            <a:pPr marL="342900" lvl="0" indent="-342900" fontAlgn="base">
              <a:spcBef>
                <a:spcPct val="20000"/>
              </a:spcBef>
              <a:spcAft>
                <a:spcPct val="0"/>
              </a:spcAft>
              <a:buFont typeface="Wingdings" panose="05000000000000000000" pitchFamily="2" charset="2"/>
              <a:buChar char="Ø"/>
            </a:pPr>
            <a:r>
              <a:rPr lang="en-US" altLang="en-US" sz="2400" kern="0" dirty="0">
                <a:solidFill>
                  <a:srgbClr val="000000"/>
                </a:solidFill>
                <a:latin typeface="Arial"/>
              </a:rPr>
              <a:t>A CSO has the power to seize </a:t>
            </a:r>
            <a:r>
              <a:rPr lang="en-US" altLang="en-US" sz="2400" b="1" i="1" kern="0" dirty="0">
                <a:solidFill>
                  <a:schemeClr val="accent1">
                    <a:lumMod val="75000"/>
                  </a:schemeClr>
                </a:solidFill>
                <a:latin typeface="Arial"/>
              </a:rPr>
              <a:t>unconcealed</a:t>
            </a:r>
            <a:r>
              <a:rPr lang="en-US" altLang="en-US" sz="2400" kern="0" dirty="0">
                <a:solidFill>
                  <a:srgbClr val="000000"/>
                </a:solidFill>
                <a:latin typeface="Arial"/>
              </a:rPr>
              <a:t> drugs or drugs found </a:t>
            </a:r>
            <a:r>
              <a:rPr lang="en-US" altLang="en-US" sz="2400" b="1" i="1" kern="0" dirty="0">
                <a:solidFill>
                  <a:schemeClr val="accent1">
                    <a:lumMod val="75000"/>
                  </a:schemeClr>
                </a:solidFill>
                <a:latin typeface="Arial"/>
              </a:rPr>
              <a:t>when</a:t>
            </a:r>
            <a:r>
              <a:rPr lang="en-US" altLang="en-US" sz="2400" kern="0" dirty="0">
                <a:solidFill>
                  <a:schemeClr val="accent1">
                    <a:lumMod val="75000"/>
                  </a:schemeClr>
                </a:solidFill>
                <a:latin typeface="Arial"/>
              </a:rPr>
              <a:t> </a:t>
            </a:r>
            <a:r>
              <a:rPr lang="en-US" altLang="en-US" sz="2400" b="1" i="1" kern="0" dirty="0">
                <a:solidFill>
                  <a:schemeClr val="accent1">
                    <a:lumMod val="75000"/>
                  </a:schemeClr>
                </a:solidFill>
                <a:latin typeface="Arial"/>
              </a:rPr>
              <a:t>searching</a:t>
            </a:r>
            <a:r>
              <a:rPr lang="en-US" altLang="en-US" sz="2400" kern="0" dirty="0">
                <a:solidFill>
                  <a:schemeClr val="accent1">
                    <a:lumMod val="75000"/>
                  </a:schemeClr>
                </a:solidFill>
                <a:latin typeface="Arial"/>
              </a:rPr>
              <a:t> </a:t>
            </a:r>
            <a:r>
              <a:rPr lang="en-US" altLang="en-US" sz="2400" kern="0" dirty="0">
                <a:latin typeface="Arial"/>
              </a:rPr>
              <a:t>for alcohol</a:t>
            </a:r>
            <a:r>
              <a:rPr lang="en-US" altLang="en-US" sz="2400" kern="0" dirty="0">
                <a:solidFill>
                  <a:srgbClr val="000000"/>
                </a:solidFill>
                <a:latin typeface="Arial"/>
              </a:rPr>
              <a:t>, tobacco or </a:t>
            </a:r>
            <a:r>
              <a:rPr lang="en-US" altLang="en-US" sz="2400" i="1" kern="0" dirty="0">
                <a:solidFill>
                  <a:srgbClr val="000000"/>
                </a:solidFill>
                <a:latin typeface="Arial"/>
              </a:rPr>
              <a:t>dangerous items (under detention</a:t>
            </a:r>
            <a:r>
              <a:rPr lang="en-US" altLang="en-US" sz="2400" kern="0" dirty="0">
                <a:solidFill>
                  <a:srgbClr val="000000"/>
                </a:solidFill>
                <a:latin typeface="Arial"/>
              </a:rPr>
              <a:t>). The CSO must call for a PC and retain the drugs until the PC instructs them as to what to do with it.</a:t>
            </a:r>
          </a:p>
          <a:p>
            <a:pPr marL="342900" lvl="0" indent="-342900" fontAlgn="base">
              <a:spcBef>
                <a:spcPct val="20000"/>
              </a:spcBef>
              <a:spcAft>
                <a:spcPct val="0"/>
              </a:spcAft>
              <a:buFont typeface="Wingdings" panose="05000000000000000000" pitchFamily="2" charset="2"/>
              <a:buChar char="Ø"/>
            </a:pPr>
            <a:endParaRPr lang="en-US" altLang="en-US" sz="2400" kern="0" dirty="0">
              <a:solidFill>
                <a:srgbClr val="000000"/>
              </a:solidFill>
              <a:latin typeface="Arial"/>
            </a:endParaRPr>
          </a:p>
          <a:p>
            <a:pPr marL="342900" lvl="0" indent="-342900" fontAlgn="base">
              <a:spcBef>
                <a:spcPct val="20000"/>
              </a:spcBef>
              <a:spcAft>
                <a:spcPct val="0"/>
              </a:spcAft>
              <a:buFont typeface="Wingdings" panose="05000000000000000000" pitchFamily="2" charset="2"/>
              <a:buChar char="Ø"/>
            </a:pPr>
            <a:r>
              <a:rPr lang="en-US" altLang="en-US" sz="2400" kern="0" dirty="0">
                <a:solidFill>
                  <a:srgbClr val="000000"/>
                </a:solidFill>
                <a:latin typeface="Arial"/>
              </a:rPr>
              <a:t>If the CSO finds drugs or believes that the person is in possession of drugs, then they can </a:t>
            </a:r>
            <a:r>
              <a:rPr lang="en-US" altLang="en-US" sz="2400" kern="0" dirty="0">
                <a:solidFill>
                  <a:schemeClr val="accent1">
                    <a:lumMod val="75000"/>
                  </a:schemeClr>
                </a:solidFill>
                <a:latin typeface="Arial"/>
              </a:rPr>
              <a:t>require that person`s name and address</a:t>
            </a:r>
            <a:r>
              <a:rPr lang="en-US" altLang="en-US" sz="2400" kern="0" dirty="0">
                <a:solidFill>
                  <a:srgbClr val="000000"/>
                </a:solidFill>
                <a:latin typeface="Arial"/>
              </a:rPr>
              <a:t>.</a:t>
            </a:r>
          </a:p>
          <a:p>
            <a:pPr marL="342900" lvl="0" indent="-342900" fontAlgn="base">
              <a:spcBef>
                <a:spcPct val="20000"/>
              </a:spcBef>
              <a:spcAft>
                <a:spcPct val="0"/>
              </a:spcAft>
              <a:buFont typeface="Wingdings" panose="05000000000000000000" pitchFamily="2" charset="2"/>
              <a:buChar char="Ø"/>
            </a:pPr>
            <a:endParaRPr lang="en-US" altLang="en-US" sz="2400" kern="0" dirty="0">
              <a:solidFill>
                <a:srgbClr val="000000"/>
              </a:solidFill>
              <a:latin typeface="Arial"/>
            </a:endParaRPr>
          </a:p>
          <a:p>
            <a:pPr marL="342900" lvl="0" indent="-342900" fontAlgn="base">
              <a:spcBef>
                <a:spcPct val="20000"/>
              </a:spcBef>
              <a:spcAft>
                <a:spcPct val="0"/>
              </a:spcAft>
              <a:buFont typeface="Wingdings" panose="05000000000000000000" pitchFamily="2" charset="2"/>
              <a:buChar char="Ø"/>
            </a:pPr>
            <a:r>
              <a:rPr lang="en-US" altLang="en-US" sz="2400" kern="0" dirty="0">
                <a:solidFill>
                  <a:srgbClr val="000000"/>
                </a:solidFill>
                <a:latin typeface="Arial"/>
              </a:rPr>
              <a:t>The CSO may </a:t>
            </a:r>
            <a:r>
              <a:rPr lang="en-US" altLang="en-US" sz="2400" b="1" kern="0" dirty="0">
                <a:solidFill>
                  <a:schemeClr val="accent1">
                    <a:lumMod val="75000"/>
                  </a:schemeClr>
                </a:solidFill>
                <a:latin typeface="Arial"/>
              </a:rPr>
              <a:t>detain the person on failure to comply with the requirement to provide name and address </a:t>
            </a:r>
            <a:r>
              <a:rPr lang="en-US" altLang="en-US" sz="2400" kern="0" dirty="0">
                <a:solidFill>
                  <a:srgbClr val="000000"/>
                </a:solidFill>
                <a:latin typeface="Arial"/>
              </a:rPr>
              <a:t>or to confirm name and address.</a:t>
            </a:r>
          </a:p>
        </p:txBody>
      </p:sp>
      <p:sp>
        <p:nvSpPr>
          <p:cNvPr id="5" name="TextBox 4">
            <a:extLst>
              <a:ext uri="{FF2B5EF4-FFF2-40B4-BE49-F238E27FC236}">
                <a16:creationId xmlns:a16="http://schemas.microsoft.com/office/drawing/2014/main" id="{9CD5C378-3791-6E61-E10E-FE3423D19BA4}"/>
              </a:ext>
            </a:extLst>
          </p:cNvPr>
          <p:cNvSpPr txBox="1"/>
          <p:nvPr/>
        </p:nvSpPr>
        <p:spPr>
          <a:xfrm>
            <a:off x="2591146" y="5472640"/>
            <a:ext cx="9191158" cy="1200329"/>
          </a:xfrm>
          <a:prstGeom prst="rect">
            <a:avLst/>
          </a:prstGeom>
          <a:noFill/>
        </p:spPr>
        <p:txBody>
          <a:bodyPr wrap="square" rtlCol="0">
            <a:spAutoFit/>
          </a:bodyPr>
          <a:lstStyle/>
          <a:p>
            <a:pPr algn="ctr"/>
            <a:r>
              <a:rPr lang="en-GB" sz="2400" b="1" dirty="0"/>
              <a:t>POWER TO SEIZE DRUGS AND REQUIRE NAME AND ADDRESS FOR POSSESSION OF DRUGS:</a:t>
            </a:r>
          </a:p>
          <a:p>
            <a:pPr algn="ctr"/>
            <a:r>
              <a:rPr lang="en-GB" sz="2400" b="1" dirty="0"/>
              <a:t>Paragraph 7B, schedule 4, Police Reform Act 2002</a:t>
            </a:r>
          </a:p>
        </p:txBody>
      </p:sp>
    </p:spTree>
    <p:extLst>
      <p:ext uri="{BB962C8B-B14F-4D97-AF65-F5344CB8AC3E}">
        <p14:creationId xmlns:p14="http://schemas.microsoft.com/office/powerpoint/2010/main" val="242066146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707F04-66D1-A044-814B-EBCF188E5F9C}"/>
              </a:ext>
            </a:extLst>
          </p:cNvPr>
          <p:cNvSpPr>
            <a:spLocks noGrp="1"/>
          </p:cNvSpPr>
          <p:nvPr>
            <p:ph type="title"/>
          </p:nvPr>
        </p:nvSpPr>
        <p:spPr>
          <a:xfrm>
            <a:off x="2014916" y="34181"/>
            <a:ext cx="10089259" cy="584775"/>
          </a:xfrm>
        </p:spPr>
        <p:txBody>
          <a:bodyPr/>
          <a:lstStyle/>
          <a:p>
            <a:pPr algn="ctr"/>
            <a:r>
              <a:rPr lang="en-US" dirty="0"/>
              <a:t>POINTS TO PROVE:</a:t>
            </a:r>
          </a:p>
        </p:txBody>
      </p:sp>
      <p:sp>
        <p:nvSpPr>
          <p:cNvPr id="3" name="TextBox 2">
            <a:extLst>
              <a:ext uri="{FF2B5EF4-FFF2-40B4-BE49-F238E27FC236}">
                <a16:creationId xmlns:a16="http://schemas.microsoft.com/office/drawing/2014/main" id="{FAAAC32B-7381-7148-A12C-683517301A11}"/>
              </a:ext>
            </a:extLst>
          </p:cNvPr>
          <p:cNvSpPr txBox="1"/>
          <p:nvPr/>
        </p:nvSpPr>
        <p:spPr>
          <a:xfrm>
            <a:off x="2014916" y="768830"/>
            <a:ext cx="10089259" cy="6013954"/>
          </a:xfrm>
          <a:prstGeom prst="rect">
            <a:avLst/>
          </a:prstGeom>
          <a:noFill/>
        </p:spPr>
        <p:txBody>
          <a:bodyPr wrap="square" rtlCol="0">
            <a:spAutoFit/>
          </a:bodyPr>
          <a:lstStyle/>
          <a:p>
            <a:pPr marL="342900" lvl="0" indent="-342900" eaLnBrk="0" fontAlgn="base" hangingPunct="0">
              <a:spcBef>
                <a:spcPct val="20000"/>
              </a:spcBef>
              <a:spcAft>
                <a:spcPct val="0"/>
              </a:spcAft>
              <a:buFont typeface="Wingdings" panose="05000000000000000000" pitchFamily="2" charset="2"/>
              <a:buChar char="ü"/>
              <a:defRPr/>
            </a:pPr>
            <a:r>
              <a:rPr lang="en-GB" sz="2200" kern="0" dirty="0">
                <a:solidFill>
                  <a:srgbClr val="000000"/>
                </a:solidFill>
                <a:latin typeface="Arial"/>
              </a:rPr>
              <a:t>That you </a:t>
            </a:r>
            <a:r>
              <a:rPr lang="en-GB" sz="2200" b="1" kern="0" dirty="0">
                <a:solidFill>
                  <a:schemeClr val="accent1">
                    <a:lumMod val="75000"/>
                  </a:schemeClr>
                </a:solidFill>
                <a:latin typeface="Arial"/>
              </a:rPr>
              <a:t>found a controlled drug </a:t>
            </a:r>
            <a:r>
              <a:rPr lang="en-GB" sz="2200" kern="0" dirty="0">
                <a:solidFill>
                  <a:srgbClr val="000000"/>
                </a:solidFill>
                <a:latin typeface="Arial"/>
              </a:rPr>
              <a:t>in persons possession</a:t>
            </a:r>
          </a:p>
          <a:p>
            <a:pPr marL="342900" lvl="0" indent="-342900" eaLnBrk="0" fontAlgn="base" hangingPunct="0">
              <a:spcBef>
                <a:spcPct val="20000"/>
              </a:spcBef>
              <a:spcAft>
                <a:spcPct val="0"/>
              </a:spcAft>
              <a:buFont typeface="Wingdings" panose="05000000000000000000" pitchFamily="2" charset="2"/>
              <a:buChar char="ü"/>
              <a:defRPr/>
            </a:pPr>
            <a:r>
              <a:rPr lang="en-GB" sz="2200" kern="0" dirty="0">
                <a:solidFill>
                  <a:srgbClr val="000000"/>
                </a:solidFill>
                <a:latin typeface="Arial"/>
              </a:rPr>
              <a:t>Circumstances of finding; that you were </a:t>
            </a:r>
            <a:r>
              <a:rPr lang="en-GB" sz="2200" b="1" kern="0" dirty="0">
                <a:solidFill>
                  <a:schemeClr val="accent1">
                    <a:lumMod val="75000"/>
                  </a:schemeClr>
                </a:solidFill>
                <a:latin typeface="Arial"/>
              </a:rPr>
              <a:t>using your powers to search for alcohol, tobacco, or dangerous items to assist escape</a:t>
            </a:r>
          </a:p>
          <a:p>
            <a:pPr marL="342900" lvl="0" indent="-342900" eaLnBrk="0" fontAlgn="base" hangingPunct="0">
              <a:spcBef>
                <a:spcPct val="20000"/>
              </a:spcBef>
              <a:spcAft>
                <a:spcPct val="0"/>
              </a:spcAft>
              <a:buFont typeface="Wingdings" panose="05000000000000000000" pitchFamily="2" charset="2"/>
              <a:buChar char="ü"/>
              <a:defRPr/>
            </a:pPr>
            <a:r>
              <a:rPr lang="en-GB" sz="2200" kern="0" dirty="0">
                <a:solidFill>
                  <a:srgbClr val="000000"/>
                </a:solidFill>
                <a:latin typeface="Arial"/>
              </a:rPr>
              <a:t>That you reasonably believed the person was in</a:t>
            </a:r>
            <a:r>
              <a:rPr lang="en-GB" sz="2200" b="1" kern="0" dirty="0">
                <a:solidFill>
                  <a:srgbClr val="000000"/>
                </a:solidFill>
                <a:latin typeface="Arial"/>
              </a:rPr>
              <a:t> </a:t>
            </a:r>
            <a:r>
              <a:rPr lang="en-GB" sz="2200" b="1" kern="0" dirty="0">
                <a:solidFill>
                  <a:schemeClr val="accent1">
                    <a:lumMod val="75000"/>
                  </a:schemeClr>
                </a:solidFill>
                <a:latin typeface="Arial"/>
              </a:rPr>
              <a:t>unlawful possession </a:t>
            </a:r>
            <a:r>
              <a:rPr lang="en-GB" sz="2200" kern="0" dirty="0">
                <a:solidFill>
                  <a:srgbClr val="000000"/>
                </a:solidFill>
                <a:latin typeface="Arial"/>
              </a:rPr>
              <a:t>of a controlled drug</a:t>
            </a:r>
          </a:p>
          <a:p>
            <a:pPr marL="342900" lvl="0" indent="-342900" eaLnBrk="0" fontAlgn="base" hangingPunct="0">
              <a:spcBef>
                <a:spcPct val="20000"/>
              </a:spcBef>
              <a:spcAft>
                <a:spcPct val="0"/>
              </a:spcAft>
              <a:buFont typeface="Wingdings" panose="05000000000000000000" pitchFamily="2" charset="2"/>
              <a:buChar char="ü"/>
              <a:defRPr/>
            </a:pPr>
            <a:r>
              <a:rPr lang="en-GB" sz="2200" kern="0" dirty="0">
                <a:solidFill>
                  <a:srgbClr val="000000"/>
                </a:solidFill>
                <a:latin typeface="Arial"/>
              </a:rPr>
              <a:t>That you </a:t>
            </a:r>
            <a:r>
              <a:rPr lang="en-GB" sz="2200" b="1" kern="0" dirty="0">
                <a:solidFill>
                  <a:schemeClr val="accent1">
                    <a:lumMod val="75000"/>
                  </a:schemeClr>
                </a:solidFill>
                <a:latin typeface="Arial"/>
              </a:rPr>
              <a:t>requested the person's name and address</a:t>
            </a:r>
          </a:p>
          <a:p>
            <a:pPr marL="342900" lvl="0" indent="-342900" eaLnBrk="0" fontAlgn="base" hangingPunct="0">
              <a:spcBef>
                <a:spcPct val="20000"/>
              </a:spcBef>
              <a:spcAft>
                <a:spcPct val="0"/>
              </a:spcAft>
              <a:buFont typeface="Wingdings" panose="05000000000000000000" pitchFamily="2" charset="2"/>
              <a:buChar char="ü"/>
              <a:defRPr/>
            </a:pPr>
            <a:r>
              <a:rPr lang="en-GB" sz="2200" kern="0" dirty="0">
                <a:solidFill>
                  <a:srgbClr val="000000"/>
                </a:solidFill>
                <a:latin typeface="Arial"/>
              </a:rPr>
              <a:t>That the person </a:t>
            </a:r>
            <a:r>
              <a:rPr lang="en-GB" sz="2200" b="1" kern="0" dirty="0">
                <a:solidFill>
                  <a:schemeClr val="accent1">
                    <a:lumMod val="75000"/>
                  </a:schemeClr>
                </a:solidFill>
                <a:latin typeface="Arial"/>
              </a:rPr>
              <a:t>refused</a:t>
            </a:r>
            <a:r>
              <a:rPr lang="en-GB" sz="2200" b="1" kern="0" dirty="0">
                <a:solidFill>
                  <a:srgbClr val="000000"/>
                </a:solidFill>
                <a:latin typeface="Arial"/>
              </a:rPr>
              <a:t> </a:t>
            </a:r>
            <a:r>
              <a:rPr lang="en-GB" sz="2200" kern="0" dirty="0">
                <a:solidFill>
                  <a:srgbClr val="000000"/>
                </a:solidFill>
                <a:latin typeface="Arial"/>
              </a:rPr>
              <a:t>to give you the </a:t>
            </a:r>
            <a:r>
              <a:rPr lang="en-GB" sz="2200" b="1" kern="0" dirty="0">
                <a:solidFill>
                  <a:schemeClr val="accent1">
                    <a:lumMod val="75000"/>
                  </a:schemeClr>
                </a:solidFill>
                <a:latin typeface="Arial"/>
              </a:rPr>
              <a:t>name and address</a:t>
            </a:r>
          </a:p>
          <a:p>
            <a:pPr marL="342900" lvl="0" indent="-342900" eaLnBrk="0" fontAlgn="base" hangingPunct="0">
              <a:spcBef>
                <a:spcPct val="20000"/>
              </a:spcBef>
              <a:spcAft>
                <a:spcPct val="0"/>
              </a:spcAft>
              <a:buFont typeface="Wingdings" panose="05000000000000000000" pitchFamily="2" charset="2"/>
              <a:buChar char="ü"/>
              <a:defRPr/>
            </a:pPr>
            <a:r>
              <a:rPr lang="en-GB" sz="2200" kern="0" dirty="0">
                <a:solidFill>
                  <a:srgbClr val="000000"/>
                </a:solidFill>
                <a:latin typeface="Arial"/>
              </a:rPr>
              <a:t>That you made a note of the </a:t>
            </a:r>
            <a:r>
              <a:rPr lang="en-GB" sz="2200" b="1" kern="0" dirty="0">
                <a:solidFill>
                  <a:schemeClr val="accent1">
                    <a:lumMod val="75000"/>
                  </a:schemeClr>
                </a:solidFill>
                <a:latin typeface="Arial"/>
              </a:rPr>
              <a:t>description of the suspect </a:t>
            </a:r>
            <a:r>
              <a:rPr lang="en-GB" sz="2200" kern="0" dirty="0">
                <a:solidFill>
                  <a:srgbClr val="000000"/>
                </a:solidFill>
                <a:latin typeface="Arial"/>
              </a:rPr>
              <a:t>(using ADVOKATE)</a:t>
            </a:r>
            <a:endParaRPr lang="en-GB" sz="2000" kern="0" dirty="0">
              <a:solidFill>
                <a:srgbClr val="000000"/>
              </a:solidFill>
              <a:latin typeface="Arial"/>
            </a:endParaRPr>
          </a:p>
          <a:p>
            <a:pPr lvl="0" eaLnBrk="0" fontAlgn="base" hangingPunct="0">
              <a:spcBef>
                <a:spcPct val="20000"/>
              </a:spcBef>
              <a:spcAft>
                <a:spcPct val="0"/>
              </a:spcAft>
              <a:defRPr/>
            </a:pPr>
            <a:endParaRPr lang="en-GB" sz="2000" b="1" kern="0" dirty="0">
              <a:solidFill>
                <a:srgbClr val="000000"/>
              </a:solidFill>
              <a:latin typeface="Arial"/>
            </a:endParaRPr>
          </a:p>
          <a:p>
            <a:pPr lvl="0" eaLnBrk="0" fontAlgn="base" hangingPunct="0">
              <a:spcBef>
                <a:spcPct val="20000"/>
              </a:spcBef>
              <a:spcAft>
                <a:spcPct val="0"/>
              </a:spcAft>
              <a:defRPr/>
            </a:pPr>
            <a:r>
              <a:rPr lang="en-GB" sz="2400" b="1" kern="0" dirty="0">
                <a:solidFill>
                  <a:srgbClr val="000000"/>
                </a:solidFill>
                <a:latin typeface="Arial"/>
              </a:rPr>
              <a:t>Responsibilities:</a:t>
            </a:r>
          </a:p>
          <a:p>
            <a:pPr lvl="0" eaLnBrk="0" fontAlgn="base" hangingPunct="0">
              <a:spcBef>
                <a:spcPct val="20000"/>
              </a:spcBef>
              <a:spcAft>
                <a:spcPct val="0"/>
              </a:spcAft>
              <a:defRPr/>
            </a:pPr>
            <a:endParaRPr lang="en-GB" sz="2000" b="1" kern="0" dirty="0">
              <a:solidFill>
                <a:srgbClr val="000000"/>
              </a:solidFill>
              <a:latin typeface="Arial"/>
            </a:endParaRPr>
          </a:p>
          <a:p>
            <a:pPr marL="342900" lvl="0" indent="-342900" eaLnBrk="0" fontAlgn="base" hangingPunct="0">
              <a:spcBef>
                <a:spcPct val="20000"/>
              </a:spcBef>
              <a:spcAft>
                <a:spcPct val="0"/>
              </a:spcAft>
              <a:buFont typeface="Arial" pitchFamily="34" charset="0"/>
              <a:buChar char="•"/>
              <a:defRPr/>
            </a:pPr>
            <a:r>
              <a:rPr lang="en-GB" sz="2000" kern="0" dirty="0">
                <a:solidFill>
                  <a:srgbClr val="000000"/>
                </a:solidFill>
                <a:latin typeface="Arial"/>
              </a:rPr>
              <a:t>Inform the person from whom the drugs were seized </a:t>
            </a:r>
            <a:r>
              <a:rPr lang="en-GB" sz="2000" b="1" kern="0" dirty="0">
                <a:solidFill>
                  <a:srgbClr val="000000"/>
                </a:solidFill>
                <a:latin typeface="Arial"/>
              </a:rPr>
              <a:t>where to go for recovery of drugs if they maintain they were in lawful possession (proof will be required) </a:t>
            </a:r>
          </a:p>
          <a:p>
            <a:pPr marL="342900" lvl="0" indent="-342900" eaLnBrk="0" fontAlgn="base" hangingPunct="0">
              <a:spcBef>
                <a:spcPct val="20000"/>
              </a:spcBef>
              <a:spcAft>
                <a:spcPct val="0"/>
              </a:spcAft>
              <a:buFont typeface="Arial" pitchFamily="34" charset="0"/>
              <a:buChar char="•"/>
              <a:defRPr/>
            </a:pPr>
            <a:r>
              <a:rPr lang="en-GB" sz="2000" b="1" kern="0" dirty="0">
                <a:solidFill>
                  <a:srgbClr val="000000"/>
                </a:solidFill>
                <a:latin typeface="Arial"/>
              </a:rPr>
              <a:t>Request assistance of a police officer </a:t>
            </a:r>
            <a:r>
              <a:rPr lang="en-GB" sz="2000" kern="0" dirty="0">
                <a:solidFill>
                  <a:srgbClr val="000000"/>
                </a:solidFill>
                <a:latin typeface="Arial"/>
              </a:rPr>
              <a:t>and comply with their instructions as to method of disposal</a:t>
            </a:r>
            <a:endParaRPr kumimoji="0" lang="en-GB" sz="18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41222602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D2899F-BB51-5F40-72CF-890BDFCA1005}"/>
              </a:ext>
            </a:extLst>
          </p:cNvPr>
          <p:cNvSpPr>
            <a:spLocks noGrp="1"/>
          </p:cNvSpPr>
          <p:nvPr>
            <p:ph type="title"/>
          </p:nvPr>
        </p:nvSpPr>
        <p:spPr/>
        <p:txBody>
          <a:bodyPr/>
          <a:lstStyle/>
          <a:p>
            <a:pPr algn="ctr"/>
            <a:r>
              <a:rPr lang="en-GB" dirty="0"/>
              <a:t>ANY QUESTIONS?</a:t>
            </a:r>
          </a:p>
        </p:txBody>
      </p:sp>
      <p:pic>
        <p:nvPicPr>
          <p:cNvPr id="4" name="Picture 3">
            <a:extLst>
              <a:ext uri="{FF2B5EF4-FFF2-40B4-BE49-F238E27FC236}">
                <a16:creationId xmlns:a16="http://schemas.microsoft.com/office/drawing/2014/main" id="{0CFD40A2-755F-1260-C835-55F218352394}"/>
              </a:ext>
            </a:extLst>
          </p:cNvPr>
          <p:cNvPicPr>
            <a:picLocks noChangeAspect="1"/>
          </p:cNvPicPr>
          <p:nvPr/>
        </p:nvPicPr>
        <p:blipFill>
          <a:blip r:embed="rId3"/>
          <a:stretch>
            <a:fillRect/>
          </a:stretch>
        </p:blipFill>
        <p:spPr>
          <a:xfrm>
            <a:off x="3960812" y="1370012"/>
            <a:ext cx="5967466" cy="4395788"/>
          </a:xfrm>
          <a:prstGeom prst="rect">
            <a:avLst/>
          </a:prstGeom>
        </p:spPr>
      </p:pic>
    </p:spTree>
    <p:extLst>
      <p:ext uri="{BB962C8B-B14F-4D97-AF65-F5344CB8AC3E}">
        <p14:creationId xmlns:p14="http://schemas.microsoft.com/office/powerpoint/2010/main" val="271103082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AC540715FE5E6D4097B0C62DA54A53BD" ma:contentTypeVersion="9" ma:contentTypeDescription="Create a new document." ma:contentTypeScope="" ma:versionID="98ab42ca4fb358610068c3cc57c1c157">
  <xsd:schema xmlns:xsd="http://www.w3.org/2001/XMLSchema" xmlns:xs="http://www.w3.org/2001/XMLSchema" xmlns:p="http://schemas.microsoft.com/office/2006/metadata/properties" xmlns:ns3="e5094575-b72b-4f1a-a5c5-2d2d710c2d86" targetNamespace="http://schemas.microsoft.com/office/2006/metadata/properties" ma:root="true" ma:fieldsID="b868ecf4786f424d0d8c04c5e2f32fa2" ns3:_="">
    <xsd:import namespace="e5094575-b72b-4f1a-a5c5-2d2d710c2d86"/>
    <xsd:element name="properties">
      <xsd:complexType>
        <xsd:sequence>
          <xsd:element name="documentManagement">
            <xsd:complexType>
              <xsd:all>
                <xsd:element ref="ns3:MediaServiceMetadata" minOccurs="0"/>
                <xsd:element ref="ns3:MediaServiceFastMetadata" minOccurs="0"/>
                <xsd:element ref="ns3:MediaServiceAutoKeyPoints" minOccurs="0"/>
                <xsd:element ref="ns3:MediaServiceKeyPoints" minOccurs="0"/>
                <xsd:element ref="ns3:MediaServiceAutoTags" minOccurs="0"/>
                <xsd:element ref="ns3:MediaServiceGenerationTime" minOccurs="0"/>
                <xsd:element ref="ns3:MediaServiceEventHashCode" minOccurs="0"/>
                <xsd:element ref="ns3:MediaServiceDateTaken" minOccurs="0"/>
                <xsd:element ref="ns3: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5094575-b72b-4f1a-a5c5-2d2d710c2d86"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2" nillable="true" ma:displayName="Tags" ma:internalName="MediaServiceAutoTag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DateTaken" ma:index="15" nillable="true" ma:displayName="MediaServiceDateTaken" ma:hidden="true" ma:internalName="MediaServiceDateTaken"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F808681F-E96A-4EFF-9D2F-2344DCEE3A0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e5094575-b72b-4f1a-a5c5-2d2d710c2d86"/>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8073E3F9-C2A7-448B-9C5C-93C07EF52D7A}">
  <ds:schemaRefs>
    <ds:schemaRef ds:uri="http://schemas.microsoft.com/office/infopath/2007/PartnerControls"/>
    <ds:schemaRef ds:uri="http://purl.org/dc/terms/"/>
    <ds:schemaRef ds:uri="http://schemas.microsoft.com/office/2006/documentManagement/types"/>
    <ds:schemaRef ds:uri="http://purl.org/dc/elements/1.1/"/>
    <ds:schemaRef ds:uri="http://schemas.openxmlformats.org/package/2006/metadata/core-properties"/>
    <ds:schemaRef ds:uri="e5094575-b72b-4f1a-a5c5-2d2d710c2d86"/>
    <ds:schemaRef ds:uri="http://schemas.microsoft.com/office/2006/metadata/properties"/>
    <ds:schemaRef ds:uri="http://www.w3.org/XML/1998/namespace"/>
    <ds:schemaRef ds:uri="http://purl.org/dc/dcmitype/"/>
  </ds:schemaRefs>
</ds:datastoreItem>
</file>

<file path=customXml/itemProps3.xml><?xml version="1.0" encoding="utf-8"?>
<ds:datastoreItem xmlns:ds="http://schemas.openxmlformats.org/officeDocument/2006/customXml" ds:itemID="{21259CFD-3922-47EA-965D-06B19799053D}">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1315</TotalTime>
  <Words>2319</Words>
  <Application>Microsoft Office PowerPoint</Application>
  <PresentationFormat>Widescreen</PresentationFormat>
  <Paragraphs>271</Paragraphs>
  <Slides>23</Slides>
  <Notes>23</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23</vt:i4>
      </vt:variant>
    </vt:vector>
  </HeadingPairs>
  <TitlesOfParts>
    <vt:vector size="29" baseType="lpstr">
      <vt:lpstr>Arial</vt:lpstr>
      <vt:lpstr>Calibri</vt:lpstr>
      <vt:lpstr>Calibri Light</vt:lpstr>
      <vt:lpstr>Wingdings</vt:lpstr>
      <vt:lpstr>Office Theme</vt:lpstr>
      <vt:lpstr>1_Office Theme</vt:lpstr>
      <vt:lpstr> CSO REFRESHER TRAINING: POWERS RELATING TO CONFISCATION of ALCOHOL, TOBACCO &amp; DRUGS  CSO – February 2024 Curriculum updated</vt:lpstr>
      <vt:lpstr>AIMS &amp; OBJECTIVES:</vt:lpstr>
      <vt:lpstr>ALCOHOL:</vt:lpstr>
      <vt:lpstr>Paragraph 6 of Schedule 4 to the Police Reform Act 2002. Power to Seize Alcohol From Young Persons In Relevant Place &amp; require details:</vt:lpstr>
      <vt:lpstr>MEANING OF ‘YOUNG PERSON’:</vt:lpstr>
      <vt:lpstr>RELEVANT PLACE DEFINITION:</vt:lpstr>
      <vt:lpstr>SEIZURE OF ALCOHOL – Power of Search:</vt:lpstr>
      <vt:lpstr>SEIZURE OF ALCOHOL: Seizure and disposal</vt:lpstr>
      <vt:lpstr>THE POWER OF DETENTION:</vt:lpstr>
      <vt:lpstr>EXAMPLE OF MAKING A REQUEST:</vt:lpstr>
      <vt:lpstr>POWER TO SEIZE ALCOHOL IN DESIGNATED PUBLIC PLACE</vt:lpstr>
      <vt:lpstr>POINTS TO PROVE: Alcohol</vt:lpstr>
      <vt:lpstr>TOBACCO:</vt:lpstr>
      <vt:lpstr>POWER TO SEIZE TOBACCO: </vt:lpstr>
      <vt:lpstr>SEIZURE OF TOBACCO – Power of Search:</vt:lpstr>
      <vt:lpstr>E-Cigs and Vapes.</vt:lpstr>
      <vt:lpstr>SEIZURE OF TOBACCO: Seizure and disposal</vt:lpstr>
      <vt:lpstr>THE POWER OF DETENTION: Tobacco </vt:lpstr>
      <vt:lpstr>POINTS TO PROVE:</vt:lpstr>
      <vt:lpstr>DRUGS:</vt:lpstr>
      <vt:lpstr>DRUGS:</vt:lpstr>
      <vt:lpstr>POINTS TO PROVE:</vt:lpstr>
      <vt:lpstr>ANY QUESTIONS?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Design Department</dc:creator>
  <cp:lastModifiedBy>Mason, Sara</cp:lastModifiedBy>
  <cp:revision>81</cp:revision>
  <dcterms:created xsi:type="dcterms:W3CDTF">2020-09-14T11:38:00Z</dcterms:created>
  <dcterms:modified xsi:type="dcterms:W3CDTF">2024-02-14T11:41:47Z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f2acd28b-79a3-4a0f-b0ff-4b75658b1549_Enabled">
    <vt:lpwstr>true</vt:lpwstr>
  </property>
  <property fmtid="{D5CDD505-2E9C-101B-9397-08002B2CF9AE}" pid="3" name="MSIP_Label_f2acd28b-79a3-4a0f-b0ff-4b75658b1549_SetDate">
    <vt:lpwstr>2021-11-03T10:56:17Z</vt:lpwstr>
  </property>
  <property fmtid="{D5CDD505-2E9C-101B-9397-08002B2CF9AE}" pid="4" name="MSIP_Label_f2acd28b-79a3-4a0f-b0ff-4b75658b1549_Method">
    <vt:lpwstr>Standard</vt:lpwstr>
  </property>
  <property fmtid="{D5CDD505-2E9C-101B-9397-08002B2CF9AE}" pid="5" name="MSIP_Label_f2acd28b-79a3-4a0f-b0ff-4b75658b1549_Name">
    <vt:lpwstr>OFFICIAL</vt:lpwstr>
  </property>
  <property fmtid="{D5CDD505-2E9C-101B-9397-08002B2CF9AE}" pid="6" name="MSIP_Label_f2acd28b-79a3-4a0f-b0ff-4b75658b1549_SiteId">
    <vt:lpwstr>e46c8472-ef5d-4b63-bc74-4a60db42c371</vt:lpwstr>
  </property>
  <property fmtid="{D5CDD505-2E9C-101B-9397-08002B2CF9AE}" pid="7" name="MSIP_Label_f2acd28b-79a3-4a0f-b0ff-4b75658b1549_ActionId">
    <vt:lpwstr>c097b41f-9100-4e65-965c-102771a1791b</vt:lpwstr>
  </property>
  <property fmtid="{D5CDD505-2E9C-101B-9397-08002B2CF9AE}" pid="8" name="MSIP_Label_f2acd28b-79a3-4a0f-b0ff-4b75658b1549_ContentBits">
    <vt:lpwstr>0</vt:lpwstr>
  </property>
  <property fmtid="{D5CDD505-2E9C-101B-9397-08002B2CF9AE}" pid="9" name="ContentTypeId">
    <vt:lpwstr>0x010100AC540715FE5E6D4097B0C62DA54A53BD</vt:lpwstr>
  </property>
</Properties>
</file>