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7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1234440"/>
            <a:ext cx="1078992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Blockchain-Based Secure</a:t>
            </a:r>
            <a:br/>
            <a:r>
              <a:rPr>
                <a:solidFill>
                  <a:srgbClr val="1C232D"/>
                </a:solidFill>
              </a:rPr>
              <a:t>Electronic Health Record Management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11680" y="3337560"/>
            <a:ext cx="813816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Proposal 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11680" y="3840480"/>
            <a:ext cx="81381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0">
                <a:solidFill>
                  <a:srgbClr val="BEBEBE"/>
                </a:solidFill>
                <a:latin typeface="Aptos"/>
              </a:defRPr>
            </a:pPr>
            <a:r>
              <a:rPr dirty="0">
                <a:solidFill>
                  <a:srgbClr val="1C232D"/>
                </a:solidFill>
              </a:rPr>
              <a:t>MSc Cyber Security and Digital Forensics</a:t>
            </a:r>
            <a:br>
              <a:rPr dirty="0"/>
            </a:br>
            <a:r>
              <a:rPr dirty="0">
                <a:solidFill>
                  <a:srgbClr val="1C232D"/>
                </a:solidFill>
              </a:rPr>
              <a:t>Student Name</a:t>
            </a:r>
            <a:r>
              <a:rPr lang="en-GB" dirty="0">
                <a:solidFill>
                  <a:srgbClr val="1C232D"/>
                </a:solidFill>
              </a:rPr>
              <a:t>:Vinay Patel</a:t>
            </a:r>
            <a:r>
              <a:rPr dirty="0">
                <a:solidFill>
                  <a:srgbClr val="1C232D"/>
                </a:solidFill>
              </a:rPr>
              <a:t>  |  Student ID</a:t>
            </a:r>
            <a:r>
              <a:rPr lang="en-GB" dirty="0">
                <a:solidFill>
                  <a:srgbClr val="1C232D"/>
                </a:solidFill>
              </a:rPr>
              <a:t>:2519364</a:t>
            </a:r>
            <a:endParaRPr dirty="0">
              <a:solidFill>
                <a:srgbClr val="1C232D"/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4572000" y="4983480"/>
            <a:ext cx="777240" cy="658368"/>
          </a:xfrm>
          <a:prstGeom prst="hexagon">
            <a:avLst/>
          </a:prstGeom>
          <a:solidFill>
            <a:srgbClr val="47A0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6" name="Connector 5"/>
          <p:cNvCxnSpPr/>
          <p:nvPr/>
        </p:nvCxnSpPr>
        <p:spPr>
          <a:xfrm>
            <a:off x="5321808" y="5312664"/>
            <a:ext cx="329184" cy="0"/>
          </a:xfrm>
          <a:prstGeom prst="line">
            <a:avLst/>
          </a:prstGeom>
          <a:ln w="25400"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Hexagon 6"/>
          <p:cNvSpPr/>
          <p:nvPr/>
        </p:nvSpPr>
        <p:spPr>
          <a:xfrm>
            <a:off x="5623560" y="4983480"/>
            <a:ext cx="777240" cy="658368"/>
          </a:xfrm>
          <a:prstGeom prst="hexagon">
            <a:avLst/>
          </a:prstGeom>
          <a:solidFill>
            <a:srgbClr val="965F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8" name="Connector 7"/>
          <p:cNvCxnSpPr/>
          <p:nvPr/>
        </p:nvCxnSpPr>
        <p:spPr>
          <a:xfrm>
            <a:off x="6373368" y="5312664"/>
            <a:ext cx="329184" cy="0"/>
          </a:xfrm>
          <a:prstGeom prst="line">
            <a:avLst/>
          </a:prstGeom>
          <a:ln w="25400"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Hexagon 8"/>
          <p:cNvSpPr/>
          <p:nvPr/>
        </p:nvSpPr>
        <p:spPr>
          <a:xfrm>
            <a:off x="6675120" y="4983480"/>
            <a:ext cx="777240" cy="658368"/>
          </a:xfrm>
          <a:prstGeom prst="hexagon">
            <a:avLst/>
          </a:prstGeom>
          <a:solidFill>
            <a:srgbClr val="48B4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Presentation Overview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234440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96112" y="1380744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01  Research Context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0" y="1234440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565392" y="1380744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02  Research Problem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167128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96112" y="2313432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03  Aim &amp; Objectives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2167128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565392" y="2313432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04  Literature Insights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1520" y="3099816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96112" y="3246120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05  Research Gap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0" y="3099816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65392" y="3246120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06  Proposed Architecture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4032504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96112" y="4178808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07  Methodology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400800" y="4032504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565392" y="4178808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08  Security Evaluation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4965192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96112" y="5111496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09  Timeline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00800" y="4965192"/>
            <a:ext cx="5166360" cy="658368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65392" y="5111496"/>
            <a:ext cx="48371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10  Conclusion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Background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417320"/>
            <a:ext cx="5669280" cy="2641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dirty="0">
                <a:solidFill>
                  <a:srgbClr val="1C232D"/>
                </a:solidFill>
              </a:rPr>
              <a:t>•  </a:t>
            </a:r>
            <a:r>
              <a:rPr lang="en-GB" dirty="0">
                <a:solidFill>
                  <a:srgbClr val="1C232D"/>
                </a:solidFill>
              </a:rPr>
              <a:t>Electronic Health Records (EHRs) facilitate the use of digital technologies for storing and exchanging patients’ information.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Digitalisation in healthcare enhances access and clinical decision-making capabilities, while exposing to potential cyber risks.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Blockchain enables decentralization, encryption and transparency in handling sensitive health records.</a:t>
            </a:r>
            <a:r>
              <a:rPr dirty="0">
                <a:solidFill>
                  <a:srgbClr val="1C232D"/>
                </a:solidFill>
              </a:rPr>
              <a:t>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766560" y="1325880"/>
            <a:ext cx="2057400" cy="123444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931152" y="1472184"/>
            <a:ext cx="1728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EHR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31152" y="1892807"/>
            <a:ext cx="1728216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Digital patient records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052560" y="1325880"/>
            <a:ext cx="2057400" cy="123444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217152" y="1472184"/>
            <a:ext cx="1728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Cyber Risk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17152" y="1892807"/>
            <a:ext cx="1728216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Breaches • ransomware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909560" y="2971800"/>
            <a:ext cx="2057400" cy="123444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074152" y="3118104"/>
            <a:ext cx="1728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74152" y="3538728"/>
            <a:ext cx="1728216" cy="576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Immutable • auditable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7772400" y="2560320"/>
            <a:ext cx="822960" cy="41148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>
            <a:off x="9326880" y="2560320"/>
            <a:ext cx="731520" cy="41148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Why the Topic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9600" y="1380744"/>
            <a:ext cx="5486400" cy="2641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Healthcare documents have very confidential personal, clinical, and financial details.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Ransomware, phishing, insider threats, and unauthorized access may impact confidentiality, integrity, and availability.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Secure and accountable exchange of data is becoming more crucial now among hospitals, laboratories, insurers, and research organizations.</a:t>
            </a:r>
            <a:endParaRPr dirty="0">
              <a:solidFill>
                <a:srgbClr val="1C232D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537960" y="1234440"/>
            <a:ext cx="4754880" cy="105156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702552" y="1380744"/>
            <a:ext cx="44256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CONFIDENTIALITY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702552" y="1801368"/>
            <a:ext cx="4425696" cy="393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Protect patient privacy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37960" y="2651760"/>
            <a:ext cx="4754880" cy="105156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702552" y="2798064"/>
            <a:ext cx="44256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INTEGRITY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02552" y="3218688"/>
            <a:ext cx="4425696" cy="393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Detect tampering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537960" y="4069080"/>
            <a:ext cx="4754880" cy="105156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702552" y="4215384"/>
            <a:ext cx="44256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AVAILABILITY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02552" y="4636008"/>
            <a:ext cx="4425696" cy="393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Maintain access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Problem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43000"/>
            <a:ext cx="106984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Traditional EHR systems commonly depend on centralised infrastructure, creating security, privacy and trust challenges when sensitive records are stored and shared.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2514600"/>
            <a:ext cx="3383280" cy="20116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96112" y="2660904"/>
            <a:ext cx="30540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Centralised EHR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6112" y="3081528"/>
            <a:ext cx="3054096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Single point of failure</a:t>
            </a:r>
            <a:br/>
            <a:r>
              <a:rPr>
                <a:solidFill>
                  <a:srgbClr val="1C232D"/>
                </a:solidFill>
              </a:rPr>
              <a:t>Limited transparency</a:t>
            </a:r>
            <a:br/>
            <a:r>
              <a:rPr>
                <a:solidFill>
                  <a:srgbClr val="1C232D"/>
                </a:solidFill>
              </a:rPr>
              <a:t>Administrative control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51960" y="3063240"/>
            <a:ext cx="10058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257800" y="2514600"/>
            <a:ext cx="2743200" cy="20116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422392" y="2660904"/>
            <a:ext cx="24140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SECURITY GAP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22392" y="3081528"/>
            <a:ext cx="2414016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Data breach risk</a:t>
            </a:r>
            <a:br/>
            <a:r>
              <a:rPr>
                <a:solidFill>
                  <a:srgbClr val="1C232D"/>
                </a:solidFill>
              </a:rPr>
              <a:t>Access misuse</a:t>
            </a:r>
            <a:br/>
            <a:r>
              <a:rPr>
                <a:solidFill>
                  <a:srgbClr val="1C232D"/>
                </a:solidFill>
              </a:rPr>
              <a:t>Weak auditability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38160" y="3063240"/>
            <a:ext cx="10058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144000" y="2514600"/>
            <a:ext cx="2286000" cy="20116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308592" y="2660904"/>
            <a:ext cx="19568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Need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308592" y="3081528"/>
            <a:ext cx="1956816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Secure,</a:t>
            </a:r>
            <a:br/>
            <a:r>
              <a:rPr>
                <a:solidFill>
                  <a:srgbClr val="1C232D"/>
                </a:solidFill>
              </a:rPr>
              <a:t>auditable EHR</a:t>
            </a:r>
            <a:br/>
            <a:r>
              <a:rPr>
                <a:solidFill>
                  <a:srgbClr val="1C232D"/>
                </a:solidFill>
              </a:rPr>
              <a:t>framework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Proposed System Idea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1476756"/>
            <a:ext cx="5486400" cy="2808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Utilize a permissioned blockchain for recording trusted transactions of EHRs.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Store medical files off-chain but store their hash values and meta-data on-chain.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Use smart contracts, role-based access control and encryption techniques for granting authorized access.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Keep an immutable audit trail for maintaining accountability.</a:t>
            </a:r>
            <a:endParaRPr dirty="0">
              <a:solidFill>
                <a:srgbClr val="1C232D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400800" y="2194560"/>
            <a:ext cx="841248" cy="960120"/>
          </a:xfrm>
          <a:prstGeom prst="roundRect">
            <a:avLst/>
          </a:prstGeom>
          <a:solidFill>
            <a:srgbClr val="47A0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437376" y="2441448"/>
            <a:ext cx="768096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Patient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05472" y="2468880"/>
            <a:ext cx="2743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88352" y="2194560"/>
            <a:ext cx="841248" cy="960120"/>
          </a:xfrm>
          <a:prstGeom prst="roundRect">
            <a:avLst/>
          </a:prstGeom>
          <a:solidFill>
            <a:srgbClr val="E2E8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424927" y="2441448"/>
            <a:ext cx="768096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Access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93024" y="2468880"/>
            <a:ext cx="2743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375904" y="2194560"/>
            <a:ext cx="841248" cy="960120"/>
          </a:xfrm>
          <a:prstGeom prst="roundRect">
            <a:avLst/>
          </a:prstGeom>
          <a:solidFill>
            <a:srgbClr val="48B4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12480" y="2441448"/>
            <a:ext cx="768096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Smart</a:t>
            </a:r>
            <a:br/>
            <a:r>
              <a:rPr>
                <a:solidFill>
                  <a:srgbClr val="1C232D"/>
                </a:solidFill>
              </a:rPr>
              <a:t>Contract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80576" y="2468880"/>
            <a:ext cx="2743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363456" y="2194560"/>
            <a:ext cx="841248" cy="960120"/>
          </a:xfrm>
          <a:prstGeom prst="roundRect">
            <a:avLst/>
          </a:prstGeom>
          <a:solidFill>
            <a:srgbClr val="965F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400032" y="2441448"/>
            <a:ext cx="768096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168128" y="2468880"/>
            <a:ext cx="2743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0351008" y="2194560"/>
            <a:ext cx="841248" cy="960120"/>
          </a:xfrm>
          <a:prstGeom prst="roundRect">
            <a:avLst/>
          </a:prstGeom>
          <a:solidFill>
            <a:srgbClr val="EB96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387584" y="2441448"/>
            <a:ext cx="768096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EHR</a:t>
            </a:r>
            <a:br/>
            <a:r>
              <a:rPr>
                <a:solidFill>
                  <a:srgbClr val="1C232D"/>
                </a:solidFill>
              </a:rPr>
              <a:t>Storage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Aim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417320"/>
            <a:ext cx="104241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5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To design and evaluate a blockchain-based framework for secure Electronic Health Record management with a focus on cybersecurity, privacy, access control and auditability.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097280" y="3246120"/>
            <a:ext cx="3200400" cy="141732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261872" y="339242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1872" y="3813048"/>
            <a:ext cx="2871216" cy="758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Protect sensitive EHR data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846320" y="3246120"/>
            <a:ext cx="3200400" cy="141732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010912" y="339242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CONTROL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10912" y="3813048"/>
            <a:ext cx="2871216" cy="758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Authorised access only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595359" y="3246120"/>
            <a:ext cx="3200400" cy="141732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759951" y="339242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AUDIT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59951" y="3813048"/>
            <a:ext cx="2871216" cy="758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Traceable transactions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132588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17320" y="128016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Review EHR security challenges</a:t>
            </a:r>
          </a:p>
        </p:txBody>
      </p:sp>
      <p:cxnSp>
        <p:nvCxnSpPr>
          <p:cNvPr id="5" name="Connector 4"/>
          <p:cNvCxnSpPr/>
          <p:nvPr/>
        </p:nvCxnSpPr>
        <p:spPr>
          <a:xfrm>
            <a:off x="777240" y="1874519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446520" y="132588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86600" y="128016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Analyse blockchain approaches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6446520" y="1874519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77240" y="274320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269748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Design secure EHR architecture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777240" y="3291839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446520" y="274320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04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86600" y="269748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Apply access control &amp; cryptography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6446520" y="3291839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777240" y="416052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417320" y="411480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Evaluate cybersecurity properties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777240" y="4709160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446520" y="416052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7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06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86600" y="4114800"/>
            <a:ext cx="45720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Identify limitations &amp; future work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6446520" y="4709160"/>
            <a:ext cx="4800600" cy="0"/>
          </a:xfrm>
          <a:prstGeom prst="line">
            <a:avLst/>
          </a:prstGeom>
          <a:ln>
            <a:solidFill>
              <a:srgbClr val="E2E84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Literature Insights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417320"/>
            <a:ext cx="5669280" cy="2685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7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Blockchain could help with integrity and traceability via immutable transactional records.</a:t>
            </a:r>
          </a:p>
          <a:p>
            <a:pPr>
              <a:spcAft>
                <a:spcPts val="1300"/>
              </a:spcAft>
              <a:defRPr sz="17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Smart contracts could automate consent and access control policies between healthcare players.</a:t>
            </a:r>
          </a:p>
          <a:p>
            <a:pPr>
              <a:spcAft>
                <a:spcPts val="1300"/>
              </a:spcAft>
              <a:defRPr sz="17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Permissioned blockchain frameworks would be better for healthcare because of restricted participation.</a:t>
            </a:r>
          </a:p>
          <a:p>
            <a:pPr>
              <a:spcAft>
                <a:spcPts val="1300"/>
              </a:spcAft>
              <a:defRPr sz="17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Academic literature further emphasizes issues of scalability, interoperability, and privacy.</a:t>
            </a:r>
            <a:endParaRPr dirty="0">
              <a:solidFill>
                <a:srgbClr val="1C232D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12280" y="1325880"/>
            <a:ext cx="4389120" cy="9144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976872" y="1472184"/>
            <a:ext cx="4059935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Traditional EHR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76872" y="1892807"/>
            <a:ext cx="4059935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Centralised • limited auditability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49640" y="2423160"/>
            <a:ext cx="914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↓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12280" y="2880360"/>
            <a:ext cx="4389120" cy="9144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976872" y="3026664"/>
            <a:ext cx="4059935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 EHR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976872" y="3447288"/>
            <a:ext cx="4059935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Distributed trust • immutable logs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49640" y="3977639"/>
            <a:ext cx="914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↓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12280" y="4434840"/>
            <a:ext cx="4389120" cy="9144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976872" y="4581144"/>
            <a:ext cx="4059935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Remaining Issues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976872" y="5001768"/>
            <a:ext cx="4059935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Scale • privacy • integration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Gap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097280"/>
            <a:ext cx="1078992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0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Existing blockchain-EHR studies demonstrate potential, but a practical cybersecurity-focused framework must balance security controls with healthcare usability and integration.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2148840"/>
            <a:ext cx="3337560" cy="2286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96112" y="229514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CURRENT APPROACHES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6112" y="2715768"/>
            <a:ext cx="3008376" cy="1627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 prototypes</a:t>
            </a:r>
            <a:br/>
            <a:r>
              <a:rPr>
                <a:solidFill>
                  <a:srgbClr val="1C232D"/>
                </a:solidFill>
              </a:rPr>
              <a:t>Security mechanisms</a:t>
            </a:r>
            <a:br/>
            <a:r>
              <a:rPr>
                <a:solidFill>
                  <a:srgbClr val="1C232D"/>
                </a:solidFill>
              </a:rPr>
              <a:t>Healthcare data sharing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34840" y="2148840"/>
            <a:ext cx="3337560" cy="2286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99431" y="229514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UNRESOLVED GAP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99431" y="2715768"/>
            <a:ext cx="3008376" cy="1627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Cybersecurity evaluation</a:t>
            </a:r>
            <a:br/>
            <a:r>
              <a:rPr>
                <a:solidFill>
                  <a:srgbClr val="1C232D"/>
                </a:solidFill>
              </a:rPr>
              <a:t>Interoperability</a:t>
            </a:r>
            <a:br/>
            <a:r>
              <a:rPr>
                <a:solidFill>
                  <a:srgbClr val="1C232D"/>
                </a:solidFill>
              </a:rPr>
              <a:t>Scalability &amp; compliance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38160" y="2148840"/>
            <a:ext cx="3337560" cy="2286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302752" y="229514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THIS STUDY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02752" y="2715768"/>
            <a:ext cx="3008376" cy="1627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Secure architecture</a:t>
            </a:r>
            <a:br/>
            <a:r>
              <a:rPr>
                <a:solidFill>
                  <a:srgbClr val="1C232D"/>
                </a:solidFill>
              </a:rPr>
              <a:t>Access governance</a:t>
            </a:r>
            <a:br/>
            <a:r>
              <a:rPr>
                <a:solidFill>
                  <a:srgbClr val="1C232D"/>
                </a:solidFill>
              </a:rPr>
              <a:t>CIA + auditability evaluation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Proposed Blockchain-Based EHR Architecture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005840" y="1143000"/>
            <a:ext cx="10149840" cy="713232"/>
          </a:xfrm>
          <a:prstGeom prst="roundRect">
            <a:avLst/>
          </a:prstGeom>
          <a:solidFill>
            <a:srgbClr val="F6F8FB"/>
          </a:solidFill>
          <a:ln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234440" y="1252728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5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Stakeholders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03320" y="1252728"/>
            <a:ext cx="7040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Patient • Doctor • Hospital • Lab • Insurer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005840" y="2103120"/>
            <a:ext cx="10149840" cy="713232"/>
          </a:xfrm>
          <a:prstGeom prst="roundRect">
            <a:avLst/>
          </a:prstGeom>
          <a:solidFill>
            <a:srgbClr val="F6F8FB"/>
          </a:solidFill>
          <a:ln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234440" y="2212848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5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Access &amp; Authentication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03320" y="2212848"/>
            <a:ext cx="7040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Identity • RBAC • authentication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05840" y="3063240"/>
            <a:ext cx="10149840" cy="713232"/>
          </a:xfrm>
          <a:prstGeom prst="roundRect">
            <a:avLst/>
          </a:prstGeom>
          <a:solidFill>
            <a:srgbClr val="F6F8FB"/>
          </a:solidFill>
          <a:ln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234440" y="3172968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5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Smart Contract Layer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703320" y="3172968"/>
            <a:ext cx="7040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Consent • permissions • logging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005840" y="4023360"/>
            <a:ext cx="10149840" cy="713232"/>
          </a:xfrm>
          <a:prstGeom prst="roundRect">
            <a:avLst/>
          </a:prstGeom>
          <a:solidFill>
            <a:srgbClr val="F6F8FB"/>
          </a:solidFill>
          <a:ln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234440" y="4133088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5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Blockchain Network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03320" y="4133088"/>
            <a:ext cx="7040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Permissioned ledger • consensus • timestamp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005840" y="4983480"/>
            <a:ext cx="10149840" cy="713232"/>
          </a:xfrm>
          <a:prstGeom prst="roundRect">
            <a:avLst/>
          </a:prstGeom>
          <a:solidFill>
            <a:srgbClr val="F6F8FB"/>
          </a:solidFill>
          <a:ln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234440" y="5093208"/>
            <a:ext cx="24231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5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Secure Storage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703320" y="5093208"/>
            <a:ext cx="7040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Encrypted off-chain EHR + on-chain hashes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Workflow of the Proposed System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502920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76072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Create EHR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8408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47088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167128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40280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Encrypt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42616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11296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831336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904488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Create</a:t>
            </a:r>
            <a:br/>
            <a:r>
              <a:rPr>
                <a:solidFill>
                  <a:srgbClr val="1C232D"/>
                </a:solidFill>
              </a:rPr>
              <a:t>Transaction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06824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175504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495544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568696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Validate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71031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4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39712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159752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232904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Add Block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635240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5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503920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823960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897112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Authorise</a:t>
            </a:r>
            <a:br/>
            <a:r>
              <a:rPr>
                <a:solidFill>
                  <a:srgbClr val="1C232D"/>
                </a:solidFill>
              </a:rPr>
              <a:t>Access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299448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6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168128" y="2487168"/>
            <a:ext cx="31089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10488168" y="2057400"/>
            <a:ext cx="1325880" cy="1325880"/>
          </a:xfrm>
          <a:prstGeom prst="roundRect">
            <a:avLst/>
          </a:prstGeom>
          <a:solidFill>
            <a:srgbClr val="F6F8FB"/>
          </a:solidFill>
          <a:ln w="2540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10561320" y="2468880"/>
            <a:ext cx="1179576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Audit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0963656" y="1600200"/>
            <a:ext cx="365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7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14400" y="4160520"/>
            <a:ext cx="1033272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7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Encrypted medical files remain in secure off-chain storage, while blockchain records hashes, timestamps, permissions and access events.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Research Methodology</a:t>
            </a:r>
          </a:p>
        </p:txBody>
      </p:sp>
      <p:sp>
        <p:nvSpPr>
          <p:cNvPr id="3" name="Oval 2"/>
          <p:cNvSpPr/>
          <p:nvPr/>
        </p:nvSpPr>
        <p:spPr>
          <a:xfrm>
            <a:off x="594360" y="2057400"/>
            <a:ext cx="1234440" cy="1234440"/>
          </a:xfrm>
          <a:prstGeom prst="ellipse">
            <a:avLst/>
          </a:prstGeom>
          <a:solidFill>
            <a:srgbClr val="47A0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04088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Problem</a:t>
            </a:r>
            <a:br/>
            <a:r>
              <a:rPr>
                <a:solidFill>
                  <a:srgbClr val="1C232D"/>
                </a:solidFill>
              </a:rPr>
              <a:t>Identification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92807" y="2450592"/>
            <a:ext cx="502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6" name="Oval 5"/>
          <p:cNvSpPr/>
          <p:nvPr/>
        </p:nvSpPr>
        <p:spPr>
          <a:xfrm>
            <a:off x="2468879" y="2057400"/>
            <a:ext cx="1234440" cy="1234440"/>
          </a:xfrm>
          <a:prstGeom prst="ellipse">
            <a:avLst/>
          </a:prstGeom>
          <a:solidFill>
            <a:srgbClr val="E2E8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578608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Literature</a:t>
            </a:r>
            <a:br/>
            <a:r>
              <a:rPr>
                <a:solidFill>
                  <a:srgbClr val="1C232D"/>
                </a:solidFill>
              </a:rPr>
              <a:t>Review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67327" y="2450592"/>
            <a:ext cx="502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9" name="Oval 8"/>
          <p:cNvSpPr/>
          <p:nvPr/>
        </p:nvSpPr>
        <p:spPr>
          <a:xfrm>
            <a:off x="4343400" y="2057400"/>
            <a:ext cx="1234440" cy="1234440"/>
          </a:xfrm>
          <a:prstGeom prst="ellipse">
            <a:avLst/>
          </a:prstGeom>
          <a:solidFill>
            <a:srgbClr val="48B4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453128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Framework</a:t>
            </a:r>
            <a:br/>
            <a:r>
              <a:rPr>
                <a:solidFill>
                  <a:srgbClr val="1C232D"/>
                </a:solidFill>
              </a:rPr>
              <a:t>Design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641848" y="2450592"/>
            <a:ext cx="502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2" name="Oval 11"/>
          <p:cNvSpPr/>
          <p:nvPr/>
        </p:nvSpPr>
        <p:spPr>
          <a:xfrm>
            <a:off x="6217920" y="2057400"/>
            <a:ext cx="1234440" cy="1234440"/>
          </a:xfrm>
          <a:prstGeom prst="ellipse">
            <a:avLst/>
          </a:prstGeom>
          <a:solidFill>
            <a:srgbClr val="965F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27648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Security</a:t>
            </a:r>
            <a:br/>
            <a:r>
              <a:rPr>
                <a:solidFill>
                  <a:srgbClr val="1C232D"/>
                </a:solidFill>
              </a:rPr>
              <a:t>Evaluation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16367" y="2450592"/>
            <a:ext cx="502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5" name="Oval 14"/>
          <p:cNvSpPr/>
          <p:nvPr/>
        </p:nvSpPr>
        <p:spPr>
          <a:xfrm>
            <a:off x="8092440" y="2057400"/>
            <a:ext cx="1234440" cy="1234440"/>
          </a:xfrm>
          <a:prstGeom prst="ellipse">
            <a:avLst/>
          </a:prstGeom>
          <a:solidFill>
            <a:srgbClr val="EB96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02167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Analysis &amp;</a:t>
            </a:r>
            <a:br/>
            <a:r>
              <a:rPr>
                <a:solidFill>
                  <a:srgbClr val="1C232D"/>
                </a:solidFill>
              </a:rPr>
              <a:t>Validation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90888" y="2450592"/>
            <a:ext cx="5029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8" name="Oval 17"/>
          <p:cNvSpPr/>
          <p:nvPr/>
        </p:nvSpPr>
        <p:spPr>
          <a:xfrm>
            <a:off x="9966960" y="2057400"/>
            <a:ext cx="1234440" cy="1234440"/>
          </a:xfrm>
          <a:prstGeom prst="ellipse">
            <a:avLst/>
          </a:prstGeom>
          <a:solidFill>
            <a:srgbClr val="47A0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076688" y="2395728"/>
            <a:ext cx="10058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200" b="1">
                <a:solidFill>
                  <a:srgbClr val="141414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Report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1520" y="4251960"/>
            <a:ext cx="1069848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Design Science Research (DSR) provides a structured process for developing and evaluating the proposed cybersecurity artefact.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Cybersecurity Evaluation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32588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50392" y="147218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Confidentiality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50392" y="1892807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Encryption &amp; authorised access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07992" y="132588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672583" y="147218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Integrity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72583" y="1892807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Hashing &amp; immutable records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30183" y="132588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94776" y="147218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Availability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94776" y="1892807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Distributed / resilient design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5800" y="347472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B963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50392" y="362102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B9637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Authentication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0392" y="4041648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Verified digital identities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07992" y="347472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E2E8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72583" y="362102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Access Control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672583" y="4041648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RBAC + smart contracts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330183" y="3474720"/>
            <a:ext cx="3337560" cy="16002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494776" y="3621024"/>
            <a:ext cx="300837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Auditability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494776" y="4041648"/>
            <a:ext cx="300837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Timestamped transaction history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Three-Month Project Timeline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3258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MONTH 1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1828800"/>
            <a:ext cx="3200400" cy="24688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87552" y="197510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Literature Review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87552" y="2395728"/>
            <a:ext cx="287121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EHR security</a:t>
            </a:r>
            <a:br/>
            <a:r>
              <a:rPr>
                <a:solidFill>
                  <a:srgbClr val="1C232D"/>
                </a:solidFill>
              </a:rPr>
              <a:t>Blockchain studies</a:t>
            </a:r>
            <a:br/>
            <a:r>
              <a:rPr>
                <a:solidFill>
                  <a:srgbClr val="1C232D"/>
                </a:solidFill>
              </a:rPr>
              <a:t>Research gap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080" y="2743200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5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17720" y="13258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MONTH 2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617720" y="1828800"/>
            <a:ext cx="3200400" cy="24688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782312" y="197510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Framework Design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82312" y="2395728"/>
            <a:ext cx="287121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Architecture</a:t>
            </a:r>
            <a:br/>
            <a:r>
              <a:rPr>
                <a:solidFill>
                  <a:srgbClr val="1C232D"/>
                </a:solidFill>
              </a:rPr>
              <a:t>Smart contracts</a:t>
            </a:r>
            <a:br/>
            <a:r>
              <a:rPr>
                <a:solidFill>
                  <a:srgbClr val="1C232D"/>
                </a:solidFill>
              </a:rPr>
              <a:t>Security controls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863840" y="2743200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5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→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12480" y="13258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5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MONTH 3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412480" y="1828800"/>
            <a:ext cx="3200400" cy="246888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577072" y="1975104"/>
            <a:ext cx="287121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Evaluation &amp; Report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77072" y="2395728"/>
            <a:ext cx="287121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Security assessment</a:t>
            </a:r>
            <a:br/>
            <a:r>
              <a:rPr>
                <a:solidFill>
                  <a:srgbClr val="1C232D"/>
                </a:solidFill>
              </a:rPr>
              <a:t>Analysis</a:t>
            </a:r>
            <a:br/>
            <a:r>
              <a:rPr>
                <a:solidFill>
                  <a:srgbClr val="1C232D"/>
                </a:solidFill>
              </a:rPr>
              <a:t>Final report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3100" b="0">
                <a:solidFill>
                  <a:srgbClr val="F5F5F5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417320"/>
            <a:ext cx="6583680" cy="2641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Blockchain provides an attractive strategy to enhance the security and accountability of EHR management.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The suggested framework utilizes permissioned blockchain, encryption, smart contract, RBAC and off-chain data storage technology.</a:t>
            </a:r>
          </a:p>
          <a:p>
            <a:pPr>
              <a:spcAft>
                <a:spcPts val="1300"/>
              </a:spcAft>
              <a:defRPr sz="1800">
                <a:solidFill>
                  <a:srgbClr val="BEBEBE"/>
                </a:solidFill>
                <a:latin typeface="Aptos"/>
              </a:defRPr>
            </a:pPr>
            <a:r>
              <a:rPr lang="en-GB" dirty="0">
                <a:solidFill>
                  <a:srgbClr val="1C232D"/>
                </a:solidFill>
              </a:rPr>
              <a:t>•  The research will examine the framework against the criteria of cybersecurity while taking into consideration scalability and interoperability issues.</a:t>
            </a:r>
            <a:endParaRPr dirty="0">
              <a:solidFill>
                <a:srgbClr val="1C232D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818120" y="1417320"/>
            <a:ext cx="3474720" cy="1143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7A0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982712" y="1563624"/>
            <a:ext cx="314553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7A0DC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SECURITY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82712" y="1984248"/>
            <a:ext cx="3145536" cy="48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Confidentiality • Integrity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18120" y="2788920"/>
            <a:ext cx="3474720" cy="1143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48B4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82712" y="2935224"/>
            <a:ext cx="314553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48B4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TRUST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82712" y="3355848"/>
            <a:ext cx="3145536" cy="48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Transparency • Auditability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818120" y="4160520"/>
            <a:ext cx="3474720" cy="1143000"/>
          </a:xfrm>
          <a:prstGeom prst="roundRect">
            <a:avLst/>
          </a:prstGeom>
          <a:solidFill>
            <a:srgbClr val="F6F8FB"/>
          </a:solidFill>
          <a:ln w="19050">
            <a:solidFill>
              <a:srgbClr val="965F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982712" y="4306824"/>
            <a:ext cx="3145536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600" b="1">
                <a:solidFill>
                  <a:srgbClr val="965FCD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CONTROL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82712" y="4727448"/>
            <a:ext cx="3145536" cy="48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300" b="0">
                <a:solidFill>
                  <a:srgbClr val="BEBEBE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Patient-centred access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18120" y="5669280"/>
            <a:ext cx="34747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400" b="1">
                <a:solidFill>
                  <a:srgbClr val="E2E84A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Thank You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247120" y="6473952"/>
            <a:ext cx="411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000" b="0">
                <a:solidFill>
                  <a:srgbClr val="787878"/>
                </a:solidFill>
                <a:latin typeface="Aptos"/>
              </a:defRPr>
            </a:pPr>
            <a:r>
              <a:rPr>
                <a:solidFill>
                  <a:srgbClr val="1C232D"/>
                </a:solidFill>
              </a:rPr>
              <a:t>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>
                <a:solidFill>
                  <a:srgbClr val="1C232D"/>
                </a:solidFill>
                <a:latin typeface="Aptos"/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43000"/>
            <a:ext cx="10789920" cy="5166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[1] M. S. Hossain et al., “Applications of blockchain in ensuring the security and privacy of electronic health record systems: A survey,” Computers &amp; Security, vol. 97, 2020, Art. no. 101966.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[2] B. Zaabar, O. Cheikhrouhou, F. Jamil, M. Ammi, and M. Abid, “HealthBlock: A secure blockchain-based healthcare data management system,” Computer Networks, vol. 200, 2021, Art. no. 108500.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[3] M. Hölbl, M. Kompara, A. Kamišalić, and L. Nemec Zlatolas, “A systematic review of the use of blockchain in healthcare,” Symmetry, vol. 10, no. 10, 2018.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[4] A. A. Abdellatif et al., “MEdge-Chain: Leveraging edge computing and blockchain for efficient medical data exchange,” IEEE Internet of Things Journal, vol. 8, no. 21, 2021.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[5] J. Liu, X. Li, L. Ye, H. Zhang, X. Du, and M. Guizani, “BPDS: A blockchain based privacy-preserving data sharing for electronic medical records,” in Proc. IEEE Global Communications Conference (GLOBECOM), 2018.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[6] C. Li, Y. Cao, Z. Hu, and M. Yoshikawa, “Blockchain-based bidirectional updates on fine-grained medical data,” in Proc. IEEE 35th International Conference on Data Engineering Workshops (ICDEW), 2019.</a:t>
            </a:r>
          </a:p>
          <a:p>
            <a:pPr>
              <a:spcAft>
                <a:spcPts val="1000"/>
              </a:spcAft>
              <a:defRPr sz="1400">
                <a:solidFill>
                  <a:srgbClr val="4B5563"/>
                </a:solidFill>
                <a:latin typeface="Aptos"/>
              </a:defRPr>
            </a:pPr>
            <a:r>
              <a:t>[7] A. A. Torongo and M. Toorani, “Blockchain-based decentralized identity management for healthcare systems,” 2023.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6446520"/>
            <a:ext cx="54864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B5563"/>
                </a:solidFill>
              </a:defRPr>
            </a:pPr>
            <a:r>
              <a:t>17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1137</Words>
  <Application>Microsoft Office PowerPoint</Application>
  <PresentationFormat>Widescreen</PresentationFormat>
  <Paragraphs>207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Vinay Bhikhabhai Patel (2519364)</cp:lastModifiedBy>
  <cp:revision>3</cp:revision>
  <dcterms:created xsi:type="dcterms:W3CDTF">2013-01-27T09:14:16Z</dcterms:created>
  <dcterms:modified xsi:type="dcterms:W3CDTF">2026-08-10T11:25:58Z</dcterms:modified>
  <cp:category/>
</cp:coreProperties>
</file>