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92F96D-6AD0-C422-3B7F-2AEA862286F2}" v="474" dt="2025-11-16T23:15:49.906"/>
    <p1510:client id="{76B49AEA-DD41-CC19-08E6-BCC6D0F83F46}" v="36" dt="2025-11-16T20:31:44.919"/>
    <p1510:client id="{78FB3BA9-033B-AC24-68DD-F6E6A4B10FF6}" v="79" dt="2025-11-16T17:32:10.671"/>
    <p1510:client id="{AFD9641B-E105-5748-B347-9D2183428C78}" v="21" dt="2025-11-16T23:04:47.930"/>
    <p1510:client id="{F8FCF9BF-E8B9-2C87-62CE-34EEE3DF1D65}" v="87" dt="2025-11-16T23:28:55.3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scholar.google.com/citations?user=6PbVbNoAAAAJ&amp;hl=en&amp;oi=sra"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cholar.google.com/citations?user=83aTaYEAAAAJ&amp;hl=en&amp;oi=sra" TargetMode="External"/><Relationship Id="rId2" Type="http://schemas.openxmlformats.org/officeDocument/2006/relationships/hyperlink" Target="https://scholar.google.com/citations?user=l1K5bzsAAAAJ&amp;hl=en&amp;oi=sra" TargetMode="External"/><Relationship Id="rId1" Type="http://schemas.openxmlformats.org/officeDocument/2006/relationships/slideLayout" Target="../slideLayouts/slideLayout2.xml"/><Relationship Id="rId4" Type="http://schemas.openxmlformats.org/officeDocument/2006/relationships/hyperlink" Target="https://scholar.google.com/citations?user=WCW347cAAAAJ&amp;hl=en&amp;oi=sra"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CF327D-C4A5-1C69-DEE3-6A5841558F5B}"/>
              </a:ext>
            </a:extLst>
          </p:cNvPr>
          <p:cNvSpPr txBox="1"/>
          <p:nvPr/>
        </p:nvSpPr>
        <p:spPr>
          <a:xfrm>
            <a:off x="963284" y="826699"/>
            <a:ext cx="8971470"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2432"/>
              </a:lnSpc>
            </a:pPr>
            <a:r>
              <a:rPr lang="en-GB" sz="3200" b="1" err="1">
                <a:latin typeface="Arial"/>
                <a:ea typeface="Segoe UI"/>
                <a:cs typeface="Segoe UI"/>
              </a:rPr>
              <a:t>Bsc</a:t>
            </a:r>
            <a:r>
              <a:rPr lang="en-GB" sz="3200" b="1">
                <a:latin typeface="Arial"/>
                <a:ea typeface="Segoe UI"/>
                <a:cs typeface="Segoe UI"/>
              </a:rPr>
              <a:t> Health and Social Care</a:t>
            </a:r>
            <a:r>
              <a:rPr lang="en-GB" sz="3200">
                <a:latin typeface="Arial"/>
                <a:ea typeface="Segoe UI"/>
                <a:cs typeface="Segoe UI"/>
              </a:rPr>
              <a:t> </a:t>
            </a:r>
          </a:p>
          <a:p>
            <a:pPr>
              <a:lnSpc>
                <a:spcPts val="2432"/>
              </a:lnSpc>
            </a:pPr>
            <a:endParaRPr lang="en-GB" sz="3200">
              <a:latin typeface="Arial"/>
              <a:ea typeface="Segoe UI"/>
              <a:cs typeface="Segoe UI"/>
            </a:endParaRPr>
          </a:p>
          <a:p>
            <a:pPr>
              <a:lnSpc>
                <a:spcPts val="2432"/>
              </a:lnSpc>
            </a:pPr>
            <a:r>
              <a:rPr lang="en-GB" sz="3200" b="1">
                <a:latin typeface="Arial"/>
                <a:ea typeface="Segoe UI"/>
                <a:cs typeface="Segoe UI"/>
              </a:rPr>
              <a:t>Introduction to </a:t>
            </a:r>
            <a:r>
              <a:rPr lang="en-GB" sz="3200" b="1">
                <a:latin typeface="Arial"/>
                <a:ea typeface="Segoe UI"/>
                <a:cs typeface="Arial"/>
              </a:rPr>
              <a:t>Physiology</a:t>
            </a:r>
          </a:p>
          <a:p>
            <a:pPr>
              <a:lnSpc>
                <a:spcPts val="2432"/>
              </a:lnSpc>
            </a:pPr>
            <a:endParaRPr lang="en-GB" sz="3200">
              <a:latin typeface="Arial"/>
              <a:ea typeface="Segoe UI"/>
              <a:cs typeface="Segoe UI"/>
            </a:endParaRPr>
          </a:p>
          <a:p>
            <a:pPr rtl="0">
              <a:lnSpc>
                <a:spcPts val="2432"/>
              </a:lnSpc>
            </a:pPr>
            <a:r>
              <a:rPr lang="en-GB" sz="3200" b="1">
                <a:latin typeface="Arial"/>
                <a:ea typeface="Segoe UI"/>
                <a:cs typeface="Segoe UI"/>
              </a:rPr>
              <a:t>BMHP5023</a:t>
            </a:r>
            <a:endParaRPr lang="en-GB" sz="3200">
              <a:latin typeface="Arial"/>
              <a:ea typeface="Segoe UI"/>
              <a:cs typeface="Segoe UI"/>
            </a:endParaRPr>
          </a:p>
          <a:p>
            <a:pPr>
              <a:lnSpc>
                <a:spcPts val="2432"/>
              </a:lnSpc>
            </a:pPr>
            <a:endParaRPr lang="en-GB" sz="3200">
              <a:latin typeface="Arial"/>
              <a:ea typeface="Segoe UI"/>
              <a:cs typeface="Segoe UI"/>
            </a:endParaRPr>
          </a:p>
          <a:p>
            <a:r>
              <a:rPr lang="en-GB" sz="3200" b="1">
                <a:latin typeface="Arial"/>
                <a:ea typeface="Segoe UI"/>
                <a:cs typeface="Segoe UI"/>
              </a:rPr>
              <a:t>Component 2 </a:t>
            </a:r>
            <a:r>
              <a:rPr lang="en-GB" sz="3200" b="1">
                <a:latin typeface="Arial"/>
                <a:ea typeface="Segoe UI"/>
                <a:cs typeface="Arial"/>
              </a:rPr>
              <a:t>Presentation</a:t>
            </a:r>
          </a:p>
          <a:p>
            <a:r>
              <a:rPr lang="en-GB" sz="3200" b="1">
                <a:latin typeface="Arial"/>
                <a:ea typeface="Segoe UI"/>
                <a:cs typeface="Arial"/>
              </a:rPr>
              <a:t>(PowerPoint with Voice-Over)</a:t>
            </a:r>
            <a:endParaRPr lang="en-GB" sz="3200"/>
          </a:p>
          <a:p>
            <a:pPr>
              <a:lnSpc>
                <a:spcPts val="2432"/>
              </a:lnSpc>
            </a:pPr>
            <a:br>
              <a:rPr lang="en-US"/>
            </a:br>
            <a:r>
              <a:rPr lang="en-GB" sz="3200" b="1">
                <a:latin typeface="Arial"/>
                <a:ea typeface="Segoe UI"/>
                <a:cs typeface="Segoe UI"/>
              </a:rPr>
              <a:t>Submission deadline: 17</a:t>
            </a:r>
            <a:r>
              <a:rPr lang="en-GB" sz="3200" b="1" baseline="30000">
                <a:latin typeface="Arial"/>
                <a:ea typeface="Segoe UI"/>
                <a:cs typeface="Segoe UI"/>
              </a:rPr>
              <a:t>th</a:t>
            </a:r>
            <a:r>
              <a:rPr lang="en-GB" sz="3200" b="1">
                <a:latin typeface="Arial"/>
                <a:ea typeface="Segoe UI"/>
                <a:cs typeface="Segoe UI"/>
              </a:rPr>
              <a:t> November 2025</a:t>
            </a:r>
            <a:r>
              <a:rPr lang="en-GB" sz="3200">
                <a:latin typeface="Arial"/>
                <a:ea typeface="Segoe UI"/>
                <a:cs typeface="Segoe UI"/>
              </a:rPr>
              <a:t> </a:t>
            </a:r>
            <a:endParaRPr lang="en-GB"/>
          </a:p>
          <a:p>
            <a:pPr algn="just">
              <a:lnSpc>
                <a:spcPts val="2432"/>
              </a:lnSpc>
            </a:pPr>
            <a:endParaRPr lang="en-GB" sz="3200">
              <a:latin typeface="Arial"/>
              <a:ea typeface="Segoe UI"/>
              <a:cs typeface="Segoe UI"/>
            </a:endParaRPr>
          </a:p>
          <a:p>
            <a:pPr rtl="0">
              <a:lnSpc>
                <a:spcPts val="2432"/>
              </a:lnSpc>
            </a:pPr>
            <a:r>
              <a:rPr lang="en-GB" sz="3200" b="1">
                <a:latin typeface="Arial"/>
                <a:ea typeface="Segoe UI"/>
                <a:cs typeface="Segoe UI"/>
              </a:rPr>
              <a:t>Student: Sienna Russell 2406760</a:t>
            </a:r>
            <a:r>
              <a:rPr lang="en-GB" sz="3200">
                <a:latin typeface="Arial"/>
                <a:ea typeface="Segoe UI"/>
                <a:cs typeface="Segoe UI"/>
              </a:rPr>
              <a:t> </a:t>
            </a:r>
          </a:p>
          <a:p>
            <a:pPr algn="ctr"/>
            <a:endParaRPr lang="en-GB"/>
          </a:p>
        </p:txBody>
      </p:sp>
      <p:sp>
        <p:nvSpPr>
          <p:cNvPr id="2" name="TextBox 1">
            <a:extLst>
              <a:ext uri="{FF2B5EF4-FFF2-40B4-BE49-F238E27FC236}">
                <a16:creationId xmlns:a16="http://schemas.microsoft.com/office/drawing/2014/main" id="{480B8EFD-CF57-7E7A-55CB-008DC8D5DE54}"/>
              </a:ext>
            </a:extLst>
          </p:cNvPr>
          <p:cNvSpPr txBox="1"/>
          <p:nvPr/>
        </p:nvSpPr>
        <p:spPr>
          <a:xfrm>
            <a:off x="5191369" y="2521113"/>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0985722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AA740-EF6F-B2E3-06A6-D34B64BE3CBD}"/>
              </a:ext>
            </a:extLst>
          </p:cNvPr>
          <p:cNvSpPr>
            <a:spLocks noGrp="1"/>
          </p:cNvSpPr>
          <p:nvPr>
            <p:ph type="title"/>
          </p:nvPr>
        </p:nvSpPr>
        <p:spPr/>
        <p:txBody>
          <a:bodyPr/>
          <a:lstStyle/>
          <a:p>
            <a:r>
              <a:rPr lang="en-GB"/>
              <a:t>Contents page</a:t>
            </a:r>
          </a:p>
        </p:txBody>
      </p:sp>
      <p:sp>
        <p:nvSpPr>
          <p:cNvPr id="3" name="Content Placeholder 2">
            <a:extLst>
              <a:ext uri="{FF2B5EF4-FFF2-40B4-BE49-F238E27FC236}">
                <a16:creationId xmlns:a16="http://schemas.microsoft.com/office/drawing/2014/main" id="{36DC7466-4136-3630-A01E-0ECFE376A452}"/>
              </a:ext>
            </a:extLst>
          </p:cNvPr>
          <p:cNvSpPr>
            <a:spLocks noGrp="1"/>
          </p:cNvSpPr>
          <p:nvPr>
            <p:ph idx="1"/>
          </p:nvPr>
        </p:nvSpPr>
        <p:spPr/>
        <p:txBody>
          <a:bodyPr vert="horz" lIns="91440" tIns="45720" rIns="91440" bIns="45720" rtlCol="0" anchor="t">
            <a:normAutofit/>
          </a:bodyPr>
          <a:lstStyle/>
          <a:p>
            <a:pPr marL="0" indent="0">
              <a:buNone/>
            </a:pPr>
            <a:r>
              <a:rPr lang="en-GB"/>
              <a:t>What is cardiovascular diseases, including stroke and diabetes?</a:t>
            </a:r>
            <a:endParaRPr lang="en-US"/>
          </a:p>
          <a:p>
            <a:pPr marL="0" indent="0">
              <a:buNone/>
            </a:pPr>
            <a:r>
              <a:rPr lang="en-GB"/>
              <a:t>Care plan</a:t>
            </a:r>
          </a:p>
          <a:p>
            <a:pPr marL="0" indent="0">
              <a:buNone/>
            </a:pPr>
            <a:r>
              <a:rPr lang="en-GB"/>
              <a:t>Reference list</a:t>
            </a:r>
          </a:p>
          <a:p>
            <a:endParaRPr lang="en-GB"/>
          </a:p>
        </p:txBody>
      </p:sp>
    </p:spTree>
    <p:extLst>
      <p:ext uri="{BB962C8B-B14F-4D97-AF65-F5344CB8AC3E}">
        <p14:creationId xmlns:p14="http://schemas.microsoft.com/office/powerpoint/2010/main" val="65073736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2D85C-B938-527A-F95A-8A4F65096F08}"/>
              </a:ext>
            </a:extLst>
          </p:cNvPr>
          <p:cNvSpPr>
            <a:spLocks noGrp="1"/>
          </p:cNvSpPr>
          <p:nvPr>
            <p:ph type="title"/>
          </p:nvPr>
        </p:nvSpPr>
        <p:spPr>
          <a:xfrm>
            <a:off x="622540" y="5692"/>
            <a:ext cx="10731260" cy="1009260"/>
          </a:xfrm>
        </p:spPr>
        <p:txBody>
          <a:bodyPr>
            <a:normAutofit/>
          </a:bodyPr>
          <a:lstStyle/>
          <a:p>
            <a:r>
              <a:rPr lang="en-GB" sz="2400" b="1">
                <a:latin typeface="Times New Roman"/>
                <a:cs typeface="Times New Roman"/>
              </a:rPr>
              <a:t>             </a:t>
            </a:r>
            <a:r>
              <a:rPr lang="en-GB" sz="2400" b="1" u="sng">
                <a:latin typeface="Times New Roman"/>
                <a:cs typeface="Times New Roman"/>
              </a:rPr>
              <a:t>Cardiovascular Diseases, including Stroke and Diabetes</a:t>
            </a:r>
            <a:endParaRPr lang="en-US" sz="2400" b="1" u="sng"/>
          </a:p>
        </p:txBody>
      </p:sp>
      <p:sp>
        <p:nvSpPr>
          <p:cNvPr id="3" name="Content Placeholder 2">
            <a:extLst>
              <a:ext uri="{FF2B5EF4-FFF2-40B4-BE49-F238E27FC236}">
                <a16:creationId xmlns:a16="http://schemas.microsoft.com/office/drawing/2014/main" id="{65AEBBDB-00D9-B1C6-CB81-F9B3E5B6E934}"/>
              </a:ext>
            </a:extLst>
          </p:cNvPr>
          <p:cNvSpPr>
            <a:spLocks noGrp="1"/>
          </p:cNvSpPr>
          <p:nvPr>
            <p:ph idx="1"/>
          </p:nvPr>
        </p:nvSpPr>
        <p:spPr>
          <a:xfrm>
            <a:off x="3822" y="900989"/>
            <a:ext cx="10515600" cy="4351338"/>
          </a:xfrm>
        </p:spPr>
        <p:txBody>
          <a:bodyPr vert="horz" lIns="91440" tIns="45720" rIns="91440" bIns="45720" rtlCol="0" anchor="t">
            <a:normAutofit/>
          </a:bodyPr>
          <a:lstStyle/>
          <a:p>
            <a:pPr marL="0" indent="0">
              <a:buNone/>
            </a:pPr>
            <a:r>
              <a:rPr lang="en-GB"/>
              <a:t>What is cardiovascular diseases, including stroke and diabetes?</a:t>
            </a:r>
          </a:p>
          <a:p>
            <a:pPr marL="0" indent="0">
              <a:buNone/>
            </a:pPr>
            <a:endParaRPr lang="en-GB"/>
          </a:p>
        </p:txBody>
      </p:sp>
      <p:sp>
        <p:nvSpPr>
          <p:cNvPr id="5" name="TextBox 4">
            <a:extLst>
              <a:ext uri="{FF2B5EF4-FFF2-40B4-BE49-F238E27FC236}">
                <a16:creationId xmlns:a16="http://schemas.microsoft.com/office/drawing/2014/main" id="{2D9BA98E-F4F0-516B-049A-C6B3C34223A7}"/>
              </a:ext>
            </a:extLst>
          </p:cNvPr>
          <p:cNvSpPr txBox="1"/>
          <p:nvPr/>
        </p:nvSpPr>
        <p:spPr>
          <a:xfrm>
            <a:off x="3822" y="1510327"/>
            <a:ext cx="8301488" cy="5078313"/>
          </a:xfrm>
          <a:prstGeom prst="rect">
            <a:avLst/>
          </a:prstGeom>
          <a:noFill/>
        </p:spPr>
        <p:txBody>
          <a:bodyPr wrap="square" lIns="91440" tIns="45720" rIns="91440" bIns="45720" anchor="t">
            <a:spAutoFit/>
          </a:bodyPr>
          <a:lstStyle/>
          <a:p>
            <a:r>
              <a:rPr lang="en-US" dirty="0"/>
              <a:t>Cardiovascular diseases (CVDs), including stroke and diabetes, are a group of conditions that affect the heart and blood vessels. Here's a breakdown: Cardiovascular Diseases (CVDs): These are disorders of the heart and blood vessels. They include:  Coronary artery disease (CAD): This is the most common type of heart disease, caused by plaque buildup in the arteries that supply blood to the heart, leading to reduced blood flow.   Heart failure: The heart can't pump enough blood to meet the body's needs.  Arrhythmia: Irregular heartbeat.   Valve disease: Problems with the heart valves.   Congenital heart disease: Heart defects present at birth. Stroke: This occurs when blood supply to the brain is interrupted, either by a blocked artery (ischemic stroke) or a burst blood vessel (hemorrhagic stroke). Brain cells die due to lack of oxygen. Diabetes: This is a metabolic disorder where the body either doesn't produce enough insulin or can't effectively use the insulin it produces. Insulin is a hormone that regulates blood sugar. There are two main types:  *  Type 1 diabetes: </a:t>
            </a:r>
          </a:p>
          <a:p>
            <a:r>
              <a:rPr lang="en-US" dirty="0"/>
              <a:t>The body doesn't produce insulin.  *  Type 2 diabetes: The body doesn't use insulin properly. Diabetes is a major risk factor for CVDs, as it can damage blood vessels and increase the risk of plaque buildup. People with diabetes are more likely to develop heart disease, stroke, and other CVDs </a:t>
            </a:r>
            <a:r>
              <a:rPr lang="en-US" dirty="0">
                <a:latin typeface="Aptos"/>
                <a:cs typeface="Arial"/>
              </a:rPr>
              <a:t>(</a:t>
            </a:r>
            <a:r>
              <a:rPr lang="en-US" u="sng" dirty="0">
                <a:latin typeface="Arial"/>
                <a:cs typeface="Arial"/>
                <a:hlinkClick r:id="rId2">
                  <a:extLst>
                    <a:ext uri="{A12FA001-AC4F-418D-AE19-62706E023703}">
                      <ahyp:hlinkClr xmlns:ahyp="http://schemas.microsoft.com/office/drawing/2018/hyperlinkcolor" val="tx"/>
                    </a:ext>
                  </a:extLst>
                </a:hlinkClick>
              </a:rPr>
              <a:t>O Mosenzon</a:t>
            </a:r>
            <a:r>
              <a:rPr lang="en-US" dirty="0"/>
              <a:t> et al,2023).</a:t>
            </a:r>
          </a:p>
        </p:txBody>
      </p:sp>
      <p:pic>
        <p:nvPicPr>
          <p:cNvPr id="6" name="Picture 5">
            <a:extLst>
              <a:ext uri="{FF2B5EF4-FFF2-40B4-BE49-F238E27FC236}">
                <a16:creationId xmlns:a16="http://schemas.microsoft.com/office/drawing/2014/main" id="{6E5EB628-C0CC-9B2D-3468-EB162C39DE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07469" y="3910544"/>
            <a:ext cx="3880218" cy="2944208"/>
          </a:xfrm>
          <a:prstGeom prst="rect">
            <a:avLst/>
          </a:prstGeom>
        </p:spPr>
      </p:pic>
    </p:spTree>
    <p:extLst>
      <p:ext uri="{BB962C8B-B14F-4D97-AF65-F5344CB8AC3E}">
        <p14:creationId xmlns:p14="http://schemas.microsoft.com/office/powerpoint/2010/main" val="2739034359"/>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530A0C-EDF3-BCE9-F9CB-7EF5F43A0342}"/>
              </a:ext>
            </a:extLst>
          </p:cNvPr>
          <p:cNvSpPr>
            <a:spLocks noGrp="1"/>
          </p:cNvSpPr>
          <p:nvPr>
            <p:ph idx="1"/>
          </p:nvPr>
        </p:nvSpPr>
        <p:spPr>
          <a:xfrm>
            <a:off x="0" y="0"/>
            <a:ext cx="12192000" cy="6858000"/>
          </a:xfrm>
        </p:spPr>
        <p:txBody>
          <a:bodyPr vert="horz" lIns="91440" tIns="45720" rIns="91440" bIns="45720" rtlCol="0" anchor="t">
            <a:normAutofit lnSpcReduction="10000"/>
          </a:bodyPr>
          <a:lstStyle/>
          <a:p>
            <a:pPr marL="0" indent="0">
              <a:buNone/>
            </a:pPr>
            <a:r>
              <a:rPr lang="en-GB" sz="1600" dirty="0"/>
              <a:t>Cardiovascular diseases, stroke, and diabetes are interconnected conditions affecting multiple systems in the body. Let's focus on the cardiovascular system and its relation to these diseases.</a:t>
            </a:r>
            <a:endParaRPr lang="en-US" sz="1600" dirty="0"/>
          </a:p>
          <a:p>
            <a:pPr marL="0" indent="0">
              <a:buNone/>
            </a:pPr>
            <a:r>
              <a:rPr lang="en-GB" sz="1600" dirty="0"/>
              <a:t>The cardiovascular system consists of the heart, blood vessels (arteries, veins, and capillaries), and blood. Its primary function is to transport oxygen, nutrients, hormones, and waste products throughout the body.</a:t>
            </a:r>
            <a:endParaRPr lang="en-US" sz="1600" dirty="0"/>
          </a:p>
          <a:p>
            <a:r>
              <a:rPr lang="en-GB" sz="1600" dirty="0"/>
              <a:t>1.  Anatomy:    Heart: A muscular organ that pumps blood through the circulatory system. It has four chambers: the right atrium, right ventricle, left atrium, and left ventricle.    Arteries: Blood vessels that carry oxygenated blood away from the heart to the body's tissues. The aorta is the largest artery.   Veins: Blood vessels that carry deoxygenated blood back to the heart from the body's tissues. The superior and inferior vena cava are the largest veins.   Capillaries: Tiny blood vessels that connect arteries and veins, allowing for the exchange of oxygen, nutrients, and waste products between the blood and tissues</a:t>
            </a:r>
            <a:endParaRPr lang="en-US" sz="1600" dirty="0"/>
          </a:p>
          <a:p>
            <a:r>
              <a:rPr lang="en-GB" sz="1600" dirty="0"/>
              <a:t>.2.  Physiology:   Cardiac Cycle: The sequence of events that occur during one complete heartbeat, including diastole (relaxation and filling of the heart) and systole (contraction and pumping of blood) (</a:t>
            </a:r>
            <a:r>
              <a:rPr lang="en-GB" sz="1600" dirty="0">
                <a:latin typeface="Arial"/>
                <a:cs typeface="Arial"/>
              </a:rPr>
              <a:t>JD Pollock et al, 2022)</a:t>
            </a:r>
            <a:r>
              <a:rPr lang="en-GB" sz="1600" dirty="0"/>
              <a:t>.   Blood Pressure: The force exerted by circulating blood on the walls of blood vessels. It is measured in </a:t>
            </a:r>
            <a:r>
              <a:rPr lang="en-GB" sz="1600" dirty="0" err="1"/>
              <a:t>millimeters</a:t>
            </a:r>
            <a:r>
              <a:rPr lang="en-GB" sz="1600" dirty="0"/>
              <a:t> of mercury (mmHg) and is expressed as systolic pressure (when the heart contracts) over diastolic pressure (when the heart relaxes).   Blood Flow: The movement of blood through the circulatory system, influenced by factors such as blood pressure, blood volume, and the resistance of blood vessels.</a:t>
            </a:r>
            <a:endParaRPr lang="en-US" sz="1600" dirty="0"/>
          </a:p>
          <a:p>
            <a:r>
              <a:rPr lang="en-GB" sz="1600" dirty="0"/>
              <a:t>Cardiovascular Diseases:  Atherosclerosis: A condition in which plaque (made up of cholesterol, fat, and other substances) builds up inside the arteries, causing them to narrow and harden. This can lead to reduced blood flow to the heart and other organs, increasing the risk of heart attack and stroke.  Hypertension: High blood pressure, which can damage the heart, blood vessels, and other organs over time. It is a major risk factor for heart disease, stroke, and kidney disease.  Coronary Artery Disease (CAD): A condition in which the coronary arteries (which supply blood to the heart muscle) become narrowed or blocked, usually due to atherosclerosis. This can lead to chest pain (angina) and heart attack (</a:t>
            </a:r>
            <a:r>
              <a:rPr lang="en-GB" sz="1600" u="sng" dirty="0">
                <a:latin typeface="Arial"/>
                <a:cs typeface="Arial"/>
                <a:hlinkClick r:id="rId2">
                  <a:extLst>
                    <a:ext uri="{A12FA001-AC4F-418D-AE19-62706E023703}">
                      <ahyp:hlinkClr xmlns:ahyp="http://schemas.microsoft.com/office/drawing/2018/hyperlinkcolor" val="tx"/>
                    </a:ext>
                  </a:extLst>
                </a:hlinkClick>
              </a:rPr>
              <a:t>J Fan</a:t>
            </a:r>
            <a:r>
              <a:rPr lang="en-GB" sz="1600" dirty="0"/>
              <a:t> et al, 2022).</a:t>
            </a:r>
            <a:endParaRPr lang="en-US" sz="1600" dirty="0"/>
          </a:p>
          <a:p>
            <a:r>
              <a:rPr lang="en-GB" sz="1600" dirty="0"/>
              <a:t>Stroke:  A stroke occurs when blood flow to the brain is interrupted, either by a blocked artery (ischemic stroke) or a ruptured blood vessel (</a:t>
            </a:r>
            <a:r>
              <a:rPr lang="en-GB" sz="1600" dirty="0" err="1"/>
              <a:t>hemorrhagic</a:t>
            </a:r>
            <a:r>
              <a:rPr lang="en-GB" sz="1600" dirty="0"/>
              <a:t> stroke). This can lead to brain damage, disability, and death.  Cardiovascular diseases, such as atherosclerosis and hypertension, are major risk factors for stroke (</a:t>
            </a:r>
            <a:r>
              <a:rPr lang="en-GB" sz="1600" dirty="0">
                <a:latin typeface="Arial"/>
                <a:cs typeface="Arial"/>
              </a:rPr>
              <a:t>SJX Murphy et al, 2020)</a:t>
            </a:r>
            <a:r>
              <a:rPr lang="en-GB" sz="1600" dirty="0"/>
              <a:t>.</a:t>
            </a:r>
            <a:endParaRPr lang="en-US" sz="1600" dirty="0"/>
          </a:p>
          <a:p>
            <a:r>
              <a:rPr lang="en-GB" sz="1600" dirty="0"/>
              <a:t>Diabetes: Diabetes is a metabolic disorder characterized by high blood sugar levels. Over time, high blood sugar can damage blood vessels and nerves, increasing the risk of cardiovascular diseases, stroke, kidney disease, and other complications. People with diabetes are more likely to develop atherosclerosis, hypertension, and other cardiovascular risk factors (</a:t>
            </a:r>
            <a:r>
              <a:rPr lang="en-GB" sz="1600" u="sng" dirty="0">
                <a:latin typeface="Arial"/>
                <a:cs typeface="Arial"/>
                <a:hlinkClick r:id="rId3">
                  <a:extLst>
                    <a:ext uri="{A12FA001-AC4F-418D-AE19-62706E023703}">
                      <ahyp:hlinkClr xmlns:ahyp="http://schemas.microsoft.com/office/drawing/2018/hyperlinkcolor" val="tx"/>
                    </a:ext>
                  </a:extLst>
                </a:hlinkClick>
              </a:rPr>
              <a:t>R Kumar</a:t>
            </a:r>
            <a:r>
              <a:rPr lang="en-GB" sz="1600" dirty="0"/>
              <a:t> et al, 2020).</a:t>
            </a:r>
            <a:endParaRPr lang="en-US" sz="1600" dirty="0"/>
          </a:p>
          <a:p>
            <a:pPr marL="0" indent="0">
              <a:buNone/>
            </a:pPr>
            <a:r>
              <a:rPr lang="en-GB" sz="1600" dirty="0"/>
              <a:t>In summary, the cardiovascular system plays a crucial role in maintaining overall health. Cardiovascular diseases, stroke, and diabetes are interconnected conditions that can have a significant impact on the structure and function of the heart and blood vessels (</a:t>
            </a:r>
            <a:r>
              <a:rPr lang="en-GB" sz="1600" u="sng" dirty="0">
                <a:latin typeface="Aptos"/>
                <a:cs typeface="Arial"/>
                <a:hlinkClick r:id="rId4">
                  <a:extLst>
                    <a:ext uri="{A12FA001-AC4F-418D-AE19-62706E023703}">
                      <ahyp:hlinkClr xmlns:ahyp="http://schemas.microsoft.com/office/drawing/2018/hyperlinkcolor" val="tx"/>
                    </a:ext>
                  </a:extLst>
                </a:hlinkClick>
              </a:rPr>
              <a:t>A Sharma</a:t>
            </a:r>
            <a:r>
              <a:rPr lang="en-GB" sz="1600" dirty="0"/>
              <a:t> et al, 2020).</a:t>
            </a:r>
            <a:endParaRPr lang="en-US" sz="1600" dirty="0"/>
          </a:p>
        </p:txBody>
      </p:sp>
    </p:spTree>
    <p:extLst>
      <p:ext uri="{BB962C8B-B14F-4D97-AF65-F5344CB8AC3E}">
        <p14:creationId xmlns:p14="http://schemas.microsoft.com/office/powerpoint/2010/main" val="268548470"/>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4DB669-0370-8A56-6652-5D64ED56C151}"/>
              </a:ext>
            </a:extLst>
          </p:cNvPr>
          <p:cNvSpPr>
            <a:spLocks noGrp="1"/>
          </p:cNvSpPr>
          <p:nvPr>
            <p:ph idx="1"/>
          </p:nvPr>
        </p:nvSpPr>
        <p:spPr>
          <a:xfrm>
            <a:off x="4314" y="-299"/>
            <a:ext cx="12168995" cy="6852997"/>
          </a:xfrm>
        </p:spPr>
        <p:txBody>
          <a:bodyPr vert="horz" lIns="91440" tIns="45720" rIns="91440" bIns="45720" rtlCol="0" anchor="t">
            <a:normAutofit fontScale="77500" lnSpcReduction="20000"/>
          </a:bodyPr>
          <a:lstStyle/>
          <a:p>
            <a:pPr marL="0" indent="0">
              <a:buNone/>
            </a:pPr>
            <a:r>
              <a:rPr lang="en-GB" dirty="0"/>
              <a:t>Cardiovascular diseases, including stroke and diabetes, affect the body's system in several  ways:</a:t>
            </a:r>
            <a:endParaRPr lang="en-US" dirty="0"/>
          </a:p>
          <a:p>
            <a:r>
              <a:rPr lang="en-GB" dirty="0"/>
              <a:t>1.  Cardiovascular Diseases (CVDs):      Heart Function: CVDs like coronary artery disease can reduce blood flow to the heart, leading to chest pain (angina), heart attacks, or heart failure. The heart muscle weakens and cannot pump blood efficiently.      Blood Vessels: Atherosclerosis (plaque buildup) narrows arteries, reducing blood flow to organs and limbs. This can cause peripheral artery disease (PAD) and increase the risk of blood clots.    Blood Pressure: Hypertension (high blood pressure) strains the heart and blood vessels, increasing the risk of heart attack, stroke, and kidney disease.</a:t>
            </a:r>
          </a:p>
          <a:p>
            <a:r>
              <a:rPr lang="en-GB" dirty="0"/>
              <a:t>2.  Stroke:      Brain Function: A stroke occurs when blood supply to the brain is interrupted, either by a clot (ischemic stroke) or a bleed (</a:t>
            </a:r>
            <a:r>
              <a:rPr lang="en-GB" dirty="0" err="1"/>
              <a:t>hemorrhagic</a:t>
            </a:r>
            <a:r>
              <a:rPr lang="en-GB" dirty="0"/>
              <a:t> stroke). This leads to brain cell damage or death, affecting motor skills, speech, memory, and other functions depending on the area of the brain affected.   Blood Vessels: Stroke is often caused by atherosclerosis or blood clots that block cerebral arteries. High blood pressure can also cause blood vessels in the brain to rupture, leading to a </a:t>
            </a:r>
            <a:r>
              <a:rPr lang="en-GB" dirty="0" err="1"/>
              <a:t>hemorrhagic</a:t>
            </a:r>
            <a:r>
              <a:rPr lang="en-GB" dirty="0"/>
              <a:t> stroke.</a:t>
            </a:r>
          </a:p>
          <a:p>
            <a:r>
              <a:rPr lang="en-GB" dirty="0"/>
              <a:t>3.  Diabetes:    Blood Sugar Levels: Diabetes impairs the body's ability to regulate blood sugar levels. High blood sugar (</a:t>
            </a:r>
            <a:r>
              <a:rPr lang="en-GB" dirty="0" err="1"/>
              <a:t>hyperglycemia</a:t>
            </a:r>
            <a:r>
              <a:rPr lang="en-GB" dirty="0"/>
              <a:t>) damages blood vessels and nerves over time.   Heart and Blood Vessels: Diabetes increases the risk of atherosclerosis, hypertension, and heart failure. It also affects the small blood vessels, leading to complications like kidney disease (nephropathy), nerve damage (neuropathy), and eye damage (retinopathy).    Metabolic Function: Diabetes affects how the body processes glucose, leading to energy imbalances and increased risk of metabolic syndrome, which further exacerbates cardiovascular issues.</a:t>
            </a:r>
          </a:p>
          <a:p>
            <a:pPr marL="0" indent="0">
              <a:buNone/>
            </a:pPr>
            <a:r>
              <a:rPr lang="en-GB" dirty="0"/>
              <a:t>In summary, these conditions disrupt the normal functioning of the cardiovascular system by impairing heart function, damaging blood vessels, and affecting blood sugar regulation, leading to a range of complications throughout the body.</a:t>
            </a:r>
          </a:p>
        </p:txBody>
      </p:sp>
    </p:spTree>
    <p:extLst>
      <p:ext uri="{BB962C8B-B14F-4D97-AF65-F5344CB8AC3E}">
        <p14:creationId xmlns:p14="http://schemas.microsoft.com/office/powerpoint/2010/main" val="2547270820"/>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5738D5-85EE-99DA-4E26-7182DABC1FD7}"/>
              </a:ext>
            </a:extLst>
          </p:cNvPr>
          <p:cNvSpPr>
            <a:spLocks noGrp="1"/>
          </p:cNvSpPr>
          <p:nvPr>
            <p:ph idx="1"/>
          </p:nvPr>
        </p:nvSpPr>
        <p:spPr>
          <a:xfrm>
            <a:off x="4314" y="-299"/>
            <a:ext cx="12168995" cy="6852997"/>
          </a:xfrm>
        </p:spPr>
        <p:txBody>
          <a:bodyPr vert="horz" lIns="91440" tIns="45720" rIns="91440" bIns="45720" rtlCol="0" anchor="t">
            <a:normAutofit fontScale="92500" lnSpcReduction="20000"/>
          </a:bodyPr>
          <a:lstStyle/>
          <a:p>
            <a:pPr marL="0" indent="0">
              <a:buNone/>
            </a:pPr>
            <a:r>
              <a:rPr lang="en-GB"/>
              <a:t>  Name: John Smith.   Age: 68 years.   Gender: Male.   Ethnicity: White British</a:t>
            </a:r>
            <a:endParaRPr lang="en-US"/>
          </a:p>
          <a:p>
            <a:pPr marL="0" indent="0">
              <a:buNone/>
            </a:pPr>
            <a:r>
              <a:rPr lang="en-GB"/>
              <a:t>  Location: Birmingham, England.   Marital Status: Widowed.   Occupation: Retired (formerly a truck driver) </a:t>
            </a:r>
          </a:p>
          <a:p>
            <a:pPr marL="0" indent="0">
              <a:buNone/>
            </a:pPr>
            <a:r>
              <a:rPr lang="en-GB"/>
              <a:t>Main Risk Factors Based on Lifestyle:   Diet: High in saturated fats, processed foods, and sugars. Low intake of fruits, vegetables, and </a:t>
            </a:r>
            <a:r>
              <a:rPr lang="en-GB" err="1"/>
              <a:t>fiber</a:t>
            </a:r>
            <a:r>
              <a:rPr lang="en-GB"/>
              <a:t>.   Physical Activity: Sedentary lifestyle with minimal exercise.   Smoking: Smoked 20 cigarettes a day for 40 years; quit 3 years ago.   Alcohol Consumption: Regular alcohol consumption (3-4 pints of beer daily)   Weight: Obese (BMI: 32 kg/m²)   Stress: Moderate levels of stress due to social isolation and financial concerns.</a:t>
            </a:r>
          </a:p>
          <a:p>
            <a:pPr marL="0" indent="0">
              <a:buNone/>
            </a:pPr>
            <a:r>
              <a:rPr lang="en-GB"/>
              <a:t> Risk Factors for Cardiovascular Diseases, Stroke, and Diabetes:   Hypertension: Diagnosed with high blood pressure (160/95 mmHg).   </a:t>
            </a:r>
            <a:r>
              <a:rPr lang="en-GB" err="1"/>
              <a:t>Hyperlipidemia</a:t>
            </a:r>
            <a:r>
              <a:rPr lang="en-GB"/>
              <a:t>: Elevated levels of LDL cholesterol and triglycerides.   Family History: Father had a heart attack at age 60, and mother had type 2 diabetes.   Prediabetes: Recent blood tests indicate impaired glucose tolerance.   Obesity: Contributes to insulin resistance and increased cardiovascular risk.   Smoking History: Increases the risk of atherosclerosis and stroke.   Sedentary Lifestyle: Reduces cardiovascular fitness and contributes to weight gain.</a:t>
            </a:r>
          </a:p>
          <a:p>
            <a:pPr marL="0" indent="0">
              <a:buNone/>
            </a:pPr>
            <a:r>
              <a:rPr lang="en-GB"/>
              <a:t> This care plan will serve as a foundation for developing targeted interventions and support to improve John's health outcomes, focusing on lifestyle modifications, medical management, and addressing psychosocial factors.</a:t>
            </a:r>
          </a:p>
        </p:txBody>
      </p:sp>
    </p:spTree>
    <p:extLst>
      <p:ext uri="{BB962C8B-B14F-4D97-AF65-F5344CB8AC3E}">
        <p14:creationId xmlns:p14="http://schemas.microsoft.com/office/powerpoint/2010/main" val="647529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9305EE-5EF1-8A02-9FCA-5DFB3D1FE960}"/>
              </a:ext>
            </a:extLst>
          </p:cNvPr>
          <p:cNvSpPr>
            <a:spLocks noGrp="1"/>
          </p:cNvSpPr>
          <p:nvPr>
            <p:ph idx="1"/>
          </p:nvPr>
        </p:nvSpPr>
        <p:spPr>
          <a:xfrm>
            <a:off x="4314" y="-299"/>
            <a:ext cx="12183372" cy="6852997"/>
          </a:xfrm>
        </p:spPr>
        <p:txBody>
          <a:bodyPr vert="horz" lIns="91440" tIns="45720" rIns="91440" bIns="45720" rtlCol="0" anchor="t">
            <a:noAutofit/>
          </a:bodyPr>
          <a:lstStyle/>
          <a:p>
            <a:pPr marL="0" indent="0">
              <a:buNone/>
            </a:pPr>
            <a:r>
              <a:rPr lang="en-GB" sz="1800"/>
              <a:t>Here’s a continuation of the care plan with evidence-based recommendations tailored to the patient's needs, following NHS and NICE </a:t>
            </a:r>
            <a:r>
              <a:rPr lang="en-GB" sz="1800" err="1"/>
              <a:t>guidelines:Care</a:t>
            </a:r>
            <a:r>
              <a:rPr lang="en-GB" sz="1800"/>
              <a:t> Plan Recommendations</a:t>
            </a:r>
          </a:p>
          <a:p>
            <a:pPr marL="0" indent="0">
              <a:buNone/>
            </a:pPr>
            <a:r>
              <a:rPr lang="en-GB" sz="1800"/>
              <a:t>1. Care Routine:   Implement a structured daily routine that includes balanced meals focusing on fruits, vegetables, whole grains, and lean proteins to promote heart health and weight management.   Encourage physical activity tailored to the patient’s capabilities, aiming for at least 150 minutes of moderate-intensity aerobic exercise per week, such as brisk walking or swimming.   Schedule regular meal times to help manage blood glucose levels and support weight loss.</a:t>
            </a:r>
            <a:endParaRPr lang="en-US" sz="1800"/>
          </a:p>
          <a:p>
            <a:pPr marL="0" indent="0">
              <a:buNone/>
            </a:pPr>
            <a:r>
              <a:rPr lang="en-GB" sz="1800"/>
              <a:t>2. Monitoring:   Regular monitoring of blood pressure, cholesterol levels, and blood glucose levels, ideally every 3-6 months, to track progress and adjust treatment as necessary.   Use a home blood pressure monitor to encourage self-management and awareness of hypertension.   Schedule follow-up appointments with a healthcare provider to review medications and lifestyle changes.</a:t>
            </a:r>
            <a:endParaRPr lang="en-US" sz="1800"/>
          </a:p>
          <a:p>
            <a:pPr marL="0" indent="0">
              <a:buNone/>
            </a:pPr>
            <a:r>
              <a:rPr lang="en-GB" sz="1800"/>
              <a:t>3. Care Planning:   Develop a personalized care plan involving a multidisciplinary team, including a dietitian, physiotherapist, and mental health professional, to address all aspects of the patient’s health.   Set SMART (Specific, Measurable, Achievable, Relevant, Time-bound) goals for weight loss, physical activity, and dietary changes to enhance accountability.   Incorporate regular reviews of the care plan to ensure it remains relevant and effective based on John’s progress.</a:t>
            </a:r>
            <a:endParaRPr lang="en-US" sz="1800"/>
          </a:p>
          <a:p>
            <a:pPr marL="0" indent="0">
              <a:buNone/>
            </a:pPr>
            <a:r>
              <a:rPr lang="en-GB" sz="1800"/>
              <a:t>4. Communication:   Foster open communication with the patient, encouraging them to express concerns and preferences regarding their care.   Provide educational materials and resources in accessible formats to enhance understanding of their conditions and self-management strategies.   Utilize motivational interviewing techniques to support </a:t>
            </a:r>
            <a:r>
              <a:rPr lang="en-GB" sz="1800" err="1"/>
              <a:t>behavior</a:t>
            </a:r>
            <a:r>
              <a:rPr lang="en-GB" sz="1800"/>
              <a:t> change and empower the patient in their care journey.</a:t>
            </a:r>
            <a:endParaRPr lang="en-US" sz="1800"/>
          </a:p>
          <a:p>
            <a:pPr marL="0" indent="0">
              <a:buNone/>
            </a:pPr>
            <a:r>
              <a:rPr lang="en-GB" sz="1800"/>
              <a:t>5. Ethical Considerations:   Ensure informed consent is obtained for all aspects of care, respecting John's autonomy and preferences.   Consider John’s social context, including potential barriers to accessing care and support, and address these in the care plan.   Maintain confidentiality and privacy in all communications and documentation related to John's </a:t>
            </a:r>
            <a:r>
              <a:rPr lang="en-GB" sz="1800" err="1"/>
              <a:t>health.These</a:t>
            </a:r>
            <a:r>
              <a:rPr lang="en-GB" sz="1800"/>
              <a:t> recommendations aim to provide a comprehensive approach to managing John's health, focusing on prevention, education, and empowerment while adhering to NHS and NICE guidelines (</a:t>
            </a:r>
            <a:r>
              <a:rPr lang="en-GB" sz="1800">
                <a:solidFill>
                  <a:srgbClr val="006621"/>
                </a:solidFill>
                <a:latin typeface="Arial"/>
                <a:cs typeface="Arial"/>
              </a:rPr>
              <a:t>EJ Samarasekera et al, 2023)</a:t>
            </a:r>
            <a:r>
              <a:rPr lang="en-GB" sz="1800"/>
              <a:t>.</a:t>
            </a:r>
            <a:endParaRPr lang="en-US" sz="1800"/>
          </a:p>
        </p:txBody>
      </p:sp>
    </p:spTree>
    <p:extLst>
      <p:ext uri="{BB962C8B-B14F-4D97-AF65-F5344CB8AC3E}">
        <p14:creationId xmlns:p14="http://schemas.microsoft.com/office/powerpoint/2010/main" val="751056086"/>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B0B69-312B-2452-3442-4A0F0DD17F1B}"/>
              </a:ext>
            </a:extLst>
          </p:cNvPr>
          <p:cNvSpPr>
            <a:spLocks noGrp="1"/>
          </p:cNvSpPr>
          <p:nvPr>
            <p:ph type="title"/>
          </p:nvPr>
        </p:nvSpPr>
        <p:spPr>
          <a:xfrm>
            <a:off x="392502" y="5691"/>
            <a:ext cx="10515600" cy="879865"/>
          </a:xfrm>
        </p:spPr>
        <p:txBody>
          <a:bodyPr/>
          <a:lstStyle/>
          <a:p>
            <a:r>
              <a:rPr lang="en-GB"/>
              <a:t>                              Reference list</a:t>
            </a:r>
          </a:p>
        </p:txBody>
      </p:sp>
      <p:sp>
        <p:nvSpPr>
          <p:cNvPr id="3" name="Content Placeholder 2">
            <a:extLst>
              <a:ext uri="{FF2B5EF4-FFF2-40B4-BE49-F238E27FC236}">
                <a16:creationId xmlns:a16="http://schemas.microsoft.com/office/drawing/2014/main" id="{0F02EA74-3AA2-0951-ACD3-29EA8AF0C8E1}"/>
              </a:ext>
            </a:extLst>
          </p:cNvPr>
          <p:cNvSpPr>
            <a:spLocks noGrp="1"/>
          </p:cNvSpPr>
          <p:nvPr>
            <p:ph idx="1"/>
          </p:nvPr>
        </p:nvSpPr>
        <p:spPr>
          <a:xfrm>
            <a:off x="4313" y="790456"/>
            <a:ext cx="10515600" cy="4351338"/>
          </a:xfrm>
        </p:spPr>
        <p:txBody>
          <a:bodyPr vert="horz" lIns="91440" tIns="45720" rIns="91440" bIns="45720" rtlCol="0" anchor="t">
            <a:noAutofit/>
          </a:bodyPr>
          <a:lstStyle/>
          <a:p>
            <a:pPr marL="0" indent="0">
              <a:buNone/>
            </a:pPr>
            <a:r>
              <a:rPr lang="en-GB" sz="1600">
                <a:solidFill>
                  <a:srgbClr val="222222"/>
                </a:solidFill>
                <a:latin typeface="Arial"/>
                <a:cs typeface="Arial"/>
              </a:rPr>
              <a:t>Alkhatib, A.J., </a:t>
            </a:r>
            <a:r>
              <a:rPr lang="en-GB" sz="1600" err="1">
                <a:solidFill>
                  <a:srgbClr val="222222"/>
                </a:solidFill>
                <a:latin typeface="Arial"/>
                <a:cs typeface="Arial"/>
              </a:rPr>
              <a:t>Shawakfeh</a:t>
            </a:r>
            <a:r>
              <a:rPr lang="en-GB" sz="1600">
                <a:solidFill>
                  <a:srgbClr val="222222"/>
                </a:solidFill>
                <a:latin typeface="Arial"/>
                <a:cs typeface="Arial"/>
              </a:rPr>
              <a:t>, M.Q. and AL-Afan, A.M.A., 2024. Exploring the Interconnections between Diabetes, Hypertension, Heart Diseases, and the Vascular System. </a:t>
            </a:r>
            <a:r>
              <a:rPr lang="en-GB" sz="1600" i="1">
                <a:solidFill>
                  <a:srgbClr val="222222"/>
                </a:solidFill>
                <a:latin typeface="Arial"/>
                <a:cs typeface="Arial"/>
              </a:rPr>
              <a:t>PSM Biological Research</a:t>
            </a:r>
            <a:r>
              <a:rPr lang="en-GB" sz="1600">
                <a:solidFill>
                  <a:srgbClr val="222222"/>
                </a:solidFill>
                <a:latin typeface="Arial"/>
                <a:cs typeface="Arial"/>
              </a:rPr>
              <a:t>, </a:t>
            </a:r>
            <a:r>
              <a:rPr lang="en-GB" sz="1600" i="1">
                <a:solidFill>
                  <a:srgbClr val="222222"/>
                </a:solidFill>
                <a:latin typeface="Arial"/>
                <a:cs typeface="Arial"/>
              </a:rPr>
              <a:t>9</a:t>
            </a:r>
            <a:r>
              <a:rPr lang="en-GB" sz="1600">
                <a:solidFill>
                  <a:srgbClr val="222222"/>
                </a:solidFill>
                <a:latin typeface="Arial"/>
                <a:cs typeface="Arial"/>
              </a:rPr>
              <a:t>(3), pp.103-112.</a:t>
            </a:r>
            <a:endParaRPr lang="en-US" sz="1600"/>
          </a:p>
          <a:p>
            <a:pPr marL="0" indent="0">
              <a:buNone/>
            </a:pPr>
            <a:r>
              <a:rPr lang="en-GB" sz="1600">
                <a:solidFill>
                  <a:srgbClr val="222222"/>
                </a:solidFill>
                <a:latin typeface="Arial"/>
                <a:cs typeface="Arial"/>
              </a:rPr>
              <a:t>Charlton, V., 2020. NICE and fair? Health technology assessment policy under the UK’s National Institute for Health and Care Excellence, 1999–2018. </a:t>
            </a:r>
            <a:r>
              <a:rPr lang="en-GB" sz="1600" i="1">
                <a:solidFill>
                  <a:srgbClr val="222222"/>
                </a:solidFill>
                <a:latin typeface="Arial"/>
                <a:cs typeface="Arial"/>
              </a:rPr>
              <a:t>Health Care Analysis</a:t>
            </a:r>
            <a:r>
              <a:rPr lang="en-GB" sz="1600">
                <a:solidFill>
                  <a:srgbClr val="222222"/>
                </a:solidFill>
                <a:latin typeface="Arial"/>
                <a:cs typeface="Arial"/>
              </a:rPr>
              <a:t>, </a:t>
            </a:r>
            <a:r>
              <a:rPr lang="en-GB" sz="1600" i="1">
                <a:solidFill>
                  <a:srgbClr val="222222"/>
                </a:solidFill>
                <a:latin typeface="Arial"/>
                <a:cs typeface="Arial"/>
              </a:rPr>
              <a:t>28</a:t>
            </a:r>
            <a:r>
              <a:rPr lang="en-GB" sz="1600">
                <a:solidFill>
                  <a:srgbClr val="222222"/>
                </a:solidFill>
                <a:latin typeface="Arial"/>
                <a:cs typeface="Arial"/>
              </a:rPr>
              <a:t>(3), pp.193-227.</a:t>
            </a:r>
            <a:endParaRPr lang="en-GB" sz="1600"/>
          </a:p>
          <a:p>
            <a:pPr marL="0" indent="0">
              <a:buNone/>
            </a:pPr>
            <a:r>
              <a:rPr lang="en-GB" sz="1600">
                <a:solidFill>
                  <a:srgbClr val="222222"/>
                </a:solidFill>
                <a:latin typeface="Arial"/>
                <a:cs typeface="Arial"/>
              </a:rPr>
              <a:t>Fan, J. and Watanabe, T., 2022. Atherosclerosis: Known and unknown. </a:t>
            </a:r>
            <a:r>
              <a:rPr lang="en-GB" sz="1600" i="1">
                <a:solidFill>
                  <a:srgbClr val="222222"/>
                </a:solidFill>
                <a:latin typeface="Arial"/>
                <a:cs typeface="Arial"/>
              </a:rPr>
              <a:t>Pathology international</a:t>
            </a:r>
            <a:r>
              <a:rPr lang="en-GB" sz="1600">
                <a:solidFill>
                  <a:srgbClr val="222222"/>
                </a:solidFill>
                <a:latin typeface="Arial"/>
                <a:cs typeface="Arial"/>
              </a:rPr>
              <a:t>, </a:t>
            </a:r>
            <a:r>
              <a:rPr lang="en-GB" sz="1600" i="1">
                <a:solidFill>
                  <a:srgbClr val="222222"/>
                </a:solidFill>
                <a:latin typeface="Arial"/>
                <a:cs typeface="Arial"/>
              </a:rPr>
              <a:t>72</a:t>
            </a:r>
            <a:r>
              <a:rPr lang="en-GB" sz="1600">
                <a:solidFill>
                  <a:srgbClr val="222222"/>
                </a:solidFill>
                <a:latin typeface="Arial"/>
                <a:cs typeface="Arial"/>
              </a:rPr>
              <a:t>(3), pp.151-160.</a:t>
            </a:r>
          </a:p>
          <a:p>
            <a:pPr marL="0" indent="0">
              <a:buNone/>
            </a:pPr>
            <a:r>
              <a:rPr lang="en-GB" sz="1600">
                <a:solidFill>
                  <a:srgbClr val="222222"/>
                </a:solidFill>
                <a:latin typeface="Arial"/>
                <a:cs typeface="Arial"/>
              </a:rPr>
              <a:t>Garbi, M., 2021. National Institute for Health and Care Excellence clinical guidelines development principles and processes. </a:t>
            </a:r>
            <a:r>
              <a:rPr lang="en-GB" sz="1600" i="1">
                <a:solidFill>
                  <a:srgbClr val="222222"/>
                </a:solidFill>
                <a:latin typeface="Arial"/>
                <a:cs typeface="Arial"/>
              </a:rPr>
              <a:t>Heart</a:t>
            </a:r>
            <a:r>
              <a:rPr lang="en-GB" sz="1600">
                <a:solidFill>
                  <a:srgbClr val="222222"/>
                </a:solidFill>
                <a:latin typeface="Arial"/>
                <a:cs typeface="Arial"/>
              </a:rPr>
              <a:t>, </a:t>
            </a:r>
            <a:r>
              <a:rPr lang="en-GB" sz="1600" i="1">
                <a:solidFill>
                  <a:srgbClr val="222222"/>
                </a:solidFill>
                <a:latin typeface="Arial"/>
                <a:cs typeface="Arial"/>
              </a:rPr>
              <a:t>107</a:t>
            </a:r>
            <a:r>
              <a:rPr lang="en-GB" sz="1600">
                <a:solidFill>
                  <a:srgbClr val="222222"/>
                </a:solidFill>
                <a:latin typeface="Arial"/>
                <a:cs typeface="Arial"/>
              </a:rPr>
              <a:t>(12), pp.949-953.</a:t>
            </a:r>
            <a:endParaRPr lang="en-GB" sz="1600"/>
          </a:p>
          <a:p>
            <a:pPr marL="0" indent="0">
              <a:buNone/>
            </a:pPr>
            <a:r>
              <a:rPr lang="en-GB" sz="1600">
                <a:solidFill>
                  <a:srgbClr val="222222"/>
                </a:solidFill>
                <a:latin typeface="Arial"/>
                <a:cs typeface="Arial"/>
              </a:rPr>
              <a:t>Kim, H. and Lee, H., 2023. Risk of stroke and cardiovascular disease according to diabetes mellitus status. </a:t>
            </a:r>
            <a:r>
              <a:rPr lang="en-GB" sz="1600" i="1">
                <a:solidFill>
                  <a:srgbClr val="222222"/>
                </a:solidFill>
                <a:latin typeface="Arial"/>
                <a:cs typeface="Arial"/>
              </a:rPr>
              <a:t>Western Journal of Nursing Research</a:t>
            </a:r>
            <a:r>
              <a:rPr lang="en-GB" sz="1600">
                <a:solidFill>
                  <a:srgbClr val="222222"/>
                </a:solidFill>
                <a:latin typeface="Arial"/>
                <a:cs typeface="Arial"/>
              </a:rPr>
              <a:t>, </a:t>
            </a:r>
            <a:r>
              <a:rPr lang="en-GB" sz="1600" i="1">
                <a:solidFill>
                  <a:srgbClr val="222222"/>
                </a:solidFill>
                <a:latin typeface="Arial"/>
                <a:cs typeface="Arial"/>
              </a:rPr>
              <a:t>45</a:t>
            </a:r>
            <a:r>
              <a:rPr lang="en-GB" sz="1600">
                <a:solidFill>
                  <a:srgbClr val="222222"/>
                </a:solidFill>
                <a:latin typeface="Arial"/>
                <a:cs typeface="Arial"/>
              </a:rPr>
              <a:t>(6), pp.520-527.</a:t>
            </a:r>
          </a:p>
          <a:p>
            <a:pPr marL="0" indent="0">
              <a:buNone/>
            </a:pPr>
            <a:r>
              <a:rPr lang="en-GB" sz="1600">
                <a:solidFill>
                  <a:srgbClr val="222222"/>
                </a:solidFill>
                <a:latin typeface="Arial"/>
                <a:cs typeface="Arial"/>
              </a:rPr>
              <a:t>Kumar, R., Saha, P., Kumar, Y., Sahana, S., Dubey, A. and Prakash, O., 2020. A review on diabetes mellitus: type1 &amp; Type2. </a:t>
            </a:r>
            <a:r>
              <a:rPr lang="en-GB" sz="1600" i="1">
                <a:solidFill>
                  <a:srgbClr val="222222"/>
                </a:solidFill>
                <a:latin typeface="Arial"/>
                <a:cs typeface="Arial"/>
              </a:rPr>
              <a:t>World Journal of Pharmacy and Pharmaceutical Sciences</a:t>
            </a:r>
            <a:r>
              <a:rPr lang="en-GB" sz="1600">
                <a:solidFill>
                  <a:srgbClr val="222222"/>
                </a:solidFill>
                <a:latin typeface="Arial"/>
                <a:cs typeface="Arial"/>
              </a:rPr>
              <a:t>, </a:t>
            </a:r>
            <a:r>
              <a:rPr lang="en-GB" sz="1600" i="1">
                <a:solidFill>
                  <a:srgbClr val="222222"/>
                </a:solidFill>
                <a:latin typeface="Arial"/>
                <a:cs typeface="Arial"/>
              </a:rPr>
              <a:t>9</a:t>
            </a:r>
            <a:r>
              <a:rPr lang="en-GB" sz="1600">
                <a:solidFill>
                  <a:srgbClr val="222222"/>
                </a:solidFill>
                <a:latin typeface="Arial"/>
                <a:cs typeface="Arial"/>
              </a:rPr>
              <a:t>(10), pp.838-850.</a:t>
            </a:r>
            <a:endParaRPr lang="en-GB" sz="1600"/>
          </a:p>
          <a:p>
            <a:pPr marL="0" indent="0">
              <a:buNone/>
            </a:pPr>
            <a:r>
              <a:rPr lang="en-GB" sz="1600" err="1">
                <a:solidFill>
                  <a:srgbClr val="222222"/>
                </a:solidFill>
                <a:latin typeface="Arial"/>
                <a:cs typeface="Arial"/>
              </a:rPr>
              <a:t>Mosenzon</a:t>
            </a:r>
            <a:r>
              <a:rPr lang="en-GB" sz="1600">
                <a:solidFill>
                  <a:srgbClr val="222222"/>
                </a:solidFill>
                <a:latin typeface="Arial"/>
                <a:cs typeface="Arial"/>
              </a:rPr>
              <a:t>, O., Cheng, A.Y., </a:t>
            </a:r>
            <a:r>
              <a:rPr lang="en-GB" sz="1600" err="1">
                <a:solidFill>
                  <a:srgbClr val="222222"/>
                </a:solidFill>
                <a:latin typeface="Arial"/>
                <a:cs typeface="Arial"/>
              </a:rPr>
              <a:t>Rabinstein</a:t>
            </a:r>
            <a:r>
              <a:rPr lang="en-GB" sz="1600">
                <a:solidFill>
                  <a:srgbClr val="222222"/>
                </a:solidFill>
                <a:latin typeface="Arial"/>
                <a:cs typeface="Arial"/>
              </a:rPr>
              <a:t>, A.A. and Sacco, S., 2023. Diabetes and stroke: what are the connections?. </a:t>
            </a:r>
            <a:r>
              <a:rPr lang="en-GB" sz="1600" i="1">
                <a:solidFill>
                  <a:srgbClr val="222222"/>
                </a:solidFill>
                <a:latin typeface="Arial"/>
                <a:cs typeface="Arial"/>
              </a:rPr>
              <a:t>Journal of stroke</a:t>
            </a:r>
            <a:r>
              <a:rPr lang="en-GB" sz="1600">
                <a:solidFill>
                  <a:srgbClr val="222222"/>
                </a:solidFill>
                <a:latin typeface="Arial"/>
                <a:cs typeface="Arial"/>
              </a:rPr>
              <a:t>, </a:t>
            </a:r>
            <a:r>
              <a:rPr lang="en-GB" sz="1600" i="1">
                <a:solidFill>
                  <a:srgbClr val="222222"/>
                </a:solidFill>
                <a:latin typeface="Arial"/>
                <a:cs typeface="Arial"/>
              </a:rPr>
              <a:t>25</a:t>
            </a:r>
            <a:r>
              <a:rPr lang="en-GB" sz="1600">
                <a:solidFill>
                  <a:srgbClr val="222222"/>
                </a:solidFill>
                <a:latin typeface="Arial"/>
                <a:cs typeface="Arial"/>
              </a:rPr>
              <a:t>(1), pp.26-38.</a:t>
            </a:r>
          </a:p>
          <a:p>
            <a:pPr marL="0" indent="0">
              <a:buNone/>
            </a:pPr>
            <a:r>
              <a:rPr lang="en-GB" sz="1600">
                <a:solidFill>
                  <a:srgbClr val="222222"/>
                </a:solidFill>
                <a:latin typeface="Arial"/>
                <a:cs typeface="Arial"/>
              </a:rPr>
              <a:t>Murphy, S.J. and Werring, D.J., 2020. Stroke: causes and clinical features. </a:t>
            </a:r>
            <a:r>
              <a:rPr lang="en-GB" sz="1600" i="1">
                <a:solidFill>
                  <a:srgbClr val="222222"/>
                </a:solidFill>
                <a:latin typeface="Arial"/>
                <a:cs typeface="Arial"/>
              </a:rPr>
              <a:t>Medicine</a:t>
            </a:r>
            <a:r>
              <a:rPr lang="en-GB" sz="1600">
                <a:solidFill>
                  <a:srgbClr val="222222"/>
                </a:solidFill>
                <a:latin typeface="Arial"/>
                <a:cs typeface="Arial"/>
              </a:rPr>
              <a:t>, </a:t>
            </a:r>
            <a:r>
              <a:rPr lang="en-GB" sz="1600" i="1">
                <a:solidFill>
                  <a:srgbClr val="222222"/>
                </a:solidFill>
                <a:latin typeface="Arial"/>
                <a:cs typeface="Arial"/>
              </a:rPr>
              <a:t>48</a:t>
            </a:r>
            <a:r>
              <a:rPr lang="en-GB" sz="1600">
                <a:solidFill>
                  <a:srgbClr val="222222"/>
                </a:solidFill>
                <a:latin typeface="Arial"/>
                <a:cs typeface="Arial"/>
              </a:rPr>
              <a:t>(9), pp.561-566.</a:t>
            </a:r>
          </a:p>
          <a:p>
            <a:pPr marL="0" indent="0">
              <a:buNone/>
            </a:pPr>
            <a:r>
              <a:rPr lang="en-GB" sz="1600">
                <a:solidFill>
                  <a:srgbClr val="222222"/>
                </a:solidFill>
                <a:latin typeface="Arial"/>
                <a:cs typeface="Arial"/>
              </a:rPr>
              <a:t>Pollock, J.D. and </a:t>
            </a:r>
            <a:r>
              <a:rPr lang="en-GB" sz="1600" err="1">
                <a:solidFill>
                  <a:srgbClr val="222222"/>
                </a:solidFill>
                <a:latin typeface="Arial"/>
                <a:cs typeface="Arial"/>
              </a:rPr>
              <a:t>Makaryus</a:t>
            </a:r>
            <a:r>
              <a:rPr lang="en-GB" sz="1600">
                <a:solidFill>
                  <a:srgbClr val="222222"/>
                </a:solidFill>
                <a:latin typeface="Arial"/>
                <a:cs typeface="Arial"/>
              </a:rPr>
              <a:t>, A.N., 2022. Physiology, cardiac cycle. In </a:t>
            </a:r>
            <a:r>
              <a:rPr lang="en-GB" sz="1600" i="1" err="1">
                <a:solidFill>
                  <a:srgbClr val="222222"/>
                </a:solidFill>
                <a:latin typeface="Arial"/>
                <a:cs typeface="Arial"/>
              </a:rPr>
              <a:t>StatPearls</a:t>
            </a:r>
            <a:r>
              <a:rPr lang="en-GB" sz="1600" i="1">
                <a:solidFill>
                  <a:srgbClr val="222222"/>
                </a:solidFill>
                <a:latin typeface="Arial"/>
                <a:cs typeface="Arial"/>
              </a:rPr>
              <a:t> [Internet]</a:t>
            </a:r>
            <a:r>
              <a:rPr lang="en-GB" sz="1600">
                <a:solidFill>
                  <a:srgbClr val="222222"/>
                </a:solidFill>
                <a:latin typeface="Arial"/>
                <a:cs typeface="Arial"/>
              </a:rPr>
              <a:t>. </a:t>
            </a:r>
            <a:r>
              <a:rPr lang="en-GB" sz="1600" err="1">
                <a:solidFill>
                  <a:srgbClr val="222222"/>
                </a:solidFill>
                <a:latin typeface="Arial"/>
                <a:cs typeface="Arial"/>
              </a:rPr>
              <a:t>StatPearls</a:t>
            </a:r>
            <a:r>
              <a:rPr lang="en-GB" sz="1600">
                <a:solidFill>
                  <a:srgbClr val="222222"/>
                </a:solidFill>
                <a:latin typeface="Arial"/>
                <a:cs typeface="Arial"/>
              </a:rPr>
              <a:t> Publishing.</a:t>
            </a:r>
            <a:endParaRPr lang="en-GB" sz="1600"/>
          </a:p>
          <a:p>
            <a:pPr marL="0" indent="0">
              <a:buNone/>
            </a:pPr>
            <a:r>
              <a:rPr lang="en-GB" sz="1600">
                <a:solidFill>
                  <a:srgbClr val="222222"/>
                </a:solidFill>
                <a:latin typeface="Arial"/>
                <a:cs typeface="Arial"/>
              </a:rPr>
              <a:t>Sharma, A., Mittal, S., Aggarwal, R. and Chauhan, M.K., 2020. Diabetes and cardiovascular disease: inter-relation of risk factors and treatment. </a:t>
            </a:r>
            <a:r>
              <a:rPr lang="en-GB" sz="1600" i="1">
                <a:solidFill>
                  <a:srgbClr val="222222"/>
                </a:solidFill>
                <a:latin typeface="Arial"/>
                <a:cs typeface="Arial"/>
              </a:rPr>
              <a:t>Future Journal of Pharmaceutical Sciences</a:t>
            </a:r>
            <a:r>
              <a:rPr lang="en-GB" sz="1600">
                <a:solidFill>
                  <a:srgbClr val="222222"/>
                </a:solidFill>
                <a:latin typeface="Arial"/>
                <a:cs typeface="Arial"/>
              </a:rPr>
              <a:t>, </a:t>
            </a:r>
            <a:r>
              <a:rPr lang="en-GB" sz="1600" i="1">
                <a:solidFill>
                  <a:srgbClr val="222222"/>
                </a:solidFill>
                <a:latin typeface="Arial"/>
                <a:cs typeface="Arial"/>
              </a:rPr>
              <a:t>6</a:t>
            </a:r>
            <a:r>
              <a:rPr lang="en-GB" sz="1600">
                <a:solidFill>
                  <a:srgbClr val="222222"/>
                </a:solidFill>
                <a:latin typeface="Arial"/>
                <a:cs typeface="Arial"/>
              </a:rPr>
              <a:t>(1), p.130.</a:t>
            </a:r>
            <a:endParaRPr lang="en-GB" sz="1600"/>
          </a:p>
          <a:p>
            <a:pPr marL="0" indent="0">
              <a:buNone/>
            </a:pPr>
            <a:r>
              <a:rPr lang="en-GB" sz="1600">
                <a:solidFill>
                  <a:srgbClr val="222222"/>
                </a:solidFill>
                <a:latin typeface="Arial"/>
                <a:cs typeface="Arial"/>
              </a:rPr>
              <a:t>Samarasekera, E.J., Clark, C.E., Kaur, S., Patel, R.S. and Mills, J., 2023. Cardiovascular disease risk assessment and reduction: summary of updated NICE guidance. </a:t>
            </a:r>
            <a:r>
              <a:rPr lang="en-GB" sz="1600" i="1">
                <a:solidFill>
                  <a:srgbClr val="222222"/>
                </a:solidFill>
                <a:latin typeface="Arial"/>
                <a:cs typeface="Arial"/>
              </a:rPr>
              <a:t>BMJ</a:t>
            </a:r>
            <a:r>
              <a:rPr lang="en-GB" sz="1600">
                <a:solidFill>
                  <a:srgbClr val="222222"/>
                </a:solidFill>
                <a:latin typeface="Arial"/>
                <a:cs typeface="Arial"/>
              </a:rPr>
              <a:t>, </a:t>
            </a:r>
            <a:r>
              <a:rPr lang="en-GB" sz="1600" i="1">
                <a:solidFill>
                  <a:srgbClr val="222222"/>
                </a:solidFill>
                <a:latin typeface="Arial"/>
                <a:cs typeface="Arial"/>
              </a:rPr>
              <a:t>381</a:t>
            </a:r>
            <a:r>
              <a:rPr lang="en-GB" sz="1600">
                <a:solidFill>
                  <a:srgbClr val="222222"/>
                </a:solidFill>
                <a:latin typeface="Arial"/>
                <a:cs typeface="Arial"/>
              </a:rPr>
              <a:t>.</a:t>
            </a:r>
            <a:endParaRPr lang="en-GB" sz="1600"/>
          </a:p>
          <a:p>
            <a:pPr marL="0" indent="0">
              <a:buNone/>
            </a:pPr>
            <a:r>
              <a:rPr lang="en-GB" sz="1600">
                <a:solidFill>
                  <a:srgbClr val="222222"/>
                </a:solidFill>
                <a:latin typeface="Aptos Display"/>
                <a:cs typeface="Arial"/>
              </a:rPr>
              <a:t>Yen, F.S., Wei, J.C.C., Chiu, L.T., Hsu, C.C. and Hwu, C.M., 2022. Diabetes, hypertension, and cardiovascular disease development. </a:t>
            </a:r>
            <a:r>
              <a:rPr lang="en-GB" sz="1600" i="1">
                <a:solidFill>
                  <a:srgbClr val="222222"/>
                </a:solidFill>
                <a:latin typeface="Aptos Display"/>
                <a:cs typeface="Arial"/>
              </a:rPr>
              <a:t>Journal of translational medicine</a:t>
            </a:r>
            <a:r>
              <a:rPr lang="en-GB" sz="1600">
                <a:solidFill>
                  <a:srgbClr val="222222"/>
                </a:solidFill>
                <a:latin typeface="Aptos Display"/>
                <a:cs typeface="Arial"/>
              </a:rPr>
              <a:t>, </a:t>
            </a:r>
            <a:r>
              <a:rPr lang="en-GB" sz="1600" i="1">
                <a:solidFill>
                  <a:srgbClr val="222222"/>
                </a:solidFill>
                <a:latin typeface="Aptos Display"/>
                <a:cs typeface="Arial"/>
              </a:rPr>
              <a:t>20</a:t>
            </a:r>
            <a:r>
              <a:rPr lang="en-GB" sz="1600">
                <a:solidFill>
                  <a:srgbClr val="222222"/>
                </a:solidFill>
                <a:latin typeface="Aptos Display"/>
                <a:cs typeface="Arial"/>
              </a:rPr>
              <a:t>(1), p.9.</a:t>
            </a:r>
            <a:endParaRPr lang="en-GB" sz="1600">
              <a:latin typeface="Aptos Display"/>
            </a:endParaRPr>
          </a:p>
        </p:txBody>
      </p:sp>
    </p:spTree>
    <p:extLst>
      <p:ext uri="{BB962C8B-B14F-4D97-AF65-F5344CB8AC3E}">
        <p14:creationId xmlns:p14="http://schemas.microsoft.com/office/powerpoint/2010/main" val="2945876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Contents page</vt:lpstr>
      <vt:lpstr>             Cardiovascular Diseases, including Stroke and Diabetes</vt:lpstr>
      <vt:lpstr>PowerPoint Presentation</vt:lpstr>
      <vt:lpstr>PowerPoint Presentation</vt:lpstr>
      <vt:lpstr>PowerPoint Presentation</vt:lpstr>
      <vt:lpstr>PowerPoint Presentation</vt:lpstr>
      <vt:lpstr>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64</cp:revision>
  <dcterms:created xsi:type="dcterms:W3CDTF">2025-11-16T17:28:57Z</dcterms:created>
  <dcterms:modified xsi:type="dcterms:W3CDTF">2025-11-16T23:30:00Z</dcterms:modified>
</cp:coreProperties>
</file>