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77" r:id="rId3"/>
    <p:sldId id="267" r:id="rId4"/>
    <p:sldId id="264" r:id="rId5"/>
    <p:sldId id="265" r:id="rId6"/>
    <p:sldId id="270" r:id="rId7"/>
    <p:sldId id="271" r:id="rId8"/>
    <p:sldId id="273" r:id="rId9"/>
    <p:sldId id="272" r:id="rId10"/>
    <p:sldId id="268" r:id="rId11"/>
    <p:sldId id="266" r:id="rId12"/>
    <p:sldId id="274" r:id="rId13"/>
    <p:sldId id="276" r:id="rId14"/>
    <p:sldId id="278"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15" autoAdjust="0"/>
    <p:restoredTop sz="94660"/>
  </p:normalViewPr>
  <p:slideViewPr>
    <p:cSldViewPr>
      <p:cViewPr varScale="1">
        <p:scale>
          <a:sx n="78" d="100"/>
          <a:sy n="78" d="100"/>
        </p:scale>
        <p:origin x="1598" y="6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092606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12695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61492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803043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751874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466652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2694797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061472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73127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133988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2803B7-B605-475D-A10D-A9A63F4AEF5A}" type="datetimeFigureOut">
              <a:rPr lang="en-US" smtClean="0"/>
              <a:t>11/29/2023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8AC0E13-54C6-4590-A89B-D7A6E306C1EC}" type="slidenum">
              <a:rPr lang="en-US" smtClean="0"/>
              <a:t>‹#›</a:t>
            </a:fld>
            <a:endParaRPr lang="en-US" dirty="0"/>
          </a:p>
        </p:txBody>
      </p:sp>
    </p:spTree>
    <p:extLst>
      <p:ext uri="{BB962C8B-B14F-4D97-AF65-F5344CB8AC3E}">
        <p14:creationId xmlns:p14="http://schemas.microsoft.com/office/powerpoint/2010/main" val="353588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2803B7-B605-475D-A10D-A9A63F4AEF5A}" type="datetimeFigureOut">
              <a:rPr lang="en-US" smtClean="0"/>
              <a:t>11/29/2023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AC0E13-54C6-4590-A89B-D7A6E306C1EC}" type="slidenum">
              <a:rPr lang="en-US" smtClean="0"/>
              <a:t>‹#›</a:t>
            </a:fld>
            <a:endParaRPr lang="en-US" dirty="0"/>
          </a:p>
        </p:txBody>
      </p:sp>
    </p:spTree>
    <p:extLst>
      <p:ext uri="{BB962C8B-B14F-4D97-AF65-F5344CB8AC3E}">
        <p14:creationId xmlns:p14="http://schemas.microsoft.com/office/powerpoint/2010/main" val="2453575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85861"/>
            <a:ext cx="7772400" cy="1500197"/>
          </a:xfrm>
        </p:spPr>
        <p:txBody>
          <a:bodyPr/>
          <a:lstStyle/>
          <a:p>
            <a:endParaRPr lang="en-GB" sz="2800" dirty="0"/>
          </a:p>
        </p:txBody>
      </p:sp>
      <p:sp>
        <p:nvSpPr>
          <p:cNvPr id="3" name="Subtitle 2"/>
          <p:cNvSpPr>
            <a:spLocks noGrp="1"/>
          </p:cNvSpPr>
          <p:nvPr>
            <p:ph type="subTitle" idx="1"/>
          </p:nvPr>
        </p:nvSpPr>
        <p:spPr>
          <a:xfrm>
            <a:off x="169590" y="2571744"/>
            <a:ext cx="8822010" cy="2286016"/>
          </a:xfrm>
        </p:spPr>
        <p:txBody>
          <a:bodyPr>
            <a:normAutofit/>
          </a:bodyPr>
          <a:lstStyle/>
          <a:p>
            <a:pPr algn="l"/>
            <a:endParaRPr lang="en-GB" sz="2800" b="1" dirty="0">
              <a:solidFill>
                <a:schemeClr val="tx1"/>
              </a:solidFill>
            </a:endParaRPr>
          </a:p>
          <a:p>
            <a:pPr algn="l"/>
            <a:r>
              <a:rPr lang="en-GB" sz="2800" b="1" dirty="0">
                <a:solidFill>
                  <a:schemeClr val="tx1"/>
                </a:solidFill>
              </a:rPr>
              <a:t>Steve Griffiths, </a:t>
            </a:r>
            <a:r>
              <a:rPr lang="en-US" sz="2800" b="1" dirty="0">
                <a:solidFill>
                  <a:schemeClr val="tx1"/>
                </a:solidFill>
              </a:rPr>
              <a:t>Vice President, International University of Malaya-Wales (IUMW)</a:t>
            </a:r>
          </a:p>
          <a:p>
            <a:r>
              <a:rPr lang="en-US" b="1" i="1" dirty="0">
                <a:solidFill>
                  <a:schemeClr val="tx1"/>
                </a:solidFill>
              </a:rPr>
              <a:t>‘Impact of trends on leadership in education’</a:t>
            </a:r>
          </a:p>
          <a:p>
            <a:endParaRPr lang="en-GB" dirty="0">
              <a:solidFill>
                <a:schemeClr val="tx1"/>
              </a:solidFill>
            </a:endParaRPr>
          </a:p>
        </p:txBody>
      </p:sp>
      <p:pic>
        <p:nvPicPr>
          <p:cNvPr id="5" name="Picture 4" descr="welsh_flag.png"/>
          <p:cNvPicPr>
            <a:picLocks noChangeAspect="1"/>
          </p:cNvPicPr>
          <p:nvPr/>
        </p:nvPicPr>
        <p:blipFill>
          <a:blip r:embed="rId2"/>
          <a:stretch>
            <a:fillRect/>
          </a:stretch>
        </p:blipFill>
        <p:spPr>
          <a:xfrm>
            <a:off x="4788024" y="4987735"/>
            <a:ext cx="3947971" cy="1707618"/>
          </a:xfrm>
          <a:prstGeom prst="rect">
            <a:avLst/>
          </a:prstGeom>
        </p:spPr>
      </p:pic>
      <p:pic>
        <p:nvPicPr>
          <p:cNvPr id="6" name="Picture 5" descr="UWTSD new Logo"/>
          <p:cNvPicPr/>
          <p:nvPr/>
        </p:nvPicPr>
        <p:blipFill>
          <a:blip r:embed="rId3">
            <a:extLst>
              <a:ext uri="{28A0092B-C50C-407E-A947-70E740481C1C}">
                <a14:useLocalDpi xmlns:a14="http://schemas.microsoft.com/office/drawing/2010/main" val="0"/>
              </a:ext>
            </a:extLst>
          </a:blip>
          <a:srcRect/>
          <a:stretch>
            <a:fillRect/>
          </a:stretch>
        </p:blipFill>
        <p:spPr bwMode="auto">
          <a:xfrm>
            <a:off x="2804209" y="1447800"/>
            <a:ext cx="3371850" cy="1114425"/>
          </a:xfrm>
          <a:prstGeom prst="rect">
            <a:avLst/>
          </a:prstGeom>
          <a:noFill/>
          <a:ln>
            <a:noFill/>
          </a:ln>
        </p:spPr>
      </p:pic>
      <p:pic>
        <p:nvPicPr>
          <p:cNvPr id="2050" name="Picture 2" descr="https://ci6.googleusercontent.com/proxy/kM1lk_dmmjl5NNMo9RVjXhKwKAvCKUpe1LenDlc6SjRufoJBIPmZYAq3D53-ojU_1DHrF73HsdbwvaiKvV2wS3Oyu-7P6k7Nl-0SDWeA15EWmLX62OWFfglPRkSuRvXFLqsrhBvjmTA4bKc0U68=s0-d-e1-ft#https://docs.google.com/a/iumw.edu.my/uc?id=0B_j74gbBbb2FTlFndTA5TnlfSkE&amp;export=downloa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481412"/>
            <a:ext cx="3672408" cy="121365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s://ci5.googleusercontent.com/proxy/kkyo-myxOPDpe1P0pfnSBfnElJxZAdO9PNsP9WCiEZKVsAn7euytPtMF5f1t8Sp4nhFKRcDIniFUjgZf3PSY1ikjIED7CcKDBvVVYymbHF2ZMYKATI_-K6z91y08kNXw69BGIHraw5fjv6_C6cmr6AmfcGG9LsRfuxfGwsYCfsk2V4Zj2PaAbVavfCPJRqinNy1TQdG_cWpNAWU=s0-d-e1-ft#https://docs.google.com/uc?export=download&amp;id=0B_j74gbBbb2FNFZwb1BFemVOODQ&amp;revid=0B_j74gbBbb2FS08ySnZqNVZiWEtlZkZhMlp5RTMveG9EZ3VrPQ"/>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603" y="481412"/>
            <a:ext cx="3226809" cy="107918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s://upload.wikimedia.org/wikipedia/commons/thumb/6/66/Flag_of_Malaysia.svg/2800px-Flag_of_Malaysia.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69590" y="5027929"/>
            <a:ext cx="3399504" cy="1736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0011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9D85A-1892-EAB4-7710-860D70580CEA}"/>
              </a:ext>
            </a:extLst>
          </p:cNvPr>
          <p:cNvSpPr>
            <a:spLocks noGrp="1"/>
          </p:cNvSpPr>
          <p:nvPr>
            <p:ph type="title"/>
          </p:nvPr>
        </p:nvSpPr>
        <p:spPr/>
        <p:txBody>
          <a:bodyPr/>
          <a:lstStyle/>
          <a:p>
            <a:r>
              <a:rPr lang="en-GB" dirty="0"/>
              <a:t>Cite this:</a:t>
            </a:r>
          </a:p>
        </p:txBody>
      </p:sp>
      <p:sp>
        <p:nvSpPr>
          <p:cNvPr id="3" name="Content Placeholder 2">
            <a:extLst>
              <a:ext uri="{FF2B5EF4-FFF2-40B4-BE49-F238E27FC236}">
                <a16:creationId xmlns:a16="http://schemas.microsoft.com/office/drawing/2014/main" id="{DA285F68-4A1A-8F75-352D-D215CADF8FBC}"/>
              </a:ext>
            </a:extLst>
          </p:cNvPr>
          <p:cNvSpPr>
            <a:spLocks noGrp="1"/>
          </p:cNvSpPr>
          <p:nvPr>
            <p:ph idx="1"/>
          </p:nvPr>
        </p:nvSpPr>
        <p:spPr/>
        <p:txBody>
          <a:bodyPr/>
          <a:lstStyle/>
          <a:p>
            <a:pPr marL="0" indent="0">
              <a:buNone/>
            </a:pPr>
            <a:r>
              <a:rPr lang="en-GB" sz="2800" dirty="0">
                <a:effectLst/>
                <a:latin typeface="Arial" panose="020B0604020202020204" pitchFamily="34" charset="0"/>
                <a:ea typeface="Times New Roman" panose="02020603050405020304" pitchFamily="18" charset="0"/>
              </a:rPr>
              <a:t>Griffiths, S.L. (2016) </a:t>
            </a:r>
            <a:r>
              <a:rPr lang="en-US" sz="2800" i="1" kern="1200" dirty="0">
                <a:solidFill>
                  <a:srgbClr val="000000"/>
                </a:solidFill>
                <a:effectLst/>
                <a:latin typeface="Arial" panose="020B0604020202020204" pitchFamily="34" charset="0"/>
                <a:ea typeface="Calibri" panose="020F0502020204030204" pitchFamily="34" charset="0"/>
              </a:rPr>
              <a:t>Impact of trends on leadership in education. </a:t>
            </a:r>
            <a:r>
              <a:rPr lang="en-GB" sz="2800" dirty="0">
                <a:effectLst/>
                <a:latin typeface="Arial" panose="020B0604020202020204" pitchFamily="34" charset="0"/>
                <a:ea typeface="Times New Roman" panose="02020603050405020304" pitchFamily="18" charset="0"/>
              </a:rPr>
              <a:t>Leaders of Tomorrow International Conference, High Performing Schools Division, Malaysian Ministry of Education, Kuala Lumpur: IUMW, November.</a:t>
            </a:r>
            <a:endParaRPr lang="en-GB" sz="2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17370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Leadership Traits</a:t>
            </a:r>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pPr marL="514350" indent="-514350">
              <a:buFont typeface="+mj-lt"/>
              <a:buAutoNum type="arabicPeriod"/>
            </a:pPr>
            <a:r>
              <a:rPr lang="en-US" sz="3600" dirty="0"/>
              <a:t>Honesty</a:t>
            </a:r>
          </a:p>
          <a:p>
            <a:pPr marL="514350" indent="-514350">
              <a:buFont typeface="+mj-lt"/>
              <a:buAutoNum type="arabicPeriod"/>
            </a:pPr>
            <a:r>
              <a:rPr lang="en-US" sz="3600" dirty="0"/>
              <a:t>Forward Looking</a:t>
            </a:r>
          </a:p>
          <a:p>
            <a:pPr marL="514350" indent="-514350">
              <a:buFont typeface="+mj-lt"/>
              <a:buAutoNum type="arabicPeriod"/>
            </a:pPr>
            <a:r>
              <a:rPr lang="en-US" sz="3600" dirty="0"/>
              <a:t>Competent</a:t>
            </a:r>
          </a:p>
          <a:p>
            <a:pPr marL="514350" indent="-514350">
              <a:buFont typeface="+mj-lt"/>
              <a:buAutoNum type="arabicPeriod"/>
            </a:pPr>
            <a:r>
              <a:rPr lang="en-US" sz="3600" dirty="0"/>
              <a:t>Inspiring</a:t>
            </a:r>
          </a:p>
          <a:p>
            <a:pPr marL="514350" indent="-514350">
              <a:buFont typeface="+mj-lt"/>
              <a:buAutoNum type="arabicPeriod"/>
            </a:pPr>
            <a:r>
              <a:rPr lang="en-US" sz="3600" dirty="0"/>
              <a:t>Intelligent</a:t>
            </a:r>
          </a:p>
          <a:p>
            <a:pPr marL="0" indent="0">
              <a:buNone/>
            </a:pPr>
            <a:endParaRPr lang="en-US" sz="3600" dirty="0"/>
          </a:p>
          <a:p>
            <a:pPr marL="0" indent="0">
              <a:buNone/>
            </a:pPr>
            <a:r>
              <a:rPr lang="en-US" sz="3600" b="1" dirty="0">
                <a:solidFill>
                  <a:srgbClr val="FF0000"/>
                </a:solidFill>
              </a:rPr>
              <a:t>The heroic leader? Are leaders likeable?</a:t>
            </a:r>
          </a:p>
          <a:p>
            <a:pPr marL="0" indent="0">
              <a:buNone/>
            </a:pPr>
            <a:r>
              <a:rPr lang="en-US" sz="3600" i="1" dirty="0"/>
              <a:t>Time-resources-teams-training-support-</a:t>
            </a:r>
            <a:r>
              <a:rPr lang="en-US" sz="3600" i="1" dirty="0" err="1"/>
              <a:t>organisational</a:t>
            </a:r>
            <a:r>
              <a:rPr lang="en-US" sz="3600" i="1" dirty="0"/>
              <a:t> culture-positive environment</a:t>
            </a:r>
          </a:p>
        </p:txBody>
      </p:sp>
    </p:spTree>
    <p:extLst>
      <p:ext uri="{BB962C8B-B14F-4D97-AF65-F5344CB8AC3E}">
        <p14:creationId xmlns:p14="http://schemas.microsoft.com/office/powerpoint/2010/main" val="4037920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01762"/>
          </a:xfrm>
        </p:spPr>
        <p:txBody>
          <a:bodyPr>
            <a:normAutofit fontScale="90000"/>
          </a:bodyPr>
          <a:lstStyle/>
          <a:p>
            <a:pPr lvl="0"/>
            <a:r>
              <a:rPr lang="en-US" sz="3600" b="1" dirty="0"/>
              <a:t>Manager or Leader?</a:t>
            </a:r>
            <a:br>
              <a:rPr lang="en-US" sz="3100" dirty="0"/>
            </a:br>
            <a:r>
              <a:rPr lang="en-US" sz="2200" dirty="0"/>
              <a:t>Warren Bennis  (2009) </a:t>
            </a:r>
            <a:r>
              <a:rPr lang="en-US" sz="2200" i="1" dirty="0"/>
              <a:t>On Becoming a Leader, </a:t>
            </a:r>
            <a:r>
              <a:rPr lang="en-US" sz="2200" dirty="0"/>
              <a:t>New York, Basic Books</a:t>
            </a:r>
            <a:br>
              <a:rPr lang="en-US" dirty="0"/>
            </a:br>
            <a:endParaRPr lang="en-US" dirty="0"/>
          </a:p>
        </p:txBody>
      </p:sp>
      <p:sp>
        <p:nvSpPr>
          <p:cNvPr id="3" name="Content Placeholder 2"/>
          <p:cNvSpPr>
            <a:spLocks noGrp="1"/>
          </p:cNvSpPr>
          <p:nvPr>
            <p:ph idx="1"/>
          </p:nvPr>
        </p:nvSpPr>
        <p:spPr>
          <a:xfrm>
            <a:off x="152400" y="1219200"/>
            <a:ext cx="8763000" cy="4906963"/>
          </a:xfrm>
        </p:spPr>
        <p:txBody>
          <a:bodyPr>
            <a:normAutofit fontScale="70000" lnSpcReduction="20000"/>
          </a:bodyPr>
          <a:lstStyle/>
          <a:p>
            <a:pPr marL="0" lvl="0" indent="0">
              <a:buNone/>
            </a:pPr>
            <a:r>
              <a:rPr lang="en-US" dirty="0"/>
              <a:t>The manager administers; the leader innovates.</a:t>
            </a:r>
          </a:p>
          <a:p>
            <a:pPr marL="0" indent="0">
              <a:buNone/>
            </a:pPr>
            <a:r>
              <a:rPr lang="en-US" dirty="0"/>
              <a:t>The manager is a copy; the leader is an original.</a:t>
            </a:r>
          </a:p>
          <a:p>
            <a:pPr marL="0" indent="0">
              <a:buNone/>
            </a:pPr>
            <a:r>
              <a:rPr lang="en-US" dirty="0"/>
              <a:t>The manager maintains; the leader develops.</a:t>
            </a:r>
          </a:p>
          <a:p>
            <a:pPr marL="0" indent="0">
              <a:buNone/>
            </a:pPr>
            <a:r>
              <a:rPr lang="en-US" dirty="0"/>
              <a:t>The manager focuses on systems and structure; the leader focuses on people.</a:t>
            </a:r>
          </a:p>
          <a:p>
            <a:pPr marL="0" indent="0">
              <a:buNone/>
            </a:pPr>
            <a:r>
              <a:rPr lang="en-US" dirty="0"/>
              <a:t>The manager relies on control; the leader inspires trust.</a:t>
            </a:r>
          </a:p>
          <a:p>
            <a:pPr marL="0" indent="0">
              <a:buNone/>
            </a:pPr>
            <a:r>
              <a:rPr lang="en-US" dirty="0"/>
              <a:t>The manager has a short-range view; the leader has a long-range perspective.</a:t>
            </a:r>
          </a:p>
          <a:p>
            <a:pPr marL="0" indent="0">
              <a:buNone/>
            </a:pPr>
            <a:r>
              <a:rPr lang="en-US" dirty="0"/>
              <a:t>The manager asks how and when; the leader asks what and why.</a:t>
            </a:r>
          </a:p>
          <a:p>
            <a:pPr marL="0" indent="0">
              <a:buNone/>
            </a:pPr>
            <a:r>
              <a:rPr lang="en-US" dirty="0"/>
              <a:t>The manager has his or her eye always on the bottom line; the leader’s eye is on the horizon.</a:t>
            </a:r>
          </a:p>
          <a:p>
            <a:pPr marL="0" indent="0">
              <a:buNone/>
            </a:pPr>
            <a:r>
              <a:rPr lang="en-US" dirty="0"/>
              <a:t>The manager imitates; the leader originates.</a:t>
            </a:r>
          </a:p>
          <a:p>
            <a:pPr marL="0" indent="0">
              <a:buNone/>
            </a:pPr>
            <a:r>
              <a:rPr lang="en-US" dirty="0"/>
              <a:t>The manager accepts the status quo; the leader challenges it.</a:t>
            </a:r>
          </a:p>
          <a:p>
            <a:pPr marL="0" indent="0">
              <a:buNone/>
            </a:pPr>
            <a:r>
              <a:rPr lang="en-US" dirty="0"/>
              <a:t>The manager is the classic good soldier; the leader is his or her own person.</a:t>
            </a:r>
          </a:p>
          <a:p>
            <a:pPr marL="0" indent="0">
              <a:buNone/>
            </a:pPr>
            <a:r>
              <a:rPr lang="en-US" dirty="0"/>
              <a:t>The manager does things right; the leader does the right thing.</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18672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lvl="0"/>
            <a:r>
              <a:rPr lang="en-US" sz="2800" i="1" dirty="0"/>
              <a:t>Dr. Alex Lickerman (2013) The Undefeated Mind: On the Science of Constructing an Indestructible Self</a:t>
            </a:r>
            <a:r>
              <a:rPr lang="en-US" sz="2800" dirty="0"/>
              <a:t>, New York, Health Communications</a:t>
            </a:r>
          </a:p>
        </p:txBody>
      </p:sp>
      <p:sp>
        <p:nvSpPr>
          <p:cNvPr id="3" name="Content Placeholder 2"/>
          <p:cNvSpPr>
            <a:spLocks noGrp="1"/>
          </p:cNvSpPr>
          <p:nvPr>
            <p:ph idx="1"/>
          </p:nvPr>
        </p:nvSpPr>
        <p:spPr>
          <a:xfrm>
            <a:off x="457200" y="914400"/>
            <a:ext cx="8229600" cy="5791200"/>
          </a:xfrm>
        </p:spPr>
        <p:txBody>
          <a:bodyPr>
            <a:normAutofit fontScale="92500" lnSpcReduction="20000"/>
          </a:bodyPr>
          <a:lstStyle/>
          <a:p>
            <a:pPr marL="0" indent="0">
              <a:buNone/>
            </a:pPr>
            <a:r>
              <a:rPr lang="en-US" dirty="0"/>
              <a:t> </a:t>
            </a:r>
          </a:p>
          <a:p>
            <a:pPr lvl="0"/>
            <a:endParaRPr lang="en-US" dirty="0"/>
          </a:p>
          <a:p>
            <a:pPr lvl="0"/>
            <a:r>
              <a:rPr lang="en-US" dirty="0"/>
              <a:t>Be confident. </a:t>
            </a:r>
          </a:p>
          <a:p>
            <a:pPr lvl="0"/>
            <a:r>
              <a:rPr lang="en-US" dirty="0"/>
              <a:t>Be kind but firm. </a:t>
            </a:r>
          </a:p>
          <a:p>
            <a:pPr lvl="0"/>
            <a:r>
              <a:rPr lang="en-US" dirty="0"/>
              <a:t>Be an expert. </a:t>
            </a:r>
          </a:p>
          <a:p>
            <a:pPr lvl="0"/>
            <a:r>
              <a:rPr lang="en-US" dirty="0"/>
              <a:t>Be willing to have people disagree with you.</a:t>
            </a:r>
          </a:p>
          <a:p>
            <a:pPr lvl="0"/>
            <a:r>
              <a:rPr lang="en-US" dirty="0"/>
              <a:t> Know when to spend time building a consensus and when to make an executive decision. </a:t>
            </a:r>
          </a:p>
          <a:p>
            <a:pPr lvl="0"/>
            <a:r>
              <a:rPr lang="en-US" dirty="0"/>
              <a:t>Have a vision. </a:t>
            </a:r>
          </a:p>
          <a:p>
            <a:pPr lvl="0"/>
            <a:r>
              <a:rPr lang="en-US" dirty="0"/>
              <a:t>Care about the people you lead. </a:t>
            </a:r>
          </a:p>
          <a:p>
            <a:pPr lvl="0"/>
            <a:r>
              <a:rPr lang="en-US" dirty="0"/>
              <a:t>Mentor people.</a:t>
            </a:r>
          </a:p>
          <a:p>
            <a:pPr lvl="0"/>
            <a:r>
              <a:rPr lang="en-US" dirty="0"/>
              <a:t>Fully visualize every repercussion of each of your decisions in advance. </a:t>
            </a:r>
          </a:p>
        </p:txBody>
      </p:sp>
    </p:spTree>
    <p:extLst>
      <p:ext uri="{BB962C8B-B14F-4D97-AF65-F5344CB8AC3E}">
        <p14:creationId xmlns:p14="http://schemas.microsoft.com/office/powerpoint/2010/main" val="314417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Paradigms? You must have been on a course! </a:t>
            </a:r>
            <a:r>
              <a:rPr lang="en-US" sz="2700" dirty="0"/>
              <a:t>Source: Teng (2009)</a:t>
            </a:r>
          </a:p>
        </p:txBody>
      </p:sp>
      <p:pic>
        <p:nvPicPr>
          <p:cNvPr id="1026" name="Picture 2" descr="F:\POwer point presentations\Conference Papers\Heads of High Performing schools conf\ppt thesis tabl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00200"/>
            <a:ext cx="8153400" cy="502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315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pPr eaLnBrk="1" hangingPunct="1"/>
            <a:r>
              <a:rPr lang="en-GB" altLang="en-US" dirty="0"/>
              <a:t>The answer to your interview question!</a:t>
            </a:r>
          </a:p>
        </p:txBody>
      </p:sp>
      <p:sp>
        <p:nvSpPr>
          <p:cNvPr id="6147" name="Text Placeholder 3"/>
          <p:cNvSpPr>
            <a:spLocks noGrp="1"/>
          </p:cNvSpPr>
          <p:nvPr>
            <p:ph type="body" idx="1"/>
          </p:nvPr>
        </p:nvSpPr>
        <p:spPr>
          <a:xfrm>
            <a:off x="457200" y="1066800"/>
            <a:ext cx="4040188" cy="1108075"/>
          </a:xfrm>
        </p:spPr>
        <p:txBody>
          <a:bodyPr/>
          <a:lstStyle/>
          <a:p>
            <a:pPr eaLnBrk="1" hangingPunct="1"/>
            <a:r>
              <a:rPr lang="en-GB" altLang="en-US" dirty="0"/>
              <a:t>TRANSACTIONAL LEADERS</a:t>
            </a:r>
          </a:p>
        </p:txBody>
      </p:sp>
      <p:sp>
        <p:nvSpPr>
          <p:cNvPr id="6148" name="Content Placeholder 4"/>
          <p:cNvSpPr>
            <a:spLocks noGrp="1"/>
          </p:cNvSpPr>
          <p:nvPr>
            <p:ph sz="half" idx="2"/>
          </p:nvPr>
        </p:nvSpPr>
        <p:spPr/>
        <p:txBody>
          <a:bodyPr/>
          <a:lstStyle/>
          <a:p>
            <a:pPr eaLnBrk="1" hangingPunct="1">
              <a:buFont typeface="Arial" pitchFamily="34" charset="0"/>
              <a:buNone/>
            </a:pPr>
            <a:r>
              <a:rPr lang="en-GB" altLang="en-US" dirty="0"/>
              <a:t>They concentrate on </a:t>
            </a:r>
          </a:p>
          <a:p>
            <a:pPr eaLnBrk="1" hangingPunct="1"/>
            <a:r>
              <a:rPr lang="en-GB" altLang="en-US" dirty="0"/>
              <a:t>setting goals </a:t>
            </a:r>
          </a:p>
          <a:p>
            <a:pPr eaLnBrk="1" hangingPunct="1"/>
            <a:r>
              <a:rPr lang="en-GB" altLang="en-US" dirty="0"/>
              <a:t>monitoring performance </a:t>
            </a:r>
          </a:p>
          <a:p>
            <a:pPr eaLnBrk="1" hangingPunct="1"/>
            <a:r>
              <a:rPr lang="en-GB" altLang="en-US" dirty="0"/>
              <a:t>giving feedback and </a:t>
            </a:r>
          </a:p>
          <a:p>
            <a:pPr eaLnBrk="1" hangingPunct="1"/>
            <a:r>
              <a:rPr lang="en-GB" altLang="en-US" dirty="0"/>
              <a:t>developing careers</a:t>
            </a:r>
          </a:p>
          <a:p>
            <a:pPr eaLnBrk="1" hangingPunct="1"/>
            <a:endParaRPr lang="en-GB" altLang="en-US" dirty="0"/>
          </a:p>
          <a:p>
            <a:pPr eaLnBrk="1" hangingPunct="1">
              <a:buFont typeface="Arial" pitchFamily="34" charset="0"/>
              <a:buNone/>
            </a:pPr>
            <a:r>
              <a:rPr lang="en-GB" altLang="en-US" dirty="0"/>
              <a:t>i.e. They are leading the “management of the    present”</a:t>
            </a:r>
          </a:p>
        </p:txBody>
      </p:sp>
      <p:sp>
        <p:nvSpPr>
          <p:cNvPr id="6149" name="Text Placeholder 5"/>
          <p:cNvSpPr>
            <a:spLocks noGrp="1"/>
          </p:cNvSpPr>
          <p:nvPr>
            <p:ph type="body" sz="quarter" idx="3"/>
          </p:nvPr>
        </p:nvSpPr>
        <p:spPr/>
        <p:txBody>
          <a:bodyPr>
            <a:normAutofit fontScale="92500"/>
          </a:bodyPr>
          <a:lstStyle/>
          <a:p>
            <a:pPr eaLnBrk="1" hangingPunct="1"/>
            <a:r>
              <a:rPr lang="en-GB" altLang="en-US" dirty="0"/>
              <a:t>TRANSFORMATIONAL LEADERS</a:t>
            </a:r>
          </a:p>
        </p:txBody>
      </p:sp>
      <p:sp>
        <p:nvSpPr>
          <p:cNvPr id="6150" name="Content Placeholder 6"/>
          <p:cNvSpPr>
            <a:spLocks noGrp="1"/>
          </p:cNvSpPr>
          <p:nvPr>
            <p:ph sz="quarter" idx="4"/>
          </p:nvPr>
        </p:nvSpPr>
        <p:spPr/>
        <p:txBody>
          <a:bodyPr/>
          <a:lstStyle/>
          <a:p>
            <a:pPr eaLnBrk="1" hangingPunct="1">
              <a:buFont typeface="Arial" pitchFamily="34" charset="0"/>
              <a:buNone/>
            </a:pPr>
            <a:r>
              <a:rPr lang="en-GB" altLang="en-US" dirty="0"/>
              <a:t>They concentrate on </a:t>
            </a:r>
          </a:p>
          <a:p>
            <a:pPr eaLnBrk="1" hangingPunct="1"/>
            <a:r>
              <a:rPr lang="en-GB" altLang="en-US" dirty="0"/>
              <a:t>Creating a vision</a:t>
            </a:r>
          </a:p>
          <a:p>
            <a:pPr eaLnBrk="1" hangingPunct="1"/>
            <a:r>
              <a:rPr lang="en-GB" altLang="en-US" dirty="0"/>
              <a:t>Stimulating the environment</a:t>
            </a:r>
          </a:p>
          <a:p>
            <a:pPr eaLnBrk="1" hangingPunct="1"/>
            <a:r>
              <a:rPr lang="en-GB" altLang="en-US" dirty="0"/>
              <a:t>Treating people as individual</a:t>
            </a:r>
          </a:p>
          <a:p>
            <a:pPr eaLnBrk="1" hangingPunct="1">
              <a:buFont typeface="Arial" pitchFamily="34" charset="0"/>
              <a:buNone/>
            </a:pPr>
            <a:endParaRPr lang="en-GB" altLang="en-US" dirty="0"/>
          </a:p>
          <a:p>
            <a:pPr eaLnBrk="1" hangingPunct="1">
              <a:buFont typeface="Arial" pitchFamily="34" charset="0"/>
              <a:buNone/>
            </a:pPr>
            <a:r>
              <a:rPr lang="en-GB" altLang="en-US" dirty="0"/>
              <a:t>i.e. They inspire and motivate and are creating the future </a:t>
            </a:r>
          </a:p>
        </p:txBody>
      </p:sp>
    </p:spTree>
    <p:extLst>
      <p:ext uri="{BB962C8B-B14F-4D97-AF65-F5344CB8AC3E}">
        <p14:creationId xmlns:p14="http://schemas.microsoft.com/office/powerpoint/2010/main" val="34807045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dirty="0"/>
              <a:t>Leaders and Followers</a:t>
            </a:r>
            <a:br>
              <a:rPr lang="en-US" sz="3600" dirty="0"/>
            </a:br>
            <a:r>
              <a:rPr lang="en-US" sz="2800" dirty="0"/>
              <a:t>Source: Barbara Kellerman(2008)</a:t>
            </a:r>
            <a:r>
              <a:rPr lang="en-US" sz="2800" i="1" dirty="0"/>
              <a:t> “</a:t>
            </a:r>
            <a:r>
              <a:rPr lang="en-US" sz="3200" i="1" dirty="0"/>
              <a:t>Followership”</a:t>
            </a:r>
            <a:endParaRPr lang="en-US" sz="3200" dirty="0"/>
          </a:p>
        </p:txBody>
      </p:sp>
      <p:sp>
        <p:nvSpPr>
          <p:cNvPr id="3" name="Content Placeholder 2"/>
          <p:cNvSpPr>
            <a:spLocks noGrp="1"/>
          </p:cNvSpPr>
          <p:nvPr>
            <p:ph idx="1"/>
          </p:nvPr>
        </p:nvSpPr>
        <p:spPr>
          <a:xfrm>
            <a:off x="457200" y="1600200"/>
            <a:ext cx="8229600" cy="4876800"/>
          </a:xfrm>
        </p:spPr>
        <p:txBody>
          <a:bodyPr>
            <a:normAutofit fontScale="92500" lnSpcReduction="20000"/>
          </a:bodyPr>
          <a:lstStyle/>
          <a:p>
            <a:pPr marL="0" indent="0">
              <a:buNone/>
            </a:pPr>
            <a:r>
              <a:rPr lang="en-US" dirty="0"/>
              <a:t>Are you a leader or a follower?</a:t>
            </a:r>
          </a:p>
          <a:p>
            <a:r>
              <a:rPr lang="en-US" dirty="0"/>
              <a:t>Do you go above and beyond? </a:t>
            </a:r>
          </a:p>
          <a:p>
            <a:r>
              <a:rPr lang="en-US" dirty="0"/>
              <a:t>Are you confident?  Are you optimistic?  Are you open to change? </a:t>
            </a:r>
          </a:p>
          <a:p>
            <a:r>
              <a:rPr lang="en-US" dirty="0"/>
              <a:t>Are you decisive? </a:t>
            </a:r>
          </a:p>
          <a:p>
            <a:r>
              <a:rPr lang="en-US" dirty="0"/>
              <a:t>Are you accountable?  Are you unflappable? </a:t>
            </a:r>
          </a:p>
          <a:p>
            <a:r>
              <a:rPr lang="en-US" dirty="0"/>
              <a:t>Are you humble?</a:t>
            </a:r>
          </a:p>
          <a:p>
            <a:r>
              <a:rPr lang="en-US" dirty="0"/>
              <a:t>Are you passionate? </a:t>
            </a:r>
          </a:p>
          <a:p>
            <a:r>
              <a:rPr lang="en-US" dirty="0"/>
              <a:t>Are you motivated from within? </a:t>
            </a:r>
            <a:r>
              <a:rPr lang="en-US" i="1" dirty="0"/>
              <a:t> </a:t>
            </a:r>
            <a:r>
              <a:rPr lang="en-US" dirty="0"/>
              <a:t>Do you focus on titles?  Are you focused on people? </a:t>
            </a:r>
            <a:r>
              <a:rPr lang="en-US" i="1" dirty="0"/>
              <a:t> </a:t>
            </a:r>
            <a:r>
              <a:rPr lang="en-US" dirty="0"/>
              <a:t>Are you willing to learn? </a:t>
            </a:r>
          </a:p>
          <a:p>
            <a:pPr marL="0" indent="0">
              <a:buNone/>
            </a:pPr>
            <a:endParaRPr lang="en-US" dirty="0"/>
          </a:p>
        </p:txBody>
      </p:sp>
    </p:spTree>
    <p:extLst>
      <p:ext uri="{BB962C8B-B14F-4D97-AF65-F5344CB8AC3E}">
        <p14:creationId xmlns:p14="http://schemas.microsoft.com/office/powerpoint/2010/main" val="891229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 counter intuitive.</a:t>
            </a:r>
          </a:p>
        </p:txBody>
      </p:sp>
      <p:sp>
        <p:nvSpPr>
          <p:cNvPr id="3" name="Content Placeholder 2"/>
          <p:cNvSpPr>
            <a:spLocks noGrp="1"/>
          </p:cNvSpPr>
          <p:nvPr>
            <p:ph idx="1"/>
          </p:nvPr>
        </p:nvSpPr>
        <p:spPr>
          <a:xfrm>
            <a:off x="457200" y="1219200"/>
            <a:ext cx="8229600" cy="5638800"/>
          </a:xfrm>
        </p:spPr>
        <p:txBody>
          <a:bodyPr>
            <a:normAutofit fontScale="85000" lnSpcReduction="20000"/>
          </a:bodyPr>
          <a:lstStyle/>
          <a:p>
            <a:pPr marL="0" indent="0">
              <a:buNone/>
            </a:pPr>
            <a:r>
              <a:rPr lang="en-US" dirty="0"/>
              <a:t>What do I need to do to get it all wrong?</a:t>
            </a:r>
          </a:p>
          <a:p>
            <a:pPr marL="0" indent="0">
              <a:buNone/>
            </a:pPr>
            <a:endParaRPr lang="en-US" dirty="0"/>
          </a:p>
          <a:p>
            <a:r>
              <a:rPr lang="en-US" dirty="0"/>
              <a:t>Be dishonest</a:t>
            </a:r>
          </a:p>
          <a:p>
            <a:r>
              <a:rPr lang="en-US" dirty="0"/>
              <a:t>Don’t prepare</a:t>
            </a:r>
          </a:p>
          <a:p>
            <a:r>
              <a:rPr lang="en-US" dirty="0"/>
              <a:t>Don’t update your knowledge and skills</a:t>
            </a:r>
          </a:p>
          <a:p>
            <a:r>
              <a:rPr lang="en-US" dirty="0"/>
              <a:t>Suppress innovation and creativity</a:t>
            </a:r>
          </a:p>
          <a:p>
            <a:r>
              <a:rPr lang="en-US" dirty="0"/>
              <a:t>Break up team approaches</a:t>
            </a:r>
          </a:p>
          <a:p>
            <a:r>
              <a:rPr lang="en-US" dirty="0"/>
              <a:t>Believe that I am always correct</a:t>
            </a:r>
          </a:p>
          <a:p>
            <a:r>
              <a:rPr lang="en-US" dirty="0"/>
              <a:t>Don’t listen</a:t>
            </a:r>
          </a:p>
          <a:p>
            <a:r>
              <a:rPr lang="en-US" dirty="0"/>
              <a:t>Don’t communicate</a:t>
            </a:r>
          </a:p>
          <a:p>
            <a:r>
              <a:rPr lang="en-US" dirty="0"/>
              <a:t>Don’t develop our teams</a:t>
            </a:r>
          </a:p>
          <a:p>
            <a:r>
              <a:rPr lang="en-US" dirty="0"/>
              <a:t>Be cynical and fail to reward good actions by followers</a:t>
            </a:r>
          </a:p>
          <a:p>
            <a:r>
              <a:rPr lang="en-US" dirty="0"/>
              <a:t>Don’t be self critical or analyse your own actions</a:t>
            </a:r>
          </a:p>
        </p:txBody>
      </p:sp>
    </p:spTree>
    <p:extLst>
      <p:ext uri="{BB962C8B-B14F-4D97-AF65-F5344CB8AC3E}">
        <p14:creationId xmlns:p14="http://schemas.microsoft.com/office/powerpoint/2010/main" val="2626908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Toxic Leaders v Servant Leaders</a:t>
            </a:r>
          </a:p>
        </p:txBody>
      </p:sp>
      <p:sp>
        <p:nvSpPr>
          <p:cNvPr id="3" name="Content Placeholder 2"/>
          <p:cNvSpPr>
            <a:spLocks noGrp="1"/>
          </p:cNvSpPr>
          <p:nvPr>
            <p:ph idx="1"/>
          </p:nvPr>
        </p:nvSpPr>
        <p:spPr>
          <a:xfrm>
            <a:off x="457200" y="1600200"/>
            <a:ext cx="8229600" cy="5334000"/>
          </a:xfrm>
        </p:spPr>
        <p:txBody>
          <a:bodyPr>
            <a:normAutofit fontScale="70000" lnSpcReduction="20000"/>
          </a:bodyPr>
          <a:lstStyle/>
          <a:p>
            <a:pPr marL="0" indent="0">
              <a:buNone/>
            </a:pPr>
            <a:r>
              <a:rPr lang="en-US" sz="3400" dirty="0"/>
              <a:t>“Toxic leaders are the antithesis of more inclusive transformational leadership models or Servant Leadership (Greenleaf, 1977). Often characterised by ‘aggressive narcissism’ (Goldman, 2009), toxic leaders are motivated by self-interest to the exclusion of the organisation. They may display superficial charm, but use their cunning to manipulate, deceive, bully and control. Lipman-Blumen does not classify toxicity as simply mismanagement but something more pernicious, dysfunctional and destructive. Yet the intriguing thing is we often value our toxic leaders. As she says ”my toxic leader is your heroic saviour”. Without loyal followers who tend to stay the course, toxic leaders cannot operate. Therefore they seem to appeal to a deep need in many of us to be strongly led. They offer to satisfy many levels of Maslow’s hierarchy of needs, making decisions for us, removing anxiety, allowing us to be part of the “chosen group”, safe in an unpredictable world and promising results.” (Griffiths, 2016)</a:t>
            </a:r>
          </a:p>
          <a:p>
            <a:endParaRPr lang="en-US" dirty="0"/>
          </a:p>
        </p:txBody>
      </p:sp>
    </p:spTree>
    <p:extLst>
      <p:ext uri="{BB962C8B-B14F-4D97-AF65-F5344CB8AC3E}">
        <p14:creationId xmlns:p14="http://schemas.microsoft.com/office/powerpoint/2010/main" val="19744498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future? </a:t>
            </a:r>
            <a:r>
              <a:rPr lang="en-US" i="1" dirty="0"/>
              <a:t>It’s going to get more difficult.</a:t>
            </a:r>
          </a:p>
        </p:txBody>
      </p:sp>
      <p:sp>
        <p:nvSpPr>
          <p:cNvPr id="3" name="Content Placeholder 2"/>
          <p:cNvSpPr>
            <a:spLocks noGrp="1"/>
          </p:cNvSpPr>
          <p:nvPr>
            <p:ph idx="1"/>
          </p:nvPr>
        </p:nvSpPr>
        <p:spPr>
          <a:xfrm>
            <a:off x="457200" y="1600200"/>
            <a:ext cx="8229600" cy="4953000"/>
          </a:xfrm>
        </p:spPr>
        <p:txBody>
          <a:bodyPr>
            <a:normAutofit lnSpcReduction="10000"/>
          </a:bodyPr>
          <a:lstStyle/>
          <a:p>
            <a:pPr marL="0" indent="0">
              <a:buNone/>
            </a:pPr>
            <a:r>
              <a:rPr lang="en-US" dirty="0"/>
              <a:t>Dr David Griffiths and Dr Maggie Inman (2016) </a:t>
            </a:r>
            <a:r>
              <a:rPr lang="en-US" sz="2400" i="1" dirty="0"/>
              <a:t>High performance workplaces: a practical approach to managing complexity and coping with change, </a:t>
            </a:r>
            <a:r>
              <a:rPr lang="en-US" dirty="0"/>
              <a:t> </a:t>
            </a:r>
          </a:p>
          <a:p>
            <a:pPr marL="0" indent="0">
              <a:buNone/>
            </a:pPr>
            <a:r>
              <a:rPr lang="en-US" dirty="0"/>
              <a:t>“Almost all staff requested greater transparency in decision-making, especially concerning goals, appraisal, reward, mentoring and career development.”</a:t>
            </a:r>
          </a:p>
          <a:p>
            <a:pPr marL="0" indent="0">
              <a:buNone/>
            </a:pPr>
            <a:r>
              <a:rPr lang="en-US" dirty="0"/>
              <a:t>Inman (2010) Leaders who reflect on their journey through lower and middle management levels tend to be more effective when at the top.</a:t>
            </a:r>
          </a:p>
          <a:p>
            <a:pPr marL="0" indent="0">
              <a:buNone/>
            </a:pPr>
            <a:endParaRPr lang="en-US" dirty="0"/>
          </a:p>
        </p:txBody>
      </p:sp>
    </p:spTree>
    <p:extLst>
      <p:ext uri="{BB962C8B-B14F-4D97-AF65-F5344CB8AC3E}">
        <p14:creationId xmlns:p14="http://schemas.microsoft.com/office/powerpoint/2010/main" val="2781689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53400" cy="2011362"/>
          </a:xfrm>
        </p:spPr>
        <p:txBody>
          <a:bodyPr>
            <a:normAutofit/>
          </a:bodyPr>
          <a:lstStyle/>
          <a:p>
            <a:r>
              <a:rPr lang="en-US" b="1" dirty="0"/>
              <a:t>Teachers are doing a wonderful job!</a:t>
            </a:r>
          </a:p>
        </p:txBody>
      </p:sp>
      <p:sp>
        <p:nvSpPr>
          <p:cNvPr id="3" name="Content Placeholder 2"/>
          <p:cNvSpPr>
            <a:spLocks noGrp="1"/>
          </p:cNvSpPr>
          <p:nvPr>
            <p:ph idx="1"/>
          </p:nvPr>
        </p:nvSpPr>
        <p:spPr/>
        <p:txBody>
          <a:bodyPr/>
          <a:lstStyle/>
          <a:p>
            <a:pPr marL="0" indent="0">
              <a:buNone/>
            </a:pPr>
            <a:endParaRPr lang="en-US" dirty="0"/>
          </a:p>
          <a:p>
            <a:pPr marL="0" indent="0" algn="just">
              <a:buNone/>
            </a:pPr>
            <a:endParaRPr lang="en-US" sz="3600" b="1" dirty="0"/>
          </a:p>
          <a:p>
            <a:pPr marL="0" indent="0" algn="just">
              <a:buNone/>
            </a:pPr>
            <a:r>
              <a:rPr lang="en-US" sz="3600" b="1" dirty="0"/>
              <a:t>You underestimate the great impact that you have on those who are in your care.</a:t>
            </a:r>
          </a:p>
        </p:txBody>
      </p:sp>
    </p:spTree>
    <p:extLst>
      <p:ext uri="{BB962C8B-B14F-4D97-AF65-F5344CB8AC3E}">
        <p14:creationId xmlns:p14="http://schemas.microsoft.com/office/powerpoint/2010/main" val="1183757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My rugby team in 1981</a:t>
            </a:r>
          </a:p>
        </p:txBody>
      </p:sp>
      <p:pic>
        <p:nvPicPr>
          <p:cNvPr id="4" name="Content Placeholder 3" descr="F:\Pictures\Photo Box albums\1\DCGS rugby team.pn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4800" y="1676400"/>
            <a:ext cx="8458200" cy="4648200"/>
          </a:xfrm>
          <a:prstGeom prst="rect">
            <a:avLst/>
          </a:prstGeom>
          <a:noFill/>
          <a:ln>
            <a:noFill/>
          </a:ln>
        </p:spPr>
      </p:pic>
    </p:spTree>
    <p:extLst>
      <p:ext uri="{BB962C8B-B14F-4D97-AF65-F5344CB8AC3E}">
        <p14:creationId xmlns:p14="http://schemas.microsoft.com/office/powerpoint/2010/main" val="874899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140B-8D6D-503A-B0A2-35ACEA444AB5}"/>
              </a:ext>
            </a:extLst>
          </p:cNvPr>
          <p:cNvSpPr>
            <a:spLocks noGrp="1"/>
          </p:cNvSpPr>
          <p:nvPr>
            <p:ph type="title"/>
          </p:nvPr>
        </p:nvSpPr>
        <p:spPr/>
        <p:txBody>
          <a:bodyPr/>
          <a:lstStyle/>
          <a:p>
            <a:r>
              <a:rPr lang="en-GB" dirty="0"/>
              <a:t>Workshop activities/</a:t>
            </a:r>
          </a:p>
        </p:txBody>
      </p:sp>
      <p:sp>
        <p:nvSpPr>
          <p:cNvPr id="3" name="Content Placeholder 2">
            <a:extLst>
              <a:ext uri="{FF2B5EF4-FFF2-40B4-BE49-F238E27FC236}">
                <a16:creationId xmlns:a16="http://schemas.microsoft.com/office/drawing/2014/main" id="{9AA9DB7E-F3F1-2DEA-4697-C924EB4BAB77}"/>
              </a:ext>
            </a:extLst>
          </p:cNvPr>
          <p:cNvSpPr>
            <a:spLocks noGrp="1"/>
          </p:cNvSpPr>
          <p:nvPr>
            <p:ph idx="1"/>
          </p:nvPr>
        </p:nvSpPr>
        <p:spPr/>
        <p:txBody>
          <a:bodyPr/>
          <a:lstStyle/>
          <a:p>
            <a:pPr marL="0" indent="0">
              <a:buNone/>
            </a:pPr>
            <a:r>
              <a:rPr lang="en-GB" dirty="0"/>
              <a:t>Please see separate briefing document with questions, activities and feedback format.</a:t>
            </a:r>
          </a:p>
        </p:txBody>
      </p:sp>
    </p:spTree>
    <p:extLst>
      <p:ext uri="{BB962C8B-B14F-4D97-AF65-F5344CB8AC3E}">
        <p14:creationId xmlns:p14="http://schemas.microsoft.com/office/powerpoint/2010/main" val="2661707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1722438"/>
          </a:xfrm>
        </p:spPr>
        <p:txBody>
          <a:bodyPr>
            <a:normAutofit/>
          </a:bodyPr>
          <a:lstStyle/>
          <a:p>
            <a:r>
              <a:rPr lang="en-US" sz="2800" dirty="0"/>
              <a:t>Thank you for listening!</a:t>
            </a:r>
          </a:p>
        </p:txBody>
      </p:sp>
      <p:sp>
        <p:nvSpPr>
          <p:cNvPr id="3" name="Content Placeholder 2"/>
          <p:cNvSpPr>
            <a:spLocks noGrp="1"/>
          </p:cNvSpPr>
          <p:nvPr>
            <p:ph idx="1"/>
          </p:nvPr>
        </p:nvSpPr>
        <p:spPr>
          <a:xfrm>
            <a:off x="152400" y="838200"/>
            <a:ext cx="8839200" cy="6019800"/>
          </a:xfrm>
        </p:spPr>
        <p:txBody>
          <a:bodyPr>
            <a:normAutofit fontScale="85000" lnSpcReduction="20000"/>
          </a:bodyPr>
          <a:lstStyle/>
          <a:p>
            <a:pPr marL="0" indent="0">
              <a:buNone/>
            </a:pPr>
            <a:r>
              <a:rPr lang="en-US" sz="2300" dirty="0"/>
              <a:t>Bibliography</a:t>
            </a:r>
          </a:p>
          <a:p>
            <a:pPr marL="0" indent="0">
              <a:buNone/>
            </a:pPr>
            <a:r>
              <a:rPr lang="en-US" sz="2300" dirty="0"/>
              <a:t>Bennis, W. (2009) </a:t>
            </a:r>
            <a:r>
              <a:rPr lang="en-US" sz="2300" i="1" dirty="0"/>
              <a:t>On Becoming a Leader, </a:t>
            </a:r>
            <a:r>
              <a:rPr lang="en-US" sz="2300" dirty="0"/>
              <a:t>New York, Basic Books</a:t>
            </a:r>
          </a:p>
          <a:p>
            <a:pPr marL="0" indent="0">
              <a:buNone/>
            </a:pPr>
            <a:r>
              <a:rPr lang="en-US" sz="2300" dirty="0"/>
              <a:t>Goldman, A. (2009) </a:t>
            </a:r>
            <a:r>
              <a:rPr lang="en-US" sz="2300" i="1" dirty="0"/>
              <a:t>Transforming toxic leaders</a:t>
            </a:r>
            <a:r>
              <a:rPr lang="en-US" sz="2300" dirty="0"/>
              <a:t>, London, Kogan Page</a:t>
            </a:r>
          </a:p>
          <a:p>
            <a:pPr marL="0" indent="0">
              <a:buNone/>
            </a:pPr>
            <a:r>
              <a:rPr lang="en-US" sz="2300" dirty="0"/>
              <a:t>Greenleaf, R.K. (1977) </a:t>
            </a:r>
            <a:r>
              <a:rPr lang="en-US" sz="2300" i="1" dirty="0"/>
              <a:t>Servant leadership: A journey into the nature of legitimate power and greatness, </a:t>
            </a:r>
            <a:r>
              <a:rPr lang="en-US" sz="2300" dirty="0"/>
              <a:t>New York, Paulist </a:t>
            </a:r>
          </a:p>
          <a:p>
            <a:pPr marL="0" indent="0">
              <a:buNone/>
            </a:pPr>
            <a:r>
              <a:rPr lang="en-US" sz="2300" dirty="0"/>
              <a:t>Dr David Griffiths and Dr Maggie Inman (2016) </a:t>
            </a:r>
            <a:r>
              <a:rPr lang="en-US" sz="2300" i="1" dirty="0"/>
              <a:t>High performance workplaces: a practical approach to managing complexity and coping with change, </a:t>
            </a:r>
            <a:r>
              <a:rPr lang="en-US" sz="2300" dirty="0"/>
              <a:t>WINNING IDEAS, Leading through change and uncertainty, The Management Articles of the Year, February, London, Chartered Management Institute</a:t>
            </a:r>
          </a:p>
          <a:p>
            <a:pPr marL="0" indent="0">
              <a:buNone/>
            </a:pPr>
            <a:r>
              <a:rPr lang="en-GB" sz="2300" dirty="0"/>
              <a:t>Griffiths, S.L. (2016) Why do we follow toxic leaders?, </a:t>
            </a:r>
            <a:r>
              <a:rPr lang="en-GB" sz="2300" i="1" dirty="0"/>
              <a:t>South Wales Business Review,</a:t>
            </a:r>
            <a:r>
              <a:rPr lang="en-GB" sz="2300" dirty="0"/>
              <a:t> Vol. 6, No 1, Spring</a:t>
            </a:r>
            <a:endParaRPr lang="en-US" sz="2300" dirty="0"/>
          </a:p>
          <a:p>
            <a:pPr marL="0" indent="0">
              <a:buNone/>
            </a:pPr>
            <a:r>
              <a:rPr lang="en-US" sz="2300" dirty="0"/>
              <a:t>Dr Maggie Inman (2010) The Journey to Leadership for Leader Academics in Higher Education, </a:t>
            </a:r>
            <a:r>
              <a:rPr lang="en-US" sz="2300" i="1" dirty="0"/>
              <a:t>Educational Management Administration &amp; Leadership,</a:t>
            </a:r>
            <a:r>
              <a:rPr lang="en-US" sz="2300" dirty="0"/>
              <a:t> 000(00) 1–14</a:t>
            </a:r>
          </a:p>
          <a:p>
            <a:pPr marL="0" indent="0">
              <a:buNone/>
            </a:pPr>
            <a:r>
              <a:rPr lang="en-US" sz="2300" dirty="0"/>
              <a:t>Barbara Kellerman (2008)</a:t>
            </a:r>
            <a:r>
              <a:rPr lang="en-US" sz="2300" i="1" dirty="0"/>
              <a:t> Followership: How Followers are Creating Change and Changing Leader, </a:t>
            </a:r>
            <a:r>
              <a:rPr lang="en-US" sz="2300" dirty="0"/>
              <a:t>Harvard University Press</a:t>
            </a:r>
          </a:p>
          <a:p>
            <a:pPr marL="0" indent="0">
              <a:buNone/>
            </a:pPr>
            <a:r>
              <a:rPr lang="en-US" sz="2300" dirty="0"/>
              <a:t>Dr. Alex Lickerman (2013)</a:t>
            </a:r>
            <a:r>
              <a:rPr lang="en-US" sz="2300" i="1" dirty="0"/>
              <a:t> The Undefeated Mind: On the Science of Constructing an Indestructible Self</a:t>
            </a:r>
            <a:r>
              <a:rPr lang="en-US" sz="2300" dirty="0"/>
              <a:t>, New York, Health Communications</a:t>
            </a:r>
          </a:p>
          <a:p>
            <a:pPr marL="0" indent="0">
              <a:buNone/>
            </a:pPr>
            <a:r>
              <a:rPr lang="en-US" sz="2300" dirty="0"/>
              <a:t>Lipman-Blumen, J. (2005) </a:t>
            </a:r>
            <a:r>
              <a:rPr lang="en-US" sz="2300" i="1" dirty="0"/>
              <a:t>The allure of toxic leaders</a:t>
            </a:r>
            <a:r>
              <a:rPr lang="en-US" sz="2300" dirty="0"/>
              <a:t>, Oxford, OUP</a:t>
            </a:r>
          </a:p>
          <a:p>
            <a:pPr marL="0" indent="0">
              <a:buNone/>
            </a:pPr>
            <a:r>
              <a:rPr lang="en-US" sz="2300" dirty="0"/>
              <a:t>Teng, Yan Fang Jane (2009) </a:t>
            </a:r>
            <a:r>
              <a:rPr lang="en-US" sz="2300" i="1" dirty="0"/>
              <a:t>A case study into understanding transformational leadership in selected schools in Malaysia, </a:t>
            </a:r>
            <a:r>
              <a:rPr lang="en-US" sz="2300" dirty="0"/>
              <a:t>Universiti Pendidikan Sultan Idris</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787143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414</TotalTime>
  <Words>1149</Words>
  <Application>Microsoft Office PowerPoint</Application>
  <PresentationFormat>On-screen Show (4:3)</PresentationFormat>
  <Paragraphs>105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Cite this:</vt:lpstr>
      <vt:lpstr>Leadership Traits</vt:lpstr>
      <vt:lpstr>Manager or Leader? Warren Bennis  (2009) On Becoming a Leader, New York, Basic Books </vt:lpstr>
      <vt:lpstr>Dr. Alex Lickerman (2013) The Undefeated Mind: On the Science of Constructing an Indestructible Self, New York, Health Communications</vt:lpstr>
      <vt:lpstr>Paradigms? You must have been on a course! Source: Teng (2009)</vt:lpstr>
      <vt:lpstr>The answer to your interview question!</vt:lpstr>
      <vt:lpstr>Leaders and Followers Source: Barbara Kellerman(2008) “Followership”</vt:lpstr>
      <vt:lpstr>Be counter intuitive.</vt:lpstr>
      <vt:lpstr>Toxic Leaders v Servant Leaders</vt:lpstr>
      <vt:lpstr>The future? It’s going to get more difficult.</vt:lpstr>
      <vt:lpstr>Teachers are doing a wonderful job!</vt:lpstr>
      <vt:lpstr>My rugby team in 1981</vt:lpstr>
      <vt:lpstr>Workshop activities/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Mr Steve</dc:creator>
  <cp:lastModifiedBy>Steve  Griffiths</cp:lastModifiedBy>
  <cp:revision>29</cp:revision>
  <dcterms:created xsi:type="dcterms:W3CDTF">2016-09-02T10:41:19Z</dcterms:created>
  <dcterms:modified xsi:type="dcterms:W3CDTF">2023-11-29T11:24:54Z</dcterms:modified>
</cp:coreProperties>
</file>