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72"/>
  </p:notesMasterIdLst>
  <p:sldIdLst>
    <p:sldId id="982" r:id="rId3"/>
    <p:sldId id="942" r:id="rId4"/>
    <p:sldId id="983" r:id="rId5"/>
    <p:sldId id="946" r:id="rId6"/>
    <p:sldId id="261" r:id="rId7"/>
    <p:sldId id="860" r:id="rId8"/>
    <p:sldId id="835" r:id="rId9"/>
    <p:sldId id="980" r:id="rId10"/>
    <p:sldId id="832" r:id="rId11"/>
    <p:sldId id="834" r:id="rId12"/>
    <p:sldId id="809" r:id="rId13"/>
    <p:sldId id="910" r:id="rId14"/>
    <p:sldId id="774" r:id="rId15"/>
    <p:sldId id="361" r:id="rId16"/>
    <p:sldId id="820" r:id="rId17"/>
    <p:sldId id="909" r:id="rId18"/>
    <p:sldId id="830" r:id="rId19"/>
    <p:sldId id="557" r:id="rId20"/>
    <p:sldId id="918" r:id="rId21"/>
    <p:sldId id="941" r:id="rId22"/>
    <p:sldId id="826" r:id="rId23"/>
    <p:sldId id="973" r:id="rId24"/>
    <p:sldId id="974" r:id="rId25"/>
    <p:sldId id="930" r:id="rId26"/>
    <p:sldId id="556" r:id="rId27"/>
    <p:sldId id="981" r:id="rId28"/>
    <p:sldId id="839" r:id="rId29"/>
    <p:sldId id="944" r:id="rId30"/>
    <p:sldId id="945" r:id="rId31"/>
    <p:sldId id="977" r:id="rId32"/>
    <p:sldId id="590" r:id="rId33"/>
    <p:sldId id="932" r:id="rId34"/>
    <p:sldId id="850" r:id="rId35"/>
    <p:sldId id="551" r:id="rId36"/>
    <p:sldId id="978" r:id="rId37"/>
    <p:sldId id="979" r:id="rId38"/>
    <p:sldId id="851" r:id="rId39"/>
    <p:sldId id="560" r:id="rId40"/>
    <p:sldId id="985" r:id="rId41"/>
    <p:sldId id="984" r:id="rId42"/>
    <p:sldId id="569" r:id="rId43"/>
    <p:sldId id="952" r:id="rId44"/>
    <p:sldId id="940" r:id="rId45"/>
    <p:sldId id="843" r:id="rId46"/>
    <p:sldId id="935" r:id="rId47"/>
    <p:sldId id="937" r:id="rId48"/>
    <p:sldId id="936" r:id="rId49"/>
    <p:sldId id="682" r:id="rId50"/>
    <p:sldId id="956" r:id="rId51"/>
    <p:sldId id="958" r:id="rId52"/>
    <p:sldId id="868" r:id="rId53"/>
    <p:sldId id="376" r:id="rId54"/>
    <p:sldId id="768" r:id="rId55"/>
    <p:sldId id="819" r:id="rId56"/>
    <p:sldId id="488" r:id="rId57"/>
    <p:sldId id="845" r:id="rId58"/>
    <p:sldId id="561" r:id="rId59"/>
    <p:sldId id="591" r:id="rId60"/>
    <p:sldId id="853" r:id="rId61"/>
    <p:sldId id="586" r:id="rId62"/>
    <p:sldId id="953" r:id="rId63"/>
    <p:sldId id="955" r:id="rId64"/>
    <p:sldId id="857" r:id="rId65"/>
    <p:sldId id="911" r:id="rId66"/>
    <p:sldId id="854" r:id="rId67"/>
    <p:sldId id="546" r:id="rId68"/>
    <p:sldId id="562" r:id="rId69"/>
    <p:sldId id="593" r:id="rId70"/>
    <p:sldId id="950"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982"/>
            <p14:sldId id="942"/>
            <p14:sldId id="983"/>
            <p14:sldId id="946"/>
            <p14:sldId id="261"/>
            <p14:sldId id="860"/>
            <p14:sldId id="835"/>
            <p14:sldId id="980"/>
            <p14:sldId id="832"/>
            <p14:sldId id="834"/>
            <p14:sldId id="809"/>
            <p14:sldId id="910"/>
            <p14:sldId id="774"/>
            <p14:sldId id="361"/>
            <p14:sldId id="820"/>
            <p14:sldId id="909"/>
            <p14:sldId id="830"/>
            <p14:sldId id="557"/>
            <p14:sldId id="918"/>
            <p14:sldId id="941"/>
            <p14:sldId id="826"/>
            <p14:sldId id="973"/>
            <p14:sldId id="974"/>
            <p14:sldId id="930"/>
            <p14:sldId id="556"/>
            <p14:sldId id="981"/>
            <p14:sldId id="839"/>
            <p14:sldId id="944"/>
            <p14:sldId id="945"/>
            <p14:sldId id="977"/>
            <p14:sldId id="590"/>
            <p14:sldId id="932"/>
            <p14:sldId id="850"/>
            <p14:sldId id="551"/>
            <p14:sldId id="978"/>
            <p14:sldId id="979"/>
            <p14:sldId id="851"/>
            <p14:sldId id="560"/>
            <p14:sldId id="985"/>
            <p14:sldId id="984"/>
            <p14:sldId id="569"/>
            <p14:sldId id="952"/>
            <p14:sldId id="940"/>
            <p14:sldId id="843"/>
            <p14:sldId id="935"/>
            <p14:sldId id="937"/>
            <p14:sldId id="936"/>
            <p14:sldId id="682"/>
            <p14:sldId id="956"/>
            <p14:sldId id="958"/>
            <p14:sldId id="868"/>
            <p14:sldId id="376"/>
            <p14:sldId id="768"/>
            <p14:sldId id="819"/>
            <p14:sldId id="488"/>
            <p14:sldId id="845"/>
            <p14:sldId id="561"/>
            <p14:sldId id="591"/>
            <p14:sldId id="853"/>
            <p14:sldId id="586"/>
            <p14:sldId id="953"/>
            <p14:sldId id="955"/>
            <p14:sldId id="857"/>
            <p14:sldId id="911"/>
            <p14:sldId id="854"/>
            <p14:sldId id="546"/>
            <p14:sldId id="562"/>
            <p14:sldId id="593"/>
            <p14:sldId id="95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31FC32-8BFF-4753-B481-7473418BA597}" v="78" dt="2026-03-03T17:53:01.3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333" autoAdjust="0"/>
    <p:restoredTop sz="94533" autoAdjust="0"/>
  </p:normalViewPr>
  <p:slideViewPr>
    <p:cSldViewPr snapToGrid="0">
      <p:cViewPr varScale="1">
        <p:scale>
          <a:sx n="60" d="100"/>
          <a:sy n="60" d="100"/>
        </p:scale>
        <p:origin x="306" y="27"/>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21777"/>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viewProps" Target="view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delMainMaster modSection">
      <pc:chgData name="James Williams" userId="c957a50b-491f-4d94-b4bc-52aca3e2340d" providerId="ADAL" clId="{24AD1EBB-B856-443B-9200-42FCDD6529A9}" dt="2026-03-03T17:53:06.597" v="1858" actId="2696"/>
      <pc:docMkLst>
        <pc:docMk/>
      </pc:docMkLst>
      <pc:sldChg chg="add ord">
        <pc:chgData name="James Williams" userId="c957a50b-491f-4d94-b4bc-52aca3e2340d" providerId="ADAL" clId="{24AD1EBB-B856-443B-9200-42FCDD6529A9}" dt="2026-02-15T17:57:16.323" v="717"/>
        <pc:sldMkLst>
          <pc:docMk/>
          <pc:sldMk cId="3591285556" sldId="261"/>
        </pc:sldMkLst>
      </pc:sldChg>
      <pc:sldChg chg="ord">
        <pc:chgData name="James Williams" userId="c957a50b-491f-4d94-b4bc-52aca3e2340d" providerId="ADAL" clId="{24AD1EBB-B856-443B-9200-42FCDD6529A9}" dt="2026-02-15T17:57:16.323" v="717"/>
        <pc:sldMkLst>
          <pc:docMk/>
          <pc:sldMk cId="146266147" sldId="361"/>
        </pc:sldMkLst>
      </pc:sldChg>
      <pc:sldChg chg="ord">
        <pc:chgData name="James Williams" userId="c957a50b-491f-4d94-b4bc-52aca3e2340d" providerId="ADAL" clId="{24AD1EBB-B856-443B-9200-42FCDD6529A9}" dt="2026-02-15T17:57:16.323" v="717"/>
        <pc:sldMkLst>
          <pc:docMk/>
          <pc:sldMk cId="985124996" sldId="376"/>
        </pc:sldMkLst>
      </pc:sldChg>
      <pc:sldChg chg="ord">
        <pc:chgData name="James Williams" userId="c957a50b-491f-4d94-b4bc-52aca3e2340d" providerId="ADAL" clId="{24AD1EBB-B856-443B-9200-42FCDD6529A9}" dt="2026-02-15T17:57:16.323" v="717"/>
        <pc:sldMkLst>
          <pc:docMk/>
          <pc:sldMk cId="2829191721" sldId="488"/>
        </pc:sldMkLst>
      </pc:sldChg>
      <pc:sldChg chg="ord">
        <pc:chgData name="James Williams" userId="c957a50b-491f-4d94-b4bc-52aca3e2340d" providerId="ADAL" clId="{24AD1EBB-B856-443B-9200-42FCDD6529A9}" dt="2026-02-15T17:57:16.323" v="717"/>
        <pc:sldMkLst>
          <pc:docMk/>
          <pc:sldMk cId="412709862" sldId="546"/>
        </pc:sldMkLst>
      </pc:sldChg>
      <pc:sldChg chg="ord">
        <pc:chgData name="James Williams" userId="c957a50b-491f-4d94-b4bc-52aca3e2340d" providerId="ADAL" clId="{24AD1EBB-B856-443B-9200-42FCDD6529A9}" dt="2026-02-15T17:57:16.323" v="717"/>
        <pc:sldMkLst>
          <pc:docMk/>
          <pc:sldMk cId="797295636" sldId="551"/>
        </pc:sldMkLst>
      </pc:sldChg>
      <pc:sldChg chg="addSp modSp add mod">
        <pc:chgData name="James Williams" userId="c957a50b-491f-4d94-b4bc-52aca3e2340d" providerId="ADAL" clId="{24AD1EBB-B856-443B-9200-42FCDD6529A9}" dt="2026-02-16T15:59:17.195" v="1654" actId="14100"/>
        <pc:sldMkLst>
          <pc:docMk/>
          <pc:sldMk cId="713533043" sldId="556"/>
        </pc:sldMkLst>
        <pc:cxnChg chg="add mod">
          <ac:chgData name="James Williams" userId="c957a50b-491f-4d94-b4bc-52aca3e2340d" providerId="ADAL" clId="{24AD1EBB-B856-443B-9200-42FCDD6529A9}" dt="2026-02-16T15:59:06.520" v="1650" actId="1076"/>
          <ac:cxnSpMkLst>
            <pc:docMk/>
            <pc:sldMk cId="713533043" sldId="556"/>
            <ac:cxnSpMk id="5" creationId="{4750952D-C5C9-6F9D-B671-57415343AA52}"/>
          </ac:cxnSpMkLst>
        </pc:cxnChg>
        <pc:cxnChg chg="add mod">
          <ac:chgData name="James Williams" userId="c957a50b-491f-4d94-b4bc-52aca3e2340d" providerId="ADAL" clId="{24AD1EBB-B856-443B-9200-42FCDD6529A9}" dt="2026-02-16T15:59:17.195" v="1654" actId="14100"/>
          <ac:cxnSpMkLst>
            <pc:docMk/>
            <pc:sldMk cId="713533043" sldId="556"/>
            <ac:cxnSpMk id="7" creationId="{DB468B02-289F-E15E-569F-09C8C43E5750}"/>
          </ac:cxnSpMkLst>
        </pc:cxnChg>
      </pc:sldChg>
      <pc:sldChg chg="ord">
        <pc:chgData name="James Williams" userId="c957a50b-491f-4d94-b4bc-52aca3e2340d" providerId="ADAL" clId="{24AD1EBB-B856-443B-9200-42FCDD6529A9}" dt="2026-02-15T17:57:16.323" v="717"/>
        <pc:sldMkLst>
          <pc:docMk/>
          <pc:sldMk cId="1385442178" sldId="557"/>
        </pc:sldMkLst>
      </pc:sldChg>
      <pc:sldChg chg="add">
        <pc:chgData name="James Williams" userId="c957a50b-491f-4d94-b4bc-52aca3e2340d" providerId="ADAL" clId="{24AD1EBB-B856-443B-9200-42FCDD6529A9}" dt="2026-02-15T18:06:46.409" v="827"/>
        <pc:sldMkLst>
          <pc:docMk/>
          <pc:sldMk cId="3639425605" sldId="560"/>
        </pc:sldMkLst>
      </pc:sldChg>
      <pc:sldChg chg="ord">
        <pc:chgData name="James Williams" userId="c957a50b-491f-4d94-b4bc-52aca3e2340d" providerId="ADAL" clId="{24AD1EBB-B856-443B-9200-42FCDD6529A9}" dt="2026-02-15T17:57:16.323" v="717"/>
        <pc:sldMkLst>
          <pc:docMk/>
          <pc:sldMk cId="4033057566" sldId="561"/>
        </pc:sldMkLst>
      </pc:sldChg>
      <pc:sldChg chg="ord">
        <pc:chgData name="James Williams" userId="c957a50b-491f-4d94-b4bc-52aca3e2340d" providerId="ADAL" clId="{24AD1EBB-B856-443B-9200-42FCDD6529A9}" dt="2026-02-15T17:57:16.323" v="717"/>
        <pc:sldMkLst>
          <pc:docMk/>
          <pc:sldMk cId="1674497642" sldId="562"/>
        </pc:sldMkLst>
      </pc:sldChg>
      <pc:sldChg chg="addSp modSp mod ord">
        <pc:chgData name="James Williams" userId="c957a50b-491f-4d94-b4bc-52aca3e2340d" providerId="ADAL" clId="{24AD1EBB-B856-443B-9200-42FCDD6529A9}" dt="2026-02-15T18:07:07.672" v="834" actId="1076"/>
        <pc:sldMkLst>
          <pc:docMk/>
          <pc:sldMk cId="2944087043" sldId="569"/>
        </pc:sldMkLst>
        <pc:spChg chg="mod">
          <ac:chgData name="James Williams" userId="c957a50b-491f-4d94-b4bc-52aca3e2340d" providerId="ADAL" clId="{24AD1EBB-B856-443B-9200-42FCDD6529A9}" dt="2026-02-15T16:48:09.961" v="667" actId="403"/>
          <ac:spMkLst>
            <pc:docMk/>
            <pc:sldMk cId="2944087043" sldId="569"/>
            <ac:spMk id="2" creationId="{61365102-6F14-4FB7-8C3C-AB618E6179A2}"/>
          </ac:spMkLst>
        </pc:spChg>
        <pc:spChg chg="mod">
          <ac:chgData name="James Williams" userId="c957a50b-491f-4d94-b4bc-52aca3e2340d" providerId="ADAL" clId="{24AD1EBB-B856-443B-9200-42FCDD6529A9}" dt="2026-02-15T18:06:54.988" v="830" actId="5793"/>
          <ac:spMkLst>
            <pc:docMk/>
            <pc:sldMk cId="2944087043" sldId="569"/>
            <ac:spMk id="15" creationId="{005CED6A-A5A7-4341-8E5F-61ACE04CC2A1}"/>
          </ac:spMkLst>
        </pc:spChg>
        <pc:picChg chg="add mod">
          <ac:chgData name="James Williams" userId="c957a50b-491f-4d94-b4bc-52aca3e2340d" providerId="ADAL" clId="{24AD1EBB-B856-443B-9200-42FCDD6529A9}" dt="2026-02-15T18:07:07.672" v="834" actId="1076"/>
          <ac:picMkLst>
            <pc:docMk/>
            <pc:sldMk cId="2944087043" sldId="569"/>
            <ac:picMk id="3" creationId="{010A920B-90BC-70C3-E088-0DD36C9121FC}"/>
          </ac:picMkLst>
        </pc:picChg>
      </pc:sldChg>
      <pc:sldChg chg="ord">
        <pc:chgData name="James Williams" userId="c957a50b-491f-4d94-b4bc-52aca3e2340d" providerId="ADAL" clId="{24AD1EBB-B856-443B-9200-42FCDD6529A9}" dt="2026-02-15T17:57:16.323" v="717"/>
        <pc:sldMkLst>
          <pc:docMk/>
          <pc:sldMk cId="2915321396" sldId="586"/>
        </pc:sldMkLst>
      </pc:sldChg>
      <pc:sldChg chg="modSp mod ord">
        <pc:chgData name="James Williams" userId="c957a50b-491f-4d94-b4bc-52aca3e2340d" providerId="ADAL" clId="{24AD1EBB-B856-443B-9200-42FCDD6529A9}" dt="2026-02-15T18:02:13.832" v="790" actId="20577"/>
        <pc:sldMkLst>
          <pc:docMk/>
          <pc:sldMk cId="2860288628" sldId="590"/>
        </pc:sldMkLst>
        <pc:spChg chg="mod">
          <ac:chgData name="James Williams" userId="c957a50b-491f-4d94-b4bc-52aca3e2340d" providerId="ADAL" clId="{24AD1EBB-B856-443B-9200-42FCDD6529A9}" dt="2026-02-15T18:02:13.832" v="790" actId="20577"/>
          <ac:spMkLst>
            <pc:docMk/>
            <pc:sldMk cId="2860288628" sldId="590"/>
            <ac:spMk id="15" creationId="{005CED6A-A5A7-4341-8E5F-61ACE04CC2A1}"/>
          </ac:spMkLst>
        </pc:spChg>
      </pc:sldChg>
      <pc:sldChg chg="ord">
        <pc:chgData name="James Williams" userId="c957a50b-491f-4d94-b4bc-52aca3e2340d" providerId="ADAL" clId="{24AD1EBB-B856-443B-9200-42FCDD6529A9}" dt="2026-02-15T17:57:16.323" v="717"/>
        <pc:sldMkLst>
          <pc:docMk/>
          <pc:sldMk cId="740917788" sldId="591"/>
        </pc:sldMkLst>
      </pc:sldChg>
      <pc:sldChg chg="ord">
        <pc:chgData name="James Williams" userId="c957a50b-491f-4d94-b4bc-52aca3e2340d" providerId="ADAL" clId="{24AD1EBB-B856-443B-9200-42FCDD6529A9}" dt="2026-02-15T17:57:16.323" v="717"/>
        <pc:sldMkLst>
          <pc:docMk/>
          <pc:sldMk cId="443983556" sldId="593"/>
        </pc:sldMkLst>
      </pc:sldChg>
      <pc:sldChg chg="ord">
        <pc:chgData name="James Williams" userId="c957a50b-491f-4d94-b4bc-52aca3e2340d" providerId="ADAL" clId="{24AD1EBB-B856-443B-9200-42FCDD6529A9}" dt="2026-02-15T17:57:16.323" v="717"/>
        <pc:sldMkLst>
          <pc:docMk/>
          <pc:sldMk cId="1251764900" sldId="682"/>
        </pc:sldMkLst>
      </pc:sldChg>
      <pc:sldChg chg="ord">
        <pc:chgData name="James Williams" userId="c957a50b-491f-4d94-b4bc-52aca3e2340d" providerId="ADAL" clId="{24AD1EBB-B856-443B-9200-42FCDD6529A9}" dt="2026-02-15T17:57:16.323" v="717"/>
        <pc:sldMkLst>
          <pc:docMk/>
          <pc:sldMk cId="1942554151" sldId="768"/>
        </pc:sldMkLst>
      </pc:sldChg>
      <pc:sldChg chg="ord">
        <pc:chgData name="James Williams" userId="c957a50b-491f-4d94-b4bc-52aca3e2340d" providerId="ADAL" clId="{24AD1EBB-B856-443B-9200-42FCDD6529A9}" dt="2026-02-15T17:57:16.323" v="717"/>
        <pc:sldMkLst>
          <pc:docMk/>
          <pc:sldMk cId="4172376158" sldId="774"/>
        </pc:sldMkLst>
      </pc:sldChg>
      <pc:sldChg chg="ord">
        <pc:chgData name="James Williams" userId="c957a50b-491f-4d94-b4bc-52aca3e2340d" providerId="ADAL" clId="{24AD1EBB-B856-443B-9200-42FCDD6529A9}" dt="2026-02-15T17:57:16.323" v="717"/>
        <pc:sldMkLst>
          <pc:docMk/>
          <pc:sldMk cId="2497807" sldId="809"/>
        </pc:sldMkLst>
      </pc:sldChg>
      <pc:sldChg chg="modSp add mod ord">
        <pc:chgData name="James Williams" userId="c957a50b-491f-4d94-b4bc-52aca3e2340d" providerId="ADAL" clId="{24AD1EBB-B856-443B-9200-42FCDD6529A9}" dt="2026-02-15T18:10:23.087" v="842" actId="20577"/>
        <pc:sldMkLst>
          <pc:docMk/>
          <pc:sldMk cId="1016569410" sldId="819"/>
        </pc:sldMkLst>
        <pc:spChg chg="mod">
          <ac:chgData name="James Williams" userId="c957a50b-491f-4d94-b4bc-52aca3e2340d" providerId="ADAL" clId="{24AD1EBB-B856-443B-9200-42FCDD6529A9}" dt="2026-02-15T18:10:23.087" v="842" actId="20577"/>
          <ac:spMkLst>
            <pc:docMk/>
            <pc:sldMk cId="1016569410" sldId="819"/>
            <ac:spMk id="19" creationId="{A117CBAD-C8C9-B28B-4A43-271288923866}"/>
          </ac:spMkLst>
        </pc:spChg>
      </pc:sldChg>
      <pc:sldChg chg="ord">
        <pc:chgData name="James Williams" userId="c957a50b-491f-4d94-b4bc-52aca3e2340d" providerId="ADAL" clId="{24AD1EBB-B856-443B-9200-42FCDD6529A9}" dt="2026-02-15T17:57:16.323" v="717"/>
        <pc:sldMkLst>
          <pc:docMk/>
          <pc:sldMk cId="105661857" sldId="820"/>
        </pc:sldMkLst>
      </pc:sldChg>
      <pc:sldChg chg="modSp add mod ord">
        <pc:chgData name="James Williams" userId="c957a50b-491f-4d94-b4bc-52aca3e2340d" providerId="ADAL" clId="{24AD1EBB-B856-443B-9200-42FCDD6529A9}" dt="2026-02-15T17:57:16.323" v="717"/>
        <pc:sldMkLst>
          <pc:docMk/>
          <pc:sldMk cId="3771965817" sldId="826"/>
        </pc:sldMkLst>
        <pc:spChg chg="mod">
          <ac:chgData name="James Williams" userId="c957a50b-491f-4d94-b4bc-52aca3e2340d" providerId="ADAL" clId="{24AD1EBB-B856-443B-9200-42FCDD6529A9}" dt="2026-02-15T16:42:58.131" v="652" actId="20577"/>
          <ac:spMkLst>
            <pc:docMk/>
            <pc:sldMk cId="3771965817" sldId="826"/>
            <ac:spMk id="2" creationId="{61365102-6F14-4FB7-8C3C-AB618E6179A2}"/>
          </ac:spMkLst>
        </pc:spChg>
      </pc:sldChg>
      <pc:sldChg chg="modSp mod ord">
        <pc:chgData name="James Williams" userId="c957a50b-491f-4d94-b4bc-52aca3e2340d" providerId="ADAL" clId="{24AD1EBB-B856-443B-9200-42FCDD6529A9}" dt="2026-02-15T17:59:16.552" v="728" actId="1076"/>
        <pc:sldMkLst>
          <pc:docMk/>
          <pc:sldMk cId="2124614934" sldId="830"/>
        </pc:sldMkLst>
        <pc:spChg chg="mod">
          <ac:chgData name="James Williams" userId="c957a50b-491f-4d94-b4bc-52aca3e2340d" providerId="ADAL" clId="{24AD1EBB-B856-443B-9200-42FCDD6529A9}" dt="2026-02-15T17:58:59.315" v="724" actId="404"/>
          <ac:spMkLst>
            <pc:docMk/>
            <pc:sldMk cId="2124614934" sldId="830"/>
            <ac:spMk id="20" creationId="{B5572FF3-ECA0-C0C3-69A9-86E11F48B20B}"/>
          </ac:spMkLst>
        </pc:spChg>
        <pc:spChg chg="mod">
          <ac:chgData name="James Williams" userId="c957a50b-491f-4d94-b4bc-52aca3e2340d" providerId="ADAL" clId="{24AD1EBB-B856-443B-9200-42FCDD6529A9}" dt="2026-02-15T17:59:12.228" v="727" actId="1076"/>
          <ac:spMkLst>
            <pc:docMk/>
            <pc:sldMk cId="2124614934" sldId="830"/>
            <ac:spMk id="44" creationId="{156A66D2-3053-2802-234D-1A65451FD61F}"/>
          </ac:spMkLst>
        </pc:spChg>
        <pc:spChg chg="mod">
          <ac:chgData name="James Williams" userId="c957a50b-491f-4d94-b4bc-52aca3e2340d" providerId="ADAL" clId="{24AD1EBB-B856-443B-9200-42FCDD6529A9}" dt="2026-02-15T17:59:16.552" v="728" actId="1076"/>
          <ac:spMkLst>
            <pc:docMk/>
            <pc:sldMk cId="2124614934" sldId="830"/>
            <ac:spMk id="47" creationId="{2B7461EF-1FB5-08B7-3FD2-6D7B36B69204}"/>
          </ac:spMkLst>
        </pc:spChg>
        <pc:picChg chg="mod">
          <ac:chgData name="James Williams" userId="c957a50b-491f-4d94-b4bc-52aca3e2340d" providerId="ADAL" clId="{24AD1EBB-B856-443B-9200-42FCDD6529A9}" dt="2026-02-15T17:59:12.228" v="727" actId="1076"/>
          <ac:picMkLst>
            <pc:docMk/>
            <pc:sldMk cId="2124614934" sldId="830"/>
            <ac:picMk id="30" creationId="{DB63CB3E-0B92-A175-D291-73A7975DFEE4}"/>
          </ac:picMkLst>
        </pc:picChg>
        <pc:picChg chg="mod">
          <ac:chgData name="James Williams" userId="c957a50b-491f-4d94-b4bc-52aca3e2340d" providerId="ADAL" clId="{24AD1EBB-B856-443B-9200-42FCDD6529A9}" dt="2026-02-15T17:59:12.228" v="727" actId="1076"/>
          <ac:picMkLst>
            <pc:docMk/>
            <pc:sldMk cId="2124614934" sldId="830"/>
            <ac:picMk id="32" creationId="{62E84D2D-2E8B-5983-BD15-ED704EBBF3A0}"/>
          </ac:picMkLst>
        </pc:picChg>
        <pc:inkChg chg="mod">
          <ac:chgData name="James Williams" userId="c957a50b-491f-4d94-b4bc-52aca3e2340d" providerId="ADAL" clId="{24AD1EBB-B856-443B-9200-42FCDD6529A9}" dt="2026-02-15T17:59:12.228" v="727" actId="1076"/>
          <ac:inkMkLst>
            <pc:docMk/>
            <pc:sldMk cId="2124614934" sldId="830"/>
            <ac:inkMk id="39" creationId="{CF834078-D6CC-975B-4BEE-BEAE0C1825F9}"/>
          </ac:inkMkLst>
        </pc:inkChg>
        <pc:inkChg chg="mod">
          <ac:chgData name="James Williams" userId="c957a50b-491f-4d94-b4bc-52aca3e2340d" providerId="ADAL" clId="{24AD1EBB-B856-443B-9200-42FCDD6529A9}" dt="2026-02-15T17:59:12.228" v="727" actId="1076"/>
          <ac:inkMkLst>
            <pc:docMk/>
            <pc:sldMk cId="2124614934" sldId="830"/>
            <ac:inkMk id="42" creationId="{9743EA0A-ABD1-7CF7-CED5-D5CAF8AC101F}"/>
          </ac:inkMkLst>
        </pc:inkChg>
        <pc:inkChg chg="mod">
          <ac:chgData name="James Williams" userId="c957a50b-491f-4d94-b4bc-52aca3e2340d" providerId="ADAL" clId="{24AD1EBB-B856-443B-9200-42FCDD6529A9}" dt="2026-02-15T17:59:12.228" v="727" actId="1076"/>
          <ac:inkMkLst>
            <pc:docMk/>
            <pc:sldMk cId="2124614934" sldId="830"/>
            <ac:inkMk id="43" creationId="{9903AD1E-A341-2570-9A0F-547AB7D93C30}"/>
          </ac:inkMkLst>
        </pc:inkChg>
      </pc:sldChg>
      <pc:sldChg chg="modSp mod ord">
        <pc:chgData name="James Williams" userId="c957a50b-491f-4d94-b4bc-52aca3e2340d" providerId="ADAL" clId="{24AD1EBB-B856-443B-9200-42FCDD6529A9}" dt="2026-02-19T12:27:55.187" v="1806" actId="13926"/>
        <pc:sldMkLst>
          <pc:docMk/>
          <pc:sldMk cId="4184057014" sldId="832"/>
        </pc:sldMkLst>
        <pc:spChg chg="mod">
          <ac:chgData name="James Williams" userId="c957a50b-491f-4d94-b4bc-52aca3e2340d" providerId="ADAL" clId="{24AD1EBB-B856-443B-9200-42FCDD6529A9}" dt="2026-02-19T12:27:55.187" v="1806" actId="13926"/>
          <ac:spMkLst>
            <pc:docMk/>
            <pc:sldMk cId="4184057014" sldId="832"/>
            <ac:spMk id="20" creationId="{B5572FF3-ECA0-C0C3-69A9-86E11F48B20B}"/>
          </ac:spMkLst>
        </pc:spChg>
      </pc:sldChg>
      <pc:sldChg chg="ord">
        <pc:chgData name="James Williams" userId="c957a50b-491f-4d94-b4bc-52aca3e2340d" providerId="ADAL" clId="{24AD1EBB-B856-443B-9200-42FCDD6529A9}" dt="2026-02-15T17:57:16.323" v="717"/>
        <pc:sldMkLst>
          <pc:docMk/>
          <pc:sldMk cId="65451290" sldId="834"/>
        </pc:sldMkLst>
      </pc:sldChg>
      <pc:sldChg chg="ord">
        <pc:chgData name="James Williams" userId="c957a50b-491f-4d94-b4bc-52aca3e2340d" providerId="ADAL" clId="{24AD1EBB-B856-443B-9200-42FCDD6529A9}" dt="2026-02-15T17:57:16.323" v="717"/>
        <pc:sldMkLst>
          <pc:docMk/>
          <pc:sldMk cId="940967901" sldId="835"/>
        </pc:sldMkLst>
      </pc:sldChg>
      <pc:sldChg chg="modSp mod ord">
        <pc:chgData name="James Williams" userId="c957a50b-491f-4d94-b4bc-52aca3e2340d" providerId="ADAL" clId="{24AD1EBB-B856-443B-9200-42FCDD6529A9}" dt="2026-02-16T15:50:27.885" v="1640" actId="27636"/>
        <pc:sldMkLst>
          <pc:docMk/>
          <pc:sldMk cId="272527826" sldId="839"/>
        </pc:sldMkLst>
        <pc:spChg chg="mod">
          <ac:chgData name="James Williams" userId="c957a50b-491f-4d94-b4bc-52aca3e2340d" providerId="ADAL" clId="{24AD1EBB-B856-443B-9200-42FCDD6529A9}" dt="2026-02-15T18:00:33.217" v="771" actId="27636"/>
          <ac:spMkLst>
            <pc:docMk/>
            <pc:sldMk cId="272527826" sldId="839"/>
            <ac:spMk id="2" creationId="{61365102-6F14-4FB7-8C3C-AB618E6179A2}"/>
          </ac:spMkLst>
        </pc:spChg>
        <pc:spChg chg="mod">
          <ac:chgData name="James Williams" userId="c957a50b-491f-4d94-b4bc-52aca3e2340d" providerId="ADAL" clId="{24AD1EBB-B856-443B-9200-42FCDD6529A9}" dt="2026-02-16T15:50:27.885" v="1640" actId="27636"/>
          <ac:spMkLst>
            <pc:docMk/>
            <pc:sldMk cId="272527826" sldId="839"/>
            <ac:spMk id="9" creationId="{1907F43D-0AA3-4886-AF0D-843268D6CDBB}"/>
          </ac:spMkLst>
        </pc:spChg>
      </pc:sldChg>
      <pc:sldChg chg="ord">
        <pc:chgData name="James Williams" userId="c957a50b-491f-4d94-b4bc-52aca3e2340d" providerId="ADAL" clId="{24AD1EBB-B856-443B-9200-42FCDD6529A9}" dt="2026-02-15T17:57:16.323" v="717"/>
        <pc:sldMkLst>
          <pc:docMk/>
          <pc:sldMk cId="94828729" sldId="843"/>
        </pc:sldMkLst>
      </pc:sldChg>
      <pc:sldChg chg="add">
        <pc:chgData name="James Williams" userId="c957a50b-491f-4d94-b4bc-52aca3e2340d" providerId="ADAL" clId="{24AD1EBB-B856-443B-9200-42FCDD6529A9}" dt="2026-02-16T11:30:30.558" v="859"/>
        <pc:sldMkLst>
          <pc:docMk/>
          <pc:sldMk cId="1094336444" sldId="845"/>
        </pc:sldMkLst>
      </pc:sldChg>
      <pc:sldChg chg="ord">
        <pc:chgData name="James Williams" userId="c957a50b-491f-4d94-b4bc-52aca3e2340d" providerId="ADAL" clId="{24AD1EBB-B856-443B-9200-42FCDD6529A9}" dt="2026-02-15T17:57:16.323" v="717"/>
        <pc:sldMkLst>
          <pc:docMk/>
          <pc:sldMk cId="3506466838" sldId="850"/>
        </pc:sldMkLst>
      </pc:sldChg>
      <pc:sldChg chg="modSp mod ord">
        <pc:chgData name="James Williams" userId="c957a50b-491f-4d94-b4bc-52aca3e2340d" providerId="ADAL" clId="{24AD1EBB-B856-443B-9200-42FCDD6529A9}" dt="2026-02-16T14:03:20.907" v="1283" actId="403"/>
        <pc:sldMkLst>
          <pc:docMk/>
          <pc:sldMk cId="2786214990" sldId="851"/>
        </pc:sldMkLst>
        <pc:spChg chg="mod">
          <ac:chgData name="James Williams" userId="c957a50b-491f-4d94-b4bc-52aca3e2340d" providerId="ADAL" clId="{24AD1EBB-B856-443B-9200-42FCDD6529A9}" dt="2026-02-16T14:03:20.907" v="1283" actId="403"/>
          <ac:spMkLst>
            <pc:docMk/>
            <pc:sldMk cId="2786214990" sldId="851"/>
            <ac:spMk id="2" creationId="{61365102-6F14-4FB7-8C3C-AB618E6179A2}"/>
          </ac:spMkLst>
        </pc:spChg>
        <pc:spChg chg="mod">
          <ac:chgData name="James Williams" userId="c957a50b-491f-4d94-b4bc-52aca3e2340d" providerId="ADAL" clId="{24AD1EBB-B856-443B-9200-42FCDD6529A9}" dt="2026-02-16T13:54:01.722" v="1204" actId="20577"/>
          <ac:spMkLst>
            <pc:docMk/>
            <pc:sldMk cId="2786214990" sldId="851"/>
            <ac:spMk id="15" creationId="{005CED6A-A5A7-4341-8E5F-61ACE04CC2A1}"/>
          </ac:spMkLst>
        </pc:spChg>
      </pc:sldChg>
      <pc:sldChg chg="ord">
        <pc:chgData name="James Williams" userId="c957a50b-491f-4d94-b4bc-52aca3e2340d" providerId="ADAL" clId="{24AD1EBB-B856-443B-9200-42FCDD6529A9}" dt="2026-02-15T17:57:16.323" v="717"/>
        <pc:sldMkLst>
          <pc:docMk/>
          <pc:sldMk cId="3925675049" sldId="853"/>
        </pc:sldMkLst>
      </pc:sldChg>
      <pc:sldChg chg="ord">
        <pc:chgData name="James Williams" userId="c957a50b-491f-4d94-b4bc-52aca3e2340d" providerId="ADAL" clId="{24AD1EBB-B856-443B-9200-42FCDD6529A9}" dt="2026-02-15T17:57:16.323" v="717"/>
        <pc:sldMkLst>
          <pc:docMk/>
          <pc:sldMk cId="998209810" sldId="854"/>
        </pc:sldMkLst>
      </pc:sldChg>
      <pc:sldChg chg="ord">
        <pc:chgData name="James Williams" userId="c957a50b-491f-4d94-b4bc-52aca3e2340d" providerId="ADAL" clId="{24AD1EBB-B856-443B-9200-42FCDD6529A9}" dt="2026-02-15T17:57:16.323" v="717"/>
        <pc:sldMkLst>
          <pc:docMk/>
          <pc:sldMk cId="3984662321" sldId="857"/>
        </pc:sldMkLst>
      </pc:sldChg>
      <pc:sldChg chg="ord">
        <pc:chgData name="James Williams" userId="c957a50b-491f-4d94-b4bc-52aca3e2340d" providerId="ADAL" clId="{24AD1EBB-B856-443B-9200-42FCDD6529A9}" dt="2026-02-15T17:57:16.323" v="717"/>
        <pc:sldMkLst>
          <pc:docMk/>
          <pc:sldMk cId="878951179" sldId="860"/>
        </pc:sldMkLst>
      </pc:sldChg>
      <pc:sldChg chg="delSp modSp mod ord">
        <pc:chgData name="James Williams" userId="c957a50b-491f-4d94-b4bc-52aca3e2340d" providerId="ADAL" clId="{24AD1EBB-B856-443B-9200-42FCDD6529A9}" dt="2026-02-16T15:54:55.511" v="1641" actId="20577"/>
        <pc:sldMkLst>
          <pc:docMk/>
          <pc:sldMk cId="1756617292" sldId="868"/>
        </pc:sldMkLst>
        <pc:spChg chg="mod">
          <ac:chgData name="James Williams" userId="c957a50b-491f-4d94-b4bc-52aca3e2340d" providerId="ADAL" clId="{24AD1EBB-B856-443B-9200-42FCDD6529A9}" dt="2026-02-16T15:54:55.511" v="1641" actId="20577"/>
          <ac:spMkLst>
            <pc:docMk/>
            <pc:sldMk cId="1756617292" sldId="868"/>
            <ac:spMk id="3" creationId="{6624C785-6A0E-4F79-A004-25883BFC9942}"/>
          </ac:spMkLst>
        </pc:spChg>
      </pc:sldChg>
      <pc:sldChg chg="ord">
        <pc:chgData name="James Williams" userId="c957a50b-491f-4d94-b4bc-52aca3e2340d" providerId="ADAL" clId="{24AD1EBB-B856-443B-9200-42FCDD6529A9}" dt="2026-02-15T17:57:16.323" v="717"/>
        <pc:sldMkLst>
          <pc:docMk/>
          <pc:sldMk cId="2639683927" sldId="909"/>
        </pc:sldMkLst>
      </pc:sldChg>
      <pc:sldChg chg="ord">
        <pc:chgData name="James Williams" userId="c957a50b-491f-4d94-b4bc-52aca3e2340d" providerId="ADAL" clId="{24AD1EBB-B856-443B-9200-42FCDD6529A9}" dt="2026-02-15T17:57:16.323" v="717"/>
        <pc:sldMkLst>
          <pc:docMk/>
          <pc:sldMk cId="4156829588" sldId="910"/>
        </pc:sldMkLst>
      </pc:sldChg>
      <pc:sldChg chg="ord">
        <pc:chgData name="James Williams" userId="c957a50b-491f-4d94-b4bc-52aca3e2340d" providerId="ADAL" clId="{24AD1EBB-B856-443B-9200-42FCDD6529A9}" dt="2026-02-15T17:57:16.323" v="717"/>
        <pc:sldMkLst>
          <pc:docMk/>
          <pc:sldMk cId="3903246949" sldId="911"/>
        </pc:sldMkLst>
      </pc:sldChg>
      <pc:sldChg chg="modSp mod ord">
        <pc:chgData name="James Williams" userId="c957a50b-491f-4d94-b4bc-52aca3e2340d" providerId="ADAL" clId="{24AD1EBB-B856-443B-9200-42FCDD6529A9}" dt="2026-02-15T17:59:55.385" v="763" actId="6549"/>
        <pc:sldMkLst>
          <pc:docMk/>
          <pc:sldMk cId="889291594" sldId="918"/>
        </pc:sldMkLst>
        <pc:spChg chg="mod">
          <ac:chgData name="James Williams" userId="c957a50b-491f-4d94-b4bc-52aca3e2340d" providerId="ADAL" clId="{24AD1EBB-B856-443B-9200-42FCDD6529A9}" dt="2026-02-15T17:59:55.385" v="763" actId="6549"/>
          <ac:spMkLst>
            <pc:docMk/>
            <pc:sldMk cId="889291594" sldId="918"/>
            <ac:spMk id="15" creationId="{75392461-04B1-EB3C-98C0-C014D9D55E89}"/>
          </ac:spMkLst>
        </pc:spChg>
      </pc:sldChg>
      <pc:sldChg chg="addSp delSp mod ord">
        <pc:chgData name="James Williams" userId="c957a50b-491f-4d94-b4bc-52aca3e2340d" providerId="ADAL" clId="{24AD1EBB-B856-443B-9200-42FCDD6529A9}" dt="2026-02-16T14:13:59.863" v="1424" actId="22"/>
        <pc:sldMkLst>
          <pc:docMk/>
          <pc:sldMk cId="4239615551" sldId="930"/>
        </pc:sldMkLst>
      </pc:sldChg>
      <pc:sldChg chg="modSp mod ord">
        <pc:chgData name="James Williams" userId="c957a50b-491f-4d94-b4bc-52aca3e2340d" providerId="ADAL" clId="{24AD1EBB-B856-443B-9200-42FCDD6529A9}" dt="2026-02-16T14:18:52.877" v="1545" actId="20577"/>
        <pc:sldMkLst>
          <pc:docMk/>
          <pc:sldMk cId="3903367849" sldId="932"/>
        </pc:sldMkLst>
        <pc:spChg chg="mod">
          <ac:chgData name="James Williams" userId="c957a50b-491f-4d94-b4bc-52aca3e2340d" providerId="ADAL" clId="{24AD1EBB-B856-443B-9200-42FCDD6529A9}" dt="2026-02-16T14:18:52.877" v="1545" actId="20577"/>
          <ac:spMkLst>
            <pc:docMk/>
            <pc:sldMk cId="3903367849" sldId="932"/>
            <ac:spMk id="15" creationId="{CD5FC0FC-DBFE-3905-8F73-E45946A132EE}"/>
          </ac:spMkLst>
        </pc:spChg>
      </pc:sldChg>
      <pc:sldChg chg="modSp mod ord">
        <pc:chgData name="James Williams" userId="c957a50b-491f-4d94-b4bc-52aca3e2340d" providerId="ADAL" clId="{24AD1EBB-B856-443B-9200-42FCDD6529A9}" dt="2026-02-16T14:08:28.363" v="1343" actId="13926"/>
        <pc:sldMkLst>
          <pc:docMk/>
          <pc:sldMk cId="2154416201" sldId="935"/>
        </pc:sldMkLst>
        <pc:spChg chg="mod">
          <ac:chgData name="James Williams" userId="c957a50b-491f-4d94-b4bc-52aca3e2340d" providerId="ADAL" clId="{24AD1EBB-B856-443B-9200-42FCDD6529A9}" dt="2026-02-16T14:08:21.752" v="1342"/>
          <ac:spMkLst>
            <pc:docMk/>
            <pc:sldMk cId="2154416201" sldId="935"/>
            <ac:spMk id="2" creationId="{B3EFC265-EFB3-CFC1-0581-39E7F573F871}"/>
          </ac:spMkLst>
        </pc:spChg>
        <pc:spChg chg="mod">
          <ac:chgData name="James Williams" userId="c957a50b-491f-4d94-b4bc-52aca3e2340d" providerId="ADAL" clId="{24AD1EBB-B856-443B-9200-42FCDD6529A9}" dt="2026-02-16T14:08:28.363" v="1343" actId="13926"/>
          <ac:spMkLst>
            <pc:docMk/>
            <pc:sldMk cId="2154416201" sldId="935"/>
            <ac:spMk id="15" creationId="{0E3F70E7-4794-200E-7758-CD4960E3CD6A}"/>
          </ac:spMkLst>
        </pc:spChg>
      </pc:sldChg>
      <pc:sldChg chg="modSp mod ord">
        <pc:chgData name="James Williams" userId="c957a50b-491f-4d94-b4bc-52aca3e2340d" providerId="ADAL" clId="{24AD1EBB-B856-443B-9200-42FCDD6529A9}" dt="2026-02-16T14:08:59.087" v="1349" actId="27636"/>
        <pc:sldMkLst>
          <pc:docMk/>
          <pc:sldMk cId="2215221646" sldId="936"/>
        </pc:sldMkLst>
        <pc:spChg chg="mod">
          <ac:chgData name="James Williams" userId="c957a50b-491f-4d94-b4bc-52aca3e2340d" providerId="ADAL" clId="{24AD1EBB-B856-443B-9200-42FCDD6529A9}" dt="2026-02-16T14:08:59.087" v="1349" actId="27636"/>
          <ac:spMkLst>
            <pc:docMk/>
            <pc:sldMk cId="2215221646" sldId="936"/>
            <ac:spMk id="2" creationId="{39CA4E97-F4DE-4F61-0F5B-A14DECA0DEF7}"/>
          </ac:spMkLst>
        </pc:spChg>
        <pc:spChg chg="mod">
          <ac:chgData name="James Williams" userId="c957a50b-491f-4d94-b4bc-52aca3e2340d" providerId="ADAL" clId="{24AD1EBB-B856-443B-9200-42FCDD6529A9}" dt="2026-02-15T17:46:12.215" v="701" actId="20577"/>
          <ac:spMkLst>
            <pc:docMk/>
            <pc:sldMk cId="2215221646" sldId="936"/>
            <ac:spMk id="5" creationId="{6F010D24-ADE4-A2F8-BB67-31909B84F51A}"/>
          </ac:spMkLst>
        </pc:spChg>
      </pc:sldChg>
      <pc:sldChg chg="modSp mod ord">
        <pc:chgData name="James Williams" userId="c957a50b-491f-4d94-b4bc-52aca3e2340d" providerId="ADAL" clId="{24AD1EBB-B856-443B-9200-42FCDD6529A9}" dt="2026-02-16T14:08:46.461" v="1345" actId="13926"/>
        <pc:sldMkLst>
          <pc:docMk/>
          <pc:sldMk cId="1982356917" sldId="937"/>
        </pc:sldMkLst>
        <pc:spChg chg="mod">
          <ac:chgData name="James Williams" userId="c957a50b-491f-4d94-b4bc-52aca3e2340d" providerId="ADAL" clId="{24AD1EBB-B856-443B-9200-42FCDD6529A9}" dt="2026-02-16T14:08:32.474" v="1344"/>
          <ac:spMkLst>
            <pc:docMk/>
            <pc:sldMk cId="1982356917" sldId="937"/>
            <ac:spMk id="2" creationId="{FFE8E191-0A25-D3B0-5FCB-C81AD7D333A0}"/>
          </ac:spMkLst>
        </pc:spChg>
        <pc:spChg chg="mod">
          <ac:chgData name="James Williams" userId="c957a50b-491f-4d94-b4bc-52aca3e2340d" providerId="ADAL" clId="{24AD1EBB-B856-443B-9200-42FCDD6529A9}" dt="2026-02-16T14:08:46.461" v="1345" actId="13926"/>
          <ac:spMkLst>
            <pc:docMk/>
            <pc:sldMk cId="1982356917" sldId="937"/>
            <ac:spMk id="15" creationId="{432B2553-11D7-821F-61F2-07F37B03099D}"/>
          </ac:spMkLst>
        </pc:spChg>
      </pc:sldChg>
      <pc:sldChg chg="add">
        <pc:chgData name="James Williams" userId="c957a50b-491f-4d94-b4bc-52aca3e2340d" providerId="ADAL" clId="{24AD1EBB-B856-443B-9200-42FCDD6529A9}" dt="2026-02-15T18:06:32.439" v="825"/>
        <pc:sldMkLst>
          <pc:docMk/>
          <pc:sldMk cId="918360539" sldId="940"/>
        </pc:sldMkLst>
      </pc:sldChg>
      <pc:sldChg chg="ord">
        <pc:chgData name="James Williams" userId="c957a50b-491f-4d94-b4bc-52aca3e2340d" providerId="ADAL" clId="{24AD1EBB-B856-443B-9200-42FCDD6529A9}" dt="2026-02-15T17:57:16.323" v="717"/>
        <pc:sldMkLst>
          <pc:docMk/>
          <pc:sldMk cId="3474525552" sldId="941"/>
        </pc:sldMkLst>
      </pc:sldChg>
      <pc:sldChg chg="addSp delSp modSp mod ord">
        <pc:chgData name="James Williams" userId="c957a50b-491f-4d94-b4bc-52aca3e2340d" providerId="ADAL" clId="{24AD1EBB-B856-443B-9200-42FCDD6529A9}" dt="2026-02-16T15:01:20.797" v="1625" actId="478"/>
        <pc:sldMkLst>
          <pc:docMk/>
          <pc:sldMk cId="1811061635" sldId="942"/>
        </pc:sldMkLst>
        <pc:spChg chg="mod">
          <ac:chgData name="James Williams" userId="c957a50b-491f-4d94-b4bc-52aca3e2340d" providerId="ADAL" clId="{24AD1EBB-B856-443B-9200-42FCDD6529A9}" dt="2026-02-16T14:28:56.137" v="1624" actId="20577"/>
          <ac:spMkLst>
            <pc:docMk/>
            <pc:sldMk cId="1811061635" sldId="942"/>
            <ac:spMk id="2" creationId="{1DD37516-760A-DD42-B834-F3E3C8D28817}"/>
          </ac:spMkLst>
        </pc:spChg>
      </pc:sldChg>
      <pc:sldChg chg="modSp mod ord">
        <pc:chgData name="James Williams" userId="c957a50b-491f-4d94-b4bc-52aca3e2340d" providerId="ADAL" clId="{24AD1EBB-B856-443B-9200-42FCDD6529A9}" dt="2026-02-19T12:36:32.719" v="1808"/>
        <pc:sldMkLst>
          <pc:docMk/>
          <pc:sldMk cId="1070480322" sldId="944"/>
        </pc:sldMkLst>
        <pc:spChg chg="mod">
          <ac:chgData name="James Williams" userId="c957a50b-491f-4d94-b4bc-52aca3e2340d" providerId="ADAL" clId="{24AD1EBB-B856-443B-9200-42FCDD6529A9}" dt="2026-02-15T18:01:57.607" v="788" actId="20577"/>
          <ac:spMkLst>
            <pc:docMk/>
            <pc:sldMk cId="1070480322" sldId="944"/>
            <ac:spMk id="15" creationId="{E40486DB-5FEA-8722-4AF5-01839F4D5292}"/>
          </ac:spMkLst>
        </pc:spChg>
        <pc:picChg chg="mod">
          <ac:chgData name="James Williams" userId="c957a50b-491f-4d94-b4bc-52aca3e2340d" providerId="ADAL" clId="{24AD1EBB-B856-443B-9200-42FCDD6529A9}" dt="2026-02-15T18:01:52.689" v="786" actId="14100"/>
          <ac:picMkLst>
            <pc:docMk/>
            <pc:sldMk cId="1070480322" sldId="944"/>
            <ac:picMk id="5" creationId="{3A99FD0C-E699-14D9-0C21-D5FD2B1B3781}"/>
          </ac:picMkLst>
        </pc:picChg>
      </pc:sldChg>
      <pc:sldChg chg="modSp mod ord">
        <pc:chgData name="James Williams" userId="c957a50b-491f-4d94-b4bc-52aca3e2340d" providerId="ADAL" clId="{24AD1EBB-B856-443B-9200-42FCDD6529A9}" dt="2026-02-19T12:36:32.719" v="1808"/>
        <pc:sldMkLst>
          <pc:docMk/>
          <pc:sldMk cId="2938937078" sldId="945"/>
        </pc:sldMkLst>
        <pc:spChg chg="mod">
          <ac:chgData name="James Williams" userId="c957a50b-491f-4d94-b4bc-52aca3e2340d" providerId="ADAL" clId="{24AD1EBB-B856-443B-9200-42FCDD6529A9}" dt="2026-02-15T16:47:15.278" v="666" actId="20577"/>
          <ac:spMkLst>
            <pc:docMk/>
            <pc:sldMk cId="2938937078" sldId="945"/>
            <ac:spMk id="15" creationId="{C8CEAE3A-8967-C911-2A54-EC7A3E40C6A3}"/>
          </ac:spMkLst>
        </pc:spChg>
      </pc:sldChg>
      <pc:sldChg chg="addSp modSp mod ord">
        <pc:chgData name="James Williams" userId="c957a50b-491f-4d94-b4bc-52aca3e2340d" providerId="ADAL" clId="{24AD1EBB-B856-443B-9200-42FCDD6529A9}" dt="2026-02-16T14:28:38.874" v="1604"/>
        <pc:sldMkLst>
          <pc:docMk/>
          <pc:sldMk cId="2182071137" sldId="946"/>
        </pc:sldMkLst>
        <pc:spChg chg="mod">
          <ac:chgData name="James Williams" userId="c957a50b-491f-4d94-b4bc-52aca3e2340d" providerId="ADAL" clId="{24AD1EBB-B856-443B-9200-42FCDD6529A9}" dt="2026-02-16T14:28:31.787" v="1602" actId="20577"/>
          <ac:spMkLst>
            <pc:docMk/>
            <pc:sldMk cId="2182071137" sldId="946"/>
            <ac:spMk id="2" creationId="{F1A3D498-04EE-CF98-C32F-1B37B68C803A}"/>
          </ac:spMkLst>
        </pc:spChg>
        <pc:spChg chg="mod">
          <ac:chgData name="James Williams" userId="c957a50b-491f-4d94-b4bc-52aca3e2340d" providerId="ADAL" clId="{24AD1EBB-B856-443B-9200-42FCDD6529A9}" dt="2026-02-15T16:40:40.035" v="634" actId="20577"/>
          <ac:spMkLst>
            <pc:docMk/>
            <pc:sldMk cId="2182071137" sldId="946"/>
            <ac:spMk id="3" creationId="{3E0A33E1-1908-4E28-1F03-96DFDFC56BE5}"/>
          </ac:spMkLst>
        </pc:spChg>
        <pc:grpChg chg="add mod">
          <ac:chgData name="James Williams" userId="c957a50b-491f-4d94-b4bc-52aca3e2340d" providerId="ADAL" clId="{24AD1EBB-B856-443B-9200-42FCDD6529A9}" dt="2026-02-15T16:41:02.174" v="638" actId="207"/>
          <ac:grpSpMkLst>
            <pc:docMk/>
            <pc:sldMk cId="2182071137" sldId="946"/>
            <ac:grpSpMk id="7" creationId="{475D7644-1E42-346C-8C07-1E253BC807CB}"/>
          </ac:grpSpMkLst>
        </pc:grpChg>
        <pc:picChg chg="mod">
          <ac:chgData name="James Williams" userId="c957a50b-491f-4d94-b4bc-52aca3e2340d" providerId="ADAL" clId="{24AD1EBB-B856-443B-9200-42FCDD6529A9}" dt="2026-02-15T16:41:02.174" v="638" actId="207"/>
          <ac:picMkLst>
            <pc:docMk/>
            <pc:sldMk cId="2182071137" sldId="946"/>
            <ac:picMk id="8" creationId="{4DA54A57-F3DF-076C-423F-A044AC01235F}"/>
          </ac:picMkLst>
        </pc:picChg>
        <pc:picChg chg="mod">
          <ac:chgData name="James Williams" userId="c957a50b-491f-4d94-b4bc-52aca3e2340d" providerId="ADAL" clId="{24AD1EBB-B856-443B-9200-42FCDD6529A9}" dt="2026-02-15T16:41:02.174" v="638" actId="207"/>
          <ac:picMkLst>
            <pc:docMk/>
            <pc:sldMk cId="2182071137" sldId="946"/>
            <ac:picMk id="9" creationId="{096E5D06-F5D0-9A9F-2330-8138432F06D3}"/>
          </ac:picMkLst>
        </pc:picChg>
      </pc:sldChg>
      <pc:sldChg chg="del ord">
        <pc:chgData name="James Williams" userId="c957a50b-491f-4d94-b4bc-52aca3e2340d" providerId="ADAL" clId="{24AD1EBB-B856-443B-9200-42FCDD6529A9}" dt="2026-03-03T17:53:06.597" v="1858" actId="2696"/>
        <pc:sldMkLst>
          <pc:docMk/>
          <pc:sldMk cId="2028929544" sldId="949"/>
        </pc:sldMkLst>
      </pc:sldChg>
      <pc:sldChg chg="add">
        <pc:chgData name="James Williams" userId="c957a50b-491f-4d94-b4bc-52aca3e2340d" providerId="ADAL" clId="{24AD1EBB-B856-443B-9200-42FCDD6529A9}" dt="2026-02-15T18:08:29.980" v="838"/>
        <pc:sldMkLst>
          <pc:docMk/>
          <pc:sldMk cId="3508731215" sldId="950"/>
        </pc:sldMkLst>
      </pc:sldChg>
      <pc:sldChg chg="add">
        <pc:chgData name="James Williams" userId="c957a50b-491f-4d94-b4bc-52aca3e2340d" providerId="ADAL" clId="{24AD1EBB-B856-443B-9200-42FCDD6529A9}" dt="2026-02-15T18:06:32.439" v="825"/>
        <pc:sldMkLst>
          <pc:docMk/>
          <pc:sldMk cId="2401281426" sldId="952"/>
        </pc:sldMkLst>
      </pc:sldChg>
      <pc:sldChg chg="add">
        <pc:chgData name="James Williams" userId="c957a50b-491f-4d94-b4bc-52aca3e2340d" providerId="ADAL" clId="{24AD1EBB-B856-443B-9200-42FCDD6529A9}" dt="2026-02-15T18:07:51.968" v="836"/>
        <pc:sldMkLst>
          <pc:docMk/>
          <pc:sldMk cId="1684717744" sldId="953"/>
        </pc:sldMkLst>
      </pc:sldChg>
      <pc:sldChg chg="add">
        <pc:chgData name="James Williams" userId="c957a50b-491f-4d94-b4bc-52aca3e2340d" providerId="ADAL" clId="{24AD1EBB-B856-443B-9200-42FCDD6529A9}" dt="2026-02-15T18:07:51.968" v="836"/>
        <pc:sldMkLst>
          <pc:docMk/>
          <pc:sldMk cId="4096324686" sldId="955"/>
        </pc:sldMkLst>
      </pc:sldChg>
      <pc:sldChg chg="modSp mod ord">
        <pc:chgData name="James Williams" userId="c957a50b-491f-4d94-b4bc-52aca3e2340d" providerId="ADAL" clId="{24AD1EBB-B856-443B-9200-42FCDD6529A9}" dt="2026-02-16T14:09:26.898" v="1350" actId="20577"/>
        <pc:sldMkLst>
          <pc:docMk/>
          <pc:sldMk cId="3460297106" sldId="956"/>
        </pc:sldMkLst>
        <pc:spChg chg="mod">
          <ac:chgData name="James Williams" userId="c957a50b-491f-4d94-b4bc-52aca3e2340d" providerId="ADAL" clId="{24AD1EBB-B856-443B-9200-42FCDD6529A9}" dt="2026-02-16T14:09:26.898" v="1350" actId="20577"/>
          <ac:spMkLst>
            <pc:docMk/>
            <pc:sldMk cId="3460297106" sldId="956"/>
            <ac:spMk id="2" creationId="{55C586DF-2250-4770-29D8-67E7F6AB19DB}"/>
          </ac:spMkLst>
        </pc:spChg>
      </pc:sldChg>
      <pc:sldChg chg="modSp mod ord">
        <pc:chgData name="James Williams" userId="c957a50b-491f-4d94-b4bc-52aca3e2340d" providerId="ADAL" clId="{24AD1EBB-B856-443B-9200-42FCDD6529A9}" dt="2026-02-16T14:10:08.244" v="1355" actId="20577"/>
        <pc:sldMkLst>
          <pc:docMk/>
          <pc:sldMk cId="561583681" sldId="958"/>
        </pc:sldMkLst>
        <pc:spChg chg="mod">
          <ac:chgData name="James Williams" userId="c957a50b-491f-4d94-b4bc-52aca3e2340d" providerId="ADAL" clId="{24AD1EBB-B856-443B-9200-42FCDD6529A9}" dt="2026-02-16T14:10:01.833" v="1353" actId="20577"/>
          <ac:spMkLst>
            <pc:docMk/>
            <pc:sldMk cId="561583681" sldId="958"/>
            <ac:spMk id="2" creationId="{62499F31-9008-3191-9B27-A71F2B3F55CF}"/>
          </ac:spMkLst>
        </pc:spChg>
        <pc:spChg chg="mod">
          <ac:chgData name="James Williams" userId="c957a50b-491f-4d94-b4bc-52aca3e2340d" providerId="ADAL" clId="{24AD1EBB-B856-443B-9200-42FCDD6529A9}" dt="2026-02-16T14:10:08.244" v="1355" actId="20577"/>
          <ac:spMkLst>
            <pc:docMk/>
            <pc:sldMk cId="561583681" sldId="958"/>
            <ac:spMk id="3" creationId="{709EFA67-0C42-F951-73E9-EDC32FD353BD}"/>
          </ac:spMkLst>
        </pc:spChg>
      </pc:sldChg>
      <pc:sldChg chg="modSp add mod ord">
        <pc:chgData name="James Williams" userId="c957a50b-491f-4d94-b4bc-52aca3e2340d" providerId="ADAL" clId="{24AD1EBB-B856-443B-9200-42FCDD6529A9}" dt="2026-02-15T17:57:16.323" v="717"/>
        <pc:sldMkLst>
          <pc:docMk/>
          <pc:sldMk cId="4243077189" sldId="973"/>
        </pc:sldMkLst>
        <pc:spChg chg="mod">
          <ac:chgData name="James Williams" userId="c957a50b-491f-4d94-b4bc-52aca3e2340d" providerId="ADAL" clId="{24AD1EBB-B856-443B-9200-42FCDD6529A9}" dt="2026-02-15T16:42:53.543" v="649" actId="20577"/>
          <ac:spMkLst>
            <pc:docMk/>
            <pc:sldMk cId="4243077189" sldId="973"/>
            <ac:spMk id="2" creationId="{BACBBBB5-96D6-42FB-E633-87E9F0D2009C}"/>
          </ac:spMkLst>
        </pc:spChg>
      </pc:sldChg>
      <pc:sldChg chg="add ord">
        <pc:chgData name="James Williams" userId="c957a50b-491f-4d94-b4bc-52aca3e2340d" providerId="ADAL" clId="{24AD1EBB-B856-443B-9200-42FCDD6529A9}" dt="2026-02-15T17:57:16.323" v="717"/>
        <pc:sldMkLst>
          <pc:docMk/>
          <pc:sldMk cId="200326018" sldId="974"/>
        </pc:sldMkLst>
      </pc:sldChg>
      <pc:sldChg chg="addSp modSp new mod ord">
        <pc:chgData name="James Williams" userId="c957a50b-491f-4d94-b4bc-52aca3e2340d" providerId="ADAL" clId="{24AD1EBB-B856-443B-9200-42FCDD6529A9}" dt="2026-02-16T14:21:20.092" v="1562" actId="13926"/>
        <pc:sldMkLst>
          <pc:docMk/>
          <pc:sldMk cId="1378320959" sldId="977"/>
        </pc:sldMkLst>
        <pc:spChg chg="add mod ord">
          <ac:chgData name="James Williams" userId="c957a50b-491f-4d94-b4bc-52aca3e2340d" providerId="ADAL" clId="{24AD1EBB-B856-443B-9200-42FCDD6529A9}" dt="2026-02-16T14:21:20.092" v="1562" actId="13926"/>
          <ac:spMkLst>
            <pc:docMk/>
            <pc:sldMk cId="1378320959" sldId="977"/>
            <ac:spMk id="2" creationId="{62652253-06B1-3436-EA10-BE560BD607FD}"/>
          </ac:spMkLst>
        </pc:spChg>
        <pc:spChg chg="add mod">
          <ac:chgData name="James Williams" userId="c957a50b-491f-4d94-b4bc-52aca3e2340d" providerId="ADAL" clId="{24AD1EBB-B856-443B-9200-42FCDD6529A9}" dt="2026-02-16T13:56:03.650" v="1241" actId="27636"/>
          <ac:spMkLst>
            <pc:docMk/>
            <pc:sldMk cId="1378320959" sldId="977"/>
            <ac:spMk id="3" creationId="{7B8C6524-4B65-A454-7DCA-051A6A6C39B0}"/>
          </ac:spMkLst>
        </pc:spChg>
        <pc:spChg chg="add mod">
          <ac:chgData name="James Williams" userId="c957a50b-491f-4d94-b4bc-52aca3e2340d" providerId="ADAL" clId="{24AD1EBB-B856-443B-9200-42FCDD6529A9}" dt="2026-02-16T13:56:40.367" v="1246" actId="2085"/>
          <ac:spMkLst>
            <pc:docMk/>
            <pc:sldMk cId="1378320959" sldId="977"/>
            <ac:spMk id="4" creationId="{05BA6710-2257-2621-14F4-021327CF71DD}"/>
          </ac:spMkLst>
        </pc:spChg>
      </pc:sldChg>
      <pc:sldChg chg="modSp add mod">
        <pc:chgData name="James Williams" userId="c957a50b-491f-4d94-b4bc-52aca3e2340d" providerId="ADAL" clId="{24AD1EBB-B856-443B-9200-42FCDD6529A9}" dt="2026-02-16T13:58:54.130" v="1280" actId="20577"/>
        <pc:sldMkLst>
          <pc:docMk/>
          <pc:sldMk cId="2324054676" sldId="978"/>
        </pc:sldMkLst>
        <pc:spChg chg="mod">
          <ac:chgData name="James Williams" userId="c957a50b-491f-4d94-b4bc-52aca3e2340d" providerId="ADAL" clId="{24AD1EBB-B856-443B-9200-42FCDD6529A9}" dt="2026-02-16T13:58:52.106" v="1277" actId="1076"/>
          <ac:spMkLst>
            <pc:docMk/>
            <pc:sldMk cId="2324054676" sldId="978"/>
            <ac:spMk id="2" creationId="{78DFA5AA-A434-197D-4821-8363D49BB042}"/>
          </ac:spMkLst>
        </pc:spChg>
        <pc:spChg chg="mod">
          <ac:chgData name="James Williams" userId="c957a50b-491f-4d94-b4bc-52aca3e2340d" providerId="ADAL" clId="{24AD1EBB-B856-443B-9200-42FCDD6529A9}" dt="2026-02-16T13:58:54.130" v="1280" actId="20577"/>
          <ac:spMkLst>
            <pc:docMk/>
            <pc:sldMk cId="2324054676" sldId="978"/>
            <ac:spMk id="3" creationId="{67C49E1F-5594-A9B4-9661-07DF9D836AB5}"/>
          </ac:spMkLst>
        </pc:spChg>
      </pc:sldChg>
      <pc:sldChg chg="addSp delSp modSp new mod">
        <pc:chgData name="James Williams" userId="c957a50b-491f-4d94-b4bc-52aca3e2340d" providerId="ADAL" clId="{24AD1EBB-B856-443B-9200-42FCDD6529A9}" dt="2026-02-16T14:20:30.206" v="1561" actId="1076"/>
        <pc:sldMkLst>
          <pc:docMk/>
          <pc:sldMk cId="3773540780" sldId="979"/>
        </pc:sldMkLst>
        <pc:spChg chg="add mod">
          <ac:chgData name="James Williams" userId="c957a50b-491f-4d94-b4bc-52aca3e2340d" providerId="ADAL" clId="{24AD1EBB-B856-443B-9200-42FCDD6529A9}" dt="2026-02-16T14:05:48.534" v="1318" actId="403"/>
          <ac:spMkLst>
            <pc:docMk/>
            <pc:sldMk cId="3773540780" sldId="979"/>
            <ac:spMk id="2" creationId="{61365102-6F14-4FB7-8C3C-AB618E6179A2}"/>
          </ac:spMkLst>
        </pc:spChg>
        <pc:spChg chg="add mod">
          <ac:chgData name="James Williams" userId="c957a50b-491f-4d94-b4bc-52aca3e2340d" providerId="ADAL" clId="{24AD1EBB-B856-443B-9200-42FCDD6529A9}" dt="2026-02-16T14:06:36.666" v="1326" actId="2085"/>
          <ac:spMkLst>
            <pc:docMk/>
            <pc:sldMk cId="3773540780" sldId="979"/>
            <ac:spMk id="3" creationId="{6F5B0A9D-B76D-93F1-E478-2AD1192809DA}"/>
          </ac:spMkLst>
        </pc:spChg>
        <pc:spChg chg="add mod">
          <ac:chgData name="James Williams" userId="c957a50b-491f-4d94-b4bc-52aca3e2340d" providerId="ADAL" clId="{24AD1EBB-B856-443B-9200-42FCDD6529A9}" dt="2026-02-16T14:20:30.206" v="1561" actId="1076"/>
          <ac:spMkLst>
            <pc:docMk/>
            <pc:sldMk cId="3773540780" sldId="979"/>
            <ac:spMk id="6" creationId="{95B6667E-30B0-4091-A03A-208A2BAC5FA5}"/>
          </ac:spMkLst>
        </pc:spChg>
        <pc:spChg chg="add mod ord">
          <ac:chgData name="James Williams" userId="c957a50b-491f-4d94-b4bc-52aca3e2340d" providerId="ADAL" clId="{24AD1EBB-B856-443B-9200-42FCDD6529A9}" dt="2026-02-16T14:07:27.255" v="1340" actId="1076"/>
          <ac:spMkLst>
            <pc:docMk/>
            <pc:sldMk cId="3773540780" sldId="979"/>
            <ac:spMk id="15" creationId="{005CED6A-A5A7-4341-8E5F-61ACE04CC2A1}"/>
          </ac:spMkLst>
        </pc:spChg>
      </pc:sldChg>
      <pc:sldChg chg="addSp delSp modSp add mod addAnim">
        <pc:chgData name="James Williams" userId="c957a50b-491f-4d94-b4bc-52aca3e2340d" providerId="ADAL" clId="{24AD1EBB-B856-443B-9200-42FCDD6529A9}" dt="2026-02-16T14:12:59.291" v="1384" actId="14100"/>
        <pc:sldMkLst>
          <pc:docMk/>
          <pc:sldMk cId="1691584872" sldId="980"/>
        </pc:sldMkLst>
        <pc:spChg chg="mod ord">
          <ac:chgData name="James Williams" userId="c957a50b-491f-4d94-b4bc-52aca3e2340d" providerId="ADAL" clId="{24AD1EBB-B856-443B-9200-42FCDD6529A9}" dt="2026-02-16T14:12:50.828" v="1376" actId="403"/>
          <ac:spMkLst>
            <pc:docMk/>
            <pc:sldMk cId="1691584872" sldId="980"/>
            <ac:spMk id="2" creationId="{40DFC640-8D0E-0F00-97A1-4A8C340414C9}"/>
          </ac:spMkLst>
        </pc:spChg>
        <pc:spChg chg="mod">
          <ac:chgData name="James Williams" userId="c957a50b-491f-4d94-b4bc-52aca3e2340d" providerId="ADAL" clId="{24AD1EBB-B856-443B-9200-42FCDD6529A9}" dt="2026-02-16T14:12:59.291" v="1384" actId="14100"/>
          <ac:spMkLst>
            <pc:docMk/>
            <pc:sldMk cId="1691584872" sldId="980"/>
            <ac:spMk id="3" creationId="{CB9E6DA5-33C9-4D00-505E-932F9ECFC70A}"/>
          </ac:spMkLst>
        </pc:spChg>
        <pc:spChg chg="add">
          <ac:chgData name="James Williams" userId="c957a50b-491f-4d94-b4bc-52aca3e2340d" providerId="ADAL" clId="{24AD1EBB-B856-443B-9200-42FCDD6529A9}" dt="2026-02-16T14:12:03.303" v="1372" actId="26606"/>
          <ac:spMkLst>
            <pc:docMk/>
            <pc:sldMk cId="1691584872" sldId="980"/>
            <ac:spMk id="36" creationId="{8FC9BE17-9A7B-462D-AE50-3D8777387304}"/>
          </ac:spMkLst>
        </pc:spChg>
        <pc:spChg chg="add">
          <ac:chgData name="James Williams" userId="c957a50b-491f-4d94-b4bc-52aca3e2340d" providerId="ADAL" clId="{24AD1EBB-B856-443B-9200-42FCDD6529A9}" dt="2026-02-16T14:12:03.303" v="1372" actId="26606"/>
          <ac:spMkLst>
            <pc:docMk/>
            <pc:sldMk cId="1691584872" sldId="980"/>
            <ac:spMk id="38" creationId="{3EBE8569-6AEC-4B8C-8D53-2DE337CDBA65}"/>
          </ac:spMkLst>
        </pc:spChg>
        <pc:spChg chg="add">
          <ac:chgData name="James Williams" userId="c957a50b-491f-4d94-b4bc-52aca3e2340d" providerId="ADAL" clId="{24AD1EBB-B856-443B-9200-42FCDD6529A9}" dt="2026-02-16T14:12:03.303" v="1372" actId="26606"/>
          <ac:spMkLst>
            <pc:docMk/>
            <pc:sldMk cId="1691584872" sldId="980"/>
            <ac:spMk id="40" creationId="{55D4142C-5077-457F-A6AD-3FECFDB39685}"/>
          </ac:spMkLst>
        </pc:spChg>
        <pc:spChg chg="add">
          <ac:chgData name="James Williams" userId="c957a50b-491f-4d94-b4bc-52aca3e2340d" providerId="ADAL" clId="{24AD1EBB-B856-443B-9200-42FCDD6529A9}" dt="2026-02-16T14:12:03.303" v="1372" actId="26606"/>
          <ac:spMkLst>
            <pc:docMk/>
            <pc:sldMk cId="1691584872" sldId="980"/>
            <ac:spMk id="42" creationId="{7A5F0580-5EE9-419F-96EE-B6529EF6E7D0}"/>
          </ac:spMkLst>
        </pc:spChg>
        <pc:picChg chg="mod">
          <ac:chgData name="James Williams" userId="c957a50b-491f-4d94-b4bc-52aca3e2340d" providerId="ADAL" clId="{24AD1EBB-B856-443B-9200-42FCDD6529A9}" dt="2026-02-16T14:11:24.174" v="1361" actId="26606"/>
          <ac:picMkLst>
            <pc:docMk/>
            <pc:sldMk cId="1691584872" sldId="980"/>
            <ac:picMk id="13" creationId="{583B4AD6-A773-2582-4112-97CD31872D4F}"/>
          </ac:picMkLst>
        </pc:picChg>
      </pc:sldChg>
      <pc:sldChg chg="addSp modSp add mod">
        <pc:chgData name="James Williams" userId="c957a50b-491f-4d94-b4bc-52aca3e2340d" providerId="ADAL" clId="{24AD1EBB-B856-443B-9200-42FCDD6529A9}" dt="2026-02-16T14:16:45.987" v="1497" actId="1076"/>
        <pc:sldMkLst>
          <pc:docMk/>
          <pc:sldMk cId="2547531919" sldId="981"/>
        </pc:sldMkLst>
        <pc:spChg chg="mod">
          <ac:chgData name="James Williams" userId="c957a50b-491f-4d94-b4bc-52aca3e2340d" providerId="ADAL" clId="{24AD1EBB-B856-443B-9200-42FCDD6529A9}" dt="2026-02-16T14:15:46.276" v="1438" actId="20577"/>
          <ac:spMkLst>
            <pc:docMk/>
            <pc:sldMk cId="2547531919" sldId="981"/>
            <ac:spMk id="2" creationId="{411EA4FE-89C4-BA18-238D-B4B7345E24F1}"/>
          </ac:spMkLst>
        </pc:spChg>
        <pc:spChg chg="mod">
          <ac:chgData name="James Williams" userId="c957a50b-491f-4d94-b4bc-52aca3e2340d" providerId="ADAL" clId="{24AD1EBB-B856-443B-9200-42FCDD6529A9}" dt="2026-02-16T14:15:35.011" v="1435" actId="403"/>
          <ac:spMkLst>
            <pc:docMk/>
            <pc:sldMk cId="2547531919" sldId="981"/>
            <ac:spMk id="3" creationId="{6D86D068-D33E-1FC1-37D2-0F97D8E72E55}"/>
          </ac:spMkLst>
        </pc:spChg>
        <pc:picChg chg="add mod">
          <ac:chgData name="James Williams" userId="c957a50b-491f-4d94-b4bc-52aca3e2340d" providerId="ADAL" clId="{24AD1EBB-B856-443B-9200-42FCDD6529A9}" dt="2026-02-16T14:16:45.987" v="1497" actId="1076"/>
          <ac:picMkLst>
            <pc:docMk/>
            <pc:sldMk cId="2547531919" sldId="981"/>
            <ac:picMk id="4" creationId="{30C8F5A2-7080-ABCB-D17D-E39EEF5BF5D7}"/>
          </ac:picMkLst>
        </pc:picChg>
      </pc:sldChg>
      <pc:sldChg chg="modSp new add del mod ord">
        <pc:chgData name="James Williams" userId="c957a50b-491f-4d94-b4bc-52aca3e2340d" providerId="ADAL" clId="{24AD1EBB-B856-443B-9200-42FCDD6529A9}" dt="2026-02-19T12:27:00.427" v="1801" actId="20577"/>
        <pc:sldMkLst>
          <pc:docMk/>
          <pc:sldMk cId="3232512985" sldId="982"/>
        </pc:sldMkLst>
        <pc:spChg chg="mod">
          <ac:chgData name="James Williams" userId="c957a50b-491f-4d94-b4bc-52aca3e2340d" providerId="ADAL" clId="{24AD1EBB-B856-443B-9200-42FCDD6529A9}" dt="2026-02-19T12:27:00.427" v="1801" actId="20577"/>
          <ac:spMkLst>
            <pc:docMk/>
            <pc:sldMk cId="3232512985" sldId="982"/>
            <ac:spMk id="2" creationId="{5D1B19F1-F81D-E7F2-6062-8B391B2314C6}"/>
          </ac:spMkLst>
        </pc:spChg>
        <pc:spChg chg="mod">
          <ac:chgData name="James Williams" userId="c957a50b-491f-4d94-b4bc-52aca3e2340d" providerId="ADAL" clId="{24AD1EBB-B856-443B-9200-42FCDD6529A9}" dt="2026-02-19T11:39:33.312" v="1795" actId="403"/>
          <ac:spMkLst>
            <pc:docMk/>
            <pc:sldMk cId="3232512985" sldId="982"/>
            <ac:spMk id="3" creationId="{4D079439-EC37-FB38-9D04-014AC0A1D3A5}"/>
          </ac:spMkLst>
        </pc:spChg>
      </pc:sldChg>
      <pc:sldChg chg="modSp add mod">
        <pc:chgData name="James Williams" userId="c957a50b-491f-4d94-b4bc-52aca3e2340d" providerId="ADAL" clId="{24AD1EBB-B856-443B-9200-42FCDD6529A9}" dt="2026-03-01T13:31:34.137" v="1820" actId="20577"/>
        <pc:sldMkLst>
          <pc:docMk/>
          <pc:sldMk cId="1625251550" sldId="983"/>
        </pc:sldMkLst>
        <pc:spChg chg="mod">
          <ac:chgData name="James Williams" userId="c957a50b-491f-4d94-b4bc-52aca3e2340d" providerId="ADAL" clId="{24AD1EBB-B856-443B-9200-42FCDD6529A9}" dt="2026-03-01T13:31:34.137" v="1820" actId="20577"/>
          <ac:spMkLst>
            <pc:docMk/>
            <pc:sldMk cId="1625251550" sldId="983"/>
            <ac:spMk id="2" creationId="{7D0C4313-F21F-465B-89E5-EC25D19FE8BB}"/>
          </ac:spMkLst>
        </pc:spChg>
      </pc:sldChg>
      <pc:sldChg chg="modSp add del ord">
        <pc:chgData name="James Williams" userId="c957a50b-491f-4d94-b4bc-52aca3e2340d" providerId="ADAL" clId="{24AD1EBB-B856-443B-9200-42FCDD6529A9}" dt="2026-03-03T17:52:49.704" v="1856" actId="2696"/>
        <pc:sldMkLst>
          <pc:docMk/>
          <pc:sldMk cId="3617542899" sldId="984"/>
        </pc:sldMkLst>
        <pc:spChg chg="mod">
          <ac:chgData name="James Williams" userId="c957a50b-491f-4d94-b4bc-52aca3e2340d" providerId="ADAL" clId="{24AD1EBB-B856-443B-9200-42FCDD6529A9}" dt="2026-03-03T17:52:39.477" v="1855"/>
          <ac:spMkLst>
            <pc:docMk/>
            <pc:sldMk cId="3617542899" sldId="984"/>
            <ac:spMk id="2" creationId="{08E54BEA-A7A1-146B-DDC4-F4274ED513B0}"/>
          </ac:spMkLst>
        </pc:spChg>
      </pc:sldChg>
      <pc:sldChg chg="add">
        <pc:chgData name="James Williams" userId="c957a50b-491f-4d94-b4bc-52aca3e2340d" providerId="ADAL" clId="{24AD1EBB-B856-443B-9200-42FCDD6529A9}" dt="2026-03-03T17:53:01.383" v="1857"/>
        <pc:sldMkLst>
          <pc:docMk/>
          <pc:sldMk cId="3957798249" sldId="984"/>
        </pc:sldMkLst>
      </pc:sldChg>
      <pc:sldChg chg="modSp add del mod">
        <pc:chgData name="James Williams" userId="c957a50b-491f-4d94-b4bc-52aca3e2340d" providerId="ADAL" clId="{24AD1EBB-B856-443B-9200-42FCDD6529A9}" dt="2026-03-03T17:52:49.704" v="1856" actId="2696"/>
        <pc:sldMkLst>
          <pc:docMk/>
          <pc:sldMk cId="2505016217" sldId="985"/>
        </pc:sldMkLst>
        <pc:spChg chg="mod">
          <ac:chgData name="James Williams" userId="c957a50b-491f-4d94-b4bc-52aca3e2340d" providerId="ADAL" clId="{24AD1EBB-B856-443B-9200-42FCDD6529A9}" dt="2026-03-03T17:52:20.982" v="1853" actId="113"/>
          <ac:spMkLst>
            <pc:docMk/>
            <pc:sldMk cId="2505016217" sldId="985"/>
            <ac:spMk id="2" creationId="{2995A057-04C3-482F-2510-389F2F6D488A}"/>
          </ac:spMkLst>
        </pc:spChg>
        <pc:grpChg chg="mod">
          <ac:chgData name="James Williams" userId="c957a50b-491f-4d94-b4bc-52aca3e2340d" providerId="ADAL" clId="{24AD1EBB-B856-443B-9200-42FCDD6529A9}" dt="2026-03-03T17:52:32.120" v="1854" actId="14100"/>
          <ac:grpSpMkLst>
            <pc:docMk/>
            <pc:sldMk cId="2505016217" sldId="985"/>
            <ac:grpSpMk id="7" creationId="{6AF910C8-170D-465F-ACF8-6C80CCB559F9}"/>
          </ac:grpSpMkLst>
        </pc:grpChg>
      </pc:sldChg>
      <pc:sldChg chg="add">
        <pc:chgData name="James Williams" userId="c957a50b-491f-4d94-b4bc-52aca3e2340d" providerId="ADAL" clId="{24AD1EBB-B856-443B-9200-42FCDD6529A9}" dt="2026-03-03T17:53:01.383" v="1857"/>
        <pc:sldMkLst>
          <pc:docMk/>
          <pc:sldMk cId="3528702404" sldId="985"/>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4:10:35.21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21,'0'0,"1"0,-1-1,0 1,0-1,0 1,0 0,0-1,0 1,1-1,-1 1,0 0,0-1,1 1,-1 0,0-1,0 1,1 0,-1 0,0-1,1 1,-1 0,0 0,1-1,-1 1,1 0,-1 0,0 0,1 0,15-3,-11 3,222-9,-163 9,1376 0,-685 1,-300 24,-215-7,73-6,-80-4,-141-3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4:10:47.44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1,'1873'0,"-1844"0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4:11:29.56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1 183,'4'-1,"1"1,-1-1,0 0,0 0,0-1,0 1,0-1,7-4,11-4,21-5,0 1,1 3,78-10,141 2,-13-9,-80 5,479-3,-556 27,1 5,149 28,-62 5,223 39,-316-71,115-3,-72-4,-37 1,12 0,106 15,-155-6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8167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2161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6721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number (64) next to edge is the number of instances of IE/Edge running in memory including all Edge Windows and tabs.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012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40C28"/>
                </a:solidFill>
                <a:effectLst/>
                <a:latin typeface="Google Sans"/>
              </a:rPr>
              <a:t>A process/thread handle is a number that uniquely identifies a process/thread that is used by the  </a:t>
            </a:r>
            <a:r>
              <a:rPr lang="en-US" b="0" i="0" dirty="0" err="1">
                <a:solidFill>
                  <a:srgbClr val="040C28"/>
                </a:solidFill>
                <a:effectLst/>
                <a:latin typeface="Google Sans"/>
              </a:rPr>
              <a:t>kernal</a:t>
            </a:r>
            <a:r>
              <a:rPr lang="en-US" b="0" i="0" dirty="0">
                <a:solidFill>
                  <a:srgbClr val="040C28"/>
                </a:solidFill>
                <a:effectLst/>
                <a:latin typeface="Google Sans"/>
              </a:rPr>
              <a:t> to  manage the life-cycle of the thread/process. A process ID is a number that uniquely identifies a process.</a:t>
            </a:r>
          </a:p>
          <a:p>
            <a:pPr algn="l"/>
            <a:r>
              <a:rPr lang="en-US" b="0" i="0" dirty="0">
                <a:solidFill>
                  <a:srgbClr val="202124"/>
                </a:solidFill>
                <a:effectLst/>
                <a:latin typeface="Google Sans"/>
              </a:rPr>
              <a:t>2 cores and 4 logical processors: A</a:t>
            </a:r>
            <a:r>
              <a:rPr lang="en-US" b="0" i="0" dirty="0">
                <a:solidFill>
                  <a:srgbClr val="4D5156"/>
                </a:solidFill>
                <a:effectLst/>
                <a:latin typeface="Google Sans"/>
              </a:rPr>
              <a:t> processor (chip plugged onto the motherboard) might have two cores with four logical cores. To the OS this looks a lot like having 4 CPUs. </a:t>
            </a:r>
            <a:r>
              <a:rPr lang="en-US" b="0" i="0" dirty="0">
                <a:solidFill>
                  <a:srgbClr val="040C28"/>
                </a:solidFill>
                <a:effectLst/>
                <a:latin typeface="Google Sans"/>
              </a:rPr>
              <a:t>Electronically two CPU cores are each pretending to be two</a:t>
            </a:r>
            <a:r>
              <a:rPr lang="en-US" b="0" i="0" dirty="0">
                <a:solidFill>
                  <a:srgbClr val="4D5156"/>
                </a:solidFill>
                <a:effectLst/>
                <a:latin typeface="Google Sans"/>
              </a:rPr>
              <a:t>, to split the processing of threads/processes to enhance system performance. This is known as Simultaneous multi-threading or Hyper-Threading by Intel. It splits each physical core into two logical processors. </a:t>
            </a:r>
            <a:r>
              <a:rPr lang="en-US" b="0" i="0" dirty="0">
                <a:solidFill>
                  <a:srgbClr val="040C28"/>
                </a:solidFill>
                <a:effectLst/>
                <a:latin typeface="Google Sans"/>
              </a:rPr>
              <a:t>Each logical processor lets your operating system run two separate tasks</a:t>
            </a:r>
            <a:r>
              <a:rPr lang="en-US" b="0" i="0" dirty="0">
                <a:solidFill>
                  <a:srgbClr val="4D5156"/>
                </a:solidFill>
                <a:effectLst/>
                <a:latin typeface="Google Sans"/>
              </a:rPr>
              <a:t>. For example, an eight-core CPU appears as a single CPU with 8 cores and 16 logical processors.</a:t>
            </a:r>
            <a:endParaRPr lang="en-US" b="0" i="0" dirty="0">
              <a:solidFill>
                <a:srgbClr val="202124"/>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5376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01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8941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3E4E5-D3D6-4959-2FE1-90DCB5D584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49F96E-A26A-17C5-39BF-C7DE297DB0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E0A224-969A-7F97-33F9-6844DC7FE5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706A05-3CD7-DD9A-C929-220D2B3BD62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3790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90091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1257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4FB881-D917-E956-BA55-EBAE8E98BE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1E2662-4638-10DF-C4A8-AC88937320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1785CC-3DA9-C9D9-982B-DA4A83DE24D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effectLst/>
              </a:rPr>
              <a:t>The ‘Event </a:t>
            </a:r>
            <a:r>
              <a:rPr lang="en-US" sz="1200" b="0" i="0" dirty="0" err="1">
                <a:effectLst/>
              </a:rPr>
              <a:t>Viewer’program</a:t>
            </a:r>
            <a:r>
              <a:rPr lang="en-US" sz="1200" b="0" i="0" dirty="0">
                <a:effectLst/>
              </a:rPr>
              <a:t> = </a:t>
            </a:r>
            <a:r>
              <a:rPr lang="en-US" sz="1200" dirty="0"/>
              <a:t>A</a:t>
            </a:r>
            <a:r>
              <a:rPr lang="en-US" sz="1200" b="0" i="0" dirty="0">
                <a:effectLst/>
              </a:rPr>
              <a:t> component of Microsoft's Windows NT OS (1993).</a:t>
            </a:r>
          </a:p>
          <a:p>
            <a:endParaRPr lang="en-US" b="0" i="0" dirty="0">
              <a:solidFill>
                <a:srgbClr val="202124"/>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D4A666EC-DD61-991E-675B-E7F2ADEFB63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9487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B4B229-3410-DDAC-9673-E83C5B3353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F60704-190B-FB23-8370-5B1A8B5556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B5F4CA-F724-36DD-39C9-DB3B969A9EDC}"/>
              </a:ext>
            </a:extLst>
          </p:cNvPr>
          <p:cNvSpPr>
            <a:spLocks noGrp="1"/>
          </p:cNvSpPr>
          <p:nvPr>
            <p:ph type="body" idx="1"/>
          </p:nvPr>
        </p:nvSpPr>
        <p:spPr/>
        <p:txBody>
          <a:bodyPr/>
          <a:lstStyle/>
          <a:p>
            <a:pPr marL="914400" lvl="1" indent="-457200">
              <a:lnSpc>
                <a:spcPct val="100000"/>
              </a:lnSpc>
              <a:spcBef>
                <a:spcPts val="0"/>
              </a:spcBef>
              <a:buFont typeface="+mj-lt"/>
              <a:buAutoNum type="arabicPeriod"/>
            </a:pPr>
            <a:r>
              <a:rPr lang="en-GB" sz="1200" dirty="0">
                <a:solidFill>
                  <a:prstClr val="black"/>
                </a:solidFill>
              </a:rPr>
              <a:t>Left: Windows Logs: Double click on the log categories e.g. System logs</a:t>
            </a:r>
          </a:p>
          <a:p>
            <a:pPr marL="914400" lvl="1" indent="-457200">
              <a:lnSpc>
                <a:spcPct val="100000"/>
              </a:lnSpc>
              <a:spcBef>
                <a:spcPts val="0"/>
              </a:spcBef>
              <a:buFont typeface="+mj-lt"/>
              <a:buAutoNum type="arabicPeriod"/>
            </a:pPr>
            <a:r>
              <a:rPr lang="en-GB" sz="1200" dirty="0">
                <a:solidFill>
                  <a:prstClr val="black"/>
                </a:solidFill>
              </a:rPr>
              <a:t>Right Action pane: Create Custom View &gt; Filter ‘Critical’ &gt; Event log &gt; Windows OS (Name: e.g. Filer – Critical). Right-click / Double-click copy ‘</a:t>
            </a:r>
            <a:r>
              <a:rPr lang="en-GB" sz="1200" b="1" dirty="0">
                <a:solidFill>
                  <a:prstClr val="black"/>
                </a:solidFill>
              </a:rPr>
              <a:t>Details as Text</a:t>
            </a:r>
            <a:r>
              <a:rPr lang="en-GB" sz="1200" dirty="0">
                <a:solidFill>
                  <a:prstClr val="black"/>
                </a:solidFill>
              </a:rPr>
              <a:t>’ to include in a document for reporting purposes.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001D35"/>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001D35"/>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1D35"/>
                </a:solidFill>
                <a:effectLst/>
                <a:latin typeface="Google Sans"/>
              </a:rPr>
              <a:t>* EFI system partition (ESP) is </a:t>
            </a:r>
            <a:r>
              <a:rPr lang="en-US" dirty="0"/>
              <a:t>a partition on a computer's hard disk drive or solid-state drive that stores files used to boot the operating system and utilities. </a:t>
            </a:r>
            <a:r>
              <a:rPr lang="en-US" b="0" i="0" dirty="0">
                <a:solidFill>
                  <a:srgbClr val="545D7E"/>
                </a:solidFill>
                <a:effectLst/>
                <a:latin typeface="Google Sans"/>
              </a:rPr>
              <a:t>The ESP is used by computers with the Unified Extensible Firmware Interface (UEFI). When a computer boots, the UEFI firmware loads files from the ESP to start the operating system. The ESP stores UEFI boot loaders, applications, and drivers. It's an OS-independent partition.</a:t>
            </a:r>
            <a:br>
              <a:rPr lang="en-US" b="0" i="0" dirty="0">
                <a:solidFill>
                  <a:srgbClr val="545D7E"/>
                </a:solidFill>
                <a:effectLst/>
                <a:latin typeface="Google Sans"/>
              </a:rPr>
            </a:br>
            <a:r>
              <a:rPr lang="en-US" b="0" i="0" dirty="0">
                <a:solidFill>
                  <a:srgbClr val="545D7E"/>
                </a:solidFill>
                <a:effectLst/>
                <a:latin typeface="Google Sans"/>
              </a:rPr>
              <a:t>* </a:t>
            </a:r>
            <a:r>
              <a:rPr lang="en-US" b="0" i="0" dirty="0">
                <a:solidFill>
                  <a:srgbClr val="001D35"/>
                </a:solidFill>
                <a:effectLst/>
                <a:latin typeface="Google Sans"/>
              </a:rPr>
              <a:t>A Windows recovery partition is </a:t>
            </a:r>
            <a:r>
              <a:rPr lang="en-US" dirty="0"/>
              <a:t>a hidden section of a computer's hard drive that contains a backup copy of the system files and settings</a:t>
            </a:r>
            <a:r>
              <a:rPr lang="en-US" b="0" i="0" dirty="0">
                <a:solidFill>
                  <a:srgbClr val="001D35"/>
                </a:solidFill>
                <a:effectLst/>
                <a:latin typeface="Google Sans"/>
              </a:rPr>
              <a:t>.</a:t>
            </a:r>
            <a:br>
              <a:rPr lang="en-US" b="0" i="0" dirty="0">
                <a:solidFill>
                  <a:srgbClr val="001D35"/>
                </a:solidFill>
                <a:effectLst/>
                <a:latin typeface="Google Sans"/>
              </a:rPr>
            </a:br>
            <a:r>
              <a:rPr lang="en-US" b="0" i="0" dirty="0">
                <a:solidFill>
                  <a:srgbClr val="001D35"/>
                </a:solidFill>
                <a:effectLst/>
                <a:latin typeface="Google Sans"/>
              </a:rPr>
              <a:t>* </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A network adapter is usually a hardware component that allows a device to connect to a network and communicate with other devices on the network e.g. </a:t>
            </a:r>
            <a:r>
              <a:rPr lang="en-GB" sz="1200" b="0" i="0" kern="100" dirty="0">
                <a:solidFill>
                  <a:srgbClr val="545D7E"/>
                </a:solidFill>
                <a:effectLst/>
                <a:latin typeface="Google Sans"/>
                <a:ea typeface="DengXian" panose="02010600030101010101" pitchFamily="2" charset="-122"/>
                <a:cs typeface="Times New Roman" panose="02020603050405020304" pitchFamily="18" charset="0"/>
              </a:rPr>
              <a:t>N</a:t>
            </a:r>
            <a:r>
              <a:rPr lang="en-GB" b="0" i="0" dirty="0">
                <a:solidFill>
                  <a:srgbClr val="545D7E"/>
                </a:solidFill>
                <a:effectLst/>
                <a:latin typeface="Google Sans"/>
              </a:rPr>
              <a:t>etwork interface cards (NICs), Wi-fi- technology, USB dongles for 4g/5g data communication.</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B336E85B-4BC5-1B33-4C22-DB66786D5D1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2573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0" i="0" dirty="0">
                <a:solidFill>
                  <a:srgbClr val="202124"/>
                </a:solidFill>
                <a:effectLst/>
                <a:latin typeface="Google Sans"/>
              </a:rPr>
              <a:t>“Physical memory (also known as RAM - random access memory) is </a:t>
            </a:r>
            <a:r>
              <a:rPr lang="en-US" b="0" i="0" dirty="0">
                <a:solidFill>
                  <a:srgbClr val="040C28"/>
                </a:solidFill>
                <a:effectLst/>
                <a:latin typeface="Google Sans"/>
              </a:rPr>
              <a:t>a hardware component that provides temporary, high-speed storage for actively running processes, programs, and data</a:t>
            </a:r>
            <a:r>
              <a:rPr lang="en-US" b="0" i="0" dirty="0">
                <a:solidFill>
                  <a:srgbClr val="202124"/>
                </a:solidFill>
                <a:effectLst/>
                <a:latin typeface="Google Sans"/>
              </a:rPr>
              <a:t>. It allows the CPU to quickly access the data, significantly boosting a computer's performance.” [r]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5314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DC87ED-145F-AFB9-01E0-CD3DBCAF57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D31D38-5780-3374-106A-A8E93473DB9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2A5F5F8-1F08-F1A0-7E86-AEDCF3CAA91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AC2F57F-1D0A-3304-24B4-C38DB362C4D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5024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33564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35281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189FD-A488-377F-0ACA-2BC2A47A77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9B799C-2C5C-7B03-C3DF-3E8DB49553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B92EE3-7C4C-4B7A-3869-DCB1C82A7BC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5D5958-1C9B-7945-0AE9-5AD5814E0A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45789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3E522-53AC-C236-77BA-8667A717B9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443371-0489-48C2-6506-C169A83543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9AB6F5-AFEC-496E-AB5E-08DD52A5FD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3642DE-6A51-410A-F0DC-4B1D8C6C76F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73342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2080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E6CFE-B22D-2C69-186D-1C2E05F505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540D9A-66BF-6F28-7A06-CBF0616AED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69A3B9-6DE3-0390-2C96-A6FFAF07F9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E5A283-32BC-4726-1F5A-025948980E9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4974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36332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63849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22916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6AE10-FC40-409B-BE5A-5371559041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E54628-429C-3E0C-7E4E-9F38495ABF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EDBC707-055A-E70D-5341-E928890DE4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54153D-574A-BD4F-659E-83A20CF63AD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05937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452F1-0314-2693-D0C9-D0D67DDBB7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419246-C55E-C020-E1B0-B4DABE60DFB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A44ED15-A9F5-4D08-D23C-44D8B2684D68}"/>
              </a:ext>
            </a:extLst>
          </p:cNvPr>
          <p:cNvSpPr>
            <a:spLocks noGrp="1"/>
          </p:cNvSpPr>
          <p:nvPr>
            <p:ph type="body" idx="1"/>
          </p:nvPr>
        </p:nvSpPr>
        <p:spPr/>
        <p:txBody>
          <a:bodyPr/>
          <a:lstStyle/>
          <a:p>
            <a:r>
              <a:rPr lang="en-US" dirty="0"/>
              <a:t>:: Right click on .bat file and Run as Administrator.</a:t>
            </a:r>
          </a:p>
          <a:p>
            <a:r>
              <a:rPr lang="en-US" dirty="0"/>
              <a:t>:: /E - Copies all the folders and subfolders, including empty ones.</a:t>
            </a:r>
          </a:p>
          <a:p>
            <a:endParaRPr lang="en-US" dirty="0"/>
          </a:p>
          <a:p>
            <a:r>
              <a:rPr lang="en-US" dirty="0" err="1"/>
              <a:t>xcopy</a:t>
            </a:r>
            <a:r>
              <a:rPr lang="en-US" dirty="0"/>
              <a:t> C:\Source\* C:\backup\* /E</a:t>
            </a:r>
          </a:p>
          <a:p>
            <a:endParaRPr lang="en-US" dirty="0"/>
          </a:p>
          <a:p>
            <a:r>
              <a:rPr lang="en-US" dirty="0"/>
              <a:t>:: robocopy "C:\Source" "C:\backup" /E</a:t>
            </a:r>
            <a:endParaRPr lang="en-GB" dirty="0"/>
          </a:p>
        </p:txBody>
      </p:sp>
      <p:sp>
        <p:nvSpPr>
          <p:cNvPr id="4" name="Slide Number Placeholder 3">
            <a:extLst>
              <a:ext uri="{FF2B5EF4-FFF2-40B4-BE49-F238E27FC236}">
                <a16:creationId xmlns:a16="http://schemas.microsoft.com/office/drawing/2014/main" id="{FCD24D47-5DFF-2CA4-FCC6-05E0E1375C0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25765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62567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67C2B0-9C00-E297-42BC-5A340147D1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DD8183-3D31-5D24-5FF4-071C79273C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290FDC-A61A-FFC2-C6E8-EFDC126707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3CED31-0C51-15A2-D1DC-E6263EE6B67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21263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48071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1724C-8ACB-1031-0699-7EBF950036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E7E167-1FDF-6181-3FA5-A2A9265EFC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9900EC-C637-2345-9B12-FDF5D3C41DC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DBDA65-61CD-EED3-C9E7-BB64E62AD8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58506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0561D-A1B1-B6C7-D489-EFA391C015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653272-F4FA-63B4-7E42-87732A2DDB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6C96AE-EC38-5D53-7BF2-40D8B4BC47D1}"/>
              </a:ext>
            </a:extLst>
          </p:cNvPr>
          <p:cNvSpPr>
            <a:spLocks noGrp="1"/>
          </p:cNvSpPr>
          <p:nvPr>
            <p:ph type="body" idx="1"/>
          </p:nvPr>
        </p:nvSpPr>
        <p:spPr/>
        <p:txBody>
          <a:bodyPr/>
          <a:lstStyle/>
          <a:p>
            <a:r>
              <a:rPr lang="en-US" dirty="0"/>
              <a:t>:: Right click on .bat file and Run as Administrator.</a:t>
            </a:r>
          </a:p>
          <a:p>
            <a:r>
              <a:rPr lang="en-US" dirty="0"/>
              <a:t>:: /E - Copies all the folders and subfolders, including empty ones.</a:t>
            </a:r>
          </a:p>
          <a:p>
            <a:endParaRPr lang="en-US" dirty="0"/>
          </a:p>
          <a:p>
            <a:r>
              <a:rPr lang="en-US" dirty="0" err="1"/>
              <a:t>xcopy</a:t>
            </a:r>
            <a:r>
              <a:rPr lang="en-US" dirty="0"/>
              <a:t> C:\Source\* C:\backup\* /E</a:t>
            </a:r>
          </a:p>
          <a:p>
            <a:endParaRPr lang="en-US" dirty="0"/>
          </a:p>
          <a:p>
            <a:r>
              <a:rPr lang="en-US" dirty="0"/>
              <a:t>:: robocopy "C:\Source" "C:\backup" /E</a:t>
            </a:r>
            <a:endParaRPr lang="en-GB"/>
          </a:p>
          <a:p>
            <a:endParaRPr lang="en-GB" dirty="0"/>
          </a:p>
        </p:txBody>
      </p:sp>
      <p:sp>
        <p:nvSpPr>
          <p:cNvPr id="4" name="Slide Number Placeholder 3">
            <a:extLst>
              <a:ext uri="{FF2B5EF4-FFF2-40B4-BE49-F238E27FC236}">
                <a16:creationId xmlns:a16="http://schemas.microsoft.com/office/drawing/2014/main" id="{DDF0EE6B-2010-AB11-7CC2-DB14738D50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18965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78752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A66CC-ED80-168F-B0DD-3F8C4CF89F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711F5A-F582-5A87-36F6-A94AB909AF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18932F-E03D-4976-D7D2-50AE9E1EB25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93B2981-10C9-4CBE-473A-2037FCAD2E3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99491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58226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34387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64627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881C9-20B1-3F97-DDC3-4A2749571F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ACA2B0-06A8-4D6F-1B12-896900196A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096203-A349-59B5-2C33-918C1C3001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9893B65-4D90-2DB5-B93F-BCFB5D0363E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9853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793353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087591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6AD674-55BF-A98C-3739-1A9935025C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A5BD8D-66EA-7D39-0A72-13A0F91468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94895C-AFE7-293E-84AF-01B0A0121B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C28DCF-95D2-457C-CE4D-C92AB18E1D8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36124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D812F-17DA-C737-6786-24B5C21EE9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526D7-423E-D217-3303-50D0DE6439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F91650-7047-C533-5777-3091610F78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173270-8B78-23FA-3DF8-D5EDD5051C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81865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F7454-7840-AD6F-C4BF-9DFEA8F5EA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E29A2F-7D45-DD62-9D6C-0F68DC0F16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F7D1E4-F621-3AC3-2AFE-108969B9361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55ABF472-EFE4-397C-D41C-554E8DC514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315915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9772B-32DF-E21B-F0A2-38E1EE22A9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C2E3D9-4685-0280-EFBA-F83E34F9D7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640649-E6EE-6A65-3267-AC78D554CBA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92BD07-5B7C-2066-18B1-540BF87FD29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269345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AE462-5746-4E87-A255-49B7EC8E22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2B2B2A-41DB-7199-E3A8-7865B93C53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030BEC-7AFE-853D-0388-8D80018D0F9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2C300E-6D58-57C7-857A-66E5ED7FDAE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88099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E34FD-CDB3-CC8E-095E-66A6C8FC48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7A2F96-5C23-0642-C4CD-4CA6F6B3AD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D6BA57-6B4D-792D-D22C-6E94E520BD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848047-BD4A-829A-215F-D68AE63310A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347512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8D60E-B9AA-F855-6175-3DB5B67517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AAED03-6D67-9861-5DA2-0A1D3633D0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B8DBAB-711F-0B98-5AD1-E88BAFAC175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B490939B-24F4-12A5-A3D6-A36647809F8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993117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13380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9350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03/03/2026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853901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03/03/2026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102239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03/03/2026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043145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03/03/2026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75828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03/03/2026</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495075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03/03/2026</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7236913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03/03/2026</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0638335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03/03/2026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7604541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03/03/2026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7621930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03/03/2026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566842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03/03/2026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25321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03/03/2026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40986273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18.svg"/></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hyperlink" Target="https://www.geeksvgs.com/id/183174"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7.png"/><Relationship Id="rId7" Type="http://schemas.openxmlformats.org/officeDocument/2006/relationships/customXml" Target="../ink/ink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customXml" Target="../ink/ink1.xml"/><Relationship Id="rId10" Type="http://schemas.openxmlformats.org/officeDocument/2006/relationships/image" Target="../media/image32.png"/><Relationship Id="rId4" Type="http://schemas.openxmlformats.org/officeDocument/2006/relationships/image" Target="../media/image28.png"/><Relationship Id="rId9" Type="http://schemas.openxmlformats.org/officeDocument/2006/relationships/customXml" Target="../ink/ink3.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hyperlink" Target="https://www.loggly.com/ultimate-guide/windows-logging-basic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11.sv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freesvg.org/cartoon-bat"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7.svg"/></Relationships>
</file>

<file path=ppt/slides/_rels/slide32.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hyperlink" Target="https://learn.microsoft.com/en-us/powershell/scripting/install/installing-powershell-on-linux?view=powershell-7.5" TargetMode="External"/><Relationship Id="rId7"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pcjs.org/software/pcx86/sys/windows/win95/4.00.950/" TargetMode="External"/><Relationship Id="rId5" Type="http://schemas.openxmlformats.org/officeDocument/2006/relationships/hyperlink" Target="https://bellard.org/jslinux/" TargetMode="External"/><Relationship Id="rId4" Type="http://schemas.openxmlformats.org/officeDocument/2006/relationships/hyperlink" Target="https://learn.microsoft.com/en-us/powershell/scripting/install/installing-powershell-on-macos?view=powershell-7.5"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MBBWVgE0ewk&amp;list=PL6gx4Cwl9DGDV6SnbINlVUd0o2xT4JbMu" TargetMode="External"/><Relationship Id="rId2" Type="http://schemas.openxmlformats.org/officeDocument/2006/relationships/hyperlink" Target="http://www./?????.com" TargetMode="Externa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kencenerelli.wordpress.com/2012/10/"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helpdeskgeek.com/how-to/save-a-list-of-running-processes-to-a-text-file-in-window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hyperlink" Target="http://jeremymallin.deviantart.com/art/Batgirl-Icon-3-243909201" TargetMode="External"/><Relationship Id="rId3" Type="http://schemas.openxmlformats.org/officeDocument/2006/relationships/image" Target="../media/image50.png"/><Relationship Id="rId7" Type="http://schemas.openxmlformats.org/officeDocument/2006/relationships/image" Target="../media/image52.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freesvg.org/cartoon-bat" TargetMode="External"/><Relationship Id="rId5" Type="http://schemas.openxmlformats.org/officeDocument/2006/relationships/image" Target="../media/image44.png"/><Relationship Id="rId4" Type="http://schemas.openxmlformats.org/officeDocument/2006/relationships/image" Target="../media/image51.sv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4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43.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image" Target="../media/image60.svg"/><Relationship Id="rId13" Type="http://schemas.openxmlformats.org/officeDocument/2006/relationships/image" Target="../media/image65.png"/><Relationship Id="rId3" Type="http://schemas.openxmlformats.org/officeDocument/2006/relationships/image" Target="../media/image55.png"/><Relationship Id="rId7" Type="http://schemas.openxmlformats.org/officeDocument/2006/relationships/image" Target="../media/image59.png"/><Relationship Id="rId12" Type="http://schemas.openxmlformats.org/officeDocument/2006/relationships/image" Target="../media/image64.sv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58.svg"/><Relationship Id="rId11" Type="http://schemas.openxmlformats.org/officeDocument/2006/relationships/image" Target="../media/image63.pn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 Id="rId14" Type="http://schemas.openxmlformats.org/officeDocument/2006/relationships/image" Target="../media/image66.svg"/></Relationships>
</file>

<file path=ppt/slides/_rels/slide45.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hyperlink" Target="https://www.tutorialspoint.com/batch_script/batch_script_network.htm#:~:text=Batch%20script%20has%20the%20facility,available%20for%20the%20net%20command.&amp;text=View%20the%20current%20password%20%26%20logon%20restrictions%20for%20the%20computer." TargetMode="External"/><Relationship Id="rId7" Type="http://schemas.openxmlformats.org/officeDocument/2006/relationships/image" Target="../media/image67.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s://www.youtube.com/watch?v=pgEtYG8RV1U" TargetMode="External"/><Relationship Id="rId5" Type="http://schemas.openxmlformats.org/officeDocument/2006/relationships/hyperlink" Target="https://www.netwrix.com/how-to-list-all-user-accounts-on-a-windows-system.html#:~:text=If%20you%20want%20to%20list,user%20accounts%20on%20the%20system." TargetMode="External"/><Relationship Id="rId4" Type="http://schemas.openxmlformats.org/officeDocument/2006/relationships/hyperlink" Target="https://www.hexnode.com/mobile-device-management/help/scripts-to-create-users-on-windows-10-devices/"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learn.microsoft.com/en-us/windows-server/administration/windows-commands/xcopy"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learn.microsoft.com/en-us/windows-server/administration/windows-commands/robocopy"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74.svg"/><Relationship Id="rId7" Type="http://schemas.openxmlformats.org/officeDocument/2006/relationships/image" Target="../media/image78.svg"/><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77.png"/><Relationship Id="rId5" Type="http://schemas.openxmlformats.org/officeDocument/2006/relationships/image" Target="../media/image76.svg"/><Relationship Id="rId4" Type="http://schemas.openxmlformats.org/officeDocument/2006/relationships/image" Target="../media/image75.png"/><Relationship Id="rId9" Type="http://schemas.openxmlformats.org/officeDocument/2006/relationships/image" Target="../media/image80.svg"/></Relationships>
</file>

<file path=ppt/slides/_rels/slide5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84.svg"/><Relationship Id="rId5" Type="http://schemas.openxmlformats.org/officeDocument/2006/relationships/image" Target="../media/image83.png"/><Relationship Id="rId4" Type="http://schemas.openxmlformats.org/officeDocument/2006/relationships/image" Target="../media/image82.sv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86.jp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tecnoplc.com/mac-no-reconoce-el-disco-duro/"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hyperlink" Target="https://kencenerelli.wordpress.com/2012/10/" TargetMode="External"/></Relationships>
</file>

<file path=ppt/slides/_rels/slide57.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hyperlink" Target="https://helpdeskgeek.com/help-desk/21-cmd-commands-all-windows-users-should-know/" TargetMode="External"/><Relationship Id="rId7" Type="http://schemas.openxmlformats.org/officeDocument/2006/relationships/image" Target="../media/image87.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kencenerelli.wordpress.com/2012/10/" TargetMode="External"/><Relationship Id="rId4" Type="http://schemas.openxmlformats.org/officeDocument/2006/relationships/image" Target="../media/image49.png"/></Relationships>
</file>

<file path=ppt/slides/_rels/slide58.xml.rels><?xml version="1.0" encoding="UTF-8" standalone="yes"?>
<Relationships xmlns="http://schemas.openxmlformats.org/package/2006/relationships"><Relationship Id="rId3" Type="http://schemas.openxmlformats.org/officeDocument/2006/relationships/hyperlink" Target="https://www.youtube.com/watch?v=Jfvg3CS1X3A"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png"/></Relationships>
</file>

<file path=ppt/slides/_rels/slide59.xml.rels><?xml version="1.0" encoding="UTF-8" standalone="yes"?>
<Relationships xmlns="http://schemas.openxmlformats.org/package/2006/relationships"><Relationship Id="rId3" Type="http://schemas.openxmlformats.org/officeDocument/2006/relationships/hyperlink" Target="https://learn.microsoft.com/en-us/windows-server/administration/windows-commands/dir"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hyperlink" Target="https://learn.microsoft.com/en-us/windows-server/administration/windows-commands/windows-commands" TargetMode="External"/><Relationship Id="rId4" Type="http://schemas.openxmlformats.org/officeDocument/2006/relationships/hyperlink" Target="https://en.wikibooks.org/wiki/Windows_Batch_Scripting#Switches"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beebom.com/command-prompt-tricks-to-know/"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image" Target="../media/image88.svg"/><Relationship Id="rId4" Type="http://schemas.openxmlformats.org/officeDocument/2006/relationships/image" Target="../media/image87.png"/></Relationships>
</file>

<file path=ppt/slides/_rels/slide6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learn.microsoft.com/en-us/windows-server/administration/windows-commands/windows-commands"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hyperlink" Target="https://learn.microsoft.com/en-us/windows-server/"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8" Type="http://schemas.openxmlformats.org/officeDocument/2006/relationships/hyperlink" Target="https://youtu.be/3Arj5zlUPG4" TargetMode="External"/><Relationship Id="rId3" Type="http://schemas.openxmlformats.org/officeDocument/2006/relationships/hyperlink" Target="https://youtu.be/r0g5eaR7T_8" TargetMode="External"/><Relationship Id="rId7" Type="http://schemas.openxmlformats.org/officeDocument/2006/relationships/hyperlink" Target="https://youtu.be/If4g2vVaiYk" TargetMode="External"/><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hyperlink" Target="https://youtu.be/3PajXKKGNck" TargetMode="External"/><Relationship Id="rId5" Type="http://schemas.openxmlformats.org/officeDocument/2006/relationships/hyperlink" Target="https://youtu.be/8CGOARw6zsk" TargetMode="External"/><Relationship Id="rId4" Type="http://schemas.openxmlformats.org/officeDocument/2006/relationships/hyperlink" Target="https://youtu.be/9jQthJ2uvLI" TargetMode="External"/></Relationships>
</file>

<file path=ppt/slides/_rels/slide68.xml.rels><?xml version="1.0" encoding="UTF-8" standalone="yes"?>
<Relationships xmlns="http://schemas.openxmlformats.org/package/2006/relationships"><Relationship Id="rId8" Type="http://schemas.openxmlformats.org/officeDocument/2006/relationships/image" Target="../media/image97.png"/><Relationship Id="rId3" Type="http://schemas.openxmlformats.org/officeDocument/2006/relationships/hyperlink" Target="https://www.warp.dev/" TargetMode="External"/><Relationship Id="rId7" Type="http://schemas.openxmlformats.org/officeDocument/2006/relationships/image" Target="../media/image96.png"/><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hyperlink" Target="https://www.youtube.com/watch?v=AtE2fNimYMI" TargetMode="External"/><Relationship Id="rId5" Type="http://schemas.openxmlformats.org/officeDocument/2006/relationships/hyperlink" Target="https://www.fastcompany.com/90907013/warp-terminal-command-line" TargetMode="External"/><Relationship Id="rId4" Type="http://schemas.openxmlformats.org/officeDocument/2006/relationships/hyperlink" Target="https://github.com/warpdotdev/Warp" TargetMode="External"/><Relationship Id="rId9" Type="http://schemas.openxmlformats.org/officeDocument/2006/relationships/image" Target="../media/image98.sv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B19F1-F81D-E7F2-6062-8B391B2314C6}"/>
              </a:ext>
            </a:extLst>
          </p:cNvPr>
          <p:cNvSpPr>
            <a:spLocks noGrp="1"/>
          </p:cNvSpPr>
          <p:nvPr>
            <p:ph type="title"/>
          </p:nvPr>
        </p:nvSpPr>
        <p:spPr/>
        <p:txBody>
          <a:bodyPr/>
          <a:lstStyle/>
          <a:p>
            <a:r>
              <a:rPr lang="en-GB" dirty="0">
                <a:highlight>
                  <a:srgbClr val="FFFF00"/>
                </a:highlight>
              </a:rPr>
              <a:t>Tutor reminder: show</a:t>
            </a:r>
          </a:p>
        </p:txBody>
      </p:sp>
      <p:sp>
        <p:nvSpPr>
          <p:cNvPr id="3" name="Content Placeholder 2">
            <a:extLst>
              <a:ext uri="{FF2B5EF4-FFF2-40B4-BE49-F238E27FC236}">
                <a16:creationId xmlns:a16="http://schemas.microsoft.com/office/drawing/2014/main" id="{4D079439-EC37-FB38-9D04-014AC0A1D3A5}"/>
              </a:ext>
            </a:extLst>
          </p:cNvPr>
          <p:cNvSpPr>
            <a:spLocks noGrp="1"/>
          </p:cNvSpPr>
          <p:nvPr>
            <p:ph idx="1"/>
          </p:nvPr>
        </p:nvSpPr>
        <p:spPr/>
        <p:txBody>
          <a:bodyPr>
            <a:normAutofit/>
          </a:bodyPr>
          <a:lstStyle/>
          <a:p>
            <a:pPr marL="514350" indent="-514350">
              <a:buFont typeface="+mj-lt"/>
              <a:buAutoNum type="arabicPeriod"/>
            </a:pPr>
            <a:r>
              <a:rPr lang="en-GB" sz="3600" dirty="0"/>
              <a:t>Network commands</a:t>
            </a:r>
          </a:p>
          <a:p>
            <a:pPr lvl="1"/>
            <a:r>
              <a:rPr lang="en-GB" sz="3200" dirty="0"/>
              <a:t>ipconfig</a:t>
            </a:r>
          </a:p>
          <a:p>
            <a:pPr lvl="1"/>
            <a:r>
              <a:rPr lang="en-GB" sz="3200" dirty="0"/>
              <a:t>ping</a:t>
            </a:r>
          </a:p>
          <a:p>
            <a:pPr marL="514350" indent="-514350">
              <a:buFont typeface="+mj-lt"/>
              <a:buAutoNum type="arabicPeriod"/>
            </a:pPr>
            <a:r>
              <a:rPr lang="en-GB" sz="3600" dirty="0"/>
              <a:t>Back-up command &amp; Task Scheduler</a:t>
            </a:r>
          </a:p>
        </p:txBody>
      </p:sp>
    </p:spTree>
    <p:extLst>
      <p:ext uri="{BB962C8B-B14F-4D97-AF65-F5344CB8AC3E}">
        <p14:creationId xmlns:p14="http://schemas.microsoft.com/office/powerpoint/2010/main" val="3232512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0D2B9C-98DA-A280-0144-074F0DA495E1}"/>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43A5E2F-332E-FC71-2956-7CD5233573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5B5E9E75-5259-F085-1051-3CF97699D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BB3AA0E4-DD7D-B731-A9A2-61696757B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030254E7-D3BF-092C-AFC3-BFB677CD4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45BF39E8-70DA-4E13-B777-37237EC27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156EB664-960A-26F1-D0EF-933FD0E97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83D55F18-C8CB-0B6D-21A3-16270B72B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D37516-760A-DD42-B834-F3E3C8D28817}"/>
              </a:ext>
            </a:extLst>
          </p:cNvPr>
          <p:cNvSpPr>
            <a:spLocks noGrp="1"/>
          </p:cNvSpPr>
          <p:nvPr>
            <p:ph type="ctrTitle"/>
          </p:nvPr>
        </p:nvSpPr>
        <p:spPr>
          <a:xfrm>
            <a:off x="1369468" y="1158993"/>
            <a:ext cx="9186727" cy="3081242"/>
          </a:xfrm>
        </p:spPr>
        <p:txBody>
          <a:bodyPr anchor="ctr">
            <a:normAutofit/>
          </a:bodyPr>
          <a:lstStyle/>
          <a:p>
            <a:r>
              <a:rPr lang="en-GB" sz="4800" u="sng" dirty="0">
                <a:solidFill>
                  <a:srgbClr val="FFFFFF"/>
                </a:solidFill>
                <a:highlight>
                  <a:srgbClr val="FF0000"/>
                </a:highlight>
              </a:rPr>
              <a:t>OS Tutorial 3</a:t>
            </a:r>
            <a:r>
              <a:rPr lang="en-GB" sz="4800" dirty="0">
                <a:solidFill>
                  <a:srgbClr val="FFFFFF"/>
                </a:solidFill>
                <a:highlight>
                  <a:srgbClr val="FF0000"/>
                </a:highlight>
              </a:rPr>
              <a:t>:</a:t>
            </a:r>
            <a:br>
              <a:rPr lang="en-GB" sz="4800" dirty="0">
                <a:solidFill>
                  <a:srgbClr val="FFFFFF"/>
                </a:solidFill>
                <a:highlight>
                  <a:srgbClr val="000000"/>
                </a:highlight>
              </a:rPr>
            </a:br>
            <a:r>
              <a:rPr lang="en-GB" sz="4800" dirty="0">
                <a:solidFill>
                  <a:srgbClr val="FFFFFF"/>
                </a:solidFill>
              </a:rPr>
              <a:t>System Monitoring, Management</a:t>
            </a:r>
            <a:br>
              <a:rPr lang="en-GB" sz="4800" dirty="0">
                <a:solidFill>
                  <a:srgbClr val="FFFFFF"/>
                </a:solidFill>
              </a:rPr>
            </a:br>
            <a:r>
              <a:rPr lang="en-GB" sz="4800" dirty="0">
                <a:solidFill>
                  <a:srgbClr val="FFFFFF"/>
                </a:solidFill>
              </a:rPr>
              <a:t>&amp; Batch commands</a:t>
            </a:r>
          </a:p>
        </p:txBody>
      </p:sp>
      <p:sp>
        <p:nvSpPr>
          <p:cNvPr id="3" name="TextBox 2">
            <a:extLst>
              <a:ext uri="{FF2B5EF4-FFF2-40B4-BE49-F238E27FC236}">
                <a16:creationId xmlns:a16="http://schemas.microsoft.com/office/drawing/2014/main" id="{FC3F4232-66FE-169E-5974-22BB745B99CD}"/>
              </a:ext>
            </a:extLst>
          </p:cNvPr>
          <p:cNvSpPr txBox="1"/>
          <p:nvPr/>
        </p:nvSpPr>
        <p:spPr>
          <a:xfrm>
            <a:off x="17022" y="5756161"/>
            <a:ext cx="6540627" cy="523220"/>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FF00"/>
                </a:solidFill>
                <a:effectLst/>
                <a:uLnTx/>
                <a:uFillTx/>
                <a:latin typeface="Aptos" panose="020B0004020202020204" pitchFamily="34" charset="0"/>
                <a:ea typeface="DengXian" panose="02010600030101010101" pitchFamily="2" charset="-122"/>
                <a:cs typeface="Times New Roman" panose="02020603050405020304" pitchFamily="18" charset="0"/>
              </a:rPr>
              <a:t>Download Tutorial deck from Moodle</a:t>
            </a:r>
            <a:r>
              <a:rPr kumimoji="0" lang="en-GB" sz="2800" b="0" i="0" u="none" strike="noStrike" kern="1200" cap="none" spc="0" normalizeH="0" baseline="0" noProof="0" dirty="0">
                <a:ln>
                  <a:noFill/>
                </a:ln>
                <a:solidFill>
                  <a:srgbClr val="FFFF00"/>
                </a:solidFill>
                <a:effectLst/>
                <a:uLnTx/>
                <a:uFillTx/>
                <a:latin typeface="Aptos" panose="020B0004020202020204" pitchFamily="34" charset="0"/>
                <a:ea typeface="DengXian" panose="02010600030101010101" pitchFamily="2" charset="-122"/>
                <a:cs typeface="Times New Roman" panose="02020603050405020304" pitchFamily="18" charset="0"/>
              </a:rPr>
              <a:t>.</a:t>
            </a:r>
            <a:endParaRPr kumimoji="0" lang="en-GB" sz="20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1061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602706" y="1222150"/>
            <a:ext cx="10636225" cy="4509415"/>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DM to Ask Questions </a:t>
            </a:r>
            <a:endPar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Request &amp; receive feedback</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Collaborate with others</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Share resources</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Optional: Bring Headphones for 1-2-1 chat.</a:t>
            </a:r>
          </a:p>
        </p:txBody>
      </p:sp>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11266" y="159154"/>
            <a:ext cx="5937616" cy="902512"/>
          </a:xfrm>
        </p:spPr>
        <p:txBody>
          <a:bodyPr>
            <a:normAutofit/>
          </a:bodyPr>
          <a:lstStyle/>
          <a:p>
            <a:r>
              <a:rPr lang="en-GB" sz="5400" b="1" u="sng" dirty="0"/>
              <a:t>Open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7211839" y="1401763"/>
            <a:ext cx="3811313" cy="2812428"/>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pic>
        <p:nvPicPr>
          <p:cNvPr id="3" name="Picture 2">
            <a:extLst>
              <a:ext uri="{FF2B5EF4-FFF2-40B4-BE49-F238E27FC236}">
                <a16:creationId xmlns:a16="http://schemas.microsoft.com/office/drawing/2014/main" id="{C1321F17-6701-9D21-67D6-7EE3831FB1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Tree>
    <p:extLst>
      <p:ext uri="{BB962C8B-B14F-4D97-AF65-F5344CB8AC3E}">
        <p14:creationId xmlns:p14="http://schemas.microsoft.com/office/powerpoint/2010/main" val="1625251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3D498-04EE-CF98-C32F-1B37B68C803A}"/>
              </a:ext>
            </a:extLst>
          </p:cNvPr>
          <p:cNvSpPr>
            <a:spLocks noGrp="1"/>
          </p:cNvSpPr>
          <p:nvPr>
            <p:ph type="title"/>
          </p:nvPr>
        </p:nvSpPr>
        <p:spPr>
          <a:xfrm>
            <a:off x="245269" y="286544"/>
            <a:ext cx="10515600" cy="1325563"/>
          </a:xfrm>
          <a:solidFill>
            <a:srgbClr val="002060"/>
          </a:solidFill>
        </p:spPr>
        <p:txBody>
          <a:bodyPr/>
          <a:lstStyle/>
          <a:p>
            <a:r>
              <a:rPr lang="en-GB" b="1" dirty="0">
                <a:solidFill>
                  <a:schemeClr val="bg1"/>
                </a:solidFill>
              </a:rPr>
              <a:t>Collaborative &amp; supported learning</a:t>
            </a:r>
          </a:p>
        </p:txBody>
      </p:sp>
      <p:sp>
        <p:nvSpPr>
          <p:cNvPr id="3" name="Content Placeholder 2">
            <a:extLst>
              <a:ext uri="{FF2B5EF4-FFF2-40B4-BE49-F238E27FC236}">
                <a16:creationId xmlns:a16="http://schemas.microsoft.com/office/drawing/2014/main" id="{3E0A33E1-1908-4E28-1F03-96DFDFC56BE5}"/>
              </a:ext>
            </a:extLst>
          </p:cNvPr>
          <p:cNvSpPr>
            <a:spLocks noGrp="1"/>
          </p:cNvSpPr>
          <p:nvPr>
            <p:ph idx="1"/>
          </p:nvPr>
        </p:nvSpPr>
        <p:spPr>
          <a:xfrm>
            <a:off x="616744" y="1761331"/>
            <a:ext cx="10515600" cy="4351338"/>
          </a:xfrm>
        </p:spPr>
        <p:txBody>
          <a:bodyPr>
            <a:normAutofit/>
          </a:bodyPr>
          <a:lstStyle/>
          <a:p>
            <a:r>
              <a:rPr lang="en-GB" sz="3200" b="1" dirty="0"/>
              <a:t>Work together</a:t>
            </a:r>
            <a:r>
              <a:rPr lang="en-GB" sz="3200" dirty="0"/>
              <a:t>, help and support each other.</a:t>
            </a:r>
          </a:p>
          <a:p>
            <a:r>
              <a:rPr lang="en-GB" sz="3200" b="1" dirty="0"/>
              <a:t>Ask Questions </a:t>
            </a:r>
            <a:r>
              <a:rPr lang="en-GB" sz="3200" dirty="0"/>
              <a:t>if and when needed.</a:t>
            </a:r>
          </a:p>
          <a:p>
            <a:r>
              <a:rPr lang="en-GB" sz="3200" dirty="0"/>
              <a:t>Feel free to </a:t>
            </a:r>
            <a:r>
              <a:rPr lang="en-GB" sz="3200" b="1" dirty="0"/>
              <a:t>Search &amp; use AI Tools </a:t>
            </a:r>
            <a:r>
              <a:rPr lang="en-GB" sz="3200" dirty="0"/>
              <a:t>to get more information on any of the tools and commands you use in the session today.</a:t>
            </a:r>
          </a:p>
          <a:p>
            <a:endParaRPr lang="en-GB" sz="3200" dirty="0"/>
          </a:p>
        </p:txBody>
      </p:sp>
      <p:grpSp>
        <p:nvGrpSpPr>
          <p:cNvPr id="4" name="Group 3">
            <a:extLst>
              <a:ext uri="{FF2B5EF4-FFF2-40B4-BE49-F238E27FC236}">
                <a16:creationId xmlns:a16="http://schemas.microsoft.com/office/drawing/2014/main" id="{73B94354-582A-4725-2C1A-A12A0E1B98B5}"/>
              </a:ext>
            </a:extLst>
          </p:cNvPr>
          <p:cNvGrpSpPr/>
          <p:nvPr/>
        </p:nvGrpSpPr>
        <p:grpSpPr>
          <a:xfrm>
            <a:off x="9833828" y="-154041"/>
            <a:ext cx="1898822" cy="1898822"/>
            <a:chOff x="201640" y="-154042"/>
            <a:chExt cx="1898822" cy="1898822"/>
          </a:xfrm>
        </p:grpSpPr>
        <p:pic>
          <p:nvPicPr>
            <p:cNvPr id="5" name="Graphic 4" descr="Computer with solid fill">
              <a:extLst>
                <a:ext uri="{FF2B5EF4-FFF2-40B4-BE49-F238E27FC236}">
                  <a16:creationId xmlns:a16="http://schemas.microsoft.com/office/drawing/2014/main" id="{811C5714-149C-84E0-0BC9-3B4B40BA0F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1640" y="-154042"/>
              <a:ext cx="1898822" cy="1898822"/>
            </a:xfrm>
            <a:prstGeom prst="rect">
              <a:avLst/>
            </a:prstGeom>
          </p:spPr>
        </p:pic>
        <p:pic>
          <p:nvPicPr>
            <p:cNvPr id="6" name="Graphic 5" descr="Magnifying glass with solid fill">
              <a:extLst>
                <a:ext uri="{FF2B5EF4-FFF2-40B4-BE49-F238E27FC236}">
                  <a16:creationId xmlns:a16="http://schemas.microsoft.com/office/drawing/2014/main" id="{3169142C-2BB4-9EFE-3053-E144F33A61A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8018" y="272336"/>
              <a:ext cx="1472444" cy="1472444"/>
            </a:xfrm>
            <a:prstGeom prst="rect">
              <a:avLst/>
            </a:prstGeom>
          </p:spPr>
        </p:pic>
      </p:grpSp>
      <p:grpSp>
        <p:nvGrpSpPr>
          <p:cNvPr id="7" name="Group 6">
            <a:extLst>
              <a:ext uri="{FF2B5EF4-FFF2-40B4-BE49-F238E27FC236}">
                <a16:creationId xmlns:a16="http://schemas.microsoft.com/office/drawing/2014/main" id="{475D7644-1E42-346C-8C07-1E253BC807CB}"/>
              </a:ext>
            </a:extLst>
          </p:cNvPr>
          <p:cNvGrpSpPr/>
          <p:nvPr/>
        </p:nvGrpSpPr>
        <p:grpSpPr>
          <a:xfrm>
            <a:off x="3754264" y="3552031"/>
            <a:ext cx="3811313" cy="2812428"/>
            <a:chOff x="5860677" y="2191869"/>
            <a:chExt cx="3666564" cy="2523566"/>
          </a:xfrm>
          <a:solidFill>
            <a:srgbClr val="002060"/>
          </a:solidFill>
        </p:grpSpPr>
        <p:pic>
          <p:nvPicPr>
            <p:cNvPr id="8" name="Graphic 7" descr="Meeting outline">
              <a:extLst>
                <a:ext uri="{FF2B5EF4-FFF2-40B4-BE49-F238E27FC236}">
                  <a16:creationId xmlns:a16="http://schemas.microsoft.com/office/drawing/2014/main" id="{4DA54A57-F3DF-076C-423F-A044AC01235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003675" y="2191869"/>
              <a:ext cx="2523566" cy="2523566"/>
            </a:xfrm>
            <a:prstGeom prst="rect">
              <a:avLst/>
            </a:prstGeom>
          </p:spPr>
        </p:pic>
        <p:pic>
          <p:nvPicPr>
            <p:cNvPr id="9" name="Graphic 8" descr="Online meeting with solid fill">
              <a:extLst>
                <a:ext uri="{FF2B5EF4-FFF2-40B4-BE49-F238E27FC236}">
                  <a16:creationId xmlns:a16="http://schemas.microsoft.com/office/drawing/2014/main" id="{096E5D06-F5D0-9A9F-2330-8138432F06D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860677" y="2857500"/>
              <a:ext cx="1703294" cy="1703294"/>
            </a:xfrm>
            <a:prstGeom prst="rect">
              <a:avLst/>
            </a:prstGeom>
          </p:spPr>
        </p:pic>
      </p:grpSp>
    </p:spTree>
    <p:extLst>
      <p:ext uri="{BB962C8B-B14F-4D97-AF65-F5344CB8AC3E}">
        <p14:creationId xmlns:p14="http://schemas.microsoft.com/office/powerpoint/2010/main" val="2182071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2764614" y="42863"/>
            <a:ext cx="6798541" cy="942975"/>
          </a:xfrm>
        </p:spPr>
        <p:txBody>
          <a:bodyPr anchor="b">
            <a:normAutofit/>
          </a:bodyPr>
          <a:lstStyle/>
          <a:p>
            <a:r>
              <a:rPr lang="en-GB" sz="6000" u="sng" dirty="0"/>
              <a:t>Overview</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2686049"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007501" y="985838"/>
            <a:ext cx="8622524" cy="5550720"/>
          </a:xfrm>
        </p:spPr>
        <p:txBody>
          <a:bodyPr>
            <a:normAutofit fontScale="70000" lnSpcReduction="20000"/>
          </a:bodyPr>
          <a:lstStyle/>
          <a:p>
            <a:pPr>
              <a:lnSpc>
                <a:spcPct val="110000"/>
              </a:lnSpc>
              <a:spcBef>
                <a:spcPts val="600"/>
              </a:spcBef>
            </a:pPr>
            <a:r>
              <a:rPr lang="en-GB" sz="5100" dirty="0"/>
              <a:t>The System Monitoring tools covered this week will help you to document some useful </a:t>
            </a:r>
            <a:r>
              <a:rPr lang="en-GB" sz="5100" b="1" dirty="0">
                <a:highlight>
                  <a:srgbClr val="FFFF00"/>
                </a:highlight>
              </a:rPr>
              <a:t>screenshots for Task 1 </a:t>
            </a:r>
            <a:r>
              <a:rPr lang="en-GB" sz="5100" dirty="0"/>
              <a:t>of the assignment </a:t>
            </a:r>
          </a:p>
          <a:p>
            <a:pPr>
              <a:lnSpc>
                <a:spcPct val="110000"/>
              </a:lnSpc>
              <a:spcBef>
                <a:spcPts val="600"/>
              </a:spcBef>
            </a:pPr>
            <a:r>
              <a:rPr lang="en-GB" sz="5100" dirty="0"/>
              <a:t>And we will </a:t>
            </a:r>
            <a:r>
              <a:rPr lang="en-GB" sz="5100" b="1" dirty="0">
                <a:highlight>
                  <a:srgbClr val="FFFF00"/>
                </a:highlight>
              </a:rPr>
              <a:t>start</a:t>
            </a:r>
            <a:r>
              <a:rPr lang="en-GB" sz="5100" dirty="0"/>
              <a:t> to look at some </a:t>
            </a:r>
            <a:r>
              <a:rPr lang="en-GB" sz="5100" b="1" dirty="0">
                <a:highlight>
                  <a:srgbClr val="FFFF00"/>
                </a:highlight>
              </a:rPr>
              <a:t>BATCH commands for Task 2</a:t>
            </a:r>
            <a:r>
              <a:rPr lang="en-GB" sz="5100" dirty="0"/>
              <a:t>.</a:t>
            </a:r>
          </a:p>
          <a:p>
            <a:pPr marL="0" indent="0">
              <a:lnSpc>
                <a:spcPct val="110000"/>
              </a:lnSpc>
              <a:spcBef>
                <a:spcPts val="600"/>
              </a:spcBef>
              <a:buNone/>
            </a:pPr>
            <a:br>
              <a:rPr lang="en-GB" sz="3400" dirty="0">
                <a:highlight>
                  <a:srgbClr val="FFFF00"/>
                </a:highlight>
              </a:rPr>
            </a:br>
            <a:endParaRPr lang="en-GB" sz="3400" dirty="0">
              <a:highlight>
                <a:srgbClr val="FFFF00"/>
              </a:highlight>
            </a:endParaRPr>
          </a:p>
          <a:p>
            <a:pPr marL="0" indent="0">
              <a:lnSpc>
                <a:spcPct val="110000"/>
              </a:lnSpc>
              <a:spcBef>
                <a:spcPts val="600"/>
              </a:spcBef>
              <a:buNone/>
            </a:pPr>
            <a:r>
              <a:rPr lang="en-GB" sz="2200" b="1" dirty="0"/>
              <a:t>Bg. </a:t>
            </a:r>
            <a:r>
              <a:rPr lang="en-GB" sz="2200" dirty="0"/>
              <a:t>The deck includes some </a:t>
            </a:r>
            <a:r>
              <a:rPr lang="en-GB" sz="2200" b="1" dirty="0"/>
              <a:t>Bg. slides </a:t>
            </a:r>
            <a:r>
              <a:rPr lang="en-GB" sz="2200" dirty="0"/>
              <a:t>that</a:t>
            </a:r>
            <a:r>
              <a:rPr lang="en-GB" sz="2200" b="1" dirty="0"/>
              <a:t> </a:t>
            </a:r>
            <a:r>
              <a:rPr lang="en-GB" sz="2200" dirty="0"/>
              <a:t>provide optional further reading. They include additional </a:t>
            </a:r>
            <a:r>
              <a:rPr lang="en-GB" sz="2200" b="1" dirty="0"/>
              <a:t>background</a:t>
            </a:r>
            <a:r>
              <a:rPr lang="en-GB" sz="2200" dirty="0"/>
              <a:t> information and further description that may be useful if interested in learning more about the topics covered. There are also additional handouts on Moodle if you would like to learn more. These Bg. Decks &amp; handouts are beyond what is needed for the assessment.</a:t>
            </a:r>
            <a:br>
              <a:rPr lang="en-GB" sz="2200" dirty="0"/>
            </a:br>
            <a:r>
              <a:rPr lang="en-GB" sz="2200" dirty="0"/>
              <a:t>+ </a:t>
            </a:r>
            <a:r>
              <a:rPr lang="en-GB" sz="2200" b="1" dirty="0"/>
              <a:t>Modules at L5 &amp; L6 </a:t>
            </a:r>
            <a:r>
              <a:rPr lang="en-GB" sz="2200" dirty="0"/>
              <a:t>will cover some of these areas in more depth relevant to the programme being studied.</a:t>
            </a:r>
          </a:p>
        </p:txBody>
      </p:sp>
    </p:spTree>
    <p:extLst>
      <p:ext uri="{BB962C8B-B14F-4D97-AF65-F5344CB8AC3E}">
        <p14:creationId xmlns:p14="http://schemas.microsoft.com/office/powerpoint/2010/main" val="3591285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5" name="Straight Connector 1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40572" y="569297"/>
            <a:ext cx="5608830" cy="5608830"/>
          </a:xfrm>
          <a:prstGeom prst="rect">
            <a:avLst/>
          </a:prstGeom>
        </p:spPr>
      </p:pic>
      <p:pic>
        <p:nvPicPr>
          <p:cNvPr id="2" name="Picture 1">
            <a:extLst>
              <a:ext uri="{FF2B5EF4-FFF2-40B4-BE49-F238E27FC236}">
                <a16:creationId xmlns:a16="http://schemas.microsoft.com/office/drawing/2014/main" id="{0C8A9C87-7EF2-DC8D-0FF7-8C6076F9A9B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283583" y="379900"/>
            <a:ext cx="6286224" cy="1035781"/>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Calibri Light" panose="020F0302020204030204"/>
                <a:ea typeface="+mj-ea"/>
                <a:cs typeface="+mj-cs"/>
              </a:rPr>
              <a:t>Tutorial Activity answers:</a:t>
            </a:r>
            <a:endParaRPr kumimoji="0" lang="en-US" sz="48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372512" y="1605078"/>
            <a:ext cx="5268059" cy="1505248"/>
          </a:xfrm>
        </p:spPr>
        <p:txBody>
          <a:bodyPr vert="horz" lIns="91440" tIns="45720" rIns="91440" bIns="45720" rtlCol="0">
            <a:normAutofit/>
          </a:bodyPr>
          <a:lstStyle/>
          <a:p>
            <a:r>
              <a:rPr lang="en-US" kern="1200" dirty="0">
                <a:solidFill>
                  <a:schemeClr val="tx1"/>
                </a:solidFill>
                <a:latin typeface="+mn-lt"/>
                <a:ea typeface="+mn-ea"/>
                <a:cs typeface="+mn-cs"/>
              </a:rPr>
              <a:t>Open your ‘</a:t>
            </a:r>
            <a:r>
              <a:rPr lang="en-US" b="1" kern="1200" dirty="0">
                <a:solidFill>
                  <a:schemeClr val="tx1"/>
                </a:solidFill>
                <a:latin typeface="+mn-lt"/>
                <a:ea typeface="+mn-ea"/>
                <a:cs typeface="+mn-cs"/>
              </a:rPr>
              <a:t>Tutorial Activity</a:t>
            </a:r>
            <a:r>
              <a:rPr lang="en-US" kern="1200" dirty="0">
                <a:solidFill>
                  <a:schemeClr val="tx1"/>
                </a:solidFill>
                <a:latin typeface="+mn-lt"/>
                <a:ea typeface="+mn-ea"/>
                <a:cs typeface="+mn-cs"/>
              </a:rPr>
              <a:t> </a:t>
            </a:r>
            <a:r>
              <a:rPr lang="en-US" b="1" kern="1200" dirty="0">
                <a:solidFill>
                  <a:schemeClr val="tx1"/>
                </a:solidFill>
                <a:latin typeface="+mn-lt"/>
                <a:ea typeface="+mn-ea"/>
                <a:cs typeface="+mn-cs"/>
              </a:rPr>
              <a:t>document’</a:t>
            </a:r>
            <a:r>
              <a:rPr lang="en-US" kern="1200" dirty="0">
                <a:solidFill>
                  <a:schemeClr val="tx1"/>
                </a:solidFill>
                <a:latin typeface="+mn-lt"/>
                <a:ea typeface="+mn-ea"/>
                <a:cs typeface="+mn-cs"/>
              </a:rPr>
              <a:t>, to save Activity answers.</a:t>
            </a:r>
          </a:p>
        </p:txBody>
      </p:sp>
    </p:spTree>
    <p:extLst>
      <p:ext uri="{BB962C8B-B14F-4D97-AF65-F5344CB8AC3E}">
        <p14:creationId xmlns:p14="http://schemas.microsoft.com/office/powerpoint/2010/main" val="878951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49867" y="572097"/>
            <a:ext cx="6798541" cy="1045973"/>
          </a:xfrm>
        </p:spPr>
        <p:txBody>
          <a:bodyPr anchor="b">
            <a:normAutofit/>
          </a:bodyPr>
          <a:lstStyle/>
          <a:p>
            <a:r>
              <a:rPr lang="en-GB" sz="5400" u="sng" dirty="0"/>
              <a:t>Tutorial Activities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586145" y="1824347"/>
            <a:ext cx="8529655" cy="2413687"/>
          </a:xfrm>
        </p:spPr>
        <p:txBody>
          <a:bodyPr>
            <a:normAutofit lnSpcReduction="10000"/>
          </a:bodyPr>
          <a:lstStyle/>
          <a:p>
            <a:pPr marL="514350" indent="-514350">
              <a:lnSpc>
                <a:spcPct val="110000"/>
              </a:lnSpc>
              <a:spcBef>
                <a:spcPts val="600"/>
              </a:spcBef>
              <a:buFont typeface="+mj-lt"/>
              <a:buAutoNum type="arabicPeriod"/>
            </a:pPr>
            <a:r>
              <a:rPr lang="en-GB" sz="3400" b="1" dirty="0">
                <a:highlight>
                  <a:srgbClr val="FFFF00"/>
                </a:highlight>
              </a:rPr>
              <a:t>Activity 1: </a:t>
            </a:r>
            <a:r>
              <a:rPr lang="en-GB" sz="3400" dirty="0">
                <a:highlight>
                  <a:srgbClr val="FFFF00"/>
                </a:highlight>
              </a:rPr>
              <a:t>System Monitoring &amp; Management tools (Win OS)</a:t>
            </a:r>
            <a:endParaRPr lang="en-GB" sz="3400" b="1" dirty="0">
              <a:highlight>
                <a:srgbClr val="FFFF00"/>
              </a:highlight>
            </a:endParaRPr>
          </a:p>
          <a:p>
            <a:pPr marL="514350" indent="-514350">
              <a:lnSpc>
                <a:spcPct val="110000"/>
              </a:lnSpc>
              <a:spcBef>
                <a:spcPts val="600"/>
              </a:spcBef>
              <a:buFont typeface="+mj-lt"/>
              <a:buAutoNum type="arabicPeriod"/>
            </a:pPr>
            <a:r>
              <a:rPr lang="en-GB" sz="3400" b="1" dirty="0">
                <a:highlight>
                  <a:srgbClr val="FFFF00"/>
                </a:highlight>
              </a:rPr>
              <a:t>Activity 2: </a:t>
            </a:r>
            <a:r>
              <a:rPr lang="en-GB" sz="3400" dirty="0">
                <a:highlight>
                  <a:srgbClr val="FFFF00"/>
                </a:highlight>
              </a:rPr>
              <a:t>Command Prompt (</a:t>
            </a:r>
            <a:r>
              <a:rPr lang="en-GB" sz="3400" dirty="0" err="1">
                <a:highlight>
                  <a:srgbClr val="FFFF00"/>
                </a:highlight>
              </a:rPr>
              <a:t>cmd</a:t>
            </a:r>
            <a:r>
              <a:rPr lang="en-GB" sz="3400" dirty="0">
                <a:highlight>
                  <a:srgbClr val="FFFF00"/>
                </a:highlight>
              </a:rPr>
              <a:t>) </a:t>
            </a:r>
            <a:br>
              <a:rPr lang="en-GB" sz="3400" dirty="0">
                <a:highlight>
                  <a:srgbClr val="FFFF00"/>
                </a:highlight>
              </a:rPr>
            </a:br>
            <a:r>
              <a:rPr lang="en-GB" sz="3400" dirty="0">
                <a:highlight>
                  <a:srgbClr val="FFFF00"/>
                </a:highlight>
              </a:rPr>
              <a:t>&amp; Batch commands.</a:t>
            </a:r>
          </a:p>
        </p:txBody>
      </p:sp>
    </p:spTree>
    <p:extLst>
      <p:ext uri="{BB962C8B-B14F-4D97-AF65-F5344CB8AC3E}">
        <p14:creationId xmlns:p14="http://schemas.microsoft.com/office/powerpoint/2010/main" val="940967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894ACA-380C-2146-54B9-5296CA64F471}"/>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4">
            <a:extLst>
              <a:ext uri="{FF2B5EF4-FFF2-40B4-BE49-F238E27FC236}">
                <a16:creationId xmlns:a16="http://schemas.microsoft.com/office/drawing/2014/main" id="{583B4AD6-A773-2582-4112-97CD31872D4F}"/>
              </a:ext>
            </a:extLst>
          </p:cNvPr>
          <p:cNvPicPr>
            <a:picLocks noChangeAspect="1"/>
          </p:cNvPicPr>
          <p:nvPr/>
        </p:nvPicPr>
        <p:blipFill rotWithShape="1">
          <a:blip r:embed="rId2"/>
          <a:srcRect l="556" t="9091" r="34807"/>
          <a:stretch>
            <a:fillRect/>
          </a:stretch>
        </p:blipFill>
        <p:spPr>
          <a:xfrm>
            <a:off x="3523488" y="10"/>
            <a:ext cx="8668512" cy="6857990"/>
          </a:xfrm>
          <a:prstGeom prst="rect">
            <a:avLst/>
          </a:prstGeom>
        </p:spPr>
      </p:pic>
      <p:sp>
        <p:nvSpPr>
          <p:cNvPr id="38" name="Rectangle 3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DFC640-8D0E-0F00-97A1-4A8C340414C9}"/>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b="1" dirty="0"/>
              <a:t>Activity 1:</a:t>
            </a:r>
            <a:endParaRPr lang="en-US" u="sng" dirty="0"/>
          </a:p>
        </p:txBody>
      </p:sp>
      <p:sp>
        <p:nvSpPr>
          <p:cNvPr id="40" name="Rectangle 3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2" name="Rectangle 4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B9E6DA5-33C9-4D00-505E-932F9ECFC70A}"/>
              </a:ext>
            </a:extLst>
          </p:cNvPr>
          <p:cNvSpPr>
            <a:spLocks noGrp="1"/>
          </p:cNvSpPr>
          <p:nvPr>
            <p:ph idx="1"/>
          </p:nvPr>
        </p:nvSpPr>
        <p:spPr>
          <a:xfrm>
            <a:off x="371093" y="2718054"/>
            <a:ext cx="5958270" cy="3207258"/>
          </a:xfrm>
        </p:spPr>
        <p:txBody>
          <a:bodyPr vert="horz" lIns="91440" tIns="45720" rIns="91440" bIns="45720" rtlCol="0" anchor="t">
            <a:normAutofit/>
          </a:bodyPr>
          <a:lstStyle/>
          <a:p>
            <a:pPr marL="0" indent="0">
              <a:buNone/>
            </a:pPr>
            <a:r>
              <a:rPr lang="en-US" sz="3600" dirty="0">
                <a:highlight>
                  <a:srgbClr val="FFFF00"/>
                </a:highlight>
              </a:rPr>
              <a:t>System Monitoring &amp; Management tools (Win OS)</a:t>
            </a:r>
            <a:endParaRPr lang="en-US" sz="3600" b="1" dirty="0">
              <a:highlight>
                <a:srgbClr val="FFFF00"/>
              </a:highlight>
            </a:endParaRPr>
          </a:p>
        </p:txBody>
      </p:sp>
    </p:spTree>
    <p:extLst>
      <p:ext uri="{BB962C8B-B14F-4D97-AF65-F5344CB8AC3E}">
        <p14:creationId xmlns:p14="http://schemas.microsoft.com/office/powerpoint/2010/main" val="1691584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9631" y="346169"/>
            <a:ext cx="7006404" cy="1033669"/>
          </a:xfrm>
        </p:spPr>
        <p:txBody>
          <a:bodyPr>
            <a:normAutofit/>
          </a:bodyPr>
          <a:lstStyle/>
          <a:p>
            <a:r>
              <a:rPr lang="en-GB" b="1" dirty="0">
                <a:solidFill>
                  <a:srgbClr val="FFFFFF"/>
                </a:solidFill>
              </a:rPr>
              <a:t>Activity 1: System Monitoring</a:t>
            </a:r>
          </a:p>
        </p:txBody>
      </p:sp>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249631" y="1657665"/>
            <a:ext cx="11483019" cy="3820497"/>
          </a:xfrm>
          <a:solidFill>
            <a:schemeClr val="bg1">
              <a:alpha val="50000"/>
            </a:schemeClr>
          </a:solidFill>
        </p:spPr>
        <p:txBody>
          <a:bodyPr>
            <a:noAutofit/>
          </a:bodyPr>
          <a:lstStyle/>
          <a:p>
            <a:pPr>
              <a:lnSpc>
                <a:spcPct val="100000"/>
              </a:lnSpc>
              <a:spcBef>
                <a:spcPts val="0"/>
              </a:spcBef>
              <a:spcAft>
                <a:spcPts val="600"/>
              </a:spcAft>
            </a:pPr>
            <a:r>
              <a:rPr lang="en-GB" dirty="0">
                <a:highlight>
                  <a:srgbClr val="FFFF00"/>
                </a:highlight>
              </a:rPr>
              <a:t>Try</a:t>
            </a:r>
            <a:r>
              <a:rPr lang="en-GB" dirty="0"/>
              <a:t> some of the tools illustrated on the following slides and take </a:t>
            </a:r>
            <a:r>
              <a:rPr lang="en-GB" b="1" dirty="0">
                <a:highlight>
                  <a:srgbClr val="FFFF00"/>
                </a:highlight>
              </a:rPr>
              <a:t>some</a:t>
            </a:r>
            <a:r>
              <a:rPr lang="en-GB" dirty="0"/>
              <a:t> screenshots </a:t>
            </a:r>
            <a:r>
              <a:rPr lang="en-GB" b="1" dirty="0"/>
              <a:t>for task 1 of the Assignment. </a:t>
            </a:r>
          </a:p>
          <a:p>
            <a:pPr>
              <a:lnSpc>
                <a:spcPct val="100000"/>
              </a:lnSpc>
              <a:spcBef>
                <a:spcPts val="0"/>
              </a:spcBef>
              <a:spcAft>
                <a:spcPts val="600"/>
              </a:spcAft>
            </a:pPr>
            <a:r>
              <a:rPr lang="en-GB" dirty="0"/>
              <a:t>The tools can be accessed from either the ‘</a:t>
            </a:r>
            <a:r>
              <a:rPr lang="en-GB" b="1" dirty="0"/>
              <a:t>Power User</a:t>
            </a:r>
            <a:r>
              <a:rPr lang="en-GB" dirty="0"/>
              <a:t> </a:t>
            </a:r>
            <a:r>
              <a:rPr lang="en-GB" b="1" dirty="0"/>
              <a:t>Menu’</a:t>
            </a:r>
            <a:r>
              <a:rPr lang="en-GB" dirty="0"/>
              <a:t> or by typing their name in the ‘</a:t>
            </a:r>
            <a:r>
              <a:rPr lang="en-GB" b="1" dirty="0"/>
              <a:t>Search box</a:t>
            </a:r>
            <a:r>
              <a:rPr lang="en-GB" dirty="0"/>
              <a:t>’ or from </a:t>
            </a:r>
            <a:r>
              <a:rPr lang="en-GB" b="1" dirty="0"/>
              <a:t>cmd. </a:t>
            </a:r>
          </a:p>
          <a:p>
            <a:pPr>
              <a:lnSpc>
                <a:spcPct val="100000"/>
              </a:lnSpc>
              <a:spcBef>
                <a:spcPts val="0"/>
              </a:spcBef>
              <a:spcAft>
                <a:spcPts val="600"/>
              </a:spcAft>
            </a:pPr>
            <a:r>
              <a:rPr lang="en-GB" dirty="0">
                <a:solidFill>
                  <a:prstClr val="black"/>
                </a:solidFill>
              </a:rPr>
              <a:t>The following slides provide steps on how to access &amp; use System tools e.g.</a:t>
            </a:r>
            <a:endParaRPr lang="en-GB" dirty="0"/>
          </a:p>
          <a:p>
            <a:pPr marL="457200" indent="-457200">
              <a:lnSpc>
                <a:spcPct val="100000"/>
              </a:lnSpc>
              <a:spcBef>
                <a:spcPts val="0"/>
              </a:spcBef>
              <a:spcAft>
                <a:spcPts val="600"/>
              </a:spcAft>
              <a:buFont typeface="+mj-lt"/>
              <a:buAutoNum type="arabicPeriod"/>
            </a:pPr>
            <a:r>
              <a:rPr lang="en-GB" b="1" dirty="0">
                <a:highlight>
                  <a:srgbClr val="FFFF00"/>
                </a:highlight>
              </a:rPr>
              <a:t>Task Manager</a:t>
            </a:r>
            <a:endParaRPr lang="en-GB" b="1" dirty="0">
              <a:solidFill>
                <a:prstClr val="black"/>
              </a:solidFill>
              <a:highlight>
                <a:srgbClr val="FFFF00"/>
              </a:highlight>
            </a:endParaRPr>
          </a:p>
          <a:p>
            <a:pPr marL="457200" indent="-457200">
              <a:lnSpc>
                <a:spcPct val="100000"/>
              </a:lnSpc>
              <a:spcBef>
                <a:spcPts val="0"/>
              </a:spcBef>
              <a:spcAft>
                <a:spcPts val="600"/>
              </a:spcAft>
              <a:buFont typeface="+mj-lt"/>
              <a:buAutoNum type="arabicPeriod"/>
            </a:pPr>
            <a:r>
              <a:rPr lang="en-GB" b="1" dirty="0">
                <a:solidFill>
                  <a:prstClr val="black"/>
                </a:solidFill>
                <a:highlight>
                  <a:srgbClr val="FFFF00"/>
                </a:highlight>
              </a:rPr>
              <a:t>Event Viewer</a:t>
            </a:r>
          </a:p>
          <a:p>
            <a:pPr marL="457200" indent="-457200">
              <a:lnSpc>
                <a:spcPct val="100000"/>
              </a:lnSpc>
              <a:spcBef>
                <a:spcPts val="0"/>
              </a:spcBef>
              <a:spcAft>
                <a:spcPts val="600"/>
              </a:spcAft>
              <a:buFont typeface="+mj-lt"/>
              <a:buAutoNum type="arabicPeriod"/>
            </a:pPr>
            <a:r>
              <a:rPr lang="en-GB" b="1" dirty="0">
                <a:solidFill>
                  <a:prstClr val="black"/>
                </a:solidFill>
                <a:highlight>
                  <a:srgbClr val="FFFF00"/>
                </a:highlight>
              </a:rPr>
              <a:t>Performance Monitor</a:t>
            </a:r>
          </a:p>
          <a:p>
            <a:pPr marL="457200" indent="-457200">
              <a:lnSpc>
                <a:spcPct val="100000"/>
              </a:lnSpc>
              <a:spcBef>
                <a:spcPts val="0"/>
              </a:spcBef>
              <a:spcAft>
                <a:spcPts val="600"/>
              </a:spcAft>
              <a:buFont typeface="+mj-lt"/>
              <a:buAutoNum type="arabicPeriod"/>
            </a:pPr>
            <a:r>
              <a:rPr lang="en-GB" b="1" dirty="0">
                <a:solidFill>
                  <a:prstClr val="black"/>
                </a:solidFill>
                <a:highlight>
                  <a:srgbClr val="FFFF00"/>
                </a:highlight>
              </a:rPr>
              <a:t>Resource Monitor</a:t>
            </a:r>
            <a:r>
              <a:rPr lang="en-GB" b="1" dirty="0">
                <a:solidFill>
                  <a:prstClr val="black"/>
                </a:solidFill>
              </a:rPr>
              <a:t>* VM</a:t>
            </a:r>
          </a:p>
          <a:p>
            <a:pPr marL="457200" indent="-457200">
              <a:lnSpc>
                <a:spcPct val="100000"/>
              </a:lnSpc>
              <a:spcBef>
                <a:spcPts val="0"/>
              </a:spcBef>
              <a:spcAft>
                <a:spcPts val="600"/>
              </a:spcAft>
              <a:buFont typeface="+mj-lt"/>
              <a:buAutoNum type="arabicPeriod"/>
            </a:pPr>
            <a:r>
              <a:rPr lang="en-GB" b="1" dirty="0">
                <a:solidFill>
                  <a:prstClr val="black"/>
                </a:solidFill>
                <a:highlight>
                  <a:srgbClr val="FFFF00"/>
                </a:highlight>
              </a:rPr>
              <a:t>Reliability Monitor</a:t>
            </a:r>
          </a:p>
          <a:p>
            <a:pPr marL="457200" indent="-457200">
              <a:lnSpc>
                <a:spcPct val="100000"/>
              </a:lnSpc>
              <a:spcBef>
                <a:spcPts val="0"/>
              </a:spcBef>
              <a:spcAft>
                <a:spcPts val="600"/>
              </a:spcAft>
              <a:buFont typeface="+mj-lt"/>
              <a:buAutoNum type="arabicPeriod"/>
            </a:pPr>
            <a:endParaRPr lang="en-GB" b="1" dirty="0">
              <a:solidFill>
                <a:prstClr val="black"/>
              </a:solidFill>
              <a:highlight>
                <a:srgbClr val="FFFF00"/>
              </a:highlight>
            </a:endParaRPr>
          </a:p>
        </p:txBody>
      </p:sp>
      <p:grpSp>
        <p:nvGrpSpPr>
          <p:cNvPr id="3" name="Group 2">
            <a:extLst>
              <a:ext uri="{FF2B5EF4-FFF2-40B4-BE49-F238E27FC236}">
                <a16:creationId xmlns:a16="http://schemas.microsoft.com/office/drawing/2014/main" id="{084CEC20-19A9-E0CD-666C-112BD3FAB26F}"/>
              </a:ext>
            </a:extLst>
          </p:cNvPr>
          <p:cNvGrpSpPr/>
          <p:nvPr/>
        </p:nvGrpSpPr>
        <p:grpSpPr>
          <a:xfrm>
            <a:off x="9833828" y="-154041"/>
            <a:ext cx="1898822" cy="1898822"/>
            <a:chOff x="201640" y="-154042"/>
            <a:chExt cx="1898822" cy="1898822"/>
          </a:xfrm>
        </p:grpSpPr>
        <p:pic>
          <p:nvPicPr>
            <p:cNvPr id="5" name="Graphic 4" descr="Computer with solid fill">
              <a:extLst>
                <a:ext uri="{FF2B5EF4-FFF2-40B4-BE49-F238E27FC236}">
                  <a16:creationId xmlns:a16="http://schemas.microsoft.com/office/drawing/2014/main" id="{8A36C1DC-2C70-0E99-A832-51FDDEEE69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1640" y="-154042"/>
              <a:ext cx="1898822" cy="1898822"/>
            </a:xfrm>
            <a:prstGeom prst="rect">
              <a:avLst/>
            </a:prstGeom>
          </p:spPr>
        </p:pic>
        <p:pic>
          <p:nvPicPr>
            <p:cNvPr id="11" name="Graphic 10" descr="Magnifying glass with solid fill">
              <a:extLst>
                <a:ext uri="{FF2B5EF4-FFF2-40B4-BE49-F238E27FC236}">
                  <a16:creationId xmlns:a16="http://schemas.microsoft.com/office/drawing/2014/main" id="{FA787F54-A90D-28D9-1DF6-887393A0C46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8018" y="272336"/>
              <a:ext cx="1472444" cy="1472444"/>
            </a:xfrm>
            <a:prstGeom prst="rect">
              <a:avLst/>
            </a:prstGeom>
          </p:spPr>
        </p:pic>
      </p:grpSp>
    </p:spTree>
    <p:extLst>
      <p:ext uri="{BB962C8B-B14F-4D97-AF65-F5344CB8AC3E}">
        <p14:creationId xmlns:p14="http://schemas.microsoft.com/office/powerpoint/2010/main" val="4184057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86703" y="379914"/>
            <a:ext cx="5328593" cy="1033669"/>
          </a:xfrm>
        </p:spPr>
        <p:txBody>
          <a:bodyPr>
            <a:normAutofit fontScale="90000"/>
          </a:bodyPr>
          <a:lstStyle/>
          <a:p>
            <a:r>
              <a:rPr lang="en-GB" sz="5400" b="1" dirty="0">
                <a:solidFill>
                  <a:srgbClr val="FFFFFF"/>
                </a:solidFill>
              </a:rPr>
              <a:t>Bg. </a:t>
            </a:r>
            <a:r>
              <a:rPr lang="en-GB" sz="4800" b="1" dirty="0">
                <a:solidFill>
                  <a:srgbClr val="FFFFFF"/>
                </a:solidFill>
              </a:rPr>
              <a:t>Power User Menu</a:t>
            </a:r>
          </a:p>
        </p:txBody>
      </p:sp>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41885" y="1803850"/>
            <a:ext cx="8177903" cy="2999356"/>
          </a:xfrm>
        </p:spPr>
        <p:txBody>
          <a:bodyPr>
            <a:noAutofit/>
          </a:bodyPr>
          <a:lstStyle/>
          <a:p>
            <a:pPr>
              <a:lnSpc>
                <a:spcPct val="100000"/>
              </a:lnSpc>
              <a:spcBef>
                <a:spcPts val="0"/>
              </a:spcBef>
            </a:pPr>
            <a:r>
              <a:rPr lang="en-GB" sz="2400" dirty="0">
                <a:effectLst/>
                <a:ea typeface="Calibri" panose="020F0502020204030204" pitchFamily="34" charset="0"/>
                <a:cs typeface="Times New Roman" panose="02020603050405020304" pitchFamily="18" charset="0"/>
              </a:rPr>
              <a:t>To access the </a:t>
            </a:r>
            <a:r>
              <a:rPr lang="en-GB" sz="2400" b="1" dirty="0">
                <a:effectLst/>
                <a:ea typeface="Calibri" panose="020F0502020204030204" pitchFamily="34" charset="0"/>
                <a:cs typeface="Times New Roman" panose="02020603050405020304" pitchFamily="18" charset="0"/>
              </a:rPr>
              <a:t>Power User menu</a:t>
            </a:r>
            <a:r>
              <a:rPr lang="en-GB" sz="2400" dirty="0">
                <a:effectLst/>
                <a:ea typeface="Calibri" panose="020F0502020204030204" pitchFamily="34" charset="0"/>
                <a:cs typeface="Times New Roman" panose="02020603050405020304" pitchFamily="18" charset="0"/>
              </a:rPr>
              <a:t> in Windows 10/11: </a:t>
            </a:r>
            <a:r>
              <a:rPr lang="en-GB" sz="2400" b="1" dirty="0">
                <a:effectLst/>
                <a:highlight>
                  <a:srgbClr val="FFFF00"/>
                </a:highlight>
                <a:ea typeface="Calibri" panose="020F0502020204030204" pitchFamily="34" charset="0"/>
                <a:cs typeface="Times New Roman" panose="02020603050405020304" pitchFamily="18" charset="0"/>
              </a:rPr>
              <a:t>right-click on the Start button </a:t>
            </a:r>
            <a:r>
              <a:rPr lang="en-GB" sz="2400" dirty="0">
                <a:effectLst/>
                <a:ea typeface="Calibri" panose="020F0502020204030204" pitchFamily="34" charset="0"/>
                <a:cs typeface="Times New Roman" panose="02020603050405020304" pitchFamily="18" charset="0"/>
              </a:rPr>
              <a:t>or click on the ‘Windows + X’ buttons.</a:t>
            </a:r>
          </a:p>
          <a:p>
            <a:pPr>
              <a:lnSpc>
                <a:spcPct val="100000"/>
              </a:lnSpc>
              <a:spcBef>
                <a:spcPts val="0"/>
              </a:spcBef>
            </a:pPr>
            <a:r>
              <a:rPr lang="en-GB" sz="2400" dirty="0"/>
              <a:t>It includes commands for Power Options, </a:t>
            </a:r>
            <a:r>
              <a:rPr lang="en-GB" sz="2400" b="1" dirty="0"/>
              <a:t>Computer Management</a:t>
            </a:r>
            <a:r>
              <a:rPr lang="en-GB" sz="2400" dirty="0"/>
              <a:t>, Device Manager, </a:t>
            </a:r>
            <a:r>
              <a:rPr lang="en-GB" sz="2400" b="1" dirty="0"/>
              <a:t>Disk Management</a:t>
            </a:r>
            <a:r>
              <a:rPr lang="en-GB" sz="2400" dirty="0"/>
              <a:t>, Network Management, </a:t>
            </a:r>
            <a:r>
              <a:rPr lang="en-GB" sz="2400" b="1" dirty="0">
                <a:highlight>
                  <a:srgbClr val="FFFF00"/>
                </a:highlight>
              </a:rPr>
              <a:t>Task Manager</a:t>
            </a:r>
            <a:r>
              <a:rPr lang="en-GB" sz="2400" dirty="0"/>
              <a:t>, File Explorer, and PowerShell CLI. </a:t>
            </a:r>
          </a:p>
          <a:p>
            <a:pPr>
              <a:lnSpc>
                <a:spcPct val="100000"/>
              </a:lnSpc>
              <a:spcBef>
                <a:spcPts val="0"/>
              </a:spcBef>
            </a:pPr>
            <a:r>
              <a:rPr lang="en-GB" sz="2400" dirty="0"/>
              <a:t>It’s called the ’</a:t>
            </a:r>
            <a:r>
              <a:rPr lang="en-GB" sz="2400" b="1" dirty="0"/>
              <a:t>Power User Menu’ </a:t>
            </a:r>
            <a:r>
              <a:rPr lang="en-GB" sz="2400" dirty="0"/>
              <a:t>because it offers one-click access to more </a:t>
            </a:r>
            <a:r>
              <a:rPr lang="en-GB" sz="2400" b="1" dirty="0"/>
              <a:t>powerful system management features</a:t>
            </a:r>
            <a:r>
              <a:rPr lang="en-GB" sz="2400" dirty="0"/>
              <a:t> in Windows.</a:t>
            </a:r>
          </a:p>
          <a:p>
            <a:pPr>
              <a:lnSpc>
                <a:spcPct val="100000"/>
              </a:lnSpc>
              <a:spcBef>
                <a:spcPts val="0"/>
              </a:spcBef>
            </a:pPr>
            <a:r>
              <a:rPr kumimoji="0" lang="en-GB" sz="2400" b="0" i="0" u="none" strike="noStrike" kern="1200" cap="none" spc="0" normalizeH="0" baseline="0" noProof="0" dirty="0">
                <a:ln>
                  <a:noFill/>
                </a:ln>
                <a:solidFill>
                  <a:prstClr val="black"/>
                </a:solidFill>
                <a:effectLst/>
                <a:uLnTx/>
                <a:uFillTx/>
                <a:ea typeface="+mn-ea"/>
                <a:cs typeface="+mn-cs"/>
              </a:rPr>
              <a:t>These settings were traditionally accessed via the </a:t>
            </a:r>
            <a:r>
              <a:rPr kumimoji="0" lang="en-GB" sz="2400" b="1" i="0" u="none" strike="noStrike" kern="1200" cap="none" spc="0" normalizeH="0" baseline="0" noProof="0" dirty="0">
                <a:ln>
                  <a:noFill/>
                </a:ln>
                <a:solidFill>
                  <a:prstClr val="black"/>
                </a:solidFill>
                <a:effectLst/>
                <a:uLnTx/>
                <a:uFillTx/>
                <a:ea typeface="+mn-ea"/>
                <a:cs typeface="+mn-cs"/>
              </a:rPr>
              <a:t>SCP</a:t>
            </a:r>
            <a:r>
              <a:rPr kumimoji="0" lang="en-GB" sz="2400" b="0" i="0" u="none" strike="noStrike" kern="1200" cap="none" spc="0" normalizeH="0" baseline="0" noProof="0" dirty="0">
                <a:ln>
                  <a:noFill/>
                </a:ln>
                <a:solidFill>
                  <a:prstClr val="black"/>
                </a:solidFill>
                <a:effectLst/>
                <a:uLnTx/>
                <a:uFillTx/>
                <a:ea typeface="+mn-ea"/>
                <a:cs typeface="+mn-cs"/>
              </a:rPr>
              <a:t> / </a:t>
            </a:r>
            <a:r>
              <a:rPr kumimoji="0" lang="en-GB" sz="2400" b="1" i="0" u="none" strike="noStrike" kern="1200" cap="none" spc="0" normalizeH="0" baseline="0" noProof="0" dirty="0">
                <a:ln>
                  <a:noFill/>
                </a:ln>
                <a:solidFill>
                  <a:prstClr val="black"/>
                </a:solidFill>
                <a:effectLst/>
                <a:uLnTx/>
                <a:uFillTx/>
                <a:ea typeface="+mn-ea"/>
                <a:cs typeface="+mn-cs"/>
              </a:rPr>
              <a:t>System Control Panel</a:t>
            </a:r>
            <a:r>
              <a:rPr kumimoji="0" lang="en-GB" sz="2400" b="0" i="0" u="none" strike="noStrike" kern="1200" cap="none" spc="0" normalizeH="0" baseline="0" noProof="0" dirty="0">
                <a:ln>
                  <a:noFill/>
                </a:ln>
                <a:solidFill>
                  <a:prstClr val="black"/>
                </a:solidFill>
                <a:effectLst/>
                <a:uLnTx/>
                <a:uFillTx/>
                <a:ea typeface="+mn-ea"/>
                <a:cs typeface="+mn-cs"/>
              </a:rPr>
              <a:t>, commonly known as the ‘</a:t>
            </a:r>
            <a:r>
              <a:rPr kumimoji="0" lang="en-GB" sz="2400" b="1" i="0" u="none" strike="noStrike" kern="1200" cap="none" spc="0" normalizeH="0" baseline="0" noProof="0" dirty="0">
                <a:ln>
                  <a:noFill/>
                </a:ln>
                <a:solidFill>
                  <a:prstClr val="black"/>
                </a:solidFill>
                <a:effectLst/>
                <a:uLnTx/>
                <a:uFillTx/>
                <a:ea typeface="+mn-ea"/>
                <a:cs typeface="+mn-cs"/>
              </a:rPr>
              <a:t>Control panel</a:t>
            </a:r>
            <a:r>
              <a:rPr kumimoji="0" lang="en-GB" sz="2400" b="0" i="0" u="none" strike="noStrike" kern="1200" cap="none" spc="0" normalizeH="0" baseline="0" noProof="0" dirty="0">
                <a:ln>
                  <a:noFill/>
                </a:ln>
                <a:solidFill>
                  <a:prstClr val="black"/>
                </a:solidFill>
                <a:effectLst/>
                <a:uLnTx/>
                <a:uFillTx/>
                <a:ea typeface="+mn-ea"/>
                <a:cs typeface="+mn-cs"/>
              </a:rPr>
              <a:t>’. This has been replaced by ‘</a:t>
            </a:r>
            <a:r>
              <a:rPr kumimoji="0" lang="en-GB" sz="2400" b="1" i="0" u="none" strike="noStrike" kern="1200" cap="none" spc="0" normalizeH="0" baseline="0" noProof="0" dirty="0">
                <a:ln>
                  <a:noFill/>
                </a:ln>
                <a:solidFill>
                  <a:prstClr val="black"/>
                </a:solidFill>
                <a:effectLst/>
                <a:uLnTx/>
                <a:uFillTx/>
                <a:ea typeface="+mn-ea"/>
                <a:cs typeface="+mn-cs"/>
              </a:rPr>
              <a:t>Settings’</a:t>
            </a:r>
            <a:r>
              <a:rPr kumimoji="0" lang="en-GB" sz="2400" b="0" i="0" u="none" strike="noStrike" kern="1200" cap="none" spc="0" normalizeH="0" baseline="0" noProof="0" dirty="0">
                <a:ln>
                  <a:noFill/>
                </a:ln>
                <a:solidFill>
                  <a:prstClr val="black"/>
                </a:solidFill>
                <a:effectLst/>
                <a:uLnTx/>
                <a:uFillTx/>
                <a:ea typeface="+mn-ea"/>
                <a:cs typeface="+mn-cs"/>
              </a:rPr>
              <a:t> but can still be accessed by typing ‘</a:t>
            </a:r>
            <a:r>
              <a:rPr kumimoji="0" lang="en-GB" sz="2400" b="1" i="0" u="none" strike="noStrike" kern="1200" cap="none" spc="0" normalizeH="0" baseline="0" noProof="0" dirty="0">
                <a:ln>
                  <a:noFill/>
                </a:ln>
                <a:solidFill>
                  <a:prstClr val="black"/>
                </a:solidFill>
                <a:effectLst/>
                <a:uLnTx/>
                <a:uFillTx/>
                <a:ea typeface="+mn-ea"/>
                <a:cs typeface="+mn-cs"/>
              </a:rPr>
              <a:t>Control panel</a:t>
            </a:r>
            <a:r>
              <a:rPr kumimoji="0" lang="en-GB" sz="2400" b="0" i="0" u="none" strike="noStrike" kern="1200" cap="none" spc="0" normalizeH="0" baseline="0" noProof="0" dirty="0">
                <a:ln>
                  <a:noFill/>
                </a:ln>
                <a:solidFill>
                  <a:prstClr val="black"/>
                </a:solidFill>
                <a:effectLst/>
                <a:uLnTx/>
                <a:uFillTx/>
                <a:ea typeface="+mn-ea"/>
                <a:cs typeface="+mn-cs"/>
              </a:rPr>
              <a:t>’ in the search box.</a:t>
            </a:r>
          </a:p>
          <a:p>
            <a:pPr>
              <a:lnSpc>
                <a:spcPct val="100000"/>
              </a:lnSpc>
              <a:spcBef>
                <a:spcPts val="0"/>
              </a:spcBef>
            </a:pPr>
            <a:endParaRPr lang="en-GB" sz="2400" dirty="0"/>
          </a:p>
        </p:txBody>
      </p:sp>
      <p:pic>
        <p:nvPicPr>
          <p:cNvPr id="7" name="Picture 6" descr="Icon&#10;&#10;Description automatically generated">
            <a:extLst>
              <a:ext uri="{FF2B5EF4-FFF2-40B4-BE49-F238E27FC236}">
                <a16:creationId xmlns:a16="http://schemas.microsoft.com/office/drawing/2014/main" id="{96AEF148-E7AA-3D2F-FBB4-1DEF9555EF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4714" y="192520"/>
            <a:ext cx="2641987" cy="1756921"/>
          </a:xfrm>
          <a:prstGeom prst="rect">
            <a:avLst/>
          </a:prstGeom>
        </p:spPr>
      </p:pic>
      <p:pic>
        <p:nvPicPr>
          <p:cNvPr id="4" name="Picture 3">
            <a:extLst>
              <a:ext uri="{FF2B5EF4-FFF2-40B4-BE49-F238E27FC236}">
                <a16:creationId xmlns:a16="http://schemas.microsoft.com/office/drawing/2014/main" id="{CB47A31F-0ACD-515D-7493-5D26791B72C6}"/>
              </a:ext>
            </a:extLst>
          </p:cNvPr>
          <p:cNvPicPr>
            <a:picLocks noChangeAspect="1"/>
          </p:cNvPicPr>
          <p:nvPr/>
        </p:nvPicPr>
        <p:blipFill rotWithShape="1">
          <a:blip r:embed="rId5"/>
          <a:srcRect l="-1361" t="53208" r="76746" b="245"/>
          <a:stretch/>
        </p:blipFill>
        <p:spPr>
          <a:xfrm>
            <a:off x="7679208" y="3484605"/>
            <a:ext cx="2532105" cy="3192162"/>
          </a:xfrm>
          <a:prstGeom prst="rect">
            <a:avLst/>
          </a:prstGeom>
        </p:spPr>
      </p:pic>
      <p:pic>
        <p:nvPicPr>
          <p:cNvPr id="6" name="Picture 5">
            <a:extLst>
              <a:ext uri="{FF2B5EF4-FFF2-40B4-BE49-F238E27FC236}">
                <a16:creationId xmlns:a16="http://schemas.microsoft.com/office/drawing/2014/main" id="{76C75DDE-893B-1C78-7D9B-8B97DCA5CC8D}"/>
              </a:ext>
            </a:extLst>
          </p:cNvPr>
          <p:cNvPicPr>
            <a:picLocks noChangeAspect="1"/>
          </p:cNvPicPr>
          <p:nvPr/>
        </p:nvPicPr>
        <p:blipFill rotWithShape="1">
          <a:blip r:embed="rId6"/>
          <a:srcRect t="11587" r="71270"/>
          <a:stretch/>
        </p:blipFill>
        <p:spPr>
          <a:xfrm>
            <a:off x="9194644" y="613424"/>
            <a:ext cx="2955471" cy="6063343"/>
          </a:xfrm>
          <a:prstGeom prst="rect">
            <a:avLst/>
          </a:prstGeom>
        </p:spPr>
      </p:pic>
      <p:cxnSp>
        <p:nvCxnSpPr>
          <p:cNvPr id="13" name="Straight Arrow Connector 12">
            <a:extLst>
              <a:ext uri="{FF2B5EF4-FFF2-40B4-BE49-F238E27FC236}">
                <a16:creationId xmlns:a16="http://schemas.microsoft.com/office/drawing/2014/main" id="{1677B03D-9570-E848-AA60-C2D2894DBF1C}"/>
              </a:ext>
            </a:extLst>
          </p:cNvPr>
          <p:cNvCxnSpPr/>
          <p:nvPr/>
        </p:nvCxnSpPr>
        <p:spPr>
          <a:xfrm>
            <a:off x="7834184" y="2314832"/>
            <a:ext cx="1360460" cy="35422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173BDD5C-B021-11ED-E84C-B4206691608A}"/>
              </a:ext>
            </a:extLst>
          </p:cNvPr>
          <p:cNvCxnSpPr>
            <a:cxnSpLocks/>
          </p:cNvCxnSpPr>
          <p:nvPr/>
        </p:nvCxnSpPr>
        <p:spPr>
          <a:xfrm>
            <a:off x="5842304" y="5887993"/>
            <a:ext cx="1991880"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451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5617685" cy="1033669"/>
          </a:xfrm>
        </p:spPr>
        <p:txBody>
          <a:bodyPr>
            <a:normAutofit/>
          </a:bodyPr>
          <a:lstStyle/>
          <a:p>
            <a:r>
              <a:rPr lang="en-GB" sz="4800" dirty="0">
                <a:highlight>
                  <a:srgbClr val="FFFF00"/>
                </a:highlight>
              </a:rPr>
              <a:t>Try:</a:t>
            </a:r>
            <a:r>
              <a:rPr lang="en-GB" sz="4800" dirty="0"/>
              <a:t> </a:t>
            </a:r>
            <a:r>
              <a:rPr lang="en-GB" sz="4800" b="1" dirty="0">
                <a:solidFill>
                  <a:schemeClr val="bg1"/>
                </a:solidFill>
              </a:rPr>
              <a:t>Task </a:t>
            </a:r>
            <a:r>
              <a:rPr lang="en-GB" sz="4800" b="1" dirty="0">
                <a:solidFill>
                  <a:srgbClr val="FFFFFF"/>
                </a:solidFill>
              </a:rPr>
              <a:t>Manager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6450" y="1615724"/>
            <a:ext cx="11029238" cy="5106175"/>
          </a:xfrm>
        </p:spPr>
        <p:txBody>
          <a:bodyPr>
            <a:noAutofit/>
          </a:bodyPr>
          <a:lstStyle/>
          <a:p>
            <a:pPr marL="36000" lvl="1" indent="0">
              <a:lnSpc>
                <a:spcPct val="100000"/>
              </a:lnSpc>
              <a:spcBef>
                <a:spcPts val="0"/>
              </a:spcBef>
              <a:spcAft>
                <a:spcPts val="300"/>
              </a:spcAft>
              <a:buNone/>
            </a:pPr>
            <a:r>
              <a:rPr lang="en-GB" kern="100" dirty="0">
                <a:effectLst/>
                <a:ea typeface="DengXian" panose="02010600030101010101" pitchFamily="2" charset="-122"/>
                <a:cs typeface="Times New Roman" panose="02020603050405020304" pitchFamily="18" charset="0"/>
              </a:rPr>
              <a:t>To open Task Manager: Press </a:t>
            </a:r>
            <a:r>
              <a:rPr lang="en-GB" b="1" kern="100" dirty="0" err="1">
                <a:effectLst/>
                <a:highlight>
                  <a:srgbClr val="FFFF00"/>
                </a:highlight>
                <a:ea typeface="DengXian" panose="02010600030101010101" pitchFamily="2" charset="-122"/>
                <a:cs typeface="Times New Roman" panose="02020603050405020304" pitchFamily="18" charset="0"/>
              </a:rPr>
              <a:t>Ctrl+Shift+Esc</a:t>
            </a:r>
            <a:r>
              <a:rPr lang="en-GB" kern="100" dirty="0">
                <a:effectLst/>
                <a:ea typeface="DengXian" panose="02010600030101010101" pitchFamily="2" charset="-122"/>
                <a:cs typeface="Times New Roman" panose="02020603050405020304" pitchFamily="18" charset="0"/>
              </a:rPr>
              <a:t>. </a:t>
            </a:r>
          </a:p>
          <a:p>
            <a:pPr marL="493200" lvl="2" indent="0">
              <a:lnSpc>
                <a:spcPct val="100000"/>
              </a:lnSpc>
              <a:spcBef>
                <a:spcPts val="0"/>
              </a:spcBef>
              <a:spcAft>
                <a:spcPts val="300"/>
              </a:spcAft>
              <a:buNone/>
            </a:pPr>
            <a:r>
              <a:rPr lang="en-GB" kern="100" dirty="0">
                <a:effectLst/>
                <a:ea typeface="DengXian" panose="02010600030101010101" pitchFamily="2" charset="-122"/>
                <a:cs typeface="Times New Roman" panose="02020603050405020304" pitchFamily="18" charset="0"/>
              </a:rPr>
              <a:t>Or </a:t>
            </a:r>
            <a:r>
              <a:rPr lang="en-GB" b="1" kern="100" dirty="0">
                <a:effectLst/>
                <a:ea typeface="DengXian" panose="02010600030101010101" pitchFamily="2" charset="-122"/>
                <a:cs typeface="Times New Roman" panose="02020603050405020304" pitchFamily="18" charset="0"/>
              </a:rPr>
              <a:t>Right-click the Start button </a:t>
            </a:r>
            <a:r>
              <a:rPr lang="en-GB" kern="100" dirty="0">
                <a:effectLst/>
                <a:ea typeface="DengXian" panose="02010600030101010101" pitchFamily="2" charset="-122"/>
                <a:cs typeface="Times New Roman" panose="02020603050405020304" pitchFamily="18" charset="0"/>
              </a:rPr>
              <a:t>or App bar and click </a:t>
            </a:r>
            <a:r>
              <a:rPr lang="en-GB" b="1" kern="100" dirty="0">
                <a:effectLst/>
                <a:ea typeface="DengXian" panose="02010600030101010101" pitchFamily="2" charset="-122"/>
                <a:cs typeface="Times New Roman" panose="02020603050405020304" pitchFamily="18" charset="0"/>
              </a:rPr>
              <a:t>Task Manager</a:t>
            </a:r>
            <a:r>
              <a:rPr lang="en-GB" kern="100" dirty="0">
                <a:effectLst/>
                <a:ea typeface="DengXian" panose="02010600030101010101" pitchFamily="2" charset="-122"/>
                <a:cs typeface="Times New Roman" panose="02020603050405020304" pitchFamily="18" charset="0"/>
              </a:rPr>
              <a:t>. </a:t>
            </a:r>
          </a:p>
          <a:p>
            <a:pPr marL="493200" lvl="2" indent="0">
              <a:lnSpc>
                <a:spcPct val="100000"/>
              </a:lnSpc>
              <a:spcBef>
                <a:spcPts val="0"/>
              </a:spcBef>
              <a:spcAft>
                <a:spcPts val="300"/>
              </a:spcAft>
              <a:buNone/>
            </a:pPr>
            <a:r>
              <a:rPr lang="en-GB" kern="100" dirty="0">
                <a:effectLst/>
                <a:ea typeface="DengXian" panose="02010600030101010101" pitchFamily="2" charset="-122"/>
                <a:cs typeface="Times New Roman" panose="02020603050405020304" pitchFamily="18" charset="0"/>
              </a:rPr>
              <a:t>Or </a:t>
            </a:r>
            <a:r>
              <a:rPr lang="en-GB" kern="100" dirty="0">
                <a:effectLst/>
                <a:highlight>
                  <a:srgbClr val="FFFF00"/>
                </a:highlight>
                <a:ea typeface="DengXian" panose="02010600030101010101" pitchFamily="2" charset="-122"/>
                <a:cs typeface="Times New Roman" panose="02020603050405020304" pitchFamily="18" charset="0"/>
              </a:rPr>
              <a:t>Type ’Task manager’ in the search box </a:t>
            </a:r>
            <a:r>
              <a:rPr lang="en-GB" kern="100" dirty="0">
                <a:effectLst/>
                <a:ea typeface="DengXian" panose="02010600030101010101" pitchFamily="2" charset="-122"/>
                <a:cs typeface="Times New Roman" panose="02020603050405020304" pitchFamily="18" charset="0"/>
              </a:rPr>
              <a:t>and click Task Manager.</a:t>
            </a:r>
          </a:p>
          <a:p>
            <a:pPr marL="0" lvl="1" indent="0">
              <a:lnSpc>
                <a:spcPct val="100000"/>
              </a:lnSpc>
              <a:spcBef>
                <a:spcPts val="0"/>
              </a:spcBef>
              <a:spcAft>
                <a:spcPts val="300"/>
              </a:spcAft>
              <a:buNone/>
            </a:pPr>
            <a:r>
              <a:rPr lang="en-GB" sz="2400" kern="100" dirty="0">
                <a:effectLst/>
                <a:ea typeface="DengXian" panose="02010600030101010101" pitchFamily="2" charset="-122"/>
                <a:cs typeface="Times New Roman" panose="02020603050405020304" pitchFamily="18" charset="0"/>
              </a:rPr>
              <a:t>Windows ‘</a:t>
            </a:r>
            <a:r>
              <a:rPr lang="en-GB" sz="2400" b="1" kern="100" dirty="0">
                <a:effectLst/>
                <a:ea typeface="DengXian" panose="02010600030101010101" pitchFamily="2" charset="-122"/>
                <a:cs typeface="Times New Roman" panose="02020603050405020304" pitchFamily="18" charset="0"/>
              </a:rPr>
              <a:t>Task Manager’</a:t>
            </a:r>
            <a:r>
              <a:rPr lang="en-GB" sz="2400" kern="100" dirty="0">
                <a:effectLst/>
                <a:ea typeface="DengXian" panose="02010600030101010101" pitchFamily="2" charset="-122"/>
                <a:cs typeface="Times New Roman" panose="02020603050405020304" pitchFamily="18" charset="0"/>
              </a:rPr>
              <a:t> is an </a:t>
            </a:r>
            <a:r>
              <a:rPr lang="en-GB" sz="2400" b="1" kern="100" dirty="0">
                <a:effectLst/>
                <a:ea typeface="DengXian" panose="02010600030101010101" pitchFamily="2" charset="-122"/>
                <a:cs typeface="Times New Roman" panose="02020603050405020304" pitchFamily="18" charset="0"/>
              </a:rPr>
              <a:t>accessible,</a:t>
            </a:r>
            <a:r>
              <a:rPr lang="en-GB" sz="2400" kern="100" dirty="0">
                <a:effectLst/>
                <a:ea typeface="DengXian" panose="02010600030101010101" pitchFamily="2" charset="-122"/>
                <a:cs typeface="Times New Roman" panose="02020603050405020304" pitchFamily="18" charset="0"/>
              </a:rPr>
              <a:t> </a:t>
            </a:r>
            <a:r>
              <a:rPr lang="en-GB" sz="2400" b="1" kern="100" dirty="0">
                <a:effectLst/>
                <a:ea typeface="DengXian" panose="02010600030101010101" pitchFamily="2" charset="-122"/>
                <a:cs typeface="Times New Roman" panose="02020603050405020304" pitchFamily="18" charset="0"/>
              </a:rPr>
              <a:t>user friendly </a:t>
            </a:r>
            <a:r>
              <a:rPr lang="en-GB" sz="2400" kern="100" dirty="0">
                <a:effectLst/>
                <a:ea typeface="DengXian" panose="02010600030101010101" pitchFamily="2" charset="-122"/>
                <a:cs typeface="Times New Roman" panose="02020603050405020304" pitchFamily="18" charset="0"/>
              </a:rPr>
              <a:t>‘</a:t>
            </a:r>
            <a:r>
              <a:rPr lang="en-GB" sz="2400" b="1" kern="100" dirty="0">
                <a:effectLst/>
                <a:highlight>
                  <a:srgbClr val="FFFF00"/>
                </a:highlight>
                <a:ea typeface="DengXian" panose="02010600030101010101" pitchFamily="2" charset="-122"/>
                <a:cs typeface="Times New Roman" panose="02020603050405020304" pitchFamily="18" charset="0"/>
              </a:rPr>
              <a:t>System monitor</a:t>
            </a:r>
            <a:r>
              <a:rPr lang="en-GB" sz="2400" b="1" kern="100" dirty="0">
                <a:effectLst/>
                <a:ea typeface="DengXian" panose="02010600030101010101" pitchFamily="2" charset="-122"/>
                <a:cs typeface="Times New Roman" panose="02020603050405020304" pitchFamily="18" charset="0"/>
              </a:rPr>
              <a:t>’</a:t>
            </a:r>
            <a:r>
              <a:rPr lang="en-GB" sz="2400" kern="100" dirty="0">
                <a:effectLst/>
                <a:ea typeface="DengXian" panose="02010600030101010101" pitchFamily="2" charset="-122"/>
                <a:cs typeface="Times New Roman" panose="02020603050405020304" pitchFamily="18" charset="0"/>
              </a:rPr>
              <a:t> </a:t>
            </a:r>
            <a:r>
              <a:rPr lang="en-GB" sz="2400" b="1" kern="100" dirty="0">
                <a:effectLst/>
                <a:ea typeface="DengXian" panose="02010600030101010101" pitchFamily="2" charset="-122"/>
                <a:cs typeface="Times New Roman" panose="02020603050405020304" pitchFamily="18" charset="0"/>
              </a:rPr>
              <a:t>application</a:t>
            </a:r>
            <a:r>
              <a:rPr lang="en-GB" sz="2400" kern="100" dirty="0">
                <a:effectLst/>
                <a:ea typeface="DengXian" panose="02010600030101010101" pitchFamily="2" charset="-122"/>
                <a:cs typeface="Times New Roman" panose="02020603050405020304" pitchFamily="18" charset="0"/>
              </a:rPr>
              <a:t> that gives us information about the </a:t>
            </a:r>
            <a:r>
              <a:rPr lang="en-GB" sz="2400" b="1" kern="100" dirty="0">
                <a:effectLst/>
                <a:ea typeface="DengXian" panose="02010600030101010101" pitchFamily="2" charset="-122"/>
                <a:cs typeface="Times New Roman" panose="02020603050405020304" pitchFamily="18" charset="0"/>
              </a:rPr>
              <a:t>computer’s resources usage </a:t>
            </a:r>
            <a:r>
              <a:rPr lang="en-GB" sz="2400" kern="100" dirty="0">
                <a:effectLst/>
                <a:ea typeface="DengXian" panose="02010600030101010101" pitchFamily="2" charset="-122"/>
                <a:cs typeface="Times New Roman" panose="02020603050405020304" pitchFamily="18" charset="0"/>
              </a:rPr>
              <a:t>and</a:t>
            </a:r>
            <a:r>
              <a:rPr lang="en-GB" sz="2400" b="1" kern="100" dirty="0">
                <a:effectLst/>
                <a:ea typeface="DengXian" panose="02010600030101010101" pitchFamily="2" charset="-122"/>
                <a:cs typeface="Times New Roman" panose="02020603050405020304" pitchFamily="18" charset="0"/>
              </a:rPr>
              <a:t> performance</a:t>
            </a:r>
            <a:r>
              <a:rPr lang="en-GB" sz="2400" kern="100" dirty="0">
                <a:effectLst/>
                <a:ea typeface="DengXian" panose="02010600030101010101" pitchFamily="2" charset="-122"/>
                <a:cs typeface="Times New Roman" panose="02020603050405020304" pitchFamily="18" charset="0"/>
              </a:rPr>
              <a:t> including:</a:t>
            </a:r>
          </a:p>
          <a:p>
            <a:pPr marL="493200" lvl="2" indent="-342900">
              <a:lnSpc>
                <a:spcPct val="100000"/>
              </a:lnSpc>
              <a:spcBef>
                <a:spcPts val="0"/>
              </a:spcBef>
              <a:spcAft>
                <a:spcPts val="300"/>
              </a:spcAft>
              <a:buFont typeface="Symbol" panose="05050102010706020507" pitchFamily="18" charset="2"/>
              <a:buChar char=""/>
            </a:pPr>
            <a:r>
              <a:rPr lang="en-GB" sz="2400" kern="100" dirty="0">
                <a:effectLst/>
                <a:ea typeface="DengXian" panose="02010600030101010101" pitchFamily="2" charset="-122"/>
                <a:cs typeface="Times New Roman" panose="02020603050405020304" pitchFamily="18" charset="0"/>
              </a:rPr>
              <a:t>Programs that are running</a:t>
            </a:r>
          </a:p>
          <a:p>
            <a:pPr marL="493200" lvl="2" indent="-342900">
              <a:lnSpc>
                <a:spcPct val="100000"/>
              </a:lnSpc>
              <a:spcBef>
                <a:spcPts val="0"/>
              </a:spcBef>
              <a:spcAft>
                <a:spcPts val="300"/>
              </a:spcAft>
              <a:buFont typeface="Symbol" panose="05050102010706020507" pitchFamily="18" charset="2"/>
              <a:buChar char=""/>
            </a:pPr>
            <a:r>
              <a:rPr lang="en-GB" sz="2400" kern="100" dirty="0">
                <a:effectLst/>
                <a:ea typeface="DengXian" panose="02010600030101010101" pitchFamily="2" charset="-122"/>
                <a:cs typeface="Times New Roman" panose="02020603050405020304" pitchFamily="18" charset="0"/>
              </a:rPr>
              <a:t>Name of running processes</a:t>
            </a:r>
          </a:p>
          <a:p>
            <a:pPr marL="493200" lvl="2" indent="-342900">
              <a:lnSpc>
                <a:spcPct val="100000"/>
              </a:lnSpc>
              <a:spcBef>
                <a:spcPts val="0"/>
              </a:spcBef>
              <a:spcAft>
                <a:spcPts val="300"/>
              </a:spcAft>
              <a:buFont typeface="Symbol" panose="05050102010706020507" pitchFamily="18" charset="2"/>
              <a:buChar char=""/>
            </a:pPr>
            <a:r>
              <a:rPr lang="en-GB" sz="2400" kern="100" dirty="0">
                <a:effectLst/>
                <a:ea typeface="DengXian" panose="02010600030101010101" pitchFamily="2" charset="-122"/>
                <a:cs typeface="Times New Roman" panose="02020603050405020304" pitchFamily="18" charset="0"/>
              </a:rPr>
              <a:t>CPU usage</a:t>
            </a:r>
          </a:p>
          <a:p>
            <a:pPr marL="493200" lvl="2" indent="-342900">
              <a:lnSpc>
                <a:spcPct val="100000"/>
              </a:lnSpc>
              <a:spcBef>
                <a:spcPts val="0"/>
              </a:spcBef>
              <a:spcAft>
                <a:spcPts val="300"/>
              </a:spcAft>
              <a:buFont typeface="Symbol" panose="05050102010706020507" pitchFamily="18" charset="2"/>
              <a:buChar char=""/>
            </a:pPr>
            <a:r>
              <a:rPr lang="en-GB" sz="2400" kern="100" dirty="0">
                <a:effectLst/>
                <a:ea typeface="DengXian" panose="02010600030101010101" pitchFamily="2" charset="-122"/>
                <a:cs typeface="Times New Roman" panose="02020603050405020304" pitchFamily="18" charset="0"/>
              </a:rPr>
              <a:t>GPU load / usage</a:t>
            </a:r>
          </a:p>
          <a:p>
            <a:pPr marL="493200" lvl="2" indent="-342900">
              <a:lnSpc>
                <a:spcPct val="100000"/>
              </a:lnSpc>
              <a:spcBef>
                <a:spcPts val="0"/>
              </a:spcBef>
              <a:spcAft>
                <a:spcPts val="300"/>
              </a:spcAft>
              <a:buFont typeface="Symbol" panose="05050102010706020507" pitchFamily="18" charset="2"/>
              <a:buChar char=""/>
            </a:pPr>
            <a:r>
              <a:rPr lang="en-GB" sz="2400" kern="100" dirty="0">
                <a:effectLst/>
                <a:ea typeface="DengXian" panose="02010600030101010101" pitchFamily="2" charset="-122"/>
                <a:cs typeface="Times New Roman" panose="02020603050405020304" pitchFamily="18" charset="0"/>
              </a:rPr>
              <a:t>Disk / Storage utilization</a:t>
            </a:r>
          </a:p>
          <a:p>
            <a:pPr marL="493200" lvl="2" indent="-342900">
              <a:lnSpc>
                <a:spcPct val="100000"/>
              </a:lnSpc>
              <a:spcBef>
                <a:spcPts val="0"/>
              </a:spcBef>
              <a:spcAft>
                <a:spcPts val="300"/>
              </a:spcAft>
              <a:buFont typeface="Symbol" panose="05050102010706020507" pitchFamily="18" charset="2"/>
              <a:buChar char=""/>
            </a:pPr>
            <a:r>
              <a:rPr lang="en-GB" sz="2400" kern="100" dirty="0">
                <a:effectLst/>
                <a:ea typeface="DengXian" panose="02010600030101010101" pitchFamily="2" charset="-122"/>
                <a:cs typeface="Times New Roman" panose="02020603050405020304" pitchFamily="18" charset="0"/>
              </a:rPr>
              <a:t>Network utilization</a:t>
            </a:r>
          </a:p>
          <a:p>
            <a:pPr marL="493200" lvl="2" indent="-342900">
              <a:lnSpc>
                <a:spcPct val="100000"/>
              </a:lnSpc>
              <a:spcBef>
                <a:spcPts val="0"/>
              </a:spcBef>
              <a:spcAft>
                <a:spcPts val="300"/>
              </a:spcAft>
              <a:buFont typeface="Symbol" panose="05050102010706020507" pitchFamily="18" charset="2"/>
              <a:buChar char=""/>
            </a:pPr>
            <a:r>
              <a:rPr lang="en-GB" sz="2400" kern="100" dirty="0">
                <a:effectLst/>
                <a:ea typeface="DengXian" panose="02010600030101010101" pitchFamily="2" charset="-122"/>
                <a:cs typeface="Times New Roman" panose="02020603050405020304" pitchFamily="18" charset="0"/>
              </a:rPr>
              <a:t>Power usage, I/O details, Users, and Windows services. </a:t>
            </a:r>
          </a:p>
        </p:txBody>
      </p:sp>
      <p:pic>
        <p:nvPicPr>
          <p:cNvPr id="7" name="Picture 6">
            <a:extLst>
              <a:ext uri="{FF2B5EF4-FFF2-40B4-BE49-F238E27FC236}">
                <a16:creationId xmlns:a16="http://schemas.microsoft.com/office/drawing/2014/main" id="{F60314C2-7451-F746-58BF-A8EF7D237DE5}"/>
              </a:ext>
            </a:extLst>
          </p:cNvPr>
          <p:cNvPicPr>
            <a:picLocks noChangeAspect="1"/>
          </p:cNvPicPr>
          <p:nvPr/>
        </p:nvPicPr>
        <p:blipFill rotWithShape="1">
          <a:blip r:embed="rId3"/>
          <a:srcRect l="1168" r="35243"/>
          <a:stretch/>
        </p:blipFill>
        <p:spPr>
          <a:xfrm>
            <a:off x="7880628" y="3587812"/>
            <a:ext cx="4041857" cy="3134087"/>
          </a:xfrm>
          <a:prstGeom prst="rect">
            <a:avLst/>
          </a:prstGeom>
        </p:spPr>
      </p:pic>
    </p:spTree>
    <p:extLst>
      <p:ext uri="{BB962C8B-B14F-4D97-AF65-F5344CB8AC3E}">
        <p14:creationId xmlns:p14="http://schemas.microsoft.com/office/powerpoint/2010/main" val="2497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800" b="1" dirty="0">
                <a:solidFill>
                  <a:schemeClr val="bg1"/>
                </a:solidFill>
              </a:rPr>
              <a:t>Bg. Task </a:t>
            </a:r>
            <a:r>
              <a:rPr lang="en-GB" sz="4800" b="1" dirty="0">
                <a:solidFill>
                  <a:srgbClr val="FFFFFF"/>
                </a:solidFill>
              </a:rPr>
              <a:t>Manager: Processes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31097" y="1724858"/>
            <a:ext cx="5395682" cy="4819299"/>
          </a:xfrm>
        </p:spPr>
        <p:txBody>
          <a:bodyPr>
            <a:normAutofit/>
          </a:bodyPr>
          <a:lstStyle/>
          <a:p>
            <a:r>
              <a:rPr lang="en-GB" sz="2400" dirty="0"/>
              <a:t>Task Manager is a very useful </a:t>
            </a:r>
            <a:r>
              <a:rPr lang="en-GB" sz="2400" b="1" dirty="0"/>
              <a:t>system monitoring program</a:t>
            </a:r>
            <a:r>
              <a:rPr lang="en-GB" sz="2400" dirty="0"/>
              <a:t> that allows us to e.g. see which processes/programs are using up a lot of CPU time and Memory.</a:t>
            </a:r>
          </a:p>
          <a:p>
            <a:r>
              <a:rPr lang="en-GB" sz="2400" dirty="0"/>
              <a:t>If needed, we can </a:t>
            </a:r>
            <a:r>
              <a:rPr lang="en-GB" sz="2400" b="1" dirty="0"/>
              <a:t>End</a:t>
            </a:r>
            <a:r>
              <a:rPr lang="en-GB" sz="2400" dirty="0"/>
              <a:t> </a:t>
            </a:r>
            <a:r>
              <a:rPr lang="en-GB" sz="2400" b="1" dirty="0"/>
              <a:t>processes/programs </a:t>
            </a:r>
            <a:r>
              <a:rPr lang="en-GB" sz="2400" dirty="0"/>
              <a:t>that are putting a load on the system. Be careful.</a:t>
            </a:r>
          </a:p>
          <a:p>
            <a:pPr lvl="1"/>
            <a:r>
              <a:rPr lang="en-GB" sz="2000" dirty="0"/>
              <a:t>Bg. We can identify processes/programs that are using up too much system resources, not performing correctly and may need to be re-installed.</a:t>
            </a:r>
          </a:p>
          <a:p>
            <a:r>
              <a:rPr lang="en-GB" sz="2400" dirty="0"/>
              <a:t>We can also identify spyware or other programs that shouldn’t be running and </a:t>
            </a:r>
            <a:r>
              <a:rPr lang="en-GB" sz="2400" b="1" dirty="0"/>
              <a:t>End them</a:t>
            </a:r>
            <a:r>
              <a:rPr lang="en-GB" sz="2400" dirty="0"/>
              <a:t>.</a:t>
            </a:r>
          </a:p>
        </p:txBody>
      </p:sp>
      <p:pic>
        <p:nvPicPr>
          <p:cNvPr id="7" name="Picture 6">
            <a:extLst>
              <a:ext uri="{FF2B5EF4-FFF2-40B4-BE49-F238E27FC236}">
                <a16:creationId xmlns:a16="http://schemas.microsoft.com/office/drawing/2014/main" id="{F60314C2-7451-F746-58BF-A8EF7D237DE5}"/>
              </a:ext>
            </a:extLst>
          </p:cNvPr>
          <p:cNvPicPr>
            <a:picLocks noChangeAspect="1"/>
          </p:cNvPicPr>
          <p:nvPr/>
        </p:nvPicPr>
        <p:blipFill rotWithShape="1">
          <a:blip r:embed="rId3"/>
          <a:srcRect l="1168" r="24149"/>
          <a:stretch/>
        </p:blipFill>
        <p:spPr>
          <a:xfrm>
            <a:off x="5857875" y="1773602"/>
            <a:ext cx="6236332" cy="3878763"/>
          </a:xfrm>
          <a:prstGeom prst="rect">
            <a:avLst/>
          </a:prstGeom>
        </p:spPr>
      </p:pic>
    </p:spTree>
    <p:extLst>
      <p:ext uri="{BB962C8B-B14F-4D97-AF65-F5344CB8AC3E}">
        <p14:creationId xmlns:p14="http://schemas.microsoft.com/office/powerpoint/2010/main" val="4156829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5921" y="313843"/>
            <a:ext cx="9895951" cy="1033669"/>
          </a:xfrm>
        </p:spPr>
        <p:txBody>
          <a:bodyPr>
            <a:normAutofit/>
          </a:bodyPr>
          <a:lstStyle/>
          <a:p>
            <a:r>
              <a:rPr lang="en-GB" sz="4400" dirty="0">
                <a:solidFill>
                  <a:schemeClr val="bg1"/>
                </a:solidFill>
              </a:rPr>
              <a:t>Bg. </a:t>
            </a:r>
            <a:r>
              <a:rPr lang="en-GB" b="1" dirty="0">
                <a:solidFill>
                  <a:schemeClr val="bg1"/>
                </a:solidFill>
              </a:rPr>
              <a:t>Task </a:t>
            </a:r>
            <a:r>
              <a:rPr lang="en-GB" b="1" dirty="0">
                <a:solidFill>
                  <a:srgbClr val="FFFFFF"/>
                </a:solidFill>
              </a:rPr>
              <a:t>Manager: Performance tab</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19" y="1773602"/>
            <a:ext cx="5505271" cy="4819299"/>
          </a:xfrm>
        </p:spPr>
        <p:txBody>
          <a:bodyPr>
            <a:normAutofit/>
          </a:bodyPr>
          <a:lstStyle/>
          <a:p>
            <a:r>
              <a:rPr lang="en-GB" sz="2600" dirty="0"/>
              <a:t>To see a </a:t>
            </a:r>
            <a:r>
              <a:rPr lang="en-US" sz="2600" b="1" dirty="0"/>
              <a:t>second-by-second performance graph</a:t>
            </a:r>
            <a:r>
              <a:rPr lang="en-US" sz="2600" dirty="0"/>
              <a:t> for a computer click the </a:t>
            </a:r>
            <a:r>
              <a:rPr lang="en-US" sz="2600" b="1" dirty="0"/>
              <a:t>Performance tab</a:t>
            </a:r>
            <a:r>
              <a:rPr lang="en-US" sz="2600" dirty="0"/>
              <a:t>.</a:t>
            </a:r>
          </a:p>
          <a:p>
            <a:r>
              <a:rPr lang="en-GB" sz="2600" b="1" kern="100" dirty="0">
                <a:effectLst/>
                <a:ea typeface="DengXian" panose="02010600030101010101" pitchFamily="2" charset="-122"/>
                <a:cs typeface="Times New Roman" panose="02020603050405020304" pitchFamily="18" charset="0"/>
              </a:rPr>
              <a:t>The Performance tab</a:t>
            </a:r>
            <a:r>
              <a:rPr lang="en-GB" sz="2600" kern="100" dirty="0">
                <a:effectLst/>
                <a:ea typeface="DengXian" panose="02010600030101010101" pitchFamily="2" charset="-122"/>
                <a:cs typeface="Times New Roman" panose="02020603050405020304" pitchFamily="18" charset="0"/>
              </a:rPr>
              <a:t> </a:t>
            </a:r>
            <a:r>
              <a:rPr lang="en-GB" sz="2600" b="1" kern="100" dirty="0">
                <a:effectLst/>
                <a:ea typeface="DengXian" panose="02010600030101010101" pitchFamily="2" charset="-122"/>
                <a:cs typeface="Times New Roman" panose="02020603050405020304" pitchFamily="18" charset="0"/>
              </a:rPr>
              <a:t>displays performance data about each hardware resource</a:t>
            </a:r>
            <a:r>
              <a:rPr lang="en-GB" sz="2600" b="1" kern="100" dirty="0">
                <a:ea typeface="DengXian" panose="02010600030101010101" pitchFamily="2" charset="-122"/>
                <a:cs typeface="Times New Roman" panose="02020603050405020304" pitchFamily="18" charset="0"/>
              </a:rPr>
              <a:t> in real-time using a graphical output.</a:t>
            </a:r>
          </a:p>
          <a:p>
            <a:r>
              <a:rPr lang="en-US" sz="2600" dirty="0" err="1"/>
              <a:t>Eg.</a:t>
            </a:r>
            <a:r>
              <a:rPr lang="en-US" sz="2600" dirty="0"/>
              <a:t> Here we can see the real-time performance of the system’s </a:t>
            </a:r>
            <a:r>
              <a:rPr lang="en-US" sz="2600" b="1" dirty="0"/>
              <a:t>CPU</a:t>
            </a:r>
            <a:r>
              <a:rPr lang="en-US" sz="2600" dirty="0"/>
              <a:t>.</a:t>
            </a:r>
          </a:p>
          <a:p>
            <a:r>
              <a:rPr lang="en-US" sz="2600" dirty="0"/>
              <a:t>We can </a:t>
            </a:r>
            <a:r>
              <a:rPr lang="en-US" sz="2600" b="1" dirty="0"/>
              <a:t>switch graphs to view performance of </a:t>
            </a:r>
            <a:r>
              <a:rPr lang="en-US" sz="2600" dirty="0"/>
              <a:t>memory, disk usage, network connections, GPU </a:t>
            </a:r>
            <a:r>
              <a:rPr lang="en-US" sz="2600" dirty="0" err="1"/>
              <a:t>etc</a:t>
            </a:r>
            <a:r>
              <a:rPr lang="en-US" sz="2600" dirty="0"/>
              <a:t>…</a:t>
            </a:r>
            <a:endParaRPr lang="en-GB" sz="2600" dirty="0"/>
          </a:p>
        </p:txBody>
      </p:sp>
      <p:pic>
        <p:nvPicPr>
          <p:cNvPr id="4" name="Picture 3">
            <a:extLst>
              <a:ext uri="{FF2B5EF4-FFF2-40B4-BE49-F238E27FC236}">
                <a16:creationId xmlns:a16="http://schemas.microsoft.com/office/drawing/2014/main" id="{DC54E258-4638-4F37-417E-C94A29B0B979}"/>
              </a:ext>
            </a:extLst>
          </p:cNvPr>
          <p:cNvPicPr>
            <a:picLocks noChangeAspect="1"/>
          </p:cNvPicPr>
          <p:nvPr/>
        </p:nvPicPr>
        <p:blipFill>
          <a:blip r:embed="rId3"/>
          <a:stretch>
            <a:fillRect/>
          </a:stretch>
        </p:blipFill>
        <p:spPr>
          <a:xfrm>
            <a:off x="5577016" y="1347512"/>
            <a:ext cx="6522905" cy="4465113"/>
          </a:xfrm>
          <a:prstGeom prst="rect">
            <a:avLst/>
          </a:prstGeom>
        </p:spPr>
      </p:pic>
    </p:spTree>
    <p:extLst>
      <p:ext uri="{BB962C8B-B14F-4D97-AF65-F5344CB8AC3E}">
        <p14:creationId xmlns:p14="http://schemas.microsoft.com/office/powerpoint/2010/main" val="4172376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14027" y="413919"/>
            <a:ext cx="9895951" cy="1033669"/>
          </a:xfrm>
        </p:spPr>
        <p:txBody>
          <a:bodyPr>
            <a:normAutofit/>
          </a:bodyPr>
          <a:lstStyle/>
          <a:p>
            <a:r>
              <a:rPr lang="en-GB" sz="4800" dirty="0">
                <a:solidFill>
                  <a:srgbClr val="FFFFFF"/>
                </a:solidFill>
              </a:rPr>
              <a:t>Bg. </a:t>
            </a:r>
            <a:r>
              <a:rPr lang="en-GB" sz="4800" b="1" dirty="0">
                <a:solidFill>
                  <a:srgbClr val="FFFFFF"/>
                </a:solidFill>
              </a:rPr>
              <a:t>Task Manager: Memory usage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19" y="1773602"/>
            <a:ext cx="6165425" cy="4819299"/>
          </a:xfrm>
        </p:spPr>
        <p:txBody>
          <a:bodyPr>
            <a:normAutofit fontScale="92500" lnSpcReduction="10000"/>
          </a:bodyPr>
          <a:lstStyle/>
          <a:p>
            <a:pPr marL="0" indent="0">
              <a:buNone/>
            </a:pPr>
            <a:r>
              <a:rPr lang="en-GB" sz="2400" dirty="0"/>
              <a:t>To see the OS managing the system’s processes and Memory:</a:t>
            </a:r>
            <a:endParaRPr lang="en-GB" sz="2400" b="0" i="0" dirty="0">
              <a:effectLst/>
            </a:endParaRPr>
          </a:p>
          <a:p>
            <a:pPr marL="0" indent="0">
              <a:buNone/>
            </a:pPr>
            <a:r>
              <a:rPr lang="en-GB" sz="2400" b="1" dirty="0"/>
              <a:t>In Windows </a:t>
            </a:r>
            <a:r>
              <a:rPr lang="en-GB" sz="2400" dirty="0"/>
              <a:t>press: </a:t>
            </a:r>
            <a:r>
              <a:rPr lang="en-GB" sz="2400" b="1" dirty="0"/>
              <a:t>CTRL-ALT-DEL</a:t>
            </a:r>
            <a:r>
              <a:rPr lang="en-GB" sz="2400" dirty="0"/>
              <a:t> to Open ‘</a:t>
            </a:r>
            <a:r>
              <a:rPr lang="en-GB" sz="2400" b="1" dirty="0"/>
              <a:t>Task Manager’ </a:t>
            </a:r>
            <a:r>
              <a:rPr lang="en-GB" sz="2400" dirty="0"/>
              <a:t>and see the processes currently running in memory.</a:t>
            </a:r>
          </a:p>
          <a:p>
            <a:r>
              <a:rPr lang="en-GB" sz="2400" dirty="0"/>
              <a:t>In </a:t>
            </a:r>
            <a:r>
              <a:rPr lang="en-GB" sz="2400" b="1" dirty="0"/>
              <a:t>CMD command prompt</a:t>
            </a:r>
            <a:r>
              <a:rPr lang="en-GB" sz="2400" dirty="0"/>
              <a:t>, the ‘</a:t>
            </a:r>
            <a:r>
              <a:rPr lang="en-GB" sz="2400" b="1" dirty="0"/>
              <a:t>TASKLIST</a:t>
            </a:r>
            <a:r>
              <a:rPr lang="en-GB" sz="2400" dirty="0"/>
              <a:t>’ </a:t>
            </a:r>
            <a:r>
              <a:rPr lang="en-GB" sz="2400" b="1" dirty="0"/>
              <a:t>Batch command </a:t>
            </a:r>
            <a:r>
              <a:rPr lang="en-GB" sz="2400" dirty="0"/>
              <a:t>can be </a:t>
            </a:r>
            <a:r>
              <a:rPr lang="en-US" sz="2400" dirty="0"/>
              <a:t>used to get a list of currently running processes within a Win. system.</a:t>
            </a:r>
            <a:endParaRPr lang="en-GB" sz="2400" dirty="0"/>
          </a:p>
          <a:p>
            <a:r>
              <a:rPr lang="en-GB" sz="2400" b="1" dirty="0"/>
              <a:t>In Linux</a:t>
            </a:r>
            <a:r>
              <a:rPr lang="en-GB" sz="2400" dirty="0"/>
              <a:t>, we can o</a:t>
            </a:r>
            <a:r>
              <a:rPr lang="en-GB" sz="2400" b="0" i="0" dirty="0">
                <a:solidFill>
                  <a:srgbClr val="202124"/>
                </a:solidFill>
                <a:effectLst/>
              </a:rPr>
              <a:t>pen the </a:t>
            </a:r>
            <a:r>
              <a:rPr lang="en-GB" sz="2400" b="1" i="0" dirty="0">
                <a:solidFill>
                  <a:srgbClr val="202124"/>
                </a:solidFill>
                <a:effectLst/>
              </a:rPr>
              <a:t>terminal window </a:t>
            </a:r>
            <a:r>
              <a:rPr lang="en-GB" sz="2400" b="0" i="0" dirty="0">
                <a:solidFill>
                  <a:srgbClr val="202124"/>
                </a:solidFill>
                <a:effectLst/>
              </a:rPr>
              <a:t>and </a:t>
            </a:r>
            <a:r>
              <a:rPr lang="en-GB" sz="2400" dirty="0"/>
              <a:t>use the </a:t>
            </a:r>
            <a:r>
              <a:rPr lang="en-GB" sz="2400" b="1" dirty="0" err="1"/>
              <a:t>ps</a:t>
            </a:r>
            <a:r>
              <a:rPr lang="en-GB" sz="2400" dirty="0"/>
              <a:t> (process status) or </a:t>
            </a:r>
            <a:r>
              <a:rPr lang="en-GB" sz="2400" b="1" dirty="0" err="1"/>
              <a:t>htop</a:t>
            </a:r>
            <a:r>
              <a:rPr lang="en-GB" sz="2400" dirty="0"/>
              <a:t> </a:t>
            </a:r>
            <a:r>
              <a:rPr lang="en-GB" sz="2400" b="1" dirty="0"/>
              <a:t>command</a:t>
            </a:r>
            <a:r>
              <a:rPr lang="en-GB" sz="2400" dirty="0"/>
              <a:t>.</a:t>
            </a:r>
          </a:p>
          <a:p>
            <a:pPr lvl="1"/>
            <a:r>
              <a:rPr lang="en-GB" sz="2000" dirty="0"/>
              <a:t>The ‘</a:t>
            </a:r>
            <a:r>
              <a:rPr lang="en-GB" sz="2000" b="1" dirty="0" err="1"/>
              <a:t>htop</a:t>
            </a:r>
            <a:r>
              <a:rPr lang="en-GB" sz="2000" dirty="0"/>
              <a:t>’ command will open the</a:t>
            </a:r>
            <a:r>
              <a:rPr lang="en-US" sz="2000" dirty="0"/>
              <a:t> interactive process monitor (</a:t>
            </a:r>
            <a:r>
              <a:rPr lang="en-US" sz="2000" dirty="0" err="1"/>
              <a:t>iPM</a:t>
            </a:r>
            <a:r>
              <a:rPr lang="en-US" sz="2000" dirty="0"/>
              <a:t>). This is the Unix/Linux equivalent of Task Manager in Windows.</a:t>
            </a:r>
            <a:endParaRPr lang="en-GB" sz="2000" dirty="0"/>
          </a:p>
          <a:p>
            <a:pPr algn="l"/>
            <a:r>
              <a:rPr lang="en-GB" sz="2400" b="1" i="0" dirty="0">
                <a:solidFill>
                  <a:srgbClr val="202124"/>
                </a:solidFill>
                <a:effectLst/>
              </a:rPr>
              <a:t>On a Mac </a:t>
            </a:r>
            <a:r>
              <a:rPr lang="en-GB" sz="2400" i="0" dirty="0">
                <a:solidFill>
                  <a:srgbClr val="202124"/>
                </a:solidFill>
                <a:effectLst/>
              </a:rPr>
              <a:t>we</a:t>
            </a:r>
            <a:r>
              <a:rPr lang="en-GB" sz="2400" dirty="0">
                <a:solidFill>
                  <a:srgbClr val="202124"/>
                </a:solidFill>
              </a:rPr>
              <a:t> can</a:t>
            </a:r>
            <a:r>
              <a:rPr lang="en-GB" sz="2400" i="0" dirty="0">
                <a:solidFill>
                  <a:srgbClr val="202124"/>
                </a:solidFill>
                <a:effectLst/>
              </a:rPr>
              <a:t> use the ‘</a:t>
            </a:r>
            <a:r>
              <a:rPr lang="en-GB" sz="2400" b="1" i="0" dirty="0">
                <a:solidFill>
                  <a:srgbClr val="202124"/>
                </a:solidFill>
                <a:effectLst/>
              </a:rPr>
              <a:t>Activity Monitor’ </a:t>
            </a:r>
            <a:r>
              <a:rPr lang="en-GB" sz="2400" i="0" dirty="0">
                <a:solidFill>
                  <a:srgbClr val="202124"/>
                </a:solidFill>
                <a:effectLst/>
              </a:rPr>
              <a:t>in</a:t>
            </a:r>
            <a:r>
              <a:rPr lang="en-GB" sz="2400" b="0" i="0" dirty="0">
                <a:solidFill>
                  <a:srgbClr val="202124"/>
                </a:solidFill>
                <a:effectLst/>
              </a:rPr>
              <a:t> the "Utilities" folder, to view all running processes.</a:t>
            </a:r>
            <a:endParaRPr lang="en-GB" sz="2400" dirty="0"/>
          </a:p>
          <a:p>
            <a:pPr marL="0" indent="0">
              <a:buNone/>
            </a:pPr>
            <a:endParaRPr lang="en-GB" sz="2400" dirty="0"/>
          </a:p>
        </p:txBody>
      </p:sp>
      <p:pic>
        <p:nvPicPr>
          <p:cNvPr id="5" name="Picture 4" descr="Graphical user interface, table&#10;&#10;Description automatically generated">
            <a:extLst>
              <a:ext uri="{FF2B5EF4-FFF2-40B4-BE49-F238E27FC236}">
                <a16:creationId xmlns:a16="http://schemas.microsoft.com/office/drawing/2014/main" id="{B3E39FBE-E1F4-406D-A2CC-3A9483AB85CC}"/>
              </a:ext>
            </a:extLst>
          </p:cNvPr>
          <p:cNvPicPr>
            <a:picLocks noChangeAspect="1"/>
          </p:cNvPicPr>
          <p:nvPr/>
        </p:nvPicPr>
        <p:blipFill rotWithShape="1">
          <a:blip r:embed="rId3">
            <a:extLst>
              <a:ext uri="{28A0092B-C50C-407E-A947-70E740481C1C}">
                <a14:useLocalDpi xmlns:a14="http://schemas.microsoft.com/office/drawing/2010/main" val="0"/>
              </a:ext>
            </a:extLst>
          </a:blip>
          <a:srcRect r="19970" b="18563"/>
          <a:stretch/>
        </p:blipFill>
        <p:spPr>
          <a:xfrm>
            <a:off x="6560824" y="1712687"/>
            <a:ext cx="5099729" cy="4611485"/>
          </a:xfrm>
          <a:prstGeom prst="rect">
            <a:avLst/>
          </a:prstGeom>
        </p:spPr>
      </p:pic>
    </p:spTree>
    <p:extLst>
      <p:ext uri="{BB962C8B-B14F-4D97-AF65-F5344CB8AC3E}">
        <p14:creationId xmlns:p14="http://schemas.microsoft.com/office/powerpoint/2010/main" val="146266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15482" y="264781"/>
            <a:ext cx="10884087" cy="1251232"/>
          </a:xfrm>
        </p:spPr>
        <p:txBody>
          <a:bodyPr>
            <a:normAutofit/>
          </a:bodyPr>
          <a:lstStyle/>
          <a:p>
            <a:r>
              <a:rPr lang="en-GB" sz="5400" dirty="0">
                <a:highlight>
                  <a:srgbClr val="FFFF00"/>
                </a:highlight>
              </a:rPr>
              <a:t>Try:</a:t>
            </a:r>
            <a:r>
              <a:rPr lang="en-GB" sz="5400" dirty="0"/>
              <a:t> </a:t>
            </a:r>
            <a:r>
              <a:rPr lang="en-GB" sz="4800" b="1" dirty="0">
                <a:solidFill>
                  <a:srgbClr val="FFFFFF"/>
                </a:solidFill>
              </a:rPr>
              <a:t>Resource Monitor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2" y="1687749"/>
            <a:ext cx="7365669" cy="4905470"/>
          </a:xfrm>
        </p:spPr>
        <p:txBody>
          <a:bodyPr>
            <a:noAutofit/>
          </a:bodyPr>
          <a:lstStyle/>
          <a:p>
            <a:pPr>
              <a:lnSpc>
                <a:spcPct val="100000"/>
              </a:lnSpc>
              <a:spcBef>
                <a:spcPts val="0"/>
              </a:spcBef>
            </a:pPr>
            <a:r>
              <a:rPr lang="en-GB" dirty="0"/>
              <a:t>Administrators can use the ‘</a:t>
            </a:r>
            <a:r>
              <a:rPr lang="en-GB" b="1" dirty="0"/>
              <a:t>Resource Monitor</a:t>
            </a:r>
            <a:r>
              <a:rPr lang="en-GB" dirty="0"/>
              <a:t>’ to monitor the system performance in real time. </a:t>
            </a:r>
          </a:p>
          <a:p>
            <a:pPr>
              <a:lnSpc>
                <a:spcPct val="100000"/>
              </a:lnSpc>
              <a:spcBef>
                <a:spcPts val="0"/>
              </a:spcBef>
            </a:pPr>
            <a:r>
              <a:rPr lang="en-GB" dirty="0"/>
              <a:t>To view CPU, Disk, Network &amp; Memory performance, Open the Resource Monitor:</a:t>
            </a:r>
          </a:p>
          <a:p>
            <a:pPr marL="457200" indent="-457200">
              <a:lnSpc>
                <a:spcPct val="100000"/>
              </a:lnSpc>
              <a:spcBef>
                <a:spcPts val="0"/>
              </a:spcBef>
              <a:buFont typeface="+mj-lt"/>
              <a:buAutoNum type="arabicPeriod"/>
            </a:pPr>
            <a:r>
              <a:rPr lang="en-GB" b="1" dirty="0"/>
              <a:t>Right-click on the Start button </a:t>
            </a:r>
            <a:r>
              <a:rPr lang="en-GB" dirty="0"/>
              <a:t>to open the Power User menu;</a:t>
            </a:r>
          </a:p>
          <a:p>
            <a:pPr marL="457200" indent="-457200">
              <a:lnSpc>
                <a:spcPct val="100000"/>
              </a:lnSpc>
              <a:spcBef>
                <a:spcPts val="0"/>
              </a:spcBef>
              <a:buFont typeface="+mj-lt"/>
              <a:buAutoNum type="arabicPeriod"/>
            </a:pPr>
            <a:r>
              <a:rPr lang="en-GB" dirty="0"/>
              <a:t>Click on ‘</a:t>
            </a:r>
            <a:r>
              <a:rPr lang="en-GB" b="1" dirty="0"/>
              <a:t>Computer Management</a:t>
            </a:r>
            <a:r>
              <a:rPr lang="en-GB" dirty="0"/>
              <a:t>’;</a:t>
            </a:r>
          </a:p>
          <a:p>
            <a:pPr marL="457200" indent="-457200">
              <a:lnSpc>
                <a:spcPct val="100000"/>
              </a:lnSpc>
              <a:spcBef>
                <a:spcPts val="0"/>
              </a:spcBef>
              <a:buFont typeface="+mj-lt"/>
              <a:buAutoNum type="arabicPeriod"/>
            </a:pPr>
            <a:r>
              <a:rPr lang="en-GB" sz="2800" dirty="0"/>
              <a:t>&gt; </a:t>
            </a:r>
            <a:r>
              <a:rPr lang="en-GB" sz="2800" b="1" dirty="0"/>
              <a:t>System Tools </a:t>
            </a:r>
            <a:r>
              <a:rPr lang="en-GB" sz="2800" dirty="0"/>
              <a:t>&gt; ‘</a:t>
            </a:r>
            <a:r>
              <a:rPr lang="en-GB" sz="2800" b="1" dirty="0"/>
              <a:t>Performance</a:t>
            </a:r>
            <a:r>
              <a:rPr lang="en-GB" sz="2800" dirty="0"/>
              <a:t>’;</a:t>
            </a:r>
          </a:p>
          <a:p>
            <a:pPr marL="457200" indent="-457200">
              <a:lnSpc>
                <a:spcPct val="100000"/>
              </a:lnSpc>
              <a:spcBef>
                <a:spcPts val="0"/>
              </a:spcBef>
              <a:buFont typeface="+mj-lt"/>
              <a:buAutoNum type="arabicPeriod"/>
            </a:pPr>
            <a:r>
              <a:rPr lang="en-GB" dirty="0"/>
              <a:t>Click on ‘</a:t>
            </a:r>
            <a:r>
              <a:rPr lang="en-GB" b="1" dirty="0"/>
              <a:t>Open</a:t>
            </a:r>
            <a:r>
              <a:rPr lang="en-GB" dirty="0"/>
              <a:t> </a:t>
            </a:r>
            <a:r>
              <a:rPr lang="en-GB" b="1" dirty="0"/>
              <a:t>Resource Monitor</a:t>
            </a:r>
            <a:r>
              <a:rPr lang="en-GB" dirty="0"/>
              <a:t>’.</a:t>
            </a:r>
          </a:p>
          <a:p>
            <a:pPr marL="0" indent="0">
              <a:spcBef>
                <a:spcPts val="0"/>
              </a:spcBef>
              <a:spcAft>
                <a:spcPts val="600"/>
              </a:spcAft>
              <a:buNone/>
            </a:pPr>
            <a:r>
              <a:rPr lang="en-GB" sz="1800" b="1" dirty="0"/>
              <a:t>Shortcuts: </a:t>
            </a:r>
            <a:r>
              <a:rPr lang="en-GB" sz="1800" dirty="0">
                <a:highlight>
                  <a:srgbClr val="FFFF00"/>
                </a:highlight>
              </a:rPr>
              <a:t>Type ‘</a:t>
            </a:r>
            <a:r>
              <a:rPr lang="en-GB" sz="1800" b="1" dirty="0">
                <a:highlight>
                  <a:srgbClr val="FFFF00"/>
                </a:highlight>
              </a:rPr>
              <a:t>perf</a:t>
            </a:r>
            <a:r>
              <a:rPr lang="en-GB" sz="1800" dirty="0">
                <a:highlight>
                  <a:srgbClr val="FFFF00"/>
                </a:highlight>
              </a:rPr>
              <a:t>’ in Search box next to Window/Start button. Or </a:t>
            </a:r>
            <a:r>
              <a:rPr lang="en-GB" sz="1800" b="0" i="0" dirty="0">
                <a:effectLst/>
                <a:highlight>
                  <a:srgbClr val="FFFF00"/>
                </a:highlight>
              </a:rPr>
              <a:t>P</a:t>
            </a:r>
            <a:r>
              <a:rPr lang="en-US" sz="1800" b="0" i="0" dirty="0" err="1">
                <a:effectLst/>
                <a:highlight>
                  <a:srgbClr val="FFFF00"/>
                </a:highlight>
              </a:rPr>
              <a:t>ress</a:t>
            </a:r>
            <a:r>
              <a:rPr lang="en-US" sz="1800" b="0" i="0" dirty="0">
                <a:effectLst/>
                <a:highlight>
                  <a:srgbClr val="FFFF00"/>
                </a:highlight>
              </a:rPr>
              <a:t> </a:t>
            </a:r>
            <a:r>
              <a:rPr lang="en-US" sz="1800" b="1" i="0" dirty="0" err="1">
                <a:effectLst/>
                <a:highlight>
                  <a:srgbClr val="FFFF00"/>
                </a:highlight>
              </a:rPr>
              <a:t>Win+R</a:t>
            </a:r>
            <a:r>
              <a:rPr lang="en-US" sz="1800" b="0" i="0" dirty="0">
                <a:effectLst/>
                <a:highlight>
                  <a:srgbClr val="FFFF00"/>
                </a:highlight>
              </a:rPr>
              <a:t>, type “</a:t>
            </a:r>
            <a:r>
              <a:rPr lang="en-US" sz="1800" b="1" i="0" dirty="0" err="1">
                <a:effectLst/>
                <a:highlight>
                  <a:srgbClr val="FFFF00"/>
                </a:highlight>
              </a:rPr>
              <a:t>perfmon</a:t>
            </a:r>
            <a:r>
              <a:rPr lang="en-US" sz="1800" b="0" i="0" dirty="0">
                <a:effectLst/>
                <a:highlight>
                  <a:srgbClr val="FFFF00"/>
                </a:highlight>
              </a:rPr>
              <a:t>“, Enter. &gt; </a:t>
            </a:r>
            <a:r>
              <a:rPr lang="en-US" sz="1800" b="1" i="0" dirty="0">
                <a:effectLst/>
                <a:highlight>
                  <a:srgbClr val="FFFF00"/>
                </a:highlight>
              </a:rPr>
              <a:t>Performance Monitor </a:t>
            </a:r>
            <a:r>
              <a:rPr lang="en-US" sz="1800" b="0" i="0" dirty="0">
                <a:effectLst/>
                <a:highlight>
                  <a:srgbClr val="FFFF00"/>
                </a:highlight>
              </a:rPr>
              <a:t>&gt; Click: ‘ </a:t>
            </a:r>
            <a:r>
              <a:rPr lang="en-US" sz="1800" b="1" dirty="0">
                <a:highlight>
                  <a:srgbClr val="FFFF00"/>
                </a:highlight>
              </a:rPr>
              <a:t>Open ‘</a:t>
            </a:r>
            <a:r>
              <a:rPr lang="en-US" sz="1800" b="1" dirty="0" err="1">
                <a:highlight>
                  <a:srgbClr val="FFFF00"/>
                </a:highlight>
              </a:rPr>
              <a:t>Resoucre</a:t>
            </a:r>
            <a:r>
              <a:rPr lang="en-US" sz="1800" b="1" dirty="0">
                <a:highlight>
                  <a:srgbClr val="FFFF00"/>
                </a:highlight>
              </a:rPr>
              <a:t> Monitor’ </a:t>
            </a:r>
            <a:r>
              <a:rPr lang="en-US" sz="1800" dirty="0">
                <a:highlight>
                  <a:srgbClr val="FFFF00"/>
                </a:highlight>
              </a:rPr>
              <a:t>link.</a:t>
            </a:r>
            <a:endParaRPr lang="en-GB" sz="1800" dirty="0"/>
          </a:p>
        </p:txBody>
      </p:sp>
      <p:pic>
        <p:nvPicPr>
          <p:cNvPr id="4" name="Picture 3">
            <a:extLst>
              <a:ext uri="{FF2B5EF4-FFF2-40B4-BE49-F238E27FC236}">
                <a16:creationId xmlns:a16="http://schemas.microsoft.com/office/drawing/2014/main" id="{9178C28B-3C8F-4B5E-815F-5C450EF5325E}"/>
              </a:ext>
            </a:extLst>
          </p:cNvPr>
          <p:cNvPicPr>
            <a:picLocks noChangeAspect="1"/>
          </p:cNvPicPr>
          <p:nvPr/>
        </p:nvPicPr>
        <p:blipFill>
          <a:blip r:embed="rId3"/>
          <a:stretch>
            <a:fillRect/>
          </a:stretch>
        </p:blipFill>
        <p:spPr>
          <a:xfrm>
            <a:off x="7622772" y="2143247"/>
            <a:ext cx="4282736" cy="3215690"/>
          </a:xfrm>
          <a:prstGeom prst="rect">
            <a:avLst/>
          </a:prstGeom>
        </p:spPr>
      </p:pic>
    </p:spTree>
    <p:extLst>
      <p:ext uri="{BB962C8B-B14F-4D97-AF65-F5344CB8AC3E}">
        <p14:creationId xmlns:p14="http://schemas.microsoft.com/office/powerpoint/2010/main" val="105661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88E4E6-9371-EFEF-6D7F-8FB35A5A7AE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17341A-D467-43EE-0944-2E7F2E831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426900F-2D93-E3CA-3691-A2C6C49970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8AED7AB-2C95-1C34-7FC2-49DCB5B74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854C4C5-83C4-EEE8-3A53-F3E43E90E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8CA1140-22E7-90F2-132B-F27A401F1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991798-4836-E8EE-F3BC-4281C8FFAA6A}"/>
              </a:ext>
            </a:extLst>
          </p:cNvPr>
          <p:cNvSpPr>
            <a:spLocks noGrp="1"/>
          </p:cNvSpPr>
          <p:nvPr>
            <p:ph type="title"/>
          </p:nvPr>
        </p:nvSpPr>
        <p:spPr>
          <a:xfrm>
            <a:off x="459345" y="308099"/>
            <a:ext cx="9895951" cy="1033669"/>
          </a:xfrm>
        </p:spPr>
        <p:txBody>
          <a:bodyPr>
            <a:normAutofit/>
          </a:bodyPr>
          <a:lstStyle/>
          <a:p>
            <a:r>
              <a:rPr lang="en-GB" sz="4800" dirty="0">
                <a:highlight>
                  <a:srgbClr val="FFFF00"/>
                </a:highlight>
              </a:rPr>
              <a:t>Try:</a:t>
            </a:r>
            <a:r>
              <a:rPr lang="en-GB" sz="4800" dirty="0"/>
              <a:t> </a:t>
            </a:r>
            <a:r>
              <a:rPr lang="en-GB" sz="4800" b="1" dirty="0">
                <a:solidFill>
                  <a:srgbClr val="FFFFFF"/>
                </a:solidFill>
              </a:rPr>
              <a:t>Performance Monitor</a:t>
            </a:r>
            <a:endParaRPr lang="en-GB" sz="4800" dirty="0">
              <a:solidFill>
                <a:srgbClr val="FFFFFF"/>
              </a:solidFill>
            </a:endParaRPr>
          </a:p>
        </p:txBody>
      </p:sp>
      <p:sp>
        <p:nvSpPr>
          <p:cNvPr id="6" name="Content Placeholder 2">
            <a:extLst>
              <a:ext uri="{FF2B5EF4-FFF2-40B4-BE49-F238E27FC236}">
                <a16:creationId xmlns:a16="http://schemas.microsoft.com/office/drawing/2014/main" id="{005CED6A-A5A7-4341-8E5F-61ACE04CC2A1}"/>
              </a:ext>
            </a:extLst>
          </p:cNvPr>
          <p:cNvSpPr txBox="1">
            <a:spLocks/>
          </p:cNvSpPr>
          <p:nvPr/>
        </p:nvSpPr>
        <p:spPr>
          <a:xfrm>
            <a:off x="459345" y="1814513"/>
            <a:ext cx="7127318" cy="437851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spcBef>
                <a:spcPts val="0"/>
              </a:spcBef>
              <a:spcAft>
                <a:spcPts val="600"/>
              </a:spcAft>
              <a:buFont typeface="+mj-lt"/>
              <a:buAutoNum type="arabicPeriod"/>
            </a:pPr>
            <a:r>
              <a:rPr lang="en-GB"/>
              <a:t>Right click ‘</a:t>
            </a:r>
            <a:r>
              <a:rPr lang="en-GB" b="1"/>
              <a:t>Start/Windows</a:t>
            </a:r>
            <a:r>
              <a:rPr lang="en-GB"/>
              <a:t>’ icon </a:t>
            </a:r>
          </a:p>
          <a:p>
            <a:pPr marL="514350" indent="-514350">
              <a:spcBef>
                <a:spcPts val="0"/>
              </a:spcBef>
              <a:spcAft>
                <a:spcPts val="600"/>
              </a:spcAft>
              <a:buFont typeface="+mj-lt"/>
              <a:buAutoNum type="arabicPeriod"/>
            </a:pPr>
            <a:r>
              <a:rPr lang="en-GB"/>
              <a:t>Click: </a:t>
            </a:r>
            <a:r>
              <a:rPr lang="en-GB" b="1"/>
              <a:t>Computer Management</a:t>
            </a:r>
          </a:p>
          <a:p>
            <a:pPr marL="514350" indent="-514350">
              <a:spcBef>
                <a:spcPts val="0"/>
              </a:spcBef>
              <a:spcAft>
                <a:spcPts val="600"/>
              </a:spcAft>
              <a:buFont typeface="+mj-lt"/>
              <a:buAutoNum type="arabicPeriod"/>
            </a:pPr>
            <a:r>
              <a:rPr lang="en-GB"/>
              <a:t>&gt; </a:t>
            </a:r>
            <a:r>
              <a:rPr lang="en-GB" b="1"/>
              <a:t>System Tools</a:t>
            </a:r>
          </a:p>
          <a:p>
            <a:pPr marL="514350" indent="-514350">
              <a:spcBef>
                <a:spcPts val="0"/>
              </a:spcBef>
              <a:spcAft>
                <a:spcPts val="600"/>
              </a:spcAft>
              <a:buFont typeface="+mj-lt"/>
              <a:buAutoNum type="arabicPeriod"/>
            </a:pPr>
            <a:r>
              <a:rPr lang="en-GB"/>
              <a:t> &gt; </a:t>
            </a:r>
            <a:r>
              <a:rPr lang="en-GB" b="1"/>
              <a:t>Performance</a:t>
            </a:r>
          </a:p>
          <a:p>
            <a:pPr marL="0" indent="0">
              <a:spcBef>
                <a:spcPts val="0"/>
              </a:spcBef>
              <a:spcAft>
                <a:spcPts val="600"/>
              </a:spcAft>
              <a:buFont typeface="Arial" panose="020B0604020202020204" pitchFamily="34" charset="0"/>
              <a:buNone/>
            </a:pPr>
            <a:r>
              <a:rPr lang="en-GB" b="1"/>
              <a:t>Shortcuts: Or</a:t>
            </a:r>
          </a:p>
          <a:p>
            <a:pPr>
              <a:spcBef>
                <a:spcPts val="0"/>
              </a:spcBef>
              <a:spcAft>
                <a:spcPts val="600"/>
              </a:spcAft>
            </a:pPr>
            <a:r>
              <a:rPr lang="en-GB">
                <a:highlight>
                  <a:srgbClr val="FFFF00"/>
                </a:highlight>
              </a:rPr>
              <a:t>P</a:t>
            </a:r>
            <a:r>
              <a:rPr lang="en-US">
                <a:highlight>
                  <a:srgbClr val="FFFF00"/>
                </a:highlight>
              </a:rPr>
              <a:t>ress </a:t>
            </a:r>
            <a:r>
              <a:rPr lang="en-US" b="1">
                <a:highlight>
                  <a:srgbClr val="FFFF00"/>
                </a:highlight>
              </a:rPr>
              <a:t>Win+R</a:t>
            </a:r>
            <a:r>
              <a:rPr lang="en-US">
                <a:highlight>
                  <a:srgbClr val="FFFF00"/>
                </a:highlight>
              </a:rPr>
              <a:t>, type “</a:t>
            </a:r>
            <a:r>
              <a:rPr lang="en-US" b="1">
                <a:highlight>
                  <a:srgbClr val="FFFF00"/>
                </a:highlight>
              </a:rPr>
              <a:t>perfmon</a:t>
            </a:r>
            <a:r>
              <a:rPr lang="en-US">
                <a:highlight>
                  <a:srgbClr val="FFFF00"/>
                </a:highlight>
              </a:rPr>
              <a:t>“, Enter. &gt; </a:t>
            </a:r>
            <a:r>
              <a:rPr lang="en-US" b="1">
                <a:highlight>
                  <a:srgbClr val="FFFF00"/>
                </a:highlight>
              </a:rPr>
              <a:t>Performance Monitor </a:t>
            </a:r>
            <a:r>
              <a:rPr lang="en-US">
                <a:highlight>
                  <a:srgbClr val="FFFF00"/>
                </a:highlight>
              </a:rPr>
              <a:t>&gt; </a:t>
            </a:r>
            <a:r>
              <a:rPr lang="en-US" b="1">
                <a:highlight>
                  <a:srgbClr val="FFFF00"/>
                </a:highlight>
              </a:rPr>
              <a:t>+</a:t>
            </a:r>
            <a:r>
              <a:rPr lang="en-US">
                <a:highlight>
                  <a:srgbClr val="FFFF00"/>
                </a:highlight>
              </a:rPr>
              <a:t> icon.</a:t>
            </a:r>
            <a:endParaRPr lang="en-GB" dirty="0"/>
          </a:p>
        </p:txBody>
      </p:sp>
      <p:pic>
        <p:nvPicPr>
          <p:cNvPr id="7" name="Picture 6" descr="Graphical user interface, text, application&#10;&#10;Description automatically generated">
            <a:extLst>
              <a:ext uri="{FF2B5EF4-FFF2-40B4-BE49-F238E27FC236}">
                <a16:creationId xmlns:a16="http://schemas.microsoft.com/office/drawing/2014/main" id="{593751AC-0ADD-39BF-B12C-1CF5EAAB2955}"/>
              </a:ext>
            </a:extLst>
          </p:cNvPr>
          <p:cNvPicPr>
            <a:picLocks noChangeAspect="1"/>
          </p:cNvPicPr>
          <p:nvPr/>
        </p:nvPicPr>
        <p:blipFill>
          <a:blip r:embed="rId3"/>
          <a:stretch>
            <a:fillRect/>
          </a:stretch>
        </p:blipFill>
        <p:spPr>
          <a:xfrm>
            <a:off x="6591138" y="1649867"/>
            <a:ext cx="5474656" cy="4105992"/>
          </a:xfrm>
          <a:prstGeom prst="rect">
            <a:avLst/>
          </a:prstGeom>
        </p:spPr>
      </p:pic>
    </p:spTree>
    <p:extLst>
      <p:ext uri="{BB962C8B-B14F-4D97-AF65-F5344CB8AC3E}">
        <p14:creationId xmlns:p14="http://schemas.microsoft.com/office/powerpoint/2010/main" val="2639683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6620" y="314780"/>
            <a:ext cx="9463323" cy="1033669"/>
          </a:xfrm>
        </p:spPr>
        <p:txBody>
          <a:bodyPr>
            <a:normAutofit/>
          </a:bodyPr>
          <a:lstStyle/>
          <a:p>
            <a:r>
              <a:rPr lang="en-GB" sz="4800" b="1" dirty="0">
                <a:solidFill>
                  <a:srgbClr val="FFFFFF"/>
                </a:solidFill>
              </a:rPr>
              <a:t>Performance &amp; System Diagnostic</a:t>
            </a:r>
          </a:p>
        </p:txBody>
      </p:sp>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365876" y="1663229"/>
            <a:ext cx="11209391" cy="2999356"/>
          </a:xfrm>
          <a:solidFill>
            <a:schemeClr val="bg1">
              <a:alpha val="50000"/>
            </a:schemeClr>
          </a:solidFill>
        </p:spPr>
        <p:txBody>
          <a:bodyPr>
            <a:noAutofit/>
          </a:bodyPr>
          <a:lstStyle/>
          <a:p>
            <a:pPr marL="0" lvl="1" indent="0">
              <a:lnSpc>
                <a:spcPct val="100000"/>
              </a:lnSpc>
              <a:spcBef>
                <a:spcPts val="0"/>
              </a:spcBef>
              <a:buNone/>
            </a:pPr>
            <a:r>
              <a:rPr lang="en-GB" dirty="0">
                <a:solidFill>
                  <a:prstClr val="black"/>
                </a:solidFill>
              </a:rPr>
              <a:t>We can use the ‘</a:t>
            </a:r>
            <a:r>
              <a:rPr lang="en-GB" b="1" dirty="0">
                <a:solidFill>
                  <a:prstClr val="black"/>
                </a:solidFill>
              </a:rPr>
              <a:t>Performance tool</a:t>
            </a:r>
            <a:r>
              <a:rPr lang="en-GB" dirty="0">
                <a:solidFill>
                  <a:prstClr val="black"/>
                </a:solidFill>
              </a:rPr>
              <a:t>’ in ‘</a:t>
            </a:r>
            <a:r>
              <a:rPr lang="en-GB" b="1" dirty="0">
                <a:solidFill>
                  <a:prstClr val="black"/>
                </a:solidFill>
              </a:rPr>
              <a:t>Computer Management</a:t>
            </a:r>
            <a:r>
              <a:rPr lang="en-GB" dirty="0">
                <a:solidFill>
                  <a:prstClr val="black"/>
                </a:solidFill>
              </a:rPr>
              <a:t>’ to run a </a:t>
            </a:r>
            <a:r>
              <a:rPr lang="en-GB" b="1" dirty="0">
                <a:solidFill>
                  <a:prstClr val="black"/>
                </a:solidFill>
              </a:rPr>
              <a:t>System Diagnostic </a:t>
            </a:r>
            <a:r>
              <a:rPr lang="en-GB" dirty="0">
                <a:solidFill>
                  <a:prstClr val="black"/>
                </a:solidFill>
              </a:rPr>
              <a:t>to check the status of all </a:t>
            </a:r>
            <a:r>
              <a:rPr lang="en-GB" b="1" dirty="0">
                <a:solidFill>
                  <a:prstClr val="black"/>
                </a:solidFill>
              </a:rPr>
              <a:t>critical aspects </a:t>
            </a:r>
            <a:r>
              <a:rPr lang="en-GB" dirty="0">
                <a:solidFill>
                  <a:prstClr val="black"/>
                </a:solidFill>
              </a:rPr>
              <a:t>of the system and to identify any issues. </a:t>
            </a:r>
          </a:p>
          <a:p>
            <a:pPr marL="0" lvl="1" indent="0">
              <a:lnSpc>
                <a:spcPct val="100000"/>
              </a:lnSpc>
              <a:spcBef>
                <a:spcPts val="0"/>
              </a:spcBef>
              <a:buNone/>
            </a:pPr>
            <a:r>
              <a:rPr lang="en-GB" dirty="0">
                <a:solidFill>
                  <a:prstClr val="black"/>
                </a:solidFill>
              </a:rPr>
              <a:t>See ‘Diagnostic Results’ &gt; Warnings. Near the top.</a:t>
            </a:r>
          </a:p>
          <a:p>
            <a:pPr marL="0" lvl="1" indent="-457200">
              <a:lnSpc>
                <a:spcPct val="100000"/>
              </a:lnSpc>
              <a:spcBef>
                <a:spcPts val="0"/>
              </a:spcBef>
              <a:buFont typeface="+mj-lt"/>
              <a:buAutoNum type="arabicPeriod"/>
            </a:pPr>
            <a:r>
              <a:rPr lang="en-GB" b="1" dirty="0">
                <a:solidFill>
                  <a:prstClr val="black"/>
                </a:solidFill>
                <a:highlight>
                  <a:srgbClr val="FFFF00"/>
                </a:highlight>
              </a:rPr>
              <a:t>Data Collector sets </a:t>
            </a:r>
            <a:r>
              <a:rPr lang="en-GB" dirty="0">
                <a:solidFill>
                  <a:prstClr val="black"/>
                </a:solidFill>
              </a:rPr>
              <a:t>&gt; </a:t>
            </a:r>
            <a:r>
              <a:rPr lang="en-GB" b="1" dirty="0">
                <a:solidFill>
                  <a:prstClr val="black"/>
                </a:solidFill>
                <a:highlight>
                  <a:srgbClr val="FFFF00"/>
                </a:highlight>
              </a:rPr>
              <a:t>System Diagnosis START</a:t>
            </a:r>
            <a:r>
              <a:rPr lang="en-GB" dirty="0">
                <a:solidFill>
                  <a:prstClr val="black"/>
                </a:solidFill>
                <a:highlight>
                  <a:srgbClr val="FFFF00"/>
                </a:highlight>
              </a:rPr>
              <a:t> </a:t>
            </a:r>
            <a:r>
              <a:rPr lang="en-GB" dirty="0">
                <a:solidFill>
                  <a:prstClr val="black"/>
                </a:solidFill>
              </a:rPr>
              <a:t>leave for a bit then </a:t>
            </a:r>
            <a:r>
              <a:rPr lang="en-GB" b="1" dirty="0">
                <a:solidFill>
                  <a:prstClr val="black"/>
                </a:solidFill>
                <a:highlight>
                  <a:srgbClr val="FFFF00"/>
                </a:highlight>
              </a:rPr>
              <a:t>STOP</a:t>
            </a:r>
            <a:r>
              <a:rPr lang="en-GB" dirty="0">
                <a:solidFill>
                  <a:prstClr val="black"/>
                </a:solidFill>
              </a:rPr>
              <a:t>.</a:t>
            </a:r>
          </a:p>
          <a:p>
            <a:pPr marL="0" lvl="1" indent="-457200">
              <a:lnSpc>
                <a:spcPct val="100000"/>
              </a:lnSpc>
              <a:spcBef>
                <a:spcPts val="0"/>
              </a:spcBef>
              <a:buFont typeface="+mj-lt"/>
              <a:buAutoNum type="arabicPeriod"/>
            </a:pPr>
            <a:r>
              <a:rPr lang="en-GB" b="1" dirty="0">
                <a:solidFill>
                  <a:prstClr val="black"/>
                </a:solidFill>
                <a:highlight>
                  <a:srgbClr val="FFFF00"/>
                </a:highlight>
              </a:rPr>
              <a:t>Reports</a:t>
            </a:r>
            <a:r>
              <a:rPr lang="en-GB" dirty="0">
                <a:solidFill>
                  <a:prstClr val="black"/>
                </a:solidFill>
              </a:rPr>
              <a:t> &gt; System &gt; </a:t>
            </a:r>
            <a:r>
              <a:rPr lang="en-GB" dirty="0">
                <a:solidFill>
                  <a:prstClr val="black"/>
                </a:solidFill>
                <a:highlight>
                  <a:srgbClr val="FFFF00"/>
                </a:highlight>
              </a:rPr>
              <a:t>System Diagnostics</a:t>
            </a:r>
            <a:r>
              <a:rPr lang="en-GB" dirty="0">
                <a:solidFill>
                  <a:prstClr val="black"/>
                </a:solidFill>
              </a:rPr>
              <a:t>. Double click to open report.</a:t>
            </a:r>
          </a:p>
        </p:txBody>
      </p:sp>
      <p:pic>
        <p:nvPicPr>
          <p:cNvPr id="30" name="Picture 29">
            <a:extLst>
              <a:ext uri="{FF2B5EF4-FFF2-40B4-BE49-F238E27FC236}">
                <a16:creationId xmlns:a16="http://schemas.microsoft.com/office/drawing/2014/main" id="{DB63CB3E-0B92-A175-D291-73A7975DFEE4}"/>
              </a:ext>
            </a:extLst>
          </p:cNvPr>
          <p:cNvPicPr>
            <a:picLocks noChangeAspect="1"/>
          </p:cNvPicPr>
          <p:nvPr/>
        </p:nvPicPr>
        <p:blipFill>
          <a:blip r:embed="rId3"/>
          <a:srcRect l="4769" t="31201" r="64259" b="37168"/>
          <a:stretch/>
        </p:blipFill>
        <p:spPr>
          <a:xfrm>
            <a:off x="996330" y="3991184"/>
            <a:ext cx="3885894" cy="2645675"/>
          </a:xfrm>
          <a:prstGeom prst="rect">
            <a:avLst/>
          </a:prstGeom>
        </p:spPr>
      </p:pic>
      <p:pic>
        <p:nvPicPr>
          <p:cNvPr id="32" name="Picture 31">
            <a:extLst>
              <a:ext uri="{FF2B5EF4-FFF2-40B4-BE49-F238E27FC236}">
                <a16:creationId xmlns:a16="http://schemas.microsoft.com/office/drawing/2014/main" id="{62E84D2D-2E8B-5983-BD15-ED704EBBF3A0}"/>
              </a:ext>
            </a:extLst>
          </p:cNvPr>
          <p:cNvPicPr>
            <a:picLocks noChangeAspect="1"/>
          </p:cNvPicPr>
          <p:nvPr/>
        </p:nvPicPr>
        <p:blipFill>
          <a:blip r:embed="rId4"/>
          <a:srcRect l="6436" t="54062" r="53881" b="29156"/>
          <a:stretch/>
        </p:blipFill>
        <p:spPr>
          <a:xfrm>
            <a:off x="5858208" y="3991184"/>
            <a:ext cx="5277192" cy="1487774"/>
          </a:xfrm>
          <a:prstGeom prst="rect">
            <a:avLst/>
          </a:prstGeom>
        </p:spPr>
      </p:pic>
      <mc:AlternateContent xmlns:mc="http://schemas.openxmlformats.org/markup-compatibility/2006" xmlns:p14="http://schemas.microsoft.com/office/powerpoint/2010/main">
        <mc:Choice Requires="p14">
          <p:contentPart p14:bwMode="auto" r:id="rId5">
            <p14:nvContentPartPr>
              <p14:cNvPr id="39" name="Ink 38">
                <a:extLst>
                  <a:ext uri="{FF2B5EF4-FFF2-40B4-BE49-F238E27FC236}">
                    <a16:creationId xmlns:a16="http://schemas.microsoft.com/office/drawing/2014/main" id="{CF834078-D6CC-975B-4BEE-BEAE0C1825F9}"/>
                  </a:ext>
                </a:extLst>
              </p14:cNvPr>
              <p14:cNvContentPartPr/>
              <p14:nvPr/>
            </p14:nvContentPartPr>
            <p14:xfrm>
              <a:off x="1727060" y="4940369"/>
              <a:ext cx="1385640" cy="25200"/>
            </p14:xfrm>
          </p:contentPart>
        </mc:Choice>
        <mc:Fallback xmlns="">
          <p:pic>
            <p:nvPicPr>
              <p:cNvPr id="39" name="Ink 38">
                <a:extLst>
                  <a:ext uri="{FF2B5EF4-FFF2-40B4-BE49-F238E27FC236}">
                    <a16:creationId xmlns:a16="http://schemas.microsoft.com/office/drawing/2014/main" id="{CF834078-D6CC-975B-4BEE-BEAE0C1825F9}"/>
                  </a:ext>
                </a:extLst>
              </p:cNvPr>
              <p:cNvPicPr/>
              <p:nvPr/>
            </p:nvPicPr>
            <p:blipFill>
              <a:blip r:embed="rId6"/>
              <a:stretch>
                <a:fillRect/>
              </a:stretch>
            </p:blipFill>
            <p:spPr>
              <a:xfrm>
                <a:off x="1673060" y="4832369"/>
                <a:ext cx="1493280" cy="2408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2" name="Ink 41">
                <a:extLst>
                  <a:ext uri="{FF2B5EF4-FFF2-40B4-BE49-F238E27FC236}">
                    <a16:creationId xmlns:a16="http://schemas.microsoft.com/office/drawing/2014/main" id="{9743EA0A-ABD1-7CF7-CED5-D5CAF8AC101F}"/>
                  </a:ext>
                </a:extLst>
              </p14:cNvPr>
              <p14:cNvContentPartPr/>
              <p14:nvPr/>
            </p14:nvContentPartPr>
            <p14:xfrm>
              <a:off x="6420300" y="4117134"/>
              <a:ext cx="685080" cy="360"/>
            </p14:xfrm>
          </p:contentPart>
        </mc:Choice>
        <mc:Fallback xmlns="">
          <p:pic>
            <p:nvPicPr>
              <p:cNvPr id="42" name="Ink 41">
                <a:extLst>
                  <a:ext uri="{FF2B5EF4-FFF2-40B4-BE49-F238E27FC236}">
                    <a16:creationId xmlns:a16="http://schemas.microsoft.com/office/drawing/2014/main" id="{9743EA0A-ABD1-7CF7-CED5-D5CAF8AC101F}"/>
                  </a:ext>
                </a:extLst>
              </p:cNvPr>
              <p:cNvPicPr/>
              <p:nvPr/>
            </p:nvPicPr>
            <p:blipFill>
              <a:blip r:embed="rId8"/>
              <a:stretch>
                <a:fillRect/>
              </a:stretch>
            </p:blipFill>
            <p:spPr>
              <a:xfrm>
                <a:off x="6366300" y="4009134"/>
                <a:ext cx="79272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43" name="Ink 42">
                <a:extLst>
                  <a:ext uri="{FF2B5EF4-FFF2-40B4-BE49-F238E27FC236}">
                    <a16:creationId xmlns:a16="http://schemas.microsoft.com/office/drawing/2014/main" id="{9903AD1E-A341-2570-9A0F-547AB7D93C30}"/>
                  </a:ext>
                </a:extLst>
              </p14:cNvPr>
              <p14:cNvContentPartPr/>
              <p14:nvPr/>
            </p14:nvContentPartPr>
            <p14:xfrm>
              <a:off x="6991620" y="4944774"/>
              <a:ext cx="1280520" cy="71280"/>
            </p14:xfrm>
          </p:contentPart>
        </mc:Choice>
        <mc:Fallback xmlns="">
          <p:pic>
            <p:nvPicPr>
              <p:cNvPr id="43" name="Ink 42">
                <a:extLst>
                  <a:ext uri="{FF2B5EF4-FFF2-40B4-BE49-F238E27FC236}">
                    <a16:creationId xmlns:a16="http://schemas.microsoft.com/office/drawing/2014/main" id="{9903AD1E-A341-2570-9A0F-547AB7D93C30}"/>
                  </a:ext>
                </a:extLst>
              </p:cNvPr>
              <p:cNvPicPr/>
              <p:nvPr/>
            </p:nvPicPr>
            <p:blipFill>
              <a:blip r:embed="rId10"/>
              <a:stretch>
                <a:fillRect/>
              </a:stretch>
            </p:blipFill>
            <p:spPr>
              <a:xfrm>
                <a:off x="6937620" y="4836774"/>
                <a:ext cx="1388160" cy="286920"/>
              </a:xfrm>
              <a:prstGeom prst="rect">
                <a:avLst/>
              </a:prstGeom>
            </p:spPr>
          </p:pic>
        </mc:Fallback>
      </mc:AlternateContent>
      <p:sp>
        <p:nvSpPr>
          <p:cNvPr id="44" name="TextBox 43">
            <a:extLst>
              <a:ext uri="{FF2B5EF4-FFF2-40B4-BE49-F238E27FC236}">
                <a16:creationId xmlns:a16="http://schemas.microsoft.com/office/drawing/2014/main" id="{156A66D2-3053-2802-234D-1A65451FD61F}"/>
              </a:ext>
            </a:extLst>
          </p:cNvPr>
          <p:cNvSpPr txBox="1"/>
          <p:nvPr/>
        </p:nvSpPr>
        <p:spPr>
          <a:xfrm>
            <a:off x="459350" y="3944321"/>
            <a:ext cx="46358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1.</a:t>
            </a:r>
          </a:p>
        </p:txBody>
      </p:sp>
      <p:sp>
        <p:nvSpPr>
          <p:cNvPr id="47" name="TextBox 46">
            <a:extLst>
              <a:ext uri="{FF2B5EF4-FFF2-40B4-BE49-F238E27FC236}">
                <a16:creationId xmlns:a16="http://schemas.microsoft.com/office/drawing/2014/main" id="{2B7461EF-1FB5-08B7-3FD2-6D7B36B69204}"/>
              </a:ext>
            </a:extLst>
          </p:cNvPr>
          <p:cNvSpPr txBox="1"/>
          <p:nvPr/>
        </p:nvSpPr>
        <p:spPr>
          <a:xfrm>
            <a:off x="5394620" y="3957112"/>
            <a:ext cx="46358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2.</a:t>
            </a:r>
          </a:p>
        </p:txBody>
      </p:sp>
    </p:spTree>
    <p:extLst>
      <p:ext uri="{BB962C8B-B14F-4D97-AF65-F5344CB8AC3E}">
        <p14:creationId xmlns:p14="http://schemas.microsoft.com/office/powerpoint/2010/main" val="2124614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2365"/>
            <a:ext cx="9895951" cy="1033669"/>
          </a:xfrm>
        </p:spPr>
        <p:txBody>
          <a:bodyPr>
            <a:normAutofit/>
          </a:bodyPr>
          <a:lstStyle/>
          <a:p>
            <a:r>
              <a:rPr lang="en-GB" sz="4400" dirty="0">
                <a:highlight>
                  <a:srgbClr val="FFFF00"/>
                </a:highlight>
              </a:rPr>
              <a:t>Try:</a:t>
            </a:r>
            <a:r>
              <a:rPr lang="en-GB" sz="4400" dirty="0"/>
              <a:t> </a:t>
            </a:r>
            <a:r>
              <a:rPr lang="en-GB" b="1" dirty="0">
                <a:solidFill>
                  <a:srgbClr val="FFFFFF"/>
                </a:solidFill>
              </a:rPr>
              <a:t>Computer Management tool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4457" y="1712687"/>
            <a:ext cx="7254593" cy="4905470"/>
          </a:xfrm>
        </p:spPr>
        <p:txBody>
          <a:bodyPr>
            <a:noAutofit/>
          </a:bodyPr>
          <a:lstStyle/>
          <a:p>
            <a:pPr>
              <a:lnSpc>
                <a:spcPct val="100000"/>
              </a:lnSpc>
              <a:spcBef>
                <a:spcPts val="0"/>
              </a:spcBef>
            </a:pPr>
            <a:r>
              <a:rPr lang="en-GB" sz="2400" dirty="0"/>
              <a:t>The </a:t>
            </a:r>
            <a:r>
              <a:rPr lang="en-GB" sz="2400" b="1" dirty="0">
                <a:effectLst/>
                <a:ea typeface="Calibri" panose="020F0502020204030204" pitchFamily="34" charset="0"/>
                <a:cs typeface="Times New Roman" panose="02020603050405020304" pitchFamily="18" charset="0"/>
              </a:rPr>
              <a:t>Power User menu</a:t>
            </a:r>
            <a:r>
              <a:rPr lang="en-GB" sz="2400" b="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gives you access to the </a:t>
            </a:r>
            <a:r>
              <a:rPr lang="en-GB" sz="2400" dirty="0"/>
              <a:t>‘</a:t>
            </a:r>
            <a:r>
              <a:rPr lang="en-GB" sz="2400" b="1" dirty="0"/>
              <a:t>Computer Management</a:t>
            </a:r>
            <a:r>
              <a:rPr lang="en-GB" sz="2400" dirty="0"/>
              <a:t>’ tool. </a:t>
            </a:r>
            <a:endParaRPr lang="en-GB" sz="2400" dirty="0">
              <a:cs typeface="Times New Roman" panose="02020603050405020304" pitchFamily="18" charset="0"/>
            </a:endParaRPr>
          </a:p>
          <a:p>
            <a:pPr>
              <a:lnSpc>
                <a:spcPct val="100000"/>
              </a:lnSpc>
              <a:spcBef>
                <a:spcPts val="0"/>
              </a:spcBef>
            </a:pPr>
            <a:r>
              <a:rPr lang="en-GB" sz="2400" dirty="0"/>
              <a:t>Windows ‘Computer</a:t>
            </a:r>
            <a:r>
              <a:rPr lang="en-GB" sz="2400" b="1" dirty="0"/>
              <a:t> Management</a:t>
            </a:r>
            <a:r>
              <a:rPr lang="en-GB" sz="2400" dirty="0"/>
              <a:t>’ contains a variety of </a:t>
            </a:r>
            <a:r>
              <a:rPr lang="en-GB" sz="2400" b="1" dirty="0"/>
              <a:t>administrative functions </a:t>
            </a:r>
            <a:r>
              <a:rPr lang="en-GB" sz="2400" dirty="0"/>
              <a:t>such as Disk Management, Device Manager, Services Manager, Event Viewer, Task Scheduler etc.. </a:t>
            </a:r>
          </a:p>
          <a:p>
            <a:pPr marL="0" indent="0">
              <a:lnSpc>
                <a:spcPct val="100000"/>
              </a:lnSpc>
              <a:spcBef>
                <a:spcPts val="0"/>
              </a:spcBef>
              <a:buNone/>
            </a:pPr>
            <a:r>
              <a:rPr lang="en-GB" sz="2400" dirty="0"/>
              <a:t>To find out which File System you have using the ‘</a:t>
            </a:r>
            <a:r>
              <a:rPr lang="en-GB" sz="2400" b="1" dirty="0"/>
              <a:t>Computer Management tool</a:t>
            </a:r>
            <a:r>
              <a:rPr lang="en-GB" sz="2400" dirty="0"/>
              <a:t>’:</a:t>
            </a:r>
          </a:p>
          <a:p>
            <a:pPr marL="457200" indent="-457200">
              <a:lnSpc>
                <a:spcPct val="100000"/>
              </a:lnSpc>
              <a:spcBef>
                <a:spcPts val="0"/>
              </a:spcBef>
              <a:buFont typeface="+mj-lt"/>
              <a:buAutoNum type="arabicPeriod"/>
            </a:pPr>
            <a:r>
              <a:rPr lang="en-GB" sz="2400" b="1" dirty="0"/>
              <a:t>Right-click on the Start button </a:t>
            </a:r>
            <a:r>
              <a:rPr lang="en-GB" sz="2400" dirty="0"/>
              <a:t>to open the Power User menu;</a:t>
            </a:r>
          </a:p>
          <a:p>
            <a:pPr marL="457200" indent="-457200">
              <a:lnSpc>
                <a:spcPct val="100000"/>
              </a:lnSpc>
              <a:spcBef>
                <a:spcPts val="0"/>
              </a:spcBef>
              <a:buFont typeface="+mj-lt"/>
              <a:buAutoNum type="arabicPeriod"/>
            </a:pPr>
            <a:r>
              <a:rPr lang="en-GB" sz="2400" dirty="0"/>
              <a:t>Click on ‘</a:t>
            </a:r>
            <a:r>
              <a:rPr lang="en-GB" sz="2400" b="1" dirty="0"/>
              <a:t>Computer Management</a:t>
            </a:r>
            <a:r>
              <a:rPr lang="en-GB" sz="2400" dirty="0"/>
              <a:t>’;</a:t>
            </a:r>
          </a:p>
          <a:p>
            <a:pPr marL="457200" indent="-457200">
              <a:lnSpc>
                <a:spcPct val="100000"/>
              </a:lnSpc>
              <a:spcBef>
                <a:spcPts val="0"/>
              </a:spcBef>
              <a:buFont typeface="+mj-lt"/>
              <a:buAutoNum type="arabicPeriod"/>
            </a:pPr>
            <a:r>
              <a:rPr lang="en-GB" sz="2400" dirty="0"/>
              <a:t>Select ‘</a:t>
            </a:r>
            <a:r>
              <a:rPr lang="en-GB" sz="2400" b="1" dirty="0"/>
              <a:t>Disk Management</a:t>
            </a:r>
            <a:r>
              <a:rPr lang="en-GB" sz="2400" dirty="0"/>
              <a:t>’ under Storage.</a:t>
            </a:r>
          </a:p>
          <a:p>
            <a:pPr marL="457200" indent="-457200">
              <a:lnSpc>
                <a:spcPct val="100000"/>
              </a:lnSpc>
              <a:spcBef>
                <a:spcPts val="0"/>
              </a:spcBef>
              <a:buFont typeface="+mj-lt"/>
              <a:buAutoNum type="arabicPeriod"/>
            </a:pPr>
            <a:endParaRPr lang="en-GB" sz="2400" dirty="0"/>
          </a:p>
        </p:txBody>
      </p:sp>
      <p:pic>
        <p:nvPicPr>
          <p:cNvPr id="13" name="Picture 12">
            <a:extLst>
              <a:ext uri="{FF2B5EF4-FFF2-40B4-BE49-F238E27FC236}">
                <a16:creationId xmlns:a16="http://schemas.microsoft.com/office/drawing/2014/main" id="{BDE6C0F9-982F-4077-B8D5-5C42CBAA3516}"/>
              </a:ext>
            </a:extLst>
          </p:cNvPr>
          <p:cNvPicPr>
            <a:picLocks noChangeAspect="1"/>
          </p:cNvPicPr>
          <p:nvPr/>
        </p:nvPicPr>
        <p:blipFill>
          <a:blip r:embed="rId3"/>
          <a:stretch>
            <a:fillRect/>
          </a:stretch>
        </p:blipFill>
        <p:spPr>
          <a:xfrm>
            <a:off x="8115296" y="85725"/>
            <a:ext cx="2838450" cy="6686550"/>
          </a:xfrm>
          <a:prstGeom prst="rect">
            <a:avLst/>
          </a:prstGeom>
        </p:spPr>
      </p:pic>
      <p:pic>
        <p:nvPicPr>
          <p:cNvPr id="7" name="Picture 6">
            <a:extLst>
              <a:ext uri="{FF2B5EF4-FFF2-40B4-BE49-F238E27FC236}">
                <a16:creationId xmlns:a16="http://schemas.microsoft.com/office/drawing/2014/main" id="{B97FE291-0305-4AC2-BB45-0A484F0D0C96}"/>
              </a:ext>
            </a:extLst>
          </p:cNvPr>
          <p:cNvPicPr>
            <a:picLocks noChangeAspect="1"/>
          </p:cNvPicPr>
          <p:nvPr/>
        </p:nvPicPr>
        <p:blipFill>
          <a:blip r:embed="rId4"/>
          <a:stretch>
            <a:fillRect/>
          </a:stretch>
        </p:blipFill>
        <p:spPr>
          <a:xfrm>
            <a:off x="7549050" y="3167148"/>
            <a:ext cx="4583968" cy="2685011"/>
          </a:xfrm>
          <a:prstGeom prst="rect">
            <a:avLst/>
          </a:prstGeom>
        </p:spPr>
      </p:pic>
    </p:spTree>
    <p:extLst>
      <p:ext uri="{BB962C8B-B14F-4D97-AF65-F5344CB8AC3E}">
        <p14:creationId xmlns:p14="http://schemas.microsoft.com/office/powerpoint/2010/main" val="1385442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36F392-0582-2FF8-65E9-DE5CDE87857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557F39-3A32-7D76-17C4-53E9DFBC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1DFE840-36AA-060B-8E3B-8995E7641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DFE2E17-8C2D-2E67-824D-94CC0B0CF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36FB71E-1DB9-8058-1285-C3A4E73C2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EF2EA2C-EA49-65A0-99D7-CDF98EB77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0CA409-913F-69C5-1573-A483FFD748CB}"/>
              </a:ext>
            </a:extLst>
          </p:cNvPr>
          <p:cNvSpPr>
            <a:spLocks noGrp="1"/>
          </p:cNvSpPr>
          <p:nvPr>
            <p:ph type="title"/>
          </p:nvPr>
        </p:nvSpPr>
        <p:spPr>
          <a:xfrm>
            <a:off x="375921" y="313843"/>
            <a:ext cx="9895951" cy="1033669"/>
          </a:xfrm>
        </p:spPr>
        <p:txBody>
          <a:bodyPr>
            <a:normAutofit/>
          </a:bodyPr>
          <a:lstStyle/>
          <a:p>
            <a:r>
              <a:rPr lang="en-GB" sz="4800" dirty="0">
                <a:highlight>
                  <a:srgbClr val="FFFF00"/>
                </a:highlight>
              </a:rPr>
              <a:t>Try:</a:t>
            </a:r>
            <a:r>
              <a:rPr lang="en-GB" sz="4800" dirty="0"/>
              <a:t> </a:t>
            </a:r>
            <a:r>
              <a:rPr lang="en-GB" sz="4800" dirty="0">
                <a:solidFill>
                  <a:schemeClr val="bg1"/>
                </a:solidFill>
              </a:rPr>
              <a:t>Event Viewer</a:t>
            </a:r>
            <a:endParaRPr lang="en-GB" sz="4800" b="1" dirty="0">
              <a:solidFill>
                <a:schemeClr val="bg1"/>
              </a:solidFill>
            </a:endParaRPr>
          </a:p>
        </p:txBody>
      </p:sp>
      <p:sp>
        <p:nvSpPr>
          <p:cNvPr id="15" name="Content Placeholder 2">
            <a:extLst>
              <a:ext uri="{FF2B5EF4-FFF2-40B4-BE49-F238E27FC236}">
                <a16:creationId xmlns:a16="http://schemas.microsoft.com/office/drawing/2014/main" id="{75392461-04B1-EB3C-98C0-C014D9D55E89}"/>
              </a:ext>
            </a:extLst>
          </p:cNvPr>
          <p:cNvSpPr>
            <a:spLocks noGrp="1"/>
          </p:cNvSpPr>
          <p:nvPr>
            <p:ph idx="1"/>
          </p:nvPr>
        </p:nvSpPr>
        <p:spPr>
          <a:xfrm>
            <a:off x="375922" y="1737317"/>
            <a:ext cx="11025246" cy="4967416"/>
          </a:xfrm>
        </p:spPr>
        <p:txBody>
          <a:bodyPr>
            <a:normAutofit/>
          </a:bodyPr>
          <a:lstStyle/>
          <a:p>
            <a:r>
              <a:rPr lang="en-US" b="0" i="0" dirty="0">
                <a:effectLst/>
              </a:rPr>
              <a:t>The ‘</a:t>
            </a:r>
            <a:r>
              <a:rPr lang="en-US" b="1" i="0" dirty="0">
                <a:effectLst/>
              </a:rPr>
              <a:t>Event Viewer</a:t>
            </a:r>
            <a:r>
              <a:rPr lang="en-US" b="0" i="0" dirty="0">
                <a:effectLst/>
              </a:rPr>
              <a:t>’ program in Windows allows us </a:t>
            </a:r>
            <a:r>
              <a:rPr lang="en-US" b="1" i="0" dirty="0">
                <a:effectLst/>
              </a:rPr>
              <a:t>to view </a:t>
            </a:r>
            <a:r>
              <a:rPr lang="en-US" b="0" i="0" dirty="0">
                <a:effectLst/>
              </a:rPr>
              <a:t>the system’s ‘</a:t>
            </a:r>
            <a:r>
              <a:rPr lang="en-US" b="1" i="0" dirty="0">
                <a:effectLst/>
              </a:rPr>
              <a:t>event logs</a:t>
            </a:r>
            <a:r>
              <a:rPr lang="en-US" b="0" i="0" dirty="0">
                <a:effectLst/>
              </a:rPr>
              <a:t>’ on a local or remote machine.</a:t>
            </a:r>
          </a:p>
          <a:p>
            <a:r>
              <a:rPr lang="en-US" dirty="0"/>
              <a:t>The OS component programs and applications can use this centralized log service to report events that have taken place, such as a failure to start a component or to complete an action.</a:t>
            </a:r>
          </a:p>
          <a:p>
            <a:r>
              <a:rPr lang="en-US" b="0" i="0" dirty="0">
                <a:solidFill>
                  <a:srgbClr val="333333"/>
                </a:solidFill>
                <a:effectLst/>
              </a:rPr>
              <a:t>It's a useful tool for troubleshooting all kinds of different Windows OS and Application problems.</a:t>
            </a:r>
          </a:p>
          <a:p>
            <a:r>
              <a:rPr lang="en-US" b="0" i="0" dirty="0">
                <a:solidFill>
                  <a:srgbClr val="333333"/>
                </a:solidFill>
                <a:effectLst/>
              </a:rPr>
              <a:t>To find and run ‘</a:t>
            </a:r>
            <a:r>
              <a:rPr lang="en-US" b="1" i="0" dirty="0">
                <a:solidFill>
                  <a:srgbClr val="333333"/>
                </a:solidFill>
                <a:effectLst/>
              </a:rPr>
              <a:t>Event Viewer</a:t>
            </a:r>
            <a:r>
              <a:rPr lang="en-US" b="0" i="0" dirty="0">
                <a:solidFill>
                  <a:srgbClr val="333333"/>
                </a:solidFill>
                <a:effectLst/>
              </a:rPr>
              <a:t>’, type "</a:t>
            </a:r>
            <a:r>
              <a:rPr lang="en-US" b="1" i="0" dirty="0">
                <a:solidFill>
                  <a:srgbClr val="333333"/>
                </a:solidFill>
                <a:effectLst/>
              </a:rPr>
              <a:t>Event Viewer</a:t>
            </a:r>
            <a:r>
              <a:rPr lang="en-US" b="0" i="0" dirty="0">
                <a:solidFill>
                  <a:srgbClr val="333333"/>
                </a:solidFill>
                <a:effectLst/>
              </a:rPr>
              <a:t>" into the search box.</a:t>
            </a:r>
          </a:p>
          <a:p>
            <a:r>
              <a:rPr lang="en-US" dirty="0">
                <a:solidFill>
                  <a:srgbClr val="333333"/>
                </a:solidFill>
              </a:rPr>
              <a:t>&gt; Goto next slide….</a:t>
            </a:r>
            <a:endParaRPr lang="en-US" dirty="0"/>
          </a:p>
          <a:p>
            <a:pPr marL="0" indent="0">
              <a:buNone/>
            </a:pPr>
            <a:r>
              <a:rPr lang="en-US" sz="2400" dirty="0"/>
              <a:t>Bg. For an overview of Windows ‘Event Viewer’ program, please </a:t>
            </a:r>
            <a:r>
              <a:rPr lang="en-US" sz="2400" dirty="0">
                <a:hlinkClick r:id="rId3"/>
              </a:rPr>
              <a:t>click-here</a:t>
            </a:r>
            <a:r>
              <a:rPr lang="en-US" sz="2400" dirty="0"/>
              <a:t>.</a:t>
            </a:r>
            <a:endParaRPr lang="en-GB" sz="2400" dirty="0"/>
          </a:p>
        </p:txBody>
      </p:sp>
      <p:pic>
        <p:nvPicPr>
          <p:cNvPr id="3" name="Picture 2">
            <a:extLst>
              <a:ext uri="{FF2B5EF4-FFF2-40B4-BE49-F238E27FC236}">
                <a16:creationId xmlns:a16="http://schemas.microsoft.com/office/drawing/2014/main" id="{A74AC798-74B3-1986-206A-4735C3D7C2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75" y="6401117"/>
            <a:ext cx="12185925" cy="456883"/>
          </a:xfrm>
          <a:prstGeom prst="rect">
            <a:avLst/>
          </a:prstGeom>
        </p:spPr>
      </p:pic>
    </p:spTree>
    <p:extLst>
      <p:ext uri="{BB962C8B-B14F-4D97-AF65-F5344CB8AC3E}">
        <p14:creationId xmlns:p14="http://schemas.microsoft.com/office/powerpoint/2010/main" val="889291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823DF2-5809-4D03-3404-AB02C81D0CE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EE6A0A-9C6B-38BA-C47B-EBA4FA1C9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2373A51-E6A3-FE82-42F9-6DBA71469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D63741C-06AA-21D8-6CA4-2C840094D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0F263EF-23B2-29C0-908E-D72BD5415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7628A8A-306B-926A-437E-71E35A3FF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0F6F90-3568-7824-E4EB-09DCF708A5C9}"/>
              </a:ext>
            </a:extLst>
          </p:cNvPr>
          <p:cNvSpPr>
            <a:spLocks noGrp="1"/>
          </p:cNvSpPr>
          <p:nvPr>
            <p:ph type="title"/>
          </p:nvPr>
        </p:nvSpPr>
        <p:spPr>
          <a:xfrm>
            <a:off x="330239" y="378818"/>
            <a:ext cx="7477880" cy="1033669"/>
          </a:xfrm>
        </p:spPr>
        <p:txBody>
          <a:bodyPr>
            <a:normAutofit/>
          </a:bodyPr>
          <a:lstStyle/>
          <a:p>
            <a:r>
              <a:rPr lang="en-GB" sz="5400" b="1" dirty="0">
                <a:solidFill>
                  <a:schemeClr val="bg1"/>
                </a:solidFill>
              </a:rPr>
              <a:t>Event Viewer</a:t>
            </a:r>
          </a:p>
        </p:txBody>
      </p:sp>
      <p:pic>
        <p:nvPicPr>
          <p:cNvPr id="4" name="Picture 3">
            <a:extLst>
              <a:ext uri="{FF2B5EF4-FFF2-40B4-BE49-F238E27FC236}">
                <a16:creationId xmlns:a16="http://schemas.microsoft.com/office/drawing/2014/main" id="{E307DDDB-2F82-6867-6B0A-4453897092B7}"/>
              </a:ext>
            </a:extLst>
          </p:cNvPr>
          <p:cNvPicPr>
            <a:picLocks noChangeAspect="1"/>
          </p:cNvPicPr>
          <p:nvPr/>
        </p:nvPicPr>
        <p:blipFill>
          <a:blip r:embed="rId3"/>
          <a:stretch>
            <a:fillRect/>
          </a:stretch>
        </p:blipFill>
        <p:spPr>
          <a:xfrm>
            <a:off x="9075695" y="700089"/>
            <a:ext cx="3031622" cy="4579144"/>
          </a:xfrm>
          <a:prstGeom prst="rect">
            <a:avLst/>
          </a:prstGeom>
        </p:spPr>
      </p:pic>
      <p:sp>
        <p:nvSpPr>
          <p:cNvPr id="20" name="Content Placeholder 2">
            <a:extLst>
              <a:ext uri="{FF2B5EF4-FFF2-40B4-BE49-F238E27FC236}">
                <a16:creationId xmlns:a16="http://schemas.microsoft.com/office/drawing/2014/main" id="{7DCDC664-F699-F3FA-C90A-BC1D77CF7EEC}"/>
              </a:ext>
            </a:extLst>
          </p:cNvPr>
          <p:cNvSpPr>
            <a:spLocks noGrp="1"/>
          </p:cNvSpPr>
          <p:nvPr>
            <p:ph idx="1"/>
          </p:nvPr>
        </p:nvSpPr>
        <p:spPr>
          <a:xfrm>
            <a:off x="84683" y="1774249"/>
            <a:ext cx="9329738" cy="2999356"/>
          </a:xfrm>
        </p:spPr>
        <p:txBody>
          <a:bodyPr>
            <a:noAutofit/>
          </a:bodyPr>
          <a:lstStyle/>
          <a:p>
            <a:pPr>
              <a:lnSpc>
                <a:spcPct val="100000"/>
              </a:lnSpc>
              <a:spcBef>
                <a:spcPts val="0"/>
              </a:spcBef>
            </a:pPr>
            <a:r>
              <a:rPr lang="en-GB" b="1" dirty="0">
                <a:solidFill>
                  <a:prstClr val="black"/>
                </a:solidFill>
                <a:highlight>
                  <a:srgbClr val="FFFF00"/>
                </a:highlight>
              </a:rPr>
              <a:t>Event Viewer: </a:t>
            </a:r>
            <a:r>
              <a:rPr lang="en-US" b="0" i="0" dirty="0">
                <a:effectLst/>
              </a:rPr>
              <a:t>allows us </a:t>
            </a:r>
            <a:r>
              <a:rPr lang="en-US" b="1" i="0" dirty="0">
                <a:effectLst/>
              </a:rPr>
              <a:t>to view </a:t>
            </a:r>
            <a:r>
              <a:rPr lang="en-US" b="0" i="0" dirty="0">
                <a:effectLst/>
              </a:rPr>
              <a:t>the system’s ‘</a:t>
            </a:r>
            <a:r>
              <a:rPr lang="en-US" b="1" i="0" dirty="0">
                <a:effectLst/>
              </a:rPr>
              <a:t>event logs</a:t>
            </a:r>
            <a:r>
              <a:rPr lang="en-US" b="0" i="0" dirty="0">
                <a:effectLst/>
              </a:rPr>
              <a:t>’. </a:t>
            </a:r>
          </a:p>
          <a:p>
            <a:pPr>
              <a:lnSpc>
                <a:spcPct val="100000"/>
              </a:lnSpc>
              <a:spcBef>
                <a:spcPts val="0"/>
              </a:spcBef>
            </a:pPr>
            <a:r>
              <a:rPr lang="en-US" b="0" i="0" dirty="0">
                <a:effectLst/>
              </a:rPr>
              <a:t>T</a:t>
            </a:r>
            <a:r>
              <a:rPr lang="en-GB" dirty="0"/>
              <a:t>his tool displays information about </a:t>
            </a:r>
            <a:r>
              <a:rPr lang="en-GB" b="1" dirty="0"/>
              <a:t>significant events </a:t>
            </a:r>
            <a:r>
              <a:rPr lang="en-GB" dirty="0"/>
              <a:t>on the computer. </a:t>
            </a:r>
          </a:p>
          <a:p>
            <a:pPr>
              <a:lnSpc>
                <a:spcPct val="100000"/>
              </a:lnSpc>
              <a:spcBef>
                <a:spcPts val="0"/>
              </a:spcBef>
            </a:pPr>
            <a:r>
              <a:rPr lang="en-GB" dirty="0"/>
              <a:t>Examples include system crashes, programs that don't start as expected, or automatically downloaded updates. </a:t>
            </a:r>
          </a:p>
          <a:p>
            <a:pPr>
              <a:lnSpc>
                <a:spcPct val="100000"/>
              </a:lnSpc>
              <a:spcBef>
                <a:spcPts val="0"/>
              </a:spcBef>
            </a:pPr>
            <a:r>
              <a:rPr lang="en-GB" dirty="0"/>
              <a:t>Event Viewer is useful for troubleshooting errors.</a:t>
            </a:r>
            <a:endParaRPr lang="en-GB" dirty="0">
              <a:solidFill>
                <a:prstClr val="black"/>
              </a:solidFill>
              <a:highlight>
                <a:srgbClr val="FFFF00"/>
              </a:highlight>
            </a:endParaRPr>
          </a:p>
          <a:p>
            <a:pPr marL="914400" lvl="1" indent="-457200">
              <a:lnSpc>
                <a:spcPct val="100000"/>
              </a:lnSpc>
              <a:spcBef>
                <a:spcPts val="0"/>
              </a:spcBef>
              <a:buFont typeface="+mj-lt"/>
              <a:buAutoNum type="arabicPeriod"/>
            </a:pPr>
            <a:r>
              <a:rPr lang="en-GB" sz="2800" b="1" dirty="0">
                <a:solidFill>
                  <a:prstClr val="black"/>
                </a:solidFill>
                <a:highlight>
                  <a:srgbClr val="FFFF00"/>
                </a:highlight>
              </a:rPr>
              <a:t>Look at ‘Summary of Administrative Events’</a:t>
            </a:r>
          </a:p>
          <a:p>
            <a:pPr marL="914400" lvl="1" indent="-457200">
              <a:lnSpc>
                <a:spcPct val="100000"/>
              </a:lnSpc>
              <a:spcBef>
                <a:spcPts val="0"/>
              </a:spcBef>
              <a:buFont typeface="+mj-lt"/>
              <a:buAutoNum type="arabicPeriod"/>
            </a:pPr>
            <a:r>
              <a:rPr lang="en-GB" sz="2800" b="1" dirty="0">
                <a:solidFill>
                  <a:prstClr val="black"/>
                </a:solidFill>
                <a:highlight>
                  <a:srgbClr val="FFFF00"/>
                </a:highlight>
              </a:rPr>
              <a:t>Review &amp; double-click: Critical and Error list</a:t>
            </a:r>
            <a:r>
              <a:rPr lang="en-GB" sz="2800" b="1" dirty="0">
                <a:solidFill>
                  <a:prstClr val="black"/>
                </a:solidFill>
              </a:rPr>
              <a:t>.</a:t>
            </a:r>
          </a:p>
          <a:p>
            <a:pPr lvl="1">
              <a:lnSpc>
                <a:spcPct val="100000"/>
              </a:lnSpc>
              <a:spcBef>
                <a:spcPts val="0"/>
              </a:spcBef>
            </a:pPr>
            <a:r>
              <a:rPr lang="en-GB" sz="2800" dirty="0">
                <a:solidFill>
                  <a:prstClr val="black"/>
                </a:solidFill>
              </a:rPr>
              <a:t>Look for and pay particular attention to ‘Critical errors’.</a:t>
            </a:r>
          </a:p>
        </p:txBody>
      </p:sp>
    </p:spTree>
    <p:extLst>
      <p:ext uri="{BB962C8B-B14F-4D97-AF65-F5344CB8AC3E}">
        <p14:creationId xmlns:p14="http://schemas.microsoft.com/office/powerpoint/2010/main" val="34745255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30016" y="264781"/>
            <a:ext cx="6266200" cy="1251232"/>
          </a:xfrm>
        </p:spPr>
        <p:txBody>
          <a:bodyPr>
            <a:normAutofit/>
          </a:bodyPr>
          <a:lstStyle/>
          <a:p>
            <a:r>
              <a:rPr lang="en-GB" sz="4800" b="1" dirty="0">
                <a:solidFill>
                  <a:srgbClr val="002060"/>
                </a:solidFill>
                <a:highlight>
                  <a:srgbClr val="FFFF00"/>
                </a:highlight>
              </a:rPr>
              <a:t>Try:</a:t>
            </a:r>
            <a:r>
              <a:rPr lang="en-GB" sz="4800" b="1" dirty="0">
                <a:solidFill>
                  <a:srgbClr val="002060"/>
                </a:solidFill>
              </a:rPr>
              <a:t> </a:t>
            </a:r>
            <a:r>
              <a:rPr lang="en-GB" sz="4800" b="1" dirty="0">
                <a:solidFill>
                  <a:srgbClr val="FFFFFF"/>
                </a:solidFill>
              </a:rPr>
              <a:t>Resource Monitor</a:t>
            </a:r>
          </a:p>
        </p:txBody>
      </p:sp>
      <p:grpSp>
        <p:nvGrpSpPr>
          <p:cNvPr id="7" name="Group 6">
            <a:extLst>
              <a:ext uri="{FF2B5EF4-FFF2-40B4-BE49-F238E27FC236}">
                <a16:creationId xmlns:a16="http://schemas.microsoft.com/office/drawing/2014/main" id="{4F26E970-9FE5-6825-8BC0-A0B64903F6C3}"/>
              </a:ext>
            </a:extLst>
          </p:cNvPr>
          <p:cNvGrpSpPr/>
          <p:nvPr/>
        </p:nvGrpSpPr>
        <p:grpSpPr>
          <a:xfrm>
            <a:off x="8039724" y="-6692"/>
            <a:ext cx="4152272" cy="6984435"/>
            <a:chOff x="8039724" y="-6692"/>
            <a:chExt cx="4152272" cy="6984435"/>
          </a:xfrm>
        </p:grpSpPr>
        <p:pic>
          <p:nvPicPr>
            <p:cNvPr id="5" name="Picture 4">
              <a:extLst>
                <a:ext uri="{FF2B5EF4-FFF2-40B4-BE49-F238E27FC236}">
                  <a16:creationId xmlns:a16="http://schemas.microsoft.com/office/drawing/2014/main" id="{1E7CFC7E-F2CA-CD03-5D9F-C69D1D14A299}"/>
                </a:ext>
              </a:extLst>
            </p:cNvPr>
            <p:cNvPicPr>
              <a:picLocks noChangeAspect="1"/>
            </p:cNvPicPr>
            <p:nvPr/>
          </p:nvPicPr>
          <p:blipFill>
            <a:blip r:embed="rId3"/>
            <a:stretch>
              <a:fillRect/>
            </a:stretch>
          </p:blipFill>
          <p:spPr>
            <a:xfrm>
              <a:off x="8039724" y="-6692"/>
              <a:ext cx="4110427" cy="6858000"/>
            </a:xfrm>
            <a:prstGeom prst="rect">
              <a:avLst/>
            </a:prstGeom>
          </p:spPr>
        </p:pic>
        <p:sp>
          <p:nvSpPr>
            <p:cNvPr id="6" name="Oval 5">
              <a:extLst>
                <a:ext uri="{FF2B5EF4-FFF2-40B4-BE49-F238E27FC236}">
                  <a16:creationId xmlns:a16="http://schemas.microsoft.com/office/drawing/2014/main" id="{25932FAD-8F44-BCE7-BE8B-6F4732FF331C}"/>
                </a:ext>
              </a:extLst>
            </p:cNvPr>
            <p:cNvSpPr/>
            <p:nvPr/>
          </p:nvSpPr>
          <p:spPr>
            <a:xfrm>
              <a:off x="9394371" y="6209851"/>
              <a:ext cx="2797625" cy="767892"/>
            </a:xfrm>
            <a:prstGeom prst="ellipse">
              <a:avLst/>
            </a:prstGeom>
            <a:solidFill>
              <a:srgbClr val="FFFF00">
                <a:alpha val="20000"/>
              </a:srgb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4" name="Picture 3">
            <a:extLst>
              <a:ext uri="{FF2B5EF4-FFF2-40B4-BE49-F238E27FC236}">
                <a16:creationId xmlns:a16="http://schemas.microsoft.com/office/drawing/2014/main" id="{9178C28B-3C8F-4B5E-815F-5C450EF5325E}"/>
              </a:ext>
            </a:extLst>
          </p:cNvPr>
          <p:cNvPicPr>
            <a:picLocks noChangeAspect="1"/>
          </p:cNvPicPr>
          <p:nvPr/>
        </p:nvPicPr>
        <p:blipFill>
          <a:blip r:embed="rId4"/>
          <a:stretch>
            <a:fillRect/>
          </a:stretch>
        </p:blipFill>
        <p:spPr>
          <a:xfrm>
            <a:off x="6040681" y="1199304"/>
            <a:ext cx="5921303" cy="4446007"/>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noRot="1" noMove="1" noResize="1" noEditPoints="1" noAdjustHandles="1" noChangeArrowheads="1" noChangeShapeType="1"/>
          </p:cNvSpPr>
          <p:nvPr>
            <p:ph idx="1"/>
          </p:nvPr>
        </p:nvSpPr>
        <p:spPr>
          <a:xfrm>
            <a:off x="286492" y="1687749"/>
            <a:ext cx="7365669" cy="4905470"/>
          </a:xfrm>
          <a:solidFill>
            <a:schemeClr val="bg1">
              <a:alpha val="80000"/>
            </a:schemeClr>
          </a:solidFill>
        </p:spPr>
        <p:txBody>
          <a:bodyPr>
            <a:noAutofit/>
          </a:bodyPr>
          <a:lstStyle/>
          <a:p>
            <a:pPr>
              <a:lnSpc>
                <a:spcPct val="100000"/>
              </a:lnSpc>
              <a:spcBef>
                <a:spcPts val="600"/>
              </a:spcBef>
            </a:pPr>
            <a:r>
              <a:rPr lang="en-GB" sz="2400" kern="100" dirty="0">
                <a:solidFill>
                  <a:srgbClr val="333333"/>
                </a:solidFill>
                <a:effectLst/>
                <a:ea typeface="DengXian" panose="02010600030101010101" pitchFamily="2" charset="-122"/>
                <a:cs typeface="Times New Roman" panose="02020603050405020304" pitchFamily="18" charset="0"/>
              </a:rPr>
              <a:t>We can use the </a:t>
            </a:r>
            <a:r>
              <a:rPr lang="en-GB" sz="2400" b="1" kern="100" dirty="0">
                <a:solidFill>
                  <a:srgbClr val="333333"/>
                </a:solidFill>
                <a:effectLst/>
                <a:ea typeface="DengXian" panose="02010600030101010101" pitchFamily="2" charset="-122"/>
                <a:cs typeface="Times New Roman" panose="02020603050405020304" pitchFamily="18" charset="0"/>
              </a:rPr>
              <a:t>Resource Monitor tool</a:t>
            </a:r>
            <a:r>
              <a:rPr lang="en-GB" sz="2400" kern="100" dirty="0">
                <a:solidFill>
                  <a:srgbClr val="333333"/>
                </a:solidFill>
                <a:effectLst/>
                <a:ea typeface="DengXian" panose="02010600030101010101" pitchFamily="2" charset="-122"/>
                <a:cs typeface="Times New Roman" panose="02020603050405020304" pitchFamily="18" charset="0"/>
              </a:rPr>
              <a:t> to monitor </a:t>
            </a:r>
            <a:r>
              <a:rPr lang="en-GB" sz="2400" b="1" kern="100" dirty="0">
                <a:solidFill>
                  <a:srgbClr val="333333"/>
                </a:solidFill>
                <a:effectLst/>
                <a:ea typeface="DengXian" panose="02010600030101010101" pitchFamily="2" charset="-122"/>
                <a:cs typeface="Times New Roman" panose="02020603050405020304" pitchFamily="18" charset="0"/>
              </a:rPr>
              <a:t>system performance </a:t>
            </a:r>
            <a:r>
              <a:rPr lang="en-GB" sz="2400" kern="100" dirty="0">
                <a:effectLst/>
                <a:ea typeface="DengXian" panose="02010600030101010101" pitchFamily="2" charset="-122"/>
                <a:cs typeface="Times New Roman" panose="02020603050405020304" pitchFamily="18" charset="0"/>
              </a:rPr>
              <a:t>in real time. </a:t>
            </a:r>
          </a:p>
          <a:p>
            <a:pPr>
              <a:lnSpc>
                <a:spcPct val="100000"/>
              </a:lnSpc>
              <a:spcBef>
                <a:spcPts val="600"/>
              </a:spcBef>
            </a:pPr>
            <a:r>
              <a:rPr lang="en-GB" sz="2400" b="1" kern="100" dirty="0">
                <a:solidFill>
                  <a:srgbClr val="333333"/>
                </a:solidFill>
                <a:effectLst/>
                <a:ea typeface="DengXian" panose="02010600030101010101" pitchFamily="2" charset="-122"/>
                <a:cs typeface="Times New Roman" panose="02020603050405020304" pitchFamily="18" charset="0"/>
              </a:rPr>
              <a:t>Resource Monitor </a:t>
            </a:r>
            <a:r>
              <a:rPr lang="en-GB" sz="2400" kern="100" dirty="0">
                <a:effectLst/>
                <a:ea typeface="DengXian" panose="02010600030101010101" pitchFamily="2" charset="-122"/>
                <a:cs typeface="Times New Roman" panose="02020603050405020304" pitchFamily="18" charset="0"/>
              </a:rPr>
              <a:t>displays information about the use of the system’s hardware including CPU, Memory, Disk, and Network by software programs/processes.</a:t>
            </a:r>
            <a:endParaRPr lang="en-GB" sz="2400" dirty="0">
              <a:solidFill>
                <a:prstClr val="black"/>
              </a:solidFill>
            </a:endParaRPr>
          </a:p>
          <a:p>
            <a:pPr>
              <a:lnSpc>
                <a:spcPct val="100000"/>
              </a:lnSpc>
              <a:spcBef>
                <a:spcPts val="600"/>
              </a:spcBef>
            </a:pPr>
            <a:r>
              <a:rPr lang="en-US" sz="2400" dirty="0">
                <a:highlight>
                  <a:srgbClr val="FFFF00"/>
                </a:highlight>
              </a:rPr>
              <a:t>To open</a:t>
            </a:r>
            <a:r>
              <a:rPr lang="en-US" sz="2400" dirty="0"/>
              <a:t>: </a:t>
            </a:r>
            <a:r>
              <a:rPr kumimoji="0" lang="en-GB" sz="2400" b="0" i="0" u="none" strike="noStrike" kern="1200" cap="none" spc="0" normalizeH="0" baseline="0" noProof="0" dirty="0">
                <a:ln>
                  <a:noFill/>
                </a:ln>
                <a:solidFill>
                  <a:prstClr val="black"/>
                </a:solidFill>
                <a:effectLst/>
                <a:uLnTx/>
                <a:uFillTx/>
                <a:ea typeface="+mn-ea"/>
                <a:cs typeface="+mn-cs"/>
              </a:rPr>
              <a:t>Type ‘</a:t>
            </a:r>
            <a:r>
              <a:rPr lang="en-GB" sz="2400" b="1" kern="100" dirty="0">
                <a:highlight>
                  <a:srgbClr val="FFFF00"/>
                </a:highlight>
                <a:ea typeface="DengXian" panose="02010600030101010101" pitchFamily="2" charset="-122"/>
                <a:cs typeface="Times New Roman" panose="02020603050405020304" pitchFamily="18" charset="0"/>
              </a:rPr>
              <a:t>resmon.exe</a:t>
            </a:r>
            <a:r>
              <a:rPr kumimoji="0" lang="en-GB" sz="2400" b="0" i="0" u="none" strike="noStrike" kern="1200" cap="none" spc="0" normalizeH="0" baseline="0" noProof="0" dirty="0">
                <a:ln>
                  <a:noFill/>
                </a:ln>
                <a:solidFill>
                  <a:prstClr val="black"/>
                </a:solidFill>
                <a:effectLst/>
                <a:uLnTx/>
                <a:uFillTx/>
                <a:ea typeface="+mn-ea"/>
                <a:cs typeface="+mn-cs"/>
              </a:rPr>
              <a:t>’ in the Search box.</a:t>
            </a:r>
            <a:endParaRPr lang="en-GB" sz="2400" dirty="0">
              <a:solidFill>
                <a:prstClr val="black"/>
              </a:solidFill>
            </a:endParaRPr>
          </a:p>
          <a:p>
            <a:pPr lvl="1">
              <a:lnSpc>
                <a:spcPct val="100000"/>
              </a:lnSpc>
              <a:spcBef>
                <a:spcPts val="600"/>
              </a:spcBef>
            </a:pPr>
            <a:r>
              <a:rPr lang="en-GB" sz="2000" kern="100" dirty="0">
                <a:effectLst/>
                <a:ea typeface="DengXian" panose="02010600030101010101" pitchFamily="2" charset="-122"/>
                <a:cs typeface="Times New Roman" panose="02020603050405020304" pitchFamily="18" charset="0"/>
              </a:rPr>
              <a:t>Or we can launch Resource Monitor from the performance tab of Task manager.</a:t>
            </a:r>
            <a:endParaRPr lang="en-GB" sz="2000" kern="100" dirty="0">
              <a:ea typeface="DengXian" panose="02010600030101010101" pitchFamily="2" charset="-122"/>
              <a:cs typeface="Times New Roman" panose="02020603050405020304" pitchFamily="18" charset="0"/>
            </a:endParaRPr>
          </a:p>
          <a:p>
            <a:pPr marL="0" indent="0">
              <a:lnSpc>
                <a:spcPct val="100000"/>
              </a:lnSpc>
              <a:spcBef>
                <a:spcPts val="600"/>
              </a:spcBef>
              <a:buNone/>
            </a:pPr>
            <a:r>
              <a:rPr lang="en-GB" sz="2400" kern="100" dirty="0">
                <a:effectLst/>
                <a:ea typeface="DengXian" panose="02010600030101010101" pitchFamily="2" charset="-122"/>
                <a:cs typeface="Times New Roman" panose="02020603050405020304" pitchFamily="18" charset="0"/>
              </a:rPr>
              <a:t>Bg.</a:t>
            </a:r>
          </a:p>
          <a:p>
            <a:pPr>
              <a:lnSpc>
                <a:spcPct val="100000"/>
              </a:lnSpc>
              <a:spcBef>
                <a:spcPts val="600"/>
              </a:spcBef>
            </a:pPr>
            <a:r>
              <a:rPr lang="en-GB" sz="2000" b="1" kern="100" dirty="0">
                <a:effectLst/>
                <a:ea typeface="DengXian" panose="02010600030101010101" pitchFamily="2" charset="-122"/>
                <a:cs typeface="Times New Roman" panose="02020603050405020304" pitchFamily="18" charset="0"/>
              </a:rPr>
              <a:t>Task Manager: The Performance tab</a:t>
            </a:r>
            <a:r>
              <a:rPr lang="en-GB" sz="2000" kern="100" dirty="0">
                <a:effectLst/>
                <a:ea typeface="DengXian" panose="02010600030101010101" pitchFamily="2" charset="-122"/>
                <a:cs typeface="Times New Roman" panose="02020603050405020304" pitchFamily="18" charset="0"/>
              </a:rPr>
              <a:t> displays performance data about key/important hardware resources</a:t>
            </a:r>
            <a:r>
              <a:rPr lang="en-GB" sz="2000" kern="100" dirty="0">
                <a:ea typeface="DengXian" panose="02010600030101010101" pitchFamily="2" charset="-122"/>
                <a:cs typeface="Times New Roman" panose="02020603050405020304" pitchFamily="18" charset="0"/>
              </a:rPr>
              <a:t> in real-time using a graphical output.</a:t>
            </a:r>
            <a:endParaRPr lang="en-GB" sz="2000" b="1" kern="1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771965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EF3C27-56BD-7E49-AB5B-EBA161BECAC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3973C2-70DA-F347-6FDF-32DE551EE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CF458B9-EAB2-7D19-BEB4-0039C0260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2524A5C-7149-D541-2CA4-29A633801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21BE4B4-6E27-CE6A-AF19-05F78F664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3C1F53E-BC74-706C-014E-84F4FC355D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BBBB5-96D6-42FB-E633-87E9F0D2009C}"/>
              </a:ext>
            </a:extLst>
          </p:cNvPr>
          <p:cNvSpPr>
            <a:spLocks noGrp="1"/>
          </p:cNvSpPr>
          <p:nvPr>
            <p:ph type="title"/>
          </p:nvPr>
        </p:nvSpPr>
        <p:spPr>
          <a:xfrm>
            <a:off x="150442" y="204645"/>
            <a:ext cx="6478960" cy="1228796"/>
          </a:xfrm>
        </p:spPr>
        <p:txBody>
          <a:bodyPr>
            <a:normAutofit/>
          </a:bodyPr>
          <a:lstStyle/>
          <a:p>
            <a:r>
              <a:rPr lang="en-GB" sz="4800" b="1" dirty="0">
                <a:solidFill>
                  <a:srgbClr val="002060"/>
                </a:solidFill>
                <a:highlight>
                  <a:srgbClr val="FFFF00"/>
                </a:highlight>
              </a:rPr>
              <a:t>Try:</a:t>
            </a:r>
            <a:r>
              <a:rPr lang="en-GB" sz="4800" b="1" dirty="0">
                <a:solidFill>
                  <a:srgbClr val="002060"/>
                </a:solidFill>
              </a:rPr>
              <a:t> </a:t>
            </a:r>
            <a:r>
              <a:rPr lang="en-GB" sz="4800" b="1" dirty="0">
                <a:solidFill>
                  <a:schemeClr val="bg1"/>
                </a:solidFill>
              </a:rPr>
              <a:t>Reliability Monitor </a:t>
            </a:r>
          </a:p>
        </p:txBody>
      </p:sp>
      <p:sp>
        <p:nvSpPr>
          <p:cNvPr id="20" name="Content Placeholder 2">
            <a:extLst>
              <a:ext uri="{FF2B5EF4-FFF2-40B4-BE49-F238E27FC236}">
                <a16:creationId xmlns:a16="http://schemas.microsoft.com/office/drawing/2014/main" id="{FEEE566C-ED8F-8D82-E05C-F4F6A0302392}"/>
              </a:ext>
            </a:extLst>
          </p:cNvPr>
          <p:cNvSpPr>
            <a:spLocks noGrp="1"/>
          </p:cNvSpPr>
          <p:nvPr>
            <p:ph idx="1"/>
          </p:nvPr>
        </p:nvSpPr>
        <p:spPr>
          <a:xfrm>
            <a:off x="106166" y="1802077"/>
            <a:ext cx="8023499" cy="2999356"/>
          </a:xfrm>
          <a:solidFill>
            <a:schemeClr val="bg1">
              <a:alpha val="50000"/>
            </a:schemeClr>
          </a:solidFill>
        </p:spPr>
        <p:txBody>
          <a:bodyPr>
            <a:noAutofit/>
          </a:bodyPr>
          <a:lstStyle/>
          <a:p>
            <a:pPr marL="0" indent="0">
              <a:lnSpc>
                <a:spcPct val="100000"/>
              </a:lnSpc>
              <a:spcBef>
                <a:spcPts val="0"/>
              </a:spcBef>
              <a:buNone/>
            </a:pPr>
            <a:r>
              <a:rPr lang="en-GB" sz="3200" b="1" dirty="0">
                <a:solidFill>
                  <a:prstClr val="black"/>
                </a:solidFill>
                <a:highlight>
                  <a:srgbClr val="FFFF00"/>
                </a:highlight>
              </a:rPr>
              <a:t>Reliability Monitor </a:t>
            </a:r>
            <a:r>
              <a:rPr lang="en-GB" sz="3200" dirty="0">
                <a:solidFill>
                  <a:prstClr val="black"/>
                </a:solidFill>
              </a:rPr>
              <a:t>(View reliability history)</a:t>
            </a:r>
          </a:p>
          <a:p>
            <a:pPr>
              <a:lnSpc>
                <a:spcPct val="100000"/>
              </a:lnSpc>
              <a:spcBef>
                <a:spcPts val="0"/>
              </a:spcBef>
            </a:pPr>
            <a:r>
              <a:rPr lang="en-GB" sz="3200" dirty="0">
                <a:solidFill>
                  <a:prstClr val="black"/>
                </a:solidFill>
              </a:rPr>
              <a:t>Type: </a:t>
            </a:r>
            <a:r>
              <a:rPr lang="en-GB" b="1" dirty="0" err="1">
                <a:highlight>
                  <a:srgbClr val="FFFF00"/>
                </a:highlight>
              </a:rPr>
              <a:t>perfmon</a:t>
            </a:r>
            <a:r>
              <a:rPr lang="en-GB" b="1" dirty="0">
                <a:highlight>
                  <a:srgbClr val="FFFF00"/>
                </a:highlight>
              </a:rPr>
              <a:t> /</a:t>
            </a:r>
            <a:r>
              <a:rPr lang="en-GB" b="1" dirty="0" err="1">
                <a:highlight>
                  <a:srgbClr val="FFFF00"/>
                </a:highlight>
              </a:rPr>
              <a:t>rel</a:t>
            </a:r>
            <a:endParaRPr lang="en-GB" sz="3200" dirty="0">
              <a:solidFill>
                <a:prstClr val="black"/>
              </a:solidFill>
              <a:highlight>
                <a:srgbClr val="FFFF00"/>
              </a:highlight>
            </a:endParaRPr>
          </a:p>
          <a:p>
            <a:pPr marL="0" indent="0">
              <a:lnSpc>
                <a:spcPct val="100000"/>
              </a:lnSpc>
              <a:spcBef>
                <a:spcPts val="0"/>
              </a:spcBef>
              <a:buNone/>
            </a:pPr>
            <a:r>
              <a:rPr lang="en-GB" sz="3200" dirty="0">
                <a:solidFill>
                  <a:prstClr val="black"/>
                </a:solidFill>
              </a:rPr>
              <a:t> Shows: </a:t>
            </a:r>
          </a:p>
          <a:p>
            <a:pPr marL="914400" lvl="1" indent="-457200">
              <a:lnSpc>
                <a:spcPct val="100000"/>
              </a:lnSpc>
              <a:spcBef>
                <a:spcPts val="0"/>
              </a:spcBef>
              <a:buFont typeface="+mj-lt"/>
              <a:buAutoNum type="arabicPeriod"/>
            </a:pPr>
            <a:r>
              <a:rPr lang="en-GB" sz="2800" dirty="0">
                <a:solidFill>
                  <a:prstClr val="black"/>
                </a:solidFill>
              </a:rPr>
              <a:t>Stability score from 1 to 10. </a:t>
            </a:r>
          </a:p>
          <a:p>
            <a:pPr marL="914400" lvl="1" indent="-457200">
              <a:lnSpc>
                <a:spcPct val="100000"/>
              </a:lnSpc>
              <a:spcBef>
                <a:spcPts val="0"/>
              </a:spcBef>
              <a:buFont typeface="+mj-lt"/>
              <a:buAutoNum type="arabicPeriod"/>
            </a:pPr>
            <a:r>
              <a:rPr lang="en-GB" sz="2800" dirty="0"/>
              <a:t>W</a:t>
            </a:r>
            <a:r>
              <a:rPr lang="en-US" sz="2800" dirty="0" err="1"/>
              <a:t>ith</a:t>
            </a:r>
            <a:r>
              <a:rPr lang="en-US" sz="2800" dirty="0"/>
              <a:t> </a:t>
            </a:r>
            <a:r>
              <a:rPr lang="en-US" sz="2800" b="1" dirty="0">
                <a:highlight>
                  <a:srgbClr val="FFFF00"/>
                </a:highlight>
              </a:rPr>
              <a:t>10 being the most reliable </a:t>
            </a:r>
            <a:r>
              <a:rPr lang="en-US" sz="2800" dirty="0"/>
              <a:t>and 1 being the least reliable. </a:t>
            </a:r>
            <a:endParaRPr lang="en-GB" sz="2800" b="1" dirty="0">
              <a:solidFill>
                <a:prstClr val="black"/>
              </a:solidFill>
            </a:endParaRPr>
          </a:p>
          <a:p>
            <a:pPr marL="914400" lvl="1" indent="-457200">
              <a:lnSpc>
                <a:spcPct val="100000"/>
              </a:lnSpc>
              <a:spcBef>
                <a:spcPts val="0"/>
              </a:spcBef>
              <a:buFont typeface="+mj-lt"/>
              <a:buAutoNum type="arabicPeriod"/>
            </a:pPr>
            <a:r>
              <a:rPr lang="en-GB" sz="2800" b="1" dirty="0">
                <a:solidFill>
                  <a:prstClr val="black"/>
                </a:solidFill>
              </a:rPr>
              <a:t>Reliability index </a:t>
            </a:r>
            <a:r>
              <a:rPr lang="en-GB" sz="2800" dirty="0">
                <a:solidFill>
                  <a:prstClr val="black"/>
                </a:solidFill>
              </a:rPr>
              <a:t>= Displays Application &amp; Windows OS Errors/failures and other warnings and information. </a:t>
            </a:r>
          </a:p>
        </p:txBody>
      </p:sp>
      <p:pic>
        <p:nvPicPr>
          <p:cNvPr id="7" name="Picture 6">
            <a:extLst>
              <a:ext uri="{FF2B5EF4-FFF2-40B4-BE49-F238E27FC236}">
                <a16:creationId xmlns:a16="http://schemas.microsoft.com/office/drawing/2014/main" id="{FD889B5E-C440-1C02-F290-4AA6D90E1F58}"/>
              </a:ext>
            </a:extLst>
          </p:cNvPr>
          <p:cNvPicPr>
            <a:picLocks noChangeAspect="1"/>
          </p:cNvPicPr>
          <p:nvPr/>
        </p:nvPicPr>
        <p:blipFill>
          <a:blip r:embed="rId3"/>
          <a:stretch>
            <a:fillRect/>
          </a:stretch>
        </p:blipFill>
        <p:spPr>
          <a:xfrm>
            <a:off x="8115299" y="1920374"/>
            <a:ext cx="3802554" cy="3642334"/>
          </a:xfrm>
          <a:prstGeom prst="rect">
            <a:avLst/>
          </a:prstGeom>
        </p:spPr>
      </p:pic>
      <p:grpSp>
        <p:nvGrpSpPr>
          <p:cNvPr id="4" name="Group 3">
            <a:extLst>
              <a:ext uri="{FF2B5EF4-FFF2-40B4-BE49-F238E27FC236}">
                <a16:creationId xmlns:a16="http://schemas.microsoft.com/office/drawing/2014/main" id="{2EDD1175-1908-2100-9252-E99D72B9175C}"/>
              </a:ext>
            </a:extLst>
          </p:cNvPr>
          <p:cNvGrpSpPr/>
          <p:nvPr/>
        </p:nvGrpSpPr>
        <p:grpSpPr>
          <a:xfrm>
            <a:off x="9204238" y="-202413"/>
            <a:ext cx="1898822" cy="1898822"/>
            <a:chOff x="201640" y="-154042"/>
            <a:chExt cx="1898822" cy="1898822"/>
          </a:xfrm>
        </p:grpSpPr>
        <p:pic>
          <p:nvPicPr>
            <p:cNvPr id="6" name="Graphic 5" descr="Computer with solid fill">
              <a:extLst>
                <a:ext uri="{FF2B5EF4-FFF2-40B4-BE49-F238E27FC236}">
                  <a16:creationId xmlns:a16="http://schemas.microsoft.com/office/drawing/2014/main" id="{214DC8F9-83D0-831B-CA0A-A5F333CC4F7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01640" y="-154042"/>
              <a:ext cx="1898822" cy="1898822"/>
            </a:xfrm>
            <a:prstGeom prst="rect">
              <a:avLst/>
            </a:prstGeom>
          </p:spPr>
        </p:pic>
        <p:pic>
          <p:nvPicPr>
            <p:cNvPr id="9" name="Graphic 8" descr="Magnifying glass with solid fill">
              <a:extLst>
                <a:ext uri="{FF2B5EF4-FFF2-40B4-BE49-F238E27FC236}">
                  <a16:creationId xmlns:a16="http://schemas.microsoft.com/office/drawing/2014/main" id="{86BF4822-0B3C-B166-A0AB-068342F9EB6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8018" y="272336"/>
              <a:ext cx="1472444" cy="1472444"/>
            </a:xfrm>
            <a:prstGeom prst="rect">
              <a:avLst/>
            </a:prstGeom>
          </p:spPr>
        </p:pic>
      </p:grpSp>
      <p:sp>
        <p:nvSpPr>
          <p:cNvPr id="5" name="TextBox 4">
            <a:extLst>
              <a:ext uri="{FF2B5EF4-FFF2-40B4-BE49-F238E27FC236}">
                <a16:creationId xmlns:a16="http://schemas.microsoft.com/office/drawing/2014/main" id="{3059E859-87FF-5D00-EAC1-38C7DEDB71B5}"/>
              </a:ext>
            </a:extLst>
          </p:cNvPr>
          <p:cNvSpPr txBox="1"/>
          <p:nvPr/>
        </p:nvSpPr>
        <p:spPr>
          <a:xfrm>
            <a:off x="136096" y="5885650"/>
            <a:ext cx="9531626" cy="830997"/>
          </a:xfrm>
          <a:prstGeom prst="rect">
            <a:avLst/>
          </a:prstGeom>
          <a:noFill/>
        </p:spPr>
        <p:txBody>
          <a:bodyPr wrap="square">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Tip: </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Look out for ‘Windows failures’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System failures. Unless human-error or natural disaster, it could mean hardware upgrade is required.</a:t>
            </a:r>
          </a:p>
        </p:txBody>
      </p:sp>
    </p:spTree>
    <p:extLst>
      <p:ext uri="{BB962C8B-B14F-4D97-AF65-F5344CB8AC3E}">
        <p14:creationId xmlns:p14="http://schemas.microsoft.com/office/powerpoint/2010/main" val="4243077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31346-122E-39DB-2D49-9FA7418E955F}"/>
              </a:ext>
            </a:extLst>
          </p:cNvPr>
          <p:cNvSpPr>
            <a:spLocks noGrp="1"/>
          </p:cNvSpPr>
          <p:nvPr>
            <p:ph type="title"/>
          </p:nvPr>
        </p:nvSpPr>
        <p:spPr>
          <a:xfrm>
            <a:off x="-1" y="0"/>
            <a:ext cx="12191999" cy="1325563"/>
          </a:xfrm>
          <a:solidFill>
            <a:srgbClr val="002060"/>
          </a:solidFill>
        </p:spPr>
        <p:txBody>
          <a:bodyPr>
            <a:normAutofit fontScale="90000"/>
          </a:bodyPr>
          <a:lstStyle/>
          <a:p>
            <a:r>
              <a:rPr lang="en-GB" b="1" dirty="0">
                <a:solidFill>
                  <a:srgbClr val="002060"/>
                </a:solidFill>
                <a:highlight>
                  <a:srgbClr val="FFFF00"/>
                </a:highlight>
              </a:rPr>
              <a:t>Double Click</a:t>
            </a:r>
            <a:r>
              <a:rPr lang="en-GB" dirty="0">
                <a:solidFill>
                  <a:schemeClr val="bg1"/>
                </a:solidFill>
              </a:rPr>
              <a:t> into the ‘Source’ summary for more information &amp; to copy the issue for reporting &amp; analysis</a:t>
            </a:r>
          </a:p>
        </p:txBody>
      </p:sp>
      <p:pic>
        <p:nvPicPr>
          <p:cNvPr id="5" name="Picture 4">
            <a:extLst>
              <a:ext uri="{FF2B5EF4-FFF2-40B4-BE49-F238E27FC236}">
                <a16:creationId xmlns:a16="http://schemas.microsoft.com/office/drawing/2014/main" id="{5A204AC4-2B26-C23D-9372-06AF423A2A36}"/>
              </a:ext>
            </a:extLst>
          </p:cNvPr>
          <p:cNvPicPr>
            <a:picLocks noChangeAspect="1"/>
          </p:cNvPicPr>
          <p:nvPr/>
        </p:nvPicPr>
        <p:blipFill>
          <a:blip r:embed="rId2"/>
          <a:stretch>
            <a:fillRect/>
          </a:stretch>
        </p:blipFill>
        <p:spPr>
          <a:xfrm>
            <a:off x="0" y="1264598"/>
            <a:ext cx="12192000" cy="5505597"/>
          </a:xfrm>
          <a:prstGeom prst="rect">
            <a:avLst/>
          </a:prstGeom>
        </p:spPr>
      </p:pic>
      <p:pic>
        <p:nvPicPr>
          <p:cNvPr id="7" name="Graphic 6" descr="Cursor with solid fill">
            <a:extLst>
              <a:ext uri="{FF2B5EF4-FFF2-40B4-BE49-F238E27FC236}">
                <a16:creationId xmlns:a16="http://schemas.microsoft.com/office/drawing/2014/main" id="{729DB8B6-D0DE-B49B-87ED-A099954F95C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6042554">
            <a:off x="1123272" y="2637642"/>
            <a:ext cx="4954581" cy="4954581"/>
          </a:xfrm>
          <a:prstGeom prst="rect">
            <a:avLst/>
          </a:prstGeom>
        </p:spPr>
      </p:pic>
    </p:spTree>
    <p:extLst>
      <p:ext uri="{BB962C8B-B14F-4D97-AF65-F5344CB8AC3E}">
        <p14:creationId xmlns:p14="http://schemas.microsoft.com/office/powerpoint/2010/main" val="200326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C53FF-F26F-12BA-E231-2BDDE8CE6A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E099D6-4186-6E85-56FD-FF1068F8E316}"/>
              </a:ext>
            </a:extLst>
          </p:cNvPr>
          <p:cNvSpPr>
            <a:spLocks noGrp="1"/>
          </p:cNvSpPr>
          <p:nvPr>
            <p:ph type="title"/>
          </p:nvPr>
        </p:nvSpPr>
        <p:spPr>
          <a:xfrm>
            <a:off x="0" y="0"/>
            <a:ext cx="12192000" cy="1325563"/>
          </a:xfrm>
          <a:solidFill>
            <a:srgbClr val="002060"/>
          </a:solidFill>
        </p:spPr>
        <p:txBody>
          <a:bodyPr>
            <a:normAutofit/>
          </a:bodyPr>
          <a:lstStyle/>
          <a:p>
            <a:r>
              <a:rPr lang="en-GB" b="1" dirty="0">
                <a:highlight>
                  <a:srgbClr val="FFFF00"/>
                </a:highlight>
              </a:rPr>
              <a:t>Try</a:t>
            </a:r>
            <a:r>
              <a:rPr lang="en-GB" b="1" dirty="0">
                <a:solidFill>
                  <a:schemeClr val="bg1"/>
                </a:solidFill>
              </a:rPr>
              <a:t>: DirectX Diagnostic Tool </a:t>
            </a:r>
            <a:r>
              <a:rPr lang="en-GB" dirty="0">
                <a:solidFill>
                  <a:schemeClr val="bg1"/>
                </a:solidFill>
              </a:rPr>
              <a:t>(</a:t>
            </a:r>
            <a:r>
              <a:rPr lang="en-GB" dirty="0" err="1">
                <a:solidFill>
                  <a:schemeClr val="bg1"/>
                </a:solidFill>
              </a:rPr>
              <a:t>DxDiag</a:t>
            </a:r>
            <a:r>
              <a:rPr lang="en-GB" dirty="0">
                <a:solidFill>
                  <a:schemeClr val="bg1"/>
                </a:solidFill>
              </a:rPr>
              <a:t>) </a:t>
            </a:r>
          </a:p>
        </p:txBody>
      </p:sp>
      <p:sp>
        <p:nvSpPr>
          <p:cNvPr id="3" name="Content Placeholder 2">
            <a:extLst>
              <a:ext uri="{FF2B5EF4-FFF2-40B4-BE49-F238E27FC236}">
                <a16:creationId xmlns:a16="http://schemas.microsoft.com/office/drawing/2014/main" id="{7C9F2BCB-2509-8F74-DAB1-865A3A6CC747}"/>
              </a:ext>
            </a:extLst>
          </p:cNvPr>
          <p:cNvSpPr>
            <a:spLocks noGrp="1"/>
          </p:cNvSpPr>
          <p:nvPr>
            <p:ph idx="1"/>
          </p:nvPr>
        </p:nvSpPr>
        <p:spPr>
          <a:xfrm>
            <a:off x="147636" y="1336675"/>
            <a:ext cx="7060408" cy="5399881"/>
          </a:xfrm>
          <a:solidFill>
            <a:schemeClr val="bg1">
              <a:alpha val="70000"/>
            </a:schemeClr>
          </a:solidFill>
        </p:spPr>
        <p:txBody>
          <a:bodyPr>
            <a:normAutofit lnSpcReduction="10000"/>
          </a:bodyPr>
          <a:lstStyle/>
          <a:p>
            <a:pPr>
              <a:lnSpc>
                <a:spcPct val="110000"/>
              </a:lnSpc>
              <a:spcBef>
                <a:spcPts val="0"/>
              </a:spcBef>
              <a:spcAft>
                <a:spcPts val="3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DirectX Diagnostic Tool</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2000" kern="100" dirty="0" err="1">
                <a:effectLst/>
                <a:latin typeface="Aptos" panose="020B0004020202020204" pitchFamily="34" charset="0"/>
                <a:ea typeface="DengXian" panose="02010600030101010101" pitchFamily="2" charset="-122"/>
                <a:cs typeface="Times New Roman" panose="02020603050405020304" pitchFamily="18" charset="0"/>
              </a:rPr>
              <a:t>DxDiag</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is a Windows tool used to troubleshoot issues related to </a:t>
            </a:r>
            <a:r>
              <a:rPr lang="en-US" sz="2000" kern="100" dirty="0">
                <a:effectLst/>
                <a:latin typeface="Aptos" panose="020B0004020202020204" pitchFamily="34" charset="0"/>
                <a:ea typeface="DengXian" panose="02010600030101010101" pitchFamily="2" charset="-122"/>
                <a:cs typeface="Times New Roman" panose="02020603050405020304" pitchFamily="18" charset="0"/>
              </a:rPr>
              <a:t>DirectX sound and video</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a:p>
            <a:pPr lvl="1">
              <a:lnSpc>
                <a:spcPct val="110000"/>
              </a:lnSpc>
              <a:spcBef>
                <a:spcPts val="0"/>
              </a:spcBef>
              <a:spcAft>
                <a:spcPts val="300"/>
              </a:spcAf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DirectX is a set of Windows components* that allow software to access a computer's video and audio hardware. It's primarily used for programming games and videos. </a:t>
            </a:r>
            <a:br>
              <a:rPr lang="en-GB" sz="1400" kern="100" dirty="0">
                <a:effectLst/>
                <a:latin typeface="Aptos" panose="020B0004020202020204" pitchFamily="34" charset="0"/>
                <a:ea typeface="DengXian" panose="02010600030101010101" pitchFamily="2" charset="-122"/>
                <a:cs typeface="Times New Roman" panose="02020603050405020304" pitchFamily="18" charset="0"/>
              </a:rPr>
            </a:b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Application programming interfaces (APIs) that act as an interface between a PC's hardware and games e.g. allows games to use a computer's multimedia features)</a:t>
            </a:r>
          </a:p>
          <a:p>
            <a:pPr>
              <a:lnSpc>
                <a:spcPct val="110000"/>
              </a:lnSpc>
              <a:spcBef>
                <a:spcPts val="0"/>
              </a:spcBef>
              <a:spcAft>
                <a:spcPts val="300"/>
              </a:spcAft>
            </a:pPr>
            <a:r>
              <a:rPr lang="en-GB" sz="2000" kern="100" dirty="0">
                <a:effectLst/>
                <a:ea typeface="DengXian" panose="02010600030101010101" pitchFamily="2" charset="-122"/>
                <a:cs typeface="Times New Roman" panose="02020603050405020304" pitchFamily="18" charset="0"/>
              </a:rPr>
              <a:t>It provides information about a computer's multimedia and gaming hardware, drivers, and system configuration. It can provide information to help determine if device drivers are correct and up to date.</a:t>
            </a:r>
          </a:p>
          <a:p>
            <a:pPr marL="800100" lvl="1" indent="-342900">
              <a:lnSpc>
                <a:spcPct val="110000"/>
              </a:lnSpc>
              <a:spcBef>
                <a:spcPts val="0"/>
              </a:spcBef>
              <a:spcAft>
                <a:spcPts val="300"/>
              </a:spcAft>
              <a:buFont typeface="+mj-lt"/>
              <a:buAutoNum type="arabicPeriod"/>
              <a:tabLst>
                <a:tab pos="457200" algn="l"/>
              </a:tabLst>
            </a:pPr>
            <a:r>
              <a:rPr lang="en-US" sz="2000" kern="100" dirty="0">
                <a:effectLst/>
                <a:ea typeface="DengXian" panose="02010600030101010101" pitchFamily="2" charset="-122"/>
                <a:cs typeface="Times New Roman" panose="02020603050405020304" pitchFamily="18" charset="0"/>
              </a:rPr>
              <a:t>To open the </a:t>
            </a:r>
            <a:r>
              <a:rPr lang="en-GB" sz="2000" b="1" kern="100" dirty="0">
                <a:effectLst/>
                <a:ea typeface="DengXian" panose="02010600030101010101" pitchFamily="2" charset="-122"/>
                <a:cs typeface="Times New Roman" panose="02020603050405020304" pitchFamily="18" charset="0"/>
              </a:rPr>
              <a:t>DirectX Diagnostic Tool</a:t>
            </a:r>
            <a:r>
              <a:rPr lang="en-GB" sz="2000" kern="100" dirty="0">
                <a:effectLst/>
                <a:ea typeface="DengXian" panose="02010600030101010101" pitchFamily="2" charset="-122"/>
                <a:cs typeface="Times New Roman" panose="02020603050405020304" pitchFamily="18" charset="0"/>
              </a:rPr>
              <a:t> </a:t>
            </a:r>
            <a:r>
              <a:rPr lang="en-US" sz="2000" kern="100" dirty="0">
                <a:effectLst/>
                <a:ea typeface="DengXian" panose="02010600030101010101" pitchFamily="2" charset="-122"/>
                <a:cs typeface="Times New Roman" panose="02020603050405020304" pitchFamily="18" charset="0"/>
              </a:rPr>
              <a:t>we use the ‘</a:t>
            </a:r>
            <a:r>
              <a:rPr lang="en-US" sz="2000" b="1" kern="100" dirty="0" err="1">
                <a:effectLst/>
                <a:ea typeface="DengXian" panose="02010600030101010101" pitchFamily="2" charset="-122"/>
                <a:cs typeface="Times New Roman" panose="02020603050405020304" pitchFamily="18" charset="0"/>
              </a:rPr>
              <a:t>DxDiag</a:t>
            </a:r>
            <a:r>
              <a:rPr lang="en-US" sz="2000" b="1" kern="100" dirty="0">
                <a:effectLst/>
                <a:ea typeface="DengXian" panose="02010600030101010101" pitchFamily="2" charset="-122"/>
                <a:cs typeface="Times New Roman" panose="02020603050405020304" pitchFamily="18" charset="0"/>
              </a:rPr>
              <a:t>’</a:t>
            </a:r>
            <a:r>
              <a:rPr lang="en-US" sz="2000" kern="100" dirty="0">
                <a:effectLst/>
                <a:ea typeface="DengXian" panose="02010600030101010101" pitchFamily="2" charset="-122"/>
                <a:cs typeface="Times New Roman" panose="02020603050405020304" pitchFamily="18" charset="0"/>
              </a:rPr>
              <a:t> command in the search box or cmd.</a:t>
            </a:r>
            <a:endParaRPr lang="en-GB" sz="2000" kern="100" dirty="0">
              <a:effectLst/>
              <a:ea typeface="DengXian" panose="02010600030101010101" pitchFamily="2" charset="-122"/>
              <a:cs typeface="Times New Roman" panose="02020603050405020304" pitchFamily="18" charset="0"/>
            </a:endParaRPr>
          </a:p>
          <a:p>
            <a:pPr marL="800100" lvl="1" indent="-342900">
              <a:lnSpc>
                <a:spcPct val="110000"/>
              </a:lnSpc>
              <a:spcBef>
                <a:spcPts val="0"/>
              </a:spcBef>
              <a:spcAft>
                <a:spcPts val="300"/>
              </a:spcAft>
              <a:buFont typeface="+mj-lt"/>
              <a:buAutoNum type="arabicPeriod"/>
              <a:tabLst>
                <a:tab pos="457200" algn="l"/>
              </a:tabLst>
            </a:pPr>
            <a:r>
              <a:rPr lang="en-GB" sz="2000" kern="100" dirty="0">
                <a:effectLst/>
                <a:ea typeface="DengXian" panose="02010600030101010101" pitchFamily="2" charset="-122"/>
                <a:cs typeface="Times New Roman" panose="02020603050405020304" pitchFamily="18" charset="0"/>
              </a:rPr>
              <a:t>Click: </a:t>
            </a:r>
            <a:r>
              <a:rPr lang="en-GB" sz="2000" b="1" kern="100" dirty="0">
                <a:effectLst/>
                <a:ea typeface="DengXian" panose="02010600030101010101" pitchFamily="2" charset="-122"/>
                <a:cs typeface="Times New Roman" panose="02020603050405020304" pitchFamily="18" charset="0"/>
              </a:rPr>
              <a:t>Save all information</a:t>
            </a:r>
            <a:endParaRPr lang="en-GB" sz="2000" kern="100" dirty="0">
              <a:effectLst/>
              <a:ea typeface="DengXian" panose="02010600030101010101" pitchFamily="2" charset="-122"/>
              <a:cs typeface="Times New Roman" panose="02020603050405020304" pitchFamily="18" charset="0"/>
            </a:endParaRPr>
          </a:p>
          <a:p>
            <a:pPr marL="800100" lvl="1" indent="-342900">
              <a:lnSpc>
                <a:spcPct val="110000"/>
              </a:lnSpc>
              <a:spcBef>
                <a:spcPts val="0"/>
              </a:spcBef>
              <a:spcAft>
                <a:spcPts val="300"/>
              </a:spcAft>
              <a:buFont typeface="+mj-lt"/>
              <a:buAutoNum type="arabicPeriod"/>
              <a:tabLst>
                <a:tab pos="457200" algn="l"/>
              </a:tabLst>
            </a:pPr>
            <a:r>
              <a:rPr lang="en-GB" sz="2000" kern="100" dirty="0">
                <a:effectLst/>
                <a:ea typeface="DengXian" panose="02010600030101010101" pitchFamily="2" charset="-122"/>
                <a:cs typeface="Times New Roman" panose="02020603050405020304" pitchFamily="18" charset="0"/>
              </a:rPr>
              <a:t>Click: Save to save the file as </a:t>
            </a:r>
            <a:r>
              <a:rPr lang="en-GB" sz="2000" b="1" kern="100" dirty="0">
                <a:effectLst/>
                <a:ea typeface="DengXian" panose="02010600030101010101" pitchFamily="2" charset="-122"/>
                <a:cs typeface="Times New Roman" panose="02020603050405020304" pitchFamily="18" charset="0"/>
              </a:rPr>
              <a:t>dxdiag.txt</a:t>
            </a:r>
            <a:endParaRPr lang="en-GB" sz="2000" kern="100" dirty="0">
              <a:effectLst/>
              <a:ea typeface="DengXian" panose="02010600030101010101" pitchFamily="2" charset="-122"/>
              <a:cs typeface="Times New Roman" panose="02020603050405020304" pitchFamily="18" charset="0"/>
            </a:endParaRPr>
          </a:p>
          <a:p>
            <a:pPr marL="800100" lvl="1" indent="-342900">
              <a:lnSpc>
                <a:spcPct val="110000"/>
              </a:lnSpc>
              <a:spcBef>
                <a:spcPts val="0"/>
              </a:spcBef>
              <a:spcAft>
                <a:spcPts val="300"/>
              </a:spcAft>
              <a:buFont typeface="+mj-lt"/>
              <a:buAutoNum type="arabicPeriod"/>
              <a:tabLst>
                <a:tab pos="457200" algn="l"/>
              </a:tabLst>
            </a:pPr>
            <a:r>
              <a:rPr lang="en-GB" sz="2000" kern="100" dirty="0">
                <a:effectLst/>
                <a:ea typeface="DengXian" panose="02010600030101010101" pitchFamily="2" charset="-122"/>
                <a:cs typeface="Times New Roman" panose="02020603050405020304" pitchFamily="18" charset="0"/>
              </a:rPr>
              <a:t>Click Exit and </a:t>
            </a:r>
            <a:r>
              <a:rPr lang="en-GB" sz="2000" b="1" kern="100" dirty="0">
                <a:effectLst/>
                <a:ea typeface="DengXian" panose="02010600030101010101" pitchFamily="2" charset="-122"/>
                <a:cs typeface="Times New Roman" panose="02020603050405020304" pitchFamily="18" charset="0"/>
              </a:rPr>
              <a:t>Open the file</a:t>
            </a:r>
            <a:r>
              <a:rPr lang="en-GB" sz="2000" kern="100" dirty="0">
                <a:effectLst/>
                <a:ea typeface="DengXian" panose="02010600030101010101" pitchFamily="2" charset="-122"/>
                <a:cs typeface="Times New Roman" panose="02020603050405020304" pitchFamily="18" charset="0"/>
              </a:rPr>
              <a:t>.</a:t>
            </a:r>
          </a:p>
          <a:p>
            <a:pPr marL="0" indent="0">
              <a:lnSpc>
                <a:spcPct val="110000"/>
              </a:lnSpc>
              <a:spcBef>
                <a:spcPts val="0"/>
              </a:spcBef>
              <a:spcAft>
                <a:spcPts val="300"/>
              </a:spcAft>
              <a:buNone/>
            </a:pPr>
            <a:endParaRPr lang="en-GB" dirty="0"/>
          </a:p>
        </p:txBody>
      </p:sp>
      <p:pic>
        <p:nvPicPr>
          <p:cNvPr id="6" name="Picture 5">
            <a:extLst>
              <a:ext uri="{FF2B5EF4-FFF2-40B4-BE49-F238E27FC236}">
                <a16:creationId xmlns:a16="http://schemas.microsoft.com/office/drawing/2014/main" id="{C40B30F7-8F03-3286-6281-778FB883809A}"/>
              </a:ext>
            </a:extLst>
          </p:cNvPr>
          <p:cNvPicPr>
            <a:picLocks noChangeAspect="1"/>
          </p:cNvPicPr>
          <p:nvPr/>
        </p:nvPicPr>
        <p:blipFill>
          <a:blip r:embed="rId2"/>
          <a:srcRect r="44155" b="24935"/>
          <a:stretch/>
        </p:blipFill>
        <p:spPr>
          <a:xfrm>
            <a:off x="7150160" y="930565"/>
            <a:ext cx="4894204" cy="2328645"/>
          </a:xfrm>
          <a:prstGeom prst="rect">
            <a:avLst/>
          </a:prstGeom>
        </p:spPr>
      </p:pic>
      <p:pic>
        <p:nvPicPr>
          <p:cNvPr id="8" name="Picture 7">
            <a:extLst>
              <a:ext uri="{FF2B5EF4-FFF2-40B4-BE49-F238E27FC236}">
                <a16:creationId xmlns:a16="http://schemas.microsoft.com/office/drawing/2014/main" id="{B31CC4F4-7742-9A1D-BA8D-9A522B281BFC}"/>
              </a:ext>
            </a:extLst>
          </p:cNvPr>
          <p:cNvPicPr>
            <a:picLocks noChangeAspect="1"/>
          </p:cNvPicPr>
          <p:nvPr/>
        </p:nvPicPr>
        <p:blipFill>
          <a:blip r:embed="rId3"/>
          <a:stretch>
            <a:fillRect/>
          </a:stretch>
        </p:blipFill>
        <p:spPr>
          <a:xfrm>
            <a:off x="7150160" y="3259210"/>
            <a:ext cx="4864894" cy="2888816"/>
          </a:xfrm>
          <a:prstGeom prst="rect">
            <a:avLst/>
          </a:prstGeom>
          <a:ln w="31750">
            <a:solidFill>
              <a:srgbClr val="0000FF"/>
            </a:solidFill>
          </a:ln>
        </p:spPr>
      </p:pic>
    </p:spTree>
    <p:extLst>
      <p:ext uri="{BB962C8B-B14F-4D97-AF65-F5344CB8AC3E}">
        <p14:creationId xmlns:p14="http://schemas.microsoft.com/office/powerpoint/2010/main" val="4239615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sz="4800" dirty="0">
                <a:highlight>
                  <a:srgbClr val="FFFF00"/>
                </a:highlight>
              </a:rPr>
              <a:t>Try:</a:t>
            </a:r>
            <a:r>
              <a:rPr lang="en-GB" sz="4800" dirty="0"/>
              <a:t> </a:t>
            </a:r>
            <a:r>
              <a:rPr lang="en-GB" sz="4800" b="1" dirty="0">
                <a:solidFill>
                  <a:srgbClr val="FFFFFF"/>
                </a:solidFill>
              </a:rPr>
              <a:t>Storage Management &amp; File system </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4458" y="1712687"/>
            <a:ext cx="5127898" cy="4905470"/>
          </a:xfrm>
        </p:spPr>
        <p:txBody>
          <a:bodyPr>
            <a:noAutofit/>
          </a:bodyPr>
          <a:lstStyle/>
          <a:p>
            <a:pPr marL="0" indent="0">
              <a:lnSpc>
                <a:spcPct val="100000"/>
              </a:lnSpc>
              <a:spcBef>
                <a:spcPts val="0"/>
              </a:spcBef>
              <a:buNone/>
            </a:pPr>
            <a:r>
              <a:rPr lang="en-GB" dirty="0">
                <a:effectLst/>
                <a:ea typeface="Calibri" panose="020F0502020204030204" pitchFamily="34" charset="0"/>
                <a:cs typeface="Times New Roman" panose="02020603050405020304" pitchFamily="18" charset="0"/>
              </a:rPr>
              <a:t>To find out which </a:t>
            </a:r>
            <a:r>
              <a:rPr lang="en-GB" b="1" dirty="0">
                <a:effectLst/>
                <a:ea typeface="Calibri" panose="020F0502020204030204" pitchFamily="34" charset="0"/>
                <a:cs typeface="Times New Roman" panose="02020603050405020304" pitchFamily="18" charset="0"/>
              </a:rPr>
              <a:t>File System </a:t>
            </a:r>
            <a:r>
              <a:rPr lang="en-GB" dirty="0">
                <a:effectLst/>
                <a:ea typeface="Calibri" panose="020F0502020204030204" pitchFamily="34" charset="0"/>
                <a:cs typeface="Times New Roman" panose="02020603050405020304" pitchFamily="18" charset="0"/>
              </a:rPr>
              <a:t>you have, using the </a:t>
            </a:r>
            <a:r>
              <a:rPr lang="en-GB" b="1" dirty="0">
                <a:effectLst/>
                <a:ea typeface="Calibri" panose="020F0502020204030204" pitchFamily="34" charset="0"/>
                <a:cs typeface="Times New Roman" panose="02020603050405020304" pitchFamily="18" charset="0"/>
              </a:rPr>
              <a:t>Power User menu</a:t>
            </a:r>
            <a:r>
              <a:rPr lang="en-GB" dirty="0">
                <a:effectLst/>
                <a:ea typeface="Calibri" panose="020F0502020204030204" pitchFamily="34" charset="0"/>
                <a:cs typeface="Times New Roman" panose="02020603050405020304" pitchFamily="18" charset="0"/>
              </a:rPr>
              <a:t>: </a:t>
            </a:r>
          </a:p>
          <a:p>
            <a:pPr marL="457200" indent="-457200">
              <a:lnSpc>
                <a:spcPct val="100000"/>
              </a:lnSpc>
              <a:spcBef>
                <a:spcPts val="0"/>
              </a:spcBef>
              <a:buFont typeface="+mj-lt"/>
              <a:buAutoNum type="arabicPeriod"/>
            </a:pPr>
            <a:r>
              <a:rPr lang="en-GB" dirty="0">
                <a:effectLst/>
                <a:ea typeface="Calibri" panose="020F0502020204030204" pitchFamily="34" charset="0"/>
                <a:cs typeface="Times New Roman" panose="02020603050405020304" pitchFamily="18" charset="0"/>
              </a:rPr>
              <a:t>Right-click on the Start button to open the </a:t>
            </a:r>
            <a:r>
              <a:rPr lang="en-GB" b="1" dirty="0">
                <a:effectLst/>
                <a:ea typeface="Calibri" panose="020F0502020204030204" pitchFamily="34" charset="0"/>
                <a:cs typeface="Times New Roman" panose="02020603050405020304" pitchFamily="18" charset="0"/>
              </a:rPr>
              <a:t>Power User menu</a:t>
            </a:r>
            <a:r>
              <a:rPr lang="en-GB" dirty="0">
                <a:effectLst/>
                <a:ea typeface="Calibri" panose="020F0502020204030204" pitchFamily="34" charset="0"/>
                <a:cs typeface="Times New Roman" panose="02020603050405020304" pitchFamily="18" charset="0"/>
              </a:rPr>
              <a:t>;</a:t>
            </a:r>
          </a:p>
          <a:p>
            <a:pPr marL="457200" indent="-457200">
              <a:lnSpc>
                <a:spcPct val="100000"/>
              </a:lnSpc>
              <a:spcBef>
                <a:spcPts val="0"/>
              </a:spcBef>
              <a:buFont typeface="+mj-lt"/>
              <a:buAutoNum type="arabicPeriod"/>
            </a:pPr>
            <a:r>
              <a:rPr lang="en-GB" dirty="0">
                <a:ea typeface="Calibri" panose="020F0502020204030204" pitchFamily="34" charset="0"/>
                <a:cs typeface="Times New Roman" panose="02020603050405020304" pitchFamily="18" charset="0"/>
              </a:rPr>
              <a:t>C</a:t>
            </a:r>
            <a:r>
              <a:rPr lang="en-GB" dirty="0">
                <a:effectLst/>
                <a:ea typeface="Calibri" panose="020F0502020204030204" pitchFamily="34" charset="0"/>
                <a:cs typeface="Times New Roman" panose="02020603050405020304" pitchFamily="18" charset="0"/>
              </a:rPr>
              <a:t>lick on ‘</a:t>
            </a:r>
            <a:r>
              <a:rPr lang="en-GB" b="1" dirty="0">
                <a:effectLst/>
                <a:ea typeface="Calibri" panose="020F0502020204030204" pitchFamily="34" charset="0"/>
                <a:cs typeface="Times New Roman" panose="02020603050405020304" pitchFamily="18" charset="0"/>
              </a:rPr>
              <a:t>Disk Management</a:t>
            </a:r>
            <a:r>
              <a:rPr lang="en-GB" dirty="0">
                <a:effectLst/>
                <a:ea typeface="Calibri" panose="020F0502020204030204" pitchFamily="34" charset="0"/>
                <a:cs typeface="Times New Roman" panose="02020603050405020304" pitchFamily="18" charset="0"/>
              </a:rPr>
              <a:t>’.</a:t>
            </a:r>
          </a:p>
        </p:txBody>
      </p:sp>
      <p:pic>
        <p:nvPicPr>
          <p:cNvPr id="9" name="Picture 8" descr="Graphical user interface, application&#10;&#10;Description automatically generated with medium confidence">
            <a:extLst>
              <a:ext uri="{FF2B5EF4-FFF2-40B4-BE49-F238E27FC236}">
                <a16:creationId xmlns:a16="http://schemas.microsoft.com/office/drawing/2014/main" id="{08CC13CC-6027-4E60-A077-92A1D0E761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2356" y="1256683"/>
            <a:ext cx="2510643" cy="5601317"/>
          </a:xfrm>
          <a:prstGeom prst="rect">
            <a:avLst/>
          </a:prstGeom>
        </p:spPr>
      </p:pic>
      <p:pic>
        <p:nvPicPr>
          <p:cNvPr id="4" name="Picture 3">
            <a:extLst>
              <a:ext uri="{FF2B5EF4-FFF2-40B4-BE49-F238E27FC236}">
                <a16:creationId xmlns:a16="http://schemas.microsoft.com/office/drawing/2014/main" id="{8819CBB5-3179-4D73-AFF7-874F62A3CD75}"/>
              </a:ext>
            </a:extLst>
          </p:cNvPr>
          <p:cNvPicPr>
            <a:picLocks noChangeAspect="1"/>
          </p:cNvPicPr>
          <p:nvPr/>
        </p:nvPicPr>
        <p:blipFill>
          <a:blip r:embed="rId4"/>
          <a:stretch>
            <a:fillRect/>
          </a:stretch>
        </p:blipFill>
        <p:spPr>
          <a:xfrm>
            <a:off x="6950169" y="1495122"/>
            <a:ext cx="5059676" cy="34689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cxnSp>
        <p:nvCxnSpPr>
          <p:cNvPr id="5" name="Straight Arrow Connector 4">
            <a:extLst>
              <a:ext uri="{FF2B5EF4-FFF2-40B4-BE49-F238E27FC236}">
                <a16:creationId xmlns:a16="http://schemas.microsoft.com/office/drawing/2014/main" id="{4750952D-C5C9-6F9D-B671-57415343AA52}"/>
              </a:ext>
            </a:extLst>
          </p:cNvPr>
          <p:cNvCxnSpPr>
            <a:cxnSpLocks/>
          </p:cNvCxnSpPr>
          <p:nvPr/>
        </p:nvCxnSpPr>
        <p:spPr>
          <a:xfrm flipH="1" flipV="1">
            <a:off x="9460812" y="2557463"/>
            <a:ext cx="200025" cy="87153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B468B02-289F-E15E-569F-09C8C43E5750}"/>
              </a:ext>
            </a:extLst>
          </p:cNvPr>
          <p:cNvCxnSpPr>
            <a:cxnSpLocks/>
          </p:cNvCxnSpPr>
          <p:nvPr/>
        </p:nvCxnSpPr>
        <p:spPr>
          <a:xfrm>
            <a:off x="9658561" y="3395353"/>
            <a:ext cx="0" cy="91947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3533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D4BDF8-8B8B-BF1A-AA4B-174873575936}"/>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4B36638-FC2E-DD8C-865B-8F89FDCA7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4">
            <a:extLst>
              <a:ext uri="{FF2B5EF4-FFF2-40B4-BE49-F238E27FC236}">
                <a16:creationId xmlns:a16="http://schemas.microsoft.com/office/drawing/2014/main" id="{CBF33054-4224-D4D9-F6AC-CF20BCC0DA43}"/>
              </a:ext>
            </a:extLst>
          </p:cNvPr>
          <p:cNvPicPr>
            <a:picLocks noChangeAspect="1"/>
          </p:cNvPicPr>
          <p:nvPr/>
        </p:nvPicPr>
        <p:blipFill rotWithShape="1">
          <a:blip r:embed="rId2"/>
          <a:srcRect l="556" t="9091" r="34807"/>
          <a:stretch>
            <a:fillRect/>
          </a:stretch>
        </p:blipFill>
        <p:spPr>
          <a:xfrm>
            <a:off x="3523488" y="10"/>
            <a:ext cx="8668512" cy="6857990"/>
          </a:xfrm>
          <a:prstGeom prst="rect">
            <a:avLst/>
          </a:prstGeom>
        </p:spPr>
      </p:pic>
      <p:sp>
        <p:nvSpPr>
          <p:cNvPr id="38" name="Rectangle 37">
            <a:extLst>
              <a:ext uri="{FF2B5EF4-FFF2-40B4-BE49-F238E27FC236}">
                <a16:creationId xmlns:a16="http://schemas.microsoft.com/office/drawing/2014/main" id="{D3D001DE-81D1-7108-74E3-E54B54E6C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1EA4FE-89C4-BA18-238D-B4B7345E24F1}"/>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b="1" dirty="0"/>
              <a:t>Activity 2:</a:t>
            </a:r>
            <a:endParaRPr lang="en-US" u="sng" dirty="0"/>
          </a:p>
        </p:txBody>
      </p:sp>
      <p:sp>
        <p:nvSpPr>
          <p:cNvPr id="40" name="Rectangle 39">
            <a:extLst>
              <a:ext uri="{FF2B5EF4-FFF2-40B4-BE49-F238E27FC236}">
                <a16:creationId xmlns:a16="http://schemas.microsoft.com/office/drawing/2014/main" id="{5AB57E7F-0E52-745C-FDFC-D3AC01059E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5DA6C611-3063-82D5-EEF9-4740D86F6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D86D068-D33E-1FC1-37D2-0F97D8E72E55}"/>
              </a:ext>
            </a:extLst>
          </p:cNvPr>
          <p:cNvSpPr>
            <a:spLocks noGrp="1"/>
          </p:cNvSpPr>
          <p:nvPr>
            <p:ph idx="1"/>
          </p:nvPr>
        </p:nvSpPr>
        <p:spPr>
          <a:xfrm>
            <a:off x="371093" y="2718054"/>
            <a:ext cx="5958270" cy="3207258"/>
          </a:xfrm>
        </p:spPr>
        <p:txBody>
          <a:bodyPr vert="horz" lIns="91440" tIns="45720" rIns="91440" bIns="45720" rtlCol="0" anchor="t">
            <a:normAutofit/>
          </a:bodyPr>
          <a:lstStyle/>
          <a:p>
            <a:pPr marL="0" indent="0">
              <a:buNone/>
            </a:pPr>
            <a:r>
              <a:rPr lang="en-GB" sz="3600" dirty="0">
                <a:solidFill>
                  <a:srgbClr val="002060"/>
                </a:solidFill>
                <a:highlight>
                  <a:srgbClr val="FFFF00"/>
                </a:highlight>
              </a:rPr>
              <a:t>Using Windows Batch/Bat commands</a:t>
            </a:r>
            <a:endParaRPr lang="en-US" sz="3600" b="1" dirty="0">
              <a:solidFill>
                <a:srgbClr val="002060"/>
              </a:solidFill>
              <a:highlight>
                <a:srgbClr val="FFFF00"/>
              </a:highlight>
            </a:endParaRPr>
          </a:p>
        </p:txBody>
      </p:sp>
      <p:pic>
        <p:nvPicPr>
          <p:cNvPr id="4" name="Picture 3" descr="Logo, icon&#10;&#10;Description automatically generated">
            <a:extLst>
              <a:ext uri="{FF2B5EF4-FFF2-40B4-BE49-F238E27FC236}">
                <a16:creationId xmlns:a16="http://schemas.microsoft.com/office/drawing/2014/main" id="{30C8F5A2-7080-ABCB-D17D-E39EEF5BF5D7}"/>
              </a:ext>
            </a:extLst>
          </p:cNvPr>
          <p:cNvPicPr>
            <a:picLocks noChangeAspect="1"/>
          </p:cNvPicPr>
          <p:nvPr/>
        </p:nvPicPr>
        <p:blipFill>
          <a:blip r:embed="rId3">
            <a:duotone>
              <a:schemeClr val="accent1">
                <a:shade val="45000"/>
                <a:satMod val="135000"/>
              </a:schemeClr>
              <a:prstClr val="white"/>
            </a:duotone>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233355" y="-260540"/>
            <a:ext cx="4091811" cy="4091811"/>
          </a:xfrm>
          <a:prstGeom prst="rect">
            <a:avLst/>
          </a:prstGeom>
        </p:spPr>
      </p:pic>
    </p:spTree>
    <p:extLst>
      <p:ext uri="{BB962C8B-B14F-4D97-AF65-F5344CB8AC3E}">
        <p14:creationId xmlns:p14="http://schemas.microsoft.com/office/powerpoint/2010/main" val="254753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01220" y="367688"/>
            <a:ext cx="10742290" cy="1033669"/>
          </a:xfrm>
        </p:spPr>
        <p:txBody>
          <a:bodyPr>
            <a:normAutofit/>
          </a:bodyPr>
          <a:lstStyle/>
          <a:p>
            <a:r>
              <a:rPr lang="en-GB" sz="4800" b="1" dirty="0">
                <a:solidFill>
                  <a:srgbClr val="FFFFFF"/>
                </a:solidFill>
              </a:rPr>
              <a:t>Activity 2: Using Windows CLI commands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fontScale="92500" lnSpcReduction="10000"/>
          </a:bodyPr>
          <a:lstStyle/>
          <a:p>
            <a:pPr marL="83185" indent="0">
              <a:lnSpc>
                <a:spcPct val="100000"/>
              </a:lnSpc>
              <a:spcBef>
                <a:spcPts val="0"/>
              </a:spcBef>
              <a:spcAft>
                <a:spcPts val="300"/>
              </a:spcAft>
              <a:buNone/>
            </a:pPr>
            <a:r>
              <a:rPr lang="en-GB" sz="3000" b="1" dirty="0">
                <a:solidFill>
                  <a:srgbClr val="201F1E"/>
                </a:solidFill>
                <a:effectLst/>
                <a:ea typeface="Calibri" panose="020F0502020204030204" pitchFamily="34" charset="0"/>
                <a:cs typeface="Times New Roman" panose="02020603050405020304" pitchFamily="18" charset="0"/>
              </a:rPr>
              <a:t>Use some Windows OS Batch commands from th</a:t>
            </a:r>
            <a:r>
              <a:rPr lang="en-GB" sz="3000" b="1" dirty="0">
                <a:solidFill>
                  <a:srgbClr val="201F1E"/>
                </a:solidFill>
                <a:ea typeface="Calibri" panose="020F0502020204030204" pitchFamily="34" charset="0"/>
                <a:cs typeface="Times New Roman" panose="02020603050405020304" pitchFamily="18" charset="0"/>
              </a:rPr>
              <a:t>e following slides</a:t>
            </a:r>
            <a:r>
              <a:rPr lang="en-GB" sz="3000" b="1" dirty="0">
                <a:solidFill>
                  <a:srgbClr val="201F1E"/>
                </a:solidFill>
                <a:effectLst/>
                <a:ea typeface="Calibri" panose="020F0502020204030204" pitchFamily="34" charset="0"/>
                <a:cs typeface="Times New Roman" panose="02020603050405020304" pitchFamily="18" charset="0"/>
              </a:rPr>
              <a:t>, </a:t>
            </a:r>
            <a:r>
              <a:rPr lang="en-GB" sz="3000" dirty="0"/>
              <a:t>save your work for </a:t>
            </a:r>
            <a:r>
              <a:rPr lang="en-GB" sz="3000" b="1" dirty="0"/>
              <a:t>task 2 of the Assignment:</a:t>
            </a:r>
            <a:endParaRPr lang="en-GB" sz="3000" dirty="0">
              <a:effectLst/>
              <a:ea typeface="Calibri" panose="020F0502020204030204" pitchFamily="34" charset="0"/>
              <a:cs typeface="Times New Roman" panose="02020603050405020304" pitchFamily="18" charset="0"/>
            </a:endParaRPr>
          </a:p>
          <a:p>
            <a:pPr marL="597535" indent="-514350">
              <a:lnSpc>
                <a:spcPct val="100000"/>
              </a:lnSpc>
              <a:spcBef>
                <a:spcPts val="0"/>
              </a:spcBef>
              <a:spcAft>
                <a:spcPts val="300"/>
              </a:spcAft>
            </a:pPr>
            <a:r>
              <a:rPr lang="en-GB" sz="3000" dirty="0">
                <a:highlight>
                  <a:srgbClr val="FFFF00"/>
                </a:highlight>
              </a:rPr>
              <a:t>Document the use of approx. </a:t>
            </a:r>
            <a:r>
              <a:rPr lang="en-GB" sz="3000" b="1" dirty="0">
                <a:highlight>
                  <a:srgbClr val="FFFF00"/>
                </a:highlight>
              </a:rPr>
              <a:t>10-12 different Batch </a:t>
            </a:r>
            <a:r>
              <a:rPr lang="en-GB" sz="3000" dirty="0">
                <a:effectLst/>
                <a:highlight>
                  <a:srgbClr val="FFFF00"/>
                </a:highlight>
                <a:ea typeface="Calibri" panose="020F0502020204030204" pitchFamily="34" charset="0"/>
              </a:rPr>
              <a:t>commands </a:t>
            </a:r>
            <a:r>
              <a:rPr lang="en-GB" sz="3000" dirty="0">
                <a:effectLst/>
                <a:ea typeface="Calibri" panose="020F0502020204030204" pitchFamily="34" charset="0"/>
              </a:rPr>
              <a:t>with several options/switches to extend the commands, using screenshots and brief description.</a:t>
            </a:r>
          </a:p>
          <a:p>
            <a:pPr lvl="2"/>
            <a:r>
              <a:rPr lang="en-GB" sz="2600" dirty="0">
                <a:highlight>
                  <a:srgbClr val="FFFF00"/>
                </a:highlight>
              </a:rPr>
              <a:t>File &amp; directory management</a:t>
            </a:r>
          </a:p>
          <a:p>
            <a:pPr lvl="2"/>
            <a:r>
              <a:rPr lang="en-GB" sz="2600" dirty="0">
                <a:highlight>
                  <a:srgbClr val="FFFF00"/>
                </a:highlight>
              </a:rPr>
              <a:t>Process management</a:t>
            </a:r>
          </a:p>
          <a:p>
            <a:pPr lvl="2"/>
            <a:r>
              <a:rPr lang="en-GB" sz="2600" dirty="0">
                <a:highlight>
                  <a:srgbClr val="FFFF00"/>
                </a:highlight>
              </a:rPr>
              <a:t>Network testing/monitoring</a:t>
            </a:r>
          </a:p>
          <a:p>
            <a:pPr lvl="2"/>
            <a:r>
              <a:rPr lang="en-GB" sz="2600" dirty="0">
                <a:highlight>
                  <a:srgbClr val="FFFF00"/>
                </a:highlight>
              </a:rPr>
              <a:t>User management</a:t>
            </a:r>
          </a:p>
          <a:p>
            <a:pPr lvl="2"/>
            <a:r>
              <a:rPr lang="en-GB" sz="2600" dirty="0">
                <a:highlight>
                  <a:srgbClr val="FFFF00"/>
                </a:highlight>
              </a:rPr>
              <a:t>Task scheduling</a:t>
            </a:r>
            <a:endParaRPr lang="en-GB" sz="3000" dirty="0">
              <a:effectLst/>
              <a:highlight>
                <a:srgbClr val="FFFF00"/>
              </a:highlight>
              <a:ea typeface="Calibri" panose="020F0502020204030204" pitchFamily="34" charset="0"/>
            </a:endParaRPr>
          </a:p>
          <a:p>
            <a:pPr marL="597535" indent="-514350">
              <a:lnSpc>
                <a:spcPct val="100000"/>
              </a:lnSpc>
              <a:spcBef>
                <a:spcPts val="0"/>
              </a:spcBef>
              <a:spcAft>
                <a:spcPts val="300"/>
              </a:spcAft>
            </a:pPr>
            <a:r>
              <a:rPr lang="en-GB" sz="3000" dirty="0"/>
              <a:t>Approx. 350 words, cite several reference sources.</a:t>
            </a:r>
          </a:p>
        </p:txBody>
      </p:sp>
    </p:spTree>
    <p:extLst>
      <p:ext uri="{BB962C8B-B14F-4D97-AF65-F5344CB8AC3E}">
        <p14:creationId xmlns:p14="http://schemas.microsoft.com/office/powerpoint/2010/main" val="272527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D9F448-9392-CB89-B62B-36A188D0746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8B798C-A461-1C95-CBC5-C676666A8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1FCB4B7-9731-122A-4AC6-481579BA3A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1D5180F-3CFC-3016-001E-6611B7A11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32B2722-5FE1-226C-5DD9-0F353093A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D3EA453-3D6C-E0C4-782D-D75E1D187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38BF55-60E9-8359-711F-DF31DC6622BA}"/>
              </a:ext>
            </a:extLst>
          </p:cNvPr>
          <p:cNvSpPr>
            <a:spLocks noGrp="1"/>
          </p:cNvSpPr>
          <p:nvPr>
            <p:ph type="title"/>
          </p:nvPr>
        </p:nvSpPr>
        <p:spPr>
          <a:xfrm>
            <a:off x="222461" y="278535"/>
            <a:ext cx="11517440" cy="1033669"/>
          </a:xfrm>
        </p:spPr>
        <p:txBody>
          <a:bodyPr>
            <a:normAutofit/>
          </a:bodyPr>
          <a:lstStyle/>
          <a:p>
            <a:r>
              <a:rPr lang="en-GB" sz="4800" b="1" dirty="0">
                <a:solidFill>
                  <a:srgbClr val="FFFFFF"/>
                </a:solidFill>
              </a:rPr>
              <a:t>Azure Cloud VM</a:t>
            </a:r>
            <a:r>
              <a:rPr lang="en-GB" sz="4800" dirty="0">
                <a:solidFill>
                  <a:srgbClr val="FFFFFF"/>
                </a:solidFill>
              </a:rPr>
              <a:t>:</a:t>
            </a:r>
            <a:endParaRPr lang="en-GB" sz="4000" dirty="0">
              <a:solidFill>
                <a:srgbClr val="FFFFFF"/>
              </a:solidFill>
            </a:endParaRPr>
          </a:p>
        </p:txBody>
      </p:sp>
      <p:sp>
        <p:nvSpPr>
          <p:cNvPr id="15" name="TextBox 14">
            <a:extLst>
              <a:ext uri="{FF2B5EF4-FFF2-40B4-BE49-F238E27FC236}">
                <a16:creationId xmlns:a16="http://schemas.microsoft.com/office/drawing/2014/main" id="{E40486DB-5FEA-8722-4AF5-01839F4D5292}"/>
              </a:ext>
            </a:extLst>
          </p:cNvPr>
          <p:cNvSpPr txBox="1"/>
          <p:nvPr/>
        </p:nvSpPr>
        <p:spPr>
          <a:xfrm>
            <a:off x="222461" y="1869276"/>
            <a:ext cx="7282166" cy="3493264"/>
          </a:xfrm>
          <a:prstGeom prst="rect">
            <a:avLst/>
          </a:prstGeom>
          <a:solidFill>
            <a:schemeClr val="bg1">
              <a:alpha val="70000"/>
            </a:schemeClr>
          </a:solidFill>
        </p:spPr>
        <p:txBody>
          <a:bodyPr wrap="square" rtlCol="0">
            <a:spAutoFit/>
          </a:bodyPr>
          <a:lstStyle/>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As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cmd</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is unlikely to work in the lab.</a:t>
            </a: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2800" dirty="0">
                <a:solidFill>
                  <a:prstClr val="black"/>
                </a:solidFill>
                <a:latin typeface="Calibri" panose="020F0502020204030204"/>
              </a:rPr>
              <a:t>Use your </a:t>
            </a:r>
            <a:r>
              <a:rPr lang="en-GB" sz="2800" dirty="0" err="1">
                <a:solidFill>
                  <a:prstClr val="black"/>
                </a:solidFill>
                <a:latin typeface="Calibri" panose="020F0502020204030204"/>
              </a:rPr>
              <a:t>Uwtsd</a:t>
            </a:r>
            <a:r>
              <a:rPr lang="en-GB" sz="2800" dirty="0">
                <a:solidFill>
                  <a:prstClr val="black"/>
                </a:solidFill>
                <a:latin typeface="Calibri" panose="020F0502020204030204"/>
              </a:rPr>
              <a:t> Azure VM covered last week. + Covered on next 2 slides.</a:t>
            </a: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Check your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student email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spam folder</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Search for email from: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Azure</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Lee </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Cobley</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If unable to find it, please let me know.</a:t>
            </a:r>
          </a:p>
          <a:p>
            <a:pPr lvl="0">
              <a:spcAft>
                <a:spcPts val="600"/>
              </a:spcAft>
              <a:defRPr/>
            </a:pPr>
            <a:r>
              <a:rPr lang="en-GB" sz="2800" dirty="0">
                <a:solidFill>
                  <a:prstClr val="black"/>
                </a:solidFill>
                <a:latin typeface="Calibri" panose="020F0502020204030204"/>
              </a:rPr>
              <a:t>	+ Email Lee: </a:t>
            </a:r>
            <a:r>
              <a:rPr lang="en-GB" sz="2800" u="sng" kern="0" dirty="0">
                <a:solidFill>
                  <a:srgbClr val="002060"/>
                </a:solidFill>
                <a:ea typeface="Times New Roman" panose="02020603050405020304" pitchFamily="18" charset="0"/>
                <a:cs typeface="Times New Roman" panose="02020603050405020304" pitchFamily="18" charset="0"/>
              </a:rPr>
              <a:t>Lee.Cobley@uwtsd.ac.uk</a:t>
            </a:r>
            <a:endParaRPr kumimoji="0" lang="en-GB" sz="28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A99FD0C-E699-14D9-0C21-D5FD2B1B3781}"/>
              </a:ext>
            </a:extLst>
          </p:cNvPr>
          <p:cNvPicPr>
            <a:picLocks noChangeAspect="1"/>
          </p:cNvPicPr>
          <p:nvPr/>
        </p:nvPicPr>
        <p:blipFill>
          <a:blip r:embed="rId3"/>
          <a:stretch>
            <a:fillRect/>
          </a:stretch>
        </p:blipFill>
        <p:spPr>
          <a:xfrm>
            <a:off x="7475652" y="1918423"/>
            <a:ext cx="4550579" cy="409661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0704803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DA80BE-0108-8D16-356F-C98C40B70AD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53EB1B-657B-E158-44B2-1744637E0D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3D4BB92-5033-8875-2FC9-F5A95D56D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03627E3-8104-C5CD-C7E8-CE2B366E1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780E177-95FE-8147-E24F-229C958AD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382DCCD-FC32-ED87-8B6F-A2B036C29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64BED9-9810-C0F0-ED51-08ECC52D9D22}"/>
              </a:ext>
            </a:extLst>
          </p:cNvPr>
          <p:cNvSpPr>
            <a:spLocks noGrp="1"/>
          </p:cNvSpPr>
          <p:nvPr>
            <p:ph type="title"/>
          </p:nvPr>
        </p:nvSpPr>
        <p:spPr>
          <a:xfrm>
            <a:off x="222461" y="278535"/>
            <a:ext cx="11517440" cy="1033669"/>
          </a:xfrm>
        </p:spPr>
        <p:txBody>
          <a:bodyPr>
            <a:normAutofit fontScale="90000"/>
          </a:bodyPr>
          <a:lstStyle/>
          <a:p>
            <a:r>
              <a:rPr lang="en-GB" sz="4800" b="1" dirty="0">
                <a:solidFill>
                  <a:srgbClr val="FFFFFF"/>
                </a:solidFill>
              </a:rPr>
              <a:t>Azure Cloud </a:t>
            </a:r>
            <a:r>
              <a:rPr lang="en-GB" sz="4800" b="1" dirty="0">
                <a:solidFill>
                  <a:schemeClr val="bg1"/>
                </a:solidFill>
              </a:rPr>
              <a:t>VM</a:t>
            </a:r>
            <a:r>
              <a:rPr lang="en-GB" sz="4800" dirty="0">
                <a:solidFill>
                  <a:srgbClr val="FFFFFF"/>
                </a:solidFill>
              </a:rPr>
              <a:t>: </a:t>
            </a:r>
            <a:br>
              <a:rPr lang="en-GB" sz="4800" dirty="0">
                <a:solidFill>
                  <a:srgbClr val="FFFFFF"/>
                </a:solidFill>
              </a:rPr>
            </a:br>
            <a:r>
              <a:rPr lang="en-GB" sz="4800" dirty="0">
                <a:solidFill>
                  <a:srgbClr val="FFFFFF"/>
                </a:solidFill>
              </a:rPr>
              <a:t>Use Windows &amp; Linux Ubuntu in CMD &amp; PS</a:t>
            </a:r>
            <a:endParaRPr lang="en-GB" sz="4000" dirty="0">
              <a:solidFill>
                <a:srgbClr val="FFFFFF"/>
              </a:solidFill>
            </a:endParaRPr>
          </a:p>
        </p:txBody>
      </p:sp>
      <p:sp>
        <p:nvSpPr>
          <p:cNvPr id="15" name="TextBox 14">
            <a:extLst>
              <a:ext uri="{FF2B5EF4-FFF2-40B4-BE49-F238E27FC236}">
                <a16:creationId xmlns:a16="http://schemas.microsoft.com/office/drawing/2014/main" id="{C8CEAE3A-8967-C911-2A54-EC7A3E40C6A3}"/>
              </a:ext>
            </a:extLst>
          </p:cNvPr>
          <p:cNvSpPr txBox="1"/>
          <p:nvPr/>
        </p:nvSpPr>
        <p:spPr>
          <a:xfrm>
            <a:off x="337277" y="1597432"/>
            <a:ext cx="11287807" cy="5293757"/>
          </a:xfrm>
          <a:prstGeom prst="rect">
            <a:avLst/>
          </a:prstGeom>
          <a:solidFill>
            <a:schemeClr val="bg1">
              <a:alpha val="7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Azure Cloud VM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has been created for you with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(for CMD &amp; PS) &amp;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WSL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SubSystem</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for Linux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activated and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Linux Ubuntu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installed. Other distros can be installed from MS Store such as Kali, Alpine, Debian, SUSE.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Goto: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https://labs.azure.com/virtualmachines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STOP &amp; SHUTDOWN</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every use to save your hours.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The </a:t>
            </a: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Windows login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details for every machine:</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err="1">
                <a:ln>
                  <a:noFill/>
                </a:ln>
                <a:solidFill>
                  <a:srgbClr val="000000"/>
                </a:solidFill>
                <a:effectLst/>
                <a:uLnTx/>
                <a:uFillTx/>
                <a:latin typeface="Calibri" panose="020F0502020204030204"/>
                <a:ea typeface="+mn-ea"/>
                <a:cs typeface="+mn-cs"/>
              </a:rPr>
              <a:t>soac</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-azure</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AzuR3L@85ErviCe5</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and for </a:t>
            </a: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Ubuntu</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 (as part of WSL)</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l4soac</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5o@cUser</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B40C9E8-9672-4FCC-1949-F483ADDF65E7}"/>
              </a:ext>
            </a:extLst>
          </p:cNvPr>
          <p:cNvSpPr txBox="1"/>
          <p:nvPr/>
        </p:nvSpPr>
        <p:spPr>
          <a:xfrm>
            <a:off x="6646943" y="5108256"/>
            <a:ext cx="4812354" cy="1077218"/>
          </a:xfrm>
          <a:custGeom>
            <a:avLst/>
            <a:gdLst>
              <a:gd name="csX0" fmla="*/ 0 w 4812354"/>
              <a:gd name="csY0" fmla="*/ 0 h 1077218"/>
              <a:gd name="csX1" fmla="*/ 591232 w 4812354"/>
              <a:gd name="csY1" fmla="*/ 0 h 1077218"/>
              <a:gd name="csX2" fmla="*/ 1326835 w 4812354"/>
              <a:gd name="csY2" fmla="*/ 0 h 1077218"/>
              <a:gd name="csX3" fmla="*/ 1966190 w 4812354"/>
              <a:gd name="csY3" fmla="*/ 0 h 1077218"/>
              <a:gd name="csX4" fmla="*/ 2557422 w 4812354"/>
              <a:gd name="csY4" fmla="*/ 0 h 1077218"/>
              <a:gd name="csX5" fmla="*/ 3293025 w 4812354"/>
              <a:gd name="csY5" fmla="*/ 0 h 1077218"/>
              <a:gd name="csX6" fmla="*/ 3980504 w 4812354"/>
              <a:gd name="csY6" fmla="*/ 0 h 1077218"/>
              <a:gd name="csX7" fmla="*/ 4812354 w 4812354"/>
              <a:gd name="csY7" fmla="*/ 0 h 1077218"/>
              <a:gd name="csX8" fmla="*/ 4812354 w 4812354"/>
              <a:gd name="csY8" fmla="*/ 560153 h 1077218"/>
              <a:gd name="csX9" fmla="*/ 4812354 w 4812354"/>
              <a:gd name="csY9" fmla="*/ 1077218 h 1077218"/>
              <a:gd name="csX10" fmla="*/ 4221122 w 4812354"/>
              <a:gd name="csY10" fmla="*/ 1077218 h 1077218"/>
              <a:gd name="csX11" fmla="*/ 3678013 w 4812354"/>
              <a:gd name="csY11" fmla="*/ 1077218 h 1077218"/>
              <a:gd name="csX12" fmla="*/ 2942411 w 4812354"/>
              <a:gd name="csY12" fmla="*/ 1077218 h 1077218"/>
              <a:gd name="csX13" fmla="*/ 2351179 w 4812354"/>
              <a:gd name="csY13" fmla="*/ 1077218 h 1077218"/>
              <a:gd name="csX14" fmla="*/ 1615576 w 4812354"/>
              <a:gd name="csY14" fmla="*/ 1077218 h 1077218"/>
              <a:gd name="csX15" fmla="*/ 831850 w 4812354"/>
              <a:gd name="csY15" fmla="*/ 1077218 h 1077218"/>
              <a:gd name="csX16" fmla="*/ 0 w 4812354"/>
              <a:gd name="csY16" fmla="*/ 1077218 h 1077218"/>
              <a:gd name="csX17" fmla="*/ 0 w 4812354"/>
              <a:gd name="csY17" fmla="*/ 517065 h 1077218"/>
              <a:gd name="csX18" fmla="*/ 0 w 4812354"/>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812354" h="1077218" fill="none" extrusionOk="0">
                <a:moveTo>
                  <a:pt x="0" y="0"/>
                </a:moveTo>
                <a:cubicBezTo>
                  <a:pt x="195823" y="-27033"/>
                  <a:pt x="385073" y="3242"/>
                  <a:pt x="591232" y="0"/>
                </a:cubicBezTo>
                <a:cubicBezTo>
                  <a:pt x="797391" y="-3242"/>
                  <a:pt x="1178589" y="-27394"/>
                  <a:pt x="1326835" y="0"/>
                </a:cubicBezTo>
                <a:cubicBezTo>
                  <a:pt x="1475081" y="27394"/>
                  <a:pt x="1728772" y="-12867"/>
                  <a:pt x="1966190" y="0"/>
                </a:cubicBezTo>
                <a:cubicBezTo>
                  <a:pt x="2203608" y="12867"/>
                  <a:pt x="2266072" y="10671"/>
                  <a:pt x="2557422" y="0"/>
                </a:cubicBezTo>
                <a:cubicBezTo>
                  <a:pt x="2848772" y="-10671"/>
                  <a:pt x="2970479" y="14213"/>
                  <a:pt x="3293025" y="0"/>
                </a:cubicBezTo>
                <a:cubicBezTo>
                  <a:pt x="3615571" y="-14213"/>
                  <a:pt x="3795670" y="32304"/>
                  <a:pt x="3980504" y="0"/>
                </a:cubicBezTo>
                <a:cubicBezTo>
                  <a:pt x="4165338" y="-32304"/>
                  <a:pt x="4609819" y="-4814"/>
                  <a:pt x="4812354" y="0"/>
                </a:cubicBezTo>
                <a:cubicBezTo>
                  <a:pt x="4801907" y="227600"/>
                  <a:pt x="4805280" y="445538"/>
                  <a:pt x="4812354" y="560153"/>
                </a:cubicBezTo>
                <a:cubicBezTo>
                  <a:pt x="4819428" y="674768"/>
                  <a:pt x="4819014" y="903703"/>
                  <a:pt x="4812354" y="1077218"/>
                </a:cubicBezTo>
                <a:cubicBezTo>
                  <a:pt x="4605581" y="1062146"/>
                  <a:pt x="4425859" y="1104507"/>
                  <a:pt x="4221122" y="1077218"/>
                </a:cubicBezTo>
                <a:cubicBezTo>
                  <a:pt x="4016385" y="1049929"/>
                  <a:pt x="3938047" y="1102295"/>
                  <a:pt x="3678013" y="1077218"/>
                </a:cubicBezTo>
                <a:cubicBezTo>
                  <a:pt x="3417979" y="1052141"/>
                  <a:pt x="3226747" y="1080326"/>
                  <a:pt x="2942411" y="1077218"/>
                </a:cubicBezTo>
                <a:cubicBezTo>
                  <a:pt x="2658075" y="1074110"/>
                  <a:pt x="2563186" y="1056244"/>
                  <a:pt x="2351179" y="1077218"/>
                </a:cubicBezTo>
                <a:cubicBezTo>
                  <a:pt x="2139172" y="1098192"/>
                  <a:pt x="1878559" y="1060562"/>
                  <a:pt x="1615576" y="1077218"/>
                </a:cubicBezTo>
                <a:cubicBezTo>
                  <a:pt x="1352593" y="1093874"/>
                  <a:pt x="1178183" y="1098678"/>
                  <a:pt x="831850" y="1077218"/>
                </a:cubicBezTo>
                <a:cubicBezTo>
                  <a:pt x="485517" y="1055758"/>
                  <a:pt x="341751" y="1047295"/>
                  <a:pt x="0" y="1077218"/>
                </a:cubicBezTo>
                <a:cubicBezTo>
                  <a:pt x="14665" y="917096"/>
                  <a:pt x="5814" y="791895"/>
                  <a:pt x="0" y="517065"/>
                </a:cubicBezTo>
                <a:cubicBezTo>
                  <a:pt x="-5814" y="242235"/>
                  <a:pt x="-18612" y="189389"/>
                  <a:pt x="0" y="0"/>
                </a:cubicBezTo>
                <a:close/>
              </a:path>
              <a:path w="4812354" h="1077218" stroke="0" extrusionOk="0">
                <a:moveTo>
                  <a:pt x="0" y="0"/>
                </a:moveTo>
                <a:cubicBezTo>
                  <a:pt x="166777" y="6791"/>
                  <a:pt x="383281" y="23728"/>
                  <a:pt x="639356" y="0"/>
                </a:cubicBezTo>
                <a:cubicBezTo>
                  <a:pt x="895431" y="-23728"/>
                  <a:pt x="947810" y="-24393"/>
                  <a:pt x="1182464" y="0"/>
                </a:cubicBezTo>
                <a:cubicBezTo>
                  <a:pt x="1417118" y="24393"/>
                  <a:pt x="1666339" y="-23052"/>
                  <a:pt x="1966190" y="0"/>
                </a:cubicBezTo>
                <a:cubicBezTo>
                  <a:pt x="2266041" y="23052"/>
                  <a:pt x="2287486" y="-19400"/>
                  <a:pt x="2605546" y="0"/>
                </a:cubicBezTo>
                <a:cubicBezTo>
                  <a:pt x="2923606" y="19400"/>
                  <a:pt x="2926209" y="-9530"/>
                  <a:pt x="3244902" y="0"/>
                </a:cubicBezTo>
                <a:cubicBezTo>
                  <a:pt x="3563595" y="9530"/>
                  <a:pt x="3769030" y="-14096"/>
                  <a:pt x="4028628" y="0"/>
                </a:cubicBezTo>
                <a:cubicBezTo>
                  <a:pt x="4288226" y="14096"/>
                  <a:pt x="4494883" y="22690"/>
                  <a:pt x="4812354" y="0"/>
                </a:cubicBezTo>
                <a:cubicBezTo>
                  <a:pt x="4812305" y="208584"/>
                  <a:pt x="4814137" y="405327"/>
                  <a:pt x="4812354" y="560153"/>
                </a:cubicBezTo>
                <a:cubicBezTo>
                  <a:pt x="4810571" y="714979"/>
                  <a:pt x="4797614" y="876840"/>
                  <a:pt x="4812354" y="1077218"/>
                </a:cubicBezTo>
                <a:cubicBezTo>
                  <a:pt x="4674672" y="1050785"/>
                  <a:pt x="4496835" y="1105102"/>
                  <a:pt x="4221122" y="1077218"/>
                </a:cubicBezTo>
                <a:cubicBezTo>
                  <a:pt x="3945409" y="1049334"/>
                  <a:pt x="3863194" y="1043801"/>
                  <a:pt x="3533643" y="1077218"/>
                </a:cubicBezTo>
                <a:cubicBezTo>
                  <a:pt x="3204092" y="1110635"/>
                  <a:pt x="3073749" y="1053186"/>
                  <a:pt x="2894287" y="1077218"/>
                </a:cubicBezTo>
                <a:cubicBezTo>
                  <a:pt x="2714825" y="1101250"/>
                  <a:pt x="2321589" y="1049080"/>
                  <a:pt x="2110561" y="1077218"/>
                </a:cubicBezTo>
                <a:cubicBezTo>
                  <a:pt x="1899533" y="1105356"/>
                  <a:pt x="1641441" y="1054406"/>
                  <a:pt x="1326835" y="1077218"/>
                </a:cubicBezTo>
                <a:cubicBezTo>
                  <a:pt x="1012229" y="1100030"/>
                  <a:pt x="942468" y="1074287"/>
                  <a:pt x="735603" y="1077218"/>
                </a:cubicBezTo>
                <a:cubicBezTo>
                  <a:pt x="528738" y="1080149"/>
                  <a:pt x="175379" y="1077080"/>
                  <a:pt x="0" y="1077218"/>
                </a:cubicBezTo>
                <a:cubicBezTo>
                  <a:pt x="-612" y="870883"/>
                  <a:pt x="-830" y="772083"/>
                  <a:pt x="0" y="517065"/>
                </a:cubicBezTo>
                <a:cubicBezTo>
                  <a:pt x="830" y="262047"/>
                  <a:pt x="-23380" y="192891"/>
                  <a:pt x="0" y="0"/>
                </a:cubicBezTo>
                <a:close/>
              </a:path>
            </a:pathLst>
          </a:custGeom>
          <a:solidFill>
            <a:schemeClr val="accent5">
              <a:lumMod val="20000"/>
              <a:lumOff val="80000"/>
            </a:schemeClr>
          </a:solidFill>
          <a:ln w="63500">
            <a:solidFill>
              <a:schemeClr val="accent4"/>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Step by step instructions located on next slide.</a:t>
            </a:r>
          </a:p>
        </p:txBody>
      </p:sp>
      <p:sp>
        <p:nvSpPr>
          <p:cNvPr id="6" name="TextBox 5">
            <a:extLst>
              <a:ext uri="{FF2B5EF4-FFF2-40B4-BE49-F238E27FC236}">
                <a16:creationId xmlns:a16="http://schemas.microsoft.com/office/drawing/2014/main" id="{D223A083-BA0A-09D8-F410-13A8F176D1D9}"/>
              </a:ext>
            </a:extLst>
          </p:cNvPr>
          <p:cNvSpPr txBox="1"/>
          <p:nvPr/>
        </p:nvSpPr>
        <p:spPr>
          <a:xfrm>
            <a:off x="6540507" y="3774548"/>
            <a:ext cx="5025226" cy="1200329"/>
          </a:xfrm>
          <a:prstGeom prst="rect">
            <a:avLst/>
          </a:prstGeom>
          <a:solidFill>
            <a:srgbClr val="00206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Email Lee for more hours if needed. </a:t>
            </a:r>
            <a:b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0" i="0" u="none"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Computing technician/guru: </a:t>
            </a:r>
            <a:r>
              <a:rPr kumimoji="0" lang="en-GB" sz="2400" b="0" i="0" u="sng"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Lee.Cobley@uwtsd.ac.uk</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89370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B8C6524-4B65-A454-7DCA-051A6A6C39B0}"/>
              </a:ext>
            </a:extLst>
          </p:cNvPr>
          <p:cNvSpPr txBox="1">
            <a:spLocks/>
          </p:cNvSpPr>
          <p:nvPr/>
        </p:nvSpPr>
        <p:spPr>
          <a:xfrm>
            <a:off x="0" y="0"/>
            <a:ext cx="12192000" cy="1271587"/>
          </a:xfrm>
          <a:prstGeom prst="rect">
            <a:avLst/>
          </a:prstGeom>
          <a:solidFill>
            <a:srgbClr val="002060"/>
          </a:solidFill>
        </p:spPr>
        <p:txBody>
          <a:bodyPr anchor="b">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b="1" dirty="0">
                <a:solidFill>
                  <a:srgbClr val="7030A0"/>
                </a:solidFill>
                <a:highlight>
                  <a:srgbClr val="FFFF00"/>
                </a:highlight>
              </a:rPr>
              <a:t>Show:</a:t>
            </a:r>
            <a:r>
              <a:rPr lang="en-GB" b="1" dirty="0">
                <a:solidFill>
                  <a:srgbClr val="FFFFFF"/>
                </a:solidFill>
              </a:rPr>
              <a:t> </a:t>
            </a:r>
            <a:r>
              <a:rPr lang="en-GB" dirty="0">
                <a:solidFill>
                  <a:srgbClr val="FFFFFF"/>
                </a:solidFill>
              </a:rPr>
              <a:t>BATCH/Bat commands: Directory commands</a:t>
            </a:r>
            <a:br>
              <a:rPr lang="en-GB" b="1" dirty="0">
                <a:solidFill>
                  <a:srgbClr val="FFFFFF"/>
                </a:solidFill>
              </a:rPr>
            </a:br>
            <a:endParaRPr lang="en-GB" b="1" dirty="0">
              <a:highlight>
                <a:srgbClr val="FFFF00"/>
              </a:highlight>
            </a:endParaRPr>
          </a:p>
        </p:txBody>
      </p:sp>
      <p:sp>
        <p:nvSpPr>
          <p:cNvPr id="4" name="Rectangle 3">
            <a:extLst>
              <a:ext uri="{FF2B5EF4-FFF2-40B4-BE49-F238E27FC236}">
                <a16:creationId xmlns:a16="http://schemas.microsoft.com/office/drawing/2014/main" id="{05BA6710-2257-2621-14F4-021327CF71DD}"/>
              </a:ext>
            </a:extLst>
          </p:cNvPr>
          <p:cNvSpPr/>
          <p:nvPr/>
        </p:nvSpPr>
        <p:spPr>
          <a:xfrm>
            <a:off x="0" y="5693569"/>
            <a:ext cx="12192000" cy="11644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2">
            <a:extLst>
              <a:ext uri="{FF2B5EF4-FFF2-40B4-BE49-F238E27FC236}">
                <a16:creationId xmlns:a16="http://schemas.microsoft.com/office/drawing/2014/main" id="{62652253-06B1-3436-EA10-BE560BD607FD}"/>
              </a:ext>
            </a:extLst>
          </p:cNvPr>
          <p:cNvSpPr txBox="1">
            <a:spLocks/>
          </p:cNvSpPr>
          <p:nvPr/>
        </p:nvSpPr>
        <p:spPr>
          <a:xfrm>
            <a:off x="146328" y="1500880"/>
            <a:ext cx="11899343" cy="4699895"/>
          </a:xfrm>
          <a:prstGeom prst="rect">
            <a:avLst/>
          </a:prstGeom>
          <a:noFill/>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spcBef>
                <a:spcPts val="0"/>
              </a:spcBef>
              <a:buFont typeface="+mj-lt"/>
              <a:buAutoNum type="arabicPeriod"/>
            </a:pPr>
            <a:r>
              <a:rPr lang="en-GB" sz="2400" b="1" dirty="0" err="1">
                <a:solidFill>
                  <a:srgbClr val="202124"/>
                </a:solidFill>
                <a:highlight>
                  <a:srgbClr val="FFFF00"/>
                </a:highlight>
              </a:rPr>
              <a:t>dir</a:t>
            </a:r>
            <a:r>
              <a:rPr lang="en-GB" sz="2400" b="1" dirty="0">
                <a:solidFill>
                  <a:srgbClr val="202124"/>
                </a:solidFill>
              </a:rPr>
              <a:t>:</a:t>
            </a:r>
            <a:r>
              <a:rPr lang="en-GB" sz="2400" dirty="0">
                <a:solidFill>
                  <a:srgbClr val="202124"/>
                </a:solidFill>
              </a:rPr>
              <a:t> Displays a list of contents in the current directory </a:t>
            </a:r>
            <a:endParaRPr lang="en-GB" sz="2400" b="1" dirty="0">
              <a:solidFill>
                <a:srgbClr val="202124"/>
              </a:solidFill>
            </a:endParaRPr>
          </a:p>
          <a:p>
            <a:pPr marL="514350" indent="-514350">
              <a:spcBef>
                <a:spcPts val="0"/>
              </a:spcBef>
              <a:buFont typeface="+mj-lt"/>
              <a:buAutoNum type="arabicPeriod"/>
            </a:pPr>
            <a:r>
              <a:rPr lang="en-GB" sz="2400" b="1" dirty="0" err="1">
                <a:solidFill>
                  <a:srgbClr val="202124"/>
                </a:solidFill>
                <a:highlight>
                  <a:srgbClr val="FFFF00"/>
                </a:highlight>
              </a:rPr>
              <a:t>dir</a:t>
            </a:r>
            <a:r>
              <a:rPr lang="en-GB" sz="2400" dirty="0">
                <a:solidFill>
                  <a:srgbClr val="202124"/>
                </a:solidFill>
                <a:highlight>
                  <a:srgbClr val="FFFF00"/>
                </a:highlight>
              </a:rPr>
              <a:t> | </a:t>
            </a:r>
            <a:r>
              <a:rPr lang="en-GB" sz="2400" b="1" dirty="0">
                <a:solidFill>
                  <a:srgbClr val="202124"/>
                </a:solidFill>
                <a:highlight>
                  <a:srgbClr val="FFFF00"/>
                </a:highlight>
              </a:rPr>
              <a:t>more</a:t>
            </a:r>
            <a:r>
              <a:rPr lang="en-GB" sz="2400" dirty="0">
                <a:solidFill>
                  <a:srgbClr val="202124"/>
                </a:solidFill>
              </a:rPr>
              <a:t>: Displays a list of contents in the directory 1 screen at a time.</a:t>
            </a:r>
          </a:p>
          <a:p>
            <a:pPr marL="514350" indent="-514350">
              <a:spcBef>
                <a:spcPts val="0"/>
              </a:spcBef>
              <a:buFont typeface="+mj-lt"/>
              <a:buAutoNum type="arabicPeriod"/>
            </a:pPr>
            <a:r>
              <a:rPr lang="en-GB" sz="2400" b="1" dirty="0" err="1">
                <a:solidFill>
                  <a:srgbClr val="202124"/>
                </a:solidFill>
                <a:highlight>
                  <a:srgbClr val="FFFF00"/>
                </a:highlight>
              </a:rPr>
              <a:t>mkdir</a:t>
            </a:r>
            <a:r>
              <a:rPr lang="en-GB" sz="2400" b="1" dirty="0">
                <a:solidFill>
                  <a:srgbClr val="202124"/>
                </a:solidFill>
                <a:highlight>
                  <a:srgbClr val="FFFF00"/>
                </a:highlight>
              </a:rPr>
              <a:t> </a:t>
            </a:r>
            <a:r>
              <a:rPr lang="en-GB" sz="2400" b="1" dirty="0" err="1">
                <a:solidFill>
                  <a:srgbClr val="202124"/>
                </a:solidFill>
                <a:highlight>
                  <a:srgbClr val="FFFF00"/>
                </a:highlight>
              </a:rPr>
              <a:t>testdir</a:t>
            </a:r>
            <a:r>
              <a:rPr lang="en-GB" sz="2400" b="1" dirty="0">
                <a:solidFill>
                  <a:srgbClr val="202124"/>
                </a:solidFill>
              </a:rPr>
              <a:t>:</a:t>
            </a:r>
            <a:r>
              <a:rPr lang="en-GB" sz="2400" dirty="0">
                <a:solidFill>
                  <a:srgbClr val="202124"/>
                </a:solidFill>
              </a:rPr>
              <a:t> creates a new folder with the name ‘</a:t>
            </a:r>
            <a:r>
              <a:rPr lang="en-GB" sz="2400" dirty="0" err="1">
                <a:solidFill>
                  <a:srgbClr val="202124"/>
                </a:solidFill>
              </a:rPr>
              <a:t>testdir</a:t>
            </a:r>
            <a:r>
              <a:rPr lang="en-GB" sz="2400" dirty="0">
                <a:solidFill>
                  <a:srgbClr val="202124"/>
                </a:solidFill>
              </a:rPr>
              <a:t>’. </a:t>
            </a:r>
            <a:endParaRPr lang="en-GB" sz="2400" b="1" dirty="0">
              <a:solidFill>
                <a:srgbClr val="202124"/>
              </a:solidFill>
            </a:endParaRPr>
          </a:p>
          <a:p>
            <a:pPr marL="514350" indent="-514350">
              <a:spcBef>
                <a:spcPts val="0"/>
              </a:spcBef>
              <a:buFont typeface="+mj-lt"/>
              <a:buAutoNum type="arabicPeriod"/>
            </a:pPr>
            <a:r>
              <a:rPr lang="en-GB" sz="2400" b="1" dirty="0">
                <a:solidFill>
                  <a:srgbClr val="202124"/>
                </a:solidFill>
                <a:highlight>
                  <a:srgbClr val="FFFF00"/>
                </a:highlight>
              </a:rPr>
              <a:t>cd</a:t>
            </a:r>
            <a:r>
              <a:rPr lang="en-GB" sz="2400" dirty="0">
                <a:solidFill>
                  <a:srgbClr val="202124"/>
                </a:solidFill>
                <a:highlight>
                  <a:srgbClr val="FFFF00"/>
                </a:highlight>
              </a:rPr>
              <a:t> </a:t>
            </a:r>
            <a:r>
              <a:rPr lang="en-GB" sz="2400" b="1" dirty="0" err="1">
                <a:solidFill>
                  <a:srgbClr val="202124"/>
                </a:solidFill>
                <a:highlight>
                  <a:srgbClr val="FFFF00"/>
                </a:highlight>
              </a:rPr>
              <a:t>testdir</a:t>
            </a:r>
            <a:r>
              <a:rPr lang="en-GB" sz="2400" b="1" dirty="0">
                <a:solidFill>
                  <a:srgbClr val="202124"/>
                </a:solidFill>
              </a:rPr>
              <a:t>:</a:t>
            </a:r>
            <a:r>
              <a:rPr lang="en-GB" sz="2400" dirty="0">
                <a:solidFill>
                  <a:srgbClr val="202124"/>
                </a:solidFill>
              </a:rPr>
              <a:t> cd followed by a directory/folder name to change directory.</a:t>
            </a:r>
          </a:p>
          <a:p>
            <a:pPr marL="514350" indent="-514350">
              <a:spcBef>
                <a:spcPts val="0"/>
              </a:spcBef>
              <a:buFont typeface="+mj-lt"/>
              <a:buAutoNum type="arabicPeriod"/>
            </a:pPr>
            <a:r>
              <a:rPr lang="es-ES" sz="2400" b="1" dirty="0"/>
              <a:t>echo "</a:t>
            </a:r>
            <a:r>
              <a:rPr lang="es-ES" sz="2400" b="1" dirty="0" err="1"/>
              <a:t>Hello</a:t>
            </a:r>
            <a:r>
              <a:rPr lang="es-ES" sz="2400" b="1" dirty="0"/>
              <a:t> </a:t>
            </a:r>
            <a:r>
              <a:rPr lang="es-ES" sz="2400" b="1" dirty="0" err="1"/>
              <a:t>World</a:t>
            </a:r>
            <a:r>
              <a:rPr lang="es-ES" sz="2400" b="1" dirty="0"/>
              <a:t>"&gt;newfile.txt</a:t>
            </a:r>
            <a:r>
              <a:rPr lang="en-US" sz="2400" b="1" dirty="0"/>
              <a:t>: </a:t>
            </a:r>
            <a:r>
              <a:rPr lang="en-US" sz="2400" dirty="0"/>
              <a:t>A new file can be created by using </a:t>
            </a:r>
            <a:r>
              <a:rPr lang="en-US" sz="2400" b="1" dirty="0"/>
              <a:t>echo</a:t>
            </a:r>
            <a:r>
              <a:rPr lang="en-US" sz="2400" dirty="0"/>
              <a:t> and a redirection filter </a:t>
            </a:r>
            <a:r>
              <a:rPr lang="en-US" sz="2400" b="1" dirty="0"/>
              <a:t>&gt;, </a:t>
            </a:r>
            <a:r>
              <a:rPr lang="en-US" sz="2400" dirty="0"/>
              <a:t>which</a:t>
            </a:r>
            <a:r>
              <a:rPr lang="en-US" sz="2400" b="1" dirty="0"/>
              <a:t> </a:t>
            </a:r>
            <a:r>
              <a:rPr lang="en-US" sz="2400" dirty="0"/>
              <a:t>directs any output into a file i.e. </a:t>
            </a:r>
            <a:r>
              <a:rPr lang="es-ES" sz="2400" dirty="0"/>
              <a:t>"</a:t>
            </a:r>
            <a:r>
              <a:rPr lang="es-ES" sz="2400" dirty="0" err="1"/>
              <a:t>Hello</a:t>
            </a:r>
            <a:r>
              <a:rPr lang="es-ES" sz="2400" dirty="0"/>
              <a:t> </a:t>
            </a:r>
            <a:r>
              <a:rPr lang="es-ES" sz="2400" dirty="0" err="1"/>
              <a:t>World</a:t>
            </a:r>
            <a:r>
              <a:rPr lang="es-ES" sz="2400" dirty="0"/>
              <a:t>“.</a:t>
            </a:r>
            <a:endParaRPr lang="en-US" sz="2400" dirty="0"/>
          </a:p>
          <a:p>
            <a:pPr marL="514350" indent="-514350">
              <a:spcBef>
                <a:spcPts val="0"/>
              </a:spcBef>
              <a:buFont typeface="+mj-lt"/>
              <a:buAutoNum type="arabicPeriod"/>
            </a:pPr>
            <a:r>
              <a:rPr lang="en-US" sz="2400" b="1" dirty="0">
                <a:solidFill>
                  <a:srgbClr val="202124"/>
                </a:solidFill>
              </a:rPr>
              <a:t>type</a:t>
            </a:r>
            <a:r>
              <a:rPr lang="en-US" sz="2400" dirty="0">
                <a:solidFill>
                  <a:srgbClr val="202124"/>
                </a:solidFill>
              </a:rPr>
              <a:t> </a:t>
            </a:r>
            <a:r>
              <a:rPr lang="en-US" sz="2400" b="1" dirty="0">
                <a:solidFill>
                  <a:srgbClr val="202124"/>
                </a:solidFill>
              </a:rPr>
              <a:t>newfile.txt</a:t>
            </a:r>
            <a:r>
              <a:rPr lang="en-US" sz="2400" dirty="0">
                <a:solidFill>
                  <a:srgbClr val="202124"/>
                </a:solidFill>
              </a:rPr>
              <a:t>: </a:t>
            </a:r>
            <a:r>
              <a:rPr lang="en-US" sz="2400" dirty="0"/>
              <a:t>to display the contents of a text file.</a:t>
            </a:r>
            <a:endParaRPr lang="es-ES" sz="2400" b="1" dirty="0"/>
          </a:p>
          <a:p>
            <a:pPr marL="514350" indent="-514350">
              <a:spcBef>
                <a:spcPts val="0"/>
              </a:spcBef>
              <a:buFont typeface="+mj-lt"/>
              <a:buAutoNum type="arabicPeriod"/>
            </a:pPr>
            <a:r>
              <a:rPr lang="en-GB" sz="2400" b="1" dirty="0" err="1">
                <a:solidFill>
                  <a:srgbClr val="202124"/>
                </a:solidFill>
              </a:rPr>
              <a:t>cd..</a:t>
            </a:r>
            <a:r>
              <a:rPr lang="en-GB" sz="2400" dirty="0" err="1">
                <a:solidFill>
                  <a:srgbClr val="202124"/>
                </a:solidFill>
              </a:rPr>
              <a:t>:Takes</a:t>
            </a:r>
            <a:r>
              <a:rPr lang="en-GB" sz="2400" dirty="0">
                <a:solidFill>
                  <a:srgbClr val="202124"/>
                </a:solidFill>
              </a:rPr>
              <a:t> us back up a directory. Or ../.. To go back up 2 directories.</a:t>
            </a:r>
          </a:p>
          <a:p>
            <a:pPr marL="514350" indent="-514350">
              <a:spcBef>
                <a:spcPts val="0"/>
              </a:spcBef>
              <a:buFont typeface="+mj-lt"/>
              <a:buAutoNum type="arabicPeriod"/>
            </a:pPr>
            <a:r>
              <a:rPr lang="en-GB" sz="2400" b="1" dirty="0">
                <a:solidFill>
                  <a:srgbClr val="202124"/>
                </a:solidFill>
              </a:rPr>
              <a:t>del newfile.txt:</a:t>
            </a:r>
            <a:r>
              <a:rPr lang="en-GB" sz="2400" dirty="0">
                <a:solidFill>
                  <a:srgbClr val="202124"/>
                </a:solidFill>
              </a:rPr>
              <a:t> removes a file or ‘</a:t>
            </a:r>
            <a:r>
              <a:rPr lang="en-GB" sz="2400" b="1" dirty="0">
                <a:solidFill>
                  <a:srgbClr val="202124"/>
                </a:solidFill>
              </a:rPr>
              <a:t>del *</a:t>
            </a:r>
            <a:r>
              <a:rPr lang="en-GB" sz="2400" dirty="0">
                <a:solidFill>
                  <a:srgbClr val="202124"/>
                </a:solidFill>
              </a:rPr>
              <a:t>’ removes all files in the current folder.</a:t>
            </a:r>
          </a:p>
          <a:p>
            <a:pPr marL="514350" indent="-514350">
              <a:spcBef>
                <a:spcPts val="0"/>
              </a:spcBef>
              <a:buFont typeface="+mj-lt"/>
              <a:buAutoNum type="arabicPeriod"/>
            </a:pPr>
            <a:r>
              <a:rPr lang="en-GB" sz="2400" b="1" dirty="0" err="1">
                <a:solidFill>
                  <a:srgbClr val="202124"/>
                </a:solidFill>
              </a:rPr>
              <a:t>rmdir</a:t>
            </a:r>
            <a:r>
              <a:rPr lang="en-GB" sz="2400" b="1" dirty="0">
                <a:solidFill>
                  <a:srgbClr val="202124"/>
                </a:solidFill>
              </a:rPr>
              <a:t> </a:t>
            </a:r>
            <a:r>
              <a:rPr lang="en-GB" sz="2400" b="1" dirty="0" err="1">
                <a:solidFill>
                  <a:srgbClr val="202124"/>
                </a:solidFill>
              </a:rPr>
              <a:t>testdir</a:t>
            </a:r>
            <a:r>
              <a:rPr lang="en-GB" sz="2400" b="1" dirty="0">
                <a:solidFill>
                  <a:srgbClr val="202124"/>
                </a:solidFill>
              </a:rPr>
              <a:t>:</a:t>
            </a:r>
            <a:r>
              <a:rPr lang="en-GB" sz="2400" dirty="0">
                <a:solidFill>
                  <a:srgbClr val="202124"/>
                </a:solidFill>
              </a:rPr>
              <a:t> deletes a folder.</a:t>
            </a:r>
          </a:p>
          <a:p>
            <a:pPr marL="514350" indent="-514350">
              <a:spcBef>
                <a:spcPts val="0"/>
              </a:spcBef>
              <a:buFont typeface="+mj-lt"/>
              <a:buAutoNum type="arabicPeriod"/>
            </a:pPr>
            <a:r>
              <a:rPr lang="en-GB" sz="2400" b="1" dirty="0">
                <a:solidFill>
                  <a:srgbClr val="202124"/>
                </a:solidFill>
              </a:rPr>
              <a:t>echo “Good job :o)”: </a:t>
            </a:r>
            <a:r>
              <a:rPr lang="en-GB" sz="2400" dirty="0">
                <a:solidFill>
                  <a:srgbClr val="202124"/>
                </a:solidFill>
              </a:rPr>
              <a:t>Echo displays a message typed after the command.</a:t>
            </a:r>
          </a:p>
          <a:p>
            <a:pPr marL="514350" indent="-514350">
              <a:spcBef>
                <a:spcPts val="0"/>
              </a:spcBef>
              <a:buFont typeface="+mj-lt"/>
              <a:buAutoNum type="arabicPeriod"/>
            </a:pPr>
            <a:r>
              <a:rPr lang="en-GB" sz="2400" b="1" dirty="0" err="1">
                <a:solidFill>
                  <a:srgbClr val="202124"/>
                </a:solidFill>
              </a:rPr>
              <a:t>cls</a:t>
            </a:r>
            <a:r>
              <a:rPr lang="en-GB" sz="2400" b="1" dirty="0">
                <a:solidFill>
                  <a:srgbClr val="202124"/>
                </a:solidFill>
              </a:rPr>
              <a:t>:</a:t>
            </a:r>
            <a:r>
              <a:rPr lang="en-GB" sz="2400" dirty="0">
                <a:solidFill>
                  <a:srgbClr val="202124"/>
                </a:solidFill>
              </a:rPr>
              <a:t> Clears the screen/prompt window.</a:t>
            </a:r>
          </a:p>
          <a:p>
            <a:pPr>
              <a:spcBef>
                <a:spcPts val="0"/>
              </a:spcBef>
            </a:pPr>
            <a:endParaRPr lang="en-GB" sz="2000" dirty="0">
              <a:solidFill>
                <a:srgbClr val="202124"/>
              </a:solidFill>
            </a:endParaRPr>
          </a:p>
        </p:txBody>
      </p:sp>
    </p:spTree>
    <p:extLst>
      <p:ext uri="{BB962C8B-B14F-4D97-AF65-F5344CB8AC3E}">
        <p14:creationId xmlns:p14="http://schemas.microsoft.com/office/powerpoint/2010/main" val="13783209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b="1" dirty="0">
                <a:solidFill>
                  <a:schemeClr val="bg1"/>
                </a:solidFill>
              </a:rPr>
              <a:t>CLI use: On-campus &amp; at home</a:t>
            </a:r>
            <a:endParaRPr lang="en-GB"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1545" y="1795777"/>
            <a:ext cx="11332767" cy="4460514"/>
          </a:xfrm>
        </p:spPr>
        <p:txBody>
          <a:bodyPr>
            <a:noAutofit/>
          </a:bodyPr>
          <a:lstStyle/>
          <a:p>
            <a:r>
              <a:rPr lang="en-GB" dirty="0"/>
              <a:t>Batch commands can be directly typed into the </a:t>
            </a:r>
            <a:r>
              <a:rPr lang="en-GB" dirty="0" err="1"/>
              <a:t>Cmd</a:t>
            </a:r>
            <a:r>
              <a:rPr lang="en-GB" dirty="0"/>
              <a:t> / Command prompt / Windows Terminal.</a:t>
            </a:r>
          </a:p>
          <a:p>
            <a:r>
              <a:rPr lang="en-GB" b="1" dirty="0">
                <a:highlight>
                  <a:srgbClr val="FFFF00"/>
                </a:highlight>
              </a:rPr>
              <a:t>Be careful when using CLI commands: </a:t>
            </a:r>
            <a:r>
              <a:rPr lang="en-GB" dirty="0"/>
              <a:t>If using your own device, be careful when using Batch commands. We recommend using a VM Virtual Machine.</a:t>
            </a:r>
          </a:p>
          <a:p>
            <a:r>
              <a:rPr lang="en-GB" sz="2800" b="1" dirty="0">
                <a:effectLst/>
                <a:highlight>
                  <a:srgbClr val="FFFF00"/>
                </a:highlight>
                <a:ea typeface="Calibri" panose="020F0502020204030204" pitchFamily="34" charset="0"/>
                <a:cs typeface="Arial" panose="020B0604020202020204" pitchFamily="34" charset="0"/>
              </a:rPr>
              <a:t>To open </a:t>
            </a:r>
            <a:r>
              <a:rPr lang="en-GB" sz="2800" b="1" dirty="0" err="1">
                <a:effectLst/>
                <a:highlight>
                  <a:srgbClr val="FFFF00"/>
                </a:highlight>
                <a:ea typeface="Calibri" panose="020F0502020204030204" pitchFamily="34" charset="0"/>
                <a:cs typeface="Arial" panose="020B0604020202020204" pitchFamily="34" charset="0"/>
              </a:rPr>
              <a:t>Cmd</a:t>
            </a:r>
            <a:r>
              <a:rPr lang="en-GB" sz="2800" b="1" dirty="0">
                <a:effectLst/>
                <a:highlight>
                  <a:srgbClr val="FFFF00"/>
                </a:highlight>
                <a:ea typeface="Calibri" panose="020F0502020204030204" pitchFamily="34" charset="0"/>
                <a:cs typeface="Arial" panose="020B0604020202020204" pitchFamily="34" charset="0"/>
              </a:rPr>
              <a:t>: </a:t>
            </a:r>
            <a:r>
              <a:rPr lang="en-GB" sz="2800" dirty="0">
                <a:effectLst/>
                <a:highlight>
                  <a:srgbClr val="FFFF00"/>
                </a:highlight>
                <a:ea typeface="Calibri" panose="020F0502020204030204" pitchFamily="34" charset="0"/>
                <a:cs typeface="Arial" panose="020B0604020202020204" pitchFamily="34" charset="0"/>
              </a:rPr>
              <a:t>Type </a:t>
            </a:r>
            <a:r>
              <a:rPr lang="en-GB" dirty="0">
                <a:highlight>
                  <a:srgbClr val="FFFF00"/>
                </a:highlight>
                <a:ea typeface="Calibri" panose="020F0502020204030204" pitchFamily="34" charset="0"/>
                <a:cs typeface="Arial" panose="020B0604020202020204" pitchFamily="34" charset="0"/>
              </a:rPr>
              <a:t>‘</a:t>
            </a:r>
            <a:r>
              <a:rPr lang="en-GB" sz="2800" b="1" dirty="0" err="1">
                <a:effectLst/>
                <a:highlight>
                  <a:srgbClr val="FFFF00"/>
                </a:highlight>
                <a:ea typeface="Calibri" panose="020F0502020204030204" pitchFamily="34" charset="0"/>
                <a:cs typeface="Arial" panose="020B0604020202020204" pitchFamily="34" charset="0"/>
              </a:rPr>
              <a:t>cmd</a:t>
            </a:r>
            <a:r>
              <a:rPr lang="en-GB" b="1" dirty="0">
                <a:highlight>
                  <a:srgbClr val="FFFF00"/>
                </a:highlight>
                <a:ea typeface="Calibri" panose="020F0502020204030204" pitchFamily="34" charset="0"/>
                <a:cs typeface="Arial" panose="020B0604020202020204" pitchFamily="34" charset="0"/>
              </a:rPr>
              <a:t>’</a:t>
            </a:r>
            <a:r>
              <a:rPr lang="en-GB" sz="2800" b="1" dirty="0">
                <a:effectLst/>
                <a:highlight>
                  <a:srgbClr val="FFFF00"/>
                </a:highlight>
                <a:ea typeface="Calibri" panose="020F0502020204030204" pitchFamily="34" charset="0"/>
                <a:cs typeface="Arial" panose="020B0604020202020204" pitchFamily="34" charset="0"/>
              </a:rPr>
              <a:t> </a:t>
            </a:r>
            <a:r>
              <a:rPr lang="en-GB" sz="2800" dirty="0">
                <a:effectLst/>
                <a:highlight>
                  <a:srgbClr val="FFFF00"/>
                </a:highlight>
                <a:ea typeface="Calibri" panose="020F0502020204030204" pitchFamily="34" charset="0"/>
                <a:cs typeface="Arial" panose="020B0604020202020204" pitchFamily="34" charset="0"/>
              </a:rPr>
              <a:t>in the </a:t>
            </a:r>
            <a:r>
              <a:rPr lang="en-GB" sz="2800" b="1" dirty="0">
                <a:effectLst/>
                <a:highlight>
                  <a:srgbClr val="FFFF00"/>
                </a:highlight>
                <a:ea typeface="Calibri" panose="020F0502020204030204" pitchFamily="34" charset="0"/>
                <a:cs typeface="Arial" panose="020B0604020202020204" pitchFamily="34" charset="0"/>
              </a:rPr>
              <a:t>search box, </a:t>
            </a:r>
            <a:r>
              <a:rPr lang="en-GB" sz="2800" dirty="0">
                <a:effectLst/>
                <a:highlight>
                  <a:srgbClr val="FFFF00"/>
                </a:highlight>
                <a:ea typeface="Calibri" panose="020F0502020204030204" pitchFamily="34" charset="0"/>
                <a:cs typeface="Arial" panose="020B0604020202020204" pitchFamily="34" charset="0"/>
              </a:rPr>
              <a:t>or press </a:t>
            </a:r>
            <a:r>
              <a:rPr lang="en-GB" sz="2800" b="1" dirty="0" err="1">
                <a:effectLst/>
                <a:highlight>
                  <a:srgbClr val="FFFF00"/>
                </a:highlight>
                <a:ea typeface="Calibri" panose="020F0502020204030204" pitchFamily="34" charset="0"/>
                <a:cs typeface="Arial" panose="020B0604020202020204" pitchFamily="34" charset="0"/>
              </a:rPr>
              <a:t>Windows</a:t>
            </a:r>
            <a:r>
              <a:rPr lang="en-GB" sz="2800" dirty="0" err="1">
                <a:effectLst/>
                <a:highlight>
                  <a:srgbClr val="FFFF00"/>
                </a:highlight>
                <a:ea typeface="Calibri" panose="020F0502020204030204" pitchFamily="34" charset="0"/>
                <a:cs typeface="Arial" panose="020B0604020202020204" pitchFamily="34" charset="0"/>
              </a:rPr>
              <a:t>+R</a:t>
            </a:r>
            <a:r>
              <a:rPr lang="en-GB" sz="2800" dirty="0">
                <a:effectLst/>
                <a:highlight>
                  <a:srgbClr val="FFFF00"/>
                </a:highlight>
                <a:ea typeface="Calibri" panose="020F0502020204030204" pitchFamily="34" charset="0"/>
                <a:cs typeface="Arial" panose="020B0604020202020204" pitchFamily="34" charset="0"/>
              </a:rPr>
              <a:t> and type </a:t>
            </a:r>
            <a:r>
              <a:rPr lang="en-GB" sz="2800" b="1" dirty="0">
                <a:effectLst/>
                <a:highlight>
                  <a:srgbClr val="FFFF00"/>
                </a:highlight>
                <a:ea typeface="Calibri" panose="020F0502020204030204" pitchFamily="34" charset="0"/>
                <a:cs typeface="Arial" panose="020B0604020202020204" pitchFamily="34" charset="0"/>
              </a:rPr>
              <a:t>cmd</a:t>
            </a:r>
            <a:r>
              <a:rPr lang="en-GB" sz="2800" dirty="0">
                <a:effectLst/>
                <a:highlight>
                  <a:srgbClr val="FFFF00"/>
                </a:highlight>
                <a:ea typeface="Calibri" panose="020F0502020204030204" pitchFamily="34" charset="0"/>
                <a:cs typeface="Arial" panose="020B0604020202020204" pitchFamily="34" charset="0"/>
              </a:rPr>
              <a:t>.</a:t>
            </a:r>
            <a:endParaRPr lang="en-GB" dirty="0"/>
          </a:p>
          <a:p>
            <a:r>
              <a:rPr lang="en-GB" sz="2800" dirty="0">
                <a:highlight>
                  <a:srgbClr val="FFFF00"/>
                </a:highlight>
              </a:rPr>
              <a:t>Use the VM Virtual Machine provided when testing </a:t>
            </a:r>
            <a:r>
              <a:rPr lang="en-GB" dirty="0">
                <a:highlight>
                  <a:srgbClr val="FFFF00"/>
                </a:highlight>
              </a:rPr>
              <a:t>CLI</a:t>
            </a:r>
            <a:r>
              <a:rPr lang="en-GB" sz="2800" dirty="0">
                <a:highlight>
                  <a:srgbClr val="FFFF00"/>
                </a:highlight>
              </a:rPr>
              <a:t> commands on-campus and at home. Or other options on next slide.</a:t>
            </a:r>
          </a:p>
          <a:p>
            <a:r>
              <a:rPr lang="en-GB" sz="2800" dirty="0"/>
              <a:t>Bat/PS/Bash commands are simple but powerful. Be careful.</a:t>
            </a:r>
            <a:endParaRPr lang="en-US" sz="2800" dirty="0"/>
          </a:p>
        </p:txBody>
      </p:sp>
      <p:sp>
        <p:nvSpPr>
          <p:cNvPr id="3" name="Rectangle 2" descr="Programmer">
            <a:extLst>
              <a:ext uri="{FF2B5EF4-FFF2-40B4-BE49-F238E27FC236}">
                <a16:creationId xmlns:a16="http://schemas.microsoft.com/office/drawing/2014/main" id="{1928CE2A-BC23-DEAC-AA2C-FA2E7CF56BB3}"/>
              </a:ext>
            </a:extLst>
          </p:cNvPr>
          <p:cNvSpPr/>
          <p:nvPr/>
        </p:nvSpPr>
        <p:spPr>
          <a:xfrm>
            <a:off x="9540212" y="97722"/>
            <a:ext cx="1602071" cy="151724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02886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3792A1-7DE8-EDD0-2219-8BD2B2F690B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92A74D-6443-984F-DF85-4D810B57C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F765547-6027-5D64-9B7D-907F082EF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978A3DB-65DF-2464-21D3-EB3C6576E6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A216337-4901-1C95-D5A9-D76FE877E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9D6F337-6E3E-FF03-0F2F-960C83DF1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54F1567-D691-731B-D464-09A57C305900}"/>
              </a:ext>
            </a:extLst>
          </p:cNvPr>
          <p:cNvSpPr>
            <a:spLocks noGrp="1"/>
          </p:cNvSpPr>
          <p:nvPr>
            <p:ph type="title"/>
          </p:nvPr>
        </p:nvSpPr>
        <p:spPr>
          <a:xfrm>
            <a:off x="345046" y="339508"/>
            <a:ext cx="9895951" cy="1033669"/>
          </a:xfrm>
        </p:spPr>
        <p:txBody>
          <a:bodyPr>
            <a:normAutofit/>
          </a:bodyPr>
          <a:lstStyle/>
          <a:p>
            <a:r>
              <a:rPr lang="en-GB" b="1" dirty="0">
                <a:solidFill>
                  <a:schemeClr val="bg1"/>
                </a:solidFill>
              </a:rPr>
              <a:t>CLI use: Batch commands</a:t>
            </a:r>
            <a:endParaRPr lang="en-GB" b="1" dirty="0">
              <a:solidFill>
                <a:srgbClr val="FFFFFF"/>
              </a:solidFill>
            </a:endParaRPr>
          </a:p>
        </p:txBody>
      </p:sp>
      <p:sp>
        <p:nvSpPr>
          <p:cNvPr id="15" name="Content Placeholder 2">
            <a:extLst>
              <a:ext uri="{FF2B5EF4-FFF2-40B4-BE49-F238E27FC236}">
                <a16:creationId xmlns:a16="http://schemas.microsoft.com/office/drawing/2014/main" id="{CD5FC0FC-DBFE-3905-8F73-E45946A132EE}"/>
              </a:ext>
            </a:extLst>
          </p:cNvPr>
          <p:cNvSpPr>
            <a:spLocks noGrp="1"/>
          </p:cNvSpPr>
          <p:nvPr>
            <p:ph idx="1"/>
          </p:nvPr>
        </p:nvSpPr>
        <p:spPr>
          <a:xfrm>
            <a:off x="125808" y="1614963"/>
            <a:ext cx="11668524" cy="4460514"/>
          </a:xfrm>
        </p:spPr>
        <p:txBody>
          <a:bodyPr>
            <a:noAutofit/>
          </a:bodyPr>
          <a:lstStyle/>
          <a:p>
            <a:pPr marL="0" indent="0">
              <a:lnSpc>
                <a:spcPct val="100000"/>
              </a:lnSpc>
              <a:spcBef>
                <a:spcPts val="0"/>
              </a:spcBef>
              <a:spcAft>
                <a:spcPts val="300"/>
              </a:spcAft>
              <a:buNone/>
            </a:pPr>
            <a:r>
              <a:rPr lang="en-US" sz="2400" dirty="0"/>
              <a:t>Batch commands can be used on:</a:t>
            </a:r>
          </a:p>
          <a:p>
            <a:pPr>
              <a:lnSpc>
                <a:spcPct val="100000"/>
              </a:lnSpc>
              <a:spcBef>
                <a:spcPts val="0"/>
              </a:spcBef>
              <a:spcAft>
                <a:spcPts val="300"/>
              </a:spcAft>
            </a:pPr>
            <a:r>
              <a:rPr lang="en-US" sz="2400" b="1" dirty="0" err="1">
                <a:highlight>
                  <a:srgbClr val="FFFF00"/>
                </a:highlight>
              </a:rPr>
              <a:t>Uwtsd</a:t>
            </a:r>
            <a:r>
              <a:rPr lang="en-US" sz="2400" b="1" dirty="0">
                <a:highlight>
                  <a:srgbClr val="FFFF00"/>
                </a:highlight>
              </a:rPr>
              <a:t> Azure VM </a:t>
            </a:r>
            <a:r>
              <a:rPr lang="en-US" sz="2400" dirty="0"/>
              <a:t>(includes </a:t>
            </a:r>
            <a:r>
              <a:rPr lang="en-US" sz="2400" dirty="0" err="1"/>
              <a:t>Cmd</a:t>
            </a:r>
            <a:r>
              <a:rPr lang="en-US" sz="2400" dirty="0"/>
              <a:t> &amp; PowerShell)</a:t>
            </a:r>
            <a:endParaRPr lang="en-US" sz="2400" b="1" dirty="0"/>
          </a:p>
          <a:p>
            <a:pPr>
              <a:lnSpc>
                <a:spcPct val="100000"/>
              </a:lnSpc>
              <a:spcBef>
                <a:spcPts val="0"/>
              </a:spcBef>
              <a:spcAft>
                <a:spcPts val="300"/>
              </a:spcAft>
            </a:pPr>
            <a:r>
              <a:rPr lang="en-US" sz="2400" b="1" dirty="0"/>
              <a:t>On your own device: </a:t>
            </a:r>
            <a:r>
              <a:rPr lang="en-US" sz="2400" b="1" dirty="0" err="1"/>
              <a:t>Cmd</a:t>
            </a:r>
            <a:r>
              <a:rPr lang="en-US" sz="2400" dirty="0"/>
              <a:t> (for all commands) or </a:t>
            </a:r>
            <a:r>
              <a:rPr lang="en-US" sz="2400" b="1" dirty="0"/>
              <a:t>PowerShell</a:t>
            </a:r>
            <a:r>
              <a:rPr lang="en-US" sz="2400" dirty="0"/>
              <a:t> (for some commands)</a:t>
            </a:r>
          </a:p>
          <a:p>
            <a:pPr lvl="1">
              <a:lnSpc>
                <a:spcPct val="100000"/>
              </a:lnSpc>
              <a:spcBef>
                <a:spcPts val="0"/>
              </a:spcBef>
              <a:spcAft>
                <a:spcPts val="300"/>
              </a:spcAft>
            </a:pPr>
            <a:r>
              <a:rPr lang="en-US" dirty="0"/>
              <a:t>For Task 2 &amp; 4 of the assignment, you can choose to use either Batch or PowerShell.</a:t>
            </a:r>
          </a:p>
          <a:p>
            <a:pPr lvl="1">
              <a:lnSpc>
                <a:spcPct val="100000"/>
              </a:lnSpc>
              <a:spcBef>
                <a:spcPts val="0"/>
              </a:spcBef>
              <a:spcAft>
                <a:spcPts val="300"/>
              </a:spcAft>
            </a:pPr>
            <a:r>
              <a:rPr lang="en-US" dirty="0"/>
              <a:t>PowerShell </a:t>
            </a:r>
            <a:r>
              <a:rPr lang="en-US" b="0" i="0" dirty="0">
                <a:solidFill>
                  <a:srgbClr val="001D35"/>
                </a:solidFill>
                <a:effectLst/>
                <a:latin typeface="Google Sans"/>
              </a:rPr>
              <a:t>is open source &amp; </a:t>
            </a:r>
            <a:r>
              <a:rPr lang="en-US" b="1" i="0" dirty="0">
                <a:solidFill>
                  <a:srgbClr val="001D35"/>
                </a:solidFill>
                <a:effectLst/>
                <a:highlight>
                  <a:srgbClr val="FFFF00"/>
                </a:highlight>
                <a:latin typeface="Google Sans"/>
              </a:rPr>
              <a:t>cross-platform </a:t>
            </a:r>
            <a:r>
              <a:rPr lang="en-US" b="0" i="0" dirty="0">
                <a:solidFill>
                  <a:srgbClr val="001D35"/>
                </a:solidFill>
                <a:effectLst/>
                <a:latin typeface="Google Sans"/>
              </a:rPr>
              <a:t>&amp; available fo</a:t>
            </a:r>
            <a:r>
              <a:rPr lang="en-US" dirty="0">
                <a:solidFill>
                  <a:srgbClr val="001D35"/>
                </a:solidFill>
                <a:latin typeface="Google Sans"/>
              </a:rPr>
              <a:t>r </a:t>
            </a:r>
            <a:r>
              <a:rPr lang="en-US" dirty="0">
                <a:solidFill>
                  <a:srgbClr val="001D35"/>
                </a:solidFill>
                <a:latin typeface="Google Sans"/>
                <a:hlinkClick r:id="rId3"/>
              </a:rPr>
              <a:t>Linux</a:t>
            </a:r>
            <a:r>
              <a:rPr lang="en-US" dirty="0">
                <a:solidFill>
                  <a:srgbClr val="001D35"/>
                </a:solidFill>
                <a:latin typeface="Google Sans"/>
              </a:rPr>
              <a:t> &amp;</a:t>
            </a:r>
            <a:r>
              <a:rPr lang="en-US" dirty="0"/>
              <a:t> </a:t>
            </a:r>
            <a:r>
              <a:rPr lang="en-US" dirty="0">
                <a:hlinkClick r:id="rId4"/>
              </a:rPr>
              <a:t>Mac</a:t>
            </a:r>
            <a:r>
              <a:rPr lang="en-US" dirty="0"/>
              <a:t>.</a:t>
            </a:r>
          </a:p>
          <a:p>
            <a:pPr>
              <a:lnSpc>
                <a:spcPct val="100000"/>
              </a:lnSpc>
              <a:spcBef>
                <a:spcPts val="0"/>
              </a:spcBef>
              <a:spcAft>
                <a:spcPts val="300"/>
              </a:spcAft>
            </a:pPr>
            <a:r>
              <a:rPr lang="en-GB" sz="2400" b="1" kern="100" dirty="0">
                <a:effectLst/>
                <a:ea typeface="DengXian" panose="02010600030101010101" pitchFamily="2" charset="-122"/>
                <a:cs typeface="Times New Roman" panose="02020603050405020304" pitchFamily="18" charset="0"/>
              </a:rPr>
              <a:t>Use </a:t>
            </a:r>
            <a:r>
              <a:rPr lang="en-GB" sz="2400" b="1" kern="100" dirty="0" err="1">
                <a:effectLst/>
                <a:ea typeface="DengXian" panose="02010600030101010101" pitchFamily="2" charset="-122"/>
                <a:cs typeface="Times New Roman" panose="02020603050405020304" pitchFamily="18" charset="0"/>
              </a:rPr>
              <a:t>cmd</a:t>
            </a:r>
            <a:r>
              <a:rPr lang="en-GB" sz="2400" b="1" kern="100" dirty="0">
                <a:effectLst/>
                <a:ea typeface="DengXian" panose="02010600030101010101" pitchFamily="2" charset="-122"/>
                <a:cs typeface="Times New Roman" panose="02020603050405020304" pitchFamily="18" charset="0"/>
              </a:rPr>
              <a:t> on </a:t>
            </a:r>
            <a:r>
              <a:rPr lang="en-GB" sz="2400" b="1" kern="100" dirty="0">
                <a:effectLst/>
                <a:highlight>
                  <a:srgbClr val="FFFF00"/>
                </a:highlight>
                <a:ea typeface="DengXian" panose="02010600030101010101" pitchFamily="2" charset="-122"/>
                <a:cs typeface="Times New Roman" panose="02020603050405020304" pitchFamily="18" charset="0"/>
              </a:rPr>
              <a:t>Windows 2000</a:t>
            </a:r>
            <a:r>
              <a:rPr lang="en-GB" sz="2400" b="1" kern="100" dirty="0">
                <a:effectLst/>
                <a:ea typeface="DengXian" panose="02010600030101010101" pitchFamily="2" charset="-122"/>
                <a:cs typeface="Times New Roman" panose="02020603050405020304" pitchFamily="18" charset="0"/>
              </a:rPr>
              <a:t>: </a:t>
            </a:r>
            <a:r>
              <a:rPr lang="en-GB" sz="2400" u="sng" kern="100" dirty="0">
                <a:solidFill>
                  <a:srgbClr val="467886"/>
                </a:solidFill>
                <a:effectLst/>
                <a:ea typeface="DengXian" panose="02010600030101010101" pitchFamily="2" charset="-122"/>
                <a:cs typeface="Times New Roman" panose="02020603050405020304" pitchFamily="18" charset="0"/>
                <a:hlinkClick r:id="rId5"/>
              </a:rPr>
              <a:t>https://bellard.org/jslinux/</a:t>
            </a:r>
            <a:endParaRPr lang="en-GB" sz="2400" kern="100" dirty="0">
              <a:effectLst/>
              <a:ea typeface="DengXian" panose="02010600030101010101" pitchFamily="2" charset="-122"/>
              <a:cs typeface="Times New Roman" panose="02020603050405020304" pitchFamily="18" charset="0"/>
            </a:endParaRPr>
          </a:p>
          <a:p>
            <a:pPr lvl="1">
              <a:lnSpc>
                <a:spcPct val="100000"/>
              </a:lnSpc>
              <a:spcBef>
                <a:spcPts val="0"/>
              </a:spcBef>
              <a:spcAft>
                <a:spcPts val="300"/>
              </a:spcAft>
            </a:pPr>
            <a:r>
              <a:rPr lang="en-GB" kern="100" dirty="0">
                <a:effectLst/>
                <a:ea typeface="DengXian" panose="02010600030101010101" pitchFamily="2" charset="-122"/>
                <a:cs typeface="Times New Roman" panose="02020603050405020304" pitchFamily="18" charset="0"/>
              </a:rPr>
              <a:t>START: Programs &gt; Accessories &gt; Command prompt</a:t>
            </a:r>
          </a:p>
          <a:p>
            <a:pPr>
              <a:lnSpc>
                <a:spcPct val="100000"/>
              </a:lnSpc>
              <a:spcBef>
                <a:spcPts val="0"/>
              </a:spcBef>
              <a:spcAft>
                <a:spcPts val="300"/>
              </a:spcAft>
            </a:pPr>
            <a:r>
              <a:rPr lang="en-GB" sz="2400" b="1" kern="100" dirty="0">
                <a:effectLst/>
                <a:ea typeface="DengXian" panose="02010600030101010101" pitchFamily="2" charset="-122"/>
                <a:cs typeface="Times New Roman" panose="02020603050405020304" pitchFamily="18" charset="0"/>
              </a:rPr>
              <a:t>Use </a:t>
            </a:r>
            <a:r>
              <a:rPr lang="en-GB" sz="2400" b="1" kern="100" dirty="0" err="1">
                <a:effectLst/>
                <a:ea typeface="DengXian" panose="02010600030101010101" pitchFamily="2" charset="-122"/>
                <a:cs typeface="Times New Roman" panose="02020603050405020304" pitchFamily="18" charset="0"/>
              </a:rPr>
              <a:t>cmd</a:t>
            </a:r>
            <a:r>
              <a:rPr lang="en-GB" sz="2400" b="1" kern="100" dirty="0">
                <a:effectLst/>
                <a:ea typeface="DengXian" panose="02010600030101010101" pitchFamily="2" charset="-122"/>
                <a:cs typeface="Times New Roman" panose="02020603050405020304" pitchFamily="18" charset="0"/>
              </a:rPr>
              <a:t> on </a:t>
            </a:r>
            <a:r>
              <a:rPr lang="en-GB" sz="2400" b="1" kern="100" dirty="0" err="1">
                <a:effectLst/>
                <a:highlight>
                  <a:srgbClr val="FFFF00"/>
                </a:highlight>
                <a:ea typeface="DengXian" panose="02010600030101010101" pitchFamily="2" charset="-122"/>
                <a:cs typeface="Times New Roman" panose="02020603050405020304" pitchFamily="18" charset="0"/>
              </a:rPr>
              <a:t>FreeDOS</a:t>
            </a:r>
            <a:r>
              <a:rPr lang="en-GB" sz="2400" b="1" kern="100" dirty="0">
                <a:effectLst/>
                <a:ea typeface="DengXian" panose="02010600030101010101" pitchFamily="2" charset="-122"/>
                <a:cs typeface="Times New Roman" panose="02020603050405020304" pitchFamily="18" charset="0"/>
              </a:rPr>
              <a:t>: </a:t>
            </a:r>
            <a:r>
              <a:rPr lang="en-GB" sz="2400" u="sng" kern="100" dirty="0">
                <a:solidFill>
                  <a:srgbClr val="467886"/>
                </a:solidFill>
                <a:effectLst/>
                <a:ea typeface="DengXian" panose="02010600030101010101" pitchFamily="2" charset="-122"/>
                <a:cs typeface="Times New Roman" panose="02020603050405020304" pitchFamily="18" charset="0"/>
                <a:hlinkClick r:id="rId5"/>
              </a:rPr>
              <a:t>https://bellard.org/jslinux/</a:t>
            </a:r>
            <a:endParaRPr lang="en-GB" sz="2400" kern="100" dirty="0">
              <a:effectLst/>
              <a:ea typeface="DengXian" panose="02010600030101010101" pitchFamily="2" charset="-122"/>
              <a:cs typeface="Times New Roman" panose="02020603050405020304" pitchFamily="18" charset="0"/>
            </a:endParaRPr>
          </a:p>
          <a:p>
            <a:pPr lvl="1">
              <a:lnSpc>
                <a:spcPct val="100000"/>
              </a:lnSpc>
              <a:spcBef>
                <a:spcPts val="0"/>
              </a:spcBef>
              <a:spcAft>
                <a:spcPts val="300"/>
              </a:spcAft>
            </a:pPr>
            <a:r>
              <a:rPr lang="en-GB" kern="100" dirty="0" err="1">
                <a:effectLst/>
                <a:ea typeface="DengXian" panose="02010600030101010101" pitchFamily="2" charset="-122"/>
                <a:cs typeface="Times New Roman" panose="02020603050405020304" pitchFamily="18" charset="0"/>
              </a:rPr>
              <a:t>FreeDOS</a:t>
            </a:r>
            <a:r>
              <a:rPr lang="en-GB" kern="100" dirty="0">
                <a:effectLst/>
                <a:ea typeface="DengXian" panose="02010600030101010101" pitchFamily="2" charset="-122"/>
                <a:cs typeface="Times New Roman" panose="02020603050405020304" pitchFamily="18" charset="0"/>
              </a:rPr>
              <a:t> (formerly PD-DOS) is a free Operating System software for IBM PC compatible computers. Written by Jim Hall in 1994, the first stable version was released in 2006. </a:t>
            </a:r>
            <a:r>
              <a:rPr lang="en-GB" kern="100" dirty="0" err="1">
                <a:effectLst/>
                <a:ea typeface="DengXian" panose="02010600030101010101" pitchFamily="2" charset="-122"/>
                <a:cs typeface="Times New Roman" panose="02020603050405020304" pitchFamily="18" charset="0"/>
              </a:rPr>
              <a:t>FreeDOS</a:t>
            </a:r>
            <a:r>
              <a:rPr lang="en-GB" kern="100" dirty="0">
                <a:effectLst/>
                <a:ea typeface="DengXian" panose="02010600030101010101" pitchFamily="2" charset="-122"/>
                <a:cs typeface="Times New Roman" panose="02020603050405020304" pitchFamily="18" charset="0"/>
              </a:rPr>
              <a:t> is composed of free software (Unlike MS-DOS), licensed under the terms of the GNU General Public License.</a:t>
            </a:r>
          </a:p>
          <a:p>
            <a:pPr>
              <a:lnSpc>
                <a:spcPct val="100000"/>
              </a:lnSpc>
              <a:spcBef>
                <a:spcPts val="0"/>
              </a:spcBef>
              <a:spcAft>
                <a:spcPts val="300"/>
              </a:spcAft>
            </a:pPr>
            <a:r>
              <a:rPr lang="en-GB" sz="2400" b="1" kern="100" dirty="0">
                <a:effectLst/>
                <a:ea typeface="DengXian" panose="02010600030101010101" pitchFamily="2" charset="-122"/>
                <a:cs typeface="Times New Roman" panose="02020603050405020304" pitchFamily="18" charset="0"/>
              </a:rPr>
              <a:t>Use </a:t>
            </a:r>
            <a:r>
              <a:rPr lang="en-GB" sz="2400" b="1" kern="100" dirty="0" err="1">
                <a:effectLst/>
                <a:ea typeface="DengXian" panose="02010600030101010101" pitchFamily="2" charset="-122"/>
                <a:cs typeface="Times New Roman" panose="02020603050405020304" pitchFamily="18" charset="0"/>
              </a:rPr>
              <a:t>cmd</a:t>
            </a:r>
            <a:r>
              <a:rPr lang="en-GB" sz="2400" b="1" kern="100" dirty="0">
                <a:effectLst/>
                <a:ea typeface="DengXian" panose="02010600030101010101" pitchFamily="2" charset="-122"/>
                <a:cs typeface="Times New Roman" panose="02020603050405020304" pitchFamily="18" charset="0"/>
              </a:rPr>
              <a:t> on </a:t>
            </a:r>
            <a:r>
              <a:rPr lang="en-GB" sz="2400" b="1" kern="100" dirty="0">
                <a:effectLst/>
                <a:highlight>
                  <a:srgbClr val="FFFF00"/>
                </a:highlight>
                <a:ea typeface="DengXian" panose="02010600030101010101" pitchFamily="2" charset="-122"/>
                <a:cs typeface="Times New Roman" panose="02020603050405020304" pitchFamily="18" charset="0"/>
              </a:rPr>
              <a:t>Windows 95</a:t>
            </a:r>
            <a:r>
              <a:rPr lang="en-GB" sz="2400" b="1" kern="100" dirty="0">
                <a:effectLst/>
                <a:ea typeface="DengXian" panose="02010600030101010101" pitchFamily="2" charset="-122"/>
                <a:cs typeface="Times New Roman" panose="02020603050405020304" pitchFamily="18" charset="0"/>
              </a:rPr>
              <a:t>: </a:t>
            </a:r>
            <a:r>
              <a:rPr lang="en-GB" sz="2400" u="sng" kern="100" dirty="0">
                <a:solidFill>
                  <a:srgbClr val="467886"/>
                </a:solidFill>
                <a:effectLst/>
                <a:ea typeface="DengXian" panose="02010600030101010101" pitchFamily="2" charset="-122"/>
                <a:cs typeface="Times New Roman" panose="02020603050405020304" pitchFamily="18" charset="0"/>
                <a:hlinkClick r:id="rId6"/>
              </a:rPr>
              <a:t>Microsoft Windows 95: First Retail Release | </a:t>
            </a:r>
            <a:r>
              <a:rPr lang="en-GB" sz="2400" u="sng" kern="100" dirty="0" err="1">
                <a:solidFill>
                  <a:srgbClr val="467886"/>
                </a:solidFill>
                <a:effectLst/>
                <a:ea typeface="DengXian" panose="02010600030101010101" pitchFamily="2" charset="-122"/>
                <a:cs typeface="Times New Roman" panose="02020603050405020304" pitchFamily="18" charset="0"/>
                <a:hlinkClick r:id="rId6"/>
              </a:rPr>
              <a:t>PCjs</a:t>
            </a:r>
            <a:r>
              <a:rPr lang="en-GB" sz="2400" u="sng" kern="100" dirty="0">
                <a:solidFill>
                  <a:srgbClr val="467886"/>
                </a:solidFill>
                <a:effectLst/>
                <a:ea typeface="DengXian" panose="02010600030101010101" pitchFamily="2" charset="-122"/>
                <a:cs typeface="Times New Roman" panose="02020603050405020304" pitchFamily="18" charset="0"/>
                <a:hlinkClick r:id="rId6"/>
              </a:rPr>
              <a:t> Machines</a:t>
            </a:r>
            <a:endParaRPr lang="en-GB" sz="2400" kern="100" dirty="0">
              <a:effectLst/>
              <a:ea typeface="DengXian" panose="02010600030101010101" pitchFamily="2" charset="-122"/>
              <a:cs typeface="Times New Roman" panose="02020603050405020304" pitchFamily="18" charset="0"/>
            </a:endParaRPr>
          </a:p>
          <a:p>
            <a:pPr>
              <a:lnSpc>
                <a:spcPct val="100000"/>
              </a:lnSpc>
              <a:spcBef>
                <a:spcPts val="0"/>
              </a:spcBef>
              <a:spcAft>
                <a:spcPts val="300"/>
              </a:spcAft>
            </a:pPr>
            <a:endParaRPr lang="en-US" sz="2800" dirty="0"/>
          </a:p>
          <a:p>
            <a:pPr>
              <a:lnSpc>
                <a:spcPct val="100000"/>
              </a:lnSpc>
              <a:spcBef>
                <a:spcPts val="0"/>
              </a:spcBef>
              <a:spcAft>
                <a:spcPts val="300"/>
              </a:spcAft>
            </a:pPr>
            <a:endParaRPr lang="en-US" sz="2800" dirty="0"/>
          </a:p>
        </p:txBody>
      </p:sp>
      <p:sp>
        <p:nvSpPr>
          <p:cNvPr id="3" name="Rectangle 2" descr="Programmer">
            <a:extLst>
              <a:ext uri="{FF2B5EF4-FFF2-40B4-BE49-F238E27FC236}">
                <a16:creationId xmlns:a16="http://schemas.microsoft.com/office/drawing/2014/main" id="{D62A1AD2-035C-9981-D784-6F9007138C57}"/>
              </a:ext>
            </a:extLst>
          </p:cNvPr>
          <p:cNvSpPr/>
          <p:nvPr/>
        </p:nvSpPr>
        <p:spPr>
          <a:xfrm>
            <a:off x="9540212" y="97722"/>
            <a:ext cx="1602071" cy="1517242"/>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33678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80699"/>
            <a:ext cx="5523202" cy="1033669"/>
          </a:xfrm>
        </p:spPr>
        <p:txBody>
          <a:bodyPr>
            <a:normAutofit/>
          </a:bodyPr>
          <a:lstStyle/>
          <a:p>
            <a:r>
              <a:rPr lang="en-GB" sz="4000" b="1" dirty="0">
                <a:solidFill>
                  <a:srgbClr val="7030A0"/>
                </a:solidFill>
                <a:highlight>
                  <a:srgbClr val="FFFF00"/>
                </a:highlight>
              </a:rPr>
              <a:t>Try:</a:t>
            </a:r>
            <a:r>
              <a:rPr lang="en-GB" sz="3600" b="1" dirty="0">
                <a:solidFill>
                  <a:srgbClr val="FFFFFF"/>
                </a:solidFill>
              </a:rPr>
              <a:t> </a:t>
            </a:r>
            <a:r>
              <a:rPr lang="en-GB" sz="4000" b="1" dirty="0" err="1">
                <a:solidFill>
                  <a:srgbClr val="FFFFFF"/>
                </a:solidFill>
              </a:rPr>
              <a:t>Color</a:t>
            </a:r>
            <a:r>
              <a:rPr lang="en-GB" sz="4000" b="1" dirty="0">
                <a:solidFill>
                  <a:srgbClr val="FFFFFF"/>
                </a:solidFill>
              </a:rPr>
              <a:t>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45166" y="1712687"/>
            <a:ext cx="6674618" cy="4905470"/>
          </a:xfrm>
        </p:spPr>
        <p:txBody>
          <a:bodyPr>
            <a:noAutofit/>
          </a:bodyPr>
          <a:lstStyle/>
          <a:p>
            <a:pPr marL="0" indent="0">
              <a:lnSpc>
                <a:spcPct val="100000"/>
              </a:lnSpc>
              <a:spcBef>
                <a:spcPts val="0"/>
              </a:spcBef>
              <a:buNone/>
            </a:pPr>
            <a:r>
              <a:rPr lang="pt-BR" b="0" i="0" dirty="0">
                <a:solidFill>
                  <a:srgbClr val="202124"/>
                </a:solidFill>
                <a:effectLst/>
                <a:highlight>
                  <a:srgbClr val="FFFF00"/>
                </a:highlight>
              </a:rPr>
              <a:t>E.g. </a:t>
            </a:r>
            <a:r>
              <a:rPr lang="pt-BR" b="1" i="0" dirty="0">
                <a:solidFill>
                  <a:srgbClr val="202124"/>
                </a:solidFill>
                <a:effectLst/>
                <a:highlight>
                  <a:srgbClr val="FFFF00"/>
                </a:highlight>
              </a:rPr>
              <a:t>color Fc </a:t>
            </a:r>
            <a:r>
              <a:rPr lang="pt-BR" b="0" i="0" dirty="0">
                <a:solidFill>
                  <a:srgbClr val="202124"/>
                </a:solidFill>
                <a:effectLst/>
                <a:highlight>
                  <a:srgbClr val="FFFF00"/>
                </a:highlight>
              </a:rPr>
              <a:t>or </a:t>
            </a:r>
            <a:r>
              <a:rPr lang="pt-BR" b="1" i="0" dirty="0">
                <a:solidFill>
                  <a:srgbClr val="202124"/>
                </a:solidFill>
                <a:effectLst/>
                <a:highlight>
                  <a:srgbClr val="FFFF00"/>
                </a:highlight>
              </a:rPr>
              <a:t>color 34 </a:t>
            </a:r>
          </a:p>
          <a:p>
            <a:pPr>
              <a:lnSpc>
                <a:spcPct val="100000"/>
              </a:lnSpc>
              <a:spcBef>
                <a:spcPts val="0"/>
              </a:spcBef>
            </a:pPr>
            <a:r>
              <a:rPr lang="en-GB" b="0" i="0" dirty="0">
                <a:solidFill>
                  <a:srgbClr val="202124"/>
                </a:solidFill>
                <a:effectLst/>
              </a:rPr>
              <a:t>The ‘</a:t>
            </a:r>
            <a:r>
              <a:rPr lang="en-GB" b="0" i="0" dirty="0" err="1">
                <a:solidFill>
                  <a:srgbClr val="202124"/>
                </a:solidFill>
                <a:effectLst/>
              </a:rPr>
              <a:t>color</a:t>
            </a:r>
            <a:r>
              <a:rPr lang="en-GB" b="0" i="0" dirty="0">
                <a:solidFill>
                  <a:srgbClr val="202124"/>
                </a:solidFill>
                <a:effectLst/>
              </a:rPr>
              <a:t> bf’ command changes th</a:t>
            </a:r>
            <a:r>
              <a:rPr lang="en-GB" dirty="0">
                <a:solidFill>
                  <a:srgbClr val="202124"/>
                </a:solidFill>
              </a:rPr>
              <a:t>e </a:t>
            </a:r>
            <a:r>
              <a:rPr lang="en-GB" b="1" dirty="0">
                <a:solidFill>
                  <a:srgbClr val="202124"/>
                </a:solidFill>
              </a:rPr>
              <a:t>background</a:t>
            </a:r>
            <a:r>
              <a:rPr lang="en-GB" dirty="0">
                <a:solidFill>
                  <a:srgbClr val="202124"/>
                </a:solidFill>
              </a:rPr>
              <a:t> and </a:t>
            </a:r>
            <a:r>
              <a:rPr lang="en-GB" b="1" dirty="0">
                <a:solidFill>
                  <a:srgbClr val="202124"/>
                </a:solidFill>
              </a:rPr>
              <a:t>foreground</a:t>
            </a:r>
            <a:r>
              <a:rPr lang="en-GB" dirty="0">
                <a:solidFill>
                  <a:srgbClr val="202124"/>
                </a:solidFill>
              </a:rPr>
              <a:t> colour </a:t>
            </a:r>
            <a:r>
              <a:rPr lang="en-GB" b="0" i="0" dirty="0">
                <a:solidFill>
                  <a:srgbClr val="202124"/>
                </a:solidFill>
                <a:effectLst/>
              </a:rPr>
              <a:t>of the </a:t>
            </a:r>
            <a:r>
              <a:rPr lang="en-GB" b="0" i="0" dirty="0" err="1">
                <a:solidFill>
                  <a:srgbClr val="202124"/>
                </a:solidFill>
                <a:effectLst/>
              </a:rPr>
              <a:t>cmd</a:t>
            </a:r>
            <a:r>
              <a:rPr lang="en-GB" b="0" i="0" dirty="0">
                <a:solidFill>
                  <a:srgbClr val="202124"/>
                </a:solidFill>
                <a:effectLst/>
              </a:rPr>
              <a:t> window and text. </a:t>
            </a:r>
          </a:p>
          <a:p>
            <a:pPr>
              <a:lnSpc>
                <a:spcPct val="100000"/>
              </a:lnSpc>
              <a:spcBef>
                <a:spcPts val="0"/>
              </a:spcBef>
            </a:pPr>
            <a:r>
              <a:rPr lang="en-GB" b="0" i="0" dirty="0">
                <a:solidFill>
                  <a:srgbClr val="202124"/>
                </a:solidFill>
                <a:effectLst/>
              </a:rPr>
              <a:t>Type ‘</a:t>
            </a:r>
            <a:r>
              <a:rPr lang="en-GB" b="0" i="0" dirty="0" err="1">
                <a:solidFill>
                  <a:srgbClr val="202124"/>
                </a:solidFill>
                <a:effectLst/>
              </a:rPr>
              <a:t>color</a:t>
            </a:r>
            <a:r>
              <a:rPr lang="en-GB" b="0" i="0" dirty="0">
                <a:solidFill>
                  <a:srgbClr val="202124"/>
                </a:solidFill>
                <a:effectLst/>
              </a:rPr>
              <a:t> followed by a 2 digit Hex code (</a:t>
            </a:r>
            <a:r>
              <a:rPr lang="pt-BR" b="0" i="0" dirty="0">
                <a:solidFill>
                  <a:srgbClr val="202124"/>
                </a:solidFill>
                <a:effectLst/>
              </a:rPr>
              <a:t>0 1 2 3 4 5 6 7 8 9 A B C D E F). </a:t>
            </a:r>
          </a:p>
          <a:p>
            <a:pPr>
              <a:lnSpc>
                <a:spcPct val="100000"/>
              </a:lnSpc>
              <a:spcBef>
                <a:spcPts val="0"/>
              </a:spcBef>
            </a:pPr>
            <a:r>
              <a:rPr lang="pt-BR" dirty="0">
                <a:solidFill>
                  <a:srgbClr val="202124"/>
                </a:solidFill>
              </a:rPr>
              <a:t>The first digit refers to the b/</a:t>
            </a:r>
            <a:r>
              <a:rPr lang="pt-BR" b="1" dirty="0">
                <a:solidFill>
                  <a:srgbClr val="202124"/>
                </a:solidFill>
              </a:rPr>
              <a:t>background</a:t>
            </a:r>
            <a:r>
              <a:rPr lang="pt-BR" dirty="0">
                <a:solidFill>
                  <a:srgbClr val="202124"/>
                </a:solidFill>
              </a:rPr>
              <a:t> and 2nd digit the f/</a:t>
            </a:r>
            <a:r>
              <a:rPr lang="pt-BR" b="1" dirty="0">
                <a:solidFill>
                  <a:srgbClr val="202124"/>
                </a:solidFill>
              </a:rPr>
              <a:t>foreground</a:t>
            </a:r>
            <a:r>
              <a:rPr lang="pt-BR" dirty="0">
                <a:solidFill>
                  <a:srgbClr val="202124"/>
                </a:solidFill>
              </a:rPr>
              <a:t>.</a:t>
            </a:r>
          </a:p>
          <a:p>
            <a:pPr>
              <a:lnSpc>
                <a:spcPct val="100000"/>
              </a:lnSpc>
              <a:spcBef>
                <a:spcPts val="0"/>
              </a:spcBef>
            </a:pPr>
            <a:r>
              <a:rPr kumimoji="0" lang="en-GB" altLang="en-US" b="0" i="0" u="none" strike="noStrike" cap="none" normalizeH="0" baseline="0" dirty="0">
                <a:ln>
                  <a:noFill/>
                </a:ln>
                <a:solidFill>
                  <a:schemeClr val="tx1"/>
                </a:solidFill>
                <a:effectLst/>
                <a:highlight>
                  <a:srgbClr val="FFFF00"/>
                </a:highlight>
                <a:ea typeface="DengXian" panose="02010600030101010101" pitchFamily="2" charset="-122"/>
                <a:cs typeface="Times New Roman" panose="02020603050405020304" pitchFamily="18" charset="0"/>
              </a:rPr>
              <a:t>Enter </a:t>
            </a:r>
            <a:r>
              <a:rPr kumimoji="0" lang="en-GB" altLang="en-US" b="0" i="0" u="none" strike="noStrike" cap="none" normalizeH="0" baseline="0" dirty="0" err="1">
                <a:ln>
                  <a:noFill/>
                </a:ln>
                <a:solidFill>
                  <a:schemeClr val="tx1"/>
                </a:solidFill>
                <a:effectLst/>
                <a:highlight>
                  <a:srgbClr val="FFFF00"/>
                </a:highlight>
                <a:ea typeface="DengXian" panose="02010600030101010101" pitchFamily="2" charset="-122"/>
                <a:cs typeface="Times New Roman" panose="02020603050405020304" pitchFamily="18" charset="0"/>
              </a:rPr>
              <a:t>color</a:t>
            </a:r>
            <a:r>
              <a:rPr kumimoji="0" lang="en-GB" altLang="en-US" b="0" i="0" u="none" strike="noStrike" cap="none" normalizeH="0" baseline="0" dirty="0">
                <a:ln>
                  <a:noFill/>
                </a:ln>
                <a:solidFill>
                  <a:schemeClr val="tx1"/>
                </a:solidFill>
                <a:effectLst/>
                <a:highlight>
                  <a:srgbClr val="FFFF00"/>
                </a:highlight>
                <a:ea typeface="DengXian" panose="02010600030101010101" pitchFamily="2" charset="-122"/>
                <a:cs typeface="Times New Roman" panose="02020603050405020304" pitchFamily="18" charset="0"/>
              </a:rPr>
              <a:t> without any parameters to switch back to the default </a:t>
            </a:r>
            <a:r>
              <a:rPr kumimoji="0" lang="en-GB" altLang="en-US" b="0" i="0" u="none" strike="noStrike" cap="none" normalizeH="0" baseline="0" dirty="0" err="1">
                <a:ln>
                  <a:noFill/>
                </a:ln>
                <a:solidFill>
                  <a:schemeClr val="tx1"/>
                </a:solidFill>
                <a:effectLst/>
                <a:highlight>
                  <a:srgbClr val="FFFF00"/>
                </a:highlight>
                <a:ea typeface="DengXian" panose="02010600030101010101" pitchFamily="2" charset="-122"/>
                <a:cs typeface="Times New Roman" panose="02020603050405020304" pitchFamily="18" charset="0"/>
              </a:rPr>
              <a:t>color</a:t>
            </a:r>
            <a:r>
              <a:rPr kumimoji="0" lang="en-GB" altLang="en-US" b="0" i="0" u="none" strike="noStrike" cap="none" normalizeH="0" baseline="0" dirty="0">
                <a:ln>
                  <a:noFill/>
                </a:ln>
                <a:solidFill>
                  <a:schemeClr val="tx1"/>
                </a:solidFill>
                <a:effectLst/>
                <a:highlight>
                  <a:srgbClr val="FFFF00"/>
                </a:highlight>
                <a:ea typeface="DengXian" panose="02010600030101010101" pitchFamily="2" charset="-122"/>
                <a:cs typeface="Times New Roman" panose="02020603050405020304" pitchFamily="18" charset="0"/>
              </a:rPr>
              <a:t> settings</a:t>
            </a:r>
            <a:r>
              <a:rPr kumimoji="0" lang="en-GB" altLang="en-US" b="0" i="0" u="none" strike="noStrike" cap="none" normalizeH="0" baseline="0" dirty="0">
                <a:ln>
                  <a:noFill/>
                </a:ln>
                <a:solidFill>
                  <a:schemeClr val="tx1"/>
                </a:solidFill>
                <a:effectLst/>
                <a:ea typeface="DengXian" panose="02010600030101010101" pitchFamily="2" charset="-122"/>
                <a:cs typeface="Times New Roman" panose="02020603050405020304" pitchFamily="18" charset="0"/>
              </a:rPr>
              <a:t>.</a:t>
            </a:r>
          </a:p>
          <a:p>
            <a:pPr>
              <a:lnSpc>
                <a:spcPct val="100000"/>
              </a:lnSpc>
              <a:spcBef>
                <a:spcPts val="0"/>
              </a:spcBef>
            </a:pPr>
            <a:r>
              <a:rPr lang="pt-BR" dirty="0">
                <a:solidFill>
                  <a:srgbClr val="202124"/>
                </a:solidFill>
              </a:rPr>
              <a:t>Color values &gt;&gt;&gt;&gt;&gt;&gt;&gt;&gt;&gt;&gt;&gt;&gt;&gt;&gt;&gt;&gt;&gt;&gt;&gt;&gt;&gt;&gt;&gt;</a:t>
            </a:r>
            <a:endParaRPr lang="en-GB" b="0" i="0" dirty="0">
              <a:solidFill>
                <a:srgbClr val="202124"/>
              </a:solidFill>
              <a:effectLst/>
            </a:endParaRPr>
          </a:p>
        </p:txBody>
      </p:sp>
      <p:graphicFrame>
        <p:nvGraphicFramePr>
          <p:cNvPr id="3" name="Table 2">
            <a:extLst>
              <a:ext uri="{FF2B5EF4-FFF2-40B4-BE49-F238E27FC236}">
                <a16:creationId xmlns:a16="http://schemas.microsoft.com/office/drawing/2014/main" id="{01E97311-9D57-C996-38A2-4C1B6050CC99}"/>
              </a:ext>
            </a:extLst>
          </p:cNvPr>
          <p:cNvGraphicFramePr>
            <a:graphicFrameLocks noGrp="1"/>
          </p:cNvGraphicFramePr>
          <p:nvPr/>
        </p:nvGraphicFramePr>
        <p:xfrm>
          <a:off x="6868572" y="1200184"/>
          <a:ext cx="4864078" cy="5219453"/>
        </p:xfrm>
        <a:graphic>
          <a:graphicData uri="http://schemas.openxmlformats.org/drawingml/2006/table">
            <a:tbl>
              <a:tblPr firstRow="1" firstCol="1" bandRow="1">
                <a:tableStyleId>{5C22544A-7EE6-4342-B048-85BDC9FD1C3A}</a:tableStyleId>
              </a:tblPr>
              <a:tblGrid>
                <a:gridCol w="2185484">
                  <a:extLst>
                    <a:ext uri="{9D8B030D-6E8A-4147-A177-3AD203B41FA5}">
                      <a16:colId xmlns:a16="http://schemas.microsoft.com/office/drawing/2014/main" val="2018099382"/>
                    </a:ext>
                  </a:extLst>
                </a:gridCol>
                <a:gridCol w="2678594">
                  <a:extLst>
                    <a:ext uri="{9D8B030D-6E8A-4147-A177-3AD203B41FA5}">
                      <a16:colId xmlns:a16="http://schemas.microsoft.com/office/drawing/2014/main" val="1237734820"/>
                    </a:ext>
                  </a:extLst>
                </a:gridCol>
              </a:tblGrid>
              <a:tr h="532229">
                <a:tc>
                  <a:txBody>
                    <a:bodyPr/>
                    <a:lstStyle/>
                    <a:p>
                      <a:pPr fontAlgn="base">
                        <a:lnSpc>
                          <a:spcPts val="1980"/>
                        </a:lnSpc>
                        <a:spcAft>
                          <a:spcPts val="800"/>
                        </a:spcAft>
                      </a:pPr>
                      <a:r>
                        <a:rPr lang="en-GB" sz="2400" kern="0">
                          <a:effectLst/>
                        </a:rPr>
                        <a:t>color values</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dirty="0" err="1">
                          <a:effectLst/>
                        </a:rPr>
                        <a:t>color</a:t>
                      </a:r>
                      <a:r>
                        <a:rPr lang="en-GB" sz="2400" kern="0" dirty="0">
                          <a:effectLst/>
                        </a:rPr>
                        <a:t> values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1190055671"/>
                  </a:ext>
                </a:extLst>
              </a:tr>
              <a:tr h="532229">
                <a:tc>
                  <a:txBody>
                    <a:bodyPr/>
                    <a:lstStyle/>
                    <a:p>
                      <a:pPr fontAlgn="base">
                        <a:lnSpc>
                          <a:spcPts val="1980"/>
                        </a:lnSpc>
                        <a:spcAft>
                          <a:spcPts val="800"/>
                        </a:spcAft>
                      </a:pPr>
                      <a:r>
                        <a:rPr lang="en-GB" sz="2400" kern="0">
                          <a:effectLst/>
                        </a:rPr>
                        <a:t>0 = Black</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dirty="0">
                          <a:effectLst/>
                        </a:rPr>
                        <a:t>1 = Blue</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4017311164"/>
                  </a:ext>
                </a:extLst>
              </a:tr>
              <a:tr h="532229">
                <a:tc>
                  <a:txBody>
                    <a:bodyPr/>
                    <a:lstStyle/>
                    <a:p>
                      <a:pPr fontAlgn="base">
                        <a:lnSpc>
                          <a:spcPts val="1980"/>
                        </a:lnSpc>
                        <a:spcAft>
                          <a:spcPts val="800"/>
                        </a:spcAft>
                      </a:pPr>
                      <a:r>
                        <a:rPr lang="en-GB" sz="2400" kern="0">
                          <a:effectLst/>
                        </a:rPr>
                        <a:t>2 = Green</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3 = Aqua</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4024241509"/>
                  </a:ext>
                </a:extLst>
              </a:tr>
              <a:tr h="532229">
                <a:tc>
                  <a:txBody>
                    <a:bodyPr/>
                    <a:lstStyle/>
                    <a:p>
                      <a:pPr fontAlgn="base">
                        <a:lnSpc>
                          <a:spcPts val="1980"/>
                        </a:lnSpc>
                        <a:spcAft>
                          <a:spcPts val="800"/>
                        </a:spcAft>
                      </a:pPr>
                      <a:r>
                        <a:rPr lang="en-GB" sz="2400" kern="0" dirty="0">
                          <a:effectLst/>
                        </a:rPr>
                        <a:t>4 = Red</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5 = Purple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923015032"/>
                  </a:ext>
                </a:extLst>
              </a:tr>
              <a:tr h="532229">
                <a:tc>
                  <a:txBody>
                    <a:bodyPr/>
                    <a:lstStyle/>
                    <a:p>
                      <a:pPr fontAlgn="base">
                        <a:lnSpc>
                          <a:spcPts val="1980"/>
                        </a:lnSpc>
                        <a:spcAft>
                          <a:spcPts val="800"/>
                        </a:spcAft>
                      </a:pPr>
                      <a:r>
                        <a:rPr lang="en-GB" sz="2400" kern="0">
                          <a:effectLst/>
                        </a:rPr>
                        <a:t>6 = Yellow</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7 = White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2879140856"/>
                  </a:ext>
                </a:extLst>
              </a:tr>
              <a:tr h="532229">
                <a:tc>
                  <a:txBody>
                    <a:bodyPr/>
                    <a:lstStyle/>
                    <a:p>
                      <a:pPr fontAlgn="base">
                        <a:lnSpc>
                          <a:spcPts val="1980"/>
                        </a:lnSpc>
                        <a:spcAft>
                          <a:spcPts val="800"/>
                        </a:spcAft>
                      </a:pPr>
                      <a:r>
                        <a:rPr lang="en-GB" sz="2400" kern="0">
                          <a:effectLst/>
                        </a:rPr>
                        <a:t>8 = Gray</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9 = Light Blue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709226439"/>
                  </a:ext>
                </a:extLst>
              </a:tr>
              <a:tr h="746925">
                <a:tc>
                  <a:txBody>
                    <a:bodyPr/>
                    <a:lstStyle/>
                    <a:p>
                      <a:pPr fontAlgn="base">
                        <a:lnSpc>
                          <a:spcPts val="1980"/>
                        </a:lnSpc>
                        <a:spcAft>
                          <a:spcPts val="800"/>
                        </a:spcAft>
                      </a:pPr>
                      <a:r>
                        <a:rPr lang="en-GB" sz="2400" kern="0">
                          <a:effectLst/>
                        </a:rPr>
                        <a:t>A = Light Green</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B = Light Aqua</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1562180882"/>
                  </a:ext>
                </a:extLst>
              </a:tr>
              <a:tr h="532229">
                <a:tc>
                  <a:txBody>
                    <a:bodyPr/>
                    <a:lstStyle/>
                    <a:p>
                      <a:pPr fontAlgn="base">
                        <a:lnSpc>
                          <a:spcPts val="1980"/>
                        </a:lnSpc>
                        <a:spcAft>
                          <a:spcPts val="800"/>
                        </a:spcAft>
                      </a:pPr>
                      <a:r>
                        <a:rPr lang="en-GB" sz="2400" kern="0">
                          <a:effectLst/>
                        </a:rPr>
                        <a:t>C = Light Red</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a:effectLst/>
                        </a:rPr>
                        <a:t>D = Light Purple</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1352703465"/>
                  </a:ext>
                </a:extLst>
              </a:tr>
              <a:tr h="746925">
                <a:tc>
                  <a:txBody>
                    <a:bodyPr/>
                    <a:lstStyle/>
                    <a:p>
                      <a:pPr fontAlgn="base">
                        <a:lnSpc>
                          <a:spcPts val="1980"/>
                        </a:lnSpc>
                        <a:spcAft>
                          <a:spcPts val="800"/>
                        </a:spcAft>
                      </a:pPr>
                      <a:r>
                        <a:rPr lang="en-GB" sz="2400" kern="0">
                          <a:effectLst/>
                        </a:rPr>
                        <a:t>E = Light Yellow</a:t>
                      </a:r>
                      <a:endParaRPr lang="en-GB" sz="2000" kern="10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tc>
                  <a:txBody>
                    <a:bodyPr/>
                    <a:lstStyle/>
                    <a:p>
                      <a:pPr fontAlgn="base">
                        <a:lnSpc>
                          <a:spcPts val="1980"/>
                        </a:lnSpc>
                        <a:spcAft>
                          <a:spcPts val="800"/>
                        </a:spcAft>
                      </a:pPr>
                      <a:r>
                        <a:rPr lang="en-GB" sz="2400" kern="0" dirty="0">
                          <a:effectLst/>
                        </a:rPr>
                        <a:t>F = Bright White</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95250" marR="95250" marT="95250" marB="95250" anchor="b"/>
                </a:tc>
                <a:extLst>
                  <a:ext uri="{0D108BD9-81ED-4DB2-BD59-A6C34878D82A}">
                    <a16:rowId xmlns:a16="http://schemas.microsoft.com/office/drawing/2014/main" val="4014716204"/>
                  </a:ext>
                </a:extLst>
              </a:tr>
            </a:tbl>
          </a:graphicData>
        </a:graphic>
      </p:graphicFrame>
    </p:spTree>
    <p:extLst>
      <p:ext uri="{BB962C8B-B14F-4D97-AF65-F5344CB8AC3E}">
        <p14:creationId xmlns:p14="http://schemas.microsoft.com/office/powerpoint/2010/main" val="3506466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EB9A-5D80-426D-9086-3296B3C9A093}"/>
              </a:ext>
            </a:extLst>
          </p:cNvPr>
          <p:cNvSpPr>
            <a:spLocks noGrp="1"/>
          </p:cNvSpPr>
          <p:nvPr>
            <p:ph type="title"/>
          </p:nvPr>
        </p:nvSpPr>
        <p:spPr>
          <a:xfrm>
            <a:off x="269470" y="99118"/>
            <a:ext cx="10620951" cy="884898"/>
          </a:xfrm>
          <a:solidFill>
            <a:srgbClr val="002060"/>
          </a:solidFill>
        </p:spPr>
        <p:txBody>
          <a:bodyPr>
            <a:normAutofit fontScale="90000"/>
          </a:bodyPr>
          <a:lstStyle/>
          <a:p>
            <a:r>
              <a:rPr lang="en-GB" sz="6000" b="1" dirty="0">
                <a:highlight>
                  <a:srgbClr val="FFFF00"/>
                </a:highlight>
              </a:rPr>
              <a:t>Try:</a:t>
            </a:r>
            <a:r>
              <a:rPr lang="en-GB" sz="6000" b="1" dirty="0"/>
              <a:t> </a:t>
            </a:r>
            <a:r>
              <a:rPr lang="en-GB" sz="6000" dirty="0">
                <a:solidFill>
                  <a:schemeClr val="bg1">
                    <a:lumMod val="85000"/>
                  </a:schemeClr>
                </a:solidFill>
              </a:rPr>
              <a:t>Fun tip: </a:t>
            </a:r>
            <a:r>
              <a:rPr lang="en-GB" dirty="0" err="1">
                <a:solidFill>
                  <a:schemeClr val="bg1"/>
                </a:solidFill>
              </a:rPr>
              <a:t>Color</a:t>
            </a:r>
            <a:r>
              <a:rPr lang="en-GB" dirty="0">
                <a:solidFill>
                  <a:schemeClr val="bg1"/>
                </a:solidFill>
              </a:rPr>
              <a:t> command e.g. </a:t>
            </a:r>
            <a:r>
              <a:rPr lang="en-GB" dirty="0" err="1">
                <a:solidFill>
                  <a:schemeClr val="bg1"/>
                </a:solidFill>
              </a:rPr>
              <a:t>color</a:t>
            </a:r>
            <a:r>
              <a:rPr lang="en-GB" dirty="0">
                <a:solidFill>
                  <a:schemeClr val="bg1"/>
                </a:solidFill>
              </a:rPr>
              <a:t> 1f</a:t>
            </a:r>
          </a:p>
        </p:txBody>
      </p:sp>
      <p:pic>
        <p:nvPicPr>
          <p:cNvPr id="7" name="Picture 6">
            <a:extLst>
              <a:ext uri="{FF2B5EF4-FFF2-40B4-BE49-F238E27FC236}">
                <a16:creationId xmlns:a16="http://schemas.microsoft.com/office/drawing/2014/main" id="{B2AB192F-1995-496E-9CDB-FB4C0095A21E}"/>
              </a:ext>
            </a:extLst>
          </p:cNvPr>
          <p:cNvPicPr>
            <a:picLocks noChangeAspect="1"/>
          </p:cNvPicPr>
          <p:nvPr/>
        </p:nvPicPr>
        <p:blipFill>
          <a:blip r:embed="rId2"/>
          <a:stretch>
            <a:fillRect/>
          </a:stretch>
        </p:blipFill>
        <p:spPr>
          <a:xfrm>
            <a:off x="545850" y="868272"/>
            <a:ext cx="10344572" cy="5890610"/>
          </a:xfrm>
          <a:prstGeom prst="rect">
            <a:avLst/>
          </a:prstGeom>
        </p:spPr>
      </p:pic>
      <p:sp>
        <p:nvSpPr>
          <p:cNvPr id="8" name="Rectangle 7">
            <a:extLst>
              <a:ext uri="{FF2B5EF4-FFF2-40B4-BE49-F238E27FC236}">
                <a16:creationId xmlns:a16="http://schemas.microsoft.com/office/drawing/2014/main" id="{A1D4D042-5437-4225-B8F8-7A62717EA0F2}"/>
              </a:ext>
            </a:extLst>
          </p:cNvPr>
          <p:cNvSpPr/>
          <p:nvPr/>
        </p:nvSpPr>
        <p:spPr>
          <a:xfrm>
            <a:off x="3203499" y="3320526"/>
            <a:ext cx="5636029" cy="324197"/>
          </a:xfrm>
          <a:prstGeom prst="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Arrow Connector 9">
            <a:extLst>
              <a:ext uri="{FF2B5EF4-FFF2-40B4-BE49-F238E27FC236}">
                <a16:creationId xmlns:a16="http://schemas.microsoft.com/office/drawing/2014/main" id="{26B8DEB3-1E15-40A3-9A01-8785AF854E37}"/>
              </a:ext>
            </a:extLst>
          </p:cNvPr>
          <p:cNvCxnSpPr>
            <a:cxnSpLocks/>
          </p:cNvCxnSpPr>
          <p:nvPr/>
        </p:nvCxnSpPr>
        <p:spPr>
          <a:xfrm flipH="1">
            <a:off x="2463666" y="3644723"/>
            <a:ext cx="864523" cy="523702"/>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913D7AC6-2883-402C-8711-39465FA94AB2}"/>
              </a:ext>
            </a:extLst>
          </p:cNvPr>
          <p:cNvCxnSpPr>
            <a:cxnSpLocks/>
          </p:cNvCxnSpPr>
          <p:nvPr/>
        </p:nvCxnSpPr>
        <p:spPr>
          <a:xfrm flipH="1">
            <a:off x="5788757" y="3644723"/>
            <a:ext cx="1720734" cy="698904"/>
          </a:xfrm>
          <a:prstGeom prst="straightConnector1">
            <a:avLst/>
          </a:prstGeom>
          <a:ln w="28575">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1F6DE674-5561-46BF-BE97-3EBCBABD6FC3}"/>
              </a:ext>
            </a:extLst>
          </p:cNvPr>
          <p:cNvSpPr txBox="1"/>
          <p:nvPr/>
        </p:nvSpPr>
        <p:spPr>
          <a:xfrm>
            <a:off x="2580193" y="1591479"/>
            <a:ext cx="7750055" cy="1200329"/>
          </a:xfrm>
          <a:prstGeom prst="rect">
            <a:avLst/>
          </a:prstGeom>
          <a:solidFill>
            <a:schemeClr val="bg1"/>
          </a:solidFill>
          <a:ln w="28575">
            <a:solidFill>
              <a:srgbClr val="FFFF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1.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Open command prompt. </a:t>
            </a:r>
            <a:b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2</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Use the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color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command followed by two Hex digits to set the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bg</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fg</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of the console e.g. </a:t>
            </a:r>
            <a:r>
              <a:rPr kumimoji="0" lang="en-GB" sz="2400" b="1" i="0" u="none" strike="noStrike" kern="1200" cap="none" spc="0" normalizeH="0" baseline="0" noProof="0" dirty="0" err="1">
                <a:ln>
                  <a:noFill/>
                </a:ln>
                <a:solidFill>
                  <a:prstClr val="black"/>
                </a:solidFill>
                <a:effectLst/>
                <a:uLnTx/>
                <a:uFillTx/>
                <a:latin typeface="Courier New" panose="02070309020205020404" pitchFamily="49" charset="0"/>
                <a:ea typeface="+mn-ea"/>
                <a:cs typeface="Courier New" panose="02070309020205020404" pitchFamily="49" charset="0"/>
              </a:rPr>
              <a:t>color</a:t>
            </a:r>
            <a:r>
              <a:rPr kumimoji="0" lang="en-GB" sz="24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1f </a:t>
            </a:r>
          </a:p>
        </p:txBody>
      </p:sp>
    </p:spTree>
    <p:extLst>
      <p:ext uri="{BB962C8B-B14F-4D97-AF65-F5344CB8AC3E}">
        <p14:creationId xmlns:p14="http://schemas.microsoft.com/office/powerpoint/2010/main" val="7972956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6076D-8282-E6D8-BF09-F4D0BB28DEE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67C49E1F-5594-A9B4-9661-07DF9D836AB5}"/>
              </a:ext>
            </a:extLst>
          </p:cNvPr>
          <p:cNvSpPr txBox="1">
            <a:spLocks/>
          </p:cNvSpPr>
          <p:nvPr/>
        </p:nvSpPr>
        <p:spPr>
          <a:xfrm>
            <a:off x="0" y="0"/>
            <a:ext cx="12192000" cy="1271587"/>
          </a:xfrm>
          <a:prstGeom prst="rect">
            <a:avLst/>
          </a:prstGeom>
          <a:solidFill>
            <a:srgbClr val="002060"/>
          </a:solidFill>
        </p:spPr>
        <p:txBody>
          <a:bodyPr anchor="b">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b="1" dirty="0">
                <a:solidFill>
                  <a:srgbClr val="7030A0"/>
                </a:solidFill>
                <a:highlight>
                  <a:srgbClr val="FFFF00"/>
                </a:highlight>
              </a:rPr>
              <a:t>Try:</a:t>
            </a:r>
            <a:r>
              <a:rPr lang="en-GB" b="1" dirty="0">
                <a:solidFill>
                  <a:srgbClr val="FFFFFF"/>
                </a:solidFill>
              </a:rPr>
              <a:t> </a:t>
            </a:r>
            <a:r>
              <a:rPr lang="en-GB" dirty="0">
                <a:solidFill>
                  <a:srgbClr val="FFFFFF"/>
                </a:solidFill>
              </a:rPr>
              <a:t>BATCH/Bat commands: Directory commands</a:t>
            </a:r>
            <a:br>
              <a:rPr lang="en-GB" b="1" dirty="0">
                <a:solidFill>
                  <a:srgbClr val="FFFFFF"/>
                </a:solidFill>
              </a:rPr>
            </a:br>
            <a:endParaRPr lang="en-GB" b="1" dirty="0">
              <a:highlight>
                <a:srgbClr val="FFFF00"/>
              </a:highlight>
            </a:endParaRPr>
          </a:p>
        </p:txBody>
      </p:sp>
      <p:sp>
        <p:nvSpPr>
          <p:cNvPr id="4" name="Rectangle 3">
            <a:extLst>
              <a:ext uri="{FF2B5EF4-FFF2-40B4-BE49-F238E27FC236}">
                <a16:creationId xmlns:a16="http://schemas.microsoft.com/office/drawing/2014/main" id="{C242ADA7-AF3A-802E-C519-25B8209E78CE}"/>
              </a:ext>
            </a:extLst>
          </p:cNvPr>
          <p:cNvSpPr/>
          <p:nvPr/>
        </p:nvSpPr>
        <p:spPr>
          <a:xfrm>
            <a:off x="0" y="5693569"/>
            <a:ext cx="12192000" cy="11644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2">
            <a:extLst>
              <a:ext uri="{FF2B5EF4-FFF2-40B4-BE49-F238E27FC236}">
                <a16:creationId xmlns:a16="http://schemas.microsoft.com/office/drawing/2014/main" id="{78DFA5AA-A434-197D-4821-8363D49BB042}"/>
              </a:ext>
            </a:extLst>
          </p:cNvPr>
          <p:cNvSpPr txBox="1">
            <a:spLocks/>
          </p:cNvSpPr>
          <p:nvPr/>
        </p:nvSpPr>
        <p:spPr>
          <a:xfrm>
            <a:off x="203478" y="1486593"/>
            <a:ext cx="11899343" cy="4699895"/>
          </a:xfrm>
          <a:prstGeom prst="rect">
            <a:avLst/>
          </a:prstGeom>
          <a:noFill/>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spcBef>
                <a:spcPts val="0"/>
              </a:spcBef>
              <a:buFont typeface="+mj-lt"/>
              <a:buAutoNum type="arabicPeriod"/>
            </a:pPr>
            <a:r>
              <a:rPr lang="en-GB" sz="2400" b="1" dirty="0" err="1">
                <a:solidFill>
                  <a:srgbClr val="202124"/>
                </a:solidFill>
                <a:highlight>
                  <a:srgbClr val="FFFF00"/>
                </a:highlight>
              </a:rPr>
              <a:t>dir</a:t>
            </a:r>
            <a:r>
              <a:rPr lang="en-GB" sz="2400" b="1" dirty="0">
                <a:solidFill>
                  <a:srgbClr val="202124"/>
                </a:solidFill>
              </a:rPr>
              <a:t>:</a:t>
            </a:r>
            <a:r>
              <a:rPr lang="en-GB" sz="2400" dirty="0">
                <a:solidFill>
                  <a:srgbClr val="202124"/>
                </a:solidFill>
              </a:rPr>
              <a:t> Displays a list of contents in the current directory </a:t>
            </a:r>
            <a:endParaRPr lang="en-GB" sz="2400" b="1" dirty="0">
              <a:solidFill>
                <a:srgbClr val="202124"/>
              </a:solidFill>
            </a:endParaRPr>
          </a:p>
          <a:p>
            <a:pPr marL="514350" indent="-514350">
              <a:spcBef>
                <a:spcPts val="0"/>
              </a:spcBef>
              <a:buFont typeface="+mj-lt"/>
              <a:buAutoNum type="arabicPeriod"/>
            </a:pPr>
            <a:r>
              <a:rPr lang="en-GB" sz="2400" b="1" dirty="0" err="1">
                <a:solidFill>
                  <a:srgbClr val="202124"/>
                </a:solidFill>
                <a:highlight>
                  <a:srgbClr val="FFFF00"/>
                </a:highlight>
              </a:rPr>
              <a:t>dir</a:t>
            </a:r>
            <a:r>
              <a:rPr lang="en-GB" sz="2400" dirty="0">
                <a:solidFill>
                  <a:srgbClr val="202124"/>
                </a:solidFill>
                <a:highlight>
                  <a:srgbClr val="FFFF00"/>
                </a:highlight>
              </a:rPr>
              <a:t> | </a:t>
            </a:r>
            <a:r>
              <a:rPr lang="en-GB" sz="2400" b="1" dirty="0">
                <a:solidFill>
                  <a:srgbClr val="202124"/>
                </a:solidFill>
                <a:highlight>
                  <a:srgbClr val="FFFF00"/>
                </a:highlight>
              </a:rPr>
              <a:t>more</a:t>
            </a:r>
            <a:r>
              <a:rPr lang="en-GB" sz="2400" dirty="0">
                <a:solidFill>
                  <a:srgbClr val="202124"/>
                </a:solidFill>
              </a:rPr>
              <a:t>: Displays a list of contents in the directory 1 screen at a time.</a:t>
            </a:r>
          </a:p>
          <a:p>
            <a:pPr marL="514350" indent="-514350">
              <a:spcBef>
                <a:spcPts val="0"/>
              </a:spcBef>
              <a:buFont typeface="+mj-lt"/>
              <a:buAutoNum type="arabicPeriod"/>
            </a:pPr>
            <a:r>
              <a:rPr lang="en-GB" sz="2400" b="1" dirty="0" err="1">
                <a:solidFill>
                  <a:srgbClr val="202124"/>
                </a:solidFill>
                <a:highlight>
                  <a:srgbClr val="FFFF00"/>
                </a:highlight>
              </a:rPr>
              <a:t>mkdir</a:t>
            </a:r>
            <a:r>
              <a:rPr lang="en-GB" sz="2400" b="1" dirty="0">
                <a:solidFill>
                  <a:srgbClr val="202124"/>
                </a:solidFill>
                <a:highlight>
                  <a:srgbClr val="FFFF00"/>
                </a:highlight>
              </a:rPr>
              <a:t> </a:t>
            </a:r>
            <a:r>
              <a:rPr lang="en-GB" sz="2400" b="1" dirty="0" err="1">
                <a:solidFill>
                  <a:srgbClr val="202124"/>
                </a:solidFill>
                <a:highlight>
                  <a:srgbClr val="FFFF00"/>
                </a:highlight>
              </a:rPr>
              <a:t>testdir</a:t>
            </a:r>
            <a:r>
              <a:rPr lang="en-GB" sz="2400" b="1" dirty="0">
                <a:solidFill>
                  <a:srgbClr val="202124"/>
                </a:solidFill>
              </a:rPr>
              <a:t>:</a:t>
            </a:r>
            <a:r>
              <a:rPr lang="en-GB" sz="2400" dirty="0">
                <a:solidFill>
                  <a:srgbClr val="202124"/>
                </a:solidFill>
              </a:rPr>
              <a:t> creates a new folder with the name ‘</a:t>
            </a:r>
            <a:r>
              <a:rPr lang="en-GB" sz="2400" dirty="0" err="1">
                <a:solidFill>
                  <a:srgbClr val="202124"/>
                </a:solidFill>
              </a:rPr>
              <a:t>testdir</a:t>
            </a:r>
            <a:r>
              <a:rPr lang="en-GB" sz="2400" dirty="0">
                <a:solidFill>
                  <a:srgbClr val="202124"/>
                </a:solidFill>
              </a:rPr>
              <a:t>’. </a:t>
            </a:r>
            <a:endParaRPr lang="en-GB" sz="2400" b="1" dirty="0">
              <a:solidFill>
                <a:srgbClr val="202124"/>
              </a:solidFill>
            </a:endParaRPr>
          </a:p>
          <a:p>
            <a:pPr marL="514350" indent="-514350">
              <a:spcBef>
                <a:spcPts val="0"/>
              </a:spcBef>
              <a:buFont typeface="+mj-lt"/>
              <a:buAutoNum type="arabicPeriod"/>
            </a:pPr>
            <a:r>
              <a:rPr lang="en-GB" sz="2400" b="1" dirty="0">
                <a:solidFill>
                  <a:srgbClr val="202124"/>
                </a:solidFill>
                <a:highlight>
                  <a:srgbClr val="FFFF00"/>
                </a:highlight>
              </a:rPr>
              <a:t>cd</a:t>
            </a:r>
            <a:r>
              <a:rPr lang="en-GB" sz="2400" dirty="0">
                <a:solidFill>
                  <a:srgbClr val="202124"/>
                </a:solidFill>
                <a:highlight>
                  <a:srgbClr val="FFFF00"/>
                </a:highlight>
              </a:rPr>
              <a:t> </a:t>
            </a:r>
            <a:r>
              <a:rPr lang="en-GB" sz="2400" b="1" dirty="0" err="1">
                <a:solidFill>
                  <a:srgbClr val="202124"/>
                </a:solidFill>
                <a:highlight>
                  <a:srgbClr val="FFFF00"/>
                </a:highlight>
              </a:rPr>
              <a:t>testdir</a:t>
            </a:r>
            <a:r>
              <a:rPr lang="en-GB" sz="2400" b="1" dirty="0">
                <a:solidFill>
                  <a:srgbClr val="202124"/>
                </a:solidFill>
              </a:rPr>
              <a:t>:</a:t>
            </a:r>
            <a:r>
              <a:rPr lang="en-GB" sz="2400" dirty="0">
                <a:solidFill>
                  <a:srgbClr val="202124"/>
                </a:solidFill>
              </a:rPr>
              <a:t> cd followed by a directory/folder name to change directory.</a:t>
            </a:r>
          </a:p>
          <a:p>
            <a:pPr marL="514350" indent="-514350">
              <a:spcBef>
                <a:spcPts val="0"/>
              </a:spcBef>
              <a:buFont typeface="+mj-lt"/>
              <a:buAutoNum type="arabicPeriod"/>
            </a:pPr>
            <a:r>
              <a:rPr lang="es-ES" sz="2400" b="1" dirty="0">
                <a:highlight>
                  <a:srgbClr val="FFFF00"/>
                </a:highlight>
              </a:rPr>
              <a:t>echo "</a:t>
            </a:r>
            <a:r>
              <a:rPr lang="es-ES" sz="2400" b="1" dirty="0" err="1">
                <a:highlight>
                  <a:srgbClr val="FFFF00"/>
                </a:highlight>
              </a:rPr>
              <a:t>Hello</a:t>
            </a:r>
            <a:r>
              <a:rPr lang="es-ES" sz="2400" b="1" dirty="0">
                <a:highlight>
                  <a:srgbClr val="FFFF00"/>
                </a:highlight>
              </a:rPr>
              <a:t> </a:t>
            </a:r>
            <a:r>
              <a:rPr lang="es-ES" sz="2400" b="1" dirty="0" err="1">
                <a:highlight>
                  <a:srgbClr val="FFFF00"/>
                </a:highlight>
              </a:rPr>
              <a:t>World</a:t>
            </a:r>
            <a:r>
              <a:rPr lang="es-ES" sz="2400" b="1" dirty="0">
                <a:highlight>
                  <a:srgbClr val="FFFF00"/>
                </a:highlight>
              </a:rPr>
              <a:t>"&gt;newfile.txt</a:t>
            </a:r>
            <a:r>
              <a:rPr lang="en-US" sz="2400" b="1" dirty="0"/>
              <a:t>: </a:t>
            </a:r>
            <a:r>
              <a:rPr lang="en-US" sz="2400" dirty="0"/>
              <a:t>A new file can be created by using </a:t>
            </a:r>
            <a:r>
              <a:rPr lang="en-US" sz="2400" b="1" dirty="0"/>
              <a:t>echo</a:t>
            </a:r>
            <a:r>
              <a:rPr lang="en-US" sz="2400" dirty="0"/>
              <a:t> and a redirection filter </a:t>
            </a:r>
            <a:r>
              <a:rPr lang="en-US" sz="2400" b="1" dirty="0"/>
              <a:t>&gt;, </a:t>
            </a:r>
            <a:r>
              <a:rPr lang="en-US" sz="2400" dirty="0"/>
              <a:t>which</a:t>
            </a:r>
            <a:r>
              <a:rPr lang="en-US" sz="2400" b="1" dirty="0"/>
              <a:t> </a:t>
            </a:r>
            <a:r>
              <a:rPr lang="en-US" sz="2400" dirty="0"/>
              <a:t>directs any output into a file i.e. </a:t>
            </a:r>
            <a:r>
              <a:rPr lang="es-ES" sz="2400" dirty="0"/>
              <a:t>"</a:t>
            </a:r>
            <a:r>
              <a:rPr lang="es-ES" sz="2400" dirty="0" err="1"/>
              <a:t>Hello</a:t>
            </a:r>
            <a:r>
              <a:rPr lang="es-ES" sz="2400" dirty="0"/>
              <a:t> </a:t>
            </a:r>
            <a:r>
              <a:rPr lang="es-ES" sz="2400" dirty="0" err="1"/>
              <a:t>World</a:t>
            </a:r>
            <a:r>
              <a:rPr lang="es-ES" sz="2400" dirty="0"/>
              <a:t>“.</a:t>
            </a:r>
            <a:endParaRPr lang="en-US" sz="2400" dirty="0"/>
          </a:p>
          <a:p>
            <a:pPr marL="514350" indent="-514350">
              <a:spcBef>
                <a:spcPts val="0"/>
              </a:spcBef>
              <a:buFont typeface="+mj-lt"/>
              <a:buAutoNum type="arabicPeriod"/>
            </a:pPr>
            <a:r>
              <a:rPr lang="en-US" sz="2400" b="1" dirty="0">
                <a:solidFill>
                  <a:srgbClr val="202124"/>
                </a:solidFill>
                <a:highlight>
                  <a:srgbClr val="FFFF00"/>
                </a:highlight>
              </a:rPr>
              <a:t>type</a:t>
            </a:r>
            <a:r>
              <a:rPr lang="en-US" sz="2400" dirty="0">
                <a:solidFill>
                  <a:srgbClr val="202124"/>
                </a:solidFill>
                <a:highlight>
                  <a:srgbClr val="FFFF00"/>
                </a:highlight>
              </a:rPr>
              <a:t> </a:t>
            </a:r>
            <a:r>
              <a:rPr lang="en-US" sz="2400" b="1" dirty="0">
                <a:solidFill>
                  <a:srgbClr val="202124"/>
                </a:solidFill>
                <a:highlight>
                  <a:srgbClr val="FFFF00"/>
                </a:highlight>
              </a:rPr>
              <a:t>newfile.txt</a:t>
            </a:r>
            <a:r>
              <a:rPr lang="en-US" sz="2400" dirty="0">
                <a:solidFill>
                  <a:srgbClr val="202124"/>
                </a:solidFill>
              </a:rPr>
              <a:t>: </a:t>
            </a:r>
            <a:r>
              <a:rPr lang="en-US" sz="2400" dirty="0"/>
              <a:t>to display the contents of a text file.</a:t>
            </a:r>
            <a:endParaRPr lang="es-ES" sz="2400" b="1" dirty="0"/>
          </a:p>
          <a:p>
            <a:pPr marL="514350" indent="-514350">
              <a:spcBef>
                <a:spcPts val="0"/>
              </a:spcBef>
              <a:buFont typeface="+mj-lt"/>
              <a:buAutoNum type="arabicPeriod"/>
            </a:pPr>
            <a:r>
              <a:rPr lang="en-GB" sz="2400" b="1" dirty="0" err="1">
                <a:solidFill>
                  <a:srgbClr val="202124"/>
                </a:solidFill>
                <a:highlight>
                  <a:srgbClr val="FFFF00"/>
                </a:highlight>
              </a:rPr>
              <a:t>cd..</a:t>
            </a:r>
            <a:r>
              <a:rPr lang="en-GB" sz="2400" dirty="0" err="1">
                <a:solidFill>
                  <a:srgbClr val="202124"/>
                </a:solidFill>
                <a:highlight>
                  <a:srgbClr val="FFFF00"/>
                </a:highlight>
              </a:rPr>
              <a:t>:</a:t>
            </a:r>
            <a:r>
              <a:rPr lang="en-GB" sz="2400" dirty="0" err="1">
                <a:solidFill>
                  <a:srgbClr val="202124"/>
                </a:solidFill>
              </a:rPr>
              <a:t>Takes</a:t>
            </a:r>
            <a:r>
              <a:rPr lang="en-GB" sz="2400" dirty="0">
                <a:solidFill>
                  <a:srgbClr val="202124"/>
                </a:solidFill>
              </a:rPr>
              <a:t> us back up a directory. Or ../.. To go back up 2 directories.</a:t>
            </a:r>
          </a:p>
          <a:p>
            <a:pPr marL="514350" indent="-514350">
              <a:spcBef>
                <a:spcPts val="0"/>
              </a:spcBef>
              <a:buFont typeface="+mj-lt"/>
              <a:buAutoNum type="arabicPeriod"/>
            </a:pPr>
            <a:r>
              <a:rPr lang="en-GB" sz="2400" b="1" dirty="0">
                <a:solidFill>
                  <a:srgbClr val="202124"/>
                </a:solidFill>
                <a:highlight>
                  <a:srgbClr val="FFFF00"/>
                </a:highlight>
              </a:rPr>
              <a:t>del newfile.txt</a:t>
            </a:r>
            <a:r>
              <a:rPr lang="en-GB" sz="2400" b="1" dirty="0">
                <a:solidFill>
                  <a:srgbClr val="202124"/>
                </a:solidFill>
              </a:rPr>
              <a:t>:</a:t>
            </a:r>
            <a:r>
              <a:rPr lang="en-GB" sz="2400" dirty="0">
                <a:solidFill>
                  <a:srgbClr val="202124"/>
                </a:solidFill>
              </a:rPr>
              <a:t> removes a file or ‘</a:t>
            </a:r>
            <a:r>
              <a:rPr lang="en-GB" sz="2400" b="1" dirty="0">
                <a:solidFill>
                  <a:srgbClr val="202124"/>
                </a:solidFill>
              </a:rPr>
              <a:t>del *</a:t>
            </a:r>
            <a:r>
              <a:rPr lang="en-GB" sz="2400" dirty="0">
                <a:solidFill>
                  <a:srgbClr val="202124"/>
                </a:solidFill>
              </a:rPr>
              <a:t>’ removes all files in the current folder.</a:t>
            </a:r>
          </a:p>
          <a:p>
            <a:pPr marL="514350" indent="-514350">
              <a:spcBef>
                <a:spcPts val="0"/>
              </a:spcBef>
              <a:buFont typeface="+mj-lt"/>
              <a:buAutoNum type="arabicPeriod"/>
            </a:pPr>
            <a:r>
              <a:rPr lang="en-GB" sz="2400" b="1" dirty="0" err="1">
                <a:solidFill>
                  <a:srgbClr val="202124"/>
                </a:solidFill>
                <a:highlight>
                  <a:srgbClr val="FFFF00"/>
                </a:highlight>
              </a:rPr>
              <a:t>rmdir</a:t>
            </a:r>
            <a:r>
              <a:rPr lang="en-GB" sz="2400" b="1" dirty="0">
                <a:solidFill>
                  <a:srgbClr val="202124"/>
                </a:solidFill>
                <a:highlight>
                  <a:srgbClr val="FFFF00"/>
                </a:highlight>
              </a:rPr>
              <a:t> </a:t>
            </a:r>
            <a:r>
              <a:rPr lang="en-GB" sz="2400" b="1" dirty="0" err="1">
                <a:solidFill>
                  <a:srgbClr val="202124"/>
                </a:solidFill>
                <a:highlight>
                  <a:srgbClr val="FFFF00"/>
                </a:highlight>
              </a:rPr>
              <a:t>testdir</a:t>
            </a:r>
            <a:r>
              <a:rPr lang="en-GB" sz="2400" b="1" dirty="0">
                <a:solidFill>
                  <a:srgbClr val="202124"/>
                </a:solidFill>
              </a:rPr>
              <a:t>:</a:t>
            </a:r>
            <a:r>
              <a:rPr lang="en-GB" sz="2400" dirty="0">
                <a:solidFill>
                  <a:srgbClr val="202124"/>
                </a:solidFill>
              </a:rPr>
              <a:t> deletes a folder.</a:t>
            </a:r>
          </a:p>
          <a:p>
            <a:pPr marL="514350" indent="-514350">
              <a:spcBef>
                <a:spcPts val="0"/>
              </a:spcBef>
              <a:buFont typeface="+mj-lt"/>
              <a:buAutoNum type="arabicPeriod"/>
            </a:pPr>
            <a:r>
              <a:rPr lang="en-GB" sz="2400" b="1" dirty="0">
                <a:solidFill>
                  <a:srgbClr val="202124"/>
                </a:solidFill>
                <a:highlight>
                  <a:srgbClr val="FFFF00"/>
                </a:highlight>
              </a:rPr>
              <a:t>echo “Good job :o)”</a:t>
            </a:r>
            <a:r>
              <a:rPr lang="en-GB" sz="2400" b="1" dirty="0">
                <a:solidFill>
                  <a:srgbClr val="202124"/>
                </a:solidFill>
              </a:rPr>
              <a:t>: </a:t>
            </a:r>
            <a:r>
              <a:rPr lang="en-GB" sz="2400" dirty="0">
                <a:solidFill>
                  <a:srgbClr val="202124"/>
                </a:solidFill>
              </a:rPr>
              <a:t>Echo displays a message typed after the command.</a:t>
            </a:r>
          </a:p>
          <a:p>
            <a:pPr marL="514350" indent="-514350">
              <a:spcBef>
                <a:spcPts val="0"/>
              </a:spcBef>
              <a:buFont typeface="+mj-lt"/>
              <a:buAutoNum type="arabicPeriod"/>
            </a:pPr>
            <a:r>
              <a:rPr lang="en-GB" sz="2400" b="1" dirty="0" err="1">
                <a:solidFill>
                  <a:srgbClr val="202124"/>
                </a:solidFill>
                <a:highlight>
                  <a:srgbClr val="FFFF00"/>
                </a:highlight>
              </a:rPr>
              <a:t>cls</a:t>
            </a:r>
            <a:r>
              <a:rPr lang="en-GB" sz="2400" b="1" dirty="0">
                <a:solidFill>
                  <a:srgbClr val="202124"/>
                </a:solidFill>
              </a:rPr>
              <a:t>:</a:t>
            </a:r>
            <a:r>
              <a:rPr lang="en-GB" sz="2400" dirty="0">
                <a:solidFill>
                  <a:srgbClr val="202124"/>
                </a:solidFill>
              </a:rPr>
              <a:t> Clears the screen/prompt window.</a:t>
            </a:r>
          </a:p>
          <a:p>
            <a:pPr>
              <a:spcBef>
                <a:spcPts val="0"/>
              </a:spcBef>
            </a:pPr>
            <a:endParaRPr lang="en-GB" sz="2000" dirty="0">
              <a:solidFill>
                <a:srgbClr val="202124"/>
              </a:solidFill>
            </a:endParaRPr>
          </a:p>
        </p:txBody>
      </p:sp>
    </p:spTree>
    <p:extLst>
      <p:ext uri="{BB962C8B-B14F-4D97-AF65-F5344CB8AC3E}">
        <p14:creationId xmlns:p14="http://schemas.microsoft.com/office/powerpoint/2010/main" val="23240546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txBox="1">
            <a:spLocks/>
          </p:cNvSpPr>
          <p:nvPr/>
        </p:nvSpPr>
        <p:spPr>
          <a:xfrm>
            <a:off x="0" y="0"/>
            <a:ext cx="12192000" cy="1007339"/>
          </a:xfrm>
          <a:prstGeom prst="rect">
            <a:avLst/>
          </a:prstGeom>
          <a:solidFill>
            <a:srgbClr val="002060"/>
          </a:solidFill>
        </p:spPr>
        <p:txBody>
          <a:bodyPr>
            <a:normAutofit fontScale="4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12000" dirty="0">
                <a:solidFill>
                  <a:schemeClr val="bg1"/>
                </a:solidFill>
              </a:rPr>
              <a:t>Bg. </a:t>
            </a:r>
            <a:r>
              <a:rPr lang="en-GB" sz="8900" dirty="0">
                <a:solidFill>
                  <a:schemeClr val="bg1"/>
                </a:solidFill>
              </a:rPr>
              <a:t>Tips: </a:t>
            </a:r>
            <a:r>
              <a:rPr lang="en-GB" sz="8000" dirty="0">
                <a:solidFill>
                  <a:srgbClr val="FFFFFF"/>
                </a:solidFill>
              </a:rPr>
              <a:t>BATCH/Bat commands</a:t>
            </a:r>
            <a:br>
              <a:rPr lang="en-GB" b="1" dirty="0">
                <a:solidFill>
                  <a:srgbClr val="FFFFFF"/>
                </a:solidFill>
              </a:rPr>
            </a:br>
            <a:endParaRPr lang="en-GB" b="1" dirty="0">
              <a:highlight>
                <a:srgbClr val="FFFF00"/>
              </a:highlight>
            </a:endParaRPr>
          </a:p>
        </p:txBody>
      </p:sp>
      <p:sp>
        <p:nvSpPr>
          <p:cNvPr id="3" name="Rectangle 2">
            <a:extLst>
              <a:ext uri="{FF2B5EF4-FFF2-40B4-BE49-F238E27FC236}">
                <a16:creationId xmlns:a16="http://schemas.microsoft.com/office/drawing/2014/main" id="{6F5B0A9D-B76D-93F1-E478-2AD1192809DA}"/>
              </a:ext>
            </a:extLst>
          </p:cNvPr>
          <p:cNvSpPr/>
          <p:nvPr/>
        </p:nvSpPr>
        <p:spPr>
          <a:xfrm>
            <a:off x="0" y="5700713"/>
            <a:ext cx="12137231" cy="115728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Content Placeholder 2">
            <a:extLst>
              <a:ext uri="{FF2B5EF4-FFF2-40B4-BE49-F238E27FC236}">
                <a16:creationId xmlns:a16="http://schemas.microsoft.com/office/drawing/2014/main" id="{005CED6A-A5A7-4341-8E5F-61ACE04CC2A1}"/>
              </a:ext>
            </a:extLst>
          </p:cNvPr>
          <p:cNvSpPr txBox="1">
            <a:spLocks/>
          </p:cNvSpPr>
          <p:nvPr/>
        </p:nvSpPr>
        <p:spPr>
          <a:xfrm>
            <a:off x="290393" y="1286120"/>
            <a:ext cx="11556443" cy="5236123"/>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0"/>
              </a:spcBef>
            </a:pPr>
            <a:r>
              <a:rPr lang="en-GB" sz="2000" dirty="0"/>
              <a:t>Pressing the </a:t>
            </a:r>
            <a:r>
              <a:rPr lang="en-GB" sz="2000" b="1" dirty="0"/>
              <a:t>up and down arrows </a:t>
            </a:r>
            <a:r>
              <a:rPr lang="en-GB" sz="2000" dirty="0"/>
              <a:t>on your keyboard allow you to cycle through recently used commands.</a:t>
            </a:r>
            <a:endParaRPr lang="en-GB" sz="2000" b="1" dirty="0">
              <a:solidFill>
                <a:srgbClr val="202124"/>
              </a:solidFill>
            </a:endParaRPr>
          </a:p>
          <a:p>
            <a:pPr>
              <a:spcBef>
                <a:spcPts val="0"/>
              </a:spcBef>
            </a:pPr>
            <a:r>
              <a:rPr lang="en-GB" sz="2000" b="1" dirty="0">
                <a:solidFill>
                  <a:srgbClr val="202124"/>
                </a:solidFill>
              </a:rPr>
              <a:t>help</a:t>
            </a:r>
            <a:r>
              <a:rPr lang="en-GB" sz="2000" dirty="0">
                <a:solidFill>
                  <a:srgbClr val="202124"/>
                </a:solidFill>
              </a:rPr>
              <a:t> - Displays a list of commands or help about a specific command: </a:t>
            </a:r>
            <a:r>
              <a:rPr lang="en-GB" sz="2000" b="1" dirty="0">
                <a:solidFill>
                  <a:srgbClr val="202124"/>
                </a:solidFill>
              </a:rPr>
              <a:t>help dir.</a:t>
            </a:r>
          </a:p>
          <a:p>
            <a:pPr>
              <a:spcBef>
                <a:spcPts val="0"/>
              </a:spcBef>
            </a:pPr>
            <a:r>
              <a:rPr lang="en-US" sz="2000" b="1" dirty="0" err="1">
                <a:solidFill>
                  <a:srgbClr val="212529"/>
                </a:solidFill>
              </a:rPr>
              <a:t>dir</a:t>
            </a:r>
            <a:r>
              <a:rPr lang="en-US" sz="2000" b="1" dirty="0">
                <a:solidFill>
                  <a:srgbClr val="212529"/>
                </a:solidFill>
              </a:rPr>
              <a:t> | more - </a:t>
            </a:r>
            <a:r>
              <a:rPr lang="en-US" sz="2000" dirty="0">
                <a:solidFill>
                  <a:srgbClr val="212529"/>
                </a:solidFill>
              </a:rPr>
              <a:t>to output the directory list 1 screen at a time.</a:t>
            </a:r>
          </a:p>
          <a:p>
            <a:pPr lvl="1">
              <a:spcBef>
                <a:spcPts val="0"/>
              </a:spcBef>
              <a:buFont typeface="Courier New" panose="02070309020205020404" pitchFamily="49" charset="0"/>
              <a:buChar char="o"/>
            </a:pPr>
            <a:r>
              <a:rPr lang="en-GB" sz="2000" dirty="0">
                <a:solidFill>
                  <a:srgbClr val="202124"/>
                </a:solidFill>
              </a:rPr>
              <a:t>Tip: </a:t>
            </a:r>
            <a:r>
              <a:rPr lang="en-GB" sz="2000" b="1" dirty="0">
                <a:solidFill>
                  <a:srgbClr val="202124"/>
                </a:solidFill>
              </a:rPr>
              <a:t>more</a:t>
            </a:r>
            <a:r>
              <a:rPr lang="en-GB" sz="2000" dirty="0">
                <a:solidFill>
                  <a:srgbClr val="202124"/>
                </a:solidFill>
              </a:rPr>
              <a:t> can also be used with a document, to output the contents of a file 1 screen at a time e.g. </a:t>
            </a:r>
            <a:r>
              <a:rPr lang="en-US" sz="2000" b="1" dirty="0">
                <a:solidFill>
                  <a:srgbClr val="212529"/>
                </a:solidFill>
              </a:rPr>
              <a:t>more text.txt</a:t>
            </a:r>
            <a:endParaRPr lang="en-GB" sz="2000" b="1" dirty="0">
              <a:solidFill>
                <a:srgbClr val="202124"/>
              </a:solidFill>
            </a:endParaRPr>
          </a:p>
          <a:p>
            <a:pPr>
              <a:spcBef>
                <a:spcPts val="0"/>
              </a:spcBef>
            </a:pPr>
            <a:r>
              <a:rPr lang="en-GB" sz="2000" b="1" dirty="0">
                <a:solidFill>
                  <a:srgbClr val="202124"/>
                </a:solidFill>
              </a:rPr>
              <a:t>/? -</a:t>
            </a:r>
            <a:r>
              <a:rPr lang="en-GB" sz="2000" dirty="0">
                <a:solidFill>
                  <a:srgbClr val="202124"/>
                </a:solidFill>
              </a:rPr>
              <a:t> Adding /? after you type a command will show the help page for the command including other associated commands.</a:t>
            </a:r>
            <a:endParaRPr lang="pt-BR" sz="2000" dirty="0">
              <a:solidFill>
                <a:srgbClr val="202124"/>
              </a:solidFill>
            </a:endParaRPr>
          </a:p>
          <a:p>
            <a:pPr>
              <a:spcBef>
                <a:spcPts val="0"/>
              </a:spcBef>
            </a:pPr>
            <a:r>
              <a:rPr lang="en-GB" sz="2000" b="1" dirty="0">
                <a:solidFill>
                  <a:srgbClr val="202124"/>
                </a:solidFill>
              </a:rPr>
              <a:t>D: </a:t>
            </a:r>
            <a:r>
              <a:rPr lang="en-GB" sz="2000" dirty="0">
                <a:solidFill>
                  <a:srgbClr val="202124"/>
                </a:solidFill>
              </a:rPr>
              <a:t>-</a:t>
            </a:r>
            <a:r>
              <a:rPr lang="en-GB" sz="2000" b="1" dirty="0">
                <a:solidFill>
                  <a:srgbClr val="202124"/>
                </a:solidFill>
              </a:rPr>
              <a:t> </a:t>
            </a:r>
            <a:r>
              <a:rPr lang="en-GB" sz="2000" dirty="0">
                <a:solidFill>
                  <a:srgbClr val="202124"/>
                </a:solidFill>
              </a:rPr>
              <a:t>An existing drive letter e.g. D, E, F or T followed by : changes the drive you are in.</a:t>
            </a:r>
          </a:p>
          <a:p>
            <a:pPr>
              <a:spcBef>
                <a:spcPts val="0"/>
              </a:spcBef>
            </a:pPr>
            <a:r>
              <a:rPr lang="en-GB" sz="2000" b="1" dirty="0">
                <a:solidFill>
                  <a:srgbClr val="202124"/>
                </a:solidFill>
              </a:rPr>
              <a:t>start: </a:t>
            </a:r>
            <a:r>
              <a:rPr lang="en-GB" sz="2000" dirty="0">
                <a:solidFill>
                  <a:srgbClr val="202124"/>
                </a:solidFill>
              </a:rPr>
              <a:t> Used to start an application or webpage e.g. start chrome, start </a:t>
            </a:r>
            <a:r>
              <a:rPr lang="en-GB" sz="2000" dirty="0">
                <a:solidFill>
                  <a:srgbClr val="202124"/>
                </a:solidFill>
                <a:hlinkClick r:id="rId2"/>
              </a:rPr>
              <a:t>www.?????.com</a:t>
            </a:r>
            <a:r>
              <a:rPr lang="en-GB" sz="2000" dirty="0">
                <a:solidFill>
                  <a:srgbClr val="202124"/>
                </a:solidFill>
              </a:rPr>
              <a:t> or start batchfile.bat to run a batch script. More on this later.</a:t>
            </a:r>
          </a:p>
          <a:p>
            <a:pPr>
              <a:spcBef>
                <a:spcPts val="0"/>
              </a:spcBef>
            </a:pPr>
            <a:r>
              <a:rPr lang="en-GB" sz="2000" b="1" dirty="0">
                <a:solidFill>
                  <a:srgbClr val="202124"/>
                </a:solidFill>
              </a:rPr>
              <a:t>exit</a:t>
            </a:r>
            <a:r>
              <a:rPr lang="en-GB" sz="2000" dirty="0">
                <a:solidFill>
                  <a:srgbClr val="202124"/>
                </a:solidFill>
              </a:rPr>
              <a:t> – to close the CLI.</a:t>
            </a:r>
            <a:endParaRPr lang="en-GB" sz="2000" b="1" dirty="0">
              <a:solidFill>
                <a:srgbClr val="202124"/>
              </a:solidFill>
            </a:endParaRPr>
          </a:p>
          <a:p>
            <a:pPr>
              <a:spcBef>
                <a:spcPts val="0"/>
              </a:spcBef>
            </a:pPr>
            <a:r>
              <a:rPr lang="en-GB" sz="2000" b="1" dirty="0">
                <a:solidFill>
                  <a:srgbClr val="202124"/>
                </a:solidFill>
              </a:rPr>
              <a:t>copy * University/ </a:t>
            </a:r>
            <a:r>
              <a:rPr lang="en-GB" sz="2000" dirty="0">
                <a:solidFill>
                  <a:srgbClr val="202124"/>
                </a:solidFill>
              </a:rPr>
              <a:t>- Copies all files in the current folder to the ‘University’ folder.</a:t>
            </a:r>
          </a:p>
          <a:p>
            <a:pPr>
              <a:spcBef>
                <a:spcPts val="0"/>
              </a:spcBef>
            </a:pPr>
            <a:r>
              <a:rPr lang="en-GB" sz="2000" b="1" dirty="0">
                <a:solidFill>
                  <a:srgbClr val="202124"/>
                </a:solidFill>
              </a:rPr>
              <a:t>timeout /t 10 /</a:t>
            </a:r>
            <a:r>
              <a:rPr lang="en-GB" sz="2000" b="1" dirty="0" err="1">
                <a:solidFill>
                  <a:srgbClr val="202124"/>
                </a:solidFill>
              </a:rPr>
              <a:t>nobreak</a:t>
            </a:r>
            <a:r>
              <a:rPr lang="en-GB" sz="2000" b="1" dirty="0">
                <a:solidFill>
                  <a:srgbClr val="202124"/>
                </a:solidFill>
              </a:rPr>
              <a:t> </a:t>
            </a:r>
            <a:r>
              <a:rPr lang="en-GB" sz="2000" dirty="0">
                <a:solidFill>
                  <a:srgbClr val="202124"/>
                </a:solidFill>
              </a:rPr>
              <a:t>- </a:t>
            </a:r>
            <a:r>
              <a:rPr lang="en-US" sz="2000" dirty="0">
                <a:solidFill>
                  <a:srgbClr val="161616"/>
                </a:solidFill>
              </a:rPr>
              <a:t>pause </a:t>
            </a:r>
            <a:r>
              <a:rPr lang="en-US" sz="2000" dirty="0" err="1">
                <a:solidFill>
                  <a:srgbClr val="161616"/>
                </a:solidFill>
              </a:rPr>
              <a:t>cmd</a:t>
            </a:r>
            <a:r>
              <a:rPr lang="en-US" sz="2000" dirty="0">
                <a:solidFill>
                  <a:srgbClr val="161616"/>
                </a:solidFill>
              </a:rPr>
              <a:t> processing for 10 seconds &amp; ignores any keystroke. Used in scripts when you want to </a:t>
            </a:r>
            <a:r>
              <a:rPr lang="en-US" sz="2000" dirty="0">
                <a:solidFill>
                  <a:prstClr val="black"/>
                </a:solidFill>
              </a:rPr>
              <a:t>allow background processes, network connections, or services to initialize before the script proceeds.</a:t>
            </a:r>
            <a:endParaRPr lang="en-GB" sz="2000" dirty="0">
              <a:solidFill>
                <a:srgbClr val="202124"/>
              </a:solidFill>
            </a:endParaRPr>
          </a:p>
          <a:p>
            <a:pPr>
              <a:spcBef>
                <a:spcPts val="0"/>
              </a:spcBef>
            </a:pPr>
            <a:endParaRPr lang="en-GB" sz="2000" dirty="0">
              <a:solidFill>
                <a:srgbClr val="202124"/>
              </a:solidFill>
            </a:endParaRPr>
          </a:p>
        </p:txBody>
      </p:sp>
      <p:sp>
        <p:nvSpPr>
          <p:cNvPr id="6" name="TextBox 5">
            <a:extLst>
              <a:ext uri="{FF2B5EF4-FFF2-40B4-BE49-F238E27FC236}">
                <a16:creationId xmlns:a16="http://schemas.microsoft.com/office/drawing/2014/main" id="{95B6667E-30B0-4091-A03A-208A2BAC5FA5}"/>
              </a:ext>
            </a:extLst>
          </p:cNvPr>
          <p:cNvSpPr txBox="1"/>
          <p:nvPr/>
        </p:nvSpPr>
        <p:spPr>
          <a:xfrm>
            <a:off x="121444" y="6279356"/>
            <a:ext cx="6257924" cy="369332"/>
          </a:xfrm>
          <a:prstGeom prst="rect">
            <a:avLst/>
          </a:prstGeom>
          <a:noFill/>
        </p:spPr>
        <p:txBody>
          <a:bodyPr wrap="square">
            <a:spAutoFit/>
          </a:bodyPr>
          <a:lstStyle/>
          <a:p>
            <a:pPr marL="540385" lvl="1" indent="0">
              <a:lnSpc>
                <a:spcPct val="100000"/>
              </a:lnSpc>
              <a:spcBef>
                <a:spcPts val="0"/>
              </a:spcBef>
              <a:spcAft>
                <a:spcPts val="300"/>
              </a:spcAft>
              <a:buNone/>
            </a:pPr>
            <a:r>
              <a:rPr lang="en-GB" dirty="0"/>
              <a:t>Bg. Video: </a:t>
            </a:r>
            <a:r>
              <a:rPr lang="en-GB" dirty="0">
                <a:hlinkClick r:id="rId3"/>
              </a:rPr>
              <a:t>Windows Command Line Tutorial</a:t>
            </a:r>
            <a:r>
              <a:rPr lang="en-GB" dirty="0"/>
              <a:t>.</a:t>
            </a:r>
          </a:p>
        </p:txBody>
      </p:sp>
    </p:spTree>
    <p:extLst>
      <p:ext uri="{BB962C8B-B14F-4D97-AF65-F5344CB8AC3E}">
        <p14:creationId xmlns:p14="http://schemas.microsoft.com/office/powerpoint/2010/main" val="37735407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278536"/>
            <a:ext cx="9895951" cy="1033669"/>
          </a:xfrm>
        </p:spPr>
        <p:txBody>
          <a:bodyPr>
            <a:normAutofit/>
          </a:bodyPr>
          <a:lstStyle/>
          <a:p>
            <a:r>
              <a:rPr lang="en-GB" sz="6000" b="1" dirty="0">
                <a:solidFill>
                  <a:srgbClr val="FFFFFF"/>
                </a:solidFill>
              </a:rPr>
              <a:t>Bg. </a:t>
            </a:r>
            <a:r>
              <a:rPr lang="en-GB" b="1" dirty="0">
                <a:solidFill>
                  <a:srgbClr val="FFFFFF"/>
                </a:solidFill>
              </a:rPr>
              <a:t>File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59922" y="1836525"/>
            <a:ext cx="11732645" cy="4486179"/>
          </a:xfrm>
        </p:spPr>
        <p:txBody>
          <a:bodyPr>
            <a:noAutofit/>
          </a:bodyPr>
          <a:lstStyle/>
          <a:p>
            <a:pPr>
              <a:lnSpc>
                <a:spcPct val="100000"/>
              </a:lnSpc>
              <a:spcBef>
                <a:spcPts val="0"/>
              </a:spcBef>
            </a:pPr>
            <a:r>
              <a:rPr lang="en-US" sz="3200" dirty="0"/>
              <a:t>A new file can be created by using </a:t>
            </a:r>
            <a:r>
              <a:rPr lang="en-US" sz="3200" b="1" dirty="0"/>
              <a:t>echo</a:t>
            </a:r>
            <a:r>
              <a:rPr lang="en-US" sz="3200" dirty="0"/>
              <a:t> and a redirection filter </a:t>
            </a:r>
            <a:r>
              <a:rPr lang="en-US" sz="3200" b="1" dirty="0"/>
              <a:t>&gt;</a:t>
            </a:r>
          </a:p>
          <a:p>
            <a:pPr>
              <a:lnSpc>
                <a:spcPct val="100000"/>
              </a:lnSpc>
              <a:spcBef>
                <a:spcPts val="0"/>
              </a:spcBef>
            </a:pPr>
            <a:r>
              <a:rPr lang="en-US" sz="3200" dirty="0"/>
              <a:t>It redirects any output to a file. OR creates a file if it doesn’t exist.</a:t>
            </a:r>
          </a:p>
          <a:p>
            <a:pPr lvl="1">
              <a:lnSpc>
                <a:spcPct val="100000"/>
              </a:lnSpc>
              <a:spcBef>
                <a:spcPts val="0"/>
              </a:spcBef>
            </a:pPr>
            <a:r>
              <a:rPr lang="es-ES" sz="3200" b="1" dirty="0"/>
              <a:t>echo "</a:t>
            </a:r>
            <a:r>
              <a:rPr lang="es-ES" sz="3200" b="1" dirty="0" err="1"/>
              <a:t>Hello</a:t>
            </a:r>
            <a:r>
              <a:rPr lang="es-ES" sz="3200" b="1" dirty="0"/>
              <a:t> </a:t>
            </a:r>
            <a:r>
              <a:rPr lang="es-ES" sz="3200" b="1" dirty="0" err="1"/>
              <a:t>World</a:t>
            </a:r>
            <a:r>
              <a:rPr lang="es-ES" sz="3200" b="1" dirty="0"/>
              <a:t>"&gt;newfile.txt</a:t>
            </a:r>
            <a:endParaRPr lang="en-US" sz="3200" b="1" dirty="0"/>
          </a:p>
          <a:p>
            <a:pPr lvl="1">
              <a:lnSpc>
                <a:spcPct val="100000"/>
              </a:lnSpc>
              <a:spcBef>
                <a:spcPts val="0"/>
              </a:spcBef>
            </a:pPr>
            <a:r>
              <a:rPr lang="es-ES" sz="3200" dirty="0" err="1"/>
              <a:t>Or</a:t>
            </a:r>
            <a:r>
              <a:rPr lang="es-ES" sz="3200" dirty="0"/>
              <a:t> </a:t>
            </a:r>
            <a:r>
              <a:rPr lang="es-ES" sz="3200" b="1" dirty="0"/>
              <a:t>echo "</a:t>
            </a:r>
            <a:r>
              <a:rPr lang="es-ES" sz="3200" b="1" dirty="0" err="1"/>
              <a:t>Hello</a:t>
            </a:r>
            <a:r>
              <a:rPr lang="es-ES" sz="3200" b="1" dirty="0"/>
              <a:t> </a:t>
            </a:r>
            <a:r>
              <a:rPr lang="es-ES" sz="3200" b="1" dirty="0" err="1"/>
              <a:t>World</a:t>
            </a:r>
            <a:r>
              <a:rPr lang="es-ES" sz="3200" b="1" dirty="0"/>
              <a:t>"&gt;C:\newfile.txt</a:t>
            </a:r>
          </a:p>
          <a:p>
            <a:pPr>
              <a:lnSpc>
                <a:spcPct val="100000"/>
              </a:lnSpc>
              <a:spcBef>
                <a:spcPts val="0"/>
              </a:spcBef>
            </a:pPr>
            <a:r>
              <a:rPr lang="en-US" sz="3200" dirty="0"/>
              <a:t>Use the </a:t>
            </a:r>
            <a:r>
              <a:rPr lang="en-US" sz="3200" b="1" dirty="0"/>
              <a:t>type</a:t>
            </a:r>
            <a:r>
              <a:rPr lang="en-US" sz="3200" dirty="0"/>
              <a:t> command to display the contents of a text file.</a:t>
            </a:r>
          </a:p>
          <a:p>
            <a:pPr lvl="1">
              <a:lnSpc>
                <a:spcPct val="100000"/>
              </a:lnSpc>
              <a:spcBef>
                <a:spcPts val="0"/>
              </a:spcBef>
            </a:pPr>
            <a:r>
              <a:rPr lang="en-US" sz="3200" b="1" dirty="0">
                <a:solidFill>
                  <a:srgbClr val="202124"/>
                </a:solidFill>
              </a:rPr>
              <a:t>type</a:t>
            </a:r>
            <a:r>
              <a:rPr lang="en-US" sz="3200" dirty="0">
                <a:solidFill>
                  <a:srgbClr val="202124"/>
                </a:solidFill>
              </a:rPr>
              <a:t> </a:t>
            </a:r>
            <a:r>
              <a:rPr lang="en-US" sz="3200" b="1" dirty="0">
                <a:solidFill>
                  <a:srgbClr val="202124"/>
                </a:solidFill>
              </a:rPr>
              <a:t>newfile.txt</a:t>
            </a:r>
            <a:endParaRPr lang="es-ES" sz="3200" b="1" dirty="0"/>
          </a:p>
          <a:p>
            <a:pPr>
              <a:lnSpc>
                <a:spcPct val="100000"/>
              </a:lnSpc>
              <a:spcBef>
                <a:spcPts val="0"/>
              </a:spcBef>
            </a:pPr>
            <a:r>
              <a:rPr lang="es-ES" sz="3200" dirty="0" err="1"/>
              <a:t>The</a:t>
            </a:r>
            <a:r>
              <a:rPr lang="es-ES" sz="3200" dirty="0"/>
              <a:t> del </a:t>
            </a:r>
            <a:r>
              <a:rPr lang="es-ES" sz="3200" dirty="0" err="1"/>
              <a:t>command</a:t>
            </a:r>
            <a:r>
              <a:rPr lang="es-ES" sz="3200" dirty="0"/>
              <a:t> can be </a:t>
            </a:r>
            <a:r>
              <a:rPr lang="es-ES" sz="3200" dirty="0" err="1"/>
              <a:t>used</a:t>
            </a:r>
            <a:r>
              <a:rPr lang="es-ES" sz="3200" dirty="0"/>
              <a:t> </a:t>
            </a:r>
            <a:r>
              <a:rPr lang="es-ES" sz="3200" dirty="0" err="1"/>
              <a:t>to</a:t>
            </a:r>
            <a:r>
              <a:rPr lang="es-ES" sz="3200" dirty="0"/>
              <a:t> </a:t>
            </a:r>
            <a:r>
              <a:rPr lang="es-ES" sz="3200" dirty="0" err="1"/>
              <a:t>delete</a:t>
            </a:r>
            <a:r>
              <a:rPr lang="es-ES" sz="3200" dirty="0"/>
              <a:t> a file:</a:t>
            </a:r>
          </a:p>
          <a:p>
            <a:pPr lvl="1">
              <a:lnSpc>
                <a:spcPct val="100000"/>
              </a:lnSpc>
              <a:spcBef>
                <a:spcPts val="0"/>
              </a:spcBef>
            </a:pPr>
            <a:r>
              <a:rPr lang="es-ES" sz="3200" b="1" dirty="0"/>
              <a:t>del newfile.txt</a:t>
            </a:r>
          </a:p>
          <a:p>
            <a:pPr>
              <a:lnSpc>
                <a:spcPct val="100000"/>
              </a:lnSpc>
              <a:spcBef>
                <a:spcPts val="0"/>
              </a:spcBef>
            </a:pPr>
            <a:endParaRPr lang="en-US" sz="3200" b="1" dirty="0"/>
          </a:p>
          <a:p>
            <a:pPr>
              <a:lnSpc>
                <a:spcPct val="100000"/>
              </a:lnSpc>
              <a:spcBef>
                <a:spcPts val="0"/>
              </a:spcBef>
            </a:pPr>
            <a:endParaRPr lang="en-GB" sz="3200" dirty="0"/>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96394" y="239093"/>
            <a:ext cx="3211740" cy="154524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7862149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7030A0"/>
                </a:solidFill>
                <a:highlight>
                  <a:srgbClr val="FFFF00"/>
                </a:highlight>
              </a:rPr>
              <a:t>Try</a:t>
            </a:r>
            <a:r>
              <a:rPr lang="en-GB" sz="4800" b="1" dirty="0">
                <a:solidFill>
                  <a:srgbClr val="FFFFFF"/>
                </a:solidFill>
              </a:rPr>
              <a:t>: </a:t>
            </a:r>
            <a:r>
              <a:rPr lang="en-GB" sz="4000" b="1" dirty="0">
                <a:solidFill>
                  <a:srgbClr val="FFFFFF"/>
                </a:solidFill>
              </a:rPr>
              <a:t>Save a list of running processes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6791" y="1712687"/>
            <a:ext cx="10698013" cy="4835226"/>
          </a:xfrm>
        </p:spPr>
        <p:txBody>
          <a:bodyPr>
            <a:noAutofit/>
          </a:bodyPr>
          <a:lstStyle/>
          <a:p>
            <a:pPr>
              <a:spcBef>
                <a:spcPts val="0"/>
              </a:spcBef>
            </a:pPr>
            <a:r>
              <a:rPr lang="en-US" b="1" dirty="0" err="1">
                <a:solidFill>
                  <a:srgbClr val="201F1E"/>
                </a:solidFill>
              </a:rPr>
              <a:t>tasklist</a:t>
            </a:r>
            <a:r>
              <a:rPr lang="en-US" dirty="0">
                <a:solidFill>
                  <a:srgbClr val="201F1E"/>
                </a:solidFill>
              </a:rPr>
              <a:t> – this Bat command allows us to view a list of </a:t>
            </a:r>
            <a:r>
              <a:rPr lang="en-US" b="0" i="0" u="none" strike="noStrike" dirty="0">
                <a:solidFill>
                  <a:srgbClr val="201F1E"/>
                </a:solidFill>
                <a:effectLst/>
              </a:rPr>
              <a:t>running ‘</a:t>
            </a:r>
            <a:r>
              <a:rPr lang="en-US" b="1" i="0" u="none" strike="noStrike" dirty="0">
                <a:solidFill>
                  <a:srgbClr val="201F1E"/>
                </a:solidFill>
                <a:effectLst/>
              </a:rPr>
              <a:t>processes</a:t>
            </a:r>
            <a:r>
              <a:rPr lang="en-US" b="0" i="0" u="none" strike="noStrike" dirty="0">
                <a:solidFill>
                  <a:srgbClr val="201F1E"/>
                </a:solidFill>
                <a:effectLst/>
              </a:rPr>
              <a:t>’ </a:t>
            </a:r>
            <a:r>
              <a:rPr lang="en-US" dirty="0">
                <a:solidFill>
                  <a:srgbClr val="201F1E"/>
                </a:solidFill>
              </a:rPr>
              <a:t>on the </a:t>
            </a:r>
            <a:r>
              <a:rPr lang="en-US" b="0" i="0" u="none" strike="noStrike" dirty="0">
                <a:solidFill>
                  <a:srgbClr val="201F1E"/>
                </a:solidFill>
                <a:effectLst/>
              </a:rPr>
              <a:t>Windows </a:t>
            </a:r>
            <a:r>
              <a:rPr lang="en-US" dirty="0">
                <a:solidFill>
                  <a:srgbClr val="201F1E"/>
                </a:solidFill>
              </a:rPr>
              <a:t>system</a:t>
            </a:r>
            <a:r>
              <a:rPr lang="en-US" b="0" i="0" u="none" strike="noStrike" dirty="0">
                <a:solidFill>
                  <a:srgbClr val="201F1E"/>
                </a:solidFill>
                <a:effectLst/>
              </a:rPr>
              <a:t>.</a:t>
            </a:r>
          </a:p>
          <a:p>
            <a:pPr rtl="0">
              <a:spcBef>
                <a:spcPts val="0"/>
              </a:spcBef>
              <a:spcAft>
                <a:spcPts val="0"/>
              </a:spcAft>
            </a:pPr>
            <a:r>
              <a:rPr lang="en-US" b="1" i="0" u="none" strike="noStrike" dirty="0" err="1">
                <a:solidFill>
                  <a:srgbClr val="201F1E"/>
                </a:solidFill>
                <a:effectLst/>
              </a:rPr>
              <a:t>tasklist</a:t>
            </a:r>
            <a:r>
              <a:rPr lang="en-US" b="1" i="0" u="none" strike="noStrike" dirty="0">
                <a:solidFill>
                  <a:srgbClr val="201F1E"/>
                </a:solidFill>
                <a:effectLst/>
              </a:rPr>
              <a:t> | clip</a:t>
            </a:r>
            <a:r>
              <a:rPr lang="en-US" b="0" i="0" u="none" strike="noStrike" dirty="0">
                <a:solidFill>
                  <a:srgbClr val="201F1E"/>
                </a:solidFill>
                <a:effectLst/>
              </a:rPr>
              <a:t> - all the processes running on the system are saved in memory, allowing us to use </a:t>
            </a:r>
            <a:r>
              <a:rPr lang="en-US" b="0" i="0" u="none" strike="noStrike" dirty="0" err="1">
                <a:solidFill>
                  <a:srgbClr val="201F1E"/>
                </a:solidFill>
                <a:effectLst/>
              </a:rPr>
              <a:t>Ctrl+V</a:t>
            </a:r>
            <a:r>
              <a:rPr lang="en-US" b="0" i="0" u="none" strike="noStrike" dirty="0">
                <a:solidFill>
                  <a:srgbClr val="201F1E"/>
                </a:solidFill>
                <a:effectLst/>
              </a:rPr>
              <a:t> to paste the output into a text file to save for analysis for review.</a:t>
            </a:r>
            <a:endParaRPr lang="en-US" b="0" dirty="0">
              <a:effectLst/>
            </a:endParaRPr>
          </a:p>
          <a:p>
            <a:pPr rtl="0">
              <a:spcBef>
                <a:spcPts val="0"/>
              </a:spcBef>
              <a:spcAft>
                <a:spcPts val="0"/>
              </a:spcAft>
            </a:pPr>
            <a:r>
              <a:rPr lang="en-US" b="1" i="0" u="none" strike="noStrike" dirty="0" err="1">
                <a:solidFill>
                  <a:srgbClr val="201F1E"/>
                </a:solidFill>
                <a:effectLst/>
              </a:rPr>
              <a:t>tasklist</a:t>
            </a:r>
            <a:r>
              <a:rPr lang="en-US" b="1" i="0" u="none" strike="noStrike" dirty="0">
                <a:solidFill>
                  <a:srgbClr val="201F1E"/>
                </a:solidFill>
                <a:effectLst/>
              </a:rPr>
              <a:t> /?</a:t>
            </a:r>
            <a:r>
              <a:rPr lang="en-US" b="0" i="0" u="none" strike="noStrike" dirty="0">
                <a:solidFill>
                  <a:srgbClr val="201F1E"/>
                </a:solidFill>
                <a:effectLst/>
              </a:rPr>
              <a:t> - adding /? at the end of any command allows us to find out more information about it and the parameters we can use with it.</a:t>
            </a:r>
            <a:endParaRPr lang="en-US" b="0" dirty="0">
              <a:effectLst/>
            </a:endParaRPr>
          </a:p>
          <a:p>
            <a:pPr marL="0" indent="0" rtl="0">
              <a:spcBef>
                <a:spcPts val="0"/>
              </a:spcBef>
              <a:spcAft>
                <a:spcPts val="0"/>
              </a:spcAft>
              <a:buNone/>
            </a:pPr>
            <a:r>
              <a:rPr lang="en-US" b="0" i="0" u="none" strike="noStrike" dirty="0">
                <a:solidFill>
                  <a:srgbClr val="201F1E"/>
                </a:solidFill>
                <a:effectLst/>
              </a:rPr>
              <a:t>-</a:t>
            </a:r>
          </a:p>
          <a:p>
            <a:pPr marL="0" indent="0" rtl="0">
              <a:spcBef>
                <a:spcPts val="0"/>
              </a:spcBef>
              <a:spcAft>
                <a:spcPts val="0"/>
              </a:spcAft>
              <a:buNone/>
            </a:pPr>
            <a:r>
              <a:rPr lang="en-US" sz="2000" b="0" i="0" u="none" strike="noStrike" dirty="0">
                <a:solidFill>
                  <a:srgbClr val="201F1E"/>
                </a:solidFill>
                <a:effectLst/>
              </a:rPr>
              <a:t>* In </a:t>
            </a:r>
            <a:r>
              <a:rPr lang="en-US" sz="2000" b="1" i="0" u="none" strike="noStrike" dirty="0">
                <a:solidFill>
                  <a:srgbClr val="201F1E"/>
                </a:solidFill>
                <a:effectLst/>
              </a:rPr>
              <a:t>PowerShell</a:t>
            </a:r>
            <a:r>
              <a:rPr lang="en-US" sz="2000" b="0" i="0" u="none" strike="noStrike" dirty="0">
                <a:solidFill>
                  <a:srgbClr val="201F1E"/>
                </a:solidFill>
                <a:effectLst/>
              </a:rPr>
              <a:t> we can use: </a:t>
            </a:r>
            <a:r>
              <a:rPr lang="en-US" sz="2000" b="1" i="0" u="none" strike="noStrike" dirty="0">
                <a:solidFill>
                  <a:srgbClr val="404040"/>
                </a:solidFill>
                <a:effectLst/>
              </a:rPr>
              <a:t>Get-Process | Out-File -</a:t>
            </a:r>
            <a:r>
              <a:rPr lang="en-US" sz="2000" b="1" i="0" u="none" strike="noStrike" dirty="0" err="1">
                <a:solidFill>
                  <a:srgbClr val="404040"/>
                </a:solidFill>
                <a:effectLst/>
              </a:rPr>
              <a:t>FilePath</a:t>
            </a:r>
            <a:r>
              <a:rPr lang="en-US" sz="2000" b="1" i="0" u="none" strike="noStrike" dirty="0">
                <a:solidFill>
                  <a:srgbClr val="404040"/>
                </a:solidFill>
                <a:effectLst/>
              </a:rPr>
              <a:t> .\Process_list.txt - </a:t>
            </a:r>
            <a:r>
              <a:rPr lang="en-US" sz="2000" b="0" i="0" u="none" strike="noStrike" dirty="0">
                <a:solidFill>
                  <a:srgbClr val="404040"/>
                </a:solidFill>
                <a:effectLst/>
              </a:rPr>
              <a:t>to find out what each header means </a:t>
            </a:r>
            <a:r>
              <a:rPr lang="en-US" sz="2000" b="0" i="0" u="sng" strike="noStrike" dirty="0">
                <a:solidFill>
                  <a:srgbClr val="1155CC"/>
                </a:solidFill>
                <a:effectLst/>
                <a:hlinkClick r:id="rId3"/>
              </a:rPr>
              <a:t>click here</a:t>
            </a:r>
            <a:r>
              <a:rPr lang="en-US" sz="2000" b="0" i="0" u="none" strike="noStrike" dirty="0">
                <a:solidFill>
                  <a:srgbClr val="201F1E"/>
                </a:solidFill>
                <a:effectLst/>
              </a:rPr>
              <a:t>.</a:t>
            </a:r>
          </a:p>
          <a:p>
            <a:pPr marL="0" indent="0">
              <a:spcBef>
                <a:spcPts val="0"/>
              </a:spcBef>
              <a:buNone/>
            </a:pPr>
            <a:r>
              <a:rPr lang="en-US" sz="2000" b="0" i="0" u="none" strike="noStrike" dirty="0">
                <a:solidFill>
                  <a:srgbClr val="201F1E"/>
                </a:solidFill>
                <a:effectLst/>
              </a:rPr>
              <a:t>* In </a:t>
            </a:r>
            <a:r>
              <a:rPr lang="en-US" sz="2000" b="1" i="0" u="none" strike="noStrike" dirty="0">
                <a:solidFill>
                  <a:srgbClr val="201F1E"/>
                </a:solidFill>
                <a:effectLst/>
              </a:rPr>
              <a:t>Bash</a:t>
            </a:r>
            <a:r>
              <a:rPr lang="en-US" sz="2000" b="0" i="0" u="none" strike="noStrike" dirty="0">
                <a:solidFill>
                  <a:srgbClr val="201F1E"/>
                </a:solidFill>
                <a:effectLst/>
              </a:rPr>
              <a:t> we can use: </a:t>
            </a:r>
            <a:r>
              <a:rPr lang="en-US" sz="2000" b="1" i="0" u="none" strike="noStrike" dirty="0" err="1">
                <a:solidFill>
                  <a:srgbClr val="201F1E"/>
                </a:solidFill>
                <a:effectLst/>
              </a:rPr>
              <a:t>ps</a:t>
            </a:r>
            <a:r>
              <a:rPr lang="en-US" sz="2000" b="1" i="0" u="none" strike="noStrike" dirty="0">
                <a:solidFill>
                  <a:srgbClr val="201F1E"/>
                </a:solidFill>
                <a:effectLst/>
              </a:rPr>
              <a:t> &gt; file.txt. </a:t>
            </a:r>
            <a:r>
              <a:rPr lang="en-US" sz="2000" i="0" u="none" strike="noStrike" dirty="0">
                <a:solidFill>
                  <a:srgbClr val="201F1E"/>
                </a:solidFill>
                <a:effectLst/>
              </a:rPr>
              <a:t>F</a:t>
            </a:r>
            <a:r>
              <a:rPr lang="en-US" sz="2000" b="0" i="0" u="none" strike="noStrike" dirty="0">
                <a:solidFill>
                  <a:srgbClr val="201F1E"/>
                </a:solidFill>
                <a:effectLst/>
              </a:rPr>
              <a:t>ollow any Bash command with ' </a:t>
            </a:r>
            <a:r>
              <a:rPr lang="en-US" sz="2000" b="1" i="0" u="none" strike="noStrike" dirty="0">
                <a:solidFill>
                  <a:srgbClr val="201F1E"/>
                </a:solidFill>
                <a:effectLst/>
              </a:rPr>
              <a:t>--help</a:t>
            </a:r>
            <a:r>
              <a:rPr lang="en-US" sz="2000" b="0" i="0" u="none" strike="noStrike" dirty="0">
                <a:solidFill>
                  <a:srgbClr val="201F1E"/>
                </a:solidFill>
                <a:effectLst/>
              </a:rPr>
              <a:t>', to find out about the command and the options we can use with the command.</a:t>
            </a:r>
            <a:endParaRPr lang="en-GB" sz="2000" b="0" i="0" dirty="0">
              <a:solidFill>
                <a:srgbClr val="202124"/>
              </a:solidFill>
              <a:effectLst/>
            </a:endParaRPr>
          </a:p>
        </p:txBody>
      </p:sp>
    </p:spTree>
    <p:extLst>
      <p:ext uri="{BB962C8B-B14F-4D97-AF65-F5344CB8AC3E}">
        <p14:creationId xmlns:p14="http://schemas.microsoft.com/office/powerpoint/2010/main" val="36394256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B2BA71-97DB-4FA7-DF40-734E505AD3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F31419-96C0-3F0C-2127-2F8E742C3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5738E18-99FE-D8E9-5A95-664039EA5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96DC23E-B2D6-8A31-CE00-90C0D9C2E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C88ACED-CA7B-6A5B-65A5-CEAF28947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809B25C-5616-FD74-896B-8A2E78565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95A057-04C3-482F-2510-389F2F6D488A}"/>
              </a:ext>
            </a:extLst>
          </p:cNvPr>
          <p:cNvSpPr>
            <a:spLocks noGrp="1"/>
          </p:cNvSpPr>
          <p:nvPr>
            <p:ph type="title"/>
          </p:nvPr>
        </p:nvSpPr>
        <p:spPr>
          <a:xfrm>
            <a:off x="158981" y="355419"/>
            <a:ext cx="9875565" cy="1033669"/>
          </a:xfrm>
        </p:spPr>
        <p:txBody>
          <a:bodyPr>
            <a:normAutofit/>
          </a:bodyPr>
          <a:lstStyle/>
          <a:p>
            <a:r>
              <a:rPr lang="en-US" sz="4800" b="1" dirty="0">
                <a:highlight>
                  <a:srgbClr val="FFFF00"/>
                </a:highlight>
              </a:rPr>
              <a:t>Try:</a:t>
            </a:r>
            <a:r>
              <a:rPr lang="en-US" sz="4800" b="1" dirty="0"/>
              <a:t> </a:t>
            </a:r>
            <a:r>
              <a:rPr lang="en-US" sz="4800" dirty="0">
                <a:solidFill>
                  <a:schemeClr val="bg1"/>
                </a:solidFill>
              </a:rPr>
              <a:t>MSINFO32 for </a:t>
            </a:r>
            <a:r>
              <a:rPr lang="en-GB" sz="4800" kern="100" dirty="0">
                <a:solidFill>
                  <a:schemeClr val="bg1"/>
                </a:solidFill>
                <a:effectLst/>
                <a:ea typeface="DengXian" panose="02010600030101010101" pitchFamily="2" charset="-122"/>
                <a:cs typeface="Times New Roman" panose="02020603050405020304" pitchFamily="18" charset="0"/>
              </a:rPr>
              <a:t>System Information</a:t>
            </a:r>
            <a:endParaRPr lang="en-GB" sz="4800" b="1" dirty="0">
              <a:solidFill>
                <a:schemeClr val="bg1"/>
              </a:solidFill>
            </a:endParaRPr>
          </a:p>
        </p:txBody>
      </p:sp>
      <p:grpSp>
        <p:nvGrpSpPr>
          <p:cNvPr id="7" name="Group 6">
            <a:extLst>
              <a:ext uri="{FF2B5EF4-FFF2-40B4-BE49-F238E27FC236}">
                <a16:creationId xmlns:a16="http://schemas.microsoft.com/office/drawing/2014/main" id="{6AF910C8-170D-465F-ACF8-6C80CCB559F9}"/>
              </a:ext>
            </a:extLst>
          </p:cNvPr>
          <p:cNvGrpSpPr/>
          <p:nvPr/>
        </p:nvGrpSpPr>
        <p:grpSpPr>
          <a:xfrm>
            <a:off x="9446149" y="-427376"/>
            <a:ext cx="2479503" cy="2518570"/>
            <a:chOff x="2663405" y="490945"/>
            <a:chExt cx="7823882" cy="7168297"/>
          </a:xfrm>
        </p:grpSpPr>
        <p:pic>
          <p:nvPicPr>
            <p:cNvPr id="4" name="Graphic 3" descr="Computer with solid fill">
              <a:extLst>
                <a:ext uri="{FF2B5EF4-FFF2-40B4-BE49-F238E27FC236}">
                  <a16:creationId xmlns:a16="http://schemas.microsoft.com/office/drawing/2014/main" id="{2ECFA534-5D8D-9ECC-00E3-9A8C36CDC2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18990" y="490945"/>
              <a:ext cx="7168297" cy="7168297"/>
            </a:xfrm>
            <a:prstGeom prst="rect">
              <a:avLst/>
            </a:prstGeom>
          </p:spPr>
        </p:pic>
        <p:pic>
          <p:nvPicPr>
            <p:cNvPr id="5" name="Picture 4" descr="Logo, icon&#10;&#10;Description automatically generated">
              <a:extLst>
                <a:ext uri="{FF2B5EF4-FFF2-40B4-BE49-F238E27FC236}">
                  <a16:creationId xmlns:a16="http://schemas.microsoft.com/office/drawing/2014/main" id="{F2CF2EC1-EDE1-2366-2E0C-FBA78044E84F}"/>
                </a:ext>
              </a:extLst>
            </p:cNvPr>
            <p:cNvPicPr>
              <a:picLocks noChangeAspect="1"/>
            </p:cNvPicPr>
            <p:nvPr/>
          </p:nvPicPr>
          <p:blipFill>
            <a:blip r:embed="rId5">
              <a:alphaModFix amt="70000"/>
              <a:duotone>
                <a:schemeClr val="accent1">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663405" y="647157"/>
              <a:ext cx="5118414" cy="5118414"/>
            </a:xfrm>
            <a:prstGeom prst="rect">
              <a:avLst/>
            </a:prstGeom>
          </p:spPr>
        </p:pic>
        <p:pic>
          <p:nvPicPr>
            <p:cNvPr id="6" name="Picture 5" descr="Icon&#10;&#10;Description automatically generated">
              <a:extLst>
                <a:ext uri="{FF2B5EF4-FFF2-40B4-BE49-F238E27FC236}">
                  <a16:creationId xmlns:a16="http://schemas.microsoft.com/office/drawing/2014/main" id="{0E56615D-E236-3BFB-C308-D3DE60D44CEE}"/>
                </a:ext>
              </a:extLst>
            </p:cNvPr>
            <p:cNvPicPr>
              <a:picLocks noChangeAspect="1"/>
            </p:cNvPicPr>
            <p:nvPr/>
          </p:nvPicPr>
          <p:blipFill>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21749" b="29304"/>
            <a:stretch/>
          </p:blipFill>
          <p:spPr>
            <a:xfrm>
              <a:off x="8233179" y="3902403"/>
              <a:ext cx="2059739" cy="1008162"/>
            </a:xfrm>
            <a:prstGeom prst="rect">
              <a:avLst/>
            </a:prstGeom>
          </p:spPr>
        </p:pic>
      </p:grpSp>
      <p:sp>
        <p:nvSpPr>
          <p:cNvPr id="15" name="Content Placeholder 2">
            <a:extLst>
              <a:ext uri="{FF2B5EF4-FFF2-40B4-BE49-F238E27FC236}">
                <a16:creationId xmlns:a16="http://schemas.microsoft.com/office/drawing/2014/main" id="{B78077EF-FFB3-C5E7-1F02-2668883F24FE}"/>
              </a:ext>
            </a:extLst>
          </p:cNvPr>
          <p:cNvSpPr>
            <a:spLocks noGrp="1"/>
          </p:cNvSpPr>
          <p:nvPr>
            <p:ph idx="1"/>
          </p:nvPr>
        </p:nvSpPr>
        <p:spPr>
          <a:xfrm>
            <a:off x="158982" y="1905923"/>
            <a:ext cx="10632218" cy="4905470"/>
          </a:xfrm>
        </p:spPr>
        <p:txBody>
          <a:bodyPr>
            <a:noAutofit/>
          </a:bodyPr>
          <a:lstStyle/>
          <a:p>
            <a:pPr>
              <a:lnSpc>
                <a:spcPct val="100000"/>
              </a:lnSpc>
              <a:spcBef>
                <a:spcPts val="0"/>
              </a:spcBef>
              <a:spcAft>
                <a:spcPts val="300"/>
              </a:spcAft>
            </a:pPr>
            <a:r>
              <a:rPr lang="en-GB" b="1" kern="100" dirty="0">
                <a:effectLst/>
                <a:highlight>
                  <a:srgbClr val="FFFF00"/>
                </a:highlight>
                <a:ea typeface="DengXian" panose="02010600030101010101" pitchFamily="2" charset="-122"/>
                <a:cs typeface="Times New Roman" panose="02020603050405020304" pitchFamily="18" charset="0"/>
              </a:rPr>
              <a:t>Msinfo32</a:t>
            </a:r>
            <a:r>
              <a:rPr lang="en-GB" kern="100" dirty="0">
                <a:effectLst/>
                <a:highlight>
                  <a:srgbClr val="FFFF00"/>
                </a:highlight>
                <a:ea typeface="DengXian" panose="02010600030101010101" pitchFamily="2" charset="-122"/>
                <a:cs typeface="Times New Roman" panose="02020603050405020304" pitchFamily="18" charset="0"/>
              </a:rPr>
              <a:t> command is a utility command  to access the ‘</a:t>
            </a:r>
            <a:r>
              <a:rPr lang="en-GB" b="1" kern="100" dirty="0">
                <a:effectLst/>
                <a:highlight>
                  <a:srgbClr val="FFFF00"/>
                </a:highlight>
                <a:ea typeface="DengXian" panose="02010600030101010101" pitchFamily="2" charset="-122"/>
                <a:cs typeface="Times New Roman" panose="02020603050405020304" pitchFamily="18" charset="0"/>
              </a:rPr>
              <a:t>System Information</a:t>
            </a:r>
            <a:r>
              <a:rPr lang="en-GB" kern="100" dirty="0">
                <a:effectLst/>
                <a:highlight>
                  <a:srgbClr val="FFFF00"/>
                </a:highlight>
                <a:ea typeface="DengXian" panose="02010600030101010101" pitchFamily="2" charset="-122"/>
                <a:cs typeface="Times New Roman" panose="02020603050405020304" pitchFamily="18" charset="0"/>
              </a:rPr>
              <a:t>’</a:t>
            </a:r>
            <a:r>
              <a:rPr lang="en-GB" kern="100" dirty="0">
                <a:highlight>
                  <a:srgbClr val="FFFF00"/>
                </a:highlight>
                <a:ea typeface="DengXian" panose="02010600030101010101" pitchFamily="2" charset="-122"/>
                <a:cs typeface="Times New Roman" panose="02020603050405020304" pitchFamily="18" charset="0"/>
              </a:rPr>
              <a:t> </a:t>
            </a:r>
            <a:r>
              <a:rPr lang="en-GB" kern="100" dirty="0">
                <a:effectLst/>
                <a:highlight>
                  <a:srgbClr val="FFFF00"/>
                </a:highlight>
                <a:ea typeface="DengXian" panose="02010600030101010101" pitchFamily="2" charset="-122"/>
                <a:cs typeface="Times New Roman" panose="02020603050405020304" pitchFamily="18" charset="0"/>
              </a:rPr>
              <a:t>tool built into Windows.</a:t>
            </a:r>
          </a:p>
          <a:p>
            <a:pPr>
              <a:lnSpc>
                <a:spcPct val="100000"/>
              </a:lnSpc>
              <a:spcBef>
                <a:spcPts val="0"/>
              </a:spcBef>
              <a:spcAft>
                <a:spcPts val="300"/>
              </a:spcAft>
            </a:pPr>
            <a:r>
              <a:rPr lang="en-GB" kern="100" dirty="0">
                <a:highlight>
                  <a:srgbClr val="FFFF00"/>
                </a:highlight>
                <a:ea typeface="DengXian" panose="02010600030101010101" pitchFamily="2" charset="-122"/>
                <a:cs typeface="Times New Roman" panose="02020603050405020304" pitchFamily="18" charset="0"/>
              </a:rPr>
              <a:t>It </a:t>
            </a:r>
            <a:r>
              <a:rPr lang="en-GB" kern="100" dirty="0">
                <a:effectLst/>
                <a:highlight>
                  <a:srgbClr val="FFFF00"/>
                </a:highlight>
                <a:ea typeface="DengXian" panose="02010600030101010101" pitchFamily="2" charset="-122"/>
                <a:cs typeface="Times New Roman" panose="02020603050405020304" pitchFamily="18" charset="0"/>
              </a:rPr>
              <a:t>provides a comprehensive overview of the system’s hardware, OS version, installed software, system components including processor type &amp; memory, installed drivers, and network configuration.</a:t>
            </a:r>
          </a:p>
          <a:p>
            <a:pPr marL="0" indent="0">
              <a:lnSpc>
                <a:spcPct val="100000"/>
              </a:lnSpc>
              <a:spcBef>
                <a:spcPts val="0"/>
              </a:spcBef>
              <a:spcAft>
                <a:spcPts val="300"/>
              </a:spcAft>
              <a:buNone/>
            </a:pPr>
            <a:r>
              <a:rPr lang="en-GB" kern="100" dirty="0">
                <a:ea typeface="DengXian" panose="02010600030101010101" pitchFamily="2" charset="-122"/>
                <a:cs typeface="Times New Roman" panose="02020603050405020304" pitchFamily="18" charset="0"/>
              </a:rPr>
              <a:t>Bg.</a:t>
            </a:r>
            <a:endParaRPr lang="en-GB" kern="100" dirty="0">
              <a:effectLst/>
              <a:ea typeface="DengXian" panose="02010600030101010101" pitchFamily="2" charset="-122"/>
              <a:cs typeface="Times New Roman" panose="02020603050405020304" pitchFamily="18" charset="0"/>
            </a:endParaRPr>
          </a:p>
          <a:p>
            <a:pPr>
              <a:lnSpc>
                <a:spcPct val="100000"/>
              </a:lnSpc>
              <a:spcBef>
                <a:spcPts val="0"/>
              </a:spcBef>
              <a:spcAft>
                <a:spcPts val="300"/>
              </a:spcAft>
            </a:pPr>
            <a:r>
              <a:rPr lang="en-GB" sz="2400" kern="100" dirty="0">
                <a:effectLst/>
                <a:ea typeface="DengXian" panose="02010600030101010101" pitchFamily="2" charset="-122"/>
                <a:cs typeface="Times New Roman" panose="02020603050405020304" pitchFamily="18" charset="0"/>
              </a:rPr>
              <a:t>It allows users to understand their system's capabilities and diagnose potential issues.</a:t>
            </a:r>
          </a:p>
          <a:p>
            <a:pPr>
              <a:lnSpc>
                <a:spcPct val="100000"/>
              </a:lnSpc>
              <a:spcBef>
                <a:spcPts val="0"/>
              </a:spcBef>
              <a:spcAft>
                <a:spcPts val="300"/>
              </a:spcAft>
            </a:pPr>
            <a:r>
              <a:rPr lang="en-GB" sz="2400" kern="100" dirty="0">
                <a:ea typeface="DengXian" panose="02010600030101010101" pitchFamily="2" charset="-122"/>
                <a:cs typeface="Times New Roman" panose="02020603050405020304" pitchFamily="18" charset="0"/>
              </a:rPr>
              <a:t>We</a:t>
            </a:r>
            <a:r>
              <a:rPr lang="en-GB" sz="2400" kern="100" dirty="0">
                <a:effectLst/>
                <a:ea typeface="DengXian" panose="02010600030101010101" pitchFamily="2" charset="-122"/>
                <a:cs typeface="Times New Roman" panose="02020603050405020304" pitchFamily="18" charset="0"/>
              </a:rPr>
              <a:t> can also open ‘System information’ by searching for ‘System Information’ in the </a:t>
            </a:r>
            <a:r>
              <a:rPr lang="en-GB" sz="2400" b="1" kern="100" dirty="0">
                <a:effectLst/>
                <a:ea typeface="DengXian" panose="02010600030101010101" pitchFamily="2" charset="-122"/>
                <a:cs typeface="Times New Roman" panose="02020603050405020304" pitchFamily="18" charset="0"/>
              </a:rPr>
              <a:t>Search box</a:t>
            </a:r>
            <a:r>
              <a:rPr lang="en-GB" sz="2400" kern="100" dirty="0">
                <a:effectLst/>
                <a:ea typeface="DengXian" panose="02010600030101010101" pitchFamily="2" charset="-122"/>
                <a:cs typeface="Times New Roman" panose="02020603050405020304" pitchFamily="18" charset="0"/>
              </a:rPr>
              <a:t> or by running the command ‘msinfo32</a:t>
            </a:r>
            <a:r>
              <a:rPr lang="en-GB" sz="2400" kern="100" dirty="0">
                <a:ea typeface="DengXian" panose="02010600030101010101" pitchFamily="2" charset="-122"/>
                <a:cs typeface="Times New Roman" panose="02020603050405020304" pitchFamily="18" charset="0"/>
              </a:rPr>
              <a:t>’</a:t>
            </a:r>
            <a:r>
              <a:rPr lang="en-GB" sz="2400" kern="100" dirty="0">
                <a:effectLst/>
                <a:ea typeface="DengXian" panose="02010600030101010101" pitchFamily="2" charset="-122"/>
                <a:cs typeface="Times New Roman" panose="02020603050405020304" pitchFamily="18" charset="0"/>
              </a:rPr>
              <a:t> in the </a:t>
            </a:r>
            <a:r>
              <a:rPr lang="en-GB" sz="2400" b="1" kern="100" dirty="0">
                <a:effectLst/>
                <a:ea typeface="DengXian" panose="02010600030101010101" pitchFamily="2" charset="-122"/>
                <a:cs typeface="Times New Roman" panose="02020603050405020304" pitchFamily="18" charset="0"/>
              </a:rPr>
              <a:t>Run dialog box</a:t>
            </a:r>
            <a:r>
              <a:rPr lang="en-GB" sz="2400" kern="100" dirty="0">
                <a:effectLst/>
                <a:ea typeface="DengXian" panose="02010600030101010101" pitchFamily="2" charset="-122"/>
                <a:cs typeface="Times New Roman" panose="02020603050405020304" pitchFamily="18" charset="0"/>
              </a:rPr>
              <a:t>.</a:t>
            </a:r>
          </a:p>
        </p:txBody>
      </p:sp>
    </p:spTree>
    <p:extLst>
      <p:ext uri="{BB962C8B-B14F-4D97-AF65-F5344CB8AC3E}">
        <p14:creationId xmlns:p14="http://schemas.microsoft.com/office/powerpoint/2010/main" val="35287024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D2AD4-D41D-A876-5AD9-117B18AB841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CC2F21C-5C5A-0698-E0F6-BCD02CF24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945B81D-0BE9-E43C-BC43-69367643D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4D2020B-3F63-D968-075E-C9459B650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1A38424-BBBA-05EB-6535-4823F14D3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1FE8171-D9D6-338F-8DA4-7E1D2D63D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E54BEA-A7A1-146B-DDC4-F4274ED513B0}"/>
              </a:ext>
            </a:extLst>
          </p:cNvPr>
          <p:cNvSpPr>
            <a:spLocks noGrp="1"/>
          </p:cNvSpPr>
          <p:nvPr>
            <p:ph type="title"/>
          </p:nvPr>
        </p:nvSpPr>
        <p:spPr>
          <a:xfrm>
            <a:off x="193169" y="303781"/>
            <a:ext cx="11858337" cy="1033669"/>
          </a:xfrm>
        </p:spPr>
        <p:txBody>
          <a:bodyPr>
            <a:normAutofit fontScale="90000"/>
          </a:bodyPr>
          <a:lstStyle/>
          <a:p>
            <a:r>
              <a:rPr lang="en-US" sz="4800" b="1" dirty="0">
                <a:highlight>
                  <a:srgbClr val="FFFF00"/>
                </a:highlight>
              </a:rPr>
              <a:t>Try:</a:t>
            </a:r>
            <a:r>
              <a:rPr lang="en-US" sz="4800" b="1" dirty="0"/>
              <a:t> </a:t>
            </a:r>
            <a:r>
              <a:rPr lang="en-GB" sz="4800" b="1" dirty="0">
                <a:solidFill>
                  <a:schemeClr val="bg1"/>
                </a:solidFill>
              </a:rPr>
              <a:t>WMIC</a:t>
            </a:r>
            <a:r>
              <a:rPr lang="en-GB" sz="4800" dirty="0">
                <a:solidFill>
                  <a:schemeClr val="bg1"/>
                </a:solidFill>
              </a:rPr>
              <a:t>: </a:t>
            </a:r>
            <a:r>
              <a:rPr lang="en-GB" b="1" dirty="0">
                <a:solidFill>
                  <a:schemeClr val="bg1"/>
                </a:solidFill>
              </a:rPr>
              <a:t>Windows Management Instrumentation Command‑line</a:t>
            </a:r>
          </a:p>
        </p:txBody>
      </p:sp>
      <p:sp>
        <p:nvSpPr>
          <p:cNvPr id="15" name="Content Placeholder 2">
            <a:extLst>
              <a:ext uri="{FF2B5EF4-FFF2-40B4-BE49-F238E27FC236}">
                <a16:creationId xmlns:a16="http://schemas.microsoft.com/office/drawing/2014/main" id="{6DE59975-7702-54A6-924C-5DB245036335}"/>
              </a:ext>
            </a:extLst>
          </p:cNvPr>
          <p:cNvSpPr>
            <a:spLocks noGrp="1"/>
          </p:cNvSpPr>
          <p:nvPr>
            <p:ph idx="1"/>
          </p:nvPr>
        </p:nvSpPr>
        <p:spPr>
          <a:xfrm>
            <a:off x="304479" y="1751234"/>
            <a:ext cx="11732645" cy="4905470"/>
          </a:xfrm>
        </p:spPr>
        <p:txBody>
          <a:bodyPr>
            <a:noAutofit/>
          </a:bodyPr>
          <a:lstStyle/>
          <a:p>
            <a:pPr marL="0" indent="0">
              <a:lnSpc>
                <a:spcPct val="100000"/>
              </a:lnSpc>
              <a:spcBef>
                <a:spcPts val="0"/>
              </a:spcBef>
              <a:spcAft>
                <a:spcPts val="600"/>
              </a:spcAft>
              <a:buNone/>
            </a:pPr>
            <a:r>
              <a:rPr lang="en-GB" sz="2400" dirty="0"/>
              <a:t>WMIC (</a:t>
            </a:r>
            <a:r>
              <a:rPr lang="en-GB" sz="2400" b="1" dirty="0"/>
              <a:t>Windows Management Instrumentation Command‑line</a:t>
            </a:r>
            <a:r>
              <a:rPr lang="en-GB" sz="2400" dirty="0"/>
              <a:t>) is a tool that lets us query hardware, OS, and system information from the Windows command prompt. It provides </a:t>
            </a:r>
            <a:r>
              <a:rPr lang="en-GB" sz="2400" b="1" dirty="0"/>
              <a:t>fast, scriptable, admin‑level diagnostics</a:t>
            </a:r>
            <a:r>
              <a:rPr lang="en-GB" sz="2400" dirty="0"/>
              <a:t> without opening any GUI tools. Some useful commands include:</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cpu</a:t>
            </a:r>
            <a:r>
              <a:rPr lang="en-US" sz="2200" b="1" dirty="0">
                <a:highlight>
                  <a:srgbClr val="FFFF00"/>
                </a:highlight>
              </a:rPr>
              <a:t> get name </a:t>
            </a:r>
            <a:r>
              <a:rPr lang="en-US" sz="2200" b="1" dirty="0"/>
              <a:t>- </a:t>
            </a:r>
            <a:r>
              <a:rPr lang="en-US" sz="2200" dirty="0"/>
              <a:t>Retrieves the name/model of the system’s CPU.</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os</a:t>
            </a:r>
            <a:r>
              <a:rPr lang="en-US" sz="2200" b="1" dirty="0">
                <a:highlight>
                  <a:srgbClr val="FFFF00"/>
                </a:highlight>
              </a:rPr>
              <a:t> get caption </a:t>
            </a:r>
            <a:r>
              <a:rPr lang="en-US" sz="2200" b="1" dirty="0"/>
              <a:t>– </a:t>
            </a:r>
            <a:r>
              <a:rPr lang="en-US" sz="2200" dirty="0"/>
              <a:t>Shows &amp; confirms the name of the installed OS e.g. Microsoft Windows 11 Pro</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logicaldisk</a:t>
            </a:r>
            <a:r>
              <a:rPr lang="en-US" sz="2200" b="1" dirty="0">
                <a:highlight>
                  <a:srgbClr val="FFFF00"/>
                </a:highlight>
              </a:rPr>
              <a:t> get caption </a:t>
            </a:r>
            <a:r>
              <a:rPr lang="en-US" sz="2200" b="1" dirty="0"/>
              <a:t>- </a:t>
            </a:r>
            <a:r>
              <a:rPr lang="en-US" sz="2200" dirty="0"/>
              <a:t>Lists all logical drives e.g. C:, D:. Good for identifying available drives.</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nic</a:t>
            </a:r>
            <a:r>
              <a:rPr lang="en-US" sz="2200" b="1" dirty="0">
                <a:highlight>
                  <a:srgbClr val="FFFF00"/>
                </a:highlight>
              </a:rPr>
              <a:t> get name </a:t>
            </a:r>
            <a:r>
              <a:rPr lang="en-US" sz="2200" b="1" dirty="0"/>
              <a:t>- </a:t>
            </a:r>
            <a:r>
              <a:rPr lang="en-US" sz="2200" dirty="0"/>
              <a:t>Displays the names of network interfaces (wired/wireless adapters). Useful for identifying installed network hardware.</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diskdrive</a:t>
            </a:r>
            <a:r>
              <a:rPr lang="en-US" sz="2200" b="1" dirty="0">
                <a:highlight>
                  <a:srgbClr val="FFFF00"/>
                </a:highlight>
              </a:rPr>
              <a:t> get status </a:t>
            </a:r>
            <a:r>
              <a:rPr lang="en-US" sz="2200" b="1" dirty="0"/>
              <a:t>- </a:t>
            </a:r>
            <a:r>
              <a:rPr lang="en-US" sz="2200" dirty="0"/>
              <a:t>Reports basic SMART health status of physical disks (“OK” or “Pred Fail”). A quick check for potential disk issues.</a:t>
            </a:r>
          </a:p>
          <a:p>
            <a:pPr marL="0" indent="0">
              <a:lnSpc>
                <a:spcPct val="100000"/>
              </a:lnSpc>
              <a:spcBef>
                <a:spcPts val="0"/>
              </a:spcBef>
              <a:spcAft>
                <a:spcPts val="600"/>
              </a:spcAft>
              <a:buNone/>
            </a:pPr>
            <a:endParaRPr lang="en-US" sz="2000" dirty="0"/>
          </a:p>
        </p:txBody>
      </p:sp>
    </p:spTree>
    <p:extLst>
      <p:ext uri="{BB962C8B-B14F-4D97-AF65-F5344CB8AC3E}">
        <p14:creationId xmlns:p14="http://schemas.microsoft.com/office/powerpoint/2010/main" val="39577982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7030A0"/>
                </a:solidFill>
                <a:highlight>
                  <a:srgbClr val="FFFF00"/>
                </a:highlight>
              </a:rPr>
              <a:t>Try</a:t>
            </a:r>
            <a:r>
              <a:rPr lang="en-GB" b="1" dirty="0">
                <a:solidFill>
                  <a:srgbClr val="FFFFFF"/>
                </a:solidFill>
              </a:rPr>
              <a:t>: </a:t>
            </a:r>
            <a:r>
              <a:rPr lang="en-GB" sz="4000" b="1" dirty="0">
                <a:solidFill>
                  <a:srgbClr val="FFFFFF"/>
                </a:solidFill>
              </a:rPr>
              <a:t>Network c</a:t>
            </a:r>
            <a:r>
              <a:rPr lang="en-GB" b="1" dirty="0">
                <a:solidFill>
                  <a:srgbClr val="FFFFFF"/>
                </a:solidFill>
              </a:rPr>
              <a:t>ommands</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510" y="1774981"/>
            <a:ext cx="11502975" cy="4905470"/>
          </a:xfrm>
        </p:spPr>
        <p:txBody>
          <a:bodyPr>
            <a:noAutofit/>
          </a:bodyPr>
          <a:lstStyle/>
          <a:p>
            <a:r>
              <a:rPr lang="en-GB" sz="2800" b="1" dirty="0"/>
              <a:t>ipconfig - </a:t>
            </a:r>
            <a:r>
              <a:rPr lang="en-GB" sz="2800" dirty="0"/>
              <a:t>shows your computer's IP address (IP address of your router's web interface).</a:t>
            </a:r>
            <a:endParaRPr lang="en-GB" b="1" dirty="0"/>
          </a:p>
          <a:p>
            <a:r>
              <a:rPr lang="en-GB" b="1" dirty="0" err="1"/>
              <a:t>Whoami</a:t>
            </a:r>
            <a:r>
              <a:rPr lang="en-GB" dirty="0"/>
              <a:t> - Displays your username.</a:t>
            </a:r>
          </a:p>
          <a:p>
            <a:r>
              <a:rPr lang="en-GB" b="1" dirty="0"/>
              <a:t>Ping</a:t>
            </a:r>
            <a:r>
              <a:rPr lang="en-GB" dirty="0"/>
              <a:t> - Tests the connectivity of a network by sending a ping to a specified host. E.g. </a:t>
            </a:r>
            <a:r>
              <a:rPr lang="en-GB" b="1" dirty="0"/>
              <a:t>ping google.com</a:t>
            </a:r>
          </a:p>
          <a:p>
            <a:r>
              <a:rPr lang="en-GB" b="1" dirty="0"/>
              <a:t>Netstat</a:t>
            </a:r>
            <a:r>
              <a:rPr lang="en-GB" dirty="0"/>
              <a:t> - Displays network information such as TCP addresses, active connections and listening ports.</a:t>
            </a:r>
          </a:p>
        </p:txBody>
      </p:sp>
      <p:pic>
        <p:nvPicPr>
          <p:cNvPr id="3" name="Graphic 2" descr="Server with solid fill">
            <a:extLst>
              <a:ext uri="{FF2B5EF4-FFF2-40B4-BE49-F238E27FC236}">
                <a16:creationId xmlns:a16="http://schemas.microsoft.com/office/drawing/2014/main" id="{010A920B-90BC-70C3-E088-0DD36C9121F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71154" y="4924539"/>
            <a:ext cx="1593952" cy="1593952"/>
          </a:xfrm>
          <a:prstGeom prst="rect">
            <a:avLst/>
          </a:prstGeom>
        </p:spPr>
      </p:pic>
    </p:spTree>
    <p:extLst>
      <p:ext uri="{BB962C8B-B14F-4D97-AF65-F5344CB8AC3E}">
        <p14:creationId xmlns:p14="http://schemas.microsoft.com/office/powerpoint/2010/main" val="29440870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AB4111-263E-0FF6-EC61-86589E57195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1CAC8B-4096-0CA5-2578-E5BF02AC7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210FA07-018F-91D0-B1C5-222DD07C5D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A599847-03C2-F49F-A9A6-C9137859D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CE1B414-2EC3-C2CF-0FC6-AFE2A3931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C94F282-21F0-834A-DC23-963A0C760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DA45AB-6FB7-FA1B-2083-CD1DD984C8BE}"/>
              </a:ext>
            </a:extLst>
          </p:cNvPr>
          <p:cNvSpPr>
            <a:spLocks noGrp="1"/>
          </p:cNvSpPr>
          <p:nvPr>
            <p:ph type="title"/>
          </p:nvPr>
        </p:nvSpPr>
        <p:spPr>
          <a:xfrm>
            <a:off x="517828" y="346653"/>
            <a:ext cx="9895951" cy="1033669"/>
          </a:xfrm>
        </p:spPr>
        <p:txBody>
          <a:bodyPr>
            <a:normAutofit/>
          </a:bodyPr>
          <a:lstStyle/>
          <a:p>
            <a:r>
              <a:rPr lang="en-US" sz="4800" b="1" dirty="0">
                <a:highlight>
                  <a:srgbClr val="FFFF00"/>
                </a:highlight>
              </a:rPr>
              <a:t>Try:</a:t>
            </a:r>
            <a:r>
              <a:rPr lang="en-US" sz="4800" b="1" dirty="0"/>
              <a:t> </a:t>
            </a:r>
            <a:r>
              <a:rPr lang="en-GB" sz="4800" b="1" dirty="0">
                <a:solidFill>
                  <a:srgbClr val="FFFFFF"/>
                </a:solidFill>
              </a:rPr>
              <a:t>Net command</a:t>
            </a:r>
          </a:p>
        </p:txBody>
      </p:sp>
      <p:sp>
        <p:nvSpPr>
          <p:cNvPr id="15" name="Content Placeholder 2">
            <a:extLst>
              <a:ext uri="{FF2B5EF4-FFF2-40B4-BE49-F238E27FC236}">
                <a16:creationId xmlns:a16="http://schemas.microsoft.com/office/drawing/2014/main" id="{64DC4C9E-63D8-2F7B-F569-EACCB4F5F16F}"/>
              </a:ext>
            </a:extLst>
          </p:cNvPr>
          <p:cNvSpPr>
            <a:spLocks noGrp="1"/>
          </p:cNvSpPr>
          <p:nvPr>
            <p:ph idx="1"/>
          </p:nvPr>
        </p:nvSpPr>
        <p:spPr>
          <a:xfrm>
            <a:off x="123053" y="1726975"/>
            <a:ext cx="11899877" cy="4905470"/>
          </a:xfrm>
        </p:spPr>
        <p:txBody>
          <a:bodyPr>
            <a:noAutofit/>
          </a:bodyPr>
          <a:lstStyle/>
          <a:p>
            <a:r>
              <a:rPr lang="en-US" b="0" i="0" dirty="0">
                <a:solidFill>
                  <a:srgbClr val="000000"/>
                </a:solidFill>
                <a:effectLst/>
                <a:latin typeface="Verdana" panose="020B0604030504040204" pitchFamily="34" charset="0"/>
              </a:rPr>
              <a:t>The NET command is used to view, update</a:t>
            </a:r>
            <a:r>
              <a:rPr lang="en-US" dirty="0">
                <a:solidFill>
                  <a:srgbClr val="000000"/>
                </a:solidFill>
                <a:latin typeface="Verdana" panose="020B0604030504040204" pitchFamily="34" charset="0"/>
              </a:rPr>
              <a:t> or</a:t>
            </a:r>
            <a:r>
              <a:rPr lang="en-US" b="0" i="0" dirty="0">
                <a:solidFill>
                  <a:srgbClr val="000000"/>
                </a:solidFill>
                <a:effectLst/>
                <a:latin typeface="Verdana" panose="020B0604030504040204" pitchFamily="34" charset="0"/>
              </a:rPr>
              <a:t> fix network settings.</a:t>
            </a:r>
          </a:p>
          <a:p>
            <a:r>
              <a:rPr lang="en-US" dirty="0"/>
              <a:t>It is a versatile tool used to manage and troubleshoot various aspects of a network including: network resources, user accounts, services, and more.</a:t>
            </a:r>
          </a:p>
          <a:p>
            <a:r>
              <a:rPr lang="en-US" dirty="0"/>
              <a:t>One common use is to show network statistics for a workstation, run </a:t>
            </a:r>
            <a:r>
              <a:rPr lang="en-US" dirty="0" err="1"/>
              <a:t>cmd</a:t>
            </a:r>
            <a:r>
              <a:rPr lang="en-US" dirty="0"/>
              <a:t> as administrator and try the following command to display network stats bout your device:</a:t>
            </a:r>
          </a:p>
          <a:p>
            <a:pPr marL="0" indent="0">
              <a:buNone/>
            </a:pPr>
            <a:r>
              <a:rPr lang="en-GB" dirty="0"/>
              <a:t>	</a:t>
            </a:r>
            <a:r>
              <a:rPr lang="en-GB" b="1" dirty="0"/>
              <a:t>Command: </a:t>
            </a:r>
            <a:r>
              <a:rPr lang="en-GB" b="1" dirty="0">
                <a:highlight>
                  <a:srgbClr val="FFFF00"/>
                </a:highlight>
              </a:rPr>
              <a:t>net statistics workstation</a:t>
            </a:r>
          </a:p>
        </p:txBody>
      </p:sp>
      <p:pic>
        <p:nvPicPr>
          <p:cNvPr id="4" name="Graphic 3" descr="Server with solid fill">
            <a:extLst>
              <a:ext uri="{FF2B5EF4-FFF2-40B4-BE49-F238E27FC236}">
                <a16:creationId xmlns:a16="http://schemas.microsoft.com/office/drawing/2014/main" id="{F17D62E7-4F70-BE8C-12DA-0656C908719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60770" y="5298222"/>
            <a:ext cx="1470455" cy="1470455"/>
          </a:xfrm>
          <a:prstGeom prst="rect">
            <a:avLst/>
          </a:prstGeom>
        </p:spPr>
      </p:pic>
    </p:spTree>
    <p:extLst>
      <p:ext uri="{BB962C8B-B14F-4D97-AF65-F5344CB8AC3E}">
        <p14:creationId xmlns:p14="http://schemas.microsoft.com/office/powerpoint/2010/main" val="24012814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0A328-628C-F828-F0BC-95A42EBB4B85}"/>
              </a:ext>
            </a:extLst>
          </p:cNvPr>
          <p:cNvSpPr>
            <a:spLocks noGrp="1"/>
          </p:cNvSpPr>
          <p:nvPr>
            <p:ph type="title"/>
          </p:nvPr>
        </p:nvSpPr>
        <p:spPr>
          <a:xfrm>
            <a:off x="-1" y="32542"/>
            <a:ext cx="12106871" cy="796133"/>
          </a:xfrm>
          <a:solidFill>
            <a:srgbClr val="002060"/>
          </a:solidFill>
        </p:spPr>
        <p:txBody>
          <a:bodyPr/>
          <a:lstStyle/>
          <a:p>
            <a:r>
              <a:rPr lang="en-GB" sz="4400" b="1" dirty="0">
                <a:solidFill>
                  <a:srgbClr val="FFFFFF"/>
                </a:solidFill>
              </a:rPr>
              <a:t>Bg. </a:t>
            </a:r>
            <a:r>
              <a:rPr lang="en-GB" sz="4400" dirty="0">
                <a:solidFill>
                  <a:srgbClr val="FFFFFF"/>
                </a:solidFill>
              </a:rPr>
              <a:t>Net command </a:t>
            </a:r>
            <a:r>
              <a:rPr lang="en-GB" sz="4400" dirty="0" err="1">
                <a:solidFill>
                  <a:srgbClr val="FFFFFF"/>
                </a:solidFill>
              </a:rPr>
              <a:t>cont</a:t>
            </a:r>
            <a:r>
              <a:rPr lang="en-GB" sz="4400" dirty="0">
                <a:solidFill>
                  <a:srgbClr val="FFFFFF"/>
                </a:solidFill>
              </a:rPr>
              <a:t>…</a:t>
            </a:r>
            <a:endParaRPr lang="en-GB" dirty="0"/>
          </a:p>
        </p:txBody>
      </p:sp>
      <p:sp>
        <p:nvSpPr>
          <p:cNvPr id="3" name="Content Placeholder 2">
            <a:extLst>
              <a:ext uri="{FF2B5EF4-FFF2-40B4-BE49-F238E27FC236}">
                <a16:creationId xmlns:a16="http://schemas.microsoft.com/office/drawing/2014/main" id="{AA9C683A-D706-765A-4871-036A0E5E43DE}"/>
              </a:ext>
            </a:extLst>
          </p:cNvPr>
          <p:cNvSpPr>
            <a:spLocks noGrp="1"/>
          </p:cNvSpPr>
          <p:nvPr>
            <p:ph idx="1"/>
          </p:nvPr>
        </p:nvSpPr>
        <p:spPr>
          <a:xfrm>
            <a:off x="85129" y="971550"/>
            <a:ext cx="12021742" cy="5757863"/>
          </a:xfrm>
        </p:spPr>
        <p:txBody>
          <a:bodyPr>
            <a:normAutofit fontScale="25000" lnSpcReduction="20000"/>
          </a:bodyPr>
          <a:lstStyle/>
          <a:p>
            <a:pPr marL="0" indent="0">
              <a:lnSpc>
                <a:spcPct val="120000"/>
              </a:lnSpc>
              <a:spcBef>
                <a:spcPts val="0"/>
              </a:spcBef>
              <a:buNone/>
            </a:pPr>
            <a:r>
              <a:rPr lang="en-GB" sz="8000" b="1" dirty="0">
                <a:highlight>
                  <a:srgbClr val="FFFF00"/>
                </a:highlight>
              </a:rPr>
              <a:t>net statistics workstation</a:t>
            </a:r>
            <a:r>
              <a:rPr lang="en-US" sz="8000" b="0" i="0" dirty="0">
                <a:solidFill>
                  <a:srgbClr val="242424"/>
                </a:solidFill>
                <a:effectLst/>
              </a:rPr>
              <a:t> - will provide a variety of statistics about your workstation's network activities. These statistics provide a comprehensive overview of the workstation's network performance and can help identify issues such as high error rates, failed connections, or unusual data traffic patterns. </a:t>
            </a:r>
          </a:p>
          <a:p>
            <a:pPr marL="0" indent="0">
              <a:lnSpc>
                <a:spcPct val="120000"/>
              </a:lnSpc>
              <a:spcBef>
                <a:spcPts val="0"/>
              </a:spcBef>
              <a:buNone/>
            </a:pPr>
            <a:r>
              <a:rPr lang="en-US" sz="8000" b="0" i="0" dirty="0">
                <a:solidFill>
                  <a:srgbClr val="242424"/>
                </a:solidFill>
                <a:effectLst/>
              </a:rPr>
              <a:t>Here’s how to interpret it:</a:t>
            </a:r>
          </a:p>
          <a:p>
            <a:pPr algn="l">
              <a:lnSpc>
                <a:spcPct val="120000"/>
              </a:lnSpc>
              <a:spcBef>
                <a:spcPts val="0"/>
              </a:spcBef>
              <a:buFont typeface="+mj-lt"/>
              <a:buAutoNum type="arabicPeriod"/>
            </a:pPr>
            <a:r>
              <a:rPr lang="en-US" sz="6400" b="1" i="0" dirty="0">
                <a:solidFill>
                  <a:srgbClr val="242424"/>
                </a:solidFill>
                <a:effectLst/>
              </a:rPr>
              <a:t>Statistics since</a:t>
            </a:r>
            <a:r>
              <a:rPr lang="en-US" sz="6400" b="0" i="0" dirty="0">
                <a:solidFill>
                  <a:srgbClr val="242424"/>
                </a:solidFill>
                <a:effectLst/>
              </a:rPr>
              <a:t>: The date and time when the statistics were last reset. This helps you understand the time frame for the data being displayed.</a:t>
            </a:r>
          </a:p>
          <a:p>
            <a:pPr algn="l">
              <a:lnSpc>
                <a:spcPct val="120000"/>
              </a:lnSpc>
              <a:spcBef>
                <a:spcPts val="0"/>
              </a:spcBef>
              <a:buFont typeface="+mj-lt"/>
              <a:buAutoNum type="arabicPeriod"/>
            </a:pPr>
            <a:r>
              <a:rPr lang="en-US" sz="6400" b="1" i="0" dirty="0">
                <a:solidFill>
                  <a:srgbClr val="242424"/>
                </a:solidFill>
                <a:effectLst/>
              </a:rPr>
              <a:t>Bytes received</a:t>
            </a:r>
            <a:r>
              <a:rPr lang="en-US" sz="6400" b="0" i="0" dirty="0">
                <a:solidFill>
                  <a:srgbClr val="242424"/>
                </a:solidFill>
                <a:effectLst/>
              </a:rPr>
              <a:t>: The total number of bytes received by the workstation. This indicates the amount of incoming data.</a:t>
            </a:r>
          </a:p>
          <a:p>
            <a:pPr algn="l">
              <a:lnSpc>
                <a:spcPct val="120000"/>
              </a:lnSpc>
              <a:spcBef>
                <a:spcPts val="0"/>
              </a:spcBef>
              <a:buFont typeface="+mj-lt"/>
              <a:buAutoNum type="arabicPeriod"/>
            </a:pPr>
            <a:r>
              <a:rPr lang="en-US" sz="6400" b="1" i="0" dirty="0">
                <a:solidFill>
                  <a:srgbClr val="242424"/>
                </a:solidFill>
                <a:effectLst/>
              </a:rPr>
              <a:t>Bytes transmitted</a:t>
            </a:r>
            <a:r>
              <a:rPr lang="en-US" sz="6400" b="0" i="0" dirty="0">
                <a:solidFill>
                  <a:srgbClr val="242424"/>
                </a:solidFill>
                <a:effectLst/>
              </a:rPr>
              <a:t>: The total number of bytes sent from the workstation. This shows the amount of outgoing data.</a:t>
            </a:r>
          </a:p>
          <a:p>
            <a:pPr algn="l">
              <a:lnSpc>
                <a:spcPct val="120000"/>
              </a:lnSpc>
              <a:spcBef>
                <a:spcPts val="0"/>
              </a:spcBef>
              <a:buFont typeface="+mj-lt"/>
              <a:buAutoNum type="arabicPeriod"/>
            </a:pPr>
            <a:r>
              <a:rPr lang="en-US" sz="6400" b="1" i="0" dirty="0">
                <a:solidFill>
                  <a:srgbClr val="242424"/>
                </a:solidFill>
                <a:effectLst/>
              </a:rPr>
              <a:t>Frames received</a:t>
            </a:r>
            <a:r>
              <a:rPr lang="en-US" sz="6400" b="0" i="0" dirty="0">
                <a:solidFill>
                  <a:srgbClr val="242424"/>
                </a:solidFill>
                <a:effectLst/>
              </a:rPr>
              <a:t>: The number of data frames received. Frames are packets of data at the data link layer.</a:t>
            </a:r>
          </a:p>
          <a:p>
            <a:pPr algn="l">
              <a:lnSpc>
                <a:spcPct val="120000"/>
              </a:lnSpc>
              <a:spcBef>
                <a:spcPts val="0"/>
              </a:spcBef>
              <a:buFont typeface="+mj-lt"/>
              <a:buAutoNum type="arabicPeriod"/>
            </a:pPr>
            <a:r>
              <a:rPr lang="en-US" sz="6400" b="1" i="0" dirty="0">
                <a:solidFill>
                  <a:srgbClr val="242424"/>
                </a:solidFill>
                <a:effectLst/>
              </a:rPr>
              <a:t>Frames transmitted</a:t>
            </a:r>
            <a:r>
              <a:rPr lang="en-US" sz="6400" b="0" i="0" dirty="0">
                <a:solidFill>
                  <a:srgbClr val="242424"/>
                </a:solidFill>
                <a:effectLst/>
              </a:rPr>
              <a:t>: The number of data frames sent.</a:t>
            </a:r>
          </a:p>
          <a:p>
            <a:pPr algn="l">
              <a:lnSpc>
                <a:spcPct val="120000"/>
              </a:lnSpc>
              <a:spcBef>
                <a:spcPts val="0"/>
              </a:spcBef>
              <a:buFont typeface="+mj-lt"/>
              <a:buAutoNum type="arabicPeriod"/>
            </a:pPr>
            <a:r>
              <a:rPr lang="en-US" sz="6400" b="1" i="0" dirty="0">
                <a:solidFill>
                  <a:srgbClr val="242424"/>
                </a:solidFill>
                <a:effectLst/>
              </a:rPr>
              <a:t>Frames received/sec</a:t>
            </a:r>
            <a:r>
              <a:rPr lang="en-US" sz="6400" b="0" i="0" dirty="0">
                <a:solidFill>
                  <a:srgbClr val="242424"/>
                </a:solidFill>
                <a:effectLst/>
              </a:rPr>
              <a:t>: The rate at which frames are received per second.</a:t>
            </a:r>
          </a:p>
          <a:p>
            <a:pPr algn="l">
              <a:lnSpc>
                <a:spcPct val="120000"/>
              </a:lnSpc>
              <a:spcBef>
                <a:spcPts val="0"/>
              </a:spcBef>
              <a:buFont typeface="+mj-lt"/>
              <a:buAutoNum type="arabicPeriod"/>
            </a:pPr>
            <a:r>
              <a:rPr lang="en-US" sz="6400" b="1" i="0" dirty="0">
                <a:solidFill>
                  <a:srgbClr val="242424"/>
                </a:solidFill>
                <a:effectLst/>
              </a:rPr>
              <a:t>Frames transmitted/sec</a:t>
            </a:r>
            <a:r>
              <a:rPr lang="en-US" sz="6400" b="0" i="0" dirty="0">
                <a:solidFill>
                  <a:srgbClr val="242424"/>
                </a:solidFill>
                <a:effectLst/>
              </a:rPr>
              <a:t>: The rate at which frames are sent per second.</a:t>
            </a:r>
          </a:p>
          <a:p>
            <a:pPr algn="l">
              <a:lnSpc>
                <a:spcPct val="120000"/>
              </a:lnSpc>
              <a:spcBef>
                <a:spcPts val="0"/>
              </a:spcBef>
              <a:buFont typeface="+mj-lt"/>
              <a:buAutoNum type="arabicPeriod"/>
            </a:pPr>
            <a:r>
              <a:rPr lang="en-US" sz="6400" b="1" i="0" dirty="0">
                <a:solidFill>
                  <a:srgbClr val="242424"/>
                </a:solidFill>
                <a:effectLst/>
              </a:rPr>
              <a:t>Read operations</a:t>
            </a:r>
            <a:r>
              <a:rPr lang="en-US" sz="6400" b="0" i="0" dirty="0">
                <a:solidFill>
                  <a:srgbClr val="242424"/>
                </a:solidFill>
                <a:effectLst/>
              </a:rPr>
              <a:t>: The number of read operations performed by the workstation.</a:t>
            </a:r>
          </a:p>
          <a:p>
            <a:pPr algn="l">
              <a:lnSpc>
                <a:spcPct val="120000"/>
              </a:lnSpc>
              <a:spcBef>
                <a:spcPts val="0"/>
              </a:spcBef>
              <a:buFont typeface="+mj-lt"/>
              <a:buAutoNum type="arabicPeriod"/>
            </a:pPr>
            <a:r>
              <a:rPr lang="en-US" sz="6400" b="1" i="0" dirty="0">
                <a:solidFill>
                  <a:srgbClr val="242424"/>
                </a:solidFill>
                <a:effectLst/>
              </a:rPr>
              <a:t>Write operations</a:t>
            </a:r>
            <a:r>
              <a:rPr lang="en-US" sz="6400" b="0" i="0" dirty="0">
                <a:solidFill>
                  <a:srgbClr val="242424"/>
                </a:solidFill>
                <a:effectLst/>
              </a:rPr>
              <a:t>: The number of write operations performed.</a:t>
            </a:r>
          </a:p>
          <a:p>
            <a:pPr algn="l">
              <a:lnSpc>
                <a:spcPct val="120000"/>
              </a:lnSpc>
              <a:spcBef>
                <a:spcPts val="0"/>
              </a:spcBef>
              <a:buFont typeface="+mj-lt"/>
              <a:buAutoNum type="arabicPeriod"/>
            </a:pPr>
            <a:r>
              <a:rPr lang="en-US" sz="6400" b="1" i="0" dirty="0">
                <a:solidFill>
                  <a:srgbClr val="242424"/>
                </a:solidFill>
                <a:effectLst/>
              </a:rPr>
              <a:t>Read errors</a:t>
            </a:r>
            <a:r>
              <a:rPr lang="en-US" sz="6400" b="0" i="0" dirty="0">
                <a:solidFill>
                  <a:srgbClr val="242424"/>
                </a:solidFill>
                <a:effectLst/>
              </a:rPr>
              <a:t>: The number of errors encountered during read operations.</a:t>
            </a:r>
          </a:p>
          <a:p>
            <a:pPr algn="l">
              <a:lnSpc>
                <a:spcPct val="120000"/>
              </a:lnSpc>
              <a:spcBef>
                <a:spcPts val="0"/>
              </a:spcBef>
              <a:buFont typeface="+mj-lt"/>
              <a:buAutoNum type="arabicPeriod"/>
            </a:pPr>
            <a:r>
              <a:rPr lang="en-US" sz="6400" b="1" i="0" dirty="0">
                <a:solidFill>
                  <a:srgbClr val="242424"/>
                </a:solidFill>
                <a:effectLst/>
              </a:rPr>
              <a:t>Write errors</a:t>
            </a:r>
            <a:r>
              <a:rPr lang="en-US" sz="6400" b="0" i="0" dirty="0">
                <a:solidFill>
                  <a:srgbClr val="242424"/>
                </a:solidFill>
                <a:effectLst/>
              </a:rPr>
              <a:t>: The number of errors encountered during write operations.</a:t>
            </a:r>
          </a:p>
          <a:p>
            <a:pPr algn="l">
              <a:lnSpc>
                <a:spcPct val="120000"/>
              </a:lnSpc>
              <a:spcBef>
                <a:spcPts val="0"/>
              </a:spcBef>
              <a:buFont typeface="+mj-lt"/>
              <a:buAutoNum type="arabicPeriod"/>
            </a:pPr>
            <a:r>
              <a:rPr lang="en-US" sz="6400" b="1" i="0" dirty="0">
                <a:solidFill>
                  <a:srgbClr val="242424"/>
                </a:solidFill>
                <a:effectLst/>
              </a:rPr>
              <a:t>Network errors</a:t>
            </a:r>
            <a:r>
              <a:rPr lang="en-US" sz="6400" b="0" i="0" dirty="0">
                <a:solidFill>
                  <a:srgbClr val="242424"/>
                </a:solidFill>
                <a:effectLst/>
              </a:rPr>
              <a:t>: The number of network errors detected.</a:t>
            </a:r>
          </a:p>
          <a:p>
            <a:pPr algn="l">
              <a:lnSpc>
                <a:spcPct val="120000"/>
              </a:lnSpc>
              <a:spcBef>
                <a:spcPts val="0"/>
              </a:spcBef>
              <a:buFont typeface="+mj-lt"/>
              <a:buAutoNum type="arabicPeriod"/>
            </a:pPr>
            <a:r>
              <a:rPr lang="en-US" sz="6400" b="1" i="0" dirty="0">
                <a:solidFill>
                  <a:srgbClr val="242424"/>
                </a:solidFill>
                <a:effectLst/>
              </a:rPr>
              <a:t>Connections made</a:t>
            </a:r>
            <a:r>
              <a:rPr lang="en-US" sz="6400" b="0" i="0" dirty="0">
                <a:solidFill>
                  <a:srgbClr val="242424"/>
                </a:solidFill>
                <a:effectLst/>
              </a:rPr>
              <a:t>: The total number of network connections established by the workstation.</a:t>
            </a:r>
          </a:p>
          <a:p>
            <a:pPr algn="l">
              <a:lnSpc>
                <a:spcPct val="120000"/>
              </a:lnSpc>
              <a:spcBef>
                <a:spcPts val="0"/>
              </a:spcBef>
              <a:buFont typeface="+mj-lt"/>
              <a:buAutoNum type="arabicPeriod"/>
            </a:pPr>
            <a:r>
              <a:rPr lang="en-US" sz="6400" b="1" i="0" dirty="0">
                <a:solidFill>
                  <a:srgbClr val="242424"/>
                </a:solidFill>
                <a:effectLst/>
              </a:rPr>
              <a:t>Connections failed</a:t>
            </a:r>
            <a:r>
              <a:rPr lang="en-US" sz="6400" b="0" i="0" dirty="0">
                <a:solidFill>
                  <a:srgbClr val="242424"/>
                </a:solidFill>
                <a:effectLst/>
              </a:rPr>
              <a:t>: The number of failed connection attempts.</a:t>
            </a:r>
          </a:p>
          <a:p>
            <a:pPr algn="l">
              <a:lnSpc>
                <a:spcPct val="120000"/>
              </a:lnSpc>
              <a:spcBef>
                <a:spcPts val="0"/>
              </a:spcBef>
              <a:buFont typeface="+mj-lt"/>
              <a:buAutoNum type="arabicPeriod"/>
            </a:pPr>
            <a:r>
              <a:rPr lang="en-US" sz="6400" b="1" i="0" dirty="0">
                <a:solidFill>
                  <a:srgbClr val="242424"/>
                </a:solidFill>
                <a:effectLst/>
              </a:rPr>
              <a:t>Sessions started</a:t>
            </a:r>
            <a:r>
              <a:rPr lang="en-US" sz="6400" b="0" i="0" dirty="0">
                <a:solidFill>
                  <a:srgbClr val="242424"/>
                </a:solidFill>
                <a:effectLst/>
              </a:rPr>
              <a:t>: The number of network sessions started.</a:t>
            </a:r>
          </a:p>
          <a:p>
            <a:pPr algn="l">
              <a:lnSpc>
                <a:spcPct val="120000"/>
              </a:lnSpc>
              <a:spcBef>
                <a:spcPts val="0"/>
              </a:spcBef>
              <a:buFont typeface="+mj-lt"/>
              <a:buAutoNum type="arabicPeriod"/>
            </a:pPr>
            <a:r>
              <a:rPr lang="en-US" sz="6400" b="1" i="0" dirty="0">
                <a:solidFill>
                  <a:srgbClr val="242424"/>
                </a:solidFill>
                <a:effectLst/>
              </a:rPr>
              <a:t>Sessions failed</a:t>
            </a:r>
            <a:r>
              <a:rPr lang="en-US" sz="6400" b="0" i="0" dirty="0">
                <a:solidFill>
                  <a:srgbClr val="242424"/>
                </a:solidFill>
                <a:effectLst/>
              </a:rPr>
              <a:t>: The number of failed session attempts.</a:t>
            </a:r>
          </a:p>
          <a:p>
            <a:pPr algn="l">
              <a:lnSpc>
                <a:spcPct val="120000"/>
              </a:lnSpc>
              <a:spcBef>
                <a:spcPts val="0"/>
              </a:spcBef>
              <a:buFont typeface="+mj-lt"/>
              <a:buAutoNum type="arabicPeriod"/>
            </a:pPr>
            <a:r>
              <a:rPr lang="en-US" sz="6400" b="1" i="0" dirty="0">
                <a:solidFill>
                  <a:srgbClr val="242424"/>
                </a:solidFill>
                <a:effectLst/>
              </a:rPr>
              <a:t>Sessions timed out</a:t>
            </a:r>
            <a:r>
              <a:rPr lang="en-US" sz="6400" b="0" i="0" dirty="0">
                <a:solidFill>
                  <a:srgbClr val="242424"/>
                </a:solidFill>
                <a:effectLst/>
              </a:rPr>
              <a:t>: The number of sessions that timed out.</a:t>
            </a:r>
          </a:p>
          <a:p>
            <a:pPr algn="l">
              <a:lnSpc>
                <a:spcPct val="120000"/>
              </a:lnSpc>
              <a:spcBef>
                <a:spcPts val="0"/>
              </a:spcBef>
              <a:buFont typeface="+mj-lt"/>
              <a:buAutoNum type="arabicPeriod"/>
            </a:pPr>
            <a:r>
              <a:rPr lang="en-US" sz="6400" b="1" i="0" dirty="0">
                <a:solidFill>
                  <a:srgbClr val="242424"/>
                </a:solidFill>
                <a:effectLst/>
              </a:rPr>
              <a:t>Sessions errored out</a:t>
            </a:r>
            <a:r>
              <a:rPr lang="en-US" sz="6400" b="0" i="0" dirty="0">
                <a:solidFill>
                  <a:srgbClr val="242424"/>
                </a:solidFill>
                <a:effectLst/>
              </a:rPr>
              <a:t>: The number of sessions that encountered errors.</a:t>
            </a:r>
          </a:p>
          <a:p>
            <a:pPr>
              <a:lnSpc>
                <a:spcPct val="120000"/>
              </a:lnSpc>
              <a:spcBef>
                <a:spcPts val="0"/>
              </a:spcBef>
            </a:pPr>
            <a:endParaRPr lang="en-GB" dirty="0"/>
          </a:p>
        </p:txBody>
      </p:sp>
      <p:pic>
        <p:nvPicPr>
          <p:cNvPr id="4" name="Graphic 3" descr="Server with solid fill">
            <a:extLst>
              <a:ext uri="{FF2B5EF4-FFF2-40B4-BE49-F238E27FC236}">
                <a16:creationId xmlns:a16="http://schemas.microsoft.com/office/drawing/2014/main" id="{B022BC77-FCFB-5839-A6F4-FBB5E9175E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32607" y="3196717"/>
            <a:ext cx="3111214" cy="3111214"/>
          </a:xfrm>
          <a:prstGeom prst="rect">
            <a:avLst/>
          </a:prstGeom>
        </p:spPr>
      </p:pic>
    </p:spTree>
    <p:extLst>
      <p:ext uri="{BB962C8B-B14F-4D97-AF65-F5344CB8AC3E}">
        <p14:creationId xmlns:p14="http://schemas.microsoft.com/office/powerpoint/2010/main" val="9183605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3169" y="303781"/>
            <a:ext cx="7168917" cy="1033669"/>
          </a:xfrm>
        </p:spPr>
        <p:txBody>
          <a:bodyPr>
            <a:normAutofit/>
          </a:bodyPr>
          <a:lstStyle/>
          <a:p>
            <a:r>
              <a:rPr lang="en-US" sz="4800" b="1" dirty="0">
                <a:highlight>
                  <a:srgbClr val="FFFF00"/>
                </a:highlight>
              </a:rPr>
              <a:t>Try:</a:t>
            </a:r>
            <a:r>
              <a:rPr lang="en-US" sz="4800" b="1" dirty="0"/>
              <a:t> </a:t>
            </a:r>
            <a:r>
              <a:rPr lang="en-US" sz="4800" b="1" dirty="0" err="1">
                <a:solidFill>
                  <a:schemeClr val="bg1"/>
                </a:solidFill>
              </a:rPr>
              <a:t>powercfg</a:t>
            </a:r>
            <a:r>
              <a:rPr lang="en-US" sz="4800" b="1" dirty="0">
                <a:solidFill>
                  <a:schemeClr val="bg1"/>
                </a:solidFill>
              </a:rPr>
              <a:t> command</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4187" y="1996863"/>
            <a:ext cx="9252569" cy="3875300"/>
          </a:xfrm>
        </p:spPr>
        <p:txBody>
          <a:bodyPr>
            <a:noAutofit/>
          </a:bodyPr>
          <a:lstStyle/>
          <a:p>
            <a:r>
              <a:rPr lang="en-US" sz="2500" b="1" i="0" dirty="0" err="1">
                <a:solidFill>
                  <a:srgbClr val="212529"/>
                </a:solidFill>
                <a:effectLst/>
                <a:highlight>
                  <a:srgbClr val="FFFF00"/>
                </a:highlight>
                <a:latin typeface="-apple-system"/>
              </a:rPr>
              <a:t>powercfg</a:t>
            </a:r>
            <a:r>
              <a:rPr lang="en-US" sz="2500" b="1" i="0" dirty="0">
                <a:solidFill>
                  <a:srgbClr val="212529"/>
                </a:solidFill>
                <a:effectLst/>
                <a:highlight>
                  <a:srgbClr val="FFFF00"/>
                </a:highlight>
                <a:latin typeface="-apple-system"/>
              </a:rPr>
              <a:t> –energy </a:t>
            </a:r>
            <a:r>
              <a:rPr lang="en-US" sz="2500" b="0" i="0" dirty="0">
                <a:solidFill>
                  <a:srgbClr val="212529"/>
                </a:solidFill>
                <a:effectLst/>
                <a:latin typeface="-apple-system"/>
              </a:rPr>
              <a:t>command runs a diagnostic report on the device’s </a:t>
            </a:r>
            <a:r>
              <a:rPr lang="en-US" sz="2500" b="0" i="0" dirty="0">
                <a:solidFill>
                  <a:srgbClr val="212529"/>
                </a:solidFill>
                <a:effectLst/>
                <a:highlight>
                  <a:srgbClr val="FFFF00"/>
                </a:highlight>
                <a:latin typeface="-apple-system"/>
              </a:rPr>
              <a:t>power consumption </a:t>
            </a:r>
            <a:r>
              <a:rPr lang="en-US" sz="2500" b="0" i="0" dirty="0">
                <a:solidFill>
                  <a:srgbClr val="212529"/>
                </a:solidFill>
                <a:effectLst/>
                <a:latin typeface="-apple-system"/>
              </a:rPr>
              <a:t>and </a:t>
            </a:r>
            <a:r>
              <a:rPr lang="en-US" sz="2500" b="1" i="0" dirty="0">
                <a:solidFill>
                  <a:srgbClr val="212529"/>
                </a:solidFill>
                <a:effectLst/>
                <a:latin typeface="-apple-system"/>
              </a:rPr>
              <a:t>saves a report in html format </a:t>
            </a:r>
            <a:r>
              <a:rPr lang="en-US" sz="2500" b="0" i="0" dirty="0">
                <a:solidFill>
                  <a:srgbClr val="212529"/>
                </a:solidFill>
                <a:effectLst/>
                <a:latin typeface="-apple-system"/>
              </a:rPr>
              <a:t>in the current directory. </a:t>
            </a:r>
          </a:p>
          <a:p>
            <a:r>
              <a:rPr lang="en-US" sz="2500" b="0" i="0" dirty="0">
                <a:solidFill>
                  <a:srgbClr val="212529"/>
                </a:solidFill>
                <a:effectLst/>
                <a:latin typeface="-apple-system"/>
              </a:rPr>
              <a:t>The report can be opened by typing ‘</a:t>
            </a:r>
            <a:r>
              <a:rPr lang="en-US" sz="2500" b="1" i="0" dirty="0">
                <a:solidFill>
                  <a:srgbClr val="212529"/>
                </a:solidFill>
                <a:effectLst/>
                <a:latin typeface="-apple-system"/>
              </a:rPr>
              <a:t>energy-report.html </a:t>
            </a:r>
            <a:r>
              <a:rPr lang="en-US" sz="2500" i="0" dirty="0">
                <a:solidFill>
                  <a:srgbClr val="212529"/>
                </a:solidFill>
                <a:effectLst/>
                <a:latin typeface="-apple-system"/>
              </a:rPr>
              <a:t>in </a:t>
            </a:r>
            <a:r>
              <a:rPr lang="en-US" sz="2500" i="0" dirty="0" err="1">
                <a:solidFill>
                  <a:srgbClr val="212529"/>
                </a:solidFill>
                <a:effectLst/>
                <a:latin typeface="-apple-system"/>
              </a:rPr>
              <a:t>cmd</a:t>
            </a:r>
            <a:r>
              <a:rPr lang="en-US" sz="2500" i="0" dirty="0">
                <a:solidFill>
                  <a:srgbClr val="212529"/>
                </a:solidFill>
                <a:effectLst/>
                <a:latin typeface="-apple-system"/>
              </a:rPr>
              <a:t>, or</a:t>
            </a:r>
            <a:r>
              <a:rPr lang="en-US" sz="2500" dirty="0">
                <a:solidFill>
                  <a:srgbClr val="212529"/>
                </a:solidFill>
                <a:latin typeface="-apple-system"/>
              </a:rPr>
              <a:t> by navigating to </a:t>
            </a:r>
            <a:r>
              <a:rPr lang="en-US" sz="2500" b="0" i="0" dirty="0">
                <a:solidFill>
                  <a:srgbClr val="212529"/>
                </a:solidFill>
                <a:effectLst/>
                <a:latin typeface="-apple-system"/>
              </a:rPr>
              <a:t>the directory given in </a:t>
            </a:r>
            <a:r>
              <a:rPr lang="en-US" sz="2500" b="0" i="0" dirty="0" err="1">
                <a:solidFill>
                  <a:srgbClr val="212529"/>
                </a:solidFill>
                <a:effectLst/>
                <a:latin typeface="-apple-system"/>
              </a:rPr>
              <a:t>cmd</a:t>
            </a:r>
            <a:r>
              <a:rPr lang="en-US" sz="2500" b="0" i="0" dirty="0">
                <a:solidFill>
                  <a:srgbClr val="212529"/>
                </a:solidFill>
                <a:effectLst/>
                <a:latin typeface="-apple-system"/>
              </a:rPr>
              <a:t> or by pasting the </a:t>
            </a:r>
            <a:r>
              <a:rPr lang="en-US" sz="2500" b="0" i="0" dirty="0" err="1">
                <a:solidFill>
                  <a:srgbClr val="212529"/>
                </a:solidFill>
                <a:effectLst/>
                <a:latin typeface="-apple-system"/>
              </a:rPr>
              <a:t>filepath</a:t>
            </a:r>
            <a:r>
              <a:rPr lang="en-US" sz="2500" b="0" i="0" dirty="0">
                <a:solidFill>
                  <a:srgbClr val="212529"/>
                </a:solidFill>
                <a:effectLst/>
                <a:latin typeface="-apple-system"/>
              </a:rPr>
              <a:t> in the browser.</a:t>
            </a:r>
          </a:p>
          <a:p>
            <a:r>
              <a:rPr lang="en-US" sz="2500" b="1" i="0" dirty="0" err="1">
                <a:solidFill>
                  <a:srgbClr val="212529"/>
                </a:solidFill>
                <a:effectLst/>
                <a:highlight>
                  <a:srgbClr val="FFFF00"/>
                </a:highlight>
                <a:latin typeface="-apple-system"/>
              </a:rPr>
              <a:t>powercfg</a:t>
            </a:r>
            <a:r>
              <a:rPr lang="en-US" sz="2500" b="1" i="0" dirty="0">
                <a:solidFill>
                  <a:srgbClr val="212529"/>
                </a:solidFill>
                <a:effectLst/>
                <a:highlight>
                  <a:srgbClr val="FFFF00"/>
                </a:highlight>
                <a:latin typeface="-apple-system"/>
              </a:rPr>
              <a:t> –</a:t>
            </a:r>
            <a:r>
              <a:rPr lang="en-US" sz="2500" b="1" i="0" dirty="0" err="1">
                <a:solidFill>
                  <a:srgbClr val="212529"/>
                </a:solidFill>
                <a:effectLst/>
                <a:highlight>
                  <a:srgbClr val="FFFF00"/>
                </a:highlight>
                <a:latin typeface="-apple-system"/>
              </a:rPr>
              <a:t>batteryreport</a:t>
            </a:r>
            <a:r>
              <a:rPr lang="en-US" sz="2500" b="1" i="0" dirty="0">
                <a:solidFill>
                  <a:srgbClr val="212529"/>
                </a:solidFill>
                <a:effectLst/>
                <a:latin typeface="-apple-system"/>
              </a:rPr>
              <a:t>: </a:t>
            </a:r>
            <a:r>
              <a:rPr lang="en-US" sz="2500" b="0" i="0" dirty="0">
                <a:solidFill>
                  <a:srgbClr val="212529"/>
                </a:solidFill>
                <a:effectLst/>
                <a:latin typeface="-apple-system"/>
              </a:rPr>
              <a:t>Adding the argument </a:t>
            </a:r>
            <a:r>
              <a:rPr lang="en-US" sz="2500" b="1" i="0" dirty="0">
                <a:solidFill>
                  <a:srgbClr val="212529"/>
                </a:solidFill>
                <a:effectLst/>
                <a:latin typeface="-apple-system"/>
              </a:rPr>
              <a:t>-</a:t>
            </a:r>
            <a:r>
              <a:rPr lang="en-US" sz="2500" b="1" i="0" dirty="0" err="1">
                <a:solidFill>
                  <a:srgbClr val="212529"/>
                </a:solidFill>
                <a:effectLst/>
                <a:latin typeface="-apple-system"/>
              </a:rPr>
              <a:t>batteryreport</a:t>
            </a:r>
            <a:r>
              <a:rPr lang="en-US" sz="2500" b="1" i="0" dirty="0">
                <a:solidFill>
                  <a:srgbClr val="212529"/>
                </a:solidFill>
                <a:effectLst/>
                <a:latin typeface="-apple-system"/>
              </a:rPr>
              <a:t> </a:t>
            </a:r>
            <a:r>
              <a:rPr lang="en-US" sz="2500" b="0" i="0" dirty="0">
                <a:solidFill>
                  <a:srgbClr val="212529"/>
                </a:solidFill>
                <a:effectLst/>
                <a:latin typeface="-apple-system"/>
              </a:rPr>
              <a:t>to the </a:t>
            </a:r>
            <a:r>
              <a:rPr lang="en-US" sz="2500" b="0" i="0" dirty="0" err="1">
                <a:solidFill>
                  <a:srgbClr val="212529"/>
                </a:solidFill>
                <a:effectLst/>
                <a:latin typeface="-apple-system"/>
              </a:rPr>
              <a:t>powercfg</a:t>
            </a:r>
            <a:r>
              <a:rPr lang="en-US" sz="2500" b="0" i="0" dirty="0">
                <a:solidFill>
                  <a:srgbClr val="212529"/>
                </a:solidFill>
                <a:effectLst/>
                <a:latin typeface="-apple-system"/>
              </a:rPr>
              <a:t> command creates a html file </a:t>
            </a:r>
            <a:r>
              <a:rPr lang="en-US" sz="2500" b="0" i="0" dirty="0">
                <a:solidFill>
                  <a:srgbClr val="212529"/>
                </a:solidFill>
                <a:effectLst/>
                <a:highlight>
                  <a:srgbClr val="FFFF00"/>
                </a:highlight>
                <a:latin typeface="-apple-system"/>
              </a:rPr>
              <a:t>detailing usage and history of the device’s battery</a:t>
            </a:r>
            <a:r>
              <a:rPr lang="en-US" sz="2500" b="0" i="0" dirty="0">
                <a:solidFill>
                  <a:srgbClr val="212529"/>
                </a:solidFill>
                <a:effectLst/>
                <a:latin typeface="-apple-system"/>
              </a:rPr>
              <a:t>.  </a:t>
            </a:r>
          </a:p>
          <a:p>
            <a:pPr marL="0" indent="0">
              <a:buNone/>
            </a:pPr>
            <a:r>
              <a:rPr lang="en-US" sz="2500" b="1" dirty="0">
                <a:solidFill>
                  <a:srgbClr val="212529"/>
                </a:solidFill>
                <a:highlight>
                  <a:srgbClr val="FFFF00"/>
                </a:highlight>
                <a:latin typeface="-apple-system"/>
              </a:rPr>
              <a:t>Note: </a:t>
            </a:r>
            <a:r>
              <a:rPr lang="en-US" sz="2500" dirty="0">
                <a:solidFill>
                  <a:srgbClr val="212529"/>
                </a:solidFill>
                <a:highlight>
                  <a:srgbClr val="FFFF00"/>
                </a:highlight>
                <a:latin typeface="-apple-system"/>
              </a:rPr>
              <a:t>Administrator privileges are required to run this command.</a:t>
            </a:r>
            <a:endParaRPr lang="en-GB" sz="2500" dirty="0">
              <a:highlight>
                <a:srgbClr val="FFFF00"/>
              </a:highlight>
            </a:endParaRPr>
          </a:p>
        </p:txBody>
      </p:sp>
      <p:pic>
        <p:nvPicPr>
          <p:cNvPr id="7" name="Graphic 6" descr="Full battery with solid fill">
            <a:extLst>
              <a:ext uri="{FF2B5EF4-FFF2-40B4-BE49-F238E27FC236}">
                <a16:creationId xmlns:a16="http://schemas.microsoft.com/office/drawing/2014/main" id="{C2469840-57E2-9A33-087A-44D62D64813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9524349" y="4854701"/>
            <a:ext cx="2537607" cy="2537607"/>
          </a:xfrm>
          <a:prstGeom prst="rect">
            <a:avLst/>
          </a:prstGeom>
        </p:spPr>
      </p:pic>
      <p:pic>
        <p:nvPicPr>
          <p:cNvPr id="11" name="Graphic 10" descr="Power with solid fill">
            <a:extLst>
              <a:ext uri="{FF2B5EF4-FFF2-40B4-BE49-F238E27FC236}">
                <a16:creationId xmlns:a16="http://schemas.microsoft.com/office/drawing/2014/main" id="{5183CC75-1C03-5348-AE6A-EFB1E287F10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6608874" y="44333"/>
            <a:ext cx="1590742" cy="1590742"/>
          </a:xfrm>
          <a:prstGeom prst="rect">
            <a:avLst/>
          </a:prstGeom>
        </p:spPr>
      </p:pic>
      <p:pic>
        <p:nvPicPr>
          <p:cNvPr id="17" name="Graphic 16" descr="Empty battery with solid fill">
            <a:extLst>
              <a:ext uri="{FF2B5EF4-FFF2-40B4-BE49-F238E27FC236}">
                <a16:creationId xmlns:a16="http://schemas.microsoft.com/office/drawing/2014/main" id="{5B000E72-01DE-C99B-6508-6D819891B35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flipH="1">
            <a:off x="9523047" y="3465273"/>
            <a:ext cx="2537607" cy="2537607"/>
          </a:xfrm>
          <a:prstGeom prst="rect">
            <a:avLst/>
          </a:prstGeom>
        </p:spPr>
      </p:pic>
      <p:pic>
        <p:nvPicPr>
          <p:cNvPr id="19" name="Graphic 18" descr="Electrician female outline">
            <a:extLst>
              <a:ext uri="{FF2B5EF4-FFF2-40B4-BE49-F238E27FC236}">
                <a16:creationId xmlns:a16="http://schemas.microsoft.com/office/drawing/2014/main" id="{94C0099D-4F69-E61D-527B-079DD19D0D4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flipH="1">
            <a:off x="8181312" y="-30776"/>
            <a:ext cx="1702784" cy="1702784"/>
          </a:xfrm>
          <a:prstGeom prst="rect">
            <a:avLst/>
          </a:prstGeom>
        </p:spPr>
      </p:pic>
      <p:pic>
        <p:nvPicPr>
          <p:cNvPr id="21" name="Graphic 20" descr="Battery charging outline">
            <a:extLst>
              <a:ext uri="{FF2B5EF4-FFF2-40B4-BE49-F238E27FC236}">
                <a16:creationId xmlns:a16="http://schemas.microsoft.com/office/drawing/2014/main" id="{42E3FA93-E591-94A2-5C54-DAC31C51299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flipH="1">
            <a:off x="9570465" y="2131740"/>
            <a:ext cx="2537608" cy="2537608"/>
          </a:xfrm>
          <a:prstGeom prst="rect">
            <a:avLst/>
          </a:prstGeom>
        </p:spPr>
      </p:pic>
      <p:pic>
        <p:nvPicPr>
          <p:cNvPr id="23" name="Graphic 22" descr="Electric Tower outline">
            <a:extLst>
              <a:ext uri="{FF2B5EF4-FFF2-40B4-BE49-F238E27FC236}">
                <a16:creationId xmlns:a16="http://schemas.microsoft.com/office/drawing/2014/main" id="{7056620A-3836-3147-6297-C561F148F79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flipH="1">
            <a:off x="9523047" y="-30774"/>
            <a:ext cx="2837578" cy="2837578"/>
          </a:xfrm>
          <a:prstGeom prst="rect">
            <a:avLst/>
          </a:prstGeom>
        </p:spPr>
      </p:pic>
    </p:spTree>
    <p:extLst>
      <p:ext uri="{BB962C8B-B14F-4D97-AF65-F5344CB8AC3E}">
        <p14:creationId xmlns:p14="http://schemas.microsoft.com/office/powerpoint/2010/main" val="948287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851803-E788-37F6-1E02-81839D9B24D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35F0F-A84E-AEAE-B884-C2A6A7062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27C4B0D-44C2-4F5D-FE16-06741F21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D725A01-335F-1C71-1AEC-43268C695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109E5D1-7FFE-5166-78C1-6389BDE883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E88458C-1729-B0A6-09C5-D1C8916CB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EFC265-EFB3-CFC1-0581-39E7F573F871}"/>
              </a:ext>
            </a:extLst>
          </p:cNvPr>
          <p:cNvSpPr>
            <a:spLocks noGrp="1"/>
          </p:cNvSpPr>
          <p:nvPr>
            <p:ph type="title"/>
          </p:nvPr>
        </p:nvSpPr>
        <p:spPr>
          <a:xfrm>
            <a:off x="193169" y="303781"/>
            <a:ext cx="9263869" cy="1033669"/>
          </a:xfrm>
        </p:spPr>
        <p:txBody>
          <a:bodyPr>
            <a:normAutofit/>
          </a:bodyPr>
          <a:lstStyle/>
          <a:p>
            <a:r>
              <a:rPr lang="en-US" sz="4800" b="1" dirty="0">
                <a:highlight>
                  <a:srgbClr val="FFFF00"/>
                </a:highlight>
              </a:rPr>
              <a:t>Try:</a:t>
            </a:r>
            <a:r>
              <a:rPr lang="en-US" sz="4800" b="1" dirty="0"/>
              <a:t> </a:t>
            </a:r>
            <a:r>
              <a:rPr lang="en-GB" sz="4800" dirty="0">
                <a:solidFill>
                  <a:schemeClr val="bg1"/>
                </a:solidFill>
              </a:rPr>
              <a:t>Adding &amp; managing new users</a:t>
            </a:r>
            <a:endParaRPr lang="en-GB" b="1" dirty="0">
              <a:solidFill>
                <a:schemeClr val="bg1"/>
              </a:solidFill>
            </a:endParaRPr>
          </a:p>
        </p:txBody>
      </p:sp>
      <p:sp>
        <p:nvSpPr>
          <p:cNvPr id="15" name="Content Placeholder 2">
            <a:extLst>
              <a:ext uri="{FF2B5EF4-FFF2-40B4-BE49-F238E27FC236}">
                <a16:creationId xmlns:a16="http://schemas.microsoft.com/office/drawing/2014/main" id="{0E3F70E7-4794-200E-7758-CD4960E3CD6A}"/>
              </a:ext>
            </a:extLst>
          </p:cNvPr>
          <p:cNvSpPr>
            <a:spLocks noGrp="1"/>
          </p:cNvSpPr>
          <p:nvPr>
            <p:ph idx="1"/>
          </p:nvPr>
        </p:nvSpPr>
        <p:spPr>
          <a:xfrm>
            <a:off x="204468" y="1613021"/>
            <a:ext cx="10996931" cy="4905470"/>
          </a:xfrm>
        </p:spPr>
        <p:txBody>
          <a:bodyPr>
            <a:noAutofit/>
          </a:bodyPr>
          <a:lstStyle/>
          <a:p>
            <a:pPr marL="0" indent="0">
              <a:buNone/>
            </a:pPr>
            <a:r>
              <a:rPr lang="en-GB" sz="3200" dirty="0"/>
              <a:t>Run </a:t>
            </a:r>
            <a:r>
              <a:rPr lang="en-GB" sz="3200" dirty="0" err="1"/>
              <a:t>cmd</a:t>
            </a:r>
            <a:r>
              <a:rPr lang="en-GB" sz="3200" dirty="0"/>
              <a:t> as Administrator:</a:t>
            </a:r>
          </a:p>
          <a:p>
            <a:pPr lvl="1"/>
            <a:r>
              <a:rPr lang="en-GB" sz="3200" dirty="0"/>
              <a:t>Add new user command:</a:t>
            </a:r>
            <a:br>
              <a:rPr lang="en-GB" sz="3200" dirty="0"/>
            </a:br>
            <a:r>
              <a:rPr lang="en-GB" sz="3200" dirty="0"/>
              <a:t>	</a:t>
            </a:r>
            <a:r>
              <a:rPr lang="en-US" sz="3200" b="1" dirty="0">
                <a:highlight>
                  <a:srgbClr val="FFFF00"/>
                </a:highlight>
              </a:rPr>
              <a:t>net user username password /add</a:t>
            </a:r>
            <a:endParaRPr lang="en-GB" sz="3200" b="1" dirty="0">
              <a:highlight>
                <a:srgbClr val="FFFF00"/>
              </a:highlight>
            </a:endParaRPr>
          </a:p>
          <a:p>
            <a:pPr lvl="1"/>
            <a:r>
              <a:rPr lang="en-GB" sz="3200" dirty="0"/>
              <a:t>List users command:</a:t>
            </a:r>
            <a:br>
              <a:rPr lang="en-GB" sz="3200" dirty="0"/>
            </a:br>
            <a:r>
              <a:rPr lang="en-GB" sz="3200" dirty="0"/>
              <a:t>	</a:t>
            </a:r>
            <a:r>
              <a:rPr lang="en-GB" sz="3200" b="1" dirty="0">
                <a:highlight>
                  <a:srgbClr val="FFFF00"/>
                </a:highlight>
              </a:rPr>
              <a:t>net user</a:t>
            </a:r>
          </a:p>
          <a:p>
            <a:pPr lvl="1"/>
            <a:r>
              <a:rPr lang="en-GB" sz="3200" dirty="0"/>
              <a:t>Delete a user: </a:t>
            </a:r>
            <a:br>
              <a:rPr lang="en-GB" sz="3200" dirty="0"/>
            </a:br>
            <a:r>
              <a:rPr lang="en-GB" sz="3200" dirty="0"/>
              <a:t>	</a:t>
            </a:r>
            <a:r>
              <a:rPr lang="en-GB" sz="3200" b="1" dirty="0">
                <a:highlight>
                  <a:srgbClr val="FFFF00"/>
                </a:highlight>
              </a:rPr>
              <a:t>net user username /delete</a:t>
            </a:r>
          </a:p>
          <a:p>
            <a:pPr lvl="1"/>
            <a:r>
              <a:rPr lang="en-US" sz="3200" dirty="0"/>
              <a:t>Grant user admin permissions: </a:t>
            </a:r>
            <a:br>
              <a:rPr lang="en-US" sz="3200" dirty="0"/>
            </a:br>
            <a:r>
              <a:rPr lang="en-US" sz="3200" dirty="0"/>
              <a:t>	</a:t>
            </a:r>
            <a:r>
              <a:rPr lang="en-US" sz="3200" b="1" dirty="0"/>
              <a:t>net </a:t>
            </a:r>
            <a:r>
              <a:rPr lang="en-US" sz="3200" b="1" dirty="0" err="1"/>
              <a:t>localgroup</a:t>
            </a:r>
            <a:r>
              <a:rPr lang="en-US" sz="3200" b="1" dirty="0"/>
              <a:t> administrators username /add</a:t>
            </a:r>
            <a:endParaRPr lang="en-GB" sz="3200" b="1" dirty="0"/>
          </a:p>
          <a:p>
            <a:pPr marL="457200" lvl="1" indent="0">
              <a:buNone/>
            </a:pPr>
            <a:br>
              <a:rPr lang="en-GB" sz="1050" dirty="0"/>
            </a:br>
            <a:r>
              <a:rPr lang="en-GB" sz="1600" dirty="0"/>
              <a:t>For further information on user management using Bat/PS, please click here: </a:t>
            </a:r>
            <a:r>
              <a:rPr lang="en-GB" sz="1600" dirty="0">
                <a:hlinkClick r:id="rId3"/>
              </a:rPr>
              <a:t>The Net command</a:t>
            </a:r>
            <a:r>
              <a:rPr lang="en-GB" sz="1600" dirty="0"/>
              <a:t>, </a:t>
            </a:r>
            <a:r>
              <a:rPr lang="en-US" sz="1600" dirty="0">
                <a:hlinkClick r:id="rId4"/>
              </a:rPr>
              <a:t>Manage users</a:t>
            </a:r>
            <a:r>
              <a:rPr lang="en-US" sz="1600" dirty="0"/>
              <a:t>, </a:t>
            </a:r>
            <a:r>
              <a:rPr lang="en-US" sz="1600" dirty="0">
                <a:hlinkClick r:id="rId5"/>
              </a:rPr>
              <a:t>User Accounts with CMD or PS</a:t>
            </a:r>
            <a:r>
              <a:rPr lang="en-US" sz="1600" dirty="0"/>
              <a:t>, </a:t>
            </a:r>
            <a:r>
              <a:rPr lang="en-US" sz="1600" dirty="0">
                <a:hlinkClick r:id="rId6"/>
              </a:rPr>
              <a:t>Users &amp; Groups</a:t>
            </a:r>
            <a:r>
              <a:rPr lang="en-US" sz="1600" dirty="0"/>
              <a:t>.</a:t>
            </a:r>
            <a:br>
              <a:rPr lang="en-US" sz="1600" dirty="0"/>
            </a:br>
            <a:r>
              <a:rPr lang="en-GB" sz="1600" dirty="0"/>
              <a:t>+ To manage User, Web &amp; Windows credentials, </a:t>
            </a:r>
            <a:r>
              <a:rPr lang="en-GB" sz="1600" dirty="0" err="1"/>
              <a:t>goto</a:t>
            </a:r>
            <a:r>
              <a:rPr lang="en-GB" sz="1600" dirty="0"/>
              <a:t>: Control Panel: User Accounts.</a:t>
            </a:r>
          </a:p>
          <a:p>
            <a:pPr marL="457200" lvl="1" indent="0">
              <a:buNone/>
            </a:pPr>
            <a:endParaRPr lang="en-US" sz="1600" dirty="0"/>
          </a:p>
        </p:txBody>
      </p:sp>
      <p:pic>
        <p:nvPicPr>
          <p:cNvPr id="4" name="Graphic 3" descr="Social network with solid fill">
            <a:extLst>
              <a:ext uri="{FF2B5EF4-FFF2-40B4-BE49-F238E27FC236}">
                <a16:creationId xmlns:a16="http://schemas.microsoft.com/office/drawing/2014/main" id="{EAF337E4-40CA-D7C1-AEBD-96222133015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189118" y="1830228"/>
            <a:ext cx="3526632" cy="3526632"/>
          </a:xfrm>
          <a:prstGeom prst="rect">
            <a:avLst/>
          </a:prstGeom>
        </p:spPr>
      </p:pic>
    </p:spTree>
    <p:extLst>
      <p:ext uri="{BB962C8B-B14F-4D97-AF65-F5344CB8AC3E}">
        <p14:creationId xmlns:p14="http://schemas.microsoft.com/office/powerpoint/2010/main" val="21544162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249074-4161-DC4E-2CCB-29A620819C9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93A391-64B8-6A75-668A-901BEC361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2362315-9B68-C65B-21A6-8AF65582D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FF074C2-5961-5A08-6B17-5FAF40B715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77A2DBE-D627-CF14-B93E-CAAB6B94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15CD915-3084-9317-D0CB-42EE76332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E8E191-0A25-D3B0-5FCB-C81AD7D333A0}"/>
              </a:ext>
            </a:extLst>
          </p:cNvPr>
          <p:cNvSpPr>
            <a:spLocks noGrp="1"/>
          </p:cNvSpPr>
          <p:nvPr>
            <p:ph type="title"/>
          </p:nvPr>
        </p:nvSpPr>
        <p:spPr>
          <a:xfrm>
            <a:off x="193169" y="303781"/>
            <a:ext cx="11858337" cy="1033669"/>
          </a:xfrm>
        </p:spPr>
        <p:txBody>
          <a:bodyPr>
            <a:normAutofit/>
          </a:bodyPr>
          <a:lstStyle/>
          <a:p>
            <a:r>
              <a:rPr lang="en-US" sz="4800" b="1" dirty="0">
                <a:highlight>
                  <a:srgbClr val="FFFF00"/>
                </a:highlight>
              </a:rPr>
              <a:t>Try:</a:t>
            </a:r>
            <a:r>
              <a:rPr lang="en-US" sz="4800" b="1" dirty="0"/>
              <a:t> </a:t>
            </a:r>
            <a:r>
              <a:rPr lang="en-GB" sz="4800" dirty="0">
                <a:solidFill>
                  <a:schemeClr val="bg1"/>
                </a:solidFill>
              </a:rPr>
              <a:t>Creating backups: </a:t>
            </a:r>
            <a:r>
              <a:rPr lang="en-GB" sz="4800" dirty="0" err="1">
                <a:solidFill>
                  <a:schemeClr val="bg1"/>
                </a:solidFill>
              </a:rPr>
              <a:t>xcopy</a:t>
            </a:r>
            <a:r>
              <a:rPr lang="en-GB" sz="4800" dirty="0">
                <a:solidFill>
                  <a:schemeClr val="bg1"/>
                </a:solidFill>
              </a:rPr>
              <a:t> &amp; robocopy</a:t>
            </a:r>
            <a:endParaRPr lang="en-GB" b="1" dirty="0">
              <a:solidFill>
                <a:schemeClr val="bg1"/>
              </a:solidFill>
            </a:endParaRPr>
          </a:p>
        </p:txBody>
      </p:sp>
      <p:sp>
        <p:nvSpPr>
          <p:cNvPr id="15" name="Content Placeholder 2">
            <a:extLst>
              <a:ext uri="{FF2B5EF4-FFF2-40B4-BE49-F238E27FC236}">
                <a16:creationId xmlns:a16="http://schemas.microsoft.com/office/drawing/2014/main" id="{432B2553-11D7-821F-61F2-07F37B03099D}"/>
              </a:ext>
            </a:extLst>
          </p:cNvPr>
          <p:cNvSpPr>
            <a:spLocks noGrp="1"/>
          </p:cNvSpPr>
          <p:nvPr>
            <p:ph idx="1"/>
          </p:nvPr>
        </p:nvSpPr>
        <p:spPr>
          <a:xfrm>
            <a:off x="304480" y="1648749"/>
            <a:ext cx="10996931" cy="4905470"/>
          </a:xfrm>
        </p:spPr>
        <p:txBody>
          <a:bodyPr>
            <a:noAutofit/>
          </a:bodyPr>
          <a:lstStyle/>
          <a:p>
            <a:pPr marL="342900" indent="-342900">
              <a:lnSpc>
                <a:spcPct val="100000"/>
              </a:lnSpc>
              <a:spcBef>
                <a:spcPts val="0"/>
              </a:spcBef>
              <a:spcAft>
                <a:spcPts val="600"/>
              </a:spcAft>
              <a:buFont typeface="+mj-lt"/>
              <a:buAutoNum type="arabicPeriod"/>
            </a:pPr>
            <a:r>
              <a:rPr lang="en-GB" dirty="0"/>
              <a:t>The </a:t>
            </a:r>
            <a:r>
              <a:rPr lang="en-GB" b="1" dirty="0" err="1">
                <a:highlight>
                  <a:srgbClr val="FFFF00"/>
                </a:highlight>
              </a:rPr>
              <a:t>xcopy</a:t>
            </a:r>
            <a:r>
              <a:rPr lang="en-GB" dirty="0"/>
              <a:t> command allows us to c</a:t>
            </a:r>
            <a:r>
              <a:rPr lang="en-US" b="0" i="0" dirty="0" err="1">
                <a:solidFill>
                  <a:srgbClr val="161616"/>
                </a:solidFill>
                <a:effectLst/>
              </a:rPr>
              <a:t>opy</a:t>
            </a:r>
            <a:r>
              <a:rPr lang="en-US" b="0" i="0" dirty="0">
                <a:solidFill>
                  <a:srgbClr val="161616"/>
                </a:solidFill>
                <a:effectLst/>
              </a:rPr>
              <a:t> files and directories, from one location to another.</a:t>
            </a:r>
          </a:p>
          <a:p>
            <a:pPr lvl="1">
              <a:lnSpc>
                <a:spcPct val="100000"/>
              </a:lnSpc>
              <a:spcBef>
                <a:spcPts val="0"/>
              </a:spcBef>
              <a:spcAft>
                <a:spcPts val="600"/>
              </a:spcAft>
            </a:pPr>
            <a:r>
              <a:rPr lang="en-GB" sz="2800" dirty="0"/>
              <a:t>Copy files from source to backup directory:</a:t>
            </a:r>
            <a:br>
              <a:rPr lang="en-GB" sz="2800" dirty="0"/>
            </a:br>
            <a:r>
              <a:rPr lang="en-GB" sz="2800" dirty="0"/>
              <a:t>	</a:t>
            </a:r>
            <a:r>
              <a:rPr lang="en-US" sz="2800" b="1" dirty="0" err="1">
                <a:highlight>
                  <a:srgbClr val="FFFF00"/>
                </a:highlight>
              </a:rPr>
              <a:t>xcopy</a:t>
            </a:r>
            <a:r>
              <a:rPr lang="en-US" sz="2800" b="1" dirty="0">
                <a:highlight>
                  <a:srgbClr val="FFFF00"/>
                </a:highlight>
              </a:rPr>
              <a:t> C:\Source\* C:\backup\* /E</a:t>
            </a:r>
            <a:br>
              <a:rPr lang="en-GB" sz="3200" dirty="0"/>
            </a:br>
            <a:r>
              <a:rPr lang="en-GB" sz="2000" dirty="0"/>
              <a:t>Bg. </a:t>
            </a:r>
            <a:r>
              <a:rPr lang="en-GB" sz="2000" dirty="0" err="1"/>
              <a:t>xcopy</a:t>
            </a:r>
            <a:r>
              <a:rPr lang="en-GB" sz="2000" dirty="0"/>
              <a:t> examples and option/parameters: </a:t>
            </a:r>
            <a:r>
              <a:rPr lang="en-GB" sz="2000" dirty="0" err="1">
                <a:hlinkClick r:id="rId3"/>
              </a:rPr>
              <a:t>xcopy</a:t>
            </a:r>
            <a:r>
              <a:rPr lang="en-GB" sz="2000" dirty="0">
                <a:hlinkClick r:id="rId3"/>
              </a:rPr>
              <a:t> | Microsoft Learn</a:t>
            </a:r>
            <a:endParaRPr lang="en-GB" sz="2000" dirty="0"/>
          </a:p>
          <a:p>
            <a:pPr marL="342900" indent="-342900">
              <a:lnSpc>
                <a:spcPct val="100000"/>
              </a:lnSpc>
              <a:spcBef>
                <a:spcPts val="0"/>
              </a:spcBef>
              <a:spcAft>
                <a:spcPts val="600"/>
              </a:spcAft>
              <a:buFont typeface="+mj-lt"/>
              <a:buAutoNum type="arabicPeriod"/>
            </a:pPr>
            <a:r>
              <a:rPr lang="en-US" dirty="0"/>
              <a:t> The </a:t>
            </a:r>
            <a:r>
              <a:rPr lang="en-US" b="1" dirty="0"/>
              <a:t>robocopy</a:t>
            </a:r>
            <a:r>
              <a:rPr lang="en-US" dirty="0"/>
              <a:t> command c</a:t>
            </a:r>
            <a:r>
              <a:rPr lang="en-US" b="0" i="0" dirty="0">
                <a:solidFill>
                  <a:srgbClr val="161616"/>
                </a:solidFill>
                <a:effectLst/>
              </a:rPr>
              <a:t>opies file data from one location to another.</a:t>
            </a:r>
          </a:p>
          <a:p>
            <a:pPr>
              <a:lnSpc>
                <a:spcPct val="100000"/>
              </a:lnSpc>
              <a:spcBef>
                <a:spcPts val="0"/>
              </a:spcBef>
              <a:spcAft>
                <a:spcPts val="600"/>
              </a:spcAft>
            </a:pPr>
            <a:r>
              <a:rPr lang="en-GB" dirty="0"/>
              <a:t>Copy files from source to backup directory:</a:t>
            </a:r>
            <a:endParaRPr lang="en-US" b="0" i="0" dirty="0">
              <a:solidFill>
                <a:srgbClr val="161616"/>
              </a:solidFill>
              <a:effectLst/>
            </a:endParaRPr>
          </a:p>
          <a:p>
            <a:pPr marL="0" indent="0">
              <a:lnSpc>
                <a:spcPct val="100000"/>
              </a:lnSpc>
              <a:spcBef>
                <a:spcPts val="0"/>
              </a:spcBef>
              <a:spcAft>
                <a:spcPts val="600"/>
              </a:spcAft>
              <a:buNone/>
            </a:pPr>
            <a:r>
              <a:rPr lang="en-US" dirty="0">
                <a:solidFill>
                  <a:srgbClr val="161616"/>
                </a:solidFill>
              </a:rPr>
              <a:t>	 </a:t>
            </a:r>
            <a:r>
              <a:rPr lang="en-US" b="1" dirty="0">
                <a:solidFill>
                  <a:srgbClr val="161616"/>
                </a:solidFill>
              </a:rPr>
              <a:t>robocopy "C:\Source" "C:\backup“ /E</a:t>
            </a:r>
          </a:p>
          <a:p>
            <a:pPr marL="0" indent="0">
              <a:lnSpc>
                <a:spcPct val="100000"/>
              </a:lnSpc>
              <a:spcBef>
                <a:spcPts val="0"/>
              </a:spcBef>
              <a:spcAft>
                <a:spcPts val="600"/>
              </a:spcAft>
              <a:buNone/>
            </a:pPr>
            <a:r>
              <a:rPr lang="en-US" dirty="0">
                <a:solidFill>
                  <a:srgbClr val="161616"/>
                </a:solidFill>
              </a:rPr>
              <a:t>/E - Copies all the folders and subfolders, including empty ones.</a:t>
            </a:r>
            <a:endParaRPr lang="en-US" b="1" dirty="0">
              <a:solidFill>
                <a:srgbClr val="161616"/>
              </a:solidFill>
              <a:highlight>
                <a:srgbClr val="FFFF00"/>
              </a:highlight>
            </a:endParaRPr>
          </a:p>
          <a:p>
            <a:pPr marL="0" indent="0">
              <a:lnSpc>
                <a:spcPct val="100000"/>
              </a:lnSpc>
              <a:spcBef>
                <a:spcPts val="0"/>
              </a:spcBef>
              <a:spcAft>
                <a:spcPts val="600"/>
              </a:spcAft>
              <a:buNone/>
            </a:pPr>
            <a:r>
              <a:rPr lang="en-US" sz="2000" dirty="0">
                <a:solidFill>
                  <a:srgbClr val="161616"/>
                </a:solidFill>
              </a:rPr>
              <a:t>Bg. </a:t>
            </a:r>
            <a:r>
              <a:rPr lang="en-GB" sz="2000" dirty="0"/>
              <a:t>robocopy examples and option/parameters: </a:t>
            </a:r>
            <a:r>
              <a:rPr lang="en-GB" sz="2000" dirty="0">
                <a:hlinkClick r:id="rId4"/>
              </a:rPr>
              <a:t>robocopy | Microsoft Learn</a:t>
            </a:r>
            <a:endParaRPr lang="en-GB" sz="2000" dirty="0"/>
          </a:p>
          <a:p>
            <a:pPr marL="0" indent="0">
              <a:lnSpc>
                <a:spcPct val="100000"/>
              </a:lnSpc>
              <a:spcBef>
                <a:spcPts val="0"/>
              </a:spcBef>
              <a:spcAft>
                <a:spcPts val="600"/>
              </a:spcAft>
              <a:buNone/>
            </a:pPr>
            <a:r>
              <a:rPr lang="en-GB" sz="2000" dirty="0"/>
              <a:t>Notes: See Notes for example .bat script code.</a:t>
            </a:r>
            <a:endParaRPr lang="en-US" sz="2000" dirty="0"/>
          </a:p>
        </p:txBody>
      </p:sp>
    </p:spTree>
    <p:extLst>
      <p:ext uri="{BB962C8B-B14F-4D97-AF65-F5344CB8AC3E}">
        <p14:creationId xmlns:p14="http://schemas.microsoft.com/office/powerpoint/2010/main" val="19823569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A4E97-F4DE-4F61-0F5B-A14DECA0DEF7}"/>
              </a:ext>
            </a:extLst>
          </p:cNvPr>
          <p:cNvSpPr>
            <a:spLocks noGrp="1"/>
          </p:cNvSpPr>
          <p:nvPr>
            <p:ph type="title"/>
          </p:nvPr>
        </p:nvSpPr>
        <p:spPr>
          <a:xfrm>
            <a:off x="0" y="5358"/>
            <a:ext cx="12192000" cy="1084462"/>
          </a:xfrm>
          <a:solidFill>
            <a:srgbClr val="002060"/>
          </a:solidFill>
        </p:spPr>
        <p:txBody>
          <a:bodyPr>
            <a:normAutofit/>
          </a:bodyPr>
          <a:lstStyle/>
          <a:p>
            <a:r>
              <a:rPr lang="en-US" b="1" dirty="0">
                <a:highlight>
                  <a:srgbClr val="FFFF00"/>
                </a:highlight>
              </a:rPr>
              <a:t>Try:</a:t>
            </a:r>
            <a:r>
              <a:rPr lang="en-US" b="1" dirty="0"/>
              <a:t> </a:t>
            </a:r>
            <a:r>
              <a:rPr lang="en-GB" dirty="0">
                <a:solidFill>
                  <a:schemeClr val="bg1"/>
                </a:solidFill>
              </a:rPr>
              <a:t>Scheduling backups using ‘</a:t>
            </a:r>
            <a:r>
              <a:rPr lang="en-GB" b="1" dirty="0">
                <a:solidFill>
                  <a:schemeClr val="bg1"/>
                </a:solidFill>
              </a:rPr>
              <a:t>Task Scheduler</a:t>
            </a:r>
            <a:r>
              <a:rPr lang="en-GB" dirty="0">
                <a:solidFill>
                  <a:schemeClr val="bg1"/>
                </a:solidFill>
              </a:rPr>
              <a:t>’</a:t>
            </a:r>
          </a:p>
        </p:txBody>
      </p:sp>
      <p:sp>
        <p:nvSpPr>
          <p:cNvPr id="5" name="Content Placeholder 4">
            <a:extLst>
              <a:ext uri="{FF2B5EF4-FFF2-40B4-BE49-F238E27FC236}">
                <a16:creationId xmlns:a16="http://schemas.microsoft.com/office/drawing/2014/main" id="{6F010D24-ADE4-A2F8-BB67-31909B84F51A}"/>
              </a:ext>
            </a:extLst>
          </p:cNvPr>
          <p:cNvSpPr>
            <a:spLocks noGrp="1"/>
          </p:cNvSpPr>
          <p:nvPr>
            <p:ph idx="1"/>
          </p:nvPr>
        </p:nvSpPr>
        <p:spPr>
          <a:xfrm>
            <a:off x="157161" y="1121775"/>
            <a:ext cx="11301413" cy="4351338"/>
          </a:xfrm>
        </p:spPr>
        <p:txBody>
          <a:bodyPr>
            <a:normAutofit/>
          </a:bodyPr>
          <a:lstStyle/>
          <a:p>
            <a:pPr marL="514350" indent="-514350">
              <a:buFont typeface="+mj-lt"/>
              <a:buAutoNum type="arabicPeriod"/>
            </a:pPr>
            <a:r>
              <a:rPr lang="en-GB" sz="2400" dirty="0"/>
              <a:t>Create a new file using Notepad/Notepad++ and include the </a:t>
            </a:r>
            <a:r>
              <a:rPr lang="en-GB" sz="2400" dirty="0" err="1"/>
              <a:t>xcopy</a:t>
            </a:r>
            <a:r>
              <a:rPr lang="en-GB" sz="2400" dirty="0"/>
              <a:t> or robocopy batch command from the previous page.</a:t>
            </a:r>
          </a:p>
          <a:p>
            <a:pPr marL="514350" indent="-514350">
              <a:buFont typeface="+mj-lt"/>
              <a:buAutoNum type="arabicPeriod"/>
            </a:pPr>
            <a:r>
              <a:rPr lang="en-GB" sz="2400" dirty="0"/>
              <a:t>Save the file with a .bat file extension e.g. : backup.bat</a:t>
            </a:r>
          </a:p>
          <a:p>
            <a:pPr marL="514350" indent="-514350">
              <a:buFont typeface="+mj-lt"/>
              <a:buAutoNum type="arabicPeriod"/>
            </a:pPr>
            <a:r>
              <a:rPr lang="en-GB" sz="2400" dirty="0"/>
              <a:t>Open </a:t>
            </a:r>
            <a:r>
              <a:rPr lang="en-GB" sz="2400" b="1" dirty="0"/>
              <a:t>Computer Management &gt; Task Scheduler </a:t>
            </a:r>
            <a:r>
              <a:rPr lang="en-GB" sz="2400" dirty="0"/>
              <a:t>and:</a:t>
            </a:r>
          </a:p>
        </p:txBody>
      </p:sp>
      <p:pic>
        <p:nvPicPr>
          <p:cNvPr id="7" name="Picture 6">
            <a:extLst>
              <a:ext uri="{FF2B5EF4-FFF2-40B4-BE49-F238E27FC236}">
                <a16:creationId xmlns:a16="http://schemas.microsoft.com/office/drawing/2014/main" id="{82D27D59-8C1C-0DE9-C42E-97D694F189DC}"/>
              </a:ext>
            </a:extLst>
          </p:cNvPr>
          <p:cNvPicPr>
            <a:picLocks noChangeAspect="1"/>
          </p:cNvPicPr>
          <p:nvPr/>
        </p:nvPicPr>
        <p:blipFill>
          <a:blip r:embed="rId2"/>
          <a:srcRect l="2894" t="22291" r="27314" b="54271"/>
          <a:stretch/>
        </p:blipFill>
        <p:spPr>
          <a:xfrm>
            <a:off x="157162" y="2781502"/>
            <a:ext cx="7179469" cy="1607345"/>
          </a:xfrm>
          <a:prstGeom prst="rect">
            <a:avLst/>
          </a:prstGeom>
        </p:spPr>
      </p:pic>
      <p:pic>
        <p:nvPicPr>
          <p:cNvPr id="10" name="Picture 9">
            <a:extLst>
              <a:ext uri="{FF2B5EF4-FFF2-40B4-BE49-F238E27FC236}">
                <a16:creationId xmlns:a16="http://schemas.microsoft.com/office/drawing/2014/main" id="{9F1D5DBE-609B-6E7C-F01C-A4AEEA24E7C3}"/>
              </a:ext>
            </a:extLst>
          </p:cNvPr>
          <p:cNvPicPr>
            <a:picLocks noChangeAspect="1"/>
          </p:cNvPicPr>
          <p:nvPr/>
        </p:nvPicPr>
        <p:blipFill>
          <a:blip r:embed="rId3"/>
          <a:srcRect t="9680" r="20295" b="26879"/>
          <a:stretch/>
        </p:blipFill>
        <p:spPr>
          <a:xfrm>
            <a:off x="7821515" y="2806306"/>
            <a:ext cx="3378398" cy="1607345"/>
          </a:xfrm>
          <a:prstGeom prst="rect">
            <a:avLst/>
          </a:prstGeom>
          <a:ln w="25400">
            <a:solidFill>
              <a:srgbClr val="FF0000"/>
            </a:solidFill>
          </a:ln>
        </p:spPr>
      </p:pic>
      <p:pic>
        <p:nvPicPr>
          <p:cNvPr id="16" name="Picture 15">
            <a:extLst>
              <a:ext uri="{FF2B5EF4-FFF2-40B4-BE49-F238E27FC236}">
                <a16:creationId xmlns:a16="http://schemas.microsoft.com/office/drawing/2014/main" id="{D0DF65B1-7369-3355-8687-0E2B8AC0B435}"/>
              </a:ext>
            </a:extLst>
          </p:cNvPr>
          <p:cNvPicPr>
            <a:picLocks noChangeAspect="1"/>
          </p:cNvPicPr>
          <p:nvPr/>
        </p:nvPicPr>
        <p:blipFill>
          <a:blip r:embed="rId4"/>
          <a:srcRect t="43840" b="13205"/>
          <a:stretch/>
        </p:blipFill>
        <p:spPr>
          <a:xfrm>
            <a:off x="6473129" y="5242919"/>
            <a:ext cx="5437883" cy="1601003"/>
          </a:xfrm>
          <a:prstGeom prst="rect">
            <a:avLst/>
          </a:prstGeom>
        </p:spPr>
      </p:pic>
      <p:sp>
        <p:nvSpPr>
          <p:cNvPr id="8" name="Oval 7">
            <a:extLst>
              <a:ext uri="{FF2B5EF4-FFF2-40B4-BE49-F238E27FC236}">
                <a16:creationId xmlns:a16="http://schemas.microsoft.com/office/drawing/2014/main" id="{6F52CE59-EF77-66B5-BF58-C953ABBA1412}"/>
              </a:ext>
            </a:extLst>
          </p:cNvPr>
          <p:cNvSpPr/>
          <p:nvPr/>
        </p:nvSpPr>
        <p:spPr>
          <a:xfrm>
            <a:off x="5494139" y="4020628"/>
            <a:ext cx="1650206" cy="388154"/>
          </a:xfrm>
          <a:prstGeom prst="ellipse">
            <a:avLst/>
          </a:prstGeom>
          <a:noFill/>
          <a:ln w="508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2201219-99F2-FD6E-A9E7-A0BC5B54FC08}"/>
              </a:ext>
            </a:extLst>
          </p:cNvPr>
          <p:cNvPicPr>
            <a:picLocks noChangeAspect="1"/>
          </p:cNvPicPr>
          <p:nvPr/>
        </p:nvPicPr>
        <p:blipFill>
          <a:blip r:embed="rId5"/>
          <a:stretch>
            <a:fillRect/>
          </a:stretch>
        </p:blipFill>
        <p:spPr>
          <a:xfrm>
            <a:off x="201662" y="4539476"/>
            <a:ext cx="3714750" cy="1847850"/>
          </a:xfrm>
          <a:prstGeom prst="rect">
            <a:avLst/>
          </a:prstGeom>
          <a:ln w="25400">
            <a:solidFill>
              <a:srgbClr val="FF0000"/>
            </a:solidFill>
          </a:ln>
        </p:spPr>
      </p:pic>
      <p:pic>
        <p:nvPicPr>
          <p:cNvPr id="14" name="Picture 13">
            <a:extLst>
              <a:ext uri="{FF2B5EF4-FFF2-40B4-BE49-F238E27FC236}">
                <a16:creationId xmlns:a16="http://schemas.microsoft.com/office/drawing/2014/main" id="{B40BCD0E-35DD-BD79-DFD0-B742D6E2F75E}"/>
              </a:ext>
            </a:extLst>
          </p:cNvPr>
          <p:cNvPicPr>
            <a:picLocks noChangeAspect="1"/>
          </p:cNvPicPr>
          <p:nvPr/>
        </p:nvPicPr>
        <p:blipFill>
          <a:blip r:embed="rId6"/>
          <a:srcRect b="24058"/>
          <a:stretch/>
        </p:blipFill>
        <p:spPr>
          <a:xfrm>
            <a:off x="4040237" y="4518327"/>
            <a:ext cx="4200525" cy="1887938"/>
          </a:xfrm>
          <a:prstGeom prst="rect">
            <a:avLst/>
          </a:prstGeom>
          <a:ln w="25400">
            <a:solidFill>
              <a:srgbClr val="FF0000"/>
            </a:solidFill>
          </a:ln>
        </p:spPr>
      </p:pic>
      <p:cxnSp>
        <p:nvCxnSpPr>
          <p:cNvPr id="18" name="Straight Arrow Connector 17">
            <a:extLst>
              <a:ext uri="{FF2B5EF4-FFF2-40B4-BE49-F238E27FC236}">
                <a16:creationId xmlns:a16="http://schemas.microsoft.com/office/drawing/2014/main" id="{B146AB62-D60F-01B8-229D-1DE088FC20B6}"/>
              </a:ext>
            </a:extLst>
          </p:cNvPr>
          <p:cNvCxnSpPr/>
          <p:nvPr/>
        </p:nvCxnSpPr>
        <p:spPr>
          <a:xfrm>
            <a:off x="7019479" y="3376614"/>
            <a:ext cx="105727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434DD37-88CD-A085-E141-8E64D7627706}"/>
              </a:ext>
            </a:extLst>
          </p:cNvPr>
          <p:cNvCxnSpPr/>
          <p:nvPr/>
        </p:nvCxnSpPr>
        <p:spPr>
          <a:xfrm>
            <a:off x="3449837" y="4845667"/>
            <a:ext cx="105727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991B831-A7EB-9601-5D64-E30FB708DDE6}"/>
              </a:ext>
            </a:extLst>
          </p:cNvPr>
          <p:cNvCxnSpPr/>
          <p:nvPr/>
        </p:nvCxnSpPr>
        <p:spPr>
          <a:xfrm>
            <a:off x="7821515" y="6267274"/>
            <a:ext cx="105727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Arrow: Curved Left 20">
            <a:extLst>
              <a:ext uri="{FF2B5EF4-FFF2-40B4-BE49-F238E27FC236}">
                <a16:creationId xmlns:a16="http://schemas.microsoft.com/office/drawing/2014/main" id="{88B5D177-6C35-8F33-9F73-B657AFF34941}"/>
              </a:ext>
            </a:extLst>
          </p:cNvPr>
          <p:cNvSpPr/>
          <p:nvPr/>
        </p:nvSpPr>
        <p:spPr>
          <a:xfrm>
            <a:off x="11261674" y="3836194"/>
            <a:ext cx="319091" cy="900112"/>
          </a:xfrm>
          <a:prstGeom prst="curvedLeftArrow">
            <a:avLst/>
          </a:prstGeom>
          <a:solidFill>
            <a:srgbClr val="FF000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52216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01220" y="273709"/>
            <a:ext cx="10435849" cy="1033669"/>
          </a:xfrm>
        </p:spPr>
        <p:txBody>
          <a:bodyPr>
            <a:normAutofit fontScale="90000"/>
          </a:bodyPr>
          <a:lstStyle/>
          <a:p>
            <a:r>
              <a:rPr lang="en-GB" sz="4400" dirty="0">
                <a:solidFill>
                  <a:srgbClr val="002060"/>
                </a:solidFill>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Notice</a:t>
            </a:r>
            <a:r>
              <a:rPr lang="en-GB" dirty="0">
                <a:solidFill>
                  <a:srgbClr val="002060"/>
                </a:solidFill>
                <a:highlight>
                  <a:srgbClr val="FFFF00"/>
                </a:highlight>
                <a:latin typeface="Calibri" panose="020F0502020204030204" pitchFamily="34" charset="0"/>
                <a:ea typeface="DengXian" panose="02010600030101010101" pitchFamily="2" charset="-122"/>
                <a:cs typeface="Times New Roman" panose="02020603050405020304" pitchFamily="18" charset="0"/>
              </a:rPr>
              <a:t> </a:t>
            </a:r>
            <a:r>
              <a:rPr lang="en-GB">
                <a:solidFill>
                  <a:srgbClr val="002060"/>
                </a:solidFill>
                <a:highlight>
                  <a:srgbClr val="FFFF00"/>
                </a:highlight>
                <a:latin typeface="Calibri" panose="020F0502020204030204" pitchFamily="34" charset="0"/>
                <a:ea typeface="DengXian" panose="02010600030101010101" pitchFamily="2" charset="-122"/>
                <a:cs typeface="Times New Roman" panose="02020603050405020304" pitchFamily="18" charset="0"/>
              </a:rPr>
              <a:t>-</a:t>
            </a:r>
            <a:r>
              <a:rPr lang="en-GB" sz="4400">
                <a:solidFill>
                  <a:srgbClr val="002060"/>
                </a:solidFill>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Handouts</a:t>
            </a:r>
            <a:r>
              <a:rPr lang="en-GB">
                <a:solidFill>
                  <a:srgbClr val="002060"/>
                </a:solidFill>
                <a:highlight>
                  <a:srgbClr val="FFFF00"/>
                </a:highlight>
                <a:latin typeface="Calibri" panose="020F0502020204030204" pitchFamily="34" charset="0"/>
                <a:ea typeface="DengXian" panose="02010600030101010101" pitchFamily="2" charset="-122"/>
                <a:cs typeface="Times New Roman" panose="02020603050405020304" pitchFamily="18" charset="0"/>
              </a:rPr>
              <a:t>:</a:t>
            </a:r>
            <a:r>
              <a:rPr lang="en-GB" sz="440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a:t>
            </a:r>
            <a:br>
              <a:rPr lang="en-GB" sz="4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br>
            <a:r>
              <a:rPr lang="en-GB" sz="4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Bat commands with optional switch parameters</a:t>
            </a:r>
            <a:endParaRPr lang="en-GB" b="1" u="sng"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698861" y="1864450"/>
            <a:ext cx="10515600" cy="4351338"/>
          </a:xfrm>
        </p:spPr>
        <p:txBody>
          <a:bodyPr>
            <a:noAutofit/>
          </a:bodyPr>
          <a:lstStyle/>
          <a:p>
            <a:r>
              <a:rPr lang="en-GB" sz="3600" dirty="0"/>
              <a:t>For some additional commands with optional switch parameters. See the </a:t>
            </a:r>
            <a:r>
              <a:rPr lang="en-GB" sz="3600" dirty="0">
                <a:solidFill>
                  <a:srgbClr val="201F1E"/>
                </a:solidFill>
                <a:cs typeface="Times New Roman" panose="02020603050405020304" pitchFamily="18" charset="0"/>
              </a:rPr>
              <a:t>Handout </a:t>
            </a:r>
            <a:r>
              <a:rPr lang="en-GB" sz="3600" dirty="0">
                <a:solidFill>
                  <a:srgbClr val="201F1E"/>
                </a:solidFill>
                <a:highlight>
                  <a:srgbClr val="FFFF00"/>
                </a:highlight>
                <a:cs typeface="Times New Roman" panose="02020603050405020304" pitchFamily="18" charset="0"/>
              </a:rPr>
              <a:t>on Moodle</a:t>
            </a:r>
            <a:r>
              <a:rPr lang="en-GB" sz="3600" dirty="0">
                <a:solidFill>
                  <a:srgbClr val="201F1E"/>
                </a:solidFill>
                <a:cs typeface="Times New Roman" panose="02020603050405020304" pitchFamily="18" charset="0"/>
              </a:rPr>
              <a:t>: </a:t>
            </a:r>
          </a:p>
          <a:p>
            <a:pPr lvl="1"/>
            <a:r>
              <a:rPr lang="en-US" sz="3200" b="1" dirty="0">
                <a:solidFill>
                  <a:srgbClr val="201F1E"/>
                </a:solidFill>
                <a:highlight>
                  <a:srgbClr val="FFFF00"/>
                </a:highlight>
                <a:cs typeface="Times New Roman" panose="02020603050405020304" pitchFamily="18" charset="0"/>
              </a:rPr>
              <a:t>OS 3 - Handout - Bat commands with options</a:t>
            </a:r>
          </a:p>
          <a:p>
            <a:pPr marL="457200" lvl="1" indent="0">
              <a:buNone/>
            </a:pPr>
            <a:r>
              <a:rPr lang="en-US" sz="3200" dirty="0">
                <a:solidFill>
                  <a:srgbClr val="201F1E"/>
                </a:solidFill>
                <a:cs typeface="Times New Roman" panose="02020603050405020304" pitchFamily="18" charset="0"/>
              </a:rPr>
              <a:t>And for some additional Batch commands, view the handout:</a:t>
            </a:r>
          </a:p>
          <a:p>
            <a:pPr lvl="1"/>
            <a:r>
              <a:rPr lang="en-US" sz="3200" b="1" dirty="0">
                <a:highlight>
                  <a:srgbClr val="FFFF00"/>
                </a:highlight>
              </a:rPr>
              <a:t>OS 3 - Bg Handout - Additional Batch commands</a:t>
            </a:r>
            <a:endParaRPr lang="en-GB" sz="3200" b="1" dirty="0">
              <a:highlight>
                <a:srgbClr val="FFFF00"/>
              </a:highlight>
            </a:endParaRPr>
          </a:p>
        </p:txBody>
      </p:sp>
    </p:spTree>
    <p:extLst>
      <p:ext uri="{BB962C8B-B14F-4D97-AF65-F5344CB8AC3E}">
        <p14:creationId xmlns:p14="http://schemas.microsoft.com/office/powerpoint/2010/main" val="12517649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4D6D47-D9D4-DC3D-5005-68A081B201E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A6E274-C423-B835-C4A5-3CBDDBA3D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5A2587F-E61E-0125-1CCE-E2B2227DA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6C3C032-1BA0-F262-F2BC-454CC9A57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C907AC0-20EB-E3F0-6FEC-F5601374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7DDBCF6-D453-0725-D8E5-DBDD039DD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C586DF-2250-4770-29D8-67E7F6AB19DB}"/>
              </a:ext>
            </a:extLst>
          </p:cNvPr>
          <p:cNvSpPr>
            <a:spLocks noGrp="1"/>
          </p:cNvSpPr>
          <p:nvPr>
            <p:ph type="title"/>
          </p:nvPr>
        </p:nvSpPr>
        <p:spPr>
          <a:xfrm>
            <a:off x="401220" y="273709"/>
            <a:ext cx="11088415" cy="1033669"/>
          </a:xfrm>
        </p:spPr>
        <p:txBody>
          <a:bodyPr>
            <a:normAutofit fontScale="90000"/>
          </a:bodyPr>
          <a:lstStyle/>
          <a:p>
            <a:r>
              <a:rPr lang="en-GB" sz="4400" dirty="0">
                <a:solidFill>
                  <a:srgbClr val="002060"/>
                </a:solidFill>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Optional try</a:t>
            </a:r>
            <a:r>
              <a:rPr lang="en-GB" dirty="0">
                <a:solidFill>
                  <a:srgbClr val="002060"/>
                </a:solidFill>
                <a:highlight>
                  <a:srgbClr val="FFFF00"/>
                </a:highlight>
                <a:latin typeface="Calibri" panose="020F0502020204030204" pitchFamily="34" charset="0"/>
                <a:ea typeface="DengXian" panose="02010600030101010101" pitchFamily="2" charset="-122"/>
                <a:cs typeface="Times New Roman" panose="02020603050405020304" pitchFamily="18" charset="0"/>
              </a:rPr>
              <a:t>:</a:t>
            </a:r>
            <a:r>
              <a:rPr lang="en-GB" sz="4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 If interested:</a:t>
            </a:r>
            <a:br>
              <a:rPr lang="en-GB" sz="4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br>
            <a:r>
              <a:rPr lang="en-US" dirty="0">
                <a:solidFill>
                  <a:schemeClr val="bg1"/>
                </a:solidFill>
              </a:rPr>
              <a:t>Detecting Malware Using Netstat and Task Manager</a:t>
            </a:r>
            <a:endParaRPr lang="en-GB" b="1" u="sng" dirty="0">
              <a:solidFill>
                <a:schemeClr val="bg1"/>
              </a:solidFill>
            </a:endParaRPr>
          </a:p>
        </p:txBody>
      </p:sp>
      <p:sp>
        <p:nvSpPr>
          <p:cNvPr id="7" name="Content Placeholder 6">
            <a:extLst>
              <a:ext uri="{FF2B5EF4-FFF2-40B4-BE49-F238E27FC236}">
                <a16:creationId xmlns:a16="http://schemas.microsoft.com/office/drawing/2014/main" id="{3909D481-786E-019F-8D4C-F8CF77CB7881}"/>
              </a:ext>
            </a:extLst>
          </p:cNvPr>
          <p:cNvSpPr>
            <a:spLocks noGrp="1"/>
          </p:cNvSpPr>
          <p:nvPr>
            <p:ph idx="1"/>
          </p:nvPr>
        </p:nvSpPr>
        <p:spPr>
          <a:xfrm>
            <a:off x="459350" y="1697472"/>
            <a:ext cx="11451704" cy="5160528"/>
          </a:xfrm>
        </p:spPr>
        <p:txBody>
          <a:bodyPr>
            <a:noAutofit/>
          </a:bodyPr>
          <a:lstStyle/>
          <a:p>
            <a:pPr>
              <a:lnSpc>
                <a:spcPct val="100000"/>
              </a:lnSpc>
              <a:spcBef>
                <a:spcPts val="0"/>
              </a:spcBef>
              <a:spcAft>
                <a:spcPts val="300"/>
              </a:spcAft>
            </a:pPr>
            <a:r>
              <a:rPr lang="en-US" sz="2000" dirty="0"/>
              <a:t>Malware often opens </a:t>
            </a:r>
            <a:r>
              <a:rPr lang="en-US" sz="2000" b="1" dirty="0"/>
              <a:t>communication ports </a:t>
            </a:r>
            <a:r>
              <a:rPr lang="en-US" sz="2000" dirty="0"/>
              <a:t>to send/receive data.</a:t>
            </a:r>
          </a:p>
          <a:p>
            <a:pPr>
              <a:lnSpc>
                <a:spcPct val="100000"/>
              </a:lnSpc>
              <a:spcBef>
                <a:spcPts val="0"/>
              </a:spcBef>
              <a:spcAft>
                <a:spcPts val="300"/>
              </a:spcAft>
            </a:pPr>
            <a:r>
              <a:rPr lang="en-US" sz="2000" dirty="0"/>
              <a:t>We can use `netstat` command to identify unauthorized inbound/outbound connections.</a:t>
            </a:r>
          </a:p>
          <a:p>
            <a:pPr>
              <a:lnSpc>
                <a:spcPct val="100000"/>
              </a:lnSpc>
              <a:spcBef>
                <a:spcPts val="0"/>
              </a:spcBef>
              <a:spcAft>
                <a:spcPts val="300"/>
              </a:spcAft>
            </a:pPr>
            <a:r>
              <a:rPr lang="en-US" sz="2000" dirty="0"/>
              <a:t>`</a:t>
            </a:r>
            <a:r>
              <a:rPr lang="en-US" sz="2000" b="1" dirty="0"/>
              <a:t>netstat</a:t>
            </a:r>
            <a:r>
              <a:rPr lang="en-US" sz="2000" dirty="0"/>
              <a:t>` - Lists all active TCP connections.</a:t>
            </a:r>
          </a:p>
          <a:p>
            <a:pPr>
              <a:lnSpc>
                <a:spcPct val="100000"/>
              </a:lnSpc>
              <a:spcBef>
                <a:spcPts val="0"/>
              </a:spcBef>
              <a:spcAft>
                <a:spcPts val="300"/>
              </a:spcAft>
            </a:pPr>
            <a:r>
              <a:rPr lang="en-US" sz="2000" dirty="0"/>
              <a:t>`</a:t>
            </a:r>
            <a:r>
              <a:rPr lang="en-US" sz="2000" b="1" dirty="0"/>
              <a:t>netstat -</a:t>
            </a:r>
            <a:r>
              <a:rPr lang="en-US" sz="2000" b="1" dirty="0" err="1"/>
              <a:t>abno</a:t>
            </a:r>
            <a:r>
              <a:rPr lang="en-US" sz="2000" dirty="0"/>
              <a:t>` - Shows connections with associated processes and PIDs.  </a:t>
            </a:r>
          </a:p>
          <a:p>
            <a:pPr marL="0" indent="0">
              <a:lnSpc>
                <a:spcPct val="100000"/>
              </a:lnSpc>
              <a:spcBef>
                <a:spcPts val="0"/>
              </a:spcBef>
              <a:spcAft>
                <a:spcPts val="300"/>
              </a:spcAft>
              <a:buNone/>
            </a:pPr>
            <a:r>
              <a:rPr lang="en-US" sz="2000" dirty="0"/>
              <a:t>Follow these steps to investigate suspicious connections:</a:t>
            </a:r>
          </a:p>
          <a:p>
            <a:pPr>
              <a:lnSpc>
                <a:spcPct val="100000"/>
              </a:lnSpc>
              <a:spcBef>
                <a:spcPts val="0"/>
              </a:spcBef>
              <a:spcAft>
                <a:spcPts val="300"/>
              </a:spcAft>
            </a:pPr>
            <a:r>
              <a:rPr lang="en-US" sz="2000" dirty="0"/>
              <a:t>Run the following in </a:t>
            </a:r>
            <a:r>
              <a:rPr lang="en-US" sz="2000" b="1" dirty="0" err="1"/>
              <a:t>Cmd</a:t>
            </a:r>
            <a:r>
              <a:rPr lang="en-US" sz="2000" b="1" dirty="0"/>
              <a:t> as Administrator</a:t>
            </a:r>
            <a:r>
              <a:rPr lang="en-US" sz="2000" dirty="0"/>
              <a:t>:</a:t>
            </a:r>
          </a:p>
          <a:p>
            <a:pPr marL="0" indent="0">
              <a:lnSpc>
                <a:spcPct val="100000"/>
              </a:lnSpc>
              <a:spcBef>
                <a:spcPts val="0"/>
              </a:spcBef>
              <a:spcAft>
                <a:spcPts val="300"/>
              </a:spcAft>
              <a:buNone/>
            </a:pPr>
            <a:r>
              <a:rPr lang="en-US" sz="2000" dirty="0"/>
              <a:t>1.  Open CMD: Run `</a:t>
            </a:r>
            <a:r>
              <a:rPr lang="en-US" sz="2000" b="1" dirty="0"/>
              <a:t>netstat -</a:t>
            </a:r>
            <a:r>
              <a:rPr lang="en-US" sz="2000" b="1" dirty="0" err="1"/>
              <a:t>abno</a:t>
            </a:r>
            <a:r>
              <a:rPr lang="en-US" sz="2000" dirty="0"/>
              <a:t>`</a:t>
            </a:r>
          </a:p>
          <a:p>
            <a:pPr marL="0" indent="0">
              <a:lnSpc>
                <a:spcPct val="100000"/>
              </a:lnSpc>
              <a:spcBef>
                <a:spcPts val="0"/>
              </a:spcBef>
              <a:spcAft>
                <a:spcPts val="300"/>
              </a:spcAft>
              <a:buNone/>
            </a:pPr>
            <a:r>
              <a:rPr lang="en-US" sz="2000" dirty="0"/>
              <a:t>2.  Review active TCP connections for unknown programs.</a:t>
            </a:r>
          </a:p>
          <a:p>
            <a:pPr marL="0" indent="0">
              <a:lnSpc>
                <a:spcPct val="100000"/>
              </a:lnSpc>
              <a:spcBef>
                <a:spcPts val="0"/>
              </a:spcBef>
              <a:spcAft>
                <a:spcPts val="300"/>
              </a:spcAft>
              <a:buNone/>
            </a:pPr>
            <a:r>
              <a:rPr lang="en-US" sz="2000" dirty="0"/>
              <a:t>3.  Research suspicious processes for legitimacy.</a:t>
            </a:r>
          </a:p>
          <a:p>
            <a:pPr marL="0" indent="0">
              <a:lnSpc>
                <a:spcPct val="100000"/>
              </a:lnSpc>
              <a:spcBef>
                <a:spcPts val="0"/>
              </a:spcBef>
              <a:spcAft>
                <a:spcPts val="300"/>
              </a:spcAft>
              <a:buNone/>
            </a:pPr>
            <a:r>
              <a:rPr lang="en-US" sz="2000" dirty="0"/>
              <a:t>4.  Use </a:t>
            </a:r>
            <a:r>
              <a:rPr lang="en-US" sz="2000" b="1" dirty="0"/>
              <a:t>Task Manager </a:t>
            </a:r>
            <a:r>
              <a:rPr lang="en-US" sz="2000" dirty="0"/>
              <a:t>to terminate malicious processes.</a:t>
            </a:r>
          </a:p>
          <a:p>
            <a:pPr lvl="1">
              <a:lnSpc>
                <a:spcPct val="100000"/>
              </a:lnSpc>
              <a:spcBef>
                <a:spcPts val="0"/>
              </a:spcBef>
              <a:spcAft>
                <a:spcPts val="300"/>
              </a:spcAft>
            </a:pPr>
            <a:r>
              <a:rPr lang="en-US" sz="2000" dirty="0"/>
              <a:t>Enable PID column: Right-click header &gt; Select PID.</a:t>
            </a:r>
          </a:p>
          <a:p>
            <a:pPr lvl="1">
              <a:lnSpc>
                <a:spcPct val="100000"/>
              </a:lnSpc>
              <a:spcBef>
                <a:spcPts val="0"/>
              </a:spcBef>
              <a:spcAft>
                <a:spcPts val="300"/>
              </a:spcAft>
            </a:pPr>
            <a:r>
              <a:rPr lang="en-US" sz="2000" dirty="0"/>
              <a:t>Match PID from `netstat` output to the correct process.</a:t>
            </a:r>
          </a:p>
          <a:p>
            <a:pPr lvl="1">
              <a:lnSpc>
                <a:spcPct val="100000"/>
              </a:lnSpc>
              <a:spcBef>
                <a:spcPts val="0"/>
              </a:spcBef>
              <a:spcAft>
                <a:spcPts val="300"/>
              </a:spcAft>
            </a:pPr>
            <a:r>
              <a:rPr lang="en-US" sz="2000" dirty="0"/>
              <a:t>After termination, run </a:t>
            </a:r>
            <a:r>
              <a:rPr lang="en-US" sz="2000" b="1" dirty="0"/>
              <a:t>malware removal software </a:t>
            </a:r>
            <a:r>
              <a:rPr lang="en-US" sz="2000" dirty="0"/>
              <a:t>to clean the system e.g. built-in Microsoft Defender Antivirus or Malwarebytes Free.</a:t>
            </a:r>
          </a:p>
        </p:txBody>
      </p:sp>
    </p:spTree>
    <p:extLst>
      <p:ext uri="{BB962C8B-B14F-4D97-AF65-F5344CB8AC3E}">
        <p14:creationId xmlns:p14="http://schemas.microsoft.com/office/powerpoint/2010/main" val="34602971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99F31-9008-3191-9B27-A71F2B3F55CF}"/>
              </a:ext>
            </a:extLst>
          </p:cNvPr>
          <p:cNvSpPr>
            <a:spLocks noGrp="1"/>
          </p:cNvSpPr>
          <p:nvPr>
            <p:ph type="title"/>
          </p:nvPr>
        </p:nvSpPr>
        <p:spPr>
          <a:xfrm>
            <a:off x="10510" y="9118"/>
            <a:ext cx="12181490" cy="1649717"/>
          </a:xfrm>
          <a:solidFill>
            <a:srgbClr val="002060"/>
          </a:solidFill>
        </p:spPr>
        <p:txBody>
          <a:bodyPr>
            <a:normAutofit/>
          </a:bodyPr>
          <a:lstStyle/>
          <a:p>
            <a:r>
              <a:rPr lang="en-GB" sz="6600" dirty="0">
                <a:solidFill>
                  <a:schemeClr val="bg1"/>
                </a:solidFill>
              </a:rPr>
              <a:t>Bg. </a:t>
            </a:r>
            <a:r>
              <a:rPr lang="en-GB" sz="5400" dirty="0">
                <a:solidFill>
                  <a:schemeClr val="bg1"/>
                </a:solidFill>
              </a:rPr>
              <a:t>Level-up handout: </a:t>
            </a:r>
            <a:br>
              <a:rPr lang="en-GB" dirty="0">
                <a:solidFill>
                  <a:schemeClr val="bg1"/>
                </a:solidFill>
              </a:rPr>
            </a:br>
            <a:r>
              <a:rPr lang="en-GB" dirty="0">
                <a:solidFill>
                  <a:schemeClr val="bg1"/>
                </a:solidFill>
              </a:rPr>
              <a:t>Windows OS Overview &amp; Cyber Security</a:t>
            </a:r>
          </a:p>
        </p:txBody>
      </p:sp>
      <p:sp>
        <p:nvSpPr>
          <p:cNvPr id="3" name="Content Placeholder 2">
            <a:extLst>
              <a:ext uri="{FF2B5EF4-FFF2-40B4-BE49-F238E27FC236}">
                <a16:creationId xmlns:a16="http://schemas.microsoft.com/office/drawing/2014/main" id="{709EFA67-0C42-F951-73E9-EDC32FD353BD}"/>
              </a:ext>
            </a:extLst>
          </p:cNvPr>
          <p:cNvSpPr>
            <a:spLocks noGrp="1"/>
          </p:cNvSpPr>
          <p:nvPr>
            <p:ph idx="1"/>
          </p:nvPr>
        </p:nvSpPr>
        <p:spPr>
          <a:xfrm>
            <a:off x="838200" y="2020389"/>
            <a:ext cx="10515600" cy="4156574"/>
          </a:xfrm>
        </p:spPr>
        <p:txBody>
          <a:bodyPr>
            <a:normAutofit/>
          </a:bodyPr>
          <a:lstStyle/>
          <a:p>
            <a:r>
              <a:rPr lang="en-GB" sz="3200" dirty="0"/>
              <a:t>Optional reading: For additional information on the Windows OS and an introduction to Windows OS Cyber Security, read the handout on Moodle titled: </a:t>
            </a:r>
            <a:br>
              <a:rPr lang="en-GB" sz="3200" dirty="0"/>
            </a:br>
            <a:r>
              <a:rPr lang="en-GB" sz="3200" dirty="0"/>
              <a:t>‘</a:t>
            </a:r>
            <a:r>
              <a:rPr lang="pt-BR" sz="3200" b="1" dirty="0">
                <a:highlight>
                  <a:srgbClr val="FFFF00"/>
                </a:highlight>
              </a:rPr>
              <a:t>OS 3 - Bg Handout - Windows OS</a:t>
            </a:r>
            <a:r>
              <a:rPr lang="pt-BR" sz="3200" dirty="0"/>
              <a:t>’</a:t>
            </a:r>
            <a:endParaRPr lang="en-GB" sz="3200" dirty="0"/>
          </a:p>
        </p:txBody>
      </p:sp>
      <p:grpSp>
        <p:nvGrpSpPr>
          <p:cNvPr id="14" name="Group 13">
            <a:extLst>
              <a:ext uri="{FF2B5EF4-FFF2-40B4-BE49-F238E27FC236}">
                <a16:creationId xmlns:a16="http://schemas.microsoft.com/office/drawing/2014/main" id="{D8DBCFB3-FAF1-18F7-3A93-B85154DB2F81}"/>
              </a:ext>
            </a:extLst>
          </p:cNvPr>
          <p:cNvGrpSpPr/>
          <p:nvPr/>
        </p:nvGrpSpPr>
        <p:grpSpPr>
          <a:xfrm>
            <a:off x="4229267" y="3756666"/>
            <a:ext cx="3733465" cy="2420297"/>
            <a:chOff x="1596042" y="3527125"/>
            <a:chExt cx="3733465" cy="2420297"/>
          </a:xfrm>
        </p:grpSpPr>
        <p:pic>
          <p:nvPicPr>
            <p:cNvPr id="5" name="Graphic 4" descr="Computer with solid fill">
              <a:extLst>
                <a:ext uri="{FF2B5EF4-FFF2-40B4-BE49-F238E27FC236}">
                  <a16:creationId xmlns:a16="http://schemas.microsoft.com/office/drawing/2014/main" id="{3F72C43A-EF23-72E7-531F-C4C6AC84DB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96042" y="4163673"/>
              <a:ext cx="1783749" cy="1783749"/>
            </a:xfrm>
            <a:prstGeom prst="rect">
              <a:avLst/>
            </a:prstGeom>
          </p:spPr>
        </p:pic>
        <p:pic>
          <p:nvPicPr>
            <p:cNvPr id="7" name="Graphic 6" descr="Key outline">
              <a:extLst>
                <a:ext uri="{FF2B5EF4-FFF2-40B4-BE49-F238E27FC236}">
                  <a16:creationId xmlns:a16="http://schemas.microsoft.com/office/drawing/2014/main" id="{144E50CD-D06B-1D5C-B13E-E755C08369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53461" y="4528458"/>
              <a:ext cx="881624" cy="881624"/>
            </a:xfrm>
            <a:prstGeom prst="rect">
              <a:avLst/>
            </a:prstGeom>
          </p:spPr>
        </p:pic>
        <p:pic>
          <p:nvPicPr>
            <p:cNvPr id="13" name="Graphic 12" descr="Safe with solid fill">
              <a:extLst>
                <a:ext uri="{FF2B5EF4-FFF2-40B4-BE49-F238E27FC236}">
                  <a16:creationId xmlns:a16="http://schemas.microsoft.com/office/drawing/2014/main" id="{D071DDCC-7677-51FD-3282-ADE3D4A9270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9790" y="4197305"/>
              <a:ext cx="1649717" cy="1649717"/>
            </a:xfrm>
            <a:prstGeom prst="rect">
              <a:avLst/>
            </a:prstGeom>
          </p:spPr>
        </p:pic>
        <p:pic>
          <p:nvPicPr>
            <p:cNvPr id="9" name="Graphic 8" descr="Shield Tick with solid fill">
              <a:extLst>
                <a:ext uri="{FF2B5EF4-FFF2-40B4-BE49-F238E27FC236}">
                  <a16:creationId xmlns:a16="http://schemas.microsoft.com/office/drawing/2014/main" id="{B6AEBD72-A4F4-B9E2-D6C3-BF4EDDE4340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35085" y="3527125"/>
              <a:ext cx="2002665" cy="2002665"/>
            </a:xfrm>
            <a:prstGeom prst="rect">
              <a:avLst/>
            </a:prstGeom>
          </p:spPr>
        </p:pic>
      </p:grpSp>
    </p:spTree>
    <p:extLst>
      <p:ext uri="{BB962C8B-B14F-4D97-AF65-F5344CB8AC3E}">
        <p14:creationId xmlns:p14="http://schemas.microsoft.com/office/powerpoint/2010/main" val="5615836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Q&amp;A &amp; Register reminder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Register reminder </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881401" y="453282"/>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27856" y="2829630"/>
            <a:ext cx="1330413" cy="1330413"/>
          </a:xfrm>
          <a:prstGeom prst="rect">
            <a:avLst/>
          </a:prstGeom>
        </p:spPr>
      </p:pic>
    </p:spTree>
    <p:extLst>
      <p:ext uri="{BB962C8B-B14F-4D97-AF65-F5344CB8AC3E}">
        <p14:creationId xmlns:p14="http://schemas.microsoft.com/office/powerpoint/2010/main" val="17566172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dirty="0">
                <a:solidFill>
                  <a:schemeClr val="bg1"/>
                </a:solidFill>
              </a:rPr>
              <a:t>Study &amp; learning time</a:t>
            </a:r>
          </a:p>
        </p:txBody>
      </p:sp>
      <p:sp>
        <p:nvSpPr>
          <p:cNvPr id="3" name="TextBox 2">
            <a:extLst>
              <a:ext uri="{FF2B5EF4-FFF2-40B4-BE49-F238E27FC236}">
                <a16:creationId xmlns:a16="http://schemas.microsoft.com/office/drawing/2014/main" id="{2FD8FA0A-BEC7-4BE6-AADB-138B1CDBBC60}"/>
              </a:ext>
            </a:extLst>
          </p:cNvPr>
          <p:cNvSpPr txBox="1"/>
          <p:nvPr/>
        </p:nvSpPr>
        <p:spPr>
          <a:xfrm>
            <a:off x="459346" y="1629145"/>
            <a:ext cx="10846664"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Study time typical for a University 20c module, where three quarters of the learning is done independently outside of the scheduled lecture/tutorial time.</a:t>
            </a:r>
          </a:p>
        </p:txBody>
      </p:sp>
      <p:graphicFrame>
        <p:nvGraphicFramePr>
          <p:cNvPr id="11" name="Table 10">
            <a:extLst>
              <a:ext uri="{FF2B5EF4-FFF2-40B4-BE49-F238E27FC236}">
                <a16:creationId xmlns:a16="http://schemas.microsoft.com/office/drawing/2014/main" id="{D47B7B7E-3B9F-431E-9750-68D6EF596A05}"/>
              </a:ext>
            </a:extLst>
          </p:cNvPr>
          <p:cNvGraphicFramePr>
            <a:graphicFrameLocks noGrp="1"/>
          </p:cNvGraphicFramePr>
          <p:nvPr/>
        </p:nvGraphicFramePr>
        <p:xfrm>
          <a:off x="1828801" y="3045853"/>
          <a:ext cx="7368208" cy="3533612"/>
        </p:xfrm>
        <a:graphic>
          <a:graphicData uri="http://schemas.openxmlformats.org/drawingml/2006/table">
            <a:tbl>
              <a:tblPr firstRow="1" firstCol="1" bandRow="1">
                <a:tableStyleId>{5C22544A-7EE6-4342-B048-85BDC9FD1C3A}</a:tableStyleId>
              </a:tblPr>
              <a:tblGrid>
                <a:gridCol w="3606196">
                  <a:extLst>
                    <a:ext uri="{9D8B030D-6E8A-4147-A177-3AD203B41FA5}">
                      <a16:colId xmlns:a16="http://schemas.microsoft.com/office/drawing/2014/main" val="3640470972"/>
                    </a:ext>
                  </a:extLst>
                </a:gridCol>
                <a:gridCol w="3762012">
                  <a:extLst>
                    <a:ext uri="{9D8B030D-6E8A-4147-A177-3AD203B41FA5}">
                      <a16:colId xmlns:a16="http://schemas.microsoft.com/office/drawing/2014/main" val="769931126"/>
                    </a:ext>
                  </a:extLst>
                </a:gridCol>
              </a:tblGrid>
              <a:tr h="785247">
                <a:tc>
                  <a:txBody>
                    <a:bodyPr/>
                    <a:lstStyle/>
                    <a:p>
                      <a:pPr algn="just" fontAlgn="base" hangingPunct="0"/>
                      <a:r>
                        <a:rPr lang="en-GB" sz="2400" dirty="0">
                          <a:effectLst/>
                        </a:rPr>
                        <a:t>Activity type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Percentage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58386305"/>
                  </a:ext>
                </a:extLst>
              </a:tr>
              <a:tr h="785247">
                <a:tc>
                  <a:txBody>
                    <a:bodyPr/>
                    <a:lstStyle/>
                    <a:p>
                      <a:pPr algn="just" fontAlgn="base" hangingPunct="0"/>
                      <a:r>
                        <a:rPr lang="en-GB" sz="2400">
                          <a:effectLst/>
                        </a:rPr>
                        <a:t>Scheduled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24%</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8493420"/>
                  </a:ext>
                </a:extLst>
              </a:tr>
              <a:tr h="785247">
                <a:tc>
                  <a:txBody>
                    <a:bodyPr/>
                    <a:lstStyle/>
                    <a:p>
                      <a:pPr algn="just" fontAlgn="base" hangingPunct="0"/>
                      <a:r>
                        <a:rPr lang="en-GB" sz="2400">
                          <a:effectLst/>
                        </a:rPr>
                        <a:t>Independent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highlight>
                            <a:srgbClr val="FFFF00"/>
                          </a:highlight>
                        </a:rPr>
                        <a:t>76%</a:t>
                      </a:r>
                      <a:endParaRPr lang="en-GB" sz="24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07779189"/>
                  </a:ext>
                </a:extLst>
              </a:tr>
              <a:tr h="785247">
                <a:tc>
                  <a:txBody>
                    <a:bodyPr/>
                    <a:lstStyle/>
                    <a:p>
                      <a:pPr algn="just" fontAlgn="base" hangingPunct="0"/>
                      <a:r>
                        <a:rPr lang="en-GB" sz="2400">
                          <a:effectLst/>
                        </a:rPr>
                        <a:t>Placement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65106948"/>
                  </a:ext>
                </a:extLst>
              </a:tr>
              <a:tr h="392624">
                <a:tc>
                  <a:txBody>
                    <a:bodyPr/>
                    <a:lstStyle/>
                    <a:p>
                      <a:pPr algn="just" fontAlgn="base" hangingPunct="0"/>
                      <a:r>
                        <a:rPr lang="en-GB" sz="2400">
                          <a:effectLst/>
                        </a:rPr>
                        <a:t>TOTAL</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100%</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0360736"/>
                  </a:ext>
                </a:extLst>
              </a:tr>
            </a:tbl>
          </a:graphicData>
        </a:graphic>
      </p:graphicFrame>
    </p:spTree>
    <p:extLst>
      <p:ext uri="{BB962C8B-B14F-4D97-AF65-F5344CB8AC3E}">
        <p14:creationId xmlns:p14="http://schemas.microsoft.com/office/powerpoint/2010/main" val="9851249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19425541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2864FE-51DC-DD87-C6A9-B57160D7B41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2747D6-31B9-2818-77E7-83BB6AE3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14955A3-7340-8E5B-C4A2-927E9FBC2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2BDADA3-8B9D-8530-D015-5FD1743CF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0C789BB-0716-4252-31ED-EA12EF9FA5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4DF43F2-8F08-B91E-5215-7137662AE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98C1DA-D7F7-3365-AE33-01DED758433B}"/>
              </a:ext>
            </a:extLst>
          </p:cNvPr>
          <p:cNvSpPr>
            <a:spLocks noGrp="1"/>
          </p:cNvSpPr>
          <p:nvPr>
            <p:ph type="title"/>
          </p:nvPr>
        </p:nvSpPr>
        <p:spPr>
          <a:xfrm>
            <a:off x="342363" y="238370"/>
            <a:ext cx="8808781" cy="1251232"/>
          </a:xfrm>
        </p:spPr>
        <p:txBody>
          <a:bodyPr>
            <a:normAutofit/>
          </a:bodyPr>
          <a:lstStyle/>
          <a:p>
            <a:r>
              <a:rPr lang="en-GB" sz="4800" dirty="0">
                <a:solidFill>
                  <a:srgbClr val="FFFFFF"/>
                </a:solidFill>
              </a:rPr>
              <a:t>Bg. </a:t>
            </a:r>
            <a:r>
              <a:rPr lang="en-GB" b="1" dirty="0">
                <a:solidFill>
                  <a:srgbClr val="FFFFFF"/>
                </a:solidFill>
              </a:rPr>
              <a:t>Performance Monitor &amp; Counters</a:t>
            </a:r>
          </a:p>
        </p:txBody>
      </p:sp>
      <p:sp>
        <p:nvSpPr>
          <p:cNvPr id="15" name="Content Placeholder 2">
            <a:extLst>
              <a:ext uri="{FF2B5EF4-FFF2-40B4-BE49-F238E27FC236}">
                <a16:creationId xmlns:a16="http://schemas.microsoft.com/office/drawing/2014/main" id="{1C750296-6A60-E018-C3F9-41A10763F97D}"/>
              </a:ext>
            </a:extLst>
          </p:cNvPr>
          <p:cNvSpPr>
            <a:spLocks noGrp="1"/>
          </p:cNvSpPr>
          <p:nvPr>
            <p:ph idx="1"/>
          </p:nvPr>
        </p:nvSpPr>
        <p:spPr>
          <a:xfrm>
            <a:off x="286491" y="1613021"/>
            <a:ext cx="11693688" cy="4905470"/>
          </a:xfrm>
        </p:spPr>
        <p:txBody>
          <a:bodyPr>
            <a:noAutofit/>
          </a:bodyPr>
          <a:lstStyle/>
          <a:p>
            <a:pPr marL="0" indent="0">
              <a:lnSpc>
                <a:spcPct val="100000"/>
              </a:lnSpc>
              <a:spcBef>
                <a:spcPts val="0"/>
              </a:spcBef>
              <a:buNone/>
            </a:pPr>
            <a:r>
              <a:rPr lang="en-GB" dirty="0"/>
              <a:t>In </a:t>
            </a:r>
            <a:r>
              <a:rPr lang="en-GB" b="1" dirty="0"/>
              <a:t>Performance Monitor </a:t>
            </a:r>
            <a:r>
              <a:rPr lang="en-GB" dirty="0"/>
              <a:t>we can use ‘</a:t>
            </a:r>
            <a:r>
              <a:rPr lang="en-GB" b="1" dirty="0"/>
              <a:t>Counters</a:t>
            </a:r>
            <a:r>
              <a:rPr lang="en-GB" dirty="0"/>
              <a:t>’, to add any aspect of the System to Monitor it’s performance e.g. such as a Processor, Memory, Disk, Network, anything:</a:t>
            </a:r>
          </a:p>
        </p:txBody>
      </p:sp>
      <p:pic>
        <p:nvPicPr>
          <p:cNvPr id="7" name="Picture 6">
            <a:extLst>
              <a:ext uri="{FF2B5EF4-FFF2-40B4-BE49-F238E27FC236}">
                <a16:creationId xmlns:a16="http://schemas.microsoft.com/office/drawing/2014/main" id="{EBC7AC26-CD2C-66FD-B517-D3C881458A87}"/>
              </a:ext>
            </a:extLst>
          </p:cNvPr>
          <p:cNvPicPr>
            <a:picLocks noChangeAspect="1"/>
          </p:cNvPicPr>
          <p:nvPr/>
        </p:nvPicPr>
        <p:blipFill>
          <a:blip r:embed="rId3"/>
          <a:stretch>
            <a:fillRect/>
          </a:stretch>
        </p:blipFill>
        <p:spPr>
          <a:xfrm>
            <a:off x="6426485" y="2646386"/>
            <a:ext cx="5553694" cy="3164219"/>
          </a:xfrm>
          <a:prstGeom prst="rect">
            <a:avLst/>
          </a:prstGeom>
        </p:spPr>
      </p:pic>
      <p:sp>
        <p:nvSpPr>
          <p:cNvPr id="11" name="TextBox 10">
            <a:extLst>
              <a:ext uri="{FF2B5EF4-FFF2-40B4-BE49-F238E27FC236}">
                <a16:creationId xmlns:a16="http://schemas.microsoft.com/office/drawing/2014/main" id="{1056A175-1555-D1E2-5F4E-F1659AA1D567}"/>
              </a:ext>
            </a:extLst>
          </p:cNvPr>
          <p:cNvSpPr txBox="1"/>
          <p:nvPr/>
        </p:nvSpPr>
        <p:spPr>
          <a:xfrm>
            <a:off x="286491" y="2878232"/>
            <a:ext cx="6340812" cy="329320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Right-click on the Start button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to open the Power User menu;</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Click on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Computer Management</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System Tools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Performance</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Monitoring Tools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Performance Monitor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 ‘+’ icon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to add system counters/components to monitor.</a:t>
            </a:r>
          </a:p>
        </p:txBody>
      </p:sp>
      <p:sp>
        <p:nvSpPr>
          <p:cNvPr id="19" name="TextBox 18">
            <a:extLst>
              <a:ext uri="{FF2B5EF4-FFF2-40B4-BE49-F238E27FC236}">
                <a16:creationId xmlns:a16="http://schemas.microsoft.com/office/drawing/2014/main" id="{A117CBAD-C8C9-B28B-4A43-271288923866}"/>
              </a:ext>
            </a:extLst>
          </p:cNvPr>
          <p:cNvSpPr txBox="1"/>
          <p:nvPr/>
        </p:nvSpPr>
        <p:spPr>
          <a:xfrm>
            <a:off x="211821" y="6121000"/>
            <a:ext cx="11014629"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Tip: </a:t>
            </a:r>
            <a:r>
              <a:rPr kumimoji="0" lang="en-GB" sz="2000" b="0" i="0" u="none" strike="noStrike" kern="1200" cap="none" spc="0" normalizeH="0" baseline="0" noProof="0">
                <a:ln>
                  <a:noFill/>
                </a:ln>
                <a:solidFill>
                  <a:prstClr val="black"/>
                </a:solidFill>
                <a:effectLst/>
                <a:highlight>
                  <a:srgbClr val="FFFF00"/>
                </a:highlight>
                <a:uLnTx/>
                <a:uFillTx/>
                <a:latin typeface="Calibri" panose="020F0502020204030204"/>
                <a:ea typeface="+mn-ea"/>
                <a:cs typeface="+mn-cs"/>
              </a:rPr>
              <a:t>Type </a:t>
            </a:r>
            <a:r>
              <a:rPr kumimoji="0" lang="en-US" sz="2000" b="1" i="0" u="none" strike="noStrike" kern="1200" cap="none" spc="0" normalizeH="0" baseline="0" noProof="0">
                <a:ln>
                  <a:noFill/>
                </a:ln>
                <a:solidFill>
                  <a:srgbClr val="222222"/>
                </a:solidFill>
                <a:effectLst/>
                <a:highlight>
                  <a:srgbClr val="FFFF00"/>
                </a:highlight>
                <a:uLnTx/>
                <a:uFillTx/>
                <a:latin typeface="Calibri" panose="020F0502020204030204"/>
                <a:ea typeface="+mn-ea"/>
                <a:cs typeface="+mn-cs"/>
              </a:rPr>
              <a:t>Win</a:t>
            </a:r>
            <a:r>
              <a:rPr kumimoji="0" lang="en-US" sz="2000" b="1" i="0" u="none" strike="noStrike" kern="1200" cap="none" spc="0" normalizeH="0" baseline="0" noProof="0" dirty="0" err="1">
                <a:ln>
                  <a:noFill/>
                </a:ln>
                <a:solidFill>
                  <a:srgbClr val="222222"/>
                </a:solidFill>
                <a:effectLst/>
                <a:highlight>
                  <a:srgbClr val="FFFF00"/>
                </a:highlight>
                <a:uLnTx/>
                <a:uFillTx/>
                <a:latin typeface="Calibri" panose="020F0502020204030204"/>
                <a:ea typeface="+mn-ea"/>
                <a:cs typeface="+mn-cs"/>
              </a:rPr>
              <a:t>+R</a:t>
            </a:r>
            <a:r>
              <a:rPr kumimoji="0" lang="en-US" sz="2000" b="0"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 type “</a:t>
            </a:r>
            <a:r>
              <a:rPr kumimoji="0" lang="en-US" sz="2000" b="1" i="0" u="none" strike="noStrike" kern="1200" cap="none" spc="0" normalizeH="0" baseline="0" noProof="0" dirty="0" err="1">
                <a:ln>
                  <a:noFill/>
                </a:ln>
                <a:solidFill>
                  <a:srgbClr val="222222"/>
                </a:solidFill>
                <a:effectLst/>
                <a:highlight>
                  <a:srgbClr val="FFFF00"/>
                </a:highlight>
                <a:uLnTx/>
                <a:uFillTx/>
                <a:latin typeface="Calibri" panose="020F0502020204030204"/>
                <a:ea typeface="+mn-ea"/>
                <a:cs typeface="+mn-cs"/>
              </a:rPr>
              <a:t>perfmon</a:t>
            </a:r>
            <a:r>
              <a:rPr kumimoji="0" lang="en-US" sz="2000" b="0"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 Enter. &gt; </a:t>
            </a:r>
            <a:r>
              <a:rPr kumimoji="0" lang="en-US" sz="2000" b="1"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Performance Monitor </a:t>
            </a:r>
            <a:r>
              <a:rPr kumimoji="0" lang="en-US" sz="2000" b="0"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&gt; </a:t>
            </a:r>
            <a:r>
              <a:rPr kumimoji="0" lang="en-US" sz="2000" b="1"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a:t>
            </a:r>
            <a:r>
              <a:rPr kumimoji="0" lang="en-US" sz="2000" b="0" i="0" u="none" strike="noStrike" kern="1200" cap="none" spc="0" normalizeH="0" baseline="0" noProof="0" dirty="0">
                <a:ln>
                  <a:noFill/>
                </a:ln>
                <a:solidFill>
                  <a:srgbClr val="222222"/>
                </a:solidFill>
                <a:effectLst/>
                <a:highlight>
                  <a:srgbClr val="FFFF00"/>
                </a:highlight>
                <a:uLnTx/>
                <a:uFillTx/>
                <a:latin typeface="Calibri" panose="020F0502020204030204"/>
                <a:ea typeface="+mn-ea"/>
                <a:cs typeface="+mn-cs"/>
              </a:rPr>
              <a:t> icon</a:t>
            </a:r>
          </a:p>
        </p:txBody>
      </p:sp>
    </p:spTree>
    <p:extLst>
      <p:ext uri="{BB962C8B-B14F-4D97-AF65-F5344CB8AC3E}">
        <p14:creationId xmlns:p14="http://schemas.microsoft.com/office/powerpoint/2010/main" val="10165694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Bg. </a:t>
            </a:r>
            <a:r>
              <a:rPr lang="en-GB" sz="4000" b="1" dirty="0">
                <a:solidFill>
                  <a:srgbClr val="FFFFFF"/>
                </a:solidFill>
              </a:rPr>
              <a:t>Windows File System: FAT, FAT32, NTFS.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a:lnSpc>
                <a:spcPct val="110000"/>
              </a:lnSpc>
              <a:spcBef>
                <a:spcPts val="600"/>
              </a:spcBef>
            </a:pPr>
            <a:r>
              <a:rPr lang="en-GB" dirty="0"/>
              <a:t>Another way to find out which file system your Windows OS system is using:</a:t>
            </a:r>
          </a:p>
          <a:p>
            <a:pPr marL="914400" lvl="1" indent="-457200">
              <a:lnSpc>
                <a:spcPct val="110000"/>
              </a:lnSpc>
              <a:spcBef>
                <a:spcPts val="600"/>
              </a:spcBef>
              <a:buFont typeface="+mj-lt"/>
              <a:buAutoNum type="arabicPeriod"/>
            </a:pPr>
            <a:r>
              <a:rPr lang="en-GB" sz="2800" dirty="0"/>
              <a:t>Open </a:t>
            </a:r>
            <a:r>
              <a:rPr lang="en-GB" sz="2800" b="1" dirty="0"/>
              <a:t>File Explorer;</a:t>
            </a:r>
            <a:endParaRPr lang="en-GB" sz="2800" dirty="0"/>
          </a:p>
          <a:p>
            <a:pPr marL="914400" lvl="1" indent="-457200">
              <a:lnSpc>
                <a:spcPct val="110000"/>
              </a:lnSpc>
              <a:spcBef>
                <a:spcPts val="600"/>
              </a:spcBef>
              <a:buFont typeface="+mj-lt"/>
              <a:buAutoNum type="arabicPeriod"/>
            </a:pPr>
            <a:r>
              <a:rPr lang="en-GB" sz="2800" dirty="0"/>
              <a:t>Right click on the ‘</a:t>
            </a:r>
            <a:r>
              <a:rPr lang="en-GB" sz="2800" b="1" dirty="0" err="1"/>
              <a:t>C:Drive</a:t>
            </a:r>
            <a:r>
              <a:rPr lang="en-GB" sz="2800" dirty="0"/>
              <a:t>’;</a:t>
            </a:r>
          </a:p>
          <a:p>
            <a:pPr marL="914400" lvl="1" indent="-457200">
              <a:lnSpc>
                <a:spcPct val="110000"/>
              </a:lnSpc>
              <a:spcBef>
                <a:spcPts val="600"/>
              </a:spcBef>
              <a:buFont typeface="+mj-lt"/>
              <a:buAutoNum type="arabicPeriod"/>
            </a:pPr>
            <a:r>
              <a:rPr lang="en-GB" sz="2800" dirty="0"/>
              <a:t>Select </a:t>
            </a:r>
            <a:r>
              <a:rPr lang="en-GB" sz="2800" b="1" dirty="0"/>
              <a:t>Properties;</a:t>
            </a:r>
          </a:p>
          <a:p>
            <a:pPr marL="914400" lvl="1" indent="-457200">
              <a:lnSpc>
                <a:spcPct val="110000"/>
              </a:lnSpc>
              <a:spcBef>
                <a:spcPts val="600"/>
              </a:spcBef>
              <a:buFont typeface="+mj-lt"/>
              <a:buAutoNum type="arabicPeriod"/>
            </a:pPr>
            <a:r>
              <a:rPr lang="en-GB" sz="2800" dirty="0"/>
              <a:t>And you will see the </a:t>
            </a:r>
            <a:r>
              <a:rPr lang="en-GB" sz="2800" b="1" dirty="0"/>
              <a:t>File System: </a:t>
            </a:r>
            <a:r>
              <a:rPr lang="en-GB" sz="2800" dirty="0"/>
              <a:t>NTFS.</a:t>
            </a:r>
          </a:p>
          <a:p>
            <a:pPr marL="457200" lvl="1" indent="0">
              <a:lnSpc>
                <a:spcPct val="110000"/>
              </a:lnSpc>
              <a:spcBef>
                <a:spcPts val="600"/>
              </a:spcBef>
              <a:buNone/>
            </a:pPr>
            <a:r>
              <a:rPr lang="en-GB" sz="2800" dirty="0"/>
              <a:t>Note: </a:t>
            </a:r>
            <a:r>
              <a:rPr lang="en-GB" sz="1800" dirty="0">
                <a:effectLst/>
                <a:latin typeface="Calibri" panose="020F0502020204030204" pitchFamily="34" charset="0"/>
                <a:ea typeface="Calibri" panose="020F0502020204030204" pitchFamily="34" charset="0"/>
                <a:cs typeface="Times New Roman" panose="02020603050405020304" pitchFamily="18" charset="0"/>
              </a:rPr>
              <a:t>Windows uses a drive letter to distinguish one disk or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partition from another. C: drive is most commonly used for the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primary hard disk drive partition, where Windows is usually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installed and from where it boots. Why not A?, this goes back</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to MS-DOS, Microsoft’s original Operating System, where the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letters A and B were reserved for floppy disk drives.</a:t>
            </a:r>
          </a:p>
          <a:p>
            <a:pPr marL="457200" lvl="1" indent="0">
              <a:lnSpc>
                <a:spcPct val="110000"/>
              </a:lnSpc>
              <a:spcBef>
                <a:spcPts val="600"/>
              </a:spcBef>
              <a:buNone/>
            </a:pPr>
            <a:endParaRPr lang="en-GB" sz="2800" dirty="0"/>
          </a:p>
        </p:txBody>
      </p:sp>
      <p:pic>
        <p:nvPicPr>
          <p:cNvPr id="13" name="Picture 12" descr="Graphical user interface, application&#10;&#10;Description automatically generated">
            <a:extLst>
              <a:ext uri="{FF2B5EF4-FFF2-40B4-BE49-F238E27FC236}">
                <a16:creationId xmlns:a16="http://schemas.microsoft.com/office/drawing/2014/main" id="{46BC56D1-B9E4-4C3C-836C-001FF0270B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20599" y="2410729"/>
            <a:ext cx="3065022" cy="4107762"/>
          </a:xfrm>
          <a:prstGeom prst="rect">
            <a:avLst/>
          </a:prstGeom>
        </p:spPr>
      </p:pic>
      <p:sp>
        <p:nvSpPr>
          <p:cNvPr id="17" name="TextBox 16">
            <a:extLst>
              <a:ext uri="{FF2B5EF4-FFF2-40B4-BE49-F238E27FC236}">
                <a16:creationId xmlns:a16="http://schemas.microsoft.com/office/drawing/2014/main" id="{CEAF2DB2-BD29-41C9-A3B9-1798706EEC0E}"/>
              </a:ext>
            </a:extLst>
          </p:cNvPr>
          <p:cNvSpPr txBox="1"/>
          <p:nvPr/>
        </p:nvSpPr>
        <p:spPr>
          <a:xfrm>
            <a:off x="7503045" y="6505310"/>
            <a:ext cx="2674054" cy="2000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www.tecnoplc.com/mac-no-reconoce-el-disco-duro/"/>
              </a:rPr>
              <a:t>This Photo</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sa/3.0/"/>
              </a:rPr>
              <a:t>CC BY-SA-NC</a:t>
            </a:r>
            <a:endPar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Oval 2">
            <a:extLst>
              <a:ext uri="{FF2B5EF4-FFF2-40B4-BE49-F238E27FC236}">
                <a16:creationId xmlns:a16="http://schemas.microsoft.com/office/drawing/2014/main" id="{ACFA59FE-F30D-4788-958A-365A3DAB6C54}"/>
              </a:ext>
            </a:extLst>
          </p:cNvPr>
          <p:cNvSpPr/>
          <p:nvPr/>
        </p:nvSpPr>
        <p:spPr>
          <a:xfrm>
            <a:off x="8115299" y="3530009"/>
            <a:ext cx="560868" cy="432391"/>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91917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308099"/>
            <a:ext cx="9895951" cy="1033669"/>
          </a:xfrm>
        </p:spPr>
        <p:txBody>
          <a:bodyPr>
            <a:normAutofit/>
          </a:bodyPr>
          <a:lstStyle/>
          <a:p>
            <a:r>
              <a:rPr lang="en-GB" sz="4800" b="1" dirty="0">
                <a:solidFill>
                  <a:srgbClr val="FFFFFF"/>
                </a:solidFill>
              </a:rPr>
              <a:t>Bg. </a:t>
            </a:r>
            <a:r>
              <a:rPr lang="en-GB" sz="4000" b="1" dirty="0">
                <a:solidFill>
                  <a:srgbClr val="FFFFFF"/>
                </a:solidFill>
              </a:rPr>
              <a:t>Open tools from the command prompt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675" y="1768290"/>
            <a:ext cx="8196484" cy="4905470"/>
          </a:xfrm>
        </p:spPr>
        <p:txBody>
          <a:bodyPr>
            <a:noAutofit/>
          </a:bodyPr>
          <a:lstStyle/>
          <a:p>
            <a:pPr marL="0" indent="0">
              <a:lnSpc>
                <a:spcPct val="100000"/>
              </a:lnSpc>
              <a:spcBef>
                <a:spcPts val="0"/>
              </a:spcBef>
              <a:buNone/>
            </a:pPr>
            <a:r>
              <a:rPr lang="en-GB" dirty="0">
                <a:solidFill>
                  <a:srgbClr val="202124"/>
                </a:solidFill>
              </a:rPr>
              <a:t>Windows performance monitoring and management tools can be opened directly from the command prompt e.g. Open the </a:t>
            </a:r>
            <a:r>
              <a:rPr lang="en-GB" b="1" dirty="0" err="1">
                <a:solidFill>
                  <a:srgbClr val="202124"/>
                </a:solidFill>
              </a:rPr>
              <a:t>cmd</a:t>
            </a:r>
            <a:r>
              <a:rPr lang="en-GB" dirty="0">
                <a:solidFill>
                  <a:srgbClr val="202124"/>
                </a:solidFill>
              </a:rPr>
              <a:t> cli and type:</a:t>
            </a:r>
          </a:p>
          <a:p>
            <a:pPr>
              <a:lnSpc>
                <a:spcPct val="100000"/>
              </a:lnSpc>
              <a:spcBef>
                <a:spcPts val="0"/>
              </a:spcBef>
            </a:pPr>
            <a:r>
              <a:rPr lang="en-GB" b="1" i="0" dirty="0" err="1">
                <a:solidFill>
                  <a:srgbClr val="040C28"/>
                </a:solidFill>
                <a:effectLst/>
                <a:latin typeface="Google Sans"/>
              </a:rPr>
              <a:t>Taskmgr</a:t>
            </a:r>
            <a:r>
              <a:rPr lang="en-GB" b="0" i="0" dirty="0">
                <a:solidFill>
                  <a:srgbClr val="040C28"/>
                </a:solidFill>
                <a:effectLst/>
                <a:latin typeface="Google Sans"/>
              </a:rPr>
              <a:t> – Task Manager</a:t>
            </a:r>
            <a:endParaRPr lang="en-GB" b="0" i="0" dirty="0">
              <a:solidFill>
                <a:srgbClr val="202124"/>
              </a:solidFill>
              <a:effectLst/>
              <a:latin typeface="Google Sans"/>
            </a:endParaRPr>
          </a:p>
          <a:p>
            <a:pPr>
              <a:lnSpc>
                <a:spcPct val="100000"/>
              </a:lnSpc>
              <a:spcBef>
                <a:spcPts val="0"/>
              </a:spcBef>
            </a:pPr>
            <a:r>
              <a:rPr lang="en-GB" b="1" i="0" dirty="0" err="1">
                <a:solidFill>
                  <a:srgbClr val="040C28"/>
                </a:solidFill>
                <a:effectLst/>
                <a:latin typeface="Google Sans"/>
              </a:rPr>
              <a:t>Perfmon</a:t>
            </a:r>
            <a:r>
              <a:rPr lang="en-GB" b="0" i="0" dirty="0">
                <a:solidFill>
                  <a:srgbClr val="040C28"/>
                </a:solidFill>
                <a:effectLst/>
                <a:latin typeface="Google Sans"/>
              </a:rPr>
              <a:t> - Performance monitor</a:t>
            </a:r>
          </a:p>
          <a:p>
            <a:pPr>
              <a:lnSpc>
                <a:spcPct val="100000"/>
              </a:lnSpc>
              <a:spcBef>
                <a:spcPts val="0"/>
              </a:spcBef>
            </a:pPr>
            <a:r>
              <a:rPr lang="en-GB" b="1" i="0" dirty="0" err="1">
                <a:solidFill>
                  <a:srgbClr val="202124"/>
                </a:solidFill>
                <a:effectLst/>
                <a:latin typeface="Google Sans"/>
              </a:rPr>
              <a:t>perfmon</a:t>
            </a:r>
            <a:r>
              <a:rPr lang="en-GB" b="1" i="0" dirty="0">
                <a:solidFill>
                  <a:srgbClr val="202124"/>
                </a:solidFill>
                <a:effectLst/>
                <a:latin typeface="Google Sans"/>
              </a:rPr>
              <a:t> /</a:t>
            </a:r>
            <a:r>
              <a:rPr lang="en-GB" b="1" i="0" dirty="0" err="1">
                <a:solidFill>
                  <a:srgbClr val="202124"/>
                </a:solidFill>
                <a:effectLst/>
                <a:latin typeface="Google Sans"/>
              </a:rPr>
              <a:t>rel</a:t>
            </a:r>
            <a:r>
              <a:rPr lang="en-GB" b="1" i="0" dirty="0">
                <a:solidFill>
                  <a:srgbClr val="202124"/>
                </a:solidFill>
                <a:effectLst/>
                <a:latin typeface="Google Sans"/>
              </a:rPr>
              <a:t> </a:t>
            </a:r>
            <a:r>
              <a:rPr lang="en-GB" b="0" i="0" dirty="0">
                <a:solidFill>
                  <a:srgbClr val="202124"/>
                </a:solidFill>
                <a:effectLst/>
                <a:latin typeface="Google Sans"/>
              </a:rPr>
              <a:t>– Reliability monitor</a:t>
            </a:r>
            <a:endParaRPr lang="en-GB" b="0" i="0" dirty="0">
              <a:solidFill>
                <a:srgbClr val="040C28"/>
              </a:solidFill>
              <a:effectLst/>
              <a:latin typeface="Google Sans"/>
            </a:endParaRPr>
          </a:p>
          <a:p>
            <a:pPr>
              <a:lnSpc>
                <a:spcPct val="100000"/>
              </a:lnSpc>
              <a:spcBef>
                <a:spcPts val="0"/>
              </a:spcBef>
            </a:pPr>
            <a:r>
              <a:rPr lang="en-GB" b="1" i="0" dirty="0" err="1">
                <a:solidFill>
                  <a:srgbClr val="040C28"/>
                </a:solidFill>
                <a:effectLst/>
                <a:latin typeface="Google Sans"/>
              </a:rPr>
              <a:t>Eventvwr</a:t>
            </a:r>
            <a:r>
              <a:rPr lang="en-GB" b="0" i="0" dirty="0">
                <a:solidFill>
                  <a:srgbClr val="040C28"/>
                </a:solidFill>
                <a:effectLst/>
                <a:latin typeface="Google Sans"/>
              </a:rPr>
              <a:t> – Event viewer</a:t>
            </a:r>
            <a:endParaRPr lang="en-GB" dirty="0">
              <a:solidFill>
                <a:srgbClr val="202124"/>
              </a:solidFill>
              <a:latin typeface="Google Sans"/>
            </a:endParaRPr>
          </a:p>
          <a:p>
            <a:pPr>
              <a:lnSpc>
                <a:spcPct val="100000"/>
              </a:lnSpc>
              <a:spcBef>
                <a:spcPts val="0"/>
              </a:spcBef>
            </a:pPr>
            <a:r>
              <a:rPr lang="en-GB" b="1" i="0" dirty="0" err="1">
                <a:solidFill>
                  <a:srgbClr val="040C28"/>
                </a:solidFill>
                <a:effectLst/>
                <a:latin typeface="Google Sans"/>
              </a:rPr>
              <a:t>Resmon</a:t>
            </a:r>
            <a:r>
              <a:rPr lang="en-GB" b="0" i="0" dirty="0">
                <a:solidFill>
                  <a:srgbClr val="040C28"/>
                </a:solidFill>
                <a:effectLst/>
                <a:latin typeface="Google Sans"/>
              </a:rPr>
              <a:t> – Resource Monitor</a:t>
            </a:r>
            <a:endParaRPr lang="en-GB" b="1" dirty="0">
              <a:solidFill>
                <a:srgbClr val="202124"/>
              </a:solidFill>
            </a:endParaRPr>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28089" y="2556326"/>
            <a:ext cx="4774174" cy="229696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0943364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1BC125-33D3-CC9C-116B-D1AF7D6BC85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897EE2E-73FE-B678-227D-B39BE5DF2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EB2C8A6-6ABB-D63E-F01F-4C766B927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586B03F-6684-9C9D-847D-BAD2FBD3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4C027A3-A959-6777-4378-3BE1CDEAA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99B6C76-E7DB-7AFB-7247-5A1E0F4B5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41A58A-E13F-3727-02D2-1AC659C2868D}"/>
              </a:ext>
            </a:extLst>
          </p:cNvPr>
          <p:cNvSpPr>
            <a:spLocks noGrp="1"/>
          </p:cNvSpPr>
          <p:nvPr>
            <p:ph type="title"/>
          </p:nvPr>
        </p:nvSpPr>
        <p:spPr>
          <a:xfrm>
            <a:off x="786982" y="339509"/>
            <a:ext cx="9895951" cy="1033669"/>
          </a:xfrm>
        </p:spPr>
        <p:txBody>
          <a:bodyPr>
            <a:noAutofit/>
          </a:bodyPr>
          <a:lstStyle/>
          <a:p>
            <a:r>
              <a:rPr lang="en-US" sz="5400" dirty="0">
                <a:solidFill>
                  <a:schemeClr val="bg1"/>
                </a:solidFill>
              </a:rPr>
              <a:t>Bg. </a:t>
            </a:r>
            <a:r>
              <a:rPr lang="en-US" dirty="0">
                <a:solidFill>
                  <a:schemeClr val="bg1"/>
                </a:solidFill>
              </a:rPr>
              <a:t>CLICK for Video &amp; article: </a:t>
            </a:r>
            <a:br>
              <a:rPr lang="en-US" dirty="0">
                <a:solidFill>
                  <a:schemeClr val="bg1"/>
                </a:solidFill>
              </a:rPr>
            </a:br>
            <a:r>
              <a:rPr lang="en-US" sz="4800" b="1" dirty="0">
                <a:solidFill>
                  <a:schemeClr val="bg1"/>
                </a:solidFill>
              </a:rPr>
              <a:t>21 Useful CMD Commands</a:t>
            </a:r>
            <a:endParaRPr lang="en-GB" b="1" dirty="0">
              <a:solidFill>
                <a:schemeClr val="bg1"/>
              </a:solidFill>
            </a:endParaRPr>
          </a:p>
        </p:txBody>
      </p:sp>
      <p:sp>
        <p:nvSpPr>
          <p:cNvPr id="15" name="Content Placeholder 2">
            <a:extLst>
              <a:ext uri="{FF2B5EF4-FFF2-40B4-BE49-F238E27FC236}">
                <a16:creationId xmlns:a16="http://schemas.microsoft.com/office/drawing/2014/main" id="{DB5B909D-99B2-F98E-EC60-B940A67558F1}"/>
              </a:ext>
            </a:extLst>
          </p:cNvPr>
          <p:cNvSpPr>
            <a:spLocks noGrp="1"/>
          </p:cNvSpPr>
          <p:nvPr>
            <p:ph idx="1"/>
          </p:nvPr>
        </p:nvSpPr>
        <p:spPr>
          <a:xfrm>
            <a:off x="459345" y="1590741"/>
            <a:ext cx="11732645" cy="4905470"/>
          </a:xfrm>
        </p:spPr>
        <p:txBody>
          <a:bodyPr>
            <a:noAutofit/>
          </a:bodyPr>
          <a:lstStyle/>
          <a:p>
            <a:pPr algn="l">
              <a:buFont typeface="Arial" panose="020B0604020202020204" pitchFamily="34" charset="0"/>
              <a:buChar char="•"/>
            </a:pPr>
            <a:r>
              <a:rPr lang="en-GB" dirty="0">
                <a:hlinkClick r:id="rId3"/>
              </a:rPr>
              <a:t>1. </a:t>
            </a:r>
            <a:r>
              <a:rPr lang="en-GB" b="1" dirty="0">
                <a:hlinkClick r:id="rId3"/>
              </a:rPr>
              <a:t>ASSOC</a:t>
            </a:r>
            <a:r>
              <a:rPr lang="en-GB" dirty="0">
                <a:hlinkClick r:id="rId3"/>
              </a:rPr>
              <a:t>: Fix File Associations</a:t>
            </a:r>
          </a:p>
          <a:p>
            <a:pPr algn="l">
              <a:buFont typeface="Arial" panose="020B0604020202020204" pitchFamily="34" charset="0"/>
              <a:buChar char="•"/>
            </a:pPr>
            <a:r>
              <a:rPr lang="en-GB" dirty="0">
                <a:hlinkClick r:id="rId3"/>
              </a:rPr>
              <a:t>2. </a:t>
            </a:r>
            <a:r>
              <a:rPr lang="en-GB" b="1" dirty="0">
                <a:hlinkClick r:id="rId3"/>
              </a:rPr>
              <a:t>FC</a:t>
            </a:r>
            <a:r>
              <a:rPr lang="en-GB" dirty="0">
                <a:hlinkClick r:id="rId3"/>
              </a:rPr>
              <a:t>: File Compare</a:t>
            </a:r>
          </a:p>
          <a:p>
            <a:pPr algn="l">
              <a:buFont typeface="Arial" panose="020B0604020202020204" pitchFamily="34" charset="0"/>
              <a:buChar char="•"/>
            </a:pPr>
            <a:r>
              <a:rPr lang="en-GB" dirty="0">
                <a:hlinkClick r:id="rId3"/>
              </a:rPr>
              <a:t>3. </a:t>
            </a:r>
            <a:r>
              <a:rPr lang="en-GB" b="1" dirty="0">
                <a:hlinkClick r:id="rId3"/>
              </a:rPr>
              <a:t>IPCONFIG</a:t>
            </a:r>
            <a:r>
              <a:rPr lang="en-GB" dirty="0">
                <a:hlinkClick r:id="rId3"/>
              </a:rPr>
              <a:t>: IP Configuration</a:t>
            </a:r>
          </a:p>
          <a:p>
            <a:pPr algn="l">
              <a:buFont typeface="Arial" panose="020B0604020202020204" pitchFamily="34" charset="0"/>
              <a:buChar char="•"/>
            </a:pPr>
            <a:r>
              <a:rPr lang="en-GB" dirty="0">
                <a:hlinkClick r:id="rId3"/>
              </a:rPr>
              <a:t>4. </a:t>
            </a:r>
            <a:r>
              <a:rPr lang="en-GB" b="1" dirty="0">
                <a:hlinkClick r:id="rId3"/>
              </a:rPr>
              <a:t>NETSTAT</a:t>
            </a:r>
            <a:r>
              <a:rPr lang="en-GB" dirty="0">
                <a:hlinkClick r:id="rId3"/>
              </a:rPr>
              <a:t>: Network Statistics</a:t>
            </a:r>
          </a:p>
          <a:p>
            <a:pPr algn="l">
              <a:buFont typeface="Arial" panose="020B0604020202020204" pitchFamily="34" charset="0"/>
              <a:buChar char="•"/>
            </a:pPr>
            <a:r>
              <a:rPr lang="en-GB" dirty="0">
                <a:hlinkClick r:id="rId3"/>
              </a:rPr>
              <a:t>5. </a:t>
            </a:r>
            <a:r>
              <a:rPr lang="en-GB" b="1" dirty="0">
                <a:hlinkClick r:id="rId3"/>
              </a:rPr>
              <a:t>PING</a:t>
            </a:r>
            <a:r>
              <a:rPr lang="en-GB" dirty="0">
                <a:hlinkClick r:id="rId3"/>
              </a:rPr>
              <a:t>: Send Test Packets</a:t>
            </a:r>
          </a:p>
          <a:p>
            <a:pPr algn="l">
              <a:buFont typeface="Arial" panose="020B0604020202020204" pitchFamily="34" charset="0"/>
              <a:buChar char="•"/>
            </a:pPr>
            <a:r>
              <a:rPr lang="en-GB" dirty="0">
                <a:hlinkClick r:id="rId3"/>
              </a:rPr>
              <a:t>6. </a:t>
            </a:r>
            <a:r>
              <a:rPr lang="en-GB" b="1" dirty="0">
                <a:hlinkClick r:id="rId3"/>
              </a:rPr>
              <a:t>TRACERT</a:t>
            </a:r>
            <a:r>
              <a:rPr lang="en-GB" dirty="0">
                <a:hlinkClick r:id="rId3"/>
              </a:rPr>
              <a:t>: Trace Route</a:t>
            </a:r>
          </a:p>
          <a:p>
            <a:pPr algn="l">
              <a:buFont typeface="Arial" panose="020B0604020202020204" pitchFamily="34" charset="0"/>
              <a:buChar char="•"/>
            </a:pPr>
            <a:r>
              <a:rPr lang="en-GB" dirty="0">
                <a:hlinkClick r:id="rId3"/>
              </a:rPr>
              <a:t>7. </a:t>
            </a:r>
            <a:r>
              <a:rPr lang="en-GB" b="1" dirty="0">
                <a:hlinkClick r:id="rId3"/>
              </a:rPr>
              <a:t>POWERCFG</a:t>
            </a:r>
            <a:r>
              <a:rPr lang="en-GB" dirty="0">
                <a:hlinkClick r:id="rId3"/>
              </a:rPr>
              <a:t>: Power Configuration</a:t>
            </a:r>
          </a:p>
          <a:p>
            <a:pPr algn="l">
              <a:buFont typeface="Arial" panose="020B0604020202020204" pitchFamily="34" charset="0"/>
              <a:buChar char="•"/>
            </a:pPr>
            <a:r>
              <a:rPr lang="en-GB" dirty="0">
                <a:hlinkClick r:id="rId3"/>
              </a:rPr>
              <a:t>8. </a:t>
            </a:r>
            <a:r>
              <a:rPr lang="en-GB" b="1" dirty="0">
                <a:hlinkClick r:id="rId3"/>
              </a:rPr>
              <a:t>SHUTDOWN</a:t>
            </a:r>
            <a:r>
              <a:rPr lang="en-GB" dirty="0">
                <a:hlinkClick r:id="rId3"/>
              </a:rPr>
              <a:t>: Turn Off Computer</a:t>
            </a:r>
          </a:p>
          <a:p>
            <a:pPr algn="l">
              <a:buFont typeface="Arial" panose="020B0604020202020204" pitchFamily="34" charset="0"/>
              <a:buChar char="•"/>
            </a:pPr>
            <a:r>
              <a:rPr lang="en-GB" dirty="0">
                <a:hlinkClick r:id="rId3"/>
              </a:rPr>
              <a:t>9. </a:t>
            </a:r>
            <a:r>
              <a:rPr lang="en-GB" b="1" dirty="0">
                <a:hlinkClick r:id="rId3"/>
              </a:rPr>
              <a:t>SYSTEMINFO</a:t>
            </a:r>
            <a:r>
              <a:rPr lang="en-GB" dirty="0">
                <a:hlinkClick r:id="rId3"/>
              </a:rPr>
              <a:t>: System Information</a:t>
            </a:r>
          </a:p>
          <a:p>
            <a:pPr algn="l">
              <a:buFont typeface="Arial" panose="020B0604020202020204" pitchFamily="34" charset="0"/>
              <a:buChar char="•"/>
            </a:pPr>
            <a:r>
              <a:rPr lang="en-GB" dirty="0">
                <a:hlinkClick r:id="rId3"/>
              </a:rPr>
              <a:t>10. </a:t>
            </a:r>
            <a:r>
              <a:rPr lang="en-GB" b="1" dirty="0">
                <a:hlinkClick r:id="rId3"/>
              </a:rPr>
              <a:t>SFC</a:t>
            </a:r>
            <a:r>
              <a:rPr lang="en-GB" dirty="0">
                <a:hlinkClick r:id="rId3"/>
              </a:rPr>
              <a:t>: System File Checker</a:t>
            </a:r>
            <a:endParaRPr lang="en-GB" dirty="0"/>
          </a:p>
        </p:txBody>
      </p:sp>
      <p:pic>
        <p:nvPicPr>
          <p:cNvPr id="5" name="Picture 4">
            <a:extLst>
              <a:ext uri="{FF2B5EF4-FFF2-40B4-BE49-F238E27FC236}">
                <a16:creationId xmlns:a16="http://schemas.microsoft.com/office/drawing/2014/main" id="{3D3C577E-5970-0DFC-ECEA-C14EA2ADE12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63903" y="3600325"/>
            <a:ext cx="4877345" cy="234660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TextBox 5">
            <a:extLst>
              <a:ext uri="{FF2B5EF4-FFF2-40B4-BE49-F238E27FC236}">
                <a16:creationId xmlns:a16="http://schemas.microsoft.com/office/drawing/2014/main" id="{2B08D5ED-069E-558C-F198-4CA5CB7C219A}"/>
              </a:ext>
            </a:extLst>
          </p:cNvPr>
          <p:cNvSpPr txBox="1"/>
          <p:nvPr/>
        </p:nvSpPr>
        <p:spPr>
          <a:xfrm rot="258071">
            <a:off x="8179651" y="5897304"/>
            <a:ext cx="2617481" cy="16927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kencenerelli.wordpress.com/2012/10/"/>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Content Placeholder 2">
            <a:extLst>
              <a:ext uri="{FF2B5EF4-FFF2-40B4-BE49-F238E27FC236}">
                <a16:creationId xmlns:a16="http://schemas.microsoft.com/office/drawing/2014/main" id="{8FE5DED4-8F03-0525-3343-F05BF9BF746A}"/>
              </a:ext>
            </a:extLst>
          </p:cNvPr>
          <p:cNvSpPr txBox="1">
            <a:spLocks/>
          </p:cNvSpPr>
          <p:nvPr/>
        </p:nvSpPr>
        <p:spPr>
          <a:xfrm>
            <a:off x="6207853" y="1743141"/>
            <a:ext cx="6136537" cy="490547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11.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hlinkClick r:id="rId3"/>
              </a:rPr>
              <a:t>NET USE</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 Map drives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12. </a:t>
            </a:r>
            <a:r>
              <a:rPr kumimoji="0" lang="en-GB" sz="2800" b="1" i="1" u="none" strike="noStrike" kern="1200" cap="none" spc="0" normalizeH="0" baseline="0" noProof="0" dirty="0">
                <a:ln>
                  <a:noFill/>
                </a:ln>
                <a:solidFill>
                  <a:prstClr val="black"/>
                </a:solidFill>
                <a:effectLst/>
                <a:uLnTx/>
                <a:uFillTx/>
                <a:latin typeface="Calibri" panose="020F0502020204030204"/>
                <a:ea typeface="+mn-ea"/>
                <a:cs typeface="+mn-cs"/>
                <a:hlinkClick r:id="rId3"/>
              </a:rPr>
              <a:t>CHKDSK</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 Check Disk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13. </a:t>
            </a:r>
            <a:r>
              <a:rPr kumimoji="0" lang="en-GB" sz="2800" b="1" i="1" u="none" strike="noStrike" kern="1200" cap="none" spc="0" normalizeH="0" baseline="0" noProof="0" dirty="0">
                <a:ln>
                  <a:noFill/>
                </a:ln>
                <a:solidFill>
                  <a:prstClr val="black"/>
                </a:solidFill>
                <a:effectLst/>
                <a:uLnTx/>
                <a:uFillTx/>
                <a:latin typeface="Calibri" panose="020F0502020204030204"/>
                <a:ea typeface="+mn-ea"/>
                <a:cs typeface="+mn-cs"/>
                <a:hlinkClick r:id="rId3"/>
              </a:rPr>
              <a:t>SCHTASKS</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 Schedule Tasks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14. </a:t>
            </a:r>
            <a:r>
              <a:rPr kumimoji="0" lang="en-GB" sz="2800" b="1" i="1" u="none" strike="noStrike" kern="1200" cap="none" spc="0" normalizeH="0" baseline="0" noProof="0" dirty="0">
                <a:ln>
                  <a:noFill/>
                </a:ln>
                <a:solidFill>
                  <a:prstClr val="black"/>
                </a:solidFill>
                <a:effectLst/>
                <a:uLnTx/>
                <a:uFillTx/>
                <a:latin typeface="Calibri" panose="020F0502020204030204"/>
                <a:ea typeface="+mn-ea"/>
                <a:cs typeface="+mn-cs"/>
                <a:hlinkClick r:id="rId3"/>
              </a:rPr>
              <a:t>ATTRIB</a:t>
            </a: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 Change File Attributes</a:t>
            </a:r>
            <a:endPar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rgbClr val="202124"/>
              </a:solidFill>
              <a:effectLst/>
              <a:uLnTx/>
              <a:uFillTx/>
              <a:latin typeface="Calibri" panose="020F0502020204030204"/>
              <a:ea typeface="+mn-ea"/>
              <a:cs typeface="+mn-cs"/>
            </a:endParaRPr>
          </a:p>
        </p:txBody>
      </p:sp>
      <p:pic>
        <p:nvPicPr>
          <p:cNvPr id="18" name="Graphic 17" descr="Cursor with solid fill">
            <a:extLst>
              <a:ext uri="{FF2B5EF4-FFF2-40B4-BE49-F238E27FC236}">
                <a16:creationId xmlns:a16="http://schemas.microsoft.com/office/drawing/2014/main" id="{6FAC1A78-249A-22FD-63F7-1A1ABB8F079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393988" y="2208401"/>
            <a:ext cx="3480486" cy="3480486"/>
          </a:xfrm>
          <a:prstGeom prst="rect">
            <a:avLst/>
          </a:prstGeom>
        </p:spPr>
      </p:pic>
    </p:spTree>
    <p:extLst>
      <p:ext uri="{BB962C8B-B14F-4D97-AF65-F5344CB8AC3E}">
        <p14:creationId xmlns:p14="http://schemas.microsoft.com/office/powerpoint/2010/main" val="403305756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C525B6-9726-61DE-9CA7-C36850601D0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C1A560-4150-D761-08E3-E8A79A476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23D8A8C-4744-1FC4-151D-B1FCA3E9B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117FEEE-07BE-DFF2-6938-6B426F61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4F115F3-5C77-49F6-7FE2-59A8D9285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508F8F8-793E-82C2-A546-B364C50F5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35C669-2431-C6FC-03FD-300B84761120}"/>
              </a:ext>
            </a:extLst>
          </p:cNvPr>
          <p:cNvSpPr>
            <a:spLocks noGrp="1"/>
          </p:cNvSpPr>
          <p:nvPr>
            <p:ph type="title"/>
          </p:nvPr>
        </p:nvSpPr>
        <p:spPr>
          <a:xfrm>
            <a:off x="358357" y="314732"/>
            <a:ext cx="10945668" cy="1033669"/>
          </a:xfrm>
        </p:spPr>
        <p:txBody>
          <a:bodyPr>
            <a:noAutofit/>
          </a:bodyPr>
          <a:lstStyle/>
          <a:p>
            <a:r>
              <a:rPr lang="en-GB" dirty="0">
                <a:solidFill>
                  <a:schemeClr val="bg1"/>
                </a:solidFill>
              </a:rPr>
              <a:t>Bg. </a:t>
            </a:r>
            <a:r>
              <a:rPr lang="en-GB" b="1" dirty="0">
                <a:solidFill>
                  <a:schemeClr val="bg1"/>
                </a:solidFill>
              </a:rPr>
              <a:t>Video</a:t>
            </a:r>
            <a:r>
              <a:rPr lang="en-GB" b="1" dirty="0">
                <a:solidFill>
                  <a:srgbClr val="FFFFFF"/>
                </a:solidFill>
              </a:rPr>
              <a:t>: </a:t>
            </a:r>
            <a:r>
              <a:rPr lang="en-US" dirty="0">
                <a:solidFill>
                  <a:schemeClr val="bg1"/>
                </a:solidFill>
              </a:rPr>
              <a:t>CMD Commands in 10 Minutes</a:t>
            </a:r>
            <a:endParaRPr lang="en-GB" b="1" dirty="0">
              <a:solidFill>
                <a:schemeClr val="bg1"/>
              </a:solidFill>
            </a:endParaRPr>
          </a:p>
        </p:txBody>
      </p:sp>
      <p:pic>
        <p:nvPicPr>
          <p:cNvPr id="6" name="Picture 5">
            <a:hlinkClick r:id="rId3"/>
            <a:extLst>
              <a:ext uri="{FF2B5EF4-FFF2-40B4-BE49-F238E27FC236}">
                <a16:creationId xmlns:a16="http://schemas.microsoft.com/office/drawing/2014/main" id="{C67533E6-C260-5EC5-81E3-5C3F06B8A6D4}"/>
              </a:ext>
            </a:extLst>
          </p:cNvPr>
          <p:cNvPicPr>
            <a:picLocks noChangeAspect="1"/>
          </p:cNvPicPr>
          <p:nvPr/>
        </p:nvPicPr>
        <p:blipFill>
          <a:blip r:embed="rId4"/>
          <a:stretch>
            <a:fillRect/>
          </a:stretch>
        </p:blipFill>
        <p:spPr>
          <a:xfrm>
            <a:off x="1887523" y="1677386"/>
            <a:ext cx="8998954" cy="5087278"/>
          </a:xfrm>
          <a:prstGeom prst="rect">
            <a:avLst/>
          </a:prstGeom>
        </p:spPr>
      </p:pic>
      <p:pic>
        <p:nvPicPr>
          <p:cNvPr id="9" name="Graphic 8" descr="Play outline">
            <a:extLst>
              <a:ext uri="{FF2B5EF4-FFF2-40B4-BE49-F238E27FC236}">
                <a16:creationId xmlns:a16="http://schemas.microsoft.com/office/drawing/2014/main" id="{02042368-2045-1573-3333-40F45994078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82000" y="2502715"/>
            <a:ext cx="2590801" cy="2590801"/>
          </a:xfrm>
          <a:prstGeom prst="rect">
            <a:avLst/>
          </a:prstGeom>
        </p:spPr>
      </p:pic>
    </p:spTree>
    <p:extLst>
      <p:ext uri="{BB962C8B-B14F-4D97-AF65-F5344CB8AC3E}">
        <p14:creationId xmlns:p14="http://schemas.microsoft.com/office/powerpoint/2010/main" val="7409177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D7F793-13B3-87EB-76F9-33BF2995BDA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31FB95-2390-CA88-4B82-CA6D55B14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2CEE7D3-E127-DB9B-43B7-6927FF41F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EAFD713-9269-69A7-A3E2-C25EE8701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C7CF083-F93B-5A3A-4268-AD9DEE6DC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623A722-AE3E-53DB-FC7E-212ABED18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80D871-2E83-054E-8A35-A4F7274E253B}"/>
              </a:ext>
            </a:extLst>
          </p:cNvPr>
          <p:cNvSpPr>
            <a:spLocks noGrp="1"/>
          </p:cNvSpPr>
          <p:nvPr>
            <p:ph type="title"/>
          </p:nvPr>
        </p:nvSpPr>
        <p:spPr>
          <a:xfrm>
            <a:off x="459346" y="301257"/>
            <a:ext cx="10356528" cy="1033669"/>
          </a:xfrm>
        </p:spPr>
        <p:txBody>
          <a:bodyPr>
            <a:normAutofit/>
          </a:bodyPr>
          <a:lstStyle/>
          <a:p>
            <a:pPr>
              <a:lnSpc>
                <a:spcPct val="107000"/>
              </a:lnSpc>
              <a:spcAft>
                <a:spcPts val="800"/>
              </a:spcAft>
            </a:pPr>
            <a:r>
              <a:rPr lang="en-GB" sz="4800" b="1" dirty="0">
                <a:solidFill>
                  <a:schemeClr val="bg1"/>
                </a:solidFill>
              </a:rPr>
              <a:t>Bg. </a:t>
            </a:r>
            <a:r>
              <a:rPr lang="en-GB" b="1" dirty="0">
                <a:solidFill>
                  <a:schemeClr val="bg1"/>
                </a:solidFill>
              </a:rPr>
              <a:t>Extending Bat commands with switches</a:t>
            </a:r>
          </a:p>
        </p:txBody>
      </p:sp>
      <p:sp>
        <p:nvSpPr>
          <p:cNvPr id="9" name="Content Placeholder 2">
            <a:extLst>
              <a:ext uri="{FF2B5EF4-FFF2-40B4-BE49-F238E27FC236}">
                <a16:creationId xmlns:a16="http://schemas.microsoft.com/office/drawing/2014/main" id="{36840956-CC82-E9D8-13F1-4F1E77C4F28F}"/>
              </a:ext>
            </a:extLst>
          </p:cNvPr>
          <p:cNvSpPr>
            <a:spLocks noGrp="1"/>
          </p:cNvSpPr>
          <p:nvPr>
            <p:ph idx="1"/>
          </p:nvPr>
        </p:nvSpPr>
        <p:spPr>
          <a:xfrm>
            <a:off x="627910" y="1851761"/>
            <a:ext cx="10515600" cy="4351338"/>
          </a:xfrm>
        </p:spPr>
        <p:txBody>
          <a:bodyPr>
            <a:normAutofit fontScale="92500" lnSpcReduction="10000"/>
          </a:bodyPr>
          <a:lstStyle/>
          <a:p>
            <a:pPr marL="342900" lvl="0" indent="-342900">
              <a:lnSpc>
                <a:spcPct val="107000"/>
              </a:lnSpc>
              <a:buFont typeface="Symbol" panose="05050102010706020507" pitchFamily="18" charset="2"/>
              <a:buChar char=""/>
            </a:pP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Options are used to </a:t>
            </a:r>
            <a:r>
              <a:rPr lang="en-GB" kern="100" dirty="0">
                <a:solidFill>
                  <a:srgbClr val="000000"/>
                </a:solidFill>
                <a:latin typeface="Calibri" panose="020F0502020204030204" pitchFamily="34" charset="0"/>
                <a:ea typeface="DengXian" panose="02010600030101010101" pitchFamily="2" charset="-122"/>
                <a:cs typeface="Calibri" panose="020F0502020204030204" pitchFamily="34" charset="0"/>
              </a:rPr>
              <a:t>customise and extend the functionality of</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batch commands and are sometimes known as switches/parameters.</a:t>
            </a:r>
            <a:endParaRPr lang="en-GB" kern="10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nSpc>
                <a:spcPct val="107000"/>
              </a:lnSpc>
              <a:spcAft>
                <a:spcPts val="800"/>
              </a:spcAft>
              <a:buFont typeface="Symbol" panose="05050102010706020507" pitchFamily="18" charset="2"/>
              <a:buChar char=""/>
            </a:pP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Basic commands are fine for the assignment. For the full set of marks available, try and use a </a:t>
            </a:r>
            <a:r>
              <a:rPr lang="en-GB"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few</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commands with an additional switch options </a:t>
            </a:r>
            <a:r>
              <a:rPr lang="en-GB" kern="100"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e.g.</a:t>
            </a:r>
            <a:r>
              <a:rPr lang="en-GB" kern="100" dirty="0" err="1">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use</a:t>
            </a:r>
            <a:r>
              <a:rPr lang="en-GB"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t>
            </a:r>
            <a:r>
              <a:rPr lang="en-GB"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t>
            </a:r>
            <a:r>
              <a:rPr lang="en-GB" b="1" kern="100" dirty="0">
                <a:solidFill>
                  <a:srgbClr val="000000"/>
                </a:solidFill>
                <a:highlight>
                  <a:srgbClr val="FFFF00"/>
                </a:highlight>
                <a:latin typeface="Calibri" panose="020F0502020204030204" pitchFamily="34" charset="0"/>
                <a:ea typeface="DengXian" panose="02010600030101010101" pitchFamily="2" charset="-122"/>
                <a:cs typeface="Calibri" panose="020F0502020204030204" pitchFamily="34" charset="0"/>
              </a:rPr>
              <a:t>after some commands to find the options you can use with them</a:t>
            </a:r>
            <a:r>
              <a:rPr lang="en-GB"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t>
            </a:r>
          </a:p>
          <a:p>
            <a:pPr marL="800100" lvl="1" indent="-342900">
              <a:lnSpc>
                <a:spcPct val="107000"/>
              </a:lnSpc>
              <a:spcAft>
                <a:spcPts val="800"/>
              </a:spcAft>
              <a:buFont typeface="Symbol" panose="05050102010706020507" pitchFamily="18" charset="2"/>
              <a:buChar char=""/>
            </a:pP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E.g. For other </a:t>
            </a:r>
            <a:r>
              <a:rPr lang="en-GB" kern="100"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dir</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switches see the list here: </a:t>
            </a:r>
            <a:r>
              <a:rPr lang="en-GB" u="sng" kern="100" dirty="0" err="1">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3"/>
              </a:rPr>
              <a:t>dir</a:t>
            </a:r>
            <a:r>
              <a:rPr lang="en-GB"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3"/>
              </a:rPr>
              <a:t> | Microsoft Learn</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p>
          <a:p>
            <a:pPr marL="342900" lvl="0" indent="-342900">
              <a:lnSpc>
                <a:spcPct val="107000"/>
              </a:lnSpc>
              <a:spcAft>
                <a:spcPts val="800"/>
              </a:spcAft>
              <a:buFont typeface="Symbol" panose="05050102010706020507" pitchFamily="18" charset="2"/>
              <a:buChar char=""/>
            </a:pP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For some Batch switch examples: </a:t>
            </a:r>
            <a:r>
              <a:rPr lang="en-GB"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4"/>
              </a:rPr>
              <a:t>Windows Batch Switch examples</a:t>
            </a:r>
            <a:r>
              <a:rPr lang="en-GB" kern="100" dirty="0">
                <a:effectLst/>
                <a:latin typeface="Calibri" panose="020F0502020204030204" pitchFamily="34" charset="0"/>
                <a:ea typeface="DengXian" panose="02010600030101010101" pitchFamily="2" charset="-122"/>
                <a:cs typeface="Calibri" panose="020F0502020204030204" pitchFamily="34" charset="0"/>
              </a:rPr>
              <a:t>.</a:t>
            </a:r>
          </a:p>
          <a:p>
            <a:pPr marL="800100" lvl="1" indent="-342900">
              <a:lnSpc>
                <a:spcPct val="107000"/>
              </a:lnSpc>
              <a:spcAft>
                <a:spcPts val="800"/>
              </a:spcAft>
              <a:buFont typeface="Symbol" panose="05050102010706020507" pitchFamily="18" charset="2"/>
              <a:buChar char=""/>
            </a:pP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Batch command list here: </a:t>
            </a:r>
            <a:r>
              <a:rPr lang="en-GB"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5"/>
              </a:rPr>
              <a:t>Windows commands | Microsoft Learn</a:t>
            </a:r>
            <a:r>
              <a:rPr lang="en-GB"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t>
            </a:r>
            <a:endParaRPr lang="en-GB" sz="4000" dirty="0"/>
          </a:p>
          <a:p>
            <a:pPr marL="83185" indent="0">
              <a:lnSpc>
                <a:spcPct val="107000"/>
              </a:lnSpc>
              <a:spcAft>
                <a:spcPts val="800"/>
              </a:spcAft>
              <a:buNone/>
            </a:pPr>
            <a:endParaRPr lang="en-GB" sz="4400" dirty="0"/>
          </a:p>
        </p:txBody>
      </p:sp>
    </p:spTree>
    <p:extLst>
      <p:ext uri="{BB962C8B-B14F-4D97-AF65-F5344CB8AC3E}">
        <p14:creationId xmlns:p14="http://schemas.microsoft.com/office/powerpoint/2010/main" val="392567504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256ED6-5682-A86A-5EF0-59AFBF71751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B24F69-5DFC-20D2-7FEF-6B4F35935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42E2FE2-2D2E-B2C0-439D-E3623FA7C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DD023B1-2FC2-9C5C-8C3C-8FBBC28FE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6CD914B-876B-42B6-98A0-B82540CDD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F8ACF01-2BD0-E6F2-8CB5-EADAE26AA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6A8A87-BB4F-6D6C-30AD-A5FDE355572C}"/>
              </a:ext>
            </a:extLst>
          </p:cNvPr>
          <p:cNvSpPr>
            <a:spLocks noGrp="1"/>
          </p:cNvSpPr>
          <p:nvPr>
            <p:ph type="title"/>
          </p:nvPr>
        </p:nvSpPr>
        <p:spPr>
          <a:xfrm>
            <a:off x="786982" y="339509"/>
            <a:ext cx="9895951" cy="1033669"/>
          </a:xfrm>
        </p:spPr>
        <p:txBody>
          <a:bodyPr>
            <a:normAutofit/>
          </a:bodyPr>
          <a:lstStyle/>
          <a:p>
            <a:pPr algn="l"/>
            <a:r>
              <a:rPr lang="en-GB" sz="5400" b="1" dirty="0">
                <a:solidFill>
                  <a:schemeClr val="bg1"/>
                </a:solidFill>
              </a:rPr>
              <a:t>Bg. </a:t>
            </a:r>
            <a:r>
              <a:rPr lang="en-GB" dirty="0">
                <a:solidFill>
                  <a:schemeClr val="bg1"/>
                </a:solidFill>
              </a:rPr>
              <a:t>20 Command Prompt Tricks</a:t>
            </a:r>
          </a:p>
        </p:txBody>
      </p:sp>
      <p:sp>
        <p:nvSpPr>
          <p:cNvPr id="15" name="Content Placeholder 2">
            <a:extLst>
              <a:ext uri="{FF2B5EF4-FFF2-40B4-BE49-F238E27FC236}">
                <a16:creationId xmlns:a16="http://schemas.microsoft.com/office/drawing/2014/main" id="{A98B491D-1F61-711A-23A9-27CCFD930561}"/>
              </a:ext>
            </a:extLst>
          </p:cNvPr>
          <p:cNvSpPr>
            <a:spLocks noGrp="1"/>
          </p:cNvSpPr>
          <p:nvPr>
            <p:ph idx="1"/>
          </p:nvPr>
        </p:nvSpPr>
        <p:spPr>
          <a:xfrm>
            <a:off x="344510" y="1774981"/>
            <a:ext cx="11502975" cy="4905470"/>
          </a:xfrm>
        </p:spPr>
        <p:txBody>
          <a:bodyPr>
            <a:noAutofit/>
          </a:bodyPr>
          <a:lstStyle/>
          <a:p>
            <a:pPr marL="0" indent="0">
              <a:buNone/>
            </a:pPr>
            <a:r>
              <a:rPr lang="en-GB" sz="3200" dirty="0"/>
              <a:t>20 Command Prompt Tricks e.g.</a:t>
            </a:r>
          </a:p>
          <a:p>
            <a:pPr algn="l">
              <a:buFont typeface="Arial" panose="020B0604020202020204" pitchFamily="34" charset="0"/>
              <a:buChar char="•"/>
            </a:pPr>
            <a:r>
              <a:rPr lang="en-US" sz="3200" b="0" i="0" u="none" strike="noStrike" dirty="0">
                <a:solidFill>
                  <a:srgbClr val="000000"/>
                </a:solidFill>
                <a:effectLst/>
                <a:hlinkClick r:id="rId3"/>
              </a:rPr>
              <a:t>Encrypt Files Using Command Prompt</a:t>
            </a:r>
            <a:endParaRPr lang="en-US" sz="3200" b="0" i="0" dirty="0">
              <a:effectLst/>
              <a:hlinkClick r:id="rId3"/>
            </a:endParaRPr>
          </a:p>
          <a:p>
            <a:pPr algn="l">
              <a:buFont typeface="Arial" panose="020B0604020202020204" pitchFamily="34" charset="0"/>
              <a:buChar char="•"/>
            </a:pPr>
            <a:r>
              <a:rPr lang="en-US" sz="3200" b="0" i="0" u="none" strike="noStrike" dirty="0">
                <a:solidFill>
                  <a:srgbClr val="000000"/>
                </a:solidFill>
                <a:effectLst/>
                <a:hlinkClick r:id="rId3"/>
              </a:rPr>
              <a:t>Change the Color of the Command Prompt Window</a:t>
            </a:r>
            <a:endParaRPr lang="en-US" sz="3200" b="0" i="0" dirty="0">
              <a:effectLst/>
              <a:hlinkClick r:id="rId3"/>
            </a:endParaRPr>
          </a:p>
          <a:p>
            <a:pPr algn="l">
              <a:buFont typeface="Arial" panose="020B0604020202020204" pitchFamily="34" charset="0"/>
              <a:buChar char="•"/>
            </a:pPr>
            <a:r>
              <a:rPr lang="en-US" sz="3200" b="0" i="0" u="none" strike="noStrike" dirty="0">
                <a:solidFill>
                  <a:srgbClr val="000000"/>
                </a:solidFill>
                <a:effectLst/>
                <a:hlinkClick r:id="rId3"/>
              </a:rPr>
              <a:t>Change the Prompt Text in Command Prompt</a:t>
            </a:r>
            <a:endParaRPr lang="en-US" sz="3200" b="0" i="0" dirty="0">
              <a:effectLst/>
              <a:hlinkClick r:id="rId3"/>
            </a:endParaRPr>
          </a:p>
          <a:p>
            <a:pPr algn="l">
              <a:buFont typeface="Arial" panose="020B0604020202020204" pitchFamily="34" charset="0"/>
              <a:buChar char="•"/>
            </a:pPr>
            <a:r>
              <a:rPr lang="en-US" sz="3200" b="0" i="0" u="none" strike="noStrike" dirty="0">
                <a:solidFill>
                  <a:srgbClr val="000000"/>
                </a:solidFill>
                <a:effectLst/>
                <a:hlinkClick r:id="rId3"/>
              </a:rPr>
              <a:t>Change the Title of the Command Prompt Window</a:t>
            </a:r>
            <a:endParaRPr lang="en-US" sz="3200" b="0" i="0" dirty="0">
              <a:effectLst/>
              <a:hlinkClick r:id="rId3"/>
            </a:endParaRPr>
          </a:p>
          <a:p>
            <a:pPr algn="l">
              <a:buFont typeface="Arial" panose="020B0604020202020204" pitchFamily="34" charset="0"/>
              <a:buChar char="•"/>
            </a:pPr>
            <a:r>
              <a:rPr lang="en-US" sz="3200" b="0" i="0" u="none" strike="noStrike" dirty="0">
                <a:solidFill>
                  <a:srgbClr val="000000"/>
                </a:solidFill>
                <a:effectLst/>
                <a:hlinkClick r:id="rId3"/>
              </a:rPr>
              <a:t>List Every Driver Installed on Your Windows 10 PC</a:t>
            </a:r>
          </a:p>
          <a:p>
            <a:pPr algn="l">
              <a:buFont typeface="Arial" panose="020B0604020202020204" pitchFamily="34" charset="0"/>
              <a:buChar char="•"/>
            </a:pPr>
            <a:r>
              <a:rPr lang="en-US" sz="3200" b="0" i="0" u="none" strike="noStrike" dirty="0">
                <a:solidFill>
                  <a:srgbClr val="000000"/>
                </a:solidFill>
                <a:effectLst/>
                <a:hlinkClick r:id="rId3"/>
              </a:rPr>
              <a:t>Play an RPG Game in Command Prompt</a:t>
            </a:r>
            <a:endParaRPr lang="en-US" sz="3200" b="0" i="0" u="none" strike="noStrike" dirty="0">
              <a:solidFill>
                <a:srgbClr val="000000"/>
              </a:solidFill>
              <a:effectLst/>
            </a:endParaRPr>
          </a:p>
          <a:p>
            <a:pPr marL="0" indent="0" algn="l">
              <a:buNone/>
            </a:pPr>
            <a:r>
              <a:rPr lang="en-US" sz="1600" dirty="0">
                <a:solidFill>
                  <a:srgbClr val="000000"/>
                </a:solidFill>
                <a:latin typeface="Georgia" panose="02040502050405020303" pitchFamily="18" charset="0"/>
              </a:rPr>
              <a:t>Source: (</a:t>
            </a:r>
            <a:r>
              <a:rPr lang="en-US" sz="1600" dirty="0">
                <a:solidFill>
                  <a:srgbClr val="000000"/>
                </a:solidFill>
                <a:latin typeface="Georgia" panose="02040502050405020303" pitchFamily="18" charset="0"/>
                <a:hlinkClick r:id="rId3"/>
              </a:rPr>
              <a:t>r</a:t>
            </a:r>
            <a:r>
              <a:rPr lang="en-US" sz="1600" dirty="0">
                <a:solidFill>
                  <a:srgbClr val="000000"/>
                </a:solidFill>
                <a:latin typeface="Georgia" panose="02040502050405020303" pitchFamily="18" charset="0"/>
              </a:rPr>
              <a:t>: beebom.com)</a:t>
            </a:r>
            <a:endParaRPr lang="en-US" sz="1600" b="0" i="0" dirty="0">
              <a:effectLst/>
              <a:latin typeface="Georgia" panose="02040502050405020303" pitchFamily="18" charset="0"/>
            </a:endParaRPr>
          </a:p>
        </p:txBody>
      </p:sp>
      <p:pic>
        <p:nvPicPr>
          <p:cNvPr id="4" name="Graphic 3" descr="Cursor with solid fill">
            <a:extLst>
              <a:ext uri="{FF2B5EF4-FFF2-40B4-BE49-F238E27FC236}">
                <a16:creationId xmlns:a16="http://schemas.microsoft.com/office/drawing/2014/main" id="{72E83E35-9815-2312-F474-AF95E5F7011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1317573">
            <a:off x="8231257" y="2749166"/>
            <a:ext cx="3959729" cy="3959729"/>
          </a:xfrm>
          <a:prstGeom prst="rect">
            <a:avLst/>
          </a:prstGeom>
        </p:spPr>
      </p:pic>
    </p:spTree>
    <p:extLst>
      <p:ext uri="{BB962C8B-B14F-4D97-AF65-F5344CB8AC3E}">
        <p14:creationId xmlns:p14="http://schemas.microsoft.com/office/powerpoint/2010/main" val="29153213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0D4FDF-9474-A506-9220-1E610F5825A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F4DED9-AE29-8F9A-5A61-76084BCCA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C761F48-B94D-39ED-9B0D-BEED52822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885BBE3-AC12-15E5-BFD7-AC1ABC495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12BBA63-FA15-ECA3-C384-1B919145A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28D1DCD-70CA-0E23-93AD-656A3B82C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1A8D4F-16BE-DCC5-9BC3-0F511E68E3C9}"/>
              </a:ext>
            </a:extLst>
          </p:cNvPr>
          <p:cNvSpPr>
            <a:spLocks noGrp="1"/>
          </p:cNvSpPr>
          <p:nvPr>
            <p:ph type="title"/>
          </p:nvPr>
        </p:nvSpPr>
        <p:spPr>
          <a:xfrm>
            <a:off x="459346" y="627017"/>
            <a:ext cx="11523648" cy="963724"/>
          </a:xfrm>
        </p:spPr>
        <p:txBody>
          <a:bodyPr>
            <a:normAutofit fontScale="90000"/>
          </a:bodyPr>
          <a:lstStyle/>
          <a:p>
            <a:r>
              <a:rPr lang="en-GB" sz="6000" b="1" dirty="0">
                <a:solidFill>
                  <a:schemeClr val="bg1"/>
                </a:solidFill>
              </a:rPr>
              <a:t>Bg. </a:t>
            </a:r>
            <a:r>
              <a:rPr lang="en-GB" sz="4800" b="1" dirty="0">
                <a:solidFill>
                  <a:schemeClr val="bg1"/>
                </a:solidFill>
              </a:rPr>
              <a:t>Creating a New Local User Account </a:t>
            </a:r>
            <a:br>
              <a:rPr lang="en-GB" sz="4800" b="1" dirty="0">
                <a:solidFill>
                  <a:schemeClr val="bg1"/>
                </a:solidFill>
              </a:rPr>
            </a:br>
            <a:r>
              <a:rPr lang="en-GB" sz="4800" b="1" dirty="0">
                <a:solidFill>
                  <a:schemeClr val="bg1"/>
                </a:solidFill>
              </a:rPr>
              <a:t> * </a:t>
            </a:r>
            <a:r>
              <a:rPr lang="en-GB" sz="4000" b="1" dirty="0">
                <a:solidFill>
                  <a:schemeClr val="bg1"/>
                </a:solidFill>
              </a:rPr>
              <a:t>Windows &gt; Control Panel &gt; User Accounts</a:t>
            </a:r>
            <a:br>
              <a:rPr lang="en-GB" sz="4800" dirty="0"/>
            </a:br>
            <a:endParaRPr lang="en-GB" sz="4800" b="1" dirty="0">
              <a:solidFill>
                <a:srgbClr val="FFFFFF"/>
              </a:solidFill>
            </a:endParaRPr>
          </a:p>
        </p:txBody>
      </p:sp>
      <p:pic>
        <p:nvPicPr>
          <p:cNvPr id="7" name="Picture 6">
            <a:extLst>
              <a:ext uri="{FF2B5EF4-FFF2-40B4-BE49-F238E27FC236}">
                <a16:creationId xmlns:a16="http://schemas.microsoft.com/office/drawing/2014/main" id="{E0A6F668-D17C-7576-15EE-497570911059}"/>
              </a:ext>
            </a:extLst>
          </p:cNvPr>
          <p:cNvPicPr>
            <a:picLocks noChangeAspect="1"/>
          </p:cNvPicPr>
          <p:nvPr/>
        </p:nvPicPr>
        <p:blipFill>
          <a:blip r:embed="rId3"/>
          <a:srcRect r="16740"/>
          <a:stretch>
            <a:fillRect/>
          </a:stretch>
        </p:blipFill>
        <p:spPr>
          <a:xfrm>
            <a:off x="7626789" y="1625678"/>
            <a:ext cx="4442158" cy="2713311"/>
          </a:xfrm>
          <a:prstGeom prst="rect">
            <a:avLst/>
          </a:prstGeom>
        </p:spPr>
      </p:pic>
      <p:sp>
        <p:nvSpPr>
          <p:cNvPr id="9" name="Content Placeholder 2">
            <a:extLst>
              <a:ext uri="{FF2B5EF4-FFF2-40B4-BE49-F238E27FC236}">
                <a16:creationId xmlns:a16="http://schemas.microsoft.com/office/drawing/2014/main" id="{64CA4F47-BC48-CA0C-DACD-64133659EB9A}"/>
              </a:ext>
            </a:extLst>
          </p:cNvPr>
          <p:cNvSpPr txBox="1">
            <a:spLocks/>
          </p:cNvSpPr>
          <p:nvPr/>
        </p:nvSpPr>
        <p:spPr>
          <a:xfrm>
            <a:off x="61524" y="3624979"/>
            <a:ext cx="12068947" cy="299501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Step 2: Create a New User Account</a:t>
            </a:r>
            <a:b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1. In the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User Accounts</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window, click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Manage another account</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a:r>
            <a:b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2.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Next, in the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Manage Accounts</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window, select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Add a new user in PC settings</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a:r>
            <a:b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In the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Settings</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window, click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Add someone else to this PC</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a:r>
            <a:b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When the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How will this person sign in?</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screen appears, choose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I don't have this person's sign-in information</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a:r>
            <a:b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3. On the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Let's create your account</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screen, click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Add a user without a Microsoft account</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a:r>
            <a:b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4. Finally, in the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Create an account for this PC</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window, enter the required details to create the new user account named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User1</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then click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Next</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to complete the process.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7FB86E8A-B0EF-C793-8C22-DFA596E6ED70}"/>
              </a:ext>
            </a:extLst>
          </p:cNvPr>
          <p:cNvSpPr>
            <a:spLocks noGrp="1"/>
          </p:cNvSpPr>
          <p:nvPr>
            <p:ph idx="1"/>
          </p:nvPr>
        </p:nvSpPr>
        <p:spPr>
          <a:xfrm>
            <a:off x="123053" y="1726975"/>
            <a:ext cx="7723369" cy="1702025"/>
          </a:xfrm>
        </p:spPr>
        <p:txBody>
          <a:bodyPr>
            <a:noAutofit/>
          </a:bodyPr>
          <a:lstStyle/>
          <a:p>
            <a:pPr marL="0" indent="0">
              <a:buNone/>
            </a:pPr>
            <a:r>
              <a:rPr lang="en-GB" b="1" dirty="0"/>
              <a:t>Step 1: Open the User Accounts Tool</a:t>
            </a:r>
            <a:br>
              <a:rPr lang="en-GB" dirty="0"/>
            </a:br>
            <a:r>
              <a:rPr lang="en-GB" sz="2200" dirty="0"/>
              <a:t>1. Log in to the Windows PC using an </a:t>
            </a:r>
            <a:r>
              <a:rPr lang="en-GB" sz="2200" b="1" dirty="0"/>
              <a:t>Administrator account</a:t>
            </a:r>
            <a:r>
              <a:rPr lang="en-GB" sz="2200" dirty="0"/>
              <a:t>.</a:t>
            </a:r>
            <a:br>
              <a:rPr lang="en-GB" sz="2200" dirty="0"/>
            </a:br>
            <a:r>
              <a:rPr lang="en-GB" sz="2200" dirty="0"/>
              <a:t>2. Click </a:t>
            </a:r>
            <a:r>
              <a:rPr lang="en-GB" sz="2200" b="1" dirty="0"/>
              <a:t>Start</a:t>
            </a:r>
            <a:r>
              <a:rPr lang="en-GB" sz="2200" dirty="0"/>
              <a:t>, then search for ‘</a:t>
            </a:r>
            <a:r>
              <a:rPr lang="en-GB" sz="2200" b="1" dirty="0"/>
              <a:t>Control Panel’</a:t>
            </a:r>
            <a:br>
              <a:rPr lang="en-GB" sz="2200" dirty="0"/>
            </a:br>
            <a:r>
              <a:rPr lang="en-GB" sz="2200" dirty="0"/>
              <a:t>3. In Control Panel, select ‘</a:t>
            </a:r>
            <a:r>
              <a:rPr lang="en-GB" sz="2200" b="1" dirty="0"/>
              <a:t>User Accounts’</a:t>
            </a:r>
            <a:r>
              <a:rPr lang="en-GB" sz="2200" dirty="0"/>
              <a:t> (ensure the view is set to </a:t>
            </a:r>
            <a:r>
              <a:rPr lang="en-GB" sz="2200" b="1" dirty="0"/>
              <a:t>Small icons</a:t>
            </a:r>
            <a:r>
              <a:rPr lang="en-GB" sz="2200" dirty="0"/>
              <a:t> by choosing it from the </a:t>
            </a:r>
            <a:r>
              <a:rPr lang="en-GB" sz="2200" b="1" dirty="0"/>
              <a:t>View by</a:t>
            </a:r>
            <a:r>
              <a:rPr lang="en-GB" sz="2200" dirty="0"/>
              <a:t> drop-down list).</a:t>
            </a:r>
          </a:p>
        </p:txBody>
      </p:sp>
    </p:spTree>
    <p:extLst>
      <p:ext uri="{BB962C8B-B14F-4D97-AF65-F5344CB8AC3E}">
        <p14:creationId xmlns:p14="http://schemas.microsoft.com/office/powerpoint/2010/main" val="16847177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32CCA5-3B45-33E2-598F-2A8F7A6F124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ED6115-FC0E-7FAD-3668-F51C37B92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49F8F64-F363-FA16-90B0-D64B478ED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AFD55E6-A8F0-E7BB-5BCA-15B1C8B5B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1F23126-42A8-4D96-4548-357BF79D71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C569698-F628-4BF4-C3C0-8EA67DEF3D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C45828-F3F7-F5F8-8542-F402CF838C5A}"/>
              </a:ext>
            </a:extLst>
          </p:cNvPr>
          <p:cNvSpPr>
            <a:spLocks noGrp="1"/>
          </p:cNvSpPr>
          <p:nvPr>
            <p:ph type="title"/>
          </p:nvPr>
        </p:nvSpPr>
        <p:spPr>
          <a:xfrm>
            <a:off x="459346" y="627017"/>
            <a:ext cx="11214822" cy="963724"/>
          </a:xfrm>
        </p:spPr>
        <p:txBody>
          <a:bodyPr>
            <a:normAutofit fontScale="90000"/>
          </a:bodyPr>
          <a:lstStyle/>
          <a:p>
            <a:r>
              <a:rPr lang="en-GB" sz="6000" b="1" dirty="0">
                <a:solidFill>
                  <a:schemeClr val="bg1"/>
                </a:solidFill>
              </a:rPr>
              <a:t>Bg. </a:t>
            </a:r>
            <a:r>
              <a:rPr lang="en-GB" sz="4800" b="1" dirty="0">
                <a:solidFill>
                  <a:schemeClr val="bg1"/>
                </a:solidFill>
              </a:rPr>
              <a:t>Creating a New Local User Account </a:t>
            </a:r>
            <a:br>
              <a:rPr lang="en-GB" sz="4800" b="1" dirty="0">
                <a:solidFill>
                  <a:schemeClr val="bg1"/>
                </a:solidFill>
              </a:rPr>
            </a:br>
            <a:r>
              <a:rPr lang="en-GB" sz="4800" b="1" dirty="0">
                <a:solidFill>
                  <a:schemeClr val="bg1"/>
                </a:solidFill>
              </a:rPr>
              <a:t>* Windows &gt; </a:t>
            </a:r>
            <a:r>
              <a:rPr lang="en-GB" sz="4000" b="1" dirty="0">
                <a:solidFill>
                  <a:schemeClr val="bg1"/>
                </a:solidFill>
              </a:rPr>
              <a:t>Computer Management tool</a:t>
            </a:r>
            <a:br>
              <a:rPr lang="en-GB" sz="4800" dirty="0"/>
            </a:br>
            <a:endParaRPr lang="en-GB" sz="4800" b="1" dirty="0">
              <a:solidFill>
                <a:srgbClr val="FFFFFF"/>
              </a:solidFill>
            </a:endParaRPr>
          </a:p>
        </p:txBody>
      </p:sp>
      <p:sp>
        <p:nvSpPr>
          <p:cNvPr id="15" name="Content Placeholder 2">
            <a:extLst>
              <a:ext uri="{FF2B5EF4-FFF2-40B4-BE49-F238E27FC236}">
                <a16:creationId xmlns:a16="http://schemas.microsoft.com/office/drawing/2014/main" id="{46DCEAED-DA77-FC17-40D7-EFC3178970EA}"/>
              </a:ext>
            </a:extLst>
          </p:cNvPr>
          <p:cNvSpPr>
            <a:spLocks noGrp="1"/>
          </p:cNvSpPr>
          <p:nvPr>
            <p:ph idx="1"/>
          </p:nvPr>
        </p:nvSpPr>
        <p:spPr>
          <a:xfrm>
            <a:off x="123053" y="1726975"/>
            <a:ext cx="11899877" cy="4905470"/>
          </a:xfrm>
        </p:spPr>
        <p:txBody>
          <a:bodyPr>
            <a:noAutofit/>
          </a:bodyPr>
          <a:lstStyle/>
          <a:p>
            <a:pPr marL="514350" indent="-514350">
              <a:buFont typeface="+mj-lt"/>
              <a:buAutoNum type="arabicPeriod"/>
            </a:pPr>
            <a:r>
              <a:rPr lang="en-GB" b="1" dirty="0"/>
              <a:t>Open Computer Management</a:t>
            </a:r>
            <a:br>
              <a:rPr lang="en-GB" b="1" dirty="0"/>
            </a:br>
            <a:r>
              <a:rPr lang="en-GB" sz="2400" dirty="0"/>
              <a:t>Type ‘Computer Management’ in search box.</a:t>
            </a:r>
          </a:p>
          <a:p>
            <a:pPr marL="514350" indent="-514350">
              <a:buFont typeface="+mj-lt"/>
              <a:buAutoNum type="arabicPeriod"/>
            </a:pPr>
            <a:r>
              <a:rPr lang="en-US" sz="2400" dirty="0"/>
              <a:t>Navigate to ‘Local Users and Groups’:</a:t>
            </a:r>
            <a:br>
              <a:rPr lang="en-US" sz="2400" dirty="0"/>
            </a:br>
            <a:r>
              <a:rPr lang="en-US" sz="2400" dirty="0"/>
              <a:t>In the left pane, expand ‘System Tools’.</a:t>
            </a:r>
            <a:br>
              <a:rPr lang="en-US" sz="2400" dirty="0"/>
            </a:br>
            <a:r>
              <a:rPr lang="en-US" sz="2400" dirty="0"/>
              <a:t>Click ‘Local Users and Group’, </a:t>
            </a:r>
            <a:br>
              <a:rPr lang="en-US" sz="2400" dirty="0"/>
            </a:br>
            <a:r>
              <a:rPr lang="en-US" sz="2400" dirty="0"/>
              <a:t>then select ‘Users’</a:t>
            </a:r>
          </a:p>
          <a:p>
            <a:pPr marL="514350" indent="-514350">
              <a:buFont typeface="+mj-lt"/>
              <a:buAutoNum type="arabicPeriod"/>
            </a:pPr>
            <a:r>
              <a:rPr lang="en-US" sz="2400" dirty="0"/>
              <a:t>Right-click and select ‘New User’</a:t>
            </a:r>
          </a:p>
          <a:p>
            <a:pPr marL="514350" indent="-514350">
              <a:buFont typeface="+mj-lt"/>
              <a:buAutoNum type="arabicPeriod"/>
            </a:pPr>
            <a:r>
              <a:rPr lang="en-US" sz="2400" dirty="0"/>
              <a:t>Enter User Details</a:t>
            </a:r>
          </a:p>
          <a:p>
            <a:pPr marL="514350" indent="-514350">
              <a:buFont typeface="+mj-lt"/>
              <a:buAutoNum type="arabicPeriod"/>
            </a:pPr>
            <a:r>
              <a:rPr lang="en-US" sz="2400" dirty="0"/>
              <a:t>Check/uncheck Account Options</a:t>
            </a:r>
          </a:p>
          <a:p>
            <a:pPr marL="514350" indent="-514350">
              <a:buFont typeface="+mj-lt"/>
              <a:buAutoNum type="arabicPeriod"/>
            </a:pPr>
            <a:r>
              <a:rPr lang="en-US" sz="2400" dirty="0"/>
              <a:t>Create the Account</a:t>
            </a:r>
          </a:p>
          <a:p>
            <a:pPr marL="514350" indent="-514350">
              <a:buFont typeface="+mj-lt"/>
              <a:buAutoNum type="arabicPeriod"/>
            </a:pPr>
            <a:r>
              <a:rPr lang="en-US" sz="2400" dirty="0"/>
              <a:t>Verify the New User: The new account should now</a:t>
            </a:r>
            <a:br>
              <a:rPr lang="en-US" sz="2400" dirty="0"/>
            </a:br>
            <a:r>
              <a:rPr lang="en-US" sz="2400" dirty="0"/>
              <a:t> appear in the Users list under Local Users and </a:t>
            </a:r>
            <a:br>
              <a:rPr lang="en-US" sz="2400" dirty="0"/>
            </a:br>
            <a:r>
              <a:rPr lang="en-US" sz="2400" dirty="0"/>
              <a:t>Groups.</a:t>
            </a:r>
            <a:br>
              <a:rPr lang="en-GB" sz="2400" dirty="0"/>
            </a:br>
            <a:endParaRPr lang="en-GB" b="1" dirty="0">
              <a:highlight>
                <a:srgbClr val="FFFF00"/>
              </a:highlight>
            </a:endParaRPr>
          </a:p>
        </p:txBody>
      </p:sp>
      <p:pic>
        <p:nvPicPr>
          <p:cNvPr id="4" name="Picture 3">
            <a:extLst>
              <a:ext uri="{FF2B5EF4-FFF2-40B4-BE49-F238E27FC236}">
                <a16:creationId xmlns:a16="http://schemas.microsoft.com/office/drawing/2014/main" id="{4D52A87E-853E-8B38-A957-E6891CD84B49}"/>
              </a:ext>
            </a:extLst>
          </p:cNvPr>
          <p:cNvPicPr>
            <a:picLocks noChangeAspect="1"/>
          </p:cNvPicPr>
          <p:nvPr/>
        </p:nvPicPr>
        <p:blipFill>
          <a:blip r:embed="rId3"/>
          <a:srcRect r="62956" b="42857"/>
          <a:stretch>
            <a:fillRect/>
          </a:stretch>
        </p:blipFill>
        <p:spPr>
          <a:xfrm>
            <a:off x="7612080" y="1655252"/>
            <a:ext cx="4909540" cy="5048915"/>
          </a:xfrm>
          <a:prstGeom prst="rect">
            <a:avLst/>
          </a:prstGeom>
        </p:spPr>
      </p:pic>
    </p:spTree>
    <p:extLst>
      <p:ext uri="{BB962C8B-B14F-4D97-AF65-F5344CB8AC3E}">
        <p14:creationId xmlns:p14="http://schemas.microsoft.com/office/powerpoint/2010/main" val="40963246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3E2D0-14B9-88AB-820A-71CD3E3AA2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267405-DFA9-F615-0C85-509D30B14415}"/>
              </a:ext>
            </a:extLst>
          </p:cNvPr>
          <p:cNvSpPr>
            <a:spLocks noGrp="1"/>
          </p:cNvSpPr>
          <p:nvPr>
            <p:ph type="title"/>
          </p:nvPr>
        </p:nvSpPr>
        <p:spPr>
          <a:xfrm>
            <a:off x="180063" y="223736"/>
            <a:ext cx="10515600" cy="1325563"/>
          </a:xfrm>
          <a:solidFill>
            <a:srgbClr val="002060"/>
          </a:solidFill>
        </p:spPr>
        <p:txBody>
          <a:bodyPr/>
          <a:lstStyle/>
          <a:p>
            <a:r>
              <a:rPr lang="en-GB" b="1" dirty="0">
                <a:solidFill>
                  <a:schemeClr val="bg1"/>
                </a:solidFill>
              </a:rPr>
              <a:t>Bg. </a:t>
            </a:r>
            <a:r>
              <a:rPr lang="en-GB" sz="4400" kern="100" dirty="0" err="1">
                <a:solidFill>
                  <a:schemeClr val="bg1"/>
                </a:solidFill>
                <a:latin typeface="Calibri" panose="020F0502020204030204" pitchFamily="34" charset="0"/>
                <a:ea typeface="DengXian" panose="02010600030101010101" pitchFamily="2" charset="-122"/>
                <a:cs typeface="Arial" panose="020B0604020202020204" pitchFamily="34" charset="0"/>
              </a:rPr>
              <a:t>Cmd</a:t>
            </a:r>
            <a:r>
              <a:rPr lang="en-GB" sz="4400" kern="100" dirty="0">
                <a:solidFill>
                  <a:schemeClr val="bg1"/>
                </a:solidFill>
                <a:latin typeface="Calibri" panose="020F0502020204030204" pitchFamily="34" charset="0"/>
                <a:ea typeface="DengXian" panose="02010600030101010101" pitchFamily="2" charset="-122"/>
                <a:cs typeface="Arial" panose="020B0604020202020204" pitchFamily="34" charset="0"/>
              </a:rPr>
              <a:t> &amp; Telnet</a:t>
            </a:r>
            <a:endParaRPr lang="en-GB" u="sng" dirty="0">
              <a:solidFill>
                <a:schemeClr val="bg1"/>
              </a:solidFill>
            </a:endParaRPr>
          </a:p>
        </p:txBody>
      </p:sp>
      <p:sp>
        <p:nvSpPr>
          <p:cNvPr id="3" name="Content Placeholder 2">
            <a:extLst>
              <a:ext uri="{FF2B5EF4-FFF2-40B4-BE49-F238E27FC236}">
                <a16:creationId xmlns:a16="http://schemas.microsoft.com/office/drawing/2014/main" id="{63723F24-0C0A-6080-2D73-CFCA3BDFC320}"/>
              </a:ext>
            </a:extLst>
          </p:cNvPr>
          <p:cNvSpPr>
            <a:spLocks noGrp="1"/>
          </p:cNvSpPr>
          <p:nvPr>
            <p:ph idx="1"/>
          </p:nvPr>
        </p:nvSpPr>
        <p:spPr>
          <a:xfrm>
            <a:off x="266251" y="1653039"/>
            <a:ext cx="10515600" cy="4351338"/>
          </a:xfrm>
        </p:spPr>
        <p:txBody>
          <a:bodyPr>
            <a:normAutofit/>
          </a:bodyPr>
          <a:lstStyle/>
          <a:p>
            <a:pPr>
              <a:lnSpc>
                <a:spcPct val="100000"/>
              </a:lnSpc>
              <a:spcBef>
                <a:spcPts val="0"/>
              </a:spcBef>
              <a:spcAft>
                <a:spcPts val="600"/>
              </a:spcAft>
            </a:pPr>
            <a:r>
              <a:rPr lang="en-GB" sz="2000" kern="100" dirty="0">
                <a:solidFill>
                  <a:srgbClr val="000000"/>
                </a:solidFill>
                <a:effectLst/>
                <a:ea typeface="Yu Gothic" panose="020B0400000000000000" pitchFamily="34" charset="-128"/>
                <a:cs typeface="Times New Roman" panose="02020603050405020304" pitchFamily="18" charset="0"/>
              </a:rPr>
              <a:t>Command Prompt has a telnet client (which needs to be installed first). Installing it allows you to go to telnet addresses. When on, type telnet in the search box or in cmd.</a:t>
            </a:r>
            <a:endParaRPr lang="en-GB" sz="2000" kern="100" dirty="0">
              <a:solidFill>
                <a:srgbClr val="000000"/>
              </a:solidFill>
              <a:ea typeface="Yu Gothic" panose="020B0400000000000000" pitchFamily="34" charset="-128"/>
              <a:cs typeface="Times New Roman" panose="02020603050405020304" pitchFamily="18" charset="0"/>
            </a:endParaRPr>
          </a:p>
          <a:p>
            <a:pPr>
              <a:lnSpc>
                <a:spcPct val="100000"/>
              </a:lnSpc>
              <a:spcBef>
                <a:spcPts val="0"/>
              </a:spcBef>
              <a:spcAft>
                <a:spcPts val="600"/>
              </a:spcAft>
            </a:pPr>
            <a:r>
              <a:rPr lang="en-GB" sz="2000" dirty="0"/>
              <a:t>Fig. below: A screenshot of using ‘telnet’ command, to connect to telehak.com, and displaying an animated aquarium :o). Of course, it has many other uses. </a:t>
            </a:r>
            <a:endParaRPr lang="en-GB" sz="2000" b="1" kern="100" dirty="0">
              <a:effectLst/>
              <a:ea typeface="DengXian" panose="02010600030101010101" pitchFamily="2" charset="-122"/>
              <a:cs typeface="Arial" panose="020B0604020202020204" pitchFamily="34" charset="0"/>
            </a:endParaRPr>
          </a:p>
          <a:p>
            <a:endParaRPr kumimoji="0" lang="en-GB" altLang="en-US" sz="4000" b="0" i="0" u="none" strike="noStrike" cap="none" normalizeH="0" baseline="0" dirty="0">
              <a:ln>
                <a:noFill/>
              </a:ln>
              <a:solidFill>
                <a:schemeClr val="tx1"/>
              </a:solidFill>
              <a:effectLst/>
              <a:latin typeface="Arial" panose="020B0604020202020204" pitchFamily="34" charset="0"/>
            </a:endParaRPr>
          </a:p>
          <a:p>
            <a:endParaRPr lang="en-GB" sz="2400" dirty="0"/>
          </a:p>
        </p:txBody>
      </p:sp>
      <p:sp>
        <p:nvSpPr>
          <p:cNvPr id="5" name="Rectangle 3">
            <a:extLst>
              <a:ext uri="{FF2B5EF4-FFF2-40B4-BE49-F238E27FC236}">
                <a16:creationId xmlns:a16="http://schemas.microsoft.com/office/drawing/2014/main" id="{AAE71F6B-9EC5-C527-3C15-37FB16EF172F}"/>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4" name="Picture 3" descr="A screenshot of a computer&#10;&#10;Description automatically generated">
            <a:extLst>
              <a:ext uri="{FF2B5EF4-FFF2-40B4-BE49-F238E27FC236}">
                <a16:creationId xmlns:a16="http://schemas.microsoft.com/office/drawing/2014/main" id="{248E1238-FB20-C282-6990-7139D8D836E5}"/>
              </a:ext>
            </a:extLst>
          </p:cNvPr>
          <p:cNvPicPr>
            <a:picLocks noChangeAspect="1"/>
          </p:cNvPicPr>
          <p:nvPr/>
        </p:nvPicPr>
        <p:blipFill rotWithShape="1">
          <a:blip r:embed="rId2"/>
          <a:srcRect t="2445"/>
          <a:stretch/>
        </p:blipFill>
        <p:spPr bwMode="auto">
          <a:xfrm>
            <a:off x="517681" y="3123959"/>
            <a:ext cx="4111469" cy="3573892"/>
          </a:xfrm>
          <a:prstGeom prst="rect">
            <a:avLst/>
          </a:prstGeom>
          <a:ln>
            <a:noFill/>
          </a:ln>
          <a:extLst>
            <a:ext uri="{53640926-AAD7-44D8-BBD7-CCE9431645EC}">
              <a14:shadowObscured xmlns:a14="http://schemas.microsoft.com/office/drawing/2010/main"/>
            </a:ext>
          </a:extLst>
        </p:spPr>
      </p:pic>
      <p:pic>
        <p:nvPicPr>
          <p:cNvPr id="6" name="Picture 5" descr="A screenshot of a video game&#10;&#10;Description automatically generated">
            <a:extLst>
              <a:ext uri="{FF2B5EF4-FFF2-40B4-BE49-F238E27FC236}">
                <a16:creationId xmlns:a16="http://schemas.microsoft.com/office/drawing/2014/main" id="{37DCB1FD-BC01-CE5B-2AD2-09F0D1E8FC61}"/>
              </a:ext>
            </a:extLst>
          </p:cNvPr>
          <p:cNvPicPr>
            <a:picLocks noChangeAspect="1"/>
          </p:cNvPicPr>
          <p:nvPr/>
        </p:nvPicPr>
        <p:blipFill>
          <a:blip r:embed="rId3"/>
          <a:stretch>
            <a:fillRect/>
          </a:stretch>
        </p:blipFill>
        <p:spPr>
          <a:xfrm>
            <a:off x="5122069" y="3027335"/>
            <a:ext cx="6897490" cy="3606930"/>
          </a:xfrm>
          <a:prstGeom prst="rect">
            <a:avLst/>
          </a:prstGeom>
        </p:spPr>
      </p:pic>
    </p:spTree>
    <p:extLst>
      <p:ext uri="{BB962C8B-B14F-4D97-AF65-F5344CB8AC3E}">
        <p14:creationId xmlns:p14="http://schemas.microsoft.com/office/powerpoint/2010/main" val="398466232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D9BE8-29E7-8240-6370-7F444EC32D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FC7413-693C-E6EF-3C20-5E80A6C1FD2F}"/>
              </a:ext>
            </a:extLst>
          </p:cNvPr>
          <p:cNvSpPr>
            <a:spLocks noGrp="1"/>
          </p:cNvSpPr>
          <p:nvPr>
            <p:ph type="title"/>
          </p:nvPr>
        </p:nvSpPr>
        <p:spPr>
          <a:xfrm>
            <a:off x="180063" y="223736"/>
            <a:ext cx="10515600" cy="1325563"/>
          </a:xfrm>
          <a:solidFill>
            <a:srgbClr val="002060"/>
          </a:solidFill>
        </p:spPr>
        <p:txBody>
          <a:bodyPr/>
          <a:lstStyle/>
          <a:p>
            <a:r>
              <a:rPr lang="en-GB" b="1" dirty="0">
                <a:solidFill>
                  <a:schemeClr val="bg1"/>
                </a:solidFill>
              </a:rPr>
              <a:t>Bg. </a:t>
            </a:r>
            <a:r>
              <a:rPr lang="en-GB" sz="4400" kern="100" dirty="0">
                <a:solidFill>
                  <a:schemeClr val="bg1"/>
                </a:solidFill>
                <a:latin typeface="Calibri" panose="020F0502020204030204" pitchFamily="34" charset="0"/>
                <a:ea typeface="DengXian" panose="02010600030101010101" pitchFamily="2" charset="-122"/>
                <a:cs typeface="Arial" panose="020B0604020202020204" pitchFamily="34" charset="0"/>
              </a:rPr>
              <a:t>Telnet</a:t>
            </a:r>
            <a:endParaRPr lang="en-GB" u="sng" dirty="0">
              <a:solidFill>
                <a:schemeClr val="bg1"/>
              </a:solidFill>
            </a:endParaRPr>
          </a:p>
        </p:txBody>
      </p:sp>
      <p:sp>
        <p:nvSpPr>
          <p:cNvPr id="3" name="Content Placeholder 2">
            <a:extLst>
              <a:ext uri="{FF2B5EF4-FFF2-40B4-BE49-F238E27FC236}">
                <a16:creationId xmlns:a16="http://schemas.microsoft.com/office/drawing/2014/main" id="{23191C56-C1D6-38BB-E349-EADCC6829B04}"/>
              </a:ext>
            </a:extLst>
          </p:cNvPr>
          <p:cNvSpPr>
            <a:spLocks noGrp="1"/>
          </p:cNvSpPr>
          <p:nvPr>
            <p:ph idx="1"/>
          </p:nvPr>
        </p:nvSpPr>
        <p:spPr>
          <a:xfrm>
            <a:off x="266250" y="1653039"/>
            <a:ext cx="11556655" cy="5069230"/>
          </a:xfrm>
        </p:spPr>
        <p:txBody>
          <a:bodyPr>
            <a:normAutofit fontScale="92500" lnSpcReduction="20000"/>
          </a:bodyPr>
          <a:lstStyle/>
          <a:p>
            <a:pPr>
              <a:lnSpc>
                <a:spcPct val="120000"/>
              </a:lnSpc>
              <a:spcBef>
                <a:spcPts val="600"/>
              </a:spcBef>
            </a:pP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Telnet</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 is a </a:t>
            </a: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network protocol </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that allows users to remotely access and control a computer. It's used for a variety of purposes, including: </a:t>
            </a:r>
          </a:p>
          <a:p>
            <a:pPr marL="800100" lvl="1" indent="-342900">
              <a:lnSpc>
                <a:spcPct val="120000"/>
              </a:lnSpc>
              <a:spcBef>
                <a:spcPts val="600"/>
              </a:spcBef>
              <a:buSzPts val="1000"/>
              <a:buFont typeface="Symbol" panose="05050102010706020507" pitchFamily="18" charset="2"/>
              <a:buChar char=""/>
              <a:tabLst>
                <a:tab pos="457200" algn="l"/>
              </a:tabLst>
            </a:pPr>
            <a:r>
              <a:rPr lang="en-GB" sz="1700" b="1" kern="100" dirty="0">
                <a:effectLst/>
                <a:latin typeface="Aptos" panose="020B0004020202020204" pitchFamily="34" charset="0"/>
                <a:ea typeface="DengXian" panose="02010600030101010101" pitchFamily="2" charset="-122"/>
                <a:cs typeface="Times New Roman" panose="02020603050405020304" pitchFamily="18" charset="0"/>
              </a:rPr>
              <a:t>Remote login</a:t>
            </a: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 Users can log in to a remote computer as if they were sitting in front of it </a:t>
            </a:r>
          </a:p>
          <a:p>
            <a:pPr marL="800100" lvl="1" indent="-342900">
              <a:lnSpc>
                <a:spcPct val="120000"/>
              </a:lnSpc>
              <a:spcBef>
                <a:spcPts val="600"/>
              </a:spcBef>
              <a:buSzPts val="1000"/>
              <a:buFont typeface="Symbol" panose="05050102010706020507" pitchFamily="18" charset="2"/>
              <a:buChar char=""/>
              <a:tabLst>
                <a:tab pos="457200" algn="l"/>
              </a:tabLst>
            </a:pPr>
            <a:r>
              <a:rPr lang="en-GB" sz="1700" b="1" kern="100" dirty="0">
                <a:effectLst/>
                <a:latin typeface="Aptos" panose="020B0004020202020204" pitchFamily="34" charset="0"/>
                <a:ea typeface="DengXian" panose="02010600030101010101" pitchFamily="2" charset="-122"/>
                <a:cs typeface="Times New Roman" panose="02020603050405020304" pitchFamily="18" charset="0"/>
              </a:rPr>
              <a:t>File transfer</a:t>
            </a: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 Users can transfer files between computers </a:t>
            </a:r>
          </a:p>
          <a:p>
            <a:pPr marL="800100" lvl="1" indent="-342900">
              <a:lnSpc>
                <a:spcPct val="120000"/>
              </a:lnSpc>
              <a:spcBef>
                <a:spcPts val="600"/>
              </a:spcBef>
              <a:buSzPts val="1000"/>
              <a:buFont typeface="Symbol" panose="05050102010706020507" pitchFamily="18" charset="2"/>
              <a:buChar char=""/>
              <a:tabLst>
                <a:tab pos="457200" algn="l"/>
              </a:tabLst>
            </a:pPr>
            <a:r>
              <a:rPr lang="en-GB" sz="1700" b="1" kern="100" dirty="0">
                <a:effectLst/>
                <a:latin typeface="Aptos" panose="020B0004020202020204" pitchFamily="34" charset="0"/>
                <a:ea typeface="DengXian" panose="02010600030101010101" pitchFamily="2" charset="-122"/>
                <a:cs typeface="Times New Roman" panose="02020603050405020304" pitchFamily="18" charset="0"/>
              </a:rPr>
              <a:t>Remote control</a:t>
            </a: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 Users can perform tasks on a remote computer </a:t>
            </a:r>
          </a:p>
          <a:p>
            <a:pPr marL="800100" lvl="1" indent="-342900">
              <a:lnSpc>
                <a:spcPct val="120000"/>
              </a:lnSpc>
              <a:spcBef>
                <a:spcPts val="600"/>
              </a:spcBef>
              <a:buSzPts val="1000"/>
              <a:buFont typeface="Symbol" panose="05050102010706020507" pitchFamily="18" charset="2"/>
              <a:buChar char=""/>
              <a:tabLst>
                <a:tab pos="457200" algn="l"/>
              </a:tabLst>
            </a:pPr>
            <a:r>
              <a:rPr lang="en-GB" sz="1700" b="1" kern="100" dirty="0">
                <a:effectLst/>
                <a:latin typeface="Aptos" panose="020B0004020202020204" pitchFamily="34" charset="0"/>
                <a:ea typeface="DengXian" panose="02010600030101010101" pitchFamily="2" charset="-122"/>
                <a:cs typeface="Times New Roman" panose="02020603050405020304" pitchFamily="18" charset="0"/>
              </a:rPr>
              <a:t>Network management</a:t>
            </a: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 Users can set up and configure networks </a:t>
            </a:r>
          </a:p>
          <a:p>
            <a:pPr marL="800100" lvl="1" indent="-342900">
              <a:lnSpc>
                <a:spcPct val="120000"/>
              </a:lnSpc>
              <a:spcBef>
                <a:spcPts val="600"/>
              </a:spcBef>
              <a:buSzPts val="1000"/>
              <a:buFont typeface="Symbol" panose="05050102010706020507" pitchFamily="18" charset="2"/>
              <a:buChar char=""/>
              <a:tabLst>
                <a:tab pos="457200" algn="l"/>
              </a:tabLst>
            </a:pPr>
            <a:r>
              <a:rPr lang="en-GB" sz="1700" b="1" kern="100" dirty="0">
                <a:effectLst/>
                <a:latin typeface="Aptos" panose="020B0004020202020204" pitchFamily="34" charset="0"/>
                <a:ea typeface="DengXian" panose="02010600030101010101" pitchFamily="2" charset="-122"/>
                <a:cs typeface="Times New Roman" panose="02020603050405020304" pitchFamily="18" charset="0"/>
              </a:rPr>
              <a:t>Troubleshooting</a:t>
            </a: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 Users can check if application ports are open </a:t>
            </a:r>
          </a:p>
          <a:p>
            <a:pPr marL="800100" lvl="1" indent="-342900">
              <a:lnSpc>
                <a:spcPct val="120000"/>
              </a:lnSpc>
              <a:spcBef>
                <a:spcPts val="600"/>
              </a:spcBef>
              <a:buSzPts val="1000"/>
              <a:buFont typeface="Symbol" panose="05050102010706020507" pitchFamily="18" charset="2"/>
              <a:buChar char=""/>
              <a:tabLst>
                <a:tab pos="457200" algn="l"/>
              </a:tabLst>
            </a:pPr>
            <a:r>
              <a:rPr lang="en-GB" sz="1700" b="1" kern="100" dirty="0">
                <a:effectLst/>
                <a:latin typeface="Aptos" panose="020B0004020202020204" pitchFamily="34" charset="0"/>
                <a:ea typeface="DengXian" panose="02010600030101010101" pitchFamily="2" charset="-122"/>
                <a:cs typeface="Times New Roman" panose="02020603050405020304" pitchFamily="18" charset="0"/>
              </a:rPr>
              <a:t>Providing public information</a:t>
            </a:r>
            <a:r>
              <a:rPr lang="en-GB" sz="1700" kern="100" dirty="0">
                <a:effectLst/>
                <a:latin typeface="Aptos" panose="020B0004020202020204" pitchFamily="34" charset="0"/>
                <a:ea typeface="DengXian" panose="02010600030101010101" pitchFamily="2" charset="-122"/>
                <a:cs typeface="Times New Roman" panose="02020603050405020304" pitchFamily="18" charset="0"/>
              </a:rPr>
              <a:t>: Amateur radio operators use Telnet to provide public information </a:t>
            </a:r>
          </a:p>
          <a:p>
            <a:pPr>
              <a:lnSpc>
                <a:spcPct val="120000"/>
              </a:lnSpc>
              <a:spcBef>
                <a:spcPts val="600"/>
              </a:spcBef>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Telnet is a </a:t>
            </a: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client-server protocol</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 which means that one computer acts as the server and the other acts as the client. The client sends requests to the server, and the server responds with output. </a:t>
            </a:r>
          </a:p>
          <a:p>
            <a:pPr>
              <a:lnSpc>
                <a:spcPct val="120000"/>
              </a:lnSpc>
              <a:spcBef>
                <a:spcPts val="600"/>
              </a:spcBef>
            </a:pP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Telnet is </a:t>
            </a: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platform-independent</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 so it can be used to connect to a variety of different operating systems and computers. It's also extensible, so it can be modified to meet the needs of specific applications. </a:t>
            </a:r>
          </a:p>
          <a:p>
            <a:pPr>
              <a:lnSpc>
                <a:spcPct val="120000"/>
              </a:lnSpc>
              <a:spcBef>
                <a:spcPts val="600"/>
              </a:spcBef>
            </a:pPr>
            <a:r>
              <a:rPr lang="en-GB" sz="2200" b="1" kern="100" dirty="0">
                <a:effectLst/>
                <a:latin typeface="Aptos" panose="020B0004020202020204" pitchFamily="34" charset="0"/>
                <a:ea typeface="DengXian" panose="02010600030101010101" pitchFamily="2" charset="-122"/>
                <a:cs typeface="Times New Roman" panose="02020603050405020304" pitchFamily="18" charset="0"/>
              </a:rPr>
              <a:t>Telnet is one of the oldest and most widely used protocols in computer networking</a:t>
            </a:r>
            <a:r>
              <a:rPr lang="en-GB" sz="2200" kern="100" dirty="0">
                <a:effectLst/>
                <a:latin typeface="Aptos" panose="020B0004020202020204" pitchFamily="34" charset="0"/>
                <a:ea typeface="DengXian" panose="02010600030101010101" pitchFamily="2" charset="-122"/>
                <a:cs typeface="Times New Roman" panose="02020603050405020304" pitchFamily="18" charset="0"/>
              </a:rPr>
              <a:t>. However, some say it's not very secure because it sends data in plain text.</a:t>
            </a:r>
          </a:p>
          <a:p>
            <a:pPr>
              <a:lnSpc>
                <a:spcPct val="120000"/>
              </a:lnSpc>
              <a:spcBef>
                <a:spcPts val="600"/>
              </a:spcBef>
            </a:pPr>
            <a:endParaRPr lang="en-GB" sz="2400" dirty="0"/>
          </a:p>
        </p:txBody>
      </p:sp>
      <p:sp>
        <p:nvSpPr>
          <p:cNvPr id="5" name="Rectangle 3">
            <a:extLst>
              <a:ext uri="{FF2B5EF4-FFF2-40B4-BE49-F238E27FC236}">
                <a16:creationId xmlns:a16="http://schemas.microsoft.com/office/drawing/2014/main" id="{1911277F-BBBE-A22D-138B-B5541EFE37F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0324694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8EEED9-5047-2EF6-54DC-581F7B7EA2C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18EA1D-5881-431B-1904-8982E5455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70C722E-D890-F966-19FE-586F32EC85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041865F-53CD-2A52-044B-B1C6C7758F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093BB09-D175-95C3-085E-CA4992DF8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75AA7FD-734D-0BAA-2BF3-0817300FD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F5C003-CB9C-1AF5-6594-BF4E135BAC33}"/>
              </a:ext>
            </a:extLst>
          </p:cNvPr>
          <p:cNvSpPr>
            <a:spLocks noGrp="1"/>
          </p:cNvSpPr>
          <p:nvPr>
            <p:ph type="title"/>
          </p:nvPr>
        </p:nvSpPr>
        <p:spPr>
          <a:xfrm>
            <a:off x="401680" y="278535"/>
            <a:ext cx="11172481" cy="1033669"/>
          </a:xfrm>
        </p:spPr>
        <p:txBody>
          <a:bodyPr>
            <a:normAutofit fontScale="90000"/>
          </a:bodyPr>
          <a:lstStyle/>
          <a:p>
            <a:pPr>
              <a:lnSpc>
                <a:spcPct val="107000"/>
              </a:lnSpc>
              <a:spcAft>
                <a:spcPts val="800"/>
              </a:spcAft>
            </a:pPr>
            <a:r>
              <a:rPr lang="en-GB" sz="5300" dirty="0">
                <a:solidFill>
                  <a:schemeClr val="bg1"/>
                </a:solidFill>
              </a:rPr>
              <a:t>Bg. </a:t>
            </a:r>
            <a:r>
              <a:rPr lang="en-GB" dirty="0">
                <a:solidFill>
                  <a:schemeClr val="bg1"/>
                </a:solidFill>
              </a:rPr>
              <a:t>CMD &amp; Windows Server &amp; Network Management</a:t>
            </a:r>
          </a:p>
        </p:txBody>
      </p:sp>
      <p:sp>
        <p:nvSpPr>
          <p:cNvPr id="9" name="Content Placeholder 2">
            <a:extLst>
              <a:ext uri="{FF2B5EF4-FFF2-40B4-BE49-F238E27FC236}">
                <a16:creationId xmlns:a16="http://schemas.microsoft.com/office/drawing/2014/main" id="{E5C20085-3B64-B8B9-3A95-F263C3623707}"/>
              </a:ext>
            </a:extLst>
          </p:cNvPr>
          <p:cNvSpPr>
            <a:spLocks noGrp="1"/>
          </p:cNvSpPr>
          <p:nvPr>
            <p:ph idx="1"/>
          </p:nvPr>
        </p:nvSpPr>
        <p:spPr>
          <a:xfrm>
            <a:off x="627910" y="1851761"/>
            <a:ext cx="10515600" cy="4351338"/>
          </a:xfrm>
        </p:spPr>
        <p:txBody>
          <a:bodyPr>
            <a:normAutofit/>
          </a:bodyPr>
          <a:lstStyle/>
          <a:p>
            <a:pPr marL="342900" lvl="0" indent="-342900">
              <a:lnSpc>
                <a:spcPct val="107000"/>
              </a:lnSpc>
              <a:buFont typeface="Symbol" panose="05050102010706020507" pitchFamily="18" charset="2"/>
              <a:buChar char=""/>
            </a:pPr>
            <a:r>
              <a:rPr lang="en-GB" sz="2400" kern="100" dirty="0">
                <a:solidFill>
                  <a:srgbClr val="212529"/>
                </a:solidFill>
                <a:effectLst/>
                <a:latin typeface="Segoe UI" panose="020B0502040204020203" pitchFamily="34" charset="0"/>
                <a:ea typeface="DengXian" panose="02010600030101010101" pitchFamily="2" charset="-122"/>
                <a:cs typeface="Calibri" panose="020F0502020204030204" pitchFamily="34" charset="0"/>
              </a:rPr>
              <a:t>Whereas these more advanced commands are covered in other Network &amp; Server Management modules at L5 &amp; L6. Here is an example of some Server Management commands: </a:t>
            </a:r>
          </a:p>
          <a:p>
            <a:pPr marL="800100" lvl="1" indent="-342900">
              <a:lnSpc>
                <a:spcPct val="107000"/>
              </a:lnSpc>
              <a:buFont typeface="Symbol" panose="05050102010706020507" pitchFamily="18" charset="2"/>
              <a:buChar char=""/>
            </a:pPr>
            <a:r>
              <a:rPr lang="en-GB" sz="2000" b="1" kern="100" dirty="0" err="1">
                <a:effectLst/>
                <a:latin typeface="Segoe UI" panose="020B0502040204020203" pitchFamily="34" charset="0"/>
                <a:ea typeface="DengXian" panose="02010600030101010101" pitchFamily="2" charset="-122"/>
                <a:cs typeface="Calibri" panose="020F0502020204030204" pitchFamily="34" charset="0"/>
              </a:rPr>
              <a:t>wbadmin</a:t>
            </a:r>
            <a:r>
              <a:rPr lang="en-GB" sz="2000" b="1" kern="100" dirty="0">
                <a:effectLst/>
                <a:latin typeface="Segoe UI" panose="020B0502040204020203" pitchFamily="34" charset="0"/>
                <a:ea typeface="DengXian" panose="02010600030101010101" pitchFamily="2" charset="-122"/>
                <a:cs typeface="Calibri" panose="020F0502020204030204" pitchFamily="34" charset="0"/>
              </a:rPr>
              <a:t> enable backup</a:t>
            </a:r>
            <a:r>
              <a:rPr lang="en-GB" sz="2000" kern="100" dirty="0">
                <a:effectLst/>
                <a:latin typeface="Calibri" panose="020F0502020204030204" pitchFamily="34" charset="0"/>
                <a:ea typeface="DengXian" panose="02010600030101010101" pitchFamily="2" charset="-122"/>
                <a:cs typeface="Calibri" panose="020F0502020204030204" pitchFamily="34" charset="0"/>
              </a:rPr>
              <a:t> - Creates and enables a daily backup schedule or modifies an existing backup schedule. With no parameters specified, it displays the currently scheduled backup settings.</a:t>
            </a:r>
          </a:p>
          <a:p>
            <a:pPr marL="342900" lvl="0" indent="-342900">
              <a:lnSpc>
                <a:spcPct val="107000"/>
              </a:lnSpc>
              <a:buFont typeface="Symbol" panose="05050102010706020507" pitchFamily="18" charset="2"/>
              <a:buChar char=""/>
            </a:pPr>
            <a:r>
              <a:rPr lang="en-GB" sz="2400" kern="100" dirty="0">
                <a:solidFill>
                  <a:srgbClr val="212529"/>
                </a:solidFill>
                <a:effectLst/>
                <a:latin typeface="Segoe UI" panose="020B0502040204020203" pitchFamily="34" charset="0"/>
                <a:ea typeface="DengXian" panose="02010600030101010101" pitchFamily="2" charset="-122"/>
                <a:cs typeface="Calibri" panose="020F0502020204030204" pitchFamily="34" charset="0"/>
              </a:rPr>
              <a:t>Windows Built-in CMD commands for Sever Management: </a:t>
            </a:r>
            <a:r>
              <a:rPr lang="en-GB" sz="2400"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3"/>
              </a:rPr>
              <a:t>Windows commands | Microsoft Learn</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nSpc>
                <a:spcPct val="107000"/>
              </a:lnSpc>
              <a:spcAft>
                <a:spcPts val="800"/>
              </a:spcAft>
              <a:buFont typeface="Symbol" panose="05050102010706020507" pitchFamily="18" charset="2"/>
              <a:buChar char=""/>
            </a:pPr>
            <a:r>
              <a:rPr lang="en-GB" sz="2400" kern="100" dirty="0">
                <a:solidFill>
                  <a:srgbClr val="212529"/>
                </a:solidFill>
                <a:effectLst/>
                <a:latin typeface="Segoe UI" panose="020B0502040204020203" pitchFamily="34" charset="0"/>
                <a:ea typeface="DengXian" panose="02010600030101010101" pitchFamily="2" charset="-122"/>
                <a:cs typeface="Calibri" panose="020F0502020204030204" pitchFamily="34" charset="0"/>
              </a:rPr>
              <a:t>Windows Server Management: </a:t>
            </a:r>
            <a:r>
              <a:rPr lang="en-GB" sz="2400" u="sng" kern="100" dirty="0">
                <a:solidFill>
                  <a:srgbClr val="0000FF"/>
                </a:solidFill>
                <a:effectLst/>
                <a:latin typeface="Calibri" panose="020F0502020204030204" pitchFamily="34" charset="0"/>
                <a:ea typeface="DengXian" panose="02010600030101010101" pitchFamily="2" charset="-122"/>
                <a:cs typeface="Calibri" panose="020F0502020204030204" pitchFamily="34" charset="0"/>
                <a:hlinkClick r:id="rId4"/>
              </a:rPr>
              <a:t>Windows Server documentation | Microsoft Learn</a:t>
            </a:r>
            <a:endParaRPr lang="en-GB" sz="2400" kern="100" dirty="0">
              <a:effectLst/>
              <a:latin typeface="Calibri" panose="020F0502020204030204" pitchFamily="34" charset="0"/>
              <a:ea typeface="DengXian" panose="02010600030101010101" pitchFamily="2" charset="-122"/>
              <a:cs typeface="Calibri" panose="020F0502020204030204" pitchFamily="34" charset="0"/>
            </a:endParaRPr>
          </a:p>
        </p:txBody>
      </p:sp>
    </p:spTree>
    <p:extLst>
      <p:ext uri="{BB962C8B-B14F-4D97-AF65-F5344CB8AC3E}">
        <p14:creationId xmlns:p14="http://schemas.microsoft.com/office/powerpoint/2010/main" val="99820981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EB9A-5D80-426D-9086-3296B3C9A093}"/>
              </a:ext>
            </a:extLst>
          </p:cNvPr>
          <p:cNvSpPr>
            <a:spLocks noGrp="1"/>
          </p:cNvSpPr>
          <p:nvPr>
            <p:ph type="title"/>
          </p:nvPr>
        </p:nvSpPr>
        <p:spPr>
          <a:solidFill>
            <a:srgbClr val="002060"/>
          </a:solidFill>
        </p:spPr>
        <p:txBody>
          <a:bodyPr/>
          <a:lstStyle/>
          <a:p>
            <a:r>
              <a:rPr lang="en-GB" sz="6000" dirty="0">
                <a:solidFill>
                  <a:schemeClr val="bg1"/>
                </a:solidFill>
              </a:rPr>
              <a:t>Bg. </a:t>
            </a:r>
            <a:r>
              <a:rPr lang="en-GB" dirty="0">
                <a:solidFill>
                  <a:schemeClr val="bg1"/>
                </a:solidFill>
              </a:rPr>
              <a:t>Bat switches</a:t>
            </a:r>
          </a:p>
        </p:txBody>
      </p:sp>
      <p:sp>
        <p:nvSpPr>
          <p:cNvPr id="3" name="Content Placeholder 2">
            <a:extLst>
              <a:ext uri="{FF2B5EF4-FFF2-40B4-BE49-F238E27FC236}">
                <a16:creationId xmlns:a16="http://schemas.microsoft.com/office/drawing/2014/main" id="{8FF636B2-AB4B-42A9-A9B2-CDA16BC73A83}"/>
              </a:ext>
            </a:extLst>
          </p:cNvPr>
          <p:cNvSpPr>
            <a:spLocks noGrp="1"/>
          </p:cNvSpPr>
          <p:nvPr>
            <p:ph idx="1"/>
          </p:nvPr>
        </p:nvSpPr>
        <p:spPr>
          <a:solidFill>
            <a:schemeClr val="bg1">
              <a:lumMod val="85000"/>
            </a:schemeClr>
          </a:solidFill>
        </p:spPr>
        <p:txBody>
          <a:bodyPr>
            <a:normAutofit/>
          </a:bodyPr>
          <a:lstStyle/>
          <a:p>
            <a:r>
              <a:rPr lang="en-GB" dirty="0"/>
              <a:t>Switches modify how a command runs.</a:t>
            </a:r>
          </a:p>
          <a:p>
            <a:r>
              <a:rPr lang="en-GB" dirty="0"/>
              <a:t>They start with a </a:t>
            </a:r>
            <a:r>
              <a:rPr lang="en-GB" b="1" dirty="0"/>
              <a:t>forward slash ‘</a:t>
            </a:r>
            <a:r>
              <a:rPr lang="en-GB" dirty="0"/>
              <a:t>/</a:t>
            </a:r>
            <a:r>
              <a:rPr lang="en-GB" b="1" dirty="0"/>
              <a:t>’</a:t>
            </a:r>
            <a:r>
              <a:rPr lang="en-GB" dirty="0"/>
              <a:t> followed by a letter or symbol.</a:t>
            </a:r>
          </a:p>
          <a:p>
            <a:r>
              <a:rPr lang="en-GB" dirty="0"/>
              <a:t>To find out the description of a command, why and how to use it, and the available switches to use with it, use the ‘</a:t>
            </a:r>
            <a:r>
              <a:rPr lang="en-GB" b="1" dirty="0"/>
              <a:t>help</a:t>
            </a:r>
            <a:r>
              <a:rPr lang="en-GB" dirty="0"/>
              <a:t>’ command followed by the command you want to use e.g. </a:t>
            </a:r>
            <a:r>
              <a:rPr lang="en-GB" b="1" dirty="0"/>
              <a:t>help dir</a:t>
            </a:r>
            <a:r>
              <a:rPr lang="en-GB" dirty="0"/>
              <a:t>. Or you can use the help switch ‘/?’ instead as follows: </a:t>
            </a:r>
            <a:r>
              <a:rPr lang="en-GB" b="1" dirty="0" err="1"/>
              <a:t>dir</a:t>
            </a:r>
            <a:r>
              <a:rPr lang="en-GB" b="1" dirty="0"/>
              <a:t> /?</a:t>
            </a:r>
            <a:endParaRPr lang="en-GB" dirty="0"/>
          </a:p>
          <a:p>
            <a:r>
              <a:rPr lang="en-GB" dirty="0"/>
              <a:t>E.g. The command ‘</a:t>
            </a:r>
            <a:r>
              <a:rPr lang="en-GB" dirty="0" err="1"/>
              <a:t>dir</a:t>
            </a:r>
            <a:r>
              <a:rPr lang="en-GB" dirty="0"/>
              <a:t>’, will generate a directory-list. Using the switch ‘/od’ after </a:t>
            </a:r>
            <a:r>
              <a:rPr lang="en-GB" dirty="0" err="1"/>
              <a:t>dir</a:t>
            </a:r>
            <a:r>
              <a:rPr lang="en-GB" dirty="0"/>
              <a:t>, will generate a directory-list in (o)</a:t>
            </a:r>
            <a:r>
              <a:rPr lang="en-GB" b="1" dirty="0"/>
              <a:t>order</a:t>
            </a:r>
            <a:r>
              <a:rPr lang="en-GB" dirty="0"/>
              <a:t> of the (d)</a:t>
            </a:r>
            <a:r>
              <a:rPr lang="en-GB" b="1" dirty="0"/>
              <a:t>dates</a:t>
            </a:r>
            <a:r>
              <a:rPr lang="en-GB" dirty="0"/>
              <a:t> that the files/directories were last modified.</a:t>
            </a:r>
          </a:p>
          <a:p>
            <a:pPr lvl="1"/>
            <a:r>
              <a:rPr lang="en-GB" b="1" dirty="0" err="1">
                <a:latin typeface="Courier New" panose="02070309020205020404" pitchFamily="49" charset="0"/>
                <a:cs typeface="Courier New" panose="02070309020205020404" pitchFamily="49" charset="0"/>
              </a:rPr>
              <a:t>dir</a:t>
            </a:r>
            <a:r>
              <a:rPr lang="en-GB" b="1" dirty="0">
                <a:latin typeface="Courier New" panose="02070309020205020404" pitchFamily="49" charset="0"/>
                <a:cs typeface="Courier New" panose="02070309020205020404" pitchFamily="49" charset="0"/>
              </a:rPr>
              <a:t> /od</a:t>
            </a:r>
          </a:p>
        </p:txBody>
      </p:sp>
    </p:spTree>
    <p:extLst>
      <p:ext uri="{BB962C8B-B14F-4D97-AF65-F5344CB8AC3E}">
        <p14:creationId xmlns:p14="http://schemas.microsoft.com/office/powerpoint/2010/main" val="41270986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600" dirty="0">
                <a:solidFill>
                  <a:schemeClr val="bg1"/>
                </a:solidFill>
                <a:latin typeface="+mn-lt"/>
              </a:rPr>
              <a:t>Bg. </a:t>
            </a:r>
            <a:r>
              <a:rPr lang="en-US" sz="4000" b="1" i="0" u="none" strike="noStrike" dirty="0">
                <a:solidFill>
                  <a:schemeClr val="bg1"/>
                </a:solidFill>
                <a:effectLst/>
                <a:latin typeface="+mn-lt"/>
              </a:rPr>
              <a:t>Windows Terminal </a:t>
            </a:r>
            <a:r>
              <a:rPr lang="en-US" sz="4000" b="0" i="0" u="none" strike="noStrike" dirty="0">
                <a:solidFill>
                  <a:schemeClr val="bg1"/>
                </a:solidFill>
                <a:effectLst/>
                <a:latin typeface="+mn-lt"/>
              </a:rPr>
              <a:t>&amp; Azure Cloud Shell</a:t>
            </a:r>
            <a:endParaRPr lang="en-GB" sz="4000" b="1" dirty="0">
              <a:solidFill>
                <a:schemeClr val="bg1"/>
              </a:solidFill>
              <a:latin typeface="+mn-l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739187"/>
            <a:ext cx="10748347" cy="4050550"/>
          </a:xfrm>
        </p:spPr>
        <p:txBody>
          <a:bodyPr>
            <a:noAutofit/>
          </a:bodyPr>
          <a:lstStyle/>
          <a:p>
            <a:pPr marL="0" indent="0" rtl="0">
              <a:spcBef>
                <a:spcPts val="0"/>
              </a:spcBef>
              <a:spcAft>
                <a:spcPts val="0"/>
              </a:spcAft>
              <a:buNone/>
            </a:pPr>
            <a:r>
              <a:rPr lang="en-US" dirty="0"/>
              <a:t>The new </a:t>
            </a:r>
            <a:r>
              <a:rPr lang="en-US" b="1" dirty="0"/>
              <a:t>Windows Terminal </a:t>
            </a:r>
            <a:r>
              <a:rPr lang="en-US" dirty="0"/>
              <a:t>released in Windows 11 allows us to choose from </a:t>
            </a:r>
            <a:r>
              <a:rPr lang="en-US" b="1" dirty="0"/>
              <a:t>multiple CLIs </a:t>
            </a:r>
            <a:r>
              <a:rPr lang="en-US" dirty="0"/>
              <a:t>including </a:t>
            </a:r>
            <a:r>
              <a:rPr lang="en-US" b="1" dirty="0"/>
              <a:t>Cmd</a:t>
            </a:r>
            <a:r>
              <a:rPr lang="en-US" dirty="0"/>
              <a:t> prompt, </a:t>
            </a:r>
            <a:r>
              <a:rPr lang="en-US" b="1" dirty="0"/>
              <a:t>PowerShell</a:t>
            </a:r>
            <a:r>
              <a:rPr lang="en-US" dirty="0"/>
              <a:t>, </a:t>
            </a:r>
            <a:r>
              <a:rPr lang="en-US" b="1" dirty="0"/>
              <a:t>Bash CLI </a:t>
            </a:r>
            <a:r>
              <a:rPr lang="en-US" dirty="0"/>
              <a:t>and </a:t>
            </a:r>
            <a:r>
              <a:rPr lang="en-US" b="1" dirty="0"/>
              <a:t>Azure CLI</a:t>
            </a:r>
            <a:r>
              <a:rPr lang="en-US" dirty="0"/>
              <a:t>. </a:t>
            </a:r>
          </a:p>
          <a:p>
            <a:pPr>
              <a:spcBef>
                <a:spcPts val="0"/>
              </a:spcBef>
            </a:pPr>
            <a:r>
              <a:rPr lang="en-US" dirty="0">
                <a:hlinkClick r:id="rId3"/>
              </a:rPr>
              <a:t>Windows 10 v Windows 11 New features</a:t>
            </a:r>
            <a:endParaRPr lang="en-US" dirty="0">
              <a:hlinkClick r:id="rId4"/>
            </a:endParaRPr>
          </a:p>
          <a:p>
            <a:pPr>
              <a:spcBef>
                <a:spcPts val="0"/>
              </a:spcBef>
            </a:pPr>
            <a:r>
              <a:rPr lang="en-US" dirty="0">
                <a:hlinkClick r:id="rId4"/>
              </a:rPr>
              <a:t>Windows Terminal (Windows 10/11+) </a:t>
            </a:r>
            <a:endParaRPr lang="en-US" dirty="0"/>
          </a:p>
          <a:p>
            <a:pPr>
              <a:spcBef>
                <a:spcPts val="0"/>
              </a:spcBef>
            </a:pPr>
            <a:r>
              <a:rPr lang="en-US" dirty="0">
                <a:hlinkClick r:id="rId5"/>
              </a:rPr>
              <a:t>Azure Cloud Shell in Windows Terminal </a:t>
            </a:r>
            <a:r>
              <a:rPr lang="en-US" dirty="0"/>
              <a:t>(Intro)</a:t>
            </a:r>
          </a:p>
          <a:p>
            <a:pPr>
              <a:spcBef>
                <a:spcPts val="0"/>
              </a:spcBef>
            </a:pPr>
            <a:r>
              <a:rPr lang="en-US" dirty="0">
                <a:hlinkClick r:id="rId6"/>
              </a:rPr>
              <a:t>Azure Cloud Shell &amp; Azure CLI</a:t>
            </a:r>
            <a:r>
              <a:rPr lang="en-US" dirty="0"/>
              <a:t> (Intro)</a:t>
            </a:r>
          </a:p>
          <a:p>
            <a:pPr rtl="0">
              <a:spcBef>
                <a:spcPts val="0"/>
              </a:spcBef>
              <a:spcAft>
                <a:spcPts val="0"/>
              </a:spcAft>
            </a:pPr>
            <a:r>
              <a:rPr lang="en-US" dirty="0">
                <a:hlinkClick r:id="rId7"/>
              </a:rPr>
              <a:t>Azure Cloud Shell </a:t>
            </a:r>
            <a:r>
              <a:rPr lang="en-US" dirty="0"/>
              <a:t>(Commands and example use) </a:t>
            </a:r>
          </a:p>
          <a:p>
            <a:pPr rtl="0">
              <a:spcBef>
                <a:spcPts val="0"/>
              </a:spcBef>
              <a:spcAft>
                <a:spcPts val="0"/>
              </a:spcAft>
            </a:pPr>
            <a:r>
              <a:rPr lang="en-US" dirty="0">
                <a:hlinkClick r:id="rId8"/>
              </a:rPr>
              <a:t>Azure Cloud platform </a:t>
            </a:r>
            <a:r>
              <a:rPr lang="en-US" dirty="0"/>
              <a:t>(Overview)</a:t>
            </a:r>
          </a:p>
        </p:txBody>
      </p:sp>
    </p:spTree>
    <p:extLst>
      <p:ext uri="{BB962C8B-B14F-4D97-AF65-F5344CB8AC3E}">
        <p14:creationId xmlns:p14="http://schemas.microsoft.com/office/powerpoint/2010/main" val="167449764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31873" y="323340"/>
            <a:ext cx="11007055" cy="1225650"/>
          </a:xfrm>
        </p:spPr>
        <p:txBody>
          <a:bodyPr anchor="b">
            <a:normAutofit/>
          </a:bodyPr>
          <a:lstStyle/>
          <a:p>
            <a:r>
              <a:rPr lang="en-GB" sz="4800" b="1" dirty="0">
                <a:solidFill>
                  <a:schemeClr val="bg1"/>
                </a:solidFill>
              </a:rPr>
              <a:t>Bg. </a:t>
            </a:r>
            <a:r>
              <a:rPr lang="en-GB" sz="4800" dirty="0">
                <a:solidFill>
                  <a:schemeClr val="bg1"/>
                </a:solidFill>
              </a:rPr>
              <a:t>The future of CLIs: </a:t>
            </a:r>
            <a:r>
              <a:rPr lang="en-GB" sz="4800" b="1" dirty="0">
                <a:solidFill>
                  <a:schemeClr val="bg1"/>
                </a:solidFill>
              </a:rPr>
              <a:t>WARP</a:t>
            </a:r>
            <a:r>
              <a:rPr lang="en-GB" sz="4800" dirty="0">
                <a:solidFill>
                  <a:schemeClr val="bg1"/>
                </a:solidFill>
              </a:rPr>
              <a:t> </a:t>
            </a:r>
            <a:r>
              <a:rPr lang="en-GB" sz="4800" b="1" dirty="0">
                <a:solidFill>
                  <a:schemeClr val="bg1"/>
                </a:solidFill>
              </a:rPr>
              <a:t>Terminal App </a:t>
            </a:r>
          </a:p>
        </p:txBody>
      </p:sp>
      <p:cxnSp>
        <p:nvCxnSpPr>
          <p:cNvPr id="23" name="Straight Connector 2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97769" y="1909192"/>
            <a:ext cx="4586513" cy="3647710"/>
          </a:xfrm>
        </p:spPr>
        <p:txBody>
          <a:bodyPr>
            <a:normAutofit/>
          </a:bodyPr>
          <a:lstStyle/>
          <a:p>
            <a:pPr>
              <a:spcBef>
                <a:spcPts val="600"/>
              </a:spcBef>
            </a:pPr>
            <a:r>
              <a:rPr lang="en-GB" sz="2400" kern="10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The</a:t>
            </a:r>
            <a:r>
              <a:rPr lang="en-GB" sz="2400" b="1" kern="10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 WARP </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Terminal App modernises the CLI with </a:t>
            </a:r>
            <a:r>
              <a:rPr lang="en-GB" sz="2400" kern="0" dirty="0" err="1">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intelisense</a:t>
            </a:r>
            <a:r>
              <a:rPr lang="en-GB" sz="2400" kern="0" dirty="0">
                <a:solidFill>
                  <a:schemeClr val="bg1"/>
                </a:solidFill>
                <a:latin typeface="Segoe UI" panose="020B0502040204020203" pitchFamily="34" charset="0"/>
                <a:ea typeface="Times New Roman" panose="02020603050405020304" pitchFamily="18" charset="0"/>
                <a:cs typeface="Times New Roman" panose="02020603050405020304" pitchFamily="18" charset="0"/>
              </a:rPr>
              <a:t> </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AI capabilities </a:t>
            </a:r>
            <a:b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b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and much more.</a:t>
            </a:r>
          </a:p>
          <a:p>
            <a:pPr>
              <a:spcBef>
                <a:spcPts val="600"/>
              </a:spcBef>
            </a:pP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Homepage</a:t>
            </a:r>
            <a:r>
              <a:rPr lang="en-GB" sz="2400" kern="0" dirty="0">
                <a:solidFill>
                  <a:schemeClr val="bg1"/>
                </a:solidFill>
                <a:latin typeface="Segoe UI" panose="020B0502040204020203" pitchFamily="34" charset="0"/>
                <a:ea typeface="Times New Roman" panose="02020603050405020304" pitchFamily="18" charset="0"/>
                <a:cs typeface="Times New Roman" panose="02020603050405020304" pitchFamily="18" charset="0"/>
              </a:rPr>
              <a:t> </a:t>
            </a:r>
            <a:r>
              <a:rPr lang="en-GB" sz="2400" kern="0" dirty="0">
                <a:solidFill>
                  <a:schemeClr val="bg1"/>
                </a:solidFill>
                <a:latin typeface="Segoe UI" panose="020B0502040204020203" pitchFamily="34" charset="0"/>
                <a:ea typeface="Times New Roman" panose="02020603050405020304" pitchFamily="18" charset="0"/>
                <a:cs typeface="Times New Roman" panose="02020603050405020304" pitchFamily="18" charset="0"/>
                <a:hlinkClick r:id="rId3"/>
              </a:rPr>
              <a:t>here</a:t>
            </a:r>
            <a:r>
              <a:rPr lang="en-GB" sz="2400" kern="0" dirty="0">
                <a:solidFill>
                  <a:schemeClr val="bg1"/>
                </a:solidFill>
                <a:latin typeface="Segoe UI" panose="020B0502040204020203" pitchFamily="34" charset="0"/>
                <a:ea typeface="Times New Roman" panose="02020603050405020304" pitchFamily="18" charset="0"/>
                <a:cs typeface="Times New Roman" panose="02020603050405020304" pitchFamily="18" charset="0"/>
              </a:rPr>
              <a:t>.</a:t>
            </a:r>
          </a:p>
          <a:p>
            <a:pPr>
              <a:spcBef>
                <a:spcPts val="600"/>
              </a:spcBef>
            </a:pPr>
            <a:r>
              <a:rPr lang="en-GB" sz="2400" kern="0" dirty="0" err="1">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Github</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 page </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hlinkClick r:id="rId4"/>
              </a:rPr>
              <a:t>here</a:t>
            </a:r>
            <a:r>
              <a:rPr lang="en-GB" sz="2400" kern="0"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a:t>
            </a:r>
          </a:p>
          <a:p>
            <a:pPr>
              <a:spcBef>
                <a:spcPts val="600"/>
              </a:spcBef>
            </a:pPr>
            <a:r>
              <a:rPr lang="en-GB" sz="2400" kern="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Article overview </a:t>
            </a:r>
            <a:r>
              <a:rPr lang="en-GB" sz="2400" kern="0" dirty="0">
                <a:solidFill>
                  <a:schemeClr val="bg1"/>
                </a:solidFill>
                <a:latin typeface="Segoe UI" panose="020B0502040204020203" pitchFamily="34" charset="0"/>
                <a:ea typeface="DengXian" panose="02010600030101010101" pitchFamily="2" charset="-122"/>
                <a:cs typeface="Times New Roman" panose="02020603050405020304" pitchFamily="18" charset="0"/>
                <a:hlinkClick r:id="rId5"/>
              </a:rPr>
              <a:t>here</a:t>
            </a:r>
            <a:r>
              <a:rPr lang="en-GB" sz="2400" kern="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 </a:t>
            </a:r>
          </a:p>
          <a:p>
            <a:pPr>
              <a:spcBef>
                <a:spcPts val="600"/>
              </a:spcBef>
            </a:pPr>
            <a:r>
              <a:rPr lang="en-GB" sz="2400" b="1" kern="0" dirty="0">
                <a:solidFill>
                  <a:schemeClr val="bg1"/>
                </a:solidFill>
                <a:effectLst/>
                <a:latin typeface="Segoe UI" panose="020B0502040204020203" pitchFamily="34" charset="0"/>
                <a:ea typeface="DengXian" panose="02010600030101010101" pitchFamily="2" charset="-122"/>
                <a:cs typeface="Times New Roman" panose="02020603050405020304" pitchFamily="18" charset="0"/>
              </a:rPr>
              <a:t>Video overview </a:t>
            </a:r>
            <a:r>
              <a:rPr lang="en-GB" sz="2400" kern="0" dirty="0">
                <a:solidFill>
                  <a:schemeClr val="bg1"/>
                </a:solidFill>
                <a:effectLst/>
                <a:latin typeface="Segoe UI" panose="020B0502040204020203" pitchFamily="34" charset="0"/>
                <a:ea typeface="DengXian" panose="02010600030101010101" pitchFamily="2" charset="-122"/>
                <a:cs typeface="Times New Roman" panose="02020603050405020304" pitchFamily="18" charset="0"/>
              </a:rPr>
              <a:t>(4mins) here:</a:t>
            </a:r>
          </a:p>
          <a:p>
            <a:pPr marL="0" indent="0">
              <a:spcBef>
                <a:spcPts val="600"/>
              </a:spcBef>
              <a:buNone/>
            </a:pPr>
            <a:r>
              <a:rPr lang="en-GB" sz="1600" kern="0" dirty="0">
                <a:solidFill>
                  <a:schemeClr val="bg1"/>
                </a:solidFill>
                <a:latin typeface="Segoe UI" panose="020B0502040204020203" pitchFamily="34" charset="0"/>
                <a:ea typeface="DengXian" panose="02010600030101010101" pitchFamily="2" charset="-122"/>
                <a:cs typeface="Times New Roman" panose="02020603050405020304" pitchFamily="18" charset="0"/>
              </a:rPr>
              <a:t>* Currently only available on Macs. Hopefully  Android next year.</a:t>
            </a:r>
            <a:endParaRPr lang="en-GB" sz="1600" kern="1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p:txBody>
      </p:sp>
      <p:cxnSp>
        <p:nvCxnSpPr>
          <p:cNvPr id="25" name="Straight Connector 2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screenshot of a video game&#10;&#10;Description automatically generated with medium confidence">
            <a:hlinkClick r:id="rId6"/>
            <a:extLst>
              <a:ext uri="{FF2B5EF4-FFF2-40B4-BE49-F238E27FC236}">
                <a16:creationId xmlns:a16="http://schemas.microsoft.com/office/drawing/2014/main" id="{2B113D21-C82B-463B-A8ED-D6F63568A00A}"/>
              </a:ext>
            </a:extLst>
          </p:cNvPr>
          <p:cNvPicPr>
            <a:picLocks noChangeAspect="1"/>
          </p:cNvPicPr>
          <p:nvPr/>
        </p:nvPicPr>
        <p:blipFill rotWithShape="1">
          <a:blip r:embed="rId7"/>
          <a:srcRect t="2031"/>
          <a:stretch/>
        </p:blipFill>
        <p:spPr>
          <a:xfrm>
            <a:off x="5545871" y="1946054"/>
            <a:ext cx="6441124" cy="3565321"/>
          </a:xfrm>
          <a:prstGeom prst="rect">
            <a:avLst/>
          </a:prstGeom>
        </p:spPr>
      </p:pic>
      <p:pic>
        <p:nvPicPr>
          <p:cNvPr id="7" name="Graphic 6" descr="Cursor with solid fill">
            <a:extLst>
              <a:ext uri="{FF2B5EF4-FFF2-40B4-BE49-F238E27FC236}">
                <a16:creationId xmlns:a16="http://schemas.microsoft.com/office/drawing/2014/main" id="{FBD8D187-D2CD-9CEE-60AB-3E5FDE5D485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937382" y="4722762"/>
            <a:ext cx="2371353" cy="2371353"/>
          </a:xfrm>
          <a:prstGeom prst="rect">
            <a:avLst/>
          </a:prstGeom>
        </p:spPr>
      </p:pic>
    </p:spTree>
    <p:extLst>
      <p:ext uri="{BB962C8B-B14F-4D97-AF65-F5344CB8AC3E}">
        <p14:creationId xmlns:p14="http://schemas.microsoft.com/office/powerpoint/2010/main" val="44398355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E99C88-343F-7F5D-8C9E-A1E432C5134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55DE17A-11B2-9F3E-BC08-9F0E4FB9DE07}"/>
              </a:ext>
            </a:extLst>
          </p:cNvPr>
          <p:cNvSpPr txBox="1"/>
          <p:nvPr/>
        </p:nvSpPr>
        <p:spPr>
          <a:xfrm>
            <a:off x="246488" y="238888"/>
            <a:ext cx="11106140" cy="1282459"/>
          </a:xfrm>
          <a:prstGeom prst="rect">
            <a:avLst/>
          </a:prstGeom>
        </p:spPr>
        <p:txBody>
          <a:bodyPr vert="horz" lIns="91440" tIns="45720" rIns="91440" bIns="45720" rtlCol="0" anchor="ctr">
            <a:normAutofit fontScale="925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black"/>
                </a:solidFill>
                <a:effectLst/>
                <a:uLnTx/>
                <a:uFillTx/>
                <a:latin typeface="Calibri Light" panose="020F0302020204030204"/>
                <a:ea typeface="+mn-ea"/>
                <a:cs typeface="+mn-cs"/>
              </a:rPr>
              <a:t>If-time 5min Activity:</a:t>
            </a:r>
            <a:r>
              <a:rPr kumimoji="0" lang="en-US" sz="5400" b="1" i="0" u="none" strike="noStrike" kern="1200" cap="none" spc="0" normalizeH="0" baseline="0" noProof="0" dirty="0">
                <a:ln>
                  <a:noFill/>
                </a:ln>
                <a:solidFill>
                  <a:prstClr val="black"/>
                </a:solidFill>
                <a:effectLst/>
                <a:uLnTx/>
                <a:uFillTx/>
                <a:latin typeface="Calibri Light" panose="020F0302020204030204"/>
                <a:ea typeface="+mn-ea"/>
                <a:cs typeface="+mn-cs"/>
              </a:rPr>
              <a:t> Reflect &amp; Group work</a:t>
            </a:r>
            <a:endParaRPr kumimoji="0" lang="en-US" sz="5400" b="1" i="0" u="none" strike="noStrike" kern="1200" cap="none" spc="0" normalizeH="0" baseline="0" noProof="0" dirty="0">
              <a:ln>
                <a:noFill/>
              </a:ln>
              <a:solidFill>
                <a:prstClr val="black"/>
              </a:solidFill>
              <a:effectLst/>
              <a:highlight>
                <a:srgbClr val="FFFF00"/>
              </a:highlight>
              <a:uLnTx/>
              <a:uFillTx/>
              <a:latin typeface="Calibri Light" panose="020F0302020204030204"/>
              <a:ea typeface="+mn-ea"/>
              <a:cs typeface="+mn-cs"/>
            </a:endParaRPr>
          </a:p>
        </p:txBody>
      </p:sp>
      <p:sp>
        <p:nvSpPr>
          <p:cNvPr id="14" name="Text Placeholder 3">
            <a:extLst>
              <a:ext uri="{FF2B5EF4-FFF2-40B4-BE49-F238E27FC236}">
                <a16:creationId xmlns:a16="http://schemas.microsoft.com/office/drawing/2014/main" id="{54902080-E504-EE5D-E3A7-8CC9B542BFF9}"/>
              </a:ext>
            </a:extLst>
          </p:cNvPr>
          <p:cNvSpPr txBox="1">
            <a:spLocks/>
          </p:cNvSpPr>
          <p:nvPr/>
        </p:nvSpPr>
        <p:spPr>
          <a:xfrm>
            <a:off x="702831" y="1521347"/>
            <a:ext cx="9383137" cy="3172097"/>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black"/>
                </a:solidFill>
                <a:effectLst/>
                <a:uLnTx/>
                <a:uFillTx/>
                <a:latin typeface="Myriad Pro"/>
                <a:ea typeface="+mn-ea"/>
                <a:cs typeface="+mn-cs"/>
              </a:rPr>
              <a:t>In pairs share something:</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You have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learned</a:t>
            </a:r>
            <a:r>
              <a:rPr kumimoji="0" lang="en-US" sz="3200" b="0" i="0" u="none" strike="noStrike" kern="1200" cap="none" spc="0" normalizeH="0" baseline="0" noProof="0" dirty="0">
                <a:ln>
                  <a:noFill/>
                </a:ln>
                <a:solidFill>
                  <a:prstClr val="black"/>
                </a:solidFill>
                <a:effectLst/>
                <a:uLnTx/>
                <a:uFillTx/>
                <a:latin typeface="Myriad Pro"/>
                <a:ea typeface="+mn-ea"/>
                <a:cs typeface="+mn-cs"/>
              </a:rPr>
              <a:t> today; and if needed </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Something you need focus on after class to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practice</a:t>
            </a:r>
            <a:r>
              <a:rPr kumimoji="0" lang="en-US" sz="3200" b="0" i="0" u="none" strike="noStrike" kern="1200" cap="none" spc="0" normalizeH="0" baseline="0" noProof="0" dirty="0">
                <a:ln>
                  <a:noFill/>
                </a:ln>
                <a:solidFill>
                  <a:prstClr val="white"/>
                </a:solidFill>
                <a:effectLst/>
                <a:highlight>
                  <a:srgbClr val="FFFF00"/>
                </a:highlight>
                <a:uLnTx/>
                <a:uFillTx/>
                <a:latin typeface="Myriad Pro"/>
                <a:ea typeface="+mn-ea"/>
                <a:cs typeface="+mn-cs"/>
              </a:rPr>
              <a:t> </a:t>
            </a:r>
            <a:r>
              <a:rPr kumimoji="0" lang="en-US" sz="3200" b="0" i="0" u="none" strike="noStrike" kern="1200" cap="none" spc="0" normalizeH="0" baseline="0" noProof="0" dirty="0">
                <a:ln>
                  <a:noFill/>
                </a:ln>
                <a:solidFill>
                  <a:prstClr val="black"/>
                </a:solidFill>
                <a:effectLst/>
                <a:uLnTx/>
                <a:uFillTx/>
                <a:latin typeface="Myriad Pro"/>
                <a:ea typeface="+mn-ea"/>
                <a:cs typeface="+mn-cs"/>
              </a:rPr>
              <a:t>further.</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If needed: Help and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support each other</a:t>
            </a:r>
            <a:r>
              <a:rPr kumimoji="0" lang="en-US" sz="3200" b="0" i="0" u="none" strike="noStrike" kern="1200" cap="none" spc="0" normalizeH="0" baseline="0" noProof="0" dirty="0">
                <a:ln>
                  <a:noFill/>
                </a:ln>
                <a:solidFill>
                  <a:prstClr val="black"/>
                </a:solidFill>
                <a:effectLst/>
                <a:uLnTx/>
                <a:uFillTx/>
                <a:latin typeface="Myriad Pro"/>
                <a:ea typeface="+mn-ea"/>
                <a:cs typeface="+mn-cs"/>
              </a:rPr>
              <a:t>.</a:t>
            </a:r>
          </a:p>
        </p:txBody>
      </p:sp>
      <p:grpSp>
        <p:nvGrpSpPr>
          <p:cNvPr id="3" name="Group 2">
            <a:extLst>
              <a:ext uri="{FF2B5EF4-FFF2-40B4-BE49-F238E27FC236}">
                <a16:creationId xmlns:a16="http://schemas.microsoft.com/office/drawing/2014/main" id="{EF3BE934-99A2-C935-C7CB-AF06A81F2E3A}"/>
              </a:ext>
            </a:extLst>
          </p:cNvPr>
          <p:cNvGrpSpPr/>
          <p:nvPr/>
        </p:nvGrpSpPr>
        <p:grpSpPr>
          <a:xfrm>
            <a:off x="9683318" y="1117624"/>
            <a:ext cx="2124571" cy="1855371"/>
            <a:chOff x="9483908" y="1426731"/>
            <a:chExt cx="2124571" cy="1855371"/>
          </a:xfrm>
        </p:grpSpPr>
        <p:sp>
          <p:nvSpPr>
            <p:cNvPr id="4" name="Freeform: Shape 3">
              <a:extLst>
                <a:ext uri="{FF2B5EF4-FFF2-40B4-BE49-F238E27FC236}">
                  <a16:creationId xmlns:a16="http://schemas.microsoft.com/office/drawing/2014/main" id="{BF656A97-C79C-2A5A-9610-07282CE32A96}"/>
                </a:ext>
              </a:extLst>
            </p:cNvPr>
            <p:cNvSpPr/>
            <p:nvPr/>
          </p:nvSpPr>
          <p:spPr>
            <a:xfrm>
              <a:off x="9802630" y="1426731"/>
              <a:ext cx="637341" cy="637341"/>
            </a:xfrm>
            <a:custGeom>
              <a:avLst/>
              <a:gdLst>
                <a:gd name="connsiteX0" fmla="*/ 637341 w 637341"/>
                <a:gd name="connsiteY0" fmla="*/ 318670 h 637341"/>
                <a:gd name="connsiteX1" fmla="*/ 318671 w 637341"/>
                <a:gd name="connsiteY1" fmla="*/ 637341 h 637341"/>
                <a:gd name="connsiteX2" fmla="*/ 0 w 637341"/>
                <a:gd name="connsiteY2" fmla="*/ 318670 h 637341"/>
                <a:gd name="connsiteX3" fmla="*/ 318671 w 637341"/>
                <a:gd name="connsiteY3" fmla="*/ 0 h 637341"/>
                <a:gd name="connsiteX4" fmla="*/ 637341 w 637341"/>
                <a:gd name="connsiteY4" fmla="*/ 318670 h 637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1">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Freeform: Shape 4">
              <a:extLst>
                <a:ext uri="{FF2B5EF4-FFF2-40B4-BE49-F238E27FC236}">
                  <a16:creationId xmlns:a16="http://schemas.microsoft.com/office/drawing/2014/main" id="{4F9B0994-8F3A-12F4-3697-F3A98E783D79}"/>
                </a:ext>
              </a:extLst>
            </p:cNvPr>
            <p:cNvSpPr/>
            <p:nvPr/>
          </p:nvSpPr>
          <p:spPr>
            <a:xfrm>
              <a:off x="10333747" y="2644761"/>
              <a:ext cx="1274732" cy="637341"/>
            </a:xfrm>
            <a:custGeom>
              <a:avLst/>
              <a:gdLst>
                <a:gd name="connsiteX0" fmla="*/ 1274682 w 1274732"/>
                <a:gd name="connsiteY0" fmla="*/ 637341 h 637341"/>
                <a:gd name="connsiteX1" fmla="*/ 1274682 w 1274732"/>
                <a:gd name="connsiteY1" fmla="*/ 318671 h 637341"/>
                <a:gd name="connsiteX2" fmla="*/ 1210948 w 1274732"/>
                <a:gd name="connsiteY2" fmla="*/ 191202 h 637341"/>
                <a:gd name="connsiteX3" fmla="*/ 899359 w 1274732"/>
                <a:gd name="connsiteY3" fmla="*/ 42489 h 637341"/>
                <a:gd name="connsiteX4" fmla="*/ 637341 w 1274732"/>
                <a:gd name="connsiteY4" fmla="*/ 0 h 637341"/>
                <a:gd name="connsiteX5" fmla="*/ 375323 w 1274732"/>
                <a:gd name="connsiteY5" fmla="*/ 42489 h 637341"/>
                <a:gd name="connsiteX6" fmla="*/ 63734 w 1274732"/>
                <a:gd name="connsiteY6" fmla="*/ 191202 h 637341"/>
                <a:gd name="connsiteX7" fmla="*/ 0 w 1274732"/>
                <a:gd name="connsiteY7" fmla="*/ 318671 h 637341"/>
                <a:gd name="connsiteX8" fmla="*/ 0 w 1274732"/>
                <a:gd name="connsiteY8" fmla="*/ 637341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4732" h="637341">
                  <a:moveTo>
                    <a:pt x="1274682" y="637341"/>
                  </a:moveTo>
                  <a:lnTo>
                    <a:pt x="1274682" y="318671"/>
                  </a:lnTo>
                  <a:cubicBezTo>
                    <a:pt x="1275989" y="268218"/>
                    <a:pt x="1252092" y="220428"/>
                    <a:pt x="1210948" y="191202"/>
                  </a:cubicBezTo>
                  <a:cubicBezTo>
                    <a:pt x="1119227" y="119413"/>
                    <a:pt x="1012859" y="68645"/>
                    <a:pt x="899359" y="42489"/>
                  </a:cubicBezTo>
                  <a:cubicBezTo>
                    <a:pt x="814260" y="16907"/>
                    <a:pt x="726165" y="2624"/>
                    <a:pt x="637341" y="0"/>
                  </a:cubicBezTo>
                  <a:cubicBezTo>
                    <a:pt x="548308" y="276"/>
                    <a:pt x="459880" y="14613"/>
                    <a:pt x="375323" y="42489"/>
                  </a:cubicBezTo>
                  <a:cubicBezTo>
                    <a:pt x="263434" y="73117"/>
                    <a:pt x="157915" y="123481"/>
                    <a:pt x="63734" y="191202"/>
                  </a:cubicBezTo>
                  <a:cubicBezTo>
                    <a:pt x="23787" y="221437"/>
                    <a:pt x="219" y="268572"/>
                    <a:pt x="0" y="318671"/>
                  </a:cubicBezTo>
                  <a:lnTo>
                    <a:pt x="0" y="637341"/>
                  </a:ln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7" name="Freeform: Shape 6">
              <a:extLst>
                <a:ext uri="{FF2B5EF4-FFF2-40B4-BE49-F238E27FC236}">
                  <a16:creationId xmlns:a16="http://schemas.microsoft.com/office/drawing/2014/main" id="{CC0191AC-0075-A01A-2046-4E821E9D0D46}"/>
                </a:ext>
              </a:extLst>
            </p:cNvPr>
            <p:cNvSpPr/>
            <p:nvPr/>
          </p:nvSpPr>
          <p:spPr>
            <a:xfrm>
              <a:off x="10652418" y="1922441"/>
              <a:ext cx="637341" cy="637340"/>
            </a:xfrm>
            <a:custGeom>
              <a:avLst/>
              <a:gdLst>
                <a:gd name="connsiteX0" fmla="*/ 637341 w 637341"/>
                <a:gd name="connsiteY0" fmla="*/ 318670 h 637340"/>
                <a:gd name="connsiteX1" fmla="*/ 318671 w 637341"/>
                <a:gd name="connsiteY1" fmla="*/ 637341 h 637340"/>
                <a:gd name="connsiteX2" fmla="*/ 0 w 637341"/>
                <a:gd name="connsiteY2" fmla="*/ 318670 h 637340"/>
                <a:gd name="connsiteX3" fmla="*/ 318671 w 637341"/>
                <a:gd name="connsiteY3" fmla="*/ 0 h 637340"/>
                <a:gd name="connsiteX4" fmla="*/ 637341 w 637341"/>
                <a:gd name="connsiteY4" fmla="*/ 318670 h 6373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0">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0" name="Freeform: Shape 9">
              <a:extLst>
                <a:ext uri="{FF2B5EF4-FFF2-40B4-BE49-F238E27FC236}">
                  <a16:creationId xmlns:a16="http://schemas.microsoft.com/office/drawing/2014/main" id="{599239C4-190A-AC7F-472E-F431C5850787}"/>
                </a:ext>
              </a:extLst>
            </p:cNvPr>
            <p:cNvSpPr/>
            <p:nvPr/>
          </p:nvSpPr>
          <p:spPr>
            <a:xfrm>
              <a:off x="9483908" y="2149051"/>
              <a:ext cx="1154346" cy="637341"/>
            </a:xfrm>
            <a:custGeom>
              <a:avLst/>
              <a:gdLst>
                <a:gd name="connsiteX0" fmla="*/ 828594 w 1154346"/>
                <a:gd name="connsiteY0" fmla="*/ 573607 h 637341"/>
                <a:gd name="connsiteX1" fmla="*/ 828594 w 1154346"/>
                <a:gd name="connsiteY1" fmla="*/ 573607 h 637341"/>
                <a:gd name="connsiteX2" fmla="*/ 1154346 w 1154346"/>
                <a:gd name="connsiteY2" fmla="*/ 410731 h 637341"/>
                <a:gd name="connsiteX3" fmla="*/ 1026878 w 1154346"/>
                <a:gd name="connsiteY3" fmla="*/ 99142 h 637341"/>
                <a:gd name="connsiteX4" fmla="*/ 1026878 w 1154346"/>
                <a:gd name="connsiteY4" fmla="*/ 84979 h 637341"/>
                <a:gd name="connsiteX5" fmla="*/ 899410 w 1154346"/>
                <a:gd name="connsiteY5" fmla="*/ 42489 h 637341"/>
                <a:gd name="connsiteX6" fmla="*/ 637392 w 1154346"/>
                <a:gd name="connsiteY6" fmla="*/ 0 h 637341"/>
                <a:gd name="connsiteX7" fmla="*/ 375374 w 1154346"/>
                <a:gd name="connsiteY7" fmla="*/ 42489 h 637341"/>
                <a:gd name="connsiteX8" fmla="*/ 63785 w 1154346"/>
                <a:gd name="connsiteY8" fmla="*/ 191202 h 637341"/>
                <a:gd name="connsiteX9" fmla="*/ 51 w 1154346"/>
                <a:gd name="connsiteY9" fmla="*/ 318671 h 637341"/>
                <a:gd name="connsiteX10" fmla="*/ 51 w 1154346"/>
                <a:gd name="connsiteY10" fmla="*/ 637341 h 637341"/>
                <a:gd name="connsiteX11" fmla="*/ 764860 w 1154346"/>
                <a:gd name="connsiteY11" fmla="*/ 637341 h 637341"/>
                <a:gd name="connsiteX12" fmla="*/ 828594 w 1154346"/>
                <a:gd name="connsiteY12" fmla="*/ 573607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4346" h="637341">
                  <a:moveTo>
                    <a:pt x="828594" y="573607"/>
                  </a:moveTo>
                  <a:lnTo>
                    <a:pt x="828594" y="573607"/>
                  </a:lnTo>
                  <a:cubicBezTo>
                    <a:pt x="928016" y="502653"/>
                    <a:pt x="1037929" y="447697"/>
                    <a:pt x="1154346" y="410731"/>
                  </a:cubicBezTo>
                  <a:cubicBezTo>
                    <a:pt x="1073825" y="326825"/>
                    <a:pt x="1028252" y="215425"/>
                    <a:pt x="1026878" y="99142"/>
                  </a:cubicBezTo>
                  <a:lnTo>
                    <a:pt x="1026878" y="84979"/>
                  </a:lnTo>
                  <a:cubicBezTo>
                    <a:pt x="985511" y="67647"/>
                    <a:pt x="942901" y="53445"/>
                    <a:pt x="899410" y="42489"/>
                  </a:cubicBezTo>
                  <a:cubicBezTo>
                    <a:pt x="814311" y="16907"/>
                    <a:pt x="726216" y="2620"/>
                    <a:pt x="637392" y="0"/>
                  </a:cubicBezTo>
                  <a:cubicBezTo>
                    <a:pt x="548359" y="273"/>
                    <a:pt x="459931" y="14613"/>
                    <a:pt x="375374" y="42489"/>
                  </a:cubicBezTo>
                  <a:cubicBezTo>
                    <a:pt x="264622" y="76109"/>
                    <a:pt x="159577" y="126243"/>
                    <a:pt x="63785" y="191202"/>
                  </a:cubicBezTo>
                  <a:cubicBezTo>
                    <a:pt x="22641" y="220428"/>
                    <a:pt x="-1256" y="268218"/>
                    <a:pt x="51" y="318671"/>
                  </a:cubicBezTo>
                  <a:lnTo>
                    <a:pt x="51" y="637341"/>
                  </a:lnTo>
                  <a:lnTo>
                    <a:pt x="764860" y="637341"/>
                  </a:lnTo>
                  <a:cubicBezTo>
                    <a:pt x="782415" y="612704"/>
                    <a:pt x="803958" y="591162"/>
                    <a:pt x="828594" y="573607"/>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grpSp>
    </p:spTree>
    <p:extLst>
      <p:ext uri="{BB962C8B-B14F-4D97-AF65-F5344CB8AC3E}">
        <p14:creationId xmlns:p14="http://schemas.microsoft.com/office/powerpoint/2010/main" val="35087312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8037</TotalTime>
  <Words>7511</Words>
  <Application>Microsoft Office PowerPoint</Application>
  <PresentationFormat>Widescreen</PresentationFormat>
  <Paragraphs>585</Paragraphs>
  <Slides>69</Slides>
  <Notes>49</Notes>
  <HiddenSlides>0</HiddenSlides>
  <MMClips>0</MMClips>
  <ScaleCrop>false</ScaleCrop>
  <HeadingPairs>
    <vt:vector size="6" baseType="variant">
      <vt:variant>
        <vt:lpstr>Fonts Used</vt:lpstr>
      </vt:variant>
      <vt:variant>
        <vt:i4>16</vt:i4>
      </vt:variant>
      <vt:variant>
        <vt:lpstr>Theme</vt:lpstr>
      </vt:variant>
      <vt:variant>
        <vt:i4>2</vt:i4>
      </vt:variant>
      <vt:variant>
        <vt:lpstr>Slide Titles</vt:lpstr>
      </vt:variant>
      <vt:variant>
        <vt:i4>69</vt:i4>
      </vt:variant>
    </vt:vector>
  </HeadingPairs>
  <TitlesOfParts>
    <vt:vector size="87" baseType="lpstr">
      <vt:lpstr>-apple-system</vt:lpstr>
      <vt:lpstr>DengXian</vt:lpstr>
      <vt:lpstr>Google Sans</vt:lpstr>
      <vt:lpstr>Myriad Pro</vt:lpstr>
      <vt:lpstr>Yu Gothic</vt:lpstr>
      <vt:lpstr>Aptos</vt:lpstr>
      <vt:lpstr>Arial</vt:lpstr>
      <vt:lpstr>Arial</vt:lpstr>
      <vt:lpstr>Calibri</vt:lpstr>
      <vt:lpstr>Calibri Light</vt:lpstr>
      <vt:lpstr>Courier New</vt:lpstr>
      <vt:lpstr>Georgia</vt:lpstr>
      <vt:lpstr>Segoe UI</vt:lpstr>
      <vt:lpstr>Symbol</vt:lpstr>
      <vt:lpstr>Times New Roman</vt:lpstr>
      <vt:lpstr>Verdana</vt:lpstr>
      <vt:lpstr>Office Theme</vt:lpstr>
      <vt:lpstr>UWTSD Theme1</vt:lpstr>
      <vt:lpstr>Tutor reminder: show</vt:lpstr>
      <vt:lpstr>OS Tutorial 3: System Monitoring, Management &amp; Batch commands</vt:lpstr>
      <vt:lpstr>Open MS-Teams</vt:lpstr>
      <vt:lpstr>Collaborative &amp; supported learning</vt:lpstr>
      <vt:lpstr>Overview</vt:lpstr>
      <vt:lpstr>PowerPoint Presentation</vt:lpstr>
      <vt:lpstr>Tutorial Activities</vt:lpstr>
      <vt:lpstr>Activity 1:</vt:lpstr>
      <vt:lpstr>Activity 1: System Monitoring</vt:lpstr>
      <vt:lpstr>Bg. Power User Menu</vt:lpstr>
      <vt:lpstr>Try: Task Manager</vt:lpstr>
      <vt:lpstr>Bg. Task Manager: Processes</vt:lpstr>
      <vt:lpstr>Bg. Task Manager: Performance tab</vt:lpstr>
      <vt:lpstr>Bg. Task Manager: Memory usage</vt:lpstr>
      <vt:lpstr>Try: Resource Monitor</vt:lpstr>
      <vt:lpstr>Try: Performance Monitor</vt:lpstr>
      <vt:lpstr>Performance &amp; System Diagnostic</vt:lpstr>
      <vt:lpstr>Try: Computer Management tool</vt:lpstr>
      <vt:lpstr>Try: Event Viewer</vt:lpstr>
      <vt:lpstr>Event Viewer</vt:lpstr>
      <vt:lpstr>Try: Resource Monitor</vt:lpstr>
      <vt:lpstr>Try: Reliability Monitor </vt:lpstr>
      <vt:lpstr>Double Click into the ‘Source’ summary for more information &amp; to copy the issue for reporting &amp; analysis</vt:lpstr>
      <vt:lpstr>Try: DirectX Diagnostic Tool (DxDiag) </vt:lpstr>
      <vt:lpstr>Try: Storage Management &amp; File system </vt:lpstr>
      <vt:lpstr>Activity 2:</vt:lpstr>
      <vt:lpstr>Activity 2: Using Windows CLI commands</vt:lpstr>
      <vt:lpstr>Azure Cloud VM:</vt:lpstr>
      <vt:lpstr>Azure Cloud VM:  Use Windows &amp; Linux Ubuntu in CMD &amp; PS</vt:lpstr>
      <vt:lpstr>PowerPoint Presentation</vt:lpstr>
      <vt:lpstr>CLI use: On-campus &amp; at home</vt:lpstr>
      <vt:lpstr>CLI use: Batch commands</vt:lpstr>
      <vt:lpstr>Try: Color commands</vt:lpstr>
      <vt:lpstr>Try: Fun tip: Color command e.g. color 1f</vt:lpstr>
      <vt:lpstr>PowerPoint Presentation</vt:lpstr>
      <vt:lpstr>PowerPoint Presentation</vt:lpstr>
      <vt:lpstr>Bg. File commands</vt:lpstr>
      <vt:lpstr>Try: Save a list of running processes</vt:lpstr>
      <vt:lpstr>Try: MSINFO32 for System Information</vt:lpstr>
      <vt:lpstr>Try: WMIC: Windows Management Instrumentation Command‑line</vt:lpstr>
      <vt:lpstr>Try: Network commands</vt:lpstr>
      <vt:lpstr>Try: Net command</vt:lpstr>
      <vt:lpstr>Bg. Net command cont…</vt:lpstr>
      <vt:lpstr>Try: powercfg command</vt:lpstr>
      <vt:lpstr>Try: Adding &amp; managing new users</vt:lpstr>
      <vt:lpstr>Try: Creating backups: xcopy &amp; robocopy</vt:lpstr>
      <vt:lpstr>Try: Scheduling backups using ‘Task Scheduler’</vt:lpstr>
      <vt:lpstr>Notice - Handouts:  Bat commands with optional switch parameters</vt:lpstr>
      <vt:lpstr>Optional try: If interested: Detecting Malware Using Netstat and Task Manager</vt:lpstr>
      <vt:lpstr>Bg. Level-up handout:  Windows OS Overview &amp; Cyber Security</vt:lpstr>
      <vt:lpstr>Q&amp;A &amp; Register reminder</vt:lpstr>
      <vt:lpstr>Study &amp; learning time</vt:lpstr>
      <vt:lpstr>The End.</vt:lpstr>
      <vt:lpstr>Bg. Performance Monitor &amp; Counters</vt:lpstr>
      <vt:lpstr>Bg. Windows File System: FAT, FAT32, NTFS.</vt:lpstr>
      <vt:lpstr>Bg. Open tools from the command prompt</vt:lpstr>
      <vt:lpstr>Bg. CLICK for Video &amp; article:  21 Useful CMD Commands</vt:lpstr>
      <vt:lpstr>Bg. Video: CMD Commands in 10 Minutes</vt:lpstr>
      <vt:lpstr>Bg. Extending Bat commands with switches</vt:lpstr>
      <vt:lpstr>Bg. 20 Command Prompt Tricks</vt:lpstr>
      <vt:lpstr>Bg. Creating a New Local User Account   * Windows &gt; Control Panel &gt; User Accounts </vt:lpstr>
      <vt:lpstr>Bg. Creating a New Local User Account  * Windows &gt; Computer Management tool </vt:lpstr>
      <vt:lpstr>Bg. Cmd &amp; Telnet</vt:lpstr>
      <vt:lpstr>Bg. Telnet</vt:lpstr>
      <vt:lpstr>Bg. CMD &amp; Windows Server &amp; Network Management</vt:lpstr>
      <vt:lpstr>Bg. Bat switches</vt:lpstr>
      <vt:lpstr>Bg. Windows Terminal &amp; Azure Cloud Shell</vt:lpstr>
      <vt:lpstr>Bg. The future of CLIs: WARP Terminal App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3: File Systems &amp; CLI</dc:title>
  <dc:creator>James Williams</dc:creator>
  <cp:lastModifiedBy>James Williams</cp:lastModifiedBy>
  <cp:revision>129</cp:revision>
  <dcterms:created xsi:type="dcterms:W3CDTF">2021-02-14T16:58:30Z</dcterms:created>
  <dcterms:modified xsi:type="dcterms:W3CDTF">2026-03-03T17:53:09Z</dcterms:modified>
</cp:coreProperties>
</file>