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9" r:id="rId2"/>
    <p:sldId id="261" r:id="rId3"/>
    <p:sldId id="257" r:id="rId4"/>
    <p:sldId id="260" r:id="rId5"/>
    <p:sldId id="256"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914FFF-0C57-488F-B38E-BEF4575A0D1F}" type="datetimeFigureOut">
              <a:rPr lang="en-GB" smtClean="0"/>
              <a:t>02/07/2020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3435319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914FFF-0C57-488F-B38E-BEF4575A0D1F}" type="datetimeFigureOut">
              <a:rPr lang="en-GB" smtClean="0"/>
              <a:t>02/07/2020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467926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14FFF-0C57-488F-B38E-BEF4575A0D1F}" type="datetimeFigureOut">
              <a:rPr lang="en-GB" smtClean="0"/>
              <a:t>02/07/2020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2192811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914FFF-0C57-488F-B38E-BEF4575A0D1F}" type="datetimeFigureOut">
              <a:rPr lang="en-GB" smtClean="0"/>
              <a:t>02/07/2020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1148515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914FFF-0C57-488F-B38E-BEF4575A0D1F}" type="datetimeFigureOut">
              <a:rPr lang="en-GB" smtClean="0"/>
              <a:t>02/07/2020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3493883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914FFF-0C57-488F-B38E-BEF4575A0D1F}" type="datetimeFigureOut">
              <a:rPr lang="en-GB" smtClean="0"/>
              <a:t>02/07/2020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2736986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14FFF-0C57-488F-B38E-BEF4575A0D1F}" type="datetimeFigureOut">
              <a:rPr lang="en-GB" smtClean="0"/>
              <a:t>02/07/2020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428274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914FFF-0C57-488F-B38E-BEF4575A0D1F}" type="datetimeFigureOut">
              <a:rPr lang="en-GB" smtClean="0"/>
              <a:t>02/07/2020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1358077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14FFF-0C57-488F-B38E-BEF4575A0D1F}" type="datetimeFigureOut">
              <a:rPr lang="en-GB" smtClean="0"/>
              <a:t>02/07/2020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89075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14FFF-0C57-488F-B38E-BEF4575A0D1F}" type="datetimeFigureOut">
              <a:rPr lang="en-GB" smtClean="0"/>
              <a:t>02/07/2020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2863050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14FFF-0C57-488F-B38E-BEF4575A0D1F}" type="datetimeFigureOut">
              <a:rPr lang="en-GB" smtClean="0"/>
              <a:t>02/07/2020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7852B-1F7F-4F28-86DA-E513E7F3DDA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896234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14FFF-0C57-488F-B38E-BEF4575A0D1F}" type="datetimeFigureOut">
              <a:rPr lang="en-GB" smtClean="0"/>
              <a:t>02/07/2020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2619830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14FFF-0C57-488F-B38E-BEF4575A0D1F}" type="datetimeFigureOut">
              <a:rPr lang="en-GB" smtClean="0"/>
              <a:t>02/07/2020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7852B-1F7F-4F28-86DA-E513E7F3DDA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859015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14FFF-0C57-488F-B38E-BEF4575A0D1F}" type="datetimeFigureOut">
              <a:rPr lang="en-GB" smtClean="0"/>
              <a:t>02/07/2020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489921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914FFF-0C57-488F-B38E-BEF4575A0D1F}" type="datetimeFigureOut">
              <a:rPr lang="en-GB" smtClean="0"/>
              <a:t>02/07/2020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1838289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914FFF-0C57-488F-B38E-BEF4575A0D1F}" type="datetimeFigureOut">
              <a:rPr lang="en-GB" smtClean="0"/>
              <a:t>02/07/2020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7852B-1F7F-4F28-86DA-E513E7F3DDA1}" type="slidenum">
              <a:rPr lang="en-GB" smtClean="0"/>
              <a:t>‹#›</a:t>
            </a:fld>
            <a:endParaRPr lang="en-GB"/>
          </a:p>
        </p:txBody>
      </p:sp>
    </p:spTree>
    <p:extLst>
      <p:ext uri="{BB962C8B-B14F-4D97-AF65-F5344CB8AC3E}">
        <p14:creationId xmlns:p14="http://schemas.microsoft.com/office/powerpoint/2010/main" val="104647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914FFF-0C57-488F-B38E-BEF4575A0D1F}" type="datetimeFigureOut">
              <a:rPr lang="en-GB" smtClean="0"/>
              <a:t>02/07/2020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58C7852B-1F7F-4F28-86DA-E513E7F3DDA1}" type="slidenum">
              <a:rPr lang="en-GB" smtClean="0"/>
              <a:t>‹#›</a:t>
            </a:fld>
            <a:endParaRPr lang="en-GB"/>
          </a:p>
        </p:txBody>
      </p:sp>
    </p:spTree>
    <p:extLst>
      <p:ext uri="{BB962C8B-B14F-4D97-AF65-F5344CB8AC3E}">
        <p14:creationId xmlns:p14="http://schemas.microsoft.com/office/powerpoint/2010/main" val="1440600730"/>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0408-FA5C-479E-B447-43CC2287D5C6}"/>
              </a:ext>
            </a:extLst>
          </p:cNvPr>
          <p:cNvSpPr>
            <a:spLocks noGrp="1"/>
          </p:cNvSpPr>
          <p:nvPr>
            <p:ph type="title"/>
          </p:nvPr>
        </p:nvSpPr>
        <p:spPr/>
        <p:txBody>
          <a:bodyPr>
            <a:normAutofit fontScale="90000"/>
          </a:bodyPr>
          <a:lstStyle/>
          <a:p>
            <a:r>
              <a:rPr lang="en-GB" b="1" dirty="0"/>
              <a:t>Coursework assignments (2020) for level HPCH5001</a:t>
            </a:r>
            <a:br>
              <a:rPr lang="en-GB" dirty="0"/>
            </a:br>
            <a:endParaRPr lang="en-GB" dirty="0"/>
          </a:p>
        </p:txBody>
      </p:sp>
      <p:sp>
        <p:nvSpPr>
          <p:cNvPr id="3" name="Content Placeholder 2">
            <a:extLst>
              <a:ext uri="{FF2B5EF4-FFF2-40B4-BE49-F238E27FC236}">
                <a16:creationId xmlns:a16="http://schemas.microsoft.com/office/drawing/2014/main" id="{066147E7-615F-4DDB-AE6C-8127A983A691}"/>
              </a:ext>
            </a:extLst>
          </p:cNvPr>
          <p:cNvSpPr>
            <a:spLocks noGrp="1"/>
          </p:cNvSpPr>
          <p:nvPr>
            <p:ph idx="1"/>
          </p:nvPr>
        </p:nvSpPr>
        <p:spPr/>
        <p:txBody>
          <a:bodyPr>
            <a:normAutofit/>
          </a:bodyPr>
          <a:lstStyle/>
          <a:p>
            <a:r>
              <a:rPr lang="en-GB" dirty="0"/>
              <a:t> </a:t>
            </a:r>
            <a:r>
              <a:rPr lang="en-GB" b="1" dirty="0"/>
              <a:t>Assessment Component 1 – </a:t>
            </a:r>
            <a:r>
              <a:rPr lang="en-GB" dirty="0"/>
              <a:t>40</a:t>
            </a:r>
            <a:r>
              <a:rPr lang="en-GB" b="1" dirty="0"/>
              <a:t>%</a:t>
            </a:r>
            <a:endParaRPr lang="en-GB" dirty="0"/>
          </a:p>
          <a:p>
            <a:r>
              <a:rPr lang="en-GB" b="1" dirty="0"/>
              <a:t> </a:t>
            </a:r>
            <a:endParaRPr lang="en-GB" dirty="0"/>
          </a:p>
          <a:p>
            <a:r>
              <a:rPr lang="en-GB" dirty="0"/>
              <a:t>Coursework 2,000 word coursework essay</a:t>
            </a:r>
          </a:p>
          <a:p>
            <a:r>
              <a:rPr lang="en-GB" b="1" dirty="0"/>
              <a:t> </a:t>
            </a:r>
            <a:endParaRPr lang="en-GB" dirty="0"/>
          </a:p>
          <a:p>
            <a:r>
              <a:rPr lang="en-GB" b="1" dirty="0"/>
              <a:t>Assessment Component 2 – </a:t>
            </a:r>
            <a:r>
              <a:rPr lang="en-GB" dirty="0"/>
              <a:t>60</a:t>
            </a:r>
            <a:r>
              <a:rPr lang="en-GB" b="1" dirty="0"/>
              <a:t>%</a:t>
            </a:r>
            <a:endParaRPr lang="en-GB" dirty="0"/>
          </a:p>
          <a:p>
            <a:r>
              <a:rPr lang="en-GB" b="1" dirty="0"/>
              <a:t> </a:t>
            </a:r>
            <a:endParaRPr lang="en-GB" dirty="0"/>
          </a:p>
          <a:p>
            <a:r>
              <a:rPr lang="en-GB" dirty="0"/>
              <a:t>Open Book examination (equal to 2 hours)</a:t>
            </a:r>
          </a:p>
          <a:p>
            <a:r>
              <a:rPr lang="en-GB" dirty="0"/>
              <a:t> </a:t>
            </a:r>
          </a:p>
          <a:p>
            <a:endParaRPr lang="en-GB" dirty="0"/>
          </a:p>
        </p:txBody>
      </p:sp>
    </p:spTree>
    <p:extLst>
      <p:ext uri="{BB962C8B-B14F-4D97-AF65-F5344CB8AC3E}">
        <p14:creationId xmlns:p14="http://schemas.microsoft.com/office/powerpoint/2010/main" val="54325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FD4BE-8219-45D4-828E-B085CEB442F2}"/>
              </a:ext>
            </a:extLst>
          </p:cNvPr>
          <p:cNvSpPr>
            <a:spLocks noGrp="1"/>
          </p:cNvSpPr>
          <p:nvPr>
            <p:ph type="title"/>
          </p:nvPr>
        </p:nvSpPr>
        <p:spPr/>
        <p:txBody>
          <a:bodyPr>
            <a:normAutofit fontScale="90000"/>
          </a:bodyPr>
          <a:lstStyle/>
          <a:p>
            <a:r>
              <a:rPr lang="en-GB" dirty="0"/>
              <a:t> Information for resit of </a:t>
            </a:r>
            <a:br>
              <a:rPr lang="en-GB" dirty="0"/>
            </a:br>
            <a:r>
              <a:rPr lang="en-GB" b="1" dirty="0"/>
              <a:t>Assessment Component 1 – </a:t>
            </a:r>
            <a:r>
              <a:rPr lang="en-GB" dirty="0"/>
              <a:t>40</a:t>
            </a:r>
            <a:r>
              <a:rPr lang="en-GB" b="1" dirty="0"/>
              <a:t>%</a:t>
            </a:r>
            <a:br>
              <a:rPr lang="en-GB" dirty="0"/>
            </a:br>
            <a:endParaRPr lang="en-GB" dirty="0"/>
          </a:p>
        </p:txBody>
      </p:sp>
      <p:sp>
        <p:nvSpPr>
          <p:cNvPr id="3" name="Content Placeholder 2">
            <a:extLst>
              <a:ext uri="{FF2B5EF4-FFF2-40B4-BE49-F238E27FC236}">
                <a16:creationId xmlns:a16="http://schemas.microsoft.com/office/drawing/2014/main" id="{753CA76C-14E4-4298-8BC1-2D400DE4FB20}"/>
              </a:ext>
            </a:extLst>
          </p:cNvPr>
          <p:cNvSpPr>
            <a:spLocks noGrp="1"/>
          </p:cNvSpPr>
          <p:nvPr>
            <p:ph idx="1"/>
          </p:nvPr>
        </p:nvSpPr>
        <p:spPr/>
        <p:txBody>
          <a:bodyPr/>
          <a:lstStyle/>
          <a:p>
            <a:r>
              <a:rPr lang="en-GB" dirty="0"/>
              <a:t>Coursework:  2,000 word coursework essay</a:t>
            </a:r>
          </a:p>
          <a:p>
            <a:r>
              <a:rPr lang="en-GB" b="1" dirty="0"/>
              <a:t>Submission deadline:</a:t>
            </a:r>
            <a:r>
              <a:rPr lang="en-GB" dirty="0"/>
              <a:t> 5</a:t>
            </a:r>
            <a:r>
              <a:rPr lang="en-GB" baseline="30000" dirty="0"/>
              <a:t>TH</a:t>
            </a:r>
            <a:r>
              <a:rPr lang="en-GB" dirty="0"/>
              <a:t> August 2020</a:t>
            </a:r>
          </a:p>
          <a:p>
            <a:r>
              <a:rPr lang="en-GB" dirty="0"/>
              <a:t> </a:t>
            </a:r>
          </a:p>
          <a:p>
            <a:r>
              <a:rPr lang="en-GB" dirty="0"/>
              <a:t>Research topics and essay question can choose from questions provided in Module guide, or create by individual based on personal interests, but it would be better to discuss your research topic with your tutor first.</a:t>
            </a:r>
          </a:p>
        </p:txBody>
      </p:sp>
    </p:spTree>
    <p:extLst>
      <p:ext uri="{BB962C8B-B14F-4D97-AF65-F5344CB8AC3E}">
        <p14:creationId xmlns:p14="http://schemas.microsoft.com/office/powerpoint/2010/main" val="398727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F649F-AB5E-4F9D-8E9B-DAF484E12554}"/>
              </a:ext>
            </a:extLst>
          </p:cNvPr>
          <p:cNvSpPr>
            <a:spLocks noGrp="1"/>
          </p:cNvSpPr>
          <p:nvPr>
            <p:ph type="title"/>
          </p:nvPr>
        </p:nvSpPr>
        <p:spPr/>
        <p:txBody>
          <a:bodyPr/>
          <a:lstStyle/>
          <a:p>
            <a:r>
              <a:rPr lang="en-GB" dirty="0"/>
              <a:t>Issues related to opening books examination (Assignment 2)</a:t>
            </a:r>
          </a:p>
        </p:txBody>
      </p:sp>
      <p:sp>
        <p:nvSpPr>
          <p:cNvPr id="3" name="Content Placeholder 2">
            <a:extLst>
              <a:ext uri="{FF2B5EF4-FFF2-40B4-BE49-F238E27FC236}">
                <a16:creationId xmlns:a16="http://schemas.microsoft.com/office/drawing/2014/main" id="{F3CAFDDA-79A9-4483-8EC4-5597C6DD2602}"/>
              </a:ext>
            </a:extLst>
          </p:cNvPr>
          <p:cNvSpPr>
            <a:spLocks noGrp="1"/>
          </p:cNvSpPr>
          <p:nvPr>
            <p:ph idx="1"/>
          </p:nvPr>
        </p:nvSpPr>
        <p:spPr>
          <a:xfrm>
            <a:off x="377072" y="1690688"/>
            <a:ext cx="11180190" cy="4802187"/>
          </a:xfrm>
        </p:spPr>
        <p:txBody>
          <a:bodyPr>
            <a:normAutofit/>
          </a:bodyPr>
          <a:lstStyle/>
          <a:p>
            <a:endParaRPr lang="en-GB" dirty="0"/>
          </a:p>
          <a:p>
            <a:r>
              <a:rPr lang="en-GB" b="1" dirty="0"/>
              <a:t>Time of exam </a:t>
            </a:r>
            <a:r>
              <a:rPr lang="en-GB" dirty="0"/>
              <a:t>is not limited for two hours, you can do it as long as the deadline allows.</a:t>
            </a:r>
          </a:p>
          <a:p>
            <a:endParaRPr lang="en-GB" dirty="0"/>
          </a:p>
          <a:p>
            <a:r>
              <a:rPr lang="en-GB" b="1" dirty="0"/>
              <a:t>Words of the exam</a:t>
            </a:r>
            <a:r>
              <a:rPr lang="en-GB" dirty="0"/>
              <a:t>:  No particular request for words for each of the question you have chosen. </a:t>
            </a:r>
          </a:p>
          <a:p>
            <a:r>
              <a:rPr lang="en-GB" dirty="0"/>
              <a:t>The answers of two questions totally should equal to </a:t>
            </a:r>
          </a:p>
          <a:p>
            <a:r>
              <a:rPr lang="en-GB" dirty="0"/>
              <a:t>60% of the 100 % marks for level 5 students</a:t>
            </a:r>
          </a:p>
          <a:p>
            <a:endParaRPr lang="en-GB" b="1" dirty="0"/>
          </a:p>
          <a:p>
            <a:r>
              <a:rPr lang="en-GB" b="1" dirty="0"/>
              <a:t>Submission deadline </a:t>
            </a:r>
            <a:r>
              <a:rPr lang="en-GB" dirty="0"/>
              <a:t>is 5</a:t>
            </a:r>
            <a:r>
              <a:rPr lang="en-GB" baseline="30000" dirty="0"/>
              <a:t>TH</a:t>
            </a:r>
            <a:r>
              <a:rPr lang="en-GB" dirty="0"/>
              <a:t> August 2020</a:t>
            </a:r>
          </a:p>
          <a:p>
            <a:endParaRPr lang="en-GB" dirty="0"/>
          </a:p>
        </p:txBody>
      </p:sp>
    </p:spTree>
    <p:extLst>
      <p:ext uri="{BB962C8B-B14F-4D97-AF65-F5344CB8AC3E}">
        <p14:creationId xmlns:p14="http://schemas.microsoft.com/office/powerpoint/2010/main" val="2408035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858D-05AB-4018-9FE6-C4F933AF4022}"/>
              </a:ext>
            </a:extLst>
          </p:cNvPr>
          <p:cNvSpPr>
            <a:spLocks noGrp="1"/>
          </p:cNvSpPr>
          <p:nvPr>
            <p:ph type="title"/>
          </p:nvPr>
        </p:nvSpPr>
        <p:spPr>
          <a:xfrm>
            <a:off x="0" y="609600"/>
            <a:ext cx="9634194" cy="1320800"/>
          </a:xfrm>
        </p:spPr>
        <p:txBody>
          <a:bodyPr>
            <a:normAutofit fontScale="90000"/>
          </a:bodyPr>
          <a:lstStyle/>
          <a:p>
            <a:r>
              <a:rPr lang="en-GB" b="1" dirty="0"/>
              <a:t>Exam Questions for re-sit (Assessment 2 - 60%)</a:t>
            </a:r>
            <a:br>
              <a:rPr lang="en-GB" dirty="0"/>
            </a:br>
            <a:endParaRPr lang="en-GB" dirty="0"/>
          </a:p>
        </p:txBody>
      </p:sp>
      <p:sp>
        <p:nvSpPr>
          <p:cNvPr id="3" name="Content Placeholder 2">
            <a:extLst>
              <a:ext uri="{FF2B5EF4-FFF2-40B4-BE49-F238E27FC236}">
                <a16:creationId xmlns:a16="http://schemas.microsoft.com/office/drawing/2014/main" id="{C4E1A9EC-180B-4FEB-BFFA-8255B6FAA48B}"/>
              </a:ext>
            </a:extLst>
          </p:cNvPr>
          <p:cNvSpPr>
            <a:spLocks noGrp="1"/>
          </p:cNvSpPr>
          <p:nvPr>
            <p:ph idx="1"/>
          </p:nvPr>
        </p:nvSpPr>
        <p:spPr/>
        <p:txBody>
          <a:bodyPr>
            <a:normAutofit/>
          </a:bodyPr>
          <a:lstStyle/>
          <a:p>
            <a:r>
              <a:rPr lang="en-GB" dirty="0"/>
              <a:t> What is the role of the self in Confucian moral cultivation and ethical relationships?</a:t>
            </a:r>
          </a:p>
          <a:p>
            <a:r>
              <a:rPr lang="en-GB" dirty="0"/>
              <a:t> </a:t>
            </a:r>
          </a:p>
          <a:p>
            <a:pPr lvl="0"/>
            <a:r>
              <a:rPr lang="en-GB" dirty="0"/>
              <a:t>Filial Piety is essential for Confucian Ethics. Critically assess this claim.</a:t>
            </a:r>
          </a:p>
          <a:p>
            <a:r>
              <a:rPr lang="en-GB" dirty="0"/>
              <a:t> </a:t>
            </a:r>
          </a:p>
          <a:p>
            <a:pPr lvl="0"/>
            <a:r>
              <a:rPr lang="en-GB" dirty="0"/>
              <a:t>In what sense can we say that the role of the Father-Son relationship is core to the Confucian Five Relationships.</a:t>
            </a:r>
          </a:p>
          <a:p>
            <a:r>
              <a:rPr lang="en-GB" dirty="0"/>
              <a:t> </a:t>
            </a:r>
          </a:p>
          <a:p>
            <a:pPr lvl="0"/>
            <a:r>
              <a:rPr lang="en-GB" dirty="0"/>
              <a:t>How could individual human rights be secured in the Confucian ethical ideology? </a:t>
            </a:r>
          </a:p>
          <a:p>
            <a:endParaRPr lang="en-GB" dirty="0"/>
          </a:p>
        </p:txBody>
      </p:sp>
    </p:spTree>
    <p:extLst>
      <p:ext uri="{BB962C8B-B14F-4D97-AF65-F5344CB8AC3E}">
        <p14:creationId xmlns:p14="http://schemas.microsoft.com/office/powerpoint/2010/main" val="1956485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3D3C6-893C-482C-9D4E-4293ACE5D864}"/>
              </a:ext>
            </a:extLst>
          </p:cNvPr>
          <p:cNvSpPr>
            <a:spLocks noGrp="1"/>
          </p:cNvSpPr>
          <p:nvPr>
            <p:ph type="ctrTitle"/>
          </p:nvPr>
        </p:nvSpPr>
        <p:spPr/>
        <p:txBody>
          <a:bodyPr/>
          <a:lstStyle/>
          <a:p>
            <a:r>
              <a:rPr lang="en-GB" dirty="0"/>
              <a:t>E- Reading resources for examination questions </a:t>
            </a:r>
          </a:p>
        </p:txBody>
      </p:sp>
      <p:sp>
        <p:nvSpPr>
          <p:cNvPr id="3" name="Subtitle 2">
            <a:extLst>
              <a:ext uri="{FF2B5EF4-FFF2-40B4-BE49-F238E27FC236}">
                <a16:creationId xmlns:a16="http://schemas.microsoft.com/office/drawing/2014/main" id="{8DD4C1AF-B9D5-4ED4-914C-9AE88CB08101}"/>
              </a:ext>
            </a:extLst>
          </p:cNvPr>
          <p:cNvSpPr>
            <a:spLocks noGrp="1"/>
          </p:cNvSpPr>
          <p:nvPr>
            <p:ph type="subTitle" idx="1"/>
          </p:nvPr>
        </p:nvSpPr>
        <p:spPr/>
        <p:txBody>
          <a:bodyPr/>
          <a:lstStyle/>
          <a:p>
            <a:r>
              <a:rPr lang="en-GB" dirty="0"/>
              <a:t>Have uploaded to sessions, especially the last two sessions</a:t>
            </a:r>
          </a:p>
        </p:txBody>
      </p:sp>
    </p:spTree>
    <p:extLst>
      <p:ext uri="{BB962C8B-B14F-4D97-AF65-F5344CB8AC3E}">
        <p14:creationId xmlns:p14="http://schemas.microsoft.com/office/powerpoint/2010/main" val="6544186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28</TotalTime>
  <Words>273</Words>
  <Application>Microsoft Office PowerPoint</Application>
  <PresentationFormat>Widescreen</PresentationFormat>
  <Paragraphs>33</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Trebuchet MS</vt:lpstr>
      <vt:lpstr>Wingdings 3</vt:lpstr>
      <vt:lpstr>Facet</vt:lpstr>
      <vt:lpstr>Coursework assignments (2020) for level HPCH5001 </vt:lpstr>
      <vt:lpstr> Information for resit of  Assessment Component 1 – 40% </vt:lpstr>
      <vt:lpstr>Issues related to opening books examination (Assignment 2)</vt:lpstr>
      <vt:lpstr>Exam Questions for re-sit (Assessment 2 - 60%) </vt:lpstr>
      <vt:lpstr>E- Reading resources for examination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 Reading resources for examination questions </dc:title>
  <dc:creator>ginaxyz@126.com</dc:creator>
  <cp:lastModifiedBy>Yanxia Zhao</cp:lastModifiedBy>
  <cp:revision>7</cp:revision>
  <dcterms:created xsi:type="dcterms:W3CDTF">2020-06-08T09:46:15Z</dcterms:created>
  <dcterms:modified xsi:type="dcterms:W3CDTF">2020-07-02T11:10:09Z</dcterms:modified>
</cp:coreProperties>
</file>