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2"/>
  </p:notesMasterIdLst>
  <p:sldIdLst>
    <p:sldId id="256" r:id="rId7"/>
    <p:sldId id="257" r:id="rId8"/>
    <p:sldId id="263" r:id="rId9"/>
    <p:sldId id="334" r:id="rId10"/>
    <p:sldId id="333" r:id="rId11"/>
    <p:sldId id="337" r:id="rId12"/>
    <p:sldId id="271" r:id="rId13"/>
    <p:sldId id="269" r:id="rId14"/>
    <p:sldId id="335" r:id="rId15"/>
    <p:sldId id="264" r:id="rId16"/>
    <p:sldId id="338" r:id="rId17"/>
    <p:sldId id="273" r:id="rId18"/>
    <p:sldId id="274" r:id="rId19"/>
    <p:sldId id="339" r:id="rId20"/>
    <p:sldId id="33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49B673-0CD1-4815-B518-9DBFD63AD2BC}" v="40" dt="2026-03-25T22:02:33.7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2348" autoAdjust="0"/>
  </p:normalViewPr>
  <p:slideViewPr>
    <p:cSldViewPr snapToGrid="0" snapToObjects="1">
      <p:cViewPr>
        <p:scale>
          <a:sx n="75" d="100"/>
          <a:sy n="75" d="100"/>
        </p:scale>
        <p:origin x="864" y="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0621-F3DB-65EC-A1A0-3DB288AEC5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E0255-57AD-ED27-A6A9-0A00AC0AED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BA97A3-4F98-DCD8-138C-C4E2FA5A5E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C781B8-7A15-756D-8915-279D2F7D1777}"/>
              </a:ext>
            </a:extLst>
          </p:cNvPr>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3876083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F514D-B55A-0393-2A06-67C656A3C6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477B3A-CC7E-CECC-14D3-0032D96EE0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F2D89A-549F-A411-D111-1BBECA529B30}"/>
              </a:ext>
            </a:extLst>
          </p:cNvPr>
          <p:cNvSpPr>
            <a:spLocks noGrp="1"/>
          </p:cNvSpPr>
          <p:nvPr>
            <p:ph type="body" idx="1"/>
          </p:nvPr>
        </p:nvSpPr>
        <p:spPr/>
        <p:txBody>
          <a:bodyPr/>
          <a:lstStyle/>
          <a:p>
            <a:r>
              <a:rPr lang="en-GB" dirty="0"/>
              <a:t>While the default bridge network works, it has a significant limitation — containers can only reach each other by </a:t>
            </a:r>
            <a:r>
              <a:rPr lang="en-GB" b="1" dirty="0"/>
              <a:t>IP address</a:t>
            </a:r>
            <a:r>
              <a:rPr lang="en-GB" dirty="0"/>
              <a:t>.</a:t>
            </a:r>
          </a:p>
          <a:p>
            <a:r>
              <a:rPr lang="en-GB" dirty="0"/>
              <a:t>There is </a:t>
            </a:r>
            <a:r>
              <a:rPr lang="en-GB" b="1" dirty="0"/>
              <a:t>no automatic DNS resolution</a:t>
            </a:r>
            <a:r>
              <a:rPr lang="en-GB" dirty="0"/>
              <a:t> of container names on the default bridge network.</a:t>
            </a:r>
          </a:p>
          <a:p>
            <a:r>
              <a:rPr lang="en-GB" dirty="0"/>
              <a:t>This is fragile in practice. IP addresses assigned to containers can change every time a container restarts, meaning hardcoding IPs into your application configuration is a recipe for failure.</a:t>
            </a:r>
          </a:p>
          <a:p>
            <a:endParaRPr lang="en-GB" dirty="0"/>
          </a:p>
        </p:txBody>
      </p:sp>
      <p:sp>
        <p:nvSpPr>
          <p:cNvPr id="4" name="Slide Number Placeholder 3">
            <a:extLst>
              <a:ext uri="{FF2B5EF4-FFF2-40B4-BE49-F238E27FC236}">
                <a16:creationId xmlns:a16="http://schemas.microsoft.com/office/drawing/2014/main" id="{2B0E9FED-2A9D-FD79-1FB5-A0CD13D4CBCD}"/>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1074587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0BA55-5C40-3BB6-863D-50342D5105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6A16E7-D2B3-5C37-78D5-DD16D66A12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469D07-622E-32EE-8D04-06C23BFD07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58056C-2047-F72B-F6CE-6F0024A16DBB}"/>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3444821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5E24B0-AC14-12B2-330C-AECA4C4E27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105AB2-C577-66FA-1C09-4D0A18CFB7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1FE539-D9EB-4225-2FD6-FFD0AABB0B7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53653F-2A1F-7F3C-D16B-7B998DF6A2E4}"/>
              </a:ext>
            </a:extLst>
          </p:cNvPr>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3566674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A67AB-48C6-F9C2-E0AE-0E28FAFBF9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A4F655-5635-FF9F-F648-EF46CDF9E7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B694E8-89D5-2266-4F3D-FF6034D476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48D1AC-9105-A2A6-54DD-0CC7DBB9CB74}"/>
              </a:ext>
            </a:extLst>
          </p:cNvPr>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1968733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5C5D8-C70C-C091-5BBE-76473074B3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BB529E-9E31-E53B-1EDB-DC614BAC55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90F1BD-7A80-BAEC-E727-C38C75C6C4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9B07C7E-8FE5-3053-C674-C5A0664270EC}"/>
              </a:ext>
            </a:extLst>
          </p:cNvPr>
          <p:cNvSpPr>
            <a:spLocks noGrp="1"/>
          </p:cNvSpPr>
          <p:nvPr>
            <p:ph type="sldNum" sz="quarter" idx="5"/>
          </p:nvPr>
        </p:nvSpPr>
        <p:spPr/>
        <p:txBody>
          <a:bodyPr/>
          <a:lstStyle/>
          <a:p>
            <a:fld id="{57DEBEB4-0A53-4D6B-A3A8-E3F9C5B05690}" type="slidenum">
              <a:rPr lang="en-GB" smtClean="0"/>
              <a:t>8</a:t>
            </a:fld>
            <a:endParaRPr lang="en-GB"/>
          </a:p>
        </p:txBody>
      </p:sp>
    </p:spTree>
    <p:extLst>
      <p:ext uri="{BB962C8B-B14F-4D97-AF65-F5344CB8AC3E}">
        <p14:creationId xmlns:p14="http://schemas.microsoft.com/office/powerpoint/2010/main" val="4097571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7AE09-18F4-9B77-0F7C-863484FF77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D4FD2F-31B2-EFF6-7B94-4DF641ECA9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1A327E-9BB6-001A-8266-820EB3117A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2AD8B32-10F6-6D86-4DD6-B7FE1ABE0913}"/>
              </a:ext>
            </a:extLst>
          </p:cNvPr>
          <p:cNvSpPr>
            <a:spLocks noGrp="1"/>
          </p:cNvSpPr>
          <p:nvPr>
            <p:ph type="sldNum" sz="quarter" idx="5"/>
          </p:nvPr>
        </p:nvSpPr>
        <p:spPr/>
        <p:txBody>
          <a:bodyPr/>
          <a:lstStyle/>
          <a:p>
            <a:fld id="{57DEBEB4-0A53-4D6B-A3A8-E3F9C5B05690}" type="slidenum">
              <a:rPr lang="en-GB" smtClean="0"/>
              <a:t>9</a:t>
            </a:fld>
            <a:endParaRPr lang="en-GB"/>
          </a:p>
        </p:txBody>
      </p:sp>
    </p:spTree>
    <p:extLst>
      <p:ext uri="{BB962C8B-B14F-4D97-AF65-F5344CB8AC3E}">
        <p14:creationId xmlns:p14="http://schemas.microsoft.com/office/powerpoint/2010/main" val="1468878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601C4-06CE-1AB5-D182-BE4A8FED92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CA4F7-642F-9981-7A58-E41A9F8E1E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7B3992-2EE5-EC9F-4CB3-51E9C10EC7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297343-65A4-8F6A-CAA1-24C1D88C0F4D}"/>
              </a:ext>
            </a:extLst>
          </p:cNvPr>
          <p:cNvSpPr>
            <a:spLocks noGrp="1"/>
          </p:cNvSpPr>
          <p:nvPr>
            <p:ph type="sldNum" sz="quarter" idx="5"/>
          </p:nvPr>
        </p:nvSpPr>
        <p:spPr/>
        <p:txBody>
          <a:bodyPr/>
          <a:lstStyle/>
          <a:p>
            <a:fld id="{57DEBEB4-0A53-4D6B-A3A8-E3F9C5B05690}" type="slidenum">
              <a:rPr lang="en-GB" smtClean="0"/>
              <a:t>10</a:t>
            </a:fld>
            <a:endParaRPr lang="en-GB"/>
          </a:p>
        </p:txBody>
      </p:sp>
    </p:spTree>
    <p:extLst>
      <p:ext uri="{BB962C8B-B14F-4D97-AF65-F5344CB8AC3E}">
        <p14:creationId xmlns:p14="http://schemas.microsoft.com/office/powerpoint/2010/main" val="2359035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45B512-4911-F8CD-5A25-9AF3EF6A7B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C05734-D879-B8AE-A5E6-D7390CC0B7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F69A14-4A88-E3B8-24CB-8377796D8F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13D85B-C417-968C-694C-CCDB79AE6D0A}"/>
              </a:ext>
            </a:extLst>
          </p:cNvPr>
          <p:cNvSpPr>
            <a:spLocks noGrp="1"/>
          </p:cNvSpPr>
          <p:nvPr>
            <p:ph type="sldNum" sz="quarter" idx="5"/>
          </p:nvPr>
        </p:nvSpPr>
        <p:spPr/>
        <p:txBody>
          <a:bodyPr/>
          <a:lstStyle/>
          <a:p>
            <a:fld id="{57DEBEB4-0A53-4D6B-A3A8-E3F9C5B05690}" type="slidenum">
              <a:rPr lang="en-GB" smtClean="0"/>
              <a:t>11</a:t>
            </a:fld>
            <a:endParaRPr lang="en-GB"/>
          </a:p>
        </p:txBody>
      </p:sp>
    </p:spTree>
    <p:extLst>
      <p:ext uri="{BB962C8B-B14F-4D97-AF65-F5344CB8AC3E}">
        <p14:creationId xmlns:p14="http://schemas.microsoft.com/office/powerpoint/2010/main" val="543590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A795D-F14A-2658-0F27-ED30EE8F7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61E1A-A71F-7CCE-A1DE-50D5BD851C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73631D-476B-98FD-819F-AAB3136534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E20785-0353-7E27-A43F-CA222F2A43EF}"/>
              </a:ext>
            </a:extLst>
          </p:cNvPr>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1590419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76EC7-BAD2-4225-E7B3-062247BC58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2CD543-5469-FEA9-3117-112DA39EF2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AEFC0D-93F9-2F3F-7F4D-77E7B24FB55F}"/>
              </a:ext>
            </a:extLst>
          </p:cNvPr>
          <p:cNvSpPr>
            <a:spLocks noGrp="1"/>
          </p:cNvSpPr>
          <p:nvPr>
            <p:ph type="body" idx="1"/>
          </p:nvPr>
        </p:nvSpPr>
        <p:spPr/>
        <p:txBody>
          <a:bodyPr/>
          <a:lstStyle/>
          <a:p>
            <a:r>
              <a:rPr lang="en-GB" dirty="0"/>
              <a:t>An overlay network is used to </a:t>
            </a:r>
            <a:r>
              <a:rPr lang="en-GB" b="1" dirty="0"/>
              <a:t>connect containers running on multiple different host machines</a:t>
            </a:r>
          </a:p>
          <a:p>
            <a:r>
              <a:rPr lang="en-GB" dirty="0"/>
              <a:t>The key requirements are:</a:t>
            </a:r>
          </a:p>
          <a:p>
            <a:r>
              <a:rPr lang="en-GB" dirty="0"/>
              <a:t>The hosts must be on the </a:t>
            </a:r>
            <a:r>
              <a:rPr lang="en-GB" b="1" dirty="0"/>
              <a:t>same network</a:t>
            </a:r>
            <a:r>
              <a:rPr lang="en-GB" dirty="0"/>
              <a:t> — meaning they can reach each other</a:t>
            </a:r>
          </a:p>
          <a:p>
            <a:r>
              <a:rPr lang="en-GB" dirty="0"/>
              <a:t>But they </a:t>
            </a:r>
            <a:r>
              <a:rPr lang="en-GB" b="1" dirty="0"/>
              <a:t>can be on different subnets</a:t>
            </a:r>
            <a:r>
              <a:rPr lang="en-GB" dirty="0"/>
              <a:t> — so they don't need to be on the same local network segment</a:t>
            </a:r>
          </a:p>
          <a:p>
            <a:r>
              <a:rPr lang="en-GB" dirty="0"/>
              <a:t>This is what makes overlay networks so powerful in cloud environments, where your virtual machines or physical servers may be spread across different availability zones or data centres, each with their own subnet.</a:t>
            </a:r>
          </a:p>
          <a:p>
            <a:endParaRPr lang="en-GB" dirty="0"/>
          </a:p>
        </p:txBody>
      </p:sp>
      <p:sp>
        <p:nvSpPr>
          <p:cNvPr id="4" name="Slide Number Placeholder 3">
            <a:extLst>
              <a:ext uri="{FF2B5EF4-FFF2-40B4-BE49-F238E27FC236}">
                <a16:creationId xmlns:a16="http://schemas.microsoft.com/office/drawing/2014/main" id="{E47453F1-07CD-392C-B46A-B07D39FEC0D8}"/>
              </a:ext>
            </a:extLst>
          </p:cNvPr>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210836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99E3B-0FC3-0D28-0580-2A850DE68F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E5F1B7-0F78-F0EE-9051-48E20AFD4A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D1E5CA-7649-3BDB-760B-001B2E6E5661}"/>
              </a:ext>
            </a:extLst>
          </p:cNvPr>
          <p:cNvSpPr>
            <a:spLocks noGrp="1"/>
          </p:cNvSpPr>
          <p:nvPr>
            <p:ph type="body" idx="1"/>
          </p:nvPr>
        </p:nvSpPr>
        <p:spPr/>
        <p:txBody>
          <a:bodyPr/>
          <a:lstStyle/>
          <a:p>
            <a:r>
              <a:rPr lang="en-GB" dirty="0"/>
              <a:t>This is the networking foundation of </a:t>
            </a:r>
            <a:r>
              <a:rPr lang="en-GB" b="1" dirty="0"/>
              <a:t>distributed containerised systems</a:t>
            </a:r>
            <a:r>
              <a:rPr lang="en-GB" dirty="0"/>
              <a:t>.</a:t>
            </a:r>
          </a:p>
          <a:p>
            <a:r>
              <a:rPr lang="en-GB" dirty="0"/>
              <a:t>Consider a real-world scenario:</a:t>
            </a:r>
          </a:p>
          <a:p>
            <a:r>
              <a:rPr lang="en-GB" dirty="0"/>
              <a:t>You have a microservices application with 20 services</a:t>
            </a:r>
          </a:p>
          <a:p>
            <a:r>
              <a:rPr lang="en-GB" dirty="0"/>
              <a:t>You need to scale across 5 virtual machines in a cloud cluster</a:t>
            </a:r>
          </a:p>
          <a:p>
            <a:r>
              <a:rPr lang="en-GB" dirty="0"/>
              <a:t>Services need to communicate with each other regardless of which host they're running on</a:t>
            </a:r>
          </a:p>
          <a:p>
            <a:r>
              <a:rPr lang="en-GB" dirty="0"/>
              <a:t>Without overlay networking, this would require complex manual network configuration.</a:t>
            </a:r>
          </a:p>
          <a:p>
            <a:r>
              <a:rPr lang="en-GB" dirty="0"/>
              <a:t>With Docker's overlay driver — particularly in </a:t>
            </a:r>
            <a:r>
              <a:rPr lang="en-GB" b="1" dirty="0"/>
              <a:t>Docker Swarm</a:t>
            </a:r>
            <a:r>
              <a:rPr lang="en-GB" dirty="0"/>
              <a:t> — this is handled automatically.</a:t>
            </a:r>
          </a:p>
          <a:p>
            <a:endParaRPr lang="en-GB" dirty="0"/>
          </a:p>
        </p:txBody>
      </p:sp>
      <p:sp>
        <p:nvSpPr>
          <p:cNvPr id="4" name="Slide Number Placeholder 3">
            <a:extLst>
              <a:ext uri="{FF2B5EF4-FFF2-40B4-BE49-F238E27FC236}">
                <a16:creationId xmlns:a16="http://schemas.microsoft.com/office/drawing/2014/main" id="{101BEA07-C0E3-7E86-20A9-A0718C6E9F32}"/>
              </a:ext>
            </a:extLst>
          </p:cNvPr>
          <p:cNvSpPr>
            <a:spLocks noGrp="1"/>
          </p:cNvSpPr>
          <p:nvPr>
            <p:ph type="sldNum" sz="quarter" idx="5"/>
          </p:nvPr>
        </p:nvSpPr>
        <p:spPr/>
        <p:txBody>
          <a:bodyPr/>
          <a:lstStyle/>
          <a:p>
            <a:fld id="{57DEBEB4-0A53-4D6B-A3A8-E3F9C5B05690}" type="slidenum">
              <a:rPr lang="en-GB" smtClean="0"/>
              <a:t>14</a:t>
            </a:fld>
            <a:endParaRPr lang="en-GB"/>
          </a:p>
        </p:txBody>
      </p:sp>
    </p:spTree>
    <p:extLst>
      <p:ext uri="{BB962C8B-B14F-4D97-AF65-F5344CB8AC3E}">
        <p14:creationId xmlns:p14="http://schemas.microsoft.com/office/powerpoint/2010/main" val="31392578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908D05-6D78-4CB0-0239-2D6B5C5A98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F37485-08B4-3505-6EED-39C7609B3A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54EADC-F56B-EE70-44C1-52230F356CE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FB0FDC-6457-B135-0BE8-F38A2DE089DE}"/>
              </a:ext>
            </a:extLst>
          </p:cNvPr>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3333278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
        <p:nvSpPr>
          <p:cNvPr id="3" name="TextBox 2">
            <a:extLst>
              <a:ext uri="{FF2B5EF4-FFF2-40B4-BE49-F238E27FC236}">
                <a16:creationId xmlns:a16="http://schemas.microsoft.com/office/drawing/2014/main" id="{D2F74478-4DDF-26C3-ACBF-8B87D9606097}"/>
              </a:ext>
            </a:extLst>
          </p:cNvPr>
          <p:cNvSpPr txBox="1"/>
          <p:nvPr/>
        </p:nvSpPr>
        <p:spPr>
          <a:xfrm>
            <a:off x="2644254" y="1942810"/>
            <a:ext cx="6977418" cy="1882567"/>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rPr>
              <a:t>Cloud Technologies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6000" dirty="0">
                <a:solidFill>
                  <a:prstClr val="white"/>
                </a:solidFill>
                <a:latin typeface="Calibri" panose="020F0502020204030204"/>
              </a:rPr>
              <a:t>Container Networks</a:t>
            </a:r>
            <a:endPar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normAutofit/>
          </a:bodyPr>
          <a:lstStyle/>
          <a:p>
            <a:r>
              <a:rPr lang="en-GB" sz="6000" b="1" dirty="0"/>
              <a:t>Container Networks (Docker)</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p:txBody>
          <a:bodyPr/>
          <a:lstStyle/>
          <a:p>
            <a:pPr>
              <a:spcBef>
                <a:spcPct val="0"/>
              </a:spcBef>
              <a:buClrTx/>
              <a:buSzTx/>
            </a:pPr>
            <a:r>
              <a:rPr lang="en-GB" altLang="en-US" sz="3200" dirty="0"/>
              <a:t>Docker Networks</a:t>
            </a:r>
          </a:p>
          <a:p>
            <a:pPr lvl="1">
              <a:spcBef>
                <a:spcPct val="0"/>
              </a:spcBef>
            </a:pPr>
            <a:r>
              <a:rPr lang="en-GB" altLang="en-US" sz="2800" dirty="0"/>
              <a:t>Docker Bridge</a:t>
            </a:r>
          </a:p>
          <a:p>
            <a:pPr>
              <a:spcBef>
                <a:spcPct val="0"/>
              </a:spcBef>
              <a:buClrTx/>
              <a:buSzTx/>
            </a:pPr>
            <a:endParaRPr lang="en-GB" altLang="en-US" sz="3200" dirty="0"/>
          </a:p>
          <a:p>
            <a:pPr>
              <a:spcBef>
                <a:spcPct val="0"/>
              </a:spcBef>
              <a:buClrTx/>
              <a:buSzTx/>
            </a:pPr>
            <a:r>
              <a:rPr lang="en-GB" altLang="en-US" sz="3200" dirty="0"/>
              <a:t>  Network Drivers</a:t>
            </a:r>
          </a:p>
          <a:p>
            <a:pPr lvl="1">
              <a:spcBef>
                <a:spcPct val="0"/>
              </a:spcBef>
            </a:pPr>
            <a:r>
              <a:rPr lang="en-GB" altLang="en-US" sz="2800" dirty="0"/>
              <a:t>Bridge</a:t>
            </a:r>
          </a:p>
          <a:p>
            <a:pPr lvl="1">
              <a:spcBef>
                <a:spcPct val="0"/>
              </a:spcBef>
            </a:pPr>
            <a:r>
              <a:rPr lang="en-GB" altLang="en-US" sz="2800" dirty="0"/>
              <a:t>Overlay</a:t>
            </a:r>
          </a:p>
          <a:p>
            <a:pPr>
              <a:spcBef>
                <a:spcPct val="0"/>
              </a:spcBef>
              <a:buClrTx/>
              <a:buSzTx/>
            </a:pPr>
            <a:endParaRPr lang="en-GB" altLang="en-US" sz="3200" dirty="0"/>
          </a:p>
          <a:p>
            <a:pPr>
              <a:spcBef>
                <a:spcPct val="0"/>
              </a:spcBef>
              <a:buClrTx/>
              <a:buSzTx/>
            </a:pPr>
            <a:r>
              <a:rPr lang="en-GB" altLang="en-US" sz="3200" dirty="0"/>
              <a:t>  Connecting containers to a network</a:t>
            </a:r>
            <a:endParaRPr lang="en-GB" dirty="0"/>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7B18A-EA7C-80F5-5E83-58BE48D2DA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98E7FE3-8F88-C138-C1B4-61F1A99BB5B0}"/>
              </a:ext>
            </a:extLst>
          </p:cNvPr>
          <p:cNvSpPr>
            <a:spLocks noGrp="1"/>
          </p:cNvSpPr>
          <p:nvPr>
            <p:ph type="title"/>
          </p:nvPr>
        </p:nvSpPr>
        <p:spPr/>
        <p:txBody>
          <a:bodyPr>
            <a:normAutofit/>
          </a:bodyPr>
          <a:lstStyle/>
          <a:p>
            <a:r>
              <a:rPr lang="en-US" sz="6000" b="1" dirty="0"/>
              <a:t>Docker Bridge</a:t>
            </a:r>
            <a:endParaRPr lang="en-GB" sz="6000" b="1" dirty="0"/>
          </a:p>
        </p:txBody>
      </p:sp>
      <p:sp>
        <p:nvSpPr>
          <p:cNvPr id="9" name="Content Placeholder 8">
            <a:extLst>
              <a:ext uri="{FF2B5EF4-FFF2-40B4-BE49-F238E27FC236}">
                <a16:creationId xmlns:a16="http://schemas.microsoft.com/office/drawing/2014/main" id="{3B6FF36C-D965-A876-2C37-86250C13D2E6}"/>
              </a:ext>
            </a:extLst>
          </p:cNvPr>
          <p:cNvSpPr>
            <a:spLocks noGrp="1"/>
          </p:cNvSpPr>
          <p:nvPr>
            <p:ph idx="1"/>
          </p:nvPr>
        </p:nvSpPr>
        <p:spPr>
          <a:xfrm>
            <a:off x="358219" y="1690688"/>
            <a:ext cx="11475562" cy="4232440"/>
          </a:xfrm>
        </p:spPr>
        <p:txBody>
          <a:bodyPr>
            <a:normAutofit/>
          </a:bodyPr>
          <a:lstStyle/>
          <a:p>
            <a:r>
              <a:rPr lang="en-GB" sz="3200" dirty="0"/>
              <a:t>When Docker is installed it automatically creates a default network</a:t>
            </a:r>
          </a:p>
          <a:p>
            <a:pPr lvl="1"/>
            <a:r>
              <a:rPr lang="en-GB" sz="2800" dirty="0"/>
              <a:t>This is called </a:t>
            </a:r>
            <a:r>
              <a:rPr lang="en-GB" sz="2800" b="1" dirty="0"/>
              <a:t>"bridge"</a:t>
            </a:r>
            <a:r>
              <a:rPr lang="en-GB" sz="2800" dirty="0"/>
              <a:t>.</a:t>
            </a:r>
          </a:p>
          <a:p>
            <a:pPr lvl="1"/>
            <a:r>
              <a:rPr lang="en-GB" sz="2800" dirty="0"/>
              <a:t>Any container started without specifying a network is automatically attached to this bridge network</a:t>
            </a:r>
          </a:p>
          <a:p>
            <a:r>
              <a:rPr lang="en-GB" sz="3200" dirty="0"/>
              <a:t>Containers on it can communicate with each other via their </a:t>
            </a:r>
            <a:r>
              <a:rPr lang="en-GB" sz="3200" b="1" dirty="0"/>
              <a:t>IP addresses</a:t>
            </a:r>
            <a:r>
              <a:rPr lang="en-GB" sz="3200" dirty="0"/>
              <a:t>.</a:t>
            </a:r>
          </a:p>
          <a:p>
            <a:r>
              <a:rPr lang="en-GB" sz="3200" dirty="0"/>
              <a:t>IP addresses can be recovered and </a:t>
            </a:r>
            <a:r>
              <a:rPr lang="en-GB" sz="3200" dirty="0" err="1"/>
              <a:t>inpected</a:t>
            </a:r>
            <a:r>
              <a:rPr lang="en-GB" sz="3200" dirty="0"/>
              <a:t> using the </a:t>
            </a:r>
            <a:r>
              <a:rPr lang="en-GB" sz="3200" b="1" i="1" dirty="0"/>
              <a:t>network</a:t>
            </a:r>
            <a:r>
              <a:rPr lang="en-GB" sz="3200" dirty="0"/>
              <a:t> keyword:</a:t>
            </a:r>
          </a:p>
        </p:txBody>
      </p:sp>
      <p:pic>
        <p:nvPicPr>
          <p:cNvPr id="8" name="Picture 7">
            <a:extLst>
              <a:ext uri="{FF2B5EF4-FFF2-40B4-BE49-F238E27FC236}">
                <a16:creationId xmlns:a16="http://schemas.microsoft.com/office/drawing/2014/main" id="{598EA451-D3B7-83E4-E474-F66B10FAC5FA}"/>
              </a:ext>
            </a:extLst>
          </p:cNvPr>
          <p:cNvPicPr>
            <a:picLocks noChangeAspect="1"/>
          </p:cNvPicPr>
          <p:nvPr/>
        </p:nvPicPr>
        <p:blipFill>
          <a:blip r:embed="rId3"/>
          <a:stretch>
            <a:fillRect/>
          </a:stretch>
        </p:blipFill>
        <p:spPr>
          <a:xfrm>
            <a:off x="2548768" y="5036632"/>
            <a:ext cx="9285013" cy="408467"/>
          </a:xfrm>
          <a:prstGeom prst="rect">
            <a:avLst/>
          </a:prstGeom>
        </p:spPr>
      </p:pic>
      <p:sp>
        <p:nvSpPr>
          <p:cNvPr id="10" name="TextBox 9">
            <a:extLst>
              <a:ext uri="{FF2B5EF4-FFF2-40B4-BE49-F238E27FC236}">
                <a16:creationId xmlns:a16="http://schemas.microsoft.com/office/drawing/2014/main" id="{861B2AA5-48AB-5338-AA67-352B2B27C463}"/>
              </a:ext>
            </a:extLst>
          </p:cNvPr>
          <p:cNvSpPr txBox="1"/>
          <p:nvPr/>
        </p:nvSpPr>
        <p:spPr>
          <a:xfrm>
            <a:off x="2565400" y="5861539"/>
            <a:ext cx="5198534" cy="584775"/>
          </a:xfrm>
          <a:prstGeom prst="rect">
            <a:avLst/>
          </a:prstGeom>
          <a:noFill/>
        </p:spPr>
        <p:txBody>
          <a:bodyPr wrap="square" rtlCol="0">
            <a:spAutoFit/>
          </a:bodyPr>
          <a:lstStyle/>
          <a:p>
            <a:r>
              <a:rPr lang="en-GB" sz="1600" dirty="0">
                <a:solidFill>
                  <a:srgbClr val="FFC000"/>
                </a:solidFill>
              </a:rPr>
              <a:t>https://docs.docker.com/v17.09/engine/userguide/networking/#the-default-bridge-network</a:t>
            </a:r>
          </a:p>
        </p:txBody>
      </p:sp>
    </p:spTree>
    <p:extLst>
      <p:ext uri="{BB962C8B-B14F-4D97-AF65-F5344CB8AC3E}">
        <p14:creationId xmlns:p14="http://schemas.microsoft.com/office/powerpoint/2010/main" val="3804189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2E8C00-FA1A-FD44-0B6E-D8F3D577649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EE46E48-E4B6-2DAE-775A-CA8A6C2FCDE6}"/>
              </a:ext>
            </a:extLst>
          </p:cNvPr>
          <p:cNvSpPr>
            <a:spLocks noGrp="1"/>
          </p:cNvSpPr>
          <p:nvPr>
            <p:ph type="title"/>
          </p:nvPr>
        </p:nvSpPr>
        <p:spPr/>
        <p:txBody>
          <a:bodyPr>
            <a:normAutofit/>
          </a:bodyPr>
          <a:lstStyle/>
          <a:p>
            <a:r>
              <a:rPr lang="en-US" sz="6000" b="1" dirty="0"/>
              <a:t>Docker Networks</a:t>
            </a:r>
            <a:endParaRPr lang="en-GB" sz="6000" b="1" dirty="0"/>
          </a:p>
        </p:txBody>
      </p:sp>
      <p:sp>
        <p:nvSpPr>
          <p:cNvPr id="9" name="Content Placeholder 8">
            <a:extLst>
              <a:ext uri="{FF2B5EF4-FFF2-40B4-BE49-F238E27FC236}">
                <a16:creationId xmlns:a16="http://schemas.microsoft.com/office/drawing/2014/main" id="{C41F7396-8031-99B1-21FD-78D9BC1AB7B9}"/>
              </a:ext>
            </a:extLst>
          </p:cNvPr>
          <p:cNvSpPr>
            <a:spLocks noGrp="1"/>
          </p:cNvSpPr>
          <p:nvPr>
            <p:ph idx="1"/>
          </p:nvPr>
        </p:nvSpPr>
        <p:spPr>
          <a:xfrm>
            <a:off x="358219" y="1690688"/>
            <a:ext cx="11475561" cy="4232440"/>
          </a:xfrm>
        </p:spPr>
        <p:txBody>
          <a:bodyPr>
            <a:normAutofit fontScale="85000" lnSpcReduction="20000"/>
          </a:bodyPr>
          <a:lstStyle/>
          <a:p>
            <a:r>
              <a:rPr lang="en-GB" dirty="0"/>
              <a:t>To inspect a network, call it by name:</a:t>
            </a:r>
          </a:p>
          <a:p>
            <a:pPr marL="0" indent="0" algn="ctr">
              <a:buNone/>
            </a:pPr>
            <a:r>
              <a:rPr lang="en-GB" b="1" i="1" dirty="0"/>
              <a:t>d</a:t>
            </a:r>
            <a:r>
              <a:rPr lang="en-GB" sz="2800" b="1" i="1" dirty="0"/>
              <a:t>ocker network inspect </a:t>
            </a:r>
            <a:r>
              <a:rPr lang="en-GB" sz="2800" b="1" i="1" dirty="0">
                <a:solidFill>
                  <a:srgbClr val="FF0000"/>
                </a:solidFill>
              </a:rPr>
              <a:t>&lt;network-name&gt;</a:t>
            </a:r>
          </a:p>
          <a:p>
            <a:pPr marL="285750" indent="-285750"/>
            <a:r>
              <a:rPr lang="en-GB" b="1" u="sng" dirty="0"/>
              <a:t>The best approach is to create a user-defined network </a:t>
            </a:r>
            <a:r>
              <a:rPr lang="en-GB" dirty="0"/>
              <a:t>then name the containers and attach them to it.</a:t>
            </a:r>
          </a:p>
          <a:p>
            <a:pPr marL="742950" lvl="1" indent="-285750"/>
            <a:r>
              <a:rPr lang="en-GB" sz="2800" dirty="0"/>
              <a:t>Docker will automatically resolve these names to the IP addresses for you</a:t>
            </a:r>
          </a:p>
          <a:p>
            <a:r>
              <a:rPr lang="en-GB" dirty="0"/>
              <a:t>You can create a user-defined network with an automatically assigned subnet address:</a:t>
            </a:r>
          </a:p>
          <a:p>
            <a:pPr marL="0" indent="0" algn="ctr">
              <a:buNone/>
            </a:pPr>
            <a:r>
              <a:rPr lang="en-GB" b="1" i="1" dirty="0"/>
              <a:t>docker network create &lt;</a:t>
            </a:r>
            <a:r>
              <a:rPr lang="en-GB" b="1" i="1" dirty="0">
                <a:solidFill>
                  <a:srgbClr val="FF0000"/>
                </a:solidFill>
              </a:rPr>
              <a:t>my-net</a:t>
            </a:r>
            <a:r>
              <a:rPr lang="en-GB" b="1" i="1" dirty="0"/>
              <a:t>&gt;</a:t>
            </a:r>
          </a:p>
          <a:p>
            <a:pPr marL="0" indent="0">
              <a:buNone/>
            </a:pPr>
            <a:r>
              <a:rPr lang="en-GB" b="1" dirty="0"/>
              <a:t>OR </a:t>
            </a:r>
            <a:r>
              <a:rPr lang="en-GB" dirty="0"/>
              <a:t>a specific subnet address like this:</a:t>
            </a:r>
          </a:p>
          <a:p>
            <a:pPr marL="0" indent="0" algn="ctr">
              <a:buNone/>
            </a:pPr>
            <a:r>
              <a:rPr lang="en-GB" b="1" i="1" dirty="0"/>
              <a:t>docker network create --subnet=192.168.23.0/24 &lt;</a:t>
            </a:r>
            <a:r>
              <a:rPr lang="en-GB" b="1" i="1" dirty="0">
                <a:solidFill>
                  <a:srgbClr val="FF0000"/>
                </a:solidFill>
              </a:rPr>
              <a:t>my-net</a:t>
            </a:r>
            <a:r>
              <a:rPr lang="en-GB" b="1" i="1" dirty="0"/>
              <a:t>&gt;</a:t>
            </a:r>
          </a:p>
          <a:p>
            <a:r>
              <a:rPr lang="en-GB" dirty="0"/>
              <a:t>Containers can be connected to this network like this:</a:t>
            </a:r>
          </a:p>
          <a:p>
            <a:pPr marL="0" indent="0">
              <a:buNone/>
            </a:pPr>
            <a:r>
              <a:rPr lang="en-GB" dirty="0"/>
              <a:t>	</a:t>
            </a:r>
            <a:r>
              <a:rPr lang="en-GB" b="1" i="1" dirty="0"/>
              <a:t>docker run </a:t>
            </a:r>
            <a:r>
              <a:rPr lang="en-GB" b="1" i="1" dirty="0">
                <a:solidFill>
                  <a:srgbClr val="FF0000"/>
                </a:solidFill>
              </a:rPr>
              <a:t>--network &lt;my-net&gt; </a:t>
            </a:r>
            <a:r>
              <a:rPr lang="en-GB" b="1" i="1" dirty="0"/>
              <a:t>-p 80:80 --name </a:t>
            </a:r>
            <a:r>
              <a:rPr lang="en-GB" b="1" i="1" dirty="0" err="1"/>
              <a:t>container_one</a:t>
            </a:r>
            <a:r>
              <a:rPr lang="en-GB" b="1" i="1" dirty="0"/>
              <a:t> &lt;</a:t>
            </a:r>
            <a:r>
              <a:rPr lang="en-GB" b="1" i="1" dirty="0" err="1"/>
              <a:t>my_image</a:t>
            </a:r>
            <a:r>
              <a:rPr lang="en-GB" b="1" i="1" dirty="0"/>
              <a:t>&gt;</a:t>
            </a:r>
          </a:p>
          <a:p>
            <a:pPr marL="285750" indent="-285750"/>
            <a:endParaRPr lang="en-GB" dirty="0"/>
          </a:p>
        </p:txBody>
      </p:sp>
      <p:sp>
        <p:nvSpPr>
          <p:cNvPr id="2" name="TextBox 1">
            <a:extLst>
              <a:ext uri="{FF2B5EF4-FFF2-40B4-BE49-F238E27FC236}">
                <a16:creationId xmlns:a16="http://schemas.microsoft.com/office/drawing/2014/main" id="{CA1BFDFD-6897-4C32-FB85-4C05923A707A}"/>
              </a:ext>
            </a:extLst>
          </p:cNvPr>
          <p:cNvSpPr txBox="1"/>
          <p:nvPr/>
        </p:nvSpPr>
        <p:spPr>
          <a:xfrm>
            <a:off x="2565400" y="5861539"/>
            <a:ext cx="5198534" cy="584775"/>
          </a:xfrm>
          <a:prstGeom prst="rect">
            <a:avLst/>
          </a:prstGeom>
          <a:noFill/>
        </p:spPr>
        <p:txBody>
          <a:bodyPr wrap="square" rtlCol="0">
            <a:spAutoFit/>
          </a:bodyPr>
          <a:lstStyle/>
          <a:p>
            <a:r>
              <a:rPr lang="en-GB" sz="1600" dirty="0">
                <a:solidFill>
                  <a:srgbClr val="FFC000"/>
                </a:solidFill>
              </a:rPr>
              <a:t>https://docs.docker.com/v17.09/engine/userguide/networking/#the-default-bridge-network</a:t>
            </a:r>
          </a:p>
        </p:txBody>
      </p:sp>
    </p:spTree>
    <p:extLst>
      <p:ext uri="{BB962C8B-B14F-4D97-AF65-F5344CB8AC3E}">
        <p14:creationId xmlns:p14="http://schemas.microsoft.com/office/powerpoint/2010/main" val="1588891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FBF12C-0149-479C-3896-8C3A6FE298A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BB9EB94-DDCA-B77C-7D63-6735E641D30E}"/>
              </a:ext>
            </a:extLst>
          </p:cNvPr>
          <p:cNvSpPr>
            <a:spLocks noGrp="1"/>
          </p:cNvSpPr>
          <p:nvPr>
            <p:ph type="title"/>
          </p:nvPr>
        </p:nvSpPr>
        <p:spPr/>
        <p:txBody>
          <a:bodyPr>
            <a:normAutofit/>
          </a:bodyPr>
          <a:lstStyle/>
          <a:p>
            <a:r>
              <a:rPr lang="en-US" sz="6000" b="1" dirty="0"/>
              <a:t>Network Drivers</a:t>
            </a:r>
            <a:endParaRPr lang="en-GB" sz="6000" b="1" dirty="0"/>
          </a:p>
        </p:txBody>
      </p:sp>
      <p:sp>
        <p:nvSpPr>
          <p:cNvPr id="11" name="Content Placeholder 10">
            <a:extLst>
              <a:ext uri="{FF2B5EF4-FFF2-40B4-BE49-F238E27FC236}">
                <a16:creationId xmlns:a16="http://schemas.microsoft.com/office/drawing/2014/main" id="{5904E9F8-E363-442E-439A-55206C842D2C}"/>
              </a:ext>
            </a:extLst>
          </p:cNvPr>
          <p:cNvSpPr>
            <a:spLocks noGrp="1"/>
          </p:cNvSpPr>
          <p:nvPr>
            <p:ph idx="1"/>
          </p:nvPr>
        </p:nvSpPr>
        <p:spPr>
          <a:xfrm>
            <a:off x="358219" y="1825625"/>
            <a:ext cx="5864781" cy="4024842"/>
          </a:xfrm>
        </p:spPr>
        <p:txBody>
          <a:bodyPr>
            <a:normAutofit fontScale="92500"/>
          </a:bodyPr>
          <a:lstStyle/>
          <a:p>
            <a:r>
              <a:rPr lang="en-GB" dirty="0"/>
              <a:t>There are different types of network drivers</a:t>
            </a:r>
          </a:p>
          <a:p>
            <a:pPr lvl="1"/>
            <a:r>
              <a:rPr lang="en-GB" dirty="0"/>
              <a:t>None: no network</a:t>
            </a:r>
          </a:p>
          <a:p>
            <a:pPr lvl="1"/>
            <a:r>
              <a:rPr lang="en-GB" dirty="0"/>
              <a:t>Bridge: single host computer (default)</a:t>
            </a:r>
          </a:p>
          <a:p>
            <a:pPr lvl="1"/>
            <a:r>
              <a:rPr lang="en-GB" dirty="0"/>
              <a:t>Overlay: multiple host computers in cluster</a:t>
            </a:r>
          </a:p>
          <a:p>
            <a:r>
              <a:rPr lang="en-GB" dirty="0"/>
              <a:t>The most commonly used is the bridge driver which acts like a bridge connecting containers</a:t>
            </a:r>
          </a:p>
          <a:p>
            <a:pPr lvl="1"/>
            <a:r>
              <a:rPr lang="en-GB" dirty="0"/>
              <a:t>Docker provides a DNS server for container name recognition within your application</a:t>
            </a:r>
          </a:p>
        </p:txBody>
      </p:sp>
      <p:pic>
        <p:nvPicPr>
          <p:cNvPr id="12" name="Picture 11">
            <a:extLst>
              <a:ext uri="{FF2B5EF4-FFF2-40B4-BE49-F238E27FC236}">
                <a16:creationId xmlns:a16="http://schemas.microsoft.com/office/drawing/2014/main" id="{76FCAAA7-3BFC-5C38-75AE-74F18C8537BC}"/>
              </a:ext>
            </a:extLst>
          </p:cNvPr>
          <p:cNvPicPr>
            <a:picLocks noChangeAspect="1"/>
          </p:cNvPicPr>
          <p:nvPr/>
        </p:nvPicPr>
        <p:blipFill>
          <a:blip r:embed="rId3"/>
          <a:stretch>
            <a:fillRect/>
          </a:stretch>
        </p:blipFill>
        <p:spPr>
          <a:xfrm>
            <a:off x="6730968" y="787400"/>
            <a:ext cx="4930669" cy="4597400"/>
          </a:xfrm>
          <a:prstGeom prst="rect">
            <a:avLst/>
          </a:prstGeom>
        </p:spPr>
      </p:pic>
    </p:spTree>
    <p:extLst>
      <p:ext uri="{BB962C8B-B14F-4D97-AF65-F5344CB8AC3E}">
        <p14:creationId xmlns:p14="http://schemas.microsoft.com/office/powerpoint/2010/main" val="2706772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8FBDE-602A-5F82-3175-792325ED4A2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8421ED3-27BC-9B6D-6EA9-AC3B660BCB1F}"/>
              </a:ext>
            </a:extLst>
          </p:cNvPr>
          <p:cNvSpPr>
            <a:spLocks noGrp="1"/>
          </p:cNvSpPr>
          <p:nvPr>
            <p:ph type="title"/>
          </p:nvPr>
        </p:nvSpPr>
        <p:spPr/>
        <p:txBody>
          <a:bodyPr>
            <a:normAutofit/>
          </a:bodyPr>
          <a:lstStyle/>
          <a:p>
            <a:r>
              <a:rPr lang="en-US" sz="6000" b="1" dirty="0"/>
              <a:t>Network Drivers</a:t>
            </a:r>
            <a:endParaRPr lang="en-GB" sz="6000" b="1" dirty="0"/>
          </a:p>
        </p:txBody>
      </p:sp>
      <p:sp>
        <p:nvSpPr>
          <p:cNvPr id="11" name="Content Placeholder 10">
            <a:extLst>
              <a:ext uri="{FF2B5EF4-FFF2-40B4-BE49-F238E27FC236}">
                <a16:creationId xmlns:a16="http://schemas.microsoft.com/office/drawing/2014/main" id="{09EE08D5-C8DC-E9B1-62A2-FCC48B7E59FE}"/>
              </a:ext>
            </a:extLst>
          </p:cNvPr>
          <p:cNvSpPr>
            <a:spLocks noGrp="1"/>
          </p:cNvSpPr>
          <p:nvPr>
            <p:ph idx="1"/>
          </p:nvPr>
        </p:nvSpPr>
        <p:spPr>
          <a:xfrm>
            <a:off x="358219" y="1825625"/>
            <a:ext cx="11481847" cy="4024842"/>
          </a:xfrm>
        </p:spPr>
        <p:txBody>
          <a:bodyPr>
            <a:normAutofit/>
          </a:bodyPr>
          <a:lstStyle/>
          <a:p>
            <a:r>
              <a:rPr lang="en-GB" dirty="0"/>
              <a:t>We can set the bridge as the network driver like so:</a:t>
            </a:r>
          </a:p>
          <a:p>
            <a:pPr marL="0" indent="0" algn="ctr">
              <a:buNone/>
            </a:pPr>
            <a:r>
              <a:rPr lang="en-GB" sz="2400" b="1" dirty="0"/>
              <a:t>	</a:t>
            </a:r>
            <a:r>
              <a:rPr lang="en-GB" sz="2400" b="1" i="1" dirty="0"/>
              <a:t>docker network create </a:t>
            </a:r>
            <a:r>
              <a:rPr lang="en-GB" sz="2400" b="1" i="1" dirty="0">
                <a:solidFill>
                  <a:srgbClr val="FF0000"/>
                </a:solidFill>
              </a:rPr>
              <a:t>--driver bridge </a:t>
            </a:r>
            <a:r>
              <a:rPr lang="en-GB" sz="2400" b="1" i="1" dirty="0"/>
              <a:t>my-net</a:t>
            </a:r>
          </a:p>
          <a:p>
            <a:pPr marL="0" indent="0" algn="ctr">
              <a:buNone/>
            </a:pPr>
            <a:r>
              <a:rPr lang="en-GB" sz="2400" b="1" i="1" dirty="0"/>
              <a:t>	docker network create </a:t>
            </a:r>
            <a:r>
              <a:rPr lang="en-GB" sz="2400" b="1" i="1" dirty="0">
                <a:solidFill>
                  <a:srgbClr val="FF0000"/>
                </a:solidFill>
              </a:rPr>
              <a:t>-d bridge </a:t>
            </a:r>
            <a:r>
              <a:rPr lang="en-GB" sz="2400" b="1" i="1" dirty="0"/>
              <a:t>my-net</a:t>
            </a:r>
          </a:p>
          <a:p>
            <a:pPr marL="457200" lvl="1" indent="0">
              <a:buNone/>
            </a:pPr>
            <a:endParaRPr lang="en-GB" sz="1800" dirty="0"/>
          </a:p>
          <a:p>
            <a:r>
              <a:rPr lang="en-GB" dirty="0"/>
              <a:t>Note: The default is a bridge network so you can leave out the --driver option in the above and write it like this:</a:t>
            </a:r>
            <a:endParaRPr lang="en-GB" i="1" dirty="0"/>
          </a:p>
          <a:p>
            <a:pPr marL="0" indent="0" algn="ctr">
              <a:buNone/>
            </a:pPr>
            <a:r>
              <a:rPr lang="en-GB" sz="2400" b="1" i="1" dirty="0"/>
              <a:t>	docker network create my-net</a:t>
            </a:r>
            <a:endParaRPr lang="en-GB" sz="2400" b="1" dirty="0"/>
          </a:p>
        </p:txBody>
      </p:sp>
      <p:sp>
        <p:nvSpPr>
          <p:cNvPr id="2" name="TextBox 1">
            <a:extLst>
              <a:ext uri="{FF2B5EF4-FFF2-40B4-BE49-F238E27FC236}">
                <a16:creationId xmlns:a16="http://schemas.microsoft.com/office/drawing/2014/main" id="{28B09BE8-3DD1-257F-A43F-D8D0EECAF9FF}"/>
              </a:ext>
            </a:extLst>
          </p:cNvPr>
          <p:cNvSpPr txBox="1"/>
          <p:nvPr/>
        </p:nvSpPr>
        <p:spPr>
          <a:xfrm>
            <a:off x="2431983" y="5829327"/>
            <a:ext cx="6058133" cy="369332"/>
          </a:xfrm>
          <a:prstGeom prst="rect">
            <a:avLst/>
          </a:prstGeom>
          <a:noFill/>
        </p:spPr>
        <p:txBody>
          <a:bodyPr wrap="none" rtlCol="0">
            <a:spAutoFit/>
          </a:bodyPr>
          <a:lstStyle/>
          <a:p>
            <a:r>
              <a:rPr lang="en-GB" dirty="0">
                <a:solidFill>
                  <a:srgbClr val="FFC000"/>
                </a:solidFill>
              </a:rPr>
              <a:t>http://www.dasblinkenlichten.com/docker-networking-101/</a:t>
            </a:r>
          </a:p>
        </p:txBody>
      </p:sp>
    </p:spTree>
    <p:extLst>
      <p:ext uri="{BB962C8B-B14F-4D97-AF65-F5344CB8AC3E}">
        <p14:creationId xmlns:p14="http://schemas.microsoft.com/office/powerpoint/2010/main" val="2333415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BBBEF-A989-A30D-3C01-43CBD5D3A35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2ED632-70A8-859D-23F2-B17B369830C0}"/>
              </a:ext>
            </a:extLst>
          </p:cNvPr>
          <p:cNvSpPr>
            <a:spLocks noGrp="1"/>
          </p:cNvSpPr>
          <p:nvPr>
            <p:ph type="title"/>
          </p:nvPr>
        </p:nvSpPr>
        <p:spPr/>
        <p:txBody>
          <a:bodyPr>
            <a:normAutofit/>
          </a:bodyPr>
          <a:lstStyle/>
          <a:p>
            <a:r>
              <a:rPr lang="en-US" sz="6000" b="1" dirty="0"/>
              <a:t>Example</a:t>
            </a:r>
            <a:endParaRPr lang="en-GB" sz="6000" b="1" dirty="0"/>
          </a:p>
        </p:txBody>
      </p:sp>
      <p:sp>
        <p:nvSpPr>
          <p:cNvPr id="9" name="Content Placeholder 8">
            <a:extLst>
              <a:ext uri="{FF2B5EF4-FFF2-40B4-BE49-F238E27FC236}">
                <a16:creationId xmlns:a16="http://schemas.microsoft.com/office/drawing/2014/main" id="{C1C69D9A-1FDC-378D-8AA6-17D67D38A823}"/>
              </a:ext>
            </a:extLst>
          </p:cNvPr>
          <p:cNvSpPr>
            <a:spLocks noGrp="1"/>
          </p:cNvSpPr>
          <p:nvPr>
            <p:ph idx="1"/>
          </p:nvPr>
        </p:nvSpPr>
        <p:spPr>
          <a:xfrm>
            <a:off x="351934" y="1690688"/>
            <a:ext cx="4215006" cy="4193036"/>
          </a:xfrm>
        </p:spPr>
        <p:txBody>
          <a:bodyPr>
            <a:normAutofit/>
          </a:bodyPr>
          <a:lstStyle/>
          <a:p>
            <a:r>
              <a:rPr lang="en-GB" dirty="0"/>
              <a:t>Open two terminals</a:t>
            </a:r>
          </a:p>
          <a:p>
            <a:r>
              <a:rPr lang="en-GB" dirty="0"/>
              <a:t>Create a defined network bridge</a:t>
            </a:r>
          </a:p>
          <a:p>
            <a:r>
              <a:rPr lang="en-GB" dirty="0"/>
              <a:t>Create two containers connected to the defined network</a:t>
            </a:r>
          </a:p>
          <a:p>
            <a:pPr lvl="1"/>
            <a:r>
              <a:rPr lang="en-GB" dirty="0"/>
              <a:t>One in each terminal</a:t>
            </a:r>
          </a:p>
          <a:p>
            <a:r>
              <a:rPr lang="en-GB" dirty="0"/>
              <a:t>Start the two containers and ping between them:</a:t>
            </a:r>
          </a:p>
          <a:p>
            <a:endParaRPr lang="en-GB" dirty="0"/>
          </a:p>
          <a:p>
            <a:endParaRPr lang="en-GB" dirty="0"/>
          </a:p>
        </p:txBody>
      </p:sp>
      <p:pic>
        <p:nvPicPr>
          <p:cNvPr id="26" name="Picture 25">
            <a:extLst>
              <a:ext uri="{FF2B5EF4-FFF2-40B4-BE49-F238E27FC236}">
                <a16:creationId xmlns:a16="http://schemas.microsoft.com/office/drawing/2014/main" id="{6A56C3B2-8060-BCF4-B44D-615F3EA2BEEB}"/>
              </a:ext>
            </a:extLst>
          </p:cNvPr>
          <p:cNvPicPr>
            <a:picLocks noChangeAspect="1"/>
          </p:cNvPicPr>
          <p:nvPr/>
        </p:nvPicPr>
        <p:blipFill>
          <a:blip r:embed="rId3"/>
          <a:stretch>
            <a:fillRect/>
          </a:stretch>
        </p:blipFill>
        <p:spPr>
          <a:xfrm>
            <a:off x="4566940" y="272004"/>
            <a:ext cx="7375742" cy="4511663"/>
          </a:xfrm>
          <a:prstGeom prst="rect">
            <a:avLst/>
          </a:prstGeom>
        </p:spPr>
      </p:pic>
      <p:pic>
        <p:nvPicPr>
          <p:cNvPr id="27" name="Picture 26">
            <a:extLst>
              <a:ext uri="{FF2B5EF4-FFF2-40B4-BE49-F238E27FC236}">
                <a16:creationId xmlns:a16="http://schemas.microsoft.com/office/drawing/2014/main" id="{C59A81C7-F6F1-3A7F-9FEB-3EB1443CFEFD}"/>
              </a:ext>
            </a:extLst>
          </p:cNvPr>
          <p:cNvPicPr>
            <a:picLocks noChangeAspect="1"/>
          </p:cNvPicPr>
          <p:nvPr/>
        </p:nvPicPr>
        <p:blipFill>
          <a:blip r:embed="rId4"/>
          <a:stretch>
            <a:fillRect/>
          </a:stretch>
        </p:blipFill>
        <p:spPr>
          <a:xfrm>
            <a:off x="5128008" y="4783667"/>
            <a:ext cx="6814674" cy="1985733"/>
          </a:xfrm>
          <a:prstGeom prst="rect">
            <a:avLst/>
          </a:prstGeom>
        </p:spPr>
      </p:pic>
    </p:spTree>
    <p:extLst>
      <p:ext uri="{BB962C8B-B14F-4D97-AF65-F5344CB8AC3E}">
        <p14:creationId xmlns:p14="http://schemas.microsoft.com/office/powerpoint/2010/main" val="3315229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D1CAB-844F-7E2C-5080-093CE7506C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CB95A0-03C5-4D20-0048-11D5F9899FE2}"/>
              </a:ext>
            </a:extLst>
          </p:cNvPr>
          <p:cNvSpPr>
            <a:spLocks noGrp="1"/>
          </p:cNvSpPr>
          <p:nvPr>
            <p:ph type="title"/>
          </p:nvPr>
        </p:nvSpPr>
        <p:spPr/>
        <p:txBody>
          <a:bodyPr>
            <a:normAutofit/>
          </a:bodyPr>
          <a:lstStyle/>
          <a:p>
            <a:r>
              <a:rPr lang="en-GB" sz="6000" b="1" dirty="0"/>
              <a:t>Exercise</a:t>
            </a:r>
          </a:p>
        </p:txBody>
      </p:sp>
      <p:sp>
        <p:nvSpPr>
          <p:cNvPr id="9" name="Content Placeholder 8">
            <a:extLst>
              <a:ext uri="{FF2B5EF4-FFF2-40B4-BE49-F238E27FC236}">
                <a16:creationId xmlns:a16="http://schemas.microsoft.com/office/drawing/2014/main" id="{8A827A21-BD3F-31BE-39D1-8509DF123800}"/>
              </a:ext>
            </a:extLst>
          </p:cNvPr>
          <p:cNvSpPr>
            <a:spLocks noGrp="1"/>
          </p:cNvSpPr>
          <p:nvPr>
            <p:ph idx="1"/>
          </p:nvPr>
        </p:nvSpPr>
        <p:spPr>
          <a:xfrm>
            <a:off x="355076" y="1690687"/>
            <a:ext cx="11484989" cy="4517409"/>
          </a:xfrm>
        </p:spPr>
        <p:txBody>
          <a:bodyPr>
            <a:normAutofit/>
          </a:bodyPr>
          <a:lstStyle/>
          <a:p>
            <a:pPr marL="514350" indent="-514350">
              <a:buFont typeface="+mj-lt"/>
              <a:buAutoNum type="arabicPeriod"/>
            </a:pPr>
            <a:r>
              <a:rPr lang="en-GB" dirty="0"/>
              <a:t>Create a network</a:t>
            </a:r>
          </a:p>
          <a:p>
            <a:pPr marL="514350" indent="-514350">
              <a:buFont typeface="+mj-lt"/>
              <a:buAutoNum type="arabicPeriod"/>
            </a:pPr>
            <a:r>
              <a:rPr lang="en-GB" dirty="0"/>
              <a:t>Run two Debian containers</a:t>
            </a:r>
          </a:p>
          <a:p>
            <a:pPr marL="514350" indent="-514350">
              <a:buFont typeface="+mj-lt"/>
              <a:buAutoNum type="arabicPeriod"/>
            </a:pPr>
            <a:r>
              <a:rPr lang="en-GB" dirty="0"/>
              <a:t>Ping one container from the other</a:t>
            </a:r>
          </a:p>
          <a:p>
            <a:pPr marL="514350" indent="-514350">
              <a:buFont typeface="+mj-lt"/>
              <a:buAutoNum type="arabicPeriod"/>
            </a:pPr>
            <a:r>
              <a:rPr lang="en-GB" dirty="0"/>
              <a:t>Remove the containers and the network</a:t>
            </a:r>
          </a:p>
          <a:p>
            <a:endParaRPr lang="en-GB" sz="2400" dirty="0"/>
          </a:p>
        </p:txBody>
      </p:sp>
    </p:spTree>
    <p:extLst>
      <p:ext uri="{BB962C8B-B14F-4D97-AF65-F5344CB8AC3E}">
        <p14:creationId xmlns:p14="http://schemas.microsoft.com/office/powerpoint/2010/main" val="4067013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11A42-E54C-C502-FED5-3E8AEAD6A3E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7E71DA6-A660-981D-4360-DF9A837C99D1}"/>
              </a:ext>
            </a:extLst>
          </p:cNvPr>
          <p:cNvSpPr>
            <a:spLocks noGrp="1"/>
          </p:cNvSpPr>
          <p:nvPr>
            <p:ph type="title"/>
          </p:nvPr>
        </p:nvSpPr>
        <p:spPr/>
        <p:txBody>
          <a:bodyPr>
            <a:normAutofit/>
          </a:bodyPr>
          <a:lstStyle/>
          <a:p>
            <a:r>
              <a:rPr lang="en-GB" sz="6000" b="1" dirty="0"/>
              <a:t>Solution</a:t>
            </a:r>
          </a:p>
        </p:txBody>
      </p:sp>
      <p:sp>
        <p:nvSpPr>
          <p:cNvPr id="9" name="Content Placeholder 8">
            <a:extLst>
              <a:ext uri="{FF2B5EF4-FFF2-40B4-BE49-F238E27FC236}">
                <a16:creationId xmlns:a16="http://schemas.microsoft.com/office/drawing/2014/main" id="{3C4FA1E1-BECA-02AC-708C-24F806F6864F}"/>
              </a:ext>
            </a:extLst>
          </p:cNvPr>
          <p:cNvSpPr>
            <a:spLocks noGrp="1"/>
          </p:cNvSpPr>
          <p:nvPr>
            <p:ph idx="1"/>
          </p:nvPr>
        </p:nvSpPr>
        <p:spPr>
          <a:xfrm>
            <a:off x="355076" y="1690687"/>
            <a:ext cx="11484989" cy="4517409"/>
          </a:xfrm>
        </p:spPr>
        <p:txBody>
          <a:bodyPr>
            <a:normAutofit/>
          </a:bodyPr>
          <a:lstStyle/>
          <a:p>
            <a:pPr marL="514350" indent="-514350">
              <a:buFont typeface="+mj-lt"/>
              <a:buAutoNum type="arabicPeriod"/>
            </a:pPr>
            <a:r>
              <a:rPr lang="en-GB" b="1" i="1" dirty="0"/>
              <a:t>$ docker network create test-network</a:t>
            </a:r>
          </a:p>
          <a:p>
            <a:pPr marL="514350" indent="-514350">
              <a:buFont typeface="+mj-lt"/>
              <a:buAutoNum type="arabicPeriod"/>
            </a:pPr>
            <a:r>
              <a:rPr lang="en-GB" b="1" i="1" dirty="0"/>
              <a:t>$ docker container run --network test-network –</a:t>
            </a:r>
            <a:r>
              <a:rPr lang="en-GB" b="1" i="1" dirty="0" err="1"/>
              <a:t>itd</a:t>
            </a:r>
            <a:r>
              <a:rPr lang="en-GB" b="1" i="1" dirty="0"/>
              <a:t> --name unix1 </a:t>
            </a:r>
            <a:r>
              <a:rPr lang="en-GB" b="1" i="1" dirty="0" err="1"/>
              <a:t>debian</a:t>
            </a:r>
            <a:endParaRPr lang="en-GB" b="1" i="1" dirty="0"/>
          </a:p>
          <a:p>
            <a:pPr marL="514350" indent="-514350">
              <a:buFont typeface="+mj-lt"/>
              <a:buAutoNum type="arabicPeriod"/>
            </a:pPr>
            <a:r>
              <a:rPr lang="en-GB" b="1" i="1" dirty="0"/>
              <a:t>$ docker container run --network test-network –</a:t>
            </a:r>
            <a:r>
              <a:rPr lang="en-GB" b="1" i="1" dirty="0" err="1"/>
              <a:t>itd</a:t>
            </a:r>
            <a:r>
              <a:rPr lang="en-GB" b="1" i="1" dirty="0"/>
              <a:t> --name unix2 </a:t>
            </a:r>
            <a:r>
              <a:rPr lang="en-GB" b="1" i="1" dirty="0" err="1"/>
              <a:t>debian</a:t>
            </a:r>
            <a:endParaRPr lang="en-GB" b="1" i="1" dirty="0"/>
          </a:p>
          <a:p>
            <a:pPr marL="514350" indent="-514350">
              <a:buFont typeface="+mj-lt"/>
              <a:buAutoNum type="arabicPeriod"/>
            </a:pPr>
            <a:r>
              <a:rPr lang="en-GB" b="1" i="1" dirty="0"/>
              <a:t>$ docker container exec –</a:t>
            </a:r>
            <a:r>
              <a:rPr lang="en-GB" b="1" i="1" dirty="0" err="1"/>
              <a:t>itd</a:t>
            </a:r>
            <a:r>
              <a:rPr lang="en-GB" b="1" i="1" dirty="0"/>
              <a:t> unix2</a:t>
            </a:r>
          </a:p>
          <a:p>
            <a:pPr marL="514350" indent="-514350">
              <a:buFont typeface="+mj-lt"/>
              <a:buAutoNum type="arabicPeriod"/>
            </a:pPr>
            <a:r>
              <a:rPr lang="en-GB" b="1" i="1" dirty="0"/>
              <a:t># apt-get update</a:t>
            </a:r>
          </a:p>
          <a:p>
            <a:pPr marL="514350" indent="-514350">
              <a:buFont typeface="+mj-lt"/>
              <a:buAutoNum type="arabicPeriod"/>
            </a:pPr>
            <a:r>
              <a:rPr lang="en-GB" b="1" i="1" dirty="0"/>
              <a:t># apt-get install </a:t>
            </a:r>
            <a:r>
              <a:rPr lang="en-GB" b="1" i="1" dirty="0" err="1"/>
              <a:t>iputils</a:t>
            </a:r>
            <a:r>
              <a:rPr lang="en-GB" b="1" i="1" dirty="0"/>
              <a:t>-ping -y</a:t>
            </a:r>
          </a:p>
          <a:p>
            <a:pPr marL="514350" indent="-514350">
              <a:buFont typeface="+mj-lt"/>
              <a:buAutoNum type="arabicPeriod"/>
            </a:pPr>
            <a:r>
              <a:rPr lang="en-GB" b="1" i="1" dirty="0"/>
              <a:t># ping unix1</a:t>
            </a:r>
          </a:p>
          <a:p>
            <a:pPr marL="514350" indent="-514350">
              <a:buFont typeface="+mj-lt"/>
              <a:buAutoNum type="arabicPeriod"/>
            </a:pPr>
            <a:r>
              <a:rPr lang="en-GB" b="1" i="1" dirty="0"/>
              <a:t>^C &gt; exit</a:t>
            </a:r>
          </a:p>
          <a:p>
            <a:pPr marL="514350" indent="-514350">
              <a:buFont typeface="+mj-lt"/>
              <a:buAutoNum type="arabicPeriod"/>
            </a:pPr>
            <a:endParaRPr lang="en-GB" b="1" i="1" dirty="0"/>
          </a:p>
        </p:txBody>
      </p:sp>
    </p:spTree>
    <p:extLst>
      <p:ext uri="{BB962C8B-B14F-4D97-AF65-F5344CB8AC3E}">
        <p14:creationId xmlns:p14="http://schemas.microsoft.com/office/powerpoint/2010/main" val="3774617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9354E-C2E2-13DE-52C7-6E0B9A9860E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9DB8046-87ED-4EEF-6E4E-A8A281C99078}"/>
              </a:ext>
            </a:extLst>
          </p:cNvPr>
          <p:cNvSpPr>
            <a:spLocks noGrp="1"/>
          </p:cNvSpPr>
          <p:nvPr>
            <p:ph type="title"/>
          </p:nvPr>
        </p:nvSpPr>
        <p:spPr/>
        <p:txBody>
          <a:bodyPr>
            <a:normAutofit/>
          </a:bodyPr>
          <a:lstStyle/>
          <a:p>
            <a:r>
              <a:rPr lang="en-GB" sz="6000" b="1" dirty="0"/>
              <a:t>Useful Instructions</a:t>
            </a:r>
          </a:p>
        </p:txBody>
      </p:sp>
      <p:sp>
        <p:nvSpPr>
          <p:cNvPr id="9" name="Content Placeholder 8">
            <a:extLst>
              <a:ext uri="{FF2B5EF4-FFF2-40B4-BE49-F238E27FC236}">
                <a16:creationId xmlns:a16="http://schemas.microsoft.com/office/drawing/2014/main" id="{DF2EBCCA-D51E-4419-C3BE-23711C4C5C03}"/>
              </a:ext>
            </a:extLst>
          </p:cNvPr>
          <p:cNvSpPr>
            <a:spLocks noGrp="1"/>
          </p:cNvSpPr>
          <p:nvPr>
            <p:ph idx="1"/>
          </p:nvPr>
        </p:nvSpPr>
        <p:spPr>
          <a:xfrm>
            <a:off x="358219" y="1690688"/>
            <a:ext cx="11247447" cy="4513316"/>
          </a:xfrm>
        </p:spPr>
        <p:txBody>
          <a:bodyPr>
            <a:normAutofit/>
          </a:bodyPr>
          <a:lstStyle/>
          <a:p>
            <a:r>
              <a:rPr lang="en-GB" dirty="0"/>
              <a:t>Create a new network</a:t>
            </a:r>
            <a:br>
              <a:rPr lang="en-GB" dirty="0"/>
            </a:br>
            <a:r>
              <a:rPr lang="en-GB" i="1" dirty="0"/>
              <a:t>docker network create my-net</a:t>
            </a:r>
          </a:p>
          <a:p>
            <a:r>
              <a:rPr lang="en-GB" dirty="0"/>
              <a:t>Run a new container and connect it to a network</a:t>
            </a:r>
            <a:br>
              <a:rPr lang="en-GB" dirty="0"/>
            </a:br>
            <a:r>
              <a:rPr lang="en-GB" i="1" dirty="0"/>
              <a:t>docker run --network my-net  --name my-container</a:t>
            </a:r>
          </a:p>
          <a:p>
            <a:r>
              <a:rPr lang="en-GB" dirty="0"/>
              <a:t>Connect an already running container to a network</a:t>
            </a:r>
            <a:br>
              <a:rPr lang="en-GB" dirty="0"/>
            </a:br>
            <a:r>
              <a:rPr lang="en-GB" i="1" dirty="0"/>
              <a:t>docker network connect    my-net   my-container</a:t>
            </a:r>
          </a:p>
          <a:p>
            <a:r>
              <a:rPr lang="en-GB" dirty="0"/>
              <a:t>List all networks</a:t>
            </a:r>
            <a:br>
              <a:rPr lang="en-GB" dirty="0"/>
            </a:br>
            <a:r>
              <a:rPr lang="en-GB" i="1" dirty="0"/>
              <a:t>docker network ls</a:t>
            </a:r>
          </a:p>
        </p:txBody>
      </p:sp>
      <p:sp>
        <p:nvSpPr>
          <p:cNvPr id="17" name="TextBox 16">
            <a:extLst>
              <a:ext uri="{FF2B5EF4-FFF2-40B4-BE49-F238E27FC236}">
                <a16:creationId xmlns:a16="http://schemas.microsoft.com/office/drawing/2014/main" id="{6B9E9A1F-395C-B362-A031-F53ABED97585}"/>
              </a:ext>
            </a:extLst>
          </p:cNvPr>
          <p:cNvSpPr txBox="1"/>
          <p:nvPr/>
        </p:nvSpPr>
        <p:spPr>
          <a:xfrm>
            <a:off x="2486850" y="5774889"/>
            <a:ext cx="6176819" cy="646331"/>
          </a:xfrm>
          <a:prstGeom prst="rect">
            <a:avLst/>
          </a:prstGeom>
          <a:noFill/>
        </p:spPr>
        <p:txBody>
          <a:bodyPr wrap="none" rtlCol="0">
            <a:spAutoFit/>
          </a:bodyPr>
          <a:lstStyle/>
          <a:p>
            <a:r>
              <a:rPr lang="en-GB" dirty="0">
                <a:solidFill>
                  <a:srgbClr val="FFC000"/>
                </a:solidFill>
              </a:rPr>
              <a:t>https://docs.docker.com/v17.09/engine/userguide/networking/</a:t>
            </a:r>
          </a:p>
          <a:p>
            <a:r>
              <a:rPr lang="en-GB" dirty="0">
                <a:solidFill>
                  <a:srgbClr val="FFC000"/>
                </a:solidFill>
              </a:rPr>
              <a:t>work-with-networks/#basic-container-networking-example</a:t>
            </a:r>
          </a:p>
        </p:txBody>
      </p:sp>
    </p:spTree>
    <p:extLst>
      <p:ext uri="{BB962C8B-B14F-4D97-AF65-F5344CB8AC3E}">
        <p14:creationId xmlns:p14="http://schemas.microsoft.com/office/powerpoint/2010/main" val="4288200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9D4A9-BCE8-B1EB-63FD-0E8CBA7E408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0594973-1543-427A-CFF7-11F7905EE9EC}"/>
              </a:ext>
            </a:extLst>
          </p:cNvPr>
          <p:cNvSpPr>
            <a:spLocks noGrp="1"/>
          </p:cNvSpPr>
          <p:nvPr>
            <p:ph type="title"/>
          </p:nvPr>
        </p:nvSpPr>
        <p:spPr/>
        <p:txBody>
          <a:bodyPr>
            <a:normAutofit/>
          </a:bodyPr>
          <a:lstStyle/>
          <a:p>
            <a:r>
              <a:rPr lang="en-GB" sz="6000" b="1" dirty="0"/>
              <a:t>Useful Instructions</a:t>
            </a:r>
          </a:p>
        </p:txBody>
      </p:sp>
      <p:sp>
        <p:nvSpPr>
          <p:cNvPr id="9" name="Content Placeholder 8">
            <a:extLst>
              <a:ext uri="{FF2B5EF4-FFF2-40B4-BE49-F238E27FC236}">
                <a16:creationId xmlns:a16="http://schemas.microsoft.com/office/drawing/2014/main" id="{F3E86E59-8456-161C-A95D-46A165A4C7B1}"/>
              </a:ext>
            </a:extLst>
          </p:cNvPr>
          <p:cNvSpPr>
            <a:spLocks noGrp="1"/>
          </p:cNvSpPr>
          <p:nvPr>
            <p:ph idx="1"/>
          </p:nvPr>
        </p:nvSpPr>
        <p:spPr>
          <a:xfrm>
            <a:off x="358219" y="1690688"/>
            <a:ext cx="11247447" cy="4513316"/>
          </a:xfrm>
        </p:spPr>
        <p:txBody>
          <a:bodyPr>
            <a:normAutofit/>
          </a:bodyPr>
          <a:lstStyle/>
          <a:p>
            <a:r>
              <a:rPr lang="en-GB" dirty="0"/>
              <a:t>Remove a network</a:t>
            </a:r>
            <a:br>
              <a:rPr lang="en-GB" i="1" dirty="0"/>
            </a:br>
            <a:r>
              <a:rPr lang="en-GB" i="1" dirty="0"/>
              <a:t>docker network rm  my-net</a:t>
            </a:r>
          </a:p>
          <a:p>
            <a:r>
              <a:rPr lang="en-GB" dirty="0"/>
              <a:t>Disconnect a container from a network</a:t>
            </a:r>
            <a:br>
              <a:rPr lang="en-GB" dirty="0"/>
            </a:br>
            <a:r>
              <a:rPr lang="en-GB" i="1" dirty="0"/>
              <a:t>docker network disconnect  my-net  my-container</a:t>
            </a:r>
          </a:p>
          <a:p>
            <a:r>
              <a:rPr lang="en-GB" dirty="0"/>
              <a:t>Display network details including the containers attached to it</a:t>
            </a:r>
            <a:br>
              <a:rPr lang="en-GB" dirty="0"/>
            </a:br>
            <a:r>
              <a:rPr lang="en-GB" i="1" dirty="0"/>
              <a:t>docker network inspect  my-net</a:t>
            </a:r>
          </a:p>
          <a:p>
            <a:r>
              <a:rPr lang="en-GB" dirty="0"/>
              <a:t>Connect to a running container so you execute instructions i.e. </a:t>
            </a:r>
            <a:r>
              <a:rPr lang="en-GB" dirty="0" err="1"/>
              <a:t>equiv</a:t>
            </a:r>
            <a:r>
              <a:rPr lang="en-GB" dirty="0"/>
              <a:t> to starting with -it option</a:t>
            </a:r>
            <a:br>
              <a:rPr lang="en-GB" dirty="0"/>
            </a:br>
            <a:r>
              <a:rPr lang="en-GB" i="1" dirty="0"/>
              <a:t>docker attach my-container</a:t>
            </a:r>
          </a:p>
        </p:txBody>
      </p:sp>
      <p:sp>
        <p:nvSpPr>
          <p:cNvPr id="2" name="TextBox 1">
            <a:extLst>
              <a:ext uri="{FF2B5EF4-FFF2-40B4-BE49-F238E27FC236}">
                <a16:creationId xmlns:a16="http://schemas.microsoft.com/office/drawing/2014/main" id="{6DB5935F-0AE4-D577-5C5F-226821FEB1D0}"/>
              </a:ext>
            </a:extLst>
          </p:cNvPr>
          <p:cNvSpPr txBox="1"/>
          <p:nvPr/>
        </p:nvSpPr>
        <p:spPr>
          <a:xfrm>
            <a:off x="2486850" y="5774889"/>
            <a:ext cx="6176819" cy="646331"/>
          </a:xfrm>
          <a:prstGeom prst="rect">
            <a:avLst/>
          </a:prstGeom>
          <a:noFill/>
        </p:spPr>
        <p:txBody>
          <a:bodyPr wrap="none" rtlCol="0">
            <a:spAutoFit/>
          </a:bodyPr>
          <a:lstStyle/>
          <a:p>
            <a:r>
              <a:rPr lang="en-GB" dirty="0">
                <a:solidFill>
                  <a:srgbClr val="FFC000"/>
                </a:solidFill>
              </a:rPr>
              <a:t>https://docs.docker.com/v17.09/engine/userguide/networking/</a:t>
            </a:r>
          </a:p>
          <a:p>
            <a:r>
              <a:rPr lang="en-GB" dirty="0">
                <a:solidFill>
                  <a:srgbClr val="FFC000"/>
                </a:solidFill>
              </a:rPr>
              <a:t>work-with-networks/#basic-container-networking-example</a:t>
            </a:r>
          </a:p>
        </p:txBody>
      </p:sp>
    </p:spTree>
    <p:extLst>
      <p:ext uri="{BB962C8B-B14F-4D97-AF65-F5344CB8AC3E}">
        <p14:creationId xmlns:p14="http://schemas.microsoft.com/office/powerpoint/2010/main" val="16758584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22010-684C-CECE-DD1F-9AE82F8BAA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C6CE076-AE9B-8BA9-16A4-BA306E8F8314}"/>
              </a:ext>
            </a:extLst>
          </p:cNvPr>
          <p:cNvSpPr>
            <a:spLocks noGrp="1"/>
          </p:cNvSpPr>
          <p:nvPr>
            <p:ph type="title"/>
          </p:nvPr>
        </p:nvSpPr>
        <p:spPr/>
        <p:txBody>
          <a:bodyPr>
            <a:normAutofit/>
          </a:bodyPr>
          <a:lstStyle/>
          <a:p>
            <a:r>
              <a:rPr lang="en-US" sz="6000" b="1" dirty="0"/>
              <a:t>Example</a:t>
            </a:r>
            <a:endParaRPr lang="en-GB" sz="6000" b="1" dirty="0"/>
          </a:p>
        </p:txBody>
      </p:sp>
      <p:pic>
        <p:nvPicPr>
          <p:cNvPr id="2" name="Content Placeholder 1">
            <a:extLst>
              <a:ext uri="{FF2B5EF4-FFF2-40B4-BE49-F238E27FC236}">
                <a16:creationId xmlns:a16="http://schemas.microsoft.com/office/drawing/2014/main" id="{2B7BC77D-34AA-7BAE-FC86-5A9EB74A1A0E}"/>
              </a:ext>
            </a:extLst>
          </p:cNvPr>
          <p:cNvPicPr>
            <a:picLocks noGrp="1" noChangeAspect="1"/>
          </p:cNvPicPr>
          <p:nvPr>
            <p:ph idx="1"/>
          </p:nvPr>
        </p:nvPicPr>
        <p:blipFill>
          <a:blip r:embed="rId3"/>
          <a:stretch>
            <a:fillRect/>
          </a:stretch>
        </p:blipFill>
        <p:spPr>
          <a:xfrm>
            <a:off x="4793622" y="76203"/>
            <a:ext cx="7313711" cy="5700782"/>
          </a:xfrm>
          <a:prstGeom prst="rect">
            <a:avLst/>
          </a:prstGeom>
        </p:spPr>
      </p:pic>
    </p:spTree>
    <p:extLst>
      <p:ext uri="{BB962C8B-B14F-4D97-AF65-F5344CB8AC3E}">
        <p14:creationId xmlns:p14="http://schemas.microsoft.com/office/powerpoint/2010/main" val="2374094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B14B1-3885-21AE-D041-C65F9DC76AD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ACBAFED-C11F-1BBC-DA18-2BEA1238F668}"/>
              </a:ext>
            </a:extLst>
          </p:cNvPr>
          <p:cNvSpPr>
            <a:spLocks noGrp="1"/>
          </p:cNvSpPr>
          <p:nvPr>
            <p:ph type="title"/>
          </p:nvPr>
        </p:nvSpPr>
        <p:spPr/>
        <p:txBody>
          <a:bodyPr>
            <a:normAutofit/>
          </a:bodyPr>
          <a:lstStyle/>
          <a:p>
            <a:r>
              <a:rPr lang="en-GB" sz="6000" b="1" dirty="0"/>
              <a:t>Overlay Network</a:t>
            </a:r>
          </a:p>
        </p:txBody>
      </p:sp>
      <p:sp>
        <p:nvSpPr>
          <p:cNvPr id="9" name="Content Placeholder 8">
            <a:extLst>
              <a:ext uri="{FF2B5EF4-FFF2-40B4-BE49-F238E27FC236}">
                <a16:creationId xmlns:a16="http://schemas.microsoft.com/office/drawing/2014/main" id="{9F4E577C-5C4F-6ABB-D81E-DAF0D9C4B835}"/>
              </a:ext>
            </a:extLst>
          </p:cNvPr>
          <p:cNvSpPr>
            <a:spLocks noGrp="1"/>
          </p:cNvSpPr>
          <p:nvPr>
            <p:ph idx="1"/>
          </p:nvPr>
        </p:nvSpPr>
        <p:spPr>
          <a:xfrm>
            <a:off x="358220" y="1825625"/>
            <a:ext cx="3587247" cy="3940175"/>
          </a:xfrm>
        </p:spPr>
        <p:txBody>
          <a:bodyPr>
            <a:normAutofit/>
          </a:bodyPr>
          <a:lstStyle/>
          <a:p>
            <a:r>
              <a:rPr lang="en-GB" sz="2400" dirty="0"/>
              <a:t>Used to connect containers on multiple different hosts. The hosts must be on the same network, but can be on different subnets</a:t>
            </a:r>
          </a:p>
          <a:p>
            <a:endParaRPr lang="en-GB" sz="2400" dirty="0"/>
          </a:p>
          <a:p>
            <a:r>
              <a:rPr lang="en-GB" sz="2400" dirty="0"/>
              <a:t>Clustering</a:t>
            </a:r>
          </a:p>
          <a:p>
            <a:endParaRPr lang="en-GB" sz="2400" dirty="0"/>
          </a:p>
        </p:txBody>
      </p:sp>
      <p:pic>
        <p:nvPicPr>
          <p:cNvPr id="2" name="Picture 1">
            <a:extLst>
              <a:ext uri="{FF2B5EF4-FFF2-40B4-BE49-F238E27FC236}">
                <a16:creationId xmlns:a16="http://schemas.microsoft.com/office/drawing/2014/main" id="{B35C8885-3F31-5A23-BFCE-CAF71C658941}"/>
              </a:ext>
            </a:extLst>
          </p:cNvPr>
          <p:cNvPicPr>
            <a:picLocks noChangeAspect="1"/>
          </p:cNvPicPr>
          <p:nvPr/>
        </p:nvPicPr>
        <p:blipFill>
          <a:blip r:embed="rId3"/>
          <a:stretch>
            <a:fillRect/>
          </a:stretch>
        </p:blipFill>
        <p:spPr>
          <a:xfrm>
            <a:off x="3945467" y="1479031"/>
            <a:ext cx="8388823" cy="4633362"/>
          </a:xfrm>
          <a:prstGeom prst="rect">
            <a:avLst/>
          </a:prstGeom>
        </p:spPr>
      </p:pic>
    </p:spTree>
    <p:extLst>
      <p:ext uri="{BB962C8B-B14F-4D97-AF65-F5344CB8AC3E}">
        <p14:creationId xmlns:p14="http://schemas.microsoft.com/office/powerpoint/2010/main" val="3315044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B7529-59BD-6C29-6E28-3F80B2962C4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46CF37A-6FCB-510B-EA71-4CB046AAD97B}"/>
              </a:ext>
            </a:extLst>
          </p:cNvPr>
          <p:cNvSpPr>
            <a:spLocks noGrp="1"/>
          </p:cNvSpPr>
          <p:nvPr>
            <p:ph type="title"/>
          </p:nvPr>
        </p:nvSpPr>
        <p:spPr/>
        <p:txBody>
          <a:bodyPr>
            <a:normAutofit/>
          </a:bodyPr>
          <a:lstStyle/>
          <a:p>
            <a:r>
              <a:rPr lang="en-GB" sz="6000" b="1" dirty="0"/>
              <a:t>Overlay Network</a:t>
            </a:r>
          </a:p>
        </p:txBody>
      </p:sp>
      <p:sp>
        <p:nvSpPr>
          <p:cNvPr id="9" name="Content Placeholder 8">
            <a:extLst>
              <a:ext uri="{FF2B5EF4-FFF2-40B4-BE49-F238E27FC236}">
                <a16:creationId xmlns:a16="http://schemas.microsoft.com/office/drawing/2014/main" id="{7FC8C699-E9A0-2EF3-B63D-AFB1FF059452}"/>
              </a:ext>
            </a:extLst>
          </p:cNvPr>
          <p:cNvSpPr>
            <a:spLocks noGrp="1"/>
          </p:cNvSpPr>
          <p:nvPr>
            <p:ph idx="1"/>
          </p:nvPr>
        </p:nvSpPr>
        <p:spPr>
          <a:xfrm>
            <a:off x="358220" y="1825625"/>
            <a:ext cx="3587247" cy="3940175"/>
          </a:xfrm>
        </p:spPr>
        <p:txBody>
          <a:bodyPr>
            <a:normAutofit fontScale="85000" lnSpcReduction="20000"/>
          </a:bodyPr>
          <a:lstStyle/>
          <a:p>
            <a:r>
              <a:rPr lang="en-GB" sz="2400" dirty="0"/>
              <a:t>Overlay networks use </a:t>
            </a:r>
            <a:r>
              <a:rPr lang="en-GB" sz="2400" b="1" dirty="0"/>
              <a:t>encapsulation</a:t>
            </a:r>
            <a:r>
              <a:rPr lang="en-GB" sz="2400" dirty="0"/>
              <a:t> — specifically a protocol called </a:t>
            </a:r>
            <a:r>
              <a:rPr lang="en-GB" sz="2400" b="1" dirty="0"/>
              <a:t>VXLAN</a:t>
            </a:r>
            <a:r>
              <a:rPr lang="en-GB" sz="2400" dirty="0"/>
              <a:t> (Virtual Extensible LAN).</a:t>
            </a:r>
          </a:p>
          <a:p>
            <a:r>
              <a:rPr lang="en-GB" sz="2400" dirty="0"/>
              <a:t>When a container on Host 1 sends a packet to a container on Host 2, Docker will:</a:t>
            </a:r>
          </a:p>
          <a:p>
            <a:r>
              <a:rPr lang="en-GB" sz="2400" b="1" dirty="0"/>
              <a:t>Wrap</a:t>
            </a:r>
            <a:r>
              <a:rPr lang="en-GB" sz="2400" dirty="0"/>
              <a:t> the original network packet inside another packet</a:t>
            </a:r>
          </a:p>
          <a:p>
            <a:r>
              <a:rPr lang="en-GB" sz="2400" b="1" dirty="0"/>
              <a:t>Send</a:t>
            </a:r>
            <a:r>
              <a:rPr lang="en-GB" sz="2400" dirty="0"/>
              <a:t> it across the physical network between the hosts</a:t>
            </a:r>
          </a:p>
          <a:p>
            <a:r>
              <a:rPr lang="en-GB" sz="2400" b="1" dirty="0"/>
              <a:t>Unwrap</a:t>
            </a:r>
            <a:r>
              <a:rPr lang="en-GB" sz="2400" dirty="0"/>
              <a:t> it on the receiving host and deliver it to the target container</a:t>
            </a:r>
          </a:p>
          <a:p>
            <a:endParaRPr lang="en-GB" sz="2400" dirty="0"/>
          </a:p>
        </p:txBody>
      </p:sp>
      <p:pic>
        <p:nvPicPr>
          <p:cNvPr id="2" name="Picture 1">
            <a:extLst>
              <a:ext uri="{FF2B5EF4-FFF2-40B4-BE49-F238E27FC236}">
                <a16:creationId xmlns:a16="http://schemas.microsoft.com/office/drawing/2014/main" id="{E8331FE2-0E23-9DDC-3549-87C0199EDF39}"/>
              </a:ext>
            </a:extLst>
          </p:cNvPr>
          <p:cNvPicPr>
            <a:picLocks noChangeAspect="1"/>
          </p:cNvPicPr>
          <p:nvPr/>
        </p:nvPicPr>
        <p:blipFill>
          <a:blip r:embed="rId3"/>
          <a:stretch>
            <a:fillRect/>
          </a:stretch>
        </p:blipFill>
        <p:spPr>
          <a:xfrm>
            <a:off x="3945467" y="1479031"/>
            <a:ext cx="8388823" cy="4633362"/>
          </a:xfrm>
          <a:prstGeom prst="rect">
            <a:avLst/>
          </a:prstGeom>
        </p:spPr>
      </p:pic>
    </p:spTree>
    <p:extLst>
      <p:ext uri="{BB962C8B-B14F-4D97-AF65-F5344CB8AC3E}">
        <p14:creationId xmlns:p14="http://schemas.microsoft.com/office/powerpoint/2010/main" val="3410172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61D1E4-5514-B02A-8593-584B6DD3988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4EF9B29-6C42-DADD-B2B3-4E296DEF734E}"/>
              </a:ext>
            </a:extLst>
          </p:cNvPr>
          <p:cNvSpPr>
            <a:spLocks noGrp="1"/>
          </p:cNvSpPr>
          <p:nvPr>
            <p:ph type="title"/>
          </p:nvPr>
        </p:nvSpPr>
        <p:spPr/>
        <p:txBody>
          <a:bodyPr>
            <a:normAutofit/>
          </a:bodyPr>
          <a:lstStyle/>
          <a:p>
            <a:r>
              <a:rPr lang="en-GB" sz="6000" b="1" dirty="0"/>
              <a:t>Summary</a:t>
            </a:r>
          </a:p>
        </p:txBody>
      </p:sp>
      <p:sp>
        <p:nvSpPr>
          <p:cNvPr id="9" name="Content Placeholder 8">
            <a:extLst>
              <a:ext uri="{FF2B5EF4-FFF2-40B4-BE49-F238E27FC236}">
                <a16:creationId xmlns:a16="http://schemas.microsoft.com/office/drawing/2014/main" id="{2147F213-76C1-F0F9-B47A-82F2EF14A43A}"/>
              </a:ext>
            </a:extLst>
          </p:cNvPr>
          <p:cNvSpPr>
            <a:spLocks noGrp="1"/>
          </p:cNvSpPr>
          <p:nvPr>
            <p:ph idx="1"/>
          </p:nvPr>
        </p:nvSpPr>
        <p:spPr>
          <a:xfrm>
            <a:off x="358220" y="1825625"/>
            <a:ext cx="11481846" cy="3940175"/>
          </a:xfrm>
        </p:spPr>
        <p:txBody>
          <a:bodyPr>
            <a:normAutofit/>
          </a:bodyPr>
          <a:lstStyle/>
          <a:p>
            <a:r>
              <a:rPr lang="en-GB" dirty="0"/>
              <a:t>Containers connected to the default “bridge” network can communicate with each other by IP address. </a:t>
            </a:r>
          </a:p>
          <a:p>
            <a:r>
              <a:rPr lang="en-GB" dirty="0"/>
              <a:t>Docker does not support automatic service discovery on the default bridge network. </a:t>
            </a:r>
          </a:p>
          <a:p>
            <a:r>
              <a:rPr lang="en-GB" dirty="0"/>
              <a:t>If you want containers to be able to resolve IP addresses by container name, you should use user-defined networks instead i.e. </a:t>
            </a:r>
            <a:r>
              <a:rPr lang="en-GB" i="1" dirty="0"/>
              <a:t>docker network create</a:t>
            </a:r>
            <a:r>
              <a:rPr lang="en-GB" dirty="0"/>
              <a:t>.</a:t>
            </a:r>
          </a:p>
          <a:p>
            <a:pPr lvl="1"/>
            <a:r>
              <a:rPr lang="en-GB" dirty="0"/>
              <a:t>You can link two containers together using the legacy </a:t>
            </a:r>
            <a:r>
              <a:rPr lang="en-GB" i="1" dirty="0"/>
              <a:t>docker run --link </a:t>
            </a:r>
            <a:r>
              <a:rPr lang="en-GB" dirty="0"/>
              <a:t>option, but this is not recommended in most cases.</a:t>
            </a:r>
          </a:p>
        </p:txBody>
      </p:sp>
    </p:spTree>
    <p:extLst>
      <p:ext uri="{BB962C8B-B14F-4D97-AF65-F5344CB8AC3E}">
        <p14:creationId xmlns:p14="http://schemas.microsoft.com/office/powerpoint/2010/main" val="207848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1052</Words>
  <Application>Microsoft Office PowerPoint</Application>
  <PresentationFormat>Widescreen</PresentationFormat>
  <Paragraphs>125</Paragraphs>
  <Slides>15</Slides>
  <Notes>13</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15</vt:i4>
      </vt:variant>
    </vt:vector>
  </HeadingPairs>
  <TitlesOfParts>
    <vt:vector size="22" baseType="lpstr">
      <vt:lpstr>Aptos</vt:lpstr>
      <vt:lpstr>Arial</vt:lpstr>
      <vt:lpstr>Calibri</vt:lpstr>
      <vt:lpstr>Calibri Light</vt:lpstr>
      <vt:lpstr>UWTSD Holding Page</vt:lpstr>
      <vt:lpstr>UWTSD Text 2</vt:lpstr>
      <vt:lpstr>UWTSD Logo Variations place image in Background</vt:lpstr>
      <vt:lpstr>PowerPoint Presentation</vt:lpstr>
      <vt:lpstr>Container Networks (Docker)</vt:lpstr>
      <vt:lpstr>Docker Bridge</vt:lpstr>
      <vt:lpstr>Docker Networks</vt:lpstr>
      <vt:lpstr>Network Drivers</vt:lpstr>
      <vt:lpstr>Network Drivers</vt:lpstr>
      <vt:lpstr>Example</vt:lpstr>
      <vt:lpstr>Exercise</vt:lpstr>
      <vt:lpstr>Solution</vt:lpstr>
      <vt:lpstr>Useful Instructions</vt:lpstr>
      <vt:lpstr>Useful Instructions</vt:lpstr>
      <vt:lpstr>Example</vt:lpstr>
      <vt:lpstr>Overlay Network</vt:lpstr>
      <vt:lpstr>Overlay Network</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24</cp:revision>
  <dcterms:created xsi:type="dcterms:W3CDTF">2021-03-09T15:35:42Z</dcterms:created>
  <dcterms:modified xsi:type="dcterms:W3CDTF">2026-03-25T23:43:50Z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